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74"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39A9C892-E791-B4A2-CAA0-4966E58957D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48;p3" descr="Graphical user interface, text, application&#10;&#10;Description automatically generated">
            <a:extLst>
              <a:ext uri="{FF2B5EF4-FFF2-40B4-BE49-F238E27FC236}">
                <a16:creationId xmlns:a16="http://schemas.microsoft.com/office/drawing/2014/main" id="{9E291C78-B324-EEB7-8824-239EA6773C1E}"/>
              </a:ext>
            </a:extLst>
          </p:cNvPr>
          <p:cNvPicPr preferRelativeResize="0"/>
          <p:nvPr userDrawn="1"/>
        </p:nvPicPr>
        <p:blipFill rotWithShape="1">
          <a:blip r:embed="rId3">
            <a:alphaModFix/>
          </a:blip>
          <a:srcRect r="25004"/>
          <a:stretch/>
        </p:blipFill>
        <p:spPr>
          <a:xfrm>
            <a:off x="66025" y="4789471"/>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CCAFE245-D47D-B42F-93C9-5432C8E37FA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5"/>
        <p:cNvGrpSpPr/>
        <p:nvPr/>
      </p:nvGrpSpPr>
      <p:grpSpPr>
        <a:xfrm>
          <a:off x="0" y="0"/>
          <a:ext cx="0" cy="0"/>
          <a:chOff x="0" y="0"/>
          <a:chExt cx="0" cy="0"/>
        </a:xfrm>
      </p:grpSpPr>
      <p:sp>
        <p:nvSpPr>
          <p:cNvPr id="106" name="Google Shape;106;p1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0" name="Google Shape;110;p11" descr="Graphical user interface, text, application&#10;&#10;Description automatically generated"/>
          <p:cNvPicPr preferRelativeResize="0"/>
          <p:nvPr/>
        </p:nvPicPr>
        <p:blipFill rotWithShape="1">
          <a:blip r:embed="rId3">
            <a:alphaModFix/>
          </a:blip>
          <a:srcRect r="25004"/>
          <a:stretch/>
        </p:blipFill>
        <p:spPr>
          <a:xfrm>
            <a:off x="72618" y="4708678"/>
            <a:ext cx="1006682" cy="275804"/>
          </a:xfrm>
          <a:prstGeom prst="rect">
            <a:avLst/>
          </a:prstGeom>
          <a:noFill/>
          <a:ln>
            <a:noFill/>
          </a:ln>
        </p:spPr>
      </p:pic>
      <p:sp>
        <p:nvSpPr>
          <p:cNvPr id="2" name="TextBox 19">
            <a:extLst>
              <a:ext uri="{FF2B5EF4-FFF2-40B4-BE49-F238E27FC236}">
                <a16:creationId xmlns:a16="http://schemas.microsoft.com/office/drawing/2014/main" id="{D1E29F55-E31A-8DB2-9C95-1836F81947E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A6D06C0-0ACD-4A63-5B4C-5624CEC5E94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1"/>
        <p:cNvGrpSpPr/>
        <p:nvPr/>
      </p:nvGrpSpPr>
      <p:grpSpPr>
        <a:xfrm>
          <a:off x="0" y="0"/>
          <a:ext cx="0" cy="0"/>
          <a:chOff x="0" y="0"/>
          <a:chExt cx="0" cy="0"/>
        </a:xfrm>
      </p:grpSpPr>
      <p:sp>
        <p:nvSpPr>
          <p:cNvPr id="112" name="Google Shape;112;p1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12"/>
          <p:cNvGrpSpPr/>
          <p:nvPr/>
        </p:nvGrpSpPr>
        <p:grpSpPr>
          <a:xfrm rot="10800000">
            <a:off x="7782805" y="539502"/>
            <a:ext cx="682510" cy="1078346"/>
            <a:chOff x="4210925" y="3949824"/>
            <a:chExt cx="325625" cy="514601"/>
          </a:xfrm>
        </p:grpSpPr>
        <p:sp>
          <p:nvSpPr>
            <p:cNvPr id="114" name="Google Shape;114;p1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1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8" name="Google Shape;118;p12" descr="Graphical user interface, text, application&#10;&#10;Description automatically generated"/>
          <p:cNvPicPr preferRelativeResize="0"/>
          <p:nvPr/>
        </p:nvPicPr>
        <p:blipFill rotWithShape="1">
          <a:blip r:embed="rId3">
            <a:alphaModFix/>
          </a:blip>
          <a:srcRect r="25004"/>
          <a:stretch/>
        </p:blipFill>
        <p:spPr>
          <a:xfrm>
            <a:off x="37409" y="4730189"/>
            <a:ext cx="1006682" cy="275804"/>
          </a:xfrm>
          <a:prstGeom prst="rect">
            <a:avLst/>
          </a:prstGeom>
          <a:noFill/>
          <a:ln>
            <a:noFill/>
          </a:ln>
        </p:spPr>
      </p:pic>
      <p:sp>
        <p:nvSpPr>
          <p:cNvPr id="2" name="TextBox 19">
            <a:extLst>
              <a:ext uri="{FF2B5EF4-FFF2-40B4-BE49-F238E27FC236}">
                <a16:creationId xmlns:a16="http://schemas.microsoft.com/office/drawing/2014/main" id="{3D30B42F-7782-59AF-8E17-612AA21B568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9441F3F-5050-EF9F-8C9A-2D0C3CCBC5E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9"/>
        <p:cNvGrpSpPr/>
        <p:nvPr/>
      </p:nvGrpSpPr>
      <p:grpSpPr>
        <a:xfrm>
          <a:off x="0" y="0"/>
          <a:ext cx="0" cy="0"/>
          <a:chOff x="0" y="0"/>
          <a:chExt cx="0" cy="0"/>
        </a:xfrm>
      </p:grpSpPr>
      <p:sp>
        <p:nvSpPr>
          <p:cNvPr id="120" name="Google Shape;120;p1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7" name="Google Shape;127;p13"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E63D4606-8451-4D5B-5D95-E4E153C5061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ED4A27A-A3F6-76FC-F405-D5E5074E2EF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 descr="Graphical user interface, text, application&#10;&#10;Description automatically generated"/>
          <p:cNvPicPr preferRelativeResize="0"/>
          <p:nvPr/>
        </p:nvPicPr>
        <p:blipFill rotWithShape="1">
          <a:blip r:embed="rId3">
            <a:alphaModFix/>
          </a:blip>
          <a:srcRect r="25004"/>
          <a:stretch/>
        </p:blipFill>
        <p:spPr>
          <a:xfrm>
            <a:off x="66025" y="4789471"/>
            <a:ext cx="1006682" cy="275804"/>
          </a:xfrm>
          <a:prstGeom prst="rect">
            <a:avLst/>
          </a:prstGeom>
          <a:noFill/>
          <a:ln>
            <a:noFill/>
          </a:ln>
        </p:spPr>
      </p:pic>
      <p:sp>
        <p:nvSpPr>
          <p:cNvPr id="2" name="TextBox 19">
            <a:extLst>
              <a:ext uri="{FF2B5EF4-FFF2-40B4-BE49-F238E27FC236}">
                <a16:creationId xmlns:a16="http://schemas.microsoft.com/office/drawing/2014/main" id="{BD07129D-FEA5-EA04-7D0C-7B07046EB5D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8318B7F0-B3C8-B98D-D3DC-5CE6F19B31E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4" descr="Graphical user interface, text, application&#10;&#10;Description automatically generated"/>
          <p:cNvPicPr preferRelativeResize="0"/>
          <p:nvPr/>
        </p:nvPicPr>
        <p:blipFill rotWithShape="1">
          <a:blip r:embed="rId3">
            <a:alphaModFix/>
          </a:blip>
          <a:srcRect r="25004"/>
          <a:stretch/>
        </p:blipFill>
        <p:spPr>
          <a:xfrm>
            <a:off x="72618" y="4773180"/>
            <a:ext cx="1006682" cy="275804"/>
          </a:xfrm>
          <a:prstGeom prst="rect">
            <a:avLst/>
          </a:prstGeom>
          <a:noFill/>
          <a:ln>
            <a:noFill/>
          </a:ln>
        </p:spPr>
      </p:pic>
      <p:sp>
        <p:nvSpPr>
          <p:cNvPr id="2" name="TextBox 19">
            <a:extLst>
              <a:ext uri="{FF2B5EF4-FFF2-40B4-BE49-F238E27FC236}">
                <a16:creationId xmlns:a16="http://schemas.microsoft.com/office/drawing/2014/main" id="{68809616-7891-5C8A-75B9-7BB6D5D38C5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571FF20-9B49-CAFF-0518-06CDCB4DC3D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2" name="Google Shape;62;p5"/>
          <p:cNvGrpSpPr/>
          <p:nvPr/>
        </p:nvGrpSpPr>
        <p:grpSpPr>
          <a:xfrm>
            <a:off x="6609" y="4254853"/>
            <a:ext cx="554210" cy="859289"/>
            <a:chOff x="2242775" y="2016422"/>
            <a:chExt cx="325050" cy="504100"/>
          </a:xfrm>
        </p:grpSpPr>
        <p:sp>
          <p:nvSpPr>
            <p:cNvPr id="63" name="Google Shape;63;p5"/>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5"/>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5"/>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9" name="Google Shape;69;p5" descr="Graphical user interface, text, application&#10;&#10;Description automatically generated"/>
          <p:cNvPicPr preferRelativeResize="0"/>
          <p:nvPr/>
        </p:nvPicPr>
        <p:blipFill rotWithShape="1">
          <a:blip r:embed="rId3">
            <a:alphaModFix/>
          </a:blip>
          <a:srcRect r="25004"/>
          <a:stretch/>
        </p:blipFill>
        <p:spPr>
          <a:xfrm>
            <a:off x="72618" y="4838338"/>
            <a:ext cx="1006682" cy="275804"/>
          </a:xfrm>
          <a:prstGeom prst="rect">
            <a:avLst/>
          </a:prstGeom>
          <a:noFill/>
          <a:ln>
            <a:noFill/>
          </a:ln>
        </p:spPr>
      </p:pic>
      <p:sp>
        <p:nvSpPr>
          <p:cNvPr id="2" name="TextBox 19">
            <a:extLst>
              <a:ext uri="{FF2B5EF4-FFF2-40B4-BE49-F238E27FC236}">
                <a16:creationId xmlns:a16="http://schemas.microsoft.com/office/drawing/2014/main" id="{9EF2E139-BAC2-8354-A896-99175E2382C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256FECF-5F0C-3A35-4166-9BB33BC2A9D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6"/>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6"/>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6"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77" name="Google Shape;77;p6" descr="Graphical user interface, text, application&#10;&#10;Description automatically generated"/>
          <p:cNvPicPr preferRelativeResize="0"/>
          <p:nvPr/>
        </p:nvPicPr>
        <p:blipFill rotWithShape="1">
          <a:blip r:embed="rId3">
            <a:alphaModFix/>
          </a:blip>
          <a:srcRect r="25004"/>
          <a:stretch/>
        </p:blipFill>
        <p:spPr>
          <a:xfrm>
            <a:off x="46938" y="4805313"/>
            <a:ext cx="1006682" cy="275804"/>
          </a:xfrm>
          <a:prstGeom prst="rect">
            <a:avLst/>
          </a:prstGeom>
          <a:noFill/>
          <a:ln>
            <a:noFill/>
          </a:ln>
        </p:spPr>
      </p:pic>
      <p:sp>
        <p:nvSpPr>
          <p:cNvPr id="2" name="TextBox 19">
            <a:extLst>
              <a:ext uri="{FF2B5EF4-FFF2-40B4-BE49-F238E27FC236}">
                <a16:creationId xmlns:a16="http://schemas.microsoft.com/office/drawing/2014/main" id="{DB5DC77B-721A-4834-CB7D-6D1087DF56D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7434342-CDD5-E68F-1C61-B6CDAA7946B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7"/>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7"/>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7"/>
          <p:cNvGrpSpPr/>
          <p:nvPr/>
        </p:nvGrpSpPr>
        <p:grpSpPr>
          <a:xfrm>
            <a:off x="8225003" y="433123"/>
            <a:ext cx="411785" cy="650559"/>
            <a:chOff x="4210925" y="3949824"/>
            <a:chExt cx="325625" cy="514601"/>
          </a:xfrm>
        </p:grpSpPr>
        <p:sp>
          <p:nvSpPr>
            <p:cNvPr id="83" name="Google Shape;83;p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6" name="Google Shape;86;p7"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106A654C-254D-F27F-5A56-27C2FD1E640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8ABCB037-2CB3-976C-15F1-C73EA364D6B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88" name="Google Shape;88;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9" name="Google Shape;89;p8" descr="Graphical user interface, text, application&#10;&#10;Description automatically generated"/>
          <p:cNvPicPr preferRelativeResize="0"/>
          <p:nvPr/>
        </p:nvPicPr>
        <p:blipFill rotWithShape="1">
          <a:blip r:embed="rId3">
            <a:alphaModFix/>
          </a:blip>
          <a:srcRect r="25004"/>
          <a:stretch/>
        </p:blipFill>
        <p:spPr>
          <a:xfrm>
            <a:off x="72618" y="4769593"/>
            <a:ext cx="1006682" cy="275804"/>
          </a:xfrm>
          <a:prstGeom prst="rect">
            <a:avLst/>
          </a:prstGeom>
          <a:noFill/>
          <a:ln>
            <a:noFill/>
          </a:ln>
        </p:spPr>
      </p:pic>
      <p:sp>
        <p:nvSpPr>
          <p:cNvPr id="2" name="TextBox 19">
            <a:extLst>
              <a:ext uri="{FF2B5EF4-FFF2-40B4-BE49-F238E27FC236}">
                <a16:creationId xmlns:a16="http://schemas.microsoft.com/office/drawing/2014/main" id="{2E69C70A-DE36-713C-8E59-509D04E06C0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E1D00DE-3B97-E8EA-890C-BDD9B852A7A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9"/>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5" name="Google Shape;95;p9"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sp>
        <p:nvSpPr>
          <p:cNvPr id="2" name="TextBox 19">
            <a:extLst>
              <a:ext uri="{FF2B5EF4-FFF2-40B4-BE49-F238E27FC236}">
                <a16:creationId xmlns:a16="http://schemas.microsoft.com/office/drawing/2014/main" id="{A4E62AF3-2FE0-E490-AF1F-51F0DA193EC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E86368D-B72A-1B7E-DE63-FCCAEA2C938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1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9" name="Google Shape;99;p1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1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4" name="Google Shape;104;p10" descr="Graphical user interface, text, application&#10;&#10;Description automatically generated"/>
          <p:cNvPicPr preferRelativeResize="0"/>
          <p:nvPr/>
        </p:nvPicPr>
        <p:blipFill rotWithShape="1">
          <a:blip r:embed="rId3">
            <a:alphaModFix/>
          </a:blip>
          <a:srcRect r="25004"/>
          <a:stretch/>
        </p:blipFill>
        <p:spPr>
          <a:xfrm>
            <a:off x="72618" y="4708678"/>
            <a:ext cx="1006682" cy="275804"/>
          </a:xfrm>
          <a:prstGeom prst="rect">
            <a:avLst/>
          </a:prstGeom>
          <a:noFill/>
          <a:ln>
            <a:noFill/>
          </a:ln>
        </p:spPr>
      </p:pic>
      <p:sp>
        <p:nvSpPr>
          <p:cNvPr id="2" name="TextBox 19">
            <a:extLst>
              <a:ext uri="{FF2B5EF4-FFF2-40B4-BE49-F238E27FC236}">
                <a16:creationId xmlns:a16="http://schemas.microsoft.com/office/drawing/2014/main" id="{26D9C86F-0238-F7FB-54B5-5DB9683983E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652096E-F8CE-9744-59BC-F837B3F43D1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2095500" y="954028"/>
            <a:ext cx="433875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a:t>GREENentrecomp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775217" y="1074769"/>
            <a:ext cx="411023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защо</a:t>
            </a:r>
            <a:r>
              <a:rPr lang="en-US" dirty="0"/>
              <a:t>?</a:t>
            </a:r>
            <a:endParaRPr dirty="0"/>
          </a:p>
        </p:txBody>
      </p:sp>
      <p:sp>
        <p:nvSpPr>
          <p:cNvPr id="201" name="Google Shape;201;p23"/>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Движението за зелено предприемачество </a:t>
            </a:r>
            <a:r>
              <a:rPr lang="en-US" sz="2400" b="1">
                <a:solidFill>
                  <a:srgbClr val="059540"/>
                </a:solidFill>
              </a:rPr>
              <a:t>често се представя като бизнес сектор с нестопанска цел, който </a:t>
            </a:r>
            <a:r>
              <a:rPr lang="en-US" sz="2400"/>
              <a:t>принадлежи към "стабилното социално предприемачество".</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713349" y="1082518"/>
            <a:ext cx="411023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защо</a:t>
            </a:r>
            <a:r>
              <a:rPr lang="en-US" dirty="0"/>
              <a:t>?</a:t>
            </a:r>
            <a:endParaRPr dirty="0"/>
          </a:p>
        </p:txBody>
      </p:sp>
      <p:sp>
        <p:nvSpPr>
          <p:cNvPr id="207" name="Google Shape;207;p24"/>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Макар че зеленото предприемачество беше изведено на преден план, мнозина все още го разглеждат и смятат за </a:t>
            </a:r>
            <a:r>
              <a:rPr lang="en-US" sz="2400" b="1">
                <a:solidFill>
                  <a:srgbClr val="059540"/>
                </a:solidFill>
              </a:rPr>
              <a:t>допълнение към пазарната икономика, </a:t>
            </a:r>
            <a:r>
              <a:rPr lang="en-US" sz="2400"/>
              <a:t>включващо бизнес начинания, които отговарят на потребителските навици на природозащитниците и зелените активисти и ги задоволяват.</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13" name="Google Shape;213;p25"/>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Ето защо рамката на EntreComp трябва да бъде преразгледана - </a:t>
            </a:r>
            <a:r>
              <a:rPr lang="en-US" sz="2400" b="1">
                <a:solidFill>
                  <a:srgbClr val="059540"/>
                </a:solidFill>
              </a:rPr>
              <a:t>тя трябва да включва и отразява зелените цели на нашето време</a:t>
            </a:r>
            <a:r>
              <a:rPr lang="en-US" sz="2400" b="1"/>
              <a:t>.</a:t>
            </a:r>
            <a:endParaRPr sz="2400"/>
          </a:p>
        </p:txBody>
      </p:sp>
      <p:sp>
        <p:nvSpPr>
          <p:cNvPr id="214" name="Google Shape;214;p2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Защо го правите?</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0" name="Google Shape;220;p26"/>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Не е достатъчно да има само </a:t>
            </a:r>
            <a:r>
              <a:rPr lang="en-US" sz="2400" b="1"/>
              <a:t>няколко </a:t>
            </a:r>
            <a:r>
              <a:rPr lang="en-US" sz="2400"/>
              <a:t>зелени предприемачи - по-скоро </a:t>
            </a:r>
            <a:r>
              <a:rPr lang="en-US" sz="2400" b="1">
                <a:solidFill>
                  <a:srgbClr val="059540"/>
                </a:solidFill>
              </a:rPr>
              <a:t>всеки предприемач трябва да включи екологичните фактори в бизнеса си от самото начало.</a:t>
            </a:r>
            <a:endParaRPr sz="2400">
              <a:solidFill>
                <a:srgbClr val="059540"/>
              </a:solidFill>
            </a:endParaRPr>
          </a:p>
        </p:txBody>
      </p:sp>
      <p:sp>
        <p:nvSpPr>
          <p:cNvPr id="221" name="Google Shape;221;p2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Защо го правите?</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7" name="Google Shape;227;p27"/>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Под влияние на данъчното облагане на въглеродните емисии и други политически мерки, </a:t>
            </a:r>
            <a:r>
              <a:rPr lang="en-US" sz="2400" b="1">
                <a:solidFill>
                  <a:srgbClr val="E7501B"/>
                </a:solidFill>
              </a:rPr>
              <a:t>акцентът в професионалното образование и обучение следва да бъде поставен върху "екологизирането" на предприемаческите действия на следващото поколение предприемачи.</a:t>
            </a:r>
            <a:endParaRPr sz="2400">
              <a:solidFill>
                <a:srgbClr val="E7501B"/>
              </a:solidFill>
            </a:endParaRPr>
          </a:p>
          <a:p>
            <a:pPr marL="0" lvl="0" indent="0" algn="l" rtl="0">
              <a:lnSpc>
                <a:spcPct val="100000"/>
              </a:lnSpc>
              <a:spcBef>
                <a:spcPts val="600"/>
              </a:spcBef>
              <a:spcAft>
                <a:spcPts val="0"/>
              </a:spcAft>
              <a:buSzPts val="1600"/>
              <a:buNone/>
            </a:pPr>
            <a:endParaRPr sz="1800"/>
          </a:p>
        </p:txBody>
      </p:sp>
      <p:sp>
        <p:nvSpPr>
          <p:cNvPr id="228" name="Google Shape;228;p2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Как да го направим?</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34" name="Google Shape;234;p28"/>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t>Екологизирането на EntreComp като </a:t>
            </a:r>
            <a:r>
              <a:rPr lang="en-US" sz="2400" b="1">
                <a:solidFill>
                  <a:srgbClr val="E7501B"/>
                </a:solidFill>
              </a:rPr>
              <a:t>основен критерий за обучението по предприемачество </a:t>
            </a:r>
            <a:r>
              <a:rPr lang="en-US" sz="2400"/>
              <a:t>сега е важна първа стъпка.</a:t>
            </a:r>
            <a:endParaRPr/>
          </a:p>
          <a:p>
            <a:pPr marL="0" lvl="0" indent="0" algn="l" rtl="0">
              <a:lnSpc>
                <a:spcPct val="100000"/>
              </a:lnSpc>
              <a:spcBef>
                <a:spcPts val="600"/>
              </a:spcBef>
              <a:spcAft>
                <a:spcPts val="0"/>
              </a:spcAft>
              <a:buSzPts val="1600"/>
              <a:buNone/>
            </a:pPr>
            <a:endParaRPr sz="1800"/>
          </a:p>
        </p:txBody>
      </p:sp>
      <p:sp>
        <p:nvSpPr>
          <p:cNvPr id="235" name="Google Shape;235;p2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Как да го направим?</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241" name="Google Shape;241;p29"/>
          <p:cNvSpPr txBox="1">
            <a:spLocks noGrp="1"/>
          </p:cNvSpPr>
          <p:nvPr>
            <p:ph type="title" idx="2"/>
          </p:nvPr>
        </p:nvSpPr>
        <p:spPr>
          <a:xfrm>
            <a:off x="0" y="2851589"/>
            <a:ext cx="8744875"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sz="4400" b="1" dirty="0">
                <a:solidFill>
                  <a:srgbClr val="059540"/>
                </a:solidFill>
              </a:rPr>
              <a:t>"</a:t>
            </a:r>
            <a:r>
              <a:rPr lang="en-US" sz="4400" b="1" dirty="0" err="1">
                <a:solidFill>
                  <a:srgbClr val="059540"/>
                </a:solidFill>
              </a:rPr>
              <a:t>екологизиране</a:t>
            </a:r>
            <a:r>
              <a:rPr lang="en-US" sz="4400" b="1" dirty="0">
                <a:solidFill>
                  <a:srgbClr val="059540"/>
                </a:solidFill>
              </a:rPr>
              <a:t>" </a:t>
            </a:r>
            <a:r>
              <a:rPr lang="en-US" sz="4400" b="1" dirty="0" err="1">
                <a:solidFill>
                  <a:srgbClr val="059540"/>
                </a:solidFill>
              </a:rPr>
              <a:t>на</a:t>
            </a:r>
            <a:r>
              <a:rPr lang="en-US" sz="4400" b="1" dirty="0">
                <a:solidFill>
                  <a:srgbClr val="059540"/>
                </a:solidFill>
              </a:rPr>
              <a:t> </a:t>
            </a:r>
            <a:r>
              <a:rPr lang="en-US" sz="4400" b="1" dirty="0" err="1"/>
              <a:t>предприятието</a:t>
            </a:r>
            <a:endParaRPr sz="4400" dirty="0"/>
          </a:p>
        </p:txBody>
      </p:sp>
      <p:sp>
        <p:nvSpPr>
          <p:cNvPr id="242" name="Google Shape;242;p29"/>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Европейската </a:t>
            </a:r>
            <a:r>
              <a:rPr lang="en-US" b="1">
                <a:solidFill>
                  <a:srgbClr val="059540"/>
                </a:solidFill>
              </a:rPr>
              <a:t>"зелена сделка"</a:t>
            </a:r>
            <a:endParaRPr>
              <a:solidFill>
                <a:srgbClr val="059540"/>
              </a:solidFill>
            </a:endParaRPr>
          </a:p>
        </p:txBody>
      </p:sp>
      <p:sp>
        <p:nvSpPr>
          <p:cNvPr id="248" name="Google Shape;248;p3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0"/>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Европейската зелена сделка определя амбициозни цели за Европа до 2050 г. като </a:t>
            </a:r>
            <a:r>
              <a:rPr lang="en-US" sz="2400" b="1" i="0" u="none" strike="noStrike" cap="none">
                <a:solidFill>
                  <a:srgbClr val="059540"/>
                </a:solidFill>
                <a:latin typeface="Arial"/>
                <a:ea typeface="Arial"/>
                <a:cs typeface="Arial"/>
                <a:sym typeface="Arial"/>
              </a:rPr>
              <a:t>стратегическа рамка, насочена към превръщането на Европа в първия въглеродно неутрален континент</a:t>
            </a:r>
            <a:r>
              <a:rPr lang="en-US" sz="2400" b="0" i="0" u="none" strike="noStrike" cap="none">
                <a:solidFill>
                  <a:srgbClr val="000000"/>
                </a:solidFill>
                <a:latin typeface="Arial"/>
                <a:ea typeface="Arial"/>
                <a:cs typeface="Arial"/>
                <a:sym typeface="Arial"/>
              </a:rPr>
              <a:t>.</a:t>
            </a:r>
            <a:endParaRPr/>
          </a:p>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Страните се нуждаят не само от повече предприемачи, но и от </a:t>
            </a:r>
            <a:r>
              <a:rPr lang="en-US" sz="2400" b="1" i="0" u="none" strike="noStrike" cap="none">
                <a:solidFill>
                  <a:srgbClr val="2B2D83"/>
                </a:solidFill>
                <a:latin typeface="Arial"/>
                <a:ea typeface="Arial"/>
                <a:cs typeface="Arial"/>
                <a:sym typeface="Arial"/>
              </a:rPr>
              <a:t>повече зелени и устойчиви предприемачи, които ще стимулират прехода към кръгова икономика</a:t>
            </a:r>
            <a:r>
              <a:rPr lang="en-US" sz="2400" b="0" i="0" u="none" strike="noStrike" cap="none">
                <a:solidFill>
                  <a:srgbClr val="000000"/>
                </a:solidFill>
                <a:latin typeface="Arial"/>
                <a:ea typeface="Arial"/>
                <a:cs typeface="Arial"/>
                <a:sym typeface="Arial"/>
              </a:rPr>
              <a:t>.</a:t>
            </a:r>
            <a:endParaRPr/>
          </a:p>
        </p:txBody>
      </p:sp>
      <p:pic>
        <p:nvPicPr>
          <p:cNvPr id="253" name="Google Shape;253;p30" descr="C:\Windows\system32\config\systemprofile\Desktop\Entrecomp_logo_HD-1.png"/>
          <p:cNvPicPr preferRelativeResize="0"/>
          <p:nvPr/>
        </p:nvPicPr>
        <p:blipFill rotWithShape="1">
          <a:blip r:embed="rId3">
            <a:alphaModFix/>
          </a:blip>
          <a:srcRect/>
          <a:stretch/>
        </p:blipFill>
        <p:spPr>
          <a:xfrm>
            <a:off x="6490740" y="4067159"/>
            <a:ext cx="1610523" cy="5368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Европейската </a:t>
            </a:r>
            <a:r>
              <a:rPr lang="en-US" b="1">
                <a:solidFill>
                  <a:srgbClr val="059540"/>
                </a:solidFill>
              </a:rPr>
              <a:t>"зелена сделка"</a:t>
            </a:r>
            <a:endParaRPr>
              <a:solidFill>
                <a:srgbClr val="059540"/>
              </a:solidFill>
            </a:endParaRPr>
          </a:p>
        </p:txBody>
      </p:sp>
      <p:sp>
        <p:nvSpPr>
          <p:cNvPr id="259" name="Google Shape;259;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just" rtl="0">
              <a:lnSpc>
                <a:spcPct val="100000"/>
              </a:lnSpc>
              <a:spcBef>
                <a:spcPts val="0"/>
              </a:spcBef>
              <a:spcAft>
                <a:spcPts val="0"/>
              </a:spcAft>
              <a:buClr>
                <a:srgbClr val="000000"/>
              </a:buClr>
              <a:buSzPts val="2400"/>
              <a:buFont typeface="Arial"/>
              <a:buChar char="•"/>
            </a:pPr>
            <a:r>
              <a:rPr lang="en-US" sz="2400" b="1" i="0" u="none" strike="noStrike" cap="none">
                <a:solidFill>
                  <a:srgbClr val="059540"/>
                </a:solidFill>
                <a:latin typeface="Arial"/>
                <a:ea typeface="Arial"/>
                <a:cs typeface="Arial"/>
                <a:sym typeface="Arial"/>
              </a:rPr>
              <a:t>Екологизирането на EntreComp </a:t>
            </a:r>
            <a:r>
              <a:rPr lang="en-US" sz="2400" b="0" i="0" u="none" strike="noStrike" cap="none">
                <a:solidFill>
                  <a:srgbClr val="000000"/>
                </a:solidFill>
                <a:latin typeface="Arial"/>
                <a:ea typeface="Arial"/>
                <a:cs typeface="Arial"/>
                <a:sym typeface="Arial"/>
              </a:rPr>
              <a:t>и изясняването на новите кръгови бизнес модели </a:t>
            </a:r>
            <a:r>
              <a:rPr lang="en-US" sz="2400" b="1" i="0" u="none" strike="noStrike" cap="none">
                <a:solidFill>
                  <a:srgbClr val="059540"/>
                </a:solidFill>
                <a:latin typeface="Arial"/>
                <a:ea typeface="Arial"/>
                <a:cs typeface="Arial"/>
                <a:sym typeface="Arial"/>
              </a:rPr>
              <a:t>представлява по-нататъшно и значително укрепване на ключовите компетенции в областта на iVET и cVET</a:t>
            </a:r>
            <a:r>
              <a:rPr lang="en-US" sz="2400" b="0" i="0" u="none" strike="noStrike" cap="none">
                <a:solidFill>
                  <a:srgbClr val="000000"/>
                </a:solidFill>
                <a:latin typeface="Arial"/>
                <a:ea typeface="Arial"/>
                <a:cs typeface="Arial"/>
                <a:sym typeface="Arial"/>
              </a:rPr>
              <a:t>.</a:t>
            </a:r>
            <a:endParaRPr/>
          </a:p>
        </p:txBody>
      </p:sp>
      <p:pic>
        <p:nvPicPr>
          <p:cNvPr id="264" name="Google Shape;264;p31" descr="C:\Windows\system32\config\systemprofile\Desktop\Entrecomp_logo_HD-1.png"/>
          <p:cNvPicPr preferRelativeResize="0"/>
          <p:nvPr/>
        </p:nvPicPr>
        <p:blipFill rotWithShape="1">
          <a:blip r:embed="rId3">
            <a:alphaModFix/>
          </a:blip>
          <a:srcRect/>
          <a:stretch/>
        </p:blipFill>
        <p:spPr>
          <a:xfrm>
            <a:off x="6490740" y="4186852"/>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дейност</a:t>
            </a:r>
            <a:endParaRPr/>
          </a:p>
        </p:txBody>
      </p:sp>
      <p:sp>
        <p:nvSpPr>
          <p:cNvPr id="270" name="Google Shape;270;p32"/>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Интерпретирайте и опишете със свои думи </a:t>
            </a:r>
            <a:r>
              <a:rPr lang="en-US" sz="2400" b="1">
                <a:solidFill>
                  <a:srgbClr val="059540"/>
                </a:solidFill>
              </a:rPr>
              <a:t>ползите и значението на GreenEntreComp.</a:t>
            </a:r>
            <a:endParaRPr sz="2400" b="1">
              <a:solidFill>
                <a:srgbClr val="059540"/>
              </a:solidFill>
            </a:endParaRPr>
          </a:p>
        </p:txBody>
      </p:sp>
      <p:sp>
        <p:nvSpPr>
          <p:cNvPr id="271" name="Google Shape;271;p32"/>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60 минути</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38" name="Google Shape;138;p15"/>
          <p:cNvSpPr txBox="1">
            <a:spLocks noGrp="1"/>
          </p:cNvSpPr>
          <p:nvPr>
            <p:ph type="title" idx="2"/>
          </p:nvPr>
        </p:nvSpPr>
        <p:spPr>
          <a:xfrm>
            <a:off x="1631624" y="1459425"/>
            <a:ext cx="4114801"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solidFill>
                  <a:srgbClr val="059540"/>
                </a:solidFill>
              </a:rPr>
              <a:t>GreenEntrecom</a:t>
            </a:r>
            <a:r>
              <a:rPr lang="en-US"/>
              <a:t>p  </a:t>
            </a:r>
            <a:endParaRPr/>
          </a:p>
        </p:txBody>
      </p:sp>
      <p:sp>
        <p:nvSpPr>
          <p:cNvPr id="139" name="Google Shape;139;p15"/>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0" name="Google Shape;140;p15"/>
          <p:cNvSpPr txBox="1">
            <a:spLocks noGrp="1"/>
          </p:cNvSpPr>
          <p:nvPr>
            <p:ph type="title" idx="4"/>
          </p:nvPr>
        </p:nvSpPr>
        <p:spPr>
          <a:xfrm>
            <a:off x="1631625" y="3288225"/>
            <a:ext cx="3771648" cy="6277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Как се използва?</a:t>
            </a:r>
            <a:endParaRPr/>
          </a:p>
        </p:txBody>
      </p:sp>
      <p:sp>
        <p:nvSpPr>
          <p:cNvPr id="141" name="Google Shape;141;p15"/>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02</a:t>
            </a:r>
            <a:endParaRPr/>
          </a:p>
        </p:txBody>
      </p:sp>
      <p:sp>
        <p:nvSpPr>
          <p:cNvPr id="142" name="Google Shape;142;p15"/>
          <p:cNvSpPr txBox="1">
            <a:spLocks noGrp="1"/>
          </p:cNvSpPr>
          <p:nvPr>
            <p:ph type="title" idx="6"/>
          </p:nvPr>
        </p:nvSpPr>
        <p:spPr>
          <a:xfrm>
            <a:off x="5746424" y="14594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"Грининг"</a:t>
            </a:r>
            <a:endParaRPr/>
          </a:p>
        </p:txBody>
      </p:sp>
      <p:sp>
        <p:nvSpPr>
          <p:cNvPr id="143" name="Google Shape;143;p15"/>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4" name="Google Shape;144;p15"/>
          <p:cNvSpPr txBox="1">
            <a:spLocks noGrp="1"/>
          </p:cNvSpPr>
          <p:nvPr>
            <p:ph type="title" idx="8"/>
          </p:nvPr>
        </p:nvSpPr>
        <p:spPr>
          <a:xfrm>
            <a:off x="5746424" y="32882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Как да мотивираме...</a:t>
            </a:r>
            <a:endParaRPr/>
          </a:p>
        </p:txBody>
      </p:sp>
      <p:sp>
        <p:nvSpPr>
          <p:cNvPr id="145" name="Google Shape;145;p15"/>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t>Какво е то?</a:t>
            </a:r>
            <a:endParaRPr/>
          </a:p>
          <a:p>
            <a:pPr marL="0" lvl="0" indent="0" algn="l" rtl="0">
              <a:lnSpc>
                <a:spcPct val="100000"/>
              </a:lnSpc>
              <a:spcBef>
                <a:spcPts val="0"/>
              </a:spcBef>
              <a:spcAft>
                <a:spcPts val="0"/>
              </a:spcAft>
              <a:buSzPts val="1600"/>
              <a:buNone/>
            </a:pPr>
            <a:endParaRPr/>
          </a:p>
        </p:txBody>
      </p:sp>
      <p:sp>
        <p:nvSpPr>
          <p:cNvPr id="146" name="Google Shape;146;p15"/>
          <p:cNvSpPr txBox="1">
            <a:spLocks noGrp="1"/>
          </p:cNvSpPr>
          <p:nvPr>
            <p:ph type="subTitle" idx="9"/>
          </p:nvPr>
        </p:nvSpPr>
        <p:spPr>
          <a:xfrm>
            <a:off x="1627625" y="3916001"/>
            <a:ext cx="2899080" cy="5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Как да използваме по-екологични умения и компетентности?</a:t>
            </a:r>
            <a:endParaRPr/>
          </a:p>
        </p:txBody>
      </p:sp>
      <p:sp>
        <p:nvSpPr>
          <p:cNvPr id="147" name="Google Shape;147;p15"/>
          <p:cNvSpPr txBox="1">
            <a:spLocks noGrp="1"/>
          </p:cNvSpPr>
          <p:nvPr>
            <p:ph type="subTitle" idx="13"/>
          </p:nvPr>
        </p:nvSpPr>
        <p:spPr>
          <a:xfrm>
            <a:off x="5746424" y="2087300"/>
            <a:ext cx="3397575"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Какво означава "екологизиране на компетенциите"?</a:t>
            </a:r>
            <a:endParaRPr/>
          </a:p>
        </p:txBody>
      </p:sp>
      <p:sp>
        <p:nvSpPr>
          <p:cNvPr id="148" name="Google Shape;148;p15"/>
          <p:cNvSpPr txBox="1">
            <a:spLocks noGrp="1"/>
          </p:cNvSpPr>
          <p:nvPr>
            <p:ph type="subTitle" idx="14"/>
          </p:nvPr>
        </p:nvSpPr>
        <p:spPr>
          <a:xfrm>
            <a:off x="5742425" y="4183151"/>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dirty="0">
                <a:solidFill>
                  <a:srgbClr val="00134D"/>
                </a:solidFill>
              </a:rPr>
              <a:t>... </a:t>
            </a:r>
            <a:r>
              <a:rPr lang="en-US" dirty="0" err="1">
                <a:solidFill>
                  <a:srgbClr val="00134D"/>
                </a:solidFill>
              </a:rPr>
              <a:t>стажантите</a:t>
            </a:r>
            <a:r>
              <a:rPr lang="en-US" dirty="0">
                <a:solidFill>
                  <a:srgbClr val="00134D"/>
                </a:solidFill>
              </a:rPr>
              <a:t> </a:t>
            </a:r>
            <a:r>
              <a:rPr lang="en-US" dirty="0" err="1">
                <a:solidFill>
                  <a:srgbClr val="00134D"/>
                </a:solidFill>
              </a:rPr>
              <a:t>си</a:t>
            </a:r>
            <a:r>
              <a:rPr lang="en-US" dirty="0">
                <a:solidFill>
                  <a:srgbClr val="00134D"/>
                </a:solidFill>
              </a:rPr>
              <a: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03</a:t>
            </a:r>
            <a:endParaRPr/>
          </a:p>
        </p:txBody>
      </p:sp>
      <p:sp>
        <p:nvSpPr>
          <p:cNvPr id="277" name="Google Shape;277;p33"/>
          <p:cNvSpPr txBox="1">
            <a:spLocks noGrp="1"/>
          </p:cNvSpPr>
          <p:nvPr>
            <p:ph type="title" idx="2"/>
          </p:nvPr>
        </p:nvSpPr>
        <p:spPr>
          <a:xfrm>
            <a:off x="319668" y="2454494"/>
            <a:ext cx="8504664"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sz="4800" b="1" dirty="0" err="1"/>
              <a:t>как</a:t>
            </a:r>
            <a:r>
              <a:rPr lang="en-US" sz="4800" b="1" dirty="0"/>
              <a:t> </a:t>
            </a:r>
            <a:r>
              <a:rPr lang="en-US" sz="4800" b="1" dirty="0" err="1"/>
              <a:t>да</a:t>
            </a:r>
            <a:r>
              <a:rPr lang="en-US" sz="4800" b="1" dirty="0"/>
              <a:t> </a:t>
            </a:r>
            <a:r>
              <a:rPr lang="en-US" sz="4800" b="1" dirty="0" err="1"/>
              <a:t>използвате</a:t>
            </a:r>
            <a:r>
              <a:rPr lang="en-US" sz="4800" b="1" dirty="0"/>
              <a:t> </a:t>
            </a:r>
            <a:r>
              <a:rPr lang="en-US" sz="4800" b="1" dirty="0" err="1"/>
              <a:t>greenentrecomp</a:t>
            </a:r>
            <a:r>
              <a:rPr lang="en-US" sz="4800" b="1" dirty="0"/>
              <a:t>?</a:t>
            </a:r>
            <a:endParaRPr sz="4800" dirty="0"/>
          </a:p>
        </p:txBody>
      </p:sp>
      <p:sp>
        <p:nvSpPr>
          <p:cNvPr id="278" name="Google Shape;278;p3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775217" y="1024266"/>
            <a:ext cx="771742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a:t>ПРИМЕРИ ЗА </a:t>
            </a:r>
            <a:r>
              <a:rPr lang="en-US" dirty="0">
                <a:solidFill>
                  <a:srgbClr val="059540"/>
                </a:solidFill>
              </a:rPr>
              <a:t>"ОЗЕЛЕНЯВАНЕ" НА </a:t>
            </a:r>
            <a:r>
              <a:rPr lang="en-US" dirty="0"/>
              <a:t>ЕНТРЕКОМП</a:t>
            </a:r>
            <a:endParaRPr dirty="0"/>
          </a:p>
        </p:txBody>
      </p:sp>
      <p:sp>
        <p:nvSpPr>
          <p:cNvPr id="284" name="Google Shape;284;p34"/>
          <p:cNvSpPr txBox="1">
            <a:spLocks noGrp="1"/>
          </p:cNvSpPr>
          <p:nvPr>
            <p:ph type="subTitle" idx="1"/>
          </p:nvPr>
        </p:nvSpPr>
        <p:spPr>
          <a:xfrm>
            <a:off x="713351" y="2083399"/>
            <a:ext cx="3730800" cy="2587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600" b="1" dirty="0" err="1"/>
              <a:t>Оригинален</a:t>
            </a:r>
            <a:r>
              <a:rPr lang="en-US" sz="1600" b="1" dirty="0"/>
              <a:t> </a:t>
            </a:r>
            <a:r>
              <a:rPr lang="en-US" sz="1600" b="1" dirty="0" err="1"/>
              <a:t>дескриптор</a:t>
            </a:r>
            <a:r>
              <a:rPr lang="en-US" sz="1600" b="1" dirty="0"/>
              <a:t>:</a:t>
            </a:r>
            <a:endParaRPr sz="1600" dirty="0"/>
          </a:p>
          <a:p>
            <a:pPr marL="285750" lvl="0" indent="-285750" algn="l" rtl="0">
              <a:lnSpc>
                <a:spcPct val="100000"/>
              </a:lnSpc>
              <a:spcBef>
                <a:spcPts val="0"/>
              </a:spcBef>
              <a:spcAft>
                <a:spcPts val="0"/>
              </a:spcAft>
              <a:buSzPts val="1600"/>
              <a:buChar char="●"/>
            </a:pPr>
            <a:r>
              <a:rPr lang="en-US" sz="1600" dirty="0" err="1"/>
              <a:t>Инициирайте</a:t>
            </a:r>
            <a:r>
              <a:rPr lang="en-US" sz="1600" dirty="0"/>
              <a:t> </a:t>
            </a:r>
            <a:r>
              <a:rPr lang="en-US" sz="1600" dirty="0" err="1"/>
              <a:t>процеси</a:t>
            </a:r>
            <a:r>
              <a:rPr lang="en-US" sz="1600" dirty="0"/>
              <a:t>, </a:t>
            </a:r>
            <a:r>
              <a:rPr lang="en-US" sz="1600" dirty="0" err="1"/>
              <a:t>които</a:t>
            </a:r>
            <a:r>
              <a:rPr lang="en-US" sz="1600" dirty="0"/>
              <a:t> </a:t>
            </a:r>
            <a:r>
              <a:rPr lang="en-US" sz="1600" dirty="0" err="1"/>
              <a:t>създават</a:t>
            </a:r>
            <a:r>
              <a:rPr lang="en-US" sz="1600" dirty="0"/>
              <a:t> </a:t>
            </a:r>
            <a:r>
              <a:rPr lang="en-US" sz="1600" dirty="0" err="1"/>
              <a:t>стойност</a:t>
            </a:r>
            <a:r>
              <a:rPr lang="en-US" sz="1600" dirty="0"/>
              <a:t>. </a:t>
            </a:r>
            <a:r>
              <a:rPr lang="en-US" sz="1600" dirty="0" err="1"/>
              <a:t>Приемайте</a:t>
            </a:r>
            <a:r>
              <a:rPr lang="en-US" sz="1600" dirty="0"/>
              <a:t> </a:t>
            </a:r>
            <a:r>
              <a:rPr lang="en-US" sz="1600" dirty="0" err="1"/>
              <a:t>предизвикателства</a:t>
            </a:r>
            <a:r>
              <a:rPr lang="en-US" sz="1600" dirty="0"/>
              <a:t>. </a:t>
            </a:r>
            <a:r>
              <a:rPr lang="en-US" sz="1600" dirty="0" err="1"/>
              <a:t>Действайте</a:t>
            </a:r>
            <a:r>
              <a:rPr lang="en-US" sz="1600" dirty="0"/>
              <a:t> и </a:t>
            </a:r>
            <a:r>
              <a:rPr lang="en-US" sz="1600" dirty="0" err="1"/>
              <a:t>работете</a:t>
            </a:r>
            <a:r>
              <a:rPr lang="en-US" sz="1600" dirty="0"/>
              <a:t> </a:t>
            </a:r>
            <a:r>
              <a:rPr lang="en-US" sz="1600" dirty="0" err="1"/>
              <a:t>самостоятелно</a:t>
            </a:r>
            <a:r>
              <a:rPr lang="en-US" sz="1600" dirty="0"/>
              <a:t>, </a:t>
            </a:r>
            <a:r>
              <a:rPr lang="en-US" sz="1600" dirty="0" err="1"/>
              <a:t>за</a:t>
            </a:r>
            <a:r>
              <a:rPr lang="en-US" sz="1600" dirty="0"/>
              <a:t> </a:t>
            </a:r>
            <a:r>
              <a:rPr lang="en-US" sz="1600" dirty="0" err="1"/>
              <a:t>да</a:t>
            </a:r>
            <a:r>
              <a:rPr lang="en-US" sz="1600" dirty="0"/>
              <a:t> </a:t>
            </a:r>
            <a:r>
              <a:rPr lang="en-US" sz="1600" dirty="0" err="1"/>
              <a:t>постигате</a:t>
            </a:r>
            <a:r>
              <a:rPr lang="en-US" sz="1600" dirty="0"/>
              <a:t> </a:t>
            </a:r>
            <a:r>
              <a:rPr lang="en-US" sz="1600" dirty="0" err="1"/>
              <a:t>цели</a:t>
            </a:r>
            <a:r>
              <a:rPr lang="en-US" sz="1600" dirty="0"/>
              <a:t>, </a:t>
            </a:r>
            <a:r>
              <a:rPr lang="en-US" sz="1600" dirty="0" err="1"/>
              <a:t>да</a:t>
            </a:r>
            <a:r>
              <a:rPr lang="en-US" sz="1600" dirty="0"/>
              <a:t> </a:t>
            </a:r>
            <a:r>
              <a:rPr lang="en-US" sz="1600" dirty="0" err="1"/>
              <a:t>се</a:t>
            </a:r>
            <a:r>
              <a:rPr lang="en-US" sz="1600" dirty="0"/>
              <a:t> </a:t>
            </a:r>
            <a:r>
              <a:rPr lang="en-US" sz="1600" dirty="0" err="1"/>
              <a:t>придържате</a:t>
            </a:r>
            <a:r>
              <a:rPr lang="en-US" sz="1600" dirty="0"/>
              <a:t> </a:t>
            </a:r>
            <a:r>
              <a:rPr lang="en-US" sz="1600" dirty="0" err="1"/>
              <a:t>към</a:t>
            </a:r>
            <a:r>
              <a:rPr lang="en-US" sz="1600" dirty="0"/>
              <a:t> </a:t>
            </a:r>
            <a:r>
              <a:rPr lang="en-US" sz="1600" dirty="0" err="1"/>
              <a:t>намеренията</a:t>
            </a:r>
            <a:r>
              <a:rPr lang="en-US" sz="1600" dirty="0"/>
              <a:t> </a:t>
            </a:r>
            <a:r>
              <a:rPr lang="en-US" sz="1600" dirty="0" err="1"/>
              <a:t>си</a:t>
            </a:r>
            <a:r>
              <a:rPr lang="en-US" sz="1600" dirty="0"/>
              <a:t> и </a:t>
            </a:r>
            <a:r>
              <a:rPr lang="en-US" sz="1600" dirty="0" err="1"/>
              <a:t>да</a:t>
            </a:r>
            <a:r>
              <a:rPr lang="en-US" sz="1600" dirty="0"/>
              <a:t> </a:t>
            </a:r>
            <a:r>
              <a:rPr lang="en-US" sz="1600" dirty="0" err="1"/>
              <a:t>изпълнявате</a:t>
            </a:r>
            <a:r>
              <a:rPr lang="en-US" sz="1600" dirty="0"/>
              <a:t> </a:t>
            </a:r>
            <a:r>
              <a:rPr lang="en-US" sz="1600" dirty="0" err="1"/>
              <a:t>планираните</a:t>
            </a:r>
            <a:r>
              <a:rPr lang="en-US" sz="1600" dirty="0"/>
              <a:t> </a:t>
            </a:r>
            <a:r>
              <a:rPr lang="en-US" sz="1600" dirty="0" err="1"/>
              <a:t>задачи</a:t>
            </a:r>
            <a:r>
              <a:rPr lang="en-US" sz="1600" dirty="0"/>
              <a:t>.</a:t>
            </a:r>
            <a:endParaRPr sz="1600" dirty="0"/>
          </a:p>
          <a:p>
            <a:pPr marL="0" lvl="0" indent="0" algn="l" rtl="0">
              <a:lnSpc>
                <a:spcPct val="100000"/>
              </a:lnSpc>
              <a:spcBef>
                <a:spcPts val="0"/>
              </a:spcBef>
              <a:spcAft>
                <a:spcPts val="0"/>
              </a:spcAft>
              <a:buSzPts val="1600"/>
              <a:buNone/>
            </a:pPr>
            <a:endParaRPr sz="1600" dirty="0"/>
          </a:p>
        </p:txBody>
      </p:sp>
      <p:sp>
        <p:nvSpPr>
          <p:cNvPr id="285" name="Google Shape;285;p34"/>
          <p:cNvSpPr txBox="1"/>
          <p:nvPr/>
        </p:nvSpPr>
        <p:spPr>
          <a:xfrm>
            <a:off x="4699849" y="2083425"/>
            <a:ext cx="3730800" cy="21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4"/>
          <p:cNvSpPr txBox="1"/>
          <p:nvPr/>
        </p:nvSpPr>
        <p:spPr>
          <a:xfrm>
            <a:off x="4699849" y="1989081"/>
            <a:ext cx="3730800" cy="25876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59540"/>
                </a:solidFill>
                <a:latin typeface="Arial"/>
                <a:ea typeface="Arial"/>
                <a:cs typeface="Arial"/>
                <a:sym typeface="Arial"/>
              </a:rPr>
              <a:t>"</a:t>
            </a:r>
            <a:r>
              <a:rPr lang="en-US" sz="1600" b="1" i="0" u="none" strike="noStrike" cap="none" dirty="0" err="1">
                <a:solidFill>
                  <a:srgbClr val="059540"/>
                </a:solidFill>
                <a:latin typeface="Arial"/>
                <a:ea typeface="Arial"/>
                <a:cs typeface="Arial"/>
                <a:sym typeface="Arial"/>
              </a:rPr>
              <a:t>Зелен</a:t>
            </a:r>
            <a:r>
              <a:rPr lang="en-US" sz="1600" b="1" i="0" u="none" strike="noStrike" cap="none" dirty="0">
                <a:solidFill>
                  <a:srgbClr val="05954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дескриптор</a:t>
            </a:r>
            <a:r>
              <a:rPr lang="en-US" sz="1600" b="1" i="0" u="none" strike="noStrike" cap="none" dirty="0">
                <a:solidFill>
                  <a:srgbClr val="000000"/>
                </a:solidFill>
                <a:latin typeface="Arial"/>
                <a:ea typeface="Arial"/>
                <a:cs typeface="Arial"/>
                <a:sym typeface="Arial"/>
              </a:rPr>
              <a:t>:</a:t>
            </a:r>
            <a:endParaRPr sz="1600" dirty="0"/>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err="1">
                <a:solidFill>
                  <a:srgbClr val="000000"/>
                </a:solidFill>
                <a:latin typeface="Arial"/>
                <a:ea typeface="Arial"/>
                <a:cs typeface="Arial"/>
                <a:sym typeface="Arial"/>
              </a:rPr>
              <a:t>Иницииране</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на</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процеси</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които</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създават</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стойност</a:t>
            </a:r>
            <a:r>
              <a:rPr lang="en-US" sz="1600" b="0" i="0" u="none" strike="noStrike" cap="none" dirty="0">
                <a:solidFill>
                  <a:srgbClr val="000000"/>
                </a:solidFill>
                <a:latin typeface="Arial"/>
                <a:ea typeface="Arial"/>
                <a:cs typeface="Arial"/>
                <a:sym typeface="Arial"/>
              </a:rPr>
              <a:t> </a:t>
            </a:r>
            <a:r>
              <a:rPr lang="en-US" sz="1600" b="1" i="0" u="none" strike="noStrike" cap="none" dirty="0">
                <a:solidFill>
                  <a:srgbClr val="059540"/>
                </a:solidFill>
                <a:latin typeface="Arial"/>
                <a:ea typeface="Arial"/>
                <a:cs typeface="Arial"/>
                <a:sym typeface="Arial"/>
              </a:rPr>
              <a:t>и </a:t>
            </a:r>
            <a:r>
              <a:rPr lang="en-US" sz="1600" b="1" i="0" u="none" strike="noStrike" cap="none" dirty="0" err="1">
                <a:solidFill>
                  <a:srgbClr val="059540"/>
                </a:solidFill>
                <a:latin typeface="Arial"/>
                <a:ea typeface="Arial"/>
                <a:cs typeface="Arial"/>
                <a:sym typeface="Arial"/>
              </a:rPr>
              <a:t>положително</a:t>
            </a:r>
            <a:r>
              <a:rPr lang="en-US" sz="1600" b="1" i="0" u="none" strike="noStrike" cap="none" dirty="0">
                <a:solidFill>
                  <a:srgbClr val="059540"/>
                </a:solidFill>
                <a:latin typeface="Arial"/>
                <a:ea typeface="Arial"/>
                <a:cs typeface="Arial"/>
                <a:sym typeface="Arial"/>
              </a:rPr>
              <a:t> </a:t>
            </a:r>
            <a:r>
              <a:rPr lang="en-US" sz="1600" b="1" i="0" u="none" strike="noStrike" cap="none" dirty="0" err="1">
                <a:solidFill>
                  <a:srgbClr val="059540"/>
                </a:solidFill>
                <a:latin typeface="Arial"/>
                <a:ea typeface="Arial"/>
                <a:cs typeface="Arial"/>
                <a:sym typeface="Arial"/>
              </a:rPr>
              <a:t>въздействие</a:t>
            </a:r>
            <a:r>
              <a:rPr lang="en-US" sz="1600" b="1" i="0" u="none" strike="noStrike" cap="none" dirty="0">
                <a:solidFill>
                  <a:srgbClr val="059540"/>
                </a:solidFill>
                <a:latin typeface="Arial"/>
                <a:ea typeface="Arial"/>
                <a:cs typeface="Arial"/>
                <a:sym typeface="Arial"/>
              </a:rPr>
              <a:t> </a:t>
            </a:r>
            <a:r>
              <a:rPr lang="en-US" sz="1600" b="1" i="0" u="none" strike="noStrike" cap="none" dirty="0" err="1">
                <a:solidFill>
                  <a:srgbClr val="059540"/>
                </a:solidFill>
                <a:latin typeface="Arial"/>
                <a:ea typeface="Arial"/>
                <a:cs typeface="Arial"/>
                <a:sym typeface="Arial"/>
              </a:rPr>
              <a:t>върху</a:t>
            </a:r>
            <a:r>
              <a:rPr lang="en-US" sz="1600" b="1" i="0" u="none" strike="noStrike" cap="none" dirty="0">
                <a:solidFill>
                  <a:srgbClr val="059540"/>
                </a:solidFill>
                <a:latin typeface="Arial"/>
                <a:ea typeface="Arial"/>
                <a:cs typeface="Arial"/>
                <a:sym typeface="Arial"/>
              </a:rPr>
              <a:t> </a:t>
            </a:r>
            <a:r>
              <a:rPr lang="en-US" sz="1600" b="1" i="0" u="none" strike="noStrike" cap="none" dirty="0" err="1">
                <a:solidFill>
                  <a:srgbClr val="059540"/>
                </a:solidFill>
                <a:latin typeface="Arial"/>
                <a:ea typeface="Arial"/>
                <a:cs typeface="Arial"/>
                <a:sym typeface="Arial"/>
              </a:rPr>
              <a:t>обществото</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Приемайте</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предизвикателства</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Действайте</a:t>
            </a:r>
            <a:r>
              <a:rPr lang="en-US" sz="1600" b="0" i="0" u="none" strike="noStrike" cap="none" dirty="0">
                <a:solidFill>
                  <a:srgbClr val="000000"/>
                </a:solidFill>
                <a:latin typeface="Arial"/>
                <a:ea typeface="Arial"/>
                <a:cs typeface="Arial"/>
                <a:sym typeface="Arial"/>
              </a:rPr>
              <a:t> и </a:t>
            </a:r>
            <a:r>
              <a:rPr lang="en-US" sz="1600" b="0" i="0" u="none" strike="noStrike" cap="none" dirty="0" err="1">
                <a:solidFill>
                  <a:srgbClr val="000000"/>
                </a:solidFill>
                <a:latin typeface="Arial"/>
                <a:ea typeface="Arial"/>
                <a:cs typeface="Arial"/>
                <a:sym typeface="Arial"/>
              </a:rPr>
              <a:t>работете</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самостоятелно</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за</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постигане</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на</a:t>
            </a:r>
            <a:r>
              <a:rPr lang="en-US" sz="1600" b="0" i="0" u="none" strike="noStrike" cap="none" dirty="0">
                <a:solidFill>
                  <a:srgbClr val="000000"/>
                </a:solidFill>
                <a:latin typeface="Arial"/>
                <a:ea typeface="Arial"/>
                <a:cs typeface="Arial"/>
                <a:sym typeface="Arial"/>
              </a:rPr>
              <a:t> </a:t>
            </a:r>
            <a:r>
              <a:rPr lang="en-US" sz="1600" b="1" i="0" u="none" strike="noStrike" cap="none" dirty="0" err="1">
                <a:solidFill>
                  <a:srgbClr val="059540"/>
                </a:solidFill>
                <a:latin typeface="Arial"/>
                <a:ea typeface="Arial"/>
                <a:cs typeface="Arial"/>
                <a:sym typeface="Arial"/>
              </a:rPr>
              <a:t>устойчиви</a:t>
            </a:r>
            <a:r>
              <a:rPr lang="en-US" sz="1600" b="1" i="0" u="none" strike="noStrike" cap="none" dirty="0">
                <a:solidFill>
                  <a:srgbClr val="05954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цели</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придържайте</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се</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към</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намеренията</a:t>
            </a:r>
            <a:r>
              <a:rPr lang="en-US" sz="1600" b="0" i="0" u="none" strike="noStrike" cap="none" dirty="0">
                <a:solidFill>
                  <a:srgbClr val="000000"/>
                </a:solidFill>
                <a:latin typeface="Arial"/>
                <a:ea typeface="Arial"/>
                <a:cs typeface="Arial"/>
                <a:sym typeface="Arial"/>
              </a:rPr>
              <a:t> и </a:t>
            </a:r>
            <a:r>
              <a:rPr lang="en-US" sz="1600" b="0" i="0" u="none" strike="noStrike" cap="none" dirty="0" err="1">
                <a:solidFill>
                  <a:srgbClr val="000000"/>
                </a:solidFill>
                <a:latin typeface="Arial"/>
                <a:ea typeface="Arial"/>
                <a:cs typeface="Arial"/>
                <a:sym typeface="Arial"/>
              </a:rPr>
              <a:t>изпълнявайте</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планираните</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задачи</a:t>
            </a:r>
            <a:r>
              <a:rPr lang="en-US" sz="16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дейност</a:t>
            </a:r>
            <a:endParaRPr/>
          </a:p>
        </p:txBody>
      </p:sp>
      <p:sp>
        <p:nvSpPr>
          <p:cNvPr id="292" name="Google Shape;292;p35"/>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Създаване на нови "по-екологични" дескриптори и компетенции, като се използват съществуващите от EntreComp.</a:t>
            </a:r>
            <a:endParaRPr sz="2400" b="1">
              <a:solidFill>
                <a:srgbClr val="059540"/>
              </a:solidFill>
            </a:endParaRPr>
          </a:p>
        </p:txBody>
      </p:sp>
      <p:sp>
        <p:nvSpPr>
          <p:cNvPr id="293" name="Google Shape;293;p3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30 минути</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04</a:t>
            </a:r>
            <a:endParaRPr/>
          </a:p>
        </p:txBody>
      </p:sp>
      <p:sp>
        <p:nvSpPr>
          <p:cNvPr id="299" name="Google Shape;299;p36"/>
          <p:cNvSpPr txBox="1">
            <a:spLocks noGrp="1"/>
          </p:cNvSpPr>
          <p:nvPr>
            <p:ph type="title" idx="2"/>
          </p:nvPr>
        </p:nvSpPr>
        <p:spPr>
          <a:xfrm>
            <a:off x="304800" y="2662145"/>
            <a:ext cx="85344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sz="4800" b="1" dirty="0" err="1"/>
              <a:t>Как</a:t>
            </a:r>
            <a:r>
              <a:rPr lang="en-US" sz="4800" b="1" dirty="0"/>
              <a:t> </a:t>
            </a:r>
            <a:r>
              <a:rPr lang="en-US" sz="4800" b="1" dirty="0" err="1"/>
              <a:t>да</a:t>
            </a:r>
            <a:r>
              <a:rPr lang="en-US" sz="4800" b="1" dirty="0"/>
              <a:t> </a:t>
            </a:r>
            <a:r>
              <a:rPr lang="en-US" sz="4800" b="1" dirty="0" err="1"/>
              <a:t>мотивирате</a:t>
            </a:r>
            <a:r>
              <a:rPr lang="en-US" sz="4800" b="1" dirty="0"/>
              <a:t> </a:t>
            </a:r>
            <a:r>
              <a:rPr lang="en-US" sz="4800" b="1" dirty="0" err="1"/>
              <a:t>стажантите</a:t>
            </a:r>
            <a:r>
              <a:rPr lang="en-US" sz="4800" b="1" dirty="0"/>
              <a:t> </a:t>
            </a:r>
            <a:r>
              <a:rPr lang="en-US" sz="4800" b="1" dirty="0" err="1"/>
              <a:t>си</a:t>
            </a:r>
            <a:r>
              <a:rPr lang="en-US" sz="4800" b="1" dirty="0"/>
              <a:t>?</a:t>
            </a:r>
            <a:endParaRPr sz="4800" dirty="0"/>
          </a:p>
        </p:txBody>
      </p:sp>
      <p:sp>
        <p:nvSpPr>
          <p:cNvPr id="300" name="Google Shape;300;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100" y="1370257"/>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Как</a:t>
            </a:r>
            <a:r>
              <a:rPr lang="en-US" dirty="0"/>
              <a:t> </a:t>
            </a:r>
            <a:r>
              <a:rPr lang="en-US" dirty="0" err="1"/>
              <a:t>да</a:t>
            </a:r>
            <a:r>
              <a:rPr lang="en-US" dirty="0"/>
              <a:t> </a:t>
            </a:r>
            <a:r>
              <a:rPr lang="en-US" dirty="0" err="1"/>
              <a:t>мотивираме</a:t>
            </a:r>
            <a:endParaRPr dirty="0"/>
          </a:p>
        </p:txBody>
      </p:sp>
      <p:sp>
        <p:nvSpPr>
          <p:cNvPr id="306" name="Google Shape;306;p37"/>
          <p:cNvSpPr txBox="1">
            <a:spLocks noGrp="1"/>
          </p:cNvSpPr>
          <p:nvPr>
            <p:ph type="subTitle" idx="1"/>
          </p:nvPr>
        </p:nvSpPr>
        <p:spPr>
          <a:xfrm>
            <a:off x="4356475" y="1016078"/>
            <a:ext cx="4074300" cy="312384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000" dirty="0" err="1"/>
              <a:t>Човечеството</a:t>
            </a:r>
            <a:r>
              <a:rPr lang="en-US" sz="2000" dirty="0"/>
              <a:t> е </a:t>
            </a:r>
            <a:r>
              <a:rPr lang="en-US" sz="2000" dirty="0" err="1"/>
              <a:t>изправено</a:t>
            </a:r>
            <a:r>
              <a:rPr lang="en-US" sz="2000" dirty="0"/>
              <a:t> </a:t>
            </a:r>
            <a:r>
              <a:rPr lang="en-US" sz="2000" dirty="0" err="1"/>
              <a:t>пред</a:t>
            </a:r>
            <a:r>
              <a:rPr lang="en-US" sz="2000" dirty="0"/>
              <a:t> </a:t>
            </a:r>
            <a:r>
              <a:rPr lang="en-US" sz="2000" dirty="0" err="1"/>
              <a:t>редица</a:t>
            </a:r>
            <a:r>
              <a:rPr lang="en-US" sz="2000" dirty="0"/>
              <a:t> </a:t>
            </a:r>
            <a:r>
              <a:rPr lang="en-US" sz="2000" dirty="0" err="1"/>
              <a:t>системни</a:t>
            </a:r>
            <a:r>
              <a:rPr lang="en-US" sz="2000" dirty="0"/>
              <a:t> </a:t>
            </a:r>
            <a:r>
              <a:rPr lang="en-US" sz="2000" dirty="0" err="1"/>
              <a:t>екологични</a:t>
            </a:r>
            <a:r>
              <a:rPr lang="en-US" sz="2000" dirty="0"/>
              <a:t> </a:t>
            </a:r>
            <a:r>
              <a:rPr lang="en-US" sz="2000" dirty="0" err="1"/>
              <a:t>предизвикателства</a:t>
            </a:r>
            <a:r>
              <a:rPr lang="en-US" sz="2000" dirty="0"/>
              <a:t>: </a:t>
            </a:r>
            <a:r>
              <a:rPr lang="en-US" sz="2000" b="1" dirty="0" err="1">
                <a:solidFill>
                  <a:srgbClr val="E7501B"/>
                </a:solidFill>
              </a:rPr>
              <a:t>климатична</a:t>
            </a:r>
            <a:r>
              <a:rPr lang="en-US" sz="2000" b="1" dirty="0">
                <a:solidFill>
                  <a:srgbClr val="E7501B"/>
                </a:solidFill>
              </a:rPr>
              <a:t> </a:t>
            </a:r>
            <a:r>
              <a:rPr lang="en-US" sz="2000" b="1" dirty="0" err="1">
                <a:solidFill>
                  <a:srgbClr val="E7501B"/>
                </a:solidFill>
              </a:rPr>
              <a:t>нестабилност</a:t>
            </a:r>
            <a:r>
              <a:rPr lang="en-US" sz="2000" b="1" dirty="0">
                <a:solidFill>
                  <a:srgbClr val="E7501B"/>
                </a:solidFill>
              </a:rPr>
              <a:t>, </a:t>
            </a:r>
            <a:r>
              <a:rPr lang="en-US" sz="2000" b="1" dirty="0" err="1">
                <a:solidFill>
                  <a:srgbClr val="E7501B"/>
                </a:solidFill>
              </a:rPr>
              <a:t>продоволствена</a:t>
            </a:r>
            <a:r>
              <a:rPr lang="en-US" sz="2000" b="1" dirty="0">
                <a:solidFill>
                  <a:srgbClr val="E7501B"/>
                </a:solidFill>
              </a:rPr>
              <a:t> </a:t>
            </a:r>
            <a:r>
              <a:rPr lang="en-US" sz="2000" b="1" dirty="0" err="1">
                <a:solidFill>
                  <a:srgbClr val="E7501B"/>
                </a:solidFill>
              </a:rPr>
              <a:t>сигурност</a:t>
            </a:r>
            <a:r>
              <a:rPr lang="en-US" sz="2000" b="1" dirty="0">
                <a:solidFill>
                  <a:srgbClr val="E7501B"/>
                </a:solidFill>
              </a:rPr>
              <a:t>, </a:t>
            </a:r>
            <a:r>
              <a:rPr lang="en-US" sz="2000" b="1" dirty="0" err="1">
                <a:solidFill>
                  <a:srgbClr val="E7501B"/>
                </a:solidFill>
              </a:rPr>
              <a:t>изтощени</a:t>
            </a:r>
            <a:r>
              <a:rPr lang="en-US" sz="2000" b="1" dirty="0">
                <a:solidFill>
                  <a:srgbClr val="E7501B"/>
                </a:solidFill>
              </a:rPr>
              <a:t> </a:t>
            </a:r>
            <a:r>
              <a:rPr lang="en-US" sz="2000" b="1" dirty="0" err="1">
                <a:solidFill>
                  <a:srgbClr val="E7501B"/>
                </a:solidFill>
              </a:rPr>
              <a:t>океани</a:t>
            </a:r>
            <a:r>
              <a:rPr lang="en-US" sz="2000" b="1" dirty="0">
                <a:solidFill>
                  <a:srgbClr val="E7501B"/>
                </a:solidFill>
              </a:rPr>
              <a:t>, </a:t>
            </a:r>
            <a:r>
              <a:rPr lang="en-US" sz="2000" b="1" dirty="0" err="1">
                <a:solidFill>
                  <a:srgbClr val="E7501B"/>
                </a:solidFill>
              </a:rPr>
              <a:t>натрупване</a:t>
            </a:r>
            <a:r>
              <a:rPr lang="en-US" sz="2000" b="1" dirty="0">
                <a:solidFill>
                  <a:srgbClr val="E7501B"/>
                </a:solidFill>
              </a:rPr>
              <a:t> </a:t>
            </a:r>
            <a:r>
              <a:rPr lang="en-US" sz="2000" b="1" dirty="0" err="1">
                <a:solidFill>
                  <a:srgbClr val="E7501B"/>
                </a:solidFill>
              </a:rPr>
              <a:t>на</a:t>
            </a:r>
            <a:r>
              <a:rPr lang="en-US" sz="2000" b="1" dirty="0">
                <a:solidFill>
                  <a:srgbClr val="E7501B"/>
                </a:solidFill>
              </a:rPr>
              <a:t> </a:t>
            </a:r>
            <a:r>
              <a:rPr lang="en-US" sz="2000" b="1" dirty="0" err="1">
                <a:solidFill>
                  <a:srgbClr val="E7501B"/>
                </a:solidFill>
              </a:rPr>
              <a:t>токсични</a:t>
            </a:r>
            <a:r>
              <a:rPr lang="en-US" sz="2000" b="1" dirty="0">
                <a:solidFill>
                  <a:srgbClr val="E7501B"/>
                </a:solidFill>
              </a:rPr>
              <a:t> </a:t>
            </a:r>
            <a:r>
              <a:rPr lang="en-US" sz="2000" b="1" dirty="0" err="1">
                <a:solidFill>
                  <a:srgbClr val="E7501B"/>
                </a:solidFill>
              </a:rPr>
              <a:t>отпадъци</a:t>
            </a:r>
            <a:r>
              <a:rPr lang="en-US" sz="2000" b="1" dirty="0">
                <a:solidFill>
                  <a:srgbClr val="E7501B"/>
                </a:solidFill>
              </a:rPr>
              <a:t> и </a:t>
            </a:r>
            <a:r>
              <a:rPr lang="en-US" sz="2000" b="1" dirty="0" err="1">
                <a:solidFill>
                  <a:srgbClr val="E7501B"/>
                </a:solidFill>
              </a:rPr>
              <a:t>изчерпване</a:t>
            </a:r>
            <a:r>
              <a:rPr lang="en-US" sz="2000" b="1" dirty="0">
                <a:solidFill>
                  <a:srgbClr val="E7501B"/>
                </a:solidFill>
              </a:rPr>
              <a:t> </a:t>
            </a:r>
            <a:r>
              <a:rPr lang="en-US" sz="2000" b="1" dirty="0" err="1">
                <a:solidFill>
                  <a:srgbClr val="E7501B"/>
                </a:solidFill>
              </a:rPr>
              <a:t>на</a:t>
            </a:r>
            <a:r>
              <a:rPr lang="en-US" sz="2000" b="1" dirty="0">
                <a:solidFill>
                  <a:srgbClr val="E7501B"/>
                </a:solidFill>
              </a:rPr>
              <a:t> </a:t>
            </a:r>
            <a:r>
              <a:rPr lang="en-US" sz="2000" b="1" dirty="0" err="1">
                <a:solidFill>
                  <a:srgbClr val="E7501B"/>
                </a:solidFill>
              </a:rPr>
              <a:t>природните</a:t>
            </a:r>
            <a:r>
              <a:rPr lang="en-US" sz="2000" b="1" dirty="0">
                <a:solidFill>
                  <a:srgbClr val="E7501B"/>
                </a:solidFill>
              </a:rPr>
              <a:t> </a:t>
            </a:r>
            <a:r>
              <a:rPr lang="en-US" sz="2000" b="1" dirty="0" err="1">
                <a:solidFill>
                  <a:srgbClr val="E7501B"/>
                </a:solidFill>
              </a:rPr>
              <a:t>ресурси</a:t>
            </a:r>
            <a:r>
              <a:rPr lang="en-US" sz="2000" b="1" dirty="0">
                <a:solidFill>
                  <a:srgbClr val="E7501B"/>
                </a:solidFill>
              </a:rPr>
              <a:t>.</a:t>
            </a:r>
            <a:endParaRPr sz="2000" b="1" dirty="0">
              <a:solidFill>
                <a:srgbClr val="E7501B"/>
              </a:solidFill>
            </a:endParaRPr>
          </a:p>
        </p:txBody>
      </p:sp>
      <p:sp>
        <p:nvSpPr>
          <p:cNvPr id="307" name="Google Shape;307;p3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Обяснете значението на</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785277" y="1283889"/>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Как</a:t>
            </a:r>
            <a:r>
              <a:rPr lang="en-US" dirty="0"/>
              <a:t> </a:t>
            </a:r>
            <a:r>
              <a:rPr lang="en-US" dirty="0" err="1"/>
              <a:t>да</a:t>
            </a:r>
            <a:r>
              <a:rPr lang="en-US" dirty="0"/>
              <a:t> </a:t>
            </a:r>
            <a:r>
              <a:rPr lang="en-US" dirty="0" err="1"/>
              <a:t>мотивираме</a:t>
            </a:r>
            <a:endParaRPr dirty="0"/>
          </a:p>
        </p:txBody>
      </p:sp>
      <p:sp>
        <p:nvSpPr>
          <p:cNvPr id="313" name="Google Shape;313;p38"/>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Вместо да мислим за възможно най-голямо намаляване на отрицателния отпечатък на човека, </a:t>
            </a:r>
            <a:r>
              <a:rPr lang="en-US" sz="2400" b="1">
                <a:solidFill>
                  <a:srgbClr val="E7501B"/>
                </a:solidFill>
              </a:rPr>
              <a:t>защо да не създадем положителен отпечатък?</a:t>
            </a:r>
            <a:endParaRPr sz="2400" b="1">
              <a:solidFill>
                <a:srgbClr val="E7501B"/>
              </a:solidFill>
            </a:endParaRPr>
          </a:p>
        </p:txBody>
      </p:sp>
      <p:sp>
        <p:nvSpPr>
          <p:cNvPr id="314" name="Google Shape;314;p3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Новият начин на мислене</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708975" y="1283889"/>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Как</a:t>
            </a:r>
            <a:r>
              <a:rPr lang="en-US" dirty="0"/>
              <a:t> </a:t>
            </a:r>
            <a:r>
              <a:rPr lang="en-US" dirty="0" err="1"/>
              <a:t>да</a:t>
            </a:r>
            <a:r>
              <a:rPr lang="en-US" dirty="0"/>
              <a:t> </a:t>
            </a:r>
            <a:r>
              <a:rPr lang="en-US" dirty="0" err="1"/>
              <a:t>мотивираме</a:t>
            </a:r>
            <a:endParaRPr dirty="0"/>
          </a:p>
        </p:txBody>
      </p:sp>
      <p:sp>
        <p:nvSpPr>
          <p:cNvPr id="320" name="Google Shape;320;p39"/>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Зелените предприемачи могат да намерят нови ниши, като прилагат</a:t>
            </a:r>
            <a:endParaRPr/>
          </a:p>
          <a:p>
            <a:pPr marL="0" lvl="0" indent="0" algn="l" rtl="0">
              <a:lnSpc>
                <a:spcPct val="100000"/>
              </a:lnSpc>
              <a:spcBef>
                <a:spcPts val="0"/>
              </a:spcBef>
              <a:spcAft>
                <a:spcPts val="0"/>
              </a:spcAft>
              <a:buSzPts val="1600"/>
              <a:buNone/>
            </a:pPr>
            <a:r>
              <a:rPr lang="en-US" sz="2400" b="1">
                <a:solidFill>
                  <a:srgbClr val="059540"/>
                </a:solidFill>
              </a:rPr>
              <a:t>ново мислене и нови технологични подходи към </a:t>
            </a:r>
            <a:r>
              <a:rPr lang="en-US" sz="2400">
                <a:solidFill>
                  <a:schemeClr val="dk1"/>
                </a:solidFill>
              </a:rPr>
              <a:t>настоящите практики.</a:t>
            </a:r>
            <a:endParaRPr sz="2400">
              <a:solidFill>
                <a:schemeClr val="dk1"/>
              </a:solidFill>
            </a:endParaRPr>
          </a:p>
        </p:txBody>
      </p:sp>
      <p:sp>
        <p:nvSpPr>
          <p:cNvPr id="321" name="Google Shape;321;p39"/>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Нов начин на мислене</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713100" y="1378006"/>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Как</a:t>
            </a:r>
            <a:r>
              <a:rPr lang="en-US" dirty="0"/>
              <a:t> </a:t>
            </a:r>
            <a:r>
              <a:rPr lang="en-US" dirty="0" err="1"/>
              <a:t>да</a:t>
            </a:r>
            <a:r>
              <a:rPr lang="en-US" dirty="0"/>
              <a:t> </a:t>
            </a:r>
            <a:r>
              <a:rPr lang="en-US" dirty="0" err="1"/>
              <a:t>мотивираме</a:t>
            </a:r>
            <a:endParaRPr dirty="0"/>
          </a:p>
        </p:txBody>
      </p:sp>
      <p:sp>
        <p:nvSpPr>
          <p:cNvPr id="327" name="Google Shape;327;p40"/>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Зеленото творческо предприемачество е свързано с това да виждаш основните си дейности като </a:t>
            </a:r>
            <a:r>
              <a:rPr lang="en-US" sz="2400" b="1">
                <a:solidFill>
                  <a:srgbClr val="059540"/>
                </a:solidFill>
              </a:rPr>
              <a:t>сила за добро, </a:t>
            </a:r>
            <a:r>
              <a:rPr lang="en-US" sz="2400">
                <a:solidFill>
                  <a:schemeClr val="dk1"/>
                </a:solidFill>
              </a:rPr>
              <a:t>да искаш да </a:t>
            </a:r>
            <a:r>
              <a:rPr lang="en-US" sz="2400" b="1">
                <a:solidFill>
                  <a:srgbClr val="059540"/>
                </a:solidFill>
              </a:rPr>
              <a:t>промениш света </a:t>
            </a:r>
            <a:r>
              <a:rPr lang="en-US" sz="2400">
                <a:solidFill>
                  <a:schemeClr val="dk1"/>
                </a:solidFill>
              </a:rPr>
              <a:t>и да имаш </a:t>
            </a:r>
            <a:r>
              <a:rPr lang="en-US" sz="2400" b="1">
                <a:solidFill>
                  <a:srgbClr val="059540"/>
                </a:solidFill>
              </a:rPr>
              <a:t>максимално социално въздействие.</a:t>
            </a:r>
            <a:endParaRPr sz="2400" b="1">
              <a:solidFill>
                <a:srgbClr val="059540"/>
              </a:solidFill>
            </a:endParaRPr>
          </a:p>
        </p:txBody>
      </p:sp>
      <p:sp>
        <p:nvSpPr>
          <p:cNvPr id="328" name="Google Shape;328;p40"/>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Пътят напред</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4" name="Google Shape;154;p16"/>
          <p:cNvSpPr txBox="1">
            <a:spLocks noGrp="1"/>
          </p:cNvSpPr>
          <p:nvPr>
            <p:ph type="title" idx="2"/>
          </p:nvPr>
        </p:nvSpPr>
        <p:spPr>
          <a:xfrm>
            <a:off x="565379" y="2827150"/>
            <a:ext cx="8013241"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a:t>Какво е </a:t>
            </a:r>
            <a:r>
              <a:rPr lang="en-US" b="1">
                <a:solidFill>
                  <a:srgbClr val="059540"/>
                </a:solidFill>
              </a:rPr>
              <a:t>greenEntreComp</a:t>
            </a:r>
            <a:r>
              <a:rPr lang="en-US" b="1"/>
              <a:t>?</a:t>
            </a:r>
            <a:endParaRPr/>
          </a:p>
        </p:txBody>
      </p:sp>
      <p:sp>
        <p:nvSpPr>
          <p:cNvPr id="155" name="Google Shape;155;p1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713224" y="1477725"/>
            <a:ext cx="771755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Значението на предприемачеството</a:t>
            </a:r>
            <a:endParaRPr/>
          </a:p>
        </p:txBody>
      </p:sp>
      <p:sp>
        <p:nvSpPr>
          <p:cNvPr id="161" name="Google Shape;161;p17"/>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000"/>
              <a:t>Предприемачите често се разглеждат като </a:t>
            </a:r>
            <a:r>
              <a:rPr lang="en-US" sz="2000" b="1">
                <a:solidFill>
                  <a:srgbClr val="E7501B"/>
                </a:solidFill>
              </a:rPr>
              <a:t>национално богатство, което </a:t>
            </a:r>
            <a:r>
              <a:rPr lang="en-US" sz="2000"/>
              <a:t>трябва да се култивира, мотивира и възнаграждава във възможно най-голяма степен.</a:t>
            </a:r>
            <a:endParaRPr/>
          </a:p>
          <a:p>
            <a:pPr marL="0" lvl="0" indent="0" algn="l" rtl="0">
              <a:lnSpc>
                <a:spcPct val="100000"/>
              </a:lnSpc>
              <a:spcBef>
                <a:spcPts val="0"/>
              </a:spcBef>
              <a:spcAft>
                <a:spcPts val="0"/>
              </a:spcAft>
              <a:buSzPts val="1600"/>
              <a:buNone/>
            </a:pPr>
            <a:r>
              <a:rPr lang="en-US" sz="2000"/>
              <a:t>Големите предприемачи могат да променят начина, по който живеем и работим. Ако успеят, техните иновации могат да </a:t>
            </a:r>
            <a:r>
              <a:rPr lang="en-US" sz="2000" b="1">
                <a:solidFill>
                  <a:srgbClr val="E7501B"/>
                </a:solidFill>
              </a:rPr>
              <a:t>подобрят стандарта на живот, да създадат богатство и работни места и да допринесат за развитието на икономиката</a:t>
            </a:r>
            <a:r>
              <a:rPr lang="en-US" sz="2000"/>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798465" y="1009368"/>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Съществуващият</a:t>
            </a:r>
            <a:r>
              <a:rPr lang="en-US" dirty="0"/>
              <a:t> </a:t>
            </a:r>
            <a:r>
              <a:rPr lang="en-US" dirty="0" err="1"/>
              <a:t>EntreComp</a:t>
            </a:r>
            <a:endParaRPr dirty="0"/>
          </a:p>
        </p:txBody>
      </p:sp>
      <p:sp>
        <p:nvSpPr>
          <p:cNvPr id="167" name="Google Shape;167;p18"/>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EntreComp</a:t>
            </a:r>
            <a:r>
              <a:rPr lang="en-US" sz="2400" dirty="0"/>
              <a:t> е </a:t>
            </a:r>
            <a:r>
              <a:rPr lang="en-US" sz="2400" dirty="0" err="1"/>
              <a:t>разработен</a:t>
            </a:r>
            <a:r>
              <a:rPr lang="en-US" sz="2400" dirty="0"/>
              <a:t>, </a:t>
            </a:r>
            <a:r>
              <a:rPr lang="en-US" sz="2400" dirty="0" err="1"/>
              <a:t>за</a:t>
            </a:r>
            <a:r>
              <a:rPr lang="en-US" sz="2400" dirty="0"/>
              <a:t> </a:t>
            </a:r>
            <a:r>
              <a:rPr lang="en-US" sz="2400" dirty="0" err="1"/>
              <a:t>да</a:t>
            </a:r>
            <a:r>
              <a:rPr lang="en-US" sz="2400" dirty="0"/>
              <a:t> </a:t>
            </a:r>
            <a:r>
              <a:rPr lang="en-US" sz="2400" dirty="0" err="1"/>
              <a:t>се</a:t>
            </a:r>
            <a:r>
              <a:rPr lang="en-US" sz="2400" dirty="0"/>
              <a:t> </a:t>
            </a:r>
            <a:r>
              <a:rPr lang="en-US" sz="2400" dirty="0" err="1"/>
              <a:t>превърне</a:t>
            </a:r>
            <a:r>
              <a:rPr lang="en-US" sz="2400" dirty="0"/>
              <a:t> в </a:t>
            </a:r>
            <a:r>
              <a:rPr lang="en-US" sz="2400" dirty="0" err="1"/>
              <a:t>референция</a:t>
            </a:r>
            <a:r>
              <a:rPr lang="en-US" sz="2400" dirty="0"/>
              <a:t> </a:t>
            </a:r>
            <a:r>
              <a:rPr lang="en-US" sz="2400" dirty="0" err="1"/>
              <a:t>де</a:t>
            </a:r>
            <a:r>
              <a:rPr lang="en-US" sz="2400" dirty="0"/>
              <a:t> </a:t>
            </a:r>
            <a:r>
              <a:rPr lang="en-US" sz="2400" dirty="0" err="1"/>
              <a:t>факто</a:t>
            </a:r>
            <a:r>
              <a:rPr lang="en-US" sz="2400" dirty="0"/>
              <a:t> </a:t>
            </a:r>
            <a:r>
              <a:rPr lang="en-US" sz="2400" dirty="0" err="1"/>
              <a:t>за</a:t>
            </a:r>
            <a:r>
              <a:rPr lang="en-US" sz="2400" dirty="0"/>
              <a:t> </a:t>
            </a:r>
            <a:r>
              <a:rPr lang="en-US" sz="2400" dirty="0" err="1"/>
              <a:t>всяка</a:t>
            </a:r>
            <a:r>
              <a:rPr lang="en-US" sz="2400" dirty="0"/>
              <a:t> </a:t>
            </a:r>
            <a:r>
              <a:rPr lang="en-US" sz="2400" dirty="0" err="1"/>
              <a:t>инициатива</a:t>
            </a:r>
            <a:r>
              <a:rPr lang="en-US" sz="2400" dirty="0"/>
              <a:t>, </a:t>
            </a:r>
            <a:r>
              <a:rPr lang="en-US" sz="2400" dirty="0" err="1"/>
              <a:t>целяща</a:t>
            </a:r>
            <a:r>
              <a:rPr lang="en-US" sz="2400" dirty="0"/>
              <a:t> </a:t>
            </a:r>
            <a:r>
              <a:rPr lang="en-US" sz="2400" dirty="0" err="1"/>
              <a:t>да</a:t>
            </a:r>
            <a:r>
              <a:rPr lang="en-US" sz="2400" dirty="0"/>
              <a:t> </a:t>
            </a:r>
            <a:r>
              <a:rPr lang="en-US" sz="2400" b="1" dirty="0" err="1">
                <a:solidFill>
                  <a:srgbClr val="2B2D83"/>
                </a:solidFill>
              </a:rPr>
              <a:t>насърчи</a:t>
            </a:r>
            <a:r>
              <a:rPr lang="en-US" sz="2400" b="1" dirty="0">
                <a:solidFill>
                  <a:srgbClr val="2B2D83"/>
                </a:solidFill>
              </a:rPr>
              <a:t> </a:t>
            </a:r>
            <a:r>
              <a:rPr lang="en-US" sz="2400" b="1" dirty="0" err="1">
                <a:solidFill>
                  <a:srgbClr val="2B2D83"/>
                </a:solidFill>
              </a:rPr>
              <a:t>предприемаческия</a:t>
            </a:r>
            <a:r>
              <a:rPr lang="en-US" sz="2400" b="1" dirty="0">
                <a:solidFill>
                  <a:srgbClr val="2B2D83"/>
                </a:solidFill>
              </a:rPr>
              <a:t> </a:t>
            </a:r>
            <a:r>
              <a:rPr lang="en-US" sz="2400" b="1" dirty="0" err="1">
                <a:solidFill>
                  <a:srgbClr val="2B2D83"/>
                </a:solidFill>
              </a:rPr>
              <a:t>капацитет</a:t>
            </a:r>
            <a:r>
              <a:rPr lang="en-US" sz="2400" b="1" dirty="0">
                <a:solidFill>
                  <a:srgbClr val="2B2D83"/>
                </a:solidFill>
              </a:rPr>
              <a:t> </a:t>
            </a:r>
            <a:r>
              <a:rPr lang="en-US" sz="2400" b="1" dirty="0" err="1">
                <a:solidFill>
                  <a:srgbClr val="2B2D83"/>
                </a:solidFill>
              </a:rPr>
              <a:t>на</a:t>
            </a:r>
            <a:r>
              <a:rPr lang="en-US" sz="2400" b="1" dirty="0">
                <a:solidFill>
                  <a:srgbClr val="2B2D83"/>
                </a:solidFill>
              </a:rPr>
              <a:t> </a:t>
            </a:r>
            <a:r>
              <a:rPr lang="en-US" sz="2400" b="1" dirty="0" err="1">
                <a:solidFill>
                  <a:srgbClr val="2B2D83"/>
                </a:solidFill>
              </a:rPr>
              <a:t>европейските</a:t>
            </a:r>
            <a:r>
              <a:rPr lang="en-US" sz="2400" b="1" dirty="0">
                <a:solidFill>
                  <a:srgbClr val="2B2D83"/>
                </a:solidFill>
              </a:rPr>
              <a:t> </a:t>
            </a:r>
            <a:r>
              <a:rPr lang="en-US" sz="2400" b="1" dirty="0" err="1">
                <a:solidFill>
                  <a:srgbClr val="2B2D83"/>
                </a:solidFill>
              </a:rPr>
              <a:t>граждани</a:t>
            </a:r>
            <a:r>
              <a:rPr lang="en-US" sz="2400" dirty="0"/>
              <a:t>.</a:t>
            </a:r>
            <a:endParaRPr dirty="0"/>
          </a:p>
        </p:txBody>
      </p:sp>
      <p:pic>
        <p:nvPicPr>
          <p:cNvPr id="168" name="Google Shape;168;p18" descr="C:\Windows\system32\config\systemprofile\Desktop\entrecompeurope_logo-color-1024x628.png"/>
          <p:cNvPicPr preferRelativeResize="0"/>
          <p:nvPr/>
        </p:nvPicPr>
        <p:blipFill rotWithShape="1">
          <a:blip r:embed="rId3">
            <a:alphaModFix/>
          </a:blip>
          <a:srcRect/>
          <a:stretch/>
        </p:blipFill>
        <p:spPr>
          <a:xfrm>
            <a:off x="6360850" y="3228411"/>
            <a:ext cx="2613261" cy="1602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790715" y="1009368"/>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Съществуващият</a:t>
            </a:r>
            <a:r>
              <a:rPr lang="en-US" dirty="0"/>
              <a:t> </a:t>
            </a:r>
            <a:r>
              <a:rPr lang="en-US" dirty="0" err="1"/>
              <a:t>EntreComp</a:t>
            </a:r>
            <a:endParaRPr dirty="0"/>
          </a:p>
        </p:txBody>
      </p:sp>
      <p:sp>
        <p:nvSpPr>
          <p:cNvPr id="174" name="Google Shape;174;p19"/>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Той се състои от 3 взаимосвързани и взаимообвързани области на компетентност:</a:t>
            </a:r>
            <a:endParaRPr/>
          </a:p>
          <a:p>
            <a:pPr marL="182563" lvl="0" indent="-182563" algn="l" rtl="0">
              <a:lnSpc>
                <a:spcPct val="100000"/>
              </a:lnSpc>
              <a:spcBef>
                <a:spcPts val="0"/>
              </a:spcBef>
              <a:spcAft>
                <a:spcPts val="0"/>
              </a:spcAft>
              <a:buSzPts val="1600"/>
              <a:buChar char="●"/>
            </a:pPr>
            <a:r>
              <a:rPr lang="en-US" sz="2400" b="1">
                <a:solidFill>
                  <a:srgbClr val="E7501B"/>
                </a:solidFill>
              </a:rPr>
              <a:t>"Идеи и възможности",</a:t>
            </a:r>
            <a:endParaRPr/>
          </a:p>
          <a:p>
            <a:pPr marL="182563" lvl="0" indent="-182563" algn="l" rtl="0">
              <a:lnSpc>
                <a:spcPct val="100000"/>
              </a:lnSpc>
              <a:spcBef>
                <a:spcPts val="0"/>
              </a:spcBef>
              <a:spcAft>
                <a:spcPts val="0"/>
              </a:spcAft>
              <a:buSzPts val="1600"/>
              <a:buChar char="●"/>
            </a:pPr>
            <a:r>
              <a:rPr lang="en-US" sz="2400" b="1">
                <a:solidFill>
                  <a:srgbClr val="E7501B"/>
                </a:solidFill>
              </a:rPr>
              <a:t>"Ресурси",</a:t>
            </a:r>
            <a:endParaRPr/>
          </a:p>
          <a:p>
            <a:pPr marL="182563" lvl="0" indent="-182563" algn="l" rtl="0">
              <a:lnSpc>
                <a:spcPct val="100000"/>
              </a:lnSpc>
              <a:spcBef>
                <a:spcPts val="0"/>
              </a:spcBef>
              <a:spcAft>
                <a:spcPts val="0"/>
              </a:spcAft>
              <a:buSzPts val="1600"/>
              <a:buChar char="●"/>
            </a:pPr>
            <a:r>
              <a:rPr lang="en-US" sz="2400" b="1">
                <a:solidFill>
                  <a:srgbClr val="E7501B"/>
                </a:solidFill>
              </a:rPr>
              <a:t>"В действие".</a:t>
            </a:r>
            <a:endParaRPr/>
          </a:p>
        </p:txBody>
      </p:sp>
      <p:pic>
        <p:nvPicPr>
          <p:cNvPr id="175" name="Google Shape;175;p19"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713349" y="1102510"/>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Съществуващият</a:t>
            </a:r>
            <a:r>
              <a:rPr lang="en-US" dirty="0"/>
              <a:t> </a:t>
            </a:r>
            <a:r>
              <a:rPr lang="en-US" dirty="0" err="1"/>
              <a:t>EntreComp</a:t>
            </a:r>
            <a:endParaRPr dirty="0"/>
          </a:p>
        </p:txBody>
      </p:sp>
      <p:sp>
        <p:nvSpPr>
          <p:cNvPr id="181" name="Google Shape;181;p20"/>
          <p:cNvSpPr txBox="1">
            <a:spLocks noGrp="1"/>
          </p:cNvSpPr>
          <p:nvPr>
            <p:ph type="subTitle" idx="1"/>
          </p:nvPr>
        </p:nvSpPr>
        <p:spPr>
          <a:xfrm>
            <a:off x="713349" y="2083400"/>
            <a:ext cx="4430151"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Всяка от областите е съставена от </a:t>
            </a:r>
            <a:r>
              <a:rPr lang="en-US" sz="2400" b="1">
                <a:solidFill>
                  <a:srgbClr val="E7501B"/>
                </a:solidFill>
              </a:rPr>
              <a:t>5 компетентности, </a:t>
            </a:r>
            <a:r>
              <a:rPr lang="en-US" sz="2400"/>
              <a:t>които заедно представляват градивните елементи на </a:t>
            </a:r>
            <a:r>
              <a:rPr lang="en-US" sz="2400" b="1">
                <a:solidFill>
                  <a:srgbClr val="E7501B"/>
                </a:solidFill>
              </a:rPr>
              <a:t>предприемачеството като компетентност</a:t>
            </a:r>
            <a:r>
              <a:rPr lang="en-US" sz="2400"/>
              <a:t>.</a:t>
            </a:r>
            <a:endParaRPr/>
          </a:p>
          <a:p>
            <a:pPr marL="0" lvl="0" indent="0" algn="l" rtl="0">
              <a:lnSpc>
                <a:spcPct val="100000"/>
              </a:lnSpc>
              <a:spcBef>
                <a:spcPts val="0"/>
              </a:spcBef>
              <a:spcAft>
                <a:spcPts val="0"/>
              </a:spcAft>
              <a:buSzPts val="1600"/>
              <a:buNone/>
            </a:pPr>
            <a:endParaRPr sz="2400"/>
          </a:p>
        </p:txBody>
      </p:sp>
      <p:pic>
        <p:nvPicPr>
          <p:cNvPr id="182" name="Google Shape;182;p20"/>
          <p:cNvPicPr preferRelativeResize="0"/>
          <p:nvPr/>
        </p:nvPicPr>
        <p:blipFill rotWithShape="1">
          <a:blip r:embed="rId3">
            <a:alphaModFix/>
          </a:blip>
          <a:srcRect/>
          <a:stretch/>
        </p:blipFill>
        <p:spPr>
          <a:xfrm>
            <a:off x="5060412" y="1032286"/>
            <a:ext cx="3778788" cy="3556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188" name="Google Shape;188;p21"/>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В отговор на изменението на климата нараства интересът към </a:t>
            </a:r>
            <a:r>
              <a:rPr lang="en-US" sz="2400" b="1">
                <a:solidFill>
                  <a:srgbClr val="059540"/>
                </a:solidFill>
              </a:rPr>
              <a:t>развитието на "зелена" или "нисковъглеродна" икономика </a:t>
            </a:r>
            <a:r>
              <a:rPr lang="en-US" sz="2400"/>
              <a:t>като средство за съчетаване на икономическото развитие и околната среда. </a:t>
            </a:r>
            <a:endParaRPr/>
          </a:p>
        </p:txBody>
      </p:sp>
      <p:sp>
        <p:nvSpPr>
          <p:cNvPr id="189" name="Google Shape;189;p21"/>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Защо го правите?</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775217" y="1074769"/>
            <a:ext cx="411023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защо</a:t>
            </a:r>
            <a:r>
              <a:rPr lang="en-US" dirty="0"/>
              <a:t>?</a:t>
            </a:r>
            <a:endParaRPr dirty="0"/>
          </a:p>
        </p:txBody>
      </p:sp>
      <p:sp>
        <p:nvSpPr>
          <p:cNvPr id="195" name="Google Shape;195;p22"/>
          <p:cNvSpPr txBox="1">
            <a:spLocks noGrp="1"/>
          </p:cNvSpPr>
          <p:nvPr>
            <p:ph type="subTitle" idx="1"/>
          </p:nvPr>
        </p:nvSpPr>
        <p:spPr>
          <a:xfrm>
            <a:off x="713287" y="2184442"/>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Досегашните</a:t>
            </a:r>
            <a:r>
              <a:rPr lang="en-US" sz="2400" dirty="0"/>
              <a:t> </a:t>
            </a:r>
            <a:r>
              <a:rPr lang="en-US" sz="2400" dirty="0" err="1"/>
              <a:t>изследвания</a:t>
            </a:r>
            <a:r>
              <a:rPr lang="en-US" sz="2400" dirty="0"/>
              <a:t> </a:t>
            </a:r>
            <a:r>
              <a:rPr lang="en-US" sz="2400" dirty="0" err="1"/>
              <a:t>на</a:t>
            </a:r>
            <a:r>
              <a:rPr lang="en-US" sz="2400" dirty="0"/>
              <a:t> </a:t>
            </a:r>
            <a:r>
              <a:rPr lang="en-US" sz="2400" dirty="0" err="1"/>
              <a:t>зелените</a:t>
            </a:r>
            <a:r>
              <a:rPr lang="en-US" sz="2400" dirty="0"/>
              <a:t> </a:t>
            </a:r>
            <a:r>
              <a:rPr lang="en-US" sz="2400" dirty="0" err="1"/>
              <a:t>предприемачи</a:t>
            </a:r>
            <a:r>
              <a:rPr lang="en-US" sz="2400" dirty="0"/>
              <a:t> </a:t>
            </a:r>
            <a:r>
              <a:rPr lang="en-US" sz="2400" dirty="0" err="1"/>
              <a:t>се</a:t>
            </a:r>
            <a:r>
              <a:rPr lang="en-US" sz="2400" dirty="0"/>
              <a:t> </a:t>
            </a:r>
            <a:r>
              <a:rPr lang="en-US" sz="2400" dirty="0" err="1"/>
              <a:t>фокусират</a:t>
            </a:r>
            <a:r>
              <a:rPr lang="en-US" sz="2400" dirty="0"/>
              <a:t> </a:t>
            </a:r>
            <a:r>
              <a:rPr lang="en-US" sz="2400" dirty="0" err="1"/>
              <a:t>върху</a:t>
            </a:r>
            <a:r>
              <a:rPr lang="en-US" sz="2400" dirty="0"/>
              <a:t> </a:t>
            </a:r>
            <a:r>
              <a:rPr lang="en-US" sz="2400" b="1" dirty="0" err="1">
                <a:solidFill>
                  <a:srgbClr val="059540"/>
                </a:solidFill>
              </a:rPr>
              <a:t>отделните</a:t>
            </a:r>
            <a:r>
              <a:rPr lang="en-US" sz="2400" b="1" dirty="0">
                <a:solidFill>
                  <a:srgbClr val="059540"/>
                </a:solidFill>
              </a:rPr>
              <a:t> </a:t>
            </a:r>
            <a:r>
              <a:rPr lang="en-US" sz="2400" b="1" dirty="0" err="1">
                <a:solidFill>
                  <a:srgbClr val="059540"/>
                </a:solidFill>
              </a:rPr>
              <a:t>зелени</a:t>
            </a:r>
            <a:r>
              <a:rPr lang="en-US" sz="2400" b="1" dirty="0">
                <a:solidFill>
                  <a:srgbClr val="059540"/>
                </a:solidFill>
              </a:rPr>
              <a:t> </a:t>
            </a:r>
            <a:r>
              <a:rPr lang="en-US" sz="2400" b="1" dirty="0" err="1">
                <a:solidFill>
                  <a:srgbClr val="059540"/>
                </a:solidFill>
              </a:rPr>
              <a:t>предприемачи</a:t>
            </a:r>
            <a:r>
              <a:rPr lang="en-US" sz="2400" b="1" dirty="0">
                <a:solidFill>
                  <a:srgbClr val="059540"/>
                </a:solidFill>
              </a:rPr>
              <a:t>, </a:t>
            </a:r>
            <a:r>
              <a:rPr lang="en-US" sz="2400" b="1" dirty="0" err="1">
                <a:solidFill>
                  <a:srgbClr val="059540"/>
                </a:solidFill>
              </a:rPr>
              <a:t>като</a:t>
            </a:r>
            <a:r>
              <a:rPr lang="en-US" sz="2400" b="1" dirty="0">
                <a:solidFill>
                  <a:srgbClr val="059540"/>
                </a:solidFill>
              </a:rPr>
              <a:t> </a:t>
            </a:r>
            <a:r>
              <a:rPr lang="en-US" sz="2400" b="1" dirty="0" err="1">
                <a:solidFill>
                  <a:srgbClr val="059540"/>
                </a:solidFill>
              </a:rPr>
              <a:t>пренебрегват</a:t>
            </a:r>
            <a:r>
              <a:rPr lang="en-US" sz="2400" b="1" dirty="0">
                <a:solidFill>
                  <a:srgbClr val="059540"/>
                </a:solidFill>
              </a:rPr>
              <a:t> </a:t>
            </a:r>
            <a:r>
              <a:rPr lang="en-US" sz="2400" b="1" dirty="0" err="1">
                <a:solidFill>
                  <a:srgbClr val="059540"/>
                </a:solidFill>
              </a:rPr>
              <a:t>по-широкия</a:t>
            </a:r>
            <a:r>
              <a:rPr lang="en-US" sz="2400" b="1" dirty="0">
                <a:solidFill>
                  <a:srgbClr val="059540"/>
                </a:solidFill>
              </a:rPr>
              <a:t> </a:t>
            </a:r>
            <a:r>
              <a:rPr lang="en-US" sz="2400" b="1" dirty="0" err="1">
                <a:solidFill>
                  <a:srgbClr val="059540"/>
                </a:solidFill>
              </a:rPr>
              <a:t>икономически</a:t>
            </a:r>
            <a:r>
              <a:rPr lang="en-US" sz="2400" b="1" dirty="0">
                <a:solidFill>
                  <a:srgbClr val="059540"/>
                </a:solidFill>
              </a:rPr>
              <a:t> и </a:t>
            </a:r>
            <a:r>
              <a:rPr lang="en-US" sz="2400" b="1" dirty="0" err="1">
                <a:solidFill>
                  <a:srgbClr val="059540"/>
                </a:solidFill>
              </a:rPr>
              <a:t>социален</a:t>
            </a:r>
            <a:r>
              <a:rPr lang="en-US" sz="2400" b="1" dirty="0">
                <a:solidFill>
                  <a:srgbClr val="059540"/>
                </a:solidFill>
              </a:rPr>
              <a:t> </a:t>
            </a:r>
            <a:r>
              <a:rPr lang="en-US" sz="2400" b="1" dirty="0" err="1">
                <a:solidFill>
                  <a:srgbClr val="059540"/>
                </a:solidFill>
              </a:rPr>
              <a:t>контекст</a:t>
            </a:r>
            <a:r>
              <a:rPr lang="en-US" sz="2400" b="1" dirty="0">
                <a:solidFill>
                  <a:srgbClr val="059540"/>
                </a:solidFill>
              </a:rPr>
              <a:t>, </a:t>
            </a:r>
            <a:r>
              <a:rPr lang="en-US" sz="2400" dirty="0"/>
              <a:t>в </a:t>
            </a:r>
            <a:r>
              <a:rPr lang="en-US" sz="2400" dirty="0" err="1"/>
              <a:t>който</a:t>
            </a:r>
            <a:r>
              <a:rPr lang="en-US" sz="2400" dirty="0"/>
              <a:t> </a:t>
            </a:r>
            <a:r>
              <a:rPr lang="en-US" sz="2400" dirty="0" err="1"/>
              <a:t>те</a:t>
            </a:r>
            <a:r>
              <a:rPr lang="en-US" sz="2400" dirty="0"/>
              <a:t> </a:t>
            </a:r>
            <a:r>
              <a:rPr lang="en-US" sz="2400" dirty="0" err="1"/>
              <a:t>работят</a:t>
            </a:r>
            <a:r>
              <a:rPr lang="en-US" sz="2400" dirty="0"/>
              <a:t>. </a:t>
            </a:r>
            <a:endParaRPr dirty="0"/>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Bildschirmpräsentation (16:9)</PresentationFormat>
  <Paragraphs>83</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Noto Sans</vt:lpstr>
      <vt:lpstr>Arial</vt:lpstr>
      <vt:lpstr>Bebas Neue</vt:lpstr>
      <vt:lpstr>Nunito</vt:lpstr>
      <vt:lpstr>Creal Modern Portfolio by Slidesgo</vt:lpstr>
      <vt:lpstr>GREENentrecomp</vt:lpstr>
      <vt:lpstr>01</vt:lpstr>
      <vt:lpstr>01</vt:lpstr>
      <vt:lpstr>Значението на предприемачеството</vt:lpstr>
      <vt:lpstr>Съществуващият EntreComp</vt:lpstr>
      <vt:lpstr>Съществуващият EntreComp</vt:lpstr>
      <vt:lpstr>Съществуващият EntreComp</vt:lpstr>
      <vt:lpstr>Greenentrecomp</vt:lpstr>
      <vt:lpstr>Greenentrecomp - защо?</vt:lpstr>
      <vt:lpstr>Greenentrecomp - защо?</vt:lpstr>
      <vt:lpstr>Greenentrecomp - защо?</vt:lpstr>
      <vt:lpstr>Greenentrecomp</vt:lpstr>
      <vt:lpstr>Greenentrecomp</vt:lpstr>
      <vt:lpstr>Greenentrecomp</vt:lpstr>
      <vt:lpstr>Greenentrecomp</vt:lpstr>
      <vt:lpstr>02</vt:lpstr>
      <vt:lpstr>Европейската "зелена сделка"</vt:lpstr>
      <vt:lpstr>Европейската "зелена сделка"</vt:lpstr>
      <vt:lpstr>дейност</vt:lpstr>
      <vt:lpstr>03</vt:lpstr>
      <vt:lpstr>ПРИМЕРИ ЗА "ОЗЕЛЕНЯВАНЕ" НА ЕНТРЕКОМП</vt:lpstr>
      <vt:lpstr>дейност</vt:lpstr>
      <vt:lpstr>04</vt:lpstr>
      <vt:lpstr>Как да мотивираме</vt:lpstr>
      <vt:lpstr>Как да мотивираме</vt:lpstr>
      <vt:lpstr>Как да мотивираме</vt:lpstr>
      <vt:lpstr>Как да мотивираме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GREENentrecomp</dc:title>
  <cp:keywords>, docId:E6EA4CF846673B3886077C822F512381</cp:keywords>
  <cp:lastModifiedBy>saskia_ha@web.de</cp:lastModifiedBy>
  <cp:revision>8</cp:revision>
  <dcterms:modified xsi:type="dcterms:W3CDTF">2023-06-22T13:11:31Z</dcterms:modified>
</cp:coreProperties>
</file>