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7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5E95C9ED-9934-66FB-8CF7-7A4EFA742EB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B646D6CE-739E-DC67-68BD-56CA7265130A}"/>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69;p5" descr="Graphical user interface, text, application&#10;&#10;Description automatically generated">
            <a:extLst>
              <a:ext uri="{FF2B5EF4-FFF2-40B4-BE49-F238E27FC236}">
                <a16:creationId xmlns:a16="http://schemas.microsoft.com/office/drawing/2014/main" id="{33C87347-3E0E-D77B-4424-4AEE04E199A2}"/>
              </a:ext>
            </a:extLst>
          </p:cNvPr>
          <p:cNvPicPr preferRelativeResize="0"/>
          <p:nvPr userDrawn="1"/>
        </p:nvPicPr>
        <p:blipFill rotWithShape="1">
          <a:blip r:embed="rId4">
            <a:alphaModFix/>
          </a:blip>
          <a:srcRect r="25004"/>
          <a:stretch/>
        </p:blipFill>
        <p:spPr>
          <a:xfrm>
            <a:off x="72618" y="4749549"/>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5"/>
        <p:cNvGrpSpPr/>
        <p:nvPr/>
      </p:nvGrpSpPr>
      <p:grpSpPr>
        <a:xfrm>
          <a:off x="0" y="0"/>
          <a:ext cx="0" cy="0"/>
          <a:chOff x="0" y="0"/>
          <a:chExt cx="0" cy="0"/>
        </a:xfrm>
      </p:grpSpPr>
      <p:sp>
        <p:nvSpPr>
          <p:cNvPr id="106" name="Google Shape;106;p1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0" name="Google Shape;110;p11"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F36AEFEB-983B-9BCB-E06C-60C61FA21E1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74AEA47-1EBF-BBF8-9680-BD638E1844D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1"/>
        <p:cNvGrpSpPr/>
        <p:nvPr/>
      </p:nvGrpSpPr>
      <p:grpSpPr>
        <a:xfrm>
          <a:off x="0" y="0"/>
          <a:ext cx="0" cy="0"/>
          <a:chOff x="0" y="0"/>
          <a:chExt cx="0" cy="0"/>
        </a:xfrm>
      </p:grpSpPr>
      <p:sp>
        <p:nvSpPr>
          <p:cNvPr id="112" name="Google Shape;112;p1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12"/>
          <p:cNvGrpSpPr/>
          <p:nvPr/>
        </p:nvGrpSpPr>
        <p:grpSpPr>
          <a:xfrm rot="10800000">
            <a:off x="7782805" y="539502"/>
            <a:ext cx="682510" cy="1078346"/>
            <a:chOff x="4210925" y="3949824"/>
            <a:chExt cx="325625" cy="514601"/>
          </a:xfrm>
        </p:grpSpPr>
        <p:sp>
          <p:nvSpPr>
            <p:cNvPr id="114" name="Google Shape;114;p1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1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8" name="Google Shape;118;p12" descr="Graphical user interface, text, application&#10;&#10;Description automatically generated"/>
          <p:cNvPicPr preferRelativeResize="0"/>
          <p:nvPr/>
        </p:nvPicPr>
        <p:blipFill rotWithShape="1">
          <a:blip r:embed="rId3">
            <a:alphaModFix/>
          </a:blip>
          <a:srcRect r="25004"/>
          <a:stretch/>
        </p:blipFill>
        <p:spPr>
          <a:xfrm>
            <a:off x="72618" y="4802151"/>
            <a:ext cx="1006682" cy="275804"/>
          </a:xfrm>
          <a:prstGeom prst="rect">
            <a:avLst/>
          </a:prstGeom>
          <a:noFill/>
          <a:ln>
            <a:noFill/>
          </a:ln>
        </p:spPr>
      </p:pic>
      <p:sp>
        <p:nvSpPr>
          <p:cNvPr id="2" name="TextBox 19">
            <a:extLst>
              <a:ext uri="{FF2B5EF4-FFF2-40B4-BE49-F238E27FC236}">
                <a16:creationId xmlns:a16="http://schemas.microsoft.com/office/drawing/2014/main" id="{1265B8D0-3F4E-6DAA-DE90-2686C044E28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C25EDC4E-6BB6-0C33-9648-50A39802E42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9"/>
        <p:cNvGrpSpPr/>
        <p:nvPr/>
      </p:nvGrpSpPr>
      <p:grpSpPr>
        <a:xfrm>
          <a:off x="0" y="0"/>
          <a:ext cx="0" cy="0"/>
          <a:chOff x="0" y="0"/>
          <a:chExt cx="0" cy="0"/>
        </a:xfrm>
      </p:grpSpPr>
      <p:sp>
        <p:nvSpPr>
          <p:cNvPr id="120" name="Google Shape;120;p1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7" name="Google Shape;127;p13" descr="Graphical user interface, text, application&#10;&#10;Description automatically generated"/>
          <p:cNvPicPr preferRelativeResize="0"/>
          <p:nvPr/>
        </p:nvPicPr>
        <p:blipFill rotWithShape="1">
          <a:blip r:embed="rId3">
            <a:alphaModFix/>
          </a:blip>
          <a:srcRect r="25004"/>
          <a:stretch/>
        </p:blipFill>
        <p:spPr>
          <a:xfrm>
            <a:off x="72618" y="4824197"/>
            <a:ext cx="1006682" cy="275804"/>
          </a:xfrm>
          <a:prstGeom prst="rect">
            <a:avLst/>
          </a:prstGeom>
          <a:noFill/>
          <a:ln>
            <a:noFill/>
          </a:ln>
        </p:spPr>
      </p:pic>
      <p:sp>
        <p:nvSpPr>
          <p:cNvPr id="2" name="TextBox 19">
            <a:extLst>
              <a:ext uri="{FF2B5EF4-FFF2-40B4-BE49-F238E27FC236}">
                <a16:creationId xmlns:a16="http://schemas.microsoft.com/office/drawing/2014/main" id="{847941BA-FCDC-8A61-01DC-CDE14FA85ED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A929920-05B9-61BE-E084-21F295346EC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8" name="Google Shape;48;p3" descr="Graphical user interface, text, application&#10;&#10;Description automatically generated"/>
          <p:cNvPicPr preferRelativeResize="0"/>
          <p:nvPr/>
        </p:nvPicPr>
        <p:blipFill rotWithShape="1">
          <a:blip r:embed="rId3">
            <a:alphaModFix/>
          </a:blip>
          <a:srcRect r="25004"/>
          <a:stretch/>
        </p:blipFill>
        <p:spPr>
          <a:xfrm>
            <a:off x="66025" y="4775169"/>
            <a:ext cx="1006682" cy="275804"/>
          </a:xfrm>
          <a:prstGeom prst="rect">
            <a:avLst/>
          </a:prstGeom>
          <a:noFill/>
          <a:ln>
            <a:noFill/>
          </a:ln>
        </p:spPr>
      </p:pic>
      <p:sp>
        <p:nvSpPr>
          <p:cNvPr id="2" name="TextBox 19">
            <a:extLst>
              <a:ext uri="{FF2B5EF4-FFF2-40B4-BE49-F238E27FC236}">
                <a16:creationId xmlns:a16="http://schemas.microsoft.com/office/drawing/2014/main" id="{29112E0A-10E4-5318-B106-8E20B594DCB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443B20E5-7BD8-88D4-1EB2-A716E775A12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9" name="Google Shape;59;p4" descr="Graphical user interface, text, application&#10;&#10;Description automatically generated"/>
          <p:cNvPicPr preferRelativeResize="0"/>
          <p:nvPr/>
        </p:nvPicPr>
        <p:blipFill rotWithShape="1">
          <a:blip r:embed="rId3">
            <a:alphaModFix/>
          </a:blip>
          <a:srcRect r="25004"/>
          <a:stretch/>
        </p:blipFill>
        <p:spPr>
          <a:xfrm>
            <a:off x="72618" y="4749950"/>
            <a:ext cx="1006682" cy="275804"/>
          </a:xfrm>
          <a:prstGeom prst="rect">
            <a:avLst/>
          </a:prstGeom>
          <a:noFill/>
          <a:ln>
            <a:noFill/>
          </a:ln>
        </p:spPr>
      </p:pic>
      <p:sp>
        <p:nvSpPr>
          <p:cNvPr id="2" name="TextBox 19">
            <a:extLst>
              <a:ext uri="{FF2B5EF4-FFF2-40B4-BE49-F238E27FC236}">
                <a16:creationId xmlns:a16="http://schemas.microsoft.com/office/drawing/2014/main" id="{F28691A3-23E7-E2A6-BD81-354B1EDAF4E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2382EC7-AD6B-9293-EAD0-01B1FDE8AF8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2" name="Google Shape;62;p5"/>
          <p:cNvGrpSpPr/>
          <p:nvPr/>
        </p:nvGrpSpPr>
        <p:grpSpPr>
          <a:xfrm>
            <a:off x="6609" y="4254853"/>
            <a:ext cx="554210" cy="859289"/>
            <a:chOff x="2242775" y="2016422"/>
            <a:chExt cx="325050" cy="504100"/>
          </a:xfrm>
        </p:grpSpPr>
        <p:sp>
          <p:nvSpPr>
            <p:cNvPr id="63" name="Google Shape;63;p5"/>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5"/>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5"/>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9" name="Google Shape;69;p5" descr="Graphical user interface, text, application&#10;&#10;Description automatically generated"/>
          <p:cNvPicPr preferRelativeResize="0"/>
          <p:nvPr/>
        </p:nvPicPr>
        <p:blipFill rotWithShape="1">
          <a:blip r:embed="rId3">
            <a:alphaModFix/>
          </a:blip>
          <a:srcRect r="25004"/>
          <a:stretch/>
        </p:blipFill>
        <p:spPr>
          <a:xfrm>
            <a:off x="72618" y="4749549"/>
            <a:ext cx="1006682" cy="275804"/>
          </a:xfrm>
          <a:prstGeom prst="rect">
            <a:avLst/>
          </a:prstGeom>
          <a:noFill/>
          <a:ln>
            <a:noFill/>
          </a:ln>
        </p:spPr>
      </p:pic>
      <p:sp>
        <p:nvSpPr>
          <p:cNvPr id="2" name="TextBox 19">
            <a:extLst>
              <a:ext uri="{FF2B5EF4-FFF2-40B4-BE49-F238E27FC236}">
                <a16:creationId xmlns:a16="http://schemas.microsoft.com/office/drawing/2014/main" id="{844FD3C4-0E20-A0BE-8BBF-DA31D6A8027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367BDE9-961C-DD53-E65F-D87F1A4B279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6"/>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6"/>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6"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pic>
        <p:nvPicPr>
          <p:cNvPr id="77" name="Google Shape;77;p6" descr="Graphical user interface, text, application&#10;&#10;Description automatically generated"/>
          <p:cNvPicPr preferRelativeResize="0"/>
          <p:nvPr/>
        </p:nvPicPr>
        <p:blipFill rotWithShape="1">
          <a:blip r:embed="rId3">
            <a:alphaModFix/>
          </a:blip>
          <a:srcRect r="25004"/>
          <a:stretch/>
        </p:blipFill>
        <p:spPr>
          <a:xfrm>
            <a:off x="94062" y="4780106"/>
            <a:ext cx="1006682" cy="275804"/>
          </a:xfrm>
          <a:prstGeom prst="rect">
            <a:avLst/>
          </a:prstGeom>
          <a:noFill/>
          <a:ln>
            <a:noFill/>
          </a:ln>
        </p:spPr>
      </p:pic>
      <p:sp>
        <p:nvSpPr>
          <p:cNvPr id="2" name="TextBox 19">
            <a:extLst>
              <a:ext uri="{FF2B5EF4-FFF2-40B4-BE49-F238E27FC236}">
                <a16:creationId xmlns:a16="http://schemas.microsoft.com/office/drawing/2014/main" id="{795DE66B-9F07-96B6-330A-44B67D59DA7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78699481-D440-F558-EA21-5666CDB8DEC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p7"/>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7"/>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82;p7"/>
          <p:cNvGrpSpPr/>
          <p:nvPr/>
        </p:nvGrpSpPr>
        <p:grpSpPr>
          <a:xfrm>
            <a:off x="8225003" y="433123"/>
            <a:ext cx="411785" cy="650559"/>
            <a:chOff x="4210925" y="3949824"/>
            <a:chExt cx="325625" cy="514601"/>
          </a:xfrm>
        </p:grpSpPr>
        <p:sp>
          <p:nvSpPr>
            <p:cNvPr id="83" name="Google Shape;83;p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6" name="Google Shape;86;p7"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8FF925E4-D5DF-2E13-F6FF-0DF79D3EBBB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0C2C9A88-BEFF-BD66-C5CB-61E2F2C4F9D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pic>
        <p:nvPicPr>
          <p:cNvPr id="88" name="Google Shape;88;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9" name="Google Shape;89;p8" descr="Graphical user interface, text, application&#10;&#10;Description automatically generated"/>
          <p:cNvPicPr preferRelativeResize="0"/>
          <p:nvPr/>
        </p:nvPicPr>
        <p:blipFill rotWithShape="1">
          <a:blip r:embed="rId3">
            <a:alphaModFix/>
          </a:blip>
          <a:srcRect r="25004"/>
          <a:stretch/>
        </p:blipFill>
        <p:spPr>
          <a:xfrm>
            <a:off x="72618" y="4755601"/>
            <a:ext cx="1006682" cy="275804"/>
          </a:xfrm>
          <a:prstGeom prst="rect">
            <a:avLst/>
          </a:prstGeom>
          <a:noFill/>
          <a:ln>
            <a:noFill/>
          </a:ln>
        </p:spPr>
      </p:pic>
      <p:sp>
        <p:nvSpPr>
          <p:cNvPr id="2" name="TextBox 19">
            <a:extLst>
              <a:ext uri="{FF2B5EF4-FFF2-40B4-BE49-F238E27FC236}">
                <a16:creationId xmlns:a16="http://schemas.microsoft.com/office/drawing/2014/main" id="{E75CD3E1-5D80-085F-378B-127AC0F0B95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3C64DBF-A33C-CB75-B412-88ECABB3677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9"/>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9"/>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5" name="Google Shape;95;p9"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sp>
        <p:nvSpPr>
          <p:cNvPr id="2" name="TextBox 19">
            <a:extLst>
              <a:ext uri="{FF2B5EF4-FFF2-40B4-BE49-F238E27FC236}">
                <a16:creationId xmlns:a16="http://schemas.microsoft.com/office/drawing/2014/main" id="{DAAB25B0-519C-0A03-8E59-24F9C01B847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A77F0D6-34A7-A1EB-0E41-55AB1A53AB6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1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9" name="Google Shape;99;p1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1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 name="Google Shape;103;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4" name="Google Shape;104;p10" descr="Graphical user interface, text, application&#10;&#10;Description automatically generated"/>
          <p:cNvPicPr preferRelativeResize="0"/>
          <p:nvPr/>
        </p:nvPicPr>
        <p:blipFill rotWithShape="1">
          <a:blip r:embed="rId3">
            <a:alphaModFix/>
          </a:blip>
          <a:srcRect r="25004"/>
          <a:stretch/>
        </p:blipFill>
        <p:spPr>
          <a:xfrm>
            <a:off x="161518" y="4802151"/>
            <a:ext cx="1006682" cy="275804"/>
          </a:xfrm>
          <a:prstGeom prst="rect">
            <a:avLst/>
          </a:prstGeom>
          <a:noFill/>
          <a:ln>
            <a:noFill/>
          </a:ln>
        </p:spPr>
      </p:pic>
      <p:sp>
        <p:nvSpPr>
          <p:cNvPr id="2" name="TextBox 19">
            <a:extLst>
              <a:ext uri="{FF2B5EF4-FFF2-40B4-BE49-F238E27FC236}">
                <a16:creationId xmlns:a16="http://schemas.microsoft.com/office/drawing/2014/main" id="{A66B8F77-04BD-F4A9-84E9-3004D8F4581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4D3354D-324B-74B5-432E-5DA59769B1E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ctrTitle"/>
          </p:nvPr>
        </p:nvSpPr>
        <p:spPr>
          <a:xfrm>
            <a:off x="2095500" y="954028"/>
            <a:ext cx="433875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a:t>GREENentrecomp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713224" y="1477725"/>
            <a:ext cx="5252147"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γι</a:t>
            </a:r>
            <a:r>
              <a:rPr lang="en-US" dirty="0"/>
              <a:t>ατί;</a:t>
            </a:r>
            <a:endParaRPr dirty="0"/>
          </a:p>
        </p:txBody>
      </p:sp>
      <p:sp>
        <p:nvSpPr>
          <p:cNvPr id="201" name="Google Shape;201;p23"/>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Το</a:t>
            </a:r>
            <a:r>
              <a:rPr lang="en-US" sz="2400" dirty="0"/>
              <a:t> </a:t>
            </a:r>
            <a:r>
              <a:rPr lang="en-US" sz="2400" dirty="0" err="1"/>
              <a:t>κίνημ</a:t>
            </a:r>
            <a:r>
              <a:rPr lang="en-US" sz="2400" dirty="0"/>
              <a:t>α της πράσινης επιχειρηματικότητας </a:t>
            </a:r>
            <a:r>
              <a:rPr lang="en-US" sz="2400" b="1" dirty="0">
                <a:solidFill>
                  <a:srgbClr val="059540"/>
                </a:solidFill>
              </a:rPr>
              <a:t>παρουσιάζεται συχνά ως ένας επιχειρηματικός τομέας με μη κερδοσκοπικά κίνητρα, </a:t>
            </a:r>
            <a:r>
              <a:rPr lang="en-US" sz="2400" dirty="0"/>
              <a:t>ο οποίος ανήκει στη "σταθερή κοινωνική επιχειρηματικότητα".</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713224" y="1477725"/>
            <a:ext cx="509249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γι</a:t>
            </a:r>
            <a:r>
              <a:rPr lang="en-US" dirty="0"/>
              <a:t>ατί;</a:t>
            </a:r>
            <a:endParaRPr dirty="0"/>
          </a:p>
        </p:txBody>
      </p:sp>
      <p:sp>
        <p:nvSpPr>
          <p:cNvPr id="207" name="Google Shape;207;p24"/>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Παρόλο που η πράσινη επιχειρηματικότητα τέθηκε στο επίκεντρο του ενδιαφέροντος, εξακολουθεί να θεωρείται και να θεωρείται από πολλούς ως μια </a:t>
            </a:r>
            <a:r>
              <a:rPr lang="en-US" sz="2400" b="1">
                <a:solidFill>
                  <a:srgbClr val="059540"/>
                </a:solidFill>
              </a:rPr>
              <a:t>προσθήκη στην οικονομία της αγοράς </a:t>
            </a:r>
            <a:r>
              <a:rPr lang="en-US" sz="2400"/>
              <a:t>που περιλαμβάνει επιχειρηματικά εγχειρήματα που απευθύνονται και ικανοποιούν τις καταναλωτικές συνήθειες των περιβαλλοντολόγων και των πράσινων ακτιβιστών.</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13" name="Google Shape;213;p25"/>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Ως εκ τούτου, το πλαίσιο EntreComp πρέπει να επανεξεταστεί - </a:t>
            </a:r>
            <a:r>
              <a:rPr lang="en-US" sz="2400" b="1">
                <a:solidFill>
                  <a:srgbClr val="059540"/>
                </a:solidFill>
              </a:rPr>
              <a:t>πρέπει να ενσωματώσει και να αντανακλά τους πράσινους στόχους της εποχής μας</a:t>
            </a:r>
            <a:r>
              <a:rPr lang="en-US" sz="2400" b="1"/>
              <a:t>.</a:t>
            </a:r>
            <a:endParaRPr sz="2400"/>
          </a:p>
        </p:txBody>
      </p:sp>
      <p:sp>
        <p:nvSpPr>
          <p:cNvPr id="214" name="Google Shape;214;p2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Γιατί να το κάνετε;</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20" name="Google Shape;220;p26"/>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Δεν αρκεί να υπάρχουν </a:t>
            </a:r>
            <a:r>
              <a:rPr lang="en-US" sz="2400" b="1"/>
              <a:t>κάποιοι </a:t>
            </a:r>
            <a:r>
              <a:rPr lang="en-US" sz="2400"/>
              <a:t>πράσινοι επιχειρηματίες - αντίθετα, </a:t>
            </a:r>
            <a:r>
              <a:rPr lang="en-US" sz="2400" b="1">
                <a:solidFill>
                  <a:srgbClr val="059540"/>
                </a:solidFill>
              </a:rPr>
              <a:t>κάθε επιχειρηματίας πρέπει να ενσωματώνει περιβαλλοντικούς και οικολογικούς παράγοντες στην επιχείρησή του από την αρχή.</a:t>
            </a:r>
            <a:endParaRPr sz="2400">
              <a:solidFill>
                <a:srgbClr val="059540"/>
              </a:solidFill>
            </a:endParaRPr>
          </a:p>
        </p:txBody>
      </p:sp>
      <p:sp>
        <p:nvSpPr>
          <p:cNvPr id="221" name="Google Shape;221;p2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Γιατί να το κάνετε;</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27" name="Google Shape;227;p27"/>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t>Αν και επηρεάζεται από τη φορολογία άνθρακα και άλλα μέτρα πολιτικής, </a:t>
            </a:r>
            <a:r>
              <a:rPr lang="en-US" sz="2400" b="1">
                <a:solidFill>
                  <a:srgbClr val="E7501B"/>
                </a:solidFill>
              </a:rPr>
              <a:t>η έμφαση για την επαγγελματική εκπαίδευση και κατάρτιση θα πρέπει να δοθεί σταθερά στην "οικολογική" ανάπτυξη των επιχειρηματικών δράσεων της επόμενης γενιάς επιχειρηματιών.</a:t>
            </a:r>
            <a:endParaRPr sz="2400">
              <a:solidFill>
                <a:srgbClr val="E7501B"/>
              </a:solidFill>
            </a:endParaRPr>
          </a:p>
          <a:p>
            <a:pPr marL="0" lvl="0" indent="0" algn="l" rtl="0">
              <a:lnSpc>
                <a:spcPct val="100000"/>
              </a:lnSpc>
              <a:spcBef>
                <a:spcPts val="600"/>
              </a:spcBef>
              <a:spcAft>
                <a:spcPts val="0"/>
              </a:spcAft>
              <a:buSzPts val="1600"/>
              <a:buNone/>
            </a:pPr>
            <a:endParaRPr sz="1800"/>
          </a:p>
        </p:txBody>
      </p:sp>
      <p:sp>
        <p:nvSpPr>
          <p:cNvPr id="228" name="Google Shape;228;p2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Πώς να το κάνετε;</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34" name="Google Shape;234;p28"/>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t>Η οικολογική αναβάθμιση του EntreComp, ως το </a:t>
            </a:r>
            <a:r>
              <a:rPr lang="en-US" sz="2400" b="1">
                <a:solidFill>
                  <a:srgbClr val="E7501B"/>
                </a:solidFill>
              </a:rPr>
              <a:t>βασικό σημείο αναφοράς για την εκπαίδευση στην επιχειρηματικότητα, </a:t>
            </a:r>
            <a:r>
              <a:rPr lang="en-US" sz="2400"/>
              <a:t>αποτελεί πλέον ένα ουσιαστικό πρώτο βήμα.</a:t>
            </a:r>
            <a:endParaRPr/>
          </a:p>
          <a:p>
            <a:pPr marL="0" lvl="0" indent="0" algn="l" rtl="0">
              <a:lnSpc>
                <a:spcPct val="100000"/>
              </a:lnSpc>
              <a:spcBef>
                <a:spcPts val="600"/>
              </a:spcBef>
              <a:spcAft>
                <a:spcPts val="0"/>
              </a:spcAft>
              <a:buSzPts val="1600"/>
              <a:buNone/>
            </a:pPr>
            <a:endParaRPr sz="1800"/>
          </a:p>
        </p:txBody>
      </p:sp>
      <p:sp>
        <p:nvSpPr>
          <p:cNvPr id="235" name="Google Shape;235;p2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Πώς να το κάνετε;</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02</a:t>
            </a:r>
            <a:endParaRPr/>
          </a:p>
        </p:txBody>
      </p:sp>
      <p:sp>
        <p:nvSpPr>
          <p:cNvPr id="241" name="Google Shape;241;p29"/>
          <p:cNvSpPr txBox="1">
            <a:spLocks noGrp="1"/>
          </p:cNvSpPr>
          <p:nvPr>
            <p:ph type="title" idx="2"/>
          </p:nvPr>
        </p:nvSpPr>
        <p:spPr>
          <a:xfrm>
            <a:off x="-129842" y="2396435"/>
            <a:ext cx="9403683" cy="1667563"/>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l-GR" b="1" dirty="0">
                <a:solidFill>
                  <a:srgbClr val="059540"/>
                </a:solidFill>
              </a:rPr>
              <a:t>«</a:t>
            </a:r>
            <a:r>
              <a:rPr lang="en-US" b="1" dirty="0">
                <a:solidFill>
                  <a:srgbClr val="059540"/>
                </a:solidFill>
              </a:rPr>
              <a:t>πρα</a:t>
            </a:r>
            <a:r>
              <a:rPr lang="en-US" b="1" dirty="0" err="1">
                <a:solidFill>
                  <a:srgbClr val="059540"/>
                </a:solidFill>
              </a:rPr>
              <a:t>σίνισμ</a:t>
            </a:r>
            <a:r>
              <a:rPr lang="en-US" b="1" dirty="0">
                <a:solidFill>
                  <a:srgbClr val="059540"/>
                </a:solidFill>
              </a:rPr>
              <a:t>α</a:t>
            </a:r>
            <a:r>
              <a:rPr lang="el-GR" b="1" dirty="0">
                <a:solidFill>
                  <a:srgbClr val="059540"/>
                </a:solidFill>
              </a:rPr>
              <a:t>»</a:t>
            </a:r>
            <a:br>
              <a:rPr lang="el-GR" b="1" dirty="0">
                <a:solidFill>
                  <a:srgbClr val="059540"/>
                </a:solidFill>
              </a:rPr>
            </a:br>
            <a:r>
              <a:rPr lang="en-US" b="1" dirty="0" err="1"/>
              <a:t>της</a:t>
            </a:r>
            <a:r>
              <a:rPr lang="en-US" b="1" dirty="0"/>
              <a:t> επιχείρησης</a:t>
            </a:r>
            <a:endParaRPr dirty="0"/>
          </a:p>
        </p:txBody>
      </p:sp>
      <p:sp>
        <p:nvSpPr>
          <p:cNvPr id="242" name="Google Shape;242;p29"/>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dirty="0"/>
              <a:t>Η </a:t>
            </a:r>
            <a:r>
              <a:rPr lang="el-GR" b="1" dirty="0"/>
              <a:t>Ε</a:t>
            </a:r>
            <a:r>
              <a:rPr lang="en-US" b="1" dirty="0" err="1"/>
              <a:t>υρω</a:t>
            </a:r>
            <a:r>
              <a:rPr lang="en-US" b="1" dirty="0"/>
              <a:t>παϊκή </a:t>
            </a:r>
            <a:r>
              <a:rPr lang="en-US" b="1" dirty="0">
                <a:solidFill>
                  <a:srgbClr val="059540"/>
                </a:solidFill>
              </a:rPr>
              <a:t>"πράσινη συμφωνία"</a:t>
            </a:r>
            <a:endParaRPr dirty="0">
              <a:solidFill>
                <a:srgbClr val="059540"/>
              </a:solidFill>
            </a:endParaRPr>
          </a:p>
        </p:txBody>
      </p:sp>
      <p:sp>
        <p:nvSpPr>
          <p:cNvPr id="248" name="Google Shape;248;p3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0"/>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Η Ευρωπαϊκή Πράσινη Συμφωνία θέτει φιλόδοξους στόχους για την Ευρώπη έως το 2050 ως </a:t>
            </a:r>
            <a:r>
              <a:rPr lang="en-US" sz="2400" b="1" i="0" u="none" strike="noStrike" cap="none">
                <a:solidFill>
                  <a:srgbClr val="059540"/>
                </a:solidFill>
                <a:latin typeface="Arial"/>
                <a:ea typeface="Arial"/>
                <a:cs typeface="Arial"/>
                <a:sym typeface="Arial"/>
              </a:rPr>
              <a:t>στρατηγικό πλαίσιο που αποσκοπεί στο να καταστεί η Ευρώπη η πρώτη ήπειρος με ουδέτερο ισοζύγιο άνθρακα</a:t>
            </a:r>
            <a:r>
              <a:rPr lang="en-US" sz="2400" b="0" i="0" u="none" strike="noStrike" cap="none">
                <a:solidFill>
                  <a:srgbClr val="000000"/>
                </a:solidFill>
                <a:latin typeface="Arial"/>
                <a:ea typeface="Arial"/>
                <a:cs typeface="Arial"/>
                <a:sym typeface="Arial"/>
              </a:rPr>
              <a:t>.</a:t>
            </a:r>
            <a:endParaRPr/>
          </a:p>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Οι χώρες δεν χρειάζονται απλώς περισσότερους επιχειρηματίες, αλλά </a:t>
            </a:r>
            <a:r>
              <a:rPr lang="en-US" sz="2400" b="1" i="0" u="none" strike="noStrike" cap="none">
                <a:solidFill>
                  <a:srgbClr val="2B2D83"/>
                </a:solidFill>
                <a:latin typeface="Arial"/>
                <a:ea typeface="Arial"/>
                <a:cs typeface="Arial"/>
                <a:sym typeface="Arial"/>
              </a:rPr>
              <a:t>περισσότερους πράσινους και βιώσιμους επιχειρηματίες που θα προωθήσουν τη μετάβαση προς μια κυκλική οικονομία</a:t>
            </a:r>
            <a:r>
              <a:rPr lang="en-US" sz="2400" b="0" i="0" u="none" strike="noStrike" cap="none">
                <a:solidFill>
                  <a:srgbClr val="000000"/>
                </a:solidFill>
                <a:latin typeface="Arial"/>
                <a:ea typeface="Arial"/>
                <a:cs typeface="Arial"/>
                <a:sym typeface="Arial"/>
              </a:rPr>
              <a:t>.</a:t>
            </a:r>
            <a:endParaRPr/>
          </a:p>
        </p:txBody>
      </p:sp>
      <p:pic>
        <p:nvPicPr>
          <p:cNvPr id="253" name="Google Shape;253;p30" descr="C:\Windows\system32\config\systemprofile\Desktop\Entrecomp_logo_HD-1.png"/>
          <p:cNvPicPr preferRelativeResize="0"/>
          <p:nvPr/>
        </p:nvPicPr>
        <p:blipFill rotWithShape="1">
          <a:blip r:embed="rId3">
            <a:alphaModFix/>
          </a:blip>
          <a:srcRect/>
          <a:stretch/>
        </p:blipFill>
        <p:spPr>
          <a:xfrm>
            <a:off x="6907740" y="4142864"/>
            <a:ext cx="1610523" cy="5368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dirty="0"/>
              <a:t>Η </a:t>
            </a:r>
            <a:r>
              <a:rPr lang="el-GR" b="1" dirty="0"/>
              <a:t>Ε</a:t>
            </a:r>
            <a:r>
              <a:rPr lang="en-US" b="1" dirty="0" err="1"/>
              <a:t>υρω</a:t>
            </a:r>
            <a:r>
              <a:rPr lang="en-US" b="1" dirty="0"/>
              <a:t>παϊκή </a:t>
            </a:r>
            <a:r>
              <a:rPr lang="en-US" b="1" dirty="0">
                <a:solidFill>
                  <a:srgbClr val="059540"/>
                </a:solidFill>
              </a:rPr>
              <a:t>"πράσινη συμφωνία"</a:t>
            </a:r>
            <a:endParaRPr dirty="0">
              <a:solidFill>
                <a:srgbClr val="059540"/>
              </a:solidFill>
            </a:endParaRPr>
          </a:p>
        </p:txBody>
      </p:sp>
      <p:sp>
        <p:nvSpPr>
          <p:cNvPr id="259" name="Google Shape;259;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1"/>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just" rtl="0">
              <a:lnSpc>
                <a:spcPct val="100000"/>
              </a:lnSpc>
              <a:spcBef>
                <a:spcPts val="0"/>
              </a:spcBef>
              <a:spcAft>
                <a:spcPts val="0"/>
              </a:spcAft>
              <a:buClr>
                <a:srgbClr val="000000"/>
              </a:buClr>
              <a:buSzPts val="2400"/>
              <a:buFont typeface="Arial"/>
              <a:buChar char="•"/>
            </a:pPr>
            <a:r>
              <a:rPr lang="en-US" sz="2400" b="1" i="0" u="none" strike="noStrike" cap="none" dirty="0" err="1">
                <a:solidFill>
                  <a:srgbClr val="059540"/>
                </a:solidFill>
                <a:latin typeface="Arial"/>
                <a:ea typeface="Arial"/>
                <a:cs typeface="Arial"/>
                <a:sym typeface="Arial"/>
              </a:rPr>
              <a:t>Το</a:t>
            </a:r>
            <a:r>
              <a:rPr lang="en-US" sz="2400" b="1" i="0" u="none" strike="noStrike" cap="none" dirty="0">
                <a:solidFill>
                  <a:srgbClr val="059540"/>
                </a:solidFill>
                <a:latin typeface="Arial"/>
                <a:ea typeface="Arial"/>
                <a:cs typeface="Arial"/>
                <a:sym typeface="Arial"/>
              </a:rPr>
              <a:t> </a:t>
            </a:r>
            <a:r>
              <a:rPr lang="el-GR" sz="2400" b="1" i="0" u="none" strike="noStrike" cap="none" dirty="0">
                <a:solidFill>
                  <a:srgbClr val="059540"/>
                </a:solidFill>
                <a:latin typeface="Arial"/>
                <a:ea typeface="Arial"/>
                <a:cs typeface="Arial"/>
                <a:sym typeface="Arial"/>
              </a:rPr>
              <a:t>«</a:t>
            </a:r>
            <a:r>
              <a:rPr lang="en-US" sz="2400" b="1" i="0" u="none" strike="noStrike" cap="none" dirty="0">
                <a:solidFill>
                  <a:srgbClr val="059540"/>
                </a:solidFill>
                <a:latin typeface="Arial"/>
                <a:ea typeface="Arial"/>
                <a:cs typeface="Arial"/>
                <a:sym typeface="Arial"/>
              </a:rPr>
              <a:t>πρα</a:t>
            </a:r>
            <a:r>
              <a:rPr lang="en-US" sz="2400" b="1" i="0" u="none" strike="noStrike" cap="none" dirty="0" err="1">
                <a:solidFill>
                  <a:srgbClr val="059540"/>
                </a:solidFill>
                <a:latin typeface="Arial"/>
                <a:ea typeface="Arial"/>
                <a:cs typeface="Arial"/>
                <a:sym typeface="Arial"/>
              </a:rPr>
              <a:t>σίνισμ</a:t>
            </a:r>
            <a:r>
              <a:rPr lang="en-US" sz="2400" b="1" i="0" u="none" strike="noStrike" cap="none" dirty="0">
                <a:solidFill>
                  <a:srgbClr val="059540"/>
                </a:solidFill>
                <a:latin typeface="Arial"/>
                <a:ea typeface="Arial"/>
                <a:cs typeface="Arial"/>
                <a:sym typeface="Arial"/>
              </a:rPr>
              <a:t>α</a:t>
            </a:r>
            <a:r>
              <a:rPr lang="el-GR" sz="2400" b="1" i="0" u="none" strike="noStrike" cap="none" dirty="0">
                <a:solidFill>
                  <a:srgbClr val="059540"/>
                </a:solidFill>
                <a:latin typeface="Arial"/>
                <a:ea typeface="Arial"/>
                <a:cs typeface="Arial"/>
                <a:sym typeface="Arial"/>
              </a:rPr>
              <a:t>»</a:t>
            </a:r>
            <a:r>
              <a:rPr lang="en-US" sz="2400" b="1" i="0" u="none" strike="noStrike" cap="none" dirty="0">
                <a:solidFill>
                  <a:srgbClr val="059540"/>
                </a:solidFill>
                <a:latin typeface="Arial"/>
                <a:ea typeface="Arial"/>
                <a:cs typeface="Arial"/>
                <a:sym typeface="Arial"/>
              </a:rPr>
              <a:t> τ</a:t>
            </a:r>
            <a:r>
              <a:rPr lang="el-GR" sz="2400" b="1" dirty="0">
                <a:solidFill>
                  <a:srgbClr val="059540"/>
                </a:solidFill>
              </a:rPr>
              <a:t>ου</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EntreComp</a:t>
            </a:r>
            <a:r>
              <a:rPr lang="en-US" sz="2400" b="1" i="0" u="none" strike="noStrike" cap="none" dirty="0">
                <a:solidFill>
                  <a:srgbClr val="059540"/>
                </a:solidFill>
                <a:latin typeface="Arial"/>
                <a:ea typeface="Arial"/>
                <a:cs typeface="Arial"/>
                <a:sym typeface="Arial"/>
              </a:rPr>
              <a:t> </a:t>
            </a:r>
            <a:r>
              <a:rPr lang="en-US" sz="2400" b="0" i="0" u="none" strike="noStrike" cap="none" dirty="0">
                <a:solidFill>
                  <a:srgbClr val="000000"/>
                </a:solidFill>
                <a:latin typeface="Arial"/>
                <a:ea typeface="Arial"/>
                <a:cs typeface="Arial"/>
                <a:sym typeface="Arial"/>
              </a:rPr>
              <a:t>και η απ</a:t>
            </a:r>
            <a:r>
              <a:rPr lang="en-US" sz="2400" b="0" i="0" u="none" strike="noStrike" cap="none" dirty="0" err="1">
                <a:solidFill>
                  <a:srgbClr val="000000"/>
                </a:solidFill>
                <a:latin typeface="Arial"/>
                <a:ea typeface="Arial"/>
                <a:cs typeface="Arial"/>
                <a:sym typeface="Arial"/>
              </a:rPr>
              <a:t>οσ</a:t>
            </a:r>
            <a:r>
              <a:rPr lang="en-US" sz="2400" b="0" i="0" u="none" strike="noStrike" cap="none" dirty="0">
                <a:solidFill>
                  <a:srgbClr val="000000"/>
                </a:solidFill>
                <a:latin typeface="Arial"/>
                <a:ea typeface="Arial"/>
                <a:cs typeface="Arial"/>
                <a:sym typeface="Arial"/>
              </a:rPr>
              <a:t>αφήνιση των νέων κυκλικών επιχειρηματικών μοντέλων </a:t>
            </a:r>
            <a:r>
              <a:rPr lang="en-US" sz="2400" b="1" i="0" u="none" strike="noStrike" cap="none" dirty="0">
                <a:solidFill>
                  <a:srgbClr val="059540"/>
                </a:solidFill>
                <a:latin typeface="Arial"/>
                <a:ea typeface="Arial"/>
                <a:cs typeface="Arial"/>
                <a:sym typeface="Arial"/>
              </a:rPr>
              <a:t>αντιπροσωπεύει μια περαιτέρω και σημαντική ενίσχυση των βασικών ικανοτήτων στο iVET και στο cVET</a:t>
            </a:r>
            <a:r>
              <a:rPr lang="en-US" sz="2400" b="0" i="0" u="none" strike="noStrike" cap="none" dirty="0">
                <a:solidFill>
                  <a:srgbClr val="000000"/>
                </a:solidFill>
                <a:latin typeface="Arial"/>
                <a:ea typeface="Arial"/>
                <a:cs typeface="Arial"/>
                <a:sym typeface="Arial"/>
              </a:rPr>
              <a:t>.</a:t>
            </a:r>
            <a:endParaRPr dirty="0"/>
          </a:p>
        </p:txBody>
      </p:sp>
      <p:pic>
        <p:nvPicPr>
          <p:cNvPr id="264" name="Google Shape;264;p31" descr="C:\Windows\system32\config\systemprofile\Desktop\Entrecomp_logo_HD-1.png"/>
          <p:cNvPicPr preferRelativeResize="0"/>
          <p:nvPr/>
        </p:nvPicPr>
        <p:blipFill rotWithShape="1">
          <a:blip r:embed="rId3">
            <a:alphaModFix/>
          </a:blip>
          <a:srcRect/>
          <a:stretch/>
        </p:blipFill>
        <p:spPr>
          <a:xfrm>
            <a:off x="6563312" y="4142864"/>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δραστηριότητα</a:t>
            </a:r>
            <a:endParaRPr/>
          </a:p>
        </p:txBody>
      </p:sp>
      <p:sp>
        <p:nvSpPr>
          <p:cNvPr id="270" name="Google Shape;270;p32"/>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Ερμηνεύστε και περιγράψτε με δικά σας λόγια τα </a:t>
            </a:r>
            <a:r>
              <a:rPr lang="en-US" sz="2400" b="1">
                <a:solidFill>
                  <a:srgbClr val="059540"/>
                </a:solidFill>
              </a:rPr>
              <a:t>οφέλη και τη σημασία του GreenEntreComp.</a:t>
            </a:r>
            <a:endParaRPr sz="2400" b="1">
              <a:solidFill>
                <a:srgbClr val="059540"/>
              </a:solidFill>
            </a:endParaRPr>
          </a:p>
        </p:txBody>
      </p:sp>
      <p:sp>
        <p:nvSpPr>
          <p:cNvPr id="271" name="Google Shape;271;p32"/>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60 λεπτά</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01</a:t>
            </a:r>
            <a:endParaRPr/>
          </a:p>
        </p:txBody>
      </p:sp>
      <p:sp>
        <p:nvSpPr>
          <p:cNvPr id="138" name="Google Shape;138;p15"/>
          <p:cNvSpPr txBox="1">
            <a:spLocks noGrp="1"/>
          </p:cNvSpPr>
          <p:nvPr>
            <p:ph type="title" idx="2"/>
          </p:nvPr>
        </p:nvSpPr>
        <p:spPr>
          <a:xfrm>
            <a:off x="1631624" y="1459425"/>
            <a:ext cx="4114801"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a:t>
            </a:r>
            <a:r>
              <a:rPr lang="en-US" dirty="0" err="1"/>
              <a:t>Entrecomp</a:t>
            </a:r>
            <a:r>
              <a:rPr lang="en-US" dirty="0"/>
              <a:t>  </a:t>
            </a:r>
            <a:endParaRPr dirty="0"/>
          </a:p>
        </p:txBody>
      </p:sp>
      <p:sp>
        <p:nvSpPr>
          <p:cNvPr id="139" name="Google Shape;139;p15"/>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03</a:t>
            </a:r>
            <a:endParaRPr/>
          </a:p>
        </p:txBody>
      </p:sp>
      <p:sp>
        <p:nvSpPr>
          <p:cNvPr id="140" name="Google Shape;140;p15"/>
          <p:cNvSpPr txBox="1">
            <a:spLocks noGrp="1"/>
          </p:cNvSpPr>
          <p:nvPr>
            <p:ph type="title" idx="4"/>
          </p:nvPr>
        </p:nvSpPr>
        <p:spPr>
          <a:xfrm>
            <a:off x="1631625" y="3288225"/>
            <a:ext cx="3771648" cy="6277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sz="2800" dirty="0" err="1"/>
              <a:t>Πώς</a:t>
            </a:r>
            <a:r>
              <a:rPr lang="en-US" sz="2800" dirty="0"/>
              <a:t> </a:t>
            </a:r>
            <a:r>
              <a:rPr lang="en-US" sz="2800" dirty="0" err="1"/>
              <a:t>χρησιμο</a:t>
            </a:r>
            <a:r>
              <a:rPr lang="en-US" sz="2800" dirty="0"/>
              <a:t>ποιείται;</a:t>
            </a:r>
            <a:endParaRPr sz="2800" dirty="0"/>
          </a:p>
        </p:txBody>
      </p:sp>
      <p:sp>
        <p:nvSpPr>
          <p:cNvPr id="141" name="Google Shape;141;p15"/>
          <p:cNvSpPr txBox="1">
            <a:spLocks noGrp="1"/>
          </p:cNvSpPr>
          <p:nvPr>
            <p:ph type="title" idx="5"/>
          </p:nvPr>
        </p:nvSpPr>
        <p:spPr>
          <a:xfrm>
            <a:off x="5742425" y="1135764"/>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dirty="0"/>
              <a:t>02</a:t>
            </a:r>
            <a:endParaRPr dirty="0"/>
          </a:p>
        </p:txBody>
      </p:sp>
      <p:sp>
        <p:nvSpPr>
          <p:cNvPr id="142" name="Google Shape;142;p15"/>
          <p:cNvSpPr txBox="1">
            <a:spLocks noGrp="1"/>
          </p:cNvSpPr>
          <p:nvPr>
            <p:ph type="title" idx="6"/>
          </p:nvPr>
        </p:nvSpPr>
        <p:spPr>
          <a:xfrm>
            <a:off x="5682636" y="1368508"/>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dirty="0"/>
              <a:t>«</a:t>
            </a:r>
            <a:r>
              <a:rPr lang="el-GR" sz="3200" dirty="0"/>
              <a:t>ΠΡΑΣΙΝΙΣΜΑ</a:t>
            </a:r>
            <a:r>
              <a:rPr lang="el-GR" dirty="0"/>
              <a:t>»</a:t>
            </a:r>
            <a:endParaRPr dirty="0"/>
          </a:p>
        </p:txBody>
      </p:sp>
      <p:sp>
        <p:nvSpPr>
          <p:cNvPr id="143" name="Google Shape;143;p15"/>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04</a:t>
            </a:r>
            <a:endParaRPr/>
          </a:p>
        </p:txBody>
      </p:sp>
      <p:sp>
        <p:nvSpPr>
          <p:cNvPr id="144" name="Google Shape;144;p15"/>
          <p:cNvSpPr txBox="1">
            <a:spLocks noGrp="1"/>
          </p:cNvSpPr>
          <p:nvPr>
            <p:ph type="title" idx="8"/>
          </p:nvPr>
        </p:nvSpPr>
        <p:spPr>
          <a:xfrm>
            <a:off x="5746424" y="32882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sz="2800" dirty="0" err="1"/>
              <a:t>Πώς</a:t>
            </a:r>
            <a:r>
              <a:rPr lang="en-US" sz="2800" dirty="0"/>
              <a:t> να παρα</a:t>
            </a:r>
            <a:r>
              <a:rPr lang="en-US" sz="2800" dirty="0" err="1"/>
              <a:t>κινήσετε</a:t>
            </a:r>
            <a:r>
              <a:rPr lang="en-US" sz="2800" dirty="0"/>
              <a:t>...</a:t>
            </a:r>
            <a:endParaRPr sz="2800" dirty="0"/>
          </a:p>
        </p:txBody>
      </p:sp>
      <p:sp>
        <p:nvSpPr>
          <p:cNvPr id="145" name="Google Shape;145;p15"/>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t>Τι είναι αυτό;</a:t>
            </a:r>
            <a:endParaRPr/>
          </a:p>
          <a:p>
            <a:pPr marL="0" lvl="0" indent="0" algn="l" rtl="0">
              <a:lnSpc>
                <a:spcPct val="100000"/>
              </a:lnSpc>
              <a:spcBef>
                <a:spcPts val="0"/>
              </a:spcBef>
              <a:spcAft>
                <a:spcPts val="0"/>
              </a:spcAft>
              <a:buSzPts val="1600"/>
              <a:buNone/>
            </a:pPr>
            <a:endParaRPr/>
          </a:p>
        </p:txBody>
      </p:sp>
      <p:sp>
        <p:nvSpPr>
          <p:cNvPr id="146" name="Google Shape;146;p15"/>
          <p:cNvSpPr txBox="1">
            <a:spLocks noGrp="1"/>
          </p:cNvSpPr>
          <p:nvPr>
            <p:ph type="subTitle" idx="9"/>
          </p:nvPr>
        </p:nvSpPr>
        <p:spPr>
          <a:xfrm>
            <a:off x="1627624" y="3916000"/>
            <a:ext cx="3320059" cy="627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dirty="0" err="1">
                <a:solidFill>
                  <a:srgbClr val="00134D"/>
                </a:solidFill>
              </a:rPr>
              <a:t>Πώς</a:t>
            </a:r>
            <a:r>
              <a:rPr lang="en-US" dirty="0">
                <a:solidFill>
                  <a:srgbClr val="00134D"/>
                </a:solidFill>
              </a:rPr>
              <a:t> να </a:t>
            </a:r>
            <a:r>
              <a:rPr lang="en-US" dirty="0" err="1">
                <a:solidFill>
                  <a:srgbClr val="00134D"/>
                </a:solidFill>
              </a:rPr>
              <a:t>χρησιμο</a:t>
            </a:r>
            <a:r>
              <a:rPr lang="en-US" dirty="0">
                <a:solidFill>
                  <a:srgbClr val="00134D"/>
                </a:solidFill>
              </a:rPr>
              <a:t>ποιήσετε πιο πράσινες δεξιότητες και ικανότητες;</a:t>
            </a:r>
            <a:endParaRPr dirty="0"/>
          </a:p>
        </p:txBody>
      </p:sp>
      <p:sp>
        <p:nvSpPr>
          <p:cNvPr id="147" name="Google Shape;147;p15"/>
          <p:cNvSpPr txBox="1">
            <a:spLocks noGrp="1"/>
          </p:cNvSpPr>
          <p:nvPr>
            <p:ph type="subTitle" idx="13"/>
          </p:nvPr>
        </p:nvSpPr>
        <p:spPr>
          <a:xfrm>
            <a:off x="5746424" y="2001375"/>
            <a:ext cx="3397575"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dirty="0" err="1">
                <a:solidFill>
                  <a:srgbClr val="00134D"/>
                </a:solidFill>
              </a:rPr>
              <a:t>Τι</a:t>
            </a:r>
            <a:r>
              <a:rPr lang="en-US" dirty="0">
                <a:solidFill>
                  <a:srgbClr val="00134D"/>
                </a:solidFill>
              </a:rPr>
              <a:t> </a:t>
            </a:r>
            <a:r>
              <a:rPr lang="en-US" dirty="0" err="1">
                <a:solidFill>
                  <a:srgbClr val="00134D"/>
                </a:solidFill>
              </a:rPr>
              <a:t>σημ</a:t>
            </a:r>
            <a:r>
              <a:rPr lang="en-US" dirty="0">
                <a:solidFill>
                  <a:srgbClr val="00134D"/>
                </a:solidFill>
              </a:rPr>
              <a:t>αίνει "πρασίνισμα των </a:t>
            </a:r>
            <a:r>
              <a:rPr lang="el-GR" dirty="0">
                <a:solidFill>
                  <a:srgbClr val="00134D"/>
                </a:solidFill>
              </a:rPr>
              <a:t>ικανοτήτων</a:t>
            </a:r>
            <a:r>
              <a:rPr lang="en-US" dirty="0">
                <a:solidFill>
                  <a:srgbClr val="00134D"/>
                </a:solidFill>
              </a:rPr>
              <a:t>";</a:t>
            </a:r>
            <a:endParaRPr dirty="0"/>
          </a:p>
        </p:txBody>
      </p:sp>
      <p:sp>
        <p:nvSpPr>
          <p:cNvPr id="148" name="Google Shape;148;p15"/>
          <p:cNvSpPr txBox="1">
            <a:spLocks noGrp="1"/>
          </p:cNvSpPr>
          <p:nvPr>
            <p:ph type="subTitle" idx="14"/>
          </p:nvPr>
        </p:nvSpPr>
        <p:spPr>
          <a:xfrm>
            <a:off x="5760077" y="3926309"/>
            <a:ext cx="3262896" cy="592205"/>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dirty="0">
                <a:solidFill>
                  <a:srgbClr val="00134D"/>
                </a:solidFill>
              </a:rPr>
              <a:t>... </a:t>
            </a:r>
            <a:r>
              <a:rPr lang="en-US" dirty="0" err="1">
                <a:solidFill>
                  <a:srgbClr val="00134D"/>
                </a:solidFill>
              </a:rPr>
              <a:t>τους</a:t>
            </a:r>
            <a:r>
              <a:rPr lang="en-US" dirty="0">
                <a:solidFill>
                  <a:srgbClr val="00134D"/>
                </a:solidFill>
              </a:rPr>
              <a:t> </a:t>
            </a:r>
            <a:r>
              <a:rPr lang="en-US" dirty="0" err="1">
                <a:solidFill>
                  <a:srgbClr val="00134D"/>
                </a:solidFill>
              </a:rPr>
              <a:t>εκ</a:t>
            </a:r>
            <a:r>
              <a:rPr lang="en-US" dirty="0">
                <a:solidFill>
                  <a:srgbClr val="00134D"/>
                </a:solidFill>
              </a:rPr>
              <a:t>παιδευόμενούς σας.</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03</a:t>
            </a:r>
            <a:endParaRPr/>
          </a:p>
        </p:txBody>
      </p:sp>
      <p:sp>
        <p:nvSpPr>
          <p:cNvPr id="277" name="Google Shape;277;p33"/>
          <p:cNvSpPr txBox="1">
            <a:spLocks noGrp="1"/>
          </p:cNvSpPr>
          <p:nvPr>
            <p:ph type="title" idx="2"/>
          </p:nvPr>
        </p:nvSpPr>
        <p:spPr>
          <a:xfrm>
            <a:off x="319668" y="2393807"/>
            <a:ext cx="8504664"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dirty="0"/>
              <a:t>π</a:t>
            </a:r>
            <a:r>
              <a:rPr lang="en-US" b="1" dirty="0" err="1"/>
              <a:t>ώς</a:t>
            </a:r>
            <a:r>
              <a:rPr lang="en-US" b="1" dirty="0"/>
              <a:t> να </a:t>
            </a:r>
            <a:r>
              <a:rPr lang="en-US" b="1" dirty="0" err="1"/>
              <a:t>χρησιμο</a:t>
            </a:r>
            <a:r>
              <a:rPr lang="en-US" b="1" dirty="0"/>
              <a:t>ποιήσετε το greenentrecomp;</a:t>
            </a:r>
            <a:endParaRPr dirty="0"/>
          </a:p>
        </p:txBody>
      </p:sp>
      <p:sp>
        <p:nvSpPr>
          <p:cNvPr id="278" name="Google Shape;278;p3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713350" y="1024291"/>
            <a:ext cx="8379976" cy="605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sz="3200" dirty="0"/>
              <a:t>ΤΑ ΠΑΡΑΔΕΙΓΜΑΤΑ ΤΟΥ </a:t>
            </a:r>
            <a:r>
              <a:rPr lang="en-US" sz="3200" dirty="0">
                <a:solidFill>
                  <a:srgbClr val="059540"/>
                </a:solidFill>
              </a:rPr>
              <a:t>"ΠΡΑΣΙΝΟΥ" </a:t>
            </a:r>
            <a:r>
              <a:rPr lang="en-US" sz="3200" dirty="0"/>
              <a:t>Τ</a:t>
            </a:r>
            <a:r>
              <a:rPr lang="el-GR" sz="3200" dirty="0"/>
              <a:t>ΟΥ</a:t>
            </a:r>
            <a:r>
              <a:rPr lang="en-US" sz="3200" dirty="0"/>
              <a:t> </a:t>
            </a:r>
            <a:r>
              <a:rPr lang="en-US" dirty="0" err="1"/>
              <a:t>ENTReCOMP</a:t>
            </a:r>
            <a:endParaRPr dirty="0"/>
          </a:p>
        </p:txBody>
      </p:sp>
      <p:sp>
        <p:nvSpPr>
          <p:cNvPr id="284" name="Google Shape;284;p34"/>
          <p:cNvSpPr txBox="1">
            <a:spLocks noGrp="1"/>
          </p:cNvSpPr>
          <p:nvPr>
            <p:ph type="subTitle" idx="1"/>
          </p:nvPr>
        </p:nvSpPr>
        <p:spPr>
          <a:xfrm>
            <a:off x="713350" y="2083400"/>
            <a:ext cx="3730800" cy="25876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1800" b="1" dirty="0" err="1"/>
              <a:t>Αρχική</a:t>
            </a:r>
            <a:r>
              <a:rPr lang="en-US" sz="1800" b="1" dirty="0"/>
              <a:t> π</a:t>
            </a:r>
            <a:r>
              <a:rPr lang="en-US" sz="1800" b="1" dirty="0" err="1"/>
              <a:t>εριγρ</a:t>
            </a:r>
            <a:r>
              <a:rPr lang="en-US" sz="1800" b="1" dirty="0"/>
              <a:t>αφή:</a:t>
            </a:r>
            <a:endParaRPr dirty="0"/>
          </a:p>
          <a:p>
            <a:pPr marL="285750" lvl="0" indent="-285750" algn="l" rtl="0">
              <a:lnSpc>
                <a:spcPct val="100000"/>
              </a:lnSpc>
              <a:spcBef>
                <a:spcPts val="0"/>
              </a:spcBef>
              <a:spcAft>
                <a:spcPts val="0"/>
              </a:spcAft>
              <a:buSzPts val="1600"/>
              <a:buChar char="●"/>
            </a:pPr>
            <a:r>
              <a:rPr lang="en-US" sz="1800" dirty="0" err="1"/>
              <a:t>Ξεκινήστε</a:t>
            </a:r>
            <a:r>
              <a:rPr lang="en-US" sz="1800" dirty="0"/>
              <a:t> </a:t>
            </a:r>
            <a:r>
              <a:rPr lang="en-US" sz="1800" dirty="0" err="1"/>
              <a:t>δι</a:t>
            </a:r>
            <a:r>
              <a:rPr lang="en-US" sz="1800" dirty="0"/>
              <a:t>αδικασίες που δημιουργούν αξία. </a:t>
            </a:r>
            <a:r>
              <a:rPr lang="en-US" sz="1800" dirty="0" err="1"/>
              <a:t>Αν</a:t>
            </a:r>
            <a:r>
              <a:rPr lang="en-US" sz="1800" dirty="0"/>
              <a:t>αλάβετε προκλήσεις. Να </a:t>
            </a:r>
            <a:r>
              <a:rPr lang="en-US" sz="1800" dirty="0" err="1"/>
              <a:t>ενεργείτε</a:t>
            </a:r>
            <a:r>
              <a:rPr lang="en-US" sz="1800" dirty="0"/>
              <a:t> και να </a:t>
            </a:r>
            <a:r>
              <a:rPr lang="en-US" sz="1800" dirty="0" err="1"/>
              <a:t>εργάζεστε</a:t>
            </a:r>
            <a:r>
              <a:rPr lang="en-US" sz="1800" dirty="0"/>
              <a:t> α</a:t>
            </a:r>
            <a:r>
              <a:rPr lang="en-US" sz="1800" dirty="0" err="1"/>
              <a:t>νεξάρτητ</a:t>
            </a:r>
            <a:r>
              <a:rPr lang="en-US" sz="1800" dirty="0"/>
              <a:t>α για την επίτευξη στόχων, να τηρείτε τις προθέσεις σας και να εκτελείτε τις προγραμματισμένες εργασίες.</a:t>
            </a:r>
            <a:endParaRPr dirty="0"/>
          </a:p>
          <a:p>
            <a:pPr marL="0" lvl="0" indent="0" algn="l" rtl="0">
              <a:lnSpc>
                <a:spcPct val="100000"/>
              </a:lnSpc>
              <a:spcBef>
                <a:spcPts val="0"/>
              </a:spcBef>
              <a:spcAft>
                <a:spcPts val="0"/>
              </a:spcAft>
              <a:buSzPts val="1600"/>
              <a:buNone/>
            </a:pPr>
            <a:endParaRPr sz="1800" dirty="0"/>
          </a:p>
        </p:txBody>
      </p:sp>
      <p:sp>
        <p:nvSpPr>
          <p:cNvPr id="285" name="Google Shape;285;p34"/>
          <p:cNvSpPr txBox="1"/>
          <p:nvPr/>
        </p:nvSpPr>
        <p:spPr>
          <a:xfrm>
            <a:off x="4699849" y="2083425"/>
            <a:ext cx="3730800" cy="213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4"/>
          <p:cNvSpPr txBox="1"/>
          <p:nvPr/>
        </p:nvSpPr>
        <p:spPr>
          <a:xfrm>
            <a:off x="4444150" y="1959429"/>
            <a:ext cx="4202514" cy="228056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err="1">
                <a:solidFill>
                  <a:srgbClr val="000000"/>
                </a:solidFill>
                <a:latin typeface="Arial"/>
                <a:ea typeface="Arial"/>
                <a:cs typeface="Arial"/>
                <a:sym typeface="Arial"/>
              </a:rPr>
              <a:t>Περιγρ</a:t>
            </a:r>
            <a:r>
              <a:rPr lang="en-US" sz="1800" b="1" i="0" u="none" strike="noStrike" cap="none" dirty="0">
                <a:solidFill>
                  <a:srgbClr val="000000"/>
                </a:solidFill>
                <a:latin typeface="Arial"/>
                <a:ea typeface="Arial"/>
                <a:cs typeface="Arial"/>
                <a:sym typeface="Arial"/>
              </a:rPr>
              <a:t>αφικό στοιχείο </a:t>
            </a:r>
            <a:r>
              <a:rPr lang="en-US" sz="1800" b="1" i="0" u="none" strike="noStrike" cap="none" dirty="0">
                <a:solidFill>
                  <a:srgbClr val="059540"/>
                </a:solidFill>
                <a:latin typeface="Arial"/>
                <a:ea typeface="Arial"/>
                <a:cs typeface="Arial"/>
                <a:sym typeface="Arial"/>
              </a:rPr>
              <a:t>"Πράσινο":</a:t>
            </a:r>
            <a:endParaRPr dirty="0"/>
          </a:p>
          <a:p>
            <a:pPr marL="285750" marR="0" lvl="0" indent="-285750" algn="l" rtl="0">
              <a:lnSpc>
                <a:spcPct val="100000"/>
              </a:lnSpc>
              <a:spcBef>
                <a:spcPts val="0"/>
              </a:spcBef>
              <a:spcAft>
                <a:spcPts val="0"/>
              </a:spcAft>
              <a:buClr>
                <a:srgbClr val="000000"/>
              </a:buClr>
              <a:buSzPts val="1600"/>
              <a:buFont typeface="Arial"/>
              <a:buChar char="●"/>
            </a:pPr>
            <a:r>
              <a:rPr lang="en-US" sz="1800" b="0" i="0" u="none" strike="noStrike" cap="none" dirty="0" err="1">
                <a:solidFill>
                  <a:srgbClr val="000000"/>
                </a:solidFill>
                <a:latin typeface="Arial"/>
                <a:ea typeface="Arial"/>
                <a:cs typeface="Arial"/>
                <a:sym typeface="Arial"/>
              </a:rPr>
              <a:t>Ξεκινήστε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δι</a:t>
            </a:r>
            <a:r>
              <a:rPr lang="en-US" sz="1800" b="0" i="0" u="none" strike="noStrike" cap="none" dirty="0">
                <a:solidFill>
                  <a:srgbClr val="000000"/>
                </a:solidFill>
                <a:latin typeface="Arial"/>
                <a:ea typeface="Arial"/>
                <a:cs typeface="Arial"/>
                <a:sym typeface="Arial"/>
              </a:rPr>
              <a:t>αδικασίες που δημιουργούν αξία </a:t>
            </a:r>
            <a:r>
              <a:rPr lang="en-US" sz="1800" b="1" i="0" u="none" strike="noStrike" cap="none" dirty="0">
                <a:solidFill>
                  <a:srgbClr val="059540"/>
                </a:solidFill>
                <a:latin typeface="Arial"/>
                <a:ea typeface="Arial"/>
                <a:cs typeface="Arial"/>
                <a:sym typeface="Arial"/>
              </a:rPr>
              <a:t>και θετικό κοινωνικό αντίκτυπο</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Αν</a:t>
            </a:r>
            <a:r>
              <a:rPr lang="en-US" sz="1800" b="0" i="0" u="none" strike="noStrike" cap="none" dirty="0">
                <a:solidFill>
                  <a:srgbClr val="000000"/>
                </a:solidFill>
                <a:latin typeface="Arial"/>
                <a:ea typeface="Arial"/>
                <a:cs typeface="Arial"/>
                <a:sym typeface="Arial"/>
              </a:rPr>
              <a:t>α</a:t>
            </a:r>
            <a:r>
              <a:rPr lang="el-GR" sz="1800" b="0" i="0" u="none" strike="noStrike" cap="none" dirty="0">
                <a:solidFill>
                  <a:srgbClr val="000000"/>
                </a:solidFill>
                <a:latin typeface="Arial"/>
                <a:ea typeface="Arial"/>
                <a:cs typeface="Arial"/>
                <a:sym typeface="Arial"/>
              </a:rPr>
              <a:t>λάβετε</a:t>
            </a:r>
            <a:r>
              <a:rPr lang="en-US" sz="1800" b="0" i="0" u="none" strike="noStrike" cap="none" dirty="0">
                <a:solidFill>
                  <a:srgbClr val="000000"/>
                </a:solidFill>
                <a:latin typeface="Arial"/>
                <a:ea typeface="Arial"/>
                <a:cs typeface="Arial"/>
                <a:sym typeface="Arial"/>
              </a:rPr>
              <a:t> προκλήσεις. Να </a:t>
            </a:r>
            <a:r>
              <a:rPr lang="en-US" sz="1800" b="0" i="0" u="none" strike="noStrike" cap="none" dirty="0" err="1">
                <a:solidFill>
                  <a:srgbClr val="000000"/>
                </a:solidFill>
                <a:latin typeface="Arial"/>
                <a:ea typeface="Arial"/>
                <a:cs typeface="Arial"/>
                <a:sym typeface="Arial"/>
              </a:rPr>
              <a:t>ενεργείτε</a:t>
            </a:r>
            <a:r>
              <a:rPr lang="en-US" sz="1800" b="0" i="0" u="none" strike="noStrike" cap="none" dirty="0">
                <a:solidFill>
                  <a:srgbClr val="000000"/>
                </a:solidFill>
                <a:latin typeface="Arial"/>
                <a:ea typeface="Arial"/>
                <a:cs typeface="Arial"/>
                <a:sym typeface="Arial"/>
              </a:rPr>
              <a:t> και να </a:t>
            </a:r>
            <a:r>
              <a:rPr lang="en-US" sz="1800" b="0" i="0" u="none" strike="noStrike" cap="none" dirty="0" err="1">
                <a:solidFill>
                  <a:srgbClr val="000000"/>
                </a:solidFill>
                <a:latin typeface="Arial"/>
                <a:ea typeface="Arial"/>
                <a:cs typeface="Arial"/>
                <a:sym typeface="Arial"/>
              </a:rPr>
              <a:t>εργάζεστε</a:t>
            </a:r>
            <a:r>
              <a:rPr lang="en-US" sz="1800" b="0" i="0" u="none" strike="noStrike" cap="none" dirty="0">
                <a:solidFill>
                  <a:srgbClr val="000000"/>
                </a:solidFill>
                <a:latin typeface="Arial"/>
                <a:ea typeface="Arial"/>
                <a:cs typeface="Arial"/>
                <a:sym typeface="Arial"/>
              </a:rPr>
              <a:t> α</a:t>
            </a:r>
            <a:r>
              <a:rPr lang="en-US" sz="1800" b="0" i="0" u="none" strike="noStrike" cap="none" dirty="0" err="1">
                <a:solidFill>
                  <a:srgbClr val="000000"/>
                </a:solidFill>
                <a:latin typeface="Arial"/>
                <a:ea typeface="Arial"/>
                <a:cs typeface="Arial"/>
                <a:sym typeface="Arial"/>
              </a:rPr>
              <a:t>νεξάρτητ</a:t>
            </a:r>
            <a:r>
              <a:rPr lang="en-US" sz="1800" b="0" i="0" u="none" strike="noStrike" cap="none" dirty="0">
                <a:solidFill>
                  <a:srgbClr val="000000"/>
                </a:solidFill>
                <a:latin typeface="Arial"/>
                <a:ea typeface="Arial"/>
                <a:cs typeface="Arial"/>
                <a:sym typeface="Arial"/>
              </a:rPr>
              <a:t>α για την επίτευξη </a:t>
            </a:r>
            <a:r>
              <a:rPr lang="en-US" sz="1800" b="1" i="0" u="none" strike="noStrike" cap="none" dirty="0">
                <a:solidFill>
                  <a:srgbClr val="059540"/>
                </a:solidFill>
                <a:latin typeface="Arial"/>
                <a:ea typeface="Arial"/>
                <a:cs typeface="Arial"/>
                <a:sym typeface="Arial"/>
              </a:rPr>
              <a:t>βιώσιμων </a:t>
            </a:r>
            <a:r>
              <a:rPr lang="en-US" sz="1800" b="0" i="0" u="none" strike="noStrike" cap="none" dirty="0">
                <a:solidFill>
                  <a:srgbClr val="000000"/>
                </a:solidFill>
                <a:latin typeface="Arial"/>
                <a:ea typeface="Arial"/>
                <a:cs typeface="Arial"/>
                <a:sym typeface="Arial"/>
              </a:rPr>
              <a:t>στόχων, να τηρείτε τις προθέσεις σας και να εκτελείτε τις προγραμματισμένες εργασίες. </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δραστηριότητα</a:t>
            </a:r>
            <a:endParaRPr/>
          </a:p>
        </p:txBody>
      </p:sp>
      <p:sp>
        <p:nvSpPr>
          <p:cNvPr id="292" name="Google Shape;292;p35"/>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Δημιουργία νέων πιο "πράσινων" περιγραφών και ικανοτήτων χρησιμοποιώντας τις υπάρχουσες από το έντυπο EntreComp.</a:t>
            </a:r>
            <a:endParaRPr sz="2400" b="1">
              <a:solidFill>
                <a:srgbClr val="059540"/>
              </a:solidFill>
            </a:endParaRPr>
          </a:p>
        </p:txBody>
      </p:sp>
      <p:sp>
        <p:nvSpPr>
          <p:cNvPr id="293" name="Google Shape;293;p3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30 λεπτά</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dirty="0"/>
              <a:t>04</a:t>
            </a:r>
            <a:endParaRPr dirty="0"/>
          </a:p>
        </p:txBody>
      </p:sp>
      <p:sp>
        <p:nvSpPr>
          <p:cNvPr id="299" name="Google Shape;299;p36"/>
          <p:cNvSpPr txBox="1">
            <a:spLocks noGrp="1"/>
          </p:cNvSpPr>
          <p:nvPr>
            <p:ph type="title" idx="2"/>
          </p:nvPr>
        </p:nvSpPr>
        <p:spPr>
          <a:xfrm>
            <a:off x="304800" y="2457215"/>
            <a:ext cx="85344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sz="4800" b="1" dirty="0" err="1"/>
              <a:t>Πώς</a:t>
            </a:r>
            <a:r>
              <a:rPr lang="en-US" sz="4800" b="1" dirty="0"/>
              <a:t> να παρα</a:t>
            </a:r>
            <a:r>
              <a:rPr lang="en-US" sz="4800" b="1" dirty="0" err="1"/>
              <a:t>κινήσετε</a:t>
            </a:r>
            <a:r>
              <a:rPr lang="en-US" sz="4800" b="1" dirty="0"/>
              <a:t> </a:t>
            </a:r>
            <a:r>
              <a:rPr lang="en-US" sz="4800" b="1" dirty="0" err="1"/>
              <a:t>τους</a:t>
            </a:r>
            <a:r>
              <a:rPr lang="en-US" sz="4800" b="1" dirty="0"/>
              <a:t> </a:t>
            </a:r>
            <a:r>
              <a:rPr lang="en-US" sz="4800" b="1" dirty="0" err="1"/>
              <a:t>εκ</a:t>
            </a:r>
            <a:r>
              <a:rPr lang="en-US" sz="4800" b="1" dirty="0"/>
              <a:t>παιδευόμενούς σας;</a:t>
            </a:r>
            <a:endParaRPr sz="4800" dirty="0"/>
          </a:p>
        </p:txBody>
      </p:sp>
      <p:sp>
        <p:nvSpPr>
          <p:cNvPr id="300" name="Google Shape;300;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Πώς</a:t>
            </a:r>
            <a:r>
              <a:rPr lang="en-US" dirty="0"/>
              <a:t> να </a:t>
            </a:r>
            <a:r>
              <a:rPr lang="en-US" dirty="0" err="1"/>
              <a:t>κινητο</a:t>
            </a:r>
            <a:r>
              <a:rPr lang="en-US" dirty="0"/>
              <a:t>ποιήσετε</a:t>
            </a:r>
            <a:endParaRPr dirty="0"/>
          </a:p>
        </p:txBody>
      </p:sp>
      <p:sp>
        <p:nvSpPr>
          <p:cNvPr id="306" name="Google Shape;306;p37"/>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Η ανθρωπότητα αντιμετωπίζει μια σειρά συστημικών οικολογικών προκλήσεων: </a:t>
            </a:r>
            <a:r>
              <a:rPr lang="en-US" sz="2400" b="1">
                <a:solidFill>
                  <a:srgbClr val="E7501B"/>
                </a:solidFill>
              </a:rPr>
              <a:t>κλιματική αστάθεια, επισιτιστική ασφάλεια, εξάντληση των ωκεανών, συσσώρευση τοξικών αποβλήτων και εξάντληση των φυσικών πόρων.</a:t>
            </a:r>
            <a:endParaRPr sz="2400" b="1">
              <a:solidFill>
                <a:srgbClr val="E7501B"/>
              </a:solidFill>
            </a:endParaRPr>
          </a:p>
        </p:txBody>
      </p:sp>
      <p:sp>
        <p:nvSpPr>
          <p:cNvPr id="307" name="Google Shape;307;p37"/>
          <p:cNvSpPr txBox="1">
            <a:spLocks noGrp="1"/>
          </p:cNvSpPr>
          <p:nvPr>
            <p:ph type="subTitle" idx="2"/>
          </p:nvPr>
        </p:nvSpPr>
        <p:spPr>
          <a:xfrm>
            <a:off x="708975" y="3029493"/>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dirty="0" err="1"/>
              <a:t>Εξηγήστε</a:t>
            </a:r>
            <a:r>
              <a:rPr lang="en-US" dirty="0"/>
              <a:t> </a:t>
            </a:r>
            <a:r>
              <a:rPr lang="en-US" dirty="0" err="1"/>
              <a:t>τη</a:t>
            </a:r>
            <a:r>
              <a:rPr lang="en-US" dirty="0"/>
              <a:t> </a:t>
            </a:r>
            <a:r>
              <a:rPr lang="en-US" dirty="0" err="1"/>
              <a:t>σημ</a:t>
            </a:r>
            <a:r>
              <a:rPr lang="en-US" dirty="0"/>
              <a:t>ασία</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Πώς</a:t>
            </a:r>
            <a:r>
              <a:rPr lang="en-US" dirty="0"/>
              <a:t> να </a:t>
            </a:r>
            <a:r>
              <a:rPr lang="en-US" dirty="0" err="1"/>
              <a:t>κινητο</a:t>
            </a:r>
            <a:r>
              <a:rPr lang="en-US" dirty="0"/>
              <a:t>ποιήσετε</a:t>
            </a:r>
            <a:endParaRPr dirty="0"/>
          </a:p>
        </p:txBody>
      </p:sp>
      <p:sp>
        <p:nvSpPr>
          <p:cNvPr id="313" name="Google Shape;313;p38"/>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Αντί να σκεφτόμαστε να μειώσουμε όσο το δυνατόν περισσότερο το αρνητικό αποτύπωμα του ανθρώπου, </a:t>
            </a:r>
            <a:r>
              <a:rPr lang="en-US" sz="2400" b="1">
                <a:solidFill>
                  <a:srgbClr val="E7501B"/>
                </a:solidFill>
              </a:rPr>
              <a:t>γιατί να μην σχεδιάσουμε ένα θετικό αποτύπωμα;</a:t>
            </a:r>
            <a:endParaRPr sz="2400" b="1">
              <a:solidFill>
                <a:srgbClr val="E7501B"/>
              </a:solidFill>
            </a:endParaRPr>
          </a:p>
        </p:txBody>
      </p:sp>
      <p:sp>
        <p:nvSpPr>
          <p:cNvPr id="314" name="Google Shape;314;p38"/>
          <p:cNvSpPr txBox="1">
            <a:spLocks noGrp="1"/>
          </p:cNvSpPr>
          <p:nvPr>
            <p:ph type="subTitle" idx="2"/>
          </p:nvPr>
        </p:nvSpPr>
        <p:spPr>
          <a:xfrm>
            <a:off x="708975" y="2989126"/>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dirty="0"/>
              <a:t>Ο </a:t>
            </a:r>
            <a:r>
              <a:rPr lang="en-US" dirty="0" err="1"/>
              <a:t>νέος</a:t>
            </a:r>
            <a:r>
              <a:rPr lang="en-US" dirty="0"/>
              <a:t> </a:t>
            </a:r>
            <a:r>
              <a:rPr lang="en-US" dirty="0" err="1"/>
              <a:t>τρό</a:t>
            </a:r>
            <a:r>
              <a:rPr lang="en-US" dirty="0"/>
              <a:t>πος σκέψης</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Πώς να κινητοποιήσετε</a:t>
            </a:r>
            <a:endParaRPr/>
          </a:p>
        </p:txBody>
      </p:sp>
      <p:sp>
        <p:nvSpPr>
          <p:cNvPr id="320" name="Google Shape;320;p39"/>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Οι πράσινοι επιχειρηματίες μπορούν να βρουν νέες θέσεις εφαρμόζοντας</a:t>
            </a:r>
            <a:endParaRPr/>
          </a:p>
          <a:p>
            <a:pPr marL="0" lvl="0" indent="0" algn="l" rtl="0">
              <a:lnSpc>
                <a:spcPct val="100000"/>
              </a:lnSpc>
              <a:spcBef>
                <a:spcPts val="0"/>
              </a:spcBef>
              <a:spcAft>
                <a:spcPts val="0"/>
              </a:spcAft>
              <a:buSzPts val="1600"/>
              <a:buNone/>
            </a:pPr>
            <a:r>
              <a:rPr lang="en-US" sz="2400" b="1">
                <a:solidFill>
                  <a:srgbClr val="059540"/>
                </a:solidFill>
              </a:rPr>
              <a:t>νέα σκέψη και νέες τεχνολογικές προσεγγίσεις στις </a:t>
            </a:r>
            <a:r>
              <a:rPr lang="en-US" sz="2400">
                <a:solidFill>
                  <a:schemeClr val="dk1"/>
                </a:solidFill>
              </a:rPr>
              <a:t>τρέχουσες πρακτικές.</a:t>
            </a:r>
            <a:endParaRPr sz="2400">
              <a:solidFill>
                <a:schemeClr val="dk1"/>
              </a:solidFill>
            </a:endParaRPr>
          </a:p>
        </p:txBody>
      </p:sp>
      <p:sp>
        <p:nvSpPr>
          <p:cNvPr id="321" name="Google Shape;321;p39"/>
          <p:cNvSpPr txBox="1">
            <a:spLocks noGrp="1"/>
          </p:cNvSpPr>
          <p:nvPr>
            <p:ph type="subTitle" idx="2"/>
          </p:nvPr>
        </p:nvSpPr>
        <p:spPr>
          <a:xfrm>
            <a:off x="708975" y="2938086"/>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dirty="0" err="1"/>
              <a:t>Νέος</a:t>
            </a:r>
            <a:r>
              <a:rPr lang="en-US" dirty="0"/>
              <a:t> </a:t>
            </a:r>
            <a:r>
              <a:rPr lang="en-US" dirty="0" err="1"/>
              <a:t>τρό</a:t>
            </a:r>
            <a:r>
              <a:rPr lang="en-US" dirty="0"/>
              <a:t>πος σκέψης</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Πώς</a:t>
            </a:r>
            <a:r>
              <a:rPr lang="en-US" dirty="0"/>
              <a:t> να </a:t>
            </a:r>
            <a:r>
              <a:rPr lang="en-US" dirty="0" err="1"/>
              <a:t>κινητο</a:t>
            </a:r>
            <a:r>
              <a:rPr lang="en-US" dirty="0"/>
              <a:t>ποιήσετε</a:t>
            </a:r>
            <a:endParaRPr dirty="0"/>
          </a:p>
        </p:txBody>
      </p:sp>
      <p:sp>
        <p:nvSpPr>
          <p:cNvPr id="327" name="Google Shape;327;p40"/>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Η πράσινη δημιουργική επιχειρηματικότητα σημαίνει να βλέπει κανείς τις κύριες δραστηριότητές του ως μια </a:t>
            </a:r>
            <a:r>
              <a:rPr lang="en-US" sz="2400" b="1">
                <a:solidFill>
                  <a:srgbClr val="059540"/>
                </a:solidFill>
              </a:rPr>
              <a:t>δύναμη για το καλό</a:t>
            </a:r>
            <a:r>
              <a:rPr lang="en-US" sz="2400">
                <a:solidFill>
                  <a:schemeClr val="dk1"/>
                </a:solidFill>
              </a:rPr>
              <a:t>, να θέλει να </a:t>
            </a:r>
            <a:r>
              <a:rPr lang="en-US" sz="2400" b="1">
                <a:solidFill>
                  <a:srgbClr val="059540"/>
                </a:solidFill>
              </a:rPr>
              <a:t>αλλάξει τον κόσμο </a:t>
            </a:r>
            <a:r>
              <a:rPr lang="en-US" sz="2400">
                <a:solidFill>
                  <a:schemeClr val="dk1"/>
                </a:solidFill>
              </a:rPr>
              <a:t>και να έχει </a:t>
            </a:r>
            <a:r>
              <a:rPr lang="en-US" sz="2400" b="1">
                <a:solidFill>
                  <a:srgbClr val="059540"/>
                </a:solidFill>
              </a:rPr>
              <a:t>τον μέγιστο δυνατό κοινωνικό αντίκτυπο.</a:t>
            </a:r>
            <a:endParaRPr sz="2400" b="1">
              <a:solidFill>
                <a:srgbClr val="059540"/>
              </a:solidFill>
            </a:endParaRPr>
          </a:p>
        </p:txBody>
      </p:sp>
      <p:sp>
        <p:nvSpPr>
          <p:cNvPr id="328" name="Google Shape;328;p40"/>
          <p:cNvSpPr txBox="1">
            <a:spLocks noGrp="1"/>
          </p:cNvSpPr>
          <p:nvPr>
            <p:ph type="subTitle" idx="2"/>
          </p:nvPr>
        </p:nvSpPr>
        <p:spPr>
          <a:xfrm>
            <a:off x="708975" y="2982038"/>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dirty="0"/>
              <a:t>Η π</a:t>
            </a:r>
            <a:r>
              <a:rPr lang="en-US" dirty="0" err="1"/>
              <a:t>ορεί</a:t>
            </a:r>
            <a:r>
              <a:rPr lang="en-US" dirty="0"/>
              <a:t>α προς τα εμπρός</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01</a:t>
            </a:r>
            <a:endParaRPr/>
          </a:p>
        </p:txBody>
      </p:sp>
      <p:sp>
        <p:nvSpPr>
          <p:cNvPr id="154" name="Google Shape;154;p16"/>
          <p:cNvSpPr txBox="1">
            <a:spLocks noGrp="1"/>
          </p:cNvSpPr>
          <p:nvPr>
            <p:ph type="title" idx="2"/>
          </p:nvPr>
        </p:nvSpPr>
        <p:spPr>
          <a:xfrm>
            <a:off x="565379" y="2827150"/>
            <a:ext cx="8013241"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dirty="0" err="1"/>
              <a:t>Τι</a:t>
            </a:r>
            <a:r>
              <a:rPr lang="en-US" b="1" dirty="0"/>
              <a:t> </a:t>
            </a:r>
            <a:r>
              <a:rPr lang="en-US" b="1" dirty="0" err="1"/>
              <a:t>είν</a:t>
            </a:r>
            <a:r>
              <a:rPr lang="en-US" b="1" dirty="0"/>
              <a:t>αι </a:t>
            </a:r>
            <a:r>
              <a:rPr lang="el-GR" b="1" dirty="0"/>
              <a:t>το</a:t>
            </a:r>
            <a:r>
              <a:rPr lang="en-US" b="1" dirty="0"/>
              <a:t> </a:t>
            </a:r>
            <a:r>
              <a:rPr lang="en-US" b="1" dirty="0" err="1">
                <a:solidFill>
                  <a:srgbClr val="059540"/>
                </a:solidFill>
              </a:rPr>
              <a:t>greenEntreComp</a:t>
            </a:r>
            <a:r>
              <a:rPr lang="en-US" b="1" dirty="0"/>
              <a:t>;</a:t>
            </a:r>
            <a:endParaRPr dirty="0"/>
          </a:p>
        </p:txBody>
      </p:sp>
      <p:sp>
        <p:nvSpPr>
          <p:cNvPr id="155" name="Google Shape;155;p1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713224" y="1477725"/>
            <a:ext cx="771755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Η σημασία της επιχειρηματικότητας</a:t>
            </a:r>
            <a:endParaRPr/>
          </a:p>
        </p:txBody>
      </p:sp>
      <p:sp>
        <p:nvSpPr>
          <p:cNvPr id="161" name="Google Shape;161;p17"/>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000"/>
              <a:t>Οι επιχειρηματίες θεωρούνται συχνά ως </a:t>
            </a:r>
            <a:r>
              <a:rPr lang="en-US" sz="2000" b="1">
                <a:solidFill>
                  <a:srgbClr val="E7501B"/>
                </a:solidFill>
              </a:rPr>
              <a:t>εθνικά περιουσιακά στοιχεία που </a:t>
            </a:r>
            <a:r>
              <a:rPr lang="en-US" sz="2000"/>
              <a:t>πρέπει να καλλιεργηθούν, να παρακινηθούν και να αμείβονται στο μέγιστο δυνατό βαθμό.</a:t>
            </a:r>
            <a:endParaRPr/>
          </a:p>
          <a:p>
            <a:pPr marL="0" lvl="0" indent="0" algn="l" rtl="0">
              <a:lnSpc>
                <a:spcPct val="100000"/>
              </a:lnSpc>
              <a:spcBef>
                <a:spcPts val="0"/>
              </a:spcBef>
              <a:spcAft>
                <a:spcPts val="0"/>
              </a:spcAft>
              <a:buSzPts val="1600"/>
              <a:buNone/>
            </a:pPr>
            <a:r>
              <a:rPr lang="en-US" sz="2000"/>
              <a:t>Οι μεγάλοι επιχειρηματίες μπορούν να αλλάξουν τον τρόπο που ζούμε και εργαζόμαστε. Εάν επιτύχουν, οι καινοτομίες τους μπορούν να </a:t>
            </a:r>
            <a:r>
              <a:rPr lang="en-US" sz="2000" b="1">
                <a:solidFill>
                  <a:srgbClr val="E7501B"/>
                </a:solidFill>
              </a:rPr>
              <a:t>βελτιώσουν το βιοτικό επίπεδο, να δημιουργήσουν πλούτο και θέσεις εργασίας και να συμβάλουν σε μια αναπτυσσόμενη οικονομία</a:t>
            </a:r>
            <a:r>
              <a:rPr lang="en-US" sz="2000"/>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713349" y="1383382"/>
            <a:ext cx="6340719"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l-GR" dirty="0"/>
              <a:t>Το</a:t>
            </a:r>
            <a:r>
              <a:rPr lang="en-US" dirty="0"/>
              <a:t> υπ</a:t>
            </a:r>
            <a:r>
              <a:rPr lang="en-US" dirty="0" err="1"/>
              <a:t>άρχ</a:t>
            </a:r>
            <a:r>
              <a:rPr lang="el-GR" dirty="0"/>
              <a:t>ων</a:t>
            </a:r>
            <a:r>
              <a:rPr lang="en-US" dirty="0"/>
              <a:t> entrecomp</a:t>
            </a:r>
            <a:endParaRPr dirty="0"/>
          </a:p>
        </p:txBody>
      </p:sp>
      <p:sp>
        <p:nvSpPr>
          <p:cNvPr id="167" name="Google Shape;167;p18"/>
          <p:cNvSpPr txBox="1">
            <a:spLocks noGrp="1"/>
          </p:cNvSpPr>
          <p:nvPr>
            <p:ph type="subTitle" idx="1"/>
          </p:nvPr>
        </p:nvSpPr>
        <p:spPr>
          <a:xfrm>
            <a:off x="713349" y="2030407"/>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Το</a:t>
            </a:r>
            <a:r>
              <a:rPr lang="en-US" sz="2400" dirty="0"/>
              <a:t> </a:t>
            </a:r>
            <a:r>
              <a:rPr lang="en-US" sz="2400" dirty="0" err="1"/>
              <a:t>EntreComp</a:t>
            </a:r>
            <a:r>
              <a:rPr lang="en-US" sz="2400" dirty="0"/>
              <a:t> αναπ</a:t>
            </a:r>
            <a:r>
              <a:rPr lang="en-US" sz="2400" dirty="0" err="1"/>
              <a:t>τύχθηκε</a:t>
            </a:r>
            <a:r>
              <a:rPr lang="en-US" sz="2400" dirty="0"/>
              <a:t> </a:t>
            </a:r>
            <a:r>
              <a:rPr lang="en-US" sz="2400" dirty="0" err="1"/>
              <a:t>γι</a:t>
            </a:r>
            <a:r>
              <a:rPr lang="en-US" sz="2400" dirty="0"/>
              <a:t>α να αποτελέσει de facto σημείο αναφοράς για κάθε πρωτοβουλία που αποσκοπεί </a:t>
            </a:r>
            <a:r>
              <a:rPr lang="en-US" sz="2400" b="1" dirty="0">
                <a:solidFill>
                  <a:srgbClr val="2B2D83"/>
                </a:solidFill>
              </a:rPr>
              <a:t>στην ενίσχυση της επιχειρηματικής ικανότητας των ευρωπαίων πολιτών</a:t>
            </a:r>
            <a:r>
              <a:rPr lang="en-US" sz="2400" dirty="0"/>
              <a:t>.</a:t>
            </a:r>
            <a:endParaRPr dirty="0"/>
          </a:p>
        </p:txBody>
      </p:sp>
      <p:pic>
        <p:nvPicPr>
          <p:cNvPr id="168" name="Google Shape;168;p18"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713224" y="1477725"/>
            <a:ext cx="5578719"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l-GR" dirty="0"/>
              <a:t>Το</a:t>
            </a:r>
            <a:r>
              <a:rPr lang="en-US" dirty="0"/>
              <a:t> </a:t>
            </a:r>
            <a:r>
              <a:rPr lang="en-US" dirty="0" err="1"/>
              <a:t>υφιστάμε</a:t>
            </a:r>
            <a:r>
              <a:rPr lang="el-GR" dirty="0" err="1"/>
              <a:t>νο</a:t>
            </a:r>
            <a:r>
              <a:rPr lang="el-GR" dirty="0"/>
              <a:t> </a:t>
            </a:r>
            <a:r>
              <a:rPr lang="en-US" dirty="0"/>
              <a:t> </a:t>
            </a:r>
            <a:r>
              <a:rPr lang="en-US" dirty="0" err="1"/>
              <a:t>entrecomp</a:t>
            </a:r>
            <a:endParaRPr dirty="0"/>
          </a:p>
        </p:txBody>
      </p:sp>
      <p:sp>
        <p:nvSpPr>
          <p:cNvPr id="174" name="Google Shape;174;p19"/>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a:t>Απ</a:t>
            </a:r>
            <a:r>
              <a:rPr lang="en-US" sz="2400" dirty="0" err="1"/>
              <a:t>οτελείτ</a:t>
            </a:r>
            <a:r>
              <a:rPr lang="en-US" sz="2400" dirty="0"/>
              <a:t>αι από 3 αλληλένδετους και αλληλοσυνδεόμενους τομείς ικανοτήτων:</a:t>
            </a:r>
            <a:endParaRPr dirty="0"/>
          </a:p>
          <a:p>
            <a:pPr marL="182563" lvl="0" indent="-182563" algn="l" rtl="0">
              <a:lnSpc>
                <a:spcPct val="100000"/>
              </a:lnSpc>
              <a:spcBef>
                <a:spcPts val="0"/>
              </a:spcBef>
              <a:spcAft>
                <a:spcPts val="0"/>
              </a:spcAft>
              <a:buSzPts val="1600"/>
              <a:buChar char="●"/>
            </a:pPr>
            <a:r>
              <a:rPr lang="en-US" sz="2400" b="1" dirty="0">
                <a:solidFill>
                  <a:srgbClr val="E7501B"/>
                </a:solidFill>
              </a:rPr>
              <a:t>"</a:t>
            </a:r>
            <a:r>
              <a:rPr lang="en-US" sz="2400" b="1" dirty="0" err="1">
                <a:solidFill>
                  <a:srgbClr val="E7501B"/>
                </a:solidFill>
              </a:rPr>
              <a:t>Ιδέες</a:t>
            </a:r>
            <a:r>
              <a:rPr lang="en-US" sz="2400" b="1" dirty="0">
                <a:solidFill>
                  <a:srgbClr val="E7501B"/>
                </a:solidFill>
              </a:rPr>
              <a:t> και </a:t>
            </a:r>
            <a:r>
              <a:rPr lang="en-US" sz="2400" b="1" dirty="0" err="1">
                <a:solidFill>
                  <a:srgbClr val="E7501B"/>
                </a:solidFill>
              </a:rPr>
              <a:t>ευκ</a:t>
            </a:r>
            <a:r>
              <a:rPr lang="en-US" sz="2400" b="1" dirty="0">
                <a:solidFill>
                  <a:srgbClr val="E7501B"/>
                </a:solidFill>
              </a:rPr>
              <a:t>αιρίες",</a:t>
            </a:r>
            <a:endParaRPr dirty="0"/>
          </a:p>
          <a:p>
            <a:pPr marL="182563" lvl="0" indent="-182563" algn="l" rtl="0">
              <a:lnSpc>
                <a:spcPct val="100000"/>
              </a:lnSpc>
              <a:spcBef>
                <a:spcPts val="0"/>
              </a:spcBef>
              <a:spcAft>
                <a:spcPts val="0"/>
              </a:spcAft>
              <a:buSzPts val="1600"/>
              <a:buChar char="●"/>
            </a:pPr>
            <a:r>
              <a:rPr lang="en-US" sz="2400" b="1" dirty="0">
                <a:solidFill>
                  <a:srgbClr val="E7501B"/>
                </a:solidFill>
              </a:rPr>
              <a:t>"</a:t>
            </a:r>
            <a:r>
              <a:rPr lang="en-US" sz="2400" b="1" dirty="0" err="1">
                <a:solidFill>
                  <a:srgbClr val="E7501B"/>
                </a:solidFill>
              </a:rPr>
              <a:t>Πόρο</a:t>
            </a:r>
            <a:r>
              <a:rPr lang="el-GR" sz="2400" b="1" dirty="0">
                <a:solidFill>
                  <a:srgbClr val="E7501B"/>
                </a:solidFill>
              </a:rPr>
              <a:t>ι</a:t>
            </a:r>
            <a:r>
              <a:rPr lang="en-US" sz="2400" b="1" dirty="0">
                <a:solidFill>
                  <a:srgbClr val="E7501B"/>
                </a:solidFill>
              </a:rPr>
              <a:t>"</a:t>
            </a:r>
            <a:r>
              <a:rPr lang="el-GR" sz="2400" b="1" dirty="0">
                <a:solidFill>
                  <a:srgbClr val="E7501B"/>
                </a:solidFill>
              </a:rPr>
              <a:t>,</a:t>
            </a:r>
            <a:endParaRPr dirty="0"/>
          </a:p>
          <a:p>
            <a:pPr marL="182563" lvl="0" indent="-182563" algn="l" rtl="0">
              <a:lnSpc>
                <a:spcPct val="100000"/>
              </a:lnSpc>
              <a:spcBef>
                <a:spcPts val="0"/>
              </a:spcBef>
              <a:spcAft>
                <a:spcPts val="0"/>
              </a:spcAft>
              <a:buSzPts val="1600"/>
              <a:buChar char="●"/>
            </a:pPr>
            <a:r>
              <a:rPr lang="en-US" sz="2400" b="1" dirty="0">
                <a:solidFill>
                  <a:srgbClr val="E7501B"/>
                </a:solidFill>
              </a:rPr>
              <a:t>"</a:t>
            </a:r>
            <a:r>
              <a:rPr lang="en-US" sz="2400" b="1" dirty="0" err="1">
                <a:solidFill>
                  <a:srgbClr val="E7501B"/>
                </a:solidFill>
              </a:rPr>
              <a:t>Σε</a:t>
            </a:r>
            <a:r>
              <a:rPr lang="en-US" sz="2400" b="1" dirty="0">
                <a:solidFill>
                  <a:srgbClr val="E7501B"/>
                </a:solidFill>
              </a:rPr>
              <a:t> </a:t>
            </a:r>
            <a:r>
              <a:rPr lang="en-US" sz="2400" b="1" dirty="0" err="1">
                <a:solidFill>
                  <a:srgbClr val="E7501B"/>
                </a:solidFill>
              </a:rPr>
              <a:t>δράση</a:t>
            </a:r>
            <a:r>
              <a:rPr lang="en-US" sz="2400" b="1" dirty="0">
                <a:solidFill>
                  <a:srgbClr val="E7501B"/>
                </a:solidFill>
              </a:rPr>
              <a:t>".</a:t>
            </a:r>
            <a:endParaRPr dirty="0"/>
          </a:p>
        </p:txBody>
      </p:sp>
      <p:pic>
        <p:nvPicPr>
          <p:cNvPr id="175" name="Google Shape;175;p19"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248767" y="1409358"/>
            <a:ext cx="5506147"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l-GR" dirty="0"/>
              <a:t>Το</a:t>
            </a:r>
            <a:r>
              <a:rPr lang="en-US" dirty="0"/>
              <a:t> </a:t>
            </a:r>
            <a:r>
              <a:rPr lang="en-US" dirty="0" err="1"/>
              <a:t>υφιστάμε</a:t>
            </a:r>
            <a:r>
              <a:rPr lang="el-GR" dirty="0" err="1"/>
              <a:t>νο</a:t>
            </a:r>
            <a:r>
              <a:rPr lang="en-US" dirty="0"/>
              <a:t> </a:t>
            </a:r>
            <a:r>
              <a:rPr lang="en-US" dirty="0" err="1"/>
              <a:t>entrecomp</a:t>
            </a:r>
            <a:endParaRPr dirty="0"/>
          </a:p>
        </p:txBody>
      </p:sp>
      <p:sp>
        <p:nvSpPr>
          <p:cNvPr id="181" name="Google Shape;181;p20"/>
          <p:cNvSpPr txBox="1">
            <a:spLocks noGrp="1"/>
          </p:cNvSpPr>
          <p:nvPr>
            <p:ph type="subTitle" idx="1"/>
          </p:nvPr>
        </p:nvSpPr>
        <p:spPr>
          <a:xfrm>
            <a:off x="304800" y="2015058"/>
            <a:ext cx="4430151"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Κάθε</a:t>
            </a:r>
            <a:r>
              <a:rPr lang="en-US" sz="2400" dirty="0"/>
              <a:t> </a:t>
            </a:r>
            <a:r>
              <a:rPr lang="en-US" sz="2400" dirty="0" err="1"/>
              <a:t>έν</a:t>
            </a:r>
            <a:r>
              <a:rPr lang="en-US" sz="2400" dirty="0"/>
              <a:t>ας από τους τομείς αποτελείται από </a:t>
            </a:r>
            <a:r>
              <a:rPr lang="en-US" sz="2400" b="1" dirty="0">
                <a:solidFill>
                  <a:srgbClr val="E7501B"/>
                </a:solidFill>
              </a:rPr>
              <a:t>5 ικανότητες</a:t>
            </a:r>
            <a:r>
              <a:rPr lang="en-US" sz="2400" dirty="0"/>
              <a:t>, οι οποίες μαζί αποτελούν τα δομικά στοιχεία της </a:t>
            </a:r>
            <a:r>
              <a:rPr lang="en-US" sz="2400" b="1" dirty="0">
                <a:solidFill>
                  <a:srgbClr val="E7501B"/>
                </a:solidFill>
              </a:rPr>
              <a:t>επιχειρηματικότητας ως ικανότητας</a:t>
            </a:r>
            <a:r>
              <a:rPr lang="en-US" sz="2400" dirty="0"/>
              <a:t>.</a:t>
            </a:r>
            <a:endParaRPr dirty="0"/>
          </a:p>
          <a:p>
            <a:pPr marL="0" lvl="0" indent="0" algn="l" rtl="0">
              <a:lnSpc>
                <a:spcPct val="100000"/>
              </a:lnSpc>
              <a:spcBef>
                <a:spcPts val="0"/>
              </a:spcBef>
              <a:spcAft>
                <a:spcPts val="0"/>
              </a:spcAft>
              <a:buSzPts val="1600"/>
              <a:buNone/>
            </a:pPr>
            <a:endParaRPr sz="2400" dirty="0"/>
          </a:p>
        </p:txBody>
      </p:sp>
      <p:pic>
        <p:nvPicPr>
          <p:cNvPr id="182" name="Google Shape;182;p20"/>
          <p:cNvPicPr preferRelativeResize="0"/>
          <p:nvPr/>
        </p:nvPicPr>
        <p:blipFill rotWithShape="1">
          <a:blip r:embed="rId3">
            <a:alphaModFix/>
          </a:blip>
          <a:srcRect/>
          <a:stretch/>
        </p:blipFill>
        <p:spPr>
          <a:xfrm>
            <a:off x="5060412" y="1032286"/>
            <a:ext cx="3778788" cy="3556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188" name="Google Shape;188;p21"/>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Σε απάντηση στην κλιματική αλλαγή, έχει αυξηθεί το ενδιαφέρον για την </a:t>
            </a:r>
            <a:r>
              <a:rPr lang="en-US" sz="2400" b="1">
                <a:solidFill>
                  <a:srgbClr val="059540"/>
                </a:solidFill>
              </a:rPr>
              <a:t>ανάπτυξη μιας "πράσινης" ή "χαμηλών εκπομπών άνθρακα" οικονομίας </a:t>
            </a:r>
            <a:r>
              <a:rPr lang="en-US" sz="2400"/>
              <a:t>ως μέσο συμφιλίωσης της οικονομικής ανάπτυξης με το περιβάλλον. </a:t>
            </a:r>
            <a:endParaRPr/>
          </a:p>
        </p:txBody>
      </p:sp>
      <p:sp>
        <p:nvSpPr>
          <p:cNvPr id="189" name="Google Shape;189;p21"/>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Γιατί να το κάνετε;</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713224" y="1477725"/>
            <a:ext cx="5985119"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γι</a:t>
            </a:r>
            <a:r>
              <a:rPr lang="en-US" dirty="0"/>
              <a:t>ατί;</a:t>
            </a:r>
            <a:endParaRPr dirty="0"/>
          </a:p>
        </p:txBody>
      </p:sp>
      <p:sp>
        <p:nvSpPr>
          <p:cNvPr id="195" name="Google Shape;195;p22"/>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Η έρευνα για τους πράσινους επιχειρηματίες μέχρι σήμερα έχει επικεντρωθεί σε </a:t>
            </a:r>
            <a:r>
              <a:rPr lang="en-US" sz="2400" b="1">
                <a:solidFill>
                  <a:srgbClr val="059540"/>
                </a:solidFill>
              </a:rPr>
              <a:t>μεμονωμένους πράσινους επιχειρηματίες, παραμελώντας το ευρύτερο οικονομικό και κοινωνικό πλαίσιο </a:t>
            </a:r>
            <a:r>
              <a:rPr lang="en-US" sz="2400"/>
              <a:t>μέσα στο οποίο δραστηριοποιούνται. </a:t>
            </a:r>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856</Words>
  <Application>Microsoft Office PowerPoint</Application>
  <PresentationFormat>Bildschirmpräsentation (16:9)</PresentationFormat>
  <Paragraphs>83</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Noto Sans</vt:lpstr>
      <vt:lpstr>Bebas Neue</vt:lpstr>
      <vt:lpstr>Nunito</vt:lpstr>
      <vt:lpstr>Creal Modern Portfolio by Slidesgo</vt:lpstr>
      <vt:lpstr>GREENentrecomp</vt:lpstr>
      <vt:lpstr>01</vt:lpstr>
      <vt:lpstr>01</vt:lpstr>
      <vt:lpstr>Η σημασία της επιχειρηματικότητας</vt:lpstr>
      <vt:lpstr>Το υπάρχων entrecomp</vt:lpstr>
      <vt:lpstr>Το υφιστάμενο  entrecomp</vt:lpstr>
      <vt:lpstr>Το υφιστάμενο entrecomp</vt:lpstr>
      <vt:lpstr>Greenentrecomp</vt:lpstr>
      <vt:lpstr>Greenentrecomp - γιατί;</vt:lpstr>
      <vt:lpstr>Greenentrecomp - γιατί;</vt:lpstr>
      <vt:lpstr>Greenentrecomp - γιατί;</vt:lpstr>
      <vt:lpstr>Greenentrecomp</vt:lpstr>
      <vt:lpstr>Greenentrecomp</vt:lpstr>
      <vt:lpstr>Greenentrecomp</vt:lpstr>
      <vt:lpstr>Greenentrecomp</vt:lpstr>
      <vt:lpstr>02</vt:lpstr>
      <vt:lpstr>Η Ευρωπαϊκή "πράσινη συμφωνία"</vt:lpstr>
      <vt:lpstr>Η Ευρωπαϊκή "πράσινη συμφωνία"</vt:lpstr>
      <vt:lpstr>δραστηριότητα</vt:lpstr>
      <vt:lpstr>03</vt:lpstr>
      <vt:lpstr>ΤΑ ΠΑΡΑΔΕΙΓΜΑΤΑ ΤΟΥ "ΠΡΑΣΙΝΟΥ" ΤΟΥ ENTReCOMP</vt:lpstr>
      <vt:lpstr>δραστηριότητα</vt:lpstr>
      <vt:lpstr>04</vt:lpstr>
      <vt:lpstr>Πώς να κινητοποιήσετε</vt:lpstr>
      <vt:lpstr>Πώς να κινητοποιήσετε</vt:lpstr>
      <vt:lpstr>Πώς να κινητοποιήσετε</vt:lpstr>
      <vt:lpstr>Πώς να κινητοποιήσετε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GREENentrecomp</dc:title>
  <cp:keywords>, docId:3B7B7EB47E55498B9F75F48FD118E5BC</cp:keywords>
  <cp:lastModifiedBy>saskia_ha@web.de</cp:lastModifiedBy>
  <cp:revision>18</cp:revision>
  <dcterms:modified xsi:type="dcterms:W3CDTF">2023-06-26T11:31:30Z</dcterms:modified>
</cp:coreProperties>
</file>