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r/rN07svQNXVenBI935d/Zqnu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9"/>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9"/>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9"/>
          <p:cNvGrpSpPr/>
          <p:nvPr/>
        </p:nvGrpSpPr>
        <p:grpSpPr>
          <a:xfrm>
            <a:off x="-1807437" y="-2986677"/>
            <a:ext cx="12729824" cy="8656755"/>
            <a:chOff x="179600" y="-461549"/>
            <a:chExt cx="7466172" cy="5078466"/>
          </a:xfrm>
        </p:grpSpPr>
        <p:sp>
          <p:nvSpPr>
            <p:cNvPr id="11" name="Google Shape;11;p29"/>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9"/>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9"/>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9"/>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9"/>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9"/>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9"/>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9"/>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9"/>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9"/>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9"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6E2D2F3-C581-6B04-6B81-89D2C3E9A4B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49ACF35-8174-90E3-E65A-EB1E3D590C2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18C2E050-92E6-6F21-E87A-2BB2F8517C79}"/>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38"/>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8"/>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8"/>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3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2EC52BF-EC4E-113F-ADB4-496FC467DD8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0AEDC32-00CC-905C-B38C-476C7345484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8E8433B9-8D33-C2E9-DA3F-6A9E4E39F2DE}"/>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39"/>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39"/>
          <p:cNvGrpSpPr/>
          <p:nvPr/>
        </p:nvGrpSpPr>
        <p:grpSpPr>
          <a:xfrm rot="10800000">
            <a:off x="7782805" y="539502"/>
            <a:ext cx="682510" cy="1078346"/>
            <a:chOff x="4210925" y="3949824"/>
            <a:chExt cx="325625" cy="514601"/>
          </a:xfrm>
        </p:grpSpPr>
        <p:sp>
          <p:nvSpPr>
            <p:cNvPr id="114" name="Google Shape;114;p3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39"/>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3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150DCB4-0BD1-F409-E7B6-739CE8AEFC4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60639D2-63C5-C607-FCB1-6305FF51C3E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50640CA3-E341-07E9-D91A-506420DB0EF5}"/>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40"/>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0"/>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0"/>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4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D95DB14-DD86-3AAB-1B84-B863A7E1962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89FFE06-BEDE-B92F-94AA-E27D3F67FF6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F9B6F4C9-FDEE-E724-22FE-00CE17C219D2}"/>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0"/>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0"/>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0"/>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0"/>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0"/>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0"/>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0"/>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0"/>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0"/>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0"/>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0"/>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0"/>
          <p:cNvGrpSpPr/>
          <p:nvPr/>
        </p:nvGrpSpPr>
        <p:grpSpPr>
          <a:xfrm>
            <a:off x="163735" y="4251112"/>
            <a:ext cx="811262" cy="1280739"/>
            <a:chOff x="4210925" y="3949824"/>
            <a:chExt cx="325625" cy="514601"/>
          </a:xfrm>
        </p:grpSpPr>
        <p:sp>
          <p:nvSpPr>
            <p:cNvPr id="40" name="Google Shape;40;p3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0"/>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0"/>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0"/>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0"/>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8AFFF97-1ABB-5BB4-9AC9-581CE245DA9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4F92021-4156-2C7F-095F-8E00A011D48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E3850C48-AB2B-5B3E-3201-B78A31B0DBB2}"/>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1"/>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1"/>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1"/>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1"/>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1"/>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1"/>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31"/>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31"/>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3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E9C16D3-0B1C-E48F-EB5B-5F4298F408F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D6F57CD-49E9-89C2-8938-6947D76FC28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69738FB3-E1F3-61E4-6B3B-B85F437AB57A}"/>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32"/>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32"/>
          <p:cNvGrpSpPr/>
          <p:nvPr/>
        </p:nvGrpSpPr>
        <p:grpSpPr>
          <a:xfrm>
            <a:off x="6609" y="4254853"/>
            <a:ext cx="554210" cy="859289"/>
            <a:chOff x="2242775" y="2016422"/>
            <a:chExt cx="325050" cy="504100"/>
          </a:xfrm>
        </p:grpSpPr>
        <p:sp>
          <p:nvSpPr>
            <p:cNvPr id="63" name="Google Shape;63;p32"/>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2"/>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32"/>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32"/>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2"/>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3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EEEF86C-5FE2-DD7C-7984-56DDB0F24AE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C924E19-A067-40FE-CD8B-498FDE22BC7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6FED6415-96F5-8626-FCBD-6A2288124A94}"/>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33"/>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33"/>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33"/>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3"/>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33"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3F5EB97-0C70-AB65-1427-DFC2F16FDA3F}"/>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6EE3648-53E5-FB5C-3957-4120401A06D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010A65A0-9CF7-384D-68E7-F9E33284E376}"/>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3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34"/>
          <p:cNvGrpSpPr/>
          <p:nvPr/>
        </p:nvGrpSpPr>
        <p:grpSpPr>
          <a:xfrm>
            <a:off x="8225003" y="433123"/>
            <a:ext cx="411785" cy="650559"/>
            <a:chOff x="4210925" y="3949824"/>
            <a:chExt cx="325625" cy="514601"/>
          </a:xfrm>
        </p:grpSpPr>
        <p:sp>
          <p:nvSpPr>
            <p:cNvPr id="83" name="Google Shape;83;p3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3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3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7CAA27D-79A2-580F-CC3D-E830A7AA539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B708D41-83FC-08BA-2CCE-226929FDF0E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3C76C942-8E44-E561-1801-04A5E65CEC89}"/>
              </a:ext>
            </a:extLst>
          </p:cNvPr>
          <p:cNvPicPr preferRelativeResize="0"/>
          <p:nvPr userDrawn="1"/>
        </p:nvPicPr>
        <p:blipFill rotWithShape="1">
          <a:blip r:embed="rId3">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3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F23CFA5-B547-9A21-14B8-7C1FC8D0D7F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FBD6857-978F-05F0-CC86-1C744570FE7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81D14328-C1D4-BDD3-70A4-CA8813B47118}"/>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36"/>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6"/>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3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243F86B-F54D-2BF2-AE5F-74764C630B7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53D2BCF-84AA-9F1E-B4CA-28CEBCCAA40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DAE092EA-DE6F-2D2F-92CE-2DF5C0417C8D}"/>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37"/>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37"/>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37"/>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7"/>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7"/>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3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4E1B68B-B4B4-82E3-946E-EFE3A91665A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5CE06CB-C52A-DD82-F1E5-2487E3D1918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EE94DC72-13EE-38AA-BF3D-36A515311BFB}"/>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713225" y="1477725"/>
            <a:ext cx="49191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Greenentrecomp </a:t>
            </a:r>
            <a:r>
              <a:rPr lang="en-US"/>
              <a:t>- de ce?</a:t>
            </a:r>
            <a:endParaRPr/>
          </a:p>
        </p:txBody>
      </p:sp>
      <p:sp>
        <p:nvSpPr>
          <p:cNvPr id="201" name="Google Shape;201;p10"/>
          <p:cNvSpPr txBox="1">
            <a:spLocks noGrp="1"/>
          </p:cNvSpPr>
          <p:nvPr>
            <p:ph type="subTitle" idx="1"/>
          </p:nvPr>
        </p:nvSpPr>
        <p:spPr>
          <a:xfrm>
            <a:off x="713350" y="2338350"/>
            <a:ext cx="7717500" cy="183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Mișcarea de antreprenoriat ecologic este </a:t>
            </a:r>
            <a:r>
              <a:rPr lang="en-US" sz="2400" b="1">
                <a:solidFill>
                  <a:srgbClr val="059540"/>
                </a:solidFill>
              </a:rPr>
              <a:t>adesea prezentată ca un sector de afaceri fără scop lucrativ </a:t>
            </a:r>
            <a:r>
              <a:rPr lang="en-US" sz="2400"/>
              <a:t>care aparține "stabilității antreprenoriatului social".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790675" y="1168000"/>
            <a:ext cx="48195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Greenentrecomp </a:t>
            </a:r>
            <a:r>
              <a:rPr lang="en-US"/>
              <a:t>- de ce?</a:t>
            </a:r>
            <a:endParaRPr/>
          </a:p>
        </p:txBody>
      </p:sp>
      <p:sp>
        <p:nvSpPr>
          <p:cNvPr id="207" name="Google Shape;207;p11"/>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Deși antreprenoriatul ecologic a fost adus în centrul atenției, acesta este încă văzut și privit de mulți ca un </a:t>
            </a:r>
            <a:r>
              <a:rPr lang="en-US" sz="2400" b="1">
                <a:solidFill>
                  <a:srgbClr val="059540"/>
                </a:solidFill>
              </a:rPr>
              <a:t>adaos la economia de piață, </a:t>
            </a:r>
            <a:r>
              <a:rPr lang="en-US" sz="2400"/>
              <a:t>care cuprinde întreprinderi care se adresează și satisfac obiceiurile de consum ale ecologiștilor și activiștilor ecologiști.</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13" name="Google Shape;213;p12"/>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Prin urmare, cadrul EntreComp trebuie să fie regândit - </a:t>
            </a:r>
            <a:r>
              <a:rPr lang="en-US" sz="2400" b="1">
                <a:solidFill>
                  <a:srgbClr val="059540"/>
                </a:solidFill>
              </a:rPr>
              <a:t>trebuie să includă și să reflecte obiectivele ecologice ale timpului nostru</a:t>
            </a:r>
            <a:r>
              <a:rPr lang="en-US" sz="2400" b="1"/>
              <a:t>.</a:t>
            </a:r>
            <a:endParaRPr sz="2400"/>
          </a:p>
        </p:txBody>
      </p:sp>
      <p:sp>
        <p:nvSpPr>
          <p:cNvPr id="214" name="Google Shape;214;p1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De ce să o facem?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0" name="Google Shape;220;p13"/>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Nu este suficient să existe </a:t>
            </a:r>
            <a:r>
              <a:rPr lang="en-US" sz="2400" b="1"/>
              <a:t>câțiva </a:t>
            </a:r>
            <a:r>
              <a:rPr lang="en-US" sz="2400"/>
              <a:t>întreprinzători ecologici, ci </a:t>
            </a:r>
            <a:r>
              <a:rPr lang="en-US" sz="2400" b="1">
                <a:solidFill>
                  <a:srgbClr val="059540"/>
                </a:solidFill>
              </a:rPr>
              <a:t>fiecare întreprinzător trebuie să integreze factorii de mediu și ecologici în activitatea sa încă de la început.</a:t>
            </a:r>
            <a:endParaRPr sz="2400">
              <a:solidFill>
                <a:srgbClr val="059540"/>
              </a:solidFill>
            </a:endParaRPr>
          </a:p>
        </p:txBody>
      </p:sp>
      <p:sp>
        <p:nvSpPr>
          <p:cNvPr id="221" name="Google Shape;221;p13"/>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De ce să o facem?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7" name="Google Shape;227;p14"/>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În timp ce este influențat de impozitarea carbonului și de alte măsuri politice, </a:t>
            </a:r>
            <a:r>
              <a:rPr lang="en-US" sz="2400" b="1">
                <a:solidFill>
                  <a:srgbClr val="E7501B"/>
                </a:solidFill>
              </a:rPr>
              <a:t>accentul pentru educația și formarea profesională ar trebui să fie pus ferm pe "ecologizarea" acțiunilor antreprenoriale ale viitoarei generații de antreprenori.</a:t>
            </a:r>
            <a:endParaRPr sz="2400">
              <a:solidFill>
                <a:srgbClr val="E7501B"/>
              </a:solidFill>
            </a:endParaRPr>
          </a:p>
          <a:p>
            <a:pPr marL="0" lvl="0" indent="0" algn="l" rtl="0">
              <a:lnSpc>
                <a:spcPct val="100000"/>
              </a:lnSpc>
              <a:spcBef>
                <a:spcPts val="600"/>
              </a:spcBef>
              <a:spcAft>
                <a:spcPts val="0"/>
              </a:spcAft>
              <a:buSzPts val="1600"/>
              <a:buNone/>
            </a:pPr>
            <a:endParaRPr sz="1800"/>
          </a:p>
        </p:txBody>
      </p:sp>
      <p:sp>
        <p:nvSpPr>
          <p:cNvPr id="228" name="Google Shape;228;p14"/>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Cum se face acest lucru?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34" name="Google Shape;234;p15"/>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Ecologizarea EntreComp, ca </a:t>
            </a:r>
            <a:r>
              <a:rPr lang="en-US" sz="2400" b="1">
                <a:solidFill>
                  <a:srgbClr val="E7501B"/>
                </a:solidFill>
              </a:rPr>
              <a:t>punct de referință cheie pentru educația antreprenorială, </a:t>
            </a:r>
            <a:r>
              <a:rPr lang="en-US" sz="2400"/>
              <a:t>este acum un prim pas esențial.</a:t>
            </a:r>
            <a:endParaRPr/>
          </a:p>
          <a:p>
            <a:pPr marL="0" lvl="0" indent="0" algn="l" rtl="0">
              <a:lnSpc>
                <a:spcPct val="100000"/>
              </a:lnSpc>
              <a:spcBef>
                <a:spcPts val="600"/>
              </a:spcBef>
              <a:spcAft>
                <a:spcPts val="0"/>
              </a:spcAft>
              <a:buSzPts val="1600"/>
              <a:buNone/>
            </a:pPr>
            <a:endParaRPr sz="1800"/>
          </a:p>
        </p:txBody>
      </p:sp>
      <p:sp>
        <p:nvSpPr>
          <p:cNvPr id="235" name="Google Shape;235;p1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Cum se face acest lucru?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16"/>
          <p:cNvSpPr txBox="1">
            <a:spLocks noGrp="1"/>
          </p:cNvSpPr>
          <p:nvPr>
            <p:ph type="title" idx="2"/>
          </p:nvPr>
        </p:nvSpPr>
        <p:spPr>
          <a:xfrm>
            <a:off x="0" y="2851589"/>
            <a:ext cx="8744875"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solidFill>
                  <a:srgbClr val="059540"/>
                </a:solidFill>
              </a:rPr>
              <a:t>"ecologizarea" </a:t>
            </a:r>
            <a:r>
              <a:rPr lang="en-US" b="1"/>
              <a:t>ENtrecomp</a:t>
            </a:r>
            <a:endParaRPr/>
          </a:p>
        </p:txBody>
      </p:sp>
      <p:sp>
        <p:nvSpPr>
          <p:cNvPr id="242" name="Google Shape;242;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solidFill>
                  <a:srgbClr val="059540"/>
                </a:solidFill>
              </a:rPr>
              <a:t>"Acordul verde" </a:t>
            </a:r>
            <a:r>
              <a:rPr lang="en-US" b="1"/>
              <a:t>european</a:t>
            </a:r>
            <a:endParaRPr>
              <a:solidFill>
                <a:srgbClr val="059540"/>
              </a:solidFill>
            </a:endParaRPr>
          </a:p>
        </p:txBody>
      </p:sp>
      <p:sp>
        <p:nvSpPr>
          <p:cNvPr id="248" name="Google Shape;248;p17"/>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7"/>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7"/>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7"/>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7"/>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Acordul verde european stabilește obiective ambițioase pentru Europa până în 2050, ca un </a:t>
            </a:r>
            <a:r>
              <a:rPr lang="en-US" sz="2400" b="1" i="0" u="none" strike="noStrike" cap="none">
                <a:solidFill>
                  <a:srgbClr val="059540"/>
                </a:solidFill>
                <a:latin typeface="Arial"/>
                <a:ea typeface="Arial"/>
                <a:cs typeface="Arial"/>
                <a:sym typeface="Arial"/>
              </a:rPr>
              <a:t>cadru strategic menit să facă din Europa primul continent neutru din punct de vedere al emisiilor de dioxid de carbon</a:t>
            </a:r>
            <a:r>
              <a:rPr lang="en-US" sz="2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Țările nu au nevoie doar de mai mulți antreprenori, ci și de </a:t>
            </a:r>
            <a:r>
              <a:rPr lang="en-US" sz="2400" b="1" i="0" u="none" strike="noStrike" cap="none">
                <a:solidFill>
                  <a:srgbClr val="2B2D83"/>
                </a:solidFill>
                <a:latin typeface="Arial"/>
                <a:ea typeface="Arial"/>
                <a:cs typeface="Arial"/>
                <a:sym typeface="Arial"/>
              </a:rPr>
              <a:t>mai mulți antreprenori ecologici și sustenabili, care vor conduce tranziția către o economie circulară</a:t>
            </a:r>
            <a:r>
              <a:rPr lang="en-US" sz="2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53" name="Google Shape;253;p17" descr="C:\Windows\system32\config\systemprofile\Desktop\Entrecomp_logo_HD-1.png"/>
          <p:cNvPicPr preferRelativeResize="0"/>
          <p:nvPr/>
        </p:nvPicPr>
        <p:blipFill rotWithShape="1">
          <a:blip r:embed="rId3">
            <a:alphaModFix/>
          </a:blip>
          <a:srcRect/>
          <a:stretch/>
        </p:blipFill>
        <p:spPr>
          <a:xfrm>
            <a:off x="6699240" y="4142864"/>
            <a:ext cx="1610523" cy="5368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solidFill>
                  <a:srgbClr val="059540"/>
                </a:solidFill>
              </a:rPr>
              <a:t>"Acordul verde" </a:t>
            </a:r>
            <a:r>
              <a:rPr lang="en-US" b="1"/>
              <a:t>european</a:t>
            </a:r>
            <a:endParaRPr>
              <a:solidFill>
                <a:srgbClr val="059540"/>
              </a:solidFill>
            </a:endParaRPr>
          </a:p>
        </p:txBody>
      </p:sp>
      <p:sp>
        <p:nvSpPr>
          <p:cNvPr id="259" name="Google Shape;259;p18"/>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8"/>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8"/>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8"/>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just" rtl="0">
              <a:lnSpc>
                <a:spcPct val="100000"/>
              </a:lnSpc>
              <a:spcBef>
                <a:spcPts val="0"/>
              </a:spcBef>
              <a:spcAft>
                <a:spcPts val="0"/>
              </a:spcAft>
              <a:buClr>
                <a:srgbClr val="000000"/>
              </a:buClr>
              <a:buSzPts val="2400"/>
              <a:buFont typeface="Arial"/>
              <a:buChar char="•"/>
            </a:pPr>
            <a:r>
              <a:rPr lang="en-US" sz="2400" b="1" i="0" u="none" strike="noStrike" cap="none">
                <a:solidFill>
                  <a:srgbClr val="059540"/>
                </a:solidFill>
                <a:latin typeface="Arial"/>
                <a:ea typeface="Arial"/>
                <a:cs typeface="Arial"/>
                <a:sym typeface="Arial"/>
              </a:rPr>
              <a:t>Ecologizarea EntreComp </a:t>
            </a:r>
            <a:r>
              <a:rPr lang="en-US" sz="2400" b="0" i="0" u="none" strike="noStrike" cap="none">
                <a:solidFill>
                  <a:srgbClr val="000000"/>
                </a:solidFill>
                <a:latin typeface="Arial"/>
                <a:ea typeface="Arial"/>
                <a:cs typeface="Arial"/>
                <a:sym typeface="Arial"/>
              </a:rPr>
              <a:t>și clarificarea noilor modele de afaceri circulare </a:t>
            </a:r>
            <a:r>
              <a:rPr lang="en-US" sz="2400" b="1" i="0" u="none" strike="noStrike" cap="none">
                <a:solidFill>
                  <a:srgbClr val="059540"/>
                </a:solidFill>
                <a:latin typeface="Arial"/>
                <a:ea typeface="Arial"/>
                <a:cs typeface="Arial"/>
                <a:sym typeface="Arial"/>
              </a:rPr>
              <a:t>reprezintă o consolidare suplimentară și semnificativă a competențelor-cheie în iVET și cVET</a:t>
            </a:r>
            <a:r>
              <a:rPr lang="en-US" sz="2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64" name="Google Shape;264;p18" descr="C:\Windows\system32\config\systemprofile\Desktop\Entrecomp_logo_HD-1.png"/>
          <p:cNvPicPr preferRelativeResize="0"/>
          <p:nvPr/>
        </p:nvPicPr>
        <p:blipFill rotWithShape="1">
          <a:blip r:embed="rId3">
            <a:alphaModFix/>
          </a:blip>
          <a:srcRect/>
          <a:stretch/>
        </p:blipFill>
        <p:spPr>
          <a:xfrm>
            <a:off x="6820502" y="3847596"/>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activitate</a:t>
            </a:r>
            <a:endParaRPr/>
          </a:p>
        </p:txBody>
      </p:sp>
      <p:sp>
        <p:nvSpPr>
          <p:cNvPr id="270" name="Google Shape;270;p19"/>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Interpretați și descrieți în propriile cuvinte </a:t>
            </a:r>
            <a:r>
              <a:rPr lang="en-US" sz="2400" b="1">
                <a:solidFill>
                  <a:srgbClr val="059540"/>
                </a:solidFill>
              </a:rPr>
              <a:t>beneficiile și importanța GreenEntreComp.</a:t>
            </a:r>
            <a:endParaRPr sz="2400" b="1">
              <a:solidFill>
                <a:srgbClr val="059540"/>
              </a:solidFill>
            </a:endParaRPr>
          </a:p>
        </p:txBody>
      </p:sp>
      <p:sp>
        <p:nvSpPr>
          <p:cNvPr id="271" name="Google Shape;271;p19"/>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60 de minute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2"/>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solidFill>
                  <a:srgbClr val="059540"/>
                </a:solidFill>
              </a:rPr>
              <a:t>GreenEntrecom</a:t>
            </a:r>
            <a:r>
              <a:rPr lang="en-US"/>
              <a:t>p  </a:t>
            </a:r>
            <a:endParaRPr/>
          </a:p>
        </p:txBody>
      </p:sp>
      <p:sp>
        <p:nvSpPr>
          <p:cNvPr id="139" name="Google Shape;139;p2"/>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2"/>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Cum se utilizează?</a:t>
            </a:r>
            <a:endParaRPr/>
          </a:p>
        </p:txBody>
      </p:sp>
      <p:sp>
        <p:nvSpPr>
          <p:cNvPr id="141" name="Google Shape;141;p2"/>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2" name="Google Shape;142;p2"/>
          <p:cNvSpPr txBox="1">
            <a:spLocks noGrp="1"/>
          </p:cNvSpPr>
          <p:nvPr>
            <p:ph type="title" idx="6"/>
          </p:nvPr>
        </p:nvSpPr>
        <p:spPr>
          <a:xfrm>
            <a:off x="5746424" y="14594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"Greenning"</a:t>
            </a:r>
            <a:endParaRPr/>
          </a:p>
        </p:txBody>
      </p:sp>
      <p:sp>
        <p:nvSpPr>
          <p:cNvPr id="143" name="Google Shape;143;p2"/>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2"/>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Cum să motivezi...</a:t>
            </a:r>
            <a:endParaRPr/>
          </a:p>
        </p:txBody>
      </p:sp>
      <p:sp>
        <p:nvSpPr>
          <p:cNvPr id="145" name="Google Shape;145;p2"/>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Ce este?</a:t>
            </a:r>
            <a:endParaRPr/>
          </a:p>
          <a:p>
            <a:pPr marL="0" lvl="0" indent="0" algn="l" rtl="0">
              <a:lnSpc>
                <a:spcPct val="100000"/>
              </a:lnSpc>
              <a:spcBef>
                <a:spcPts val="0"/>
              </a:spcBef>
              <a:spcAft>
                <a:spcPts val="0"/>
              </a:spcAft>
              <a:buSzPts val="1600"/>
              <a:buNone/>
            </a:pPr>
            <a:endParaRPr/>
          </a:p>
        </p:txBody>
      </p:sp>
      <p:sp>
        <p:nvSpPr>
          <p:cNvPr id="146" name="Google Shape;146;p2"/>
          <p:cNvSpPr txBox="1">
            <a:spLocks noGrp="1"/>
          </p:cNvSpPr>
          <p:nvPr>
            <p:ph type="subTitle" idx="9"/>
          </p:nvPr>
        </p:nvSpPr>
        <p:spPr>
          <a:xfrm>
            <a:off x="1627625" y="3916001"/>
            <a:ext cx="289908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Cum să folosim abilități și competențe mai ecologice?</a:t>
            </a:r>
            <a:endParaRPr/>
          </a:p>
        </p:txBody>
      </p:sp>
      <p:sp>
        <p:nvSpPr>
          <p:cNvPr id="147" name="Google Shape;147;p2"/>
          <p:cNvSpPr txBox="1">
            <a:spLocks noGrp="1"/>
          </p:cNvSpPr>
          <p:nvPr>
            <p:ph type="subTitle" idx="13"/>
          </p:nvPr>
        </p:nvSpPr>
        <p:spPr>
          <a:xfrm>
            <a:off x="5746424" y="2087300"/>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Ce înseamnă "ecologizarea competențelor"?</a:t>
            </a:r>
            <a:endParaRPr/>
          </a:p>
        </p:txBody>
      </p:sp>
      <p:sp>
        <p:nvSpPr>
          <p:cNvPr id="148" name="Google Shape;148;p2"/>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 cursanților dumneavoastră.</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20"/>
          <p:cNvSpPr txBox="1">
            <a:spLocks noGrp="1"/>
          </p:cNvSpPr>
          <p:nvPr>
            <p:ph type="title" idx="2"/>
          </p:nvPr>
        </p:nvSpPr>
        <p:spPr>
          <a:xfrm>
            <a:off x="-86275" y="2840375"/>
            <a:ext cx="9689700" cy="142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cum se utilizează greenentrecomp?</a:t>
            </a:r>
            <a:endParaRPr/>
          </a:p>
        </p:txBody>
      </p:sp>
      <p:sp>
        <p:nvSpPr>
          <p:cNvPr id="278" name="Google Shape;278;p20"/>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713286" y="1223300"/>
            <a:ext cx="77175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EXEMPLELE DE </a:t>
            </a:r>
            <a:r>
              <a:rPr lang="en-US">
                <a:solidFill>
                  <a:srgbClr val="059540"/>
                </a:solidFill>
              </a:rPr>
              <a:t>"ecologizare" a </a:t>
            </a:r>
            <a:r>
              <a:rPr lang="en-US"/>
              <a:t>ENTReCOMP</a:t>
            </a:r>
            <a:endParaRPr/>
          </a:p>
        </p:txBody>
      </p:sp>
      <p:sp>
        <p:nvSpPr>
          <p:cNvPr id="284" name="Google Shape;284;p21"/>
          <p:cNvSpPr txBox="1">
            <a:spLocks noGrp="1"/>
          </p:cNvSpPr>
          <p:nvPr>
            <p:ph type="subTitle" idx="1"/>
          </p:nvPr>
        </p:nvSpPr>
        <p:spPr>
          <a:xfrm>
            <a:off x="713275" y="1906375"/>
            <a:ext cx="3730800" cy="258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a:t>Descriptor original:</a:t>
            </a:r>
            <a:endParaRPr/>
          </a:p>
          <a:p>
            <a:pPr marL="285750" lvl="0" indent="-285750" algn="l" rtl="0">
              <a:lnSpc>
                <a:spcPct val="100000"/>
              </a:lnSpc>
              <a:spcBef>
                <a:spcPts val="0"/>
              </a:spcBef>
              <a:spcAft>
                <a:spcPts val="0"/>
              </a:spcAft>
              <a:buSzPts val="1600"/>
              <a:buChar char="●"/>
            </a:pPr>
            <a:r>
              <a:rPr lang="en-US" sz="1800"/>
              <a:t>Inițiați procese care creează valoare. Acceptați provocările. Acționați și lucrați în mod independent pentru a atinge obiectivele, respectați intențiile și îndepliniți sarcinile planificate.</a:t>
            </a:r>
            <a:endParaRPr/>
          </a:p>
          <a:p>
            <a:pPr marL="0" lvl="0" indent="0" algn="l" rtl="0">
              <a:lnSpc>
                <a:spcPct val="100000"/>
              </a:lnSpc>
              <a:spcBef>
                <a:spcPts val="0"/>
              </a:spcBef>
              <a:spcAft>
                <a:spcPts val="0"/>
              </a:spcAft>
              <a:buSzPts val="1600"/>
              <a:buNone/>
            </a:pPr>
            <a:endParaRPr sz="1800"/>
          </a:p>
        </p:txBody>
      </p:sp>
      <p:sp>
        <p:nvSpPr>
          <p:cNvPr id="285" name="Google Shape;285;p21"/>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1"/>
          <p:cNvSpPr txBox="1"/>
          <p:nvPr/>
        </p:nvSpPr>
        <p:spPr>
          <a:xfrm>
            <a:off x="4699849" y="1906449"/>
            <a:ext cx="3730800" cy="258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Descriptorul </a:t>
            </a:r>
            <a:r>
              <a:rPr lang="en-US" sz="1800" b="1" i="0" u="none" strike="noStrike" cap="none">
                <a:solidFill>
                  <a:srgbClr val="059540"/>
                </a:solidFill>
                <a:latin typeface="Arial"/>
                <a:ea typeface="Arial"/>
                <a:cs typeface="Arial"/>
                <a:sym typeface="Arial"/>
              </a:rPr>
              <a:t>"verde":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a:solidFill>
                  <a:srgbClr val="000000"/>
                </a:solidFill>
                <a:latin typeface="Arial"/>
                <a:ea typeface="Arial"/>
                <a:cs typeface="Arial"/>
                <a:sym typeface="Arial"/>
              </a:rPr>
              <a:t>Inițierea unor procese care creează valoare </a:t>
            </a:r>
            <a:r>
              <a:rPr lang="en-US" sz="1800" b="1" i="0" u="none" strike="noStrike" cap="none">
                <a:solidFill>
                  <a:srgbClr val="059540"/>
                </a:solidFill>
                <a:latin typeface="Arial"/>
                <a:ea typeface="Arial"/>
                <a:cs typeface="Arial"/>
                <a:sym typeface="Arial"/>
              </a:rPr>
              <a:t>și un impact pozitiv asupra societății</a:t>
            </a:r>
            <a:r>
              <a:rPr lang="en-US" sz="1800" b="0" i="0" u="none" strike="noStrike" cap="none">
                <a:solidFill>
                  <a:srgbClr val="000000"/>
                </a:solidFill>
                <a:latin typeface="Arial"/>
                <a:ea typeface="Arial"/>
                <a:cs typeface="Arial"/>
                <a:sym typeface="Arial"/>
              </a:rPr>
              <a:t>. Acceptați provocările. Acționați și lucrați în mod independent pentru a atinge obiective </a:t>
            </a:r>
            <a:r>
              <a:rPr lang="en-US" sz="1800" b="1" i="0" u="none" strike="noStrike" cap="none">
                <a:solidFill>
                  <a:srgbClr val="059540"/>
                </a:solidFill>
                <a:latin typeface="Arial"/>
                <a:ea typeface="Arial"/>
                <a:cs typeface="Arial"/>
                <a:sym typeface="Arial"/>
              </a:rPr>
              <a:t>durabile</a:t>
            </a:r>
            <a:r>
              <a:rPr lang="en-US" sz="1800" b="0" i="0" u="none" strike="noStrike" cap="none">
                <a:solidFill>
                  <a:srgbClr val="000000"/>
                </a:solidFill>
                <a:latin typeface="Arial"/>
                <a:ea typeface="Arial"/>
                <a:cs typeface="Arial"/>
                <a:sym typeface="Arial"/>
              </a:rPr>
              <a:t>, respectați intențiile și îndepliniți sarcinile planificate.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activitate</a:t>
            </a:r>
            <a:endParaRPr/>
          </a:p>
        </p:txBody>
      </p:sp>
      <p:sp>
        <p:nvSpPr>
          <p:cNvPr id="292" name="Google Shape;292;p2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Crearea de noi descriptori și competențe "mai ecologice" folosind cele existente din EntreComp.</a:t>
            </a:r>
            <a:endParaRPr sz="2400" b="1">
              <a:solidFill>
                <a:srgbClr val="059540"/>
              </a:solidFill>
            </a:endParaRPr>
          </a:p>
        </p:txBody>
      </p:sp>
      <p:sp>
        <p:nvSpPr>
          <p:cNvPr id="293" name="Google Shape;293;p2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de minute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04</a:t>
            </a:r>
            <a:endParaRPr/>
          </a:p>
        </p:txBody>
      </p:sp>
      <p:sp>
        <p:nvSpPr>
          <p:cNvPr id="299" name="Google Shape;299;p23"/>
          <p:cNvSpPr txBox="1">
            <a:spLocks noGrp="1"/>
          </p:cNvSpPr>
          <p:nvPr>
            <p:ph type="title" idx="2"/>
          </p:nvPr>
        </p:nvSpPr>
        <p:spPr>
          <a:xfrm>
            <a:off x="252761" y="2840375"/>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Cum să vă motivați cursanții?</a:t>
            </a:r>
            <a:endParaRPr/>
          </a:p>
        </p:txBody>
      </p:sp>
      <p:sp>
        <p:nvSpPr>
          <p:cNvPr id="300" name="Google Shape;300;p2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Cum să motivezi</a:t>
            </a:r>
            <a:endParaRPr/>
          </a:p>
        </p:txBody>
      </p:sp>
      <p:sp>
        <p:nvSpPr>
          <p:cNvPr id="306" name="Google Shape;306;p24"/>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Rasa umană se confruntă cu o serie de provocări ecologice sistemice: </a:t>
            </a:r>
            <a:r>
              <a:rPr lang="en-US" sz="2400" b="1">
                <a:solidFill>
                  <a:srgbClr val="E7501B"/>
                </a:solidFill>
              </a:rPr>
              <a:t>instabilitate climatică, securitate alimentară, oceane epuizate, acumularea de deșeuri toxice și epuizarea resurselor naturale.</a:t>
            </a:r>
            <a:endParaRPr sz="2400" b="1">
              <a:solidFill>
                <a:srgbClr val="E7501B"/>
              </a:solidFill>
            </a:endParaRPr>
          </a:p>
        </p:txBody>
      </p:sp>
      <p:sp>
        <p:nvSpPr>
          <p:cNvPr id="307" name="Google Shape;307;p24"/>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Explicați importanța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Cum să motivezi</a:t>
            </a:r>
            <a:endParaRPr/>
          </a:p>
        </p:txBody>
      </p:sp>
      <p:sp>
        <p:nvSpPr>
          <p:cNvPr id="313" name="Google Shape;313;p25"/>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În loc să ne gândim să reducem cât mai mult posibil </a:t>
            </a:r>
            <a:r>
              <a:rPr lang="en-US" sz="2400" b="1">
                <a:solidFill>
                  <a:srgbClr val="E7501B"/>
                </a:solidFill>
              </a:rPr>
              <a:t>amprenta </a:t>
            </a:r>
            <a:r>
              <a:rPr lang="en-US" sz="2400">
                <a:solidFill>
                  <a:schemeClr val="dk1"/>
                </a:solidFill>
              </a:rPr>
              <a:t>negativă a ființelor umane, </a:t>
            </a:r>
            <a:r>
              <a:rPr lang="en-US" sz="2400" b="1">
                <a:solidFill>
                  <a:srgbClr val="E7501B"/>
                </a:solidFill>
              </a:rPr>
              <a:t>de ce să nu concepem o amprentă pozitivă?</a:t>
            </a:r>
            <a:endParaRPr sz="2400" b="1">
              <a:solidFill>
                <a:srgbClr val="E7501B"/>
              </a:solidFill>
            </a:endParaRPr>
          </a:p>
        </p:txBody>
      </p:sp>
      <p:sp>
        <p:nvSpPr>
          <p:cNvPr id="314" name="Google Shape;3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Noul mod de gândire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Cum să motivezi</a:t>
            </a:r>
            <a:endParaRPr/>
          </a:p>
        </p:txBody>
      </p:sp>
      <p:sp>
        <p:nvSpPr>
          <p:cNvPr id="320" name="Google Shape;320;p26"/>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Antreprenorii ecologici pot găsi noi nișe prin aplicarea</a:t>
            </a:r>
            <a:endParaRPr/>
          </a:p>
          <a:p>
            <a:pPr marL="0" lvl="0" indent="0" algn="l" rtl="0">
              <a:lnSpc>
                <a:spcPct val="100000"/>
              </a:lnSpc>
              <a:spcBef>
                <a:spcPts val="0"/>
              </a:spcBef>
              <a:spcAft>
                <a:spcPts val="0"/>
              </a:spcAft>
              <a:buSzPts val="1600"/>
              <a:buNone/>
            </a:pPr>
            <a:r>
              <a:rPr lang="en-US" sz="2400" b="1">
                <a:solidFill>
                  <a:srgbClr val="059540"/>
                </a:solidFill>
              </a:rPr>
              <a:t>unei noi gândiri și a unor noi abordări tehnologice </a:t>
            </a:r>
            <a:r>
              <a:rPr lang="en-US" sz="2400">
                <a:solidFill>
                  <a:schemeClr val="dk1"/>
                </a:solidFill>
              </a:rPr>
              <a:t>ale practicilor actuale.</a:t>
            </a:r>
            <a:endParaRPr sz="2400">
              <a:solidFill>
                <a:schemeClr val="dk1"/>
              </a:solidFill>
            </a:endParaRPr>
          </a:p>
        </p:txBody>
      </p:sp>
      <p:sp>
        <p:nvSpPr>
          <p:cNvPr id="321" name="Google Shape;3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Un nou mod de gândire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Cum să motivezi</a:t>
            </a:r>
            <a:endParaRPr/>
          </a:p>
        </p:txBody>
      </p:sp>
      <p:sp>
        <p:nvSpPr>
          <p:cNvPr id="327" name="Google Shape;327;p27"/>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Antreprenoriatul creativ ecologic înseamnă să vezi activitățile principale ale unei persoane ca pe o </a:t>
            </a:r>
            <a:r>
              <a:rPr lang="en-US" sz="2400" b="1">
                <a:solidFill>
                  <a:srgbClr val="059540"/>
                </a:solidFill>
              </a:rPr>
              <a:t>forță a binelui</a:t>
            </a:r>
            <a:r>
              <a:rPr lang="en-US" sz="2400">
                <a:solidFill>
                  <a:schemeClr val="dk1"/>
                </a:solidFill>
              </a:rPr>
              <a:t>, să vrei să </a:t>
            </a:r>
            <a:r>
              <a:rPr lang="en-US" sz="2400" b="1">
                <a:solidFill>
                  <a:srgbClr val="059540"/>
                </a:solidFill>
              </a:rPr>
              <a:t>schimbi lumea și să </a:t>
            </a:r>
            <a:r>
              <a:rPr lang="en-US" sz="2400">
                <a:solidFill>
                  <a:schemeClr val="dk1"/>
                </a:solidFill>
              </a:rPr>
              <a:t>ai un </a:t>
            </a:r>
            <a:r>
              <a:rPr lang="en-US" sz="2400" b="1">
                <a:solidFill>
                  <a:srgbClr val="059540"/>
                </a:solidFill>
              </a:rPr>
              <a:t>impact social maxim.</a:t>
            </a:r>
            <a:endParaRPr sz="2400" b="1">
              <a:solidFill>
                <a:srgbClr val="059540"/>
              </a:solidFill>
            </a:endParaRPr>
          </a:p>
        </p:txBody>
      </p:sp>
      <p:sp>
        <p:nvSpPr>
          <p:cNvPr id="328" name="Google Shape;3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Calea de urmat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3"/>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Ce este </a:t>
            </a:r>
            <a:r>
              <a:rPr lang="en-US" b="1">
                <a:solidFill>
                  <a:srgbClr val="059540"/>
                </a:solidFill>
              </a:rPr>
              <a:t>greenEntreComp</a:t>
            </a:r>
            <a:r>
              <a:rPr lang="en-US" b="1"/>
              <a:t>?</a:t>
            </a:r>
            <a:endParaRPr/>
          </a:p>
        </p:txBody>
      </p:sp>
      <p:sp>
        <p:nvSpPr>
          <p:cNvPr id="155" name="Google Shape;155;p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Importanța spiritului antreprenorial</a:t>
            </a:r>
            <a:endParaRPr/>
          </a:p>
        </p:txBody>
      </p:sp>
      <p:sp>
        <p:nvSpPr>
          <p:cNvPr id="161" name="Google Shape;161;p4"/>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a:t>Antreprenorii sunt adesea considerați ca fiind </a:t>
            </a:r>
            <a:r>
              <a:rPr lang="en-US" sz="2000" b="1">
                <a:solidFill>
                  <a:srgbClr val="E7501B"/>
                </a:solidFill>
              </a:rPr>
              <a:t>bunuri naționale care </a:t>
            </a:r>
            <a:r>
              <a:rPr lang="en-US" sz="2000"/>
              <a:t>trebuie cultivate, motivate și remunerate în cea mai mare măsură posibilă.</a:t>
            </a:r>
            <a:endParaRPr/>
          </a:p>
          <a:p>
            <a:pPr marL="0" lvl="0" indent="0" algn="l" rtl="0">
              <a:lnSpc>
                <a:spcPct val="100000"/>
              </a:lnSpc>
              <a:spcBef>
                <a:spcPts val="0"/>
              </a:spcBef>
              <a:spcAft>
                <a:spcPts val="0"/>
              </a:spcAft>
              <a:buSzPts val="1600"/>
              <a:buNone/>
            </a:pPr>
            <a:r>
              <a:rPr lang="en-US" sz="2000"/>
              <a:t>Marii antreprenori pot schimba modul în care trăim și lucrăm. Dacă au succes, inovațiile lor pot </a:t>
            </a:r>
            <a:r>
              <a:rPr lang="en-US" sz="2000" b="1">
                <a:solidFill>
                  <a:srgbClr val="E7501B"/>
                </a:solidFill>
              </a:rPr>
              <a:t>îmbunătăți standardele de viață, </a:t>
            </a:r>
            <a:r>
              <a:rPr lang="en-US" sz="2000"/>
              <a:t>pot </a:t>
            </a:r>
            <a:r>
              <a:rPr lang="en-US" sz="2000" b="1">
                <a:solidFill>
                  <a:srgbClr val="E7501B"/>
                </a:solidFill>
              </a:rPr>
              <a:t>crea bogăție și locuri de muncă și </a:t>
            </a:r>
            <a:r>
              <a:rPr lang="en-US" sz="2000"/>
              <a:t>pot </a:t>
            </a:r>
            <a:r>
              <a:rPr lang="en-US" sz="2000" b="1">
                <a:solidFill>
                  <a:srgbClr val="E7501B"/>
                </a:solidFill>
              </a:rPr>
              <a:t>contribui la o economie în creștere</a:t>
            </a:r>
            <a:r>
              <a:rPr lang="en-US" sz="200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713225" y="1477725"/>
            <a:ext cx="51072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existenȚA ENTRECOMP</a:t>
            </a:r>
            <a:endParaRPr/>
          </a:p>
        </p:txBody>
      </p:sp>
      <p:sp>
        <p:nvSpPr>
          <p:cNvPr id="167" name="Google Shape;167;p5"/>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EntreComp a fost dezvoltat pentru a deveni o referință de facto pentru orice inițiativă care vizează </a:t>
            </a:r>
            <a:r>
              <a:rPr lang="en-US" sz="2400" b="1">
                <a:solidFill>
                  <a:srgbClr val="2B2D83"/>
                </a:solidFill>
              </a:rPr>
              <a:t>promovarea capacității antreprenoriale a cetățenilor europeni</a:t>
            </a:r>
            <a:r>
              <a:rPr lang="en-US" sz="2400"/>
              <a:t>.</a:t>
            </a:r>
            <a:endParaRPr/>
          </a:p>
        </p:txBody>
      </p:sp>
      <p:pic>
        <p:nvPicPr>
          <p:cNvPr id="168" name="Google Shape;168;p5"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713225" y="1477725"/>
            <a:ext cx="54834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existenȚA ENTRECOMP</a:t>
            </a:r>
            <a:endParaRPr/>
          </a:p>
        </p:txBody>
      </p:sp>
      <p:sp>
        <p:nvSpPr>
          <p:cNvPr id="174" name="Google Shape;174;p6"/>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Acesta constă în 3 domenii de competență interdependente și interconectate:</a:t>
            </a:r>
            <a:endParaRPr/>
          </a:p>
          <a:p>
            <a:pPr marL="182563" lvl="0" indent="-182563" algn="l" rtl="0">
              <a:lnSpc>
                <a:spcPct val="100000"/>
              </a:lnSpc>
              <a:spcBef>
                <a:spcPts val="0"/>
              </a:spcBef>
              <a:spcAft>
                <a:spcPts val="0"/>
              </a:spcAft>
              <a:buSzPts val="1600"/>
              <a:buChar char="●"/>
            </a:pPr>
            <a:r>
              <a:rPr lang="en-US" sz="2400" b="1">
                <a:solidFill>
                  <a:srgbClr val="E7501B"/>
                </a:solidFill>
              </a:rPr>
              <a:t>"Idei și oportunități",</a:t>
            </a:r>
            <a:endParaRPr/>
          </a:p>
          <a:p>
            <a:pPr marL="182563" lvl="0" indent="-182563" algn="l" rtl="0">
              <a:lnSpc>
                <a:spcPct val="100000"/>
              </a:lnSpc>
              <a:spcBef>
                <a:spcPts val="0"/>
              </a:spcBef>
              <a:spcAft>
                <a:spcPts val="0"/>
              </a:spcAft>
              <a:buSzPts val="1600"/>
              <a:buChar char="●"/>
            </a:pPr>
            <a:r>
              <a:rPr lang="en-US" sz="2400" b="1">
                <a:solidFill>
                  <a:srgbClr val="E7501B"/>
                </a:solidFill>
              </a:rPr>
              <a:t>"Resurse",</a:t>
            </a:r>
            <a:endParaRPr/>
          </a:p>
          <a:p>
            <a:pPr marL="182563" lvl="0" indent="-182563" algn="l" rtl="0">
              <a:lnSpc>
                <a:spcPct val="100000"/>
              </a:lnSpc>
              <a:spcBef>
                <a:spcPts val="0"/>
              </a:spcBef>
              <a:spcAft>
                <a:spcPts val="0"/>
              </a:spcAft>
              <a:buSzPts val="1600"/>
              <a:buChar char="●"/>
            </a:pPr>
            <a:r>
              <a:rPr lang="en-US" sz="2400" b="1">
                <a:solidFill>
                  <a:srgbClr val="E7501B"/>
                </a:solidFill>
              </a:rPr>
              <a:t>"Acțiune".</a:t>
            </a:r>
            <a:endParaRPr/>
          </a:p>
        </p:txBody>
      </p:sp>
      <p:pic>
        <p:nvPicPr>
          <p:cNvPr id="175" name="Google Shape;175;p6"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713349" y="1201200"/>
            <a:ext cx="4064400" cy="6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3800"/>
              <a:buFont typeface="Arial"/>
              <a:buNone/>
            </a:pPr>
            <a:r>
              <a:rPr lang="en-US"/>
              <a:t>existenȚA ENTRECOMP</a:t>
            </a:r>
            <a:endParaRPr/>
          </a:p>
        </p:txBody>
      </p:sp>
      <p:sp>
        <p:nvSpPr>
          <p:cNvPr id="181" name="Google Shape;181;p7"/>
          <p:cNvSpPr txBox="1">
            <a:spLocks noGrp="1"/>
          </p:cNvSpPr>
          <p:nvPr>
            <p:ph type="subTitle" idx="1"/>
          </p:nvPr>
        </p:nvSpPr>
        <p:spPr>
          <a:xfrm>
            <a:off x="713350" y="2083400"/>
            <a:ext cx="4430100" cy="237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Fiecare dintre aceste domenii este alcătuit din </a:t>
            </a:r>
            <a:r>
              <a:rPr lang="en-US" sz="2400" b="1">
                <a:solidFill>
                  <a:srgbClr val="E7501B"/>
                </a:solidFill>
              </a:rPr>
              <a:t>5 competențe</a:t>
            </a:r>
            <a:r>
              <a:rPr lang="en-US" sz="2400"/>
              <a:t>, care, împreună, constituie elementele de bază ale </a:t>
            </a:r>
            <a:r>
              <a:rPr lang="en-US" sz="2400" b="1">
                <a:solidFill>
                  <a:srgbClr val="E7501B"/>
                </a:solidFill>
              </a:rPr>
              <a:t>antreprenoriatului ca și competență</a:t>
            </a:r>
            <a:r>
              <a:rPr lang="en-US" sz="2400"/>
              <a:t>.</a:t>
            </a:r>
            <a:endParaRPr/>
          </a:p>
          <a:p>
            <a:pPr marL="0" lvl="0" indent="0" algn="l" rtl="0">
              <a:lnSpc>
                <a:spcPct val="100000"/>
              </a:lnSpc>
              <a:spcBef>
                <a:spcPts val="0"/>
              </a:spcBef>
              <a:spcAft>
                <a:spcPts val="0"/>
              </a:spcAft>
              <a:buSzPts val="1600"/>
              <a:buNone/>
            </a:pPr>
            <a:endParaRPr sz="2400"/>
          </a:p>
        </p:txBody>
      </p:sp>
      <p:pic>
        <p:nvPicPr>
          <p:cNvPr id="182" name="Google Shape;182;p7"/>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188" name="Google Shape;188;p8"/>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Ca răspuns la schimbările climatice, a crescut interesul pentru </a:t>
            </a:r>
            <a:r>
              <a:rPr lang="en-US" sz="2400" b="1">
                <a:solidFill>
                  <a:srgbClr val="059540"/>
                </a:solidFill>
              </a:rPr>
              <a:t>dezvoltarea unei economii "verzi" sau "cu emisii reduse de dioxid de carbon", </a:t>
            </a:r>
            <a:r>
              <a:rPr lang="en-US" sz="2400"/>
              <a:t>ca mijloc de reconciliere a dezvoltării economice și a mediului. </a:t>
            </a:r>
            <a:endParaRPr/>
          </a:p>
        </p:txBody>
      </p:sp>
      <p:sp>
        <p:nvSpPr>
          <p:cNvPr id="189" name="Google Shape;189;p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De ce să o facem?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713225" y="1477725"/>
            <a:ext cx="47754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solidFill>
                  <a:srgbClr val="059540"/>
                </a:solidFill>
              </a:rPr>
              <a:t>Greenentrecomp </a:t>
            </a:r>
            <a:r>
              <a:rPr lang="en-US"/>
              <a:t>- de ce?</a:t>
            </a:r>
            <a:endParaRPr/>
          </a:p>
        </p:txBody>
      </p:sp>
      <p:sp>
        <p:nvSpPr>
          <p:cNvPr id="195" name="Google Shape;195;p9"/>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Până în prezent, cercetările privind antreprenorii </a:t>
            </a:r>
            <a:r>
              <a:rPr lang="en-US" sz="2400" b="1">
                <a:solidFill>
                  <a:srgbClr val="059540"/>
                </a:solidFill>
              </a:rPr>
              <a:t>ecologici s-au concentrat asupra antreprenorilor ecologici individuali, neglijând contextele economice și sociale mai largi </a:t>
            </a:r>
            <a:r>
              <a:rPr lang="en-US" sz="2400"/>
              <a:t>în care aceștia își desfășoară activitatea. </a:t>
            </a:r>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GREENentrecomp</vt:lpstr>
      <vt:lpstr>01</vt:lpstr>
      <vt:lpstr>01</vt:lpstr>
      <vt:lpstr>Importanța spiritului antreprenorial</vt:lpstr>
      <vt:lpstr>existenȚA ENTRECOMP</vt:lpstr>
      <vt:lpstr>existenȚA ENTRECOMP</vt:lpstr>
      <vt:lpstr>existenȚA ENTRECOMP</vt:lpstr>
      <vt:lpstr>Greenentrecomp</vt:lpstr>
      <vt:lpstr>Greenentrecomp - de ce?</vt:lpstr>
      <vt:lpstr>Greenentrecomp - de ce?</vt:lpstr>
      <vt:lpstr>Greenentrecomp - de ce?</vt:lpstr>
      <vt:lpstr>Greenentrecomp</vt:lpstr>
      <vt:lpstr>Greenentrecomp</vt:lpstr>
      <vt:lpstr>Greenentrecomp</vt:lpstr>
      <vt:lpstr>Greenentrecomp</vt:lpstr>
      <vt:lpstr>02</vt:lpstr>
      <vt:lpstr>"Acordul verde" european</vt:lpstr>
      <vt:lpstr>"Acordul verde" european</vt:lpstr>
      <vt:lpstr>activitate</vt:lpstr>
      <vt:lpstr>03</vt:lpstr>
      <vt:lpstr>EXEMPLELE DE "ecologizare" a ENTReCOMP</vt:lpstr>
      <vt:lpstr>activitate</vt:lpstr>
      <vt:lpstr>04</vt:lpstr>
      <vt:lpstr>Cum să motivezi</vt:lpstr>
      <vt:lpstr>Cum să motivezi</vt:lpstr>
      <vt:lpstr>Cum să motivezi</vt:lpstr>
      <vt:lpstr>Cum să motivezi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cp:lastModifiedBy>saskia_ha@web.de</cp:lastModifiedBy>
  <cp:revision>1</cp:revision>
  <dcterms:modified xsi:type="dcterms:W3CDTF">2023-06-22T13:54:10Z</dcterms:modified>
</cp:coreProperties>
</file>