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F2F65D9E-5A63-2D83-8CD6-FC7488AE093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D7D3F1B6-EE83-B885-2D6C-A444F00CD1CE}"/>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CDE54A7C-38E5-95AF-B68D-F49C88BA04F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EA3129DF-D3F4-0785-829A-EEEC1D011E7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1B5132C3-3678-AA77-C039-B61721F3B3A5}"/>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253C72AB-A679-EBC6-D0D3-3A4654AF2F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1526FF85-B831-E283-FFD8-28EF3B75894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0FFF6639-DC34-EA69-29AE-F9868E025709}"/>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25A8C9E5-7AEB-426B-B6CA-50D353CCBEF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3"/>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0C60BF6F-54D4-F814-EC78-78C32813FB5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3E69AD60-17D8-88A5-6A5D-C1E2B6AC73B1}"/>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05AB986E-7B5F-8920-5CEE-F441A07BC77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B102799E-63D3-A4DD-FA50-E9517E489A9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F24F7AB5-FDD5-E3B1-FF7E-93B69F4C5624}"/>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919BFE23-4977-F1C9-F372-A38AAF3CF57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F0C75AC7-910E-916D-4A50-9F3EA35B0B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D11759D6-239F-4DFD-411F-00DDB62730AA}"/>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84E056B6-D0F2-7A04-E9F1-5BED526CB4B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96B7C0AF-7CFE-F10B-9457-FA0385D7EBF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1251962E-EE72-EE62-8F22-80873DF916ED}"/>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30379F2E-1252-B56A-3A4F-817F8CA9A3B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sp>
        <p:nvSpPr>
          <p:cNvPr id="2" name="TextBox 19">
            <a:extLst>
              <a:ext uri="{FF2B5EF4-FFF2-40B4-BE49-F238E27FC236}">
                <a16:creationId xmlns:a16="http://schemas.microsoft.com/office/drawing/2014/main" id="{6369F765-34C4-9FBB-986F-E5B9B2CBE0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492E6485-5606-E7B2-3A4F-ECB61BDB570F}"/>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DCFA21ED-0C92-851B-CB16-C1DA7C3789B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253F62CC-3038-7957-800F-4156FC539EF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88B79EA-5BD0-D0C7-5A42-D3716EEE517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BC302D49-CFEE-AA91-E317-C2FD4E848F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5BE0BC4C-89A8-060F-BBB4-91FDFFD66FAE}"/>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4CEE2E06-BA81-2AA3-D3E6-B142B23222A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5" name="Google Shape;95;p9"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0B1FEABC-FF6D-FE3B-1AFA-B80CDA88B65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C7B1A8F-761C-6F29-B53E-B018B7416A3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60030A6C-1DB3-343A-3A07-5FAC1324591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95;p9" descr="Graphical user interface, text, application&#10;&#10;Description automatically generated">
            <a:extLst>
              <a:ext uri="{FF2B5EF4-FFF2-40B4-BE49-F238E27FC236}">
                <a16:creationId xmlns:a16="http://schemas.microsoft.com/office/drawing/2014/main" id="{037C76FC-4D73-304A-7AC4-10311799F28E}"/>
              </a:ext>
            </a:extLst>
          </p:cNvPr>
          <p:cNvPicPr preferRelativeResize="0"/>
          <p:nvPr userDrawn="1"/>
        </p:nvPicPr>
        <p:blipFill rotWithShape="1">
          <a:blip r:embed="rId3">
            <a:alphaModFix/>
          </a:blip>
          <a:srcRect r="25004"/>
          <a:stretch/>
        </p:blipFill>
        <p:spPr>
          <a:xfrm>
            <a:off x="209884" y="4604000"/>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7F6228C4-2290-1268-C31C-E35E95FAE1D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13224" y="1477725"/>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 – why?</a:t>
            </a:r>
            <a:endParaRPr/>
          </a:p>
        </p:txBody>
      </p:sp>
      <p:sp>
        <p:nvSpPr>
          <p:cNvPr id="201" name="Google Shape;201;p23"/>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Green entrepreneurship movement is </a:t>
            </a:r>
            <a:r>
              <a:rPr lang="en-US" sz="2400" b="1">
                <a:solidFill>
                  <a:srgbClr val="059540"/>
                </a:solidFill>
              </a:rPr>
              <a:t>often presented as a non-profit motivated business sector</a:t>
            </a:r>
            <a:r>
              <a:rPr lang="en-US" sz="2400"/>
              <a:t> that belongs to the ‘social entrepreneurship stable’.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224" y="1477725"/>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 – why?</a:t>
            </a:r>
            <a:endParaRPr/>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Although green entrepreneurship was brought into sharp focus, it is still seen and regarded by many as an </a:t>
            </a:r>
            <a:r>
              <a:rPr lang="en-US" sz="2400" b="1">
                <a:solidFill>
                  <a:srgbClr val="059540"/>
                </a:solidFill>
              </a:rPr>
              <a:t>add-on to the market economy</a:t>
            </a:r>
            <a:r>
              <a:rPr lang="en-US" sz="2400"/>
              <a:t> comprising business ventures that address and satiate the consumer habits of environmentalists and green activists.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a:t>
            </a:r>
            <a:endParaRPr/>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Therefore, EntreComp framework needs to be reconsidered - </a:t>
            </a:r>
            <a:r>
              <a:rPr lang="en-US" sz="2400" b="1">
                <a:solidFill>
                  <a:srgbClr val="059540"/>
                </a:solidFill>
              </a:rPr>
              <a:t>it needs to incorporate and reflect the green objectives of our time</a:t>
            </a:r>
            <a:r>
              <a:rPr lang="en-US" sz="2400" b="1"/>
              <a:t>.</a:t>
            </a:r>
            <a:endParaRPr sz="240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Why do 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a:t>
            </a:r>
            <a:endParaRPr/>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It is not sufficient to have </a:t>
            </a:r>
            <a:r>
              <a:rPr lang="en-US" sz="2400" b="1"/>
              <a:t>some</a:t>
            </a:r>
            <a:r>
              <a:rPr lang="en-US" sz="2400"/>
              <a:t> green entrepreneurs - rather </a:t>
            </a:r>
            <a:r>
              <a:rPr lang="en-US" sz="2400" b="1">
                <a:solidFill>
                  <a:srgbClr val="059540"/>
                </a:solidFill>
              </a:rPr>
              <a:t>every entrepreneur needs to incorporate environmental and ecological factors into their business from the very beginning.</a:t>
            </a:r>
            <a:endParaRPr sz="240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Why do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a:t>
            </a:r>
            <a:endParaRPr/>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While influenced by carbon taxation and other policy measures, </a:t>
            </a:r>
            <a:r>
              <a:rPr lang="en-US" sz="2400" b="1">
                <a:solidFill>
                  <a:srgbClr val="E7501B"/>
                </a:solidFill>
              </a:rPr>
              <a:t>the emphasis for Vocational Education and Training should be firmly placed on “greening” the entrepreneurship actions of next generation entrepreneurs.</a:t>
            </a:r>
            <a:endParaRPr sz="2400">
              <a:solidFill>
                <a:srgbClr val="E7501B"/>
              </a:solidFill>
            </a:endParaRPr>
          </a:p>
          <a:p>
            <a:pPr marL="0" lvl="0" indent="0" algn="l" rtl="0">
              <a:lnSpc>
                <a:spcPct val="100000"/>
              </a:lnSpc>
              <a:spcBef>
                <a:spcPts val="600"/>
              </a:spcBef>
              <a:spcAft>
                <a:spcPts val="0"/>
              </a:spcAft>
              <a:buSzPts val="1600"/>
              <a:buNone/>
            </a:pPr>
            <a:endParaRPr sz="180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How to do 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a:t>
            </a:r>
            <a:endParaRPr/>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Greening EntreComp, as the </a:t>
            </a:r>
            <a:r>
              <a:rPr lang="en-US" sz="2400" b="1">
                <a:solidFill>
                  <a:srgbClr val="E7501B"/>
                </a:solidFill>
              </a:rPr>
              <a:t>key benchmark for entrepreneurship education</a:t>
            </a:r>
            <a:r>
              <a:rPr lang="en-US" sz="2400" b="1"/>
              <a:t> </a:t>
            </a:r>
            <a:r>
              <a:rPr lang="en-US" sz="2400"/>
              <a:t>is now an essential first step.</a:t>
            </a:r>
            <a:endParaRPr/>
          </a:p>
          <a:p>
            <a:pPr marL="0" lvl="0" indent="0" algn="l" rtl="0">
              <a:lnSpc>
                <a:spcPct val="100000"/>
              </a:lnSpc>
              <a:spcBef>
                <a:spcPts val="600"/>
              </a:spcBef>
              <a:spcAft>
                <a:spcPts val="0"/>
              </a:spcAft>
              <a:buSzPts val="1600"/>
              <a:buNone/>
            </a:pPr>
            <a:endParaRPr sz="180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How to do 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solidFill>
                  <a:srgbClr val="059540"/>
                </a:solidFill>
              </a:rPr>
              <a:t>“greening” </a:t>
            </a:r>
            <a:r>
              <a:rPr lang="en-US" b="1"/>
              <a:t>the entrecomp</a:t>
            </a:r>
            <a:endParaRPr/>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European </a:t>
            </a:r>
            <a:r>
              <a:rPr lang="en-US" b="1">
                <a:solidFill>
                  <a:srgbClr val="059540"/>
                </a:solidFill>
              </a:rPr>
              <a:t>“green deal”</a:t>
            </a:r>
            <a:endParaRPr>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European Green Deal sets ambitious targets for Europe up to 2050 as a </a:t>
            </a:r>
            <a:r>
              <a:rPr lang="en-US" sz="2400" b="1" i="0" u="none" strike="noStrike" cap="none">
                <a:solidFill>
                  <a:srgbClr val="059540"/>
                </a:solidFill>
                <a:latin typeface="Arial"/>
                <a:ea typeface="Arial"/>
                <a:cs typeface="Arial"/>
                <a:sym typeface="Arial"/>
              </a:rPr>
              <a:t>strategic framework aimed at making Europe the first carbon neutral continent</a:t>
            </a:r>
            <a:r>
              <a:rPr lang="en-US" sz="2400" b="0" i="0" u="none" strike="noStrike" cap="none">
                <a:solidFill>
                  <a:srgbClr val="000000"/>
                </a:solidFill>
                <a:latin typeface="Arial"/>
                <a:ea typeface="Arial"/>
                <a:cs typeface="Arial"/>
                <a:sym typeface="Arial"/>
              </a:rPr>
              <a:t>.</a:t>
            </a:r>
            <a:endParaRPr/>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It is not just more entrepreneurs that countries need but </a:t>
            </a:r>
            <a:r>
              <a:rPr lang="en-US" sz="2400" b="1" i="0" u="none" strike="noStrike" cap="none">
                <a:solidFill>
                  <a:srgbClr val="2B2D83"/>
                </a:solidFill>
                <a:latin typeface="Arial"/>
                <a:ea typeface="Arial"/>
                <a:cs typeface="Arial"/>
                <a:sym typeface="Arial"/>
              </a:rPr>
              <a:t>more green and sustainable entrepreneurs that will drive the transition towards a circular economy</a:t>
            </a:r>
            <a:r>
              <a:rPr lang="en-US" sz="2400" b="0" i="0" u="none" strike="noStrike" cap="none">
                <a:solidFill>
                  <a:srgbClr val="000000"/>
                </a:solidFill>
                <a:latin typeface="Arial"/>
                <a:ea typeface="Arial"/>
                <a:cs typeface="Arial"/>
                <a:sym typeface="Arial"/>
              </a:rPr>
              <a:t>.</a:t>
            </a:r>
            <a:endParaRPr/>
          </a:p>
        </p:txBody>
      </p:sp>
      <p:pic>
        <p:nvPicPr>
          <p:cNvPr id="253" name="Google Shape;253;p30" descr="C:\Windows\system32\config\systemprofile\Desktop\Entrecomp_logo_HD-1.png"/>
          <p:cNvPicPr preferRelativeResize="0"/>
          <p:nvPr/>
        </p:nvPicPr>
        <p:blipFill rotWithShape="1">
          <a:blip r:embed="rId3">
            <a:alphaModFix/>
          </a:blip>
          <a:srcRect/>
          <a:stretch/>
        </p:blipFill>
        <p:spPr>
          <a:xfrm>
            <a:off x="6490740" y="4142864"/>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The European </a:t>
            </a:r>
            <a:r>
              <a:rPr lang="en-US" b="1">
                <a:solidFill>
                  <a:srgbClr val="059540"/>
                </a:solidFill>
              </a:rPr>
              <a:t>“green deal”</a:t>
            </a:r>
            <a:endParaRPr>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300621"/>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a:solidFill>
                  <a:srgbClr val="059540"/>
                </a:solidFill>
                <a:latin typeface="Arial"/>
                <a:ea typeface="Arial"/>
                <a:cs typeface="Arial"/>
                <a:sym typeface="Arial"/>
              </a:rPr>
              <a:t>The greening of EntreComp</a:t>
            </a:r>
            <a:r>
              <a:rPr lang="en-US" sz="2400" b="0" i="0" u="none" strike="noStrike" cap="none">
                <a:solidFill>
                  <a:srgbClr val="000000"/>
                </a:solidFill>
                <a:latin typeface="Arial"/>
                <a:ea typeface="Arial"/>
                <a:cs typeface="Arial"/>
                <a:sym typeface="Arial"/>
              </a:rPr>
              <a:t> and the clarification of new Circular Business Models </a:t>
            </a:r>
            <a:r>
              <a:rPr lang="en-US" sz="2400" b="1" i="0" u="none" strike="noStrike" cap="none">
                <a:solidFill>
                  <a:srgbClr val="059540"/>
                </a:solidFill>
                <a:latin typeface="Arial"/>
                <a:ea typeface="Arial"/>
                <a:cs typeface="Arial"/>
                <a:sym typeface="Arial"/>
              </a:rPr>
              <a:t>represents a further and significant strengthening of key competences in iVET and cVET</a:t>
            </a:r>
            <a:r>
              <a:rPr lang="en-US" sz="2400" b="0" i="0" u="none" strike="noStrike" cap="none">
                <a:solidFill>
                  <a:srgbClr val="000000"/>
                </a:solidFill>
                <a:latin typeface="Arial"/>
                <a:ea typeface="Arial"/>
                <a:cs typeface="Arial"/>
                <a:sym typeface="Arial"/>
              </a:rPr>
              <a:t>.</a:t>
            </a:r>
            <a:endParaRPr/>
          </a:p>
        </p:txBody>
      </p:sp>
      <p:pic>
        <p:nvPicPr>
          <p:cNvPr id="264" name="Google Shape;264;p31" descr="C:\Windows\system32\config\systemprofile\Desktop\Entrecomp_logo_HD-1.png"/>
          <p:cNvPicPr preferRelativeResize="0"/>
          <p:nvPr/>
        </p:nvPicPr>
        <p:blipFill rotWithShape="1">
          <a:blip r:embed="rId3">
            <a:alphaModFix/>
          </a:blip>
          <a:srcRect/>
          <a:stretch/>
        </p:blipFill>
        <p:spPr>
          <a:xfrm>
            <a:off x="6490740" y="4186852"/>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activity</a:t>
            </a:r>
            <a:endParaRPr/>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Interpret and describe in your own words the </a:t>
            </a:r>
            <a:r>
              <a:rPr lang="en-US" sz="2400" b="1">
                <a:solidFill>
                  <a:srgbClr val="059540"/>
                </a:solidFill>
              </a:rPr>
              <a:t>benefits and importance of the GreenEntreComp.</a:t>
            </a:r>
            <a:endParaRPr sz="2400" b="1">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minutes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  </a:t>
            </a:r>
            <a:endParaRPr/>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How to use?</a:t>
            </a:r>
            <a:endParaRPr/>
          </a:p>
        </p:txBody>
      </p:sp>
      <p:sp>
        <p:nvSpPr>
          <p:cNvPr id="141" name="Google Shape;141;p1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15"/>
          <p:cNvSpPr txBox="1">
            <a:spLocks noGrp="1"/>
          </p:cNvSpPr>
          <p:nvPr>
            <p:ph type="title" idx="6"/>
          </p:nvPr>
        </p:nvSpPr>
        <p:spPr>
          <a:xfrm>
            <a:off x="5746424" y="14594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“Greenning”</a:t>
            </a:r>
            <a:endParaRPr/>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How to motivate…</a:t>
            </a:r>
            <a:endParaRPr/>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What is it?</a:t>
            </a:r>
            <a:endParaRPr/>
          </a:p>
          <a:p>
            <a:pPr marL="0" lvl="0" indent="0" algn="l" rtl="0">
              <a:lnSpc>
                <a:spcPct val="100000"/>
              </a:lnSpc>
              <a:spcBef>
                <a:spcPts val="0"/>
              </a:spcBef>
              <a:spcAft>
                <a:spcPts val="0"/>
              </a:spcAft>
              <a:buSzPts val="1600"/>
              <a:buNone/>
            </a:pPr>
            <a:endParaRPr/>
          </a:p>
        </p:txBody>
      </p:sp>
      <p:sp>
        <p:nvSpPr>
          <p:cNvPr id="146" name="Google Shape;146;p15"/>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How to use greener skills and competences?</a:t>
            </a:r>
            <a:endParaRPr/>
          </a:p>
        </p:txBody>
      </p:sp>
      <p:sp>
        <p:nvSpPr>
          <p:cNvPr id="147" name="Google Shape;147;p15"/>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What “greening the competences” means?</a:t>
            </a:r>
            <a:endParaRPr/>
          </a:p>
        </p:txBody>
      </p:sp>
      <p:sp>
        <p:nvSpPr>
          <p:cNvPr id="148" name="Google Shape;148;p1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 your trainees.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840375"/>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how to use greenentrecomp?</a:t>
            </a:r>
            <a:endParaRPr/>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13224" y="1477725"/>
            <a:ext cx="771742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THE EXAMPLES OF </a:t>
            </a:r>
            <a:r>
              <a:rPr lang="en-US">
                <a:solidFill>
                  <a:srgbClr val="059540"/>
                </a:solidFill>
              </a:rPr>
              <a:t>“GREENING”</a:t>
            </a:r>
            <a:r>
              <a:rPr lang="en-US"/>
              <a:t> THE ENTReCOMP</a:t>
            </a:r>
            <a:endParaRPr/>
          </a:p>
        </p:txBody>
      </p:sp>
      <p:sp>
        <p:nvSpPr>
          <p:cNvPr id="284" name="Google Shape;284;p34"/>
          <p:cNvSpPr txBox="1">
            <a:spLocks noGrp="1"/>
          </p:cNvSpPr>
          <p:nvPr>
            <p:ph type="subTitle" idx="1"/>
          </p:nvPr>
        </p:nvSpPr>
        <p:spPr>
          <a:xfrm>
            <a:off x="713350" y="2083400"/>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a:t>Original descriptor:</a:t>
            </a:r>
            <a:endParaRPr/>
          </a:p>
          <a:p>
            <a:pPr marL="285750" lvl="0" indent="-285750" algn="l" rtl="0">
              <a:lnSpc>
                <a:spcPct val="100000"/>
              </a:lnSpc>
              <a:spcBef>
                <a:spcPts val="0"/>
              </a:spcBef>
              <a:spcAft>
                <a:spcPts val="0"/>
              </a:spcAft>
              <a:buSzPts val="1600"/>
              <a:buChar char="●"/>
            </a:pPr>
            <a:r>
              <a:rPr lang="en-US" sz="1800"/>
              <a:t>Initiate processes that create value. Take up challenges. Act and work independently to achieve goals, stick to intentions and carry out planned tasks.</a:t>
            </a:r>
            <a:endParaRPr/>
          </a:p>
          <a:p>
            <a:pPr marL="0" lvl="0" indent="0" algn="l" rtl="0">
              <a:lnSpc>
                <a:spcPct val="100000"/>
              </a:lnSpc>
              <a:spcBef>
                <a:spcPts val="0"/>
              </a:spcBef>
              <a:spcAft>
                <a:spcPts val="0"/>
              </a:spcAft>
              <a:buSzPts val="1600"/>
              <a:buNone/>
            </a:pPr>
            <a:endParaRPr sz="180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699849" y="2083424"/>
            <a:ext cx="3730800" cy="2587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a:solidFill>
                  <a:srgbClr val="059540"/>
                </a:solidFill>
                <a:latin typeface="Arial"/>
                <a:ea typeface="Arial"/>
                <a:cs typeface="Arial"/>
                <a:sym typeface="Arial"/>
              </a:rPr>
              <a:t>“Green” </a:t>
            </a:r>
            <a:r>
              <a:rPr lang="en-US" sz="1800" b="1" i="0" u="none" strike="noStrike" cap="none">
                <a:solidFill>
                  <a:srgbClr val="000000"/>
                </a:solidFill>
                <a:latin typeface="Arial"/>
                <a:ea typeface="Arial"/>
                <a:cs typeface="Arial"/>
                <a:sym typeface="Arial"/>
              </a:rPr>
              <a:t>descriptor:</a:t>
            </a:r>
            <a:endParaRPr/>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a:solidFill>
                  <a:srgbClr val="000000"/>
                </a:solidFill>
                <a:latin typeface="Arial"/>
                <a:ea typeface="Arial"/>
                <a:cs typeface="Arial"/>
                <a:sym typeface="Arial"/>
              </a:rPr>
              <a:t>Initiate processes that create value </a:t>
            </a:r>
            <a:r>
              <a:rPr lang="en-US" sz="1800" b="1" i="0" u="none" strike="noStrike" cap="none">
                <a:solidFill>
                  <a:srgbClr val="059540"/>
                </a:solidFill>
                <a:latin typeface="Arial"/>
                <a:ea typeface="Arial"/>
                <a:cs typeface="Arial"/>
                <a:sym typeface="Arial"/>
              </a:rPr>
              <a:t>and positive societal impact</a:t>
            </a:r>
            <a:r>
              <a:rPr lang="en-US" sz="1800" b="0" i="0" u="none" strike="noStrike" cap="none">
                <a:solidFill>
                  <a:srgbClr val="000000"/>
                </a:solidFill>
                <a:latin typeface="Arial"/>
                <a:ea typeface="Arial"/>
                <a:cs typeface="Arial"/>
                <a:sym typeface="Arial"/>
              </a:rPr>
              <a:t>. Take up challenges. Act and work independently to achieve </a:t>
            </a:r>
            <a:r>
              <a:rPr lang="en-US" sz="1800" b="1" i="0" u="none" strike="noStrike" cap="none">
                <a:solidFill>
                  <a:srgbClr val="059540"/>
                </a:solidFill>
                <a:latin typeface="Arial"/>
                <a:ea typeface="Arial"/>
                <a:cs typeface="Arial"/>
                <a:sym typeface="Arial"/>
              </a:rPr>
              <a:t>sustainable</a:t>
            </a:r>
            <a:r>
              <a:rPr lang="en-US" sz="1800" b="0" i="0" u="none" strike="noStrike" cap="none">
                <a:solidFill>
                  <a:srgbClr val="000000"/>
                </a:solidFill>
                <a:latin typeface="Arial"/>
                <a:ea typeface="Arial"/>
                <a:cs typeface="Arial"/>
                <a:sym typeface="Arial"/>
              </a:rPr>
              <a:t> goals, stick to intentions and carry out planned tasks.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activity</a:t>
            </a:r>
            <a:endParaRPr/>
          </a:p>
        </p:txBody>
      </p:sp>
      <p:sp>
        <p:nvSpPr>
          <p:cNvPr id="292" name="Google Shape;292;p35"/>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Create new “greener” descriptors and competences using the existing ones form EntreComp.</a:t>
            </a:r>
            <a:endParaRPr sz="2400" b="1">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minutes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36"/>
          <p:cNvSpPr txBox="1">
            <a:spLocks noGrp="1"/>
          </p:cNvSpPr>
          <p:nvPr>
            <p:ph type="title" idx="2"/>
          </p:nvPr>
        </p:nvSpPr>
        <p:spPr>
          <a:xfrm>
            <a:off x="252761" y="2840375"/>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How to motivate your trainees?</a:t>
            </a:r>
            <a:endParaRPr/>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How to motivate</a:t>
            </a:r>
            <a:endParaRPr/>
          </a:p>
        </p:txBody>
      </p:sp>
      <p:sp>
        <p:nvSpPr>
          <p:cNvPr id="306" name="Google Shape;306;p3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The human race is facing a number of systemic ecological challenges: </a:t>
            </a:r>
            <a:r>
              <a:rPr lang="en-US" sz="2400" b="1">
                <a:solidFill>
                  <a:srgbClr val="E7501B"/>
                </a:solidFill>
              </a:rPr>
              <a:t>climatic instability, food security, depleted oceans, build-up of toxic waste, and exhaustion of natural resources.</a:t>
            </a:r>
            <a:endParaRPr sz="2400" b="1">
              <a:solidFill>
                <a:srgbClr val="E7501B"/>
              </a:solidFill>
            </a:endParaRPr>
          </a:p>
        </p:txBody>
      </p:sp>
      <p:sp>
        <p:nvSpPr>
          <p:cNvPr id="307" name="Google Shape;307;p3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Explain the importance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How to motivate</a:t>
            </a:r>
            <a:endParaRPr/>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Instead of thinking about reducing human beings’ negative footprint as much as possible, </a:t>
            </a:r>
            <a:r>
              <a:rPr lang="en-US" sz="2400" b="1">
                <a:solidFill>
                  <a:srgbClr val="E7501B"/>
                </a:solidFill>
              </a:rPr>
              <a:t>why not design a positive footprint?</a:t>
            </a:r>
            <a:endParaRPr sz="2400" b="1">
              <a:solidFill>
                <a:srgbClr val="E7501B"/>
              </a:solidFill>
            </a:endParaRPr>
          </a:p>
        </p:txBody>
      </p:sp>
      <p:sp>
        <p:nvSpPr>
          <p:cNvPr id="314" name="Google Shape;314;p3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The new way of thinking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How to motivate</a:t>
            </a:r>
            <a:endParaRPr/>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Green entrepreneurs can find new niches by applying</a:t>
            </a:r>
            <a:endParaRPr/>
          </a:p>
          <a:p>
            <a:pPr marL="0" lvl="0" indent="0" algn="l" rtl="0">
              <a:lnSpc>
                <a:spcPct val="100000"/>
              </a:lnSpc>
              <a:spcBef>
                <a:spcPts val="0"/>
              </a:spcBef>
              <a:spcAft>
                <a:spcPts val="0"/>
              </a:spcAft>
              <a:buSzPts val="1600"/>
              <a:buNone/>
            </a:pPr>
            <a:r>
              <a:rPr lang="en-US" sz="2400" b="1">
                <a:solidFill>
                  <a:srgbClr val="059540"/>
                </a:solidFill>
              </a:rPr>
              <a:t>new thinking and new technological approaches </a:t>
            </a:r>
            <a:r>
              <a:rPr lang="en-US" sz="2400">
                <a:solidFill>
                  <a:schemeClr val="dk1"/>
                </a:solidFill>
              </a:rPr>
              <a:t>to current practices.</a:t>
            </a:r>
            <a:endParaRPr sz="2400">
              <a:solidFill>
                <a:schemeClr val="dk1"/>
              </a:solidFill>
            </a:endParaRPr>
          </a:p>
        </p:txBody>
      </p:sp>
      <p:sp>
        <p:nvSpPr>
          <p:cNvPr id="321" name="Google Shape;321;p3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New way of thinking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How to motivate</a:t>
            </a:r>
            <a:endParaRPr/>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Green creative entrepreneurship is about seeing one’s main activities as a </a:t>
            </a:r>
            <a:r>
              <a:rPr lang="en-US" sz="2400" b="1">
                <a:solidFill>
                  <a:srgbClr val="059540"/>
                </a:solidFill>
              </a:rPr>
              <a:t>force for good</a:t>
            </a:r>
            <a:r>
              <a:rPr lang="en-US" sz="2400">
                <a:solidFill>
                  <a:schemeClr val="dk1"/>
                </a:solidFill>
              </a:rPr>
              <a:t>, wanting to </a:t>
            </a:r>
            <a:r>
              <a:rPr lang="en-US" sz="2400" b="1">
                <a:solidFill>
                  <a:srgbClr val="059540"/>
                </a:solidFill>
              </a:rPr>
              <a:t>change the world </a:t>
            </a:r>
            <a:r>
              <a:rPr lang="en-US" sz="2400">
                <a:solidFill>
                  <a:schemeClr val="dk1"/>
                </a:solidFill>
              </a:rPr>
              <a:t>and having </a:t>
            </a:r>
            <a:r>
              <a:rPr lang="en-US" sz="2400" b="1">
                <a:solidFill>
                  <a:srgbClr val="059540"/>
                </a:solidFill>
              </a:rPr>
              <a:t>maximum social impact.</a:t>
            </a:r>
            <a:endParaRPr sz="2400" b="1">
              <a:solidFill>
                <a:srgbClr val="059540"/>
              </a:solidFill>
            </a:endParaRPr>
          </a:p>
        </p:txBody>
      </p:sp>
      <p:sp>
        <p:nvSpPr>
          <p:cNvPr id="328" name="Google Shape;328;p4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The way forward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What is </a:t>
            </a:r>
            <a:r>
              <a:rPr lang="en-US" b="1">
                <a:solidFill>
                  <a:srgbClr val="059540"/>
                </a:solidFill>
              </a:rPr>
              <a:t>green</a:t>
            </a:r>
            <a:r>
              <a:rPr lang="en-US" b="1"/>
              <a:t>EntreComp?</a:t>
            </a:r>
            <a:endParaRPr/>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The importance of entrepreneurship</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a:t>Entrepreneurs are frequently thought of as </a:t>
            </a:r>
            <a:r>
              <a:rPr lang="en-US" sz="2000" b="1">
                <a:solidFill>
                  <a:srgbClr val="E7501B"/>
                </a:solidFill>
              </a:rPr>
              <a:t>national assets</a:t>
            </a:r>
            <a:r>
              <a:rPr lang="en-US" sz="2000">
                <a:solidFill>
                  <a:srgbClr val="E7501B"/>
                </a:solidFill>
              </a:rPr>
              <a:t> </a:t>
            </a:r>
            <a:r>
              <a:rPr lang="en-US" sz="2000"/>
              <a:t>to be cultivated, motivated, and remunerated to the greatest possible extent.</a:t>
            </a:r>
            <a:endParaRPr/>
          </a:p>
          <a:p>
            <a:pPr marL="0" lvl="0" indent="0" algn="l" rtl="0">
              <a:lnSpc>
                <a:spcPct val="100000"/>
              </a:lnSpc>
              <a:spcBef>
                <a:spcPts val="0"/>
              </a:spcBef>
              <a:spcAft>
                <a:spcPts val="0"/>
              </a:spcAft>
              <a:buSzPts val="1600"/>
              <a:buNone/>
            </a:pPr>
            <a:r>
              <a:rPr lang="en-US" sz="2000"/>
              <a:t>Great entrepreneurs can change the way we live and work. If successful, their innovations can </a:t>
            </a:r>
            <a:r>
              <a:rPr lang="en-US" sz="2000" b="1">
                <a:solidFill>
                  <a:srgbClr val="E7501B"/>
                </a:solidFill>
              </a:rPr>
              <a:t>improve standards of living, create wealth and jobs and contribute to a growing economy</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The existing entrecomp</a:t>
            </a:r>
            <a:endParaRPr/>
          </a:p>
        </p:txBody>
      </p:sp>
      <p:sp>
        <p:nvSpPr>
          <p:cNvPr id="167" name="Google Shape;167;p18"/>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EntreComp was developed to become a reference de facto for any initiative aiming to </a:t>
            </a:r>
            <a:r>
              <a:rPr lang="en-US" sz="2400" b="1">
                <a:solidFill>
                  <a:srgbClr val="2B2D83"/>
                </a:solidFill>
              </a:rPr>
              <a:t>foster entrepreneurial capacity of European citizens</a:t>
            </a:r>
            <a:r>
              <a:rPr lang="en-US" sz="2400"/>
              <a:t>.</a:t>
            </a:r>
            <a:endParaRPr/>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The existing entrecomp</a:t>
            </a:r>
            <a:endParaRPr/>
          </a:p>
        </p:txBody>
      </p:sp>
      <p:sp>
        <p:nvSpPr>
          <p:cNvPr id="174" name="Google Shape;174;p19"/>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It consists of 3 interrelated and interconnected competence areas:</a:t>
            </a:r>
            <a:endParaRPr/>
          </a:p>
          <a:p>
            <a:pPr marL="182563" lvl="0" indent="-182563" algn="l" rtl="0">
              <a:lnSpc>
                <a:spcPct val="100000"/>
              </a:lnSpc>
              <a:spcBef>
                <a:spcPts val="0"/>
              </a:spcBef>
              <a:spcAft>
                <a:spcPts val="0"/>
              </a:spcAft>
              <a:buSzPts val="1600"/>
              <a:buChar char="●"/>
            </a:pPr>
            <a:r>
              <a:rPr lang="en-US" sz="2400" b="1">
                <a:solidFill>
                  <a:srgbClr val="E7501B"/>
                </a:solidFill>
              </a:rPr>
              <a:t>‘Ideas and opportunities’,</a:t>
            </a:r>
            <a:endParaRPr/>
          </a:p>
          <a:p>
            <a:pPr marL="182563" lvl="0" indent="-182563" algn="l" rtl="0">
              <a:lnSpc>
                <a:spcPct val="100000"/>
              </a:lnSpc>
              <a:spcBef>
                <a:spcPts val="0"/>
              </a:spcBef>
              <a:spcAft>
                <a:spcPts val="0"/>
              </a:spcAft>
              <a:buSzPts val="1600"/>
              <a:buChar char="●"/>
            </a:pPr>
            <a:r>
              <a:rPr lang="en-US" sz="2400" b="1">
                <a:solidFill>
                  <a:srgbClr val="E7501B"/>
                </a:solidFill>
              </a:rPr>
              <a:t>‘Resources’,</a:t>
            </a:r>
            <a:endParaRPr/>
          </a:p>
          <a:p>
            <a:pPr marL="182563" lvl="0" indent="-182563" algn="l" rtl="0">
              <a:lnSpc>
                <a:spcPct val="100000"/>
              </a:lnSpc>
              <a:spcBef>
                <a:spcPts val="0"/>
              </a:spcBef>
              <a:spcAft>
                <a:spcPts val="0"/>
              </a:spcAft>
              <a:buSzPts val="1600"/>
              <a:buChar char="●"/>
            </a:pPr>
            <a:r>
              <a:rPr lang="en-US" sz="2400" b="1">
                <a:solidFill>
                  <a:srgbClr val="E7501B"/>
                </a:solidFill>
              </a:rPr>
              <a:t>‘Into action’.</a:t>
            </a:r>
            <a:endParaRPr/>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The existing entrecomp</a:t>
            </a:r>
            <a:endParaRPr/>
          </a:p>
        </p:txBody>
      </p:sp>
      <p:sp>
        <p:nvSpPr>
          <p:cNvPr id="181" name="Google Shape;181;p20"/>
          <p:cNvSpPr txBox="1">
            <a:spLocks noGrp="1"/>
          </p:cNvSpPr>
          <p:nvPr>
            <p:ph type="subTitle" idx="1"/>
          </p:nvPr>
        </p:nvSpPr>
        <p:spPr>
          <a:xfrm>
            <a:off x="713349" y="2083400"/>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Each of the areas is made up of </a:t>
            </a:r>
            <a:r>
              <a:rPr lang="en-US" sz="2400" b="1">
                <a:solidFill>
                  <a:srgbClr val="E7501B"/>
                </a:solidFill>
              </a:rPr>
              <a:t>5 competences</a:t>
            </a:r>
            <a:r>
              <a:rPr lang="en-US" sz="2400"/>
              <a:t>, which together constitute the building blocks of </a:t>
            </a:r>
            <a:r>
              <a:rPr lang="en-US" sz="2400" b="1">
                <a:solidFill>
                  <a:srgbClr val="E7501B"/>
                </a:solidFill>
              </a:rPr>
              <a:t>entrepreneurship as a competence</a:t>
            </a:r>
            <a:r>
              <a:rPr lang="en-US" sz="2400"/>
              <a:t>.</a:t>
            </a:r>
            <a:endParaRPr/>
          </a:p>
          <a:p>
            <a:pPr marL="0" lvl="0" indent="0" algn="l" rtl="0">
              <a:lnSpc>
                <a:spcPct val="100000"/>
              </a:lnSpc>
              <a:spcBef>
                <a:spcPts val="0"/>
              </a:spcBef>
              <a:spcAft>
                <a:spcPts val="0"/>
              </a:spcAft>
              <a:buSzPts val="1600"/>
              <a:buNone/>
            </a:pPr>
            <a:endParaRPr sz="240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a:t>
            </a:r>
            <a:endParaRPr/>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In response to climate change, there has been a growing interest in the </a:t>
            </a:r>
            <a:r>
              <a:rPr lang="en-US" sz="2400" b="1">
                <a:solidFill>
                  <a:srgbClr val="059540"/>
                </a:solidFill>
              </a:rPr>
              <a:t>development of a ‘green’ or ‘low carbon’ economy </a:t>
            </a:r>
            <a:r>
              <a:rPr lang="en-US" sz="2400"/>
              <a:t>as a means of reconciling economic development and the environment. </a:t>
            </a:r>
            <a:endParaRPr/>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Why do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13224" y="1477725"/>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a:t>
            </a:r>
            <a:r>
              <a:rPr lang="en-US"/>
              <a:t>entrecomp – why?</a:t>
            </a:r>
            <a:endParaRPr/>
          </a:p>
        </p:txBody>
      </p:sp>
      <p:sp>
        <p:nvSpPr>
          <p:cNvPr id="195" name="Google Shape;195;p22"/>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Research on green entrepreneurs to date has focused on </a:t>
            </a:r>
            <a:r>
              <a:rPr lang="en-US" sz="2400" b="1">
                <a:solidFill>
                  <a:srgbClr val="059540"/>
                </a:solidFill>
              </a:rPr>
              <a:t>individual green entrepreneurs, neglecting wider economic and social contexts</a:t>
            </a:r>
            <a:r>
              <a:rPr lang="en-US" sz="2400"/>
              <a:t> within which they operate. </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GREENentrecomp</vt:lpstr>
      <vt:lpstr>01</vt:lpstr>
      <vt:lpstr>01</vt:lpstr>
      <vt:lpstr>The importance of entrepreneurship</vt:lpstr>
      <vt:lpstr>The existing entrecomp</vt:lpstr>
      <vt:lpstr>The existing entrecomp</vt:lpstr>
      <vt:lpstr>The existing entrecomp</vt:lpstr>
      <vt:lpstr>Greenentrecomp</vt:lpstr>
      <vt:lpstr>Greenentrecomp – why?</vt:lpstr>
      <vt:lpstr>Greenentrecomp – why?</vt:lpstr>
      <vt:lpstr>Greenentrecomp – why?</vt:lpstr>
      <vt:lpstr>Greenentrecomp</vt:lpstr>
      <vt:lpstr>Greenentrecomp</vt:lpstr>
      <vt:lpstr>Greenentrecomp</vt:lpstr>
      <vt:lpstr>Greenentrecomp</vt:lpstr>
      <vt:lpstr>02</vt:lpstr>
      <vt:lpstr>The European “green deal”</vt:lpstr>
      <vt:lpstr>The European “green deal”</vt:lpstr>
      <vt:lpstr>activity</vt:lpstr>
      <vt:lpstr>03</vt:lpstr>
      <vt:lpstr>THE EXAMPLES OF “GREENING” THE ENTReCOMP</vt:lpstr>
      <vt:lpstr>activity</vt:lpstr>
      <vt:lpstr>04</vt:lpstr>
      <vt:lpstr>How to motivate</vt:lpstr>
      <vt:lpstr>How to motivate</vt:lpstr>
      <vt:lpstr>How to motivate</vt:lpstr>
      <vt:lpstr>How to motivate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lastModifiedBy>saskia_ha@web.de</cp:lastModifiedBy>
  <cp:revision>1</cp:revision>
  <dcterms:modified xsi:type="dcterms:W3CDTF">2023-06-22T13:16:20Z</dcterms:modified>
</cp:coreProperties>
</file>