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4807F9F-581C-586E-C0C1-8080DA2E44E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8F098F7-3987-8EDB-23E2-851A9CCB3BA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3" descr="Graphical user interface, text, application&#10;&#10;Description automatically generated">
            <a:extLst>
              <a:ext uri="{FF2B5EF4-FFF2-40B4-BE49-F238E27FC236}">
                <a16:creationId xmlns:a16="http://schemas.microsoft.com/office/drawing/2014/main" id="{7EFA8A87-86D7-A08F-AEA6-3EF392492C68}"/>
              </a:ext>
            </a:extLst>
          </p:cNvPr>
          <p:cNvPicPr preferRelativeResize="0"/>
          <p:nvPr userDrawn="1"/>
        </p:nvPicPr>
        <p:blipFill rotWithShape="1">
          <a:blip r:embed="rId4">
            <a:alphaModFix/>
          </a:blip>
          <a:srcRect r="25004"/>
          <a:stretch/>
        </p:blipFill>
        <p:spPr>
          <a:xfrm>
            <a:off x="66025" y="4828887"/>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0" name="Google Shape;110;p11" descr="Graphical user interface, text, application&#10;&#10;Description automatically generated"/>
          <p:cNvPicPr preferRelativeResize="0"/>
          <p:nvPr/>
        </p:nvPicPr>
        <p:blipFill rotWithShape="1">
          <a:blip r:embed="rId3">
            <a:alphaModFix/>
          </a:blip>
          <a:srcRect r="25004"/>
          <a:stretch/>
        </p:blipFill>
        <p:spPr>
          <a:xfrm>
            <a:off x="172479"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2E5A6BC-713D-FE4C-480E-B4E9DE0FA95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E0E9C13-50BA-207E-C4F5-804835CE9FA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rot="10800000">
            <a:off x="7782805" y="539502"/>
            <a:ext cx="682510" cy="1078346"/>
            <a:chOff x="4210925" y="3949824"/>
            <a:chExt cx="325625" cy="514601"/>
          </a:xfrm>
        </p:grpSpPr>
        <p:sp>
          <p:nvSpPr>
            <p:cNvPr id="114" name="Google Shape;114;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8" name="Google Shape;118;p12" descr="Graphical user interface, text, application&#10;&#10;Description automatically generated"/>
          <p:cNvPicPr preferRelativeResize="0"/>
          <p:nvPr/>
        </p:nvPicPr>
        <p:blipFill rotWithShape="1">
          <a:blip r:embed="rId3">
            <a:alphaModFix/>
          </a:blip>
          <a:srcRect r="25004"/>
          <a:stretch/>
        </p:blipFill>
        <p:spPr>
          <a:xfrm>
            <a:off x="161518" y="4756773"/>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7FCDB0B-C2FC-EAEF-079C-013EA15E0D0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17B66BB-8825-765B-1815-E8CB3F7C938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7" name="Google Shape;127;p13" descr="Graphical user interface, text, application&#10;&#10;Description automatically generated"/>
          <p:cNvPicPr preferRelativeResize="0"/>
          <p:nvPr/>
        </p:nvPicPr>
        <p:blipFill rotWithShape="1">
          <a:blip r:embed="rId3">
            <a:alphaModFix/>
          </a:blip>
          <a:srcRect r="25004"/>
          <a:stretch/>
        </p:blipFill>
        <p:spPr>
          <a:xfrm>
            <a:off x="315809"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120AC1E-8728-BE37-058F-063C3DD7E66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31C297E-5209-6E6B-FFF9-5C62035FA17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66025" y="482888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2C3C438-E376-B93F-D35A-2D2FD30BE7B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6900458-B155-3758-422B-268BB38D7DB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72618" y="477318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1E3E1C1-9175-C571-16CF-27770531761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84E32EE-DDFA-9FCA-7E73-187801318D4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5"/>
          <p:cNvGrpSpPr/>
          <p:nvPr/>
        </p:nvGrpSpPr>
        <p:grpSpPr>
          <a:xfrm>
            <a:off x="6609" y="4254853"/>
            <a:ext cx="554210" cy="859289"/>
            <a:chOff x="2242775" y="2016422"/>
            <a:chExt cx="325050" cy="504100"/>
          </a:xfrm>
        </p:grpSpPr>
        <p:sp>
          <p:nvSpPr>
            <p:cNvPr id="63" name="Google Shape;63;p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5"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237321C-8AED-9786-F306-1AC77487314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D1F3579-491F-9F30-A4BE-42C92AB4700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6"/>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6"/>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6"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77" name="Google Shape;77;p6" descr="Graphical user interface, text, application&#10;&#10;Description automatically generated"/>
          <p:cNvPicPr preferRelativeResize="0"/>
          <p:nvPr/>
        </p:nvPicPr>
        <p:blipFill rotWithShape="1">
          <a:blip r:embed="rId3">
            <a:alphaModFix/>
          </a:blip>
          <a:srcRect r="25004"/>
          <a:stretch/>
        </p:blipFill>
        <p:spPr>
          <a:xfrm>
            <a:off x="178320"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C7AFACF-960F-3BC0-D791-A56643015BC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06B1EBE-8045-D3C9-2A75-B853745CD0B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7"/>
          <p:cNvGrpSpPr/>
          <p:nvPr/>
        </p:nvGrpSpPr>
        <p:grpSpPr>
          <a:xfrm>
            <a:off x="8225003" y="433123"/>
            <a:ext cx="411785" cy="650559"/>
            <a:chOff x="4210925" y="3949824"/>
            <a:chExt cx="325625" cy="514601"/>
          </a:xfrm>
        </p:grpSpPr>
        <p:sp>
          <p:nvSpPr>
            <p:cNvPr id="83" name="Google Shape;83;p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9576570-2C12-A067-7E7A-FF456DF3BF1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21DA0B4-0741-1853-AD69-AEE9969BFD3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9" name="Google Shape;89;p8" descr="Graphical user interface, text, application&#10;&#10;Description automatically generated"/>
          <p:cNvPicPr preferRelativeResize="0"/>
          <p:nvPr/>
        </p:nvPicPr>
        <p:blipFill rotWithShape="1">
          <a:blip r:embed="rId3">
            <a:alphaModFix/>
          </a:blip>
          <a:srcRect r="25004"/>
          <a:stretch/>
        </p:blipFill>
        <p:spPr>
          <a:xfrm>
            <a:off x="72618" y="470867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5C7316B-AFD7-1D0A-B6A6-6B8AB3A27FA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29B2B0A-0F6D-CAF8-F281-7C18C2155D9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9"/>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5" name="Google Shape;95;p9"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637B1B5-D4CC-247D-2E73-BD2488D13C7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B274A7E-74E5-E9CD-75C2-D5D0FFE0E4C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4" name="Google Shape;104;p10" descr="Graphical user interface, text, application&#10;&#10;Description automatically generated"/>
          <p:cNvPicPr preferRelativeResize="0"/>
          <p:nvPr/>
        </p:nvPicPr>
        <p:blipFill rotWithShape="1">
          <a:blip r:embed="rId3">
            <a:alphaModFix/>
          </a:blip>
          <a:srcRect r="25004"/>
          <a:stretch/>
        </p:blipFill>
        <p:spPr>
          <a:xfrm>
            <a:off x="72618" y="4695973"/>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CB5AB30-A137-000E-9A01-FA37CEB4B59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DA045D3-B031-D0C4-B3C7-ADBDE243D5A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713224" y="1477725"/>
            <a:ext cx="5846602"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r>
              <a:rPr lang="en-US" dirty="0"/>
              <a:t> – </a:t>
            </a:r>
            <a:r>
              <a:rPr lang="en-US" dirty="0" err="1"/>
              <a:t>zašto</a:t>
            </a:r>
            <a:r>
              <a:rPr lang="en-US" dirty="0"/>
              <a:t>?</a:t>
            </a:r>
            <a:endParaRPr dirty="0"/>
          </a:p>
        </p:txBody>
      </p:sp>
      <p:sp>
        <p:nvSpPr>
          <p:cNvPr id="201" name="Google Shape;201;p23"/>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Zeleni</a:t>
            </a:r>
            <a:r>
              <a:rPr lang="en-US" sz="2400" dirty="0"/>
              <a:t> </a:t>
            </a:r>
            <a:r>
              <a:rPr lang="en-US" sz="2400" dirty="0" err="1"/>
              <a:t>poduzetnički</a:t>
            </a:r>
            <a:r>
              <a:rPr lang="en-US" sz="2400" dirty="0"/>
              <a:t> </a:t>
            </a:r>
            <a:r>
              <a:rPr lang="en-US" sz="2400" dirty="0" err="1"/>
              <a:t>pokret</a:t>
            </a:r>
            <a:r>
              <a:rPr lang="en-US" sz="2400" dirty="0"/>
              <a:t> je </a:t>
            </a:r>
            <a:r>
              <a:rPr lang="en-US" sz="2400" b="1" dirty="0" err="1">
                <a:solidFill>
                  <a:srgbClr val="059540"/>
                </a:solidFill>
              </a:rPr>
              <a:t>često</a:t>
            </a:r>
            <a:r>
              <a:rPr lang="en-US" sz="2400" b="1" dirty="0">
                <a:solidFill>
                  <a:srgbClr val="059540"/>
                </a:solidFill>
              </a:rPr>
              <a:t> </a:t>
            </a:r>
            <a:r>
              <a:rPr lang="en-US" sz="2400" b="1" dirty="0" err="1">
                <a:solidFill>
                  <a:srgbClr val="059540"/>
                </a:solidFill>
              </a:rPr>
              <a:t>predstavljen</a:t>
            </a:r>
            <a:r>
              <a:rPr lang="en-US" sz="2400" b="1" dirty="0">
                <a:solidFill>
                  <a:srgbClr val="059540"/>
                </a:solidFill>
              </a:rPr>
              <a:t> </a:t>
            </a:r>
            <a:r>
              <a:rPr lang="en-US" sz="2400" b="1" dirty="0" err="1">
                <a:solidFill>
                  <a:srgbClr val="059540"/>
                </a:solidFill>
              </a:rPr>
              <a:t>kao</a:t>
            </a:r>
            <a:r>
              <a:rPr lang="en-US" sz="2400" b="1" dirty="0">
                <a:solidFill>
                  <a:srgbClr val="059540"/>
                </a:solidFill>
              </a:rPr>
              <a:t> </a:t>
            </a:r>
            <a:r>
              <a:rPr lang="en-US" sz="2400" b="1" dirty="0" err="1">
                <a:solidFill>
                  <a:srgbClr val="059540"/>
                </a:solidFill>
              </a:rPr>
              <a:t>neprofitno</a:t>
            </a:r>
            <a:r>
              <a:rPr lang="en-US" sz="2400" b="1" dirty="0">
                <a:solidFill>
                  <a:srgbClr val="059540"/>
                </a:solidFill>
              </a:rPr>
              <a:t> </a:t>
            </a:r>
            <a:r>
              <a:rPr lang="en-US" sz="2400" b="1" dirty="0" err="1">
                <a:solidFill>
                  <a:srgbClr val="059540"/>
                </a:solidFill>
              </a:rPr>
              <a:t>motivirani</a:t>
            </a:r>
            <a:r>
              <a:rPr lang="en-US" sz="2400" b="1" dirty="0">
                <a:solidFill>
                  <a:srgbClr val="059540"/>
                </a:solidFill>
              </a:rPr>
              <a:t> </a:t>
            </a:r>
            <a:r>
              <a:rPr lang="en-US" sz="2400" b="1" dirty="0" err="1">
                <a:solidFill>
                  <a:srgbClr val="059540"/>
                </a:solidFill>
              </a:rPr>
              <a:t>poslovni</a:t>
            </a:r>
            <a:r>
              <a:rPr lang="en-US" sz="2400" b="1" dirty="0">
                <a:solidFill>
                  <a:srgbClr val="059540"/>
                </a:solidFill>
              </a:rPr>
              <a:t> sector </a:t>
            </a:r>
            <a:r>
              <a:rPr lang="en-US" sz="2400" dirty="0"/>
              <a:t>koji </a:t>
            </a:r>
            <a:r>
              <a:rPr lang="en-US" sz="2400" dirty="0" err="1"/>
              <a:t>spada</a:t>
            </a:r>
            <a:r>
              <a:rPr lang="en-US" sz="2400" dirty="0"/>
              <a:t> u '</a:t>
            </a:r>
            <a:r>
              <a:rPr lang="en-US" sz="2400" dirty="0" err="1"/>
              <a:t>štalu</a:t>
            </a:r>
            <a:r>
              <a:rPr lang="en-US" sz="2400" dirty="0"/>
              <a:t> </a:t>
            </a:r>
            <a:r>
              <a:rPr lang="en-US" sz="2400" dirty="0" err="1"/>
              <a:t>društvenog</a:t>
            </a:r>
            <a:r>
              <a:rPr lang="en-US" sz="2400" dirty="0"/>
              <a:t> </a:t>
            </a:r>
            <a:r>
              <a:rPr lang="en-US" sz="2400" dirty="0" err="1"/>
              <a:t>poduzetništva</a:t>
            </a:r>
            <a:r>
              <a:rPr lang="en-US" sz="2400" dirty="0"/>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713224" y="1477725"/>
            <a:ext cx="5703479"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r>
              <a:rPr lang="en-US" dirty="0"/>
              <a:t> – </a:t>
            </a:r>
            <a:r>
              <a:rPr lang="en-US" dirty="0" err="1"/>
              <a:t>zašto</a:t>
            </a:r>
            <a:r>
              <a:rPr lang="en-US" dirty="0"/>
              <a:t>?</a:t>
            </a:r>
            <a:endParaRPr dirty="0"/>
          </a:p>
        </p:txBody>
      </p:sp>
      <p:sp>
        <p:nvSpPr>
          <p:cNvPr id="207" name="Google Shape;207;p24"/>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Iako</a:t>
            </a:r>
            <a:r>
              <a:rPr lang="en-US" sz="2400" dirty="0"/>
              <a:t> je </a:t>
            </a:r>
            <a:r>
              <a:rPr lang="en-US" sz="2400" dirty="0" err="1"/>
              <a:t>zeleno</a:t>
            </a:r>
            <a:r>
              <a:rPr lang="en-US" sz="2400" dirty="0"/>
              <a:t> </a:t>
            </a:r>
            <a:r>
              <a:rPr lang="en-US" sz="2400" dirty="0" err="1"/>
              <a:t>poduzetništvo</a:t>
            </a:r>
            <a:r>
              <a:rPr lang="en-US" sz="2400" dirty="0"/>
              <a:t> </a:t>
            </a:r>
            <a:r>
              <a:rPr lang="en-US" sz="2400" dirty="0" err="1"/>
              <a:t>stavljeno</a:t>
            </a:r>
            <a:r>
              <a:rPr lang="en-US" sz="2400" dirty="0"/>
              <a:t> u </a:t>
            </a:r>
            <a:r>
              <a:rPr lang="en-US" sz="2400" dirty="0" err="1"/>
              <a:t>središte</a:t>
            </a:r>
            <a:r>
              <a:rPr lang="en-US" sz="2400" dirty="0"/>
              <a:t> </a:t>
            </a:r>
            <a:r>
              <a:rPr lang="en-US" sz="2400" dirty="0" err="1"/>
              <a:t>pozornosti</a:t>
            </a:r>
            <a:r>
              <a:rPr lang="en-US" sz="2400" dirty="0"/>
              <a:t>, </a:t>
            </a:r>
            <a:r>
              <a:rPr lang="en-US" sz="2400" dirty="0" err="1"/>
              <a:t>mnogi</a:t>
            </a:r>
            <a:r>
              <a:rPr lang="en-US" sz="2400" dirty="0"/>
              <a:t> ga </a:t>
            </a:r>
            <a:r>
              <a:rPr lang="en-US" sz="2400" dirty="0" err="1"/>
              <a:t>još</a:t>
            </a:r>
            <a:r>
              <a:rPr lang="en-US" sz="2400" dirty="0"/>
              <a:t> </a:t>
            </a:r>
            <a:r>
              <a:rPr lang="en-US" sz="2400" dirty="0" err="1"/>
              <a:t>uvijek</a:t>
            </a:r>
            <a:r>
              <a:rPr lang="en-US" sz="2400" dirty="0"/>
              <a:t> vide </a:t>
            </a:r>
            <a:r>
              <a:rPr lang="en-US" sz="2400" dirty="0" err="1"/>
              <a:t>i</a:t>
            </a:r>
            <a:r>
              <a:rPr lang="en-US" sz="2400" dirty="0"/>
              <a:t> </a:t>
            </a:r>
            <a:r>
              <a:rPr lang="en-US" sz="2400" dirty="0" err="1"/>
              <a:t>smatraju</a:t>
            </a:r>
            <a:r>
              <a:rPr lang="en-US" sz="2400" dirty="0"/>
              <a:t> </a:t>
            </a:r>
            <a:r>
              <a:rPr lang="en-US" sz="2400" dirty="0" err="1"/>
              <a:t>poduzetništvom</a:t>
            </a:r>
            <a:r>
              <a:rPr lang="en-US" sz="2400" dirty="0"/>
              <a:t> koji je </a:t>
            </a:r>
            <a:r>
              <a:rPr lang="en-US" sz="2400" dirty="0" err="1"/>
              <a:t>samo</a:t>
            </a:r>
            <a:r>
              <a:rPr lang="en-US" sz="2400" dirty="0"/>
              <a:t> </a:t>
            </a:r>
            <a:r>
              <a:rPr lang="en-US" sz="2400" b="1" dirty="0" err="1">
                <a:solidFill>
                  <a:srgbClr val="059540"/>
                </a:solidFill>
              </a:rPr>
              <a:t>dodatak</a:t>
            </a:r>
            <a:r>
              <a:rPr lang="en-US" sz="2400" b="1" dirty="0">
                <a:solidFill>
                  <a:srgbClr val="059540"/>
                </a:solidFill>
              </a:rPr>
              <a:t> </a:t>
            </a:r>
            <a:r>
              <a:rPr lang="en-US" sz="2400" b="1" dirty="0" err="1">
                <a:solidFill>
                  <a:srgbClr val="059540"/>
                </a:solidFill>
              </a:rPr>
              <a:t>tržišnoj</a:t>
            </a:r>
            <a:r>
              <a:rPr lang="en-US" sz="2400" b="1" dirty="0">
                <a:solidFill>
                  <a:srgbClr val="059540"/>
                </a:solidFill>
              </a:rPr>
              <a:t> </a:t>
            </a:r>
            <a:r>
              <a:rPr lang="en-US" sz="2400" b="1" dirty="0" err="1">
                <a:solidFill>
                  <a:srgbClr val="059540"/>
                </a:solidFill>
              </a:rPr>
              <a:t>ekonomiji</a:t>
            </a:r>
            <a:r>
              <a:rPr lang="en-US" sz="2400" b="1" dirty="0">
                <a:solidFill>
                  <a:srgbClr val="059540"/>
                </a:solidFill>
              </a:rPr>
              <a:t> </a:t>
            </a:r>
            <a:r>
              <a:rPr lang="en-US" sz="2400" dirty="0"/>
              <a:t>koji se </a:t>
            </a:r>
            <a:r>
              <a:rPr lang="en-US" sz="2400" dirty="0" err="1"/>
              <a:t>sastoji</a:t>
            </a:r>
            <a:r>
              <a:rPr lang="en-US" sz="2400" dirty="0"/>
              <a:t> od </a:t>
            </a:r>
            <a:r>
              <a:rPr lang="en-US" sz="2400" dirty="0" err="1"/>
              <a:t>poslovnih</a:t>
            </a:r>
            <a:r>
              <a:rPr lang="en-US" sz="2400" dirty="0"/>
              <a:t> </a:t>
            </a:r>
            <a:r>
              <a:rPr lang="en-US" sz="2400" dirty="0" err="1"/>
              <a:t>pothvata</a:t>
            </a:r>
            <a:r>
              <a:rPr lang="en-US" sz="2400" dirty="0"/>
              <a:t> koji </a:t>
            </a:r>
            <a:r>
              <a:rPr lang="en-US" sz="2400" dirty="0" err="1"/>
              <a:t>rješavaju</a:t>
            </a:r>
            <a:r>
              <a:rPr lang="en-US" sz="2400" dirty="0"/>
              <a:t> </a:t>
            </a:r>
            <a:r>
              <a:rPr lang="en-US" sz="2400" dirty="0" err="1"/>
              <a:t>i</a:t>
            </a:r>
            <a:r>
              <a:rPr lang="en-US" sz="2400" dirty="0"/>
              <a:t> </a:t>
            </a:r>
            <a:r>
              <a:rPr lang="en-US" sz="2400" dirty="0" err="1"/>
              <a:t>zadovoljavaju</a:t>
            </a:r>
            <a:r>
              <a:rPr lang="en-US" sz="2400" dirty="0"/>
              <a:t> </a:t>
            </a:r>
            <a:r>
              <a:rPr lang="en-US" sz="2400" dirty="0" err="1"/>
              <a:t>potrošačke</a:t>
            </a:r>
            <a:r>
              <a:rPr lang="en-US" sz="2400" dirty="0"/>
              <a:t> </a:t>
            </a:r>
            <a:r>
              <a:rPr lang="en-US" sz="2400" dirty="0" err="1"/>
              <a:t>navike</a:t>
            </a:r>
            <a:r>
              <a:rPr lang="en-US" sz="2400" dirty="0"/>
              <a:t> </a:t>
            </a:r>
            <a:r>
              <a:rPr lang="en-US" sz="2400" dirty="0" err="1"/>
              <a:t>ekologa</a:t>
            </a:r>
            <a:r>
              <a:rPr lang="en-US" sz="2400" dirty="0"/>
              <a:t> </a:t>
            </a:r>
            <a:r>
              <a:rPr lang="en-US" sz="2400" dirty="0" err="1"/>
              <a:t>i</a:t>
            </a:r>
            <a:r>
              <a:rPr lang="en-US" sz="2400" dirty="0"/>
              <a:t> </a:t>
            </a:r>
            <a:r>
              <a:rPr lang="en-US" sz="2400" dirty="0" err="1"/>
              <a:t>zelenih</a:t>
            </a:r>
            <a:r>
              <a:rPr lang="en-US" sz="2400" dirty="0"/>
              <a:t> </a:t>
            </a:r>
            <a:r>
              <a:rPr lang="en-US" sz="2400" dirty="0" err="1"/>
              <a:t>aktivista</a:t>
            </a:r>
            <a:r>
              <a:rPr lang="en-US" sz="2400" dirty="0"/>
              <a:t>.</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endParaRPr dirty="0"/>
          </a:p>
        </p:txBody>
      </p:sp>
      <p:sp>
        <p:nvSpPr>
          <p:cNvPr id="213" name="Google Shape;213;p25"/>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dirty="0" err="1"/>
              <a:t>Stoga</a:t>
            </a:r>
            <a:r>
              <a:rPr lang="en-US" sz="2400" dirty="0"/>
              <a:t> </a:t>
            </a:r>
            <a:r>
              <a:rPr lang="en-US" sz="2400" dirty="0" err="1"/>
              <a:t>EntreComp</a:t>
            </a:r>
            <a:r>
              <a:rPr lang="en-US" sz="2400" dirty="0"/>
              <a:t> </a:t>
            </a:r>
            <a:r>
              <a:rPr lang="en-US" sz="2400" dirty="0" err="1"/>
              <a:t>okvir</a:t>
            </a:r>
            <a:r>
              <a:rPr lang="en-US" sz="2400" dirty="0"/>
              <a:t> </a:t>
            </a:r>
            <a:r>
              <a:rPr lang="en-US" sz="2400" dirty="0" err="1"/>
              <a:t>treba</a:t>
            </a:r>
            <a:r>
              <a:rPr lang="en-US" sz="2400" dirty="0"/>
              <a:t> </a:t>
            </a:r>
            <a:r>
              <a:rPr lang="en-US" sz="2400" dirty="0" err="1"/>
              <a:t>ponovno</a:t>
            </a:r>
            <a:r>
              <a:rPr lang="en-US" sz="2400" dirty="0"/>
              <a:t> </a:t>
            </a:r>
            <a:r>
              <a:rPr lang="en-US" sz="2400" dirty="0" err="1"/>
              <a:t>razmotriti</a:t>
            </a:r>
            <a:r>
              <a:rPr lang="en-US" sz="2400" dirty="0"/>
              <a:t> - </a:t>
            </a:r>
            <a:r>
              <a:rPr lang="en-US" sz="2400" b="1" dirty="0" err="1">
                <a:solidFill>
                  <a:srgbClr val="059540"/>
                </a:solidFill>
              </a:rPr>
              <a:t>treba</a:t>
            </a:r>
            <a:r>
              <a:rPr lang="en-US" sz="2400" b="1" dirty="0">
                <a:solidFill>
                  <a:srgbClr val="059540"/>
                </a:solidFill>
              </a:rPr>
              <a:t> </a:t>
            </a:r>
            <a:r>
              <a:rPr lang="en-US" sz="2400" b="1" dirty="0" err="1">
                <a:solidFill>
                  <a:srgbClr val="059540"/>
                </a:solidFill>
              </a:rPr>
              <a:t>uključiti</a:t>
            </a:r>
            <a:r>
              <a:rPr lang="en-US" sz="2400" b="1" dirty="0">
                <a:solidFill>
                  <a:srgbClr val="059540"/>
                </a:solidFill>
              </a:rPr>
              <a:t> </a:t>
            </a:r>
            <a:r>
              <a:rPr lang="en-US" sz="2400" b="1" dirty="0" err="1">
                <a:solidFill>
                  <a:srgbClr val="059540"/>
                </a:solidFill>
              </a:rPr>
              <a:t>i</a:t>
            </a:r>
            <a:r>
              <a:rPr lang="en-US" sz="2400" b="1" dirty="0">
                <a:solidFill>
                  <a:srgbClr val="059540"/>
                </a:solidFill>
              </a:rPr>
              <a:t> </a:t>
            </a:r>
            <a:r>
              <a:rPr lang="en-US" sz="2400" b="1" dirty="0" err="1">
                <a:solidFill>
                  <a:srgbClr val="059540"/>
                </a:solidFill>
              </a:rPr>
              <a:t>odražavati</a:t>
            </a:r>
            <a:r>
              <a:rPr lang="en-US" sz="2400" b="1" dirty="0">
                <a:solidFill>
                  <a:srgbClr val="059540"/>
                </a:solidFill>
              </a:rPr>
              <a:t> </a:t>
            </a:r>
            <a:r>
              <a:rPr lang="en-US" sz="2400" b="1" dirty="0" err="1">
                <a:solidFill>
                  <a:srgbClr val="059540"/>
                </a:solidFill>
              </a:rPr>
              <a:t>zelene</a:t>
            </a:r>
            <a:r>
              <a:rPr lang="en-US" sz="2400" b="1" dirty="0">
                <a:solidFill>
                  <a:srgbClr val="059540"/>
                </a:solidFill>
              </a:rPr>
              <a:t> </a:t>
            </a:r>
            <a:r>
              <a:rPr lang="en-US" sz="2400" b="1" dirty="0" err="1">
                <a:solidFill>
                  <a:srgbClr val="059540"/>
                </a:solidFill>
              </a:rPr>
              <a:t>ciljeve</a:t>
            </a:r>
            <a:r>
              <a:rPr lang="en-US" sz="2400" b="1" dirty="0">
                <a:solidFill>
                  <a:srgbClr val="059540"/>
                </a:solidFill>
              </a:rPr>
              <a:t> </a:t>
            </a:r>
            <a:r>
              <a:rPr lang="en-US" sz="2400" b="1" dirty="0" err="1">
                <a:solidFill>
                  <a:srgbClr val="059540"/>
                </a:solidFill>
              </a:rPr>
              <a:t>našeg</a:t>
            </a:r>
            <a:r>
              <a:rPr lang="en-US" sz="2400" b="1" dirty="0">
                <a:solidFill>
                  <a:srgbClr val="059540"/>
                </a:solidFill>
              </a:rPr>
              <a:t> </a:t>
            </a:r>
            <a:r>
              <a:rPr lang="en-US" sz="2400" b="1" dirty="0" err="1">
                <a:solidFill>
                  <a:srgbClr val="059540"/>
                </a:solidFill>
              </a:rPr>
              <a:t>vremena</a:t>
            </a:r>
            <a:r>
              <a:rPr lang="en-US" sz="2400" b="1" dirty="0"/>
              <a:t>.</a:t>
            </a:r>
            <a:endParaRPr sz="2400" dirty="0"/>
          </a:p>
        </p:txBody>
      </p:sp>
      <p:sp>
        <p:nvSpPr>
          <p:cNvPr id="214" name="Google Shape;2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Zašto to učiniti?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endParaRPr dirty="0"/>
          </a:p>
        </p:txBody>
      </p:sp>
      <p:sp>
        <p:nvSpPr>
          <p:cNvPr id="220" name="Google Shape;220;p26"/>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dirty="0" err="1"/>
              <a:t>Nije</a:t>
            </a:r>
            <a:r>
              <a:rPr lang="en-US" sz="2400" dirty="0"/>
              <a:t> </a:t>
            </a:r>
            <a:r>
              <a:rPr lang="en-US" sz="2400" dirty="0" err="1"/>
              <a:t>dovoljno</a:t>
            </a:r>
            <a:r>
              <a:rPr lang="en-US" sz="2400" dirty="0"/>
              <a:t> </a:t>
            </a:r>
            <a:r>
              <a:rPr lang="en-US" sz="2400" dirty="0" err="1"/>
              <a:t>imati</a:t>
            </a:r>
            <a:r>
              <a:rPr lang="en-US" sz="2400" dirty="0"/>
              <a:t> </a:t>
            </a:r>
            <a:r>
              <a:rPr lang="en-US" sz="2400" b="1" dirty="0" err="1"/>
              <a:t>nekoliko</a:t>
            </a:r>
            <a:r>
              <a:rPr lang="en-US" sz="2400" b="1" dirty="0"/>
              <a:t> </a:t>
            </a:r>
            <a:r>
              <a:rPr lang="en-US" sz="2400" dirty="0" err="1"/>
              <a:t>zelenih</a:t>
            </a:r>
            <a:r>
              <a:rPr lang="en-US" sz="2400" dirty="0"/>
              <a:t> </a:t>
            </a:r>
            <a:r>
              <a:rPr lang="en-US" sz="2400" dirty="0" err="1"/>
              <a:t>poduzetnika</a:t>
            </a:r>
            <a:r>
              <a:rPr lang="en-US" sz="2400" dirty="0"/>
              <a:t> – </a:t>
            </a:r>
            <a:r>
              <a:rPr lang="en-US" sz="2400" b="1" dirty="0" err="1">
                <a:solidFill>
                  <a:srgbClr val="059540"/>
                </a:solidFill>
              </a:rPr>
              <a:t>svaki</a:t>
            </a:r>
            <a:r>
              <a:rPr lang="en-US" sz="2400" b="1" dirty="0">
                <a:solidFill>
                  <a:srgbClr val="059540"/>
                </a:solidFill>
              </a:rPr>
              <a:t> </a:t>
            </a:r>
            <a:r>
              <a:rPr lang="en-US" sz="2400" b="1" dirty="0" err="1">
                <a:solidFill>
                  <a:srgbClr val="059540"/>
                </a:solidFill>
              </a:rPr>
              <a:t>poduzetnik</a:t>
            </a:r>
            <a:r>
              <a:rPr lang="en-US" sz="2400" b="1" dirty="0">
                <a:solidFill>
                  <a:srgbClr val="059540"/>
                </a:solidFill>
              </a:rPr>
              <a:t> </a:t>
            </a:r>
            <a:r>
              <a:rPr lang="en-US" sz="2400" b="1" dirty="0" err="1">
                <a:solidFill>
                  <a:srgbClr val="059540"/>
                </a:solidFill>
              </a:rPr>
              <a:t>treba</a:t>
            </a:r>
            <a:r>
              <a:rPr lang="en-US" sz="2400" b="1" dirty="0">
                <a:solidFill>
                  <a:srgbClr val="059540"/>
                </a:solidFill>
              </a:rPr>
              <a:t> od </a:t>
            </a:r>
            <a:r>
              <a:rPr lang="en-US" sz="2400" b="1" dirty="0" err="1">
                <a:solidFill>
                  <a:srgbClr val="059540"/>
                </a:solidFill>
              </a:rPr>
              <a:t>samog</a:t>
            </a:r>
            <a:r>
              <a:rPr lang="en-US" sz="2400" b="1" dirty="0">
                <a:solidFill>
                  <a:srgbClr val="059540"/>
                </a:solidFill>
              </a:rPr>
              <a:t> </a:t>
            </a:r>
            <a:r>
              <a:rPr lang="en-US" sz="2400" b="1" dirty="0" err="1">
                <a:solidFill>
                  <a:srgbClr val="059540"/>
                </a:solidFill>
              </a:rPr>
              <a:t>početka</a:t>
            </a:r>
            <a:r>
              <a:rPr lang="en-US" sz="2400" b="1" dirty="0">
                <a:solidFill>
                  <a:srgbClr val="059540"/>
                </a:solidFill>
              </a:rPr>
              <a:t> </a:t>
            </a:r>
            <a:r>
              <a:rPr lang="en-US" sz="2400" b="1" dirty="0" err="1">
                <a:solidFill>
                  <a:srgbClr val="059540"/>
                </a:solidFill>
              </a:rPr>
              <a:t>uključiti</a:t>
            </a:r>
            <a:r>
              <a:rPr lang="en-US" sz="2400" b="1" dirty="0">
                <a:solidFill>
                  <a:srgbClr val="059540"/>
                </a:solidFill>
              </a:rPr>
              <a:t> </a:t>
            </a:r>
            <a:r>
              <a:rPr lang="en-US" sz="2400" b="1" dirty="0" err="1">
                <a:solidFill>
                  <a:srgbClr val="059540"/>
                </a:solidFill>
              </a:rPr>
              <a:t>okoliš</a:t>
            </a:r>
            <a:r>
              <a:rPr lang="en-US" sz="2400" b="1" dirty="0">
                <a:solidFill>
                  <a:srgbClr val="059540"/>
                </a:solidFill>
              </a:rPr>
              <a:t> </a:t>
            </a:r>
            <a:r>
              <a:rPr lang="en-US" sz="2400" b="1" dirty="0" err="1">
                <a:solidFill>
                  <a:srgbClr val="059540"/>
                </a:solidFill>
              </a:rPr>
              <a:t>i</a:t>
            </a:r>
            <a:r>
              <a:rPr lang="en-US" sz="2400" b="1" dirty="0">
                <a:solidFill>
                  <a:srgbClr val="059540"/>
                </a:solidFill>
              </a:rPr>
              <a:t> </a:t>
            </a:r>
            <a:r>
              <a:rPr lang="en-US" sz="2400" b="1" dirty="0" err="1">
                <a:solidFill>
                  <a:srgbClr val="059540"/>
                </a:solidFill>
              </a:rPr>
              <a:t>ekološke</a:t>
            </a:r>
            <a:r>
              <a:rPr lang="en-US" sz="2400" b="1" dirty="0">
                <a:solidFill>
                  <a:srgbClr val="059540"/>
                </a:solidFill>
              </a:rPr>
              <a:t> </a:t>
            </a:r>
            <a:r>
              <a:rPr lang="en-US" sz="2400" b="1" dirty="0" err="1">
                <a:solidFill>
                  <a:srgbClr val="059540"/>
                </a:solidFill>
              </a:rPr>
              <a:t>čimbenike</a:t>
            </a:r>
            <a:r>
              <a:rPr lang="en-US" sz="2400" b="1" dirty="0">
                <a:solidFill>
                  <a:srgbClr val="059540"/>
                </a:solidFill>
              </a:rPr>
              <a:t> u </a:t>
            </a:r>
            <a:r>
              <a:rPr lang="en-US" sz="2400" b="1" dirty="0" err="1">
                <a:solidFill>
                  <a:srgbClr val="059540"/>
                </a:solidFill>
              </a:rPr>
              <a:t>svoje</a:t>
            </a:r>
            <a:r>
              <a:rPr lang="en-US" sz="2400" b="1" dirty="0">
                <a:solidFill>
                  <a:srgbClr val="059540"/>
                </a:solidFill>
              </a:rPr>
              <a:t> </a:t>
            </a:r>
            <a:r>
              <a:rPr lang="en-US" sz="2400" b="1" dirty="0" err="1">
                <a:solidFill>
                  <a:srgbClr val="059540"/>
                </a:solidFill>
              </a:rPr>
              <a:t>poslovanje</a:t>
            </a:r>
            <a:r>
              <a:rPr lang="en-US" sz="2400" b="1" dirty="0">
                <a:solidFill>
                  <a:srgbClr val="059540"/>
                </a:solidFill>
              </a:rPr>
              <a:t>.</a:t>
            </a:r>
            <a:endParaRPr sz="2400" dirty="0">
              <a:solidFill>
                <a:srgbClr val="059540"/>
              </a:solidFill>
            </a:endParaRPr>
          </a:p>
        </p:txBody>
      </p:sp>
      <p:sp>
        <p:nvSpPr>
          <p:cNvPr id="221" name="Google Shape;2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Zašto to učiniti?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endParaRPr dirty="0"/>
          </a:p>
        </p:txBody>
      </p:sp>
      <p:sp>
        <p:nvSpPr>
          <p:cNvPr id="227" name="Google Shape;227;p27"/>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t>Iako</a:t>
            </a:r>
            <a:r>
              <a:rPr lang="en-US" sz="2400" dirty="0"/>
              <a:t> je pod </a:t>
            </a:r>
            <a:r>
              <a:rPr lang="en-US" sz="2400" dirty="0" err="1"/>
              <a:t>utjecajem</a:t>
            </a:r>
            <a:r>
              <a:rPr lang="en-US" sz="2400" dirty="0"/>
              <a:t> </a:t>
            </a:r>
            <a:r>
              <a:rPr lang="en-US" sz="2400" dirty="0" err="1"/>
              <a:t>oporezivanja</a:t>
            </a:r>
            <a:r>
              <a:rPr lang="en-US" sz="2400" dirty="0"/>
              <a:t> </a:t>
            </a:r>
            <a:r>
              <a:rPr lang="en-US" sz="2400" dirty="0" err="1"/>
              <a:t>ugljika</a:t>
            </a:r>
            <a:r>
              <a:rPr lang="en-US" sz="2400" dirty="0"/>
              <a:t> </a:t>
            </a:r>
            <a:r>
              <a:rPr lang="en-US" sz="2400" dirty="0" err="1"/>
              <a:t>i</a:t>
            </a:r>
            <a:r>
              <a:rPr lang="en-US" sz="2400" dirty="0"/>
              <a:t> </a:t>
            </a:r>
            <a:r>
              <a:rPr lang="en-US" sz="2400" dirty="0" err="1"/>
              <a:t>drugih</a:t>
            </a:r>
            <a:r>
              <a:rPr lang="en-US" sz="2400" dirty="0"/>
              <a:t> </a:t>
            </a:r>
            <a:r>
              <a:rPr lang="en-US" sz="2400" dirty="0" err="1"/>
              <a:t>mjera</a:t>
            </a:r>
            <a:r>
              <a:rPr lang="en-US" sz="2400" dirty="0"/>
              <a:t> </a:t>
            </a:r>
            <a:r>
              <a:rPr lang="en-US" sz="2400" dirty="0" err="1"/>
              <a:t>politike,</a:t>
            </a:r>
            <a:r>
              <a:rPr lang="en-US" sz="2400" b="1" dirty="0" err="1">
                <a:solidFill>
                  <a:srgbClr val="E7501B"/>
                </a:solidFill>
              </a:rPr>
              <a:t>naglasak</a:t>
            </a:r>
            <a:r>
              <a:rPr lang="en-US" sz="2400" b="1" dirty="0">
                <a:solidFill>
                  <a:srgbClr val="E7501B"/>
                </a:solidFill>
              </a:rPr>
              <a:t> </a:t>
            </a:r>
            <a:r>
              <a:rPr lang="en-US" sz="2400" b="1" dirty="0" err="1">
                <a:solidFill>
                  <a:srgbClr val="E7501B"/>
                </a:solidFill>
              </a:rPr>
              <a:t>na</a:t>
            </a:r>
            <a:r>
              <a:rPr lang="en-US" sz="2400" b="1" dirty="0">
                <a:solidFill>
                  <a:srgbClr val="E7501B"/>
                </a:solidFill>
              </a:rPr>
              <a:t> </a:t>
            </a:r>
            <a:r>
              <a:rPr lang="en-US" sz="2400" b="1" dirty="0" err="1">
                <a:solidFill>
                  <a:srgbClr val="E7501B"/>
                </a:solidFill>
              </a:rPr>
              <a:t>strukovno</a:t>
            </a:r>
            <a:r>
              <a:rPr lang="en-US" sz="2400" b="1" dirty="0">
                <a:solidFill>
                  <a:srgbClr val="E7501B"/>
                </a:solidFill>
              </a:rPr>
              <a:t> </a:t>
            </a:r>
            <a:r>
              <a:rPr lang="en-US" sz="2400" b="1" dirty="0" err="1">
                <a:solidFill>
                  <a:srgbClr val="E7501B"/>
                </a:solidFill>
              </a:rPr>
              <a:t>obrazovanje</a:t>
            </a:r>
            <a:r>
              <a:rPr lang="en-US" sz="2400" b="1" dirty="0">
                <a:solidFill>
                  <a:srgbClr val="E7501B"/>
                </a:solidFill>
              </a:rPr>
              <a:t> </a:t>
            </a:r>
            <a:r>
              <a:rPr lang="en-US" sz="2400" b="1" dirty="0" err="1">
                <a:solidFill>
                  <a:srgbClr val="E7501B"/>
                </a:solidFill>
              </a:rPr>
              <a:t>i</a:t>
            </a:r>
            <a:r>
              <a:rPr lang="en-US" sz="2400" b="1" dirty="0">
                <a:solidFill>
                  <a:srgbClr val="E7501B"/>
                </a:solidFill>
              </a:rPr>
              <a:t> </a:t>
            </a:r>
            <a:r>
              <a:rPr lang="en-US" sz="2400" b="1" dirty="0" err="1">
                <a:solidFill>
                  <a:srgbClr val="E7501B"/>
                </a:solidFill>
              </a:rPr>
              <a:t>osposobljavanje</a:t>
            </a:r>
            <a:r>
              <a:rPr lang="en-US" sz="2400" b="1" dirty="0">
                <a:solidFill>
                  <a:srgbClr val="E7501B"/>
                </a:solidFill>
              </a:rPr>
              <a:t> </a:t>
            </a:r>
            <a:r>
              <a:rPr lang="en-US" sz="2400" b="1" dirty="0" err="1">
                <a:solidFill>
                  <a:srgbClr val="E7501B"/>
                </a:solidFill>
              </a:rPr>
              <a:t>trebao</a:t>
            </a:r>
            <a:r>
              <a:rPr lang="en-US" sz="2400" b="1" dirty="0">
                <a:solidFill>
                  <a:srgbClr val="E7501B"/>
                </a:solidFill>
              </a:rPr>
              <a:t> bi </a:t>
            </a:r>
            <a:r>
              <a:rPr lang="en-US" sz="2400" b="1" dirty="0" err="1">
                <a:solidFill>
                  <a:srgbClr val="E7501B"/>
                </a:solidFill>
              </a:rPr>
              <a:t>biti</a:t>
            </a:r>
            <a:r>
              <a:rPr lang="en-US" sz="2400" b="1" dirty="0">
                <a:solidFill>
                  <a:srgbClr val="E7501B"/>
                </a:solidFill>
              </a:rPr>
              <a:t> </a:t>
            </a:r>
            <a:r>
              <a:rPr lang="en-US" sz="2400" b="1" dirty="0" err="1">
                <a:solidFill>
                  <a:srgbClr val="E7501B"/>
                </a:solidFill>
              </a:rPr>
              <a:t>čvrsto</a:t>
            </a:r>
            <a:r>
              <a:rPr lang="en-US" sz="2400" b="1" dirty="0">
                <a:solidFill>
                  <a:srgbClr val="E7501B"/>
                </a:solidFill>
              </a:rPr>
              <a:t> </a:t>
            </a:r>
            <a:r>
              <a:rPr lang="en-US" sz="2400" b="1" dirty="0" err="1">
                <a:solidFill>
                  <a:srgbClr val="E7501B"/>
                </a:solidFill>
              </a:rPr>
              <a:t>stavljen</a:t>
            </a:r>
            <a:r>
              <a:rPr lang="en-US" sz="2400" b="1" dirty="0">
                <a:solidFill>
                  <a:srgbClr val="E7501B"/>
                </a:solidFill>
              </a:rPr>
              <a:t> </a:t>
            </a:r>
            <a:r>
              <a:rPr lang="en-US" sz="2400" b="1" dirty="0" err="1">
                <a:solidFill>
                  <a:srgbClr val="E7501B"/>
                </a:solidFill>
              </a:rPr>
              <a:t>na</a:t>
            </a:r>
            <a:r>
              <a:rPr lang="en-US" sz="2400" b="1" dirty="0">
                <a:solidFill>
                  <a:srgbClr val="E7501B"/>
                </a:solidFill>
              </a:rPr>
              <a:t> "</a:t>
            </a:r>
            <a:r>
              <a:rPr lang="en-US" sz="2400" b="1" dirty="0" err="1">
                <a:solidFill>
                  <a:srgbClr val="E7501B"/>
                </a:solidFill>
              </a:rPr>
              <a:t>ozelenjavanje</a:t>
            </a:r>
            <a:r>
              <a:rPr lang="en-US" sz="2400" b="1" dirty="0">
                <a:solidFill>
                  <a:srgbClr val="E7501B"/>
                </a:solidFill>
              </a:rPr>
              <a:t>" </a:t>
            </a:r>
            <a:r>
              <a:rPr lang="en-US" sz="2400" b="1" dirty="0" err="1">
                <a:solidFill>
                  <a:srgbClr val="E7501B"/>
                </a:solidFill>
              </a:rPr>
              <a:t>poduzetničkih</a:t>
            </a:r>
            <a:r>
              <a:rPr lang="en-US" sz="2400" b="1" dirty="0">
                <a:solidFill>
                  <a:srgbClr val="E7501B"/>
                </a:solidFill>
              </a:rPr>
              <a:t> </a:t>
            </a:r>
            <a:r>
              <a:rPr lang="en-US" sz="2400" b="1" dirty="0" err="1">
                <a:solidFill>
                  <a:srgbClr val="E7501B"/>
                </a:solidFill>
              </a:rPr>
              <a:t>aktivnosti</a:t>
            </a:r>
            <a:r>
              <a:rPr lang="en-US" sz="2400" b="1" dirty="0">
                <a:solidFill>
                  <a:srgbClr val="E7501B"/>
                </a:solidFill>
              </a:rPr>
              <a:t> </a:t>
            </a:r>
            <a:r>
              <a:rPr lang="en-US" sz="2400" b="1" dirty="0" err="1">
                <a:solidFill>
                  <a:srgbClr val="E7501B"/>
                </a:solidFill>
              </a:rPr>
              <a:t>sljedeće</a:t>
            </a:r>
            <a:r>
              <a:rPr lang="en-US" sz="2400" b="1" dirty="0">
                <a:solidFill>
                  <a:srgbClr val="E7501B"/>
                </a:solidFill>
              </a:rPr>
              <a:t> </a:t>
            </a:r>
            <a:r>
              <a:rPr lang="en-US" sz="2400" b="1" dirty="0" err="1">
                <a:solidFill>
                  <a:srgbClr val="E7501B"/>
                </a:solidFill>
              </a:rPr>
              <a:t>generacije</a:t>
            </a:r>
            <a:r>
              <a:rPr lang="en-US" sz="2400" b="1" dirty="0">
                <a:solidFill>
                  <a:srgbClr val="E7501B"/>
                </a:solidFill>
              </a:rPr>
              <a:t> </a:t>
            </a:r>
            <a:r>
              <a:rPr lang="en-US" sz="2400" b="1" dirty="0" err="1">
                <a:solidFill>
                  <a:srgbClr val="E7501B"/>
                </a:solidFill>
              </a:rPr>
              <a:t>poduzetnika</a:t>
            </a:r>
            <a:r>
              <a:rPr lang="en-US" sz="2400" b="1" dirty="0">
                <a:solidFill>
                  <a:srgbClr val="E7501B"/>
                </a:solidFill>
              </a:rPr>
              <a:t>.</a:t>
            </a:r>
            <a:endParaRPr sz="2400" dirty="0">
              <a:solidFill>
                <a:srgbClr val="E7501B"/>
              </a:solidFill>
            </a:endParaRPr>
          </a:p>
          <a:p>
            <a:pPr marL="0" lvl="0" indent="0" algn="l" rtl="0">
              <a:lnSpc>
                <a:spcPct val="100000"/>
              </a:lnSpc>
              <a:spcBef>
                <a:spcPts val="600"/>
              </a:spcBef>
              <a:spcAft>
                <a:spcPts val="0"/>
              </a:spcAft>
              <a:buSzPts val="1600"/>
              <a:buNone/>
            </a:pPr>
            <a:endParaRPr sz="1800" dirty="0"/>
          </a:p>
        </p:txBody>
      </p:sp>
      <p:sp>
        <p:nvSpPr>
          <p:cNvPr id="228" name="Google Shape;2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Kako to učiniti?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endParaRPr dirty="0"/>
          </a:p>
        </p:txBody>
      </p:sp>
      <p:sp>
        <p:nvSpPr>
          <p:cNvPr id="234" name="Google Shape;234;p28"/>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t>Ozelenjavanje</a:t>
            </a:r>
            <a:r>
              <a:rPr lang="en-US" sz="2400" dirty="0"/>
              <a:t> </a:t>
            </a:r>
            <a:r>
              <a:rPr lang="en-US" sz="2400" dirty="0" err="1"/>
              <a:t>EntreCompa</a:t>
            </a:r>
            <a:r>
              <a:rPr lang="en-US" sz="2400" dirty="0"/>
              <a:t>, </a:t>
            </a:r>
            <a:r>
              <a:rPr lang="en-US" sz="2400" dirty="0" err="1"/>
              <a:t>kao</a:t>
            </a:r>
            <a:r>
              <a:rPr lang="en-US" sz="2400" dirty="0"/>
              <a:t> </a:t>
            </a:r>
            <a:r>
              <a:rPr lang="en-US" sz="2400" b="1" dirty="0" err="1">
                <a:solidFill>
                  <a:srgbClr val="E7501B"/>
                </a:solidFill>
              </a:rPr>
              <a:t>ključno</a:t>
            </a:r>
            <a:r>
              <a:rPr lang="en-US" sz="2400" b="1" dirty="0">
                <a:solidFill>
                  <a:srgbClr val="E7501B"/>
                </a:solidFill>
              </a:rPr>
              <a:t> </a:t>
            </a:r>
            <a:r>
              <a:rPr lang="en-US" sz="2400" b="1" dirty="0" err="1">
                <a:solidFill>
                  <a:srgbClr val="E7501B"/>
                </a:solidFill>
              </a:rPr>
              <a:t>mjerilo</a:t>
            </a:r>
            <a:r>
              <a:rPr lang="en-US" sz="2400" b="1" dirty="0">
                <a:solidFill>
                  <a:srgbClr val="E7501B"/>
                </a:solidFill>
              </a:rPr>
              <a:t> za </a:t>
            </a:r>
            <a:r>
              <a:rPr lang="en-US" sz="2400" b="1" dirty="0" err="1">
                <a:solidFill>
                  <a:srgbClr val="E7501B"/>
                </a:solidFill>
              </a:rPr>
              <a:t>poduzetničko</a:t>
            </a:r>
            <a:r>
              <a:rPr lang="en-US" sz="2400" b="1" dirty="0">
                <a:solidFill>
                  <a:srgbClr val="E7501B"/>
                </a:solidFill>
              </a:rPr>
              <a:t> </a:t>
            </a:r>
            <a:r>
              <a:rPr lang="en-US" sz="2400" b="1" dirty="0" err="1">
                <a:solidFill>
                  <a:srgbClr val="E7501B"/>
                </a:solidFill>
              </a:rPr>
              <a:t>obrazovanje</a:t>
            </a:r>
            <a:r>
              <a:rPr lang="en-US" sz="2400" b="1" dirty="0"/>
              <a:t> </a:t>
            </a:r>
            <a:r>
              <a:rPr lang="en-US" sz="2400" dirty="0" err="1"/>
              <a:t>sada</a:t>
            </a:r>
            <a:r>
              <a:rPr lang="en-US" sz="2400" dirty="0"/>
              <a:t> je </a:t>
            </a:r>
            <a:r>
              <a:rPr lang="en-US" sz="2400" dirty="0" err="1"/>
              <a:t>bitan</a:t>
            </a:r>
            <a:r>
              <a:rPr lang="en-US" sz="2400" dirty="0"/>
              <a:t> </a:t>
            </a:r>
            <a:r>
              <a:rPr lang="en-US" sz="2400" dirty="0" err="1"/>
              <a:t>prvi</a:t>
            </a:r>
            <a:r>
              <a:rPr lang="en-US" sz="2400" dirty="0"/>
              <a:t> </a:t>
            </a:r>
            <a:r>
              <a:rPr lang="en-US" sz="2400" dirty="0" err="1"/>
              <a:t>korak</a:t>
            </a:r>
            <a:r>
              <a:rPr lang="en-US" sz="2400" dirty="0"/>
              <a:t>.</a:t>
            </a:r>
            <a:endParaRPr dirty="0"/>
          </a:p>
          <a:p>
            <a:pPr marL="0" lvl="0" indent="0" algn="l" rtl="0">
              <a:lnSpc>
                <a:spcPct val="100000"/>
              </a:lnSpc>
              <a:spcBef>
                <a:spcPts val="600"/>
              </a:spcBef>
              <a:spcAft>
                <a:spcPts val="0"/>
              </a:spcAft>
              <a:buSzPts val="1600"/>
              <a:buNone/>
            </a:pPr>
            <a:endParaRPr sz="1800" dirty="0"/>
          </a:p>
        </p:txBody>
      </p:sp>
      <p:sp>
        <p:nvSpPr>
          <p:cNvPr id="235" name="Google Shape;235;p2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Kako to učiniti?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29"/>
          <p:cNvSpPr txBox="1">
            <a:spLocks noGrp="1"/>
          </p:cNvSpPr>
          <p:nvPr>
            <p:ph type="title" idx="2"/>
          </p:nvPr>
        </p:nvSpPr>
        <p:spPr>
          <a:xfrm>
            <a:off x="0" y="2851589"/>
            <a:ext cx="8744875"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solidFill>
                  <a:srgbClr val="059540"/>
                </a:solidFill>
              </a:rPr>
              <a:t>“</a:t>
            </a:r>
            <a:r>
              <a:rPr lang="en-US" b="1" dirty="0" err="1">
                <a:solidFill>
                  <a:srgbClr val="059540"/>
                </a:solidFill>
              </a:rPr>
              <a:t>ozelenjavanje</a:t>
            </a:r>
            <a:r>
              <a:rPr lang="en-US" b="1" dirty="0">
                <a:solidFill>
                  <a:srgbClr val="059540"/>
                </a:solidFill>
              </a:rPr>
              <a:t>” </a:t>
            </a:r>
            <a:r>
              <a:rPr lang="en-US" b="1" dirty="0" err="1"/>
              <a:t>entrecomp</a:t>
            </a:r>
            <a:r>
              <a:rPr lang="en-US" b="1" dirty="0"/>
              <a:t>-a</a:t>
            </a:r>
            <a:endParaRPr dirty="0"/>
          </a:p>
        </p:txBody>
      </p:sp>
      <p:sp>
        <p:nvSpPr>
          <p:cNvPr id="242" name="Google Shape;242;p29"/>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dirty="0" err="1"/>
              <a:t>Europski</a:t>
            </a:r>
            <a:r>
              <a:rPr lang="en-US" b="1" dirty="0"/>
              <a:t> </a:t>
            </a:r>
            <a:r>
              <a:rPr lang="en-US" b="1" dirty="0">
                <a:solidFill>
                  <a:srgbClr val="059540"/>
                </a:solidFill>
              </a:rPr>
              <a:t>“</a:t>
            </a:r>
            <a:r>
              <a:rPr lang="en-US" b="1" dirty="0" err="1">
                <a:solidFill>
                  <a:srgbClr val="059540"/>
                </a:solidFill>
              </a:rPr>
              <a:t>zeleni</a:t>
            </a:r>
            <a:r>
              <a:rPr lang="en-US" b="1" dirty="0">
                <a:solidFill>
                  <a:srgbClr val="059540"/>
                </a:solidFill>
              </a:rPr>
              <a:t> </a:t>
            </a:r>
            <a:r>
              <a:rPr lang="en-US" b="1" dirty="0" err="1">
                <a:solidFill>
                  <a:srgbClr val="059540"/>
                </a:solidFill>
              </a:rPr>
              <a:t>dogovor</a:t>
            </a:r>
            <a:r>
              <a:rPr lang="en-US" b="1" dirty="0">
                <a:solidFill>
                  <a:srgbClr val="059540"/>
                </a:solidFill>
              </a:rPr>
              <a:t>”</a:t>
            </a:r>
            <a:endParaRPr dirty="0">
              <a:solidFill>
                <a:srgbClr val="059540"/>
              </a:solidFill>
            </a:endParaRPr>
          </a:p>
        </p:txBody>
      </p:sp>
      <p:sp>
        <p:nvSpPr>
          <p:cNvPr id="248" name="Google Shape;248;p3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Europski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Zeleni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dogovor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postavlja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ambiciozne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ciljeve</a:t>
            </a:r>
            <a:r>
              <a:rPr lang="en-US" sz="2400" b="0" i="0" u="none" strike="noStrike" cap="none" dirty="0">
                <a:solidFill>
                  <a:srgbClr val="000000"/>
                </a:solidFill>
                <a:latin typeface="Arial"/>
                <a:ea typeface="Arial"/>
                <a:cs typeface="Arial"/>
                <a:sym typeface="Arial"/>
              </a:rPr>
              <a:t> za </a:t>
            </a:r>
            <a:r>
              <a:rPr lang="en-US" sz="2400" b="0" i="0" u="none" strike="noStrike" cap="none" dirty="0" err="1">
                <a:solidFill>
                  <a:srgbClr val="000000"/>
                </a:solidFill>
                <a:latin typeface="Arial"/>
                <a:ea typeface="Arial"/>
                <a:cs typeface="Arial"/>
                <a:sym typeface="Arial"/>
              </a:rPr>
              <a:t>Europu</a:t>
            </a:r>
            <a:r>
              <a:rPr lang="en-US" sz="2400" b="0" i="0" u="none" strike="noStrike" cap="none" dirty="0">
                <a:solidFill>
                  <a:srgbClr val="000000"/>
                </a:solidFill>
                <a:latin typeface="Arial"/>
                <a:ea typeface="Arial"/>
                <a:cs typeface="Arial"/>
                <a:sym typeface="Arial"/>
              </a:rPr>
              <a:t> do 2050: </a:t>
            </a:r>
            <a:r>
              <a:rPr lang="en-US" sz="2400" b="1" i="0" u="none" strike="noStrike" cap="none" dirty="0" err="1">
                <a:solidFill>
                  <a:srgbClr val="059540"/>
                </a:solidFill>
                <a:latin typeface="Arial"/>
                <a:ea typeface="Arial"/>
                <a:cs typeface="Arial"/>
                <a:sym typeface="Arial"/>
              </a:rPr>
              <a:t>strateški</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okvir</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čiji</a:t>
            </a:r>
            <a:r>
              <a:rPr lang="en-US" sz="2400" b="1" i="0" u="none" strike="noStrike" cap="none" dirty="0">
                <a:solidFill>
                  <a:srgbClr val="059540"/>
                </a:solidFill>
                <a:latin typeface="Arial"/>
                <a:ea typeface="Arial"/>
                <a:cs typeface="Arial"/>
                <a:sym typeface="Arial"/>
              </a:rPr>
              <a:t> je </a:t>
            </a:r>
            <a:r>
              <a:rPr lang="en-US" sz="2400" b="1" i="0" u="none" strike="noStrike" cap="none" dirty="0" err="1">
                <a:solidFill>
                  <a:srgbClr val="059540"/>
                </a:solidFill>
                <a:latin typeface="Arial"/>
                <a:ea typeface="Arial"/>
                <a:cs typeface="Arial"/>
                <a:sym typeface="Arial"/>
              </a:rPr>
              <a:t>cilj</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učiniti</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Europu</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prvim</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ugljično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neutralnim</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kontinentom</a:t>
            </a:r>
            <a:r>
              <a:rPr lang="en-US" sz="2400" b="0" i="0" u="none" strike="noStrike" cap="none" dirty="0">
                <a:solidFill>
                  <a:srgbClr val="000000"/>
                </a:solidFill>
                <a:latin typeface="Arial"/>
                <a:ea typeface="Arial"/>
                <a:cs typeface="Arial"/>
                <a:sym typeface="Arial"/>
              </a:rPr>
              <a:t>.</a:t>
            </a:r>
            <a:endParaRPr dirty="0"/>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Zemlje</a:t>
            </a:r>
            <a:r>
              <a:rPr lang="en-US" sz="2400" b="0" i="0" u="none" strike="noStrike" cap="none" dirty="0">
                <a:solidFill>
                  <a:srgbClr val="000000"/>
                </a:solidFill>
                <a:latin typeface="Arial"/>
                <a:ea typeface="Arial"/>
                <a:cs typeface="Arial"/>
                <a:sym typeface="Arial"/>
              </a:rPr>
              <a:t> ne </a:t>
            </a:r>
            <a:r>
              <a:rPr lang="en-US" sz="2400" b="0" i="0" u="none" strike="noStrike" cap="none" dirty="0" err="1">
                <a:solidFill>
                  <a:srgbClr val="000000"/>
                </a:solidFill>
                <a:latin typeface="Arial"/>
                <a:ea typeface="Arial"/>
                <a:cs typeface="Arial"/>
                <a:sym typeface="Arial"/>
              </a:rPr>
              <a:t>trebaju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samo</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više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poduzetnika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nego</a:t>
            </a:r>
            <a:r>
              <a:rPr lang="en-US" sz="2400" b="0" i="0" u="none" strike="noStrike" cap="none" dirty="0">
                <a:solidFill>
                  <a:srgbClr val="000000"/>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više</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zelenih</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i</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održivih</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poduzetnika</a:t>
            </a:r>
            <a:r>
              <a:rPr lang="en-US" sz="2400" b="1" i="0" u="none" strike="noStrike" cap="none" dirty="0">
                <a:solidFill>
                  <a:srgbClr val="2B2D83"/>
                </a:solidFill>
                <a:latin typeface="Arial"/>
                <a:ea typeface="Arial"/>
                <a:cs typeface="Arial"/>
                <a:sym typeface="Arial"/>
              </a:rPr>
              <a:t> koji </a:t>
            </a:r>
            <a:r>
              <a:rPr lang="en-US" sz="2400" b="1" i="0" u="none" strike="noStrike" cap="none" dirty="0" err="1">
                <a:solidFill>
                  <a:srgbClr val="2B2D83"/>
                </a:solidFill>
                <a:latin typeface="Arial"/>
                <a:ea typeface="Arial"/>
                <a:cs typeface="Arial"/>
                <a:sym typeface="Arial"/>
              </a:rPr>
              <a:t>će</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potaknuti</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prijelaz</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na</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kružno</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gospodarstvo</a:t>
            </a:r>
            <a:r>
              <a:rPr lang="en-US" sz="2400" b="0" i="0" u="none" strike="noStrike" cap="none" dirty="0">
                <a:solidFill>
                  <a:srgbClr val="000000"/>
                </a:solidFill>
                <a:latin typeface="Arial"/>
                <a:ea typeface="Arial"/>
                <a:cs typeface="Arial"/>
                <a:sym typeface="Arial"/>
              </a:rPr>
              <a:t>.</a:t>
            </a:r>
            <a:endParaRPr dirty="0"/>
          </a:p>
        </p:txBody>
      </p:sp>
      <p:pic>
        <p:nvPicPr>
          <p:cNvPr id="253" name="Google Shape;253;p30" descr="C:\Windows\system32\config\systemprofile\Desktop\Entrecomp_logo_HD-1.png"/>
          <p:cNvPicPr preferRelativeResize="0"/>
          <p:nvPr/>
        </p:nvPicPr>
        <p:blipFill rotWithShape="1">
          <a:blip r:embed="rId3">
            <a:alphaModFix/>
          </a:blip>
          <a:srcRect/>
          <a:stretch/>
        </p:blipFill>
        <p:spPr>
          <a:xfrm>
            <a:off x="6490740" y="4055805"/>
            <a:ext cx="1610523" cy="5368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Europski</a:t>
            </a:r>
            <a:r>
              <a:rPr lang="en-US" b="1">
                <a:solidFill>
                  <a:srgbClr val="059540"/>
                </a:solidFill>
              </a:rPr>
              <a:t>“zeleni dogovor”</a:t>
            </a:r>
            <a:endParaRPr>
              <a:solidFill>
                <a:srgbClr val="059540"/>
              </a:solidFill>
            </a:endParaRPr>
          </a:p>
        </p:txBody>
      </p:sp>
      <p:sp>
        <p:nvSpPr>
          <p:cNvPr id="259" name="Google Shape;259;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1" i="0" u="none" strike="noStrike" cap="none" dirty="0" err="1">
                <a:solidFill>
                  <a:srgbClr val="059540"/>
                </a:solidFill>
                <a:latin typeface="Arial"/>
                <a:ea typeface="Arial"/>
                <a:cs typeface="Arial"/>
                <a:sym typeface="Arial"/>
              </a:rPr>
              <a:t>Ozelenjavanje</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EntreCompa</a:t>
            </a:r>
            <a:r>
              <a:rPr lang="en-US" sz="2400" b="1" i="0" u="none" strike="noStrike" cap="none" dirty="0">
                <a:solidFill>
                  <a:srgbClr val="05954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pojašnjenje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novih</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kružnih</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poslovnih</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modela</a:t>
            </a:r>
            <a:r>
              <a:rPr lang="en-US" sz="2400" b="0" i="0" u="none" strike="noStrike" cap="none" dirty="0">
                <a:solidFill>
                  <a:srgbClr val="00000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predstavlja</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daljnje</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i</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značajno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jačanje</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ključnih</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kompetencija</a:t>
            </a:r>
            <a:r>
              <a:rPr lang="en-US" sz="2400" b="1" i="0" u="none" strike="noStrike" cap="none" dirty="0">
                <a:solidFill>
                  <a:srgbClr val="059540"/>
                </a:solidFill>
                <a:latin typeface="Arial"/>
                <a:ea typeface="Arial"/>
                <a:cs typeface="Arial"/>
                <a:sym typeface="Arial"/>
              </a:rPr>
              <a:t> u </a:t>
            </a:r>
            <a:r>
              <a:rPr lang="en-US" sz="2400" b="1" i="0" u="none" strike="noStrike" cap="none" dirty="0" err="1">
                <a:solidFill>
                  <a:srgbClr val="059540"/>
                </a:solidFill>
                <a:latin typeface="Arial"/>
                <a:ea typeface="Arial"/>
                <a:cs typeface="Arial"/>
                <a:sym typeface="Arial"/>
              </a:rPr>
              <a:t>iVET</a:t>
            </a:r>
            <a:r>
              <a:rPr lang="en-US" sz="2400" b="1" i="0" u="none" strike="noStrike" cap="none" dirty="0">
                <a:solidFill>
                  <a:srgbClr val="059540"/>
                </a:solidFill>
                <a:latin typeface="Arial"/>
                <a:ea typeface="Arial"/>
                <a:cs typeface="Arial"/>
                <a:sym typeface="Arial"/>
              </a:rPr>
              <a:t>-u </a:t>
            </a:r>
            <a:r>
              <a:rPr lang="en-US" sz="2400" b="1" i="0" u="none" strike="noStrike" cap="none" dirty="0" err="1">
                <a:solidFill>
                  <a:srgbClr val="059540"/>
                </a:solidFill>
                <a:latin typeface="Arial"/>
                <a:ea typeface="Arial"/>
                <a:cs typeface="Arial"/>
                <a:sym typeface="Arial"/>
              </a:rPr>
              <a:t>i</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cVET</a:t>
            </a:r>
            <a:r>
              <a:rPr lang="en-US" sz="2400" b="1" i="0" u="none" strike="noStrike" cap="none" dirty="0">
                <a:solidFill>
                  <a:srgbClr val="059540"/>
                </a:solidFill>
                <a:latin typeface="Arial"/>
                <a:ea typeface="Arial"/>
                <a:cs typeface="Arial"/>
                <a:sym typeface="Arial"/>
              </a:rPr>
              <a:t>-u</a:t>
            </a:r>
            <a:r>
              <a:rPr lang="en-US" sz="2400" b="0" i="0" u="none" strike="noStrike" cap="none" dirty="0">
                <a:solidFill>
                  <a:srgbClr val="000000"/>
                </a:solidFill>
                <a:latin typeface="Arial"/>
                <a:ea typeface="Arial"/>
                <a:cs typeface="Arial"/>
                <a:sym typeface="Arial"/>
              </a:rPr>
              <a:t>.</a:t>
            </a:r>
            <a:endParaRPr dirty="0"/>
          </a:p>
        </p:txBody>
      </p:sp>
      <p:pic>
        <p:nvPicPr>
          <p:cNvPr id="264" name="Google Shape;264;p31" descr="C:\Windows\system32\config\systemprofile\Desktop\Entrecomp_logo_HD-1.png"/>
          <p:cNvPicPr preferRelativeResize="0"/>
          <p:nvPr/>
        </p:nvPicPr>
        <p:blipFill rotWithShape="1">
          <a:blip r:embed="rId3">
            <a:alphaModFix/>
          </a:blip>
          <a:srcRect/>
          <a:stretch/>
        </p:blipFill>
        <p:spPr>
          <a:xfrm>
            <a:off x="6490740" y="4142864"/>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aktivnost</a:t>
            </a:r>
            <a:endParaRPr/>
          </a:p>
        </p:txBody>
      </p:sp>
      <p:sp>
        <p:nvSpPr>
          <p:cNvPr id="270" name="Google Shape;270;p3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Protumačite</a:t>
            </a:r>
            <a:r>
              <a:rPr lang="en-US" sz="2400" dirty="0"/>
              <a:t> </a:t>
            </a:r>
            <a:r>
              <a:rPr lang="en-US" sz="2400" dirty="0" err="1"/>
              <a:t>i</a:t>
            </a:r>
            <a:r>
              <a:rPr lang="en-US" sz="2400" dirty="0"/>
              <a:t> </a:t>
            </a:r>
            <a:r>
              <a:rPr lang="en-US" sz="2400" dirty="0" err="1"/>
              <a:t>opišite</a:t>
            </a:r>
            <a:r>
              <a:rPr lang="en-US" sz="2400" dirty="0"/>
              <a:t> </a:t>
            </a:r>
            <a:r>
              <a:rPr lang="en-US" sz="2400" dirty="0" err="1"/>
              <a:t>svojim</a:t>
            </a:r>
            <a:r>
              <a:rPr lang="en-US" sz="2400" dirty="0"/>
              <a:t> </a:t>
            </a:r>
            <a:r>
              <a:rPr lang="en-US" sz="2400" dirty="0" err="1"/>
              <a:t>riječima</a:t>
            </a:r>
            <a:r>
              <a:rPr lang="en-US" sz="2400" dirty="0"/>
              <a:t> </a:t>
            </a:r>
            <a:r>
              <a:rPr lang="en-US" sz="2400" b="1" dirty="0" err="1">
                <a:solidFill>
                  <a:srgbClr val="059540"/>
                </a:solidFill>
              </a:rPr>
              <a:t>prednosti</a:t>
            </a:r>
            <a:r>
              <a:rPr lang="en-US" sz="2400" b="1" dirty="0">
                <a:solidFill>
                  <a:srgbClr val="059540"/>
                </a:solidFill>
              </a:rPr>
              <a:t> </a:t>
            </a:r>
            <a:r>
              <a:rPr lang="en-US" sz="2400" b="1" dirty="0" err="1">
                <a:solidFill>
                  <a:srgbClr val="059540"/>
                </a:solidFill>
              </a:rPr>
              <a:t>i</a:t>
            </a:r>
            <a:r>
              <a:rPr lang="en-US" sz="2400" b="1" dirty="0">
                <a:solidFill>
                  <a:srgbClr val="059540"/>
                </a:solidFill>
              </a:rPr>
              <a:t> </a:t>
            </a:r>
            <a:r>
              <a:rPr lang="en-US" sz="2400" b="1" dirty="0" err="1">
                <a:solidFill>
                  <a:srgbClr val="059540"/>
                </a:solidFill>
              </a:rPr>
              <a:t>važnost</a:t>
            </a:r>
            <a:r>
              <a:rPr lang="en-US" sz="2400" b="1" dirty="0">
                <a:solidFill>
                  <a:srgbClr val="059540"/>
                </a:solidFill>
              </a:rPr>
              <a:t> </a:t>
            </a:r>
            <a:r>
              <a:rPr lang="en-US" sz="2400" b="1" dirty="0" err="1">
                <a:solidFill>
                  <a:srgbClr val="059540"/>
                </a:solidFill>
              </a:rPr>
              <a:t>GreenEntreComp</a:t>
            </a:r>
            <a:r>
              <a:rPr lang="en-US" sz="2400" b="1" dirty="0">
                <a:solidFill>
                  <a:srgbClr val="059540"/>
                </a:solidFill>
              </a:rPr>
              <a:t>.</a:t>
            </a:r>
            <a:endParaRPr sz="2400" b="1" dirty="0">
              <a:solidFill>
                <a:srgbClr val="059540"/>
              </a:solidFill>
            </a:endParaRPr>
          </a:p>
        </p:txBody>
      </p:sp>
      <p:sp>
        <p:nvSpPr>
          <p:cNvPr id="271" name="Google Shape;271;p3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60 minuta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15"/>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endParaRPr dirty="0"/>
          </a:p>
        </p:txBody>
      </p:sp>
      <p:sp>
        <p:nvSpPr>
          <p:cNvPr id="139" name="Google Shape;139;p1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15"/>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Kako koristiti?</a:t>
            </a:r>
            <a:endParaRPr/>
          </a:p>
        </p:txBody>
      </p:sp>
      <p:sp>
        <p:nvSpPr>
          <p:cNvPr id="141" name="Google Shape;141;p1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2" name="Google Shape;142;p15"/>
          <p:cNvSpPr txBox="1">
            <a:spLocks noGrp="1"/>
          </p:cNvSpPr>
          <p:nvPr>
            <p:ph type="title" idx="6"/>
          </p:nvPr>
        </p:nvSpPr>
        <p:spPr>
          <a:xfrm>
            <a:off x="5746424" y="14594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“ozelenjavanje”</a:t>
            </a:r>
            <a:endParaRPr/>
          </a:p>
        </p:txBody>
      </p:sp>
      <p:sp>
        <p:nvSpPr>
          <p:cNvPr id="143" name="Google Shape;143;p1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15"/>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Kako motivirati…</a:t>
            </a:r>
            <a:endParaRPr/>
          </a:p>
        </p:txBody>
      </p:sp>
      <p:sp>
        <p:nvSpPr>
          <p:cNvPr id="145" name="Google Shape;145;p1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Što je?</a:t>
            </a:r>
            <a:endParaRPr/>
          </a:p>
          <a:p>
            <a:pPr marL="0" lvl="0" indent="0" algn="l" rtl="0">
              <a:lnSpc>
                <a:spcPct val="100000"/>
              </a:lnSpc>
              <a:spcBef>
                <a:spcPts val="0"/>
              </a:spcBef>
              <a:spcAft>
                <a:spcPts val="0"/>
              </a:spcAft>
              <a:buSzPts val="1600"/>
              <a:buNone/>
            </a:pPr>
            <a:endParaRPr/>
          </a:p>
        </p:txBody>
      </p:sp>
      <p:sp>
        <p:nvSpPr>
          <p:cNvPr id="146" name="Google Shape;146;p15"/>
          <p:cNvSpPr txBox="1">
            <a:spLocks noGrp="1"/>
          </p:cNvSpPr>
          <p:nvPr>
            <p:ph type="subTitle" idx="9"/>
          </p:nvPr>
        </p:nvSpPr>
        <p:spPr>
          <a:xfrm>
            <a:off x="1627625" y="3916001"/>
            <a:ext cx="289908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Kako iskoristiti zelenije vještine i kompetencije?</a:t>
            </a:r>
            <a:endParaRPr/>
          </a:p>
        </p:txBody>
      </p:sp>
      <p:sp>
        <p:nvSpPr>
          <p:cNvPr id="147" name="Google Shape;147;p15"/>
          <p:cNvSpPr txBox="1">
            <a:spLocks noGrp="1"/>
          </p:cNvSpPr>
          <p:nvPr>
            <p:ph type="subTitle" idx="13"/>
          </p:nvPr>
        </p:nvSpPr>
        <p:spPr>
          <a:xfrm>
            <a:off x="5746424" y="2087300"/>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Što znači „ozelenjavanje kompetencija”?</a:t>
            </a:r>
            <a:endParaRPr/>
          </a:p>
        </p:txBody>
      </p:sp>
      <p:sp>
        <p:nvSpPr>
          <p:cNvPr id="148" name="Google Shape;148;p15"/>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 vaši polaznici.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33"/>
          <p:cNvSpPr txBox="1">
            <a:spLocks noGrp="1"/>
          </p:cNvSpPr>
          <p:nvPr>
            <p:ph type="title" idx="2"/>
          </p:nvPr>
        </p:nvSpPr>
        <p:spPr>
          <a:xfrm>
            <a:off x="319668" y="2840375"/>
            <a:ext cx="850466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kako koristiti greenentrecomp?</a:t>
            </a:r>
            <a:endParaRPr/>
          </a:p>
        </p:txBody>
      </p:sp>
      <p:sp>
        <p:nvSpPr>
          <p:cNvPr id="278" name="Google Shape;278;p3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713224" y="1477725"/>
            <a:ext cx="771742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PRIMJERI ZA</a:t>
            </a:r>
            <a:r>
              <a:rPr lang="en-US" dirty="0">
                <a:solidFill>
                  <a:srgbClr val="059540"/>
                </a:solidFill>
              </a:rPr>
              <a:t>“OZELENJAVANJE” </a:t>
            </a:r>
            <a:r>
              <a:rPr lang="en-US" dirty="0" err="1"/>
              <a:t>ENTReCOMP</a:t>
            </a:r>
            <a:endParaRPr dirty="0"/>
          </a:p>
        </p:txBody>
      </p:sp>
      <p:sp>
        <p:nvSpPr>
          <p:cNvPr id="284" name="Google Shape;284;p34"/>
          <p:cNvSpPr txBox="1">
            <a:spLocks noGrp="1"/>
          </p:cNvSpPr>
          <p:nvPr>
            <p:ph type="subTitle" idx="1"/>
          </p:nvPr>
        </p:nvSpPr>
        <p:spPr>
          <a:xfrm>
            <a:off x="713350" y="2083400"/>
            <a:ext cx="3730800" cy="2587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a:t>Izvorni deskriptor:</a:t>
            </a:r>
            <a:endParaRPr/>
          </a:p>
          <a:p>
            <a:pPr marL="285750" lvl="0" indent="-285750" algn="l" rtl="0">
              <a:lnSpc>
                <a:spcPct val="100000"/>
              </a:lnSpc>
              <a:spcBef>
                <a:spcPts val="0"/>
              </a:spcBef>
              <a:spcAft>
                <a:spcPts val="0"/>
              </a:spcAft>
              <a:buSzPts val="1600"/>
              <a:buChar char="●"/>
            </a:pPr>
            <a:r>
              <a:rPr lang="en-US" sz="1800"/>
              <a:t>Pokrenite procese koji stvaraju vrijednost. Prihvatite izazove. Samostalno djelovati i raditi na postizanju ciljeva, držati se namjera i izvršavati planirane zadatke.</a:t>
            </a:r>
            <a:endParaRPr/>
          </a:p>
          <a:p>
            <a:pPr marL="0" lvl="0" indent="0" algn="l" rtl="0">
              <a:lnSpc>
                <a:spcPct val="100000"/>
              </a:lnSpc>
              <a:spcBef>
                <a:spcPts val="0"/>
              </a:spcBef>
              <a:spcAft>
                <a:spcPts val="0"/>
              </a:spcAft>
              <a:buSzPts val="1600"/>
              <a:buNone/>
            </a:pPr>
            <a:endParaRPr sz="1800"/>
          </a:p>
        </p:txBody>
      </p:sp>
      <p:sp>
        <p:nvSpPr>
          <p:cNvPr id="285" name="Google Shape;285;p34"/>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4"/>
          <p:cNvSpPr txBox="1"/>
          <p:nvPr/>
        </p:nvSpPr>
        <p:spPr>
          <a:xfrm>
            <a:off x="4699849" y="2083424"/>
            <a:ext cx="3730800" cy="25876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059540"/>
                </a:solidFill>
                <a:latin typeface="Arial"/>
                <a:ea typeface="Arial"/>
                <a:cs typeface="Arial"/>
                <a:sym typeface="Arial"/>
              </a:rPr>
              <a:t>“</a:t>
            </a:r>
            <a:r>
              <a:rPr lang="en-US" sz="1800" b="1" i="0" u="none" strike="noStrike" cap="none" dirty="0" err="1">
                <a:solidFill>
                  <a:srgbClr val="059540"/>
                </a:solidFill>
                <a:latin typeface="Arial"/>
                <a:ea typeface="Arial"/>
                <a:cs typeface="Arial"/>
                <a:sym typeface="Arial"/>
              </a:rPr>
              <a:t>zeleno”</a:t>
            </a:r>
            <a:r>
              <a:rPr lang="en-US" sz="1800" b="1" i="0" u="none" strike="noStrike" cap="none" dirty="0" err="1">
                <a:solidFill>
                  <a:srgbClr val="000000"/>
                </a:solidFill>
                <a:latin typeface="Arial"/>
                <a:ea typeface="Arial"/>
                <a:cs typeface="Arial"/>
                <a:sym typeface="Arial"/>
              </a:rPr>
              <a:t>deskriptor</a:t>
            </a:r>
            <a:r>
              <a:rPr lang="en-US" sz="1800" b="1"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dirty="0" err="1">
                <a:solidFill>
                  <a:srgbClr val="000000"/>
                </a:solidFill>
                <a:latin typeface="Arial"/>
                <a:ea typeface="Arial"/>
                <a:cs typeface="Arial"/>
                <a:sym typeface="Arial"/>
              </a:rPr>
              <a:t>Pokrenite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procese</a:t>
            </a:r>
            <a:r>
              <a:rPr lang="en-US" sz="1800" b="0" i="0" u="none" strike="noStrike" cap="none" dirty="0">
                <a:solidFill>
                  <a:srgbClr val="000000"/>
                </a:solidFill>
                <a:latin typeface="Arial"/>
                <a:ea typeface="Arial"/>
                <a:cs typeface="Arial"/>
                <a:sym typeface="Arial"/>
              </a:rPr>
              <a:t> koji </a:t>
            </a:r>
            <a:r>
              <a:rPr lang="en-US" sz="1800" b="0" i="0" u="none" strike="noStrike" cap="none" dirty="0" err="1">
                <a:solidFill>
                  <a:srgbClr val="000000"/>
                </a:solidFill>
                <a:latin typeface="Arial"/>
                <a:ea typeface="Arial"/>
                <a:cs typeface="Arial"/>
                <a:sym typeface="Arial"/>
              </a:rPr>
              <a:t>stvaraju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vrijednost</a:t>
            </a:r>
            <a:r>
              <a:rPr lang="en-US" sz="1800" b="0" i="0" u="none" strike="noStrike" cap="none" dirty="0">
                <a:solidFill>
                  <a:srgbClr val="00000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i</a:t>
            </a:r>
            <a:r>
              <a:rPr lang="en-US" sz="1800" b="1" i="0" u="none" strike="noStrike" cap="none" dirty="0">
                <a:solidFill>
                  <a:srgbClr val="05954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pozitivan</a:t>
            </a:r>
            <a:r>
              <a:rPr lang="en-US" sz="1800" b="1" i="0" u="none" strike="noStrike" cap="none" dirty="0">
                <a:solidFill>
                  <a:srgbClr val="05954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utjecaj</a:t>
            </a:r>
            <a:r>
              <a:rPr lang="en-US" sz="1800" b="1" i="0" u="none" strike="noStrike" cap="none" dirty="0">
                <a:solidFill>
                  <a:srgbClr val="05954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na</a:t>
            </a:r>
            <a:r>
              <a:rPr lang="en-US" sz="1800" b="1" i="0" u="none" strike="noStrike" cap="none" dirty="0">
                <a:solidFill>
                  <a:srgbClr val="05954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društvo</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Prihvatite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izazove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Djelujte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radite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samostalno</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kako</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biste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postigli</a:t>
            </a:r>
            <a:r>
              <a:rPr lang="en-US" sz="1800" b="0" i="0" u="none" strike="noStrike" cap="none" dirty="0">
                <a:solidFill>
                  <a:srgbClr val="00000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održive</a:t>
            </a:r>
            <a:r>
              <a:rPr lang="en-US" sz="1800" b="1" i="0" u="none" strike="noStrike" cap="none" dirty="0">
                <a:solidFill>
                  <a:srgbClr val="05954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ciljeve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držite</a:t>
            </a:r>
            <a:r>
              <a:rPr lang="en-US" sz="1800" b="0" i="0" u="none" strike="noStrike" cap="none" dirty="0">
                <a:solidFill>
                  <a:srgbClr val="000000"/>
                </a:solidFill>
                <a:latin typeface="Arial"/>
                <a:ea typeface="Arial"/>
                <a:cs typeface="Arial"/>
                <a:sym typeface="Arial"/>
              </a:rPr>
              <a:t> se </a:t>
            </a:r>
            <a:r>
              <a:rPr lang="en-US" sz="1800" b="0" i="0" u="none" strike="noStrike" cap="none" dirty="0" err="1">
                <a:solidFill>
                  <a:srgbClr val="000000"/>
                </a:solidFill>
                <a:latin typeface="Arial"/>
                <a:ea typeface="Arial"/>
                <a:cs typeface="Arial"/>
                <a:sym typeface="Arial"/>
              </a:rPr>
              <a:t>namjera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izvršavajte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planirane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zadatke</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aktivnost</a:t>
            </a:r>
            <a:endParaRPr/>
          </a:p>
        </p:txBody>
      </p:sp>
      <p:sp>
        <p:nvSpPr>
          <p:cNvPr id="292" name="Google Shape;292;p35"/>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Stvorite nove „zelenije“ deskriptore i kompetencije koristeći postojeće iz EntreCompa.</a:t>
            </a:r>
            <a:endParaRPr sz="2400" b="1">
              <a:solidFill>
                <a:srgbClr val="059540"/>
              </a:solidFill>
            </a:endParaRPr>
          </a:p>
        </p:txBody>
      </p:sp>
      <p:sp>
        <p:nvSpPr>
          <p:cNvPr id="293" name="Google Shape;293;p3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minuta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04</a:t>
            </a:r>
            <a:endParaRPr/>
          </a:p>
        </p:txBody>
      </p:sp>
      <p:sp>
        <p:nvSpPr>
          <p:cNvPr id="299" name="Google Shape;299;p36"/>
          <p:cNvSpPr txBox="1">
            <a:spLocks noGrp="1"/>
          </p:cNvSpPr>
          <p:nvPr>
            <p:ph type="title" idx="2"/>
          </p:nvPr>
        </p:nvSpPr>
        <p:spPr>
          <a:xfrm>
            <a:off x="252761" y="2840375"/>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5400" b="1" dirty="0" err="1"/>
              <a:t>Kako</a:t>
            </a:r>
            <a:r>
              <a:rPr lang="en-US" sz="5400" b="1" dirty="0"/>
              <a:t> </a:t>
            </a:r>
            <a:r>
              <a:rPr lang="en-US" sz="5400" b="1" dirty="0" err="1"/>
              <a:t>motivirati</a:t>
            </a:r>
            <a:r>
              <a:rPr lang="en-US" sz="5400" b="1" dirty="0"/>
              <a:t> </a:t>
            </a:r>
            <a:r>
              <a:rPr lang="en-US" sz="5400" b="1" dirty="0" err="1"/>
              <a:t>svoje</a:t>
            </a:r>
            <a:r>
              <a:rPr lang="en-US" sz="5400" b="1" dirty="0"/>
              <a:t> </a:t>
            </a:r>
            <a:r>
              <a:rPr lang="en-US" sz="5400" b="1" dirty="0" err="1"/>
              <a:t>polaznike</a:t>
            </a:r>
            <a:r>
              <a:rPr lang="en-US" sz="5400" b="1" dirty="0"/>
              <a:t>?</a:t>
            </a:r>
            <a:endParaRPr sz="5400" dirty="0"/>
          </a:p>
        </p:txBody>
      </p:sp>
      <p:sp>
        <p:nvSpPr>
          <p:cNvPr id="300" name="Google Shape;300;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Kako motivirati</a:t>
            </a:r>
            <a:endParaRPr/>
          </a:p>
        </p:txBody>
      </p:sp>
      <p:sp>
        <p:nvSpPr>
          <p:cNvPr id="306" name="Google Shape;306;p37"/>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Ljudski</a:t>
            </a:r>
            <a:r>
              <a:rPr lang="en-US" sz="2400" dirty="0"/>
              <a:t> rod </a:t>
            </a:r>
            <a:r>
              <a:rPr lang="en-US" sz="2400" dirty="0" err="1"/>
              <a:t>suočava</a:t>
            </a:r>
            <a:r>
              <a:rPr lang="en-US" sz="2400" dirty="0"/>
              <a:t> se s </a:t>
            </a:r>
            <a:r>
              <a:rPr lang="en-US" sz="2400" dirty="0" err="1"/>
              <a:t>nizom</a:t>
            </a:r>
            <a:r>
              <a:rPr lang="en-US" sz="2400" dirty="0"/>
              <a:t> </a:t>
            </a:r>
            <a:r>
              <a:rPr lang="en-US" sz="2400" dirty="0" err="1"/>
              <a:t>sustavnih</a:t>
            </a:r>
            <a:r>
              <a:rPr lang="en-US" sz="2400" dirty="0"/>
              <a:t> </a:t>
            </a:r>
            <a:r>
              <a:rPr lang="en-US" sz="2400" dirty="0" err="1"/>
              <a:t>ekoloških</a:t>
            </a:r>
            <a:r>
              <a:rPr lang="en-US" sz="2400" dirty="0"/>
              <a:t> </a:t>
            </a:r>
            <a:r>
              <a:rPr lang="en-US" sz="2400" dirty="0" err="1"/>
              <a:t>izazova</a:t>
            </a:r>
            <a:r>
              <a:rPr lang="en-US" sz="2400" dirty="0"/>
              <a:t>: </a:t>
            </a:r>
            <a:r>
              <a:rPr lang="en-US" sz="2400" b="1" dirty="0" err="1">
                <a:solidFill>
                  <a:srgbClr val="E7501B"/>
                </a:solidFill>
              </a:rPr>
              <a:t>klimatska</a:t>
            </a:r>
            <a:r>
              <a:rPr lang="en-US" sz="2400" b="1" dirty="0">
                <a:solidFill>
                  <a:srgbClr val="E7501B"/>
                </a:solidFill>
              </a:rPr>
              <a:t> </a:t>
            </a:r>
            <a:r>
              <a:rPr lang="en-US" sz="2400" b="1" dirty="0" err="1">
                <a:solidFill>
                  <a:srgbClr val="E7501B"/>
                </a:solidFill>
              </a:rPr>
              <a:t>nestabilnost</a:t>
            </a:r>
            <a:r>
              <a:rPr lang="en-US" sz="2400" b="1" dirty="0">
                <a:solidFill>
                  <a:srgbClr val="E7501B"/>
                </a:solidFill>
              </a:rPr>
              <a:t>, </a:t>
            </a:r>
            <a:r>
              <a:rPr lang="en-US" sz="2400" b="1" dirty="0" err="1">
                <a:solidFill>
                  <a:srgbClr val="E7501B"/>
                </a:solidFill>
              </a:rPr>
              <a:t>sigurnost</a:t>
            </a:r>
            <a:r>
              <a:rPr lang="en-US" sz="2400" b="1" dirty="0">
                <a:solidFill>
                  <a:srgbClr val="E7501B"/>
                </a:solidFill>
              </a:rPr>
              <a:t> </a:t>
            </a:r>
            <a:r>
              <a:rPr lang="en-US" sz="2400" b="1" dirty="0" err="1">
                <a:solidFill>
                  <a:srgbClr val="E7501B"/>
                </a:solidFill>
              </a:rPr>
              <a:t>hrane</a:t>
            </a:r>
            <a:r>
              <a:rPr lang="en-US" sz="2400" b="1" dirty="0">
                <a:solidFill>
                  <a:srgbClr val="E7501B"/>
                </a:solidFill>
              </a:rPr>
              <a:t>, </a:t>
            </a:r>
            <a:r>
              <a:rPr lang="en-US" sz="2400" b="1" dirty="0" err="1">
                <a:solidFill>
                  <a:srgbClr val="E7501B"/>
                </a:solidFill>
              </a:rPr>
              <a:t>iscrpljeni</a:t>
            </a:r>
            <a:r>
              <a:rPr lang="en-US" sz="2400" b="1" dirty="0">
                <a:solidFill>
                  <a:srgbClr val="E7501B"/>
                </a:solidFill>
              </a:rPr>
              <a:t> </a:t>
            </a:r>
            <a:r>
              <a:rPr lang="en-US" sz="2400" b="1" dirty="0" err="1">
                <a:solidFill>
                  <a:srgbClr val="E7501B"/>
                </a:solidFill>
              </a:rPr>
              <a:t>oceani</a:t>
            </a:r>
            <a:r>
              <a:rPr lang="en-US" sz="2400" b="1" dirty="0">
                <a:solidFill>
                  <a:srgbClr val="E7501B"/>
                </a:solidFill>
              </a:rPr>
              <a:t>, </a:t>
            </a:r>
            <a:r>
              <a:rPr lang="en-US" sz="2400" b="1" dirty="0" err="1">
                <a:solidFill>
                  <a:srgbClr val="E7501B"/>
                </a:solidFill>
              </a:rPr>
              <a:t>nakupljanje</a:t>
            </a:r>
            <a:r>
              <a:rPr lang="en-US" sz="2400" b="1" dirty="0">
                <a:solidFill>
                  <a:srgbClr val="E7501B"/>
                </a:solidFill>
              </a:rPr>
              <a:t> </a:t>
            </a:r>
            <a:r>
              <a:rPr lang="en-US" sz="2400" b="1" dirty="0" err="1">
                <a:solidFill>
                  <a:srgbClr val="E7501B"/>
                </a:solidFill>
              </a:rPr>
              <a:t>toksičnog</a:t>
            </a:r>
            <a:r>
              <a:rPr lang="en-US" sz="2400" b="1" dirty="0">
                <a:solidFill>
                  <a:srgbClr val="E7501B"/>
                </a:solidFill>
              </a:rPr>
              <a:t> </a:t>
            </a:r>
            <a:r>
              <a:rPr lang="en-US" sz="2400" b="1" dirty="0" err="1">
                <a:solidFill>
                  <a:srgbClr val="E7501B"/>
                </a:solidFill>
              </a:rPr>
              <a:t>otpada</a:t>
            </a:r>
            <a:r>
              <a:rPr lang="en-US" sz="2400" b="1" dirty="0">
                <a:solidFill>
                  <a:srgbClr val="E7501B"/>
                </a:solidFill>
              </a:rPr>
              <a:t> </a:t>
            </a:r>
            <a:r>
              <a:rPr lang="en-US" sz="2400" b="1" dirty="0" err="1">
                <a:solidFill>
                  <a:srgbClr val="E7501B"/>
                </a:solidFill>
              </a:rPr>
              <a:t>i</a:t>
            </a:r>
            <a:r>
              <a:rPr lang="en-US" sz="2400" b="1" dirty="0">
                <a:solidFill>
                  <a:srgbClr val="E7501B"/>
                </a:solidFill>
              </a:rPr>
              <a:t> </a:t>
            </a:r>
            <a:r>
              <a:rPr lang="en-US" sz="2400" b="1" dirty="0" err="1">
                <a:solidFill>
                  <a:srgbClr val="E7501B"/>
                </a:solidFill>
              </a:rPr>
              <a:t>iscrpljenost</a:t>
            </a:r>
            <a:r>
              <a:rPr lang="en-US" sz="2400" b="1" dirty="0">
                <a:solidFill>
                  <a:srgbClr val="E7501B"/>
                </a:solidFill>
              </a:rPr>
              <a:t> </a:t>
            </a:r>
            <a:r>
              <a:rPr lang="en-US" sz="2400" b="1" dirty="0" err="1">
                <a:solidFill>
                  <a:srgbClr val="E7501B"/>
                </a:solidFill>
              </a:rPr>
              <a:t>prirodnih</a:t>
            </a:r>
            <a:r>
              <a:rPr lang="en-US" sz="2400" b="1" dirty="0">
                <a:solidFill>
                  <a:srgbClr val="E7501B"/>
                </a:solidFill>
              </a:rPr>
              <a:t> </a:t>
            </a:r>
            <a:r>
              <a:rPr lang="en-US" sz="2400" b="1" dirty="0" err="1">
                <a:solidFill>
                  <a:srgbClr val="E7501B"/>
                </a:solidFill>
              </a:rPr>
              <a:t>resursa</a:t>
            </a:r>
            <a:r>
              <a:rPr lang="en-US" sz="2400" b="1" dirty="0">
                <a:solidFill>
                  <a:srgbClr val="E7501B"/>
                </a:solidFill>
              </a:rPr>
              <a:t>.</a:t>
            </a:r>
            <a:endParaRPr sz="2400" b="1" dirty="0">
              <a:solidFill>
                <a:srgbClr val="E7501B"/>
              </a:solidFill>
            </a:endParaRPr>
          </a:p>
        </p:txBody>
      </p:sp>
      <p:sp>
        <p:nvSpPr>
          <p:cNvPr id="307" name="Google Shape;307;p3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Objasnite važnost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Kako motivirati</a:t>
            </a:r>
            <a:endParaRPr/>
          </a:p>
        </p:txBody>
      </p:sp>
      <p:sp>
        <p:nvSpPr>
          <p:cNvPr id="313" name="Google Shape;313;p38"/>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solidFill>
                  <a:schemeClr val="dk1"/>
                </a:solidFill>
              </a:rPr>
              <a:t>Umjesto</a:t>
            </a:r>
            <a:r>
              <a:rPr lang="en-US" sz="2400" dirty="0">
                <a:solidFill>
                  <a:schemeClr val="dk1"/>
                </a:solidFill>
              </a:rPr>
              <a:t> </a:t>
            </a:r>
            <a:r>
              <a:rPr lang="en-US" sz="2400" dirty="0" err="1">
                <a:solidFill>
                  <a:schemeClr val="dk1"/>
                </a:solidFill>
              </a:rPr>
              <a:t>razmišljanja</a:t>
            </a:r>
            <a:r>
              <a:rPr lang="en-US" sz="2400" dirty="0">
                <a:solidFill>
                  <a:schemeClr val="dk1"/>
                </a:solidFill>
              </a:rPr>
              <a:t> o </a:t>
            </a:r>
            <a:r>
              <a:rPr lang="en-US" sz="2400" dirty="0" err="1">
                <a:solidFill>
                  <a:schemeClr val="dk1"/>
                </a:solidFill>
              </a:rPr>
              <a:t>smanjenju</a:t>
            </a:r>
            <a:r>
              <a:rPr lang="en-US" sz="2400" dirty="0">
                <a:solidFill>
                  <a:schemeClr val="dk1"/>
                </a:solidFill>
              </a:rPr>
              <a:t> </a:t>
            </a:r>
            <a:r>
              <a:rPr lang="en-US" sz="2400" dirty="0" err="1">
                <a:solidFill>
                  <a:schemeClr val="dk1"/>
                </a:solidFill>
              </a:rPr>
              <a:t>negativnog</a:t>
            </a:r>
            <a:r>
              <a:rPr lang="en-US" sz="2400" dirty="0">
                <a:solidFill>
                  <a:schemeClr val="dk1"/>
                </a:solidFill>
              </a:rPr>
              <a:t> </a:t>
            </a:r>
            <a:r>
              <a:rPr lang="en-US" sz="2400" dirty="0" err="1">
                <a:solidFill>
                  <a:schemeClr val="dk1"/>
                </a:solidFill>
              </a:rPr>
              <a:t>traga</a:t>
            </a:r>
            <a:r>
              <a:rPr lang="en-US" sz="2400" dirty="0">
                <a:solidFill>
                  <a:schemeClr val="dk1"/>
                </a:solidFill>
              </a:rPr>
              <a:t> </a:t>
            </a:r>
            <a:r>
              <a:rPr lang="en-US" sz="2400" dirty="0" err="1">
                <a:solidFill>
                  <a:schemeClr val="dk1"/>
                </a:solidFill>
              </a:rPr>
              <a:t>ljudskih</a:t>
            </a:r>
            <a:r>
              <a:rPr lang="en-US" sz="2400" dirty="0">
                <a:solidFill>
                  <a:schemeClr val="dk1"/>
                </a:solidFill>
              </a:rPr>
              <a:t> </a:t>
            </a:r>
            <a:r>
              <a:rPr lang="en-US" sz="2400" dirty="0" err="1">
                <a:solidFill>
                  <a:schemeClr val="dk1"/>
                </a:solidFill>
              </a:rPr>
              <a:t>bića</a:t>
            </a:r>
            <a:r>
              <a:rPr lang="en-US" sz="2400" dirty="0">
                <a:solidFill>
                  <a:schemeClr val="dk1"/>
                </a:solidFill>
              </a:rPr>
              <a:t> </a:t>
            </a:r>
            <a:r>
              <a:rPr lang="en-US" sz="2400" dirty="0" err="1">
                <a:solidFill>
                  <a:schemeClr val="dk1"/>
                </a:solidFill>
              </a:rPr>
              <a:t>što</a:t>
            </a:r>
            <a:r>
              <a:rPr lang="en-US" sz="2400" dirty="0">
                <a:solidFill>
                  <a:schemeClr val="dk1"/>
                </a:solidFill>
              </a:rPr>
              <a:t> je </a:t>
            </a:r>
            <a:r>
              <a:rPr lang="en-US" sz="2400" dirty="0" err="1">
                <a:solidFill>
                  <a:schemeClr val="dk1"/>
                </a:solidFill>
              </a:rPr>
              <a:t>više</a:t>
            </a:r>
            <a:r>
              <a:rPr lang="en-US" sz="2400" dirty="0">
                <a:solidFill>
                  <a:schemeClr val="dk1"/>
                </a:solidFill>
              </a:rPr>
              <a:t> </a:t>
            </a:r>
            <a:r>
              <a:rPr lang="en-US" sz="2400" dirty="0" err="1">
                <a:solidFill>
                  <a:schemeClr val="dk1"/>
                </a:solidFill>
              </a:rPr>
              <a:t>moguće</a:t>
            </a:r>
            <a:r>
              <a:rPr lang="en-US" sz="2400" dirty="0">
                <a:solidFill>
                  <a:schemeClr val="dk1"/>
                </a:solidFill>
              </a:rPr>
              <a:t>, </a:t>
            </a:r>
            <a:r>
              <a:rPr lang="en-US" sz="2400" b="1" dirty="0" err="1">
                <a:solidFill>
                  <a:srgbClr val="E7501B"/>
                </a:solidFill>
              </a:rPr>
              <a:t>zašto</a:t>
            </a:r>
            <a:r>
              <a:rPr lang="en-US" sz="2400" b="1" dirty="0">
                <a:solidFill>
                  <a:srgbClr val="E7501B"/>
                </a:solidFill>
              </a:rPr>
              <a:t> ne </a:t>
            </a:r>
            <a:r>
              <a:rPr lang="en-US" sz="2400" b="1" dirty="0" err="1">
                <a:solidFill>
                  <a:srgbClr val="E7501B"/>
                </a:solidFill>
              </a:rPr>
              <a:t>dizajnirati</a:t>
            </a:r>
            <a:r>
              <a:rPr lang="en-US" sz="2400" b="1" dirty="0">
                <a:solidFill>
                  <a:srgbClr val="E7501B"/>
                </a:solidFill>
              </a:rPr>
              <a:t> </a:t>
            </a:r>
            <a:r>
              <a:rPr lang="en-US" sz="2400" b="1" dirty="0" err="1">
                <a:solidFill>
                  <a:srgbClr val="E7501B"/>
                </a:solidFill>
              </a:rPr>
              <a:t>pozitivan</a:t>
            </a:r>
            <a:r>
              <a:rPr lang="en-US" sz="2400" b="1" dirty="0">
                <a:solidFill>
                  <a:srgbClr val="E7501B"/>
                </a:solidFill>
              </a:rPr>
              <a:t> </a:t>
            </a:r>
            <a:r>
              <a:rPr lang="en-US" sz="2400" b="1" dirty="0" err="1">
                <a:solidFill>
                  <a:srgbClr val="E7501B"/>
                </a:solidFill>
              </a:rPr>
              <a:t>trag</a:t>
            </a:r>
            <a:r>
              <a:rPr lang="en-US" sz="2400" b="1" dirty="0">
                <a:solidFill>
                  <a:srgbClr val="E7501B"/>
                </a:solidFill>
              </a:rPr>
              <a:t>?</a:t>
            </a:r>
            <a:endParaRPr sz="2400" b="1" dirty="0">
              <a:solidFill>
                <a:srgbClr val="E7501B"/>
              </a:solidFill>
            </a:endParaRPr>
          </a:p>
        </p:txBody>
      </p:sp>
      <p:sp>
        <p:nvSpPr>
          <p:cNvPr id="314" name="Google Shape;314;p3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Novi način razmišljanja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Kako motivirati</a:t>
            </a:r>
            <a:endParaRPr/>
          </a:p>
        </p:txBody>
      </p:sp>
      <p:sp>
        <p:nvSpPr>
          <p:cNvPr id="320" name="Google Shape;320;p39"/>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solidFill>
                  <a:schemeClr val="dk1"/>
                </a:solidFill>
              </a:rPr>
              <a:t>Zeleni</a:t>
            </a:r>
            <a:r>
              <a:rPr lang="en-US" sz="2400" dirty="0">
                <a:solidFill>
                  <a:schemeClr val="dk1"/>
                </a:solidFill>
              </a:rPr>
              <a:t> </a:t>
            </a:r>
            <a:r>
              <a:rPr lang="en-US" sz="2400" dirty="0" err="1">
                <a:solidFill>
                  <a:schemeClr val="dk1"/>
                </a:solidFill>
              </a:rPr>
              <a:t>poduzetnici</a:t>
            </a:r>
            <a:r>
              <a:rPr lang="en-US" sz="2400" dirty="0">
                <a:solidFill>
                  <a:schemeClr val="dk1"/>
                </a:solidFill>
              </a:rPr>
              <a:t> </a:t>
            </a:r>
            <a:r>
              <a:rPr lang="en-US" sz="2400" dirty="0" err="1">
                <a:solidFill>
                  <a:schemeClr val="dk1"/>
                </a:solidFill>
              </a:rPr>
              <a:t>prijavom</a:t>
            </a:r>
            <a:r>
              <a:rPr lang="en-US" sz="2400" dirty="0">
                <a:solidFill>
                  <a:schemeClr val="dk1"/>
                </a:solidFill>
              </a:rPr>
              <a:t> </a:t>
            </a:r>
            <a:r>
              <a:rPr lang="en-US" sz="2400" dirty="0" err="1">
                <a:solidFill>
                  <a:schemeClr val="dk1"/>
                </a:solidFill>
              </a:rPr>
              <a:t>mogu</a:t>
            </a:r>
            <a:r>
              <a:rPr lang="en-US" sz="2400" dirty="0">
                <a:solidFill>
                  <a:schemeClr val="dk1"/>
                </a:solidFill>
              </a:rPr>
              <a:t> </a:t>
            </a:r>
            <a:r>
              <a:rPr lang="en-US" sz="2400" dirty="0" err="1">
                <a:solidFill>
                  <a:schemeClr val="dk1"/>
                </a:solidFill>
              </a:rPr>
              <a:t>pronaći</a:t>
            </a:r>
            <a:r>
              <a:rPr lang="en-US" sz="2400" dirty="0">
                <a:solidFill>
                  <a:schemeClr val="dk1"/>
                </a:solidFill>
              </a:rPr>
              <a:t> </a:t>
            </a:r>
            <a:r>
              <a:rPr lang="en-US" sz="2400" dirty="0" err="1">
                <a:solidFill>
                  <a:schemeClr val="dk1"/>
                </a:solidFill>
              </a:rPr>
              <a:t>nove</a:t>
            </a:r>
            <a:r>
              <a:rPr lang="en-US" sz="2400" dirty="0">
                <a:solidFill>
                  <a:schemeClr val="dk1"/>
                </a:solidFill>
              </a:rPr>
              <a:t> </a:t>
            </a:r>
            <a:r>
              <a:rPr lang="en-US" sz="2400" dirty="0" err="1">
                <a:solidFill>
                  <a:schemeClr val="dk1"/>
                </a:solidFill>
              </a:rPr>
              <a:t>niše</a:t>
            </a:r>
            <a:endParaRPr dirty="0"/>
          </a:p>
          <a:p>
            <a:pPr marL="0" lvl="0" indent="0" algn="l" rtl="0">
              <a:lnSpc>
                <a:spcPct val="100000"/>
              </a:lnSpc>
              <a:spcBef>
                <a:spcPts val="0"/>
              </a:spcBef>
              <a:spcAft>
                <a:spcPts val="0"/>
              </a:spcAft>
              <a:buSzPts val="1600"/>
              <a:buNone/>
            </a:pPr>
            <a:r>
              <a:rPr lang="en-US" sz="2400" b="1" dirty="0">
                <a:solidFill>
                  <a:srgbClr val="059540"/>
                </a:solidFill>
              </a:rPr>
              <a:t>novo </a:t>
            </a:r>
            <a:r>
              <a:rPr lang="en-US" sz="2400" b="1" dirty="0" err="1">
                <a:solidFill>
                  <a:srgbClr val="059540"/>
                </a:solidFill>
              </a:rPr>
              <a:t>razmišljanje</a:t>
            </a:r>
            <a:r>
              <a:rPr lang="en-US" sz="2400" b="1" dirty="0">
                <a:solidFill>
                  <a:srgbClr val="059540"/>
                </a:solidFill>
              </a:rPr>
              <a:t> </a:t>
            </a:r>
            <a:r>
              <a:rPr lang="en-US" sz="2400" b="1" dirty="0" err="1">
                <a:solidFill>
                  <a:srgbClr val="059540"/>
                </a:solidFill>
              </a:rPr>
              <a:t>i</a:t>
            </a:r>
            <a:r>
              <a:rPr lang="en-US" sz="2400" b="1" dirty="0">
                <a:solidFill>
                  <a:srgbClr val="059540"/>
                </a:solidFill>
              </a:rPr>
              <a:t> </a:t>
            </a:r>
            <a:r>
              <a:rPr lang="en-US" sz="2400" b="1" dirty="0" err="1">
                <a:solidFill>
                  <a:srgbClr val="059540"/>
                </a:solidFill>
              </a:rPr>
              <a:t>nove</a:t>
            </a:r>
            <a:r>
              <a:rPr lang="en-US" sz="2400" b="1" dirty="0">
                <a:solidFill>
                  <a:srgbClr val="059540"/>
                </a:solidFill>
              </a:rPr>
              <a:t> </a:t>
            </a:r>
            <a:r>
              <a:rPr lang="en-US" sz="2400" b="1" dirty="0" err="1">
                <a:solidFill>
                  <a:srgbClr val="059540"/>
                </a:solidFill>
              </a:rPr>
              <a:t>tehnološke</a:t>
            </a:r>
            <a:r>
              <a:rPr lang="en-US" sz="2400" b="1" dirty="0">
                <a:solidFill>
                  <a:srgbClr val="059540"/>
                </a:solidFill>
              </a:rPr>
              <a:t> </a:t>
            </a:r>
            <a:r>
              <a:rPr lang="en-US" sz="2400" b="1" dirty="0" err="1">
                <a:solidFill>
                  <a:srgbClr val="059540"/>
                </a:solidFill>
              </a:rPr>
              <a:t>pristupe</a:t>
            </a:r>
            <a:r>
              <a:rPr lang="en-US" sz="2400" b="1" dirty="0">
                <a:solidFill>
                  <a:srgbClr val="059540"/>
                </a:solidFill>
              </a:rPr>
              <a:t> </a:t>
            </a:r>
            <a:r>
              <a:rPr lang="en-US" sz="2400" dirty="0" err="1">
                <a:solidFill>
                  <a:schemeClr val="dk1"/>
                </a:solidFill>
              </a:rPr>
              <a:t>na</a:t>
            </a:r>
            <a:r>
              <a:rPr lang="en-US" sz="2400" dirty="0">
                <a:solidFill>
                  <a:schemeClr val="dk1"/>
                </a:solidFill>
              </a:rPr>
              <a:t> </a:t>
            </a:r>
            <a:r>
              <a:rPr lang="en-US" sz="2400" dirty="0" err="1">
                <a:solidFill>
                  <a:schemeClr val="dk1"/>
                </a:solidFill>
              </a:rPr>
              <a:t>trenutnu</a:t>
            </a:r>
            <a:r>
              <a:rPr lang="en-US" sz="2400" dirty="0">
                <a:solidFill>
                  <a:schemeClr val="dk1"/>
                </a:solidFill>
              </a:rPr>
              <a:t> </a:t>
            </a:r>
            <a:r>
              <a:rPr lang="en-US" sz="2400" dirty="0" err="1">
                <a:solidFill>
                  <a:schemeClr val="dk1"/>
                </a:solidFill>
              </a:rPr>
              <a:t>praksu</a:t>
            </a:r>
            <a:r>
              <a:rPr lang="en-US" sz="2400" dirty="0">
                <a:solidFill>
                  <a:schemeClr val="dk1"/>
                </a:solidFill>
              </a:rPr>
              <a:t>.</a:t>
            </a:r>
            <a:endParaRPr sz="2400" dirty="0">
              <a:solidFill>
                <a:schemeClr val="dk1"/>
              </a:solidFill>
            </a:endParaRPr>
          </a:p>
        </p:txBody>
      </p:sp>
      <p:sp>
        <p:nvSpPr>
          <p:cNvPr id="321" name="Google Shape;321;p39"/>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Novi način razmišljanja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Kako motivirati</a:t>
            </a:r>
            <a:endParaRPr/>
          </a:p>
        </p:txBody>
      </p:sp>
      <p:sp>
        <p:nvSpPr>
          <p:cNvPr id="327" name="Google Shape;327;p40"/>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solidFill>
                  <a:schemeClr val="dk1"/>
                </a:solidFill>
              </a:rPr>
              <a:t>Zeleno</a:t>
            </a:r>
            <a:r>
              <a:rPr lang="en-US" sz="2400" dirty="0">
                <a:solidFill>
                  <a:schemeClr val="dk1"/>
                </a:solidFill>
              </a:rPr>
              <a:t> </a:t>
            </a:r>
            <a:r>
              <a:rPr lang="en-US" sz="2400" dirty="0" err="1">
                <a:solidFill>
                  <a:schemeClr val="dk1"/>
                </a:solidFill>
              </a:rPr>
              <a:t>kreativno</a:t>
            </a:r>
            <a:r>
              <a:rPr lang="en-US" sz="2400" dirty="0">
                <a:solidFill>
                  <a:schemeClr val="dk1"/>
                </a:solidFill>
              </a:rPr>
              <a:t> </a:t>
            </a:r>
            <a:r>
              <a:rPr lang="en-US" sz="2400" dirty="0" err="1">
                <a:solidFill>
                  <a:schemeClr val="dk1"/>
                </a:solidFill>
              </a:rPr>
              <a:t>poduzetništvo</a:t>
            </a:r>
            <a:r>
              <a:rPr lang="en-US" sz="2400" dirty="0">
                <a:solidFill>
                  <a:schemeClr val="dk1"/>
                </a:solidFill>
              </a:rPr>
              <a:t> </a:t>
            </a:r>
            <a:r>
              <a:rPr lang="en-US" sz="2400" dirty="0" err="1">
                <a:solidFill>
                  <a:schemeClr val="dk1"/>
                </a:solidFill>
              </a:rPr>
              <a:t>znači</a:t>
            </a:r>
            <a:r>
              <a:rPr lang="en-US" sz="2400" dirty="0">
                <a:solidFill>
                  <a:schemeClr val="dk1"/>
                </a:solidFill>
              </a:rPr>
              <a:t> </a:t>
            </a:r>
            <a:r>
              <a:rPr lang="en-US" sz="2400" dirty="0" err="1">
                <a:solidFill>
                  <a:schemeClr val="dk1"/>
                </a:solidFill>
              </a:rPr>
              <a:t>vidjeti</a:t>
            </a:r>
            <a:r>
              <a:rPr lang="en-US" sz="2400" dirty="0">
                <a:solidFill>
                  <a:schemeClr val="dk1"/>
                </a:solidFill>
              </a:rPr>
              <a:t> </a:t>
            </a:r>
            <a:r>
              <a:rPr lang="en-US" sz="2400" dirty="0" err="1">
                <a:solidFill>
                  <a:schemeClr val="dk1"/>
                </a:solidFill>
              </a:rPr>
              <a:t>svoje</a:t>
            </a:r>
            <a:r>
              <a:rPr lang="en-US" sz="2400" dirty="0">
                <a:solidFill>
                  <a:schemeClr val="dk1"/>
                </a:solidFill>
              </a:rPr>
              <a:t> </a:t>
            </a:r>
            <a:r>
              <a:rPr lang="en-US" sz="2400" dirty="0" err="1">
                <a:solidFill>
                  <a:schemeClr val="dk1"/>
                </a:solidFill>
              </a:rPr>
              <a:t>glavne</a:t>
            </a:r>
            <a:r>
              <a:rPr lang="en-US" sz="2400" dirty="0">
                <a:solidFill>
                  <a:schemeClr val="dk1"/>
                </a:solidFill>
              </a:rPr>
              <a:t> </a:t>
            </a:r>
            <a:r>
              <a:rPr lang="en-US" sz="2400" dirty="0" err="1">
                <a:solidFill>
                  <a:schemeClr val="dk1"/>
                </a:solidFill>
              </a:rPr>
              <a:t>aktivnosti</a:t>
            </a:r>
            <a:r>
              <a:rPr lang="en-US" sz="2400" dirty="0">
                <a:solidFill>
                  <a:schemeClr val="dk1"/>
                </a:solidFill>
              </a:rPr>
              <a:t> </a:t>
            </a:r>
            <a:r>
              <a:rPr lang="en-US" sz="2400" dirty="0" err="1">
                <a:solidFill>
                  <a:schemeClr val="dk1"/>
                </a:solidFill>
              </a:rPr>
              <a:t>kao</a:t>
            </a:r>
            <a:r>
              <a:rPr lang="en-US" sz="2400" dirty="0">
                <a:solidFill>
                  <a:schemeClr val="dk1"/>
                </a:solidFill>
              </a:rPr>
              <a:t> </a:t>
            </a:r>
            <a:r>
              <a:rPr lang="en-US" sz="2400" b="1" dirty="0" err="1">
                <a:solidFill>
                  <a:srgbClr val="059540"/>
                </a:solidFill>
              </a:rPr>
              <a:t>težnje</a:t>
            </a:r>
            <a:r>
              <a:rPr lang="en-US" sz="2400" b="1" dirty="0">
                <a:solidFill>
                  <a:srgbClr val="059540"/>
                </a:solidFill>
              </a:rPr>
              <a:t> za </a:t>
            </a:r>
            <a:r>
              <a:rPr lang="en-US" sz="2400" b="1">
                <a:solidFill>
                  <a:srgbClr val="059540"/>
                </a:solidFill>
              </a:rPr>
              <a:t>dobrim</a:t>
            </a:r>
            <a:r>
              <a:rPr lang="en-US" sz="2400">
                <a:solidFill>
                  <a:schemeClr val="dk1"/>
                </a:solidFill>
              </a:rPr>
              <a:t>, </a:t>
            </a:r>
            <a:r>
              <a:rPr lang="en-US" sz="2400" dirty="0" err="1">
                <a:solidFill>
                  <a:schemeClr val="dk1"/>
                </a:solidFill>
              </a:rPr>
              <a:t>želeći</a:t>
            </a:r>
            <a:r>
              <a:rPr lang="en-US" sz="2400" dirty="0">
                <a:solidFill>
                  <a:schemeClr val="dk1"/>
                </a:solidFill>
              </a:rPr>
              <a:t> </a:t>
            </a:r>
            <a:r>
              <a:rPr lang="en-US" sz="2400" b="1" dirty="0" err="1">
                <a:solidFill>
                  <a:srgbClr val="059540"/>
                </a:solidFill>
              </a:rPr>
              <a:t>promijeniti</a:t>
            </a:r>
            <a:r>
              <a:rPr lang="en-US" sz="2400" b="1" dirty="0">
                <a:solidFill>
                  <a:srgbClr val="059540"/>
                </a:solidFill>
              </a:rPr>
              <a:t> </a:t>
            </a:r>
            <a:r>
              <a:rPr lang="en-US" sz="2400" b="1" dirty="0" err="1">
                <a:solidFill>
                  <a:srgbClr val="059540"/>
                </a:solidFill>
              </a:rPr>
              <a:t>svijet</a:t>
            </a:r>
            <a:r>
              <a:rPr lang="en-US" sz="2400" b="1" dirty="0">
                <a:solidFill>
                  <a:srgbClr val="059540"/>
                </a:solidFill>
              </a:rPr>
              <a:t> </a:t>
            </a:r>
            <a:r>
              <a:rPr lang="en-US" sz="2400" dirty="0" err="1">
                <a:solidFill>
                  <a:schemeClr val="dk1"/>
                </a:solidFill>
              </a:rPr>
              <a:t>i</a:t>
            </a:r>
            <a:r>
              <a:rPr lang="en-US" sz="2400" dirty="0">
                <a:solidFill>
                  <a:schemeClr val="dk1"/>
                </a:solidFill>
              </a:rPr>
              <a:t> </a:t>
            </a:r>
            <a:r>
              <a:rPr lang="en-US" sz="2400" dirty="0" err="1">
                <a:solidFill>
                  <a:schemeClr val="dk1"/>
                </a:solidFill>
              </a:rPr>
              <a:t>imajući</a:t>
            </a:r>
            <a:r>
              <a:rPr lang="en-US" sz="2400" dirty="0">
                <a:solidFill>
                  <a:schemeClr val="dk1"/>
                </a:solidFill>
              </a:rPr>
              <a:t> </a:t>
            </a:r>
            <a:r>
              <a:rPr lang="en-US" sz="2400" b="1" dirty="0" err="1">
                <a:solidFill>
                  <a:srgbClr val="059540"/>
                </a:solidFill>
              </a:rPr>
              <a:t>maksimalan</a:t>
            </a:r>
            <a:r>
              <a:rPr lang="en-US" sz="2400" b="1" dirty="0">
                <a:solidFill>
                  <a:srgbClr val="059540"/>
                </a:solidFill>
              </a:rPr>
              <a:t> </a:t>
            </a:r>
            <a:r>
              <a:rPr lang="en-US" sz="2400" b="1" dirty="0" err="1">
                <a:solidFill>
                  <a:srgbClr val="059540"/>
                </a:solidFill>
              </a:rPr>
              <a:t>društveni</a:t>
            </a:r>
            <a:r>
              <a:rPr lang="en-US" sz="2400" b="1" dirty="0">
                <a:solidFill>
                  <a:srgbClr val="059540"/>
                </a:solidFill>
              </a:rPr>
              <a:t> </a:t>
            </a:r>
            <a:r>
              <a:rPr lang="en-US" sz="2400" b="1" dirty="0" err="1">
                <a:solidFill>
                  <a:srgbClr val="059540"/>
                </a:solidFill>
              </a:rPr>
              <a:t>učinak</a:t>
            </a:r>
            <a:r>
              <a:rPr lang="en-US" sz="2400" b="1" dirty="0">
                <a:solidFill>
                  <a:srgbClr val="059540"/>
                </a:solidFill>
              </a:rPr>
              <a:t>.</a:t>
            </a:r>
            <a:endParaRPr sz="2400" b="1" dirty="0">
              <a:solidFill>
                <a:srgbClr val="059540"/>
              </a:solidFill>
            </a:endParaRPr>
          </a:p>
        </p:txBody>
      </p:sp>
      <p:sp>
        <p:nvSpPr>
          <p:cNvPr id="328" name="Google Shape;328;p40"/>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Put naprijed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16"/>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err="1"/>
              <a:t>Što</a:t>
            </a:r>
            <a:r>
              <a:rPr lang="en-US" b="1" dirty="0"/>
              <a:t> je  </a:t>
            </a:r>
            <a:r>
              <a:rPr lang="en-US" b="1" dirty="0" err="1">
                <a:solidFill>
                  <a:srgbClr val="059540"/>
                </a:solidFill>
              </a:rPr>
              <a:t>zelenI</a:t>
            </a:r>
            <a:r>
              <a:rPr lang="en-US" b="1" dirty="0">
                <a:solidFill>
                  <a:srgbClr val="059540"/>
                </a:solidFill>
              </a:rPr>
              <a:t> </a:t>
            </a:r>
            <a:r>
              <a:rPr lang="en-US" b="1" dirty="0" err="1"/>
              <a:t>EntreComp</a:t>
            </a:r>
            <a:r>
              <a:rPr lang="en-US" b="1" dirty="0"/>
              <a:t>?</a:t>
            </a:r>
            <a:endParaRPr dirty="0"/>
          </a:p>
        </p:txBody>
      </p:sp>
      <p:sp>
        <p:nvSpPr>
          <p:cNvPr id="155" name="Google Shape;155;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Važnost poduzetništva</a:t>
            </a:r>
            <a:endParaRPr/>
          </a:p>
        </p:txBody>
      </p:sp>
      <p:sp>
        <p:nvSpPr>
          <p:cNvPr id="161" name="Google Shape;161;p17"/>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dirty="0" err="1"/>
              <a:t>Poduzetnici</a:t>
            </a:r>
            <a:r>
              <a:rPr lang="en-US" sz="2000" dirty="0"/>
              <a:t> se </a:t>
            </a:r>
            <a:r>
              <a:rPr lang="en-US" sz="2000" dirty="0" err="1"/>
              <a:t>često</a:t>
            </a:r>
            <a:r>
              <a:rPr lang="en-US" sz="2000" dirty="0"/>
              <a:t> </a:t>
            </a:r>
            <a:r>
              <a:rPr lang="en-US" sz="2000" dirty="0" err="1"/>
              <a:t>smatraju</a:t>
            </a:r>
            <a:r>
              <a:rPr lang="en-US" sz="2000" dirty="0"/>
              <a:t> </a:t>
            </a:r>
            <a:r>
              <a:rPr lang="en-US" sz="2000" b="1" dirty="0" err="1">
                <a:solidFill>
                  <a:srgbClr val="E7501B"/>
                </a:solidFill>
              </a:rPr>
              <a:t>nacionalnim</a:t>
            </a:r>
            <a:r>
              <a:rPr lang="en-US" sz="2000" b="1" dirty="0">
                <a:solidFill>
                  <a:srgbClr val="E7501B"/>
                </a:solidFill>
              </a:rPr>
              <a:t> </a:t>
            </a:r>
            <a:r>
              <a:rPr lang="en-US" sz="2000" b="1" dirty="0" err="1">
                <a:solidFill>
                  <a:srgbClr val="E7501B"/>
                </a:solidFill>
              </a:rPr>
              <a:t>dobrom</a:t>
            </a:r>
            <a:r>
              <a:rPr lang="en-US" sz="2000" b="1" dirty="0">
                <a:solidFill>
                  <a:srgbClr val="E7501B"/>
                </a:solidFill>
              </a:rPr>
              <a:t>, </a:t>
            </a:r>
            <a:r>
              <a:rPr lang="en-US" sz="2000" dirty="0" err="1"/>
              <a:t>kultivirani</a:t>
            </a:r>
            <a:r>
              <a:rPr lang="en-US" sz="2000" dirty="0"/>
              <a:t>, </a:t>
            </a:r>
            <a:r>
              <a:rPr lang="en-US" sz="2000" dirty="0" err="1"/>
              <a:t>motivirani</a:t>
            </a:r>
            <a:r>
              <a:rPr lang="en-US" sz="2000" dirty="0"/>
              <a:t> </a:t>
            </a:r>
            <a:r>
              <a:rPr lang="en-US" sz="2000" dirty="0" err="1"/>
              <a:t>i</a:t>
            </a:r>
            <a:r>
              <a:rPr lang="en-US" sz="2000" dirty="0"/>
              <a:t> </a:t>
            </a:r>
            <a:r>
              <a:rPr lang="en-US" sz="2000" dirty="0" err="1"/>
              <a:t>plaćeni</a:t>
            </a:r>
            <a:r>
              <a:rPr lang="en-US" sz="2000" dirty="0"/>
              <a:t> u </a:t>
            </a:r>
            <a:r>
              <a:rPr lang="en-US" sz="2000" dirty="0" err="1"/>
              <a:t>najvećoj</a:t>
            </a:r>
            <a:r>
              <a:rPr lang="en-US" sz="2000" dirty="0"/>
              <a:t> </a:t>
            </a:r>
            <a:r>
              <a:rPr lang="en-US" sz="2000" dirty="0" err="1"/>
              <a:t>mogućoj</a:t>
            </a:r>
            <a:r>
              <a:rPr lang="en-US" sz="2000" dirty="0"/>
              <a:t> </a:t>
            </a:r>
            <a:r>
              <a:rPr lang="en-US" sz="2000" dirty="0" err="1"/>
              <a:t>mjeri</a:t>
            </a:r>
            <a:r>
              <a:rPr lang="en-US" sz="2000" dirty="0"/>
              <a:t>.</a:t>
            </a:r>
            <a:endParaRPr dirty="0"/>
          </a:p>
          <a:p>
            <a:pPr marL="0" lvl="0" indent="0" algn="l" rtl="0">
              <a:lnSpc>
                <a:spcPct val="100000"/>
              </a:lnSpc>
              <a:spcBef>
                <a:spcPts val="0"/>
              </a:spcBef>
              <a:spcAft>
                <a:spcPts val="0"/>
              </a:spcAft>
              <a:buSzPts val="1600"/>
              <a:buNone/>
            </a:pPr>
            <a:r>
              <a:rPr lang="en-US" sz="2000" dirty="0" err="1"/>
              <a:t>Veliki</a:t>
            </a:r>
            <a:r>
              <a:rPr lang="en-US" sz="2000" dirty="0"/>
              <a:t> </a:t>
            </a:r>
            <a:r>
              <a:rPr lang="en-US" sz="2000" dirty="0" err="1"/>
              <a:t>poduzetnici</a:t>
            </a:r>
            <a:r>
              <a:rPr lang="en-US" sz="2000" dirty="0"/>
              <a:t> </a:t>
            </a:r>
            <a:r>
              <a:rPr lang="en-US" sz="2000" dirty="0" err="1"/>
              <a:t>mogu</a:t>
            </a:r>
            <a:r>
              <a:rPr lang="en-US" sz="2000" dirty="0"/>
              <a:t> </a:t>
            </a:r>
            <a:r>
              <a:rPr lang="en-US" sz="2000" dirty="0" err="1"/>
              <a:t>promijeniti</a:t>
            </a:r>
            <a:r>
              <a:rPr lang="en-US" sz="2000" dirty="0"/>
              <a:t> </a:t>
            </a:r>
            <a:r>
              <a:rPr lang="en-US" sz="2000" dirty="0" err="1"/>
              <a:t>način</a:t>
            </a:r>
            <a:r>
              <a:rPr lang="en-US" sz="2000" dirty="0"/>
              <a:t> </a:t>
            </a:r>
            <a:r>
              <a:rPr lang="en-US" sz="2000" dirty="0" err="1"/>
              <a:t>na</a:t>
            </a:r>
            <a:r>
              <a:rPr lang="en-US" sz="2000" dirty="0"/>
              <a:t> koji </a:t>
            </a:r>
            <a:r>
              <a:rPr lang="en-US" sz="2000" dirty="0" err="1"/>
              <a:t>živimo</a:t>
            </a:r>
            <a:r>
              <a:rPr lang="en-US" sz="2000" dirty="0"/>
              <a:t> </a:t>
            </a:r>
            <a:r>
              <a:rPr lang="en-US" sz="2000" dirty="0" err="1"/>
              <a:t>i</a:t>
            </a:r>
            <a:r>
              <a:rPr lang="en-US" sz="2000" dirty="0"/>
              <a:t> </a:t>
            </a:r>
            <a:r>
              <a:rPr lang="en-US" sz="2000" dirty="0" err="1"/>
              <a:t>radimo</a:t>
            </a:r>
            <a:r>
              <a:rPr lang="en-US" sz="2000" dirty="0"/>
              <a:t>. </a:t>
            </a:r>
            <a:r>
              <a:rPr lang="en-US" sz="2000" dirty="0" err="1"/>
              <a:t>Ako</a:t>
            </a:r>
            <a:r>
              <a:rPr lang="en-US" sz="2000" dirty="0"/>
              <a:t> </a:t>
            </a:r>
            <a:r>
              <a:rPr lang="en-US" sz="2000" dirty="0" err="1"/>
              <a:t>uspiju</a:t>
            </a:r>
            <a:r>
              <a:rPr lang="en-US" sz="2000" dirty="0"/>
              <a:t>, </a:t>
            </a:r>
            <a:r>
              <a:rPr lang="en-US" sz="2000" dirty="0" err="1"/>
              <a:t>njihove</a:t>
            </a:r>
            <a:r>
              <a:rPr lang="en-US" sz="2000" dirty="0"/>
              <a:t> </a:t>
            </a:r>
            <a:r>
              <a:rPr lang="en-US" sz="2000" dirty="0" err="1"/>
              <a:t>inovacije</a:t>
            </a:r>
            <a:r>
              <a:rPr lang="en-US" sz="2000" dirty="0"/>
              <a:t> </a:t>
            </a:r>
            <a:r>
              <a:rPr lang="en-US" sz="2000" dirty="0" err="1"/>
              <a:t>mogu</a:t>
            </a:r>
            <a:r>
              <a:rPr lang="en-US" sz="2000" dirty="0"/>
              <a:t> </a:t>
            </a:r>
            <a:r>
              <a:rPr lang="en-US" sz="2000" b="1" dirty="0" err="1">
                <a:solidFill>
                  <a:srgbClr val="E7501B"/>
                </a:solidFill>
              </a:rPr>
              <a:t>poboljšati</a:t>
            </a:r>
            <a:r>
              <a:rPr lang="en-US" sz="2000" b="1" dirty="0">
                <a:solidFill>
                  <a:srgbClr val="E7501B"/>
                </a:solidFill>
              </a:rPr>
              <a:t> </a:t>
            </a:r>
            <a:r>
              <a:rPr lang="en-US" sz="2000" b="1" dirty="0" err="1">
                <a:solidFill>
                  <a:srgbClr val="E7501B"/>
                </a:solidFill>
              </a:rPr>
              <a:t>životni</a:t>
            </a:r>
            <a:r>
              <a:rPr lang="en-US" sz="2000" b="1" dirty="0">
                <a:solidFill>
                  <a:srgbClr val="E7501B"/>
                </a:solidFill>
              </a:rPr>
              <a:t> standard, </a:t>
            </a:r>
            <a:r>
              <a:rPr lang="en-US" sz="2000" b="1" dirty="0" err="1">
                <a:solidFill>
                  <a:srgbClr val="E7501B"/>
                </a:solidFill>
              </a:rPr>
              <a:t>stvoriti</a:t>
            </a:r>
            <a:r>
              <a:rPr lang="en-US" sz="2000" b="1" dirty="0">
                <a:solidFill>
                  <a:srgbClr val="E7501B"/>
                </a:solidFill>
              </a:rPr>
              <a:t> </a:t>
            </a:r>
            <a:r>
              <a:rPr lang="en-US" sz="2000" b="1" dirty="0" err="1">
                <a:solidFill>
                  <a:srgbClr val="E7501B"/>
                </a:solidFill>
              </a:rPr>
              <a:t>bogatstvo</a:t>
            </a:r>
            <a:r>
              <a:rPr lang="en-US" sz="2000" b="1" dirty="0">
                <a:solidFill>
                  <a:srgbClr val="E7501B"/>
                </a:solidFill>
              </a:rPr>
              <a:t> </a:t>
            </a:r>
            <a:r>
              <a:rPr lang="en-US" sz="2000" b="1" dirty="0" err="1">
                <a:solidFill>
                  <a:srgbClr val="E7501B"/>
                </a:solidFill>
              </a:rPr>
              <a:t>i</a:t>
            </a:r>
            <a:r>
              <a:rPr lang="en-US" sz="2000" b="1" dirty="0">
                <a:solidFill>
                  <a:srgbClr val="E7501B"/>
                </a:solidFill>
              </a:rPr>
              <a:t> </a:t>
            </a:r>
            <a:r>
              <a:rPr lang="en-US" sz="2000" b="1" dirty="0" err="1">
                <a:solidFill>
                  <a:srgbClr val="E7501B"/>
                </a:solidFill>
              </a:rPr>
              <a:t>radna</a:t>
            </a:r>
            <a:r>
              <a:rPr lang="en-US" sz="2000" b="1" dirty="0">
                <a:solidFill>
                  <a:srgbClr val="E7501B"/>
                </a:solidFill>
              </a:rPr>
              <a:t> </a:t>
            </a:r>
            <a:r>
              <a:rPr lang="en-US" sz="2000" b="1" dirty="0" err="1">
                <a:solidFill>
                  <a:srgbClr val="E7501B"/>
                </a:solidFill>
              </a:rPr>
              <a:t>mjesta</a:t>
            </a:r>
            <a:r>
              <a:rPr lang="en-US" sz="2000" b="1" dirty="0">
                <a:solidFill>
                  <a:srgbClr val="E7501B"/>
                </a:solidFill>
              </a:rPr>
              <a:t> </a:t>
            </a:r>
            <a:r>
              <a:rPr lang="en-US" sz="2000" b="1" dirty="0" err="1">
                <a:solidFill>
                  <a:srgbClr val="E7501B"/>
                </a:solidFill>
              </a:rPr>
              <a:t>te</a:t>
            </a:r>
            <a:r>
              <a:rPr lang="en-US" sz="2000" b="1" dirty="0">
                <a:solidFill>
                  <a:srgbClr val="E7501B"/>
                </a:solidFill>
              </a:rPr>
              <a:t> </a:t>
            </a:r>
            <a:r>
              <a:rPr lang="en-US" sz="2000" b="1" dirty="0" err="1">
                <a:solidFill>
                  <a:srgbClr val="E7501B"/>
                </a:solidFill>
              </a:rPr>
              <a:t>pridonijeti</a:t>
            </a:r>
            <a:r>
              <a:rPr lang="en-US" sz="2000" b="1" dirty="0">
                <a:solidFill>
                  <a:srgbClr val="E7501B"/>
                </a:solidFill>
              </a:rPr>
              <a:t> </a:t>
            </a:r>
            <a:r>
              <a:rPr lang="en-US" sz="2000" b="1" dirty="0" err="1">
                <a:solidFill>
                  <a:srgbClr val="E7501B"/>
                </a:solidFill>
              </a:rPr>
              <a:t>rastućem</a:t>
            </a:r>
            <a:r>
              <a:rPr lang="en-US" sz="2000" b="1" dirty="0">
                <a:solidFill>
                  <a:srgbClr val="E7501B"/>
                </a:solidFill>
              </a:rPr>
              <a:t> </a:t>
            </a:r>
            <a:r>
              <a:rPr lang="en-US" sz="2000" b="1" dirty="0" err="1">
                <a:solidFill>
                  <a:srgbClr val="E7501B"/>
                </a:solidFill>
              </a:rPr>
              <a:t>gospodarstvu</a:t>
            </a:r>
            <a:r>
              <a:rPr lang="en-US" sz="2000"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935861" y="123123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Postojeći</a:t>
            </a:r>
            <a:r>
              <a:rPr lang="en-US" dirty="0"/>
              <a:t> </a:t>
            </a:r>
            <a:r>
              <a:rPr lang="en-US" dirty="0" err="1"/>
              <a:t>entrecomp</a:t>
            </a:r>
            <a:endParaRPr dirty="0"/>
          </a:p>
        </p:txBody>
      </p:sp>
      <p:sp>
        <p:nvSpPr>
          <p:cNvPr id="167" name="Google Shape;167;p18"/>
          <p:cNvSpPr txBox="1">
            <a:spLocks noGrp="1"/>
          </p:cNvSpPr>
          <p:nvPr>
            <p:ph type="subTitle" idx="1"/>
          </p:nvPr>
        </p:nvSpPr>
        <p:spPr>
          <a:xfrm>
            <a:off x="935861" y="1844192"/>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EntreComp</a:t>
            </a:r>
            <a:r>
              <a:rPr lang="en-US" sz="2400" dirty="0"/>
              <a:t> je </a:t>
            </a:r>
            <a:r>
              <a:rPr lang="en-US" sz="2400" dirty="0" err="1"/>
              <a:t>razvijen</a:t>
            </a:r>
            <a:r>
              <a:rPr lang="en-US" sz="2400" dirty="0"/>
              <a:t> </a:t>
            </a:r>
            <a:r>
              <a:rPr lang="en-US" sz="2400" dirty="0" err="1"/>
              <a:t>kako</a:t>
            </a:r>
            <a:r>
              <a:rPr lang="en-US" sz="2400" dirty="0"/>
              <a:t> bi </a:t>
            </a:r>
            <a:r>
              <a:rPr lang="en-US" sz="2400" dirty="0" err="1"/>
              <a:t>postao</a:t>
            </a:r>
            <a:r>
              <a:rPr lang="en-US" sz="2400" dirty="0"/>
              <a:t> </a:t>
            </a:r>
            <a:r>
              <a:rPr lang="en-US" sz="2400" dirty="0" err="1"/>
              <a:t>referenca</a:t>
            </a:r>
            <a:r>
              <a:rPr lang="en-US" sz="2400" dirty="0"/>
              <a:t> za </a:t>
            </a:r>
            <a:r>
              <a:rPr lang="en-US" sz="2400" dirty="0" err="1"/>
              <a:t>svaku</a:t>
            </a:r>
            <a:r>
              <a:rPr lang="en-US" sz="2400" dirty="0"/>
              <a:t> </a:t>
            </a:r>
            <a:r>
              <a:rPr lang="en-US" sz="2400" dirty="0" err="1"/>
              <a:t>inicijativu</a:t>
            </a:r>
            <a:r>
              <a:rPr lang="en-US" sz="2400" dirty="0"/>
              <a:t> </a:t>
            </a:r>
            <a:r>
              <a:rPr lang="en-US" sz="2400" dirty="0" err="1"/>
              <a:t>koja</a:t>
            </a:r>
            <a:r>
              <a:rPr lang="en-US" sz="2400" dirty="0"/>
              <a:t> </a:t>
            </a:r>
            <a:r>
              <a:rPr lang="en-US" sz="2400" dirty="0" err="1"/>
              <a:t>ima</a:t>
            </a:r>
            <a:r>
              <a:rPr lang="en-US" sz="2400" dirty="0"/>
              <a:t> za </a:t>
            </a:r>
            <a:r>
              <a:rPr lang="en-US" sz="2400" dirty="0" err="1"/>
              <a:t>cilj</a:t>
            </a:r>
            <a:r>
              <a:rPr lang="en-US" sz="2400" dirty="0"/>
              <a:t> </a:t>
            </a:r>
            <a:r>
              <a:rPr lang="en-US" sz="2400" b="1" dirty="0" err="1">
                <a:solidFill>
                  <a:srgbClr val="2B2D83"/>
                </a:solidFill>
              </a:rPr>
              <a:t>poticati</a:t>
            </a:r>
            <a:r>
              <a:rPr lang="en-US" sz="2400" b="1" dirty="0">
                <a:solidFill>
                  <a:srgbClr val="2B2D83"/>
                </a:solidFill>
              </a:rPr>
              <a:t> </a:t>
            </a:r>
            <a:r>
              <a:rPr lang="en-US" sz="2400" b="1" dirty="0" err="1">
                <a:solidFill>
                  <a:srgbClr val="2B2D83"/>
                </a:solidFill>
              </a:rPr>
              <a:t>poduzetničke</a:t>
            </a:r>
            <a:r>
              <a:rPr lang="en-US" sz="2400" b="1" dirty="0">
                <a:solidFill>
                  <a:srgbClr val="2B2D83"/>
                </a:solidFill>
              </a:rPr>
              <a:t> </a:t>
            </a:r>
            <a:r>
              <a:rPr lang="en-US" sz="2400" b="1" dirty="0" err="1">
                <a:solidFill>
                  <a:srgbClr val="2B2D83"/>
                </a:solidFill>
              </a:rPr>
              <a:t>sposobnosti</a:t>
            </a:r>
            <a:r>
              <a:rPr lang="en-US" sz="2400" b="1" dirty="0">
                <a:solidFill>
                  <a:srgbClr val="2B2D83"/>
                </a:solidFill>
              </a:rPr>
              <a:t> </a:t>
            </a:r>
            <a:r>
              <a:rPr lang="en-US" sz="2400" b="1" dirty="0" err="1">
                <a:solidFill>
                  <a:srgbClr val="2B2D83"/>
                </a:solidFill>
              </a:rPr>
              <a:t>europskih</a:t>
            </a:r>
            <a:r>
              <a:rPr lang="en-US" sz="2400" b="1" dirty="0">
                <a:solidFill>
                  <a:srgbClr val="2B2D83"/>
                </a:solidFill>
              </a:rPr>
              <a:t> </a:t>
            </a:r>
            <a:r>
              <a:rPr lang="en-US" sz="2400" b="1" dirty="0" err="1">
                <a:solidFill>
                  <a:srgbClr val="2B2D83"/>
                </a:solidFill>
              </a:rPr>
              <a:t>građana</a:t>
            </a:r>
            <a:r>
              <a:rPr lang="en-US" sz="2400" dirty="0"/>
              <a:t>.</a:t>
            </a:r>
            <a:endParaRPr dirty="0"/>
          </a:p>
        </p:txBody>
      </p:sp>
      <p:pic>
        <p:nvPicPr>
          <p:cNvPr id="168" name="Google Shape;168;p18" descr="C:\Windows\system32\config\systemprofile\Desktop\entrecompeurope_logo-color-1024x628.png"/>
          <p:cNvPicPr preferRelativeResize="0"/>
          <p:nvPr/>
        </p:nvPicPr>
        <p:blipFill rotWithShape="1">
          <a:blip r:embed="rId3">
            <a:alphaModFix/>
          </a:blip>
          <a:srcRect/>
          <a:stretch/>
        </p:blipFill>
        <p:spPr>
          <a:xfrm>
            <a:off x="5383534" y="2974171"/>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150546" y="1312218"/>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Postojeći</a:t>
            </a:r>
            <a:r>
              <a:rPr lang="en-US" dirty="0"/>
              <a:t> </a:t>
            </a:r>
            <a:r>
              <a:rPr lang="en-US" dirty="0" err="1"/>
              <a:t>entrecomp</a:t>
            </a:r>
            <a:endParaRPr dirty="0"/>
          </a:p>
        </p:txBody>
      </p:sp>
      <p:sp>
        <p:nvSpPr>
          <p:cNvPr id="174" name="Google Shape;174;p19"/>
          <p:cNvSpPr txBox="1">
            <a:spLocks noGrp="1"/>
          </p:cNvSpPr>
          <p:nvPr>
            <p:ph type="subTitle" idx="1"/>
          </p:nvPr>
        </p:nvSpPr>
        <p:spPr>
          <a:xfrm>
            <a:off x="1150546" y="1917918"/>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Sastoji</a:t>
            </a:r>
            <a:r>
              <a:rPr lang="en-US" sz="2400" dirty="0"/>
              <a:t> se od 3 </a:t>
            </a:r>
            <a:r>
              <a:rPr lang="en-US" sz="2400" dirty="0" err="1"/>
              <a:t>međusobno</a:t>
            </a:r>
            <a:r>
              <a:rPr lang="en-US" sz="2400" dirty="0"/>
              <a:t> </a:t>
            </a:r>
            <a:r>
              <a:rPr lang="en-US" sz="2400" dirty="0" err="1"/>
              <a:t>povezana</a:t>
            </a:r>
            <a:r>
              <a:rPr lang="en-US" sz="2400" dirty="0"/>
              <a:t> </a:t>
            </a:r>
            <a:r>
              <a:rPr lang="en-US" sz="2400" dirty="0" err="1"/>
              <a:t>i</a:t>
            </a:r>
            <a:r>
              <a:rPr lang="en-US" sz="2400" dirty="0"/>
              <a:t> </a:t>
            </a:r>
            <a:r>
              <a:rPr lang="en-US" sz="2400" dirty="0" err="1"/>
              <a:t>međusobno</a:t>
            </a:r>
            <a:r>
              <a:rPr lang="en-US" sz="2400" dirty="0"/>
              <a:t> </a:t>
            </a:r>
            <a:r>
              <a:rPr lang="en-US" sz="2400" dirty="0" err="1"/>
              <a:t>povezana</a:t>
            </a:r>
            <a:r>
              <a:rPr lang="en-US" sz="2400" dirty="0"/>
              <a:t> </a:t>
            </a:r>
            <a:r>
              <a:rPr lang="en-US" sz="2400" dirty="0" err="1"/>
              <a:t>područja</a:t>
            </a:r>
            <a:r>
              <a:rPr lang="en-US" sz="2400" dirty="0"/>
              <a:t> </a:t>
            </a:r>
            <a:r>
              <a:rPr lang="en-US" sz="2400" dirty="0" err="1"/>
              <a:t>kompetencija</a:t>
            </a:r>
            <a:r>
              <a:rPr lang="en-US" sz="2400" dirty="0"/>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Ideje</a:t>
            </a:r>
            <a:r>
              <a:rPr lang="en-US" sz="2400" b="1" dirty="0">
                <a:solidFill>
                  <a:srgbClr val="E7501B"/>
                </a:solidFill>
              </a:rPr>
              <a:t> </a:t>
            </a:r>
            <a:r>
              <a:rPr lang="en-US" sz="2400" b="1" dirty="0" err="1">
                <a:solidFill>
                  <a:srgbClr val="E7501B"/>
                </a:solidFill>
              </a:rPr>
              <a:t>i</a:t>
            </a:r>
            <a:r>
              <a:rPr lang="en-US" sz="2400" b="1" dirty="0">
                <a:solidFill>
                  <a:srgbClr val="E7501B"/>
                </a:solidFill>
              </a:rPr>
              <a:t> </a:t>
            </a:r>
            <a:r>
              <a:rPr lang="en-US" sz="2400" b="1" dirty="0" err="1">
                <a:solidFill>
                  <a:srgbClr val="E7501B"/>
                </a:solidFill>
              </a:rPr>
              <a:t>prilike</a:t>
            </a:r>
            <a:r>
              <a:rPr lang="en-US" sz="2400" b="1" dirty="0">
                <a:solidFill>
                  <a:srgbClr val="E7501B"/>
                </a:solidFill>
              </a:rPr>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Resursi</a:t>
            </a:r>
            <a:r>
              <a:rPr lang="en-US" sz="2400" b="1" dirty="0">
                <a:solidFill>
                  <a:srgbClr val="E7501B"/>
                </a:solidFill>
              </a:rPr>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'U </a:t>
            </a:r>
            <a:r>
              <a:rPr lang="en-US" sz="2400" b="1" dirty="0" err="1">
                <a:solidFill>
                  <a:srgbClr val="E7501B"/>
                </a:solidFill>
              </a:rPr>
              <a:t>akciju</a:t>
            </a:r>
            <a:r>
              <a:rPr lang="en-US" sz="2400" b="1" dirty="0">
                <a:solidFill>
                  <a:srgbClr val="E7501B"/>
                </a:solidFill>
              </a:rPr>
              <a:t>'.</a:t>
            </a:r>
            <a:endParaRPr dirty="0"/>
          </a:p>
        </p:txBody>
      </p:sp>
      <p:pic>
        <p:nvPicPr>
          <p:cNvPr id="175" name="Google Shape;175;p19"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Postojeći entrecomp</a:t>
            </a:r>
            <a:endParaRPr/>
          </a:p>
        </p:txBody>
      </p:sp>
      <p:sp>
        <p:nvSpPr>
          <p:cNvPr id="181" name="Google Shape;181;p20"/>
          <p:cNvSpPr txBox="1">
            <a:spLocks noGrp="1"/>
          </p:cNvSpPr>
          <p:nvPr>
            <p:ph type="subTitle" idx="1"/>
          </p:nvPr>
        </p:nvSpPr>
        <p:spPr>
          <a:xfrm>
            <a:off x="713349" y="2083400"/>
            <a:ext cx="4430151"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Svako</a:t>
            </a:r>
            <a:r>
              <a:rPr lang="en-US" sz="2400" dirty="0"/>
              <a:t> od </a:t>
            </a:r>
            <a:r>
              <a:rPr lang="en-US" sz="2400" dirty="0" err="1"/>
              <a:t>područja</a:t>
            </a:r>
            <a:r>
              <a:rPr lang="en-US" sz="2400" dirty="0"/>
              <a:t> </a:t>
            </a:r>
            <a:r>
              <a:rPr lang="en-US" sz="2400" dirty="0" err="1"/>
              <a:t>sastoji</a:t>
            </a:r>
            <a:r>
              <a:rPr lang="en-US" sz="2400" dirty="0"/>
              <a:t> se od</a:t>
            </a:r>
            <a:r>
              <a:rPr lang="en-US" sz="2400" b="1" dirty="0">
                <a:solidFill>
                  <a:srgbClr val="E7501B"/>
                </a:solidFill>
              </a:rPr>
              <a:t>5 </a:t>
            </a:r>
            <a:r>
              <a:rPr lang="en-US" sz="2400" b="1" dirty="0" err="1">
                <a:solidFill>
                  <a:srgbClr val="E7501B"/>
                </a:solidFill>
              </a:rPr>
              <a:t>kompetencija</a:t>
            </a:r>
            <a:r>
              <a:rPr lang="en-US" sz="2400" dirty="0"/>
              <a:t>, koji </a:t>
            </a:r>
            <a:r>
              <a:rPr lang="en-US" sz="2400" dirty="0" err="1"/>
              <a:t>zajedno</a:t>
            </a:r>
            <a:r>
              <a:rPr lang="en-US" sz="2400" dirty="0"/>
              <a:t> </a:t>
            </a:r>
            <a:r>
              <a:rPr lang="en-US" sz="2400" dirty="0" err="1"/>
              <a:t>čine</a:t>
            </a:r>
            <a:r>
              <a:rPr lang="en-US" sz="2400" dirty="0"/>
              <a:t> </a:t>
            </a:r>
            <a:r>
              <a:rPr lang="en-US" sz="2400" dirty="0" err="1"/>
              <a:t>građevne</a:t>
            </a:r>
            <a:r>
              <a:rPr lang="en-US" sz="2400" dirty="0"/>
              <a:t> </a:t>
            </a:r>
            <a:r>
              <a:rPr lang="en-US" sz="2400" dirty="0" err="1"/>
              <a:t>elemente</a:t>
            </a:r>
            <a:r>
              <a:rPr lang="en-US" sz="2400" dirty="0"/>
              <a:t> </a:t>
            </a:r>
            <a:r>
              <a:rPr lang="en-US" sz="2400" b="1" dirty="0" err="1">
                <a:solidFill>
                  <a:srgbClr val="E7501B"/>
                </a:solidFill>
              </a:rPr>
              <a:t>poduzetništvo</a:t>
            </a:r>
            <a:r>
              <a:rPr lang="en-US" sz="2400" b="1" dirty="0">
                <a:solidFill>
                  <a:srgbClr val="E7501B"/>
                </a:solidFill>
              </a:rPr>
              <a:t> </a:t>
            </a:r>
            <a:r>
              <a:rPr lang="en-US" sz="2400" b="1" dirty="0" err="1">
                <a:solidFill>
                  <a:srgbClr val="E7501B"/>
                </a:solidFill>
              </a:rPr>
              <a:t>kao</a:t>
            </a:r>
            <a:r>
              <a:rPr lang="en-US" sz="2400" b="1" dirty="0">
                <a:solidFill>
                  <a:srgbClr val="E7501B"/>
                </a:solidFill>
              </a:rPr>
              <a:t> </a:t>
            </a:r>
            <a:r>
              <a:rPr lang="en-US" sz="2400" b="1" dirty="0" err="1">
                <a:solidFill>
                  <a:srgbClr val="E7501B"/>
                </a:solidFill>
              </a:rPr>
              <a:t>kompetencija</a:t>
            </a:r>
            <a:r>
              <a:rPr lang="en-US" sz="2400" dirty="0"/>
              <a:t>.</a:t>
            </a:r>
            <a:endParaRPr dirty="0"/>
          </a:p>
          <a:p>
            <a:pPr marL="0" lvl="0" indent="0" algn="l" rtl="0">
              <a:lnSpc>
                <a:spcPct val="100000"/>
              </a:lnSpc>
              <a:spcBef>
                <a:spcPts val="0"/>
              </a:spcBef>
              <a:spcAft>
                <a:spcPts val="0"/>
              </a:spcAft>
              <a:buSzPts val="1600"/>
              <a:buNone/>
            </a:pPr>
            <a:endParaRPr sz="2400" dirty="0"/>
          </a:p>
        </p:txBody>
      </p:sp>
      <p:pic>
        <p:nvPicPr>
          <p:cNvPr id="182" name="Google Shape;182;p20"/>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err="1"/>
              <a:t>entrecomp</a:t>
            </a:r>
            <a:endParaRPr dirty="0"/>
          </a:p>
        </p:txBody>
      </p:sp>
      <p:sp>
        <p:nvSpPr>
          <p:cNvPr id="188" name="Google Shape;188;p21"/>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dirty="0"/>
              <a:t>Kao </a:t>
            </a:r>
            <a:r>
              <a:rPr lang="en-US" sz="2400" dirty="0" err="1"/>
              <a:t>odgovor</a:t>
            </a:r>
            <a:r>
              <a:rPr lang="en-US" sz="2400" dirty="0"/>
              <a:t> </a:t>
            </a:r>
            <a:r>
              <a:rPr lang="en-US" sz="2400" dirty="0" err="1"/>
              <a:t>na</a:t>
            </a:r>
            <a:r>
              <a:rPr lang="en-US" sz="2400" dirty="0"/>
              <a:t> </a:t>
            </a:r>
            <a:r>
              <a:rPr lang="en-US" sz="2400" dirty="0" err="1"/>
              <a:t>klimatske</a:t>
            </a:r>
            <a:r>
              <a:rPr lang="en-US" sz="2400" dirty="0"/>
              <a:t> </a:t>
            </a:r>
            <a:r>
              <a:rPr lang="en-US" sz="2400" dirty="0" err="1"/>
              <a:t>promjene</a:t>
            </a:r>
            <a:r>
              <a:rPr lang="en-US" sz="2400" dirty="0"/>
              <a:t>, </a:t>
            </a:r>
            <a:r>
              <a:rPr lang="en-US" sz="2400" dirty="0" err="1"/>
              <a:t>raste</a:t>
            </a:r>
            <a:r>
              <a:rPr lang="en-US" sz="2400" dirty="0"/>
              <a:t> </a:t>
            </a:r>
            <a:r>
              <a:rPr lang="en-US" sz="2400" dirty="0" err="1"/>
              <a:t>interes</a:t>
            </a:r>
            <a:r>
              <a:rPr lang="en-US" sz="2400" dirty="0"/>
              <a:t> </a:t>
            </a:r>
            <a:r>
              <a:rPr lang="en-US" sz="2400" dirty="0" err="1"/>
              <a:t>za</a:t>
            </a:r>
            <a:r>
              <a:rPr lang="en-US" sz="2400" b="1" dirty="0" err="1">
                <a:solidFill>
                  <a:srgbClr val="059540"/>
                </a:solidFill>
              </a:rPr>
              <a:t>razvoj</a:t>
            </a:r>
            <a:r>
              <a:rPr lang="en-US" sz="2400" b="1" dirty="0">
                <a:solidFill>
                  <a:srgbClr val="059540"/>
                </a:solidFill>
              </a:rPr>
              <a:t> '</a:t>
            </a:r>
            <a:r>
              <a:rPr lang="en-US" sz="2400" b="1" dirty="0" err="1">
                <a:solidFill>
                  <a:srgbClr val="059540"/>
                </a:solidFill>
              </a:rPr>
              <a:t>zelenog</a:t>
            </a:r>
            <a:r>
              <a:rPr lang="en-US" sz="2400" b="1" dirty="0">
                <a:solidFill>
                  <a:srgbClr val="059540"/>
                </a:solidFill>
              </a:rPr>
              <a:t>' </a:t>
            </a:r>
            <a:r>
              <a:rPr lang="en-US" sz="2400" b="1" dirty="0" err="1">
                <a:solidFill>
                  <a:srgbClr val="059540"/>
                </a:solidFill>
              </a:rPr>
              <a:t>ili</a:t>
            </a:r>
            <a:r>
              <a:rPr lang="en-US" sz="2400" b="1" dirty="0">
                <a:solidFill>
                  <a:srgbClr val="059540"/>
                </a:solidFill>
              </a:rPr>
              <a:t> '</a:t>
            </a:r>
            <a:r>
              <a:rPr lang="en-US" sz="2400" b="1" dirty="0" err="1">
                <a:solidFill>
                  <a:srgbClr val="059540"/>
                </a:solidFill>
              </a:rPr>
              <a:t>niskougljičnog</a:t>
            </a:r>
            <a:r>
              <a:rPr lang="en-US" sz="2400" b="1" dirty="0">
                <a:solidFill>
                  <a:srgbClr val="059540"/>
                </a:solidFill>
              </a:rPr>
              <a:t>' </a:t>
            </a:r>
            <a:r>
              <a:rPr lang="en-US" sz="2400" b="1" dirty="0" err="1">
                <a:solidFill>
                  <a:srgbClr val="059540"/>
                </a:solidFill>
              </a:rPr>
              <a:t>gospodarstva</a:t>
            </a:r>
            <a:r>
              <a:rPr lang="en-US" sz="2400" b="1" dirty="0">
                <a:solidFill>
                  <a:srgbClr val="059540"/>
                </a:solidFill>
              </a:rPr>
              <a:t>  </a:t>
            </a:r>
            <a:r>
              <a:rPr lang="en-US" sz="2400" dirty="0" err="1"/>
              <a:t>kao</a:t>
            </a:r>
            <a:r>
              <a:rPr lang="en-US" sz="2400" dirty="0"/>
              <a:t> </a:t>
            </a:r>
            <a:r>
              <a:rPr lang="en-US" sz="2400" dirty="0" err="1"/>
              <a:t>sredstvo</a:t>
            </a:r>
            <a:r>
              <a:rPr lang="en-US" sz="2400" dirty="0"/>
              <a:t> </a:t>
            </a:r>
            <a:r>
              <a:rPr lang="en-US" sz="2400" dirty="0" err="1"/>
              <a:t>usklađivanja</a:t>
            </a:r>
            <a:r>
              <a:rPr lang="en-US" sz="2400" dirty="0"/>
              <a:t> </a:t>
            </a:r>
            <a:r>
              <a:rPr lang="en-US" sz="2400" dirty="0" err="1"/>
              <a:t>gospodarskog</a:t>
            </a:r>
            <a:r>
              <a:rPr lang="en-US" sz="2400" dirty="0"/>
              <a:t> </a:t>
            </a:r>
            <a:r>
              <a:rPr lang="en-US" sz="2400" dirty="0" err="1"/>
              <a:t>razvoja</a:t>
            </a:r>
            <a:r>
              <a:rPr lang="en-US" sz="2400" dirty="0"/>
              <a:t> </a:t>
            </a:r>
            <a:r>
              <a:rPr lang="en-US" sz="2400" dirty="0" err="1"/>
              <a:t>i</a:t>
            </a:r>
            <a:r>
              <a:rPr lang="en-US" sz="2400" dirty="0"/>
              <a:t> </a:t>
            </a:r>
            <a:r>
              <a:rPr lang="en-US" sz="2400" dirty="0" err="1"/>
              <a:t>okoliša</a:t>
            </a:r>
            <a:r>
              <a:rPr lang="en-US" sz="2400" dirty="0"/>
              <a:t>.</a:t>
            </a:r>
            <a:endParaRPr dirty="0"/>
          </a:p>
        </p:txBody>
      </p:sp>
      <p:sp>
        <p:nvSpPr>
          <p:cNvPr id="189" name="Google Shape;189;p2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Zašto to učiniti?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713224" y="1477725"/>
            <a:ext cx="5830699"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zelenI</a:t>
            </a:r>
            <a:r>
              <a:rPr lang="en-US" dirty="0">
                <a:solidFill>
                  <a:srgbClr val="059540"/>
                </a:solidFill>
              </a:rPr>
              <a:t> </a:t>
            </a:r>
            <a:r>
              <a:rPr lang="en-US" dirty="0" err="1"/>
              <a:t>entrecomp</a:t>
            </a:r>
            <a:r>
              <a:rPr lang="en-US" dirty="0"/>
              <a:t> – </a:t>
            </a:r>
            <a:r>
              <a:rPr lang="en-US" dirty="0" err="1"/>
              <a:t>zašto</a:t>
            </a:r>
            <a:r>
              <a:rPr lang="en-US" dirty="0"/>
              <a:t>?</a:t>
            </a:r>
            <a:endParaRPr dirty="0"/>
          </a:p>
        </p:txBody>
      </p:sp>
      <p:sp>
        <p:nvSpPr>
          <p:cNvPr id="195" name="Google Shape;195;p22"/>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Dosadašnje</a:t>
            </a:r>
            <a:r>
              <a:rPr lang="en-US" sz="2400" dirty="0"/>
              <a:t> </a:t>
            </a:r>
            <a:r>
              <a:rPr lang="en-US" sz="2400" dirty="0" err="1"/>
              <a:t>istraživanje</a:t>
            </a:r>
            <a:r>
              <a:rPr lang="en-US" sz="2400" dirty="0"/>
              <a:t> </a:t>
            </a:r>
            <a:r>
              <a:rPr lang="en-US" sz="2400" dirty="0" err="1"/>
              <a:t>zelenih</a:t>
            </a:r>
            <a:r>
              <a:rPr lang="en-US" sz="2400" dirty="0"/>
              <a:t> </a:t>
            </a:r>
            <a:r>
              <a:rPr lang="en-US" sz="2400" dirty="0" err="1"/>
              <a:t>poduzetnika</a:t>
            </a:r>
            <a:r>
              <a:rPr lang="en-US" sz="2400" dirty="0"/>
              <a:t> </a:t>
            </a:r>
            <a:r>
              <a:rPr lang="en-US" sz="2400" dirty="0" err="1"/>
              <a:t>usredotočilo</a:t>
            </a:r>
            <a:r>
              <a:rPr lang="en-US" sz="2400" dirty="0"/>
              <a:t> se </a:t>
            </a:r>
            <a:r>
              <a:rPr lang="en-US" sz="2400" dirty="0" err="1"/>
              <a:t>na</a:t>
            </a:r>
            <a:r>
              <a:rPr lang="en-US" sz="2400" dirty="0"/>
              <a:t> </a:t>
            </a:r>
            <a:r>
              <a:rPr lang="en-US" sz="2400" b="1" dirty="0" err="1">
                <a:solidFill>
                  <a:srgbClr val="059540"/>
                </a:solidFill>
              </a:rPr>
              <a:t>pojedinačne</a:t>
            </a:r>
            <a:r>
              <a:rPr lang="en-US" sz="2400" b="1" dirty="0">
                <a:solidFill>
                  <a:srgbClr val="059540"/>
                </a:solidFill>
              </a:rPr>
              <a:t> </a:t>
            </a:r>
            <a:r>
              <a:rPr lang="en-US" sz="2400" b="1" dirty="0" err="1">
                <a:solidFill>
                  <a:srgbClr val="059540"/>
                </a:solidFill>
              </a:rPr>
              <a:t>zelene</a:t>
            </a:r>
            <a:r>
              <a:rPr lang="en-US" sz="2400" b="1" dirty="0">
                <a:solidFill>
                  <a:srgbClr val="059540"/>
                </a:solidFill>
              </a:rPr>
              <a:t> </a:t>
            </a:r>
            <a:r>
              <a:rPr lang="en-US" sz="2400" b="1" dirty="0" err="1">
                <a:solidFill>
                  <a:srgbClr val="059540"/>
                </a:solidFill>
              </a:rPr>
              <a:t>poduzetnike</a:t>
            </a:r>
            <a:r>
              <a:rPr lang="en-US" sz="2400" b="1" dirty="0">
                <a:solidFill>
                  <a:srgbClr val="059540"/>
                </a:solidFill>
              </a:rPr>
              <a:t>, </a:t>
            </a:r>
            <a:r>
              <a:rPr lang="en-US" sz="2400" b="1" dirty="0" err="1">
                <a:solidFill>
                  <a:srgbClr val="059540"/>
                </a:solidFill>
              </a:rPr>
              <a:t>zanemarujući</a:t>
            </a:r>
            <a:r>
              <a:rPr lang="en-US" sz="2400" b="1" dirty="0">
                <a:solidFill>
                  <a:srgbClr val="059540"/>
                </a:solidFill>
              </a:rPr>
              <a:t> </a:t>
            </a:r>
            <a:r>
              <a:rPr lang="en-US" sz="2400" b="1" dirty="0" err="1">
                <a:solidFill>
                  <a:srgbClr val="059540"/>
                </a:solidFill>
              </a:rPr>
              <a:t>širi</a:t>
            </a:r>
            <a:r>
              <a:rPr lang="en-US" sz="2400" b="1" dirty="0">
                <a:solidFill>
                  <a:srgbClr val="059540"/>
                </a:solidFill>
              </a:rPr>
              <a:t> </a:t>
            </a:r>
            <a:r>
              <a:rPr lang="en-US" sz="2400" b="1" dirty="0" err="1">
                <a:solidFill>
                  <a:srgbClr val="059540"/>
                </a:solidFill>
              </a:rPr>
              <a:t>ekonomski</a:t>
            </a:r>
            <a:r>
              <a:rPr lang="en-US" sz="2400" b="1" dirty="0">
                <a:solidFill>
                  <a:srgbClr val="059540"/>
                </a:solidFill>
              </a:rPr>
              <a:t> </a:t>
            </a:r>
            <a:r>
              <a:rPr lang="en-US" sz="2400" b="1" dirty="0" err="1">
                <a:solidFill>
                  <a:srgbClr val="059540"/>
                </a:solidFill>
              </a:rPr>
              <a:t>i</a:t>
            </a:r>
            <a:r>
              <a:rPr lang="en-US" sz="2400" b="1" dirty="0">
                <a:solidFill>
                  <a:srgbClr val="059540"/>
                </a:solidFill>
              </a:rPr>
              <a:t> </a:t>
            </a:r>
            <a:r>
              <a:rPr lang="en-US" sz="2400" b="1" dirty="0" err="1">
                <a:solidFill>
                  <a:srgbClr val="059540"/>
                </a:solidFill>
              </a:rPr>
              <a:t>društveni</a:t>
            </a:r>
            <a:r>
              <a:rPr lang="en-US" sz="2400" b="1" dirty="0">
                <a:solidFill>
                  <a:srgbClr val="059540"/>
                </a:solidFill>
              </a:rPr>
              <a:t> </a:t>
            </a:r>
            <a:r>
              <a:rPr lang="en-US" sz="2400" b="1" dirty="0" err="1">
                <a:solidFill>
                  <a:srgbClr val="059540"/>
                </a:solidFill>
              </a:rPr>
              <a:t>kontekst</a:t>
            </a:r>
            <a:r>
              <a:rPr lang="en-US" sz="2400" b="1" dirty="0">
                <a:solidFill>
                  <a:srgbClr val="059540"/>
                </a:solidFill>
              </a:rPr>
              <a:t> </a:t>
            </a:r>
            <a:r>
              <a:rPr lang="en-US" sz="2400" dirty="0" err="1"/>
              <a:t>unutar</a:t>
            </a:r>
            <a:r>
              <a:rPr lang="en-US" sz="2400" dirty="0"/>
              <a:t> </a:t>
            </a:r>
            <a:r>
              <a:rPr lang="en-US" sz="2400" dirty="0" err="1"/>
              <a:t>kojih</a:t>
            </a:r>
            <a:r>
              <a:rPr lang="en-US" sz="2400" dirty="0"/>
              <a:t> </a:t>
            </a:r>
            <a:r>
              <a:rPr lang="en-US" sz="2400" dirty="0" err="1"/>
              <a:t>djeluju</a:t>
            </a:r>
            <a:r>
              <a:rPr lang="en-US" sz="2400" dirty="0"/>
              <a:t>.</a:t>
            </a:r>
            <a:endParaRPr dirty="0"/>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Noto Sans</vt:lpstr>
      <vt:lpstr>Bebas Neue</vt:lpstr>
      <vt:lpstr>Nunito</vt:lpstr>
      <vt:lpstr>Creal Modern Portfolio by Slidesgo</vt:lpstr>
      <vt:lpstr>GREENentrecomp</vt:lpstr>
      <vt:lpstr>01</vt:lpstr>
      <vt:lpstr>01</vt:lpstr>
      <vt:lpstr>Važnost poduzetništva</vt:lpstr>
      <vt:lpstr>Postojeći entrecomp</vt:lpstr>
      <vt:lpstr>Postojeći entrecomp</vt:lpstr>
      <vt:lpstr>Postojeći entrecomp</vt:lpstr>
      <vt:lpstr>zelenIentrecomp</vt:lpstr>
      <vt:lpstr>zelenI entrecomp – zašto?</vt:lpstr>
      <vt:lpstr>Zeleni entrecomp – zašto?</vt:lpstr>
      <vt:lpstr>Zeleni entrecomp – zašto?</vt:lpstr>
      <vt:lpstr>Zeleni entrecomp</vt:lpstr>
      <vt:lpstr>Zeleni entrecomp</vt:lpstr>
      <vt:lpstr>Zeleni entrecomp</vt:lpstr>
      <vt:lpstr>zelenI entrecomp</vt:lpstr>
      <vt:lpstr>02</vt:lpstr>
      <vt:lpstr>Europski “zeleni dogovor”</vt:lpstr>
      <vt:lpstr>Europski“zeleni dogovor”</vt:lpstr>
      <vt:lpstr>aktivnost</vt:lpstr>
      <vt:lpstr>03</vt:lpstr>
      <vt:lpstr>PRIMJERI ZA“OZELENJAVANJE” ENTReCOMP</vt:lpstr>
      <vt:lpstr>aktivnost</vt:lpstr>
      <vt:lpstr>04</vt:lpstr>
      <vt:lpstr>Kako motivirati</vt:lpstr>
      <vt:lpstr>Kako motivirati</vt:lpstr>
      <vt:lpstr>Kako motivirati</vt:lpstr>
      <vt:lpstr>Kako motivirati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cp:lastModifiedBy>saskia_ha@web.de</cp:lastModifiedBy>
  <cp:revision>2</cp:revision>
  <dcterms:modified xsi:type="dcterms:W3CDTF">2023-06-26T11:55:23Z</dcterms:modified>
</cp:coreProperties>
</file>