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7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BECFEBF-DB6C-A09B-BE67-DCA250697F91}"/>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3" name="Google Shape;48;p3" descr="Graphical user interface, text, application&#10;&#10;Description automatically generated">
            <a:extLst>
              <a:ext uri="{FF2B5EF4-FFF2-40B4-BE49-F238E27FC236}">
                <a16:creationId xmlns:a16="http://schemas.microsoft.com/office/drawing/2014/main" id="{1678AF36-3A96-7D57-C6E8-8EBE1404CF21}"/>
              </a:ext>
            </a:extLst>
          </p:cNvPr>
          <p:cNvPicPr preferRelativeResize="0"/>
          <p:nvPr userDrawn="1"/>
        </p:nvPicPr>
        <p:blipFill rotWithShape="1">
          <a:blip r:embed="rId4">
            <a:alphaModFix/>
          </a:blip>
          <a:srcRect r="25004"/>
          <a:stretch/>
        </p:blipFill>
        <p:spPr>
          <a:xfrm>
            <a:off x="66025" y="4782365"/>
            <a:ext cx="1006682" cy="275804"/>
          </a:xfrm>
          <a:prstGeom prst="rect">
            <a:avLst/>
          </a:prstGeom>
          <a:noFill/>
          <a:ln>
            <a:noFill/>
          </a:ln>
        </p:spPr>
      </p:pic>
      <p:sp>
        <p:nvSpPr>
          <p:cNvPr id="4" name="TextBox 19">
            <a:extLst>
              <a:ext uri="{FF2B5EF4-FFF2-40B4-BE49-F238E27FC236}">
                <a16:creationId xmlns:a16="http://schemas.microsoft.com/office/drawing/2014/main" id="{58305D26-C6CF-76A8-7748-6ED5A7B3059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5"/>
        <p:cNvGrpSpPr/>
        <p:nvPr/>
      </p:nvGrpSpPr>
      <p:grpSpPr>
        <a:xfrm>
          <a:off x="0" y="0"/>
          <a:ext cx="0" cy="0"/>
          <a:chOff x="0" y="0"/>
          <a:chExt cx="0" cy="0"/>
        </a:xfrm>
      </p:grpSpPr>
      <p:sp>
        <p:nvSpPr>
          <p:cNvPr id="106" name="Google Shape;106;p1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0" name="Google Shape;110;p11" descr="Graphical user interface, text, application&#10;&#10;Description automatically generated"/>
          <p:cNvPicPr preferRelativeResize="0"/>
          <p:nvPr/>
        </p:nvPicPr>
        <p:blipFill rotWithShape="1">
          <a:blip r:embed="rId3">
            <a:alphaModFix/>
          </a:blip>
          <a:srcRect r="25004"/>
          <a:stretch/>
        </p:blipFill>
        <p:spPr>
          <a:xfrm>
            <a:off x="161518" y="4756044"/>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DC10728-73D6-ABD2-BE77-B5AAAF8BCE9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4B578D5-649A-33C1-61F7-28CDAAF9A3D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1"/>
        <p:cNvGrpSpPr/>
        <p:nvPr/>
      </p:nvGrpSpPr>
      <p:grpSpPr>
        <a:xfrm>
          <a:off x="0" y="0"/>
          <a:ext cx="0" cy="0"/>
          <a:chOff x="0" y="0"/>
          <a:chExt cx="0" cy="0"/>
        </a:xfrm>
      </p:grpSpPr>
      <p:sp>
        <p:nvSpPr>
          <p:cNvPr id="112" name="Google Shape;112;p1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12"/>
          <p:cNvGrpSpPr/>
          <p:nvPr/>
        </p:nvGrpSpPr>
        <p:grpSpPr>
          <a:xfrm rot="10800000">
            <a:off x="7782805" y="539502"/>
            <a:ext cx="682510" cy="1078346"/>
            <a:chOff x="4210925" y="3949824"/>
            <a:chExt cx="325625" cy="514601"/>
          </a:xfrm>
        </p:grpSpPr>
        <p:sp>
          <p:nvSpPr>
            <p:cNvPr id="114" name="Google Shape;114;p1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1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8" name="Google Shape;118;p12"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B447BE5-56CD-B730-69BC-8170B98A520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AD5760F-BE78-70A4-7E1A-826A023622A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9"/>
        <p:cNvGrpSpPr/>
        <p:nvPr/>
      </p:nvGrpSpPr>
      <p:grpSpPr>
        <a:xfrm>
          <a:off x="0" y="0"/>
          <a:ext cx="0" cy="0"/>
          <a:chOff x="0" y="0"/>
          <a:chExt cx="0" cy="0"/>
        </a:xfrm>
      </p:grpSpPr>
      <p:sp>
        <p:nvSpPr>
          <p:cNvPr id="120" name="Google Shape;120;p1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7" name="Google Shape;127;p13"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21EC08B-3C43-FBE8-0EEC-A6FCD8F3F01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924E0DB-4DC2-00FB-A067-34D8C3FFB0A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 descr="Graphical user interface, text, application&#10;&#10;Description automatically generated"/>
          <p:cNvPicPr preferRelativeResize="0"/>
          <p:nvPr/>
        </p:nvPicPr>
        <p:blipFill rotWithShape="1">
          <a:blip r:embed="rId3">
            <a:alphaModFix/>
          </a:blip>
          <a:srcRect r="25004"/>
          <a:stretch/>
        </p:blipFill>
        <p:spPr>
          <a:xfrm>
            <a:off x="66025" y="478236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963686B-EAFF-34DB-8C1A-E3CEE2642B2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1A5FF41-9D93-3E2D-882E-EFD5CB27D20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4" descr="Graphical user interface, text, application&#10;&#10;Description automatically generated"/>
          <p:cNvPicPr preferRelativeResize="0"/>
          <p:nvPr/>
        </p:nvPicPr>
        <p:blipFill rotWithShape="1">
          <a:blip r:embed="rId3">
            <a:alphaModFix/>
          </a:blip>
          <a:srcRect r="25004"/>
          <a:stretch/>
        </p:blipFill>
        <p:spPr>
          <a:xfrm>
            <a:off x="26101"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B579C64-4D21-8936-D0E9-02F4FEA4C8F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7D8D41A-BD60-7240-8F49-8F6C22BA877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2" name="Google Shape;62;p5"/>
          <p:cNvGrpSpPr/>
          <p:nvPr/>
        </p:nvGrpSpPr>
        <p:grpSpPr>
          <a:xfrm>
            <a:off x="6609" y="4254853"/>
            <a:ext cx="554210" cy="859289"/>
            <a:chOff x="2242775" y="2016422"/>
            <a:chExt cx="325050" cy="504100"/>
          </a:xfrm>
        </p:grpSpPr>
        <p:sp>
          <p:nvSpPr>
            <p:cNvPr id="63" name="Google Shape;63;p5"/>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5"/>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5"/>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9" name="Google Shape;69;p5" descr="Graphical user interface, text, application&#10;&#10;Description automatically generated"/>
          <p:cNvPicPr preferRelativeResize="0"/>
          <p:nvPr/>
        </p:nvPicPr>
        <p:blipFill rotWithShape="1">
          <a:blip r:embed="rId3">
            <a:alphaModFix/>
          </a:blip>
          <a:srcRect r="25004"/>
          <a:stretch/>
        </p:blipFill>
        <p:spPr>
          <a:xfrm>
            <a:off x="1615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DADA3CF-4EDF-C13D-B52C-DDF9E014CE3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544CF5A-F41B-26A1-85C9-3329AE5A484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6"/>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6"/>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6"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77" name="Google Shape;77;p6" descr="Graphical user interface, text, application&#10;&#10;Description automatically generated"/>
          <p:cNvPicPr preferRelativeResize="0"/>
          <p:nvPr/>
        </p:nvPicPr>
        <p:blipFill rotWithShape="1">
          <a:blip r:embed="rId3">
            <a:alphaModFix/>
          </a:blip>
          <a:srcRect r="25004"/>
          <a:stretch/>
        </p:blipFill>
        <p:spPr>
          <a:xfrm>
            <a:off x="4693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AF45ED4-2993-BA34-7C31-C3E5F0931F0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4345840-C21F-42EE-ACEC-B5549186CFF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7"/>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7"/>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7"/>
          <p:cNvGrpSpPr/>
          <p:nvPr/>
        </p:nvGrpSpPr>
        <p:grpSpPr>
          <a:xfrm>
            <a:off x="8225003" y="433123"/>
            <a:ext cx="411785" cy="650559"/>
            <a:chOff x="4210925" y="3949824"/>
            <a:chExt cx="325625" cy="514601"/>
          </a:xfrm>
        </p:grpSpPr>
        <p:sp>
          <p:nvSpPr>
            <p:cNvPr id="83" name="Google Shape;83;p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6" name="Google Shape;86;p7"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A6A255C-7E2D-652F-17EB-1F2F2778C01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2BC436C-842B-CC0F-B0DE-6BD5D9BD6B2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88" name="Google Shape;88;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9" name="Google Shape;89;p8"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B3216E3-CAD7-99B0-64D1-3BA14B65B366}"/>
              </a:ext>
            </a:extLst>
          </p:cNvPr>
          <p:cNvPicPr>
            <a:picLocks noChangeAspect="1"/>
          </p:cNvPicPr>
          <p:nvPr userDrawn="1"/>
        </p:nvPicPr>
        <p:blipFill>
          <a:blip r:embed="rId4"/>
          <a:stretch>
            <a:fillRect/>
          </a:stretch>
        </p:blipFill>
        <p:spPr>
          <a:xfrm>
            <a:off x="8324850" y="4824197"/>
            <a:ext cx="657632" cy="231713"/>
          </a:xfrm>
          <a:prstGeom prst="rect">
            <a:avLst/>
          </a:prstGeom>
        </p:spPr>
      </p:pic>
      <p:pic>
        <p:nvPicPr>
          <p:cNvPr id="3" name="Grafik 2" descr="Ein Bild, das Symbol, Kreis, Schrift, Grafiken enthält.&#10;&#10;Automatisch generierte Beschreibung">
            <a:extLst>
              <a:ext uri="{FF2B5EF4-FFF2-40B4-BE49-F238E27FC236}">
                <a16:creationId xmlns:a16="http://schemas.microsoft.com/office/drawing/2014/main" id="{BD4DD0C1-4A45-647C-B641-E03E7636630F}"/>
              </a:ext>
            </a:extLst>
          </p:cNvPr>
          <p:cNvPicPr>
            <a:picLocks noChangeAspect="1"/>
          </p:cNvPicPr>
          <p:nvPr userDrawn="1"/>
        </p:nvPicPr>
        <p:blipFill>
          <a:blip r:embed="rId4"/>
          <a:stretch>
            <a:fillRect/>
          </a:stretch>
        </p:blipFill>
        <p:spPr>
          <a:xfrm>
            <a:off x="8477250" y="4976597"/>
            <a:ext cx="657632" cy="231713"/>
          </a:xfrm>
          <a:prstGeom prst="rect">
            <a:avLst/>
          </a:prstGeom>
        </p:spPr>
      </p:pic>
      <p:sp>
        <p:nvSpPr>
          <p:cNvPr id="4" name="TextBox 19">
            <a:extLst>
              <a:ext uri="{FF2B5EF4-FFF2-40B4-BE49-F238E27FC236}">
                <a16:creationId xmlns:a16="http://schemas.microsoft.com/office/drawing/2014/main" id="{EA63BAE2-1B42-D72C-DCDE-CDFD8DF583B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9"/>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5" name="Google Shape;95;p9"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A7737B8-6452-90E8-4D2B-56ADA81B548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925FA77-0C84-8EE0-12FF-088D29935FF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1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9" name="Google Shape;99;p1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1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4" name="Google Shape;104;p10"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EDDFB5D-F146-C1DB-7DBF-321FBEC2911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0008AFB-1C56-6C5C-7736-4E6BC8C568C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2095500" y="954028"/>
            <a:ext cx="433875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a:t>GREENentrecomp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713224" y="1477725"/>
            <a:ext cx="48252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Greenentrecomp </a:t>
            </a:r>
            <a:r>
              <a:rPr lang="en-US"/>
              <a:t>- warum?</a:t>
            </a:r>
            <a:endParaRPr/>
          </a:p>
        </p:txBody>
      </p:sp>
      <p:sp>
        <p:nvSpPr>
          <p:cNvPr id="201" name="Google Shape;201;p23"/>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Die Bewegung für grünes Unternehmertum wird </a:t>
            </a:r>
            <a:r>
              <a:rPr lang="en-US" sz="2400" b="1">
                <a:solidFill>
                  <a:srgbClr val="059540"/>
                </a:solidFill>
              </a:rPr>
              <a:t>häufig als ein nicht gewinnorientierter Wirtschaftszweig dargestellt</a:t>
            </a:r>
            <a:r>
              <a:rPr lang="en-US" sz="2400"/>
              <a:t>, der zum "sozialen Unternehmertum" gehört.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713224" y="1477725"/>
            <a:ext cx="4594756"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warum</a:t>
            </a:r>
            <a:r>
              <a:rPr lang="en-US" dirty="0"/>
              <a:t>?</a:t>
            </a:r>
            <a:endParaRPr dirty="0"/>
          </a:p>
        </p:txBody>
      </p:sp>
      <p:sp>
        <p:nvSpPr>
          <p:cNvPr id="207" name="Google Shape;207;p24"/>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Obwohl das grüne Unternehmertum in den Mittelpunkt gerückt wurde, wird es von vielen immer noch als ein </a:t>
            </a:r>
            <a:r>
              <a:rPr lang="en-US" sz="2400" b="1">
                <a:solidFill>
                  <a:srgbClr val="059540"/>
                </a:solidFill>
              </a:rPr>
              <a:t>Zusatz zur Marktwirtschaft </a:t>
            </a:r>
            <a:r>
              <a:rPr lang="en-US" sz="2400"/>
              <a:t>gesehen und betrachtet, der Unternehmungen umfasst, die die Konsumgewohnheiten von Umweltschützern und grünen Aktivisten ansprechen und befriedigen.</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13" name="Google Shape;213;p25"/>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Daher muss der EntreComp-Rahmen neu überdacht werden - </a:t>
            </a:r>
            <a:r>
              <a:rPr lang="en-US" sz="2400" b="1">
                <a:solidFill>
                  <a:srgbClr val="059540"/>
                </a:solidFill>
              </a:rPr>
              <a:t>er muss die grünen Ziele unserer Zeit einbeziehen und widerspiegeln</a:t>
            </a:r>
            <a:r>
              <a:rPr lang="en-US" sz="2400" b="1"/>
              <a:t>.</a:t>
            </a:r>
            <a:endParaRPr sz="2400"/>
          </a:p>
        </p:txBody>
      </p:sp>
      <p:sp>
        <p:nvSpPr>
          <p:cNvPr id="214" name="Google Shape;214;p2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Warum sollte man das tun?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0" name="Google Shape;220;p26"/>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Es reicht nicht aus, dass es </a:t>
            </a:r>
            <a:r>
              <a:rPr lang="en-US" sz="2400" b="1"/>
              <a:t>einige </a:t>
            </a:r>
            <a:r>
              <a:rPr lang="en-US" sz="2400"/>
              <a:t>grüne Unternehmer gibt - vielmehr </a:t>
            </a:r>
            <a:r>
              <a:rPr lang="en-US" sz="2400" b="1">
                <a:solidFill>
                  <a:srgbClr val="059540"/>
                </a:solidFill>
              </a:rPr>
              <a:t>muss jeder Unternehmer von Anfang an Umwelt- und ökologische Faktoren in sein Unternehmen einbeziehen.</a:t>
            </a:r>
            <a:endParaRPr sz="2400">
              <a:solidFill>
                <a:srgbClr val="059540"/>
              </a:solidFill>
            </a:endParaRPr>
          </a:p>
        </p:txBody>
      </p:sp>
      <p:sp>
        <p:nvSpPr>
          <p:cNvPr id="221" name="Google Shape;221;p2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Warum sollte man das tun?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7" name="Google Shape;227;p27"/>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Unter dem Einfluss der Kohlenstoffbesteuerung und anderer politischer Maßnahmen </a:t>
            </a:r>
            <a:r>
              <a:rPr lang="en-US" sz="2400" b="1">
                <a:solidFill>
                  <a:srgbClr val="E7501B"/>
                </a:solidFill>
              </a:rPr>
              <a:t>sollte der Schwerpunkt der beruflichen Aus- und Weiterbildung auf der "Ökologisierung" des unternehmerischen Handelns der nächsten Generation von Unternehmern liegen.</a:t>
            </a:r>
            <a:endParaRPr sz="2400">
              <a:solidFill>
                <a:srgbClr val="E7501B"/>
              </a:solidFill>
            </a:endParaRPr>
          </a:p>
          <a:p>
            <a:pPr marL="0" lvl="0" indent="0" algn="l" rtl="0">
              <a:lnSpc>
                <a:spcPct val="100000"/>
              </a:lnSpc>
              <a:spcBef>
                <a:spcPts val="600"/>
              </a:spcBef>
              <a:spcAft>
                <a:spcPts val="0"/>
              </a:spcAft>
              <a:buSzPts val="1600"/>
              <a:buNone/>
            </a:pPr>
            <a:endParaRPr sz="1800"/>
          </a:p>
        </p:txBody>
      </p:sp>
      <p:sp>
        <p:nvSpPr>
          <p:cNvPr id="228" name="Google Shape;228;p2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Wie kann man das tun?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34" name="Google Shape;234;p28"/>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Die Ökologisierung von EntreComp als </a:t>
            </a:r>
            <a:r>
              <a:rPr lang="en-US" sz="2400" b="1">
                <a:solidFill>
                  <a:srgbClr val="E7501B"/>
                </a:solidFill>
              </a:rPr>
              <a:t>wichtigstem Benchmark für die Erziehung zu unternehmerischer Initiative </a:t>
            </a:r>
            <a:r>
              <a:rPr lang="en-US" sz="2400"/>
              <a:t>ist nun ein wichtiger erster Schritt.</a:t>
            </a:r>
            <a:endParaRPr/>
          </a:p>
          <a:p>
            <a:pPr marL="0" lvl="0" indent="0" algn="l" rtl="0">
              <a:lnSpc>
                <a:spcPct val="100000"/>
              </a:lnSpc>
              <a:spcBef>
                <a:spcPts val="600"/>
              </a:spcBef>
              <a:spcAft>
                <a:spcPts val="0"/>
              </a:spcAft>
              <a:buSzPts val="1600"/>
              <a:buNone/>
            </a:pPr>
            <a:endParaRPr sz="1800"/>
          </a:p>
        </p:txBody>
      </p:sp>
      <p:sp>
        <p:nvSpPr>
          <p:cNvPr id="235" name="Google Shape;235;p2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Wie kann man das tun?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241" name="Google Shape;241;p29"/>
          <p:cNvSpPr txBox="1">
            <a:spLocks noGrp="1"/>
          </p:cNvSpPr>
          <p:nvPr>
            <p:ph type="title" idx="2"/>
          </p:nvPr>
        </p:nvSpPr>
        <p:spPr>
          <a:xfrm>
            <a:off x="0" y="2851589"/>
            <a:ext cx="8744875"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solidFill>
                  <a:srgbClr val="059540"/>
                </a:solidFill>
              </a:rPr>
              <a:t>"Begrünung" </a:t>
            </a:r>
            <a:r>
              <a:rPr lang="en-US" b="1"/>
              <a:t>des Entrecomp</a:t>
            </a:r>
            <a:endParaRPr/>
          </a:p>
        </p:txBody>
      </p:sp>
      <p:sp>
        <p:nvSpPr>
          <p:cNvPr id="242" name="Google Shape;242;p29"/>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Der europäische </a:t>
            </a:r>
            <a:r>
              <a:rPr lang="en-US" b="1">
                <a:solidFill>
                  <a:srgbClr val="059540"/>
                </a:solidFill>
              </a:rPr>
              <a:t>"Green Deal"</a:t>
            </a:r>
            <a:endParaRPr>
              <a:solidFill>
                <a:srgbClr val="059540"/>
              </a:solidFill>
            </a:endParaRPr>
          </a:p>
        </p:txBody>
      </p:sp>
      <p:sp>
        <p:nvSpPr>
          <p:cNvPr id="248" name="Google Shape;248;p3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0"/>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Der </a:t>
            </a:r>
            <a:r>
              <a:rPr lang="en-US" sz="2400" b="0" i="0" u="none" strike="noStrike" cap="none" dirty="0" err="1">
                <a:solidFill>
                  <a:srgbClr val="000000"/>
                </a:solidFill>
                <a:latin typeface="Arial"/>
                <a:ea typeface="Arial"/>
                <a:cs typeface="Arial"/>
                <a:sym typeface="Arial"/>
              </a:rPr>
              <a:t>Europäische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Grüne</a:t>
            </a:r>
            <a:r>
              <a:rPr lang="en-US" sz="2400" b="0" i="0" u="none" strike="noStrike" cap="none" dirty="0">
                <a:solidFill>
                  <a:srgbClr val="000000"/>
                </a:solidFill>
                <a:latin typeface="Arial"/>
                <a:ea typeface="Arial"/>
                <a:cs typeface="Arial"/>
                <a:sym typeface="Arial"/>
              </a:rPr>
              <a:t> Deal </a:t>
            </a:r>
            <a:r>
              <a:rPr lang="en-US" sz="2400" b="0" i="0" u="none" strike="noStrike" cap="none" dirty="0" err="1">
                <a:solidFill>
                  <a:srgbClr val="000000"/>
                </a:solidFill>
                <a:latin typeface="Arial"/>
                <a:ea typeface="Arial"/>
                <a:cs typeface="Arial"/>
                <a:sym typeface="Arial"/>
              </a:rPr>
              <a:t>setzt</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ehrgeizige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Ziele</a:t>
            </a:r>
            <a:r>
              <a:rPr lang="en-US" sz="2400" b="0" i="0" u="none" strike="noStrike" cap="none" dirty="0">
                <a:solidFill>
                  <a:srgbClr val="000000"/>
                </a:solidFill>
                <a:latin typeface="Arial"/>
                <a:ea typeface="Arial"/>
                <a:cs typeface="Arial"/>
                <a:sym typeface="Arial"/>
              </a:rPr>
              <a:t> für Europa bis </a:t>
            </a:r>
            <a:r>
              <a:rPr lang="en-US" sz="2400" b="0" i="0" u="none" strike="noStrike" cap="none" dirty="0" err="1">
                <a:solidFill>
                  <a:srgbClr val="000000"/>
                </a:solidFill>
                <a:latin typeface="Arial"/>
                <a:ea typeface="Arial"/>
                <a:cs typeface="Arial"/>
                <a:sym typeface="Arial"/>
              </a:rPr>
              <a:t>zum</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Jahr</a:t>
            </a:r>
            <a:r>
              <a:rPr lang="en-US" sz="2400" b="0" i="0" u="none" strike="noStrike" cap="none" dirty="0">
                <a:solidFill>
                  <a:srgbClr val="000000"/>
                </a:solidFill>
                <a:latin typeface="Arial"/>
                <a:ea typeface="Arial"/>
                <a:cs typeface="Arial"/>
                <a:sym typeface="Arial"/>
              </a:rPr>
              <a:t> 2050 </a:t>
            </a:r>
            <a:r>
              <a:rPr lang="en-US" sz="2400" b="0" i="0" u="none" strike="noStrike" cap="none" dirty="0" err="1">
                <a:solidFill>
                  <a:srgbClr val="000000"/>
                </a:solidFill>
                <a:latin typeface="Arial"/>
                <a:ea typeface="Arial"/>
                <a:cs typeface="Arial"/>
                <a:sym typeface="Arial"/>
              </a:rPr>
              <a:t>als</a:t>
            </a:r>
            <a:r>
              <a:rPr lang="en-US" sz="2400" b="0" i="0" u="none" strike="noStrike" cap="none" dirty="0">
                <a:solidFill>
                  <a:srgbClr val="00000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strategischen</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Rahmen</a:t>
            </a:r>
            <a:r>
              <a:rPr lang="en-US" sz="2400" b="1" i="0" u="none" strike="noStrike" cap="none" dirty="0">
                <a:solidFill>
                  <a:srgbClr val="059540"/>
                </a:solidFill>
                <a:latin typeface="Arial"/>
                <a:ea typeface="Arial"/>
                <a:cs typeface="Arial"/>
                <a:sym typeface="Arial"/>
              </a:rPr>
              <a:t>, um Europa </a:t>
            </a:r>
            <a:r>
              <a:rPr lang="en-US" sz="2400" b="1" i="0" u="none" strike="noStrike" cap="none" dirty="0" err="1">
                <a:solidFill>
                  <a:srgbClr val="059540"/>
                </a:solidFill>
                <a:latin typeface="Arial"/>
                <a:ea typeface="Arial"/>
                <a:cs typeface="Arial"/>
                <a:sym typeface="Arial"/>
              </a:rPr>
              <a:t>zum</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ersten</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kohlenstoffneutralen</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Kontinent</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zu</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machen</a:t>
            </a:r>
            <a:r>
              <a:rPr lang="en-US" sz="2400" b="0" i="0" u="none" strike="noStrike" cap="none" dirty="0">
                <a:solidFill>
                  <a:srgbClr val="000000"/>
                </a:solidFill>
                <a:latin typeface="Arial"/>
                <a:ea typeface="Arial"/>
                <a:cs typeface="Arial"/>
                <a:sym typeface="Arial"/>
              </a:rPr>
              <a:t>.</a:t>
            </a:r>
            <a:endParaRPr dirty="0"/>
          </a:p>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Die Länder </a:t>
            </a:r>
            <a:r>
              <a:rPr lang="en-US" sz="2400" b="0" i="0" u="none" strike="noStrike" cap="none" dirty="0" err="1">
                <a:solidFill>
                  <a:srgbClr val="000000"/>
                </a:solidFill>
                <a:latin typeface="Arial"/>
                <a:ea typeface="Arial"/>
                <a:cs typeface="Arial"/>
                <a:sym typeface="Arial"/>
              </a:rPr>
              <a:t>brauchen</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nicht</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nur</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mehr</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Unternehmer</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sondern</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auch</a:t>
            </a:r>
            <a:r>
              <a:rPr lang="en-US" sz="2400" b="0" i="0" u="none" strike="noStrike" cap="none" dirty="0">
                <a:solidFill>
                  <a:srgbClr val="000000"/>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mehr</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grüne</a:t>
            </a:r>
            <a:r>
              <a:rPr lang="en-US" sz="2400" b="1" i="0" u="none" strike="noStrike" cap="none" dirty="0">
                <a:solidFill>
                  <a:srgbClr val="2B2D83"/>
                </a:solidFill>
                <a:latin typeface="Arial"/>
                <a:ea typeface="Arial"/>
                <a:cs typeface="Arial"/>
                <a:sym typeface="Arial"/>
              </a:rPr>
              <a:t> und </a:t>
            </a:r>
            <a:r>
              <a:rPr lang="en-US" sz="2400" b="1" i="0" u="none" strike="noStrike" cap="none" dirty="0" err="1">
                <a:solidFill>
                  <a:srgbClr val="2B2D83"/>
                </a:solidFill>
                <a:latin typeface="Arial"/>
                <a:ea typeface="Arial"/>
                <a:cs typeface="Arial"/>
                <a:sym typeface="Arial"/>
              </a:rPr>
              <a:t>nachhaltige</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Unternehmer</a:t>
            </a:r>
            <a:r>
              <a:rPr lang="en-US" sz="2400" b="1" i="0" u="none" strike="noStrike" cap="none" dirty="0">
                <a:solidFill>
                  <a:srgbClr val="2B2D83"/>
                </a:solidFill>
                <a:latin typeface="Arial"/>
                <a:ea typeface="Arial"/>
                <a:cs typeface="Arial"/>
                <a:sym typeface="Arial"/>
              </a:rPr>
              <a:t>, die den </a:t>
            </a:r>
            <a:r>
              <a:rPr lang="en-US" sz="2400" b="1" i="0" u="none" strike="noStrike" cap="none" dirty="0" err="1">
                <a:solidFill>
                  <a:srgbClr val="2B2D83"/>
                </a:solidFill>
                <a:latin typeface="Arial"/>
                <a:ea typeface="Arial"/>
                <a:cs typeface="Arial"/>
                <a:sym typeface="Arial"/>
              </a:rPr>
              <a:t>Übergang</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zu</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einer</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Kreislaufwirtschaft</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vorantreiben</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werden</a:t>
            </a:r>
            <a:r>
              <a:rPr lang="en-US" sz="2400" b="0" i="0" u="none" strike="noStrike" cap="none" dirty="0">
                <a:solidFill>
                  <a:srgbClr val="000000"/>
                </a:solidFill>
                <a:latin typeface="Arial"/>
                <a:ea typeface="Arial"/>
                <a:cs typeface="Arial"/>
                <a:sym typeface="Arial"/>
              </a:rPr>
              <a:t>.</a:t>
            </a:r>
            <a:endParaRPr dirty="0"/>
          </a:p>
        </p:txBody>
      </p:sp>
      <p:pic>
        <p:nvPicPr>
          <p:cNvPr id="253" name="Google Shape;253;p30" descr="C:\Windows\system32\config\systemprofile\Desktop\Entrecomp_logo_HD-1.png"/>
          <p:cNvPicPr preferRelativeResize="0"/>
          <p:nvPr/>
        </p:nvPicPr>
        <p:blipFill rotWithShape="1">
          <a:blip r:embed="rId3">
            <a:alphaModFix/>
          </a:blip>
          <a:srcRect/>
          <a:stretch/>
        </p:blipFill>
        <p:spPr>
          <a:xfrm>
            <a:off x="6643140" y="4239481"/>
            <a:ext cx="1610523" cy="5368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Der europäische </a:t>
            </a:r>
            <a:r>
              <a:rPr lang="en-US" b="1">
                <a:solidFill>
                  <a:srgbClr val="059540"/>
                </a:solidFill>
              </a:rPr>
              <a:t>"Green Deal"</a:t>
            </a:r>
            <a:endParaRPr>
              <a:solidFill>
                <a:srgbClr val="059540"/>
              </a:solidFill>
            </a:endParaRPr>
          </a:p>
        </p:txBody>
      </p:sp>
      <p:sp>
        <p:nvSpPr>
          <p:cNvPr id="259" name="Google Shape;259;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just" rtl="0">
              <a:lnSpc>
                <a:spcPct val="100000"/>
              </a:lnSpc>
              <a:spcBef>
                <a:spcPts val="0"/>
              </a:spcBef>
              <a:spcAft>
                <a:spcPts val="0"/>
              </a:spcAft>
              <a:buClr>
                <a:srgbClr val="000000"/>
              </a:buClr>
              <a:buSzPts val="2400"/>
              <a:buFont typeface="Arial"/>
              <a:buChar char="•"/>
            </a:pPr>
            <a:r>
              <a:rPr lang="en-US" sz="2400" b="1" i="0" u="none" strike="noStrike" cap="none">
                <a:solidFill>
                  <a:srgbClr val="059540"/>
                </a:solidFill>
                <a:latin typeface="Arial"/>
                <a:ea typeface="Arial"/>
                <a:cs typeface="Arial"/>
                <a:sym typeface="Arial"/>
              </a:rPr>
              <a:t>Die Ökologisierung von EntreComp </a:t>
            </a:r>
            <a:r>
              <a:rPr lang="en-US" sz="2400" b="0" i="0" u="none" strike="noStrike" cap="none">
                <a:solidFill>
                  <a:srgbClr val="000000"/>
                </a:solidFill>
                <a:latin typeface="Arial"/>
                <a:ea typeface="Arial"/>
                <a:cs typeface="Arial"/>
                <a:sym typeface="Arial"/>
              </a:rPr>
              <a:t>und die Klärung neuer zirkulärer Geschäftsmodelle </a:t>
            </a:r>
            <a:r>
              <a:rPr lang="en-US" sz="2400" b="1" i="0" u="none" strike="noStrike" cap="none">
                <a:solidFill>
                  <a:srgbClr val="059540"/>
                </a:solidFill>
                <a:latin typeface="Arial"/>
                <a:ea typeface="Arial"/>
                <a:cs typeface="Arial"/>
                <a:sym typeface="Arial"/>
              </a:rPr>
              <a:t>stellen eine weitere und bedeutende Stärkung von Schlüsselkompetenzen in der iVET und cVET dar</a:t>
            </a:r>
            <a:r>
              <a:rPr lang="en-US" sz="2400" b="0" i="0" u="none" strike="noStrike" cap="none">
                <a:solidFill>
                  <a:srgbClr val="000000"/>
                </a:solidFill>
                <a:latin typeface="Arial"/>
                <a:ea typeface="Arial"/>
                <a:cs typeface="Arial"/>
                <a:sym typeface="Arial"/>
              </a:rPr>
              <a:t>.</a:t>
            </a:r>
            <a:endParaRPr/>
          </a:p>
        </p:txBody>
      </p:sp>
      <p:pic>
        <p:nvPicPr>
          <p:cNvPr id="264" name="Google Shape;264;p31" descr="C:\Windows\system32\config\systemprofile\Desktop\Entrecomp_logo_HD-1.png"/>
          <p:cNvPicPr preferRelativeResize="0"/>
          <p:nvPr/>
        </p:nvPicPr>
        <p:blipFill rotWithShape="1">
          <a:blip r:embed="rId3">
            <a:alphaModFix/>
          </a:blip>
          <a:srcRect/>
          <a:stretch/>
        </p:blipFill>
        <p:spPr>
          <a:xfrm>
            <a:off x="6490740" y="4324226"/>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Tätigkeit</a:t>
            </a:r>
            <a:endParaRPr/>
          </a:p>
        </p:txBody>
      </p:sp>
      <p:sp>
        <p:nvSpPr>
          <p:cNvPr id="270" name="Google Shape;270;p32"/>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Interpretieren und beschreiben Sie in Ihren eigenen Worten die </a:t>
            </a:r>
            <a:r>
              <a:rPr lang="en-US" sz="2400" b="1">
                <a:solidFill>
                  <a:srgbClr val="059540"/>
                </a:solidFill>
              </a:rPr>
              <a:t>Vorteile und die Bedeutung des GreenEntreComp.</a:t>
            </a:r>
            <a:endParaRPr sz="2400" b="1">
              <a:solidFill>
                <a:srgbClr val="059540"/>
              </a:solidFill>
            </a:endParaRPr>
          </a:p>
        </p:txBody>
      </p:sp>
      <p:sp>
        <p:nvSpPr>
          <p:cNvPr id="271" name="Google Shape;271;p32"/>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60 Minuten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38" name="Google Shape;138;p15"/>
          <p:cNvSpPr txBox="1">
            <a:spLocks noGrp="1"/>
          </p:cNvSpPr>
          <p:nvPr>
            <p:ph type="title" idx="2"/>
          </p:nvPr>
        </p:nvSpPr>
        <p:spPr>
          <a:xfrm>
            <a:off x="1631624" y="1459425"/>
            <a:ext cx="4114801"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solidFill>
                  <a:srgbClr val="059540"/>
                </a:solidFill>
              </a:rPr>
              <a:t>GreenEntrecom</a:t>
            </a:r>
            <a:r>
              <a:rPr lang="en-US"/>
              <a:t>p  </a:t>
            </a:r>
            <a:endParaRPr/>
          </a:p>
        </p:txBody>
      </p:sp>
      <p:sp>
        <p:nvSpPr>
          <p:cNvPr id="139" name="Google Shape;139;p15"/>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0" name="Google Shape;140;p15"/>
          <p:cNvSpPr txBox="1">
            <a:spLocks noGrp="1"/>
          </p:cNvSpPr>
          <p:nvPr>
            <p:ph type="title" idx="4"/>
          </p:nvPr>
        </p:nvSpPr>
        <p:spPr>
          <a:xfrm>
            <a:off x="1631625" y="3288225"/>
            <a:ext cx="3771648" cy="6277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Wie wird es verwendet?</a:t>
            </a:r>
            <a:endParaRPr/>
          </a:p>
        </p:txBody>
      </p:sp>
      <p:sp>
        <p:nvSpPr>
          <p:cNvPr id="141" name="Google Shape;141;p15"/>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02</a:t>
            </a:r>
            <a:endParaRPr/>
          </a:p>
        </p:txBody>
      </p:sp>
      <p:sp>
        <p:nvSpPr>
          <p:cNvPr id="142" name="Google Shape;142;p15"/>
          <p:cNvSpPr txBox="1">
            <a:spLocks noGrp="1"/>
          </p:cNvSpPr>
          <p:nvPr>
            <p:ph type="title" idx="6"/>
          </p:nvPr>
        </p:nvSpPr>
        <p:spPr>
          <a:xfrm>
            <a:off x="5746424" y="14594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"Grüning"</a:t>
            </a:r>
            <a:endParaRPr/>
          </a:p>
        </p:txBody>
      </p:sp>
      <p:sp>
        <p:nvSpPr>
          <p:cNvPr id="143" name="Google Shape;143;p15"/>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4" name="Google Shape;144;p15"/>
          <p:cNvSpPr txBox="1">
            <a:spLocks noGrp="1"/>
          </p:cNvSpPr>
          <p:nvPr>
            <p:ph type="title" idx="8"/>
          </p:nvPr>
        </p:nvSpPr>
        <p:spPr>
          <a:xfrm>
            <a:off x="5746424" y="32882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Wie man motiviert...</a:t>
            </a:r>
            <a:endParaRPr/>
          </a:p>
        </p:txBody>
      </p:sp>
      <p:sp>
        <p:nvSpPr>
          <p:cNvPr id="145" name="Google Shape;145;p15"/>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t>Was ist das?</a:t>
            </a:r>
            <a:endParaRPr/>
          </a:p>
          <a:p>
            <a:pPr marL="0" lvl="0" indent="0" algn="l" rtl="0">
              <a:lnSpc>
                <a:spcPct val="100000"/>
              </a:lnSpc>
              <a:spcBef>
                <a:spcPts val="0"/>
              </a:spcBef>
              <a:spcAft>
                <a:spcPts val="0"/>
              </a:spcAft>
              <a:buSzPts val="1600"/>
              <a:buNone/>
            </a:pPr>
            <a:endParaRPr/>
          </a:p>
        </p:txBody>
      </p:sp>
      <p:sp>
        <p:nvSpPr>
          <p:cNvPr id="146" name="Google Shape;146;p15"/>
          <p:cNvSpPr txBox="1">
            <a:spLocks noGrp="1"/>
          </p:cNvSpPr>
          <p:nvPr>
            <p:ph type="subTitle" idx="9"/>
          </p:nvPr>
        </p:nvSpPr>
        <p:spPr>
          <a:xfrm>
            <a:off x="1627625" y="3916001"/>
            <a:ext cx="2899080" cy="5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Wie kann man umweltfreundlichere Fähigkeiten und Kompetenzen nutzen?</a:t>
            </a:r>
            <a:endParaRPr/>
          </a:p>
        </p:txBody>
      </p:sp>
      <p:sp>
        <p:nvSpPr>
          <p:cNvPr id="147" name="Google Shape;147;p15"/>
          <p:cNvSpPr txBox="1">
            <a:spLocks noGrp="1"/>
          </p:cNvSpPr>
          <p:nvPr>
            <p:ph type="subTitle" idx="13"/>
          </p:nvPr>
        </p:nvSpPr>
        <p:spPr>
          <a:xfrm>
            <a:off x="5746424" y="2087300"/>
            <a:ext cx="3397575"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Was bedeutet "Ökologisierung der Kompetenzen"?</a:t>
            </a:r>
            <a:endParaRPr/>
          </a:p>
        </p:txBody>
      </p:sp>
      <p:sp>
        <p:nvSpPr>
          <p:cNvPr id="148" name="Google Shape;148;p15"/>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 Ihre Auszubildenden.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03</a:t>
            </a:r>
            <a:endParaRPr/>
          </a:p>
        </p:txBody>
      </p:sp>
      <p:sp>
        <p:nvSpPr>
          <p:cNvPr id="277" name="Google Shape;277;p33"/>
          <p:cNvSpPr txBox="1">
            <a:spLocks noGrp="1"/>
          </p:cNvSpPr>
          <p:nvPr>
            <p:ph type="title" idx="2"/>
          </p:nvPr>
        </p:nvSpPr>
        <p:spPr>
          <a:xfrm>
            <a:off x="319668" y="2454494"/>
            <a:ext cx="8504664"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a:t>Wie </a:t>
            </a:r>
            <a:r>
              <a:rPr lang="en-US" b="1" dirty="0" err="1"/>
              <a:t>verwendet</a:t>
            </a:r>
            <a:r>
              <a:rPr lang="en-US" b="1" dirty="0"/>
              <a:t> man </a:t>
            </a:r>
            <a:r>
              <a:rPr lang="en-US" b="1" dirty="0" err="1"/>
              <a:t>greenentrecomp</a:t>
            </a:r>
            <a:r>
              <a:rPr lang="en-US" b="1" dirty="0"/>
              <a:t>?</a:t>
            </a:r>
            <a:endParaRPr dirty="0"/>
          </a:p>
        </p:txBody>
      </p:sp>
      <p:sp>
        <p:nvSpPr>
          <p:cNvPr id="278" name="Google Shape;278;p3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713224" y="1135778"/>
            <a:ext cx="771742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a:t>DIE BEISPIELE DER </a:t>
            </a:r>
            <a:r>
              <a:rPr lang="en-US" dirty="0">
                <a:solidFill>
                  <a:srgbClr val="059540"/>
                </a:solidFill>
              </a:rPr>
              <a:t>"GRÜNDUNG" </a:t>
            </a:r>
            <a:r>
              <a:rPr lang="en-US" dirty="0"/>
              <a:t>DES </a:t>
            </a:r>
            <a:r>
              <a:rPr lang="en-US" dirty="0" err="1"/>
              <a:t>ENTReCOMP</a:t>
            </a:r>
            <a:endParaRPr dirty="0"/>
          </a:p>
        </p:txBody>
      </p:sp>
      <p:sp>
        <p:nvSpPr>
          <p:cNvPr id="284" name="Google Shape;284;p34"/>
          <p:cNvSpPr txBox="1">
            <a:spLocks noGrp="1"/>
          </p:cNvSpPr>
          <p:nvPr>
            <p:ph type="subTitle" idx="1"/>
          </p:nvPr>
        </p:nvSpPr>
        <p:spPr>
          <a:xfrm>
            <a:off x="713352" y="1741453"/>
            <a:ext cx="3730800" cy="2587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dirty="0" err="1"/>
              <a:t>Ursprünglicher</a:t>
            </a:r>
            <a:r>
              <a:rPr lang="en-US" sz="1800" b="1" dirty="0"/>
              <a:t> </a:t>
            </a:r>
            <a:r>
              <a:rPr lang="en-US" sz="1800" b="1" dirty="0" err="1"/>
              <a:t>Deskriptor</a:t>
            </a:r>
            <a:r>
              <a:rPr lang="en-US" sz="1800" b="1" dirty="0"/>
              <a:t>:</a:t>
            </a:r>
            <a:endParaRPr dirty="0"/>
          </a:p>
          <a:p>
            <a:pPr marL="285750" lvl="0" indent="-285750" algn="l" rtl="0">
              <a:lnSpc>
                <a:spcPct val="100000"/>
              </a:lnSpc>
              <a:spcBef>
                <a:spcPts val="0"/>
              </a:spcBef>
              <a:spcAft>
                <a:spcPts val="0"/>
              </a:spcAft>
              <a:buSzPts val="1600"/>
              <a:buChar char="●"/>
            </a:pPr>
            <a:r>
              <a:rPr lang="en-US" sz="1800" dirty="0" err="1"/>
              <a:t>Prozesse</a:t>
            </a:r>
            <a:r>
              <a:rPr lang="en-US" sz="1800" dirty="0"/>
              <a:t> </a:t>
            </a:r>
            <a:r>
              <a:rPr lang="en-US" sz="1800" dirty="0" err="1"/>
              <a:t>initiieren</a:t>
            </a:r>
            <a:r>
              <a:rPr lang="en-US" sz="1800" dirty="0"/>
              <a:t>, die </a:t>
            </a:r>
            <a:r>
              <a:rPr lang="en-US" sz="1800" dirty="0" err="1"/>
              <a:t>Werte</a:t>
            </a:r>
            <a:r>
              <a:rPr lang="en-US" sz="1800" dirty="0"/>
              <a:t> </a:t>
            </a:r>
            <a:r>
              <a:rPr lang="en-US" sz="1800" dirty="0" err="1"/>
              <a:t>schaffen</a:t>
            </a:r>
            <a:r>
              <a:rPr lang="en-US" sz="1800" dirty="0"/>
              <a:t>. </a:t>
            </a:r>
            <a:r>
              <a:rPr lang="en-US" sz="1800" dirty="0" err="1"/>
              <a:t>Nehmen</a:t>
            </a:r>
            <a:r>
              <a:rPr lang="en-US" sz="1800" dirty="0"/>
              <a:t> Sie </a:t>
            </a:r>
            <a:r>
              <a:rPr lang="en-US" sz="1800" dirty="0" err="1"/>
              <a:t>Herausforderungen</a:t>
            </a:r>
            <a:r>
              <a:rPr lang="en-US" sz="1800" dirty="0"/>
              <a:t> an. </a:t>
            </a:r>
            <a:r>
              <a:rPr lang="en-US" sz="1800" dirty="0" err="1"/>
              <a:t>Selbstständig</a:t>
            </a:r>
            <a:r>
              <a:rPr lang="en-US" sz="1800" dirty="0"/>
              <a:t> </a:t>
            </a:r>
            <a:r>
              <a:rPr lang="en-US" sz="1800" dirty="0" err="1"/>
              <a:t>handeln</a:t>
            </a:r>
            <a:r>
              <a:rPr lang="en-US" sz="1800" dirty="0"/>
              <a:t> und </a:t>
            </a:r>
            <a:r>
              <a:rPr lang="en-US" sz="1800" dirty="0" err="1"/>
              <a:t>arbeiten</a:t>
            </a:r>
            <a:r>
              <a:rPr lang="en-US" sz="1800" dirty="0"/>
              <a:t>, um </a:t>
            </a:r>
            <a:r>
              <a:rPr lang="en-US" sz="1800" dirty="0" err="1"/>
              <a:t>Ziele</a:t>
            </a:r>
            <a:r>
              <a:rPr lang="en-US" sz="1800" dirty="0"/>
              <a:t> </a:t>
            </a:r>
            <a:r>
              <a:rPr lang="en-US" sz="1800" dirty="0" err="1"/>
              <a:t>zu</a:t>
            </a:r>
            <a:r>
              <a:rPr lang="en-US" sz="1800" dirty="0"/>
              <a:t> </a:t>
            </a:r>
            <a:r>
              <a:rPr lang="en-US" sz="1800" dirty="0" err="1"/>
              <a:t>erreichen</a:t>
            </a:r>
            <a:r>
              <a:rPr lang="en-US" sz="1800" dirty="0"/>
              <a:t>, </a:t>
            </a:r>
            <a:r>
              <a:rPr lang="en-US" sz="1800" dirty="0" err="1"/>
              <a:t>Vorsätze</a:t>
            </a:r>
            <a:r>
              <a:rPr lang="en-US" sz="1800" dirty="0"/>
              <a:t> </a:t>
            </a:r>
            <a:r>
              <a:rPr lang="en-US" sz="1800" dirty="0" err="1"/>
              <a:t>einzuhalten</a:t>
            </a:r>
            <a:r>
              <a:rPr lang="en-US" sz="1800" dirty="0"/>
              <a:t> und </a:t>
            </a:r>
            <a:r>
              <a:rPr lang="en-US" sz="1800" dirty="0" err="1"/>
              <a:t>geplante</a:t>
            </a:r>
            <a:r>
              <a:rPr lang="en-US" sz="1800" dirty="0"/>
              <a:t> </a:t>
            </a:r>
            <a:r>
              <a:rPr lang="en-US" sz="1800" dirty="0" err="1"/>
              <a:t>Aufgaben</a:t>
            </a:r>
            <a:r>
              <a:rPr lang="en-US" sz="1800" dirty="0"/>
              <a:t> </a:t>
            </a:r>
            <a:r>
              <a:rPr lang="en-US" sz="1800" dirty="0" err="1"/>
              <a:t>auszuführen</a:t>
            </a:r>
            <a:r>
              <a:rPr lang="en-US" sz="1800" dirty="0"/>
              <a:t>.</a:t>
            </a:r>
            <a:endParaRPr dirty="0"/>
          </a:p>
          <a:p>
            <a:pPr marL="0" lvl="0" indent="0" algn="l" rtl="0">
              <a:lnSpc>
                <a:spcPct val="100000"/>
              </a:lnSpc>
              <a:spcBef>
                <a:spcPts val="0"/>
              </a:spcBef>
              <a:spcAft>
                <a:spcPts val="0"/>
              </a:spcAft>
              <a:buSzPts val="1600"/>
              <a:buNone/>
            </a:pPr>
            <a:endParaRPr sz="1800" dirty="0"/>
          </a:p>
        </p:txBody>
      </p:sp>
      <p:sp>
        <p:nvSpPr>
          <p:cNvPr id="285" name="Google Shape;285;p34"/>
          <p:cNvSpPr txBox="1"/>
          <p:nvPr/>
        </p:nvSpPr>
        <p:spPr>
          <a:xfrm>
            <a:off x="4699849" y="2083425"/>
            <a:ext cx="3730800" cy="21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4"/>
          <p:cNvSpPr txBox="1"/>
          <p:nvPr/>
        </p:nvSpPr>
        <p:spPr>
          <a:xfrm>
            <a:off x="4699849" y="1704907"/>
            <a:ext cx="3730800" cy="25876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err="1">
                <a:solidFill>
                  <a:srgbClr val="000000"/>
                </a:solidFill>
                <a:latin typeface="Arial"/>
                <a:ea typeface="Arial"/>
                <a:cs typeface="Arial"/>
                <a:sym typeface="Arial"/>
              </a:rPr>
              <a:t>Deskriptor</a:t>
            </a:r>
            <a:r>
              <a:rPr lang="en-US" sz="1800" b="1" i="0" u="none" strike="noStrike" cap="none" dirty="0">
                <a:solidFill>
                  <a:srgbClr val="000000"/>
                </a:solidFill>
                <a:latin typeface="Arial"/>
                <a:ea typeface="Arial"/>
                <a:cs typeface="Arial"/>
                <a:sym typeface="Arial"/>
              </a:rPr>
              <a:t> </a:t>
            </a:r>
            <a:r>
              <a:rPr lang="en-US" sz="1800" b="1" i="0" u="none" strike="noStrike" cap="none" dirty="0">
                <a:solidFill>
                  <a:srgbClr val="059540"/>
                </a:solidFill>
                <a:latin typeface="Arial"/>
                <a:ea typeface="Arial"/>
                <a:cs typeface="Arial"/>
                <a:sym typeface="Arial"/>
              </a:rPr>
              <a:t>"</a:t>
            </a:r>
            <a:r>
              <a:rPr lang="en-US" sz="1800" b="1" i="0" u="none" strike="noStrike" cap="none" dirty="0" err="1">
                <a:solidFill>
                  <a:srgbClr val="059540"/>
                </a:solidFill>
                <a:latin typeface="Arial"/>
                <a:ea typeface="Arial"/>
                <a:cs typeface="Arial"/>
                <a:sym typeface="Arial"/>
              </a:rPr>
              <a:t>Grün</a:t>
            </a:r>
            <a:r>
              <a:rPr lang="en-US" sz="1800" b="1" i="0" u="none" strike="noStrike" cap="none" dirty="0">
                <a:solidFill>
                  <a:srgbClr val="059540"/>
                </a:solidFill>
                <a:latin typeface="Arial"/>
                <a:ea typeface="Arial"/>
                <a:cs typeface="Arial"/>
                <a:sym typeface="Arial"/>
              </a:rPr>
              <a:t>"</a:t>
            </a:r>
            <a:r>
              <a:rPr lang="en-US" sz="1800" b="1" i="0" u="none" strike="noStrike" cap="none" dirty="0">
                <a:solidFill>
                  <a:srgbClr val="00000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600"/>
              <a:buFont typeface="Arial"/>
              <a:buChar char="●"/>
            </a:pPr>
            <a:r>
              <a:rPr lang="en-US" sz="1800" b="0" i="0" u="none" strike="noStrike" cap="none" dirty="0" err="1">
                <a:solidFill>
                  <a:srgbClr val="000000"/>
                </a:solidFill>
                <a:latin typeface="Arial"/>
                <a:ea typeface="Arial"/>
                <a:cs typeface="Arial"/>
                <a:sym typeface="Arial"/>
              </a:rPr>
              <a:t>Prozesse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initiieren</a:t>
            </a:r>
            <a:r>
              <a:rPr lang="en-US" sz="1800" b="0" i="0" u="none" strike="noStrike" cap="none" dirty="0">
                <a:solidFill>
                  <a:srgbClr val="000000"/>
                </a:solidFill>
                <a:latin typeface="Arial"/>
                <a:ea typeface="Arial"/>
                <a:cs typeface="Arial"/>
                <a:sym typeface="Arial"/>
              </a:rPr>
              <a:t>, die </a:t>
            </a:r>
            <a:r>
              <a:rPr lang="en-US" sz="1800" b="0" i="0" u="none" strike="noStrike" cap="none" dirty="0" err="1">
                <a:solidFill>
                  <a:srgbClr val="000000"/>
                </a:solidFill>
                <a:latin typeface="Arial"/>
                <a:ea typeface="Arial"/>
                <a:cs typeface="Arial"/>
                <a:sym typeface="Arial"/>
              </a:rPr>
              <a:t>Werte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schaffen</a:t>
            </a:r>
            <a:r>
              <a:rPr lang="en-US" sz="1800" b="0" i="0" u="none" strike="noStrike" cap="none" dirty="0">
                <a:solidFill>
                  <a:srgbClr val="000000"/>
                </a:solidFill>
                <a:latin typeface="Arial"/>
                <a:ea typeface="Arial"/>
                <a:cs typeface="Arial"/>
                <a:sym typeface="Arial"/>
              </a:rPr>
              <a:t> </a:t>
            </a:r>
            <a:r>
              <a:rPr lang="en-US" sz="1800" b="1" i="0" u="none" strike="noStrike" cap="none" dirty="0">
                <a:solidFill>
                  <a:srgbClr val="059540"/>
                </a:solidFill>
                <a:latin typeface="Arial"/>
                <a:ea typeface="Arial"/>
                <a:cs typeface="Arial"/>
                <a:sym typeface="Arial"/>
              </a:rPr>
              <a:t>und positive </a:t>
            </a:r>
            <a:r>
              <a:rPr lang="en-US" sz="1800" b="1" i="0" u="none" strike="noStrike" cap="none" dirty="0" err="1">
                <a:solidFill>
                  <a:srgbClr val="059540"/>
                </a:solidFill>
                <a:latin typeface="Arial"/>
                <a:ea typeface="Arial"/>
                <a:cs typeface="Arial"/>
                <a:sym typeface="Arial"/>
              </a:rPr>
              <a:t>gesellschaftliche</a:t>
            </a:r>
            <a:r>
              <a:rPr lang="en-US" sz="1800" b="1" i="0" u="none" strike="noStrike" cap="none" dirty="0">
                <a:solidFill>
                  <a:srgbClr val="05954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Auswirkungen</a:t>
            </a:r>
            <a:r>
              <a:rPr lang="en-US" sz="1800" b="1" i="0" u="none" strike="noStrike" cap="none" dirty="0">
                <a:solidFill>
                  <a:srgbClr val="05954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haben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Herausforderungen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annehmen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Selbstständig</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handeln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arbeiten</a:t>
            </a:r>
            <a:r>
              <a:rPr lang="en-US" sz="1800" b="0" i="0" u="none" strike="noStrike" cap="none" dirty="0">
                <a:solidFill>
                  <a:srgbClr val="000000"/>
                </a:solidFill>
                <a:latin typeface="Arial"/>
                <a:ea typeface="Arial"/>
                <a:cs typeface="Arial"/>
                <a:sym typeface="Arial"/>
              </a:rPr>
              <a:t>, um </a:t>
            </a:r>
            <a:r>
              <a:rPr lang="en-US" sz="1800" b="1" i="0" u="none" strike="noStrike" cap="none" dirty="0" err="1">
                <a:solidFill>
                  <a:srgbClr val="059540"/>
                </a:solidFill>
                <a:latin typeface="Arial"/>
                <a:ea typeface="Arial"/>
                <a:cs typeface="Arial"/>
                <a:sym typeface="Arial"/>
              </a:rPr>
              <a:t>nachhaltige</a:t>
            </a:r>
            <a:r>
              <a:rPr lang="en-US" sz="1800" b="1" i="0" u="none" strike="noStrike" cap="none" dirty="0">
                <a:solidFill>
                  <a:srgbClr val="05954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Ziele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erreichen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Vorsätze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einzuhalten</a:t>
            </a:r>
            <a:r>
              <a:rPr lang="en-US" sz="1800" b="0" i="0" u="none" strike="noStrike" cap="none" dirty="0">
                <a:solidFill>
                  <a:srgbClr val="000000"/>
                </a:solidFill>
                <a:latin typeface="Arial"/>
                <a:ea typeface="Arial"/>
                <a:cs typeface="Arial"/>
                <a:sym typeface="Arial"/>
              </a:rPr>
              <a:t> und </a:t>
            </a:r>
            <a:r>
              <a:rPr lang="en-US" sz="1800" b="0" i="0" u="none" strike="noStrike" cap="none" dirty="0" err="1">
                <a:solidFill>
                  <a:srgbClr val="000000"/>
                </a:solidFill>
                <a:latin typeface="Arial"/>
                <a:ea typeface="Arial"/>
                <a:cs typeface="Arial"/>
                <a:sym typeface="Arial"/>
              </a:rPr>
              <a:t>geplante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Aufgaben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auszuführen</a:t>
            </a:r>
            <a:r>
              <a:rPr lang="en-US"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a:t>Aufgabe</a:t>
            </a:r>
            <a:endParaRPr dirty="0"/>
          </a:p>
        </p:txBody>
      </p:sp>
      <p:sp>
        <p:nvSpPr>
          <p:cNvPr id="292" name="Google Shape;292;p35"/>
          <p:cNvSpPr txBox="1">
            <a:spLocks noGrp="1"/>
          </p:cNvSpPr>
          <p:nvPr>
            <p:ph type="subTitle" idx="1"/>
          </p:nvPr>
        </p:nvSpPr>
        <p:spPr>
          <a:xfrm>
            <a:off x="2870033" y="1643500"/>
            <a:ext cx="5560742" cy="18690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2400" dirty="0" err="1"/>
              <a:t>Erstellen</a:t>
            </a:r>
            <a:r>
              <a:rPr lang="en-US" sz="2400" dirty="0"/>
              <a:t> Sie </a:t>
            </a:r>
            <a:r>
              <a:rPr lang="en-US" sz="2400" dirty="0" err="1"/>
              <a:t>neue</a:t>
            </a:r>
            <a:r>
              <a:rPr lang="en-US" sz="2400" dirty="0"/>
              <a:t> "</a:t>
            </a:r>
            <a:r>
              <a:rPr lang="en-US" sz="2400" dirty="0" err="1"/>
              <a:t>grünere</a:t>
            </a:r>
            <a:r>
              <a:rPr lang="en-US" sz="2400" dirty="0"/>
              <a:t>" </a:t>
            </a:r>
            <a:r>
              <a:rPr lang="en-US" sz="2400" dirty="0" err="1"/>
              <a:t>Deskriptoren</a:t>
            </a:r>
            <a:r>
              <a:rPr lang="en-US" sz="2400" dirty="0"/>
              <a:t> und </a:t>
            </a:r>
            <a:r>
              <a:rPr lang="en-US" sz="2400" dirty="0" err="1"/>
              <a:t>Kompetenzen</a:t>
            </a:r>
            <a:r>
              <a:rPr lang="en-US" sz="2400" dirty="0"/>
              <a:t> </a:t>
            </a:r>
            <a:r>
              <a:rPr lang="en-US" sz="2400" dirty="0" err="1"/>
              <a:t>unter</a:t>
            </a:r>
            <a:r>
              <a:rPr lang="en-US" sz="2400" dirty="0"/>
              <a:t> </a:t>
            </a:r>
            <a:r>
              <a:rPr lang="en-US" sz="2400" dirty="0" err="1"/>
              <a:t>Verwendung</a:t>
            </a:r>
            <a:r>
              <a:rPr lang="en-US" sz="2400" dirty="0"/>
              <a:t> der </a:t>
            </a:r>
            <a:r>
              <a:rPr lang="en-US" sz="2400" dirty="0" err="1"/>
              <a:t>bestehenden</a:t>
            </a:r>
            <a:r>
              <a:rPr lang="en-US" sz="2400" dirty="0"/>
              <a:t> </a:t>
            </a:r>
            <a:r>
              <a:rPr lang="en-US" sz="2400" dirty="0" err="1"/>
              <a:t>aus</a:t>
            </a:r>
            <a:r>
              <a:rPr lang="en-US" sz="2400" dirty="0"/>
              <a:t> dem EntreComp.</a:t>
            </a:r>
            <a:endParaRPr sz="2400" b="1" dirty="0">
              <a:solidFill>
                <a:srgbClr val="059540"/>
              </a:solidFill>
            </a:endParaRPr>
          </a:p>
        </p:txBody>
      </p:sp>
      <p:sp>
        <p:nvSpPr>
          <p:cNvPr id="293" name="Google Shape;293;p3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30 Minuten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04</a:t>
            </a:r>
            <a:endParaRPr/>
          </a:p>
        </p:txBody>
      </p:sp>
      <p:sp>
        <p:nvSpPr>
          <p:cNvPr id="299" name="Google Shape;299;p36"/>
          <p:cNvSpPr txBox="1">
            <a:spLocks noGrp="1"/>
          </p:cNvSpPr>
          <p:nvPr>
            <p:ph type="title" idx="2"/>
          </p:nvPr>
        </p:nvSpPr>
        <p:spPr>
          <a:xfrm>
            <a:off x="304800" y="2454494"/>
            <a:ext cx="85344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a:t>Wie </a:t>
            </a:r>
            <a:r>
              <a:rPr lang="en-US" b="1" dirty="0" err="1"/>
              <a:t>können</a:t>
            </a:r>
            <a:r>
              <a:rPr lang="en-US" b="1" dirty="0"/>
              <a:t> Sie </a:t>
            </a:r>
            <a:r>
              <a:rPr lang="en-US" b="1" dirty="0" err="1"/>
              <a:t>Ihre</a:t>
            </a:r>
            <a:r>
              <a:rPr lang="en-US" b="1" dirty="0"/>
              <a:t> </a:t>
            </a:r>
            <a:r>
              <a:rPr lang="en-US" b="1" dirty="0" err="1"/>
              <a:t>Auszubildenden</a:t>
            </a:r>
            <a:r>
              <a:rPr lang="en-US" b="1" dirty="0"/>
              <a:t> </a:t>
            </a:r>
            <a:r>
              <a:rPr lang="en-US" b="1" dirty="0" err="1"/>
              <a:t>motivieren</a:t>
            </a:r>
            <a:r>
              <a:rPr lang="en-US" b="1" dirty="0"/>
              <a:t>?</a:t>
            </a:r>
            <a:endParaRPr dirty="0"/>
          </a:p>
        </p:txBody>
      </p:sp>
      <p:sp>
        <p:nvSpPr>
          <p:cNvPr id="300" name="Google Shape;300;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Wie man motiviert</a:t>
            </a:r>
            <a:endParaRPr/>
          </a:p>
        </p:txBody>
      </p:sp>
      <p:sp>
        <p:nvSpPr>
          <p:cNvPr id="306" name="Google Shape;306;p37"/>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Die Menschheit steht vor einer Reihe systemischer ökologischer Herausforderungen: </a:t>
            </a:r>
            <a:r>
              <a:rPr lang="en-US" sz="2400" b="1">
                <a:solidFill>
                  <a:srgbClr val="E7501B"/>
                </a:solidFill>
              </a:rPr>
              <a:t>Klimainstabilität, Ernährungssicherheit, erschöpfte Ozeane, Anhäufung von Giftmüll und Erschöpfung der natürlichen Ressourcen.</a:t>
            </a:r>
            <a:endParaRPr sz="2400" b="1">
              <a:solidFill>
                <a:srgbClr val="E7501B"/>
              </a:solidFill>
            </a:endParaRPr>
          </a:p>
        </p:txBody>
      </p:sp>
      <p:sp>
        <p:nvSpPr>
          <p:cNvPr id="307" name="Google Shape;307;p3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Erklären Sie die Bedeutung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Wie man motiviert</a:t>
            </a:r>
            <a:endParaRPr/>
          </a:p>
        </p:txBody>
      </p:sp>
      <p:sp>
        <p:nvSpPr>
          <p:cNvPr id="313" name="Google Shape;313;p38"/>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b="1">
                <a:solidFill>
                  <a:srgbClr val="E7501B"/>
                </a:solidFill>
              </a:rPr>
              <a:t>Warum nicht einen positiven Fußabdruck gestalten</a:t>
            </a:r>
            <a:r>
              <a:rPr lang="en-US" sz="2400">
                <a:solidFill>
                  <a:schemeClr val="dk1"/>
                </a:solidFill>
              </a:rPr>
              <a:t>, anstatt den negativen Fußabdruck des Menschen so weit wie möglich zu reduzieren</a:t>
            </a:r>
            <a:r>
              <a:rPr lang="en-US" sz="2400" b="1">
                <a:solidFill>
                  <a:srgbClr val="E7501B"/>
                </a:solidFill>
              </a:rPr>
              <a:t>?</a:t>
            </a:r>
            <a:endParaRPr sz="2400" b="1">
              <a:solidFill>
                <a:srgbClr val="E7501B"/>
              </a:solidFill>
            </a:endParaRPr>
          </a:p>
        </p:txBody>
      </p:sp>
      <p:sp>
        <p:nvSpPr>
          <p:cNvPr id="314" name="Google Shape;314;p3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Die neue Art zu denken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Wie man motiviert</a:t>
            </a:r>
            <a:endParaRPr/>
          </a:p>
        </p:txBody>
      </p:sp>
      <p:sp>
        <p:nvSpPr>
          <p:cNvPr id="320" name="Google Shape;320;p39"/>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Grüne Unternehmer können neue Nischen finden, indem sie sich</a:t>
            </a:r>
            <a:endParaRPr/>
          </a:p>
          <a:p>
            <a:pPr marL="0" lvl="0" indent="0" algn="l" rtl="0">
              <a:lnSpc>
                <a:spcPct val="100000"/>
              </a:lnSpc>
              <a:spcBef>
                <a:spcPts val="0"/>
              </a:spcBef>
              <a:spcAft>
                <a:spcPts val="0"/>
              </a:spcAft>
              <a:buSzPts val="1600"/>
              <a:buNone/>
            </a:pPr>
            <a:r>
              <a:rPr lang="en-US" sz="2400" b="1">
                <a:solidFill>
                  <a:srgbClr val="059540"/>
                </a:solidFill>
              </a:rPr>
              <a:t>neues Denken und neue technologische Ansätze </a:t>
            </a:r>
            <a:r>
              <a:rPr lang="en-US" sz="2400">
                <a:solidFill>
                  <a:schemeClr val="dk1"/>
                </a:solidFill>
              </a:rPr>
              <a:t>für die derzeitigen Praktiken.</a:t>
            </a:r>
            <a:endParaRPr sz="2400">
              <a:solidFill>
                <a:schemeClr val="dk1"/>
              </a:solidFill>
            </a:endParaRPr>
          </a:p>
        </p:txBody>
      </p:sp>
      <p:sp>
        <p:nvSpPr>
          <p:cNvPr id="321" name="Google Shape;321;p39"/>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Eine neue Art zu denken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Wie man motiviert</a:t>
            </a:r>
            <a:endParaRPr/>
          </a:p>
        </p:txBody>
      </p:sp>
      <p:sp>
        <p:nvSpPr>
          <p:cNvPr id="327" name="Google Shape;327;p40"/>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Bei grünem kreativen Unternehmertum geht es darum, die eigene Haupttätigkeit als eine </a:t>
            </a:r>
            <a:r>
              <a:rPr lang="en-US" sz="2400" b="1">
                <a:solidFill>
                  <a:srgbClr val="059540"/>
                </a:solidFill>
              </a:rPr>
              <a:t>Kraft für das Gute zu </a:t>
            </a:r>
            <a:r>
              <a:rPr lang="en-US" sz="2400">
                <a:solidFill>
                  <a:schemeClr val="dk1"/>
                </a:solidFill>
              </a:rPr>
              <a:t>sehen, die </a:t>
            </a:r>
            <a:r>
              <a:rPr lang="en-US" sz="2400" b="1">
                <a:solidFill>
                  <a:srgbClr val="059540"/>
                </a:solidFill>
              </a:rPr>
              <a:t>Welt verändern zu </a:t>
            </a:r>
            <a:r>
              <a:rPr lang="en-US" sz="2400">
                <a:solidFill>
                  <a:schemeClr val="dk1"/>
                </a:solidFill>
              </a:rPr>
              <a:t>wollen und eine </a:t>
            </a:r>
            <a:r>
              <a:rPr lang="en-US" sz="2400" b="1">
                <a:solidFill>
                  <a:srgbClr val="059540"/>
                </a:solidFill>
              </a:rPr>
              <a:t>maximale soziale Wirkung zu erzielen.</a:t>
            </a:r>
            <a:endParaRPr sz="2400" b="1">
              <a:solidFill>
                <a:srgbClr val="059540"/>
              </a:solidFill>
            </a:endParaRPr>
          </a:p>
        </p:txBody>
      </p:sp>
      <p:sp>
        <p:nvSpPr>
          <p:cNvPr id="328" name="Google Shape;328;p40"/>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Der Weg in die Zukunft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4" name="Google Shape;154;p16"/>
          <p:cNvSpPr txBox="1">
            <a:spLocks noGrp="1"/>
          </p:cNvSpPr>
          <p:nvPr>
            <p:ph type="title" idx="2"/>
          </p:nvPr>
        </p:nvSpPr>
        <p:spPr>
          <a:xfrm>
            <a:off x="565379" y="2827150"/>
            <a:ext cx="8013241"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Was ist </a:t>
            </a:r>
            <a:r>
              <a:rPr lang="en-US" b="1">
                <a:solidFill>
                  <a:srgbClr val="059540"/>
                </a:solidFill>
              </a:rPr>
              <a:t>greenEntreComp</a:t>
            </a:r>
            <a:r>
              <a:rPr lang="en-US" b="1"/>
              <a:t>?</a:t>
            </a:r>
            <a:endParaRPr/>
          </a:p>
        </p:txBody>
      </p:sp>
      <p:sp>
        <p:nvSpPr>
          <p:cNvPr id="155" name="Google Shape;155;p1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713224" y="1477725"/>
            <a:ext cx="771755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Die Bedeutung des Unternehmertums</a:t>
            </a:r>
            <a:endParaRPr/>
          </a:p>
        </p:txBody>
      </p:sp>
      <p:sp>
        <p:nvSpPr>
          <p:cNvPr id="161" name="Google Shape;161;p17"/>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000"/>
              <a:t>Unternehmer werden häufig als </a:t>
            </a:r>
            <a:r>
              <a:rPr lang="en-US" sz="2000" b="1">
                <a:solidFill>
                  <a:srgbClr val="E7501B"/>
                </a:solidFill>
              </a:rPr>
              <a:t>nationales Kapital </a:t>
            </a:r>
            <a:r>
              <a:rPr lang="en-US" sz="2000"/>
              <a:t>betrachtet, das es zu kultivieren, zu motivieren und bestmöglich zu entlohnen gilt.</a:t>
            </a:r>
            <a:endParaRPr/>
          </a:p>
          <a:p>
            <a:pPr marL="0" lvl="0" indent="0" algn="l" rtl="0">
              <a:lnSpc>
                <a:spcPct val="100000"/>
              </a:lnSpc>
              <a:spcBef>
                <a:spcPts val="0"/>
              </a:spcBef>
              <a:spcAft>
                <a:spcPts val="0"/>
              </a:spcAft>
              <a:buSzPts val="1600"/>
              <a:buNone/>
            </a:pPr>
            <a:r>
              <a:rPr lang="en-US" sz="2000"/>
              <a:t>Große Unternehmer können die Art und Weise, wie wir leben und arbeiten, verändern. Wenn sie erfolgreich sind, können ihre Innovationen </a:t>
            </a:r>
            <a:r>
              <a:rPr lang="en-US" sz="2000" b="1">
                <a:solidFill>
                  <a:srgbClr val="E7501B"/>
                </a:solidFill>
              </a:rPr>
              <a:t>den Lebensstandard verbessern, Wohlstand und Arbeitsplätze schaffen und zu einer wachsenden Wirtschaft beitragen</a:t>
            </a:r>
            <a:r>
              <a:rPr lang="en-US" sz="200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713349" y="1312218"/>
            <a:ext cx="5018378"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a:t>Die </a:t>
            </a:r>
            <a:r>
              <a:rPr lang="en-US" dirty="0" err="1"/>
              <a:t>bestehende</a:t>
            </a:r>
            <a:r>
              <a:rPr lang="en-US" dirty="0"/>
              <a:t> </a:t>
            </a:r>
            <a:r>
              <a:rPr lang="en-US" dirty="0" err="1"/>
              <a:t>entrecomp</a:t>
            </a:r>
            <a:endParaRPr dirty="0"/>
          </a:p>
        </p:txBody>
      </p:sp>
      <p:sp>
        <p:nvSpPr>
          <p:cNvPr id="167" name="Google Shape;167;p18"/>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a:t>EntreComp </a:t>
            </a:r>
            <a:r>
              <a:rPr lang="en-US" sz="2400" dirty="0" err="1"/>
              <a:t>wurde</a:t>
            </a:r>
            <a:r>
              <a:rPr lang="en-US" sz="2400" dirty="0"/>
              <a:t> </a:t>
            </a:r>
            <a:r>
              <a:rPr lang="en-US" sz="2400" dirty="0" err="1"/>
              <a:t>entwickelt</a:t>
            </a:r>
            <a:r>
              <a:rPr lang="en-US" sz="2400" dirty="0"/>
              <a:t>, um de facto </a:t>
            </a:r>
            <a:r>
              <a:rPr lang="en-US" sz="2400" dirty="0" err="1"/>
              <a:t>eine</a:t>
            </a:r>
            <a:r>
              <a:rPr lang="en-US" sz="2400" dirty="0"/>
              <a:t> </a:t>
            </a:r>
            <a:r>
              <a:rPr lang="en-US" sz="2400" dirty="0" err="1"/>
              <a:t>Referenz</a:t>
            </a:r>
            <a:r>
              <a:rPr lang="en-US" sz="2400" dirty="0"/>
              <a:t> für </a:t>
            </a:r>
            <a:r>
              <a:rPr lang="en-US" sz="2400" dirty="0" err="1"/>
              <a:t>jede</a:t>
            </a:r>
            <a:r>
              <a:rPr lang="en-US" sz="2400" dirty="0"/>
              <a:t> Initiative </a:t>
            </a:r>
            <a:r>
              <a:rPr lang="en-US" sz="2400" dirty="0" err="1"/>
              <a:t>zu</a:t>
            </a:r>
            <a:r>
              <a:rPr lang="en-US" sz="2400" dirty="0"/>
              <a:t> </a:t>
            </a:r>
            <a:r>
              <a:rPr lang="en-US" sz="2400" dirty="0" err="1"/>
              <a:t>werden</a:t>
            </a:r>
            <a:r>
              <a:rPr lang="en-US" sz="2400" dirty="0"/>
              <a:t>, die </a:t>
            </a:r>
            <a:r>
              <a:rPr lang="en-US" sz="2400" dirty="0" err="1"/>
              <a:t>darauf</a:t>
            </a:r>
            <a:r>
              <a:rPr lang="en-US" sz="2400" dirty="0"/>
              <a:t> </a:t>
            </a:r>
            <a:r>
              <a:rPr lang="en-US" sz="2400" dirty="0" err="1"/>
              <a:t>abzielt</a:t>
            </a:r>
            <a:r>
              <a:rPr lang="en-US" sz="2400" dirty="0"/>
              <a:t>, </a:t>
            </a:r>
            <a:r>
              <a:rPr lang="en-US" sz="2400" b="1" dirty="0">
                <a:solidFill>
                  <a:srgbClr val="2B2D83"/>
                </a:solidFill>
              </a:rPr>
              <a:t>die </a:t>
            </a:r>
            <a:r>
              <a:rPr lang="en-US" sz="2400" b="1" dirty="0" err="1">
                <a:solidFill>
                  <a:srgbClr val="2B2D83"/>
                </a:solidFill>
              </a:rPr>
              <a:t>unternehmerischen</a:t>
            </a:r>
            <a:r>
              <a:rPr lang="en-US" sz="2400" b="1" dirty="0">
                <a:solidFill>
                  <a:srgbClr val="2B2D83"/>
                </a:solidFill>
              </a:rPr>
              <a:t> </a:t>
            </a:r>
            <a:r>
              <a:rPr lang="en-US" sz="2400" b="1" dirty="0" err="1">
                <a:solidFill>
                  <a:srgbClr val="2B2D83"/>
                </a:solidFill>
              </a:rPr>
              <a:t>Fähigkeiten</a:t>
            </a:r>
            <a:r>
              <a:rPr lang="en-US" sz="2400" b="1" dirty="0">
                <a:solidFill>
                  <a:srgbClr val="2B2D83"/>
                </a:solidFill>
              </a:rPr>
              <a:t> der </a:t>
            </a:r>
            <a:r>
              <a:rPr lang="en-US" sz="2400" b="1" dirty="0" err="1">
                <a:solidFill>
                  <a:srgbClr val="2B2D83"/>
                </a:solidFill>
              </a:rPr>
              <a:t>europäischen</a:t>
            </a:r>
            <a:r>
              <a:rPr lang="en-US" sz="2400" b="1" dirty="0">
                <a:solidFill>
                  <a:srgbClr val="2B2D83"/>
                </a:solidFill>
              </a:rPr>
              <a:t> </a:t>
            </a:r>
            <a:r>
              <a:rPr lang="en-US" sz="2400" b="1" dirty="0" err="1">
                <a:solidFill>
                  <a:srgbClr val="2B2D83"/>
                </a:solidFill>
              </a:rPr>
              <a:t>Bürger</a:t>
            </a:r>
            <a:r>
              <a:rPr lang="en-US" sz="2400" b="1" dirty="0">
                <a:solidFill>
                  <a:srgbClr val="2B2D83"/>
                </a:solidFill>
              </a:rPr>
              <a:t> </a:t>
            </a:r>
            <a:r>
              <a:rPr lang="en-US" sz="2400" b="1" dirty="0" err="1">
                <a:solidFill>
                  <a:srgbClr val="2B2D83"/>
                </a:solidFill>
              </a:rPr>
              <a:t>zu</a:t>
            </a:r>
            <a:r>
              <a:rPr lang="en-US" sz="2400" b="1" dirty="0">
                <a:solidFill>
                  <a:srgbClr val="2B2D83"/>
                </a:solidFill>
              </a:rPr>
              <a:t> </a:t>
            </a:r>
            <a:r>
              <a:rPr lang="en-US" sz="2400" b="1" dirty="0" err="1">
                <a:solidFill>
                  <a:srgbClr val="2B2D83"/>
                </a:solidFill>
              </a:rPr>
              <a:t>fördern</a:t>
            </a:r>
            <a:r>
              <a:rPr lang="en-US" sz="2400" dirty="0"/>
              <a:t>.</a:t>
            </a:r>
            <a:endParaRPr dirty="0"/>
          </a:p>
        </p:txBody>
      </p:sp>
      <p:pic>
        <p:nvPicPr>
          <p:cNvPr id="168" name="Google Shape;168;p18" descr="C:\Windows\system32\config\systemprofile\Desktop\entrecompeurope_logo-color-1024x628.png"/>
          <p:cNvPicPr preferRelativeResize="0"/>
          <p:nvPr/>
        </p:nvPicPr>
        <p:blipFill rotWithShape="1">
          <a:blip r:embed="rId3">
            <a:alphaModFix/>
          </a:blip>
          <a:srcRect/>
          <a:stretch/>
        </p:blipFill>
        <p:spPr>
          <a:xfrm>
            <a:off x="6435191" y="3150500"/>
            <a:ext cx="2613261" cy="1602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713224" y="1477725"/>
            <a:ext cx="5055674"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a:t>Die </a:t>
            </a:r>
            <a:r>
              <a:rPr lang="en-US" dirty="0" err="1"/>
              <a:t>bestehende</a:t>
            </a:r>
            <a:r>
              <a:rPr lang="en-US" dirty="0"/>
              <a:t> </a:t>
            </a:r>
            <a:r>
              <a:rPr lang="en-US" dirty="0" err="1"/>
              <a:t>entrecomp</a:t>
            </a:r>
            <a:endParaRPr dirty="0"/>
          </a:p>
        </p:txBody>
      </p:sp>
      <p:sp>
        <p:nvSpPr>
          <p:cNvPr id="174" name="Google Shape;174;p19"/>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Es besteht aus 3 miteinander verknüpften und verbundenen Kompetenzbereichen:</a:t>
            </a:r>
            <a:endParaRPr/>
          </a:p>
          <a:p>
            <a:pPr marL="182563" lvl="0" indent="-182563" algn="l" rtl="0">
              <a:lnSpc>
                <a:spcPct val="100000"/>
              </a:lnSpc>
              <a:spcBef>
                <a:spcPts val="0"/>
              </a:spcBef>
              <a:spcAft>
                <a:spcPts val="0"/>
              </a:spcAft>
              <a:buSzPts val="1600"/>
              <a:buChar char="●"/>
            </a:pPr>
            <a:r>
              <a:rPr lang="en-US" sz="2400" b="1">
                <a:solidFill>
                  <a:srgbClr val="E7501B"/>
                </a:solidFill>
              </a:rPr>
              <a:t>Ideen und Möglichkeiten",</a:t>
            </a:r>
            <a:endParaRPr/>
          </a:p>
          <a:p>
            <a:pPr marL="182563" lvl="0" indent="-182563" algn="l" rtl="0">
              <a:lnSpc>
                <a:spcPct val="100000"/>
              </a:lnSpc>
              <a:spcBef>
                <a:spcPts val="0"/>
              </a:spcBef>
              <a:spcAft>
                <a:spcPts val="0"/>
              </a:spcAft>
              <a:buSzPts val="1600"/>
              <a:buChar char="●"/>
            </a:pPr>
            <a:r>
              <a:rPr lang="en-US" sz="2400" b="1">
                <a:solidFill>
                  <a:srgbClr val="E7501B"/>
                </a:solidFill>
              </a:rPr>
              <a:t>Ressourcen",</a:t>
            </a:r>
            <a:endParaRPr/>
          </a:p>
          <a:p>
            <a:pPr marL="182563" lvl="0" indent="-182563" algn="l" rtl="0">
              <a:lnSpc>
                <a:spcPct val="100000"/>
              </a:lnSpc>
              <a:spcBef>
                <a:spcPts val="0"/>
              </a:spcBef>
              <a:spcAft>
                <a:spcPts val="0"/>
              </a:spcAft>
              <a:buSzPts val="1600"/>
              <a:buChar char="●"/>
            </a:pPr>
            <a:r>
              <a:rPr lang="en-US" sz="2400" b="1">
                <a:solidFill>
                  <a:srgbClr val="E7501B"/>
                </a:solidFill>
              </a:rPr>
              <a:t>In Aktion treten".</a:t>
            </a:r>
            <a:endParaRPr/>
          </a:p>
        </p:txBody>
      </p:sp>
      <p:pic>
        <p:nvPicPr>
          <p:cNvPr id="175" name="Google Shape;175;p19"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713224" y="1477725"/>
            <a:ext cx="4579888"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a:t>Die </a:t>
            </a:r>
            <a:r>
              <a:rPr lang="en-US" dirty="0" err="1"/>
              <a:t>bestehende</a:t>
            </a:r>
            <a:r>
              <a:rPr lang="en-US" dirty="0"/>
              <a:t> </a:t>
            </a:r>
            <a:r>
              <a:rPr lang="en-US" dirty="0" err="1"/>
              <a:t>entrecomp</a:t>
            </a:r>
            <a:endParaRPr dirty="0"/>
          </a:p>
        </p:txBody>
      </p:sp>
      <p:sp>
        <p:nvSpPr>
          <p:cNvPr id="181" name="Google Shape;181;p20"/>
          <p:cNvSpPr txBox="1">
            <a:spLocks noGrp="1"/>
          </p:cNvSpPr>
          <p:nvPr>
            <p:ph type="subTitle" idx="1"/>
          </p:nvPr>
        </p:nvSpPr>
        <p:spPr>
          <a:xfrm>
            <a:off x="713349" y="2083400"/>
            <a:ext cx="4430151"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Jeder der Bereiche besteht aus </a:t>
            </a:r>
            <a:r>
              <a:rPr lang="en-US" sz="2400" b="1">
                <a:solidFill>
                  <a:srgbClr val="E7501B"/>
                </a:solidFill>
              </a:rPr>
              <a:t>5 Kompetenzen</a:t>
            </a:r>
            <a:r>
              <a:rPr lang="en-US" sz="2400"/>
              <a:t>, die zusammen die Bausteine des </a:t>
            </a:r>
            <a:r>
              <a:rPr lang="en-US" sz="2400" b="1">
                <a:solidFill>
                  <a:srgbClr val="E7501B"/>
                </a:solidFill>
              </a:rPr>
              <a:t>Unternehmertums als Kompetenz </a:t>
            </a:r>
            <a:r>
              <a:rPr lang="en-US" sz="2400"/>
              <a:t>darstellen.</a:t>
            </a:r>
            <a:endParaRPr/>
          </a:p>
          <a:p>
            <a:pPr marL="0" lvl="0" indent="0" algn="l" rtl="0">
              <a:lnSpc>
                <a:spcPct val="100000"/>
              </a:lnSpc>
              <a:spcBef>
                <a:spcPts val="0"/>
              </a:spcBef>
              <a:spcAft>
                <a:spcPts val="0"/>
              </a:spcAft>
              <a:buSzPts val="1600"/>
              <a:buNone/>
            </a:pPr>
            <a:endParaRPr sz="2400"/>
          </a:p>
        </p:txBody>
      </p:sp>
      <p:pic>
        <p:nvPicPr>
          <p:cNvPr id="182" name="Google Shape;182;p20"/>
          <p:cNvPicPr preferRelativeResize="0"/>
          <p:nvPr/>
        </p:nvPicPr>
        <p:blipFill rotWithShape="1">
          <a:blip r:embed="rId3">
            <a:alphaModFix/>
          </a:blip>
          <a:srcRect/>
          <a:stretch/>
        </p:blipFill>
        <p:spPr>
          <a:xfrm>
            <a:off x="5060412" y="1032286"/>
            <a:ext cx="3778788" cy="3556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188" name="Google Shape;188;p21"/>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Als Reaktion auf den Klimawandel hat das Interesse an der </a:t>
            </a:r>
            <a:r>
              <a:rPr lang="en-US" sz="2400" b="1">
                <a:solidFill>
                  <a:srgbClr val="059540"/>
                </a:solidFill>
              </a:rPr>
              <a:t>Entwicklung einer "grünen" oder "kohlenstoffarmen" Wirtschaft </a:t>
            </a:r>
            <a:r>
              <a:rPr lang="en-US" sz="2400"/>
              <a:t>als Mittel zur Vereinbarkeit von wirtschaftlicher Entwicklung und Umwelt zugenommen. </a:t>
            </a:r>
            <a:endParaRPr/>
          </a:p>
        </p:txBody>
      </p:sp>
      <p:sp>
        <p:nvSpPr>
          <p:cNvPr id="189" name="Google Shape;189;p21"/>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Warum sollte man das tun?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713224" y="1477725"/>
            <a:ext cx="5248961"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warum</a:t>
            </a:r>
            <a:r>
              <a:rPr lang="en-US" dirty="0"/>
              <a:t>?</a:t>
            </a:r>
            <a:endParaRPr dirty="0"/>
          </a:p>
        </p:txBody>
      </p:sp>
      <p:sp>
        <p:nvSpPr>
          <p:cNvPr id="195" name="Google Shape;195;p22"/>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Die bisherige Forschung zu grünen Unternehmern konzentrierte sich auf </a:t>
            </a:r>
            <a:r>
              <a:rPr lang="en-US" sz="2400" b="1">
                <a:solidFill>
                  <a:srgbClr val="059540"/>
                </a:solidFill>
              </a:rPr>
              <a:t>einzelne grüne Unternehmer und vernachlässigte den breiteren wirtschaftlichen und sozialen Kontext</a:t>
            </a:r>
            <a:r>
              <a:rPr lang="en-US" sz="2400"/>
              <a:t>, in dem sie tätig sind. </a:t>
            </a:r>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Bildschirmpräsentation (16:9)</PresentationFormat>
  <Paragraphs>83</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Noto Sans</vt:lpstr>
      <vt:lpstr>Arial</vt:lpstr>
      <vt:lpstr>Bebas Neue</vt:lpstr>
      <vt:lpstr>Nunito</vt:lpstr>
      <vt:lpstr>Creal Modern Portfolio by Slidesgo</vt:lpstr>
      <vt:lpstr>GREENentrecomp</vt:lpstr>
      <vt:lpstr>01</vt:lpstr>
      <vt:lpstr>01</vt:lpstr>
      <vt:lpstr>Die Bedeutung des Unternehmertums</vt:lpstr>
      <vt:lpstr>Die bestehende entrecomp</vt:lpstr>
      <vt:lpstr>Die bestehende entrecomp</vt:lpstr>
      <vt:lpstr>Die bestehende entrecomp</vt:lpstr>
      <vt:lpstr>Greenentrecomp</vt:lpstr>
      <vt:lpstr>Greenentrecomp - warum?</vt:lpstr>
      <vt:lpstr>Greenentrecomp - warum?</vt:lpstr>
      <vt:lpstr>Greenentrecomp - warum?</vt:lpstr>
      <vt:lpstr>Greenentrecomp</vt:lpstr>
      <vt:lpstr>Greenentrecomp</vt:lpstr>
      <vt:lpstr>Greenentrecomp</vt:lpstr>
      <vt:lpstr>Greenentrecomp</vt:lpstr>
      <vt:lpstr>02</vt:lpstr>
      <vt:lpstr>Der europäische "Green Deal"</vt:lpstr>
      <vt:lpstr>Der europäische "Green Deal"</vt:lpstr>
      <vt:lpstr>Tätigkeit</vt:lpstr>
      <vt:lpstr>03</vt:lpstr>
      <vt:lpstr>DIE BEISPIELE DER "GRÜNDUNG" DES ENTReCOMP</vt:lpstr>
      <vt:lpstr>Aufgabe</vt:lpstr>
      <vt:lpstr>04</vt:lpstr>
      <vt:lpstr>Wie man motiviert</vt:lpstr>
      <vt:lpstr>Wie man motiviert</vt:lpstr>
      <vt:lpstr>Wie man motiviert</vt:lpstr>
      <vt:lpstr>Wie man motiviert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GREENentrecomp</dc:title>
  <cp:keywords>, docId:ECDAAE7895B64AFFD5FC5465A3FCCF11</cp:keywords>
  <cp:lastModifiedBy>saskia_ha@web.de</cp:lastModifiedBy>
  <cp:revision>2</cp:revision>
  <dcterms:modified xsi:type="dcterms:W3CDTF">2023-06-22T13:14:04Z</dcterms:modified>
</cp:coreProperties>
</file>