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bold r:id="rId32"/>
      <p:italic r:id="rId33"/>
      <p:boldItalic r:id="rId34"/>
    </p:embeddedFont>
    <p:embeddedFont>
      <p:font typeface="Nunito"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D87AD3-BDFB-423B-A0F7-293805BCA959}">
  <a:tblStyle styleId="{41D87AD3-BDFB-423B-A0F7-293805BCA9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9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sp>
        <p:nvSpPr>
          <p:cNvPr id="2" name="TextBox 19">
            <a:extLst>
              <a:ext uri="{FF2B5EF4-FFF2-40B4-BE49-F238E27FC236}">
                <a16:creationId xmlns:a16="http://schemas.microsoft.com/office/drawing/2014/main" id="{4D6A9367-BF46-0DB6-B653-CE2FD285AF60}"/>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D2BF899-1FF6-1852-5EFF-23A4EB706818}"/>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B0168398-BA65-D92F-8C28-9942DC5F39B8}"/>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11"/>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1"/>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DE163F4C-F3E4-C06D-261D-405F984099A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DD8A6C1-68E6-87BE-2447-F65DA2BD3FA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C1BCED3E-CF59-7CCA-6E35-A37FFADB8D1F}"/>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16"/>
        <p:cNvGrpSpPr/>
        <p:nvPr/>
      </p:nvGrpSpPr>
      <p:grpSpPr>
        <a:xfrm>
          <a:off x="0" y="0"/>
          <a:ext cx="0" cy="0"/>
          <a:chOff x="0" y="0"/>
          <a:chExt cx="0" cy="0"/>
        </a:xfrm>
      </p:grpSpPr>
      <p:sp>
        <p:nvSpPr>
          <p:cNvPr id="117" name="Google Shape;117;p12"/>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BE69940E-4CA4-D6EC-EFBD-12C4AF30067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ACF8741D-DA37-7AD2-102D-98BA181ECA47}"/>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6636AB2B-C66B-C2B5-865B-4AD70E9F57EE}"/>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22"/>
        <p:cNvGrpSpPr/>
        <p:nvPr/>
      </p:nvGrpSpPr>
      <p:grpSpPr>
        <a:xfrm>
          <a:off x="0" y="0"/>
          <a:ext cx="0" cy="0"/>
          <a:chOff x="0" y="0"/>
          <a:chExt cx="0" cy="0"/>
        </a:xfrm>
      </p:grpSpPr>
      <p:sp>
        <p:nvSpPr>
          <p:cNvPr id="123" name="Google Shape;123;p13"/>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13"/>
          <p:cNvGrpSpPr/>
          <p:nvPr/>
        </p:nvGrpSpPr>
        <p:grpSpPr>
          <a:xfrm rot="10800000">
            <a:off x="7782805" y="539502"/>
            <a:ext cx="682510" cy="1078346"/>
            <a:chOff x="4210925" y="3949824"/>
            <a:chExt cx="325625" cy="514601"/>
          </a:xfrm>
        </p:grpSpPr>
        <p:sp>
          <p:nvSpPr>
            <p:cNvPr id="125" name="Google Shape;125;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13"/>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9994026C-5979-CC40-83F1-A8714AD8B1D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17DD3BCB-5747-D715-560D-171594374ADB}"/>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95013BE3-FF65-22F1-3D7C-3BD4F8011B71}"/>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30"/>
        <p:cNvGrpSpPr/>
        <p:nvPr/>
      </p:nvGrpSpPr>
      <p:grpSpPr>
        <a:xfrm>
          <a:off x="0" y="0"/>
          <a:ext cx="0" cy="0"/>
          <a:chOff x="0" y="0"/>
          <a:chExt cx="0" cy="0"/>
        </a:xfrm>
      </p:grpSpPr>
      <p:sp>
        <p:nvSpPr>
          <p:cNvPr id="131" name="Google Shape;131;p14"/>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4"/>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4"/>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FF64FA81-52CE-F072-8EC4-ABD0CB57075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7F224B1-2AC3-5B14-8DD3-51C73E593E6C}"/>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AF9F2432-1EE3-4FF0-958D-4B592C959169}"/>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8981DF13-DE5A-94B1-C6CC-5D539F6A53C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B50142BD-F017-D814-7A89-B2A0F839D2C3}"/>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C9DDFEEB-0B7A-E73E-9B1C-B5CBF5B56AAA}"/>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1C0DCDDB-401E-600D-00F3-80B3D487090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AC22CC68-B432-6C11-AD8D-DEF6A306E19B}"/>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33E9520E-CB0D-52E3-85E1-A75ADFADC5B7}"/>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5"/>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5"/>
          <p:cNvGrpSpPr/>
          <p:nvPr/>
        </p:nvGrpSpPr>
        <p:grpSpPr>
          <a:xfrm>
            <a:off x="8431033" y="-449325"/>
            <a:ext cx="1061212" cy="1676776"/>
            <a:chOff x="4210925" y="3949824"/>
            <a:chExt cx="325625" cy="514601"/>
          </a:xfrm>
        </p:grpSpPr>
        <p:sp>
          <p:nvSpPr>
            <p:cNvPr id="65" name="Google Shape;65;p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5"/>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4EE81081-D900-75AB-EE08-774522C5947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29FE6B83-CAEA-DE73-181B-E8619F311C36}"/>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37ED2230-2236-676D-28B1-AF92A601DEA7}"/>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6"/>
          <p:cNvGrpSpPr/>
          <p:nvPr/>
        </p:nvGrpSpPr>
        <p:grpSpPr>
          <a:xfrm>
            <a:off x="8225003" y="433123"/>
            <a:ext cx="411785" cy="650559"/>
            <a:chOff x="4210925" y="3949824"/>
            <a:chExt cx="325625" cy="514601"/>
          </a:xfrm>
        </p:grpSpPr>
        <p:sp>
          <p:nvSpPr>
            <p:cNvPr id="76" name="Google Shape;76;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92B4C8FA-6CE8-7434-AC07-0969A92E9FC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089B803F-6939-F150-3CA7-18B2CBC5EF74}"/>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AB181862-8F7B-A2AB-8B65-4DBBD3438F74}"/>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7"/>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3" name="Google Shape;83;p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7"/>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7"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sp>
        <p:nvSpPr>
          <p:cNvPr id="2" name="TextBox 19">
            <a:extLst>
              <a:ext uri="{FF2B5EF4-FFF2-40B4-BE49-F238E27FC236}">
                <a16:creationId xmlns:a16="http://schemas.microsoft.com/office/drawing/2014/main" id="{2370B533-2019-5469-80D9-3CB2F750F8E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34A0AF18-ECDE-10A8-1D33-22B5764D4476}"/>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3ED6949A-005F-A15E-C9F5-D1BF3B03E8E8}"/>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90" name="Google Shape;90;p8"/>
          <p:cNvGrpSpPr/>
          <p:nvPr/>
        </p:nvGrpSpPr>
        <p:grpSpPr>
          <a:xfrm>
            <a:off x="6609" y="4254853"/>
            <a:ext cx="554210" cy="859289"/>
            <a:chOff x="2242775" y="2016422"/>
            <a:chExt cx="325050" cy="504100"/>
          </a:xfrm>
        </p:grpSpPr>
        <p:sp>
          <p:nvSpPr>
            <p:cNvPr id="91" name="Google Shape;91;p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06352B5B-BFF2-E47A-BBAE-84C2C0D34E4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9F12DA7-44D8-443E-7845-60E46137F8EC}"/>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DE18282F-C8FF-EE00-0C5B-F91DF39D7FBD}"/>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pic>
        <p:nvPicPr>
          <p:cNvPr id="99" name="Google Shape;99;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598CB348-E3E3-0524-E578-4B0BBE71019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E8D4253-1269-D586-C5E7-EF77A4B2E26C}"/>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FC8F4A37-2C3B-DAE7-5D90-D8AF20E64B26}"/>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sp>
        <p:nvSpPr>
          <p:cNvPr id="2" name="TextBox 19">
            <a:extLst>
              <a:ext uri="{FF2B5EF4-FFF2-40B4-BE49-F238E27FC236}">
                <a16:creationId xmlns:a16="http://schemas.microsoft.com/office/drawing/2014/main" id="{FC09EC83-1CAE-C1AF-D53A-1ED7DD8891A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9518687A-DBE0-FAE5-CF08-951B68130F6A}"/>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2C4372EF-2A56-DE8B-5B6F-A40D364AFDC7}"/>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jpVICWGId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2709749" y="954027"/>
            <a:ext cx="4282065" cy="212370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GB" sz="3600" dirty="0"/>
              <a:t>O que é o ENTRECOMP - QUADRO </a:t>
            </a:r>
            <a:r>
              <a:rPr lang="en-GB" sz="3200" dirty="0"/>
              <a:t>EUROPEU DE COMPETÊNCIAS PARA O EMPREENDEDORISMO VERDE ?</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Competências</a:t>
            </a:r>
            <a:endParaRPr/>
          </a:p>
        </p:txBody>
      </p:sp>
      <p:sp>
        <p:nvSpPr>
          <p:cNvPr id="222" name="Google Shape;222;p24"/>
          <p:cNvSpPr txBox="1">
            <a:spLocks noGrp="1"/>
          </p:cNvSpPr>
          <p:nvPr>
            <p:ph type="subTitle" idx="1"/>
          </p:nvPr>
        </p:nvSpPr>
        <p:spPr>
          <a:xfrm>
            <a:off x="601734" y="2029378"/>
            <a:ext cx="2690106" cy="2448231"/>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Cada área contém </a:t>
            </a:r>
            <a:r>
              <a:rPr lang="en-GB" sz="1400" b="1" i="0" u="none" strike="noStrike" cap="none">
                <a:solidFill>
                  <a:srgbClr val="000000"/>
                </a:solidFill>
                <a:latin typeface="Arial"/>
                <a:ea typeface="Arial"/>
                <a:cs typeface="Arial"/>
                <a:sym typeface="Arial"/>
              </a:rPr>
              <a:t>5 competências </a:t>
            </a:r>
            <a:r>
              <a:rPr lang="en-GB" sz="1400" b="0" i="0" u="none" strike="noStrike" cap="none">
                <a:solidFill>
                  <a:srgbClr val="000000"/>
                </a:solidFill>
                <a:latin typeface="Arial"/>
                <a:ea typeface="Arial"/>
                <a:cs typeface="Arial"/>
                <a:sym typeface="Arial"/>
              </a:rPr>
              <a:t>e, em conjunto, estas constituem a</a:t>
            </a:r>
            <a:endParaRPr/>
          </a:p>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15 competências </a:t>
            </a:r>
            <a:r>
              <a:rPr lang="en-GB" sz="1400" b="0" i="0" u="none" strike="noStrike" cap="none">
                <a:solidFill>
                  <a:srgbClr val="000000"/>
                </a:solidFill>
                <a:latin typeface="Arial"/>
                <a:ea typeface="Arial"/>
                <a:cs typeface="Arial"/>
                <a:sym typeface="Arial"/>
              </a:rPr>
              <a:t>que criam uma mentalidade empreendedora:</a:t>
            </a:r>
            <a:endParaRPr/>
          </a:p>
        </p:txBody>
      </p:sp>
      <p:pic>
        <p:nvPicPr>
          <p:cNvPr id="223" name="Google Shape;223;p24"/>
          <p:cNvPicPr preferRelativeResize="0"/>
          <p:nvPr/>
        </p:nvPicPr>
        <p:blipFill rotWithShape="1">
          <a:blip r:embed="rId3">
            <a:alphaModFix/>
          </a:blip>
          <a:srcRect/>
          <a:stretch/>
        </p:blipFill>
        <p:spPr>
          <a:xfrm>
            <a:off x="4133385" y="1244119"/>
            <a:ext cx="3476124" cy="34393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IDEIAS &amp; OPORTUNIDADES</a:t>
            </a:r>
            <a:endParaRPr/>
          </a:p>
        </p:txBody>
      </p:sp>
      <p:graphicFrame>
        <p:nvGraphicFramePr>
          <p:cNvPr id="229" name="Google Shape;229;p25"/>
          <p:cNvGraphicFramePr/>
          <p:nvPr>
            <p:extLst>
              <p:ext uri="{D42A27DB-BD31-4B8C-83A1-F6EECF244321}">
                <p14:modId xmlns:p14="http://schemas.microsoft.com/office/powerpoint/2010/main" val="1647349333"/>
              </p:ext>
            </p:extLst>
          </p:nvPr>
        </p:nvGraphicFramePr>
        <p:xfrm>
          <a:off x="1763906" y="1439443"/>
          <a:ext cx="5580800" cy="2996850"/>
        </p:xfrm>
        <a:graphic>
          <a:graphicData uri="http://schemas.openxmlformats.org/drawingml/2006/table">
            <a:tbl>
              <a:tblPr>
                <a:noFill/>
                <a:tableStyleId>{41D87AD3-BDFB-423B-A0F7-293805BCA959}</a:tableStyleId>
              </a:tblPr>
              <a:tblGrid>
                <a:gridCol w="2790400">
                  <a:extLst>
                    <a:ext uri="{9D8B030D-6E8A-4147-A177-3AD203B41FA5}">
                      <a16:colId xmlns:a16="http://schemas.microsoft.com/office/drawing/2014/main" val="20000"/>
                    </a:ext>
                  </a:extLst>
                </a:gridCol>
                <a:gridCol w="2790400">
                  <a:extLst>
                    <a:ext uri="{9D8B030D-6E8A-4147-A177-3AD203B41FA5}">
                      <a16:colId xmlns:a16="http://schemas.microsoft.com/office/drawing/2014/main" val="20001"/>
                    </a:ext>
                  </a:extLst>
                </a:gridCol>
              </a:tblGrid>
              <a:tr h="214050">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Competência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Dica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extLst>
                  <a:ext uri="{0D108BD9-81ED-4DB2-BD59-A6C34878D82A}">
                    <a16:rowId xmlns:a16="http://schemas.microsoft.com/office/drawing/2014/main" val="10000"/>
                  </a:ext>
                </a:extLst>
              </a:tr>
              <a:tr h="856250">
                <a:tc>
                  <a:txBody>
                    <a:bodyPr/>
                    <a:lstStyle/>
                    <a:p>
                      <a:pPr marL="0" marR="0" lvl="0" indent="0" algn="just"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Detetar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oportunidades</a:t>
                      </a:r>
                      <a:endParaRPr sz="1400" b="0" i="0"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Use a sua imaginação e capacidades para identificar oportunidades de criação de valor</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Criatividade</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Desenvolva</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ideias</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criativas</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propositadas</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Visão</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Trabalhe para a sua visão do futuro</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Valorização de ideias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Tira</a:t>
                      </a:r>
                      <a:r>
                        <a:rPr lang="en-GB" sz="1400" b="0" i="1" u="none" strike="noStrike" cap="none" dirty="0">
                          <a:solidFill>
                            <a:srgbClr val="000000"/>
                          </a:solidFill>
                          <a:latin typeface="Arial"/>
                          <a:ea typeface="Arial"/>
                          <a:cs typeface="Arial"/>
                          <a:sym typeface="Arial"/>
                        </a:rPr>
                        <a:t> o </a:t>
                      </a:r>
                      <a:r>
                        <a:rPr lang="en-GB" sz="1400" b="0" i="1" u="none" strike="noStrike" cap="none" dirty="0" err="1">
                          <a:solidFill>
                            <a:srgbClr val="000000"/>
                          </a:solidFill>
                          <a:latin typeface="Arial"/>
                          <a:ea typeface="Arial"/>
                          <a:cs typeface="Arial"/>
                          <a:sym typeface="Arial"/>
                        </a:rPr>
                        <a:t>máximo</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partido</a:t>
                      </a:r>
                      <a:r>
                        <a:rPr lang="en-GB" sz="1400" b="0" i="1" u="none" strike="noStrike" cap="none" dirty="0">
                          <a:solidFill>
                            <a:srgbClr val="000000"/>
                          </a:solidFill>
                          <a:latin typeface="Arial"/>
                          <a:ea typeface="Arial"/>
                          <a:cs typeface="Arial"/>
                          <a:sym typeface="Arial"/>
                        </a:rPr>
                        <a:t> das </a:t>
                      </a:r>
                      <a:r>
                        <a:rPr lang="en-GB" sz="1400" b="0" i="1" u="none" strike="noStrike" cap="none" dirty="0" err="1">
                          <a:solidFill>
                            <a:srgbClr val="000000"/>
                          </a:solidFill>
                          <a:latin typeface="Arial"/>
                          <a:ea typeface="Arial"/>
                          <a:cs typeface="Arial"/>
                          <a:sym typeface="Arial"/>
                        </a:rPr>
                        <a:t>ideias</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oportunidades</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21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Pensamento ético e sustentável</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Avalie</a:t>
                      </a:r>
                      <a:r>
                        <a:rPr lang="en-GB" sz="1400" b="0" i="1" u="none" strike="noStrike" cap="none" dirty="0">
                          <a:solidFill>
                            <a:srgbClr val="000000"/>
                          </a:solidFill>
                          <a:latin typeface="Arial"/>
                          <a:ea typeface="Arial"/>
                          <a:cs typeface="Arial"/>
                          <a:sym typeface="Arial"/>
                        </a:rPr>
                        <a:t> as </a:t>
                      </a:r>
                      <a:r>
                        <a:rPr lang="en-GB" sz="1400" b="0" i="1" u="none" strike="noStrike" cap="none" dirty="0" err="1">
                          <a:solidFill>
                            <a:srgbClr val="000000"/>
                          </a:solidFill>
                          <a:latin typeface="Arial"/>
                          <a:ea typeface="Arial"/>
                          <a:cs typeface="Arial"/>
                          <a:sym typeface="Arial"/>
                        </a:rPr>
                        <a:t>consequências</a:t>
                      </a:r>
                      <a:r>
                        <a:rPr lang="en-GB" sz="1400" b="0" i="1" u="none" strike="noStrike" cap="none" dirty="0">
                          <a:solidFill>
                            <a:srgbClr val="000000"/>
                          </a:solidFill>
                          <a:latin typeface="Arial"/>
                          <a:ea typeface="Arial"/>
                          <a:cs typeface="Arial"/>
                          <a:sym typeface="Arial"/>
                        </a:rPr>
                        <a:t> e o </a:t>
                      </a:r>
                      <a:r>
                        <a:rPr lang="en-GB" sz="1400" b="0" i="1" u="none" strike="noStrike" cap="none" dirty="0" err="1">
                          <a:solidFill>
                            <a:srgbClr val="000000"/>
                          </a:solidFill>
                          <a:latin typeface="Arial"/>
                          <a:ea typeface="Arial"/>
                          <a:cs typeface="Arial"/>
                          <a:sym typeface="Arial"/>
                        </a:rPr>
                        <a:t>impacto</a:t>
                      </a:r>
                      <a:r>
                        <a:rPr lang="en-GB" sz="1400" b="0" i="1" u="none" strike="noStrike" cap="none" dirty="0">
                          <a:solidFill>
                            <a:srgbClr val="000000"/>
                          </a:solidFill>
                          <a:latin typeface="Arial"/>
                          <a:ea typeface="Arial"/>
                          <a:cs typeface="Arial"/>
                          <a:sym typeface="Arial"/>
                        </a:rPr>
                        <a:t> das </a:t>
                      </a:r>
                      <a:r>
                        <a:rPr lang="en-GB" sz="1400" b="0" i="1" u="none" strike="noStrike" cap="none" dirty="0" err="1">
                          <a:solidFill>
                            <a:srgbClr val="000000"/>
                          </a:solidFill>
                          <a:latin typeface="Arial"/>
                          <a:ea typeface="Arial"/>
                          <a:cs typeface="Arial"/>
                          <a:sym typeface="Arial"/>
                        </a:rPr>
                        <a:t>ideias</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oportunidades</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ações</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0" name="Google Shape;230;p25"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RECURSOS</a:t>
            </a:r>
            <a:endParaRPr/>
          </a:p>
        </p:txBody>
      </p:sp>
      <p:graphicFrame>
        <p:nvGraphicFramePr>
          <p:cNvPr id="236" name="Google Shape;236;p26"/>
          <p:cNvGraphicFramePr/>
          <p:nvPr>
            <p:extLst>
              <p:ext uri="{D42A27DB-BD31-4B8C-83A1-F6EECF244321}">
                <p14:modId xmlns:p14="http://schemas.microsoft.com/office/powerpoint/2010/main" val="2345036959"/>
              </p:ext>
            </p:extLst>
          </p:nvPr>
        </p:nvGraphicFramePr>
        <p:xfrm>
          <a:off x="1858294" y="1445343"/>
          <a:ext cx="5433300" cy="3109000"/>
        </p:xfrm>
        <a:graphic>
          <a:graphicData uri="http://schemas.openxmlformats.org/drawingml/2006/table">
            <a:tbl>
              <a:tblPr>
                <a:noFill/>
                <a:tableStyleId>{41D87AD3-BDFB-423B-A0F7-293805BCA959}</a:tableStyleId>
              </a:tblPr>
              <a:tblGrid>
                <a:gridCol w="2716650">
                  <a:extLst>
                    <a:ext uri="{9D8B030D-6E8A-4147-A177-3AD203B41FA5}">
                      <a16:colId xmlns:a16="http://schemas.microsoft.com/office/drawing/2014/main" val="20000"/>
                    </a:ext>
                  </a:extLst>
                </a:gridCol>
                <a:gridCol w="2716650">
                  <a:extLst>
                    <a:ext uri="{9D8B030D-6E8A-4147-A177-3AD203B41FA5}">
                      <a16:colId xmlns:a16="http://schemas.microsoft.com/office/drawing/2014/main" val="20001"/>
                    </a:ext>
                  </a:extLst>
                </a:gridCol>
              </a:tblGrid>
              <a:tr h="2826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Competência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Dica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0"/>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Auto-consciencialização e auto-eficácia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Acredite em si mesmo e continue a desenvolver-se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Motivação &amp; perseverança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Mantenha-se concentrado e não desista</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Mobilização de recursos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Reuna</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gira</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os</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recursos</a:t>
                      </a:r>
                      <a:r>
                        <a:rPr lang="en-GB" sz="1400" b="0" i="1" u="none" strike="noStrike" cap="none" dirty="0">
                          <a:solidFill>
                            <a:srgbClr val="000000"/>
                          </a:solidFill>
                          <a:latin typeface="Arial"/>
                          <a:ea typeface="Arial"/>
                          <a:cs typeface="Arial"/>
                          <a:sym typeface="Arial"/>
                        </a:rPr>
                        <a:t> de que </a:t>
                      </a:r>
                      <a:r>
                        <a:rPr lang="en-GB" sz="1400" b="0" i="1" u="none" strike="noStrike" cap="none" dirty="0" err="1">
                          <a:solidFill>
                            <a:srgbClr val="000000"/>
                          </a:solidFill>
                          <a:latin typeface="Arial"/>
                          <a:ea typeface="Arial"/>
                          <a:cs typeface="Arial"/>
                          <a:sym typeface="Arial"/>
                        </a:rPr>
                        <a:t>necessita</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Literacia financeira e económica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Desenvolva</a:t>
                      </a:r>
                      <a:r>
                        <a:rPr lang="en-GB" sz="1400" b="0" i="1" u="none" strike="noStrike" cap="none" dirty="0">
                          <a:solidFill>
                            <a:srgbClr val="000000"/>
                          </a:solidFill>
                          <a:latin typeface="Arial"/>
                          <a:ea typeface="Arial"/>
                          <a:cs typeface="Arial"/>
                          <a:sym typeface="Arial"/>
                        </a:rPr>
                        <a:t> o know-how </a:t>
                      </a:r>
                      <a:r>
                        <a:rPr lang="en-GB" sz="1400" b="0" i="1" u="none" strike="noStrike" cap="none" dirty="0" err="1">
                          <a:solidFill>
                            <a:srgbClr val="000000"/>
                          </a:solidFill>
                          <a:latin typeface="Arial"/>
                          <a:ea typeface="Arial"/>
                          <a:cs typeface="Arial"/>
                          <a:sym typeface="Arial"/>
                        </a:rPr>
                        <a:t>financeiro</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económico</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Mobilização de outros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a:solidFill>
                            <a:srgbClr val="000000"/>
                          </a:solidFill>
                          <a:latin typeface="Arial"/>
                          <a:ea typeface="Arial"/>
                          <a:cs typeface="Arial"/>
                          <a:sym typeface="Arial"/>
                        </a:rPr>
                        <a:t>Inspire, </a:t>
                      </a:r>
                      <a:r>
                        <a:rPr lang="en-GB" sz="1400" b="0" i="1" u="none" strike="noStrike" cap="none" dirty="0" err="1">
                          <a:solidFill>
                            <a:srgbClr val="000000"/>
                          </a:solidFill>
                          <a:latin typeface="Arial"/>
                          <a:ea typeface="Arial"/>
                          <a:cs typeface="Arial"/>
                          <a:sym typeface="Arial"/>
                        </a:rPr>
                        <a:t>entusiasme</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faça</a:t>
                      </a:r>
                      <a:r>
                        <a:rPr lang="en-GB" sz="1400" b="0" i="1" u="none" strike="noStrike" cap="none" dirty="0">
                          <a:solidFill>
                            <a:srgbClr val="000000"/>
                          </a:solidFill>
                          <a:latin typeface="Arial"/>
                          <a:ea typeface="Arial"/>
                          <a:cs typeface="Arial"/>
                          <a:sym typeface="Arial"/>
                        </a:rPr>
                        <a:t> que </a:t>
                      </a:r>
                      <a:r>
                        <a:rPr lang="en-GB" sz="1400" b="0" i="1" u="none" strike="noStrike" cap="none" dirty="0" err="1">
                          <a:solidFill>
                            <a:srgbClr val="000000"/>
                          </a:solidFill>
                          <a:latin typeface="Arial"/>
                          <a:ea typeface="Arial"/>
                          <a:cs typeface="Arial"/>
                          <a:sym typeface="Arial"/>
                        </a:rPr>
                        <a:t>os</a:t>
                      </a:r>
                      <a:r>
                        <a:rPr lang="en-GB" sz="1400" b="0" i="1" u="none" strike="noStrike" cap="none" dirty="0">
                          <a:solidFill>
                            <a:srgbClr val="000000"/>
                          </a:solidFill>
                          <a:latin typeface="Arial"/>
                          <a:ea typeface="Arial"/>
                          <a:cs typeface="Arial"/>
                          <a:sym typeface="Arial"/>
                        </a:rPr>
                        <a:t> outros se </a:t>
                      </a:r>
                      <a:r>
                        <a:rPr lang="en-GB" sz="1400" b="0" i="1" u="none" strike="noStrike" cap="none" dirty="0" err="1">
                          <a:solidFill>
                            <a:srgbClr val="000000"/>
                          </a:solidFill>
                          <a:latin typeface="Arial"/>
                          <a:ea typeface="Arial"/>
                          <a:cs typeface="Arial"/>
                          <a:sym typeface="Arial"/>
                        </a:rPr>
                        <a:t>comprometam</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7" name="Google Shape;237;p26"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EM AÇÃO</a:t>
            </a:r>
            <a:endParaRPr/>
          </a:p>
        </p:txBody>
      </p:sp>
      <p:graphicFrame>
        <p:nvGraphicFramePr>
          <p:cNvPr id="243" name="Google Shape;243;p27"/>
          <p:cNvGraphicFramePr/>
          <p:nvPr>
            <p:extLst>
              <p:ext uri="{D42A27DB-BD31-4B8C-83A1-F6EECF244321}">
                <p14:modId xmlns:p14="http://schemas.microsoft.com/office/powerpoint/2010/main" val="41265832"/>
              </p:ext>
            </p:extLst>
          </p:nvPr>
        </p:nvGraphicFramePr>
        <p:xfrm>
          <a:off x="1852396" y="1303758"/>
          <a:ext cx="5521800" cy="3287953"/>
        </p:xfrm>
        <a:graphic>
          <a:graphicData uri="http://schemas.openxmlformats.org/drawingml/2006/table">
            <a:tbl>
              <a:tblPr>
                <a:noFill/>
                <a:tableStyleId>{41D87AD3-BDFB-423B-A0F7-293805BCA959}</a:tableStyleId>
              </a:tblPr>
              <a:tblGrid>
                <a:gridCol w="2760900">
                  <a:extLst>
                    <a:ext uri="{9D8B030D-6E8A-4147-A177-3AD203B41FA5}">
                      <a16:colId xmlns:a16="http://schemas.microsoft.com/office/drawing/2014/main" val="20000"/>
                    </a:ext>
                  </a:extLst>
                </a:gridCol>
                <a:gridCol w="2760900">
                  <a:extLst>
                    <a:ext uri="{9D8B030D-6E8A-4147-A177-3AD203B41FA5}">
                      <a16:colId xmlns:a16="http://schemas.microsoft.com/office/drawing/2014/main" val="20001"/>
                    </a:ext>
                  </a:extLst>
                </a:gridCol>
              </a:tblGrid>
              <a:tr h="3209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Competência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Dica</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Tomar a iniciativa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Vá em frente</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18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Planeamento e gestão</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Dê</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prioridade</a:t>
                      </a:r>
                      <a:r>
                        <a:rPr lang="en-GB" sz="1400" b="0" i="1" u="none" strike="noStrike" cap="none" dirty="0">
                          <a:solidFill>
                            <a:srgbClr val="000000"/>
                          </a:solidFill>
                          <a:latin typeface="Arial"/>
                          <a:ea typeface="Arial"/>
                          <a:cs typeface="Arial"/>
                          <a:sym typeface="Arial"/>
                        </a:rPr>
                        <a:t>, organize e </a:t>
                      </a:r>
                      <a:r>
                        <a:rPr lang="en-GB" sz="1400" b="0" i="1" u="none" strike="noStrike" cap="none" dirty="0" err="1">
                          <a:solidFill>
                            <a:srgbClr val="000000"/>
                          </a:solidFill>
                          <a:latin typeface="Arial"/>
                          <a:ea typeface="Arial"/>
                          <a:cs typeface="Arial"/>
                          <a:sym typeface="Arial"/>
                        </a:rPr>
                        <a:t>acompanhe</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627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Lidar com a incerteza, ambiguidade e risco</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a:solidFill>
                            <a:srgbClr val="000000"/>
                          </a:solidFill>
                          <a:latin typeface="Arial"/>
                          <a:ea typeface="Arial"/>
                          <a:cs typeface="Arial"/>
                          <a:sym typeface="Arial"/>
                        </a:rPr>
                        <a:t>Tome </a:t>
                      </a:r>
                      <a:r>
                        <a:rPr lang="en-GB" sz="1400" b="0" i="1" u="none" strike="noStrike" cap="none" dirty="0" err="1">
                          <a:solidFill>
                            <a:srgbClr val="000000"/>
                          </a:solidFill>
                          <a:latin typeface="Arial"/>
                          <a:ea typeface="Arial"/>
                          <a:cs typeface="Arial"/>
                          <a:sym typeface="Arial"/>
                        </a:rPr>
                        <a:t>decisões</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sobre</a:t>
                      </a:r>
                      <a:r>
                        <a:rPr lang="en-GB" sz="1400" b="0" i="1" u="none" strike="noStrike" cap="none" dirty="0">
                          <a:solidFill>
                            <a:srgbClr val="000000"/>
                          </a:solidFill>
                          <a:latin typeface="Arial"/>
                          <a:ea typeface="Arial"/>
                          <a:cs typeface="Arial"/>
                          <a:sym typeface="Arial"/>
                        </a:rPr>
                        <a:t> a </a:t>
                      </a:r>
                      <a:r>
                        <a:rPr lang="en-GB" sz="1400" b="0" i="1" u="none" strike="noStrike" cap="none" dirty="0" err="1">
                          <a:solidFill>
                            <a:srgbClr val="000000"/>
                          </a:solidFill>
                          <a:latin typeface="Arial"/>
                          <a:ea typeface="Arial"/>
                          <a:cs typeface="Arial"/>
                          <a:sym typeface="Arial"/>
                        </a:rPr>
                        <a:t>incerteza</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ambiguidade</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risco</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20553">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Trabalhar com outros</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Trabalhe</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em</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equipa</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colabore</a:t>
                      </a:r>
                      <a:r>
                        <a:rPr lang="en-GB" sz="1400" b="0" i="1" u="none" strike="noStrike" cap="none" dirty="0">
                          <a:solidFill>
                            <a:srgbClr val="000000"/>
                          </a:solidFill>
                          <a:latin typeface="Arial"/>
                          <a:ea typeface="Arial"/>
                          <a:cs typeface="Arial"/>
                          <a:sym typeface="Arial"/>
                        </a:rPr>
                        <a:t> e </a:t>
                      </a:r>
                      <a:r>
                        <a:rPr lang="en-GB" sz="1400" b="0" i="1" u="none" strike="noStrike" cap="none" dirty="0" err="1">
                          <a:solidFill>
                            <a:srgbClr val="000000"/>
                          </a:solidFill>
                          <a:latin typeface="Arial"/>
                          <a:ea typeface="Arial"/>
                          <a:cs typeface="Arial"/>
                          <a:sym typeface="Arial"/>
                        </a:rPr>
                        <a:t>trabalhe</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em</a:t>
                      </a:r>
                      <a:r>
                        <a:rPr lang="en-GB" sz="1400" b="0" i="1" u="none" strike="noStrike" cap="none" dirty="0">
                          <a:solidFill>
                            <a:srgbClr val="000000"/>
                          </a:solidFill>
                          <a:latin typeface="Arial"/>
                          <a:ea typeface="Arial"/>
                          <a:cs typeface="Arial"/>
                          <a:sym typeface="Arial"/>
                        </a:rPr>
                        <a:t> rede</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Aprender através da experiência</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dirty="0" err="1">
                          <a:solidFill>
                            <a:srgbClr val="000000"/>
                          </a:solidFill>
                          <a:latin typeface="Arial"/>
                          <a:ea typeface="Arial"/>
                          <a:cs typeface="Arial"/>
                          <a:sym typeface="Arial"/>
                        </a:rPr>
                        <a:t>Aprenda</a:t>
                      </a:r>
                      <a:r>
                        <a:rPr lang="en-GB" sz="1400" b="0" i="1" u="none" strike="noStrike" cap="none" dirty="0">
                          <a:solidFill>
                            <a:srgbClr val="000000"/>
                          </a:solidFill>
                          <a:latin typeface="Arial"/>
                          <a:ea typeface="Arial"/>
                          <a:cs typeface="Arial"/>
                          <a:sym typeface="Arial"/>
                        </a:rPr>
                        <a:t> </a:t>
                      </a:r>
                      <a:r>
                        <a:rPr lang="en-GB" sz="1400" b="0" i="1" u="none" strike="noStrike" cap="none" dirty="0" err="1">
                          <a:solidFill>
                            <a:srgbClr val="000000"/>
                          </a:solidFill>
                          <a:latin typeface="Arial"/>
                          <a:ea typeface="Arial"/>
                          <a:cs typeface="Arial"/>
                          <a:sym typeface="Arial"/>
                        </a:rPr>
                        <a:t>fazendo</a:t>
                      </a:r>
                      <a:endParaRPr sz="1400" b="0" i="1" u="none" strike="noStrike" cap="none" dirty="0">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44" name="Google Shape;244;p27"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250" name="Google Shape;250;p2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O Modelo de Progressão EntreComp</a:t>
            </a:r>
            <a:endParaRPr sz="4000"/>
          </a:p>
        </p:txBody>
      </p:sp>
      <p:sp>
        <p:nvSpPr>
          <p:cNvPr id="251" name="Google Shape;251;p28"/>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28"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O Modelo de Progressão EntreComp</a:t>
            </a:r>
            <a:endParaRPr/>
          </a:p>
        </p:txBody>
      </p:sp>
      <p:sp>
        <p:nvSpPr>
          <p:cNvPr id="258" name="Google Shape;258;p2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txBox="1"/>
          <p:nvPr/>
        </p:nvSpPr>
        <p:spPr>
          <a:xfrm>
            <a:off x="1126770" y="1653052"/>
            <a:ext cx="6477491"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600" b="0" i="0" u="none" strike="noStrike" cap="none" dirty="0">
                <a:solidFill>
                  <a:schemeClr val="accent3"/>
                </a:solidFill>
                <a:latin typeface="Bebas Neue"/>
                <a:ea typeface="Bebas Neue"/>
                <a:cs typeface="Bebas Neue"/>
                <a:sym typeface="Bebas Neue"/>
              </a:rPr>
              <a:t>O </a:t>
            </a:r>
            <a:r>
              <a:rPr lang="en-GB" sz="2600" b="0" i="0" u="none" strike="noStrike" cap="none" dirty="0" err="1">
                <a:solidFill>
                  <a:schemeClr val="accent3"/>
                </a:solidFill>
                <a:latin typeface="Bebas Neue"/>
                <a:ea typeface="Bebas Neue"/>
                <a:cs typeface="Bebas Neue"/>
                <a:sym typeface="Bebas Neue"/>
              </a:rPr>
              <a:t>empreendedorismo</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como</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uma</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competência</a:t>
            </a:r>
            <a:r>
              <a:rPr lang="en-GB" sz="2600" b="0" i="0" u="none" strike="noStrike" cap="none" dirty="0">
                <a:solidFill>
                  <a:schemeClr val="accent3"/>
                </a:solidFill>
                <a:latin typeface="Bebas Neue"/>
                <a:ea typeface="Bebas Neue"/>
                <a:cs typeface="Bebas Neue"/>
                <a:sym typeface="Bebas Neue"/>
              </a:rPr>
              <a:t> é </a:t>
            </a:r>
            <a:r>
              <a:rPr lang="en-GB" sz="2600" b="0" i="0" u="none" strike="noStrike" cap="none" dirty="0" err="1">
                <a:solidFill>
                  <a:schemeClr val="accent3"/>
                </a:solidFill>
                <a:latin typeface="Bebas Neue"/>
                <a:ea typeface="Bebas Neue"/>
                <a:cs typeface="Bebas Neue"/>
                <a:sym typeface="Bebas Neue"/>
              </a:rPr>
              <a:t>desenvolvido</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através</a:t>
            </a:r>
            <a:r>
              <a:rPr lang="en-GB" sz="2600" b="0" i="0" u="none" strike="noStrike" cap="none" dirty="0">
                <a:solidFill>
                  <a:schemeClr val="accent3"/>
                </a:solidFill>
                <a:latin typeface="Bebas Neue"/>
                <a:ea typeface="Bebas Neue"/>
                <a:cs typeface="Bebas Neue"/>
                <a:sym typeface="Bebas Neue"/>
              </a:rPr>
              <a:t> da </a:t>
            </a:r>
            <a:r>
              <a:rPr lang="en-GB" sz="2600" b="0" i="0" u="none" strike="noStrike" cap="none" dirty="0" err="1">
                <a:solidFill>
                  <a:schemeClr val="accent3"/>
                </a:solidFill>
                <a:latin typeface="Bebas Neue"/>
                <a:ea typeface="Bebas Neue"/>
                <a:cs typeface="Bebas Neue"/>
                <a:sym typeface="Bebas Neue"/>
              </a:rPr>
              <a:t>ação</a:t>
            </a:r>
            <a:r>
              <a:rPr lang="en-GB" sz="2600" b="0" i="0" u="none" strike="noStrike" cap="none" dirty="0">
                <a:solidFill>
                  <a:schemeClr val="accent3"/>
                </a:solidFill>
                <a:latin typeface="Bebas Neue"/>
                <a:ea typeface="Bebas Neue"/>
                <a:cs typeface="Bebas Neue"/>
                <a:sym typeface="Bebas Neue"/>
              </a:rPr>
              <a:t> de </a:t>
            </a:r>
            <a:r>
              <a:rPr lang="en-GB" sz="2600" b="0" i="0" u="none" strike="noStrike" cap="none" dirty="0" err="1">
                <a:solidFill>
                  <a:schemeClr val="accent3"/>
                </a:solidFill>
                <a:latin typeface="Bebas Neue"/>
                <a:ea typeface="Bebas Neue"/>
                <a:cs typeface="Bebas Neue"/>
                <a:sym typeface="Bebas Neue"/>
              </a:rPr>
              <a:t>indivíduos</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ou</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entidades</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coletivas</a:t>
            </a:r>
            <a:r>
              <a:rPr lang="en-GB" sz="2600" b="0" i="0" u="none" strike="noStrike" cap="none" dirty="0">
                <a:solidFill>
                  <a:schemeClr val="accent3"/>
                </a:solidFill>
                <a:latin typeface="Bebas Neue"/>
                <a:ea typeface="Bebas Neue"/>
                <a:cs typeface="Bebas Neue"/>
                <a:sym typeface="Bebas Neue"/>
              </a:rPr>
              <a:t> para </a:t>
            </a:r>
            <a:r>
              <a:rPr lang="en-GB" sz="2600" b="0" i="0" u="none" strike="noStrike" cap="none" dirty="0" err="1">
                <a:solidFill>
                  <a:schemeClr val="accent3"/>
                </a:solidFill>
                <a:latin typeface="Bebas Neue"/>
                <a:ea typeface="Bebas Neue"/>
                <a:cs typeface="Bebas Neue"/>
                <a:sym typeface="Bebas Neue"/>
              </a:rPr>
              <a:t>criar</a:t>
            </a:r>
            <a:r>
              <a:rPr lang="en-GB" sz="2600" b="0" i="0" u="none" strike="noStrike" cap="none" dirty="0">
                <a:solidFill>
                  <a:schemeClr val="accent3"/>
                </a:solidFill>
                <a:latin typeface="Bebas Neue"/>
                <a:ea typeface="Bebas Neue"/>
                <a:cs typeface="Bebas Neue"/>
                <a:sym typeface="Bebas Neue"/>
              </a:rPr>
              <a:t> </a:t>
            </a:r>
            <a:r>
              <a:rPr lang="en-GB" sz="2600" b="0" i="0" u="none" strike="noStrike" cap="none" dirty="0" err="1">
                <a:solidFill>
                  <a:schemeClr val="accent3"/>
                </a:solidFill>
                <a:latin typeface="Bebas Neue"/>
                <a:ea typeface="Bebas Neue"/>
                <a:cs typeface="Bebas Neue"/>
                <a:sym typeface="Bebas Neue"/>
              </a:rPr>
              <a:t>valor</a:t>
            </a:r>
            <a:r>
              <a:rPr lang="en-GB" sz="2600" b="0" i="0" u="none" strike="noStrike" cap="none" dirty="0">
                <a:solidFill>
                  <a:schemeClr val="accent3"/>
                </a:solidFill>
                <a:latin typeface="Bebas Neue"/>
                <a:ea typeface="Bebas Neue"/>
                <a:cs typeface="Bebas Neue"/>
                <a:sym typeface="Bebas Neue"/>
              </a:rPr>
              <a:t> para </a:t>
            </a:r>
            <a:r>
              <a:rPr lang="en-GB" sz="2600" b="0" i="0" u="none" strike="noStrike" cap="none" dirty="0" err="1">
                <a:solidFill>
                  <a:schemeClr val="accent3"/>
                </a:solidFill>
                <a:latin typeface="Bebas Neue"/>
                <a:ea typeface="Bebas Neue"/>
                <a:cs typeface="Bebas Neue"/>
                <a:sym typeface="Bebas Neue"/>
              </a:rPr>
              <a:t>os</a:t>
            </a:r>
            <a:r>
              <a:rPr lang="en-GB" sz="2600" b="0" i="0" u="none" strike="noStrike" cap="none" dirty="0">
                <a:solidFill>
                  <a:schemeClr val="accent3"/>
                </a:solidFill>
                <a:latin typeface="Bebas Neue"/>
                <a:ea typeface="Bebas Neue"/>
                <a:cs typeface="Bebas Neue"/>
                <a:sym typeface="Bebas Neue"/>
              </a:rPr>
              <a:t> outros.</a:t>
            </a:r>
            <a:endParaRPr sz="2600" b="0" i="0" u="none" strike="noStrike" cap="none" dirty="0">
              <a:solidFill>
                <a:schemeClr val="accent3"/>
              </a:solidFill>
              <a:latin typeface="Bebas Neue"/>
              <a:ea typeface="Bebas Neue"/>
              <a:cs typeface="Bebas Neue"/>
              <a:sym typeface="Bebas Neue"/>
            </a:endParaRPr>
          </a:p>
        </p:txBody>
      </p:sp>
      <p:sp>
        <p:nvSpPr>
          <p:cNvPr id="263" name="Google Shape;263;p29"/>
          <p:cNvSpPr txBox="1"/>
          <p:nvPr/>
        </p:nvSpPr>
        <p:spPr>
          <a:xfrm>
            <a:off x="572237" y="2501325"/>
            <a:ext cx="7763324" cy="182290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A </a:t>
            </a:r>
            <a:r>
              <a:rPr lang="en-GB" sz="1400" b="1" i="0" u="none" strike="noStrike" cap="none" dirty="0" err="1">
                <a:solidFill>
                  <a:srgbClr val="000000"/>
                </a:solidFill>
                <a:latin typeface="Arial"/>
                <a:ea typeface="Arial"/>
                <a:cs typeface="Arial"/>
                <a:sym typeface="Arial"/>
              </a:rPr>
              <a:t>progressão</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na</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aprendizagem</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empreendedora</a:t>
            </a:r>
            <a:r>
              <a:rPr lang="en-GB" sz="1400" b="1" i="0" u="none" strike="noStrike" cap="none" dirty="0">
                <a:solidFill>
                  <a:srgbClr val="000000"/>
                </a:solidFill>
                <a:latin typeface="Arial"/>
                <a:ea typeface="Arial"/>
                <a:cs typeface="Arial"/>
                <a:sym typeface="Arial"/>
              </a:rPr>
              <a:t> é </a:t>
            </a:r>
            <a:r>
              <a:rPr lang="en-GB" sz="1400" b="1" i="0" u="none" strike="noStrike" cap="none" dirty="0" err="1">
                <a:solidFill>
                  <a:srgbClr val="000000"/>
                </a:solidFill>
                <a:latin typeface="Arial"/>
                <a:ea typeface="Arial"/>
                <a:cs typeface="Arial"/>
                <a:sym typeface="Arial"/>
              </a:rPr>
              <a:t>composta</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por</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dois</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aspetos</a:t>
            </a:r>
            <a:r>
              <a:rPr lang="en-GB" sz="1400" b="1" i="0" u="none" strike="noStrike" cap="none" dirty="0">
                <a:solidFill>
                  <a:srgbClr val="000000"/>
                </a:solidFill>
                <a:latin typeface="Arial"/>
                <a:ea typeface="Arial"/>
                <a:cs typeface="Arial"/>
                <a:sym typeface="Arial"/>
              </a:rPr>
              <a:t>: </a:t>
            </a:r>
            <a:endParaRPr sz="1400" b="1"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AutoNum type="arabicPeriod"/>
            </a:pPr>
            <a:r>
              <a:rPr lang="en-GB" sz="1400" b="0" i="0" u="none" strike="noStrike" cap="none" dirty="0" err="1">
                <a:solidFill>
                  <a:srgbClr val="000000"/>
                </a:solidFill>
                <a:latin typeface="Arial"/>
                <a:ea typeface="Arial"/>
                <a:cs typeface="Arial"/>
                <a:sym typeface="Arial"/>
              </a:rPr>
              <a:t>Desenvolver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crescente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autonomia</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responsabilidade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atuação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sobre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ideias</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oportunidades</a:t>
            </a:r>
            <a:r>
              <a:rPr lang="en-GB" sz="1400" b="0" i="0" u="none" strike="noStrike" cap="none" dirty="0">
                <a:solidFill>
                  <a:srgbClr val="000000"/>
                </a:solidFill>
                <a:latin typeface="Arial"/>
                <a:ea typeface="Arial"/>
                <a:cs typeface="Arial"/>
                <a:sym typeface="Arial"/>
              </a:rPr>
              <a:t> para </a:t>
            </a:r>
            <a:r>
              <a:rPr lang="en-GB" sz="1400" b="0" i="0" u="none" strike="noStrike" cap="none" dirty="0" err="1">
                <a:solidFill>
                  <a:srgbClr val="000000"/>
                </a:solidFill>
                <a:latin typeface="Arial"/>
                <a:ea typeface="Arial"/>
                <a:cs typeface="Arial"/>
                <a:sym typeface="Arial"/>
              </a:rPr>
              <a:t>criar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valor</a:t>
            </a:r>
            <a:r>
              <a:rPr lang="en-GB"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2. </a:t>
            </a:r>
            <a:r>
              <a:rPr lang="en-GB" sz="1400" b="0" i="0" u="none" strike="noStrike" cap="none" dirty="0" err="1">
                <a:solidFill>
                  <a:srgbClr val="000000"/>
                </a:solidFill>
                <a:latin typeface="Arial"/>
                <a:ea typeface="Arial"/>
                <a:cs typeface="Arial"/>
                <a:sym typeface="Arial"/>
              </a:rPr>
              <a:t>Desenvolver</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capacidade</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gerar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valor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desde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contextos</a:t>
            </a:r>
            <a:r>
              <a:rPr lang="en-GB" sz="1400" b="0" i="0" u="none" strike="noStrike" cap="none" dirty="0">
                <a:solidFill>
                  <a:srgbClr val="000000"/>
                </a:solidFill>
                <a:latin typeface="Arial"/>
                <a:ea typeface="Arial"/>
                <a:cs typeface="Arial"/>
                <a:sym typeface="Arial"/>
              </a:rPr>
              <a:t> simples e </a:t>
            </a:r>
            <a:r>
              <a:rPr lang="en-GB" sz="1400" b="0" i="0" u="none" strike="noStrike" cap="none" dirty="0" err="1">
                <a:solidFill>
                  <a:srgbClr val="000000"/>
                </a:solidFill>
                <a:latin typeface="Arial"/>
                <a:ea typeface="Arial"/>
                <a:cs typeface="Arial"/>
                <a:sym typeface="Arial"/>
              </a:rPr>
              <a:t>previsíveis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até</a:t>
            </a:r>
            <a:r>
              <a:rPr lang="en-GB" sz="1400" b="0" i="0" u="none" strike="noStrike" cap="none" dirty="0">
                <a:solidFill>
                  <a:srgbClr val="000000"/>
                </a:solidFill>
                <a:latin typeface="Arial"/>
                <a:ea typeface="Arial"/>
                <a:cs typeface="Arial"/>
                <a:sym typeface="Arial"/>
              </a:rPr>
              <a:t> ambientes </a:t>
            </a:r>
            <a:r>
              <a:rPr lang="en-GB" sz="1400" b="0" i="0" u="none" strike="noStrike" cap="none" dirty="0" err="1">
                <a:solidFill>
                  <a:srgbClr val="000000"/>
                </a:solidFill>
                <a:latin typeface="Arial"/>
                <a:ea typeface="Arial"/>
                <a:cs typeface="Arial"/>
                <a:sym typeface="Arial"/>
              </a:rPr>
              <a:t>complexos</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constante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mudança</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03</a:t>
            </a:r>
            <a:endParaRPr/>
          </a:p>
        </p:txBody>
      </p:sp>
      <p:sp>
        <p:nvSpPr>
          <p:cNvPr id="270" name="Google Shape;270;p30"/>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dirty="0"/>
              <a:t>       Para </a:t>
            </a:r>
            <a:r>
              <a:rPr lang="en-GB" sz="4000" b="1" dirty="0" err="1"/>
              <a:t>quem</a:t>
            </a:r>
            <a:r>
              <a:rPr lang="en-GB" sz="4000" b="1" dirty="0"/>
              <a:t> é o </a:t>
            </a:r>
            <a:r>
              <a:rPr lang="en-GB" sz="4000" b="1" dirty="0" err="1"/>
              <a:t>EntreComp</a:t>
            </a:r>
            <a:r>
              <a:rPr lang="en-GB" sz="4000" b="1" dirty="0"/>
              <a:t>?</a:t>
            </a:r>
            <a:endParaRPr sz="4000" dirty="0"/>
          </a:p>
        </p:txBody>
      </p:sp>
      <p:sp>
        <p:nvSpPr>
          <p:cNvPr id="271" name="Google Shape;271;p30"/>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30"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Utilização</a:t>
            </a:r>
            <a:r>
              <a:rPr lang="en-GB" b="1" dirty="0"/>
              <a:t> do </a:t>
            </a:r>
            <a:r>
              <a:rPr lang="en-GB" b="1" dirty="0" err="1"/>
              <a:t>EntreComp</a:t>
            </a:r>
            <a:r>
              <a:rPr lang="en-GB" b="1" dirty="0"/>
              <a:t> para </a:t>
            </a:r>
            <a:r>
              <a:rPr lang="en-GB" b="1" dirty="0" err="1"/>
              <a:t>atingir</a:t>
            </a:r>
            <a:r>
              <a:rPr lang="en-GB" b="1" dirty="0"/>
              <a:t> </a:t>
            </a:r>
            <a:r>
              <a:rPr lang="en-GB" b="1" dirty="0" err="1"/>
              <a:t>objetivos</a:t>
            </a:r>
            <a:endParaRPr dirty="0"/>
          </a:p>
        </p:txBody>
      </p:sp>
      <p:sp>
        <p:nvSpPr>
          <p:cNvPr id="278" name="Google Shape;278;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1"/>
          <p:cNvSpPr txBox="1"/>
          <p:nvPr/>
        </p:nvSpPr>
        <p:spPr>
          <a:xfrm>
            <a:off x="418854" y="1456716"/>
            <a:ext cx="2165063" cy="22598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O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tem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sido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aplicado</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diferentes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formas</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tem</a:t>
            </a:r>
            <a:r>
              <a:rPr lang="en-GB" sz="1400" b="0" i="0" u="none" strike="noStrike" cap="none" dirty="0">
                <a:solidFill>
                  <a:srgbClr val="000000"/>
                </a:solidFill>
                <a:latin typeface="Arial"/>
                <a:ea typeface="Arial"/>
                <a:cs typeface="Arial"/>
                <a:sym typeface="Arial"/>
              </a:rPr>
              <a:t>-se </a:t>
            </a:r>
            <a:r>
              <a:rPr lang="en-GB" sz="1400" b="0" i="0" u="none" strike="noStrike" cap="none" dirty="0" err="1">
                <a:solidFill>
                  <a:srgbClr val="000000"/>
                </a:solidFill>
                <a:latin typeface="Arial"/>
                <a:ea typeface="Arial"/>
                <a:cs typeface="Arial"/>
                <a:sym typeface="Arial"/>
              </a:rPr>
              <a:t>revelado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útil</a:t>
            </a:r>
            <a:r>
              <a:rPr lang="en-GB" sz="1400" b="0" i="0" u="none" strike="noStrike" cap="none" dirty="0">
                <a:solidFill>
                  <a:srgbClr val="000000"/>
                </a:solidFill>
                <a:latin typeface="Arial"/>
                <a:ea typeface="Arial"/>
                <a:cs typeface="Arial"/>
                <a:sym typeface="Arial"/>
              </a:rPr>
              <a:t> para </a:t>
            </a:r>
            <a:r>
              <a:rPr lang="en-GB" sz="1400" b="0" i="0" u="none" strike="noStrike" cap="none" dirty="0" err="1">
                <a:solidFill>
                  <a:srgbClr val="000000"/>
                </a:solidFill>
                <a:latin typeface="Arial"/>
                <a:ea typeface="Arial"/>
                <a:cs typeface="Arial"/>
                <a:sym typeface="Arial"/>
              </a:rPr>
              <a:t>ajudar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projetos</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organizações</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alcançar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uma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série</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objetivos</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84" name="Google Shape;284;p31"/>
          <p:cNvSpPr/>
          <p:nvPr/>
        </p:nvSpPr>
        <p:spPr>
          <a:xfrm>
            <a:off x="2766305" y="1202977"/>
            <a:ext cx="5906100" cy="372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100"/>
              <a:buFont typeface="Arial"/>
              <a:buChar char="•"/>
            </a:pPr>
            <a:r>
              <a:rPr lang="en-GB" sz="1100" b="0" i="0" u="none" strike="noStrike" cap="none" dirty="0" err="1">
                <a:solidFill>
                  <a:srgbClr val="000000"/>
                </a:solidFill>
                <a:latin typeface="Arial"/>
                <a:ea typeface="Arial"/>
                <a:cs typeface="Arial"/>
                <a:sym typeface="Arial"/>
              </a:rPr>
              <a:t>Mobilizar</a:t>
            </a:r>
            <a:r>
              <a:rPr lang="en-GB" sz="1100" b="0" i="0" u="none" strike="noStrike" cap="none" dirty="0">
                <a:solidFill>
                  <a:srgbClr val="000000"/>
                </a:solidFill>
                <a:latin typeface="Arial"/>
                <a:ea typeface="Arial"/>
                <a:cs typeface="Arial"/>
                <a:sym typeface="Arial"/>
              </a:rPr>
              <a:t> o interesse no </a:t>
            </a:r>
            <a:r>
              <a:rPr lang="en-GB" sz="1100" b="0" i="0" u="none" strike="noStrike" cap="none" dirty="0" err="1">
                <a:solidFill>
                  <a:srgbClr val="000000"/>
                </a:solidFill>
                <a:latin typeface="Arial"/>
                <a:ea typeface="Arial"/>
                <a:cs typeface="Arial"/>
                <a:sym typeface="Arial"/>
              </a:rPr>
              <a:t>empreendedorismo</a:t>
            </a:r>
            <a:r>
              <a:rPr lang="en-GB" sz="1100" b="0" i="0" u="none" strike="noStrike" cap="none" dirty="0">
                <a:solidFill>
                  <a:srgbClr val="000000"/>
                </a:solidFill>
                <a:latin typeface="Arial"/>
                <a:ea typeface="Arial"/>
                <a:cs typeface="Arial"/>
                <a:sym typeface="Arial"/>
              </a:rPr>
              <a:t> e </a:t>
            </a:r>
            <a:r>
              <a:rPr lang="en-GB" sz="1100" b="0" i="0" u="none" strike="noStrike" cap="none" dirty="0" err="1">
                <a:solidFill>
                  <a:srgbClr val="000000"/>
                </a:solidFill>
                <a:latin typeface="Arial"/>
                <a:ea typeface="Arial"/>
                <a:cs typeface="Arial"/>
                <a:sym typeface="Arial"/>
              </a:rPr>
              <a:t>na</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ação</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inspiradora</a:t>
            </a:r>
            <a:endParaRPr sz="11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dirty="0" err="1"/>
              <a:t>C</a:t>
            </a:r>
            <a:r>
              <a:rPr lang="en-GB" sz="1100" b="0" i="0" u="none" strike="noStrike" cap="none" dirty="0" err="1">
                <a:solidFill>
                  <a:srgbClr val="000000"/>
                </a:solidFill>
                <a:latin typeface="Arial"/>
                <a:ea typeface="Arial"/>
                <a:cs typeface="Arial"/>
                <a:sym typeface="Arial"/>
              </a:rPr>
              <a:t>riar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valor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através</a:t>
            </a:r>
            <a:r>
              <a:rPr lang="en-GB" sz="1100" b="0" i="0" u="none" strike="noStrike" cap="none" dirty="0">
                <a:solidFill>
                  <a:srgbClr val="000000"/>
                </a:solidFill>
                <a:latin typeface="Arial"/>
                <a:ea typeface="Arial"/>
                <a:cs typeface="Arial"/>
                <a:sym typeface="Arial"/>
              </a:rPr>
              <a:t> da </a:t>
            </a:r>
            <a:r>
              <a:rPr lang="en-GB" sz="1100" b="0" i="0" u="none" strike="noStrike" cap="none" dirty="0" err="1">
                <a:solidFill>
                  <a:srgbClr val="000000"/>
                </a:solidFill>
                <a:latin typeface="Arial"/>
                <a:ea typeface="Arial"/>
                <a:cs typeface="Arial"/>
                <a:sym typeface="Arial"/>
              </a:rPr>
              <a:t>adaptação</a:t>
            </a:r>
            <a:r>
              <a:rPr lang="en-GB" sz="1100" b="0" i="0" u="none" strike="noStrike" cap="none" dirty="0">
                <a:solidFill>
                  <a:srgbClr val="000000"/>
                </a:solidFill>
                <a:latin typeface="Arial"/>
                <a:ea typeface="Arial"/>
                <a:cs typeface="Arial"/>
                <a:sym typeface="Arial"/>
              </a:rPr>
              <a:t> do </a:t>
            </a:r>
            <a:r>
              <a:rPr lang="en-GB" sz="1100" b="0" i="0" u="none" strike="noStrike" cap="none" dirty="0" err="1">
                <a:solidFill>
                  <a:srgbClr val="000000"/>
                </a:solidFill>
                <a:latin typeface="Arial"/>
                <a:ea typeface="Arial"/>
                <a:cs typeface="Arial"/>
                <a:sym typeface="Arial"/>
              </a:rPr>
              <a:t>quadro</a:t>
            </a:r>
            <a:r>
              <a:rPr lang="en-GB" sz="1100" b="0" i="0" u="none" strike="noStrike" cap="none" dirty="0">
                <a:solidFill>
                  <a:srgbClr val="000000"/>
                </a:solidFill>
                <a:latin typeface="Arial"/>
                <a:ea typeface="Arial"/>
                <a:cs typeface="Arial"/>
                <a:sym typeface="Arial"/>
              </a:rPr>
              <a:t> a </a:t>
            </a:r>
            <a:r>
              <a:rPr lang="en-GB" sz="1100" b="0" i="0" u="none" strike="noStrike" cap="none" dirty="0" err="1">
                <a:solidFill>
                  <a:srgbClr val="000000"/>
                </a:solidFill>
                <a:latin typeface="Arial"/>
                <a:ea typeface="Arial"/>
                <a:cs typeface="Arial"/>
                <a:sym typeface="Arial"/>
              </a:rPr>
              <a:t>contextos</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específicos</a:t>
            </a:r>
            <a:endParaRPr sz="11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dirty="0" err="1"/>
              <a:t>A</a:t>
            </a:r>
            <a:r>
              <a:rPr lang="en-GB" sz="1100" b="0" i="0" u="none" strike="noStrike" cap="none" dirty="0" err="1">
                <a:solidFill>
                  <a:srgbClr val="000000"/>
                </a:solidFill>
                <a:latin typeface="Arial"/>
                <a:ea typeface="Arial"/>
                <a:cs typeface="Arial"/>
                <a:sym typeface="Arial"/>
              </a:rPr>
              <a:t>valiar</a:t>
            </a:r>
            <a:r>
              <a:rPr lang="en-GB" sz="1100" b="0" i="0" u="none" strike="noStrike" cap="none" dirty="0">
                <a:solidFill>
                  <a:srgbClr val="000000"/>
                </a:solidFill>
                <a:latin typeface="Arial"/>
                <a:ea typeface="Arial"/>
                <a:cs typeface="Arial"/>
                <a:sym typeface="Arial"/>
              </a:rPr>
              <a:t> e </a:t>
            </a:r>
            <a:r>
              <a:rPr lang="en-GB" sz="1100" b="0" i="0" u="none" strike="noStrike" cap="none" dirty="0" err="1">
                <a:solidFill>
                  <a:srgbClr val="000000"/>
                </a:solidFill>
                <a:latin typeface="Arial"/>
                <a:ea typeface="Arial"/>
                <a:cs typeface="Arial"/>
                <a:sym typeface="Arial"/>
              </a:rPr>
              <a:t>avaliar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os</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níveis</a:t>
            </a:r>
            <a:r>
              <a:rPr lang="en-GB" sz="1100" b="0" i="0" u="none" strike="noStrike" cap="none" dirty="0">
                <a:solidFill>
                  <a:srgbClr val="000000"/>
                </a:solidFill>
                <a:latin typeface="Arial"/>
                <a:ea typeface="Arial"/>
                <a:cs typeface="Arial"/>
                <a:sym typeface="Arial"/>
              </a:rPr>
              <a:t> de </a:t>
            </a:r>
            <a:r>
              <a:rPr lang="en-GB" sz="1100" b="0" i="0" u="none" strike="noStrike" cap="none" dirty="0" err="1">
                <a:solidFill>
                  <a:srgbClr val="000000"/>
                </a:solidFill>
                <a:latin typeface="Arial"/>
                <a:ea typeface="Arial"/>
                <a:cs typeface="Arial"/>
                <a:sym typeface="Arial"/>
              </a:rPr>
              <a:t>competência</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empresarial</a:t>
            </a:r>
            <a:endParaRPr lang="pt-PT" sz="11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lang="pt-PT"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dirty="0" err="1"/>
              <a:t>I</a:t>
            </a:r>
            <a:r>
              <a:rPr lang="en-GB" sz="1100" b="0" i="0" u="none" strike="noStrike" cap="none" dirty="0" err="1">
                <a:solidFill>
                  <a:srgbClr val="000000"/>
                </a:solidFill>
                <a:latin typeface="Arial"/>
                <a:ea typeface="Arial"/>
                <a:cs typeface="Arial"/>
                <a:sym typeface="Arial"/>
              </a:rPr>
              <a:t>mplementar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ideias</a:t>
            </a:r>
            <a:r>
              <a:rPr lang="en-GB" sz="1100" b="0" i="0" u="none" strike="noStrike" cap="none" dirty="0">
                <a:solidFill>
                  <a:srgbClr val="000000"/>
                </a:solidFill>
                <a:latin typeface="Arial"/>
                <a:ea typeface="Arial"/>
                <a:cs typeface="Arial"/>
                <a:sym typeface="Arial"/>
              </a:rPr>
              <a:t> e </a:t>
            </a:r>
            <a:r>
              <a:rPr lang="en-GB" sz="1100" b="0" i="0" u="none" strike="noStrike" cap="none" dirty="0" err="1">
                <a:solidFill>
                  <a:srgbClr val="000000"/>
                </a:solidFill>
                <a:latin typeface="Arial"/>
                <a:ea typeface="Arial"/>
                <a:cs typeface="Arial"/>
                <a:sym typeface="Arial"/>
              </a:rPr>
              <a:t>projetos</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empresariais</a:t>
            </a:r>
            <a:endParaRPr sz="11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dirty="0" err="1">
                <a:solidFill>
                  <a:srgbClr val="000000"/>
                </a:solidFill>
                <a:latin typeface="Arial"/>
                <a:ea typeface="Arial"/>
                <a:cs typeface="Arial"/>
                <a:sym typeface="Arial"/>
              </a:rPr>
              <a:t>Reconhecer</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competências</a:t>
            </a:r>
            <a:r>
              <a:rPr lang="en-GB" sz="1100" b="0" i="0" u="none" strike="noStrike" cap="none" dirty="0">
                <a:solidFill>
                  <a:srgbClr val="000000"/>
                </a:solidFill>
                <a:latin typeface="Arial"/>
                <a:ea typeface="Arial"/>
                <a:cs typeface="Arial"/>
                <a:sym typeface="Arial"/>
              </a:rPr>
              <a:t> </a:t>
            </a:r>
            <a:r>
              <a:rPr lang="en-GB" sz="1100" b="0" i="0" u="none" strike="noStrike" cap="none" dirty="0" err="1">
                <a:solidFill>
                  <a:srgbClr val="000000"/>
                </a:solidFill>
                <a:latin typeface="Arial"/>
                <a:ea typeface="Arial"/>
                <a:cs typeface="Arial"/>
                <a:sym typeface="Arial"/>
              </a:rPr>
              <a:t>empresariais</a:t>
            </a:r>
            <a:endParaRPr sz="11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5" name="Google Shape;285;p31"/>
          <p:cNvSpPr txBox="1"/>
          <p:nvPr/>
        </p:nvSpPr>
        <p:spPr>
          <a:xfrm>
            <a:off x="4135530" y="1712913"/>
            <a:ext cx="2399497" cy="5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800" b="1" i="0" u="none" strike="noStrike" cap="none" dirty="0" err="1">
                <a:solidFill>
                  <a:srgbClr val="000000"/>
                </a:solidFill>
                <a:latin typeface="Arial"/>
                <a:ea typeface="Arial"/>
                <a:cs typeface="Arial"/>
                <a:sym typeface="Arial"/>
              </a:rPr>
              <a:t>Objetivos</a:t>
            </a:r>
            <a:endParaRPr sz="2800" b="1"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Para </a:t>
            </a:r>
            <a:r>
              <a:rPr lang="en-GB" b="1" dirty="0" err="1"/>
              <a:t>quem</a:t>
            </a:r>
            <a:r>
              <a:rPr lang="en-GB" b="1" dirty="0"/>
              <a:t> é o </a:t>
            </a:r>
            <a:r>
              <a:rPr lang="en-GB" b="1" dirty="0" err="1"/>
              <a:t>EntreComp</a:t>
            </a:r>
            <a:r>
              <a:rPr lang="en-GB" b="1" dirty="0"/>
              <a:t>?</a:t>
            </a:r>
            <a:endParaRPr dirty="0"/>
          </a:p>
        </p:txBody>
      </p:sp>
      <p:sp>
        <p:nvSpPr>
          <p:cNvPr id="291" name="Google Shape;291;p32"/>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2"/>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2"/>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2"/>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2"/>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Se </a:t>
            </a:r>
            <a:r>
              <a:rPr lang="en-GB" sz="1400" b="1" i="0" u="none" strike="noStrike" cap="none" dirty="0" err="1">
                <a:solidFill>
                  <a:srgbClr val="000000"/>
                </a:solidFill>
                <a:latin typeface="Arial"/>
                <a:ea typeface="Arial"/>
                <a:cs typeface="Arial"/>
                <a:sym typeface="Arial"/>
              </a:rPr>
              <a:t>estiver</a:t>
            </a:r>
            <a:r>
              <a:rPr lang="en-GB" sz="1400" b="1" i="0" u="none" strike="noStrike" cap="none" dirty="0">
                <a:solidFill>
                  <a:srgbClr val="000000"/>
                </a:solidFill>
                <a:latin typeface="Arial"/>
                <a:ea typeface="Arial"/>
                <a:cs typeface="Arial"/>
                <a:sym typeface="Arial"/>
              </a:rPr>
              <a:t> a </a:t>
            </a:r>
            <a:r>
              <a:rPr lang="en-GB" sz="1400" b="1" i="0" u="none" strike="noStrike" cap="none" dirty="0" err="1">
                <a:solidFill>
                  <a:srgbClr val="000000"/>
                </a:solidFill>
                <a:latin typeface="Arial"/>
                <a:ea typeface="Arial"/>
                <a:cs typeface="Arial"/>
                <a:sym typeface="Arial"/>
              </a:rPr>
              <a:t>trabalhar</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em</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política</a:t>
            </a:r>
            <a:r>
              <a:rPr lang="en-GB" sz="1400" b="1" i="0" u="none" strike="noStrike" cap="none" dirty="0">
                <a:solidFill>
                  <a:srgbClr val="000000"/>
                </a:solidFill>
                <a:latin typeface="Arial"/>
                <a:ea typeface="Arial"/>
                <a:cs typeface="Arial"/>
                <a:sym typeface="Arial"/>
              </a:rPr>
              <a:t> e a </a:t>
            </a:r>
            <a:r>
              <a:rPr lang="en-GB" sz="1400" b="1" i="0" u="none" strike="noStrike" cap="none" dirty="0" err="1">
                <a:solidFill>
                  <a:srgbClr val="000000"/>
                </a:solidFill>
                <a:latin typeface="Arial"/>
                <a:ea typeface="Arial"/>
                <a:cs typeface="Arial"/>
                <a:sym typeface="Arial"/>
              </a:rPr>
              <a:t>influenciar</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pode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utilizar</a:t>
            </a:r>
            <a:r>
              <a:rPr lang="en-GB" sz="1400" b="1" i="0" u="none" strike="noStrike" cap="none" dirty="0">
                <a:solidFill>
                  <a:srgbClr val="000000"/>
                </a:solidFill>
                <a:latin typeface="Arial"/>
                <a:ea typeface="Arial"/>
                <a:cs typeface="Arial"/>
                <a:sym typeface="Arial"/>
              </a:rPr>
              <a:t> o </a:t>
            </a:r>
            <a:r>
              <a:rPr lang="en-GB" sz="1400" b="1" i="0" u="none" strike="noStrike" cap="none" dirty="0" err="1">
                <a:solidFill>
                  <a:srgbClr val="000000"/>
                </a:solidFill>
                <a:latin typeface="Arial"/>
                <a:ea typeface="Arial"/>
                <a:cs typeface="Arial"/>
                <a:sym typeface="Arial"/>
              </a:rPr>
              <a:t>EntreComp</a:t>
            </a:r>
            <a:r>
              <a:rPr lang="en-GB" sz="1400" b="1" i="0" u="none" strike="noStrike" cap="none" dirty="0">
                <a:solidFill>
                  <a:srgbClr val="000000"/>
                </a:solidFill>
                <a:latin typeface="Arial"/>
                <a:ea typeface="Arial"/>
                <a:cs typeface="Arial"/>
                <a:sym typeface="Arial"/>
              </a:rPr>
              <a:t> para</a:t>
            </a:r>
            <a:r>
              <a:rPr lang="en-GB"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Desenvolver</a:t>
            </a:r>
            <a:r>
              <a:rPr lang="en-GB" sz="1400" b="0" i="0" u="none" strike="noStrike" cap="none" dirty="0">
                <a:solidFill>
                  <a:srgbClr val="000000"/>
                </a:solidFill>
                <a:latin typeface="Arial"/>
                <a:ea typeface="Arial"/>
                <a:cs typeface="Arial"/>
                <a:sym typeface="Arial"/>
              </a:rPr>
              <a:t> um </a:t>
            </a:r>
            <a:r>
              <a:rPr lang="en-GB" sz="1400" b="0" i="0" u="none" strike="noStrike" cap="none" dirty="0" err="1">
                <a:solidFill>
                  <a:srgbClr val="000000"/>
                </a:solidFill>
                <a:latin typeface="Arial"/>
                <a:ea typeface="Arial"/>
                <a:cs typeface="Arial"/>
                <a:sym typeface="Arial"/>
              </a:rPr>
              <a:t>entendimento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partilhado</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uma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linguagem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comum</a:t>
            </a:r>
            <a:r>
              <a:rPr lang="en-GB" sz="1400" b="0" i="0" u="none" strike="noStrike" cap="none" dirty="0">
                <a:solidFill>
                  <a:srgbClr val="000000"/>
                </a:solidFill>
                <a:latin typeface="Arial"/>
                <a:ea typeface="Arial"/>
                <a:cs typeface="Arial"/>
                <a:sym typeface="Arial"/>
              </a:rPr>
              <a:t> com </a:t>
            </a:r>
            <a:r>
              <a:rPr lang="en-GB" sz="1400" b="0" i="0" u="none" strike="noStrike" cap="none" dirty="0" err="1">
                <a:solidFill>
                  <a:srgbClr val="000000"/>
                </a:solidFill>
                <a:latin typeface="Arial"/>
                <a:ea typeface="Arial"/>
                <a:cs typeface="Arial"/>
                <a:sym typeface="Arial"/>
              </a:rPr>
              <a:t>todas</a:t>
            </a:r>
            <a:r>
              <a:rPr lang="en-GB" sz="1400" b="0" i="0" u="none" strike="noStrike" cap="none" dirty="0">
                <a:solidFill>
                  <a:srgbClr val="000000"/>
                </a:solidFill>
                <a:latin typeface="Arial"/>
                <a:ea typeface="Arial"/>
                <a:cs typeface="Arial"/>
                <a:sym typeface="Arial"/>
              </a:rPr>
              <a:t> </a:t>
            </a:r>
            <a:r>
              <a:rPr lang="pt-PT" sz="1400" b="0" i="0" u="none" strike="noStrike" cap="none" dirty="0">
                <a:solidFill>
                  <a:srgbClr val="000000"/>
                </a:solidFill>
                <a:latin typeface="Arial"/>
                <a:ea typeface="Arial"/>
                <a:cs typeface="Arial"/>
                <a:sym typeface="Arial"/>
              </a:rPr>
              <a:t>os </a:t>
            </a:r>
            <a:r>
              <a:rPr lang="pt-PT" sz="1400" b="0" i="0" u="none" strike="noStrike" cap="none" dirty="0" err="1">
                <a:solidFill>
                  <a:srgbClr val="000000"/>
                </a:solidFill>
                <a:latin typeface="Arial"/>
                <a:ea typeface="Arial"/>
                <a:cs typeface="Arial"/>
                <a:sym typeface="Arial"/>
              </a:rPr>
              <a:t>stakeholders</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Informar</a:t>
            </a:r>
            <a:r>
              <a:rPr lang="en-GB" sz="1400" b="0" i="0" u="none" strike="noStrike" cap="none" dirty="0">
                <a:solidFill>
                  <a:srgbClr val="000000"/>
                </a:solidFill>
                <a:latin typeface="Arial"/>
                <a:ea typeface="Arial"/>
                <a:cs typeface="Arial"/>
                <a:sym typeface="Arial"/>
              </a:rPr>
              <a:t> as </a:t>
            </a:r>
            <a:r>
              <a:rPr lang="en-GB" sz="1400" b="0" i="0" u="none" strike="noStrike" cap="none" dirty="0" err="1">
                <a:solidFill>
                  <a:srgbClr val="000000"/>
                </a:solidFill>
                <a:latin typeface="Arial"/>
                <a:ea typeface="Arial"/>
                <a:cs typeface="Arial"/>
                <a:sym typeface="Arial"/>
              </a:rPr>
              <a:t>políticas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ligadas</a:t>
            </a:r>
            <a:r>
              <a:rPr lang="en-GB" sz="1400" b="0" i="0" u="none" strike="noStrike" cap="none" dirty="0">
                <a:solidFill>
                  <a:srgbClr val="000000"/>
                </a:solidFill>
                <a:latin typeface="Arial"/>
                <a:ea typeface="Arial"/>
                <a:cs typeface="Arial"/>
                <a:sym typeface="Arial"/>
              </a:rPr>
              <a:t> à </a:t>
            </a:r>
            <a:r>
              <a:rPr lang="en-GB" sz="1400" b="0" i="0" u="none" strike="noStrike" cap="none" dirty="0" err="1">
                <a:solidFill>
                  <a:srgbClr val="000000"/>
                </a:solidFill>
                <a:latin typeface="Arial"/>
                <a:ea typeface="Arial"/>
                <a:cs typeface="Arial"/>
                <a:sym typeface="Arial"/>
              </a:rPr>
              <a:t>educação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economia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emprego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desenvolvimento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comunitário</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Definir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indicadores</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impacto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empresarial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Para </a:t>
            </a:r>
            <a:r>
              <a:rPr lang="en-GB" b="1" dirty="0" err="1"/>
              <a:t>quem</a:t>
            </a:r>
            <a:r>
              <a:rPr lang="en-GB" b="1" dirty="0"/>
              <a:t> é o </a:t>
            </a:r>
            <a:r>
              <a:rPr lang="en-GB" b="1" dirty="0" err="1"/>
              <a:t>EntreComp</a:t>
            </a:r>
            <a:r>
              <a:rPr lang="en-GB" b="1" dirty="0"/>
              <a:t>?</a:t>
            </a:r>
            <a:endParaRPr dirty="0"/>
          </a:p>
        </p:txBody>
      </p:sp>
      <p:sp>
        <p:nvSpPr>
          <p:cNvPr id="302" name="Google Shape;30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3"/>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Se </a:t>
            </a:r>
            <a:r>
              <a:rPr lang="en-GB" sz="1400" b="1" i="0" u="none" strike="noStrike" cap="none" dirty="0" err="1">
                <a:solidFill>
                  <a:srgbClr val="000000"/>
                </a:solidFill>
                <a:latin typeface="Arial"/>
                <a:ea typeface="Arial"/>
                <a:cs typeface="Arial"/>
                <a:sym typeface="Arial"/>
              </a:rPr>
              <a:t>estiver</a:t>
            </a:r>
            <a:r>
              <a:rPr lang="en-GB" sz="1400" b="1" i="0" u="none" strike="noStrike" cap="none" dirty="0">
                <a:solidFill>
                  <a:srgbClr val="000000"/>
                </a:solidFill>
                <a:latin typeface="Arial"/>
                <a:ea typeface="Arial"/>
                <a:cs typeface="Arial"/>
                <a:sym typeface="Arial"/>
              </a:rPr>
              <a:t> a </a:t>
            </a:r>
            <a:r>
              <a:rPr lang="en-GB" sz="1400" b="1" i="0" u="none" strike="noStrike" cap="none" dirty="0" err="1">
                <a:solidFill>
                  <a:srgbClr val="000000"/>
                </a:solidFill>
                <a:latin typeface="Arial"/>
                <a:ea typeface="Arial"/>
                <a:cs typeface="Arial"/>
                <a:sym typeface="Arial"/>
              </a:rPr>
              <a:t>trabalhar</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em</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educação</a:t>
            </a:r>
            <a:r>
              <a:rPr lang="en-GB" sz="1400" b="1" i="0" u="none" strike="noStrike" cap="none" dirty="0">
                <a:solidFill>
                  <a:srgbClr val="000000"/>
                </a:solidFill>
                <a:latin typeface="Arial"/>
                <a:ea typeface="Arial"/>
                <a:cs typeface="Arial"/>
                <a:sym typeface="Arial"/>
              </a:rPr>
              <a:t> e </a:t>
            </a:r>
            <a:r>
              <a:rPr lang="en-GB" sz="1400" b="1" i="0" u="none" strike="noStrike" cap="none" dirty="0" err="1">
                <a:solidFill>
                  <a:srgbClr val="000000"/>
                </a:solidFill>
                <a:latin typeface="Arial"/>
                <a:ea typeface="Arial"/>
                <a:cs typeface="Arial"/>
                <a:sym typeface="Arial"/>
              </a:rPr>
              <a:t>formação</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pode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utilizar</a:t>
            </a:r>
            <a:r>
              <a:rPr lang="en-GB" sz="1400" b="1" i="0" u="none" strike="noStrike" cap="none" dirty="0">
                <a:solidFill>
                  <a:srgbClr val="000000"/>
                </a:solidFill>
                <a:latin typeface="Arial"/>
                <a:ea typeface="Arial"/>
                <a:cs typeface="Arial"/>
                <a:sym typeface="Arial"/>
              </a:rPr>
              <a:t> o </a:t>
            </a:r>
            <a:r>
              <a:rPr lang="en-GB" sz="1400" b="1" i="0" u="none" strike="noStrike" cap="none" dirty="0" err="1">
                <a:solidFill>
                  <a:srgbClr val="000000"/>
                </a:solidFill>
                <a:latin typeface="Arial"/>
                <a:ea typeface="Arial"/>
                <a:cs typeface="Arial"/>
                <a:sym typeface="Arial"/>
              </a:rPr>
              <a:t>EntreComp</a:t>
            </a:r>
            <a:r>
              <a:rPr lang="en-GB" sz="1400" b="1" i="0" u="none" strike="noStrike" cap="none" dirty="0">
                <a:solidFill>
                  <a:srgbClr val="000000"/>
                </a:solidFill>
                <a:latin typeface="Arial"/>
                <a:ea typeface="Arial"/>
                <a:cs typeface="Arial"/>
                <a:sym typeface="Arial"/>
              </a:rPr>
              <a:t> para</a:t>
            </a:r>
            <a:r>
              <a:rPr lang="en-GB"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Adaptar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resultados</a:t>
            </a:r>
            <a:r>
              <a:rPr lang="en-GB" sz="1400" b="0" i="0" u="none" strike="noStrike" cap="none" dirty="0">
                <a:solidFill>
                  <a:srgbClr val="000000"/>
                </a:solidFill>
                <a:latin typeface="Arial"/>
                <a:ea typeface="Arial"/>
                <a:cs typeface="Arial"/>
                <a:sym typeface="Arial"/>
              </a:rPr>
              <a:t> da </a:t>
            </a:r>
            <a:r>
              <a:rPr lang="en-GB" sz="1400" b="0" i="0" u="none" strike="noStrike" cap="none" dirty="0" err="1">
                <a:solidFill>
                  <a:srgbClr val="000000"/>
                </a:solidFill>
                <a:latin typeface="Arial"/>
                <a:ea typeface="Arial"/>
                <a:cs typeface="Arial"/>
                <a:sym typeface="Arial"/>
              </a:rPr>
              <a:t>aprendizagem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empreendedora</a:t>
            </a:r>
            <a:r>
              <a:rPr lang="en-GB" sz="1400" b="0" i="0" u="none" strike="noStrike" cap="none" dirty="0">
                <a:solidFill>
                  <a:srgbClr val="000000"/>
                </a:solidFill>
                <a:latin typeface="Arial"/>
                <a:ea typeface="Arial"/>
                <a:cs typeface="Arial"/>
                <a:sym typeface="Arial"/>
              </a:rPr>
              <a:t> a um </a:t>
            </a:r>
            <a:r>
              <a:rPr lang="en-GB" sz="1400" b="0" i="0" u="none" strike="noStrike" cap="none" dirty="0" err="1">
                <a:solidFill>
                  <a:srgbClr val="000000"/>
                </a:solidFill>
                <a:latin typeface="Arial"/>
                <a:ea typeface="Arial"/>
                <a:cs typeface="Arial"/>
                <a:sym typeface="Arial"/>
              </a:rPr>
              <a:t>contexto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específico</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Criar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novas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melhorar</a:t>
            </a:r>
            <a:r>
              <a:rPr lang="en-GB" sz="1400" b="0" i="0" u="none" strike="noStrike" cap="none" dirty="0">
                <a:solidFill>
                  <a:srgbClr val="000000"/>
                </a:solidFill>
                <a:latin typeface="Arial"/>
                <a:ea typeface="Arial"/>
                <a:cs typeface="Arial"/>
                <a:sym typeface="Arial"/>
              </a:rPr>
              <a:t> as </a:t>
            </a:r>
            <a:r>
              <a:rPr lang="en-GB" sz="1400" b="0" i="0" u="none" strike="noStrike" cap="none" dirty="0" err="1">
                <a:solidFill>
                  <a:srgbClr val="000000"/>
                </a:solidFill>
                <a:latin typeface="Arial"/>
                <a:ea typeface="Arial"/>
                <a:cs typeface="Arial"/>
                <a:sym typeface="Arial"/>
              </a:rPr>
              <a:t>atividades</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ensino</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aprendizagem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existentes</a:t>
            </a:r>
            <a:r>
              <a:rPr lang="en-GB" sz="1400" b="0" i="0" u="none" strike="noStrike" cap="none" dirty="0">
                <a:solidFill>
                  <a:srgbClr val="000000"/>
                </a:solidFill>
                <a:latin typeface="Arial"/>
                <a:ea typeface="Arial"/>
                <a:cs typeface="Arial"/>
                <a:sym typeface="Arial"/>
              </a:rPr>
              <a:t> para </a:t>
            </a:r>
            <a:r>
              <a:rPr lang="en-GB" sz="1400" b="0" i="0" u="none" strike="noStrike" cap="none" dirty="0" err="1">
                <a:solidFill>
                  <a:srgbClr val="000000"/>
                </a:solidFill>
                <a:latin typeface="Arial"/>
                <a:ea typeface="Arial"/>
                <a:cs typeface="Arial"/>
                <a:sym typeface="Arial"/>
              </a:rPr>
              <a:t>desenvolver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competências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a:t>
            </a:r>
            <a:r>
              <a:rPr lang="en-GB" dirty="0" err="1"/>
              <a:t>preendedoras</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Avaliar</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concepção</a:t>
            </a:r>
            <a:r>
              <a:rPr lang="en-GB" sz="1400" b="0" i="0" u="none" strike="noStrike" cap="none" dirty="0">
                <a:solidFill>
                  <a:srgbClr val="000000"/>
                </a:solidFill>
                <a:latin typeface="Arial"/>
                <a:ea typeface="Arial"/>
                <a:cs typeface="Arial"/>
                <a:sym typeface="Arial"/>
              </a:rPr>
              <a:t> da </a:t>
            </a:r>
            <a:r>
              <a:rPr lang="en-GB" sz="1400" b="0" i="0" u="none" strike="noStrike" cap="none" dirty="0" err="1">
                <a:solidFill>
                  <a:srgbClr val="000000"/>
                </a:solidFill>
                <a:latin typeface="Arial"/>
                <a:ea typeface="Arial"/>
                <a:cs typeface="Arial"/>
                <a:sym typeface="Arial"/>
              </a:rPr>
              <a:t>aprendizagem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empresarial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01</a:t>
            </a:r>
            <a:endParaRPr/>
          </a:p>
        </p:txBody>
      </p:sp>
      <p:sp>
        <p:nvSpPr>
          <p:cNvPr id="149" name="Google Shape;149;p16"/>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Sobre mim  </a:t>
            </a:r>
            <a:endParaRPr/>
          </a:p>
        </p:txBody>
      </p:sp>
      <p:sp>
        <p:nvSpPr>
          <p:cNvPr id="150" name="Google Shape;150;p16"/>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03</a:t>
            </a:r>
            <a:endParaRPr/>
          </a:p>
        </p:txBody>
      </p:sp>
      <p:sp>
        <p:nvSpPr>
          <p:cNvPr id="151" name="Google Shape;151;p16"/>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dirty="0"/>
              <a:t>A </a:t>
            </a:r>
            <a:r>
              <a:rPr lang="en-GB" dirty="0" err="1"/>
              <a:t>minha</a:t>
            </a:r>
            <a:r>
              <a:rPr lang="en-GB" dirty="0"/>
              <a:t> </a:t>
            </a:r>
            <a:r>
              <a:rPr lang="en-GB" dirty="0" err="1"/>
              <a:t>experiência</a:t>
            </a:r>
            <a:endParaRPr dirty="0"/>
          </a:p>
        </p:txBody>
      </p:sp>
      <p:sp>
        <p:nvSpPr>
          <p:cNvPr id="152" name="Google Shape;152;p16"/>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02</a:t>
            </a:r>
            <a:endParaRPr/>
          </a:p>
        </p:txBody>
      </p:sp>
      <p:sp>
        <p:nvSpPr>
          <p:cNvPr id="153" name="Google Shape;153;p16"/>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dirty="0"/>
              <a:t>O que </a:t>
            </a:r>
            <a:r>
              <a:rPr lang="en-GB" dirty="0" err="1"/>
              <a:t>faço</a:t>
            </a:r>
            <a:endParaRPr dirty="0"/>
          </a:p>
        </p:txBody>
      </p:sp>
      <p:sp>
        <p:nvSpPr>
          <p:cNvPr id="154" name="Google Shape;154;p16"/>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04</a:t>
            </a:r>
            <a:endParaRPr/>
          </a:p>
        </p:txBody>
      </p:sp>
      <p:sp>
        <p:nvSpPr>
          <p:cNvPr id="155" name="Google Shape;155;p16"/>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O meu trabalho</a:t>
            </a:r>
            <a:endParaRPr/>
          </a:p>
        </p:txBody>
      </p:sp>
      <p:sp>
        <p:nvSpPr>
          <p:cNvPr id="156" name="Google Shape;156;p16"/>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O meu nome é ....</a:t>
            </a:r>
            <a:endParaRPr/>
          </a:p>
          <a:p>
            <a:pPr marL="0" lvl="0" indent="0" algn="l" rtl="0">
              <a:lnSpc>
                <a:spcPct val="100000"/>
              </a:lnSpc>
              <a:spcBef>
                <a:spcPts val="0"/>
              </a:spcBef>
              <a:spcAft>
                <a:spcPts val="0"/>
              </a:spcAft>
              <a:buSzPts val="1600"/>
              <a:buNone/>
            </a:pPr>
            <a:endParaRPr/>
          </a:p>
        </p:txBody>
      </p:sp>
      <p:sp>
        <p:nvSpPr>
          <p:cNvPr id="157" name="Google Shape;157;p16"/>
          <p:cNvSpPr txBox="1">
            <a:spLocks noGrp="1"/>
          </p:cNvSpPr>
          <p:nvPr>
            <p:ph type="subTitle" idx="9"/>
          </p:nvPr>
        </p:nvSpPr>
        <p:spPr>
          <a:xfrm>
            <a:off x="1631625" y="3916000"/>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Durante este curso pensei num negócio verde em ...</a:t>
            </a:r>
            <a:endParaRPr/>
          </a:p>
        </p:txBody>
      </p:sp>
      <p:sp>
        <p:nvSpPr>
          <p:cNvPr id="158" name="Google Shape;158;p16"/>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E eu trabalho em ...</a:t>
            </a:r>
            <a:endParaRPr/>
          </a:p>
        </p:txBody>
      </p:sp>
      <p:sp>
        <p:nvSpPr>
          <p:cNvPr id="159" name="Google Shape;159;p16"/>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dirty="0">
                <a:solidFill>
                  <a:srgbClr val="00134D"/>
                </a:solidFill>
              </a:rPr>
              <a:t>As </a:t>
            </a:r>
            <a:r>
              <a:rPr lang="en-GB" dirty="0" err="1">
                <a:solidFill>
                  <a:srgbClr val="00134D"/>
                </a:solidFill>
              </a:rPr>
              <a:t>minhas</a:t>
            </a:r>
            <a:r>
              <a:rPr lang="en-GB" dirty="0">
                <a:solidFill>
                  <a:srgbClr val="00134D"/>
                </a:solidFill>
              </a:rPr>
              <a:t> </a:t>
            </a:r>
            <a:r>
              <a:rPr lang="en-GB" dirty="0" err="1">
                <a:solidFill>
                  <a:srgbClr val="00134D"/>
                </a:solidFill>
              </a:rPr>
              <a:t>principais</a:t>
            </a:r>
            <a:r>
              <a:rPr lang="en-GB" dirty="0">
                <a:solidFill>
                  <a:srgbClr val="00134D"/>
                </a:solidFill>
              </a:rPr>
              <a:t> </a:t>
            </a:r>
            <a:r>
              <a:rPr lang="en-GB" dirty="0" err="1">
                <a:solidFill>
                  <a:srgbClr val="00134D"/>
                </a:solidFill>
              </a:rPr>
              <a:t>aptidões</a:t>
            </a:r>
            <a:r>
              <a:rPr lang="en-GB" dirty="0">
                <a:solidFill>
                  <a:srgbClr val="00134D"/>
                </a:solidFill>
              </a:rPr>
              <a:t> </a:t>
            </a:r>
            <a:r>
              <a:rPr lang="en-GB" dirty="0" err="1">
                <a:solidFill>
                  <a:srgbClr val="00134D"/>
                </a:solidFill>
              </a:rPr>
              <a:t>são</a:t>
            </a:r>
            <a:r>
              <a:rPr lang="en-GB" dirty="0">
                <a:solidFill>
                  <a:srgbClr val="00134D"/>
                </a:solidFill>
              </a:rPr>
              <a:t> ...</a:t>
            </a:r>
            <a:endParaRPr dirty="0"/>
          </a:p>
        </p:txBody>
      </p:sp>
      <p:pic>
        <p:nvPicPr>
          <p:cNvPr id="160" name="Google Shape;160;p16" descr="Image result for hello"/>
          <p:cNvPicPr preferRelativeResize="0"/>
          <p:nvPr/>
        </p:nvPicPr>
        <p:blipFill rotWithShape="1">
          <a:blip r:embed="rId3">
            <a:alphaModFix/>
          </a:blip>
          <a:srcRect/>
          <a:stretch/>
        </p:blipFill>
        <p:spPr>
          <a:xfrm>
            <a:off x="3534337" y="1655036"/>
            <a:ext cx="1992736" cy="16531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Para </a:t>
            </a:r>
            <a:r>
              <a:rPr lang="en-GB" b="1" dirty="0" err="1"/>
              <a:t>quem</a:t>
            </a:r>
            <a:r>
              <a:rPr lang="en-GB" b="1" dirty="0"/>
              <a:t> é O </a:t>
            </a:r>
            <a:r>
              <a:rPr lang="en-GB" b="1" dirty="0" err="1"/>
              <a:t>EntreComp</a:t>
            </a:r>
            <a:r>
              <a:rPr lang="en-GB" b="1" dirty="0"/>
              <a:t>?</a:t>
            </a:r>
            <a:endParaRPr dirty="0"/>
          </a:p>
        </p:txBody>
      </p:sp>
      <p:sp>
        <p:nvSpPr>
          <p:cNvPr id="313" name="Google Shape;313;p34"/>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4"/>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4"/>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4"/>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4"/>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Se </a:t>
            </a:r>
            <a:r>
              <a:rPr lang="en-GB" sz="1400" b="1" i="0" u="none" strike="noStrike" cap="none" dirty="0" err="1">
                <a:solidFill>
                  <a:srgbClr val="000000"/>
                </a:solidFill>
                <a:latin typeface="Arial"/>
                <a:ea typeface="Arial"/>
                <a:cs typeface="Arial"/>
                <a:sym typeface="Arial"/>
              </a:rPr>
              <a:t>estiver</a:t>
            </a:r>
            <a:r>
              <a:rPr lang="en-GB" sz="1400" b="1" i="0" u="none" strike="noStrike" cap="none" dirty="0">
                <a:solidFill>
                  <a:srgbClr val="000000"/>
                </a:solidFill>
                <a:latin typeface="Arial"/>
                <a:ea typeface="Arial"/>
                <a:cs typeface="Arial"/>
                <a:sym typeface="Arial"/>
              </a:rPr>
              <a:t> a </a:t>
            </a:r>
            <a:r>
              <a:rPr lang="en-GB" sz="1400" b="1" i="0" u="none" strike="noStrike" cap="none" dirty="0" err="1">
                <a:solidFill>
                  <a:srgbClr val="000000"/>
                </a:solidFill>
                <a:latin typeface="Arial"/>
                <a:ea typeface="Arial"/>
                <a:cs typeface="Arial"/>
                <a:sym typeface="Arial"/>
              </a:rPr>
              <a:t>trabalhar</a:t>
            </a:r>
            <a:r>
              <a:rPr lang="en-GB" sz="1400" b="1" i="0" u="none" strike="noStrike" cap="none" dirty="0">
                <a:solidFill>
                  <a:srgbClr val="000000"/>
                </a:solidFill>
                <a:latin typeface="Arial"/>
                <a:ea typeface="Arial"/>
                <a:cs typeface="Arial"/>
                <a:sym typeface="Arial"/>
              </a:rPr>
              <a:t> com </a:t>
            </a:r>
            <a:r>
              <a:rPr lang="en-GB" sz="1400" b="1" i="0" u="none" strike="noStrike" cap="none" dirty="0" err="1">
                <a:solidFill>
                  <a:srgbClr val="000000"/>
                </a:solidFill>
                <a:latin typeface="Arial"/>
                <a:ea typeface="Arial"/>
                <a:cs typeface="Arial"/>
                <a:sym typeface="Arial"/>
              </a:rPr>
              <a:t>jovens</a:t>
            </a:r>
            <a:r>
              <a:rPr lang="en-GB" sz="1400" b="1" i="0" u="none" strike="noStrike" cap="none" dirty="0">
                <a:solidFill>
                  <a:srgbClr val="000000"/>
                </a:solidFill>
                <a:latin typeface="Arial"/>
                <a:ea typeface="Arial"/>
                <a:cs typeface="Arial"/>
                <a:sym typeface="Arial"/>
              </a:rPr>
              <a:t> fora da </a:t>
            </a:r>
            <a:r>
              <a:rPr lang="en-GB" sz="1400" b="1" i="0" u="none" strike="noStrike" cap="none" dirty="0" err="1">
                <a:solidFill>
                  <a:srgbClr val="000000"/>
                </a:solidFill>
                <a:latin typeface="Arial"/>
                <a:ea typeface="Arial"/>
                <a:cs typeface="Arial"/>
                <a:sym typeface="Arial"/>
              </a:rPr>
              <a:t>educação</a:t>
            </a:r>
            <a:r>
              <a:rPr lang="en-GB" sz="1400" b="1" i="0" u="none" strike="noStrike" cap="none" dirty="0">
                <a:solidFill>
                  <a:srgbClr val="000000"/>
                </a:solidFill>
                <a:latin typeface="Arial"/>
                <a:ea typeface="Arial"/>
                <a:cs typeface="Arial"/>
                <a:sym typeface="Arial"/>
              </a:rPr>
              <a:t> formal</a:t>
            </a:r>
            <a:r>
              <a:rPr lang="en-GB" sz="1400" b="0" i="0" u="none" strike="noStrike" cap="none" dirty="0">
                <a:solidFill>
                  <a:srgbClr val="000000"/>
                </a:solidFill>
                <a:latin typeface="Arial"/>
                <a:ea typeface="Arial"/>
                <a:cs typeface="Arial"/>
                <a:sym typeface="Arial"/>
              </a:rPr>
              <a:t>,</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pode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utilizar</a:t>
            </a:r>
            <a:r>
              <a:rPr lang="en-GB" sz="1400" b="1" i="0" u="none" strike="noStrike" cap="none" dirty="0">
                <a:solidFill>
                  <a:srgbClr val="000000"/>
                </a:solidFill>
                <a:latin typeface="Arial"/>
                <a:ea typeface="Arial"/>
                <a:cs typeface="Arial"/>
                <a:sym typeface="Arial"/>
              </a:rPr>
              <a:t> o </a:t>
            </a:r>
            <a:r>
              <a:rPr lang="en-GB" sz="1400" b="1" i="0" u="none" strike="noStrike" cap="none" dirty="0" err="1">
                <a:solidFill>
                  <a:srgbClr val="000000"/>
                </a:solidFill>
                <a:latin typeface="Arial"/>
                <a:ea typeface="Arial"/>
                <a:cs typeface="Arial"/>
                <a:sym typeface="Arial"/>
              </a:rPr>
              <a:t>EntreComp</a:t>
            </a:r>
            <a:r>
              <a:rPr lang="en-GB" sz="1400" b="1"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Actividades</a:t>
            </a:r>
            <a:r>
              <a:rPr lang="en-GB" sz="1400" b="0" i="0" u="none" strike="noStrike" cap="none" dirty="0">
                <a:solidFill>
                  <a:srgbClr val="000000"/>
                </a:solidFill>
                <a:latin typeface="Arial"/>
                <a:ea typeface="Arial"/>
                <a:cs typeface="Arial"/>
                <a:sym typeface="Arial"/>
              </a:rPr>
              <a:t> de design que </a:t>
            </a:r>
            <a:r>
              <a:rPr lang="en-GB" sz="1400" b="0" i="0" u="none" strike="noStrike" cap="none" dirty="0" err="1">
                <a:solidFill>
                  <a:srgbClr val="000000"/>
                </a:solidFill>
                <a:latin typeface="Arial"/>
                <a:ea typeface="Arial"/>
                <a:cs typeface="Arial"/>
                <a:sym typeface="Arial"/>
              </a:rPr>
              <a:t>proporcionam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experiências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práticas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empresariais</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Ajudar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jovens</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compreender</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quão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empreendedores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eles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são</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Reconhecer</a:t>
            </a:r>
            <a:r>
              <a:rPr lang="en-GB" sz="1400" b="0" i="0" u="none" strike="noStrike" cap="none" dirty="0">
                <a:solidFill>
                  <a:srgbClr val="000000"/>
                </a:solidFill>
                <a:latin typeface="Arial"/>
                <a:ea typeface="Arial"/>
                <a:cs typeface="Arial"/>
                <a:sym typeface="Arial"/>
              </a:rPr>
              <a:t> as </a:t>
            </a:r>
            <a:r>
              <a:rPr lang="en-GB" sz="1400" b="0" i="0" u="none" strike="noStrike" cap="none" dirty="0" err="1">
                <a:solidFill>
                  <a:srgbClr val="000000"/>
                </a:solidFill>
                <a:latin typeface="Arial"/>
                <a:ea typeface="Arial"/>
                <a:cs typeface="Arial"/>
                <a:sym typeface="Arial"/>
              </a:rPr>
              <a:t>suas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próprias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competências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empreendedoras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Para </a:t>
            </a:r>
            <a:r>
              <a:rPr lang="en-GB" b="1" dirty="0" err="1"/>
              <a:t>quem</a:t>
            </a:r>
            <a:r>
              <a:rPr lang="en-GB" b="1" dirty="0"/>
              <a:t> é o </a:t>
            </a:r>
            <a:r>
              <a:rPr lang="en-GB" b="1" dirty="0" err="1"/>
              <a:t>EntreComp</a:t>
            </a:r>
            <a:r>
              <a:rPr lang="en-GB" b="1" dirty="0"/>
              <a:t>?</a:t>
            </a:r>
            <a:endParaRPr dirty="0"/>
          </a:p>
        </p:txBody>
      </p:sp>
      <p:sp>
        <p:nvSpPr>
          <p:cNvPr id="324" name="Google Shape;324;p35"/>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5"/>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5"/>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dirty="0">
                <a:solidFill>
                  <a:srgbClr val="000000"/>
                </a:solidFill>
                <a:latin typeface="Arial"/>
                <a:ea typeface="Arial"/>
                <a:cs typeface="Arial"/>
                <a:sym typeface="Arial"/>
              </a:rPr>
              <a:t>Se </a:t>
            </a:r>
            <a:r>
              <a:rPr lang="en-GB" sz="1400" b="1" i="0" u="none" strike="noStrike" cap="none" dirty="0" err="1">
                <a:solidFill>
                  <a:srgbClr val="000000"/>
                </a:solidFill>
                <a:latin typeface="Arial"/>
                <a:ea typeface="Arial"/>
                <a:cs typeface="Arial"/>
                <a:sym typeface="Arial"/>
              </a:rPr>
              <a:t>estiver</a:t>
            </a:r>
            <a:r>
              <a:rPr lang="en-GB" sz="1400" b="1" i="0" u="none" strike="noStrike" cap="none" dirty="0">
                <a:solidFill>
                  <a:srgbClr val="000000"/>
                </a:solidFill>
                <a:latin typeface="Arial"/>
                <a:ea typeface="Arial"/>
                <a:cs typeface="Arial"/>
                <a:sym typeface="Arial"/>
              </a:rPr>
              <a:t> a </a:t>
            </a:r>
            <a:r>
              <a:rPr lang="en-GB" sz="1400" b="1" i="0" u="none" strike="noStrike" cap="none" dirty="0" err="1">
                <a:solidFill>
                  <a:srgbClr val="000000"/>
                </a:solidFill>
                <a:latin typeface="Arial"/>
                <a:ea typeface="Arial"/>
                <a:cs typeface="Arial"/>
                <a:sym typeface="Arial"/>
              </a:rPr>
              <a:t>trabalhar</a:t>
            </a:r>
            <a:r>
              <a:rPr lang="en-GB" sz="1400" b="1" i="0" u="none" strike="noStrike" cap="none" dirty="0">
                <a:solidFill>
                  <a:srgbClr val="000000"/>
                </a:solidFill>
                <a:latin typeface="Arial"/>
                <a:ea typeface="Arial"/>
                <a:cs typeface="Arial"/>
                <a:sym typeface="Arial"/>
              </a:rPr>
              <a:t> com start-ups e </a:t>
            </a:r>
            <a:r>
              <a:rPr lang="en-GB" sz="1400" b="1" i="0" u="none" strike="noStrike" cap="none" dirty="0" err="1">
                <a:solidFill>
                  <a:srgbClr val="000000"/>
                </a:solidFill>
                <a:latin typeface="Arial"/>
                <a:ea typeface="Arial"/>
                <a:cs typeface="Arial"/>
                <a:sym typeface="Arial"/>
              </a:rPr>
              <a:t>empresários</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pode</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utilizar</a:t>
            </a:r>
            <a:r>
              <a:rPr lang="en-GB" sz="1400" b="1" i="0" u="none" strike="noStrike" cap="none" dirty="0">
                <a:solidFill>
                  <a:srgbClr val="000000"/>
                </a:solidFill>
                <a:latin typeface="Arial"/>
                <a:ea typeface="Arial"/>
                <a:cs typeface="Arial"/>
                <a:sym typeface="Arial"/>
              </a:rPr>
              <a:t> o </a:t>
            </a:r>
            <a:r>
              <a:rPr lang="en-GB" sz="1400" b="1" i="0" u="none" strike="noStrike" cap="none" dirty="0" err="1">
                <a:solidFill>
                  <a:srgbClr val="000000"/>
                </a:solidFill>
                <a:latin typeface="Arial"/>
                <a:ea typeface="Arial"/>
                <a:cs typeface="Arial"/>
                <a:sym typeface="Arial"/>
              </a:rPr>
              <a:t>EntreComp</a:t>
            </a:r>
            <a:r>
              <a:rPr lang="en-GB" sz="1400" b="1" i="0" u="none" strike="noStrike" cap="none" dirty="0">
                <a:solidFill>
                  <a:srgbClr val="000000"/>
                </a:solidFill>
                <a:latin typeface="Arial"/>
                <a:ea typeface="Arial"/>
                <a:cs typeface="Arial"/>
                <a:sym typeface="Arial"/>
              </a:rPr>
              <a:t> para</a:t>
            </a:r>
            <a:r>
              <a:rPr lang="en-GB" sz="1400" b="0" i="0" u="none" strike="noStrike" cap="none" dirty="0">
                <a:solidFill>
                  <a:srgbClr val="000000"/>
                </a:solidFill>
                <a:latin typeface="Arial"/>
                <a:ea typeface="Arial"/>
                <a:cs typeface="Arial"/>
                <a:sym typeface="Arial"/>
              </a:rPr>
              <a: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Compreender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como</a:t>
            </a:r>
            <a:r>
              <a:rPr lang="en-GB" sz="1400" b="0" i="0" u="none" strike="noStrike" cap="none" dirty="0">
                <a:solidFill>
                  <a:srgbClr val="000000"/>
                </a:solidFill>
                <a:latin typeface="Arial"/>
                <a:ea typeface="Arial"/>
                <a:cs typeface="Arial"/>
                <a:sym typeface="Arial"/>
              </a:rPr>
              <a:t> as </a:t>
            </a:r>
            <a:r>
              <a:rPr lang="en-GB" sz="1400" b="0" i="0" u="none" strike="noStrike" cap="none" dirty="0" err="1">
                <a:solidFill>
                  <a:srgbClr val="000000"/>
                </a:solidFill>
                <a:latin typeface="Arial"/>
                <a:ea typeface="Arial"/>
                <a:cs typeface="Arial"/>
                <a:sym typeface="Arial"/>
              </a:rPr>
              <a:t>atividades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existentes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contribuem</a:t>
            </a:r>
            <a:r>
              <a:rPr lang="en-GB" sz="1400" b="0" i="0" u="none" strike="noStrike" cap="none" dirty="0">
                <a:solidFill>
                  <a:srgbClr val="000000"/>
                </a:solidFill>
                <a:latin typeface="Arial"/>
                <a:ea typeface="Arial"/>
                <a:cs typeface="Arial"/>
                <a:sym typeface="Arial"/>
              </a:rPr>
              <a:t> para as </a:t>
            </a:r>
            <a:r>
              <a:rPr lang="en-GB" sz="1400" b="0" i="0" u="none" strike="noStrike" cap="none" dirty="0" err="1">
                <a:solidFill>
                  <a:srgbClr val="000000"/>
                </a:solidFill>
                <a:latin typeface="Arial"/>
                <a:ea typeface="Arial"/>
                <a:cs typeface="Arial"/>
                <a:sym typeface="Arial"/>
              </a:rPr>
              <a:t>competências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empresariais</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Ajudar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empresários</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mapear</a:t>
            </a:r>
            <a:r>
              <a:rPr lang="en-GB" sz="1400" b="0" i="0" u="none" strike="noStrike" cap="none" dirty="0">
                <a:solidFill>
                  <a:srgbClr val="000000"/>
                </a:solidFill>
                <a:latin typeface="Arial"/>
                <a:ea typeface="Arial"/>
                <a:cs typeface="Arial"/>
                <a:sym typeface="Arial"/>
              </a:rPr>
              <a:t> as </a:t>
            </a:r>
            <a:r>
              <a:rPr lang="en-GB" sz="1400" b="0" i="0" u="none" strike="noStrike" cap="none" dirty="0" err="1">
                <a:solidFill>
                  <a:srgbClr val="000000"/>
                </a:solidFill>
                <a:latin typeface="Arial"/>
                <a:ea typeface="Arial"/>
                <a:cs typeface="Arial"/>
                <a:sym typeface="Arial"/>
              </a:rPr>
              <a:t>suas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próprias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competências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empreendedoras</a:t>
            </a:r>
            <a:endParaRPr sz="1400" b="0" i="0" u="none" strike="noStrike" cap="none" dirty="0">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Conceber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novas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formações</a:t>
            </a:r>
            <a:r>
              <a:rPr lang="en-GB" sz="1400" b="0" i="0" u="none" strike="noStrike" cap="none" dirty="0">
                <a:solidFill>
                  <a:srgbClr val="000000"/>
                </a:solidFill>
                <a:latin typeface="Arial"/>
                <a:ea typeface="Arial"/>
                <a:cs typeface="Arial"/>
                <a:sym typeface="Arial"/>
              </a:rPr>
              <a:t> para </a:t>
            </a:r>
            <a:r>
              <a:rPr lang="en-GB" sz="1400" b="0" i="0" u="none" strike="noStrike" cap="none" dirty="0" err="1">
                <a:solidFill>
                  <a:srgbClr val="000000"/>
                </a:solidFill>
                <a:latin typeface="Arial"/>
                <a:ea typeface="Arial"/>
                <a:cs typeface="Arial"/>
                <a:sym typeface="Arial"/>
              </a:rPr>
              <a:t>apoiar</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criação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crescimento</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empresas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mapeadas</a:t>
            </a:r>
            <a:r>
              <a:rPr lang="en-GB" sz="1400" b="0" i="0" u="none" strike="noStrike" cap="none" dirty="0">
                <a:solidFill>
                  <a:srgbClr val="000000"/>
                </a:solidFill>
                <a:latin typeface="Arial"/>
                <a:ea typeface="Arial"/>
                <a:cs typeface="Arial"/>
                <a:sym typeface="Arial"/>
              </a:rPr>
              <a:t> para as </a:t>
            </a:r>
            <a:r>
              <a:rPr lang="en-GB" sz="1400" b="0" i="0" u="none" strike="noStrike" cap="none" dirty="0" err="1">
                <a:solidFill>
                  <a:srgbClr val="000000"/>
                </a:solidFill>
                <a:latin typeface="Arial"/>
                <a:ea typeface="Arial"/>
                <a:cs typeface="Arial"/>
                <a:sym typeface="Arial"/>
              </a:rPr>
              <a:t>competências</a:t>
            </a:r>
            <a:r>
              <a:rPr lang="en-GB" sz="1400" b="0" i="0" u="none" strike="noStrike" cap="none" dirty="0">
                <a:solidFill>
                  <a:srgbClr val="000000"/>
                </a:solidFill>
                <a:latin typeface="Arial"/>
                <a:ea typeface="Arial"/>
                <a:cs typeface="Arial"/>
                <a:sym typeface="Arial"/>
              </a:rPr>
              <a:t> da </a:t>
            </a:r>
            <a:r>
              <a:rPr lang="en-GB" sz="1400" b="0" i="0" u="none" strike="noStrike" cap="none" dirty="0" err="1">
                <a:solidFill>
                  <a:srgbClr val="000000"/>
                </a:solidFill>
                <a:latin typeface="Arial"/>
                <a:ea typeface="Arial"/>
                <a:cs typeface="Arial"/>
                <a:sym typeface="Arial"/>
              </a:rPr>
              <a:t>EntreComp</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Para </a:t>
            </a:r>
            <a:r>
              <a:rPr lang="en-GB" b="1" dirty="0" err="1"/>
              <a:t>quem</a:t>
            </a:r>
            <a:r>
              <a:rPr lang="en-GB" b="1" dirty="0"/>
              <a:t> é o </a:t>
            </a:r>
            <a:r>
              <a:rPr lang="en-GB" b="1" dirty="0" err="1"/>
              <a:t>EntreComp</a:t>
            </a:r>
            <a:r>
              <a:rPr lang="en-GB" b="1" dirty="0"/>
              <a:t>?</a:t>
            </a:r>
            <a:endParaRPr dirty="0"/>
          </a:p>
        </p:txBody>
      </p:sp>
      <p:sp>
        <p:nvSpPr>
          <p:cNvPr id="335" name="Google Shape;335;p36"/>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6"/>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6"/>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6"/>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Se estiver envolvido no recrutamento e gestão de recursos humanos, poderá utilizar o EntreComp para</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Ajudar a definir os requisitos de competência específicos do trabalho</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Planear estratégias e actividades de aprendizagem organizacional e de desenvolvimento</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Construir equipas empreendedoras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04</a:t>
            </a:r>
            <a:endParaRPr/>
          </a:p>
        </p:txBody>
      </p:sp>
      <p:sp>
        <p:nvSpPr>
          <p:cNvPr id="346" name="Google Shape;346;p3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6000"/>
              <a:buNone/>
            </a:pPr>
            <a:r>
              <a:rPr lang="en-GB" sz="4000" b="1" dirty="0"/>
              <a:t>                       as </a:t>
            </a:r>
            <a:r>
              <a:rPr lang="en-GB" sz="4000" b="1" dirty="0" err="1"/>
              <a:t>melhores</a:t>
            </a:r>
            <a:r>
              <a:rPr lang="en-GB" sz="4000" b="1" dirty="0"/>
              <a:t> </a:t>
            </a:r>
            <a:r>
              <a:rPr lang="en-GB" sz="4000" b="1" dirty="0" err="1"/>
              <a:t>indicações</a:t>
            </a:r>
            <a:r>
              <a:rPr lang="en-GB" sz="4000" b="1" dirty="0"/>
              <a:t> para </a:t>
            </a:r>
            <a:r>
              <a:rPr lang="en-GB" sz="4000" b="1" dirty="0" err="1"/>
              <a:t>começar</a:t>
            </a:r>
            <a:r>
              <a:rPr lang="en-GB" sz="4000" b="1" dirty="0"/>
              <a:t> a </a:t>
            </a:r>
            <a:r>
              <a:rPr lang="en-GB" sz="4000" b="1" dirty="0" err="1"/>
              <a:t>trabalhar</a:t>
            </a:r>
            <a:r>
              <a:rPr lang="en-GB" sz="4000" b="1" dirty="0"/>
              <a:t> com o </a:t>
            </a:r>
            <a:r>
              <a:rPr lang="en-GB" sz="4000" b="1" dirty="0" err="1"/>
              <a:t>EntreComp</a:t>
            </a:r>
            <a:endParaRPr sz="4000" dirty="0"/>
          </a:p>
        </p:txBody>
      </p:sp>
      <p:sp>
        <p:nvSpPr>
          <p:cNvPr id="347" name="Google Shape;347;p3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37" descr="C:\Windows\system32\config\systemprofile\Desktop\entrecompeurope_logo-color-1024x628.png"/>
          <p:cNvPicPr preferRelativeResize="0"/>
          <p:nvPr/>
        </p:nvPicPr>
        <p:blipFill rotWithShape="1">
          <a:blip r:embed="rId3">
            <a:alphaModFix/>
          </a:blip>
          <a:srcRect/>
          <a:stretch/>
        </p:blipFill>
        <p:spPr>
          <a:xfrm>
            <a:off x="540066" y="3118468"/>
            <a:ext cx="2613261" cy="160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dirty="0" err="1"/>
              <a:t>Indicações</a:t>
            </a:r>
            <a:r>
              <a:rPr lang="en-GB" b="1" dirty="0"/>
              <a:t> para </a:t>
            </a:r>
            <a:r>
              <a:rPr lang="en-GB" b="1" dirty="0" err="1"/>
              <a:t>começar</a:t>
            </a:r>
            <a:r>
              <a:rPr lang="en-GB" b="1" dirty="0"/>
              <a:t> a </a:t>
            </a:r>
            <a:r>
              <a:rPr lang="en-GB" b="1" dirty="0" err="1"/>
              <a:t>trabalhar</a:t>
            </a:r>
            <a:r>
              <a:rPr lang="en-GB" b="1" dirty="0"/>
              <a:t> com o </a:t>
            </a:r>
            <a:r>
              <a:rPr lang="en-GB" b="1" dirty="0" err="1"/>
              <a:t>EntreComp</a:t>
            </a:r>
            <a:endParaRPr dirty="0"/>
          </a:p>
        </p:txBody>
      </p:sp>
      <p:sp>
        <p:nvSpPr>
          <p:cNvPr id="354" name="Google Shape;354;p38"/>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dirty="0" err="1"/>
              <a:t>Crie</a:t>
            </a:r>
            <a:r>
              <a:rPr lang="en-GB" dirty="0"/>
              <a:t> um </a:t>
            </a:r>
            <a:r>
              <a:rPr lang="en-GB" dirty="0" err="1"/>
              <a:t>entendimento</a:t>
            </a:r>
            <a:r>
              <a:rPr lang="en-GB" dirty="0"/>
              <a:t> </a:t>
            </a:r>
            <a:r>
              <a:rPr lang="en-GB" dirty="0" err="1"/>
              <a:t>partilhado</a:t>
            </a:r>
            <a:r>
              <a:rPr lang="en-GB" dirty="0"/>
              <a:t> </a:t>
            </a:r>
            <a:endParaRPr dirty="0"/>
          </a:p>
          <a:p>
            <a:pPr marL="457200" lvl="0" indent="-330200" algn="l" rtl="0">
              <a:lnSpc>
                <a:spcPct val="200000"/>
              </a:lnSpc>
              <a:spcBef>
                <a:spcPts val="0"/>
              </a:spcBef>
              <a:spcAft>
                <a:spcPts val="0"/>
              </a:spcAft>
              <a:buSzPts val="1600"/>
              <a:buChar char="●"/>
            </a:pPr>
            <a:r>
              <a:rPr lang="pt-PT" dirty="0"/>
              <a:t>Use visualizações</a:t>
            </a:r>
            <a:endParaRPr dirty="0"/>
          </a:p>
          <a:p>
            <a:pPr marL="457200" lvl="0" indent="-330200" algn="l" rtl="0">
              <a:lnSpc>
                <a:spcPct val="200000"/>
              </a:lnSpc>
              <a:spcBef>
                <a:spcPts val="0"/>
              </a:spcBef>
              <a:spcAft>
                <a:spcPts val="0"/>
              </a:spcAft>
              <a:buSzPts val="1600"/>
              <a:buChar char="●"/>
            </a:pPr>
            <a:r>
              <a:rPr lang="en-GB" dirty="0" err="1"/>
              <a:t>Encontre</a:t>
            </a:r>
            <a:r>
              <a:rPr lang="en-GB" dirty="0"/>
              <a:t> o </a:t>
            </a:r>
            <a:r>
              <a:rPr lang="en-GB" dirty="0" err="1"/>
              <a:t>nível</a:t>
            </a:r>
            <a:r>
              <a:rPr lang="en-GB" dirty="0"/>
              <a:t> </a:t>
            </a:r>
            <a:r>
              <a:rPr lang="en-GB" dirty="0" err="1"/>
              <a:t>certo</a:t>
            </a:r>
            <a:endParaRPr dirty="0"/>
          </a:p>
          <a:p>
            <a:pPr marL="457200" lvl="0" indent="-330200" algn="l" rtl="0">
              <a:lnSpc>
                <a:spcPct val="200000"/>
              </a:lnSpc>
              <a:spcBef>
                <a:spcPts val="0"/>
              </a:spcBef>
              <a:spcAft>
                <a:spcPts val="0"/>
              </a:spcAft>
              <a:buSzPts val="1600"/>
              <a:buChar char="●"/>
            </a:pPr>
            <a:r>
              <a:rPr lang="en-GB" dirty="0" err="1"/>
              <a:t>Encontre</a:t>
            </a:r>
            <a:r>
              <a:rPr lang="en-GB" dirty="0"/>
              <a:t> as </a:t>
            </a:r>
            <a:r>
              <a:rPr lang="en-GB" dirty="0" err="1"/>
              <a:t>competências</a:t>
            </a:r>
            <a:r>
              <a:rPr lang="en-GB" dirty="0"/>
              <a:t> </a:t>
            </a:r>
            <a:r>
              <a:rPr lang="en-GB" dirty="0" err="1"/>
              <a:t>certas</a:t>
            </a:r>
            <a:endParaRPr lang="en-GB" dirty="0"/>
          </a:p>
          <a:p>
            <a:pPr marL="457200" lvl="0" indent="-330200" algn="l" rtl="0">
              <a:lnSpc>
                <a:spcPct val="200000"/>
              </a:lnSpc>
              <a:spcBef>
                <a:spcPts val="0"/>
              </a:spcBef>
              <a:spcAft>
                <a:spcPts val="0"/>
              </a:spcAft>
              <a:buSzPts val="1600"/>
              <a:buChar char="●"/>
            </a:pPr>
            <a:r>
              <a:rPr lang="en-GB" dirty="0" err="1"/>
              <a:t>Compreenda</a:t>
            </a:r>
            <a:r>
              <a:rPr lang="en-GB" dirty="0"/>
              <a:t> o </a:t>
            </a:r>
            <a:r>
              <a:rPr lang="en-GB" dirty="0" err="1"/>
              <a:t>seu</a:t>
            </a:r>
            <a:r>
              <a:rPr lang="en-GB" dirty="0"/>
              <a:t> </a:t>
            </a:r>
            <a:r>
              <a:rPr lang="en-GB" dirty="0" err="1"/>
              <a:t>ponto</a:t>
            </a:r>
            <a:r>
              <a:rPr lang="en-GB" dirty="0"/>
              <a:t> de </a:t>
            </a:r>
            <a:r>
              <a:rPr lang="en-GB" dirty="0" err="1"/>
              <a:t>partida</a:t>
            </a:r>
            <a:endParaRPr dirty="0"/>
          </a:p>
          <a:p>
            <a:pPr marL="457200" lvl="0" indent="-330200" algn="l" rtl="0">
              <a:lnSpc>
                <a:spcPct val="200000"/>
              </a:lnSpc>
              <a:spcBef>
                <a:spcPts val="0"/>
              </a:spcBef>
              <a:spcAft>
                <a:spcPts val="0"/>
              </a:spcAft>
              <a:buSzPts val="1600"/>
              <a:buChar char="●"/>
            </a:pPr>
            <a:r>
              <a:rPr lang="en-GB" dirty="0" err="1"/>
              <a:t>Adapte</a:t>
            </a:r>
            <a:r>
              <a:rPr lang="en-GB" dirty="0"/>
              <a:t>-se </a:t>
            </a:r>
            <a:r>
              <a:rPr lang="en-GB" dirty="0" err="1"/>
              <a:t>se</a:t>
            </a:r>
            <a:r>
              <a:rPr lang="en-GB" dirty="0"/>
              <a:t> for </a:t>
            </a:r>
            <a:r>
              <a:rPr lang="en-GB" dirty="0" err="1"/>
              <a:t>necessário</a:t>
            </a:r>
            <a:endParaRPr dirty="0"/>
          </a:p>
          <a:p>
            <a:pPr marL="457200" lvl="0" indent="-330200" algn="l" rtl="0">
              <a:lnSpc>
                <a:spcPct val="200000"/>
              </a:lnSpc>
              <a:spcBef>
                <a:spcPts val="0"/>
              </a:spcBef>
              <a:spcAft>
                <a:spcPts val="0"/>
              </a:spcAft>
              <a:buSzPts val="1600"/>
              <a:buChar char="●"/>
            </a:pPr>
            <a:r>
              <a:rPr lang="en-GB" dirty="0" err="1"/>
              <a:t>Compreenda</a:t>
            </a:r>
            <a:r>
              <a:rPr lang="en-GB" dirty="0"/>
              <a:t> o </a:t>
            </a:r>
            <a:r>
              <a:rPr lang="en-GB" dirty="0" err="1"/>
              <a:t>ponto</a:t>
            </a:r>
            <a:r>
              <a:rPr lang="en-GB" dirty="0"/>
              <a:t> de </a:t>
            </a:r>
            <a:r>
              <a:rPr lang="en-GB" dirty="0" err="1"/>
              <a:t>partida</a:t>
            </a:r>
            <a:r>
              <a:rPr lang="en-GB" dirty="0"/>
              <a:t> dos </a:t>
            </a:r>
            <a:r>
              <a:rPr lang="en-GB" dirty="0" err="1"/>
              <a:t>seus</a:t>
            </a:r>
            <a:r>
              <a:rPr lang="en-GB" dirty="0"/>
              <a:t> </a:t>
            </a:r>
            <a:r>
              <a:rPr lang="en-GB" dirty="0" err="1"/>
              <a:t>alunos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dirty="0" err="1"/>
              <a:t>Indicações</a:t>
            </a:r>
            <a:r>
              <a:rPr lang="en-GB" b="1" dirty="0"/>
              <a:t> para </a:t>
            </a:r>
            <a:r>
              <a:rPr lang="en-GB" b="1" dirty="0" err="1"/>
              <a:t>começar</a:t>
            </a:r>
            <a:r>
              <a:rPr lang="en-GB" b="1" dirty="0"/>
              <a:t> a </a:t>
            </a:r>
            <a:r>
              <a:rPr lang="en-GB" b="1" dirty="0" err="1"/>
              <a:t>trabalhar</a:t>
            </a:r>
            <a:r>
              <a:rPr lang="en-GB" b="1" dirty="0"/>
              <a:t> com o </a:t>
            </a:r>
            <a:r>
              <a:rPr lang="en-GB" b="1" dirty="0" err="1"/>
              <a:t>EntreComp</a:t>
            </a:r>
            <a:endParaRPr dirty="0"/>
          </a:p>
        </p:txBody>
      </p:sp>
      <p:sp>
        <p:nvSpPr>
          <p:cNvPr id="361" name="Google Shape;361;p39"/>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pt-PT" dirty="0"/>
              <a:t>Aperfeiçoe ou avalie </a:t>
            </a:r>
            <a:r>
              <a:rPr lang="en-GB" dirty="0" err="1"/>
              <a:t>estratégias</a:t>
            </a:r>
            <a:r>
              <a:rPr lang="en-GB" dirty="0"/>
              <a:t> de </a:t>
            </a:r>
            <a:r>
              <a:rPr lang="en-GB" dirty="0" err="1"/>
              <a:t>aprendizagem</a:t>
            </a:r>
            <a:r>
              <a:rPr lang="en-GB" dirty="0"/>
              <a:t> </a:t>
            </a:r>
            <a:endParaRPr dirty="0"/>
          </a:p>
          <a:p>
            <a:pPr marL="457200" lvl="0" indent="-330200" algn="l" rtl="0">
              <a:lnSpc>
                <a:spcPct val="200000"/>
              </a:lnSpc>
              <a:spcBef>
                <a:spcPts val="0"/>
              </a:spcBef>
              <a:spcAft>
                <a:spcPts val="0"/>
              </a:spcAft>
              <a:buSzPts val="1600"/>
              <a:buChar char="●"/>
            </a:pPr>
            <a:r>
              <a:rPr lang="en-GB" dirty="0" err="1"/>
              <a:t>Identifique</a:t>
            </a:r>
            <a:r>
              <a:rPr lang="en-GB" dirty="0"/>
              <a:t> </a:t>
            </a:r>
            <a:r>
              <a:rPr lang="en-GB" dirty="0" err="1"/>
              <a:t>os</a:t>
            </a:r>
            <a:r>
              <a:rPr lang="en-GB" dirty="0"/>
              <a:t> </a:t>
            </a:r>
            <a:r>
              <a:rPr lang="en-GB" dirty="0" err="1"/>
              <a:t>resultados</a:t>
            </a:r>
            <a:r>
              <a:rPr lang="en-GB" dirty="0"/>
              <a:t> da </a:t>
            </a:r>
            <a:r>
              <a:rPr lang="en-GB" dirty="0" err="1"/>
              <a:t>aprendizagem</a:t>
            </a:r>
            <a:r>
              <a:rPr lang="en-GB" dirty="0"/>
              <a:t> que se </a:t>
            </a:r>
            <a:r>
              <a:rPr lang="en-GB" dirty="0" err="1"/>
              <a:t>adequam</a:t>
            </a:r>
            <a:r>
              <a:rPr lang="en-GB" dirty="0"/>
              <a:t> à </a:t>
            </a:r>
            <a:r>
              <a:rPr lang="en-GB" dirty="0" err="1"/>
              <a:t>sua</a:t>
            </a:r>
            <a:r>
              <a:rPr lang="en-GB" dirty="0"/>
              <a:t> </a:t>
            </a:r>
            <a:r>
              <a:rPr lang="en-GB" dirty="0" err="1"/>
              <a:t>atividade</a:t>
            </a:r>
            <a:endParaRPr dirty="0"/>
          </a:p>
          <a:p>
            <a:pPr marL="457200" lvl="0" indent="-330200" algn="l" rtl="0">
              <a:lnSpc>
                <a:spcPct val="200000"/>
              </a:lnSpc>
              <a:spcBef>
                <a:spcPts val="0"/>
              </a:spcBef>
              <a:spcAft>
                <a:spcPts val="0"/>
              </a:spcAft>
              <a:buSzPts val="1600"/>
              <a:buChar char="●"/>
            </a:pPr>
            <a:r>
              <a:rPr lang="en-GB" dirty="0"/>
              <a:t>Auto-</a:t>
            </a:r>
            <a:r>
              <a:rPr lang="en-GB" dirty="0" err="1"/>
              <a:t>avaliação</a:t>
            </a:r>
            <a:endParaRPr dirty="0"/>
          </a:p>
          <a:p>
            <a:pPr marL="457200" lvl="0" indent="-330200" algn="l" rtl="0">
              <a:lnSpc>
                <a:spcPct val="200000"/>
              </a:lnSpc>
              <a:spcBef>
                <a:spcPts val="0"/>
              </a:spcBef>
              <a:spcAft>
                <a:spcPts val="0"/>
              </a:spcAft>
              <a:buSzPts val="1600"/>
              <a:buChar char="●"/>
            </a:pPr>
            <a:r>
              <a:rPr lang="en-GB" dirty="0" err="1"/>
              <a:t>Demonstre</a:t>
            </a:r>
            <a:r>
              <a:rPr lang="en-GB" dirty="0"/>
              <a:t> </a:t>
            </a:r>
            <a:r>
              <a:rPr lang="en-GB" dirty="0" err="1"/>
              <a:t>valor</a:t>
            </a:r>
            <a:endParaRPr dirty="0"/>
          </a:p>
          <a:p>
            <a:pPr marL="457200" lvl="0" indent="-330200" algn="l" rtl="0">
              <a:lnSpc>
                <a:spcPct val="200000"/>
              </a:lnSpc>
              <a:spcBef>
                <a:spcPts val="0"/>
              </a:spcBef>
              <a:spcAft>
                <a:spcPts val="0"/>
              </a:spcAft>
              <a:buSzPts val="1600"/>
              <a:buChar char="●"/>
            </a:pPr>
            <a:r>
              <a:rPr lang="en-GB" dirty="0"/>
              <a:t>Compare com a </a:t>
            </a:r>
            <a:r>
              <a:rPr lang="en-GB" dirty="0" err="1"/>
              <a:t>sua</a:t>
            </a:r>
            <a:r>
              <a:rPr lang="en-GB" dirty="0"/>
              <a:t> </a:t>
            </a:r>
            <a:r>
              <a:rPr lang="en-GB" dirty="0" err="1"/>
              <a:t>atividade</a:t>
            </a:r>
            <a:r>
              <a:rPr lang="en-GB" dirty="0"/>
              <a:t> </a:t>
            </a:r>
            <a:r>
              <a:rPr lang="en-GB" dirty="0" err="1"/>
              <a:t>existente</a:t>
            </a:r>
            <a:endParaRPr dirty="0"/>
          </a:p>
          <a:p>
            <a:pPr marL="457200" lvl="0" indent="-330200" algn="l" rtl="0">
              <a:lnSpc>
                <a:spcPct val="200000"/>
              </a:lnSpc>
              <a:spcBef>
                <a:spcPts val="0"/>
              </a:spcBef>
              <a:spcAft>
                <a:spcPts val="0"/>
              </a:spcAft>
              <a:buSzPts val="1600"/>
              <a:buChar char="●"/>
            </a:pPr>
            <a:r>
              <a:rPr lang="en-GB" dirty="0" err="1"/>
              <a:t>Forneça</a:t>
            </a:r>
            <a:r>
              <a:rPr lang="en-GB" dirty="0"/>
              <a:t> </a:t>
            </a:r>
            <a:r>
              <a:rPr lang="en-GB" dirty="0" err="1"/>
              <a:t>uma</a:t>
            </a:r>
            <a:r>
              <a:rPr lang="en-GB" dirty="0"/>
              <a:t> base de </a:t>
            </a:r>
            <a:r>
              <a:rPr lang="en-GB" dirty="0" err="1"/>
              <a:t>evidências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subTitle" idx="1"/>
          </p:nvPr>
        </p:nvSpPr>
        <p:spPr>
          <a:xfrm>
            <a:off x="262584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Divida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grupos</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utilizando</a:t>
            </a:r>
            <a:r>
              <a:rPr lang="en-GB" sz="1400" b="0" i="0" u="none" strike="noStrike" cap="none" dirty="0">
                <a:solidFill>
                  <a:srgbClr val="000000"/>
                </a:solidFill>
                <a:latin typeface="Arial"/>
                <a:ea typeface="Arial"/>
                <a:cs typeface="Arial"/>
                <a:sym typeface="Arial"/>
              </a:rPr>
              <a:t> a </a:t>
            </a:r>
            <a:r>
              <a:rPr lang="en-GB" sz="1400" b="0" i="0" u="none" strike="noStrike" cap="none" dirty="0" err="1">
                <a:solidFill>
                  <a:srgbClr val="000000"/>
                </a:solidFill>
                <a:latin typeface="Arial"/>
                <a:ea typeface="Arial"/>
                <a:cs typeface="Arial"/>
                <a:sym typeface="Arial"/>
              </a:rPr>
              <a:t>informação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fornecida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nos</a:t>
            </a:r>
            <a:r>
              <a:rPr lang="en-GB" sz="1400" b="0" i="0" u="none" strike="noStrike" cap="none" dirty="0">
                <a:solidFill>
                  <a:srgbClr val="000000"/>
                </a:solidFill>
                <a:latin typeface="Arial"/>
                <a:ea typeface="Arial"/>
                <a:cs typeface="Arial"/>
                <a:sym typeface="Arial"/>
              </a:rPr>
              <a:t> slides </a:t>
            </a:r>
            <a:r>
              <a:rPr lang="en-GB" sz="1400" b="0" i="0" u="none" strike="noStrike" cap="none" dirty="0" err="1">
                <a:solidFill>
                  <a:srgbClr val="000000"/>
                </a:solidFill>
                <a:latin typeface="Arial"/>
                <a:ea typeface="Arial"/>
                <a:cs typeface="Arial"/>
                <a:sym typeface="Arial"/>
              </a:rPr>
              <a:t>acima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faça</a:t>
            </a:r>
            <a:r>
              <a:rPr lang="en-GB" sz="1400" b="0" i="0" u="none" strike="noStrike" cap="none" dirty="0">
                <a:solidFill>
                  <a:srgbClr val="000000"/>
                </a:solidFill>
                <a:latin typeface="Arial"/>
                <a:ea typeface="Arial"/>
                <a:cs typeface="Arial"/>
                <a:sym typeface="Arial"/>
              </a:rPr>
              <a:t> um brainstorming para </a:t>
            </a:r>
            <a:r>
              <a:rPr lang="en-GB" sz="1400" b="0" i="0" u="none" strike="noStrike" cap="none" dirty="0" err="1">
                <a:solidFill>
                  <a:srgbClr val="000000"/>
                </a:solidFill>
                <a:latin typeface="Arial"/>
                <a:ea typeface="Arial"/>
                <a:cs typeface="Arial"/>
                <a:sym typeface="Arial"/>
              </a:rPr>
              <a:t>desenvolver</a:t>
            </a:r>
            <a:r>
              <a:rPr lang="en-GB" sz="1400" b="0" i="0" u="none" strike="noStrike" cap="none" dirty="0">
                <a:solidFill>
                  <a:srgbClr val="000000"/>
                </a:solidFill>
                <a:latin typeface="Arial"/>
                <a:ea typeface="Arial"/>
                <a:cs typeface="Arial"/>
                <a:sym typeface="Arial"/>
              </a:rPr>
              <a:t> um </a:t>
            </a:r>
            <a:r>
              <a:rPr lang="en-GB" sz="1400" b="0" i="0" u="none" strike="noStrike" cap="none" dirty="0" err="1">
                <a:solidFill>
                  <a:srgbClr val="000000"/>
                </a:solidFill>
                <a:latin typeface="Arial"/>
                <a:ea typeface="Arial"/>
                <a:cs typeface="Arial"/>
                <a:sym typeface="Arial"/>
              </a:rPr>
              <a:t>plano</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aplicação</a:t>
            </a:r>
            <a:r>
              <a:rPr lang="en-GB" sz="1400" b="0" i="0" u="none" strike="noStrike" cap="none" dirty="0">
                <a:solidFill>
                  <a:srgbClr val="000000"/>
                </a:solidFill>
                <a:latin typeface="Arial"/>
                <a:ea typeface="Arial"/>
                <a:cs typeface="Arial"/>
                <a:sym typeface="Arial"/>
              </a:rPr>
              <a:t> do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sua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atividade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atual</a:t>
            </a:r>
            <a:r>
              <a:rPr lang="en-GB" sz="1400" b="0" i="0" u="none" strike="noStrike" cap="none" dirty="0">
                <a:solidFill>
                  <a:srgbClr val="000000"/>
                </a:solidFill>
                <a:latin typeface="Arial"/>
                <a:ea typeface="Arial"/>
                <a:cs typeface="Arial"/>
                <a:sym typeface="Arial"/>
              </a:rPr>
              <a:t>.</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Depois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disso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apresente</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seu</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plano</a:t>
            </a:r>
            <a:r>
              <a:rPr lang="en-GB" sz="1400" b="0" i="0" u="none" strike="noStrike" cap="none" dirty="0">
                <a:solidFill>
                  <a:srgbClr val="000000"/>
                </a:solidFill>
                <a:latin typeface="Arial"/>
                <a:ea typeface="Arial"/>
                <a:cs typeface="Arial"/>
                <a:sym typeface="Arial"/>
              </a:rPr>
              <a:t> à </a:t>
            </a:r>
            <a:r>
              <a:rPr lang="en-GB" sz="1400" b="0" i="0" u="none" strike="noStrike" cap="none" dirty="0" err="1">
                <a:solidFill>
                  <a:srgbClr val="000000"/>
                </a:solidFill>
                <a:latin typeface="Arial"/>
                <a:ea typeface="Arial"/>
                <a:cs typeface="Arial"/>
                <a:sym typeface="Arial"/>
              </a:rPr>
              <a:t>turma</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obtenha</a:t>
            </a:r>
            <a:r>
              <a:rPr lang="en-GB" sz="1400" b="0" i="0" u="none" strike="noStrike" cap="none" dirty="0">
                <a:solidFill>
                  <a:srgbClr val="000000"/>
                </a:solidFill>
                <a:latin typeface="Arial"/>
                <a:ea typeface="Arial"/>
                <a:cs typeface="Arial"/>
                <a:sym typeface="Arial"/>
              </a:rPr>
              <a:t> feedback.</a:t>
            </a:r>
            <a:endParaRPr sz="1400" b="0" i="0" u="none" strike="noStrike" cap="none" dirty="0">
              <a:solidFill>
                <a:srgbClr val="000000"/>
              </a:solidFill>
              <a:latin typeface="Arial"/>
              <a:ea typeface="Arial"/>
              <a:cs typeface="Arial"/>
              <a:sym typeface="Arial"/>
            </a:endParaRPr>
          </a:p>
        </p:txBody>
      </p:sp>
      <p:sp>
        <p:nvSpPr>
          <p:cNvPr id="368" name="Google Shape;368;p40"/>
          <p:cNvSpPr txBox="1"/>
          <p:nvPr/>
        </p:nvSpPr>
        <p:spPr>
          <a:xfrm>
            <a:off x="1875780" y="749603"/>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a:solidFill>
                  <a:srgbClr val="E7501B"/>
                </a:solidFill>
                <a:latin typeface="Bebas Neue"/>
                <a:ea typeface="Bebas Neue"/>
                <a:cs typeface="Bebas Neue"/>
                <a:sym typeface="Bebas Neue"/>
              </a:rPr>
              <a:t>Estudo de caso</a:t>
            </a:r>
            <a:endParaRPr sz="3800" b="0" i="0" u="none" strike="noStrike" cap="none">
              <a:solidFill>
                <a:srgbClr val="E7501B"/>
              </a:solidFill>
              <a:latin typeface="Bebas Neue"/>
              <a:ea typeface="Bebas Neue"/>
              <a:cs typeface="Bebas Neue"/>
              <a:sym typeface="Bebas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5" name="Google Shape;375;p41"/>
          <p:cNvSpPr txBox="1">
            <a:spLocks noGrp="1"/>
          </p:cNvSpPr>
          <p:nvPr>
            <p:ph type="title"/>
          </p:nvPr>
        </p:nvSpPr>
        <p:spPr>
          <a:xfrm>
            <a:off x="713225" y="839096"/>
            <a:ext cx="3858900" cy="1244329"/>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dirty="0"/>
              <a:t>Para </a:t>
            </a:r>
            <a:r>
              <a:rPr lang="en-GB" dirty="0" err="1"/>
              <a:t>mais</a:t>
            </a:r>
            <a:r>
              <a:rPr lang="en-GB" dirty="0"/>
              <a:t> </a:t>
            </a:r>
            <a:r>
              <a:rPr lang="en-GB" dirty="0" err="1"/>
              <a:t>informações</a:t>
            </a:r>
            <a:r>
              <a:rPr lang="en-GB" dirty="0"/>
              <a:t>, </a:t>
            </a:r>
            <a:r>
              <a:rPr lang="en-GB" dirty="0" err="1"/>
              <a:t>queira</a:t>
            </a:r>
            <a:r>
              <a:rPr lang="en-GB" dirty="0"/>
              <a:t> </a:t>
            </a:r>
            <a:r>
              <a:rPr lang="en-GB" dirty="0" err="1"/>
              <a:t>visitar</a:t>
            </a:r>
            <a:r>
              <a:rPr lang="en-GB" dirty="0"/>
              <a:t>:</a:t>
            </a:r>
            <a:endParaRPr dirty="0"/>
          </a:p>
        </p:txBody>
      </p:sp>
      <p:sp>
        <p:nvSpPr>
          <p:cNvPr id="376" name="Google Shape;376;p41"/>
          <p:cNvSpPr txBox="1">
            <a:spLocks noGrp="1"/>
          </p:cNvSpPr>
          <p:nvPr>
            <p:ph type="subTitle" idx="1"/>
          </p:nvPr>
        </p:nvSpPr>
        <p:spPr>
          <a:xfrm>
            <a:off x="713350" y="2713704"/>
            <a:ext cx="3730800" cy="15038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O Quadro Europeu de Competências para o Empreendedorismo </a:t>
            </a:r>
            <a:r>
              <a:rPr lang="en-GB" u="sng">
                <a:solidFill>
                  <a:schemeClr val="hlink"/>
                </a:solidFill>
                <a:hlinkClick r:id="rId3"/>
              </a:rPr>
              <a:t>(</a:t>
            </a:r>
            <a:r>
              <a:rPr lang="en-GB"/>
              <a:t>https://ec.europa.eu/social/main.jsp?catId=1317&amp;langId=en)</a:t>
            </a:r>
            <a:endParaRPr/>
          </a:p>
        </p:txBody>
      </p:sp>
      <p:grpSp>
        <p:nvGrpSpPr>
          <p:cNvPr id="377" name="Google Shape;377;p41"/>
          <p:cNvGrpSpPr/>
          <p:nvPr/>
        </p:nvGrpSpPr>
        <p:grpSpPr>
          <a:xfrm>
            <a:off x="4572118" y="1023546"/>
            <a:ext cx="3615639" cy="2905926"/>
            <a:chOff x="1917372" y="1288466"/>
            <a:chExt cx="2993079" cy="2405568"/>
          </a:xfrm>
        </p:grpSpPr>
        <p:sp>
          <p:nvSpPr>
            <p:cNvPr id="378" name="Google Shape;378;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1"/>
            <p:cNvSpPr/>
            <p:nvPr/>
          </p:nvSpPr>
          <p:spPr>
            <a:xfrm>
              <a:off x="2017075"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1F1F1"/>
                  </a:solidFill>
                  <a:latin typeface="Arial"/>
                  <a:ea typeface="Arial"/>
                  <a:cs typeface="Arial"/>
                  <a:sym typeface="Arial"/>
                </a:rPr>
                <a:t>Obrigado!</a:t>
              </a:r>
              <a:endParaRPr sz="3200" b="1" i="0" u="none" strike="noStrike" cap="none">
                <a:solidFill>
                  <a:srgbClr val="F1F1F1"/>
                </a:solidFill>
                <a:latin typeface="Arial"/>
                <a:ea typeface="Arial"/>
                <a:cs typeface="Arial"/>
                <a:sym typeface="Arial"/>
              </a:endParaRPr>
            </a:p>
          </p:txBody>
        </p:sp>
        <p:sp>
          <p:nvSpPr>
            <p:cNvPr id="382" name="Google Shape;382;p4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5" name="Google Shape;385;p41"/>
          <p:cNvGrpSpPr/>
          <p:nvPr/>
        </p:nvGrpSpPr>
        <p:grpSpPr>
          <a:xfrm>
            <a:off x="6977632" y="2444298"/>
            <a:ext cx="1453150" cy="1880570"/>
            <a:chOff x="4338285" y="2552085"/>
            <a:chExt cx="1202939" cy="1556763"/>
          </a:xfrm>
        </p:grpSpPr>
        <p:sp>
          <p:nvSpPr>
            <p:cNvPr id="386" name="Google Shape;386;p4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1"/>
          <p:cNvGrpSpPr/>
          <p:nvPr/>
        </p:nvGrpSpPr>
        <p:grpSpPr>
          <a:xfrm>
            <a:off x="6676663" y="3488350"/>
            <a:ext cx="539391" cy="1120229"/>
            <a:chOff x="4089139" y="3416366"/>
            <a:chExt cx="446516" cy="927342"/>
          </a:xfrm>
        </p:grpSpPr>
        <p:sp>
          <p:nvSpPr>
            <p:cNvPr id="389" name="Google Shape;389;p4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01</a:t>
            </a:r>
            <a:endParaRPr/>
          </a:p>
        </p:txBody>
      </p:sp>
      <p:sp>
        <p:nvSpPr>
          <p:cNvPr id="166" name="Google Shape;166;p1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b="1" dirty="0"/>
              <a:t>O que é o </a:t>
            </a:r>
            <a:r>
              <a:rPr lang="en-GB" b="1" dirty="0" err="1"/>
              <a:t>EntreComp</a:t>
            </a:r>
            <a:r>
              <a:rPr lang="en-GB" b="1" dirty="0"/>
              <a:t>?</a:t>
            </a:r>
            <a:endParaRPr dirty="0"/>
          </a:p>
        </p:txBody>
      </p:sp>
      <p:sp>
        <p:nvSpPr>
          <p:cNvPr id="167" name="Google Shape;167;p1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Contexto político</a:t>
            </a:r>
            <a:endParaRPr/>
          </a:p>
        </p:txBody>
      </p:sp>
      <p:grpSp>
        <p:nvGrpSpPr>
          <p:cNvPr id="174" name="Google Shape;174;p18"/>
          <p:cNvGrpSpPr/>
          <p:nvPr/>
        </p:nvGrpSpPr>
        <p:grpSpPr>
          <a:xfrm>
            <a:off x="2858975" y="-386925"/>
            <a:ext cx="701425" cy="247750"/>
            <a:chOff x="2858975" y="3984400"/>
            <a:chExt cx="701425" cy="247750"/>
          </a:xfrm>
        </p:grpSpPr>
        <p:sp>
          <p:nvSpPr>
            <p:cNvPr id="175" name="Google Shape;175;p1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18"/>
          <p:cNvSpPr txBox="1">
            <a:spLocks noGrp="1"/>
          </p:cNvSpPr>
          <p:nvPr>
            <p:ph type="subTitle" idx="1"/>
          </p:nvPr>
        </p:nvSpPr>
        <p:spPr>
          <a:xfrm>
            <a:off x="2041177" y="2331700"/>
            <a:ext cx="6542384"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GB" dirty="0"/>
              <a:t>O </a:t>
            </a:r>
            <a:r>
              <a:rPr lang="en-GB" dirty="0" err="1"/>
              <a:t>estudo</a:t>
            </a:r>
            <a:r>
              <a:rPr lang="en-GB" dirty="0"/>
              <a:t> de </a:t>
            </a:r>
            <a:r>
              <a:rPr lang="en-GB" dirty="0" err="1"/>
              <a:t>Competência</a:t>
            </a:r>
            <a:r>
              <a:rPr lang="en-GB" dirty="0"/>
              <a:t> </a:t>
            </a:r>
            <a:r>
              <a:rPr lang="en-GB" dirty="0" err="1"/>
              <a:t>Empresarial</a:t>
            </a:r>
            <a:r>
              <a:rPr lang="en-GB" dirty="0"/>
              <a:t> (</a:t>
            </a:r>
            <a:r>
              <a:rPr lang="en-GB" dirty="0" err="1"/>
              <a:t>EntreComp</a:t>
            </a:r>
            <a:r>
              <a:rPr lang="en-GB" dirty="0"/>
              <a:t>) </a:t>
            </a:r>
            <a:r>
              <a:rPr lang="en-GB" dirty="0" err="1"/>
              <a:t>foi</a:t>
            </a:r>
            <a:r>
              <a:rPr lang="en-GB" dirty="0"/>
              <a:t> </a:t>
            </a:r>
            <a:r>
              <a:rPr lang="en-GB" dirty="0" err="1"/>
              <a:t>lançado</a:t>
            </a:r>
            <a:r>
              <a:rPr lang="en-GB" dirty="0"/>
              <a:t> </a:t>
            </a:r>
            <a:r>
              <a:rPr lang="en-GB" dirty="0" err="1"/>
              <a:t>pelo</a:t>
            </a:r>
            <a:r>
              <a:rPr lang="en-GB" dirty="0"/>
              <a:t> CCI </a:t>
            </a:r>
            <a:r>
              <a:rPr lang="en-GB" dirty="0" err="1"/>
              <a:t>em</a:t>
            </a:r>
            <a:r>
              <a:rPr lang="en-GB" dirty="0"/>
              <a:t> </a:t>
            </a:r>
            <a:r>
              <a:rPr lang="en-GB" dirty="0" err="1"/>
              <a:t>nome</a:t>
            </a:r>
            <a:r>
              <a:rPr lang="en-GB" dirty="0"/>
              <a:t> da </a:t>
            </a:r>
            <a:r>
              <a:rPr lang="pt-PT" dirty="0"/>
              <a:t>Direcção-Geral do Emprego, Assuntos Sociais e Inclusão (DG EMPL) em janeiro de 2015. Um dos principais objetivos do </a:t>
            </a:r>
            <a:r>
              <a:rPr lang="pt-PT" dirty="0" err="1"/>
              <a:t>EntreComp</a:t>
            </a:r>
            <a:r>
              <a:rPr lang="pt-PT" dirty="0"/>
              <a:t> era desenvolver uma abordagem conceptual comum, que pudesse apoiar o desenvolvimento da competência empresarial no âmbito europeu</a:t>
            </a:r>
            <a:r>
              <a:rPr lang="en-GB" dirty="0"/>
              <a:t>.</a:t>
            </a:r>
            <a:endParaRPr dirty="0"/>
          </a:p>
          <a:p>
            <a:pPr marL="0" lvl="0" indent="0" algn="ctr" rtl="0">
              <a:lnSpc>
                <a:spcPct val="100000"/>
              </a:lnSpc>
              <a:spcBef>
                <a:spcPts val="0"/>
              </a:spcBef>
              <a:spcAft>
                <a:spcPts val="0"/>
              </a:spcAft>
              <a:buSzPts val="1600"/>
              <a:buNone/>
            </a:pPr>
            <a:endParaRPr dirty="0"/>
          </a:p>
        </p:txBody>
      </p:sp>
      <p:pic>
        <p:nvPicPr>
          <p:cNvPr id="180" name="Google Shape;180;p18" descr="C:\Windows\system32\config\systemprofile\Desktop\entrecompeurope_logo-color-1024x628.png"/>
          <p:cNvPicPr preferRelativeResize="0"/>
          <p:nvPr/>
        </p:nvPicPr>
        <p:blipFill rotWithShape="1">
          <a:blip r:embed="rId3">
            <a:alphaModFix/>
          </a:blip>
          <a:srcRect/>
          <a:stretch/>
        </p:blipFill>
        <p:spPr>
          <a:xfrm>
            <a:off x="579974" y="813593"/>
            <a:ext cx="2613261" cy="1602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Compreender</a:t>
            </a:r>
            <a:r>
              <a:rPr lang="en-GB" b="1" dirty="0"/>
              <a:t> O </a:t>
            </a:r>
            <a:r>
              <a:rPr lang="en-GB" b="1" dirty="0" err="1"/>
              <a:t>EntreComp</a:t>
            </a:r>
            <a:endParaRPr dirty="0"/>
          </a:p>
        </p:txBody>
      </p:sp>
      <p:sp>
        <p:nvSpPr>
          <p:cNvPr id="186" name="Google Shape;186;p19"/>
          <p:cNvSpPr txBox="1">
            <a:spLocks noGrp="1"/>
          </p:cNvSpPr>
          <p:nvPr>
            <p:ph type="subTitle" idx="1"/>
          </p:nvPr>
        </p:nvSpPr>
        <p:spPr>
          <a:xfrm>
            <a:off x="2603543" y="1559179"/>
            <a:ext cx="3796470"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Veja</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seguinte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vídeo</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sng" strike="noStrike" cap="none" dirty="0">
                <a:solidFill>
                  <a:schemeClr val="hlink"/>
                </a:solidFill>
                <a:latin typeface="Arial"/>
                <a:ea typeface="Arial"/>
                <a:cs typeface="Arial"/>
                <a:sym typeface="Arial"/>
                <a:hlinkClick r:id="rId3"/>
              </a:rPr>
              <a:t>https://www.youtube.com/watch?v=ijpVICWGIdc</a:t>
            </a: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seguida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anote</a:t>
            </a:r>
            <a:r>
              <a:rPr lang="en-GB" sz="1400" b="0" i="0" u="none" strike="noStrike" cap="none" dirty="0">
                <a:solidFill>
                  <a:srgbClr val="000000"/>
                </a:solidFill>
                <a:latin typeface="Arial"/>
                <a:ea typeface="Arial"/>
                <a:cs typeface="Arial"/>
                <a:sym typeface="Arial"/>
              </a:rPr>
              <a:t> 3 </a:t>
            </a:r>
            <a:r>
              <a:rPr lang="en-GB" sz="1400" b="0" i="0" u="none" strike="noStrike" cap="none" dirty="0" err="1">
                <a:solidFill>
                  <a:srgbClr val="000000"/>
                </a:solidFill>
                <a:latin typeface="Arial"/>
                <a:ea typeface="Arial"/>
                <a:cs typeface="Arial"/>
                <a:sym typeface="Arial"/>
              </a:rPr>
              <a:t>características</a:t>
            </a:r>
            <a:r>
              <a:rPr lang="en-GB" sz="1400" b="0" i="0" u="none" strike="noStrike" cap="none" dirty="0">
                <a:solidFill>
                  <a:srgbClr val="000000"/>
                </a:solidFill>
                <a:latin typeface="Arial"/>
                <a:ea typeface="Arial"/>
                <a:cs typeface="Arial"/>
                <a:sym typeface="Arial"/>
              </a:rPr>
              <a:t> que </a:t>
            </a:r>
            <a:r>
              <a:rPr lang="en-GB" sz="1400" b="0" i="0" u="none" strike="noStrike" cap="none" dirty="0" err="1">
                <a:solidFill>
                  <a:srgbClr val="000000"/>
                </a:solidFill>
                <a:latin typeface="Arial"/>
                <a:ea typeface="Arial"/>
                <a:cs typeface="Arial"/>
                <a:sym typeface="Arial"/>
              </a:rPr>
              <a:t>lhe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parecem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definir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melhor</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Depois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disso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apresente</a:t>
            </a:r>
            <a:r>
              <a:rPr lang="en-GB" sz="1400" b="0" i="0" u="none" strike="noStrike" cap="none" dirty="0">
                <a:solidFill>
                  <a:srgbClr val="000000"/>
                </a:solidFill>
                <a:latin typeface="Arial"/>
                <a:ea typeface="Arial"/>
                <a:cs typeface="Arial"/>
                <a:sym typeface="Arial"/>
              </a:rPr>
              <a:t> as </a:t>
            </a:r>
            <a:r>
              <a:rPr lang="en-GB" sz="1400" b="0" i="0" u="none" strike="noStrike" cap="none" dirty="0" err="1">
                <a:solidFill>
                  <a:srgbClr val="000000"/>
                </a:solidFill>
                <a:latin typeface="Arial"/>
                <a:ea typeface="Arial"/>
                <a:cs typeface="Arial"/>
                <a:sym typeface="Arial"/>
              </a:rPr>
              <a:t>suas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escolhas</a:t>
            </a:r>
            <a:r>
              <a:rPr lang="en-GB" sz="1400" b="0" i="0" u="none" strike="noStrike" cap="none" dirty="0">
                <a:solidFill>
                  <a:srgbClr val="000000"/>
                </a:solidFill>
                <a:latin typeface="Arial"/>
                <a:ea typeface="Arial"/>
                <a:cs typeface="Arial"/>
                <a:sym typeface="Arial"/>
              </a:rPr>
              <a:t> à </a:t>
            </a:r>
            <a:r>
              <a:rPr lang="en-GB" sz="1400" b="0" i="0" u="none" strike="noStrike" cap="none" dirty="0" err="1">
                <a:solidFill>
                  <a:srgbClr val="000000"/>
                </a:solidFill>
                <a:latin typeface="Arial"/>
                <a:ea typeface="Arial"/>
                <a:cs typeface="Arial"/>
                <a:sym typeface="Arial"/>
              </a:rPr>
              <a:t>turma</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obtenha</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seu</a:t>
            </a:r>
            <a:r>
              <a:rPr lang="en-GB" sz="1400" b="0" i="0" u="none" strike="noStrike" cap="none" dirty="0">
                <a:solidFill>
                  <a:srgbClr val="000000"/>
                </a:solidFill>
                <a:latin typeface="Arial"/>
                <a:ea typeface="Arial"/>
                <a:cs typeface="Arial"/>
                <a:sym typeface="Arial"/>
              </a:rPr>
              <a:t> feedback.</a:t>
            </a:r>
            <a:endParaRPr sz="1400" b="0" i="0" u="none" strike="noStrike" cap="none" dirty="0">
              <a:solidFill>
                <a:srgbClr val="000000"/>
              </a:solidFill>
              <a:latin typeface="Arial"/>
              <a:ea typeface="Arial"/>
              <a:cs typeface="Arial"/>
              <a:sym typeface="Arial"/>
            </a:endParaRPr>
          </a:p>
        </p:txBody>
      </p:sp>
      <p:sp>
        <p:nvSpPr>
          <p:cNvPr id="187" name="Google Shape;187;p19"/>
          <p:cNvSpPr txBox="1"/>
          <p:nvPr/>
        </p:nvSpPr>
        <p:spPr>
          <a:xfrm>
            <a:off x="1875780" y="1062250"/>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a:solidFill>
                  <a:srgbClr val="E7501B"/>
                </a:solidFill>
                <a:latin typeface="Bebas Neue"/>
                <a:ea typeface="Bebas Neue"/>
                <a:cs typeface="Bebas Neue"/>
                <a:sym typeface="Bebas Neue"/>
              </a:rPr>
              <a:t>Estudo de caso</a:t>
            </a:r>
            <a:endParaRPr sz="3800" b="0" i="0" u="none" strike="noStrike" cap="none">
              <a:solidFill>
                <a:srgbClr val="E7501B"/>
              </a:solidFill>
              <a:latin typeface="Bebas Neue"/>
              <a:ea typeface="Bebas Neue"/>
              <a:cs typeface="Bebas Neue"/>
              <a:sym typeface="Bebas Neue"/>
            </a:endParaRPr>
          </a:p>
        </p:txBody>
      </p:sp>
      <p:pic>
        <p:nvPicPr>
          <p:cNvPr id="188" name="Google Shape;188;p19" descr="C:\Windows\system32\config\systemprofile\Desktop\Entrecomp_logo_HD-1.png"/>
          <p:cNvPicPr preferRelativeResize="0"/>
          <p:nvPr/>
        </p:nvPicPr>
        <p:blipFill rotWithShape="1">
          <a:blip r:embed="rId4">
            <a:alphaModFix/>
          </a:blip>
          <a:srcRect/>
          <a:stretch/>
        </p:blipFill>
        <p:spPr>
          <a:xfrm>
            <a:off x="3417817" y="3962015"/>
            <a:ext cx="2308366" cy="7392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5" name="Google Shape;195;p20" descr="Competence areas and learning progress | EU Science Hub"/>
          <p:cNvPicPr preferRelativeResize="0"/>
          <p:nvPr/>
        </p:nvPicPr>
        <p:blipFill rotWithShape="1">
          <a:blip r:embed="rId3">
            <a:alphaModFix/>
          </a:blip>
          <a:srcRect/>
          <a:stretch/>
        </p:blipFill>
        <p:spPr>
          <a:xfrm>
            <a:off x="4572000" y="1241429"/>
            <a:ext cx="3689555" cy="3362571"/>
          </a:xfrm>
          <a:prstGeom prst="rect">
            <a:avLst/>
          </a:prstGeom>
          <a:noFill/>
          <a:ln>
            <a:noFill/>
          </a:ln>
        </p:spPr>
      </p:pic>
      <p:sp>
        <p:nvSpPr>
          <p:cNvPr id="193" name="Google Shape;193;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Compreender</a:t>
            </a:r>
            <a:r>
              <a:rPr lang="en-GB" b="1" dirty="0"/>
              <a:t> O </a:t>
            </a:r>
            <a:r>
              <a:rPr lang="en-GB" b="1" dirty="0" err="1"/>
              <a:t>EntreComp</a:t>
            </a:r>
            <a:endParaRPr dirty="0"/>
          </a:p>
        </p:txBody>
      </p:sp>
      <p:sp>
        <p:nvSpPr>
          <p:cNvPr id="194" name="Google Shape;194;p20"/>
          <p:cNvSpPr txBox="1">
            <a:spLocks noGrp="1"/>
          </p:cNvSpPr>
          <p:nvPr>
            <p:ph type="subTitle" idx="1"/>
          </p:nvPr>
        </p:nvSpPr>
        <p:spPr>
          <a:xfrm>
            <a:off x="71322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O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 é um </a:t>
            </a:r>
            <a:r>
              <a:rPr lang="en-GB" sz="1400" b="0" i="0" u="none" strike="noStrike" cap="none" dirty="0" err="1">
                <a:solidFill>
                  <a:srgbClr val="000000"/>
                </a:solidFill>
                <a:latin typeface="Arial"/>
                <a:ea typeface="Arial"/>
                <a:cs typeface="Arial"/>
                <a:sym typeface="Arial"/>
              </a:rPr>
              <a:t>quadro</a:t>
            </a:r>
            <a:r>
              <a:rPr lang="en-GB" sz="1400" b="0" i="0" u="none" strike="noStrike" cap="none" dirty="0">
                <a:solidFill>
                  <a:srgbClr val="000000"/>
                </a:solidFill>
                <a:latin typeface="Arial"/>
                <a:ea typeface="Arial"/>
                <a:cs typeface="Arial"/>
                <a:sym typeface="Arial"/>
              </a:rPr>
              <a:t> de 15 </a:t>
            </a:r>
            <a:r>
              <a:rPr lang="en-GB" sz="1400" b="0" i="0" u="none" strike="noStrike" cap="none" dirty="0" err="1">
                <a:solidFill>
                  <a:srgbClr val="000000"/>
                </a:solidFill>
                <a:latin typeface="Arial"/>
                <a:ea typeface="Arial"/>
                <a:cs typeface="Arial"/>
                <a:sym typeface="Arial"/>
              </a:rPr>
              <a:t>competências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empresariais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divididas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ramos</a:t>
            </a:r>
            <a:r>
              <a:rPr lang="en-GB" sz="1400" b="0" i="0" u="none" strike="noStrike" cap="none" dirty="0">
                <a:solidFill>
                  <a:srgbClr val="000000"/>
                </a:solidFill>
                <a:latin typeface="Arial"/>
                <a:ea typeface="Arial"/>
                <a:cs typeface="Arial"/>
                <a:sym typeface="Arial"/>
              </a:rPr>
              <a:t> que </a:t>
            </a:r>
            <a:r>
              <a:rPr lang="en-GB" sz="1400" b="0" i="0" u="none" strike="noStrike" cap="none" dirty="0" err="1">
                <a:solidFill>
                  <a:srgbClr val="000000"/>
                </a:solidFill>
                <a:latin typeface="Arial"/>
                <a:ea typeface="Arial"/>
                <a:cs typeface="Arial"/>
                <a:sym typeface="Arial"/>
              </a:rPr>
              <a:t>descrevem</a:t>
            </a:r>
            <a:r>
              <a:rPr lang="en-GB" sz="1400" b="0" i="0" u="none" strike="noStrike" cap="none" dirty="0">
                <a:solidFill>
                  <a:srgbClr val="000000"/>
                </a:solidFill>
                <a:latin typeface="Arial"/>
                <a:ea typeface="Arial"/>
                <a:cs typeface="Arial"/>
                <a:sym typeface="Arial"/>
              </a:rPr>
              <a:t> o que a </a:t>
            </a:r>
            <a:r>
              <a:rPr lang="en-GB" sz="1400" b="0" i="0" u="none" strike="noStrike" cap="none" dirty="0" err="1">
                <a:solidFill>
                  <a:srgbClr val="000000"/>
                </a:solidFill>
                <a:latin typeface="Arial"/>
                <a:ea typeface="Arial"/>
                <a:cs typeface="Arial"/>
                <a:sym typeface="Arial"/>
              </a:rPr>
              <a:t>competência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específica</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realmente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significa</a:t>
            </a:r>
            <a:r>
              <a:rPr lang="en-GB" sz="1400" b="0" i="0" u="none" strike="noStrike" cap="none" dirty="0">
                <a:solidFill>
                  <a:srgbClr val="000000"/>
                </a:solidFill>
                <a:latin typeface="Arial"/>
                <a:ea typeface="Arial"/>
                <a:cs typeface="Arial"/>
                <a:sym typeface="Arial"/>
              </a:rPr>
              <a:t> no </a:t>
            </a:r>
            <a:r>
              <a:rPr lang="en-GB" sz="1400" b="0" i="0" u="none" strike="noStrike" cap="none" dirty="0" err="1">
                <a:solidFill>
                  <a:srgbClr val="000000"/>
                </a:solidFill>
                <a:latin typeface="Arial"/>
                <a:ea typeface="Arial"/>
                <a:cs typeface="Arial"/>
                <a:sym typeface="Arial"/>
              </a:rPr>
              <a:t>domínio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prático</a:t>
            </a:r>
            <a:r>
              <a:rPr lang="en-GB" sz="1400" b="0" i="0" u="none" strike="noStrike" cap="none" dirty="0">
                <a:solidFill>
                  <a:srgbClr val="000000"/>
                </a:solidFill>
                <a:latin typeface="Arial"/>
                <a:ea typeface="Arial"/>
                <a:cs typeface="Arial"/>
                <a:sym typeface="Arial"/>
              </a:rPr>
              <a:t>. Estes </a:t>
            </a:r>
            <a:r>
              <a:rPr lang="en-GB" sz="1400" b="0" i="0" u="none" strike="noStrike" cap="none" dirty="0" err="1">
                <a:solidFill>
                  <a:srgbClr val="000000"/>
                </a:solidFill>
                <a:latin typeface="Arial"/>
                <a:ea typeface="Arial"/>
                <a:cs typeface="Arial"/>
                <a:sym typeface="Arial"/>
              </a:rPr>
              <a:t>são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claramente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definidos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através</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resultados</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aprendizagem</a:t>
            </a:r>
            <a:r>
              <a:rPr lang="en-GB" sz="1400" b="0" i="0" u="none" strike="noStrike" cap="none" dirty="0">
                <a:solidFill>
                  <a:srgbClr val="000000"/>
                </a:solidFill>
                <a:latin typeface="Arial"/>
                <a:ea typeface="Arial"/>
                <a:cs typeface="Arial"/>
                <a:sym typeface="Arial"/>
              </a:rPr>
              <a:t> (442 no total) - o que um </a:t>
            </a:r>
            <a:r>
              <a:rPr lang="en-GB" sz="1400" b="0" i="0" u="none" strike="noStrike" cap="none" dirty="0" err="1">
                <a:solidFill>
                  <a:srgbClr val="000000"/>
                </a:solidFill>
                <a:latin typeface="Arial"/>
                <a:ea typeface="Arial"/>
                <a:cs typeface="Arial"/>
                <a:sym typeface="Arial"/>
              </a:rPr>
              <a:t>formando</a:t>
            </a:r>
            <a:r>
              <a:rPr lang="en-GB" sz="1400" b="0" i="0" u="none" strike="noStrike" cap="none" dirty="0">
                <a:solidFill>
                  <a:srgbClr val="000000"/>
                </a:solidFill>
                <a:latin typeface="Arial"/>
                <a:ea typeface="Arial"/>
                <a:cs typeface="Arial"/>
                <a:sym typeface="Arial"/>
              </a:rPr>
              <a:t> sabe, </a:t>
            </a:r>
            <a:r>
              <a:rPr lang="en-GB" sz="1400" b="0" i="0" u="none" strike="noStrike" cap="none" dirty="0" err="1">
                <a:solidFill>
                  <a:srgbClr val="000000"/>
                </a:solidFill>
                <a:latin typeface="Arial"/>
                <a:ea typeface="Arial"/>
                <a:cs typeface="Arial"/>
                <a:sym typeface="Arial"/>
              </a:rPr>
              <a:t>compreende</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pode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fazer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resultados</a:t>
            </a:r>
            <a:r>
              <a:rPr lang="en-GB" sz="1400" b="0" i="0" u="none" strike="noStrike" cap="none" dirty="0">
                <a:solidFill>
                  <a:srgbClr val="000000"/>
                </a:solidFill>
                <a:latin typeface="Arial"/>
                <a:ea typeface="Arial"/>
                <a:cs typeface="Arial"/>
                <a:sym typeface="Arial"/>
              </a:rPr>
              <a:t> da </a:t>
            </a:r>
            <a:r>
              <a:rPr lang="en-GB" sz="1400" b="0" i="0" u="none" strike="noStrike" cap="none" dirty="0" err="1">
                <a:solidFill>
                  <a:srgbClr val="000000"/>
                </a:solidFill>
                <a:latin typeface="Arial"/>
                <a:ea typeface="Arial"/>
                <a:cs typeface="Arial"/>
                <a:sym typeface="Arial"/>
              </a:rPr>
              <a:t>aprendizagem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mapeados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em</a:t>
            </a:r>
            <a:r>
              <a:rPr lang="en-GB" sz="1400" b="0" i="0" u="none" strike="noStrike" cap="none" dirty="0">
                <a:solidFill>
                  <a:srgbClr val="000000"/>
                </a:solidFill>
                <a:latin typeface="Arial"/>
                <a:ea typeface="Arial"/>
                <a:cs typeface="Arial"/>
                <a:sym typeface="Arial"/>
              </a:rPr>
              <a:t> 8 </a:t>
            </a:r>
            <a:r>
              <a:rPr lang="en-GB" sz="1400" b="0" i="0" u="none" strike="noStrike" cap="none" dirty="0" err="1">
                <a:solidFill>
                  <a:srgbClr val="000000"/>
                </a:solidFill>
                <a:latin typeface="Arial"/>
                <a:ea typeface="Arial"/>
                <a:cs typeface="Arial"/>
                <a:sym typeface="Arial"/>
              </a:rPr>
              <a:t>níveis</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diferentes</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progressão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desde</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principiante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perito</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Compreender</a:t>
            </a:r>
            <a:r>
              <a:rPr lang="en-GB" b="1" dirty="0"/>
              <a:t> O </a:t>
            </a:r>
            <a:r>
              <a:rPr lang="en-GB" b="1" dirty="0" err="1"/>
              <a:t>EntreComp</a:t>
            </a:r>
            <a:endParaRPr dirty="0"/>
          </a:p>
        </p:txBody>
      </p:sp>
      <p:sp>
        <p:nvSpPr>
          <p:cNvPr id="201" name="Google Shape;201;p21"/>
          <p:cNvSpPr txBox="1">
            <a:spLocks noGrp="1"/>
          </p:cNvSpPr>
          <p:nvPr>
            <p:ph type="subTitle" idx="1"/>
          </p:nvPr>
        </p:nvSpPr>
        <p:spPr>
          <a:xfrm>
            <a:off x="1979407" y="1893346"/>
            <a:ext cx="3719370" cy="2710654"/>
          </a:xfrm>
          <a:prstGeom prst="rect">
            <a:avLst/>
          </a:prstGeom>
          <a:noFill/>
          <a:ln>
            <a:noFill/>
          </a:ln>
        </p:spPr>
        <p:txBody>
          <a:bodyPr spcFirstLastPara="1" wrap="square" lIns="91425" tIns="91425" rIns="91425" bIns="91425" anchor="t" anchorCtr="0">
            <a:noAutofit/>
          </a:bodyPr>
          <a:lstStyle/>
          <a:p>
            <a:pPr marL="114300" marR="0" lvl="0" indent="12700"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Existem</a:t>
            </a:r>
            <a:r>
              <a:rPr lang="en-GB" sz="1400" b="0" i="0" u="none" strike="noStrike" cap="none" dirty="0">
                <a:solidFill>
                  <a:srgbClr val="000000"/>
                </a:solidFill>
                <a:latin typeface="Arial"/>
                <a:ea typeface="Arial"/>
                <a:cs typeface="Arial"/>
                <a:sym typeface="Arial"/>
              </a:rPr>
              <a:t> 5 </a:t>
            </a:r>
            <a:r>
              <a:rPr lang="en-GB" sz="1400" b="0" i="0" u="none" strike="noStrike" cap="none" dirty="0" err="1">
                <a:solidFill>
                  <a:srgbClr val="000000"/>
                </a:solidFill>
                <a:latin typeface="Arial"/>
                <a:ea typeface="Arial"/>
                <a:cs typeface="Arial"/>
                <a:sym typeface="Arial"/>
              </a:rPr>
              <a:t>blocos</a:t>
            </a:r>
            <a:r>
              <a:rPr lang="en-GB" sz="1400" b="0" i="0" u="none" strike="noStrike" cap="none" dirty="0">
                <a:solidFill>
                  <a:srgbClr val="000000"/>
                </a:solidFill>
                <a:latin typeface="Arial"/>
                <a:ea typeface="Arial"/>
                <a:cs typeface="Arial"/>
                <a:sym typeface="Arial"/>
              </a:rPr>
              <a:t> de base </a:t>
            </a:r>
            <a:r>
              <a:rPr lang="en-GB" sz="1400" b="0" i="0" u="none" strike="noStrike" cap="none" dirty="0" err="1">
                <a:solidFill>
                  <a:srgbClr val="000000"/>
                </a:solidFill>
                <a:latin typeface="Arial"/>
                <a:ea typeface="Arial"/>
                <a:cs typeface="Arial"/>
                <a:sym typeface="Arial"/>
              </a:rPr>
              <a:t>principais</a:t>
            </a:r>
            <a:r>
              <a:rPr lang="en-GB" sz="1400" b="0" i="0" u="none" strike="noStrike" cap="none" dirty="0">
                <a:solidFill>
                  <a:srgbClr val="000000"/>
                </a:solidFill>
                <a:latin typeface="Arial"/>
                <a:ea typeface="Arial"/>
                <a:cs typeface="Arial"/>
                <a:sym typeface="Arial"/>
              </a:rPr>
              <a:t> para </a:t>
            </a:r>
            <a:r>
              <a:rPr lang="en-GB" sz="1400" b="0" i="0" u="none" strike="noStrike" cap="none" dirty="0" err="1">
                <a:solidFill>
                  <a:srgbClr val="000000"/>
                </a:solidFill>
                <a:latin typeface="Arial"/>
                <a:ea typeface="Arial"/>
                <a:cs typeface="Arial"/>
                <a:sym typeface="Arial"/>
              </a:rPr>
              <a:t>compreender</a:t>
            </a:r>
            <a:r>
              <a:rPr lang="en-GB" sz="1400" b="0" i="0" u="none" strike="noStrike" cap="none" dirty="0">
                <a:solidFill>
                  <a:srgbClr val="000000"/>
                </a:solidFill>
                <a:latin typeface="Arial"/>
                <a:ea typeface="Arial"/>
                <a:cs typeface="Arial"/>
                <a:sym typeface="Arial"/>
              </a:rPr>
              <a:t> o </a:t>
            </a:r>
            <a:r>
              <a:rPr lang="en-GB" sz="1400" b="0" i="0" u="none" strike="noStrike" cap="none" dirty="0" err="1">
                <a:solidFill>
                  <a:srgbClr val="000000"/>
                </a:solidFill>
                <a:latin typeface="Arial"/>
                <a:ea typeface="Arial"/>
                <a:cs typeface="Arial"/>
                <a:sym typeface="Arial"/>
              </a:rPr>
              <a:t>EntreComp</a:t>
            </a:r>
            <a:r>
              <a:rPr lang="en-GB" sz="1400" b="0" i="0" u="none" strike="noStrike" cap="none" dirty="0">
                <a:solidFill>
                  <a:srgbClr val="000000"/>
                </a:solidFill>
                <a:latin typeface="Arial"/>
                <a:ea typeface="Arial"/>
                <a:cs typeface="Arial"/>
                <a:sym typeface="Arial"/>
              </a:rPr>
              <a:t>:</a:t>
            </a:r>
          </a:p>
          <a:p>
            <a:pPr marL="114300" marR="0" lvl="0" indent="12700" rtl="0">
              <a:lnSpc>
                <a:spcPct val="100000"/>
              </a:lnSpc>
              <a:spcBef>
                <a:spcPts val="0"/>
              </a:spcBef>
              <a:spcAft>
                <a:spcPts val="0"/>
              </a:spcAft>
              <a:buNone/>
            </a:pPr>
            <a:endParaRPr lang="en-GB" dirty="0"/>
          </a:p>
          <a:p>
            <a:pPr marL="114300" marR="0" lvl="1" indent="-114300" rtl="0">
              <a:lnSpc>
                <a:spcPct val="75000"/>
              </a:lnSpc>
              <a:spcBef>
                <a:spcPts val="0"/>
              </a:spcBef>
              <a:spcAft>
                <a:spcPts val="0"/>
              </a:spcAft>
              <a:buClr>
                <a:srgbClr val="000000"/>
              </a:buClr>
              <a:buSzPts val="1400"/>
              <a:buFont typeface="Arial"/>
              <a:buChar char="•"/>
            </a:pPr>
            <a:r>
              <a:rPr lang="pt-PT" sz="1400" b="0" i="0" u="none" strike="noStrike" cap="none" dirty="0">
                <a:solidFill>
                  <a:srgbClr val="000000"/>
                </a:solidFill>
                <a:latin typeface="Arial"/>
                <a:ea typeface="Arial"/>
                <a:cs typeface="Arial"/>
                <a:sym typeface="Arial"/>
              </a:rPr>
              <a:t>Definição</a:t>
            </a:r>
          </a:p>
          <a:p>
            <a:pPr marL="114300" marR="0" lvl="1" indent="-25400" rtl="0">
              <a:lnSpc>
                <a:spcPct val="75000"/>
              </a:lnSpc>
              <a:spcBef>
                <a:spcPts val="140"/>
              </a:spcBef>
              <a:spcAft>
                <a:spcPts val="0"/>
              </a:spcAft>
              <a:buClr>
                <a:srgbClr val="000000"/>
              </a:buClr>
              <a:buSzPts val="1400"/>
              <a:buFont typeface="Arial"/>
              <a:buNone/>
            </a:pPr>
            <a:endParaRPr lang="pt-PT" sz="1400" b="0" i="0" u="none" strike="noStrike" cap="none" dirty="0">
              <a:solidFill>
                <a:srgbClr val="000000"/>
              </a:solidFill>
              <a:latin typeface="Arial"/>
              <a:ea typeface="Arial"/>
              <a:cs typeface="Arial"/>
              <a:sym typeface="Arial"/>
            </a:endParaRPr>
          </a:p>
          <a:p>
            <a:pPr marL="114300" marR="0" lvl="1" indent="-114300" rtl="0">
              <a:lnSpc>
                <a:spcPct val="75000"/>
              </a:lnSpc>
              <a:spcBef>
                <a:spcPts val="140"/>
              </a:spcBef>
              <a:spcAft>
                <a:spcPts val="0"/>
              </a:spcAft>
              <a:buClr>
                <a:srgbClr val="000000"/>
              </a:buClr>
              <a:buSzPts val="1400"/>
              <a:buFont typeface="Arial"/>
              <a:buChar char="•"/>
            </a:pPr>
            <a:r>
              <a:rPr lang="pt-PT" sz="1400" b="0" i="0" u="none" strike="noStrike" cap="none" dirty="0">
                <a:solidFill>
                  <a:srgbClr val="000000"/>
                </a:solidFill>
                <a:latin typeface="Arial"/>
                <a:ea typeface="Arial"/>
                <a:cs typeface="Arial"/>
                <a:sym typeface="Arial"/>
              </a:rPr>
              <a:t>Áreas</a:t>
            </a:r>
          </a:p>
          <a:p>
            <a:pPr marL="114300" marR="0" lvl="1" indent="-25400" rtl="0">
              <a:lnSpc>
                <a:spcPct val="75000"/>
              </a:lnSpc>
              <a:spcBef>
                <a:spcPts val="140"/>
              </a:spcBef>
              <a:spcAft>
                <a:spcPts val="0"/>
              </a:spcAft>
              <a:buClr>
                <a:srgbClr val="000000"/>
              </a:buClr>
              <a:buSzPts val="1400"/>
              <a:buFont typeface="Arial"/>
              <a:buNone/>
            </a:pPr>
            <a:endParaRPr lang="pt-PT" sz="1400" b="0" i="0" u="none" strike="noStrike" cap="none" dirty="0">
              <a:solidFill>
                <a:srgbClr val="000000"/>
              </a:solidFill>
              <a:latin typeface="Arial"/>
              <a:ea typeface="Arial"/>
              <a:cs typeface="Arial"/>
              <a:sym typeface="Arial"/>
            </a:endParaRPr>
          </a:p>
          <a:p>
            <a:pPr marL="114300" marR="0" lvl="1" indent="-114300" rtl="0">
              <a:lnSpc>
                <a:spcPct val="75000"/>
              </a:lnSpc>
              <a:spcBef>
                <a:spcPts val="140"/>
              </a:spcBef>
              <a:spcAft>
                <a:spcPts val="0"/>
              </a:spcAft>
              <a:buClr>
                <a:srgbClr val="000000"/>
              </a:buClr>
              <a:buSzPts val="1400"/>
              <a:buFont typeface="Arial"/>
              <a:buChar char="•"/>
            </a:pPr>
            <a:r>
              <a:rPr lang="pt-PT" sz="1400" b="0" i="0" u="none" strike="noStrike" cap="none" dirty="0">
                <a:solidFill>
                  <a:srgbClr val="000000"/>
                </a:solidFill>
                <a:latin typeface="Arial"/>
                <a:ea typeface="Arial"/>
                <a:cs typeface="Arial"/>
                <a:sym typeface="Arial"/>
              </a:rPr>
              <a:t>Competências</a:t>
            </a:r>
          </a:p>
          <a:p>
            <a:pPr marL="114300" marR="0" lvl="1" indent="-25400" rtl="0">
              <a:lnSpc>
                <a:spcPct val="75000"/>
              </a:lnSpc>
              <a:spcBef>
                <a:spcPts val="140"/>
              </a:spcBef>
              <a:spcAft>
                <a:spcPts val="0"/>
              </a:spcAft>
              <a:buClr>
                <a:srgbClr val="000000"/>
              </a:buClr>
              <a:buSzPts val="1400"/>
              <a:buFont typeface="Arial"/>
              <a:buNone/>
            </a:pPr>
            <a:endParaRPr lang="pt-PT" sz="1400" b="0" i="0" u="none" strike="noStrike" cap="none" dirty="0">
              <a:solidFill>
                <a:srgbClr val="000000"/>
              </a:solidFill>
              <a:latin typeface="Arial"/>
              <a:ea typeface="Arial"/>
              <a:cs typeface="Arial"/>
              <a:sym typeface="Arial"/>
            </a:endParaRPr>
          </a:p>
          <a:p>
            <a:pPr marL="114300" marR="0" lvl="1" indent="-114300" rtl="0">
              <a:lnSpc>
                <a:spcPct val="75000"/>
              </a:lnSpc>
              <a:spcBef>
                <a:spcPts val="140"/>
              </a:spcBef>
              <a:spcAft>
                <a:spcPts val="0"/>
              </a:spcAft>
              <a:buClr>
                <a:srgbClr val="000000"/>
              </a:buClr>
              <a:buSzPts val="1400"/>
              <a:buFont typeface="Arial"/>
              <a:buChar char="•"/>
            </a:pPr>
            <a:r>
              <a:rPr lang="pt-PT" sz="1400" b="0" i="0" u="none" strike="noStrike" cap="none" dirty="0">
                <a:solidFill>
                  <a:srgbClr val="000000"/>
                </a:solidFill>
                <a:latin typeface="Arial"/>
                <a:ea typeface="Arial"/>
                <a:cs typeface="Arial"/>
                <a:sym typeface="Arial"/>
              </a:rPr>
              <a:t>Fios condutores</a:t>
            </a:r>
          </a:p>
          <a:p>
            <a:pPr marL="114300" marR="0" lvl="1" indent="-25400" rtl="0">
              <a:lnSpc>
                <a:spcPct val="75000"/>
              </a:lnSpc>
              <a:spcBef>
                <a:spcPts val="140"/>
              </a:spcBef>
              <a:spcAft>
                <a:spcPts val="0"/>
              </a:spcAft>
              <a:buClr>
                <a:srgbClr val="000000"/>
              </a:buClr>
              <a:buSzPts val="1400"/>
              <a:buFont typeface="Arial"/>
              <a:buNone/>
            </a:pPr>
            <a:endParaRPr lang="pt-PT" sz="1400" b="0" i="0" u="none" strike="noStrike" cap="none" dirty="0">
              <a:solidFill>
                <a:srgbClr val="000000"/>
              </a:solidFill>
              <a:latin typeface="Arial"/>
              <a:ea typeface="Arial"/>
              <a:cs typeface="Arial"/>
              <a:sym typeface="Arial"/>
            </a:endParaRPr>
          </a:p>
          <a:p>
            <a:pPr marL="114300" marR="0" lvl="1" indent="-114300" rtl="0">
              <a:lnSpc>
                <a:spcPct val="75000"/>
              </a:lnSpc>
              <a:spcBef>
                <a:spcPts val="140"/>
              </a:spcBef>
              <a:spcAft>
                <a:spcPts val="0"/>
              </a:spcAft>
              <a:buClr>
                <a:srgbClr val="000000"/>
              </a:buClr>
              <a:buSzPts val="1400"/>
              <a:buFont typeface="Arial"/>
              <a:buChar char="•"/>
            </a:pPr>
            <a:r>
              <a:rPr lang="pt-PT" sz="1400" b="0" i="0" u="none" strike="noStrike" cap="none" dirty="0">
                <a:solidFill>
                  <a:srgbClr val="000000"/>
                </a:solidFill>
                <a:latin typeface="Arial"/>
                <a:ea typeface="Arial"/>
                <a:cs typeface="Arial"/>
                <a:sym typeface="Arial"/>
              </a:rPr>
              <a:t>Níveis de progressão</a:t>
            </a:r>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202" name="Google Shape;202;p21"/>
          <p:cNvSpPr/>
          <p:nvPr/>
        </p:nvSpPr>
        <p:spPr>
          <a:xfrm>
            <a:off x="1775705" y="1126777"/>
            <a:ext cx="5905992" cy="372249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definição</a:t>
            </a:r>
            <a:endParaRPr dirty="0"/>
          </a:p>
        </p:txBody>
      </p:sp>
      <p:sp>
        <p:nvSpPr>
          <p:cNvPr id="208" name="Google Shape;208;p22"/>
          <p:cNvSpPr txBox="1">
            <a:spLocks noGrp="1"/>
          </p:cNvSpPr>
          <p:nvPr>
            <p:ph type="subTitle" idx="1"/>
          </p:nvPr>
        </p:nvSpPr>
        <p:spPr>
          <a:xfrm>
            <a:off x="1227066" y="1551100"/>
            <a:ext cx="6731163" cy="1321209"/>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O </a:t>
            </a:r>
            <a:r>
              <a:rPr lang="en-GB" sz="1400" b="1" i="0" u="none" strike="noStrike" cap="none" dirty="0" err="1">
                <a:solidFill>
                  <a:srgbClr val="000000"/>
                </a:solidFill>
                <a:latin typeface="Arial"/>
                <a:ea typeface="Arial"/>
                <a:cs typeface="Arial"/>
                <a:sym typeface="Arial"/>
              </a:rPr>
              <a:t>EntreComp</a:t>
            </a:r>
            <a:r>
              <a:rPr lang="en-GB" sz="1400" b="1" i="0" u="none" strike="noStrike" cap="none" dirty="0">
                <a:solidFill>
                  <a:srgbClr val="000000"/>
                </a:solidFill>
                <a:latin typeface="Arial"/>
                <a:ea typeface="Arial"/>
                <a:cs typeface="Arial"/>
                <a:sym typeface="Arial"/>
              </a:rPr>
              <a:t> define </a:t>
            </a:r>
            <a:r>
              <a:rPr lang="en-GB" sz="1400" b="1" i="0" u="none" strike="noStrike" cap="none" dirty="0" err="1">
                <a:solidFill>
                  <a:srgbClr val="000000"/>
                </a:solidFill>
                <a:latin typeface="Arial"/>
                <a:ea typeface="Arial"/>
                <a:cs typeface="Arial"/>
                <a:sym typeface="Arial"/>
              </a:rPr>
              <a:t>empreendedorismo</a:t>
            </a:r>
            <a:r>
              <a:rPr lang="en-GB" sz="1400" b="1" i="0" u="none" strike="noStrike" cap="none" dirty="0">
                <a:solidFill>
                  <a:srgbClr val="000000"/>
                </a:solidFill>
                <a:latin typeface="Arial"/>
                <a:ea typeface="Arial"/>
                <a:cs typeface="Arial"/>
                <a:sym typeface="Arial"/>
              </a:rPr>
              <a:t> </a:t>
            </a:r>
            <a:r>
              <a:rPr lang="en-GB" sz="1400" b="1" i="0" u="none" strike="noStrike" cap="none" dirty="0" err="1">
                <a:solidFill>
                  <a:srgbClr val="000000"/>
                </a:solidFill>
                <a:latin typeface="Arial"/>
                <a:ea typeface="Arial"/>
                <a:cs typeface="Arial"/>
                <a:sym typeface="Arial"/>
              </a:rPr>
              <a:t>como</a:t>
            </a:r>
            <a:r>
              <a:rPr lang="en-GB" sz="1400" b="0" i="0" u="none" strike="noStrike" cap="none" dirty="0">
                <a:solidFill>
                  <a:srgbClr val="000000"/>
                </a:solidFill>
                <a:latin typeface="Arial"/>
                <a:ea typeface="Arial"/>
                <a:cs typeface="Arial"/>
                <a:sym typeface="Arial"/>
              </a:rPr>
              <a:t>:</a:t>
            </a:r>
            <a:endParaRPr dirty="0"/>
          </a:p>
          <a:p>
            <a:pPr marL="114300" marR="0" lvl="0" indent="12700" algn="ctr"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A </a:t>
            </a:r>
            <a:r>
              <a:rPr lang="en-GB" sz="1400" b="0" i="0" u="none" strike="noStrike" cap="none" dirty="0" err="1">
                <a:solidFill>
                  <a:srgbClr val="000000"/>
                </a:solidFill>
                <a:latin typeface="Arial"/>
                <a:ea typeface="Arial"/>
                <a:cs typeface="Arial"/>
                <a:sym typeface="Arial"/>
              </a:rPr>
              <a:t>capacidade</a:t>
            </a:r>
            <a:r>
              <a:rPr lang="en-GB" sz="1400" b="0" i="0" u="none" strike="noStrike" cap="none" dirty="0">
                <a:solidFill>
                  <a:srgbClr val="000000"/>
                </a:solidFill>
                <a:latin typeface="Arial"/>
                <a:ea typeface="Arial"/>
                <a:cs typeface="Arial"/>
                <a:sym typeface="Arial"/>
              </a:rPr>
              <a:t> de </a:t>
            </a:r>
            <a:r>
              <a:rPr lang="en-GB" sz="1400" b="0" i="0" u="none" strike="noStrike" cap="none" dirty="0" err="1">
                <a:solidFill>
                  <a:srgbClr val="000000"/>
                </a:solidFill>
                <a:latin typeface="Arial"/>
                <a:ea typeface="Arial"/>
                <a:cs typeface="Arial"/>
                <a:sym typeface="Arial"/>
              </a:rPr>
              <a:t>agir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sobre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oportunidades</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ideias</a:t>
            </a:r>
            <a:r>
              <a:rPr lang="en-GB" sz="1400" b="0" i="0" u="none" strike="noStrike" cap="none" dirty="0">
                <a:solidFill>
                  <a:srgbClr val="000000"/>
                </a:solidFill>
                <a:latin typeface="Arial"/>
                <a:ea typeface="Arial"/>
                <a:cs typeface="Arial"/>
                <a:sym typeface="Arial"/>
              </a:rPr>
              <a:t>, e </a:t>
            </a:r>
            <a:r>
              <a:rPr lang="en-GB" sz="1400" b="0" i="0" u="none" strike="noStrike" cap="none" dirty="0" err="1">
                <a:solidFill>
                  <a:srgbClr val="000000"/>
                </a:solidFill>
                <a:latin typeface="Arial"/>
                <a:ea typeface="Arial"/>
                <a:cs typeface="Arial"/>
                <a:sym typeface="Arial"/>
              </a:rPr>
              <a:t>transformá</a:t>
            </a:r>
            <a:r>
              <a:rPr lang="en-GB" sz="1400" b="0" i="0" u="none" strike="noStrike" cap="none" dirty="0">
                <a:solidFill>
                  <a:srgbClr val="000000"/>
                </a:solidFill>
                <a:latin typeface="Arial"/>
                <a:ea typeface="Arial"/>
                <a:cs typeface="Arial"/>
                <a:sym typeface="Arial"/>
              </a:rPr>
              <a:t>-las </a:t>
            </a:r>
            <a:r>
              <a:rPr lang="en-GB" sz="1400" b="0" i="0" u="none" strike="noStrike" cap="none" dirty="0" err="1">
                <a:solidFill>
                  <a:srgbClr val="000000"/>
                </a:solidFill>
                <a:latin typeface="Arial"/>
                <a:ea typeface="Arial"/>
                <a:cs typeface="Arial"/>
                <a:sym typeface="Arial"/>
              </a:rPr>
              <a:t>em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valor</a:t>
            </a:r>
            <a:r>
              <a:rPr lang="en-GB" sz="1400" b="0" i="0" u="none" strike="noStrike" cap="none" dirty="0">
                <a:solidFill>
                  <a:srgbClr val="000000"/>
                </a:solidFill>
                <a:latin typeface="Arial"/>
                <a:ea typeface="Arial"/>
                <a:cs typeface="Arial"/>
                <a:sym typeface="Arial"/>
              </a:rPr>
              <a:t> para </a:t>
            </a:r>
            <a:r>
              <a:rPr lang="en-GB" sz="1400" b="0" i="0" u="none" strike="noStrike" cap="none" dirty="0" err="1">
                <a:solidFill>
                  <a:srgbClr val="000000"/>
                </a:solidFill>
                <a:latin typeface="Arial"/>
                <a:ea typeface="Arial"/>
                <a:cs typeface="Arial"/>
                <a:sym typeface="Arial"/>
              </a:rPr>
              <a:t>os</a:t>
            </a:r>
            <a:r>
              <a:rPr lang="en-GB" sz="1400" b="0" i="0" u="none" strike="noStrike" cap="none" dirty="0">
                <a:solidFill>
                  <a:srgbClr val="000000"/>
                </a:solidFill>
                <a:latin typeface="Arial"/>
                <a:ea typeface="Arial"/>
                <a:cs typeface="Arial"/>
                <a:sym typeface="Arial"/>
              </a:rPr>
              <a:t> outros. O </a:t>
            </a:r>
            <a:r>
              <a:rPr lang="en-GB" sz="1400" b="0" i="0" u="none" strike="noStrike" cap="none" dirty="0" err="1">
                <a:solidFill>
                  <a:srgbClr val="000000"/>
                </a:solidFill>
                <a:latin typeface="Arial"/>
                <a:ea typeface="Arial"/>
                <a:cs typeface="Arial"/>
                <a:sym typeface="Arial"/>
              </a:rPr>
              <a:t>valor</a:t>
            </a:r>
            <a:r>
              <a:rPr lang="en-GB" sz="1400" b="0" i="0" u="none" strike="noStrike" cap="none" dirty="0">
                <a:solidFill>
                  <a:srgbClr val="000000"/>
                </a:solidFill>
                <a:latin typeface="Arial"/>
                <a:ea typeface="Arial"/>
                <a:cs typeface="Arial"/>
                <a:sym typeface="Arial"/>
              </a:rPr>
              <a:t> que é </a:t>
            </a:r>
            <a:r>
              <a:rPr lang="en-GB" sz="1400" b="0" i="0" u="none" strike="noStrike" cap="none" dirty="0" err="1">
                <a:solidFill>
                  <a:srgbClr val="000000"/>
                </a:solidFill>
                <a:latin typeface="Arial"/>
                <a:ea typeface="Arial"/>
                <a:cs typeface="Arial"/>
                <a:sym typeface="Arial"/>
              </a:rPr>
              <a:t>criado</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pode</a:t>
            </a:r>
            <a:r>
              <a:rPr lang="en-GB" sz="1400" b="0" i="0" u="none" strike="noStrike" cap="none" dirty="0">
                <a:solidFill>
                  <a:srgbClr val="000000"/>
                </a:solidFill>
                <a:latin typeface="Arial"/>
                <a:ea typeface="Arial"/>
                <a:cs typeface="Arial"/>
                <a:sym typeface="Arial"/>
              </a:rPr>
              <a:t> ser </a:t>
            </a:r>
            <a:r>
              <a:rPr lang="en-GB" sz="1400" b="0" i="0" u="none" strike="noStrike" cap="none" dirty="0" err="1">
                <a:solidFill>
                  <a:srgbClr val="000000"/>
                </a:solidFill>
                <a:latin typeface="Arial"/>
                <a:ea typeface="Arial"/>
                <a:cs typeface="Arial"/>
                <a:sym typeface="Arial"/>
              </a:rPr>
              <a:t>financeiro</a:t>
            </a:r>
            <a:r>
              <a:rPr lang="en-GB" sz="1400" b="0" i="0" u="none" strike="noStrike" cap="none" dirty="0">
                <a:solidFill>
                  <a:srgbClr val="000000"/>
                </a:solidFill>
                <a:latin typeface="Arial"/>
                <a:ea typeface="Arial"/>
                <a:cs typeface="Arial"/>
                <a:sym typeface="Arial"/>
              </a:rPr>
              <a:t>, cultural </a:t>
            </a:r>
            <a:r>
              <a:rPr lang="en-GB" sz="1400" b="0" i="0" u="none" strike="noStrike" cap="none" dirty="0" err="1">
                <a:solidFill>
                  <a:srgbClr val="000000"/>
                </a:solidFill>
                <a:latin typeface="Arial"/>
                <a:ea typeface="Arial"/>
                <a:cs typeface="Arial"/>
                <a:sym typeface="Arial"/>
              </a:rPr>
              <a:t>ou</a:t>
            </a:r>
            <a:r>
              <a:rPr lang="en-GB" sz="1400" b="0" i="0" u="none" strike="noStrike" cap="none" dirty="0">
                <a:solidFill>
                  <a:srgbClr val="000000"/>
                </a:solidFill>
                <a:latin typeface="Arial"/>
                <a:ea typeface="Arial"/>
                <a:cs typeface="Arial"/>
                <a:sym typeface="Arial"/>
              </a:rPr>
              <a:t> social.</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Áreas</a:t>
            </a:r>
            <a:endParaRPr/>
          </a:p>
        </p:txBody>
      </p:sp>
      <p:sp>
        <p:nvSpPr>
          <p:cNvPr id="215" name="Google Shape;215;p23"/>
          <p:cNvSpPr txBox="1">
            <a:spLocks noGrp="1"/>
          </p:cNvSpPr>
          <p:nvPr>
            <p:ph type="subTitle" idx="1"/>
          </p:nvPr>
        </p:nvSpPr>
        <p:spPr>
          <a:xfrm>
            <a:off x="1227066" y="1320811"/>
            <a:ext cx="6731163" cy="46058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A EntreComp identifica 3 áreas de competência:</a:t>
            </a:r>
            <a:endParaRPr sz="1400" b="0" i="0" u="none" strike="noStrike" cap="none">
              <a:solidFill>
                <a:srgbClr val="000000"/>
              </a:solidFill>
              <a:latin typeface="Arial"/>
              <a:ea typeface="Arial"/>
              <a:cs typeface="Arial"/>
              <a:sym typeface="Arial"/>
            </a:endParaRPr>
          </a:p>
        </p:txBody>
      </p:sp>
      <p:pic>
        <p:nvPicPr>
          <p:cNvPr id="216" name="Google Shape;216;p23" descr="C:\Windows\system32\config\systemprofile\Desktop\Entrecomp-930x500-Full.png"/>
          <p:cNvPicPr preferRelativeResize="0"/>
          <p:nvPr/>
        </p:nvPicPr>
        <p:blipFill rotWithShape="1">
          <a:blip r:embed="rId3">
            <a:alphaModFix/>
          </a:blip>
          <a:srcRect/>
          <a:stretch/>
        </p:blipFill>
        <p:spPr>
          <a:xfrm>
            <a:off x="2614107" y="1320811"/>
            <a:ext cx="5527857" cy="3675729"/>
          </a:xfrm>
          <a:prstGeom prst="rect">
            <a:avLst/>
          </a:prstGeom>
          <a:noFill/>
          <a:ln>
            <a:noFill/>
          </a:ln>
        </p:spPr>
      </p:pic>
      <p:sp>
        <p:nvSpPr>
          <p:cNvPr id="2" name="CaixaDeTexto 1">
            <a:extLst>
              <a:ext uri="{FF2B5EF4-FFF2-40B4-BE49-F238E27FC236}">
                <a16:creationId xmlns:a16="http://schemas.microsoft.com/office/drawing/2014/main" id="{51D9E976-7BF4-6153-9224-0FF4A45C5034}"/>
              </a:ext>
            </a:extLst>
          </p:cNvPr>
          <p:cNvSpPr txBox="1"/>
          <p:nvPr/>
        </p:nvSpPr>
        <p:spPr>
          <a:xfrm>
            <a:off x="860612" y="2237591"/>
            <a:ext cx="1602889" cy="954107"/>
          </a:xfrm>
          <a:prstGeom prst="rect">
            <a:avLst/>
          </a:prstGeom>
          <a:noFill/>
        </p:spPr>
        <p:txBody>
          <a:bodyPr wrap="square" rtlCol="0">
            <a:spAutoFit/>
          </a:bodyPr>
          <a:lstStyle/>
          <a:p>
            <a:r>
              <a:rPr lang="pt-PT" dirty="0">
                <a:highlight>
                  <a:srgbClr val="FFFF00"/>
                </a:highlight>
              </a:rPr>
              <a:t>Em ação</a:t>
            </a:r>
          </a:p>
          <a:p>
            <a:r>
              <a:rPr lang="pt-PT" dirty="0">
                <a:highlight>
                  <a:srgbClr val="FFFF00"/>
                </a:highlight>
              </a:rPr>
              <a:t>Ideias e oportunidades</a:t>
            </a:r>
          </a:p>
          <a:p>
            <a:r>
              <a:rPr lang="pt-PT" dirty="0">
                <a:highlight>
                  <a:srgbClr val="FFFF00"/>
                </a:highlight>
              </a:rPr>
              <a:t>Recursos </a:t>
            </a:r>
          </a:p>
        </p:txBody>
      </p:sp>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1102</Words>
  <Application>Microsoft Office PowerPoint</Application>
  <PresentationFormat>Bildschirmpräsentation (16:9)</PresentationFormat>
  <Paragraphs>170</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Noto Sans</vt:lpstr>
      <vt:lpstr>Bebas Neue</vt:lpstr>
      <vt:lpstr>Nunito</vt:lpstr>
      <vt:lpstr>Creal Modern Portfolio by Slidesgo</vt:lpstr>
      <vt:lpstr>O que é o ENTRECOMP - QUADRO EUROPEU DE COMPETÊNCIAS PARA O EMPREENDEDORISMO VERDE ?</vt:lpstr>
      <vt:lpstr>01</vt:lpstr>
      <vt:lpstr>01</vt:lpstr>
      <vt:lpstr>Contexto político</vt:lpstr>
      <vt:lpstr>Compreender O EntreComp</vt:lpstr>
      <vt:lpstr>Compreender O EntreComp</vt:lpstr>
      <vt:lpstr>Compreender O EntreComp</vt:lpstr>
      <vt:lpstr>definição</vt:lpstr>
      <vt:lpstr>Áreas</vt:lpstr>
      <vt:lpstr>Competências</vt:lpstr>
      <vt:lpstr>IDEIAS &amp; OPORTUNIDADES</vt:lpstr>
      <vt:lpstr>RECURSOS</vt:lpstr>
      <vt:lpstr>EM AÇÃO</vt:lpstr>
      <vt:lpstr>02</vt:lpstr>
      <vt:lpstr>O Modelo de Progressão EntreComp</vt:lpstr>
      <vt:lpstr>03</vt:lpstr>
      <vt:lpstr>Utilização do EntreComp para atingir objetivos</vt:lpstr>
      <vt:lpstr>Para quem é o EntreComp?</vt:lpstr>
      <vt:lpstr>Para quem é o EntreComp?</vt:lpstr>
      <vt:lpstr>Para quem é O EntreComp?</vt:lpstr>
      <vt:lpstr>Para quem é o EntreComp?</vt:lpstr>
      <vt:lpstr>Para quem é o EntreComp?</vt:lpstr>
      <vt:lpstr>04</vt:lpstr>
      <vt:lpstr>Indicações para começar a trabalhar com o EntreComp</vt:lpstr>
      <vt:lpstr>Indicações para começar a trabalhar com o EntreComp</vt:lpstr>
      <vt:lpstr>PowerPoint-Präsentation</vt:lpstr>
      <vt:lpstr>Para mais informações, queira visitar: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 que é O QUADRO EUROPEU DE COMPETÊNCIAS PARA O EMPREENDEDORISMO VERDE ?</dc:title>
  <dc:creator>Ana Filipa Pires</dc:creator>
  <cp:keywords>, docId:AB32349132C63DF69F6825FCA0C68201</cp:keywords>
  <cp:lastModifiedBy>Niclas Grüttner</cp:lastModifiedBy>
  <cp:revision>13</cp:revision>
  <dcterms:modified xsi:type="dcterms:W3CDTF">2023-07-31T09:45:45Z</dcterms:modified>
</cp:coreProperties>
</file>