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Bebas Neue" panose="020B0606020202050201" pitchFamily="34" charset="0"/>
      <p:regular r:id="rId30"/>
    </p:embeddedFont>
    <p:embeddedFont>
      <p:font typeface="Noto Sans" panose="020B0502040504020204" pitchFamily="34" charset="0"/>
      <p:regular r:id="rId31"/>
    </p:embeddedFont>
    <p:embeddedFont>
      <p:font typeface="Nunito"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D87AD3-BDFB-423B-A0F7-293805BCA959}">
  <a:tblStyle styleId="{41D87AD3-BDFB-423B-A0F7-293805BCA95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526"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sp>
        <p:nvSpPr>
          <p:cNvPr id="2" name="TextBox 19">
            <a:extLst>
              <a:ext uri="{FF2B5EF4-FFF2-40B4-BE49-F238E27FC236}">
                <a16:creationId xmlns:a16="http://schemas.microsoft.com/office/drawing/2014/main" id="{F59802C3-C527-915E-D6CB-86576AAF051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B9C71908-B9F6-5C1E-0197-D95EA5E5D262}"/>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E3BB445C-4A10-B17B-5494-381973674702}"/>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107"/>
        <p:cNvGrpSpPr/>
        <p:nvPr/>
      </p:nvGrpSpPr>
      <p:grpSpPr>
        <a:xfrm>
          <a:off x="0" y="0"/>
          <a:ext cx="0" cy="0"/>
          <a:chOff x="0" y="0"/>
          <a:chExt cx="0" cy="0"/>
        </a:xfrm>
      </p:grpSpPr>
      <p:sp>
        <p:nvSpPr>
          <p:cNvPr id="108" name="Google Shape;108;p11"/>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9" name="Google Shape;109;p11"/>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10" name="Google Shape;110;p11"/>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1" name="Google Shape;111;p11"/>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1"/>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1"/>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4" name="Google Shape;114;p1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5" name="Google Shape;115;p11"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sp>
        <p:nvSpPr>
          <p:cNvPr id="2" name="TextBox 19">
            <a:extLst>
              <a:ext uri="{FF2B5EF4-FFF2-40B4-BE49-F238E27FC236}">
                <a16:creationId xmlns:a16="http://schemas.microsoft.com/office/drawing/2014/main" id="{FFDD2FAB-9BFF-CBB3-FC89-90B71ADD3C7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A95217E5-82D5-FA65-384A-9A051436F53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16"/>
        <p:cNvGrpSpPr/>
        <p:nvPr/>
      </p:nvGrpSpPr>
      <p:grpSpPr>
        <a:xfrm>
          <a:off x="0" y="0"/>
          <a:ext cx="0" cy="0"/>
          <a:chOff x="0" y="0"/>
          <a:chExt cx="0" cy="0"/>
        </a:xfrm>
      </p:grpSpPr>
      <p:sp>
        <p:nvSpPr>
          <p:cNvPr id="117" name="Google Shape;117;p12"/>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2"/>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2"/>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 name="Google Shape;120;p1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1" name="Google Shape;121;p12" descr="Graphical user interface, text, application&#10;&#10;Description automatically generated"/>
          <p:cNvPicPr preferRelativeResize="0"/>
          <p:nvPr/>
        </p:nvPicPr>
        <p:blipFill rotWithShape="1">
          <a:blip r:embed="rId3">
            <a:alphaModFix/>
          </a:blip>
          <a:srcRect r="25004"/>
          <a:stretch/>
        </p:blipFill>
        <p:spPr>
          <a:xfrm>
            <a:off x="72618" y="4717453"/>
            <a:ext cx="1006682" cy="275804"/>
          </a:xfrm>
          <a:prstGeom prst="rect">
            <a:avLst/>
          </a:prstGeom>
          <a:noFill/>
          <a:ln>
            <a:noFill/>
          </a:ln>
        </p:spPr>
      </p:pic>
      <p:sp>
        <p:nvSpPr>
          <p:cNvPr id="2" name="TextBox 19">
            <a:extLst>
              <a:ext uri="{FF2B5EF4-FFF2-40B4-BE49-F238E27FC236}">
                <a16:creationId xmlns:a16="http://schemas.microsoft.com/office/drawing/2014/main" id="{D9BE42FB-158D-B9FD-1D86-F74A3455687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F435E5C4-9AF1-ED91-AA79-7DAF33413AAF}"/>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22"/>
        <p:cNvGrpSpPr/>
        <p:nvPr/>
      </p:nvGrpSpPr>
      <p:grpSpPr>
        <a:xfrm>
          <a:off x="0" y="0"/>
          <a:ext cx="0" cy="0"/>
          <a:chOff x="0" y="0"/>
          <a:chExt cx="0" cy="0"/>
        </a:xfrm>
      </p:grpSpPr>
      <p:sp>
        <p:nvSpPr>
          <p:cNvPr id="123" name="Google Shape;123;p13"/>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4" name="Google Shape;124;p13"/>
          <p:cNvGrpSpPr/>
          <p:nvPr/>
        </p:nvGrpSpPr>
        <p:grpSpPr>
          <a:xfrm rot="10800000">
            <a:off x="7782805" y="539502"/>
            <a:ext cx="682510" cy="1078346"/>
            <a:chOff x="4210925" y="3949824"/>
            <a:chExt cx="325625" cy="514601"/>
          </a:xfrm>
        </p:grpSpPr>
        <p:sp>
          <p:nvSpPr>
            <p:cNvPr id="125" name="Google Shape;125;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7" name="Google Shape;127;p13"/>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9" name="Google Shape;129;p13"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sp>
        <p:nvSpPr>
          <p:cNvPr id="2" name="TextBox 19">
            <a:extLst>
              <a:ext uri="{FF2B5EF4-FFF2-40B4-BE49-F238E27FC236}">
                <a16:creationId xmlns:a16="http://schemas.microsoft.com/office/drawing/2014/main" id="{286CAC44-575F-4DDC-9BDF-18AEDB8C55C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D80579D5-0F05-9640-4E97-7B1714DE9F06}"/>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30"/>
        <p:cNvGrpSpPr/>
        <p:nvPr/>
      </p:nvGrpSpPr>
      <p:grpSpPr>
        <a:xfrm>
          <a:off x="0" y="0"/>
          <a:ext cx="0" cy="0"/>
          <a:chOff x="0" y="0"/>
          <a:chExt cx="0" cy="0"/>
        </a:xfrm>
      </p:grpSpPr>
      <p:sp>
        <p:nvSpPr>
          <p:cNvPr id="131" name="Google Shape;131;p14"/>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4"/>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4"/>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4"/>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4"/>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4"/>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7" name="Google Shape;137;p1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38" name="Google Shape;138;p14" descr="Graphical user interface, text, application&#10;&#10;Description automatically generated"/>
          <p:cNvPicPr preferRelativeResize="0"/>
          <p:nvPr/>
        </p:nvPicPr>
        <p:blipFill rotWithShape="1">
          <a:blip r:embed="rId3">
            <a:alphaModFix/>
          </a:blip>
          <a:srcRect r="25004"/>
          <a:stretch/>
        </p:blipFill>
        <p:spPr>
          <a:xfrm>
            <a:off x="161518" y="4754561"/>
            <a:ext cx="1006682" cy="275804"/>
          </a:xfrm>
          <a:prstGeom prst="rect">
            <a:avLst/>
          </a:prstGeom>
          <a:noFill/>
          <a:ln>
            <a:noFill/>
          </a:ln>
        </p:spPr>
      </p:pic>
      <p:sp>
        <p:nvSpPr>
          <p:cNvPr id="2" name="TextBox 19">
            <a:extLst>
              <a:ext uri="{FF2B5EF4-FFF2-40B4-BE49-F238E27FC236}">
                <a16:creationId xmlns:a16="http://schemas.microsoft.com/office/drawing/2014/main" id="{DBDC22AD-DA95-69B1-3DF3-B40113D1E20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21138795-CABD-0C3F-E09F-BBF0BE689AD3}"/>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6" name="Google Shape;26;p3"/>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7" name="Google Shape;27;p3"/>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8" name="Google Shape;28;p3"/>
          <p:cNvSpPr txBox="1">
            <a:spLocks noGrp="1"/>
          </p:cNvSpPr>
          <p:nvPr>
            <p:ph type="title" idx="4"/>
          </p:nvPr>
        </p:nvSpPr>
        <p:spPr>
          <a:xfrm>
            <a:off x="16316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 name="Google Shape;29;p3"/>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0" name="Google Shape;30;p3"/>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1" name="Google Shape;31;p3"/>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2" name="Google Shape;32;p3"/>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3" name="Google Shape;33;p3"/>
          <p:cNvSpPr/>
          <p:nvPr/>
        </p:nvSpPr>
        <p:spPr>
          <a:xfrm>
            <a:off x="7296925" y="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
          <p:cNvSpPr/>
          <p:nvPr/>
        </p:nvSpPr>
        <p:spPr>
          <a:xfrm flipH="1">
            <a:off x="97499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
          <p:cNvSpPr/>
          <p:nvPr/>
        </p:nvSpPr>
        <p:spPr>
          <a:xfrm flipH="1">
            <a:off x="97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
          <p:cNvSpPr/>
          <p:nvPr/>
        </p:nvSpPr>
        <p:spPr>
          <a:xfrm flipH="1">
            <a:off x="501374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
          <p:cNvSpPr/>
          <p:nvPr/>
        </p:nvSpPr>
        <p:spPr>
          <a:xfrm flipH="1">
            <a:off x="505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
          <p:cNvSpPr/>
          <p:nvPr/>
        </p:nvSpPr>
        <p:spPr>
          <a:xfrm>
            <a:off x="7216474" y="4010027"/>
            <a:ext cx="3209912" cy="3209074"/>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3"/>
          <p:cNvGrpSpPr/>
          <p:nvPr/>
        </p:nvGrpSpPr>
        <p:grpSpPr>
          <a:xfrm>
            <a:off x="163735" y="4251112"/>
            <a:ext cx="811262" cy="1280739"/>
            <a:chOff x="4210925" y="3949824"/>
            <a:chExt cx="325625" cy="514601"/>
          </a:xfrm>
        </p:grpSpPr>
        <p:sp>
          <p:nvSpPr>
            <p:cNvPr id="40" name="Google Shape;40;p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3"/>
          <p:cNvSpPr/>
          <p:nvPr/>
        </p:nvSpPr>
        <p:spPr>
          <a:xfrm>
            <a:off x="8250417" y="53949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134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3"/>
          <p:cNvSpPr txBox="1">
            <a:spLocks noGrp="1"/>
          </p:cNvSpPr>
          <p:nvPr>
            <p:ph type="subTitle" idx="9"/>
          </p:nvPr>
        </p:nvSpPr>
        <p:spPr>
          <a:xfrm>
            <a:off x="1631625" y="3916000"/>
            <a:ext cx="2479800" cy="534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3"/>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3"/>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7" name="Google Shape;47;p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8" name="Google Shape;48;p3" descr="Graphical user interface, text, application&#10;&#10;Description automatically generated"/>
          <p:cNvPicPr preferRelativeResize="0"/>
          <p:nvPr/>
        </p:nvPicPr>
        <p:blipFill rotWithShape="1">
          <a:blip r:embed="rId3">
            <a:alphaModFix/>
          </a:blip>
          <a:srcRect r="25004"/>
          <a:stretch/>
        </p:blipFill>
        <p:spPr>
          <a:xfrm>
            <a:off x="66025" y="4780106"/>
            <a:ext cx="1006682" cy="275804"/>
          </a:xfrm>
          <a:prstGeom prst="rect">
            <a:avLst/>
          </a:prstGeom>
          <a:noFill/>
          <a:ln>
            <a:noFill/>
          </a:ln>
        </p:spPr>
      </p:pic>
      <p:sp>
        <p:nvSpPr>
          <p:cNvPr id="2" name="TextBox 19">
            <a:extLst>
              <a:ext uri="{FF2B5EF4-FFF2-40B4-BE49-F238E27FC236}">
                <a16:creationId xmlns:a16="http://schemas.microsoft.com/office/drawing/2014/main" id="{4CB00817-3034-84AA-EAF5-F9289DC08F5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17A5FF3D-CF55-849E-DA8B-702C82BC54F9}"/>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4"/>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4"/>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4"/>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4"/>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59" name="Google Shape;59;p4" descr="Graphical user interface, text, application&#10;&#10;Description automatically generated"/>
          <p:cNvPicPr preferRelativeResize="0"/>
          <p:nvPr/>
        </p:nvPicPr>
        <p:blipFill rotWithShape="1">
          <a:blip r:embed="rId3">
            <a:alphaModFix/>
          </a:blip>
          <a:srcRect r="25004"/>
          <a:stretch/>
        </p:blipFill>
        <p:spPr>
          <a:xfrm>
            <a:off x="38217" y="4802151"/>
            <a:ext cx="1006682" cy="275804"/>
          </a:xfrm>
          <a:prstGeom prst="rect">
            <a:avLst/>
          </a:prstGeom>
          <a:noFill/>
          <a:ln>
            <a:noFill/>
          </a:ln>
        </p:spPr>
      </p:pic>
      <p:sp>
        <p:nvSpPr>
          <p:cNvPr id="2" name="TextBox 19">
            <a:extLst>
              <a:ext uri="{FF2B5EF4-FFF2-40B4-BE49-F238E27FC236}">
                <a16:creationId xmlns:a16="http://schemas.microsoft.com/office/drawing/2014/main" id="{A997D7A8-EC60-0061-135C-129A9F0F0D4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9DA3A07C-368E-2C75-DC4D-9F2C021C821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p5"/>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5"/>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4" name="Google Shape;64;p5"/>
          <p:cNvGrpSpPr/>
          <p:nvPr/>
        </p:nvGrpSpPr>
        <p:grpSpPr>
          <a:xfrm>
            <a:off x="8431033" y="-449325"/>
            <a:ext cx="1061212" cy="1676776"/>
            <a:chOff x="4210925" y="3949824"/>
            <a:chExt cx="325625" cy="514601"/>
          </a:xfrm>
        </p:grpSpPr>
        <p:sp>
          <p:nvSpPr>
            <p:cNvPr id="65" name="Google Shape;65;p5"/>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5"/>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 name="Google Shape;67;p5"/>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5"/>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69" name="Google Shape;69;p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0" name="Google Shape;70;p5" descr="Graphical user interface, text, application&#10;&#10;Description automatically generated"/>
          <p:cNvPicPr preferRelativeResize="0"/>
          <p:nvPr/>
        </p:nvPicPr>
        <p:blipFill rotWithShape="1">
          <a:blip r:embed="rId3">
            <a:alphaModFix/>
          </a:blip>
          <a:srcRect r="25004"/>
          <a:stretch/>
        </p:blipFill>
        <p:spPr>
          <a:xfrm>
            <a:off x="72618" y="4824197"/>
            <a:ext cx="1006682" cy="275804"/>
          </a:xfrm>
          <a:prstGeom prst="rect">
            <a:avLst/>
          </a:prstGeom>
          <a:noFill/>
          <a:ln>
            <a:noFill/>
          </a:ln>
        </p:spPr>
      </p:pic>
      <p:sp>
        <p:nvSpPr>
          <p:cNvPr id="2" name="TextBox 19">
            <a:extLst>
              <a:ext uri="{FF2B5EF4-FFF2-40B4-BE49-F238E27FC236}">
                <a16:creationId xmlns:a16="http://schemas.microsoft.com/office/drawing/2014/main" id="{DBA5644A-7A20-C17B-EDAE-1B8C494796A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9566E99C-E9D4-426F-BAE0-2FD12688AE26}"/>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3" name="Google Shape;73;p6"/>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6"/>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5" name="Google Shape;75;p6"/>
          <p:cNvGrpSpPr/>
          <p:nvPr/>
        </p:nvGrpSpPr>
        <p:grpSpPr>
          <a:xfrm>
            <a:off x="8225003" y="433123"/>
            <a:ext cx="411785" cy="650559"/>
            <a:chOff x="4210925" y="3949824"/>
            <a:chExt cx="325625" cy="514601"/>
          </a:xfrm>
        </p:grpSpPr>
        <p:sp>
          <p:nvSpPr>
            <p:cNvPr id="76" name="Google Shape;76;p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8" name="Google Shape;78;p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9" name="Google Shape;79;p6"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sp>
        <p:nvSpPr>
          <p:cNvPr id="2" name="TextBox 19">
            <a:extLst>
              <a:ext uri="{FF2B5EF4-FFF2-40B4-BE49-F238E27FC236}">
                <a16:creationId xmlns:a16="http://schemas.microsoft.com/office/drawing/2014/main" id="{65D6FA0E-133B-6FC8-C57A-583AF3655CE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6E13186A-4684-7F6F-9F50-532902FE7ECF}"/>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2" name="Google Shape;82;p7"/>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3" name="Google Shape;83;p7"/>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7"/>
          <p:cNvSpPr/>
          <p:nvPr/>
        </p:nvSpPr>
        <p:spPr>
          <a:xfrm>
            <a:off x="-1221240" y="-1376663"/>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7"/>
          <p:cNvSpPr/>
          <p:nvPr/>
        </p:nvSpPr>
        <p:spPr>
          <a:xfrm rot="4323990">
            <a:off x="-1031665" y="191821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6" name="Google Shape;86;p7" descr="Logo&#10;&#10;Description automatically generated"/>
          <p:cNvPicPr preferRelativeResize="0"/>
          <p:nvPr/>
        </p:nvPicPr>
        <p:blipFill rotWithShape="1">
          <a:blip r:embed="rId2">
            <a:alphaModFix/>
          </a:blip>
          <a:srcRect/>
          <a:stretch/>
        </p:blipFill>
        <p:spPr>
          <a:xfrm>
            <a:off x="8146770" y="86071"/>
            <a:ext cx="846608" cy="851916"/>
          </a:xfrm>
          <a:prstGeom prst="rect">
            <a:avLst/>
          </a:prstGeom>
          <a:noFill/>
          <a:ln>
            <a:noFill/>
          </a:ln>
        </p:spPr>
      </p:pic>
      <p:pic>
        <p:nvPicPr>
          <p:cNvPr id="87" name="Google Shape;87;p7" descr="Graphical user interface, text, application&#10;&#10;Description automatically generated"/>
          <p:cNvPicPr preferRelativeResize="0"/>
          <p:nvPr/>
        </p:nvPicPr>
        <p:blipFill rotWithShape="1">
          <a:blip r:embed="rId3">
            <a:alphaModFix/>
          </a:blip>
          <a:srcRect r="25004"/>
          <a:stretch/>
        </p:blipFill>
        <p:spPr>
          <a:xfrm>
            <a:off x="46938" y="4780106"/>
            <a:ext cx="1006682" cy="275804"/>
          </a:xfrm>
          <a:prstGeom prst="rect">
            <a:avLst/>
          </a:prstGeom>
          <a:noFill/>
          <a:ln>
            <a:noFill/>
          </a:ln>
        </p:spPr>
      </p:pic>
      <p:sp>
        <p:nvSpPr>
          <p:cNvPr id="2" name="TextBox 19">
            <a:extLst>
              <a:ext uri="{FF2B5EF4-FFF2-40B4-BE49-F238E27FC236}">
                <a16:creationId xmlns:a16="http://schemas.microsoft.com/office/drawing/2014/main" id="{836E2151-01F3-1303-0D38-3221B082F65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F5505E35-8572-06C0-76F0-C747BD2BBC6B}"/>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p8"/>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90" name="Google Shape;90;p8"/>
          <p:cNvGrpSpPr/>
          <p:nvPr/>
        </p:nvGrpSpPr>
        <p:grpSpPr>
          <a:xfrm>
            <a:off x="6609" y="4254853"/>
            <a:ext cx="554210" cy="859289"/>
            <a:chOff x="2242775" y="2016422"/>
            <a:chExt cx="325050" cy="504100"/>
          </a:xfrm>
        </p:grpSpPr>
        <p:sp>
          <p:nvSpPr>
            <p:cNvPr id="91" name="Google Shape;91;p8"/>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8"/>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 name="Google Shape;93;p8"/>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4" name="Google Shape;94;p8"/>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8"/>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6" name="Google Shape;96;p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7" name="Google Shape;97;p8" descr="Graphical user interface, text, application&#10;&#10;Description automatically generated"/>
          <p:cNvPicPr preferRelativeResize="0"/>
          <p:nvPr/>
        </p:nvPicPr>
        <p:blipFill rotWithShape="1">
          <a:blip r:embed="rId3">
            <a:alphaModFix/>
          </a:blip>
          <a:srcRect r="25004"/>
          <a:stretch/>
        </p:blipFill>
        <p:spPr>
          <a:xfrm>
            <a:off x="72618" y="4802151"/>
            <a:ext cx="1006682" cy="275804"/>
          </a:xfrm>
          <a:prstGeom prst="rect">
            <a:avLst/>
          </a:prstGeom>
          <a:noFill/>
          <a:ln>
            <a:noFill/>
          </a:ln>
        </p:spPr>
      </p:pic>
      <p:sp>
        <p:nvSpPr>
          <p:cNvPr id="2" name="TextBox 19">
            <a:extLst>
              <a:ext uri="{FF2B5EF4-FFF2-40B4-BE49-F238E27FC236}">
                <a16:creationId xmlns:a16="http://schemas.microsoft.com/office/drawing/2014/main" id="{F9A0EFDE-DAB5-7AE9-FA5C-ACC26764E50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EB100880-6B94-BBEA-1BD1-9738FAF5EF68}"/>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pic>
        <p:nvPicPr>
          <p:cNvPr id="99" name="Google Shape;99;p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0" name="Google Shape;100;p9" descr="Graphical user interface, text, application&#10;&#10;Description automatically generated"/>
          <p:cNvPicPr preferRelativeResize="0"/>
          <p:nvPr/>
        </p:nvPicPr>
        <p:blipFill rotWithShape="1">
          <a:blip r:embed="rId3">
            <a:alphaModFix/>
          </a:blip>
          <a:srcRect r="25004"/>
          <a:stretch/>
        </p:blipFill>
        <p:spPr>
          <a:xfrm>
            <a:off x="72618" y="4802151"/>
            <a:ext cx="1006682" cy="275804"/>
          </a:xfrm>
          <a:prstGeom prst="rect">
            <a:avLst/>
          </a:prstGeom>
          <a:noFill/>
          <a:ln>
            <a:noFill/>
          </a:ln>
        </p:spPr>
      </p:pic>
      <p:sp>
        <p:nvSpPr>
          <p:cNvPr id="2" name="TextBox 19">
            <a:extLst>
              <a:ext uri="{FF2B5EF4-FFF2-40B4-BE49-F238E27FC236}">
                <a16:creationId xmlns:a16="http://schemas.microsoft.com/office/drawing/2014/main" id="{D858B86B-76F7-A67E-64FD-3B4F1B6E08A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B66CB900-8B5E-F0A9-F363-5ECD1E42A708}"/>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101"/>
        <p:cNvGrpSpPr/>
        <p:nvPr/>
      </p:nvGrpSpPr>
      <p:grpSpPr>
        <a:xfrm>
          <a:off x="0" y="0"/>
          <a:ext cx="0" cy="0"/>
          <a:chOff x="0" y="0"/>
          <a:chExt cx="0" cy="0"/>
        </a:xfrm>
      </p:grpSpPr>
      <p:sp>
        <p:nvSpPr>
          <p:cNvPr id="102" name="Google Shape;102;p1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3" name="Google Shape;103;p10"/>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0"/>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5" name="Google Shape;105;p1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6" name="Google Shape;106;p10" descr="Graphical user interface, text, application&#10;&#10;Description automatically generated"/>
          <p:cNvPicPr preferRelativeResize="0"/>
          <p:nvPr/>
        </p:nvPicPr>
        <p:blipFill rotWithShape="1">
          <a:blip r:embed="rId3">
            <a:alphaModFix/>
          </a:blip>
          <a:srcRect r="25004"/>
          <a:stretch/>
        </p:blipFill>
        <p:spPr>
          <a:xfrm>
            <a:off x="209884" y="4604000"/>
            <a:ext cx="1006682" cy="275804"/>
          </a:xfrm>
          <a:prstGeom prst="rect">
            <a:avLst/>
          </a:prstGeom>
          <a:noFill/>
          <a:ln>
            <a:noFill/>
          </a:ln>
        </p:spPr>
      </p:pic>
      <p:sp>
        <p:nvSpPr>
          <p:cNvPr id="2" name="TextBox 19">
            <a:extLst>
              <a:ext uri="{FF2B5EF4-FFF2-40B4-BE49-F238E27FC236}">
                <a16:creationId xmlns:a16="http://schemas.microsoft.com/office/drawing/2014/main" id="{B1511F6A-F094-A06D-608D-D9DB830FE12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6B9B0F70-D89A-EFB2-9338-7537CDCAFEAA}"/>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ec.europa.eu/social/main.jsp?catId=1317&amp;langId=en"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ijpVICWGIdc"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5"/>
          <p:cNvSpPr txBox="1">
            <a:spLocks noGrp="1"/>
          </p:cNvSpPr>
          <p:nvPr>
            <p:ph type="ctrTitle"/>
          </p:nvPr>
        </p:nvSpPr>
        <p:spPr>
          <a:xfrm>
            <a:off x="2709750" y="954028"/>
            <a:ext cx="3724500" cy="176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GB"/>
              <a:t>Какво е entrecomp?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txBox="1">
            <a:spLocks noGrp="1"/>
          </p:cNvSpPr>
          <p:nvPr>
            <p:ph type="title"/>
          </p:nvPr>
        </p:nvSpPr>
        <p:spPr>
          <a:xfrm>
            <a:off x="713100" y="23251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dirty="0" err="1"/>
              <a:t>Компетенции</a:t>
            </a:r>
            <a:endParaRPr dirty="0"/>
          </a:p>
        </p:txBody>
      </p:sp>
      <p:sp>
        <p:nvSpPr>
          <p:cNvPr id="222" name="Google Shape;222;p24"/>
          <p:cNvSpPr txBox="1">
            <a:spLocks noGrp="1"/>
          </p:cNvSpPr>
          <p:nvPr>
            <p:ph type="subTitle" idx="1"/>
          </p:nvPr>
        </p:nvSpPr>
        <p:spPr>
          <a:xfrm>
            <a:off x="601734" y="2029378"/>
            <a:ext cx="2690106" cy="2448231"/>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0" i="0" u="none" strike="noStrike" cap="none" dirty="0" err="1">
                <a:solidFill>
                  <a:srgbClr val="000000"/>
                </a:solidFill>
                <a:latin typeface="Arial"/>
                <a:ea typeface="Arial"/>
                <a:cs typeface="Arial"/>
                <a:sym typeface="Arial"/>
              </a:rPr>
              <a:t>Всяка</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област</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съдържа</a:t>
            </a:r>
            <a:r>
              <a:rPr lang="en-GB" sz="1400" b="0" i="0" u="none" strike="noStrike" cap="none" dirty="0">
                <a:solidFill>
                  <a:srgbClr val="000000"/>
                </a:solidFill>
                <a:latin typeface="Arial"/>
                <a:ea typeface="Arial"/>
                <a:cs typeface="Arial"/>
                <a:sym typeface="Arial"/>
              </a:rPr>
              <a:t> </a:t>
            </a:r>
            <a:r>
              <a:rPr lang="bg-BG" sz="1400" b="0" i="0" u="none" strike="noStrike" cap="none" dirty="0">
                <a:solidFill>
                  <a:srgbClr val="000000"/>
                </a:solidFill>
                <a:latin typeface="Arial"/>
                <a:ea typeface="Arial"/>
                <a:cs typeface="Arial"/>
                <a:sym typeface="Arial"/>
              </a:rPr>
              <a:t>по </a:t>
            </a:r>
            <a:r>
              <a:rPr lang="en-GB" sz="1400" b="1" i="0" u="none" strike="noStrike" cap="none" dirty="0">
                <a:solidFill>
                  <a:srgbClr val="000000"/>
                </a:solidFill>
                <a:latin typeface="Arial"/>
                <a:ea typeface="Arial"/>
                <a:cs typeface="Arial"/>
                <a:sym typeface="Arial"/>
              </a:rPr>
              <a:t>5 </a:t>
            </a:r>
            <a:r>
              <a:rPr lang="en-GB" sz="1400" b="1" i="0" u="none" strike="noStrike" cap="none" dirty="0" err="1">
                <a:solidFill>
                  <a:srgbClr val="000000"/>
                </a:solidFill>
                <a:latin typeface="Arial"/>
                <a:ea typeface="Arial"/>
                <a:cs typeface="Arial"/>
                <a:sym typeface="Arial"/>
              </a:rPr>
              <a:t>компетентности</a:t>
            </a:r>
            <a:r>
              <a:rPr lang="en-GB" sz="1400" b="1"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които</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заедно</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съставляват</a:t>
            </a:r>
            <a:endParaRPr dirty="0"/>
          </a:p>
          <a:p>
            <a:pPr marL="114300" marR="0" lvl="0" indent="12700" algn="ctr"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15 </a:t>
            </a:r>
            <a:r>
              <a:rPr lang="en-GB" sz="1400" b="1" i="0" u="none" strike="noStrike" cap="none" dirty="0" err="1">
                <a:solidFill>
                  <a:srgbClr val="000000"/>
                </a:solidFill>
                <a:latin typeface="Arial"/>
                <a:ea typeface="Arial"/>
                <a:cs typeface="Arial"/>
                <a:sym typeface="Arial"/>
              </a:rPr>
              <a:t>компетентности</a:t>
            </a:r>
            <a:r>
              <a:rPr lang="en-GB" sz="1400" b="1"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които</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създават</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предприемаческа</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нагласа</a:t>
            </a:r>
            <a:r>
              <a:rPr lang="en-GB" sz="1400" b="0" i="0" u="none" strike="noStrike" cap="none" dirty="0">
                <a:solidFill>
                  <a:srgbClr val="000000"/>
                </a:solidFill>
                <a:latin typeface="Arial"/>
                <a:ea typeface="Arial"/>
                <a:cs typeface="Arial"/>
                <a:sym typeface="Arial"/>
              </a:rPr>
              <a:t>:</a:t>
            </a:r>
            <a:endParaRPr dirty="0"/>
          </a:p>
        </p:txBody>
      </p:sp>
      <p:pic>
        <p:nvPicPr>
          <p:cNvPr id="223" name="Google Shape;223;p24"/>
          <p:cNvPicPr preferRelativeResize="0"/>
          <p:nvPr/>
        </p:nvPicPr>
        <p:blipFill rotWithShape="1">
          <a:blip r:embed="rId3">
            <a:alphaModFix/>
          </a:blip>
          <a:srcRect/>
          <a:stretch/>
        </p:blipFill>
        <p:spPr>
          <a:xfrm>
            <a:off x="3965022" y="968347"/>
            <a:ext cx="3644487" cy="36397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ИДЕИ И ВЪЗМОЖНОСТИ</a:t>
            </a:r>
            <a:endParaRPr/>
          </a:p>
        </p:txBody>
      </p:sp>
      <p:graphicFrame>
        <p:nvGraphicFramePr>
          <p:cNvPr id="229" name="Google Shape;229;p25"/>
          <p:cNvGraphicFramePr/>
          <p:nvPr>
            <p:extLst>
              <p:ext uri="{D42A27DB-BD31-4B8C-83A1-F6EECF244321}">
                <p14:modId xmlns:p14="http://schemas.microsoft.com/office/powerpoint/2010/main" val="2806254562"/>
              </p:ext>
            </p:extLst>
          </p:nvPr>
        </p:nvGraphicFramePr>
        <p:xfrm>
          <a:off x="1763906" y="1439443"/>
          <a:ext cx="5580800" cy="3207400"/>
        </p:xfrm>
        <a:graphic>
          <a:graphicData uri="http://schemas.openxmlformats.org/drawingml/2006/table">
            <a:tbl>
              <a:tblPr>
                <a:noFill/>
                <a:tableStyleId>{41D87AD3-BDFB-423B-A0F7-293805BCA959}</a:tableStyleId>
              </a:tblPr>
              <a:tblGrid>
                <a:gridCol w="2790400">
                  <a:extLst>
                    <a:ext uri="{9D8B030D-6E8A-4147-A177-3AD203B41FA5}">
                      <a16:colId xmlns:a16="http://schemas.microsoft.com/office/drawing/2014/main" val="20000"/>
                    </a:ext>
                  </a:extLst>
                </a:gridCol>
                <a:gridCol w="2790400">
                  <a:extLst>
                    <a:ext uri="{9D8B030D-6E8A-4147-A177-3AD203B41FA5}">
                      <a16:colId xmlns:a16="http://schemas.microsoft.com/office/drawing/2014/main" val="20001"/>
                    </a:ext>
                  </a:extLst>
                </a:gridCol>
              </a:tblGrid>
              <a:tr h="214050">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Компетентност</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c>
                  <a:txBody>
                    <a:bodyPr/>
                    <a:lstStyle/>
                    <a:p>
                      <a:pPr marL="0" marR="0" lvl="0" indent="0" algn="ctr" rtl="0">
                        <a:lnSpc>
                          <a:spcPct val="100000"/>
                        </a:lnSpc>
                        <a:spcBef>
                          <a:spcPts val="0"/>
                        </a:spcBef>
                        <a:spcAft>
                          <a:spcPts val="0"/>
                        </a:spcAft>
                        <a:buNone/>
                      </a:pPr>
                      <a:r>
                        <a:rPr lang="bg-BG" sz="1400" b="1" i="0" u="none" strike="noStrike" cap="none" dirty="0">
                          <a:solidFill>
                            <a:srgbClr val="000000"/>
                          </a:solidFill>
                          <a:latin typeface="Arial"/>
                          <a:ea typeface="Arial"/>
                          <a:cs typeface="Arial"/>
                          <a:sym typeface="Arial"/>
                        </a:rPr>
                        <a:t>Съвет</a:t>
                      </a:r>
                      <a:endParaRPr sz="1400" b="1" i="0" u="none" strike="noStrike" cap="none" dirty="0">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extLst>
                  <a:ext uri="{0D108BD9-81ED-4DB2-BD59-A6C34878D82A}">
                    <a16:rowId xmlns:a16="http://schemas.microsoft.com/office/drawing/2014/main" val="10000"/>
                  </a:ext>
                </a:extLst>
              </a:tr>
              <a:tr h="856250">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Откриване на възможности</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Използвайте въображението и способностите си, за да идентифицирате възможности за създаване на стойност</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2812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Творчество</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Разработване на творчески и целенасочени идеи</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2812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Визия</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Работете за постигане на визията си за бъдещето</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2812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Оценяване на идеи</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Възползвайте се максимално от идеите и възможностите</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421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Етично и устойчиво мислене</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dirty="0" err="1">
                          <a:solidFill>
                            <a:srgbClr val="000000"/>
                          </a:solidFill>
                          <a:latin typeface="Arial"/>
                          <a:ea typeface="Arial"/>
                          <a:cs typeface="Arial"/>
                          <a:sym typeface="Arial"/>
                        </a:rPr>
                        <a:t>Оценяване</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на</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последствията</a:t>
                      </a:r>
                      <a:r>
                        <a:rPr lang="en-GB" sz="1400" b="0" i="1" u="none" strike="noStrike" cap="none" dirty="0">
                          <a:solidFill>
                            <a:srgbClr val="000000"/>
                          </a:solidFill>
                          <a:latin typeface="Arial"/>
                          <a:ea typeface="Arial"/>
                          <a:cs typeface="Arial"/>
                          <a:sym typeface="Arial"/>
                        </a:rPr>
                        <a:t> и </a:t>
                      </a:r>
                      <a:r>
                        <a:rPr lang="en-GB" sz="1400" b="0" i="1" u="none" strike="noStrike" cap="none" dirty="0" err="1">
                          <a:solidFill>
                            <a:srgbClr val="000000"/>
                          </a:solidFill>
                          <a:latin typeface="Arial"/>
                          <a:ea typeface="Arial"/>
                          <a:cs typeface="Arial"/>
                          <a:sym typeface="Arial"/>
                        </a:rPr>
                        <a:t>въздействието</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на</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идеи</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възможности</a:t>
                      </a:r>
                      <a:r>
                        <a:rPr lang="en-GB" sz="1400" b="0" i="1" u="none" strike="noStrike" cap="none" dirty="0">
                          <a:solidFill>
                            <a:srgbClr val="000000"/>
                          </a:solidFill>
                          <a:latin typeface="Arial"/>
                          <a:ea typeface="Arial"/>
                          <a:cs typeface="Arial"/>
                          <a:sym typeface="Arial"/>
                        </a:rPr>
                        <a:t> и </a:t>
                      </a:r>
                      <a:r>
                        <a:rPr lang="en-GB" sz="1400" b="0" i="1" u="none" strike="noStrike" cap="none" dirty="0" err="1">
                          <a:solidFill>
                            <a:srgbClr val="000000"/>
                          </a:solidFill>
                          <a:latin typeface="Arial"/>
                          <a:ea typeface="Arial"/>
                          <a:cs typeface="Arial"/>
                          <a:sym typeface="Arial"/>
                        </a:rPr>
                        <a:t>действия</a:t>
                      </a:r>
                      <a:endParaRPr sz="1400" b="0" i="1" u="none" strike="noStrike" cap="none" dirty="0">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30" name="Google Shape;230;p25" descr="C:\Windows\system32\config\systemprofile\Desktop\Entrecomp_logo_HD-1.png"/>
          <p:cNvPicPr preferRelativeResize="0"/>
          <p:nvPr/>
        </p:nvPicPr>
        <p:blipFill rotWithShape="1">
          <a:blip r:embed="rId3">
            <a:alphaModFix/>
          </a:blip>
          <a:srcRect/>
          <a:stretch/>
        </p:blipFill>
        <p:spPr>
          <a:xfrm>
            <a:off x="1179872" y="648928"/>
            <a:ext cx="1610523" cy="5368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РЕСУРСИ</a:t>
            </a:r>
            <a:endParaRPr/>
          </a:p>
        </p:txBody>
      </p:sp>
      <p:graphicFrame>
        <p:nvGraphicFramePr>
          <p:cNvPr id="236" name="Google Shape;236;p26"/>
          <p:cNvGraphicFramePr/>
          <p:nvPr>
            <p:extLst>
              <p:ext uri="{D42A27DB-BD31-4B8C-83A1-F6EECF244321}">
                <p14:modId xmlns:p14="http://schemas.microsoft.com/office/powerpoint/2010/main" val="203242383"/>
              </p:ext>
            </p:extLst>
          </p:nvPr>
        </p:nvGraphicFramePr>
        <p:xfrm>
          <a:off x="1858294" y="1445343"/>
          <a:ext cx="5433300" cy="3258610"/>
        </p:xfrm>
        <a:graphic>
          <a:graphicData uri="http://schemas.openxmlformats.org/drawingml/2006/table">
            <a:tbl>
              <a:tblPr>
                <a:noFill/>
                <a:tableStyleId>{41D87AD3-BDFB-423B-A0F7-293805BCA959}</a:tableStyleId>
              </a:tblPr>
              <a:tblGrid>
                <a:gridCol w="2716650">
                  <a:extLst>
                    <a:ext uri="{9D8B030D-6E8A-4147-A177-3AD203B41FA5}">
                      <a16:colId xmlns:a16="http://schemas.microsoft.com/office/drawing/2014/main" val="20000"/>
                    </a:ext>
                  </a:extLst>
                </a:gridCol>
                <a:gridCol w="2716650">
                  <a:extLst>
                    <a:ext uri="{9D8B030D-6E8A-4147-A177-3AD203B41FA5}">
                      <a16:colId xmlns:a16="http://schemas.microsoft.com/office/drawing/2014/main" val="20001"/>
                    </a:ext>
                  </a:extLst>
                </a:gridCol>
              </a:tblGrid>
              <a:tr h="282625">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Компетентност</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ABF8F"/>
                    </a:solidFill>
                  </a:tcPr>
                </a:tc>
                <a:tc>
                  <a:txBody>
                    <a:bodyPr/>
                    <a:lstStyle/>
                    <a:p>
                      <a:pPr marL="0" marR="0" lvl="0" indent="0" algn="ctr" rtl="0">
                        <a:lnSpc>
                          <a:spcPct val="100000"/>
                        </a:lnSpc>
                        <a:spcBef>
                          <a:spcPts val="0"/>
                        </a:spcBef>
                        <a:spcAft>
                          <a:spcPts val="0"/>
                        </a:spcAft>
                        <a:buNone/>
                      </a:pPr>
                      <a:r>
                        <a:rPr lang="bg-BG" sz="1400" b="1" i="0" u="none" strike="noStrike" cap="none" dirty="0">
                          <a:solidFill>
                            <a:srgbClr val="000000"/>
                          </a:solidFill>
                          <a:latin typeface="Arial"/>
                          <a:ea typeface="Arial"/>
                          <a:cs typeface="Arial"/>
                          <a:sym typeface="Arial"/>
                        </a:rPr>
                        <a:t>Съвет</a:t>
                      </a:r>
                      <a:endParaRPr sz="1400" b="1" i="0" u="none" strike="noStrike" cap="none" dirty="0">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ABF8F"/>
                    </a:solidFill>
                  </a:tcPr>
                </a:tc>
                <a:extLst>
                  <a:ext uri="{0D108BD9-81ED-4DB2-BD59-A6C34878D82A}">
                    <a16:rowId xmlns:a16="http://schemas.microsoft.com/office/drawing/2014/main" val="10000"/>
                  </a:ext>
                </a:extLst>
              </a:tr>
              <a:tr h="5652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Самосъзнание и самоефективност</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Вярвайте в себе си и продължавайте да се развивате</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652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Мотивация и постоянство</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Съсредоточете се и не се отказвайте</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652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Мобилизиране на ресурси</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Събиране и управление на необходимите ресурси</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652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Финансова и икономическа грамотност</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Разработване на финансово и икономическо ноу-хау</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652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Мобилизиране на другите</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dirty="0" err="1">
                          <a:solidFill>
                            <a:srgbClr val="000000"/>
                          </a:solidFill>
                          <a:latin typeface="Arial"/>
                          <a:ea typeface="Arial"/>
                          <a:cs typeface="Arial"/>
                          <a:sym typeface="Arial"/>
                        </a:rPr>
                        <a:t>Вдъхновявайте</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ентусиазирайте</a:t>
                      </a:r>
                      <a:r>
                        <a:rPr lang="en-GB" sz="1400" b="0" i="1" u="none" strike="noStrike" cap="none" dirty="0">
                          <a:solidFill>
                            <a:srgbClr val="000000"/>
                          </a:solidFill>
                          <a:latin typeface="Arial"/>
                          <a:ea typeface="Arial"/>
                          <a:cs typeface="Arial"/>
                          <a:sym typeface="Arial"/>
                        </a:rPr>
                        <a:t> и </a:t>
                      </a:r>
                      <a:r>
                        <a:rPr lang="en-GB" sz="1400" b="0" i="1" u="none" strike="noStrike" cap="none" dirty="0" err="1">
                          <a:solidFill>
                            <a:srgbClr val="000000"/>
                          </a:solidFill>
                          <a:latin typeface="Arial"/>
                          <a:ea typeface="Arial"/>
                          <a:cs typeface="Arial"/>
                          <a:sym typeface="Arial"/>
                        </a:rPr>
                        <a:t>привличайте</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другите</a:t>
                      </a:r>
                      <a:endParaRPr sz="1400" b="0" i="1" u="none" strike="noStrike" cap="none" dirty="0">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37" name="Google Shape;237;p26" descr="C:\Windows\system32\config\systemprofile\Desktop\Entrecomp_logo_HD-1.png"/>
          <p:cNvPicPr preferRelativeResize="0"/>
          <p:nvPr/>
        </p:nvPicPr>
        <p:blipFill rotWithShape="1">
          <a:blip r:embed="rId3">
            <a:alphaModFix/>
          </a:blip>
          <a:srcRect/>
          <a:stretch/>
        </p:blipFill>
        <p:spPr>
          <a:xfrm>
            <a:off x="1179872" y="648928"/>
            <a:ext cx="1610523" cy="5368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В ДЕЙСТВИЕ</a:t>
            </a:r>
            <a:endParaRPr/>
          </a:p>
        </p:txBody>
      </p:sp>
      <p:graphicFrame>
        <p:nvGraphicFramePr>
          <p:cNvPr id="243" name="Google Shape;243;p27"/>
          <p:cNvGraphicFramePr/>
          <p:nvPr>
            <p:extLst>
              <p:ext uri="{D42A27DB-BD31-4B8C-83A1-F6EECF244321}">
                <p14:modId xmlns:p14="http://schemas.microsoft.com/office/powerpoint/2010/main" val="3333666734"/>
              </p:ext>
            </p:extLst>
          </p:nvPr>
        </p:nvGraphicFramePr>
        <p:xfrm>
          <a:off x="1852396" y="1303758"/>
          <a:ext cx="5521800" cy="3209250"/>
        </p:xfrm>
        <a:graphic>
          <a:graphicData uri="http://schemas.openxmlformats.org/drawingml/2006/table">
            <a:tbl>
              <a:tblPr>
                <a:noFill/>
                <a:tableStyleId>{41D87AD3-BDFB-423B-A0F7-293805BCA959}</a:tableStyleId>
              </a:tblPr>
              <a:tblGrid>
                <a:gridCol w="2760900">
                  <a:extLst>
                    <a:ext uri="{9D8B030D-6E8A-4147-A177-3AD203B41FA5}">
                      <a16:colId xmlns:a16="http://schemas.microsoft.com/office/drawing/2014/main" val="20000"/>
                    </a:ext>
                  </a:extLst>
                </a:gridCol>
                <a:gridCol w="2760900">
                  <a:extLst>
                    <a:ext uri="{9D8B030D-6E8A-4147-A177-3AD203B41FA5}">
                      <a16:colId xmlns:a16="http://schemas.microsoft.com/office/drawing/2014/main" val="20001"/>
                    </a:ext>
                  </a:extLst>
                </a:gridCol>
              </a:tblGrid>
              <a:tr h="320925">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Компетентност</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BB59"/>
                    </a:solidFill>
                  </a:tcPr>
                </a:tc>
                <a:tc>
                  <a:txBody>
                    <a:bodyPr/>
                    <a:lstStyle/>
                    <a:p>
                      <a:pPr marL="0" marR="0" lvl="0" indent="0" algn="ctr" rtl="0">
                        <a:lnSpc>
                          <a:spcPct val="100000"/>
                        </a:lnSpc>
                        <a:spcBef>
                          <a:spcPts val="0"/>
                        </a:spcBef>
                        <a:spcAft>
                          <a:spcPts val="0"/>
                        </a:spcAft>
                        <a:buNone/>
                      </a:pPr>
                      <a:r>
                        <a:rPr lang="bg-BG" sz="1400" b="1" i="0" u="none" strike="noStrike" cap="none" dirty="0">
                          <a:solidFill>
                            <a:srgbClr val="000000"/>
                          </a:solidFill>
                          <a:latin typeface="Arial"/>
                          <a:ea typeface="Arial"/>
                          <a:cs typeface="Arial"/>
                          <a:sym typeface="Arial"/>
                        </a:rPr>
                        <a:t>Съвет</a:t>
                      </a:r>
                      <a:endParaRPr sz="1400" b="1" i="0" u="none" strike="noStrike" cap="none" dirty="0">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BB59"/>
                    </a:solidFill>
                  </a:tcPr>
                </a:tc>
                <a:extLst>
                  <a:ext uri="{0D108BD9-81ED-4DB2-BD59-A6C34878D82A}">
                    <a16:rowId xmlns:a16="http://schemas.microsoft.com/office/drawing/2014/main" val="10000"/>
                  </a:ext>
                </a:extLst>
              </a:tr>
              <a:tr h="32092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Поемане на инициативата</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Отиди за това</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41850">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Планиране и управление</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Определяне на приоритети, организиране и проследяване</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627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Справяне с несигурността, двусмислието и риска</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Вземане на решения, свързани с несигурност, двусмисленост и риск.</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41850">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Работа с други хора</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Обединяване, сътрудничество и работа в мрежа</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092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Учене чрез опит</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dirty="0" err="1">
                          <a:solidFill>
                            <a:srgbClr val="000000"/>
                          </a:solidFill>
                          <a:latin typeface="Arial"/>
                          <a:ea typeface="Arial"/>
                          <a:cs typeface="Arial"/>
                          <a:sym typeface="Arial"/>
                        </a:rPr>
                        <a:t>Научете</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се</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като</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правите</a:t>
                      </a:r>
                      <a:endParaRPr sz="1400" b="0" i="1" u="none" strike="noStrike" cap="none" dirty="0">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44" name="Google Shape;244;p27" descr="C:\Windows\system32\config\systemprofile\Desktop\Entrecomp_logo_HD-1.png"/>
          <p:cNvPicPr preferRelativeResize="0"/>
          <p:nvPr/>
        </p:nvPicPr>
        <p:blipFill rotWithShape="1">
          <a:blip r:embed="rId3">
            <a:alphaModFix/>
          </a:blip>
          <a:srcRect/>
          <a:stretch/>
        </p:blipFill>
        <p:spPr>
          <a:xfrm>
            <a:off x="1179872" y="648928"/>
            <a:ext cx="1610523" cy="53684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8"/>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02</a:t>
            </a:r>
            <a:endParaRPr/>
          </a:p>
        </p:txBody>
      </p:sp>
      <p:sp>
        <p:nvSpPr>
          <p:cNvPr id="250" name="Google Shape;250;p28"/>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GB" sz="4000" b="1"/>
              <a:t>       Моделът за прогресия на EntreComp</a:t>
            </a:r>
            <a:endParaRPr sz="4000"/>
          </a:p>
        </p:txBody>
      </p:sp>
      <p:sp>
        <p:nvSpPr>
          <p:cNvPr id="251" name="Google Shape;251;p28"/>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2" name="Google Shape;252;p28" descr="C:\Windows\system32\config\systemprofile\Desktop\entrecompeurope_logo-color-1024x628.png"/>
          <p:cNvPicPr preferRelativeResize="0"/>
          <p:nvPr/>
        </p:nvPicPr>
        <p:blipFill rotWithShape="1">
          <a:blip r:embed="rId3">
            <a:alphaModFix/>
          </a:blip>
          <a:srcRect/>
          <a:stretch/>
        </p:blipFill>
        <p:spPr>
          <a:xfrm>
            <a:off x="798250" y="2702268"/>
            <a:ext cx="2613261" cy="16026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Моделът за прогресия на EntreComp</a:t>
            </a:r>
            <a:endParaRPr/>
          </a:p>
        </p:txBody>
      </p:sp>
      <p:sp>
        <p:nvSpPr>
          <p:cNvPr id="258" name="Google Shape;258;p29"/>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9"/>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9"/>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9"/>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9"/>
          <p:cNvSpPr txBox="1"/>
          <p:nvPr/>
        </p:nvSpPr>
        <p:spPr>
          <a:xfrm>
            <a:off x="1126770" y="1653052"/>
            <a:ext cx="6477491" cy="36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2600" b="0" i="0" u="none" strike="noStrike" cap="none">
                <a:solidFill>
                  <a:schemeClr val="accent3"/>
                </a:solidFill>
                <a:latin typeface="Bebas Neue"/>
                <a:ea typeface="Bebas Neue"/>
                <a:cs typeface="Bebas Neue"/>
                <a:sym typeface="Bebas Neue"/>
              </a:rPr>
              <a:t>Предприемачеството като компетентност се развива чрез действия на отделни лица или колективни субекти за създаване на стойност за другите.</a:t>
            </a:r>
            <a:endParaRPr sz="2600" b="0" i="0" u="none" strike="noStrike" cap="none">
              <a:solidFill>
                <a:schemeClr val="accent3"/>
              </a:solidFill>
              <a:latin typeface="Bebas Neue"/>
              <a:ea typeface="Bebas Neue"/>
              <a:cs typeface="Bebas Neue"/>
              <a:sym typeface="Bebas Neue"/>
            </a:endParaRPr>
          </a:p>
        </p:txBody>
      </p:sp>
      <p:sp>
        <p:nvSpPr>
          <p:cNvPr id="263" name="Google Shape;263;p29"/>
          <p:cNvSpPr txBox="1"/>
          <p:nvPr/>
        </p:nvSpPr>
        <p:spPr>
          <a:xfrm>
            <a:off x="572237" y="2501325"/>
            <a:ext cx="7763324" cy="1822901"/>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Прогресът в предприемаческото обучение се състои от два аспекта: </a:t>
            </a:r>
            <a:endParaRPr sz="1400" b="1"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400"/>
              <a:buFont typeface="Arial"/>
              <a:buAutoNum type="arabicPeriod"/>
            </a:pPr>
            <a:r>
              <a:rPr lang="en-GB" sz="1400" b="0" i="0" u="none" strike="noStrike" cap="none">
                <a:solidFill>
                  <a:srgbClr val="000000"/>
                </a:solidFill>
                <a:latin typeface="Arial"/>
                <a:ea typeface="Arial"/>
                <a:cs typeface="Arial"/>
                <a:sym typeface="Arial"/>
              </a:rPr>
              <a:t>Развиване на все по-голяма самостоятелност и отговорност при реализиране на идеи и възможности за създаване на стойност; </a:t>
            </a:r>
            <a:endParaRPr sz="1400" b="0" i="0" u="none" strike="noStrike" cap="none">
              <a:solidFill>
                <a:srgbClr val="000000"/>
              </a:solidFill>
              <a:latin typeface="Arial"/>
              <a:ea typeface="Arial"/>
              <a:cs typeface="Arial"/>
              <a:sym typeface="Arial"/>
            </a:endParaRPr>
          </a:p>
          <a:p>
            <a:pPr marL="342900" marR="0" lvl="0" indent="-25400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2. Развиване на способността за генериране на стойност от прости и предвидими условия до сложни, постоянно променящи се среди.</a:t>
            </a:r>
            <a:endParaRPr sz="1400" b="0" i="0" u="none" strike="noStrike" cap="none">
              <a:solidFill>
                <a:srgbClr val="000000"/>
              </a:solidFill>
              <a:latin typeface="Arial"/>
              <a:ea typeface="Arial"/>
              <a:cs typeface="Arial"/>
              <a:sym typeface="Arial"/>
            </a:endParaRPr>
          </a:p>
        </p:txBody>
      </p:sp>
      <p:pic>
        <p:nvPicPr>
          <p:cNvPr id="264" name="Google Shape;264;p29" descr="C:\Windows\system32\config\systemprofile\Desktop\Entrecomp_logo_HD-1.png"/>
          <p:cNvPicPr preferRelativeResize="0"/>
          <p:nvPr/>
        </p:nvPicPr>
        <p:blipFill rotWithShape="1">
          <a:blip r:embed="rId3">
            <a:alphaModFix/>
          </a:blip>
          <a:srcRect/>
          <a:stretch/>
        </p:blipFill>
        <p:spPr>
          <a:xfrm>
            <a:off x="7129369" y="4142864"/>
            <a:ext cx="1610523" cy="53684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0"/>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03</a:t>
            </a:r>
            <a:endParaRPr/>
          </a:p>
        </p:txBody>
      </p:sp>
      <p:sp>
        <p:nvSpPr>
          <p:cNvPr id="270" name="Google Shape;270;p30"/>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GB" sz="4000" b="1"/>
              <a:t>       За кого е предназначен EntreComp?</a:t>
            </a:r>
            <a:endParaRPr sz="4000"/>
          </a:p>
        </p:txBody>
      </p:sp>
      <p:sp>
        <p:nvSpPr>
          <p:cNvPr id="271" name="Google Shape;271;p30"/>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2" name="Google Shape;272;p30" descr="C:\Windows\system32\config\systemprofile\Desktop\entrecompeurope_logo-color-1024x628.png"/>
          <p:cNvPicPr preferRelativeResize="0"/>
          <p:nvPr/>
        </p:nvPicPr>
        <p:blipFill rotWithShape="1">
          <a:blip r:embed="rId3">
            <a:alphaModFix/>
          </a:blip>
          <a:srcRect/>
          <a:stretch/>
        </p:blipFill>
        <p:spPr>
          <a:xfrm>
            <a:off x="798250" y="2702268"/>
            <a:ext cx="2613261" cy="16026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Използване на EntreComp за постигане на целите</a:t>
            </a:r>
            <a:endParaRPr/>
          </a:p>
        </p:txBody>
      </p:sp>
      <p:sp>
        <p:nvSpPr>
          <p:cNvPr id="278" name="Google Shape;278;p31"/>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31"/>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31"/>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1"/>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1"/>
          <p:cNvSpPr txBox="1"/>
          <p:nvPr/>
        </p:nvSpPr>
        <p:spPr>
          <a:xfrm>
            <a:off x="418854" y="1456716"/>
            <a:ext cx="2165063" cy="225988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EntreComp се прилага по различни начини и се оказва полезен в подпомагането на проекти и организации за постигането на редица цели.</a:t>
            </a:r>
            <a:endParaRPr sz="1400" b="0" i="0" u="none" strike="noStrike" cap="none">
              <a:solidFill>
                <a:srgbClr val="000000"/>
              </a:solidFill>
              <a:latin typeface="Arial"/>
              <a:ea typeface="Arial"/>
              <a:cs typeface="Arial"/>
              <a:sym typeface="Arial"/>
            </a:endParaRPr>
          </a:p>
        </p:txBody>
      </p:sp>
      <p:pic>
        <p:nvPicPr>
          <p:cNvPr id="283" name="Google Shape;283;p31" descr="C:\Windows\system32\config\systemprofile\Desktop\Entrecomp_logo_HD-1.png"/>
          <p:cNvPicPr preferRelativeResize="0"/>
          <p:nvPr/>
        </p:nvPicPr>
        <p:blipFill rotWithShape="1">
          <a:blip r:embed="rId3">
            <a:alphaModFix/>
          </a:blip>
          <a:srcRect/>
          <a:stretch/>
        </p:blipFill>
        <p:spPr>
          <a:xfrm>
            <a:off x="7172911" y="4186852"/>
            <a:ext cx="1610523" cy="536841"/>
          </a:xfrm>
          <a:prstGeom prst="rect">
            <a:avLst/>
          </a:prstGeom>
          <a:noFill/>
          <a:ln>
            <a:noFill/>
          </a:ln>
        </p:spPr>
      </p:pic>
      <p:sp>
        <p:nvSpPr>
          <p:cNvPr id="284" name="Google Shape;284;p31"/>
          <p:cNvSpPr/>
          <p:nvPr/>
        </p:nvSpPr>
        <p:spPr>
          <a:xfrm>
            <a:off x="2766305" y="1202977"/>
            <a:ext cx="5906100" cy="3722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75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мобилизиране на интереса към предприемачеството и вдъхновяване на действия.</a:t>
            </a:r>
            <a:endParaRPr sz="11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създаване на стойност чрез адаптиране на рамката към конкретните условия.</a:t>
            </a:r>
            <a:endParaRPr sz="11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оценяване на нивата на предприемаческа компетентност.</a:t>
            </a:r>
            <a:endParaRPr sz="11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да реализирате предприемачески идеи и проекти.</a:t>
            </a:r>
            <a:endParaRPr sz="11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признаване на предприемачески умения</a:t>
            </a:r>
            <a:endParaRPr sz="11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31"/>
          <p:cNvSpPr txBox="1"/>
          <p:nvPr/>
        </p:nvSpPr>
        <p:spPr>
          <a:xfrm>
            <a:off x="3872250" y="1597044"/>
            <a:ext cx="1399500" cy="508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2800" b="1" i="0" u="none" strike="noStrike" cap="none" dirty="0" err="1">
                <a:solidFill>
                  <a:srgbClr val="000000"/>
                </a:solidFill>
                <a:latin typeface="Arial"/>
                <a:ea typeface="Arial"/>
                <a:cs typeface="Arial"/>
                <a:sym typeface="Arial"/>
              </a:rPr>
              <a:t>Цели</a:t>
            </a:r>
            <a:endParaRPr sz="2800" b="1"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За кого е предназначен EntreComp?</a:t>
            </a:r>
            <a:endParaRPr/>
          </a:p>
        </p:txBody>
      </p:sp>
      <p:sp>
        <p:nvSpPr>
          <p:cNvPr id="291" name="Google Shape;291;p32"/>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32"/>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32"/>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2"/>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32"/>
          <p:cNvSpPr txBox="1"/>
          <p:nvPr/>
        </p:nvSpPr>
        <p:spPr>
          <a:xfrm>
            <a:off x="418854" y="1456716"/>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Ако работите в областта на политиката и оказвате влияние върху нея, можете да използвате EntreComp, за да</a:t>
            </a:r>
            <a:r>
              <a:rPr lang="en-GB"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Разработване на общо разбиране и общ език с всички участващи страни</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информиране на политиките, свързани с образованието, икономиката, заетостта или развитието на общността.</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Определяне на показатели за въздействие върху предприемачеството</a:t>
            </a:r>
            <a:endParaRPr sz="1400" b="0" i="0" u="none" strike="noStrike" cap="none">
              <a:solidFill>
                <a:srgbClr val="000000"/>
              </a:solidFill>
              <a:latin typeface="Arial"/>
              <a:ea typeface="Arial"/>
              <a:cs typeface="Arial"/>
              <a:sym typeface="Arial"/>
            </a:endParaRPr>
          </a:p>
        </p:txBody>
      </p:sp>
      <p:pic>
        <p:nvPicPr>
          <p:cNvPr id="296" name="Google Shape;296;p32" descr="C:\Windows\system32\config\systemprofile\Desktop\Entrecomp_logo_HD-1.png"/>
          <p:cNvPicPr preferRelativeResize="0"/>
          <p:nvPr/>
        </p:nvPicPr>
        <p:blipFill rotWithShape="1">
          <a:blip r:embed="rId3">
            <a:alphaModFix/>
          </a:blip>
          <a:srcRect/>
          <a:stretch/>
        </p:blipFill>
        <p:spPr>
          <a:xfrm>
            <a:off x="7296002" y="4186852"/>
            <a:ext cx="1610523" cy="5368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За кого е предназначен EntreComp?</a:t>
            </a:r>
            <a:endParaRPr/>
          </a:p>
        </p:txBody>
      </p:sp>
      <p:sp>
        <p:nvSpPr>
          <p:cNvPr id="302" name="Google Shape;30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33"/>
          <p:cNvSpPr txBox="1"/>
          <p:nvPr/>
        </p:nvSpPr>
        <p:spPr>
          <a:xfrm>
            <a:off x="418854" y="1456716"/>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Ако работите в сферата на образованието и обучението, можете да използвате EntreComp, за да</a:t>
            </a:r>
            <a:r>
              <a:rPr lang="en-GB"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Адаптиране на резултатите от обучението по предприемачество към конкретен контекст</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Създаване на нови или усъвършенстване на съществуващи дейности за преподаване и учене с цел развиване на предприемачески умения</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компетенции</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Оценка на дизайна на предприемаческото обучение</a:t>
            </a:r>
            <a:endParaRPr sz="1400" b="0" i="0" u="none" strike="noStrike" cap="none">
              <a:solidFill>
                <a:srgbClr val="000000"/>
              </a:solidFill>
              <a:latin typeface="Arial"/>
              <a:ea typeface="Arial"/>
              <a:cs typeface="Arial"/>
              <a:sym typeface="Arial"/>
            </a:endParaRPr>
          </a:p>
        </p:txBody>
      </p:sp>
      <p:pic>
        <p:nvPicPr>
          <p:cNvPr id="307" name="Google Shape;307;p33" descr="C:\Windows\system32\config\systemprofile\Desktop\Entrecomp_logo_HD-1.png"/>
          <p:cNvPicPr preferRelativeResize="0"/>
          <p:nvPr/>
        </p:nvPicPr>
        <p:blipFill rotWithShape="1">
          <a:blip r:embed="rId3">
            <a:alphaModFix/>
          </a:blip>
          <a:srcRect/>
          <a:stretch/>
        </p:blipFill>
        <p:spPr>
          <a:xfrm>
            <a:off x="7296002" y="4194109"/>
            <a:ext cx="1610523" cy="5368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GB"/>
              <a:t>01</a:t>
            </a:r>
            <a:endParaRPr/>
          </a:p>
        </p:txBody>
      </p:sp>
      <p:sp>
        <p:nvSpPr>
          <p:cNvPr id="149" name="Google Shape;149;p16"/>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GB" sz="2800" dirty="0" err="1"/>
              <a:t>За</a:t>
            </a:r>
            <a:r>
              <a:rPr lang="en-GB" sz="2800" dirty="0"/>
              <a:t> </a:t>
            </a:r>
            <a:r>
              <a:rPr lang="en-GB" sz="2800" dirty="0" err="1"/>
              <a:t>мен</a:t>
            </a:r>
            <a:r>
              <a:rPr lang="en-GB" sz="2800" dirty="0"/>
              <a:t>  </a:t>
            </a:r>
            <a:endParaRPr sz="2800" dirty="0"/>
          </a:p>
        </p:txBody>
      </p:sp>
      <p:sp>
        <p:nvSpPr>
          <p:cNvPr id="150" name="Google Shape;150;p16"/>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GB"/>
              <a:t>03</a:t>
            </a:r>
            <a:endParaRPr/>
          </a:p>
        </p:txBody>
      </p:sp>
      <p:sp>
        <p:nvSpPr>
          <p:cNvPr id="151" name="Google Shape;151;p16"/>
          <p:cNvSpPr txBox="1">
            <a:spLocks noGrp="1"/>
          </p:cNvSpPr>
          <p:nvPr>
            <p:ph type="title" idx="4"/>
          </p:nvPr>
        </p:nvSpPr>
        <p:spPr>
          <a:xfrm>
            <a:off x="1631625" y="32882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GB" sz="2800" dirty="0" err="1"/>
              <a:t>Моят</a:t>
            </a:r>
            <a:r>
              <a:rPr lang="en-GB" sz="2800" dirty="0"/>
              <a:t> </a:t>
            </a:r>
            <a:r>
              <a:rPr lang="en-GB" sz="2800" dirty="0" err="1"/>
              <a:t>опит</a:t>
            </a:r>
            <a:endParaRPr sz="2800" dirty="0"/>
          </a:p>
        </p:txBody>
      </p:sp>
      <p:sp>
        <p:nvSpPr>
          <p:cNvPr id="152" name="Google Shape;152;p16"/>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GB"/>
              <a:t>02</a:t>
            </a:r>
            <a:endParaRPr/>
          </a:p>
        </p:txBody>
      </p:sp>
      <p:sp>
        <p:nvSpPr>
          <p:cNvPr id="153" name="Google Shape;153;p16"/>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GB" sz="2800" dirty="0" err="1"/>
              <a:t>Какво</a:t>
            </a:r>
            <a:r>
              <a:rPr lang="en-GB" sz="2800" dirty="0"/>
              <a:t> </a:t>
            </a:r>
            <a:r>
              <a:rPr lang="en-GB" sz="2800" dirty="0" err="1"/>
              <a:t>правя</a:t>
            </a:r>
            <a:r>
              <a:rPr lang="en-GB" sz="2800" dirty="0"/>
              <a:t> </a:t>
            </a:r>
            <a:r>
              <a:rPr lang="en-GB" sz="2800" dirty="0" err="1"/>
              <a:t>аз</a:t>
            </a:r>
            <a:endParaRPr sz="2800" dirty="0"/>
          </a:p>
        </p:txBody>
      </p:sp>
      <p:sp>
        <p:nvSpPr>
          <p:cNvPr id="154" name="Google Shape;154;p16"/>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GB"/>
              <a:t>04</a:t>
            </a:r>
            <a:endParaRPr/>
          </a:p>
        </p:txBody>
      </p:sp>
      <p:sp>
        <p:nvSpPr>
          <p:cNvPr id="155" name="Google Shape;155;p16"/>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GB" sz="2800" dirty="0" err="1"/>
              <a:t>Моята</a:t>
            </a:r>
            <a:r>
              <a:rPr lang="en-GB" sz="2800" dirty="0"/>
              <a:t> </a:t>
            </a:r>
            <a:r>
              <a:rPr lang="en-GB" sz="2800" dirty="0" err="1"/>
              <a:t>работа</a:t>
            </a:r>
            <a:endParaRPr sz="2800" dirty="0"/>
          </a:p>
        </p:txBody>
      </p:sp>
      <p:sp>
        <p:nvSpPr>
          <p:cNvPr id="156" name="Google Shape;156;p16"/>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GB"/>
              <a:t>Името ми е ....</a:t>
            </a:r>
            <a:endParaRPr/>
          </a:p>
          <a:p>
            <a:pPr marL="0" lvl="0" indent="0" algn="l" rtl="0">
              <a:lnSpc>
                <a:spcPct val="100000"/>
              </a:lnSpc>
              <a:spcBef>
                <a:spcPts val="0"/>
              </a:spcBef>
              <a:spcAft>
                <a:spcPts val="0"/>
              </a:spcAft>
              <a:buSzPts val="1600"/>
              <a:buNone/>
            </a:pPr>
            <a:endParaRPr/>
          </a:p>
        </p:txBody>
      </p:sp>
      <p:sp>
        <p:nvSpPr>
          <p:cNvPr id="157" name="Google Shape;157;p16"/>
          <p:cNvSpPr txBox="1">
            <a:spLocks noGrp="1"/>
          </p:cNvSpPr>
          <p:nvPr>
            <p:ph type="subTitle" idx="9"/>
          </p:nvPr>
        </p:nvSpPr>
        <p:spPr>
          <a:xfrm>
            <a:off x="1631625" y="3916000"/>
            <a:ext cx="2899080" cy="5343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GB">
                <a:solidFill>
                  <a:srgbClr val="00134D"/>
                </a:solidFill>
              </a:rPr>
              <a:t>По време на този курс се замислих за екологичен бизнес в ...</a:t>
            </a:r>
            <a:endParaRPr/>
          </a:p>
        </p:txBody>
      </p:sp>
      <p:sp>
        <p:nvSpPr>
          <p:cNvPr id="158" name="Google Shape;158;p16"/>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GB">
                <a:solidFill>
                  <a:srgbClr val="00134D"/>
                </a:solidFill>
              </a:rPr>
              <a:t>И аз работя в ...</a:t>
            </a:r>
            <a:endParaRPr/>
          </a:p>
        </p:txBody>
      </p:sp>
      <p:sp>
        <p:nvSpPr>
          <p:cNvPr id="159" name="Google Shape;159;p16"/>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GB">
                <a:solidFill>
                  <a:srgbClr val="00134D"/>
                </a:solidFill>
              </a:rPr>
              <a:t>Основните ми способности са ...</a:t>
            </a:r>
            <a:endParaRPr/>
          </a:p>
        </p:txBody>
      </p:sp>
      <p:pic>
        <p:nvPicPr>
          <p:cNvPr id="160" name="Google Shape;160;p16" descr="Image result for hello"/>
          <p:cNvPicPr preferRelativeResize="0"/>
          <p:nvPr/>
        </p:nvPicPr>
        <p:blipFill rotWithShape="1">
          <a:blip r:embed="rId3">
            <a:alphaModFix/>
          </a:blip>
          <a:srcRect/>
          <a:stretch/>
        </p:blipFill>
        <p:spPr>
          <a:xfrm>
            <a:off x="3534337" y="1655036"/>
            <a:ext cx="1992736" cy="165313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За кого е предназначен EntreComp?</a:t>
            </a:r>
            <a:endParaRPr/>
          </a:p>
        </p:txBody>
      </p:sp>
      <p:sp>
        <p:nvSpPr>
          <p:cNvPr id="313" name="Google Shape;313;p34"/>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34"/>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34"/>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34"/>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34"/>
          <p:cNvSpPr txBox="1"/>
          <p:nvPr/>
        </p:nvSpPr>
        <p:spPr>
          <a:xfrm>
            <a:off x="418854" y="1456716"/>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Ако работите с млади хора извън системата на образованието, можете да използвате EntreComp, за да</a:t>
            </a:r>
            <a:r>
              <a:rPr lang="en-GB"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Проектиране на дейности, които осигуряват практически опит в областта на предприемачеството</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Да помогнете на младите хора да разберат колко предприемчиви са те.</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Разпознайте собствените си предприемачески умения</a:t>
            </a:r>
            <a:endParaRPr sz="1400" b="0" i="0" u="none" strike="noStrike" cap="none">
              <a:solidFill>
                <a:srgbClr val="000000"/>
              </a:solidFill>
              <a:latin typeface="Arial"/>
              <a:ea typeface="Arial"/>
              <a:cs typeface="Arial"/>
              <a:sym typeface="Arial"/>
            </a:endParaRPr>
          </a:p>
        </p:txBody>
      </p:sp>
      <p:pic>
        <p:nvPicPr>
          <p:cNvPr id="318" name="Google Shape;318;p34" descr="C:\Windows\system32\config\systemprofile\Desktop\Entrecomp_logo_HD-1.png"/>
          <p:cNvPicPr preferRelativeResize="0"/>
          <p:nvPr/>
        </p:nvPicPr>
        <p:blipFill rotWithShape="1">
          <a:blip r:embed="rId3">
            <a:alphaModFix/>
          </a:blip>
          <a:srcRect/>
          <a:stretch/>
        </p:blipFill>
        <p:spPr>
          <a:xfrm>
            <a:off x="7201940" y="4186852"/>
            <a:ext cx="1610523" cy="53684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За кого е предназначен EntreComp?</a:t>
            </a:r>
            <a:endParaRPr/>
          </a:p>
        </p:txBody>
      </p:sp>
      <p:sp>
        <p:nvSpPr>
          <p:cNvPr id="324" name="Google Shape;324;p35"/>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35"/>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35"/>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35"/>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35"/>
          <p:cNvSpPr txBox="1"/>
          <p:nvPr/>
        </p:nvSpPr>
        <p:spPr>
          <a:xfrm>
            <a:off x="418854" y="1456716"/>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Ако работите със стартиращи предприятия и предприемачи, можете да използвате EntreComp, за да</a:t>
            </a:r>
            <a:r>
              <a:rPr lang="en-GB"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Разберете как съществуващите дейности допринасят за предприемаческите умения</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Помогнете на предприемачите да картографират собствените си предприемачески компетенции.</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Разработване на ново обучение в подкрепа на създаването или развитието на бизнеса, съобразено с компетенциите на EntreComp</a:t>
            </a:r>
            <a:endParaRPr sz="1400" b="0" i="0" u="none" strike="noStrike" cap="none">
              <a:solidFill>
                <a:srgbClr val="000000"/>
              </a:solidFill>
              <a:latin typeface="Arial"/>
              <a:ea typeface="Arial"/>
              <a:cs typeface="Arial"/>
              <a:sym typeface="Arial"/>
            </a:endParaRPr>
          </a:p>
        </p:txBody>
      </p:sp>
      <p:pic>
        <p:nvPicPr>
          <p:cNvPr id="329" name="Google Shape;329;p35" descr="C:\Windows\system32\config\systemprofile\Desktop\Entrecomp_logo_HD-1.png"/>
          <p:cNvPicPr preferRelativeResize="0"/>
          <p:nvPr/>
        </p:nvPicPr>
        <p:blipFill rotWithShape="1">
          <a:blip r:embed="rId3">
            <a:alphaModFix/>
          </a:blip>
          <a:srcRect/>
          <a:stretch/>
        </p:blipFill>
        <p:spPr>
          <a:xfrm>
            <a:off x="7296002" y="4186852"/>
            <a:ext cx="1610523" cy="53684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За кого е предназначен EntreComp?</a:t>
            </a:r>
            <a:endParaRPr/>
          </a:p>
        </p:txBody>
      </p:sp>
      <p:sp>
        <p:nvSpPr>
          <p:cNvPr id="335" name="Google Shape;335;p36"/>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36"/>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6"/>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6"/>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6"/>
          <p:cNvSpPr txBox="1"/>
          <p:nvPr/>
        </p:nvSpPr>
        <p:spPr>
          <a:xfrm>
            <a:off x="418854" y="1456716"/>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Ако се занимавате с набиране на персонал и управление на човешки ресурси, можете да използвате EntreComp, за да</a:t>
            </a:r>
            <a:r>
              <a:rPr lang="en-GB"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Помогнете да се определят изискванията за компетентност за конкретната работа</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Планиране на организационни стратегии и дейности за обучение и развитие</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Изграждане на предприемачески екипи</a:t>
            </a:r>
            <a:endParaRPr sz="1400" b="0" i="0" u="none" strike="noStrike" cap="none">
              <a:solidFill>
                <a:srgbClr val="000000"/>
              </a:solidFill>
              <a:latin typeface="Arial"/>
              <a:ea typeface="Arial"/>
              <a:cs typeface="Arial"/>
              <a:sym typeface="Arial"/>
            </a:endParaRPr>
          </a:p>
        </p:txBody>
      </p:sp>
      <p:pic>
        <p:nvPicPr>
          <p:cNvPr id="340" name="Google Shape;340;p36" descr="C:\Windows\system32\config\systemprofile\Desktop\Entrecomp_logo_HD-1.png"/>
          <p:cNvPicPr preferRelativeResize="0"/>
          <p:nvPr/>
        </p:nvPicPr>
        <p:blipFill rotWithShape="1">
          <a:blip r:embed="rId3">
            <a:alphaModFix/>
          </a:blip>
          <a:srcRect/>
          <a:stretch/>
        </p:blipFill>
        <p:spPr>
          <a:xfrm>
            <a:off x="7223711" y="4186852"/>
            <a:ext cx="1610523" cy="53684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7"/>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04</a:t>
            </a:r>
            <a:endParaRPr/>
          </a:p>
        </p:txBody>
      </p:sp>
      <p:sp>
        <p:nvSpPr>
          <p:cNvPr id="346" name="Google Shape;346;p37"/>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6000"/>
              <a:buNone/>
            </a:pPr>
            <a:r>
              <a:rPr lang="en-GB" sz="4000" b="1"/>
              <a:t>                       Топ съвети за започване на работа с EntreComp</a:t>
            </a:r>
            <a:endParaRPr sz="4000"/>
          </a:p>
        </p:txBody>
      </p:sp>
      <p:sp>
        <p:nvSpPr>
          <p:cNvPr id="347" name="Google Shape;347;p37"/>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8" name="Google Shape;348;p37" descr="C:\Windows\system32\config\systemprofile\Desktop\entrecompeurope_logo-color-1024x628.png"/>
          <p:cNvPicPr preferRelativeResize="0"/>
          <p:nvPr/>
        </p:nvPicPr>
        <p:blipFill rotWithShape="1">
          <a:blip r:embed="rId3">
            <a:alphaModFix/>
          </a:blip>
          <a:srcRect/>
          <a:stretch/>
        </p:blipFill>
        <p:spPr>
          <a:xfrm>
            <a:off x="798250" y="2702268"/>
            <a:ext cx="2613261" cy="160266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8"/>
          <p:cNvSpPr txBox="1">
            <a:spLocks noGrp="1"/>
          </p:cNvSpPr>
          <p:nvPr>
            <p:ph type="title"/>
          </p:nvPr>
        </p:nvSpPr>
        <p:spPr>
          <a:xfrm>
            <a:off x="536224" y="1356852"/>
            <a:ext cx="348712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b="1"/>
              <a:t>Топ съвети за започване на работа с EntreComp</a:t>
            </a:r>
            <a:endParaRPr/>
          </a:p>
        </p:txBody>
      </p:sp>
      <p:sp>
        <p:nvSpPr>
          <p:cNvPr id="354" name="Google Shape;354;p38"/>
          <p:cNvSpPr txBox="1">
            <a:spLocks noGrp="1"/>
          </p:cNvSpPr>
          <p:nvPr>
            <p:ph type="subTitle" idx="1"/>
          </p:nvPr>
        </p:nvSpPr>
        <p:spPr>
          <a:xfrm>
            <a:off x="4058882" y="1160225"/>
            <a:ext cx="4719358" cy="3087310"/>
          </a:xfrm>
          <a:prstGeom prst="rect">
            <a:avLst/>
          </a:prstGeom>
          <a:noFill/>
          <a:ln>
            <a:noFill/>
          </a:ln>
        </p:spPr>
        <p:txBody>
          <a:bodyPr spcFirstLastPara="1" wrap="square" lIns="91425" tIns="91425" rIns="91425" bIns="91425" anchor="t" anchorCtr="0">
            <a:noAutofit/>
          </a:bodyPr>
          <a:lstStyle/>
          <a:p>
            <a:pPr marL="457200" lvl="0" indent="-330200" algn="l" rtl="0">
              <a:lnSpc>
                <a:spcPct val="200000"/>
              </a:lnSpc>
              <a:spcBef>
                <a:spcPts val="0"/>
              </a:spcBef>
              <a:spcAft>
                <a:spcPts val="0"/>
              </a:spcAft>
              <a:buSzPts val="1600"/>
              <a:buChar char="●"/>
            </a:pPr>
            <a:r>
              <a:rPr lang="en-GB"/>
              <a:t>Създаване на споделено разбиране </a:t>
            </a:r>
            <a:endParaRPr/>
          </a:p>
          <a:p>
            <a:pPr marL="457200" lvl="0" indent="-330200" algn="l" rtl="0">
              <a:lnSpc>
                <a:spcPct val="200000"/>
              </a:lnSpc>
              <a:spcBef>
                <a:spcPts val="0"/>
              </a:spcBef>
              <a:spcAft>
                <a:spcPts val="0"/>
              </a:spcAft>
              <a:buSzPts val="1600"/>
              <a:buChar char="●"/>
            </a:pPr>
            <a:r>
              <a:rPr lang="en-GB"/>
              <a:t>Използване на визуални материали</a:t>
            </a:r>
            <a:endParaRPr/>
          </a:p>
          <a:p>
            <a:pPr marL="457200" lvl="0" indent="-330200" algn="l" rtl="0">
              <a:lnSpc>
                <a:spcPct val="200000"/>
              </a:lnSpc>
              <a:spcBef>
                <a:spcPts val="0"/>
              </a:spcBef>
              <a:spcAft>
                <a:spcPts val="0"/>
              </a:spcAft>
              <a:buSzPts val="1600"/>
              <a:buChar char="●"/>
            </a:pPr>
            <a:r>
              <a:rPr lang="en-GB"/>
              <a:t>Намерете подходящото ниво</a:t>
            </a:r>
            <a:endParaRPr/>
          </a:p>
          <a:p>
            <a:pPr marL="457200" lvl="0" indent="-330200" algn="l" rtl="0">
              <a:lnSpc>
                <a:spcPct val="200000"/>
              </a:lnSpc>
              <a:spcBef>
                <a:spcPts val="0"/>
              </a:spcBef>
              <a:spcAft>
                <a:spcPts val="0"/>
              </a:spcAft>
              <a:buSzPts val="1600"/>
              <a:buChar char="●"/>
            </a:pPr>
            <a:r>
              <a:rPr lang="en-GB"/>
              <a:t>Намиране на подходящите компетенции</a:t>
            </a:r>
            <a:endParaRPr/>
          </a:p>
          <a:p>
            <a:pPr marL="457200" lvl="0" indent="-330200" algn="l" rtl="0">
              <a:lnSpc>
                <a:spcPct val="200000"/>
              </a:lnSpc>
              <a:spcBef>
                <a:spcPts val="0"/>
              </a:spcBef>
              <a:spcAft>
                <a:spcPts val="0"/>
              </a:spcAft>
              <a:buSzPts val="1600"/>
              <a:buChar char="●"/>
            </a:pPr>
            <a:r>
              <a:rPr lang="en-GB"/>
              <a:t>Разберете началната си точка</a:t>
            </a:r>
            <a:endParaRPr/>
          </a:p>
          <a:p>
            <a:pPr marL="457200" lvl="0" indent="-330200" algn="l" rtl="0">
              <a:lnSpc>
                <a:spcPct val="200000"/>
              </a:lnSpc>
              <a:spcBef>
                <a:spcPts val="0"/>
              </a:spcBef>
              <a:spcAft>
                <a:spcPts val="0"/>
              </a:spcAft>
              <a:buSzPts val="1600"/>
              <a:buChar char="●"/>
            </a:pPr>
            <a:r>
              <a:rPr lang="en-GB"/>
              <a:t>Адаптирайте се, ако е необходимо</a:t>
            </a:r>
            <a:endParaRPr/>
          </a:p>
          <a:p>
            <a:pPr marL="457200" lvl="0" indent="-330200" algn="l" rtl="0">
              <a:lnSpc>
                <a:spcPct val="200000"/>
              </a:lnSpc>
              <a:spcBef>
                <a:spcPts val="0"/>
              </a:spcBef>
              <a:spcAft>
                <a:spcPts val="0"/>
              </a:spcAft>
              <a:buSzPts val="1600"/>
              <a:buChar char="●"/>
            </a:pPr>
            <a:r>
              <a:rPr lang="en-GB"/>
              <a:t>Разберете началната точка на вашите обучаеми</a:t>
            </a:r>
            <a:endParaRPr/>
          </a:p>
        </p:txBody>
      </p:sp>
      <p:pic>
        <p:nvPicPr>
          <p:cNvPr id="355" name="Google Shape;355;p38" descr="C:\Windows\system32\config\systemprofile\Desktop\Entrecomp_logo_HD-1.png"/>
          <p:cNvPicPr preferRelativeResize="0"/>
          <p:nvPr/>
        </p:nvPicPr>
        <p:blipFill rotWithShape="1">
          <a:blip r:embed="rId3">
            <a:alphaModFix/>
          </a:blip>
          <a:srcRect/>
          <a:stretch/>
        </p:blipFill>
        <p:spPr>
          <a:xfrm>
            <a:off x="7203255" y="4247535"/>
            <a:ext cx="1610523" cy="53684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9"/>
          <p:cNvSpPr txBox="1">
            <a:spLocks noGrp="1"/>
          </p:cNvSpPr>
          <p:nvPr>
            <p:ph type="title"/>
          </p:nvPr>
        </p:nvSpPr>
        <p:spPr>
          <a:xfrm>
            <a:off x="536224" y="1356852"/>
            <a:ext cx="348712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b="1"/>
              <a:t>Топ съвети за започване на работа с EntreComp</a:t>
            </a:r>
            <a:endParaRPr/>
          </a:p>
        </p:txBody>
      </p:sp>
      <p:sp>
        <p:nvSpPr>
          <p:cNvPr id="361" name="Google Shape;361;p39"/>
          <p:cNvSpPr txBox="1">
            <a:spLocks noGrp="1"/>
          </p:cNvSpPr>
          <p:nvPr>
            <p:ph type="subTitle" idx="1"/>
          </p:nvPr>
        </p:nvSpPr>
        <p:spPr>
          <a:xfrm>
            <a:off x="3507339" y="359124"/>
            <a:ext cx="4719358" cy="3087310"/>
          </a:xfrm>
          <a:prstGeom prst="rect">
            <a:avLst/>
          </a:prstGeom>
          <a:noFill/>
          <a:ln>
            <a:noFill/>
          </a:ln>
        </p:spPr>
        <p:txBody>
          <a:bodyPr spcFirstLastPara="1" wrap="square" lIns="91425" tIns="91425" rIns="91425" bIns="91425" anchor="t" anchorCtr="0">
            <a:noAutofit/>
          </a:bodyPr>
          <a:lstStyle/>
          <a:p>
            <a:pPr marL="457200" lvl="0" indent="-330200" algn="l" rtl="0">
              <a:lnSpc>
                <a:spcPct val="200000"/>
              </a:lnSpc>
              <a:spcBef>
                <a:spcPts val="0"/>
              </a:spcBef>
              <a:spcAft>
                <a:spcPts val="0"/>
              </a:spcAft>
              <a:buSzPts val="1600"/>
              <a:buChar char="●"/>
            </a:pPr>
            <a:r>
              <a:rPr lang="en-GB" dirty="0" err="1"/>
              <a:t>Усъвършенстване</a:t>
            </a:r>
            <a:r>
              <a:rPr lang="en-GB" dirty="0"/>
              <a:t> </a:t>
            </a:r>
            <a:r>
              <a:rPr lang="en-GB" dirty="0" err="1"/>
              <a:t>или</a:t>
            </a:r>
            <a:r>
              <a:rPr lang="en-GB" dirty="0"/>
              <a:t> </a:t>
            </a:r>
            <a:r>
              <a:rPr lang="en-GB" dirty="0" err="1"/>
              <a:t>оценка</a:t>
            </a:r>
            <a:r>
              <a:rPr lang="en-GB" dirty="0"/>
              <a:t> </a:t>
            </a:r>
            <a:r>
              <a:rPr lang="en-GB" dirty="0" err="1"/>
              <a:t>на</a:t>
            </a:r>
            <a:r>
              <a:rPr lang="en-GB" dirty="0"/>
              <a:t> </a:t>
            </a:r>
            <a:r>
              <a:rPr lang="en-GB" dirty="0" err="1"/>
              <a:t>стратегиите</a:t>
            </a:r>
            <a:r>
              <a:rPr lang="en-GB" dirty="0"/>
              <a:t> </a:t>
            </a:r>
            <a:r>
              <a:rPr lang="en-GB" dirty="0" err="1"/>
              <a:t>за</a:t>
            </a:r>
            <a:r>
              <a:rPr lang="en-GB" dirty="0"/>
              <a:t> </a:t>
            </a:r>
            <a:r>
              <a:rPr lang="en-GB" dirty="0" err="1"/>
              <a:t>обучение</a:t>
            </a:r>
            <a:r>
              <a:rPr lang="en-GB" dirty="0"/>
              <a:t> </a:t>
            </a:r>
            <a:endParaRPr dirty="0"/>
          </a:p>
          <a:p>
            <a:pPr marL="457200" lvl="0" indent="-330200" algn="l" rtl="0">
              <a:lnSpc>
                <a:spcPct val="200000"/>
              </a:lnSpc>
              <a:spcBef>
                <a:spcPts val="0"/>
              </a:spcBef>
              <a:spcAft>
                <a:spcPts val="0"/>
              </a:spcAft>
              <a:buSzPts val="1600"/>
              <a:buChar char="●"/>
            </a:pPr>
            <a:r>
              <a:rPr lang="en-GB" dirty="0" err="1"/>
              <a:t>Определете</a:t>
            </a:r>
            <a:r>
              <a:rPr lang="en-GB" dirty="0"/>
              <a:t> </a:t>
            </a:r>
            <a:r>
              <a:rPr lang="en-GB" dirty="0" err="1"/>
              <a:t>резултатите</a:t>
            </a:r>
            <a:r>
              <a:rPr lang="en-GB" dirty="0"/>
              <a:t> </a:t>
            </a:r>
            <a:r>
              <a:rPr lang="en-GB" dirty="0" err="1"/>
              <a:t>от</a:t>
            </a:r>
            <a:r>
              <a:rPr lang="en-GB" dirty="0"/>
              <a:t> </a:t>
            </a:r>
            <a:r>
              <a:rPr lang="en-GB" dirty="0" err="1"/>
              <a:t>обучението</a:t>
            </a:r>
            <a:r>
              <a:rPr lang="en-GB" dirty="0"/>
              <a:t>, </a:t>
            </a:r>
            <a:r>
              <a:rPr lang="en-GB" dirty="0" err="1"/>
              <a:t>които</a:t>
            </a:r>
            <a:r>
              <a:rPr lang="en-GB" dirty="0"/>
              <a:t> </a:t>
            </a:r>
            <a:r>
              <a:rPr lang="en-GB" dirty="0" err="1"/>
              <a:t>са</a:t>
            </a:r>
            <a:r>
              <a:rPr lang="en-GB" dirty="0"/>
              <a:t> </a:t>
            </a:r>
            <a:r>
              <a:rPr lang="en-GB" dirty="0" err="1"/>
              <a:t>подходящи</a:t>
            </a:r>
            <a:r>
              <a:rPr lang="en-GB" dirty="0"/>
              <a:t> </a:t>
            </a:r>
            <a:r>
              <a:rPr lang="en-GB" dirty="0" err="1"/>
              <a:t>за</a:t>
            </a:r>
            <a:r>
              <a:rPr lang="en-GB" dirty="0"/>
              <a:t> </a:t>
            </a:r>
            <a:r>
              <a:rPr lang="en-GB" dirty="0" err="1"/>
              <a:t>вашата</a:t>
            </a:r>
            <a:r>
              <a:rPr lang="en-GB" dirty="0"/>
              <a:t> </a:t>
            </a:r>
            <a:r>
              <a:rPr lang="en-GB" dirty="0" err="1"/>
              <a:t>дейност</a:t>
            </a:r>
            <a:endParaRPr dirty="0"/>
          </a:p>
          <a:p>
            <a:pPr marL="457200" lvl="0" indent="-330200" algn="l" rtl="0">
              <a:lnSpc>
                <a:spcPct val="200000"/>
              </a:lnSpc>
              <a:spcBef>
                <a:spcPts val="0"/>
              </a:spcBef>
              <a:spcAft>
                <a:spcPts val="0"/>
              </a:spcAft>
              <a:buSzPts val="1600"/>
              <a:buChar char="●"/>
            </a:pPr>
            <a:r>
              <a:rPr lang="en-GB" dirty="0" err="1"/>
              <a:t>Самооценка</a:t>
            </a:r>
            <a:endParaRPr dirty="0"/>
          </a:p>
          <a:p>
            <a:pPr marL="457200" lvl="0" indent="-330200" algn="l" rtl="0">
              <a:lnSpc>
                <a:spcPct val="200000"/>
              </a:lnSpc>
              <a:spcBef>
                <a:spcPts val="0"/>
              </a:spcBef>
              <a:spcAft>
                <a:spcPts val="0"/>
              </a:spcAft>
              <a:buSzPts val="1600"/>
              <a:buChar char="●"/>
            </a:pPr>
            <a:r>
              <a:rPr lang="en-GB" dirty="0" err="1"/>
              <a:t>Демонстриране</a:t>
            </a:r>
            <a:r>
              <a:rPr lang="en-GB" dirty="0"/>
              <a:t> </a:t>
            </a:r>
            <a:r>
              <a:rPr lang="en-GB" dirty="0" err="1"/>
              <a:t>на</a:t>
            </a:r>
            <a:r>
              <a:rPr lang="en-GB" dirty="0"/>
              <a:t> </a:t>
            </a:r>
            <a:r>
              <a:rPr lang="en-GB" dirty="0" err="1"/>
              <a:t>стойност</a:t>
            </a:r>
            <a:endParaRPr dirty="0"/>
          </a:p>
          <a:p>
            <a:pPr marL="457200" lvl="0" indent="-330200" algn="l" rtl="0">
              <a:lnSpc>
                <a:spcPct val="200000"/>
              </a:lnSpc>
              <a:spcBef>
                <a:spcPts val="0"/>
              </a:spcBef>
              <a:spcAft>
                <a:spcPts val="0"/>
              </a:spcAft>
              <a:buSzPts val="1600"/>
              <a:buChar char="●"/>
            </a:pPr>
            <a:r>
              <a:rPr lang="en-GB" dirty="0" err="1"/>
              <a:t>Съпоставяне</a:t>
            </a:r>
            <a:r>
              <a:rPr lang="en-GB" dirty="0"/>
              <a:t> </a:t>
            </a:r>
            <a:r>
              <a:rPr lang="en-GB" dirty="0" err="1"/>
              <a:t>на</a:t>
            </a:r>
            <a:r>
              <a:rPr lang="en-GB" dirty="0"/>
              <a:t> </a:t>
            </a:r>
            <a:r>
              <a:rPr lang="en-GB" dirty="0" err="1"/>
              <a:t>картата</a:t>
            </a:r>
            <a:r>
              <a:rPr lang="en-GB" dirty="0"/>
              <a:t> с </a:t>
            </a:r>
            <a:r>
              <a:rPr lang="en-GB" dirty="0" err="1"/>
              <a:t>вашата</a:t>
            </a:r>
            <a:r>
              <a:rPr lang="en-GB" dirty="0"/>
              <a:t> </a:t>
            </a:r>
            <a:r>
              <a:rPr lang="en-GB" dirty="0" err="1"/>
              <a:t>съществуваща</a:t>
            </a:r>
            <a:r>
              <a:rPr lang="en-GB" dirty="0"/>
              <a:t> </a:t>
            </a:r>
            <a:r>
              <a:rPr lang="en-GB" dirty="0" err="1"/>
              <a:t>дейност</a:t>
            </a:r>
            <a:endParaRPr dirty="0"/>
          </a:p>
          <a:p>
            <a:pPr marL="457200" lvl="0" indent="-330200" algn="l" rtl="0">
              <a:lnSpc>
                <a:spcPct val="200000"/>
              </a:lnSpc>
              <a:spcBef>
                <a:spcPts val="0"/>
              </a:spcBef>
              <a:spcAft>
                <a:spcPts val="0"/>
              </a:spcAft>
              <a:buSzPts val="1600"/>
              <a:buChar char="●"/>
            </a:pPr>
            <a:r>
              <a:rPr lang="en-GB" dirty="0" err="1"/>
              <a:t>Предоставяне</a:t>
            </a:r>
            <a:r>
              <a:rPr lang="en-GB" dirty="0"/>
              <a:t> </a:t>
            </a:r>
            <a:r>
              <a:rPr lang="en-GB" dirty="0" err="1"/>
              <a:t>на</a:t>
            </a:r>
            <a:r>
              <a:rPr lang="en-GB" dirty="0"/>
              <a:t> </a:t>
            </a:r>
            <a:r>
              <a:rPr lang="en-GB" dirty="0" err="1"/>
              <a:t>доказателствена</a:t>
            </a:r>
            <a:r>
              <a:rPr lang="en-GB" dirty="0"/>
              <a:t> </a:t>
            </a:r>
            <a:r>
              <a:rPr lang="en-GB" dirty="0" err="1"/>
              <a:t>база</a:t>
            </a:r>
            <a:endParaRPr dirty="0"/>
          </a:p>
        </p:txBody>
      </p:sp>
      <p:pic>
        <p:nvPicPr>
          <p:cNvPr id="362" name="Google Shape;362;p39" descr="C:\Windows\system32\config\systemprofile\Desktop\Entrecomp_logo_HD-1.png"/>
          <p:cNvPicPr preferRelativeResize="0"/>
          <p:nvPr/>
        </p:nvPicPr>
        <p:blipFill rotWithShape="1">
          <a:blip r:embed="rId3">
            <a:alphaModFix/>
          </a:blip>
          <a:srcRect/>
          <a:stretch/>
        </p:blipFill>
        <p:spPr>
          <a:xfrm>
            <a:off x="7310236" y="4247535"/>
            <a:ext cx="1610523" cy="53684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0"/>
          <p:cNvSpPr txBox="1">
            <a:spLocks noGrp="1"/>
          </p:cNvSpPr>
          <p:nvPr>
            <p:ph type="subTitle" idx="1"/>
          </p:nvPr>
        </p:nvSpPr>
        <p:spPr>
          <a:xfrm>
            <a:off x="2625845" y="1699260"/>
            <a:ext cx="3538735" cy="277245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Разделете се на групи и като използвате информацията, предоставена в горните слайдове, проведете мозъчна атака, за да разработите план за прилагане на EntreComp в настоящата ви дейност.</a:t>
            </a:r>
            <a:endParaRPr/>
          </a:p>
          <a:p>
            <a:pPr marL="114300" marR="0" lvl="0" indent="1270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След това представете плана си пред класа и получете обратна връзка.</a:t>
            </a:r>
            <a:endParaRPr sz="1400" b="0" i="0" u="none" strike="noStrike" cap="none">
              <a:solidFill>
                <a:srgbClr val="000000"/>
              </a:solidFill>
              <a:latin typeface="Arial"/>
              <a:ea typeface="Arial"/>
              <a:cs typeface="Arial"/>
              <a:sym typeface="Arial"/>
            </a:endParaRPr>
          </a:p>
        </p:txBody>
      </p:sp>
      <p:sp>
        <p:nvSpPr>
          <p:cNvPr id="368" name="Google Shape;368;p40"/>
          <p:cNvSpPr txBox="1"/>
          <p:nvPr/>
        </p:nvSpPr>
        <p:spPr>
          <a:xfrm>
            <a:off x="1875780" y="749603"/>
            <a:ext cx="4959360" cy="63701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3"/>
              </a:buClr>
              <a:buSzPts val="3800"/>
              <a:buFont typeface="Bebas Neue"/>
              <a:buNone/>
            </a:pPr>
            <a:r>
              <a:rPr lang="en-GB" sz="3800" b="0" i="0" u="none" strike="noStrike" cap="none">
                <a:solidFill>
                  <a:srgbClr val="E7501B"/>
                </a:solidFill>
                <a:latin typeface="Bebas Neue"/>
                <a:ea typeface="Bebas Neue"/>
                <a:cs typeface="Bebas Neue"/>
                <a:sym typeface="Bebas Neue"/>
              </a:rPr>
              <a:t>Проучване на случай</a:t>
            </a:r>
            <a:endParaRPr sz="3800" b="0" i="0" u="none" strike="noStrike" cap="none">
              <a:solidFill>
                <a:srgbClr val="E7501B"/>
              </a:solidFill>
              <a:latin typeface="Bebas Neue"/>
              <a:ea typeface="Bebas Neue"/>
              <a:cs typeface="Bebas Neue"/>
              <a:sym typeface="Bebas Neue"/>
            </a:endParaRPr>
          </a:p>
        </p:txBody>
      </p:sp>
      <p:pic>
        <p:nvPicPr>
          <p:cNvPr id="369" name="Google Shape;369;p40" descr="C:\Windows\system32\config\systemprofile\Desktop\Entrecomp_logo_HD-1.png"/>
          <p:cNvPicPr preferRelativeResize="0"/>
          <p:nvPr/>
        </p:nvPicPr>
        <p:blipFill rotWithShape="1">
          <a:blip r:embed="rId3">
            <a:alphaModFix/>
          </a:blip>
          <a:srcRect/>
          <a:stretch/>
        </p:blipFill>
        <p:spPr>
          <a:xfrm>
            <a:off x="6835140" y="3998323"/>
            <a:ext cx="2095862" cy="6825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1"/>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75" name="Google Shape;375;p41"/>
          <p:cNvSpPr txBox="1">
            <a:spLocks noGrp="1"/>
          </p:cNvSpPr>
          <p:nvPr>
            <p:ph type="title"/>
          </p:nvPr>
        </p:nvSpPr>
        <p:spPr>
          <a:xfrm>
            <a:off x="713350" y="1023546"/>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dirty="0" err="1"/>
              <a:t>За</a:t>
            </a:r>
            <a:r>
              <a:rPr lang="en-GB" dirty="0"/>
              <a:t> </a:t>
            </a:r>
            <a:r>
              <a:rPr lang="en-GB" dirty="0" err="1"/>
              <a:t>повече</a:t>
            </a:r>
            <a:r>
              <a:rPr lang="en-GB" dirty="0"/>
              <a:t> </a:t>
            </a:r>
            <a:r>
              <a:rPr lang="en-GB" dirty="0" err="1"/>
              <a:t>информация</a:t>
            </a:r>
            <a:r>
              <a:rPr lang="en-GB" dirty="0"/>
              <a:t>, </a:t>
            </a:r>
            <a:r>
              <a:rPr lang="en-GB" dirty="0" err="1"/>
              <a:t>моля</a:t>
            </a:r>
            <a:r>
              <a:rPr lang="en-GB" dirty="0"/>
              <a:t>, </a:t>
            </a:r>
            <a:r>
              <a:rPr lang="en-GB" dirty="0" err="1"/>
              <a:t>посетете</a:t>
            </a:r>
            <a:r>
              <a:rPr lang="en-GB" dirty="0"/>
              <a:t>:</a:t>
            </a:r>
            <a:endParaRPr dirty="0"/>
          </a:p>
        </p:txBody>
      </p:sp>
      <p:sp>
        <p:nvSpPr>
          <p:cNvPr id="376" name="Google Shape;376;p41"/>
          <p:cNvSpPr txBox="1">
            <a:spLocks noGrp="1"/>
          </p:cNvSpPr>
          <p:nvPr>
            <p:ph type="subTitle" idx="1"/>
          </p:nvPr>
        </p:nvSpPr>
        <p:spPr>
          <a:xfrm>
            <a:off x="713350" y="2713704"/>
            <a:ext cx="3730800" cy="150389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GB" dirty="0" err="1"/>
              <a:t>Европейската</a:t>
            </a:r>
            <a:r>
              <a:rPr lang="en-GB" dirty="0"/>
              <a:t> </a:t>
            </a:r>
            <a:r>
              <a:rPr lang="en-GB" dirty="0" err="1"/>
              <a:t>рамка</a:t>
            </a:r>
            <a:r>
              <a:rPr lang="en-GB" dirty="0"/>
              <a:t> </a:t>
            </a:r>
            <a:r>
              <a:rPr lang="en-GB" dirty="0" err="1"/>
              <a:t>за</a:t>
            </a:r>
            <a:r>
              <a:rPr lang="en-GB" dirty="0"/>
              <a:t> </a:t>
            </a:r>
            <a:r>
              <a:rPr lang="en-GB" dirty="0" err="1"/>
              <a:t>компетентност</a:t>
            </a:r>
            <a:r>
              <a:rPr lang="en-GB" dirty="0"/>
              <a:t> в </a:t>
            </a:r>
            <a:r>
              <a:rPr lang="en-GB" dirty="0" err="1"/>
              <a:t>областта</a:t>
            </a:r>
            <a:r>
              <a:rPr lang="en-GB" dirty="0"/>
              <a:t> </a:t>
            </a:r>
            <a:r>
              <a:rPr lang="en-GB" dirty="0" err="1"/>
              <a:t>на</a:t>
            </a:r>
            <a:r>
              <a:rPr lang="en-GB" dirty="0"/>
              <a:t> </a:t>
            </a:r>
            <a:r>
              <a:rPr lang="en-GB" dirty="0" err="1"/>
              <a:t>предприемачеството</a:t>
            </a:r>
            <a:r>
              <a:rPr lang="en-GB" dirty="0"/>
              <a:t> </a:t>
            </a:r>
            <a:r>
              <a:rPr lang="en-GB" u="sng" dirty="0">
                <a:solidFill>
                  <a:schemeClr val="hlink"/>
                </a:solidFill>
                <a:hlinkClick r:id="rId3"/>
              </a:rPr>
              <a:t>(</a:t>
            </a:r>
            <a:r>
              <a:rPr lang="en-GB" dirty="0">
                <a:hlinkClick r:id="rId3"/>
              </a:rPr>
              <a:t>https://ec.europa.eu/social/main.jsp?catId=1317&amp;langId=en</a:t>
            </a:r>
            <a:r>
              <a:rPr lang="bg-BG"/>
              <a:t> </a:t>
            </a:r>
            <a:r>
              <a:rPr lang="en-GB"/>
              <a:t>)</a:t>
            </a:r>
            <a:endParaRPr dirty="0"/>
          </a:p>
        </p:txBody>
      </p:sp>
      <p:grpSp>
        <p:nvGrpSpPr>
          <p:cNvPr id="377" name="Google Shape;377;p41"/>
          <p:cNvGrpSpPr/>
          <p:nvPr/>
        </p:nvGrpSpPr>
        <p:grpSpPr>
          <a:xfrm>
            <a:off x="4572118" y="1023546"/>
            <a:ext cx="3615639" cy="2905926"/>
            <a:chOff x="1917372" y="1288466"/>
            <a:chExt cx="2993079" cy="2405568"/>
          </a:xfrm>
        </p:grpSpPr>
        <p:sp>
          <p:nvSpPr>
            <p:cNvPr id="378" name="Google Shape;378;p4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4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41"/>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41"/>
            <p:cNvSpPr/>
            <p:nvPr/>
          </p:nvSpPr>
          <p:spPr>
            <a:xfrm>
              <a:off x="2017075" y="1388251"/>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F1F1F1"/>
                  </a:solidFill>
                  <a:latin typeface="Arial"/>
                  <a:ea typeface="Arial"/>
                  <a:cs typeface="Arial"/>
                  <a:sym typeface="Arial"/>
                </a:rPr>
                <a:t>Благодаря ви!</a:t>
              </a:r>
              <a:endParaRPr sz="3200" b="1" i="0" u="none" strike="noStrike" cap="none">
                <a:solidFill>
                  <a:srgbClr val="F1F1F1"/>
                </a:solidFill>
                <a:latin typeface="Arial"/>
                <a:ea typeface="Arial"/>
                <a:cs typeface="Arial"/>
                <a:sym typeface="Arial"/>
              </a:endParaRPr>
            </a:p>
          </p:txBody>
        </p:sp>
        <p:sp>
          <p:nvSpPr>
            <p:cNvPr id="382" name="Google Shape;382;p41"/>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41"/>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41"/>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5" name="Google Shape;385;p41"/>
          <p:cNvGrpSpPr/>
          <p:nvPr/>
        </p:nvGrpSpPr>
        <p:grpSpPr>
          <a:xfrm>
            <a:off x="6977632" y="2444298"/>
            <a:ext cx="1453150" cy="1880570"/>
            <a:chOff x="4338285" y="2552085"/>
            <a:chExt cx="1202939" cy="1556763"/>
          </a:xfrm>
        </p:grpSpPr>
        <p:sp>
          <p:nvSpPr>
            <p:cNvPr id="386" name="Google Shape;386;p41"/>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41"/>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8" name="Google Shape;388;p41"/>
          <p:cNvGrpSpPr/>
          <p:nvPr/>
        </p:nvGrpSpPr>
        <p:grpSpPr>
          <a:xfrm>
            <a:off x="6676663" y="3488350"/>
            <a:ext cx="539391" cy="1120229"/>
            <a:chOff x="4089139" y="3416366"/>
            <a:chExt cx="446516" cy="927342"/>
          </a:xfrm>
        </p:grpSpPr>
        <p:sp>
          <p:nvSpPr>
            <p:cNvPr id="389" name="Google Shape;389;p41"/>
            <p:cNvSpPr/>
            <p:nvPr/>
          </p:nvSpPr>
          <p:spPr>
            <a:xfrm>
              <a:off x="4089139" y="3416366"/>
              <a:ext cx="446516" cy="927342"/>
            </a:xfrm>
            <a:custGeom>
              <a:avLst/>
              <a:gdLst/>
              <a:ahLst/>
              <a:cxnLst/>
              <a:rect l="l" t="t" r="r" b="b"/>
              <a:pathLst>
                <a:path w="27381" h="56866" extrusionOk="0">
                  <a:moveTo>
                    <a:pt x="2107" y="1"/>
                  </a:moveTo>
                  <a:cubicBezTo>
                    <a:pt x="944" y="1"/>
                    <a:pt x="1" y="945"/>
                    <a:pt x="1" y="2107"/>
                  </a:cubicBezTo>
                  <a:lnTo>
                    <a:pt x="1" y="54761"/>
                  </a:lnTo>
                  <a:cubicBezTo>
                    <a:pt x="1" y="55923"/>
                    <a:pt x="944" y="56866"/>
                    <a:pt x="2107" y="56866"/>
                  </a:cubicBezTo>
                  <a:lnTo>
                    <a:pt x="25274" y="56866"/>
                  </a:lnTo>
                  <a:cubicBezTo>
                    <a:pt x="26437" y="56866"/>
                    <a:pt x="27379" y="55923"/>
                    <a:pt x="27381" y="54761"/>
                  </a:cubicBezTo>
                  <a:lnTo>
                    <a:pt x="27381" y="2107"/>
                  </a:lnTo>
                  <a:cubicBezTo>
                    <a:pt x="27381" y="945"/>
                    <a:pt x="26437" y="1"/>
                    <a:pt x="252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41"/>
            <p:cNvSpPr/>
            <p:nvPr/>
          </p:nvSpPr>
          <p:spPr>
            <a:xfrm>
              <a:off x="4276676" y="4241884"/>
              <a:ext cx="68883" cy="66257"/>
            </a:xfrm>
            <a:custGeom>
              <a:avLst/>
              <a:gdLst/>
              <a:ahLst/>
              <a:cxnLst/>
              <a:rect l="l" t="t" r="r" b="b"/>
              <a:pathLst>
                <a:path w="4224" h="4063" extrusionOk="0">
                  <a:moveTo>
                    <a:pt x="2194" y="0"/>
                  </a:moveTo>
                  <a:cubicBezTo>
                    <a:pt x="2193" y="0"/>
                    <a:pt x="2192" y="0"/>
                    <a:pt x="2191" y="0"/>
                  </a:cubicBezTo>
                  <a:cubicBezTo>
                    <a:pt x="1370" y="0"/>
                    <a:pt x="628" y="495"/>
                    <a:pt x="314" y="1254"/>
                  </a:cubicBezTo>
                  <a:cubicBezTo>
                    <a:pt x="0" y="2013"/>
                    <a:pt x="174" y="2887"/>
                    <a:pt x="755" y="3467"/>
                  </a:cubicBezTo>
                  <a:cubicBezTo>
                    <a:pt x="1143" y="3856"/>
                    <a:pt x="1663" y="4062"/>
                    <a:pt x="2192" y="4062"/>
                  </a:cubicBezTo>
                  <a:cubicBezTo>
                    <a:pt x="2454" y="4062"/>
                    <a:pt x="2717" y="4012"/>
                    <a:pt x="2968" y="3908"/>
                  </a:cubicBezTo>
                  <a:cubicBezTo>
                    <a:pt x="3728" y="3594"/>
                    <a:pt x="4222" y="2854"/>
                    <a:pt x="4223" y="2032"/>
                  </a:cubicBezTo>
                  <a:cubicBezTo>
                    <a:pt x="4223" y="911"/>
                    <a:pt x="3315" y="0"/>
                    <a:pt x="219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41"/>
            <p:cNvSpPr/>
            <p:nvPr/>
          </p:nvSpPr>
          <p:spPr>
            <a:xfrm>
              <a:off x="4267087" y="3493843"/>
              <a:ext cx="90637" cy="16813"/>
            </a:xfrm>
            <a:custGeom>
              <a:avLst/>
              <a:gdLst/>
              <a:ahLst/>
              <a:cxnLst/>
              <a:rect l="l" t="t" r="r" b="b"/>
              <a:pathLst>
                <a:path w="5558" h="1031" extrusionOk="0">
                  <a:moveTo>
                    <a:pt x="515" y="0"/>
                  </a:moveTo>
                  <a:cubicBezTo>
                    <a:pt x="231" y="0"/>
                    <a:pt x="0" y="231"/>
                    <a:pt x="0" y="515"/>
                  </a:cubicBezTo>
                  <a:cubicBezTo>
                    <a:pt x="0" y="799"/>
                    <a:pt x="231" y="1030"/>
                    <a:pt x="515" y="1030"/>
                  </a:cubicBezTo>
                  <a:lnTo>
                    <a:pt x="5044" y="1030"/>
                  </a:lnTo>
                  <a:cubicBezTo>
                    <a:pt x="5326" y="1030"/>
                    <a:pt x="5557" y="799"/>
                    <a:pt x="5557" y="515"/>
                  </a:cubicBezTo>
                  <a:cubicBezTo>
                    <a:pt x="5557" y="231"/>
                    <a:pt x="5326" y="0"/>
                    <a:pt x="50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41"/>
            <p:cNvSpPr/>
            <p:nvPr/>
          </p:nvSpPr>
          <p:spPr>
            <a:xfrm>
              <a:off x="4301496" y="3457787"/>
              <a:ext cx="21020" cy="20221"/>
            </a:xfrm>
            <a:custGeom>
              <a:avLst/>
              <a:gdLst/>
              <a:ahLst/>
              <a:cxnLst/>
              <a:rect l="l" t="t" r="r" b="b"/>
              <a:pathLst>
                <a:path w="1289" h="1240" extrusionOk="0">
                  <a:moveTo>
                    <a:pt x="669" y="0"/>
                  </a:moveTo>
                  <a:cubicBezTo>
                    <a:pt x="419" y="0"/>
                    <a:pt x="193" y="152"/>
                    <a:pt x="98" y="383"/>
                  </a:cubicBezTo>
                  <a:cubicBezTo>
                    <a:pt x="1" y="615"/>
                    <a:pt x="55" y="882"/>
                    <a:pt x="232" y="1059"/>
                  </a:cubicBezTo>
                  <a:cubicBezTo>
                    <a:pt x="350" y="1177"/>
                    <a:pt x="509" y="1239"/>
                    <a:pt x="671" y="1239"/>
                  </a:cubicBezTo>
                  <a:cubicBezTo>
                    <a:pt x="750" y="1239"/>
                    <a:pt x="830" y="1224"/>
                    <a:pt x="906" y="1193"/>
                  </a:cubicBezTo>
                  <a:cubicBezTo>
                    <a:pt x="1138" y="1096"/>
                    <a:pt x="1289" y="871"/>
                    <a:pt x="1289" y="620"/>
                  </a:cubicBezTo>
                  <a:cubicBezTo>
                    <a:pt x="1289" y="279"/>
                    <a:pt x="1012" y="0"/>
                    <a:pt x="66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01</a:t>
            </a:r>
            <a:endParaRPr/>
          </a:p>
        </p:txBody>
      </p:sp>
      <p:sp>
        <p:nvSpPr>
          <p:cNvPr id="166" name="Google Shape;166;p17"/>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GB" b="1"/>
              <a:t>Какво е EntreComp?</a:t>
            </a:r>
            <a:endParaRPr/>
          </a:p>
        </p:txBody>
      </p:sp>
      <p:sp>
        <p:nvSpPr>
          <p:cNvPr id="167" name="Google Shape;167;p17"/>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8" name="Google Shape;168;p17" descr="C:\Windows\system32\config\systemprofile\Desktop\entrecompeurope_logo-color-1024x628.png"/>
          <p:cNvPicPr preferRelativeResize="0"/>
          <p:nvPr/>
        </p:nvPicPr>
        <p:blipFill rotWithShape="1">
          <a:blip r:embed="rId3">
            <a:alphaModFix/>
          </a:blip>
          <a:srcRect/>
          <a:stretch/>
        </p:blipFill>
        <p:spPr>
          <a:xfrm>
            <a:off x="798250" y="2702268"/>
            <a:ext cx="2613261" cy="16026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8"/>
          <p:cNvSpPr txBox="1">
            <a:spLocks noGrp="1"/>
          </p:cNvSpPr>
          <p:nvPr>
            <p:ph type="title"/>
          </p:nvPr>
        </p:nvSpPr>
        <p:spPr>
          <a:xfrm>
            <a:off x="2526223" y="1614925"/>
            <a:ext cx="5904801"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dirty="0" err="1"/>
              <a:t>Политически</a:t>
            </a:r>
            <a:r>
              <a:rPr lang="en-GB" b="1" dirty="0"/>
              <a:t> </a:t>
            </a:r>
            <a:r>
              <a:rPr lang="en-GB" b="1" dirty="0" err="1"/>
              <a:t>контекст</a:t>
            </a:r>
            <a:endParaRPr dirty="0"/>
          </a:p>
        </p:txBody>
      </p:sp>
      <p:grpSp>
        <p:nvGrpSpPr>
          <p:cNvPr id="174" name="Google Shape;174;p18"/>
          <p:cNvGrpSpPr/>
          <p:nvPr/>
        </p:nvGrpSpPr>
        <p:grpSpPr>
          <a:xfrm>
            <a:off x="2858975" y="-386925"/>
            <a:ext cx="701425" cy="247750"/>
            <a:chOff x="2858975" y="3984400"/>
            <a:chExt cx="701425" cy="247750"/>
          </a:xfrm>
        </p:grpSpPr>
        <p:sp>
          <p:nvSpPr>
            <p:cNvPr id="175" name="Google Shape;175;p18"/>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8"/>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8"/>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8"/>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9" name="Google Shape;179;p18"/>
          <p:cNvSpPr txBox="1">
            <a:spLocks noGrp="1"/>
          </p:cNvSpPr>
          <p:nvPr>
            <p:ph type="subTitle" idx="1"/>
          </p:nvPr>
        </p:nvSpPr>
        <p:spPr>
          <a:xfrm>
            <a:off x="2041177" y="2331700"/>
            <a:ext cx="6542384" cy="117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GB" dirty="0" err="1"/>
              <a:t>Проучването</a:t>
            </a:r>
            <a:r>
              <a:rPr lang="en-GB" dirty="0"/>
              <a:t> </a:t>
            </a:r>
            <a:r>
              <a:rPr lang="en-GB" dirty="0" err="1"/>
              <a:t>на</a:t>
            </a:r>
            <a:r>
              <a:rPr lang="en-GB" dirty="0"/>
              <a:t> </a:t>
            </a:r>
            <a:r>
              <a:rPr lang="en-GB" dirty="0" err="1"/>
              <a:t>компетентността</a:t>
            </a:r>
            <a:r>
              <a:rPr lang="en-GB" dirty="0"/>
              <a:t> в </a:t>
            </a:r>
            <a:r>
              <a:rPr lang="en-GB" dirty="0" err="1"/>
              <a:t>областта</a:t>
            </a:r>
            <a:r>
              <a:rPr lang="en-GB" dirty="0"/>
              <a:t> </a:t>
            </a:r>
            <a:r>
              <a:rPr lang="en-GB" dirty="0" err="1"/>
              <a:t>на</a:t>
            </a:r>
            <a:r>
              <a:rPr lang="en-GB" dirty="0"/>
              <a:t> </a:t>
            </a:r>
            <a:r>
              <a:rPr lang="en-GB" dirty="0" err="1"/>
              <a:t>предприемачеството</a:t>
            </a:r>
            <a:r>
              <a:rPr lang="en-GB" dirty="0"/>
              <a:t> (</a:t>
            </a:r>
            <a:r>
              <a:rPr lang="en-GB" dirty="0" err="1"/>
              <a:t>EntreComp</a:t>
            </a:r>
            <a:r>
              <a:rPr lang="en-GB" dirty="0"/>
              <a:t>) </a:t>
            </a:r>
            <a:r>
              <a:rPr lang="en-GB" dirty="0" err="1"/>
              <a:t>беше</a:t>
            </a:r>
            <a:r>
              <a:rPr lang="en-GB" dirty="0"/>
              <a:t> </a:t>
            </a:r>
            <a:r>
              <a:rPr lang="en-GB" dirty="0" err="1"/>
              <a:t>стартирано</a:t>
            </a:r>
            <a:r>
              <a:rPr lang="en-GB" dirty="0"/>
              <a:t> </a:t>
            </a:r>
            <a:r>
              <a:rPr lang="en-GB" dirty="0" err="1"/>
              <a:t>от</a:t>
            </a:r>
            <a:r>
              <a:rPr lang="en-GB" dirty="0"/>
              <a:t> </a:t>
            </a:r>
            <a:r>
              <a:rPr lang="en-GB" dirty="0" err="1"/>
              <a:t>Съвместния</a:t>
            </a:r>
            <a:r>
              <a:rPr lang="en-GB" dirty="0"/>
              <a:t> </a:t>
            </a:r>
            <a:r>
              <a:rPr lang="en-GB" dirty="0" err="1"/>
              <a:t>изследователски</a:t>
            </a:r>
            <a:r>
              <a:rPr lang="en-GB" dirty="0"/>
              <a:t> </a:t>
            </a:r>
            <a:r>
              <a:rPr lang="en-GB" dirty="0" err="1"/>
              <a:t>център</a:t>
            </a:r>
            <a:r>
              <a:rPr lang="en-GB" dirty="0"/>
              <a:t> (СИЦ) </a:t>
            </a:r>
            <a:r>
              <a:rPr lang="en-GB" dirty="0" err="1"/>
              <a:t>от</a:t>
            </a:r>
            <a:r>
              <a:rPr lang="en-GB" dirty="0"/>
              <a:t> </a:t>
            </a:r>
            <a:r>
              <a:rPr lang="en-GB" dirty="0" err="1"/>
              <a:t>името</a:t>
            </a:r>
            <a:r>
              <a:rPr lang="en-GB" dirty="0"/>
              <a:t> </a:t>
            </a:r>
            <a:r>
              <a:rPr lang="en-GB" dirty="0" err="1"/>
              <a:t>на</a:t>
            </a:r>
            <a:r>
              <a:rPr lang="en-GB" dirty="0"/>
              <a:t> </a:t>
            </a:r>
            <a:r>
              <a:rPr lang="en-GB" dirty="0" err="1"/>
              <a:t>Генерална</a:t>
            </a:r>
            <a:r>
              <a:rPr lang="en-GB" dirty="0"/>
              <a:t> </a:t>
            </a:r>
            <a:r>
              <a:rPr lang="en-GB" dirty="0" err="1"/>
              <a:t>дирекция</a:t>
            </a:r>
            <a:r>
              <a:rPr lang="en-GB" dirty="0"/>
              <a:t> "</a:t>
            </a:r>
            <a:r>
              <a:rPr lang="en-GB" dirty="0" err="1"/>
              <a:t>Заетост</a:t>
            </a:r>
            <a:r>
              <a:rPr lang="en-GB" dirty="0"/>
              <a:t>, </a:t>
            </a:r>
            <a:r>
              <a:rPr lang="en-GB" dirty="0" err="1"/>
              <a:t>социални</a:t>
            </a:r>
            <a:r>
              <a:rPr lang="en-GB" dirty="0"/>
              <a:t> </a:t>
            </a:r>
            <a:r>
              <a:rPr lang="en-GB" dirty="0" err="1"/>
              <a:t>въпроси</a:t>
            </a:r>
            <a:r>
              <a:rPr lang="en-GB" dirty="0"/>
              <a:t> и </a:t>
            </a:r>
            <a:r>
              <a:rPr lang="en-GB" dirty="0" err="1"/>
              <a:t>приобщаване</a:t>
            </a:r>
            <a:r>
              <a:rPr lang="en-GB" dirty="0"/>
              <a:t>" (ГД "</a:t>
            </a:r>
            <a:r>
              <a:rPr lang="en-GB" dirty="0" err="1"/>
              <a:t>Трудова</a:t>
            </a:r>
            <a:r>
              <a:rPr lang="en-GB" dirty="0"/>
              <a:t> </a:t>
            </a:r>
            <a:r>
              <a:rPr lang="en-GB" dirty="0" err="1"/>
              <a:t>заетост</a:t>
            </a:r>
            <a:r>
              <a:rPr lang="en-GB" dirty="0"/>
              <a:t>, </a:t>
            </a:r>
            <a:r>
              <a:rPr lang="en-GB" dirty="0" err="1"/>
              <a:t>социални</a:t>
            </a:r>
            <a:r>
              <a:rPr lang="en-GB" dirty="0"/>
              <a:t> </a:t>
            </a:r>
            <a:r>
              <a:rPr lang="en-GB" dirty="0" err="1"/>
              <a:t>въпроси</a:t>
            </a:r>
            <a:r>
              <a:rPr lang="en-GB" dirty="0"/>
              <a:t> и </a:t>
            </a:r>
            <a:r>
              <a:rPr lang="en-GB" dirty="0" err="1"/>
              <a:t>приобщаване</a:t>
            </a:r>
            <a:r>
              <a:rPr lang="en-GB" dirty="0"/>
              <a:t>") </a:t>
            </a:r>
            <a:r>
              <a:rPr lang="en-GB" dirty="0" err="1"/>
              <a:t>през</a:t>
            </a:r>
            <a:r>
              <a:rPr lang="en-GB" dirty="0"/>
              <a:t> </a:t>
            </a:r>
            <a:r>
              <a:rPr lang="en-GB" dirty="0" err="1"/>
              <a:t>януари</a:t>
            </a:r>
            <a:r>
              <a:rPr lang="en-GB" dirty="0"/>
              <a:t> 2015 г. </a:t>
            </a:r>
            <a:r>
              <a:rPr lang="en-GB" dirty="0" err="1"/>
              <a:t>Една</a:t>
            </a:r>
            <a:r>
              <a:rPr lang="en-GB" dirty="0"/>
              <a:t> </a:t>
            </a:r>
            <a:r>
              <a:rPr lang="en-GB" dirty="0" err="1"/>
              <a:t>от</a:t>
            </a:r>
            <a:r>
              <a:rPr lang="en-GB" dirty="0"/>
              <a:t> </a:t>
            </a:r>
            <a:r>
              <a:rPr lang="en-GB" dirty="0" err="1"/>
              <a:t>основните</a:t>
            </a:r>
            <a:r>
              <a:rPr lang="en-GB" dirty="0"/>
              <a:t> </a:t>
            </a:r>
            <a:r>
              <a:rPr lang="en-GB" dirty="0" err="1"/>
              <a:t>цели</a:t>
            </a:r>
            <a:r>
              <a:rPr lang="en-GB" dirty="0"/>
              <a:t> </a:t>
            </a:r>
            <a:r>
              <a:rPr lang="en-GB" dirty="0" err="1"/>
              <a:t>на</a:t>
            </a:r>
            <a:r>
              <a:rPr lang="en-GB" dirty="0"/>
              <a:t> </a:t>
            </a:r>
            <a:r>
              <a:rPr lang="en-GB" dirty="0" err="1"/>
              <a:t>EntreComp</a:t>
            </a:r>
            <a:r>
              <a:rPr lang="en-GB" dirty="0"/>
              <a:t> </a:t>
            </a:r>
            <a:r>
              <a:rPr lang="en-GB" dirty="0" err="1"/>
              <a:t>беше</a:t>
            </a:r>
            <a:r>
              <a:rPr lang="en-GB" dirty="0"/>
              <a:t> </a:t>
            </a:r>
            <a:r>
              <a:rPr lang="en-GB" dirty="0" err="1"/>
              <a:t>да</a:t>
            </a:r>
            <a:r>
              <a:rPr lang="en-GB" dirty="0"/>
              <a:t> </a:t>
            </a:r>
            <a:r>
              <a:rPr lang="en-GB" dirty="0" err="1"/>
              <a:t>се</a:t>
            </a:r>
            <a:r>
              <a:rPr lang="en-GB" dirty="0"/>
              <a:t> </a:t>
            </a:r>
            <a:r>
              <a:rPr lang="en-GB" dirty="0" err="1"/>
              <a:t>разработи</a:t>
            </a:r>
            <a:r>
              <a:rPr lang="en-GB" dirty="0"/>
              <a:t> </a:t>
            </a:r>
            <a:r>
              <a:rPr lang="en-GB" dirty="0" err="1"/>
              <a:t>общ</a:t>
            </a:r>
            <a:r>
              <a:rPr lang="en-GB" dirty="0"/>
              <a:t> </a:t>
            </a:r>
            <a:r>
              <a:rPr lang="en-GB" dirty="0" err="1"/>
              <a:t>концептуален</a:t>
            </a:r>
            <a:r>
              <a:rPr lang="en-GB" dirty="0"/>
              <a:t> </a:t>
            </a:r>
            <a:r>
              <a:rPr lang="en-GB" dirty="0" err="1"/>
              <a:t>подход</a:t>
            </a:r>
            <a:r>
              <a:rPr lang="en-GB" dirty="0"/>
              <a:t>, </a:t>
            </a:r>
            <a:r>
              <a:rPr lang="en-GB" dirty="0" err="1"/>
              <a:t>който</a:t>
            </a:r>
            <a:r>
              <a:rPr lang="en-GB" dirty="0"/>
              <a:t> </a:t>
            </a:r>
            <a:r>
              <a:rPr lang="en-GB" dirty="0" err="1"/>
              <a:t>да</a:t>
            </a:r>
            <a:r>
              <a:rPr lang="en-GB" dirty="0"/>
              <a:t> </a:t>
            </a:r>
            <a:r>
              <a:rPr lang="en-GB" dirty="0" err="1"/>
              <a:t>подпомогне</a:t>
            </a:r>
            <a:r>
              <a:rPr lang="en-GB" dirty="0"/>
              <a:t> </a:t>
            </a:r>
            <a:r>
              <a:rPr lang="en-GB" dirty="0" err="1"/>
              <a:t>развитието</a:t>
            </a:r>
            <a:r>
              <a:rPr lang="en-GB" dirty="0"/>
              <a:t> </a:t>
            </a:r>
            <a:r>
              <a:rPr lang="en-GB" dirty="0" err="1"/>
              <a:t>на</a:t>
            </a:r>
            <a:r>
              <a:rPr lang="en-GB" dirty="0"/>
              <a:t> </a:t>
            </a:r>
            <a:r>
              <a:rPr lang="en-GB" dirty="0" err="1"/>
              <a:t>предприемаческата</a:t>
            </a:r>
            <a:r>
              <a:rPr lang="en-GB" dirty="0"/>
              <a:t> </a:t>
            </a:r>
            <a:r>
              <a:rPr lang="en-GB" dirty="0" err="1"/>
              <a:t>компетентност</a:t>
            </a:r>
            <a:r>
              <a:rPr lang="en-GB" dirty="0"/>
              <a:t> </a:t>
            </a:r>
            <a:r>
              <a:rPr lang="en-GB" dirty="0" err="1"/>
              <a:t>на</a:t>
            </a:r>
            <a:r>
              <a:rPr lang="en-GB" dirty="0"/>
              <a:t> </a:t>
            </a:r>
            <a:r>
              <a:rPr lang="en-GB" dirty="0" err="1"/>
              <a:t>европейско</a:t>
            </a:r>
            <a:r>
              <a:rPr lang="en-GB" dirty="0"/>
              <a:t> </a:t>
            </a:r>
            <a:r>
              <a:rPr lang="en-GB" dirty="0" err="1"/>
              <a:t>равнище</a:t>
            </a:r>
            <a:r>
              <a:rPr lang="en-GB" dirty="0"/>
              <a:t>.</a:t>
            </a:r>
            <a:endParaRPr dirty="0"/>
          </a:p>
          <a:p>
            <a:pPr marL="0" lvl="0" indent="0" algn="ctr" rtl="0">
              <a:lnSpc>
                <a:spcPct val="100000"/>
              </a:lnSpc>
              <a:spcBef>
                <a:spcPts val="0"/>
              </a:spcBef>
              <a:spcAft>
                <a:spcPts val="0"/>
              </a:spcAft>
              <a:buSzPts val="1600"/>
              <a:buNone/>
            </a:pPr>
            <a:endParaRPr dirty="0"/>
          </a:p>
        </p:txBody>
      </p:sp>
      <p:pic>
        <p:nvPicPr>
          <p:cNvPr id="180" name="Google Shape;180;p18" descr="C:\Windows\system32\config\systemprofile\Desktop\entrecompeurope_logo-color-1024x628.png"/>
          <p:cNvPicPr preferRelativeResize="0"/>
          <p:nvPr/>
        </p:nvPicPr>
        <p:blipFill rotWithShape="1">
          <a:blip r:embed="rId3">
            <a:alphaModFix/>
          </a:blip>
          <a:srcRect/>
          <a:stretch/>
        </p:blipFill>
        <p:spPr>
          <a:xfrm>
            <a:off x="579974" y="813593"/>
            <a:ext cx="2613261" cy="16026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title"/>
          </p:nvPr>
        </p:nvSpPr>
        <p:spPr>
          <a:xfrm>
            <a:off x="713100" y="657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dirty="0" err="1"/>
              <a:t>Разбиране</a:t>
            </a:r>
            <a:r>
              <a:rPr lang="en-GB" b="1" dirty="0"/>
              <a:t> </a:t>
            </a:r>
            <a:r>
              <a:rPr lang="en-GB" b="1" dirty="0" err="1"/>
              <a:t>на</a:t>
            </a:r>
            <a:r>
              <a:rPr lang="en-GB" b="1" dirty="0"/>
              <a:t> </a:t>
            </a:r>
            <a:r>
              <a:rPr lang="en-GB" b="1" dirty="0" err="1"/>
              <a:t>EntreComp</a:t>
            </a:r>
            <a:endParaRPr dirty="0"/>
          </a:p>
        </p:txBody>
      </p:sp>
      <p:sp>
        <p:nvSpPr>
          <p:cNvPr id="186" name="Google Shape;186;p19"/>
          <p:cNvSpPr txBox="1">
            <a:spLocks noGrp="1"/>
          </p:cNvSpPr>
          <p:nvPr>
            <p:ph type="subTitle" idx="1"/>
          </p:nvPr>
        </p:nvSpPr>
        <p:spPr>
          <a:xfrm>
            <a:off x="2625844" y="1395805"/>
            <a:ext cx="3538735" cy="277245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0" i="0" u="none" strike="noStrike" cap="none" dirty="0" err="1">
                <a:solidFill>
                  <a:srgbClr val="000000"/>
                </a:solidFill>
                <a:latin typeface="Arial"/>
                <a:ea typeface="Arial"/>
                <a:cs typeface="Arial"/>
                <a:sym typeface="Arial"/>
              </a:rPr>
              <a:t>Гледайте</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следния</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видеоклип</a:t>
            </a:r>
            <a:endParaRPr dirty="0"/>
          </a:p>
          <a:p>
            <a:pPr marL="114300" marR="0" lvl="0" indent="1270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r>
              <a:rPr lang="en-GB" sz="1400" b="0" i="0" u="sng" strike="noStrike" cap="none" dirty="0">
                <a:solidFill>
                  <a:schemeClr val="hlink"/>
                </a:solidFill>
                <a:latin typeface="Arial"/>
                <a:ea typeface="Arial"/>
                <a:cs typeface="Arial"/>
                <a:sym typeface="Arial"/>
                <a:hlinkClick r:id="rId3"/>
              </a:rPr>
              <a:t>https://www.youtube.com/watch?v=ijpVICWGIdc</a:t>
            </a: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r>
              <a:rPr lang="bg-BG" sz="1400" b="0" i="0" u="none" strike="noStrike" cap="none" dirty="0">
                <a:solidFill>
                  <a:srgbClr val="000000"/>
                </a:solidFill>
                <a:latin typeface="Arial"/>
                <a:ea typeface="Arial"/>
                <a:cs typeface="Arial"/>
                <a:sym typeface="Arial"/>
              </a:rPr>
              <a:t>Н</a:t>
            </a:r>
            <a:r>
              <a:rPr lang="en-GB" sz="1400" b="0" i="0" u="none" strike="noStrike" cap="none" dirty="0" err="1">
                <a:solidFill>
                  <a:srgbClr val="000000"/>
                </a:solidFill>
                <a:latin typeface="Arial"/>
                <a:ea typeface="Arial"/>
                <a:cs typeface="Arial"/>
                <a:sym typeface="Arial"/>
              </a:rPr>
              <a:t>апишете</a:t>
            </a:r>
            <a:r>
              <a:rPr lang="en-GB" sz="1400" b="0" i="0" u="none" strike="noStrike" cap="none" dirty="0">
                <a:solidFill>
                  <a:srgbClr val="000000"/>
                </a:solidFill>
                <a:latin typeface="Arial"/>
                <a:ea typeface="Arial"/>
                <a:cs typeface="Arial"/>
                <a:sym typeface="Arial"/>
              </a:rPr>
              <a:t> 3 </a:t>
            </a:r>
            <a:r>
              <a:rPr lang="en-GB" sz="1400" b="0" i="0" u="none" strike="noStrike" cap="none" dirty="0" err="1">
                <a:solidFill>
                  <a:srgbClr val="000000"/>
                </a:solidFill>
                <a:latin typeface="Arial"/>
                <a:ea typeface="Arial"/>
                <a:cs typeface="Arial"/>
                <a:sym typeface="Arial"/>
              </a:rPr>
              <a:t>характеристики</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които</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според</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вас</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най-добре</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характеризират</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EntreComp</a:t>
            </a:r>
            <a:r>
              <a:rPr lang="en-GB" sz="1400" b="0" i="0" u="none" strike="noStrike" cap="none" dirty="0">
                <a:solidFill>
                  <a:srgbClr val="000000"/>
                </a:solidFill>
                <a:latin typeface="Arial"/>
                <a:ea typeface="Arial"/>
                <a:cs typeface="Arial"/>
                <a:sym typeface="Arial"/>
              </a:rPr>
              <a:t>.</a:t>
            </a:r>
            <a:endParaRPr dirty="0"/>
          </a:p>
          <a:p>
            <a:pPr marL="114300" marR="0" lvl="0" indent="1270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r>
              <a:rPr lang="en-GB" sz="1400" b="0" i="0" u="none" strike="noStrike" cap="none" dirty="0" err="1">
                <a:solidFill>
                  <a:srgbClr val="000000"/>
                </a:solidFill>
                <a:latin typeface="Arial"/>
                <a:ea typeface="Arial"/>
                <a:cs typeface="Arial"/>
                <a:sym typeface="Arial"/>
              </a:rPr>
              <a:t>След</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това</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представете</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избора</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си</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пред</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класа</a:t>
            </a:r>
            <a:r>
              <a:rPr lang="en-GB" sz="1400" b="0" i="0" u="none" strike="noStrike" cap="none" dirty="0">
                <a:solidFill>
                  <a:srgbClr val="000000"/>
                </a:solidFill>
                <a:latin typeface="Arial"/>
                <a:ea typeface="Arial"/>
                <a:cs typeface="Arial"/>
                <a:sym typeface="Arial"/>
              </a:rPr>
              <a:t> и </a:t>
            </a:r>
            <a:r>
              <a:rPr lang="en-GB" sz="1400" b="0" i="0" u="none" strike="noStrike" cap="none" dirty="0" err="1">
                <a:solidFill>
                  <a:srgbClr val="000000"/>
                </a:solidFill>
                <a:latin typeface="Arial"/>
                <a:ea typeface="Arial"/>
                <a:cs typeface="Arial"/>
                <a:sym typeface="Arial"/>
              </a:rPr>
              <a:t>получете</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обратна</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връзка</a:t>
            </a:r>
            <a:r>
              <a:rPr lang="en-GB"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187" name="Google Shape;187;p19"/>
          <p:cNvSpPr txBox="1"/>
          <p:nvPr/>
        </p:nvSpPr>
        <p:spPr>
          <a:xfrm>
            <a:off x="1915532" y="758795"/>
            <a:ext cx="4959360" cy="63701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3"/>
              </a:buClr>
              <a:buSzPts val="3800"/>
              <a:buFont typeface="Bebas Neue"/>
              <a:buNone/>
            </a:pPr>
            <a:r>
              <a:rPr lang="en-GB" sz="3800" b="0" i="0" u="none" strike="noStrike" cap="none" dirty="0" err="1">
                <a:solidFill>
                  <a:srgbClr val="E7501B"/>
                </a:solidFill>
                <a:latin typeface="Bebas Neue"/>
                <a:ea typeface="Bebas Neue"/>
                <a:cs typeface="Bebas Neue"/>
                <a:sym typeface="Bebas Neue"/>
              </a:rPr>
              <a:t>Проучване</a:t>
            </a:r>
            <a:r>
              <a:rPr lang="en-GB" sz="3800" b="0" i="0" u="none" strike="noStrike" cap="none" dirty="0">
                <a:solidFill>
                  <a:srgbClr val="E7501B"/>
                </a:solidFill>
                <a:latin typeface="Bebas Neue"/>
                <a:ea typeface="Bebas Neue"/>
                <a:cs typeface="Bebas Neue"/>
                <a:sym typeface="Bebas Neue"/>
              </a:rPr>
              <a:t> </a:t>
            </a:r>
            <a:r>
              <a:rPr lang="en-GB" sz="3800" b="0" i="0" u="none" strike="noStrike" cap="none" dirty="0" err="1">
                <a:solidFill>
                  <a:srgbClr val="E7501B"/>
                </a:solidFill>
                <a:latin typeface="Bebas Neue"/>
                <a:ea typeface="Bebas Neue"/>
                <a:cs typeface="Bebas Neue"/>
                <a:sym typeface="Bebas Neue"/>
              </a:rPr>
              <a:t>на</a:t>
            </a:r>
            <a:r>
              <a:rPr lang="en-GB" sz="3800" b="0" i="0" u="none" strike="noStrike" cap="none" dirty="0">
                <a:solidFill>
                  <a:srgbClr val="E7501B"/>
                </a:solidFill>
                <a:latin typeface="Bebas Neue"/>
                <a:ea typeface="Bebas Neue"/>
                <a:cs typeface="Bebas Neue"/>
                <a:sym typeface="Bebas Neue"/>
              </a:rPr>
              <a:t> </a:t>
            </a:r>
            <a:r>
              <a:rPr lang="en-GB" sz="3800" b="0" i="0" u="none" strike="noStrike" cap="none" dirty="0" err="1">
                <a:solidFill>
                  <a:srgbClr val="E7501B"/>
                </a:solidFill>
                <a:latin typeface="Bebas Neue"/>
                <a:ea typeface="Bebas Neue"/>
                <a:cs typeface="Bebas Neue"/>
                <a:sym typeface="Bebas Neue"/>
              </a:rPr>
              <a:t>случай</a:t>
            </a:r>
            <a:endParaRPr sz="3800" b="0" i="0" u="none" strike="noStrike" cap="none" dirty="0">
              <a:solidFill>
                <a:srgbClr val="E7501B"/>
              </a:solidFill>
              <a:latin typeface="Bebas Neue"/>
              <a:ea typeface="Bebas Neue"/>
              <a:cs typeface="Bebas Neue"/>
              <a:sym typeface="Bebas Neue"/>
            </a:endParaRPr>
          </a:p>
        </p:txBody>
      </p:sp>
      <p:pic>
        <p:nvPicPr>
          <p:cNvPr id="188" name="Google Shape;188;p19" descr="C:\Windows\system32\config\systemprofile\Desktop\Entrecomp_logo_HD-1.png"/>
          <p:cNvPicPr preferRelativeResize="0"/>
          <p:nvPr/>
        </p:nvPicPr>
        <p:blipFill rotWithShape="1">
          <a:blip r:embed="rId4">
            <a:alphaModFix/>
          </a:blip>
          <a:srcRect/>
          <a:stretch/>
        </p:blipFill>
        <p:spPr>
          <a:xfrm>
            <a:off x="6228081" y="3542514"/>
            <a:ext cx="2603861" cy="8421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Разбиране на EntreComp</a:t>
            </a:r>
            <a:endParaRPr/>
          </a:p>
        </p:txBody>
      </p:sp>
      <p:sp>
        <p:nvSpPr>
          <p:cNvPr id="194" name="Google Shape;194;p20"/>
          <p:cNvSpPr txBox="1">
            <a:spLocks noGrp="1"/>
          </p:cNvSpPr>
          <p:nvPr>
            <p:ph type="subTitle" idx="1"/>
          </p:nvPr>
        </p:nvSpPr>
        <p:spPr>
          <a:xfrm>
            <a:off x="713225" y="1699260"/>
            <a:ext cx="3538735" cy="277245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EntreComp е рамка от 15 предприемачески компетентности, разделени допълнително на теми, които описват какво наистина означава конкретната компетентност в практически план. Те са ясно дефинирани чрез резултатите от обучението (общо 442) - какво знае, разбира и може да прави обучаемият. Резултатите от ученето са разпределени в 8 различни нива на напредък - от начинаещ до експерт.</a:t>
            </a:r>
            <a:endParaRPr sz="1400" b="0" i="0" u="none" strike="noStrike" cap="none">
              <a:solidFill>
                <a:srgbClr val="000000"/>
              </a:solidFill>
              <a:latin typeface="Arial"/>
              <a:ea typeface="Arial"/>
              <a:cs typeface="Arial"/>
              <a:sym typeface="Arial"/>
            </a:endParaRPr>
          </a:p>
        </p:txBody>
      </p:sp>
      <p:pic>
        <p:nvPicPr>
          <p:cNvPr id="195" name="Google Shape;195;p20" descr="Competence areas and learning progress | EU Science Hub"/>
          <p:cNvPicPr preferRelativeResize="0"/>
          <p:nvPr/>
        </p:nvPicPr>
        <p:blipFill rotWithShape="1">
          <a:blip r:embed="rId3">
            <a:alphaModFix/>
          </a:blip>
          <a:srcRect/>
          <a:stretch/>
        </p:blipFill>
        <p:spPr>
          <a:xfrm>
            <a:off x="4251961" y="1109139"/>
            <a:ext cx="3672840" cy="36007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Разбиране на EntreComp</a:t>
            </a:r>
            <a:endParaRPr/>
          </a:p>
        </p:txBody>
      </p:sp>
      <p:sp>
        <p:nvSpPr>
          <p:cNvPr id="201" name="Google Shape;201;p21"/>
          <p:cNvSpPr txBox="1">
            <a:spLocks noGrp="1"/>
          </p:cNvSpPr>
          <p:nvPr>
            <p:ph type="subTitle" idx="1"/>
          </p:nvPr>
        </p:nvSpPr>
        <p:spPr>
          <a:xfrm>
            <a:off x="1775704" y="1300575"/>
            <a:ext cx="2053572" cy="648683"/>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0" i="0" u="none" strike="noStrike" cap="none" dirty="0" err="1">
                <a:solidFill>
                  <a:srgbClr val="000000"/>
                </a:solidFill>
                <a:latin typeface="Arial"/>
                <a:ea typeface="Arial"/>
                <a:cs typeface="Arial"/>
                <a:sym typeface="Arial"/>
              </a:rPr>
              <a:t>Има</a:t>
            </a:r>
            <a:r>
              <a:rPr lang="en-GB" sz="1400" b="0" i="0" u="none" strike="noStrike" cap="none" dirty="0">
                <a:solidFill>
                  <a:srgbClr val="000000"/>
                </a:solidFill>
                <a:latin typeface="Arial"/>
                <a:ea typeface="Arial"/>
                <a:cs typeface="Arial"/>
                <a:sym typeface="Arial"/>
              </a:rPr>
              <a:t> 5 </a:t>
            </a:r>
            <a:r>
              <a:rPr lang="en-GB" sz="1400" b="0" i="0" u="none" strike="noStrike" cap="none" dirty="0" err="1">
                <a:solidFill>
                  <a:srgbClr val="000000"/>
                </a:solidFill>
                <a:latin typeface="Arial"/>
                <a:ea typeface="Arial"/>
                <a:cs typeface="Arial"/>
                <a:sym typeface="Arial"/>
              </a:rPr>
              <a:t>ключови</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елемента</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за</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разбиране</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на</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EntreComp</a:t>
            </a:r>
            <a:r>
              <a:rPr lang="en-GB"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202" name="Google Shape;202;p21"/>
          <p:cNvSpPr/>
          <p:nvPr/>
        </p:nvSpPr>
        <p:spPr>
          <a:xfrm>
            <a:off x="1775704" y="1126777"/>
            <a:ext cx="6453895" cy="2235609"/>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75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Определение</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Области</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Компетенции</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Нишки</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Нива</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на</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прогресия</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определение</a:t>
            </a:r>
            <a:endParaRPr/>
          </a:p>
        </p:txBody>
      </p:sp>
      <p:sp>
        <p:nvSpPr>
          <p:cNvPr id="208" name="Google Shape;208;p22"/>
          <p:cNvSpPr txBox="1">
            <a:spLocks noGrp="1"/>
          </p:cNvSpPr>
          <p:nvPr>
            <p:ph type="subTitle" idx="1"/>
          </p:nvPr>
        </p:nvSpPr>
        <p:spPr>
          <a:xfrm>
            <a:off x="1227066" y="1551100"/>
            <a:ext cx="6731163" cy="1321209"/>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EntreComp определя предприемачеството като</a:t>
            </a:r>
            <a:r>
              <a:rPr lang="en-GB" sz="1400" b="0" i="0" u="none" strike="noStrike" cap="none">
                <a:solidFill>
                  <a:srgbClr val="000000"/>
                </a:solidFill>
                <a:latin typeface="Arial"/>
                <a:ea typeface="Arial"/>
                <a:cs typeface="Arial"/>
                <a:sym typeface="Arial"/>
              </a:rPr>
              <a:t>:</a:t>
            </a:r>
            <a:endParaRPr/>
          </a:p>
          <a:p>
            <a:pPr marL="114300" marR="0" lvl="0" indent="1270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Способността да действате по отношение на възможностите и идеите и да ги превръщате в стойност за другите. Създадената стойност може да бъде финансова, културна или социална.</a:t>
            </a:r>
            <a:endParaRPr sz="1400" b="0" i="0" u="none" strike="noStrike" cap="none">
              <a:solidFill>
                <a:srgbClr val="000000"/>
              </a:solidFill>
              <a:latin typeface="Arial"/>
              <a:ea typeface="Arial"/>
              <a:cs typeface="Arial"/>
              <a:sym typeface="Arial"/>
            </a:endParaRPr>
          </a:p>
        </p:txBody>
      </p:sp>
      <p:pic>
        <p:nvPicPr>
          <p:cNvPr id="209" name="Google Shape;209;p22" descr="C:\Windows\system32\config\systemprofile\Desktop\Entrecomp_logo_HD-1.png"/>
          <p:cNvPicPr preferRelativeResize="0"/>
          <p:nvPr/>
        </p:nvPicPr>
        <p:blipFill rotWithShape="1">
          <a:blip r:embed="rId3">
            <a:alphaModFix/>
          </a:blip>
          <a:srcRect/>
          <a:stretch/>
        </p:blipFill>
        <p:spPr>
          <a:xfrm>
            <a:off x="3124365" y="3742403"/>
            <a:ext cx="3070860" cy="10236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Области</a:t>
            </a:r>
            <a:endParaRPr/>
          </a:p>
        </p:txBody>
      </p:sp>
      <p:sp>
        <p:nvSpPr>
          <p:cNvPr id="215" name="Google Shape;215;p23"/>
          <p:cNvSpPr txBox="1">
            <a:spLocks noGrp="1"/>
          </p:cNvSpPr>
          <p:nvPr>
            <p:ph type="subTitle" idx="1"/>
          </p:nvPr>
        </p:nvSpPr>
        <p:spPr>
          <a:xfrm>
            <a:off x="1227066" y="1320811"/>
            <a:ext cx="6731163" cy="46058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EntreComp идентифицира 3 области на компетентност:</a:t>
            </a:r>
            <a:endParaRPr sz="1400" b="0" i="0" u="none" strike="noStrike" cap="none">
              <a:solidFill>
                <a:srgbClr val="000000"/>
              </a:solidFill>
              <a:latin typeface="Arial"/>
              <a:ea typeface="Arial"/>
              <a:cs typeface="Arial"/>
              <a:sym typeface="Arial"/>
            </a:endParaRPr>
          </a:p>
        </p:txBody>
      </p:sp>
      <p:pic>
        <p:nvPicPr>
          <p:cNvPr id="216" name="Google Shape;216;p23" descr="C:\Windows\system32\config\systemprofile\Desktop\Entrecomp-930x500-Full.png"/>
          <p:cNvPicPr preferRelativeResize="0"/>
          <p:nvPr/>
        </p:nvPicPr>
        <p:blipFill rotWithShape="1">
          <a:blip r:embed="rId3">
            <a:alphaModFix/>
          </a:blip>
          <a:srcRect/>
          <a:stretch/>
        </p:blipFill>
        <p:spPr>
          <a:xfrm>
            <a:off x="1305109" y="1320811"/>
            <a:ext cx="6836856" cy="3675729"/>
          </a:xfrm>
          <a:prstGeom prst="rect">
            <a:avLst/>
          </a:prstGeom>
          <a:noFill/>
          <a:ln>
            <a:noFill/>
          </a:ln>
        </p:spPr>
      </p:pic>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1108</Words>
  <Application>Microsoft Office PowerPoint</Application>
  <PresentationFormat>Bildschirmpräsentation (16:9)</PresentationFormat>
  <Paragraphs>167</Paragraphs>
  <Slides>27</Slides>
  <Notes>27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Bebas Neue</vt:lpstr>
      <vt:lpstr>Noto Sans</vt:lpstr>
      <vt:lpstr>Arial</vt:lpstr>
      <vt:lpstr>Nunito</vt:lpstr>
      <vt:lpstr>Creal Modern Portfolio by Slidesgo</vt:lpstr>
      <vt:lpstr>Какво е entrecomp?</vt:lpstr>
      <vt:lpstr>01</vt:lpstr>
      <vt:lpstr>01</vt:lpstr>
      <vt:lpstr>Политически контекст</vt:lpstr>
      <vt:lpstr>Разбиране на EntreComp</vt:lpstr>
      <vt:lpstr>Разбиране на EntreComp</vt:lpstr>
      <vt:lpstr>Разбиране на EntreComp</vt:lpstr>
      <vt:lpstr>определение</vt:lpstr>
      <vt:lpstr>Области</vt:lpstr>
      <vt:lpstr>Компетенции</vt:lpstr>
      <vt:lpstr>ИДЕИ И ВЪЗМОЖНОСТИ</vt:lpstr>
      <vt:lpstr>РЕСУРСИ</vt:lpstr>
      <vt:lpstr>В ДЕЙСТВИЕ</vt:lpstr>
      <vt:lpstr>02</vt:lpstr>
      <vt:lpstr>Моделът за прогресия на EntreComp</vt:lpstr>
      <vt:lpstr>03</vt:lpstr>
      <vt:lpstr>Използване на EntreComp за постигане на целите</vt:lpstr>
      <vt:lpstr>За кого е предназначен EntreComp?</vt:lpstr>
      <vt:lpstr>За кого е предназначен EntreComp?</vt:lpstr>
      <vt:lpstr>За кого е предназначен EntreComp?</vt:lpstr>
      <vt:lpstr>За кого е предназначен EntreComp?</vt:lpstr>
      <vt:lpstr>За кого е предназначен EntreComp?</vt:lpstr>
      <vt:lpstr>04</vt:lpstr>
      <vt:lpstr>Топ съвети за започване на работа с EntreComp</vt:lpstr>
      <vt:lpstr>Топ съвети за започване на работа с EntreComp</vt:lpstr>
      <vt:lpstr>PowerPoint-Präsentation</vt:lpstr>
      <vt:lpstr>За повече информация, моля, посетете: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Какво е entrecomp?</dc:title>
  <cp:keywords>, docId:EC5F086251244DFD0083E466141EE0DA</cp:keywords>
  <cp:lastModifiedBy>saskia_ha@web.de</cp:lastModifiedBy>
  <cp:revision>4</cp:revision>
  <dcterms:modified xsi:type="dcterms:W3CDTF">2023-06-21T14:57:52Z</dcterms:modified>
</cp:coreProperties>
</file>