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5143500" cx="9144000"/>
  <p:notesSz cx="6858000" cy="9144000"/>
  <p:embeddedFontLst>
    <p:embeddedFont>
      <p:font typeface="Nunito"/>
      <p:regular r:id="rId34"/>
      <p:bold r:id="rId35"/>
      <p:italic r:id="rId36"/>
      <p:boldItalic r:id="rId37"/>
    </p:embeddedFont>
    <p:embeddedFont>
      <p:font typeface="Noto Sans"/>
      <p:regular r:id="rId38"/>
      <p:bold r:id="rId39"/>
      <p:italic r:id="rId40"/>
      <p:boldItalic r:id="rId41"/>
    </p:embeddedFont>
    <p:embeddedFont>
      <p:font typeface="Bebas Neue"/>
      <p:regular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 uri="GoogleSlidesCustomDataVersion2">
      <go:slidesCustomData xmlns:go="http://customooxmlschemas.google.com/" r:id="rId43" roundtripDataSignature="AMtx7mg6bgYNGpmxDXb31i7Cju2MCUojn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0598B84-9656-4995-BF08-6FAE620C896C}">
  <a:tblStyle styleId="{50598B84-9656-4995-BF08-6FAE620C896C}"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NotoSans-italic.fntdata"/><Relationship Id="rId20" Type="http://schemas.openxmlformats.org/officeDocument/2006/relationships/slide" Target="slides/slide14.xml"/><Relationship Id="rId42" Type="http://schemas.openxmlformats.org/officeDocument/2006/relationships/font" Target="fonts/BebasNeue-regular.fntdata"/><Relationship Id="rId41" Type="http://schemas.openxmlformats.org/officeDocument/2006/relationships/font" Target="fonts/NotoSans-boldItalic.fntdata"/><Relationship Id="rId22" Type="http://schemas.openxmlformats.org/officeDocument/2006/relationships/slide" Target="slides/slide16.xml"/><Relationship Id="rId21" Type="http://schemas.openxmlformats.org/officeDocument/2006/relationships/slide" Target="slides/slide15.xml"/><Relationship Id="rId43" Type="http://customschemas.google.com/relationships/presentationmetadata" Target="meta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Nunito-bold.fntdata"/><Relationship Id="rId12" Type="http://schemas.openxmlformats.org/officeDocument/2006/relationships/slide" Target="slides/slide6.xml"/><Relationship Id="rId34" Type="http://schemas.openxmlformats.org/officeDocument/2006/relationships/font" Target="fonts/Nunito-regular.fntdata"/><Relationship Id="rId15" Type="http://schemas.openxmlformats.org/officeDocument/2006/relationships/slide" Target="slides/slide9.xml"/><Relationship Id="rId37" Type="http://schemas.openxmlformats.org/officeDocument/2006/relationships/font" Target="fonts/Nunito-boldItalic.fntdata"/><Relationship Id="rId14" Type="http://schemas.openxmlformats.org/officeDocument/2006/relationships/slide" Target="slides/slide8.xml"/><Relationship Id="rId36" Type="http://schemas.openxmlformats.org/officeDocument/2006/relationships/font" Target="fonts/Nunito-italic.fntdata"/><Relationship Id="rId17" Type="http://schemas.openxmlformats.org/officeDocument/2006/relationships/slide" Target="slides/slide11.xml"/><Relationship Id="rId39" Type="http://schemas.openxmlformats.org/officeDocument/2006/relationships/font" Target="fonts/NotoSans-bold.fntdata"/><Relationship Id="rId16" Type="http://schemas.openxmlformats.org/officeDocument/2006/relationships/slide" Target="slides/slide10.xml"/><Relationship Id="rId38" Type="http://schemas.openxmlformats.org/officeDocument/2006/relationships/font" Target="fonts/NotoSans-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6" name="Google Shape;26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1" name="Google Shape;30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4" name="Google Shape;31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5" name="Google Shape;32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7" name="Google Shape;347;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8" name="Google Shape;358;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9" name="Google Shape;369;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7" name="Google Shape;377;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4" name="Google Shape;384;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1" name="Google Shape;391;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8" name="Google Shape;398;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png"/><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jpg"/><Relationship Id="rId4"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jpg"/><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jpg"/><Relationship Id="rId4"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jpg"/><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jp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jpg"/><Relationship Id="rId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jpg"/><Relationship Id="rId4"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jpg"/><Relationship Id="rId4"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jpg"/><Relationship Id="rId4"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jpg"/><Relationship Id="rId4"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jpg"/><Relationship Id="rId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 name="Shape 7"/>
        <p:cNvGrpSpPr/>
        <p:nvPr/>
      </p:nvGrpSpPr>
      <p:grpSpPr>
        <a:xfrm>
          <a:off x="0" y="0"/>
          <a:ext cx="0" cy="0"/>
          <a:chOff x="0" y="0"/>
          <a:chExt cx="0" cy="0"/>
        </a:xfrm>
      </p:grpSpPr>
      <p:sp>
        <p:nvSpPr>
          <p:cNvPr id="8" name="Google Shape;8;p29"/>
          <p:cNvSpPr txBox="1"/>
          <p:nvPr>
            <p:ph type="ctrTitle"/>
          </p:nvPr>
        </p:nvSpPr>
        <p:spPr>
          <a:xfrm>
            <a:off x="2729126" y="311547"/>
            <a:ext cx="3724500" cy="1768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p:txBody>
      </p:sp>
      <p:sp>
        <p:nvSpPr>
          <p:cNvPr id="9" name="Google Shape;9;p29"/>
          <p:cNvSpPr txBox="1"/>
          <p:nvPr>
            <p:ph idx="1" type="subTitle"/>
          </p:nvPr>
        </p:nvSpPr>
        <p:spPr>
          <a:xfrm>
            <a:off x="3214526" y="2301372"/>
            <a:ext cx="2710500" cy="792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400" u="none" cap="none" strike="noStrike">
                <a:solidFill>
                  <a:srgbClr val="15A7A1"/>
                </a:solidFill>
                <a:latin typeface="Arial"/>
                <a:ea typeface="Arial"/>
                <a:cs typeface="Arial"/>
                <a:sym typeface="Arial"/>
              </a:defRPr>
            </a:lvl1pPr>
            <a:lvl2pPr lvl="1"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grpSp>
        <p:nvGrpSpPr>
          <p:cNvPr id="10" name="Google Shape;10;p29"/>
          <p:cNvGrpSpPr/>
          <p:nvPr/>
        </p:nvGrpSpPr>
        <p:grpSpPr>
          <a:xfrm>
            <a:off x="-1807437" y="-2986677"/>
            <a:ext cx="12729824" cy="8656755"/>
            <a:chOff x="179600" y="-461549"/>
            <a:chExt cx="7466172" cy="5078466"/>
          </a:xfrm>
        </p:grpSpPr>
        <p:sp>
          <p:nvSpPr>
            <p:cNvPr id="11" name="Google Shape;11;p29"/>
            <p:cNvSpPr/>
            <p:nvPr/>
          </p:nvSpPr>
          <p:spPr>
            <a:xfrm>
              <a:off x="179600" y="2135875"/>
              <a:ext cx="1539425" cy="1481075"/>
            </a:xfrm>
            <a:custGeom>
              <a:rect b="b" l="l" r="r" t="t"/>
              <a:pathLst>
                <a:path extrusionOk="0" h="59243" w="61577">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9"/>
            <p:cNvSpPr/>
            <p:nvPr/>
          </p:nvSpPr>
          <p:spPr>
            <a:xfrm>
              <a:off x="6000595" y="3580250"/>
              <a:ext cx="669800" cy="515675"/>
            </a:xfrm>
            <a:custGeom>
              <a:rect b="b" l="l" r="r" t="t"/>
              <a:pathLst>
                <a:path extrusionOk="0" h="20627" w="26792">
                  <a:moveTo>
                    <a:pt x="1" y="1"/>
                  </a:moveTo>
                  <a:lnTo>
                    <a:pt x="1" y="20627"/>
                  </a:lnTo>
                  <a:lnTo>
                    <a:pt x="26791" y="20627"/>
                  </a:lnTo>
                  <a:lnTo>
                    <a:pt x="26791" y="1"/>
                  </a:ln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9"/>
            <p:cNvSpPr/>
            <p:nvPr/>
          </p:nvSpPr>
          <p:spPr>
            <a:xfrm>
              <a:off x="1481222" y="3736700"/>
              <a:ext cx="325050" cy="265975"/>
            </a:xfrm>
            <a:custGeom>
              <a:rect b="b" l="l" r="r" t="t"/>
              <a:pathLst>
                <a:path extrusionOk="0" h="10639" w="13002">
                  <a:moveTo>
                    <a:pt x="0" y="1"/>
                  </a:moveTo>
                  <a:lnTo>
                    <a:pt x="0" y="10638"/>
                  </a:lnTo>
                  <a:lnTo>
                    <a:pt x="13001" y="1"/>
                  </a:ln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29"/>
            <p:cNvSpPr/>
            <p:nvPr/>
          </p:nvSpPr>
          <p:spPr>
            <a:xfrm>
              <a:off x="1481222" y="3974825"/>
              <a:ext cx="325050" cy="265975"/>
            </a:xfrm>
            <a:custGeom>
              <a:rect b="b" l="l" r="r" t="t"/>
              <a:pathLst>
                <a:path extrusionOk="0" h="10639" w="13002">
                  <a:moveTo>
                    <a:pt x="0" y="1"/>
                  </a:moveTo>
                  <a:lnTo>
                    <a:pt x="0" y="10638"/>
                  </a:lnTo>
                  <a:lnTo>
                    <a:pt x="13001" y="1"/>
                  </a:ln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29"/>
            <p:cNvSpPr/>
            <p:nvPr/>
          </p:nvSpPr>
          <p:spPr>
            <a:xfrm>
              <a:off x="5096632" y="4034017"/>
              <a:ext cx="1165175" cy="582900"/>
            </a:xfrm>
            <a:custGeom>
              <a:rect b="b" l="l" r="r" t="t"/>
              <a:pathLst>
                <a:path extrusionOk="0" h="23316" w="46607">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9"/>
            <p:cNvSpPr/>
            <p:nvPr/>
          </p:nvSpPr>
          <p:spPr>
            <a:xfrm rot="576501">
              <a:off x="5689572" y="1649437"/>
              <a:ext cx="669782" cy="335149"/>
            </a:xfrm>
            <a:custGeom>
              <a:rect b="b" l="l" r="r" t="t"/>
              <a:pathLst>
                <a:path extrusionOk="0" h="15621" w="31218">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29"/>
            <p:cNvSpPr/>
            <p:nvPr/>
          </p:nvSpPr>
          <p:spPr>
            <a:xfrm>
              <a:off x="5879525" y="2876325"/>
              <a:ext cx="325650" cy="265950"/>
            </a:xfrm>
            <a:custGeom>
              <a:rect b="b" l="l" r="r" t="t"/>
              <a:pathLst>
                <a:path extrusionOk="0" h="10638" w="13026">
                  <a:moveTo>
                    <a:pt x="1" y="0"/>
                  </a:moveTo>
                  <a:lnTo>
                    <a:pt x="1" y="10638"/>
                  </a:lnTo>
                  <a:lnTo>
                    <a:pt x="1302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29"/>
            <p:cNvSpPr/>
            <p:nvPr/>
          </p:nvSpPr>
          <p:spPr>
            <a:xfrm>
              <a:off x="5879525" y="3114450"/>
              <a:ext cx="325650" cy="265950"/>
            </a:xfrm>
            <a:custGeom>
              <a:rect b="b" l="l" r="r" t="t"/>
              <a:pathLst>
                <a:path extrusionOk="0" h="10638" w="13026">
                  <a:moveTo>
                    <a:pt x="1" y="0"/>
                  </a:moveTo>
                  <a:lnTo>
                    <a:pt x="1" y="10638"/>
                  </a:lnTo>
                  <a:lnTo>
                    <a:pt x="1302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29"/>
            <p:cNvSpPr/>
            <p:nvPr/>
          </p:nvSpPr>
          <p:spPr>
            <a:xfrm>
              <a:off x="1110088" y="1173126"/>
              <a:ext cx="608950" cy="554025"/>
            </a:xfrm>
            <a:custGeom>
              <a:rect b="b" l="l" r="r" t="t"/>
              <a:pathLst>
                <a:path extrusionOk="0" h="22161" w="24358">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29"/>
            <p:cNvSpPr/>
            <p:nvPr/>
          </p:nvSpPr>
          <p:spPr>
            <a:xfrm>
              <a:off x="747375" y="3974825"/>
              <a:ext cx="325075" cy="265950"/>
            </a:xfrm>
            <a:custGeom>
              <a:rect b="b" l="l" r="r" t="t"/>
              <a:pathLst>
                <a:path extrusionOk="0" h="10638" w="13003">
                  <a:moveTo>
                    <a:pt x="1" y="0"/>
                  </a:moveTo>
                  <a:lnTo>
                    <a:pt x="1" y="10638"/>
                  </a:lnTo>
                  <a:lnTo>
                    <a:pt x="1300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9"/>
            <p:cNvSpPr/>
            <p:nvPr/>
          </p:nvSpPr>
          <p:spPr>
            <a:xfrm>
              <a:off x="747375" y="4212375"/>
              <a:ext cx="325075" cy="265950"/>
            </a:xfrm>
            <a:custGeom>
              <a:rect b="b" l="l" r="r" t="t"/>
              <a:pathLst>
                <a:path extrusionOk="0" h="10638" w="13003">
                  <a:moveTo>
                    <a:pt x="1" y="0"/>
                  </a:moveTo>
                  <a:lnTo>
                    <a:pt x="1" y="10637"/>
                  </a:lnTo>
                  <a:lnTo>
                    <a:pt x="1300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29"/>
            <p:cNvSpPr/>
            <p:nvPr/>
          </p:nvSpPr>
          <p:spPr>
            <a:xfrm>
              <a:off x="5025222" y="-461549"/>
              <a:ext cx="2620550" cy="2621150"/>
            </a:xfrm>
            <a:custGeom>
              <a:rect b="b" l="l" r="r" t="t"/>
              <a:pathLst>
                <a:path extrusionOk="0" h="104846" w="104822">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A picture containing text&#10;&#10;Description automatically generated" id="23" name="Google Shape;23;p29"/>
          <p:cNvPicPr preferRelativeResize="0"/>
          <p:nvPr/>
        </p:nvPicPr>
        <p:blipFill rotWithShape="1">
          <a:blip r:embed="rId2">
            <a:alphaModFix/>
          </a:blip>
          <a:srcRect b="0" l="0" r="0" t="0"/>
          <a:stretch/>
        </p:blipFill>
        <p:spPr>
          <a:xfrm>
            <a:off x="1813021" y="3050174"/>
            <a:ext cx="5308600" cy="1536700"/>
          </a:xfrm>
          <a:prstGeom prst="rect">
            <a:avLst/>
          </a:prstGeom>
          <a:noFill/>
          <a:ln>
            <a:noFill/>
          </a:ln>
        </p:spPr>
      </p:pic>
      <p:sp>
        <p:nvSpPr>
          <p:cNvPr id="24" name="Google Shape;24;p29"/>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GB"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descr="Ein Bild, das Symbol, Kreis, Schrift, Grafiken enthält.&#10;&#10;Automatisch generierte Beschreibung" id="25" name="Google Shape;25;p29"/>
          <p:cNvPicPr preferRelativeResize="0"/>
          <p:nvPr/>
        </p:nvPicPr>
        <p:blipFill rotWithShape="1">
          <a:blip r:embed="rId3">
            <a:alphaModFix/>
          </a:blip>
          <a:srcRect b="0" l="0" r="0" t="0"/>
          <a:stretch/>
        </p:blipFill>
        <p:spPr>
          <a:xfrm>
            <a:off x="8324850" y="4824197"/>
            <a:ext cx="657632" cy="231713"/>
          </a:xfrm>
          <a:prstGeom prst="rect">
            <a:avLst/>
          </a:prstGeom>
          <a:noFill/>
          <a:ln>
            <a:noFill/>
          </a:ln>
        </p:spPr>
      </p:pic>
      <p:pic>
        <p:nvPicPr>
          <p:cNvPr descr="Graphical user interface, text, application&#10;&#10;Description automatically generated" id="26" name="Google Shape;26;p29"/>
          <p:cNvPicPr preferRelativeResize="0"/>
          <p:nvPr/>
        </p:nvPicPr>
        <p:blipFill rotWithShape="1">
          <a:blip r:embed="rId4">
            <a:alphaModFix/>
          </a:blip>
          <a:srcRect b="0" l="0" r="25004" t="0"/>
          <a:stretch/>
        </p:blipFill>
        <p:spPr>
          <a:xfrm>
            <a:off x="72618" y="4808755"/>
            <a:ext cx="1006682" cy="27580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2">
  <p:cSld name="CUSTOM_7">
    <p:spTree>
      <p:nvGrpSpPr>
        <p:cNvPr id="125" name="Shape 125"/>
        <p:cNvGrpSpPr/>
        <p:nvPr/>
      </p:nvGrpSpPr>
      <p:grpSpPr>
        <a:xfrm>
          <a:off x="0" y="0"/>
          <a:ext cx="0" cy="0"/>
          <a:chOff x="0" y="0"/>
          <a:chExt cx="0" cy="0"/>
        </a:xfrm>
      </p:grpSpPr>
      <p:sp>
        <p:nvSpPr>
          <p:cNvPr id="126" name="Google Shape;126;p38"/>
          <p:cNvSpPr txBox="1"/>
          <p:nvPr>
            <p:ph type="title"/>
          </p:nvPr>
        </p:nvSpPr>
        <p:spPr>
          <a:xfrm flipH="1">
            <a:off x="5108101" y="1880800"/>
            <a:ext cx="3322800" cy="699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7" name="Google Shape;127;p38"/>
          <p:cNvSpPr txBox="1"/>
          <p:nvPr>
            <p:ph idx="1" type="subTitle"/>
          </p:nvPr>
        </p:nvSpPr>
        <p:spPr>
          <a:xfrm flipH="1">
            <a:off x="697455" y="1645900"/>
            <a:ext cx="4074300" cy="1869000"/>
          </a:xfrm>
          <a:prstGeom prst="rect">
            <a:avLst/>
          </a:prstGeom>
          <a:noFill/>
          <a:ln>
            <a:noFill/>
          </a:ln>
        </p:spPr>
        <p:txBody>
          <a:bodyPr anchorCtr="0" anchor="t" bIns="91425" lIns="91425" spcFirstLastPara="1" rIns="91425" wrap="square" tIns="91425">
            <a:noAutofit/>
          </a:bodyPr>
          <a:lstStyle>
            <a:lvl1pPr lvl="0" marR="0" rtl="0" algn="l">
              <a:lnSpc>
                <a:spcPct val="200000"/>
              </a:lnSpc>
              <a:spcBef>
                <a:spcPts val="0"/>
              </a:spcBef>
              <a:spcAft>
                <a:spcPts val="0"/>
              </a:spcAft>
              <a:buClr>
                <a:srgbClr val="000000"/>
              </a:buClr>
              <a:buSzPts val="16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28" name="Google Shape;128;p38"/>
          <p:cNvSpPr txBox="1"/>
          <p:nvPr>
            <p:ph idx="2" type="subTitle"/>
          </p:nvPr>
        </p:nvSpPr>
        <p:spPr>
          <a:xfrm flipH="1">
            <a:off x="5103667" y="2569355"/>
            <a:ext cx="3322800" cy="609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accent3"/>
              </a:buClr>
              <a:buSzPts val="2600"/>
              <a:buFont typeface="Bebas Neue"/>
              <a:buNone/>
              <a:defRPr b="0" i="0" sz="2600" u="none" cap="none" strike="noStrike">
                <a:solidFill>
                  <a:srgbClr val="15A7A1"/>
                </a:solidFill>
                <a:latin typeface="Bebas Neue"/>
                <a:ea typeface="Bebas Neue"/>
                <a:cs typeface="Bebas Neue"/>
                <a:sym typeface="Bebas Neue"/>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9" name="Google Shape;129;p38"/>
          <p:cNvSpPr/>
          <p:nvPr/>
        </p:nvSpPr>
        <p:spPr>
          <a:xfrm rot="10800000">
            <a:off x="-606190" y="4315579"/>
            <a:ext cx="2073526" cy="1036593"/>
          </a:xfrm>
          <a:custGeom>
            <a:rect b="b" l="l" r="r" t="t"/>
            <a:pathLst>
              <a:path extrusionOk="0" h="36942" w="73883">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38"/>
          <p:cNvSpPr/>
          <p:nvPr/>
        </p:nvSpPr>
        <p:spPr>
          <a:xfrm flipH="1">
            <a:off x="7817366" y="-1376647"/>
            <a:ext cx="2536357" cy="2439775"/>
          </a:xfrm>
          <a:custGeom>
            <a:rect b="b" l="l" r="r" t="t"/>
            <a:pathLst>
              <a:path extrusionOk="0" h="59243" w="61577">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38"/>
          <p:cNvSpPr/>
          <p:nvPr/>
        </p:nvSpPr>
        <p:spPr>
          <a:xfrm flipH="1" rot="-4323990">
            <a:off x="5959159" y="2384080"/>
            <a:ext cx="4433335" cy="3623450"/>
          </a:xfrm>
          <a:custGeom>
            <a:rect b="b" l="l" r="r" t="t"/>
            <a:pathLst>
              <a:path extrusionOk="0" h="47649" w="58287">
                <a:moveTo>
                  <a:pt x="58286" y="0"/>
                </a:moveTo>
                <a:lnTo>
                  <a:pt x="1" y="47648"/>
                </a:lnTo>
                <a:lnTo>
                  <a:pt x="58286" y="47648"/>
                </a:lnTo>
                <a:lnTo>
                  <a:pt x="58286" y="0"/>
                </a:ln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ogo&#10;&#10;Description automatically generated" id="132" name="Google Shape;132;p38"/>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Graphical user interface, text, application&#10;&#10;Description automatically generated" id="133" name="Google Shape;133;p38"/>
          <p:cNvPicPr preferRelativeResize="0"/>
          <p:nvPr/>
        </p:nvPicPr>
        <p:blipFill rotWithShape="1">
          <a:blip r:embed="rId3">
            <a:alphaModFix/>
          </a:blip>
          <a:srcRect b="0" l="0" r="25004" t="0"/>
          <a:stretch/>
        </p:blipFill>
        <p:spPr>
          <a:xfrm>
            <a:off x="72618" y="4802151"/>
            <a:ext cx="1006682" cy="275804"/>
          </a:xfrm>
          <a:prstGeom prst="rect">
            <a:avLst/>
          </a:prstGeom>
          <a:noFill/>
          <a:ln>
            <a:noFill/>
          </a:ln>
        </p:spPr>
      </p:pic>
      <p:sp>
        <p:nvSpPr>
          <p:cNvPr id="134" name="Google Shape;134;p38"/>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GB"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descr="Ein Bild, das Symbol, Kreis, Schrift, Grafiken enthält.&#10;&#10;Automatisch generierte Beschreibung" id="135" name="Google Shape;135;p38"/>
          <p:cNvPicPr preferRelativeResize="0"/>
          <p:nvPr/>
        </p:nvPicPr>
        <p:blipFill rotWithShape="1">
          <a:blip r:embed="rId4">
            <a:alphaModFix/>
          </a:blip>
          <a:srcRect b="0" l="0" r="0" t="0"/>
          <a:stretch/>
        </p:blipFill>
        <p:spPr>
          <a:xfrm>
            <a:off x="8324850" y="4824197"/>
            <a:ext cx="657632" cy="23171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8">
    <p:spTree>
      <p:nvGrpSpPr>
        <p:cNvPr id="136" name="Shape 136"/>
        <p:cNvGrpSpPr/>
        <p:nvPr/>
      </p:nvGrpSpPr>
      <p:grpSpPr>
        <a:xfrm>
          <a:off x="0" y="0"/>
          <a:ext cx="0" cy="0"/>
          <a:chOff x="0" y="0"/>
          <a:chExt cx="0" cy="0"/>
        </a:xfrm>
      </p:grpSpPr>
      <p:sp>
        <p:nvSpPr>
          <p:cNvPr id="137" name="Google Shape;137;p39"/>
          <p:cNvSpPr/>
          <p:nvPr/>
        </p:nvSpPr>
        <p:spPr>
          <a:xfrm flipH="1">
            <a:off x="8558479" y="-47194"/>
            <a:ext cx="661724" cy="1403241"/>
          </a:xfrm>
          <a:custGeom>
            <a:rect b="b" l="l" r="r" t="t"/>
            <a:pathLst>
              <a:path extrusionOk="0" h="43340" w="21671">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39"/>
          <p:cNvSpPr/>
          <p:nvPr/>
        </p:nvSpPr>
        <p:spPr>
          <a:xfrm flipH="1">
            <a:off x="7884455" y="-607891"/>
            <a:ext cx="2624720" cy="2524640"/>
          </a:xfrm>
          <a:custGeom>
            <a:rect b="b" l="l" r="r" t="t"/>
            <a:pathLst>
              <a:path extrusionOk="0" h="59243" w="61577">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39"/>
          <p:cNvSpPr/>
          <p:nvPr/>
        </p:nvSpPr>
        <p:spPr>
          <a:xfrm flipH="1">
            <a:off x="-235954" y="3958344"/>
            <a:ext cx="1595400" cy="1595400"/>
          </a:xfrm>
          <a:prstGeom prst="ellipse">
            <a:avLst/>
          </a:pr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ogo&#10;&#10;Description automatically generated" id="140" name="Google Shape;140;p39"/>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Graphical user interface, text, application&#10;&#10;Description automatically generated" id="141" name="Google Shape;141;p39"/>
          <p:cNvPicPr preferRelativeResize="0"/>
          <p:nvPr/>
        </p:nvPicPr>
        <p:blipFill rotWithShape="1">
          <a:blip r:embed="rId3">
            <a:alphaModFix/>
          </a:blip>
          <a:srcRect b="0" l="0" r="25004" t="0"/>
          <a:stretch/>
        </p:blipFill>
        <p:spPr>
          <a:xfrm>
            <a:off x="161518" y="4780106"/>
            <a:ext cx="1006682" cy="275804"/>
          </a:xfrm>
          <a:prstGeom prst="rect">
            <a:avLst/>
          </a:prstGeom>
          <a:noFill/>
          <a:ln>
            <a:noFill/>
          </a:ln>
        </p:spPr>
      </p:pic>
      <p:sp>
        <p:nvSpPr>
          <p:cNvPr id="142" name="Google Shape;142;p39"/>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GB"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descr="Ein Bild, das Symbol, Kreis, Schrift, Grafiken enthält.&#10;&#10;Automatisch generierte Beschreibung" id="143" name="Google Shape;143;p39"/>
          <p:cNvPicPr preferRelativeResize="0"/>
          <p:nvPr/>
        </p:nvPicPr>
        <p:blipFill rotWithShape="1">
          <a:blip r:embed="rId4">
            <a:alphaModFix/>
          </a:blip>
          <a:srcRect b="0" l="0" r="0" t="0"/>
          <a:stretch/>
        </p:blipFill>
        <p:spPr>
          <a:xfrm>
            <a:off x="8324850" y="4824197"/>
            <a:ext cx="657632" cy="23171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8_1">
    <p:spTree>
      <p:nvGrpSpPr>
        <p:cNvPr id="144" name="Shape 144"/>
        <p:cNvGrpSpPr/>
        <p:nvPr/>
      </p:nvGrpSpPr>
      <p:grpSpPr>
        <a:xfrm>
          <a:off x="0" y="0"/>
          <a:ext cx="0" cy="0"/>
          <a:chOff x="0" y="0"/>
          <a:chExt cx="0" cy="0"/>
        </a:xfrm>
      </p:grpSpPr>
      <p:sp>
        <p:nvSpPr>
          <p:cNvPr id="145" name="Google Shape;145;p40"/>
          <p:cNvSpPr/>
          <p:nvPr/>
        </p:nvSpPr>
        <p:spPr>
          <a:xfrm flipH="1">
            <a:off x="-459232" y="1617859"/>
            <a:ext cx="2624720" cy="2524640"/>
          </a:xfrm>
          <a:custGeom>
            <a:rect b="b" l="l" r="r" t="t"/>
            <a:pathLst>
              <a:path extrusionOk="0" h="59243" w="61577">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6" name="Google Shape;146;p40"/>
          <p:cNvGrpSpPr/>
          <p:nvPr/>
        </p:nvGrpSpPr>
        <p:grpSpPr>
          <a:xfrm rot="10800000">
            <a:off x="7782805" y="539502"/>
            <a:ext cx="682510" cy="1078346"/>
            <a:chOff x="4210925" y="3949824"/>
            <a:chExt cx="325625" cy="514601"/>
          </a:xfrm>
        </p:grpSpPr>
        <p:sp>
          <p:nvSpPr>
            <p:cNvPr id="147" name="Google Shape;147;p40"/>
            <p:cNvSpPr/>
            <p:nvPr/>
          </p:nvSpPr>
          <p:spPr>
            <a:xfrm>
              <a:off x="4210925" y="3949824"/>
              <a:ext cx="325625" cy="265975"/>
            </a:xfrm>
            <a:custGeom>
              <a:rect b="b" l="l" r="r" t="t"/>
              <a:pathLst>
                <a:path extrusionOk="0" h="10639" w="13025">
                  <a:moveTo>
                    <a:pt x="0" y="1"/>
                  </a:moveTo>
                  <a:lnTo>
                    <a:pt x="0" y="10638"/>
                  </a:lnTo>
                  <a:lnTo>
                    <a:pt x="13025" y="1"/>
                  </a:ln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40"/>
            <p:cNvSpPr/>
            <p:nvPr/>
          </p:nvSpPr>
          <p:spPr>
            <a:xfrm>
              <a:off x="4210925" y="4198450"/>
              <a:ext cx="325625" cy="265975"/>
            </a:xfrm>
            <a:custGeom>
              <a:rect b="b" l="l" r="r" t="t"/>
              <a:pathLst>
                <a:path extrusionOk="0" h="10639" w="13025">
                  <a:moveTo>
                    <a:pt x="0" y="1"/>
                  </a:moveTo>
                  <a:lnTo>
                    <a:pt x="0" y="10638"/>
                  </a:lnTo>
                  <a:lnTo>
                    <a:pt x="13025" y="1"/>
                  </a:ln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9" name="Google Shape;149;p40"/>
          <p:cNvSpPr/>
          <p:nvPr/>
        </p:nvSpPr>
        <p:spPr>
          <a:xfrm>
            <a:off x="713229" y="3205056"/>
            <a:ext cx="661724" cy="1403241"/>
          </a:xfrm>
          <a:custGeom>
            <a:rect b="b" l="l" r="r" t="t"/>
            <a:pathLst>
              <a:path extrusionOk="0" h="43340" w="21671">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ogo&#10;&#10;Description automatically generated" id="150" name="Google Shape;150;p40"/>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Graphical user interface, text, application&#10;&#10;Description automatically generated" id="151" name="Google Shape;151;p40"/>
          <p:cNvPicPr preferRelativeResize="0"/>
          <p:nvPr/>
        </p:nvPicPr>
        <p:blipFill rotWithShape="1">
          <a:blip r:embed="rId3">
            <a:alphaModFix/>
          </a:blip>
          <a:srcRect b="0" l="0" r="25004" t="0"/>
          <a:stretch/>
        </p:blipFill>
        <p:spPr>
          <a:xfrm>
            <a:off x="72618" y="4824197"/>
            <a:ext cx="1006682" cy="275804"/>
          </a:xfrm>
          <a:prstGeom prst="rect">
            <a:avLst/>
          </a:prstGeom>
          <a:noFill/>
          <a:ln>
            <a:noFill/>
          </a:ln>
        </p:spPr>
      </p:pic>
      <p:sp>
        <p:nvSpPr>
          <p:cNvPr id="152" name="Google Shape;152;p40"/>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GB"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descr="Ein Bild, das Symbol, Kreis, Schrift, Grafiken enthält.&#10;&#10;Automatisch generierte Beschreibung" id="153" name="Google Shape;153;p40"/>
          <p:cNvPicPr preferRelativeResize="0"/>
          <p:nvPr/>
        </p:nvPicPr>
        <p:blipFill rotWithShape="1">
          <a:blip r:embed="rId4">
            <a:alphaModFix/>
          </a:blip>
          <a:srcRect b="0" l="0" r="0" t="0"/>
          <a:stretch/>
        </p:blipFill>
        <p:spPr>
          <a:xfrm>
            <a:off x="8324850" y="4824197"/>
            <a:ext cx="657632" cy="23171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8_1_1">
    <p:spTree>
      <p:nvGrpSpPr>
        <p:cNvPr id="154" name="Shape 154"/>
        <p:cNvGrpSpPr/>
        <p:nvPr/>
      </p:nvGrpSpPr>
      <p:grpSpPr>
        <a:xfrm>
          <a:off x="0" y="0"/>
          <a:ext cx="0" cy="0"/>
          <a:chOff x="0" y="0"/>
          <a:chExt cx="0" cy="0"/>
        </a:xfrm>
      </p:grpSpPr>
      <p:sp>
        <p:nvSpPr>
          <p:cNvPr id="155" name="Google Shape;155;p41"/>
          <p:cNvSpPr/>
          <p:nvPr/>
        </p:nvSpPr>
        <p:spPr>
          <a:xfrm>
            <a:off x="8059917" y="3875541"/>
            <a:ext cx="1142009" cy="879020"/>
          </a:xfrm>
          <a:custGeom>
            <a:rect b="b" l="l" r="r" t="t"/>
            <a:pathLst>
              <a:path extrusionOk="0" h="20627" w="26792">
                <a:moveTo>
                  <a:pt x="1" y="1"/>
                </a:moveTo>
                <a:lnTo>
                  <a:pt x="1" y="20627"/>
                </a:lnTo>
                <a:lnTo>
                  <a:pt x="26791" y="20627"/>
                </a:lnTo>
                <a:lnTo>
                  <a:pt x="26791" y="1"/>
                </a:lnTo>
                <a:close/>
              </a:path>
            </a:pathLst>
          </a:custGeom>
          <a:solidFill>
            <a:srgbClr val="059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41"/>
          <p:cNvSpPr/>
          <p:nvPr/>
        </p:nvSpPr>
        <p:spPr>
          <a:xfrm>
            <a:off x="6518661" y="4649031"/>
            <a:ext cx="1986623" cy="993611"/>
          </a:xfrm>
          <a:custGeom>
            <a:rect b="b" l="l" r="r" t="t"/>
            <a:pathLst>
              <a:path extrusionOk="0" h="23316" w="46607">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41"/>
          <p:cNvSpPr/>
          <p:nvPr/>
        </p:nvSpPr>
        <p:spPr>
          <a:xfrm>
            <a:off x="7853493" y="2675630"/>
            <a:ext cx="555233" cy="453338"/>
          </a:xfrm>
          <a:custGeom>
            <a:rect b="b" l="l" r="r" t="t"/>
            <a:pathLst>
              <a:path extrusionOk="0" h="10638" w="13026">
                <a:moveTo>
                  <a:pt x="1" y="0"/>
                </a:moveTo>
                <a:lnTo>
                  <a:pt x="1" y="10638"/>
                </a:lnTo>
                <a:lnTo>
                  <a:pt x="1302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41"/>
          <p:cNvSpPr/>
          <p:nvPr/>
        </p:nvSpPr>
        <p:spPr>
          <a:xfrm>
            <a:off x="7853493" y="3081538"/>
            <a:ext cx="555233" cy="453338"/>
          </a:xfrm>
          <a:custGeom>
            <a:rect b="b" l="l" r="r" t="t"/>
            <a:pathLst>
              <a:path extrusionOk="0" h="10638" w="13026">
                <a:moveTo>
                  <a:pt x="1" y="0"/>
                </a:moveTo>
                <a:lnTo>
                  <a:pt x="1" y="10638"/>
                </a:lnTo>
                <a:lnTo>
                  <a:pt x="1302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41"/>
          <p:cNvSpPr/>
          <p:nvPr/>
        </p:nvSpPr>
        <p:spPr>
          <a:xfrm>
            <a:off x="-896823" y="2879880"/>
            <a:ext cx="5032137" cy="2965834"/>
          </a:xfrm>
          <a:custGeom>
            <a:rect b="b" l="l" r="r" t="t"/>
            <a:pathLst>
              <a:path extrusionOk="0" h="69596" w="118056">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41"/>
          <p:cNvSpPr/>
          <p:nvPr/>
        </p:nvSpPr>
        <p:spPr>
          <a:xfrm rot="5400000">
            <a:off x="8101245" y="61492"/>
            <a:ext cx="670790" cy="547813"/>
          </a:xfrm>
          <a:custGeom>
            <a:rect b="b" l="l" r="r" t="t"/>
            <a:pathLst>
              <a:path extrusionOk="0" h="10639" w="13025">
                <a:moveTo>
                  <a:pt x="0" y="1"/>
                </a:moveTo>
                <a:lnTo>
                  <a:pt x="0" y="10638"/>
                </a:lnTo>
                <a:lnTo>
                  <a:pt x="13025"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ogo&#10;&#10;Description automatically generated" id="161" name="Google Shape;161;p41"/>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Graphical user interface, text, application&#10;&#10;Description automatically generated" id="162" name="Google Shape;162;p41"/>
          <p:cNvPicPr preferRelativeResize="0"/>
          <p:nvPr/>
        </p:nvPicPr>
        <p:blipFill rotWithShape="1">
          <a:blip r:embed="rId3">
            <a:alphaModFix/>
          </a:blip>
          <a:srcRect b="0" l="0" r="25004" t="0"/>
          <a:stretch/>
        </p:blipFill>
        <p:spPr>
          <a:xfrm>
            <a:off x="72618" y="4821113"/>
            <a:ext cx="1006682" cy="275804"/>
          </a:xfrm>
          <a:prstGeom prst="rect">
            <a:avLst/>
          </a:prstGeom>
          <a:noFill/>
          <a:ln>
            <a:noFill/>
          </a:ln>
        </p:spPr>
      </p:pic>
      <p:sp>
        <p:nvSpPr>
          <p:cNvPr id="163" name="Google Shape;163;p41"/>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GB"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descr="Ein Bild, das Symbol, Kreis, Schrift, Grafiken enthält.&#10;&#10;Automatisch generierte Beschreibung" id="164" name="Google Shape;164;p41"/>
          <p:cNvPicPr preferRelativeResize="0"/>
          <p:nvPr/>
        </p:nvPicPr>
        <p:blipFill rotWithShape="1">
          <a:blip r:embed="rId4">
            <a:alphaModFix/>
          </a:blip>
          <a:srcRect b="0" l="0" r="0" t="0"/>
          <a:stretch/>
        </p:blipFill>
        <p:spPr>
          <a:xfrm>
            <a:off x="8324850" y="4824197"/>
            <a:ext cx="657632" cy="23171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27" name="Shape 27"/>
        <p:cNvGrpSpPr/>
        <p:nvPr/>
      </p:nvGrpSpPr>
      <p:grpSpPr>
        <a:xfrm>
          <a:off x="0" y="0"/>
          <a:ext cx="0" cy="0"/>
          <a:chOff x="0" y="0"/>
          <a:chExt cx="0" cy="0"/>
        </a:xfrm>
      </p:grpSpPr>
      <p:sp>
        <p:nvSpPr>
          <p:cNvPr id="28" name="Google Shape;28;p30"/>
          <p:cNvSpPr txBox="1"/>
          <p:nvPr>
            <p:ph type="title"/>
          </p:nvPr>
        </p:nvSpPr>
        <p:spPr>
          <a:xfrm>
            <a:off x="1627625" y="1131975"/>
            <a:ext cx="1649100" cy="347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29" name="Google Shape;29;p30"/>
          <p:cNvSpPr txBox="1"/>
          <p:nvPr>
            <p:ph idx="2" type="title"/>
          </p:nvPr>
        </p:nvSpPr>
        <p:spPr>
          <a:xfrm>
            <a:off x="1631625" y="1459425"/>
            <a:ext cx="2479800" cy="799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p:txBody>
      </p:sp>
      <p:sp>
        <p:nvSpPr>
          <p:cNvPr id="30" name="Google Shape;30;p30"/>
          <p:cNvSpPr txBox="1"/>
          <p:nvPr>
            <p:ph idx="3" type="title"/>
          </p:nvPr>
        </p:nvSpPr>
        <p:spPr>
          <a:xfrm>
            <a:off x="1627625" y="2960775"/>
            <a:ext cx="1649100" cy="347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31" name="Google Shape;31;p30"/>
          <p:cNvSpPr txBox="1"/>
          <p:nvPr>
            <p:ph idx="4" type="title"/>
          </p:nvPr>
        </p:nvSpPr>
        <p:spPr>
          <a:xfrm>
            <a:off x="1631625" y="3288225"/>
            <a:ext cx="2479800" cy="799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p:txBody>
      </p:sp>
      <p:sp>
        <p:nvSpPr>
          <p:cNvPr id="32" name="Google Shape;32;p30"/>
          <p:cNvSpPr txBox="1"/>
          <p:nvPr>
            <p:ph idx="5" type="title"/>
          </p:nvPr>
        </p:nvSpPr>
        <p:spPr>
          <a:xfrm>
            <a:off x="5742425" y="1131975"/>
            <a:ext cx="1649100" cy="347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33" name="Google Shape;33;p30"/>
          <p:cNvSpPr txBox="1"/>
          <p:nvPr>
            <p:ph idx="6" type="title"/>
          </p:nvPr>
        </p:nvSpPr>
        <p:spPr>
          <a:xfrm>
            <a:off x="5746425" y="1459425"/>
            <a:ext cx="2479800" cy="799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p:txBody>
      </p:sp>
      <p:sp>
        <p:nvSpPr>
          <p:cNvPr id="34" name="Google Shape;34;p30"/>
          <p:cNvSpPr txBox="1"/>
          <p:nvPr>
            <p:ph idx="7" type="title"/>
          </p:nvPr>
        </p:nvSpPr>
        <p:spPr>
          <a:xfrm>
            <a:off x="5742425" y="2960775"/>
            <a:ext cx="1649100" cy="347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35" name="Google Shape;35;p30"/>
          <p:cNvSpPr txBox="1"/>
          <p:nvPr>
            <p:ph idx="8" type="title"/>
          </p:nvPr>
        </p:nvSpPr>
        <p:spPr>
          <a:xfrm>
            <a:off x="5746425" y="3288225"/>
            <a:ext cx="2479800" cy="799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p:txBody>
      </p:sp>
      <p:sp>
        <p:nvSpPr>
          <p:cNvPr id="36" name="Google Shape;36;p30"/>
          <p:cNvSpPr/>
          <p:nvPr/>
        </p:nvSpPr>
        <p:spPr>
          <a:xfrm>
            <a:off x="7296925" y="0"/>
            <a:ext cx="1847075" cy="923550"/>
          </a:xfrm>
          <a:custGeom>
            <a:rect b="b" l="l" r="r" t="t"/>
            <a:pathLst>
              <a:path extrusionOk="0" h="36942" w="73883">
                <a:moveTo>
                  <a:pt x="0" y="0"/>
                </a:moveTo>
                <a:cubicBezTo>
                  <a:pt x="0" y="20395"/>
                  <a:pt x="16547" y="36942"/>
                  <a:pt x="36941" y="36942"/>
                </a:cubicBezTo>
                <a:cubicBezTo>
                  <a:pt x="57335" y="36942"/>
                  <a:pt x="73883" y="20395"/>
                  <a:pt x="73883" y="0"/>
                </a:cubicBez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30"/>
          <p:cNvSpPr/>
          <p:nvPr/>
        </p:nvSpPr>
        <p:spPr>
          <a:xfrm flipH="1">
            <a:off x="974997" y="1132071"/>
            <a:ext cx="576379" cy="471653"/>
          </a:xfrm>
          <a:custGeom>
            <a:rect b="b" l="l" r="r" t="t"/>
            <a:pathLst>
              <a:path extrusionOk="0" h="10639" w="13002">
                <a:moveTo>
                  <a:pt x="0" y="1"/>
                </a:moveTo>
                <a:lnTo>
                  <a:pt x="0" y="10638"/>
                </a:lnTo>
                <a:lnTo>
                  <a:pt x="1300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30"/>
          <p:cNvSpPr/>
          <p:nvPr/>
        </p:nvSpPr>
        <p:spPr>
          <a:xfrm flipH="1">
            <a:off x="974997" y="2960771"/>
            <a:ext cx="576379" cy="471653"/>
          </a:xfrm>
          <a:custGeom>
            <a:rect b="b" l="l" r="r" t="t"/>
            <a:pathLst>
              <a:path extrusionOk="0" h="10639" w="13002">
                <a:moveTo>
                  <a:pt x="0" y="1"/>
                </a:moveTo>
                <a:lnTo>
                  <a:pt x="0" y="10638"/>
                </a:lnTo>
                <a:lnTo>
                  <a:pt x="1300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30"/>
          <p:cNvSpPr/>
          <p:nvPr/>
        </p:nvSpPr>
        <p:spPr>
          <a:xfrm flipH="1">
            <a:off x="5013747" y="1132071"/>
            <a:ext cx="576379" cy="471653"/>
          </a:xfrm>
          <a:custGeom>
            <a:rect b="b" l="l" r="r" t="t"/>
            <a:pathLst>
              <a:path extrusionOk="0" h="10639" w="13002">
                <a:moveTo>
                  <a:pt x="0" y="1"/>
                </a:moveTo>
                <a:lnTo>
                  <a:pt x="0" y="10638"/>
                </a:lnTo>
                <a:lnTo>
                  <a:pt x="1300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30"/>
          <p:cNvSpPr/>
          <p:nvPr/>
        </p:nvSpPr>
        <p:spPr>
          <a:xfrm flipH="1">
            <a:off x="5054997" y="2960771"/>
            <a:ext cx="576379" cy="471653"/>
          </a:xfrm>
          <a:custGeom>
            <a:rect b="b" l="l" r="r" t="t"/>
            <a:pathLst>
              <a:path extrusionOk="0" h="10639" w="13002">
                <a:moveTo>
                  <a:pt x="0" y="1"/>
                </a:moveTo>
                <a:lnTo>
                  <a:pt x="0" y="10638"/>
                </a:lnTo>
                <a:lnTo>
                  <a:pt x="1300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30"/>
          <p:cNvSpPr/>
          <p:nvPr/>
        </p:nvSpPr>
        <p:spPr>
          <a:xfrm>
            <a:off x="7216474" y="4010027"/>
            <a:ext cx="3209912" cy="3209074"/>
          </a:xfrm>
          <a:custGeom>
            <a:rect b="b" l="l" r="r" t="t"/>
            <a:pathLst>
              <a:path extrusionOk="0" h="104846" w="104822">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059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2" name="Google Shape;42;p30"/>
          <p:cNvGrpSpPr/>
          <p:nvPr/>
        </p:nvGrpSpPr>
        <p:grpSpPr>
          <a:xfrm>
            <a:off x="163735" y="4251112"/>
            <a:ext cx="811262" cy="1280739"/>
            <a:chOff x="4210925" y="3949824"/>
            <a:chExt cx="325625" cy="514601"/>
          </a:xfrm>
        </p:grpSpPr>
        <p:sp>
          <p:nvSpPr>
            <p:cNvPr id="43" name="Google Shape;43;p30"/>
            <p:cNvSpPr/>
            <p:nvPr/>
          </p:nvSpPr>
          <p:spPr>
            <a:xfrm>
              <a:off x="4210925" y="3949824"/>
              <a:ext cx="325625" cy="265975"/>
            </a:xfrm>
            <a:custGeom>
              <a:rect b="b" l="l" r="r" t="t"/>
              <a:pathLst>
                <a:path extrusionOk="0" h="10639" w="13025">
                  <a:moveTo>
                    <a:pt x="0" y="1"/>
                  </a:moveTo>
                  <a:lnTo>
                    <a:pt x="0" y="10638"/>
                  </a:lnTo>
                  <a:lnTo>
                    <a:pt x="13025" y="1"/>
                  </a:ln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30"/>
            <p:cNvSpPr/>
            <p:nvPr/>
          </p:nvSpPr>
          <p:spPr>
            <a:xfrm>
              <a:off x="4210925" y="4198450"/>
              <a:ext cx="325625" cy="265975"/>
            </a:xfrm>
            <a:custGeom>
              <a:rect b="b" l="l" r="r" t="t"/>
              <a:pathLst>
                <a:path extrusionOk="0" h="10639" w="13025">
                  <a:moveTo>
                    <a:pt x="0" y="1"/>
                  </a:moveTo>
                  <a:lnTo>
                    <a:pt x="0" y="10638"/>
                  </a:lnTo>
                  <a:lnTo>
                    <a:pt x="13025" y="1"/>
                  </a:ln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 name="Google Shape;45;p30"/>
          <p:cNvSpPr/>
          <p:nvPr/>
        </p:nvSpPr>
        <p:spPr>
          <a:xfrm>
            <a:off x="8250417" y="539491"/>
            <a:ext cx="1142009" cy="879020"/>
          </a:xfrm>
          <a:custGeom>
            <a:rect b="b" l="l" r="r" t="t"/>
            <a:pathLst>
              <a:path extrusionOk="0" h="20627" w="26792">
                <a:moveTo>
                  <a:pt x="1" y="1"/>
                </a:moveTo>
                <a:lnTo>
                  <a:pt x="1" y="20627"/>
                </a:lnTo>
                <a:lnTo>
                  <a:pt x="26791" y="20627"/>
                </a:lnTo>
                <a:lnTo>
                  <a:pt x="26791" y="1"/>
                </a:ln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30"/>
          <p:cNvSpPr txBox="1"/>
          <p:nvPr>
            <p:ph idx="1" type="subTitle"/>
          </p:nvPr>
        </p:nvSpPr>
        <p:spPr>
          <a:xfrm>
            <a:off x="1631625" y="2093675"/>
            <a:ext cx="2479800" cy="5151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400" u="none" cap="none" strike="noStrike">
                <a:solidFill>
                  <a:srgbClr val="00134D"/>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7" name="Google Shape;47;p30"/>
          <p:cNvSpPr txBox="1"/>
          <p:nvPr>
            <p:ph idx="9" type="subTitle"/>
          </p:nvPr>
        </p:nvSpPr>
        <p:spPr>
          <a:xfrm>
            <a:off x="1631625" y="3916000"/>
            <a:ext cx="2479800" cy="534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8" name="Google Shape;48;p30"/>
          <p:cNvSpPr txBox="1"/>
          <p:nvPr>
            <p:ph idx="13" type="subTitle"/>
          </p:nvPr>
        </p:nvSpPr>
        <p:spPr>
          <a:xfrm>
            <a:off x="5746425" y="2087300"/>
            <a:ext cx="2479800" cy="5151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9" name="Google Shape;49;p30"/>
          <p:cNvSpPr txBox="1"/>
          <p:nvPr>
            <p:ph idx="14" type="subTitle"/>
          </p:nvPr>
        </p:nvSpPr>
        <p:spPr>
          <a:xfrm>
            <a:off x="5746425" y="3916000"/>
            <a:ext cx="2479800" cy="5151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descr="Logo&#10;&#10;Description automatically generated" id="50" name="Google Shape;50;p30"/>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Graphical user interface, text, application&#10;&#10;Description automatically generated" id="51" name="Google Shape;51;p30"/>
          <p:cNvPicPr preferRelativeResize="0"/>
          <p:nvPr/>
        </p:nvPicPr>
        <p:blipFill rotWithShape="1">
          <a:blip r:embed="rId3">
            <a:alphaModFix/>
          </a:blip>
          <a:srcRect b="0" l="0" r="25004" t="0"/>
          <a:stretch/>
        </p:blipFill>
        <p:spPr>
          <a:xfrm>
            <a:off x="72618" y="4808755"/>
            <a:ext cx="1006682" cy="275804"/>
          </a:xfrm>
          <a:prstGeom prst="rect">
            <a:avLst/>
          </a:prstGeom>
          <a:noFill/>
          <a:ln>
            <a:noFill/>
          </a:ln>
        </p:spPr>
      </p:pic>
      <p:sp>
        <p:nvSpPr>
          <p:cNvPr id="52" name="Google Shape;52;p30"/>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GB"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descr="Ein Bild, das Symbol, Kreis, Schrift, Grafiken enthält.&#10;&#10;Automatisch generierte Beschreibung" id="53" name="Google Shape;53;p30"/>
          <p:cNvPicPr preferRelativeResize="0"/>
          <p:nvPr/>
        </p:nvPicPr>
        <p:blipFill rotWithShape="1">
          <a:blip r:embed="rId4">
            <a:alphaModFix/>
          </a:blip>
          <a:srcRect b="0" l="0" r="0" t="0"/>
          <a:stretch/>
        </p:blipFill>
        <p:spPr>
          <a:xfrm>
            <a:off x="8324850" y="4824197"/>
            <a:ext cx="657632" cy="23171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 name="Shape 54"/>
        <p:cNvGrpSpPr/>
        <p:nvPr/>
      </p:nvGrpSpPr>
      <p:grpSpPr>
        <a:xfrm>
          <a:off x="0" y="0"/>
          <a:ext cx="0" cy="0"/>
          <a:chOff x="0" y="0"/>
          <a:chExt cx="0" cy="0"/>
        </a:xfrm>
      </p:grpSpPr>
      <p:sp>
        <p:nvSpPr>
          <p:cNvPr id="55" name="Google Shape;55;p31"/>
          <p:cNvSpPr/>
          <p:nvPr/>
        </p:nvSpPr>
        <p:spPr>
          <a:xfrm>
            <a:off x="6083052" y="9344"/>
            <a:ext cx="1860928" cy="930292"/>
          </a:xfrm>
          <a:custGeom>
            <a:rect b="b" l="l" r="r" t="t"/>
            <a:pathLst>
              <a:path extrusionOk="0" h="36942" w="73883">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31"/>
          <p:cNvSpPr/>
          <p:nvPr/>
        </p:nvSpPr>
        <p:spPr>
          <a:xfrm>
            <a:off x="-97200" y="2596574"/>
            <a:ext cx="9734700" cy="1648200"/>
          </a:xfrm>
          <a:prstGeom prst="rect">
            <a:avLst/>
          </a:pr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31"/>
          <p:cNvSpPr/>
          <p:nvPr/>
        </p:nvSpPr>
        <p:spPr>
          <a:xfrm>
            <a:off x="-97200" y="1221576"/>
            <a:ext cx="9241200" cy="1310100"/>
          </a:xfrm>
          <a:prstGeom prst="rect">
            <a:avLst/>
          </a:pr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31"/>
          <p:cNvSpPr/>
          <p:nvPr/>
        </p:nvSpPr>
        <p:spPr>
          <a:xfrm flipH="1" rot="-5400000">
            <a:off x="3383002" y="-1606280"/>
            <a:ext cx="3110844" cy="1555166"/>
          </a:xfrm>
          <a:custGeom>
            <a:rect b="b" l="l" r="r" t="t"/>
            <a:pathLst>
              <a:path extrusionOk="0" h="36942" w="73883">
                <a:moveTo>
                  <a:pt x="0" y="0"/>
                </a:moveTo>
                <a:cubicBezTo>
                  <a:pt x="0" y="20395"/>
                  <a:pt x="16547" y="36942"/>
                  <a:pt x="36941" y="36942"/>
                </a:cubicBezTo>
                <a:cubicBezTo>
                  <a:pt x="57335" y="36942"/>
                  <a:pt x="73883" y="20395"/>
                  <a:pt x="73883" y="0"/>
                </a:cubicBez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31"/>
          <p:cNvSpPr/>
          <p:nvPr/>
        </p:nvSpPr>
        <p:spPr>
          <a:xfrm>
            <a:off x="6306100" y="4008552"/>
            <a:ext cx="1758600" cy="1758600"/>
          </a:xfrm>
          <a:prstGeom prst="ellipse">
            <a:avLst/>
          </a:prstGeom>
          <a:solidFill>
            <a:srgbClr val="059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31"/>
          <p:cNvSpPr txBox="1"/>
          <p:nvPr>
            <p:ph type="title"/>
          </p:nvPr>
        </p:nvSpPr>
        <p:spPr>
          <a:xfrm>
            <a:off x="3322825" y="880450"/>
            <a:ext cx="2498400" cy="1946700"/>
          </a:xfrm>
          <a:prstGeom prst="rect">
            <a:avLst/>
          </a:prstGeom>
          <a:noFill/>
          <a:ln>
            <a:noFill/>
          </a:ln>
        </p:spPr>
        <p:txBody>
          <a:bodyPr anchorCtr="0" anchor="ctr" bIns="91425" lIns="0" spcFirstLastPara="1" rIns="91425" wrap="square" tIns="91425">
            <a:noAutofit/>
          </a:bodyPr>
          <a:lstStyle>
            <a:lvl1pPr lvl="0" algn="ctr">
              <a:lnSpc>
                <a:spcPct val="100000"/>
              </a:lnSpc>
              <a:spcBef>
                <a:spcPts val="0"/>
              </a:spcBef>
              <a:spcAft>
                <a:spcPts val="0"/>
              </a:spcAft>
              <a:buSzPts val="9000"/>
              <a:buNone/>
              <a:defRPr sz="9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1" name="Google Shape;61;p31"/>
          <p:cNvSpPr txBox="1"/>
          <p:nvPr>
            <p:ph idx="2" type="title"/>
          </p:nvPr>
        </p:nvSpPr>
        <p:spPr>
          <a:xfrm>
            <a:off x="798250" y="2840375"/>
            <a:ext cx="7632600" cy="1066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2" name="Google Shape;62;p31"/>
          <p:cNvSpPr/>
          <p:nvPr/>
        </p:nvSpPr>
        <p:spPr>
          <a:xfrm>
            <a:off x="-1456929" y="3400784"/>
            <a:ext cx="2624720" cy="2524640"/>
          </a:xfrm>
          <a:custGeom>
            <a:rect b="b" l="l" r="r" t="t"/>
            <a:pathLst>
              <a:path extrusionOk="0" h="59243" w="61577">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ogo&#10;&#10;Description automatically generated" id="63" name="Google Shape;63;p31"/>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Graphical user interface, text, application&#10;&#10;Description automatically generated" id="64" name="Google Shape;64;p31"/>
          <p:cNvPicPr preferRelativeResize="0"/>
          <p:nvPr/>
        </p:nvPicPr>
        <p:blipFill rotWithShape="1">
          <a:blip r:embed="rId3">
            <a:alphaModFix/>
          </a:blip>
          <a:srcRect b="0" l="0" r="25004" t="0"/>
          <a:stretch/>
        </p:blipFill>
        <p:spPr>
          <a:xfrm>
            <a:off x="72618" y="4710785"/>
            <a:ext cx="1006682" cy="275804"/>
          </a:xfrm>
          <a:prstGeom prst="rect">
            <a:avLst/>
          </a:prstGeom>
          <a:noFill/>
          <a:ln>
            <a:noFill/>
          </a:ln>
        </p:spPr>
      </p:pic>
      <p:sp>
        <p:nvSpPr>
          <p:cNvPr id="65" name="Google Shape;65;p31"/>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GB"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6" name="Shape 66"/>
        <p:cNvGrpSpPr/>
        <p:nvPr/>
      </p:nvGrpSpPr>
      <p:grpSpPr>
        <a:xfrm>
          <a:off x="0" y="0"/>
          <a:ext cx="0" cy="0"/>
          <a:chOff x="0" y="0"/>
          <a:chExt cx="0" cy="0"/>
        </a:xfrm>
      </p:grpSpPr>
      <p:sp>
        <p:nvSpPr>
          <p:cNvPr id="67" name="Google Shape;67;p32"/>
          <p:cNvSpPr txBox="1"/>
          <p:nvPr>
            <p:ph type="title"/>
          </p:nvPr>
        </p:nvSpPr>
        <p:spPr>
          <a:xfrm>
            <a:off x="713225" y="1614925"/>
            <a:ext cx="7717800" cy="64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8" name="Google Shape;68;p32"/>
          <p:cNvSpPr/>
          <p:nvPr/>
        </p:nvSpPr>
        <p:spPr>
          <a:xfrm>
            <a:off x="-48668" y="3013189"/>
            <a:ext cx="5032137" cy="2965834"/>
          </a:xfrm>
          <a:custGeom>
            <a:rect b="b" l="l" r="r" t="t"/>
            <a:pathLst>
              <a:path extrusionOk="0" h="69596" w="118056">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32"/>
          <p:cNvSpPr/>
          <p:nvPr/>
        </p:nvSpPr>
        <p:spPr>
          <a:xfrm rot="10800000">
            <a:off x="4111852" y="-851395"/>
            <a:ext cx="5032137" cy="2965834"/>
          </a:xfrm>
          <a:custGeom>
            <a:rect b="b" l="l" r="r" t="t"/>
            <a:pathLst>
              <a:path extrusionOk="0" h="69596" w="118056">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0" name="Google Shape;70;p32"/>
          <p:cNvGrpSpPr/>
          <p:nvPr/>
        </p:nvGrpSpPr>
        <p:grpSpPr>
          <a:xfrm>
            <a:off x="8431033" y="-449325"/>
            <a:ext cx="1061212" cy="1676776"/>
            <a:chOff x="4210925" y="3949824"/>
            <a:chExt cx="325625" cy="514601"/>
          </a:xfrm>
        </p:grpSpPr>
        <p:sp>
          <p:nvSpPr>
            <p:cNvPr id="71" name="Google Shape;71;p32"/>
            <p:cNvSpPr/>
            <p:nvPr/>
          </p:nvSpPr>
          <p:spPr>
            <a:xfrm>
              <a:off x="4210925" y="3949824"/>
              <a:ext cx="325625" cy="265975"/>
            </a:xfrm>
            <a:custGeom>
              <a:rect b="b" l="l" r="r" t="t"/>
              <a:pathLst>
                <a:path extrusionOk="0" h="10639" w="13025">
                  <a:moveTo>
                    <a:pt x="0" y="1"/>
                  </a:moveTo>
                  <a:lnTo>
                    <a:pt x="0" y="10638"/>
                  </a:lnTo>
                  <a:lnTo>
                    <a:pt x="13025" y="1"/>
                  </a:ln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32"/>
            <p:cNvSpPr/>
            <p:nvPr/>
          </p:nvSpPr>
          <p:spPr>
            <a:xfrm>
              <a:off x="4210925" y="4198450"/>
              <a:ext cx="325625" cy="265975"/>
            </a:xfrm>
            <a:custGeom>
              <a:rect b="b" l="l" r="r" t="t"/>
              <a:pathLst>
                <a:path extrusionOk="0" h="10639" w="13025">
                  <a:moveTo>
                    <a:pt x="0" y="1"/>
                  </a:moveTo>
                  <a:lnTo>
                    <a:pt x="0" y="10638"/>
                  </a:lnTo>
                  <a:lnTo>
                    <a:pt x="13025" y="1"/>
                  </a:ln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3" name="Google Shape;73;p32"/>
          <p:cNvSpPr/>
          <p:nvPr/>
        </p:nvSpPr>
        <p:spPr>
          <a:xfrm>
            <a:off x="-1599504" y="3160475"/>
            <a:ext cx="2624720" cy="2524640"/>
          </a:xfrm>
          <a:custGeom>
            <a:rect b="b" l="l" r="r" t="t"/>
            <a:pathLst>
              <a:path extrusionOk="0" h="59243" w="61577">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32"/>
          <p:cNvSpPr txBox="1"/>
          <p:nvPr>
            <p:ph idx="1" type="subTitle"/>
          </p:nvPr>
        </p:nvSpPr>
        <p:spPr>
          <a:xfrm>
            <a:off x="2512825" y="2331700"/>
            <a:ext cx="4114800" cy="11769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400" u="none" cap="none" strike="noStrike">
                <a:solidFill>
                  <a:srgbClr val="15A7A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pic>
        <p:nvPicPr>
          <p:cNvPr descr="Logo&#10;&#10;Description automatically generated" id="75" name="Google Shape;75;p32"/>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Graphical user interface, text, application&#10;&#10;Description automatically generated" id="76" name="Google Shape;76;p32"/>
          <p:cNvPicPr preferRelativeResize="0"/>
          <p:nvPr/>
        </p:nvPicPr>
        <p:blipFill rotWithShape="1">
          <a:blip r:embed="rId3">
            <a:alphaModFix/>
          </a:blip>
          <a:srcRect b="0" l="0" r="25004" t="0"/>
          <a:stretch/>
        </p:blipFill>
        <p:spPr>
          <a:xfrm>
            <a:off x="72618" y="4857487"/>
            <a:ext cx="1006682" cy="275804"/>
          </a:xfrm>
          <a:prstGeom prst="rect">
            <a:avLst/>
          </a:prstGeom>
          <a:noFill/>
          <a:ln>
            <a:noFill/>
          </a:ln>
        </p:spPr>
      </p:pic>
      <p:sp>
        <p:nvSpPr>
          <p:cNvPr id="77" name="Google Shape;77;p32"/>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GB"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descr="Ein Bild, das Symbol, Kreis, Schrift, Grafiken enthält.&#10;&#10;Automatisch generierte Beschreibung" id="78" name="Google Shape;78;p32"/>
          <p:cNvPicPr preferRelativeResize="0"/>
          <p:nvPr/>
        </p:nvPicPr>
        <p:blipFill rotWithShape="1">
          <a:blip r:embed="rId4">
            <a:alphaModFix/>
          </a:blip>
          <a:srcRect b="0" l="0" r="0" t="0"/>
          <a:stretch/>
        </p:blipFill>
        <p:spPr>
          <a:xfrm>
            <a:off x="8324850" y="4824197"/>
            <a:ext cx="657632" cy="23171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9" name="Shape 79"/>
        <p:cNvGrpSpPr/>
        <p:nvPr/>
      </p:nvGrpSpPr>
      <p:grpSpPr>
        <a:xfrm>
          <a:off x="0" y="0"/>
          <a:ext cx="0" cy="0"/>
          <a:chOff x="0" y="0"/>
          <a:chExt cx="0" cy="0"/>
        </a:xfrm>
      </p:grpSpPr>
      <p:sp>
        <p:nvSpPr>
          <p:cNvPr id="80" name="Google Shape;80;p33"/>
          <p:cNvSpPr txBox="1"/>
          <p:nvPr>
            <p:ph type="title"/>
          </p:nvPr>
        </p:nvSpPr>
        <p:spPr>
          <a:xfrm>
            <a:off x="713225" y="539500"/>
            <a:ext cx="7717800" cy="1011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800"/>
              <a:buNone/>
              <a:defRPr>
                <a:solidFill>
                  <a:srgbClr val="E7501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1" name="Google Shape;81;p33"/>
          <p:cNvSpPr/>
          <p:nvPr/>
        </p:nvSpPr>
        <p:spPr>
          <a:xfrm>
            <a:off x="7974746" y="4519809"/>
            <a:ext cx="2624720" cy="2524640"/>
          </a:xfrm>
          <a:custGeom>
            <a:rect b="b" l="l" r="r" t="t"/>
            <a:pathLst>
              <a:path extrusionOk="0" h="59243" w="61577">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33"/>
          <p:cNvSpPr/>
          <p:nvPr/>
        </p:nvSpPr>
        <p:spPr>
          <a:xfrm flipH="1">
            <a:off x="7222540" y="-11"/>
            <a:ext cx="1921448" cy="1421237"/>
          </a:xfrm>
          <a:custGeom>
            <a:rect b="b" l="l" r="r" t="t"/>
            <a:pathLst>
              <a:path extrusionOk="0" h="10639" w="13025">
                <a:moveTo>
                  <a:pt x="0" y="1"/>
                </a:moveTo>
                <a:lnTo>
                  <a:pt x="0" y="10638"/>
                </a:lnTo>
                <a:lnTo>
                  <a:pt x="13025" y="1"/>
                </a:ln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3" name="Google Shape;83;p33"/>
          <p:cNvGrpSpPr/>
          <p:nvPr/>
        </p:nvGrpSpPr>
        <p:grpSpPr>
          <a:xfrm>
            <a:off x="8225003" y="433123"/>
            <a:ext cx="411785" cy="650559"/>
            <a:chOff x="4210925" y="3949824"/>
            <a:chExt cx="325625" cy="514601"/>
          </a:xfrm>
        </p:grpSpPr>
        <p:sp>
          <p:nvSpPr>
            <p:cNvPr id="84" name="Google Shape;84;p33"/>
            <p:cNvSpPr/>
            <p:nvPr/>
          </p:nvSpPr>
          <p:spPr>
            <a:xfrm>
              <a:off x="4210925" y="3949824"/>
              <a:ext cx="325625" cy="265975"/>
            </a:xfrm>
            <a:custGeom>
              <a:rect b="b" l="l" r="r" t="t"/>
              <a:pathLst>
                <a:path extrusionOk="0" h="10639" w="13025">
                  <a:moveTo>
                    <a:pt x="0" y="1"/>
                  </a:moveTo>
                  <a:lnTo>
                    <a:pt x="0" y="10638"/>
                  </a:lnTo>
                  <a:lnTo>
                    <a:pt x="13025" y="1"/>
                  </a:ln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33"/>
            <p:cNvSpPr/>
            <p:nvPr/>
          </p:nvSpPr>
          <p:spPr>
            <a:xfrm>
              <a:off x="4210925" y="4198450"/>
              <a:ext cx="325625" cy="265975"/>
            </a:xfrm>
            <a:custGeom>
              <a:rect b="b" l="l" r="r" t="t"/>
              <a:pathLst>
                <a:path extrusionOk="0" h="10639" w="13025">
                  <a:moveTo>
                    <a:pt x="0" y="1"/>
                  </a:moveTo>
                  <a:lnTo>
                    <a:pt x="0" y="10638"/>
                  </a:lnTo>
                  <a:lnTo>
                    <a:pt x="13025" y="1"/>
                  </a:ln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Logo&#10;&#10;Description automatically generated" id="86" name="Google Shape;86;p33"/>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Graphical user interface, text, application&#10;&#10;Description automatically generated" id="87" name="Google Shape;87;p33"/>
          <p:cNvPicPr preferRelativeResize="0"/>
          <p:nvPr/>
        </p:nvPicPr>
        <p:blipFill rotWithShape="1">
          <a:blip r:embed="rId3">
            <a:alphaModFix/>
          </a:blip>
          <a:srcRect b="0" l="0" r="25004" t="0"/>
          <a:stretch/>
        </p:blipFill>
        <p:spPr>
          <a:xfrm>
            <a:off x="72618" y="4780106"/>
            <a:ext cx="1006682" cy="275804"/>
          </a:xfrm>
          <a:prstGeom prst="rect">
            <a:avLst/>
          </a:prstGeom>
          <a:noFill/>
          <a:ln>
            <a:noFill/>
          </a:ln>
        </p:spPr>
      </p:pic>
      <p:sp>
        <p:nvSpPr>
          <p:cNvPr id="88" name="Google Shape;88;p33"/>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GB"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descr="Ein Bild, das Symbol, Kreis, Schrift, Grafiken enthält.&#10;&#10;Automatisch generierte Beschreibung" id="89" name="Google Shape;89;p33"/>
          <p:cNvPicPr preferRelativeResize="0"/>
          <p:nvPr/>
        </p:nvPicPr>
        <p:blipFill rotWithShape="1">
          <a:blip r:embed="rId4">
            <a:alphaModFix/>
          </a:blip>
          <a:srcRect b="0" l="0" r="0" t="0"/>
          <a:stretch/>
        </p:blipFill>
        <p:spPr>
          <a:xfrm>
            <a:off x="8324850" y="4824197"/>
            <a:ext cx="657632" cy="23171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0" name="Shape 90"/>
        <p:cNvGrpSpPr/>
        <p:nvPr/>
      </p:nvGrpSpPr>
      <p:grpSpPr>
        <a:xfrm>
          <a:off x="0" y="0"/>
          <a:ext cx="0" cy="0"/>
          <a:chOff x="0" y="0"/>
          <a:chExt cx="0" cy="0"/>
        </a:xfrm>
      </p:grpSpPr>
      <p:sp>
        <p:nvSpPr>
          <p:cNvPr id="91" name="Google Shape;91;p34"/>
          <p:cNvSpPr txBox="1"/>
          <p:nvPr>
            <p:ph type="title"/>
          </p:nvPr>
        </p:nvSpPr>
        <p:spPr>
          <a:xfrm>
            <a:off x="713225" y="1889450"/>
            <a:ext cx="3858900" cy="1028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2" name="Google Shape;92;p34"/>
          <p:cNvSpPr txBox="1"/>
          <p:nvPr>
            <p:ph idx="1" type="subTitle"/>
          </p:nvPr>
        </p:nvSpPr>
        <p:spPr>
          <a:xfrm>
            <a:off x="4360725" y="1645900"/>
            <a:ext cx="4074300" cy="1869000"/>
          </a:xfrm>
          <a:prstGeom prst="rect">
            <a:avLst/>
          </a:prstGeom>
          <a:noFill/>
          <a:ln>
            <a:noFill/>
          </a:ln>
        </p:spPr>
        <p:txBody>
          <a:bodyPr anchorCtr="0" anchor="t" bIns="91425" lIns="91425" spcFirstLastPara="1" rIns="91425" wrap="square" tIns="91425">
            <a:noAutofit/>
          </a:bodyPr>
          <a:lstStyle>
            <a:lvl1pPr lvl="0" marR="0" rtl="0" algn="l">
              <a:lnSpc>
                <a:spcPct val="200000"/>
              </a:lnSpc>
              <a:spcBef>
                <a:spcPts val="0"/>
              </a:spcBef>
              <a:spcAft>
                <a:spcPts val="0"/>
              </a:spcAft>
              <a:buClr>
                <a:srgbClr val="000000"/>
              </a:buClr>
              <a:buSzPts val="16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93" name="Google Shape;93;p34"/>
          <p:cNvSpPr txBox="1"/>
          <p:nvPr>
            <p:ph idx="2" type="subTitle"/>
          </p:nvPr>
        </p:nvSpPr>
        <p:spPr>
          <a:xfrm>
            <a:off x="713225" y="2578000"/>
            <a:ext cx="3786600" cy="609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accent3"/>
              </a:buClr>
              <a:buSzPts val="2600"/>
              <a:buFont typeface="Bebas Neue"/>
              <a:buNone/>
              <a:defRPr b="0" i="0" sz="2600" u="none" cap="none" strike="noStrike">
                <a:solidFill>
                  <a:srgbClr val="15A7A1"/>
                </a:solidFill>
                <a:latin typeface="Bebas Neue"/>
                <a:ea typeface="Bebas Neue"/>
                <a:cs typeface="Bebas Neue"/>
                <a:sym typeface="Bebas Neue"/>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4" name="Google Shape;94;p34"/>
          <p:cNvSpPr/>
          <p:nvPr/>
        </p:nvSpPr>
        <p:spPr>
          <a:xfrm>
            <a:off x="-1221240" y="-1376663"/>
            <a:ext cx="2536357" cy="2439775"/>
          </a:xfrm>
          <a:custGeom>
            <a:rect b="b" l="l" r="r" t="t"/>
            <a:pathLst>
              <a:path extrusionOk="0" h="59243" w="61577">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34"/>
          <p:cNvSpPr/>
          <p:nvPr/>
        </p:nvSpPr>
        <p:spPr>
          <a:xfrm rot="4323990">
            <a:off x="-1086665" y="1918209"/>
            <a:ext cx="4433335" cy="3623450"/>
          </a:xfrm>
          <a:custGeom>
            <a:rect b="b" l="l" r="r" t="t"/>
            <a:pathLst>
              <a:path extrusionOk="0" h="47649" w="58287">
                <a:moveTo>
                  <a:pt x="58286" y="0"/>
                </a:moveTo>
                <a:lnTo>
                  <a:pt x="1" y="47648"/>
                </a:lnTo>
                <a:lnTo>
                  <a:pt x="58286" y="47648"/>
                </a:lnTo>
                <a:lnTo>
                  <a:pt x="58286" y="0"/>
                </a:ln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ogo&#10;&#10;Description automatically generated" id="96" name="Google Shape;96;p34"/>
          <p:cNvPicPr preferRelativeResize="0"/>
          <p:nvPr/>
        </p:nvPicPr>
        <p:blipFill rotWithShape="1">
          <a:blip r:embed="rId2">
            <a:alphaModFix/>
          </a:blip>
          <a:srcRect b="0" l="0" r="0" t="0"/>
          <a:stretch/>
        </p:blipFill>
        <p:spPr>
          <a:xfrm>
            <a:off x="8146770" y="86071"/>
            <a:ext cx="846608" cy="851916"/>
          </a:xfrm>
          <a:prstGeom prst="rect">
            <a:avLst/>
          </a:prstGeom>
          <a:noFill/>
          <a:ln>
            <a:noFill/>
          </a:ln>
        </p:spPr>
      </p:pic>
      <p:pic>
        <p:nvPicPr>
          <p:cNvPr descr="Graphical user interface, text, application&#10;&#10;Description automatically generated" id="97" name="Google Shape;97;p34"/>
          <p:cNvPicPr preferRelativeResize="0"/>
          <p:nvPr/>
        </p:nvPicPr>
        <p:blipFill rotWithShape="1">
          <a:blip r:embed="rId3">
            <a:alphaModFix/>
          </a:blip>
          <a:srcRect b="0" l="0" r="25004" t="0"/>
          <a:stretch/>
        </p:blipFill>
        <p:spPr>
          <a:xfrm>
            <a:off x="46938" y="4802151"/>
            <a:ext cx="1006682" cy="275804"/>
          </a:xfrm>
          <a:prstGeom prst="rect">
            <a:avLst/>
          </a:prstGeom>
          <a:noFill/>
          <a:ln>
            <a:noFill/>
          </a:ln>
        </p:spPr>
      </p:pic>
      <p:sp>
        <p:nvSpPr>
          <p:cNvPr id="98" name="Google Shape;98;p34"/>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GB"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descr="Ein Bild, das Symbol, Kreis, Schrift, Grafiken enthält.&#10;&#10;Automatisch generierte Beschreibung" id="99" name="Google Shape;99;p34"/>
          <p:cNvPicPr preferRelativeResize="0"/>
          <p:nvPr/>
        </p:nvPicPr>
        <p:blipFill rotWithShape="1">
          <a:blip r:embed="rId4">
            <a:alphaModFix/>
          </a:blip>
          <a:srcRect b="0" l="0" r="0" t="0"/>
          <a:stretch/>
        </p:blipFill>
        <p:spPr>
          <a:xfrm>
            <a:off x="8324850" y="4824197"/>
            <a:ext cx="657632" cy="23171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0" name="Shape 100"/>
        <p:cNvGrpSpPr/>
        <p:nvPr/>
      </p:nvGrpSpPr>
      <p:grpSpPr>
        <a:xfrm>
          <a:off x="0" y="0"/>
          <a:ext cx="0" cy="0"/>
          <a:chOff x="0" y="0"/>
          <a:chExt cx="0" cy="0"/>
        </a:xfrm>
      </p:grpSpPr>
      <p:sp>
        <p:nvSpPr>
          <p:cNvPr id="101" name="Google Shape;101;p35"/>
          <p:cNvSpPr txBox="1"/>
          <p:nvPr>
            <p:ph type="title"/>
          </p:nvPr>
        </p:nvSpPr>
        <p:spPr>
          <a:xfrm>
            <a:off x="713225" y="1477725"/>
            <a:ext cx="3858900" cy="605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800"/>
              <a:buNone/>
              <a:defRPr>
                <a:solidFill>
                  <a:srgbClr val="15A7A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grpSp>
        <p:nvGrpSpPr>
          <p:cNvPr id="102" name="Google Shape;102;p35"/>
          <p:cNvGrpSpPr/>
          <p:nvPr/>
        </p:nvGrpSpPr>
        <p:grpSpPr>
          <a:xfrm>
            <a:off x="6609" y="4254853"/>
            <a:ext cx="554210" cy="859289"/>
            <a:chOff x="2242775" y="2016422"/>
            <a:chExt cx="325050" cy="504100"/>
          </a:xfrm>
        </p:grpSpPr>
        <p:sp>
          <p:nvSpPr>
            <p:cNvPr id="103" name="Google Shape;103;p35"/>
            <p:cNvSpPr/>
            <p:nvPr/>
          </p:nvSpPr>
          <p:spPr>
            <a:xfrm>
              <a:off x="2242775" y="2016422"/>
              <a:ext cx="325050" cy="265975"/>
            </a:xfrm>
            <a:custGeom>
              <a:rect b="b" l="l" r="r" t="t"/>
              <a:pathLst>
                <a:path extrusionOk="0" h="10639" w="13002">
                  <a:moveTo>
                    <a:pt x="0" y="1"/>
                  </a:moveTo>
                  <a:lnTo>
                    <a:pt x="0" y="10638"/>
                  </a:lnTo>
                  <a:lnTo>
                    <a:pt x="13001" y="1"/>
                  </a:ln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35"/>
            <p:cNvSpPr/>
            <p:nvPr/>
          </p:nvSpPr>
          <p:spPr>
            <a:xfrm>
              <a:off x="2242775" y="2254547"/>
              <a:ext cx="325050" cy="265975"/>
            </a:xfrm>
            <a:custGeom>
              <a:rect b="b" l="l" r="r" t="t"/>
              <a:pathLst>
                <a:path extrusionOk="0" h="10639" w="13002">
                  <a:moveTo>
                    <a:pt x="0" y="1"/>
                  </a:moveTo>
                  <a:lnTo>
                    <a:pt x="0" y="10638"/>
                  </a:lnTo>
                  <a:lnTo>
                    <a:pt x="13001" y="1"/>
                  </a:lnTo>
                  <a:close/>
                </a:path>
              </a:pathLst>
            </a:cu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5" name="Google Shape;105;p35"/>
          <p:cNvSpPr txBox="1"/>
          <p:nvPr>
            <p:ph idx="1" type="subTitle"/>
          </p:nvPr>
        </p:nvSpPr>
        <p:spPr>
          <a:xfrm>
            <a:off x="713350" y="2083400"/>
            <a:ext cx="3730800" cy="2134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600"/>
              <a:buFont typeface="Arial"/>
              <a:buChar char="●"/>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06" name="Google Shape;106;p35"/>
          <p:cNvSpPr/>
          <p:nvPr/>
        </p:nvSpPr>
        <p:spPr>
          <a:xfrm>
            <a:off x="-2220443" y="-3017359"/>
            <a:ext cx="4468038" cy="4468012"/>
          </a:xfrm>
          <a:custGeom>
            <a:rect b="b" l="l" r="r" t="t"/>
            <a:pathLst>
              <a:path extrusionOk="0" h="104846" w="104822">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35"/>
          <p:cNvSpPr/>
          <p:nvPr/>
        </p:nvSpPr>
        <p:spPr>
          <a:xfrm>
            <a:off x="7179000" y="-1034375"/>
            <a:ext cx="1965000" cy="1965000"/>
          </a:xfrm>
          <a:prstGeom prst="ellipse">
            <a:avLst/>
          </a:prstGeom>
          <a:solidFill>
            <a:srgbClr val="059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ogo&#10;&#10;Description automatically generated" id="108" name="Google Shape;108;p35"/>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Graphical user interface, text, application&#10;&#10;Description automatically generated" id="109" name="Google Shape;109;p35"/>
          <p:cNvPicPr preferRelativeResize="0"/>
          <p:nvPr/>
        </p:nvPicPr>
        <p:blipFill rotWithShape="1">
          <a:blip r:embed="rId3">
            <a:alphaModFix/>
          </a:blip>
          <a:srcRect b="0" l="0" r="25004" t="0"/>
          <a:stretch/>
        </p:blipFill>
        <p:spPr>
          <a:xfrm>
            <a:off x="72618" y="4792823"/>
            <a:ext cx="1006682" cy="275804"/>
          </a:xfrm>
          <a:prstGeom prst="rect">
            <a:avLst/>
          </a:prstGeom>
          <a:noFill/>
          <a:ln>
            <a:noFill/>
          </a:ln>
        </p:spPr>
      </p:pic>
      <p:sp>
        <p:nvSpPr>
          <p:cNvPr id="110" name="Google Shape;110;p35"/>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GB"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descr="Ein Bild, das Symbol, Kreis, Schrift, Grafiken enthält.&#10;&#10;Automatisch generierte Beschreibung" id="111" name="Google Shape;111;p35"/>
          <p:cNvPicPr preferRelativeResize="0"/>
          <p:nvPr/>
        </p:nvPicPr>
        <p:blipFill rotWithShape="1">
          <a:blip r:embed="rId4">
            <a:alphaModFix/>
          </a:blip>
          <a:srcRect b="0" l="0" r="0" t="0"/>
          <a:stretch/>
        </p:blipFill>
        <p:spPr>
          <a:xfrm>
            <a:off x="8324850" y="4824197"/>
            <a:ext cx="657632" cy="23171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2" name="Shape 112"/>
        <p:cNvGrpSpPr/>
        <p:nvPr/>
      </p:nvGrpSpPr>
      <p:grpSpPr>
        <a:xfrm>
          <a:off x="0" y="0"/>
          <a:ext cx="0" cy="0"/>
          <a:chOff x="0" y="0"/>
          <a:chExt cx="0" cy="0"/>
        </a:xfrm>
      </p:grpSpPr>
      <p:pic>
        <p:nvPicPr>
          <p:cNvPr descr="Logo&#10;&#10;Description automatically generated" id="113" name="Google Shape;113;p36"/>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Graphical user interface, text, application&#10;&#10;Description automatically generated" id="114" name="Google Shape;114;p36"/>
          <p:cNvPicPr preferRelativeResize="0"/>
          <p:nvPr/>
        </p:nvPicPr>
        <p:blipFill rotWithShape="1">
          <a:blip r:embed="rId3">
            <a:alphaModFix/>
          </a:blip>
          <a:srcRect b="0" l="0" r="25004" t="0"/>
          <a:stretch/>
        </p:blipFill>
        <p:spPr>
          <a:xfrm>
            <a:off x="72618" y="4780106"/>
            <a:ext cx="1006682" cy="275804"/>
          </a:xfrm>
          <a:prstGeom prst="rect">
            <a:avLst/>
          </a:prstGeom>
          <a:noFill/>
          <a:ln>
            <a:noFill/>
          </a:ln>
        </p:spPr>
      </p:pic>
      <p:sp>
        <p:nvSpPr>
          <p:cNvPr id="115" name="Google Shape;115;p36"/>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GB"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descr="Ein Bild, das Symbol, Kreis, Schrift, Grafiken enthält.&#10;&#10;Automatisch generierte Beschreibung" id="116" name="Google Shape;116;p36"/>
          <p:cNvPicPr preferRelativeResize="0"/>
          <p:nvPr/>
        </p:nvPicPr>
        <p:blipFill rotWithShape="1">
          <a:blip r:embed="rId4">
            <a:alphaModFix/>
          </a:blip>
          <a:srcRect b="0" l="0" r="0" t="0"/>
          <a:stretch/>
        </p:blipFill>
        <p:spPr>
          <a:xfrm>
            <a:off x="8324850" y="4824197"/>
            <a:ext cx="657632" cy="23171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5">
    <p:spTree>
      <p:nvGrpSpPr>
        <p:cNvPr id="117" name="Shape 117"/>
        <p:cNvGrpSpPr/>
        <p:nvPr/>
      </p:nvGrpSpPr>
      <p:grpSpPr>
        <a:xfrm>
          <a:off x="0" y="0"/>
          <a:ext cx="0" cy="0"/>
          <a:chOff x="0" y="0"/>
          <a:chExt cx="0" cy="0"/>
        </a:xfrm>
      </p:grpSpPr>
      <p:sp>
        <p:nvSpPr>
          <p:cNvPr id="118" name="Google Shape;118;p37"/>
          <p:cNvSpPr txBox="1"/>
          <p:nvPr>
            <p:ph type="title"/>
          </p:nvPr>
        </p:nvSpPr>
        <p:spPr>
          <a:xfrm>
            <a:off x="713225" y="539500"/>
            <a:ext cx="7717800" cy="1011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9" name="Google Shape;119;p37"/>
          <p:cNvSpPr/>
          <p:nvPr/>
        </p:nvSpPr>
        <p:spPr>
          <a:xfrm>
            <a:off x="7879457" y="-1591222"/>
            <a:ext cx="2536357" cy="2439775"/>
          </a:xfrm>
          <a:custGeom>
            <a:rect b="b" l="l" r="r" t="t"/>
            <a:pathLst>
              <a:path extrusionOk="0" h="59243" w="61577">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37"/>
          <p:cNvSpPr/>
          <p:nvPr/>
        </p:nvSpPr>
        <p:spPr>
          <a:xfrm rot="10800000">
            <a:off x="7278231" y="4297528"/>
            <a:ext cx="1692290" cy="845972"/>
          </a:xfrm>
          <a:custGeom>
            <a:rect b="b" l="l" r="r" t="t"/>
            <a:pathLst>
              <a:path extrusionOk="0" h="36942" w="73883">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ogo&#10;&#10;Description automatically generated" id="121" name="Google Shape;121;p37"/>
          <p:cNvPicPr preferRelativeResize="0"/>
          <p:nvPr/>
        </p:nvPicPr>
        <p:blipFill rotWithShape="1">
          <a:blip r:embed="rId2">
            <a:alphaModFix/>
          </a:blip>
          <a:srcRect b="0" l="0" r="0" t="0"/>
          <a:stretch/>
        </p:blipFill>
        <p:spPr>
          <a:xfrm>
            <a:off x="72618" y="40351"/>
            <a:ext cx="846608" cy="851916"/>
          </a:xfrm>
          <a:prstGeom prst="rect">
            <a:avLst/>
          </a:prstGeom>
          <a:noFill/>
          <a:ln>
            <a:noFill/>
          </a:ln>
        </p:spPr>
      </p:pic>
      <p:pic>
        <p:nvPicPr>
          <p:cNvPr descr="Graphical user interface, text, application&#10;&#10;Description automatically generated" id="122" name="Google Shape;122;p37"/>
          <p:cNvPicPr preferRelativeResize="0"/>
          <p:nvPr/>
        </p:nvPicPr>
        <p:blipFill rotWithShape="1">
          <a:blip r:embed="rId3">
            <a:alphaModFix/>
          </a:blip>
          <a:srcRect b="0" l="0" r="25004" t="0"/>
          <a:stretch/>
        </p:blipFill>
        <p:spPr>
          <a:xfrm>
            <a:off x="209884" y="4604000"/>
            <a:ext cx="1006682" cy="275804"/>
          </a:xfrm>
          <a:prstGeom prst="rect">
            <a:avLst/>
          </a:prstGeom>
          <a:noFill/>
          <a:ln>
            <a:noFill/>
          </a:ln>
        </p:spPr>
      </p:pic>
      <p:sp>
        <p:nvSpPr>
          <p:cNvPr id="123" name="Google Shape;123;p37"/>
          <p:cNvSpPr txBox="1"/>
          <p:nvPr/>
        </p:nvSpPr>
        <p:spPr>
          <a:xfrm>
            <a:off x="1539172" y="4825464"/>
            <a:ext cx="6065656" cy="3180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GB" sz="11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p:txBody>
      </p:sp>
      <p:pic>
        <p:nvPicPr>
          <p:cNvPr descr="Ein Bild, das Symbol, Kreis, Schrift, Grafiken enthält.&#10;&#10;Automatisch generierte Beschreibung" id="124" name="Google Shape;124;p37"/>
          <p:cNvPicPr preferRelativeResize="0"/>
          <p:nvPr/>
        </p:nvPicPr>
        <p:blipFill rotWithShape="1">
          <a:blip r:embed="rId4">
            <a:alphaModFix/>
          </a:blip>
          <a:srcRect b="0" l="0" r="0" t="0"/>
          <a:stretch/>
        </p:blipFill>
        <p:spPr>
          <a:xfrm>
            <a:off x="8324850" y="4824197"/>
            <a:ext cx="657632" cy="23171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chemeClr val="lt1"/>
            </a:gs>
            <a:gs pos="100000">
              <a:schemeClr val="lt2"/>
            </a:gs>
          </a:gsLst>
          <a:lin ang="8100019" scaled="0"/>
        </a:gradFill>
      </p:bgPr>
    </p:bg>
    <p:spTree>
      <p:nvGrpSpPr>
        <p:cNvPr id="5" name="Shape 5"/>
        <p:cNvGrpSpPr/>
        <p:nvPr/>
      </p:nvGrpSpPr>
      <p:grpSpPr>
        <a:xfrm>
          <a:off x="0" y="0"/>
          <a:ext cx="0" cy="0"/>
          <a:chOff x="0" y="0"/>
          <a:chExt cx="0" cy="0"/>
        </a:xfrm>
      </p:grpSpPr>
      <p:sp>
        <p:nvSpPr>
          <p:cNvPr id="6" name="Google Shape;6;p28"/>
          <p:cNvSpPr txBox="1"/>
          <p:nvPr>
            <p:ph type="title"/>
          </p:nvPr>
        </p:nvSpPr>
        <p:spPr>
          <a:xfrm>
            <a:off x="713225" y="539500"/>
            <a:ext cx="7717800" cy="1011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accent3"/>
              </a:buClr>
              <a:buSzPts val="3800"/>
              <a:buFont typeface="Bebas Neue"/>
              <a:buNone/>
              <a:defRPr b="0" i="0" sz="3800" u="none" cap="none" strike="noStrike">
                <a:solidFill>
                  <a:schemeClr val="accent3"/>
                </a:solidFill>
                <a:latin typeface="Bebas Neue"/>
                <a:ea typeface="Bebas Neue"/>
                <a:cs typeface="Bebas Neue"/>
                <a:sym typeface="Bebas Neue"/>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hyperlink" Target="https://ec.europa.eu/social/main.jsp?catId=1317&amp;langId=e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s://www.youtube.com/watch?v=ijpVICWGIdc"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
          <p:cNvSpPr txBox="1"/>
          <p:nvPr>
            <p:ph type="ctrTitle"/>
          </p:nvPr>
        </p:nvSpPr>
        <p:spPr>
          <a:xfrm>
            <a:off x="2709750" y="954028"/>
            <a:ext cx="3724500" cy="1768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900"/>
              <a:buNone/>
            </a:pPr>
            <a:r>
              <a:rPr lang="en-GB"/>
              <a:t>Τι είναι το entrecomp;</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0"/>
          <p:cNvSpPr txBox="1"/>
          <p:nvPr>
            <p:ph type="title"/>
          </p:nvPr>
        </p:nvSpPr>
        <p:spPr>
          <a:xfrm>
            <a:off x="713100" y="160091"/>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b="1" lang="en-GB"/>
              <a:t>Ικανότητες</a:t>
            </a:r>
            <a:endParaRPr/>
          </a:p>
        </p:txBody>
      </p:sp>
      <p:sp>
        <p:nvSpPr>
          <p:cNvPr id="248" name="Google Shape;248;p10"/>
          <p:cNvSpPr txBox="1"/>
          <p:nvPr>
            <p:ph idx="1" type="subTitle"/>
          </p:nvPr>
        </p:nvSpPr>
        <p:spPr>
          <a:xfrm>
            <a:off x="601734" y="2029378"/>
            <a:ext cx="2690106" cy="2448231"/>
          </a:xfrm>
          <a:prstGeom prst="rect">
            <a:avLst/>
          </a:prstGeom>
          <a:noFill/>
          <a:ln>
            <a:noFill/>
          </a:ln>
        </p:spPr>
        <p:txBody>
          <a:bodyPr anchorCtr="0" anchor="t" bIns="91425" lIns="91425" spcFirstLastPara="1" rIns="91425" wrap="square" tIns="91425">
            <a:noAutofit/>
          </a:bodyPr>
          <a:lstStyle/>
          <a:p>
            <a:pPr indent="12700" lvl="0" marL="11430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Κάθε τομέας περιλαμβάνει </a:t>
            </a:r>
            <a:r>
              <a:rPr b="1" i="0" lang="en-GB" sz="1400" u="none" cap="none" strike="noStrike">
                <a:solidFill>
                  <a:srgbClr val="000000"/>
                </a:solidFill>
                <a:latin typeface="Arial"/>
                <a:ea typeface="Arial"/>
                <a:cs typeface="Arial"/>
                <a:sym typeface="Arial"/>
              </a:rPr>
              <a:t>5 ικανότητες, </a:t>
            </a:r>
            <a:r>
              <a:rPr b="0" i="0" lang="en-GB" sz="1400" u="none" cap="none" strike="noStrike">
                <a:solidFill>
                  <a:srgbClr val="000000"/>
                </a:solidFill>
                <a:latin typeface="Arial"/>
                <a:ea typeface="Arial"/>
                <a:cs typeface="Arial"/>
                <a:sym typeface="Arial"/>
              </a:rPr>
              <a:t>οι οποίες μαζί συνθέτουν την</a:t>
            </a:r>
            <a:endParaRPr b="0" i="0" sz="1400" u="none" cap="none" strike="noStrike">
              <a:solidFill>
                <a:srgbClr val="000000"/>
              </a:solidFill>
              <a:latin typeface="Arial"/>
              <a:ea typeface="Arial"/>
              <a:cs typeface="Arial"/>
              <a:sym typeface="Arial"/>
            </a:endParaRPr>
          </a:p>
          <a:p>
            <a:pPr indent="12700" lvl="0" marL="11430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15 ικανότητες </a:t>
            </a:r>
            <a:r>
              <a:rPr b="0" i="0" lang="en-GB" sz="1400" u="none" cap="none" strike="noStrike">
                <a:solidFill>
                  <a:srgbClr val="000000"/>
                </a:solidFill>
                <a:latin typeface="Arial"/>
                <a:ea typeface="Arial"/>
                <a:cs typeface="Arial"/>
                <a:sym typeface="Arial"/>
              </a:rPr>
              <a:t>που δημιουργούν μια επιχειρηματική νοοτροπία:</a:t>
            </a:r>
            <a:endParaRPr b="0" i="0" sz="1400" u="none" cap="none" strike="noStrike">
              <a:solidFill>
                <a:srgbClr val="000000"/>
              </a:solidFill>
              <a:latin typeface="Arial"/>
              <a:ea typeface="Arial"/>
              <a:cs typeface="Arial"/>
              <a:sym typeface="Arial"/>
            </a:endParaRPr>
          </a:p>
        </p:txBody>
      </p:sp>
      <p:pic>
        <p:nvPicPr>
          <p:cNvPr id="249" name="Google Shape;249;p10"/>
          <p:cNvPicPr preferRelativeResize="0"/>
          <p:nvPr/>
        </p:nvPicPr>
        <p:blipFill rotWithShape="1">
          <a:blip r:embed="rId3">
            <a:alphaModFix/>
          </a:blip>
          <a:srcRect b="0" l="0" r="0" t="0"/>
          <a:stretch/>
        </p:blipFill>
        <p:spPr>
          <a:xfrm>
            <a:off x="3957765" y="932062"/>
            <a:ext cx="3644487" cy="363978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1"/>
          <p:cNvSpPr txBox="1"/>
          <p:nvPr>
            <p:ph type="title"/>
          </p:nvPr>
        </p:nvSpPr>
        <p:spPr>
          <a:xfrm>
            <a:off x="713225" y="539500"/>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b="1" lang="en-GB"/>
              <a:t>ΙΔΕΕΣ &amp; ΕΥΚΑΙΡΙΕΣ</a:t>
            </a:r>
            <a:endParaRPr/>
          </a:p>
        </p:txBody>
      </p:sp>
      <p:graphicFrame>
        <p:nvGraphicFramePr>
          <p:cNvPr id="255" name="Google Shape;255;p11"/>
          <p:cNvGraphicFramePr/>
          <p:nvPr/>
        </p:nvGraphicFramePr>
        <p:xfrm>
          <a:off x="1763906" y="1439443"/>
          <a:ext cx="3000000" cy="3000000"/>
        </p:xfrm>
        <a:graphic>
          <a:graphicData uri="http://schemas.openxmlformats.org/drawingml/2006/table">
            <a:tbl>
              <a:tblPr>
                <a:noFill/>
                <a:tableStyleId>{50598B84-9656-4995-BF08-6FAE620C896C}</a:tableStyleId>
              </a:tblPr>
              <a:tblGrid>
                <a:gridCol w="2790400"/>
                <a:gridCol w="2790400"/>
              </a:tblGrid>
              <a:tr h="214050">
                <a:tc>
                  <a:txBody>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Ικανότητα</a:t>
                      </a:r>
                      <a:endParaRPr b="1" i="0" sz="1400" u="none" cap="none" strike="noStrike">
                        <a:solidFill>
                          <a:srgbClr val="000000"/>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Υπόδειξη</a:t>
                      </a:r>
                      <a:endParaRPr b="1" i="0" sz="1400" u="none" cap="none" strike="noStrike">
                        <a:solidFill>
                          <a:srgbClr val="000000"/>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D9F1"/>
                    </a:solidFill>
                  </a:tcPr>
                </a:tc>
              </a:tr>
              <a:tr h="856250">
                <a:tc>
                  <a:txBody>
                    <a:bodyPr/>
                    <a:lstStyle/>
                    <a:p>
                      <a:pPr indent="0" lvl="0" marL="0" marR="0" rtl="0" algn="just">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Εντοπισμός ευκαιριών</a:t>
                      </a:r>
                      <a:endParaRPr b="0" i="0" sz="1400" u="none" cap="none" strike="noStrike">
                        <a:solidFill>
                          <a:srgbClr val="000000"/>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400"/>
                        <a:buFont typeface="Arial"/>
                        <a:buNone/>
                      </a:pPr>
                      <a:r>
                        <a:rPr b="0" i="1" lang="en-GB" sz="1400" u="none" cap="none" strike="noStrike">
                          <a:solidFill>
                            <a:srgbClr val="000000"/>
                          </a:solidFill>
                          <a:latin typeface="Arial"/>
                          <a:ea typeface="Arial"/>
                          <a:cs typeface="Arial"/>
                          <a:sym typeface="Arial"/>
                        </a:rPr>
                        <a:t>Χρησιμοποιήστε τη φαντασία και τις ικανότητές σας για να εντοπίσετε ευκαιρίες για τη δημιουργία αξίας</a:t>
                      </a:r>
                      <a:endParaRPr b="0" i="1" sz="1400" u="none" cap="none" strike="noStrike">
                        <a:solidFill>
                          <a:srgbClr val="000000"/>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28125">
                <a:tc>
                  <a:txBody>
                    <a:bodyPr/>
                    <a:lstStyle/>
                    <a:p>
                      <a:pPr indent="0" lvl="0" marL="0" marR="0" rtl="0" algn="just">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Δημιουργικότητα</a:t>
                      </a:r>
                      <a:endParaRPr b="0" i="0" sz="1400" u="none" cap="none" strike="noStrike">
                        <a:solidFill>
                          <a:srgbClr val="000000"/>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400"/>
                        <a:buFont typeface="Arial"/>
                        <a:buNone/>
                      </a:pPr>
                      <a:r>
                        <a:rPr b="0" i="1" lang="en-GB" sz="1400" u="none" cap="none" strike="noStrike">
                          <a:solidFill>
                            <a:srgbClr val="000000"/>
                          </a:solidFill>
                          <a:latin typeface="Arial"/>
                          <a:ea typeface="Arial"/>
                          <a:cs typeface="Arial"/>
                          <a:sym typeface="Arial"/>
                        </a:rPr>
                        <a:t>Ανάπτυξη δημιουργικών και στοχευμένων ιδεών</a:t>
                      </a:r>
                      <a:endParaRPr b="0" i="1" sz="1400" u="none" cap="none" strike="noStrike">
                        <a:solidFill>
                          <a:srgbClr val="000000"/>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28125">
                <a:tc>
                  <a:txBody>
                    <a:bodyPr/>
                    <a:lstStyle/>
                    <a:p>
                      <a:pPr indent="0" lvl="0" marL="0" marR="0" rtl="0" algn="just">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Όραμα</a:t>
                      </a:r>
                      <a:endParaRPr b="0" i="0" sz="1400" u="none" cap="none" strike="noStrike">
                        <a:solidFill>
                          <a:srgbClr val="000000"/>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400"/>
                        <a:buFont typeface="Arial"/>
                        <a:buNone/>
                      </a:pPr>
                      <a:r>
                        <a:rPr b="0" i="1" lang="en-GB" sz="1400" u="none" cap="none" strike="noStrike">
                          <a:solidFill>
                            <a:srgbClr val="000000"/>
                          </a:solidFill>
                          <a:latin typeface="Arial"/>
                          <a:ea typeface="Arial"/>
                          <a:cs typeface="Arial"/>
                          <a:sym typeface="Arial"/>
                        </a:rPr>
                        <a:t>Εργαστείτε για το όραμά σας για το μέλλον</a:t>
                      </a:r>
                      <a:endParaRPr b="0" i="1" sz="1400" u="none" cap="none" strike="noStrike">
                        <a:solidFill>
                          <a:srgbClr val="000000"/>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28125">
                <a:tc>
                  <a:txBody>
                    <a:bodyPr/>
                    <a:lstStyle/>
                    <a:p>
                      <a:pPr indent="0" lvl="0" marL="0" marR="0" rtl="0" algn="just">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Αποτίμηση των ιδεών</a:t>
                      </a:r>
                      <a:endParaRPr b="0" i="0" sz="1400" u="none" cap="none" strike="noStrike">
                        <a:solidFill>
                          <a:srgbClr val="000000"/>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400"/>
                        <a:buFont typeface="Arial"/>
                        <a:buNone/>
                      </a:pPr>
                      <a:r>
                        <a:rPr b="0" i="1" lang="en-GB" sz="1400" u="none" cap="none" strike="noStrike">
                          <a:solidFill>
                            <a:srgbClr val="000000"/>
                          </a:solidFill>
                          <a:latin typeface="Arial"/>
                          <a:ea typeface="Arial"/>
                          <a:cs typeface="Arial"/>
                          <a:sym typeface="Arial"/>
                        </a:rPr>
                        <a:t>Αξιοποιήστε στο έπακρο ιδέες και ευκαιρίες</a:t>
                      </a:r>
                      <a:endParaRPr b="0" i="1" sz="1400" u="none" cap="none" strike="noStrike">
                        <a:solidFill>
                          <a:srgbClr val="000000"/>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42175">
                <a:tc>
                  <a:txBody>
                    <a:bodyPr/>
                    <a:lstStyle/>
                    <a:p>
                      <a:pPr indent="0" lvl="0" marL="0" marR="0" rtl="0" algn="just">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Ηθική και βιώσιμη σκέψη</a:t>
                      </a:r>
                      <a:endParaRPr b="0" i="0" sz="1400" u="none" cap="none" strike="noStrike">
                        <a:solidFill>
                          <a:srgbClr val="000000"/>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400"/>
                        <a:buFont typeface="Arial"/>
                        <a:buNone/>
                      </a:pPr>
                      <a:r>
                        <a:rPr b="0" i="1" lang="en-GB" sz="1400" u="none" cap="none" strike="noStrike">
                          <a:solidFill>
                            <a:srgbClr val="000000"/>
                          </a:solidFill>
                          <a:latin typeface="Arial"/>
                          <a:ea typeface="Arial"/>
                          <a:cs typeface="Arial"/>
                          <a:sym typeface="Arial"/>
                        </a:rPr>
                        <a:t>Να αξιολογούν τις συνέπειες και τον αντίκτυπο των ιδεών, των ευκαιριών και των δράσεων</a:t>
                      </a:r>
                      <a:endParaRPr b="0" i="1" sz="1400" u="none" cap="none" strike="noStrike">
                        <a:solidFill>
                          <a:srgbClr val="000000"/>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pic>
        <p:nvPicPr>
          <p:cNvPr descr="C:\Windows\system32\config\systemprofile\Desktop\Entrecomp_logo_HD-1.png" id="256" name="Google Shape;256;p11"/>
          <p:cNvPicPr preferRelativeResize="0"/>
          <p:nvPr/>
        </p:nvPicPr>
        <p:blipFill rotWithShape="1">
          <a:blip r:embed="rId3">
            <a:alphaModFix/>
          </a:blip>
          <a:srcRect b="0" l="0" r="0" t="0"/>
          <a:stretch/>
        </p:blipFill>
        <p:spPr>
          <a:xfrm>
            <a:off x="1179872" y="648928"/>
            <a:ext cx="1610523" cy="53684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2"/>
          <p:cNvSpPr txBox="1"/>
          <p:nvPr>
            <p:ph type="title"/>
          </p:nvPr>
        </p:nvSpPr>
        <p:spPr>
          <a:xfrm>
            <a:off x="713225" y="539500"/>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b="1" lang="en-GB"/>
              <a:t>ΠΟΡΟΙ</a:t>
            </a:r>
            <a:endParaRPr/>
          </a:p>
        </p:txBody>
      </p:sp>
      <p:graphicFrame>
        <p:nvGraphicFramePr>
          <p:cNvPr id="262" name="Google Shape;262;p12"/>
          <p:cNvGraphicFramePr/>
          <p:nvPr/>
        </p:nvGraphicFramePr>
        <p:xfrm>
          <a:off x="1858294" y="1445343"/>
          <a:ext cx="3000000" cy="3000000"/>
        </p:xfrm>
        <a:graphic>
          <a:graphicData uri="http://schemas.openxmlformats.org/drawingml/2006/table">
            <a:tbl>
              <a:tblPr>
                <a:noFill/>
                <a:tableStyleId>{50598B84-9656-4995-BF08-6FAE620C896C}</a:tableStyleId>
              </a:tblPr>
              <a:tblGrid>
                <a:gridCol w="2716650"/>
                <a:gridCol w="2716650"/>
              </a:tblGrid>
              <a:tr h="282625">
                <a:tc>
                  <a:txBody>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Ικανότητα</a:t>
                      </a:r>
                      <a:endParaRPr b="1" i="0" sz="1400" u="none" cap="none" strike="noStrike">
                        <a:solidFill>
                          <a:srgbClr val="000000"/>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ABF8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Υπόδειξη</a:t>
                      </a:r>
                      <a:endParaRPr b="1" i="0" sz="1400" u="none" cap="none" strike="noStrike">
                        <a:solidFill>
                          <a:srgbClr val="000000"/>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ABF8F"/>
                    </a:solidFill>
                  </a:tcPr>
                </a:tc>
              </a:tr>
              <a:tr h="565275">
                <a:tc>
                  <a:txBody>
                    <a:bodyPr/>
                    <a:lstStyle/>
                    <a:p>
                      <a:pPr indent="0" lvl="0" marL="0" marR="0" rtl="0" algn="just">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Αυτογνωσία &amp; αυτοαποτελεσματικότητα</a:t>
                      </a:r>
                      <a:endParaRPr b="0" i="0" sz="1400" u="none" cap="none" strike="noStrike">
                        <a:solidFill>
                          <a:srgbClr val="000000"/>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400"/>
                        <a:buFont typeface="Arial"/>
                        <a:buNone/>
                      </a:pPr>
                      <a:r>
                        <a:rPr b="0" i="1" lang="en-GB" sz="1400" u="none" cap="none" strike="noStrike">
                          <a:solidFill>
                            <a:srgbClr val="000000"/>
                          </a:solidFill>
                          <a:latin typeface="Arial"/>
                          <a:ea typeface="Arial"/>
                          <a:cs typeface="Arial"/>
                          <a:sym typeface="Arial"/>
                        </a:rPr>
                        <a:t>Πιστέψτε στον εαυτό σας και συνεχίστε να εξελίσσεστε</a:t>
                      </a:r>
                      <a:endParaRPr b="0" i="1" sz="1400" u="none" cap="none" strike="noStrike">
                        <a:solidFill>
                          <a:srgbClr val="000000"/>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65275">
                <a:tc>
                  <a:txBody>
                    <a:bodyPr/>
                    <a:lstStyle/>
                    <a:p>
                      <a:pPr indent="0" lvl="0" marL="0" marR="0" rtl="0" algn="just">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Κίνητρα &amp; επιμονή</a:t>
                      </a:r>
                      <a:endParaRPr b="0" i="0" sz="1400" u="none" cap="none" strike="noStrike">
                        <a:solidFill>
                          <a:srgbClr val="000000"/>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400"/>
                        <a:buFont typeface="Arial"/>
                        <a:buNone/>
                      </a:pPr>
                      <a:r>
                        <a:rPr b="0" i="1" lang="en-GB" sz="1400" u="none" cap="none" strike="noStrike">
                          <a:solidFill>
                            <a:srgbClr val="000000"/>
                          </a:solidFill>
                          <a:latin typeface="Arial"/>
                          <a:ea typeface="Arial"/>
                          <a:cs typeface="Arial"/>
                          <a:sym typeface="Arial"/>
                        </a:rPr>
                        <a:t>Μείνετε συγκεντρωμένοι και μην τα παρατάτε</a:t>
                      </a:r>
                      <a:endParaRPr b="0" i="1" sz="1400" u="none" cap="none" strike="noStrike">
                        <a:solidFill>
                          <a:srgbClr val="000000"/>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65275">
                <a:tc>
                  <a:txBody>
                    <a:bodyPr/>
                    <a:lstStyle/>
                    <a:p>
                      <a:pPr indent="0" lvl="0" marL="0" marR="0" rtl="0" algn="just">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Κινητοποίηση πόρων</a:t>
                      </a:r>
                      <a:endParaRPr b="0" i="0" sz="1400" u="none" cap="none" strike="noStrike">
                        <a:solidFill>
                          <a:srgbClr val="000000"/>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400"/>
                        <a:buFont typeface="Arial"/>
                        <a:buNone/>
                      </a:pPr>
                      <a:r>
                        <a:rPr b="0" i="1" lang="en-GB" sz="1400" u="none" cap="none" strike="noStrike">
                          <a:solidFill>
                            <a:srgbClr val="000000"/>
                          </a:solidFill>
                          <a:latin typeface="Arial"/>
                          <a:ea typeface="Arial"/>
                          <a:cs typeface="Arial"/>
                          <a:sym typeface="Arial"/>
                        </a:rPr>
                        <a:t>Συγκεντρώστε και διαχειριστείτε τους πόρους που χρειάζεστε</a:t>
                      </a:r>
                      <a:endParaRPr b="0" i="1" sz="1400" u="none" cap="none" strike="noStrike">
                        <a:solidFill>
                          <a:srgbClr val="000000"/>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65275">
                <a:tc>
                  <a:txBody>
                    <a:bodyPr/>
                    <a:lstStyle/>
                    <a:p>
                      <a:pPr indent="0" lvl="0" marL="0" marR="0" rtl="0" algn="just">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Χρηματοοικονομικός &amp; οικονομικός αλφαβητισμός</a:t>
                      </a:r>
                      <a:endParaRPr b="0" i="0" sz="1400" u="none" cap="none" strike="noStrike">
                        <a:solidFill>
                          <a:srgbClr val="000000"/>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400"/>
                        <a:buFont typeface="Arial"/>
                        <a:buNone/>
                      </a:pPr>
                      <a:r>
                        <a:rPr b="0" i="1" lang="en-GB" sz="1400" u="none" cap="none" strike="noStrike">
                          <a:solidFill>
                            <a:srgbClr val="000000"/>
                          </a:solidFill>
                          <a:latin typeface="Arial"/>
                          <a:ea typeface="Arial"/>
                          <a:cs typeface="Arial"/>
                          <a:sym typeface="Arial"/>
                        </a:rPr>
                        <a:t>Ανάπτυξη χρηματοοικονομικής και οικονομικής τεχνογνωσίας</a:t>
                      </a:r>
                      <a:endParaRPr b="0" i="1" sz="1400" u="none" cap="none" strike="noStrike">
                        <a:solidFill>
                          <a:srgbClr val="000000"/>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65275">
                <a:tc>
                  <a:txBody>
                    <a:bodyPr/>
                    <a:lstStyle/>
                    <a:p>
                      <a:pPr indent="0" lvl="0" marL="0" marR="0" rtl="0" algn="just">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Κινητοποίηση άλλων</a:t>
                      </a:r>
                      <a:endParaRPr b="0" i="0" sz="1400" u="none" cap="none" strike="noStrike">
                        <a:solidFill>
                          <a:srgbClr val="000000"/>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400"/>
                        <a:buFont typeface="Arial"/>
                        <a:buNone/>
                      </a:pPr>
                      <a:r>
                        <a:rPr b="0" i="1" lang="en-GB" sz="1400" u="none" cap="none" strike="noStrike">
                          <a:solidFill>
                            <a:srgbClr val="000000"/>
                          </a:solidFill>
                          <a:latin typeface="Arial"/>
                          <a:ea typeface="Arial"/>
                          <a:cs typeface="Arial"/>
                          <a:sym typeface="Arial"/>
                        </a:rPr>
                        <a:t>Εμπνεύστε, ενθουσιάστε και πείστε τους άλλους να συμμετάσχουν</a:t>
                      </a:r>
                      <a:endParaRPr b="0" i="1" sz="1400" u="none" cap="none" strike="noStrike">
                        <a:solidFill>
                          <a:srgbClr val="000000"/>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pic>
        <p:nvPicPr>
          <p:cNvPr descr="C:\Windows\system32\config\systemprofile\Desktop\Entrecomp_logo_HD-1.png" id="263" name="Google Shape;263;p12"/>
          <p:cNvPicPr preferRelativeResize="0"/>
          <p:nvPr/>
        </p:nvPicPr>
        <p:blipFill rotWithShape="1">
          <a:blip r:embed="rId3">
            <a:alphaModFix/>
          </a:blip>
          <a:srcRect b="0" l="0" r="0" t="0"/>
          <a:stretch/>
        </p:blipFill>
        <p:spPr>
          <a:xfrm>
            <a:off x="1179872" y="648928"/>
            <a:ext cx="1610523" cy="53684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3"/>
          <p:cNvSpPr txBox="1"/>
          <p:nvPr>
            <p:ph type="title"/>
          </p:nvPr>
        </p:nvSpPr>
        <p:spPr>
          <a:xfrm>
            <a:off x="713225" y="539500"/>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b="1" lang="en-GB"/>
              <a:t>ΣΕ ΔΡΑΣΗ</a:t>
            </a:r>
            <a:endParaRPr/>
          </a:p>
        </p:txBody>
      </p:sp>
      <p:graphicFrame>
        <p:nvGraphicFramePr>
          <p:cNvPr id="269" name="Google Shape;269;p13"/>
          <p:cNvGraphicFramePr/>
          <p:nvPr/>
        </p:nvGraphicFramePr>
        <p:xfrm>
          <a:off x="1852396" y="1303758"/>
          <a:ext cx="3000000" cy="3000000"/>
        </p:xfrm>
        <a:graphic>
          <a:graphicData uri="http://schemas.openxmlformats.org/drawingml/2006/table">
            <a:tbl>
              <a:tblPr>
                <a:noFill/>
                <a:tableStyleId>{50598B84-9656-4995-BF08-6FAE620C896C}</a:tableStyleId>
              </a:tblPr>
              <a:tblGrid>
                <a:gridCol w="2760900"/>
                <a:gridCol w="2760900"/>
              </a:tblGrid>
              <a:tr h="320925">
                <a:tc>
                  <a:txBody>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Ικανότητα</a:t>
                      </a:r>
                      <a:endParaRPr b="1" i="0" sz="1400" u="none" cap="none" strike="noStrike">
                        <a:solidFill>
                          <a:srgbClr val="000000"/>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BBB59"/>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Υπόδειξη</a:t>
                      </a:r>
                      <a:endParaRPr b="1" i="0" sz="1400" u="none" cap="none" strike="noStrike">
                        <a:solidFill>
                          <a:srgbClr val="000000"/>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BBB59"/>
                    </a:solidFill>
                  </a:tcPr>
                </a:tc>
              </a:tr>
              <a:tr h="320925">
                <a:tc>
                  <a:txBody>
                    <a:bodyPr/>
                    <a:lstStyle/>
                    <a:p>
                      <a:pPr indent="0" lvl="0" marL="0" marR="0" rtl="0" algn="just">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Ανάληψη πρωτοβουλίας</a:t>
                      </a:r>
                      <a:endParaRPr b="0" i="0" sz="1400" u="none" cap="none" strike="noStrike">
                        <a:solidFill>
                          <a:srgbClr val="000000"/>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400"/>
                        <a:buFont typeface="Arial"/>
                        <a:buNone/>
                      </a:pPr>
                      <a:r>
                        <a:rPr b="0" i="1" lang="en-GB" sz="1400" u="none" cap="none" strike="noStrike">
                          <a:solidFill>
                            <a:srgbClr val="000000"/>
                          </a:solidFill>
                          <a:latin typeface="Arial"/>
                          <a:ea typeface="Arial"/>
                          <a:cs typeface="Arial"/>
                          <a:sym typeface="Arial"/>
                        </a:rPr>
                        <a:t>Προχωρήστε σε αυτό</a:t>
                      </a:r>
                      <a:endParaRPr b="0" i="1" sz="1400" u="none" cap="none" strike="noStrike">
                        <a:solidFill>
                          <a:srgbClr val="000000"/>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41850">
                <a:tc>
                  <a:txBody>
                    <a:bodyPr/>
                    <a:lstStyle/>
                    <a:p>
                      <a:pPr indent="0" lvl="0" marL="0" marR="0" rtl="0" algn="just">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Σχεδιασμός &amp; διαχείριση</a:t>
                      </a:r>
                      <a:endParaRPr b="0" i="0" sz="1400" u="none" cap="none" strike="noStrike">
                        <a:solidFill>
                          <a:srgbClr val="000000"/>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400"/>
                        <a:buFont typeface="Arial"/>
                        <a:buNone/>
                      </a:pPr>
                      <a:r>
                        <a:rPr b="0" i="1" lang="en-GB" sz="1400" u="none" cap="none" strike="noStrike">
                          <a:solidFill>
                            <a:srgbClr val="000000"/>
                          </a:solidFill>
                          <a:latin typeface="Arial"/>
                          <a:ea typeface="Arial"/>
                          <a:cs typeface="Arial"/>
                          <a:sym typeface="Arial"/>
                        </a:rPr>
                        <a:t>Ιεράρχηση προτεραιοτήτων, οργάνωση και παρακολούθηση</a:t>
                      </a:r>
                      <a:endParaRPr b="0" i="1" sz="1400" u="none" cap="none" strike="noStrike">
                        <a:solidFill>
                          <a:srgbClr val="000000"/>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62775">
                <a:tc>
                  <a:txBody>
                    <a:bodyPr/>
                    <a:lstStyle/>
                    <a:p>
                      <a:pPr indent="0" lvl="0" marL="0" marR="0" rtl="0" algn="just">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Αντιμετώπιση της αβεβαιότητας, της ασάφειας και του κινδύνου</a:t>
                      </a:r>
                      <a:endParaRPr b="0" i="0" sz="1400" u="none" cap="none" strike="noStrike">
                        <a:solidFill>
                          <a:srgbClr val="000000"/>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400"/>
                        <a:buFont typeface="Arial"/>
                        <a:buNone/>
                      </a:pPr>
                      <a:r>
                        <a:rPr b="0" i="1" lang="en-GB" sz="1400" u="none" cap="none" strike="noStrike">
                          <a:solidFill>
                            <a:srgbClr val="000000"/>
                          </a:solidFill>
                          <a:latin typeface="Arial"/>
                          <a:ea typeface="Arial"/>
                          <a:cs typeface="Arial"/>
                          <a:sym typeface="Arial"/>
                        </a:rPr>
                        <a:t>Λήψη αποφάσεων που αντιμετωπίζουν την αβεβαιότητα, την ασάφεια και τον κίνδυνο</a:t>
                      </a:r>
                      <a:endParaRPr b="0" i="1" sz="1400" u="none" cap="none" strike="noStrike">
                        <a:solidFill>
                          <a:srgbClr val="000000"/>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41850">
                <a:tc>
                  <a:txBody>
                    <a:bodyPr/>
                    <a:lstStyle/>
                    <a:p>
                      <a:pPr indent="0" lvl="0" marL="0" marR="0" rtl="0" algn="just">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Συνεργασία με άλλους</a:t>
                      </a:r>
                      <a:endParaRPr b="0" i="0" sz="1400" u="none" cap="none" strike="noStrike">
                        <a:solidFill>
                          <a:srgbClr val="000000"/>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400"/>
                        <a:buFont typeface="Arial"/>
                        <a:buNone/>
                      </a:pPr>
                      <a:r>
                        <a:rPr b="0" i="1" lang="en-GB" sz="1400" u="none" cap="none" strike="noStrike">
                          <a:solidFill>
                            <a:srgbClr val="000000"/>
                          </a:solidFill>
                          <a:latin typeface="Arial"/>
                          <a:ea typeface="Arial"/>
                          <a:cs typeface="Arial"/>
                          <a:sym typeface="Arial"/>
                        </a:rPr>
                        <a:t>Ομαδοποίηση, συνεργασία και δικτύωση</a:t>
                      </a:r>
                      <a:endParaRPr b="0" i="1" sz="1400" u="none" cap="none" strike="noStrike">
                        <a:solidFill>
                          <a:srgbClr val="000000"/>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20925">
                <a:tc>
                  <a:txBody>
                    <a:bodyPr/>
                    <a:lstStyle/>
                    <a:p>
                      <a:pPr indent="0" lvl="0" marL="0" marR="0" rtl="0" algn="just">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Μάθηση μέσω της εμπειρίας</a:t>
                      </a:r>
                      <a:endParaRPr b="0" i="0" sz="1400" u="none" cap="none" strike="noStrike">
                        <a:solidFill>
                          <a:srgbClr val="000000"/>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400"/>
                        <a:buFont typeface="Arial"/>
                        <a:buNone/>
                      </a:pPr>
                      <a:r>
                        <a:rPr b="0" i="1" lang="en-GB" sz="1400" u="none" cap="none" strike="noStrike">
                          <a:solidFill>
                            <a:srgbClr val="000000"/>
                          </a:solidFill>
                          <a:latin typeface="Arial"/>
                          <a:ea typeface="Arial"/>
                          <a:cs typeface="Arial"/>
                          <a:sym typeface="Arial"/>
                        </a:rPr>
                        <a:t>Μάθετε κάνοντας</a:t>
                      </a:r>
                      <a:endParaRPr b="0" i="1" sz="1400" u="none" cap="none" strike="noStrike">
                        <a:solidFill>
                          <a:srgbClr val="000000"/>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pic>
        <p:nvPicPr>
          <p:cNvPr descr="C:\Windows\system32\config\systemprofile\Desktop\Entrecomp_logo_HD-1.png" id="270" name="Google Shape;270;p13"/>
          <p:cNvPicPr preferRelativeResize="0"/>
          <p:nvPr/>
        </p:nvPicPr>
        <p:blipFill rotWithShape="1">
          <a:blip r:embed="rId3">
            <a:alphaModFix/>
          </a:blip>
          <a:srcRect b="0" l="0" r="0" t="0"/>
          <a:stretch/>
        </p:blipFill>
        <p:spPr>
          <a:xfrm>
            <a:off x="1179872" y="648928"/>
            <a:ext cx="1610523" cy="53684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14"/>
          <p:cNvSpPr txBox="1"/>
          <p:nvPr>
            <p:ph type="title"/>
          </p:nvPr>
        </p:nvSpPr>
        <p:spPr>
          <a:xfrm>
            <a:off x="3322825" y="880450"/>
            <a:ext cx="2498400" cy="1946700"/>
          </a:xfrm>
          <a:prstGeom prst="rect">
            <a:avLst/>
          </a:prstGeom>
          <a:noFill/>
          <a:ln>
            <a:noFill/>
          </a:ln>
        </p:spPr>
        <p:txBody>
          <a:bodyPr anchorCtr="0" anchor="ctr" bIns="91425" lIns="0" spcFirstLastPara="1" rIns="91425" wrap="square" tIns="91425">
            <a:noAutofit/>
          </a:bodyPr>
          <a:lstStyle/>
          <a:p>
            <a:pPr indent="0" lvl="0" marL="0" rtl="0" algn="ctr">
              <a:lnSpc>
                <a:spcPct val="100000"/>
              </a:lnSpc>
              <a:spcBef>
                <a:spcPts val="0"/>
              </a:spcBef>
              <a:spcAft>
                <a:spcPts val="0"/>
              </a:spcAft>
              <a:buSzPts val="9000"/>
              <a:buNone/>
            </a:pPr>
            <a:r>
              <a:rPr lang="en-GB"/>
              <a:t>02</a:t>
            </a:r>
            <a:endParaRPr/>
          </a:p>
        </p:txBody>
      </p:sp>
      <p:sp>
        <p:nvSpPr>
          <p:cNvPr id="276" name="Google Shape;276;p14"/>
          <p:cNvSpPr txBox="1"/>
          <p:nvPr>
            <p:ph idx="2" type="title"/>
          </p:nvPr>
        </p:nvSpPr>
        <p:spPr>
          <a:xfrm>
            <a:off x="1244818" y="2833128"/>
            <a:ext cx="7632600" cy="1066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6000"/>
              <a:buNone/>
            </a:pPr>
            <a:r>
              <a:rPr b="1" lang="en-GB" sz="4000"/>
              <a:t>       Το μοντέλο εξέλιξης του EntreComp</a:t>
            </a:r>
            <a:endParaRPr sz="4000"/>
          </a:p>
        </p:txBody>
      </p:sp>
      <p:sp>
        <p:nvSpPr>
          <p:cNvPr id="277" name="Google Shape;277;p14"/>
          <p:cNvSpPr/>
          <p:nvPr/>
        </p:nvSpPr>
        <p:spPr>
          <a:xfrm flipH="1">
            <a:off x="8160201" y="819350"/>
            <a:ext cx="983811" cy="803457"/>
          </a:xfrm>
          <a:custGeom>
            <a:rect b="b" l="l" r="r" t="t"/>
            <a:pathLst>
              <a:path extrusionOk="0" h="10639" w="13025">
                <a:moveTo>
                  <a:pt x="0" y="1"/>
                </a:moveTo>
                <a:lnTo>
                  <a:pt x="0" y="10638"/>
                </a:lnTo>
                <a:lnTo>
                  <a:pt x="1302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Windows\system32\config\systemprofile\Desktop\entrecompeurope_logo-color-1024x628.png" id="278" name="Google Shape;278;p14"/>
          <p:cNvPicPr preferRelativeResize="0"/>
          <p:nvPr/>
        </p:nvPicPr>
        <p:blipFill rotWithShape="1">
          <a:blip r:embed="rId3">
            <a:alphaModFix/>
          </a:blip>
          <a:srcRect b="0" l="0" r="0" t="0"/>
          <a:stretch/>
        </p:blipFill>
        <p:spPr>
          <a:xfrm>
            <a:off x="798250" y="2702268"/>
            <a:ext cx="2613261" cy="160266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5"/>
          <p:cNvSpPr txBox="1"/>
          <p:nvPr>
            <p:ph type="title"/>
          </p:nvPr>
        </p:nvSpPr>
        <p:spPr>
          <a:xfrm>
            <a:off x="713100" y="313474"/>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b="1" lang="en-GB"/>
              <a:t>Το μοντέλο εξέλιξης του EntreComp</a:t>
            </a:r>
            <a:endParaRPr/>
          </a:p>
        </p:txBody>
      </p:sp>
      <p:sp>
        <p:nvSpPr>
          <p:cNvPr id="284" name="Google Shape;284;p15"/>
          <p:cNvSpPr/>
          <p:nvPr/>
        </p:nvSpPr>
        <p:spPr>
          <a:xfrm>
            <a:off x="1430718" y="2664576"/>
            <a:ext cx="417000" cy="4149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15"/>
          <p:cNvSpPr/>
          <p:nvPr/>
        </p:nvSpPr>
        <p:spPr>
          <a:xfrm>
            <a:off x="7296002" y="2661526"/>
            <a:ext cx="417000" cy="4149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15"/>
          <p:cNvSpPr/>
          <p:nvPr/>
        </p:nvSpPr>
        <p:spPr>
          <a:xfrm>
            <a:off x="3382999" y="2659388"/>
            <a:ext cx="417000" cy="4149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15"/>
          <p:cNvSpPr/>
          <p:nvPr/>
        </p:nvSpPr>
        <p:spPr>
          <a:xfrm>
            <a:off x="5335279" y="2662251"/>
            <a:ext cx="417000" cy="4149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15"/>
          <p:cNvSpPr txBox="1"/>
          <p:nvPr/>
        </p:nvSpPr>
        <p:spPr>
          <a:xfrm>
            <a:off x="1126770" y="1653052"/>
            <a:ext cx="6477491" cy="362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0" i="0" lang="en-GB" sz="2600" u="none" cap="none" strike="noStrike">
                <a:solidFill>
                  <a:schemeClr val="accent3"/>
                </a:solidFill>
                <a:latin typeface="Bebas Neue"/>
                <a:ea typeface="Bebas Neue"/>
                <a:cs typeface="Bebas Neue"/>
                <a:sym typeface="Bebas Neue"/>
              </a:rPr>
              <a:t>Η επιχειρηματικότητα ως ικανότητα αναπτύσσεται μέσω της δράσης ατόμων ή συλλογικών οντοτήτων για τη δημιουργία αξίας για άλλους.</a:t>
            </a:r>
            <a:endParaRPr b="0" i="0" sz="2600" u="none" cap="none" strike="noStrike">
              <a:solidFill>
                <a:schemeClr val="accent3"/>
              </a:solidFill>
              <a:latin typeface="Bebas Neue"/>
              <a:ea typeface="Bebas Neue"/>
              <a:cs typeface="Bebas Neue"/>
              <a:sym typeface="Bebas Neue"/>
            </a:endParaRPr>
          </a:p>
        </p:txBody>
      </p:sp>
      <p:sp>
        <p:nvSpPr>
          <p:cNvPr id="289" name="Google Shape;289;p15"/>
          <p:cNvSpPr txBox="1"/>
          <p:nvPr/>
        </p:nvSpPr>
        <p:spPr>
          <a:xfrm>
            <a:off x="572237" y="2501325"/>
            <a:ext cx="7763324" cy="1822901"/>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Η πρόοδος στην επιχειρηματική μάθηση αποτελείται από δύο πτυχές: </a:t>
            </a:r>
            <a:endParaRPr b="1"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1400"/>
              <a:buFont typeface="Arial"/>
              <a:buAutoNum type="arabicPeriod"/>
            </a:pPr>
            <a:r>
              <a:rPr b="0" i="0" lang="en-GB" sz="1400" u="none" cap="none" strike="noStrike">
                <a:solidFill>
                  <a:srgbClr val="000000"/>
                </a:solidFill>
                <a:latin typeface="Arial"/>
                <a:ea typeface="Arial"/>
                <a:cs typeface="Arial"/>
                <a:sym typeface="Arial"/>
              </a:rPr>
              <a:t>Ανάπτυξη αυξανόμενης αυτονομίας και υπευθυνότητας για την αξιοποίηση ιδεών και ευκαιριών για τη δημιουργία αξίας, </a:t>
            </a:r>
            <a:endParaRPr b="0" i="0" sz="1400" u="none" cap="none" strike="noStrike">
              <a:solidFill>
                <a:srgbClr val="000000"/>
              </a:solidFill>
              <a:latin typeface="Arial"/>
              <a:ea typeface="Arial"/>
              <a:cs typeface="Arial"/>
              <a:sym typeface="Arial"/>
            </a:endParaRPr>
          </a:p>
          <a:p>
            <a:pPr indent="-254000" lvl="0" marL="34290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2. Ανάπτυξη της ικανότητας παραγωγής αξίας από απλά και προβλέψιμα περιβάλλοντα μέχρι σύνθετα, συνεχώς μεταβαλλόμενα περιβάλλοντα.</a:t>
            </a:r>
            <a:endParaRPr b="0" i="0" sz="1400" u="none" cap="none" strike="noStrike">
              <a:solidFill>
                <a:srgbClr val="000000"/>
              </a:solidFill>
              <a:latin typeface="Arial"/>
              <a:ea typeface="Arial"/>
              <a:cs typeface="Arial"/>
              <a:sym typeface="Arial"/>
            </a:endParaRPr>
          </a:p>
        </p:txBody>
      </p:sp>
      <p:pic>
        <p:nvPicPr>
          <p:cNvPr descr="C:\Windows\system32\config\systemprofile\Desktop\Entrecomp_logo_HD-1.png" id="290" name="Google Shape;290;p15"/>
          <p:cNvPicPr preferRelativeResize="0"/>
          <p:nvPr/>
        </p:nvPicPr>
        <p:blipFill rotWithShape="1">
          <a:blip r:embed="rId3">
            <a:alphaModFix/>
          </a:blip>
          <a:srcRect b="0" l="0" r="0" t="0"/>
          <a:stretch/>
        </p:blipFill>
        <p:spPr>
          <a:xfrm>
            <a:off x="6490740" y="4216006"/>
            <a:ext cx="1610523" cy="53684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6"/>
          <p:cNvSpPr txBox="1"/>
          <p:nvPr>
            <p:ph type="title"/>
          </p:nvPr>
        </p:nvSpPr>
        <p:spPr>
          <a:xfrm>
            <a:off x="3322825" y="880450"/>
            <a:ext cx="2498400" cy="1946700"/>
          </a:xfrm>
          <a:prstGeom prst="rect">
            <a:avLst/>
          </a:prstGeom>
          <a:noFill/>
          <a:ln>
            <a:noFill/>
          </a:ln>
        </p:spPr>
        <p:txBody>
          <a:bodyPr anchorCtr="0" anchor="ctr" bIns="91425" lIns="0" spcFirstLastPara="1" rIns="91425" wrap="square" tIns="91425">
            <a:noAutofit/>
          </a:bodyPr>
          <a:lstStyle/>
          <a:p>
            <a:pPr indent="0" lvl="0" marL="0" rtl="0" algn="ctr">
              <a:lnSpc>
                <a:spcPct val="100000"/>
              </a:lnSpc>
              <a:spcBef>
                <a:spcPts val="0"/>
              </a:spcBef>
              <a:spcAft>
                <a:spcPts val="0"/>
              </a:spcAft>
              <a:buSzPts val="9000"/>
              <a:buNone/>
            </a:pPr>
            <a:r>
              <a:rPr lang="en-GB"/>
              <a:t>03</a:t>
            </a:r>
            <a:endParaRPr/>
          </a:p>
        </p:txBody>
      </p:sp>
      <p:sp>
        <p:nvSpPr>
          <p:cNvPr id="296" name="Google Shape;296;p16"/>
          <p:cNvSpPr txBox="1"/>
          <p:nvPr>
            <p:ph idx="2" type="title"/>
          </p:nvPr>
        </p:nvSpPr>
        <p:spPr>
          <a:xfrm>
            <a:off x="798250" y="2840375"/>
            <a:ext cx="7632600" cy="1066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6000"/>
              <a:buNone/>
            </a:pPr>
            <a:r>
              <a:rPr b="1" lang="en-GB" sz="4000"/>
              <a:t>       Για ποιον είναι το EntreComp;</a:t>
            </a:r>
            <a:endParaRPr sz="4000"/>
          </a:p>
        </p:txBody>
      </p:sp>
      <p:sp>
        <p:nvSpPr>
          <p:cNvPr id="297" name="Google Shape;297;p16"/>
          <p:cNvSpPr/>
          <p:nvPr/>
        </p:nvSpPr>
        <p:spPr>
          <a:xfrm flipH="1">
            <a:off x="8160201" y="819350"/>
            <a:ext cx="983811" cy="803457"/>
          </a:xfrm>
          <a:custGeom>
            <a:rect b="b" l="l" r="r" t="t"/>
            <a:pathLst>
              <a:path extrusionOk="0" h="10639" w="13025">
                <a:moveTo>
                  <a:pt x="0" y="1"/>
                </a:moveTo>
                <a:lnTo>
                  <a:pt x="0" y="10638"/>
                </a:lnTo>
                <a:lnTo>
                  <a:pt x="1302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Windows\system32\config\systemprofile\Desktop\entrecompeurope_logo-color-1024x628.png" id="298" name="Google Shape;298;p16"/>
          <p:cNvPicPr preferRelativeResize="0"/>
          <p:nvPr/>
        </p:nvPicPr>
        <p:blipFill rotWithShape="1">
          <a:blip r:embed="rId3">
            <a:alphaModFix/>
          </a:blip>
          <a:srcRect b="0" l="0" r="0" t="0"/>
          <a:stretch/>
        </p:blipFill>
        <p:spPr>
          <a:xfrm>
            <a:off x="798250" y="2702268"/>
            <a:ext cx="2613261" cy="160266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17"/>
          <p:cNvSpPr txBox="1"/>
          <p:nvPr>
            <p:ph type="title"/>
          </p:nvPr>
        </p:nvSpPr>
        <p:spPr>
          <a:xfrm>
            <a:off x="713100" y="412351"/>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b="1" lang="en-GB"/>
              <a:t>Χρήση του EntreComp για την </a:t>
            </a:r>
            <a:br>
              <a:rPr b="1" lang="en-GB"/>
            </a:br>
            <a:r>
              <a:rPr b="1" lang="en-GB"/>
              <a:t>επίτευξη στόχων</a:t>
            </a:r>
            <a:endParaRPr/>
          </a:p>
        </p:txBody>
      </p:sp>
      <p:sp>
        <p:nvSpPr>
          <p:cNvPr id="304" name="Google Shape;304;p17"/>
          <p:cNvSpPr/>
          <p:nvPr/>
        </p:nvSpPr>
        <p:spPr>
          <a:xfrm>
            <a:off x="1430718" y="2664576"/>
            <a:ext cx="417000" cy="4149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17"/>
          <p:cNvSpPr/>
          <p:nvPr/>
        </p:nvSpPr>
        <p:spPr>
          <a:xfrm>
            <a:off x="7296002" y="2661526"/>
            <a:ext cx="417000" cy="4149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17"/>
          <p:cNvSpPr/>
          <p:nvPr/>
        </p:nvSpPr>
        <p:spPr>
          <a:xfrm>
            <a:off x="3382999" y="2659388"/>
            <a:ext cx="417000" cy="4149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17"/>
          <p:cNvSpPr/>
          <p:nvPr/>
        </p:nvSpPr>
        <p:spPr>
          <a:xfrm>
            <a:off x="5335279" y="2662251"/>
            <a:ext cx="417000" cy="4149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17"/>
          <p:cNvSpPr txBox="1"/>
          <p:nvPr/>
        </p:nvSpPr>
        <p:spPr>
          <a:xfrm>
            <a:off x="418854" y="1456716"/>
            <a:ext cx="2165063" cy="2259883"/>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Το EntreComp έχει εφαρμοστεί με διάφορους τρόπους και έχει αποδειχθεί χρήσιμο για να βοηθήσει έργα και οργανισμούς να επιτύχουν διάφορους στόχους.</a:t>
            </a:r>
            <a:endParaRPr b="0" i="0" sz="1400" u="none" cap="none" strike="noStrike">
              <a:solidFill>
                <a:srgbClr val="000000"/>
              </a:solidFill>
              <a:latin typeface="Arial"/>
              <a:ea typeface="Arial"/>
              <a:cs typeface="Arial"/>
              <a:sym typeface="Arial"/>
            </a:endParaRPr>
          </a:p>
        </p:txBody>
      </p:sp>
      <p:pic>
        <p:nvPicPr>
          <p:cNvPr descr="C:\Windows\system32\config\systemprofile\Desktop\Entrecomp_logo_HD-1.png" id="309" name="Google Shape;309;p17"/>
          <p:cNvPicPr preferRelativeResize="0"/>
          <p:nvPr/>
        </p:nvPicPr>
        <p:blipFill rotWithShape="1">
          <a:blip r:embed="rId3">
            <a:alphaModFix/>
          </a:blip>
          <a:srcRect b="0" l="0" r="0" t="0"/>
          <a:stretch/>
        </p:blipFill>
        <p:spPr>
          <a:xfrm>
            <a:off x="6548798" y="4116110"/>
            <a:ext cx="1610523" cy="536841"/>
          </a:xfrm>
          <a:prstGeom prst="rect">
            <a:avLst/>
          </a:prstGeom>
          <a:noFill/>
          <a:ln>
            <a:noFill/>
          </a:ln>
        </p:spPr>
      </p:pic>
      <p:sp>
        <p:nvSpPr>
          <p:cNvPr id="310" name="Google Shape;310;p17"/>
          <p:cNvSpPr/>
          <p:nvPr/>
        </p:nvSpPr>
        <p:spPr>
          <a:xfrm>
            <a:off x="2766305" y="1202977"/>
            <a:ext cx="5906100" cy="3722400"/>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rgbClr val="000000"/>
              </a:buClr>
              <a:buSzPts val="1100"/>
              <a:buFont typeface="Arial"/>
              <a:buChar char="•"/>
            </a:pPr>
            <a:r>
              <a:rPr b="0" i="0" lang="en-GB" sz="1100" u="none" cap="none" strike="noStrike">
                <a:solidFill>
                  <a:srgbClr val="000000"/>
                </a:solidFill>
                <a:latin typeface="Arial"/>
                <a:ea typeface="Arial"/>
                <a:cs typeface="Arial"/>
                <a:sym typeface="Arial"/>
              </a:rPr>
              <a:t>κινητοποίηση του ενδιαφέροντος για την επιχειρηματικότητα και έμπνευση για δράση</a:t>
            </a:r>
            <a:endParaRPr b="0" i="0" sz="1100" u="none" cap="none" strike="noStrike">
              <a:solidFill>
                <a:srgbClr val="000000"/>
              </a:solidFill>
              <a:latin typeface="Arial"/>
              <a:ea typeface="Arial"/>
              <a:cs typeface="Arial"/>
              <a:sym typeface="Arial"/>
            </a:endParaRPr>
          </a:p>
          <a:p>
            <a:pPr indent="-25400" lvl="1" marL="114300" marR="0" rtl="0" algn="l">
              <a:lnSpc>
                <a:spcPct val="75000"/>
              </a:lnSpc>
              <a:spcBef>
                <a:spcPts val="11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114300" lvl="1" marL="114300" marR="0" rtl="0" algn="l">
              <a:lnSpc>
                <a:spcPct val="75000"/>
              </a:lnSpc>
              <a:spcBef>
                <a:spcPts val="140"/>
              </a:spcBef>
              <a:spcAft>
                <a:spcPts val="0"/>
              </a:spcAft>
              <a:buClr>
                <a:srgbClr val="000000"/>
              </a:buClr>
              <a:buSzPts val="1100"/>
              <a:buFont typeface="Arial"/>
              <a:buChar char="•"/>
            </a:pPr>
            <a:r>
              <a:rPr b="0" i="0" lang="en-GB" sz="1100" u="none" cap="none" strike="noStrike">
                <a:solidFill>
                  <a:srgbClr val="000000"/>
                </a:solidFill>
                <a:latin typeface="Arial"/>
                <a:ea typeface="Arial"/>
                <a:cs typeface="Arial"/>
                <a:sym typeface="Arial"/>
              </a:rPr>
              <a:t>δημιουργία αξίας προσαρμόζοντας το πλαίσιο σε συγκεκριμένα πλαίσια</a:t>
            </a:r>
            <a:endParaRPr b="0" i="0" sz="1100" u="none" cap="none" strike="noStrike">
              <a:solidFill>
                <a:srgbClr val="000000"/>
              </a:solidFill>
              <a:latin typeface="Arial"/>
              <a:ea typeface="Arial"/>
              <a:cs typeface="Arial"/>
              <a:sym typeface="Arial"/>
            </a:endParaRPr>
          </a:p>
          <a:p>
            <a:pPr indent="-25400" lvl="1" marL="114300" marR="0" rtl="0" algn="l">
              <a:lnSpc>
                <a:spcPct val="75000"/>
              </a:lnSpc>
              <a:spcBef>
                <a:spcPts val="11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114300" lvl="1" marL="114300" marR="0" rtl="0" algn="l">
              <a:lnSpc>
                <a:spcPct val="75000"/>
              </a:lnSpc>
              <a:spcBef>
                <a:spcPts val="140"/>
              </a:spcBef>
              <a:spcAft>
                <a:spcPts val="0"/>
              </a:spcAft>
              <a:buClr>
                <a:srgbClr val="000000"/>
              </a:buClr>
              <a:buSzPts val="1100"/>
              <a:buFont typeface="Arial"/>
              <a:buChar char="•"/>
            </a:pPr>
            <a:r>
              <a:rPr b="0" i="0" lang="en-GB" sz="1100" u="none" cap="none" strike="noStrike">
                <a:solidFill>
                  <a:srgbClr val="000000"/>
                </a:solidFill>
                <a:latin typeface="Arial"/>
                <a:ea typeface="Arial"/>
                <a:cs typeface="Arial"/>
                <a:sym typeface="Arial"/>
              </a:rPr>
              <a:t>αξιολόγηση και εκτίμηση των επιπέδων επιχειρηματικής επάρκειας</a:t>
            </a:r>
            <a:endParaRPr b="0" i="0" sz="1100" u="none" cap="none" strike="noStrike">
              <a:solidFill>
                <a:srgbClr val="000000"/>
              </a:solidFill>
              <a:latin typeface="Arial"/>
              <a:ea typeface="Arial"/>
              <a:cs typeface="Arial"/>
              <a:sym typeface="Arial"/>
            </a:endParaRPr>
          </a:p>
          <a:p>
            <a:pPr indent="-25400" lvl="1" marL="114300" marR="0" rtl="0" algn="l">
              <a:lnSpc>
                <a:spcPct val="75000"/>
              </a:lnSpc>
              <a:spcBef>
                <a:spcPts val="11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114300" lvl="1" marL="114300" marR="0" rtl="0" algn="l">
              <a:lnSpc>
                <a:spcPct val="75000"/>
              </a:lnSpc>
              <a:spcBef>
                <a:spcPts val="140"/>
              </a:spcBef>
              <a:spcAft>
                <a:spcPts val="0"/>
              </a:spcAft>
              <a:buClr>
                <a:srgbClr val="000000"/>
              </a:buClr>
              <a:buSzPts val="1100"/>
              <a:buFont typeface="Arial"/>
              <a:buChar char="•"/>
            </a:pPr>
            <a:r>
              <a:rPr b="0" i="0" lang="en-GB" sz="1100" u="none" cap="none" strike="noStrike">
                <a:solidFill>
                  <a:srgbClr val="000000"/>
                </a:solidFill>
                <a:latin typeface="Arial"/>
                <a:ea typeface="Arial"/>
                <a:cs typeface="Arial"/>
                <a:sym typeface="Arial"/>
              </a:rPr>
              <a:t>υλοποίηση επιχειρηματικών ιδεών και σχεδίων</a:t>
            </a:r>
            <a:endParaRPr b="0" i="0" sz="1100" u="none" cap="none" strike="noStrike">
              <a:solidFill>
                <a:srgbClr val="000000"/>
              </a:solidFill>
              <a:latin typeface="Arial"/>
              <a:ea typeface="Arial"/>
              <a:cs typeface="Arial"/>
              <a:sym typeface="Arial"/>
            </a:endParaRPr>
          </a:p>
          <a:p>
            <a:pPr indent="-25400" lvl="1" marL="114300" marR="0" rtl="0" algn="l">
              <a:lnSpc>
                <a:spcPct val="75000"/>
              </a:lnSpc>
              <a:spcBef>
                <a:spcPts val="11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114300" lvl="1" marL="114300" marR="0" rtl="0" algn="l">
              <a:lnSpc>
                <a:spcPct val="75000"/>
              </a:lnSpc>
              <a:spcBef>
                <a:spcPts val="140"/>
              </a:spcBef>
              <a:spcAft>
                <a:spcPts val="0"/>
              </a:spcAft>
              <a:buClr>
                <a:srgbClr val="000000"/>
              </a:buClr>
              <a:buSzPts val="1100"/>
              <a:buFont typeface="Arial"/>
              <a:buChar char="•"/>
            </a:pPr>
            <a:r>
              <a:rPr b="0" i="0" lang="en-GB" sz="1100" u="none" cap="none" strike="noStrike">
                <a:solidFill>
                  <a:srgbClr val="000000"/>
                </a:solidFill>
                <a:latin typeface="Arial"/>
                <a:ea typeface="Arial"/>
                <a:cs typeface="Arial"/>
                <a:sym typeface="Arial"/>
              </a:rPr>
              <a:t>αναγνώριση των επιχειρηματικών δεξιοτήτων</a:t>
            </a:r>
            <a:endParaRPr b="0" i="0" sz="1100" u="none" cap="none" strike="noStrike">
              <a:solidFill>
                <a:srgbClr val="000000"/>
              </a:solidFill>
              <a:latin typeface="Arial"/>
              <a:ea typeface="Arial"/>
              <a:cs typeface="Arial"/>
              <a:sym typeface="Arial"/>
            </a:endParaRPr>
          </a:p>
          <a:p>
            <a:pPr indent="-25400" lvl="1" marL="114300" marR="0" rtl="0" algn="l">
              <a:lnSpc>
                <a:spcPct val="75000"/>
              </a:lnSpc>
              <a:spcBef>
                <a:spcPts val="11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17"/>
          <p:cNvSpPr txBox="1"/>
          <p:nvPr/>
        </p:nvSpPr>
        <p:spPr>
          <a:xfrm>
            <a:off x="3028694" y="1739209"/>
            <a:ext cx="1399500" cy="508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GB" sz="2800" u="none" cap="none" strike="noStrike">
                <a:solidFill>
                  <a:srgbClr val="000000"/>
                </a:solidFill>
                <a:latin typeface="Arial"/>
                <a:ea typeface="Arial"/>
                <a:cs typeface="Arial"/>
                <a:sym typeface="Arial"/>
              </a:rPr>
              <a:t>Στόχοι</a:t>
            </a:r>
            <a:endParaRPr b="1" i="0" sz="28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18"/>
          <p:cNvSpPr txBox="1"/>
          <p:nvPr>
            <p:ph type="title"/>
          </p:nvPr>
        </p:nvSpPr>
        <p:spPr>
          <a:xfrm>
            <a:off x="536015" y="538058"/>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b="1" lang="en-GB"/>
              <a:t>Σε ποιους απευθύνεται το EntreComp;</a:t>
            </a:r>
            <a:endParaRPr/>
          </a:p>
        </p:txBody>
      </p:sp>
      <p:sp>
        <p:nvSpPr>
          <p:cNvPr id="317" name="Google Shape;317;p18"/>
          <p:cNvSpPr/>
          <p:nvPr/>
        </p:nvSpPr>
        <p:spPr>
          <a:xfrm>
            <a:off x="1430718" y="2664576"/>
            <a:ext cx="417000" cy="4149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18"/>
          <p:cNvSpPr/>
          <p:nvPr/>
        </p:nvSpPr>
        <p:spPr>
          <a:xfrm>
            <a:off x="7296002" y="2661526"/>
            <a:ext cx="417000" cy="4149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18"/>
          <p:cNvSpPr/>
          <p:nvPr/>
        </p:nvSpPr>
        <p:spPr>
          <a:xfrm>
            <a:off x="3382999" y="2659388"/>
            <a:ext cx="417000" cy="4149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18"/>
          <p:cNvSpPr/>
          <p:nvPr/>
        </p:nvSpPr>
        <p:spPr>
          <a:xfrm>
            <a:off x="5335279" y="2662251"/>
            <a:ext cx="417000" cy="4149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18"/>
          <p:cNvSpPr txBox="1"/>
          <p:nvPr/>
        </p:nvSpPr>
        <p:spPr>
          <a:xfrm>
            <a:off x="418854" y="1456716"/>
            <a:ext cx="7474483" cy="225988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Εάν εργάζεστε στον τομέα της πολιτικής και επηρεάζετε την πολιτική, μπορείτε να χρησιμοποιήσετε το EntreComp για</a:t>
            </a:r>
            <a:r>
              <a:rPr b="0" i="0" lang="en-GB"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Ανάπτυξη κοινής αντίληψης και κοινής γλώσσας με όλα τα εμπλεκόμενα μέρη</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Ενημέρωση για πολιτικές που συνδέονται με την εκπαίδευση, την οικονομία, την απασχόληση ή την κοινοτική ανάπτυξη</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Καθορισμός δεικτών αντικτύπου επιχειρηματικότητας</a:t>
            </a:r>
            <a:endParaRPr b="0" i="0" sz="1400" u="none" cap="none" strike="noStrike">
              <a:solidFill>
                <a:srgbClr val="000000"/>
              </a:solidFill>
              <a:latin typeface="Arial"/>
              <a:ea typeface="Arial"/>
              <a:cs typeface="Arial"/>
              <a:sym typeface="Arial"/>
            </a:endParaRPr>
          </a:p>
        </p:txBody>
      </p:sp>
      <p:pic>
        <p:nvPicPr>
          <p:cNvPr descr="C:\Windows\system32\config\systemprofile\Desktop\Entrecomp_logo_HD-1.png" id="322" name="Google Shape;322;p18"/>
          <p:cNvPicPr preferRelativeResize="0"/>
          <p:nvPr/>
        </p:nvPicPr>
        <p:blipFill rotWithShape="1">
          <a:blip r:embed="rId3">
            <a:alphaModFix/>
          </a:blip>
          <a:srcRect b="0" l="0" r="0" t="0"/>
          <a:stretch/>
        </p:blipFill>
        <p:spPr>
          <a:xfrm>
            <a:off x="6490740" y="4188294"/>
            <a:ext cx="1610523" cy="53684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19"/>
          <p:cNvSpPr txBox="1"/>
          <p:nvPr>
            <p:ph type="title"/>
          </p:nvPr>
        </p:nvSpPr>
        <p:spPr>
          <a:xfrm>
            <a:off x="578546" y="538058"/>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b="1" lang="en-GB"/>
              <a:t>Σε ποιους απευθύνεται το EntreComp;</a:t>
            </a:r>
            <a:endParaRPr/>
          </a:p>
        </p:txBody>
      </p:sp>
      <p:sp>
        <p:nvSpPr>
          <p:cNvPr id="328" name="Google Shape;328;p19"/>
          <p:cNvSpPr/>
          <p:nvPr/>
        </p:nvSpPr>
        <p:spPr>
          <a:xfrm>
            <a:off x="1430718" y="2664576"/>
            <a:ext cx="417000" cy="4149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19"/>
          <p:cNvSpPr/>
          <p:nvPr/>
        </p:nvSpPr>
        <p:spPr>
          <a:xfrm>
            <a:off x="7296002" y="2661526"/>
            <a:ext cx="417000" cy="4149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19"/>
          <p:cNvSpPr/>
          <p:nvPr/>
        </p:nvSpPr>
        <p:spPr>
          <a:xfrm>
            <a:off x="3382999" y="2659388"/>
            <a:ext cx="417000" cy="4149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19"/>
          <p:cNvSpPr/>
          <p:nvPr/>
        </p:nvSpPr>
        <p:spPr>
          <a:xfrm>
            <a:off x="5335279" y="2662251"/>
            <a:ext cx="417000" cy="4149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19"/>
          <p:cNvSpPr txBox="1"/>
          <p:nvPr/>
        </p:nvSpPr>
        <p:spPr>
          <a:xfrm>
            <a:off x="418854" y="1456716"/>
            <a:ext cx="7474483" cy="225988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Εάν εργάζεστε στον τομέα της εκπαίδευσης και της κατάρτισης, μπορείτε να χρησιμοποιήσετε το EntreComp για</a:t>
            </a:r>
            <a:r>
              <a:rPr b="0" i="0" lang="en-GB"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Προσαρμογή των επιχειρηματικών μαθησιακών αποτελεσμάτων σε ένα συγκεκριμένο πλαίσιο</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Δημιουργία νέων ή ενίσχυση υφιστάμενων δραστηριοτήτων διδασκαλίας και μάθησης για την ανάπτυξη της επιχειρηματικότητας</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ικανότητες</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Σχεδιασμός αξιολόγησης της επιχειρηματικής μάθησης</a:t>
            </a:r>
            <a:endParaRPr b="0" i="0" sz="1400" u="none" cap="none" strike="noStrike">
              <a:solidFill>
                <a:srgbClr val="000000"/>
              </a:solidFill>
              <a:latin typeface="Arial"/>
              <a:ea typeface="Arial"/>
              <a:cs typeface="Arial"/>
              <a:sym typeface="Arial"/>
            </a:endParaRPr>
          </a:p>
        </p:txBody>
      </p:sp>
      <p:pic>
        <p:nvPicPr>
          <p:cNvPr descr="C:\Windows\system32\config\systemprofile\Desktop\Entrecomp_logo_HD-1.png" id="333" name="Google Shape;333;p19"/>
          <p:cNvPicPr preferRelativeResize="0"/>
          <p:nvPr/>
        </p:nvPicPr>
        <p:blipFill rotWithShape="1">
          <a:blip r:embed="rId3">
            <a:alphaModFix/>
          </a:blip>
          <a:srcRect b="0" l="0" r="0" t="0"/>
          <a:stretch/>
        </p:blipFill>
        <p:spPr>
          <a:xfrm>
            <a:off x="6490740" y="4098416"/>
            <a:ext cx="1610523" cy="53684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descr="Image result for hello" id="174" name="Google Shape;174;p2"/>
          <p:cNvPicPr preferRelativeResize="0"/>
          <p:nvPr/>
        </p:nvPicPr>
        <p:blipFill rotWithShape="1">
          <a:blip r:embed="rId3">
            <a:alphaModFix/>
          </a:blip>
          <a:srcRect b="0" l="0" r="0" t="0"/>
          <a:stretch/>
        </p:blipFill>
        <p:spPr>
          <a:xfrm>
            <a:off x="3915357" y="1896242"/>
            <a:ext cx="1992736" cy="1653139"/>
          </a:xfrm>
          <a:prstGeom prst="rect">
            <a:avLst/>
          </a:prstGeom>
          <a:noFill/>
          <a:ln>
            <a:noFill/>
          </a:ln>
        </p:spPr>
      </p:pic>
      <p:sp>
        <p:nvSpPr>
          <p:cNvPr id="175" name="Google Shape;175;p2"/>
          <p:cNvSpPr txBox="1"/>
          <p:nvPr>
            <p:ph type="title"/>
          </p:nvPr>
        </p:nvSpPr>
        <p:spPr>
          <a:xfrm>
            <a:off x="1627625" y="1131975"/>
            <a:ext cx="1649100" cy="347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700"/>
              <a:buNone/>
            </a:pPr>
            <a:r>
              <a:rPr lang="en-GB"/>
              <a:t>01</a:t>
            </a:r>
            <a:endParaRPr/>
          </a:p>
        </p:txBody>
      </p:sp>
      <p:sp>
        <p:nvSpPr>
          <p:cNvPr id="176" name="Google Shape;176;p2"/>
          <p:cNvSpPr txBox="1"/>
          <p:nvPr>
            <p:ph idx="2" type="title"/>
          </p:nvPr>
        </p:nvSpPr>
        <p:spPr>
          <a:xfrm>
            <a:off x="1627624" y="1512344"/>
            <a:ext cx="2873491" cy="799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800"/>
              <a:buNone/>
            </a:pPr>
            <a:r>
              <a:rPr lang="en-GB" sz="3200"/>
              <a:t>Σχετικά με εμένα  </a:t>
            </a:r>
            <a:endParaRPr sz="3200"/>
          </a:p>
        </p:txBody>
      </p:sp>
      <p:sp>
        <p:nvSpPr>
          <p:cNvPr id="177" name="Google Shape;177;p2"/>
          <p:cNvSpPr txBox="1"/>
          <p:nvPr>
            <p:ph idx="3" type="title"/>
          </p:nvPr>
        </p:nvSpPr>
        <p:spPr>
          <a:xfrm>
            <a:off x="1627625" y="2960775"/>
            <a:ext cx="1649100" cy="347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700"/>
              <a:buNone/>
            </a:pPr>
            <a:r>
              <a:rPr lang="en-GB"/>
              <a:t>03</a:t>
            </a:r>
            <a:endParaRPr/>
          </a:p>
        </p:txBody>
      </p:sp>
      <p:sp>
        <p:nvSpPr>
          <p:cNvPr id="178" name="Google Shape;178;p2"/>
          <p:cNvSpPr txBox="1"/>
          <p:nvPr>
            <p:ph idx="4" type="title"/>
          </p:nvPr>
        </p:nvSpPr>
        <p:spPr>
          <a:xfrm>
            <a:off x="1472753" y="3239617"/>
            <a:ext cx="3216823" cy="943533"/>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800"/>
              <a:buNone/>
            </a:pPr>
            <a:r>
              <a:rPr lang="en-GB"/>
              <a:t>Η εμπειρία μου</a:t>
            </a:r>
            <a:endParaRPr/>
          </a:p>
        </p:txBody>
      </p:sp>
      <p:sp>
        <p:nvSpPr>
          <p:cNvPr id="179" name="Google Shape;179;p2"/>
          <p:cNvSpPr txBox="1"/>
          <p:nvPr>
            <p:ph idx="5" type="title"/>
          </p:nvPr>
        </p:nvSpPr>
        <p:spPr>
          <a:xfrm>
            <a:off x="5742425" y="1131975"/>
            <a:ext cx="1649100" cy="347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700"/>
              <a:buNone/>
            </a:pPr>
            <a:r>
              <a:rPr lang="en-GB"/>
              <a:t>02</a:t>
            </a:r>
            <a:endParaRPr/>
          </a:p>
        </p:txBody>
      </p:sp>
      <p:sp>
        <p:nvSpPr>
          <p:cNvPr id="180" name="Google Shape;180;p2"/>
          <p:cNvSpPr txBox="1"/>
          <p:nvPr>
            <p:ph idx="6" type="title"/>
          </p:nvPr>
        </p:nvSpPr>
        <p:spPr>
          <a:xfrm>
            <a:off x="5746425" y="1459425"/>
            <a:ext cx="2479800" cy="799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800"/>
              <a:buNone/>
            </a:pPr>
            <a:r>
              <a:rPr lang="en-GB"/>
              <a:t>Τι κάνω</a:t>
            </a:r>
            <a:endParaRPr/>
          </a:p>
        </p:txBody>
      </p:sp>
      <p:sp>
        <p:nvSpPr>
          <p:cNvPr id="181" name="Google Shape;181;p2"/>
          <p:cNvSpPr txBox="1"/>
          <p:nvPr>
            <p:ph idx="7" type="title"/>
          </p:nvPr>
        </p:nvSpPr>
        <p:spPr>
          <a:xfrm>
            <a:off x="5742425" y="2960775"/>
            <a:ext cx="1649100" cy="347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700"/>
              <a:buNone/>
            </a:pPr>
            <a:r>
              <a:rPr lang="en-GB"/>
              <a:t>04</a:t>
            </a:r>
            <a:endParaRPr/>
          </a:p>
        </p:txBody>
      </p:sp>
      <p:sp>
        <p:nvSpPr>
          <p:cNvPr id="182" name="Google Shape;182;p2"/>
          <p:cNvSpPr txBox="1"/>
          <p:nvPr>
            <p:ph idx="8" type="title"/>
          </p:nvPr>
        </p:nvSpPr>
        <p:spPr>
          <a:xfrm>
            <a:off x="5746425" y="3288225"/>
            <a:ext cx="3078598" cy="799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800"/>
              <a:buNone/>
            </a:pPr>
            <a:r>
              <a:rPr lang="en-GB"/>
              <a:t>Η δουλειά μου</a:t>
            </a:r>
            <a:endParaRPr/>
          </a:p>
        </p:txBody>
      </p:sp>
      <p:sp>
        <p:nvSpPr>
          <p:cNvPr id="183" name="Google Shape;183;p2"/>
          <p:cNvSpPr txBox="1"/>
          <p:nvPr>
            <p:ph idx="1" type="subTitle"/>
          </p:nvPr>
        </p:nvSpPr>
        <p:spPr>
          <a:xfrm>
            <a:off x="1631625" y="2093675"/>
            <a:ext cx="2479800" cy="515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rPr lang="en-GB"/>
              <a:t>Το όνομά μου είναι ....</a:t>
            </a:r>
            <a:endParaRPr/>
          </a:p>
          <a:p>
            <a:pPr indent="0" lvl="0" marL="0" rtl="0" algn="l">
              <a:lnSpc>
                <a:spcPct val="100000"/>
              </a:lnSpc>
              <a:spcBef>
                <a:spcPts val="0"/>
              </a:spcBef>
              <a:spcAft>
                <a:spcPts val="0"/>
              </a:spcAft>
              <a:buSzPts val="1600"/>
              <a:buNone/>
            </a:pPr>
            <a:r>
              <a:t/>
            </a:r>
            <a:endParaRPr/>
          </a:p>
        </p:txBody>
      </p:sp>
      <p:sp>
        <p:nvSpPr>
          <p:cNvPr id="184" name="Google Shape;184;p2"/>
          <p:cNvSpPr txBox="1"/>
          <p:nvPr>
            <p:ph idx="9" type="subTitle"/>
          </p:nvPr>
        </p:nvSpPr>
        <p:spPr>
          <a:xfrm>
            <a:off x="1472753" y="3932780"/>
            <a:ext cx="3277303" cy="799499"/>
          </a:xfrm>
          <a:prstGeom prst="rect">
            <a:avLst/>
          </a:prstGeom>
          <a:noFill/>
          <a:ln>
            <a:noFill/>
          </a:ln>
        </p:spPr>
        <p:txBody>
          <a:bodyPr anchorCtr="0" anchor="t" bIns="91425" lIns="91425" spcFirstLastPara="1" rIns="91425" wrap="square" tIns="91425">
            <a:noAutofit/>
          </a:bodyPr>
          <a:lstStyle/>
          <a:p>
            <a:pPr indent="-342900" lvl="0" marL="342900" rtl="0" algn="l">
              <a:lnSpc>
                <a:spcPct val="100000"/>
              </a:lnSpc>
              <a:spcBef>
                <a:spcPts val="0"/>
              </a:spcBef>
              <a:spcAft>
                <a:spcPts val="0"/>
              </a:spcAft>
              <a:buSzPts val="1600"/>
              <a:buNone/>
            </a:pPr>
            <a:r>
              <a:rPr lang="en-GB">
                <a:solidFill>
                  <a:srgbClr val="00134D"/>
                </a:solidFill>
              </a:rPr>
              <a:t>Κατά τη διάρκεια αυτού του μαθήματος</a:t>
            </a:r>
            <a:endParaRPr/>
          </a:p>
          <a:p>
            <a:pPr indent="-342900" lvl="0" marL="342900" rtl="0" algn="l">
              <a:lnSpc>
                <a:spcPct val="100000"/>
              </a:lnSpc>
              <a:spcBef>
                <a:spcPts val="0"/>
              </a:spcBef>
              <a:spcAft>
                <a:spcPts val="0"/>
              </a:spcAft>
              <a:buSzPts val="1600"/>
              <a:buNone/>
            </a:pPr>
            <a:r>
              <a:rPr lang="en-GB">
                <a:solidFill>
                  <a:srgbClr val="00134D"/>
                </a:solidFill>
              </a:rPr>
              <a:t>σκέφτηκα μια πράσινη επιχείρηση σε…</a:t>
            </a:r>
            <a:endParaRPr/>
          </a:p>
        </p:txBody>
      </p:sp>
      <p:sp>
        <p:nvSpPr>
          <p:cNvPr id="185" name="Google Shape;185;p2"/>
          <p:cNvSpPr txBox="1"/>
          <p:nvPr>
            <p:ph idx="13" type="subTitle"/>
          </p:nvPr>
        </p:nvSpPr>
        <p:spPr>
          <a:xfrm>
            <a:off x="5746425" y="2087300"/>
            <a:ext cx="2479800" cy="515100"/>
          </a:xfrm>
          <a:prstGeom prst="rect">
            <a:avLst/>
          </a:prstGeom>
          <a:noFill/>
          <a:ln>
            <a:noFill/>
          </a:ln>
        </p:spPr>
        <p:txBody>
          <a:bodyPr anchorCtr="0" anchor="t" bIns="91425" lIns="91425" spcFirstLastPara="1" rIns="91425" wrap="square" tIns="91425">
            <a:noAutofit/>
          </a:bodyPr>
          <a:lstStyle/>
          <a:p>
            <a:pPr indent="-342900" lvl="0" marL="342900" rtl="0" algn="l">
              <a:lnSpc>
                <a:spcPct val="100000"/>
              </a:lnSpc>
              <a:spcBef>
                <a:spcPts val="0"/>
              </a:spcBef>
              <a:spcAft>
                <a:spcPts val="0"/>
              </a:spcAft>
              <a:buSzPts val="1600"/>
              <a:buNone/>
            </a:pPr>
            <a:r>
              <a:rPr lang="en-GB">
                <a:solidFill>
                  <a:srgbClr val="00134D"/>
                </a:solidFill>
              </a:rPr>
              <a:t>Και εργάζομαι στο ...</a:t>
            </a:r>
            <a:endParaRPr/>
          </a:p>
        </p:txBody>
      </p:sp>
      <p:sp>
        <p:nvSpPr>
          <p:cNvPr id="186" name="Google Shape;186;p2"/>
          <p:cNvSpPr txBox="1"/>
          <p:nvPr>
            <p:ph idx="14" type="subTitle"/>
          </p:nvPr>
        </p:nvSpPr>
        <p:spPr>
          <a:xfrm>
            <a:off x="5746425" y="3916000"/>
            <a:ext cx="2479800" cy="515100"/>
          </a:xfrm>
          <a:prstGeom prst="rect">
            <a:avLst/>
          </a:prstGeom>
          <a:noFill/>
          <a:ln>
            <a:noFill/>
          </a:ln>
        </p:spPr>
        <p:txBody>
          <a:bodyPr anchorCtr="0" anchor="t" bIns="91425" lIns="91425" spcFirstLastPara="1" rIns="91425" wrap="square" tIns="91425">
            <a:noAutofit/>
          </a:bodyPr>
          <a:lstStyle/>
          <a:p>
            <a:pPr indent="-342900" lvl="0" marL="342900" rtl="0" algn="l">
              <a:lnSpc>
                <a:spcPct val="100000"/>
              </a:lnSpc>
              <a:spcBef>
                <a:spcPts val="0"/>
              </a:spcBef>
              <a:spcAft>
                <a:spcPts val="0"/>
              </a:spcAft>
              <a:buSzPts val="1600"/>
              <a:buNone/>
            </a:pPr>
            <a:r>
              <a:rPr lang="en-GB">
                <a:solidFill>
                  <a:srgbClr val="00134D"/>
                </a:solidFill>
              </a:rPr>
              <a:t>Οι κύριες ικανότητές μου</a:t>
            </a:r>
            <a:endParaRPr/>
          </a:p>
          <a:p>
            <a:pPr indent="-342900" lvl="0" marL="342900" rtl="0" algn="l">
              <a:lnSpc>
                <a:spcPct val="100000"/>
              </a:lnSpc>
              <a:spcBef>
                <a:spcPts val="0"/>
              </a:spcBef>
              <a:spcAft>
                <a:spcPts val="0"/>
              </a:spcAft>
              <a:buSzPts val="1600"/>
              <a:buNone/>
            </a:pPr>
            <a:r>
              <a:rPr lang="en-GB">
                <a:solidFill>
                  <a:srgbClr val="00134D"/>
                </a:solidFill>
              </a:rPr>
              <a:t>είναι...</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0"/>
          <p:cNvSpPr txBox="1"/>
          <p:nvPr>
            <p:ph type="title"/>
          </p:nvPr>
        </p:nvSpPr>
        <p:spPr>
          <a:xfrm>
            <a:off x="592722" y="538058"/>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b="1" lang="en-GB"/>
              <a:t>Σε ποιους απευθύνεται το EntreComp;</a:t>
            </a:r>
            <a:endParaRPr/>
          </a:p>
        </p:txBody>
      </p:sp>
      <p:sp>
        <p:nvSpPr>
          <p:cNvPr id="339" name="Google Shape;339;p20"/>
          <p:cNvSpPr/>
          <p:nvPr/>
        </p:nvSpPr>
        <p:spPr>
          <a:xfrm>
            <a:off x="1430718" y="2664576"/>
            <a:ext cx="417000" cy="4149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20"/>
          <p:cNvSpPr/>
          <p:nvPr/>
        </p:nvSpPr>
        <p:spPr>
          <a:xfrm>
            <a:off x="7296002" y="2661526"/>
            <a:ext cx="417000" cy="4149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20"/>
          <p:cNvSpPr/>
          <p:nvPr/>
        </p:nvSpPr>
        <p:spPr>
          <a:xfrm>
            <a:off x="3382999" y="2659388"/>
            <a:ext cx="417000" cy="4149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20"/>
          <p:cNvSpPr/>
          <p:nvPr/>
        </p:nvSpPr>
        <p:spPr>
          <a:xfrm>
            <a:off x="5335279" y="2662251"/>
            <a:ext cx="417000" cy="4149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20"/>
          <p:cNvSpPr txBox="1"/>
          <p:nvPr/>
        </p:nvSpPr>
        <p:spPr>
          <a:xfrm>
            <a:off x="418854" y="1456716"/>
            <a:ext cx="7474483" cy="225988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Εάν εργάζεστε με νέους εκτός της τυπικής εκπαίδευσης, μπορείτε να χρησιμοποιήσετε το EntreComp για να</a:t>
            </a:r>
            <a:r>
              <a:rPr b="0" i="0" lang="en-GB"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Σχεδιάσετε δραστηριότητες που παρέχουν πρακτικές επιχειρηματικές εμπειρίες</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Βοηθήστε τους νέους να κατανοήσουν πόσο επιχειρηματίες είναι</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Αναγνωρίστε τις δικές σας επιχειρηματικές ικανότητες</a:t>
            </a:r>
            <a:endParaRPr b="0" i="0" sz="1400" u="none" cap="none" strike="noStrike">
              <a:solidFill>
                <a:srgbClr val="000000"/>
              </a:solidFill>
              <a:latin typeface="Arial"/>
              <a:ea typeface="Arial"/>
              <a:cs typeface="Arial"/>
              <a:sym typeface="Arial"/>
            </a:endParaRPr>
          </a:p>
        </p:txBody>
      </p:sp>
      <p:pic>
        <p:nvPicPr>
          <p:cNvPr descr="C:\Windows\system32\config\systemprofile\Desktop\Entrecomp_logo_HD-1.png" id="344" name="Google Shape;344;p20"/>
          <p:cNvPicPr preferRelativeResize="0"/>
          <p:nvPr/>
        </p:nvPicPr>
        <p:blipFill rotWithShape="1">
          <a:blip r:embed="rId3">
            <a:alphaModFix/>
          </a:blip>
          <a:srcRect b="0" l="0" r="0" t="0"/>
          <a:stretch/>
        </p:blipFill>
        <p:spPr>
          <a:xfrm>
            <a:off x="6548797" y="4098416"/>
            <a:ext cx="1610523" cy="53684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21"/>
          <p:cNvSpPr txBox="1"/>
          <p:nvPr>
            <p:ph type="title"/>
          </p:nvPr>
        </p:nvSpPr>
        <p:spPr>
          <a:xfrm>
            <a:off x="418854" y="538058"/>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b="1" lang="en-GB"/>
              <a:t>Σε ποιους απευθύνεται το EntreComp;</a:t>
            </a:r>
            <a:endParaRPr/>
          </a:p>
        </p:txBody>
      </p:sp>
      <p:sp>
        <p:nvSpPr>
          <p:cNvPr id="350" name="Google Shape;350;p21"/>
          <p:cNvSpPr/>
          <p:nvPr/>
        </p:nvSpPr>
        <p:spPr>
          <a:xfrm>
            <a:off x="1430718" y="2664576"/>
            <a:ext cx="417000" cy="4149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21"/>
          <p:cNvSpPr/>
          <p:nvPr/>
        </p:nvSpPr>
        <p:spPr>
          <a:xfrm>
            <a:off x="7296002" y="2661526"/>
            <a:ext cx="417000" cy="4149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21"/>
          <p:cNvSpPr/>
          <p:nvPr/>
        </p:nvSpPr>
        <p:spPr>
          <a:xfrm>
            <a:off x="3382999" y="2659388"/>
            <a:ext cx="417000" cy="4149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21"/>
          <p:cNvSpPr/>
          <p:nvPr/>
        </p:nvSpPr>
        <p:spPr>
          <a:xfrm>
            <a:off x="5335279" y="2662251"/>
            <a:ext cx="417000" cy="4149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21"/>
          <p:cNvSpPr txBox="1"/>
          <p:nvPr/>
        </p:nvSpPr>
        <p:spPr>
          <a:xfrm>
            <a:off x="418854" y="1456716"/>
            <a:ext cx="7474483" cy="225988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Εάν εργάζεστε με νεοσύστατες επιχειρήσεις και επιχειρηματίες, μπορείτε να χρησιμοποιήσετε το EntreComp για</a:t>
            </a:r>
            <a:r>
              <a:rPr b="0" i="0" lang="en-GB"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Κατανόηση του τρόπου με τον οποίο οι υφιστάμενες δραστηριότητες συμβάλλουν στις επιχειρηματικές ικανότητες</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Βοήθεια στους επιχειρηματίες να χαρτογραφήσουν τις δικές τους επιχειρηματικές ικανότητες</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Σχεδιασμός νέας κατάρτισης για την υποστήριξη της δημιουργίας ή της ανάπτυξης επιχειρήσεων που αντιστοιχούν στις ικανότητες του EntreComp</a:t>
            </a:r>
            <a:endParaRPr b="0" i="0" sz="1400" u="none" cap="none" strike="noStrike">
              <a:solidFill>
                <a:srgbClr val="000000"/>
              </a:solidFill>
              <a:latin typeface="Arial"/>
              <a:ea typeface="Arial"/>
              <a:cs typeface="Arial"/>
              <a:sym typeface="Arial"/>
            </a:endParaRPr>
          </a:p>
        </p:txBody>
      </p:sp>
      <p:pic>
        <p:nvPicPr>
          <p:cNvPr descr="C:\Windows\system32\config\systemprofile\Desktop\Entrecomp_logo_HD-1.png" id="355" name="Google Shape;355;p21"/>
          <p:cNvPicPr preferRelativeResize="0"/>
          <p:nvPr/>
        </p:nvPicPr>
        <p:blipFill rotWithShape="1">
          <a:blip r:embed="rId3">
            <a:alphaModFix/>
          </a:blip>
          <a:srcRect b="0" l="0" r="0" t="0"/>
          <a:stretch/>
        </p:blipFill>
        <p:spPr>
          <a:xfrm>
            <a:off x="6526131" y="4098416"/>
            <a:ext cx="1610523" cy="53684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22"/>
          <p:cNvSpPr txBox="1"/>
          <p:nvPr>
            <p:ph type="title"/>
          </p:nvPr>
        </p:nvSpPr>
        <p:spPr>
          <a:xfrm>
            <a:off x="521839" y="538058"/>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b="1" lang="en-GB"/>
              <a:t>Σε ποιους απευθύνεται το EntreComp;</a:t>
            </a:r>
            <a:endParaRPr/>
          </a:p>
        </p:txBody>
      </p:sp>
      <p:sp>
        <p:nvSpPr>
          <p:cNvPr id="361" name="Google Shape;361;p22"/>
          <p:cNvSpPr/>
          <p:nvPr/>
        </p:nvSpPr>
        <p:spPr>
          <a:xfrm>
            <a:off x="1430718" y="2664576"/>
            <a:ext cx="417000" cy="4149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22"/>
          <p:cNvSpPr/>
          <p:nvPr/>
        </p:nvSpPr>
        <p:spPr>
          <a:xfrm>
            <a:off x="7296002" y="2661526"/>
            <a:ext cx="417000" cy="4149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22"/>
          <p:cNvSpPr/>
          <p:nvPr/>
        </p:nvSpPr>
        <p:spPr>
          <a:xfrm>
            <a:off x="3382999" y="2659388"/>
            <a:ext cx="417000" cy="4149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22"/>
          <p:cNvSpPr/>
          <p:nvPr/>
        </p:nvSpPr>
        <p:spPr>
          <a:xfrm>
            <a:off x="5335279" y="2662251"/>
            <a:ext cx="417000" cy="414900"/>
          </a:xfrm>
          <a:prstGeom prst="ellipse">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22"/>
          <p:cNvSpPr txBox="1"/>
          <p:nvPr/>
        </p:nvSpPr>
        <p:spPr>
          <a:xfrm>
            <a:off x="418854" y="1456716"/>
            <a:ext cx="7474483" cy="225988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Εάν ασχολείστε με την πρόσληψη και τη διαχείριση ανθρώπινου δυναμικού, μπορείτε να χρησιμοποιήσετε το EntreComp για</a:t>
            </a:r>
            <a:r>
              <a:rPr b="0" i="0" lang="en-GB"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Βοήθεια στον καθορισμό των απαιτήσεων ικανοτήτων για συγκεκριμένες θέσεις εργασίας</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Σχεδιασμός οργανωτικών στρατηγικών και δραστηριοτήτων μάθησης και ανάπτυξης</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Δημιουργία επιχειρηματικών ομάδων</a:t>
            </a:r>
            <a:endParaRPr b="0" i="0" sz="1400" u="none" cap="none" strike="noStrike">
              <a:solidFill>
                <a:srgbClr val="000000"/>
              </a:solidFill>
              <a:latin typeface="Arial"/>
              <a:ea typeface="Arial"/>
              <a:cs typeface="Arial"/>
              <a:sym typeface="Arial"/>
            </a:endParaRPr>
          </a:p>
        </p:txBody>
      </p:sp>
      <p:pic>
        <p:nvPicPr>
          <p:cNvPr descr="C:\Windows\system32\config\systemprofile\Desktop\Entrecomp_logo_HD-1.png" id="366" name="Google Shape;366;p22"/>
          <p:cNvPicPr preferRelativeResize="0"/>
          <p:nvPr/>
        </p:nvPicPr>
        <p:blipFill rotWithShape="1">
          <a:blip r:embed="rId3">
            <a:alphaModFix/>
          </a:blip>
          <a:srcRect b="0" l="0" r="0" t="0"/>
          <a:stretch/>
        </p:blipFill>
        <p:spPr>
          <a:xfrm>
            <a:off x="6490740" y="4188294"/>
            <a:ext cx="1610523" cy="53684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23"/>
          <p:cNvSpPr txBox="1"/>
          <p:nvPr>
            <p:ph type="title"/>
          </p:nvPr>
        </p:nvSpPr>
        <p:spPr>
          <a:xfrm>
            <a:off x="3322825" y="880450"/>
            <a:ext cx="2498400" cy="1946700"/>
          </a:xfrm>
          <a:prstGeom prst="rect">
            <a:avLst/>
          </a:prstGeom>
          <a:noFill/>
          <a:ln>
            <a:noFill/>
          </a:ln>
        </p:spPr>
        <p:txBody>
          <a:bodyPr anchorCtr="0" anchor="ctr" bIns="91425" lIns="0" spcFirstLastPara="1" rIns="91425" wrap="square" tIns="91425">
            <a:noAutofit/>
          </a:bodyPr>
          <a:lstStyle/>
          <a:p>
            <a:pPr indent="0" lvl="0" marL="0" rtl="0" algn="ctr">
              <a:lnSpc>
                <a:spcPct val="100000"/>
              </a:lnSpc>
              <a:spcBef>
                <a:spcPts val="0"/>
              </a:spcBef>
              <a:spcAft>
                <a:spcPts val="0"/>
              </a:spcAft>
              <a:buSzPts val="9000"/>
              <a:buNone/>
            </a:pPr>
            <a:r>
              <a:rPr lang="en-GB"/>
              <a:t>04</a:t>
            </a:r>
            <a:endParaRPr/>
          </a:p>
        </p:txBody>
      </p:sp>
      <p:sp>
        <p:nvSpPr>
          <p:cNvPr id="372" name="Google Shape;372;p23"/>
          <p:cNvSpPr txBox="1"/>
          <p:nvPr>
            <p:ph idx="2" type="title"/>
          </p:nvPr>
        </p:nvSpPr>
        <p:spPr>
          <a:xfrm>
            <a:off x="1511400" y="2571750"/>
            <a:ext cx="7632600" cy="10662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6000"/>
              <a:buNone/>
            </a:pPr>
            <a:r>
              <a:rPr b="1" lang="en-GB" sz="4000"/>
              <a:t>                       Κορυφαίες συμβουλές για να ξεκινήσετε με το EntreComp</a:t>
            </a:r>
            <a:endParaRPr sz="4000"/>
          </a:p>
        </p:txBody>
      </p:sp>
      <p:sp>
        <p:nvSpPr>
          <p:cNvPr id="373" name="Google Shape;373;p23"/>
          <p:cNvSpPr/>
          <p:nvPr/>
        </p:nvSpPr>
        <p:spPr>
          <a:xfrm flipH="1">
            <a:off x="8160201" y="819350"/>
            <a:ext cx="983811" cy="803457"/>
          </a:xfrm>
          <a:custGeom>
            <a:rect b="b" l="l" r="r" t="t"/>
            <a:pathLst>
              <a:path extrusionOk="0" h="10639" w="13025">
                <a:moveTo>
                  <a:pt x="0" y="1"/>
                </a:moveTo>
                <a:lnTo>
                  <a:pt x="0" y="10638"/>
                </a:lnTo>
                <a:lnTo>
                  <a:pt x="1302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Windows\system32\config\systemprofile\Desktop\entrecompeurope_logo-color-1024x628.png" id="374" name="Google Shape;374;p23"/>
          <p:cNvPicPr preferRelativeResize="0"/>
          <p:nvPr/>
        </p:nvPicPr>
        <p:blipFill rotWithShape="1">
          <a:blip r:embed="rId3">
            <a:alphaModFix/>
          </a:blip>
          <a:srcRect b="0" l="0" r="0" t="0"/>
          <a:stretch/>
        </p:blipFill>
        <p:spPr>
          <a:xfrm>
            <a:off x="418940" y="2718846"/>
            <a:ext cx="2613261" cy="160266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24"/>
          <p:cNvSpPr txBox="1"/>
          <p:nvPr>
            <p:ph type="title"/>
          </p:nvPr>
        </p:nvSpPr>
        <p:spPr>
          <a:xfrm>
            <a:off x="571762" y="1160225"/>
            <a:ext cx="3487120" cy="1028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800"/>
              <a:buNone/>
            </a:pPr>
            <a:r>
              <a:rPr b="1" lang="en-GB"/>
              <a:t>Κορυφαίες συμβουλές για να ξεκινήσετε με το EntreComp</a:t>
            </a:r>
            <a:endParaRPr/>
          </a:p>
        </p:txBody>
      </p:sp>
      <p:sp>
        <p:nvSpPr>
          <p:cNvPr id="380" name="Google Shape;380;p24"/>
          <p:cNvSpPr txBox="1"/>
          <p:nvPr>
            <p:ph idx="1" type="subTitle"/>
          </p:nvPr>
        </p:nvSpPr>
        <p:spPr>
          <a:xfrm>
            <a:off x="4058882" y="640350"/>
            <a:ext cx="4719300" cy="3087300"/>
          </a:xfrm>
          <a:prstGeom prst="rect">
            <a:avLst/>
          </a:prstGeom>
          <a:noFill/>
          <a:ln>
            <a:noFill/>
          </a:ln>
        </p:spPr>
        <p:txBody>
          <a:bodyPr anchorCtr="0" anchor="t" bIns="91425" lIns="91425" spcFirstLastPara="1" rIns="91425" wrap="square" tIns="91425">
            <a:noAutofit/>
          </a:bodyPr>
          <a:lstStyle/>
          <a:p>
            <a:pPr indent="-330200" lvl="0" marL="457200" rtl="0" algn="l">
              <a:lnSpc>
                <a:spcPct val="200000"/>
              </a:lnSpc>
              <a:spcBef>
                <a:spcPts val="0"/>
              </a:spcBef>
              <a:spcAft>
                <a:spcPts val="0"/>
              </a:spcAft>
              <a:buSzPts val="1600"/>
              <a:buChar char="●"/>
            </a:pPr>
            <a:r>
              <a:rPr lang="en-GB"/>
              <a:t>Δημιουργία κοινής κατανόησης </a:t>
            </a:r>
            <a:endParaRPr/>
          </a:p>
          <a:p>
            <a:pPr indent="-330200" lvl="0" marL="457200" rtl="0" algn="l">
              <a:lnSpc>
                <a:spcPct val="200000"/>
              </a:lnSpc>
              <a:spcBef>
                <a:spcPts val="0"/>
              </a:spcBef>
              <a:spcAft>
                <a:spcPts val="0"/>
              </a:spcAft>
              <a:buSzPts val="1600"/>
              <a:buChar char="●"/>
            </a:pPr>
            <a:r>
              <a:rPr lang="en-GB"/>
              <a:t>Χρησιμοποιήστε το οπτικό υλικό</a:t>
            </a:r>
            <a:endParaRPr/>
          </a:p>
          <a:p>
            <a:pPr indent="-330200" lvl="0" marL="457200" rtl="0" algn="l">
              <a:lnSpc>
                <a:spcPct val="200000"/>
              </a:lnSpc>
              <a:spcBef>
                <a:spcPts val="0"/>
              </a:spcBef>
              <a:spcAft>
                <a:spcPts val="0"/>
              </a:spcAft>
              <a:buSzPts val="1600"/>
              <a:buChar char="●"/>
            </a:pPr>
            <a:r>
              <a:rPr lang="en-GB"/>
              <a:t>Βρείτε το σωστό επίπεδο</a:t>
            </a:r>
            <a:endParaRPr/>
          </a:p>
          <a:p>
            <a:pPr indent="-330200" lvl="0" marL="457200" rtl="0" algn="l">
              <a:lnSpc>
                <a:spcPct val="200000"/>
              </a:lnSpc>
              <a:spcBef>
                <a:spcPts val="0"/>
              </a:spcBef>
              <a:spcAft>
                <a:spcPts val="0"/>
              </a:spcAft>
              <a:buSzPts val="1600"/>
              <a:buChar char="●"/>
            </a:pPr>
            <a:r>
              <a:rPr lang="en-GB"/>
              <a:t>Βρείτε τις σωστές ικανότητες</a:t>
            </a:r>
            <a:endParaRPr/>
          </a:p>
          <a:p>
            <a:pPr indent="-330200" lvl="0" marL="457200" rtl="0" algn="l">
              <a:lnSpc>
                <a:spcPct val="200000"/>
              </a:lnSpc>
              <a:spcBef>
                <a:spcPts val="0"/>
              </a:spcBef>
              <a:spcAft>
                <a:spcPts val="0"/>
              </a:spcAft>
              <a:buSzPts val="1600"/>
              <a:buChar char="●"/>
            </a:pPr>
            <a:r>
              <a:rPr lang="en-GB"/>
              <a:t>Κατανοήστε το σημείο εκκίνησής σας</a:t>
            </a:r>
            <a:endParaRPr/>
          </a:p>
          <a:p>
            <a:pPr indent="-330200" lvl="0" marL="457200" rtl="0" algn="l">
              <a:lnSpc>
                <a:spcPct val="200000"/>
              </a:lnSpc>
              <a:spcBef>
                <a:spcPts val="0"/>
              </a:spcBef>
              <a:spcAft>
                <a:spcPts val="0"/>
              </a:spcAft>
              <a:buSzPts val="1600"/>
              <a:buChar char="●"/>
            </a:pPr>
            <a:r>
              <a:rPr lang="en-GB"/>
              <a:t>Προσαρμοστείτε αν χρειαστεί</a:t>
            </a:r>
            <a:endParaRPr/>
          </a:p>
          <a:p>
            <a:pPr indent="-330200" lvl="0" marL="457200" rtl="0" algn="l">
              <a:lnSpc>
                <a:spcPct val="200000"/>
              </a:lnSpc>
              <a:spcBef>
                <a:spcPts val="0"/>
              </a:spcBef>
              <a:spcAft>
                <a:spcPts val="0"/>
              </a:spcAft>
              <a:buSzPts val="1600"/>
              <a:buChar char="●"/>
            </a:pPr>
            <a:r>
              <a:rPr lang="en-GB"/>
              <a:t>Κατανοήστε το σημείο εκκίνησης των μαθητών σας</a:t>
            </a:r>
            <a:endParaRPr/>
          </a:p>
        </p:txBody>
      </p:sp>
      <p:pic>
        <p:nvPicPr>
          <p:cNvPr descr="C:\Windows\system32\config\systemprofile\Desktop\Entrecomp_logo_HD-1.png" id="381" name="Google Shape;381;p24"/>
          <p:cNvPicPr preferRelativeResize="0"/>
          <p:nvPr/>
        </p:nvPicPr>
        <p:blipFill rotWithShape="1">
          <a:blip r:embed="rId3">
            <a:alphaModFix/>
          </a:blip>
          <a:srcRect b="0" l="0" r="0" t="0"/>
          <a:stretch/>
        </p:blipFill>
        <p:spPr>
          <a:xfrm>
            <a:off x="6699693" y="4103735"/>
            <a:ext cx="1610523" cy="53684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25"/>
          <p:cNvSpPr txBox="1"/>
          <p:nvPr>
            <p:ph type="title"/>
          </p:nvPr>
        </p:nvSpPr>
        <p:spPr>
          <a:xfrm>
            <a:off x="571762" y="1160225"/>
            <a:ext cx="3487120" cy="1028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800"/>
              <a:buNone/>
            </a:pPr>
            <a:r>
              <a:rPr b="1" lang="en-GB"/>
              <a:t>Κορυφαίες συμβουλές για να ξεκινήσετε με το EntreComp</a:t>
            </a:r>
            <a:endParaRPr/>
          </a:p>
        </p:txBody>
      </p:sp>
      <p:sp>
        <p:nvSpPr>
          <p:cNvPr id="387" name="Google Shape;387;p25"/>
          <p:cNvSpPr txBox="1"/>
          <p:nvPr>
            <p:ph idx="1" type="subTitle"/>
          </p:nvPr>
        </p:nvSpPr>
        <p:spPr>
          <a:xfrm>
            <a:off x="4020459" y="766838"/>
            <a:ext cx="4719358" cy="3087310"/>
          </a:xfrm>
          <a:prstGeom prst="rect">
            <a:avLst/>
          </a:prstGeom>
          <a:noFill/>
          <a:ln>
            <a:noFill/>
          </a:ln>
        </p:spPr>
        <p:txBody>
          <a:bodyPr anchorCtr="0" anchor="t" bIns="91425" lIns="91425" spcFirstLastPara="1" rIns="91425" wrap="square" tIns="91425">
            <a:noAutofit/>
          </a:bodyPr>
          <a:lstStyle/>
          <a:p>
            <a:pPr indent="-330200" lvl="0" marL="457200" rtl="0" algn="l">
              <a:lnSpc>
                <a:spcPct val="200000"/>
              </a:lnSpc>
              <a:spcBef>
                <a:spcPts val="0"/>
              </a:spcBef>
              <a:spcAft>
                <a:spcPts val="0"/>
              </a:spcAft>
              <a:buSzPts val="1600"/>
              <a:buChar char="●"/>
            </a:pPr>
            <a:r>
              <a:rPr lang="en-GB"/>
              <a:t>Βελτίωση ή αξιολόγηση στρατηγικών μάθησης </a:t>
            </a:r>
            <a:endParaRPr/>
          </a:p>
          <a:p>
            <a:pPr indent="-330200" lvl="0" marL="457200" rtl="0" algn="l">
              <a:lnSpc>
                <a:spcPct val="200000"/>
              </a:lnSpc>
              <a:spcBef>
                <a:spcPts val="0"/>
              </a:spcBef>
              <a:spcAft>
                <a:spcPts val="0"/>
              </a:spcAft>
              <a:buSzPts val="1600"/>
              <a:buChar char="●"/>
            </a:pPr>
            <a:r>
              <a:rPr lang="en-GB"/>
              <a:t>Προσδιορίστε τα μαθησιακά αποτελέσματα που ταιριάζουν στη δραστηριότητά σας</a:t>
            </a:r>
            <a:endParaRPr/>
          </a:p>
          <a:p>
            <a:pPr indent="-330200" lvl="0" marL="457200" rtl="0" algn="l">
              <a:lnSpc>
                <a:spcPct val="200000"/>
              </a:lnSpc>
              <a:spcBef>
                <a:spcPts val="0"/>
              </a:spcBef>
              <a:spcAft>
                <a:spcPts val="0"/>
              </a:spcAft>
              <a:buSzPts val="1600"/>
              <a:buChar char="●"/>
            </a:pPr>
            <a:r>
              <a:rPr lang="en-GB"/>
              <a:t>Αυτοαξιολόγηση</a:t>
            </a:r>
            <a:endParaRPr/>
          </a:p>
          <a:p>
            <a:pPr indent="-330200" lvl="0" marL="457200" rtl="0" algn="l">
              <a:lnSpc>
                <a:spcPct val="200000"/>
              </a:lnSpc>
              <a:spcBef>
                <a:spcPts val="0"/>
              </a:spcBef>
              <a:spcAft>
                <a:spcPts val="0"/>
              </a:spcAft>
              <a:buSzPts val="1600"/>
              <a:buChar char="●"/>
            </a:pPr>
            <a:r>
              <a:rPr lang="en-GB"/>
              <a:t>Επίδειξη αξίας</a:t>
            </a:r>
            <a:endParaRPr/>
          </a:p>
          <a:p>
            <a:pPr indent="-330200" lvl="0" marL="457200" rtl="0" algn="l">
              <a:lnSpc>
                <a:spcPct val="200000"/>
              </a:lnSpc>
              <a:spcBef>
                <a:spcPts val="0"/>
              </a:spcBef>
              <a:spcAft>
                <a:spcPts val="0"/>
              </a:spcAft>
              <a:buSzPts val="1600"/>
              <a:buChar char="●"/>
            </a:pPr>
            <a:r>
              <a:rPr lang="en-GB"/>
              <a:t>Χαρτογράφηση έναντι της υπάρχουσας δραστηριότητάς σας</a:t>
            </a:r>
            <a:endParaRPr/>
          </a:p>
          <a:p>
            <a:pPr indent="-330200" lvl="0" marL="457200" rtl="0" algn="l">
              <a:lnSpc>
                <a:spcPct val="200000"/>
              </a:lnSpc>
              <a:spcBef>
                <a:spcPts val="0"/>
              </a:spcBef>
              <a:spcAft>
                <a:spcPts val="0"/>
              </a:spcAft>
              <a:buSzPts val="1600"/>
              <a:buChar char="●"/>
            </a:pPr>
            <a:r>
              <a:rPr lang="en-GB"/>
              <a:t>Παροχή βάσης αποδεικτικών στοιχείων</a:t>
            </a:r>
            <a:endParaRPr/>
          </a:p>
        </p:txBody>
      </p:sp>
      <p:pic>
        <p:nvPicPr>
          <p:cNvPr descr="C:\Windows\system32\config\systemprofile\Desktop\Entrecomp_logo_HD-1.png" id="388" name="Google Shape;388;p25"/>
          <p:cNvPicPr preferRelativeResize="0"/>
          <p:nvPr/>
        </p:nvPicPr>
        <p:blipFill rotWithShape="1">
          <a:blip r:embed="rId3">
            <a:alphaModFix/>
          </a:blip>
          <a:srcRect b="0" l="0" r="0" t="0"/>
          <a:stretch/>
        </p:blipFill>
        <p:spPr>
          <a:xfrm>
            <a:off x="6380138" y="4195938"/>
            <a:ext cx="1610523" cy="53684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26"/>
          <p:cNvSpPr txBox="1"/>
          <p:nvPr>
            <p:ph idx="1" type="subTitle"/>
          </p:nvPr>
        </p:nvSpPr>
        <p:spPr>
          <a:xfrm>
            <a:off x="2742941" y="992220"/>
            <a:ext cx="3538735" cy="2772450"/>
          </a:xfrm>
          <a:prstGeom prst="rect">
            <a:avLst/>
          </a:prstGeom>
          <a:noFill/>
          <a:ln>
            <a:noFill/>
          </a:ln>
        </p:spPr>
        <p:txBody>
          <a:bodyPr anchorCtr="0" anchor="t" bIns="91425" lIns="91425" spcFirstLastPara="1" rIns="91425" wrap="square" tIns="91425">
            <a:noAutofit/>
          </a:bodyPr>
          <a:lstStyle/>
          <a:p>
            <a:pPr indent="12700" lvl="0" marL="11430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Χωριστείτε σε ομάδες και, χρησιμοποιώντας τις πληροφορίες που παρέχονται στις παραπάνω διαφάνειες, σκεφτείτε και ανταλλάξετε ιδέες για να αναπτύξετε ένα σχέδιο εφαρμογής του EntreComp στην τρέχουσα δραστηριότητά σας.</a:t>
            </a:r>
            <a:endParaRPr b="0" i="0" sz="1400" u="none" cap="none" strike="noStrike">
              <a:solidFill>
                <a:srgbClr val="000000"/>
              </a:solidFill>
              <a:latin typeface="Arial"/>
              <a:ea typeface="Arial"/>
              <a:cs typeface="Arial"/>
              <a:sym typeface="Arial"/>
            </a:endParaRPr>
          </a:p>
          <a:p>
            <a:pPr indent="12700" lvl="0" marL="11430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12700" lvl="0" marL="11430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Στη συνέχεια, παρουσιάστε το σχέδιό σας στην τάξη και λάβετε ανατροφοδότηση.</a:t>
            </a:r>
            <a:endParaRPr b="0" i="0" sz="1400" u="none" cap="none" strike="noStrike">
              <a:solidFill>
                <a:srgbClr val="000000"/>
              </a:solidFill>
              <a:latin typeface="Arial"/>
              <a:ea typeface="Arial"/>
              <a:cs typeface="Arial"/>
              <a:sym typeface="Arial"/>
            </a:endParaRPr>
          </a:p>
        </p:txBody>
      </p:sp>
      <p:sp>
        <p:nvSpPr>
          <p:cNvPr id="394" name="Google Shape;394;p26"/>
          <p:cNvSpPr txBox="1"/>
          <p:nvPr/>
        </p:nvSpPr>
        <p:spPr>
          <a:xfrm>
            <a:off x="2032629" y="71631"/>
            <a:ext cx="4959360" cy="63701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accent3"/>
              </a:buClr>
              <a:buSzPts val="3800"/>
              <a:buFont typeface="Bebas Neue"/>
              <a:buNone/>
            </a:pPr>
            <a:r>
              <a:rPr b="0" i="0" lang="en-GB" sz="3800" u="none" cap="none" strike="noStrike">
                <a:solidFill>
                  <a:srgbClr val="E7501B"/>
                </a:solidFill>
                <a:latin typeface="Bebas Neue"/>
                <a:ea typeface="Bebas Neue"/>
                <a:cs typeface="Bebas Neue"/>
                <a:sym typeface="Bebas Neue"/>
              </a:rPr>
              <a:t>Μελέτη περίπτωσης</a:t>
            </a:r>
            <a:endParaRPr b="0" i="0" sz="3800" u="none" cap="none" strike="noStrike">
              <a:solidFill>
                <a:srgbClr val="E7501B"/>
              </a:solidFill>
              <a:latin typeface="Bebas Neue"/>
              <a:ea typeface="Bebas Neue"/>
              <a:cs typeface="Bebas Neue"/>
              <a:sym typeface="Bebas Neue"/>
            </a:endParaRPr>
          </a:p>
        </p:txBody>
      </p:sp>
      <p:pic>
        <p:nvPicPr>
          <p:cNvPr descr="C:\Windows\system32\config\systemprofile\Desktop\Entrecomp_logo_HD-1.png" id="395" name="Google Shape;395;p26"/>
          <p:cNvPicPr preferRelativeResize="0"/>
          <p:nvPr/>
        </p:nvPicPr>
        <p:blipFill rotWithShape="1">
          <a:blip r:embed="rId3">
            <a:alphaModFix/>
          </a:blip>
          <a:srcRect b="0" l="0" r="0" t="0"/>
          <a:stretch/>
        </p:blipFill>
        <p:spPr>
          <a:xfrm>
            <a:off x="2976878" y="3639470"/>
            <a:ext cx="3070860" cy="102362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27"/>
          <p:cNvSpPr/>
          <p:nvPr/>
        </p:nvSpPr>
        <p:spPr>
          <a:xfrm>
            <a:off x="5443875" y="1896300"/>
            <a:ext cx="2747100" cy="2712000"/>
          </a:xfrm>
          <a:prstGeom prst="rect">
            <a:avLst/>
          </a:prstGeom>
          <a:solidFill>
            <a:srgbClr val="15A7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01" name="Google Shape;401;p27"/>
          <p:cNvSpPr txBox="1"/>
          <p:nvPr>
            <p:ph type="title"/>
          </p:nvPr>
        </p:nvSpPr>
        <p:spPr>
          <a:xfrm>
            <a:off x="953025" y="1054929"/>
            <a:ext cx="4814046" cy="264222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800"/>
              <a:buNone/>
            </a:pPr>
            <a:r>
              <a:rPr lang="en-GB" sz="3600"/>
              <a:t>Για περισσότερες πληροφορίες, επισκεφθείτε τη διεύθυνση:</a:t>
            </a:r>
            <a:endParaRPr sz="3600"/>
          </a:p>
        </p:txBody>
      </p:sp>
      <p:sp>
        <p:nvSpPr>
          <p:cNvPr id="402" name="Google Shape;402;p27"/>
          <p:cNvSpPr txBox="1"/>
          <p:nvPr>
            <p:ph idx="1" type="subTitle"/>
          </p:nvPr>
        </p:nvSpPr>
        <p:spPr>
          <a:xfrm>
            <a:off x="972983" y="3384583"/>
            <a:ext cx="3730800" cy="150389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rPr lang="en-GB"/>
              <a:t>Το Ευρωπαϊκό Πλαίσιο Επιχειρηματικών Ικανοτήτων </a:t>
            </a:r>
            <a:r>
              <a:rPr lang="en-GB" u="sng">
                <a:solidFill>
                  <a:schemeClr val="hlink"/>
                </a:solidFill>
                <a:hlinkClick r:id="rId3"/>
              </a:rPr>
              <a:t>(</a:t>
            </a:r>
            <a:r>
              <a:rPr lang="en-GB"/>
              <a:t>https://ec.europa.eu/social/main.jsp?catId=1317&amp;langId=en)</a:t>
            </a:r>
            <a:endParaRPr/>
          </a:p>
        </p:txBody>
      </p:sp>
      <p:grpSp>
        <p:nvGrpSpPr>
          <p:cNvPr id="403" name="Google Shape;403;p27"/>
          <p:cNvGrpSpPr/>
          <p:nvPr/>
        </p:nvGrpSpPr>
        <p:grpSpPr>
          <a:xfrm>
            <a:off x="4572118" y="1023546"/>
            <a:ext cx="3615639" cy="2905926"/>
            <a:chOff x="1917372" y="1288466"/>
            <a:chExt cx="2993079" cy="2405568"/>
          </a:xfrm>
        </p:grpSpPr>
        <p:sp>
          <p:nvSpPr>
            <p:cNvPr id="404" name="Google Shape;404;p27"/>
            <p:cNvSpPr/>
            <p:nvPr/>
          </p:nvSpPr>
          <p:spPr>
            <a:xfrm>
              <a:off x="2962748" y="2186357"/>
              <a:ext cx="902196" cy="1507677"/>
            </a:xfrm>
            <a:custGeom>
              <a:rect b="b" l="l" r="r" t="t"/>
              <a:pathLst>
                <a:path extrusionOk="0" h="92453" w="55324">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27"/>
            <p:cNvSpPr/>
            <p:nvPr/>
          </p:nvSpPr>
          <p:spPr>
            <a:xfrm>
              <a:off x="2962748" y="2186357"/>
              <a:ext cx="902196" cy="1507677"/>
            </a:xfrm>
            <a:custGeom>
              <a:rect b="b" l="l" r="r" t="t"/>
              <a:pathLst>
                <a:path extrusionOk="0" h="92453" w="55324">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27"/>
            <p:cNvSpPr/>
            <p:nvPr/>
          </p:nvSpPr>
          <p:spPr>
            <a:xfrm>
              <a:off x="1917372" y="1288466"/>
              <a:ext cx="2993079" cy="1995402"/>
            </a:xfrm>
            <a:custGeom>
              <a:rect b="b" l="l" r="r" t="t"/>
              <a:pathLst>
                <a:path extrusionOk="0" h="122361" w="183540">
                  <a:moveTo>
                    <a:pt x="6113" y="0"/>
                  </a:moveTo>
                  <a:cubicBezTo>
                    <a:pt x="5991" y="0"/>
                    <a:pt x="5872" y="4"/>
                    <a:pt x="5753" y="12"/>
                  </a:cubicBezTo>
                  <a:cubicBezTo>
                    <a:pt x="5749" y="12"/>
                    <a:pt x="5746" y="11"/>
                    <a:pt x="5743" y="11"/>
                  </a:cubicBezTo>
                  <a:cubicBezTo>
                    <a:pt x="5734" y="11"/>
                    <a:pt x="5726" y="13"/>
                    <a:pt x="5718" y="15"/>
                  </a:cubicBezTo>
                  <a:cubicBezTo>
                    <a:pt x="5602" y="19"/>
                    <a:pt x="5486" y="30"/>
                    <a:pt x="5372" y="46"/>
                  </a:cubicBezTo>
                  <a:cubicBezTo>
                    <a:pt x="5252" y="58"/>
                    <a:pt x="5130" y="77"/>
                    <a:pt x="5011" y="101"/>
                  </a:cubicBezTo>
                  <a:cubicBezTo>
                    <a:pt x="4919" y="116"/>
                    <a:pt x="4827" y="135"/>
                    <a:pt x="4734" y="158"/>
                  </a:cubicBezTo>
                  <a:cubicBezTo>
                    <a:pt x="4447" y="223"/>
                    <a:pt x="4164" y="310"/>
                    <a:pt x="3890" y="418"/>
                  </a:cubicBezTo>
                  <a:cubicBezTo>
                    <a:pt x="3808" y="450"/>
                    <a:pt x="3728" y="484"/>
                    <a:pt x="3648" y="518"/>
                  </a:cubicBezTo>
                  <a:cubicBezTo>
                    <a:pt x="3541" y="569"/>
                    <a:pt x="3433" y="618"/>
                    <a:pt x="3329" y="671"/>
                  </a:cubicBezTo>
                  <a:cubicBezTo>
                    <a:pt x="3222" y="725"/>
                    <a:pt x="3113" y="783"/>
                    <a:pt x="3014" y="844"/>
                  </a:cubicBezTo>
                  <a:cubicBezTo>
                    <a:pt x="2945" y="887"/>
                    <a:pt x="2880" y="926"/>
                    <a:pt x="2814" y="972"/>
                  </a:cubicBezTo>
                  <a:cubicBezTo>
                    <a:pt x="2603" y="1103"/>
                    <a:pt x="2399" y="1249"/>
                    <a:pt x="2208" y="1410"/>
                  </a:cubicBezTo>
                  <a:lnTo>
                    <a:pt x="2092" y="1512"/>
                  </a:lnTo>
                  <a:cubicBezTo>
                    <a:pt x="2031" y="1563"/>
                    <a:pt x="1973" y="1617"/>
                    <a:pt x="1916" y="1670"/>
                  </a:cubicBezTo>
                  <a:cubicBezTo>
                    <a:pt x="1909" y="1678"/>
                    <a:pt x="1902" y="1682"/>
                    <a:pt x="1897" y="1694"/>
                  </a:cubicBezTo>
                  <a:cubicBezTo>
                    <a:pt x="1823" y="1757"/>
                    <a:pt x="1753" y="1825"/>
                    <a:pt x="1689" y="1901"/>
                  </a:cubicBezTo>
                  <a:cubicBezTo>
                    <a:pt x="1672" y="1910"/>
                    <a:pt x="1660" y="1923"/>
                    <a:pt x="1650" y="1938"/>
                  </a:cubicBezTo>
                  <a:cubicBezTo>
                    <a:pt x="1589" y="2001"/>
                    <a:pt x="1531" y="2065"/>
                    <a:pt x="1474" y="2130"/>
                  </a:cubicBezTo>
                  <a:cubicBezTo>
                    <a:pt x="1382" y="2237"/>
                    <a:pt x="1294" y="2346"/>
                    <a:pt x="1214" y="2458"/>
                  </a:cubicBezTo>
                  <a:cubicBezTo>
                    <a:pt x="1098" y="2614"/>
                    <a:pt x="986" y="2779"/>
                    <a:pt x="883" y="2944"/>
                  </a:cubicBezTo>
                  <a:cubicBezTo>
                    <a:pt x="818" y="3053"/>
                    <a:pt x="752" y="3168"/>
                    <a:pt x="694" y="3279"/>
                  </a:cubicBezTo>
                  <a:cubicBezTo>
                    <a:pt x="682" y="3299"/>
                    <a:pt x="672" y="3320"/>
                    <a:pt x="665" y="3340"/>
                  </a:cubicBezTo>
                  <a:cubicBezTo>
                    <a:pt x="614" y="3437"/>
                    <a:pt x="568" y="3532"/>
                    <a:pt x="526" y="3629"/>
                  </a:cubicBezTo>
                  <a:cubicBezTo>
                    <a:pt x="519" y="3649"/>
                    <a:pt x="511" y="3663"/>
                    <a:pt x="502" y="3678"/>
                  </a:cubicBezTo>
                  <a:cubicBezTo>
                    <a:pt x="456" y="3790"/>
                    <a:pt x="410" y="3902"/>
                    <a:pt x="368" y="4016"/>
                  </a:cubicBezTo>
                  <a:cubicBezTo>
                    <a:pt x="362" y="4028"/>
                    <a:pt x="359" y="4039"/>
                    <a:pt x="356" y="4052"/>
                  </a:cubicBezTo>
                  <a:cubicBezTo>
                    <a:pt x="315" y="4171"/>
                    <a:pt x="276" y="4290"/>
                    <a:pt x="242" y="4412"/>
                  </a:cubicBezTo>
                  <a:cubicBezTo>
                    <a:pt x="234" y="4432"/>
                    <a:pt x="227" y="4451"/>
                    <a:pt x="222" y="4470"/>
                  </a:cubicBezTo>
                  <a:cubicBezTo>
                    <a:pt x="152" y="4731"/>
                    <a:pt x="97" y="4997"/>
                    <a:pt x="59" y="5265"/>
                  </a:cubicBezTo>
                  <a:cubicBezTo>
                    <a:pt x="18" y="5548"/>
                    <a:pt x="1" y="5834"/>
                    <a:pt x="1" y="6121"/>
                  </a:cubicBezTo>
                  <a:lnTo>
                    <a:pt x="1" y="116245"/>
                  </a:lnTo>
                  <a:cubicBezTo>
                    <a:pt x="1" y="116350"/>
                    <a:pt x="4" y="116457"/>
                    <a:pt x="8" y="116561"/>
                  </a:cubicBezTo>
                  <a:cubicBezTo>
                    <a:pt x="16" y="116690"/>
                    <a:pt x="27" y="116821"/>
                    <a:pt x="39" y="116948"/>
                  </a:cubicBezTo>
                  <a:cubicBezTo>
                    <a:pt x="69" y="117201"/>
                    <a:pt x="114" y="117453"/>
                    <a:pt x="173" y="117701"/>
                  </a:cubicBezTo>
                  <a:cubicBezTo>
                    <a:pt x="205" y="117823"/>
                    <a:pt x="239" y="117947"/>
                    <a:pt x="273" y="118066"/>
                  </a:cubicBezTo>
                  <a:cubicBezTo>
                    <a:pt x="312" y="118185"/>
                    <a:pt x="353" y="118304"/>
                    <a:pt x="397" y="118419"/>
                  </a:cubicBezTo>
                  <a:cubicBezTo>
                    <a:pt x="438" y="118526"/>
                    <a:pt x="480" y="118635"/>
                    <a:pt x="531" y="118742"/>
                  </a:cubicBezTo>
                  <a:cubicBezTo>
                    <a:pt x="534" y="118754"/>
                    <a:pt x="542" y="118769"/>
                    <a:pt x="545" y="118783"/>
                  </a:cubicBezTo>
                  <a:cubicBezTo>
                    <a:pt x="596" y="118888"/>
                    <a:pt x="645" y="118995"/>
                    <a:pt x="703" y="119095"/>
                  </a:cubicBezTo>
                  <a:cubicBezTo>
                    <a:pt x="761" y="119206"/>
                    <a:pt x="818" y="119313"/>
                    <a:pt x="883" y="119418"/>
                  </a:cubicBezTo>
                  <a:cubicBezTo>
                    <a:pt x="988" y="119586"/>
                    <a:pt x="1099" y="119748"/>
                    <a:pt x="1214" y="119906"/>
                  </a:cubicBezTo>
                  <a:cubicBezTo>
                    <a:pt x="1354" y="120090"/>
                    <a:pt x="1504" y="120269"/>
                    <a:pt x="1663" y="120439"/>
                  </a:cubicBezTo>
                  <a:cubicBezTo>
                    <a:pt x="1744" y="120524"/>
                    <a:pt x="1824" y="120604"/>
                    <a:pt x="1909" y="120684"/>
                  </a:cubicBezTo>
                  <a:cubicBezTo>
                    <a:pt x="2155" y="120915"/>
                    <a:pt x="2418" y="121126"/>
                    <a:pt x="2697" y="121317"/>
                  </a:cubicBezTo>
                  <a:cubicBezTo>
                    <a:pt x="2707" y="121323"/>
                    <a:pt x="2717" y="121329"/>
                    <a:pt x="2726" y="121336"/>
                  </a:cubicBezTo>
                  <a:cubicBezTo>
                    <a:pt x="2826" y="121402"/>
                    <a:pt x="2923" y="121463"/>
                    <a:pt x="3027" y="121524"/>
                  </a:cubicBezTo>
                  <a:cubicBezTo>
                    <a:pt x="3127" y="121582"/>
                    <a:pt x="3229" y="121640"/>
                    <a:pt x="3334" y="121694"/>
                  </a:cubicBezTo>
                  <a:cubicBezTo>
                    <a:pt x="3438" y="121746"/>
                    <a:pt x="3545" y="121796"/>
                    <a:pt x="3652" y="121843"/>
                  </a:cubicBezTo>
                  <a:cubicBezTo>
                    <a:pt x="3752" y="121889"/>
                    <a:pt x="3856" y="121930"/>
                    <a:pt x="3959" y="121969"/>
                  </a:cubicBezTo>
                  <a:cubicBezTo>
                    <a:pt x="4203" y="122063"/>
                    <a:pt x="4453" y="122139"/>
                    <a:pt x="4708" y="122195"/>
                  </a:cubicBezTo>
                  <a:cubicBezTo>
                    <a:pt x="4807" y="122222"/>
                    <a:pt x="4912" y="122243"/>
                    <a:pt x="5016" y="122261"/>
                  </a:cubicBezTo>
                  <a:cubicBezTo>
                    <a:pt x="5135" y="122285"/>
                    <a:pt x="5254" y="122302"/>
                    <a:pt x="5376" y="122314"/>
                  </a:cubicBezTo>
                  <a:cubicBezTo>
                    <a:pt x="5495" y="122331"/>
                    <a:pt x="5614" y="122341"/>
                    <a:pt x="5738" y="122349"/>
                  </a:cubicBezTo>
                  <a:lnTo>
                    <a:pt x="5748" y="122349"/>
                  </a:lnTo>
                  <a:cubicBezTo>
                    <a:pt x="5867" y="122358"/>
                    <a:pt x="5991" y="122361"/>
                    <a:pt x="6113" y="122361"/>
                  </a:cubicBezTo>
                  <a:lnTo>
                    <a:pt x="177418" y="122361"/>
                  </a:lnTo>
                  <a:cubicBezTo>
                    <a:pt x="177419" y="122361"/>
                    <a:pt x="177420" y="122361"/>
                    <a:pt x="177421" y="122361"/>
                  </a:cubicBezTo>
                  <a:cubicBezTo>
                    <a:pt x="180476" y="122361"/>
                    <a:pt x="183063" y="120107"/>
                    <a:pt x="183483" y="117080"/>
                  </a:cubicBezTo>
                  <a:cubicBezTo>
                    <a:pt x="183520" y="116804"/>
                    <a:pt x="183539" y="116524"/>
                    <a:pt x="183539" y="116244"/>
                  </a:cubicBezTo>
                  <a:lnTo>
                    <a:pt x="183539" y="6121"/>
                  </a:lnTo>
                  <a:cubicBezTo>
                    <a:pt x="183539" y="2742"/>
                    <a:pt x="180797" y="0"/>
                    <a:pt x="177418"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27"/>
            <p:cNvSpPr/>
            <p:nvPr/>
          </p:nvSpPr>
          <p:spPr>
            <a:xfrm>
              <a:off x="2017075" y="1388251"/>
              <a:ext cx="2793524" cy="1485466"/>
            </a:xfrm>
            <a:custGeom>
              <a:rect b="b" l="l" r="r" t="t"/>
              <a:pathLst>
                <a:path extrusionOk="0" h="91091" w="171303">
                  <a:moveTo>
                    <a:pt x="0" y="1"/>
                  </a:moveTo>
                  <a:lnTo>
                    <a:pt x="0" y="91090"/>
                  </a:lnTo>
                  <a:lnTo>
                    <a:pt x="171303" y="91090"/>
                  </a:lnTo>
                  <a:lnTo>
                    <a:pt x="171303"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GB" sz="3200" u="none" cap="none" strike="noStrike">
                  <a:solidFill>
                    <a:srgbClr val="F1F1F1"/>
                  </a:solidFill>
                  <a:latin typeface="Arial"/>
                  <a:ea typeface="Arial"/>
                  <a:cs typeface="Arial"/>
                  <a:sym typeface="Arial"/>
                </a:rPr>
                <a:t>Σας ευχαριστώ!</a:t>
              </a:r>
              <a:endParaRPr b="1" i="0" sz="3200" u="none" cap="none" strike="noStrike">
                <a:solidFill>
                  <a:srgbClr val="F1F1F1"/>
                </a:solidFill>
                <a:latin typeface="Arial"/>
                <a:ea typeface="Arial"/>
                <a:cs typeface="Arial"/>
                <a:sym typeface="Arial"/>
              </a:endParaRPr>
            </a:p>
          </p:txBody>
        </p:sp>
        <p:sp>
          <p:nvSpPr>
            <p:cNvPr id="408" name="Google Shape;408;p27"/>
            <p:cNvSpPr/>
            <p:nvPr/>
          </p:nvSpPr>
          <p:spPr>
            <a:xfrm>
              <a:off x="1917372" y="2984544"/>
              <a:ext cx="2993079" cy="299324"/>
            </a:xfrm>
            <a:custGeom>
              <a:rect b="b" l="l" r="r" t="t"/>
              <a:pathLst>
                <a:path extrusionOk="0" h="18355" w="183540">
                  <a:moveTo>
                    <a:pt x="1" y="0"/>
                  </a:moveTo>
                  <a:lnTo>
                    <a:pt x="1" y="12239"/>
                  </a:lnTo>
                  <a:cubicBezTo>
                    <a:pt x="1" y="12344"/>
                    <a:pt x="4" y="12451"/>
                    <a:pt x="8" y="12555"/>
                  </a:cubicBezTo>
                  <a:cubicBezTo>
                    <a:pt x="16" y="12684"/>
                    <a:pt x="27" y="12815"/>
                    <a:pt x="39" y="12942"/>
                  </a:cubicBezTo>
                  <a:cubicBezTo>
                    <a:pt x="69" y="13195"/>
                    <a:pt x="114" y="13447"/>
                    <a:pt x="173" y="13695"/>
                  </a:cubicBezTo>
                  <a:cubicBezTo>
                    <a:pt x="205" y="13817"/>
                    <a:pt x="239" y="13941"/>
                    <a:pt x="273" y="14060"/>
                  </a:cubicBezTo>
                  <a:cubicBezTo>
                    <a:pt x="312" y="14179"/>
                    <a:pt x="353" y="14298"/>
                    <a:pt x="397" y="14413"/>
                  </a:cubicBezTo>
                  <a:cubicBezTo>
                    <a:pt x="438" y="14520"/>
                    <a:pt x="480" y="14629"/>
                    <a:pt x="531" y="14736"/>
                  </a:cubicBezTo>
                  <a:cubicBezTo>
                    <a:pt x="534" y="14748"/>
                    <a:pt x="542" y="14763"/>
                    <a:pt x="545" y="14777"/>
                  </a:cubicBezTo>
                  <a:cubicBezTo>
                    <a:pt x="596" y="14882"/>
                    <a:pt x="645" y="14989"/>
                    <a:pt x="703" y="15089"/>
                  </a:cubicBezTo>
                  <a:cubicBezTo>
                    <a:pt x="761" y="15200"/>
                    <a:pt x="818" y="15307"/>
                    <a:pt x="883" y="15412"/>
                  </a:cubicBezTo>
                  <a:cubicBezTo>
                    <a:pt x="988" y="15580"/>
                    <a:pt x="1099" y="15742"/>
                    <a:pt x="1214" y="15900"/>
                  </a:cubicBezTo>
                  <a:cubicBezTo>
                    <a:pt x="1354" y="16084"/>
                    <a:pt x="1504" y="16263"/>
                    <a:pt x="1663" y="16433"/>
                  </a:cubicBezTo>
                  <a:cubicBezTo>
                    <a:pt x="1744" y="16518"/>
                    <a:pt x="1824" y="16598"/>
                    <a:pt x="1909" y="16678"/>
                  </a:cubicBezTo>
                  <a:cubicBezTo>
                    <a:pt x="2155" y="16909"/>
                    <a:pt x="2418" y="17120"/>
                    <a:pt x="2697" y="17311"/>
                  </a:cubicBezTo>
                  <a:cubicBezTo>
                    <a:pt x="2707" y="17317"/>
                    <a:pt x="2717" y="17323"/>
                    <a:pt x="2726" y="17330"/>
                  </a:cubicBezTo>
                  <a:cubicBezTo>
                    <a:pt x="2826" y="17396"/>
                    <a:pt x="2923" y="17457"/>
                    <a:pt x="3027" y="17518"/>
                  </a:cubicBezTo>
                  <a:cubicBezTo>
                    <a:pt x="3127" y="17576"/>
                    <a:pt x="3229" y="17634"/>
                    <a:pt x="3334" y="17688"/>
                  </a:cubicBezTo>
                  <a:cubicBezTo>
                    <a:pt x="3438" y="17740"/>
                    <a:pt x="3545" y="17790"/>
                    <a:pt x="3652" y="17837"/>
                  </a:cubicBezTo>
                  <a:cubicBezTo>
                    <a:pt x="3752" y="17883"/>
                    <a:pt x="3856" y="17924"/>
                    <a:pt x="3959" y="17963"/>
                  </a:cubicBezTo>
                  <a:cubicBezTo>
                    <a:pt x="4203" y="18057"/>
                    <a:pt x="4453" y="18133"/>
                    <a:pt x="4708" y="18189"/>
                  </a:cubicBezTo>
                  <a:cubicBezTo>
                    <a:pt x="4807" y="18216"/>
                    <a:pt x="4912" y="18237"/>
                    <a:pt x="5016" y="18255"/>
                  </a:cubicBezTo>
                  <a:cubicBezTo>
                    <a:pt x="5135" y="18279"/>
                    <a:pt x="5254" y="18296"/>
                    <a:pt x="5376" y="18308"/>
                  </a:cubicBezTo>
                  <a:cubicBezTo>
                    <a:pt x="5495" y="18325"/>
                    <a:pt x="5614" y="18335"/>
                    <a:pt x="5738" y="18343"/>
                  </a:cubicBezTo>
                  <a:lnTo>
                    <a:pt x="5748" y="18343"/>
                  </a:lnTo>
                  <a:cubicBezTo>
                    <a:pt x="5867" y="18352"/>
                    <a:pt x="5991" y="18355"/>
                    <a:pt x="6113" y="18355"/>
                  </a:cubicBezTo>
                  <a:lnTo>
                    <a:pt x="177418" y="18355"/>
                  </a:lnTo>
                  <a:cubicBezTo>
                    <a:pt x="177419" y="18355"/>
                    <a:pt x="177420" y="18355"/>
                    <a:pt x="177421" y="18355"/>
                  </a:cubicBezTo>
                  <a:cubicBezTo>
                    <a:pt x="180476" y="18355"/>
                    <a:pt x="183063" y="16101"/>
                    <a:pt x="183483" y="13074"/>
                  </a:cubicBezTo>
                  <a:cubicBezTo>
                    <a:pt x="183520" y="12798"/>
                    <a:pt x="183539" y="12518"/>
                    <a:pt x="183539" y="12238"/>
                  </a:cubicBezTo>
                  <a:lnTo>
                    <a:pt x="183539"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27"/>
            <p:cNvSpPr/>
            <p:nvPr/>
          </p:nvSpPr>
          <p:spPr>
            <a:xfrm>
              <a:off x="3363961" y="3084313"/>
              <a:ext cx="99753" cy="99786"/>
            </a:xfrm>
            <a:custGeom>
              <a:rect b="b" l="l" r="r" t="t"/>
              <a:pathLst>
                <a:path extrusionOk="0" h="6119" w="6117">
                  <a:moveTo>
                    <a:pt x="3059" y="0"/>
                  </a:moveTo>
                  <a:cubicBezTo>
                    <a:pt x="1370" y="0"/>
                    <a:pt x="0" y="1370"/>
                    <a:pt x="0" y="3059"/>
                  </a:cubicBezTo>
                  <a:cubicBezTo>
                    <a:pt x="0" y="4749"/>
                    <a:pt x="1370" y="6118"/>
                    <a:pt x="3059" y="6118"/>
                  </a:cubicBezTo>
                  <a:cubicBezTo>
                    <a:pt x="4747" y="6118"/>
                    <a:pt x="6117" y="4749"/>
                    <a:pt x="6117" y="3059"/>
                  </a:cubicBezTo>
                  <a:cubicBezTo>
                    <a:pt x="6117" y="1370"/>
                    <a:pt x="4747" y="0"/>
                    <a:pt x="305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27"/>
            <p:cNvSpPr/>
            <p:nvPr/>
          </p:nvSpPr>
          <p:spPr>
            <a:xfrm>
              <a:off x="3120490" y="3283851"/>
              <a:ext cx="586711" cy="78276"/>
            </a:xfrm>
            <a:custGeom>
              <a:rect b="b" l="l" r="r" t="t"/>
              <a:pathLst>
                <a:path extrusionOk="0" h="4800" w="35978">
                  <a:moveTo>
                    <a:pt x="334" y="1"/>
                  </a:moveTo>
                  <a:lnTo>
                    <a:pt x="1" y="4800"/>
                  </a:lnTo>
                  <a:lnTo>
                    <a:pt x="35978" y="4800"/>
                  </a:lnTo>
                  <a:lnTo>
                    <a:pt x="35644"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11" name="Google Shape;411;p27"/>
          <p:cNvGrpSpPr/>
          <p:nvPr/>
        </p:nvGrpSpPr>
        <p:grpSpPr>
          <a:xfrm>
            <a:off x="6977632" y="2444298"/>
            <a:ext cx="1453150" cy="1880570"/>
            <a:chOff x="4338285" y="2552085"/>
            <a:chExt cx="1202939" cy="1556763"/>
          </a:xfrm>
        </p:grpSpPr>
        <p:sp>
          <p:nvSpPr>
            <p:cNvPr id="412" name="Google Shape;412;p27"/>
            <p:cNvSpPr/>
            <p:nvPr/>
          </p:nvSpPr>
          <p:spPr>
            <a:xfrm>
              <a:off x="4338285" y="2552085"/>
              <a:ext cx="1202939" cy="1556763"/>
            </a:xfrm>
            <a:custGeom>
              <a:rect b="b" l="l" r="r" t="t"/>
              <a:pathLst>
                <a:path extrusionOk="0" h="95463" w="73766">
                  <a:moveTo>
                    <a:pt x="4340" y="1"/>
                  </a:moveTo>
                  <a:cubicBezTo>
                    <a:pt x="1935" y="1"/>
                    <a:pt x="0" y="1936"/>
                    <a:pt x="0" y="4340"/>
                  </a:cubicBezTo>
                  <a:lnTo>
                    <a:pt x="0" y="91123"/>
                  </a:lnTo>
                  <a:cubicBezTo>
                    <a:pt x="0" y="93527"/>
                    <a:pt x="1935" y="95462"/>
                    <a:pt x="4340" y="95462"/>
                  </a:cubicBezTo>
                  <a:lnTo>
                    <a:pt x="69426" y="95462"/>
                  </a:lnTo>
                  <a:cubicBezTo>
                    <a:pt x="71830" y="95462"/>
                    <a:pt x="73766" y="93527"/>
                    <a:pt x="73766" y="91123"/>
                  </a:cubicBezTo>
                  <a:lnTo>
                    <a:pt x="73766" y="4340"/>
                  </a:lnTo>
                  <a:cubicBezTo>
                    <a:pt x="73766" y="1936"/>
                    <a:pt x="71830" y="1"/>
                    <a:pt x="6942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27"/>
            <p:cNvSpPr/>
            <p:nvPr/>
          </p:nvSpPr>
          <p:spPr>
            <a:xfrm>
              <a:off x="4409044" y="2622860"/>
              <a:ext cx="1061423" cy="1415230"/>
            </a:xfrm>
            <a:custGeom>
              <a:rect b="b" l="l" r="r" t="t"/>
              <a:pathLst>
                <a:path extrusionOk="0" h="86784" w="65088">
                  <a:moveTo>
                    <a:pt x="1" y="0"/>
                  </a:moveTo>
                  <a:lnTo>
                    <a:pt x="1" y="34371"/>
                  </a:lnTo>
                  <a:lnTo>
                    <a:pt x="1" y="86783"/>
                  </a:lnTo>
                  <a:lnTo>
                    <a:pt x="65087" y="86783"/>
                  </a:lnTo>
                  <a:lnTo>
                    <a:pt x="65087" y="34371"/>
                  </a:lnTo>
                  <a:lnTo>
                    <a:pt x="65087"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14" name="Google Shape;414;p27"/>
          <p:cNvGrpSpPr/>
          <p:nvPr/>
        </p:nvGrpSpPr>
        <p:grpSpPr>
          <a:xfrm>
            <a:off x="6676663" y="3488350"/>
            <a:ext cx="539391" cy="1120229"/>
            <a:chOff x="4089139" y="3416366"/>
            <a:chExt cx="446516" cy="927342"/>
          </a:xfrm>
        </p:grpSpPr>
        <p:sp>
          <p:nvSpPr>
            <p:cNvPr id="415" name="Google Shape;415;p27"/>
            <p:cNvSpPr/>
            <p:nvPr/>
          </p:nvSpPr>
          <p:spPr>
            <a:xfrm>
              <a:off x="4089139" y="3416366"/>
              <a:ext cx="446516" cy="927342"/>
            </a:xfrm>
            <a:custGeom>
              <a:rect b="b" l="l" r="r" t="t"/>
              <a:pathLst>
                <a:path extrusionOk="0" h="56866" w="27381">
                  <a:moveTo>
                    <a:pt x="2107" y="1"/>
                  </a:moveTo>
                  <a:cubicBezTo>
                    <a:pt x="944" y="1"/>
                    <a:pt x="1" y="945"/>
                    <a:pt x="1" y="2107"/>
                  </a:cubicBezTo>
                  <a:lnTo>
                    <a:pt x="1" y="54761"/>
                  </a:lnTo>
                  <a:cubicBezTo>
                    <a:pt x="1" y="55923"/>
                    <a:pt x="944" y="56866"/>
                    <a:pt x="2107" y="56866"/>
                  </a:cubicBezTo>
                  <a:lnTo>
                    <a:pt x="25274" y="56866"/>
                  </a:lnTo>
                  <a:cubicBezTo>
                    <a:pt x="26437" y="56866"/>
                    <a:pt x="27379" y="55923"/>
                    <a:pt x="27381" y="54761"/>
                  </a:cubicBezTo>
                  <a:lnTo>
                    <a:pt x="27381" y="2107"/>
                  </a:lnTo>
                  <a:cubicBezTo>
                    <a:pt x="27381" y="945"/>
                    <a:pt x="26437" y="1"/>
                    <a:pt x="2527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27"/>
            <p:cNvSpPr/>
            <p:nvPr/>
          </p:nvSpPr>
          <p:spPr>
            <a:xfrm>
              <a:off x="4276676" y="4241884"/>
              <a:ext cx="68883" cy="66257"/>
            </a:xfrm>
            <a:custGeom>
              <a:rect b="b" l="l" r="r" t="t"/>
              <a:pathLst>
                <a:path extrusionOk="0" h="4063" w="4224">
                  <a:moveTo>
                    <a:pt x="2194" y="0"/>
                  </a:moveTo>
                  <a:cubicBezTo>
                    <a:pt x="2193" y="0"/>
                    <a:pt x="2192" y="0"/>
                    <a:pt x="2191" y="0"/>
                  </a:cubicBezTo>
                  <a:cubicBezTo>
                    <a:pt x="1370" y="0"/>
                    <a:pt x="628" y="495"/>
                    <a:pt x="314" y="1254"/>
                  </a:cubicBezTo>
                  <a:cubicBezTo>
                    <a:pt x="0" y="2013"/>
                    <a:pt x="174" y="2887"/>
                    <a:pt x="755" y="3467"/>
                  </a:cubicBezTo>
                  <a:cubicBezTo>
                    <a:pt x="1143" y="3856"/>
                    <a:pt x="1663" y="4062"/>
                    <a:pt x="2192" y="4062"/>
                  </a:cubicBezTo>
                  <a:cubicBezTo>
                    <a:pt x="2454" y="4062"/>
                    <a:pt x="2717" y="4012"/>
                    <a:pt x="2968" y="3908"/>
                  </a:cubicBezTo>
                  <a:cubicBezTo>
                    <a:pt x="3728" y="3594"/>
                    <a:pt x="4222" y="2854"/>
                    <a:pt x="4223" y="2032"/>
                  </a:cubicBezTo>
                  <a:cubicBezTo>
                    <a:pt x="4223" y="911"/>
                    <a:pt x="3315" y="0"/>
                    <a:pt x="219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27"/>
            <p:cNvSpPr/>
            <p:nvPr/>
          </p:nvSpPr>
          <p:spPr>
            <a:xfrm>
              <a:off x="4267087" y="3493843"/>
              <a:ext cx="90637" cy="16813"/>
            </a:xfrm>
            <a:custGeom>
              <a:rect b="b" l="l" r="r" t="t"/>
              <a:pathLst>
                <a:path extrusionOk="0" h="1031" w="5558">
                  <a:moveTo>
                    <a:pt x="515" y="0"/>
                  </a:moveTo>
                  <a:cubicBezTo>
                    <a:pt x="231" y="0"/>
                    <a:pt x="0" y="231"/>
                    <a:pt x="0" y="515"/>
                  </a:cubicBezTo>
                  <a:cubicBezTo>
                    <a:pt x="0" y="799"/>
                    <a:pt x="231" y="1030"/>
                    <a:pt x="515" y="1030"/>
                  </a:cubicBezTo>
                  <a:lnTo>
                    <a:pt x="5044" y="1030"/>
                  </a:lnTo>
                  <a:cubicBezTo>
                    <a:pt x="5326" y="1030"/>
                    <a:pt x="5557" y="799"/>
                    <a:pt x="5557" y="515"/>
                  </a:cubicBezTo>
                  <a:cubicBezTo>
                    <a:pt x="5557" y="231"/>
                    <a:pt x="5326" y="0"/>
                    <a:pt x="504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27"/>
            <p:cNvSpPr/>
            <p:nvPr/>
          </p:nvSpPr>
          <p:spPr>
            <a:xfrm>
              <a:off x="4301496" y="3457787"/>
              <a:ext cx="21020" cy="20221"/>
            </a:xfrm>
            <a:custGeom>
              <a:rect b="b" l="l" r="r" t="t"/>
              <a:pathLst>
                <a:path extrusionOk="0" h="1240" w="1289">
                  <a:moveTo>
                    <a:pt x="669" y="0"/>
                  </a:moveTo>
                  <a:cubicBezTo>
                    <a:pt x="419" y="0"/>
                    <a:pt x="193" y="152"/>
                    <a:pt x="98" y="383"/>
                  </a:cubicBezTo>
                  <a:cubicBezTo>
                    <a:pt x="1" y="615"/>
                    <a:pt x="55" y="882"/>
                    <a:pt x="232" y="1059"/>
                  </a:cubicBezTo>
                  <a:cubicBezTo>
                    <a:pt x="350" y="1177"/>
                    <a:pt x="509" y="1239"/>
                    <a:pt x="671" y="1239"/>
                  </a:cubicBezTo>
                  <a:cubicBezTo>
                    <a:pt x="750" y="1239"/>
                    <a:pt x="830" y="1224"/>
                    <a:pt x="906" y="1193"/>
                  </a:cubicBezTo>
                  <a:cubicBezTo>
                    <a:pt x="1138" y="1096"/>
                    <a:pt x="1289" y="871"/>
                    <a:pt x="1289" y="620"/>
                  </a:cubicBezTo>
                  <a:cubicBezTo>
                    <a:pt x="1289" y="279"/>
                    <a:pt x="1012" y="0"/>
                    <a:pt x="66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
          <p:cNvSpPr txBox="1"/>
          <p:nvPr>
            <p:ph type="title"/>
          </p:nvPr>
        </p:nvSpPr>
        <p:spPr>
          <a:xfrm>
            <a:off x="3322825" y="880450"/>
            <a:ext cx="2498400" cy="1946700"/>
          </a:xfrm>
          <a:prstGeom prst="rect">
            <a:avLst/>
          </a:prstGeom>
          <a:noFill/>
          <a:ln>
            <a:noFill/>
          </a:ln>
        </p:spPr>
        <p:txBody>
          <a:bodyPr anchorCtr="0" anchor="ctr" bIns="91425" lIns="0" spcFirstLastPara="1" rIns="91425" wrap="square" tIns="91425">
            <a:noAutofit/>
          </a:bodyPr>
          <a:lstStyle/>
          <a:p>
            <a:pPr indent="0" lvl="0" marL="0" rtl="0" algn="ctr">
              <a:lnSpc>
                <a:spcPct val="100000"/>
              </a:lnSpc>
              <a:spcBef>
                <a:spcPts val="0"/>
              </a:spcBef>
              <a:spcAft>
                <a:spcPts val="0"/>
              </a:spcAft>
              <a:buSzPts val="9000"/>
              <a:buNone/>
            </a:pPr>
            <a:r>
              <a:rPr lang="en-GB"/>
              <a:t>01</a:t>
            </a:r>
            <a:endParaRPr/>
          </a:p>
        </p:txBody>
      </p:sp>
      <p:sp>
        <p:nvSpPr>
          <p:cNvPr id="192" name="Google Shape;192;p3"/>
          <p:cNvSpPr txBox="1"/>
          <p:nvPr>
            <p:ph idx="2" type="title"/>
          </p:nvPr>
        </p:nvSpPr>
        <p:spPr>
          <a:xfrm>
            <a:off x="1400762" y="2827150"/>
            <a:ext cx="7069843" cy="1066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6000"/>
              <a:buNone/>
            </a:pPr>
            <a:r>
              <a:rPr b="1" lang="en-GB"/>
              <a:t>Τι είναι το EntreComp;</a:t>
            </a:r>
            <a:endParaRPr/>
          </a:p>
        </p:txBody>
      </p:sp>
      <p:sp>
        <p:nvSpPr>
          <p:cNvPr id="193" name="Google Shape;193;p3"/>
          <p:cNvSpPr/>
          <p:nvPr/>
        </p:nvSpPr>
        <p:spPr>
          <a:xfrm flipH="1">
            <a:off x="8160201" y="819350"/>
            <a:ext cx="983811" cy="803457"/>
          </a:xfrm>
          <a:custGeom>
            <a:rect b="b" l="l" r="r" t="t"/>
            <a:pathLst>
              <a:path extrusionOk="0" h="10639" w="13025">
                <a:moveTo>
                  <a:pt x="0" y="1"/>
                </a:moveTo>
                <a:lnTo>
                  <a:pt x="0" y="10638"/>
                </a:lnTo>
                <a:lnTo>
                  <a:pt x="13025"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Windows\system32\config\systemprofile\Desktop\entrecompeurope_logo-color-1024x628.png" id="194" name="Google Shape;194;p3"/>
          <p:cNvPicPr preferRelativeResize="0"/>
          <p:nvPr/>
        </p:nvPicPr>
        <p:blipFill rotWithShape="1">
          <a:blip r:embed="rId3">
            <a:alphaModFix/>
          </a:blip>
          <a:srcRect b="0" l="0" r="0" t="0"/>
          <a:stretch/>
        </p:blipFill>
        <p:spPr>
          <a:xfrm>
            <a:off x="798250" y="2702268"/>
            <a:ext cx="2613261" cy="16026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4"/>
          <p:cNvSpPr txBox="1"/>
          <p:nvPr>
            <p:ph type="title"/>
          </p:nvPr>
        </p:nvSpPr>
        <p:spPr>
          <a:xfrm>
            <a:off x="1025113" y="1614925"/>
            <a:ext cx="7717800" cy="646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b="1" lang="en-GB"/>
              <a:t>Πλαίσιο πολιτικής</a:t>
            </a:r>
            <a:endParaRPr/>
          </a:p>
        </p:txBody>
      </p:sp>
      <p:grpSp>
        <p:nvGrpSpPr>
          <p:cNvPr id="200" name="Google Shape;200;p4"/>
          <p:cNvGrpSpPr/>
          <p:nvPr/>
        </p:nvGrpSpPr>
        <p:grpSpPr>
          <a:xfrm>
            <a:off x="2858975" y="-386925"/>
            <a:ext cx="701425" cy="247750"/>
            <a:chOff x="2858975" y="3984400"/>
            <a:chExt cx="701425" cy="247750"/>
          </a:xfrm>
        </p:grpSpPr>
        <p:sp>
          <p:nvSpPr>
            <p:cNvPr id="201" name="Google Shape;201;p4"/>
            <p:cNvSpPr/>
            <p:nvPr/>
          </p:nvSpPr>
          <p:spPr>
            <a:xfrm>
              <a:off x="3279200" y="4182725"/>
              <a:ext cx="49425" cy="49425"/>
            </a:xfrm>
            <a:custGeom>
              <a:rect b="b" l="l" r="r" t="t"/>
              <a:pathLst>
                <a:path extrusionOk="0" h="1977" w="1977">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4"/>
            <p:cNvSpPr/>
            <p:nvPr/>
          </p:nvSpPr>
          <p:spPr>
            <a:xfrm>
              <a:off x="3395475" y="4182725"/>
              <a:ext cx="49400" cy="49425"/>
            </a:xfrm>
            <a:custGeom>
              <a:rect b="b" l="l" r="r" t="t"/>
              <a:pathLst>
                <a:path extrusionOk="0" h="1977" w="1976">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4"/>
            <p:cNvSpPr/>
            <p:nvPr/>
          </p:nvSpPr>
          <p:spPr>
            <a:xfrm>
              <a:off x="3511725" y="4182725"/>
              <a:ext cx="48675" cy="49425"/>
            </a:xfrm>
            <a:custGeom>
              <a:rect b="b" l="l" r="r" t="t"/>
              <a:pathLst>
                <a:path extrusionOk="0" h="1977" w="1947">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4"/>
            <p:cNvSpPr/>
            <p:nvPr/>
          </p:nvSpPr>
          <p:spPr>
            <a:xfrm>
              <a:off x="2858975" y="3984400"/>
              <a:ext cx="121625" cy="121600"/>
            </a:xfrm>
            <a:custGeom>
              <a:rect b="b" l="l" r="r" t="t"/>
              <a:pathLst>
                <a:path extrusionOk="0" h="4864" w="4865">
                  <a:moveTo>
                    <a:pt x="4347" y="0"/>
                  </a:moveTo>
                  <a:lnTo>
                    <a:pt x="1" y="4347"/>
                  </a:lnTo>
                  <a:lnTo>
                    <a:pt x="487" y="4863"/>
                  </a:lnTo>
                  <a:lnTo>
                    <a:pt x="4864" y="486"/>
                  </a:lnTo>
                  <a:lnTo>
                    <a:pt x="4347" y="0"/>
                  </a:lnTo>
                  <a:close/>
                </a:path>
              </a:pathLst>
            </a:custGeom>
            <a:solidFill>
              <a:srgbClr val="ABDFD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5" name="Google Shape;205;p4"/>
          <p:cNvSpPr txBox="1"/>
          <p:nvPr>
            <p:ph idx="1" type="subTitle"/>
          </p:nvPr>
        </p:nvSpPr>
        <p:spPr>
          <a:xfrm>
            <a:off x="2041177" y="2331700"/>
            <a:ext cx="6542384" cy="1176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600"/>
              <a:buNone/>
            </a:pPr>
            <a:r>
              <a:rPr lang="en-GB"/>
              <a:t>Η μελέτη για την επιχειρηματική επάρκεια (EntreComp) ξεκίνησε από το Κοινό Κέντρο Ερευνών (JRC) για λογαριασμό της Γενικής Διεύθυνσης Απασχόλησης, Κοινωνικών Υποθέσεων και Ένταξης (GD EMPL) τον Ιανουάριο του 2015. Ένας από τους βασικούς στόχους του EntreComp ήταν η ανάπτυξη μιας κοινής εννοιολογικής προσέγγισης, η οποία θα μπορούσε να υποστηρίξει την ανάπτυξη της επιχειρηματικής επάρκειας σε Ευρωπαϊκό επίπεδο.</a:t>
            </a:r>
            <a:endParaRPr/>
          </a:p>
          <a:p>
            <a:pPr indent="0" lvl="0" marL="0" rtl="0" algn="ctr">
              <a:lnSpc>
                <a:spcPct val="100000"/>
              </a:lnSpc>
              <a:spcBef>
                <a:spcPts val="0"/>
              </a:spcBef>
              <a:spcAft>
                <a:spcPts val="0"/>
              </a:spcAft>
              <a:buSzPts val="1600"/>
              <a:buNone/>
            </a:pPr>
            <a:r>
              <a:t/>
            </a:r>
            <a:endParaRPr/>
          </a:p>
        </p:txBody>
      </p:sp>
      <p:pic>
        <p:nvPicPr>
          <p:cNvPr descr="C:\Windows\system32\config\systemprofile\Desktop\entrecompeurope_logo-color-1024x628.png" id="206" name="Google Shape;206;p4"/>
          <p:cNvPicPr preferRelativeResize="0"/>
          <p:nvPr/>
        </p:nvPicPr>
        <p:blipFill rotWithShape="1">
          <a:blip r:embed="rId3">
            <a:alphaModFix/>
          </a:blip>
          <a:srcRect b="0" l="0" r="0" t="0"/>
          <a:stretch/>
        </p:blipFill>
        <p:spPr>
          <a:xfrm>
            <a:off x="579974" y="813593"/>
            <a:ext cx="2613261" cy="160266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5"/>
          <p:cNvSpPr txBox="1"/>
          <p:nvPr>
            <p:ph type="title"/>
          </p:nvPr>
        </p:nvSpPr>
        <p:spPr>
          <a:xfrm>
            <a:off x="713100" y="58841"/>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b="1" lang="en-GB"/>
              <a:t>Κατανόηση του EntreComp</a:t>
            </a:r>
            <a:endParaRPr/>
          </a:p>
        </p:txBody>
      </p:sp>
      <p:sp>
        <p:nvSpPr>
          <p:cNvPr id="212" name="Google Shape;212;p5"/>
          <p:cNvSpPr txBox="1"/>
          <p:nvPr>
            <p:ph idx="1" type="subTitle"/>
          </p:nvPr>
        </p:nvSpPr>
        <p:spPr>
          <a:xfrm>
            <a:off x="2640022" y="1143330"/>
            <a:ext cx="3538735" cy="2772450"/>
          </a:xfrm>
          <a:prstGeom prst="rect">
            <a:avLst/>
          </a:prstGeom>
          <a:noFill/>
          <a:ln>
            <a:noFill/>
          </a:ln>
        </p:spPr>
        <p:txBody>
          <a:bodyPr anchorCtr="0" anchor="t" bIns="91425" lIns="91425" spcFirstLastPara="1" rIns="91425" wrap="square" tIns="91425">
            <a:noAutofit/>
          </a:bodyPr>
          <a:lstStyle/>
          <a:p>
            <a:pPr indent="12700" lvl="0" marL="11430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Παρακολουθήστε το ακόλουθο βίντεο</a:t>
            </a:r>
            <a:endParaRPr b="0" i="0" sz="1400" u="none" cap="none" strike="noStrike">
              <a:solidFill>
                <a:srgbClr val="000000"/>
              </a:solidFill>
              <a:latin typeface="Arial"/>
              <a:ea typeface="Arial"/>
              <a:cs typeface="Arial"/>
              <a:sym typeface="Arial"/>
            </a:endParaRPr>
          </a:p>
          <a:p>
            <a:pPr indent="12700" lvl="0" marL="11430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12700" lvl="0" marL="114300" marR="0" rtl="0" algn="ctr">
              <a:lnSpc>
                <a:spcPct val="100000"/>
              </a:lnSpc>
              <a:spcBef>
                <a:spcPts val="0"/>
              </a:spcBef>
              <a:spcAft>
                <a:spcPts val="0"/>
              </a:spcAft>
              <a:buClr>
                <a:srgbClr val="000000"/>
              </a:buClr>
              <a:buSzPts val="1400"/>
              <a:buFont typeface="Arial"/>
              <a:buNone/>
            </a:pPr>
            <a:r>
              <a:rPr b="0" i="0" lang="en-GB" sz="1400" u="sng" cap="none" strike="noStrike">
                <a:solidFill>
                  <a:schemeClr val="hlink"/>
                </a:solidFill>
                <a:latin typeface="Arial"/>
                <a:ea typeface="Arial"/>
                <a:cs typeface="Arial"/>
                <a:sym typeface="Arial"/>
                <a:hlinkClick r:id="rId3"/>
              </a:rPr>
              <a:t>https://www.youtube.com/watch?v=ijpVICWGIdc</a:t>
            </a:r>
            <a:endParaRPr b="0" i="0" sz="1400" u="none" cap="none" strike="noStrike">
              <a:solidFill>
                <a:srgbClr val="000000"/>
              </a:solidFill>
              <a:latin typeface="Arial"/>
              <a:ea typeface="Arial"/>
              <a:cs typeface="Arial"/>
              <a:sym typeface="Arial"/>
            </a:endParaRPr>
          </a:p>
          <a:p>
            <a:pPr indent="12700" lvl="0" marL="11430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12700" lvl="0" marL="11430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Στη συνέχεια, γράψτε 3 χαρακτηριστικά που πιστεύετε ότι χαρακτηρίζουν καλύτερα το EntreComp.</a:t>
            </a:r>
            <a:endParaRPr b="0" i="0" sz="1400" u="none" cap="none" strike="noStrike">
              <a:solidFill>
                <a:srgbClr val="000000"/>
              </a:solidFill>
              <a:latin typeface="Arial"/>
              <a:ea typeface="Arial"/>
              <a:cs typeface="Arial"/>
              <a:sym typeface="Arial"/>
            </a:endParaRPr>
          </a:p>
          <a:p>
            <a:pPr indent="12700" lvl="0" marL="11430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12700" lvl="0" marL="11430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Στη συνέχεια, παρουσιάστε τις επιλογές σας στην τάξη και λάβετε ανατροφοδότηση.</a:t>
            </a:r>
            <a:endParaRPr b="0" i="0" sz="1400" u="none" cap="none" strike="noStrike">
              <a:solidFill>
                <a:srgbClr val="000000"/>
              </a:solidFill>
              <a:latin typeface="Arial"/>
              <a:ea typeface="Arial"/>
              <a:cs typeface="Arial"/>
              <a:sym typeface="Arial"/>
            </a:endParaRPr>
          </a:p>
        </p:txBody>
      </p:sp>
      <p:sp>
        <p:nvSpPr>
          <p:cNvPr id="213" name="Google Shape;213;p5"/>
          <p:cNvSpPr txBox="1"/>
          <p:nvPr/>
        </p:nvSpPr>
        <p:spPr>
          <a:xfrm>
            <a:off x="2092320" y="564641"/>
            <a:ext cx="4959360" cy="63701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accent3"/>
              </a:buClr>
              <a:buSzPts val="3800"/>
              <a:buFont typeface="Bebas Neue"/>
              <a:buNone/>
            </a:pPr>
            <a:r>
              <a:rPr b="0" i="0" lang="en-GB" sz="3800" u="none" cap="none" strike="noStrike">
                <a:solidFill>
                  <a:srgbClr val="E7501B"/>
                </a:solidFill>
                <a:latin typeface="Bebas Neue"/>
                <a:ea typeface="Bebas Neue"/>
                <a:cs typeface="Bebas Neue"/>
                <a:sym typeface="Bebas Neue"/>
              </a:rPr>
              <a:t>Μελέτη περίπτωσης</a:t>
            </a:r>
            <a:endParaRPr b="0" i="0" sz="3800" u="none" cap="none" strike="noStrike">
              <a:solidFill>
                <a:srgbClr val="E7501B"/>
              </a:solidFill>
              <a:latin typeface="Bebas Neue"/>
              <a:ea typeface="Bebas Neue"/>
              <a:cs typeface="Bebas Neue"/>
              <a:sym typeface="Bebas Neue"/>
            </a:endParaRPr>
          </a:p>
        </p:txBody>
      </p:sp>
      <p:pic>
        <p:nvPicPr>
          <p:cNvPr descr="C:\Windows\system32\config\systemprofile\Desktop\Entrecomp_logo_HD-1.png" id="214" name="Google Shape;214;p5"/>
          <p:cNvPicPr preferRelativeResize="0"/>
          <p:nvPr/>
        </p:nvPicPr>
        <p:blipFill rotWithShape="1">
          <a:blip r:embed="rId4">
            <a:alphaModFix/>
          </a:blip>
          <a:srcRect b="0" l="0" r="0" t="0"/>
          <a:stretch/>
        </p:blipFill>
        <p:spPr>
          <a:xfrm>
            <a:off x="3036570" y="3807823"/>
            <a:ext cx="3070860" cy="10236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6"/>
          <p:cNvSpPr txBox="1"/>
          <p:nvPr>
            <p:ph type="title"/>
          </p:nvPr>
        </p:nvSpPr>
        <p:spPr>
          <a:xfrm>
            <a:off x="597111" y="97539"/>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b="1" lang="en-GB"/>
              <a:t>Κατανόηση του EntreComp</a:t>
            </a:r>
            <a:endParaRPr/>
          </a:p>
        </p:txBody>
      </p:sp>
      <p:sp>
        <p:nvSpPr>
          <p:cNvPr id="220" name="Google Shape;220;p6"/>
          <p:cNvSpPr txBox="1"/>
          <p:nvPr>
            <p:ph idx="1" type="subTitle"/>
          </p:nvPr>
        </p:nvSpPr>
        <p:spPr>
          <a:xfrm>
            <a:off x="713225" y="1699260"/>
            <a:ext cx="3538735" cy="2772450"/>
          </a:xfrm>
          <a:prstGeom prst="rect">
            <a:avLst/>
          </a:prstGeom>
          <a:noFill/>
          <a:ln>
            <a:noFill/>
          </a:ln>
        </p:spPr>
        <p:txBody>
          <a:bodyPr anchorCtr="0" anchor="t" bIns="91425" lIns="91425" spcFirstLastPara="1" rIns="91425" wrap="square" tIns="91425">
            <a:noAutofit/>
          </a:bodyPr>
          <a:lstStyle/>
          <a:p>
            <a:pPr indent="12700" lvl="0" marL="11430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Το EntreComp είναι ένα πλαίσιο 15 επιχειρηματικών ικανοτήτων, οι οποίες αναλύονται περαιτέρω σε θεματικές ενότητες που περιγράφουν τι πραγματικά σημαίνει η συγκεκριμένη ικανότητα από πρακτική άποψη. Αυτά ορίζονται σαφώς μέσω των μαθησιακών αποτελεσμάτων (442 συνολικά) - τι γνωρίζει, κατανοεί και μπορεί να κάνει ο μαθητής. Τα μαθησιακά αποτελέσματα αντιστοιχίζονται σε 8 διαφορετικά επίπεδα εξέλιξης, από τον αρχάριο έως τον εμπειρογνώμονα.</a:t>
            </a:r>
            <a:endParaRPr b="0" i="0" sz="1400" u="none" cap="none" strike="noStrike">
              <a:solidFill>
                <a:srgbClr val="000000"/>
              </a:solidFill>
              <a:latin typeface="Arial"/>
              <a:ea typeface="Arial"/>
              <a:cs typeface="Arial"/>
              <a:sym typeface="Arial"/>
            </a:endParaRPr>
          </a:p>
        </p:txBody>
      </p:sp>
      <p:pic>
        <p:nvPicPr>
          <p:cNvPr descr="Competence areas and learning progress | EU Science Hub" id="221" name="Google Shape;221;p6"/>
          <p:cNvPicPr preferRelativeResize="0"/>
          <p:nvPr/>
        </p:nvPicPr>
        <p:blipFill rotWithShape="1">
          <a:blip r:embed="rId3">
            <a:alphaModFix/>
          </a:blip>
          <a:srcRect b="0" l="0" r="0" t="0"/>
          <a:stretch/>
        </p:blipFill>
        <p:spPr>
          <a:xfrm>
            <a:off x="4172132" y="826111"/>
            <a:ext cx="4009595" cy="400959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7"/>
          <p:cNvSpPr txBox="1"/>
          <p:nvPr>
            <p:ph type="title"/>
          </p:nvPr>
        </p:nvSpPr>
        <p:spPr>
          <a:xfrm>
            <a:off x="713225" y="539500"/>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b="1" lang="en-GB"/>
              <a:t>Κατανόηση του EntreComp</a:t>
            </a:r>
            <a:endParaRPr/>
          </a:p>
        </p:txBody>
      </p:sp>
      <p:sp>
        <p:nvSpPr>
          <p:cNvPr id="227" name="Google Shape;227;p7"/>
          <p:cNvSpPr txBox="1"/>
          <p:nvPr>
            <p:ph idx="1" type="subTitle"/>
          </p:nvPr>
        </p:nvSpPr>
        <p:spPr>
          <a:xfrm>
            <a:off x="1830581" y="2513425"/>
            <a:ext cx="2053500" cy="648600"/>
          </a:xfrm>
          <a:prstGeom prst="rect">
            <a:avLst/>
          </a:prstGeom>
          <a:noFill/>
          <a:ln>
            <a:noFill/>
          </a:ln>
        </p:spPr>
        <p:txBody>
          <a:bodyPr anchorCtr="0" anchor="t" bIns="91425" lIns="91425" spcFirstLastPara="1" rIns="91425" wrap="square" tIns="91425">
            <a:noAutofit/>
          </a:bodyPr>
          <a:lstStyle/>
          <a:p>
            <a:pPr indent="12700" lvl="0" marL="11430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Υπάρχουν 5 βασικά δομικά στοιχεία για την κατανόηση του EntreComp:</a:t>
            </a:r>
            <a:endParaRPr b="0" i="0" sz="1400" u="none" cap="none" strike="noStrike">
              <a:solidFill>
                <a:srgbClr val="000000"/>
              </a:solidFill>
              <a:latin typeface="Arial"/>
              <a:ea typeface="Arial"/>
              <a:cs typeface="Arial"/>
              <a:sym typeface="Arial"/>
            </a:endParaRPr>
          </a:p>
        </p:txBody>
      </p:sp>
      <p:sp>
        <p:nvSpPr>
          <p:cNvPr id="228" name="Google Shape;228;p7"/>
          <p:cNvSpPr/>
          <p:nvPr/>
        </p:nvSpPr>
        <p:spPr>
          <a:xfrm>
            <a:off x="4285275" y="1551097"/>
            <a:ext cx="4965300" cy="2836200"/>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Ορισμός</a:t>
            </a:r>
            <a:endParaRPr b="0" i="0" sz="1400" u="none" cap="none" strike="noStrike">
              <a:solidFill>
                <a:srgbClr val="000000"/>
              </a:solidFill>
              <a:latin typeface="Arial"/>
              <a:ea typeface="Arial"/>
              <a:cs typeface="Arial"/>
              <a:sym typeface="Arial"/>
            </a:endParaRPr>
          </a:p>
          <a:p>
            <a:pPr indent="-25400" lvl="1" marL="114300" marR="0" rtl="0" algn="l">
              <a:lnSpc>
                <a:spcPct val="75000"/>
              </a:lnSpc>
              <a:spcBef>
                <a:spcPts val="14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114300" lvl="1" marL="114300" marR="0" rtl="0" algn="l">
              <a:lnSpc>
                <a:spcPct val="75000"/>
              </a:lnSpc>
              <a:spcBef>
                <a:spcPts val="14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Τομείς</a:t>
            </a:r>
            <a:endParaRPr b="0" i="0" sz="1400" u="none" cap="none" strike="noStrike">
              <a:solidFill>
                <a:srgbClr val="000000"/>
              </a:solidFill>
              <a:latin typeface="Arial"/>
              <a:ea typeface="Arial"/>
              <a:cs typeface="Arial"/>
              <a:sym typeface="Arial"/>
            </a:endParaRPr>
          </a:p>
          <a:p>
            <a:pPr indent="-25400" lvl="1" marL="114300" marR="0" rtl="0" algn="l">
              <a:lnSpc>
                <a:spcPct val="75000"/>
              </a:lnSpc>
              <a:spcBef>
                <a:spcPts val="14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114300" lvl="1" marL="114300" marR="0" rtl="0" algn="l">
              <a:lnSpc>
                <a:spcPct val="75000"/>
              </a:lnSpc>
              <a:spcBef>
                <a:spcPts val="14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Ικανότητες</a:t>
            </a:r>
            <a:endParaRPr b="0" i="0" sz="1400" u="none" cap="none" strike="noStrike">
              <a:solidFill>
                <a:srgbClr val="000000"/>
              </a:solidFill>
              <a:latin typeface="Arial"/>
              <a:ea typeface="Arial"/>
              <a:cs typeface="Arial"/>
              <a:sym typeface="Arial"/>
            </a:endParaRPr>
          </a:p>
          <a:p>
            <a:pPr indent="-25400" lvl="1" marL="114300" marR="0" rtl="0" algn="l">
              <a:lnSpc>
                <a:spcPct val="75000"/>
              </a:lnSpc>
              <a:spcBef>
                <a:spcPts val="14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114300" lvl="1" marL="114300" marR="0" rtl="0" algn="l">
              <a:lnSpc>
                <a:spcPct val="75000"/>
              </a:lnSpc>
              <a:spcBef>
                <a:spcPts val="14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Νήματα</a:t>
            </a:r>
            <a:endParaRPr b="0" i="0" sz="1400" u="none" cap="none" strike="noStrike">
              <a:solidFill>
                <a:srgbClr val="000000"/>
              </a:solidFill>
              <a:latin typeface="Arial"/>
              <a:ea typeface="Arial"/>
              <a:cs typeface="Arial"/>
              <a:sym typeface="Arial"/>
            </a:endParaRPr>
          </a:p>
          <a:p>
            <a:pPr indent="-25400" lvl="1" marL="114300" marR="0" rtl="0" algn="l">
              <a:lnSpc>
                <a:spcPct val="75000"/>
              </a:lnSpc>
              <a:spcBef>
                <a:spcPts val="14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114300" lvl="1" marL="114300" marR="0" rtl="0" algn="l">
              <a:lnSpc>
                <a:spcPct val="75000"/>
              </a:lnSpc>
              <a:spcBef>
                <a:spcPts val="14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Επίπεδα εξέλιξης</a:t>
            </a:r>
            <a:endParaRPr b="0" i="0" sz="1400" u="none" cap="none" strike="noStrike">
              <a:solidFill>
                <a:srgbClr val="000000"/>
              </a:solidFill>
              <a:latin typeface="Arial"/>
              <a:ea typeface="Arial"/>
              <a:cs typeface="Arial"/>
              <a:sym typeface="Arial"/>
            </a:endParaRPr>
          </a:p>
          <a:p>
            <a:pPr indent="-25400" lvl="1" marL="114300" marR="0" rtl="0" algn="l">
              <a:lnSpc>
                <a:spcPct val="75000"/>
              </a:lnSpc>
              <a:spcBef>
                <a:spcPts val="14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8"/>
          <p:cNvSpPr txBox="1"/>
          <p:nvPr>
            <p:ph type="title"/>
          </p:nvPr>
        </p:nvSpPr>
        <p:spPr>
          <a:xfrm>
            <a:off x="713225" y="539500"/>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b="1" lang="en-GB"/>
              <a:t>Ορισμός</a:t>
            </a:r>
            <a:endParaRPr/>
          </a:p>
        </p:txBody>
      </p:sp>
      <p:sp>
        <p:nvSpPr>
          <p:cNvPr id="234" name="Google Shape;234;p8"/>
          <p:cNvSpPr txBox="1"/>
          <p:nvPr>
            <p:ph idx="1" type="subTitle"/>
          </p:nvPr>
        </p:nvSpPr>
        <p:spPr>
          <a:xfrm>
            <a:off x="1227066" y="1551100"/>
            <a:ext cx="6731163" cy="1321209"/>
          </a:xfrm>
          <a:prstGeom prst="rect">
            <a:avLst/>
          </a:prstGeom>
          <a:noFill/>
          <a:ln>
            <a:noFill/>
          </a:ln>
        </p:spPr>
        <p:txBody>
          <a:bodyPr anchorCtr="0" anchor="t" bIns="91425" lIns="91425" spcFirstLastPara="1" rIns="91425" wrap="square" tIns="91425">
            <a:noAutofit/>
          </a:bodyPr>
          <a:lstStyle/>
          <a:p>
            <a:pPr indent="12700" lvl="0" marL="11430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Το EntreComp ορίζει την επιχειρηματικότητα ως</a:t>
            </a:r>
            <a:r>
              <a:rPr b="0" i="0" lang="en-GB"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12700" lvl="0" marL="11430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12700" lvl="0" marL="11430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Η ικανότητα να ενεργεί κανείς βάσει ευκαιριών και ιδεών και να τις μετατρέπει σε αξία για τους άλλους. Η αξία που δημιουργείται μπορεί να είναι οικονομική, πολιτιστική ή κοινωνική.</a:t>
            </a:r>
            <a:endParaRPr b="0" i="0" sz="1400" u="none" cap="none" strike="noStrike">
              <a:solidFill>
                <a:srgbClr val="000000"/>
              </a:solidFill>
              <a:latin typeface="Arial"/>
              <a:ea typeface="Arial"/>
              <a:cs typeface="Arial"/>
              <a:sym typeface="Arial"/>
            </a:endParaRPr>
          </a:p>
        </p:txBody>
      </p:sp>
      <p:pic>
        <p:nvPicPr>
          <p:cNvPr descr="C:\Windows\system32\config\systemprofile\Desktop\Entrecomp_logo_HD-1.png" id="235" name="Google Shape;235;p8"/>
          <p:cNvPicPr preferRelativeResize="0"/>
          <p:nvPr/>
        </p:nvPicPr>
        <p:blipFill rotWithShape="1">
          <a:blip r:embed="rId3">
            <a:alphaModFix/>
          </a:blip>
          <a:srcRect b="0" l="0" r="0" t="0"/>
          <a:stretch/>
        </p:blipFill>
        <p:spPr>
          <a:xfrm>
            <a:off x="3109851" y="3580380"/>
            <a:ext cx="3070860" cy="10236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9"/>
          <p:cNvSpPr txBox="1"/>
          <p:nvPr>
            <p:ph type="title"/>
          </p:nvPr>
        </p:nvSpPr>
        <p:spPr>
          <a:xfrm>
            <a:off x="713225" y="539500"/>
            <a:ext cx="7717800" cy="101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b="1" lang="en-GB"/>
              <a:t>Τομείς</a:t>
            </a:r>
            <a:endParaRPr/>
          </a:p>
        </p:txBody>
      </p:sp>
      <p:sp>
        <p:nvSpPr>
          <p:cNvPr id="241" name="Google Shape;241;p9"/>
          <p:cNvSpPr txBox="1"/>
          <p:nvPr>
            <p:ph idx="1" type="subTitle"/>
          </p:nvPr>
        </p:nvSpPr>
        <p:spPr>
          <a:xfrm>
            <a:off x="1206418" y="1320811"/>
            <a:ext cx="6731163" cy="460580"/>
          </a:xfrm>
          <a:prstGeom prst="rect">
            <a:avLst/>
          </a:prstGeom>
          <a:noFill/>
          <a:ln>
            <a:noFill/>
          </a:ln>
        </p:spPr>
        <p:txBody>
          <a:bodyPr anchorCtr="0" anchor="t" bIns="91425" lIns="91425" spcFirstLastPara="1" rIns="91425" wrap="square" tIns="91425">
            <a:noAutofit/>
          </a:bodyPr>
          <a:lstStyle/>
          <a:p>
            <a:pPr indent="12700" lvl="0" marL="11430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Arial"/>
                <a:ea typeface="Arial"/>
                <a:cs typeface="Arial"/>
                <a:sym typeface="Arial"/>
              </a:rPr>
              <a:t>Το EntreComp προσδιορίζει 3 τομείς ικανοτήτων:</a:t>
            </a:r>
            <a:endParaRPr b="0" i="0" sz="1400" u="none" cap="none" strike="noStrike">
              <a:solidFill>
                <a:srgbClr val="000000"/>
              </a:solidFill>
              <a:latin typeface="Arial"/>
              <a:ea typeface="Arial"/>
              <a:cs typeface="Arial"/>
              <a:sym typeface="Arial"/>
            </a:endParaRPr>
          </a:p>
        </p:txBody>
      </p:sp>
      <p:pic>
        <p:nvPicPr>
          <p:cNvPr descr="C:\Windows\system32\config\systemprofile\Desktop\Entrecomp-930x500-Full.png" id="242" name="Google Shape;242;p9"/>
          <p:cNvPicPr preferRelativeResize="0"/>
          <p:nvPr/>
        </p:nvPicPr>
        <p:blipFill rotWithShape="1">
          <a:blip r:embed="rId3">
            <a:alphaModFix/>
          </a:blip>
          <a:srcRect b="0" l="0" r="0" t="0"/>
          <a:stretch/>
        </p:blipFill>
        <p:spPr>
          <a:xfrm>
            <a:off x="1206418" y="1524245"/>
            <a:ext cx="6836856" cy="367572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