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p0LubQuvRGWV1huwW4HYXluVQ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A8296B-8866-4430-BD1E-74218327CADB}">
  <a:tblStyle styleId="{BFA8296B-8866-4430-BD1E-74218327CAD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9"/>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9"/>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9"/>
          <p:cNvGrpSpPr/>
          <p:nvPr/>
        </p:nvGrpSpPr>
        <p:grpSpPr>
          <a:xfrm>
            <a:off x="-1807437" y="-2986677"/>
            <a:ext cx="12729824" cy="8656755"/>
            <a:chOff x="179600" y="-461549"/>
            <a:chExt cx="7466172" cy="5078466"/>
          </a:xfrm>
        </p:grpSpPr>
        <p:sp>
          <p:nvSpPr>
            <p:cNvPr id="11" name="Google Shape;11;p29"/>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9"/>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9"/>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9"/>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9"/>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9"/>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9"/>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9"/>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9"/>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9"/>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9"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BE7A63E-0072-D6F9-635A-1337B001013F}"/>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3" name="Google Shape;48;p30" descr="Graphical user interface, text, application&#10;&#10;Description automatically generated">
            <a:extLst>
              <a:ext uri="{FF2B5EF4-FFF2-40B4-BE49-F238E27FC236}">
                <a16:creationId xmlns:a16="http://schemas.microsoft.com/office/drawing/2014/main" id="{2E5C0345-0C20-5918-25F7-847020570177}"/>
              </a:ext>
            </a:extLst>
          </p:cNvPr>
          <p:cNvPicPr preferRelativeResize="0"/>
          <p:nvPr userDrawn="1"/>
        </p:nvPicPr>
        <p:blipFill rotWithShape="1">
          <a:blip r:embed="rId4">
            <a:alphaModFix/>
          </a:blip>
          <a:srcRect r="25004"/>
          <a:stretch/>
        </p:blipFill>
        <p:spPr>
          <a:xfrm>
            <a:off x="72618" y="4731990"/>
            <a:ext cx="1006682" cy="275804"/>
          </a:xfrm>
          <a:prstGeom prst="rect">
            <a:avLst/>
          </a:prstGeom>
          <a:noFill/>
          <a:ln>
            <a:noFill/>
          </a:ln>
        </p:spPr>
      </p:pic>
      <p:sp>
        <p:nvSpPr>
          <p:cNvPr id="4" name="TextBox 19">
            <a:extLst>
              <a:ext uri="{FF2B5EF4-FFF2-40B4-BE49-F238E27FC236}">
                <a16:creationId xmlns:a16="http://schemas.microsoft.com/office/drawing/2014/main" id="{7B945B8E-CE19-4164-8E56-44DF6D5DF1F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107"/>
        <p:cNvGrpSpPr/>
        <p:nvPr/>
      </p:nvGrpSpPr>
      <p:grpSpPr>
        <a:xfrm>
          <a:off x="0" y="0"/>
          <a:ext cx="0" cy="0"/>
          <a:chOff x="0" y="0"/>
          <a:chExt cx="0" cy="0"/>
        </a:xfrm>
      </p:grpSpPr>
      <p:sp>
        <p:nvSpPr>
          <p:cNvPr id="108" name="Google Shape;108;p38"/>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38"/>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0" name="Google Shape;110;p38"/>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38"/>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8"/>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8"/>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3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5" name="Google Shape;115;p3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1D6AD3C-DD11-D17D-3B4F-AA2B2F8DCC8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33798AD-2A05-1F20-EDF8-DF5396E64BE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16"/>
        <p:cNvGrpSpPr/>
        <p:nvPr/>
      </p:nvGrpSpPr>
      <p:grpSpPr>
        <a:xfrm>
          <a:off x="0" y="0"/>
          <a:ext cx="0" cy="0"/>
          <a:chOff x="0" y="0"/>
          <a:chExt cx="0" cy="0"/>
        </a:xfrm>
      </p:grpSpPr>
      <p:sp>
        <p:nvSpPr>
          <p:cNvPr id="117" name="Google Shape;117;p39"/>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9"/>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9"/>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1" name="Google Shape;121;p39" descr="Graphical user interface, text, application&#10;&#10;Description automatically generated"/>
          <p:cNvPicPr preferRelativeResize="0"/>
          <p:nvPr/>
        </p:nvPicPr>
        <p:blipFill rotWithShape="1">
          <a:blip r:embed="rId3">
            <a:alphaModFix/>
          </a:blip>
          <a:srcRect r="25004"/>
          <a:stretch/>
        </p:blipFill>
        <p:spPr>
          <a:xfrm>
            <a:off x="72618" y="468629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365ADE1-067B-8215-4914-4930E4401D1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0218BE7-80A4-D36A-2D34-3378239D6BB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22"/>
        <p:cNvGrpSpPr/>
        <p:nvPr/>
      </p:nvGrpSpPr>
      <p:grpSpPr>
        <a:xfrm>
          <a:off x="0" y="0"/>
          <a:ext cx="0" cy="0"/>
          <a:chOff x="0" y="0"/>
          <a:chExt cx="0" cy="0"/>
        </a:xfrm>
      </p:grpSpPr>
      <p:sp>
        <p:nvSpPr>
          <p:cNvPr id="123" name="Google Shape;123;p40"/>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40"/>
          <p:cNvGrpSpPr/>
          <p:nvPr/>
        </p:nvGrpSpPr>
        <p:grpSpPr>
          <a:xfrm rot="10800000">
            <a:off x="7782805" y="539502"/>
            <a:ext cx="682510" cy="1078346"/>
            <a:chOff x="4210925" y="3949824"/>
            <a:chExt cx="325625" cy="514601"/>
          </a:xfrm>
        </p:grpSpPr>
        <p:sp>
          <p:nvSpPr>
            <p:cNvPr id="125" name="Google Shape;125;p4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40"/>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9" name="Google Shape;129;p4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75949FC-2374-825C-F590-AD23F8A4032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FE80BF0-4957-DC91-63E7-4F6F68410DD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30"/>
        <p:cNvGrpSpPr/>
        <p:nvPr/>
      </p:nvGrpSpPr>
      <p:grpSpPr>
        <a:xfrm>
          <a:off x="0" y="0"/>
          <a:ext cx="0" cy="0"/>
          <a:chOff x="0" y="0"/>
          <a:chExt cx="0" cy="0"/>
        </a:xfrm>
      </p:grpSpPr>
      <p:sp>
        <p:nvSpPr>
          <p:cNvPr id="131" name="Google Shape;131;p41"/>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1"/>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1"/>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1"/>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1"/>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1"/>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4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38" name="Google Shape;138;p41" descr="Graphical user interface, text, application&#10;&#10;Description automatically generated"/>
          <p:cNvPicPr preferRelativeResize="0"/>
          <p:nvPr/>
        </p:nvPicPr>
        <p:blipFill rotWithShape="1">
          <a:blip r:embed="rId3">
            <a:alphaModFix/>
          </a:blip>
          <a:srcRect r="25004"/>
          <a:stretch/>
        </p:blipFill>
        <p:spPr>
          <a:xfrm>
            <a:off x="72618" y="482444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3D51499-70E1-26E8-AB4E-565A8037279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60F60DC-F957-6FE7-8E6A-E6FA8FD8EDB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0"/>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0"/>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0"/>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0"/>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0"/>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0"/>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0"/>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0"/>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0"/>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0"/>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0"/>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0"/>
          <p:cNvGrpSpPr/>
          <p:nvPr/>
        </p:nvGrpSpPr>
        <p:grpSpPr>
          <a:xfrm>
            <a:off x="163735" y="4251112"/>
            <a:ext cx="811262" cy="1280739"/>
            <a:chOff x="4210925" y="3949824"/>
            <a:chExt cx="325625" cy="514601"/>
          </a:xfrm>
        </p:grpSpPr>
        <p:sp>
          <p:nvSpPr>
            <p:cNvPr id="40" name="Google Shape;40;p3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0"/>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0"/>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0"/>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0"/>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0" descr="Graphical user interface, text, application&#10;&#10;Description automatically generated"/>
          <p:cNvPicPr preferRelativeResize="0"/>
          <p:nvPr/>
        </p:nvPicPr>
        <p:blipFill rotWithShape="1">
          <a:blip r:embed="rId3">
            <a:alphaModFix/>
          </a:blip>
          <a:srcRect r="25004"/>
          <a:stretch/>
        </p:blipFill>
        <p:spPr>
          <a:xfrm>
            <a:off x="72618" y="473199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0D2E942-FEFA-5999-F0C0-E0B9DFD831F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ADEF28B-3F34-852E-70E8-2ED205CCDFA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1"/>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1"/>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1"/>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1"/>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1"/>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1"/>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31"/>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31"/>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3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31" descr="Graphical user interface, text, application&#10;&#10;Description automatically generated"/>
          <p:cNvPicPr preferRelativeResize="0"/>
          <p:nvPr/>
        </p:nvPicPr>
        <p:blipFill rotWithShape="1">
          <a:blip r:embed="rId3">
            <a:alphaModFix/>
          </a:blip>
          <a:srcRect r="25004"/>
          <a:stretch/>
        </p:blipFill>
        <p:spPr>
          <a:xfrm>
            <a:off x="72618" y="474995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27088F5-9382-66C4-2138-40069A3548D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E90F947-BA16-C8B0-D3C3-2603C5DEE41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32"/>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32"/>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2"/>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32"/>
          <p:cNvGrpSpPr/>
          <p:nvPr/>
        </p:nvGrpSpPr>
        <p:grpSpPr>
          <a:xfrm>
            <a:off x="8431033" y="-449325"/>
            <a:ext cx="1061212" cy="1676776"/>
            <a:chOff x="4210925" y="3949824"/>
            <a:chExt cx="325625" cy="514601"/>
          </a:xfrm>
        </p:grpSpPr>
        <p:sp>
          <p:nvSpPr>
            <p:cNvPr id="65" name="Google Shape;65;p3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32"/>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2"/>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3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32" descr="Graphical user interface, text, application&#10;&#10;Description automatically generated"/>
          <p:cNvPicPr preferRelativeResize="0"/>
          <p:nvPr/>
        </p:nvPicPr>
        <p:blipFill rotWithShape="1">
          <a:blip r:embed="rId3">
            <a:alphaModFix/>
          </a:blip>
          <a:srcRect r="25004"/>
          <a:stretch/>
        </p:blipFill>
        <p:spPr>
          <a:xfrm>
            <a:off x="72618"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4F5EA85-C90A-7875-117F-C6CA0C6D267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848C68E-D88F-F8D4-8D0C-7ACF0469E47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33"/>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3"/>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33"/>
          <p:cNvGrpSpPr/>
          <p:nvPr/>
        </p:nvGrpSpPr>
        <p:grpSpPr>
          <a:xfrm>
            <a:off x="8225003" y="433123"/>
            <a:ext cx="411785" cy="650559"/>
            <a:chOff x="4210925" y="3949824"/>
            <a:chExt cx="325625" cy="514601"/>
          </a:xfrm>
        </p:grpSpPr>
        <p:sp>
          <p:nvSpPr>
            <p:cNvPr id="76" name="Google Shape;76;p3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3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33"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3E88B29-71BA-FBCF-4912-745B43602BD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8016A9D-191D-5E8C-7768-883208C2227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34"/>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34"/>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34"/>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4"/>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34"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87" name="Google Shape;87;p34" descr="Graphical user interface, text, application&#10;&#10;Description automatically generated"/>
          <p:cNvPicPr preferRelativeResize="0"/>
          <p:nvPr/>
        </p:nvPicPr>
        <p:blipFill rotWithShape="1">
          <a:blip r:embed="rId3">
            <a:alphaModFix/>
          </a:blip>
          <a:srcRect r="25004"/>
          <a:stretch/>
        </p:blipFill>
        <p:spPr>
          <a:xfrm>
            <a:off x="46938" y="468629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9484D67-67CA-409E-B944-03AFDA9D6AC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4D9E367-263D-E68F-8A71-26AB74EA567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3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0" name="Google Shape;90;p35"/>
          <p:cNvGrpSpPr/>
          <p:nvPr/>
        </p:nvGrpSpPr>
        <p:grpSpPr>
          <a:xfrm>
            <a:off x="6609" y="4254853"/>
            <a:ext cx="554210" cy="859289"/>
            <a:chOff x="2242775" y="2016422"/>
            <a:chExt cx="325050" cy="504100"/>
          </a:xfrm>
        </p:grpSpPr>
        <p:sp>
          <p:nvSpPr>
            <p:cNvPr id="91" name="Google Shape;91;p3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3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3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3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35" descr="Graphical user interface, text, application&#10;&#10;Description automatically generated"/>
          <p:cNvPicPr preferRelativeResize="0"/>
          <p:nvPr/>
        </p:nvPicPr>
        <p:blipFill rotWithShape="1">
          <a:blip r:embed="rId3">
            <a:alphaModFix/>
          </a:blip>
          <a:srcRect r="25004"/>
          <a:stretch/>
        </p:blipFill>
        <p:spPr>
          <a:xfrm>
            <a:off x="72618" y="481018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6E9092F-C985-BB58-934B-509F057A5B9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3468F9A-4A1A-7A22-6AAC-51EB5541AFD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pic>
        <p:nvPicPr>
          <p:cNvPr id="99" name="Google Shape;99;p3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0" name="Google Shape;100;p3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E421C51-AFFE-F40A-04A1-D943BC7DB07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B50A782-94D0-19F5-496F-5B9BD62059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01"/>
        <p:cNvGrpSpPr/>
        <p:nvPr/>
      </p:nvGrpSpPr>
      <p:grpSpPr>
        <a:xfrm>
          <a:off x="0" y="0"/>
          <a:ext cx="0" cy="0"/>
          <a:chOff x="0" y="0"/>
          <a:chExt cx="0" cy="0"/>
        </a:xfrm>
      </p:grpSpPr>
      <p:sp>
        <p:nvSpPr>
          <p:cNvPr id="102" name="Google Shape;102;p3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37"/>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7"/>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3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6" name="Google Shape;106;p37"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8F270D6-2534-F06B-D2A7-DF0DEB962CC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34722D8-6A9B-A1AE-721E-5CAA8FAF32D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jpVICWGId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2709750" y="954028"/>
            <a:ext cx="37245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a:t>Ce este 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title"/>
          </p:nvPr>
        </p:nvSpPr>
        <p:spPr>
          <a:xfrm>
            <a:off x="713100" y="7504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Competențe</a:t>
            </a:r>
            <a:endParaRPr dirty="0"/>
          </a:p>
        </p:txBody>
      </p:sp>
      <p:sp>
        <p:nvSpPr>
          <p:cNvPr id="222" name="Google Shape;222;p10"/>
          <p:cNvSpPr txBox="1">
            <a:spLocks noGrp="1"/>
          </p:cNvSpPr>
          <p:nvPr>
            <p:ph type="subTitle" idx="1"/>
          </p:nvPr>
        </p:nvSpPr>
        <p:spPr>
          <a:xfrm>
            <a:off x="601734" y="2029378"/>
            <a:ext cx="2690106" cy="2448231"/>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Fiecare domeniu conține </a:t>
            </a:r>
            <a:r>
              <a:rPr lang="en-GB" sz="1400" b="1" i="0" u="none" strike="noStrike" cap="none">
                <a:solidFill>
                  <a:srgbClr val="000000"/>
                </a:solidFill>
                <a:latin typeface="Arial"/>
                <a:ea typeface="Arial"/>
                <a:cs typeface="Arial"/>
                <a:sym typeface="Arial"/>
              </a:rPr>
              <a:t>5 competențe, </a:t>
            </a:r>
            <a:r>
              <a:rPr lang="en-GB" sz="1400" b="0" i="0" u="none" strike="noStrike" cap="none">
                <a:solidFill>
                  <a:srgbClr val="000000"/>
                </a:solidFill>
                <a:latin typeface="Arial"/>
                <a:ea typeface="Arial"/>
                <a:cs typeface="Arial"/>
                <a:sym typeface="Arial"/>
              </a:rPr>
              <a:t>iar împreună acestea alcătuiesc</a:t>
            </a: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15 competențe </a:t>
            </a:r>
            <a:r>
              <a:rPr lang="en-GB" sz="1400" b="0" i="0" u="none" strike="noStrike" cap="none">
                <a:solidFill>
                  <a:srgbClr val="000000"/>
                </a:solidFill>
                <a:latin typeface="Arial"/>
                <a:ea typeface="Arial"/>
                <a:cs typeface="Arial"/>
                <a:sym typeface="Arial"/>
              </a:rPr>
              <a:t>care creează o mentalitate antreprenorială:</a:t>
            </a:r>
            <a:endParaRPr sz="1400" b="0" i="0" u="none" strike="noStrike" cap="none">
              <a:solidFill>
                <a:srgbClr val="000000"/>
              </a:solidFill>
              <a:latin typeface="Arial"/>
              <a:ea typeface="Arial"/>
              <a:cs typeface="Arial"/>
              <a:sym typeface="Arial"/>
            </a:endParaRPr>
          </a:p>
        </p:txBody>
      </p:sp>
      <p:pic>
        <p:nvPicPr>
          <p:cNvPr id="223" name="Google Shape;223;p10"/>
          <p:cNvPicPr preferRelativeResize="0"/>
          <p:nvPr/>
        </p:nvPicPr>
        <p:blipFill rotWithShape="1">
          <a:blip r:embed="rId3">
            <a:alphaModFix/>
          </a:blip>
          <a:srcRect/>
          <a:stretch/>
        </p:blipFill>
        <p:spPr>
          <a:xfrm>
            <a:off x="3965022" y="903033"/>
            <a:ext cx="3644487" cy="363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IDEI ȘI OPORTUNITĂȚI</a:t>
            </a:r>
            <a:endParaRPr/>
          </a:p>
        </p:txBody>
      </p:sp>
      <p:graphicFrame>
        <p:nvGraphicFramePr>
          <p:cNvPr id="229" name="Google Shape;229;p11"/>
          <p:cNvGraphicFramePr/>
          <p:nvPr/>
        </p:nvGraphicFramePr>
        <p:xfrm>
          <a:off x="1763906" y="1439443"/>
          <a:ext cx="5580800" cy="2996850"/>
        </p:xfrm>
        <a:graphic>
          <a:graphicData uri="http://schemas.openxmlformats.org/drawingml/2006/table">
            <a:tbl>
              <a:tblPr>
                <a:noFill/>
                <a:tableStyleId>{BFA8296B-8866-4430-BD1E-74218327CADB}</a:tableStyleId>
              </a:tblPr>
              <a:tblGrid>
                <a:gridCol w="2790400">
                  <a:extLst>
                    <a:ext uri="{9D8B030D-6E8A-4147-A177-3AD203B41FA5}">
                      <a16:colId xmlns:a16="http://schemas.microsoft.com/office/drawing/2014/main" val="20000"/>
                    </a:ext>
                  </a:extLst>
                </a:gridCol>
                <a:gridCol w="2790400">
                  <a:extLst>
                    <a:ext uri="{9D8B030D-6E8A-4147-A177-3AD203B41FA5}">
                      <a16:colId xmlns:a16="http://schemas.microsoft.com/office/drawing/2014/main" val="20001"/>
                    </a:ext>
                  </a:extLst>
                </a:gridCol>
              </a:tblGrid>
              <a:tr h="2140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Competență</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Indiciu</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a16="http://schemas.microsoft.com/office/drawing/2014/main" val="10000"/>
                  </a:ext>
                </a:extLst>
              </a:tr>
              <a:tr h="856250">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Identificarea oportunităților</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Folosiți-vă imaginația și abilitățile pentru a identifica oportunități de creare de valoare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12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Creativitate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Dezvoltarea de idei creative și utile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812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Viziune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Lucrați la viziunea dumneavoastră de viitor</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812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Valorificarea ideilor</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Profitați la maximum de idei și oportunități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21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Gândire etică și durabilă</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Evalu</a:t>
                      </a:r>
                      <a:r>
                        <a:rPr lang="en-GB" i="1"/>
                        <a:t>ați</a:t>
                      </a:r>
                      <a:r>
                        <a:rPr lang="en-GB" sz="1400" b="0" i="1" u="none" strike="noStrike" cap="none">
                          <a:solidFill>
                            <a:srgbClr val="000000"/>
                          </a:solidFill>
                          <a:latin typeface="Arial"/>
                          <a:ea typeface="Arial"/>
                          <a:cs typeface="Arial"/>
                          <a:sym typeface="Arial"/>
                        </a:rPr>
                        <a:t> consecințele și impactul ideilor, oportunităților și acțiunilor</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0" name="Google Shape;230;p11"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RESURSE</a:t>
            </a:r>
            <a:endParaRPr/>
          </a:p>
        </p:txBody>
      </p:sp>
      <p:graphicFrame>
        <p:nvGraphicFramePr>
          <p:cNvPr id="236" name="Google Shape;236;p12"/>
          <p:cNvGraphicFramePr/>
          <p:nvPr/>
        </p:nvGraphicFramePr>
        <p:xfrm>
          <a:off x="1858294" y="1445343"/>
          <a:ext cx="5433300" cy="3183805"/>
        </p:xfrm>
        <a:graphic>
          <a:graphicData uri="http://schemas.openxmlformats.org/drawingml/2006/table">
            <a:tbl>
              <a:tblPr>
                <a:noFill/>
                <a:tableStyleId>{BFA8296B-8866-4430-BD1E-74218327CADB}</a:tableStyleId>
              </a:tblPr>
              <a:tblGrid>
                <a:gridCol w="2716650">
                  <a:extLst>
                    <a:ext uri="{9D8B030D-6E8A-4147-A177-3AD203B41FA5}">
                      <a16:colId xmlns:a16="http://schemas.microsoft.com/office/drawing/2014/main" val="20000"/>
                    </a:ext>
                  </a:extLst>
                </a:gridCol>
                <a:gridCol w="2716650">
                  <a:extLst>
                    <a:ext uri="{9D8B030D-6E8A-4147-A177-3AD203B41FA5}">
                      <a16:colId xmlns:a16="http://schemas.microsoft.com/office/drawing/2014/main" val="20001"/>
                    </a:ext>
                  </a:extLst>
                </a:gridCol>
              </a:tblGrid>
              <a:tr h="282625">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Competență</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Indiciu</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0"/>
                  </a:ext>
                </a:extLst>
              </a:tr>
              <a:tr h="5652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Conștiința de sine și autoeficacitatea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Credeți în voi înșivă și continuați să vă dezvoltați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2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Motivație și perseverență</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Rămâi concentrat și nu renunța</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2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Mobilizarea resurselor</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Adunați și gestionați resursele de care aveți nevoie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2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Alfabetizare financiară și economică</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Dezvoltarea cunoștințelor financiare și economice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52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Mobilizarea altora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Inspirați, entuziasmați și convingeți-i pe ceilalți să se implice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7" name="Google Shape;237;p12"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ACȚIUNi</a:t>
            </a:r>
            <a:endParaRPr/>
          </a:p>
        </p:txBody>
      </p:sp>
      <p:graphicFrame>
        <p:nvGraphicFramePr>
          <p:cNvPr id="243" name="Google Shape;243;p13"/>
          <p:cNvGraphicFramePr/>
          <p:nvPr/>
        </p:nvGraphicFramePr>
        <p:xfrm>
          <a:off x="1852396" y="1303758"/>
          <a:ext cx="5521800" cy="3209250"/>
        </p:xfrm>
        <a:graphic>
          <a:graphicData uri="http://schemas.openxmlformats.org/drawingml/2006/table">
            <a:tbl>
              <a:tblPr>
                <a:noFill/>
                <a:tableStyleId>{BFA8296B-8866-4430-BD1E-74218327CADB}</a:tableStyleId>
              </a:tblPr>
              <a:tblGrid>
                <a:gridCol w="2760900">
                  <a:extLst>
                    <a:ext uri="{9D8B030D-6E8A-4147-A177-3AD203B41FA5}">
                      <a16:colId xmlns:a16="http://schemas.microsoft.com/office/drawing/2014/main" val="20000"/>
                    </a:ext>
                  </a:extLst>
                </a:gridCol>
                <a:gridCol w="2760900">
                  <a:extLst>
                    <a:ext uri="{9D8B030D-6E8A-4147-A177-3AD203B41FA5}">
                      <a16:colId xmlns:a16="http://schemas.microsoft.com/office/drawing/2014/main" val="20001"/>
                    </a:ext>
                  </a:extLst>
                </a:gridCol>
              </a:tblGrid>
              <a:tr h="320925">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Competență</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Indiciu</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32092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Luarea inițiativei</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i="1"/>
                        <a:t>Îndreaptă-te spre</a:t>
                      </a:r>
                      <a:r>
                        <a:rPr lang="en-GB" sz="1400" b="0" i="1" u="none" strike="noStrike" cap="none">
                          <a:solidFill>
                            <a:srgbClr val="000000"/>
                          </a:solidFill>
                          <a:latin typeface="Arial"/>
                          <a:ea typeface="Arial"/>
                          <a:cs typeface="Arial"/>
                          <a:sym typeface="Arial"/>
                        </a:rPr>
                        <a:t> ea</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1850">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Planificare și management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Stabilirea</a:t>
                      </a:r>
                      <a:r>
                        <a:rPr lang="en-GB" i="1"/>
                        <a:t> </a:t>
                      </a:r>
                      <a:r>
                        <a:rPr lang="en-GB" sz="1400" b="0" i="1" u="none" strike="noStrike" cap="none">
                          <a:solidFill>
                            <a:srgbClr val="000000"/>
                          </a:solidFill>
                          <a:latin typeface="Arial"/>
                          <a:ea typeface="Arial"/>
                          <a:cs typeface="Arial"/>
                          <a:sym typeface="Arial"/>
                        </a:rPr>
                        <a:t>priorităților, organizarea și urmărirea</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277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Confruntarea cu incertitudinea, ambiguitatea și riscul</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i="1"/>
                        <a:t>I</a:t>
                      </a:r>
                      <a:r>
                        <a:rPr lang="en-GB" sz="1400" b="0" i="1" u="none" strike="noStrike" cap="none">
                          <a:solidFill>
                            <a:srgbClr val="000000"/>
                          </a:solidFill>
                          <a:latin typeface="Arial"/>
                          <a:ea typeface="Arial"/>
                          <a:cs typeface="Arial"/>
                          <a:sym typeface="Arial"/>
                        </a:rPr>
                        <a:t>a decizii în condiții de incertitudine, ambiguitate și risc</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850">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Lucrul cu alții</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Lucrați în echipă, colaborați și lucrați în rețea</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925">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Învățarea prin experiență</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Învățați prin practică</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44" name="Google Shape;244;p13"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250" name="Google Shape;250;p1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Modelul de progresie EntreComp</a:t>
            </a:r>
            <a:endParaRPr sz="4000"/>
          </a:p>
        </p:txBody>
      </p:sp>
      <p:sp>
        <p:nvSpPr>
          <p:cNvPr id="251" name="Google Shape;251;p14"/>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14"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Modelul de progresie EntreComp</a:t>
            </a:r>
            <a:endParaRPr/>
          </a:p>
        </p:txBody>
      </p:sp>
      <p:sp>
        <p:nvSpPr>
          <p:cNvPr id="258" name="Google Shape;258;p1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5"/>
          <p:cNvSpPr txBox="1"/>
          <p:nvPr/>
        </p:nvSpPr>
        <p:spPr>
          <a:xfrm>
            <a:off x="1126770" y="1653052"/>
            <a:ext cx="6477491"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chemeClr val="accent3"/>
                </a:solidFill>
                <a:latin typeface="Bebas Neue"/>
                <a:ea typeface="Bebas Neue"/>
                <a:cs typeface="Bebas Neue"/>
                <a:sym typeface="Bebas Neue"/>
              </a:rPr>
              <a:t>Antreprenoriatul ca și competență este dezvoltat prin acțiunea unor persoane sau entități colective de a crea valoare pentru alții.</a:t>
            </a:r>
            <a:endParaRPr sz="2600" b="0" i="0" u="none" strike="noStrike" cap="none">
              <a:solidFill>
                <a:schemeClr val="accent3"/>
              </a:solidFill>
              <a:latin typeface="Bebas Neue"/>
              <a:ea typeface="Bebas Neue"/>
              <a:cs typeface="Bebas Neue"/>
              <a:sym typeface="Bebas Neue"/>
            </a:endParaRPr>
          </a:p>
        </p:txBody>
      </p:sp>
      <p:sp>
        <p:nvSpPr>
          <p:cNvPr id="263" name="Google Shape;263;p15"/>
          <p:cNvSpPr txBox="1"/>
          <p:nvPr/>
        </p:nvSpPr>
        <p:spPr>
          <a:xfrm>
            <a:off x="572237" y="2501325"/>
            <a:ext cx="7763324" cy="182290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Progresia în învățarea antreprenorială este alcătuită din două aspecte: </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Arial"/>
                <a:ea typeface="Arial"/>
                <a:cs typeface="Arial"/>
                <a:sym typeface="Arial"/>
              </a:rPr>
              <a:t>Dezvoltarea unei autonomii și a unei responsabilități tot mai mari pentru a acționa pe baza ideilor și a oportunităților de a crea valoare; </a:t>
            </a:r>
            <a:endParaRPr sz="1400" b="0" i="0" u="none" strike="noStrike" cap="none">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2. Dezvoltarea capacității de a genera valoare din contexte simple și previzibile până la medii complexe, în continuă schimbare.</a:t>
            </a:r>
            <a:endParaRPr sz="1400" b="0" i="0" u="none" strike="noStrike" cap="none">
              <a:solidFill>
                <a:srgbClr val="000000"/>
              </a:solidFill>
              <a:latin typeface="Arial"/>
              <a:ea typeface="Arial"/>
              <a:cs typeface="Arial"/>
              <a:sym typeface="Arial"/>
            </a:endParaRPr>
          </a:p>
        </p:txBody>
      </p:sp>
      <p:pic>
        <p:nvPicPr>
          <p:cNvPr id="264" name="Google Shape;264;p15" descr="C:\Windows\system32\config\systemprofile\Desktop\Entrecomp_logo_HD-1.png"/>
          <p:cNvPicPr preferRelativeResize="0"/>
          <p:nvPr/>
        </p:nvPicPr>
        <p:blipFill rotWithShape="1">
          <a:blip r:embed="rId3">
            <a:alphaModFix/>
          </a:blip>
          <a:srcRect/>
          <a:stretch/>
        </p:blipFill>
        <p:spPr>
          <a:xfrm>
            <a:off x="6490740" y="4216006"/>
            <a:ext cx="1610523" cy="536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03</a:t>
            </a:r>
            <a:endParaRPr/>
          </a:p>
        </p:txBody>
      </p:sp>
      <p:sp>
        <p:nvSpPr>
          <p:cNvPr id="270" name="Google Shape;270;p16"/>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Pentru cine este EntreComp?</a:t>
            </a:r>
            <a:endParaRPr sz="4000"/>
          </a:p>
        </p:txBody>
      </p:sp>
      <p:sp>
        <p:nvSpPr>
          <p:cNvPr id="271" name="Google Shape;271;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6"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7"/>
          <p:cNvSpPr txBox="1">
            <a:spLocks noGrp="1"/>
          </p:cNvSpPr>
          <p:nvPr>
            <p:ph type="title"/>
          </p:nvPr>
        </p:nvSpPr>
        <p:spPr>
          <a:xfrm>
            <a:off x="713100" y="373575"/>
            <a:ext cx="7717800" cy="117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Utilizarea EntreComp pentru atingerea obiectivelor</a:t>
            </a:r>
            <a:endParaRPr/>
          </a:p>
        </p:txBody>
      </p:sp>
      <p:sp>
        <p:nvSpPr>
          <p:cNvPr id="278" name="Google Shape;278;p17"/>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7"/>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7"/>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7"/>
          <p:cNvSpPr txBox="1"/>
          <p:nvPr/>
        </p:nvSpPr>
        <p:spPr>
          <a:xfrm>
            <a:off x="418854" y="1456716"/>
            <a:ext cx="2165063" cy="22598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EntreComp a fost aplicat în diferite moduri și s-a dovedit a fi util pentru a ajuta proiectele și organizațiile să atingă o serie de obiective.</a:t>
            </a:r>
            <a:endParaRPr sz="1400" b="0" i="0" u="none" strike="noStrike" cap="none">
              <a:solidFill>
                <a:srgbClr val="000000"/>
              </a:solidFill>
              <a:latin typeface="Arial"/>
              <a:ea typeface="Arial"/>
              <a:cs typeface="Arial"/>
              <a:sym typeface="Arial"/>
            </a:endParaRPr>
          </a:p>
        </p:txBody>
      </p:sp>
      <p:pic>
        <p:nvPicPr>
          <p:cNvPr id="283" name="Google Shape;283;p17" descr="C:\Windows\system32\config\systemprofile\Desktop\Entrecomp_logo_HD-1.png"/>
          <p:cNvPicPr preferRelativeResize="0"/>
          <p:nvPr/>
        </p:nvPicPr>
        <p:blipFill rotWithShape="1">
          <a:blip r:embed="rId3">
            <a:alphaModFix/>
          </a:blip>
          <a:srcRect/>
          <a:stretch/>
        </p:blipFill>
        <p:spPr>
          <a:xfrm>
            <a:off x="6490740" y="4233084"/>
            <a:ext cx="1610523" cy="536841"/>
          </a:xfrm>
          <a:prstGeom prst="rect">
            <a:avLst/>
          </a:prstGeom>
          <a:noFill/>
          <a:ln>
            <a:noFill/>
          </a:ln>
        </p:spPr>
      </p:pic>
      <p:sp>
        <p:nvSpPr>
          <p:cNvPr id="284" name="Google Shape;284;p17"/>
          <p:cNvSpPr/>
          <p:nvPr/>
        </p:nvSpPr>
        <p:spPr>
          <a:xfrm>
            <a:off x="2766305" y="1202977"/>
            <a:ext cx="5906100" cy="372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914400" marR="0" lvl="0" indent="0" algn="l" rtl="0">
              <a:lnSpc>
                <a:spcPct val="75000"/>
              </a:lnSpc>
              <a:spcBef>
                <a:spcPts val="0"/>
              </a:spcBef>
              <a:spcAft>
                <a:spcPts val="0"/>
              </a:spcAft>
              <a:buNone/>
            </a:pPr>
            <a:endParaRPr/>
          </a:p>
          <a:p>
            <a:pPr marL="914400" marR="0" lvl="0" indent="0" algn="l" rtl="0">
              <a:lnSpc>
                <a:spcPct val="75000"/>
              </a:lnSpc>
              <a:spcBef>
                <a:spcPts val="0"/>
              </a:spcBef>
              <a:spcAft>
                <a:spcPts val="0"/>
              </a:spcAft>
              <a:buNone/>
            </a:pPr>
            <a:endParaRPr/>
          </a:p>
          <a:p>
            <a:pPr marL="914400" marR="0" lvl="0" indent="0" algn="l" rtl="0">
              <a:lnSpc>
                <a:spcPct val="75000"/>
              </a:lnSpc>
              <a:spcBef>
                <a:spcPts val="0"/>
              </a:spcBef>
              <a:spcAft>
                <a:spcPts val="0"/>
              </a:spcAft>
              <a:buNone/>
            </a:pPr>
            <a:endParaRPr/>
          </a:p>
          <a:p>
            <a:pPr marL="914400" marR="0" lvl="0" indent="0" algn="l" rtl="0">
              <a:lnSpc>
                <a:spcPct val="75000"/>
              </a:lnSpc>
              <a:spcBef>
                <a:spcPts val="0"/>
              </a:spcBef>
              <a:spcAft>
                <a:spcPts val="0"/>
              </a:spcAft>
              <a:buNone/>
            </a:pPr>
            <a:endParaRPr/>
          </a:p>
          <a:p>
            <a:pPr marL="114300" marR="0" lvl="1" indent="-139700" algn="l" rtl="0">
              <a:lnSpc>
                <a:spcPct val="75000"/>
              </a:lnSpc>
              <a:spcBef>
                <a:spcPts val="0"/>
              </a:spcBef>
              <a:spcAft>
                <a:spcPts val="0"/>
              </a:spcAft>
              <a:buClr>
                <a:srgbClr val="000000"/>
              </a:buClr>
              <a:buSzPts val="1500"/>
              <a:buFont typeface="Arial"/>
              <a:buChar char="•"/>
            </a:pPr>
            <a:r>
              <a:rPr lang="en-GB" sz="1500" b="0" i="0" u="none" strike="noStrike" cap="none">
                <a:solidFill>
                  <a:srgbClr val="000000"/>
                </a:solidFill>
                <a:latin typeface="Arial"/>
                <a:ea typeface="Arial"/>
                <a:cs typeface="Arial"/>
                <a:sym typeface="Arial"/>
              </a:rPr>
              <a:t>să mobilizeze interesul pentru antreprenoriat și să inspire acțiuni</a:t>
            </a:r>
            <a:endParaRPr sz="15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114300" marR="0" lvl="1" indent="-139700" algn="l" rtl="0">
              <a:lnSpc>
                <a:spcPct val="75000"/>
              </a:lnSpc>
              <a:spcBef>
                <a:spcPts val="140"/>
              </a:spcBef>
              <a:spcAft>
                <a:spcPts val="0"/>
              </a:spcAft>
              <a:buClr>
                <a:srgbClr val="000000"/>
              </a:buClr>
              <a:buSzPts val="1500"/>
              <a:buFont typeface="Arial"/>
              <a:buChar char="•"/>
            </a:pPr>
            <a:r>
              <a:rPr lang="en-GB" sz="1500" b="0" i="0" u="none" strike="noStrike" cap="none">
                <a:solidFill>
                  <a:srgbClr val="000000"/>
                </a:solidFill>
                <a:latin typeface="Arial"/>
                <a:ea typeface="Arial"/>
                <a:cs typeface="Arial"/>
                <a:sym typeface="Arial"/>
              </a:rPr>
              <a:t>să creeze valoare prin adaptarea cadrului la contexte specifice</a:t>
            </a:r>
            <a:endParaRPr sz="15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114300" marR="0" lvl="1" indent="-139700" algn="l" rtl="0">
              <a:lnSpc>
                <a:spcPct val="75000"/>
              </a:lnSpc>
              <a:spcBef>
                <a:spcPts val="140"/>
              </a:spcBef>
              <a:spcAft>
                <a:spcPts val="0"/>
              </a:spcAft>
              <a:buClr>
                <a:srgbClr val="000000"/>
              </a:buClr>
              <a:buSzPts val="1500"/>
              <a:buFont typeface="Arial"/>
              <a:buChar char="•"/>
            </a:pPr>
            <a:r>
              <a:rPr lang="en-GB" sz="1500" b="0" i="0" u="none" strike="noStrike" cap="none">
                <a:solidFill>
                  <a:srgbClr val="000000"/>
                </a:solidFill>
                <a:latin typeface="Arial"/>
                <a:ea typeface="Arial"/>
                <a:cs typeface="Arial"/>
                <a:sym typeface="Arial"/>
              </a:rPr>
              <a:t>să aprecieze și să evalueze nivelurile de competență antreprenorială</a:t>
            </a:r>
            <a:endParaRPr sz="15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114300" marR="0" lvl="1" indent="-139700" algn="l" rtl="0">
              <a:lnSpc>
                <a:spcPct val="75000"/>
              </a:lnSpc>
              <a:spcBef>
                <a:spcPts val="140"/>
              </a:spcBef>
              <a:spcAft>
                <a:spcPts val="0"/>
              </a:spcAft>
              <a:buClr>
                <a:srgbClr val="000000"/>
              </a:buClr>
              <a:buSzPts val="1500"/>
              <a:buFont typeface="Arial"/>
              <a:buChar char="•"/>
            </a:pPr>
            <a:r>
              <a:rPr lang="en-GB" sz="1500" b="0" i="0" u="none" strike="noStrike" cap="none">
                <a:solidFill>
                  <a:srgbClr val="000000"/>
                </a:solidFill>
                <a:latin typeface="Arial"/>
                <a:ea typeface="Arial"/>
                <a:cs typeface="Arial"/>
                <a:sym typeface="Arial"/>
              </a:rPr>
              <a:t>să pună în aplicare idei și proiecte antreprenoriale</a:t>
            </a:r>
            <a:endParaRPr sz="15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114300" marR="0" lvl="1" indent="-139700" algn="l" rtl="0">
              <a:lnSpc>
                <a:spcPct val="75000"/>
              </a:lnSpc>
              <a:spcBef>
                <a:spcPts val="140"/>
              </a:spcBef>
              <a:spcAft>
                <a:spcPts val="0"/>
              </a:spcAft>
              <a:buClr>
                <a:srgbClr val="000000"/>
              </a:buClr>
              <a:buSzPts val="1500"/>
              <a:buFont typeface="Arial"/>
              <a:buChar char="•"/>
            </a:pPr>
            <a:r>
              <a:rPr lang="en-GB" sz="1500" b="0" i="0" u="none" strike="noStrike" cap="none">
                <a:solidFill>
                  <a:srgbClr val="000000"/>
                </a:solidFill>
                <a:latin typeface="Arial"/>
                <a:ea typeface="Arial"/>
                <a:cs typeface="Arial"/>
                <a:sym typeface="Arial"/>
              </a:rPr>
              <a:t>să recunoască competențele antreprenoriale</a:t>
            </a:r>
            <a:endParaRPr sz="15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285" name="Google Shape;285;p17"/>
          <p:cNvSpPr txBox="1"/>
          <p:nvPr/>
        </p:nvSpPr>
        <p:spPr>
          <a:xfrm>
            <a:off x="3799997" y="1666900"/>
            <a:ext cx="1880100" cy="5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Obiective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Pentru cine este EntreComp?</a:t>
            </a:r>
            <a:endParaRPr/>
          </a:p>
        </p:txBody>
      </p:sp>
      <p:sp>
        <p:nvSpPr>
          <p:cNvPr id="291" name="Google Shape;291;p18"/>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8"/>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8"/>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8"/>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8"/>
          <p:cNvSpPr txBox="1"/>
          <p:nvPr/>
        </p:nvSpPr>
        <p:spPr>
          <a:xfrm>
            <a:off x="418850" y="1456727"/>
            <a:ext cx="7474500" cy="281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00" b="1" i="0" u="none" strike="noStrike" cap="none">
                <a:solidFill>
                  <a:srgbClr val="000000"/>
                </a:solidFill>
                <a:latin typeface="Arial"/>
                <a:ea typeface="Arial"/>
                <a:cs typeface="Arial"/>
                <a:sym typeface="Arial"/>
              </a:rPr>
              <a:t>Dacă lucrați în domeniul politicii și influențați politicile, puteți utiliza EntreComp pentru</a:t>
            </a:r>
            <a:r>
              <a:rPr lang="en-GB" sz="17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Dezvoltarea unei înțelegeri comune și a unui limbaj comun cu toate părțile implicate</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Informarea politicilor legate de educație, economie, ocuparea forței de muncă sau dezvoltarea comunitară</a:t>
            </a:r>
            <a:endParaRPr sz="1700" b="0" i="0" u="none" strike="noStrike" cap="none">
              <a:solidFill>
                <a:srgbClr val="000000"/>
              </a:solidFill>
              <a:latin typeface="Arial"/>
              <a:ea typeface="Arial"/>
              <a:cs typeface="Arial"/>
              <a:sym typeface="Arial"/>
            </a:endParaRPr>
          </a:p>
          <a:p>
            <a:pPr marL="0" marR="0" lvl="0" indent="-127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Definirea indicatorilor de impact al antreprenoriatului</a:t>
            </a:r>
            <a:endParaRPr sz="1600" b="0" i="0" u="none" strike="noStrike" cap="none">
              <a:solidFill>
                <a:srgbClr val="000000"/>
              </a:solidFill>
              <a:latin typeface="Arial"/>
              <a:ea typeface="Arial"/>
              <a:cs typeface="Arial"/>
              <a:sym typeface="Arial"/>
            </a:endParaRPr>
          </a:p>
        </p:txBody>
      </p:sp>
      <p:pic>
        <p:nvPicPr>
          <p:cNvPr id="296" name="Google Shape;296;p18" descr="C:\Windows\system32\config\systemprofile\Desktop\Entrecomp_logo_HD-1.png"/>
          <p:cNvPicPr preferRelativeResize="0"/>
          <p:nvPr/>
        </p:nvPicPr>
        <p:blipFill rotWithShape="1">
          <a:blip r:embed="rId3">
            <a:alphaModFix/>
          </a:blip>
          <a:srcRect/>
          <a:stretch/>
        </p:blipFill>
        <p:spPr>
          <a:xfrm>
            <a:off x="6490740" y="4274027"/>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Pentru cine este EntreComp?</a:t>
            </a:r>
            <a:endParaRPr/>
          </a:p>
        </p:txBody>
      </p:sp>
      <p:sp>
        <p:nvSpPr>
          <p:cNvPr id="302" name="Google Shape;302;p1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9"/>
          <p:cNvSpPr txBox="1"/>
          <p:nvPr/>
        </p:nvSpPr>
        <p:spPr>
          <a:xfrm>
            <a:off x="418850" y="1449470"/>
            <a:ext cx="7474500" cy="287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00" b="1" i="0" u="none" strike="noStrike" cap="none">
                <a:solidFill>
                  <a:srgbClr val="000000"/>
                </a:solidFill>
                <a:latin typeface="Arial"/>
                <a:ea typeface="Arial"/>
                <a:cs typeface="Arial"/>
                <a:sym typeface="Arial"/>
              </a:rPr>
              <a:t>Dacă lucrați în domeniul educației și formării profesionale, puteți utiliza EntreComp pentru</a:t>
            </a:r>
            <a:r>
              <a:rPr lang="en-GB" sz="17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Adaptarea rezultatelor învățării antreprenoriale la un context specific</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Crearea de noi activități de predare și învățare sau îmbunătățirea celor existente pentru a dezvolta spiritul antreprenorial</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700" b="0" i="0" u="none" strike="noStrike" cap="none">
                <a:solidFill>
                  <a:srgbClr val="000000"/>
                </a:solidFill>
                <a:latin typeface="Arial"/>
                <a:ea typeface="Arial"/>
                <a:cs typeface="Arial"/>
                <a:sym typeface="Arial"/>
              </a:rPr>
              <a:t>competențe</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Proiectarea evaluării învățării antreprenoriale</a:t>
            </a:r>
            <a:endParaRPr sz="1700" b="0" i="0" u="none" strike="noStrike" cap="none">
              <a:solidFill>
                <a:srgbClr val="000000"/>
              </a:solidFill>
              <a:latin typeface="Arial"/>
              <a:ea typeface="Arial"/>
              <a:cs typeface="Arial"/>
              <a:sym typeface="Arial"/>
            </a:endParaRPr>
          </a:p>
        </p:txBody>
      </p:sp>
      <p:pic>
        <p:nvPicPr>
          <p:cNvPr id="307" name="Google Shape;307;p19" descr="C:\Windows\system32\config\systemprofile\Desktop\Entrecomp_logo_HD-1.png"/>
          <p:cNvPicPr preferRelativeResize="0"/>
          <p:nvPr/>
        </p:nvPicPr>
        <p:blipFill rotWithShape="1">
          <a:blip r:embed="rId3">
            <a:alphaModFix/>
          </a:blip>
          <a:srcRect/>
          <a:stretch/>
        </p:blipFill>
        <p:spPr>
          <a:xfrm>
            <a:off x="6551664" y="4186852"/>
            <a:ext cx="1610523" cy="53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01</a:t>
            </a:r>
            <a:endParaRPr/>
          </a:p>
        </p:txBody>
      </p:sp>
      <p:sp>
        <p:nvSpPr>
          <p:cNvPr id="149" name="Google Shape;149;p2"/>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Despre mine  </a:t>
            </a:r>
            <a:endParaRPr/>
          </a:p>
        </p:txBody>
      </p:sp>
      <p:sp>
        <p:nvSpPr>
          <p:cNvPr id="150" name="Google Shape;150;p2"/>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03</a:t>
            </a:r>
            <a:endParaRPr/>
          </a:p>
        </p:txBody>
      </p:sp>
      <p:sp>
        <p:nvSpPr>
          <p:cNvPr id="151" name="Google Shape;151;p2"/>
          <p:cNvSpPr txBox="1">
            <a:spLocks noGrp="1"/>
          </p:cNvSpPr>
          <p:nvPr>
            <p:ph type="title" idx="4"/>
          </p:nvPr>
        </p:nvSpPr>
        <p:spPr>
          <a:xfrm>
            <a:off x="1395050" y="3288225"/>
            <a:ext cx="2899200" cy="62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Experiența mea</a:t>
            </a:r>
            <a:endParaRPr/>
          </a:p>
        </p:txBody>
      </p:sp>
      <p:sp>
        <p:nvSpPr>
          <p:cNvPr id="152" name="Google Shape;152;p2"/>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02</a:t>
            </a:r>
            <a:endParaRPr/>
          </a:p>
        </p:txBody>
      </p:sp>
      <p:sp>
        <p:nvSpPr>
          <p:cNvPr id="153" name="Google Shape;153;p2"/>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Ce fac eu</a:t>
            </a:r>
            <a:endParaRPr/>
          </a:p>
        </p:txBody>
      </p:sp>
      <p:sp>
        <p:nvSpPr>
          <p:cNvPr id="154" name="Google Shape;154;p2"/>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04</a:t>
            </a:r>
            <a:endParaRPr/>
          </a:p>
        </p:txBody>
      </p:sp>
      <p:sp>
        <p:nvSpPr>
          <p:cNvPr id="155" name="Google Shape;155;p2"/>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Munca mea</a:t>
            </a:r>
            <a:endParaRPr/>
          </a:p>
        </p:txBody>
      </p:sp>
      <p:sp>
        <p:nvSpPr>
          <p:cNvPr id="156" name="Google Shape;156;p2"/>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Numele meu este ....</a:t>
            </a:r>
            <a:endParaRPr/>
          </a:p>
          <a:p>
            <a:pPr marL="0" lvl="0" indent="0" algn="l" rtl="0">
              <a:lnSpc>
                <a:spcPct val="100000"/>
              </a:lnSpc>
              <a:spcBef>
                <a:spcPts val="0"/>
              </a:spcBef>
              <a:spcAft>
                <a:spcPts val="0"/>
              </a:spcAft>
              <a:buSzPts val="1600"/>
              <a:buNone/>
            </a:pPr>
            <a:endParaRPr/>
          </a:p>
        </p:txBody>
      </p:sp>
      <p:sp>
        <p:nvSpPr>
          <p:cNvPr id="157" name="Google Shape;157;p2"/>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În timpul acestui curs m-am gândit la o afacere ecologică în ...</a:t>
            </a:r>
            <a:endParaRPr/>
          </a:p>
        </p:txBody>
      </p:sp>
      <p:sp>
        <p:nvSpPr>
          <p:cNvPr id="158" name="Google Shape;158;p2"/>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Și lucrez la ...</a:t>
            </a:r>
            <a:endParaRPr/>
          </a:p>
        </p:txBody>
      </p:sp>
      <p:sp>
        <p:nvSpPr>
          <p:cNvPr id="159" name="Google Shape;159;p2"/>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Principalele mele abilități sunt ...</a:t>
            </a:r>
            <a:endParaRPr/>
          </a:p>
        </p:txBody>
      </p:sp>
      <p:pic>
        <p:nvPicPr>
          <p:cNvPr id="160" name="Google Shape;160;p2" descr="Image result for hello"/>
          <p:cNvPicPr preferRelativeResize="0"/>
          <p:nvPr/>
        </p:nvPicPr>
        <p:blipFill rotWithShape="1">
          <a:blip r:embed="rId3">
            <a:alphaModFix/>
          </a:blip>
          <a:srcRect/>
          <a:stretch/>
        </p:blipFill>
        <p:spPr>
          <a:xfrm>
            <a:off x="3740925" y="1826425"/>
            <a:ext cx="1786150" cy="1481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Pentru cine este EntreComp?</a:t>
            </a:r>
            <a:endParaRPr/>
          </a:p>
        </p:txBody>
      </p:sp>
      <p:sp>
        <p:nvSpPr>
          <p:cNvPr id="313" name="Google Shape;313;p2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0"/>
          <p:cNvSpPr txBox="1"/>
          <p:nvPr/>
        </p:nvSpPr>
        <p:spPr>
          <a:xfrm>
            <a:off x="418850" y="1456727"/>
            <a:ext cx="7474500" cy="271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00" b="1" i="0" u="none" strike="noStrike" cap="none">
                <a:solidFill>
                  <a:srgbClr val="000000"/>
                </a:solidFill>
                <a:latin typeface="Arial"/>
                <a:ea typeface="Arial"/>
                <a:cs typeface="Arial"/>
                <a:sym typeface="Arial"/>
              </a:rPr>
              <a:t>Dacă lucrați cu tineri în afara sistemului de educație formală, puteți utiliza EntreComp pentru</a:t>
            </a:r>
            <a:r>
              <a:rPr lang="en-GB" sz="17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Proiectarea de activități care să ofere experiențe antreprenoriale practice</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a:t>Sprijinirea</a:t>
            </a:r>
            <a:r>
              <a:rPr lang="en-GB" sz="1700" b="0" i="0" u="none" strike="noStrike" cap="none">
                <a:solidFill>
                  <a:srgbClr val="000000"/>
                </a:solidFill>
                <a:latin typeface="Arial"/>
                <a:ea typeface="Arial"/>
                <a:cs typeface="Arial"/>
                <a:sym typeface="Arial"/>
              </a:rPr>
              <a:t> tinerilor să înțeleagă cât de întreprinzători sunt</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Recunoaște</a:t>
            </a:r>
            <a:r>
              <a:rPr lang="en-GB" sz="1700"/>
              <a:t>rea</a:t>
            </a:r>
            <a:r>
              <a:rPr lang="en-GB" sz="1700" b="0" i="0" u="none" strike="noStrike" cap="none">
                <a:solidFill>
                  <a:srgbClr val="000000"/>
                </a:solidFill>
                <a:latin typeface="Arial"/>
                <a:ea typeface="Arial"/>
                <a:cs typeface="Arial"/>
                <a:sym typeface="Arial"/>
              </a:rPr>
              <a:t> propriil</a:t>
            </a:r>
            <a:r>
              <a:rPr lang="en-GB" sz="1700"/>
              <a:t>or</a:t>
            </a:r>
            <a:r>
              <a:rPr lang="en-GB" sz="1700" b="0" i="0" u="none" strike="noStrike" cap="none">
                <a:solidFill>
                  <a:srgbClr val="000000"/>
                </a:solidFill>
                <a:latin typeface="Arial"/>
                <a:ea typeface="Arial"/>
                <a:cs typeface="Arial"/>
                <a:sym typeface="Arial"/>
              </a:rPr>
              <a:t> competențe antreprenoriale</a:t>
            </a:r>
            <a:endParaRPr sz="1700" b="0" i="0" u="none" strike="noStrike" cap="none">
              <a:solidFill>
                <a:srgbClr val="000000"/>
              </a:solidFill>
              <a:latin typeface="Arial"/>
              <a:ea typeface="Arial"/>
              <a:cs typeface="Arial"/>
              <a:sym typeface="Arial"/>
            </a:endParaRPr>
          </a:p>
        </p:txBody>
      </p:sp>
      <p:pic>
        <p:nvPicPr>
          <p:cNvPr id="318" name="Google Shape;318;p20" descr="C:\Windows\system32\config\systemprofile\Desktop\Entrecomp_logo_HD-1.png"/>
          <p:cNvPicPr preferRelativeResize="0"/>
          <p:nvPr/>
        </p:nvPicPr>
        <p:blipFill rotWithShape="1">
          <a:blip r:embed="rId3">
            <a:alphaModFix/>
          </a:blip>
          <a:srcRect/>
          <a:stretch/>
        </p:blipFill>
        <p:spPr>
          <a:xfrm>
            <a:off x="6490740" y="4174427"/>
            <a:ext cx="1610523" cy="5368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Pentru cine este EntreComp?</a:t>
            </a:r>
            <a:endParaRPr/>
          </a:p>
        </p:txBody>
      </p:sp>
      <p:sp>
        <p:nvSpPr>
          <p:cNvPr id="324" name="Google Shape;324;p2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1"/>
          <p:cNvSpPr txBox="1"/>
          <p:nvPr/>
        </p:nvSpPr>
        <p:spPr>
          <a:xfrm>
            <a:off x="418850" y="1456727"/>
            <a:ext cx="7474500" cy="269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00" b="1" i="0" u="none" strike="noStrike" cap="none">
                <a:solidFill>
                  <a:srgbClr val="000000"/>
                </a:solidFill>
                <a:latin typeface="Arial"/>
                <a:ea typeface="Arial"/>
                <a:cs typeface="Arial"/>
                <a:sym typeface="Arial"/>
              </a:rPr>
              <a:t>Dacă lucrați cu start-up-uri și antreprenori, puteți utiliza EntreComp pentru</a:t>
            </a:r>
            <a:r>
              <a:rPr lang="en-GB" sz="17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Înțelegerea modului în care activitățile existente contribuie la dezvoltarea competențelor antreprenoriale</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a:t>Sprijinirea</a:t>
            </a:r>
            <a:r>
              <a:rPr lang="en-GB" sz="1700" b="0" i="0" u="none" strike="noStrike" cap="none">
                <a:solidFill>
                  <a:srgbClr val="000000"/>
                </a:solidFill>
                <a:latin typeface="Arial"/>
                <a:ea typeface="Arial"/>
                <a:cs typeface="Arial"/>
                <a:sym typeface="Arial"/>
              </a:rPr>
              <a:t> antreprenori</a:t>
            </a:r>
            <a:r>
              <a:rPr lang="en-GB" sz="1700"/>
              <a:t>lor</a:t>
            </a:r>
            <a:r>
              <a:rPr lang="en-GB" sz="1700" b="0" i="0" u="none" strike="noStrike" cap="none">
                <a:solidFill>
                  <a:srgbClr val="000000"/>
                </a:solidFill>
                <a:latin typeface="Arial"/>
                <a:ea typeface="Arial"/>
                <a:cs typeface="Arial"/>
                <a:sym typeface="Arial"/>
              </a:rPr>
              <a:t> să își cartografieze propriile competențe antreprenoriale</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Proiectarea de noi cursuri de formare pentru a sprijini crearea sau creșterea afacerilor, în concordanță cu competențele EntreComp.</a:t>
            </a:r>
            <a:endParaRPr sz="1700" b="0" i="0" u="none" strike="noStrike" cap="none">
              <a:solidFill>
                <a:srgbClr val="000000"/>
              </a:solidFill>
              <a:latin typeface="Arial"/>
              <a:ea typeface="Arial"/>
              <a:cs typeface="Arial"/>
              <a:sym typeface="Arial"/>
            </a:endParaRPr>
          </a:p>
        </p:txBody>
      </p:sp>
      <p:pic>
        <p:nvPicPr>
          <p:cNvPr id="329" name="Google Shape;329;p21" descr="C:\Windows\system32\config\systemprofile\Desktop\Entrecomp_logo_HD-1.png"/>
          <p:cNvPicPr preferRelativeResize="0"/>
          <p:nvPr/>
        </p:nvPicPr>
        <p:blipFill rotWithShape="1">
          <a:blip r:embed="rId3">
            <a:alphaModFix/>
          </a:blip>
          <a:srcRect/>
          <a:stretch/>
        </p:blipFill>
        <p:spPr>
          <a:xfrm>
            <a:off x="6490740" y="4067159"/>
            <a:ext cx="1610523" cy="5368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Pentru cine este EntreComp?</a:t>
            </a:r>
            <a:endParaRPr/>
          </a:p>
        </p:txBody>
      </p:sp>
      <p:sp>
        <p:nvSpPr>
          <p:cNvPr id="335" name="Google Shape;335;p2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2"/>
          <p:cNvSpPr txBox="1"/>
          <p:nvPr/>
        </p:nvSpPr>
        <p:spPr>
          <a:xfrm>
            <a:off x="418850" y="1449471"/>
            <a:ext cx="7474500" cy="296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700" b="1" i="0" u="none" strike="noStrike" cap="none">
                <a:solidFill>
                  <a:srgbClr val="000000"/>
                </a:solidFill>
                <a:latin typeface="Arial"/>
                <a:ea typeface="Arial"/>
                <a:cs typeface="Arial"/>
                <a:sym typeface="Arial"/>
              </a:rPr>
              <a:t>Dacă sunteți implicat în recrutarea și gestionarea resurselor umane, puteți utiliza EntreComp pentru</a:t>
            </a:r>
            <a:r>
              <a:rPr lang="en-GB" sz="17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a:t>Îndrumare</a:t>
            </a:r>
            <a:r>
              <a:rPr lang="en-GB" sz="1700" b="0" i="0" u="none" strike="noStrike" cap="none">
                <a:solidFill>
                  <a:srgbClr val="000000"/>
                </a:solidFill>
                <a:latin typeface="Arial"/>
                <a:ea typeface="Arial"/>
                <a:cs typeface="Arial"/>
                <a:sym typeface="Arial"/>
              </a:rPr>
              <a:t> </a:t>
            </a:r>
            <a:r>
              <a:rPr lang="en-GB" sz="1700"/>
              <a:t>în</a:t>
            </a:r>
            <a:r>
              <a:rPr lang="en-GB" sz="1700" b="0" i="0" u="none" strike="noStrike" cap="none">
                <a:solidFill>
                  <a:srgbClr val="000000"/>
                </a:solidFill>
                <a:latin typeface="Arial"/>
                <a:ea typeface="Arial"/>
                <a:cs typeface="Arial"/>
                <a:sym typeface="Arial"/>
              </a:rPr>
              <a:t> definirea cerințelor de competență specifice postului</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Planificarea strategiilor și activităților de învățare și dezvoltare organizațională</a:t>
            </a:r>
            <a:endParaRPr sz="1700" b="0" i="0" u="none" strike="noStrike" cap="none">
              <a:solidFill>
                <a:srgbClr val="000000"/>
              </a:solidFill>
              <a:latin typeface="Arial"/>
              <a:ea typeface="Arial"/>
              <a:cs typeface="Arial"/>
              <a:sym typeface="Arial"/>
            </a:endParaRPr>
          </a:p>
          <a:p>
            <a:pPr marL="0" marR="0" lvl="0" indent="-19050" algn="l" rtl="0">
              <a:lnSpc>
                <a:spcPct val="100000"/>
              </a:lnSpc>
              <a:spcBef>
                <a:spcPts val="0"/>
              </a:spcBef>
              <a:spcAft>
                <a:spcPts val="0"/>
              </a:spcAft>
              <a:buClr>
                <a:srgbClr val="000000"/>
              </a:buClr>
              <a:buSzPts val="1700"/>
              <a:buFont typeface="Arial"/>
              <a:buChar char="•"/>
            </a:pPr>
            <a:r>
              <a:rPr lang="en-GB" sz="1700" b="0" i="0" u="none" strike="noStrike" cap="none">
                <a:solidFill>
                  <a:srgbClr val="000000"/>
                </a:solidFill>
                <a:latin typeface="Arial"/>
                <a:ea typeface="Arial"/>
                <a:cs typeface="Arial"/>
                <a:sym typeface="Arial"/>
              </a:rPr>
              <a:t>Construi</a:t>
            </a:r>
            <a:r>
              <a:rPr lang="en-GB" sz="1700"/>
              <a:t>rea</a:t>
            </a:r>
            <a:r>
              <a:rPr lang="en-GB" sz="1700" b="0" i="0" u="none" strike="noStrike" cap="none">
                <a:solidFill>
                  <a:srgbClr val="000000"/>
                </a:solidFill>
                <a:latin typeface="Arial"/>
                <a:ea typeface="Arial"/>
                <a:cs typeface="Arial"/>
                <a:sym typeface="Arial"/>
              </a:rPr>
              <a:t> echipelor antreprenoriale</a:t>
            </a:r>
            <a:endParaRPr sz="1700" b="0" i="0" u="none" strike="noStrike" cap="none">
              <a:solidFill>
                <a:srgbClr val="000000"/>
              </a:solidFill>
              <a:latin typeface="Arial"/>
              <a:ea typeface="Arial"/>
              <a:cs typeface="Arial"/>
              <a:sym typeface="Arial"/>
            </a:endParaRPr>
          </a:p>
        </p:txBody>
      </p:sp>
      <p:pic>
        <p:nvPicPr>
          <p:cNvPr id="340" name="Google Shape;340;p22" descr="C:\Windows\system32\config\systemprofile\Desktop\Entrecomp_logo_HD-1.png"/>
          <p:cNvPicPr preferRelativeResize="0"/>
          <p:nvPr/>
        </p:nvPicPr>
        <p:blipFill rotWithShape="1">
          <a:blip r:embed="rId3">
            <a:alphaModFix/>
          </a:blip>
          <a:srcRect/>
          <a:stretch/>
        </p:blipFill>
        <p:spPr>
          <a:xfrm>
            <a:off x="6490740" y="4059902"/>
            <a:ext cx="1610523" cy="5368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04</a:t>
            </a:r>
            <a:endParaRPr/>
          </a:p>
        </p:txBody>
      </p:sp>
      <p:sp>
        <p:nvSpPr>
          <p:cNvPr id="346" name="Google Shape;346;p23"/>
          <p:cNvSpPr txBox="1">
            <a:spLocks noGrp="1"/>
          </p:cNvSpPr>
          <p:nvPr>
            <p:ph type="title" idx="2"/>
          </p:nvPr>
        </p:nvSpPr>
        <p:spPr>
          <a:xfrm>
            <a:off x="798250" y="2840375"/>
            <a:ext cx="8517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Sfaturi de top pentru a începe cu EntreComp</a:t>
            </a:r>
            <a:endParaRPr sz="4000"/>
          </a:p>
        </p:txBody>
      </p:sp>
      <p:sp>
        <p:nvSpPr>
          <p:cNvPr id="347" name="Google Shape;347;p2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23"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Sfaturi de top pentru a începe cu EntreComp</a:t>
            </a:r>
            <a:endParaRPr/>
          </a:p>
        </p:txBody>
      </p:sp>
      <p:sp>
        <p:nvSpPr>
          <p:cNvPr id="354" name="Google Shape;354;p24"/>
          <p:cNvSpPr txBox="1">
            <a:spLocks noGrp="1"/>
          </p:cNvSpPr>
          <p:nvPr>
            <p:ph type="subTitle" idx="1"/>
          </p:nvPr>
        </p:nvSpPr>
        <p:spPr>
          <a:xfrm>
            <a:off x="4058875" y="922499"/>
            <a:ext cx="4719300" cy="332490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Creați o înțelegere comună </a:t>
            </a:r>
            <a:endParaRPr/>
          </a:p>
          <a:p>
            <a:pPr marL="457200" lvl="0" indent="-330200" algn="l" rtl="0">
              <a:lnSpc>
                <a:spcPct val="200000"/>
              </a:lnSpc>
              <a:spcBef>
                <a:spcPts val="0"/>
              </a:spcBef>
              <a:spcAft>
                <a:spcPts val="0"/>
              </a:spcAft>
              <a:buSzPts val="1600"/>
              <a:buChar char="●"/>
            </a:pPr>
            <a:r>
              <a:rPr lang="en-GB"/>
              <a:t>Folosiți elementele vizuale</a:t>
            </a:r>
            <a:endParaRPr/>
          </a:p>
          <a:p>
            <a:pPr marL="457200" lvl="0" indent="-330200" algn="l" rtl="0">
              <a:lnSpc>
                <a:spcPct val="200000"/>
              </a:lnSpc>
              <a:spcBef>
                <a:spcPts val="0"/>
              </a:spcBef>
              <a:spcAft>
                <a:spcPts val="0"/>
              </a:spcAft>
              <a:buSzPts val="1600"/>
              <a:buChar char="●"/>
            </a:pPr>
            <a:r>
              <a:rPr lang="en-GB"/>
              <a:t>Găsiți nivelul potrivit</a:t>
            </a:r>
            <a:endParaRPr/>
          </a:p>
          <a:p>
            <a:pPr marL="457200" lvl="0" indent="-330200" algn="l" rtl="0">
              <a:lnSpc>
                <a:spcPct val="200000"/>
              </a:lnSpc>
              <a:spcBef>
                <a:spcPts val="0"/>
              </a:spcBef>
              <a:spcAft>
                <a:spcPts val="0"/>
              </a:spcAft>
              <a:buSzPts val="1600"/>
              <a:buChar char="●"/>
            </a:pPr>
            <a:r>
              <a:rPr lang="en-GB"/>
              <a:t>Găsiți competențele potrivite</a:t>
            </a:r>
            <a:endParaRPr/>
          </a:p>
          <a:p>
            <a:pPr marL="457200" lvl="0" indent="-330200" algn="l" rtl="0">
              <a:lnSpc>
                <a:spcPct val="200000"/>
              </a:lnSpc>
              <a:spcBef>
                <a:spcPts val="0"/>
              </a:spcBef>
              <a:spcAft>
                <a:spcPts val="0"/>
              </a:spcAft>
              <a:buSzPts val="1600"/>
              <a:buChar char="●"/>
            </a:pPr>
            <a:r>
              <a:rPr lang="en-GB"/>
              <a:t>Înțelegeți-vă punctul de plecare</a:t>
            </a:r>
            <a:endParaRPr/>
          </a:p>
          <a:p>
            <a:pPr marL="457200" lvl="0" indent="-330200" algn="l" rtl="0">
              <a:lnSpc>
                <a:spcPct val="200000"/>
              </a:lnSpc>
              <a:spcBef>
                <a:spcPts val="0"/>
              </a:spcBef>
              <a:spcAft>
                <a:spcPts val="0"/>
              </a:spcAft>
              <a:buSzPts val="1600"/>
              <a:buChar char="●"/>
            </a:pPr>
            <a:r>
              <a:rPr lang="en-GB"/>
              <a:t>Adaptați-vă dacă este nevoie</a:t>
            </a:r>
            <a:endParaRPr/>
          </a:p>
          <a:p>
            <a:pPr marL="457200" lvl="0" indent="-330200" algn="l" rtl="0">
              <a:lnSpc>
                <a:spcPct val="200000"/>
              </a:lnSpc>
              <a:spcBef>
                <a:spcPts val="0"/>
              </a:spcBef>
              <a:spcAft>
                <a:spcPts val="0"/>
              </a:spcAft>
              <a:buSzPts val="1600"/>
              <a:buChar char="●"/>
            </a:pPr>
            <a:r>
              <a:rPr lang="en-GB"/>
              <a:t>Înțelegeți punctul de plecare al cursanților dvs.</a:t>
            </a:r>
            <a:endParaRPr/>
          </a:p>
        </p:txBody>
      </p:sp>
      <p:pic>
        <p:nvPicPr>
          <p:cNvPr id="355" name="Google Shape;355;p24" descr="C:\Windows\system32\config\systemprofile\Desktop\Entrecomp_logo_HD-1.png"/>
          <p:cNvPicPr preferRelativeResize="0"/>
          <p:nvPr/>
        </p:nvPicPr>
        <p:blipFill rotWithShape="1">
          <a:blip r:embed="rId3">
            <a:alphaModFix/>
          </a:blip>
          <a:srcRect/>
          <a:stretch/>
        </p:blipFill>
        <p:spPr>
          <a:xfrm>
            <a:off x="6236178" y="4130624"/>
            <a:ext cx="1610523" cy="536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5"/>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Sfaturi de top pentru a începe cu EntreComp</a:t>
            </a:r>
            <a:endParaRPr/>
          </a:p>
        </p:txBody>
      </p:sp>
      <p:sp>
        <p:nvSpPr>
          <p:cNvPr id="361" name="Google Shape;361;p25"/>
          <p:cNvSpPr txBox="1">
            <a:spLocks noGrp="1"/>
          </p:cNvSpPr>
          <p:nvPr>
            <p:ph type="subTitle" idx="1"/>
          </p:nvPr>
        </p:nvSpPr>
        <p:spPr>
          <a:xfrm>
            <a:off x="4058875" y="778725"/>
            <a:ext cx="4719300" cy="376080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Perfecționarea sau evaluarea strategiilor de învățare </a:t>
            </a:r>
            <a:endParaRPr/>
          </a:p>
          <a:p>
            <a:pPr marL="457200" lvl="0" indent="-330200" algn="l" rtl="0">
              <a:lnSpc>
                <a:spcPct val="200000"/>
              </a:lnSpc>
              <a:spcBef>
                <a:spcPts val="0"/>
              </a:spcBef>
              <a:spcAft>
                <a:spcPts val="0"/>
              </a:spcAft>
              <a:buSzPts val="1600"/>
              <a:buChar char="●"/>
            </a:pPr>
            <a:r>
              <a:rPr lang="en-GB"/>
              <a:t>Identificarea rezultatelor învățării care se potrivesc cu activitatea dvs.</a:t>
            </a:r>
            <a:endParaRPr/>
          </a:p>
          <a:p>
            <a:pPr marL="457200" lvl="0" indent="-330200" algn="l" rtl="0">
              <a:lnSpc>
                <a:spcPct val="200000"/>
              </a:lnSpc>
              <a:spcBef>
                <a:spcPts val="0"/>
              </a:spcBef>
              <a:spcAft>
                <a:spcPts val="0"/>
              </a:spcAft>
              <a:buSzPts val="1600"/>
              <a:buChar char="●"/>
            </a:pPr>
            <a:r>
              <a:rPr lang="en-GB"/>
              <a:t>Autoevaluare</a:t>
            </a:r>
            <a:endParaRPr/>
          </a:p>
          <a:p>
            <a:pPr marL="457200" lvl="0" indent="-330200" algn="l" rtl="0">
              <a:lnSpc>
                <a:spcPct val="200000"/>
              </a:lnSpc>
              <a:spcBef>
                <a:spcPts val="0"/>
              </a:spcBef>
              <a:spcAft>
                <a:spcPts val="0"/>
              </a:spcAft>
              <a:buSzPts val="1600"/>
              <a:buChar char="●"/>
            </a:pPr>
            <a:r>
              <a:rPr lang="en-GB"/>
              <a:t>Demonstrarea valorii</a:t>
            </a:r>
            <a:endParaRPr/>
          </a:p>
          <a:p>
            <a:pPr marL="457200" lvl="0" indent="-330200" algn="l" rtl="0">
              <a:lnSpc>
                <a:spcPct val="200000"/>
              </a:lnSpc>
              <a:spcBef>
                <a:spcPts val="0"/>
              </a:spcBef>
              <a:spcAft>
                <a:spcPts val="0"/>
              </a:spcAft>
              <a:buSzPts val="1600"/>
              <a:buChar char="●"/>
            </a:pPr>
            <a:r>
              <a:rPr lang="en-GB"/>
              <a:t>Harta față de activitatea dvs. existentă</a:t>
            </a:r>
            <a:endParaRPr/>
          </a:p>
          <a:p>
            <a:pPr marL="457200" lvl="0" indent="-330200" algn="l" rtl="0">
              <a:lnSpc>
                <a:spcPct val="200000"/>
              </a:lnSpc>
              <a:spcBef>
                <a:spcPts val="0"/>
              </a:spcBef>
              <a:spcAft>
                <a:spcPts val="0"/>
              </a:spcAft>
              <a:buSzPts val="1600"/>
              <a:buChar char="●"/>
            </a:pPr>
            <a:r>
              <a:rPr lang="en-GB"/>
              <a:t>Furnizarea unei baze de dovezi</a:t>
            </a:r>
            <a:endParaRPr/>
          </a:p>
        </p:txBody>
      </p:sp>
      <p:pic>
        <p:nvPicPr>
          <p:cNvPr id="362" name="Google Shape;362;p25" descr="C:\Windows\system32\config\systemprofile\Desktop\Entrecomp_logo_HD-1.png"/>
          <p:cNvPicPr preferRelativeResize="0"/>
          <p:nvPr/>
        </p:nvPicPr>
        <p:blipFill rotWithShape="1">
          <a:blip r:embed="rId3">
            <a:alphaModFix/>
          </a:blip>
          <a:srcRect/>
          <a:stretch/>
        </p:blipFill>
        <p:spPr>
          <a:xfrm>
            <a:off x="6265207" y="4271104"/>
            <a:ext cx="1610523" cy="5368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txBox="1">
            <a:spLocks noGrp="1"/>
          </p:cNvSpPr>
          <p:nvPr>
            <p:ph type="subTitle" idx="1"/>
          </p:nvPr>
        </p:nvSpPr>
        <p:spPr>
          <a:xfrm>
            <a:off x="2625844" y="959031"/>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Împărțiți-vă</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în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grupuri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și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folosind</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informațiile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furnizate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în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diapozitivele</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mai</a:t>
            </a:r>
            <a:r>
              <a:rPr lang="en-GB" sz="1400" b="0" i="0" u="none" strike="noStrike" cap="none" dirty="0">
                <a:solidFill>
                  <a:srgbClr val="000000"/>
                </a:solidFill>
                <a:latin typeface="Arial"/>
                <a:ea typeface="Arial"/>
                <a:cs typeface="Arial"/>
                <a:sym typeface="Arial"/>
              </a:rPr>
              <a:t> sus, </a:t>
            </a:r>
            <a:r>
              <a:rPr lang="en-GB" sz="1400" b="0" i="0" u="none" strike="noStrike" cap="none" dirty="0" err="1">
                <a:solidFill>
                  <a:srgbClr val="000000"/>
                </a:solidFill>
                <a:latin typeface="Arial"/>
                <a:ea typeface="Arial"/>
                <a:cs typeface="Arial"/>
                <a:sym typeface="Arial"/>
              </a:rPr>
              <a:t>faceți</a:t>
            </a:r>
            <a:r>
              <a:rPr lang="en-GB" sz="1400" b="0" i="0" u="none" strike="noStrike" cap="none" dirty="0">
                <a:solidFill>
                  <a:srgbClr val="000000"/>
                </a:solidFill>
                <a:latin typeface="Arial"/>
                <a:ea typeface="Arial"/>
                <a:cs typeface="Arial"/>
                <a:sym typeface="Arial"/>
              </a:rPr>
              <a:t> un brainstorming </a:t>
            </a:r>
            <a:r>
              <a:rPr lang="en-GB" sz="1400" b="0" i="0" u="none" strike="noStrike" cap="none" dirty="0" err="1">
                <a:solidFill>
                  <a:srgbClr val="000000"/>
                </a:solidFill>
                <a:latin typeface="Arial"/>
                <a:ea typeface="Arial"/>
                <a:cs typeface="Arial"/>
                <a:sym typeface="Arial"/>
              </a:rPr>
              <a:t>pentru</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dezvolta</a:t>
            </a:r>
            <a:r>
              <a:rPr lang="en-GB" sz="1400" b="0" i="0" u="none" strike="noStrike" cap="none" dirty="0">
                <a:solidFill>
                  <a:srgbClr val="000000"/>
                </a:solidFill>
                <a:latin typeface="Arial"/>
                <a:ea typeface="Arial"/>
                <a:cs typeface="Arial"/>
                <a:sym typeface="Arial"/>
              </a:rPr>
              <a:t> un plan de </a:t>
            </a:r>
            <a:r>
              <a:rPr lang="en-GB" sz="1400" b="0" i="0" u="none" strike="noStrike" cap="none" dirty="0" err="1">
                <a:solidFill>
                  <a:srgbClr val="000000"/>
                </a:solidFill>
                <a:latin typeface="Arial"/>
                <a:ea typeface="Arial"/>
                <a:cs typeface="Arial"/>
                <a:sym typeface="Arial"/>
              </a:rPr>
              <a:t>aplicare</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în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activitatea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dvs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curentă</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După</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aceea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prezentați-vă</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planul</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în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fața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clasei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și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primiți</a:t>
            </a:r>
            <a:r>
              <a:rPr lang="en-GB" sz="1400" b="0" i="0" u="none" strike="noStrike" cap="none" dirty="0">
                <a:solidFill>
                  <a:srgbClr val="000000"/>
                </a:solidFill>
                <a:latin typeface="Arial"/>
                <a:ea typeface="Arial"/>
                <a:cs typeface="Arial"/>
                <a:sym typeface="Arial"/>
              </a:rPr>
              <a:t> feedback.</a:t>
            </a:r>
            <a:endParaRPr sz="1400" b="0" i="0" u="none" strike="noStrike" cap="none" dirty="0">
              <a:solidFill>
                <a:srgbClr val="000000"/>
              </a:solidFill>
              <a:latin typeface="Arial"/>
              <a:ea typeface="Arial"/>
              <a:cs typeface="Arial"/>
              <a:sym typeface="Arial"/>
            </a:endParaRPr>
          </a:p>
        </p:txBody>
      </p:sp>
      <p:sp>
        <p:nvSpPr>
          <p:cNvPr id="368" name="Google Shape;368;p26"/>
          <p:cNvSpPr txBox="1"/>
          <p:nvPr/>
        </p:nvSpPr>
        <p:spPr>
          <a:xfrm>
            <a:off x="1915532" y="252995"/>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dirty="0" err="1">
                <a:solidFill>
                  <a:srgbClr val="E7501B"/>
                </a:solidFill>
                <a:latin typeface="Bebas Neue"/>
                <a:ea typeface="Bebas Neue"/>
                <a:cs typeface="Bebas Neue"/>
                <a:sym typeface="Bebas Neue"/>
              </a:rPr>
              <a:t>Studiu</a:t>
            </a:r>
            <a:r>
              <a:rPr lang="en-GB" sz="3800" b="0" i="0" u="none" strike="noStrike" cap="none" dirty="0">
                <a:solidFill>
                  <a:srgbClr val="E7501B"/>
                </a:solidFill>
                <a:latin typeface="Bebas Neue"/>
                <a:ea typeface="Bebas Neue"/>
                <a:cs typeface="Bebas Neue"/>
                <a:sym typeface="Bebas Neue"/>
              </a:rPr>
              <a:t> de </a:t>
            </a:r>
            <a:r>
              <a:rPr lang="en-GB" sz="3800" b="0" i="0" u="none" strike="noStrike" cap="none" dirty="0" err="1">
                <a:solidFill>
                  <a:srgbClr val="E7501B"/>
                </a:solidFill>
                <a:latin typeface="Bebas Neue"/>
                <a:ea typeface="Bebas Neue"/>
                <a:cs typeface="Bebas Neue"/>
                <a:sym typeface="Bebas Neue"/>
              </a:rPr>
              <a:t>caz</a:t>
            </a:r>
            <a:endParaRPr sz="3800" b="0" i="0" u="none" strike="noStrike" cap="none" dirty="0">
              <a:solidFill>
                <a:srgbClr val="E7501B"/>
              </a:solidFill>
              <a:latin typeface="Bebas Neue"/>
              <a:ea typeface="Bebas Neue"/>
              <a:cs typeface="Bebas Neue"/>
              <a:sym typeface="Bebas Neue"/>
            </a:endParaRPr>
          </a:p>
        </p:txBody>
      </p:sp>
      <p:pic>
        <p:nvPicPr>
          <p:cNvPr id="369" name="Google Shape;369;p26" descr="C:\Windows\system32\config\systemprofile\Desktop\Entrecomp_logo_HD-1.png"/>
          <p:cNvPicPr preferRelativeResize="0"/>
          <p:nvPr/>
        </p:nvPicPr>
        <p:blipFill rotWithShape="1">
          <a:blip r:embed="rId3">
            <a:alphaModFix/>
          </a:blip>
          <a:srcRect/>
          <a:stretch/>
        </p:blipFill>
        <p:spPr>
          <a:xfrm>
            <a:off x="2976881" y="3577409"/>
            <a:ext cx="3070860" cy="10236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5" name="Google Shape;375;p27"/>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Pentru mai multe informații, vă rugăm să vizitați:</a:t>
            </a:r>
            <a:endParaRPr/>
          </a:p>
        </p:txBody>
      </p:sp>
      <p:sp>
        <p:nvSpPr>
          <p:cNvPr id="376" name="Google Shape;376;p27"/>
          <p:cNvSpPr txBox="1">
            <a:spLocks noGrp="1"/>
          </p:cNvSpPr>
          <p:nvPr>
            <p:ph type="subTitle" idx="1"/>
          </p:nvPr>
        </p:nvSpPr>
        <p:spPr>
          <a:xfrm>
            <a:off x="713350" y="3311750"/>
            <a:ext cx="3730800" cy="112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Cadrul european de competențe antreprenoriale </a:t>
            </a:r>
            <a:r>
              <a:rPr lang="en-GB">
                <a:solidFill>
                  <a:schemeClr val="dk1"/>
                </a:solidFill>
              </a:rPr>
              <a:t>(</a:t>
            </a:r>
            <a:r>
              <a:rPr lang="en-GB" u="sng">
                <a:solidFill>
                  <a:schemeClr val="accent6"/>
                </a:solidFill>
                <a:hlinkClick r:id="rId3">
                  <a:extLst>
                    <a:ext uri="{A12FA001-AC4F-418D-AE19-62706E023703}">
                      <ahyp:hlinkClr xmlns:ahyp="http://schemas.microsoft.com/office/drawing/2018/hyperlinkcolor" val="tx"/>
                    </a:ext>
                  </a:extLst>
                </a:hlinkClick>
              </a:rPr>
              <a:t>https://ec.europa.eu/social/main.jsp?catId=1317&amp;langId=en</a:t>
            </a:r>
            <a:r>
              <a:rPr lang="en-GB">
                <a:solidFill>
                  <a:schemeClr val="dk1"/>
                </a:solidFill>
              </a:rPr>
              <a:t>)</a:t>
            </a:r>
            <a:r>
              <a:rPr lang="en-GB"/>
              <a:t> </a:t>
            </a:r>
            <a:endParaRPr/>
          </a:p>
        </p:txBody>
      </p:sp>
      <p:grpSp>
        <p:nvGrpSpPr>
          <p:cNvPr id="377" name="Google Shape;377;p27"/>
          <p:cNvGrpSpPr/>
          <p:nvPr/>
        </p:nvGrpSpPr>
        <p:grpSpPr>
          <a:xfrm>
            <a:off x="4572118" y="1023546"/>
            <a:ext cx="3615639" cy="2905926"/>
            <a:chOff x="1917372" y="1288466"/>
            <a:chExt cx="2993079" cy="2405568"/>
          </a:xfrm>
        </p:grpSpPr>
        <p:sp>
          <p:nvSpPr>
            <p:cNvPr id="378" name="Google Shape;378;p27"/>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7"/>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7"/>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7"/>
            <p:cNvSpPr/>
            <p:nvPr/>
          </p:nvSpPr>
          <p:spPr>
            <a:xfrm>
              <a:off x="2017075"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1F1F1"/>
                  </a:solidFill>
                  <a:latin typeface="Arial"/>
                  <a:ea typeface="Arial"/>
                  <a:cs typeface="Arial"/>
                  <a:sym typeface="Arial"/>
                </a:rPr>
                <a:t>Vă mulțumesc!</a:t>
              </a:r>
              <a:endParaRPr sz="3200" b="1" i="0" u="none" strike="noStrike" cap="none">
                <a:solidFill>
                  <a:srgbClr val="F1F1F1"/>
                </a:solidFill>
                <a:latin typeface="Arial"/>
                <a:ea typeface="Arial"/>
                <a:cs typeface="Arial"/>
                <a:sym typeface="Arial"/>
              </a:endParaRPr>
            </a:p>
          </p:txBody>
        </p:sp>
        <p:sp>
          <p:nvSpPr>
            <p:cNvPr id="382" name="Google Shape;382;p27"/>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7"/>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7"/>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27"/>
          <p:cNvGrpSpPr/>
          <p:nvPr/>
        </p:nvGrpSpPr>
        <p:grpSpPr>
          <a:xfrm>
            <a:off x="6977632" y="2444298"/>
            <a:ext cx="1453150" cy="1880570"/>
            <a:chOff x="4338285" y="2552085"/>
            <a:chExt cx="1202939" cy="1556763"/>
          </a:xfrm>
        </p:grpSpPr>
        <p:sp>
          <p:nvSpPr>
            <p:cNvPr id="386" name="Google Shape;386;p27"/>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7"/>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27"/>
          <p:cNvGrpSpPr/>
          <p:nvPr/>
        </p:nvGrpSpPr>
        <p:grpSpPr>
          <a:xfrm>
            <a:off x="6676663" y="3488350"/>
            <a:ext cx="539391" cy="1120229"/>
            <a:chOff x="4089139" y="3416366"/>
            <a:chExt cx="446516" cy="927342"/>
          </a:xfrm>
        </p:grpSpPr>
        <p:sp>
          <p:nvSpPr>
            <p:cNvPr id="389" name="Google Shape;389;p27"/>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7"/>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7"/>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7"/>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01</a:t>
            </a:r>
            <a:endParaRPr/>
          </a:p>
        </p:txBody>
      </p:sp>
      <p:sp>
        <p:nvSpPr>
          <p:cNvPr id="166" name="Google Shape;166;p3"/>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b="1"/>
              <a:t>Ce este EntreComp?</a:t>
            </a:r>
            <a:endParaRPr/>
          </a:p>
        </p:txBody>
      </p:sp>
      <p:sp>
        <p:nvSpPr>
          <p:cNvPr id="167" name="Google Shape;167;p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3"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Contextul politic</a:t>
            </a:r>
            <a:endParaRPr/>
          </a:p>
        </p:txBody>
      </p:sp>
      <p:grpSp>
        <p:nvGrpSpPr>
          <p:cNvPr id="174" name="Google Shape;174;p4"/>
          <p:cNvGrpSpPr/>
          <p:nvPr/>
        </p:nvGrpSpPr>
        <p:grpSpPr>
          <a:xfrm>
            <a:off x="2858975" y="-386925"/>
            <a:ext cx="701425" cy="247750"/>
            <a:chOff x="2858975" y="3984400"/>
            <a:chExt cx="701425" cy="247750"/>
          </a:xfrm>
        </p:grpSpPr>
        <p:sp>
          <p:nvSpPr>
            <p:cNvPr id="175" name="Google Shape;175;p4"/>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4"/>
          <p:cNvSpPr txBox="1">
            <a:spLocks noGrp="1"/>
          </p:cNvSpPr>
          <p:nvPr>
            <p:ph type="subTitle" idx="1"/>
          </p:nvPr>
        </p:nvSpPr>
        <p:spPr>
          <a:xfrm>
            <a:off x="2041177" y="2331700"/>
            <a:ext cx="6542384"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GB"/>
              <a:t>Studiul privind competența antreprenorială (EntreComp) a fost lansat de JRC în numele Direcției Generale pentru Ocuparea Forței de Muncă, Afaceri Sociale și Incluziune (DG EMPL) în ianuarie 2015. Unul dintre obiectivele-cheie ale EntreComp a fost dezvoltarea unei abordări conceptuale comune, care ar putea sprijini dezvoltarea competenței antreprenoriale la nivel european.</a:t>
            </a:r>
            <a:endParaRPr/>
          </a:p>
          <a:p>
            <a:pPr marL="0" lvl="0" indent="0" algn="ctr" rtl="0">
              <a:lnSpc>
                <a:spcPct val="100000"/>
              </a:lnSpc>
              <a:spcBef>
                <a:spcPts val="0"/>
              </a:spcBef>
              <a:spcAft>
                <a:spcPts val="0"/>
              </a:spcAft>
              <a:buSzPts val="1600"/>
              <a:buNone/>
            </a:pPr>
            <a:endParaRPr/>
          </a:p>
        </p:txBody>
      </p:sp>
      <p:pic>
        <p:nvPicPr>
          <p:cNvPr id="180" name="Google Shape;180;p4" descr="C:\Windows\system32\config\systemprofile\Desktop\entrecompeurope_logo-color-1024x628.png"/>
          <p:cNvPicPr preferRelativeResize="0"/>
          <p:nvPr/>
        </p:nvPicPr>
        <p:blipFill rotWithShape="1">
          <a:blip r:embed="rId3">
            <a:alphaModFix/>
          </a:blip>
          <a:srcRect/>
          <a:stretch/>
        </p:blipFill>
        <p:spPr>
          <a:xfrm>
            <a:off x="579974"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a:spLocks noGrp="1"/>
          </p:cNvSpPr>
          <p:nvPr>
            <p:ph type="title"/>
          </p:nvPr>
        </p:nvSpPr>
        <p:spPr>
          <a:xfrm>
            <a:off x="713100" y="657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Înțelegerea</a:t>
            </a:r>
            <a:r>
              <a:rPr lang="en-GB" b="1" dirty="0"/>
              <a:t> </a:t>
            </a:r>
            <a:r>
              <a:rPr lang="en-GB" b="1" dirty="0" err="1"/>
              <a:t>EntreComp</a:t>
            </a:r>
            <a:endParaRPr dirty="0"/>
          </a:p>
        </p:txBody>
      </p:sp>
      <p:sp>
        <p:nvSpPr>
          <p:cNvPr id="186" name="Google Shape;186;p5"/>
          <p:cNvSpPr txBox="1">
            <a:spLocks noGrp="1"/>
          </p:cNvSpPr>
          <p:nvPr>
            <p:ph type="subTitle" idx="1"/>
          </p:nvPr>
        </p:nvSpPr>
        <p:spPr>
          <a:xfrm>
            <a:off x="2618588" y="1387202"/>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Urmăriți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următorul</a:t>
            </a:r>
            <a:r>
              <a:rPr lang="en-GB" sz="1400" b="0" i="0" u="none" strike="noStrike" cap="none" dirty="0">
                <a:solidFill>
                  <a:srgbClr val="000000"/>
                </a:solidFill>
                <a:latin typeface="Arial"/>
                <a:ea typeface="Arial"/>
                <a:cs typeface="Arial"/>
                <a:sym typeface="Arial"/>
              </a:rPr>
              <a:t> videoclip</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r>
              <a:rPr lang="en-GB" sz="1400" b="0" i="0" u="sng" strike="noStrike" cap="none" dirty="0">
                <a:solidFill>
                  <a:schemeClr val="hlink"/>
                </a:solidFill>
                <a:latin typeface="Arial"/>
                <a:ea typeface="Arial"/>
                <a:cs typeface="Arial"/>
                <a:sym typeface="Arial"/>
                <a:hlinkClick r:id="rId3"/>
              </a:rPr>
              <a:t>https://www.youtube.com/watch?v=ijpVICWGIdc</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Apoi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scrieți</a:t>
            </a:r>
            <a:r>
              <a:rPr lang="en-GB" sz="1400" b="0" i="0" u="none" strike="noStrike" cap="none" dirty="0">
                <a:solidFill>
                  <a:srgbClr val="000000"/>
                </a:solidFill>
                <a:latin typeface="Arial"/>
                <a:ea typeface="Arial"/>
                <a:cs typeface="Arial"/>
                <a:sym typeface="Arial"/>
              </a:rPr>
              <a:t> 3 </a:t>
            </a:r>
            <a:r>
              <a:rPr lang="en-GB" sz="1400" b="0" i="0" u="none" strike="noStrike" cap="none" dirty="0" err="1">
                <a:solidFill>
                  <a:srgbClr val="000000"/>
                </a:solidFill>
                <a:latin typeface="Arial"/>
                <a:ea typeface="Arial"/>
                <a:cs typeface="Arial"/>
                <a:sym typeface="Arial"/>
              </a:rPr>
              <a:t>caracteristici</a:t>
            </a:r>
            <a:r>
              <a:rPr lang="en-GB" sz="1400" b="0" i="0" u="none" strike="noStrike" cap="none" dirty="0">
                <a:solidFill>
                  <a:srgbClr val="000000"/>
                </a:solidFill>
                <a:latin typeface="Arial"/>
                <a:ea typeface="Arial"/>
                <a:cs typeface="Arial"/>
                <a:sym typeface="Arial"/>
              </a:rPr>
              <a:t> care </a:t>
            </a:r>
            <a:r>
              <a:rPr lang="en-GB" sz="1400" b="0" i="0" u="none" strike="noStrike" cap="none" dirty="0" err="1">
                <a:solidFill>
                  <a:srgbClr val="000000"/>
                </a:solidFill>
                <a:latin typeface="Arial"/>
                <a:ea typeface="Arial"/>
                <a:cs typeface="Arial"/>
                <a:sym typeface="Arial"/>
              </a:rPr>
              <a:t>credeți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că</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definesc</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cel</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mai</a:t>
            </a:r>
            <a:r>
              <a:rPr lang="en-GB" sz="1400" b="0" i="0" u="none" strike="noStrike" cap="none" dirty="0">
                <a:solidFill>
                  <a:srgbClr val="000000"/>
                </a:solidFill>
                <a:latin typeface="Arial"/>
                <a:ea typeface="Arial"/>
                <a:cs typeface="Arial"/>
                <a:sym typeface="Arial"/>
              </a:rPr>
              <a:t> bine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După</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aceea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prezentați-vă</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alegerile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în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fața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clasei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și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primiți</a:t>
            </a:r>
            <a:r>
              <a:rPr lang="en-GB" sz="1400" b="0" i="0" u="none" strike="noStrike" cap="none" dirty="0">
                <a:solidFill>
                  <a:srgbClr val="000000"/>
                </a:solidFill>
                <a:latin typeface="Arial"/>
                <a:ea typeface="Arial"/>
                <a:cs typeface="Arial"/>
                <a:sym typeface="Arial"/>
              </a:rPr>
              <a:t> feedback.</a:t>
            </a:r>
            <a:endParaRPr sz="1400" b="0" i="0" u="none" strike="noStrike" cap="none" dirty="0">
              <a:solidFill>
                <a:srgbClr val="000000"/>
              </a:solidFill>
              <a:latin typeface="Arial"/>
              <a:ea typeface="Arial"/>
              <a:cs typeface="Arial"/>
              <a:sym typeface="Arial"/>
            </a:endParaRPr>
          </a:p>
        </p:txBody>
      </p:sp>
      <p:sp>
        <p:nvSpPr>
          <p:cNvPr id="187" name="Google Shape;187;p5"/>
          <p:cNvSpPr txBox="1"/>
          <p:nvPr/>
        </p:nvSpPr>
        <p:spPr>
          <a:xfrm>
            <a:off x="1854009" y="671790"/>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dirty="0" err="1">
                <a:solidFill>
                  <a:srgbClr val="E7501B"/>
                </a:solidFill>
                <a:latin typeface="Bebas Neue"/>
                <a:ea typeface="Bebas Neue"/>
                <a:cs typeface="Bebas Neue"/>
                <a:sym typeface="Bebas Neue"/>
              </a:rPr>
              <a:t>Studiu</a:t>
            </a:r>
            <a:r>
              <a:rPr lang="en-GB" sz="3800" b="0" i="0" u="none" strike="noStrike" cap="none" dirty="0">
                <a:solidFill>
                  <a:srgbClr val="E7501B"/>
                </a:solidFill>
                <a:latin typeface="Bebas Neue"/>
                <a:ea typeface="Bebas Neue"/>
                <a:cs typeface="Bebas Neue"/>
                <a:sym typeface="Bebas Neue"/>
              </a:rPr>
              <a:t> de </a:t>
            </a:r>
            <a:r>
              <a:rPr lang="en-GB" sz="3800" b="0" i="0" u="none" strike="noStrike" cap="none" dirty="0" err="1">
                <a:solidFill>
                  <a:srgbClr val="E7501B"/>
                </a:solidFill>
                <a:latin typeface="Bebas Neue"/>
                <a:ea typeface="Bebas Neue"/>
                <a:cs typeface="Bebas Neue"/>
                <a:sym typeface="Bebas Neue"/>
              </a:rPr>
              <a:t>caz</a:t>
            </a:r>
            <a:endParaRPr sz="3800" b="0" i="0" u="none" strike="noStrike" cap="none" dirty="0">
              <a:solidFill>
                <a:srgbClr val="E7501B"/>
              </a:solidFill>
              <a:latin typeface="Bebas Neue"/>
              <a:ea typeface="Bebas Neue"/>
              <a:cs typeface="Bebas Neue"/>
              <a:sym typeface="Bebas Neue"/>
            </a:endParaRPr>
          </a:p>
        </p:txBody>
      </p:sp>
      <p:pic>
        <p:nvPicPr>
          <p:cNvPr id="188" name="Google Shape;188;p5" descr="C:\Windows\system32\config\systemprofile\Desktop\Entrecomp_logo_HD-1.png"/>
          <p:cNvPicPr preferRelativeResize="0"/>
          <p:nvPr/>
        </p:nvPicPr>
        <p:blipFill rotWithShape="1">
          <a:blip r:embed="rId4">
            <a:alphaModFix/>
          </a:blip>
          <a:srcRect/>
          <a:stretch/>
        </p:blipFill>
        <p:spPr>
          <a:xfrm>
            <a:off x="3036570" y="3726244"/>
            <a:ext cx="3070860" cy="1023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713100" y="9753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Înțelegerea</a:t>
            </a:r>
            <a:r>
              <a:rPr lang="en-GB" b="1" dirty="0"/>
              <a:t> </a:t>
            </a:r>
            <a:r>
              <a:rPr lang="en-GB" b="1" dirty="0" err="1"/>
              <a:t>EntreComp</a:t>
            </a:r>
            <a:endParaRPr dirty="0"/>
          </a:p>
        </p:txBody>
      </p:sp>
      <p:sp>
        <p:nvSpPr>
          <p:cNvPr id="194" name="Google Shape;194;p6"/>
          <p:cNvSpPr txBox="1">
            <a:spLocks noGrp="1"/>
          </p:cNvSpPr>
          <p:nvPr>
            <p:ph type="subTitle" idx="1"/>
          </p:nvPr>
        </p:nvSpPr>
        <p:spPr>
          <a:xfrm>
            <a:off x="71322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EntreComp este un cadru de 15 competențe antreprenoriale, defalcate în funcție de </a:t>
            </a:r>
            <a:r>
              <a:rPr lang="en-GB"/>
              <a:t>legăturile</a:t>
            </a:r>
            <a:r>
              <a:rPr lang="en-GB" sz="1400" b="0" i="0" u="none" strike="noStrike" cap="none">
                <a:solidFill>
                  <a:srgbClr val="000000"/>
                </a:solidFill>
                <a:latin typeface="Arial"/>
                <a:ea typeface="Arial"/>
                <a:cs typeface="Arial"/>
                <a:sym typeface="Arial"/>
              </a:rPr>
              <a:t> care descriu ce înseamnă în mod real o anumită competență în termeni practici. Acestea sunt clar definite prin rezultatele învățării (442 în total) - ceea ce știe, înțelege și poate face un cursant. Rezultatele învățării sunt puse în corespondență cu 8 niveluri diferite de progresie, de la începător la expert.</a:t>
            </a:r>
            <a:endParaRPr sz="1400" b="0" i="0" u="none" strike="noStrike" cap="none">
              <a:solidFill>
                <a:srgbClr val="000000"/>
              </a:solidFill>
              <a:latin typeface="Arial"/>
              <a:ea typeface="Arial"/>
              <a:cs typeface="Arial"/>
              <a:sym typeface="Arial"/>
            </a:endParaRPr>
          </a:p>
        </p:txBody>
      </p:sp>
      <p:pic>
        <p:nvPicPr>
          <p:cNvPr id="195" name="Google Shape;195;p6" descr="Competence areas and learning progress | EU Science Hub"/>
          <p:cNvPicPr preferRelativeResize="0"/>
          <p:nvPr/>
        </p:nvPicPr>
        <p:blipFill rotWithShape="1">
          <a:blip r:embed="rId3">
            <a:alphaModFix/>
          </a:blip>
          <a:srcRect/>
          <a:stretch/>
        </p:blipFill>
        <p:spPr>
          <a:xfrm>
            <a:off x="4310017" y="812391"/>
            <a:ext cx="3538735" cy="35187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Înțelegerea EntreComp</a:t>
            </a:r>
            <a:endParaRPr/>
          </a:p>
        </p:txBody>
      </p:sp>
      <p:sp>
        <p:nvSpPr>
          <p:cNvPr id="201" name="Google Shape;201;p7"/>
          <p:cNvSpPr txBox="1">
            <a:spLocks noGrp="1"/>
          </p:cNvSpPr>
          <p:nvPr>
            <p:ph type="subTitle" idx="1"/>
          </p:nvPr>
        </p:nvSpPr>
        <p:spPr>
          <a:xfrm>
            <a:off x="3620726" y="1399097"/>
            <a:ext cx="2053572" cy="648683"/>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Există</a:t>
            </a:r>
            <a:r>
              <a:rPr lang="en-GB" sz="1400" b="0" i="0" u="none" strike="noStrike" cap="none" dirty="0">
                <a:solidFill>
                  <a:srgbClr val="000000"/>
                </a:solidFill>
                <a:latin typeface="Arial"/>
                <a:ea typeface="Arial"/>
                <a:cs typeface="Arial"/>
                <a:sym typeface="Arial"/>
              </a:rPr>
              <a:t> 5 </a:t>
            </a:r>
            <a:r>
              <a:rPr lang="en-GB" sz="1400" b="0" i="0" u="none" strike="noStrike" cap="none" dirty="0" err="1">
                <a:solidFill>
                  <a:srgbClr val="000000"/>
                </a:solidFill>
                <a:latin typeface="Arial"/>
                <a:ea typeface="Arial"/>
                <a:cs typeface="Arial"/>
                <a:sym typeface="Arial"/>
              </a:rPr>
              <a:t>elemente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cheie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pentru</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înțelege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02" name="Google Shape;202;p7"/>
          <p:cNvSpPr/>
          <p:nvPr/>
        </p:nvSpPr>
        <p:spPr>
          <a:xfrm>
            <a:off x="3539191" y="2251635"/>
            <a:ext cx="3195438" cy="206636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Definiție</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Domenii</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Competențe</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dirty="0" err="1"/>
              <a:t>Legături</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Niveluri</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progresie</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definiție</a:t>
            </a:r>
            <a:endParaRPr/>
          </a:p>
        </p:txBody>
      </p:sp>
      <p:sp>
        <p:nvSpPr>
          <p:cNvPr id="208" name="Google Shape;208;p8"/>
          <p:cNvSpPr txBox="1">
            <a:spLocks noGrp="1"/>
          </p:cNvSpPr>
          <p:nvPr>
            <p:ph type="subTitle" idx="1"/>
          </p:nvPr>
        </p:nvSpPr>
        <p:spPr>
          <a:xfrm>
            <a:off x="1227066" y="1551100"/>
            <a:ext cx="6731163" cy="1321209"/>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EntreComp definește antreprenoriatul ca fiind</a:t>
            </a:r>
            <a:r>
              <a:rPr lang="en-GB"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Capacitatea de a acționa asupra oportunităților și ideilor și de a le transforma în valoare pentru alții. Valoarea creată poate fi financiară, culturală sau socială.</a:t>
            </a:r>
            <a:endParaRPr sz="1400" b="0" i="0" u="none" strike="noStrike" cap="none">
              <a:solidFill>
                <a:srgbClr val="000000"/>
              </a:solidFill>
              <a:latin typeface="Arial"/>
              <a:ea typeface="Arial"/>
              <a:cs typeface="Arial"/>
              <a:sym typeface="Arial"/>
            </a:endParaRPr>
          </a:p>
        </p:txBody>
      </p:sp>
      <p:pic>
        <p:nvPicPr>
          <p:cNvPr id="209" name="Google Shape;209;p8" descr="C:\Windows\system32\config\systemprofile\Desktop\Entrecomp_logo_HD-1.png"/>
          <p:cNvPicPr preferRelativeResize="0"/>
          <p:nvPr/>
        </p:nvPicPr>
        <p:blipFill rotWithShape="1">
          <a:blip r:embed="rId3">
            <a:alphaModFix/>
          </a:blip>
          <a:srcRect/>
          <a:stretch/>
        </p:blipFill>
        <p:spPr>
          <a:xfrm>
            <a:off x="3124365" y="3742403"/>
            <a:ext cx="3070860" cy="1023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Domenii</a:t>
            </a:r>
            <a:endParaRPr/>
          </a:p>
        </p:txBody>
      </p:sp>
      <p:sp>
        <p:nvSpPr>
          <p:cNvPr id="215" name="Google Shape;215;p9"/>
          <p:cNvSpPr txBox="1">
            <a:spLocks noGrp="1"/>
          </p:cNvSpPr>
          <p:nvPr>
            <p:ph type="subTitle" idx="1"/>
          </p:nvPr>
        </p:nvSpPr>
        <p:spPr>
          <a:xfrm>
            <a:off x="1227066" y="1320811"/>
            <a:ext cx="6731163" cy="46058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EntreComp identifică 3 domenii de competență:</a:t>
            </a:r>
            <a:endParaRPr sz="1400" b="0" i="0" u="none" strike="noStrike" cap="none">
              <a:solidFill>
                <a:srgbClr val="000000"/>
              </a:solidFill>
              <a:latin typeface="Arial"/>
              <a:ea typeface="Arial"/>
              <a:cs typeface="Arial"/>
              <a:sym typeface="Arial"/>
            </a:endParaRPr>
          </a:p>
        </p:txBody>
      </p:sp>
      <p:pic>
        <p:nvPicPr>
          <p:cNvPr id="216" name="Google Shape;216;p9" descr="C:\Windows\system32\config\systemprofile\Desktop\Entrecomp-930x500-Full.png"/>
          <p:cNvPicPr preferRelativeResize="0"/>
          <p:nvPr/>
        </p:nvPicPr>
        <p:blipFill rotWithShape="1">
          <a:blip r:embed="rId3">
            <a:alphaModFix/>
          </a:blip>
          <a:srcRect/>
          <a:stretch/>
        </p:blipFill>
        <p:spPr>
          <a:xfrm>
            <a:off x="1305109" y="1320811"/>
            <a:ext cx="6836856" cy="3675729"/>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Bildschirmpräsentation (16:9)</PresentationFormat>
  <Paragraphs>171</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Ce este entrecomp?</vt:lpstr>
      <vt:lpstr>01</vt:lpstr>
      <vt:lpstr>01</vt:lpstr>
      <vt:lpstr>Contextul politic</vt:lpstr>
      <vt:lpstr>Înțelegerea EntreComp</vt:lpstr>
      <vt:lpstr>Înțelegerea EntreComp</vt:lpstr>
      <vt:lpstr>Înțelegerea EntreComp</vt:lpstr>
      <vt:lpstr>definiție</vt:lpstr>
      <vt:lpstr>Domenii</vt:lpstr>
      <vt:lpstr>Competențe</vt:lpstr>
      <vt:lpstr>IDEI ȘI OPORTUNITĂȚI</vt:lpstr>
      <vt:lpstr>RESURSE</vt:lpstr>
      <vt:lpstr>ACȚIUNi</vt:lpstr>
      <vt:lpstr>02</vt:lpstr>
      <vt:lpstr>Modelul de progresie EntreComp</vt:lpstr>
      <vt:lpstr>03</vt:lpstr>
      <vt:lpstr>Utilizarea EntreComp pentru atingerea obiectivelor</vt:lpstr>
      <vt:lpstr>Pentru cine este EntreComp?</vt:lpstr>
      <vt:lpstr>Pentru cine este EntreComp?</vt:lpstr>
      <vt:lpstr>Pentru cine este EntreComp?</vt:lpstr>
      <vt:lpstr>Pentru cine este EntreComp?</vt:lpstr>
      <vt:lpstr>Pentru cine este EntreComp?</vt:lpstr>
      <vt:lpstr>04</vt:lpstr>
      <vt:lpstr>Sfaturi de top pentru a începe cu EntreComp</vt:lpstr>
      <vt:lpstr>Sfaturi de top pentru a începe cu EntreComp</vt:lpstr>
      <vt:lpstr>PowerPoint-Präsentation</vt:lpstr>
      <vt:lpstr>Pentru mai multe informații, vă rugăm să vizitați: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este entrecomp?</dc:title>
  <cp:lastModifiedBy>saskia_ha@web.de</cp:lastModifiedBy>
  <cp:revision>1</cp:revision>
  <dcterms:modified xsi:type="dcterms:W3CDTF">2023-06-22T13:08:26Z</dcterms:modified>
</cp:coreProperties>
</file>