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Bebas Neue" panose="020B0606020202050201" pitchFamily="34" charset="0"/>
      <p:regular r:id="rId30"/>
    </p:embeddedFont>
    <p:embeddedFont>
      <p:font typeface="Noto Sans" panose="020B0502040504020204" pitchFamily="34" charset="0"/>
      <p:regular r:id="rId31"/>
    </p:embeddedFont>
    <p:embeddedFont>
      <p:font typeface="Nunit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D87AD3-BDFB-423B-A0F7-293805BCA959}">
  <a:tblStyle styleId="{41D87AD3-BDFB-423B-A0F7-293805BCA95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2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oogle Shape;48;p3" descr="Graphical user interface, text, application&#10;&#10;Description automatically generated">
            <a:extLst>
              <a:ext uri="{FF2B5EF4-FFF2-40B4-BE49-F238E27FC236}">
                <a16:creationId xmlns:a16="http://schemas.microsoft.com/office/drawing/2014/main" id="{B6B34750-41FF-7642-0CB2-2D763725725F}"/>
              </a:ext>
            </a:extLst>
          </p:cNvPr>
          <p:cNvPicPr preferRelativeResize="0"/>
          <p:nvPr userDrawn="1"/>
        </p:nvPicPr>
        <p:blipFill rotWithShape="1">
          <a:blip r:embed="rId3">
            <a:alphaModFix/>
          </a:blip>
          <a:srcRect r="25004"/>
          <a:stretch/>
        </p:blipFill>
        <p:spPr>
          <a:xfrm>
            <a:off x="72618" y="4731990"/>
            <a:ext cx="1006682" cy="275804"/>
          </a:xfrm>
          <a:prstGeom prst="rect">
            <a:avLst/>
          </a:prstGeom>
          <a:noFill/>
          <a:ln>
            <a:noFill/>
          </a:ln>
        </p:spPr>
      </p:pic>
      <p:sp>
        <p:nvSpPr>
          <p:cNvPr id="3" name="TextBox 19">
            <a:extLst>
              <a:ext uri="{FF2B5EF4-FFF2-40B4-BE49-F238E27FC236}">
                <a16:creationId xmlns:a16="http://schemas.microsoft.com/office/drawing/2014/main" id="{6B6659CF-CD8B-EACE-6DA1-BCCFFD55BB3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3EC8A110-8CB6-6CC0-999A-EA7818B75799}"/>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107"/>
        <p:cNvGrpSpPr/>
        <p:nvPr/>
      </p:nvGrpSpPr>
      <p:grpSpPr>
        <a:xfrm>
          <a:off x="0" y="0"/>
          <a:ext cx="0" cy="0"/>
          <a:chOff x="0" y="0"/>
          <a:chExt cx="0" cy="0"/>
        </a:xfrm>
      </p:grpSpPr>
      <p:sp>
        <p:nvSpPr>
          <p:cNvPr id="108" name="Google Shape;108;p11"/>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9" name="Google Shape;109;p11"/>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0" name="Google Shape;110;p11"/>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11"/>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1"/>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1"/>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 name="Google Shape;114;p1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5" name="Google Shape;115;p11" descr="Graphical user interface, text, application&#10;&#10;Description automatically generated"/>
          <p:cNvPicPr preferRelativeResize="0"/>
          <p:nvPr/>
        </p:nvPicPr>
        <p:blipFill rotWithShape="1">
          <a:blip r:embed="rId3">
            <a:alphaModFix/>
          </a:blip>
          <a:srcRect r="25004"/>
          <a:stretch/>
        </p:blipFill>
        <p:spPr>
          <a:xfrm>
            <a:off x="72618" y="4763030"/>
            <a:ext cx="1006682" cy="275804"/>
          </a:xfrm>
          <a:prstGeom prst="rect">
            <a:avLst/>
          </a:prstGeom>
          <a:noFill/>
          <a:ln>
            <a:noFill/>
          </a:ln>
        </p:spPr>
      </p:pic>
      <p:sp>
        <p:nvSpPr>
          <p:cNvPr id="2" name="TextBox 19">
            <a:extLst>
              <a:ext uri="{FF2B5EF4-FFF2-40B4-BE49-F238E27FC236}">
                <a16:creationId xmlns:a16="http://schemas.microsoft.com/office/drawing/2014/main" id="{CA99E5CB-B90A-52CC-7F0A-D4EDCE9971F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C2CBB655-C71B-173F-B842-288CF5439FA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16"/>
        <p:cNvGrpSpPr/>
        <p:nvPr/>
      </p:nvGrpSpPr>
      <p:grpSpPr>
        <a:xfrm>
          <a:off x="0" y="0"/>
          <a:ext cx="0" cy="0"/>
          <a:chOff x="0" y="0"/>
          <a:chExt cx="0" cy="0"/>
        </a:xfrm>
      </p:grpSpPr>
      <p:sp>
        <p:nvSpPr>
          <p:cNvPr id="117" name="Google Shape;117;p12"/>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2"/>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2"/>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 name="Google Shape;120;p1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1" name="Google Shape;121;p12" descr="Graphical user interface, text, application&#10;&#10;Description automatically generated"/>
          <p:cNvPicPr preferRelativeResize="0"/>
          <p:nvPr/>
        </p:nvPicPr>
        <p:blipFill rotWithShape="1">
          <a:blip r:embed="rId3">
            <a:alphaModFix/>
          </a:blip>
          <a:srcRect r="25004"/>
          <a:stretch/>
        </p:blipFill>
        <p:spPr>
          <a:xfrm>
            <a:off x="72618" y="4827345"/>
            <a:ext cx="1006682" cy="275804"/>
          </a:xfrm>
          <a:prstGeom prst="rect">
            <a:avLst/>
          </a:prstGeom>
          <a:noFill/>
          <a:ln>
            <a:noFill/>
          </a:ln>
        </p:spPr>
      </p:pic>
      <p:sp>
        <p:nvSpPr>
          <p:cNvPr id="2" name="TextBox 19">
            <a:extLst>
              <a:ext uri="{FF2B5EF4-FFF2-40B4-BE49-F238E27FC236}">
                <a16:creationId xmlns:a16="http://schemas.microsoft.com/office/drawing/2014/main" id="{5437FA53-7EDA-5603-5E95-127DAED11B7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47FE6276-AC7C-FA0B-033E-CC13D2C72D61}"/>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22"/>
        <p:cNvGrpSpPr/>
        <p:nvPr/>
      </p:nvGrpSpPr>
      <p:grpSpPr>
        <a:xfrm>
          <a:off x="0" y="0"/>
          <a:ext cx="0" cy="0"/>
          <a:chOff x="0" y="0"/>
          <a:chExt cx="0" cy="0"/>
        </a:xfrm>
      </p:grpSpPr>
      <p:sp>
        <p:nvSpPr>
          <p:cNvPr id="123" name="Google Shape;123;p13"/>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4" name="Google Shape;124;p13"/>
          <p:cNvGrpSpPr/>
          <p:nvPr/>
        </p:nvGrpSpPr>
        <p:grpSpPr>
          <a:xfrm rot="10800000">
            <a:off x="7782805" y="539502"/>
            <a:ext cx="682510" cy="1078346"/>
            <a:chOff x="4210925" y="3949824"/>
            <a:chExt cx="325625" cy="514601"/>
          </a:xfrm>
        </p:grpSpPr>
        <p:sp>
          <p:nvSpPr>
            <p:cNvPr id="125" name="Google Shape;125;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 name="Google Shape;127;p13"/>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9" name="Google Shape;129;p13" descr="Graphical user interface, text, application&#10;&#10;Description automatically generated"/>
          <p:cNvPicPr preferRelativeResize="0"/>
          <p:nvPr/>
        </p:nvPicPr>
        <p:blipFill rotWithShape="1">
          <a:blip r:embed="rId3">
            <a:alphaModFix/>
          </a:blip>
          <a:srcRect r="25004"/>
          <a:stretch/>
        </p:blipFill>
        <p:spPr>
          <a:xfrm>
            <a:off x="81505" y="4730189"/>
            <a:ext cx="1006682" cy="275804"/>
          </a:xfrm>
          <a:prstGeom prst="rect">
            <a:avLst/>
          </a:prstGeom>
          <a:noFill/>
          <a:ln>
            <a:noFill/>
          </a:ln>
        </p:spPr>
      </p:pic>
      <p:sp>
        <p:nvSpPr>
          <p:cNvPr id="2" name="TextBox 19">
            <a:extLst>
              <a:ext uri="{FF2B5EF4-FFF2-40B4-BE49-F238E27FC236}">
                <a16:creationId xmlns:a16="http://schemas.microsoft.com/office/drawing/2014/main" id="{972C097F-9A14-A571-9938-62104E5B0E5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9E5EA1C3-4D83-B24B-74FB-1CDB5E18C947}"/>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30"/>
        <p:cNvGrpSpPr/>
        <p:nvPr/>
      </p:nvGrpSpPr>
      <p:grpSpPr>
        <a:xfrm>
          <a:off x="0" y="0"/>
          <a:ext cx="0" cy="0"/>
          <a:chOff x="0" y="0"/>
          <a:chExt cx="0" cy="0"/>
        </a:xfrm>
      </p:grpSpPr>
      <p:sp>
        <p:nvSpPr>
          <p:cNvPr id="131" name="Google Shape;131;p14"/>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4"/>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4"/>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4"/>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4"/>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4"/>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7" name="Google Shape;137;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38" name="Google Shape;138;p14" descr="Graphical user interface, text, application&#10;&#10;Description automatically generated"/>
          <p:cNvPicPr preferRelativeResize="0"/>
          <p:nvPr/>
        </p:nvPicPr>
        <p:blipFill rotWithShape="1">
          <a:blip r:embed="rId3">
            <a:alphaModFix/>
          </a:blip>
          <a:srcRect r="25004"/>
          <a:stretch/>
        </p:blipFill>
        <p:spPr>
          <a:xfrm>
            <a:off x="72618" y="4754561"/>
            <a:ext cx="1006682" cy="275804"/>
          </a:xfrm>
          <a:prstGeom prst="rect">
            <a:avLst/>
          </a:prstGeom>
          <a:noFill/>
          <a:ln>
            <a:noFill/>
          </a:ln>
        </p:spPr>
      </p:pic>
      <p:sp>
        <p:nvSpPr>
          <p:cNvPr id="2" name="TextBox 19">
            <a:extLst>
              <a:ext uri="{FF2B5EF4-FFF2-40B4-BE49-F238E27FC236}">
                <a16:creationId xmlns:a16="http://schemas.microsoft.com/office/drawing/2014/main" id="{A8F61647-3731-CDAF-0510-AFFBA901553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7ADE6FD3-1CDE-7FE9-1C9A-00824E8A9EF7}"/>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3"/>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3"/>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3"/>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3"/>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3"/>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3"/>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3"/>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3"/>
          <p:cNvGrpSpPr/>
          <p:nvPr/>
        </p:nvGrpSpPr>
        <p:grpSpPr>
          <a:xfrm>
            <a:off x="163735" y="4251112"/>
            <a:ext cx="811262" cy="1280739"/>
            <a:chOff x="4210925" y="3949824"/>
            <a:chExt cx="325625" cy="514601"/>
          </a:xfrm>
        </p:grpSpPr>
        <p:sp>
          <p:nvSpPr>
            <p:cNvPr id="40" name="Google Shape;40;p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3"/>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3"/>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3"/>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8" name="Google Shape;48;p3" descr="Graphical user interface, text, application&#10;&#10;Description automatically generated"/>
          <p:cNvPicPr preferRelativeResize="0"/>
          <p:nvPr/>
        </p:nvPicPr>
        <p:blipFill rotWithShape="1">
          <a:blip r:embed="rId3">
            <a:alphaModFix/>
          </a:blip>
          <a:srcRect r="25004"/>
          <a:stretch/>
        </p:blipFill>
        <p:spPr>
          <a:xfrm>
            <a:off x="72618" y="4731990"/>
            <a:ext cx="1006682" cy="275804"/>
          </a:xfrm>
          <a:prstGeom prst="rect">
            <a:avLst/>
          </a:prstGeom>
          <a:noFill/>
          <a:ln>
            <a:noFill/>
          </a:ln>
        </p:spPr>
      </p:pic>
      <p:sp>
        <p:nvSpPr>
          <p:cNvPr id="2" name="TextBox 19">
            <a:extLst>
              <a:ext uri="{FF2B5EF4-FFF2-40B4-BE49-F238E27FC236}">
                <a16:creationId xmlns:a16="http://schemas.microsoft.com/office/drawing/2014/main" id="{4D6471A0-35B7-072B-9395-757619F09F0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35F07A08-101C-932F-595E-63D5E7B2029D}"/>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4"/>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4"/>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9" name="Google Shape;59;p4" descr="Graphical user interface, text, application&#10;&#10;Description automatically generated"/>
          <p:cNvPicPr preferRelativeResize="0"/>
          <p:nvPr/>
        </p:nvPicPr>
        <p:blipFill rotWithShape="1">
          <a:blip r:embed="rId3">
            <a:alphaModFix/>
          </a:blip>
          <a:srcRect r="25004"/>
          <a:stretch/>
        </p:blipFill>
        <p:spPr>
          <a:xfrm>
            <a:off x="72618" y="4805183"/>
            <a:ext cx="1006682" cy="275804"/>
          </a:xfrm>
          <a:prstGeom prst="rect">
            <a:avLst/>
          </a:prstGeom>
          <a:noFill/>
          <a:ln>
            <a:noFill/>
          </a:ln>
        </p:spPr>
      </p:pic>
      <p:sp>
        <p:nvSpPr>
          <p:cNvPr id="2" name="TextBox 19">
            <a:extLst>
              <a:ext uri="{FF2B5EF4-FFF2-40B4-BE49-F238E27FC236}">
                <a16:creationId xmlns:a16="http://schemas.microsoft.com/office/drawing/2014/main" id="{823F206E-0BDE-20DB-D890-3C4AB859225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866ECF8C-0EE7-F893-8A27-821B32BFFE3D}"/>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5"/>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5"/>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 name="Google Shape;64;p5"/>
          <p:cNvGrpSpPr/>
          <p:nvPr/>
        </p:nvGrpSpPr>
        <p:grpSpPr>
          <a:xfrm>
            <a:off x="8431033" y="-449325"/>
            <a:ext cx="1061212" cy="1676776"/>
            <a:chOff x="4210925" y="3949824"/>
            <a:chExt cx="325625" cy="514601"/>
          </a:xfrm>
        </p:grpSpPr>
        <p:sp>
          <p:nvSpPr>
            <p:cNvPr id="65" name="Google Shape;65;p5"/>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5"/>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5"/>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5"/>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69" name="Google Shape;69;p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0" name="Google Shape;70;p5" descr="Graphical user interface, text, application&#10;&#10;Description automatically generated"/>
          <p:cNvPicPr preferRelativeResize="0"/>
          <p:nvPr/>
        </p:nvPicPr>
        <p:blipFill rotWithShape="1">
          <a:blip r:embed="rId3">
            <a:alphaModFix/>
          </a:blip>
          <a:srcRect r="25004"/>
          <a:stretch/>
        </p:blipFill>
        <p:spPr>
          <a:xfrm>
            <a:off x="72618" y="4827345"/>
            <a:ext cx="1006682" cy="275804"/>
          </a:xfrm>
          <a:prstGeom prst="rect">
            <a:avLst/>
          </a:prstGeom>
          <a:noFill/>
          <a:ln>
            <a:noFill/>
          </a:ln>
        </p:spPr>
      </p:pic>
      <p:sp>
        <p:nvSpPr>
          <p:cNvPr id="2" name="TextBox 19">
            <a:extLst>
              <a:ext uri="{FF2B5EF4-FFF2-40B4-BE49-F238E27FC236}">
                <a16:creationId xmlns:a16="http://schemas.microsoft.com/office/drawing/2014/main" id="{BEE00F02-248C-FA49-275C-4179EAD3FE2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210BB7B7-6EB3-15C9-8008-9F283D854ADA}"/>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3" name="Google Shape;7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 name="Google Shape;75;p6"/>
          <p:cNvGrpSpPr/>
          <p:nvPr/>
        </p:nvGrpSpPr>
        <p:grpSpPr>
          <a:xfrm>
            <a:off x="8225003" y="433123"/>
            <a:ext cx="411785" cy="650559"/>
            <a:chOff x="4210925" y="3949824"/>
            <a:chExt cx="325625" cy="514601"/>
          </a:xfrm>
        </p:grpSpPr>
        <p:sp>
          <p:nvSpPr>
            <p:cNvPr id="76" name="Google Shape;76;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8" name="Google Shape;78;p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9" name="Google Shape;79;p6"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181A6642-9289-928F-ACA8-0D3F68D03E3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D4F13DD3-9BBA-DF75-B972-E5F839D96779}"/>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2" name="Google Shape;82;p7"/>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3" name="Google Shape;83;p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7"/>
          <p:cNvSpPr/>
          <p:nvPr/>
        </p:nvSpPr>
        <p:spPr>
          <a:xfrm>
            <a:off x="-1221240" y="-1376663"/>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7"/>
          <p:cNvSpPr/>
          <p:nvPr/>
        </p:nvSpPr>
        <p:spPr>
          <a:xfrm rot="4323990">
            <a:off x="-1031665" y="191821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 name="Google Shape;86;p7" descr="Logo&#10;&#10;Description automatically generated"/>
          <p:cNvPicPr preferRelativeResize="0"/>
          <p:nvPr/>
        </p:nvPicPr>
        <p:blipFill rotWithShape="1">
          <a:blip r:embed="rId2">
            <a:alphaModFix/>
          </a:blip>
          <a:srcRect/>
          <a:stretch/>
        </p:blipFill>
        <p:spPr>
          <a:xfrm>
            <a:off x="8146770" y="86071"/>
            <a:ext cx="846608" cy="851916"/>
          </a:xfrm>
          <a:prstGeom prst="rect">
            <a:avLst/>
          </a:prstGeom>
          <a:noFill/>
          <a:ln>
            <a:noFill/>
          </a:ln>
        </p:spPr>
      </p:pic>
      <p:pic>
        <p:nvPicPr>
          <p:cNvPr id="87" name="Google Shape;87;p7" descr="Graphical user interface, text, application&#10;&#10;Description automatically generated"/>
          <p:cNvPicPr preferRelativeResize="0"/>
          <p:nvPr/>
        </p:nvPicPr>
        <p:blipFill rotWithShape="1">
          <a:blip r:embed="rId3">
            <a:alphaModFix/>
          </a:blip>
          <a:srcRect r="25004"/>
          <a:stretch/>
        </p:blipFill>
        <p:spPr>
          <a:xfrm>
            <a:off x="105265" y="4764980"/>
            <a:ext cx="1006682" cy="275804"/>
          </a:xfrm>
          <a:prstGeom prst="rect">
            <a:avLst/>
          </a:prstGeom>
          <a:noFill/>
          <a:ln>
            <a:noFill/>
          </a:ln>
        </p:spPr>
      </p:pic>
      <p:sp>
        <p:nvSpPr>
          <p:cNvPr id="2" name="TextBox 19">
            <a:extLst>
              <a:ext uri="{FF2B5EF4-FFF2-40B4-BE49-F238E27FC236}">
                <a16:creationId xmlns:a16="http://schemas.microsoft.com/office/drawing/2014/main" id="{3D3DCCD7-9CEB-2390-7AF9-05A60CEA444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0493CBC9-A314-663F-36EB-E3E1613E398D}"/>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90" name="Google Shape;90;p8"/>
          <p:cNvGrpSpPr/>
          <p:nvPr/>
        </p:nvGrpSpPr>
        <p:grpSpPr>
          <a:xfrm>
            <a:off x="6609" y="4254853"/>
            <a:ext cx="554210" cy="859289"/>
            <a:chOff x="2242775" y="2016422"/>
            <a:chExt cx="325050" cy="504100"/>
          </a:xfrm>
        </p:grpSpPr>
        <p:sp>
          <p:nvSpPr>
            <p:cNvPr id="91" name="Google Shape;91;p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4" name="Google Shape;94;p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 name="Google Shape;96;p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7" name="Google Shape;97;p8" descr="Graphical user interface, text, application&#10;&#10;Description automatically generated"/>
          <p:cNvPicPr preferRelativeResize="0"/>
          <p:nvPr/>
        </p:nvPicPr>
        <p:blipFill rotWithShape="1">
          <a:blip r:embed="rId3">
            <a:alphaModFix/>
          </a:blip>
          <a:srcRect r="25004"/>
          <a:stretch/>
        </p:blipFill>
        <p:spPr>
          <a:xfrm>
            <a:off x="72618" y="4823275"/>
            <a:ext cx="1006682" cy="275804"/>
          </a:xfrm>
          <a:prstGeom prst="rect">
            <a:avLst/>
          </a:prstGeom>
          <a:noFill/>
          <a:ln>
            <a:noFill/>
          </a:ln>
        </p:spPr>
      </p:pic>
      <p:sp>
        <p:nvSpPr>
          <p:cNvPr id="2" name="TextBox 19">
            <a:extLst>
              <a:ext uri="{FF2B5EF4-FFF2-40B4-BE49-F238E27FC236}">
                <a16:creationId xmlns:a16="http://schemas.microsoft.com/office/drawing/2014/main" id="{1656870F-1135-C493-C846-8C766264D1B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3C7B1016-04A2-614C-FABA-E9223497EDAA}"/>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pic>
        <p:nvPicPr>
          <p:cNvPr id="99" name="Google Shape;99;p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0" name="Google Shape;100;p9" descr="Graphical user interface, text, application&#10;&#10;Description automatically generated"/>
          <p:cNvPicPr preferRelativeResize="0"/>
          <p:nvPr/>
        </p:nvPicPr>
        <p:blipFill rotWithShape="1">
          <a:blip r:embed="rId3">
            <a:alphaModFix/>
          </a:blip>
          <a:srcRect r="25004"/>
          <a:stretch/>
        </p:blipFill>
        <p:spPr>
          <a:xfrm>
            <a:off x="72618" y="4762505"/>
            <a:ext cx="1006682" cy="275804"/>
          </a:xfrm>
          <a:prstGeom prst="rect">
            <a:avLst/>
          </a:prstGeom>
          <a:noFill/>
          <a:ln>
            <a:noFill/>
          </a:ln>
        </p:spPr>
      </p:pic>
      <p:sp>
        <p:nvSpPr>
          <p:cNvPr id="2" name="TextBox 19">
            <a:extLst>
              <a:ext uri="{FF2B5EF4-FFF2-40B4-BE49-F238E27FC236}">
                <a16:creationId xmlns:a16="http://schemas.microsoft.com/office/drawing/2014/main" id="{B4C294B9-FFD1-8E31-A49C-16E250C91C9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534CC565-8F24-794B-13A7-8F05F68A591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101"/>
        <p:cNvGrpSpPr/>
        <p:nvPr/>
      </p:nvGrpSpPr>
      <p:grpSpPr>
        <a:xfrm>
          <a:off x="0" y="0"/>
          <a:ext cx="0" cy="0"/>
          <a:chOff x="0" y="0"/>
          <a:chExt cx="0" cy="0"/>
        </a:xfrm>
      </p:grpSpPr>
      <p:sp>
        <p:nvSpPr>
          <p:cNvPr id="102" name="Google Shape;102;p1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3" name="Google Shape;103;p1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p1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6" name="Google Shape;106;p10"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sp>
        <p:nvSpPr>
          <p:cNvPr id="2" name="TextBox 19">
            <a:extLst>
              <a:ext uri="{FF2B5EF4-FFF2-40B4-BE49-F238E27FC236}">
                <a16:creationId xmlns:a16="http://schemas.microsoft.com/office/drawing/2014/main" id="{EB9AF2C2-B826-0A50-7708-082DC3F4A6C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00A4F558-23FA-84D2-508B-EE9A539CB610}"/>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social/main.jsp?catId=1317&amp;langId=en"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jpVICWGIdc"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ctrTitle"/>
          </p:nvPr>
        </p:nvSpPr>
        <p:spPr>
          <a:xfrm>
            <a:off x="2709750" y="954028"/>
            <a:ext cx="3724500"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GB"/>
              <a:t>What is entrecomp?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713100" y="10407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a:t>Competences</a:t>
            </a:r>
            <a:endParaRPr dirty="0"/>
          </a:p>
        </p:txBody>
      </p:sp>
      <p:sp>
        <p:nvSpPr>
          <p:cNvPr id="222" name="Google Shape;222;p24"/>
          <p:cNvSpPr txBox="1">
            <a:spLocks noGrp="1"/>
          </p:cNvSpPr>
          <p:nvPr>
            <p:ph type="subTitle" idx="1"/>
          </p:nvPr>
        </p:nvSpPr>
        <p:spPr>
          <a:xfrm>
            <a:off x="601734" y="2029378"/>
            <a:ext cx="2690106" cy="2448231"/>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Each area contains </a:t>
            </a:r>
            <a:r>
              <a:rPr lang="en-GB" sz="1400" b="1" i="0" u="none" strike="noStrike" cap="none">
                <a:solidFill>
                  <a:srgbClr val="000000"/>
                </a:solidFill>
                <a:latin typeface="Arial"/>
                <a:ea typeface="Arial"/>
                <a:cs typeface="Arial"/>
                <a:sym typeface="Arial"/>
              </a:rPr>
              <a:t>5 competences</a:t>
            </a:r>
            <a:r>
              <a:rPr lang="en-GB" sz="1400" b="0" i="0" u="none" strike="noStrike" cap="none">
                <a:solidFill>
                  <a:srgbClr val="000000"/>
                </a:solidFill>
                <a:latin typeface="Arial"/>
                <a:ea typeface="Arial"/>
                <a:cs typeface="Arial"/>
                <a:sym typeface="Arial"/>
              </a:rPr>
              <a:t>, and together these make up the</a:t>
            </a:r>
            <a:endParaRPr/>
          </a:p>
          <a:p>
            <a:pPr marL="114300" marR="0" lvl="0" indent="1270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15 competences</a:t>
            </a:r>
            <a:r>
              <a:rPr lang="en-GB" sz="1400" b="0" i="0" u="none" strike="noStrike" cap="none">
                <a:solidFill>
                  <a:srgbClr val="000000"/>
                </a:solidFill>
                <a:latin typeface="Arial"/>
                <a:ea typeface="Arial"/>
                <a:cs typeface="Arial"/>
                <a:sym typeface="Arial"/>
              </a:rPr>
              <a:t> that create an entrepreneurial mindset:</a:t>
            </a:r>
            <a:endParaRPr/>
          </a:p>
        </p:txBody>
      </p:sp>
      <p:pic>
        <p:nvPicPr>
          <p:cNvPr id="223" name="Google Shape;223;p24"/>
          <p:cNvPicPr preferRelativeResize="0"/>
          <p:nvPr/>
        </p:nvPicPr>
        <p:blipFill rotWithShape="1">
          <a:blip r:embed="rId3">
            <a:alphaModFix/>
          </a:blip>
          <a:srcRect/>
          <a:stretch/>
        </p:blipFill>
        <p:spPr>
          <a:xfrm>
            <a:off x="3950508" y="837822"/>
            <a:ext cx="3644487" cy="36397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IDEAS &amp; OPPORTUNITIES</a:t>
            </a:r>
            <a:endParaRPr/>
          </a:p>
        </p:txBody>
      </p:sp>
      <p:graphicFrame>
        <p:nvGraphicFramePr>
          <p:cNvPr id="229" name="Google Shape;229;p25"/>
          <p:cNvGraphicFramePr/>
          <p:nvPr/>
        </p:nvGraphicFramePr>
        <p:xfrm>
          <a:off x="1763906" y="1439443"/>
          <a:ext cx="5580800" cy="2996850"/>
        </p:xfrm>
        <a:graphic>
          <a:graphicData uri="http://schemas.openxmlformats.org/drawingml/2006/table">
            <a:tbl>
              <a:tblPr>
                <a:noFill/>
                <a:tableStyleId>{41D87AD3-BDFB-423B-A0F7-293805BCA959}</a:tableStyleId>
              </a:tblPr>
              <a:tblGrid>
                <a:gridCol w="2790400">
                  <a:extLst>
                    <a:ext uri="{9D8B030D-6E8A-4147-A177-3AD203B41FA5}">
                      <a16:colId xmlns:a16="http://schemas.microsoft.com/office/drawing/2014/main" val="20000"/>
                    </a:ext>
                  </a:extLst>
                </a:gridCol>
                <a:gridCol w="2790400">
                  <a:extLst>
                    <a:ext uri="{9D8B030D-6E8A-4147-A177-3AD203B41FA5}">
                      <a16:colId xmlns:a16="http://schemas.microsoft.com/office/drawing/2014/main" val="20001"/>
                    </a:ext>
                  </a:extLst>
                </a:gridCol>
              </a:tblGrid>
              <a:tr h="214050">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Competence</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Hint</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extLst>
                  <a:ext uri="{0D108BD9-81ED-4DB2-BD59-A6C34878D82A}">
                    <a16:rowId xmlns:a16="http://schemas.microsoft.com/office/drawing/2014/main" val="10000"/>
                  </a:ext>
                </a:extLst>
              </a:tr>
              <a:tr h="856250">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Spotting opportunities</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Use your imagination and abilities to identify opportunities for creating value</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81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Creativity</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Develop creative and purposeful ideas</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81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Vision</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Work towards your vision of the future</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281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Valuing ideas</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Make the most of ideas and opportunities</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421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Ethical and sustainable thinking</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Assess the consequences and impact of ideas, opportunities and actions</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30" name="Google Shape;230;p25"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RESOURCES</a:t>
            </a:r>
            <a:endParaRPr/>
          </a:p>
        </p:txBody>
      </p:sp>
      <p:graphicFrame>
        <p:nvGraphicFramePr>
          <p:cNvPr id="236" name="Google Shape;236;p26"/>
          <p:cNvGraphicFramePr/>
          <p:nvPr/>
        </p:nvGraphicFramePr>
        <p:xfrm>
          <a:off x="1858294" y="1445343"/>
          <a:ext cx="5433300" cy="3109000"/>
        </p:xfrm>
        <a:graphic>
          <a:graphicData uri="http://schemas.openxmlformats.org/drawingml/2006/table">
            <a:tbl>
              <a:tblPr>
                <a:noFill/>
                <a:tableStyleId>{41D87AD3-BDFB-423B-A0F7-293805BCA959}</a:tableStyleId>
              </a:tblPr>
              <a:tblGrid>
                <a:gridCol w="2716650">
                  <a:extLst>
                    <a:ext uri="{9D8B030D-6E8A-4147-A177-3AD203B41FA5}">
                      <a16:colId xmlns:a16="http://schemas.microsoft.com/office/drawing/2014/main" val="20000"/>
                    </a:ext>
                  </a:extLst>
                </a:gridCol>
                <a:gridCol w="2716650">
                  <a:extLst>
                    <a:ext uri="{9D8B030D-6E8A-4147-A177-3AD203B41FA5}">
                      <a16:colId xmlns:a16="http://schemas.microsoft.com/office/drawing/2014/main" val="20001"/>
                    </a:ext>
                  </a:extLst>
                </a:gridCol>
              </a:tblGrid>
              <a:tr h="282625">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Competence</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Hint</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extLst>
                  <a:ext uri="{0D108BD9-81ED-4DB2-BD59-A6C34878D82A}">
                    <a16:rowId xmlns:a16="http://schemas.microsoft.com/office/drawing/2014/main" val="10000"/>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Self-awareness &amp; self-efficacy</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Believe in yourself and keep developing</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Motivation &amp; perseverance</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Stay focused and don’t give up</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Mobilising resources</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Gather and manage the resources you need</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Financial &amp; economic literacy</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Develop financial and economic know-how</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Mobilising others</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Inspire, enthuse and get others on board</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37" name="Google Shape;237;p26"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INTO ACTION</a:t>
            </a:r>
            <a:endParaRPr/>
          </a:p>
        </p:txBody>
      </p:sp>
      <p:graphicFrame>
        <p:nvGraphicFramePr>
          <p:cNvPr id="243" name="Google Shape;243;p27"/>
          <p:cNvGraphicFramePr/>
          <p:nvPr/>
        </p:nvGraphicFramePr>
        <p:xfrm>
          <a:off x="1852396" y="1303758"/>
          <a:ext cx="5521800" cy="3209250"/>
        </p:xfrm>
        <a:graphic>
          <a:graphicData uri="http://schemas.openxmlformats.org/drawingml/2006/table">
            <a:tbl>
              <a:tblPr>
                <a:noFill/>
                <a:tableStyleId>{41D87AD3-BDFB-423B-A0F7-293805BCA959}</a:tableStyleId>
              </a:tblPr>
              <a:tblGrid>
                <a:gridCol w="2760900">
                  <a:extLst>
                    <a:ext uri="{9D8B030D-6E8A-4147-A177-3AD203B41FA5}">
                      <a16:colId xmlns:a16="http://schemas.microsoft.com/office/drawing/2014/main" val="20000"/>
                    </a:ext>
                  </a:extLst>
                </a:gridCol>
                <a:gridCol w="2760900">
                  <a:extLst>
                    <a:ext uri="{9D8B030D-6E8A-4147-A177-3AD203B41FA5}">
                      <a16:colId xmlns:a16="http://schemas.microsoft.com/office/drawing/2014/main" val="20001"/>
                    </a:ext>
                  </a:extLst>
                </a:gridCol>
              </a:tblGrid>
              <a:tr h="320925">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Competence</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BB59"/>
                    </a:solidFill>
                  </a:tcPr>
                </a:tc>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Hint</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BB59"/>
                    </a:solidFill>
                  </a:tcPr>
                </a:tc>
                <a:extLst>
                  <a:ext uri="{0D108BD9-81ED-4DB2-BD59-A6C34878D82A}">
                    <a16:rowId xmlns:a16="http://schemas.microsoft.com/office/drawing/2014/main" val="10000"/>
                  </a:ext>
                </a:extLst>
              </a:tr>
              <a:tr h="3209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Taking the initiative</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Go for it</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41850">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Planning &amp; management</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Prioritise, organise and follow up</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627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Coping with uncertainty, ambiguity &amp; risk</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Make decisions dealing with uncertainty, ambiguity and risk</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41850">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Working with others</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Team up, collaborate and network</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09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Learning through experience</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Learn by doing</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44" name="Google Shape;244;p27"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8"/>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02</a:t>
            </a:r>
            <a:endParaRPr/>
          </a:p>
        </p:txBody>
      </p:sp>
      <p:sp>
        <p:nvSpPr>
          <p:cNvPr id="250" name="Google Shape;250;p28"/>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sz="4000" b="1"/>
              <a:t>       The EntreComp Progression Model</a:t>
            </a:r>
            <a:endParaRPr sz="4000"/>
          </a:p>
        </p:txBody>
      </p:sp>
      <p:sp>
        <p:nvSpPr>
          <p:cNvPr id="251" name="Google Shape;251;p28"/>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 name="Google Shape;252;p28"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The EntreComp Progression Model</a:t>
            </a:r>
            <a:endParaRPr/>
          </a:p>
        </p:txBody>
      </p:sp>
      <p:sp>
        <p:nvSpPr>
          <p:cNvPr id="258" name="Google Shape;258;p29"/>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9"/>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9"/>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9"/>
          <p:cNvSpPr txBox="1"/>
          <p:nvPr/>
        </p:nvSpPr>
        <p:spPr>
          <a:xfrm>
            <a:off x="1126770" y="1653052"/>
            <a:ext cx="6477491" cy="36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600" b="0" i="0" u="none" strike="noStrike" cap="none">
                <a:solidFill>
                  <a:schemeClr val="accent3"/>
                </a:solidFill>
                <a:latin typeface="Bebas Neue"/>
                <a:ea typeface="Bebas Neue"/>
                <a:cs typeface="Bebas Neue"/>
                <a:sym typeface="Bebas Neue"/>
              </a:rPr>
              <a:t>Entrepreneurship as a competence is developed through action by individuals or collective entities to create value for others.</a:t>
            </a:r>
            <a:endParaRPr sz="2600" b="0" i="0" u="none" strike="noStrike" cap="none">
              <a:solidFill>
                <a:schemeClr val="accent3"/>
              </a:solidFill>
              <a:latin typeface="Bebas Neue"/>
              <a:ea typeface="Bebas Neue"/>
              <a:cs typeface="Bebas Neue"/>
              <a:sym typeface="Bebas Neue"/>
            </a:endParaRPr>
          </a:p>
        </p:txBody>
      </p:sp>
      <p:sp>
        <p:nvSpPr>
          <p:cNvPr id="263" name="Google Shape;263;p29"/>
          <p:cNvSpPr txBox="1"/>
          <p:nvPr/>
        </p:nvSpPr>
        <p:spPr>
          <a:xfrm>
            <a:off x="572237" y="2508582"/>
            <a:ext cx="7763324" cy="1822901"/>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The progression in entrepreneurial learning is made up of two aspects: </a:t>
            </a:r>
            <a:endParaRPr sz="14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AutoNum type="arabicPeriod"/>
            </a:pPr>
            <a:r>
              <a:rPr lang="en-GB" sz="1400" b="0" i="0" u="none" strike="noStrike" cap="none">
                <a:solidFill>
                  <a:srgbClr val="000000"/>
                </a:solidFill>
                <a:latin typeface="Arial"/>
                <a:ea typeface="Arial"/>
                <a:cs typeface="Arial"/>
                <a:sym typeface="Arial"/>
              </a:rPr>
              <a:t>Developing increasing autonomy and responsibility in acting upon ideas and opportunities to create value; </a:t>
            </a:r>
            <a:endParaRPr sz="1400" b="0" i="0" u="none" strike="noStrike" cap="none">
              <a:solidFill>
                <a:srgbClr val="000000"/>
              </a:solidFill>
              <a:latin typeface="Arial"/>
              <a:ea typeface="Arial"/>
              <a:cs typeface="Arial"/>
              <a:sym typeface="Arial"/>
            </a:endParaRPr>
          </a:p>
          <a:p>
            <a:pPr marL="342900" marR="0" lvl="0" indent="-25400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2. Developing the capacity to generate value from simple and predictable contexts up to complex, constantly changing environments.</a:t>
            </a:r>
            <a:endParaRPr sz="1400" b="0" i="0" u="none" strike="noStrike" cap="none">
              <a:solidFill>
                <a:srgbClr val="000000"/>
              </a:solidFill>
              <a:latin typeface="Arial"/>
              <a:ea typeface="Arial"/>
              <a:cs typeface="Arial"/>
              <a:sym typeface="Arial"/>
            </a:endParaRPr>
          </a:p>
        </p:txBody>
      </p:sp>
      <p:pic>
        <p:nvPicPr>
          <p:cNvPr id="264" name="Google Shape;264;p29" descr="C:\Windows\system32\config\systemprofile\Desktop\Entrecomp_logo_HD-1.png"/>
          <p:cNvPicPr preferRelativeResize="0"/>
          <p:nvPr/>
        </p:nvPicPr>
        <p:blipFill rotWithShape="1">
          <a:blip r:embed="rId3">
            <a:alphaModFix/>
          </a:blip>
          <a:srcRect/>
          <a:stretch/>
        </p:blipFill>
        <p:spPr>
          <a:xfrm>
            <a:off x="6699240" y="4142864"/>
            <a:ext cx="1610523" cy="5368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0"/>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03</a:t>
            </a:r>
            <a:endParaRPr/>
          </a:p>
        </p:txBody>
      </p:sp>
      <p:sp>
        <p:nvSpPr>
          <p:cNvPr id="270" name="Google Shape;270;p30"/>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sz="4000" b="1"/>
              <a:t>       Who is EntreComp for?</a:t>
            </a:r>
            <a:endParaRPr sz="4000"/>
          </a:p>
        </p:txBody>
      </p:sp>
      <p:sp>
        <p:nvSpPr>
          <p:cNvPr id="271" name="Google Shape;271;p30"/>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2" name="Google Shape;272;p30"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Using EntreComp to achieve goals</a:t>
            </a:r>
            <a:endParaRPr/>
          </a:p>
        </p:txBody>
      </p:sp>
      <p:sp>
        <p:nvSpPr>
          <p:cNvPr id="278" name="Google Shape;278;p31"/>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1"/>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1"/>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1"/>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1"/>
          <p:cNvSpPr txBox="1"/>
          <p:nvPr/>
        </p:nvSpPr>
        <p:spPr>
          <a:xfrm>
            <a:off x="418854" y="1456716"/>
            <a:ext cx="2165063" cy="225988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EntreComp has been applied in different ways and has proved to be useful in helping projects and organizations to achieve a number of goals.</a:t>
            </a:r>
            <a:endParaRPr sz="1400" b="0" i="0" u="none" strike="noStrike" cap="none">
              <a:solidFill>
                <a:srgbClr val="000000"/>
              </a:solidFill>
              <a:latin typeface="Arial"/>
              <a:ea typeface="Arial"/>
              <a:cs typeface="Arial"/>
              <a:sym typeface="Arial"/>
            </a:endParaRPr>
          </a:p>
        </p:txBody>
      </p:sp>
      <p:pic>
        <p:nvPicPr>
          <p:cNvPr id="283" name="Google Shape;283;p31" descr="C:\Windows\system32\config\systemprofile\Desktop\Entrecomp_logo_HD-1.png"/>
          <p:cNvPicPr preferRelativeResize="0"/>
          <p:nvPr/>
        </p:nvPicPr>
        <p:blipFill rotWithShape="1">
          <a:blip r:embed="rId3">
            <a:alphaModFix/>
          </a:blip>
          <a:srcRect/>
          <a:stretch/>
        </p:blipFill>
        <p:spPr>
          <a:xfrm>
            <a:off x="6914997" y="4130624"/>
            <a:ext cx="1610523" cy="536841"/>
          </a:xfrm>
          <a:prstGeom prst="rect">
            <a:avLst/>
          </a:prstGeom>
          <a:noFill/>
          <a:ln>
            <a:noFill/>
          </a:ln>
        </p:spPr>
      </p:pic>
      <p:sp>
        <p:nvSpPr>
          <p:cNvPr id="284" name="Google Shape;284;p31"/>
          <p:cNvSpPr/>
          <p:nvPr/>
        </p:nvSpPr>
        <p:spPr>
          <a:xfrm>
            <a:off x="2766305" y="1202977"/>
            <a:ext cx="5906100" cy="3722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mobilise interest in entrepreneurship andinspire action</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create value by adapting the framework to specific contexts</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appraise &amp; assess levels of entrepreneurship competence</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implement entrepreneurial ideas and projects</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recognise entrepreneurship skills</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1"/>
          <p:cNvSpPr txBox="1"/>
          <p:nvPr/>
        </p:nvSpPr>
        <p:spPr>
          <a:xfrm>
            <a:off x="3872211" y="1456728"/>
            <a:ext cx="1399500" cy="50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800" b="1" i="0" u="none" strike="noStrike" cap="none">
                <a:solidFill>
                  <a:srgbClr val="000000"/>
                </a:solidFill>
                <a:latin typeface="Arial"/>
                <a:ea typeface="Arial"/>
                <a:cs typeface="Arial"/>
                <a:sym typeface="Arial"/>
              </a:rPr>
              <a:t>Goals</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Who is EntreComp for?</a:t>
            </a:r>
            <a:endParaRPr/>
          </a:p>
        </p:txBody>
      </p:sp>
      <p:sp>
        <p:nvSpPr>
          <p:cNvPr id="291" name="Google Shape;291;p32"/>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2"/>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2"/>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2"/>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2"/>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If you are working in and influencing policy you may use EntreComp to</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Develop a shared understanding and common language with all parties involved</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Inform policies linked to education, economic, employment or community development</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Define entrepreneurship impact indicators</a:t>
            </a:r>
            <a:endParaRPr sz="1400" b="0" i="0" u="none" strike="noStrike" cap="none">
              <a:solidFill>
                <a:srgbClr val="000000"/>
              </a:solidFill>
              <a:latin typeface="Arial"/>
              <a:ea typeface="Arial"/>
              <a:cs typeface="Arial"/>
              <a:sym typeface="Arial"/>
            </a:endParaRPr>
          </a:p>
        </p:txBody>
      </p:sp>
      <p:pic>
        <p:nvPicPr>
          <p:cNvPr id="296" name="Google Shape;296;p32" descr="C:\Windows\system32\config\systemprofile\Desktop\Entrecomp_logo_HD-1.png"/>
          <p:cNvPicPr preferRelativeResize="0"/>
          <p:nvPr/>
        </p:nvPicPr>
        <p:blipFill rotWithShape="1">
          <a:blip r:embed="rId3">
            <a:alphaModFix/>
          </a:blip>
          <a:srcRect/>
          <a:stretch/>
        </p:blipFill>
        <p:spPr>
          <a:xfrm>
            <a:off x="6820502" y="4096974"/>
            <a:ext cx="1610523" cy="5368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Who is EntreComp for?</a:t>
            </a:r>
            <a:endParaRPr/>
          </a:p>
        </p:txBody>
      </p:sp>
      <p:sp>
        <p:nvSpPr>
          <p:cNvPr id="302" name="Google Shape;30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3"/>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If you are working in education and training you may use EntreComp to</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Tailor entrepreneurial learning outcomes to a specific context</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Create new or enhance existing teaching and learning activities to develop entrepreneurial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competences</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Design assessment of entrepreneurial learning</a:t>
            </a:r>
            <a:endParaRPr sz="1400" b="0" i="0" u="none" strike="noStrike" cap="none">
              <a:solidFill>
                <a:srgbClr val="000000"/>
              </a:solidFill>
              <a:latin typeface="Arial"/>
              <a:ea typeface="Arial"/>
              <a:cs typeface="Arial"/>
              <a:sym typeface="Arial"/>
            </a:endParaRPr>
          </a:p>
        </p:txBody>
      </p:sp>
      <p:pic>
        <p:nvPicPr>
          <p:cNvPr id="307" name="Google Shape;307;p33" descr="C:\Windows\system32\config\systemprofile\Desktop\Entrecomp_logo_HD-1.png"/>
          <p:cNvPicPr preferRelativeResize="0"/>
          <p:nvPr/>
        </p:nvPicPr>
        <p:blipFill rotWithShape="1">
          <a:blip r:embed="rId3">
            <a:alphaModFix/>
          </a:blip>
          <a:srcRect/>
          <a:stretch/>
        </p:blipFill>
        <p:spPr>
          <a:xfrm>
            <a:off x="7088075" y="4067159"/>
            <a:ext cx="1610523" cy="5368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01</a:t>
            </a:r>
            <a:endParaRPr/>
          </a:p>
        </p:txBody>
      </p:sp>
      <p:sp>
        <p:nvSpPr>
          <p:cNvPr id="149" name="Google Shape;149;p16"/>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About me  </a:t>
            </a:r>
            <a:endParaRPr/>
          </a:p>
        </p:txBody>
      </p:sp>
      <p:sp>
        <p:nvSpPr>
          <p:cNvPr id="150" name="Google Shape;150;p16"/>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03</a:t>
            </a:r>
            <a:endParaRPr/>
          </a:p>
        </p:txBody>
      </p:sp>
      <p:sp>
        <p:nvSpPr>
          <p:cNvPr id="151" name="Google Shape;151;p16"/>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My experience</a:t>
            </a:r>
            <a:endParaRPr/>
          </a:p>
        </p:txBody>
      </p:sp>
      <p:sp>
        <p:nvSpPr>
          <p:cNvPr id="152" name="Google Shape;152;p16"/>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02</a:t>
            </a:r>
            <a:endParaRPr/>
          </a:p>
        </p:txBody>
      </p:sp>
      <p:sp>
        <p:nvSpPr>
          <p:cNvPr id="153" name="Google Shape;153;p16"/>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What i do</a:t>
            </a:r>
            <a:endParaRPr/>
          </a:p>
        </p:txBody>
      </p:sp>
      <p:sp>
        <p:nvSpPr>
          <p:cNvPr id="154" name="Google Shape;154;p16"/>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04</a:t>
            </a:r>
            <a:endParaRPr/>
          </a:p>
        </p:txBody>
      </p:sp>
      <p:sp>
        <p:nvSpPr>
          <p:cNvPr id="155" name="Google Shape;155;p16"/>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My work</a:t>
            </a:r>
            <a:endParaRPr/>
          </a:p>
        </p:txBody>
      </p:sp>
      <p:sp>
        <p:nvSpPr>
          <p:cNvPr id="156" name="Google Shape;156;p16"/>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a:t>My name is ….</a:t>
            </a:r>
            <a:endParaRPr/>
          </a:p>
          <a:p>
            <a:pPr marL="0" lvl="0" indent="0" algn="l" rtl="0">
              <a:lnSpc>
                <a:spcPct val="100000"/>
              </a:lnSpc>
              <a:spcBef>
                <a:spcPts val="0"/>
              </a:spcBef>
              <a:spcAft>
                <a:spcPts val="0"/>
              </a:spcAft>
              <a:buSzPts val="1600"/>
              <a:buNone/>
            </a:pPr>
            <a:endParaRPr/>
          </a:p>
        </p:txBody>
      </p:sp>
      <p:sp>
        <p:nvSpPr>
          <p:cNvPr id="157" name="Google Shape;157;p16"/>
          <p:cNvSpPr txBox="1">
            <a:spLocks noGrp="1"/>
          </p:cNvSpPr>
          <p:nvPr>
            <p:ph type="subTitle" idx="9"/>
          </p:nvPr>
        </p:nvSpPr>
        <p:spPr>
          <a:xfrm>
            <a:off x="1631625" y="3916000"/>
            <a:ext cx="2899080" cy="5343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During this course I thought of a green business in …</a:t>
            </a:r>
            <a:endParaRPr/>
          </a:p>
        </p:txBody>
      </p:sp>
      <p:sp>
        <p:nvSpPr>
          <p:cNvPr id="158" name="Google Shape;158;p16"/>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And I work at …</a:t>
            </a:r>
            <a:endParaRPr/>
          </a:p>
        </p:txBody>
      </p:sp>
      <p:sp>
        <p:nvSpPr>
          <p:cNvPr id="159" name="Google Shape;159;p16"/>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My main abilities are …</a:t>
            </a:r>
            <a:endParaRPr/>
          </a:p>
        </p:txBody>
      </p:sp>
      <p:pic>
        <p:nvPicPr>
          <p:cNvPr id="160" name="Google Shape;160;p16" descr="Image result for hello"/>
          <p:cNvPicPr preferRelativeResize="0"/>
          <p:nvPr/>
        </p:nvPicPr>
        <p:blipFill rotWithShape="1">
          <a:blip r:embed="rId3">
            <a:alphaModFix/>
          </a:blip>
          <a:srcRect/>
          <a:stretch/>
        </p:blipFill>
        <p:spPr>
          <a:xfrm>
            <a:off x="3534337" y="1655036"/>
            <a:ext cx="1992736" cy="16531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Who is EntreComp for?</a:t>
            </a:r>
            <a:endParaRPr/>
          </a:p>
        </p:txBody>
      </p:sp>
      <p:sp>
        <p:nvSpPr>
          <p:cNvPr id="313" name="Google Shape;313;p34"/>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4"/>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34"/>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34"/>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34"/>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If you are working with young people outside of formale ducation you may use EntreComp to</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Design activities that provide practical entrepreneurial experiences</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Help young people understand how entrepreneurial they are</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Recognise your own entrepreneurial competences</a:t>
            </a:r>
            <a:endParaRPr sz="1400" b="0" i="0" u="none" strike="noStrike" cap="none">
              <a:solidFill>
                <a:srgbClr val="000000"/>
              </a:solidFill>
              <a:latin typeface="Arial"/>
              <a:ea typeface="Arial"/>
              <a:cs typeface="Arial"/>
              <a:sym typeface="Arial"/>
            </a:endParaRPr>
          </a:p>
        </p:txBody>
      </p:sp>
      <p:pic>
        <p:nvPicPr>
          <p:cNvPr id="318" name="Google Shape;318;p34" descr="C:\Windows\system32\config\systemprofile\Desktop\Entrecomp_logo_HD-1.png"/>
          <p:cNvPicPr preferRelativeResize="0"/>
          <p:nvPr/>
        </p:nvPicPr>
        <p:blipFill rotWithShape="1">
          <a:blip r:embed="rId3">
            <a:alphaModFix/>
          </a:blip>
          <a:srcRect/>
          <a:stretch/>
        </p:blipFill>
        <p:spPr>
          <a:xfrm>
            <a:off x="6907740" y="3985482"/>
            <a:ext cx="1610523" cy="5368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Who is EntreComp for?</a:t>
            </a:r>
            <a:endParaRPr/>
          </a:p>
        </p:txBody>
      </p:sp>
      <p:sp>
        <p:nvSpPr>
          <p:cNvPr id="324" name="Google Shape;324;p35"/>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5"/>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5"/>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5"/>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5"/>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If you are working with start-ups and entrepreneurs, you may use EntreComp to</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Understand how existing activities contribute to entrepreneurial competences</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Help entrepreneurs map their own entrepreneurial competences</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Design new training to support business creation or business growth mapped to EntreComp competences</a:t>
            </a:r>
            <a:endParaRPr sz="1400" b="0" i="0" u="none" strike="noStrike" cap="none">
              <a:solidFill>
                <a:srgbClr val="000000"/>
              </a:solidFill>
              <a:latin typeface="Arial"/>
              <a:ea typeface="Arial"/>
              <a:cs typeface="Arial"/>
              <a:sym typeface="Arial"/>
            </a:endParaRPr>
          </a:p>
        </p:txBody>
      </p:sp>
      <p:pic>
        <p:nvPicPr>
          <p:cNvPr id="329" name="Google Shape;329;p35" descr="C:\Windows\system32\config\systemprofile\Desktop\Entrecomp_logo_HD-1.png"/>
          <p:cNvPicPr preferRelativeResize="0"/>
          <p:nvPr/>
        </p:nvPicPr>
        <p:blipFill rotWithShape="1">
          <a:blip r:embed="rId3">
            <a:alphaModFix/>
          </a:blip>
          <a:srcRect/>
          <a:stretch/>
        </p:blipFill>
        <p:spPr>
          <a:xfrm>
            <a:off x="6820502" y="4096974"/>
            <a:ext cx="1610523" cy="5368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Who is EntreComp for?</a:t>
            </a:r>
            <a:endParaRPr/>
          </a:p>
        </p:txBody>
      </p:sp>
      <p:sp>
        <p:nvSpPr>
          <p:cNvPr id="335" name="Google Shape;335;p36"/>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6"/>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6"/>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6"/>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6"/>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If you are involved in recruiting and managing human resources you may use EntreComp to</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Help define job-specific competency requirements</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Plan organisational learning and development strategies and activities</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Build entrepreneurial teams</a:t>
            </a:r>
            <a:endParaRPr sz="1400" b="0" i="0" u="none" strike="noStrike" cap="none">
              <a:solidFill>
                <a:srgbClr val="000000"/>
              </a:solidFill>
              <a:latin typeface="Arial"/>
              <a:ea typeface="Arial"/>
              <a:cs typeface="Arial"/>
              <a:sym typeface="Arial"/>
            </a:endParaRPr>
          </a:p>
        </p:txBody>
      </p:sp>
      <p:pic>
        <p:nvPicPr>
          <p:cNvPr id="340" name="Google Shape;340;p36" descr="C:\Windows\system32\config\systemprofile\Desktop\Entrecomp_logo_HD-1.png"/>
          <p:cNvPicPr preferRelativeResize="0"/>
          <p:nvPr/>
        </p:nvPicPr>
        <p:blipFill rotWithShape="1">
          <a:blip r:embed="rId3">
            <a:alphaModFix/>
          </a:blip>
          <a:srcRect/>
          <a:stretch/>
        </p:blipFill>
        <p:spPr>
          <a:xfrm>
            <a:off x="6991483" y="3768265"/>
            <a:ext cx="1610523" cy="5368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7"/>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04</a:t>
            </a:r>
            <a:endParaRPr/>
          </a:p>
        </p:txBody>
      </p:sp>
      <p:sp>
        <p:nvSpPr>
          <p:cNvPr id="346" name="Google Shape;346;p37"/>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6000"/>
              <a:buNone/>
            </a:pPr>
            <a:r>
              <a:rPr lang="en-GB" sz="4000" b="1"/>
              <a:t>                       Top tips for getting started with EntreComp</a:t>
            </a:r>
            <a:endParaRPr sz="4000"/>
          </a:p>
        </p:txBody>
      </p:sp>
      <p:sp>
        <p:nvSpPr>
          <p:cNvPr id="347" name="Google Shape;347;p37"/>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8" name="Google Shape;348;p37"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8"/>
          <p:cNvSpPr txBox="1">
            <a:spLocks noGrp="1"/>
          </p:cNvSpPr>
          <p:nvPr>
            <p:ph type="title"/>
          </p:nvPr>
        </p:nvSpPr>
        <p:spPr>
          <a:xfrm>
            <a:off x="536224" y="1356852"/>
            <a:ext cx="348712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b="1"/>
              <a:t>Top tips for getting started with EntreComp</a:t>
            </a:r>
            <a:endParaRPr/>
          </a:p>
        </p:txBody>
      </p:sp>
      <p:sp>
        <p:nvSpPr>
          <p:cNvPr id="354" name="Google Shape;354;p38"/>
          <p:cNvSpPr txBox="1">
            <a:spLocks noGrp="1"/>
          </p:cNvSpPr>
          <p:nvPr>
            <p:ph type="subTitle" idx="1"/>
          </p:nvPr>
        </p:nvSpPr>
        <p:spPr>
          <a:xfrm>
            <a:off x="4058882" y="1160225"/>
            <a:ext cx="4719358" cy="3087310"/>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SzPts val="1600"/>
              <a:buChar char="●"/>
            </a:pPr>
            <a:r>
              <a:rPr lang="en-GB"/>
              <a:t>Create shared understanding </a:t>
            </a:r>
            <a:endParaRPr/>
          </a:p>
          <a:p>
            <a:pPr marL="457200" lvl="0" indent="-330200" algn="l" rtl="0">
              <a:lnSpc>
                <a:spcPct val="200000"/>
              </a:lnSpc>
              <a:spcBef>
                <a:spcPts val="0"/>
              </a:spcBef>
              <a:spcAft>
                <a:spcPts val="0"/>
              </a:spcAft>
              <a:buSzPts val="1600"/>
              <a:buChar char="●"/>
            </a:pPr>
            <a:r>
              <a:rPr lang="en-GB"/>
              <a:t>Use the visuals</a:t>
            </a:r>
            <a:endParaRPr/>
          </a:p>
          <a:p>
            <a:pPr marL="457200" lvl="0" indent="-330200" algn="l" rtl="0">
              <a:lnSpc>
                <a:spcPct val="200000"/>
              </a:lnSpc>
              <a:spcBef>
                <a:spcPts val="0"/>
              </a:spcBef>
              <a:spcAft>
                <a:spcPts val="0"/>
              </a:spcAft>
              <a:buSzPts val="1600"/>
              <a:buChar char="●"/>
            </a:pPr>
            <a:r>
              <a:rPr lang="en-GB"/>
              <a:t>Find the right level</a:t>
            </a:r>
            <a:endParaRPr/>
          </a:p>
          <a:p>
            <a:pPr marL="457200" lvl="0" indent="-330200" algn="l" rtl="0">
              <a:lnSpc>
                <a:spcPct val="200000"/>
              </a:lnSpc>
              <a:spcBef>
                <a:spcPts val="0"/>
              </a:spcBef>
              <a:spcAft>
                <a:spcPts val="0"/>
              </a:spcAft>
              <a:buSzPts val="1600"/>
              <a:buChar char="●"/>
            </a:pPr>
            <a:r>
              <a:rPr lang="en-GB"/>
              <a:t>Find the right competences</a:t>
            </a:r>
            <a:endParaRPr/>
          </a:p>
          <a:p>
            <a:pPr marL="457200" lvl="0" indent="-330200" algn="l" rtl="0">
              <a:lnSpc>
                <a:spcPct val="200000"/>
              </a:lnSpc>
              <a:spcBef>
                <a:spcPts val="0"/>
              </a:spcBef>
              <a:spcAft>
                <a:spcPts val="0"/>
              </a:spcAft>
              <a:buSzPts val="1600"/>
              <a:buChar char="●"/>
            </a:pPr>
            <a:r>
              <a:rPr lang="en-GB"/>
              <a:t>Understand your starting point</a:t>
            </a:r>
            <a:endParaRPr/>
          </a:p>
          <a:p>
            <a:pPr marL="457200" lvl="0" indent="-330200" algn="l" rtl="0">
              <a:lnSpc>
                <a:spcPct val="200000"/>
              </a:lnSpc>
              <a:spcBef>
                <a:spcPts val="0"/>
              </a:spcBef>
              <a:spcAft>
                <a:spcPts val="0"/>
              </a:spcAft>
              <a:buSzPts val="1600"/>
              <a:buChar char="●"/>
            </a:pPr>
            <a:r>
              <a:rPr lang="en-GB"/>
              <a:t>Adapt if you need to</a:t>
            </a:r>
            <a:endParaRPr/>
          </a:p>
          <a:p>
            <a:pPr marL="457200" lvl="0" indent="-330200" algn="l" rtl="0">
              <a:lnSpc>
                <a:spcPct val="200000"/>
              </a:lnSpc>
              <a:spcBef>
                <a:spcPts val="0"/>
              </a:spcBef>
              <a:spcAft>
                <a:spcPts val="0"/>
              </a:spcAft>
              <a:buSzPts val="1600"/>
              <a:buChar char="●"/>
            </a:pPr>
            <a:r>
              <a:rPr lang="en-GB"/>
              <a:t>Understand the starting point of your learners</a:t>
            </a:r>
            <a:endParaRPr/>
          </a:p>
        </p:txBody>
      </p:sp>
      <p:pic>
        <p:nvPicPr>
          <p:cNvPr id="355" name="Google Shape;355;p38" descr="C:\Windows\system32\config\systemprofile\Desktop\Entrecomp_logo_HD-1.png"/>
          <p:cNvPicPr preferRelativeResize="0"/>
          <p:nvPr/>
        </p:nvPicPr>
        <p:blipFill rotWithShape="1">
          <a:blip r:embed="rId3">
            <a:alphaModFix/>
          </a:blip>
          <a:srcRect/>
          <a:stretch/>
        </p:blipFill>
        <p:spPr>
          <a:xfrm>
            <a:off x="6359550" y="4247535"/>
            <a:ext cx="1610523" cy="5368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9"/>
          <p:cNvSpPr txBox="1">
            <a:spLocks noGrp="1"/>
          </p:cNvSpPr>
          <p:nvPr>
            <p:ph type="title"/>
          </p:nvPr>
        </p:nvSpPr>
        <p:spPr>
          <a:xfrm>
            <a:off x="536224" y="1356852"/>
            <a:ext cx="348712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b="1"/>
              <a:t>Top tips for getting started with EntreComp</a:t>
            </a:r>
            <a:endParaRPr/>
          </a:p>
        </p:txBody>
      </p:sp>
      <p:sp>
        <p:nvSpPr>
          <p:cNvPr id="361" name="Google Shape;361;p39"/>
          <p:cNvSpPr txBox="1">
            <a:spLocks noGrp="1"/>
          </p:cNvSpPr>
          <p:nvPr>
            <p:ph type="subTitle" idx="1"/>
          </p:nvPr>
        </p:nvSpPr>
        <p:spPr>
          <a:xfrm>
            <a:off x="4058882" y="1160225"/>
            <a:ext cx="4719358" cy="3087310"/>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SzPts val="1600"/>
              <a:buChar char="●"/>
            </a:pPr>
            <a:r>
              <a:rPr lang="en-GB"/>
              <a:t>Refine or evaluate learningstrategies </a:t>
            </a:r>
            <a:endParaRPr/>
          </a:p>
          <a:p>
            <a:pPr marL="457200" lvl="0" indent="-330200" algn="l" rtl="0">
              <a:lnSpc>
                <a:spcPct val="200000"/>
              </a:lnSpc>
              <a:spcBef>
                <a:spcPts val="0"/>
              </a:spcBef>
              <a:spcAft>
                <a:spcPts val="0"/>
              </a:spcAft>
              <a:buSzPts val="1600"/>
              <a:buChar char="●"/>
            </a:pPr>
            <a:r>
              <a:rPr lang="en-GB"/>
              <a:t>Identify the learning outcomesthat suit your activity</a:t>
            </a:r>
            <a:endParaRPr/>
          </a:p>
          <a:p>
            <a:pPr marL="457200" lvl="0" indent="-330200" algn="l" rtl="0">
              <a:lnSpc>
                <a:spcPct val="200000"/>
              </a:lnSpc>
              <a:spcBef>
                <a:spcPts val="0"/>
              </a:spcBef>
              <a:spcAft>
                <a:spcPts val="0"/>
              </a:spcAft>
              <a:buSzPts val="1600"/>
              <a:buChar char="●"/>
            </a:pPr>
            <a:r>
              <a:rPr lang="en-GB"/>
              <a:t>Self-assessment</a:t>
            </a:r>
            <a:endParaRPr/>
          </a:p>
          <a:p>
            <a:pPr marL="457200" lvl="0" indent="-330200" algn="l" rtl="0">
              <a:lnSpc>
                <a:spcPct val="200000"/>
              </a:lnSpc>
              <a:spcBef>
                <a:spcPts val="0"/>
              </a:spcBef>
              <a:spcAft>
                <a:spcPts val="0"/>
              </a:spcAft>
              <a:buSzPts val="1600"/>
              <a:buChar char="●"/>
            </a:pPr>
            <a:r>
              <a:rPr lang="en-GB"/>
              <a:t>Demonstrate value</a:t>
            </a:r>
            <a:endParaRPr/>
          </a:p>
          <a:p>
            <a:pPr marL="457200" lvl="0" indent="-330200" algn="l" rtl="0">
              <a:lnSpc>
                <a:spcPct val="200000"/>
              </a:lnSpc>
              <a:spcBef>
                <a:spcPts val="0"/>
              </a:spcBef>
              <a:spcAft>
                <a:spcPts val="0"/>
              </a:spcAft>
              <a:buSzPts val="1600"/>
              <a:buChar char="●"/>
            </a:pPr>
            <a:r>
              <a:rPr lang="en-GB"/>
              <a:t>Map against your existingactivity</a:t>
            </a:r>
            <a:endParaRPr/>
          </a:p>
          <a:p>
            <a:pPr marL="457200" lvl="0" indent="-330200" algn="l" rtl="0">
              <a:lnSpc>
                <a:spcPct val="200000"/>
              </a:lnSpc>
              <a:spcBef>
                <a:spcPts val="0"/>
              </a:spcBef>
              <a:spcAft>
                <a:spcPts val="0"/>
              </a:spcAft>
              <a:buSzPts val="1600"/>
              <a:buChar char="●"/>
            </a:pPr>
            <a:r>
              <a:rPr lang="en-GB"/>
              <a:t>Provide an evidence base</a:t>
            </a:r>
            <a:endParaRPr/>
          </a:p>
        </p:txBody>
      </p:sp>
      <p:pic>
        <p:nvPicPr>
          <p:cNvPr id="362" name="Google Shape;362;p39" descr="C:\Windows\system32\config\systemprofile\Desktop\Entrecomp_logo_HD-1.png"/>
          <p:cNvPicPr preferRelativeResize="0"/>
          <p:nvPr/>
        </p:nvPicPr>
        <p:blipFill rotWithShape="1">
          <a:blip r:embed="rId3">
            <a:alphaModFix/>
          </a:blip>
          <a:srcRect/>
          <a:stretch/>
        </p:blipFill>
        <p:spPr>
          <a:xfrm>
            <a:off x="6918350" y="4247535"/>
            <a:ext cx="1610523" cy="53684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0"/>
          <p:cNvSpPr txBox="1">
            <a:spLocks noGrp="1"/>
          </p:cNvSpPr>
          <p:nvPr>
            <p:ph type="subTitle" idx="1"/>
          </p:nvPr>
        </p:nvSpPr>
        <p:spPr>
          <a:xfrm>
            <a:off x="2625845" y="1699260"/>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Divide in groups, and using the information provided in the slides above, brainstorm to develop a plan for applying EntreComp in your current activity.</a:t>
            </a:r>
            <a:endParaRPr/>
          </a:p>
          <a:p>
            <a:pPr marL="114300" marR="0" lvl="0" indent="1270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After that, present your plan to the class, and get feedback.</a:t>
            </a:r>
            <a:endParaRPr sz="1400" b="0" i="0" u="none" strike="noStrike" cap="none">
              <a:solidFill>
                <a:srgbClr val="000000"/>
              </a:solidFill>
              <a:latin typeface="Arial"/>
              <a:ea typeface="Arial"/>
              <a:cs typeface="Arial"/>
              <a:sym typeface="Arial"/>
            </a:endParaRPr>
          </a:p>
        </p:txBody>
      </p:sp>
      <p:sp>
        <p:nvSpPr>
          <p:cNvPr id="368" name="Google Shape;368;p40"/>
          <p:cNvSpPr txBox="1"/>
          <p:nvPr/>
        </p:nvSpPr>
        <p:spPr>
          <a:xfrm>
            <a:off x="1875780" y="749603"/>
            <a:ext cx="4959360" cy="63701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3"/>
              </a:buClr>
              <a:buSzPts val="3800"/>
              <a:buFont typeface="Bebas Neue"/>
              <a:buNone/>
            </a:pPr>
            <a:r>
              <a:rPr lang="en-GB" sz="3800" b="0" i="0" u="none" strike="noStrike" cap="none">
                <a:solidFill>
                  <a:srgbClr val="E7501B"/>
                </a:solidFill>
                <a:latin typeface="Bebas Neue"/>
                <a:ea typeface="Bebas Neue"/>
                <a:cs typeface="Bebas Neue"/>
                <a:sym typeface="Bebas Neue"/>
              </a:rPr>
              <a:t>Case study</a:t>
            </a:r>
            <a:endParaRPr sz="3800" b="0" i="0" u="none" strike="noStrike" cap="none">
              <a:solidFill>
                <a:srgbClr val="E7501B"/>
              </a:solidFill>
              <a:latin typeface="Bebas Neue"/>
              <a:ea typeface="Bebas Neue"/>
              <a:cs typeface="Bebas Neue"/>
              <a:sym typeface="Bebas Neue"/>
            </a:endParaRPr>
          </a:p>
        </p:txBody>
      </p:sp>
      <p:pic>
        <p:nvPicPr>
          <p:cNvPr id="369" name="Google Shape;369;p40" descr="C:\Windows\system32\config\systemprofile\Desktop\Entrecomp_logo_HD-1.png"/>
          <p:cNvPicPr preferRelativeResize="0"/>
          <p:nvPr/>
        </p:nvPicPr>
        <p:blipFill rotWithShape="1">
          <a:blip r:embed="rId3">
            <a:alphaModFix/>
          </a:blip>
          <a:srcRect/>
          <a:stretch/>
        </p:blipFill>
        <p:spPr>
          <a:xfrm>
            <a:off x="3342640" y="3645459"/>
            <a:ext cx="2458719" cy="8295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5" name="Google Shape;375;p41"/>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For more information, please visit:</a:t>
            </a:r>
            <a:endParaRPr/>
          </a:p>
        </p:txBody>
      </p:sp>
      <p:sp>
        <p:nvSpPr>
          <p:cNvPr id="376" name="Google Shape;376;p41"/>
          <p:cNvSpPr txBox="1">
            <a:spLocks noGrp="1"/>
          </p:cNvSpPr>
          <p:nvPr>
            <p:ph type="subTitle" idx="1"/>
          </p:nvPr>
        </p:nvSpPr>
        <p:spPr>
          <a:xfrm>
            <a:off x="713350" y="2713704"/>
            <a:ext cx="3730800" cy="150389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a:t>The European Entrepreneurship Competence Framework (</a:t>
            </a:r>
            <a:r>
              <a:rPr lang="en-GB" u="sng">
                <a:solidFill>
                  <a:schemeClr val="hlink"/>
                </a:solidFill>
                <a:hlinkClick r:id="rId3"/>
              </a:rPr>
              <a:t>https://ec.europa.eu/social/main.jsp?catId=1317&amp;langId=en</a:t>
            </a:r>
            <a:r>
              <a:rPr lang="en-GB"/>
              <a:t>)</a:t>
            </a:r>
            <a:endParaRPr/>
          </a:p>
        </p:txBody>
      </p:sp>
      <p:grpSp>
        <p:nvGrpSpPr>
          <p:cNvPr id="377" name="Google Shape;377;p41"/>
          <p:cNvGrpSpPr/>
          <p:nvPr/>
        </p:nvGrpSpPr>
        <p:grpSpPr>
          <a:xfrm>
            <a:off x="4572118" y="1023546"/>
            <a:ext cx="3615639" cy="2905926"/>
            <a:chOff x="1917372" y="1288466"/>
            <a:chExt cx="2993079" cy="2405568"/>
          </a:xfrm>
        </p:grpSpPr>
        <p:sp>
          <p:nvSpPr>
            <p:cNvPr id="378" name="Google Shape;378;p4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4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1"/>
            <p:cNvSpPr/>
            <p:nvPr/>
          </p:nvSpPr>
          <p:spPr>
            <a:xfrm>
              <a:off x="2017075" y="1388251"/>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1F1F1"/>
                  </a:solidFill>
                  <a:latin typeface="Arial"/>
                  <a:ea typeface="Arial"/>
                  <a:cs typeface="Arial"/>
                  <a:sym typeface="Arial"/>
                </a:rPr>
                <a:t>Thank you!</a:t>
              </a:r>
              <a:endParaRPr sz="3200" b="1" i="0" u="none" strike="noStrike" cap="none">
                <a:solidFill>
                  <a:srgbClr val="F1F1F1"/>
                </a:solidFill>
                <a:latin typeface="Arial"/>
                <a:ea typeface="Arial"/>
                <a:cs typeface="Arial"/>
                <a:sym typeface="Arial"/>
              </a:endParaRPr>
            </a:p>
          </p:txBody>
        </p:sp>
        <p:sp>
          <p:nvSpPr>
            <p:cNvPr id="382" name="Google Shape;382;p4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5" name="Google Shape;385;p41"/>
          <p:cNvGrpSpPr/>
          <p:nvPr/>
        </p:nvGrpSpPr>
        <p:grpSpPr>
          <a:xfrm>
            <a:off x="6977632" y="2444298"/>
            <a:ext cx="1453150" cy="1880570"/>
            <a:chOff x="4338285" y="2552085"/>
            <a:chExt cx="1202939" cy="1556763"/>
          </a:xfrm>
        </p:grpSpPr>
        <p:sp>
          <p:nvSpPr>
            <p:cNvPr id="386" name="Google Shape;386;p4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8" name="Google Shape;388;p41"/>
          <p:cNvGrpSpPr/>
          <p:nvPr/>
        </p:nvGrpSpPr>
        <p:grpSpPr>
          <a:xfrm>
            <a:off x="6676663" y="3488350"/>
            <a:ext cx="539391" cy="1120229"/>
            <a:chOff x="4089139" y="3416366"/>
            <a:chExt cx="446516" cy="927342"/>
          </a:xfrm>
        </p:grpSpPr>
        <p:sp>
          <p:nvSpPr>
            <p:cNvPr id="389" name="Google Shape;389;p41"/>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1"/>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1"/>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41"/>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01</a:t>
            </a:r>
            <a:endParaRPr/>
          </a:p>
        </p:txBody>
      </p:sp>
      <p:sp>
        <p:nvSpPr>
          <p:cNvPr id="166" name="Google Shape;166;p17"/>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b="1"/>
              <a:t>What is EntreComp?</a:t>
            </a:r>
            <a:endParaRPr/>
          </a:p>
        </p:txBody>
      </p:sp>
      <p:sp>
        <p:nvSpPr>
          <p:cNvPr id="167" name="Google Shape;167;p17"/>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 name="Google Shape;168;p17"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Policy context</a:t>
            </a:r>
            <a:endParaRPr/>
          </a:p>
        </p:txBody>
      </p:sp>
      <p:grpSp>
        <p:nvGrpSpPr>
          <p:cNvPr id="174" name="Google Shape;174;p18"/>
          <p:cNvGrpSpPr/>
          <p:nvPr/>
        </p:nvGrpSpPr>
        <p:grpSpPr>
          <a:xfrm>
            <a:off x="2858975" y="-386925"/>
            <a:ext cx="701425" cy="247750"/>
            <a:chOff x="2858975" y="3984400"/>
            <a:chExt cx="701425" cy="247750"/>
          </a:xfrm>
        </p:grpSpPr>
        <p:sp>
          <p:nvSpPr>
            <p:cNvPr id="175" name="Google Shape;175;p18"/>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8"/>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8"/>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8"/>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9" name="Google Shape;179;p18"/>
          <p:cNvSpPr txBox="1">
            <a:spLocks noGrp="1"/>
          </p:cNvSpPr>
          <p:nvPr>
            <p:ph type="subTitle" idx="1"/>
          </p:nvPr>
        </p:nvSpPr>
        <p:spPr>
          <a:xfrm>
            <a:off x="2041177" y="2331700"/>
            <a:ext cx="6542384" cy="117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GB"/>
              <a:t>The Entrepreneurship Competence study (EntreComp) was launched by the JRC on behalf of the Directorate General for Employment, Social Affairs and Inclusion (DG EMPL) in January 2015. One of the key objectives of EntreComp was to develop a common conceptual approach, which could support the development of entrepreneurship competence at European level.</a:t>
            </a:r>
            <a:endParaRPr/>
          </a:p>
          <a:p>
            <a:pPr marL="0" lvl="0" indent="0" algn="ctr" rtl="0">
              <a:lnSpc>
                <a:spcPct val="100000"/>
              </a:lnSpc>
              <a:spcBef>
                <a:spcPts val="0"/>
              </a:spcBef>
              <a:spcAft>
                <a:spcPts val="0"/>
              </a:spcAft>
              <a:buSzPts val="1600"/>
              <a:buNone/>
            </a:pPr>
            <a:endParaRPr/>
          </a:p>
        </p:txBody>
      </p:sp>
      <p:pic>
        <p:nvPicPr>
          <p:cNvPr id="180" name="Google Shape;180;p18" descr="C:\Windows\system32\config\systemprofile\Desktop\entrecompeurope_logo-color-1024x628.png"/>
          <p:cNvPicPr preferRelativeResize="0"/>
          <p:nvPr/>
        </p:nvPicPr>
        <p:blipFill rotWithShape="1">
          <a:blip r:embed="rId3">
            <a:alphaModFix/>
          </a:blip>
          <a:srcRect/>
          <a:stretch/>
        </p:blipFill>
        <p:spPr>
          <a:xfrm>
            <a:off x="579974" y="813593"/>
            <a:ext cx="2613261" cy="16026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Understanding EntreComp</a:t>
            </a:r>
            <a:endParaRPr/>
          </a:p>
        </p:txBody>
      </p:sp>
      <p:sp>
        <p:nvSpPr>
          <p:cNvPr id="186" name="Google Shape;186;p19"/>
          <p:cNvSpPr txBox="1">
            <a:spLocks noGrp="1"/>
          </p:cNvSpPr>
          <p:nvPr>
            <p:ph type="subTitle" idx="1"/>
          </p:nvPr>
        </p:nvSpPr>
        <p:spPr>
          <a:xfrm>
            <a:off x="2625845" y="1699260"/>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Watch the following video</a:t>
            </a:r>
            <a:endParaRPr/>
          </a:p>
          <a:p>
            <a:pPr marL="114300" marR="0" lvl="0" indent="1270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sng" strike="noStrike" cap="none">
                <a:solidFill>
                  <a:schemeClr val="hlink"/>
                </a:solidFill>
                <a:latin typeface="Arial"/>
                <a:ea typeface="Arial"/>
                <a:cs typeface="Arial"/>
                <a:sym typeface="Arial"/>
                <a:hlinkClick r:id="rId3"/>
              </a:rPr>
              <a:t>https://www.youtube.com/watch?v=ijpVICWGIdc</a:t>
            </a: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Then, write down 3 characteristics that you think best defines EntreComp.</a:t>
            </a:r>
            <a:endParaRPr/>
          </a:p>
          <a:p>
            <a:pPr marL="114300" marR="0" lvl="0" indent="1270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After that, present your choices to the class, and get feedback.</a:t>
            </a:r>
            <a:endParaRPr sz="1400" b="0" i="0" u="none" strike="noStrike" cap="none">
              <a:solidFill>
                <a:srgbClr val="000000"/>
              </a:solidFill>
              <a:latin typeface="Arial"/>
              <a:ea typeface="Arial"/>
              <a:cs typeface="Arial"/>
              <a:sym typeface="Arial"/>
            </a:endParaRPr>
          </a:p>
        </p:txBody>
      </p:sp>
      <p:sp>
        <p:nvSpPr>
          <p:cNvPr id="187" name="Google Shape;187;p19"/>
          <p:cNvSpPr txBox="1"/>
          <p:nvPr/>
        </p:nvSpPr>
        <p:spPr>
          <a:xfrm>
            <a:off x="1875780" y="1062250"/>
            <a:ext cx="4959360" cy="63701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3"/>
              </a:buClr>
              <a:buSzPts val="3800"/>
              <a:buFont typeface="Bebas Neue"/>
              <a:buNone/>
            </a:pPr>
            <a:r>
              <a:rPr lang="en-GB" sz="3800" b="0" i="0" u="none" strike="noStrike" cap="none">
                <a:solidFill>
                  <a:srgbClr val="E7501B"/>
                </a:solidFill>
                <a:latin typeface="Bebas Neue"/>
                <a:ea typeface="Bebas Neue"/>
                <a:cs typeface="Bebas Neue"/>
                <a:sym typeface="Bebas Neue"/>
              </a:rPr>
              <a:t>Case study</a:t>
            </a:r>
            <a:endParaRPr sz="3800" b="0" i="0" u="none" strike="noStrike" cap="none">
              <a:solidFill>
                <a:srgbClr val="E7501B"/>
              </a:solidFill>
              <a:latin typeface="Bebas Neue"/>
              <a:ea typeface="Bebas Neue"/>
              <a:cs typeface="Bebas Neue"/>
              <a:sym typeface="Bebas Neue"/>
            </a:endParaRPr>
          </a:p>
        </p:txBody>
      </p:sp>
      <p:pic>
        <p:nvPicPr>
          <p:cNvPr id="188" name="Google Shape;188;p19" descr="C:\Windows\system32\config\systemprofile\Desktop\Entrecomp_logo_HD-1.png"/>
          <p:cNvPicPr preferRelativeResize="0"/>
          <p:nvPr/>
        </p:nvPicPr>
        <p:blipFill rotWithShape="1">
          <a:blip r:embed="rId4">
            <a:alphaModFix/>
          </a:blip>
          <a:srcRect/>
          <a:stretch/>
        </p:blipFill>
        <p:spPr>
          <a:xfrm>
            <a:off x="3557452" y="3982860"/>
            <a:ext cx="1914433" cy="6370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0"/>
          <p:cNvSpPr txBox="1">
            <a:spLocks noGrp="1"/>
          </p:cNvSpPr>
          <p:nvPr>
            <p:ph type="title"/>
          </p:nvPr>
        </p:nvSpPr>
        <p:spPr>
          <a:xfrm>
            <a:off x="713100" y="9753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a:t>Understanding </a:t>
            </a:r>
            <a:r>
              <a:rPr lang="en-GB" b="1" dirty="0" err="1"/>
              <a:t>EntreComp</a:t>
            </a:r>
            <a:endParaRPr dirty="0"/>
          </a:p>
        </p:txBody>
      </p:sp>
      <p:sp>
        <p:nvSpPr>
          <p:cNvPr id="194" name="Google Shape;194;p20"/>
          <p:cNvSpPr txBox="1">
            <a:spLocks noGrp="1"/>
          </p:cNvSpPr>
          <p:nvPr>
            <p:ph type="subTitle" idx="1"/>
          </p:nvPr>
        </p:nvSpPr>
        <p:spPr>
          <a:xfrm>
            <a:off x="713225" y="1699260"/>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EntreComp is a framework of 15 entrepreneurship competences, broken down further into threads that describe what the particular competence really means in practical terms. These are clearly defined through learning outcomes (442 in total) – what a learner knows, understands and can do. The learning outcomes are mapped across 8 different levels of progression, from beginner to expert.</a:t>
            </a:r>
            <a:endParaRPr sz="1400" b="0" i="0" u="none" strike="noStrike" cap="none">
              <a:solidFill>
                <a:srgbClr val="000000"/>
              </a:solidFill>
              <a:latin typeface="Arial"/>
              <a:ea typeface="Arial"/>
              <a:cs typeface="Arial"/>
              <a:sym typeface="Arial"/>
            </a:endParaRPr>
          </a:p>
        </p:txBody>
      </p:sp>
      <p:pic>
        <p:nvPicPr>
          <p:cNvPr id="195" name="Google Shape;195;p20" descr="Competence areas and learning progress | EU Science Hub"/>
          <p:cNvPicPr preferRelativeResize="0"/>
          <p:nvPr/>
        </p:nvPicPr>
        <p:blipFill rotWithShape="1">
          <a:blip r:embed="rId3">
            <a:alphaModFix/>
          </a:blip>
          <a:srcRect/>
          <a:stretch/>
        </p:blipFill>
        <p:spPr>
          <a:xfrm>
            <a:off x="4172131" y="671790"/>
            <a:ext cx="4009595" cy="40095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Understanding EntreComp</a:t>
            </a:r>
            <a:endParaRPr/>
          </a:p>
        </p:txBody>
      </p:sp>
      <p:sp>
        <p:nvSpPr>
          <p:cNvPr id="201" name="Google Shape;201;p21"/>
          <p:cNvSpPr txBox="1">
            <a:spLocks noGrp="1"/>
          </p:cNvSpPr>
          <p:nvPr>
            <p:ph type="subTitle" idx="1"/>
          </p:nvPr>
        </p:nvSpPr>
        <p:spPr>
          <a:xfrm>
            <a:off x="3616176" y="1176797"/>
            <a:ext cx="2053572" cy="648683"/>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There are 5 key building blocks to understanding </a:t>
            </a:r>
            <a:r>
              <a:rPr lang="en-GB" sz="1400" b="0" i="0" u="none" strike="noStrike" cap="none" dirty="0" err="1">
                <a:solidFill>
                  <a:srgbClr val="000000"/>
                </a:solidFill>
                <a:latin typeface="Arial"/>
                <a:ea typeface="Arial"/>
                <a:cs typeface="Arial"/>
                <a:sym typeface="Arial"/>
              </a:rPr>
              <a:t>EntreComp</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02" name="Google Shape;202;p21"/>
          <p:cNvSpPr/>
          <p:nvPr/>
        </p:nvSpPr>
        <p:spPr>
          <a:xfrm>
            <a:off x="3408563" y="2248953"/>
            <a:ext cx="3209951" cy="213813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rgbClr val="000000"/>
              </a:buClr>
              <a:buSzPts val="1400"/>
              <a:buFont typeface="Arial"/>
              <a:buChar char="•"/>
            </a:pPr>
            <a:r>
              <a:rPr lang="en-GB" sz="1400" b="0" i="0" u="none" strike="noStrike" cap="none" dirty="0">
                <a:solidFill>
                  <a:srgbClr val="000000"/>
                </a:solidFill>
                <a:latin typeface="Arial"/>
                <a:ea typeface="Arial"/>
                <a:cs typeface="Arial"/>
                <a:sym typeface="Arial"/>
              </a:rPr>
              <a:t>Definition</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a:solidFill>
                  <a:srgbClr val="000000"/>
                </a:solidFill>
                <a:latin typeface="Arial"/>
                <a:ea typeface="Arial"/>
                <a:cs typeface="Arial"/>
                <a:sym typeface="Arial"/>
              </a:rPr>
              <a:t>Areas</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a:solidFill>
                  <a:srgbClr val="000000"/>
                </a:solidFill>
                <a:latin typeface="Arial"/>
                <a:ea typeface="Arial"/>
                <a:cs typeface="Arial"/>
                <a:sym typeface="Arial"/>
              </a:rPr>
              <a:t>Competences</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a:solidFill>
                  <a:srgbClr val="000000"/>
                </a:solidFill>
                <a:latin typeface="Arial"/>
                <a:ea typeface="Arial"/>
                <a:cs typeface="Arial"/>
                <a:sym typeface="Arial"/>
              </a:rPr>
              <a:t>Threads</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a:solidFill>
                  <a:srgbClr val="000000"/>
                </a:solidFill>
                <a:latin typeface="Arial"/>
                <a:ea typeface="Arial"/>
                <a:cs typeface="Arial"/>
                <a:sym typeface="Arial"/>
              </a:rPr>
              <a:t>Progression levels</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definition</a:t>
            </a:r>
            <a:endParaRPr/>
          </a:p>
        </p:txBody>
      </p:sp>
      <p:sp>
        <p:nvSpPr>
          <p:cNvPr id="208" name="Google Shape;208;p22"/>
          <p:cNvSpPr txBox="1">
            <a:spLocks noGrp="1"/>
          </p:cNvSpPr>
          <p:nvPr>
            <p:ph type="subTitle" idx="1"/>
          </p:nvPr>
        </p:nvSpPr>
        <p:spPr>
          <a:xfrm>
            <a:off x="1227066" y="1551100"/>
            <a:ext cx="6731163" cy="1321209"/>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EntreComp defines entrepreneurship as</a:t>
            </a:r>
            <a:r>
              <a:rPr lang="en-GB" sz="1400" b="0" i="0" u="none" strike="noStrike" cap="none">
                <a:solidFill>
                  <a:srgbClr val="000000"/>
                </a:solidFill>
                <a:latin typeface="Arial"/>
                <a:ea typeface="Arial"/>
                <a:cs typeface="Arial"/>
                <a:sym typeface="Arial"/>
              </a:rPr>
              <a:t>:</a:t>
            </a:r>
            <a:endParaRPr/>
          </a:p>
          <a:p>
            <a:pPr marL="114300" marR="0" lvl="0" indent="1270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The capacity to act upon opportunities and ideas, and transform them into value for others. The value that is created can be financial, cultural or social.</a:t>
            </a:r>
            <a:endParaRPr sz="1400" b="0" i="0" u="none" strike="noStrike" cap="none">
              <a:solidFill>
                <a:srgbClr val="000000"/>
              </a:solidFill>
              <a:latin typeface="Arial"/>
              <a:ea typeface="Arial"/>
              <a:cs typeface="Arial"/>
              <a:sym typeface="Arial"/>
            </a:endParaRPr>
          </a:p>
        </p:txBody>
      </p:sp>
      <p:pic>
        <p:nvPicPr>
          <p:cNvPr id="209" name="Google Shape;209;p22" descr="C:\Windows\system32\config\systemprofile\Desktop\Entrecomp_logo_HD-1.png"/>
          <p:cNvPicPr preferRelativeResize="0"/>
          <p:nvPr/>
        </p:nvPicPr>
        <p:blipFill rotWithShape="1">
          <a:blip r:embed="rId3">
            <a:alphaModFix/>
          </a:blip>
          <a:srcRect/>
          <a:stretch/>
        </p:blipFill>
        <p:spPr>
          <a:xfrm>
            <a:off x="3124365" y="3742403"/>
            <a:ext cx="3070860" cy="10236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Areas</a:t>
            </a:r>
            <a:endParaRPr/>
          </a:p>
        </p:txBody>
      </p:sp>
      <p:sp>
        <p:nvSpPr>
          <p:cNvPr id="215" name="Google Shape;215;p23"/>
          <p:cNvSpPr txBox="1">
            <a:spLocks noGrp="1"/>
          </p:cNvSpPr>
          <p:nvPr>
            <p:ph type="subTitle" idx="1"/>
          </p:nvPr>
        </p:nvSpPr>
        <p:spPr>
          <a:xfrm>
            <a:off x="1227066" y="1320811"/>
            <a:ext cx="6731163" cy="46058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EntreComp identifies 3 competence areas:</a:t>
            </a:r>
            <a:endParaRPr sz="1400" b="0" i="0" u="none" strike="noStrike" cap="none">
              <a:solidFill>
                <a:srgbClr val="000000"/>
              </a:solidFill>
              <a:latin typeface="Arial"/>
              <a:ea typeface="Arial"/>
              <a:cs typeface="Arial"/>
              <a:sym typeface="Arial"/>
            </a:endParaRPr>
          </a:p>
        </p:txBody>
      </p:sp>
      <p:pic>
        <p:nvPicPr>
          <p:cNvPr id="216" name="Google Shape;216;p23" descr="C:\Windows\system32\config\systemprofile\Desktop\Entrecomp-930x500-Full.png"/>
          <p:cNvPicPr preferRelativeResize="0"/>
          <p:nvPr/>
        </p:nvPicPr>
        <p:blipFill rotWithShape="1">
          <a:blip r:embed="rId3">
            <a:alphaModFix/>
          </a:blip>
          <a:srcRect/>
          <a:stretch/>
        </p:blipFill>
        <p:spPr>
          <a:xfrm>
            <a:off x="1305109" y="1320811"/>
            <a:ext cx="6836856" cy="3675729"/>
          </a:xfrm>
          <a:prstGeom prst="rect">
            <a:avLst/>
          </a:prstGeom>
          <a:noFill/>
          <a:ln>
            <a:noFill/>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983</Words>
  <Application>Microsoft Office PowerPoint</Application>
  <PresentationFormat>Bildschirmpräsentation (16:9)</PresentationFormat>
  <Paragraphs>167</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Noto Sans</vt:lpstr>
      <vt:lpstr>Arial</vt:lpstr>
      <vt:lpstr>Bebas Neue</vt:lpstr>
      <vt:lpstr>Nunito</vt:lpstr>
      <vt:lpstr>Creal Modern Portfolio by Slidesgo</vt:lpstr>
      <vt:lpstr>What is entrecomp?</vt:lpstr>
      <vt:lpstr>01</vt:lpstr>
      <vt:lpstr>01</vt:lpstr>
      <vt:lpstr>Policy context</vt:lpstr>
      <vt:lpstr>Understanding EntreComp</vt:lpstr>
      <vt:lpstr>Understanding EntreComp</vt:lpstr>
      <vt:lpstr>Understanding EntreComp</vt:lpstr>
      <vt:lpstr>definition</vt:lpstr>
      <vt:lpstr>Areas</vt:lpstr>
      <vt:lpstr>Competences</vt:lpstr>
      <vt:lpstr>IDEAS &amp; OPPORTUNITIES</vt:lpstr>
      <vt:lpstr>RESOURCES</vt:lpstr>
      <vt:lpstr>INTO ACTION</vt:lpstr>
      <vt:lpstr>02</vt:lpstr>
      <vt:lpstr>The EntreComp Progression Model</vt:lpstr>
      <vt:lpstr>03</vt:lpstr>
      <vt:lpstr>Using EntreComp to achieve goals</vt:lpstr>
      <vt:lpstr>Who is EntreComp for?</vt:lpstr>
      <vt:lpstr>Who is EntreComp for?</vt:lpstr>
      <vt:lpstr>Who is EntreComp for?</vt:lpstr>
      <vt:lpstr>Who is EntreComp for?</vt:lpstr>
      <vt:lpstr>Who is EntreComp for?</vt:lpstr>
      <vt:lpstr>04</vt:lpstr>
      <vt:lpstr>Top tips for getting started with EntreComp</vt:lpstr>
      <vt:lpstr>Top tips for getting started with EntreComp</vt:lpstr>
      <vt:lpstr>PowerPoint-Präsentation</vt:lpstr>
      <vt:lpstr>For more information, please visit: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entrecomp?</dc:title>
  <cp:lastModifiedBy>saskia_ha@web.de</cp:lastModifiedBy>
  <cp:revision>1</cp:revision>
  <dcterms:modified xsi:type="dcterms:W3CDTF">2023-06-22T12:53:09Z</dcterms:modified>
</cp:coreProperties>
</file>