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87AD3-BDFB-423B-A0F7-293805BCA959}">
  <a:tblStyle styleId="{41D87AD3-BDFB-423B-A0F7-293805BC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A14F2E4-4968-86F6-C195-44A85F8E384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3146B67-F65C-0056-05D9-B646278CDB2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3" descr="Graphical user interface, text, application&#10;&#10;Description automatically generated">
            <a:extLst>
              <a:ext uri="{FF2B5EF4-FFF2-40B4-BE49-F238E27FC236}">
                <a16:creationId xmlns:a16="http://schemas.microsoft.com/office/drawing/2014/main" id="{A8E92531-7375-17EF-66AC-76F4D1F851D9}"/>
              </a:ext>
            </a:extLst>
          </p:cNvPr>
          <p:cNvPicPr preferRelativeResize="0"/>
          <p:nvPr userDrawn="1"/>
        </p:nvPicPr>
        <p:blipFill rotWithShape="1">
          <a:blip r:embed="rId4">
            <a:alphaModFix/>
          </a:blip>
          <a:srcRect r="25004"/>
          <a:stretch/>
        </p:blipFill>
        <p:spPr>
          <a:xfrm>
            <a:off x="72618"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11"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824D830-D0EE-F0A5-9CB7-5D9141F0B0E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8226F02-6348-E7C3-53E0-FA4B1913266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1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12"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sp>
        <p:nvSpPr>
          <p:cNvPr id="2" name="TextBox 19">
            <a:extLst>
              <a:ext uri="{FF2B5EF4-FFF2-40B4-BE49-F238E27FC236}">
                <a16:creationId xmlns:a16="http://schemas.microsoft.com/office/drawing/2014/main" id="{91DBD5F3-B9F0-372F-683E-5287BDB99A9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362444F-90DF-B7E5-6DDE-31B6062694A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1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rot="10800000">
            <a:off x="7782805" y="539502"/>
            <a:ext cx="682510" cy="1078346"/>
            <a:chOff x="4210925" y="3949824"/>
            <a:chExt cx="325625" cy="514601"/>
          </a:xfrm>
        </p:grpSpPr>
        <p:sp>
          <p:nvSpPr>
            <p:cNvPr id="125" name="Google Shape;125;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1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9" name="Google Shape;129;p13"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4720673-BE9A-09BE-16E4-0C068415DC0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7179CA9-21B7-EC24-E7CF-25E00ADDB64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1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8" name="Google Shape;138;p14" descr="Graphical user interface, text, application&#10;&#10;Description automatically generated"/>
          <p:cNvPicPr preferRelativeResize="0"/>
          <p:nvPr/>
        </p:nvPicPr>
        <p:blipFill rotWithShape="1">
          <a:blip r:embed="rId3">
            <a:alphaModFix/>
          </a:blip>
          <a:srcRect r="25004"/>
          <a:stretch/>
        </p:blipFill>
        <p:spPr>
          <a:xfrm>
            <a:off x="172479" y="474968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FDA81D6-84A4-1D6E-3AF8-89D0BF3BFC0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49CDF59-5AF4-C17C-A368-3AF88E0F6CE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29FC5EA-772E-9A66-4592-775670238A8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A78B4AE-E3F9-1B42-291E-9FE03573DFC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C398E12-8E50-A96A-3679-9244521675D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AFD16C2-6C56-0639-F74B-A319EF03A3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5"/>
          <p:cNvGrpSpPr/>
          <p:nvPr/>
        </p:nvGrpSpPr>
        <p:grpSpPr>
          <a:xfrm>
            <a:off x="8431033" y="-449325"/>
            <a:ext cx="1061212" cy="1676776"/>
            <a:chOff x="4210925" y="3949824"/>
            <a:chExt cx="325625" cy="514601"/>
          </a:xfrm>
        </p:grpSpPr>
        <p:sp>
          <p:nvSpPr>
            <p:cNvPr id="65" name="Google Shape;65;p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5" descr="Graphical user interface, text, application&#10;&#10;Description automatically generated"/>
          <p:cNvPicPr preferRelativeResize="0"/>
          <p:nvPr/>
        </p:nvPicPr>
        <p:blipFill rotWithShape="1">
          <a:blip r:embed="rId3">
            <a:alphaModFix/>
          </a:blip>
          <a:srcRect r="25004"/>
          <a:stretch/>
        </p:blipFill>
        <p:spPr>
          <a:xfrm>
            <a:off x="16151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B4D1559-5244-4939-764C-1FFDFCFDC2D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6861A28-0652-E90F-16E4-C553744A1B8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6"/>
          <p:cNvGrpSpPr/>
          <p:nvPr/>
        </p:nvGrpSpPr>
        <p:grpSpPr>
          <a:xfrm>
            <a:off x="8225003" y="433123"/>
            <a:ext cx="411785" cy="650559"/>
            <a:chOff x="4210925" y="3949824"/>
            <a:chExt cx="325625" cy="514601"/>
          </a:xfrm>
        </p:grpSpPr>
        <p:sp>
          <p:nvSpPr>
            <p:cNvPr id="76" name="Google Shape;76;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73F9095-5D8A-05CE-54C0-4F585606E4B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3A9283C-1DE8-5E6E-3151-0B3B94E62F3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7"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87" name="Google Shape;87;p7" descr="Graphical user interface, text, application&#10;&#10;Description automatically generated"/>
          <p:cNvPicPr preferRelativeResize="0"/>
          <p:nvPr/>
        </p:nvPicPr>
        <p:blipFill rotWithShape="1">
          <a:blip r:embed="rId3">
            <a:alphaModFix/>
          </a:blip>
          <a:srcRect r="25004"/>
          <a:stretch/>
        </p:blipFill>
        <p:spPr>
          <a:xfrm>
            <a:off x="4693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1D35FD4-EBD4-878F-0160-D279F09F659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0F66314-DD8D-084B-9401-0F31540EED2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8"/>
          <p:cNvGrpSpPr/>
          <p:nvPr/>
        </p:nvGrpSpPr>
        <p:grpSpPr>
          <a:xfrm>
            <a:off x="6609" y="4254853"/>
            <a:ext cx="554210" cy="859289"/>
            <a:chOff x="2242775" y="2016422"/>
            <a:chExt cx="325050" cy="504100"/>
          </a:xfrm>
        </p:grpSpPr>
        <p:sp>
          <p:nvSpPr>
            <p:cNvPr id="91" name="Google Shape;91;p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8" descr="Graphical user interface, text, application&#10;&#10;Description automatically generated"/>
          <p:cNvPicPr preferRelativeResize="0"/>
          <p:nvPr/>
        </p:nvPicPr>
        <p:blipFill rotWithShape="1">
          <a:blip r:embed="rId3">
            <a:alphaModFix/>
          </a:blip>
          <a:srcRect r="25004"/>
          <a:stretch/>
        </p:blipFill>
        <p:spPr>
          <a:xfrm>
            <a:off x="72618" y="477328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19CF734-39A2-3491-A315-10D61D5D63E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7EDA7CA-3BC4-A22D-D3CF-4316F5DF5CE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0" name="Google Shape;100;p9"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6D6ED5B-0C16-8EC8-E3FA-8324FECFE26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3000031-7820-BF94-5092-350FBCC24A1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6" name="Google Shape;106;p1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490474B-DD8E-43D3-66B9-0A213ABA1DE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75D520A-28ED-C49B-57B6-9FF1FD37271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a:t>Što je entrecomp?</a:t>
            </a:r>
            <a:endParaRPr/>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713100" y="16009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Kompetencije</a:t>
            </a:r>
            <a:endParaRPr dirty="0"/>
          </a:p>
        </p:txBody>
      </p:sp>
      <p:sp>
        <p:nvSpPr>
          <p:cNvPr id="222" name="Google Shape;222;p24"/>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Svako područje sadrži</a:t>
            </a:r>
            <a:r>
              <a:rPr lang="en-GB" sz="1400" b="1" i="0" u="none" strike="noStrike" cap="none">
                <a:solidFill>
                  <a:srgbClr val="000000"/>
                </a:solidFill>
                <a:latin typeface="Arial"/>
                <a:ea typeface="Arial"/>
                <a:cs typeface="Arial"/>
                <a:sym typeface="Arial"/>
              </a:rPr>
              <a:t>5 kompetencija</a:t>
            </a:r>
            <a:r>
              <a:rPr lang="en-GB" sz="1400" b="0" i="0" u="none" strike="noStrike" cap="none">
                <a:solidFill>
                  <a:srgbClr val="000000"/>
                </a:solidFill>
                <a:latin typeface="Arial"/>
                <a:ea typeface="Arial"/>
                <a:cs typeface="Arial"/>
                <a:sym typeface="Arial"/>
              </a:rPr>
              <a:t>, a zajedno čine</a:t>
            </a:r>
            <a:endParaRPr/>
          </a:p>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15 kompetencija</a:t>
            </a:r>
            <a:r>
              <a:rPr lang="en-GB" sz="1400" b="0" i="0" u="none" strike="noStrike" cap="none">
                <a:solidFill>
                  <a:srgbClr val="000000"/>
                </a:solidFill>
                <a:latin typeface="Arial"/>
                <a:ea typeface="Arial"/>
                <a:cs typeface="Arial"/>
                <a:sym typeface="Arial"/>
              </a:rPr>
              <a:t>koji stvaraju poduzetnički način razmišljanja:</a:t>
            </a:r>
            <a:endParaRPr/>
          </a:p>
        </p:txBody>
      </p:sp>
      <p:pic>
        <p:nvPicPr>
          <p:cNvPr id="223" name="Google Shape;223;p24"/>
          <p:cNvPicPr preferRelativeResize="0"/>
          <p:nvPr/>
        </p:nvPicPr>
        <p:blipFill rotWithShape="1">
          <a:blip r:embed="rId3">
            <a:alphaModFix/>
          </a:blip>
          <a:srcRect/>
          <a:stretch/>
        </p:blipFill>
        <p:spPr>
          <a:xfrm>
            <a:off x="3972279" y="961091"/>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IDEJE I MOGUĆNOSTI</a:t>
            </a:r>
            <a:endParaRPr/>
          </a:p>
        </p:txBody>
      </p:sp>
      <p:graphicFrame>
        <p:nvGraphicFramePr>
          <p:cNvPr id="229" name="Google Shape;229;p25"/>
          <p:cNvGraphicFramePr/>
          <p:nvPr/>
        </p:nvGraphicFramePr>
        <p:xfrm>
          <a:off x="1763906" y="1439443"/>
          <a:ext cx="5580800" cy="2996850"/>
        </p:xfrm>
        <a:graphic>
          <a:graphicData uri="http://schemas.openxmlformats.org/drawingml/2006/table">
            <a:tbl>
              <a:tblPr>
                <a:noFill/>
                <a:tableStyleId>{41D87AD3-BDFB-423B-A0F7-293805BCA959}</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Kompetencija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Savjet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Uočavanje prilika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Upotrijebite svoju maštu i sposobnosti kako biste identificirali prilike za stvaranje vrijednosti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Kreativnost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Razvijte kreativne i svrhovite ideje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Vizija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Radite prema svojoj viziji budućnosti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Vrednovanje ideja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Iskoristite ideje i mogućnosti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Etičko i održivo razmišljanje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Procijenite posljedice i utjecaj ideja, prilika i akcija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25"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RESURSI</a:t>
            </a:r>
            <a:endParaRPr/>
          </a:p>
        </p:txBody>
      </p:sp>
      <p:graphicFrame>
        <p:nvGraphicFramePr>
          <p:cNvPr id="236" name="Google Shape;236;p26"/>
          <p:cNvGraphicFramePr/>
          <p:nvPr/>
        </p:nvGraphicFramePr>
        <p:xfrm>
          <a:off x="1858294" y="1445343"/>
          <a:ext cx="5433300" cy="3109000"/>
        </p:xfrm>
        <a:graphic>
          <a:graphicData uri="http://schemas.openxmlformats.org/drawingml/2006/table">
            <a:tbl>
              <a:tblPr>
                <a:noFill/>
                <a:tableStyleId>{41D87AD3-BDFB-423B-A0F7-293805BCA959}</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Kompetencija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Savjet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Samosvijest i samoefikasnost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Vjerujte u sebe i nastavite se razvijati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Motivacija i upornost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Ostanite usredotočeni i ne odustajte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Mobilizacija resursa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Prikupite i upravljajte resursima koji su vam potrebni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Financijska i ekonomska pismenost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Razviti financijsko i ekonomsko znanje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Mobiliziranje drugih</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Nadahnite, oduševite i uključite druge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26"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U AKCIJU</a:t>
            </a:r>
            <a:endParaRPr/>
          </a:p>
        </p:txBody>
      </p:sp>
      <p:graphicFrame>
        <p:nvGraphicFramePr>
          <p:cNvPr id="243" name="Google Shape;243;p27"/>
          <p:cNvGraphicFramePr/>
          <p:nvPr/>
        </p:nvGraphicFramePr>
        <p:xfrm>
          <a:off x="1852396" y="1303758"/>
          <a:ext cx="5521800" cy="3209250"/>
        </p:xfrm>
        <a:graphic>
          <a:graphicData uri="http://schemas.openxmlformats.org/drawingml/2006/table">
            <a:tbl>
              <a:tblPr>
                <a:noFill/>
                <a:tableStyleId>{41D87AD3-BDFB-423B-A0F7-293805BCA959}</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Kompetencija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Savjet</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Preuzimanje inicijative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Samo napred</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Planiranje i upravljanje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Odredite prioritete, organizirajte i pratite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Suočavanje s neizvjesnošću, dvosmislenošću i rizikom</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Donosite odluke noseći se s neizvjesnošću, dvosmislenošću i rizikom</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850">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Rad s drugima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Udružite se, surađujte i umrežite se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Učenje kroz iskustvo</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Učite radeći</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27"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2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EntreComp model napredovanja</a:t>
            </a:r>
            <a:endParaRPr sz="4000"/>
          </a:p>
        </p:txBody>
      </p:sp>
      <p:sp>
        <p:nvSpPr>
          <p:cNvPr id="251" name="Google Shape;251;p2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28"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EntreComp model napredovanja</a:t>
            </a:r>
            <a:endParaRPr/>
          </a:p>
        </p:txBody>
      </p:sp>
      <p:sp>
        <p:nvSpPr>
          <p:cNvPr id="258" name="Google Shape;258;p2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600" b="0" i="0" u="none" strike="noStrike" cap="none">
                <a:solidFill>
                  <a:schemeClr val="accent3"/>
                </a:solidFill>
                <a:latin typeface="Bebas Neue"/>
                <a:ea typeface="Bebas Neue"/>
                <a:cs typeface="Bebas Neue"/>
                <a:sym typeface="Bebas Neue"/>
              </a:rPr>
              <a:t>Poduzetništvo kao kompetencija razvija se djelovanjem pojedinaca ili kolektivnih entiteta u stvaranju vrijednosti za druge.</a:t>
            </a:r>
            <a:endParaRPr sz="2600" b="0" i="0" u="none" strike="noStrike" cap="none">
              <a:solidFill>
                <a:schemeClr val="accent3"/>
              </a:solidFill>
              <a:latin typeface="Bebas Neue"/>
              <a:ea typeface="Bebas Neue"/>
              <a:cs typeface="Bebas Neue"/>
              <a:sym typeface="Bebas Neue"/>
            </a:endParaRPr>
          </a:p>
        </p:txBody>
      </p:sp>
      <p:sp>
        <p:nvSpPr>
          <p:cNvPr id="263" name="Google Shape;263;p29"/>
          <p:cNvSpPr txBox="1"/>
          <p:nvPr/>
        </p:nvSpPr>
        <p:spPr>
          <a:xfrm>
            <a:off x="572237" y="2501325"/>
            <a:ext cx="7763324" cy="18229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Napredak u poduzetničkom učenju sastoji se od dva aspekta:</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Razvijanje sve veće autonomije i odgovornosti u djelovanju prema idejama i prilikama za stvaranje vrijednosti;</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2. Razvijanje sposobnosti za stvaranje vrijednosti od jednostavnih i predvidljivih konteksta do složenih okruženja koje se stalno mijenjaju.</a:t>
            </a:r>
            <a:endParaRPr sz="1400" b="0" i="0" u="none" strike="noStrike" cap="none">
              <a:solidFill>
                <a:srgbClr val="000000"/>
              </a:solidFill>
              <a:latin typeface="Arial"/>
              <a:ea typeface="Arial"/>
              <a:cs typeface="Arial"/>
              <a:sym typeface="Arial"/>
            </a:endParaRPr>
          </a:p>
        </p:txBody>
      </p:sp>
      <p:pic>
        <p:nvPicPr>
          <p:cNvPr id="264" name="Google Shape;264;p29" descr="C:\Windows\system32\config\systemprofile\Desktop\Entrecomp_logo_HD-1.png"/>
          <p:cNvPicPr preferRelativeResize="0"/>
          <p:nvPr/>
        </p:nvPicPr>
        <p:blipFill rotWithShape="1">
          <a:blip r:embed="rId3">
            <a:alphaModFix/>
          </a:blip>
          <a:srcRect/>
          <a:stretch/>
        </p:blipFill>
        <p:spPr>
          <a:xfrm>
            <a:off x="6490740" y="4142864"/>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30"/>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Za koga je EntreComp?</a:t>
            </a:r>
            <a:endParaRPr sz="4000"/>
          </a:p>
        </p:txBody>
      </p:sp>
      <p:sp>
        <p:nvSpPr>
          <p:cNvPr id="271" name="Google Shape;271;p3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30"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Korištenje EntreCompa za postizanje ciljeva</a:t>
            </a:r>
            <a:endParaRPr/>
          </a:p>
        </p:txBody>
      </p:sp>
      <p:sp>
        <p:nvSpPr>
          <p:cNvPr id="278" name="Google Shape;278;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803198" y="1798622"/>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 je </a:t>
            </a:r>
            <a:r>
              <a:rPr lang="en-GB" sz="1400" b="0" i="0" u="none" strike="noStrike" cap="none" dirty="0" err="1">
                <a:solidFill>
                  <a:srgbClr val="000000"/>
                </a:solidFill>
                <a:latin typeface="Arial"/>
                <a:ea typeface="Arial"/>
                <a:cs typeface="Arial"/>
                <a:sym typeface="Arial"/>
              </a:rPr>
              <a:t>primjenjivan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različite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načine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pokazao</a:t>
            </a:r>
            <a:r>
              <a:rPr lang="en-GB" sz="1400" b="0" i="0" u="none" strike="noStrike" cap="none" dirty="0">
                <a:solidFill>
                  <a:srgbClr val="000000"/>
                </a:solidFill>
                <a:latin typeface="Arial"/>
                <a:ea typeface="Arial"/>
                <a:cs typeface="Arial"/>
                <a:sym typeface="Arial"/>
              </a:rPr>
              <a:t> se </a:t>
            </a:r>
            <a:r>
              <a:rPr lang="en-GB" sz="1400" b="0" i="0" u="none" strike="noStrike" cap="none" dirty="0" err="1">
                <a:solidFill>
                  <a:srgbClr val="000000"/>
                </a:solidFill>
                <a:latin typeface="Arial"/>
                <a:ea typeface="Arial"/>
                <a:cs typeface="Arial"/>
                <a:sym typeface="Arial"/>
              </a:rPr>
              <a:t>korisnim</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pomaganju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projektima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organizacijama</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postizanju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niza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ciljeva</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283" name="Google Shape;283;p31" descr="C:\Windows\system32\config\systemprofile\Desktop\Entrecomp_logo_HD-1.png"/>
          <p:cNvPicPr preferRelativeResize="0"/>
          <p:nvPr/>
        </p:nvPicPr>
        <p:blipFill rotWithShape="1">
          <a:blip r:embed="rId3">
            <a:alphaModFix/>
          </a:blip>
          <a:srcRect/>
          <a:stretch/>
        </p:blipFill>
        <p:spPr>
          <a:xfrm>
            <a:off x="6490740" y="4186852"/>
            <a:ext cx="1610523" cy="536841"/>
          </a:xfrm>
          <a:prstGeom prst="rect">
            <a:avLst/>
          </a:prstGeom>
          <a:noFill/>
          <a:ln>
            <a:noFill/>
          </a:ln>
        </p:spPr>
      </p:pic>
      <p:sp>
        <p:nvSpPr>
          <p:cNvPr id="284" name="Google Shape;284;p31"/>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mobilizirati interes za poduzetništvo i potaknuti djelovanje</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stvoriti vrijednost prilagodbom okvira specifičnim kontekstima</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ocijeniti i ocijeniti razine poduzetničke kompetencije</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realizirati poduzetničke ideje i projekte</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prepoznati poduzetničke vještine</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1"/>
          <p:cNvSpPr txBox="1"/>
          <p:nvPr/>
        </p:nvSpPr>
        <p:spPr>
          <a:xfrm>
            <a:off x="3872211" y="1456728"/>
            <a:ext cx="1399500"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800" b="1" i="0" u="none" strike="noStrike" cap="none">
                <a:solidFill>
                  <a:srgbClr val="000000"/>
                </a:solidFill>
                <a:latin typeface="Arial"/>
                <a:ea typeface="Arial"/>
                <a:cs typeface="Arial"/>
                <a:sym typeface="Arial"/>
              </a:rPr>
              <a:t>Ciljevi</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Za koga je EntreComp?</a:t>
            </a:r>
            <a:endParaRPr/>
          </a:p>
        </p:txBody>
      </p:sp>
      <p:sp>
        <p:nvSpPr>
          <p:cNvPr id="291" name="Google Shape;291;p3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2"/>
          <p:cNvSpPr txBox="1"/>
          <p:nvPr/>
        </p:nvSpPr>
        <p:spPr>
          <a:xfrm>
            <a:off x="956542" y="1816442"/>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err="1">
                <a:solidFill>
                  <a:srgbClr val="000000"/>
                </a:solidFill>
                <a:latin typeface="Arial"/>
                <a:ea typeface="Arial"/>
                <a:cs typeface="Arial"/>
                <a:sym typeface="Arial"/>
              </a:rPr>
              <a:t>Ako</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radite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utječete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na</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politiku</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možete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koristiti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za</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Razvijte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zajedničko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razumijevanje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zajednički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jezik</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svim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uključenim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stranama</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Informirajte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politike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povezane</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obrazovanjem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gospodarstvom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zapošljavanjem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ili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razvojem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zajednice</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Definirajte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indikatore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učinka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poduzetništva</a:t>
            </a:r>
            <a:endParaRPr sz="1400" b="0" i="0" u="none" strike="noStrike" cap="none" dirty="0">
              <a:solidFill>
                <a:srgbClr val="000000"/>
              </a:solidFill>
              <a:latin typeface="Arial"/>
              <a:ea typeface="Arial"/>
              <a:cs typeface="Arial"/>
              <a:sym typeface="Arial"/>
            </a:endParaRPr>
          </a:p>
        </p:txBody>
      </p:sp>
      <p:pic>
        <p:nvPicPr>
          <p:cNvPr id="296" name="Google Shape;296;p32" descr="C:\Windows\system32\config\systemprofile\Desktop\Entrecomp_logo_HD-1.png"/>
          <p:cNvPicPr preferRelativeResize="0"/>
          <p:nvPr/>
        </p:nvPicPr>
        <p:blipFill rotWithShape="1">
          <a:blip r:embed="rId3">
            <a:alphaModFix/>
          </a:blip>
          <a:srcRect/>
          <a:stretch/>
        </p:blipFill>
        <p:spPr>
          <a:xfrm>
            <a:off x="6576935" y="4076325"/>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Za koga je EntreComp?</a:t>
            </a:r>
            <a:endParaRPr/>
          </a:p>
        </p:txBody>
      </p:sp>
      <p:sp>
        <p:nvSpPr>
          <p:cNvPr id="302" name="Google Shape;30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956292" y="1551100"/>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err="1">
                <a:solidFill>
                  <a:srgbClr val="000000"/>
                </a:solidFill>
                <a:latin typeface="Arial"/>
                <a:ea typeface="Arial"/>
                <a:cs typeface="Arial"/>
                <a:sym typeface="Arial"/>
              </a:rPr>
              <a:t>Ako</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radite</a:t>
            </a:r>
            <a:r>
              <a:rPr lang="en-GB" sz="1400" b="1" i="0" u="none" strike="noStrike" cap="none" dirty="0">
                <a:solidFill>
                  <a:srgbClr val="000000"/>
                </a:solidFill>
                <a:latin typeface="Arial"/>
                <a:ea typeface="Arial"/>
                <a:cs typeface="Arial"/>
                <a:sym typeface="Arial"/>
              </a:rPr>
              <a:t> u </a:t>
            </a:r>
            <a:r>
              <a:rPr lang="en-GB" sz="1400" b="1" i="0" u="none" strike="noStrike" cap="none" dirty="0" err="1">
                <a:solidFill>
                  <a:srgbClr val="000000"/>
                </a:solidFill>
                <a:latin typeface="Arial"/>
                <a:ea typeface="Arial"/>
                <a:cs typeface="Arial"/>
                <a:sym typeface="Arial"/>
              </a:rPr>
              <a:t>obrazovanju</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obuci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možete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koristiti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za</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Prilagodite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ishode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poduzetničkog</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učenja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specifičnom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kontekstu</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Stvaranje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novih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ili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poboljšanje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postojećih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aktivnosti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podučavanja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učenja</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razvoj</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poduzetništva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kompetencije</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Procjena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dizajna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poduzetničkog</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učenja</a:t>
            </a:r>
            <a:endParaRPr sz="1400" b="0" i="0" u="none" strike="noStrike" cap="none" dirty="0">
              <a:solidFill>
                <a:srgbClr val="000000"/>
              </a:solidFill>
              <a:latin typeface="Arial"/>
              <a:ea typeface="Arial"/>
              <a:cs typeface="Arial"/>
              <a:sym typeface="Arial"/>
            </a:endParaRPr>
          </a:p>
        </p:txBody>
      </p:sp>
      <p:pic>
        <p:nvPicPr>
          <p:cNvPr id="307" name="Google Shape;307;p33" descr="C:\Windows\system32\config\systemprofile\Desktop\Entrecomp_logo_HD-1.png"/>
          <p:cNvPicPr preferRelativeResize="0"/>
          <p:nvPr/>
        </p:nvPicPr>
        <p:blipFill rotWithShape="1">
          <a:blip r:embed="rId3">
            <a:alphaModFix/>
          </a:blip>
          <a:srcRect/>
          <a:stretch/>
        </p:blipFill>
        <p:spPr>
          <a:xfrm>
            <a:off x="6490740" y="4067159"/>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16"/>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O meni</a:t>
            </a:r>
            <a:endParaRPr/>
          </a:p>
        </p:txBody>
      </p:sp>
      <p:sp>
        <p:nvSpPr>
          <p:cNvPr id="150" name="Google Shape;150;p16"/>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03</a:t>
            </a:r>
            <a:endParaRPr/>
          </a:p>
        </p:txBody>
      </p:sp>
      <p:sp>
        <p:nvSpPr>
          <p:cNvPr id="151" name="Google Shape;151;p16"/>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Moje iskustvo</a:t>
            </a:r>
            <a:endParaRPr/>
          </a:p>
        </p:txBody>
      </p:sp>
      <p:sp>
        <p:nvSpPr>
          <p:cNvPr id="152" name="Google Shape;152;p16"/>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16"/>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Što ja radim</a:t>
            </a:r>
            <a:endParaRPr/>
          </a:p>
        </p:txBody>
      </p:sp>
      <p:sp>
        <p:nvSpPr>
          <p:cNvPr id="154" name="Google Shape;154;p16"/>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16"/>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Moj posao</a:t>
            </a:r>
            <a:endParaRPr/>
          </a:p>
        </p:txBody>
      </p:sp>
      <p:sp>
        <p:nvSpPr>
          <p:cNvPr id="156" name="Google Shape;156;p16"/>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Moje ime je ….</a:t>
            </a:r>
            <a:endParaRPr/>
          </a:p>
          <a:p>
            <a:pPr marL="0" lvl="0" indent="0" algn="l" rtl="0">
              <a:lnSpc>
                <a:spcPct val="100000"/>
              </a:lnSpc>
              <a:spcBef>
                <a:spcPts val="0"/>
              </a:spcBef>
              <a:spcAft>
                <a:spcPts val="0"/>
              </a:spcAft>
              <a:buSzPts val="1600"/>
              <a:buNone/>
            </a:pPr>
            <a:endParaRPr/>
          </a:p>
        </p:txBody>
      </p:sp>
      <p:sp>
        <p:nvSpPr>
          <p:cNvPr id="157" name="Google Shape;157;p16"/>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Tijekom ovog tečaja razmišljao sam o zelenom poslovanju u…</a:t>
            </a:r>
            <a:endParaRPr/>
          </a:p>
        </p:txBody>
      </p:sp>
      <p:sp>
        <p:nvSpPr>
          <p:cNvPr id="158" name="Google Shape;158;p16"/>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I radim u…</a:t>
            </a:r>
            <a:endParaRPr/>
          </a:p>
        </p:txBody>
      </p:sp>
      <p:sp>
        <p:nvSpPr>
          <p:cNvPr id="159" name="Google Shape;159;p16"/>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Moje glavne sposobnosti su…</a:t>
            </a:r>
            <a:endParaRPr/>
          </a:p>
        </p:txBody>
      </p:sp>
      <p:pic>
        <p:nvPicPr>
          <p:cNvPr id="160" name="Google Shape;160;p16"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Za koga je EntreComp?</a:t>
            </a:r>
            <a:endParaRPr/>
          </a:p>
        </p:txBody>
      </p:sp>
      <p:sp>
        <p:nvSpPr>
          <p:cNvPr id="313" name="Google Shape;313;p34"/>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4"/>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4"/>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4"/>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4"/>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Ako radite s mladim ljudima izvan formalnog obrazovanja, EntreComp možete koristiti za</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Dizajnirajte aktivnosti koje pružaju praktična poduzetnička iskustva</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Pomozite mladim ljudima da shvate koliko su poduzetni</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Prepoznajte vlastite poduzetničke kompetencije</a:t>
            </a:r>
            <a:endParaRPr sz="1400" b="0" i="0" u="none" strike="noStrike" cap="none">
              <a:solidFill>
                <a:srgbClr val="000000"/>
              </a:solidFill>
              <a:latin typeface="Arial"/>
              <a:ea typeface="Arial"/>
              <a:cs typeface="Arial"/>
              <a:sym typeface="Arial"/>
            </a:endParaRPr>
          </a:p>
        </p:txBody>
      </p:sp>
      <p:pic>
        <p:nvPicPr>
          <p:cNvPr id="318" name="Google Shape;318;p34" descr="C:\Windows\system32\config\systemprofile\Desktop\Entrecomp_logo_HD-1.png"/>
          <p:cNvPicPr preferRelativeResize="0"/>
          <p:nvPr/>
        </p:nvPicPr>
        <p:blipFill rotWithShape="1">
          <a:blip r:embed="rId3">
            <a:alphaModFix/>
          </a:blip>
          <a:srcRect/>
          <a:stretch/>
        </p:blipFill>
        <p:spPr>
          <a:xfrm>
            <a:off x="6490740" y="4186852"/>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Za koga je EntreComp?</a:t>
            </a:r>
            <a:endParaRPr/>
          </a:p>
        </p:txBody>
      </p:sp>
      <p:sp>
        <p:nvSpPr>
          <p:cNvPr id="324" name="Google Shape;324;p3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Ako radite s početnicima i poduzetnicima, možete koristiti EntreComp za</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Razumjeti kako postojeće aktivnosti doprinose poduzetničkim kompetencijama</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Pomozite poduzetnicima da mapiraju vlastite poduzetničke kompetencije</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Osmislite novu obuku za podršku stvaranju ili poslovnom rastu preslikanom na EntreComp kompetencije</a:t>
            </a:r>
            <a:endParaRPr sz="1400" b="0" i="0" u="none" strike="noStrike" cap="none">
              <a:solidFill>
                <a:srgbClr val="000000"/>
              </a:solidFill>
              <a:latin typeface="Arial"/>
              <a:ea typeface="Arial"/>
              <a:cs typeface="Arial"/>
              <a:sym typeface="Arial"/>
            </a:endParaRPr>
          </a:p>
        </p:txBody>
      </p:sp>
      <p:pic>
        <p:nvPicPr>
          <p:cNvPr id="329" name="Google Shape;329;p35" descr="C:\Windows\system32\config\systemprofile\Desktop\Entrecomp_logo_HD-1.png"/>
          <p:cNvPicPr preferRelativeResize="0"/>
          <p:nvPr/>
        </p:nvPicPr>
        <p:blipFill rotWithShape="1">
          <a:blip r:embed="rId3">
            <a:alphaModFix/>
          </a:blip>
          <a:srcRect/>
          <a:stretch/>
        </p:blipFill>
        <p:spPr>
          <a:xfrm>
            <a:off x="6490740" y="4096974"/>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Za koga je EntreComp?</a:t>
            </a:r>
            <a:endParaRPr/>
          </a:p>
        </p:txBody>
      </p:sp>
      <p:sp>
        <p:nvSpPr>
          <p:cNvPr id="335" name="Google Shape;335;p36"/>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Ako ste uključeni u zapošljavanje i upravljanje ljudskim resursima, EntreComp možete koristiti za</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Pomozite definirati zahtjeve kompetencija specifičnih za posao</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Planirati strategije i aktivnosti organizacijskog učenja i razvoja</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Izgradite poduzetničke timove</a:t>
            </a:r>
            <a:endParaRPr sz="1400" b="0" i="0" u="none" strike="noStrike" cap="none">
              <a:solidFill>
                <a:srgbClr val="000000"/>
              </a:solidFill>
              <a:latin typeface="Arial"/>
              <a:ea typeface="Arial"/>
              <a:cs typeface="Arial"/>
              <a:sym typeface="Arial"/>
            </a:endParaRPr>
          </a:p>
        </p:txBody>
      </p:sp>
      <p:pic>
        <p:nvPicPr>
          <p:cNvPr id="340" name="Google Shape;340;p36" descr="C:\Windows\system32\config\systemprofile\Desktop\Entrecomp_logo_HD-1.png"/>
          <p:cNvPicPr preferRelativeResize="0"/>
          <p:nvPr/>
        </p:nvPicPr>
        <p:blipFill rotWithShape="1">
          <a:blip r:embed="rId3">
            <a:alphaModFix/>
          </a:blip>
          <a:srcRect/>
          <a:stretch/>
        </p:blipFill>
        <p:spPr>
          <a:xfrm>
            <a:off x="6490740" y="4186852"/>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3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GB" sz="4000" b="1" dirty="0" err="1"/>
              <a:t>Najbolji</a:t>
            </a:r>
            <a:r>
              <a:rPr lang="en-GB" sz="4000" b="1" dirty="0"/>
              <a:t> </a:t>
            </a:r>
            <a:r>
              <a:rPr lang="en-GB" sz="4000" b="1" dirty="0" err="1"/>
              <a:t>savjeti</a:t>
            </a:r>
            <a:r>
              <a:rPr lang="en-GB" sz="4000" b="1" dirty="0"/>
              <a:t> za </a:t>
            </a:r>
            <a:r>
              <a:rPr lang="en-GB" sz="4000" b="1" dirty="0" err="1"/>
              <a:t>početak</a:t>
            </a:r>
            <a:r>
              <a:rPr lang="en-GB" sz="4000" b="1" dirty="0"/>
              <a:t> </a:t>
            </a:r>
            <a:r>
              <a:rPr lang="en-GB" sz="4000" b="1" dirty="0" err="1"/>
              <a:t>rada</a:t>
            </a:r>
            <a:r>
              <a:rPr lang="en-GB" sz="4000" b="1" dirty="0"/>
              <a:t> s </a:t>
            </a:r>
            <a:r>
              <a:rPr lang="en-GB" sz="4000" b="1" dirty="0" err="1"/>
              <a:t>EntreCompom</a:t>
            </a:r>
            <a:endParaRPr sz="4000" dirty="0"/>
          </a:p>
        </p:txBody>
      </p:sp>
      <p:sp>
        <p:nvSpPr>
          <p:cNvPr id="347" name="Google Shape;347;p3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7" descr="C:\Windows\system32\config\systemprofile\Desktop\entrecompeurope_logo-color-1024x628.png"/>
          <p:cNvPicPr preferRelativeResize="0"/>
          <p:nvPr/>
        </p:nvPicPr>
        <p:blipFill rotWithShape="1">
          <a:blip r:embed="rId3">
            <a:alphaModFix/>
          </a:blip>
          <a:srcRect/>
          <a:stretch/>
        </p:blipFill>
        <p:spPr>
          <a:xfrm>
            <a:off x="1076546" y="571319"/>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Najbolji savjeti za početak rada s EntreCompom</a:t>
            </a:r>
            <a:endParaRPr/>
          </a:p>
        </p:txBody>
      </p:sp>
      <p:sp>
        <p:nvSpPr>
          <p:cNvPr id="354" name="Google Shape;354;p38"/>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Stvorite zajedničko razumijevanje</a:t>
            </a:r>
            <a:endParaRPr/>
          </a:p>
          <a:p>
            <a:pPr marL="457200" lvl="0" indent="-330200" algn="l" rtl="0">
              <a:lnSpc>
                <a:spcPct val="200000"/>
              </a:lnSpc>
              <a:spcBef>
                <a:spcPts val="0"/>
              </a:spcBef>
              <a:spcAft>
                <a:spcPts val="0"/>
              </a:spcAft>
              <a:buSzPts val="1600"/>
              <a:buChar char="●"/>
            </a:pPr>
            <a:r>
              <a:rPr lang="en-GB"/>
              <a:t>Koristite vizualne elemente</a:t>
            </a:r>
            <a:endParaRPr/>
          </a:p>
          <a:p>
            <a:pPr marL="457200" lvl="0" indent="-330200" algn="l" rtl="0">
              <a:lnSpc>
                <a:spcPct val="200000"/>
              </a:lnSpc>
              <a:spcBef>
                <a:spcPts val="0"/>
              </a:spcBef>
              <a:spcAft>
                <a:spcPts val="0"/>
              </a:spcAft>
              <a:buSzPts val="1600"/>
              <a:buChar char="●"/>
            </a:pPr>
            <a:r>
              <a:rPr lang="en-GB"/>
              <a:t>Pronađite pravu razinu</a:t>
            </a:r>
            <a:endParaRPr/>
          </a:p>
          <a:p>
            <a:pPr marL="457200" lvl="0" indent="-330200" algn="l" rtl="0">
              <a:lnSpc>
                <a:spcPct val="200000"/>
              </a:lnSpc>
              <a:spcBef>
                <a:spcPts val="0"/>
              </a:spcBef>
              <a:spcAft>
                <a:spcPts val="0"/>
              </a:spcAft>
              <a:buSzPts val="1600"/>
              <a:buChar char="●"/>
            </a:pPr>
            <a:r>
              <a:rPr lang="en-GB"/>
              <a:t>Pronađite prave kompetencije</a:t>
            </a:r>
            <a:endParaRPr/>
          </a:p>
          <a:p>
            <a:pPr marL="457200" lvl="0" indent="-330200" algn="l" rtl="0">
              <a:lnSpc>
                <a:spcPct val="200000"/>
              </a:lnSpc>
              <a:spcBef>
                <a:spcPts val="0"/>
              </a:spcBef>
              <a:spcAft>
                <a:spcPts val="0"/>
              </a:spcAft>
              <a:buSzPts val="1600"/>
              <a:buChar char="●"/>
            </a:pPr>
            <a:r>
              <a:rPr lang="en-GB"/>
              <a:t>Shvatite svoju početnu točku</a:t>
            </a:r>
            <a:endParaRPr/>
          </a:p>
          <a:p>
            <a:pPr marL="457200" lvl="0" indent="-330200" algn="l" rtl="0">
              <a:lnSpc>
                <a:spcPct val="200000"/>
              </a:lnSpc>
              <a:spcBef>
                <a:spcPts val="0"/>
              </a:spcBef>
              <a:spcAft>
                <a:spcPts val="0"/>
              </a:spcAft>
              <a:buSzPts val="1600"/>
              <a:buChar char="●"/>
            </a:pPr>
            <a:r>
              <a:rPr lang="en-GB"/>
              <a:t>Prilagodite se ako treba</a:t>
            </a:r>
            <a:endParaRPr/>
          </a:p>
          <a:p>
            <a:pPr marL="457200" lvl="0" indent="-330200" algn="l" rtl="0">
              <a:lnSpc>
                <a:spcPct val="200000"/>
              </a:lnSpc>
              <a:spcBef>
                <a:spcPts val="0"/>
              </a:spcBef>
              <a:spcAft>
                <a:spcPts val="0"/>
              </a:spcAft>
              <a:buSzPts val="1600"/>
              <a:buChar char="●"/>
            </a:pPr>
            <a:r>
              <a:rPr lang="en-GB"/>
              <a:t>Shvatite početnu točku svojih učenika</a:t>
            </a:r>
            <a:endParaRPr/>
          </a:p>
        </p:txBody>
      </p:sp>
      <p:pic>
        <p:nvPicPr>
          <p:cNvPr id="355" name="Google Shape;355;p38" descr="C:\Windows\system32\config\systemprofile\Desktop\Entrecomp_logo_HD-1.png"/>
          <p:cNvPicPr preferRelativeResize="0"/>
          <p:nvPr/>
        </p:nvPicPr>
        <p:blipFill rotWithShape="1">
          <a:blip r:embed="rId3">
            <a:alphaModFix/>
          </a:blip>
          <a:srcRect/>
          <a:stretch/>
        </p:blipFill>
        <p:spPr>
          <a:xfrm>
            <a:off x="6359549" y="4195938"/>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Najbolji savjeti za početak rada s EntreCompom</a:t>
            </a:r>
            <a:endParaRPr/>
          </a:p>
        </p:txBody>
      </p:sp>
      <p:sp>
        <p:nvSpPr>
          <p:cNvPr id="361" name="Google Shape;361;p39"/>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Pročistite ili procijenite strategije učenja</a:t>
            </a:r>
            <a:endParaRPr/>
          </a:p>
          <a:p>
            <a:pPr marL="457200" lvl="0" indent="-330200" algn="l" rtl="0">
              <a:lnSpc>
                <a:spcPct val="200000"/>
              </a:lnSpc>
              <a:spcBef>
                <a:spcPts val="0"/>
              </a:spcBef>
              <a:spcAft>
                <a:spcPts val="0"/>
              </a:spcAft>
              <a:buSzPts val="1600"/>
              <a:buChar char="●"/>
            </a:pPr>
            <a:r>
              <a:rPr lang="en-GB"/>
              <a:t>Odredite ishode učenja koji odgovaraju vašoj aktivnosti</a:t>
            </a:r>
            <a:endParaRPr/>
          </a:p>
          <a:p>
            <a:pPr marL="457200" lvl="0" indent="-330200" algn="l" rtl="0">
              <a:lnSpc>
                <a:spcPct val="200000"/>
              </a:lnSpc>
              <a:spcBef>
                <a:spcPts val="0"/>
              </a:spcBef>
              <a:spcAft>
                <a:spcPts val="0"/>
              </a:spcAft>
              <a:buSzPts val="1600"/>
              <a:buChar char="●"/>
            </a:pPr>
            <a:r>
              <a:rPr lang="en-GB"/>
              <a:t>Samoprocjena</a:t>
            </a:r>
            <a:endParaRPr/>
          </a:p>
          <a:p>
            <a:pPr marL="457200" lvl="0" indent="-330200" algn="l" rtl="0">
              <a:lnSpc>
                <a:spcPct val="200000"/>
              </a:lnSpc>
              <a:spcBef>
                <a:spcPts val="0"/>
              </a:spcBef>
              <a:spcAft>
                <a:spcPts val="0"/>
              </a:spcAft>
              <a:buSzPts val="1600"/>
              <a:buChar char="●"/>
            </a:pPr>
            <a:r>
              <a:rPr lang="en-GB"/>
              <a:t>Pokažite vrijednost</a:t>
            </a:r>
            <a:endParaRPr/>
          </a:p>
          <a:p>
            <a:pPr marL="457200" lvl="0" indent="-330200" algn="l" rtl="0">
              <a:lnSpc>
                <a:spcPct val="200000"/>
              </a:lnSpc>
              <a:spcBef>
                <a:spcPts val="0"/>
              </a:spcBef>
              <a:spcAft>
                <a:spcPts val="0"/>
              </a:spcAft>
              <a:buSzPts val="1600"/>
              <a:buChar char="●"/>
            </a:pPr>
            <a:r>
              <a:rPr lang="en-GB"/>
              <a:t>Karta prema vašoj postojećoj aktivnosti</a:t>
            </a:r>
            <a:endParaRPr/>
          </a:p>
          <a:p>
            <a:pPr marL="457200" lvl="0" indent="-330200" algn="l" rtl="0">
              <a:lnSpc>
                <a:spcPct val="200000"/>
              </a:lnSpc>
              <a:spcBef>
                <a:spcPts val="0"/>
              </a:spcBef>
              <a:spcAft>
                <a:spcPts val="0"/>
              </a:spcAft>
              <a:buSzPts val="1600"/>
              <a:buChar char="●"/>
            </a:pPr>
            <a:r>
              <a:rPr lang="en-GB"/>
              <a:t>Pružite bazu dokaza</a:t>
            </a:r>
            <a:endParaRPr/>
          </a:p>
        </p:txBody>
      </p:sp>
      <p:pic>
        <p:nvPicPr>
          <p:cNvPr id="362" name="Google Shape;362;p39" descr="C:\Windows\system32\config\systemprofile\Desktop\Entrecomp_logo_HD-1.png"/>
          <p:cNvPicPr preferRelativeResize="0"/>
          <p:nvPr/>
        </p:nvPicPr>
        <p:blipFill rotWithShape="1">
          <a:blip r:embed="rId3">
            <a:alphaModFix/>
          </a:blip>
          <a:srcRect/>
          <a:stretch/>
        </p:blipFill>
        <p:spPr>
          <a:xfrm>
            <a:off x="6678864" y="4123367"/>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subTitle" idx="1"/>
          </p:nvPr>
        </p:nvSpPr>
        <p:spPr>
          <a:xfrm>
            <a:off x="2625844" y="1036167"/>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Podijelite</a:t>
            </a:r>
            <a:r>
              <a:rPr lang="en-GB" sz="1400" b="0" i="0" u="none" strike="noStrike" cap="none" dirty="0">
                <a:solidFill>
                  <a:srgbClr val="000000"/>
                </a:solidFill>
                <a:latin typeface="Arial"/>
                <a:ea typeface="Arial"/>
                <a:cs typeface="Arial"/>
                <a:sym typeface="Arial"/>
              </a:rPr>
              <a:t> se u </a:t>
            </a:r>
            <a:r>
              <a:rPr lang="en-GB" sz="1400" b="0" i="0" u="none" strike="noStrike" cap="none" dirty="0" err="1">
                <a:solidFill>
                  <a:srgbClr val="000000"/>
                </a:solidFill>
                <a:latin typeface="Arial"/>
                <a:ea typeface="Arial"/>
                <a:cs typeface="Arial"/>
                <a:sym typeface="Arial"/>
              </a:rPr>
              <a:t>grupe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koristeći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informacije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navedene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gornjim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slajdovima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razmišljajte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kako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biste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razvili</a:t>
            </a:r>
            <a:r>
              <a:rPr lang="en-GB" sz="1400" b="0" i="0" u="none" strike="noStrike" cap="none" dirty="0">
                <a:solidFill>
                  <a:srgbClr val="000000"/>
                </a:solidFill>
                <a:latin typeface="Arial"/>
                <a:ea typeface="Arial"/>
                <a:cs typeface="Arial"/>
                <a:sym typeface="Arial"/>
              </a:rPr>
              <a:t> plan za </a:t>
            </a:r>
            <a:r>
              <a:rPr lang="en-GB" sz="1400" b="0" i="0" u="none" strike="noStrike" cap="none" dirty="0" err="1">
                <a:solidFill>
                  <a:srgbClr val="000000"/>
                </a:solidFill>
                <a:latin typeface="Arial"/>
                <a:ea typeface="Arial"/>
                <a:cs typeface="Arial"/>
                <a:sym typeface="Arial"/>
              </a:rPr>
              <a:t>primjenu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vašoj</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trenutnoj</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aktivnosti</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Nakon</a:t>
            </a:r>
            <a:r>
              <a:rPr lang="en-GB" sz="1400" b="0" i="0" u="none" strike="noStrike" cap="none" dirty="0">
                <a:solidFill>
                  <a:srgbClr val="000000"/>
                </a:solidFill>
                <a:latin typeface="Arial"/>
                <a:ea typeface="Arial"/>
                <a:cs typeface="Arial"/>
                <a:sym typeface="Arial"/>
              </a:rPr>
              <a:t> toga </a:t>
            </a:r>
            <a:r>
              <a:rPr lang="en-GB" sz="1400" b="0" i="0" u="none" strike="noStrike" cap="none" dirty="0" err="1">
                <a:solidFill>
                  <a:srgbClr val="000000"/>
                </a:solidFill>
                <a:latin typeface="Arial"/>
                <a:ea typeface="Arial"/>
                <a:cs typeface="Arial"/>
                <a:sym typeface="Arial"/>
              </a:rPr>
              <a:t>predstavite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svoj</a:t>
            </a:r>
            <a:r>
              <a:rPr lang="en-GB" sz="1400" b="0" i="0" u="none" strike="noStrike" cap="none" dirty="0">
                <a:solidFill>
                  <a:srgbClr val="000000"/>
                </a:solidFill>
                <a:latin typeface="Arial"/>
                <a:ea typeface="Arial"/>
                <a:cs typeface="Arial"/>
                <a:sym typeface="Arial"/>
              </a:rPr>
              <a:t> plan </a:t>
            </a:r>
            <a:r>
              <a:rPr lang="en-GB" sz="1400" b="0" i="0" u="none" strike="noStrike" cap="none" dirty="0" err="1">
                <a:solidFill>
                  <a:srgbClr val="000000"/>
                </a:solidFill>
                <a:latin typeface="Arial"/>
                <a:ea typeface="Arial"/>
                <a:cs typeface="Arial"/>
                <a:sym typeface="Arial"/>
              </a:rPr>
              <a:t>razredu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dobijete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povratne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informacije</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68" name="Google Shape;368;p40"/>
          <p:cNvSpPr txBox="1"/>
          <p:nvPr/>
        </p:nvSpPr>
        <p:spPr>
          <a:xfrm>
            <a:off x="1915532" y="252995"/>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Studija slučaja</a:t>
            </a:r>
            <a:endParaRPr sz="3800" b="0" i="0" u="none" strike="noStrike" cap="none">
              <a:solidFill>
                <a:srgbClr val="E7501B"/>
              </a:solidFill>
              <a:latin typeface="Bebas Neue"/>
              <a:ea typeface="Bebas Neue"/>
              <a:cs typeface="Bebas Neue"/>
              <a:sym typeface="Bebas Neue"/>
            </a:endParaRPr>
          </a:p>
        </p:txBody>
      </p:sp>
      <p:pic>
        <p:nvPicPr>
          <p:cNvPr id="369" name="Google Shape;369;p40" descr="C:\Windows\system32\config\systemprofile\Desktop\Entrecomp_logo_HD-1.png"/>
          <p:cNvPicPr preferRelativeResize="0"/>
          <p:nvPr/>
        </p:nvPicPr>
        <p:blipFill rotWithShape="1">
          <a:blip r:embed="rId3">
            <a:alphaModFix/>
          </a:blip>
          <a:srcRect/>
          <a:stretch/>
        </p:blipFill>
        <p:spPr>
          <a:xfrm>
            <a:off x="2962367" y="3442969"/>
            <a:ext cx="3070860" cy="10236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4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Za više informacija posjetite:</a:t>
            </a:r>
            <a:endParaRPr/>
          </a:p>
        </p:txBody>
      </p:sp>
      <p:sp>
        <p:nvSpPr>
          <p:cNvPr id="376" name="Google Shape;376;p41"/>
          <p:cNvSpPr txBox="1">
            <a:spLocks noGrp="1"/>
          </p:cNvSpPr>
          <p:nvPr>
            <p:ph type="subTitle" idx="1"/>
          </p:nvPr>
        </p:nvSpPr>
        <p:spPr>
          <a:xfrm>
            <a:off x="713350" y="2713704"/>
            <a:ext cx="3730800" cy="15038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Europski okvir kompetencija za poduzetništvo (</a:t>
            </a:r>
            <a:r>
              <a:rPr lang="en-GB" u="sng">
                <a:solidFill>
                  <a:schemeClr val="hlink"/>
                </a:solidFill>
                <a:hlinkClick r:id="rId3"/>
              </a:rPr>
              <a:t>https://ec.europa.eu/social/main.jsp?catId=1317&amp;langId=en</a:t>
            </a:r>
            <a:r>
              <a:rPr lang="en-GB"/>
              <a:t>)</a:t>
            </a:r>
            <a:endParaRPr/>
          </a:p>
        </p:txBody>
      </p:sp>
      <p:grpSp>
        <p:nvGrpSpPr>
          <p:cNvPr id="377" name="Google Shape;377;p41"/>
          <p:cNvGrpSpPr/>
          <p:nvPr/>
        </p:nvGrpSpPr>
        <p:grpSpPr>
          <a:xfrm>
            <a:off x="4572118" y="1023546"/>
            <a:ext cx="3615639" cy="2905926"/>
            <a:chOff x="1917372" y="1288466"/>
            <a:chExt cx="2993079" cy="2405568"/>
          </a:xfrm>
        </p:grpSpPr>
        <p:sp>
          <p:nvSpPr>
            <p:cNvPr id="378" name="Google Shape;378;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1F1F1"/>
                  </a:solidFill>
                  <a:latin typeface="Arial"/>
                  <a:ea typeface="Arial"/>
                  <a:cs typeface="Arial"/>
                  <a:sym typeface="Arial"/>
                </a:rPr>
                <a:t>Hvala vam!</a:t>
              </a:r>
              <a:endParaRPr sz="3200" b="1" i="0" u="none" strike="noStrike" cap="none">
                <a:solidFill>
                  <a:srgbClr val="F1F1F1"/>
                </a:solidFill>
                <a:latin typeface="Arial"/>
                <a:ea typeface="Arial"/>
                <a:cs typeface="Arial"/>
                <a:sym typeface="Arial"/>
              </a:endParaRPr>
            </a:p>
          </p:txBody>
        </p:sp>
        <p:sp>
          <p:nvSpPr>
            <p:cNvPr id="382" name="Google Shape;382;p4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41"/>
          <p:cNvGrpSpPr/>
          <p:nvPr/>
        </p:nvGrpSpPr>
        <p:grpSpPr>
          <a:xfrm>
            <a:off x="6977632" y="2444298"/>
            <a:ext cx="1453150" cy="1880570"/>
            <a:chOff x="4338285" y="2552085"/>
            <a:chExt cx="1202939" cy="1556763"/>
          </a:xfrm>
        </p:grpSpPr>
        <p:sp>
          <p:nvSpPr>
            <p:cNvPr id="386" name="Google Shape;386;p4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a:off x="6676663" y="3488350"/>
            <a:ext cx="539391" cy="1120229"/>
            <a:chOff x="4089139" y="3416366"/>
            <a:chExt cx="446516" cy="927342"/>
          </a:xfrm>
        </p:grpSpPr>
        <p:sp>
          <p:nvSpPr>
            <p:cNvPr id="389" name="Google Shape;389;p4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1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a:t>Što je EntreComp?</a:t>
            </a:r>
            <a:endParaRPr/>
          </a:p>
        </p:txBody>
      </p:sp>
      <p:sp>
        <p:nvSpPr>
          <p:cNvPr id="167" name="Google Shape;167;p1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Kontekst</a:t>
            </a:r>
            <a:r>
              <a:rPr lang="en-GB" b="1" dirty="0"/>
              <a:t> </a:t>
            </a:r>
            <a:r>
              <a:rPr lang="en-GB" b="1" dirty="0" err="1"/>
              <a:t>politike</a:t>
            </a:r>
            <a:endParaRPr dirty="0"/>
          </a:p>
        </p:txBody>
      </p:sp>
      <p:grpSp>
        <p:nvGrpSpPr>
          <p:cNvPr id="174" name="Google Shape;174;p18"/>
          <p:cNvGrpSpPr/>
          <p:nvPr/>
        </p:nvGrpSpPr>
        <p:grpSpPr>
          <a:xfrm>
            <a:off x="2858975" y="-386925"/>
            <a:ext cx="701425" cy="247750"/>
            <a:chOff x="2858975" y="3984400"/>
            <a:chExt cx="701425" cy="247750"/>
          </a:xfrm>
        </p:grpSpPr>
        <p:sp>
          <p:nvSpPr>
            <p:cNvPr id="175" name="Google Shape;175;p1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8"/>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a:t>Studiju o poduzetničkoj kompetenciji (EntreComp) pokrenuo je JRC u ime Opće uprave za zapošljavanje, socijalna pitanja i uključivanje (DG EMPL) u siječnju 2015. Jedan od ključnih ciljeva EntreCompa bio je razviti zajednički konceptualni pristup koji bi mogao podržati razvoj poduzetničkih kompetencija na europskoj razini.</a:t>
            </a:r>
            <a:endParaRPr/>
          </a:p>
          <a:p>
            <a:pPr marL="0" lvl="0" indent="0" algn="ctr" rtl="0">
              <a:lnSpc>
                <a:spcPct val="100000"/>
              </a:lnSpc>
              <a:spcBef>
                <a:spcPts val="0"/>
              </a:spcBef>
              <a:spcAft>
                <a:spcPts val="0"/>
              </a:spcAft>
              <a:buSzPts val="1600"/>
              <a:buNone/>
            </a:pPr>
            <a:endParaRPr/>
          </a:p>
        </p:txBody>
      </p:sp>
      <p:pic>
        <p:nvPicPr>
          <p:cNvPr id="180" name="Google Shape;180;p18" descr="C:\Windows\system32\config\systemprofile\Desktop\entrecompeurope_logo-color-1024x628.png"/>
          <p:cNvPicPr preferRelativeResize="0"/>
          <p:nvPr/>
        </p:nvPicPr>
        <p:blipFill rotWithShape="1">
          <a:blip r:embed="rId3">
            <a:alphaModFix/>
          </a:blip>
          <a:srcRect/>
          <a:stretch/>
        </p:blipFill>
        <p:spPr>
          <a:xfrm>
            <a:off x="134701"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713100" y="18097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Razumijevanje</a:t>
            </a:r>
            <a:r>
              <a:rPr lang="en-GB" b="1" dirty="0"/>
              <a:t> </a:t>
            </a:r>
            <a:r>
              <a:rPr lang="en-GB" b="1" dirty="0" err="1"/>
              <a:t>EntreComp</a:t>
            </a:r>
            <a:endParaRPr dirty="0"/>
          </a:p>
        </p:txBody>
      </p:sp>
      <p:sp>
        <p:nvSpPr>
          <p:cNvPr id="186" name="Google Shape;186;p19"/>
          <p:cNvSpPr txBox="1">
            <a:spLocks noGrp="1"/>
          </p:cNvSpPr>
          <p:nvPr>
            <p:ph type="subTitle" idx="1"/>
          </p:nvPr>
        </p:nvSpPr>
        <p:spPr>
          <a:xfrm>
            <a:off x="2625844" y="1445915"/>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Pogledajte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sljedeći</a:t>
            </a:r>
            <a:r>
              <a:rPr lang="en-GB" sz="1400" b="0" i="0" u="none" strike="noStrike" cap="none" dirty="0">
                <a:solidFill>
                  <a:srgbClr val="000000"/>
                </a:solidFill>
                <a:latin typeface="Arial"/>
                <a:ea typeface="Arial"/>
                <a:cs typeface="Arial"/>
                <a:sym typeface="Arial"/>
              </a:rPr>
              <a:t> video</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sng" strike="noStrike" cap="none" dirty="0">
                <a:solidFill>
                  <a:schemeClr val="hlink"/>
                </a:solidFill>
                <a:latin typeface="Arial"/>
                <a:ea typeface="Arial"/>
                <a:cs typeface="Arial"/>
                <a:sym typeface="Arial"/>
                <a:hlinkClick r:id="rId3"/>
              </a:rPr>
              <a:t>https://www.youtube.com/watch?v=ijpVICWGIdc</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Zatim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zapišite</a:t>
            </a:r>
            <a:r>
              <a:rPr lang="en-GB" sz="1400" b="0" i="0" u="none" strike="noStrike" cap="none" dirty="0">
                <a:solidFill>
                  <a:srgbClr val="000000"/>
                </a:solidFill>
                <a:latin typeface="Arial"/>
                <a:ea typeface="Arial"/>
                <a:cs typeface="Arial"/>
                <a:sym typeface="Arial"/>
              </a:rPr>
              <a:t> 3 </a:t>
            </a:r>
            <a:r>
              <a:rPr lang="en-GB" sz="1400" b="0" i="0" u="none" strike="noStrike" cap="none" dirty="0" err="1">
                <a:solidFill>
                  <a:srgbClr val="000000"/>
                </a:solidFill>
                <a:latin typeface="Arial"/>
                <a:ea typeface="Arial"/>
                <a:cs typeface="Arial"/>
                <a:sym typeface="Arial"/>
              </a:rPr>
              <a:t>karakteristike</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koje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mislite</a:t>
            </a:r>
            <a:r>
              <a:rPr lang="en-GB" sz="1400" b="0" i="0" u="none" strike="noStrike" cap="none" dirty="0">
                <a:solidFill>
                  <a:srgbClr val="000000"/>
                </a:solidFill>
                <a:latin typeface="Arial"/>
                <a:ea typeface="Arial"/>
                <a:cs typeface="Arial"/>
                <a:sym typeface="Arial"/>
              </a:rPr>
              <a:t> da </a:t>
            </a:r>
            <a:r>
              <a:rPr lang="en-GB" sz="1400" b="0" i="0" u="none" strike="noStrike" cap="none" dirty="0" err="1">
                <a:solidFill>
                  <a:srgbClr val="000000"/>
                </a:solidFill>
                <a:latin typeface="Arial"/>
                <a:ea typeface="Arial"/>
                <a:cs typeface="Arial"/>
                <a:sym typeface="Arial"/>
              </a:rPr>
              <a:t>najbolje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definiraju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Nakon</a:t>
            </a:r>
            <a:r>
              <a:rPr lang="en-GB" sz="1400" b="0" i="0" u="none" strike="noStrike" cap="none" dirty="0">
                <a:solidFill>
                  <a:srgbClr val="000000"/>
                </a:solidFill>
                <a:latin typeface="Arial"/>
                <a:ea typeface="Arial"/>
                <a:cs typeface="Arial"/>
                <a:sym typeface="Arial"/>
              </a:rPr>
              <a:t> toga </a:t>
            </a:r>
            <a:r>
              <a:rPr lang="en-GB" sz="1400" b="0" i="0" u="none" strike="noStrike" cap="none" dirty="0" err="1">
                <a:solidFill>
                  <a:srgbClr val="000000"/>
                </a:solidFill>
                <a:latin typeface="Arial"/>
                <a:ea typeface="Arial"/>
                <a:cs typeface="Arial"/>
                <a:sym typeface="Arial"/>
              </a:rPr>
              <a:t>predstavite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svoje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izbore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razredu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dobijete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povratne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informacije</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87" name="Google Shape;187;p19"/>
          <p:cNvSpPr txBox="1"/>
          <p:nvPr/>
        </p:nvSpPr>
        <p:spPr>
          <a:xfrm>
            <a:off x="1915532" y="808905"/>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dirty="0" err="1">
                <a:solidFill>
                  <a:srgbClr val="E7501B"/>
                </a:solidFill>
                <a:latin typeface="Bebas Neue"/>
                <a:ea typeface="Bebas Neue"/>
                <a:cs typeface="Bebas Neue"/>
                <a:sym typeface="Bebas Neue"/>
              </a:rPr>
              <a:t>Studija</a:t>
            </a:r>
            <a:r>
              <a:rPr lang="en-GB" sz="3800" b="0" i="0" u="none" strike="noStrike" cap="none" dirty="0">
                <a:solidFill>
                  <a:srgbClr val="E7501B"/>
                </a:solidFill>
                <a:latin typeface="Bebas Neue"/>
                <a:ea typeface="Bebas Neue"/>
                <a:cs typeface="Bebas Neue"/>
                <a:sym typeface="Bebas Neue"/>
              </a:rPr>
              <a:t> </a:t>
            </a:r>
            <a:r>
              <a:rPr lang="en-GB" sz="3800" b="0" i="0" u="none" strike="noStrike" cap="none" dirty="0" err="1">
                <a:solidFill>
                  <a:srgbClr val="E7501B"/>
                </a:solidFill>
                <a:latin typeface="Bebas Neue"/>
                <a:ea typeface="Bebas Neue"/>
                <a:cs typeface="Bebas Neue"/>
                <a:sym typeface="Bebas Neue"/>
              </a:rPr>
              <a:t>slučaja</a:t>
            </a:r>
            <a:endParaRPr sz="3800" b="0" i="0" u="none" strike="noStrike" cap="none" dirty="0">
              <a:solidFill>
                <a:srgbClr val="E7501B"/>
              </a:solidFill>
              <a:latin typeface="Bebas Neue"/>
              <a:ea typeface="Bebas Neue"/>
              <a:cs typeface="Bebas Neue"/>
              <a:sym typeface="Bebas Neue"/>
            </a:endParaRPr>
          </a:p>
        </p:txBody>
      </p:sp>
      <p:pic>
        <p:nvPicPr>
          <p:cNvPr id="188" name="Google Shape;188;p19" descr="C:\Windows\system32\config\systemprofile\Desktop\Entrecomp_logo_HD-1.png"/>
          <p:cNvPicPr preferRelativeResize="0"/>
          <p:nvPr/>
        </p:nvPicPr>
        <p:blipFill rotWithShape="1">
          <a:blip r:embed="rId4">
            <a:alphaModFix/>
          </a:blip>
          <a:srcRect/>
          <a:stretch/>
        </p:blipFill>
        <p:spPr>
          <a:xfrm>
            <a:off x="3036570" y="3743094"/>
            <a:ext cx="3070860" cy="1023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713100" y="9753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Razumijevanje</a:t>
            </a:r>
            <a:r>
              <a:rPr lang="en-GB" b="1" dirty="0"/>
              <a:t> </a:t>
            </a:r>
            <a:r>
              <a:rPr lang="en-GB" b="1" dirty="0" err="1"/>
              <a:t>EntreComp</a:t>
            </a:r>
            <a:endParaRPr dirty="0"/>
          </a:p>
        </p:txBody>
      </p:sp>
      <p:sp>
        <p:nvSpPr>
          <p:cNvPr id="194" name="Google Shape;194;p20"/>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je okvir od 15 poduzetničkih kompetencija, dalje raščlanjenih na niti koje opisuju što određena kompetencija stvarno znači u praktičnom smislu. Oni su jasno definirani kroz ishode učenja (ukupno 442) – što učenik zna, razumije i može. Ishodi učenja mapirani su kroz 8 različitih razina napredovanja, od početnika do stručnjaka.</a:t>
            </a:r>
            <a:endParaRPr sz="1400" b="0" i="0" u="none" strike="noStrike" cap="none">
              <a:solidFill>
                <a:srgbClr val="000000"/>
              </a:solidFill>
              <a:latin typeface="Arial"/>
              <a:ea typeface="Arial"/>
              <a:cs typeface="Arial"/>
              <a:sym typeface="Arial"/>
            </a:endParaRPr>
          </a:p>
        </p:txBody>
      </p:sp>
      <p:pic>
        <p:nvPicPr>
          <p:cNvPr id="195" name="Google Shape;195;p20" descr="Competence areas and learning progress | EU Science Hub"/>
          <p:cNvPicPr preferRelativeResize="0"/>
          <p:nvPr/>
        </p:nvPicPr>
        <p:blipFill rotWithShape="1">
          <a:blip r:embed="rId3">
            <a:alphaModFix/>
          </a:blip>
          <a:srcRect/>
          <a:stretch/>
        </p:blipFill>
        <p:spPr>
          <a:xfrm>
            <a:off x="4179389" y="797082"/>
            <a:ext cx="4009595" cy="4009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Razumijevanje EntreComp</a:t>
            </a:r>
            <a:endParaRPr/>
          </a:p>
        </p:txBody>
      </p:sp>
      <p:sp>
        <p:nvSpPr>
          <p:cNvPr id="201" name="Google Shape;201;p21"/>
          <p:cNvSpPr txBox="1">
            <a:spLocks noGrp="1"/>
          </p:cNvSpPr>
          <p:nvPr>
            <p:ph type="subTitle" idx="1"/>
          </p:nvPr>
        </p:nvSpPr>
        <p:spPr>
          <a:xfrm>
            <a:off x="1317524" y="2165063"/>
            <a:ext cx="2053572" cy="648683"/>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Postoji</a:t>
            </a:r>
            <a:r>
              <a:rPr lang="en-GB" sz="1400" b="0" i="0" u="none" strike="noStrike" cap="none" dirty="0">
                <a:solidFill>
                  <a:srgbClr val="000000"/>
                </a:solidFill>
                <a:latin typeface="Arial"/>
                <a:ea typeface="Arial"/>
                <a:cs typeface="Arial"/>
                <a:sym typeface="Arial"/>
              </a:rPr>
              <a:t> 5 </a:t>
            </a:r>
            <a:r>
              <a:rPr lang="en-GB" sz="1400" b="0" i="0" u="none" strike="noStrike" cap="none" dirty="0" err="1">
                <a:solidFill>
                  <a:srgbClr val="000000"/>
                </a:solidFill>
                <a:latin typeface="Arial"/>
                <a:ea typeface="Arial"/>
                <a:cs typeface="Arial"/>
                <a:sym typeface="Arial"/>
              </a:rPr>
              <a:t>ključnih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gradivnih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blokova</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razumijevanje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02" name="Google Shape;202;p21"/>
          <p:cNvSpPr/>
          <p:nvPr/>
        </p:nvSpPr>
        <p:spPr>
          <a:xfrm>
            <a:off x="1740011" y="1224505"/>
            <a:ext cx="5905992" cy="372249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Definicija</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Područja</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Kompetencije</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dirty="0" err="1"/>
              <a:t>N</a:t>
            </a:r>
            <a:r>
              <a:rPr lang="en-GB" sz="1400" b="0" i="0" u="none" strike="noStrike" cap="none" dirty="0" err="1">
                <a:solidFill>
                  <a:srgbClr val="000000"/>
                </a:solidFill>
                <a:latin typeface="Arial"/>
                <a:ea typeface="Arial"/>
                <a:cs typeface="Arial"/>
                <a:sym typeface="Arial"/>
              </a:rPr>
              <a:t>iti</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Razine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napredovanja</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definicija</a:t>
            </a:r>
            <a:endParaRPr/>
          </a:p>
        </p:txBody>
      </p:sp>
      <p:sp>
        <p:nvSpPr>
          <p:cNvPr id="208" name="Google Shape;208;p22"/>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definira poduzetništvo kao</a:t>
            </a:r>
            <a:r>
              <a:rPr lang="en-GB" sz="1400" b="0" i="0" u="none" strike="noStrike" cap="none">
                <a:solidFill>
                  <a:srgbClr val="000000"/>
                </a:solidFill>
                <a:latin typeface="Arial"/>
                <a:ea typeface="Arial"/>
                <a:cs typeface="Arial"/>
                <a:sym typeface="Arial"/>
              </a:rPr>
              <a:t>:</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Sposobnost djelovanja prema prilikama i idejama, te njihovo pretvaranje u vrijednost za druge. Vrijednost koja se stvara može biti financijska, kulturna ili društvena.</a:t>
            </a:r>
            <a:endParaRPr sz="1400" b="0" i="0" u="none" strike="noStrike" cap="none">
              <a:solidFill>
                <a:srgbClr val="000000"/>
              </a:solidFill>
              <a:latin typeface="Arial"/>
              <a:ea typeface="Arial"/>
              <a:cs typeface="Arial"/>
              <a:sym typeface="Arial"/>
            </a:endParaRPr>
          </a:p>
        </p:txBody>
      </p:sp>
      <p:pic>
        <p:nvPicPr>
          <p:cNvPr id="209" name="Google Shape;209;p22" descr="C:\Windows\system32\config\systemprofile\Desktop\Entrecomp_logo_HD-1.png"/>
          <p:cNvPicPr preferRelativeResize="0"/>
          <p:nvPr/>
        </p:nvPicPr>
        <p:blipFill rotWithShape="1">
          <a:blip r:embed="rId3">
            <a:alphaModFix/>
          </a:blip>
          <a:srcRect/>
          <a:stretch/>
        </p:blipFill>
        <p:spPr>
          <a:xfrm>
            <a:off x="3124365" y="3742403"/>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Područja</a:t>
            </a:r>
            <a:endParaRPr/>
          </a:p>
        </p:txBody>
      </p:sp>
      <p:sp>
        <p:nvSpPr>
          <p:cNvPr id="215" name="Google Shape;215;p23"/>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identificira 3 područja kompetencije:</a:t>
            </a:r>
            <a:endParaRPr sz="1400" b="0" i="0" u="none" strike="noStrike" cap="none">
              <a:solidFill>
                <a:srgbClr val="000000"/>
              </a:solidFill>
              <a:latin typeface="Arial"/>
              <a:ea typeface="Arial"/>
              <a:cs typeface="Arial"/>
              <a:sym typeface="Arial"/>
            </a:endParaRPr>
          </a:p>
        </p:txBody>
      </p:sp>
      <p:pic>
        <p:nvPicPr>
          <p:cNvPr id="216" name="Google Shape;216;p23" descr="C:\Windows\system32\config\systemprofile\Desktop\Entrecomp-930x500-Full.png"/>
          <p:cNvPicPr preferRelativeResize="0"/>
          <p:nvPr/>
        </p:nvPicPr>
        <p:blipFill rotWithShape="1">
          <a:blip r:embed="rId3">
            <a:alphaModFix/>
          </a:blip>
          <a:srcRect/>
          <a:stretch/>
        </p:blipFill>
        <p:spPr>
          <a:xfrm>
            <a:off x="1305109" y="1320811"/>
            <a:ext cx="6836856" cy="3675729"/>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Bildschirmpräsentation (16:9)</PresentationFormat>
  <Paragraphs>167</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Noto Sans</vt:lpstr>
      <vt:lpstr>Bebas Neue</vt:lpstr>
      <vt:lpstr>Nunito</vt:lpstr>
      <vt:lpstr>Creal Modern Portfolio by Slidesgo</vt:lpstr>
      <vt:lpstr>Što je entrecomp?</vt:lpstr>
      <vt:lpstr>01</vt:lpstr>
      <vt:lpstr>01</vt:lpstr>
      <vt:lpstr>Kontekst politike</vt:lpstr>
      <vt:lpstr>Razumijevanje EntreComp</vt:lpstr>
      <vt:lpstr>Razumijevanje EntreComp</vt:lpstr>
      <vt:lpstr>Razumijevanje EntreComp</vt:lpstr>
      <vt:lpstr>definicija</vt:lpstr>
      <vt:lpstr>Područja</vt:lpstr>
      <vt:lpstr>Kompetencije</vt:lpstr>
      <vt:lpstr>IDEJE I MOGUĆNOSTI</vt:lpstr>
      <vt:lpstr>RESURSI</vt:lpstr>
      <vt:lpstr>U AKCIJU</vt:lpstr>
      <vt:lpstr>02</vt:lpstr>
      <vt:lpstr>EntreComp model napredovanja</vt:lpstr>
      <vt:lpstr>03</vt:lpstr>
      <vt:lpstr>Korištenje EntreCompa za postizanje ciljeva</vt:lpstr>
      <vt:lpstr>Za koga je EntreComp?</vt:lpstr>
      <vt:lpstr>Za koga je EntreComp?</vt:lpstr>
      <vt:lpstr>Za koga je EntreComp?</vt:lpstr>
      <vt:lpstr>Za koga je EntreComp?</vt:lpstr>
      <vt:lpstr>Za koga je EntreComp?</vt:lpstr>
      <vt:lpstr>04</vt:lpstr>
      <vt:lpstr>Najbolji savjeti za početak rada s EntreCompom</vt:lpstr>
      <vt:lpstr>Najbolji savjeti za početak rada s EntreCompom</vt:lpstr>
      <vt:lpstr>PowerPoint-Präsentation</vt:lpstr>
      <vt:lpstr>Za više informacija posjetite: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Što je entrecomp?</dc:title>
  <cp:lastModifiedBy>saskia_ha@web.de</cp:lastModifiedBy>
  <cp:revision>2</cp:revision>
  <dcterms:modified xsi:type="dcterms:W3CDTF">2023-06-26T11:53:39Z</dcterms:modified>
</cp:coreProperties>
</file>