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Bebas Neue" panose="020B0606020202050201" pitchFamily="34" charset="0"/>
      <p:regular r:id="rId30"/>
    </p:embeddedFont>
    <p:embeddedFont>
      <p:font typeface="Noto Sans" panose="020B0502040504020204" pitchFamily="34" charset="0"/>
      <p:regular r:id="rId31"/>
    </p:embeddedFont>
    <p:embeddedFont>
      <p:font typeface="Nunito"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1D87AD3-BDFB-423B-A0F7-293805BCA959}">
  <a:tblStyle styleId="{41D87AD3-BDFB-423B-A0F7-293805BCA95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526"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1" name="Google Shape;14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5" name="Google Shape;25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5" name="Google Shape;275;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8" name="Google Shape;288;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9" name="Google Shape;299;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Google Shape;14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1" name="Google Shape;321;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2" name="Google Shape;332;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3" name="Google Shape;343;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1" name="Google Shape;351;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8" name="Google Shape;358;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5" name="Google Shape;365;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2" name="Google Shape;37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8" name="Google Shape;198;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5" name="Google Shape;205;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
        <p:cNvGrpSpPr/>
        <p:nvPr/>
      </p:nvGrpSpPr>
      <p:grpSpPr>
        <a:xfrm>
          <a:off x="0" y="0"/>
          <a:ext cx="0" cy="0"/>
          <a:chOff x="0" y="0"/>
          <a:chExt cx="0" cy="0"/>
        </a:xfrm>
      </p:grpSpPr>
      <p:sp>
        <p:nvSpPr>
          <p:cNvPr id="8" name="Google Shape;8;p2"/>
          <p:cNvSpPr txBox="1">
            <a:spLocks noGrp="1"/>
          </p:cNvSpPr>
          <p:nvPr>
            <p:ph type="ctrTitle"/>
          </p:nvPr>
        </p:nvSpPr>
        <p:spPr>
          <a:xfrm>
            <a:off x="2729126" y="311547"/>
            <a:ext cx="3724500" cy="17685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rgbClr val="FFFFFF"/>
              </a:buClr>
              <a:buSzPts val="4900"/>
              <a:buFont typeface="Bebas Neue"/>
              <a:buNone/>
              <a:defRPr sz="5600">
                <a:solidFill>
                  <a:srgbClr val="2B2D83"/>
                </a:solidFill>
                <a:latin typeface="Bebas Neue"/>
                <a:ea typeface="Bebas Neue"/>
                <a:cs typeface="Bebas Neue"/>
                <a:sym typeface="Bebas Neue"/>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a:endParaRPr/>
          </a:p>
        </p:txBody>
      </p:sp>
      <p:sp>
        <p:nvSpPr>
          <p:cNvPr id="9" name="Google Shape;9;p2"/>
          <p:cNvSpPr txBox="1">
            <a:spLocks noGrp="1"/>
          </p:cNvSpPr>
          <p:nvPr>
            <p:ph type="subTitle" idx="1"/>
          </p:nvPr>
        </p:nvSpPr>
        <p:spPr>
          <a:xfrm>
            <a:off x="3214526" y="2301372"/>
            <a:ext cx="2710500" cy="792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2800"/>
              <a:buFont typeface="Arial"/>
              <a:buNone/>
              <a:defRPr sz="2800" b="0" i="0" u="none" strike="noStrike" cap="none">
                <a:solidFill>
                  <a:srgbClr val="000000"/>
                </a:solidFill>
                <a:latin typeface="Arial"/>
                <a:ea typeface="Arial"/>
                <a:cs typeface="Arial"/>
                <a:sym typeface="Arial"/>
              </a:defRPr>
            </a:lvl9pPr>
          </a:lstStyle>
          <a:p>
            <a:endParaRPr/>
          </a:p>
        </p:txBody>
      </p:sp>
      <p:grpSp>
        <p:nvGrpSpPr>
          <p:cNvPr id="10" name="Google Shape;10;p2"/>
          <p:cNvGrpSpPr/>
          <p:nvPr/>
        </p:nvGrpSpPr>
        <p:grpSpPr>
          <a:xfrm>
            <a:off x="-1807437" y="-2986677"/>
            <a:ext cx="12729824" cy="8656755"/>
            <a:chOff x="179600" y="-461549"/>
            <a:chExt cx="7466172" cy="5078466"/>
          </a:xfrm>
        </p:grpSpPr>
        <p:sp>
          <p:nvSpPr>
            <p:cNvPr id="11" name="Google Shape;11;p2"/>
            <p:cNvSpPr/>
            <p:nvPr/>
          </p:nvSpPr>
          <p:spPr>
            <a:xfrm>
              <a:off x="179600" y="2135875"/>
              <a:ext cx="1539425" cy="14810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2"/>
            <p:cNvSpPr/>
            <p:nvPr/>
          </p:nvSpPr>
          <p:spPr>
            <a:xfrm>
              <a:off x="6000595" y="3580250"/>
              <a:ext cx="669800" cy="515675"/>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2"/>
            <p:cNvSpPr/>
            <p:nvPr/>
          </p:nvSpPr>
          <p:spPr>
            <a:xfrm>
              <a:off x="1481222" y="3736700"/>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2"/>
            <p:cNvSpPr/>
            <p:nvPr/>
          </p:nvSpPr>
          <p:spPr>
            <a:xfrm>
              <a:off x="1481222" y="3974825"/>
              <a:ext cx="325050" cy="265975"/>
            </a:xfrm>
            <a:custGeom>
              <a:avLst/>
              <a:gdLst/>
              <a:ahLst/>
              <a:cxnLst/>
              <a:rect l="l" t="t" r="r" b="b"/>
              <a:pathLst>
                <a:path w="13002" h="10639" extrusionOk="0">
                  <a:moveTo>
                    <a:pt x="0" y="1"/>
                  </a:moveTo>
                  <a:lnTo>
                    <a:pt x="0" y="10638"/>
                  </a:lnTo>
                  <a:lnTo>
                    <a:pt x="1300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2"/>
            <p:cNvSpPr/>
            <p:nvPr/>
          </p:nvSpPr>
          <p:spPr>
            <a:xfrm>
              <a:off x="5096632" y="4034017"/>
              <a:ext cx="1165175" cy="582900"/>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2"/>
            <p:cNvSpPr/>
            <p:nvPr/>
          </p:nvSpPr>
          <p:spPr>
            <a:xfrm rot="576501">
              <a:off x="5689572" y="1649437"/>
              <a:ext cx="669782" cy="335149"/>
            </a:xfrm>
            <a:custGeom>
              <a:avLst/>
              <a:gdLst/>
              <a:ahLst/>
              <a:cxnLst/>
              <a:rect l="l" t="t" r="r" b="b"/>
              <a:pathLst>
                <a:path w="31218" h="15621" extrusionOk="0">
                  <a:moveTo>
                    <a:pt x="15598" y="0"/>
                  </a:moveTo>
                  <a:cubicBezTo>
                    <a:pt x="6977" y="0"/>
                    <a:pt x="1" y="6999"/>
                    <a:pt x="1" y="15620"/>
                  </a:cubicBezTo>
                  <a:lnTo>
                    <a:pt x="31218" y="15620"/>
                  </a:lnTo>
                  <a:cubicBezTo>
                    <a:pt x="31218" y="6999"/>
                    <a:pt x="24219" y="23"/>
                    <a:pt x="15598"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2"/>
            <p:cNvSpPr/>
            <p:nvPr/>
          </p:nvSpPr>
          <p:spPr>
            <a:xfrm>
              <a:off x="5879525" y="2876325"/>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2"/>
            <p:cNvSpPr/>
            <p:nvPr/>
          </p:nvSpPr>
          <p:spPr>
            <a:xfrm>
              <a:off x="5879525" y="3114450"/>
              <a:ext cx="325650" cy="265950"/>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2"/>
            <p:cNvSpPr/>
            <p:nvPr/>
          </p:nvSpPr>
          <p:spPr>
            <a:xfrm>
              <a:off x="1110088" y="1173126"/>
              <a:ext cx="608950" cy="554025"/>
            </a:xfrm>
            <a:custGeom>
              <a:avLst/>
              <a:gdLst/>
              <a:ahLst/>
              <a:cxnLst/>
              <a:rect l="l" t="t" r="r" b="b"/>
              <a:pathLst>
                <a:path w="24358" h="22161" extrusionOk="0">
                  <a:moveTo>
                    <a:pt x="12163" y="0"/>
                  </a:moveTo>
                  <a:cubicBezTo>
                    <a:pt x="7122" y="0"/>
                    <a:pt x="2584" y="3459"/>
                    <a:pt x="1391" y="8589"/>
                  </a:cubicBezTo>
                  <a:cubicBezTo>
                    <a:pt x="1" y="14545"/>
                    <a:pt x="3709" y="20501"/>
                    <a:pt x="9688" y="21868"/>
                  </a:cubicBezTo>
                  <a:cubicBezTo>
                    <a:pt x="10534" y="22066"/>
                    <a:pt x="11380" y="22160"/>
                    <a:pt x="12212" y="22160"/>
                  </a:cubicBezTo>
                  <a:cubicBezTo>
                    <a:pt x="17243" y="22160"/>
                    <a:pt x="21794" y="18705"/>
                    <a:pt x="22967" y="13595"/>
                  </a:cubicBezTo>
                  <a:cubicBezTo>
                    <a:pt x="24358" y="7639"/>
                    <a:pt x="20650" y="1683"/>
                    <a:pt x="14694" y="292"/>
                  </a:cubicBezTo>
                  <a:cubicBezTo>
                    <a:pt x="13845" y="95"/>
                    <a:pt x="12997" y="0"/>
                    <a:pt x="1216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2"/>
            <p:cNvSpPr/>
            <p:nvPr/>
          </p:nvSpPr>
          <p:spPr>
            <a:xfrm>
              <a:off x="747375" y="3974825"/>
              <a:ext cx="325075" cy="265950"/>
            </a:xfrm>
            <a:custGeom>
              <a:avLst/>
              <a:gdLst/>
              <a:ahLst/>
              <a:cxnLst/>
              <a:rect l="l" t="t" r="r" b="b"/>
              <a:pathLst>
                <a:path w="13003" h="10638" extrusionOk="0">
                  <a:moveTo>
                    <a:pt x="1" y="0"/>
                  </a:moveTo>
                  <a:lnTo>
                    <a:pt x="1" y="10638"/>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2"/>
            <p:cNvSpPr/>
            <p:nvPr/>
          </p:nvSpPr>
          <p:spPr>
            <a:xfrm>
              <a:off x="747375" y="4212375"/>
              <a:ext cx="325075" cy="265950"/>
            </a:xfrm>
            <a:custGeom>
              <a:avLst/>
              <a:gdLst/>
              <a:ahLst/>
              <a:cxnLst/>
              <a:rect l="l" t="t" r="r" b="b"/>
              <a:pathLst>
                <a:path w="13003" h="10638" extrusionOk="0">
                  <a:moveTo>
                    <a:pt x="1" y="0"/>
                  </a:moveTo>
                  <a:lnTo>
                    <a:pt x="1" y="10637"/>
                  </a:lnTo>
                  <a:lnTo>
                    <a:pt x="13002"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2"/>
            <p:cNvSpPr/>
            <p:nvPr/>
          </p:nvSpPr>
          <p:spPr>
            <a:xfrm>
              <a:off x="5025222" y="-461549"/>
              <a:ext cx="2620550" cy="2621150"/>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23" name="Google Shape;23;p2" descr="A picture containing text&#10;&#10;Description automatically generated"/>
          <p:cNvPicPr preferRelativeResize="0"/>
          <p:nvPr/>
        </p:nvPicPr>
        <p:blipFill rotWithShape="1">
          <a:blip r:embed="rId2">
            <a:alphaModFix/>
          </a:blip>
          <a:srcRect/>
          <a:stretch/>
        </p:blipFill>
        <p:spPr>
          <a:xfrm>
            <a:off x="1813021" y="3050174"/>
            <a:ext cx="5308600" cy="1536700"/>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00416EE6-CAF4-576D-6898-49ADF6975406}"/>
              </a:ext>
            </a:extLst>
          </p:cNvPr>
          <p:cNvPicPr>
            <a:picLocks noChangeAspect="1"/>
          </p:cNvPicPr>
          <p:nvPr userDrawn="1"/>
        </p:nvPicPr>
        <p:blipFill>
          <a:blip r:embed="rId3"/>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E002F656-33BD-FFF5-0F3D-52986BCD96D4}"/>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pic>
        <p:nvPicPr>
          <p:cNvPr id="4" name="Google Shape;48;p3" descr="Graphical user interface, text, application&#10;&#10;Description automatically generated">
            <a:extLst>
              <a:ext uri="{FF2B5EF4-FFF2-40B4-BE49-F238E27FC236}">
                <a16:creationId xmlns:a16="http://schemas.microsoft.com/office/drawing/2014/main" id="{0F2F47A7-0F96-42AA-9972-70BA55DDD691}"/>
              </a:ext>
            </a:extLst>
          </p:cNvPr>
          <p:cNvPicPr preferRelativeResize="0"/>
          <p:nvPr userDrawn="1"/>
        </p:nvPicPr>
        <p:blipFill rotWithShape="1">
          <a:blip r:embed="rId4">
            <a:alphaModFix/>
          </a:blip>
          <a:srcRect r="25004"/>
          <a:stretch/>
        </p:blipFill>
        <p:spPr>
          <a:xfrm>
            <a:off x="66025" y="4764171"/>
            <a:ext cx="1006682" cy="27580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2">
  <p:cSld name="CUSTOM_7">
    <p:spTree>
      <p:nvGrpSpPr>
        <p:cNvPr id="1" name="Shape 107"/>
        <p:cNvGrpSpPr/>
        <p:nvPr/>
      </p:nvGrpSpPr>
      <p:grpSpPr>
        <a:xfrm>
          <a:off x="0" y="0"/>
          <a:ext cx="0" cy="0"/>
          <a:chOff x="0" y="0"/>
          <a:chExt cx="0" cy="0"/>
        </a:xfrm>
      </p:grpSpPr>
      <p:sp>
        <p:nvSpPr>
          <p:cNvPr id="108" name="Google Shape;108;p11"/>
          <p:cNvSpPr txBox="1">
            <a:spLocks noGrp="1"/>
          </p:cNvSpPr>
          <p:nvPr>
            <p:ph type="title"/>
          </p:nvPr>
        </p:nvSpPr>
        <p:spPr>
          <a:xfrm flipH="1">
            <a:off x="5108101" y="1880800"/>
            <a:ext cx="3322800" cy="699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9" name="Google Shape;109;p11"/>
          <p:cNvSpPr txBox="1">
            <a:spLocks noGrp="1"/>
          </p:cNvSpPr>
          <p:nvPr>
            <p:ph type="subTitle" idx="1"/>
          </p:nvPr>
        </p:nvSpPr>
        <p:spPr>
          <a:xfrm flipH="1">
            <a:off x="69745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10" name="Google Shape;110;p11"/>
          <p:cNvSpPr txBox="1">
            <a:spLocks noGrp="1"/>
          </p:cNvSpPr>
          <p:nvPr>
            <p:ph type="subTitle" idx="2"/>
          </p:nvPr>
        </p:nvSpPr>
        <p:spPr>
          <a:xfrm flipH="1">
            <a:off x="5103667" y="2569355"/>
            <a:ext cx="33228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1" name="Google Shape;111;p11"/>
          <p:cNvSpPr/>
          <p:nvPr/>
        </p:nvSpPr>
        <p:spPr>
          <a:xfrm rot="10800000">
            <a:off x="-606190" y="4315579"/>
            <a:ext cx="2073526" cy="1036593"/>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11"/>
          <p:cNvSpPr/>
          <p:nvPr/>
        </p:nvSpPr>
        <p:spPr>
          <a:xfrm flipH="1">
            <a:off x="7817366" y="-1376647"/>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11"/>
          <p:cNvSpPr/>
          <p:nvPr/>
        </p:nvSpPr>
        <p:spPr>
          <a:xfrm rot="-4323990" flipH="1">
            <a:off x="5959159" y="238408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4" name="Google Shape;114;p11"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15" name="Google Shape;115;p11"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0B6CC9DB-C248-0C55-4380-AB95E096EC7B}"/>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86B6C55F-9B13-C4CD-97B0-6E8E925CEC3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CUSTOM_8">
    <p:spTree>
      <p:nvGrpSpPr>
        <p:cNvPr id="1" name="Shape 116"/>
        <p:cNvGrpSpPr/>
        <p:nvPr/>
      </p:nvGrpSpPr>
      <p:grpSpPr>
        <a:xfrm>
          <a:off x="0" y="0"/>
          <a:ext cx="0" cy="0"/>
          <a:chOff x="0" y="0"/>
          <a:chExt cx="0" cy="0"/>
        </a:xfrm>
      </p:grpSpPr>
      <p:sp>
        <p:nvSpPr>
          <p:cNvPr id="117" name="Google Shape;117;p12"/>
          <p:cNvSpPr/>
          <p:nvPr/>
        </p:nvSpPr>
        <p:spPr>
          <a:xfrm flipH="1">
            <a:off x="8558479" y="-47194"/>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2"/>
          <p:cNvSpPr/>
          <p:nvPr/>
        </p:nvSpPr>
        <p:spPr>
          <a:xfrm flipH="1">
            <a:off x="7884455" y="-607891"/>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12"/>
          <p:cNvSpPr/>
          <p:nvPr/>
        </p:nvSpPr>
        <p:spPr>
          <a:xfrm flipH="1">
            <a:off x="-235954" y="3958344"/>
            <a:ext cx="1595400" cy="1595400"/>
          </a:xfrm>
          <a:prstGeom prst="ellipse">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0" name="Google Shape;120;p12"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21" name="Google Shape;121;p12" descr="Graphical user interface, text, application&#10;&#10;Description automatically generated"/>
          <p:cNvPicPr preferRelativeResize="0"/>
          <p:nvPr/>
        </p:nvPicPr>
        <p:blipFill rotWithShape="1">
          <a:blip r:embed="rId3">
            <a:alphaModFix/>
          </a:blip>
          <a:srcRect r="25004"/>
          <a:stretch/>
        </p:blipFill>
        <p:spPr>
          <a:xfrm>
            <a:off x="72618" y="4756044"/>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81C25061-DE7B-2B3E-F132-90B0BA091C63}"/>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2989C5C0-C5BE-EEEF-9F25-24646CE67AB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CUSTOM_8_1">
    <p:spTree>
      <p:nvGrpSpPr>
        <p:cNvPr id="1" name="Shape 122"/>
        <p:cNvGrpSpPr/>
        <p:nvPr/>
      </p:nvGrpSpPr>
      <p:grpSpPr>
        <a:xfrm>
          <a:off x="0" y="0"/>
          <a:ext cx="0" cy="0"/>
          <a:chOff x="0" y="0"/>
          <a:chExt cx="0" cy="0"/>
        </a:xfrm>
      </p:grpSpPr>
      <p:sp>
        <p:nvSpPr>
          <p:cNvPr id="123" name="Google Shape;123;p13"/>
          <p:cNvSpPr/>
          <p:nvPr/>
        </p:nvSpPr>
        <p:spPr>
          <a:xfrm flipH="1">
            <a:off x="-459232" y="161785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24" name="Google Shape;124;p13"/>
          <p:cNvGrpSpPr/>
          <p:nvPr/>
        </p:nvGrpSpPr>
        <p:grpSpPr>
          <a:xfrm rot="10800000">
            <a:off x="7782805" y="539502"/>
            <a:ext cx="682510" cy="1078346"/>
            <a:chOff x="4210925" y="3949824"/>
            <a:chExt cx="325625" cy="514601"/>
          </a:xfrm>
        </p:grpSpPr>
        <p:sp>
          <p:nvSpPr>
            <p:cNvPr id="125" name="Google Shape;125;p13"/>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6" name="Google Shape;126;p13"/>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7" name="Google Shape;127;p13"/>
          <p:cNvSpPr/>
          <p:nvPr/>
        </p:nvSpPr>
        <p:spPr>
          <a:xfrm>
            <a:off x="713229" y="3205056"/>
            <a:ext cx="661724" cy="1403241"/>
          </a:xfrm>
          <a:custGeom>
            <a:avLst/>
            <a:gdLst/>
            <a:ahLst/>
            <a:cxnLst/>
            <a:rect l="l" t="t" r="r" b="b"/>
            <a:pathLst>
              <a:path w="21671" h="43340" extrusionOk="0">
                <a:moveTo>
                  <a:pt x="1" y="1"/>
                </a:moveTo>
                <a:lnTo>
                  <a:pt x="1" y="43339"/>
                </a:lnTo>
                <a:cubicBezTo>
                  <a:pt x="11967" y="43339"/>
                  <a:pt x="21670" y="33636"/>
                  <a:pt x="21670" y="21670"/>
                </a:cubicBezTo>
                <a:cubicBezTo>
                  <a:pt x="21670" y="9704"/>
                  <a:pt x="11967" y="1"/>
                  <a:pt x="1" y="1"/>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28" name="Google Shape;128;p1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29" name="Google Shape;129;p13" descr="Graphical user interface, text, application&#10;&#10;Description automatically generated"/>
          <p:cNvPicPr preferRelativeResize="0"/>
          <p:nvPr/>
        </p:nvPicPr>
        <p:blipFill rotWithShape="1">
          <a:blip r:embed="rId3">
            <a:alphaModFix/>
          </a:blip>
          <a:srcRect r="25004"/>
          <a:stretch/>
        </p:blipFill>
        <p:spPr>
          <a:xfrm>
            <a:off x="37409" y="4802151"/>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B008B459-9215-BA2F-7B9F-A3F75E224514}"/>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D4568B8C-16AF-5E50-72F5-A3EAB5475C0E}"/>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3">
  <p:cSld name="CUSTOM_8_1_1">
    <p:spTree>
      <p:nvGrpSpPr>
        <p:cNvPr id="1" name="Shape 130"/>
        <p:cNvGrpSpPr/>
        <p:nvPr/>
      </p:nvGrpSpPr>
      <p:grpSpPr>
        <a:xfrm>
          <a:off x="0" y="0"/>
          <a:ext cx="0" cy="0"/>
          <a:chOff x="0" y="0"/>
          <a:chExt cx="0" cy="0"/>
        </a:xfrm>
      </p:grpSpPr>
      <p:sp>
        <p:nvSpPr>
          <p:cNvPr id="131" name="Google Shape;131;p14"/>
          <p:cNvSpPr/>
          <p:nvPr/>
        </p:nvSpPr>
        <p:spPr>
          <a:xfrm>
            <a:off x="8059917" y="387554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14"/>
          <p:cNvSpPr/>
          <p:nvPr/>
        </p:nvSpPr>
        <p:spPr>
          <a:xfrm>
            <a:off x="6518661" y="4649031"/>
            <a:ext cx="1986623" cy="993611"/>
          </a:xfrm>
          <a:custGeom>
            <a:avLst/>
            <a:gdLst/>
            <a:ahLst/>
            <a:cxnLst/>
            <a:rect l="l" t="t" r="r" b="b"/>
            <a:pathLst>
              <a:path w="46607" h="23316" extrusionOk="0">
                <a:moveTo>
                  <a:pt x="23292" y="1"/>
                </a:moveTo>
                <a:cubicBezTo>
                  <a:pt x="10430" y="1"/>
                  <a:pt x="1" y="10430"/>
                  <a:pt x="1" y="23315"/>
                </a:cubicBezTo>
                <a:lnTo>
                  <a:pt x="46606" y="23315"/>
                </a:lnTo>
                <a:cubicBezTo>
                  <a:pt x="46606" y="10430"/>
                  <a:pt x="36177" y="1"/>
                  <a:pt x="23292" y="1"/>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14"/>
          <p:cNvSpPr/>
          <p:nvPr/>
        </p:nvSpPr>
        <p:spPr>
          <a:xfrm>
            <a:off x="7853493" y="2675630"/>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14"/>
          <p:cNvSpPr/>
          <p:nvPr/>
        </p:nvSpPr>
        <p:spPr>
          <a:xfrm>
            <a:off x="7853493" y="3081538"/>
            <a:ext cx="555233" cy="453338"/>
          </a:xfrm>
          <a:custGeom>
            <a:avLst/>
            <a:gdLst/>
            <a:ahLst/>
            <a:cxnLst/>
            <a:rect l="l" t="t" r="r" b="b"/>
            <a:pathLst>
              <a:path w="13026" h="10638" extrusionOk="0">
                <a:moveTo>
                  <a:pt x="1" y="0"/>
                </a:moveTo>
                <a:lnTo>
                  <a:pt x="1" y="10638"/>
                </a:lnTo>
                <a:lnTo>
                  <a:pt x="13025"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14"/>
          <p:cNvSpPr/>
          <p:nvPr/>
        </p:nvSpPr>
        <p:spPr>
          <a:xfrm>
            <a:off x="-896823" y="2879880"/>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14"/>
          <p:cNvSpPr/>
          <p:nvPr/>
        </p:nvSpPr>
        <p:spPr>
          <a:xfrm rot="5400000">
            <a:off x="8101245" y="61492"/>
            <a:ext cx="670790" cy="547813"/>
          </a:xfrm>
          <a:custGeom>
            <a:avLst/>
            <a:gdLst/>
            <a:ahLst/>
            <a:cxnLst/>
            <a:rect l="l" t="t" r="r" b="b"/>
            <a:pathLst>
              <a:path w="13025" h="10639" extrusionOk="0">
                <a:moveTo>
                  <a:pt x="0" y="1"/>
                </a:moveTo>
                <a:lnTo>
                  <a:pt x="0" y="10638"/>
                </a:lnTo>
                <a:lnTo>
                  <a:pt x="1302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37" name="Google Shape;137;p1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38" name="Google Shape;138;p14"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BBB38F7E-0319-0251-BEEC-2587D763EF97}"/>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A571D143-EF56-C1C3-CB81-FB5D68A647C1}"/>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24"/>
        <p:cNvGrpSpPr/>
        <p:nvPr/>
      </p:nvGrpSpPr>
      <p:grpSpPr>
        <a:xfrm>
          <a:off x="0" y="0"/>
          <a:ext cx="0" cy="0"/>
          <a:chOff x="0" y="0"/>
          <a:chExt cx="0" cy="0"/>
        </a:xfrm>
      </p:grpSpPr>
      <p:sp>
        <p:nvSpPr>
          <p:cNvPr id="25" name="Google Shape;25;p3"/>
          <p:cNvSpPr txBox="1">
            <a:spLocks noGrp="1"/>
          </p:cNvSpPr>
          <p:nvPr>
            <p:ph type="title"/>
          </p:nvPr>
        </p:nvSpPr>
        <p:spPr>
          <a:xfrm>
            <a:off x="1627625" y="11319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6" name="Google Shape;26;p3"/>
          <p:cNvSpPr txBox="1">
            <a:spLocks noGrp="1"/>
          </p:cNvSpPr>
          <p:nvPr>
            <p:ph type="title" idx="2"/>
          </p:nvPr>
        </p:nvSpPr>
        <p:spPr>
          <a:xfrm>
            <a:off x="1631625" y="14594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7" name="Google Shape;27;p3"/>
          <p:cNvSpPr txBox="1">
            <a:spLocks noGrp="1"/>
          </p:cNvSpPr>
          <p:nvPr>
            <p:ph type="title" idx="3"/>
          </p:nvPr>
        </p:nvSpPr>
        <p:spPr>
          <a:xfrm>
            <a:off x="1627625" y="29607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28" name="Google Shape;28;p3"/>
          <p:cNvSpPr txBox="1">
            <a:spLocks noGrp="1"/>
          </p:cNvSpPr>
          <p:nvPr>
            <p:ph type="title" idx="4"/>
          </p:nvPr>
        </p:nvSpPr>
        <p:spPr>
          <a:xfrm>
            <a:off x="1631625" y="32882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29" name="Google Shape;29;p3"/>
          <p:cNvSpPr txBox="1">
            <a:spLocks noGrp="1"/>
          </p:cNvSpPr>
          <p:nvPr>
            <p:ph type="title" idx="5"/>
          </p:nvPr>
        </p:nvSpPr>
        <p:spPr>
          <a:xfrm>
            <a:off x="5742425" y="11319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30" name="Google Shape;30;p3"/>
          <p:cNvSpPr txBox="1">
            <a:spLocks noGrp="1"/>
          </p:cNvSpPr>
          <p:nvPr>
            <p:ph type="title" idx="6"/>
          </p:nvPr>
        </p:nvSpPr>
        <p:spPr>
          <a:xfrm>
            <a:off x="5746425" y="14594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31" name="Google Shape;31;p3"/>
          <p:cNvSpPr txBox="1">
            <a:spLocks noGrp="1"/>
          </p:cNvSpPr>
          <p:nvPr>
            <p:ph type="title" idx="7"/>
          </p:nvPr>
        </p:nvSpPr>
        <p:spPr>
          <a:xfrm>
            <a:off x="5742425" y="2960775"/>
            <a:ext cx="1649100" cy="3474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Clr>
                <a:schemeClr val="accent2"/>
              </a:buClr>
              <a:buSzPts val="3700"/>
              <a:buNone/>
              <a:defRPr sz="3700">
                <a:solidFill>
                  <a:srgbClr val="15A7A1"/>
                </a:solidFill>
              </a:defRPr>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endParaRPr/>
          </a:p>
        </p:txBody>
      </p:sp>
      <p:sp>
        <p:nvSpPr>
          <p:cNvPr id="32" name="Google Shape;32;p3"/>
          <p:cNvSpPr txBox="1">
            <a:spLocks noGrp="1"/>
          </p:cNvSpPr>
          <p:nvPr>
            <p:ph type="title" idx="8"/>
          </p:nvPr>
        </p:nvSpPr>
        <p:spPr>
          <a:xfrm>
            <a:off x="5746425" y="3288225"/>
            <a:ext cx="2479800" cy="7995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atin typeface="Nunito"/>
                <a:ea typeface="Nunito"/>
                <a:cs typeface="Nunito"/>
                <a:sym typeface="Nunito"/>
              </a:defRPr>
            </a:lvl2pPr>
            <a:lvl3pPr lvl="2" algn="l">
              <a:lnSpc>
                <a:spcPct val="100000"/>
              </a:lnSpc>
              <a:spcBef>
                <a:spcPts val="0"/>
              </a:spcBef>
              <a:spcAft>
                <a:spcPts val="0"/>
              </a:spcAft>
              <a:buSzPts val="2800"/>
              <a:buNone/>
              <a:defRPr>
                <a:latin typeface="Nunito"/>
                <a:ea typeface="Nunito"/>
                <a:cs typeface="Nunito"/>
                <a:sym typeface="Nunito"/>
              </a:defRPr>
            </a:lvl3pPr>
            <a:lvl4pPr lvl="3" algn="l">
              <a:lnSpc>
                <a:spcPct val="100000"/>
              </a:lnSpc>
              <a:spcBef>
                <a:spcPts val="0"/>
              </a:spcBef>
              <a:spcAft>
                <a:spcPts val="0"/>
              </a:spcAft>
              <a:buSzPts val="2800"/>
              <a:buNone/>
              <a:defRPr>
                <a:latin typeface="Nunito"/>
                <a:ea typeface="Nunito"/>
                <a:cs typeface="Nunito"/>
                <a:sym typeface="Nunito"/>
              </a:defRPr>
            </a:lvl4pPr>
            <a:lvl5pPr lvl="4" algn="l">
              <a:lnSpc>
                <a:spcPct val="100000"/>
              </a:lnSpc>
              <a:spcBef>
                <a:spcPts val="0"/>
              </a:spcBef>
              <a:spcAft>
                <a:spcPts val="0"/>
              </a:spcAft>
              <a:buSzPts val="2800"/>
              <a:buNone/>
              <a:defRPr>
                <a:latin typeface="Nunito"/>
                <a:ea typeface="Nunito"/>
                <a:cs typeface="Nunito"/>
                <a:sym typeface="Nunito"/>
              </a:defRPr>
            </a:lvl5pPr>
            <a:lvl6pPr lvl="5" algn="l">
              <a:lnSpc>
                <a:spcPct val="100000"/>
              </a:lnSpc>
              <a:spcBef>
                <a:spcPts val="0"/>
              </a:spcBef>
              <a:spcAft>
                <a:spcPts val="0"/>
              </a:spcAft>
              <a:buSzPts val="2800"/>
              <a:buNone/>
              <a:defRPr>
                <a:latin typeface="Nunito"/>
                <a:ea typeface="Nunito"/>
                <a:cs typeface="Nunito"/>
                <a:sym typeface="Nunito"/>
              </a:defRPr>
            </a:lvl6pPr>
            <a:lvl7pPr lvl="6" algn="l">
              <a:lnSpc>
                <a:spcPct val="100000"/>
              </a:lnSpc>
              <a:spcBef>
                <a:spcPts val="0"/>
              </a:spcBef>
              <a:spcAft>
                <a:spcPts val="0"/>
              </a:spcAft>
              <a:buSzPts val="2800"/>
              <a:buNone/>
              <a:defRPr>
                <a:latin typeface="Nunito"/>
                <a:ea typeface="Nunito"/>
                <a:cs typeface="Nunito"/>
                <a:sym typeface="Nunito"/>
              </a:defRPr>
            </a:lvl7pPr>
            <a:lvl8pPr lvl="7" algn="l">
              <a:lnSpc>
                <a:spcPct val="100000"/>
              </a:lnSpc>
              <a:spcBef>
                <a:spcPts val="0"/>
              </a:spcBef>
              <a:spcAft>
                <a:spcPts val="0"/>
              </a:spcAft>
              <a:buSzPts val="2800"/>
              <a:buNone/>
              <a:defRPr>
                <a:latin typeface="Nunito"/>
                <a:ea typeface="Nunito"/>
                <a:cs typeface="Nunito"/>
                <a:sym typeface="Nunito"/>
              </a:defRPr>
            </a:lvl8pPr>
            <a:lvl9pPr lvl="8" algn="l">
              <a:lnSpc>
                <a:spcPct val="100000"/>
              </a:lnSpc>
              <a:spcBef>
                <a:spcPts val="0"/>
              </a:spcBef>
              <a:spcAft>
                <a:spcPts val="0"/>
              </a:spcAft>
              <a:buSzPts val="2800"/>
              <a:buNone/>
              <a:defRPr>
                <a:latin typeface="Nunito"/>
                <a:ea typeface="Nunito"/>
                <a:cs typeface="Nunito"/>
                <a:sym typeface="Nunito"/>
              </a:defRPr>
            </a:lvl9pPr>
          </a:lstStyle>
          <a:p>
            <a:endParaRPr/>
          </a:p>
        </p:txBody>
      </p:sp>
      <p:sp>
        <p:nvSpPr>
          <p:cNvPr id="33" name="Google Shape;33;p3"/>
          <p:cNvSpPr/>
          <p:nvPr/>
        </p:nvSpPr>
        <p:spPr>
          <a:xfrm>
            <a:off x="7296925" y="0"/>
            <a:ext cx="1847075" cy="923550"/>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3"/>
          <p:cNvSpPr/>
          <p:nvPr/>
        </p:nvSpPr>
        <p:spPr>
          <a:xfrm flipH="1">
            <a:off x="974997" y="11320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3"/>
          <p:cNvSpPr/>
          <p:nvPr/>
        </p:nvSpPr>
        <p:spPr>
          <a:xfrm flipH="1">
            <a:off x="974997" y="29607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3"/>
          <p:cNvSpPr/>
          <p:nvPr/>
        </p:nvSpPr>
        <p:spPr>
          <a:xfrm flipH="1">
            <a:off x="5013747" y="11320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3"/>
          <p:cNvSpPr/>
          <p:nvPr/>
        </p:nvSpPr>
        <p:spPr>
          <a:xfrm flipH="1">
            <a:off x="5054997" y="2960771"/>
            <a:ext cx="576379" cy="471653"/>
          </a:xfrm>
          <a:custGeom>
            <a:avLst/>
            <a:gdLst/>
            <a:ahLst/>
            <a:cxnLst/>
            <a:rect l="l" t="t" r="r" b="b"/>
            <a:pathLst>
              <a:path w="13002" h="10639" extrusionOk="0">
                <a:moveTo>
                  <a:pt x="0" y="1"/>
                </a:moveTo>
                <a:lnTo>
                  <a:pt x="0" y="10638"/>
                </a:lnTo>
                <a:lnTo>
                  <a:pt x="130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3"/>
          <p:cNvSpPr/>
          <p:nvPr/>
        </p:nvSpPr>
        <p:spPr>
          <a:xfrm>
            <a:off x="7216474" y="4010027"/>
            <a:ext cx="3209912" cy="3209074"/>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39" name="Google Shape;39;p3"/>
          <p:cNvGrpSpPr/>
          <p:nvPr/>
        </p:nvGrpSpPr>
        <p:grpSpPr>
          <a:xfrm>
            <a:off x="163735" y="4251112"/>
            <a:ext cx="811262" cy="1280739"/>
            <a:chOff x="4210925" y="3949824"/>
            <a:chExt cx="325625" cy="514601"/>
          </a:xfrm>
        </p:grpSpPr>
        <p:sp>
          <p:nvSpPr>
            <p:cNvPr id="40" name="Google Shape;40;p3"/>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3"/>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2" name="Google Shape;42;p3"/>
          <p:cNvSpPr/>
          <p:nvPr/>
        </p:nvSpPr>
        <p:spPr>
          <a:xfrm>
            <a:off x="8250417" y="539491"/>
            <a:ext cx="1142009" cy="879020"/>
          </a:xfrm>
          <a:custGeom>
            <a:avLst/>
            <a:gdLst/>
            <a:ahLst/>
            <a:cxnLst/>
            <a:rect l="l" t="t" r="r" b="b"/>
            <a:pathLst>
              <a:path w="26792" h="20627" extrusionOk="0">
                <a:moveTo>
                  <a:pt x="1" y="1"/>
                </a:moveTo>
                <a:lnTo>
                  <a:pt x="1" y="20627"/>
                </a:lnTo>
                <a:lnTo>
                  <a:pt x="26791" y="20627"/>
                </a:lnTo>
                <a:lnTo>
                  <a:pt x="2679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3"/>
          <p:cNvSpPr txBox="1">
            <a:spLocks noGrp="1"/>
          </p:cNvSpPr>
          <p:nvPr>
            <p:ph type="subTitle" idx="1"/>
          </p:nvPr>
        </p:nvSpPr>
        <p:spPr>
          <a:xfrm>
            <a:off x="1631625" y="2093675"/>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134D"/>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4" name="Google Shape;44;p3"/>
          <p:cNvSpPr txBox="1">
            <a:spLocks noGrp="1"/>
          </p:cNvSpPr>
          <p:nvPr>
            <p:ph type="subTitle" idx="9"/>
          </p:nvPr>
        </p:nvSpPr>
        <p:spPr>
          <a:xfrm>
            <a:off x="1631625" y="3916000"/>
            <a:ext cx="2479800" cy="534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5" name="Google Shape;45;p3"/>
          <p:cNvSpPr txBox="1">
            <a:spLocks noGrp="1"/>
          </p:cNvSpPr>
          <p:nvPr>
            <p:ph type="subTitle" idx="13"/>
          </p:nvPr>
        </p:nvSpPr>
        <p:spPr>
          <a:xfrm>
            <a:off x="5746425" y="2087300"/>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6" name="Google Shape;46;p3"/>
          <p:cNvSpPr txBox="1">
            <a:spLocks noGrp="1"/>
          </p:cNvSpPr>
          <p:nvPr>
            <p:ph type="subTitle" idx="14"/>
          </p:nvPr>
        </p:nvSpPr>
        <p:spPr>
          <a:xfrm>
            <a:off x="5746425" y="3916000"/>
            <a:ext cx="2479800" cy="5151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47" name="Google Shape;47;p3"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48" name="Google Shape;48;p3" descr="Graphical user interface, text, application&#10;&#10;Description automatically generated"/>
          <p:cNvPicPr preferRelativeResize="0"/>
          <p:nvPr/>
        </p:nvPicPr>
        <p:blipFill rotWithShape="1">
          <a:blip r:embed="rId3">
            <a:alphaModFix/>
          </a:blip>
          <a:srcRect r="25004"/>
          <a:stretch/>
        </p:blipFill>
        <p:spPr>
          <a:xfrm>
            <a:off x="66025" y="4764171"/>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777540A1-C459-A1FC-FEE1-981494BEF835}"/>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D5942187-D502-AAE3-FCC7-5B6EC0DBB0C7}"/>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Google Shape;50;p4"/>
          <p:cNvSpPr/>
          <p:nvPr/>
        </p:nvSpPr>
        <p:spPr>
          <a:xfrm>
            <a:off x="6083052" y="9344"/>
            <a:ext cx="1860928" cy="93029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4"/>
          <p:cNvSpPr/>
          <p:nvPr/>
        </p:nvSpPr>
        <p:spPr>
          <a:xfrm>
            <a:off x="-97200" y="2596574"/>
            <a:ext cx="9734700" cy="1648200"/>
          </a:xfrm>
          <a:prstGeom prst="rect">
            <a:avLst/>
          </a:pr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4"/>
          <p:cNvSpPr/>
          <p:nvPr/>
        </p:nvSpPr>
        <p:spPr>
          <a:xfrm>
            <a:off x="-97200" y="1221576"/>
            <a:ext cx="9241200" cy="13101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4"/>
          <p:cNvSpPr/>
          <p:nvPr/>
        </p:nvSpPr>
        <p:spPr>
          <a:xfrm rot="-5400000" flipH="1">
            <a:off x="3383002" y="-1606280"/>
            <a:ext cx="3110844" cy="1555166"/>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4"/>
          <p:cNvSpPr/>
          <p:nvPr/>
        </p:nvSpPr>
        <p:spPr>
          <a:xfrm>
            <a:off x="6306100" y="4008552"/>
            <a:ext cx="1758600" cy="17586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4"/>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lvl1pPr lvl="0" algn="ctr">
              <a:lnSpc>
                <a:spcPct val="100000"/>
              </a:lnSpc>
              <a:spcBef>
                <a:spcPts val="0"/>
              </a:spcBef>
              <a:spcAft>
                <a:spcPts val="0"/>
              </a:spcAft>
              <a:buSzPts val="9000"/>
              <a:buNone/>
              <a:defRPr sz="9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6" name="Google Shape;56;p4"/>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57" name="Google Shape;57;p4"/>
          <p:cNvSpPr/>
          <p:nvPr/>
        </p:nvSpPr>
        <p:spPr>
          <a:xfrm>
            <a:off x="-1456929" y="3400784"/>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 name="Google Shape;58;p4"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59" name="Google Shape;59;p4" descr="Graphical user interface, text, application&#10;&#10;Description automatically generated"/>
          <p:cNvPicPr preferRelativeResize="0"/>
          <p:nvPr/>
        </p:nvPicPr>
        <p:blipFill rotWithShape="1">
          <a:blip r:embed="rId3">
            <a:alphaModFix/>
          </a:blip>
          <a:srcRect r="25004"/>
          <a:stretch/>
        </p:blipFill>
        <p:spPr>
          <a:xfrm>
            <a:off x="72618" y="4730159"/>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74CED22D-E1C5-0D4C-993C-9ABEA1461760}"/>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15CC7490-CD27-4879-636B-D8FFCC9C1B8F}"/>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0"/>
        <p:cNvGrpSpPr/>
        <p:nvPr/>
      </p:nvGrpSpPr>
      <p:grpSpPr>
        <a:xfrm>
          <a:off x="0" y="0"/>
          <a:ext cx="0" cy="0"/>
          <a:chOff x="0" y="0"/>
          <a:chExt cx="0" cy="0"/>
        </a:xfrm>
      </p:grpSpPr>
      <p:sp>
        <p:nvSpPr>
          <p:cNvPr id="61" name="Google Shape;61;p5"/>
          <p:cNvSpPr txBox="1">
            <a:spLocks noGrp="1"/>
          </p:cNvSpPr>
          <p:nvPr>
            <p:ph type="title"/>
          </p:nvPr>
        </p:nvSpPr>
        <p:spPr>
          <a:xfrm>
            <a:off x="713225" y="1614925"/>
            <a:ext cx="7717800" cy="64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62" name="Google Shape;62;p5"/>
          <p:cNvSpPr/>
          <p:nvPr/>
        </p:nvSpPr>
        <p:spPr>
          <a:xfrm>
            <a:off x="-48668" y="3013189"/>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5"/>
          <p:cNvSpPr/>
          <p:nvPr/>
        </p:nvSpPr>
        <p:spPr>
          <a:xfrm rot="10800000">
            <a:off x="4111852" y="-851395"/>
            <a:ext cx="5032137" cy="2965834"/>
          </a:xfrm>
          <a:custGeom>
            <a:avLst/>
            <a:gdLst/>
            <a:ahLst/>
            <a:cxnLst/>
            <a:rect l="l" t="t" r="r" b="b"/>
            <a:pathLst>
              <a:path w="118056" h="69596" extrusionOk="0">
                <a:moveTo>
                  <a:pt x="1" y="1"/>
                </a:moveTo>
                <a:lnTo>
                  <a:pt x="1" y="12122"/>
                </a:lnTo>
                <a:lnTo>
                  <a:pt x="1" y="24242"/>
                </a:lnTo>
                <a:lnTo>
                  <a:pt x="1" y="45355"/>
                </a:lnTo>
                <a:lnTo>
                  <a:pt x="1" y="57475"/>
                </a:lnTo>
                <a:lnTo>
                  <a:pt x="1" y="69596"/>
                </a:lnTo>
                <a:lnTo>
                  <a:pt x="118055" y="69596"/>
                </a:lnTo>
                <a:lnTo>
                  <a:pt x="118055" y="36363"/>
                </a:lnTo>
                <a:lnTo>
                  <a:pt x="86352" y="36363"/>
                </a:lnTo>
                <a:lnTo>
                  <a:pt x="86352" y="24242"/>
                </a:lnTo>
                <a:lnTo>
                  <a:pt x="54625" y="24242"/>
                </a:lnTo>
                <a:lnTo>
                  <a:pt x="54625" y="12122"/>
                </a:lnTo>
                <a:lnTo>
                  <a:pt x="22921" y="12122"/>
                </a:lnTo>
                <a:lnTo>
                  <a:pt x="2292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64" name="Google Shape;64;p5"/>
          <p:cNvGrpSpPr/>
          <p:nvPr/>
        </p:nvGrpSpPr>
        <p:grpSpPr>
          <a:xfrm>
            <a:off x="8431033" y="-449325"/>
            <a:ext cx="1061212" cy="1676776"/>
            <a:chOff x="4210925" y="3949824"/>
            <a:chExt cx="325625" cy="514601"/>
          </a:xfrm>
        </p:grpSpPr>
        <p:sp>
          <p:nvSpPr>
            <p:cNvPr id="65" name="Google Shape;65;p5"/>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5"/>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7" name="Google Shape;67;p5"/>
          <p:cNvSpPr/>
          <p:nvPr/>
        </p:nvSpPr>
        <p:spPr>
          <a:xfrm>
            <a:off x="-1599504" y="3160475"/>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5"/>
          <p:cNvSpPr txBox="1">
            <a:spLocks noGrp="1"/>
          </p:cNvSpPr>
          <p:nvPr>
            <p:ph type="subTitle" idx="1"/>
          </p:nvPr>
        </p:nvSpPr>
        <p:spPr>
          <a:xfrm>
            <a:off x="2512825" y="2331700"/>
            <a:ext cx="4114800" cy="11769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000000"/>
              </a:buClr>
              <a:buSzPts val="1600"/>
              <a:buFont typeface="Arial"/>
              <a:buNone/>
              <a:defRPr sz="1400" b="0" i="0" u="none" strike="noStrike" cap="none">
                <a:solidFill>
                  <a:srgbClr val="15A7A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69" name="Google Shape;69;p5"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70" name="Google Shape;70;p5" descr="Graphical user interface, text, application&#10;&#10;Description automatically generated"/>
          <p:cNvPicPr preferRelativeResize="0"/>
          <p:nvPr/>
        </p:nvPicPr>
        <p:blipFill rotWithShape="1">
          <a:blip r:embed="rId3">
            <a:alphaModFix/>
          </a:blip>
          <a:srcRect r="25004"/>
          <a:stretch/>
        </p:blipFill>
        <p:spPr>
          <a:xfrm>
            <a:off x="72618" y="486769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53AF50BA-B9AD-EBB9-9DC9-51ECEACA7A91}"/>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B0483634-007B-FE37-5B7F-27F2CA3A3EFB}"/>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6"/>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E7501B"/>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3" name="Google Shape;73;p6"/>
          <p:cNvSpPr/>
          <p:nvPr/>
        </p:nvSpPr>
        <p:spPr>
          <a:xfrm>
            <a:off x="7974746" y="4519809"/>
            <a:ext cx="2624720" cy="2524640"/>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6"/>
          <p:cNvSpPr/>
          <p:nvPr/>
        </p:nvSpPr>
        <p:spPr>
          <a:xfrm flipH="1">
            <a:off x="7222540" y="-11"/>
            <a:ext cx="1921448" cy="1421237"/>
          </a:xfrm>
          <a:custGeom>
            <a:avLst/>
            <a:gdLst/>
            <a:ahLst/>
            <a:cxnLst/>
            <a:rect l="l" t="t" r="r" b="b"/>
            <a:pathLst>
              <a:path w="13025" h="10639" extrusionOk="0">
                <a:moveTo>
                  <a:pt x="0" y="1"/>
                </a:moveTo>
                <a:lnTo>
                  <a:pt x="0" y="10638"/>
                </a:lnTo>
                <a:lnTo>
                  <a:pt x="13025" y="1"/>
                </a:ln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5" name="Google Shape;75;p6"/>
          <p:cNvGrpSpPr/>
          <p:nvPr/>
        </p:nvGrpSpPr>
        <p:grpSpPr>
          <a:xfrm>
            <a:off x="8225003" y="433123"/>
            <a:ext cx="411785" cy="650559"/>
            <a:chOff x="4210925" y="3949824"/>
            <a:chExt cx="325625" cy="514601"/>
          </a:xfrm>
        </p:grpSpPr>
        <p:sp>
          <p:nvSpPr>
            <p:cNvPr id="76" name="Google Shape;76;p6"/>
            <p:cNvSpPr/>
            <p:nvPr/>
          </p:nvSpPr>
          <p:spPr>
            <a:xfrm>
              <a:off x="4210925" y="3949824"/>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6"/>
            <p:cNvSpPr/>
            <p:nvPr/>
          </p:nvSpPr>
          <p:spPr>
            <a:xfrm>
              <a:off x="4210925" y="4198450"/>
              <a:ext cx="325625" cy="265975"/>
            </a:xfrm>
            <a:custGeom>
              <a:avLst/>
              <a:gdLst/>
              <a:ahLst/>
              <a:cxnLst/>
              <a:rect l="l" t="t" r="r" b="b"/>
              <a:pathLst>
                <a:path w="13025" h="10639" extrusionOk="0">
                  <a:moveTo>
                    <a:pt x="0" y="1"/>
                  </a:moveTo>
                  <a:lnTo>
                    <a:pt x="0" y="10638"/>
                  </a:lnTo>
                  <a:lnTo>
                    <a:pt x="13025" y="1"/>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78" name="Google Shape;78;p6"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79" name="Google Shape;79;p6"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DFD4F297-996F-5F94-C739-DA10B1E4A2D8}"/>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79DAE670-5F14-EB4E-A74E-7F1CC511BA02}"/>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7"/>
          <p:cNvSpPr txBox="1">
            <a:spLocks noGrp="1"/>
          </p:cNvSpPr>
          <p:nvPr>
            <p:ph type="title"/>
          </p:nvPr>
        </p:nvSpPr>
        <p:spPr>
          <a:xfrm>
            <a:off x="713225" y="1889450"/>
            <a:ext cx="3858900" cy="1028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2" name="Google Shape;82;p7"/>
          <p:cNvSpPr txBox="1">
            <a:spLocks noGrp="1"/>
          </p:cNvSpPr>
          <p:nvPr>
            <p:ph type="subTitle" idx="1"/>
          </p:nvPr>
        </p:nvSpPr>
        <p:spPr>
          <a:xfrm>
            <a:off x="4360725" y="1645900"/>
            <a:ext cx="4074300" cy="1869000"/>
          </a:xfrm>
          <a:prstGeom prst="rect">
            <a:avLst/>
          </a:prstGeom>
          <a:noFill/>
          <a:ln>
            <a:noFill/>
          </a:ln>
        </p:spPr>
        <p:txBody>
          <a:bodyPr spcFirstLastPara="1" wrap="square" lIns="91425" tIns="91425" rIns="91425" bIns="91425" anchor="t" anchorCtr="0">
            <a:noAutofit/>
          </a:bodyPr>
          <a:lstStyle>
            <a:lvl1pPr marR="0" lvl="0" algn="l" rtl="0">
              <a:lnSpc>
                <a:spcPct val="2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83" name="Google Shape;83;p7"/>
          <p:cNvSpPr txBox="1">
            <a:spLocks noGrp="1"/>
          </p:cNvSpPr>
          <p:nvPr>
            <p:ph type="subTitle" idx="2"/>
          </p:nvPr>
        </p:nvSpPr>
        <p:spPr>
          <a:xfrm>
            <a:off x="713225" y="2578000"/>
            <a:ext cx="3786600" cy="609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accent3"/>
              </a:buClr>
              <a:buSzPts val="2600"/>
              <a:buFont typeface="Bebas Neue"/>
              <a:buNone/>
              <a:defRPr sz="2600" b="0" i="0" u="none" strike="noStrike" cap="none">
                <a:solidFill>
                  <a:srgbClr val="15A7A1"/>
                </a:solidFill>
                <a:latin typeface="Bebas Neue"/>
                <a:ea typeface="Bebas Neue"/>
                <a:cs typeface="Bebas Neue"/>
                <a:sym typeface="Bebas Neue"/>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4" name="Google Shape;84;p7"/>
          <p:cNvSpPr/>
          <p:nvPr/>
        </p:nvSpPr>
        <p:spPr>
          <a:xfrm>
            <a:off x="-1221240" y="-1376663"/>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2B2D8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7"/>
          <p:cNvSpPr/>
          <p:nvPr/>
        </p:nvSpPr>
        <p:spPr>
          <a:xfrm rot="4323990">
            <a:off x="-1031665" y="1918210"/>
            <a:ext cx="4433335" cy="3623450"/>
          </a:xfrm>
          <a:custGeom>
            <a:avLst/>
            <a:gdLst/>
            <a:ahLst/>
            <a:cxnLst/>
            <a:rect l="l" t="t" r="r" b="b"/>
            <a:pathLst>
              <a:path w="58287" h="47649" extrusionOk="0">
                <a:moveTo>
                  <a:pt x="58286" y="0"/>
                </a:moveTo>
                <a:lnTo>
                  <a:pt x="1" y="47648"/>
                </a:lnTo>
                <a:lnTo>
                  <a:pt x="58286" y="47648"/>
                </a:lnTo>
                <a:lnTo>
                  <a:pt x="58286" y="0"/>
                </a:ln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6" name="Google Shape;86;p7" descr="Logo&#10;&#10;Description automatically generated"/>
          <p:cNvPicPr preferRelativeResize="0"/>
          <p:nvPr/>
        </p:nvPicPr>
        <p:blipFill rotWithShape="1">
          <a:blip r:embed="rId2">
            <a:alphaModFix/>
          </a:blip>
          <a:srcRect/>
          <a:stretch/>
        </p:blipFill>
        <p:spPr>
          <a:xfrm>
            <a:off x="8146770" y="86071"/>
            <a:ext cx="846608" cy="851916"/>
          </a:xfrm>
          <a:prstGeom prst="rect">
            <a:avLst/>
          </a:prstGeom>
          <a:noFill/>
          <a:ln>
            <a:noFill/>
          </a:ln>
        </p:spPr>
      </p:pic>
      <p:pic>
        <p:nvPicPr>
          <p:cNvPr id="87" name="Google Shape;87;p7" descr="Graphical user interface, text, application&#10;&#10;Description automatically generated"/>
          <p:cNvPicPr preferRelativeResize="0"/>
          <p:nvPr/>
        </p:nvPicPr>
        <p:blipFill rotWithShape="1">
          <a:blip r:embed="rId3">
            <a:alphaModFix/>
          </a:blip>
          <a:srcRect r="25004"/>
          <a:stretch/>
        </p:blipFill>
        <p:spPr>
          <a:xfrm>
            <a:off x="46938" y="4824197"/>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E15EF23A-86C7-3211-7F9A-A71D4BDA8068}"/>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F795F397-8EFC-13EA-8E9F-5CB62FE307AD}"/>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
        <p:cNvGrpSpPr/>
        <p:nvPr/>
      </p:nvGrpSpPr>
      <p:grpSpPr>
        <a:xfrm>
          <a:off x="0" y="0"/>
          <a:ext cx="0" cy="0"/>
          <a:chOff x="0" y="0"/>
          <a:chExt cx="0" cy="0"/>
        </a:xfrm>
      </p:grpSpPr>
      <p:sp>
        <p:nvSpPr>
          <p:cNvPr id="89" name="Google Shape;89;p8"/>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800"/>
              <a:buNone/>
              <a:defRPr>
                <a:solidFill>
                  <a:srgbClr val="15A7A1"/>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grpSp>
        <p:nvGrpSpPr>
          <p:cNvPr id="90" name="Google Shape;90;p8"/>
          <p:cNvGrpSpPr/>
          <p:nvPr/>
        </p:nvGrpSpPr>
        <p:grpSpPr>
          <a:xfrm>
            <a:off x="6609" y="4254853"/>
            <a:ext cx="554210" cy="859289"/>
            <a:chOff x="2242775" y="2016422"/>
            <a:chExt cx="325050" cy="504100"/>
          </a:xfrm>
        </p:grpSpPr>
        <p:sp>
          <p:nvSpPr>
            <p:cNvPr id="91" name="Google Shape;91;p8"/>
            <p:cNvSpPr/>
            <p:nvPr/>
          </p:nvSpPr>
          <p:spPr>
            <a:xfrm>
              <a:off x="2242775" y="2016422"/>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8"/>
            <p:cNvSpPr/>
            <p:nvPr/>
          </p:nvSpPr>
          <p:spPr>
            <a:xfrm>
              <a:off x="2242775" y="2254547"/>
              <a:ext cx="325050" cy="265975"/>
            </a:xfrm>
            <a:custGeom>
              <a:avLst/>
              <a:gdLst/>
              <a:ahLst/>
              <a:cxnLst/>
              <a:rect l="l" t="t" r="r" b="b"/>
              <a:pathLst>
                <a:path w="13002" h="10639" extrusionOk="0">
                  <a:moveTo>
                    <a:pt x="0" y="1"/>
                  </a:moveTo>
                  <a:lnTo>
                    <a:pt x="0" y="10638"/>
                  </a:lnTo>
                  <a:lnTo>
                    <a:pt x="13001" y="1"/>
                  </a:lnTo>
                  <a:close/>
                </a:path>
              </a:pathLst>
            </a:cu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3" name="Google Shape;93;p8"/>
          <p:cNvSpPr txBox="1">
            <a:spLocks noGrp="1"/>
          </p:cNvSpPr>
          <p:nvPr>
            <p:ph type="subTitle" idx="1"/>
          </p:nvPr>
        </p:nvSpPr>
        <p:spPr>
          <a:xfrm>
            <a:off x="713350" y="2083400"/>
            <a:ext cx="3730800" cy="2134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000000"/>
              </a:buClr>
              <a:buSzPts val="1600"/>
              <a:buFont typeface="Arial"/>
              <a:buChar char="●"/>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94" name="Google Shape;94;p8"/>
          <p:cNvSpPr/>
          <p:nvPr/>
        </p:nvSpPr>
        <p:spPr>
          <a:xfrm>
            <a:off x="-2220443" y="-3017359"/>
            <a:ext cx="4468038" cy="4468012"/>
          </a:xfrm>
          <a:custGeom>
            <a:avLst/>
            <a:gdLst/>
            <a:ahLst/>
            <a:cxnLst/>
            <a:rect l="l" t="t" r="r" b="b"/>
            <a:pathLst>
              <a:path w="104822" h="104846" extrusionOk="0">
                <a:moveTo>
                  <a:pt x="52399" y="6953"/>
                </a:moveTo>
                <a:cubicBezTo>
                  <a:pt x="77521" y="6953"/>
                  <a:pt x="97869" y="27324"/>
                  <a:pt x="97869" y="52423"/>
                </a:cubicBezTo>
                <a:cubicBezTo>
                  <a:pt x="98078" y="77684"/>
                  <a:pt x="77660" y="98240"/>
                  <a:pt x="52399" y="98240"/>
                </a:cubicBezTo>
                <a:cubicBezTo>
                  <a:pt x="27162" y="98240"/>
                  <a:pt x="6744" y="77684"/>
                  <a:pt x="6953" y="52423"/>
                </a:cubicBezTo>
                <a:cubicBezTo>
                  <a:pt x="6953" y="27324"/>
                  <a:pt x="27301" y="6953"/>
                  <a:pt x="52399" y="6953"/>
                </a:cubicBezTo>
                <a:close/>
                <a:moveTo>
                  <a:pt x="52399" y="1"/>
                </a:moveTo>
                <a:cubicBezTo>
                  <a:pt x="23454" y="1"/>
                  <a:pt x="0" y="23477"/>
                  <a:pt x="0" y="52423"/>
                </a:cubicBezTo>
                <a:cubicBezTo>
                  <a:pt x="0" y="81369"/>
                  <a:pt x="23454" y="104845"/>
                  <a:pt x="52399" y="104845"/>
                </a:cubicBezTo>
                <a:cubicBezTo>
                  <a:pt x="81368" y="104845"/>
                  <a:pt x="104822" y="81369"/>
                  <a:pt x="104822" y="52423"/>
                </a:cubicBezTo>
                <a:cubicBezTo>
                  <a:pt x="104822" y="23477"/>
                  <a:pt x="81368" y="1"/>
                  <a:pt x="52399" y="1"/>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p8"/>
          <p:cNvSpPr/>
          <p:nvPr/>
        </p:nvSpPr>
        <p:spPr>
          <a:xfrm>
            <a:off x="7179000" y="-1034375"/>
            <a:ext cx="1965000" cy="1965000"/>
          </a:xfrm>
          <a:prstGeom prst="ellipse">
            <a:avLst/>
          </a:pr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6" name="Google Shape;96;p8"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97" name="Google Shape;97;p8" descr="Graphical user interface, text, application&#10;&#10;Description automatically generated"/>
          <p:cNvPicPr preferRelativeResize="0"/>
          <p:nvPr/>
        </p:nvPicPr>
        <p:blipFill rotWithShape="1">
          <a:blip r:embed="rId3">
            <a:alphaModFix/>
          </a:blip>
          <a:srcRect r="25004"/>
          <a:stretch/>
        </p:blipFill>
        <p:spPr>
          <a:xfrm>
            <a:off x="72618" y="4780106"/>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80F04996-FD8E-24F3-2D84-3E07DCD3AF7A}"/>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9B2DC75A-1DB7-7A76-D1B4-8D1A892DBC0B}"/>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
        <p:cNvGrpSpPr/>
        <p:nvPr/>
      </p:nvGrpSpPr>
      <p:grpSpPr>
        <a:xfrm>
          <a:off x="0" y="0"/>
          <a:ext cx="0" cy="0"/>
          <a:chOff x="0" y="0"/>
          <a:chExt cx="0" cy="0"/>
        </a:xfrm>
      </p:grpSpPr>
      <p:pic>
        <p:nvPicPr>
          <p:cNvPr id="99" name="Google Shape;99;p9"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00" name="Google Shape;100;p9" descr="Graphical user interface, text, application&#10;&#10;Description automatically generated"/>
          <p:cNvPicPr preferRelativeResize="0"/>
          <p:nvPr/>
        </p:nvPicPr>
        <p:blipFill rotWithShape="1">
          <a:blip r:embed="rId3">
            <a:alphaModFix/>
          </a:blip>
          <a:srcRect r="25004"/>
          <a:stretch/>
        </p:blipFill>
        <p:spPr>
          <a:xfrm>
            <a:off x="72618" y="4802151"/>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84C76434-25A8-87A3-0039-8508379020D9}"/>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F1C1654F-64D9-F618-7236-1E8DD4F28888}"/>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2">
  <p:cSld name="CUSTOM_5">
    <p:spTree>
      <p:nvGrpSpPr>
        <p:cNvPr id="1" name="Shape 101"/>
        <p:cNvGrpSpPr/>
        <p:nvPr/>
      </p:nvGrpSpPr>
      <p:grpSpPr>
        <a:xfrm>
          <a:off x="0" y="0"/>
          <a:ext cx="0" cy="0"/>
          <a:chOff x="0" y="0"/>
          <a:chExt cx="0" cy="0"/>
        </a:xfrm>
      </p:grpSpPr>
      <p:sp>
        <p:nvSpPr>
          <p:cNvPr id="102" name="Google Shape;102;p10"/>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3800"/>
              <a:buNone/>
              <a:defRPr>
                <a:solidFill>
                  <a:srgbClr val="2B2D83"/>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03" name="Google Shape;103;p10"/>
          <p:cNvSpPr/>
          <p:nvPr/>
        </p:nvSpPr>
        <p:spPr>
          <a:xfrm>
            <a:off x="7879457" y="-1591222"/>
            <a:ext cx="2536357" cy="2439775"/>
          </a:xfrm>
          <a:custGeom>
            <a:avLst/>
            <a:gdLst/>
            <a:ahLst/>
            <a:cxnLst/>
            <a:rect l="l" t="t" r="r" b="b"/>
            <a:pathLst>
              <a:path w="61577" h="59243" extrusionOk="0">
                <a:moveTo>
                  <a:pt x="31982" y="6953"/>
                </a:moveTo>
                <a:cubicBezTo>
                  <a:pt x="41136" y="6953"/>
                  <a:pt x="49410" y="12469"/>
                  <a:pt x="52909" y="20951"/>
                </a:cubicBezTo>
                <a:cubicBezTo>
                  <a:pt x="56409" y="29410"/>
                  <a:pt x="54485" y="39166"/>
                  <a:pt x="47996" y="45655"/>
                </a:cubicBezTo>
                <a:cubicBezTo>
                  <a:pt x="43652" y="49984"/>
                  <a:pt x="37854" y="52287"/>
                  <a:pt x="31951" y="52287"/>
                </a:cubicBezTo>
                <a:cubicBezTo>
                  <a:pt x="29036" y="52287"/>
                  <a:pt x="26095" y="51725"/>
                  <a:pt x="23291" y="50569"/>
                </a:cubicBezTo>
                <a:cubicBezTo>
                  <a:pt x="14832" y="47046"/>
                  <a:pt x="9317" y="38796"/>
                  <a:pt x="9317" y="29618"/>
                </a:cubicBezTo>
                <a:cubicBezTo>
                  <a:pt x="9317" y="17104"/>
                  <a:pt x="19467" y="6976"/>
                  <a:pt x="31982" y="6953"/>
                </a:cubicBezTo>
                <a:close/>
                <a:moveTo>
                  <a:pt x="31982" y="0"/>
                </a:moveTo>
                <a:cubicBezTo>
                  <a:pt x="20000" y="0"/>
                  <a:pt x="9178" y="7208"/>
                  <a:pt x="4589" y="18286"/>
                </a:cubicBezTo>
                <a:cubicBezTo>
                  <a:pt x="0" y="29340"/>
                  <a:pt x="2550" y="42086"/>
                  <a:pt x="11009" y="50569"/>
                </a:cubicBezTo>
                <a:cubicBezTo>
                  <a:pt x="16684" y="56229"/>
                  <a:pt x="24259" y="59243"/>
                  <a:pt x="31969" y="59243"/>
                </a:cubicBezTo>
                <a:cubicBezTo>
                  <a:pt x="35781" y="59243"/>
                  <a:pt x="39627" y="58506"/>
                  <a:pt x="43292" y="56988"/>
                </a:cubicBezTo>
                <a:cubicBezTo>
                  <a:pt x="54369" y="52399"/>
                  <a:pt x="61577" y="41600"/>
                  <a:pt x="61577" y="29618"/>
                </a:cubicBezTo>
                <a:cubicBezTo>
                  <a:pt x="61577" y="13280"/>
                  <a:pt x="48321" y="0"/>
                  <a:pt x="31982" y="0"/>
                </a:cubicBezTo>
                <a:close/>
              </a:path>
            </a:pathLst>
          </a:custGeom>
          <a:solidFill>
            <a:srgbClr val="E750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0"/>
          <p:cNvSpPr/>
          <p:nvPr/>
        </p:nvSpPr>
        <p:spPr>
          <a:xfrm rot="10800000">
            <a:off x="7278231" y="4297528"/>
            <a:ext cx="1692290" cy="845972"/>
          </a:xfrm>
          <a:custGeom>
            <a:avLst/>
            <a:gdLst/>
            <a:ahLst/>
            <a:cxnLst/>
            <a:rect l="l" t="t" r="r" b="b"/>
            <a:pathLst>
              <a:path w="73883" h="36942" extrusionOk="0">
                <a:moveTo>
                  <a:pt x="0" y="0"/>
                </a:moveTo>
                <a:cubicBezTo>
                  <a:pt x="0" y="20395"/>
                  <a:pt x="16547" y="36942"/>
                  <a:pt x="36941" y="36942"/>
                </a:cubicBezTo>
                <a:cubicBezTo>
                  <a:pt x="57335" y="36942"/>
                  <a:pt x="73883" y="20395"/>
                  <a:pt x="73883" y="0"/>
                </a:cubicBezTo>
                <a:close/>
              </a:path>
            </a:pathLst>
          </a:custGeom>
          <a:solidFill>
            <a:srgbClr val="05954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5" name="Google Shape;105;p10" descr="Logo&#10;&#10;Description automatically generated"/>
          <p:cNvPicPr preferRelativeResize="0"/>
          <p:nvPr/>
        </p:nvPicPr>
        <p:blipFill rotWithShape="1">
          <a:blip r:embed="rId2">
            <a:alphaModFix/>
          </a:blip>
          <a:srcRect/>
          <a:stretch/>
        </p:blipFill>
        <p:spPr>
          <a:xfrm>
            <a:off x="72618" y="40351"/>
            <a:ext cx="846608" cy="851916"/>
          </a:xfrm>
          <a:prstGeom prst="rect">
            <a:avLst/>
          </a:prstGeom>
          <a:noFill/>
          <a:ln>
            <a:noFill/>
          </a:ln>
        </p:spPr>
      </p:pic>
      <p:pic>
        <p:nvPicPr>
          <p:cNvPr id="106" name="Google Shape;106;p10" descr="Graphical user interface, text, application&#10;&#10;Description automatically generated"/>
          <p:cNvPicPr preferRelativeResize="0"/>
          <p:nvPr/>
        </p:nvPicPr>
        <p:blipFill rotWithShape="1">
          <a:blip r:embed="rId3">
            <a:alphaModFix/>
          </a:blip>
          <a:srcRect r="25004"/>
          <a:stretch/>
        </p:blipFill>
        <p:spPr>
          <a:xfrm>
            <a:off x="209884" y="4604000"/>
            <a:ext cx="1006682" cy="275804"/>
          </a:xfrm>
          <a:prstGeom prst="rect">
            <a:avLst/>
          </a:prstGeom>
          <a:noFill/>
          <a:ln>
            <a:noFill/>
          </a:ln>
        </p:spPr>
      </p:pic>
      <p:pic>
        <p:nvPicPr>
          <p:cNvPr id="2" name="Grafik 1" descr="Ein Bild, das Symbol, Kreis, Schrift, Grafiken enthält.&#10;&#10;Automatisch generierte Beschreibung">
            <a:extLst>
              <a:ext uri="{FF2B5EF4-FFF2-40B4-BE49-F238E27FC236}">
                <a16:creationId xmlns:a16="http://schemas.microsoft.com/office/drawing/2014/main" id="{6B67E1EF-3229-6CC8-0576-BD23CF68DC0B}"/>
              </a:ext>
            </a:extLst>
          </p:cNvPr>
          <p:cNvPicPr>
            <a:picLocks noChangeAspect="1"/>
          </p:cNvPicPr>
          <p:nvPr userDrawn="1"/>
        </p:nvPicPr>
        <p:blipFill>
          <a:blip r:embed="rId4"/>
          <a:stretch>
            <a:fillRect/>
          </a:stretch>
        </p:blipFill>
        <p:spPr>
          <a:xfrm>
            <a:off x="8324850" y="4824197"/>
            <a:ext cx="657632" cy="231713"/>
          </a:xfrm>
          <a:prstGeom prst="rect">
            <a:avLst/>
          </a:prstGeom>
        </p:spPr>
      </p:pic>
      <p:sp>
        <p:nvSpPr>
          <p:cNvPr id="3" name="TextBox 19">
            <a:extLst>
              <a:ext uri="{FF2B5EF4-FFF2-40B4-BE49-F238E27FC236}">
                <a16:creationId xmlns:a16="http://schemas.microsoft.com/office/drawing/2014/main" id="{0101D647-E483-E5E3-0A0E-3E869028BB1A}"/>
              </a:ext>
            </a:extLst>
          </p:cNvPr>
          <p:cNvSpPr txBox="1"/>
          <p:nvPr userDrawn="1"/>
        </p:nvSpPr>
        <p:spPr>
          <a:xfrm>
            <a:off x="1539172" y="4825464"/>
            <a:ext cx="6065656" cy="318036"/>
          </a:xfrm>
          <a:prstGeom prst="rect">
            <a:avLst/>
          </a:prstGeom>
          <a:noFill/>
        </p:spPr>
        <p:txBody>
          <a:bodyPr wrap="square">
            <a:spAutoFit/>
          </a:bodyPr>
          <a:lstStyle/>
          <a:p>
            <a:pPr marR="0" algn="ctr" rtl="0"/>
            <a:r>
              <a:rPr lang="en-GB" sz="1100" b="0" i="0" u="none" strike="noStrike" baseline="30000" dirty="0">
                <a:solidFill>
                  <a:srgbClr val="000000"/>
                </a:solidFill>
                <a:latin typeface="Noto Sans" panose="020B0502040504020204" pitchFamily="34"/>
              </a:rPr>
              <a:t>“The European Commission’s support of this publication does not constitute an endorsement of the contents, which reflect the views only of the authors, and the Commission can not be held responsible for any use which may be made of the information therein.”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lt1"/>
            </a:gs>
            <a:gs pos="100000">
              <a:schemeClr val="lt2"/>
            </a:gs>
          </a:gsLst>
          <a:lin ang="8100019"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accent3"/>
              </a:buClr>
              <a:buSzPts val="3800"/>
              <a:buFont typeface="Bebas Neue"/>
              <a:buNone/>
              <a:defRPr sz="3800" b="0" i="0" u="none" strike="noStrike" cap="none">
                <a:solidFill>
                  <a:schemeClr val="accent3"/>
                </a:solidFill>
                <a:latin typeface="Bebas Neue"/>
                <a:ea typeface="Bebas Neue"/>
                <a:cs typeface="Bebas Neue"/>
                <a:sym typeface="Bebas Neue"/>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s://ec.europa.eu/social/main.jsp?catId=1317&amp;langId=en"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ijpVICWGIdc"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15"/>
          <p:cNvSpPr txBox="1">
            <a:spLocks noGrp="1"/>
          </p:cNvSpPr>
          <p:nvPr>
            <p:ph type="ctrTitle"/>
          </p:nvPr>
        </p:nvSpPr>
        <p:spPr>
          <a:xfrm>
            <a:off x="2709750" y="954028"/>
            <a:ext cx="3724500" cy="1768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4900"/>
              <a:buNone/>
            </a:pPr>
            <a:r>
              <a:rPr lang="en-GB"/>
              <a:t>Was ist entrecomp?</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4"/>
          <p:cNvSpPr txBox="1">
            <a:spLocks noGrp="1"/>
          </p:cNvSpPr>
          <p:nvPr>
            <p:ph type="title"/>
          </p:nvPr>
        </p:nvSpPr>
        <p:spPr>
          <a:xfrm>
            <a:off x="713100" y="160091"/>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dirty="0" err="1"/>
              <a:t>Zuständigkeiten</a:t>
            </a:r>
            <a:endParaRPr dirty="0"/>
          </a:p>
        </p:txBody>
      </p:sp>
      <p:sp>
        <p:nvSpPr>
          <p:cNvPr id="222" name="Google Shape;222;p24"/>
          <p:cNvSpPr txBox="1">
            <a:spLocks noGrp="1"/>
          </p:cNvSpPr>
          <p:nvPr>
            <p:ph type="subTitle" idx="1"/>
          </p:nvPr>
        </p:nvSpPr>
        <p:spPr>
          <a:xfrm>
            <a:off x="601734" y="2029378"/>
            <a:ext cx="2690106" cy="2448231"/>
          </a:xfrm>
          <a:prstGeom prst="rect">
            <a:avLst/>
          </a:prstGeom>
          <a:noFill/>
          <a:ln>
            <a:noFill/>
          </a:ln>
        </p:spPr>
        <p:txBody>
          <a:bodyPr spcFirstLastPara="1" wrap="square" lIns="91425" tIns="91425" rIns="91425" bIns="91425" anchor="t" anchorCtr="0">
            <a:noAutofit/>
          </a:bodyPr>
          <a:lstStyle/>
          <a:p>
            <a:pPr marL="114300" marR="0" lvl="0" indent="1270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Jeder Bereich umfasst </a:t>
            </a:r>
            <a:r>
              <a:rPr lang="en-GB" sz="1400" b="1" i="0" u="none" strike="noStrike" cap="none">
                <a:solidFill>
                  <a:srgbClr val="000000"/>
                </a:solidFill>
                <a:latin typeface="Arial"/>
                <a:ea typeface="Arial"/>
                <a:cs typeface="Arial"/>
                <a:sym typeface="Arial"/>
              </a:rPr>
              <a:t>5 Kompetenzen</a:t>
            </a:r>
            <a:r>
              <a:rPr lang="en-GB" sz="1400" b="0" i="0" u="none" strike="noStrike" cap="none">
                <a:solidFill>
                  <a:srgbClr val="000000"/>
                </a:solidFill>
                <a:latin typeface="Arial"/>
                <a:ea typeface="Arial"/>
                <a:cs typeface="Arial"/>
                <a:sym typeface="Arial"/>
              </a:rPr>
              <a:t>, die zusammen die</a:t>
            </a:r>
            <a:endParaRPr/>
          </a:p>
          <a:p>
            <a:pPr marL="114300" marR="0" lvl="0" indent="1270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15 Kompetenzen</a:t>
            </a:r>
            <a:r>
              <a:rPr lang="en-GB" sz="1400" b="0" i="0" u="none" strike="noStrike" cap="none">
                <a:solidFill>
                  <a:srgbClr val="000000"/>
                </a:solidFill>
                <a:latin typeface="Arial"/>
                <a:ea typeface="Arial"/>
                <a:cs typeface="Arial"/>
                <a:sym typeface="Arial"/>
              </a:rPr>
              <a:t>, die eine unternehmerische Denkweise schaffen:</a:t>
            </a:r>
            <a:endParaRPr/>
          </a:p>
        </p:txBody>
      </p:sp>
      <p:pic>
        <p:nvPicPr>
          <p:cNvPr id="223" name="Google Shape;223;p24"/>
          <p:cNvPicPr preferRelativeResize="0"/>
          <p:nvPr/>
        </p:nvPicPr>
        <p:blipFill rotWithShape="1">
          <a:blip r:embed="rId3">
            <a:alphaModFix/>
          </a:blip>
          <a:srcRect/>
          <a:stretch/>
        </p:blipFill>
        <p:spPr>
          <a:xfrm>
            <a:off x="3965022" y="1033662"/>
            <a:ext cx="3644487" cy="363978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5"/>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IDEEN UND MÖGLICHKEITEN</a:t>
            </a:r>
            <a:endParaRPr/>
          </a:p>
        </p:txBody>
      </p:sp>
      <p:graphicFrame>
        <p:nvGraphicFramePr>
          <p:cNvPr id="229" name="Google Shape;229;p25"/>
          <p:cNvGraphicFramePr/>
          <p:nvPr/>
        </p:nvGraphicFramePr>
        <p:xfrm>
          <a:off x="1763906" y="1439443"/>
          <a:ext cx="5580800" cy="2996850"/>
        </p:xfrm>
        <a:graphic>
          <a:graphicData uri="http://schemas.openxmlformats.org/drawingml/2006/table">
            <a:tbl>
              <a:tblPr>
                <a:noFill/>
                <a:tableStyleId>{41D87AD3-BDFB-423B-A0F7-293805BCA959}</a:tableStyleId>
              </a:tblPr>
              <a:tblGrid>
                <a:gridCol w="2790400">
                  <a:extLst>
                    <a:ext uri="{9D8B030D-6E8A-4147-A177-3AD203B41FA5}">
                      <a16:colId xmlns:a16="http://schemas.microsoft.com/office/drawing/2014/main" val="20000"/>
                    </a:ext>
                  </a:extLst>
                </a:gridCol>
                <a:gridCol w="2790400">
                  <a:extLst>
                    <a:ext uri="{9D8B030D-6E8A-4147-A177-3AD203B41FA5}">
                      <a16:colId xmlns:a16="http://schemas.microsoft.com/office/drawing/2014/main" val="20001"/>
                    </a:ext>
                  </a:extLst>
                </a:gridCol>
              </a:tblGrid>
              <a:tr h="214050">
                <a:tc>
                  <a:txBody>
                    <a:bodyPr/>
                    <a:lstStyle/>
                    <a:p>
                      <a:pPr marL="0" marR="0" lvl="0" indent="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Kompetenz</a:t>
                      </a:r>
                      <a:endParaRPr sz="1400" b="1"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D9F1"/>
                    </a:solidFill>
                  </a:tcPr>
                </a:tc>
                <a:tc>
                  <a:txBody>
                    <a:bodyPr/>
                    <a:lstStyle/>
                    <a:p>
                      <a:pPr marL="0" marR="0" lvl="0" indent="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Hinweis</a:t>
                      </a:r>
                      <a:endParaRPr sz="1400" b="1"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C6D9F1"/>
                    </a:solidFill>
                  </a:tcPr>
                </a:tc>
                <a:extLst>
                  <a:ext uri="{0D108BD9-81ED-4DB2-BD59-A6C34878D82A}">
                    <a16:rowId xmlns:a16="http://schemas.microsoft.com/office/drawing/2014/main" val="10000"/>
                  </a:ext>
                </a:extLst>
              </a:tr>
              <a:tr h="856250">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Erkennen von Chancen</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Nutzen Sie Ihre Vorstellungskraft und Ihre Fähigkeiten, um Möglichkeiten zur Wertschöpfung zu erkennen</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2812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Kreativität</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Kreative und zielgerichtete Ideen entwickeln</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2812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Vision</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Arbeiten Sie auf Ihre Vision der Zukunft hin</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2812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Wertschätzung von Ideen</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Ideen und Chancen optimal nutzen</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4217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Ethisches und nachhaltiges Denken</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Abschätzung der Folgen und Auswirkungen von Ideen, Möglichkeiten und Maßnahmen</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230" name="Google Shape;230;p25" descr="C:\Windows\system32\config\systemprofile\Desktop\Entrecomp_logo_HD-1.png"/>
          <p:cNvPicPr preferRelativeResize="0"/>
          <p:nvPr/>
        </p:nvPicPr>
        <p:blipFill rotWithShape="1">
          <a:blip r:embed="rId3">
            <a:alphaModFix/>
          </a:blip>
          <a:srcRect/>
          <a:stretch/>
        </p:blipFill>
        <p:spPr>
          <a:xfrm>
            <a:off x="1179872" y="648928"/>
            <a:ext cx="1610523" cy="53684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26"/>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RESSOURCEN</a:t>
            </a:r>
            <a:endParaRPr/>
          </a:p>
        </p:txBody>
      </p:sp>
      <p:graphicFrame>
        <p:nvGraphicFramePr>
          <p:cNvPr id="236" name="Google Shape;236;p26"/>
          <p:cNvGraphicFramePr/>
          <p:nvPr/>
        </p:nvGraphicFramePr>
        <p:xfrm>
          <a:off x="1858294" y="1445343"/>
          <a:ext cx="5433300" cy="3109000"/>
        </p:xfrm>
        <a:graphic>
          <a:graphicData uri="http://schemas.openxmlformats.org/drawingml/2006/table">
            <a:tbl>
              <a:tblPr>
                <a:noFill/>
                <a:tableStyleId>{41D87AD3-BDFB-423B-A0F7-293805BCA959}</a:tableStyleId>
              </a:tblPr>
              <a:tblGrid>
                <a:gridCol w="2716650">
                  <a:extLst>
                    <a:ext uri="{9D8B030D-6E8A-4147-A177-3AD203B41FA5}">
                      <a16:colId xmlns:a16="http://schemas.microsoft.com/office/drawing/2014/main" val="20000"/>
                    </a:ext>
                  </a:extLst>
                </a:gridCol>
                <a:gridCol w="2716650">
                  <a:extLst>
                    <a:ext uri="{9D8B030D-6E8A-4147-A177-3AD203B41FA5}">
                      <a16:colId xmlns:a16="http://schemas.microsoft.com/office/drawing/2014/main" val="20001"/>
                    </a:ext>
                  </a:extLst>
                </a:gridCol>
              </a:tblGrid>
              <a:tr h="282625">
                <a:tc>
                  <a:txBody>
                    <a:bodyPr/>
                    <a:lstStyle/>
                    <a:p>
                      <a:pPr marL="0" marR="0" lvl="0" indent="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Kompetenz</a:t>
                      </a:r>
                      <a:endParaRPr sz="1400" b="1"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ABF8F"/>
                    </a:solidFill>
                  </a:tcPr>
                </a:tc>
                <a:tc>
                  <a:txBody>
                    <a:bodyPr/>
                    <a:lstStyle/>
                    <a:p>
                      <a:pPr marL="0" marR="0" lvl="0" indent="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Hinweis</a:t>
                      </a:r>
                      <a:endParaRPr sz="1400" b="1"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ABF8F"/>
                    </a:solidFill>
                  </a:tcPr>
                </a:tc>
                <a:extLst>
                  <a:ext uri="{0D108BD9-81ED-4DB2-BD59-A6C34878D82A}">
                    <a16:rowId xmlns:a16="http://schemas.microsoft.com/office/drawing/2014/main" val="10000"/>
                  </a:ext>
                </a:extLst>
              </a:tr>
              <a:tr h="56527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Selbstwahrnehmung und Selbstwirksamkeit</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Glaube an dich selbst und entwickle dich weiter</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6527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Motivation und Durchhaltevermögen</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Konzentrieren Sie sich und geben Sie nicht auf</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56527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Mobilisierung von Ressourcen</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Beschaffung und Verwaltung der benötigten Ressourcen</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6527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Finanzielle und wirtschaftliche Bildung</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Entwicklung von Finanz- und Wirtschaftswissen</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6527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Andere mobilisieren</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Inspirieren, begeistern und andere mit ins Boot holen</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237" name="Google Shape;237;p26" descr="C:\Windows\system32\config\systemprofile\Desktop\Entrecomp_logo_HD-1.png"/>
          <p:cNvPicPr preferRelativeResize="0"/>
          <p:nvPr/>
        </p:nvPicPr>
        <p:blipFill rotWithShape="1">
          <a:blip r:embed="rId3">
            <a:alphaModFix/>
          </a:blip>
          <a:srcRect/>
          <a:stretch/>
        </p:blipFill>
        <p:spPr>
          <a:xfrm>
            <a:off x="1179872" y="648928"/>
            <a:ext cx="1610523" cy="53684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27"/>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IN TATSACHE</a:t>
            </a:r>
            <a:endParaRPr/>
          </a:p>
        </p:txBody>
      </p:sp>
      <p:graphicFrame>
        <p:nvGraphicFramePr>
          <p:cNvPr id="243" name="Google Shape;243;p27"/>
          <p:cNvGraphicFramePr/>
          <p:nvPr/>
        </p:nvGraphicFramePr>
        <p:xfrm>
          <a:off x="1852396" y="1303758"/>
          <a:ext cx="5521800" cy="3209250"/>
        </p:xfrm>
        <a:graphic>
          <a:graphicData uri="http://schemas.openxmlformats.org/drawingml/2006/table">
            <a:tbl>
              <a:tblPr>
                <a:noFill/>
                <a:tableStyleId>{41D87AD3-BDFB-423B-A0F7-293805BCA959}</a:tableStyleId>
              </a:tblPr>
              <a:tblGrid>
                <a:gridCol w="2760900">
                  <a:extLst>
                    <a:ext uri="{9D8B030D-6E8A-4147-A177-3AD203B41FA5}">
                      <a16:colId xmlns:a16="http://schemas.microsoft.com/office/drawing/2014/main" val="20000"/>
                    </a:ext>
                  </a:extLst>
                </a:gridCol>
                <a:gridCol w="2760900">
                  <a:extLst>
                    <a:ext uri="{9D8B030D-6E8A-4147-A177-3AD203B41FA5}">
                      <a16:colId xmlns:a16="http://schemas.microsoft.com/office/drawing/2014/main" val="20001"/>
                    </a:ext>
                  </a:extLst>
                </a:gridCol>
              </a:tblGrid>
              <a:tr h="320925">
                <a:tc>
                  <a:txBody>
                    <a:bodyPr/>
                    <a:lstStyle/>
                    <a:p>
                      <a:pPr marL="0" marR="0" lvl="0" indent="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Kompetenz</a:t>
                      </a:r>
                      <a:endParaRPr sz="1400" b="1"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BBB59"/>
                    </a:solidFill>
                  </a:tcPr>
                </a:tc>
                <a:tc>
                  <a:txBody>
                    <a:bodyPr/>
                    <a:lstStyle/>
                    <a:p>
                      <a:pPr marL="0" marR="0" lvl="0" indent="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Hinweis</a:t>
                      </a:r>
                      <a:endParaRPr sz="1400" b="1"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BBB59"/>
                    </a:solidFill>
                  </a:tcPr>
                </a:tc>
                <a:extLst>
                  <a:ext uri="{0D108BD9-81ED-4DB2-BD59-A6C34878D82A}">
                    <a16:rowId xmlns:a16="http://schemas.microsoft.com/office/drawing/2014/main" val="10000"/>
                  </a:ext>
                </a:extLst>
              </a:tr>
              <a:tr h="32092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Die Initiative ergreifen</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Los geht's</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41850">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Planung und Verwaltung</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Prioritäten setzen, organisieren und weiterverfolgen</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96277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Umgang mit Unsicherheit, Mehrdeutigkeit und Risiko</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Entscheidungen im Umgang mit Unsicherheit, Mehrdeutigkeit und Risiko treffen</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41850">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Zusammenarbeit mit anderen</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Teamwork, Zusammenarbeit und Vernetzung</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20925">
                <a:tc>
                  <a:txBody>
                    <a:bodyPr/>
                    <a:lstStyle/>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Lernen durch Erfahrung</a:t>
                      </a:r>
                      <a:endParaRPr sz="1400" b="0" i="0"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just" rtl="0">
                        <a:lnSpc>
                          <a:spcPct val="100000"/>
                        </a:lnSpc>
                        <a:spcBef>
                          <a:spcPts val="0"/>
                        </a:spcBef>
                        <a:spcAft>
                          <a:spcPts val="0"/>
                        </a:spcAft>
                        <a:buNone/>
                      </a:pPr>
                      <a:r>
                        <a:rPr lang="en-GB" sz="1400" b="0" i="1" u="none" strike="noStrike" cap="none">
                          <a:solidFill>
                            <a:srgbClr val="000000"/>
                          </a:solidFill>
                          <a:latin typeface="Arial"/>
                          <a:ea typeface="Arial"/>
                          <a:cs typeface="Arial"/>
                          <a:sym typeface="Arial"/>
                        </a:rPr>
                        <a:t>Lernen durch Handeln</a:t>
                      </a:r>
                      <a:endParaRPr sz="1400" b="0" i="1" u="none" strike="noStrike" cap="none">
                        <a:solidFill>
                          <a:srgbClr val="000000"/>
                        </a:solidFill>
                        <a:latin typeface="Arial"/>
                        <a:ea typeface="Arial"/>
                        <a:cs typeface="Arial"/>
                        <a:sym typeface="Arial"/>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pic>
        <p:nvPicPr>
          <p:cNvPr id="244" name="Google Shape;244;p27" descr="C:\Windows\system32\config\systemprofile\Desktop\Entrecomp_logo_HD-1.png"/>
          <p:cNvPicPr preferRelativeResize="0"/>
          <p:nvPr/>
        </p:nvPicPr>
        <p:blipFill rotWithShape="1">
          <a:blip r:embed="rId3">
            <a:alphaModFix/>
          </a:blip>
          <a:srcRect/>
          <a:stretch/>
        </p:blipFill>
        <p:spPr>
          <a:xfrm>
            <a:off x="1179872" y="648928"/>
            <a:ext cx="1610523" cy="53684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8"/>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GB"/>
              <a:t>02</a:t>
            </a:r>
            <a:endParaRPr/>
          </a:p>
        </p:txBody>
      </p:sp>
      <p:sp>
        <p:nvSpPr>
          <p:cNvPr id="250" name="Google Shape;250;p28"/>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GB" sz="4000" b="1"/>
              <a:t>       Das EntreComp Progressionsmodell</a:t>
            </a:r>
            <a:endParaRPr sz="4000"/>
          </a:p>
        </p:txBody>
      </p:sp>
      <p:sp>
        <p:nvSpPr>
          <p:cNvPr id="251" name="Google Shape;251;p28"/>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52" name="Google Shape;252;p28" descr="C:\Windows\system32\config\systemprofile\Desktop\entrecompeurope_logo-color-1024x628.png"/>
          <p:cNvPicPr preferRelativeResize="0"/>
          <p:nvPr/>
        </p:nvPicPr>
        <p:blipFill rotWithShape="1">
          <a:blip r:embed="rId3">
            <a:alphaModFix/>
          </a:blip>
          <a:srcRect/>
          <a:stretch/>
        </p:blipFill>
        <p:spPr>
          <a:xfrm>
            <a:off x="798250" y="2702268"/>
            <a:ext cx="2613261" cy="160266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9"/>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Das EntreComp Progressionsmodell</a:t>
            </a:r>
            <a:endParaRPr/>
          </a:p>
        </p:txBody>
      </p:sp>
      <p:sp>
        <p:nvSpPr>
          <p:cNvPr id="258" name="Google Shape;258;p29"/>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29"/>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29"/>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29"/>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29"/>
          <p:cNvSpPr txBox="1"/>
          <p:nvPr/>
        </p:nvSpPr>
        <p:spPr>
          <a:xfrm>
            <a:off x="1126770" y="1653052"/>
            <a:ext cx="6477491" cy="3624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2600" b="0" i="0" u="none" strike="noStrike" cap="none">
                <a:solidFill>
                  <a:schemeClr val="accent3"/>
                </a:solidFill>
                <a:latin typeface="Bebas Neue"/>
                <a:ea typeface="Bebas Neue"/>
                <a:cs typeface="Bebas Neue"/>
                <a:sym typeface="Bebas Neue"/>
              </a:rPr>
              <a:t>Unternehmertum als Kompetenz entwickelt sich durch das Handeln von Einzelpersonen oder kollektiven Einheiten, um Werte für andere zu schaffen.</a:t>
            </a:r>
            <a:endParaRPr sz="2600" b="0" i="0" u="none" strike="noStrike" cap="none">
              <a:solidFill>
                <a:schemeClr val="accent3"/>
              </a:solidFill>
              <a:latin typeface="Bebas Neue"/>
              <a:ea typeface="Bebas Neue"/>
              <a:cs typeface="Bebas Neue"/>
              <a:sym typeface="Bebas Neue"/>
            </a:endParaRPr>
          </a:p>
        </p:txBody>
      </p:sp>
      <p:sp>
        <p:nvSpPr>
          <p:cNvPr id="263" name="Google Shape;263;p29"/>
          <p:cNvSpPr txBox="1"/>
          <p:nvPr/>
        </p:nvSpPr>
        <p:spPr>
          <a:xfrm>
            <a:off x="572237" y="2501325"/>
            <a:ext cx="7763324" cy="1822901"/>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Die Progression beim unternehmerischen Lernen besteht aus zwei Aspekten: </a:t>
            </a:r>
            <a:endParaRPr sz="1400" b="1"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endParaRPr sz="1400" b="1" i="0"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000000"/>
              </a:buClr>
              <a:buSzPts val="1400"/>
              <a:buFont typeface="Arial"/>
              <a:buAutoNum type="arabicPeriod"/>
            </a:pPr>
            <a:r>
              <a:rPr lang="en-GB" sz="1400" b="0" i="0" u="none" strike="noStrike" cap="none">
                <a:solidFill>
                  <a:srgbClr val="000000"/>
                </a:solidFill>
                <a:latin typeface="Arial"/>
                <a:ea typeface="Arial"/>
                <a:cs typeface="Arial"/>
                <a:sym typeface="Arial"/>
              </a:rPr>
              <a:t>Entwicklung von zunehmender Autonomie und Verantwortung bei der Umsetzung von Ideen und Möglichkeiten zur Wertschöpfung; </a:t>
            </a:r>
            <a:endParaRPr sz="1400" b="0" i="0" u="none" strike="noStrike" cap="none">
              <a:solidFill>
                <a:srgbClr val="000000"/>
              </a:solidFill>
              <a:latin typeface="Arial"/>
              <a:ea typeface="Arial"/>
              <a:cs typeface="Arial"/>
              <a:sym typeface="Arial"/>
            </a:endParaRPr>
          </a:p>
          <a:p>
            <a:pPr marL="342900" marR="0" lvl="0" indent="-25400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2. Entwicklung der Fähigkeit, aus einfachen und vorhersehbaren Kontexten bis hin zu komplexen, sich ständig verändernden Umgebungen Werte zu schaffen.</a:t>
            </a:r>
            <a:endParaRPr sz="1400" b="0" i="0" u="none" strike="noStrike" cap="none">
              <a:solidFill>
                <a:srgbClr val="000000"/>
              </a:solidFill>
              <a:latin typeface="Arial"/>
              <a:ea typeface="Arial"/>
              <a:cs typeface="Arial"/>
              <a:sym typeface="Arial"/>
            </a:endParaRPr>
          </a:p>
        </p:txBody>
      </p:sp>
      <p:pic>
        <p:nvPicPr>
          <p:cNvPr id="264" name="Google Shape;264;p29" descr="C:\Windows\system32\config\systemprofile\Desktop\Entrecomp_logo_HD-1.png"/>
          <p:cNvPicPr preferRelativeResize="0"/>
          <p:nvPr/>
        </p:nvPicPr>
        <p:blipFill rotWithShape="1">
          <a:blip r:embed="rId3">
            <a:alphaModFix/>
          </a:blip>
          <a:srcRect/>
          <a:stretch/>
        </p:blipFill>
        <p:spPr>
          <a:xfrm>
            <a:off x="7093083" y="4142864"/>
            <a:ext cx="1610523" cy="53684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0"/>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GB"/>
              <a:t>03</a:t>
            </a:r>
            <a:endParaRPr/>
          </a:p>
        </p:txBody>
      </p:sp>
      <p:sp>
        <p:nvSpPr>
          <p:cNvPr id="270" name="Google Shape;270;p30"/>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GB" sz="4000" b="1"/>
              <a:t>       Für wen ist EntreComp gedacht?</a:t>
            </a:r>
            <a:endParaRPr sz="4000"/>
          </a:p>
        </p:txBody>
      </p:sp>
      <p:sp>
        <p:nvSpPr>
          <p:cNvPr id="271" name="Google Shape;271;p30"/>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72" name="Google Shape;272;p30" descr="C:\Windows\system32\config\systemprofile\Desktop\entrecompeurope_logo-color-1024x628.png"/>
          <p:cNvPicPr preferRelativeResize="0"/>
          <p:nvPr/>
        </p:nvPicPr>
        <p:blipFill rotWithShape="1">
          <a:blip r:embed="rId3">
            <a:alphaModFix/>
          </a:blip>
          <a:srcRect/>
          <a:stretch/>
        </p:blipFill>
        <p:spPr>
          <a:xfrm>
            <a:off x="798250" y="2702268"/>
            <a:ext cx="2613261" cy="160266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EntreComp zum Erreichen von Zielen nutzen</a:t>
            </a:r>
            <a:endParaRPr/>
          </a:p>
        </p:txBody>
      </p:sp>
      <p:sp>
        <p:nvSpPr>
          <p:cNvPr id="278" name="Google Shape;278;p31"/>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31"/>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31"/>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31"/>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31"/>
          <p:cNvSpPr txBox="1"/>
          <p:nvPr/>
        </p:nvSpPr>
        <p:spPr>
          <a:xfrm>
            <a:off x="418854" y="1456716"/>
            <a:ext cx="2165063" cy="2259883"/>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EntreComp wurde auf unterschiedliche Weise eingesetzt und hat sich als nützlich erwiesen, um Projekte und Organisationen bei der Erreichung einer Reihe von Zielen zu unterstützen.</a:t>
            </a:r>
            <a:endParaRPr sz="1400" b="0" i="0" u="none" strike="noStrike" cap="none">
              <a:solidFill>
                <a:srgbClr val="000000"/>
              </a:solidFill>
              <a:latin typeface="Arial"/>
              <a:ea typeface="Arial"/>
              <a:cs typeface="Arial"/>
              <a:sym typeface="Arial"/>
            </a:endParaRPr>
          </a:p>
        </p:txBody>
      </p:sp>
      <p:pic>
        <p:nvPicPr>
          <p:cNvPr id="283" name="Google Shape;283;p31" descr="C:\Windows\system32\config\systemprofile\Desktop\Entrecomp_logo_HD-1.png"/>
          <p:cNvPicPr preferRelativeResize="0"/>
          <p:nvPr/>
        </p:nvPicPr>
        <p:blipFill rotWithShape="1">
          <a:blip r:embed="rId3">
            <a:alphaModFix/>
          </a:blip>
          <a:srcRect/>
          <a:stretch/>
        </p:blipFill>
        <p:spPr>
          <a:xfrm>
            <a:off x="7244270" y="4067159"/>
            <a:ext cx="1610523" cy="536841"/>
          </a:xfrm>
          <a:prstGeom prst="rect">
            <a:avLst/>
          </a:prstGeom>
          <a:noFill/>
          <a:ln>
            <a:noFill/>
          </a:ln>
        </p:spPr>
      </p:pic>
      <p:sp>
        <p:nvSpPr>
          <p:cNvPr id="284" name="Google Shape;284;p31"/>
          <p:cNvSpPr/>
          <p:nvPr/>
        </p:nvSpPr>
        <p:spPr>
          <a:xfrm>
            <a:off x="2766305" y="1202977"/>
            <a:ext cx="5906100" cy="3722400"/>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114300" marR="0" lvl="1" indent="-114300" algn="l" rtl="0">
              <a:lnSpc>
                <a:spcPct val="75000"/>
              </a:lnSpc>
              <a:spcBef>
                <a:spcPts val="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das Interesse am Unternehmertum zu mobilisieren und zum Handeln anzuregen</a:t>
            </a:r>
            <a:endParaRPr sz="1100" b="0" i="0" u="none" strike="noStrike" cap="none">
              <a:solidFill>
                <a:srgbClr val="000000"/>
              </a:solidFill>
              <a:latin typeface="Arial"/>
              <a:ea typeface="Arial"/>
              <a:cs typeface="Arial"/>
              <a:sym typeface="Arial"/>
            </a:endParaRPr>
          </a:p>
          <a:p>
            <a:pPr marL="114300" marR="0" lvl="1" indent="-25400" algn="l" rtl="0">
              <a:lnSpc>
                <a:spcPct val="75000"/>
              </a:lnSpc>
              <a:spcBef>
                <a:spcPts val="11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114300" marR="0" lvl="1" indent="-114300" algn="l" rtl="0">
              <a:lnSpc>
                <a:spcPct val="75000"/>
              </a:lnSpc>
              <a:spcBef>
                <a:spcPts val="14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einen Mehrwert zu schaffen, indem der Rahmen an spezifische Kontexte angepasst wird</a:t>
            </a:r>
            <a:endParaRPr sz="1100" b="0" i="0" u="none" strike="noStrike" cap="none">
              <a:solidFill>
                <a:srgbClr val="000000"/>
              </a:solidFill>
              <a:latin typeface="Arial"/>
              <a:ea typeface="Arial"/>
              <a:cs typeface="Arial"/>
              <a:sym typeface="Arial"/>
            </a:endParaRPr>
          </a:p>
          <a:p>
            <a:pPr marL="114300" marR="0" lvl="1" indent="-25400" algn="l" rtl="0">
              <a:lnSpc>
                <a:spcPct val="75000"/>
              </a:lnSpc>
              <a:spcBef>
                <a:spcPts val="11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114300" marR="0" lvl="1" indent="-114300" algn="l" rtl="0">
              <a:lnSpc>
                <a:spcPct val="75000"/>
              </a:lnSpc>
              <a:spcBef>
                <a:spcPts val="14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das Niveau der unternehmerischen Kompetenz einschätzen und bewerten</a:t>
            </a:r>
            <a:endParaRPr sz="1100" b="0" i="0" u="none" strike="noStrike" cap="none">
              <a:solidFill>
                <a:srgbClr val="000000"/>
              </a:solidFill>
              <a:latin typeface="Arial"/>
              <a:ea typeface="Arial"/>
              <a:cs typeface="Arial"/>
              <a:sym typeface="Arial"/>
            </a:endParaRPr>
          </a:p>
          <a:p>
            <a:pPr marL="114300" marR="0" lvl="1" indent="-25400" algn="l" rtl="0">
              <a:lnSpc>
                <a:spcPct val="75000"/>
              </a:lnSpc>
              <a:spcBef>
                <a:spcPts val="11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114300" marR="0" lvl="1" indent="-114300" algn="l" rtl="0">
              <a:lnSpc>
                <a:spcPct val="75000"/>
              </a:lnSpc>
              <a:spcBef>
                <a:spcPts val="14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unternehmerische Ideen und Projekte umsetzen</a:t>
            </a:r>
            <a:endParaRPr sz="1100" b="0" i="0" u="none" strike="noStrike" cap="none">
              <a:solidFill>
                <a:srgbClr val="000000"/>
              </a:solidFill>
              <a:latin typeface="Arial"/>
              <a:ea typeface="Arial"/>
              <a:cs typeface="Arial"/>
              <a:sym typeface="Arial"/>
            </a:endParaRPr>
          </a:p>
          <a:p>
            <a:pPr marL="114300" marR="0" lvl="1" indent="-25400" algn="l" rtl="0">
              <a:lnSpc>
                <a:spcPct val="75000"/>
              </a:lnSpc>
              <a:spcBef>
                <a:spcPts val="11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114300" marR="0" lvl="1" indent="-114300" algn="l" rtl="0">
              <a:lnSpc>
                <a:spcPct val="75000"/>
              </a:lnSpc>
              <a:spcBef>
                <a:spcPts val="140"/>
              </a:spcBef>
              <a:spcAft>
                <a:spcPts val="0"/>
              </a:spcAft>
              <a:buClr>
                <a:srgbClr val="000000"/>
              </a:buClr>
              <a:buSzPts val="1100"/>
              <a:buFont typeface="Arial"/>
              <a:buChar char="•"/>
            </a:pPr>
            <a:r>
              <a:rPr lang="en-GB" sz="1100" b="0" i="0" u="none" strike="noStrike" cap="none">
                <a:solidFill>
                  <a:srgbClr val="000000"/>
                </a:solidFill>
                <a:latin typeface="Arial"/>
                <a:ea typeface="Arial"/>
                <a:cs typeface="Arial"/>
                <a:sym typeface="Arial"/>
              </a:rPr>
              <a:t>unternehmerische Fähigkeiten erkennen</a:t>
            </a:r>
            <a:endParaRPr sz="1100" b="0" i="0" u="none" strike="noStrike" cap="none">
              <a:solidFill>
                <a:srgbClr val="000000"/>
              </a:solidFill>
              <a:latin typeface="Arial"/>
              <a:ea typeface="Arial"/>
              <a:cs typeface="Arial"/>
              <a:sym typeface="Arial"/>
            </a:endParaRPr>
          </a:p>
          <a:p>
            <a:pPr marL="114300" marR="0" lvl="1" indent="-25400" algn="l" rtl="0">
              <a:lnSpc>
                <a:spcPct val="75000"/>
              </a:lnSpc>
              <a:spcBef>
                <a:spcPts val="11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31"/>
          <p:cNvSpPr txBox="1"/>
          <p:nvPr/>
        </p:nvSpPr>
        <p:spPr>
          <a:xfrm>
            <a:off x="3872211" y="1456728"/>
            <a:ext cx="1399500" cy="5082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r>
              <a:rPr lang="en-GB" sz="2800" b="1" i="0" u="none" strike="noStrike" cap="none">
                <a:solidFill>
                  <a:srgbClr val="000000"/>
                </a:solidFill>
                <a:latin typeface="Arial"/>
                <a:ea typeface="Arial"/>
                <a:cs typeface="Arial"/>
                <a:sym typeface="Arial"/>
              </a:rPr>
              <a:t>Ziele</a:t>
            </a:r>
            <a:endParaRPr sz="2800" b="1"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32"/>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Für wen ist EntreComp gedacht?</a:t>
            </a:r>
            <a:endParaRPr/>
          </a:p>
        </p:txBody>
      </p:sp>
      <p:sp>
        <p:nvSpPr>
          <p:cNvPr id="291" name="Google Shape;291;p32"/>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32"/>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32"/>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32"/>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32"/>
          <p:cNvSpPr txBox="1"/>
          <p:nvPr/>
        </p:nvSpPr>
        <p:spPr>
          <a:xfrm>
            <a:off x="418854" y="1456716"/>
            <a:ext cx="7474483" cy="225988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Wenn Sie in der Politik tätig sind und diese beeinflussen, können Sie EntreComp nutzen, um</a:t>
            </a:r>
            <a:r>
              <a:rPr lang="en-GB" sz="1400" b="0" i="0" u="none" strike="noStrike" cap="none">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Entwicklung eines gemeinsamen Verständnisses und einer gemeinsamen Sprache mit allen beteiligten Parteien</a:t>
            </a: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Informieren Sie sich über politische Maßnahmen in den Bereichen Bildung, Wirtschaft, Beschäftigung oder kommunale Entwicklung.</a:t>
            </a: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Indikatoren für die Auswirkungen des Unternehmertums definieren</a:t>
            </a:r>
            <a:endParaRPr sz="1400" b="0" i="0" u="none" strike="noStrike" cap="none">
              <a:solidFill>
                <a:srgbClr val="000000"/>
              </a:solidFill>
              <a:latin typeface="Arial"/>
              <a:ea typeface="Arial"/>
              <a:cs typeface="Arial"/>
              <a:sym typeface="Arial"/>
            </a:endParaRPr>
          </a:p>
        </p:txBody>
      </p:sp>
      <p:pic>
        <p:nvPicPr>
          <p:cNvPr id="296" name="Google Shape;296;p32" descr="C:\Windows\system32\config\systemprofile\Desktop\Entrecomp_logo_HD-1.png"/>
          <p:cNvPicPr preferRelativeResize="0"/>
          <p:nvPr/>
        </p:nvPicPr>
        <p:blipFill rotWithShape="1">
          <a:blip r:embed="rId3">
            <a:alphaModFix/>
          </a:blip>
          <a:srcRect/>
          <a:stretch/>
        </p:blipFill>
        <p:spPr>
          <a:xfrm>
            <a:off x="7088075" y="3918431"/>
            <a:ext cx="1610523" cy="53684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Für wen ist EntreComp gedacht?</a:t>
            </a:r>
            <a:endParaRPr/>
          </a:p>
        </p:txBody>
      </p:sp>
      <p:sp>
        <p:nvSpPr>
          <p:cNvPr id="302" name="Google Shape;302;p33"/>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33"/>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33"/>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33"/>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33"/>
          <p:cNvSpPr txBox="1"/>
          <p:nvPr/>
        </p:nvSpPr>
        <p:spPr>
          <a:xfrm>
            <a:off x="418854" y="1456716"/>
            <a:ext cx="7474483" cy="225988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Wenn Sie in der allgemeinen und beruflichen Bildung tätig sind, können Sie EntreComp nutzen, um</a:t>
            </a:r>
            <a:r>
              <a:rPr lang="en-GB" sz="1400" b="0" i="0" u="none" strike="noStrike" cap="none">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Unternehmerische Lernergebnisse auf einen bestimmten Kontext zuschneiden</a:t>
            </a: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Schaffung neuer oder Verbesserung bestehender Lehr- und Lernaktivitäten zur Förderung des Unternehmergeistes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Zuständigkeiten</a:t>
            </a: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Bewertung des unternehmerischen Lernens gestalten</a:t>
            </a:r>
            <a:endParaRPr sz="1400" b="0" i="0" u="none" strike="noStrike" cap="none">
              <a:solidFill>
                <a:srgbClr val="000000"/>
              </a:solidFill>
              <a:latin typeface="Arial"/>
              <a:ea typeface="Arial"/>
              <a:cs typeface="Arial"/>
              <a:sym typeface="Arial"/>
            </a:endParaRPr>
          </a:p>
        </p:txBody>
      </p:sp>
      <p:pic>
        <p:nvPicPr>
          <p:cNvPr id="307" name="Google Shape;307;p33" descr="C:\Windows\system32\config\systemprofile\Desktop\Entrecomp_logo_HD-1.png"/>
          <p:cNvPicPr preferRelativeResize="0"/>
          <p:nvPr/>
        </p:nvPicPr>
        <p:blipFill rotWithShape="1">
          <a:blip r:embed="rId3">
            <a:alphaModFix/>
          </a:blip>
          <a:srcRect/>
          <a:stretch/>
        </p:blipFill>
        <p:spPr>
          <a:xfrm>
            <a:off x="6991482" y="4067159"/>
            <a:ext cx="1610523" cy="53684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16"/>
          <p:cNvSpPr txBox="1">
            <a:spLocks noGrp="1"/>
          </p:cNvSpPr>
          <p:nvPr>
            <p:ph type="title"/>
          </p:nvPr>
        </p:nvSpPr>
        <p:spPr>
          <a:xfrm>
            <a:off x="1627625" y="11319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GB"/>
              <a:t>01</a:t>
            </a:r>
            <a:endParaRPr/>
          </a:p>
        </p:txBody>
      </p:sp>
      <p:sp>
        <p:nvSpPr>
          <p:cNvPr id="149" name="Google Shape;149;p16"/>
          <p:cNvSpPr txBox="1">
            <a:spLocks noGrp="1"/>
          </p:cNvSpPr>
          <p:nvPr>
            <p:ph type="title" idx="2"/>
          </p:nvPr>
        </p:nvSpPr>
        <p:spPr>
          <a:xfrm>
            <a:off x="1631625" y="1459425"/>
            <a:ext cx="2479800"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GB"/>
              <a:t>Über mich  </a:t>
            </a:r>
            <a:endParaRPr/>
          </a:p>
        </p:txBody>
      </p:sp>
      <p:sp>
        <p:nvSpPr>
          <p:cNvPr id="150" name="Google Shape;150;p16"/>
          <p:cNvSpPr txBox="1">
            <a:spLocks noGrp="1"/>
          </p:cNvSpPr>
          <p:nvPr>
            <p:ph type="title" idx="3"/>
          </p:nvPr>
        </p:nvSpPr>
        <p:spPr>
          <a:xfrm>
            <a:off x="1627625" y="27870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GB" dirty="0"/>
              <a:t>03</a:t>
            </a:r>
            <a:endParaRPr dirty="0"/>
          </a:p>
        </p:txBody>
      </p:sp>
      <p:sp>
        <p:nvSpPr>
          <p:cNvPr id="151" name="Google Shape;151;p16"/>
          <p:cNvSpPr txBox="1">
            <a:spLocks noGrp="1"/>
          </p:cNvSpPr>
          <p:nvPr>
            <p:ph type="title" idx="4"/>
          </p:nvPr>
        </p:nvSpPr>
        <p:spPr>
          <a:xfrm>
            <a:off x="1631625" y="3288225"/>
            <a:ext cx="2479800"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GB" dirty="0" err="1"/>
              <a:t>Meine</a:t>
            </a:r>
            <a:r>
              <a:rPr lang="en-GB" dirty="0"/>
              <a:t> </a:t>
            </a:r>
            <a:r>
              <a:rPr lang="en-GB" dirty="0" err="1"/>
              <a:t>Erfahrung</a:t>
            </a:r>
            <a:endParaRPr dirty="0"/>
          </a:p>
        </p:txBody>
      </p:sp>
      <p:sp>
        <p:nvSpPr>
          <p:cNvPr id="152" name="Google Shape;152;p16"/>
          <p:cNvSpPr txBox="1">
            <a:spLocks noGrp="1"/>
          </p:cNvSpPr>
          <p:nvPr>
            <p:ph type="title" idx="5"/>
          </p:nvPr>
        </p:nvSpPr>
        <p:spPr>
          <a:xfrm>
            <a:off x="5742425" y="11319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GB"/>
              <a:t>02</a:t>
            </a:r>
            <a:endParaRPr/>
          </a:p>
        </p:txBody>
      </p:sp>
      <p:sp>
        <p:nvSpPr>
          <p:cNvPr id="153" name="Google Shape;153;p16"/>
          <p:cNvSpPr txBox="1">
            <a:spLocks noGrp="1"/>
          </p:cNvSpPr>
          <p:nvPr>
            <p:ph type="title" idx="6"/>
          </p:nvPr>
        </p:nvSpPr>
        <p:spPr>
          <a:xfrm>
            <a:off x="5746425" y="1459425"/>
            <a:ext cx="2479800"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GB"/>
              <a:t>Was ich tue</a:t>
            </a:r>
            <a:endParaRPr/>
          </a:p>
        </p:txBody>
      </p:sp>
      <p:sp>
        <p:nvSpPr>
          <p:cNvPr id="154" name="Google Shape;154;p16"/>
          <p:cNvSpPr txBox="1">
            <a:spLocks noGrp="1"/>
          </p:cNvSpPr>
          <p:nvPr>
            <p:ph type="title" idx="7"/>
          </p:nvPr>
        </p:nvSpPr>
        <p:spPr>
          <a:xfrm>
            <a:off x="5742425" y="2960775"/>
            <a:ext cx="1649100" cy="3474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700"/>
              <a:buNone/>
            </a:pPr>
            <a:r>
              <a:rPr lang="en-GB"/>
              <a:t>04</a:t>
            </a:r>
            <a:endParaRPr/>
          </a:p>
        </p:txBody>
      </p:sp>
      <p:sp>
        <p:nvSpPr>
          <p:cNvPr id="155" name="Google Shape;155;p16"/>
          <p:cNvSpPr txBox="1">
            <a:spLocks noGrp="1"/>
          </p:cNvSpPr>
          <p:nvPr>
            <p:ph type="title" idx="8"/>
          </p:nvPr>
        </p:nvSpPr>
        <p:spPr>
          <a:xfrm>
            <a:off x="5746425" y="3288225"/>
            <a:ext cx="2479800" cy="7995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3800"/>
              <a:buNone/>
            </a:pPr>
            <a:r>
              <a:rPr lang="en-GB"/>
              <a:t>Meine Arbeit</a:t>
            </a:r>
            <a:endParaRPr/>
          </a:p>
        </p:txBody>
      </p:sp>
      <p:sp>
        <p:nvSpPr>
          <p:cNvPr id="156" name="Google Shape;156;p16"/>
          <p:cNvSpPr txBox="1">
            <a:spLocks noGrp="1"/>
          </p:cNvSpPr>
          <p:nvPr>
            <p:ph type="subTitle" idx="1"/>
          </p:nvPr>
        </p:nvSpPr>
        <p:spPr>
          <a:xfrm>
            <a:off x="1631625" y="2093675"/>
            <a:ext cx="2479800" cy="5151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GB"/>
              <a:t>Mein Name ist ....</a:t>
            </a:r>
            <a:endParaRPr/>
          </a:p>
          <a:p>
            <a:pPr marL="0" lvl="0" indent="0" algn="l" rtl="0">
              <a:lnSpc>
                <a:spcPct val="100000"/>
              </a:lnSpc>
              <a:spcBef>
                <a:spcPts val="0"/>
              </a:spcBef>
              <a:spcAft>
                <a:spcPts val="0"/>
              </a:spcAft>
              <a:buSzPts val="1600"/>
              <a:buNone/>
            </a:pPr>
            <a:endParaRPr/>
          </a:p>
        </p:txBody>
      </p:sp>
      <p:sp>
        <p:nvSpPr>
          <p:cNvPr id="157" name="Google Shape;157;p16"/>
          <p:cNvSpPr txBox="1">
            <a:spLocks noGrp="1"/>
          </p:cNvSpPr>
          <p:nvPr>
            <p:ph type="subTitle" idx="9"/>
          </p:nvPr>
        </p:nvSpPr>
        <p:spPr>
          <a:xfrm>
            <a:off x="1631625" y="4077454"/>
            <a:ext cx="2899080" cy="5343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SzPts val="1600"/>
              <a:buNone/>
            </a:pPr>
            <a:r>
              <a:rPr lang="en-GB" dirty="0" err="1">
                <a:solidFill>
                  <a:srgbClr val="00134D"/>
                </a:solidFill>
              </a:rPr>
              <a:t>Während</a:t>
            </a:r>
            <a:r>
              <a:rPr lang="en-GB" dirty="0">
                <a:solidFill>
                  <a:srgbClr val="00134D"/>
                </a:solidFill>
              </a:rPr>
              <a:t> dieses </a:t>
            </a:r>
            <a:r>
              <a:rPr lang="en-GB" dirty="0" err="1">
                <a:solidFill>
                  <a:srgbClr val="00134D"/>
                </a:solidFill>
              </a:rPr>
              <a:t>Kurses</a:t>
            </a:r>
            <a:r>
              <a:rPr lang="en-GB" dirty="0">
                <a:solidFill>
                  <a:srgbClr val="00134D"/>
                </a:solidFill>
              </a:rPr>
              <a:t> </a:t>
            </a:r>
            <a:r>
              <a:rPr lang="en-GB" dirty="0" err="1">
                <a:solidFill>
                  <a:srgbClr val="00134D"/>
                </a:solidFill>
              </a:rPr>
              <a:t>dachte</a:t>
            </a:r>
            <a:r>
              <a:rPr lang="en-GB" dirty="0">
                <a:solidFill>
                  <a:srgbClr val="00134D"/>
                </a:solidFill>
              </a:rPr>
              <a:t> ich an </a:t>
            </a:r>
            <a:r>
              <a:rPr lang="en-GB" dirty="0" err="1">
                <a:solidFill>
                  <a:srgbClr val="00134D"/>
                </a:solidFill>
              </a:rPr>
              <a:t>ein</a:t>
            </a:r>
            <a:r>
              <a:rPr lang="en-GB" dirty="0">
                <a:solidFill>
                  <a:srgbClr val="00134D"/>
                </a:solidFill>
              </a:rPr>
              <a:t> </a:t>
            </a:r>
            <a:r>
              <a:rPr lang="en-GB" dirty="0" err="1">
                <a:solidFill>
                  <a:srgbClr val="00134D"/>
                </a:solidFill>
              </a:rPr>
              <a:t>grünes</a:t>
            </a:r>
            <a:r>
              <a:rPr lang="en-GB" dirty="0">
                <a:solidFill>
                  <a:srgbClr val="00134D"/>
                </a:solidFill>
              </a:rPr>
              <a:t> </a:t>
            </a:r>
            <a:r>
              <a:rPr lang="en-GB" dirty="0" err="1">
                <a:solidFill>
                  <a:srgbClr val="00134D"/>
                </a:solidFill>
              </a:rPr>
              <a:t>Unternehmen</a:t>
            </a:r>
            <a:r>
              <a:rPr lang="en-GB" dirty="0">
                <a:solidFill>
                  <a:srgbClr val="00134D"/>
                </a:solidFill>
              </a:rPr>
              <a:t> in ...</a:t>
            </a:r>
            <a:endParaRPr dirty="0"/>
          </a:p>
        </p:txBody>
      </p:sp>
      <p:sp>
        <p:nvSpPr>
          <p:cNvPr id="158" name="Google Shape;158;p16"/>
          <p:cNvSpPr txBox="1">
            <a:spLocks noGrp="1"/>
          </p:cNvSpPr>
          <p:nvPr>
            <p:ph type="subTitle" idx="13"/>
          </p:nvPr>
        </p:nvSpPr>
        <p:spPr>
          <a:xfrm>
            <a:off x="5746425" y="2087300"/>
            <a:ext cx="2479800" cy="5151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SzPts val="1600"/>
              <a:buNone/>
            </a:pPr>
            <a:r>
              <a:rPr lang="en-GB">
                <a:solidFill>
                  <a:srgbClr val="00134D"/>
                </a:solidFill>
              </a:rPr>
              <a:t>Und ich arbeite bei ...</a:t>
            </a:r>
            <a:endParaRPr/>
          </a:p>
        </p:txBody>
      </p:sp>
      <p:sp>
        <p:nvSpPr>
          <p:cNvPr id="159" name="Google Shape;159;p16"/>
          <p:cNvSpPr txBox="1">
            <a:spLocks noGrp="1"/>
          </p:cNvSpPr>
          <p:nvPr>
            <p:ph type="subTitle" idx="14"/>
          </p:nvPr>
        </p:nvSpPr>
        <p:spPr>
          <a:xfrm>
            <a:off x="5746425" y="3916000"/>
            <a:ext cx="2479800" cy="515100"/>
          </a:xfrm>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0"/>
              </a:spcBef>
              <a:spcAft>
                <a:spcPts val="0"/>
              </a:spcAft>
              <a:buSzPts val="1600"/>
              <a:buNone/>
            </a:pPr>
            <a:r>
              <a:rPr lang="en-GB">
                <a:solidFill>
                  <a:srgbClr val="00134D"/>
                </a:solidFill>
              </a:rPr>
              <a:t>Meine wichtigsten Fähigkeiten sind ...</a:t>
            </a:r>
            <a:endParaRPr/>
          </a:p>
        </p:txBody>
      </p:sp>
      <p:pic>
        <p:nvPicPr>
          <p:cNvPr id="160" name="Google Shape;160;p16" descr="Image result for hello"/>
          <p:cNvPicPr preferRelativeResize="0"/>
          <p:nvPr/>
        </p:nvPicPr>
        <p:blipFill rotWithShape="1">
          <a:blip r:embed="rId3">
            <a:alphaModFix/>
          </a:blip>
          <a:srcRect/>
          <a:stretch/>
        </p:blipFill>
        <p:spPr>
          <a:xfrm>
            <a:off x="3534337" y="1655036"/>
            <a:ext cx="1992736" cy="165313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34"/>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Für wen ist EntreComp gedacht?</a:t>
            </a:r>
            <a:endParaRPr/>
          </a:p>
        </p:txBody>
      </p:sp>
      <p:sp>
        <p:nvSpPr>
          <p:cNvPr id="313" name="Google Shape;313;p34"/>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34"/>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34"/>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34"/>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34"/>
          <p:cNvSpPr txBox="1"/>
          <p:nvPr/>
        </p:nvSpPr>
        <p:spPr>
          <a:xfrm>
            <a:off x="418854" y="1456716"/>
            <a:ext cx="7474483" cy="225988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Wenn Sie mit jungen Menschen außerhalb der formalen Bildung arbeiten, können Sie EntreComp verwenden, um</a:t>
            </a:r>
            <a:r>
              <a:rPr lang="en-GB" sz="1400" b="0" i="0" u="none" strike="noStrike" cap="none">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Entwicklung von Aktivitäten, die praktische unternehmerische Erfahrungen vermitteln</a:t>
            </a: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jungen Menschen helfen zu verstehen, wie unternehmerisch sie sind</a:t>
            </a: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Erkennen Sie Ihre eigenen unternehmerischen Kompetenzen</a:t>
            </a:r>
            <a:endParaRPr sz="1400" b="0" i="0" u="none" strike="noStrike" cap="none">
              <a:solidFill>
                <a:srgbClr val="000000"/>
              </a:solidFill>
              <a:latin typeface="Arial"/>
              <a:ea typeface="Arial"/>
              <a:cs typeface="Arial"/>
              <a:sym typeface="Arial"/>
            </a:endParaRPr>
          </a:p>
        </p:txBody>
      </p:sp>
      <p:pic>
        <p:nvPicPr>
          <p:cNvPr id="318" name="Google Shape;318;p34" descr="C:\Windows\system32\config\systemprofile\Desktop\Entrecomp_logo_HD-1.png"/>
          <p:cNvPicPr preferRelativeResize="0"/>
          <p:nvPr/>
        </p:nvPicPr>
        <p:blipFill rotWithShape="1">
          <a:blip r:embed="rId3">
            <a:alphaModFix/>
          </a:blip>
          <a:srcRect/>
          <a:stretch/>
        </p:blipFill>
        <p:spPr>
          <a:xfrm>
            <a:off x="6998740" y="4096974"/>
            <a:ext cx="1610523" cy="53684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5"/>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Für wen ist EntreComp gedacht?</a:t>
            </a:r>
            <a:endParaRPr/>
          </a:p>
        </p:txBody>
      </p:sp>
      <p:sp>
        <p:nvSpPr>
          <p:cNvPr id="324" name="Google Shape;324;p35"/>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35"/>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35"/>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35"/>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35"/>
          <p:cNvSpPr txBox="1"/>
          <p:nvPr/>
        </p:nvSpPr>
        <p:spPr>
          <a:xfrm>
            <a:off x="418854" y="1456716"/>
            <a:ext cx="7474483" cy="225988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Wenn Sie mit Start-ups und Unternehmern arbeiten, können Sie EntreComp nutzen, um</a:t>
            </a:r>
            <a:r>
              <a:rPr lang="en-GB" sz="1400" b="0" i="0" u="none" strike="noStrike" cap="none">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Verstehen, wie bestehende Aktivitäten zu unternehmerischen Kompetenzen beitragen</a:t>
            </a: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Unterstützung von Unternehmern bei der Erfassung ihrer eigenen unternehmerischen Kompetenzen</a:t>
            </a: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Entwicklung neuer Schulungen zur Unterstützung von Unternehmensgründungen oder Unternehmenswachstum, die auf EntreComp-Kompetenzen abgestimmt sind</a:t>
            </a:r>
            <a:endParaRPr sz="1400" b="0" i="0" u="none" strike="noStrike" cap="none">
              <a:solidFill>
                <a:srgbClr val="000000"/>
              </a:solidFill>
              <a:latin typeface="Arial"/>
              <a:ea typeface="Arial"/>
              <a:cs typeface="Arial"/>
              <a:sym typeface="Arial"/>
            </a:endParaRPr>
          </a:p>
        </p:txBody>
      </p:sp>
      <p:pic>
        <p:nvPicPr>
          <p:cNvPr id="329" name="Google Shape;329;p35" descr="C:\Windows\system32\config\systemprofile\Desktop\Entrecomp_logo_HD-1.png"/>
          <p:cNvPicPr preferRelativeResize="0"/>
          <p:nvPr/>
        </p:nvPicPr>
        <p:blipFill rotWithShape="1">
          <a:blip r:embed="rId3">
            <a:alphaModFix/>
          </a:blip>
          <a:srcRect/>
          <a:stretch/>
        </p:blipFill>
        <p:spPr>
          <a:xfrm>
            <a:off x="6907740" y="4186852"/>
            <a:ext cx="1610523" cy="53684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36"/>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Für wen ist EntreComp gedacht?</a:t>
            </a:r>
            <a:endParaRPr/>
          </a:p>
        </p:txBody>
      </p:sp>
      <p:sp>
        <p:nvSpPr>
          <p:cNvPr id="335" name="Google Shape;335;p36"/>
          <p:cNvSpPr/>
          <p:nvPr/>
        </p:nvSpPr>
        <p:spPr>
          <a:xfrm>
            <a:off x="1430718" y="266457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36"/>
          <p:cNvSpPr/>
          <p:nvPr/>
        </p:nvSpPr>
        <p:spPr>
          <a:xfrm>
            <a:off x="7296002" y="2661526"/>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36"/>
          <p:cNvSpPr/>
          <p:nvPr/>
        </p:nvSpPr>
        <p:spPr>
          <a:xfrm>
            <a:off x="3382999" y="2659388"/>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36"/>
          <p:cNvSpPr/>
          <p:nvPr/>
        </p:nvSpPr>
        <p:spPr>
          <a:xfrm>
            <a:off x="5335279" y="2662251"/>
            <a:ext cx="417000" cy="414900"/>
          </a:xfrm>
          <a:prstGeom prst="ellipse">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36"/>
          <p:cNvSpPr txBox="1"/>
          <p:nvPr/>
        </p:nvSpPr>
        <p:spPr>
          <a:xfrm>
            <a:off x="418854" y="1456716"/>
            <a:ext cx="7474483" cy="2259883"/>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Wenn Sie in der Personalbeschaffung und -verwaltung tätig sind, können Sie EntreComp nutzen, um</a:t>
            </a:r>
            <a:r>
              <a:rPr lang="en-GB" sz="1400" b="0" i="0" u="none" strike="noStrike" cap="none">
                <a:solidFill>
                  <a:srgbClr val="000000"/>
                </a:solidFill>
                <a:latin typeface="Arial"/>
                <a:ea typeface="Arial"/>
                <a:cs typeface="Arial"/>
                <a:sym typeface="Arial"/>
              </a:rPr>
              <a:t>:</a:t>
            </a:r>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Helfen Sie bei der Definition von berufsspezifischen Kompetenzanforderungen</a:t>
            </a: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Planung von Lern- und Entwicklungsstrategien und -aktivitäten der Organisation</a:t>
            </a:r>
            <a:endParaRPr sz="1400" b="0" i="0" u="none" strike="noStrike" cap="none">
              <a:solidFill>
                <a:srgbClr val="000000"/>
              </a:solidFill>
              <a:latin typeface="Arial"/>
              <a:ea typeface="Arial"/>
              <a:cs typeface="Arial"/>
              <a:sym typeface="Arial"/>
            </a:endParaRPr>
          </a:p>
          <a:p>
            <a:pPr marL="0" marR="0" lvl="0" indent="-88900" algn="l" rtl="0">
              <a:lnSpc>
                <a:spcPct val="100000"/>
              </a:lnSpc>
              <a:spcBef>
                <a:spcPts val="0"/>
              </a:spcBef>
              <a:spcAft>
                <a:spcPts val="0"/>
              </a:spcAft>
              <a:buClr>
                <a:srgbClr val="000000"/>
              </a:buClr>
              <a:buSzPts val="1400"/>
              <a:buFont typeface="Arial"/>
              <a:buChar char="•"/>
            </a:pPr>
            <a:r>
              <a:rPr lang="en-GB" sz="1400" b="0" i="0" u="none" strike="noStrike" cap="none">
                <a:solidFill>
                  <a:srgbClr val="000000"/>
                </a:solidFill>
                <a:latin typeface="Arial"/>
                <a:ea typeface="Arial"/>
                <a:cs typeface="Arial"/>
                <a:sym typeface="Arial"/>
              </a:rPr>
              <a:t>Unternehmerische Teams aufbauen</a:t>
            </a:r>
            <a:endParaRPr sz="1400" b="0" i="0" u="none" strike="noStrike" cap="none">
              <a:solidFill>
                <a:srgbClr val="000000"/>
              </a:solidFill>
              <a:latin typeface="Arial"/>
              <a:ea typeface="Arial"/>
              <a:cs typeface="Arial"/>
              <a:sym typeface="Arial"/>
            </a:endParaRPr>
          </a:p>
        </p:txBody>
      </p:sp>
      <p:pic>
        <p:nvPicPr>
          <p:cNvPr id="340" name="Google Shape;340;p36" descr="C:\Windows\system32\config\systemprofile\Desktop\Entrecomp_logo_HD-1.png"/>
          <p:cNvPicPr preferRelativeResize="0"/>
          <p:nvPr/>
        </p:nvPicPr>
        <p:blipFill rotWithShape="1">
          <a:blip r:embed="rId3">
            <a:alphaModFix/>
          </a:blip>
          <a:srcRect/>
          <a:stretch/>
        </p:blipFill>
        <p:spPr>
          <a:xfrm>
            <a:off x="6820502" y="4186852"/>
            <a:ext cx="1610523" cy="53684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7"/>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GB"/>
              <a:t>04</a:t>
            </a:r>
            <a:endParaRPr/>
          </a:p>
        </p:txBody>
      </p:sp>
      <p:sp>
        <p:nvSpPr>
          <p:cNvPr id="346" name="Google Shape;346;p37"/>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p>
            <a:pPr marL="0" lvl="0" indent="0" algn="r" rtl="0">
              <a:lnSpc>
                <a:spcPct val="100000"/>
              </a:lnSpc>
              <a:spcBef>
                <a:spcPts val="0"/>
              </a:spcBef>
              <a:spcAft>
                <a:spcPts val="0"/>
              </a:spcAft>
              <a:buSzPts val="6000"/>
              <a:buNone/>
            </a:pPr>
            <a:r>
              <a:rPr lang="en-GB" sz="4000" b="1"/>
              <a:t>                       Die besten Tipps für den Einstieg in EntreComp</a:t>
            </a:r>
            <a:endParaRPr sz="4000"/>
          </a:p>
        </p:txBody>
      </p:sp>
      <p:sp>
        <p:nvSpPr>
          <p:cNvPr id="347" name="Google Shape;347;p37"/>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8" name="Google Shape;348;p37" descr="C:\Windows\system32\config\systemprofile\Desktop\entrecompeurope_logo-color-1024x628.png"/>
          <p:cNvPicPr preferRelativeResize="0"/>
          <p:nvPr/>
        </p:nvPicPr>
        <p:blipFill rotWithShape="1">
          <a:blip r:embed="rId3">
            <a:alphaModFix/>
          </a:blip>
          <a:srcRect/>
          <a:stretch/>
        </p:blipFill>
        <p:spPr>
          <a:xfrm>
            <a:off x="798250" y="2702268"/>
            <a:ext cx="2613261" cy="1602664"/>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38"/>
          <p:cNvSpPr txBox="1">
            <a:spLocks noGrp="1"/>
          </p:cNvSpPr>
          <p:nvPr>
            <p:ph type="title"/>
          </p:nvPr>
        </p:nvSpPr>
        <p:spPr>
          <a:xfrm>
            <a:off x="536224" y="1356852"/>
            <a:ext cx="348712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b="1"/>
              <a:t>Die besten Tipps für den Einstieg in EntreComp</a:t>
            </a:r>
            <a:endParaRPr/>
          </a:p>
        </p:txBody>
      </p:sp>
      <p:sp>
        <p:nvSpPr>
          <p:cNvPr id="354" name="Google Shape;354;p38"/>
          <p:cNvSpPr txBox="1">
            <a:spLocks noGrp="1"/>
          </p:cNvSpPr>
          <p:nvPr>
            <p:ph type="subTitle" idx="1"/>
          </p:nvPr>
        </p:nvSpPr>
        <p:spPr>
          <a:xfrm>
            <a:off x="4058882" y="1160225"/>
            <a:ext cx="4719358" cy="3087310"/>
          </a:xfrm>
          <a:prstGeom prst="rect">
            <a:avLst/>
          </a:prstGeom>
          <a:noFill/>
          <a:ln>
            <a:noFill/>
          </a:ln>
        </p:spPr>
        <p:txBody>
          <a:bodyPr spcFirstLastPara="1" wrap="square" lIns="91425" tIns="91425" rIns="91425" bIns="91425" anchor="t" anchorCtr="0">
            <a:noAutofit/>
          </a:bodyPr>
          <a:lstStyle/>
          <a:p>
            <a:pPr marL="457200" lvl="0" indent="-330200" algn="l" rtl="0">
              <a:lnSpc>
                <a:spcPct val="200000"/>
              </a:lnSpc>
              <a:spcBef>
                <a:spcPts val="0"/>
              </a:spcBef>
              <a:spcAft>
                <a:spcPts val="0"/>
              </a:spcAft>
              <a:buSzPts val="1600"/>
              <a:buChar char="●"/>
            </a:pPr>
            <a:r>
              <a:rPr lang="en-GB" dirty="0" err="1"/>
              <a:t>Gemeinsames</a:t>
            </a:r>
            <a:r>
              <a:rPr lang="en-GB" dirty="0"/>
              <a:t> </a:t>
            </a:r>
            <a:r>
              <a:rPr lang="en-GB" dirty="0" err="1"/>
              <a:t>Verständnis</a:t>
            </a:r>
            <a:r>
              <a:rPr lang="en-GB" dirty="0"/>
              <a:t> </a:t>
            </a:r>
            <a:r>
              <a:rPr lang="en-GB" dirty="0" err="1"/>
              <a:t>schaffen</a:t>
            </a:r>
            <a:r>
              <a:rPr lang="en-GB" dirty="0"/>
              <a:t> </a:t>
            </a:r>
            <a:endParaRPr dirty="0"/>
          </a:p>
          <a:p>
            <a:pPr marL="457200" lvl="0" indent="-330200" algn="l" rtl="0">
              <a:lnSpc>
                <a:spcPct val="200000"/>
              </a:lnSpc>
              <a:spcBef>
                <a:spcPts val="0"/>
              </a:spcBef>
              <a:spcAft>
                <a:spcPts val="0"/>
              </a:spcAft>
              <a:buSzPts val="1600"/>
              <a:buChar char="●"/>
            </a:pPr>
            <a:r>
              <a:rPr lang="en-GB" dirty="0" err="1"/>
              <a:t>Verwenden</a:t>
            </a:r>
            <a:r>
              <a:rPr lang="en-GB" dirty="0"/>
              <a:t> Sie das </a:t>
            </a:r>
            <a:r>
              <a:rPr lang="en-GB" dirty="0" err="1"/>
              <a:t>Bildmaterial</a:t>
            </a:r>
            <a:endParaRPr dirty="0"/>
          </a:p>
          <a:p>
            <a:pPr marL="457200" lvl="0" indent="-330200" algn="l" rtl="0">
              <a:lnSpc>
                <a:spcPct val="200000"/>
              </a:lnSpc>
              <a:spcBef>
                <a:spcPts val="0"/>
              </a:spcBef>
              <a:spcAft>
                <a:spcPts val="0"/>
              </a:spcAft>
              <a:buSzPts val="1600"/>
              <a:buChar char="●"/>
            </a:pPr>
            <a:r>
              <a:rPr lang="en-GB" dirty="0"/>
              <a:t>Finden Sie das </a:t>
            </a:r>
            <a:r>
              <a:rPr lang="en-GB" dirty="0" err="1"/>
              <a:t>richtige</a:t>
            </a:r>
            <a:r>
              <a:rPr lang="en-GB" dirty="0"/>
              <a:t> </a:t>
            </a:r>
            <a:r>
              <a:rPr lang="en-GB" dirty="0" err="1"/>
              <a:t>Niveau</a:t>
            </a:r>
            <a:endParaRPr dirty="0"/>
          </a:p>
          <a:p>
            <a:pPr marL="457200" lvl="0" indent="-330200" algn="l" rtl="0">
              <a:lnSpc>
                <a:spcPct val="200000"/>
              </a:lnSpc>
              <a:spcBef>
                <a:spcPts val="0"/>
              </a:spcBef>
              <a:spcAft>
                <a:spcPts val="0"/>
              </a:spcAft>
              <a:buSzPts val="1600"/>
              <a:buChar char="●"/>
            </a:pPr>
            <a:r>
              <a:rPr lang="en-GB" dirty="0"/>
              <a:t>Finden Sie die </a:t>
            </a:r>
            <a:r>
              <a:rPr lang="en-GB" dirty="0" err="1"/>
              <a:t>richtigen</a:t>
            </a:r>
            <a:r>
              <a:rPr lang="en-GB" dirty="0"/>
              <a:t> </a:t>
            </a:r>
            <a:r>
              <a:rPr lang="en-GB" dirty="0" err="1"/>
              <a:t>Kompetenzen</a:t>
            </a:r>
            <a:endParaRPr dirty="0"/>
          </a:p>
          <a:p>
            <a:pPr marL="457200" lvl="0" indent="-330200" algn="l" rtl="0">
              <a:lnSpc>
                <a:spcPct val="200000"/>
              </a:lnSpc>
              <a:spcBef>
                <a:spcPts val="0"/>
              </a:spcBef>
              <a:spcAft>
                <a:spcPts val="0"/>
              </a:spcAft>
              <a:buSzPts val="1600"/>
              <a:buChar char="●"/>
            </a:pPr>
            <a:r>
              <a:rPr lang="en-GB" dirty="0"/>
              <a:t>Verstehen Sie </a:t>
            </a:r>
            <a:r>
              <a:rPr lang="en-GB" dirty="0" err="1"/>
              <a:t>Ihre</a:t>
            </a:r>
            <a:r>
              <a:rPr lang="en-GB" dirty="0"/>
              <a:t> </a:t>
            </a:r>
            <a:r>
              <a:rPr lang="en-GB" dirty="0" err="1"/>
              <a:t>Ausgangssituation</a:t>
            </a:r>
            <a:endParaRPr dirty="0"/>
          </a:p>
          <a:p>
            <a:pPr marL="457200" lvl="0" indent="-330200" algn="l" rtl="0">
              <a:lnSpc>
                <a:spcPct val="200000"/>
              </a:lnSpc>
              <a:spcBef>
                <a:spcPts val="0"/>
              </a:spcBef>
              <a:spcAft>
                <a:spcPts val="0"/>
              </a:spcAft>
              <a:buSzPts val="1600"/>
              <a:buChar char="●"/>
            </a:pPr>
            <a:r>
              <a:rPr lang="en-GB" dirty="0" err="1"/>
              <a:t>Passen</a:t>
            </a:r>
            <a:r>
              <a:rPr lang="en-GB" dirty="0"/>
              <a:t> Sie </a:t>
            </a:r>
            <a:r>
              <a:rPr lang="en-GB" dirty="0" err="1"/>
              <a:t>sich</a:t>
            </a:r>
            <a:r>
              <a:rPr lang="en-GB" dirty="0"/>
              <a:t> an, </a:t>
            </a:r>
            <a:r>
              <a:rPr lang="en-GB" dirty="0" err="1"/>
              <a:t>wenn</a:t>
            </a:r>
            <a:r>
              <a:rPr lang="en-GB" dirty="0"/>
              <a:t> Sie es </a:t>
            </a:r>
            <a:r>
              <a:rPr lang="en-GB" dirty="0" err="1"/>
              <a:t>müssen</a:t>
            </a:r>
            <a:endParaRPr dirty="0"/>
          </a:p>
          <a:p>
            <a:pPr marL="457200" lvl="0" indent="-330200" algn="l" rtl="0">
              <a:lnSpc>
                <a:spcPct val="200000"/>
              </a:lnSpc>
              <a:spcBef>
                <a:spcPts val="0"/>
              </a:spcBef>
              <a:spcAft>
                <a:spcPts val="0"/>
              </a:spcAft>
              <a:buSzPts val="1600"/>
              <a:buChar char="●"/>
            </a:pPr>
            <a:r>
              <a:rPr lang="en-GB" dirty="0"/>
              <a:t>Verstehen Sie die </a:t>
            </a:r>
            <a:r>
              <a:rPr lang="en-GB" dirty="0" err="1"/>
              <a:t>Ausgangssituation</a:t>
            </a:r>
            <a:r>
              <a:rPr lang="en-GB" dirty="0"/>
              <a:t> </a:t>
            </a:r>
            <a:r>
              <a:rPr lang="en-GB" dirty="0" err="1"/>
              <a:t>Ihrer</a:t>
            </a:r>
            <a:r>
              <a:rPr lang="en-GB" dirty="0"/>
              <a:t> </a:t>
            </a:r>
            <a:r>
              <a:rPr lang="en-GB" dirty="0" err="1"/>
              <a:t>Lernenden</a:t>
            </a:r>
            <a:endParaRPr dirty="0"/>
          </a:p>
        </p:txBody>
      </p:sp>
      <p:pic>
        <p:nvPicPr>
          <p:cNvPr id="355" name="Google Shape;355;p38" descr="C:\Windows\system32\config\systemprofile\Desktop\Entrecomp_logo_HD-1.png"/>
          <p:cNvPicPr preferRelativeResize="0"/>
          <p:nvPr/>
        </p:nvPicPr>
        <p:blipFill rotWithShape="1">
          <a:blip r:embed="rId3">
            <a:alphaModFix/>
          </a:blip>
          <a:srcRect/>
          <a:stretch/>
        </p:blipFill>
        <p:spPr>
          <a:xfrm>
            <a:off x="6744178" y="4247535"/>
            <a:ext cx="1610523" cy="53684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39"/>
          <p:cNvSpPr txBox="1">
            <a:spLocks noGrp="1"/>
          </p:cNvSpPr>
          <p:nvPr>
            <p:ph type="title"/>
          </p:nvPr>
        </p:nvSpPr>
        <p:spPr>
          <a:xfrm>
            <a:off x="536224" y="1356852"/>
            <a:ext cx="3487120" cy="1028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b="1"/>
              <a:t>Die besten Tipps für den Einstieg in EntreComp</a:t>
            </a:r>
            <a:endParaRPr/>
          </a:p>
        </p:txBody>
      </p:sp>
      <p:sp>
        <p:nvSpPr>
          <p:cNvPr id="361" name="Google Shape;361;p39"/>
          <p:cNvSpPr txBox="1">
            <a:spLocks noGrp="1"/>
          </p:cNvSpPr>
          <p:nvPr>
            <p:ph type="subTitle" idx="1"/>
          </p:nvPr>
        </p:nvSpPr>
        <p:spPr>
          <a:xfrm>
            <a:off x="4058882" y="1160225"/>
            <a:ext cx="4719358" cy="3087310"/>
          </a:xfrm>
          <a:prstGeom prst="rect">
            <a:avLst/>
          </a:prstGeom>
          <a:noFill/>
          <a:ln>
            <a:noFill/>
          </a:ln>
        </p:spPr>
        <p:txBody>
          <a:bodyPr spcFirstLastPara="1" wrap="square" lIns="91425" tIns="91425" rIns="91425" bIns="91425" anchor="t" anchorCtr="0">
            <a:noAutofit/>
          </a:bodyPr>
          <a:lstStyle/>
          <a:p>
            <a:pPr marL="457200" lvl="0" indent="-330200" algn="l" rtl="0">
              <a:lnSpc>
                <a:spcPct val="200000"/>
              </a:lnSpc>
              <a:spcBef>
                <a:spcPts val="0"/>
              </a:spcBef>
              <a:spcAft>
                <a:spcPts val="0"/>
              </a:spcAft>
              <a:buSzPts val="1600"/>
              <a:buChar char="●"/>
            </a:pPr>
            <a:r>
              <a:rPr lang="en-GB"/>
              <a:t>Lernstrategien verfeinern oder bewerten </a:t>
            </a:r>
            <a:endParaRPr/>
          </a:p>
          <a:p>
            <a:pPr marL="457200" lvl="0" indent="-330200" algn="l" rtl="0">
              <a:lnSpc>
                <a:spcPct val="200000"/>
              </a:lnSpc>
              <a:spcBef>
                <a:spcPts val="0"/>
              </a:spcBef>
              <a:spcAft>
                <a:spcPts val="0"/>
              </a:spcAft>
              <a:buSzPts val="1600"/>
              <a:buChar char="●"/>
            </a:pPr>
            <a:r>
              <a:rPr lang="en-GB"/>
              <a:t>Identifizieren Sie die Lernergebnisse, die für Ihre Aktivität geeignet sind</a:t>
            </a:r>
            <a:endParaRPr/>
          </a:p>
          <a:p>
            <a:pPr marL="457200" lvl="0" indent="-330200" algn="l" rtl="0">
              <a:lnSpc>
                <a:spcPct val="200000"/>
              </a:lnSpc>
              <a:spcBef>
                <a:spcPts val="0"/>
              </a:spcBef>
              <a:spcAft>
                <a:spcPts val="0"/>
              </a:spcAft>
              <a:buSzPts val="1600"/>
              <a:buChar char="●"/>
            </a:pPr>
            <a:r>
              <a:rPr lang="en-GB"/>
              <a:t>Selbsteinschätzung</a:t>
            </a:r>
            <a:endParaRPr/>
          </a:p>
          <a:p>
            <a:pPr marL="457200" lvl="0" indent="-330200" algn="l" rtl="0">
              <a:lnSpc>
                <a:spcPct val="200000"/>
              </a:lnSpc>
              <a:spcBef>
                <a:spcPts val="0"/>
              </a:spcBef>
              <a:spcAft>
                <a:spcPts val="0"/>
              </a:spcAft>
              <a:buSzPts val="1600"/>
              <a:buChar char="●"/>
            </a:pPr>
            <a:r>
              <a:rPr lang="en-GB"/>
              <a:t>Wert demonstrieren</a:t>
            </a:r>
            <a:endParaRPr/>
          </a:p>
          <a:p>
            <a:pPr marL="457200" lvl="0" indent="-330200" algn="l" rtl="0">
              <a:lnSpc>
                <a:spcPct val="200000"/>
              </a:lnSpc>
              <a:spcBef>
                <a:spcPts val="0"/>
              </a:spcBef>
              <a:spcAft>
                <a:spcPts val="0"/>
              </a:spcAft>
              <a:buSzPts val="1600"/>
              <a:buChar char="●"/>
            </a:pPr>
            <a:r>
              <a:rPr lang="en-GB"/>
              <a:t>Abgleich mit Ihrer bestehenden Tätigkeit</a:t>
            </a:r>
            <a:endParaRPr/>
          </a:p>
          <a:p>
            <a:pPr marL="457200" lvl="0" indent="-330200" algn="l" rtl="0">
              <a:lnSpc>
                <a:spcPct val="200000"/>
              </a:lnSpc>
              <a:spcBef>
                <a:spcPts val="0"/>
              </a:spcBef>
              <a:spcAft>
                <a:spcPts val="0"/>
              </a:spcAft>
              <a:buSzPts val="1600"/>
              <a:buChar char="●"/>
            </a:pPr>
            <a:r>
              <a:rPr lang="en-GB"/>
              <a:t>Bereitstellung einer Evidenzbasis</a:t>
            </a:r>
            <a:endParaRPr/>
          </a:p>
        </p:txBody>
      </p:sp>
      <p:pic>
        <p:nvPicPr>
          <p:cNvPr id="362" name="Google Shape;362;p39" descr="C:\Windows\system32\config\systemprofile\Desktop\Entrecomp_logo_HD-1.png"/>
          <p:cNvPicPr preferRelativeResize="0"/>
          <p:nvPr/>
        </p:nvPicPr>
        <p:blipFill rotWithShape="1">
          <a:blip r:embed="rId3">
            <a:alphaModFix/>
          </a:blip>
          <a:srcRect/>
          <a:stretch/>
        </p:blipFill>
        <p:spPr>
          <a:xfrm>
            <a:off x="6998179" y="4181424"/>
            <a:ext cx="1610523" cy="53684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0"/>
          <p:cNvSpPr txBox="1">
            <a:spLocks noGrp="1"/>
          </p:cNvSpPr>
          <p:nvPr>
            <p:ph type="subTitle" idx="1"/>
          </p:nvPr>
        </p:nvSpPr>
        <p:spPr>
          <a:xfrm>
            <a:off x="2625845" y="1699260"/>
            <a:ext cx="3538735" cy="2772450"/>
          </a:xfrm>
          <a:prstGeom prst="rect">
            <a:avLst/>
          </a:prstGeom>
          <a:noFill/>
          <a:ln>
            <a:noFill/>
          </a:ln>
        </p:spPr>
        <p:txBody>
          <a:bodyPr spcFirstLastPara="1" wrap="square" lIns="91425" tIns="91425" rIns="91425" bIns="91425" anchor="t" anchorCtr="0">
            <a:noAutofit/>
          </a:bodyPr>
          <a:lstStyle/>
          <a:p>
            <a:pPr marL="114300" marR="0" lvl="0" indent="1270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Teilen Sie sich in Gruppen auf und entwickeln Sie anhand der Informationen auf den obigen Folien in einem Brainstorming einen Plan für die Anwendung von EntreComp in Ihrer aktuellen Tätigkeit.</a:t>
            </a:r>
            <a:endParaRPr/>
          </a:p>
          <a:p>
            <a:pPr marL="114300" marR="0" lvl="0" indent="1270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114300" marR="0" lvl="0" indent="1270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114300" marR="0" lvl="0" indent="1270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Anschließend stellen Sie Ihren Plan der Klasse vor und holen sich Feedback ein.</a:t>
            </a:r>
            <a:endParaRPr sz="1400" b="0" i="0" u="none" strike="noStrike" cap="none">
              <a:solidFill>
                <a:srgbClr val="000000"/>
              </a:solidFill>
              <a:latin typeface="Arial"/>
              <a:ea typeface="Arial"/>
              <a:cs typeface="Arial"/>
              <a:sym typeface="Arial"/>
            </a:endParaRPr>
          </a:p>
        </p:txBody>
      </p:sp>
      <p:sp>
        <p:nvSpPr>
          <p:cNvPr id="368" name="Google Shape;368;p40"/>
          <p:cNvSpPr txBox="1"/>
          <p:nvPr/>
        </p:nvSpPr>
        <p:spPr>
          <a:xfrm>
            <a:off x="1875780" y="749603"/>
            <a:ext cx="4959360" cy="63701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accent3"/>
              </a:buClr>
              <a:buSzPts val="3800"/>
              <a:buFont typeface="Bebas Neue"/>
              <a:buNone/>
            </a:pPr>
            <a:r>
              <a:rPr lang="en-GB" sz="3800" b="0" i="0" u="none" strike="noStrike" cap="none">
                <a:solidFill>
                  <a:srgbClr val="E7501B"/>
                </a:solidFill>
                <a:latin typeface="Bebas Neue"/>
                <a:ea typeface="Bebas Neue"/>
                <a:cs typeface="Bebas Neue"/>
                <a:sym typeface="Bebas Neue"/>
              </a:rPr>
              <a:t>Fallstudie</a:t>
            </a:r>
            <a:endParaRPr sz="3800" b="0" i="0" u="none" strike="noStrike" cap="none">
              <a:solidFill>
                <a:srgbClr val="E7501B"/>
              </a:solidFill>
              <a:latin typeface="Bebas Neue"/>
              <a:ea typeface="Bebas Neue"/>
              <a:cs typeface="Bebas Neue"/>
              <a:sym typeface="Bebas Neue"/>
            </a:endParaRPr>
          </a:p>
        </p:txBody>
      </p:sp>
      <p:pic>
        <p:nvPicPr>
          <p:cNvPr id="369" name="Google Shape;369;p40" descr="C:\Windows\system32\config\systemprofile\Desktop\Entrecomp_logo_HD-1.png"/>
          <p:cNvPicPr preferRelativeResize="0"/>
          <p:nvPr/>
        </p:nvPicPr>
        <p:blipFill rotWithShape="1">
          <a:blip r:embed="rId3">
            <a:alphaModFix/>
          </a:blip>
          <a:srcRect/>
          <a:stretch/>
        </p:blipFill>
        <p:spPr>
          <a:xfrm>
            <a:off x="3319598" y="3969173"/>
            <a:ext cx="2355487" cy="71168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1"/>
          <p:cNvSpPr/>
          <p:nvPr/>
        </p:nvSpPr>
        <p:spPr>
          <a:xfrm>
            <a:off x="5443875" y="1896300"/>
            <a:ext cx="2747100" cy="2712000"/>
          </a:xfrm>
          <a:prstGeom prst="rect">
            <a:avLst/>
          </a:prstGeom>
          <a:solidFill>
            <a:srgbClr val="15A7A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375" name="Google Shape;375;p41"/>
          <p:cNvSpPr txBox="1">
            <a:spLocks noGrp="1"/>
          </p:cNvSpPr>
          <p:nvPr>
            <p:ph type="title"/>
          </p:nvPr>
        </p:nvSpPr>
        <p:spPr>
          <a:xfrm>
            <a:off x="713225" y="1477725"/>
            <a:ext cx="3858900" cy="6057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3800"/>
              <a:buNone/>
            </a:pPr>
            <a:r>
              <a:rPr lang="en-GB"/>
              <a:t>Weitere Informationen finden Sie im Internet:</a:t>
            </a:r>
            <a:endParaRPr/>
          </a:p>
        </p:txBody>
      </p:sp>
      <p:sp>
        <p:nvSpPr>
          <p:cNvPr id="376" name="Google Shape;376;p41"/>
          <p:cNvSpPr txBox="1">
            <a:spLocks noGrp="1"/>
          </p:cNvSpPr>
          <p:nvPr>
            <p:ph type="subTitle" idx="1"/>
          </p:nvPr>
        </p:nvSpPr>
        <p:spPr>
          <a:xfrm>
            <a:off x="659598" y="3481249"/>
            <a:ext cx="3730800" cy="1503896"/>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600"/>
              <a:buNone/>
            </a:pPr>
            <a:r>
              <a:rPr lang="en-GB" dirty="0"/>
              <a:t>Der </a:t>
            </a:r>
            <a:r>
              <a:rPr lang="en-GB" dirty="0" err="1"/>
              <a:t>Europäische</a:t>
            </a:r>
            <a:r>
              <a:rPr lang="en-GB" dirty="0"/>
              <a:t> </a:t>
            </a:r>
            <a:r>
              <a:rPr lang="en-GB" dirty="0" err="1"/>
              <a:t>Kompetenzrahmen</a:t>
            </a:r>
            <a:r>
              <a:rPr lang="en-GB" dirty="0"/>
              <a:t> für </a:t>
            </a:r>
            <a:r>
              <a:rPr lang="en-GB" dirty="0" err="1"/>
              <a:t>unternehmerische</a:t>
            </a:r>
            <a:r>
              <a:rPr lang="en-GB" dirty="0"/>
              <a:t> Initiative </a:t>
            </a:r>
            <a:r>
              <a:rPr lang="en-GB" u="sng" dirty="0">
                <a:solidFill>
                  <a:schemeClr val="hlink"/>
                </a:solidFill>
                <a:hlinkClick r:id="rId3"/>
              </a:rPr>
              <a:t>(</a:t>
            </a:r>
            <a:r>
              <a:rPr lang="en-GB" dirty="0"/>
              <a:t>https://ec.europa.eu/social/main.jsp?catId=1317&amp;langId=en)</a:t>
            </a:r>
            <a:endParaRPr dirty="0"/>
          </a:p>
        </p:txBody>
      </p:sp>
      <p:grpSp>
        <p:nvGrpSpPr>
          <p:cNvPr id="377" name="Google Shape;377;p41"/>
          <p:cNvGrpSpPr/>
          <p:nvPr/>
        </p:nvGrpSpPr>
        <p:grpSpPr>
          <a:xfrm>
            <a:off x="4572118" y="1023546"/>
            <a:ext cx="3615639" cy="2905926"/>
            <a:chOff x="1917372" y="1288466"/>
            <a:chExt cx="2993079" cy="2405568"/>
          </a:xfrm>
        </p:grpSpPr>
        <p:sp>
          <p:nvSpPr>
            <p:cNvPr id="378" name="Google Shape;378;p41"/>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41"/>
            <p:cNvSpPr/>
            <p:nvPr/>
          </p:nvSpPr>
          <p:spPr>
            <a:xfrm>
              <a:off x="2962748" y="2186357"/>
              <a:ext cx="902196" cy="1507677"/>
            </a:xfrm>
            <a:custGeom>
              <a:avLst/>
              <a:gdLst/>
              <a:ahLst/>
              <a:cxnLst/>
              <a:rect l="l" t="t" r="r" b="b"/>
              <a:pathLst>
                <a:path w="55324" h="92453" extrusionOk="0">
                  <a:moveTo>
                    <a:pt x="14662" y="1"/>
                  </a:moveTo>
                  <a:lnTo>
                    <a:pt x="14482" y="2609"/>
                  </a:lnTo>
                  <a:lnTo>
                    <a:pt x="11791" y="41519"/>
                  </a:lnTo>
                  <a:lnTo>
                    <a:pt x="11747" y="42149"/>
                  </a:lnTo>
                  <a:lnTo>
                    <a:pt x="11276" y="48946"/>
                  </a:lnTo>
                  <a:lnTo>
                    <a:pt x="10009" y="67301"/>
                  </a:lnTo>
                  <a:lnTo>
                    <a:pt x="9674" y="72100"/>
                  </a:lnTo>
                  <a:lnTo>
                    <a:pt x="9309" y="77399"/>
                  </a:lnTo>
                  <a:cubicBezTo>
                    <a:pt x="9308" y="79203"/>
                    <a:pt x="8592" y="80932"/>
                    <a:pt x="7316" y="82207"/>
                  </a:cubicBezTo>
                  <a:lnTo>
                    <a:pt x="1713" y="87809"/>
                  </a:lnTo>
                  <a:cubicBezTo>
                    <a:pt x="1" y="89522"/>
                    <a:pt x="1214" y="92452"/>
                    <a:pt x="3638" y="92452"/>
                  </a:cubicBezTo>
                  <a:lnTo>
                    <a:pt x="51687" y="92452"/>
                  </a:lnTo>
                  <a:cubicBezTo>
                    <a:pt x="54110" y="92452"/>
                    <a:pt x="55324" y="89522"/>
                    <a:pt x="53610" y="87809"/>
                  </a:cubicBezTo>
                  <a:lnTo>
                    <a:pt x="48009" y="82207"/>
                  </a:lnTo>
                  <a:cubicBezTo>
                    <a:pt x="46733" y="80932"/>
                    <a:pt x="46017" y="79203"/>
                    <a:pt x="46017" y="77399"/>
                  </a:cubicBezTo>
                  <a:lnTo>
                    <a:pt x="45652" y="72100"/>
                  </a:lnTo>
                  <a:lnTo>
                    <a:pt x="45317" y="67301"/>
                  </a:lnTo>
                  <a:lnTo>
                    <a:pt x="44049" y="48946"/>
                  </a:lnTo>
                  <a:lnTo>
                    <a:pt x="43577" y="42149"/>
                  </a:lnTo>
                  <a:lnTo>
                    <a:pt x="43535" y="41519"/>
                  </a:lnTo>
                  <a:lnTo>
                    <a:pt x="40842" y="2609"/>
                  </a:lnTo>
                  <a:lnTo>
                    <a:pt x="40662"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41"/>
            <p:cNvSpPr/>
            <p:nvPr/>
          </p:nvSpPr>
          <p:spPr>
            <a:xfrm>
              <a:off x="1917372" y="1288466"/>
              <a:ext cx="2993079" cy="1995402"/>
            </a:xfrm>
            <a:custGeom>
              <a:avLst/>
              <a:gdLst/>
              <a:ahLst/>
              <a:cxnLst/>
              <a:rect l="l" t="t" r="r" b="b"/>
              <a:pathLst>
                <a:path w="183540" h="122361" extrusionOk="0">
                  <a:moveTo>
                    <a:pt x="6113" y="0"/>
                  </a:moveTo>
                  <a:cubicBezTo>
                    <a:pt x="5991" y="0"/>
                    <a:pt x="5872" y="4"/>
                    <a:pt x="5753" y="12"/>
                  </a:cubicBezTo>
                  <a:cubicBezTo>
                    <a:pt x="5749" y="12"/>
                    <a:pt x="5746" y="11"/>
                    <a:pt x="5743" y="11"/>
                  </a:cubicBezTo>
                  <a:cubicBezTo>
                    <a:pt x="5734" y="11"/>
                    <a:pt x="5726" y="13"/>
                    <a:pt x="5718" y="15"/>
                  </a:cubicBezTo>
                  <a:cubicBezTo>
                    <a:pt x="5602" y="19"/>
                    <a:pt x="5486" y="30"/>
                    <a:pt x="5372" y="46"/>
                  </a:cubicBezTo>
                  <a:cubicBezTo>
                    <a:pt x="5252" y="58"/>
                    <a:pt x="5130" y="77"/>
                    <a:pt x="5011" y="101"/>
                  </a:cubicBezTo>
                  <a:cubicBezTo>
                    <a:pt x="4919" y="116"/>
                    <a:pt x="4827" y="135"/>
                    <a:pt x="4734" y="158"/>
                  </a:cubicBezTo>
                  <a:cubicBezTo>
                    <a:pt x="4447" y="223"/>
                    <a:pt x="4164" y="310"/>
                    <a:pt x="3890" y="418"/>
                  </a:cubicBezTo>
                  <a:cubicBezTo>
                    <a:pt x="3808" y="450"/>
                    <a:pt x="3728" y="484"/>
                    <a:pt x="3648" y="518"/>
                  </a:cubicBezTo>
                  <a:cubicBezTo>
                    <a:pt x="3541" y="569"/>
                    <a:pt x="3433" y="618"/>
                    <a:pt x="3329" y="671"/>
                  </a:cubicBezTo>
                  <a:cubicBezTo>
                    <a:pt x="3222" y="725"/>
                    <a:pt x="3113" y="783"/>
                    <a:pt x="3014" y="844"/>
                  </a:cubicBezTo>
                  <a:cubicBezTo>
                    <a:pt x="2945" y="887"/>
                    <a:pt x="2880" y="926"/>
                    <a:pt x="2814" y="972"/>
                  </a:cubicBezTo>
                  <a:cubicBezTo>
                    <a:pt x="2603" y="1103"/>
                    <a:pt x="2399" y="1249"/>
                    <a:pt x="2208" y="1410"/>
                  </a:cubicBezTo>
                  <a:lnTo>
                    <a:pt x="2092" y="1512"/>
                  </a:lnTo>
                  <a:cubicBezTo>
                    <a:pt x="2031" y="1563"/>
                    <a:pt x="1973" y="1617"/>
                    <a:pt x="1916" y="1670"/>
                  </a:cubicBezTo>
                  <a:cubicBezTo>
                    <a:pt x="1909" y="1678"/>
                    <a:pt x="1902" y="1682"/>
                    <a:pt x="1897" y="1694"/>
                  </a:cubicBezTo>
                  <a:cubicBezTo>
                    <a:pt x="1823" y="1757"/>
                    <a:pt x="1753" y="1825"/>
                    <a:pt x="1689" y="1901"/>
                  </a:cubicBezTo>
                  <a:cubicBezTo>
                    <a:pt x="1672" y="1910"/>
                    <a:pt x="1660" y="1923"/>
                    <a:pt x="1650" y="1938"/>
                  </a:cubicBezTo>
                  <a:cubicBezTo>
                    <a:pt x="1589" y="2001"/>
                    <a:pt x="1531" y="2065"/>
                    <a:pt x="1474" y="2130"/>
                  </a:cubicBezTo>
                  <a:cubicBezTo>
                    <a:pt x="1382" y="2237"/>
                    <a:pt x="1294" y="2346"/>
                    <a:pt x="1214" y="2458"/>
                  </a:cubicBezTo>
                  <a:cubicBezTo>
                    <a:pt x="1098" y="2614"/>
                    <a:pt x="986" y="2779"/>
                    <a:pt x="883" y="2944"/>
                  </a:cubicBezTo>
                  <a:cubicBezTo>
                    <a:pt x="818" y="3053"/>
                    <a:pt x="752" y="3168"/>
                    <a:pt x="694" y="3279"/>
                  </a:cubicBezTo>
                  <a:cubicBezTo>
                    <a:pt x="682" y="3299"/>
                    <a:pt x="672" y="3320"/>
                    <a:pt x="665" y="3340"/>
                  </a:cubicBezTo>
                  <a:cubicBezTo>
                    <a:pt x="614" y="3437"/>
                    <a:pt x="568" y="3532"/>
                    <a:pt x="526" y="3629"/>
                  </a:cubicBezTo>
                  <a:cubicBezTo>
                    <a:pt x="519" y="3649"/>
                    <a:pt x="511" y="3663"/>
                    <a:pt x="502" y="3678"/>
                  </a:cubicBezTo>
                  <a:cubicBezTo>
                    <a:pt x="456" y="3790"/>
                    <a:pt x="410" y="3902"/>
                    <a:pt x="368" y="4016"/>
                  </a:cubicBezTo>
                  <a:cubicBezTo>
                    <a:pt x="362" y="4028"/>
                    <a:pt x="359" y="4039"/>
                    <a:pt x="356" y="4052"/>
                  </a:cubicBezTo>
                  <a:cubicBezTo>
                    <a:pt x="315" y="4171"/>
                    <a:pt x="276" y="4290"/>
                    <a:pt x="242" y="4412"/>
                  </a:cubicBezTo>
                  <a:cubicBezTo>
                    <a:pt x="234" y="4432"/>
                    <a:pt x="227" y="4451"/>
                    <a:pt x="222" y="4470"/>
                  </a:cubicBezTo>
                  <a:cubicBezTo>
                    <a:pt x="152" y="4731"/>
                    <a:pt x="97" y="4997"/>
                    <a:pt x="59" y="5265"/>
                  </a:cubicBezTo>
                  <a:cubicBezTo>
                    <a:pt x="18" y="5548"/>
                    <a:pt x="1" y="5834"/>
                    <a:pt x="1" y="6121"/>
                  </a:cubicBezTo>
                  <a:lnTo>
                    <a:pt x="1" y="116245"/>
                  </a:lnTo>
                  <a:cubicBezTo>
                    <a:pt x="1" y="116350"/>
                    <a:pt x="4" y="116457"/>
                    <a:pt x="8" y="116561"/>
                  </a:cubicBezTo>
                  <a:cubicBezTo>
                    <a:pt x="16" y="116690"/>
                    <a:pt x="27" y="116821"/>
                    <a:pt x="39" y="116948"/>
                  </a:cubicBezTo>
                  <a:cubicBezTo>
                    <a:pt x="69" y="117201"/>
                    <a:pt x="114" y="117453"/>
                    <a:pt x="173" y="117701"/>
                  </a:cubicBezTo>
                  <a:cubicBezTo>
                    <a:pt x="205" y="117823"/>
                    <a:pt x="239" y="117947"/>
                    <a:pt x="273" y="118066"/>
                  </a:cubicBezTo>
                  <a:cubicBezTo>
                    <a:pt x="312" y="118185"/>
                    <a:pt x="353" y="118304"/>
                    <a:pt x="397" y="118419"/>
                  </a:cubicBezTo>
                  <a:cubicBezTo>
                    <a:pt x="438" y="118526"/>
                    <a:pt x="480" y="118635"/>
                    <a:pt x="531" y="118742"/>
                  </a:cubicBezTo>
                  <a:cubicBezTo>
                    <a:pt x="534" y="118754"/>
                    <a:pt x="542" y="118769"/>
                    <a:pt x="545" y="118783"/>
                  </a:cubicBezTo>
                  <a:cubicBezTo>
                    <a:pt x="596" y="118888"/>
                    <a:pt x="645" y="118995"/>
                    <a:pt x="703" y="119095"/>
                  </a:cubicBezTo>
                  <a:cubicBezTo>
                    <a:pt x="761" y="119206"/>
                    <a:pt x="818" y="119313"/>
                    <a:pt x="883" y="119418"/>
                  </a:cubicBezTo>
                  <a:cubicBezTo>
                    <a:pt x="988" y="119586"/>
                    <a:pt x="1099" y="119748"/>
                    <a:pt x="1214" y="119906"/>
                  </a:cubicBezTo>
                  <a:cubicBezTo>
                    <a:pt x="1354" y="120090"/>
                    <a:pt x="1504" y="120269"/>
                    <a:pt x="1663" y="120439"/>
                  </a:cubicBezTo>
                  <a:cubicBezTo>
                    <a:pt x="1744" y="120524"/>
                    <a:pt x="1824" y="120604"/>
                    <a:pt x="1909" y="120684"/>
                  </a:cubicBezTo>
                  <a:cubicBezTo>
                    <a:pt x="2155" y="120915"/>
                    <a:pt x="2418" y="121126"/>
                    <a:pt x="2697" y="121317"/>
                  </a:cubicBezTo>
                  <a:cubicBezTo>
                    <a:pt x="2707" y="121323"/>
                    <a:pt x="2717" y="121329"/>
                    <a:pt x="2726" y="121336"/>
                  </a:cubicBezTo>
                  <a:cubicBezTo>
                    <a:pt x="2826" y="121402"/>
                    <a:pt x="2923" y="121463"/>
                    <a:pt x="3027" y="121524"/>
                  </a:cubicBezTo>
                  <a:cubicBezTo>
                    <a:pt x="3127" y="121582"/>
                    <a:pt x="3229" y="121640"/>
                    <a:pt x="3334" y="121694"/>
                  </a:cubicBezTo>
                  <a:cubicBezTo>
                    <a:pt x="3438" y="121746"/>
                    <a:pt x="3545" y="121796"/>
                    <a:pt x="3652" y="121843"/>
                  </a:cubicBezTo>
                  <a:cubicBezTo>
                    <a:pt x="3752" y="121889"/>
                    <a:pt x="3856" y="121930"/>
                    <a:pt x="3959" y="121969"/>
                  </a:cubicBezTo>
                  <a:cubicBezTo>
                    <a:pt x="4203" y="122063"/>
                    <a:pt x="4453" y="122139"/>
                    <a:pt x="4708" y="122195"/>
                  </a:cubicBezTo>
                  <a:cubicBezTo>
                    <a:pt x="4807" y="122222"/>
                    <a:pt x="4912" y="122243"/>
                    <a:pt x="5016" y="122261"/>
                  </a:cubicBezTo>
                  <a:cubicBezTo>
                    <a:pt x="5135" y="122285"/>
                    <a:pt x="5254" y="122302"/>
                    <a:pt x="5376" y="122314"/>
                  </a:cubicBezTo>
                  <a:cubicBezTo>
                    <a:pt x="5495" y="122331"/>
                    <a:pt x="5614" y="122341"/>
                    <a:pt x="5738" y="122349"/>
                  </a:cubicBezTo>
                  <a:lnTo>
                    <a:pt x="5748" y="122349"/>
                  </a:lnTo>
                  <a:cubicBezTo>
                    <a:pt x="5867" y="122358"/>
                    <a:pt x="5991" y="122361"/>
                    <a:pt x="6113" y="122361"/>
                  </a:cubicBezTo>
                  <a:lnTo>
                    <a:pt x="177418" y="122361"/>
                  </a:lnTo>
                  <a:cubicBezTo>
                    <a:pt x="177419" y="122361"/>
                    <a:pt x="177420" y="122361"/>
                    <a:pt x="177421" y="122361"/>
                  </a:cubicBezTo>
                  <a:cubicBezTo>
                    <a:pt x="180476" y="122361"/>
                    <a:pt x="183063" y="120107"/>
                    <a:pt x="183483" y="117080"/>
                  </a:cubicBezTo>
                  <a:cubicBezTo>
                    <a:pt x="183520" y="116804"/>
                    <a:pt x="183539" y="116524"/>
                    <a:pt x="183539" y="116244"/>
                  </a:cubicBezTo>
                  <a:lnTo>
                    <a:pt x="183539" y="6121"/>
                  </a:lnTo>
                  <a:cubicBezTo>
                    <a:pt x="183539" y="2742"/>
                    <a:pt x="180797" y="0"/>
                    <a:pt x="177418"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41"/>
            <p:cNvSpPr/>
            <p:nvPr/>
          </p:nvSpPr>
          <p:spPr>
            <a:xfrm>
              <a:off x="2017075" y="1388251"/>
              <a:ext cx="2793524" cy="1485466"/>
            </a:xfrm>
            <a:custGeom>
              <a:avLst/>
              <a:gdLst/>
              <a:ahLst/>
              <a:cxnLst/>
              <a:rect l="l" t="t" r="r" b="b"/>
              <a:pathLst>
                <a:path w="171303" h="91091" extrusionOk="0">
                  <a:moveTo>
                    <a:pt x="0" y="1"/>
                  </a:moveTo>
                  <a:lnTo>
                    <a:pt x="0" y="91090"/>
                  </a:lnTo>
                  <a:lnTo>
                    <a:pt x="171303" y="91090"/>
                  </a:lnTo>
                  <a:lnTo>
                    <a:pt x="171303"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GB" sz="3200" b="1" i="0" u="none" strike="noStrike" cap="none" dirty="0" err="1">
                  <a:solidFill>
                    <a:srgbClr val="F1F1F1"/>
                  </a:solidFill>
                  <a:latin typeface="Arial"/>
                  <a:ea typeface="Arial"/>
                  <a:cs typeface="Arial"/>
                  <a:sym typeface="Arial"/>
                </a:rPr>
                <a:t>Vielen</a:t>
              </a:r>
              <a:r>
                <a:rPr lang="en-GB" sz="3200" b="1" i="0" u="none" strike="noStrike" cap="none" dirty="0">
                  <a:solidFill>
                    <a:srgbClr val="F1F1F1"/>
                  </a:solidFill>
                  <a:latin typeface="Arial"/>
                  <a:ea typeface="Arial"/>
                  <a:cs typeface="Arial"/>
                  <a:sym typeface="Arial"/>
                </a:rPr>
                <a:t> Dank!</a:t>
              </a:r>
              <a:endParaRPr sz="3200" b="1" i="0" u="none" strike="noStrike" cap="none" dirty="0">
                <a:solidFill>
                  <a:srgbClr val="F1F1F1"/>
                </a:solidFill>
                <a:latin typeface="Arial"/>
                <a:ea typeface="Arial"/>
                <a:cs typeface="Arial"/>
                <a:sym typeface="Arial"/>
              </a:endParaRPr>
            </a:p>
          </p:txBody>
        </p:sp>
        <p:sp>
          <p:nvSpPr>
            <p:cNvPr id="382" name="Google Shape;382;p41"/>
            <p:cNvSpPr/>
            <p:nvPr/>
          </p:nvSpPr>
          <p:spPr>
            <a:xfrm>
              <a:off x="1917372" y="2984544"/>
              <a:ext cx="2993079" cy="299324"/>
            </a:xfrm>
            <a:custGeom>
              <a:avLst/>
              <a:gdLst/>
              <a:ahLst/>
              <a:cxnLst/>
              <a:rect l="l" t="t" r="r" b="b"/>
              <a:pathLst>
                <a:path w="183540" h="18355" extrusionOk="0">
                  <a:moveTo>
                    <a:pt x="1" y="0"/>
                  </a:moveTo>
                  <a:lnTo>
                    <a:pt x="1" y="12239"/>
                  </a:lnTo>
                  <a:cubicBezTo>
                    <a:pt x="1" y="12344"/>
                    <a:pt x="4" y="12451"/>
                    <a:pt x="8" y="12555"/>
                  </a:cubicBezTo>
                  <a:cubicBezTo>
                    <a:pt x="16" y="12684"/>
                    <a:pt x="27" y="12815"/>
                    <a:pt x="39" y="12942"/>
                  </a:cubicBezTo>
                  <a:cubicBezTo>
                    <a:pt x="69" y="13195"/>
                    <a:pt x="114" y="13447"/>
                    <a:pt x="173" y="13695"/>
                  </a:cubicBezTo>
                  <a:cubicBezTo>
                    <a:pt x="205" y="13817"/>
                    <a:pt x="239" y="13941"/>
                    <a:pt x="273" y="14060"/>
                  </a:cubicBezTo>
                  <a:cubicBezTo>
                    <a:pt x="312" y="14179"/>
                    <a:pt x="353" y="14298"/>
                    <a:pt x="397" y="14413"/>
                  </a:cubicBezTo>
                  <a:cubicBezTo>
                    <a:pt x="438" y="14520"/>
                    <a:pt x="480" y="14629"/>
                    <a:pt x="531" y="14736"/>
                  </a:cubicBezTo>
                  <a:cubicBezTo>
                    <a:pt x="534" y="14748"/>
                    <a:pt x="542" y="14763"/>
                    <a:pt x="545" y="14777"/>
                  </a:cubicBezTo>
                  <a:cubicBezTo>
                    <a:pt x="596" y="14882"/>
                    <a:pt x="645" y="14989"/>
                    <a:pt x="703" y="15089"/>
                  </a:cubicBezTo>
                  <a:cubicBezTo>
                    <a:pt x="761" y="15200"/>
                    <a:pt x="818" y="15307"/>
                    <a:pt x="883" y="15412"/>
                  </a:cubicBezTo>
                  <a:cubicBezTo>
                    <a:pt x="988" y="15580"/>
                    <a:pt x="1099" y="15742"/>
                    <a:pt x="1214" y="15900"/>
                  </a:cubicBezTo>
                  <a:cubicBezTo>
                    <a:pt x="1354" y="16084"/>
                    <a:pt x="1504" y="16263"/>
                    <a:pt x="1663" y="16433"/>
                  </a:cubicBezTo>
                  <a:cubicBezTo>
                    <a:pt x="1744" y="16518"/>
                    <a:pt x="1824" y="16598"/>
                    <a:pt x="1909" y="16678"/>
                  </a:cubicBezTo>
                  <a:cubicBezTo>
                    <a:pt x="2155" y="16909"/>
                    <a:pt x="2418" y="17120"/>
                    <a:pt x="2697" y="17311"/>
                  </a:cubicBezTo>
                  <a:cubicBezTo>
                    <a:pt x="2707" y="17317"/>
                    <a:pt x="2717" y="17323"/>
                    <a:pt x="2726" y="17330"/>
                  </a:cubicBezTo>
                  <a:cubicBezTo>
                    <a:pt x="2826" y="17396"/>
                    <a:pt x="2923" y="17457"/>
                    <a:pt x="3027" y="17518"/>
                  </a:cubicBezTo>
                  <a:cubicBezTo>
                    <a:pt x="3127" y="17576"/>
                    <a:pt x="3229" y="17634"/>
                    <a:pt x="3334" y="17688"/>
                  </a:cubicBezTo>
                  <a:cubicBezTo>
                    <a:pt x="3438" y="17740"/>
                    <a:pt x="3545" y="17790"/>
                    <a:pt x="3652" y="17837"/>
                  </a:cubicBezTo>
                  <a:cubicBezTo>
                    <a:pt x="3752" y="17883"/>
                    <a:pt x="3856" y="17924"/>
                    <a:pt x="3959" y="17963"/>
                  </a:cubicBezTo>
                  <a:cubicBezTo>
                    <a:pt x="4203" y="18057"/>
                    <a:pt x="4453" y="18133"/>
                    <a:pt x="4708" y="18189"/>
                  </a:cubicBezTo>
                  <a:cubicBezTo>
                    <a:pt x="4807" y="18216"/>
                    <a:pt x="4912" y="18237"/>
                    <a:pt x="5016" y="18255"/>
                  </a:cubicBezTo>
                  <a:cubicBezTo>
                    <a:pt x="5135" y="18279"/>
                    <a:pt x="5254" y="18296"/>
                    <a:pt x="5376" y="18308"/>
                  </a:cubicBezTo>
                  <a:cubicBezTo>
                    <a:pt x="5495" y="18325"/>
                    <a:pt x="5614" y="18335"/>
                    <a:pt x="5738" y="18343"/>
                  </a:cubicBezTo>
                  <a:lnTo>
                    <a:pt x="5748" y="18343"/>
                  </a:lnTo>
                  <a:cubicBezTo>
                    <a:pt x="5867" y="18352"/>
                    <a:pt x="5991" y="18355"/>
                    <a:pt x="6113" y="18355"/>
                  </a:cubicBezTo>
                  <a:lnTo>
                    <a:pt x="177418" y="18355"/>
                  </a:lnTo>
                  <a:cubicBezTo>
                    <a:pt x="177419" y="18355"/>
                    <a:pt x="177420" y="18355"/>
                    <a:pt x="177421" y="18355"/>
                  </a:cubicBezTo>
                  <a:cubicBezTo>
                    <a:pt x="180476" y="18355"/>
                    <a:pt x="183063" y="16101"/>
                    <a:pt x="183483" y="13074"/>
                  </a:cubicBezTo>
                  <a:cubicBezTo>
                    <a:pt x="183520" y="12798"/>
                    <a:pt x="183539" y="12518"/>
                    <a:pt x="183539" y="12238"/>
                  </a:cubicBezTo>
                  <a:lnTo>
                    <a:pt x="183539"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41"/>
            <p:cNvSpPr/>
            <p:nvPr/>
          </p:nvSpPr>
          <p:spPr>
            <a:xfrm>
              <a:off x="3363961" y="3084313"/>
              <a:ext cx="99753" cy="99786"/>
            </a:xfrm>
            <a:custGeom>
              <a:avLst/>
              <a:gdLst/>
              <a:ahLst/>
              <a:cxnLst/>
              <a:rect l="l" t="t" r="r" b="b"/>
              <a:pathLst>
                <a:path w="6117" h="6119" extrusionOk="0">
                  <a:moveTo>
                    <a:pt x="3059" y="0"/>
                  </a:moveTo>
                  <a:cubicBezTo>
                    <a:pt x="1370" y="0"/>
                    <a:pt x="0" y="1370"/>
                    <a:pt x="0" y="3059"/>
                  </a:cubicBezTo>
                  <a:cubicBezTo>
                    <a:pt x="0" y="4749"/>
                    <a:pt x="1370" y="6118"/>
                    <a:pt x="3059" y="6118"/>
                  </a:cubicBezTo>
                  <a:cubicBezTo>
                    <a:pt x="4747" y="6118"/>
                    <a:pt x="6117" y="4749"/>
                    <a:pt x="6117" y="3059"/>
                  </a:cubicBezTo>
                  <a:cubicBezTo>
                    <a:pt x="6117" y="1370"/>
                    <a:pt x="4747" y="0"/>
                    <a:pt x="305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41"/>
            <p:cNvSpPr/>
            <p:nvPr/>
          </p:nvSpPr>
          <p:spPr>
            <a:xfrm>
              <a:off x="3120490" y="3283851"/>
              <a:ext cx="586711" cy="78276"/>
            </a:xfrm>
            <a:custGeom>
              <a:avLst/>
              <a:gdLst/>
              <a:ahLst/>
              <a:cxnLst/>
              <a:rect l="l" t="t" r="r" b="b"/>
              <a:pathLst>
                <a:path w="35978" h="4800" extrusionOk="0">
                  <a:moveTo>
                    <a:pt x="334" y="1"/>
                  </a:moveTo>
                  <a:lnTo>
                    <a:pt x="1" y="4800"/>
                  </a:lnTo>
                  <a:lnTo>
                    <a:pt x="35978" y="4800"/>
                  </a:lnTo>
                  <a:lnTo>
                    <a:pt x="35644"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5" name="Google Shape;385;p41"/>
          <p:cNvGrpSpPr/>
          <p:nvPr/>
        </p:nvGrpSpPr>
        <p:grpSpPr>
          <a:xfrm>
            <a:off x="6977632" y="2444298"/>
            <a:ext cx="1453150" cy="1880570"/>
            <a:chOff x="4338285" y="2552085"/>
            <a:chExt cx="1202939" cy="1556763"/>
          </a:xfrm>
        </p:grpSpPr>
        <p:sp>
          <p:nvSpPr>
            <p:cNvPr id="386" name="Google Shape;386;p41"/>
            <p:cNvSpPr/>
            <p:nvPr/>
          </p:nvSpPr>
          <p:spPr>
            <a:xfrm>
              <a:off x="4338285" y="2552085"/>
              <a:ext cx="1202939" cy="1556763"/>
            </a:xfrm>
            <a:custGeom>
              <a:avLst/>
              <a:gdLst/>
              <a:ahLst/>
              <a:cxnLst/>
              <a:rect l="l" t="t" r="r" b="b"/>
              <a:pathLst>
                <a:path w="73766" h="95463" extrusionOk="0">
                  <a:moveTo>
                    <a:pt x="4340" y="1"/>
                  </a:moveTo>
                  <a:cubicBezTo>
                    <a:pt x="1935" y="1"/>
                    <a:pt x="0" y="1936"/>
                    <a:pt x="0" y="4340"/>
                  </a:cubicBezTo>
                  <a:lnTo>
                    <a:pt x="0" y="91123"/>
                  </a:lnTo>
                  <a:cubicBezTo>
                    <a:pt x="0" y="93527"/>
                    <a:pt x="1935" y="95462"/>
                    <a:pt x="4340" y="95462"/>
                  </a:cubicBezTo>
                  <a:lnTo>
                    <a:pt x="69426" y="95462"/>
                  </a:lnTo>
                  <a:cubicBezTo>
                    <a:pt x="71830" y="95462"/>
                    <a:pt x="73766" y="93527"/>
                    <a:pt x="73766" y="91123"/>
                  </a:cubicBezTo>
                  <a:lnTo>
                    <a:pt x="73766" y="4340"/>
                  </a:lnTo>
                  <a:cubicBezTo>
                    <a:pt x="73766" y="1936"/>
                    <a:pt x="71830" y="1"/>
                    <a:pt x="69426"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41"/>
            <p:cNvSpPr/>
            <p:nvPr/>
          </p:nvSpPr>
          <p:spPr>
            <a:xfrm>
              <a:off x="4409044" y="2622860"/>
              <a:ext cx="1061423" cy="1415230"/>
            </a:xfrm>
            <a:custGeom>
              <a:avLst/>
              <a:gdLst/>
              <a:ahLst/>
              <a:cxnLst/>
              <a:rect l="l" t="t" r="r" b="b"/>
              <a:pathLst>
                <a:path w="65088" h="86784" extrusionOk="0">
                  <a:moveTo>
                    <a:pt x="1" y="0"/>
                  </a:moveTo>
                  <a:lnTo>
                    <a:pt x="1" y="34371"/>
                  </a:lnTo>
                  <a:lnTo>
                    <a:pt x="1" y="86783"/>
                  </a:lnTo>
                  <a:lnTo>
                    <a:pt x="65087" y="86783"/>
                  </a:lnTo>
                  <a:lnTo>
                    <a:pt x="65087" y="34371"/>
                  </a:lnTo>
                  <a:lnTo>
                    <a:pt x="65087"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88" name="Google Shape;388;p41"/>
          <p:cNvGrpSpPr/>
          <p:nvPr/>
        </p:nvGrpSpPr>
        <p:grpSpPr>
          <a:xfrm>
            <a:off x="6676663" y="3488350"/>
            <a:ext cx="539391" cy="1120229"/>
            <a:chOff x="4089139" y="3416366"/>
            <a:chExt cx="446516" cy="927342"/>
          </a:xfrm>
        </p:grpSpPr>
        <p:sp>
          <p:nvSpPr>
            <p:cNvPr id="389" name="Google Shape;389;p41"/>
            <p:cNvSpPr/>
            <p:nvPr/>
          </p:nvSpPr>
          <p:spPr>
            <a:xfrm>
              <a:off x="4089139" y="3416366"/>
              <a:ext cx="446516" cy="927342"/>
            </a:xfrm>
            <a:custGeom>
              <a:avLst/>
              <a:gdLst/>
              <a:ahLst/>
              <a:cxnLst/>
              <a:rect l="l" t="t" r="r" b="b"/>
              <a:pathLst>
                <a:path w="27381" h="56866" extrusionOk="0">
                  <a:moveTo>
                    <a:pt x="2107" y="1"/>
                  </a:moveTo>
                  <a:cubicBezTo>
                    <a:pt x="944" y="1"/>
                    <a:pt x="1" y="945"/>
                    <a:pt x="1" y="2107"/>
                  </a:cubicBezTo>
                  <a:lnTo>
                    <a:pt x="1" y="54761"/>
                  </a:lnTo>
                  <a:cubicBezTo>
                    <a:pt x="1" y="55923"/>
                    <a:pt x="944" y="56866"/>
                    <a:pt x="2107" y="56866"/>
                  </a:cubicBezTo>
                  <a:lnTo>
                    <a:pt x="25274" y="56866"/>
                  </a:lnTo>
                  <a:cubicBezTo>
                    <a:pt x="26437" y="56866"/>
                    <a:pt x="27379" y="55923"/>
                    <a:pt x="27381" y="54761"/>
                  </a:cubicBezTo>
                  <a:lnTo>
                    <a:pt x="27381" y="2107"/>
                  </a:lnTo>
                  <a:cubicBezTo>
                    <a:pt x="27381" y="945"/>
                    <a:pt x="26437" y="1"/>
                    <a:pt x="25273"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41"/>
            <p:cNvSpPr/>
            <p:nvPr/>
          </p:nvSpPr>
          <p:spPr>
            <a:xfrm>
              <a:off x="4276676" y="4241884"/>
              <a:ext cx="68883" cy="66257"/>
            </a:xfrm>
            <a:custGeom>
              <a:avLst/>
              <a:gdLst/>
              <a:ahLst/>
              <a:cxnLst/>
              <a:rect l="l" t="t" r="r" b="b"/>
              <a:pathLst>
                <a:path w="4224" h="4063" extrusionOk="0">
                  <a:moveTo>
                    <a:pt x="2194" y="0"/>
                  </a:moveTo>
                  <a:cubicBezTo>
                    <a:pt x="2193" y="0"/>
                    <a:pt x="2192" y="0"/>
                    <a:pt x="2191" y="0"/>
                  </a:cubicBezTo>
                  <a:cubicBezTo>
                    <a:pt x="1370" y="0"/>
                    <a:pt x="628" y="495"/>
                    <a:pt x="314" y="1254"/>
                  </a:cubicBezTo>
                  <a:cubicBezTo>
                    <a:pt x="0" y="2013"/>
                    <a:pt x="174" y="2887"/>
                    <a:pt x="755" y="3467"/>
                  </a:cubicBezTo>
                  <a:cubicBezTo>
                    <a:pt x="1143" y="3856"/>
                    <a:pt x="1663" y="4062"/>
                    <a:pt x="2192" y="4062"/>
                  </a:cubicBezTo>
                  <a:cubicBezTo>
                    <a:pt x="2454" y="4062"/>
                    <a:pt x="2717" y="4012"/>
                    <a:pt x="2968" y="3908"/>
                  </a:cubicBezTo>
                  <a:cubicBezTo>
                    <a:pt x="3728" y="3594"/>
                    <a:pt x="4222" y="2854"/>
                    <a:pt x="4223" y="2032"/>
                  </a:cubicBezTo>
                  <a:cubicBezTo>
                    <a:pt x="4223" y="911"/>
                    <a:pt x="3315" y="0"/>
                    <a:pt x="219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41"/>
            <p:cNvSpPr/>
            <p:nvPr/>
          </p:nvSpPr>
          <p:spPr>
            <a:xfrm>
              <a:off x="4267087" y="3493843"/>
              <a:ext cx="90637" cy="16813"/>
            </a:xfrm>
            <a:custGeom>
              <a:avLst/>
              <a:gdLst/>
              <a:ahLst/>
              <a:cxnLst/>
              <a:rect l="l" t="t" r="r" b="b"/>
              <a:pathLst>
                <a:path w="5558" h="1031" extrusionOk="0">
                  <a:moveTo>
                    <a:pt x="515" y="0"/>
                  </a:moveTo>
                  <a:cubicBezTo>
                    <a:pt x="231" y="0"/>
                    <a:pt x="0" y="231"/>
                    <a:pt x="0" y="515"/>
                  </a:cubicBezTo>
                  <a:cubicBezTo>
                    <a:pt x="0" y="799"/>
                    <a:pt x="231" y="1030"/>
                    <a:pt x="515" y="1030"/>
                  </a:cubicBezTo>
                  <a:lnTo>
                    <a:pt x="5044" y="1030"/>
                  </a:lnTo>
                  <a:cubicBezTo>
                    <a:pt x="5326" y="1030"/>
                    <a:pt x="5557" y="799"/>
                    <a:pt x="5557" y="515"/>
                  </a:cubicBezTo>
                  <a:cubicBezTo>
                    <a:pt x="5557" y="231"/>
                    <a:pt x="5326" y="0"/>
                    <a:pt x="5044"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41"/>
            <p:cNvSpPr/>
            <p:nvPr/>
          </p:nvSpPr>
          <p:spPr>
            <a:xfrm>
              <a:off x="4301496" y="3457787"/>
              <a:ext cx="21020" cy="20221"/>
            </a:xfrm>
            <a:custGeom>
              <a:avLst/>
              <a:gdLst/>
              <a:ahLst/>
              <a:cxnLst/>
              <a:rect l="l" t="t" r="r" b="b"/>
              <a:pathLst>
                <a:path w="1289" h="1240" extrusionOk="0">
                  <a:moveTo>
                    <a:pt x="669" y="0"/>
                  </a:moveTo>
                  <a:cubicBezTo>
                    <a:pt x="419" y="0"/>
                    <a:pt x="193" y="152"/>
                    <a:pt x="98" y="383"/>
                  </a:cubicBezTo>
                  <a:cubicBezTo>
                    <a:pt x="1" y="615"/>
                    <a:pt x="55" y="882"/>
                    <a:pt x="232" y="1059"/>
                  </a:cubicBezTo>
                  <a:cubicBezTo>
                    <a:pt x="350" y="1177"/>
                    <a:pt x="509" y="1239"/>
                    <a:pt x="671" y="1239"/>
                  </a:cubicBezTo>
                  <a:cubicBezTo>
                    <a:pt x="750" y="1239"/>
                    <a:pt x="830" y="1224"/>
                    <a:pt x="906" y="1193"/>
                  </a:cubicBezTo>
                  <a:cubicBezTo>
                    <a:pt x="1138" y="1096"/>
                    <a:pt x="1289" y="871"/>
                    <a:pt x="1289" y="620"/>
                  </a:cubicBezTo>
                  <a:cubicBezTo>
                    <a:pt x="1289" y="279"/>
                    <a:pt x="1012" y="0"/>
                    <a:pt x="66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7"/>
          <p:cNvSpPr txBox="1">
            <a:spLocks noGrp="1"/>
          </p:cNvSpPr>
          <p:nvPr>
            <p:ph type="title"/>
          </p:nvPr>
        </p:nvSpPr>
        <p:spPr>
          <a:xfrm>
            <a:off x="3322825" y="880450"/>
            <a:ext cx="2498400" cy="19467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000"/>
              <a:buNone/>
            </a:pPr>
            <a:r>
              <a:rPr lang="en-GB"/>
              <a:t>01</a:t>
            </a:r>
            <a:endParaRPr/>
          </a:p>
        </p:txBody>
      </p:sp>
      <p:sp>
        <p:nvSpPr>
          <p:cNvPr id="166" name="Google Shape;166;p17"/>
          <p:cNvSpPr txBox="1">
            <a:spLocks noGrp="1"/>
          </p:cNvSpPr>
          <p:nvPr>
            <p:ph type="title" idx="2"/>
          </p:nvPr>
        </p:nvSpPr>
        <p:spPr>
          <a:xfrm>
            <a:off x="798250" y="2840375"/>
            <a:ext cx="7632600" cy="10662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6000"/>
              <a:buNone/>
            </a:pPr>
            <a:r>
              <a:rPr lang="en-GB" b="1"/>
              <a:t>Was ist EntreComp?</a:t>
            </a:r>
            <a:endParaRPr/>
          </a:p>
        </p:txBody>
      </p:sp>
      <p:sp>
        <p:nvSpPr>
          <p:cNvPr id="167" name="Google Shape;167;p17"/>
          <p:cNvSpPr/>
          <p:nvPr/>
        </p:nvSpPr>
        <p:spPr>
          <a:xfrm flipH="1">
            <a:off x="8160201" y="819350"/>
            <a:ext cx="983811" cy="803457"/>
          </a:xfrm>
          <a:custGeom>
            <a:avLst/>
            <a:gdLst/>
            <a:ahLst/>
            <a:cxnLst/>
            <a:rect l="l" t="t" r="r" b="b"/>
            <a:pathLst>
              <a:path w="13025" h="10639" extrusionOk="0">
                <a:moveTo>
                  <a:pt x="0" y="1"/>
                </a:moveTo>
                <a:lnTo>
                  <a:pt x="0" y="10638"/>
                </a:lnTo>
                <a:lnTo>
                  <a:pt x="1302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68" name="Google Shape;168;p17" descr="C:\Windows\system32\config\systemprofile\Desktop\entrecompeurope_logo-color-1024x628.png"/>
          <p:cNvPicPr preferRelativeResize="0"/>
          <p:nvPr/>
        </p:nvPicPr>
        <p:blipFill rotWithShape="1">
          <a:blip r:embed="rId3">
            <a:alphaModFix/>
          </a:blip>
          <a:srcRect/>
          <a:stretch/>
        </p:blipFill>
        <p:spPr>
          <a:xfrm>
            <a:off x="798250" y="2702268"/>
            <a:ext cx="2613261" cy="16026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8"/>
          <p:cNvSpPr txBox="1">
            <a:spLocks noGrp="1"/>
          </p:cNvSpPr>
          <p:nvPr>
            <p:ph type="title"/>
          </p:nvPr>
        </p:nvSpPr>
        <p:spPr>
          <a:xfrm>
            <a:off x="713225" y="1614925"/>
            <a:ext cx="7717800" cy="64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Politischer Kontext</a:t>
            </a:r>
            <a:endParaRPr/>
          </a:p>
        </p:txBody>
      </p:sp>
      <p:grpSp>
        <p:nvGrpSpPr>
          <p:cNvPr id="174" name="Google Shape;174;p18"/>
          <p:cNvGrpSpPr/>
          <p:nvPr/>
        </p:nvGrpSpPr>
        <p:grpSpPr>
          <a:xfrm>
            <a:off x="2858975" y="-386925"/>
            <a:ext cx="701425" cy="247750"/>
            <a:chOff x="2858975" y="3984400"/>
            <a:chExt cx="701425" cy="247750"/>
          </a:xfrm>
        </p:grpSpPr>
        <p:sp>
          <p:nvSpPr>
            <p:cNvPr id="175" name="Google Shape;175;p18"/>
            <p:cNvSpPr/>
            <p:nvPr/>
          </p:nvSpPr>
          <p:spPr>
            <a:xfrm>
              <a:off x="3279200" y="4182725"/>
              <a:ext cx="49425" cy="49425"/>
            </a:xfrm>
            <a:custGeom>
              <a:avLst/>
              <a:gdLst/>
              <a:ahLst/>
              <a:cxnLst/>
              <a:rect l="l" t="t" r="r" b="b"/>
              <a:pathLst>
                <a:path w="1977" h="1977" extrusionOk="0">
                  <a:moveTo>
                    <a:pt x="1004" y="0"/>
                  </a:moveTo>
                  <a:cubicBezTo>
                    <a:pt x="457" y="0"/>
                    <a:pt x="1" y="456"/>
                    <a:pt x="1" y="973"/>
                  </a:cubicBezTo>
                  <a:cubicBezTo>
                    <a:pt x="1" y="1520"/>
                    <a:pt x="457" y="1976"/>
                    <a:pt x="1004" y="1976"/>
                  </a:cubicBezTo>
                  <a:cubicBezTo>
                    <a:pt x="1520" y="1976"/>
                    <a:pt x="1976" y="1520"/>
                    <a:pt x="1976" y="973"/>
                  </a:cubicBezTo>
                  <a:cubicBezTo>
                    <a:pt x="1976" y="456"/>
                    <a:pt x="1520" y="0"/>
                    <a:pt x="10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18"/>
            <p:cNvSpPr/>
            <p:nvPr/>
          </p:nvSpPr>
          <p:spPr>
            <a:xfrm>
              <a:off x="3395475" y="4182725"/>
              <a:ext cx="49400" cy="49425"/>
            </a:xfrm>
            <a:custGeom>
              <a:avLst/>
              <a:gdLst/>
              <a:ahLst/>
              <a:cxnLst/>
              <a:rect l="l" t="t" r="r" b="b"/>
              <a:pathLst>
                <a:path w="1976" h="1977" extrusionOk="0">
                  <a:moveTo>
                    <a:pt x="973" y="0"/>
                  </a:moveTo>
                  <a:cubicBezTo>
                    <a:pt x="426" y="0"/>
                    <a:pt x="0" y="456"/>
                    <a:pt x="0" y="973"/>
                  </a:cubicBezTo>
                  <a:cubicBezTo>
                    <a:pt x="0" y="1520"/>
                    <a:pt x="426" y="1976"/>
                    <a:pt x="973" y="1976"/>
                  </a:cubicBezTo>
                  <a:cubicBezTo>
                    <a:pt x="1520" y="1976"/>
                    <a:pt x="1976" y="1520"/>
                    <a:pt x="1976" y="973"/>
                  </a:cubicBezTo>
                  <a:cubicBezTo>
                    <a:pt x="197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18"/>
            <p:cNvSpPr/>
            <p:nvPr/>
          </p:nvSpPr>
          <p:spPr>
            <a:xfrm>
              <a:off x="3511725" y="4182725"/>
              <a:ext cx="48675" cy="49425"/>
            </a:xfrm>
            <a:custGeom>
              <a:avLst/>
              <a:gdLst/>
              <a:ahLst/>
              <a:cxnLst/>
              <a:rect l="l" t="t" r="r" b="b"/>
              <a:pathLst>
                <a:path w="1947" h="1977" extrusionOk="0">
                  <a:moveTo>
                    <a:pt x="973" y="0"/>
                  </a:moveTo>
                  <a:cubicBezTo>
                    <a:pt x="426" y="0"/>
                    <a:pt x="1" y="456"/>
                    <a:pt x="1" y="973"/>
                  </a:cubicBezTo>
                  <a:cubicBezTo>
                    <a:pt x="1" y="1520"/>
                    <a:pt x="426" y="1976"/>
                    <a:pt x="973" y="1976"/>
                  </a:cubicBezTo>
                  <a:cubicBezTo>
                    <a:pt x="1520" y="1976"/>
                    <a:pt x="1946" y="1520"/>
                    <a:pt x="1946" y="973"/>
                  </a:cubicBezTo>
                  <a:cubicBezTo>
                    <a:pt x="1946" y="456"/>
                    <a:pt x="1520" y="0"/>
                    <a:pt x="97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18"/>
            <p:cNvSpPr/>
            <p:nvPr/>
          </p:nvSpPr>
          <p:spPr>
            <a:xfrm>
              <a:off x="2858975" y="3984400"/>
              <a:ext cx="121625" cy="121600"/>
            </a:xfrm>
            <a:custGeom>
              <a:avLst/>
              <a:gdLst/>
              <a:ahLst/>
              <a:cxnLst/>
              <a:rect l="l" t="t" r="r" b="b"/>
              <a:pathLst>
                <a:path w="4865" h="4864" extrusionOk="0">
                  <a:moveTo>
                    <a:pt x="4347" y="0"/>
                  </a:moveTo>
                  <a:lnTo>
                    <a:pt x="1" y="4347"/>
                  </a:lnTo>
                  <a:lnTo>
                    <a:pt x="487" y="4863"/>
                  </a:lnTo>
                  <a:lnTo>
                    <a:pt x="4864" y="486"/>
                  </a:lnTo>
                  <a:lnTo>
                    <a:pt x="4347" y="0"/>
                  </a:lnTo>
                  <a:close/>
                </a:path>
              </a:pathLst>
            </a:custGeom>
            <a:solidFill>
              <a:srgbClr val="ABDFD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9" name="Google Shape;179;p18"/>
          <p:cNvSpPr txBox="1">
            <a:spLocks noGrp="1"/>
          </p:cNvSpPr>
          <p:nvPr>
            <p:ph type="subTitle" idx="1"/>
          </p:nvPr>
        </p:nvSpPr>
        <p:spPr>
          <a:xfrm>
            <a:off x="2041177" y="2331700"/>
            <a:ext cx="6542384" cy="1176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600"/>
              <a:buNone/>
            </a:pPr>
            <a:r>
              <a:rPr lang="en-GB"/>
              <a:t>Die Studie zur unternehmerischen Kompetenz (EntreComp) wurde von der GFS im Auftrag der Generaldirektion Beschäftigung, Soziales und Integration (GD EMPL) im Januar 2015 gestartet. Eines der Hauptziele von EntreComp war die Entwicklung eines gemeinsamen konzeptionellen Ansatzes, der die Entwicklung der unternehmerischen Kompetenz auf europäischer Ebene unterstützen könnte.</a:t>
            </a:r>
            <a:endParaRPr/>
          </a:p>
          <a:p>
            <a:pPr marL="0" lvl="0" indent="0" algn="ctr" rtl="0">
              <a:lnSpc>
                <a:spcPct val="100000"/>
              </a:lnSpc>
              <a:spcBef>
                <a:spcPts val="0"/>
              </a:spcBef>
              <a:spcAft>
                <a:spcPts val="0"/>
              </a:spcAft>
              <a:buSzPts val="1600"/>
              <a:buNone/>
            </a:pPr>
            <a:endParaRPr/>
          </a:p>
        </p:txBody>
      </p:sp>
      <p:pic>
        <p:nvPicPr>
          <p:cNvPr id="180" name="Google Shape;180;p18" descr="C:\Windows\system32\config\systemprofile\Desktop\entrecompeurope_logo-color-1024x628.png"/>
          <p:cNvPicPr preferRelativeResize="0"/>
          <p:nvPr/>
        </p:nvPicPr>
        <p:blipFill rotWithShape="1">
          <a:blip r:embed="rId3">
            <a:alphaModFix/>
          </a:blip>
          <a:srcRect/>
          <a:stretch/>
        </p:blipFill>
        <p:spPr>
          <a:xfrm>
            <a:off x="579974" y="813593"/>
            <a:ext cx="2613261" cy="160266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9"/>
          <p:cNvSpPr txBox="1">
            <a:spLocks noGrp="1"/>
          </p:cNvSpPr>
          <p:nvPr>
            <p:ph type="title"/>
          </p:nvPr>
        </p:nvSpPr>
        <p:spPr>
          <a:xfrm>
            <a:off x="713100" y="16599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dirty="0"/>
              <a:t>EntreComp verstehen</a:t>
            </a:r>
            <a:endParaRPr dirty="0"/>
          </a:p>
        </p:txBody>
      </p:sp>
      <p:sp>
        <p:nvSpPr>
          <p:cNvPr id="186" name="Google Shape;186;p19"/>
          <p:cNvSpPr txBox="1">
            <a:spLocks noGrp="1"/>
          </p:cNvSpPr>
          <p:nvPr>
            <p:ph type="subTitle" idx="1"/>
          </p:nvPr>
        </p:nvSpPr>
        <p:spPr>
          <a:xfrm>
            <a:off x="221930" y="1096880"/>
            <a:ext cx="5818953" cy="2772450"/>
          </a:xfrm>
          <a:prstGeom prst="rect">
            <a:avLst/>
          </a:prstGeom>
          <a:noFill/>
          <a:ln>
            <a:noFill/>
          </a:ln>
        </p:spPr>
        <p:txBody>
          <a:bodyPr spcFirstLastPara="1" wrap="square" lIns="91425" tIns="91425" rIns="91425" bIns="91425" anchor="t" anchorCtr="0">
            <a:noAutofit/>
          </a:bodyPr>
          <a:lstStyle/>
          <a:p>
            <a:pPr marL="114300" indent="12700"/>
            <a:r>
              <a:rPr lang="en-GB" sz="2800" b="0" i="0" u="none" strike="noStrike" cap="none" dirty="0">
                <a:solidFill>
                  <a:srgbClr val="E7501B"/>
                </a:solidFill>
                <a:latin typeface="Bebas Neue"/>
                <a:ea typeface="Bebas Neue"/>
                <a:cs typeface="Bebas Neue"/>
                <a:sym typeface="Bebas Neue"/>
              </a:rPr>
              <a:t>Fallstudie</a:t>
            </a:r>
          </a:p>
          <a:p>
            <a:pPr marL="114300" marR="0" lvl="0" indent="12700" rtl="0">
              <a:lnSpc>
                <a:spcPct val="100000"/>
              </a:lnSpc>
              <a:spcBef>
                <a:spcPts val="0"/>
              </a:spcBef>
              <a:spcAft>
                <a:spcPts val="0"/>
              </a:spcAft>
              <a:buNone/>
            </a:pPr>
            <a:endParaRPr lang="en-GB" sz="1400" b="0" i="0" u="none" strike="noStrike" cap="none" dirty="0">
              <a:solidFill>
                <a:srgbClr val="000000"/>
              </a:solidFill>
              <a:latin typeface="Arial"/>
              <a:ea typeface="Arial"/>
              <a:cs typeface="Arial"/>
              <a:sym typeface="Arial"/>
            </a:endParaRPr>
          </a:p>
          <a:p>
            <a:pPr marL="114300" marR="0" lvl="0" indent="12700" rtl="0">
              <a:lnSpc>
                <a:spcPct val="100000"/>
              </a:lnSpc>
              <a:spcBef>
                <a:spcPts val="0"/>
              </a:spcBef>
              <a:spcAft>
                <a:spcPts val="0"/>
              </a:spcAft>
              <a:buNone/>
            </a:pPr>
            <a:r>
              <a:rPr lang="en-GB" sz="1400" b="0" i="0" u="none" strike="noStrike" cap="none" dirty="0" err="1">
                <a:solidFill>
                  <a:srgbClr val="000000"/>
                </a:solidFill>
                <a:latin typeface="Arial"/>
                <a:ea typeface="Arial"/>
                <a:cs typeface="Arial"/>
                <a:sym typeface="Arial"/>
              </a:rPr>
              <a:t>Sehen</a:t>
            </a:r>
            <a:r>
              <a:rPr lang="en-GB" sz="1400" b="0" i="0" u="none" strike="noStrike" cap="none" dirty="0">
                <a:solidFill>
                  <a:srgbClr val="000000"/>
                </a:solidFill>
                <a:latin typeface="Arial"/>
                <a:ea typeface="Arial"/>
                <a:cs typeface="Arial"/>
                <a:sym typeface="Arial"/>
              </a:rPr>
              <a:t> Sie </a:t>
            </a:r>
            <a:r>
              <a:rPr lang="en-GB" sz="1400" b="0" i="0" u="none" strike="noStrike" cap="none" dirty="0" err="1">
                <a:solidFill>
                  <a:srgbClr val="000000"/>
                </a:solidFill>
                <a:latin typeface="Arial"/>
                <a:ea typeface="Arial"/>
                <a:cs typeface="Arial"/>
                <a:sym typeface="Arial"/>
              </a:rPr>
              <a:t>sich</a:t>
            </a:r>
            <a:r>
              <a:rPr lang="en-GB" sz="1400" b="0" i="0" u="none" strike="noStrike" cap="none" dirty="0">
                <a:solidFill>
                  <a:srgbClr val="000000"/>
                </a:solidFill>
                <a:latin typeface="Arial"/>
                <a:ea typeface="Arial"/>
                <a:cs typeface="Arial"/>
                <a:sym typeface="Arial"/>
              </a:rPr>
              <a:t> das </a:t>
            </a:r>
            <a:r>
              <a:rPr lang="en-GB" sz="1400" b="0" i="0" u="none" strike="noStrike" cap="none" dirty="0" err="1">
                <a:solidFill>
                  <a:srgbClr val="000000"/>
                </a:solidFill>
                <a:latin typeface="Arial"/>
                <a:ea typeface="Arial"/>
                <a:cs typeface="Arial"/>
                <a:sym typeface="Arial"/>
              </a:rPr>
              <a:t>folgende</a:t>
            </a:r>
            <a:r>
              <a:rPr lang="en-GB" sz="1400" b="0" i="0" u="none" strike="noStrike" cap="none" dirty="0">
                <a:solidFill>
                  <a:srgbClr val="000000"/>
                </a:solidFill>
                <a:latin typeface="Arial"/>
                <a:ea typeface="Arial"/>
                <a:cs typeface="Arial"/>
                <a:sym typeface="Arial"/>
              </a:rPr>
              <a:t> Video an</a:t>
            </a:r>
            <a:endParaRPr dirty="0"/>
          </a:p>
          <a:p>
            <a:pPr marL="114300" marR="0" lvl="0" indent="12700"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114300" marR="0" lvl="0" indent="12700" rtl="0">
              <a:lnSpc>
                <a:spcPct val="100000"/>
              </a:lnSpc>
              <a:spcBef>
                <a:spcPts val="0"/>
              </a:spcBef>
              <a:spcAft>
                <a:spcPts val="0"/>
              </a:spcAft>
              <a:buNone/>
            </a:pPr>
            <a:r>
              <a:rPr lang="en-GB" sz="1400" b="0" i="0" u="sng" strike="noStrike" cap="none" dirty="0">
                <a:solidFill>
                  <a:schemeClr val="hlink"/>
                </a:solidFill>
                <a:latin typeface="Arial"/>
                <a:ea typeface="Arial"/>
                <a:cs typeface="Arial"/>
                <a:sym typeface="Arial"/>
                <a:hlinkClick r:id="rId3"/>
              </a:rPr>
              <a:t>https://www.youtube.com/watch?v=ijpVICWGIdc</a:t>
            </a:r>
            <a:endParaRPr sz="1400" b="0" i="0" u="none" strike="noStrike" cap="none" dirty="0">
              <a:solidFill>
                <a:srgbClr val="000000"/>
              </a:solidFill>
              <a:latin typeface="Arial"/>
              <a:ea typeface="Arial"/>
              <a:cs typeface="Arial"/>
              <a:sym typeface="Arial"/>
            </a:endParaRPr>
          </a:p>
          <a:p>
            <a:pPr marL="114300" marR="0" lvl="0" indent="12700"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114300" marR="0" lvl="0" indent="12700" rtl="0">
              <a:lnSpc>
                <a:spcPct val="100000"/>
              </a:lnSpc>
              <a:spcBef>
                <a:spcPts val="0"/>
              </a:spcBef>
              <a:spcAft>
                <a:spcPts val="0"/>
              </a:spcAft>
              <a:buNone/>
            </a:pPr>
            <a:r>
              <a:rPr lang="en-GB" sz="1400" b="0" i="0" u="none" strike="noStrike" cap="none" dirty="0" err="1">
                <a:solidFill>
                  <a:srgbClr val="000000"/>
                </a:solidFill>
                <a:latin typeface="Arial"/>
                <a:ea typeface="Arial"/>
                <a:cs typeface="Arial"/>
                <a:sym typeface="Arial"/>
              </a:rPr>
              <a:t>Schreiben</a:t>
            </a:r>
            <a:r>
              <a:rPr lang="en-GB" sz="1400" b="0" i="0" u="none" strike="noStrike" cap="none" dirty="0">
                <a:solidFill>
                  <a:srgbClr val="000000"/>
                </a:solidFill>
                <a:latin typeface="Arial"/>
                <a:ea typeface="Arial"/>
                <a:cs typeface="Arial"/>
                <a:sym typeface="Arial"/>
              </a:rPr>
              <a:t> Sie </a:t>
            </a:r>
            <a:r>
              <a:rPr lang="en-GB" sz="1400" b="0" i="0" u="none" strike="noStrike" cap="none" dirty="0" err="1">
                <a:solidFill>
                  <a:srgbClr val="000000"/>
                </a:solidFill>
                <a:latin typeface="Arial"/>
                <a:ea typeface="Arial"/>
                <a:cs typeface="Arial"/>
                <a:sym typeface="Arial"/>
              </a:rPr>
              <a:t>dann</a:t>
            </a:r>
            <a:r>
              <a:rPr lang="en-GB" sz="1400" b="0" i="0" u="none" strike="noStrike" cap="none" dirty="0">
                <a:solidFill>
                  <a:srgbClr val="000000"/>
                </a:solidFill>
                <a:latin typeface="Arial"/>
                <a:ea typeface="Arial"/>
                <a:cs typeface="Arial"/>
                <a:sym typeface="Arial"/>
              </a:rPr>
              <a:t> 3 </a:t>
            </a:r>
            <a:r>
              <a:rPr lang="en-GB" sz="1400" b="0" i="0" u="none" strike="noStrike" cap="none" dirty="0" err="1">
                <a:solidFill>
                  <a:srgbClr val="000000"/>
                </a:solidFill>
                <a:latin typeface="Arial"/>
                <a:ea typeface="Arial"/>
                <a:cs typeface="Arial"/>
                <a:sym typeface="Arial"/>
              </a:rPr>
              <a:t>Merkmale</a:t>
            </a:r>
            <a:r>
              <a:rPr lang="en-GB" sz="1400" b="0" i="0" u="none" strike="noStrike" cap="none" dirty="0">
                <a:solidFill>
                  <a:srgbClr val="000000"/>
                </a:solidFill>
                <a:latin typeface="Arial"/>
                <a:ea typeface="Arial"/>
                <a:cs typeface="Arial"/>
                <a:sym typeface="Arial"/>
              </a:rPr>
              <a:t> auf, die </a:t>
            </a:r>
            <a:r>
              <a:rPr lang="en-GB" sz="1400" b="0" i="0" u="none" strike="noStrike" cap="none" dirty="0" err="1">
                <a:solidFill>
                  <a:srgbClr val="000000"/>
                </a:solidFill>
                <a:latin typeface="Arial"/>
                <a:ea typeface="Arial"/>
                <a:cs typeface="Arial"/>
                <a:sym typeface="Arial"/>
              </a:rPr>
              <a:t>Ihrer</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Meinung</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nach</a:t>
            </a:r>
            <a:r>
              <a:rPr lang="en-GB" sz="1400" b="0" i="0" u="none" strike="noStrike" cap="none" dirty="0">
                <a:solidFill>
                  <a:srgbClr val="000000"/>
                </a:solidFill>
                <a:latin typeface="Arial"/>
                <a:ea typeface="Arial"/>
                <a:cs typeface="Arial"/>
                <a:sym typeface="Arial"/>
              </a:rPr>
              <a:t> EntreComp am </a:t>
            </a:r>
            <a:r>
              <a:rPr lang="en-GB" sz="1400" b="0" i="0" u="none" strike="noStrike" cap="none" dirty="0" err="1">
                <a:solidFill>
                  <a:srgbClr val="000000"/>
                </a:solidFill>
                <a:latin typeface="Arial"/>
                <a:ea typeface="Arial"/>
                <a:cs typeface="Arial"/>
                <a:sym typeface="Arial"/>
              </a:rPr>
              <a:t>besten</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charakterisieren</a:t>
            </a:r>
            <a:r>
              <a:rPr lang="en-GB" sz="1400" b="0" i="0" u="none" strike="noStrike" cap="none" dirty="0">
                <a:solidFill>
                  <a:srgbClr val="000000"/>
                </a:solidFill>
                <a:latin typeface="Arial"/>
                <a:ea typeface="Arial"/>
                <a:cs typeface="Arial"/>
                <a:sym typeface="Arial"/>
              </a:rPr>
              <a:t>.</a:t>
            </a:r>
            <a:endParaRPr dirty="0"/>
          </a:p>
          <a:p>
            <a:pPr marL="114300" marR="0" lvl="0" indent="12700" rtl="0">
              <a:lnSpc>
                <a:spcPct val="100000"/>
              </a:lnSpc>
              <a:spcBef>
                <a:spcPts val="0"/>
              </a:spcBef>
              <a:spcAft>
                <a:spcPts val="0"/>
              </a:spcAft>
              <a:buNone/>
            </a:pPr>
            <a:endParaRPr sz="1400" b="0" i="0" u="none" strike="noStrike" cap="none" dirty="0">
              <a:solidFill>
                <a:srgbClr val="000000"/>
              </a:solidFill>
              <a:latin typeface="Arial"/>
              <a:ea typeface="Arial"/>
              <a:cs typeface="Arial"/>
              <a:sym typeface="Arial"/>
            </a:endParaRPr>
          </a:p>
          <a:p>
            <a:pPr marL="114300" marR="0" lvl="0" indent="12700" rtl="0">
              <a:lnSpc>
                <a:spcPct val="100000"/>
              </a:lnSpc>
              <a:spcBef>
                <a:spcPts val="0"/>
              </a:spcBef>
              <a:spcAft>
                <a:spcPts val="0"/>
              </a:spcAft>
              <a:buNone/>
            </a:pPr>
            <a:r>
              <a:rPr lang="en-GB" sz="1400" b="0" i="0" u="none" strike="noStrike" cap="none" dirty="0" err="1">
                <a:solidFill>
                  <a:srgbClr val="000000"/>
                </a:solidFill>
                <a:latin typeface="Arial"/>
                <a:ea typeface="Arial"/>
                <a:cs typeface="Arial"/>
                <a:sym typeface="Arial"/>
              </a:rPr>
              <a:t>Präsentieren</a:t>
            </a:r>
            <a:r>
              <a:rPr lang="en-GB" sz="1400" b="0" i="0" u="none" strike="noStrike" cap="none" dirty="0">
                <a:solidFill>
                  <a:srgbClr val="000000"/>
                </a:solidFill>
                <a:latin typeface="Arial"/>
                <a:ea typeface="Arial"/>
                <a:cs typeface="Arial"/>
                <a:sym typeface="Arial"/>
              </a:rPr>
              <a:t> Sie </a:t>
            </a:r>
            <a:r>
              <a:rPr lang="en-GB" sz="1400" b="0" i="0" u="none" strike="noStrike" cap="none" dirty="0" err="1">
                <a:solidFill>
                  <a:srgbClr val="000000"/>
                </a:solidFill>
                <a:latin typeface="Arial"/>
                <a:ea typeface="Arial"/>
                <a:cs typeface="Arial"/>
                <a:sym typeface="Arial"/>
              </a:rPr>
              <a:t>anschließend</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Ihre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Auswahl</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vor</a:t>
            </a:r>
            <a:r>
              <a:rPr lang="en-GB" sz="1400" b="0" i="0" u="none" strike="noStrike" cap="none" dirty="0">
                <a:solidFill>
                  <a:srgbClr val="000000"/>
                </a:solidFill>
                <a:latin typeface="Arial"/>
                <a:ea typeface="Arial"/>
                <a:cs typeface="Arial"/>
                <a:sym typeface="Arial"/>
              </a:rPr>
              <a:t> der </a:t>
            </a:r>
            <a:r>
              <a:rPr lang="en-GB" sz="1400" b="0" i="0" u="none" strike="noStrike" cap="none" dirty="0" err="1">
                <a:solidFill>
                  <a:srgbClr val="000000"/>
                </a:solidFill>
                <a:latin typeface="Arial"/>
                <a:ea typeface="Arial"/>
                <a:cs typeface="Arial"/>
                <a:sym typeface="Arial"/>
              </a:rPr>
              <a:t>Klasse</a:t>
            </a:r>
            <a:r>
              <a:rPr lang="en-GB" sz="1400" b="0" i="0" u="none" strike="noStrike" cap="none" dirty="0">
                <a:solidFill>
                  <a:srgbClr val="000000"/>
                </a:solidFill>
                <a:latin typeface="Arial"/>
                <a:ea typeface="Arial"/>
                <a:cs typeface="Arial"/>
                <a:sym typeface="Arial"/>
              </a:rPr>
              <a:t> und </a:t>
            </a:r>
            <a:r>
              <a:rPr lang="en-GB" sz="1400" b="0" i="0" u="none" strike="noStrike" cap="none" dirty="0" err="1">
                <a:solidFill>
                  <a:srgbClr val="000000"/>
                </a:solidFill>
                <a:latin typeface="Arial"/>
                <a:ea typeface="Arial"/>
                <a:cs typeface="Arial"/>
                <a:sym typeface="Arial"/>
              </a:rPr>
              <a:t>holen</a:t>
            </a:r>
            <a:r>
              <a:rPr lang="en-GB" sz="1400" b="0" i="0" u="none" strike="noStrike" cap="none" dirty="0">
                <a:solidFill>
                  <a:srgbClr val="000000"/>
                </a:solidFill>
                <a:latin typeface="Arial"/>
                <a:ea typeface="Arial"/>
                <a:cs typeface="Arial"/>
                <a:sym typeface="Arial"/>
              </a:rPr>
              <a:t> Sie </a:t>
            </a:r>
            <a:r>
              <a:rPr lang="en-GB" sz="1400" b="0" i="0" u="none" strike="noStrike" cap="none" dirty="0" err="1">
                <a:solidFill>
                  <a:srgbClr val="000000"/>
                </a:solidFill>
                <a:latin typeface="Arial"/>
                <a:ea typeface="Arial"/>
                <a:cs typeface="Arial"/>
                <a:sym typeface="Arial"/>
              </a:rPr>
              <a:t>sich</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ein</a:t>
            </a:r>
            <a:r>
              <a:rPr lang="en-GB" sz="1400" b="0" i="0" u="none" strike="noStrike" cap="none" dirty="0">
                <a:solidFill>
                  <a:srgbClr val="000000"/>
                </a:solidFill>
                <a:latin typeface="Arial"/>
                <a:ea typeface="Arial"/>
                <a:cs typeface="Arial"/>
                <a:sym typeface="Arial"/>
              </a:rPr>
              <a:t> Feedback </a:t>
            </a:r>
            <a:r>
              <a:rPr lang="en-GB" sz="1400" b="0" i="0" u="none" strike="noStrike" cap="none" dirty="0" err="1">
                <a:solidFill>
                  <a:srgbClr val="000000"/>
                </a:solidFill>
                <a:latin typeface="Arial"/>
                <a:ea typeface="Arial"/>
                <a:cs typeface="Arial"/>
                <a:sym typeface="Arial"/>
              </a:rPr>
              <a:t>ein</a:t>
            </a:r>
            <a:r>
              <a:rPr lang="en-GB" sz="14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pic>
        <p:nvPicPr>
          <p:cNvPr id="188" name="Google Shape;188;p19" descr="C:\Windows\system32\config\systemprofile\Desktop\Entrecomp_logo_HD-1.png"/>
          <p:cNvPicPr preferRelativeResize="0"/>
          <p:nvPr/>
        </p:nvPicPr>
        <p:blipFill rotWithShape="1">
          <a:blip r:embed="rId4">
            <a:alphaModFix/>
          </a:blip>
          <a:srcRect/>
          <a:stretch/>
        </p:blipFill>
        <p:spPr>
          <a:xfrm>
            <a:off x="5170170" y="3776600"/>
            <a:ext cx="3070860" cy="102362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0"/>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EntreComp verstehen</a:t>
            </a:r>
            <a:endParaRPr/>
          </a:p>
        </p:txBody>
      </p:sp>
      <p:sp>
        <p:nvSpPr>
          <p:cNvPr id="194" name="Google Shape;194;p20"/>
          <p:cNvSpPr txBox="1">
            <a:spLocks noGrp="1"/>
          </p:cNvSpPr>
          <p:nvPr>
            <p:ph type="subTitle" idx="1"/>
          </p:nvPr>
        </p:nvSpPr>
        <p:spPr>
          <a:xfrm>
            <a:off x="713225" y="1699260"/>
            <a:ext cx="3538735" cy="2772450"/>
          </a:xfrm>
          <a:prstGeom prst="rect">
            <a:avLst/>
          </a:prstGeom>
          <a:noFill/>
          <a:ln>
            <a:noFill/>
          </a:ln>
        </p:spPr>
        <p:txBody>
          <a:bodyPr spcFirstLastPara="1" wrap="square" lIns="91425" tIns="91425" rIns="91425" bIns="91425" anchor="t" anchorCtr="0">
            <a:noAutofit/>
          </a:bodyPr>
          <a:lstStyle/>
          <a:p>
            <a:pPr marL="114300" marR="0" lvl="0" indent="1270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EntreComp ist ein Rahmenwerk mit 15 unternehmerischen Kompetenzen, die weiter in Themen untergliedert sind, die beschreiben, was die jeweilige Kompetenz in der Praxis wirklich bedeutet. Diese werden durch Lernergebnisse (insgesamt 442) klar definiert - was ein Lernender weiß, versteht und tun kann. Die Lernergebnisse werden auf 8 verschiedenen Stufen der Progression abgebildet, vom Anfänger bis zum Experten.</a:t>
            </a:r>
            <a:endParaRPr sz="1400" b="0" i="0" u="none" strike="noStrike" cap="none">
              <a:solidFill>
                <a:srgbClr val="000000"/>
              </a:solidFill>
              <a:latin typeface="Arial"/>
              <a:ea typeface="Arial"/>
              <a:cs typeface="Arial"/>
              <a:sym typeface="Arial"/>
            </a:endParaRPr>
          </a:p>
        </p:txBody>
      </p:sp>
      <p:pic>
        <p:nvPicPr>
          <p:cNvPr id="195" name="Google Shape;195;p20" descr="Competence areas and learning progress | EU Science Hub"/>
          <p:cNvPicPr preferRelativeResize="0"/>
          <p:nvPr/>
        </p:nvPicPr>
        <p:blipFill rotWithShape="1">
          <a:blip r:embed="rId3">
            <a:alphaModFix/>
          </a:blip>
          <a:srcRect/>
          <a:stretch/>
        </p:blipFill>
        <p:spPr>
          <a:xfrm>
            <a:off x="4251961" y="1109140"/>
            <a:ext cx="3455126" cy="357171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1"/>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EntreComp verstehen</a:t>
            </a:r>
            <a:endParaRPr/>
          </a:p>
        </p:txBody>
      </p:sp>
      <p:sp>
        <p:nvSpPr>
          <p:cNvPr id="201" name="Google Shape;201;p21"/>
          <p:cNvSpPr txBox="1">
            <a:spLocks noGrp="1"/>
          </p:cNvSpPr>
          <p:nvPr>
            <p:ph type="subTitle" idx="1"/>
          </p:nvPr>
        </p:nvSpPr>
        <p:spPr>
          <a:xfrm>
            <a:off x="511900" y="2571750"/>
            <a:ext cx="2053572" cy="648683"/>
          </a:xfrm>
          <a:prstGeom prst="rect">
            <a:avLst/>
          </a:prstGeom>
          <a:noFill/>
          <a:ln>
            <a:noFill/>
          </a:ln>
        </p:spPr>
        <p:txBody>
          <a:bodyPr spcFirstLastPara="1" wrap="square" lIns="91425" tIns="91425" rIns="91425" bIns="91425" anchor="t" anchorCtr="0">
            <a:noAutofit/>
          </a:bodyPr>
          <a:lstStyle/>
          <a:p>
            <a:pPr marL="114300" marR="0" lvl="0" indent="12700" algn="ctr" rtl="0">
              <a:lnSpc>
                <a:spcPct val="100000"/>
              </a:lnSpc>
              <a:spcBef>
                <a:spcPts val="0"/>
              </a:spcBef>
              <a:spcAft>
                <a:spcPts val="0"/>
              </a:spcAft>
              <a:buNone/>
            </a:pPr>
            <a:r>
              <a:rPr lang="en-GB" sz="1400" b="0" i="0" u="none" strike="noStrike" cap="none" dirty="0">
                <a:solidFill>
                  <a:srgbClr val="000000"/>
                </a:solidFill>
                <a:latin typeface="Arial"/>
                <a:ea typeface="Arial"/>
                <a:cs typeface="Arial"/>
                <a:sym typeface="Arial"/>
              </a:rPr>
              <a:t>Es </a:t>
            </a:r>
            <a:r>
              <a:rPr lang="en-GB" sz="1400" b="0" i="0" u="none" strike="noStrike" cap="none" dirty="0" err="1">
                <a:solidFill>
                  <a:srgbClr val="000000"/>
                </a:solidFill>
                <a:latin typeface="Arial"/>
                <a:ea typeface="Arial"/>
                <a:cs typeface="Arial"/>
                <a:sym typeface="Arial"/>
              </a:rPr>
              <a:t>gibt</a:t>
            </a:r>
            <a:r>
              <a:rPr lang="en-GB" sz="1400" b="0" i="0" u="none" strike="noStrike" cap="none" dirty="0">
                <a:solidFill>
                  <a:srgbClr val="000000"/>
                </a:solidFill>
                <a:latin typeface="Arial"/>
                <a:ea typeface="Arial"/>
                <a:cs typeface="Arial"/>
                <a:sym typeface="Arial"/>
              </a:rPr>
              <a:t> 5 </a:t>
            </a:r>
            <a:r>
              <a:rPr lang="en-GB" sz="1400" b="0" i="0" u="none" strike="noStrike" cap="none" dirty="0" err="1">
                <a:solidFill>
                  <a:srgbClr val="000000"/>
                </a:solidFill>
                <a:latin typeface="Arial"/>
                <a:ea typeface="Arial"/>
                <a:cs typeface="Arial"/>
                <a:sym typeface="Arial"/>
              </a:rPr>
              <a:t>wichtige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Bausteine</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zum</a:t>
            </a:r>
            <a:r>
              <a:rPr lang="en-GB" sz="1400" b="0" i="0" u="none" strike="noStrike" cap="none" dirty="0">
                <a:solidFill>
                  <a:srgbClr val="000000"/>
                </a:solidFill>
                <a:latin typeface="Arial"/>
                <a:ea typeface="Arial"/>
                <a:cs typeface="Arial"/>
                <a:sym typeface="Arial"/>
              </a:rPr>
              <a:t> </a:t>
            </a:r>
            <a:r>
              <a:rPr lang="en-GB" sz="1400" b="0" i="0" u="none" strike="noStrike" cap="none" dirty="0" err="1">
                <a:solidFill>
                  <a:srgbClr val="000000"/>
                </a:solidFill>
                <a:latin typeface="Arial"/>
                <a:ea typeface="Arial"/>
                <a:cs typeface="Arial"/>
                <a:sym typeface="Arial"/>
              </a:rPr>
              <a:t>Verständnis</a:t>
            </a:r>
            <a:r>
              <a:rPr lang="en-GB" sz="1400" b="0" i="0" u="none" strike="noStrike" cap="none" dirty="0">
                <a:solidFill>
                  <a:srgbClr val="000000"/>
                </a:solidFill>
                <a:latin typeface="Arial"/>
                <a:ea typeface="Arial"/>
                <a:cs typeface="Arial"/>
                <a:sym typeface="Arial"/>
              </a:rPr>
              <a:t> von EntreComp:</a:t>
            </a:r>
            <a:endParaRPr sz="1400" b="0" i="0" u="none" strike="noStrike" cap="none" dirty="0">
              <a:solidFill>
                <a:srgbClr val="000000"/>
              </a:solidFill>
              <a:latin typeface="Arial"/>
              <a:ea typeface="Arial"/>
              <a:cs typeface="Arial"/>
              <a:sym typeface="Arial"/>
            </a:endParaRPr>
          </a:p>
        </p:txBody>
      </p:sp>
      <p:sp>
        <p:nvSpPr>
          <p:cNvPr id="202" name="Google Shape;202;p21"/>
          <p:cNvSpPr/>
          <p:nvPr/>
        </p:nvSpPr>
        <p:spPr>
          <a:xfrm>
            <a:off x="712975" y="1359186"/>
            <a:ext cx="5905992" cy="3722493"/>
          </a:xfrm>
          <a:custGeom>
            <a:avLst/>
            <a:gdLst/>
            <a:ahLst/>
            <a:cxnLst/>
            <a:rect l="l" t="t" r="r" b="b"/>
            <a:pathLst>
              <a:path w="120000" h="120000" extrusionOk="0">
                <a:moveTo>
                  <a:pt x="0" y="0"/>
                </a:moveTo>
                <a:lnTo>
                  <a:pt x="120000" y="0"/>
                </a:lnTo>
                <a:lnTo>
                  <a:pt x="120000" y="120000"/>
                </a:lnTo>
                <a:lnTo>
                  <a:pt x="0" y="120000"/>
                </a:lnTo>
                <a:close/>
              </a:path>
              <a:path w="120000" h="120000" fill="none" extrusionOk="0">
                <a:moveTo>
                  <a:pt x="-10000" y="0"/>
                </a:moveTo>
                <a:close/>
                <a:lnTo>
                  <a:pt x="-10000" y="120000"/>
                </a:lnTo>
              </a:path>
              <a:path w="120000" h="120000" fill="none" extrusionOk="0">
                <a:moveTo>
                  <a:pt x="-10000" y="22500"/>
                </a:moveTo>
                <a:lnTo>
                  <a:pt x="-46000" y="135000"/>
                </a:lnTo>
              </a:path>
            </a:pathLst>
          </a:custGeom>
          <a:noFill/>
          <a:ln>
            <a:noFill/>
          </a:ln>
        </p:spPr>
        <p:txBody>
          <a:bodyPr spcFirstLastPara="1" wrap="square" lIns="91425" tIns="45700" rIns="91425" bIns="45700" anchor="ctr" anchorCtr="1">
            <a:noAutofit/>
          </a:bodyPr>
          <a:lstStyle/>
          <a:p>
            <a:pPr marL="114300" marR="0" lvl="1" indent="-114300" algn="l" rtl="0">
              <a:lnSpc>
                <a:spcPct val="75000"/>
              </a:lnSpc>
              <a:spcBef>
                <a:spcPts val="0"/>
              </a:spcBef>
              <a:spcAft>
                <a:spcPts val="0"/>
              </a:spcAft>
              <a:buClr>
                <a:srgbClr val="000000"/>
              </a:buClr>
              <a:buSzPts val="1400"/>
              <a:buFont typeface="Arial"/>
              <a:buChar char="•"/>
            </a:pPr>
            <a:r>
              <a:rPr lang="en-GB" sz="1400" b="0" i="0" u="none" strike="noStrike" cap="none" dirty="0">
                <a:solidFill>
                  <a:srgbClr val="000000"/>
                </a:solidFill>
                <a:latin typeface="Arial"/>
                <a:ea typeface="Arial"/>
                <a:cs typeface="Arial"/>
                <a:sym typeface="Arial"/>
              </a:rPr>
              <a:t>Definition</a:t>
            </a:r>
            <a:endParaRPr sz="1400" b="0" i="0" u="none" strike="noStrike" cap="none" dirty="0">
              <a:solidFill>
                <a:srgbClr val="000000"/>
              </a:solidFill>
              <a:latin typeface="Arial"/>
              <a:ea typeface="Arial"/>
              <a:cs typeface="Arial"/>
              <a:sym typeface="Arial"/>
            </a:endParaRPr>
          </a:p>
          <a:p>
            <a:pPr marL="114300" marR="0" lvl="1" indent="-25400" algn="l" rtl="0">
              <a:lnSpc>
                <a:spcPct val="75000"/>
              </a:lnSpc>
              <a:spcBef>
                <a:spcPts val="14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114300" marR="0" lvl="1" indent="-114300" algn="l" rtl="0">
              <a:lnSpc>
                <a:spcPct val="75000"/>
              </a:lnSpc>
              <a:spcBef>
                <a:spcPts val="14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Bereiche</a:t>
            </a:r>
            <a:endParaRPr sz="1400" b="0" i="0" u="none" strike="noStrike" cap="none" dirty="0">
              <a:solidFill>
                <a:srgbClr val="000000"/>
              </a:solidFill>
              <a:latin typeface="Arial"/>
              <a:ea typeface="Arial"/>
              <a:cs typeface="Arial"/>
              <a:sym typeface="Arial"/>
            </a:endParaRPr>
          </a:p>
          <a:p>
            <a:pPr marL="114300" marR="0" lvl="1" indent="-25400" algn="l" rtl="0">
              <a:lnSpc>
                <a:spcPct val="75000"/>
              </a:lnSpc>
              <a:spcBef>
                <a:spcPts val="14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114300" marR="0" lvl="1" indent="-114300" algn="l" rtl="0">
              <a:lnSpc>
                <a:spcPct val="75000"/>
              </a:lnSpc>
              <a:spcBef>
                <a:spcPts val="14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Zuständigkeiten</a:t>
            </a:r>
            <a:endParaRPr sz="1400" b="0" i="0" u="none" strike="noStrike" cap="none" dirty="0">
              <a:solidFill>
                <a:srgbClr val="000000"/>
              </a:solidFill>
              <a:latin typeface="Arial"/>
              <a:ea typeface="Arial"/>
              <a:cs typeface="Arial"/>
              <a:sym typeface="Arial"/>
            </a:endParaRPr>
          </a:p>
          <a:p>
            <a:pPr marL="114300" marR="0" lvl="1" indent="-25400" algn="l" rtl="0">
              <a:lnSpc>
                <a:spcPct val="75000"/>
              </a:lnSpc>
              <a:spcBef>
                <a:spcPts val="14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114300" marR="0" lvl="1" indent="-114300" algn="l" rtl="0">
              <a:lnSpc>
                <a:spcPct val="75000"/>
              </a:lnSpc>
              <a:spcBef>
                <a:spcPts val="14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Fäden</a:t>
            </a:r>
            <a:endParaRPr sz="1400" b="0" i="0" u="none" strike="noStrike" cap="none" dirty="0">
              <a:solidFill>
                <a:srgbClr val="000000"/>
              </a:solidFill>
              <a:latin typeface="Arial"/>
              <a:ea typeface="Arial"/>
              <a:cs typeface="Arial"/>
              <a:sym typeface="Arial"/>
            </a:endParaRPr>
          </a:p>
          <a:p>
            <a:pPr marL="114300" marR="0" lvl="1" indent="-25400" algn="l" rtl="0">
              <a:lnSpc>
                <a:spcPct val="75000"/>
              </a:lnSpc>
              <a:spcBef>
                <a:spcPts val="14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114300" marR="0" lvl="1" indent="-114300" algn="l" rtl="0">
              <a:lnSpc>
                <a:spcPct val="75000"/>
              </a:lnSpc>
              <a:spcBef>
                <a:spcPts val="140"/>
              </a:spcBef>
              <a:spcAft>
                <a:spcPts val="0"/>
              </a:spcAft>
              <a:buClr>
                <a:srgbClr val="000000"/>
              </a:buClr>
              <a:buSzPts val="1400"/>
              <a:buFont typeface="Arial"/>
              <a:buChar char="•"/>
            </a:pPr>
            <a:r>
              <a:rPr lang="en-GB" sz="1400" b="0" i="0" u="none" strike="noStrike" cap="none" dirty="0" err="1">
                <a:solidFill>
                  <a:srgbClr val="000000"/>
                </a:solidFill>
                <a:latin typeface="Arial"/>
                <a:ea typeface="Arial"/>
                <a:cs typeface="Arial"/>
                <a:sym typeface="Arial"/>
              </a:rPr>
              <a:t>Stufen</a:t>
            </a:r>
            <a:r>
              <a:rPr lang="en-GB" sz="1400" b="0" i="0" u="none" strike="noStrike" cap="none" dirty="0">
                <a:solidFill>
                  <a:srgbClr val="000000"/>
                </a:solidFill>
                <a:latin typeface="Arial"/>
                <a:ea typeface="Arial"/>
                <a:cs typeface="Arial"/>
                <a:sym typeface="Arial"/>
              </a:rPr>
              <a:t> der Progression</a:t>
            </a:r>
            <a:endParaRPr sz="1400" b="0" i="0" u="none" strike="noStrike" cap="none" dirty="0">
              <a:solidFill>
                <a:srgbClr val="000000"/>
              </a:solidFill>
              <a:latin typeface="Arial"/>
              <a:ea typeface="Arial"/>
              <a:cs typeface="Arial"/>
              <a:sym typeface="Arial"/>
            </a:endParaRPr>
          </a:p>
          <a:p>
            <a:pPr marL="114300" marR="0" lvl="1" indent="-25400" algn="l" rtl="0">
              <a:lnSpc>
                <a:spcPct val="75000"/>
              </a:lnSpc>
              <a:spcBef>
                <a:spcPts val="14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22"/>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Definition</a:t>
            </a:r>
            <a:endParaRPr/>
          </a:p>
        </p:txBody>
      </p:sp>
      <p:sp>
        <p:nvSpPr>
          <p:cNvPr id="208" name="Google Shape;208;p22"/>
          <p:cNvSpPr txBox="1">
            <a:spLocks noGrp="1"/>
          </p:cNvSpPr>
          <p:nvPr>
            <p:ph type="subTitle" idx="1"/>
          </p:nvPr>
        </p:nvSpPr>
        <p:spPr>
          <a:xfrm>
            <a:off x="1227066" y="1551100"/>
            <a:ext cx="6731163" cy="1321209"/>
          </a:xfrm>
          <a:prstGeom prst="rect">
            <a:avLst/>
          </a:prstGeom>
          <a:noFill/>
          <a:ln>
            <a:noFill/>
          </a:ln>
        </p:spPr>
        <p:txBody>
          <a:bodyPr spcFirstLastPara="1" wrap="square" lIns="91425" tIns="91425" rIns="91425" bIns="91425" anchor="t" anchorCtr="0">
            <a:noAutofit/>
          </a:bodyPr>
          <a:lstStyle/>
          <a:p>
            <a:pPr marL="114300" marR="0" lvl="0" indent="1270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EntreComp definiert Unternehmertum als</a:t>
            </a:r>
            <a:r>
              <a:rPr lang="en-GB" sz="1400" b="0" i="0" u="none" strike="noStrike" cap="none">
                <a:solidFill>
                  <a:srgbClr val="000000"/>
                </a:solidFill>
                <a:latin typeface="Arial"/>
                <a:ea typeface="Arial"/>
                <a:cs typeface="Arial"/>
                <a:sym typeface="Arial"/>
              </a:rPr>
              <a:t>:</a:t>
            </a:r>
            <a:endParaRPr/>
          </a:p>
          <a:p>
            <a:pPr marL="114300" marR="0" lvl="0" indent="12700" algn="ctr"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114300" marR="0" lvl="0" indent="12700" algn="ctr"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Die Fähigkeit, Chancen und Ideen zu nutzen und sie in Wert für andere umzuwandeln. Der geschaffene Wert kann finanziell, kulturell oder sozial sein.</a:t>
            </a:r>
            <a:endParaRPr sz="1400" b="0" i="0" u="none" strike="noStrike" cap="none">
              <a:solidFill>
                <a:srgbClr val="000000"/>
              </a:solidFill>
              <a:latin typeface="Arial"/>
              <a:ea typeface="Arial"/>
              <a:cs typeface="Arial"/>
              <a:sym typeface="Arial"/>
            </a:endParaRPr>
          </a:p>
        </p:txBody>
      </p:sp>
      <p:pic>
        <p:nvPicPr>
          <p:cNvPr id="209" name="Google Shape;209;p22" descr="C:\Windows\system32\config\systemprofile\Desktop\Entrecomp_logo_HD-1.png"/>
          <p:cNvPicPr preferRelativeResize="0"/>
          <p:nvPr/>
        </p:nvPicPr>
        <p:blipFill rotWithShape="1">
          <a:blip r:embed="rId3">
            <a:alphaModFix/>
          </a:blip>
          <a:srcRect/>
          <a:stretch/>
        </p:blipFill>
        <p:spPr>
          <a:xfrm>
            <a:off x="3124365" y="3742403"/>
            <a:ext cx="3070860" cy="10236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23"/>
          <p:cNvSpPr txBox="1">
            <a:spLocks noGrp="1"/>
          </p:cNvSpPr>
          <p:nvPr>
            <p:ph type="title"/>
          </p:nvPr>
        </p:nvSpPr>
        <p:spPr>
          <a:xfrm>
            <a:off x="713225" y="539500"/>
            <a:ext cx="7717800" cy="1011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3800"/>
              <a:buNone/>
            </a:pPr>
            <a:r>
              <a:rPr lang="en-GB" b="1"/>
              <a:t>Bereiche</a:t>
            </a:r>
            <a:endParaRPr/>
          </a:p>
        </p:txBody>
      </p:sp>
      <p:sp>
        <p:nvSpPr>
          <p:cNvPr id="215" name="Google Shape;215;p23"/>
          <p:cNvSpPr txBox="1">
            <a:spLocks noGrp="1"/>
          </p:cNvSpPr>
          <p:nvPr>
            <p:ph type="subTitle" idx="1"/>
          </p:nvPr>
        </p:nvSpPr>
        <p:spPr>
          <a:xfrm>
            <a:off x="1227066" y="1320811"/>
            <a:ext cx="6731163" cy="460580"/>
          </a:xfrm>
          <a:prstGeom prst="rect">
            <a:avLst/>
          </a:prstGeom>
          <a:noFill/>
          <a:ln>
            <a:noFill/>
          </a:ln>
        </p:spPr>
        <p:txBody>
          <a:bodyPr spcFirstLastPara="1" wrap="square" lIns="91425" tIns="91425" rIns="91425" bIns="91425" anchor="t" anchorCtr="0">
            <a:noAutofit/>
          </a:bodyPr>
          <a:lstStyle/>
          <a:p>
            <a:pPr marL="114300" marR="0" lvl="0" indent="12700" algn="ctr"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EntreComp identifiziert 3 Kompetenzbereiche:</a:t>
            </a:r>
            <a:endParaRPr sz="1400" b="0" i="0" u="none" strike="noStrike" cap="none">
              <a:solidFill>
                <a:srgbClr val="000000"/>
              </a:solidFill>
              <a:latin typeface="Arial"/>
              <a:ea typeface="Arial"/>
              <a:cs typeface="Arial"/>
              <a:sym typeface="Arial"/>
            </a:endParaRPr>
          </a:p>
        </p:txBody>
      </p:sp>
      <p:pic>
        <p:nvPicPr>
          <p:cNvPr id="216" name="Google Shape;216;p23" descr="C:\Windows\system32\config\systemprofile\Desktop\Entrecomp-930x500-Full.png"/>
          <p:cNvPicPr preferRelativeResize="0"/>
          <p:nvPr/>
        </p:nvPicPr>
        <p:blipFill rotWithShape="1">
          <a:blip r:embed="rId3">
            <a:alphaModFix/>
          </a:blip>
          <a:srcRect/>
          <a:stretch/>
        </p:blipFill>
        <p:spPr>
          <a:xfrm>
            <a:off x="1305109" y="1320811"/>
            <a:ext cx="6836856" cy="3675729"/>
          </a:xfrm>
          <a:prstGeom prst="rect">
            <a:avLst/>
          </a:prstGeom>
          <a:noFill/>
          <a:ln>
            <a:noFill/>
          </a:ln>
        </p:spPr>
      </p:pic>
    </p:spTree>
  </p:cSld>
  <p:clrMapOvr>
    <a:masterClrMapping/>
  </p:clrMapOvr>
</p:sld>
</file>

<file path=ppt/theme/theme1.xml><?xml version="1.0" encoding="utf-8"?>
<a:theme xmlns:a="http://schemas.openxmlformats.org/drawingml/2006/main" name="Creal Modern Portfolio by Slidesgo">
  <a:themeElements>
    <a:clrScheme name="Simple Light">
      <a:dk1>
        <a:srgbClr val="000000"/>
      </a:dk1>
      <a:lt1>
        <a:srgbClr val="FFFFFF"/>
      </a:lt1>
      <a:dk2>
        <a:srgbClr val="595959"/>
      </a:dk2>
      <a:lt2>
        <a:srgbClr val="EEEEEE"/>
      </a:lt2>
      <a:accent1>
        <a:srgbClr val="EC9FFF"/>
      </a:accent1>
      <a:accent2>
        <a:srgbClr val="F4C5FF"/>
      </a:accent2>
      <a:accent3>
        <a:srgbClr val="3A65F6"/>
      </a:accent3>
      <a:accent4>
        <a:srgbClr val="29008C"/>
      </a:accent4>
      <a:accent5>
        <a:srgbClr val="F8D9FF"/>
      </a:accent5>
      <a:accent6>
        <a:srgbClr val="052B50"/>
      </a:accent6>
      <a:hlink>
        <a:srgbClr val="052B5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1061</Words>
  <Application>Microsoft Office PowerPoint</Application>
  <PresentationFormat>Bildschirmpräsentation (16:9)</PresentationFormat>
  <Paragraphs>168</Paragraphs>
  <Slides>27</Slides>
  <Notes>27</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27</vt:i4>
      </vt:variant>
    </vt:vector>
  </HeadingPairs>
  <TitlesOfParts>
    <vt:vector size="32" baseType="lpstr">
      <vt:lpstr>Noto Sans</vt:lpstr>
      <vt:lpstr>Arial</vt:lpstr>
      <vt:lpstr>Bebas Neue</vt:lpstr>
      <vt:lpstr>Nunito</vt:lpstr>
      <vt:lpstr>Creal Modern Portfolio by Slidesgo</vt:lpstr>
      <vt:lpstr>Was ist entrecomp?</vt:lpstr>
      <vt:lpstr>01</vt:lpstr>
      <vt:lpstr>01</vt:lpstr>
      <vt:lpstr>Politischer Kontext</vt:lpstr>
      <vt:lpstr>EntreComp verstehen</vt:lpstr>
      <vt:lpstr>EntreComp verstehen</vt:lpstr>
      <vt:lpstr>EntreComp verstehen</vt:lpstr>
      <vt:lpstr>Definition</vt:lpstr>
      <vt:lpstr>Bereiche</vt:lpstr>
      <vt:lpstr>Zuständigkeiten</vt:lpstr>
      <vt:lpstr>IDEEN UND MÖGLICHKEITEN</vt:lpstr>
      <vt:lpstr>RESSOURCEN</vt:lpstr>
      <vt:lpstr>IN TATSACHE</vt:lpstr>
      <vt:lpstr>02</vt:lpstr>
      <vt:lpstr>Das EntreComp Progressionsmodell</vt:lpstr>
      <vt:lpstr>03</vt:lpstr>
      <vt:lpstr>EntreComp zum Erreichen von Zielen nutzen</vt:lpstr>
      <vt:lpstr>Für wen ist EntreComp gedacht?</vt:lpstr>
      <vt:lpstr>Für wen ist EntreComp gedacht?</vt:lpstr>
      <vt:lpstr>Für wen ist EntreComp gedacht?</vt:lpstr>
      <vt:lpstr>Für wen ist EntreComp gedacht?</vt:lpstr>
      <vt:lpstr>Für wen ist EntreComp gedacht?</vt:lpstr>
      <vt:lpstr>04</vt:lpstr>
      <vt:lpstr>Die besten Tipps für den Einstieg in EntreComp</vt:lpstr>
      <vt:lpstr>Die besten Tipps für den Einstieg in EntreComp</vt:lpstr>
      <vt:lpstr>PowerPoint-Präsentation</vt:lpstr>
      <vt:lpstr>Weitere Informationen finden Sie im Internet: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Was ist entrecomp?</dc:title>
  <cp:keywords>, docId:4A6619BBE05A2FD2930B439B4C5DF12A</cp:keywords>
  <cp:lastModifiedBy>saskia_ha@web.de</cp:lastModifiedBy>
  <cp:revision>2</cp:revision>
  <dcterms:modified xsi:type="dcterms:W3CDTF">2023-06-22T12:44:45Z</dcterms:modified>
</cp:coreProperties>
</file>