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Bebas Neue" panose="020B0606020202050201" pitchFamily="34" charset="0"/>
      <p:regular r:id="rId48"/>
    </p:embeddedFont>
    <p:embeddedFont>
      <p:font typeface="Calibri" panose="020F0502020204030204" pitchFamily="34" charset="0"/>
      <p:regular r:id="rId49"/>
      <p:bold r:id="rId50"/>
      <p:italic r:id="rId51"/>
      <p:boldItalic r:id="rId52"/>
    </p:embeddedFont>
    <p:embeddedFont>
      <p:font typeface="Noto Sans" panose="020B0502040504020204" pitchFamily="34" charset="0"/>
      <p:regular r:id="rId53"/>
    </p:embeddedFont>
    <p:embeddedFont>
      <p:font typeface="Proxima Nova" panose="020B060402020202020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DsaYwVtCPGbrGFxR3O64fG3s6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8.977688417478831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err="1">
              <a:solidFill>
                <a:srgbClr val="E7501B"/>
              </a:solidFill>
            </a:rPr>
            <a:t>Intention-Action</a:t>
          </a:r>
          <a:r>
            <a:rPr lang="hu-HU" sz="1200" dirty="0">
              <a:solidFill>
                <a:srgbClr val="E7501B"/>
              </a:solidFill>
            </a:rPr>
            <a:t> </a:t>
          </a:r>
          <a:r>
            <a:rPr lang="hu-HU" sz="1200" dirty="0" err="1">
              <a:solidFill>
                <a:srgbClr val="E7501B"/>
              </a:solidFill>
            </a:rPr>
            <a:t>Gap</a:t>
          </a:r>
          <a:endParaRPr lang="hu-HU" sz="1200" dirty="0">
            <a:solidFill>
              <a:srgbClr val="E7501B"/>
            </a:solidFill>
          </a:endParaRP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7" name="Google Shape;6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 name="Google Shape;6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0" name="Google Shape;72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5" name="Google Shape;765;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47"/>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47"/>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47"/>
          <p:cNvGrpSpPr/>
          <p:nvPr/>
        </p:nvGrpSpPr>
        <p:grpSpPr>
          <a:xfrm>
            <a:off x="-1807437" y="-2986677"/>
            <a:ext cx="12729824" cy="8656755"/>
            <a:chOff x="179600" y="-461549"/>
            <a:chExt cx="7466172" cy="5078466"/>
          </a:xfrm>
        </p:grpSpPr>
        <p:sp>
          <p:nvSpPr>
            <p:cNvPr id="11" name="Google Shape;11;p47"/>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47"/>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47"/>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47"/>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7"/>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7"/>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7"/>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7"/>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7"/>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7"/>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47"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A1A6A79-38B1-C92C-E280-1B9AF8248B9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2F1B8B2-937A-1D35-CDC6-CEB85971E6F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DE1061B7-F4C7-480A-2BDE-F70D37244CEF}"/>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89"/>
        <p:cNvGrpSpPr/>
        <p:nvPr/>
      </p:nvGrpSpPr>
      <p:grpSpPr>
        <a:xfrm>
          <a:off x="0" y="0"/>
          <a:ext cx="0" cy="0"/>
          <a:chOff x="0" y="0"/>
          <a:chExt cx="0" cy="0"/>
        </a:xfrm>
      </p:grpSpPr>
      <p:sp>
        <p:nvSpPr>
          <p:cNvPr id="90" name="Google Shape;90;p56"/>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56"/>
          <p:cNvGrpSpPr/>
          <p:nvPr/>
        </p:nvGrpSpPr>
        <p:grpSpPr>
          <a:xfrm rot="10800000">
            <a:off x="7782805" y="539502"/>
            <a:ext cx="682510" cy="1078346"/>
            <a:chOff x="4210925" y="3949824"/>
            <a:chExt cx="325625" cy="514601"/>
          </a:xfrm>
        </p:grpSpPr>
        <p:sp>
          <p:nvSpPr>
            <p:cNvPr id="92" name="Google Shape;92;p5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 name="Google Shape;94;p56"/>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5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9D09820-C7A9-8279-E75F-24E1D6C9254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E42797E-8E8A-BE6C-D970-7ECB210FD90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97"/>
        <p:cNvGrpSpPr/>
        <p:nvPr/>
      </p:nvGrpSpPr>
      <p:grpSpPr>
        <a:xfrm>
          <a:off x="0" y="0"/>
          <a:ext cx="0" cy="0"/>
          <a:chOff x="0" y="0"/>
          <a:chExt cx="0" cy="0"/>
        </a:xfrm>
      </p:grpSpPr>
      <p:sp>
        <p:nvSpPr>
          <p:cNvPr id="98" name="Google Shape;98;p57"/>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7"/>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7"/>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7"/>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7"/>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7"/>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5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825CD4D-72B1-CF54-2C89-4704C05FEB4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5114146-51F9-4E33-9D5D-68348046442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71F21075-21C9-2F8C-1B18-0FDB16DB59E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8"/>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8"/>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8"/>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8"/>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8"/>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4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48"/>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4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722AB89-9106-C0DF-A551-7618320530E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78C93CD-97F4-E5AC-7ACF-BC1D006DFAD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D52D4247-51AB-5B25-5E82-C536CD26BB72}"/>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9"/>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49"/>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9"/>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49"/>
          <p:cNvGrpSpPr/>
          <p:nvPr/>
        </p:nvGrpSpPr>
        <p:grpSpPr>
          <a:xfrm>
            <a:off x="8431033" y="-449325"/>
            <a:ext cx="1061212" cy="1676776"/>
            <a:chOff x="4210925" y="3949824"/>
            <a:chExt cx="325625" cy="514601"/>
          </a:xfrm>
        </p:grpSpPr>
        <p:sp>
          <p:nvSpPr>
            <p:cNvPr id="40" name="Google Shape;40;p4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49"/>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9"/>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4" name="Google Shape;44;p4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7E6CAB2-2B58-332C-3BA4-F48177D1E4E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71FB0C6-701E-218B-D6B4-1F0D00AEC34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11F1F2C0-B014-6CCA-3259-0BB37A7F8E72}"/>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50"/>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0"/>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50"/>
          <p:cNvGrpSpPr/>
          <p:nvPr/>
        </p:nvGrpSpPr>
        <p:grpSpPr>
          <a:xfrm>
            <a:off x="8225003" y="433123"/>
            <a:ext cx="411785" cy="650559"/>
            <a:chOff x="4210925" y="3949824"/>
            <a:chExt cx="325625" cy="514601"/>
          </a:xfrm>
        </p:grpSpPr>
        <p:sp>
          <p:nvSpPr>
            <p:cNvPr id="51" name="Google Shape;51;p5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5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5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4" name="Google Shape;54;p5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FE70AB51-32DF-B405-B142-E956C7C16F9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627CCFC-3C7F-5E89-EBCE-370F2420F5D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sp>
        <p:nvSpPr>
          <p:cNvPr id="56" name="Google Shape;56;p5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57" name="Google Shape;57;p51"/>
          <p:cNvGrpSpPr/>
          <p:nvPr/>
        </p:nvGrpSpPr>
        <p:grpSpPr>
          <a:xfrm>
            <a:off x="6609" y="4254853"/>
            <a:ext cx="554210" cy="859289"/>
            <a:chOff x="2242775" y="2016422"/>
            <a:chExt cx="325050" cy="504100"/>
          </a:xfrm>
        </p:grpSpPr>
        <p:sp>
          <p:nvSpPr>
            <p:cNvPr id="58" name="Google Shape;58;p51"/>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1"/>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 name="Google Shape;60;p5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1" name="Google Shape;61;p51"/>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1"/>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5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5319F0C-9A58-C054-890B-C31F1EA4A5BA}"/>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E1B047F-176F-E322-AD4E-E068A574BF5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9F2B95D1-AACC-0696-AE3D-A9079836C749}"/>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pic>
        <p:nvPicPr>
          <p:cNvPr id="66" name="Google Shape;66;p5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1671515-5636-807D-530F-78E00F20482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FF2FCB1-91D4-0C4F-D642-F9F2803C338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2DEFEB4E-0B54-BB04-3C89-03BDA446974A}"/>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5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5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F9A1DD0-8011-7CCD-3CB2-80033A40068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9E7ECA6-76A0-59EF-7B87-9F3B1163E88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88FE13CE-5D8D-D351-1AFB-085C4C1F02B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4"/>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54"/>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54"/>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54"/>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4"/>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5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C1FC13F-B2A5-B506-17CC-A80300AD0EC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9750767-A759-3D62-7219-02343219DC3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ABE82664-2FE0-68B5-3EA7-9133EF39D85A}"/>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83"/>
        <p:cNvGrpSpPr/>
        <p:nvPr/>
      </p:nvGrpSpPr>
      <p:grpSpPr>
        <a:xfrm>
          <a:off x="0" y="0"/>
          <a:ext cx="0" cy="0"/>
          <a:chOff x="0" y="0"/>
          <a:chExt cx="0" cy="0"/>
        </a:xfrm>
      </p:grpSpPr>
      <p:sp>
        <p:nvSpPr>
          <p:cNvPr id="84" name="Google Shape;84;p55"/>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5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5832ADD-D6C1-D41B-C746-DA95C71332B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A3263C6-49CA-BBEC-BC26-971E5D23B19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FCA23B5E-236B-3C10-6B2A-1B60054D6FF3}"/>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freepik.com/free-photo/aerial-drone-view-thermal-station-s-tube-visible-clouds-with-smoke-coming-out-blue-clear-sky_12875360.htm#query=chimney&amp;position=19&amp;from_view=search&amp;track=sph"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tontoton.com/5-benefits-of-a-circular-economy/" TargetMode="External"/><Relationship Id="rId7" Type="http://schemas.openxmlformats.org/officeDocument/2006/relationships/hyperlink" Target="https://www.youtube.com/watch?v=OLIYDK34UNA"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www.youtube.com/watch?v=4cr8sSeeh0g" TargetMode="External"/><Relationship Id="rId5" Type="http://schemas.openxmlformats.org/officeDocument/2006/relationships/hyperlink" Target="https://www.youtube.com/watch?v=iXusHn804hc" TargetMode="External"/><Relationship Id="rId4" Type="http://schemas.openxmlformats.org/officeDocument/2006/relationships/hyperlink" Target="https://kenniskaarten.hetgroenebrein.nl/en/knowledge-map-circular-economy/ce-benefits-for-busines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mf.thirdlight.com/link/x8ay372a3r11-k6775n/@/preview/1?o"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eit-girlsgocircular.eu/" TargetMode="External"/><Relationship Id="rId5" Type="http://schemas.openxmlformats.org/officeDocument/2006/relationships/hyperlink" Target="https://circulareconomy.europa.eu/platform/en" TargetMode="External"/><Relationship Id="rId4" Type="http://schemas.openxmlformats.org/officeDocument/2006/relationships/hyperlink" Target="https://www.europarl.europa.eu/RegData/etudes/BRIE/2020/659295/EPRS_BRI(2020)659295_EN.pdf?fbclid=IwAR03UfonxFQwRB30wMV7lYjABiY9U8ZB_oUfJXL6yivnb2N-be_iQM1VC2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uropa.eu/climate-pact/news/move-climate-pact-2021-09-16_en"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www.oecd.org/daf/competition/competition-concerns-in-labour-markets.ht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ircle-economy.com/blogs/a-circular-world-is-biodiverse-but-does-biodiversity-need-the-circular-economy" TargetMode="External"/><Relationship Id="rId3" Type="http://schemas.openxmlformats.org/officeDocument/2006/relationships/hyperlink" Target="https://emf.thirdlight.com/link/w750u7vysuy1-5a5i6n/@/preview/1?o" TargetMode="External"/><Relationship Id="rId7" Type="http://schemas.openxmlformats.org/officeDocument/2006/relationships/hyperlink" Target="https://ec.europa.eu/jrc/en/research-topic/waste-and-recycling"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archive.ellenmacarthurfoundation.org/explore/plastics-and-the-circular-economy" TargetMode="External"/><Relationship Id="rId5" Type="http://schemas.openxmlformats.org/officeDocument/2006/relationships/hyperlink" Target="https://www.sciencedirect.com/science/article/pii/B9780128178805000190" TargetMode="External"/><Relationship Id="rId4" Type="http://schemas.openxmlformats.org/officeDocument/2006/relationships/hyperlink" Target="https://emf.thirdlight.com/link/bqgxl2mlprld-v7i2m6/@/preview/1?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documents/4187653/10321599/Non-financial+business+economy.jpg/ed38db2b-c36b-5e97-0e00-8271fbeeba02?t=158937980166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irculareconomy.europa.eu/platform/en/financing-circular-econom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652125" y="1182625"/>
            <a:ext cx="81477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hu-HU" sz="4700" b="1"/>
              <a:t>MODELAREA AFACERILOR PENTRU ÎNTREPRINDERILE DIN ECONOMIA CIRCULARĂ</a:t>
            </a:r>
            <a:endParaRPr sz="4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447754" y="14959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avantaj competitiv prin CE</a:t>
            </a:r>
            <a:endParaRPr/>
          </a:p>
        </p:txBody>
      </p:sp>
      <p:sp>
        <p:nvSpPr>
          <p:cNvPr id="240" name="Google Shape;240;p10"/>
          <p:cNvSpPr/>
          <p:nvPr/>
        </p:nvSpPr>
        <p:spPr>
          <a:xfrm>
            <a:off x="231122" y="2123537"/>
            <a:ext cx="2724025" cy="1379438"/>
          </a:xfrm>
          <a:prstGeom prst="flowChartAlternateProcess">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500" b="0" i="0" u="none" strike="noStrike" cap="none">
                <a:solidFill>
                  <a:schemeClr val="lt1"/>
                </a:solidFill>
                <a:latin typeface="Calibri"/>
                <a:ea typeface="Calibri"/>
                <a:cs typeface="Calibri"/>
                <a:sym typeface="Calibri"/>
              </a:rPr>
              <a:t>Un </a:t>
            </a:r>
            <a:r>
              <a:rPr lang="hu-HU" sz="1500" b="1" i="0" u="none" strike="noStrike" cap="none">
                <a:solidFill>
                  <a:schemeClr val="lt1"/>
                </a:solidFill>
                <a:latin typeface="Calibri"/>
                <a:ea typeface="Calibri"/>
                <a:cs typeface="Calibri"/>
                <a:sym typeface="Calibri"/>
              </a:rPr>
              <a:t>lanț de aprovizionare circular </a:t>
            </a:r>
            <a:r>
              <a:rPr lang="hu-HU" sz="1500" b="0" i="0" u="none" strike="noStrike" cap="none">
                <a:solidFill>
                  <a:schemeClr val="lt1"/>
                </a:solidFill>
                <a:latin typeface="Calibri"/>
                <a:ea typeface="Calibri"/>
                <a:cs typeface="Calibri"/>
                <a:sym typeface="Calibri"/>
              </a:rPr>
              <a:t>este mai descentralizat, mai diversificat, mai scurt și implică mai mulți furnizori locali.</a:t>
            </a:r>
            <a:endParaRPr sz="1500" b="0" i="0" u="none" strike="noStrike" cap="none">
              <a:solidFill>
                <a:schemeClr val="lt1"/>
              </a:solidFill>
              <a:latin typeface="Arial"/>
              <a:ea typeface="Arial"/>
              <a:cs typeface="Arial"/>
              <a:sym typeface="Arial"/>
            </a:endParaRPr>
          </a:p>
        </p:txBody>
      </p:sp>
      <p:pic>
        <p:nvPicPr>
          <p:cNvPr id="241" name="Google Shape;241;p10"/>
          <p:cNvPicPr preferRelativeResize="0"/>
          <p:nvPr/>
        </p:nvPicPr>
        <p:blipFill rotWithShape="1">
          <a:blip r:embed="rId3">
            <a:alphaModFix/>
          </a:blip>
          <a:srcRect/>
          <a:stretch/>
        </p:blipFill>
        <p:spPr>
          <a:xfrm>
            <a:off x="5250382" y="1033384"/>
            <a:ext cx="1876943" cy="1451796"/>
          </a:xfrm>
          <a:prstGeom prst="rect">
            <a:avLst/>
          </a:prstGeom>
          <a:noFill/>
          <a:ln>
            <a:noFill/>
          </a:ln>
        </p:spPr>
      </p:pic>
      <p:sp>
        <p:nvSpPr>
          <p:cNvPr id="242" name="Google Shape;242;p10"/>
          <p:cNvSpPr/>
          <p:nvPr/>
        </p:nvSpPr>
        <p:spPr>
          <a:xfrm>
            <a:off x="5302209" y="1855145"/>
            <a:ext cx="1775697" cy="652270"/>
          </a:xfrm>
          <a:prstGeom prst="roundRect">
            <a:avLst>
              <a:gd name="adj" fmla="val 16667"/>
            </a:avLst>
          </a:prstGeom>
          <a:solidFill>
            <a:srgbClr val="325BD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txBox="1"/>
          <p:nvPr/>
        </p:nvSpPr>
        <p:spPr>
          <a:xfrm>
            <a:off x="5343477" y="1886987"/>
            <a:ext cx="1693160" cy="58858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b="1">
                <a:solidFill>
                  <a:schemeClr val="lt1"/>
                </a:solidFill>
              </a:rPr>
              <a:t>Volatilitatea prețurilor</a:t>
            </a:r>
            <a:endParaRPr/>
          </a:p>
        </p:txBody>
      </p:sp>
      <p:sp>
        <p:nvSpPr>
          <p:cNvPr id="244" name="Google Shape;244;p10"/>
          <p:cNvSpPr/>
          <p:nvPr/>
        </p:nvSpPr>
        <p:spPr>
          <a:xfrm>
            <a:off x="5222452" y="2366955"/>
            <a:ext cx="2791021" cy="2153457"/>
          </a:xfrm>
          <a:custGeom>
            <a:avLst/>
            <a:gdLst/>
            <a:ahLst/>
            <a:cxnLst/>
            <a:rect l="l" t="t" r="r" b="b"/>
            <a:pathLst>
              <a:path w="120000" h="120000" extrusionOk="0">
                <a:moveTo>
                  <a:pt x="80190" y="3499"/>
                </a:moveTo>
                <a:lnTo>
                  <a:pt x="80190" y="3499"/>
                </a:lnTo>
                <a:cubicBezTo>
                  <a:pt x="94192" y="8502"/>
                  <a:pt x="105838" y="18527"/>
                  <a:pt x="112869" y="31629"/>
                </a:cubicBezTo>
              </a:path>
            </a:pathLst>
          </a:custGeom>
          <a:noFill/>
          <a:ln w="9525" cap="flat" cmpd="sng">
            <a:solidFill>
              <a:srgbClr val="345F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7252125" y="2941512"/>
            <a:ext cx="1300591" cy="652270"/>
          </a:xfrm>
          <a:prstGeom prst="roundRect">
            <a:avLst>
              <a:gd name="adj" fmla="val 16667"/>
            </a:avLst>
          </a:prstGeom>
          <a:solidFill>
            <a:srgbClr val="5270E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txBox="1"/>
          <p:nvPr/>
        </p:nvSpPr>
        <p:spPr>
          <a:xfrm>
            <a:off x="7293393" y="2973353"/>
            <a:ext cx="1218055" cy="58858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300" b="1">
                <a:solidFill>
                  <a:schemeClr val="lt1"/>
                </a:solidFill>
              </a:rPr>
              <a:t>Întreruperea lanțului de aprovizionare</a:t>
            </a:r>
            <a:endParaRPr sz="1300" b="1" i="0" u="none" strike="noStrike" cap="none">
              <a:solidFill>
                <a:schemeClr val="lt1"/>
              </a:solidFill>
              <a:latin typeface="Arial"/>
              <a:ea typeface="Arial"/>
              <a:cs typeface="Arial"/>
              <a:sym typeface="Arial"/>
            </a:endParaRPr>
          </a:p>
        </p:txBody>
      </p:sp>
      <p:sp>
        <p:nvSpPr>
          <p:cNvPr id="247" name="Google Shape;247;p10"/>
          <p:cNvSpPr/>
          <p:nvPr/>
        </p:nvSpPr>
        <p:spPr>
          <a:xfrm>
            <a:off x="5584599" y="1672938"/>
            <a:ext cx="2791021" cy="2153457"/>
          </a:xfrm>
          <a:custGeom>
            <a:avLst/>
            <a:gdLst/>
            <a:ahLst/>
            <a:cxnLst/>
            <a:rect l="l" t="t" r="r" b="b"/>
            <a:pathLst>
              <a:path w="120000" h="120000" extrusionOk="0">
                <a:moveTo>
                  <a:pt x="96981" y="107248"/>
                </a:moveTo>
                <a:lnTo>
                  <a:pt x="96981" y="107248"/>
                </a:lnTo>
                <a:cubicBezTo>
                  <a:pt x="88048" y="114240"/>
                  <a:pt x="77315" y="118556"/>
                  <a:pt x="66028" y="119696"/>
                </a:cubicBezTo>
              </a:path>
            </a:pathLst>
          </a:custGeom>
          <a:noFill/>
          <a:ln w="9525" cap="flat" cmpd="sng">
            <a:solidFill>
              <a:srgbClr val="5574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5363290" y="3821543"/>
            <a:ext cx="2124126" cy="652270"/>
          </a:xfrm>
          <a:prstGeom prst="roundRect">
            <a:avLst>
              <a:gd name="adj" fmla="val 16667"/>
            </a:avLst>
          </a:prstGeom>
          <a:solidFill>
            <a:srgbClr val="7489F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txBox="1"/>
          <p:nvPr/>
        </p:nvSpPr>
        <p:spPr>
          <a:xfrm>
            <a:off x="5404558" y="3853384"/>
            <a:ext cx="2041589" cy="58858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b="1">
                <a:solidFill>
                  <a:schemeClr val="lt1"/>
                </a:solidFill>
              </a:rPr>
              <a:t>Cererea crescută pentru materiile prime</a:t>
            </a:r>
            <a:endParaRPr sz="1400" b="1" i="0" u="none" strike="noStrike" cap="none">
              <a:solidFill>
                <a:schemeClr val="lt1"/>
              </a:solidFill>
              <a:latin typeface="Arial"/>
              <a:ea typeface="Arial"/>
              <a:cs typeface="Arial"/>
              <a:sym typeface="Arial"/>
            </a:endParaRPr>
          </a:p>
        </p:txBody>
      </p:sp>
      <p:sp>
        <p:nvSpPr>
          <p:cNvPr id="250" name="Google Shape;250;p10"/>
          <p:cNvSpPr/>
          <p:nvPr/>
        </p:nvSpPr>
        <p:spPr>
          <a:xfrm>
            <a:off x="4101416" y="1755442"/>
            <a:ext cx="2791021" cy="2153457"/>
          </a:xfrm>
          <a:custGeom>
            <a:avLst/>
            <a:gdLst/>
            <a:ahLst/>
            <a:cxnLst/>
            <a:rect l="l" t="t" r="r" b="b"/>
            <a:pathLst>
              <a:path w="120000" h="120000" extrusionOk="0">
                <a:moveTo>
                  <a:pt x="53836" y="119683"/>
                </a:moveTo>
                <a:lnTo>
                  <a:pt x="53836" y="119683"/>
                </a:lnTo>
                <a:cubicBezTo>
                  <a:pt x="39738" y="118227"/>
                  <a:pt x="26610" y="111827"/>
                  <a:pt x="16779" y="101617"/>
                </a:cubicBezTo>
              </a:path>
            </a:pathLst>
          </a:custGeom>
          <a:noFill/>
          <a:ln w="9525" cap="flat" cmpd="sng">
            <a:solidFill>
              <a:srgbClr val="778B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3639625" y="2921325"/>
            <a:ext cx="1447500" cy="652200"/>
          </a:xfrm>
          <a:prstGeom prst="roundRect">
            <a:avLst>
              <a:gd name="adj" fmla="val 16667"/>
            </a:avLst>
          </a:prstGeom>
          <a:solidFill>
            <a:srgbClr val="99A6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txBox="1"/>
          <p:nvPr/>
        </p:nvSpPr>
        <p:spPr>
          <a:xfrm>
            <a:off x="3563427" y="2953175"/>
            <a:ext cx="1582500" cy="5886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200" b="1">
                <a:solidFill>
                  <a:schemeClr val="lt1"/>
                </a:solidFill>
              </a:rPr>
              <a:t>Conflicele geopolitice și dezastrele naturale</a:t>
            </a:r>
            <a:endParaRPr sz="1200" b="1" i="0" u="none" strike="noStrike" cap="none">
              <a:solidFill>
                <a:schemeClr val="lt1"/>
              </a:solidFill>
              <a:latin typeface="Arial"/>
              <a:ea typeface="Arial"/>
              <a:cs typeface="Arial"/>
              <a:sym typeface="Arial"/>
            </a:endParaRPr>
          </a:p>
        </p:txBody>
      </p:sp>
      <p:sp>
        <p:nvSpPr>
          <p:cNvPr id="253" name="Google Shape;253;p10"/>
          <p:cNvSpPr/>
          <p:nvPr/>
        </p:nvSpPr>
        <p:spPr>
          <a:xfrm>
            <a:off x="4305750" y="2382157"/>
            <a:ext cx="2791021" cy="2153457"/>
          </a:xfrm>
          <a:custGeom>
            <a:avLst/>
            <a:gdLst/>
            <a:ahLst/>
            <a:cxnLst/>
            <a:rect l="l" t="t" r="r" b="b"/>
            <a:pathLst>
              <a:path w="120000" h="120000" extrusionOk="0">
                <a:moveTo>
                  <a:pt x="8237" y="29659"/>
                </a:moveTo>
                <a:lnTo>
                  <a:pt x="8237" y="29659"/>
                </a:lnTo>
                <a:cubicBezTo>
                  <a:pt x="15841" y="16686"/>
                  <a:pt x="28040" y="7041"/>
                  <a:pt x="42418" y="2634"/>
                </a:cubicBezTo>
              </a:path>
            </a:pathLst>
          </a:custGeom>
          <a:noFill/>
          <a:ln w="9525" cap="flat" cmpd="sng">
            <a:solidFill>
              <a:srgbClr val="99A6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txBox="1"/>
          <p:nvPr/>
        </p:nvSpPr>
        <p:spPr>
          <a:xfrm>
            <a:off x="5050809" y="2633861"/>
            <a:ext cx="21234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600" b="1" i="0" u="none" strike="noStrike" cap="none">
                <a:solidFill>
                  <a:srgbClr val="309EBA"/>
                </a:solidFill>
                <a:latin typeface="Arial"/>
                <a:ea typeface="Arial"/>
                <a:cs typeface="Arial"/>
                <a:sym typeface="Arial"/>
              </a:rPr>
              <a:t>Construiți un lanț de aprovizionare circular pentru a reduce riscul de...</a:t>
            </a:r>
            <a:endParaRPr sz="1600" b="1" i="0" u="none" strike="noStrike" cap="none">
              <a:solidFill>
                <a:srgbClr val="309EB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title"/>
          </p:nvPr>
        </p:nvSpPr>
        <p:spPr>
          <a:xfrm>
            <a:off x="462500" y="347773"/>
            <a:ext cx="7717800" cy="60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2600"/>
              <a:t>Exploatarea potențialului de creare de locuri de muncă al CE</a:t>
            </a:r>
            <a:endParaRPr sz="2600"/>
          </a:p>
        </p:txBody>
      </p:sp>
      <p:grpSp>
        <p:nvGrpSpPr>
          <p:cNvPr id="260" name="Google Shape;260;p11"/>
          <p:cNvGrpSpPr/>
          <p:nvPr/>
        </p:nvGrpSpPr>
        <p:grpSpPr>
          <a:xfrm>
            <a:off x="3652643" y="983163"/>
            <a:ext cx="1581280" cy="878699"/>
            <a:chOff x="3262734" y="108896"/>
            <a:chExt cx="1660962" cy="1079625"/>
          </a:xfrm>
        </p:grpSpPr>
        <p:sp>
          <p:nvSpPr>
            <p:cNvPr id="261" name="Google Shape;261;p11"/>
            <p:cNvSpPr/>
            <p:nvPr/>
          </p:nvSpPr>
          <p:spPr>
            <a:xfrm>
              <a:off x="3262734" y="108896"/>
              <a:ext cx="1660962" cy="1079625"/>
            </a:xfrm>
            <a:prstGeom prst="roundRect">
              <a:avLst>
                <a:gd name="adj" fmla="val 16667"/>
              </a:avLst>
            </a:prstGeom>
            <a:gradFill>
              <a:gsLst>
                <a:gs pos="0">
                  <a:srgbClr val="94C75F"/>
                </a:gs>
                <a:gs pos="50000">
                  <a:srgbClr val="88C63E"/>
                </a:gs>
                <a:gs pos="100000">
                  <a:srgbClr val="77B63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txBox="1"/>
            <p:nvPr/>
          </p:nvSpPr>
          <p:spPr>
            <a:xfrm>
              <a:off x="3315437" y="161599"/>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Îmbunătățiți-vă imaginea de angajator</a:t>
              </a:r>
              <a:endParaRPr sz="1400" b="0" i="0" u="none" strike="noStrike" cap="none">
                <a:solidFill>
                  <a:srgbClr val="FFFFFF"/>
                </a:solidFill>
                <a:latin typeface="Calibri"/>
                <a:ea typeface="Calibri"/>
                <a:cs typeface="Calibri"/>
                <a:sym typeface="Calibri"/>
              </a:endParaRPr>
            </a:p>
          </p:txBody>
        </p:sp>
      </p:grpSp>
      <p:sp>
        <p:nvSpPr>
          <p:cNvPr id="263" name="Google Shape;263;p11"/>
          <p:cNvSpPr/>
          <p:nvPr/>
        </p:nvSpPr>
        <p:spPr>
          <a:xfrm>
            <a:off x="2990349" y="1833898"/>
            <a:ext cx="4103871" cy="3508423"/>
          </a:xfrm>
          <a:custGeom>
            <a:avLst/>
            <a:gdLst/>
            <a:ahLst/>
            <a:cxnLst/>
            <a:rect l="l" t="t" r="r" b="b"/>
            <a:pathLst>
              <a:path w="120000" h="120000" extrusionOk="0">
                <a:moveTo>
                  <a:pt x="77957" y="2099"/>
                </a:moveTo>
                <a:lnTo>
                  <a:pt x="77957" y="2099"/>
                </a:lnTo>
                <a:cubicBezTo>
                  <a:pt x="94046" y="7468"/>
                  <a:pt x="107649" y="20100"/>
                  <a:pt x="115769" y="37210"/>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1"/>
          <p:cNvGrpSpPr/>
          <p:nvPr/>
        </p:nvGrpSpPr>
        <p:grpSpPr>
          <a:xfrm>
            <a:off x="6302235" y="2227747"/>
            <a:ext cx="1581280" cy="878699"/>
            <a:chOff x="5585290" y="1737861"/>
            <a:chExt cx="1660962" cy="1079625"/>
          </a:xfrm>
        </p:grpSpPr>
        <p:sp>
          <p:nvSpPr>
            <p:cNvPr id="265" name="Google Shape;265;p11"/>
            <p:cNvSpPr/>
            <p:nvPr/>
          </p:nvSpPr>
          <p:spPr>
            <a:xfrm>
              <a:off x="5585290" y="1737861"/>
              <a:ext cx="1660962" cy="1079625"/>
            </a:xfrm>
            <a:prstGeom prst="roundRect">
              <a:avLst>
                <a:gd name="adj" fmla="val 16667"/>
              </a:avLst>
            </a:prstGeom>
            <a:gradFill>
              <a:gsLst>
                <a:gs pos="0">
                  <a:srgbClr val="67C95C"/>
                </a:gs>
                <a:gs pos="50000">
                  <a:srgbClr val="4AC938"/>
                </a:gs>
                <a:gs pos="100000">
                  <a:srgbClr val="3CB82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txBox="1"/>
            <p:nvPr/>
          </p:nvSpPr>
          <p:spPr>
            <a:xfrm>
              <a:off x="5637993" y="1790564"/>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Atragerea de talente cu o mentalitate </a:t>
              </a:r>
              <a:r>
                <a:rPr lang="hu-HU">
                  <a:solidFill>
                    <a:srgbClr val="FFFFFF"/>
                  </a:solidFill>
                  <a:latin typeface="Calibri"/>
                  <a:ea typeface="Calibri"/>
                  <a:cs typeface="Calibri"/>
                  <a:sym typeface="Calibri"/>
                </a:rPr>
                <a:t>„</a:t>
              </a:r>
              <a:r>
                <a:rPr lang="hu-HU" sz="1400" b="0" i="0" u="none" strike="noStrike" cap="none">
                  <a:solidFill>
                    <a:srgbClr val="FFFFFF"/>
                  </a:solidFill>
                  <a:latin typeface="Calibri"/>
                  <a:ea typeface="Calibri"/>
                  <a:cs typeface="Calibri"/>
                  <a:sym typeface="Calibri"/>
                </a:rPr>
                <a:t>verde”</a:t>
              </a:r>
              <a:endParaRPr sz="1400" b="0" i="0" u="none" strike="noStrike" cap="none">
                <a:solidFill>
                  <a:srgbClr val="FFFFFF"/>
                </a:solidFill>
                <a:latin typeface="Calibri"/>
                <a:ea typeface="Calibri"/>
                <a:cs typeface="Calibri"/>
                <a:sym typeface="Calibri"/>
              </a:endParaRPr>
            </a:p>
          </p:txBody>
        </p:sp>
      </p:grpSp>
      <p:sp>
        <p:nvSpPr>
          <p:cNvPr id="267" name="Google Shape;267;p11"/>
          <p:cNvSpPr/>
          <p:nvPr/>
        </p:nvSpPr>
        <p:spPr>
          <a:xfrm>
            <a:off x="2931110" y="1194618"/>
            <a:ext cx="4103871" cy="3508423"/>
          </a:xfrm>
          <a:custGeom>
            <a:avLst/>
            <a:gdLst/>
            <a:ahLst/>
            <a:cxnLst/>
            <a:rect l="l" t="t" r="r" b="b"/>
            <a:pathLst>
              <a:path w="120000" h="120000" extrusionOk="0">
                <a:moveTo>
                  <a:pt x="123844" y="93038"/>
                </a:moveTo>
                <a:cubicBezTo>
                  <a:pt x="122622" y="99194"/>
                  <a:pt x="120729" y="105140"/>
                  <a:pt x="118211" y="11073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11"/>
          <p:cNvGrpSpPr/>
          <p:nvPr/>
        </p:nvGrpSpPr>
        <p:grpSpPr>
          <a:xfrm>
            <a:off x="5814997" y="3884806"/>
            <a:ext cx="1581280" cy="878699"/>
            <a:chOff x="5098052" y="3394920"/>
            <a:chExt cx="1660962" cy="1079625"/>
          </a:xfrm>
        </p:grpSpPr>
        <p:sp>
          <p:nvSpPr>
            <p:cNvPr id="269" name="Google Shape;269;p11"/>
            <p:cNvSpPr/>
            <p:nvPr/>
          </p:nvSpPr>
          <p:spPr>
            <a:xfrm>
              <a:off x="5098052" y="3394920"/>
              <a:ext cx="1660962" cy="1079625"/>
            </a:xfrm>
            <a:prstGeom prst="roundRect">
              <a:avLst>
                <a:gd name="adj" fmla="val 16667"/>
              </a:avLst>
            </a:prstGeom>
            <a:gradFill>
              <a:gsLst>
                <a:gs pos="0">
                  <a:srgbClr val="5ACD7A"/>
                </a:gs>
                <a:gs pos="50000">
                  <a:srgbClr val="36CC64"/>
                </a:gs>
                <a:gs pos="100000">
                  <a:srgbClr val="27BB5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txBox="1"/>
            <p:nvPr/>
          </p:nvSpPr>
          <p:spPr>
            <a:xfrm>
              <a:off x="5150755" y="3447623"/>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Păstrați angajații implicați</a:t>
              </a:r>
              <a:endParaRPr sz="1400" b="0" i="0" u="none" strike="noStrike" cap="none">
                <a:solidFill>
                  <a:srgbClr val="FFFFFF"/>
                </a:solidFill>
                <a:latin typeface="Calibri"/>
                <a:ea typeface="Calibri"/>
                <a:cs typeface="Calibri"/>
                <a:sym typeface="Calibri"/>
              </a:endParaRPr>
            </a:p>
          </p:txBody>
        </p:sp>
      </p:grpSp>
      <p:sp>
        <p:nvSpPr>
          <p:cNvPr id="271" name="Google Shape;271;p11"/>
          <p:cNvSpPr/>
          <p:nvPr/>
        </p:nvSpPr>
        <p:spPr>
          <a:xfrm>
            <a:off x="2445314" y="1868829"/>
            <a:ext cx="4103871" cy="3508423"/>
          </a:xfrm>
          <a:custGeom>
            <a:avLst/>
            <a:gdLst/>
            <a:ahLst/>
            <a:cxnLst/>
            <a:rect l="l" t="t" r="r" b="b"/>
            <a:pathLst>
              <a:path w="120000" h="120000" extrusionOk="0">
                <a:moveTo>
                  <a:pt x="106441" y="127156"/>
                </a:moveTo>
                <a:lnTo>
                  <a:pt x="106441" y="127156"/>
                </a:lnTo>
                <a:cubicBezTo>
                  <a:pt x="94620" y="142528"/>
                  <a:pt x="77825" y="151387"/>
                  <a:pt x="60150" y="151572"/>
                </a:cubicBezTo>
                <a:cubicBezTo>
                  <a:pt x="42475" y="151757"/>
                  <a:pt x="25547" y="143252"/>
                  <a:pt x="13492" y="12813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1"/>
          <p:cNvGrpSpPr/>
          <p:nvPr/>
        </p:nvGrpSpPr>
        <p:grpSpPr>
          <a:xfrm>
            <a:off x="1868159" y="3911613"/>
            <a:ext cx="1581280" cy="878699"/>
            <a:chOff x="1151214" y="3421727"/>
            <a:chExt cx="1660962" cy="1079625"/>
          </a:xfrm>
        </p:grpSpPr>
        <p:sp>
          <p:nvSpPr>
            <p:cNvPr id="273" name="Google Shape;273;p11"/>
            <p:cNvSpPr/>
            <p:nvPr/>
          </p:nvSpPr>
          <p:spPr>
            <a:xfrm>
              <a:off x="1151214" y="3421727"/>
              <a:ext cx="1660962" cy="1079625"/>
            </a:xfrm>
            <a:prstGeom prst="roundRect">
              <a:avLst>
                <a:gd name="adj" fmla="val 16667"/>
              </a:avLst>
            </a:prstGeom>
            <a:gradFill>
              <a:gsLst>
                <a:gs pos="0">
                  <a:srgbClr val="57D0B0"/>
                </a:gs>
                <a:gs pos="50000">
                  <a:srgbClr val="2FD1A9"/>
                </a:gs>
                <a:gs pos="100000">
                  <a:srgbClr val="21C09A"/>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txBox="1"/>
            <p:nvPr/>
          </p:nvSpPr>
          <p:spPr>
            <a:xfrm>
              <a:off x="1203917" y="3474430"/>
              <a:ext cx="1555556" cy="9742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Crearea de locuri de muncă noi, circulare, posturi</a:t>
              </a:r>
              <a:endParaRPr sz="1400" b="0" i="0" u="none" strike="noStrike" cap="none">
                <a:solidFill>
                  <a:srgbClr val="FFFFFF"/>
                </a:solidFill>
                <a:latin typeface="Calibri"/>
                <a:ea typeface="Calibri"/>
                <a:cs typeface="Calibri"/>
                <a:sym typeface="Calibri"/>
              </a:endParaRPr>
            </a:p>
          </p:txBody>
        </p:sp>
      </p:grpSp>
      <p:sp>
        <p:nvSpPr>
          <p:cNvPr id="275" name="Google Shape;275;p11"/>
          <p:cNvSpPr/>
          <p:nvPr/>
        </p:nvSpPr>
        <p:spPr>
          <a:xfrm>
            <a:off x="1410817" y="505578"/>
            <a:ext cx="4103871" cy="3508423"/>
          </a:xfrm>
          <a:custGeom>
            <a:avLst/>
            <a:gdLst/>
            <a:ahLst/>
            <a:cxnLst/>
            <a:rect l="l" t="t" r="r" b="b"/>
            <a:pathLst>
              <a:path w="120000" h="120000" extrusionOk="0">
                <a:moveTo>
                  <a:pt x="30637" y="136961"/>
                </a:moveTo>
                <a:cubicBezTo>
                  <a:pt x="25879" y="133061"/>
                  <a:pt x="21604" y="128410"/>
                  <a:pt x="17935" y="123141"/>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11"/>
          <p:cNvGrpSpPr/>
          <p:nvPr/>
        </p:nvGrpSpPr>
        <p:grpSpPr>
          <a:xfrm>
            <a:off x="1180803" y="2070019"/>
            <a:ext cx="1581280" cy="1271031"/>
            <a:chOff x="463858" y="1490423"/>
            <a:chExt cx="1660962" cy="1561668"/>
          </a:xfrm>
        </p:grpSpPr>
        <p:sp>
          <p:nvSpPr>
            <p:cNvPr id="277" name="Google Shape;277;p11"/>
            <p:cNvSpPr/>
            <p:nvPr/>
          </p:nvSpPr>
          <p:spPr>
            <a:xfrm>
              <a:off x="463858" y="1490423"/>
              <a:ext cx="1660962" cy="1561668"/>
            </a:xfrm>
            <a:prstGeom prst="roundRect">
              <a:avLst>
                <a:gd name="adj" fmla="val 16667"/>
              </a:avLst>
            </a:prstGeom>
            <a:gradFill>
              <a:gsLst>
                <a:gs pos="0">
                  <a:srgbClr val="56B5D2"/>
                </a:gs>
                <a:gs pos="50000">
                  <a:srgbClr val="2DB0D3"/>
                </a:gs>
                <a:gs pos="100000">
                  <a:srgbClr val="1EA1C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txBox="1"/>
            <p:nvPr/>
          </p:nvSpPr>
          <p:spPr>
            <a:xfrm>
              <a:off x="540092" y="1566657"/>
              <a:ext cx="1508494" cy="14092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hu-HU" sz="1400" b="0" i="0" u="none" strike="noStrike" cap="none">
                  <a:solidFill>
                    <a:srgbClr val="FFFFFF"/>
                  </a:solidFill>
                  <a:latin typeface="Calibri"/>
                  <a:ea typeface="Calibri"/>
                  <a:cs typeface="Calibri"/>
                  <a:sym typeface="Calibri"/>
                </a:rPr>
                <a:t>Dezvoltarea și exploatarea competențelor și cunoștințelor "circulare" ale angajaților</a:t>
              </a:r>
              <a:endParaRPr sz="1400" b="0" i="0" u="none" strike="noStrike" cap="none">
                <a:solidFill>
                  <a:srgbClr val="FFFFFF"/>
                </a:solidFill>
                <a:latin typeface="Calibri"/>
                <a:ea typeface="Calibri"/>
                <a:cs typeface="Calibri"/>
                <a:sym typeface="Calibri"/>
              </a:endParaRPr>
            </a:p>
          </p:txBody>
        </p:sp>
      </p:grpSp>
      <p:sp>
        <p:nvSpPr>
          <p:cNvPr id="279" name="Google Shape;279;p11"/>
          <p:cNvSpPr/>
          <p:nvPr/>
        </p:nvSpPr>
        <p:spPr>
          <a:xfrm>
            <a:off x="1631269" y="1931742"/>
            <a:ext cx="4103871" cy="3508423"/>
          </a:xfrm>
          <a:custGeom>
            <a:avLst/>
            <a:gdLst/>
            <a:ahLst/>
            <a:cxnLst/>
            <a:rect l="l" t="t" r="r" b="b"/>
            <a:pathLst>
              <a:path w="120000" h="120000" extrusionOk="0">
                <a:moveTo>
                  <a:pt x="18301" y="21777"/>
                </a:moveTo>
                <a:lnTo>
                  <a:pt x="18301" y="21777"/>
                </a:lnTo>
                <a:cubicBezTo>
                  <a:pt x="31634" y="3404"/>
                  <a:pt x="51803" y="-6186"/>
                  <a:pt x="72314" y="-3905"/>
                </a:cubicBez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11"/>
          <p:cNvPicPr preferRelativeResize="0"/>
          <p:nvPr/>
        </p:nvPicPr>
        <p:blipFill rotWithShape="1">
          <a:blip r:embed="rId3">
            <a:alphaModFix/>
          </a:blip>
          <a:srcRect/>
          <a:stretch/>
        </p:blipFill>
        <p:spPr>
          <a:xfrm>
            <a:off x="2645657" y="1638273"/>
            <a:ext cx="3716815" cy="3176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title"/>
          </p:nvPr>
        </p:nvSpPr>
        <p:spPr>
          <a:xfrm>
            <a:off x="403509" y="11179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Reziliența - EC, cheia pentru recuperare</a:t>
            </a:r>
            <a:endParaRPr/>
          </a:p>
        </p:txBody>
      </p:sp>
      <p:grpSp>
        <p:nvGrpSpPr>
          <p:cNvPr id="286" name="Google Shape;286;p12"/>
          <p:cNvGrpSpPr/>
          <p:nvPr/>
        </p:nvGrpSpPr>
        <p:grpSpPr>
          <a:xfrm>
            <a:off x="331850" y="922849"/>
            <a:ext cx="10049576" cy="3756746"/>
            <a:chOff x="0" y="154775"/>
            <a:chExt cx="6739254" cy="4559711"/>
          </a:xfrm>
        </p:grpSpPr>
        <p:grpSp>
          <p:nvGrpSpPr>
            <p:cNvPr id="287" name="Google Shape;287;p12"/>
            <p:cNvGrpSpPr/>
            <p:nvPr/>
          </p:nvGrpSpPr>
          <p:grpSpPr>
            <a:xfrm>
              <a:off x="3466488" y="1021346"/>
              <a:ext cx="3272766" cy="3685553"/>
              <a:chOff x="50935" y="1021346"/>
              <a:chExt cx="3272766" cy="3685553"/>
            </a:xfrm>
          </p:grpSpPr>
          <p:grpSp>
            <p:nvGrpSpPr>
              <p:cNvPr id="288" name="Google Shape;288;p12"/>
              <p:cNvGrpSpPr/>
              <p:nvPr/>
            </p:nvGrpSpPr>
            <p:grpSpPr>
              <a:xfrm>
                <a:off x="128571" y="1021346"/>
                <a:ext cx="3195130" cy="3227769"/>
                <a:chOff x="0" y="1032401"/>
                <a:chExt cx="3195130" cy="3227769"/>
              </a:xfrm>
            </p:grpSpPr>
            <p:sp>
              <p:nvSpPr>
                <p:cNvPr id="289" name="Google Shape;289;p12"/>
                <p:cNvSpPr/>
                <p:nvPr/>
              </p:nvSpPr>
              <p:spPr>
                <a:xfrm>
                  <a:off x="2" y="1032401"/>
                  <a:ext cx="3028200" cy="942600"/>
                </a:xfrm>
                <a:prstGeom prst="rect">
                  <a:avLst/>
                </a:prstGeom>
                <a:solidFill>
                  <a:srgbClr val="43BCB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txBox="1"/>
                <p:nvPr/>
              </p:nvSpPr>
              <p:spPr>
                <a:xfrm>
                  <a:off x="2" y="1032411"/>
                  <a:ext cx="3192300" cy="9426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a:solidFill>
                        <a:srgbClr val="FFFFFF"/>
                      </a:solidFill>
                      <a:latin typeface="Arial"/>
                      <a:ea typeface="Arial"/>
                      <a:cs typeface="Arial"/>
                      <a:sym typeface="Arial"/>
                    </a:rPr>
                    <a:t>-Un lanț de aprovizionare sigur și diversificat</a:t>
                  </a:r>
                  <a:br>
                    <a:rPr lang="hu-HU" sz="1200" b="0" i="0" u="none" strike="noStrike" cap="none">
                      <a:solidFill>
                        <a:srgbClr val="FFFFFF"/>
                      </a:solidFill>
                      <a:latin typeface="Arial"/>
                      <a:ea typeface="Arial"/>
                      <a:cs typeface="Arial"/>
                      <a:sym typeface="Arial"/>
                    </a:rPr>
                  </a:br>
                  <a:r>
                    <a:rPr lang="hu-HU" sz="1200" b="0" i="0" u="none" strike="noStrike" cap="none">
                      <a:solidFill>
                        <a:srgbClr val="FFFFFF"/>
                      </a:solidFill>
                      <a:latin typeface="Arial"/>
                      <a:ea typeface="Arial"/>
                      <a:cs typeface="Arial"/>
                      <a:sym typeface="Arial"/>
                    </a:rPr>
                    <a:t>-Dependența scăzută față de materiile prime</a:t>
                  </a:r>
                  <a:r>
                    <a:rPr lang="hu-HU" sz="1200">
                      <a:solidFill>
                        <a:srgbClr val="FFFFFF"/>
                      </a:solidFill>
                    </a:rPr>
                    <a:t> esețiale</a:t>
                  </a:r>
                  <a:endParaRPr sz="1200" b="0" i="0" u="none" strike="noStrike" cap="none">
                    <a:solidFill>
                      <a:srgbClr val="FFFFFF"/>
                    </a:solidFill>
                    <a:latin typeface="Arial"/>
                    <a:ea typeface="Arial"/>
                    <a:cs typeface="Arial"/>
                    <a:sym typeface="Arial"/>
                  </a:endParaRPr>
                </a:p>
              </p:txBody>
            </p:sp>
            <p:sp>
              <p:nvSpPr>
                <p:cNvPr id="291" name="Google Shape;291;p12"/>
                <p:cNvSpPr/>
                <p:nvPr/>
              </p:nvSpPr>
              <p:spPr>
                <a:xfrm>
                  <a:off x="0" y="2067543"/>
                  <a:ext cx="3058200" cy="942600"/>
                </a:xfrm>
                <a:prstGeom prst="rect">
                  <a:avLst/>
                </a:prstGeom>
                <a:solidFill>
                  <a:srgbClr val="45B3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txBox="1"/>
                <p:nvPr/>
              </p:nvSpPr>
              <p:spPr>
                <a:xfrm>
                  <a:off x="2" y="2067549"/>
                  <a:ext cx="3192300" cy="9426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a:solidFill>
                        <a:srgbClr val="FFFFFF"/>
                      </a:solidFill>
                      <a:latin typeface="Arial"/>
                      <a:ea typeface="Arial"/>
                      <a:cs typeface="Arial"/>
                      <a:sym typeface="Arial"/>
                    </a:rPr>
                    <a:t>- Potențial crescut pentru crearea de noi locuri de muncă</a:t>
                  </a: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hu-HU" sz="1200" b="0" i="0" u="none" strike="noStrike" cap="none">
                      <a:solidFill>
                        <a:srgbClr val="FFFFFF"/>
                      </a:solidFill>
                      <a:latin typeface="Arial"/>
                      <a:ea typeface="Arial"/>
                      <a:cs typeface="Arial"/>
                      <a:sym typeface="Arial"/>
                    </a:rPr>
                    <a:t>-Tehnolo</a:t>
                  </a:r>
                  <a:r>
                    <a:rPr lang="hu-HU" sz="1200">
                      <a:solidFill>
                        <a:srgbClr val="FFFFFF"/>
                      </a:solidFill>
                    </a:rPr>
                    <a:t>gii verzi eficiente </a:t>
                  </a:r>
                  <a:endParaRPr sz="1200" b="0" i="0" u="none" strike="noStrike" cap="none">
                    <a:solidFill>
                      <a:srgbClr val="FFFFFF"/>
                    </a:solidFill>
                    <a:latin typeface="Arial"/>
                    <a:ea typeface="Arial"/>
                    <a:cs typeface="Arial"/>
                    <a:sym typeface="Arial"/>
                  </a:endParaRPr>
                </a:p>
              </p:txBody>
            </p:sp>
            <p:sp>
              <p:nvSpPr>
                <p:cNvPr id="293" name="Google Shape;293;p12"/>
                <p:cNvSpPr/>
                <p:nvPr/>
              </p:nvSpPr>
              <p:spPr>
                <a:xfrm>
                  <a:off x="2830" y="3317570"/>
                  <a:ext cx="3192300" cy="942600"/>
                </a:xfrm>
                <a:prstGeom prst="rect">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txBox="1"/>
                <p:nvPr/>
              </p:nvSpPr>
              <p:spPr>
                <a:xfrm>
                  <a:off x="2830" y="3317570"/>
                  <a:ext cx="3192300" cy="942600"/>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a:solidFill>
                        <a:srgbClr val="FFFFFF"/>
                      </a:solidFill>
                      <a:latin typeface="Arial"/>
                      <a:ea typeface="Arial"/>
                      <a:cs typeface="Arial"/>
                      <a:sym typeface="Arial"/>
                    </a:rPr>
                    <a:t>- Conceptul</a:t>
                  </a:r>
                  <a:r>
                    <a:rPr lang="hu-HU" sz="1200">
                      <a:solidFill>
                        <a:srgbClr val="FFFFFF"/>
                      </a:solidFill>
                    </a:rPr>
                    <a:t> E</a:t>
                  </a:r>
                  <a:r>
                    <a:rPr lang="hu-HU" sz="1200" b="0" i="0" u="none" strike="noStrike" cap="none">
                      <a:solidFill>
                        <a:srgbClr val="FFFFFF"/>
                      </a:solidFill>
                      <a:latin typeface="Arial"/>
                      <a:ea typeface="Arial"/>
                      <a:cs typeface="Arial"/>
                      <a:sym typeface="Arial"/>
                    </a:rPr>
                    <a:t>C include nevoia de tehnologii emergente </a:t>
                  </a:r>
                  <a:r>
                    <a:rPr lang="hu-HU" sz="1200">
                      <a:solidFill>
                        <a:srgbClr val="FFFFFF"/>
                      </a:solidFill>
                    </a:rPr>
                    <a:t>și soluții inovative</a:t>
                  </a:r>
                  <a:endParaRPr sz="1200" b="0" i="0" u="none" strike="noStrike" cap="none">
                    <a:solidFill>
                      <a:srgbClr val="FFFFFF"/>
                    </a:solidFill>
                    <a:latin typeface="Arial"/>
                    <a:ea typeface="Arial"/>
                    <a:cs typeface="Arial"/>
                    <a:sym typeface="Arial"/>
                  </a:endParaRPr>
                </a:p>
              </p:txBody>
            </p:sp>
          </p:grpSp>
          <p:sp>
            <p:nvSpPr>
              <p:cNvPr id="295" name="Google Shape;295;p12"/>
              <p:cNvSpPr txBox="1"/>
              <p:nvPr/>
            </p:nvSpPr>
            <p:spPr>
              <a:xfrm>
                <a:off x="50935" y="4501399"/>
                <a:ext cx="2325300" cy="205500"/>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1100"/>
                  <a:buFont typeface="Arial"/>
                  <a:buNone/>
                </a:pPr>
                <a:r>
                  <a:rPr lang="hu-HU" sz="1100" b="0" i="1" u="none" strike="noStrike" cap="none">
                    <a:solidFill>
                      <a:srgbClr val="44546A"/>
                    </a:solidFill>
                    <a:latin typeface="Calibri"/>
                    <a:ea typeface="Calibri"/>
                    <a:cs typeface="Calibri"/>
                    <a:sym typeface="Calibri"/>
                  </a:rPr>
                  <a:t>8. Figura Beneficiile CE legate de reziliență </a:t>
                </a:r>
                <a:endParaRPr sz="1100" b="0" i="1" u="none" strike="noStrike" cap="none">
                  <a:solidFill>
                    <a:srgbClr val="44546A"/>
                  </a:solidFill>
                  <a:latin typeface="Calibri"/>
                  <a:ea typeface="Calibri"/>
                  <a:cs typeface="Calibri"/>
                  <a:sym typeface="Calibri"/>
                </a:endParaRPr>
              </a:p>
            </p:txBody>
          </p:sp>
        </p:grpSp>
        <p:grpSp>
          <p:nvGrpSpPr>
            <p:cNvPr id="296" name="Google Shape;296;p12"/>
            <p:cNvGrpSpPr/>
            <p:nvPr/>
          </p:nvGrpSpPr>
          <p:grpSpPr>
            <a:xfrm>
              <a:off x="0" y="154775"/>
              <a:ext cx="5083102" cy="4559711"/>
              <a:chOff x="0" y="20305"/>
              <a:chExt cx="5083102" cy="4559711"/>
            </a:xfrm>
          </p:grpSpPr>
          <p:grpSp>
            <p:nvGrpSpPr>
              <p:cNvPr id="297" name="Google Shape;297;p12"/>
              <p:cNvGrpSpPr/>
              <p:nvPr/>
            </p:nvGrpSpPr>
            <p:grpSpPr>
              <a:xfrm>
                <a:off x="0" y="20305"/>
                <a:ext cx="5083102" cy="4360412"/>
                <a:chOff x="0" y="20305"/>
                <a:chExt cx="5083102" cy="4360412"/>
              </a:xfrm>
            </p:grpSpPr>
            <p:sp>
              <p:nvSpPr>
                <p:cNvPr id="298" name="Google Shape;298;p12"/>
                <p:cNvSpPr/>
                <p:nvPr/>
              </p:nvSpPr>
              <p:spPr>
                <a:xfrm>
                  <a:off x="0" y="20305"/>
                  <a:ext cx="5083102" cy="374400"/>
                </a:xfrm>
                <a:prstGeom prst="roundRect">
                  <a:avLst>
                    <a:gd name="adj" fmla="val 16667"/>
                  </a:avLst>
                </a:prstGeom>
                <a:solidFill>
                  <a:srgbClr val="4372C3"/>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txBox="1"/>
                <p:nvPr/>
              </p:nvSpPr>
              <p:spPr>
                <a:xfrm>
                  <a:off x="18277" y="38582"/>
                  <a:ext cx="5046548" cy="337846"/>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hu-HU">
                      <a:solidFill>
                        <a:schemeClr val="lt1"/>
                      </a:solidFill>
                    </a:rPr>
                    <a:t>Reziliența </a:t>
                  </a:r>
                  <a:r>
                    <a:rPr lang="hu-HU" sz="1400" b="0" i="0" u="none" strike="noStrike" cap="none">
                      <a:solidFill>
                        <a:schemeClr val="lt1"/>
                      </a:solidFill>
                      <a:latin typeface="Arial"/>
                      <a:ea typeface="Arial"/>
                      <a:cs typeface="Arial"/>
                      <a:sym typeface="Arial"/>
                    </a:rPr>
                    <a:t>Socială </a:t>
                  </a:r>
                  <a:r>
                    <a:rPr lang="hu-HU">
                      <a:solidFill>
                        <a:schemeClr val="lt1"/>
                      </a:solidFill>
                    </a:rPr>
                    <a:t>și</a:t>
                  </a:r>
                  <a:r>
                    <a:rPr lang="hu-HU" sz="1400" b="0" i="0" u="none" strike="noStrike" cap="none">
                      <a:solidFill>
                        <a:schemeClr val="lt1"/>
                      </a:solidFill>
                      <a:latin typeface="Arial"/>
                      <a:ea typeface="Arial"/>
                      <a:cs typeface="Arial"/>
                      <a:sym typeface="Arial"/>
                    </a:rPr>
                    <a:t> </a:t>
                  </a:r>
                  <a:r>
                    <a:rPr lang="hu-HU">
                      <a:solidFill>
                        <a:schemeClr val="lt1"/>
                      </a:solidFill>
                    </a:rPr>
                    <a:t>E</a:t>
                  </a:r>
                  <a:r>
                    <a:rPr lang="hu-HU" sz="1400" b="0" i="0" u="none" strike="noStrike" cap="none">
                      <a:solidFill>
                        <a:schemeClr val="lt1"/>
                      </a:solidFill>
                      <a:latin typeface="Arial"/>
                      <a:ea typeface="Arial"/>
                      <a:cs typeface="Arial"/>
                      <a:sym typeface="Arial"/>
                    </a:rPr>
                    <a:t>conomică</a:t>
                  </a:r>
                  <a:endParaRPr sz="1400" b="0" i="0" u="none" strike="noStrike" cap="none">
                    <a:solidFill>
                      <a:schemeClr val="lt1"/>
                    </a:solidFill>
                    <a:latin typeface="Arial"/>
                    <a:ea typeface="Arial"/>
                    <a:cs typeface="Arial"/>
                    <a:sym typeface="Arial"/>
                  </a:endParaRPr>
                </a:p>
              </p:txBody>
            </p:sp>
            <p:sp>
              <p:nvSpPr>
                <p:cNvPr id="300" name="Google Shape;300;p12"/>
                <p:cNvSpPr/>
                <p:nvPr/>
              </p:nvSpPr>
              <p:spPr>
                <a:xfrm>
                  <a:off x="0" y="394705"/>
                  <a:ext cx="5083102" cy="7865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2"/>
                <p:cNvSpPr txBox="1"/>
                <p:nvPr/>
              </p:nvSpPr>
              <p:spPr>
                <a:xfrm>
                  <a:off x="0" y="394705"/>
                  <a:ext cx="5083102" cy="786599"/>
                </a:xfrm>
                <a:prstGeom prst="rect">
                  <a:avLst/>
                </a:prstGeom>
                <a:noFill/>
                <a:ln>
                  <a:noFill/>
                </a:ln>
              </p:spPr>
              <p:txBody>
                <a:bodyPr spcFirstLastPara="1" wrap="square" lIns="161375" tIns="15225" rIns="85325" bIns="15225" anchor="t" anchorCtr="0">
                  <a:noAutofit/>
                </a:bodyPr>
                <a:lstStyle/>
                <a:p>
                  <a:pPr marL="114300" marR="0" lvl="1" indent="-95250" algn="l" rtl="0">
                    <a:lnSpc>
                      <a:spcPct val="90000"/>
                    </a:lnSpc>
                    <a:spcBef>
                      <a:spcPts val="0"/>
                    </a:spcBef>
                    <a:spcAft>
                      <a:spcPts val="0"/>
                    </a:spcAft>
                    <a:buClr>
                      <a:srgbClr val="000000"/>
                    </a:buClr>
                    <a:buSzPts val="900"/>
                    <a:buFont typeface="Arial"/>
                    <a:buChar char="•"/>
                  </a:pPr>
                  <a:r>
                    <a:rPr lang="hu-HU" sz="900"/>
                    <a:t>Creșterea inegalităților</a:t>
                  </a:r>
                  <a:endParaRPr sz="900" b="0" i="0" u="none" strike="noStrike" cap="none">
                    <a:solidFill>
                      <a:srgbClr val="000000"/>
                    </a:solidFill>
                    <a:latin typeface="Arial"/>
                    <a:ea typeface="Arial"/>
                    <a:cs typeface="Arial"/>
                    <a:sym typeface="Arial"/>
                  </a:endParaRPr>
                </a:p>
                <a:p>
                  <a:pPr marL="114300" marR="0" lvl="1" indent="-95250" algn="l" rtl="0">
                    <a:lnSpc>
                      <a:spcPct val="90000"/>
                    </a:lnSpc>
                    <a:spcBef>
                      <a:spcPts val="240"/>
                    </a:spcBef>
                    <a:spcAft>
                      <a:spcPts val="0"/>
                    </a:spcAft>
                    <a:buClr>
                      <a:srgbClr val="000000"/>
                    </a:buClr>
                    <a:buSzPts val="900"/>
                    <a:buFont typeface="Arial"/>
                    <a:buChar char="•"/>
                  </a:pPr>
                  <a:r>
                    <a:rPr lang="hu-HU" sz="900"/>
                    <a:t>Creșterea dezechilibrul și sărăciei demografice</a:t>
                  </a:r>
                  <a:r>
                    <a:rPr lang="hu-HU"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14300" marR="0" lvl="1" indent="-95250" algn="l" rtl="0">
                    <a:lnSpc>
                      <a:spcPct val="90000"/>
                    </a:lnSpc>
                    <a:spcBef>
                      <a:spcPts val="240"/>
                    </a:spcBef>
                    <a:spcAft>
                      <a:spcPts val="0"/>
                    </a:spcAft>
                    <a:buClr>
                      <a:srgbClr val="000000"/>
                    </a:buClr>
                    <a:buSzPts val="900"/>
                    <a:buFont typeface="Arial"/>
                    <a:buChar char="•"/>
                  </a:pPr>
                  <a:r>
                    <a:rPr lang="hu-HU" sz="900"/>
                    <a:t>Automatizarea accelerată</a:t>
                  </a:r>
                  <a:endParaRPr sz="900" b="0" i="0" u="none" strike="noStrike" cap="none">
                    <a:solidFill>
                      <a:srgbClr val="000000"/>
                    </a:solidFill>
                    <a:latin typeface="Arial"/>
                    <a:ea typeface="Arial"/>
                    <a:cs typeface="Arial"/>
                    <a:sym typeface="Arial"/>
                  </a:endParaRPr>
                </a:p>
                <a:p>
                  <a:pPr marL="114300" marR="0" lvl="1" indent="-95250" algn="l" rtl="0">
                    <a:lnSpc>
                      <a:spcPct val="90000"/>
                    </a:lnSpc>
                    <a:spcBef>
                      <a:spcPts val="240"/>
                    </a:spcBef>
                    <a:spcAft>
                      <a:spcPts val="0"/>
                    </a:spcAft>
                    <a:buClr>
                      <a:srgbClr val="000000"/>
                    </a:buClr>
                    <a:buSzPts val="900"/>
                    <a:buFont typeface="Arial"/>
                    <a:buChar char="•"/>
                  </a:pPr>
                  <a:r>
                    <a:rPr lang="hu-HU" sz="900"/>
                    <a:t>Creșterea șomajului în sectorul serviciilor</a:t>
                  </a:r>
                  <a:endParaRPr sz="900" b="0" i="0" u="none" strike="noStrike" cap="none">
                    <a:solidFill>
                      <a:srgbClr val="000000"/>
                    </a:solidFill>
                    <a:latin typeface="Arial"/>
                    <a:ea typeface="Arial"/>
                    <a:cs typeface="Arial"/>
                    <a:sym typeface="Arial"/>
                  </a:endParaRPr>
                </a:p>
              </p:txBody>
            </p:sp>
            <p:sp>
              <p:nvSpPr>
                <p:cNvPr id="302" name="Google Shape;302;p12"/>
                <p:cNvSpPr/>
                <p:nvPr/>
              </p:nvSpPr>
              <p:spPr>
                <a:xfrm>
                  <a:off x="0" y="1181309"/>
                  <a:ext cx="3544200" cy="374400"/>
                </a:xfrm>
                <a:prstGeom prst="roundRect">
                  <a:avLst>
                    <a:gd name="adj" fmla="val 16667"/>
                  </a:avLst>
                </a:prstGeom>
                <a:solidFill>
                  <a:srgbClr val="43BCB8"/>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txBox="1"/>
                <p:nvPr/>
              </p:nvSpPr>
              <p:spPr>
                <a:xfrm>
                  <a:off x="18275" y="1199576"/>
                  <a:ext cx="3544200" cy="3378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hu-HU">
                      <a:solidFill>
                        <a:srgbClr val="FFFFFF"/>
                      </a:solidFill>
                    </a:rPr>
                    <a:t>Reziliența </a:t>
                  </a:r>
                  <a:r>
                    <a:rPr lang="hu-HU" sz="1400" b="0" i="0" u="none" strike="noStrike" cap="none">
                      <a:solidFill>
                        <a:srgbClr val="FFFFFF"/>
                      </a:solidFill>
                      <a:latin typeface="Arial"/>
                      <a:ea typeface="Arial"/>
                      <a:cs typeface="Arial"/>
                      <a:sym typeface="Arial"/>
                    </a:rPr>
                    <a:t>Geopolitică</a:t>
                  </a:r>
                  <a:endParaRPr sz="1400" b="0" i="0" u="none" strike="noStrike" cap="none">
                    <a:solidFill>
                      <a:srgbClr val="FFFFFF"/>
                    </a:solidFill>
                    <a:latin typeface="Arial"/>
                    <a:ea typeface="Arial"/>
                    <a:cs typeface="Arial"/>
                    <a:sym typeface="Arial"/>
                  </a:endParaRPr>
                </a:p>
              </p:txBody>
            </p:sp>
            <p:sp>
              <p:nvSpPr>
                <p:cNvPr id="304" name="Google Shape;304;p12"/>
                <p:cNvSpPr/>
                <p:nvPr/>
              </p:nvSpPr>
              <p:spPr>
                <a:xfrm>
                  <a:off x="0" y="1555705"/>
                  <a:ext cx="5083102" cy="5071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txBox="1"/>
                <p:nvPr/>
              </p:nvSpPr>
              <p:spPr>
                <a:xfrm>
                  <a:off x="0" y="1555717"/>
                  <a:ext cx="3544200" cy="507000"/>
                </a:xfrm>
                <a:prstGeom prst="rect">
                  <a:avLst/>
                </a:prstGeom>
                <a:noFill/>
                <a:ln>
                  <a:noFill/>
                </a:ln>
              </p:spPr>
              <p:txBody>
                <a:bodyPr spcFirstLastPara="1" wrap="square" lIns="161375" tIns="15225" rIns="85325" bIns="15225" anchor="t" anchorCtr="0">
                  <a:noAutofit/>
                </a:bodyPr>
                <a:lstStyle/>
                <a:p>
                  <a:pPr marL="114300" marR="0" lvl="1" indent="-101600" algn="l" rtl="0">
                    <a:lnSpc>
                      <a:spcPct val="90000"/>
                    </a:lnSpc>
                    <a:spcBef>
                      <a:spcPts val="0"/>
                    </a:spcBef>
                    <a:spcAft>
                      <a:spcPts val="0"/>
                    </a:spcAft>
                    <a:buClr>
                      <a:srgbClr val="000000"/>
                    </a:buClr>
                    <a:buSzPts val="1000"/>
                    <a:buFont typeface="Arial"/>
                    <a:buChar char="•"/>
                  </a:pPr>
                  <a:r>
                    <a:rPr lang="hu-HU" sz="1000"/>
                    <a:t>Dependența excesivă a UE de țările terțe pentru materiile prime esențiale în tehnologiile cheie pentru realizarea unei societăți digitale și neutre din punct de vedere a emisiilor de carbon</a:t>
                  </a:r>
                  <a:endParaRPr sz="1000" b="0" i="0" u="none" strike="noStrike" cap="none">
                    <a:solidFill>
                      <a:srgbClr val="000000"/>
                    </a:solidFill>
                    <a:latin typeface="Arial"/>
                    <a:ea typeface="Arial"/>
                    <a:cs typeface="Arial"/>
                    <a:sym typeface="Arial"/>
                  </a:endParaRPr>
                </a:p>
              </p:txBody>
            </p:sp>
            <p:sp>
              <p:nvSpPr>
                <p:cNvPr id="306" name="Google Shape;306;p12"/>
                <p:cNvSpPr/>
                <p:nvPr/>
              </p:nvSpPr>
              <p:spPr>
                <a:xfrm>
                  <a:off x="0" y="2062848"/>
                  <a:ext cx="3544200" cy="374400"/>
                </a:xfrm>
                <a:prstGeom prst="roundRect">
                  <a:avLst>
                    <a:gd name="adj" fmla="val 16667"/>
                  </a:avLst>
                </a:prstGeom>
                <a:solidFill>
                  <a:srgbClr val="45B363"/>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txBox="1"/>
                <p:nvPr/>
              </p:nvSpPr>
              <p:spPr>
                <a:xfrm>
                  <a:off x="18275" y="2081145"/>
                  <a:ext cx="3544200" cy="3378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hu-HU" sz="1400" b="0" i="0" u="none" strike="noStrike" cap="none">
                      <a:solidFill>
                        <a:srgbClr val="FFFFFF"/>
                      </a:solidFill>
                      <a:latin typeface="Arial"/>
                      <a:ea typeface="Arial"/>
                      <a:cs typeface="Arial"/>
                      <a:sym typeface="Arial"/>
                    </a:rPr>
                    <a:t>Green resilience</a:t>
                  </a:r>
                  <a:endParaRPr sz="1400" b="0" i="0" u="none" strike="noStrike" cap="none">
                    <a:solidFill>
                      <a:srgbClr val="FFFFFF"/>
                    </a:solidFill>
                    <a:latin typeface="Arial"/>
                    <a:ea typeface="Arial"/>
                    <a:cs typeface="Arial"/>
                    <a:sym typeface="Arial"/>
                  </a:endParaRPr>
                </a:p>
              </p:txBody>
            </p:sp>
            <p:sp>
              <p:nvSpPr>
                <p:cNvPr id="308" name="Google Shape;308;p12"/>
                <p:cNvSpPr/>
                <p:nvPr/>
              </p:nvSpPr>
              <p:spPr>
                <a:xfrm>
                  <a:off x="0" y="2437256"/>
                  <a:ext cx="3544200" cy="50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txBox="1"/>
                <p:nvPr/>
              </p:nvSpPr>
              <p:spPr>
                <a:xfrm>
                  <a:off x="0" y="2437256"/>
                  <a:ext cx="3544200" cy="786600"/>
                </a:xfrm>
                <a:prstGeom prst="rect">
                  <a:avLst/>
                </a:prstGeom>
                <a:noFill/>
                <a:ln>
                  <a:noFill/>
                </a:ln>
              </p:spPr>
              <p:txBody>
                <a:bodyPr spcFirstLastPara="1" wrap="square" lIns="161375" tIns="15225" rIns="85325" bIns="15225" anchor="t" anchorCtr="0">
                  <a:noAutofit/>
                </a:bodyPr>
                <a:lstStyle/>
                <a:p>
                  <a:pPr marL="114300" marR="0" lvl="1" indent="-107950" algn="l" rtl="0">
                    <a:lnSpc>
                      <a:spcPct val="90000"/>
                    </a:lnSpc>
                    <a:spcBef>
                      <a:spcPts val="0"/>
                    </a:spcBef>
                    <a:spcAft>
                      <a:spcPts val="0"/>
                    </a:spcAft>
                    <a:buClr>
                      <a:srgbClr val="000000"/>
                    </a:buClr>
                    <a:buSzPts val="1100"/>
                    <a:buFont typeface="Arial"/>
                    <a:buChar char="•"/>
                  </a:pPr>
                  <a:r>
                    <a:rPr lang="hu-HU" sz="1100"/>
                    <a:t>O trecere la o economie mai ecologică ar putea crea 24 de milioane de noi locuri de muncă la nivel global, iar impactul său asupra redresării după criza de COVID-19 ar putea fi semnificativ mai mare decât se credea anterior</a:t>
                  </a:r>
                  <a:endParaRPr sz="1100" b="0" i="0" u="none" strike="noStrike" cap="none">
                    <a:solidFill>
                      <a:srgbClr val="000000"/>
                    </a:solidFill>
                    <a:latin typeface="Arial"/>
                    <a:ea typeface="Arial"/>
                    <a:cs typeface="Arial"/>
                    <a:sym typeface="Arial"/>
                  </a:endParaRPr>
                </a:p>
              </p:txBody>
            </p:sp>
            <p:sp>
              <p:nvSpPr>
                <p:cNvPr id="310" name="Google Shape;310;p12"/>
                <p:cNvSpPr/>
                <p:nvPr/>
              </p:nvSpPr>
              <p:spPr>
                <a:xfrm>
                  <a:off x="0" y="3499339"/>
                  <a:ext cx="3544200" cy="374400"/>
                </a:xfrm>
                <a:prstGeom prst="roundRect">
                  <a:avLst>
                    <a:gd name="adj" fmla="val 16667"/>
                  </a:avLst>
                </a:prstGeom>
                <a:solidFill>
                  <a:srgbClr val="6FAA47"/>
                </a:solidFill>
                <a:ln w="1905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txBox="1"/>
                <p:nvPr/>
              </p:nvSpPr>
              <p:spPr>
                <a:xfrm>
                  <a:off x="18275" y="3517606"/>
                  <a:ext cx="3544200" cy="3378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rgbClr val="000000"/>
                    </a:buClr>
                    <a:buSzPts val="1400"/>
                    <a:buFont typeface="Arial"/>
                    <a:buNone/>
                  </a:pPr>
                  <a:r>
                    <a:rPr lang="hu-HU" sz="1400" b="0" i="0" u="none" strike="noStrike" cap="none">
                      <a:solidFill>
                        <a:srgbClr val="FFFFFF"/>
                      </a:solidFill>
                      <a:latin typeface="Arial"/>
                      <a:ea typeface="Arial"/>
                      <a:cs typeface="Arial"/>
                      <a:sym typeface="Arial"/>
                    </a:rPr>
                    <a:t>Digital resilience</a:t>
                  </a:r>
                  <a:endParaRPr sz="1400" b="0" i="0" u="none" strike="noStrike" cap="none">
                    <a:solidFill>
                      <a:srgbClr val="FFFFFF"/>
                    </a:solidFill>
                    <a:latin typeface="Arial"/>
                    <a:ea typeface="Arial"/>
                    <a:cs typeface="Arial"/>
                    <a:sym typeface="Arial"/>
                  </a:endParaRPr>
                </a:p>
              </p:txBody>
            </p:sp>
            <p:sp>
              <p:nvSpPr>
                <p:cNvPr id="312" name="Google Shape;312;p12"/>
                <p:cNvSpPr/>
                <p:nvPr/>
              </p:nvSpPr>
              <p:spPr>
                <a:xfrm>
                  <a:off x="0" y="3503769"/>
                  <a:ext cx="3544200" cy="383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txBox="1"/>
                <p:nvPr/>
              </p:nvSpPr>
              <p:spPr>
                <a:xfrm>
                  <a:off x="0" y="3873717"/>
                  <a:ext cx="3608400" cy="507000"/>
                </a:xfrm>
                <a:prstGeom prst="rect">
                  <a:avLst/>
                </a:prstGeom>
                <a:noFill/>
                <a:ln>
                  <a:noFill/>
                </a:ln>
              </p:spPr>
              <p:txBody>
                <a:bodyPr spcFirstLastPara="1" wrap="square" lIns="161375" tIns="15225" rIns="85325" bIns="15225"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hu-HU" sz="1200"/>
                    <a:t>Hiper-conectivitatea și integrarea noilor tehnologii care afectează condiția umană și modul în care trăim</a:t>
                  </a:r>
                  <a:endParaRPr sz="1200" b="0" i="0" u="none" strike="noStrike" cap="none">
                    <a:solidFill>
                      <a:srgbClr val="000000"/>
                    </a:solidFill>
                    <a:latin typeface="Arial"/>
                    <a:ea typeface="Arial"/>
                    <a:cs typeface="Arial"/>
                    <a:sym typeface="Arial"/>
                  </a:endParaRPr>
                </a:p>
              </p:txBody>
            </p:sp>
          </p:grpSp>
          <p:sp>
            <p:nvSpPr>
              <p:cNvPr id="314" name="Google Shape;314;p12"/>
              <p:cNvSpPr txBox="1"/>
              <p:nvPr/>
            </p:nvSpPr>
            <p:spPr>
              <a:xfrm>
                <a:off x="0" y="4374516"/>
                <a:ext cx="3220200" cy="205500"/>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1100"/>
                  <a:buFont typeface="Arial"/>
                  <a:buNone/>
                </a:pPr>
                <a:r>
                  <a:rPr lang="hu-HU" sz="1100" b="0" i="1" u="none" strike="noStrike" cap="none">
                    <a:solidFill>
                      <a:srgbClr val="44546A"/>
                    </a:solidFill>
                    <a:latin typeface="Calibri"/>
                    <a:ea typeface="Calibri"/>
                    <a:cs typeface="Calibri"/>
                    <a:sym typeface="Calibri"/>
                  </a:rPr>
                  <a:t>7. Figura Cele 4 tipuri de reziliență și provocările relevante (adaptat din [11])</a:t>
                </a:r>
                <a:endParaRPr sz="1100" b="0" i="1" u="none" strike="noStrike" cap="none">
                  <a:solidFill>
                    <a:srgbClr val="44546A"/>
                  </a:solidFill>
                  <a:latin typeface="Calibri"/>
                  <a:ea typeface="Calibri"/>
                  <a:cs typeface="Calibri"/>
                  <a:sym typeface="Calibri"/>
                </a:endParaRPr>
              </a:p>
            </p:txBody>
          </p:sp>
        </p:grpSp>
      </p:grpSp>
      <p:grpSp>
        <p:nvGrpSpPr>
          <p:cNvPr id="315" name="Google Shape;315;p12"/>
          <p:cNvGrpSpPr/>
          <p:nvPr/>
        </p:nvGrpSpPr>
        <p:grpSpPr>
          <a:xfrm>
            <a:off x="5616920" y="780466"/>
            <a:ext cx="2870777" cy="843431"/>
            <a:chOff x="508817" y="0"/>
            <a:chExt cx="2457772" cy="843431"/>
          </a:xfrm>
        </p:grpSpPr>
        <p:sp>
          <p:nvSpPr>
            <p:cNvPr id="316" name="Google Shape;316;p12"/>
            <p:cNvSpPr/>
            <p:nvPr/>
          </p:nvSpPr>
          <p:spPr>
            <a:xfrm>
              <a:off x="508817" y="0"/>
              <a:ext cx="2457772" cy="843431"/>
            </a:xfrm>
            <a:prstGeom prst="rect">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txBox="1"/>
            <p:nvPr/>
          </p:nvSpPr>
          <p:spPr>
            <a:xfrm>
              <a:off x="508817" y="0"/>
              <a:ext cx="2457772" cy="84343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hu-HU" sz="1200" b="0" i="0" u="none" strike="noStrike" cap="none">
                  <a:solidFill>
                    <a:srgbClr val="FFFFFF"/>
                  </a:solidFill>
                  <a:latin typeface="Arial"/>
                  <a:ea typeface="Arial"/>
                  <a:cs typeface="Arial"/>
                  <a:sym typeface="Arial"/>
                </a:rPr>
                <a:t>-Un nivel mai ridicat de integrare socială</a:t>
              </a:r>
              <a:endParaRPr sz="1200" b="0" i="0" u="none" strike="noStrike" cap="none">
                <a:solidFill>
                  <a:srgbClr val="FFFFFF"/>
                </a:solidFill>
                <a:latin typeface="Arial"/>
                <a:ea typeface="Arial"/>
                <a:cs typeface="Arial"/>
                <a:sym typeface="Arial"/>
              </a:endParaRPr>
            </a:p>
            <a:p>
              <a:pPr marL="0" marR="0" lvl="0" indent="0" algn="l" rtl="0">
                <a:lnSpc>
                  <a:spcPct val="90000"/>
                </a:lnSpc>
                <a:spcBef>
                  <a:spcPts val="420"/>
                </a:spcBef>
                <a:spcAft>
                  <a:spcPts val="0"/>
                </a:spcAft>
                <a:buClr>
                  <a:srgbClr val="000000"/>
                </a:buClr>
                <a:buSzPts val="1200"/>
                <a:buFont typeface="Arial"/>
                <a:buNone/>
              </a:pPr>
              <a:r>
                <a:rPr lang="hu-HU" sz="1200" b="0" i="0" u="none" strike="noStrike" cap="none">
                  <a:solidFill>
                    <a:srgbClr val="FFFFFF"/>
                  </a:solidFill>
                  <a:latin typeface="Arial"/>
                  <a:ea typeface="Arial"/>
                  <a:cs typeface="Arial"/>
                  <a:sym typeface="Arial"/>
                </a:rPr>
                <a:t>-Potențialul unei noi piețe/canal de venit</a:t>
              </a:r>
              <a:endParaRPr sz="1200" b="0" i="0" u="none" strike="noStrike" cap="none">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595237" y="14913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200"/>
              <a:t>Bariere pentru IMM-uri</a:t>
            </a:r>
            <a:endParaRPr/>
          </a:p>
        </p:txBody>
      </p:sp>
      <p:grpSp>
        <p:nvGrpSpPr>
          <p:cNvPr id="323" name="Google Shape;323;p13"/>
          <p:cNvGrpSpPr/>
          <p:nvPr/>
        </p:nvGrpSpPr>
        <p:grpSpPr>
          <a:xfrm>
            <a:off x="3054288" y="1138069"/>
            <a:ext cx="6089712" cy="406140"/>
            <a:chOff x="4205250" y="70256"/>
            <a:chExt cx="7476002" cy="558557"/>
          </a:xfrm>
        </p:grpSpPr>
        <p:sp>
          <p:nvSpPr>
            <p:cNvPr id="324" name="Google Shape;324;p13"/>
            <p:cNvSpPr/>
            <p:nvPr/>
          </p:nvSpPr>
          <p:spPr>
            <a:xfrm rot="5400000">
              <a:off x="7663973" y="-3388467"/>
              <a:ext cx="558557" cy="7476002"/>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txBox="1"/>
            <p:nvPr/>
          </p:nvSpPr>
          <p:spPr>
            <a:xfrm>
              <a:off x="4205251" y="97522"/>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Conducerea IMM-ului poate să nu aibă o atitudine "verde".</a:t>
              </a:r>
              <a:endParaRPr/>
            </a:p>
          </p:txBody>
        </p:sp>
      </p:grpSp>
      <p:grpSp>
        <p:nvGrpSpPr>
          <p:cNvPr id="326" name="Google Shape;326;p13"/>
          <p:cNvGrpSpPr/>
          <p:nvPr/>
        </p:nvGrpSpPr>
        <p:grpSpPr>
          <a:xfrm>
            <a:off x="-23316" y="1014964"/>
            <a:ext cx="2936625" cy="507675"/>
            <a:chOff x="0" y="435"/>
            <a:chExt cx="4205251" cy="698197"/>
          </a:xfrm>
        </p:grpSpPr>
        <p:sp>
          <p:nvSpPr>
            <p:cNvPr id="327" name="Google Shape;327;p13"/>
            <p:cNvSpPr/>
            <p:nvPr/>
          </p:nvSpPr>
          <p:spPr>
            <a:xfrm>
              <a:off x="0" y="435"/>
              <a:ext cx="4205251" cy="698197"/>
            </a:xfrm>
            <a:prstGeom prst="roundRect">
              <a:avLst>
                <a:gd name="adj" fmla="val 16667"/>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txBox="1"/>
            <p:nvPr/>
          </p:nvSpPr>
          <p:spPr>
            <a:xfrm>
              <a:off x="34083" y="34518"/>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Cultura de mediu </a:t>
              </a:r>
              <a:endParaRPr sz="1200" b="1" i="0" u="none" strike="noStrike" cap="none">
                <a:solidFill>
                  <a:srgbClr val="FFFFFF"/>
                </a:solidFill>
                <a:latin typeface="Arial"/>
                <a:ea typeface="Arial"/>
                <a:cs typeface="Arial"/>
                <a:sym typeface="Arial"/>
              </a:endParaRPr>
            </a:p>
          </p:txBody>
        </p:sp>
      </p:grpSp>
      <p:grpSp>
        <p:nvGrpSpPr>
          <p:cNvPr id="329" name="Google Shape;329;p13"/>
          <p:cNvGrpSpPr/>
          <p:nvPr/>
        </p:nvGrpSpPr>
        <p:grpSpPr>
          <a:xfrm>
            <a:off x="3015121" y="1604826"/>
            <a:ext cx="6145836" cy="406140"/>
            <a:chOff x="4205250" y="803364"/>
            <a:chExt cx="7476002" cy="558557"/>
          </a:xfrm>
        </p:grpSpPr>
        <p:sp>
          <p:nvSpPr>
            <p:cNvPr id="330" name="Google Shape;330;p13"/>
            <p:cNvSpPr/>
            <p:nvPr/>
          </p:nvSpPr>
          <p:spPr>
            <a:xfrm rot="5400000">
              <a:off x="7663973" y="-2655359"/>
              <a:ext cx="558557" cy="7476002"/>
            </a:xfrm>
            <a:prstGeom prst="round2SameRect">
              <a:avLst>
                <a:gd name="adj1" fmla="val 16667"/>
                <a:gd name="adj2" fmla="val 0"/>
              </a:avLst>
            </a:prstGeom>
            <a:solidFill>
              <a:srgbClr val="CBDBE8">
                <a:alpha val="89803"/>
              </a:srgbClr>
            </a:solidFill>
            <a:ln w="12700" cap="flat" cmpd="sng">
              <a:solidFill>
                <a:srgbClr val="CBDBE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txBox="1"/>
            <p:nvPr/>
          </p:nvSpPr>
          <p:spPr>
            <a:xfrm>
              <a:off x="4205251" y="830630"/>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IMM-urile sunt mai sensibile la costurile financiare suplimentare</a:t>
              </a:r>
              <a:endParaRPr dirty="0"/>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IMM-urile, în special cele nou înființate, sunt considerate riscante din punct de vedere financiar</a:t>
              </a:r>
              <a:endParaRPr dirty="0"/>
            </a:p>
          </p:txBody>
        </p:sp>
      </p:grpSp>
      <p:grpSp>
        <p:nvGrpSpPr>
          <p:cNvPr id="332" name="Google Shape;332;p13"/>
          <p:cNvGrpSpPr/>
          <p:nvPr/>
        </p:nvGrpSpPr>
        <p:grpSpPr>
          <a:xfrm>
            <a:off x="-23315" y="1547421"/>
            <a:ext cx="2936625" cy="507675"/>
            <a:chOff x="0" y="733542"/>
            <a:chExt cx="4205251" cy="698197"/>
          </a:xfrm>
        </p:grpSpPr>
        <p:sp>
          <p:nvSpPr>
            <p:cNvPr id="333" name="Google Shape;333;p13"/>
            <p:cNvSpPr/>
            <p:nvPr/>
          </p:nvSpPr>
          <p:spPr>
            <a:xfrm>
              <a:off x="0" y="733542"/>
              <a:ext cx="4205251" cy="698197"/>
            </a:xfrm>
            <a:prstGeom prst="roundRect">
              <a:avLst>
                <a:gd name="adj" fmla="val 16667"/>
              </a:avLst>
            </a:prstGeom>
            <a:solidFill>
              <a:srgbClr val="439ABF"/>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txBox="1"/>
            <p:nvPr/>
          </p:nvSpPr>
          <p:spPr>
            <a:xfrm>
              <a:off x="34083" y="767625"/>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Barieră financiară </a:t>
              </a:r>
              <a:endParaRPr sz="1200" b="1" i="0" u="none" strike="noStrike" cap="none">
                <a:solidFill>
                  <a:srgbClr val="FFFFFF"/>
                </a:solidFill>
                <a:latin typeface="Arial"/>
                <a:ea typeface="Arial"/>
                <a:cs typeface="Arial"/>
                <a:sym typeface="Arial"/>
              </a:endParaRPr>
            </a:p>
          </p:txBody>
        </p:sp>
      </p:grpSp>
      <p:grpSp>
        <p:nvGrpSpPr>
          <p:cNvPr id="335" name="Google Shape;335;p13"/>
          <p:cNvGrpSpPr/>
          <p:nvPr/>
        </p:nvGrpSpPr>
        <p:grpSpPr>
          <a:xfrm>
            <a:off x="3054289" y="2182050"/>
            <a:ext cx="6089712" cy="406140"/>
            <a:chOff x="4205250" y="1536471"/>
            <a:chExt cx="7476002" cy="558557"/>
          </a:xfrm>
        </p:grpSpPr>
        <p:sp>
          <p:nvSpPr>
            <p:cNvPr id="336" name="Google Shape;336;p13"/>
            <p:cNvSpPr/>
            <p:nvPr/>
          </p:nvSpPr>
          <p:spPr>
            <a:xfrm rot="5400000">
              <a:off x="7663973" y="-1922252"/>
              <a:ext cx="558557" cy="7476002"/>
            </a:xfrm>
            <a:prstGeom prst="round2SameRect">
              <a:avLst>
                <a:gd name="adj1" fmla="val 16667"/>
                <a:gd name="adj2" fmla="val 0"/>
              </a:avLst>
            </a:prstGeom>
            <a:solidFill>
              <a:srgbClr val="CBE4E7">
                <a:alpha val="89803"/>
              </a:srgbClr>
            </a:solidFill>
            <a:ln w="12700" cap="flat" cmpd="sng">
              <a:solidFill>
                <a:srgbClr val="CBE4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p:nvPr/>
          </p:nvSpPr>
          <p:spPr>
            <a:xfrm>
              <a:off x="4205251" y="1563737"/>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Cele mai multe instrumente de management de mediu sunt potrivite pentru companiile mari</a:t>
              </a:r>
              <a:endParaRPr sz="1000" b="0" i="0" u="none" strike="noStrike" cap="none">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Mai multe concepte din legislația UE referitoare la CE nu sunt suficient de clare</a:t>
              </a:r>
              <a:endParaRPr sz="1000" b="0" i="0" u="none" strike="noStrike" cap="none">
                <a:solidFill>
                  <a:srgbClr val="000000"/>
                </a:solidFill>
                <a:latin typeface="Arial"/>
                <a:ea typeface="Arial"/>
                <a:cs typeface="Arial"/>
                <a:sym typeface="Arial"/>
              </a:endParaRPr>
            </a:p>
          </p:txBody>
        </p:sp>
      </p:grpSp>
      <p:grpSp>
        <p:nvGrpSpPr>
          <p:cNvPr id="338" name="Google Shape;338;p13"/>
          <p:cNvGrpSpPr/>
          <p:nvPr/>
        </p:nvGrpSpPr>
        <p:grpSpPr>
          <a:xfrm>
            <a:off x="-23315" y="2066673"/>
            <a:ext cx="2936625" cy="507675"/>
            <a:chOff x="0" y="1466649"/>
            <a:chExt cx="4205251" cy="698197"/>
          </a:xfrm>
        </p:grpSpPr>
        <p:sp>
          <p:nvSpPr>
            <p:cNvPr id="339" name="Google Shape;339;p13"/>
            <p:cNvSpPr/>
            <p:nvPr/>
          </p:nvSpPr>
          <p:spPr>
            <a:xfrm>
              <a:off x="0" y="1466649"/>
              <a:ext cx="4205251" cy="698197"/>
            </a:xfrm>
            <a:prstGeom prst="roundRect">
              <a:avLst>
                <a:gd name="adj" fmla="val 16667"/>
              </a:avLst>
            </a:prstGeom>
            <a:solidFill>
              <a:srgbClr val="43BCB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txBox="1"/>
            <p:nvPr/>
          </p:nvSpPr>
          <p:spPr>
            <a:xfrm>
              <a:off x="34083" y="1500732"/>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Lipsa sprijinului guvernamental și a unei legislații eficiente </a:t>
              </a:r>
              <a:endParaRPr sz="1200" b="1" i="0" u="none" strike="noStrike" cap="none">
                <a:solidFill>
                  <a:srgbClr val="FFFFFF"/>
                </a:solidFill>
                <a:latin typeface="Arial"/>
                <a:ea typeface="Arial"/>
                <a:cs typeface="Arial"/>
                <a:sym typeface="Arial"/>
              </a:endParaRPr>
            </a:p>
          </p:txBody>
        </p:sp>
      </p:grpSp>
      <p:grpSp>
        <p:nvGrpSpPr>
          <p:cNvPr id="341" name="Google Shape;341;p13"/>
          <p:cNvGrpSpPr/>
          <p:nvPr/>
        </p:nvGrpSpPr>
        <p:grpSpPr>
          <a:xfrm>
            <a:off x="3054288" y="2697525"/>
            <a:ext cx="6089712" cy="406140"/>
            <a:chOff x="4205250" y="2269578"/>
            <a:chExt cx="7476002" cy="558557"/>
          </a:xfrm>
        </p:grpSpPr>
        <p:sp>
          <p:nvSpPr>
            <p:cNvPr id="342" name="Google Shape;342;p13"/>
            <p:cNvSpPr/>
            <p:nvPr/>
          </p:nvSpPr>
          <p:spPr>
            <a:xfrm rot="5400000">
              <a:off x="7663973" y="-1189145"/>
              <a:ext cx="558557" cy="7476002"/>
            </a:xfrm>
            <a:prstGeom prst="round2SameRect">
              <a:avLst>
                <a:gd name="adj1" fmla="val 16667"/>
                <a:gd name="adj2" fmla="val 0"/>
              </a:avLst>
            </a:prstGeom>
            <a:solidFill>
              <a:srgbClr val="CBE5DE">
                <a:alpha val="89803"/>
              </a:srgbClr>
            </a:solidFill>
            <a:ln w="12700" cap="flat" cmpd="sng">
              <a:solidFill>
                <a:srgbClr val="CBE5D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txBox="1"/>
            <p:nvPr/>
          </p:nvSpPr>
          <p:spPr>
            <a:xfrm>
              <a:off x="4205251" y="2296844"/>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IMM-urile nu sunt conștiente de câștigurile financiare care decurg din îmbunătățirea eficienței resurselor lor</a:t>
              </a:r>
              <a:endParaRPr sz="10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Aceștia consideră că practicile de utilizare eficientă a resurselor sunt costisitoare</a:t>
              </a:r>
              <a:endParaRPr sz="1000" b="0" i="0" u="none" strike="noStrike" cap="none" dirty="0">
                <a:solidFill>
                  <a:srgbClr val="000000"/>
                </a:solidFill>
                <a:latin typeface="Arial"/>
                <a:ea typeface="Arial"/>
                <a:cs typeface="Arial"/>
                <a:sym typeface="Arial"/>
              </a:endParaRPr>
            </a:p>
          </p:txBody>
        </p:sp>
      </p:grpSp>
      <p:grpSp>
        <p:nvGrpSpPr>
          <p:cNvPr id="344" name="Google Shape;344;p13"/>
          <p:cNvGrpSpPr/>
          <p:nvPr/>
        </p:nvGrpSpPr>
        <p:grpSpPr>
          <a:xfrm>
            <a:off x="-23315" y="2593307"/>
            <a:ext cx="2936625" cy="507675"/>
            <a:chOff x="0" y="2199756"/>
            <a:chExt cx="4205251" cy="698197"/>
          </a:xfrm>
        </p:grpSpPr>
        <p:sp>
          <p:nvSpPr>
            <p:cNvPr id="345" name="Google Shape;345;p13"/>
            <p:cNvSpPr/>
            <p:nvPr/>
          </p:nvSpPr>
          <p:spPr>
            <a:xfrm>
              <a:off x="0" y="2199756"/>
              <a:ext cx="4205251" cy="698197"/>
            </a:xfrm>
            <a:prstGeom prst="roundRect">
              <a:avLst>
                <a:gd name="adj" fmla="val 16667"/>
              </a:avLst>
            </a:pr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txBox="1"/>
            <p:nvPr/>
          </p:nvSpPr>
          <p:spPr>
            <a:xfrm>
              <a:off x="34083" y="2233839"/>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Lipsa de informații </a:t>
              </a:r>
              <a:endParaRPr sz="1200" b="1" i="0" u="none" strike="noStrike" cap="none">
                <a:solidFill>
                  <a:srgbClr val="FFFFFF"/>
                </a:solidFill>
                <a:latin typeface="Arial"/>
                <a:ea typeface="Arial"/>
                <a:cs typeface="Arial"/>
                <a:sym typeface="Arial"/>
              </a:endParaRPr>
            </a:p>
          </p:txBody>
        </p:sp>
      </p:grpSp>
      <p:grpSp>
        <p:nvGrpSpPr>
          <p:cNvPr id="347" name="Google Shape;347;p13"/>
          <p:cNvGrpSpPr/>
          <p:nvPr/>
        </p:nvGrpSpPr>
        <p:grpSpPr>
          <a:xfrm>
            <a:off x="3035250" y="3225949"/>
            <a:ext cx="6070670" cy="406140"/>
            <a:chOff x="4205250" y="3002685"/>
            <a:chExt cx="7476002" cy="558557"/>
          </a:xfrm>
        </p:grpSpPr>
        <p:sp>
          <p:nvSpPr>
            <p:cNvPr id="348" name="Google Shape;348;p13"/>
            <p:cNvSpPr/>
            <p:nvPr/>
          </p:nvSpPr>
          <p:spPr>
            <a:xfrm rot="5400000">
              <a:off x="7663973" y="-456038"/>
              <a:ext cx="558557" cy="7476002"/>
            </a:xfrm>
            <a:prstGeom prst="round2SameRect">
              <a:avLst>
                <a:gd name="adj1" fmla="val 16667"/>
                <a:gd name="adj2" fmla="val 0"/>
              </a:avLst>
            </a:prstGeom>
            <a:solidFill>
              <a:srgbClr val="CCE4D5">
                <a:alpha val="89803"/>
              </a:srgbClr>
            </a:solidFill>
            <a:ln w="12700" cap="flat" cmpd="sng">
              <a:solidFill>
                <a:srgbClr val="CCE4D5">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txBox="1"/>
            <p:nvPr/>
          </p:nvSpPr>
          <p:spPr>
            <a:xfrm>
              <a:off x="4205251" y="3029951"/>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Adesea, IMM-urile nu dispun de cunoștințele specifice și de capacitatea de a se conforma cerințelor administrative.</a:t>
              </a:r>
              <a:endParaRPr sz="10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15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Monitorizarea și raportarea datelor de mediu reprezintă adesea un proces complex pentru un IMM.</a:t>
              </a:r>
              <a:endParaRPr sz="1000" b="0" i="0" u="none" strike="noStrike" cap="none" dirty="0">
                <a:solidFill>
                  <a:srgbClr val="000000"/>
                </a:solidFill>
                <a:latin typeface="Arial"/>
                <a:ea typeface="Arial"/>
                <a:cs typeface="Arial"/>
                <a:sym typeface="Arial"/>
              </a:endParaRPr>
            </a:p>
          </p:txBody>
        </p:sp>
      </p:grpSp>
      <p:grpSp>
        <p:nvGrpSpPr>
          <p:cNvPr id="350" name="Google Shape;350;p13"/>
          <p:cNvGrpSpPr/>
          <p:nvPr/>
        </p:nvGrpSpPr>
        <p:grpSpPr>
          <a:xfrm>
            <a:off x="-23315" y="3119937"/>
            <a:ext cx="2936625" cy="507675"/>
            <a:chOff x="0" y="2932863"/>
            <a:chExt cx="4205251" cy="698197"/>
          </a:xfrm>
        </p:grpSpPr>
        <p:sp>
          <p:nvSpPr>
            <p:cNvPr id="351" name="Google Shape;351;p13"/>
            <p:cNvSpPr/>
            <p:nvPr/>
          </p:nvSpPr>
          <p:spPr>
            <a:xfrm>
              <a:off x="0" y="2932863"/>
              <a:ext cx="4205251" cy="698197"/>
            </a:xfrm>
            <a:prstGeom prst="roundRect">
              <a:avLst>
                <a:gd name="adj" fmla="val 16667"/>
              </a:avLst>
            </a:prstGeom>
            <a:solidFill>
              <a:srgbClr val="45B36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txBox="1"/>
            <p:nvPr/>
          </p:nvSpPr>
          <p:spPr>
            <a:xfrm>
              <a:off x="34083" y="2966946"/>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Sarcina administrativă </a:t>
              </a:r>
              <a:endParaRPr sz="1200" b="1" i="0" u="none" strike="noStrike" cap="none">
                <a:solidFill>
                  <a:srgbClr val="FFFFFF"/>
                </a:solidFill>
                <a:latin typeface="Arial"/>
                <a:ea typeface="Arial"/>
                <a:cs typeface="Arial"/>
                <a:sym typeface="Arial"/>
              </a:endParaRPr>
            </a:p>
          </p:txBody>
        </p:sp>
      </p:grpSp>
      <p:grpSp>
        <p:nvGrpSpPr>
          <p:cNvPr id="353" name="Google Shape;353;p13"/>
          <p:cNvGrpSpPr/>
          <p:nvPr/>
        </p:nvGrpSpPr>
        <p:grpSpPr>
          <a:xfrm>
            <a:off x="3035249" y="3758909"/>
            <a:ext cx="6070670" cy="406140"/>
            <a:chOff x="4205250" y="3735791"/>
            <a:chExt cx="7476002" cy="558557"/>
          </a:xfrm>
        </p:grpSpPr>
        <p:sp>
          <p:nvSpPr>
            <p:cNvPr id="354" name="Google Shape;354;p13"/>
            <p:cNvSpPr/>
            <p:nvPr/>
          </p:nvSpPr>
          <p:spPr>
            <a:xfrm rot="5400000">
              <a:off x="7663973" y="277068"/>
              <a:ext cx="558557" cy="7476002"/>
            </a:xfrm>
            <a:prstGeom prst="round2SameRect">
              <a:avLst>
                <a:gd name="adj1" fmla="val 16667"/>
                <a:gd name="adj2" fmla="val 0"/>
              </a:avLst>
            </a:prstGeom>
            <a:solidFill>
              <a:srgbClr val="CBE4CD">
                <a:alpha val="89803"/>
              </a:srgbClr>
            </a:solidFill>
            <a:ln w="12700" cap="flat" cmpd="sng">
              <a:solidFill>
                <a:srgbClr val="CBE4C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txBox="1"/>
            <p:nvPr/>
          </p:nvSpPr>
          <p:spPr>
            <a:xfrm>
              <a:off x="4205251" y="3763058"/>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a:solidFill>
                    <a:srgbClr val="000000"/>
                  </a:solidFill>
                  <a:latin typeface="Arial"/>
                  <a:ea typeface="Arial"/>
                  <a:cs typeface="Arial"/>
                  <a:sym typeface="Arial"/>
                </a:rPr>
                <a:t>Adesea, IMM-urile nu dispun de capacitatea tehnică de a identifica, evalua și pune în aplicare tehnologii mai avansate, de ultimă oră.</a:t>
              </a:r>
              <a:endParaRPr sz="1000" b="0" i="0" u="none" strike="noStrike" cap="none">
                <a:solidFill>
                  <a:srgbClr val="000000"/>
                </a:solidFill>
                <a:latin typeface="Arial"/>
                <a:ea typeface="Arial"/>
                <a:cs typeface="Arial"/>
                <a:sym typeface="Arial"/>
              </a:endParaRPr>
            </a:p>
          </p:txBody>
        </p:sp>
      </p:grpSp>
      <p:grpSp>
        <p:nvGrpSpPr>
          <p:cNvPr id="356" name="Google Shape;356;p13"/>
          <p:cNvGrpSpPr/>
          <p:nvPr/>
        </p:nvGrpSpPr>
        <p:grpSpPr>
          <a:xfrm>
            <a:off x="-23315" y="3646570"/>
            <a:ext cx="2936625" cy="507675"/>
            <a:chOff x="0" y="3665971"/>
            <a:chExt cx="4205251" cy="698197"/>
          </a:xfrm>
        </p:grpSpPr>
        <p:sp>
          <p:nvSpPr>
            <p:cNvPr id="357" name="Google Shape;357;p13"/>
            <p:cNvSpPr/>
            <p:nvPr/>
          </p:nvSpPr>
          <p:spPr>
            <a:xfrm>
              <a:off x="0" y="3665971"/>
              <a:ext cx="4205251" cy="698197"/>
            </a:xfrm>
            <a:prstGeom prst="roundRect">
              <a:avLst>
                <a:gd name="adj" fmla="val 16667"/>
              </a:avLst>
            </a:prstGeom>
            <a:solidFill>
              <a:srgbClr val="4CAF4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txBox="1"/>
            <p:nvPr/>
          </p:nvSpPr>
          <p:spPr>
            <a:xfrm>
              <a:off x="34083" y="3700054"/>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Lipsa de competențe tehnice </a:t>
              </a:r>
              <a:endParaRPr sz="1200" b="1" i="0" u="none" strike="noStrike" cap="none">
                <a:solidFill>
                  <a:srgbClr val="FFFFFF"/>
                </a:solidFill>
                <a:latin typeface="Arial"/>
                <a:ea typeface="Arial"/>
                <a:cs typeface="Arial"/>
                <a:sym typeface="Arial"/>
              </a:endParaRPr>
            </a:p>
          </p:txBody>
        </p:sp>
      </p:grpSp>
      <p:grpSp>
        <p:nvGrpSpPr>
          <p:cNvPr id="359" name="Google Shape;359;p13"/>
          <p:cNvGrpSpPr/>
          <p:nvPr/>
        </p:nvGrpSpPr>
        <p:grpSpPr>
          <a:xfrm>
            <a:off x="3013462" y="4267359"/>
            <a:ext cx="6147495" cy="406140"/>
            <a:chOff x="4205250" y="4468898"/>
            <a:chExt cx="7476002" cy="558557"/>
          </a:xfrm>
        </p:grpSpPr>
        <p:sp>
          <p:nvSpPr>
            <p:cNvPr id="360" name="Google Shape;360;p13"/>
            <p:cNvSpPr/>
            <p:nvPr/>
          </p:nvSpPr>
          <p:spPr>
            <a:xfrm rot="5400000">
              <a:off x="7663973" y="1010175"/>
              <a:ext cx="558557" cy="7476002"/>
            </a:xfrm>
            <a:prstGeom prst="round2SameRect">
              <a:avLst>
                <a:gd name="adj1" fmla="val 16667"/>
                <a:gd name="adj2" fmla="val 0"/>
              </a:avLst>
            </a:prstGeom>
            <a:solidFill>
              <a:srgbClr val="D2E2CB">
                <a:alpha val="89803"/>
              </a:srgbClr>
            </a:solidFill>
            <a:ln w="12700" cap="flat" cmpd="sng">
              <a:solidFill>
                <a:srgbClr val="D2E2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txBox="1"/>
            <p:nvPr/>
          </p:nvSpPr>
          <p:spPr>
            <a:xfrm>
              <a:off x="4205251" y="4496165"/>
              <a:ext cx="7448735" cy="504023"/>
            </a:xfrm>
            <a:prstGeom prst="rect">
              <a:avLst/>
            </a:prstGeom>
            <a:noFill/>
            <a:ln>
              <a:noFill/>
            </a:ln>
          </p:spPr>
          <p:txBody>
            <a:bodyPr spcFirstLastPara="1" wrap="square" lIns="247650" tIns="123825" rIns="247650" bIns="123825" anchor="ctr" anchorCtr="0">
              <a:noAutofit/>
            </a:bodyPr>
            <a:lstStyle/>
            <a:p>
              <a:pPr marL="114300" marR="0" lvl="1" indent="-114300" algn="l" rtl="0">
                <a:lnSpc>
                  <a:spcPct val="90000"/>
                </a:lnSpc>
                <a:spcBef>
                  <a:spcPts val="0"/>
                </a:spcBef>
                <a:spcAft>
                  <a:spcPts val="0"/>
                </a:spcAft>
                <a:buClr>
                  <a:srgbClr val="000000"/>
                </a:buClr>
                <a:buSzPts val="1000"/>
                <a:buFont typeface="Arial"/>
                <a:buChar char="•"/>
              </a:pPr>
              <a:r>
                <a:rPr lang="hu-HU" sz="1000" b="0" i="0" u="none" strike="noStrike" cap="none" dirty="0">
                  <a:solidFill>
                    <a:srgbClr val="000000"/>
                  </a:solidFill>
                  <a:latin typeface="Arial"/>
                  <a:ea typeface="Arial"/>
                  <a:cs typeface="Arial"/>
                  <a:sym typeface="Arial"/>
                </a:rPr>
                <a:t>IMM-urile au o influență redusă asupra implicării furnizorilor și clienților lor în activități durabile</a:t>
              </a:r>
              <a:endParaRPr sz="1000" b="0" i="0" u="none" strike="noStrike" cap="none" dirty="0">
                <a:solidFill>
                  <a:srgbClr val="000000"/>
                </a:solidFill>
                <a:latin typeface="Arial"/>
                <a:ea typeface="Arial"/>
                <a:cs typeface="Arial"/>
                <a:sym typeface="Arial"/>
              </a:endParaRPr>
            </a:p>
          </p:txBody>
        </p:sp>
      </p:grpSp>
      <p:grpSp>
        <p:nvGrpSpPr>
          <p:cNvPr id="362" name="Google Shape;362;p13"/>
          <p:cNvGrpSpPr/>
          <p:nvPr/>
        </p:nvGrpSpPr>
        <p:grpSpPr>
          <a:xfrm>
            <a:off x="-23315" y="4165824"/>
            <a:ext cx="2936625" cy="507675"/>
            <a:chOff x="0" y="4399078"/>
            <a:chExt cx="4205251" cy="698197"/>
          </a:xfrm>
        </p:grpSpPr>
        <p:sp>
          <p:nvSpPr>
            <p:cNvPr id="363" name="Google Shape;363;p13"/>
            <p:cNvSpPr/>
            <p:nvPr/>
          </p:nvSpPr>
          <p:spPr>
            <a:xfrm>
              <a:off x="0" y="4399078"/>
              <a:ext cx="4205251" cy="698197"/>
            </a:xfrm>
            <a:prstGeom prst="roundRect">
              <a:avLst>
                <a:gd name="adj" fmla="val 16667"/>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txBox="1"/>
            <p:nvPr/>
          </p:nvSpPr>
          <p:spPr>
            <a:xfrm>
              <a:off x="34083" y="4433161"/>
              <a:ext cx="4137085" cy="630031"/>
            </a:xfrm>
            <a:prstGeom prst="rect">
              <a:avLst/>
            </a:prstGeom>
            <a:noFill/>
            <a:ln>
              <a:noFill/>
            </a:ln>
          </p:spPr>
          <p:txBody>
            <a:bodyPr spcFirstLastPara="1" wrap="square" lIns="72375" tIns="36175" rIns="72375" bIns="36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FFFFFF"/>
                  </a:solidFill>
                  <a:latin typeface="Arial"/>
                  <a:ea typeface="Arial"/>
                  <a:cs typeface="Arial"/>
                  <a:sym typeface="Arial"/>
                </a:rPr>
                <a:t>Lipsa de sprijin din partea rețelei de cerere și ofertă</a:t>
              </a:r>
              <a:endParaRPr sz="1200" b="1" i="0" u="none" strike="noStrike" cap="none">
                <a:solidFill>
                  <a:srgbClr val="FFFFFF"/>
                </a:solidFill>
                <a:latin typeface="Arial"/>
                <a:ea typeface="Arial"/>
                <a:cs typeface="Arial"/>
                <a:sym typeface="Arial"/>
              </a:endParaRPr>
            </a:p>
          </p:txBody>
        </p:sp>
      </p:grpSp>
      <p:pic>
        <p:nvPicPr>
          <p:cNvPr id="365" name="Google Shape;365;p13"/>
          <p:cNvPicPr preferRelativeResize="0"/>
          <p:nvPr/>
        </p:nvPicPr>
        <p:blipFill rotWithShape="1">
          <a:blip r:embed="rId3">
            <a:alphaModFix/>
          </a:blip>
          <a:srcRect/>
          <a:stretch/>
        </p:blipFill>
        <p:spPr>
          <a:xfrm>
            <a:off x="5818418" y="48469"/>
            <a:ext cx="1359871" cy="13346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4"/>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368E00"/>
                </a:solidFill>
              </a:rPr>
              <a:t>Beneficii pentru consumatori</a:t>
            </a:r>
            <a:br>
              <a:rPr lang="hu-HU" sz="4000">
                <a:solidFill>
                  <a:srgbClr val="368E00"/>
                </a:solidFill>
              </a:rPr>
            </a:br>
            <a:br>
              <a:rPr lang="hu-HU" sz="4000">
                <a:solidFill>
                  <a:srgbClr val="368E00"/>
                </a:solidFill>
              </a:rPr>
            </a:br>
            <a:endParaRPr/>
          </a:p>
        </p:txBody>
      </p:sp>
      <p:sp>
        <p:nvSpPr>
          <p:cNvPr id="371" name="Google Shape;371;p1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O prezentare generală a ceea ce înseamnă consumul durabil, analizează comportamentul consumatorilor în ceea ce privește modul în care intențiile clienților se corelează cu acțiunile lor și oferă un rezumat al celor mai importante dimensiuni ale beneficiilor EC din perspectiva clienților.</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5"/>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2B2D83"/>
                </a:solidFill>
              </a:rPr>
              <a:t>Beneficii pentru consumatori</a:t>
            </a:r>
            <a:br>
              <a:rPr lang="hu-HU"/>
            </a:br>
            <a:endParaRPr/>
          </a:p>
        </p:txBody>
      </p:sp>
      <p:sp>
        <p:nvSpPr>
          <p:cNvPr id="377" name="Google Shape;377;p15"/>
          <p:cNvSpPr txBox="1"/>
          <p:nvPr/>
        </p:nvSpPr>
        <p:spPr>
          <a:xfrm>
            <a:off x="383229" y="1129681"/>
            <a:ext cx="4745363" cy="355363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Un subiect despre care cercetătorii au păstrat tăcerea</a:t>
            </a:r>
            <a:endParaRPr sz="1400" b="1" i="0" u="none" strike="noStrike" cap="none">
              <a:solidFill>
                <a:srgbClr val="368E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Până în prezent, economia circulară a fost investigată aproape exclusiv din perspectiva întreprinderilor și a tehnologiei, punându-se accentul pe beneficiile pe care le aduce EC întreprinderilor.</a:t>
            </a:r>
            <a:endParaRPr sz="1400" b="0" i="0" u="none" strike="noStrike" cap="none">
              <a:solidFill>
                <a:srgbClr val="0000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Propunerea de valoare a economiei circulare pentru clienți/consumatori a fost extrem de neglijată.</a:t>
            </a:r>
            <a:endParaRPr sz="1400" b="0" i="0" u="none" strike="noStrike" cap="none">
              <a:solidFill>
                <a:srgbClr val="000000"/>
              </a:solidFill>
              <a:latin typeface="Arial"/>
              <a:ea typeface="Arial"/>
              <a:cs typeface="Arial"/>
              <a:sym typeface="Arial"/>
            </a:endParaRPr>
          </a:p>
          <a:p>
            <a:pPr marL="228600" marR="0" lvl="0" indent="-228600" algn="just"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La fel ca în cazul oricărei inovații, este necesar să înțelegem valoarea clientului din perspectiva acestuia - aceasta este cheia pentru comercializarea cu succes a produselor și soluțiilor de EC.</a:t>
            </a:r>
            <a:endParaRPr sz="1400" b="0" i="0" u="none" strike="noStrike" cap="none">
              <a:solidFill>
                <a:srgbClr val="000000"/>
              </a:solidFill>
              <a:latin typeface="Arial"/>
              <a:ea typeface="Arial"/>
              <a:cs typeface="Arial"/>
              <a:sym typeface="Arial"/>
            </a:endParaRPr>
          </a:p>
        </p:txBody>
      </p:sp>
      <p:pic>
        <p:nvPicPr>
          <p:cNvPr id="378" name="Google Shape;378;p15"/>
          <p:cNvPicPr preferRelativeResize="0"/>
          <p:nvPr/>
        </p:nvPicPr>
        <p:blipFill rotWithShape="1">
          <a:blip r:embed="rId3">
            <a:alphaModFix/>
          </a:blip>
          <a:srcRect/>
          <a:stretch/>
        </p:blipFill>
        <p:spPr>
          <a:xfrm>
            <a:off x="5721185" y="1842479"/>
            <a:ext cx="2921364" cy="2128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2B2D83"/>
                </a:solidFill>
              </a:rPr>
              <a:t>Ce este consumul durabil?</a:t>
            </a:r>
            <a:br>
              <a:rPr lang="hu-HU"/>
            </a:br>
            <a:endParaRPr/>
          </a:p>
        </p:txBody>
      </p:sp>
      <p:grpSp>
        <p:nvGrpSpPr>
          <p:cNvPr id="384" name="Google Shape;384;p16"/>
          <p:cNvGrpSpPr/>
          <p:nvPr/>
        </p:nvGrpSpPr>
        <p:grpSpPr>
          <a:xfrm>
            <a:off x="0" y="1129681"/>
            <a:ext cx="2385391" cy="3777118"/>
            <a:chOff x="867651" y="1252482"/>
            <a:chExt cx="3354813" cy="5149606"/>
          </a:xfrm>
        </p:grpSpPr>
        <p:grpSp>
          <p:nvGrpSpPr>
            <p:cNvPr id="385" name="Google Shape;385;p16"/>
            <p:cNvGrpSpPr/>
            <p:nvPr/>
          </p:nvGrpSpPr>
          <p:grpSpPr>
            <a:xfrm>
              <a:off x="1473874" y="3286057"/>
              <a:ext cx="2509284" cy="2508016"/>
              <a:chOff x="2120176" y="3985924"/>
              <a:chExt cx="1660513" cy="1659674"/>
            </a:xfrm>
          </p:grpSpPr>
          <p:sp>
            <p:nvSpPr>
              <p:cNvPr id="386" name="Google Shape;386;p16"/>
              <p:cNvSpPr/>
              <p:nvPr/>
            </p:nvSpPr>
            <p:spPr>
              <a:xfrm>
                <a:off x="2120176" y="3985924"/>
                <a:ext cx="1659675" cy="1659674"/>
              </a:xfrm>
              <a:custGeom>
                <a:avLst/>
                <a:gdLst/>
                <a:ahLst/>
                <a:cxnLst/>
                <a:rect l="l" t="t" r="r" b="b"/>
                <a:pathLst>
                  <a:path w="5063163" h="5063163" extrusionOk="0">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87" name="Google Shape;387;p16"/>
              <p:cNvSpPr/>
              <p:nvPr/>
            </p:nvSpPr>
            <p:spPr>
              <a:xfrm>
                <a:off x="2465811" y="3987317"/>
                <a:ext cx="1314878" cy="1651368"/>
              </a:xfrm>
              <a:custGeom>
                <a:avLst/>
                <a:gdLst/>
                <a:ahLst/>
                <a:cxnLst/>
                <a:rect l="l" t="t" r="r" b="b"/>
                <a:pathLst>
                  <a:path w="1878869" h="2359692" extrusionOk="0">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sp>
          <p:nvSpPr>
            <p:cNvPr id="388" name="Google Shape;388;p16"/>
            <p:cNvSpPr/>
            <p:nvPr/>
          </p:nvSpPr>
          <p:spPr>
            <a:xfrm>
              <a:off x="2386715" y="1252482"/>
              <a:ext cx="1296206" cy="1954156"/>
            </a:xfrm>
            <a:custGeom>
              <a:avLst/>
              <a:gdLst/>
              <a:ahLst/>
              <a:cxnLst/>
              <a:rect l="l" t="t" r="r" b="b"/>
              <a:pathLst>
                <a:path w="2646483" h="3989829" extrusionOk="0">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9" name="Google Shape;389;p16"/>
            <p:cNvSpPr/>
            <p:nvPr/>
          </p:nvSpPr>
          <p:spPr>
            <a:xfrm>
              <a:off x="2022347" y="3176737"/>
              <a:ext cx="1497782" cy="405310"/>
            </a:xfrm>
            <a:custGeom>
              <a:avLst/>
              <a:gdLst/>
              <a:ahLst/>
              <a:cxnLst/>
              <a:rect l="l" t="t" r="r" b="b"/>
              <a:pathLst>
                <a:path w="1497782" h="405310" extrusionOk="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16"/>
            <p:cNvSpPr/>
            <p:nvPr/>
          </p:nvSpPr>
          <p:spPr>
            <a:xfrm>
              <a:off x="2386811" y="3203002"/>
              <a:ext cx="1121721" cy="371705"/>
            </a:xfrm>
            <a:custGeom>
              <a:avLst/>
              <a:gdLst/>
              <a:ahLst/>
              <a:cxnLst/>
              <a:rect l="l" t="t" r="r" b="b"/>
              <a:pathLst>
                <a:path w="2290235" h="758916" extrusionOk="0">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16"/>
            <p:cNvSpPr/>
            <p:nvPr/>
          </p:nvSpPr>
          <p:spPr>
            <a:xfrm>
              <a:off x="867651" y="4722930"/>
              <a:ext cx="3354813" cy="1679158"/>
            </a:xfrm>
            <a:custGeom>
              <a:avLst/>
              <a:gdLst/>
              <a:ahLst/>
              <a:cxnLst/>
              <a:rect l="l" t="t" r="r" b="b"/>
              <a:pathLst>
                <a:path w="6849572" h="3428362" extrusionOk="0">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16"/>
            <p:cNvSpPr/>
            <p:nvPr/>
          </p:nvSpPr>
          <p:spPr>
            <a:xfrm>
              <a:off x="2497594" y="5580687"/>
              <a:ext cx="855087" cy="113341"/>
            </a:xfrm>
            <a:custGeom>
              <a:avLst/>
              <a:gdLst/>
              <a:ahLst/>
              <a:cxnLst/>
              <a:rect l="l" t="t" r="r" b="b"/>
              <a:pathLst>
                <a:path w="1745843" h="231410" extrusionOk="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16"/>
            <p:cNvSpPr/>
            <p:nvPr/>
          </p:nvSpPr>
          <p:spPr>
            <a:xfrm>
              <a:off x="2384390" y="1252562"/>
              <a:ext cx="1300202" cy="1953503"/>
            </a:xfrm>
            <a:custGeom>
              <a:avLst/>
              <a:gdLst/>
              <a:ahLst/>
              <a:cxnLst/>
              <a:rect l="l" t="t" r="r" b="b"/>
              <a:pathLst>
                <a:path w="1300202" h="1953503" extrusionOk="0">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16"/>
            <p:cNvSpPr/>
            <p:nvPr/>
          </p:nvSpPr>
          <p:spPr>
            <a:xfrm>
              <a:off x="3079016" y="5338954"/>
              <a:ext cx="314799" cy="266564"/>
            </a:xfrm>
            <a:custGeom>
              <a:avLst/>
              <a:gdLst/>
              <a:ahLst/>
              <a:cxnLst/>
              <a:rect l="l" t="t" r="r" b="b"/>
              <a:pathLst>
                <a:path w="642730" h="544248" extrusionOk="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95" name="Google Shape;395;p16"/>
          <p:cNvSpPr txBox="1"/>
          <p:nvPr/>
        </p:nvSpPr>
        <p:spPr>
          <a:xfrm>
            <a:off x="2816437" y="623881"/>
            <a:ext cx="5376049" cy="226858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hu-HU" sz="2000" b="1" i="0" u="none" strike="noStrike" cap="none" dirty="0">
                <a:solidFill>
                  <a:srgbClr val="368E00"/>
                </a:solidFill>
                <a:latin typeface="Arial"/>
                <a:ea typeface="Arial"/>
                <a:cs typeface="Arial"/>
                <a:sym typeface="Arial"/>
              </a:rPr>
              <a:t>Consumul durabil</a:t>
            </a:r>
            <a:endParaRPr sz="2000" b="1" i="0" u="none" strike="noStrike" cap="none" dirty="0">
              <a:solidFill>
                <a:srgbClr val="368E00"/>
              </a:solidFill>
              <a:latin typeface="Arial"/>
              <a:ea typeface="Arial"/>
              <a:cs typeface="Arial"/>
              <a:sym typeface="Arial"/>
            </a:endParaRPr>
          </a:p>
          <a:p>
            <a:pPr marL="0" marR="0" lvl="0" indent="0" algn="l" rtl="0">
              <a:lnSpc>
                <a:spcPct val="120000"/>
              </a:lnSpc>
              <a:spcBef>
                <a:spcPts val="500"/>
              </a:spcBef>
              <a:spcAft>
                <a:spcPts val="0"/>
              </a:spcAft>
              <a:buNone/>
            </a:pPr>
            <a:r>
              <a:rPr lang="hu-HU" sz="1800" b="0" i="0" u="none" strike="noStrike" cap="none" dirty="0">
                <a:solidFill>
                  <a:srgbClr val="000000"/>
                </a:solidFill>
                <a:latin typeface="Arial"/>
                <a:ea typeface="Arial"/>
                <a:cs typeface="Arial"/>
                <a:sym typeface="Arial"/>
              </a:rPr>
              <a:t>Are diferite dimensiuni:</a:t>
            </a:r>
            <a:endParaRPr dirty="0"/>
          </a:p>
          <a:p>
            <a:pPr marL="0" marR="0" lvl="1" indent="-88900" algn="l" rtl="0">
              <a:lnSpc>
                <a:spcPct val="120000"/>
              </a:lnSpc>
              <a:spcBef>
                <a:spcPts val="0"/>
              </a:spcBef>
              <a:spcAft>
                <a:spcPts val="0"/>
              </a:spcAft>
              <a:buClr>
                <a:srgbClr val="000000"/>
              </a:buClr>
              <a:buSzPts val="1400"/>
              <a:buFont typeface="Noto Sans Symbols"/>
              <a:buChar char="⮚"/>
            </a:pPr>
            <a:r>
              <a:rPr lang="hu-HU" sz="1400" b="0" i="0" u="none" strike="noStrike" cap="none" dirty="0">
                <a:solidFill>
                  <a:srgbClr val="000000"/>
                </a:solidFill>
                <a:latin typeface="Arial"/>
                <a:ea typeface="Arial"/>
                <a:cs typeface="Arial"/>
                <a:sym typeface="Arial"/>
              </a:rPr>
              <a:t>Sustenabilitatea mediului (de exemplu, impactul asupra mediului)</a:t>
            </a:r>
            <a:endParaRPr dirty="0"/>
          </a:p>
          <a:p>
            <a:pPr marL="0" marR="0" lvl="1" indent="-88900" algn="l" rtl="0">
              <a:lnSpc>
                <a:spcPct val="120000"/>
              </a:lnSpc>
              <a:spcBef>
                <a:spcPts val="0"/>
              </a:spcBef>
              <a:spcAft>
                <a:spcPts val="0"/>
              </a:spcAft>
              <a:buClr>
                <a:srgbClr val="000000"/>
              </a:buClr>
              <a:buSzPts val="1400"/>
              <a:buFont typeface="Noto Sans Symbols"/>
              <a:buChar char="⮚"/>
            </a:pPr>
            <a:r>
              <a:rPr lang="hu-HU" sz="1400" b="0" i="0" u="none" strike="noStrike" cap="none" dirty="0">
                <a:solidFill>
                  <a:srgbClr val="000000"/>
                </a:solidFill>
                <a:latin typeface="Arial"/>
                <a:ea typeface="Arial"/>
                <a:cs typeface="Arial"/>
                <a:sym typeface="Arial"/>
              </a:rPr>
              <a:t>Sustenabilitatea socială (de exemplu, condițiile de viață ale comunităților locale)</a:t>
            </a:r>
            <a:endParaRPr dirty="0"/>
          </a:p>
          <a:p>
            <a:pPr marL="0" marR="0" lvl="1" indent="-88900" algn="l" rtl="0">
              <a:lnSpc>
                <a:spcPct val="120000"/>
              </a:lnSpc>
              <a:spcBef>
                <a:spcPts val="0"/>
              </a:spcBef>
              <a:spcAft>
                <a:spcPts val="0"/>
              </a:spcAft>
              <a:buClr>
                <a:srgbClr val="000000"/>
              </a:buClr>
              <a:buSzPts val="1400"/>
              <a:buFont typeface="Noto Sans Symbols"/>
              <a:buChar char="⮚"/>
            </a:pPr>
            <a:r>
              <a:rPr lang="hu-HU" sz="1400" b="0" i="0" u="none" strike="noStrike" cap="none" dirty="0">
                <a:solidFill>
                  <a:srgbClr val="000000"/>
                </a:solidFill>
                <a:latin typeface="Arial"/>
                <a:ea typeface="Arial"/>
                <a:cs typeface="Arial"/>
                <a:sym typeface="Arial"/>
              </a:rPr>
              <a:t>Sustenabilitatea economică</a:t>
            </a:r>
            <a:endParaRPr dirty="0"/>
          </a:p>
          <a:p>
            <a:pPr marL="0" marR="0" lvl="0" indent="0" algn="l" rtl="0">
              <a:lnSpc>
                <a:spcPct val="120000"/>
              </a:lnSpc>
              <a:spcBef>
                <a:spcPts val="50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20000"/>
              </a:lnSpc>
              <a:spcBef>
                <a:spcPts val="500"/>
              </a:spcBef>
              <a:spcAft>
                <a:spcPts val="0"/>
              </a:spcAft>
              <a:buNone/>
            </a:pPr>
            <a:endParaRPr sz="1800" b="0" i="0" u="none" strike="noStrike" cap="none" dirty="0">
              <a:solidFill>
                <a:srgbClr val="000000"/>
              </a:solidFill>
              <a:latin typeface="Arial"/>
              <a:ea typeface="Arial"/>
              <a:cs typeface="Arial"/>
              <a:sym typeface="Arial"/>
            </a:endParaRPr>
          </a:p>
        </p:txBody>
      </p:sp>
      <p:sp>
        <p:nvSpPr>
          <p:cNvPr id="396" name="Google Shape;396;p16"/>
          <p:cNvSpPr/>
          <p:nvPr/>
        </p:nvSpPr>
        <p:spPr>
          <a:xfrm>
            <a:off x="2801502" y="2689721"/>
            <a:ext cx="5390984" cy="1913744"/>
          </a:xfrm>
          <a:prstGeom prst="roundRect">
            <a:avLst>
              <a:gd name="adj" fmla="val 16667"/>
            </a:avLst>
          </a:prstGeom>
          <a:solidFill>
            <a:srgbClr val="E7E6E6"/>
          </a:solidFill>
          <a:ln w="12700" cap="flat" cmpd="sng">
            <a:solidFill>
              <a:srgbClr val="70AD47"/>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hu-HU" sz="1200" b="1" i="0" u="none" strike="noStrike" cap="none" dirty="0">
                <a:solidFill>
                  <a:srgbClr val="000000"/>
                </a:solidFill>
                <a:latin typeface="Arial"/>
                <a:ea typeface="Arial"/>
                <a:cs typeface="Arial"/>
                <a:sym typeface="Arial"/>
              </a:rPr>
              <a:t>Ce este consumul durabil?</a:t>
            </a:r>
            <a:endParaRPr sz="1200" b="0" i="0" u="none" strike="noStrike" cap="none" dirty="0">
              <a:solidFill>
                <a:srgbClr val="000000"/>
              </a:solidFill>
              <a:latin typeface="Arial"/>
              <a:ea typeface="Arial"/>
              <a:cs typeface="Arial"/>
              <a:sym typeface="Arial"/>
            </a:endParaRPr>
          </a:p>
          <a:p>
            <a:pPr marL="0" marR="0" lvl="0" indent="0" algn="ctr" rtl="0">
              <a:lnSpc>
                <a:spcPct val="107000"/>
              </a:lnSpc>
              <a:spcBef>
                <a:spcPts val="800"/>
              </a:spcBef>
              <a:spcAft>
                <a:spcPts val="0"/>
              </a:spcAft>
              <a:buNone/>
            </a:pPr>
            <a:r>
              <a:rPr lang="hu-HU" sz="1200" b="1" i="0" u="none" strike="noStrike" cap="none" dirty="0">
                <a:solidFill>
                  <a:srgbClr val="000000"/>
                </a:solidFill>
                <a:latin typeface="Arial"/>
                <a:ea typeface="Arial"/>
                <a:cs typeface="Arial"/>
                <a:sym typeface="Arial"/>
              </a:rPr>
              <a:t>"utilizarea de bunuri și servicii care răspund nevoilor de bază și aduc o calitate mai bună a vieții, reducând la minimum utilizarea resurselor naturale, a materialelor toxice și a emisiilor de deșeuri și poluanți pe parcursul ciclului de viață, astfel încât să nu pună în pericol nevoile generațiilor viitoare".</a:t>
            </a:r>
            <a:endParaRPr sz="1200" b="1" i="0" u="none" strike="noStrike" cap="none" dirty="0">
              <a:solidFill>
                <a:srgbClr val="000000"/>
              </a:solidFill>
              <a:latin typeface="Arial"/>
              <a:ea typeface="Arial"/>
              <a:cs typeface="Arial"/>
              <a:sym typeface="Arial"/>
            </a:endParaRPr>
          </a:p>
          <a:p>
            <a:pPr marL="0" marR="0" lvl="0" indent="0" algn="ctr" rtl="0">
              <a:lnSpc>
                <a:spcPct val="107000"/>
              </a:lnSpc>
              <a:spcBef>
                <a:spcPts val="800"/>
              </a:spcBef>
              <a:spcAft>
                <a:spcPts val="0"/>
              </a:spcAft>
              <a:buNone/>
            </a:pPr>
            <a:r>
              <a:rPr lang="hu-HU" sz="1200" b="0" i="0" u="none" strike="noStrike" cap="none" dirty="0">
                <a:solidFill>
                  <a:srgbClr val="000000"/>
                </a:solidFill>
                <a:latin typeface="Arial"/>
                <a:ea typeface="Arial"/>
                <a:cs typeface="Arial"/>
                <a:sym typeface="Arial"/>
              </a:rPr>
              <a:t>(</a:t>
            </a:r>
            <a:r>
              <a:rPr lang="hu-HU"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Simpozionul de la Oslo din 1994 privind consumul durabil</a:t>
            </a:r>
            <a:r>
              <a:rPr lang="hu-HU"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2B2D83"/>
                </a:solidFill>
              </a:rPr>
              <a:t>Diferența dintre intenție și acțiune</a:t>
            </a:r>
            <a:endParaRPr/>
          </a:p>
        </p:txBody>
      </p:sp>
      <p:sp>
        <p:nvSpPr>
          <p:cNvPr id="402" name="Google Shape;402;p17"/>
          <p:cNvSpPr txBox="1"/>
          <p:nvPr/>
        </p:nvSpPr>
        <p:spPr>
          <a:xfrm>
            <a:off x="4643562" y="1391479"/>
            <a:ext cx="4412973" cy="338725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120000"/>
              </a:lnSpc>
              <a:spcBef>
                <a:spcPts val="0"/>
              </a:spcBef>
              <a:spcAft>
                <a:spcPts val="0"/>
              </a:spcAft>
              <a:buNone/>
            </a:pPr>
            <a:r>
              <a:rPr lang="hu-HU" sz="1600" b="0" i="0" u="none" strike="noStrike" cap="none">
                <a:solidFill>
                  <a:srgbClr val="000000"/>
                </a:solidFill>
                <a:latin typeface="Arial"/>
                <a:ea typeface="Arial"/>
                <a:cs typeface="Arial"/>
                <a:sym typeface="Arial"/>
              </a:rPr>
              <a:t>Majoritatea clienților sunt conștienți de impactul negativ al obiceiurilor lor de consum asupra mediului înconjurător</a:t>
            </a:r>
            <a:endParaRPr sz="1600" b="0" i="0" u="none" strike="noStrike" cap="none">
              <a:solidFill>
                <a:srgbClr val="000000"/>
              </a:solidFill>
              <a:latin typeface="Arial"/>
              <a:ea typeface="Arial"/>
              <a:cs typeface="Arial"/>
              <a:sym typeface="Arial"/>
            </a:endParaRPr>
          </a:p>
          <a:p>
            <a:pPr marL="0" marR="0" lvl="0" indent="0" algn="just" rtl="0">
              <a:lnSpc>
                <a:spcPct val="120000"/>
              </a:lnSpc>
              <a:spcBef>
                <a:spcPts val="500"/>
              </a:spcBef>
              <a:spcAft>
                <a:spcPts val="0"/>
              </a:spcAft>
              <a:buNone/>
            </a:pPr>
            <a:r>
              <a:rPr lang="hu-HU" sz="1600" b="0" i="0" u="none" strike="noStrike" cap="none">
                <a:solidFill>
                  <a:srgbClr val="000000"/>
                </a:solidFill>
                <a:latin typeface="Arial"/>
                <a:ea typeface="Arial"/>
                <a:cs typeface="Arial"/>
                <a:sym typeface="Arial"/>
              </a:rPr>
              <a:t>În ciuda conștientizării lor, obiceiurile lor de cumpărare nu sunt în concordanță cu bunele lor intenții</a:t>
            </a:r>
            <a:endParaRPr/>
          </a:p>
          <a:p>
            <a:pPr marL="0" marR="0" lvl="0" indent="0" algn="just" rtl="0">
              <a:lnSpc>
                <a:spcPct val="120000"/>
              </a:lnSpc>
              <a:spcBef>
                <a:spcPts val="500"/>
              </a:spcBef>
              <a:spcAft>
                <a:spcPts val="0"/>
              </a:spcAft>
              <a:buNone/>
            </a:pPr>
            <a:r>
              <a:rPr lang="hu-HU" sz="1600" b="0" i="0" u="none" strike="noStrike" cap="none">
                <a:solidFill>
                  <a:srgbClr val="000000"/>
                </a:solidFill>
                <a:latin typeface="Arial"/>
                <a:ea typeface="Arial"/>
                <a:cs typeface="Arial"/>
                <a:sym typeface="Arial"/>
              </a:rPr>
              <a:t>Acest decalaj se datorează faptului că consumatorii nu sunt conduși doar de factori de durabilitate, ci și de mulți alți factori, cum ar fi: prețul, disponibilitatea, obiceiurile, valorile, normele sociale, presiunea colegilor, conceptul de sine, atracția emoțională etc.</a:t>
            </a:r>
            <a:endParaRPr/>
          </a:p>
        </p:txBody>
      </p:sp>
      <p:graphicFrame>
        <p:nvGraphicFramePr>
          <p:cNvPr id="403" name="Google Shape;403;p17"/>
          <p:cNvGraphicFramePr/>
          <p:nvPr/>
        </p:nvGraphicFramePr>
        <p:xfrm>
          <a:off x="190831" y="1391479"/>
          <a:ext cx="4060172" cy="3673518"/>
        </p:xfrm>
        <a:graphic>
          <a:graphicData uri="http://schemas.openxmlformats.org/drawingml/2006/chart">
            <c:chart xmlns:c="http://schemas.openxmlformats.org/drawingml/2006/chart" xmlns:r="http://schemas.openxmlformats.org/officeDocument/2006/relationships" r:id="rId3"/>
          </a:graphicData>
        </a:graphic>
      </p:graphicFrame>
      <p:sp>
        <p:nvSpPr>
          <p:cNvPr id="404" name="Google Shape;404;p17"/>
          <p:cNvSpPr txBox="1"/>
          <p:nvPr/>
        </p:nvSpPr>
        <p:spPr>
          <a:xfrm rot="-5400000">
            <a:off x="-657717" y="2695327"/>
            <a:ext cx="17535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0" i="0" u="none" strike="noStrike" cap="none">
                <a:solidFill>
                  <a:srgbClr val="000000"/>
                </a:solidFill>
                <a:latin typeface="Arial"/>
                <a:ea typeface="Arial"/>
                <a:cs typeface="Arial"/>
                <a:sym typeface="Arial"/>
              </a:rPr>
              <a:t>% din populație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8"/>
          <p:cNvSpPr txBox="1">
            <a:spLocks noGrp="1"/>
          </p:cNvSpPr>
          <p:nvPr>
            <p:ph type="title"/>
          </p:nvPr>
        </p:nvSpPr>
        <p:spPr>
          <a:xfrm>
            <a:off x="495225" y="422877"/>
            <a:ext cx="7717800" cy="70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100">
                <a:solidFill>
                  <a:srgbClr val="2B2D83"/>
                </a:solidFill>
              </a:rPr>
              <a:t>Cum se reduce decalajul dintre intenție și acțiune?</a:t>
            </a:r>
            <a:endParaRPr sz="2900">
              <a:solidFill>
                <a:srgbClr val="2B2D83"/>
              </a:solidFill>
            </a:endParaRPr>
          </a:p>
        </p:txBody>
      </p:sp>
      <p:sp>
        <p:nvSpPr>
          <p:cNvPr id="410" name="Google Shape;410;p18"/>
          <p:cNvSpPr txBox="1"/>
          <p:nvPr/>
        </p:nvSpPr>
        <p:spPr>
          <a:xfrm>
            <a:off x="194611" y="1404441"/>
            <a:ext cx="3168792" cy="9541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hu-HU" sz="1400" b="1" i="0" u="sng" strike="noStrike" cap="none">
                <a:solidFill>
                  <a:srgbClr val="000000"/>
                </a:solidFill>
                <a:latin typeface="Arial"/>
                <a:ea typeface="Arial"/>
                <a:cs typeface="Arial"/>
                <a:sym typeface="Arial"/>
              </a:rPr>
              <a:t>Diminuarea eforturilor clienților </a:t>
            </a:r>
            <a:endParaRPr/>
          </a:p>
          <a:p>
            <a:pPr marL="0" marR="0" lvl="0" indent="0" algn="l" rtl="0">
              <a:lnSpc>
                <a:spcPct val="100000"/>
              </a:lnSpc>
              <a:spcBef>
                <a:spcPts val="0"/>
              </a:spcBef>
              <a:spcAft>
                <a:spcPts val="0"/>
              </a:spcAft>
              <a:buNone/>
            </a:pPr>
            <a:r>
              <a:rPr lang="hu-HU" sz="1400" b="0" i="0" u="none" strike="noStrike" cap="none">
                <a:solidFill>
                  <a:srgbClr val="000000"/>
                </a:solidFill>
                <a:latin typeface="Arial"/>
                <a:ea typeface="Arial"/>
                <a:cs typeface="Arial"/>
                <a:sym typeface="Arial"/>
              </a:rPr>
              <a:t>(de exemplu, prin facilitarea accesului la produse/soluții durabile, facilitarea reciclării).</a:t>
            </a:r>
            <a:endParaRPr/>
          </a:p>
        </p:txBody>
      </p:sp>
      <p:sp>
        <p:nvSpPr>
          <p:cNvPr id="411" name="Google Shape;411;p18"/>
          <p:cNvSpPr txBox="1"/>
          <p:nvPr/>
        </p:nvSpPr>
        <p:spPr>
          <a:xfrm>
            <a:off x="4929303" y="994182"/>
            <a:ext cx="4032692"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1400" b="0" i="0" u="none" strike="noStrike" cap="none" dirty="0">
                <a:solidFill>
                  <a:srgbClr val="000000"/>
                </a:solidFill>
                <a:latin typeface="Arial"/>
                <a:ea typeface="Arial"/>
                <a:cs typeface="Arial"/>
                <a:sym typeface="Arial"/>
              </a:rPr>
              <a:t>2. </a:t>
            </a:r>
            <a:r>
              <a:rPr lang="hu-HU" sz="1400" b="1" i="0" u="sng" strike="noStrike" cap="none" dirty="0">
                <a:solidFill>
                  <a:srgbClr val="000000"/>
                </a:solidFill>
                <a:latin typeface="Arial"/>
                <a:ea typeface="Arial"/>
                <a:cs typeface="Arial"/>
                <a:sym typeface="Arial"/>
              </a:rPr>
              <a:t>Creșterea beneficiilor clienților </a:t>
            </a:r>
            <a:endParaRPr dirty="0"/>
          </a:p>
          <a:p>
            <a:pPr marL="0" marR="0" lvl="0" indent="0" algn="just"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100" b="1" i="0" u="none" strike="noStrike" cap="none" dirty="0">
                <a:solidFill>
                  <a:srgbClr val="000000"/>
                </a:solidFill>
                <a:latin typeface="Arial"/>
                <a:ea typeface="Arial"/>
                <a:cs typeface="Arial"/>
                <a:sym typeface="Arial"/>
              </a:rPr>
              <a:t>Beneficii personale/imediate</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reducerea cantității de toxine dintr-un produs - de exemplu, produse cosmetice curate, alimente ecologice</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economii ecologice - de exemplu, mai puține ambalaje </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imaginea de sine pozitivă - indivizii doresc să mențină o imagine de sine pozitivă și pot reafirma pozitivitatea concepției de sine prin consum</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credit social pentru utilizarea/achiziționarea unui produs durabil </a:t>
            </a:r>
            <a:endParaRPr dirty="0"/>
          </a:p>
          <a:p>
            <a:pPr marL="0" marR="0" lvl="0" indent="0" algn="just" rtl="0">
              <a:lnSpc>
                <a:spcPct val="100000"/>
              </a:lnSpc>
              <a:spcBef>
                <a:spcPts val="0"/>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100" b="1" i="0" u="none" strike="noStrike" cap="none" dirty="0">
                <a:solidFill>
                  <a:srgbClr val="000000"/>
                </a:solidFill>
                <a:latin typeface="Arial"/>
                <a:ea typeface="Arial"/>
                <a:cs typeface="Arial"/>
                <a:sym typeface="Arial"/>
              </a:rPr>
              <a:t>Beneficii îndepărtate:</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impact pozitiv asupra atenuării schimbărilor climatice</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mai puține materiale plastice în oceane</a:t>
            </a:r>
            <a:endParaRPr dirty="0"/>
          </a:p>
          <a:p>
            <a:pPr marL="171450" marR="0" lvl="0" indent="-171450" algn="just" rtl="0">
              <a:lnSpc>
                <a:spcPct val="100000"/>
              </a:lnSpc>
              <a:spcBef>
                <a:spcPts val="0"/>
              </a:spcBef>
              <a:spcAft>
                <a:spcPts val="0"/>
              </a:spcAft>
              <a:buClr>
                <a:srgbClr val="000000"/>
              </a:buClr>
              <a:buSzPts val="1100"/>
              <a:buFont typeface="Arial"/>
              <a:buChar char="•"/>
            </a:pPr>
            <a:r>
              <a:rPr lang="hu-HU" sz="1100" b="0" i="0" u="none" strike="noStrike" cap="none" dirty="0">
                <a:solidFill>
                  <a:srgbClr val="000000"/>
                </a:solidFill>
                <a:latin typeface="Arial"/>
                <a:ea typeface="Arial"/>
                <a:cs typeface="Arial"/>
                <a:sym typeface="Arial"/>
              </a:rPr>
              <a:t>condiții mai bune de muncă și de viață pentru lucrători</a:t>
            </a:r>
            <a:endParaRPr dirty="0"/>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12" name="Google Shape;412;p18"/>
          <p:cNvGrpSpPr/>
          <p:nvPr/>
        </p:nvGrpSpPr>
        <p:grpSpPr>
          <a:xfrm>
            <a:off x="-19069" y="1760457"/>
            <a:ext cx="4702135" cy="1983792"/>
            <a:chOff x="2" y="3330899"/>
            <a:chExt cx="7782673" cy="2731335"/>
          </a:xfrm>
        </p:grpSpPr>
        <p:sp>
          <p:nvSpPr>
            <p:cNvPr id="413" name="Google Shape;413;p18"/>
            <p:cNvSpPr/>
            <p:nvPr/>
          </p:nvSpPr>
          <p:spPr>
            <a:xfrm>
              <a:off x="2" y="5651833"/>
              <a:ext cx="3859773" cy="410400"/>
            </a:xfrm>
            <a:prstGeom prst="rect">
              <a:avLst/>
            </a:prstGeom>
            <a:solidFill>
              <a:srgbClr val="F19D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hu-HU" sz="1100" b="0" i="0" u="none" strike="noStrike" cap="none">
                  <a:solidFill>
                    <a:srgbClr val="FFFFFF"/>
                  </a:solidFill>
                  <a:latin typeface="Arial"/>
                  <a:ea typeface="Arial"/>
                  <a:cs typeface="Arial"/>
                  <a:sym typeface="Arial"/>
                </a:rPr>
                <a:t>Reducerea decalajului dintre intenție și acțiune</a:t>
              </a:r>
              <a:endParaRPr sz="1100" b="0" i="0" u="none" strike="noStrike" cap="none">
                <a:solidFill>
                  <a:srgbClr val="FFFFFF"/>
                </a:solidFill>
                <a:latin typeface="Arial"/>
                <a:ea typeface="Arial"/>
                <a:cs typeface="Arial"/>
                <a:sym typeface="Arial"/>
              </a:endParaRPr>
            </a:p>
          </p:txBody>
        </p:sp>
        <p:sp>
          <p:nvSpPr>
            <p:cNvPr id="414" name="Google Shape;414;p18"/>
            <p:cNvSpPr/>
            <p:nvPr/>
          </p:nvSpPr>
          <p:spPr>
            <a:xfrm rot="-5400000" flipH="1">
              <a:off x="3478338" y="5283666"/>
              <a:ext cx="1160004" cy="397131"/>
            </a:xfrm>
            <a:prstGeom prst="parallelogram">
              <a:avLst>
                <a:gd name="adj" fmla="val 103225"/>
              </a:avLst>
            </a:prstGeom>
            <a:solidFill>
              <a:srgbClr val="0E4D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15" name="Google Shape;415;p18"/>
            <p:cNvSpPr/>
            <p:nvPr/>
          </p:nvSpPr>
          <p:spPr>
            <a:xfrm>
              <a:off x="3859774" y="4902228"/>
              <a:ext cx="2160000" cy="410400"/>
            </a:xfrm>
            <a:prstGeom prst="parallelogram">
              <a:avLst>
                <a:gd name="adj" fmla="val 96284"/>
              </a:avLst>
            </a:prstGeom>
            <a:solidFill>
              <a:srgbClr val="1D9A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16" name="Google Shape;416;p18"/>
            <p:cNvSpPr/>
            <p:nvPr/>
          </p:nvSpPr>
          <p:spPr>
            <a:xfrm>
              <a:off x="4555698" y="4078442"/>
              <a:ext cx="747543" cy="747543"/>
            </a:xfrm>
            <a:prstGeom prst="ellipse">
              <a:avLst/>
            </a:prstGeom>
            <a:solidFill>
              <a:srgbClr val="1D9A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17" name="Google Shape;417;p18"/>
            <p:cNvSpPr/>
            <p:nvPr/>
          </p:nvSpPr>
          <p:spPr>
            <a:xfrm rot="-5400000" flipH="1">
              <a:off x="5241239" y="4535186"/>
              <a:ext cx="1160004" cy="397131"/>
            </a:xfrm>
            <a:prstGeom prst="parallelogram">
              <a:avLst>
                <a:gd name="adj" fmla="val 103225"/>
              </a:avLst>
            </a:prstGeom>
            <a:solidFill>
              <a:srgbClr val="4562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18" name="Google Shape;418;p18"/>
            <p:cNvSpPr/>
            <p:nvPr/>
          </p:nvSpPr>
          <p:spPr>
            <a:xfrm>
              <a:off x="5622675" y="4153748"/>
              <a:ext cx="2160000" cy="410400"/>
            </a:xfrm>
            <a:prstGeom prst="parallelogram">
              <a:avLst>
                <a:gd name="adj" fmla="val 96284"/>
              </a:avLst>
            </a:prstGeom>
            <a:solidFill>
              <a:srgbClr val="8BC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19" name="Google Shape;419;p18"/>
            <p:cNvSpPr/>
            <p:nvPr/>
          </p:nvSpPr>
          <p:spPr>
            <a:xfrm>
              <a:off x="6405491" y="3330899"/>
              <a:ext cx="747543" cy="747543"/>
            </a:xfrm>
            <a:prstGeom prst="ellipse">
              <a:avLst/>
            </a:prstGeom>
            <a:solidFill>
              <a:srgbClr val="8BC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0" name="Google Shape;420;p18"/>
            <p:cNvSpPr/>
            <p:nvPr/>
          </p:nvSpPr>
          <p:spPr>
            <a:xfrm rot="5400000">
              <a:off x="4701824" y="4193815"/>
              <a:ext cx="472195" cy="471568"/>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sp>
          <p:nvSpPr>
            <p:cNvPr id="421" name="Google Shape;421;p18"/>
            <p:cNvSpPr/>
            <p:nvPr/>
          </p:nvSpPr>
          <p:spPr>
            <a:xfrm>
              <a:off x="6557855" y="3436952"/>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grpSp>
      <p:grpSp>
        <p:nvGrpSpPr>
          <p:cNvPr id="422" name="Google Shape;422;p18"/>
          <p:cNvGrpSpPr/>
          <p:nvPr/>
        </p:nvGrpSpPr>
        <p:grpSpPr>
          <a:xfrm>
            <a:off x="2604644" y="3218425"/>
            <a:ext cx="1095948" cy="1357561"/>
            <a:chOff x="3688338" y="4951445"/>
            <a:chExt cx="1880462" cy="2096511"/>
          </a:xfrm>
        </p:grpSpPr>
        <p:sp>
          <p:nvSpPr>
            <p:cNvPr id="423" name="Google Shape;423;p18"/>
            <p:cNvSpPr txBox="1"/>
            <p:nvPr/>
          </p:nvSpPr>
          <p:spPr>
            <a:xfrm>
              <a:off x="3708840" y="5301206"/>
              <a:ext cx="1859960" cy="17467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3F3F3F"/>
                </a:buClr>
                <a:buSzPts val="1050"/>
                <a:buFont typeface="Arial"/>
                <a:buNone/>
              </a:pPr>
              <a:r>
                <a:rPr lang="hu-HU" sz="1050" b="1" i="0" u="none" strike="noStrike" cap="none">
                  <a:solidFill>
                    <a:srgbClr val="3F3F3F"/>
                  </a:solidFill>
                  <a:latin typeface="Arial"/>
                  <a:ea typeface="Arial"/>
                  <a:cs typeface="Arial"/>
                  <a:sym typeface="Arial"/>
                </a:rPr>
                <a:t>Reducerea/scăderea eforturilor pe care </a:t>
              </a:r>
              <a:r>
                <a:rPr lang="hu-HU" sz="1050" b="0" i="0" u="none" strike="noStrike" cap="none">
                  <a:solidFill>
                    <a:srgbClr val="3F3F3F"/>
                  </a:solidFill>
                  <a:latin typeface="Arial"/>
                  <a:ea typeface="Arial"/>
                  <a:cs typeface="Arial"/>
                  <a:sym typeface="Arial"/>
                </a:rPr>
                <a:t>clienții trebuie să le facă pentru a alege produse/soluții durabile. </a:t>
              </a:r>
              <a:endParaRPr/>
            </a:p>
          </p:txBody>
        </p:sp>
        <p:sp>
          <p:nvSpPr>
            <p:cNvPr id="424" name="Google Shape;424;p18"/>
            <p:cNvSpPr txBox="1"/>
            <p:nvPr/>
          </p:nvSpPr>
          <p:spPr>
            <a:xfrm>
              <a:off x="3688338" y="4951445"/>
              <a:ext cx="1484248" cy="2851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D9A78"/>
                </a:buClr>
                <a:buSzPts val="1200"/>
                <a:buFont typeface="Arial"/>
                <a:buNone/>
              </a:pPr>
              <a:r>
                <a:rPr lang="hu-HU" sz="1200" b="1" i="0" u="none" strike="noStrike" cap="none">
                  <a:solidFill>
                    <a:srgbClr val="1D9A78"/>
                  </a:solidFill>
                  <a:latin typeface="Arial"/>
                  <a:ea typeface="Arial"/>
                  <a:cs typeface="Arial"/>
                  <a:sym typeface="Arial"/>
                </a:rPr>
                <a:t>PASUL 01</a:t>
              </a:r>
              <a:endParaRPr/>
            </a:p>
          </p:txBody>
        </p:sp>
      </p:grpSp>
      <p:sp>
        <p:nvSpPr>
          <p:cNvPr id="425" name="Google Shape;425;p18"/>
          <p:cNvSpPr txBox="1"/>
          <p:nvPr/>
        </p:nvSpPr>
        <p:spPr>
          <a:xfrm>
            <a:off x="3768973" y="2960452"/>
            <a:ext cx="1083999" cy="113107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3F3F3F"/>
              </a:buClr>
              <a:buSzPts val="1050"/>
              <a:buFont typeface="Arial"/>
              <a:buNone/>
            </a:pPr>
            <a:r>
              <a:rPr lang="hu-HU" sz="1050" b="1" i="0" u="none" strike="noStrike" cap="none">
                <a:solidFill>
                  <a:srgbClr val="3F3F3F"/>
                </a:solidFill>
                <a:latin typeface="Arial"/>
                <a:ea typeface="Arial"/>
                <a:cs typeface="Arial"/>
                <a:sym typeface="Arial"/>
              </a:rPr>
              <a:t>Creșterea beneficiilor pe care le </a:t>
            </a:r>
            <a:r>
              <a:rPr lang="hu-HU" sz="1050" b="0" i="0" u="none" strike="noStrike" cap="none">
                <a:solidFill>
                  <a:srgbClr val="3F3F3F"/>
                </a:solidFill>
                <a:latin typeface="Arial"/>
                <a:ea typeface="Arial"/>
                <a:cs typeface="Arial"/>
                <a:sym typeface="Arial"/>
              </a:rPr>
              <a:t>vor avea clienții atunci când optează pentru produse/soluții durabile </a:t>
            </a:r>
            <a:endParaRPr/>
          </a:p>
        </p:txBody>
      </p:sp>
      <p:sp>
        <p:nvSpPr>
          <p:cNvPr id="426" name="Google Shape;426;p18"/>
          <p:cNvSpPr txBox="1"/>
          <p:nvPr/>
        </p:nvSpPr>
        <p:spPr>
          <a:xfrm>
            <a:off x="3756437" y="2743732"/>
            <a:ext cx="838753"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8BC145"/>
              </a:buClr>
              <a:buSzPts val="1200"/>
              <a:buFont typeface="Arial"/>
              <a:buNone/>
            </a:pPr>
            <a:r>
              <a:rPr lang="hu-HU" sz="1200" b="1" i="0" u="none" strike="noStrike" cap="none">
                <a:solidFill>
                  <a:srgbClr val="8BC145"/>
                </a:solidFill>
                <a:latin typeface="Arial"/>
                <a:ea typeface="Arial"/>
                <a:cs typeface="Arial"/>
                <a:sym typeface="Arial"/>
              </a:rPr>
              <a:t>PASUL 02</a:t>
            </a:r>
            <a:endParaRPr/>
          </a:p>
        </p:txBody>
      </p:sp>
      <p:sp>
        <p:nvSpPr>
          <p:cNvPr id="427" name="Google Shape;427;p18"/>
          <p:cNvSpPr/>
          <p:nvPr/>
        </p:nvSpPr>
        <p:spPr>
          <a:xfrm>
            <a:off x="5003969" y="3825913"/>
            <a:ext cx="4032692" cy="940880"/>
          </a:xfrm>
          <a:prstGeom prst="rect">
            <a:avLst/>
          </a:prstGeom>
          <a:solidFill>
            <a:srgbClr val="E7501B"/>
          </a:solidFill>
          <a:ln w="12700" cap="flat" cmpd="sng">
            <a:solidFill>
              <a:srgbClr val="E750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8" name="Google Shape;428;p18"/>
          <p:cNvSpPr/>
          <p:nvPr/>
        </p:nvSpPr>
        <p:spPr>
          <a:xfrm>
            <a:off x="8146150" y="3857818"/>
            <a:ext cx="815845" cy="855672"/>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429" name="Google Shape;429;p18"/>
          <p:cNvSpPr txBox="1"/>
          <p:nvPr/>
        </p:nvSpPr>
        <p:spPr>
          <a:xfrm>
            <a:off x="5011919" y="3857236"/>
            <a:ext cx="307714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hu-HU" sz="1100" b="1" i="1" u="none" strike="noStrike" cap="none" dirty="0">
                <a:solidFill>
                  <a:srgbClr val="FFFFFF"/>
                </a:solidFill>
                <a:latin typeface="Arial"/>
                <a:ea typeface="Arial"/>
                <a:cs typeface="Arial"/>
                <a:sym typeface="Arial"/>
              </a:rPr>
              <a:t>TIP:</a:t>
            </a:r>
            <a:endParaRPr dirty="0"/>
          </a:p>
          <a:p>
            <a:pPr marL="0" marR="0" lvl="0" indent="0" algn="ctr" rtl="0">
              <a:lnSpc>
                <a:spcPct val="100000"/>
              </a:lnSpc>
              <a:spcBef>
                <a:spcPts val="0"/>
              </a:spcBef>
              <a:spcAft>
                <a:spcPts val="0"/>
              </a:spcAft>
              <a:buClr>
                <a:srgbClr val="FFFFFF"/>
              </a:buClr>
              <a:buSzPts val="1100"/>
              <a:buFont typeface="Arial"/>
              <a:buNone/>
            </a:pPr>
            <a:r>
              <a:rPr lang="hu-HU" sz="1100" b="0" i="1" u="none" strike="noStrike" cap="none" dirty="0">
                <a:solidFill>
                  <a:srgbClr val="FFFFFF"/>
                </a:solidFill>
                <a:latin typeface="Arial"/>
                <a:ea typeface="Arial"/>
                <a:cs typeface="Arial"/>
                <a:sym typeface="Arial"/>
              </a:rPr>
              <a:t>Efectuați o segmentare a clienților pentru a alege beneficiile potrivite pentru grupurile potrivite atunci când comunicați cu aceștia.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9"/>
          <p:cNvSpPr txBox="1">
            <a:spLocks noGrp="1"/>
          </p:cNvSpPr>
          <p:nvPr>
            <p:ph type="title"/>
          </p:nvPr>
        </p:nvSpPr>
        <p:spPr>
          <a:xfrm>
            <a:off x="713225" y="9948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2B2D83"/>
                </a:solidFill>
              </a:rPr>
              <a:t>Valoarea pentru consumator a Ec</a:t>
            </a:r>
            <a:endParaRPr sz="4000">
              <a:solidFill>
                <a:srgbClr val="2B2D83"/>
              </a:solidFill>
            </a:endParaRPr>
          </a:p>
        </p:txBody>
      </p:sp>
      <p:sp>
        <p:nvSpPr>
          <p:cNvPr id="435" name="Google Shape;435;p19"/>
          <p:cNvSpPr/>
          <p:nvPr/>
        </p:nvSpPr>
        <p:spPr>
          <a:xfrm rot="10800000">
            <a:off x="330007" y="858350"/>
            <a:ext cx="3713397" cy="1713400"/>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FFFFFF"/>
              </a:solidFill>
              <a:latin typeface="Calibri"/>
              <a:ea typeface="Calibri"/>
              <a:cs typeface="Calibri"/>
              <a:sym typeface="Calibri"/>
            </a:endParaRPr>
          </a:p>
        </p:txBody>
      </p:sp>
      <p:grpSp>
        <p:nvGrpSpPr>
          <p:cNvPr id="436" name="Google Shape;436;p19"/>
          <p:cNvGrpSpPr/>
          <p:nvPr/>
        </p:nvGrpSpPr>
        <p:grpSpPr>
          <a:xfrm>
            <a:off x="397489" y="899596"/>
            <a:ext cx="3253238" cy="1846129"/>
            <a:chOff x="864543" y="2434918"/>
            <a:chExt cx="2448916" cy="1563443"/>
          </a:xfrm>
        </p:grpSpPr>
        <p:sp>
          <p:nvSpPr>
            <p:cNvPr id="437" name="Google Shape;437;p19"/>
            <p:cNvSpPr txBox="1"/>
            <p:nvPr/>
          </p:nvSpPr>
          <p:spPr>
            <a:xfrm>
              <a:off x="999100" y="2434918"/>
              <a:ext cx="2102166" cy="260649"/>
            </a:xfrm>
            <a:prstGeom prst="rect">
              <a:avLst/>
            </a:prstGeom>
            <a:solidFill>
              <a:srgbClr val="05954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Valori economice</a:t>
              </a:r>
              <a:endParaRPr sz="1400" b="1" i="0" u="none" strike="noStrike" cap="none">
                <a:solidFill>
                  <a:srgbClr val="FFFFFF"/>
                </a:solidFill>
                <a:latin typeface="Calibri"/>
                <a:ea typeface="Calibri"/>
                <a:cs typeface="Calibri"/>
                <a:sym typeface="Calibri"/>
              </a:endParaRPr>
            </a:p>
          </p:txBody>
        </p:sp>
        <p:sp>
          <p:nvSpPr>
            <p:cNvPr id="438" name="Google Shape;438;p19"/>
            <p:cNvSpPr txBox="1"/>
            <p:nvPr/>
          </p:nvSpPr>
          <p:spPr>
            <a:xfrm>
              <a:off x="864543" y="2629957"/>
              <a:ext cx="2448916" cy="136840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Beneficii monetare directe (economii)</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Economii monetare indirecte datorate reducerii costurilor asociate gestionării deșeurilor, prelucrării, materialelor etc.</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Economii financiare indirecte din costuri de timp, costuri psihologice/emoționale</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Câștiguri indirecte din valoarea îmbunătățită a mărcii (în cazul clienților comerciali)</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Raport excelent calitate/preț al materialelor/produselor reutilizate/reciclate</a:t>
              </a:r>
              <a:endParaRPr/>
            </a:p>
            <a:p>
              <a:pPr marL="0" marR="0" lvl="0" indent="0" algn="r" rtl="0">
                <a:lnSpc>
                  <a:spcPct val="100000"/>
                </a:lnSpc>
                <a:spcBef>
                  <a:spcPts val="0"/>
                </a:spcBef>
                <a:spcAft>
                  <a:spcPts val="0"/>
                </a:spcAft>
                <a:buClr>
                  <a:srgbClr val="FFFFFF"/>
                </a:buClr>
                <a:buSzPts val="900"/>
                <a:buFont typeface="Arial"/>
                <a:buNone/>
              </a:pPr>
              <a:r>
                <a:rPr lang="hu-HU" sz="900" b="0" i="0" u="none" strike="noStrike" cap="none">
                  <a:solidFill>
                    <a:srgbClr val="FFFFFF"/>
                  </a:solidFill>
                  <a:latin typeface="Arial"/>
                  <a:ea typeface="Arial"/>
                  <a:cs typeface="Arial"/>
                  <a:sym typeface="Arial"/>
                </a:rPr>
                <a:t>  </a:t>
              </a:r>
              <a:endParaRPr/>
            </a:p>
          </p:txBody>
        </p:sp>
      </p:grpSp>
      <p:sp>
        <p:nvSpPr>
          <p:cNvPr id="439" name="Google Shape;439;p19"/>
          <p:cNvSpPr/>
          <p:nvPr/>
        </p:nvSpPr>
        <p:spPr>
          <a:xfrm rot="10800000">
            <a:off x="330006" y="2626786"/>
            <a:ext cx="3752100" cy="1713400"/>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40" name="Google Shape;440;p19"/>
          <p:cNvSpPr txBox="1"/>
          <p:nvPr/>
        </p:nvSpPr>
        <p:spPr>
          <a:xfrm>
            <a:off x="330006" y="2770592"/>
            <a:ext cx="3253200" cy="16161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Mândria de a se comporta într-un mod durabil</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Eliberarea prin neprovocarea de prejudicii</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Sentimentul de apartenență la o comunitate care împărtășește aceleași valori</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Excitația provocată de alegerea produselor </a:t>
            </a:r>
            <a:r>
              <a:rPr lang="hu-HU" sz="900">
                <a:solidFill>
                  <a:schemeClr val="lt1"/>
                </a:solidFill>
              </a:rPr>
              <a:t>r</a:t>
            </a:r>
            <a:r>
              <a:rPr lang="hu-HU" sz="900" b="0" i="0" u="none" strike="noStrike" cap="none">
                <a:solidFill>
                  <a:schemeClr val="lt1"/>
                </a:solidFill>
                <a:latin typeface="Arial"/>
                <a:ea typeface="Arial"/>
                <a:cs typeface="Arial"/>
                <a:sym typeface="Arial"/>
              </a:rPr>
              <a:t>eciclate/reutilizate</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Satisfacția legată de activitățile zilnice (de exemplu, o satisfacție mai mare atunci când se lucrează într-un mod durabil)</a:t>
            </a:r>
            <a:endParaRPr/>
          </a:p>
          <a:p>
            <a:pPr marL="171450" marR="0" lvl="0" indent="-171450" algn="l" rtl="0">
              <a:lnSpc>
                <a:spcPct val="100000"/>
              </a:lnSpc>
              <a:spcBef>
                <a:spcPts val="0"/>
              </a:spcBef>
              <a:spcAft>
                <a:spcPts val="0"/>
              </a:spcAft>
              <a:buClr>
                <a:schemeClr val="lt1"/>
              </a:buClr>
              <a:buSzPts val="900"/>
              <a:buFont typeface="Noto Sans Symbols"/>
              <a:buChar char="⮚"/>
            </a:pPr>
            <a:r>
              <a:rPr lang="hu-HU" sz="900" b="0" i="0" u="none" strike="noStrike" cap="none">
                <a:solidFill>
                  <a:schemeClr val="lt1"/>
                </a:solidFill>
                <a:latin typeface="Arial"/>
                <a:ea typeface="Arial"/>
                <a:cs typeface="Arial"/>
                <a:sym typeface="Arial"/>
              </a:rPr>
              <a:t>Uneori pot fi prezente sentimente negative (de exemplu, teama de o calitate proastă).  </a:t>
            </a:r>
            <a:endParaRPr/>
          </a:p>
        </p:txBody>
      </p:sp>
      <p:sp>
        <p:nvSpPr>
          <p:cNvPr id="441" name="Google Shape;441;p19"/>
          <p:cNvSpPr txBox="1"/>
          <p:nvPr/>
        </p:nvSpPr>
        <p:spPr>
          <a:xfrm>
            <a:off x="464972" y="2591840"/>
            <a:ext cx="290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Valori emoționale</a:t>
            </a:r>
            <a:endParaRPr sz="1400" b="1" i="0" u="none" strike="noStrike" cap="none">
              <a:solidFill>
                <a:srgbClr val="FFFFFF"/>
              </a:solidFill>
              <a:latin typeface="Calibri"/>
              <a:ea typeface="Calibri"/>
              <a:cs typeface="Calibri"/>
              <a:sym typeface="Calibri"/>
            </a:endParaRPr>
          </a:p>
        </p:txBody>
      </p:sp>
      <p:grpSp>
        <p:nvGrpSpPr>
          <p:cNvPr id="442" name="Google Shape;442;p19"/>
          <p:cNvGrpSpPr/>
          <p:nvPr/>
        </p:nvGrpSpPr>
        <p:grpSpPr>
          <a:xfrm>
            <a:off x="5502595" y="1378538"/>
            <a:ext cx="3465604" cy="1590608"/>
            <a:chOff x="5061896" y="1378538"/>
            <a:chExt cx="3465604" cy="1590608"/>
          </a:xfrm>
        </p:grpSpPr>
        <p:sp>
          <p:nvSpPr>
            <p:cNvPr id="443" name="Google Shape;443;p19"/>
            <p:cNvSpPr/>
            <p:nvPr/>
          </p:nvSpPr>
          <p:spPr>
            <a:xfrm>
              <a:off x="5061896" y="1378538"/>
              <a:ext cx="3465604" cy="1590608"/>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44" name="Google Shape;444;p19"/>
            <p:cNvSpPr txBox="1"/>
            <p:nvPr/>
          </p:nvSpPr>
          <p:spPr>
            <a:xfrm>
              <a:off x="5493275" y="1843672"/>
              <a:ext cx="2937750" cy="1061829"/>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Cantitatea redusă de deșeuri</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Procese și funcții îmbunătățite</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Ușor de utilizat/corespunzător practicilor</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Extinderea varietății și a opțiunilor cu caracteristici noi, la modă</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O mai bună înțelegere a eficienței resurselor </a:t>
              </a:r>
              <a:endParaRPr sz="900" b="0" i="0" u="none" strike="noStrike" cap="none">
                <a:solidFill>
                  <a:srgbClr val="FFFFFF"/>
                </a:solidFill>
                <a:latin typeface="Arial"/>
                <a:ea typeface="Arial"/>
                <a:cs typeface="Arial"/>
                <a:sym typeface="Arial"/>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Inovativitate și creativitate </a:t>
              </a:r>
              <a:endParaRPr/>
            </a:p>
          </p:txBody>
        </p:sp>
        <p:sp>
          <p:nvSpPr>
            <p:cNvPr id="445" name="Google Shape;445;p19"/>
            <p:cNvSpPr txBox="1"/>
            <p:nvPr/>
          </p:nvSpPr>
          <p:spPr>
            <a:xfrm>
              <a:off x="5527156" y="1480165"/>
              <a:ext cx="29038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Valori funcționale</a:t>
              </a:r>
              <a:endParaRPr sz="1400" b="1" i="0" u="none" strike="noStrike" cap="none">
                <a:solidFill>
                  <a:srgbClr val="FFFFFF"/>
                </a:solidFill>
                <a:latin typeface="Calibri"/>
                <a:ea typeface="Calibri"/>
                <a:cs typeface="Calibri"/>
                <a:sym typeface="Calibri"/>
              </a:endParaRPr>
            </a:p>
          </p:txBody>
        </p:sp>
      </p:grpSp>
      <p:grpSp>
        <p:nvGrpSpPr>
          <p:cNvPr id="446" name="Google Shape;446;p19"/>
          <p:cNvGrpSpPr/>
          <p:nvPr/>
        </p:nvGrpSpPr>
        <p:grpSpPr>
          <a:xfrm>
            <a:off x="5551532" y="3070773"/>
            <a:ext cx="3465604" cy="1708605"/>
            <a:chOff x="5061896" y="3236597"/>
            <a:chExt cx="3465604" cy="1708605"/>
          </a:xfrm>
        </p:grpSpPr>
        <p:sp>
          <p:nvSpPr>
            <p:cNvPr id="447" name="Google Shape;447;p19"/>
            <p:cNvSpPr/>
            <p:nvPr/>
          </p:nvSpPr>
          <p:spPr>
            <a:xfrm>
              <a:off x="5061896" y="3236597"/>
              <a:ext cx="3465604" cy="1708605"/>
            </a:xfrm>
            <a:custGeom>
              <a:avLst/>
              <a:gdLst/>
              <a:ahLst/>
              <a:cxnLst/>
              <a:rect l="l" t="t" r="r" b="b"/>
              <a:pathLst>
                <a:path w="2897180" h="1233384" extrusionOk="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lt1"/>
                </a:solidFill>
                <a:latin typeface="Arial"/>
                <a:ea typeface="Arial"/>
                <a:cs typeface="Arial"/>
                <a:sym typeface="Arial"/>
              </a:endParaRPr>
            </a:p>
          </p:txBody>
        </p:sp>
        <p:sp>
          <p:nvSpPr>
            <p:cNvPr id="448" name="Google Shape;448;p19"/>
            <p:cNvSpPr txBox="1"/>
            <p:nvPr/>
          </p:nvSpPr>
          <p:spPr>
            <a:xfrm>
              <a:off x="5600861" y="3239692"/>
              <a:ext cx="2903869" cy="307777"/>
            </a:xfrm>
            <a:prstGeom prst="rect">
              <a:avLst/>
            </a:prstGeom>
            <a:solidFill>
              <a:srgbClr val="15A7A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hu-HU" sz="1400" b="1" i="0" u="none" strike="noStrike" cap="none">
                  <a:solidFill>
                    <a:srgbClr val="FFFFFF"/>
                  </a:solidFill>
                  <a:latin typeface="Calibri"/>
                  <a:ea typeface="Calibri"/>
                  <a:cs typeface="Calibri"/>
                  <a:sym typeface="Calibri"/>
                </a:rPr>
                <a:t>Stima/valori simbolice</a:t>
              </a:r>
              <a:endParaRPr sz="1400" b="1" i="0" u="none" strike="noStrike" cap="none">
                <a:solidFill>
                  <a:srgbClr val="FFFFFF"/>
                </a:solidFill>
                <a:latin typeface="Calibri"/>
                <a:ea typeface="Calibri"/>
                <a:cs typeface="Calibri"/>
                <a:sym typeface="Calibri"/>
              </a:endParaRPr>
            </a:p>
          </p:txBody>
        </p:sp>
        <p:sp>
          <p:nvSpPr>
            <p:cNvPr id="449" name="Google Shape;449;p19"/>
            <p:cNvSpPr txBox="1"/>
            <p:nvPr/>
          </p:nvSpPr>
          <p:spPr>
            <a:xfrm>
              <a:off x="5600861" y="3585456"/>
              <a:ext cx="2830164" cy="1200329"/>
            </a:xfrm>
            <a:prstGeom prst="rect">
              <a:avLst/>
            </a:prstGeom>
            <a:solidFill>
              <a:srgbClr val="15A7A1"/>
            </a:solid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Poziționarea companiei dumneavoastră ca o companie durabilă (în cazul clienților de afaceri)</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Identificarea ta ca fiind o persoană care respectă principiile sustenabilității</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Implicarea cu ceilalți</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Împărtășirea unor valori similare</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Posibilitatea de a crea noi locuri de muncă</a:t>
              </a:r>
              <a:endParaRPr/>
            </a:p>
            <a:p>
              <a:pPr marL="171450" marR="0" lvl="0" indent="-171450" algn="l" rtl="0">
                <a:lnSpc>
                  <a:spcPct val="100000"/>
                </a:lnSpc>
                <a:spcBef>
                  <a:spcPts val="0"/>
                </a:spcBef>
                <a:spcAft>
                  <a:spcPts val="0"/>
                </a:spcAft>
                <a:buClr>
                  <a:srgbClr val="FFFFFF"/>
                </a:buClr>
                <a:buSzPts val="900"/>
                <a:buFont typeface="Noto Sans Symbols"/>
                <a:buChar char="⮚"/>
              </a:pPr>
              <a:r>
                <a:rPr lang="hu-HU" sz="900" b="0" i="0" u="none" strike="noStrike" cap="none">
                  <a:solidFill>
                    <a:srgbClr val="FFFFFF"/>
                  </a:solidFill>
                  <a:latin typeface="Arial"/>
                  <a:ea typeface="Arial"/>
                  <a:cs typeface="Arial"/>
                  <a:sym typeface="Arial"/>
                </a:rPr>
                <a:t>Contribuția la creșterea durabilă</a:t>
              </a:r>
              <a:endParaRPr/>
            </a:p>
          </p:txBody>
        </p:sp>
      </p:grpSp>
      <p:grpSp>
        <p:nvGrpSpPr>
          <p:cNvPr id="450" name="Google Shape;450;p19"/>
          <p:cNvGrpSpPr/>
          <p:nvPr/>
        </p:nvGrpSpPr>
        <p:grpSpPr>
          <a:xfrm>
            <a:off x="3762347" y="1299520"/>
            <a:ext cx="2081354" cy="2905773"/>
            <a:chOff x="3213013" y="1803519"/>
            <a:chExt cx="2785636" cy="3639853"/>
          </a:xfrm>
        </p:grpSpPr>
        <p:cxnSp>
          <p:nvCxnSpPr>
            <p:cNvPr id="451" name="Google Shape;451;p19"/>
            <p:cNvCxnSpPr/>
            <p:nvPr/>
          </p:nvCxnSpPr>
          <p:spPr>
            <a:xfrm>
              <a:off x="4265835" y="3004412"/>
              <a:ext cx="795993" cy="830402"/>
            </a:xfrm>
            <a:prstGeom prst="straightConnector1">
              <a:avLst/>
            </a:prstGeom>
            <a:noFill/>
            <a:ln w="66675" cap="flat" cmpd="sng">
              <a:solidFill>
                <a:srgbClr val="7F7F7F"/>
              </a:solidFill>
              <a:prstDash val="solid"/>
              <a:round/>
              <a:headEnd type="none" w="sm" len="sm"/>
              <a:tailEnd type="none" w="sm" len="sm"/>
            </a:ln>
          </p:spPr>
        </p:cxnSp>
        <p:cxnSp>
          <p:nvCxnSpPr>
            <p:cNvPr id="452" name="Google Shape;452;p19"/>
            <p:cNvCxnSpPr/>
            <p:nvPr/>
          </p:nvCxnSpPr>
          <p:spPr>
            <a:xfrm rot="10800000" flipH="1">
              <a:off x="3987599" y="4316857"/>
              <a:ext cx="1074230" cy="708147"/>
            </a:xfrm>
            <a:prstGeom prst="straightConnector1">
              <a:avLst/>
            </a:prstGeom>
            <a:noFill/>
            <a:ln w="66675" cap="flat" cmpd="sng">
              <a:solidFill>
                <a:srgbClr val="7F7F7F"/>
              </a:solidFill>
              <a:prstDash val="solid"/>
              <a:round/>
              <a:headEnd type="none" w="sm" len="sm"/>
              <a:tailEnd type="none" w="sm" len="sm"/>
            </a:ln>
          </p:spPr>
        </p:cxnSp>
        <p:cxnSp>
          <p:nvCxnSpPr>
            <p:cNvPr id="453" name="Google Shape;453;p19"/>
            <p:cNvCxnSpPr/>
            <p:nvPr/>
          </p:nvCxnSpPr>
          <p:spPr>
            <a:xfrm rot="10800000" flipH="1">
              <a:off x="4265835" y="2282779"/>
              <a:ext cx="478221" cy="386665"/>
            </a:xfrm>
            <a:prstGeom prst="straightConnector1">
              <a:avLst/>
            </a:prstGeom>
            <a:noFill/>
            <a:ln w="66675" cap="flat" cmpd="sng">
              <a:solidFill>
                <a:srgbClr val="7F7F7F"/>
              </a:solidFill>
              <a:prstDash val="solid"/>
              <a:round/>
              <a:headEnd type="none" w="sm" len="sm"/>
              <a:tailEnd type="none" w="sm" len="sm"/>
            </a:ln>
          </p:spPr>
        </p:cxnSp>
        <p:sp>
          <p:nvSpPr>
            <p:cNvPr id="454" name="Google Shape;454;p19"/>
            <p:cNvSpPr/>
            <p:nvPr/>
          </p:nvSpPr>
          <p:spPr>
            <a:xfrm>
              <a:off x="4872082" y="1803519"/>
              <a:ext cx="795992" cy="592911"/>
            </a:xfrm>
            <a:prstGeom prst="ellipse">
              <a:avLst/>
            </a:pr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01</a:t>
              </a:r>
              <a:endParaRPr sz="1600" b="0" i="0" u="none" strike="noStrike" cap="none">
                <a:solidFill>
                  <a:schemeClr val="lt1"/>
                </a:solidFill>
                <a:latin typeface="Arial"/>
                <a:ea typeface="Arial"/>
                <a:cs typeface="Arial"/>
                <a:sym typeface="Arial"/>
              </a:endParaRPr>
            </a:p>
          </p:txBody>
        </p:sp>
        <p:sp>
          <p:nvSpPr>
            <p:cNvPr id="455" name="Google Shape;455;p19"/>
            <p:cNvSpPr/>
            <p:nvPr/>
          </p:nvSpPr>
          <p:spPr>
            <a:xfrm>
              <a:off x="3410846" y="2540931"/>
              <a:ext cx="774293" cy="592911"/>
            </a:xfrm>
            <a:prstGeom prst="ellipse">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02</a:t>
              </a:r>
              <a:endParaRPr sz="1600" b="0" i="0" u="none" strike="noStrike" cap="none">
                <a:solidFill>
                  <a:schemeClr val="lt1"/>
                </a:solidFill>
                <a:latin typeface="Arial"/>
                <a:ea typeface="Arial"/>
                <a:cs typeface="Arial"/>
                <a:sym typeface="Arial"/>
              </a:endParaRPr>
            </a:p>
          </p:txBody>
        </p:sp>
        <p:sp>
          <p:nvSpPr>
            <p:cNvPr id="456" name="Google Shape;456;p19"/>
            <p:cNvSpPr/>
            <p:nvPr/>
          </p:nvSpPr>
          <p:spPr>
            <a:xfrm>
              <a:off x="5202657" y="3834815"/>
              <a:ext cx="795992" cy="592911"/>
            </a:xfrm>
            <a:prstGeom prst="ellipse">
              <a:avLst/>
            </a:pr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03</a:t>
              </a:r>
              <a:endParaRPr sz="1600" b="0" i="0" u="none" strike="noStrike" cap="none">
                <a:solidFill>
                  <a:schemeClr val="lt1"/>
                </a:solidFill>
                <a:latin typeface="Arial"/>
                <a:ea typeface="Arial"/>
                <a:cs typeface="Arial"/>
                <a:sym typeface="Arial"/>
              </a:endParaRPr>
            </a:p>
          </p:txBody>
        </p:sp>
        <p:sp>
          <p:nvSpPr>
            <p:cNvPr id="457" name="Google Shape;457;p19"/>
            <p:cNvSpPr/>
            <p:nvPr/>
          </p:nvSpPr>
          <p:spPr>
            <a:xfrm>
              <a:off x="3213013" y="4850461"/>
              <a:ext cx="774293" cy="59291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hu-HU" sz="1600" b="0" i="0" u="none" strike="noStrike" cap="none">
                  <a:solidFill>
                    <a:schemeClr val="lt1"/>
                  </a:solidFill>
                  <a:latin typeface="Arial"/>
                  <a:ea typeface="Arial"/>
                  <a:cs typeface="Arial"/>
                  <a:sym typeface="Arial"/>
                </a:rPr>
                <a:t>04</a:t>
              </a: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hu-HU"/>
              <a:t>02</a:t>
            </a:r>
            <a:endParaRPr/>
          </a:p>
        </p:txBody>
      </p:sp>
      <p:sp>
        <p:nvSpPr>
          <p:cNvPr id="116" name="Google Shape;116;p2"/>
          <p:cNvSpPr txBox="1">
            <a:spLocks noGrp="1"/>
          </p:cNvSpPr>
          <p:nvPr>
            <p:ph type="title" idx="2"/>
          </p:nvPr>
        </p:nvSpPr>
        <p:spPr>
          <a:xfrm>
            <a:off x="92208" y="2840375"/>
            <a:ext cx="9051792"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hu-HU" sz="5400" b="1"/>
              <a:t>2.3 Ecologizarea afacerii dvs.</a:t>
            </a:r>
            <a:endParaRPr sz="5400"/>
          </a:p>
        </p:txBody>
      </p:sp>
      <p:sp>
        <p:nvSpPr>
          <p:cNvPr id="117" name="Google Shape;117;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0"/>
          <p:cNvSpPr txBox="1">
            <a:spLocks noGrp="1"/>
          </p:cNvSpPr>
          <p:nvPr>
            <p:ph type="title"/>
          </p:nvPr>
        </p:nvSpPr>
        <p:spPr>
          <a:xfrm>
            <a:off x="-358772"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368E00"/>
                </a:solidFill>
              </a:rPr>
              <a:t>Beneficii pentru alte părți interesate</a:t>
            </a:r>
            <a:br>
              <a:rPr lang="hu-HU" sz="4000">
                <a:solidFill>
                  <a:srgbClr val="368E00"/>
                </a:solidFill>
              </a:rPr>
            </a:br>
            <a:endParaRPr/>
          </a:p>
        </p:txBody>
      </p:sp>
      <p:sp>
        <p:nvSpPr>
          <p:cNvPr id="463" name="Google Shape;463;p20"/>
          <p:cNvSpPr txBox="1">
            <a:spLocks noGrp="1"/>
          </p:cNvSpPr>
          <p:nvPr>
            <p:ph type="subTitle" idx="1"/>
          </p:nvPr>
        </p:nvSpPr>
        <p:spPr>
          <a:xfrm>
            <a:off x="2443166" y="2000978"/>
            <a:ext cx="5559606"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O prezentare generală a beneficiilor pentru părțile interesate, cu excepția companiilor și a consumatorilor. </a:t>
            </a:r>
            <a:endParaRPr/>
          </a:p>
          <a:p>
            <a:pPr marL="0" lvl="0" indent="0" algn="just" rtl="0">
              <a:lnSpc>
                <a:spcPct val="100000"/>
              </a:lnSpc>
              <a:spcBef>
                <a:spcPts val="0"/>
              </a:spcBef>
              <a:spcAft>
                <a:spcPts val="0"/>
              </a:spcAft>
              <a:buSzPts val="1600"/>
              <a:buNone/>
            </a:pPr>
            <a:r>
              <a:rPr lang="hu-HU" sz="1600"/>
              <a:t>Aceste părți interesate includ guvernul, municipalitățile, instituțiile de învățământ și societatea în general, adică și</a:t>
            </a:r>
            <a:endParaRPr/>
          </a:p>
          <a:p>
            <a:pPr marL="0" lvl="0" indent="0" algn="just" rtl="0">
              <a:lnSpc>
                <a:spcPct val="100000"/>
              </a:lnSpc>
              <a:spcBef>
                <a:spcPts val="0"/>
              </a:spcBef>
              <a:spcAft>
                <a:spcPts val="0"/>
              </a:spcAft>
              <a:buSzPts val="1600"/>
              <a:buNone/>
            </a:pPr>
            <a:r>
              <a:rPr lang="hu-HU" sz="1600"/>
              <a:t> oferă un rezumat al celei mai importante dimensiuni a beneficiilor EC din perspectiva acestor grupuri. </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1"/>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Beneficii pentru alte părți interesate</a:t>
            </a:r>
            <a:br>
              <a:rPr lang="hu-HU"/>
            </a:br>
            <a:endParaRPr/>
          </a:p>
        </p:txBody>
      </p:sp>
      <p:sp>
        <p:nvSpPr>
          <p:cNvPr id="469" name="Google Shape;469;p21"/>
          <p:cNvSpPr txBox="1"/>
          <p:nvPr/>
        </p:nvSpPr>
        <p:spPr>
          <a:xfrm>
            <a:off x="1034600" y="1118325"/>
            <a:ext cx="10603200" cy="4899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68E00"/>
              </a:buClr>
              <a:buSzPts val="1600"/>
              <a:buFont typeface="Arial"/>
              <a:buNone/>
            </a:pPr>
            <a:r>
              <a:rPr lang="hu-HU" sz="1300" b="1" i="0" u="none" strike="noStrike" cap="none">
                <a:solidFill>
                  <a:srgbClr val="368E00"/>
                </a:solidFill>
                <a:latin typeface="Arial"/>
                <a:ea typeface="Arial"/>
                <a:cs typeface="Arial"/>
                <a:sym typeface="Arial"/>
              </a:rPr>
              <a:t>Cine sunt ei? </a:t>
            </a:r>
            <a:endParaRPr sz="1100"/>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guvern </a:t>
            </a:r>
            <a:endParaRPr/>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municipalități </a:t>
            </a:r>
            <a:endParaRPr/>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instituții de învățământ și </a:t>
            </a:r>
            <a:endParaRPr/>
          </a:p>
          <a:p>
            <a:pPr marL="228600" marR="0" lvl="0" indent="-228600" algn="l" rtl="0">
              <a:lnSpc>
                <a:spcPct val="90000"/>
              </a:lnSpc>
              <a:spcBef>
                <a:spcPts val="10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întreaga </a:t>
            </a:r>
            <a:r>
              <a:rPr lang="hu-HU" sz="1600" b="1" i="0" u="none" strike="noStrike" cap="none">
                <a:solidFill>
                  <a:srgbClr val="000000"/>
                </a:solidFill>
                <a:latin typeface="Arial"/>
                <a:ea typeface="Arial"/>
                <a:cs typeface="Arial"/>
                <a:sym typeface="Arial"/>
              </a:rPr>
              <a:t>societate </a:t>
            </a:r>
            <a:endParaRPr sz="1600" b="1"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endParaRPr sz="1600" b="1" i="0" u="none" strike="noStrike" cap="none">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600"/>
              <a:buFont typeface="Arial"/>
              <a:buNone/>
            </a:pPr>
            <a:r>
              <a:rPr lang="hu-HU" sz="1300" b="1" i="0" u="none" strike="noStrike" cap="none">
                <a:solidFill>
                  <a:srgbClr val="368E00"/>
                </a:solidFill>
                <a:latin typeface="Arial"/>
                <a:ea typeface="Arial"/>
                <a:cs typeface="Arial"/>
                <a:sym typeface="Arial"/>
              </a:rPr>
              <a:t>Obiectivele de dezvoltare durabilă în Europa</a:t>
            </a:r>
            <a:endParaRPr sz="13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cooperarea dintre știință și afaceri </a:t>
            </a:r>
            <a:endParaRPr/>
          </a:p>
          <a:p>
            <a:pPr marL="228600" marR="0" lvl="0" indent="-228600" algn="l" rtl="0">
              <a:lnSpc>
                <a:spcPct val="120000"/>
              </a:lnSpc>
              <a:spcBef>
                <a:spcPts val="5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autoritățile locale, regionale și de stat</a:t>
            </a:r>
            <a:endParaRPr sz="1600" b="0" i="0" u="none" strike="noStrike" cap="none">
              <a:solidFill>
                <a:srgbClr val="0000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600"/>
              <a:buFont typeface="Arial"/>
              <a:buChar char="•"/>
            </a:pPr>
            <a:r>
              <a:rPr lang="hu-HU" sz="1600"/>
              <a:t>a</a:t>
            </a:r>
            <a:r>
              <a:rPr lang="hu-HU" sz="1600" b="0" i="0" u="none" strike="noStrike" cap="none">
                <a:solidFill>
                  <a:srgbClr val="000000"/>
                </a:solidFill>
                <a:latin typeface="Arial"/>
                <a:ea typeface="Arial"/>
                <a:cs typeface="Arial"/>
                <a:sym typeface="Arial"/>
              </a:rPr>
              <a:t>cordul european pentru mediu</a:t>
            </a:r>
            <a:endParaRPr sz="1600" b="0" i="0" u="none" strike="noStrike" cap="none">
              <a:solidFill>
                <a:srgbClr val="000000"/>
              </a:solidFill>
              <a:latin typeface="Arial"/>
              <a:ea typeface="Arial"/>
              <a:cs typeface="Arial"/>
              <a:sym typeface="Arial"/>
            </a:endParaRPr>
          </a:p>
        </p:txBody>
      </p:sp>
      <p:pic>
        <p:nvPicPr>
          <p:cNvPr id="470" name="Google Shape;470;p21"/>
          <p:cNvPicPr preferRelativeResize="0"/>
          <p:nvPr/>
        </p:nvPicPr>
        <p:blipFill rotWithShape="1">
          <a:blip r:embed="rId3">
            <a:alphaModFix/>
          </a:blip>
          <a:srcRect/>
          <a:stretch/>
        </p:blipFill>
        <p:spPr>
          <a:xfrm>
            <a:off x="4803681" y="1410586"/>
            <a:ext cx="4177286" cy="2628451"/>
          </a:xfrm>
          <a:prstGeom prst="rect">
            <a:avLst/>
          </a:prstGeom>
          <a:noFill/>
          <a:ln>
            <a:noFill/>
          </a:ln>
        </p:spPr>
      </p:pic>
      <p:sp>
        <p:nvSpPr>
          <p:cNvPr id="471" name="Google Shape;471;p21"/>
          <p:cNvSpPr txBox="1"/>
          <p:nvPr/>
        </p:nvSpPr>
        <p:spPr>
          <a:xfrm>
            <a:off x="5819559" y="4058249"/>
            <a:ext cx="2955846"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500" b="1" i="0" u="none" strike="noStrike" cap="none">
                <a:solidFill>
                  <a:srgbClr val="374957"/>
                </a:solidFill>
                <a:latin typeface="Proxima Nova"/>
                <a:ea typeface="Proxima Nova"/>
                <a:cs typeface="Proxima Nova"/>
                <a:sym typeface="Proxima Nova"/>
              </a:rPr>
              <a:t>sdg infografic </a:t>
            </a:r>
            <a:r>
              <a:rPr lang="hu-HU" sz="500" b="0" i="0" u="none" strike="noStrike" cap="none">
                <a:solidFill>
                  <a:srgbClr val="000000"/>
                </a:solidFill>
                <a:latin typeface="Arial"/>
                <a:ea typeface="Arial"/>
                <a:cs typeface="Arial"/>
                <a:sym typeface="Arial"/>
              </a:rPr>
              <a:t>de </a:t>
            </a:r>
            <a:r>
              <a:rPr lang="hu-HU" sz="500" b="1" i="0" u="none" strike="noStrike" cap="none">
                <a:solidFill>
                  <a:srgbClr val="0F73EE"/>
                </a:solidFill>
                <a:latin typeface="Proxima Nova"/>
                <a:ea typeface="Proxima Nova"/>
                <a:cs typeface="Proxima Nova"/>
                <a:sym typeface="Proxima Nova"/>
              </a:rPr>
              <a:t>freepik </a:t>
            </a:r>
            <a:r>
              <a:rPr lang="hu-HU" sz="500" b="0" i="0" u="none" strike="noStrike" cap="none">
                <a:solidFill>
                  <a:srgbClr val="000000"/>
                </a:solidFill>
                <a:latin typeface="Arial"/>
                <a:ea typeface="Arial"/>
                <a:cs typeface="Arial"/>
                <a:sym typeface="Arial"/>
              </a:rPr>
              <a:t>în https://www.freepik.com/free-vector/hand-drawn-sdg-infographic-infographic_29830257.htm#query=sustainable%20development%20goals&amp;position=1&amp;from_view=search&amp;track=ais</a:t>
            </a:r>
            <a:endParaRPr/>
          </a:p>
        </p:txBody>
      </p:sp>
      <p:pic>
        <p:nvPicPr>
          <p:cNvPr id="472" name="Google Shape;472;p21" descr="Uma imagem com texto, clipart&#10;&#10;Descrição gerada automaticamente"/>
          <p:cNvPicPr preferRelativeResize="0"/>
          <p:nvPr/>
        </p:nvPicPr>
        <p:blipFill rotWithShape="1">
          <a:blip r:embed="rId4">
            <a:alphaModFix/>
          </a:blip>
          <a:srcRect/>
          <a:stretch/>
        </p:blipFill>
        <p:spPr>
          <a:xfrm>
            <a:off x="8299738" y="381990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2"/>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Beneficii pentru alte părți interesate</a:t>
            </a:r>
            <a:br>
              <a:rPr lang="hu-HU"/>
            </a:br>
            <a:endParaRPr/>
          </a:p>
        </p:txBody>
      </p:sp>
      <p:sp>
        <p:nvSpPr>
          <p:cNvPr id="478" name="Google Shape;478;p22"/>
          <p:cNvSpPr txBox="1"/>
          <p:nvPr/>
        </p:nvSpPr>
        <p:spPr>
          <a:xfrm>
            <a:off x="297711" y="1247553"/>
            <a:ext cx="4790619"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1" i="0" u="none" strike="noStrike" cap="none">
              <a:solidFill>
                <a:srgbClr val="368E00"/>
              </a:solidFill>
              <a:latin typeface="Verdana"/>
              <a:ea typeface="Verdana"/>
              <a:cs typeface="Verdana"/>
              <a:sym typeface="Verdana"/>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Educație pentru dezvoltare durabilă</a:t>
            </a:r>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 </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învățare pe tot parcursul vieții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parte integrantă a unei educații de calitate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un nivel mai ridicat de dobândire a cunoștințelor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împuternicește persoanele de toate genurile și vârstele, respectă diversitatea culturală</a:t>
            </a:r>
            <a:endParaRPr/>
          </a:p>
        </p:txBody>
      </p:sp>
      <p:sp>
        <p:nvSpPr>
          <p:cNvPr id="479" name="Google Shape;479;p22"/>
          <p:cNvSpPr/>
          <p:nvPr/>
        </p:nvSpPr>
        <p:spPr>
          <a:xfrm rot="295670">
            <a:off x="5817508" y="1590400"/>
            <a:ext cx="1981047" cy="2563019"/>
          </a:xfrm>
          <a:custGeom>
            <a:avLst/>
            <a:gdLst/>
            <a:ahLst/>
            <a:cxnLst/>
            <a:rect l="l" t="t" r="r" b="b"/>
            <a:pathLst>
              <a:path w="3080644" h="4439610" extrusionOk="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0" name="Google Shape;480;p22"/>
          <p:cNvGrpSpPr/>
          <p:nvPr/>
        </p:nvGrpSpPr>
        <p:grpSpPr>
          <a:xfrm>
            <a:off x="6796035" y="3378276"/>
            <a:ext cx="890487" cy="855494"/>
            <a:chOff x="431983" y="4908978"/>
            <a:chExt cx="1791643" cy="1519698"/>
          </a:xfrm>
        </p:grpSpPr>
        <p:sp>
          <p:nvSpPr>
            <p:cNvPr id="481" name="Google Shape;481;p22"/>
            <p:cNvSpPr/>
            <p:nvPr/>
          </p:nvSpPr>
          <p:spPr>
            <a:xfrm rot="10800000" flipH="1">
              <a:off x="431983" y="6207029"/>
              <a:ext cx="1791643" cy="221647"/>
            </a:xfrm>
            <a:custGeom>
              <a:avLst/>
              <a:gdLst/>
              <a:ahLst/>
              <a:cxnLst/>
              <a:rect l="l" t="t" r="r" b="b"/>
              <a:pathLst>
                <a:path w="5393520" h="667240" extrusionOk="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2" name="Google Shape;482;p22"/>
            <p:cNvSpPr/>
            <p:nvPr/>
          </p:nvSpPr>
          <p:spPr>
            <a:xfrm rot="10800000" flipH="1">
              <a:off x="477202" y="5975783"/>
              <a:ext cx="1701206" cy="210459"/>
            </a:xfrm>
            <a:custGeom>
              <a:avLst/>
              <a:gdLst/>
              <a:ahLst/>
              <a:cxnLst/>
              <a:rect l="l" t="t" r="r" b="b"/>
              <a:pathLst>
                <a:path w="5393520" h="667240" extrusionOk="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3" name="Google Shape;483;p22"/>
            <p:cNvSpPr/>
            <p:nvPr/>
          </p:nvSpPr>
          <p:spPr>
            <a:xfrm rot="10800000" flipH="1">
              <a:off x="608469" y="5777017"/>
              <a:ext cx="1438672" cy="177980"/>
            </a:xfrm>
            <a:custGeom>
              <a:avLst/>
              <a:gdLst/>
              <a:ahLst/>
              <a:cxnLst/>
              <a:rect l="l" t="t" r="r" b="b"/>
              <a:pathLst>
                <a:path w="5393520" h="667240" extrusionOk="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4" name="Google Shape;484;p22"/>
            <p:cNvSpPr/>
            <p:nvPr/>
          </p:nvSpPr>
          <p:spPr>
            <a:xfrm rot="10800000">
              <a:off x="501262" y="5570427"/>
              <a:ext cx="1653085" cy="204505"/>
            </a:xfrm>
            <a:custGeom>
              <a:avLst/>
              <a:gdLst/>
              <a:ahLst/>
              <a:cxnLst/>
              <a:rect l="l" t="t" r="r" b="b"/>
              <a:pathLst>
                <a:path w="5393520" h="667240" extrusionOk="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5" name="Google Shape;485;p22"/>
            <p:cNvSpPr/>
            <p:nvPr/>
          </p:nvSpPr>
          <p:spPr>
            <a:xfrm flipH="1">
              <a:off x="523586" y="5358778"/>
              <a:ext cx="1608437" cy="198982"/>
            </a:xfrm>
            <a:custGeom>
              <a:avLst/>
              <a:gdLst/>
              <a:ahLst/>
              <a:cxnLst/>
              <a:rect l="l" t="t" r="r" b="b"/>
              <a:pathLst>
                <a:path w="5393520" h="667240" extrusionOk="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6" name="Google Shape;486;p22"/>
            <p:cNvSpPr/>
            <p:nvPr/>
          </p:nvSpPr>
          <p:spPr>
            <a:xfrm rot="10800000" flipH="1">
              <a:off x="431983" y="5132611"/>
              <a:ext cx="1791643" cy="221647"/>
            </a:xfrm>
            <a:custGeom>
              <a:avLst/>
              <a:gdLst/>
              <a:ahLst/>
              <a:cxnLst/>
              <a:rect l="l" t="t" r="r" b="b"/>
              <a:pathLst>
                <a:path w="5393520" h="667240" extrusionOk="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487" name="Google Shape;487;p22"/>
            <p:cNvSpPr/>
            <p:nvPr/>
          </p:nvSpPr>
          <p:spPr>
            <a:xfrm rot="10800000" flipH="1">
              <a:off x="477202" y="4908978"/>
              <a:ext cx="1701206" cy="210459"/>
            </a:xfrm>
            <a:custGeom>
              <a:avLst/>
              <a:gdLst/>
              <a:ahLst/>
              <a:cxnLst/>
              <a:rect l="l" t="t" r="r" b="b"/>
              <a:pathLst>
                <a:path w="5393520" h="667240" extrusionOk="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3"/>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Beneficii pentru alte părți interesate</a:t>
            </a:r>
            <a:br>
              <a:rPr lang="hu-HU"/>
            </a:br>
            <a:endParaRPr/>
          </a:p>
        </p:txBody>
      </p:sp>
      <p:sp>
        <p:nvSpPr>
          <p:cNvPr id="493" name="Google Shape;493;p23"/>
          <p:cNvSpPr txBox="1"/>
          <p:nvPr/>
        </p:nvSpPr>
        <p:spPr>
          <a:xfrm>
            <a:off x="297711" y="1247553"/>
            <a:ext cx="5543108"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1" i="0" u="none" strike="noStrike" cap="none">
              <a:solidFill>
                <a:srgbClr val="368E00"/>
              </a:solidFill>
              <a:latin typeface="Verdana"/>
              <a:ea typeface="Verdana"/>
              <a:cs typeface="Verdana"/>
              <a:sym typeface="Verdana"/>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Universități și centre de cercetare</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proiecte</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programe de predare</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activitatea de cercetare</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rețea internațională</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schimburi de cunoștințe între întreprinderi și învățământul superior</a:t>
            </a:r>
            <a:endParaRPr/>
          </a:p>
        </p:txBody>
      </p:sp>
      <p:grpSp>
        <p:nvGrpSpPr>
          <p:cNvPr id="494" name="Google Shape;494;p23"/>
          <p:cNvGrpSpPr/>
          <p:nvPr/>
        </p:nvGrpSpPr>
        <p:grpSpPr>
          <a:xfrm rot="-701036" flipH="1">
            <a:off x="6083464" y="1087994"/>
            <a:ext cx="2488309" cy="3754721"/>
            <a:chOff x="1105009" y="665240"/>
            <a:chExt cx="3688534" cy="5399544"/>
          </a:xfrm>
        </p:grpSpPr>
        <p:sp>
          <p:nvSpPr>
            <p:cNvPr id="495" name="Google Shape;495;p23"/>
            <p:cNvSpPr/>
            <p:nvPr/>
          </p:nvSpPr>
          <p:spPr>
            <a:xfrm rot="410959" flipH="1">
              <a:off x="1522252" y="1773885"/>
              <a:ext cx="2854049" cy="4135471"/>
            </a:xfrm>
            <a:custGeom>
              <a:avLst/>
              <a:gdLst/>
              <a:ahLst/>
              <a:cxnLst/>
              <a:rect l="l" t="t" r="r" b="b"/>
              <a:pathLst>
                <a:path w="2854049" h="4135471" extrusionOk="0">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1"/>
                <a:buFont typeface="Arial"/>
                <a:buNone/>
              </a:pPr>
              <a:endParaRPr sz="2701" b="0" i="0" u="none" strike="noStrike" cap="none">
                <a:solidFill>
                  <a:srgbClr val="000000"/>
                </a:solidFill>
                <a:latin typeface="Calibri"/>
                <a:ea typeface="Calibri"/>
                <a:cs typeface="Calibri"/>
                <a:sym typeface="Calibri"/>
              </a:endParaRPr>
            </a:p>
          </p:txBody>
        </p:sp>
        <p:sp>
          <p:nvSpPr>
            <p:cNvPr id="496" name="Google Shape;496;p23"/>
            <p:cNvSpPr/>
            <p:nvPr/>
          </p:nvSpPr>
          <p:spPr>
            <a:xfrm flipH="1">
              <a:off x="1105009" y="665240"/>
              <a:ext cx="3688534" cy="2409764"/>
            </a:xfrm>
            <a:custGeom>
              <a:avLst/>
              <a:gdLst/>
              <a:ahLst/>
              <a:cxnLst/>
              <a:rect l="l" t="t" r="r" b="b"/>
              <a:pathLst>
                <a:path w="3095038" h="2022026" extrusionOk="0">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4"/>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Beneficii pentru alte părți interesate</a:t>
            </a:r>
            <a:br>
              <a:rPr lang="hu-HU"/>
            </a:br>
            <a:endParaRPr/>
          </a:p>
        </p:txBody>
      </p:sp>
      <p:sp>
        <p:nvSpPr>
          <p:cNvPr id="502" name="Google Shape;502;p24"/>
          <p:cNvSpPr txBox="1"/>
          <p:nvPr/>
        </p:nvSpPr>
        <p:spPr>
          <a:xfrm>
            <a:off x="356493" y="1622983"/>
            <a:ext cx="5854199" cy="28275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a:solidFill>
                  <a:srgbClr val="368E00"/>
                </a:solidFill>
                <a:latin typeface="Arial"/>
                <a:ea typeface="Arial"/>
                <a:cs typeface="Arial"/>
                <a:sym typeface="Arial"/>
              </a:rPr>
              <a:t>Guverne și municipalități</a:t>
            </a:r>
            <a:endParaRPr sz="1400" b="1" i="0" u="none" strike="noStrike" cap="none">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responsabilitate excepțională </a:t>
            </a:r>
            <a:endParaRPr/>
          </a:p>
          <a:p>
            <a:pPr marL="228600" marR="0" lvl="0" indent="-228600" algn="l" rtl="0">
              <a:lnSpc>
                <a:spcPct val="120000"/>
              </a:lnSpc>
              <a:spcBef>
                <a:spcPts val="500"/>
              </a:spcBef>
              <a:spcAft>
                <a:spcPts val="0"/>
              </a:spcAft>
              <a:buClr>
                <a:srgbClr val="181818"/>
              </a:buClr>
              <a:buSzPts val="1400"/>
              <a:buFont typeface="Arial"/>
              <a:buChar char="•"/>
            </a:pPr>
            <a:r>
              <a:rPr lang="hu-HU" sz="1400" b="0" i="0" u="none" strike="noStrike" cap="none">
                <a:solidFill>
                  <a:srgbClr val="181818"/>
                </a:solidFill>
                <a:latin typeface="Arial"/>
                <a:ea typeface="Arial"/>
                <a:cs typeface="Arial"/>
                <a:sym typeface="Arial"/>
              </a:rPr>
              <a:t>crearea de locuri de muncă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reducerea șomajului </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locuri de muncă locale</a:t>
            </a:r>
            <a:endParaRPr/>
          </a:p>
          <a:p>
            <a:pPr marL="228600" marR="0" lvl="0" indent="-228600" algn="l" rtl="0">
              <a:lnSpc>
                <a:spcPct val="120000"/>
              </a:lnSpc>
              <a:spcBef>
                <a:spcPts val="500"/>
              </a:spcBef>
              <a:spcAft>
                <a:spcPts val="0"/>
              </a:spcAft>
              <a:buClr>
                <a:srgbClr val="181818"/>
              </a:buClr>
              <a:buSzPts val="1400"/>
              <a:buFont typeface="Arial"/>
              <a:buChar char="•"/>
            </a:pPr>
            <a:r>
              <a:rPr lang="hu-HU" sz="1400" b="0" i="0" u="none" strike="noStrike" cap="none">
                <a:solidFill>
                  <a:srgbClr val="181818"/>
                </a:solidFill>
                <a:latin typeface="Arial"/>
                <a:ea typeface="Arial"/>
                <a:cs typeface="Arial"/>
                <a:sym typeface="Arial"/>
              </a:rPr>
              <a:t>sectoarele cu cea mai rapidă creștere</a:t>
            </a:r>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a:solidFill>
                  <a:srgbClr val="000000"/>
                </a:solidFill>
                <a:latin typeface="Arial"/>
                <a:ea typeface="Arial"/>
                <a:cs typeface="Arial"/>
                <a:sym typeface="Arial"/>
              </a:rPr>
              <a:t>scăderea numărului de locuri de muncă în industriile extractive</a:t>
            </a:r>
            <a:endParaRPr sz="1400" b="0" i="0" u="none" strike="noStrike" cap="none">
              <a:solidFill>
                <a:srgbClr val="181818"/>
              </a:solidFill>
              <a:latin typeface="Arial"/>
              <a:ea typeface="Arial"/>
              <a:cs typeface="Arial"/>
              <a:sym typeface="Arial"/>
            </a:endParaRPr>
          </a:p>
        </p:txBody>
      </p:sp>
      <p:grpSp>
        <p:nvGrpSpPr>
          <p:cNvPr id="503" name="Google Shape;503;p24"/>
          <p:cNvGrpSpPr/>
          <p:nvPr/>
        </p:nvGrpSpPr>
        <p:grpSpPr>
          <a:xfrm>
            <a:off x="5713886" y="1423727"/>
            <a:ext cx="2354304" cy="3327384"/>
            <a:chOff x="808111" y="-20084"/>
            <a:chExt cx="3896959" cy="5507649"/>
          </a:xfrm>
        </p:grpSpPr>
        <p:grpSp>
          <p:nvGrpSpPr>
            <p:cNvPr id="504" name="Google Shape;504;p24"/>
            <p:cNvGrpSpPr/>
            <p:nvPr/>
          </p:nvGrpSpPr>
          <p:grpSpPr>
            <a:xfrm>
              <a:off x="3942094" y="-1847"/>
              <a:ext cx="762976" cy="3863294"/>
              <a:chOff x="3942094" y="-1847"/>
              <a:chExt cx="762976" cy="3863294"/>
            </a:xfrm>
          </p:grpSpPr>
          <p:sp>
            <p:nvSpPr>
              <p:cNvPr id="505" name="Google Shape;505;p24"/>
              <p:cNvSpPr/>
              <p:nvPr/>
            </p:nvSpPr>
            <p:spPr>
              <a:xfrm>
                <a:off x="4288244" y="-1847"/>
                <a:ext cx="72000" cy="265176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06" name="Google Shape;506;p24"/>
              <p:cNvSpPr/>
              <p:nvPr/>
            </p:nvSpPr>
            <p:spPr>
              <a:xfrm rot="5400000" flipH="1">
                <a:off x="3694759" y="2851136"/>
                <a:ext cx="1257646" cy="762976"/>
              </a:xfrm>
              <a:custGeom>
                <a:avLst/>
                <a:gdLst/>
                <a:ahLst/>
                <a:cxnLst/>
                <a:rect l="l" t="t" r="r" b="b"/>
                <a:pathLst>
                  <a:path w="1075004" h="652173" extrusionOk="0">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07" name="Google Shape;507;p24"/>
            <p:cNvGrpSpPr/>
            <p:nvPr/>
          </p:nvGrpSpPr>
          <p:grpSpPr>
            <a:xfrm>
              <a:off x="3158599" y="-1847"/>
              <a:ext cx="762976" cy="2936601"/>
              <a:chOff x="3158599" y="-1847"/>
              <a:chExt cx="762976" cy="2936601"/>
            </a:xfrm>
          </p:grpSpPr>
          <p:sp>
            <p:nvSpPr>
              <p:cNvPr id="508" name="Google Shape;508;p24"/>
              <p:cNvSpPr/>
              <p:nvPr/>
            </p:nvSpPr>
            <p:spPr>
              <a:xfrm>
                <a:off x="3501625" y="-1847"/>
                <a:ext cx="72000" cy="17373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09" name="Google Shape;509;p24"/>
              <p:cNvSpPr/>
              <p:nvPr/>
            </p:nvSpPr>
            <p:spPr>
              <a:xfrm rot="5400000" flipH="1">
                <a:off x="2911264" y="1924443"/>
                <a:ext cx="1257646" cy="762976"/>
              </a:xfrm>
              <a:custGeom>
                <a:avLst/>
                <a:gdLst/>
                <a:ahLst/>
                <a:cxnLst/>
                <a:rect l="l" t="t" r="r" b="b"/>
                <a:pathLst>
                  <a:path w="1075004" h="652173" extrusionOk="0">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0" name="Google Shape;510;p24"/>
            <p:cNvGrpSpPr/>
            <p:nvPr/>
          </p:nvGrpSpPr>
          <p:grpSpPr>
            <a:xfrm>
              <a:off x="2015424" y="-1847"/>
              <a:ext cx="1437328" cy="5489412"/>
              <a:chOff x="2015424" y="-1847"/>
              <a:chExt cx="1437328" cy="5489412"/>
            </a:xfrm>
          </p:grpSpPr>
          <p:sp>
            <p:nvSpPr>
              <p:cNvPr id="511" name="Google Shape;511;p24"/>
              <p:cNvSpPr/>
              <p:nvPr/>
            </p:nvSpPr>
            <p:spPr>
              <a:xfrm>
                <a:off x="2701620" y="-1847"/>
                <a:ext cx="72000" cy="402336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2" name="Google Shape;512;p24"/>
              <p:cNvSpPr/>
              <p:nvPr/>
            </p:nvSpPr>
            <p:spPr>
              <a:xfrm rot="5400000" flipH="1">
                <a:off x="1970982" y="4005795"/>
                <a:ext cx="1526212" cy="1437328"/>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3" name="Google Shape;513;p24"/>
            <p:cNvGrpSpPr/>
            <p:nvPr/>
          </p:nvGrpSpPr>
          <p:grpSpPr>
            <a:xfrm>
              <a:off x="808111" y="-1847"/>
              <a:ext cx="762978" cy="3628896"/>
              <a:chOff x="808111" y="-1847"/>
              <a:chExt cx="762978" cy="3628896"/>
            </a:xfrm>
          </p:grpSpPr>
          <p:sp>
            <p:nvSpPr>
              <p:cNvPr id="514" name="Google Shape;514;p24"/>
              <p:cNvSpPr/>
              <p:nvPr/>
            </p:nvSpPr>
            <p:spPr>
              <a:xfrm>
                <a:off x="1152817" y="-1847"/>
                <a:ext cx="72000" cy="2377440"/>
              </a:xfrm>
              <a:prstGeom prst="rect">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5" name="Google Shape;515;p24"/>
              <p:cNvSpPr/>
              <p:nvPr/>
            </p:nvSpPr>
            <p:spPr>
              <a:xfrm rot="5400000" flipH="1">
                <a:off x="560777" y="2616737"/>
                <a:ext cx="1257646" cy="762978"/>
              </a:xfrm>
              <a:custGeom>
                <a:avLst/>
                <a:gdLst/>
                <a:ahLst/>
                <a:cxnLst/>
                <a:rect l="l" t="t" r="r" b="b"/>
                <a:pathLst>
                  <a:path w="1075004" h="652174" extrusionOk="0">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nvGrpSpPr>
            <p:cNvPr id="516" name="Google Shape;516;p24"/>
            <p:cNvGrpSpPr/>
            <p:nvPr/>
          </p:nvGrpSpPr>
          <p:grpSpPr>
            <a:xfrm>
              <a:off x="1591607" y="-20084"/>
              <a:ext cx="762976" cy="2449850"/>
              <a:chOff x="1591607" y="-20084"/>
              <a:chExt cx="762976" cy="2449850"/>
            </a:xfrm>
          </p:grpSpPr>
          <p:sp>
            <p:nvSpPr>
              <p:cNvPr id="517" name="Google Shape;517;p24"/>
              <p:cNvSpPr/>
              <p:nvPr/>
            </p:nvSpPr>
            <p:spPr>
              <a:xfrm>
                <a:off x="1936171" y="-20084"/>
                <a:ext cx="72000" cy="118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p:txBody>
          </p:sp>
          <p:sp>
            <p:nvSpPr>
              <p:cNvPr id="518" name="Google Shape;518;p24"/>
              <p:cNvSpPr/>
              <p:nvPr/>
            </p:nvSpPr>
            <p:spPr>
              <a:xfrm rot="5400000" flipH="1">
                <a:off x="1344272" y="1419455"/>
                <a:ext cx="1257646" cy="762976"/>
              </a:xfrm>
              <a:custGeom>
                <a:avLst/>
                <a:gdLst/>
                <a:ahLst/>
                <a:cxnLst/>
                <a:rect l="l" t="t" r="r" b="b"/>
                <a:pathLst>
                  <a:path w="1075004" h="652173" extrusionOk="0">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5"/>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Beneficii pentru alte părți interesate</a:t>
            </a:r>
            <a:br>
              <a:rPr lang="hu-HU"/>
            </a:br>
            <a:endParaRPr/>
          </a:p>
        </p:txBody>
      </p:sp>
      <p:sp>
        <p:nvSpPr>
          <p:cNvPr id="524" name="Google Shape;524;p25"/>
          <p:cNvSpPr txBox="1"/>
          <p:nvPr/>
        </p:nvSpPr>
        <p:spPr>
          <a:xfrm>
            <a:off x="744616" y="913425"/>
            <a:ext cx="6677700" cy="3218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400"/>
              <a:buFont typeface="Arial"/>
              <a:buNone/>
            </a:pPr>
            <a:endParaRPr sz="1400" b="1" i="0" u="none" strike="noStrike" cap="none" dirty="0">
              <a:solidFill>
                <a:srgbClr val="368E00"/>
              </a:solidFill>
              <a:latin typeface="Arial"/>
              <a:ea typeface="Arial"/>
              <a:cs typeface="Arial"/>
              <a:sym typeface="Arial"/>
            </a:endParaRPr>
          </a:p>
          <a:p>
            <a:pPr marL="0" marR="0" lvl="0" indent="0" algn="l" rtl="0">
              <a:lnSpc>
                <a:spcPct val="90000"/>
              </a:lnSpc>
              <a:spcBef>
                <a:spcPts val="1000"/>
              </a:spcBef>
              <a:spcAft>
                <a:spcPts val="0"/>
              </a:spcAft>
              <a:buClr>
                <a:srgbClr val="368E00"/>
              </a:buClr>
              <a:buSzPts val="1400"/>
              <a:buFont typeface="Arial"/>
              <a:buNone/>
            </a:pPr>
            <a:r>
              <a:rPr lang="hu-HU" sz="1400" b="1" i="0" u="none" strike="noStrike" cap="none" dirty="0">
                <a:solidFill>
                  <a:srgbClr val="368E00"/>
                </a:solidFill>
                <a:latin typeface="Arial"/>
                <a:ea typeface="Arial"/>
                <a:cs typeface="Arial"/>
                <a:sym typeface="Arial"/>
              </a:rPr>
              <a:t>Crearea de valoare în societate</a:t>
            </a:r>
            <a:endParaRPr sz="1400" b="1" i="0" u="none" strike="noStrike" cap="none" dirty="0">
              <a:solidFill>
                <a:srgbClr val="368E00"/>
              </a:solidFill>
              <a:latin typeface="Arial"/>
              <a:ea typeface="Arial"/>
              <a:cs typeface="Arial"/>
              <a:sym typeface="Arial"/>
            </a:endParaRPr>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include fiecare parte a societății </a:t>
            </a:r>
            <a:endParaRPr dirty="0"/>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relații pe termen lung cu părțile interesate </a:t>
            </a:r>
            <a:endParaRPr dirty="0"/>
          </a:p>
          <a:p>
            <a:pPr marL="228600" marR="0" lvl="0" indent="-228600" algn="l" rtl="0">
              <a:lnSpc>
                <a:spcPct val="120000"/>
              </a:lnSpc>
              <a:spcBef>
                <a:spcPts val="500"/>
              </a:spcBef>
              <a:spcAft>
                <a:spcPts val="0"/>
              </a:spcAft>
              <a:buClr>
                <a:srgbClr val="000000"/>
              </a:buClr>
              <a:buSzPts val="1400"/>
              <a:buFont typeface="Arial"/>
              <a:buChar char="•"/>
            </a:pPr>
            <a:r>
              <a:rPr lang="hu-HU" sz="1400" b="0" i="0" u="none" strike="noStrike" cap="none" dirty="0">
                <a:solidFill>
                  <a:srgbClr val="000000"/>
                </a:solidFill>
                <a:latin typeface="Arial"/>
                <a:ea typeface="Arial"/>
                <a:cs typeface="Arial"/>
                <a:sym typeface="Arial"/>
              </a:rPr>
              <a:t>dezvoltarea capitalului social contribuie la creșterea nivelului de trai prin:</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educație bună </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locuri de muncă </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sănătate și bunăstare, </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democrație </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includerea </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justiție socială și </a:t>
            </a:r>
            <a:endParaRPr dirty="0"/>
          </a:p>
          <a:p>
            <a:pPr marL="0" marR="0" lvl="0" indent="0" algn="l" rtl="0">
              <a:lnSpc>
                <a:spcPct val="120000"/>
              </a:lnSpc>
              <a:spcBef>
                <a:spcPts val="500"/>
              </a:spcBef>
              <a:spcAft>
                <a:spcPts val="0"/>
              </a:spcAft>
              <a:buClr>
                <a:srgbClr val="000000"/>
              </a:buClr>
              <a:buSzPts val="1400"/>
              <a:buFont typeface="Arial"/>
              <a:buNone/>
            </a:pPr>
            <a:r>
              <a:rPr lang="hu-HU" sz="1400" b="0" i="0" u="none" strike="noStrike" cap="none" dirty="0">
                <a:solidFill>
                  <a:srgbClr val="000000"/>
                </a:solidFill>
                <a:latin typeface="Arial"/>
                <a:ea typeface="Arial"/>
                <a:cs typeface="Arial"/>
                <a:sym typeface="Arial"/>
              </a:rPr>
              <a:t>	- inegalitate redusă</a:t>
            </a:r>
            <a:endParaRPr sz="1400" b="0" i="0" u="none" strike="noStrike" cap="none" dirty="0">
              <a:solidFill>
                <a:srgbClr val="181818"/>
              </a:solidFill>
              <a:latin typeface="Arial"/>
              <a:ea typeface="Arial"/>
              <a:cs typeface="Arial"/>
              <a:sym typeface="Arial"/>
            </a:endParaRPr>
          </a:p>
        </p:txBody>
      </p:sp>
      <p:grpSp>
        <p:nvGrpSpPr>
          <p:cNvPr id="525" name="Google Shape;525;p25"/>
          <p:cNvGrpSpPr/>
          <p:nvPr/>
        </p:nvGrpSpPr>
        <p:grpSpPr>
          <a:xfrm rot="2523284">
            <a:off x="5554841" y="2825988"/>
            <a:ext cx="1315272" cy="2154370"/>
            <a:chOff x="1589533" y="1116515"/>
            <a:chExt cx="3026615" cy="4968176"/>
          </a:xfrm>
        </p:grpSpPr>
        <p:sp>
          <p:nvSpPr>
            <p:cNvPr id="526" name="Google Shape;526;p25"/>
            <p:cNvSpPr/>
            <p:nvPr/>
          </p:nvSpPr>
          <p:spPr>
            <a:xfrm>
              <a:off x="2132802" y="2924944"/>
              <a:ext cx="1926584" cy="1846330"/>
            </a:xfrm>
            <a:custGeom>
              <a:avLst/>
              <a:gdLst/>
              <a:ahLst/>
              <a:cxnLst/>
              <a:rect l="l" t="t" r="r" b="b"/>
              <a:pathLst>
                <a:path w="1926584" h="1846330" extrusionOk="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27" name="Google Shape;527;p25"/>
            <p:cNvSpPr/>
            <p:nvPr/>
          </p:nvSpPr>
          <p:spPr>
            <a:xfrm>
              <a:off x="2569504" y="4788517"/>
              <a:ext cx="1269711" cy="1296174"/>
            </a:xfrm>
            <a:custGeom>
              <a:avLst/>
              <a:gdLst/>
              <a:ahLst/>
              <a:cxnLst/>
              <a:rect l="l" t="t" r="r" b="b"/>
              <a:pathLst>
                <a:path w="1020942" h="1042219" extrusionOk="0">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28" name="Google Shape;528;p25"/>
            <p:cNvSpPr/>
            <p:nvPr/>
          </p:nvSpPr>
          <p:spPr>
            <a:xfrm>
              <a:off x="2131996" y="1116515"/>
              <a:ext cx="1928194" cy="2147820"/>
            </a:xfrm>
            <a:custGeom>
              <a:avLst/>
              <a:gdLst/>
              <a:ahLst/>
              <a:cxnLst/>
              <a:rect l="l" t="t" r="r" b="b"/>
              <a:pathLst>
                <a:path w="1928194" h="2147820" extrusionOk="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29" name="Google Shape;529;p25"/>
            <p:cNvSpPr/>
            <p:nvPr/>
          </p:nvSpPr>
          <p:spPr>
            <a:xfrm>
              <a:off x="3519472" y="3388517"/>
              <a:ext cx="1096676" cy="977554"/>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30" name="Google Shape;530;p25"/>
            <p:cNvSpPr/>
            <p:nvPr/>
          </p:nvSpPr>
          <p:spPr>
            <a:xfrm flipH="1">
              <a:off x="1589533" y="3388516"/>
              <a:ext cx="1096675" cy="977555"/>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6"/>
          <p:cNvSpPr/>
          <p:nvPr/>
        </p:nvSpPr>
        <p:spPr>
          <a:xfrm rot="-876388">
            <a:off x="5829246" y="1056619"/>
            <a:ext cx="4195787" cy="3711456"/>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FEA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6" name="Google Shape;536;p26"/>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solidFill>
                  <a:srgbClr val="059540"/>
                </a:solidFill>
              </a:rPr>
              <a:t>Beneficii pentru alte părți interesate</a:t>
            </a:r>
            <a:br>
              <a:rPr lang="hu-HU"/>
            </a:br>
            <a:endParaRPr/>
          </a:p>
        </p:txBody>
      </p:sp>
      <p:sp>
        <p:nvSpPr>
          <p:cNvPr id="537" name="Google Shape;537;p26"/>
          <p:cNvSpPr txBox="1"/>
          <p:nvPr/>
        </p:nvSpPr>
        <p:spPr>
          <a:xfrm>
            <a:off x="666082" y="1388596"/>
            <a:ext cx="6502971" cy="321812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400"/>
              <a:buFont typeface="Arial"/>
              <a:buNone/>
            </a:pPr>
            <a:r>
              <a:rPr lang="hu-HU" sz="1600" b="1" i="0" u="none" strike="noStrike" cap="none">
                <a:solidFill>
                  <a:srgbClr val="368E00"/>
                </a:solidFill>
                <a:latin typeface="Verdana"/>
                <a:ea typeface="Verdana"/>
                <a:cs typeface="Verdana"/>
                <a:sym typeface="Verdana"/>
              </a:rPr>
              <a:t>Călătorii și transport</a:t>
            </a:r>
            <a:endParaRPr sz="1600" b="1" i="0" u="none" strike="noStrike" cap="none">
              <a:solidFill>
                <a:srgbClr val="368E00"/>
              </a:solidFill>
              <a:latin typeface="Verdana"/>
              <a:ea typeface="Verdana"/>
              <a:cs typeface="Verdana"/>
              <a:sym typeface="Verdana"/>
            </a:endParaRPr>
          </a:p>
          <a:p>
            <a:pPr marL="228600" marR="0" lvl="0" indent="-241300" algn="l" rtl="0">
              <a:lnSpc>
                <a:spcPct val="120000"/>
              </a:lnSpc>
              <a:spcBef>
                <a:spcPts val="1300"/>
              </a:spcBef>
              <a:spcAft>
                <a:spcPts val="0"/>
              </a:spcAft>
              <a:buClr>
                <a:srgbClr val="000000"/>
              </a:buClr>
              <a:buSzPts val="1300"/>
              <a:buFont typeface="Arial"/>
              <a:buChar char="•"/>
            </a:pPr>
            <a:r>
              <a:rPr lang="hu-HU" sz="1300" b="0" i="0" u="none" strike="noStrike" cap="none">
                <a:solidFill>
                  <a:schemeClr val="dk1"/>
                </a:solidFill>
                <a:latin typeface="Arial"/>
                <a:ea typeface="Arial"/>
                <a:cs typeface="Arial"/>
                <a:sym typeface="Arial"/>
              </a:rPr>
              <a:t>cea mai mare parte a emisiilor de gaze cu efect de seră </a:t>
            </a:r>
            <a:endParaRPr sz="1600"/>
          </a:p>
          <a:p>
            <a:pPr marL="228600" marR="0" lvl="0" indent="-241300" algn="l" rtl="0">
              <a:lnSpc>
                <a:spcPct val="120000"/>
              </a:lnSpc>
              <a:spcBef>
                <a:spcPts val="500"/>
              </a:spcBef>
              <a:spcAft>
                <a:spcPts val="0"/>
              </a:spcAft>
              <a:buClr>
                <a:srgbClr val="000000"/>
              </a:buClr>
              <a:buSzPts val="1300"/>
              <a:buFont typeface="Arial"/>
              <a:buChar char="•"/>
            </a:pPr>
            <a:r>
              <a:rPr lang="hu-HU" sz="1300" b="0" i="0" u="none" strike="noStrike" cap="none">
                <a:solidFill>
                  <a:srgbClr val="181818"/>
                </a:solidFill>
                <a:latin typeface="Arial"/>
                <a:ea typeface="Arial"/>
                <a:cs typeface="Arial"/>
                <a:sym typeface="Arial"/>
              </a:rPr>
              <a:t>beneficiile </a:t>
            </a:r>
            <a:r>
              <a:rPr lang="hu-HU" sz="1300" b="0" i="0" u="none" strike="noStrike" cap="none">
                <a:solidFill>
                  <a:schemeClr val="dk1"/>
                </a:solidFill>
                <a:latin typeface="Arial"/>
                <a:ea typeface="Arial"/>
                <a:cs typeface="Arial"/>
                <a:sym typeface="Arial"/>
              </a:rPr>
              <a:t>călătoriei cu trenul </a:t>
            </a:r>
            <a:endParaRPr sz="1300" b="0" i="0" u="none" strike="noStrike" cap="none">
              <a:solidFill>
                <a:srgbClr val="181818"/>
              </a:solidFill>
              <a:latin typeface="Arial"/>
              <a:ea typeface="Arial"/>
              <a:cs typeface="Arial"/>
              <a:sym typeface="Arial"/>
            </a:endParaRPr>
          </a:p>
          <a:p>
            <a:pPr marL="228600" marR="0" lvl="0" indent="-241300" algn="l" rtl="0">
              <a:lnSpc>
                <a:spcPct val="120000"/>
              </a:lnSpc>
              <a:spcBef>
                <a:spcPts val="500"/>
              </a:spcBef>
              <a:spcAft>
                <a:spcPts val="0"/>
              </a:spcAft>
              <a:buClr>
                <a:srgbClr val="000000"/>
              </a:buClr>
              <a:buSzPts val="1300"/>
              <a:buFont typeface="Arial"/>
              <a:buChar char="•"/>
            </a:pPr>
            <a:r>
              <a:rPr lang="hu-HU" sz="1300" b="0" i="0" u="none" strike="noStrike" cap="none">
                <a:solidFill>
                  <a:schemeClr val="dk1"/>
                </a:solidFill>
                <a:latin typeface="Arial"/>
                <a:ea typeface="Arial"/>
                <a:cs typeface="Arial"/>
                <a:sym typeface="Arial"/>
              </a:rPr>
              <a:t>adoptarea de noi obiceiuri de transport </a:t>
            </a:r>
            <a:endParaRPr sz="1600"/>
          </a:p>
          <a:p>
            <a:pPr marL="228600" marR="0" lvl="0" indent="-241300" algn="l" rtl="0">
              <a:lnSpc>
                <a:spcPct val="120000"/>
              </a:lnSpc>
              <a:spcBef>
                <a:spcPts val="500"/>
              </a:spcBef>
              <a:spcAft>
                <a:spcPts val="0"/>
              </a:spcAft>
              <a:buClr>
                <a:srgbClr val="000000"/>
              </a:buClr>
              <a:buSzPts val="1300"/>
              <a:buFont typeface="Arial"/>
              <a:buChar char="•"/>
            </a:pPr>
            <a:r>
              <a:rPr lang="hu-HU" sz="1300" b="0" i="0" u="none" strike="noStrike" cap="none">
                <a:solidFill>
                  <a:srgbClr val="181818"/>
                </a:solidFill>
                <a:latin typeface="Arial"/>
                <a:ea typeface="Arial"/>
                <a:cs typeface="Arial"/>
                <a:sym typeface="Arial"/>
              </a:rPr>
              <a:t>beneficiile inovațiilor</a:t>
            </a:r>
            <a:endParaRPr sz="1600"/>
          </a:p>
          <a:p>
            <a:pPr marL="228600" marR="0" lvl="0" indent="-241300" algn="l" rtl="0">
              <a:lnSpc>
                <a:spcPct val="120000"/>
              </a:lnSpc>
              <a:spcBef>
                <a:spcPts val="500"/>
              </a:spcBef>
              <a:spcAft>
                <a:spcPts val="0"/>
              </a:spcAft>
              <a:buClr>
                <a:srgbClr val="000000"/>
              </a:buClr>
              <a:buSzPts val="1300"/>
              <a:buFont typeface="Arial"/>
              <a:buChar char="•"/>
            </a:pPr>
            <a:r>
              <a:rPr lang="hu-HU" sz="1300" b="0" i="0" u="none" strike="noStrike" cap="none">
                <a:solidFill>
                  <a:schemeClr val="dk1"/>
                </a:solidFill>
                <a:latin typeface="Arial"/>
                <a:ea typeface="Arial"/>
                <a:cs typeface="Arial"/>
                <a:sym typeface="Arial"/>
              </a:rPr>
              <a:t>costurile reale de transport: </a:t>
            </a:r>
            <a:endParaRPr sz="1300" b="0" i="0" u="none" strike="noStrike" cap="none">
              <a:solidFill>
                <a:schemeClr val="dk1"/>
              </a:solidFill>
              <a:latin typeface="Arial"/>
              <a:ea typeface="Arial"/>
              <a:cs typeface="Arial"/>
              <a:sym typeface="Arial"/>
            </a:endParaRPr>
          </a:p>
          <a:p>
            <a:pPr marL="0" marR="0" lvl="0" indent="0" algn="l" rtl="0">
              <a:lnSpc>
                <a:spcPct val="120000"/>
              </a:lnSpc>
              <a:spcBef>
                <a:spcPts val="500"/>
              </a:spcBef>
              <a:spcAft>
                <a:spcPts val="0"/>
              </a:spcAft>
              <a:buClr>
                <a:srgbClr val="000000"/>
              </a:buClr>
              <a:buSzPts val="1100"/>
              <a:buFont typeface="Arial"/>
              <a:buNone/>
            </a:pPr>
            <a:r>
              <a:rPr lang="hu-HU" sz="1300" b="0" i="0" u="none" strike="noStrike" cap="none">
                <a:solidFill>
                  <a:schemeClr val="dk1"/>
                </a:solidFill>
                <a:latin typeface="Arial"/>
                <a:ea typeface="Arial"/>
                <a:cs typeface="Arial"/>
                <a:sym typeface="Arial"/>
              </a:rPr>
              <a:t>- transport durabil: convenabil, ecologic și NU scump</a:t>
            </a:r>
            <a:endParaRPr sz="1300" b="0" i="0" u="none" strike="noStrike" cap="none">
              <a:solidFill>
                <a:schemeClr val="dk1"/>
              </a:solidFill>
              <a:latin typeface="Arial"/>
              <a:ea typeface="Arial"/>
              <a:cs typeface="Arial"/>
              <a:sym typeface="Arial"/>
            </a:endParaRPr>
          </a:p>
          <a:p>
            <a:pPr marL="0" marR="0" lvl="0" indent="0" algn="l" rtl="0">
              <a:lnSpc>
                <a:spcPct val="120000"/>
              </a:lnSpc>
              <a:spcBef>
                <a:spcPts val="500"/>
              </a:spcBef>
              <a:spcAft>
                <a:spcPts val="0"/>
              </a:spcAft>
              <a:buClr>
                <a:srgbClr val="000000"/>
              </a:buClr>
              <a:buSzPts val="1400"/>
              <a:buFont typeface="Arial"/>
              <a:buNone/>
            </a:pPr>
            <a:r>
              <a:rPr lang="hu-HU" sz="1600" b="1" i="0" u="none" strike="noStrike" cap="none">
                <a:solidFill>
                  <a:srgbClr val="368E00"/>
                </a:solidFill>
                <a:latin typeface="Verdana"/>
                <a:ea typeface="Verdana"/>
                <a:cs typeface="Verdana"/>
                <a:sym typeface="Verdana"/>
              </a:rPr>
              <a:t>Cooperarea internațională</a:t>
            </a:r>
            <a:endParaRPr sz="1600"/>
          </a:p>
          <a:p>
            <a:pPr marL="228600" marR="0" lvl="0" indent="-241300" algn="l" rtl="0">
              <a:lnSpc>
                <a:spcPct val="120000"/>
              </a:lnSpc>
              <a:spcBef>
                <a:spcPts val="500"/>
              </a:spcBef>
              <a:spcAft>
                <a:spcPts val="0"/>
              </a:spcAft>
              <a:buClr>
                <a:srgbClr val="000000"/>
              </a:buClr>
              <a:buSzPts val="1300"/>
              <a:buFont typeface="Arial"/>
              <a:buChar char="•"/>
            </a:pPr>
            <a:r>
              <a:rPr lang="hu-HU" sz="1300" b="0" i="0" u="none" strike="noStrike" cap="none">
                <a:solidFill>
                  <a:schemeClr val="dk1"/>
                </a:solidFill>
                <a:latin typeface="Arial"/>
                <a:ea typeface="Arial"/>
                <a:cs typeface="Arial"/>
                <a:sym typeface="Arial"/>
              </a:rPr>
              <a:t>investiții pe plan intern și extern </a:t>
            </a:r>
            <a:endParaRPr sz="1600"/>
          </a:p>
          <a:p>
            <a:pPr marL="228600" marR="0" lvl="0" indent="-241300" algn="l" rtl="0">
              <a:lnSpc>
                <a:spcPct val="120000"/>
              </a:lnSpc>
              <a:spcBef>
                <a:spcPts val="500"/>
              </a:spcBef>
              <a:spcAft>
                <a:spcPts val="0"/>
              </a:spcAft>
              <a:buClr>
                <a:srgbClr val="000000"/>
              </a:buClr>
              <a:buSzPts val="1300"/>
              <a:buFont typeface="Arial"/>
              <a:buChar char="•"/>
            </a:pPr>
            <a:r>
              <a:rPr lang="hu-HU" sz="1300" b="0" i="0" u="none" strike="noStrike" cap="none">
                <a:solidFill>
                  <a:schemeClr val="dk1"/>
                </a:solidFill>
                <a:latin typeface="Arial"/>
                <a:ea typeface="Arial"/>
                <a:cs typeface="Arial"/>
                <a:sym typeface="Arial"/>
              </a:rPr>
              <a:t>lanțurile de aprovizionare la nivel regional </a:t>
            </a:r>
            <a:endParaRPr sz="1600"/>
          </a:p>
          <a:p>
            <a:pPr marL="0" marR="0" lvl="0" indent="0" algn="l" rtl="0">
              <a:lnSpc>
                <a:spcPct val="90000"/>
              </a:lnSpc>
              <a:spcBef>
                <a:spcPts val="1000"/>
              </a:spcBef>
              <a:spcAft>
                <a:spcPts val="0"/>
              </a:spcAft>
              <a:buClr>
                <a:schemeClr val="dk1"/>
              </a:buClr>
              <a:buSzPts val="1100"/>
              <a:buFont typeface="Arial"/>
              <a:buNone/>
            </a:pPr>
            <a:endParaRPr sz="1300" b="0" i="0" u="none" strike="noStrike" cap="none">
              <a:solidFill>
                <a:srgbClr val="181818"/>
              </a:solidFill>
              <a:latin typeface="Arial"/>
              <a:ea typeface="Arial"/>
              <a:cs typeface="Arial"/>
              <a:sym typeface="Arial"/>
            </a:endParaRPr>
          </a:p>
        </p:txBody>
      </p:sp>
      <p:grpSp>
        <p:nvGrpSpPr>
          <p:cNvPr id="538" name="Google Shape;538;p26"/>
          <p:cNvGrpSpPr/>
          <p:nvPr/>
        </p:nvGrpSpPr>
        <p:grpSpPr>
          <a:xfrm rot="-2373472">
            <a:off x="7534848" y="2817005"/>
            <a:ext cx="1315272" cy="2154370"/>
            <a:chOff x="1589533" y="1116514"/>
            <a:chExt cx="3026615" cy="4968177"/>
          </a:xfrm>
        </p:grpSpPr>
        <p:sp>
          <p:nvSpPr>
            <p:cNvPr id="539" name="Google Shape;539;p26"/>
            <p:cNvSpPr/>
            <p:nvPr/>
          </p:nvSpPr>
          <p:spPr>
            <a:xfrm>
              <a:off x="2132802" y="2924944"/>
              <a:ext cx="1926584" cy="1846330"/>
            </a:xfrm>
            <a:custGeom>
              <a:avLst/>
              <a:gdLst/>
              <a:ahLst/>
              <a:cxnLst/>
              <a:rect l="l" t="t" r="r" b="b"/>
              <a:pathLst>
                <a:path w="1926584" h="1846330" extrusionOk="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0" name="Google Shape;540;p26"/>
            <p:cNvSpPr/>
            <p:nvPr/>
          </p:nvSpPr>
          <p:spPr>
            <a:xfrm>
              <a:off x="2569504" y="4788517"/>
              <a:ext cx="1269711" cy="1296174"/>
            </a:xfrm>
            <a:custGeom>
              <a:avLst/>
              <a:gdLst/>
              <a:ahLst/>
              <a:cxnLst/>
              <a:rect l="l" t="t" r="r" b="b"/>
              <a:pathLst>
                <a:path w="1020942" h="1042219" extrusionOk="0">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1" name="Google Shape;541;p26"/>
            <p:cNvSpPr/>
            <p:nvPr/>
          </p:nvSpPr>
          <p:spPr>
            <a:xfrm>
              <a:off x="2131996" y="1116514"/>
              <a:ext cx="1928195" cy="2147821"/>
            </a:xfrm>
            <a:custGeom>
              <a:avLst/>
              <a:gdLst/>
              <a:ahLst/>
              <a:cxnLst/>
              <a:rect l="l" t="t" r="r" b="b"/>
              <a:pathLst>
                <a:path w="1928194" h="2147820" extrusionOk="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2" name="Google Shape;542;p26"/>
            <p:cNvSpPr/>
            <p:nvPr/>
          </p:nvSpPr>
          <p:spPr>
            <a:xfrm>
              <a:off x="3519472" y="3388517"/>
              <a:ext cx="1096676" cy="977554"/>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sp>
          <p:nvSpPr>
            <p:cNvPr id="543" name="Google Shape;543;p26"/>
            <p:cNvSpPr/>
            <p:nvPr/>
          </p:nvSpPr>
          <p:spPr>
            <a:xfrm flipH="1">
              <a:off x="1589533" y="3388516"/>
              <a:ext cx="1096675" cy="977555"/>
            </a:xfrm>
            <a:custGeom>
              <a:avLst/>
              <a:gdLst/>
              <a:ahLst/>
              <a:cxnLst/>
              <a:rect l="l" t="t" r="r" b="b"/>
              <a:pathLst>
                <a:path w="1096675" h="977555" extrusionOk="0">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701" b="0" i="0" u="none" strike="noStrike" cap="non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7"/>
          <p:cNvSpPr txBox="1">
            <a:spLocks noGrp="1"/>
          </p:cNvSpPr>
          <p:nvPr>
            <p:ph type="title"/>
          </p:nvPr>
        </p:nvSpPr>
        <p:spPr>
          <a:xfrm>
            <a:off x="-739772"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368E00"/>
                </a:solidFill>
              </a:rPr>
              <a:t>Beneficii pentru mediu</a:t>
            </a:r>
            <a:br>
              <a:rPr lang="hu-HU" sz="4000">
                <a:solidFill>
                  <a:srgbClr val="368E00"/>
                </a:solidFill>
              </a:rPr>
            </a:br>
            <a:br>
              <a:rPr lang="hu-HU" sz="4000">
                <a:solidFill>
                  <a:srgbClr val="368E00"/>
                </a:solidFill>
              </a:rPr>
            </a:br>
            <a:endParaRPr/>
          </a:p>
        </p:txBody>
      </p:sp>
      <p:sp>
        <p:nvSpPr>
          <p:cNvPr id="549" name="Google Shape;549;p27"/>
          <p:cNvSpPr txBox="1">
            <a:spLocks noGrp="1"/>
          </p:cNvSpPr>
          <p:nvPr>
            <p:ph type="subTitle" idx="1"/>
          </p:nvPr>
        </p:nvSpPr>
        <p:spPr>
          <a:xfrm>
            <a:off x="2443166" y="2000978"/>
            <a:ext cx="5559606"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Principalele beneficii de mediu care rezultă în urma tranziției unei întreprinderi mici și mijlocii de la economia liniară la economia circulară </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8"/>
          <p:cNvSpPr txBox="1">
            <a:spLocks noGrp="1"/>
          </p:cNvSpPr>
          <p:nvPr>
            <p:ph type="title"/>
          </p:nvPr>
        </p:nvSpPr>
        <p:spPr>
          <a:xfrm>
            <a:off x="474686" y="11808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INtroducere</a:t>
            </a:r>
            <a:br>
              <a:rPr lang="hu-HU"/>
            </a:br>
            <a:endParaRPr/>
          </a:p>
        </p:txBody>
      </p:sp>
      <p:grpSp>
        <p:nvGrpSpPr>
          <p:cNvPr id="555" name="Google Shape;555;p28"/>
          <p:cNvGrpSpPr/>
          <p:nvPr/>
        </p:nvGrpSpPr>
        <p:grpSpPr>
          <a:xfrm>
            <a:off x="1446923" y="1481468"/>
            <a:ext cx="6250172" cy="3006899"/>
            <a:chOff x="0" y="0"/>
            <a:chExt cx="6250172" cy="3006899"/>
          </a:xfrm>
        </p:grpSpPr>
        <p:sp>
          <p:nvSpPr>
            <p:cNvPr id="556" name="Google Shape;556;p28"/>
            <p:cNvSpPr/>
            <p:nvPr/>
          </p:nvSpPr>
          <p:spPr>
            <a:xfrm>
              <a:off x="0" y="0"/>
              <a:ext cx="6250172" cy="874716"/>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264601" y="198371"/>
              <a:ext cx="481564" cy="481093"/>
            </a:xfrm>
            <a:prstGeom prst="rect">
              <a:avLst/>
            </a:prstGeom>
            <a:blipFill rotWithShape="1">
              <a:blip r:embed="rId3">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1010767" y="1560"/>
              <a:ext cx="5145975" cy="8755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txBox="1"/>
            <p:nvPr/>
          </p:nvSpPr>
          <p:spPr>
            <a:xfrm>
              <a:off x="1010767" y="1560"/>
              <a:ext cx="5145975" cy="875571"/>
            </a:xfrm>
            <a:prstGeom prst="rect">
              <a:avLst/>
            </a:prstGeom>
            <a:noFill/>
            <a:ln>
              <a:noFill/>
            </a:ln>
          </p:spPr>
          <p:txBody>
            <a:bodyPr spcFirstLastPara="1" wrap="square" lIns="92650" tIns="92650" rIns="92650" bIns="926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hu-HU"/>
                <a:t>Odată cu creșterea populației la nivel global și creșterea consumului de materii prime, presiunea asupra mediului este departe de a fi sustenabilă</a:t>
              </a:r>
              <a:endParaRPr sz="1400" b="0" i="0" u="none" strike="noStrike" cap="none">
                <a:solidFill>
                  <a:srgbClr val="000000"/>
                </a:solidFill>
                <a:latin typeface="Arial"/>
                <a:ea typeface="Arial"/>
                <a:cs typeface="Arial"/>
                <a:sym typeface="Arial"/>
              </a:endParaRPr>
            </a:p>
          </p:txBody>
        </p:sp>
        <p:sp>
          <p:nvSpPr>
            <p:cNvPr id="560" name="Google Shape;560;p28"/>
            <p:cNvSpPr/>
            <p:nvPr/>
          </p:nvSpPr>
          <p:spPr>
            <a:xfrm>
              <a:off x="0" y="1066444"/>
              <a:ext cx="6250172" cy="874716"/>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264601" y="1263255"/>
              <a:ext cx="481564" cy="481093"/>
            </a:xfrm>
            <a:prstGeom prst="rect">
              <a:avLst/>
            </a:prstGeom>
            <a:blipFill rotWithShape="1">
              <a:blip r:embed="rId4">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1010767" y="1066444"/>
              <a:ext cx="5145975" cy="8755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txBox="1"/>
            <p:nvPr/>
          </p:nvSpPr>
          <p:spPr>
            <a:xfrm>
              <a:off x="1010767" y="1066444"/>
              <a:ext cx="5145975" cy="875571"/>
            </a:xfrm>
            <a:prstGeom prst="rect">
              <a:avLst/>
            </a:prstGeom>
            <a:noFill/>
            <a:ln>
              <a:noFill/>
            </a:ln>
          </p:spPr>
          <p:txBody>
            <a:bodyPr spcFirstLastPara="1" wrap="square" lIns="92650" tIns="92650" rIns="92650" bIns="92650" anchor="ctr" anchorCtr="0">
              <a:noAutofit/>
            </a:bodyPr>
            <a:lstStyle/>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hu-HU"/>
                <a:t>Originile economiei circulare sunt în principal înrădăcinate în economia ecologică și a mediului și ecologia industrială. Scopul inițial al economiei circulare este de a avea un impact pozitiv asupra sistemelor ecologice.</a:t>
              </a:r>
              <a:endParaRPr/>
            </a:p>
            <a:p>
              <a:pPr marL="0" marR="0" lvl="0" indent="0" algn="l" rtl="0">
                <a:lnSpc>
                  <a:spcPct val="100000"/>
                </a:lnSpc>
                <a:spcBef>
                  <a:spcPts val="1200"/>
                </a:spcBef>
                <a:spcAft>
                  <a:spcPts val="0"/>
                </a:spcAft>
                <a:buClr>
                  <a:srgbClr val="000000"/>
                </a:buClr>
                <a:buSzPts val="1400"/>
                <a:buFont typeface="Arial"/>
                <a:buNone/>
              </a:pPr>
              <a:endParaRPr/>
            </a:p>
          </p:txBody>
        </p:sp>
        <p:sp>
          <p:nvSpPr>
            <p:cNvPr id="564" name="Google Shape;564;p28"/>
            <p:cNvSpPr/>
            <p:nvPr/>
          </p:nvSpPr>
          <p:spPr>
            <a:xfrm>
              <a:off x="0" y="2131328"/>
              <a:ext cx="6250172" cy="874716"/>
            </a:xfrm>
            <a:prstGeom prst="roundRect">
              <a:avLst>
                <a:gd name="adj" fmla="val 10000"/>
              </a:avLst>
            </a:prstGeom>
            <a:solidFill>
              <a:srgbClr val="B3B1C9"/>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264601" y="2328140"/>
              <a:ext cx="481564" cy="481093"/>
            </a:xfrm>
            <a:prstGeom prst="rect">
              <a:avLst/>
            </a:prstGeom>
            <a:blipFill rotWithShape="1">
              <a:blip r:embed="rId5">
                <a:alphaModFix/>
              </a:blip>
              <a:stretch>
                <a:fillRect/>
              </a:stretch>
            </a:blip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1010767" y="2131328"/>
              <a:ext cx="5145975" cy="8755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txBox="1"/>
            <p:nvPr/>
          </p:nvSpPr>
          <p:spPr>
            <a:xfrm>
              <a:off x="1010767" y="2131328"/>
              <a:ext cx="5145975" cy="875571"/>
            </a:xfrm>
            <a:prstGeom prst="rect">
              <a:avLst/>
            </a:prstGeom>
            <a:noFill/>
            <a:ln>
              <a:noFill/>
            </a:ln>
          </p:spPr>
          <p:txBody>
            <a:bodyPr spcFirstLastPara="1" wrap="square" lIns="92650" tIns="92650" rIns="92650" bIns="9265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hu-HU"/>
                <a:t>Economia circulară este un concept care sugerează că este posibil să se reducă presiunea asupra mediului fără a limita economia.</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9"/>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Ce și biodiversitatea</a:t>
            </a:r>
            <a:endParaRPr/>
          </a:p>
        </p:txBody>
      </p:sp>
      <p:grpSp>
        <p:nvGrpSpPr>
          <p:cNvPr id="573" name="Google Shape;573;p29"/>
          <p:cNvGrpSpPr/>
          <p:nvPr/>
        </p:nvGrpSpPr>
        <p:grpSpPr>
          <a:xfrm>
            <a:off x="1523912" y="739869"/>
            <a:ext cx="6234818" cy="3844699"/>
            <a:chOff x="0" y="1879"/>
            <a:chExt cx="6234818" cy="3844699"/>
          </a:xfrm>
        </p:grpSpPr>
        <p:cxnSp>
          <p:nvCxnSpPr>
            <p:cNvPr id="574" name="Google Shape;574;p29"/>
            <p:cNvCxnSpPr/>
            <p:nvPr/>
          </p:nvCxnSpPr>
          <p:spPr>
            <a:xfrm>
              <a:off x="0" y="1879"/>
              <a:ext cx="6234818" cy="0"/>
            </a:xfrm>
            <a:prstGeom prst="straightConnector1">
              <a:avLst/>
            </a:prstGeom>
            <a:solidFill>
              <a:srgbClr val="012648"/>
            </a:solidFill>
            <a:ln w="25400" cap="flat" cmpd="sng">
              <a:solidFill>
                <a:srgbClr val="012648"/>
              </a:solidFill>
              <a:prstDash val="solid"/>
              <a:round/>
              <a:headEnd type="none" w="sm" len="sm"/>
              <a:tailEnd type="none" w="sm" len="sm"/>
            </a:ln>
          </p:spPr>
        </p:cxnSp>
        <p:sp>
          <p:nvSpPr>
            <p:cNvPr id="575" name="Google Shape;575;p29"/>
            <p:cNvSpPr/>
            <p:nvPr/>
          </p:nvSpPr>
          <p:spPr>
            <a:xfrm>
              <a:off x="0" y="1879"/>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txBox="1"/>
            <p:nvPr/>
          </p:nvSpPr>
          <p:spPr>
            <a:xfrm>
              <a:off x="0" y="1879"/>
              <a:ext cx="6234818" cy="1281566"/>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800" b="1" dirty="0"/>
                <a:t>Biodiversitatea </a:t>
              </a:r>
              <a:r>
                <a:rPr lang="hu-HU" sz="1800" dirty="0"/>
                <a:t>este varietatea vieții de pe Pământ. Ratele de biodiversitate sunt de obicei măsura variației la nivel genetic, de specii și de ecosistem.</a:t>
              </a:r>
              <a:endParaRPr sz="1800" dirty="0"/>
            </a:p>
            <a:p>
              <a:pPr marL="0" marR="0" lvl="0" indent="0" algn="just" rtl="0">
                <a:lnSpc>
                  <a:spcPct val="90000"/>
                </a:lnSpc>
                <a:spcBef>
                  <a:spcPts val="1200"/>
                </a:spcBef>
                <a:spcAft>
                  <a:spcPts val="0"/>
                </a:spcAft>
                <a:buClr>
                  <a:srgbClr val="000000"/>
                </a:buClr>
                <a:buSzPts val="1800"/>
                <a:buFont typeface="Arial"/>
                <a:buNone/>
              </a:pPr>
              <a:endParaRPr sz="1800" b="1" dirty="0"/>
            </a:p>
          </p:txBody>
        </p:sp>
        <p:cxnSp>
          <p:nvCxnSpPr>
            <p:cNvPr id="577" name="Google Shape;577;p29"/>
            <p:cNvCxnSpPr/>
            <p:nvPr/>
          </p:nvCxnSpPr>
          <p:spPr>
            <a:xfrm>
              <a:off x="0" y="1283445"/>
              <a:ext cx="6234818" cy="0"/>
            </a:xfrm>
            <a:prstGeom prst="straightConnector1">
              <a:avLst/>
            </a:prstGeom>
            <a:solidFill>
              <a:srgbClr val="2E5590"/>
            </a:solidFill>
            <a:ln w="25400" cap="flat" cmpd="sng">
              <a:solidFill>
                <a:srgbClr val="2E5590"/>
              </a:solidFill>
              <a:prstDash val="solid"/>
              <a:round/>
              <a:headEnd type="none" w="sm" len="sm"/>
              <a:tailEnd type="none" w="sm" len="sm"/>
            </a:ln>
          </p:spPr>
        </p:cxnSp>
        <p:sp>
          <p:nvSpPr>
            <p:cNvPr id="578" name="Google Shape;578;p29"/>
            <p:cNvSpPr/>
            <p:nvPr/>
          </p:nvSpPr>
          <p:spPr>
            <a:xfrm>
              <a:off x="0" y="1283445"/>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txBox="1"/>
            <p:nvPr/>
          </p:nvSpPr>
          <p:spPr>
            <a:xfrm>
              <a:off x="0" y="1283445"/>
              <a:ext cx="6234818" cy="1281566"/>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800" dirty="0"/>
                <a:t>Toate speciile, inclusiv oamenii, depind de această complexitate și de echilibrul său complicat al vieții naturale în ecosisteme – la nivel micro până la macro – pentru supraviețuirea lor.</a:t>
              </a:r>
              <a:endParaRPr sz="1800" dirty="0"/>
            </a:p>
            <a:p>
              <a:pPr marL="0" marR="0" lvl="0" indent="0" algn="just" rtl="0">
                <a:lnSpc>
                  <a:spcPct val="90000"/>
                </a:lnSpc>
                <a:spcBef>
                  <a:spcPts val="1200"/>
                </a:spcBef>
                <a:spcAft>
                  <a:spcPts val="0"/>
                </a:spcAft>
                <a:buClr>
                  <a:srgbClr val="000000"/>
                </a:buClr>
                <a:buSzPts val="1800"/>
                <a:buFont typeface="Arial"/>
                <a:buNone/>
              </a:pPr>
              <a:endParaRPr sz="1800" dirty="0"/>
            </a:p>
          </p:txBody>
        </p:sp>
        <p:cxnSp>
          <p:nvCxnSpPr>
            <p:cNvPr id="580" name="Google Shape;580;p29"/>
            <p:cNvCxnSpPr/>
            <p:nvPr/>
          </p:nvCxnSpPr>
          <p:spPr>
            <a:xfrm>
              <a:off x="0" y="2565012"/>
              <a:ext cx="6234818" cy="0"/>
            </a:xfrm>
            <a:prstGeom prst="straightConnector1">
              <a:avLst/>
            </a:prstGeom>
            <a:solidFill>
              <a:srgbClr val="9297A2"/>
            </a:solidFill>
            <a:ln w="25400" cap="flat" cmpd="sng">
              <a:solidFill>
                <a:srgbClr val="9297A2"/>
              </a:solidFill>
              <a:prstDash val="solid"/>
              <a:round/>
              <a:headEnd type="none" w="sm" len="sm"/>
              <a:tailEnd type="none" w="sm" len="sm"/>
            </a:ln>
          </p:spPr>
        </p:cxnSp>
        <p:sp>
          <p:nvSpPr>
            <p:cNvPr id="581" name="Google Shape;581;p29"/>
            <p:cNvSpPr/>
            <p:nvPr/>
          </p:nvSpPr>
          <p:spPr>
            <a:xfrm>
              <a:off x="0" y="2565012"/>
              <a:ext cx="6234818" cy="12815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txBox="1"/>
            <p:nvPr/>
          </p:nvSpPr>
          <p:spPr>
            <a:xfrm>
              <a:off x="0" y="2565012"/>
              <a:ext cx="6234818" cy="1281566"/>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800"/>
                <a:t>Oamenii devin din ce în ce mai conștienți de gama largă de bunuri și servicii pe care natura le oferă gratuit, precum și de necesitatea imperativă de a o proteja. Depindem de multe dintre aceste servicii în viața noastră.</a:t>
              </a:r>
              <a:endParaRPr sz="1800"/>
            </a:p>
            <a:p>
              <a:pPr marL="0" marR="0" lvl="0" indent="0" algn="just" rtl="0">
                <a:lnSpc>
                  <a:spcPct val="90000"/>
                </a:lnSpc>
                <a:spcBef>
                  <a:spcPts val="1200"/>
                </a:spcBef>
                <a:spcAft>
                  <a:spcPts val="0"/>
                </a:spcAft>
                <a:buClr>
                  <a:srgbClr val="000000"/>
                </a:buClr>
                <a:buSzPts val="1800"/>
                <a:buFont typeface="Arial"/>
                <a:buNone/>
              </a:pPr>
              <a:r>
                <a:rPr lang="hu-HU"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99669" y="10435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b="1"/>
              <a:t>Obiective principale</a:t>
            </a:r>
            <a:endParaRPr/>
          </a:p>
        </p:txBody>
      </p:sp>
      <p:grpSp>
        <p:nvGrpSpPr>
          <p:cNvPr id="123" name="Google Shape;123;p3"/>
          <p:cNvGrpSpPr/>
          <p:nvPr/>
        </p:nvGrpSpPr>
        <p:grpSpPr>
          <a:xfrm>
            <a:off x="2858975" y="-386925"/>
            <a:ext cx="701425" cy="247750"/>
            <a:chOff x="2858975" y="3984400"/>
            <a:chExt cx="701425" cy="247750"/>
          </a:xfrm>
        </p:grpSpPr>
        <p:sp>
          <p:nvSpPr>
            <p:cNvPr id="124" name="Google Shape;124;p3"/>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 name="Google Shape;128;p3"/>
          <p:cNvSpPr txBox="1">
            <a:spLocks noGrp="1"/>
          </p:cNvSpPr>
          <p:nvPr>
            <p:ph type="subTitle" idx="1"/>
          </p:nvPr>
        </p:nvSpPr>
        <p:spPr>
          <a:xfrm>
            <a:off x="575775" y="1919250"/>
            <a:ext cx="7947000" cy="1176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15A7A1"/>
              </a:buClr>
              <a:buSzPts val="1600"/>
              <a:buFont typeface="Arial"/>
              <a:buChar char="•"/>
            </a:pPr>
            <a:r>
              <a:rPr lang="hu-HU" sz="2000"/>
              <a:t>Beneficii și bariere în implementarea modelelor de EC în IMM-uri</a:t>
            </a:r>
            <a:endParaRPr/>
          </a:p>
          <a:p>
            <a:pPr marL="342900" lvl="0" indent="-342900" algn="l" rtl="0">
              <a:lnSpc>
                <a:spcPct val="100000"/>
              </a:lnSpc>
              <a:spcBef>
                <a:spcPts val="0"/>
              </a:spcBef>
              <a:spcAft>
                <a:spcPts val="0"/>
              </a:spcAft>
              <a:buClr>
                <a:srgbClr val="15A7A1"/>
              </a:buClr>
              <a:buSzPts val="1600"/>
              <a:buFont typeface="Arial"/>
              <a:buChar char="•"/>
            </a:pPr>
            <a:r>
              <a:rPr lang="hu-HU" sz="2000"/>
              <a:t>Beneficiile companiei</a:t>
            </a:r>
            <a:endParaRPr/>
          </a:p>
          <a:p>
            <a:pPr marL="342900" lvl="0" indent="-342900" algn="l" rtl="0">
              <a:lnSpc>
                <a:spcPct val="100000"/>
              </a:lnSpc>
              <a:spcBef>
                <a:spcPts val="0"/>
              </a:spcBef>
              <a:spcAft>
                <a:spcPts val="0"/>
              </a:spcAft>
              <a:buClr>
                <a:srgbClr val="15A7A1"/>
              </a:buClr>
              <a:buSzPts val="1600"/>
              <a:buFont typeface="Arial"/>
              <a:buChar char="•"/>
            </a:pPr>
            <a:r>
              <a:rPr lang="hu-HU" sz="2000"/>
              <a:t>Beneficii pentru consumatori</a:t>
            </a:r>
            <a:endParaRPr/>
          </a:p>
          <a:p>
            <a:pPr marL="342900" lvl="0" indent="-342900" algn="l" rtl="0">
              <a:lnSpc>
                <a:spcPct val="100000"/>
              </a:lnSpc>
              <a:spcBef>
                <a:spcPts val="0"/>
              </a:spcBef>
              <a:spcAft>
                <a:spcPts val="0"/>
              </a:spcAft>
              <a:buClr>
                <a:srgbClr val="15A7A1"/>
              </a:buClr>
              <a:buSzPts val="1600"/>
              <a:buFont typeface="Arial"/>
              <a:buChar char="•"/>
            </a:pPr>
            <a:r>
              <a:rPr lang="hu-HU" sz="2000"/>
              <a:t>Beneficii pentru alte părți interesate</a:t>
            </a:r>
            <a:endParaRPr/>
          </a:p>
          <a:p>
            <a:pPr marL="342900" lvl="0" indent="-342900" algn="l" rtl="0">
              <a:lnSpc>
                <a:spcPct val="100000"/>
              </a:lnSpc>
              <a:spcBef>
                <a:spcPts val="0"/>
              </a:spcBef>
              <a:spcAft>
                <a:spcPts val="0"/>
              </a:spcAft>
              <a:buClr>
                <a:srgbClr val="15A7A1"/>
              </a:buClr>
              <a:buSzPts val="1600"/>
              <a:buFont typeface="Arial"/>
              <a:buChar char="•"/>
            </a:pPr>
            <a:r>
              <a:rPr lang="hu-HU" sz="2000"/>
              <a:t>Beneficii pentru mediu în urma tranziției la EC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0"/>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EC și biodiversitatea</a:t>
            </a:r>
            <a:endParaRPr/>
          </a:p>
        </p:txBody>
      </p:sp>
      <p:grpSp>
        <p:nvGrpSpPr>
          <p:cNvPr id="588" name="Google Shape;588;p30"/>
          <p:cNvGrpSpPr/>
          <p:nvPr/>
        </p:nvGrpSpPr>
        <p:grpSpPr>
          <a:xfrm>
            <a:off x="163033" y="1286348"/>
            <a:ext cx="8598579" cy="3367270"/>
            <a:chOff x="515053" y="2921136"/>
            <a:chExt cx="11457591" cy="2657105"/>
          </a:xfrm>
        </p:grpSpPr>
        <p:sp>
          <p:nvSpPr>
            <p:cNvPr id="589" name="Google Shape;589;p30"/>
            <p:cNvSpPr/>
            <p:nvPr/>
          </p:nvSpPr>
          <p:spPr>
            <a:xfrm>
              <a:off x="515053"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hu-HU" sz="1400" b="0" i="0" u="none" strike="noStrike" cap="none">
                  <a:solidFill>
                    <a:srgbClr val="FFFFFF"/>
                  </a:solidFill>
                  <a:latin typeface="Arial"/>
                  <a:ea typeface="Arial"/>
                  <a:cs typeface="Arial"/>
                  <a:sym typeface="Arial"/>
                </a:rPr>
                <a:t>Pierderea biodiversității descrie scăderea numărului, a variabilității genetice și a varietății speciilor, precum și a comunităților biologice dintr-o anumită zonă. </a:t>
              </a:r>
              <a:endParaRPr sz="1400" b="0" i="0" u="none" strike="noStrike" cap="none">
                <a:solidFill>
                  <a:srgbClr val="FFFFFF"/>
                </a:solidFill>
                <a:latin typeface="Arial"/>
                <a:ea typeface="Arial"/>
                <a:cs typeface="Arial"/>
                <a:sym typeface="Arial"/>
              </a:endParaRPr>
            </a:p>
          </p:txBody>
        </p:sp>
        <p:sp>
          <p:nvSpPr>
            <p:cNvPr id="590" name="Google Shape;590;p30"/>
            <p:cNvSpPr/>
            <p:nvPr/>
          </p:nvSpPr>
          <p:spPr>
            <a:xfrm>
              <a:off x="3831725" y="3875810"/>
              <a:ext cx="639212" cy="747758"/>
            </a:xfrm>
            <a:custGeom>
              <a:avLst/>
              <a:gdLst/>
              <a:ahLst/>
              <a:cxnLst/>
              <a:rect l="l" t="t" r="r" b="b"/>
              <a:pathLst>
                <a:path w="639212" h="747758" extrusionOk="0">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spcFirstLastPara="1" wrap="square" lIns="0" tIns="149550" rIns="191750" bIns="149550"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591" name="Google Shape;591;p30"/>
            <p:cNvSpPr/>
            <p:nvPr/>
          </p:nvSpPr>
          <p:spPr>
            <a:xfrm>
              <a:off x="4736271"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hu-HU" sz="1400" b="0" i="0" u="none" strike="noStrike" cap="none">
                  <a:solidFill>
                    <a:srgbClr val="FFFFFF"/>
                  </a:solidFill>
                  <a:latin typeface="Arial"/>
                  <a:ea typeface="Arial"/>
                  <a:cs typeface="Arial"/>
                  <a:sym typeface="Arial"/>
                </a:rPr>
                <a:t>Biodiversitatea se pierde într-un ritm fără precedent, iar economia liniară, risipitoare și poluantă, este din ce în ce mai mult recunoscută ca fiind una dintre principalele cauze care stau la baza acestei crize. În prezent, mai mult de 90% din pierderea biodiversității se datorează extracției și prelucrării resurselor naturale. </a:t>
              </a:r>
              <a:endParaRPr sz="1400" b="0" i="0" u="none" strike="noStrike" cap="none">
                <a:solidFill>
                  <a:srgbClr val="FFFFFF"/>
                </a:solidFill>
                <a:latin typeface="Arial"/>
                <a:ea typeface="Arial"/>
                <a:cs typeface="Arial"/>
                <a:sym typeface="Arial"/>
              </a:endParaRPr>
            </a:p>
          </p:txBody>
        </p:sp>
        <p:sp>
          <p:nvSpPr>
            <p:cNvPr id="592" name="Google Shape;592;p30"/>
            <p:cNvSpPr/>
            <p:nvPr/>
          </p:nvSpPr>
          <p:spPr>
            <a:xfrm>
              <a:off x="8052942" y="3875810"/>
              <a:ext cx="639212" cy="747758"/>
            </a:xfrm>
            <a:custGeom>
              <a:avLst/>
              <a:gdLst/>
              <a:ahLst/>
              <a:cxnLst/>
              <a:rect l="l" t="t" r="r" b="b"/>
              <a:pathLst>
                <a:path w="639212" h="747758" extrusionOk="0">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spcFirstLastPara="1" wrap="square" lIns="0" tIns="149550" rIns="191750" bIns="149550" anchor="ctr" anchorCtr="0">
              <a:noAutofit/>
            </a:bodyPr>
            <a:lstStyle/>
            <a:p>
              <a:pPr marL="0" marR="0" lvl="0" indent="0" algn="ctr" rtl="0">
                <a:lnSpc>
                  <a:spcPct val="90000"/>
                </a:lnSpc>
                <a:spcBef>
                  <a:spcPts val="0"/>
                </a:spcBef>
                <a:spcAft>
                  <a:spcPts val="0"/>
                </a:spcAft>
                <a:buClr>
                  <a:srgbClr val="000000"/>
                </a:buClr>
                <a:buSzPts val="3200"/>
                <a:buFont typeface="Arial"/>
                <a:buNone/>
              </a:pPr>
              <a:endParaRPr sz="3200" b="0" i="0" u="none" strike="noStrike" cap="none">
                <a:solidFill>
                  <a:srgbClr val="FFFFFF"/>
                </a:solidFill>
                <a:latin typeface="Calibri"/>
                <a:ea typeface="Calibri"/>
                <a:cs typeface="Calibri"/>
                <a:sym typeface="Calibri"/>
              </a:endParaRPr>
            </a:p>
          </p:txBody>
        </p:sp>
        <p:sp>
          <p:nvSpPr>
            <p:cNvPr id="593" name="Google Shape;593;p30"/>
            <p:cNvSpPr/>
            <p:nvPr/>
          </p:nvSpPr>
          <p:spPr>
            <a:xfrm>
              <a:off x="8957489" y="2921136"/>
              <a:ext cx="3015155" cy="2657105"/>
            </a:xfrm>
            <a:custGeom>
              <a:avLst/>
              <a:gdLst/>
              <a:ahLst/>
              <a:cxnLst/>
              <a:rect l="l" t="t" r="r" b="b"/>
              <a:pathLst>
                <a:path w="3015155" h="2657105" extrusionOk="0">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solidFill>
                <a:srgbClr val="FFFFFF"/>
              </a:solidFill>
              <a:prstDash val="solid"/>
              <a:miter lim="800000"/>
              <a:headEnd type="none" w="sm" len="sm"/>
              <a:tailEnd type="none" w="sm" len="sm"/>
            </a:ln>
          </p:spPr>
          <p:txBody>
            <a:bodyPr spcFirstLastPara="1" wrap="square" lIns="131150" tIns="131150" rIns="131150" bIns="13115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hu-HU" sz="1400" b="0" i="0" u="none" strike="noStrike" cap="none">
                  <a:solidFill>
                    <a:srgbClr val="FFFFFF"/>
                  </a:solidFill>
                  <a:latin typeface="Arial"/>
                  <a:ea typeface="Arial"/>
                  <a:cs typeface="Arial"/>
                  <a:sym typeface="Arial"/>
                </a:rPr>
                <a:t>Economia circulară urmărește să reducă nivelul general al consumului de resurse și al producției de deșeuri, obținând mai multă valoare din resursele pe care le folosim și păstrând această valoare în economie cât mai mult timp posibil, prin eliminarea deșeurilor și trecerea de la deținerea de produse la utilizarea de servicii.</a:t>
              </a: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1"/>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EC și biodiversitatea</a:t>
            </a:r>
            <a:endParaRPr/>
          </a:p>
        </p:txBody>
      </p:sp>
      <p:sp>
        <p:nvSpPr>
          <p:cNvPr id="599" name="Google Shape;599;p31"/>
          <p:cNvSpPr txBox="1"/>
          <p:nvPr/>
        </p:nvSpPr>
        <p:spPr>
          <a:xfrm>
            <a:off x="374630" y="1238402"/>
            <a:ext cx="8394600" cy="3066000"/>
          </a:xfrm>
          <a:prstGeom prst="rect">
            <a:avLst/>
          </a:prstGeom>
          <a:noFill/>
          <a:ln>
            <a:noFill/>
          </a:ln>
        </p:spPr>
        <p:txBody>
          <a:bodyPr spcFirstLastPara="1" wrap="square" lIns="91425" tIns="45700" rIns="91425" bIns="45700" anchor="t" anchorCtr="0">
            <a:spAutoFit/>
          </a:bodyPr>
          <a:lstStyle/>
          <a:p>
            <a:pPr marL="228600" marR="0" lvl="0" indent="-215900" algn="just" rtl="0">
              <a:lnSpc>
                <a:spcPct val="115000"/>
              </a:lnSpc>
              <a:spcBef>
                <a:spcPts val="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Atunci când produsele și materialele circulă în economie, se reduce nevoia de producție din resurse materiale </a:t>
            </a:r>
            <a:r>
              <a:rPr lang="hu-HU" sz="1600"/>
              <a:t>noi</a:t>
            </a:r>
            <a:r>
              <a:rPr lang="hu-HU" sz="1600" b="0" i="0" u="none" strike="noStrike" cap="none">
                <a:solidFill>
                  <a:srgbClr val="000000"/>
                </a:solidFill>
                <a:latin typeface="Arial"/>
                <a:ea typeface="Arial"/>
                <a:cs typeface="Arial"/>
                <a:sym typeface="Arial"/>
              </a:rPr>
              <a:t>. Acest lucru lasă mai mult spațiu pentru alte utilizări, inclusiv pentru conservarea zonelor sălbatice.</a:t>
            </a:r>
            <a:endParaRPr sz="1600" b="0" i="0" u="none" strike="noStrike" cap="none">
              <a:solidFill>
                <a:srgbClr val="000000"/>
              </a:solidFill>
              <a:latin typeface="Arial"/>
              <a:ea typeface="Arial"/>
              <a:cs typeface="Arial"/>
              <a:sym typeface="Arial"/>
            </a:endParaRPr>
          </a:p>
          <a:p>
            <a:pPr marL="228600" marR="0" lvl="0" indent="-215900" algn="just" rtl="0">
              <a:lnSpc>
                <a:spcPct val="115000"/>
              </a:lnSpc>
              <a:spcBef>
                <a:spcPts val="18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Într-o economie circulară, bazată pe design, deșeurile și poluarea sunt eradicate, astfel încât aceste amenințări directe la adresa biodiversității sunt reduse. De exemplu, eliminarea materialelor plastice inutile și reproiectarea produselor din plastic pentru a avea valoare după utilizare (pentru reutilizare, reciclare sau compostare) înseamnă că acestea pot fi reutilizate în economie, în loc să fie irosite și să polueze mediul.</a:t>
            </a:r>
            <a:endParaRPr sz="1600" b="0" i="0" u="none" strike="noStrike" cap="none">
              <a:solidFill>
                <a:srgbClr val="000000"/>
              </a:solidFill>
              <a:latin typeface="Arial"/>
              <a:ea typeface="Arial"/>
              <a:cs typeface="Arial"/>
              <a:sym typeface="Arial"/>
            </a:endParaRPr>
          </a:p>
          <a:p>
            <a:pPr marL="228600" marR="0" lvl="0" indent="-215900" algn="just" rtl="0">
              <a:lnSpc>
                <a:spcPct val="115000"/>
              </a:lnSpc>
              <a:spcBef>
                <a:spcPts val="1800"/>
              </a:spcBef>
              <a:spcAft>
                <a:spcPts val="0"/>
              </a:spcAft>
              <a:buClr>
                <a:srgbClr val="000000"/>
              </a:buClr>
              <a:buSzPts val="1600"/>
              <a:buFont typeface="Arial"/>
              <a:buChar char="•"/>
            </a:pPr>
            <a:r>
              <a:rPr lang="hu-HU" sz="1600" b="0" i="0" u="none" strike="noStrike" cap="none">
                <a:solidFill>
                  <a:srgbClr val="000000"/>
                </a:solidFill>
                <a:latin typeface="Arial"/>
                <a:ea typeface="Arial"/>
                <a:cs typeface="Arial"/>
                <a:sym typeface="Arial"/>
              </a:rPr>
              <a:t>În plus, activitatea economică trebuie să reconstruiască în mod activ biodiversitatea. </a:t>
            </a: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32"/>
          <p:cNvSpPr txBox="1">
            <a:spLocks noGrp="1"/>
          </p:cNvSpPr>
          <p:nvPr>
            <p:ph type="title"/>
          </p:nvPr>
        </p:nvSpPr>
        <p:spPr>
          <a:xfrm>
            <a:off x="479309" y="1283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EC și biodiversitatea</a:t>
            </a:r>
            <a:endParaRPr/>
          </a:p>
        </p:txBody>
      </p:sp>
      <p:grpSp>
        <p:nvGrpSpPr>
          <p:cNvPr id="605" name="Google Shape;605;p32"/>
          <p:cNvGrpSpPr/>
          <p:nvPr/>
        </p:nvGrpSpPr>
        <p:grpSpPr>
          <a:xfrm>
            <a:off x="151958" y="721521"/>
            <a:ext cx="8655000" cy="3894230"/>
            <a:chOff x="0" y="-62080"/>
            <a:chExt cx="8655000" cy="3894230"/>
          </a:xfrm>
        </p:grpSpPr>
        <p:cxnSp>
          <p:nvCxnSpPr>
            <p:cNvPr id="606" name="Google Shape;606;p32"/>
            <p:cNvCxnSpPr/>
            <p:nvPr/>
          </p:nvCxnSpPr>
          <p:spPr>
            <a:xfrm>
              <a:off x="0" y="1871"/>
              <a:ext cx="8655000"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07" name="Google Shape;607;p32"/>
            <p:cNvSpPr/>
            <p:nvPr/>
          </p:nvSpPr>
          <p:spPr>
            <a:xfrm>
              <a:off x="0" y="90320"/>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txBox="1"/>
            <p:nvPr/>
          </p:nvSpPr>
          <p:spPr>
            <a:xfrm>
              <a:off x="0" y="-62080"/>
              <a:ext cx="8655000" cy="1276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700" b="1"/>
                <a:t>Industria construcțiilor: </a:t>
              </a:r>
              <a:r>
                <a:rPr lang="hu-HU" sz="1700"/>
                <a:t>proiectarea clădirilor pentru a utiliza componente modulare reutilizabile din beton reduce cererea de nisip – a cărui extracție dăunează populațiilor locale de animale sălbatice și are loc la ritmuri peste cele care pot fi reumplute în mod natural.</a:t>
              </a:r>
              <a:endParaRPr sz="1700"/>
            </a:p>
            <a:p>
              <a:pPr marL="0" marR="0" lvl="0" indent="0" algn="just" rtl="0">
                <a:lnSpc>
                  <a:spcPct val="90000"/>
                </a:lnSpc>
                <a:spcBef>
                  <a:spcPts val="1200"/>
                </a:spcBef>
                <a:spcAft>
                  <a:spcPts val="0"/>
                </a:spcAft>
                <a:buClr>
                  <a:srgbClr val="000000"/>
                </a:buClr>
                <a:buSzPts val="1800"/>
                <a:buFont typeface="Arial"/>
                <a:buNone/>
              </a:pPr>
              <a:endParaRPr sz="1800" b="1"/>
            </a:p>
          </p:txBody>
        </p:sp>
        <p:cxnSp>
          <p:nvCxnSpPr>
            <p:cNvPr id="609" name="Google Shape;609;p32"/>
            <p:cNvCxnSpPr/>
            <p:nvPr/>
          </p:nvCxnSpPr>
          <p:spPr>
            <a:xfrm>
              <a:off x="0" y="1278007"/>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0" name="Google Shape;610;p32"/>
            <p:cNvSpPr/>
            <p:nvPr/>
          </p:nvSpPr>
          <p:spPr>
            <a:xfrm>
              <a:off x="0" y="1366456"/>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txBox="1"/>
            <p:nvPr/>
          </p:nvSpPr>
          <p:spPr>
            <a:xfrm>
              <a:off x="0" y="1214056"/>
              <a:ext cx="8655000" cy="1276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800" b="1"/>
                <a:t>Ambalaje din plastic: </a:t>
              </a:r>
              <a:r>
                <a:rPr lang="hu-HU" sz="1600"/>
                <a:t>eliminarea articolelor de ambalare ne-esențiale, cum ar fi „ruperile”, utilizarea materialelor inovatoare care sunt comestibile sau reproiectarea produselor și modelelor de afaceri astfel încât să nu mai aibă nevoie de ambalaj – toate aceste intervenții de proiectare ajută la evitarea generării deșeurilor de plastic în locul întâi.</a:t>
              </a:r>
              <a:endParaRPr sz="1600"/>
            </a:p>
            <a:p>
              <a:pPr marL="0" marR="0" lvl="0" indent="0" algn="just" rtl="0">
                <a:lnSpc>
                  <a:spcPct val="90000"/>
                </a:lnSpc>
                <a:spcBef>
                  <a:spcPts val="1200"/>
                </a:spcBef>
                <a:spcAft>
                  <a:spcPts val="0"/>
                </a:spcAft>
                <a:buClr>
                  <a:srgbClr val="000000"/>
                </a:buClr>
                <a:buSzPts val="1800"/>
                <a:buFont typeface="Arial"/>
                <a:buNone/>
              </a:pPr>
              <a:endParaRPr sz="1800" b="1"/>
            </a:p>
          </p:txBody>
        </p:sp>
        <p:cxnSp>
          <p:nvCxnSpPr>
            <p:cNvPr id="612" name="Google Shape;612;p32"/>
            <p:cNvCxnSpPr/>
            <p:nvPr/>
          </p:nvCxnSpPr>
          <p:spPr>
            <a:xfrm>
              <a:off x="0" y="2554143"/>
              <a:ext cx="8654902" cy="0"/>
            </a:xfrm>
            <a:prstGeom prst="straightConnector1">
              <a:avLst/>
            </a:prstGeom>
            <a:solidFill>
              <a:srgbClr val="1A9A76"/>
            </a:solidFill>
            <a:ln w="12700" cap="flat" cmpd="sng">
              <a:solidFill>
                <a:srgbClr val="1A9A76"/>
              </a:solidFill>
              <a:prstDash val="solid"/>
              <a:miter lim="800000"/>
              <a:headEnd type="none" w="sm" len="sm"/>
              <a:tailEnd type="none" w="sm" len="sm"/>
            </a:ln>
          </p:spPr>
        </p:cxnSp>
        <p:sp>
          <p:nvSpPr>
            <p:cNvPr id="613" name="Google Shape;613;p32"/>
            <p:cNvSpPr/>
            <p:nvPr/>
          </p:nvSpPr>
          <p:spPr>
            <a:xfrm>
              <a:off x="0" y="2556014"/>
              <a:ext cx="8654902" cy="12761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txBox="1"/>
            <p:nvPr/>
          </p:nvSpPr>
          <p:spPr>
            <a:xfrm>
              <a:off x="0" y="2479814"/>
              <a:ext cx="8655000" cy="1276200"/>
            </a:xfrm>
            <a:prstGeom prst="rect">
              <a:avLst/>
            </a:prstGeom>
            <a:noFill/>
            <a:ln>
              <a:noFill/>
            </a:ln>
          </p:spPr>
          <p:txBody>
            <a:bodyPr spcFirstLastPara="1" wrap="square" lIns="68575" tIns="68575" rIns="68575" bIns="6857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800" b="1" dirty="0"/>
                <a:t>Producția alimentară: </a:t>
              </a:r>
              <a:r>
                <a:rPr lang="hu-HU" sz="1500" dirty="0"/>
                <a:t>proiectarea produselor alimentare cu o gamă variată de ingrediente produse regenerativ promovează biodiversitatea prin sprijinirea sistemelor agricole care cultivă alimente în moduri care, de exemplu, construiesc sănătatea solului, îmbunătățesc captarea carbonului, îmbunătățesc calitatea aerului și a apei și elimină nevoia de produse dăunătoare. intrări sintetice.</a:t>
              </a:r>
              <a:endParaRPr sz="1500" dirty="0"/>
            </a:p>
            <a:p>
              <a:pPr marL="0" marR="0" lvl="0" indent="0" algn="just" rtl="0">
                <a:lnSpc>
                  <a:spcPct val="90000"/>
                </a:lnSpc>
                <a:spcBef>
                  <a:spcPts val="1200"/>
                </a:spcBef>
                <a:spcAft>
                  <a:spcPts val="0"/>
                </a:spcAft>
                <a:buClr>
                  <a:srgbClr val="000000"/>
                </a:buClr>
                <a:buSzPts val="1800"/>
                <a:buFont typeface="Arial"/>
                <a:buNone/>
              </a:pPr>
              <a:endParaRPr sz="1800" b="1"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3"/>
          <p:cNvSpPr txBox="1">
            <a:spLocks noGrp="1"/>
          </p:cNvSpPr>
          <p:nvPr>
            <p:ph type="title"/>
          </p:nvPr>
        </p:nvSpPr>
        <p:spPr>
          <a:xfrm>
            <a:off x="415513" y="11419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EC și schimbările climatice</a:t>
            </a:r>
            <a:endParaRPr/>
          </a:p>
        </p:txBody>
      </p:sp>
      <p:sp>
        <p:nvSpPr>
          <p:cNvPr id="620" name="Google Shape;620;p33"/>
          <p:cNvSpPr txBox="1"/>
          <p:nvPr/>
        </p:nvSpPr>
        <p:spPr>
          <a:xfrm>
            <a:off x="0" y="1139320"/>
            <a:ext cx="6358270" cy="4351338"/>
          </a:xfrm>
          <a:prstGeom prst="rect">
            <a:avLst/>
          </a:prstGeom>
          <a:noFill/>
          <a:ln>
            <a:noFill/>
          </a:ln>
        </p:spPr>
        <p:txBody>
          <a:bodyPr spcFirstLastPara="1" wrap="square" lIns="91425" tIns="45700" rIns="91425" bIns="45700" anchor="t" anchorCtr="0">
            <a:normAutofit/>
          </a:bodyPr>
          <a:lstStyle/>
          <a:p>
            <a:pPr marL="228600" marR="0" lvl="0" indent="-215900" algn="just" rtl="0">
              <a:lnSpc>
                <a:spcPct val="90000"/>
              </a:lnSpc>
              <a:spcBef>
                <a:spcPts val="0"/>
              </a:spcBef>
              <a:spcAft>
                <a:spcPts val="0"/>
              </a:spcAft>
              <a:buClr>
                <a:srgbClr val="2B2B2B"/>
              </a:buClr>
              <a:buSzPts val="1400"/>
              <a:buFont typeface="Arial"/>
              <a:buChar char="•"/>
            </a:pPr>
            <a:r>
              <a:rPr lang="hu-HU" b="0" i="0" u="none" strike="noStrike" cap="none">
                <a:solidFill>
                  <a:srgbClr val="2B2B2B"/>
                </a:solidFill>
                <a:latin typeface="Arial"/>
                <a:ea typeface="Arial"/>
                <a:cs typeface="Arial"/>
                <a:sym typeface="Arial"/>
              </a:rPr>
              <a:t>Grupul interguvernamental de experți privind schimbările climatice (IPCC), din care fac parte peste 1.300 de oameni de știință, prevede o creștere a temperaturii de </a:t>
            </a:r>
            <a:r>
              <a:rPr lang="hu-HU" b="1" i="0" u="none" strike="noStrike" cap="none">
                <a:solidFill>
                  <a:srgbClr val="2B2B2B"/>
                </a:solidFill>
                <a:latin typeface="Arial"/>
                <a:ea typeface="Arial"/>
                <a:cs typeface="Arial"/>
                <a:sym typeface="Arial"/>
              </a:rPr>
              <a:t>2,5 până la 10 grade Celsius în următorul secol.</a:t>
            </a:r>
            <a:endParaRPr sz="1200"/>
          </a:p>
          <a:p>
            <a:pPr marL="228600" marR="0" lvl="0" indent="-215900" algn="just" rtl="0">
              <a:lnSpc>
                <a:spcPct val="90000"/>
              </a:lnSpc>
              <a:spcBef>
                <a:spcPts val="1000"/>
              </a:spcBef>
              <a:spcAft>
                <a:spcPts val="0"/>
              </a:spcAft>
              <a:buClr>
                <a:srgbClr val="2B2B2B"/>
              </a:buClr>
              <a:buSzPts val="1400"/>
              <a:buFont typeface="Arial"/>
              <a:buChar char="•"/>
            </a:pPr>
            <a:r>
              <a:rPr lang="hu-HU" b="0" i="0" u="none" strike="noStrike" cap="none">
                <a:solidFill>
                  <a:srgbClr val="2B2B2B"/>
                </a:solidFill>
                <a:latin typeface="Arial"/>
                <a:ea typeface="Arial"/>
                <a:cs typeface="Arial"/>
                <a:sym typeface="Arial"/>
              </a:rPr>
              <a:t>Lumea își poate maximiza șansele de a evita schimbările climatice periculoase prin trecerea la o economie circulară, permițând astfel societăților să îndeplinească obiectivele Acordului de la Paris privind acțiunile climatice.</a:t>
            </a:r>
            <a:endParaRPr b="0" i="0" u="none" strike="noStrike" cap="none">
              <a:solidFill>
                <a:srgbClr val="000000"/>
              </a:solidFill>
              <a:latin typeface="Arial"/>
              <a:ea typeface="Arial"/>
              <a:cs typeface="Arial"/>
              <a:sym typeface="Arial"/>
            </a:endParaRPr>
          </a:p>
          <a:p>
            <a:pPr marL="228600" marR="0" lvl="0" indent="-215900" algn="just" rtl="0">
              <a:lnSpc>
                <a:spcPct val="90000"/>
              </a:lnSpc>
              <a:spcBef>
                <a:spcPts val="1000"/>
              </a:spcBef>
              <a:spcAft>
                <a:spcPts val="0"/>
              </a:spcAft>
              <a:buClr>
                <a:srgbClr val="2B2B2B"/>
              </a:buClr>
              <a:buSzPts val="1400"/>
              <a:buFont typeface="Arial"/>
              <a:buChar char="•"/>
            </a:pPr>
            <a:r>
              <a:rPr lang="hu-HU" b="0" i="0" u="none" strike="noStrike" cap="none">
                <a:solidFill>
                  <a:srgbClr val="2B2B2B"/>
                </a:solidFill>
                <a:latin typeface="Arial"/>
                <a:ea typeface="Arial"/>
                <a:cs typeface="Arial"/>
                <a:sym typeface="Arial"/>
              </a:rPr>
              <a:t>Tranziția către energia din surse regenerabile este vitală dacă dorim să combatem schimbările climatice. Cu toate acestea, cu tehnologiile existente, această tranziție ar </a:t>
            </a:r>
            <a:r>
              <a:rPr lang="hu-HU" b="1" i="0" u="none" strike="noStrike" cap="none">
                <a:solidFill>
                  <a:srgbClr val="2B2B2B"/>
                </a:solidFill>
                <a:latin typeface="Arial"/>
                <a:ea typeface="Arial"/>
                <a:cs typeface="Arial"/>
                <a:sym typeface="Arial"/>
              </a:rPr>
              <a:t>rezolva </a:t>
            </a:r>
            <a:r>
              <a:rPr lang="hu-HU" b="0" i="0" u="none" strike="noStrike" cap="none">
                <a:solidFill>
                  <a:srgbClr val="2B2B2B"/>
                </a:solidFill>
                <a:latin typeface="Arial"/>
                <a:ea typeface="Arial"/>
                <a:cs typeface="Arial"/>
                <a:sym typeface="Arial"/>
              </a:rPr>
              <a:t>doar </a:t>
            </a:r>
            <a:r>
              <a:rPr lang="hu-HU" b="1" i="0" u="none" strike="noStrike" cap="none">
                <a:solidFill>
                  <a:srgbClr val="2B2B2B"/>
                </a:solidFill>
                <a:latin typeface="Arial"/>
                <a:ea typeface="Arial"/>
                <a:cs typeface="Arial"/>
                <a:sym typeface="Arial"/>
              </a:rPr>
              <a:t>55% din emisiile globale de gaze cu efect de seră. </a:t>
            </a:r>
            <a:endParaRPr b="1" i="0" u="none" strike="noStrike" cap="none">
              <a:solidFill>
                <a:srgbClr val="2B2B2B"/>
              </a:solidFill>
              <a:latin typeface="Arial"/>
              <a:ea typeface="Arial"/>
              <a:cs typeface="Arial"/>
              <a:sym typeface="Arial"/>
            </a:endParaRPr>
          </a:p>
          <a:p>
            <a:pPr marL="228600" marR="0" lvl="0" indent="-215900" algn="just" rtl="0">
              <a:lnSpc>
                <a:spcPct val="90000"/>
              </a:lnSpc>
              <a:spcBef>
                <a:spcPts val="1000"/>
              </a:spcBef>
              <a:spcAft>
                <a:spcPts val="0"/>
              </a:spcAft>
              <a:buClr>
                <a:srgbClr val="2B2B2B"/>
              </a:buClr>
              <a:buSzPts val="1400"/>
              <a:buFont typeface="Arial"/>
              <a:buChar char="•"/>
            </a:pPr>
            <a:r>
              <a:rPr lang="hu-HU" b="0" i="0" u="none" strike="noStrike" cap="none">
                <a:solidFill>
                  <a:srgbClr val="2B2B2B"/>
                </a:solidFill>
                <a:latin typeface="Arial"/>
                <a:ea typeface="Arial"/>
                <a:cs typeface="Arial"/>
                <a:sym typeface="Arial"/>
              </a:rPr>
              <a:t>Aceste emisii provin din energia electrică și termică pe care o folosim în clădiri, din sistemul nostru energetic în general și din transporturi. </a:t>
            </a:r>
            <a:r>
              <a:rPr lang="hu-HU" b="1" i="0" u="none" strike="noStrike" cap="none">
                <a:solidFill>
                  <a:srgbClr val="2B2B2B"/>
                </a:solidFill>
                <a:latin typeface="Arial"/>
                <a:ea typeface="Arial"/>
                <a:cs typeface="Arial"/>
                <a:sym typeface="Arial"/>
              </a:rPr>
              <a:t>Restul de 45% din emisii provin din industrie, agricultură și utilizarea terenurilor.</a:t>
            </a:r>
            <a:endParaRPr b="1" i="0" u="none" strike="noStrike" cap="none">
              <a:solidFill>
                <a:srgbClr val="000000"/>
              </a:solidFill>
              <a:latin typeface="Arial"/>
              <a:ea typeface="Arial"/>
              <a:cs typeface="Arial"/>
              <a:sym typeface="Arial"/>
            </a:endParaRPr>
          </a:p>
          <a:p>
            <a:pPr marL="228600" marR="0" lvl="0" indent="-76200" algn="just" rtl="0">
              <a:lnSpc>
                <a:spcPct val="90000"/>
              </a:lnSpc>
              <a:spcBef>
                <a:spcPts val="1000"/>
              </a:spcBef>
              <a:spcAft>
                <a:spcPts val="0"/>
              </a:spcAft>
              <a:buClr>
                <a:schemeClr val="dk1"/>
              </a:buClr>
              <a:buSzPts val="2400"/>
              <a:buFont typeface="Arial"/>
              <a:buNone/>
            </a:pPr>
            <a:endParaRPr sz="2200" b="0" i="0" u="none" strike="noStrike" cap="none">
              <a:solidFill>
                <a:srgbClr val="000000"/>
              </a:solidFill>
              <a:latin typeface="Arial"/>
              <a:ea typeface="Arial"/>
              <a:cs typeface="Arial"/>
              <a:sym typeface="Arial"/>
            </a:endParaRPr>
          </a:p>
        </p:txBody>
      </p:sp>
      <p:sp>
        <p:nvSpPr>
          <p:cNvPr id="621" name="Google Shape;621;p33"/>
          <p:cNvSpPr txBox="1"/>
          <p:nvPr/>
        </p:nvSpPr>
        <p:spPr>
          <a:xfrm>
            <a:off x="5070432" y="4582469"/>
            <a:ext cx="465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200" b="1" i="0" u="none" strike="noStrike" cap="none" dirty="0">
                <a:solidFill>
                  <a:srgbClr val="000000"/>
                </a:solidFill>
                <a:latin typeface="Calibri"/>
                <a:ea typeface="Calibri"/>
                <a:cs typeface="Calibri"/>
                <a:sym typeface="Calibri"/>
              </a:rPr>
              <a:t>vedere aeriană cu dronă a stației termale ... </a:t>
            </a:r>
            <a:endParaRPr sz="1050" b="0" i="0" u="none" strike="noStrike" cap="none" dirty="0">
              <a:solidFill>
                <a:srgbClr val="000000"/>
              </a:solidFill>
              <a:latin typeface="Arial"/>
              <a:ea typeface="Arial"/>
              <a:cs typeface="Arial"/>
              <a:sym typeface="Arial"/>
            </a:endParaRPr>
          </a:p>
        </p:txBody>
      </p:sp>
      <p:pic>
        <p:nvPicPr>
          <p:cNvPr id="622" name="Google Shape;622;p33"/>
          <p:cNvPicPr preferRelativeResize="0"/>
          <p:nvPr/>
        </p:nvPicPr>
        <p:blipFill rotWithShape="1">
          <a:blip r:embed="rId3">
            <a:alphaModFix/>
          </a:blip>
          <a:srcRect/>
          <a:stretch/>
        </p:blipFill>
        <p:spPr>
          <a:xfrm>
            <a:off x="6466196" y="1203779"/>
            <a:ext cx="2454713" cy="2824602"/>
          </a:xfrm>
          <a:prstGeom prst="rect">
            <a:avLst/>
          </a:prstGeom>
          <a:noFill/>
          <a:ln>
            <a:noFill/>
          </a:ln>
        </p:spPr>
      </p:pic>
      <p:pic>
        <p:nvPicPr>
          <p:cNvPr id="623" name="Google Shape;623;p33" descr="Uma imagem com texto, clipart&#10;&#10;Descrição gerada automaticamente"/>
          <p:cNvPicPr preferRelativeResize="0"/>
          <p:nvPr/>
        </p:nvPicPr>
        <p:blipFill rotWithShape="1">
          <a:blip r:embed="rId4">
            <a:alphaModFix/>
          </a:blip>
          <a:srcRect/>
          <a:stretch/>
        </p:blipFill>
        <p:spPr>
          <a:xfrm>
            <a:off x="8239680" y="3790035"/>
            <a:ext cx="681229" cy="238346"/>
          </a:xfrm>
          <a:prstGeom prst="rect">
            <a:avLst/>
          </a:prstGeom>
          <a:noFill/>
          <a:ln>
            <a:noFill/>
          </a:ln>
        </p:spPr>
      </p:pic>
      <p:sp>
        <p:nvSpPr>
          <p:cNvPr id="624" name="Google Shape;624;p33"/>
          <p:cNvSpPr txBox="1"/>
          <p:nvPr/>
        </p:nvSpPr>
        <p:spPr>
          <a:xfrm>
            <a:off x="6857120" y="4028369"/>
            <a:ext cx="1944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500" b="1" i="0" u="none" strike="noStrike" cap="none">
                <a:solidFill>
                  <a:srgbClr val="374957"/>
                </a:solidFill>
                <a:latin typeface="Proxima Nova"/>
                <a:ea typeface="Proxima Nova"/>
                <a:cs typeface="Proxima Nova"/>
                <a:sym typeface="Proxima Nova"/>
              </a:rPr>
              <a:t>dronă aeriană </a:t>
            </a:r>
            <a:r>
              <a:rPr lang="hu-HU" sz="500" b="0" i="0" u="none" strike="noStrike" cap="none">
                <a:solidFill>
                  <a:srgbClr val="000000"/>
                </a:solidFill>
                <a:latin typeface="Arial"/>
                <a:ea typeface="Arial"/>
                <a:cs typeface="Arial"/>
                <a:sym typeface="Arial"/>
              </a:rPr>
              <a:t>byfrimufilms în </a:t>
            </a:r>
            <a:endParaRPr/>
          </a:p>
          <a:p>
            <a:pPr marL="0" marR="0" lvl="0" indent="0" algn="l" rtl="0">
              <a:lnSpc>
                <a:spcPct val="100000"/>
              </a:lnSpc>
              <a:spcBef>
                <a:spcPts val="0"/>
              </a:spcBef>
              <a:spcAft>
                <a:spcPts val="0"/>
              </a:spcAft>
              <a:buNone/>
            </a:pPr>
            <a:r>
              <a:rPr lang="hu-HU" sz="5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https://www.freepik.com/free-photo/aerial-drone-view-thermal-station-s-tube-visible-clouds-with-smoke-coming-out-blue-clear-sky_12875360.htm#query=chimney&amp;position=19&amp;from_view=search&amp;track=sph</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4"/>
          <p:cNvSpPr txBox="1">
            <a:spLocks noGrp="1"/>
          </p:cNvSpPr>
          <p:nvPr>
            <p:ph type="title"/>
          </p:nvPr>
        </p:nvSpPr>
        <p:spPr>
          <a:xfrm>
            <a:off x="486397" y="15672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EC și schimbările climatice</a:t>
            </a:r>
            <a:endParaRPr/>
          </a:p>
        </p:txBody>
      </p:sp>
      <p:grpSp>
        <p:nvGrpSpPr>
          <p:cNvPr id="630" name="Google Shape;630;p34"/>
          <p:cNvGrpSpPr/>
          <p:nvPr/>
        </p:nvGrpSpPr>
        <p:grpSpPr>
          <a:xfrm>
            <a:off x="766430" y="1392167"/>
            <a:ext cx="7611140" cy="3029040"/>
            <a:chOff x="0" y="223839"/>
            <a:chExt cx="7611140" cy="3029040"/>
          </a:xfrm>
        </p:grpSpPr>
        <p:sp>
          <p:nvSpPr>
            <p:cNvPr id="631" name="Google Shape;631;p34"/>
            <p:cNvSpPr/>
            <p:nvPr/>
          </p:nvSpPr>
          <p:spPr>
            <a:xfrm>
              <a:off x="0" y="223839"/>
              <a:ext cx="7611140" cy="98280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txBox="1"/>
            <p:nvPr/>
          </p:nvSpPr>
          <p:spPr>
            <a:xfrm>
              <a:off x="47976" y="271815"/>
              <a:ext cx="7515188" cy="886848"/>
            </a:xfrm>
            <a:prstGeom prst="rect">
              <a:avLst/>
            </a:prstGeom>
            <a:noFill/>
            <a:ln>
              <a:noFill/>
            </a:ln>
          </p:spPr>
          <p:txBody>
            <a:bodyPr spcFirstLastPara="1" wrap="square" lIns="53325" tIns="53325" rIns="53325" bIns="533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hu-HU" b="1"/>
                <a:t>Prin eliminarea deșeurilor și a poluării. </a:t>
              </a:r>
              <a:r>
                <a:rPr lang="hu-HU"/>
                <a:t>Economia circulară este un cadru pentru prevenirea impacturilor negative ale activității economice care duc la pierderea de resurse valoroase și deteriorarea sănătății umane și a sistemelor naturale. Emisiile de GES este unul dintre aceste efecte negative proiectate în afara sistemului.</a:t>
              </a:r>
              <a:endParaRPr b="1">
                <a:latin typeface="Verdana"/>
                <a:ea typeface="Verdana"/>
                <a:cs typeface="Verdana"/>
                <a:sym typeface="Verdana"/>
              </a:endParaRPr>
            </a:p>
          </p:txBody>
        </p:sp>
        <p:sp>
          <p:nvSpPr>
            <p:cNvPr id="633" name="Google Shape;633;p34"/>
            <p:cNvSpPr/>
            <p:nvPr/>
          </p:nvSpPr>
          <p:spPr>
            <a:xfrm>
              <a:off x="0" y="1246960"/>
              <a:ext cx="7611140" cy="98280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4"/>
            <p:cNvSpPr txBox="1"/>
            <p:nvPr/>
          </p:nvSpPr>
          <p:spPr>
            <a:xfrm>
              <a:off x="47976" y="1294936"/>
              <a:ext cx="7515188" cy="886848"/>
            </a:xfrm>
            <a:prstGeom prst="rect">
              <a:avLst/>
            </a:prstGeom>
            <a:noFill/>
            <a:ln>
              <a:noFill/>
            </a:ln>
          </p:spPr>
          <p:txBody>
            <a:bodyPr spcFirstLastPara="1" wrap="square" lIns="53325" tIns="53325" rIns="53325" bIns="533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hu-HU" b="1"/>
                <a:t>Prin păstrarea produselor și materialelor în uz. </a:t>
              </a:r>
              <a:r>
                <a:rPr lang="hu-HU"/>
                <a:t>Economia circulară favorizează activitățile care păstrează valoarea sub formă de energie, forță de muncă și materiale. Aceasta înseamnă folosirea reutilizarii, remanufacturarii și reciclării pentru a menține produsele, componentele și materialele în circulație în economie.</a:t>
              </a:r>
              <a:endParaRPr b="1">
                <a:latin typeface="Verdana"/>
                <a:ea typeface="Verdana"/>
                <a:cs typeface="Verdana"/>
                <a:sym typeface="Verdana"/>
              </a:endParaRPr>
            </a:p>
          </p:txBody>
        </p:sp>
        <p:sp>
          <p:nvSpPr>
            <p:cNvPr id="635" name="Google Shape;635;p34"/>
            <p:cNvSpPr/>
            <p:nvPr/>
          </p:nvSpPr>
          <p:spPr>
            <a:xfrm>
              <a:off x="0" y="2270079"/>
              <a:ext cx="7611140" cy="982800"/>
            </a:xfrm>
            <a:prstGeom prst="roundRect">
              <a:avLst>
                <a:gd name="adj" fmla="val 16667"/>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txBox="1"/>
            <p:nvPr/>
          </p:nvSpPr>
          <p:spPr>
            <a:xfrm>
              <a:off x="47976" y="2318055"/>
              <a:ext cx="7515188" cy="886848"/>
            </a:xfrm>
            <a:prstGeom prst="rect">
              <a:avLst/>
            </a:prstGeom>
            <a:noFill/>
            <a:ln>
              <a:noFill/>
            </a:ln>
          </p:spPr>
          <p:txBody>
            <a:bodyPr spcFirstLastPara="1" wrap="square" lIns="53325" tIns="53325" rIns="53325" bIns="533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hu-HU" b="1"/>
                <a:t>Prin regenerarea sistemelor naturale. </a:t>
              </a:r>
              <a:r>
                <a:rPr lang="hu-HU"/>
                <a:t>Economia circulară favorizează utilizarea resurselor regenerabile și își propune să îmbunătățească sistemele naturale prin returnarea nutrienților valoroși în sol. Această abordare regenerativă oferă oportunități pentru captarea carbonului.</a:t>
              </a:r>
              <a:endParaRPr b="1"/>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5"/>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Exemplu din sectorul construcțiilor</a:t>
            </a:r>
            <a:endParaRPr/>
          </a:p>
        </p:txBody>
      </p:sp>
      <p:grpSp>
        <p:nvGrpSpPr>
          <p:cNvPr id="642" name="Google Shape;642;p35"/>
          <p:cNvGrpSpPr/>
          <p:nvPr/>
        </p:nvGrpSpPr>
        <p:grpSpPr>
          <a:xfrm>
            <a:off x="537131" y="1130180"/>
            <a:ext cx="8314444" cy="3745307"/>
            <a:chOff x="8204" y="18314"/>
            <a:chExt cx="8314444" cy="3745307"/>
          </a:xfrm>
        </p:grpSpPr>
        <p:sp>
          <p:nvSpPr>
            <p:cNvPr id="643" name="Google Shape;643;p35"/>
            <p:cNvSpPr/>
            <p:nvPr/>
          </p:nvSpPr>
          <p:spPr>
            <a:xfrm>
              <a:off x="8204" y="54576"/>
              <a:ext cx="1336627" cy="1336627"/>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8204" y="1550801"/>
              <a:ext cx="3818936" cy="12543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txBox="1"/>
            <p:nvPr/>
          </p:nvSpPr>
          <p:spPr>
            <a:xfrm>
              <a:off x="8204" y="1550801"/>
              <a:ext cx="3818936" cy="125431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a:t>Managementul materialelor, inclusiv producția, consumul și eliminarea materialelor, produselor și infrastructurii, contribuie cu o pondere majoră la emisiile globale de gaze cu efect de seră – până la două treimi din unele conturi.</a:t>
              </a:r>
              <a:endParaRPr/>
            </a:p>
            <a:p>
              <a:pPr marL="0" marR="0" lvl="0" indent="0" algn="l" rtl="0">
                <a:lnSpc>
                  <a:spcPct val="100000"/>
                </a:lnSpc>
                <a:spcBef>
                  <a:spcPts val="1200"/>
                </a:spcBef>
                <a:spcAft>
                  <a:spcPts val="0"/>
                </a:spcAft>
                <a:buClr>
                  <a:srgbClr val="000000"/>
                </a:buClr>
                <a:buSzPts val="1400"/>
                <a:buFont typeface="Arial"/>
                <a:buNone/>
              </a:pPr>
              <a:endParaRPr/>
            </a:p>
          </p:txBody>
        </p:sp>
        <p:sp>
          <p:nvSpPr>
            <p:cNvPr id="646" name="Google Shape;646;p35"/>
            <p:cNvSpPr/>
            <p:nvPr/>
          </p:nvSpPr>
          <p:spPr>
            <a:xfrm>
              <a:off x="8204" y="2879346"/>
              <a:ext cx="3818936" cy="884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559236" y="18314"/>
              <a:ext cx="1336627" cy="1336627"/>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4495454" y="1339612"/>
              <a:ext cx="3818936" cy="167669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txBox="1"/>
            <p:nvPr/>
          </p:nvSpPr>
          <p:spPr>
            <a:xfrm>
              <a:off x="4495454" y="1339612"/>
              <a:ext cx="3818936" cy="16766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hu-HU" sz="1500" b="1"/>
                <a:t>Îmbunătățirea circularității și a eficienței</a:t>
              </a:r>
              <a:endParaRPr sz="1500" b="1" i="0" u="none" strike="noStrike" cap="none">
                <a:solidFill>
                  <a:srgbClr val="000000"/>
                </a:solidFill>
                <a:latin typeface="Arial"/>
                <a:ea typeface="Arial"/>
                <a:cs typeface="Arial"/>
                <a:sym typeface="Arial"/>
              </a:endParaRPr>
            </a:p>
          </p:txBody>
        </p:sp>
        <p:sp>
          <p:nvSpPr>
            <p:cNvPr id="650" name="Google Shape;650;p35"/>
            <p:cNvSpPr/>
            <p:nvPr/>
          </p:nvSpPr>
          <p:spPr>
            <a:xfrm>
              <a:off x="4503659" y="1779183"/>
              <a:ext cx="3818936" cy="8842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txBox="1"/>
            <p:nvPr/>
          </p:nvSpPr>
          <p:spPr>
            <a:xfrm>
              <a:off x="4503648" y="1779185"/>
              <a:ext cx="3819000" cy="1827600"/>
            </a:xfrm>
            <a:prstGeom prst="rect">
              <a:avLst/>
            </a:prstGeom>
            <a:noFill/>
            <a:ln>
              <a:noFill/>
            </a:ln>
          </p:spPr>
          <p:txBody>
            <a:bodyPr spcFirstLastPara="1" wrap="square" lIns="0" tIns="0" rIns="0" bIns="0" anchor="t" anchorCtr="0">
              <a:noAutofit/>
            </a:bodyPr>
            <a:lstStyle/>
            <a:p>
              <a:pPr marL="457200" lvl="0" indent="-311150" algn="l" rtl="0">
                <a:lnSpc>
                  <a:spcPct val="115000"/>
                </a:lnSpc>
                <a:spcBef>
                  <a:spcPts val="1200"/>
                </a:spcBef>
                <a:spcAft>
                  <a:spcPts val="0"/>
                </a:spcAft>
                <a:buClr>
                  <a:schemeClr val="dk1"/>
                </a:buClr>
                <a:buSzPts val="1300"/>
                <a:buChar char="●"/>
              </a:pPr>
              <a:r>
                <a:rPr lang="hu-HU" sz="1300">
                  <a:solidFill>
                    <a:schemeClr val="dk1"/>
                  </a:solidFill>
                </a:rPr>
                <a:t>prelungirea duratei de viață a produsului</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hu-HU" sz="1300">
                  <a:solidFill>
                    <a:schemeClr val="dk1"/>
                  </a:solidFill>
                </a:rPr>
                <a:t>reducerea pierderilor materiale</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hu-HU" sz="1300">
                  <a:solidFill>
                    <a:schemeClr val="dk1"/>
                  </a:solidFill>
                </a:rPr>
                <a:t>recircularea materialelor si produselor</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hu-HU" sz="1300">
                  <a:solidFill>
                    <a:schemeClr val="dk1"/>
                  </a:solidFill>
                </a:rPr>
                <a:t>prevenirea downcycling-ului</a:t>
              </a:r>
              <a:endParaRPr sz="1300">
                <a:solidFill>
                  <a:schemeClr val="dk1"/>
                </a:solidFill>
              </a:endParaRPr>
            </a:p>
            <a:p>
              <a:pPr marL="457200" marR="0" lvl="0" indent="-311150" algn="l" rtl="0">
                <a:lnSpc>
                  <a:spcPct val="100000"/>
                </a:lnSpc>
                <a:spcBef>
                  <a:spcPts val="0"/>
                </a:spcBef>
                <a:spcAft>
                  <a:spcPts val="0"/>
                </a:spcAft>
                <a:buClr>
                  <a:schemeClr val="dk1"/>
                </a:buClr>
                <a:buSzPts val="1300"/>
                <a:buChar char="●"/>
              </a:pPr>
              <a:r>
                <a:rPr lang="hu-HU" sz="1300">
                  <a:solidFill>
                    <a:schemeClr val="dk1"/>
                  </a:solidFill>
                </a:rPr>
                <a:t>înlocuirea materialelor cu consum intens de gaze cu efect de seră cu cele cu emisii mai mici</a:t>
              </a:r>
              <a:endParaRPr sz="160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6"/>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Poluarea cu plastic și economia circulară</a:t>
            </a:r>
            <a:endParaRPr/>
          </a:p>
        </p:txBody>
      </p:sp>
      <p:grpSp>
        <p:nvGrpSpPr>
          <p:cNvPr id="657" name="Google Shape;657;p36"/>
          <p:cNvGrpSpPr/>
          <p:nvPr/>
        </p:nvGrpSpPr>
        <p:grpSpPr>
          <a:xfrm>
            <a:off x="364844" y="1587639"/>
            <a:ext cx="8242418" cy="2988818"/>
            <a:chOff x="301048" y="353607"/>
            <a:chExt cx="8242418" cy="2988818"/>
          </a:xfrm>
        </p:grpSpPr>
        <p:sp>
          <p:nvSpPr>
            <p:cNvPr id="658" name="Google Shape;658;p36"/>
            <p:cNvSpPr/>
            <p:nvPr/>
          </p:nvSpPr>
          <p:spPr>
            <a:xfrm>
              <a:off x="977665" y="353607"/>
              <a:ext cx="1107190" cy="1107190"/>
            </a:xfrm>
            <a:prstGeom prst="rect">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301048" y="1909149"/>
              <a:ext cx="2460423" cy="1433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txBox="1"/>
            <p:nvPr/>
          </p:nvSpPr>
          <p:spPr>
            <a:xfrm>
              <a:off x="301048" y="1909149"/>
              <a:ext cx="2460423" cy="143327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hu-HU">
                  <a:solidFill>
                    <a:schemeClr val="dk1"/>
                  </a:solidFill>
                </a:rPr>
                <a:t>Aproximativ 11 milioane de tone de plastic sunt aruncate în oceanele lumii în fiecare an - o cantitate estimată că se va tripla până în 2040 - afectând cel puțin 267 de specii.</a:t>
              </a:r>
              <a:endParaRPr sz="1700" i="0" u="none" strike="noStrike" cap="none">
                <a:solidFill>
                  <a:srgbClr val="000000"/>
                </a:solidFill>
              </a:endParaRPr>
            </a:p>
          </p:txBody>
        </p:sp>
        <p:sp>
          <p:nvSpPr>
            <p:cNvPr id="661" name="Google Shape;661;p36"/>
            <p:cNvSpPr/>
            <p:nvPr/>
          </p:nvSpPr>
          <p:spPr>
            <a:xfrm>
              <a:off x="3868662" y="353607"/>
              <a:ext cx="1107190" cy="1107190"/>
            </a:xfrm>
            <a:prstGeom prst="rect">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3192046" y="1909149"/>
              <a:ext cx="2460423" cy="1433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txBox="1"/>
            <p:nvPr/>
          </p:nvSpPr>
          <p:spPr>
            <a:xfrm>
              <a:off x="3192046" y="1604349"/>
              <a:ext cx="2460300" cy="143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a:t>Multe dintre aceste produse, cum ar fi pungile de plastic și ambalajele alimentare, au o durată de viață de doar câteva minute până la ore, dar pot persista în mediul înconjurător timp de sute de ani.</a:t>
              </a:r>
              <a:endParaRPr/>
            </a:p>
            <a:p>
              <a:pPr marL="0" marR="0" lvl="0" indent="0" algn="ctr" rtl="0">
                <a:lnSpc>
                  <a:spcPct val="100000"/>
                </a:lnSpc>
                <a:spcBef>
                  <a:spcPts val="1200"/>
                </a:spcBef>
                <a:spcAft>
                  <a:spcPts val="0"/>
                </a:spcAft>
                <a:buClr>
                  <a:srgbClr val="000000"/>
                </a:buClr>
                <a:buSzPts val="1400"/>
                <a:buFont typeface="Arial"/>
                <a:buNone/>
              </a:pPr>
              <a:endParaRPr sz="1300"/>
            </a:p>
          </p:txBody>
        </p:sp>
        <p:sp>
          <p:nvSpPr>
            <p:cNvPr id="664" name="Google Shape;664;p36"/>
            <p:cNvSpPr/>
            <p:nvPr/>
          </p:nvSpPr>
          <p:spPr>
            <a:xfrm>
              <a:off x="6759660" y="353607"/>
              <a:ext cx="1107190" cy="1107190"/>
            </a:xfrm>
            <a:prstGeom prst="rect">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6083043" y="1909149"/>
              <a:ext cx="2460423" cy="1433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txBox="1"/>
            <p:nvPr/>
          </p:nvSpPr>
          <p:spPr>
            <a:xfrm>
              <a:off x="6083043" y="1832949"/>
              <a:ext cx="2460300" cy="143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a:t>În fiecare minut al fiecărei zile, echivalentul conținutului unui camion de gunoi plin cu plastic ajunge în oceane; până în 2050 se estimează că aceasta va crește la patru pe minut.</a:t>
              </a:r>
              <a:endParaRPr/>
            </a:p>
            <a:p>
              <a:pPr marL="0" marR="0" lvl="0" indent="0" algn="ctr" rtl="0">
                <a:lnSpc>
                  <a:spcPct val="100000"/>
                </a:lnSpc>
                <a:spcBef>
                  <a:spcPts val="1200"/>
                </a:spcBef>
                <a:spcAft>
                  <a:spcPts val="0"/>
                </a:spcAft>
                <a:buClr>
                  <a:srgbClr val="000000"/>
                </a:buClr>
                <a:buSzPts val="1400"/>
                <a:buFont typeface="Arial"/>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7"/>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Poluarea cu plastic și economia circulară</a:t>
            </a:r>
            <a:endParaRPr/>
          </a:p>
        </p:txBody>
      </p:sp>
      <p:grpSp>
        <p:nvGrpSpPr>
          <p:cNvPr id="672" name="Google Shape;672;p37"/>
          <p:cNvGrpSpPr/>
          <p:nvPr/>
        </p:nvGrpSpPr>
        <p:grpSpPr>
          <a:xfrm>
            <a:off x="200246" y="1225035"/>
            <a:ext cx="5335773" cy="3768836"/>
            <a:chOff x="0" y="0"/>
            <a:chExt cx="5335773" cy="3768836"/>
          </a:xfrm>
        </p:grpSpPr>
        <p:cxnSp>
          <p:nvCxnSpPr>
            <p:cNvPr id="673" name="Google Shape;673;p37"/>
            <p:cNvCxnSpPr/>
            <p:nvPr/>
          </p:nvCxnSpPr>
          <p:spPr>
            <a:xfrm>
              <a:off x="0" y="0"/>
              <a:ext cx="5335773"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74" name="Google Shape;674;p37"/>
            <p:cNvSpPr/>
            <p:nvPr/>
          </p:nvSpPr>
          <p:spPr>
            <a:xfrm>
              <a:off x="0" y="0"/>
              <a:ext cx="5335773" cy="18844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txBox="1"/>
            <p:nvPr/>
          </p:nvSpPr>
          <p:spPr>
            <a:xfrm>
              <a:off x="0" y="0"/>
              <a:ext cx="5335773" cy="1884418"/>
            </a:xfrm>
            <a:prstGeom prst="rect">
              <a:avLst/>
            </a:prstGeom>
            <a:noFill/>
            <a:ln>
              <a:noFill/>
            </a:ln>
          </p:spPr>
          <p:txBody>
            <a:bodyPr spcFirstLastPara="1" wrap="square" lIns="53325" tIns="53325" rIns="53325" bIns="533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hu-HU" sz="1200"/>
                <a:t>Pe 22 ianuarie, la Forumul Economic Mondial anual de la Davos, Elveția, Circle Economy a dezvăluit un raport despre beneficiile unei economii circulare. Această lucrare se concentrează asupra </a:t>
              </a:r>
              <a:r>
                <a:rPr lang="hu-HU" sz="1200" b="1"/>
                <a:t>cât de mult ar putea beneficia lumea de pe urma tranziției la o economie circulară, în special din punct de vedere al gazelor cu efect de seră și al schimbărilor climatice.</a:t>
              </a:r>
              <a:endParaRPr sz="1200" b="1"/>
            </a:p>
          </p:txBody>
        </p:sp>
        <p:cxnSp>
          <p:nvCxnSpPr>
            <p:cNvPr id="676" name="Google Shape;676;p37"/>
            <p:cNvCxnSpPr/>
            <p:nvPr/>
          </p:nvCxnSpPr>
          <p:spPr>
            <a:xfrm>
              <a:off x="0" y="1884418"/>
              <a:ext cx="5335773" cy="0"/>
            </a:xfrm>
            <a:prstGeom prst="straightConnector1">
              <a:avLst/>
            </a:prstGeom>
            <a:solidFill>
              <a:srgbClr val="290089"/>
            </a:solidFill>
            <a:ln w="25400" cap="flat" cmpd="sng">
              <a:solidFill>
                <a:srgbClr val="290089"/>
              </a:solidFill>
              <a:prstDash val="solid"/>
              <a:round/>
              <a:headEnd type="none" w="sm" len="sm"/>
              <a:tailEnd type="none" w="sm" len="sm"/>
            </a:ln>
          </p:spPr>
        </p:cxnSp>
        <p:sp>
          <p:nvSpPr>
            <p:cNvPr id="677" name="Google Shape;677;p37"/>
            <p:cNvSpPr/>
            <p:nvPr/>
          </p:nvSpPr>
          <p:spPr>
            <a:xfrm>
              <a:off x="0" y="1884418"/>
              <a:ext cx="5335773" cy="18844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txBox="1"/>
            <p:nvPr/>
          </p:nvSpPr>
          <p:spPr>
            <a:xfrm>
              <a:off x="0" y="1884418"/>
              <a:ext cx="5335773" cy="1884418"/>
            </a:xfrm>
            <a:prstGeom prst="rect">
              <a:avLst/>
            </a:prstGeom>
            <a:noFill/>
            <a:ln>
              <a:noFill/>
            </a:ln>
          </p:spPr>
          <p:txBody>
            <a:bodyPr spcFirstLastPara="1" wrap="square" lIns="53325" tIns="53325" rIns="53325" bIns="53325"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200" i="1"/>
                <a:t>Circle Economy</a:t>
              </a:r>
              <a:r>
                <a:rPr lang="hu-HU" sz="1200"/>
                <a:t> e</a:t>
              </a:r>
              <a:r>
                <a:rPr lang="hu-HU" sz="1200" b="1"/>
                <a:t>stimează că aproximativ două treimi din gazele cu efect de seră (cu excepția celor din silvicultură și utilizarea terenurilor) sunt eliberate în timpul extracției, procesării și fabricării bunurilor pentru a satisface cererea societății. </a:t>
              </a:r>
              <a:r>
                <a:rPr lang="hu-HU" sz="1200"/>
                <a:t>Restul de o treime din emisii se produce atunci când bunurile sau serviciile sunt transportate sau utilizate. O altă perspectivă interesantă este că nevoile societății de locuințe, nutriție și mobilitate reprezintă peste 80% din amprenta materială totală actuală.</a:t>
              </a:r>
              <a:endParaRPr sz="1200"/>
            </a:p>
            <a:p>
              <a:pPr marL="0" marR="0" lvl="0" indent="0" algn="l" rtl="0">
                <a:lnSpc>
                  <a:spcPct val="90000"/>
                </a:lnSpc>
                <a:spcBef>
                  <a:spcPts val="1200"/>
                </a:spcBef>
                <a:spcAft>
                  <a:spcPts val="0"/>
                </a:spcAft>
                <a:buClr>
                  <a:srgbClr val="000000"/>
                </a:buClr>
                <a:buSzPts val="1400"/>
                <a:buFont typeface="Arial"/>
                <a:buNone/>
              </a:pPr>
              <a:endParaRPr sz="1200" i="1"/>
            </a:p>
          </p:txBody>
        </p:sp>
      </p:grpSp>
      <p:pic>
        <p:nvPicPr>
          <p:cNvPr id="679" name="Google Shape;679;p37"/>
          <p:cNvPicPr preferRelativeResize="0"/>
          <p:nvPr/>
        </p:nvPicPr>
        <p:blipFill rotWithShape="1">
          <a:blip r:embed="rId3">
            <a:alphaModFix/>
          </a:blip>
          <a:srcRect/>
          <a:stretch/>
        </p:blipFill>
        <p:spPr>
          <a:xfrm>
            <a:off x="6000277" y="1064049"/>
            <a:ext cx="2575131" cy="36454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8"/>
          <p:cNvSpPr txBox="1">
            <a:spLocks noGrp="1"/>
          </p:cNvSpPr>
          <p:nvPr>
            <p:ph type="title"/>
          </p:nvPr>
        </p:nvSpPr>
        <p:spPr>
          <a:xfrm>
            <a:off x="528927" y="21343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Poluarea cu plastic și economia circulară</a:t>
            </a:r>
            <a:endParaRPr/>
          </a:p>
        </p:txBody>
      </p:sp>
      <p:grpSp>
        <p:nvGrpSpPr>
          <p:cNvPr id="685" name="Google Shape;685;p38"/>
          <p:cNvGrpSpPr/>
          <p:nvPr/>
        </p:nvGrpSpPr>
        <p:grpSpPr>
          <a:xfrm>
            <a:off x="448636" y="1225035"/>
            <a:ext cx="8246727" cy="3569098"/>
            <a:chOff x="0" y="0"/>
            <a:chExt cx="8246727" cy="3569098"/>
          </a:xfrm>
        </p:grpSpPr>
        <p:cxnSp>
          <p:nvCxnSpPr>
            <p:cNvPr id="686" name="Google Shape;686;p38"/>
            <p:cNvCxnSpPr/>
            <p:nvPr/>
          </p:nvCxnSpPr>
          <p:spPr>
            <a:xfrm>
              <a:off x="0" y="0"/>
              <a:ext cx="8246727" cy="0"/>
            </a:xfrm>
            <a:prstGeom prst="straightConnector1">
              <a:avLst/>
            </a:prstGeom>
            <a:solidFill>
              <a:srgbClr val="325BDD"/>
            </a:solidFill>
            <a:ln w="25400" cap="flat" cmpd="sng">
              <a:solidFill>
                <a:srgbClr val="325BDD"/>
              </a:solidFill>
              <a:prstDash val="solid"/>
              <a:round/>
              <a:headEnd type="none" w="sm" len="sm"/>
              <a:tailEnd type="none" w="sm" len="sm"/>
            </a:ln>
          </p:spPr>
        </p:cxnSp>
        <p:sp>
          <p:nvSpPr>
            <p:cNvPr id="687" name="Google Shape;687;p38"/>
            <p:cNvSpPr/>
            <p:nvPr/>
          </p:nvSpPr>
          <p:spPr>
            <a:xfrm>
              <a:off x="0" y="0"/>
              <a:ext cx="1649345" cy="35690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txBox="1"/>
            <p:nvPr/>
          </p:nvSpPr>
          <p:spPr>
            <a:xfrm>
              <a:off x="0" y="0"/>
              <a:ext cx="1649345" cy="356909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hu-HU" sz="2400" b="1">
                  <a:solidFill>
                    <a:srgbClr val="059540"/>
                  </a:solidFill>
                </a:rPr>
                <a:t>Șase puncte cheie pentru a inversa poluarea cu plastic</a:t>
              </a:r>
              <a:endParaRPr sz="2400" b="1">
                <a:solidFill>
                  <a:srgbClr val="059540"/>
                </a:solidFill>
              </a:endParaRPr>
            </a:p>
          </p:txBody>
        </p:sp>
        <p:sp>
          <p:nvSpPr>
            <p:cNvPr id="689" name="Google Shape;689;p38"/>
            <p:cNvSpPr/>
            <p:nvPr/>
          </p:nvSpPr>
          <p:spPr>
            <a:xfrm>
              <a:off x="1773046" y="28101"/>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txBox="1"/>
            <p:nvPr/>
          </p:nvSpPr>
          <p:spPr>
            <a:xfrm>
              <a:off x="1773046" y="28101"/>
              <a:ext cx="6473680" cy="562028"/>
            </a:xfrm>
            <a:prstGeom prst="rect">
              <a:avLst/>
            </a:prstGeom>
            <a:noFill/>
            <a:ln>
              <a:noFill/>
            </a:ln>
          </p:spPr>
          <p:txBody>
            <a:bodyPr spcFirstLastPara="1" wrap="square" lIns="60950" tIns="60950" rIns="60950" bIns="6095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600"/>
                <a:t>Toate ambalajele din plastic sunt 100% reutilizabile și reciclabile</a:t>
              </a:r>
              <a:endParaRPr sz="1600"/>
            </a:p>
            <a:p>
              <a:pPr marL="0" marR="0" lvl="0" indent="0" algn="l" rtl="0">
                <a:lnSpc>
                  <a:spcPct val="90000"/>
                </a:lnSpc>
                <a:spcBef>
                  <a:spcPts val="1200"/>
                </a:spcBef>
                <a:spcAft>
                  <a:spcPts val="0"/>
                </a:spcAft>
                <a:buClr>
                  <a:srgbClr val="000000"/>
                </a:buClr>
                <a:buSzPts val="1600"/>
                <a:buFont typeface="Arial"/>
                <a:buNone/>
              </a:pPr>
              <a:endParaRPr sz="1600"/>
            </a:p>
          </p:txBody>
        </p:sp>
        <p:cxnSp>
          <p:nvCxnSpPr>
            <p:cNvPr id="691" name="Google Shape;691;p38"/>
            <p:cNvCxnSpPr/>
            <p:nvPr/>
          </p:nvCxnSpPr>
          <p:spPr>
            <a:xfrm>
              <a:off x="1649345" y="59012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92" name="Google Shape;692;p38"/>
            <p:cNvSpPr/>
            <p:nvPr/>
          </p:nvSpPr>
          <p:spPr>
            <a:xfrm>
              <a:off x="1773046" y="618231"/>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txBox="1"/>
            <p:nvPr/>
          </p:nvSpPr>
          <p:spPr>
            <a:xfrm>
              <a:off x="1773046" y="618231"/>
              <a:ext cx="6473680" cy="562028"/>
            </a:xfrm>
            <a:prstGeom prst="rect">
              <a:avLst/>
            </a:prstGeom>
            <a:noFill/>
            <a:ln>
              <a:noFill/>
            </a:ln>
          </p:spPr>
          <p:txBody>
            <a:bodyPr spcFirstLastPara="1" wrap="square" lIns="60950" tIns="60950" rIns="60950" bIns="60950"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hu-HU" sz="1700">
                  <a:solidFill>
                    <a:srgbClr val="202124"/>
                  </a:solidFill>
                  <a:highlight>
                    <a:srgbClr val="F8F9FA"/>
                  </a:highlight>
                </a:rPr>
                <a:t>Acolo unde este posibil, aplicați modele de reutilizare</a:t>
              </a:r>
              <a:endParaRPr sz="1200"/>
            </a:p>
          </p:txBody>
        </p:sp>
        <p:cxnSp>
          <p:nvCxnSpPr>
            <p:cNvPr id="694" name="Google Shape;694;p38"/>
            <p:cNvCxnSpPr/>
            <p:nvPr/>
          </p:nvCxnSpPr>
          <p:spPr>
            <a:xfrm>
              <a:off x="1649345" y="118025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95" name="Google Shape;695;p38"/>
            <p:cNvSpPr/>
            <p:nvPr/>
          </p:nvSpPr>
          <p:spPr>
            <a:xfrm>
              <a:off x="1773046" y="120836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txBox="1"/>
            <p:nvPr/>
          </p:nvSpPr>
          <p:spPr>
            <a:xfrm>
              <a:off x="1773046" y="1208360"/>
              <a:ext cx="6473680" cy="562028"/>
            </a:xfrm>
            <a:prstGeom prst="rect">
              <a:avLst/>
            </a:prstGeom>
            <a:noFill/>
            <a:ln>
              <a:noFill/>
            </a:ln>
          </p:spPr>
          <p:txBody>
            <a:bodyPr spcFirstLastPara="1" wrap="square" lIns="60950" tIns="60950" rIns="60950" bIns="6095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hu-HU" sz="1600"/>
                <a:t>Reproiectează noi modele de ambalaj de livrare</a:t>
              </a:r>
              <a:endParaRPr sz="1600"/>
            </a:p>
          </p:txBody>
        </p:sp>
        <p:cxnSp>
          <p:nvCxnSpPr>
            <p:cNvPr id="697" name="Google Shape;697;p38"/>
            <p:cNvCxnSpPr/>
            <p:nvPr/>
          </p:nvCxnSpPr>
          <p:spPr>
            <a:xfrm>
              <a:off x="1649345" y="177038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698" name="Google Shape;698;p38"/>
            <p:cNvSpPr/>
            <p:nvPr/>
          </p:nvSpPr>
          <p:spPr>
            <a:xfrm>
              <a:off x="1773046" y="179849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txBox="1"/>
            <p:nvPr/>
          </p:nvSpPr>
          <p:spPr>
            <a:xfrm>
              <a:off x="1773046" y="1798490"/>
              <a:ext cx="6473680" cy="562028"/>
            </a:xfrm>
            <a:prstGeom prst="rect">
              <a:avLst/>
            </a:prstGeom>
            <a:noFill/>
            <a:ln>
              <a:noFill/>
            </a:ln>
          </p:spPr>
          <p:txBody>
            <a:bodyPr spcFirstLastPara="1" wrap="square" lIns="60950" tIns="60950" rIns="60950" bIns="6095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600"/>
                <a:t>Folosiți resurse finite în locul materialelor plastice</a:t>
              </a:r>
              <a:endParaRPr sz="1600"/>
            </a:p>
            <a:p>
              <a:pPr marL="0" marR="0" lvl="0" indent="0" algn="l" rtl="0">
                <a:lnSpc>
                  <a:spcPct val="90000"/>
                </a:lnSpc>
                <a:spcBef>
                  <a:spcPts val="1200"/>
                </a:spcBef>
                <a:spcAft>
                  <a:spcPts val="0"/>
                </a:spcAft>
                <a:buClr>
                  <a:srgbClr val="000000"/>
                </a:buClr>
                <a:buSzPts val="1600"/>
                <a:buFont typeface="Arial"/>
                <a:buNone/>
              </a:pPr>
              <a:endParaRPr sz="1600"/>
            </a:p>
          </p:txBody>
        </p:sp>
        <p:cxnSp>
          <p:nvCxnSpPr>
            <p:cNvPr id="700" name="Google Shape;700;p38"/>
            <p:cNvCxnSpPr/>
            <p:nvPr/>
          </p:nvCxnSpPr>
          <p:spPr>
            <a:xfrm>
              <a:off x="1649345" y="2360519"/>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1" name="Google Shape;701;p38"/>
            <p:cNvSpPr/>
            <p:nvPr/>
          </p:nvSpPr>
          <p:spPr>
            <a:xfrm>
              <a:off x="1773046" y="238862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txBox="1"/>
            <p:nvPr/>
          </p:nvSpPr>
          <p:spPr>
            <a:xfrm>
              <a:off x="1773046" y="2388620"/>
              <a:ext cx="6473680" cy="562028"/>
            </a:xfrm>
            <a:prstGeom prst="rect">
              <a:avLst/>
            </a:prstGeom>
            <a:noFill/>
            <a:ln>
              <a:noFill/>
            </a:ln>
          </p:spPr>
          <p:txBody>
            <a:bodyPr spcFirstLastPara="1" wrap="square" lIns="60950" tIns="60950" rIns="60950" bIns="6095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600"/>
                <a:t>Toate ambalajele din plastic sunt refolosite, reciclate sau compostate</a:t>
              </a:r>
              <a:endParaRPr sz="1600"/>
            </a:p>
            <a:p>
              <a:pPr marL="0" marR="0" lvl="0" indent="0" algn="l" rtl="0">
                <a:lnSpc>
                  <a:spcPct val="90000"/>
                </a:lnSpc>
                <a:spcBef>
                  <a:spcPts val="1200"/>
                </a:spcBef>
                <a:spcAft>
                  <a:spcPts val="0"/>
                </a:spcAft>
                <a:buClr>
                  <a:srgbClr val="000000"/>
                </a:buClr>
                <a:buSzPts val="1600"/>
                <a:buFont typeface="Arial"/>
                <a:buNone/>
              </a:pPr>
              <a:endParaRPr sz="1600"/>
            </a:p>
          </p:txBody>
        </p:sp>
        <p:cxnSp>
          <p:nvCxnSpPr>
            <p:cNvPr id="703" name="Google Shape;703;p38"/>
            <p:cNvCxnSpPr/>
            <p:nvPr/>
          </p:nvCxnSpPr>
          <p:spPr>
            <a:xfrm>
              <a:off x="1649345" y="2950648"/>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sp>
          <p:nvSpPr>
            <p:cNvPr id="704" name="Google Shape;704;p38"/>
            <p:cNvSpPr/>
            <p:nvPr/>
          </p:nvSpPr>
          <p:spPr>
            <a:xfrm>
              <a:off x="1773046" y="2978750"/>
              <a:ext cx="6473680" cy="5620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txBox="1"/>
            <p:nvPr/>
          </p:nvSpPr>
          <p:spPr>
            <a:xfrm>
              <a:off x="1773046" y="2978750"/>
              <a:ext cx="6473680" cy="562028"/>
            </a:xfrm>
            <a:prstGeom prst="rect">
              <a:avLst/>
            </a:prstGeom>
            <a:noFill/>
            <a:ln>
              <a:noFill/>
            </a:ln>
          </p:spPr>
          <p:txBody>
            <a:bodyPr spcFirstLastPara="1" wrap="square" lIns="60950" tIns="60950" rIns="60950" bIns="60950" anchor="t" anchorCtr="0">
              <a:noAutofit/>
            </a:bodyPr>
            <a:lstStyle/>
            <a:p>
              <a:pPr marL="0" lvl="0" indent="0" algn="l" rtl="0">
                <a:lnSpc>
                  <a:spcPct val="115000"/>
                </a:lnSpc>
                <a:spcBef>
                  <a:spcPts val="1200"/>
                </a:spcBef>
                <a:spcAft>
                  <a:spcPts val="0"/>
                </a:spcAft>
                <a:buClr>
                  <a:schemeClr val="dk1"/>
                </a:buClr>
                <a:buSzPts val="1100"/>
                <a:buFont typeface="Arial"/>
                <a:buNone/>
              </a:pPr>
              <a:r>
                <a:rPr lang="hu-HU" sz="1600"/>
                <a:t>Ambalajele din plastic nu conțin substanțe chimice periculoase</a:t>
              </a:r>
              <a:endParaRPr sz="1600"/>
            </a:p>
            <a:p>
              <a:pPr marL="0" marR="0" lvl="0" indent="0" algn="l" rtl="0">
                <a:lnSpc>
                  <a:spcPct val="90000"/>
                </a:lnSpc>
                <a:spcBef>
                  <a:spcPts val="1200"/>
                </a:spcBef>
                <a:spcAft>
                  <a:spcPts val="0"/>
                </a:spcAft>
                <a:buClr>
                  <a:srgbClr val="000000"/>
                </a:buClr>
                <a:buSzPts val="1600"/>
                <a:buFont typeface="Arial"/>
                <a:buNone/>
              </a:pPr>
              <a:endParaRPr sz="1600"/>
            </a:p>
          </p:txBody>
        </p:sp>
        <p:cxnSp>
          <p:nvCxnSpPr>
            <p:cNvPr id="706" name="Google Shape;706;p38"/>
            <p:cNvCxnSpPr/>
            <p:nvPr/>
          </p:nvCxnSpPr>
          <p:spPr>
            <a:xfrm>
              <a:off x="1649345" y="3540778"/>
              <a:ext cx="6597381" cy="0"/>
            </a:xfrm>
            <a:prstGeom prst="straightConnector1">
              <a:avLst/>
            </a:prstGeom>
            <a:solidFill>
              <a:srgbClr val="3765F6"/>
            </a:solidFill>
            <a:ln w="25400" cap="flat" cmpd="sng">
              <a:solidFill>
                <a:srgbClr val="3765F6"/>
              </a:solidFill>
              <a:prstDash val="solid"/>
              <a:round/>
              <a:headEnd type="none" w="sm" len="sm"/>
              <a:tailEnd type="none" w="sm" len="sm"/>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3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b="1"/>
              <a:t>Evaluare</a:t>
            </a:r>
            <a:endParaRPr b="1"/>
          </a:p>
        </p:txBody>
      </p:sp>
      <p:sp>
        <p:nvSpPr>
          <p:cNvPr id="712" name="Google Shape;712;p3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3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9"/>
          <p:cNvSpPr txBox="1"/>
          <p:nvPr/>
        </p:nvSpPr>
        <p:spPr>
          <a:xfrm>
            <a:off x="760785" y="1429222"/>
            <a:ext cx="2582425" cy="164506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hu-HU" sz="1400" b="1" i="0" u="none" strike="noStrike" cap="none">
                <a:solidFill>
                  <a:srgbClr val="000000"/>
                </a:solidFill>
                <a:latin typeface="Calibri"/>
                <a:ea typeface="Calibri"/>
                <a:cs typeface="Calibri"/>
                <a:sym typeface="Calibri"/>
              </a:rPr>
              <a:t>Ce înseamnă cei 3R?</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A. </a:t>
            </a:r>
            <a:r>
              <a:rPr lang="hu-HU" sz="1400" b="0" i="0" u="none" strike="noStrike" cap="none">
                <a:solidFill>
                  <a:srgbClr val="000000"/>
                </a:solidFill>
                <a:latin typeface="Calibri"/>
                <a:ea typeface="Calibri"/>
                <a:cs typeface="Calibri"/>
                <a:sym typeface="Calibri"/>
              </a:rPr>
              <a:t>Reutilizare, reparare și reciclare</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B. </a:t>
            </a:r>
            <a:r>
              <a:rPr lang="hu-HU" sz="1400" b="0" i="0" u="none" strike="noStrike" cap="none">
                <a:solidFill>
                  <a:srgbClr val="000000"/>
                </a:solidFill>
                <a:latin typeface="Calibri"/>
                <a:ea typeface="Calibri"/>
                <a:cs typeface="Calibri"/>
                <a:sym typeface="Calibri"/>
              </a:rPr>
              <a:t>Reutilizare, reparare și reducere</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C. </a:t>
            </a:r>
            <a:r>
              <a:rPr lang="hu-HU" sz="1400" b="0" i="0" u="none" strike="noStrike" cap="none">
                <a:solidFill>
                  <a:srgbClr val="000000"/>
                </a:solidFill>
                <a:latin typeface="Calibri"/>
                <a:ea typeface="Calibri"/>
                <a:cs typeface="Calibri"/>
                <a:sym typeface="Calibri"/>
              </a:rPr>
              <a:t>Reciclare, reparare și reducere</a:t>
            </a:r>
            <a:endParaRPr sz="1400" b="0"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D. </a:t>
            </a:r>
            <a:r>
              <a:rPr lang="hu-HU" sz="1400" b="0" i="0" u="none" strike="noStrike" cap="none">
                <a:solidFill>
                  <a:srgbClr val="000000"/>
                </a:solidFill>
                <a:latin typeface="Calibri"/>
                <a:ea typeface="Calibri"/>
                <a:cs typeface="Calibri"/>
                <a:sym typeface="Calibri"/>
              </a:rPr>
              <a:t>Reutilizarea, reciclarea și reducerea</a:t>
            </a:r>
            <a:endParaRPr sz="1400" b="0" i="0" u="none" strike="noStrike" cap="none">
              <a:solidFill>
                <a:srgbClr val="000000"/>
              </a:solidFill>
              <a:latin typeface="Calibri"/>
              <a:ea typeface="Calibri"/>
              <a:cs typeface="Calibri"/>
              <a:sym typeface="Calibri"/>
            </a:endParaRPr>
          </a:p>
        </p:txBody>
      </p:sp>
      <p:sp>
        <p:nvSpPr>
          <p:cNvPr id="717" name="Google Shape;717;p39"/>
          <p:cNvSpPr txBox="1"/>
          <p:nvPr/>
        </p:nvSpPr>
        <p:spPr>
          <a:xfrm>
            <a:off x="4779791" y="1813622"/>
            <a:ext cx="3248501" cy="87626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hu-HU" sz="1400" b="1" i="0" u="none" strike="noStrike" cap="none">
                <a:solidFill>
                  <a:srgbClr val="000000"/>
                </a:solidFill>
                <a:latin typeface="Calibri"/>
                <a:ea typeface="Calibri"/>
                <a:cs typeface="Calibri"/>
                <a:sym typeface="Calibri"/>
              </a:rPr>
              <a:t>Comentați următoarea întrebare:</a:t>
            </a:r>
            <a:endParaRPr sz="1400" b="1" i="0" u="none" strike="noStrike" cap="none">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hu-HU" sz="1400" b="1" i="0" u="none" strike="noStrike" cap="none">
                <a:solidFill>
                  <a:srgbClr val="000000"/>
                </a:solidFill>
                <a:latin typeface="Calibri"/>
                <a:ea typeface="Calibri"/>
                <a:cs typeface="Calibri"/>
                <a:sym typeface="Calibri"/>
              </a:rPr>
              <a:t>În ce măsură economia circulară implică reducerea la minimum a deșeurilor.</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solidFill>
                  <a:srgbClr val="368E00"/>
                </a:solidFill>
              </a:rPr>
              <a:t>Beneficiile companiei de Ec</a:t>
            </a:r>
            <a:br>
              <a:rPr lang="hu-HU" sz="4000">
                <a:solidFill>
                  <a:srgbClr val="368E00"/>
                </a:solidFill>
              </a:rPr>
            </a:br>
            <a:endParaRPr/>
          </a:p>
        </p:txBody>
      </p:sp>
      <p:sp>
        <p:nvSpPr>
          <p:cNvPr id="134" name="Google Shape;134;p4"/>
          <p:cNvSpPr txBox="1">
            <a:spLocks noGrp="1"/>
          </p:cNvSpPr>
          <p:nvPr>
            <p:ph type="subTitle" idx="1"/>
          </p:nvPr>
        </p:nvSpPr>
        <p:spPr>
          <a:xfrm>
            <a:off x="3719073" y="2497270"/>
            <a:ext cx="531735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hu-HU" sz="1600"/>
              <a:t>O prezentare generală a beneficiilor pe care le aduce companiei implementarea practicilor de economie circulară. Cele 4 domenii principale ale beneficiilor prezentate sunt: Finanțarea, Piața și lanțul valoric, Resursele umane și Reziliența. O perspectivă asupra principalelor bariere pentru IMM-uri legate de economia circulară.</a:t>
            </a:r>
            <a:endParaRPr/>
          </a:p>
          <a:p>
            <a:pPr marL="0" lvl="0" indent="0" algn="just" rtl="0">
              <a:lnSpc>
                <a:spcPct val="100000"/>
              </a:lnSpc>
              <a:spcBef>
                <a:spcPts val="0"/>
              </a:spcBef>
              <a:spcAft>
                <a:spcPts val="0"/>
              </a:spcAft>
              <a:buSzPts val="1600"/>
              <a:buNone/>
            </a:pPr>
            <a:r>
              <a:rPr lang="hu-HU"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b="1"/>
              <a:t>Evaluare</a:t>
            </a:r>
            <a:endParaRPr b="1"/>
          </a:p>
        </p:txBody>
      </p:sp>
      <p:sp>
        <p:nvSpPr>
          <p:cNvPr id="723" name="Google Shape;723;p4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4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4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4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40"/>
          <p:cNvSpPr/>
          <p:nvPr/>
        </p:nvSpPr>
        <p:spPr>
          <a:xfrm>
            <a:off x="1639218" y="1427990"/>
            <a:ext cx="5568655" cy="107721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hu-HU" sz="1600" b="1" i="0" u="sng" strike="noStrike" cap="none">
                <a:solidFill>
                  <a:schemeClr val="dk1"/>
                </a:solidFill>
                <a:latin typeface="Calibri"/>
                <a:ea typeface="Calibri"/>
                <a:cs typeface="Calibri"/>
                <a:sym typeface="Calibri"/>
              </a:rPr>
              <a:t>Sarcină</a:t>
            </a:r>
            <a:endParaRPr sz="16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r>
              <a:rPr lang="hu-HU" sz="1600" b="0" i="0" u="none" strike="noStrike" cap="none">
                <a:solidFill>
                  <a:schemeClr val="dk1"/>
                </a:solidFill>
                <a:latin typeface="Calibri"/>
                <a:ea typeface="Calibri"/>
                <a:cs typeface="Calibri"/>
                <a:sym typeface="Calibri"/>
              </a:rPr>
              <a:t>Alegeți un produs la alegere și desenați o diagramă circulară cu părțile individuale ale acestuia.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728" name="Google Shape;728;p40"/>
          <p:cNvSpPr/>
          <p:nvPr/>
        </p:nvSpPr>
        <p:spPr>
          <a:xfrm>
            <a:off x="1430718" y="3886200"/>
            <a:ext cx="9144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0"/>
          <p:cNvSpPr/>
          <p:nvPr/>
        </p:nvSpPr>
        <p:spPr>
          <a:xfrm rot="590882">
            <a:off x="3956573" y="2442721"/>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0" name="Google Shape;730;p40"/>
          <p:cNvSpPr/>
          <p:nvPr/>
        </p:nvSpPr>
        <p:spPr>
          <a:xfrm rot="5400000">
            <a:off x="4496137" y="2958139"/>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E7501B"/>
          </a:solidFill>
          <a:ln w="25400" cap="flat" cmpd="sng">
            <a:solidFill>
              <a:srgbClr val="E750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1" name="Google Shape;731;p40"/>
          <p:cNvSpPr/>
          <p:nvPr/>
        </p:nvSpPr>
        <p:spPr>
          <a:xfrm rot="9839670">
            <a:off x="3969701" y="3615590"/>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8F8270"/>
          </a:solidFill>
          <a:ln w="38100" cap="flat" cmpd="sng">
            <a:solidFill>
              <a:srgbClr val="8F827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2" name="Google Shape;732;p40"/>
          <p:cNvSpPr/>
          <p:nvPr/>
        </p:nvSpPr>
        <p:spPr>
          <a:xfrm rot="-7946238">
            <a:off x="3318380" y="3375044"/>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3" name="Google Shape;733;p40"/>
          <p:cNvSpPr/>
          <p:nvPr/>
        </p:nvSpPr>
        <p:spPr>
          <a:xfrm rot="-2405144">
            <a:off x="3237399" y="2818270"/>
            <a:ext cx="1179030" cy="872363"/>
          </a:xfrm>
          <a:custGeom>
            <a:avLst/>
            <a:gdLst/>
            <a:ahLst/>
            <a:cxnLst/>
            <a:rect l="l" t="t" r="r" b="b"/>
            <a:pathLst>
              <a:path w="120000" h="120000" extrusionOk="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960B5"/>
          </a:solidFill>
          <a:ln w="25400" cap="flat" cmpd="sng">
            <a:solidFill>
              <a:srgbClr val="0960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734" name="Google Shape;734;p40"/>
          <p:cNvPicPr preferRelativeResize="0"/>
          <p:nvPr/>
        </p:nvPicPr>
        <p:blipFill rotWithShape="1">
          <a:blip r:embed="rId3">
            <a:alphaModFix/>
          </a:blip>
          <a:srcRect/>
          <a:stretch/>
        </p:blipFill>
        <p:spPr>
          <a:xfrm>
            <a:off x="3412602" y="2481249"/>
            <a:ext cx="2066723" cy="2085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4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Lecturi suplimentare</a:t>
            </a:r>
            <a:endParaRPr/>
          </a:p>
        </p:txBody>
      </p:sp>
      <p:sp>
        <p:nvSpPr>
          <p:cNvPr id="740" name="Google Shape;740;p41"/>
          <p:cNvSpPr txBox="1"/>
          <p:nvPr/>
        </p:nvSpPr>
        <p:spPr>
          <a:xfrm>
            <a:off x="316258" y="1551100"/>
            <a:ext cx="8333671"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hu-HU" sz="1800" b="1" i="0" u="none" strike="noStrike" cap="none">
                <a:solidFill>
                  <a:srgbClr val="368E00"/>
                </a:solidFill>
                <a:latin typeface="Arial"/>
                <a:ea typeface="Arial"/>
                <a:cs typeface="Arial"/>
                <a:sym typeface="Arial"/>
              </a:rPr>
              <a:t>5 BENEFICII ALE UNEI </a:t>
            </a:r>
            <a:r>
              <a:rPr lang="hu-HU" sz="1400" b="0" i="0" u="none" strike="noStrike" cap="none">
                <a:solidFill>
                  <a:srgbClr val="000000"/>
                </a:solidFill>
                <a:latin typeface="Arial"/>
                <a:ea typeface="Arial"/>
                <a:cs typeface="Arial"/>
                <a:sym typeface="Arial"/>
              </a:rPr>
              <a:t>ECONOMII</a:t>
            </a:r>
            <a:r>
              <a:rPr lang="hu-HU" sz="1800" b="1" i="0" u="none" strike="noStrike" cap="none">
                <a:solidFill>
                  <a:srgbClr val="368E00"/>
                </a:solidFill>
                <a:latin typeface="Arial"/>
                <a:ea typeface="Arial"/>
                <a:cs typeface="Arial"/>
                <a:sym typeface="Arial"/>
              </a:rPr>
              <a:t> CIRCULARE </a:t>
            </a:r>
            <a:br>
              <a:rPr lang="hu-HU" sz="1400" b="0" i="0" u="none" strike="noStrike" cap="none">
                <a:solidFill>
                  <a:srgbClr val="000000"/>
                </a:solidFill>
                <a:latin typeface="Arial"/>
                <a:ea typeface="Arial"/>
                <a:cs typeface="Arial"/>
                <a:sym typeface="Arial"/>
              </a:rPr>
            </a:br>
            <a:r>
              <a:rPr lang="hu-HU"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https://tontoton.com/5-benefits-of-a-circular-economy/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hu-HU" sz="1800" b="1" i="0" u="none" strike="noStrike" cap="none">
                <a:solidFill>
                  <a:srgbClr val="368E00"/>
                </a:solidFill>
                <a:latin typeface="Arial"/>
                <a:ea typeface="Arial"/>
                <a:cs typeface="Arial"/>
                <a:sym typeface="Arial"/>
              </a:rPr>
              <a:t>Economia circulară - Care sunt beneficiile pentru întreprinderi? </a:t>
            </a:r>
            <a:r>
              <a:rPr lang="hu-HU"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https://kenniskaarten.hetgroenebrein.nl/en/knowledge-map-circular-economy/ce-benefits-for-businesses/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Beneficiile economiei circulare - Veolia</a:t>
            </a:r>
            <a:br>
              <a:rPr lang="hu-HU" sz="1400" b="1" i="0" u="none" strike="noStrike" cap="none">
                <a:solidFill>
                  <a:srgbClr val="368E00"/>
                </a:solidFill>
                <a:latin typeface="Arial"/>
                <a:ea typeface="Arial"/>
                <a:cs typeface="Arial"/>
                <a:sym typeface="Arial"/>
              </a:rPr>
            </a:br>
            <a:r>
              <a:rPr lang="hu-HU"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https://www.youtube.com/watch?v=iXusHn804hc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Beneficiile unei economii circulare pentru atingerea obiectivelor climatice și o mai bună recuperare a deșeurilor</a:t>
            </a:r>
            <a:br>
              <a:rPr lang="hu-HU" sz="1400" b="1" i="0" u="none" strike="noStrike" cap="none">
                <a:solidFill>
                  <a:srgbClr val="368E00"/>
                </a:solidFill>
                <a:latin typeface="Arial"/>
                <a:ea typeface="Arial"/>
                <a:cs typeface="Arial"/>
                <a:sym typeface="Arial"/>
              </a:rPr>
            </a:br>
            <a:r>
              <a:rPr lang="hu-HU" sz="11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https://www.youtube.com/watch?v=4cr8sSeeh0g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ECONOMIA CIRCULARĂ - Beneficii și oportunități pentru întreprinderi, </a:t>
            </a:r>
            <a:r>
              <a:rPr lang="hu-HU" sz="1100" b="0" i="0" u="none" strike="noStrike" cap="none">
                <a:solidFill>
                  <a:srgbClr val="000000"/>
                </a:solidFill>
                <a:latin typeface="Arial"/>
                <a:ea typeface="Arial"/>
                <a:cs typeface="Arial"/>
                <a:sym typeface="Arial"/>
              </a:rPr>
              <a:t>https://www.youtube.com/watch?v=can-1BB9gz8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Economia circulară: 6 beneficii pentru întreprinderi</a:t>
            </a:r>
            <a:br>
              <a:rPr lang="hu-HU" sz="1400" b="1" i="0" u="none" strike="noStrike" cap="none">
                <a:solidFill>
                  <a:srgbClr val="368E00"/>
                </a:solidFill>
                <a:latin typeface="Arial"/>
                <a:ea typeface="Arial"/>
                <a:cs typeface="Arial"/>
                <a:sym typeface="Arial"/>
              </a:rPr>
            </a:br>
            <a:r>
              <a:rPr lang="hu-HU" sz="11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https://www.youtube.com/watch?v=OLIYDK34UNA </a:t>
            </a:r>
            <a:endParaRPr sz="1100" b="0" i="0" u="none" strike="noStrike" cap="none">
              <a:solidFill>
                <a:srgbClr val="000000"/>
              </a:solidFill>
              <a:latin typeface="Arial"/>
              <a:ea typeface="Arial"/>
              <a:cs typeface="Arial"/>
              <a:sym typeface="Arial"/>
            </a:endParaRPr>
          </a:p>
        </p:txBody>
      </p:sp>
      <p:sp>
        <p:nvSpPr>
          <p:cNvPr id="741" name="Google Shape;741;p41"/>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E7501B"/>
                </a:solidFill>
                <a:latin typeface="Arial"/>
                <a:ea typeface="Arial"/>
                <a:cs typeface="Arial"/>
                <a:sym typeface="Arial"/>
              </a:rPr>
              <a:t>Beneficiile companiilor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Lecturi suplimentare</a:t>
            </a:r>
            <a:endParaRPr/>
          </a:p>
        </p:txBody>
      </p:sp>
      <p:sp>
        <p:nvSpPr>
          <p:cNvPr id="747" name="Google Shape;747;p42"/>
          <p:cNvSpPr txBox="1"/>
          <p:nvPr/>
        </p:nvSpPr>
        <p:spPr>
          <a:xfrm>
            <a:off x="316258" y="1551100"/>
            <a:ext cx="8333671" cy="3308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100" b="1" i="0" u="none" strike="noStrike" cap="none">
                <a:solidFill>
                  <a:srgbClr val="368E00"/>
                </a:solidFill>
                <a:latin typeface="Arial"/>
                <a:ea typeface="Arial"/>
                <a:cs typeface="Arial"/>
                <a:sym typeface="Arial"/>
              </a:rPr>
              <a:t>Cărți, lucrări, ghiduri, teze, altele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Comisia Europeană, </a:t>
            </a:r>
            <a:r>
              <a:rPr lang="hu-HU" sz="1100" b="0" i="1" u="none" strike="noStrike" cap="none">
                <a:solidFill>
                  <a:srgbClr val="000000"/>
                </a:solidFill>
                <a:latin typeface="Arial"/>
                <a:ea typeface="Arial"/>
                <a:cs typeface="Arial"/>
                <a:sym typeface="Arial"/>
              </a:rPr>
              <a:t>Planul de acțiune privind economia circulară pentru o Europă mai curată și mai competitivă, </a:t>
            </a:r>
            <a:r>
              <a:rPr lang="hu-HU" sz="1100" b="0" i="0" u="none" strike="noStrike" cap="none">
                <a:solidFill>
                  <a:srgbClr val="000000"/>
                </a:solidFill>
                <a:latin typeface="Arial"/>
                <a:ea typeface="Arial"/>
                <a:cs typeface="Arial"/>
                <a:sym typeface="Arial"/>
              </a:rPr>
              <a:t>https://ec.europa.eu/environment/pdf/circular-economy/new_circular_economy_action_plan.pdf, ultima accesare 06.01.2022.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Aarikka-Stenroos, L.; Welathanthri, M.D.; Ranta, V. </a:t>
            </a:r>
            <a:r>
              <a:rPr lang="hu-HU" sz="1100" b="0" i="1" u="none" strike="noStrike" cap="none">
                <a:solidFill>
                  <a:srgbClr val="000000"/>
                </a:solidFill>
                <a:latin typeface="Arial"/>
                <a:ea typeface="Arial"/>
                <a:cs typeface="Arial"/>
                <a:sym typeface="Arial"/>
              </a:rPr>
              <a:t>Care este valoarea pentru clienți a economiei circulare? Explorarea în mai multe industrii a diverselor valori percepute de consumatori și de clienții de afaceri</a:t>
            </a:r>
            <a:r>
              <a:rPr lang="hu-HU" sz="1100" b="0" i="0" u="none" strike="noStrike" cap="none">
                <a:solidFill>
                  <a:srgbClr val="000000"/>
                </a:solidFill>
                <a:latin typeface="Arial"/>
                <a:ea typeface="Arial"/>
                <a:cs typeface="Arial"/>
                <a:sym typeface="Arial"/>
              </a:rPr>
              <a:t>. Sustenabilitate 2021, 13, 13764.https://www.mdpi.com/2071-1050/13/24/13764 ultima accesare: 18/01/2022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Fundația Macartur, Ellen, (2013), </a:t>
            </a:r>
            <a:r>
              <a:rPr lang="hu-HU" sz="1100" b="0" i="1" u="none" strike="noStrike" cap="none">
                <a:solidFill>
                  <a:srgbClr val="000000"/>
                </a:solidFill>
                <a:latin typeface="Arial"/>
                <a:ea typeface="Arial"/>
                <a:cs typeface="Arial"/>
                <a:sym typeface="Arial"/>
              </a:rPr>
              <a:t>Towards the Circular Economy, </a:t>
            </a:r>
            <a:r>
              <a:rPr lang="hu-HU" sz="1100" b="0" i="0" u="none" strike="noStrike" cap="none">
                <a:solidFill>
                  <a:srgbClr val="000000"/>
                </a:solidFill>
                <a:latin typeface="Arial"/>
                <a:ea typeface="Arial"/>
                <a:cs typeface="Arial"/>
                <a:sym typeface="Arial"/>
              </a:rPr>
              <a:t>vol 1. </a:t>
            </a:r>
            <a:r>
              <a:rPr lang="hu-HU" sz="1100" b="0" i="1"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https://emf.thirdlight.com/link/x8ay372a3r11-k6775n/@/preview/1?o </a:t>
            </a:r>
            <a:r>
              <a:rPr lang="hu-HU" sz="1100" b="0" i="0" u="none" strike="noStrike" cap="none">
                <a:solidFill>
                  <a:srgbClr val="000000"/>
                </a:solidFill>
                <a:latin typeface="Arial"/>
                <a:ea typeface="Arial"/>
                <a:cs typeface="Arial"/>
                <a:sym typeface="Arial"/>
              </a:rPr>
              <a:t>ultimul acces: 13.01.2022.</a:t>
            </a:r>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Šajn, Nikolina, Parlamentul European, Sustainable Consumption - Helping consumers make eco-friendly choices, </a:t>
            </a:r>
            <a:r>
              <a:rPr lang="hu-HU" sz="1100" b="0" i="1"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https://www.europarl.europa.eu/RegData/etudes/BRIE/2020/659295/EPRS_BRI(2020)659295_EN.pdf?fbclid=IwAR03UfonxFQwRB30wMV7lYjABiY9U8ZB_oUfJXL6yivnb2N-be_iQM1VC2s </a:t>
            </a:r>
            <a:r>
              <a:rPr lang="hu-HU" sz="1100" b="0" i="1" u="none" strike="noStrike" cap="none">
                <a:solidFill>
                  <a:srgbClr val="000000"/>
                </a:solidFill>
                <a:latin typeface="Arial"/>
                <a:ea typeface="Arial"/>
                <a:cs typeface="Arial"/>
                <a:sym typeface="Arial"/>
              </a:rPr>
              <a:t>, </a:t>
            </a:r>
            <a:r>
              <a:rPr lang="hu-HU" sz="1100" b="0" i="0" u="none" strike="noStrike" cap="none">
                <a:solidFill>
                  <a:srgbClr val="000000"/>
                </a:solidFill>
                <a:latin typeface="Arial"/>
                <a:ea typeface="Arial"/>
                <a:cs typeface="Arial"/>
                <a:sym typeface="Arial"/>
              </a:rPr>
              <a:t>ultima accesare 06.01.2022</a:t>
            </a:r>
            <a:r>
              <a:rPr lang="hu-HU" sz="1100" b="0" i="1"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1" i="0" u="none" strike="noStrike" cap="none">
                <a:solidFill>
                  <a:srgbClr val="368E00"/>
                </a:solidFill>
                <a:latin typeface="Arial"/>
                <a:ea typeface="Arial"/>
                <a:cs typeface="Arial"/>
                <a:sym typeface="Arial"/>
              </a:rPr>
              <a:t>Site-uri și platforme CE </a:t>
            </a:r>
            <a:endParaRPr sz="11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222222"/>
                </a:solidFill>
                <a:latin typeface="Verdana"/>
                <a:ea typeface="Verdana"/>
                <a:cs typeface="Verdana"/>
                <a:sym typeface="Verdana"/>
              </a:rPr>
              <a:t>Platforma europeană a părților interesate de economia circulară, </a:t>
            </a:r>
            <a:r>
              <a:rPr lang="hu-HU" sz="1100" b="0" i="0" u="sng" strike="noStrike" cap="none">
                <a:solidFill>
                  <a:srgbClr val="222222"/>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https://circulareconomy.europa.eu/platform/en </a:t>
            </a:r>
            <a:r>
              <a:rPr lang="hu-HU" sz="1100" b="0" i="0" u="none" strike="noStrike" cap="none">
                <a:solidFill>
                  <a:srgbClr val="222222"/>
                </a:solidFill>
                <a:latin typeface="Verdana"/>
                <a:ea typeface="Verdana"/>
                <a:cs typeface="Verdana"/>
                <a:sym typeface="Verdana"/>
              </a:rPr>
              <a:t>, ultima accesare: 20/01/2022</a:t>
            </a:r>
            <a:endParaRPr/>
          </a:p>
          <a:p>
            <a:pPr marL="0" marR="0" lvl="0" indent="0" algn="l" rtl="0">
              <a:lnSpc>
                <a:spcPct val="100000"/>
              </a:lnSpc>
              <a:spcBef>
                <a:spcPts val="0"/>
              </a:spcBef>
              <a:spcAft>
                <a:spcPts val="0"/>
              </a:spcAft>
              <a:buClr>
                <a:srgbClr val="000000"/>
              </a:buClr>
              <a:buSzPts val="1100"/>
              <a:buFont typeface="Arial"/>
              <a:buNone/>
            </a:pPr>
            <a:r>
              <a:rPr lang="hu-HU" sz="1100" b="1" i="0" u="none" strike="noStrike" cap="none">
                <a:solidFill>
                  <a:srgbClr val="368E00"/>
                </a:solidFill>
                <a:latin typeface="Arial"/>
                <a:ea typeface="Arial"/>
                <a:cs typeface="Arial"/>
                <a:sym typeface="Arial"/>
              </a:rPr>
              <a:t>Proiecte CE (în special alte proiecte Erasmus+)</a:t>
            </a:r>
            <a:endParaRPr sz="11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000000"/>
                </a:solidFill>
                <a:latin typeface="Arial"/>
                <a:ea typeface="Arial"/>
                <a:cs typeface="Arial"/>
                <a:sym typeface="Arial"/>
              </a:rPr>
              <a:t>Girls go Circular, Competențe digitale și antreprenoriale pentru economia circulară, </a:t>
            </a:r>
            <a:r>
              <a:rPr lang="hu-HU" sz="1100" b="0" i="0" u="sng" strike="noStrike" cap="none">
                <a:solidFill>
                  <a:srgbClr val="368E00"/>
                </a:solidFill>
                <a:latin typeface="Arial"/>
                <a:ea typeface="Arial"/>
                <a:cs typeface="Arial"/>
                <a:sym typeface="Arial"/>
                <a:hlinkClick r:id="rId6">
                  <a:extLst>
                    <a:ext uri="{A12FA001-AC4F-418D-AE19-62706E023703}">
                      <ahyp:hlinkClr xmlns:ahyp="http://schemas.microsoft.com/office/drawing/2018/hyperlinkcolor" val="tx"/>
                    </a:ext>
                  </a:extLst>
                </a:hlinkClick>
              </a:rPr>
              <a:t>https://eit-girlsgocircular.eu</a:t>
            </a:r>
            <a:endParaRPr sz="1100" b="0"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000000"/>
                </a:solidFill>
                <a:latin typeface="Arial"/>
                <a:ea typeface="Arial"/>
                <a:cs typeface="Arial"/>
                <a:sym typeface="Arial"/>
              </a:rPr>
              <a:t>Ultima accesare: 25/01/2022</a:t>
            </a:r>
            <a:endParaRPr sz="1100" b="0" i="0" u="none" strike="noStrike" cap="none">
              <a:solidFill>
                <a:srgbClr val="000000"/>
              </a:solidFill>
              <a:latin typeface="Arial"/>
              <a:ea typeface="Arial"/>
              <a:cs typeface="Arial"/>
              <a:sym typeface="Arial"/>
            </a:endParaRPr>
          </a:p>
        </p:txBody>
      </p:sp>
      <p:sp>
        <p:nvSpPr>
          <p:cNvPr id="748" name="Google Shape;748;p42"/>
          <p:cNvSpPr txBox="1"/>
          <p:nvPr/>
        </p:nvSpPr>
        <p:spPr>
          <a:xfrm>
            <a:off x="316258" y="122494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E7501B"/>
                </a:solidFill>
                <a:latin typeface="Arial"/>
                <a:ea typeface="Arial"/>
                <a:cs typeface="Arial"/>
                <a:sym typeface="Arial"/>
              </a:rPr>
              <a:t>Beneficiile consumatorilor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3"/>
          <p:cNvSpPr txBox="1">
            <a:spLocks noGrp="1"/>
          </p:cNvSpPr>
          <p:nvPr>
            <p:ph type="title"/>
          </p:nvPr>
        </p:nvSpPr>
        <p:spPr>
          <a:xfrm>
            <a:off x="713225" y="823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Lecturi suplimentare</a:t>
            </a:r>
            <a:endParaRPr/>
          </a:p>
        </p:txBody>
      </p:sp>
      <p:sp>
        <p:nvSpPr>
          <p:cNvPr id="754" name="Google Shape;754;p43"/>
          <p:cNvSpPr txBox="1"/>
          <p:nvPr/>
        </p:nvSpPr>
        <p:spPr>
          <a:xfrm>
            <a:off x="316258" y="1170100"/>
            <a:ext cx="8333700" cy="365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hu-HU" sz="1200" b="1" i="0" u="none" strike="noStrike" cap="none">
                <a:solidFill>
                  <a:srgbClr val="368E00"/>
                </a:solidFill>
                <a:latin typeface="Arial"/>
                <a:ea typeface="Arial"/>
                <a:cs typeface="Arial"/>
                <a:sym typeface="Arial"/>
              </a:rPr>
              <a:t>Cărți, lucrări, ghiduri, teze, altele</a:t>
            </a:r>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Comisia Europeană (14 iulie 2021) Comisia Europeană a adoptat un set de propuneri pentru a face ca politicile UE în domeniul climei, energiei, transporturilor și impozitării să fie adecvate pentru reducerea emisiilor nete de gaze cu efect de seră, European Green Deal, Striving to be the first climate-neutral continent https://ec.europa.eu/info/strategy/priorities-2019-2024/european-green-deal_en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Comisia Europeană (16 septembrie 2021) Pactul pentru climă face parte din Acordul european pentru mediu și ajută UE să își atingă obiectivul de a fi primul continent neutru din punct de vedere climatic din lume până în 2050, articol: În mișcare cu Pactul pentru climă </a:t>
            </a:r>
            <a:r>
              <a:rPr lang="hu-HU" sz="1100" b="0"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https://europa.eu/climate-pact/news/move-climate-pact-2021-09-16_en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OCDE (2020), Concurența pe piețele muncii</a:t>
            </a:r>
            <a:br>
              <a:rPr lang="hu-HU" sz="1100" b="0" i="0" u="none" strike="noStrike" cap="none">
                <a:solidFill>
                  <a:srgbClr val="000000"/>
                </a:solidFill>
                <a:latin typeface="Arial"/>
                <a:ea typeface="Arial"/>
                <a:cs typeface="Arial"/>
                <a:sym typeface="Arial"/>
              </a:rPr>
            </a:br>
            <a:r>
              <a:rPr lang="hu-HU" sz="11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http://www.oecd.org/daf/competition/competition-concerns-in-labour-markets.htm</a:t>
            </a: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None/>
            </a:pPr>
            <a:r>
              <a:rPr lang="hu-HU" sz="1100" b="0" i="0" u="none" strike="noStrike" cap="none">
                <a:solidFill>
                  <a:srgbClr val="000000"/>
                </a:solidFill>
                <a:latin typeface="Arial"/>
                <a:ea typeface="Arial"/>
                <a:cs typeface="Arial"/>
                <a:sym typeface="Arial"/>
              </a:rPr>
              <a:t>P63_Stahel_Sustainable_Taxation_10 Oct2011.pdf. [Accesat: 07-mai-2020].</a:t>
            </a:r>
            <a:br>
              <a:rPr lang="hu-HU" sz="1100" b="0" i="0" u="none" strike="noStrike" cap="none">
                <a:solidFill>
                  <a:srgbClr val="000000"/>
                </a:solidFill>
                <a:latin typeface="Arial"/>
                <a:ea typeface="Arial"/>
                <a:cs typeface="Arial"/>
                <a:sym typeface="Arial"/>
              </a:rPr>
            </a:br>
            <a:r>
              <a:rPr lang="hu-HU" sz="1100" b="0" i="0" u="none" strike="noStrike" cap="none">
                <a:solidFill>
                  <a:srgbClr val="000000"/>
                </a:solidFill>
                <a:latin typeface="Arial"/>
                <a:ea typeface="Arial"/>
                <a:cs typeface="Arial"/>
                <a:sym typeface="Arial"/>
              </a:rPr>
              <a:t>The Ex' Tax project et al., "New era. New plan. Europa. O strategie fiscală pentru o economie circulară și favorabilă incluziunii", Ex' Tax Proj., 2016.</a:t>
            </a:r>
            <a:endParaRPr/>
          </a:p>
          <a:p>
            <a:pPr marL="0" marR="0" lvl="0" indent="0" algn="l" rtl="0">
              <a:lnSpc>
                <a:spcPct val="107000"/>
              </a:lnSpc>
              <a:spcBef>
                <a:spcPts val="0"/>
              </a:spcBef>
              <a:spcAft>
                <a:spcPts val="0"/>
              </a:spcAft>
              <a:buNone/>
            </a:pPr>
            <a:r>
              <a:rPr lang="hu-HU" sz="1100" b="0" i="0" u="none" strike="noStrike" cap="none">
                <a:solidFill>
                  <a:srgbClr val="000000"/>
                </a:solidFill>
                <a:latin typeface="Arial"/>
                <a:ea typeface="Arial"/>
                <a:cs typeface="Arial"/>
                <a:sym typeface="Arial"/>
              </a:rPr>
              <a:t>Organizația Națiunilor Unite pentru Educație, Știință și Cultură (2012) Education for sustainable development sourcebook https://unesdoc.unesco.org/ark:/48223/pf0000216383 </a:t>
            </a:r>
            <a:endParaRPr/>
          </a:p>
          <a:p>
            <a:pPr marL="0" marR="0" lvl="0" indent="0" algn="l" rtl="0">
              <a:lnSpc>
                <a:spcPct val="100000"/>
              </a:lnSpc>
              <a:spcBef>
                <a:spcPts val="800"/>
              </a:spcBef>
              <a:spcAft>
                <a:spcPts val="0"/>
              </a:spcAft>
              <a:buNone/>
            </a:pPr>
            <a:r>
              <a:rPr lang="hu-HU" sz="1100" b="0" i="0" u="none" strike="noStrike" cap="none">
                <a:solidFill>
                  <a:srgbClr val="000000"/>
                </a:solidFill>
                <a:latin typeface="Arial"/>
                <a:ea typeface="Arial"/>
                <a:cs typeface="Arial"/>
                <a:sym typeface="Arial"/>
              </a:rPr>
              <a:t>W. R. Stahel, "The Virtuous Circle? Economia durabilă și impozitarea într-o perioadă de austeritate",".</a:t>
            </a:r>
            <a:br>
              <a:rPr lang="hu-HU" sz="1100" b="0" i="0" u="none" strike="noStrike" cap="none">
                <a:solidFill>
                  <a:srgbClr val="000000"/>
                </a:solidFill>
                <a:latin typeface="Arial"/>
                <a:ea typeface="Arial"/>
                <a:cs typeface="Arial"/>
                <a:sym typeface="Arial"/>
              </a:rPr>
            </a:br>
            <a:r>
              <a:rPr lang="hu-HU" sz="1100" b="0" i="0" u="none" strike="noStrike" cap="none">
                <a:solidFill>
                  <a:srgbClr val="000000"/>
                </a:solidFill>
                <a:latin typeface="Arial"/>
                <a:ea typeface="Arial"/>
                <a:cs typeface="Arial"/>
                <a:sym typeface="Arial"/>
              </a:rPr>
              <a:t>Chartered Insurance Institute (CII) Thinkpiece, 2011. Disponibil online: https://www.cii.co.uk/media/854301/T</a:t>
            </a: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hu-HU" sz="1200" b="1" i="0" u="none" strike="noStrike" cap="none">
                <a:solidFill>
                  <a:srgbClr val="368E00"/>
                </a:solidFill>
                <a:latin typeface="Arial"/>
                <a:ea typeface="Arial"/>
                <a:cs typeface="Arial"/>
                <a:sym typeface="Arial"/>
              </a:rPr>
              <a:t>Site-uri și platforme CE </a:t>
            </a:r>
            <a:endParaRPr sz="1200" b="1" i="0" u="none" strike="noStrike" cap="none">
              <a:solidFill>
                <a:srgbClr val="368E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hu-HU" sz="1100" b="0" i="0" u="none" strike="noStrike" cap="none">
                <a:solidFill>
                  <a:srgbClr val="000000"/>
                </a:solidFill>
                <a:latin typeface="Arial"/>
                <a:ea typeface="Arial"/>
                <a:cs typeface="Arial"/>
                <a:sym typeface="Arial"/>
              </a:rPr>
              <a:t>Fundația Ellen Macarthur, Să construim o economie circulară https://ellenmacarthurfoundation.org/ ultima accesare pe 22/05/2022</a:t>
            </a:r>
            <a:endParaRPr/>
          </a:p>
        </p:txBody>
      </p:sp>
      <p:sp>
        <p:nvSpPr>
          <p:cNvPr id="755" name="Google Shape;755;p43"/>
          <p:cNvSpPr txBox="1"/>
          <p:nvPr/>
        </p:nvSpPr>
        <p:spPr>
          <a:xfrm>
            <a:off x="316258" y="920143"/>
            <a:ext cx="530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E7501B"/>
                </a:solidFill>
                <a:latin typeface="Arial"/>
                <a:ea typeface="Arial"/>
                <a:cs typeface="Arial"/>
                <a:sym typeface="Arial"/>
              </a:rPr>
              <a:t>Beneficiile părților interesate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4"/>
          <p:cNvSpPr txBox="1">
            <a:spLocks noGrp="1"/>
          </p:cNvSpPr>
          <p:nvPr>
            <p:ph type="title"/>
          </p:nvPr>
        </p:nvSpPr>
        <p:spPr>
          <a:xfrm>
            <a:off x="713225" y="158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Lecturi suplimentare</a:t>
            </a:r>
            <a:endParaRPr/>
          </a:p>
        </p:txBody>
      </p:sp>
      <p:sp>
        <p:nvSpPr>
          <p:cNvPr id="761" name="Google Shape;761;p44"/>
          <p:cNvSpPr txBox="1"/>
          <p:nvPr/>
        </p:nvSpPr>
        <p:spPr>
          <a:xfrm>
            <a:off x="316258" y="1341996"/>
            <a:ext cx="8333700" cy="3417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Ellen Macarthur Foundation, How the circular economy tackles climate change, </a:t>
            </a:r>
            <a:r>
              <a:rPr lang="hu-HU" sz="12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https://emf.thirdlight.com/link/w750u7vysuy1-5a5i6n/@/preview/1?o</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Ellen Macarthur Foundation, The Nature Imperative: How the circular economy tackles biodiversity loss, </a:t>
            </a:r>
            <a:r>
              <a:rPr lang="hu-HU" sz="12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https://emf.thirdlight.com/link/bqgxl2mlprld-v7i2m6/@/preview/1?o</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Carra, Guglielmo (Arup) și Magdani, Nitesh, (BAM) (2016) </a:t>
            </a:r>
            <a:r>
              <a:rPr lang="hu-HU" sz="1200" b="0" i="1" u="none" strike="noStrike" cap="none">
                <a:solidFill>
                  <a:srgbClr val="000000"/>
                </a:solidFill>
                <a:latin typeface="Arial"/>
                <a:ea typeface="Arial"/>
                <a:cs typeface="Arial"/>
                <a:sym typeface="Arial"/>
              </a:rPr>
              <a:t>Circular Business Models for the Built Environment</a:t>
            </a:r>
            <a:r>
              <a:rPr lang="hu-HU" sz="1200" b="0" i="0" u="none" strike="noStrike" cap="none">
                <a:solidFill>
                  <a:srgbClr val="000000"/>
                </a:solidFill>
                <a:latin typeface="Arial"/>
                <a:ea typeface="Arial"/>
                <a:cs typeface="Arial"/>
                <a:sym typeface="Arial"/>
              </a:rPr>
              <a:t>, https://www.ellenmacarthurfoundation.org/assets/downloads/ce100/CE100-CoPro-BE_Business-Models-Interactive.pdf, ultima accesare 13.11.2020.</a:t>
            </a:r>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Comisia Europeană (16.01.2018), </a:t>
            </a:r>
            <a:r>
              <a:rPr lang="hu-HU" sz="1200" b="0" i="1" u="none" strike="noStrike" cap="none">
                <a:solidFill>
                  <a:srgbClr val="000000"/>
                </a:solidFill>
                <a:latin typeface="Arial"/>
                <a:ea typeface="Arial"/>
                <a:cs typeface="Arial"/>
                <a:sym typeface="Arial"/>
              </a:rPr>
              <a:t>Comunicare a Comisiei către Parlamentul European, Consiliu, Comitetul Economic și Social European și Comitetul Regiunilor privind un cadru de monitorizare a economiei circulare</a:t>
            </a:r>
            <a:r>
              <a:rPr lang="hu-HU" sz="1200" b="0" i="0" u="none" strike="noStrike" cap="none">
                <a:solidFill>
                  <a:srgbClr val="000000"/>
                </a:solidFill>
                <a:latin typeface="Arial"/>
                <a:ea typeface="Arial"/>
                <a:cs typeface="Arial"/>
                <a:sym typeface="Arial"/>
              </a:rPr>
              <a:t>, https://ec.europa.eu/environment/circular-economy/pdf/monitoring-framework.pdf, ultima accesare 03.11.2020.</a:t>
            </a:r>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John N. Hahladakis, Eleni Iacovidou, Spyridoula Gerassimidou, Capitolul 19 - Deșeurile de plastic într-o economie circulară, </a:t>
            </a:r>
            <a:r>
              <a:rPr lang="hu-HU" sz="12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https://www.sciencedirect.com/science/article/pii/B9780128178805000190</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Fundația Ellen Macarthur, Plastics and the Circular Economy, </a:t>
            </a:r>
            <a:r>
              <a:rPr lang="hu-HU" sz="12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https://archive.ellenmacarthurfoundation.org/explore/plastics-and-the-circular-economy</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EU SCIENCE HUB</a:t>
            </a:r>
            <a:r>
              <a:rPr lang="hu-HU" sz="1200" b="0" i="1" u="none" strike="noStrike" cap="none">
                <a:solidFill>
                  <a:srgbClr val="000000"/>
                </a:solidFill>
                <a:latin typeface="Arial"/>
                <a:ea typeface="Arial"/>
                <a:cs typeface="Arial"/>
                <a:sym typeface="Arial"/>
              </a:rPr>
              <a:t>, deșeuri și economie circulară </a:t>
            </a:r>
            <a:r>
              <a:rPr lang="hu-HU" sz="1200" b="0" i="1" u="sng" strike="noStrike" cap="none">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https://ec.europa.eu/jrc/en/research-topic/waste-and-recycling</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hu-HU" sz="1200" b="0" i="0" u="none" strike="noStrike" cap="none">
                <a:solidFill>
                  <a:srgbClr val="000000"/>
                </a:solidFill>
                <a:latin typeface="Arial"/>
                <a:ea typeface="Arial"/>
                <a:cs typeface="Arial"/>
                <a:sym typeface="Arial"/>
              </a:rPr>
              <a:t>ECONOMIE CIRCULARĂ, O LUME CIRCULARĂ ESTE BIODIVERSĂ. DAR ARE BIODIVERSITATEA NEVOIE DE ECONOMIA CIRCULARĂ?, </a:t>
            </a:r>
            <a:r>
              <a:rPr lang="hu-HU" sz="1200" b="0" i="0" u="sng" strike="noStrike" cap="none">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https://www.circle-economy.com/blogs/a-circular-world-is-biodiverse-but-does-biodiversity-need-the-circular-economy</a:t>
            </a:r>
            <a:endParaRPr sz="1200" b="0" i="0" u="none" strike="noStrike" cap="none">
              <a:solidFill>
                <a:srgbClr val="000000"/>
              </a:solidFill>
              <a:latin typeface="Arial"/>
              <a:ea typeface="Arial"/>
              <a:cs typeface="Arial"/>
              <a:sym typeface="Arial"/>
            </a:endParaRPr>
          </a:p>
        </p:txBody>
      </p:sp>
      <p:sp>
        <p:nvSpPr>
          <p:cNvPr id="762" name="Google Shape;762;p44"/>
          <p:cNvSpPr txBox="1"/>
          <p:nvPr/>
        </p:nvSpPr>
        <p:spPr>
          <a:xfrm>
            <a:off x="316258" y="996343"/>
            <a:ext cx="5300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E7501B"/>
                </a:solidFill>
                <a:latin typeface="Arial"/>
                <a:ea typeface="Arial"/>
                <a:cs typeface="Arial"/>
                <a:sym typeface="Arial"/>
              </a:rPr>
              <a:t>Beneficii pentru mediu în urma tranziției la EC </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5"/>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Ecologizarea afacerii dvs.</a:t>
            </a:r>
            <a:endParaRPr/>
          </a:p>
        </p:txBody>
      </p:sp>
      <p:sp>
        <p:nvSpPr>
          <p:cNvPr id="768" name="Google Shape;768;p45"/>
          <p:cNvSpPr/>
          <p:nvPr/>
        </p:nvSpPr>
        <p:spPr>
          <a:xfrm>
            <a:off x="5374275" y="1836925"/>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hu-HU"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69" name="Google Shape;769;p45"/>
          <p:cNvGrpSpPr/>
          <p:nvPr/>
        </p:nvGrpSpPr>
        <p:grpSpPr>
          <a:xfrm>
            <a:off x="4572118" y="1023546"/>
            <a:ext cx="3615639" cy="2905926"/>
            <a:chOff x="1917372" y="1288466"/>
            <a:chExt cx="2993079" cy="2405568"/>
          </a:xfrm>
        </p:grpSpPr>
        <p:sp>
          <p:nvSpPr>
            <p:cNvPr id="770" name="Google Shape;770;p4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4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45"/>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45"/>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74" name="Google Shape;774;p45"/>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45"/>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45"/>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7" name="Google Shape;777;p45"/>
          <p:cNvSpPr/>
          <p:nvPr/>
        </p:nvSpPr>
        <p:spPr>
          <a:xfrm>
            <a:off x="4793661" y="1142065"/>
            <a:ext cx="3192099" cy="2146155"/>
          </a:xfrm>
          <a:prstGeom prst="rect">
            <a:avLst/>
          </a:prstGeom>
          <a:solidFill>
            <a:srgbClr val="FAFB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8" name="Google Shape;778;p45"/>
          <p:cNvSpPr txBox="1"/>
          <p:nvPr/>
        </p:nvSpPr>
        <p:spPr>
          <a:xfrm>
            <a:off x="5443875" y="4077461"/>
            <a:ext cx="1944164"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500" b="1" i="0" u="none" strike="noStrike" cap="none">
                <a:solidFill>
                  <a:srgbClr val="374957"/>
                </a:solidFill>
                <a:latin typeface="Proxima Nova"/>
                <a:ea typeface="Proxima Nova"/>
                <a:cs typeface="Proxima Nova"/>
                <a:sym typeface="Proxima Nova"/>
              </a:rPr>
              <a:t>economia circulară infografic </a:t>
            </a:r>
            <a:r>
              <a:rPr lang="hu-HU" sz="500" b="0" i="0" u="none" strike="noStrike" cap="none">
                <a:solidFill>
                  <a:srgbClr val="000000"/>
                </a:solidFill>
                <a:latin typeface="Arial"/>
                <a:ea typeface="Arial"/>
                <a:cs typeface="Arial"/>
                <a:sym typeface="Arial"/>
              </a:rPr>
              <a:t>de </a:t>
            </a:r>
            <a:r>
              <a:rPr lang="hu-HU" sz="500" b="1" i="0" u="none" strike="noStrike" cap="none">
                <a:solidFill>
                  <a:srgbClr val="0F73EE"/>
                </a:solidFill>
                <a:latin typeface="Proxima Nova"/>
                <a:ea typeface="Proxima Nova"/>
                <a:cs typeface="Proxima Nova"/>
                <a:sym typeface="Proxima Nova"/>
              </a:rPr>
              <a:t>freepik </a:t>
            </a:r>
            <a:r>
              <a:rPr lang="hu-HU" sz="500" b="0" i="0" u="none" strike="noStrike" cap="none">
                <a:solidFill>
                  <a:srgbClr val="000000"/>
                </a:solidFill>
                <a:latin typeface="Arial"/>
                <a:ea typeface="Arial"/>
                <a:cs typeface="Arial"/>
                <a:sym typeface="Arial"/>
              </a:rPr>
              <a:t>în https://www.freepik.com/free-vector/flat-design-circular-economy-infographic_21095200.htm#query=circular%20economy&amp;position=4&amp;from_view=search&amp;track=ais</a:t>
            </a:r>
            <a:endParaRPr/>
          </a:p>
        </p:txBody>
      </p:sp>
      <p:pic>
        <p:nvPicPr>
          <p:cNvPr id="779" name="Google Shape;779;p45"/>
          <p:cNvPicPr preferRelativeResize="0"/>
          <p:nvPr/>
        </p:nvPicPr>
        <p:blipFill rotWithShape="1">
          <a:blip r:embed="rId3">
            <a:alphaModFix/>
          </a:blip>
          <a:srcRect/>
          <a:stretch/>
        </p:blipFill>
        <p:spPr>
          <a:xfrm>
            <a:off x="5374287" y="1142065"/>
            <a:ext cx="2168396" cy="2146155"/>
          </a:xfrm>
          <a:prstGeom prst="rect">
            <a:avLst/>
          </a:prstGeom>
          <a:noFill/>
          <a:ln>
            <a:noFill/>
          </a:ln>
        </p:spPr>
      </p:pic>
      <p:sp>
        <p:nvSpPr>
          <p:cNvPr id="780" name="Google Shape;780;p45"/>
          <p:cNvSpPr/>
          <p:nvPr/>
        </p:nvSpPr>
        <p:spPr>
          <a:xfrm>
            <a:off x="2919080" y="3375700"/>
            <a:ext cx="2455117" cy="1173240"/>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45"/>
          <p:cNvSpPr/>
          <p:nvPr/>
        </p:nvSpPr>
        <p:spPr>
          <a:xfrm>
            <a:off x="2993738" y="3683175"/>
            <a:ext cx="2305800" cy="55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2300" b="1">
                <a:solidFill>
                  <a:srgbClr val="F1F1F1"/>
                </a:solidFill>
              </a:rPr>
              <a:t>Vă m</a:t>
            </a:r>
            <a:r>
              <a:rPr lang="hu-HU" sz="2300" b="1" i="0" u="none" strike="noStrike" cap="none">
                <a:solidFill>
                  <a:srgbClr val="F1F1F1"/>
                </a:solidFill>
                <a:latin typeface="Arial"/>
                <a:ea typeface="Arial"/>
                <a:cs typeface="Arial"/>
                <a:sym typeface="Arial"/>
              </a:rPr>
              <a:t>ulțumesc!</a:t>
            </a:r>
            <a:endParaRPr sz="900"/>
          </a:p>
        </p:txBody>
      </p:sp>
      <p:pic>
        <p:nvPicPr>
          <p:cNvPr id="782" name="Google Shape;782;p45" descr="Uma imagem com texto, clipart&#10;&#10;Descrição gerada automaticamente"/>
          <p:cNvPicPr preferRelativeResize="0"/>
          <p:nvPr/>
        </p:nvPicPr>
        <p:blipFill rotWithShape="1">
          <a:blip r:embed="rId4">
            <a:alphaModFix/>
          </a:blip>
          <a:srcRect/>
          <a:stretch/>
        </p:blipFill>
        <p:spPr>
          <a:xfrm>
            <a:off x="4778295" y="3073756"/>
            <a:ext cx="681229" cy="238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536244" y="17079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a:t>Beneficiile companiei pentru CE</a:t>
            </a:r>
            <a:endParaRPr sz="4000"/>
          </a:p>
        </p:txBody>
      </p:sp>
      <p:sp>
        <p:nvSpPr>
          <p:cNvPr id="140" name="Google Shape;140;p5"/>
          <p:cNvSpPr txBox="1"/>
          <p:nvPr/>
        </p:nvSpPr>
        <p:spPr>
          <a:xfrm>
            <a:off x="1752931" y="1071550"/>
            <a:ext cx="4502700" cy="157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40" b="1" i="0" u="none" strike="noStrike" cap="none">
              <a:solidFill>
                <a:srgbClr val="368E00"/>
              </a:solidFill>
              <a:latin typeface="Arial"/>
              <a:ea typeface="Arial"/>
              <a:cs typeface="Arial"/>
              <a:sym typeface="Arial"/>
            </a:endParaRPr>
          </a:p>
          <a:p>
            <a:pPr marL="0" marR="0" lvl="0" indent="0" algn="l" rtl="0">
              <a:lnSpc>
                <a:spcPct val="90000"/>
              </a:lnSpc>
              <a:spcBef>
                <a:spcPts val="0"/>
              </a:spcBef>
              <a:spcAft>
                <a:spcPts val="0"/>
              </a:spcAft>
              <a:buNone/>
            </a:pPr>
            <a:r>
              <a:rPr lang="hu-HU" sz="1340" b="1" i="0" u="none" strike="noStrike" cap="none">
                <a:solidFill>
                  <a:srgbClr val="2B2D83"/>
                </a:solidFill>
                <a:latin typeface="Arial"/>
                <a:ea typeface="Arial"/>
                <a:cs typeface="Arial"/>
                <a:sym typeface="Arial"/>
              </a:rPr>
              <a:t>De ce ar trebui ca IMM-urile să treacă la circularitate?</a:t>
            </a:r>
            <a:endParaRPr sz="1340" b="1" i="0" u="none" strike="noStrike" cap="none">
              <a:solidFill>
                <a:srgbClr val="2B2D83"/>
              </a:solidFill>
              <a:latin typeface="Arial"/>
              <a:ea typeface="Arial"/>
              <a:cs typeface="Arial"/>
              <a:sym typeface="Arial"/>
            </a:endParaRPr>
          </a:p>
          <a:p>
            <a:pPr marL="0" marR="0" lvl="0" indent="0" algn="l" rtl="0">
              <a:lnSpc>
                <a:spcPct val="90000"/>
              </a:lnSpc>
              <a:spcBef>
                <a:spcPts val="0"/>
              </a:spcBef>
              <a:spcAft>
                <a:spcPts val="0"/>
              </a:spcAft>
              <a:buNone/>
            </a:pPr>
            <a:endParaRPr sz="1340" b="1">
              <a:solidFill>
                <a:srgbClr val="2B2D83"/>
              </a:solidFill>
            </a:endParaRPr>
          </a:p>
          <a:p>
            <a:pPr marL="171450" marR="0" lvl="0" indent="-180340" algn="l" rtl="0">
              <a:lnSpc>
                <a:spcPct val="90000"/>
              </a:lnSpc>
              <a:spcBef>
                <a:spcPts val="0"/>
              </a:spcBef>
              <a:spcAft>
                <a:spcPts val="0"/>
              </a:spcAft>
              <a:buClr>
                <a:srgbClr val="2B2D83"/>
              </a:buClr>
              <a:buSzPts val="1340"/>
              <a:buFont typeface="Arial"/>
              <a:buChar char="•"/>
            </a:pPr>
            <a:r>
              <a:rPr lang="hu-HU" sz="1340" b="0" i="0" u="none" strike="noStrike" cap="none">
                <a:solidFill>
                  <a:srgbClr val="2B2D83"/>
                </a:solidFill>
                <a:latin typeface="Arial"/>
                <a:ea typeface="Arial"/>
                <a:cs typeface="Arial"/>
                <a:sym typeface="Arial"/>
              </a:rPr>
              <a:t>E</a:t>
            </a:r>
            <a:r>
              <a:rPr lang="hu-HU" sz="1340">
                <a:solidFill>
                  <a:srgbClr val="2B2D83"/>
                </a:solidFill>
              </a:rPr>
              <a:t>le</a:t>
            </a:r>
            <a:r>
              <a:rPr lang="hu-HU" sz="1340" b="0" i="0" u="none" strike="noStrike" cap="none">
                <a:solidFill>
                  <a:srgbClr val="2B2D83"/>
                </a:solidFill>
                <a:latin typeface="Arial"/>
                <a:ea typeface="Arial"/>
                <a:cs typeface="Arial"/>
                <a:sym typeface="Arial"/>
              </a:rPr>
              <a:t> sunt coloana vertebrală a economiei </a:t>
            </a:r>
            <a:endParaRPr sz="1340" b="0" i="0" u="none" strike="noStrike" cap="none">
              <a:solidFill>
                <a:srgbClr val="2B2D83"/>
              </a:solidFill>
              <a:latin typeface="Arial"/>
              <a:ea typeface="Arial"/>
              <a:cs typeface="Arial"/>
              <a:sym typeface="Arial"/>
            </a:endParaRPr>
          </a:p>
          <a:p>
            <a:pPr marL="171450" marR="0" lvl="0" indent="-180340" algn="l" rtl="0">
              <a:lnSpc>
                <a:spcPct val="90000"/>
              </a:lnSpc>
              <a:spcBef>
                <a:spcPts val="0"/>
              </a:spcBef>
              <a:spcAft>
                <a:spcPts val="0"/>
              </a:spcAft>
              <a:buClr>
                <a:srgbClr val="2B2D83"/>
              </a:buClr>
              <a:buSzPts val="1340"/>
              <a:buFont typeface="Arial"/>
              <a:buChar char="•"/>
            </a:pPr>
            <a:r>
              <a:rPr lang="hu-HU" sz="1340" b="0" i="0" u="none" strike="noStrike" cap="none">
                <a:solidFill>
                  <a:srgbClr val="2B2D83"/>
                </a:solidFill>
                <a:latin typeface="Arial"/>
                <a:ea typeface="Arial"/>
                <a:cs typeface="Arial"/>
                <a:sym typeface="Arial"/>
              </a:rPr>
              <a:t>Nivelul inferior al ierarhiei</a:t>
            </a:r>
            <a:endParaRPr sz="1340" b="0" i="0" u="none" strike="noStrike" cap="none">
              <a:solidFill>
                <a:srgbClr val="2B2D83"/>
              </a:solidFill>
              <a:latin typeface="Arial"/>
              <a:ea typeface="Arial"/>
              <a:cs typeface="Arial"/>
              <a:sym typeface="Arial"/>
            </a:endParaRPr>
          </a:p>
          <a:p>
            <a:pPr marL="171450" marR="0" lvl="0" indent="-180340" algn="l" rtl="0">
              <a:lnSpc>
                <a:spcPct val="90000"/>
              </a:lnSpc>
              <a:spcBef>
                <a:spcPts val="0"/>
              </a:spcBef>
              <a:spcAft>
                <a:spcPts val="0"/>
              </a:spcAft>
              <a:buClr>
                <a:srgbClr val="2B2D83"/>
              </a:buClr>
              <a:buSzPts val="1340"/>
              <a:buFont typeface="Arial"/>
              <a:buChar char="•"/>
            </a:pPr>
            <a:r>
              <a:rPr lang="hu-HU" sz="1340" b="0" i="0" u="none" strike="noStrike" cap="none">
                <a:solidFill>
                  <a:srgbClr val="2B2D83"/>
                </a:solidFill>
                <a:latin typeface="Arial"/>
                <a:ea typeface="Arial"/>
                <a:cs typeface="Arial"/>
                <a:sym typeface="Arial"/>
              </a:rPr>
              <a:t>O structură organizațională mai simplă</a:t>
            </a:r>
            <a:endParaRPr sz="1340" b="0" i="0" u="none" strike="noStrike" cap="none">
              <a:solidFill>
                <a:srgbClr val="2B2D83"/>
              </a:solidFill>
              <a:latin typeface="Arial"/>
              <a:ea typeface="Arial"/>
              <a:cs typeface="Arial"/>
              <a:sym typeface="Arial"/>
            </a:endParaRPr>
          </a:p>
          <a:p>
            <a:pPr marL="171450" marR="0" lvl="0" indent="-180340" algn="l" rtl="0">
              <a:lnSpc>
                <a:spcPct val="90000"/>
              </a:lnSpc>
              <a:spcBef>
                <a:spcPts val="0"/>
              </a:spcBef>
              <a:spcAft>
                <a:spcPts val="0"/>
              </a:spcAft>
              <a:buClr>
                <a:srgbClr val="2B2D83"/>
              </a:buClr>
              <a:buSzPts val="1340"/>
              <a:buFont typeface="Arial"/>
              <a:buChar char="•"/>
            </a:pPr>
            <a:r>
              <a:rPr lang="hu-HU" sz="1340" b="0" i="0" u="none" strike="noStrike" cap="none">
                <a:solidFill>
                  <a:srgbClr val="2B2D83"/>
                </a:solidFill>
                <a:latin typeface="Arial"/>
                <a:ea typeface="Arial"/>
                <a:cs typeface="Arial"/>
                <a:sym typeface="Arial"/>
              </a:rPr>
              <a:t>Flexibilitate</a:t>
            </a:r>
            <a:endParaRPr sz="1480"/>
          </a:p>
          <a:p>
            <a:pPr marL="171450" marR="0" lvl="0" indent="-180340" algn="l" rtl="0">
              <a:lnSpc>
                <a:spcPct val="90000"/>
              </a:lnSpc>
              <a:spcBef>
                <a:spcPts val="0"/>
              </a:spcBef>
              <a:spcAft>
                <a:spcPts val="0"/>
              </a:spcAft>
              <a:buClr>
                <a:srgbClr val="2B2D83"/>
              </a:buClr>
              <a:buSzPts val="1340"/>
              <a:buFont typeface="Arial"/>
              <a:buChar char="•"/>
            </a:pPr>
            <a:r>
              <a:rPr lang="hu-HU" sz="1340" b="0" i="0" u="none" strike="noStrike" cap="none">
                <a:solidFill>
                  <a:srgbClr val="2B2D83"/>
                </a:solidFill>
                <a:latin typeface="Arial"/>
                <a:ea typeface="Arial"/>
                <a:cs typeface="Arial"/>
                <a:sym typeface="Arial"/>
              </a:rPr>
              <a:t>Practici existente fără etichetare "circulară"/"verde"</a:t>
            </a:r>
            <a:endParaRPr sz="1760" b="0" i="0" u="none" strike="noStrike" cap="none">
              <a:solidFill>
                <a:srgbClr val="000000"/>
              </a:solidFill>
              <a:latin typeface="Arial"/>
              <a:ea typeface="Arial"/>
              <a:cs typeface="Arial"/>
              <a:sym typeface="Arial"/>
            </a:endParaRPr>
          </a:p>
        </p:txBody>
      </p:sp>
      <p:grpSp>
        <p:nvGrpSpPr>
          <p:cNvPr id="141" name="Google Shape;141;p5"/>
          <p:cNvGrpSpPr/>
          <p:nvPr/>
        </p:nvGrpSpPr>
        <p:grpSpPr>
          <a:xfrm>
            <a:off x="1139256" y="2718974"/>
            <a:ext cx="6979804" cy="1658472"/>
            <a:chOff x="1612954" y="4660973"/>
            <a:chExt cx="7246562" cy="1658472"/>
          </a:xfrm>
        </p:grpSpPr>
        <p:grpSp>
          <p:nvGrpSpPr>
            <p:cNvPr id="142" name="Google Shape;142;p5"/>
            <p:cNvGrpSpPr/>
            <p:nvPr/>
          </p:nvGrpSpPr>
          <p:grpSpPr>
            <a:xfrm>
              <a:off x="3891785" y="5304836"/>
              <a:ext cx="4967731" cy="931500"/>
              <a:chOff x="1417175" y="429"/>
              <a:chExt cx="4967731" cy="931500"/>
            </a:xfrm>
          </p:grpSpPr>
          <p:sp>
            <p:nvSpPr>
              <p:cNvPr id="143" name="Google Shape;143;p5"/>
              <p:cNvSpPr/>
              <p:nvPr/>
            </p:nvSpPr>
            <p:spPr>
              <a:xfrm>
                <a:off x="1417175"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txBox="1"/>
              <p:nvPr/>
            </p:nvSpPr>
            <p:spPr>
              <a:xfrm>
                <a:off x="1417175" y="429"/>
                <a:ext cx="1552500" cy="931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b="1">
                    <a:solidFill>
                      <a:srgbClr val="FFFFFF"/>
                    </a:solidFill>
                    <a:latin typeface="Calibri"/>
                    <a:ea typeface="Calibri"/>
                    <a:cs typeface="Calibri"/>
                    <a:sym typeface="Calibri"/>
                  </a:rPr>
                  <a:t>Economie în costurile materialelor</a:t>
                </a:r>
                <a:endParaRPr/>
              </a:p>
            </p:txBody>
          </p:sp>
          <p:sp>
            <p:nvSpPr>
              <p:cNvPr id="145" name="Google Shape;145;p5"/>
              <p:cNvSpPr/>
              <p:nvPr/>
            </p:nvSpPr>
            <p:spPr>
              <a:xfrm>
                <a:off x="3124832"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txBox="1"/>
              <p:nvPr/>
            </p:nvSpPr>
            <p:spPr>
              <a:xfrm>
                <a:off x="3124832"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b="1">
                    <a:solidFill>
                      <a:srgbClr val="FFFFFF"/>
                    </a:solidFill>
                    <a:latin typeface="Calibri"/>
                    <a:ea typeface="Calibri"/>
                    <a:cs typeface="Calibri"/>
                    <a:sym typeface="Calibri"/>
                  </a:rPr>
                  <a:t>Crearea unui avantaj competitiv</a:t>
                </a:r>
                <a:endParaRPr sz="1400" b="1" i="0" u="none" strike="noStrike" cap="none">
                  <a:solidFill>
                    <a:srgbClr val="FFFFFF"/>
                  </a:solidFill>
                  <a:latin typeface="Calibri"/>
                  <a:ea typeface="Calibri"/>
                  <a:cs typeface="Calibri"/>
                  <a:sym typeface="Calibri"/>
                </a:endParaRPr>
              </a:p>
            </p:txBody>
          </p:sp>
          <p:sp>
            <p:nvSpPr>
              <p:cNvPr id="147" name="Google Shape;147;p5"/>
              <p:cNvSpPr/>
              <p:nvPr/>
            </p:nvSpPr>
            <p:spPr>
              <a:xfrm>
                <a:off x="4832490" y="429"/>
                <a:ext cx="1552416" cy="931449"/>
              </a:xfrm>
              <a:prstGeom prst="rect">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txBox="1"/>
              <p:nvPr/>
            </p:nvSpPr>
            <p:spPr>
              <a:xfrm>
                <a:off x="4832490" y="429"/>
                <a:ext cx="1552416" cy="93144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b="1">
                    <a:solidFill>
                      <a:srgbClr val="FFFFFF"/>
                    </a:solidFill>
                    <a:latin typeface="Calibri"/>
                    <a:ea typeface="Calibri"/>
                    <a:cs typeface="Calibri"/>
                    <a:sym typeface="Calibri"/>
                  </a:rPr>
                  <a:t>Crearea de noi piețe</a:t>
                </a:r>
                <a:endParaRPr/>
              </a:p>
            </p:txBody>
          </p:sp>
        </p:grpSp>
        <p:sp>
          <p:nvSpPr>
            <p:cNvPr id="149" name="Google Shape;149;p5"/>
            <p:cNvSpPr txBox="1"/>
            <p:nvPr/>
          </p:nvSpPr>
          <p:spPr>
            <a:xfrm>
              <a:off x="1612954" y="5396115"/>
              <a:ext cx="2174789" cy="923330"/>
            </a:xfrm>
            <a:prstGeom prst="rect">
              <a:avLst/>
            </a:prstGeom>
            <a:solidFill>
              <a:srgbClr val="F0F6F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B2D83"/>
                </a:buClr>
                <a:buSzPts val="1800"/>
                <a:buFont typeface="Arial"/>
                <a:buNone/>
              </a:pPr>
              <a:r>
                <a:rPr lang="hu-HU" sz="1800" b="1" i="0" u="none" strike="noStrike" cap="none" dirty="0">
                  <a:solidFill>
                    <a:srgbClr val="2B2D83"/>
                  </a:solidFill>
                  <a:latin typeface="Calibri"/>
                  <a:ea typeface="Calibri"/>
                  <a:cs typeface="Calibri"/>
                  <a:sym typeface="Calibri"/>
                </a:rPr>
                <a:t>TOP 3 </a:t>
              </a:r>
              <a:r>
                <a:rPr lang="hu-HU" sz="1800" b="1" i="0" u="none" strike="noStrike" cap="none" dirty="0">
                  <a:solidFill>
                    <a:srgbClr val="059540"/>
                  </a:solidFill>
                  <a:latin typeface="Calibri"/>
                  <a:ea typeface="Calibri"/>
                  <a:cs typeface="Calibri"/>
                  <a:sym typeface="Calibri"/>
                </a:rPr>
                <a:t>motive pentru care IMM-urile europene adoptă practici de EC</a:t>
              </a:r>
              <a:endParaRPr dirty="0"/>
            </a:p>
          </p:txBody>
        </p:sp>
        <p:sp>
          <p:nvSpPr>
            <p:cNvPr id="150" name="Google Shape;150;p5"/>
            <p:cNvSpPr/>
            <p:nvPr/>
          </p:nvSpPr>
          <p:spPr>
            <a:xfrm rot="-162678">
              <a:off x="2280973" y="4716632"/>
              <a:ext cx="2367303" cy="592533"/>
            </a:xfrm>
            <a:prstGeom prst="curvedDownArrow">
              <a:avLst>
                <a:gd name="adj1" fmla="val 25000"/>
                <a:gd name="adj2" fmla="val 50000"/>
                <a:gd name="adj3" fmla="val 25000"/>
              </a:avLst>
            </a:prstGeom>
            <a:solidFill>
              <a:srgbClr val="0595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4B48A"/>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381387" y="17123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600"/>
              <a:t>Nimeni nu este prea mic pentru a face o diferență</a:t>
            </a:r>
            <a:endParaRPr/>
          </a:p>
        </p:txBody>
      </p:sp>
      <p:grpSp>
        <p:nvGrpSpPr>
          <p:cNvPr id="156" name="Google Shape;156;p6"/>
          <p:cNvGrpSpPr/>
          <p:nvPr/>
        </p:nvGrpSpPr>
        <p:grpSpPr>
          <a:xfrm>
            <a:off x="0" y="1120103"/>
            <a:ext cx="9144000" cy="3679933"/>
            <a:chOff x="4790302" y="1586728"/>
            <a:chExt cx="6874476" cy="4039716"/>
          </a:xfrm>
        </p:grpSpPr>
        <p:grpSp>
          <p:nvGrpSpPr>
            <p:cNvPr id="157" name="Google Shape;157;p6"/>
            <p:cNvGrpSpPr/>
            <p:nvPr/>
          </p:nvGrpSpPr>
          <p:grpSpPr>
            <a:xfrm>
              <a:off x="4790302" y="1586728"/>
              <a:ext cx="6874476" cy="4039716"/>
              <a:chOff x="4790302" y="1586728"/>
              <a:chExt cx="6874476" cy="4039716"/>
            </a:xfrm>
          </p:grpSpPr>
          <p:sp>
            <p:nvSpPr>
              <p:cNvPr id="158" name="Google Shape;158;p6"/>
              <p:cNvSpPr/>
              <p:nvPr/>
            </p:nvSpPr>
            <p:spPr>
              <a:xfrm>
                <a:off x="4810898" y="1586728"/>
                <a:ext cx="6853880" cy="4039716"/>
              </a:xfrm>
              <a:prstGeom prst="rect">
                <a:avLst/>
              </a:prstGeom>
              <a:solidFill>
                <a:srgbClr val="B9C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9" name="Google Shape;159;p6" descr="Non-financial business economy by size class, 2017">
                <a:hlinkClick r:id="rId3"/>
              </p:cNvPr>
              <p:cNvPicPr preferRelativeResize="0"/>
              <p:nvPr/>
            </p:nvPicPr>
            <p:blipFill rotWithShape="1">
              <a:blip r:embed="rId4">
                <a:alphaModFix/>
              </a:blip>
              <a:srcRect l="17396" t="28270" r="1379" b="8048"/>
              <a:stretch/>
            </p:blipFill>
            <p:spPr>
              <a:xfrm>
                <a:off x="6623220" y="2992571"/>
                <a:ext cx="4679093" cy="2347785"/>
              </a:xfrm>
              <a:prstGeom prst="rect">
                <a:avLst/>
              </a:prstGeom>
              <a:noFill/>
              <a:ln>
                <a:noFill/>
              </a:ln>
            </p:spPr>
          </p:pic>
          <p:sp>
            <p:nvSpPr>
              <p:cNvPr id="160" name="Google Shape;160;p6"/>
              <p:cNvSpPr txBox="1"/>
              <p:nvPr/>
            </p:nvSpPr>
            <p:spPr>
              <a:xfrm>
                <a:off x="6384323" y="2047026"/>
                <a:ext cx="166404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400" b="1" i="0" u="none" strike="noStrike" cap="none">
                    <a:solidFill>
                      <a:srgbClr val="236AAA"/>
                    </a:solidFill>
                    <a:latin typeface="Arial"/>
                    <a:ea typeface="Arial"/>
                    <a:cs typeface="Arial"/>
                    <a:sym typeface="Arial"/>
                  </a:rPr>
                  <a:t>Întreprinderi mari</a:t>
                </a:r>
                <a:endParaRPr/>
              </a:p>
              <a:p>
                <a:pPr marL="0" marR="0" lvl="0" indent="0" algn="ctr" rtl="0">
                  <a:lnSpc>
                    <a:spcPct val="100000"/>
                  </a:lnSpc>
                  <a:spcBef>
                    <a:spcPts val="0"/>
                  </a:spcBef>
                  <a:spcAft>
                    <a:spcPts val="0"/>
                  </a:spcAft>
                  <a:buNone/>
                </a:pPr>
                <a:r>
                  <a:rPr lang="hu-HU" sz="1400" b="1" i="0" u="none" strike="noStrike" cap="none">
                    <a:solidFill>
                      <a:srgbClr val="236AAA"/>
                    </a:solidFill>
                    <a:latin typeface="Arial"/>
                    <a:ea typeface="Arial"/>
                    <a:cs typeface="Arial"/>
                    <a:sym typeface="Arial"/>
                  </a:rPr>
                  <a:t>&gt;250</a:t>
                </a:r>
                <a:endParaRPr/>
              </a:p>
            </p:txBody>
          </p:sp>
          <p:sp>
            <p:nvSpPr>
              <p:cNvPr id="161" name="Google Shape;161;p6"/>
              <p:cNvSpPr txBox="1"/>
              <p:nvPr/>
            </p:nvSpPr>
            <p:spPr>
              <a:xfrm>
                <a:off x="7922526" y="1776854"/>
                <a:ext cx="166404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400" b="1" i="0" u="none" strike="noStrike" cap="none">
                    <a:solidFill>
                      <a:srgbClr val="B41F71"/>
                    </a:solidFill>
                    <a:latin typeface="Arial"/>
                    <a:ea typeface="Arial"/>
                    <a:cs typeface="Arial"/>
                    <a:sym typeface="Arial"/>
                  </a:rPr>
                  <a:t>Întreprinderi mijlocii</a:t>
                </a:r>
                <a:endParaRPr/>
              </a:p>
              <a:p>
                <a:pPr marL="0" marR="0" lvl="0" indent="0" algn="ctr" rtl="0">
                  <a:lnSpc>
                    <a:spcPct val="100000"/>
                  </a:lnSpc>
                  <a:spcBef>
                    <a:spcPts val="0"/>
                  </a:spcBef>
                  <a:spcAft>
                    <a:spcPts val="0"/>
                  </a:spcAft>
                  <a:buNone/>
                </a:pPr>
                <a:r>
                  <a:rPr lang="hu-HU" sz="1400" b="1" i="0" u="none" strike="noStrike" cap="none">
                    <a:solidFill>
                      <a:srgbClr val="B41F71"/>
                    </a:solidFill>
                    <a:latin typeface="Arial"/>
                    <a:ea typeface="Arial"/>
                    <a:cs typeface="Arial"/>
                    <a:sym typeface="Arial"/>
                  </a:rPr>
                  <a:t>(50-249 persoane angajate)</a:t>
                </a:r>
                <a:endParaRPr/>
              </a:p>
            </p:txBody>
          </p:sp>
          <p:sp>
            <p:nvSpPr>
              <p:cNvPr id="162" name="Google Shape;162;p6"/>
              <p:cNvSpPr txBox="1"/>
              <p:nvPr/>
            </p:nvSpPr>
            <p:spPr>
              <a:xfrm>
                <a:off x="9481751" y="1879983"/>
                <a:ext cx="1664043" cy="738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1400" b="1" i="0" u="none" strike="noStrike" cap="none">
                    <a:solidFill>
                      <a:srgbClr val="D27AA7"/>
                    </a:solidFill>
                    <a:latin typeface="Arial"/>
                    <a:ea typeface="Arial"/>
                    <a:cs typeface="Arial"/>
                    <a:sym typeface="Arial"/>
                  </a:rPr>
                  <a:t>Întreprinderi mici</a:t>
                </a:r>
                <a:endParaRPr/>
              </a:p>
              <a:p>
                <a:pPr marL="0" marR="0" lvl="0" indent="0" algn="ctr" rtl="0">
                  <a:lnSpc>
                    <a:spcPct val="100000"/>
                  </a:lnSpc>
                  <a:spcBef>
                    <a:spcPts val="0"/>
                  </a:spcBef>
                  <a:spcAft>
                    <a:spcPts val="0"/>
                  </a:spcAft>
                  <a:buNone/>
                </a:pPr>
                <a:r>
                  <a:rPr lang="hu-HU" sz="1400" b="1" i="0" u="none" strike="noStrike" cap="none">
                    <a:solidFill>
                      <a:srgbClr val="D27AA7"/>
                    </a:solidFill>
                    <a:latin typeface="Arial"/>
                    <a:ea typeface="Arial"/>
                    <a:cs typeface="Arial"/>
                    <a:sym typeface="Arial"/>
                  </a:rPr>
                  <a:t>(50-249 persoane angajate)</a:t>
                </a:r>
                <a:endParaRPr/>
              </a:p>
            </p:txBody>
          </p:sp>
          <p:sp>
            <p:nvSpPr>
              <p:cNvPr id="163" name="Google Shape;163;p6"/>
              <p:cNvSpPr txBox="1"/>
              <p:nvPr/>
            </p:nvSpPr>
            <p:spPr>
              <a:xfrm>
                <a:off x="4790302" y="3215699"/>
                <a:ext cx="18535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Numărul de </a:t>
                </a:r>
                <a:endParaRPr/>
              </a:p>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întreprinderi</a:t>
                </a:r>
                <a:endParaRPr/>
              </a:p>
            </p:txBody>
          </p:sp>
          <p:sp>
            <p:nvSpPr>
              <p:cNvPr id="164" name="Google Shape;164;p6"/>
              <p:cNvSpPr txBox="1"/>
              <p:nvPr/>
            </p:nvSpPr>
            <p:spPr>
              <a:xfrm>
                <a:off x="4810897" y="3797131"/>
                <a:ext cx="240544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Numărul de </a:t>
                </a:r>
                <a:endParaRPr/>
              </a:p>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persoane </a:t>
                </a:r>
                <a:endParaRPr/>
              </a:p>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angajat</a:t>
                </a:r>
                <a:endParaRPr sz="1400" b="1" i="0" u="none" strike="noStrike" cap="none">
                  <a:solidFill>
                    <a:srgbClr val="3B3B3B"/>
                  </a:solidFill>
                  <a:latin typeface="Arial"/>
                  <a:ea typeface="Arial"/>
                  <a:cs typeface="Arial"/>
                  <a:sym typeface="Arial"/>
                </a:endParaRPr>
              </a:p>
            </p:txBody>
          </p:sp>
          <p:sp>
            <p:nvSpPr>
              <p:cNvPr id="165" name="Google Shape;165;p6"/>
              <p:cNvSpPr txBox="1"/>
              <p:nvPr/>
            </p:nvSpPr>
            <p:spPr>
              <a:xfrm>
                <a:off x="4790302" y="4927231"/>
                <a:ext cx="13242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1400" b="1" i="0" u="none" strike="noStrike" cap="none">
                    <a:solidFill>
                      <a:srgbClr val="3B3B3B"/>
                    </a:solidFill>
                    <a:latin typeface="Arial"/>
                    <a:ea typeface="Arial"/>
                    <a:cs typeface="Arial"/>
                    <a:sym typeface="Arial"/>
                  </a:rPr>
                  <a:t>Valoarea adăugată</a:t>
                </a:r>
                <a:endParaRPr sz="1400" b="1" i="0" u="none" strike="noStrike" cap="none">
                  <a:solidFill>
                    <a:srgbClr val="3B3B3B"/>
                  </a:solidFill>
                  <a:latin typeface="Arial"/>
                  <a:ea typeface="Arial"/>
                  <a:cs typeface="Arial"/>
                  <a:sym typeface="Arial"/>
                </a:endParaRPr>
              </a:p>
            </p:txBody>
          </p:sp>
        </p:grpSp>
        <p:sp>
          <p:nvSpPr>
            <p:cNvPr id="166" name="Google Shape;166;p6"/>
            <p:cNvSpPr/>
            <p:nvPr/>
          </p:nvSpPr>
          <p:spPr>
            <a:xfrm rot="5400000">
              <a:off x="6200973" y="3310077"/>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6"/>
            <p:cNvSpPr/>
            <p:nvPr/>
          </p:nvSpPr>
          <p:spPr>
            <a:xfrm rot="5400000">
              <a:off x="6210213" y="4105560"/>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6"/>
            <p:cNvSpPr/>
            <p:nvPr/>
          </p:nvSpPr>
          <p:spPr>
            <a:xfrm rot="5400000">
              <a:off x="6210213" y="4949746"/>
              <a:ext cx="247134" cy="261610"/>
            </a:xfrm>
            <a:prstGeom prst="triangle">
              <a:avLst>
                <a:gd name="adj" fmla="val 50000"/>
              </a:avLst>
            </a:prstGeom>
            <a:solidFill>
              <a:srgbClr val="3B3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499373" y="11179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4000" dirty="0"/>
              <a:t>Reziliența - EC, cheia pentru recuperare</a:t>
            </a:r>
            <a:endParaRPr dirty="0"/>
          </a:p>
        </p:txBody>
      </p:sp>
      <p:sp>
        <p:nvSpPr>
          <p:cNvPr id="174" name="Google Shape;174;p7"/>
          <p:cNvSpPr txBox="1"/>
          <p:nvPr/>
        </p:nvSpPr>
        <p:spPr>
          <a:xfrm>
            <a:off x="150882" y="1448365"/>
            <a:ext cx="3478777"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hu-HU" sz="1400" b="1" i="0" u="none" strike="noStrike" cap="none">
                <a:solidFill>
                  <a:srgbClr val="368E00"/>
                </a:solidFill>
                <a:latin typeface="Arial"/>
                <a:ea typeface="Arial"/>
                <a:cs typeface="Arial"/>
                <a:sym typeface="Arial"/>
              </a:rPr>
              <a:t>Sunt pregătit pentru economia circulară?</a:t>
            </a:r>
            <a:endParaRPr/>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a:solidFill>
                  <a:srgbClr val="368E00"/>
                </a:solidFill>
                <a:latin typeface="Arial"/>
                <a:ea typeface="Arial"/>
                <a:cs typeface="Arial"/>
                <a:sym typeface="Arial"/>
              </a:rPr>
              <a:t>Revizuiți valorile companiei dvs.</a:t>
            </a:r>
            <a:endParaRPr/>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a:solidFill>
                  <a:srgbClr val="368E00"/>
                </a:solidFill>
                <a:latin typeface="Arial"/>
                <a:ea typeface="Arial"/>
                <a:cs typeface="Arial"/>
                <a:sym typeface="Arial"/>
              </a:rPr>
              <a:t>Organizați o prezentare/un atelier de lucru pe CE pentru a stimula angajamentul IMM-ului dvs.</a:t>
            </a:r>
            <a:endParaRPr/>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a:solidFill>
                  <a:srgbClr val="368E00"/>
                </a:solidFill>
                <a:latin typeface="Arial"/>
                <a:ea typeface="Arial"/>
                <a:cs typeface="Arial"/>
                <a:sym typeface="Arial"/>
              </a:rPr>
              <a:t>Colectarea de feedback și brainstorming pentru a dezvolta idei noi</a:t>
            </a:r>
            <a:endParaRPr/>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a:solidFill>
                  <a:srgbClr val="368E00"/>
                </a:solidFill>
                <a:latin typeface="Arial"/>
                <a:ea typeface="Arial"/>
                <a:cs typeface="Arial"/>
                <a:sym typeface="Arial"/>
              </a:rPr>
              <a:t>Cartografia potențialelor beneficii și bariere/riscuri ale ideilor dumneavoastră de EC</a:t>
            </a:r>
            <a:endParaRPr/>
          </a:p>
          <a:p>
            <a:pPr marL="285750" marR="0" lvl="0" indent="-285750" algn="l" rtl="0">
              <a:lnSpc>
                <a:spcPct val="100000"/>
              </a:lnSpc>
              <a:spcBef>
                <a:spcPts val="0"/>
              </a:spcBef>
              <a:spcAft>
                <a:spcPts val="0"/>
              </a:spcAft>
              <a:buClr>
                <a:srgbClr val="059540"/>
              </a:buClr>
              <a:buSzPts val="1400"/>
              <a:buFont typeface="Arial"/>
              <a:buChar char="•"/>
            </a:pPr>
            <a:r>
              <a:rPr lang="hu-HU" sz="1400" b="0" i="0" u="none" strike="noStrike" cap="none">
                <a:solidFill>
                  <a:srgbClr val="368E00"/>
                </a:solidFill>
                <a:latin typeface="Arial"/>
                <a:ea typeface="Arial"/>
                <a:cs typeface="Arial"/>
                <a:sym typeface="Arial"/>
              </a:rPr>
              <a:t>Decideți care idei merită să fie puse în aplicare</a:t>
            </a:r>
            <a:endParaRPr/>
          </a:p>
        </p:txBody>
      </p:sp>
      <p:pic>
        <p:nvPicPr>
          <p:cNvPr id="175" name="Google Shape;175;p7"/>
          <p:cNvPicPr preferRelativeResize="0"/>
          <p:nvPr/>
        </p:nvPicPr>
        <p:blipFill rotWithShape="1">
          <a:blip r:embed="rId3">
            <a:alphaModFix/>
          </a:blip>
          <a:srcRect r="21560"/>
          <a:stretch/>
        </p:blipFill>
        <p:spPr>
          <a:xfrm>
            <a:off x="3529714" y="2193440"/>
            <a:ext cx="2150081" cy="1826662"/>
          </a:xfrm>
          <a:prstGeom prst="ellipse">
            <a:avLst/>
          </a:prstGeom>
          <a:noFill/>
          <a:ln>
            <a:noFill/>
          </a:ln>
        </p:spPr>
      </p:pic>
      <p:grpSp>
        <p:nvGrpSpPr>
          <p:cNvPr id="176" name="Google Shape;176;p7"/>
          <p:cNvGrpSpPr/>
          <p:nvPr/>
        </p:nvGrpSpPr>
        <p:grpSpPr>
          <a:xfrm>
            <a:off x="5947351" y="802691"/>
            <a:ext cx="2771550" cy="3945983"/>
            <a:chOff x="69558" y="81788"/>
            <a:chExt cx="2875280" cy="4017772"/>
          </a:xfrm>
        </p:grpSpPr>
        <p:grpSp>
          <p:nvGrpSpPr>
            <p:cNvPr id="177" name="Google Shape;177;p7"/>
            <p:cNvGrpSpPr/>
            <p:nvPr/>
          </p:nvGrpSpPr>
          <p:grpSpPr>
            <a:xfrm>
              <a:off x="453359" y="81788"/>
              <a:ext cx="1930324" cy="3138670"/>
              <a:chOff x="453359" y="81788"/>
              <a:chExt cx="1930324" cy="3138670"/>
            </a:xfrm>
          </p:grpSpPr>
          <p:sp>
            <p:nvSpPr>
              <p:cNvPr id="178" name="Google Shape;178;p7"/>
              <p:cNvSpPr/>
              <p:nvPr/>
            </p:nvSpPr>
            <p:spPr>
              <a:xfrm>
                <a:off x="872958" y="81788"/>
                <a:ext cx="1510725" cy="1510955"/>
              </a:xfrm>
              <a:custGeom>
                <a:avLst/>
                <a:gdLst/>
                <a:ahLst/>
                <a:cxnLst/>
                <a:rect l="l" t="t" r="r" b="b"/>
                <a:pathLst>
                  <a:path w="120000" h="120000" extrusionOk="0">
                    <a:moveTo>
                      <a:pt x="8412" y="60000"/>
                    </a:moveTo>
                    <a:lnTo>
                      <a:pt x="8412" y="60000"/>
                    </a:lnTo>
                    <a:cubicBezTo>
                      <a:pt x="8412" y="32916"/>
                      <a:pt x="29234" y="10414"/>
                      <a:pt x="56161" y="8398"/>
                    </a:cubicBezTo>
                    <a:cubicBezTo>
                      <a:pt x="83088" y="6383"/>
                      <a:pt x="107008" y="25535"/>
                      <a:pt x="111017" y="52319"/>
                    </a:cubicBezTo>
                    <a:cubicBezTo>
                      <a:pt x="115025" y="79103"/>
                      <a:pt x="97763" y="104456"/>
                      <a:pt x="71433" y="110458"/>
                    </a:cubicBezTo>
                    <a:lnTo>
                      <a:pt x="70866" y="118345"/>
                    </a:lnTo>
                    <a:lnTo>
                      <a:pt x="56751" y="105162"/>
                    </a:lnTo>
                    <a:lnTo>
                      <a:pt x="72979" y="88979"/>
                    </a:lnTo>
                    <a:lnTo>
                      <a:pt x="72421" y="96730"/>
                    </a:lnTo>
                    <a:cubicBezTo>
                      <a:pt x="90955" y="90330"/>
                      <a:pt x="101755" y="70864"/>
                      <a:pt x="97490" y="51548"/>
                    </a:cubicBezTo>
                    <a:cubicBezTo>
                      <a:pt x="93225" y="32231"/>
                      <a:pt x="75261" y="19250"/>
                      <a:pt x="55792" y="21418"/>
                    </a:cubicBezTo>
                    <a:cubicBezTo>
                      <a:pt x="36324" y="23586"/>
                      <a:pt x="21588" y="40208"/>
                      <a:pt x="21588" y="60000"/>
                    </a:cubicBezTo>
                    <a:close/>
                  </a:path>
                </a:pathLst>
              </a:cu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206878" y="627289"/>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1206878" y="627289"/>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388F43"/>
                    </a:solidFill>
                    <a:latin typeface="Calibri"/>
                    <a:ea typeface="Calibri"/>
                    <a:cs typeface="Calibri"/>
                    <a:sym typeface="Calibri"/>
                  </a:rPr>
                  <a:t>Step 1 - Understand who you want to influence.</a:t>
                </a:r>
                <a:endParaRPr sz="1200" b="1" i="0" u="none" strike="noStrike" cap="none">
                  <a:solidFill>
                    <a:srgbClr val="388F43"/>
                  </a:solidFill>
                  <a:latin typeface="Calibri"/>
                  <a:ea typeface="Calibri"/>
                  <a:cs typeface="Calibri"/>
                  <a:sym typeface="Calibri"/>
                </a:endParaRPr>
              </a:p>
            </p:txBody>
          </p:sp>
          <p:sp>
            <p:nvSpPr>
              <p:cNvPr id="181" name="Google Shape;181;p7"/>
              <p:cNvSpPr/>
              <p:nvPr/>
            </p:nvSpPr>
            <p:spPr>
              <a:xfrm>
                <a:off x="453359" y="949945"/>
                <a:ext cx="1510725" cy="1510955"/>
              </a:xfrm>
              <a:custGeom>
                <a:avLst/>
                <a:gdLst/>
                <a:ahLst/>
                <a:cxnLst/>
                <a:rect l="l" t="t" r="r" b="b"/>
                <a:pathLst>
                  <a:path w="120000" h="120000" extrusionOk="0">
                    <a:moveTo>
                      <a:pt x="96876" y="23814"/>
                    </a:moveTo>
                    <a:lnTo>
                      <a:pt x="87557" y="32958"/>
                    </a:lnTo>
                    <a:cubicBezTo>
                      <a:pt x="76479" y="21432"/>
                      <a:pt x="59518" y="17993"/>
                      <a:pt x="44898" y="24310"/>
                    </a:cubicBezTo>
                    <a:cubicBezTo>
                      <a:pt x="30277" y="30628"/>
                      <a:pt x="21020" y="45395"/>
                      <a:pt x="21615" y="61451"/>
                    </a:cubicBezTo>
                    <a:cubicBezTo>
                      <a:pt x="22209" y="77508"/>
                      <a:pt x="32533" y="91534"/>
                      <a:pt x="47579" y="96730"/>
                    </a:cubicBezTo>
                    <a:lnTo>
                      <a:pt x="47021" y="88979"/>
                    </a:lnTo>
                    <a:lnTo>
                      <a:pt x="63249" y="105162"/>
                    </a:lnTo>
                    <a:lnTo>
                      <a:pt x="49134" y="118345"/>
                    </a:lnTo>
                    <a:lnTo>
                      <a:pt x="48567" y="110458"/>
                    </a:lnTo>
                    <a:lnTo>
                      <a:pt x="48567" y="110458"/>
                    </a:lnTo>
                    <a:cubicBezTo>
                      <a:pt x="27116" y="105568"/>
                      <a:pt x="11116" y="87572"/>
                      <a:pt x="8719" y="65637"/>
                    </a:cubicBezTo>
                    <a:cubicBezTo>
                      <a:pt x="6322" y="43703"/>
                      <a:pt x="18056" y="22658"/>
                      <a:pt x="37942" y="13223"/>
                    </a:cubicBezTo>
                    <a:cubicBezTo>
                      <a:pt x="57829" y="3789"/>
                      <a:pt x="81492" y="8041"/>
                      <a:pt x="96876" y="23814"/>
                    </a:cubicBezTo>
                    <a:close/>
                  </a:path>
                </a:pathLst>
              </a:custGeom>
              <a:solidFill>
                <a:srgbClr val="44B78C"/>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788981" y="1500467"/>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p:nvPr/>
            </p:nvSpPr>
            <p:spPr>
              <a:xfrm>
                <a:off x="788981" y="1500467"/>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dirty="0">
                    <a:solidFill>
                      <a:srgbClr val="388F43"/>
                    </a:solidFill>
                    <a:latin typeface="Calibri"/>
                    <a:ea typeface="Calibri"/>
                    <a:cs typeface="Calibri"/>
                    <a:sym typeface="Calibri"/>
                  </a:rPr>
                  <a:t>Step 2 - Describe the context</a:t>
                </a:r>
                <a:endParaRPr sz="1200" b="1" i="0" u="none" strike="noStrike" cap="none" dirty="0">
                  <a:solidFill>
                    <a:srgbClr val="388F43"/>
                  </a:solidFill>
                  <a:latin typeface="Calibri"/>
                  <a:ea typeface="Calibri"/>
                  <a:cs typeface="Calibri"/>
                  <a:sym typeface="Calibri"/>
                </a:endParaRPr>
              </a:p>
            </p:txBody>
          </p:sp>
          <p:sp>
            <p:nvSpPr>
              <p:cNvPr id="184" name="Google Shape;184;p7"/>
              <p:cNvSpPr/>
              <p:nvPr/>
            </p:nvSpPr>
            <p:spPr>
              <a:xfrm>
                <a:off x="980482" y="1921991"/>
                <a:ext cx="1297947" cy="1298467"/>
              </a:xfrm>
              <a:prstGeom prst="blockArc">
                <a:avLst>
                  <a:gd name="adj1" fmla="val 13500000"/>
                  <a:gd name="adj2" fmla="val 10800000"/>
                  <a:gd name="adj3" fmla="val 12740"/>
                </a:avLst>
              </a:prstGeom>
              <a:solidFill>
                <a:srgbClr val="6FAA4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1208864" y="2374901"/>
                <a:ext cx="839481" cy="4196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1208864" y="2374901"/>
                <a:ext cx="839481" cy="41964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1" i="0" u="none" strike="noStrike" cap="none">
                    <a:solidFill>
                      <a:srgbClr val="388F43"/>
                    </a:solidFill>
                    <a:latin typeface="Calibri"/>
                    <a:ea typeface="Calibri"/>
                    <a:cs typeface="Calibri"/>
                    <a:sym typeface="Calibri"/>
                  </a:rPr>
                  <a:t>Step 3 - Define your circular economy idea</a:t>
                </a:r>
                <a:endParaRPr sz="1200" b="1" i="0" u="none" strike="noStrike" cap="none">
                  <a:solidFill>
                    <a:srgbClr val="388F43"/>
                  </a:solidFill>
                  <a:latin typeface="Calibri"/>
                  <a:ea typeface="Calibri"/>
                  <a:cs typeface="Calibri"/>
                  <a:sym typeface="Calibri"/>
                </a:endParaRPr>
              </a:p>
            </p:txBody>
          </p:sp>
        </p:grpSp>
        <p:sp>
          <p:nvSpPr>
            <p:cNvPr id="187" name="Google Shape;187;p7"/>
            <p:cNvSpPr txBox="1"/>
            <p:nvPr/>
          </p:nvSpPr>
          <p:spPr>
            <a:xfrm>
              <a:off x="69558" y="3637280"/>
              <a:ext cx="2875280" cy="462280"/>
            </a:xfrm>
            <a:prstGeom prst="rect">
              <a:avLst/>
            </a:prstGeom>
            <a:solidFill>
              <a:srgbClr val="FFFFFF"/>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hu-HU" sz="1000" b="0" i="1" u="none" strike="noStrike" cap="none">
                  <a:solidFill>
                    <a:srgbClr val="44546A"/>
                  </a:solidFill>
                  <a:latin typeface="Calibri"/>
                  <a:ea typeface="Calibri"/>
                  <a:cs typeface="Calibri"/>
                  <a:sym typeface="Calibri"/>
                </a:rPr>
                <a:t>3. Figura Etapele de lansare a EC conform Fundației Ellen MacArthur Sursa: [4]</a:t>
              </a:r>
              <a:endParaRPr sz="1000" b="0" i="1" u="none" strike="noStrike" cap="none">
                <a:solidFill>
                  <a:srgbClr val="44546A"/>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50674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sz="3600"/>
              <a:t>ECONOMIE și finanțare</a:t>
            </a:r>
            <a:endParaRPr/>
          </a:p>
        </p:txBody>
      </p:sp>
      <p:grpSp>
        <p:nvGrpSpPr>
          <p:cNvPr id="193" name="Google Shape;193;p8"/>
          <p:cNvGrpSpPr/>
          <p:nvPr/>
        </p:nvGrpSpPr>
        <p:grpSpPr>
          <a:xfrm>
            <a:off x="1485304" y="1614948"/>
            <a:ext cx="6176482" cy="3165172"/>
            <a:chOff x="3092" y="0"/>
            <a:chExt cx="6176482" cy="3165172"/>
          </a:xfrm>
        </p:grpSpPr>
        <p:sp>
          <p:nvSpPr>
            <p:cNvPr id="194" name="Google Shape;194;p8"/>
            <p:cNvSpPr/>
            <p:nvPr/>
          </p:nvSpPr>
          <p:spPr>
            <a:xfrm>
              <a:off x="3092" y="0"/>
              <a:ext cx="2975127" cy="3165172"/>
            </a:xfrm>
            <a:prstGeom prst="roundRect">
              <a:avLst>
                <a:gd name="adj" fmla="val 10000"/>
              </a:avLst>
            </a:prstGeom>
            <a:solidFill>
              <a:srgbClr val="DA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30903" y="27811"/>
              <a:ext cx="2919505" cy="89392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hu-HU" sz="3200">
                  <a:solidFill>
                    <a:srgbClr val="388F43"/>
                  </a:solidFill>
                  <a:latin typeface="Calibri"/>
                  <a:ea typeface="Calibri"/>
                  <a:cs typeface="Calibri"/>
                  <a:sym typeface="Calibri"/>
                </a:rPr>
                <a:t>Reduceți costurile</a:t>
              </a:r>
              <a:endParaRPr sz="3200" b="0" i="0" u="none" strike="noStrike" cap="none">
                <a:solidFill>
                  <a:srgbClr val="388F43"/>
                </a:solidFill>
                <a:latin typeface="Calibri"/>
                <a:ea typeface="Calibri"/>
                <a:cs typeface="Calibri"/>
                <a:sym typeface="Calibri"/>
              </a:endParaRPr>
            </a:p>
          </p:txBody>
        </p:sp>
        <p:sp>
          <p:nvSpPr>
            <p:cNvPr id="196" name="Google Shape;196;p8"/>
            <p:cNvSpPr/>
            <p:nvPr/>
          </p:nvSpPr>
          <p:spPr>
            <a:xfrm>
              <a:off x="300605" y="949822"/>
              <a:ext cx="2380101" cy="621829"/>
            </a:xfrm>
            <a:prstGeom prst="roundRect">
              <a:avLst>
                <a:gd name="adj" fmla="val 10000"/>
              </a:avLst>
            </a:prstGeom>
            <a:solidFill>
              <a:srgbClr val="88C14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txBox="1"/>
            <p:nvPr/>
          </p:nvSpPr>
          <p:spPr>
            <a:xfrm>
              <a:off x="318818" y="968035"/>
              <a:ext cx="2343675" cy="585403"/>
            </a:xfrm>
            <a:prstGeom prst="rect">
              <a:avLst/>
            </a:prstGeom>
            <a:noFill/>
            <a:ln>
              <a:noFill/>
            </a:ln>
          </p:spPr>
          <p:txBody>
            <a:bodyPr spcFirstLastPara="1" wrap="square" lIns="30475" tIns="22850" rIns="30475" bIns="22850" anchor="ctr" anchorCtr="0">
              <a:noAutofit/>
            </a:bodyPr>
            <a:lstStyle/>
            <a:p>
              <a:pPr marL="0" lvl="0" indent="0" algn="l" rtl="0">
                <a:lnSpc>
                  <a:spcPct val="90000"/>
                </a:lnSpc>
                <a:spcBef>
                  <a:spcPts val="0"/>
                </a:spcBef>
                <a:spcAft>
                  <a:spcPts val="0"/>
                </a:spcAft>
                <a:buClr>
                  <a:srgbClr val="000000"/>
                </a:buClr>
                <a:buSzPts val="1200"/>
                <a:buFont typeface="Arial"/>
                <a:buNone/>
              </a:pPr>
              <a:r>
                <a:rPr lang="hu-HU" sz="1200">
                  <a:solidFill>
                    <a:srgbClr val="FFFFFF"/>
                  </a:solidFill>
                  <a:latin typeface="Calibri"/>
                  <a:ea typeface="Calibri"/>
                  <a:cs typeface="Calibri"/>
                  <a:sym typeface="Calibri"/>
                </a:rPr>
                <a:t>Utilizați mai puțină materie primă pentru a reduce expunerea la fluctuațiile de preț</a:t>
              </a:r>
              <a:endParaRPr sz="1200" b="0" i="0" u="none" strike="noStrike" cap="none">
                <a:solidFill>
                  <a:srgbClr val="FFFFFF"/>
                </a:solidFill>
                <a:latin typeface="Calibri"/>
                <a:ea typeface="Calibri"/>
                <a:cs typeface="Calibri"/>
                <a:sym typeface="Calibri"/>
              </a:endParaRPr>
            </a:p>
          </p:txBody>
        </p:sp>
        <p:sp>
          <p:nvSpPr>
            <p:cNvPr id="198" name="Google Shape;198;p8"/>
            <p:cNvSpPr/>
            <p:nvPr/>
          </p:nvSpPr>
          <p:spPr>
            <a:xfrm>
              <a:off x="300605" y="1667317"/>
              <a:ext cx="2380101" cy="621829"/>
            </a:xfrm>
            <a:prstGeom prst="roundRect">
              <a:avLst>
                <a:gd name="adj" fmla="val 10000"/>
              </a:avLst>
            </a:prstGeom>
            <a:solidFill>
              <a:srgbClr val="50C34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txBox="1"/>
            <p:nvPr/>
          </p:nvSpPr>
          <p:spPr>
            <a:xfrm>
              <a:off x="318818" y="1685530"/>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b="0" i="0" u="none" strike="noStrike" cap="none">
                  <a:solidFill>
                    <a:srgbClr val="FFFFFF"/>
                  </a:solidFill>
                  <a:latin typeface="Calibri"/>
                  <a:ea typeface="Calibri"/>
                  <a:cs typeface="Calibri"/>
                  <a:sym typeface="Calibri"/>
                </a:rPr>
                <a:t>Maximiz</a:t>
              </a:r>
              <a:r>
                <a:rPr lang="hu-HU" sz="1200">
                  <a:solidFill>
                    <a:srgbClr val="FFFFFF"/>
                  </a:solidFill>
                  <a:latin typeface="Calibri"/>
                  <a:ea typeface="Calibri"/>
                  <a:cs typeface="Calibri"/>
                  <a:sym typeface="Calibri"/>
                </a:rPr>
                <a:t>ați valoarea rămasă în activele de capital existente</a:t>
              </a:r>
              <a:endParaRPr sz="1200" b="0" i="0" u="none" strike="noStrike" cap="none">
                <a:solidFill>
                  <a:srgbClr val="FFFFFF"/>
                </a:solidFill>
                <a:latin typeface="Calibri"/>
                <a:ea typeface="Calibri"/>
                <a:cs typeface="Calibri"/>
                <a:sym typeface="Calibri"/>
              </a:endParaRPr>
            </a:p>
          </p:txBody>
        </p:sp>
        <p:sp>
          <p:nvSpPr>
            <p:cNvPr id="200" name="Google Shape;200;p8"/>
            <p:cNvSpPr/>
            <p:nvPr/>
          </p:nvSpPr>
          <p:spPr>
            <a:xfrm>
              <a:off x="300605" y="2384813"/>
              <a:ext cx="2380101" cy="621829"/>
            </a:xfrm>
            <a:prstGeom prst="roundRect">
              <a:avLst>
                <a:gd name="adj" fmla="val 10000"/>
              </a:avLst>
            </a:prstGeom>
            <a:solidFill>
              <a:srgbClr val="3DC668"/>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txBox="1"/>
            <p:nvPr/>
          </p:nvSpPr>
          <p:spPr>
            <a:xfrm>
              <a:off x="318818" y="2403026"/>
              <a:ext cx="2343675" cy="585403"/>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a:solidFill>
                    <a:srgbClr val="FFFFFF"/>
                  </a:solidFill>
                  <a:latin typeface="Calibri"/>
                  <a:ea typeface="Calibri"/>
                  <a:cs typeface="Calibri"/>
                  <a:sym typeface="Calibri"/>
                </a:rPr>
                <a:t>Închiriați echipamente în loc să le cumpărați</a:t>
              </a:r>
              <a:endParaRPr sz="1200" b="0" i="0" u="none" strike="noStrike" cap="none">
                <a:solidFill>
                  <a:srgbClr val="FFFFFF"/>
                </a:solidFill>
                <a:latin typeface="Calibri"/>
                <a:ea typeface="Calibri"/>
                <a:cs typeface="Calibri"/>
                <a:sym typeface="Calibri"/>
              </a:endParaRPr>
            </a:p>
          </p:txBody>
        </p:sp>
        <p:sp>
          <p:nvSpPr>
            <p:cNvPr id="202" name="Google Shape;202;p8"/>
            <p:cNvSpPr/>
            <p:nvPr/>
          </p:nvSpPr>
          <p:spPr>
            <a:xfrm>
              <a:off x="3204447" y="0"/>
              <a:ext cx="2975127" cy="3165172"/>
            </a:xfrm>
            <a:prstGeom prst="roundRect">
              <a:avLst>
                <a:gd name="adj" fmla="val 10000"/>
              </a:avLst>
            </a:prstGeom>
            <a:solidFill>
              <a:srgbClr val="DAE7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txBox="1"/>
            <p:nvPr/>
          </p:nvSpPr>
          <p:spPr>
            <a:xfrm>
              <a:off x="3232258" y="27811"/>
              <a:ext cx="2919505" cy="89392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hu-HU" sz="2800">
                  <a:solidFill>
                    <a:srgbClr val="388F43"/>
                  </a:solidFill>
                  <a:latin typeface="Calibri"/>
                  <a:ea typeface="Calibri"/>
                  <a:cs typeface="Calibri"/>
                  <a:sym typeface="Calibri"/>
                </a:rPr>
                <a:t>Obțineți finanțare</a:t>
              </a:r>
              <a:endParaRPr sz="2800" b="0" i="0" u="none" strike="noStrike" cap="none">
                <a:solidFill>
                  <a:srgbClr val="388F43"/>
                </a:solidFill>
                <a:latin typeface="Calibri"/>
                <a:ea typeface="Calibri"/>
                <a:cs typeface="Calibri"/>
                <a:sym typeface="Calibri"/>
              </a:endParaRPr>
            </a:p>
          </p:txBody>
        </p:sp>
        <p:sp>
          <p:nvSpPr>
            <p:cNvPr id="204" name="Google Shape;204;p8"/>
            <p:cNvSpPr/>
            <p:nvPr/>
          </p:nvSpPr>
          <p:spPr>
            <a:xfrm>
              <a:off x="3498867" y="950478"/>
              <a:ext cx="2380101" cy="954342"/>
            </a:xfrm>
            <a:prstGeom prst="roundRect">
              <a:avLst>
                <a:gd name="adj" fmla="val 10000"/>
              </a:avLst>
            </a:prstGeom>
            <a:solidFill>
              <a:srgbClr val="38CAA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p:nvPr/>
          </p:nvSpPr>
          <p:spPr>
            <a:xfrm>
              <a:off x="3526819" y="978430"/>
              <a:ext cx="2324197" cy="89843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a:solidFill>
                    <a:srgbClr val="FFFFFF"/>
                  </a:solidFill>
                  <a:latin typeface="Calibri"/>
                  <a:ea typeface="Calibri"/>
                  <a:cs typeface="Calibri"/>
                  <a:sym typeface="Calibri"/>
                </a:rPr>
                <a:t>Cunoașteți diferitele tipuri de produse financiare</a:t>
              </a:r>
              <a:r>
                <a:rPr lang="hu-HU" sz="1200" b="0" i="0" u="none" strike="noStrike" cap="none">
                  <a:solidFill>
                    <a:srgbClr val="FFFFFF"/>
                  </a:solidFill>
                  <a:latin typeface="Calibri"/>
                  <a:ea typeface="Calibri"/>
                  <a:cs typeface="Calibri"/>
                  <a:sym typeface="Calibri"/>
                </a:rPr>
                <a:t>: fonduri de acțiuni publice, obligațiuni,fonduri   </a:t>
              </a:r>
              <a:r>
                <a:rPr lang="hu-HU" sz="1200">
                  <a:solidFill>
                    <a:srgbClr val="FFFFFF"/>
                  </a:solidFill>
                  <a:latin typeface="Calibri"/>
                  <a:ea typeface="Calibri"/>
                  <a:cs typeface="Calibri"/>
                  <a:sym typeface="Calibri"/>
                </a:rPr>
                <a:t>de piață privață și servicii bancare.</a:t>
              </a:r>
              <a:r>
                <a:rPr lang="hu-HU" sz="1200" b="0" i="0" u="none" strike="noStrike" cap="none">
                  <a:solidFill>
                    <a:srgbClr val="FFFFFF"/>
                  </a:solidFill>
                  <a:latin typeface="Calibri"/>
                  <a:ea typeface="Calibri"/>
                  <a:cs typeface="Calibri"/>
                  <a:sym typeface="Calibri"/>
                </a:rPr>
                <a:t>..</a:t>
              </a:r>
              <a:endParaRPr sz="1200" b="0" i="0" u="none" strike="noStrike" cap="none">
                <a:solidFill>
                  <a:srgbClr val="FFFFFF"/>
                </a:solidFill>
                <a:latin typeface="Calibri"/>
                <a:ea typeface="Calibri"/>
                <a:cs typeface="Calibri"/>
                <a:sym typeface="Calibri"/>
              </a:endParaRPr>
            </a:p>
          </p:txBody>
        </p:sp>
        <p:sp>
          <p:nvSpPr>
            <p:cNvPr id="206" name="Google Shape;206;p8"/>
            <p:cNvSpPr/>
            <p:nvPr/>
          </p:nvSpPr>
          <p:spPr>
            <a:xfrm>
              <a:off x="3498867" y="2051643"/>
              <a:ext cx="2380101" cy="954342"/>
            </a:xfrm>
            <a:prstGeom prst="roundRect">
              <a:avLst>
                <a:gd name="adj" fmla="val 10000"/>
              </a:avLst>
            </a:prstGeom>
            <a:solidFill>
              <a:srgbClr val="35ADCD"/>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p:nvPr/>
          </p:nvSpPr>
          <p:spPr>
            <a:xfrm>
              <a:off x="3526819" y="2079595"/>
              <a:ext cx="2324197" cy="898438"/>
            </a:xfrm>
            <a:prstGeom prst="rect">
              <a:avLst/>
            </a:prstGeom>
            <a:noFill/>
            <a:ln>
              <a:noFill/>
            </a:ln>
          </p:spPr>
          <p:txBody>
            <a:bodyPr spcFirstLastPara="1" wrap="square" lIns="30475" tIns="22850" rIns="30475"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hu-HU" sz="1200">
                  <a:solidFill>
                    <a:srgbClr val="FFFFFF"/>
                  </a:solidFill>
                  <a:latin typeface="Calibri"/>
                  <a:ea typeface="Calibri"/>
                  <a:cs typeface="Calibri"/>
                  <a:sym typeface="Calibri"/>
                </a:rPr>
                <a:t>Verificați </a:t>
              </a:r>
              <a:r>
                <a:rPr lang="hu-HU" sz="1200" b="0" i="0" u="none" strike="noStrike" cap="none">
                  <a:solidFill>
                    <a:srgbClr val="FFFFFF"/>
                  </a:solidFill>
                  <a:latin typeface="Calibri"/>
                  <a:ea typeface="Calibri"/>
                  <a:cs typeface="Calibri"/>
                  <a:sym typeface="Calibri"/>
                </a:rPr>
                <a:t> </a:t>
              </a:r>
              <a:r>
                <a:rPr lang="hu-HU" sz="1200" b="0" i="0" u="sng" strike="noStrike" cap="none">
                  <a:solidFill>
                    <a:srgbClr val="FFFF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website</a:t>
              </a:r>
              <a:r>
                <a:rPr lang="hu-HU" sz="1200">
                  <a:solidFill>
                    <a:srgbClr val="FFFFFF"/>
                  </a:solidFill>
                  <a:latin typeface="Calibri"/>
                  <a:ea typeface="Calibri"/>
                  <a:cs typeface="Calibri"/>
                  <a:sym typeface="Calibri"/>
                </a:rPr>
                <a:t>-ul</a:t>
              </a:r>
              <a:r>
                <a:rPr lang="hu-HU" sz="1200" b="0" i="0" u="none" strike="noStrike" cap="none">
                  <a:solidFill>
                    <a:srgbClr val="FFFFFF"/>
                  </a:solidFill>
                  <a:latin typeface="Calibri"/>
                  <a:ea typeface="Calibri"/>
                  <a:cs typeface="Calibri"/>
                  <a:sym typeface="Calibri"/>
                </a:rPr>
                <a:t> </a:t>
              </a:r>
              <a:r>
                <a:rPr lang="hu-HU" sz="1200">
                  <a:solidFill>
                    <a:srgbClr val="FFFFFF"/>
                  </a:solidFill>
                  <a:latin typeface="Calibri"/>
                  <a:ea typeface="Calibri"/>
                  <a:cs typeface="Calibri"/>
                  <a:sym typeface="Calibri"/>
                </a:rPr>
                <a:t>U</a:t>
              </a:r>
              <a:r>
                <a:rPr lang="hu-HU" sz="1200" b="0" i="0" u="none" strike="noStrike" cap="none">
                  <a:solidFill>
                    <a:srgbClr val="FFFFFF"/>
                  </a:solidFill>
                  <a:latin typeface="Calibri"/>
                  <a:ea typeface="Calibri"/>
                  <a:cs typeface="Calibri"/>
                  <a:sym typeface="Calibri"/>
                </a:rPr>
                <a:t>E</a:t>
              </a:r>
              <a:r>
                <a:rPr lang="hu-HU" sz="1200">
                  <a:solidFill>
                    <a:srgbClr val="FFFFFF"/>
                  </a:solidFill>
                  <a:latin typeface="Calibri"/>
                  <a:ea typeface="Calibri"/>
                  <a:cs typeface="Calibri"/>
                  <a:sym typeface="Calibri"/>
                </a:rPr>
                <a:t>pentru a obține informații despre programele de finanțatre,</a:t>
              </a:r>
              <a:r>
                <a:rPr lang="hu-HU" sz="1200" b="0" i="0" u="none" strike="noStrike" cap="none">
                  <a:solidFill>
                    <a:srgbClr val="FFFFFF"/>
                  </a:solidFill>
                  <a:latin typeface="Calibri"/>
                  <a:ea typeface="Calibri"/>
                  <a:cs typeface="Calibri"/>
                  <a:sym typeface="Calibri"/>
                </a:rPr>
                <a:t> precum Horizon Europe, </a:t>
              </a:r>
              <a:r>
                <a:rPr lang="hu-HU" sz="1200">
                  <a:solidFill>
                    <a:srgbClr val="FFFFFF"/>
                  </a:solidFill>
                  <a:latin typeface="Calibri"/>
                  <a:ea typeface="Calibri"/>
                  <a:cs typeface="Calibri"/>
                  <a:sym typeface="Calibri"/>
                </a:rPr>
                <a:t>sau </a:t>
              </a:r>
              <a:r>
                <a:rPr lang="hu-HU" sz="1200" b="0" i="0" u="none" strike="noStrike" cap="none">
                  <a:solidFill>
                    <a:srgbClr val="FFFFFF"/>
                  </a:solidFill>
                  <a:latin typeface="Calibri"/>
                  <a:ea typeface="Calibri"/>
                  <a:cs typeface="Calibri"/>
                  <a:sym typeface="Calibri"/>
                </a:rPr>
                <a:t>LIFE.</a:t>
              </a:r>
              <a:endParaRPr sz="1200" b="0" i="0" u="none" strike="noStrike" cap="none">
                <a:solidFill>
                  <a:srgbClr val="FFFFFF"/>
                </a:solidFill>
                <a:latin typeface="Calibri"/>
                <a:ea typeface="Calibri"/>
                <a:cs typeface="Calibri"/>
                <a:sym typeface="Calibri"/>
              </a:endParaRPr>
            </a:p>
          </p:txBody>
        </p:sp>
      </p:grpSp>
      <p:pic>
        <p:nvPicPr>
          <p:cNvPr id="208" name="Google Shape;208;p8"/>
          <p:cNvPicPr preferRelativeResize="0"/>
          <p:nvPr/>
        </p:nvPicPr>
        <p:blipFill rotWithShape="1">
          <a:blip r:embed="rId4">
            <a:alphaModFix/>
          </a:blip>
          <a:srcRect/>
          <a:stretch/>
        </p:blipFill>
        <p:spPr>
          <a:xfrm>
            <a:off x="4094223" y="1256243"/>
            <a:ext cx="955551" cy="7174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713100" y="19291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hu-HU"/>
              <a:t>Piața și lanțul valoric</a:t>
            </a:r>
            <a:endParaRPr/>
          </a:p>
        </p:txBody>
      </p:sp>
      <p:pic>
        <p:nvPicPr>
          <p:cNvPr id="214" name="Google Shape;214;p9"/>
          <p:cNvPicPr preferRelativeResize="0"/>
          <p:nvPr/>
        </p:nvPicPr>
        <p:blipFill rotWithShape="1">
          <a:blip r:embed="rId3">
            <a:alphaModFix/>
          </a:blip>
          <a:srcRect l="13534" t="-25352" r="18583" b="48108"/>
          <a:stretch/>
        </p:blipFill>
        <p:spPr>
          <a:xfrm>
            <a:off x="4454012" y="871201"/>
            <a:ext cx="1705558" cy="941364"/>
          </a:xfrm>
          <a:prstGeom prst="rect">
            <a:avLst/>
          </a:prstGeom>
          <a:noFill/>
          <a:ln>
            <a:noFill/>
          </a:ln>
        </p:spPr>
      </p:pic>
      <p:sp>
        <p:nvSpPr>
          <p:cNvPr id="215" name="Google Shape;215;p9"/>
          <p:cNvSpPr/>
          <p:nvPr/>
        </p:nvSpPr>
        <p:spPr>
          <a:xfrm>
            <a:off x="4085876" y="2058513"/>
            <a:ext cx="1705500" cy="400200"/>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txBox="1"/>
          <p:nvPr/>
        </p:nvSpPr>
        <p:spPr>
          <a:xfrm>
            <a:off x="4114808" y="2078013"/>
            <a:ext cx="1705500" cy="36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Remanufacturing</a:t>
            </a:r>
            <a:endParaRPr sz="1400" b="1" i="0" u="none" strike="noStrike" cap="none">
              <a:solidFill>
                <a:schemeClr val="lt1"/>
              </a:solidFill>
              <a:latin typeface="Arial"/>
              <a:ea typeface="Arial"/>
              <a:cs typeface="Arial"/>
              <a:sym typeface="Arial"/>
            </a:endParaRPr>
          </a:p>
        </p:txBody>
      </p:sp>
      <p:sp>
        <p:nvSpPr>
          <p:cNvPr id="217" name="Google Shape;217;p9"/>
          <p:cNvSpPr/>
          <p:nvPr/>
        </p:nvSpPr>
        <p:spPr>
          <a:xfrm>
            <a:off x="4172261" y="2196231"/>
            <a:ext cx="1570786" cy="1883821"/>
          </a:xfrm>
          <a:custGeom>
            <a:avLst/>
            <a:gdLst/>
            <a:ahLst/>
            <a:cxnLst/>
            <a:rect l="l" t="t" r="r" b="b"/>
            <a:pathLst>
              <a:path w="120000" h="120000" extrusionOk="0">
                <a:moveTo>
                  <a:pt x="128544" y="12107"/>
                </a:moveTo>
                <a:lnTo>
                  <a:pt x="128544" y="12107"/>
                </a:lnTo>
                <a:cubicBezTo>
                  <a:pt x="134249" y="15532"/>
                  <a:pt x="139531" y="19617"/>
                  <a:pt x="144282" y="24277"/>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5624297" y="2552250"/>
            <a:ext cx="1178100" cy="400200"/>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txBox="1"/>
          <p:nvPr/>
        </p:nvSpPr>
        <p:spPr>
          <a:xfrm>
            <a:off x="5701776" y="2571749"/>
            <a:ext cx="1070400" cy="36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Repairing</a:t>
            </a:r>
            <a:endParaRPr sz="1400" b="1" i="0" u="none" strike="noStrike" cap="none">
              <a:solidFill>
                <a:schemeClr val="lt1"/>
              </a:solidFill>
              <a:latin typeface="Arial"/>
              <a:ea typeface="Arial"/>
              <a:cs typeface="Arial"/>
              <a:sym typeface="Arial"/>
            </a:endParaRPr>
          </a:p>
        </p:txBody>
      </p:sp>
      <p:sp>
        <p:nvSpPr>
          <p:cNvPr id="220" name="Google Shape;220;p9"/>
          <p:cNvSpPr/>
          <p:nvPr/>
        </p:nvSpPr>
        <p:spPr>
          <a:xfrm>
            <a:off x="4279879" y="2137569"/>
            <a:ext cx="1570786" cy="1883821"/>
          </a:xfrm>
          <a:custGeom>
            <a:avLst/>
            <a:gdLst/>
            <a:ahLst/>
            <a:cxnLst/>
            <a:rect l="l" t="t" r="r" b="b"/>
            <a:pathLst>
              <a:path w="120000" h="120000" extrusionOk="0">
                <a:moveTo>
                  <a:pt x="166270" y="60909"/>
                </a:moveTo>
                <a:cubicBezTo>
                  <a:pt x="170870" y="76545"/>
                  <a:pt x="170870" y="93175"/>
                  <a:pt x="166270" y="108811"/>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488948" y="3817175"/>
            <a:ext cx="1070400" cy="400200"/>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p:nvPr/>
        </p:nvSpPr>
        <p:spPr>
          <a:xfrm>
            <a:off x="5546697" y="3836825"/>
            <a:ext cx="954900" cy="3609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Reselling</a:t>
            </a:r>
            <a:endParaRPr sz="1400" b="1" i="0" u="none" strike="noStrike" cap="none">
              <a:solidFill>
                <a:schemeClr val="lt1"/>
              </a:solidFill>
              <a:latin typeface="Arial"/>
              <a:ea typeface="Arial"/>
              <a:cs typeface="Arial"/>
              <a:sym typeface="Arial"/>
            </a:endParaRPr>
          </a:p>
        </p:txBody>
      </p:sp>
      <p:sp>
        <p:nvSpPr>
          <p:cNvPr id="223" name="Google Shape;223;p9"/>
          <p:cNvSpPr/>
          <p:nvPr/>
        </p:nvSpPr>
        <p:spPr>
          <a:xfrm>
            <a:off x="4484017" y="1956984"/>
            <a:ext cx="1570786" cy="1883821"/>
          </a:xfrm>
          <a:custGeom>
            <a:avLst/>
            <a:gdLst/>
            <a:ahLst/>
            <a:cxnLst/>
            <a:rect l="l" t="t" r="r" b="b"/>
            <a:pathLst>
              <a:path w="120000" h="120000" extrusionOk="0">
                <a:moveTo>
                  <a:pt x="144159" y="145564"/>
                </a:moveTo>
                <a:cubicBezTo>
                  <a:pt x="135288" y="154229"/>
                  <a:pt x="124626" y="160845"/>
                  <a:pt x="112923" y="164946"/>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4422446" y="4435950"/>
            <a:ext cx="1070400" cy="400200"/>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txBox="1"/>
          <p:nvPr/>
        </p:nvSpPr>
        <p:spPr>
          <a:xfrm>
            <a:off x="4368602" y="4463700"/>
            <a:ext cx="1178100" cy="36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Upgrading</a:t>
            </a:r>
            <a:endParaRPr sz="1400" b="1" i="0" u="none" strike="noStrike" cap="none">
              <a:solidFill>
                <a:schemeClr val="lt1"/>
              </a:solidFill>
              <a:latin typeface="Arial"/>
              <a:ea typeface="Arial"/>
              <a:cs typeface="Arial"/>
              <a:sym typeface="Arial"/>
            </a:endParaRPr>
          </a:p>
        </p:txBody>
      </p:sp>
      <p:sp>
        <p:nvSpPr>
          <p:cNvPr id="226" name="Google Shape;226;p9"/>
          <p:cNvSpPr/>
          <p:nvPr/>
        </p:nvSpPr>
        <p:spPr>
          <a:xfrm>
            <a:off x="3195356" y="1952994"/>
            <a:ext cx="1570786" cy="1883821"/>
          </a:xfrm>
          <a:custGeom>
            <a:avLst/>
            <a:gdLst/>
            <a:ahLst/>
            <a:cxnLst/>
            <a:rect l="l" t="t" r="r" b="b"/>
            <a:pathLst>
              <a:path w="120000" h="120000" extrusionOk="0">
                <a:moveTo>
                  <a:pt x="56797" y="164946"/>
                </a:moveTo>
                <a:cubicBezTo>
                  <a:pt x="45094" y="160845"/>
                  <a:pt x="34432" y="154229"/>
                  <a:pt x="25561" y="145564"/>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2992699" y="3969575"/>
            <a:ext cx="954900" cy="400200"/>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txBox="1"/>
          <p:nvPr/>
        </p:nvSpPr>
        <p:spPr>
          <a:xfrm>
            <a:off x="2992704" y="3942575"/>
            <a:ext cx="954900" cy="3609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Sharing</a:t>
            </a:r>
            <a:endParaRPr sz="1400" b="1" i="0" u="none" strike="noStrike" cap="none">
              <a:solidFill>
                <a:schemeClr val="lt1"/>
              </a:solidFill>
              <a:latin typeface="Arial"/>
              <a:ea typeface="Arial"/>
              <a:cs typeface="Arial"/>
              <a:sym typeface="Arial"/>
            </a:endParaRPr>
          </a:p>
        </p:txBody>
      </p:sp>
      <p:sp>
        <p:nvSpPr>
          <p:cNvPr id="229" name="Google Shape;229;p9"/>
          <p:cNvSpPr/>
          <p:nvPr/>
        </p:nvSpPr>
        <p:spPr>
          <a:xfrm>
            <a:off x="3410169" y="2182362"/>
            <a:ext cx="1570786" cy="1883821"/>
          </a:xfrm>
          <a:custGeom>
            <a:avLst/>
            <a:gdLst/>
            <a:ahLst/>
            <a:cxnLst/>
            <a:rect l="l" t="t" r="r" b="b"/>
            <a:pathLst>
              <a:path w="120000" h="120000" extrusionOk="0">
                <a:moveTo>
                  <a:pt x="3450" y="108811"/>
                </a:moveTo>
                <a:lnTo>
                  <a:pt x="3450" y="108811"/>
                </a:lnTo>
                <a:cubicBezTo>
                  <a:pt x="-1150" y="93175"/>
                  <a:pt x="-1150" y="76545"/>
                  <a:pt x="3450" y="60909"/>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319573" y="2677475"/>
            <a:ext cx="1221300" cy="400200"/>
          </a:xfrm>
          <a:prstGeom prst="roundRect">
            <a:avLst>
              <a:gd name="adj" fmla="val 16667"/>
            </a:avLst>
          </a:prstGeom>
          <a:solidFill>
            <a:srgbClr val="3765F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a:off x="3147256" y="2696975"/>
            <a:ext cx="1484700" cy="361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hu-HU" sz="1400" b="1" i="0" u="none" strike="noStrike" cap="none">
                <a:solidFill>
                  <a:schemeClr val="lt1"/>
                </a:solidFill>
                <a:latin typeface="Arial"/>
                <a:ea typeface="Arial"/>
                <a:cs typeface="Arial"/>
                <a:sym typeface="Arial"/>
              </a:rPr>
              <a:t>Remarketing</a:t>
            </a:r>
            <a:endParaRPr sz="1400" b="1" i="0" u="none" strike="noStrike" cap="none">
              <a:solidFill>
                <a:schemeClr val="lt1"/>
              </a:solidFill>
              <a:latin typeface="Arial"/>
              <a:ea typeface="Arial"/>
              <a:cs typeface="Arial"/>
              <a:sym typeface="Arial"/>
            </a:endParaRPr>
          </a:p>
        </p:txBody>
      </p:sp>
      <p:sp>
        <p:nvSpPr>
          <p:cNvPr id="232" name="Google Shape;232;p9"/>
          <p:cNvSpPr/>
          <p:nvPr/>
        </p:nvSpPr>
        <p:spPr>
          <a:xfrm>
            <a:off x="3525110" y="2194285"/>
            <a:ext cx="1570786" cy="1883821"/>
          </a:xfrm>
          <a:custGeom>
            <a:avLst/>
            <a:gdLst/>
            <a:ahLst/>
            <a:cxnLst/>
            <a:rect l="l" t="t" r="r" b="b"/>
            <a:pathLst>
              <a:path w="120000" h="120000" extrusionOk="0">
                <a:moveTo>
                  <a:pt x="25439" y="24277"/>
                </a:moveTo>
                <a:lnTo>
                  <a:pt x="25439" y="24277"/>
                </a:lnTo>
                <a:cubicBezTo>
                  <a:pt x="30190" y="19617"/>
                  <a:pt x="35472" y="15533"/>
                  <a:pt x="41177" y="12107"/>
                </a:cubicBezTo>
              </a:path>
            </a:pathLst>
          </a:custGeom>
          <a:noFill/>
          <a:ln w="9525" cap="flat" cmpd="sng">
            <a:solidFill>
              <a:srgbClr val="3765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txBox="1"/>
          <p:nvPr/>
        </p:nvSpPr>
        <p:spPr>
          <a:xfrm>
            <a:off x="6282301" y="4086667"/>
            <a:ext cx="2609128" cy="78499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9540"/>
              </a:buClr>
              <a:buSzPts val="2000"/>
              <a:buFont typeface="Arial"/>
              <a:buNone/>
            </a:pPr>
            <a:r>
              <a:rPr lang="hu-HU" sz="1500" b="1" i="0" u="none" strike="noStrike" cap="none">
                <a:solidFill>
                  <a:srgbClr val="059540"/>
                </a:solidFill>
                <a:latin typeface="Calibri"/>
                <a:ea typeface="Calibri"/>
                <a:cs typeface="Calibri"/>
                <a:sym typeface="Calibri"/>
              </a:rPr>
              <a:t>Extindeți-vă activitățile de afaceri, intrați pe noi piețe cu </a:t>
            </a:r>
            <a:r>
              <a:rPr lang="hu-HU" sz="1500" b="1" i="0" u="none" strike="noStrike" cap="none">
                <a:solidFill>
                  <a:srgbClr val="059540"/>
                </a:solidFill>
                <a:latin typeface="Arial"/>
                <a:ea typeface="Arial"/>
                <a:cs typeface="Arial"/>
                <a:sym typeface="Arial"/>
              </a:rPr>
              <a:t>modele de afaceri EC</a:t>
            </a:r>
            <a:r>
              <a:rPr lang="hu-HU" sz="1500" b="1">
                <a:solidFill>
                  <a:srgbClr val="059540"/>
                </a:solidFill>
              </a:rPr>
              <a:t>!</a:t>
            </a:r>
            <a:endParaRPr sz="1500" b="1" i="0" u="none" strike="noStrike" cap="none">
              <a:solidFill>
                <a:srgbClr val="059540"/>
              </a:solidFill>
              <a:latin typeface="Arial"/>
              <a:ea typeface="Arial"/>
              <a:cs typeface="Arial"/>
              <a:sym typeface="Arial"/>
            </a:endParaRPr>
          </a:p>
        </p:txBody>
      </p:sp>
      <p:sp>
        <p:nvSpPr>
          <p:cNvPr id="234" name="Google Shape;234;p9"/>
          <p:cNvSpPr/>
          <p:nvPr/>
        </p:nvSpPr>
        <p:spPr>
          <a:xfrm>
            <a:off x="64425" y="1279400"/>
            <a:ext cx="2854800" cy="14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600"/>
              <a:buFont typeface="Arial"/>
              <a:buNone/>
            </a:pPr>
            <a:r>
              <a:rPr lang="hu-HU" sz="1600" b="0" i="0" u="none" strike="noStrike" cap="none">
                <a:solidFill>
                  <a:srgbClr val="E7501B"/>
                </a:solidFill>
                <a:latin typeface="Calibri"/>
                <a:ea typeface="Calibri"/>
                <a:cs typeface="Calibri"/>
                <a:sym typeface="Calibri"/>
              </a:rPr>
              <a:t>Nevoia de soluții </a:t>
            </a:r>
            <a:r>
              <a:rPr lang="hu-HU" sz="1600" b="1" i="0" u="none" strike="noStrike" cap="none">
                <a:solidFill>
                  <a:srgbClr val="E7501B"/>
                </a:solidFill>
                <a:latin typeface="Calibri"/>
                <a:ea typeface="Calibri"/>
                <a:cs typeface="Calibri"/>
                <a:sym typeface="Calibri"/>
              </a:rPr>
              <a:t>bazate pe servicii </a:t>
            </a:r>
            <a:r>
              <a:rPr lang="hu-HU" sz="1600" b="0" i="0" u="none" strike="noStrike" cap="none">
                <a:solidFill>
                  <a:srgbClr val="E7501B"/>
                </a:solidFill>
                <a:latin typeface="Calibri"/>
                <a:ea typeface="Calibri"/>
                <a:cs typeface="Calibri"/>
                <a:sym typeface="Calibri"/>
              </a:rPr>
              <a:t>este în continuă evoluție,</a:t>
            </a:r>
            <a:r>
              <a:rPr lang="hu-HU"/>
              <a:t> </a:t>
            </a:r>
            <a:r>
              <a:rPr lang="hu-HU" sz="1600" b="0" i="0" u="none" strike="noStrike" cap="none">
                <a:solidFill>
                  <a:srgbClr val="E7501B"/>
                </a:solidFill>
                <a:latin typeface="Calibri"/>
                <a:ea typeface="Calibri"/>
                <a:cs typeface="Calibri"/>
                <a:sym typeface="Calibri"/>
              </a:rPr>
              <a:t>vânzarea unui produs bun nu mai este suficientă pentru a satisface clienții</a:t>
            </a:r>
            <a:r>
              <a:rPr lang="hu-HU" sz="1800" b="0" i="0" u="none" strike="noStrike" cap="none">
                <a:solidFill>
                  <a:srgbClr val="E7501B"/>
                </a:solidFill>
                <a:latin typeface="Calibri"/>
                <a:ea typeface="Calibri"/>
                <a:cs typeface="Calibri"/>
                <a:sym typeface="Calibri"/>
              </a:rPr>
              <a:t>. </a:t>
            </a:r>
            <a:endParaRPr sz="1800" b="0" i="0" u="none" strike="noStrike" cap="none">
              <a:solidFill>
                <a:srgbClr val="E7501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4538</Words>
  <Application>Microsoft Office PowerPoint</Application>
  <PresentationFormat>Bildschirmpräsentation (16:9)</PresentationFormat>
  <Paragraphs>383</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Bebas Neue</vt:lpstr>
      <vt:lpstr>Verdana</vt:lpstr>
      <vt:lpstr>Arial</vt:lpstr>
      <vt:lpstr>Calibri</vt:lpstr>
      <vt:lpstr>Noto Sans</vt:lpstr>
      <vt:lpstr>Proxima Nova</vt:lpstr>
      <vt:lpstr>Noto Sans Symbols</vt:lpstr>
      <vt:lpstr>Creal Modern Portfolio by Slidesgo</vt:lpstr>
      <vt:lpstr>MODELAREA AFACERILOR PENTRU ÎNTREPRINDERILE DIN ECONOMIA CIRCULARĂ</vt:lpstr>
      <vt:lpstr>02</vt:lpstr>
      <vt:lpstr>Obiective principale</vt:lpstr>
      <vt:lpstr>Beneficiile companiei de Ec </vt:lpstr>
      <vt:lpstr>Beneficiile companiei pentru CE</vt:lpstr>
      <vt:lpstr>Nimeni nu este prea mic pentru a face o diferență</vt:lpstr>
      <vt:lpstr>Reziliența - EC, cheia pentru recuperare</vt:lpstr>
      <vt:lpstr>ECONOMIE și finanțare</vt:lpstr>
      <vt:lpstr>Piața și lanțul valoric</vt:lpstr>
      <vt:lpstr>avantaj competitiv prin CE</vt:lpstr>
      <vt:lpstr>Exploatarea potențialului de creare de locuri de muncă al CE</vt:lpstr>
      <vt:lpstr>Reziliența - EC, cheia pentru recuperare</vt:lpstr>
      <vt:lpstr>Bariere pentru IMM-uri</vt:lpstr>
      <vt:lpstr>Beneficii pentru consumatori  </vt:lpstr>
      <vt:lpstr>Beneficii pentru consumatori </vt:lpstr>
      <vt:lpstr>Ce este consumul durabil? </vt:lpstr>
      <vt:lpstr>Diferența dintre intenție și acțiune</vt:lpstr>
      <vt:lpstr>Cum se reduce decalajul dintre intenție și acțiune?</vt:lpstr>
      <vt:lpstr>Valoarea pentru consumator a Ec</vt:lpstr>
      <vt:lpstr>Beneficii pentru alte părți interesate </vt:lpstr>
      <vt:lpstr>Beneficii pentru alte părți interesate </vt:lpstr>
      <vt:lpstr>Beneficii pentru alte părți interesate </vt:lpstr>
      <vt:lpstr>Beneficii pentru alte părți interesate </vt:lpstr>
      <vt:lpstr>Beneficii pentru alte părți interesate </vt:lpstr>
      <vt:lpstr>Beneficii pentru alte părți interesate </vt:lpstr>
      <vt:lpstr>Beneficii pentru alte părți interesate </vt:lpstr>
      <vt:lpstr>Beneficii pentru mediu  </vt:lpstr>
      <vt:lpstr>INtroducere </vt:lpstr>
      <vt:lpstr>Ce și biodiversitatea</vt:lpstr>
      <vt:lpstr>EC și biodiversitatea</vt:lpstr>
      <vt:lpstr>EC și biodiversitatea</vt:lpstr>
      <vt:lpstr>EC și biodiversitatea</vt:lpstr>
      <vt:lpstr>EC și schimbările climatice</vt:lpstr>
      <vt:lpstr>EC și schimbările climatice</vt:lpstr>
      <vt:lpstr>Exemplu din sectorul construcțiilor</vt:lpstr>
      <vt:lpstr>Poluarea cu plastic și economia circulară</vt:lpstr>
      <vt:lpstr>Poluarea cu plastic și economia circulară</vt:lpstr>
      <vt:lpstr>Poluarea cu plastic și economia circulară</vt:lpstr>
      <vt:lpstr>Evaluare</vt:lpstr>
      <vt:lpstr>Evaluare</vt:lpstr>
      <vt:lpstr>Lecturi suplimentare</vt:lpstr>
      <vt:lpstr>Lecturi suplimentare</vt:lpstr>
      <vt:lpstr>Lecturi suplimentare</vt:lpstr>
      <vt:lpstr>Lecturi suplimentare</vt:lpstr>
      <vt:lpstr>Ecologizarea afacerii dvs.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MODELAREA AFACERILOR PENTRU ÎNTREPRINDERILE DIN ECONOMIA CIRCULARĂ</dc:title>
  <dc:creator>Alex S</dc:creator>
  <cp:lastModifiedBy>saskia_ha@web.de</cp:lastModifiedBy>
  <cp:revision>2</cp:revision>
  <dcterms:modified xsi:type="dcterms:W3CDTF">2023-06-26T18:32:20Z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