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Proxima Nova"/>
      <p:regular r:id="rId51"/>
      <p:bold r:id="rId52"/>
      <p:italic r:id="rId53"/>
      <p:boldItalic r:id="rId54"/>
    </p:embeddedFont>
    <p:embeddedFont>
      <p:font typeface="Noto Sans"/>
      <p:regular r:id="rId55"/>
      <p:bold r:id="rId56"/>
      <p:italic r:id="rId57"/>
      <p:boldItalic r:id="rId58"/>
    </p:embeddedFont>
    <p:embeddedFont>
      <p:font typeface="Bebas Neue"/>
      <p:regular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60" roundtripDataSignature="AMtx7miu/FUFnxp5P3tVmWNjmX+8kGe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roximaNova-regular.fntdata"/><Relationship Id="rId50" Type="http://schemas.openxmlformats.org/officeDocument/2006/relationships/slide" Target="slides/slide45.xml"/><Relationship Id="rId53" Type="http://schemas.openxmlformats.org/officeDocument/2006/relationships/font" Target="fonts/ProximaNova-italic.fntdata"/><Relationship Id="rId52" Type="http://schemas.openxmlformats.org/officeDocument/2006/relationships/font" Target="fonts/ProximaNova-bold.fntdata"/><Relationship Id="rId11" Type="http://schemas.openxmlformats.org/officeDocument/2006/relationships/slide" Target="slides/slide6.xml"/><Relationship Id="rId55" Type="http://schemas.openxmlformats.org/officeDocument/2006/relationships/font" Target="fonts/NotoSans-regular.fntdata"/><Relationship Id="rId10" Type="http://schemas.openxmlformats.org/officeDocument/2006/relationships/slide" Target="slides/slide5.xml"/><Relationship Id="rId54" Type="http://schemas.openxmlformats.org/officeDocument/2006/relationships/font" Target="fonts/ProximaNova-boldItalic.fntdata"/><Relationship Id="rId13" Type="http://schemas.openxmlformats.org/officeDocument/2006/relationships/slide" Target="slides/slide8.xml"/><Relationship Id="rId57" Type="http://schemas.openxmlformats.org/officeDocument/2006/relationships/font" Target="fonts/NotoSans-italic.fntdata"/><Relationship Id="rId12" Type="http://schemas.openxmlformats.org/officeDocument/2006/relationships/slide" Target="slides/slide7.xml"/><Relationship Id="rId56" Type="http://schemas.openxmlformats.org/officeDocument/2006/relationships/font" Target="fonts/NotoSans-bold.fntdata"/><Relationship Id="rId15" Type="http://schemas.openxmlformats.org/officeDocument/2006/relationships/slide" Target="slides/slide10.xml"/><Relationship Id="rId59" Type="http://schemas.openxmlformats.org/officeDocument/2006/relationships/font" Target="fonts/BebasNeue-regular.fntdata"/><Relationship Id="rId14" Type="http://schemas.openxmlformats.org/officeDocument/2006/relationships/slide" Target="slides/slide9.xml"/><Relationship Id="rId58" Type="http://schemas.openxmlformats.org/officeDocument/2006/relationships/font" Target="fonts/Noto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3357719820741E-3"/>
          <c:y val="8.977688417478831E-2"/>
          <c:w val="0.6495751069209813"/>
          <c:h val="0.7298429669141876"/>
        </c:manualLayout>
      </c:layout>
      <c:barChart>
        <c:barDir val="col"/>
        <c:grouping val="clustered"/>
        <c:varyColors val="0"/>
        <c:ser>
          <c:idx val="0"/>
          <c:order val="0"/>
          <c:tx>
            <c:strRef>
              <c:f>Munka1!$B$1</c:f>
              <c:strCache>
                <c:ptCount val="1"/>
                <c:pt idx="0">
                  <c:v>Oszlop3</c:v>
                </c:pt>
              </c:strCache>
            </c:strRef>
          </c:tx>
          <c:spPr>
            <a:solidFill>
              <a:srgbClr val="388F4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Munka1!$B$2:$B$5</c:f>
              <c:numCache>
                <c:formatCode>General</c:formatCode>
                <c:ptCount val="4"/>
                <c:pt idx="0">
                  <c:v>100</c:v>
                </c:pt>
                <c:pt idx="1">
                  <c:v>60</c:v>
                </c:pt>
              </c:numCache>
            </c:numRef>
          </c:val>
          <c:extLst>
            <c:ext xmlns:c16="http://schemas.microsoft.com/office/drawing/2014/chart" uri="{C3380CC4-5D6E-409C-BE32-E72D297353CC}">
              <c16:uniqueId val="{00000000-C2EA-44E3-A892-92DE9F59F434}"/>
            </c:ext>
          </c:extLst>
        </c:ser>
        <c:ser>
          <c:idx val="1"/>
          <c:order val="1"/>
          <c:tx>
            <c:strRef>
              <c:f>Munka1!$C$1</c:f>
              <c:strCache>
                <c:ptCount val="1"/>
                <c:pt idx="0">
                  <c:v>Oszlop1</c:v>
                </c:pt>
              </c:strCache>
            </c:strRef>
          </c:tx>
          <c:spPr>
            <a:solidFill>
              <a:schemeClr val="accent2"/>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Munka1!$C$2:$C$5</c:f>
              <c:numCache>
                <c:formatCode>General</c:formatCode>
                <c:ptCount val="4"/>
              </c:numCache>
            </c:numRef>
          </c:val>
          <c:extLst>
            <c:ext xmlns:c16="http://schemas.microsoft.com/office/drawing/2014/chart" uri="{C3380CC4-5D6E-409C-BE32-E72D297353CC}">
              <c16:uniqueId val="{00000001-C2EA-44E3-A892-92DE9F59F434}"/>
            </c:ext>
          </c:extLst>
        </c:ser>
        <c:ser>
          <c:idx val="2"/>
          <c:order val="2"/>
          <c:tx>
            <c:strRef>
              <c:f>Munka1!$D$1</c:f>
              <c:strCache>
                <c:ptCount val="1"/>
                <c:pt idx="0">
                  <c:v>Oszlop2</c:v>
                </c:pt>
              </c:strCache>
            </c:strRef>
          </c:tx>
          <c:spPr>
            <a:solidFill>
              <a:schemeClr val="accent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Munka1!$D$2:$D$5</c:f>
              <c:numCache>
                <c:formatCode>General</c:formatCode>
                <c:ptCount val="4"/>
              </c:numCache>
            </c:numRef>
          </c:val>
          <c:extLst>
            <c:ext xmlns:c16="http://schemas.microsoft.com/office/drawing/2014/chart" uri="{C3380CC4-5D6E-409C-BE32-E72D297353CC}">
              <c16:uniqueId val="{00000002-C2EA-44E3-A892-92DE9F59F434}"/>
            </c:ext>
          </c:extLst>
        </c:ser>
        <c:dLbls>
          <c:showLegendKey val="0"/>
          <c:showVal val="0"/>
          <c:showCatName val="0"/>
          <c:showSerName val="0"/>
          <c:showPercent val="0"/>
          <c:showBubbleSize val="0"/>
        </c:dLbls>
        <c:gapWidth val="219"/>
        <c:overlap val="-27"/>
        <c:axId val="-1916517408"/>
        <c:axId val="-1916515232"/>
      </c:barChart>
      <c:catAx>
        <c:axId val="-191651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916515232"/>
        <c:crosses val="autoZero"/>
        <c:auto val="1"/>
        <c:lblAlgn val="ctr"/>
        <c:lblOffset val="100"/>
        <c:noMultiLvlLbl val="0"/>
      </c:catAx>
      <c:valAx>
        <c:axId val="-19165152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651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0.63909</cdr:x>
      <cdr:y>0.24751</cdr:y>
    </cdr:from>
    <cdr:to>
      <cdr:x>0.91845</cdr:x>
      <cdr:y>0.37981</cdr:y>
    </cdr:to>
    <cdr:sp macro="" textlink="">
      <cdr:nvSpPr>
        <cdr:cNvPr id="2" name="Szövegdoboz 1"/>
        <cdr:cNvSpPr txBox="1"/>
      </cdr:nvSpPr>
      <cdr:spPr>
        <a:xfrm xmlns:a="http://schemas.openxmlformats.org/drawingml/2006/main">
          <a:off x="3034195" y="1232851"/>
          <a:ext cx="1326292" cy="659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dirty="0"/>
        </a:p>
      </cdr:txBody>
    </cdr:sp>
  </cdr:relSizeAnchor>
  <cdr:relSizeAnchor xmlns:cdr="http://schemas.openxmlformats.org/drawingml/2006/chartDrawing">
    <cdr:from>
      <cdr:x>0.47766</cdr:x>
      <cdr:y>0.22667</cdr:y>
    </cdr:from>
    <cdr:to>
      <cdr:x>0.9712</cdr:x>
      <cdr:y>0.32408</cdr:y>
    </cdr:to>
    <cdr:sp macro="" textlink="">
      <cdr:nvSpPr>
        <cdr:cNvPr id="3" name="Szövegdoboz 2"/>
        <cdr:cNvSpPr txBox="1"/>
      </cdr:nvSpPr>
      <cdr:spPr>
        <a:xfrm xmlns:a="http://schemas.openxmlformats.org/drawingml/2006/main">
          <a:off x="1939374" y="832681"/>
          <a:ext cx="2003857" cy="3578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hu-HU" sz="1200" dirty="0" err="1">
              <a:solidFill>
                <a:srgbClr val="E7501B"/>
              </a:solidFill>
            </a:rPr>
            <a:t>Intention-Action</a:t>
          </a:r>
          <a:r>
            <a:rPr lang="hu-HU" sz="1200" dirty="0">
              <a:solidFill>
                <a:srgbClr val="E7501B"/>
              </a:solidFill>
            </a:rPr>
            <a:t> </a:t>
          </a:r>
          <a:r>
            <a:rPr lang="hu-HU" sz="1200" dirty="0" err="1">
              <a:solidFill>
                <a:srgbClr val="E7501B"/>
              </a:solidFill>
            </a:rPr>
            <a:t>Gap</a:t>
          </a:r>
          <a:endParaRPr lang="hu-HU" sz="1200" dirty="0">
            <a:solidFill>
              <a:srgbClr val="E7501B"/>
            </a:solidFill>
          </a:endParaRPr>
        </a:p>
      </cdr:txBody>
    </cdr:sp>
  </cdr:relSizeAnchor>
  <cdr:relSizeAnchor xmlns:cdr="http://schemas.openxmlformats.org/drawingml/2006/chartDrawing">
    <cdr:from>
      <cdr:x>0.36426</cdr:x>
      <cdr:y>0.16823</cdr:y>
    </cdr:from>
    <cdr:to>
      <cdr:x>0.47482</cdr:x>
      <cdr:y>0.38252</cdr:y>
    </cdr:to>
    <cdr:sp macro="" textlink="">
      <cdr:nvSpPr>
        <cdr:cNvPr id="4" name="Jobb oldali kapcsos zárójel 11">
          <a:extLst xmlns:a="http://schemas.openxmlformats.org/drawingml/2006/main">
            <a:ext uri="{FF2B5EF4-FFF2-40B4-BE49-F238E27FC236}">
              <a16:creationId xmlns:a16="http://schemas.microsoft.com/office/drawing/2014/main" id="{26B1B6ED-A166-4955-B1D8-DB46C5A3E003}"/>
            </a:ext>
          </a:extLst>
        </cdr:cNvPr>
        <cdr:cNvSpPr/>
      </cdr:nvSpPr>
      <cdr:spPr>
        <a:xfrm xmlns:a="http://schemas.openxmlformats.org/drawingml/2006/main">
          <a:off x="1478944" y="618002"/>
          <a:ext cx="448910" cy="787196"/>
        </a:xfrm>
        <a:prstGeom xmlns:a="http://schemas.openxmlformats.org/drawingml/2006/main" prst="rightBrace">
          <a:avLst/>
        </a:prstGeom>
        <a:ln xmlns:a="http://schemas.openxmlformats.org/drawingml/2006/main" w="285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hu-HU">
            <a:ln w="0"/>
            <a:solidFill>
              <a:schemeClr val="accent1"/>
            </a:solidFill>
            <a:effectLst>
              <a:outerShdw blurRad="38100" dist="25400" dir="5400000" algn="ctr" rotWithShape="0">
                <a:srgbClr val="6E747A">
                  <a:alpha val="43000"/>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 name="Google Shape;74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4" name="Google Shape;79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9.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jpg"/><Relationship Id="rId4" Type="http://schemas.openxmlformats.org/officeDocument/2006/relationships/image" Target="../media/image2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9.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47"/>
          <p:cNvSpPr txBox="1"/>
          <p:nvPr>
            <p:ph type="ctrTitle"/>
          </p:nvPr>
        </p:nvSpPr>
        <p:spPr>
          <a:xfrm>
            <a:off x="2729126" y="311547"/>
            <a:ext cx="3724500" cy="176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9" name="Google Shape;9;p47"/>
          <p:cNvSpPr txBox="1"/>
          <p:nvPr>
            <p:ph idx="1" type="subTitle"/>
          </p:nvPr>
        </p:nvSpPr>
        <p:spPr>
          <a:xfrm>
            <a:off x="3214526" y="2301372"/>
            <a:ext cx="27105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grpSp>
        <p:nvGrpSpPr>
          <p:cNvPr id="10" name="Google Shape;10;p47"/>
          <p:cNvGrpSpPr/>
          <p:nvPr/>
        </p:nvGrpSpPr>
        <p:grpSpPr>
          <a:xfrm>
            <a:off x="-1807437" y="-2986677"/>
            <a:ext cx="12729824" cy="8656755"/>
            <a:chOff x="179600" y="-461549"/>
            <a:chExt cx="7466172" cy="5078466"/>
          </a:xfrm>
        </p:grpSpPr>
        <p:sp>
          <p:nvSpPr>
            <p:cNvPr id="11" name="Google Shape;11;p47"/>
            <p:cNvSpPr/>
            <p:nvPr/>
          </p:nvSpPr>
          <p:spPr>
            <a:xfrm>
              <a:off x="179600" y="2135875"/>
              <a:ext cx="1539425" cy="14810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47"/>
            <p:cNvSpPr/>
            <p:nvPr/>
          </p:nvSpPr>
          <p:spPr>
            <a:xfrm>
              <a:off x="6000595" y="3580250"/>
              <a:ext cx="669800" cy="515675"/>
            </a:xfrm>
            <a:custGeom>
              <a:rect b="b" l="l" r="r" t="t"/>
              <a:pathLst>
                <a:path extrusionOk="0" h="20627" w="26792">
                  <a:moveTo>
                    <a:pt x="1" y="1"/>
                  </a:moveTo>
                  <a:lnTo>
                    <a:pt x="1" y="20627"/>
                  </a:lnTo>
                  <a:lnTo>
                    <a:pt x="26791" y="20627"/>
                  </a:lnTo>
                  <a:lnTo>
                    <a:pt x="2679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47"/>
            <p:cNvSpPr/>
            <p:nvPr/>
          </p:nvSpPr>
          <p:spPr>
            <a:xfrm>
              <a:off x="1481222" y="3736700"/>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47"/>
            <p:cNvSpPr/>
            <p:nvPr/>
          </p:nvSpPr>
          <p:spPr>
            <a:xfrm>
              <a:off x="1481222" y="3974825"/>
              <a:ext cx="325050" cy="265975"/>
            </a:xfrm>
            <a:custGeom>
              <a:rect b="b" l="l" r="r" t="t"/>
              <a:pathLst>
                <a:path extrusionOk="0" h="10639" w="13002">
                  <a:moveTo>
                    <a:pt x="0" y="1"/>
                  </a:moveTo>
                  <a:lnTo>
                    <a:pt x="0" y="10638"/>
                  </a:lnTo>
                  <a:lnTo>
                    <a:pt x="1300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47"/>
            <p:cNvSpPr/>
            <p:nvPr/>
          </p:nvSpPr>
          <p:spPr>
            <a:xfrm>
              <a:off x="5096632" y="4034017"/>
              <a:ext cx="1165175" cy="582900"/>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7"/>
            <p:cNvSpPr/>
            <p:nvPr/>
          </p:nvSpPr>
          <p:spPr>
            <a:xfrm rot="576501">
              <a:off x="5689572" y="1649437"/>
              <a:ext cx="669782" cy="335149"/>
            </a:xfrm>
            <a:custGeom>
              <a:rect b="b" l="l" r="r" t="t"/>
              <a:pathLst>
                <a:path extrusionOk="0" h="15621" w="31218">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7"/>
            <p:cNvSpPr/>
            <p:nvPr/>
          </p:nvSpPr>
          <p:spPr>
            <a:xfrm>
              <a:off x="5879525" y="2876325"/>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47"/>
            <p:cNvSpPr/>
            <p:nvPr/>
          </p:nvSpPr>
          <p:spPr>
            <a:xfrm>
              <a:off x="5879525" y="3114450"/>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7"/>
            <p:cNvSpPr/>
            <p:nvPr/>
          </p:nvSpPr>
          <p:spPr>
            <a:xfrm>
              <a:off x="1110088" y="1173126"/>
              <a:ext cx="608950" cy="554025"/>
            </a:xfrm>
            <a:custGeom>
              <a:rect b="b" l="l" r="r" t="t"/>
              <a:pathLst>
                <a:path extrusionOk="0" h="22161" w="24358">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7"/>
            <p:cNvSpPr/>
            <p:nvPr/>
          </p:nvSpPr>
          <p:spPr>
            <a:xfrm>
              <a:off x="747375" y="3974825"/>
              <a:ext cx="325075" cy="265950"/>
            </a:xfrm>
            <a:custGeom>
              <a:rect b="b" l="l" r="r" t="t"/>
              <a:pathLst>
                <a:path extrusionOk="0" h="10638" w="13003">
                  <a:moveTo>
                    <a:pt x="1" y="0"/>
                  </a:moveTo>
                  <a:lnTo>
                    <a:pt x="1" y="10638"/>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7"/>
            <p:cNvSpPr/>
            <p:nvPr/>
          </p:nvSpPr>
          <p:spPr>
            <a:xfrm>
              <a:off x="747375" y="4212375"/>
              <a:ext cx="325075" cy="265950"/>
            </a:xfrm>
            <a:custGeom>
              <a:rect b="b" l="l" r="r" t="t"/>
              <a:pathLst>
                <a:path extrusionOk="0" h="10638" w="13003">
                  <a:moveTo>
                    <a:pt x="1" y="0"/>
                  </a:moveTo>
                  <a:lnTo>
                    <a:pt x="1" y="10637"/>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7"/>
            <p:cNvSpPr/>
            <p:nvPr/>
          </p:nvSpPr>
          <p:spPr>
            <a:xfrm>
              <a:off x="5025222" y="-461549"/>
              <a:ext cx="2620550" cy="2621150"/>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A picture containing text&#10;&#10;Description automatically generated" id="23" name="Google Shape;23;p47"/>
          <p:cNvPicPr preferRelativeResize="0"/>
          <p:nvPr/>
        </p:nvPicPr>
        <p:blipFill rotWithShape="1">
          <a:blip r:embed="rId2">
            <a:alphaModFix/>
          </a:blip>
          <a:srcRect b="0" l="0" r="0" t="0"/>
          <a:stretch/>
        </p:blipFill>
        <p:spPr>
          <a:xfrm>
            <a:off x="1813021" y="3050174"/>
            <a:ext cx="5308600" cy="1536700"/>
          </a:xfrm>
          <a:prstGeom prst="rect">
            <a:avLst/>
          </a:prstGeom>
          <a:noFill/>
          <a:ln>
            <a:noFill/>
          </a:ln>
        </p:spPr>
      </p:pic>
      <p:pic>
        <p:nvPicPr>
          <p:cNvPr descr="Ein Bild, das Symbol, Kreis, Schrift, Grafiken enthält.&#10;&#10;Automatisch generierte Beschreibung" id="24" name="Google Shape;24;p47"/>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25" name="Google Shape;25;p47"/>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hu-HU"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26" name="Google Shape;26;p47"/>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8_1">
    <p:spTree>
      <p:nvGrpSpPr>
        <p:cNvPr id="108" name="Shape 108"/>
        <p:cNvGrpSpPr/>
        <p:nvPr/>
      </p:nvGrpSpPr>
      <p:grpSpPr>
        <a:xfrm>
          <a:off x="0" y="0"/>
          <a:ext cx="0" cy="0"/>
          <a:chOff x="0" y="0"/>
          <a:chExt cx="0" cy="0"/>
        </a:xfrm>
      </p:grpSpPr>
      <p:sp>
        <p:nvSpPr>
          <p:cNvPr id="109" name="Google Shape;109;p56"/>
          <p:cNvSpPr/>
          <p:nvPr/>
        </p:nvSpPr>
        <p:spPr>
          <a:xfrm flipH="1">
            <a:off x="-459232" y="161785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 name="Google Shape;110;p56"/>
          <p:cNvGrpSpPr/>
          <p:nvPr/>
        </p:nvGrpSpPr>
        <p:grpSpPr>
          <a:xfrm rot="10800000">
            <a:off x="7782805" y="539502"/>
            <a:ext cx="682510" cy="1078346"/>
            <a:chOff x="4210925" y="3949824"/>
            <a:chExt cx="325625" cy="514601"/>
          </a:xfrm>
        </p:grpSpPr>
        <p:sp>
          <p:nvSpPr>
            <p:cNvPr id="111" name="Google Shape;111;p56"/>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6"/>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 name="Google Shape;113;p56"/>
          <p:cNvSpPr/>
          <p:nvPr/>
        </p:nvSpPr>
        <p:spPr>
          <a:xfrm>
            <a:off x="713229" y="3205056"/>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14" name="Google Shape;114;p56"/>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15" name="Google Shape;115;p56"/>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16" name="Google Shape;116;p56"/>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hu-HU"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17" name="Google Shape;117;p56"/>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8_1_1">
    <p:spTree>
      <p:nvGrpSpPr>
        <p:cNvPr id="118" name="Shape 118"/>
        <p:cNvGrpSpPr/>
        <p:nvPr/>
      </p:nvGrpSpPr>
      <p:grpSpPr>
        <a:xfrm>
          <a:off x="0" y="0"/>
          <a:ext cx="0" cy="0"/>
          <a:chOff x="0" y="0"/>
          <a:chExt cx="0" cy="0"/>
        </a:xfrm>
      </p:grpSpPr>
      <p:sp>
        <p:nvSpPr>
          <p:cNvPr id="119" name="Google Shape;119;p57"/>
          <p:cNvSpPr/>
          <p:nvPr/>
        </p:nvSpPr>
        <p:spPr>
          <a:xfrm>
            <a:off x="8059917" y="3875541"/>
            <a:ext cx="1142009" cy="879020"/>
          </a:xfrm>
          <a:custGeom>
            <a:rect b="b" l="l" r="r" t="t"/>
            <a:pathLst>
              <a:path extrusionOk="0" h="20627" w="26792">
                <a:moveTo>
                  <a:pt x="1" y="1"/>
                </a:moveTo>
                <a:lnTo>
                  <a:pt x="1" y="20627"/>
                </a:lnTo>
                <a:lnTo>
                  <a:pt x="26791" y="20627"/>
                </a:lnTo>
                <a:lnTo>
                  <a:pt x="26791" y="1"/>
                </a:ln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7"/>
          <p:cNvSpPr/>
          <p:nvPr/>
        </p:nvSpPr>
        <p:spPr>
          <a:xfrm>
            <a:off x="6518661" y="4649031"/>
            <a:ext cx="1986623" cy="993611"/>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7"/>
          <p:cNvSpPr/>
          <p:nvPr/>
        </p:nvSpPr>
        <p:spPr>
          <a:xfrm>
            <a:off x="7853493" y="2675630"/>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7"/>
          <p:cNvSpPr/>
          <p:nvPr/>
        </p:nvSpPr>
        <p:spPr>
          <a:xfrm>
            <a:off x="7853493" y="3081538"/>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7"/>
          <p:cNvSpPr/>
          <p:nvPr/>
        </p:nvSpPr>
        <p:spPr>
          <a:xfrm>
            <a:off x="-896823" y="2879880"/>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7"/>
          <p:cNvSpPr/>
          <p:nvPr/>
        </p:nvSpPr>
        <p:spPr>
          <a:xfrm rot="5400000">
            <a:off x="8101245" y="61492"/>
            <a:ext cx="670790" cy="547813"/>
          </a:xfrm>
          <a:custGeom>
            <a:rect b="b" l="l" r="r" t="t"/>
            <a:pathLst>
              <a:path extrusionOk="0" h="10639" w="13025">
                <a:moveTo>
                  <a:pt x="0" y="1"/>
                </a:moveTo>
                <a:lnTo>
                  <a:pt x="0" y="10638"/>
                </a:lnTo>
                <a:lnTo>
                  <a:pt x="1302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25" name="Google Shape;125;p57"/>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26" name="Google Shape;126;p57"/>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27" name="Google Shape;127;p57"/>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hu-HU"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28" name="Google Shape;128;p57"/>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8"/>
          <p:cNvSpPr/>
          <p:nvPr/>
        </p:nvSpPr>
        <p:spPr>
          <a:xfrm>
            <a:off x="6083052" y="9344"/>
            <a:ext cx="1860928" cy="930292"/>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8"/>
          <p:cNvSpPr/>
          <p:nvPr/>
        </p:nvSpPr>
        <p:spPr>
          <a:xfrm>
            <a:off x="-97200" y="2596574"/>
            <a:ext cx="9734700" cy="1648200"/>
          </a:xfrm>
          <a:prstGeom prst="rect">
            <a:avLst/>
          </a:pr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8"/>
          <p:cNvSpPr/>
          <p:nvPr/>
        </p:nvSpPr>
        <p:spPr>
          <a:xfrm>
            <a:off x="-97200" y="1221576"/>
            <a:ext cx="9241200" cy="1310100"/>
          </a:xfrm>
          <a:prstGeom prst="rect">
            <a:avLst/>
          </a:pr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8"/>
          <p:cNvSpPr/>
          <p:nvPr/>
        </p:nvSpPr>
        <p:spPr>
          <a:xfrm flipH="1" rot="-5400000">
            <a:off x="3383002" y="-1606280"/>
            <a:ext cx="3110844" cy="1555166"/>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8"/>
          <p:cNvSpPr/>
          <p:nvPr/>
        </p:nvSpPr>
        <p:spPr>
          <a:xfrm>
            <a:off x="6306100" y="4008552"/>
            <a:ext cx="1758600" cy="1758600"/>
          </a:xfrm>
          <a:prstGeom prst="ellipse">
            <a:avLst/>
          </a:pr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8"/>
          <p:cNvSpPr txBox="1"/>
          <p:nvPr>
            <p:ph type="title"/>
          </p:nvPr>
        </p:nvSpPr>
        <p:spPr>
          <a:xfrm>
            <a:off x="3322825" y="880450"/>
            <a:ext cx="2498400" cy="1946700"/>
          </a:xfrm>
          <a:prstGeom prst="rect">
            <a:avLst/>
          </a:prstGeom>
          <a:noFill/>
          <a:ln>
            <a:noFill/>
          </a:ln>
        </p:spPr>
        <p:txBody>
          <a:bodyPr anchorCtr="0" anchor="ctr" bIns="91425" lIns="0" spcFirstLastPara="1" rIns="91425" wrap="square" tIns="91425">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48"/>
          <p:cNvSpPr txBox="1"/>
          <p:nvPr>
            <p:ph idx="2" type="title"/>
          </p:nvPr>
        </p:nvSpPr>
        <p:spPr>
          <a:xfrm>
            <a:off x="798250" y="2840375"/>
            <a:ext cx="7632600" cy="106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48"/>
          <p:cNvSpPr/>
          <p:nvPr/>
        </p:nvSpPr>
        <p:spPr>
          <a:xfrm>
            <a:off x="-1456929" y="3400784"/>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36" name="Google Shape;36;p48"/>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37" name="Google Shape;37;p48"/>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38" name="Google Shape;38;p48"/>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hu-HU"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39" name="Google Shape;39;p48"/>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49"/>
          <p:cNvSpPr txBox="1"/>
          <p:nvPr>
            <p:ph type="title"/>
          </p:nvPr>
        </p:nvSpPr>
        <p:spPr>
          <a:xfrm>
            <a:off x="713225" y="1614925"/>
            <a:ext cx="7717800" cy="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49"/>
          <p:cNvSpPr/>
          <p:nvPr/>
        </p:nvSpPr>
        <p:spPr>
          <a:xfrm>
            <a:off x="-48668" y="3013189"/>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9"/>
          <p:cNvSpPr/>
          <p:nvPr/>
        </p:nvSpPr>
        <p:spPr>
          <a:xfrm rot="10800000">
            <a:off x="4111852" y="-851395"/>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 name="Google Shape;44;p49"/>
          <p:cNvGrpSpPr/>
          <p:nvPr/>
        </p:nvGrpSpPr>
        <p:grpSpPr>
          <a:xfrm>
            <a:off x="8431033" y="-449325"/>
            <a:ext cx="1061212" cy="1676776"/>
            <a:chOff x="4210925" y="3949824"/>
            <a:chExt cx="325625" cy="514601"/>
          </a:xfrm>
        </p:grpSpPr>
        <p:sp>
          <p:nvSpPr>
            <p:cNvPr id="45" name="Google Shape;45;p49"/>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9"/>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49"/>
          <p:cNvSpPr/>
          <p:nvPr/>
        </p:nvSpPr>
        <p:spPr>
          <a:xfrm>
            <a:off x="-1599504" y="3160475"/>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9"/>
          <p:cNvSpPr txBox="1"/>
          <p:nvPr>
            <p:ph idx="1" type="subTitle"/>
          </p:nvPr>
        </p:nvSpPr>
        <p:spPr>
          <a:xfrm>
            <a:off x="2512825" y="2331700"/>
            <a:ext cx="4114800" cy="1176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Logo&#10;&#10;Description automatically generated" id="49" name="Google Shape;49;p49"/>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50" name="Google Shape;50;p49"/>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51" name="Google Shape;51;p49"/>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hu-HU"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52" name="Google Shape;52;p49"/>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0"/>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50"/>
          <p:cNvSpPr/>
          <p:nvPr/>
        </p:nvSpPr>
        <p:spPr>
          <a:xfrm>
            <a:off x="7974746" y="451980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50"/>
          <p:cNvSpPr/>
          <p:nvPr/>
        </p:nvSpPr>
        <p:spPr>
          <a:xfrm flipH="1">
            <a:off x="7222540" y="-11"/>
            <a:ext cx="1921448" cy="1421237"/>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 name="Google Shape;57;p50"/>
          <p:cNvGrpSpPr/>
          <p:nvPr/>
        </p:nvGrpSpPr>
        <p:grpSpPr>
          <a:xfrm>
            <a:off x="8225003" y="433123"/>
            <a:ext cx="411785" cy="650559"/>
            <a:chOff x="4210925" y="3949824"/>
            <a:chExt cx="325625" cy="514601"/>
          </a:xfrm>
        </p:grpSpPr>
        <p:sp>
          <p:nvSpPr>
            <p:cNvPr id="58" name="Google Shape;58;p50"/>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0"/>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Logo&#10;&#10;Description automatically generated" id="60" name="Google Shape;60;p50"/>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61" name="Google Shape;61;p50"/>
          <p:cNvPicPr preferRelativeResize="0"/>
          <p:nvPr/>
        </p:nvPicPr>
        <p:blipFill rotWithShape="1">
          <a:blip r:embed="rId3">
            <a:alphaModFix/>
          </a:blip>
          <a:srcRect b="0" l="0" r="25004" t="0"/>
          <a:stretch/>
        </p:blipFill>
        <p:spPr>
          <a:xfrm>
            <a:off x="72618" y="4780106"/>
            <a:ext cx="1006682" cy="275804"/>
          </a:xfrm>
          <a:prstGeom prst="rect">
            <a:avLst/>
          </a:prstGeom>
          <a:noFill/>
          <a:ln>
            <a:noFill/>
          </a:ln>
        </p:spPr>
      </p:pic>
      <p:pic>
        <p:nvPicPr>
          <p:cNvPr descr="Ein Bild, das Symbol, Kreis, Schrift, Grafiken enthält.&#10;&#10;Automatisch generierte Beschreibung" id="62" name="Google Shape;62;p50"/>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
        <p:nvSpPr>
          <p:cNvPr id="63" name="Google Shape;63;p50"/>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hu-HU"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51"/>
          <p:cNvSpPr txBox="1"/>
          <p:nvPr>
            <p:ph type="title"/>
          </p:nvPr>
        </p:nvSpPr>
        <p:spPr>
          <a:xfrm>
            <a:off x="713225" y="1477725"/>
            <a:ext cx="3858900" cy="60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66" name="Google Shape;66;p51"/>
          <p:cNvGrpSpPr/>
          <p:nvPr/>
        </p:nvGrpSpPr>
        <p:grpSpPr>
          <a:xfrm>
            <a:off x="6609" y="4254853"/>
            <a:ext cx="554210" cy="859289"/>
            <a:chOff x="2242775" y="2016422"/>
            <a:chExt cx="325050" cy="504100"/>
          </a:xfrm>
        </p:grpSpPr>
        <p:sp>
          <p:nvSpPr>
            <p:cNvPr id="67" name="Google Shape;67;p51"/>
            <p:cNvSpPr/>
            <p:nvPr/>
          </p:nvSpPr>
          <p:spPr>
            <a:xfrm>
              <a:off x="2242775" y="2016422"/>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51"/>
            <p:cNvSpPr/>
            <p:nvPr/>
          </p:nvSpPr>
          <p:spPr>
            <a:xfrm>
              <a:off x="2242775" y="2254547"/>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 name="Google Shape;69;p51"/>
          <p:cNvSpPr txBox="1"/>
          <p:nvPr>
            <p:ph idx="1" type="subTitle"/>
          </p:nvPr>
        </p:nvSpPr>
        <p:spPr>
          <a:xfrm>
            <a:off x="713350" y="2083400"/>
            <a:ext cx="3730800" cy="2134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70" name="Google Shape;70;p51"/>
          <p:cNvSpPr/>
          <p:nvPr/>
        </p:nvSpPr>
        <p:spPr>
          <a:xfrm>
            <a:off x="-2220443" y="-3017359"/>
            <a:ext cx="4468038" cy="4468012"/>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1"/>
          <p:cNvSpPr/>
          <p:nvPr/>
        </p:nvSpPr>
        <p:spPr>
          <a:xfrm>
            <a:off x="7179000" y="-1034375"/>
            <a:ext cx="1965000" cy="1965000"/>
          </a:xfrm>
          <a:prstGeom prst="ellipse">
            <a:avLst/>
          </a:pr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72" name="Google Shape;72;p51"/>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73" name="Google Shape;73;p51"/>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74" name="Google Shape;74;p51"/>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hu-HU"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75" name="Google Shape;75;p51"/>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pic>
        <p:nvPicPr>
          <p:cNvPr descr="Logo&#10;&#10;Description automatically generated" id="77" name="Google Shape;77;p52"/>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78" name="Google Shape;78;p52"/>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79" name="Google Shape;79;p52"/>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hu-HU"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80" name="Google Shape;80;p52"/>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
    <p:spTree>
      <p:nvGrpSpPr>
        <p:cNvPr id="81" name="Shape 81"/>
        <p:cNvGrpSpPr/>
        <p:nvPr/>
      </p:nvGrpSpPr>
      <p:grpSpPr>
        <a:xfrm>
          <a:off x="0" y="0"/>
          <a:ext cx="0" cy="0"/>
          <a:chOff x="0" y="0"/>
          <a:chExt cx="0" cy="0"/>
        </a:xfrm>
      </p:grpSpPr>
      <p:sp>
        <p:nvSpPr>
          <p:cNvPr id="82" name="Google Shape;82;p53"/>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p53"/>
          <p:cNvSpPr/>
          <p:nvPr/>
        </p:nvSpPr>
        <p:spPr>
          <a:xfrm>
            <a:off x="7879457" y="-1591222"/>
            <a:ext cx="2536357" cy="24397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3"/>
          <p:cNvSpPr/>
          <p:nvPr/>
        </p:nvSpPr>
        <p:spPr>
          <a:xfrm rot="10800000">
            <a:off x="7278231" y="4297528"/>
            <a:ext cx="1692290" cy="845972"/>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85" name="Google Shape;85;p53"/>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86" name="Google Shape;86;p53"/>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87" name="Google Shape;87;p53"/>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hu-HU"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88" name="Google Shape;88;p53"/>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CUSTOM_7">
    <p:spTree>
      <p:nvGrpSpPr>
        <p:cNvPr id="89" name="Shape 89"/>
        <p:cNvGrpSpPr/>
        <p:nvPr/>
      </p:nvGrpSpPr>
      <p:grpSpPr>
        <a:xfrm>
          <a:off x="0" y="0"/>
          <a:ext cx="0" cy="0"/>
          <a:chOff x="0" y="0"/>
          <a:chExt cx="0" cy="0"/>
        </a:xfrm>
      </p:grpSpPr>
      <p:sp>
        <p:nvSpPr>
          <p:cNvPr id="90" name="Google Shape;90;p54"/>
          <p:cNvSpPr txBox="1"/>
          <p:nvPr>
            <p:ph type="title"/>
          </p:nvPr>
        </p:nvSpPr>
        <p:spPr>
          <a:xfrm flipH="1">
            <a:off x="5108101" y="1880800"/>
            <a:ext cx="3322800" cy="69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54"/>
          <p:cNvSpPr txBox="1"/>
          <p:nvPr>
            <p:ph idx="1" type="subTitle"/>
          </p:nvPr>
        </p:nvSpPr>
        <p:spPr>
          <a:xfrm flipH="1">
            <a:off x="697455" y="1645900"/>
            <a:ext cx="4074300" cy="1869000"/>
          </a:xfrm>
          <a:prstGeom prst="rect">
            <a:avLst/>
          </a:prstGeom>
          <a:noFill/>
          <a:ln>
            <a:noFill/>
          </a:ln>
        </p:spPr>
        <p:txBody>
          <a:bodyPr anchorCtr="0" anchor="t" bIns="91425" lIns="91425" spcFirstLastPara="1" rIns="91425" wrap="square" tIns="91425">
            <a:noAutofit/>
          </a:bodyPr>
          <a:lstStyle>
            <a:lvl1pPr lvl="0" marR="0" rtl="0" algn="l">
              <a:lnSpc>
                <a:spcPct val="2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92" name="Google Shape;92;p54"/>
          <p:cNvSpPr txBox="1"/>
          <p:nvPr>
            <p:ph idx="2" type="subTitle"/>
          </p:nvPr>
        </p:nvSpPr>
        <p:spPr>
          <a:xfrm flipH="1">
            <a:off x="5103667" y="2569355"/>
            <a:ext cx="3322800" cy="609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2600"/>
              <a:buFont typeface="Bebas Neue"/>
              <a:buNone/>
              <a:defRPr b="0" i="0" sz="2600" u="none" cap="none" strike="noStrike">
                <a:solidFill>
                  <a:srgbClr val="15A7A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54"/>
          <p:cNvSpPr/>
          <p:nvPr/>
        </p:nvSpPr>
        <p:spPr>
          <a:xfrm rot="10800000">
            <a:off x="-606190" y="4315579"/>
            <a:ext cx="2073526" cy="1036593"/>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4"/>
          <p:cNvSpPr/>
          <p:nvPr/>
        </p:nvSpPr>
        <p:spPr>
          <a:xfrm flipH="1">
            <a:off x="7817366" y="-1376647"/>
            <a:ext cx="2536357" cy="24397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4"/>
          <p:cNvSpPr/>
          <p:nvPr/>
        </p:nvSpPr>
        <p:spPr>
          <a:xfrm flipH="1" rot="-4323990">
            <a:off x="5959159" y="2384080"/>
            <a:ext cx="4433335" cy="3623450"/>
          </a:xfrm>
          <a:custGeom>
            <a:rect b="b" l="l" r="r" t="t"/>
            <a:pathLst>
              <a:path extrusionOk="0" h="47649" w="58287">
                <a:moveTo>
                  <a:pt x="58286" y="0"/>
                </a:moveTo>
                <a:lnTo>
                  <a:pt x="1" y="47648"/>
                </a:lnTo>
                <a:lnTo>
                  <a:pt x="58286" y="47648"/>
                </a:lnTo>
                <a:lnTo>
                  <a:pt x="58286" y="0"/>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96" name="Google Shape;96;p54"/>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97" name="Google Shape;97;p54"/>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98" name="Google Shape;98;p54"/>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hu-HU"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99" name="Google Shape;99;p54"/>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spTree>
      <p:nvGrpSpPr>
        <p:cNvPr id="100" name="Shape 100"/>
        <p:cNvGrpSpPr/>
        <p:nvPr/>
      </p:nvGrpSpPr>
      <p:grpSpPr>
        <a:xfrm>
          <a:off x="0" y="0"/>
          <a:ext cx="0" cy="0"/>
          <a:chOff x="0" y="0"/>
          <a:chExt cx="0" cy="0"/>
        </a:xfrm>
      </p:grpSpPr>
      <p:sp>
        <p:nvSpPr>
          <p:cNvPr id="101" name="Google Shape;101;p55"/>
          <p:cNvSpPr/>
          <p:nvPr/>
        </p:nvSpPr>
        <p:spPr>
          <a:xfrm flipH="1">
            <a:off x="8558479" y="-47194"/>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5"/>
          <p:cNvSpPr/>
          <p:nvPr/>
        </p:nvSpPr>
        <p:spPr>
          <a:xfrm flipH="1">
            <a:off x="7884455" y="-607891"/>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5"/>
          <p:cNvSpPr/>
          <p:nvPr/>
        </p:nvSpPr>
        <p:spPr>
          <a:xfrm flipH="1">
            <a:off x="-235954" y="3958344"/>
            <a:ext cx="1595400" cy="1595400"/>
          </a:xfrm>
          <a:prstGeom prst="ellipse">
            <a:avLst/>
          </a:pr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04" name="Google Shape;104;p55"/>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105" name="Google Shape;105;p55"/>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
        <p:nvSpPr>
          <p:cNvPr id="106" name="Google Shape;106;p55"/>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hu-HU"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07" name="Google Shape;107;p55"/>
          <p:cNvPicPr preferRelativeResize="0"/>
          <p:nvPr/>
        </p:nvPicPr>
        <p:blipFill rotWithShape="1">
          <a:blip r:embed="rId4">
            <a:alphaModFix/>
          </a:blip>
          <a:srcRect b="0" l="0" r="25004" t="0"/>
          <a:stretch/>
        </p:blipFill>
        <p:spPr>
          <a:xfrm>
            <a:off x="72618" y="4780106"/>
            <a:ext cx="1006682" cy="2758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1"/>
            </a:gs>
            <a:gs pos="100000">
              <a:schemeClr val="lt2"/>
            </a:gs>
          </a:gsLst>
          <a:lin ang="8100019" scaled="0"/>
        </a:gradFill>
      </p:bgPr>
    </p:bg>
    <p:spTree>
      <p:nvGrpSpPr>
        <p:cNvPr id="5" name="Shape 5"/>
        <p:cNvGrpSpPr/>
        <p:nvPr/>
      </p:nvGrpSpPr>
      <p:grpSpPr>
        <a:xfrm>
          <a:off x="0" y="0"/>
          <a:ext cx="0" cy="0"/>
          <a:chOff x="0" y="0"/>
          <a:chExt cx="0" cy="0"/>
        </a:xfrm>
      </p:grpSpPr>
      <p:sp>
        <p:nvSpPr>
          <p:cNvPr id="6" name="Google Shape;6;p46"/>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accent3"/>
              </a:buClr>
              <a:buSzPts val="3800"/>
              <a:buFont typeface="Bebas Neue"/>
              <a:buNone/>
              <a:defRPr b="0" i="0" sz="3800" u="none" cap="none" strike="noStrike">
                <a:solidFill>
                  <a:schemeClr val="accent3"/>
                </a:solidFill>
                <a:latin typeface="Bebas Neue"/>
                <a:ea typeface="Bebas Neue"/>
                <a:cs typeface="Bebas Neue"/>
                <a:sym typeface="Bebas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enb.iisd.org/consume/oslo004.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15.png"/><Relationship Id="rId5"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hyperlink" Target="https://www.freepik.com/free-photo/aerial-drone-view-thermal-station-s-tube-visible-clouds-with-smoke-coming-out-blue-clear-sky_12875360.htm#query=chimney&amp;position=19&amp;from_view=search&amp;track=sp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tontoton.com/5-benefits-of-a-circular-economy/" TargetMode="External"/><Relationship Id="rId4" Type="http://schemas.openxmlformats.org/officeDocument/2006/relationships/hyperlink" Target="https://kenniskaarten.hetgroenebrein.nl/en/knowledge-map-circular-economy/ce-benefits-for-businesses/" TargetMode="External"/><Relationship Id="rId5" Type="http://schemas.openxmlformats.org/officeDocument/2006/relationships/hyperlink" Target="https://www.youtube.com/watch?v=iXusHn804hc" TargetMode="External"/><Relationship Id="rId6" Type="http://schemas.openxmlformats.org/officeDocument/2006/relationships/hyperlink" Target="https://www.youtube.com/watch?v=4cr8sSeeh0g" TargetMode="External"/><Relationship Id="rId7" Type="http://schemas.openxmlformats.org/officeDocument/2006/relationships/hyperlink" Target="https://www.youtube.com/watch?v=can-1BB9gz8" TargetMode="External"/><Relationship Id="rId8" Type="http://schemas.openxmlformats.org/officeDocument/2006/relationships/hyperlink" Target="https://www.youtube.com/watch?v=OLIYDK34UN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s://ec.europa.eu/environment/pdf/circular-economy/new_circular_economy_action_plan.pdf" TargetMode="External"/><Relationship Id="rId4" Type="http://schemas.openxmlformats.org/officeDocument/2006/relationships/hyperlink" Target="https://emf.thirdlight.com/link/x8ay372a3r11-k6775n/@/preview/1?o" TargetMode="External"/><Relationship Id="rId5" Type="http://schemas.openxmlformats.org/officeDocument/2006/relationships/hyperlink" Target="https://www.europarl.europa.eu/RegData/etudes/BRIE/2020/659295/EPRS_BRI(2020)659295_EN.pdf?fbclid=IwAR03UfonxFQwRB30wMV7lYjABiY9U8ZB_oUfJXL6yivnb2N-be_iQM1VC2s" TargetMode="External"/><Relationship Id="rId6" Type="http://schemas.openxmlformats.org/officeDocument/2006/relationships/hyperlink" Target="https://circulareconomy.europa.eu/platform/en" TargetMode="External"/><Relationship Id="rId7" Type="http://schemas.openxmlformats.org/officeDocument/2006/relationships/hyperlink" Target="https://eit-girlsgocircular.e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hyperlink" Target="https://ec.europa.eu/info/strategy/priorities-2019-2024/european-green-deal_en" TargetMode="External"/><Relationship Id="rId4" Type="http://schemas.openxmlformats.org/officeDocument/2006/relationships/hyperlink" Target="https://europa.eu/climate-pact/news/move-climate-pact-2021-09-16_en" TargetMode="External"/><Relationship Id="rId5" Type="http://schemas.openxmlformats.org/officeDocument/2006/relationships/hyperlink" Target="http://www.oecd.org/daf/competition/competition-concerns-in-labour-markets.htm" TargetMode="External"/><Relationship Id="rId6" Type="http://schemas.openxmlformats.org/officeDocument/2006/relationships/hyperlink" Target="https://unesdoc.unesco.org/ark:/48223/pf0000216383" TargetMode="External"/><Relationship Id="rId7" Type="http://schemas.openxmlformats.org/officeDocument/2006/relationships/hyperlink" Target="https://ellenmacarthurfoundation.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https://emf.thirdlight.com/link/w750u7vysuy1-5a5i6n/@/preview/1?o" TargetMode="External"/><Relationship Id="rId4" Type="http://schemas.openxmlformats.org/officeDocument/2006/relationships/hyperlink" Target="https://emf.thirdlight.com/link/bqgxl2mlprld-v7i2m6/@/preview/1?o" TargetMode="External"/><Relationship Id="rId10" Type="http://schemas.openxmlformats.org/officeDocument/2006/relationships/hyperlink" Target="https://www.circle-economy.com/blogs/a-circular-world-is-biodiverse-but-does-biodiversity-need-the-circular-economy" TargetMode="External"/><Relationship Id="rId9" Type="http://schemas.openxmlformats.org/officeDocument/2006/relationships/hyperlink" Target="https://ec.europa.eu/jrc/en/research-topic/waste-and-recycling" TargetMode="External"/><Relationship Id="rId5" Type="http://schemas.openxmlformats.org/officeDocument/2006/relationships/hyperlink" Target="https://www.ellenmacarthurfoundation.org/assets/downloads/ce100/CE100-CoPro-BE_Business-Models-Interactive.pdf" TargetMode="External"/><Relationship Id="rId6" Type="http://schemas.openxmlformats.org/officeDocument/2006/relationships/hyperlink" Target="https://ec.europa.eu/environment/circular-economy/pdf/monitoring-framework.pdf" TargetMode="External"/><Relationship Id="rId7" Type="http://schemas.openxmlformats.org/officeDocument/2006/relationships/hyperlink" Target="https://www.sciencedirect.com/science/article/pii/B9780128178805000190" TargetMode="External"/><Relationship Id="rId8" Type="http://schemas.openxmlformats.org/officeDocument/2006/relationships/hyperlink" Target="https://archive.ellenmacarthurfoundation.org/explore/plastics-and-the-circular-economy"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27.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ec.europa.eu/eurostat/documents/4187653/10321599/Non-financial+business+economy.jpg/ed38db2b-c36b-5e97-0e00-8271fbeeba02?t=1589379801663"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circulareconomy.europa.eu/platform/en/financing-circular-economy"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
          <p:cNvSpPr txBox="1"/>
          <p:nvPr>
            <p:ph type="ctrTitle"/>
          </p:nvPr>
        </p:nvSpPr>
        <p:spPr>
          <a:xfrm>
            <a:off x="903115" y="954028"/>
            <a:ext cx="7223118" cy="1768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900"/>
              <a:buNone/>
            </a:pPr>
            <a:r>
              <a:rPr b="1" lang="hu-HU"/>
              <a:t>BUSINESS MODELLING FOR CIRCULAR ECONOMY BUSINESSES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0"/>
          <p:cNvSpPr txBox="1"/>
          <p:nvPr>
            <p:ph type="title"/>
          </p:nvPr>
        </p:nvSpPr>
        <p:spPr>
          <a:xfrm>
            <a:off x="447754" y="149593"/>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competitive advantage through CE</a:t>
            </a:r>
            <a:endParaRPr/>
          </a:p>
        </p:txBody>
      </p:sp>
      <p:sp>
        <p:nvSpPr>
          <p:cNvPr id="266" name="Google Shape;266;p10"/>
          <p:cNvSpPr/>
          <p:nvPr/>
        </p:nvSpPr>
        <p:spPr>
          <a:xfrm>
            <a:off x="231122" y="2123537"/>
            <a:ext cx="2724025" cy="1379438"/>
          </a:xfrm>
          <a:prstGeom prst="flowChartAlternateProcess">
            <a:avLst/>
          </a:prstGeom>
          <a:solidFill>
            <a:srgbClr val="0595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hu-HU" sz="1600" u="none" cap="none" strike="noStrike">
                <a:solidFill>
                  <a:schemeClr val="lt1"/>
                </a:solidFill>
                <a:latin typeface="Calibri"/>
                <a:ea typeface="Calibri"/>
                <a:cs typeface="Calibri"/>
                <a:sym typeface="Calibri"/>
              </a:rPr>
              <a:t>A </a:t>
            </a:r>
            <a:r>
              <a:rPr b="1" i="0" lang="hu-HU" sz="1600" u="none" cap="none" strike="noStrike">
                <a:solidFill>
                  <a:schemeClr val="lt1"/>
                </a:solidFill>
                <a:latin typeface="Calibri"/>
                <a:ea typeface="Calibri"/>
                <a:cs typeface="Calibri"/>
                <a:sym typeface="Calibri"/>
              </a:rPr>
              <a:t>circular supply chain </a:t>
            </a:r>
            <a:r>
              <a:rPr b="0" i="0" lang="hu-HU" sz="1600" u="none" cap="none" strike="noStrike">
                <a:solidFill>
                  <a:schemeClr val="lt1"/>
                </a:solidFill>
                <a:latin typeface="Calibri"/>
                <a:ea typeface="Calibri"/>
                <a:cs typeface="Calibri"/>
                <a:sym typeface="Calibri"/>
              </a:rPr>
              <a:t>is more decentralized, diversified, shorter and more local suppliers are involved.</a:t>
            </a:r>
            <a:endParaRPr b="0" i="0" sz="1600" u="none" cap="none" strike="noStrike">
              <a:solidFill>
                <a:schemeClr val="lt1"/>
              </a:solidFill>
              <a:latin typeface="Arial"/>
              <a:ea typeface="Arial"/>
              <a:cs typeface="Arial"/>
              <a:sym typeface="Arial"/>
            </a:endParaRPr>
          </a:p>
        </p:txBody>
      </p:sp>
      <p:grpSp>
        <p:nvGrpSpPr>
          <p:cNvPr id="267" name="Google Shape;267;p10"/>
          <p:cNvGrpSpPr/>
          <p:nvPr/>
        </p:nvGrpSpPr>
        <p:grpSpPr>
          <a:xfrm>
            <a:off x="3547410" y="862346"/>
            <a:ext cx="3877345" cy="3035854"/>
            <a:chOff x="7214994" y="1596208"/>
            <a:chExt cx="3326848" cy="3687399"/>
          </a:xfrm>
        </p:grpSpPr>
        <p:pic>
          <p:nvPicPr>
            <p:cNvPr id="268" name="Google Shape;268;p10"/>
            <p:cNvPicPr preferRelativeResize="0"/>
            <p:nvPr/>
          </p:nvPicPr>
          <p:blipFill rotWithShape="1">
            <a:blip r:embed="rId3">
              <a:alphaModFix/>
            </a:blip>
            <a:srcRect b="0" l="0" r="0" t="0"/>
            <a:stretch/>
          </p:blipFill>
          <p:spPr>
            <a:xfrm>
              <a:off x="8509527" y="1596208"/>
              <a:ext cx="1421390" cy="1626152"/>
            </a:xfrm>
            <a:prstGeom prst="rect">
              <a:avLst/>
            </a:prstGeom>
            <a:noFill/>
            <a:ln>
              <a:noFill/>
            </a:ln>
          </p:spPr>
        </p:pic>
        <p:grpSp>
          <p:nvGrpSpPr>
            <p:cNvPr id="269" name="Google Shape;269;p10"/>
            <p:cNvGrpSpPr/>
            <p:nvPr/>
          </p:nvGrpSpPr>
          <p:grpSpPr>
            <a:xfrm>
              <a:off x="7214994" y="2329277"/>
              <a:ext cx="3326848" cy="2954329"/>
              <a:chOff x="1322225" y="1752092"/>
              <a:chExt cx="4391665" cy="3417345"/>
            </a:xfrm>
          </p:grpSpPr>
          <p:grpSp>
            <p:nvGrpSpPr>
              <p:cNvPr id="270" name="Google Shape;270;p10"/>
              <p:cNvGrpSpPr/>
              <p:nvPr/>
            </p:nvGrpSpPr>
            <p:grpSpPr>
              <a:xfrm>
                <a:off x="1322225" y="1752092"/>
                <a:ext cx="4391665" cy="3417345"/>
                <a:chOff x="1044885" y="-216750"/>
                <a:chExt cx="4391665" cy="3417345"/>
              </a:xfrm>
            </p:grpSpPr>
            <p:sp>
              <p:nvSpPr>
                <p:cNvPr id="271" name="Google Shape;271;p10"/>
                <p:cNvSpPr/>
                <p:nvPr/>
              </p:nvSpPr>
              <p:spPr>
                <a:xfrm>
                  <a:off x="2441425" y="0"/>
                  <a:ext cx="1636255" cy="778998"/>
                </a:xfrm>
                <a:prstGeom prst="roundRect">
                  <a:avLst>
                    <a:gd fmla="val 16667" name="adj"/>
                  </a:avLst>
                </a:prstGeom>
                <a:solidFill>
                  <a:srgbClr val="325BD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0"/>
                <p:cNvSpPr txBox="1"/>
                <p:nvPr/>
              </p:nvSpPr>
              <p:spPr>
                <a:xfrm>
                  <a:off x="2479453" y="38028"/>
                  <a:ext cx="1560199" cy="7029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chemeClr val="lt1"/>
                      </a:solidFill>
                      <a:latin typeface="Arial"/>
                      <a:ea typeface="Arial"/>
                      <a:cs typeface="Arial"/>
                      <a:sym typeface="Arial"/>
                    </a:rPr>
                    <a:t>Price volatility</a:t>
                  </a:r>
                  <a:endParaRPr/>
                </a:p>
              </p:txBody>
            </p:sp>
            <p:sp>
              <p:nvSpPr>
                <p:cNvPr id="273" name="Google Shape;273;p10"/>
                <p:cNvSpPr/>
                <p:nvPr/>
              </p:nvSpPr>
              <p:spPr>
                <a:xfrm>
                  <a:off x="2367325" y="610775"/>
                  <a:ext cx="2571643" cy="2571643"/>
                </a:xfrm>
                <a:custGeom>
                  <a:rect b="b" l="l" r="r" t="t"/>
                  <a:pathLst>
                    <a:path extrusionOk="0" h="120000" w="120000">
                      <a:moveTo>
                        <a:pt x="80224" y="3511"/>
                      </a:moveTo>
                      <a:lnTo>
                        <a:pt x="80224" y="3511"/>
                      </a:lnTo>
                      <a:cubicBezTo>
                        <a:pt x="94233" y="8527"/>
                        <a:pt x="105878" y="18568"/>
                        <a:pt x="112900" y="31687"/>
                      </a:cubicBezTo>
                    </a:path>
                  </a:pathLst>
                </a:custGeom>
                <a:noFill/>
                <a:ln cap="flat" cmpd="sng" w="9525">
                  <a:solidFill>
                    <a:srgbClr val="345F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
                <p:cNvSpPr/>
                <p:nvPr/>
              </p:nvSpPr>
              <p:spPr>
                <a:xfrm>
                  <a:off x="4238092" y="1298176"/>
                  <a:ext cx="1198458" cy="778998"/>
                </a:xfrm>
                <a:prstGeom prst="roundRect">
                  <a:avLst>
                    <a:gd fmla="val 16667" name="adj"/>
                  </a:avLst>
                </a:prstGeom>
                <a:solidFill>
                  <a:srgbClr val="5270E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0"/>
                <p:cNvSpPr txBox="1"/>
                <p:nvPr/>
              </p:nvSpPr>
              <p:spPr>
                <a:xfrm>
                  <a:off x="4276120" y="1336204"/>
                  <a:ext cx="1122402" cy="7029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chemeClr val="lt1"/>
                      </a:solidFill>
                      <a:latin typeface="Arial"/>
                      <a:ea typeface="Arial"/>
                      <a:cs typeface="Arial"/>
                      <a:sym typeface="Arial"/>
                    </a:rPr>
                    <a:t>Supply chain disruption</a:t>
                  </a:r>
                  <a:endParaRPr b="1" i="0" sz="1400" u="none" cap="none" strike="noStrike">
                    <a:solidFill>
                      <a:schemeClr val="lt1"/>
                    </a:solidFill>
                    <a:latin typeface="Arial"/>
                    <a:ea typeface="Arial"/>
                    <a:cs typeface="Arial"/>
                    <a:sym typeface="Arial"/>
                  </a:endParaRPr>
                </a:p>
              </p:txBody>
            </p:sp>
            <p:sp>
              <p:nvSpPr>
                <p:cNvPr id="276" name="Google Shape;276;p10"/>
                <p:cNvSpPr/>
                <p:nvPr/>
              </p:nvSpPr>
              <p:spPr>
                <a:xfrm>
                  <a:off x="2701760" y="-216750"/>
                  <a:ext cx="2571643" cy="2571643"/>
                </a:xfrm>
                <a:custGeom>
                  <a:rect b="b" l="l" r="r" t="t"/>
                  <a:pathLst>
                    <a:path extrusionOk="0" h="120000" w="120000">
                      <a:moveTo>
                        <a:pt x="96977" y="107251"/>
                      </a:moveTo>
                      <a:lnTo>
                        <a:pt x="96977" y="107251"/>
                      </a:lnTo>
                      <a:cubicBezTo>
                        <a:pt x="88044" y="114242"/>
                        <a:pt x="77312" y="118557"/>
                        <a:pt x="66026" y="119696"/>
                      </a:cubicBezTo>
                    </a:path>
                  </a:pathLst>
                </a:custGeom>
                <a:noFill/>
                <a:ln cap="flat" cmpd="sng" w="9525">
                  <a:solidFill>
                    <a:srgbClr val="5574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
                <p:cNvSpPr/>
                <p:nvPr/>
              </p:nvSpPr>
              <p:spPr>
                <a:xfrm>
                  <a:off x="2497692" y="2349103"/>
                  <a:ext cx="1957322" cy="778998"/>
                </a:xfrm>
                <a:prstGeom prst="roundRect">
                  <a:avLst>
                    <a:gd fmla="val 16667" name="adj"/>
                  </a:avLst>
                </a:prstGeom>
                <a:solidFill>
                  <a:srgbClr val="7489F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
                <p:cNvSpPr txBox="1"/>
                <p:nvPr/>
              </p:nvSpPr>
              <p:spPr>
                <a:xfrm>
                  <a:off x="2535720" y="2387131"/>
                  <a:ext cx="1881266" cy="7029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chemeClr val="lt1"/>
                      </a:solidFill>
                      <a:latin typeface="Arial"/>
                      <a:ea typeface="Arial"/>
                      <a:cs typeface="Arial"/>
                      <a:sym typeface="Arial"/>
                    </a:rPr>
                    <a:t>High demand for raw materials</a:t>
                  </a:r>
                  <a:endParaRPr b="1" i="0" sz="1400" u="none" cap="none" strike="noStrike">
                    <a:solidFill>
                      <a:schemeClr val="lt1"/>
                    </a:solidFill>
                    <a:latin typeface="Arial"/>
                    <a:ea typeface="Arial"/>
                    <a:cs typeface="Arial"/>
                    <a:sym typeface="Arial"/>
                  </a:endParaRPr>
                </a:p>
              </p:txBody>
            </p:sp>
            <p:sp>
              <p:nvSpPr>
                <p:cNvPr id="279" name="Google Shape;279;p10"/>
                <p:cNvSpPr/>
                <p:nvPr/>
              </p:nvSpPr>
              <p:spPr>
                <a:xfrm>
                  <a:off x="1334985" y="-118267"/>
                  <a:ext cx="2571643" cy="2571643"/>
                </a:xfrm>
                <a:custGeom>
                  <a:rect b="b" l="l" r="r" t="t"/>
                  <a:pathLst>
                    <a:path extrusionOk="0" h="120000" w="120000">
                      <a:moveTo>
                        <a:pt x="53837" y="119683"/>
                      </a:moveTo>
                      <a:lnTo>
                        <a:pt x="53837" y="119683"/>
                      </a:lnTo>
                      <a:cubicBezTo>
                        <a:pt x="39741" y="118227"/>
                        <a:pt x="26615" y="111829"/>
                        <a:pt x="16784" y="101622"/>
                      </a:cubicBezTo>
                    </a:path>
                  </a:pathLst>
                </a:custGeom>
                <a:noFill/>
                <a:ln cap="flat" cmpd="sng" w="9525">
                  <a:solidFill>
                    <a:srgbClr val="778B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p:nvPr/>
              </p:nvSpPr>
              <p:spPr>
                <a:xfrm>
                  <a:off x="1044885" y="1274022"/>
                  <a:ext cx="1198458" cy="778998"/>
                </a:xfrm>
                <a:prstGeom prst="roundRect">
                  <a:avLst>
                    <a:gd fmla="val 16667" name="adj"/>
                  </a:avLst>
                </a:prstGeom>
                <a:solidFill>
                  <a:srgbClr val="99A6F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
                <p:cNvSpPr txBox="1"/>
                <p:nvPr/>
              </p:nvSpPr>
              <p:spPr>
                <a:xfrm>
                  <a:off x="1082913" y="1312050"/>
                  <a:ext cx="1122402" cy="7029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chemeClr val="lt1"/>
                      </a:solidFill>
                      <a:latin typeface="Arial"/>
                      <a:ea typeface="Arial"/>
                      <a:cs typeface="Arial"/>
                      <a:sym typeface="Arial"/>
                    </a:rPr>
                    <a:t>Geopolitical conflicts, natural disasters</a:t>
                  </a:r>
                  <a:endParaRPr b="1" i="0" sz="1400" u="none" cap="none" strike="noStrike">
                    <a:solidFill>
                      <a:schemeClr val="lt1"/>
                    </a:solidFill>
                    <a:latin typeface="Arial"/>
                    <a:ea typeface="Arial"/>
                    <a:cs typeface="Arial"/>
                    <a:sym typeface="Arial"/>
                  </a:endParaRPr>
                </a:p>
              </p:txBody>
            </p:sp>
            <p:sp>
              <p:nvSpPr>
                <p:cNvPr id="282" name="Google Shape;282;p10"/>
                <p:cNvSpPr/>
                <p:nvPr/>
              </p:nvSpPr>
              <p:spPr>
                <a:xfrm>
                  <a:off x="1524080" y="628952"/>
                  <a:ext cx="2571643" cy="2571643"/>
                </a:xfrm>
                <a:custGeom>
                  <a:rect b="b" l="l" r="r" t="t"/>
                  <a:pathLst>
                    <a:path extrusionOk="0" h="120000" w="120000">
                      <a:moveTo>
                        <a:pt x="8203" y="29716"/>
                      </a:moveTo>
                      <a:lnTo>
                        <a:pt x="8203" y="29716"/>
                      </a:lnTo>
                      <a:cubicBezTo>
                        <a:pt x="15798" y="16726"/>
                        <a:pt x="27996" y="7064"/>
                        <a:pt x="42380" y="2645"/>
                      </a:cubicBezTo>
                    </a:path>
                  </a:pathLst>
                </a:custGeom>
                <a:noFill/>
                <a:ln cap="flat" cmpd="sng" w="9525">
                  <a:solidFill>
                    <a:srgbClr val="99A6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3" name="Google Shape;283;p10"/>
              <p:cNvSpPr txBox="1"/>
              <p:nvPr/>
            </p:nvSpPr>
            <p:spPr>
              <a:xfrm>
                <a:off x="2907888" y="3372635"/>
                <a:ext cx="2122750" cy="13956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hu-HU" sz="1600" u="none" cap="none" strike="noStrike">
                    <a:solidFill>
                      <a:srgbClr val="309EBA"/>
                    </a:solidFill>
                    <a:latin typeface="Arial"/>
                    <a:ea typeface="Arial"/>
                    <a:cs typeface="Arial"/>
                    <a:sym typeface="Arial"/>
                  </a:rPr>
                  <a:t>Build a circular supply chain to mitigate the risk of…</a:t>
                </a:r>
                <a:endParaRPr b="1" i="0" sz="1600" u="none" cap="none" strike="noStrike">
                  <a:solidFill>
                    <a:srgbClr val="309EBA"/>
                  </a:solidFill>
                  <a:latin typeface="Arial"/>
                  <a:ea typeface="Arial"/>
                  <a:cs typeface="Arial"/>
                  <a:sym typeface="Aria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1"/>
          <p:cNvSpPr txBox="1"/>
          <p:nvPr>
            <p:ph type="title"/>
          </p:nvPr>
        </p:nvSpPr>
        <p:spPr>
          <a:xfrm>
            <a:off x="462502" y="11917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Exploiting the job creatin potencial of CE</a:t>
            </a:r>
            <a:endParaRPr/>
          </a:p>
        </p:txBody>
      </p:sp>
      <p:grpSp>
        <p:nvGrpSpPr>
          <p:cNvPr id="289" name="Google Shape;289;p11"/>
          <p:cNvGrpSpPr/>
          <p:nvPr/>
        </p:nvGrpSpPr>
        <p:grpSpPr>
          <a:xfrm>
            <a:off x="3652643" y="983163"/>
            <a:ext cx="1581280" cy="878699"/>
            <a:chOff x="3262734" y="108896"/>
            <a:chExt cx="1660962" cy="1079625"/>
          </a:xfrm>
        </p:grpSpPr>
        <p:sp>
          <p:nvSpPr>
            <p:cNvPr id="290" name="Google Shape;290;p11"/>
            <p:cNvSpPr/>
            <p:nvPr/>
          </p:nvSpPr>
          <p:spPr>
            <a:xfrm>
              <a:off x="3262734" y="108896"/>
              <a:ext cx="1660962" cy="1079625"/>
            </a:xfrm>
            <a:prstGeom prst="roundRect">
              <a:avLst>
                <a:gd fmla="val 16667" name="adj"/>
              </a:avLst>
            </a:prstGeom>
            <a:gradFill>
              <a:gsLst>
                <a:gs pos="0">
                  <a:srgbClr val="94C75F"/>
                </a:gs>
                <a:gs pos="50000">
                  <a:srgbClr val="88C63E"/>
                </a:gs>
                <a:gs pos="100000">
                  <a:srgbClr val="77B63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txBox="1"/>
            <p:nvPr/>
          </p:nvSpPr>
          <p:spPr>
            <a:xfrm>
              <a:off x="3315437" y="161599"/>
              <a:ext cx="1555556" cy="97421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400"/>
                <a:buFont typeface="Arial"/>
                <a:buNone/>
              </a:pPr>
              <a:r>
                <a:rPr b="0" i="0" lang="hu-HU" sz="1400" u="none" cap="none" strike="noStrike">
                  <a:solidFill>
                    <a:srgbClr val="FFFFFF"/>
                  </a:solidFill>
                  <a:latin typeface="Calibri"/>
                  <a:ea typeface="Calibri"/>
                  <a:cs typeface="Calibri"/>
                  <a:sym typeface="Calibri"/>
                </a:rPr>
                <a:t>Improve your employer image</a:t>
              </a:r>
              <a:endParaRPr b="0" i="0" sz="1400" u="none" cap="none" strike="noStrike">
                <a:solidFill>
                  <a:srgbClr val="FFFFFF"/>
                </a:solidFill>
                <a:latin typeface="Calibri"/>
                <a:ea typeface="Calibri"/>
                <a:cs typeface="Calibri"/>
                <a:sym typeface="Calibri"/>
              </a:endParaRPr>
            </a:p>
          </p:txBody>
        </p:sp>
      </p:grpSp>
      <p:sp>
        <p:nvSpPr>
          <p:cNvPr id="292" name="Google Shape;292;p11"/>
          <p:cNvSpPr/>
          <p:nvPr/>
        </p:nvSpPr>
        <p:spPr>
          <a:xfrm>
            <a:off x="2990349" y="1833898"/>
            <a:ext cx="4103871" cy="3508423"/>
          </a:xfrm>
          <a:custGeom>
            <a:rect b="b" l="l" r="r" t="t"/>
            <a:pathLst>
              <a:path extrusionOk="0" h="120000" w="120000">
                <a:moveTo>
                  <a:pt x="77957" y="2099"/>
                </a:moveTo>
                <a:lnTo>
                  <a:pt x="77957" y="2099"/>
                </a:lnTo>
                <a:cubicBezTo>
                  <a:pt x="94046" y="7468"/>
                  <a:pt x="107649" y="20100"/>
                  <a:pt x="115769" y="37210"/>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 name="Google Shape;293;p11"/>
          <p:cNvGrpSpPr/>
          <p:nvPr/>
        </p:nvGrpSpPr>
        <p:grpSpPr>
          <a:xfrm>
            <a:off x="6302235" y="2227747"/>
            <a:ext cx="1581280" cy="878699"/>
            <a:chOff x="5585290" y="1737861"/>
            <a:chExt cx="1660962" cy="1079625"/>
          </a:xfrm>
        </p:grpSpPr>
        <p:sp>
          <p:nvSpPr>
            <p:cNvPr id="294" name="Google Shape;294;p11"/>
            <p:cNvSpPr/>
            <p:nvPr/>
          </p:nvSpPr>
          <p:spPr>
            <a:xfrm>
              <a:off x="5585290" y="1737861"/>
              <a:ext cx="1660962" cy="1079625"/>
            </a:xfrm>
            <a:prstGeom prst="roundRect">
              <a:avLst>
                <a:gd fmla="val 16667" name="adj"/>
              </a:avLst>
            </a:prstGeom>
            <a:gradFill>
              <a:gsLst>
                <a:gs pos="0">
                  <a:srgbClr val="67C95C"/>
                </a:gs>
                <a:gs pos="50000">
                  <a:srgbClr val="4AC938"/>
                </a:gs>
                <a:gs pos="100000">
                  <a:srgbClr val="3CB82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txBox="1"/>
            <p:nvPr/>
          </p:nvSpPr>
          <p:spPr>
            <a:xfrm>
              <a:off x="5637993" y="1790564"/>
              <a:ext cx="1555556" cy="97421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400"/>
                <a:buFont typeface="Arial"/>
                <a:buNone/>
              </a:pPr>
              <a:r>
                <a:rPr b="0" i="0" lang="hu-HU" sz="1400" u="none" cap="none" strike="noStrike">
                  <a:solidFill>
                    <a:srgbClr val="FFFFFF"/>
                  </a:solidFill>
                  <a:latin typeface="Calibri"/>
                  <a:ea typeface="Calibri"/>
                  <a:cs typeface="Calibri"/>
                  <a:sym typeface="Calibri"/>
                </a:rPr>
                <a:t>Attract talents with ‚green’ mindset</a:t>
              </a:r>
              <a:endParaRPr b="0" i="0" sz="1400" u="none" cap="none" strike="noStrike">
                <a:solidFill>
                  <a:srgbClr val="FFFFFF"/>
                </a:solidFill>
                <a:latin typeface="Calibri"/>
                <a:ea typeface="Calibri"/>
                <a:cs typeface="Calibri"/>
                <a:sym typeface="Calibri"/>
              </a:endParaRPr>
            </a:p>
          </p:txBody>
        </p:sp>
      </p:grpSp>
      <p:sp>
        <p:nvSpPr>
          <p:cNvPr id="296" name="Google Shape;296;p11"/>
          <p:cNvSpPr/>
          <p:nvPr/>
        </p:nvSpPr>
        <p:spPr>
          <a:xfrm>
            <a:off x="2931110" y="1194618"/>
            <a:ext cx="4103871" cy="3508423"/>
          </a:xfrm>
          <a:custGeom>
            <a:rect b="b" l="l" r="r" t="t"/>
            <a:pathLst>
              <a:path extrusionOk="0" h="120000" w="120000">
                <a:moveTo>
                  <a:pt x="123844" y="93038"/>
                </a:moveTo>
                <a:cubicBezTo>
                  <a:pt x="122622" y="99194"/>
                  <a:pt x="120729" y="105140"/>
                  <a:pt x="118211" y="110731"/>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 name="Google Shape;297;p11"/>
          <p:cNvGrpSpPr/>
          <p:nvPr/>
        </p:nvGrpSpPr>
        <p:grpSpPr>
          <a:xfrm>
            <a:off x="5814997" y="3884806"/>
            <a:ext cx="1581280" cy="878699"/>
            <a:chOff x="5098052" y="3394920"/>
            <a:chExt cx="1660962" cy="1079625"/>
          </a:xfrm>
        </p:grpSpPr>
        <p:sp>
          <p:nvSpPr>
            <p:cNvPr id="298" name="Google Shape;298;p11"/>
            <p:cNvSpPr/>
            <p:nvPr/>
          </p:nvSpPr>
          <p:spPr>
            <a:xfrm>
              <a:off x="5098052" y="3394920"/>
              <a:ext cx="1660962" cy="1079625"/>
            </a:xfrm>
            <a:prstGeom prst="roundRect">
              <a:avLst>
                <a:gd fmla="val 16667" name="adj"/>
              </a:avLst>
            </a:prstGeom>
            <a:gradFill>
              <a:gsLst>
                <a:gs pos="0">
                  <a:srgbClr val="5ACD7A"/>
                </a:gs>
                <a:gs pos="50000">
                  <a:srgbClr val="36CC64"/>
                </a:gs>
                <a:gs pos="100000">
                  <a:srgbClr val="27BB5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txBox="1"/>
            <p:nvPr/>
          </p:nvSpPr>
          <p:spPr>
            <a:xfrm>
              <a:off x="5150755" y="3447623"/>
              <a:ext cx="1555556" cy="97421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400"/>
                <a:buFont typeface="Arial"/>
                <a:buNone/>
              </a:pPr>
              <a:r>
                <a:rPr b="0" i="0" lang="hu-HU" sz="1400" u="none" cap="none" strike="noStrike">
                  <a:solidFill>
                    <a:srgbClr val="FFFFFF"/>
                  </a:solidFill>
                  <a:latin typeface="Calibri"/>
                  <a:ea typeface="Calibri"/>
                  <a:cs typeface="Calibri"/>
                  <a:sym typeface="Calibri"/>
                </a:rPr>
                <a:t>Retain commited employees</a:t>
              </a:r>
              <a:endParaRPr b="0" i="0" sz="1400" u="none" cap="none" strike="noStrike">
                <a:solidFill>
                  <a:srgbClr val="FFFFFF"/>
                </a:solidFill>
                <a:latin typeface="Calibri"/>
                <a:ea typeface="Calibri"/>
                <a:cs typeface="Calibri"/>
                <a:sym typeface="Calibri"/>
              </a:endParaRPr>
            </a:p>
          </p:txBody>
        </p:sp>
      </p:grpSp>
      <p:sp>
        <p:nvSpPr>
          <p:cNvPr id="300" name="Google Shape;300;p11"/>
          <p:cNvSpPr/>
          <p:nvPr/>
        </p:nvSpPr>
        <p:spPr>
          <a:xfrm>
            <a:off x="2445314" y="1868829"/>
            <a:ext cx="4103871" cy="3508423"/>
          </a:xfrm>
          <a:custGeom>
            <a:rect b="b" l="l" r="r" t="t"/>
            <a:pathLst>
              <a:path extrusionOk="0" h="120000" w="120000">
                <a:moveTo>
                  <a:pt x="106441" y="127156"/>
                </a:moveTo>
                <a:lnTo>
                  <a:pt x="106441" y="127156"/>
                </a:lnTo>
                <a:cubicBezTo>
                  <a:pt x="94620" y="142528"/>
                  <a:pt x="77825" y="151387"/>
                  <a:pt x="60150" y="151572"/>
                </a:cubicBezTo>
                <a:cubicBezTo>
                  <a:pt x="42475" y="151757"/>
                  <a:pt x="25547" y="143252"/>
                  <a:pt x="13492" y="128131"/>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1" name="Google Shape;301;p11"/>
          <p:cNvGrpSpPr/>
          <p:nvPr/>
        </p:nvGrpSpPr>
        <p:grpSpPr>
          <a:xfrm>
            <a:off x="1868159" y="3911613"/>
            <a:ext cx="1581280" cy="878699"/>
            <a:chOff x="1151214" y="3421727"/>
            <a:chExt cx="1660962" cy="1079625"/>
          </a:xfrm>
        </p:grpSpPr>
        <p:sp>
          <p:nvSpPr>
            <p:cNvPr id="302" name="Google Shape;302;p11"/>
            <p:cNvSpPr/>
            <p:nvPr/>
          </p:nvSpPr>
          <p:spPr>
            <a:xfrm>
              <a:off x="1151214" y="3421727"/>
              <a:ext cx="1660962" cy="1079625"/>
            </a:xfrm>
            <a:prstGeom prst="roundRect">
              <a:avLst>
                <a:gd fmla="val 16667" name="adj"/>
              </a:avLst>
            </a:prstGeom>
            <a:gradFill>
              <a:gsLst>
                <a:gs pos="0">
                  <a:srgbClr val="57D0B0"/>
                </a:gs>
                <a:gs pos="50000">
                  <a:srgbClr val="2FD1A9"/>
                </a:gs>
                <a:gs pos="100000">
                  <a:srgbClr val="21C09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
            <p:cNvSpPr txBox="1"/>
            <p:nvPr/>
          </p:nvSpPr>
          <p:spPr>
            <a:xfrm>
              <a:off x="1203917" y="3474430"/>
              <a:ext cx="1555556" cy="97421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400"/>
                <a:buFont typeface="Arial"/>
                <a:buNone/>
              </a:pPr>
              <a:r>
                <a:rPr b="0" i="0" lang="hu-HU" sz="1400" u="none" cap="none" strike="noStrike">
                  <a:solidFill>
                    <a:srgbClr val="FFFFFF"/>
                  </a:solidFill>
                  <a:latin typeface="Calibri"/>
                  <a:ea typeface="Calibri"/>
                  <a:cs typeface="Calibri"/>
                  <a:sym typeface="Calibri"/>
                </a:rPr>
                <a:t>Create new, circular jobs, positions</a:t>
              </a:r>
              <a:endParaRPr b="0" i="0" sz="1400" u="none" cap="none" strike="noStrike">
                <a:solidFill>
                  <a:srgbClr val="FFFFFF"/>
                </a:solidFill>
                <a:latin typeface="Calibri"/>
                <a:ea typeface="Calibri"/>
                <a:cs typeface="Calibri"/>
                <a:sym typeface="Calibri"/>
              </a:endParaRPr>
            </a:p>
          </p:txBody>
        </p:sp>
      </p:grpSp>
      <p:sp>
        <p:nvSpPr>
          <p:cNvPr id="304" name="Google Shape;304;p11"/>
          <p:cNvSpPr/>
          <p:nvPr/>
        </p:nvSpPr>
        <p:spPr>
          <a:xfrm>
            <a:off x="1410817" y="505578"/>
            <a:ext cx="4103871" cy="3508423"/>
          </a:xfrm>
          <a:custGeom>
            <a:rect b="b" l="l" r="r" t="t"/>
            <a:pathLst>
              <a:path extrusionOk="0" h="120000" w="120000">
                <a:moveTo>
                  <a:pt x="30637" y="136961"/>
                </a:moveTo>
                <a:cubicBezTo>
                  <a:pt x="25879" y="133061"/>
                  <a:pt x="21604" y="128410"/>
                  <a:pt x="17935" y="123141"/>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 name="Google Shape;305;p11"/>
          <p:cNvGrpSpPr/>
          <p:nvPr/>
        </p:nvGrpSpPr>
        <p:grpSpPr>
          <a:xfrm>
            <a:off x="1180803" y="2070019"/>
            <a:ext cx="1581280" cy="1271031"/>
            <a:chOff x="463858" y="1490423"/>
            <a:chExt cx="1660962" cy="1561668"/>
          </a:xfrm>
        </p:grpSpPr>
        <p:sp>
          <p:nvSpPr>
            <p:cNvPr id="306" name="Google Shape;306;p11"/>
            <p:cNvSpPr/>
            <p:nvPr/>
          </p:nvSpPr>
          <p:spPr>
            <a:xfrm>
              <a:off x="463858" y="1490423"/>
              <a:ext cx="1660962" cy="1561668"/>
            </a:xfrm>
            <a:prstGeom prst="roundRect">
              <a:avLst>
                <a:gd fmla="val 16667" name="adj"/>
              </a:avLst>
            </a:prstGeom>
            <a:gradFill>
              <a:gsLst>
                <a:gs pos="0">
                  <a:srgbClr val="56B5D2"/>
                </a:gs>
                <a:gs pos="50000">
                  <a:srgbClr val="2DB0D3"/>
                </a:gs>
                <a:gs pos="100000">
                  <a:srgbClr val="1EA1C3"/>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txBox="1"/>
            <p:nvPr/>
          </p:nvSpPr>
          <p:spPr>
            <a:xfrm>
              <a:off x="540092" y="1566657"/>
              <a:ext cx="1508494" cy="14092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400"/>
                <a:buFont typeface="Arial"/>
                <a:buNone/>
              </a:pPr>
              <a:r>
                <a:rPr b="0" i="0" lang="hu-HU" sz="1400" u="none" cap="none" strike="noStrike">
                  <a:solidFill>
                    <a:srgbClr val="FFFFFF"/>
                  </a:solidFill>
                  <a:latin typeface="Calibri"/>
                  <a:ea typeface="Calibri"/>
                  <a:cs typeface="Calibri"/>
                  <a:sym typeface="Calibri"/>
                </a:rPr>
                <a:t>Develop and exploit ‚circular’ skills and knowledge of the employees</a:t>
              </a:r>
              <a:endParaRPr b="0" i="0" sz="1400" u="none" cap="none" strike="noStrike">
                <a:solidFill>
                  <a:srgbClr val="FFFFFF"/>
                </a:solidFill>
                <a:latin typeface="Calibri"/>
                <a:ea typeface="Calibri"/>
                <a:cs typeface="Calibri"/>
                <a:sym typeface="Calibri"/>
              </a:endParaRPr>
            </a:p>
          </p:txBody>
        </p:sp>
      </p:grpSp>
      <p:sp>
        <p:nvSpPr>
          <p:cNvPr id="308" name="Google Shape;308;p11"/>
          <p:cNvSpPr/>
          <p:nvPr/>
        </p:nvSpPr>
        <p:spPr>
          <a:xfrm>
            <a:off x="1631269" y="1931742"/>
            <a:ext cx="4103871" cy="3508423"/>
          </a:xfrm>
          <a:custGeom>
            <a:rect b="b" l="l" r="r" t="t"/>
            <a:pathLst>
              <a:path extrusionOk="0" h="120000" w="120000">
                <a:moveTo>
                  <a:pt x="18301" y="21777"/>
                </a:moveTo>
                <a:lnTo>
                  <a:pt x="18301" y="21777"/>
                </a:lnTo>
                <a:cubicBezTo>
                  <a:pt x="31634" y="3404"/>
                  <a:pt x="51803" y="-6186"/>
                  <a:pt x="72314" y="-3905"/>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p11"/>
          <p:cNvPicPr preferRelativeResize="0"/>
          <p:nvPr/>
        </p:nvPicPr>
        <p:blipFill rotWithShape="1">
          <a:blip r:embed="rId3">
            <a:alphaModFix/>
          </a:blip>
          <a:srcRect b="0" l="0" r="0" t="0"/>
          <a:stretch/>
        </p:blipFill>
        <p:spPr>
          <a:xfrm>
            <a:off x="2645657" y="1638273"/>
            <a:ext cx="3716815" cy="3176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2"/>
          <p:cNvSpPr txBox="1"/>
          <p:nvPr>
            <p:ph type="title"/>
          </p:nvPr>
        </p:nvSpPr>
        <p:spPr>
          <a:xfrm>
            <a:off x="403509" y="111796"/>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Resilience – CE, the key for recovery</a:t>
            </a:r>
            <a:endParaRPr/>
          </a:p>
        </p:txBody>
      </p:sp>
      <p:grpSp>
        <p:nvGrpSpPr>
          <p:cNvPr id="315" name="Google Shape;315;p12"/>
          <p:cNvGrpSpPr/>
          <p:nvPr/>
        </p:nvGrpSpPr>
        <p:grpSpPr>
          <a:xfrm>
            <a:off x="331840" y="922853"/>
            <a:ext cx="10049890" cy="3851320"/>
            <a:chOff x="0" y="154775"/>
            <a:chExt cx="6739360" cy="4523505"/>
          </a:xfrm>
        </p:grpSpPr>
        <p:grpSp>
          <p:nvGrpSpPr>
            <p:cNvPr id="316" name="Google Shape;316;p12"/>
            <p:cNvGrpSpPr/>
            <p:nvPr/>
          </p:nvGrpSpPr>
          <p:grpSpPr>
            <a:xfrm>
              <a:off x="3466488" y="836372"/>
              <a:ext cx="3272872" cy="3834321"/>
              <a:chOff x="50935" y="836372"/>
              <a:chExt cx="3272872" cy="3834321"/>
            </a:xfrm>
          </p:grpSpPr>
          <p:grpSp>
            <p:nvGrpSpPr>
              <p:cNvPr id="317" name="Google Shape;317;p12"/>
              <p:cNvGrpSpPr/>
              <p:nvPr/>
            </p:nvGrpSpPr>
            <p:grpSpPr>
              <a:xfrm>
                <a:off x="128571" y="836372"/>
                <a:ext cx="3195236" cy="2857879"/>
                <a:chOff x="0" y="847427"/>
                <a:chExt cx="3195236" cy="2857879"/>
              </a:xfrm>
            </p:grpSpPr>
            <p:sp>
              <p:nvSpPr>
                <p:cNvPr id="318" name="Google Shape;318;p12"/>
                <p:cNvSpPr/>
                <p:nvPr/>
              </p:nvSpPr>
              <p:spPr>
                <a:xfrm>
                  <a:off x="2" y="847427"/>
                  <a:ext cx="3028226" cy="942658"/>
                </a:xfrm>
                <a:prstGeom prst="rect">
                  <a:avLst/>
                </a:prstGeom>
                <a:solidFill>
                  <a:srgbClr val="43BCB8"/>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2"/>
                <p:cNvSpPr txBox="1"/>
                <p:nvPr/>
              </p:nvSpPr>
              <p:spPr>
                <a:xfrm>
                  <a:off x="2" y="847427"/>
                  <a:ext cx="3028226" cy="942658"/>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0" i="0" lang="hu-HU" sz="1200" u="none" cap="none" strike="noStrike">
                      <a:solidFill>
                        <a:srgbClr val="FFFFFF"/>
                      </a:solidFill>
                      <a:latin typeface="Arial"/>
                      <a:ea typeface="Arial"/>
                      <a:cs typeface="Arial"/>
                      <a:sym typeface="Arial"/>
                    </a:rPr>
                    <a:t>-Safer, diversified</a:t>
                  </a:r>
                  <a:r>
                    <a:rPr b="0" i="0" lang="hu-HU" sz="1200" u="none" cap="none" strike="noStrike">
                      <a:solidFill>
                        <a:srgbClr val="FFFFFF"/>
                      </a:solidFill>
                      <a:latin typeface="Arial"/>
                      <a:ea typeface="Arial"/>
                      <a:cs typeface="Arial"/>
                      <a:sym typeface="Arial"/>
                    </a:rPr>
                    <a:t> supply chain</a:t>
                  </a:r>
                  <a:br>
                    <a:rPr b="0" i="0" lang="hu-HU" sz="1200" u="none" cap="none" strike="noStrike">
                      <a:solidFill>
                        <a:srgbClr val="FFFFFF"/>
                      </a:solidFill>
                      <a:latin typeface="Arial"/>
                      <a:ea typeface="Arial"/>
                      <a:cs typeface="Arial"/>
                      <a:sym typeface="Arial"/>
                    </a:rPr>
                  </a:br>
                  <a:r>
                    <a:rPr b="0" i="0" lang="hu-HU" sz="1200" u="none" cap="none" strike="noStrike">
                      <a:solidFill>
                        <a:srgbClr val="FFFFFF"/>
                      </a:solidFill>
                      <a:latin typeface="Arial"/>
                      <a:ea typeface="Arial"/>
                      <a:cs typeface="Arial"/>
                      <a:sym typeface="Arial"/>
                    </a:rPr>
                    <a:t>-L</a:t>
                  </a:r>
                  <a:r>
                    <a:rPr b="0" i="0" lang="hu-HU" sz="1200" u="none" cap="none" strike="noStrike">
                      <a:solidFill>
                        <a:srgbClr val="FFFFFF"/>
                      </a:solidFill>
                      <a:latin typeface="Arial"/>
                      <a:ea typeface="Arial"/>
                      <a:cs typeface="Arial"/>
                      <a:sym typeface="Arial"/>
                    </a:rPr>
                    <a:t>ower need for primary raw materials</a:t>
                  </a:r>
                  <a:endParaRPr b="0" i="0" sz="1200" u="none" cap="none" strike="noStrike">
                    <a:solidFill>
                      <a:srgbClr val="FFFFFF"/>
                    </a:solidFill>
                    <a:latin typeface="Arial"/>
                    <a:ea typeface="Arial"/>
                    <a:cs typeface="Arial"/>
                    <a:sym typeface="Arial"/>
                  </a:endParaRPr>
                </a:p>
              </p:txBody>
            </p:sp>
            <p:sp>
              <p:nvSpPr>
                <p:cNvPr id="320" name="Google Shape;320;p12"/>
                <p:cNvSpPr/>
                <p:nvPr/>
              </p:nvSpPr>
              <p:spPr>
                <a:xfrm>
                  <a:off x="0" y="1790082"/>
                  <a:ext cx="3058218" cy="942658"/>
                </a:xfrm>
                <a:prstGeom prst="rect">
                  <a:avLst/>
                </a:prstGeom>
                <a:solidFill>
                  <a:srgbClr val="45B36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2"/>
                <p:cNvSpPr txBox="1"/>
                <p:nvPr/>
              </p:nvSpPr>
              <p:spPr>
                <a:xfrm>
                  <a:off x="0" y="1790082"/>
                  <a:ext cx="3058218" cy="942658"/>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0" i="0" lang="hu-HU" sz="1200" u="none" cap="none" strike="noStrike">
                      <a:solidFill>
                        <a:srgbClr val="FFFFFF"/>
                      </a:solidFill>
                      <a:latin typeface="Arial"/>
                      <a:ea typeface="Arial"/>
                      <a:cs typeface="Arial"/>
                      <a:sym typeface="Arial"/>
                    </a:rPr>
                    <a:t>-High job creating potential</a:t>
                  </a:r>
                  <a:endParaRPr b="0" i="0" sz="1200" u="none" cap="none" strike="noStrike">
                    <a:solidFill>
                      <a:srgbClr val="FFFFFF"/>
                    </a:solidFill>
                    <a:latin typeface="Arial"/>
                    <a:ea typeface="Arial"/>
                    <a:cs typeface="Arial"/>
                    <a:sym typeface="Arial"/>
                  </a:endParaRPr>
                </a:p>
                <a:p>
                  <a:pPr indent="0" lvl="0" marL="0" marR="0" rtl="0" algn="l">
                    <a:lnSpc>
                      <a:spcPct val="90000"/>
                    </a:lnSpc>
                    <a:spcBef>
                      <a:spcPts val="420"/>
                    </a:spcBef>
                    <a:spcAft>
                      <a:spcPts val="0"/>
                    </a:spcAft>
                    <a:buClr>
                      <a:srgbClr val="000000"/>
                    </a:buClr>
                    <a:buSzPts val="1200"/>
                    <a:buFont typeface="Arial"/>
                    <a:buNone/>
                  </a:pPr>
                  <a:r>
                    <a:rPr b="0" i="0" lang="hu-HU" sz="1200" u="none" cap="none" strike="noStrike">
                      <a:solidFill>
                        <a:srgbClr val="FFFFFF"/>
                      </a:solidFill>
                      <a:latin typeface="Arial"/>
                      <a:ea typeface="Arial"/>
                      <a:cs typeface="Arial"/>
                      <a:sym typeface="Arial"/>
                    </a:rPr>
                    <a:t>-Resource-efficient,  green technologies</a:t>
                  </a:r>
                  <a:endParaRPr b="0" i="0" sz="1200" u="none" cap="none" strike="noStrike">
                    <a:solidFill>
                      <a:srgbClr val="FFFFFF"/>
                    </a:solidFill>
                    <a:latin typeface="Arial"/>
                    <a:ea typeface="Arial"/>
                    <a:cs typeface="Arial"/>
                    <a:sym typeface="Arial"/>
                  </a:endParaRPr>
                </a:p>
              </p:txBody>
            </p:sp>
            <p:sp>
              <p:nvSpPr>
                <p:cNvPr id="322" name="Google Shape;322;p12"/>
                <p:cNvSpPr/>
                <p:nvPr/>
              </p:nvSpPr>
              <p:spPr>
                <a:xfrm>
                  <a:off x="2830" y="2762648"/>
                  <a:ext cx="3192406" cy="942658"/>
                </a:xfrm>
                <a:prstGeom prst="rect">
                  <a:avLst/>
                </a:prstGeom>
                <a:solidFill>
                  <a:srgbClr val="6FAA47"/>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2"/>
                <p:cNvSpPr txBox="1"/>
                <p:nvPr/>
              </p:nvSpPr>
              <p:spPr>
                <a:xfrm>
                  <a:off x="2830" y="2762648"/>
                  <a:ext cx="3192406" cy="942658"/>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0" i="0" lang="hu-HU" sz="1200" u="none" cap="none" strike="noStrike">
                      <a:solidFill>
                        <a:srgbClr val="FFFFFF"/>
                      </a:solidFill>
                      <a:latin typeface="Arial"/>
                      <a:ea typeface="Arial"/>
                      <a:cs typeface="Arial"/>
                      <a:sym typeface="Arial"/>
                    </a:rPr>
                    <a:t>- The concept of CE incorporate the need for disruptive technologies, innovative solutions</a:t>
                  </a:r>
                  <a:endParaRPr b="0" i="0" sz="1200" u="none" cap="none" strike="noStrike">
                    <a:solidFill>
                      <a:srgbClr val="FFFFFF"/>
                    </a:solidFill>
                    <a:latin typeface="Arial"/>
                    <a:ea typeface="Arial"/>
                    <a:cs typeface="Arial"/>
                    <a:sym typeface="Arial"/>
                  </a:endParaRPr>
                </a:p>
              </p:txBody>
            </p:sp>
          </p:grpSp>
          <p:sp>
            <p:nvSpPr>
              <p:cNvPr id="324" name="Google Shape;324;p12"/>
              <p:cNvSpPr txBox="1"/>
              <p:nvPr/>
            </p:nvSpPr>
            <p:spPr>
              <a:xfrm>
                <a:off x="50935" y="4501399"/>
                <a:ext cx="2325370" cy="169294"/>
              </a:xfrm>
              <a:prstGeom prst="rect">
                <a:avLst/>
              </a:prstGeom>
              <a:solidFill>
                <a:srgbClr val="FFFFFF"/>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44546A"/>
                  </a:buClr>
                  <a:buSzPts val="1100"/>
                  <a:buFont typeface="Arial"/>
                  <a:buNone/>
                </a:pPr>
                <a:r>
                  <a:rPr b="0" i="1" lang="hu-HU" sz="1100" u="none" cap="none" strike="noStrike">
                    <a:solidFill>
                      <a:srgbClr val="44546A"/>
                    </a:solidFill>
                    <a:latin typeface="Calibri"/>
                    <a:ea typeface="Calibri"/>
                    <a:cs typeface="Calibri"/>
                    <a:sym typeface="Calibri"/>
                  </a:rPr>
                  <a:t>8. Figure Resilience related benefits of CE </a:t>
                </a:r>
                <a:endParaRPr b="0" i="1" sz="1100" u="none" cap="none" strike="noStrike">
                  <a:solidFill>
                    <a:srgbClr val="44546A"/>
                  </a:solidFill>
                  <a:latin typeface="Calibri"/>
                  <a:ea typeface="Calibri"/>
                  <a:cs typeface="Calibri"/>
                  <a:sym typeface="Calibri"/>
                </a:endParaRPr>
              </a:p>
            </p:txBody>
          </p:sp>
        </p:grpSp>
        <p:grpSp>
          <p:nvGrpSpPr>
            <p:cNvPr id="325" name="Google Shape;325;p12"/>
            <p:cNvGrpSpPr/>
            <p:nvPr/>
          </p:nvGrpSpPr>
          <p:grpSpPr>
            <a:xfrm>
              <a:off x="0" y="154775"/>
              <a:ext cx="5083102" cy="4523505"/>
              <a:chOff x="0" y="20305"/>
              <a:chExt cx="5083102" cy="4523505"/>
            </a:xfrm>
          </p:grpSpPr>
          <p:grpSp>
            <p:nvGrpSpPr>
              <p:cNvPr id="326" name="Google Shape;326;p12"/>
              <p:cNvGrpSpPr/>
              <p:nvPr/>
            </p:nvGrpSpPr>
            <p:grpSpPr>
              <a:xfrm>
                <a:off x="0" y="20305"/>
                <a:ext cx="5083102" cy="3682236"/>
                <a:chOff x="0" y="20305"/>
                <a:chExt cx="5083102" cy="3682236"/>
              </a:xfrm>
            </p:grpSpPr>
            <p:sp>
              <p:nvSpPr>
                <p:cNvPr id="327" name="Google Shape;327;p12"/>
                <p:cNvSpPr/>
                <p:nvPr/>
              </p:nvSpPr>
              <p:spPr>
                <a:xfrm>
                  <a:off x="0" y="20305"/>
                  <a:ext cx="5083102" cy="374400"/>
                </a:xfrm>
                <a:prstGeom prst="roundRect">
                  <a:avLst>
                    <a:gd fmla="val 16667" name="adj"/>
                  </a:avLst>
                </a:prstGeom>
                <a:solidFill>
                  <a:srgbClr val="4372C3"/>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2"/>
                <p:cNvSpPr txBox="1"/>
                <p:nvPr/>
              </p:nvSpPr>
              <p:spPr>
                <a:xfrm>
                  <a:off x="18277" y="38582"/>
                  <a:ext cx="5046548" cy="337846"/>
                </a:xfrm>
                <a:prstGeom prst="rect">
                  <a:avLst/>
                </a:prstGeom>
                <a:noFill/>
                <a:ln>
                  <a:noFill/>
                </a:ln>
              </p:spPr>
              <p:txBody>
                <a:bodyPr anchorCtr="0" anchor="ctr" bIns="53325" lIns="53325" spcFirstLastPara="1" rIns="53325" wrap="square" tIns="53325">
                  <a:noAutofit/>
                </a:bodyPr>
                <a:lstStyle/>
                <a:p>
                  <a:pPr indent="-114300" lvl="1" marL="114300" marR="0" rtl="0" algn="l">
                    <a:lnSpc>
                      <a:spcPct val="90000"/>
                    </a:lnSpc>
                    <a:spcBef>
                      <a:spcPts val="0"/>
                    </a:spcBef>
                    <a:spcAft>
                      <a:spcPts val="0"/>
                    </a:spcAft>
                    <a:buClr>
                      <a:srgbClr val="000000"/>
                    </a:buClr>
                    <a:buSzPts val="1400"/>
                    <a:buFont typeface="Arial"/>
                    <a:buNone/>
                  </a:pPr>
                  <a:r>
                    <a:rPr b="0" i="0" lang="hu-HU" sz="1400" u="none" cap="none" strike="noStrike">
                      <a:solidFill>
                        <a:schemeClr val="lt1"/>
                      </a:solidFill>
                      <a:latin typeface="Arial"/>
                      <a:ea typeface="Arial"/>
                      <a:cs typeface="Arial"/>
                      <a:sym typeface="Arial"/>
                    </a:rPr>
                    <a:t>Social and economic resilience</a:t>
                  </a:r>
                  <a:endParaRPr b="0" i="0" sz="1400" u="none" cap="none" strike="noStrike">
                    <a:solidFill>
                      <a:schemeClr val="lt1"/>
                    </a:solidFill>
                    <a:latin typeface="Arial"/>
                    <a:ea typeface="Arial"/>
                    <a:cs typeface="Arial"/>
                    <a:sym typeface="Arial"/>
                  </a:endParaRPr>
                </a:p>
              </p:txBody>
            </p:sp>
            <p:sp>
              <p:nvSpPr>
                <p:cNvPr id="329" name="Google Shape;329;p12"/>
                <p:cNvSpPr/>
                <p:nvPr/>
              </p:nvSpPr>
              <p:spPr>
                <a:xfrm>
                  <a:off x="0" y="394705"/>
                  <a:ext cx="5083102" cy="7865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2"/>
                <p:cNvSpPr txBox="1"/>
                <p:nvPr/>
              </p:nvSpPr>
              <p:spPr>
                <a:xfrm>
                  <a:off x="0" y="394705"/>
                  <a:ext cx="5083102" cy="786599"/>
                </a:xfrm>
                <a:prstGeom prst="rect">
                  <a:avLst/>
                </a:prstGeom>
                <a:noFill/>
                <a:ln>
                  <a:noFill/>
                </a:ln>
              </p:spPr>
              <p:txBody>
                <a:bodyPr anchorCtr="0" anchor="t" bIns="15225" lIns="161375" spcFirstLastPara="1" rIns="85325" wrap="square" tIns="15225">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hu-HU" sz="1200" u="none" cap="none" strike="noStrike">
                      <a:solidFill>
                        <a:srgbClr val="000000"/>
                      </a:solidFill>
                      <a:latin typeface="Arial"/>
                      <a:ea typeface="Arial"/>
                      <a:cs typeface="Arial"/>
                      <a:sym typeface="Arial"/>
                    </a:rPr>
                    <a:t>Deepened inequalities </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240"/>
                    </a:spcBef>
                    <a:spcAft>
                      <a:spcPts val="0"/>
                    </a:spcAft>
                    <a:buClr>
                      <a:srgbClr val="000000"/>
                    </a:buClr>
                    <a:buSzPts val="1200"/>
                    <a:buFont typeface="Arial"/>
                    <a:buChar char="•"/>
                  </a:pPr>
                  <a:r>
                    <a:rPr b="0" i="0" lang="hu-HU" sz="1200" u="none" cap="none" strike="noStrike">
                      <a:solidFill>
                        <a:srgbClr val="000000"/>
                      </a:solidFill>
                      <a:latin typeface="Arial"/>
                      <a:ea typeface="Arial"/>
                      <a:cs typeface="Arial"/>
                      <a:sym typeface="Arial"/>
                    </a:rPr>
                    <a:t>Increased demographic imbalances and poverty </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240"/>
                    </a:spcBef>
                    <a:spcAft>
                      <a:spcPts val="0"/>
                    </a:spcAft>
                    <a:buClr>
                      <a:srgbClr val="000000"/>
                    </a:buClr>
                    <a:buSzPts val="1200"/>
                    <a:buFont typeface="Arial"/>
                    <a:buChar char="•"/>
                  </a:pPr>
                  <a:r>
                    <a:rPr b="0" i="0" lang="hu-HU" sz="1200" u="none" cap="none" strike="noStrike">
                      <a:solidFill>
                        <a:srgbClr val="000000"/>
                      </a:solidFill>
                      <a:latin typeface="Arial"/>
                      <a:ea typeface="Arial"/>
                      <a:cs typeface="Arial"/>
                      <a:sym typeface="Arial"/>
                    </a:rPr>
                    <a:t>Accelerated automation</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240"/>
                    </a:spcBef>
                    <a:spcAft>
                      <a:spcPts val="0"/>
                    </a:spcAft>
                    <a:buClr>
                      <a:srgbClr val="000000"/>
                    </a:buClr>
                    <a:buSzPts val="1200"/>
                    <a:buFont typeface="Arial"/>
                    <a:buChar char="•"/>
                  </a:pPr>
                  <a:r>
                    <a:rPr b="0" i="0" lang="hu-HU" sz="1200" u="none" cap="none" strike="noStrike">
                      <a:solidFill>
                        <a:srgbClr val="000000"/>
                      </a:solidFill>
                      <a:latin typeface="Arial"/>
                      <a:ea typeface="Arial"/>
                      <a:cs typeface="Arial"/>
                      <a:sym typeface="Arial"/>
                    </a:rPr>
                    <a:t>Unemployment in service sector</a:t>
                  </a:r>
                  <a:endParaRPr b="0" i="0" sz="1200" u="none" cap="none" strike="noStrike">
                    <a:solidFill>
                      <a:srgbClr val="000000"/>
                    </a:solidFill>
                    <a:latin typeface="Arial"/>
                    <a:ea typeface="Arial"/>
                    <a:cs typeface="Arial"/>
                    <a:sym typeface="Arial"/>
                  </a:endParaRPr>
                </a:p>
              </p:txBody>
            </p:sp>
            <p:sp>
              <p:nvSpPr>
                <p:cNvPr id="331" name="Google Shape;331;p12"/>
                <p:cNvSpPr/>
                <p:nvPr/>
              </p:nvSpPr>
              <p:spPr>
                <a:xfrm>
                  <a:off x="0" y="1181305"/>
                  <a:ext cx="5083102" cy="374400"/>
                </a:xfrm>
                <a:prstGeom prst="roundRect">
                  <a:avLst>
                    <a:gd fmla="val 16667" name="adj"/>
                  </a:avLst>
                </a:prstGeom>
                <a:solidFill>
                  <a:srgbClr val="43BCB8"/>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2"/>
                <p:cNvSpPr txBox="1"/>
                <p:nvPr/>
              </p:nvSpPr>
              <p:spPr>
                <a:xfrm>
                  <a:off x="18277" y="1199582"/>
                  <a:ext cx="5046548" cy="337846"/>
                </a:xfrm>
                <a:prstGeom prst="rect">
                  <a:avLst/>
                </a:prstGeom>
                <a:noFill/>
                <a:ln>
                  <a:noFill/>
                </a:ln>
              </p:spPr>
              <p:txBody>
                <a:bodyPr anchorCtr="0" anchor="ctr" bIns="53325" lIns="53325" spcFirstLastPara="1" rIns="53325" wrap="square" tIns="53325">
                  <a:noAutofit/>
                </a:bodyPr>
                <a:lstStyle/>
                <a:p>
                  <a:pPr indent="-114300" lvl="1" marL="114300" marR="0" rtl="0" algn="l">
                    <a:lnSpc>
                      <a:spcPct val="90000"/>
                    </a:lnSpc>
                    <a:spcBef>
                      <a:spcPts val="0"/>
                    </a:spcBef>
                    <a:spcAft>
                      <a:spcPts val="0"/>
                    </a:spcAft>
                    <a:buClr>
                      <a:srgbClr val="000000"/>
                    </a:buClr>
                    <a:buSzPts val="1400"/>
                    <a:buFont typeface="Arial"/>
                    <a:buNone/>
                  </a:pPr>
                  <a:r>
                    <a:rPr b="0" i="0" lang="hu-HU" sz="1400" u="none" cap="none" strike="noStrike">
                      <a:solidFill>
                        <a:srgbClr val="FFFFFF"/>
                      </a:solidFill>
                      <a:latin typeface="Arial"/>
                      <a:ea typeface="Arial"/>
                      <a:cs typeface="Arial"/>
                      <a:sym typeface="Arial"/>
                    </a:rPr>
                    <a:t>Geopolitical resilience</a:t>
                  </a:r>
                  <a:endParaRPr b="0" i="0" sz="1400" u="none" cap="none" strike="noStrike">
                    <a:solidFill>
                      <a:srgbClr val="FFFFFF"/>
                    </a:solidFill>
                    <a:latin typeface="Arial"/>
                    <a:ea typeface="Arial"/>
                    <a:cs typeface="Arial"/>
                    <a:sym typeface="Arial"/>
                  </a:endParaRPr>
                </a:p>
              </p:txBody>
            </p:sp>
            <p:sp>
              <p:nvSpPr>
                <p:cNvPr id="333" name="Google Shape;333;p12"/>
                <p:cNvSpPr/>
                <p:nvPr/>
              </p:nvSpPr>
              <p:spPr>
                <a:xfrm>
                  <a:off x="0" y="1555705"/>
                  <a:ext cx="5083102" cy="5071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2"/>
                <p:cNvSpPr txBox="1"/>
                <p:nvPr/>
              </p:nvSpPr>
              <p:spPr>
                <a:xfrm>
                  <a:off x="0" y="1555705"/>
                  <a:ext cx="5083102" cy="507150"/>
                </a:xfrm>
                <a:prstGeom prst="rect">
                  <a:avLst/>
                </a:prstGeom>
                <a:noFill/>
                <a:ln>
                  <a:noFill/>
                </a:ln>
              </p:spPr>
              <p:txBody>
                <a:bodyPr anchorCtr="0" anchor="t" bIns="15225" lIns="161375" spcFirstLastPara="1" rIns="85325" wrap="square" tIns="15225">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hu-HU" sz="1200" u="none" cap="none" strike="noStrike">
                      <a:solidFill>
                        <a:srgbClr val="000000"/>
                      </a:solidFill>
                      <a:latin typeface="Arial"/>
                      <a:ea typeface="Arial"/>
                      <a:cs typeface="Arial"/>
                      <a:sym typeface="Arial"/>
                    </a:rPr>
                    <a:t>The EU's over-reliance on third countries for critical raw materials crucial in key technologies to achieve a carbon-neutral and digital society</a:t>
                  </a:r>
                  <a:endParaRPr b="0" i="0" sz="1200" u="none" cap="none" strike="noStrike">
                    <a:solidFill>
                      <a:srgbClr val="000000"/>
                    </a:solidFill>
                    <a:latin typeface="Arial"/>
                    <a:ea typeface="Arial"/>
                    <a:cs typeface="Arial"/>
                    <a:sym typeface="Arial"/>
                  </a:endParaRPr>
                </a:p>
              </p:txBody>
            </p:sp>
            <p:sp>
              <p:nvSpPr>
                <p:cNvPr id="335" name="Google Shape;335;p12"/>
                <p:cNvSpPr/>
                <p:nvPr/>
              </p:nvSpPr>
              <p:spPr>
                <a:xfrm>
                  <a:off x="0" y="2062855"/>
                  <a:ext cx="5083102" cy="374400"/>
                </a:xfrm>
                <a:prstGeom prst="roundRect">
                  <a:avLst>
                    <a:gd fmla="val 16667" name="adj"/>
                  </a:avLst>
                </a:prstGeom>
                <a:solidFill>
                  <a:srgbClr val="45B363"/>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2"/>
                <p:cNvSpPr txBox="1"/>
                <p:nvPr/>
              </p:nvSpPr>
              <p:spPr>
                <a:xfrm>
                  <a:off x="18277" y="2081132"/>
                  <a:ext cx="5046548" cy="337846"/>
                </a:xfrm>
                <a:prstGeom prst="rect">
                  <a:avLst/>
                </a:prstGeom>
                <a:noFill/>
                <a:ln>
                  <a:noFill/>
                </a:ln>
              </p:spPr>
              <p:txBody>
                <a:bodyPr anchorCtr="0" anchor="ctr" bIns="53325" lIns="53325" spcFirstLastPara="1" rIns="53325" wrap="square" tIns="53325">
                  <a:noAutofit/>
                </a:bodyPr>
                <a:lstStyle/>
                <a:p>
                  <a:pPr indent="-114300" lvl="1" marL="114300" marR="0" rtl="0" algn="l">
                    <a:lnSpc>
                      <a:spcPct val="90000"/>
                    </a:lnSpc>
                    <a:spcBef>
                      <a:spcPts val="0"/>
                    </a:spcBef>
                    <a:spcAft>
                      <a:spcPts val="0"/>
                    </a:spcAft>
                    <a:buClr>
                      <a:srgbClr val="000000"/>
                    </a:buClr>
                    <a:buSzPts val="1400"/>
                    <a:buFont typeface="Arial"/>
                    <a:buNone/>
                  </a:pPr>
                  <a:r>
                    <a:rPr b="0" i="0" lang="hu-HU" sz="1400" u="none" cap="none" strike="noStrike">
                      <a:solidFill>
                        <a:srgbClr val="FFFFFF"/>
                      </a:solidFill>
                      <a:latin typeface="Arial"/>
                      <a:ea typeface="Arial"/>
                      <a:cs typeface="Arial"/>
                      <a:sym typeface="Arial"/>
                    </a:rPr>
                    <a:t>Green resilience</a:t>
                  </a:r>
                  <a:endParaRPr b="0" i="0" sz="1400" u="none" cap="none" strike="noStrike">
                    <a:solidFill>
                      <a:srgbClr val="FFFFFF"/>
                    </a:solidFill>
                    <a:latin typeface="Arial"/>
                    <a:ea typeface="Arial"/>
                    <a:cs typeface="Arial"/>
                    <a:sym typeface="Arial"/>
                  </a:endParaRPr>
                </a:p>
              </p:txBody>
            </p:sp>
            <p:sp>
              <p:nvSpPr>
                <p:cNvPr id="337" name="Google Shape;337;p12"/>
                <p:cNvSpPr/>
                <p:nvPr/>
              </p:nvSpPr>
              <p:spPr>
                <a:xfrm>
                  <a:off x="0" y="2437255"/>
                  <a:ext cx="5083102" cy="5071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2"/>
                <p:cNvSpPr txBox="1"/>
                <p:nvPr/>
              </p:nvSpPr>
              <p:spPr>
                <a:xfrm>
                  <a:off x="0" y="2437255"/>
                  <a:ext cx="5083102" cy="507150"/>
                </a:xfrm>
                <a:prstGeom prst="rect">
                  <a:avLst/>
                </a:prstGeom>
                <a:noFill/>
                <a:ln>
                  <a:noFill/>
                </a:ln>
              </p:spPr>
              <p:txBody>
                <a:bodyPr anchorCtr="0" anchor="t" bIns="15225" lIns="161375" spcFirstLastPara="1" rIns="85325" wrap="square" tIns="15225">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hu-HU" sz="1200" u="none" cap="none" strike="noStrike">
                      <a:solidFill>
                        <a:srgbClr val="000000"/>
                      </a:solidFill>
                      <a:latin typeface="Arial"/>
                      <a:ea typeface="Arial"/>
                      <a:cs typeface="Arial"/>
                      <a:sym typeface="Arial"/>
                    </a:rPr>
                    <a:t>A shift to a greener economy could create 24 million new jobs globally and its impact in the recovery from the COVID-19 crisis could be significantly larger than previously thought</a:t>
                  </a:r>
                  <a:endParaRPr b="0" i="0" sz="1200" u="none" cap="none" strike="noStrike">
                    <a:solidFill>
                      <a:srgbClr val="000000"/>
                    </a:solidFill>
                    <a:latin typeface="Arial"/>
                    <a:ea typeface="Arial"/>
                    <a:cs typeface="Arial"/>
                    <a:sym typeface="Arial"/>
                  </a:endParaRPr>
                </a:p>
              </p:txBody>
            </p:sp>
            <p:sp>
              <p:nvSpPr>
                <p:cNvPr id="339" name="Google Shape;339;p12"/>
                <p:cNvSpPr/>
                <p:nvPr/>
              </p:nvSpPr>
              <p:spPr>
                <a:xfrm>
                  <a:off x="0" y="2944405"/>
                  <a:ext cx="5083102" cy="374400"/>
                </a:xfrm>
                <a:prstGeom prst="roundRect">
                  <a:avLst>
                    <a:gd fmla="val 16667" name="adj"/>
                  </a:avLst>
                </a:prstGeom>
                <a:solidFill>
                  <a:srgbClr val="6FAA47"/>
                </a:solidFill>
                <a:ln cap="flat" cmpd="sng" w="1905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2"/>
                <p:cNvSpPr txBox="1"/>
                <p:nvPr/>
              </p:nvSpPr>
              <p:spPr>
                <a:xfrm>
                  <a:off x="18277" y="2962682"/>
                  <a:ext cx="5046548" cy="337846"/>
                </a:xfrm>
                <a:prstGeom prst="rect">
                  <a:avLst/>
                </a:prstGeom>
                <a:noFill/>
                <a:ln>
                  <a:noFill/>
                </a:ln>
              </p:spPr>
              <p:txBody>
                <a:bodyPr anchorCtr="0" anchor="ctr" bIns="53325" lIns="53325" spcFirstLastPara="1" rIns="53325" wrap="square" tIns="53325">
                  <a:noAutofit/>
                </a:bodyPr>
                <a:lstStyle/>
                <a:p>
                  <a:pPr indent="-114300" lvl="1" marL="114300" marR="0" rtl="0" algn="l">
                    <a:lnSpc>
                      <a:spcPct val="90000"/>
                    </a:lnSpc>
                    <a:spcBef>
                      <a:spcPts val="0"/>
                    </a:spcBef>
                    <a:spcAft>
                      <a:spcPts val="0"/>
                    </a:spcAft>
                    <a:buClr>
                      <a:srgbClr val="000000"/>
                    </a:buClr>
                    <a:buSzPts val="1400"/>
                    <a:buFont typeface="Arial"/>
                    <a:buNone/>
                  </a:pPr>
                  <a:r>
                    <a:rPr b="0" i="0" lang="hu-HU" sz="1400" u="none" cap="none" strike="noStrike">
                      <a:solidFill>
                        <a:srgbClr val="FFFFFF"/>
                      </a:solidFill>
                      <a:latin typeface="Arial"/>
                      <a:ea typeface="Arial"/>
                      <a:cs typeface="Arial"/>
                      <a:sym typeface="Arial"/>
                    </a:rPr>
                    <a:t>Digital resilience</a:t>
                  </a:r>
                  <a:endParaRPr b="0" i="0" sz="1400" u="none" cap="none" strike="noStrike">
                    <a:solidFill>
                      <a:srgbClr val="FFFFFF"/>
                    </a:solidFill>
                    <a:latin typeface="Arial"/>
                    <a:ea typeface="Arial"/>
                    <a:cs typeface="Arial"/>
                    <a:sym typeface="Arial"/>
                  </a:endParaRPr>
                </a:p>
              </p:txBody>
            </p:sp>
            <p:sp>
              <p:nvSpPr>
                <p:cNvPr id="341" name="Google Shape;341;p12"/>
                <p:cNvSpPr/>
                <p:nvPr/>
              </p:nvSpPr>
              <p:spPr>
                <a:xfrm>
                  <a:off x="0" y="3318805"/>
                  <a:ext cx="5083102" cy="3837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2"/>
                <p:cNvSpPr txBox="1"/>
                <p:nvPr/>
              </p:nvSpPr>
              <p:spPr>
                <a:xfrm>
                  <a:off x="0" y="3318805"/>
                  <a:ext cx="5083102" cy="383736"/>
                </a:xfrm>
                <a:prstGeom prst="rect">
                  <a:avLst/>
                </a:prstGeom>
                <a:noFill/>
                <a:ln>
                  <a:noFill/>
                </a:ln>
              </p:spPr>
              <p:txBody>
                <a:bodyPr anchorCtr="0" anchor="t" bIns="15225" lIns="161375" spcFirstLastPara="1" rIns="85325" wrap="square" tIns="15225">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hu-HU" sz="1200" u="none" cap="none" strike="noStrike">
                      <a:solidFill>
                        <a:srgbClr val="000000"/>
                      </a:solidFill>
                      <a:latin typeface="Arial"/>
                      <a:ea typeface="Arial"/>
                      <a:cs typeface="Arial"/>
                      <a:sym typeface="Arial"/>
                    </a:rPr>
                    <a:t>Hyper-connectivity and the integration of new technologies affecting the human condition and the way we live</a:t>
                  </a:r>
                  <a:endParaRPr b="0" i="0" sz="1200" u="none" cap="none" strike="noStrike">
                    <a:solidFill>
                      <a:srgbClr val="000000"/>
                    </a:solidFill>
                    <a:latin typeface="Arial"/>
                    <a:ea typeface="Arial"/>
                    <a:cs typeface="Arial"/>
                    <a:sym typeface="Arial"/>
                  </a:endParaRPr>
                </a:p>
              </p:txBody>
            </p:sp>
          </p:grpSp>
          <p:sp>
            <p:nvSpPr>
              <p:cNvPr id="343" name="Google Shape;343;p12"/>
              <p:cNvSpPr txBox="1"/>
              <p:nvPr/>
            </p:nvSpPr>
            <p:spPr>
              <a:xfrm>
                <a:off x="0" y="4374516"/>
                <a:ext cx="3220085" cy="169294"/>
              </a:xfrm>
              <a:prstGeom prst="rect">
                <a:avLst/>
              </a:prstGeom>
              <a:solidFill>
                <a:srgbClr val="FFFFFF"/>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44546A"/>
                  </a:buClr>
                  <a:buSzPts val="1100"/>
                  <a:buFont typeface="Arial"/>
                  <a:buNone/>
                </a:pPr>
                <a:r>
                  <a:rPr b="0" i="1" lang="hu-HU" sz="1100" u="none" cap="none" strike="noStrike">
                    <a:solidFill>
                      <a:srgbClr val="44546A"/>
                    </a:solidFill>
                    <a:latin typeface="Calibri"/>
                    <a:ea typeface="Calibri"/>
                    <a:cs typeface="Calibri"/>
                    <a:sym typeface="Calibri"/>
                  </a:rPr>
                  <a:t>7. Figure The 4 types of resilience and relevant challenges (adapted from [11])</a:t>
                </a:r>
                <a:endParaRPr b="0" i="1" sz="1100" u="none" cap="none" strike="noStrike">
                  <a:solidFill>
                    <a:srgbClr val="44546A"/>
                  </a:solidFill>
                  <a:latin typeface="Calibri"/>
                  <a:ea typeface="Calibri"/>
                  <a:cs typeface="Calibri"/>
                  <a:sym typeface="Calibri"/>
                </a:endParaRPr>
              </a:p>
            </p:txBody>
          </p:sp>
        </p:grpSp>
      </p:grpSp>
      <p:grpSp>
        <p:nvGrpSpPr>
          <p:cNvPr id="344" name="Google Shape;344;p12"/>
          <p:cNvGrpSpPr/>
          <p:nvPr/>
        </p:nvGrpSpPr>
        <p:grpSpPr>
          <a:xfrm>
            <a:off x="5616920" y="780466"/>
            <a:ext cx="2870777" cy="843431"/>
            <a:chOff x="508817" y="0"/>
            <a:chExt cx="2457772" cy="843431"/>
          </a:xfrm>
        </p:grpSpPr>
        <p:sp>
          <p:nvSpPr>
            <p:cNvPr id="345" name="Google Shape;345;p12"/>
            <p:cNvSpPr/>
            <p:nvPr/>
          </p:nvSpPr>
          <p:spPr>
            <a:xfrm>
              <a:off x="508817" y="0"/>
              <a:ext cx="2457772" cy="843431"/>
            </a:xfrm>
            <a:prstGeom prst="rect">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2"/>
            <p:cNvSpPr txBox="1"/>
            <p:nvPr/>
          </p:nvSpPr>
          <p:spPr>
            <a:xfrm>
              <a:off x="508817" y="0"/>
              <a:ext cx="2457772" cy="843431"/>
            </a:xfrm>
            <a:prstGeom prst="rect">
              <a:avLst/>
            </a:prstGeom>
            <a:noFill/>
            <a:ln>
              <a:noFill/>
            </a:ln>
          </p:spPr>
          <p:txBody>
            <a:bodyPr anchorCtr="0" anchor="ctr" bIns="45700" lIns="45700" spcFirstLastPara="1" rIns="45700" wrap="square" tIns="45700">
              <a:noAutofit/>
            </a:bodyPr>
            <a:lstStyle/>
            <a:p>
              <a:pPr indent="0" lvl="0" marL="0" marR="0" rtl="0" algn="l">
                <a:lnSpc>
                  <a:spcPct val="90000"/>
                </a:lnSpc>
                <a:spcBef>
                  <a:spcPts val="0"/>
                </a:spcBef>
                <a:spcAft>
                  <a:spcPts val="0"/>
                </a:spcAft>
                <a:buClr>
                  <a:srgbClr val="000000"/>
                </a:buClr>
                <a:buSzPts val="1200"/>
                <a:buFont typeface="Arial"/>
                <a:buNone/>
              </a:pPr>
              <a:r>
                <a:rPr b="0" i="0" lang="hu-HU" sz="1200" u="none" cap="none" strike="noStrike">
                  <a:solidFill>
                    <a:srgbClr val="FFFFFF"/>
                  </a:solidFill>
                  <a:latin typeface="Arial"/>
                  <a:ea typeface="Arial"/>
                  <a:cs typeface="Arial"/>
                  <a:sym typeface="Arial"/>
                </a:rPr>
                <a:t>-Higher level of social integration</a:t>
              </a:r>
              <a:endParaRPr b="0" i="0" sz="1200" u="none" cap="none" strike="noStrike">
                <a:solidFill>
                  <a:srgbClr val="FFFFFF"/>
                </a:solidFill>
                <a:latin typeface="Arial"/>
                <a:ea typeface="Arial"/>
                <a:cs typeface="Arial"/>
                <a:sym typeface="Arial"/>
              </a:endParaRPr>
            </a:p>
            <a:p>
              <a:pPr indent="0" lvl="0" marL="0" marR="0" rtl="0" algn="l">
                <a:lnSpc>
                  <a:spcPct val="90000"/>
                </a:lnSpc>
                <a:spcBef>
                  <a:spcPts val="420"/>
                </a:spcBef>
                <a:spcAft>
                  <a:spcPts val="0"/>
                </a:spcAft>
                <a:buClr>
                  <a:srgbClr val="000000"/>
                </a:buClr>
                <a:buSzPts val="1200"/>
                <a:buFont typeface="Arial"/>
                <a:buNone/>
              </a:pPr>
              <a:r>
                <a:rPr b="0" i="0" lang="hu-HU" sz="1200" u="none" cap="none" strike="noStrike">
                  <a:solidFill>
                    <a:srgbClr val="FFFFFF"/>
                  </a:solidFill>
                  <a:latin typeface="Arial"/>
                  <a:ea typeface="Arial"/>
                  <a:cs typeface="Arial"/>
                  <a:sym typeface="Arial"/>
                </a:rPr>
                <a:t>-New market/revenue channel potential</a:t>
              </a:r>
              <a:endParaRPr b="0" i="0" sz="1200" u="none" cap="none" strike="noStrike">
                <a:solidFill>
                  <a:srgbClr val="FFFFFF"/>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3"/>
          <p:cNvSpPr txBox="1"/>
          <p:nvPr>
            <p:ph type="title"/>
          </p:nvPr>
        </p:nvSpPr>
        <p:spPr>
          <a:xfrm>
            <a:off x="595237" y="149132"/>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3200"/>
              <a:t>Barriers of SMEs</a:t>
            </a:r>
            <a:endParaRPr/>
          </a:p>
        </p:txBody>
      </p:sp>
      <p:grpSp>
        <p:nvGrpSpPr>
          <p:cNvPr id="352" name="Google Shape;352;p13"/>
          <p:cNvGrpSpPr/>
          <p:nvPr/>
        </p:nvGrpSpPr>
        <p:grpSpPr>
          <a:xfrm>
            <a:off x="3092368" y="1231147"/>
            <a:ext cx="6089712" cy="406140"/>
            <a:chOff x="4205250" y="70256"/>
            <a:chExt cx="7476002" cy="558557"/>
          </a:xfrm>
        </p:grpSpPr>
        <p:sp>
          <p:nvSpPr>
            <p:cNvPr id="353" name="Google Shape;353;p13"/>
            <p:cNvSpPr/>
            <p:nvPr/>
          </p:nvSpPr>
          <p:spPr>
            <a:xfrm rot="5400000">
              <a:off x="7663973" y="-3388467"/>
              <a:ext cx="558557" cy="7476002"/>
            </a:xfrm>
            <a:prstGeom prst="round2SameRect">
              <a:avLst>
                <a:gd fmla="val 16667" name="adj1"/>
                <a:gd fmla="val 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txBox="1"/>
            <p:nvPr/>
          </p:nvSpPr>
          <p:spPr>
            <a:xfrm>
              <a:off x="4205251" y="97522"/>
              <a:ext cx="7448735" cy="504023"/>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000000"/>
                </a:buClr>
                <a:buSzPts val="1000"/>
                <a:buFont typeface="Arial"/>
                <a:buChar char="•"/>
              </a:pPr>
              <a:r>
                <a:rPr b="0" i="0" lang="hu-HU" sz="1000" u="none" cap="none" strike="noStrike">
                  <a:solidFill>
                    <a:srgbClr val="000000"/>
                  </a:solidFill>
                  <a:latin typeface="Arial"/>
                  <a:ea typeface="Arial"/>
                  <a:cs typeface="Arial"/>
                  <a:sym typeface="Arial"/>
                </a:rPr>
                <a:t>The management of the SME may lack 'green' attitude</a:t>
              </a:r>
              <a:endParaRPr/>
            </a:p>
          </p:txBody>
        </p:sp>
      </p:grpSp>
      <p:grpSp>
        <p:nvGrpSpPr>
          <p:cNvPr id="355" name="Google Shape;355;p13"/>
          <p:cNvGrpSpPr/>
          <p:nvPr/>
        </p:nvGrpSpPr>
        <p:grpSpPr>
          <a:xfrm>
            <a:off x="0" y="1154394"/>
            <a:ext cx="2936625" cy="507675"/>
            <a:chOff x="0" y="435"/>
            <a:chExt cx="4205251" cy="698197"/>
          </a:xfrm>
        </p:grpSpPr>
        <p:sp>
          <p:nvSpPr>
            <p:cNvPr id="356" name="Google Shape;356;p13"/>
            <p:cNvSpPr/>
            <p:nvPr/>
          </p:nvSpPr>
          <p:spPr>
            <a:xfrm>
              <a:off x="0" y="435"/>
              <a:ext cx="4205251" cy="698197"/>
            </a:xfrm>
            <a:prstGeom prst="roundRect">
              <a:avLst>
                <a:gd fmla="val 16667" name="adj"/>
              </a:avLst>
            </a:pr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txBox="1"/>
            <p:nvPr/>
          </p:nvSpPr>
          <p:spPr>
            <a:xfrm>
              <a:off x="34083" y="34518"/>
              <a:ext cx="4137085" cy="630031"/>
            </a:xfrm>
            <a:prstGeom prst="rect">
              <a:avLst/>
            </a:prstGeom>
            <a:noFill/>
            <a:ln>
              <a:noFill/>
            </a:ln>
          </p:spPr>
          <p:txBody>
            <a:bodyPr anchorCtr="0" anchor="ctr" bIns="36175" lIns="72375" spcFirstLastPara="1" rIns="72375" wrap="square" tIns="36175">
              <a:noAutofit/>
            </a:bodyPr>
            <a:lstStyle/>
            <a:p>
              <a:pPr indent="0" lvl="0" marL="0" marR="0" rtl="0" algn="ctr">
                <a:lnSpc>
                  <a:spcPct val="90000"/>
                </a:lnSpc>
                <a:spcBef>
                  <a:spcPts val="0"/>
                </a:spcBef>
                <a:spcAft>
                  <a:spcPts val="0"/>
                </a:spcAft>
                <a:buClr>
                  <a:srgbClr val="000000"/>
                </a:buClr>
                <a:buSzPts val="1200"/>
                <a:buFont typeface="Arial"/>
                <a:buNone/>
              </a:pPr>
              <a:r>
                <a:rPr b="1" i="0" lang="hu-HU" sz="1200" u="none" cap="none" strike="noStrike">
                  <a:solidFill>
                    <a:srgbClr val="FFFFFF"/>
                  </a:solidFill>
                  <a:latin typeface="Arial"/>
                  <a:ea typeface="Arial"/>
                  <a:cs typeface="Arial"/>
                  <a:sym typeface="Arial"/>
                </a:rPr>
                <a:t>Environmental culture </a:t>
              </a:r>
              <a:endParaRPr b="1" i="0" sz="1200" u="none" cap="none" strike="noStrike">
                <a:solidFill>
                  <a:srgbClr val="FFFFFF"/>
                </a:solidFill>
                <a:latin typeface="Arial"/>
                <a:ea typeface="Arial"/>
                <a:cs typeface="Arial"/>
                <a:sym typeface="Arial"/>
              </a:endParaRPr>
            </a:p>
          </p:txBody>
        </p:sp>
      </p:grpSp>
      <p:grpSp>
        <p:nvGrpSpPr>
          <p:cNvPr id="358" name="Google Shape;358;p13"/>
          <p:cNvGrpSpPr/>
          <p:nvPr/>
        </p:nvGrpSpPr>
        <p:grpSpPr>
          <a:xfrm>
            <a:off x="3094028" y="1676180"/>
            <a:ext cx="6145836" cy="406140"/>
            <a:chOff x="4205250" y="803364"/>
            <a:chExt cx="7476002" cy="558557"/>
          </a:xfrm>
        </p:grpSpPr>
        <p:sp>
          <p:nvSpPr>
            <p:cNvPr id="359" name="Google Shape;359;p13"/>
            <p:cNvSpPr/>
            <p:nvPr/>
          </p:nvSpPr>
          <p:spPr>
            <a:xfrm rot="5400000">
              <a:off x="7663973" y="-2655359"/>
              <a:ext cx="558557" cy="7476002"/>
            </a:xfrm>
            <a:prstGeom prst="round2SameRect">
              <a:avLst>
                <a:gd fmla="val 16667" name="adj1"/>
                <a:gd fmla="val 0" name="adj2"/>
              </a:avLst>
            </a:prstGeom>
            <a:solidFill>
              <a:srgbClr val="CBDBE8">
                <a:alpha val="89803"/>
              </a:srgbClr>
            </a:solidFill>
            <a:ln cap="flat" cmpd="sng" w="12700">
              <a:solidFill>
                <a:srgbClr val="CBDBE8">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
            <p:cNvSpPr txBox="1"/>
            <p:nvPr/>
          </p:nvSpPr>
          <p:spPr>
            <a:xfrm>
              <a:off x="4205251" y="830630"/>
              <a:ext cx="7448735" cy="504023"/>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000000"/>
                </a:buClr>
                <a:buSzPts val="1000"/>
                <a:buFont typeface="Arial"/>
                <a:buChar char="•"/>
              </a:pPr>
              <a:r>
                <a:rPr b="0" i="0" lang="hu-HU" sz="1000" u="none" cap="none" strike="noStrike">
                  <a:solidFill>
                    <a:srgbClr val="000000"/>
                  </a:solidFill>
                  <a:latin typeface="Arial"/>
                  <a:ea typeface="Arial"/>
                  <a:cs typeface="Arial"/>
                  <a:sym typeface="Arial"/>
                </a:rPr>
                <a:t>SMEs are more sensitive to additional financial costs</a:t>
              </a:r>
              <a:endParaRPr/>
            </a:p>
            <a:p>
              <a:pPr indent="-114300" lvl="1" marL="114300" marR="0" rtl="0" algn="l">
                <a:lnSpc>
                  <a:spcPct val="90000"/>
                </a:lnSpc>
                <a:spcBef>
                  <a:spcPts val="150"/>
                </a:spcBef>
                <a:spcAft>
                  <a:spcPts val="0"/>
                </a:spcAft>
                <a:buClr>
                  <a:srgbClr val="000000"/>
                </a:buClr>
                <a:buSzPts val="1000"/>
                <a:buFont typeface="Arial"/>
                <a:buChar char="•"/>
              </a:pPr>
              <a:r>
                <a:rPr b="0" i="0" lang="hu-HU" sz="1000" u="none" cap="none" strike="noStrike">
                  <a:solidFill>
                    <a:srgbClr val="000000"/>
                  </a:solidFill>
                  <a:latin typeface="Arial"/>
                  <a:ea typeface="Arial"/>
                  <a:cs typeface="Arial"/>
                  <a:sym typeface="Arial"/>
                </a:rPr>
                <a:t>SMEs, especially start-ups are considered to be financially risky</a:t>
              </a:r>
              <a:endParaRPr/>
            </a:p>
          </p:txBody>
        </p:sp>
      </p:grpSp>
      <p:grpSp>
        <p:nvGrpSpPr>
          <p:cNvPr id="361" name="Google Shape;361;p13"/>
          <p:cNvGrpSpPr/>
          <p:nvPr/>
        </p:nvGrpSpPr>
        <p:grpSpPr>
          <a:xfrm>
            <a:off x="0" y="1673647"/>
            <a:ext cx="2936625" cy="507675"/>
            <a:chOff x="0" y="733542"/>
            <a:chExt cx="4205251" cy="698197"/>
          </a:xfrm>
        </p:grpSpPr>
        <p:sp>
          <p:nvSpPr>
            <p:cNvPr id="362" name="Google Shape;362;p13"/>
            <p:cNvSpPr/>
            <p:nvPr/>
          </p:nvSpPr>
          <p:spPr>
            <a:xfrm>
              <a:off x="0" y="733542"/>
              <a:ext cx="4205251" cy="698197"/>
            </a:xfrm>
            <a:prstGeom prst="roundRect">
              <a:avLst>
                <a:gd fmla="val 16667" name="adj"/>
              </a:avLst>
            </a:prstGeom>
            <a:solidFill>
              <a:srgbClr val="439ABF"/>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txBox="1"/>
            <p:nvPr/>
          </p:nvSpPr>
          <p:spPr>
            <a:xfrm>
              <a:off x="34083" y="767625"/>
              <a:ext cx="4137085" cy="630031"/>
            </a:xfrm>
            <a:prstGeom prst="rect">
              <a:avLst/>
            </a:prstGeom>
            <a:noFill/>
            <a:ln>
              <a:noFill/>
            </a:ln>
          </p:spPr>
          <p:txBody>
            <a:bodyPr anchorCtr="0" anchor="ctr" bIns="36175" lIns="72375" spcFirstLastPara="1" rIns="72375" wrap="square" tIns="36175">
              <a:noAutofit/>
            </a:bodyPr>
            <a:lstStyle/>
            <a:p>
              <a:pPr indent="0" lvl="0" marL="0" marR="0" rtl="0" algn="ctr">
                <a:lnSpc>
                  <a:spcPct val="90000"/>
                </a:lnSpc>
                <a:spcBef>
                  <a:spcPts val="0"/>
                </a:spcBef>
                <a:spcAft>
                  <a:spcPts val="0"/>
                </a:spcAft>
                <a:buClr>
                  <a:srgbClr val="000000"/>
                </a:buClr>
                <a:buSzPts val="1200"/>
                <a:buFont typeface="Arial"/>
                <a:buNone/>
              </a:pPr>
              <a:r>
                <a:rPr b="1" i="0" lang="hu-HU" sz="1200" u="none" cap="none" strike="noStrike">
                  <a:solidFill>
                    <a:srgbClr val="FFFFFF"/>
                  </a:solidFill>
                  <a:latin typeface="Arial"/>
                  <a:ea typeface="Arial"/>
                  <a:cs typeface="Arial"/>
                  <a:sym typeface="Arial"/>
                </a:rPr>
                <a:t>Financial barrier </a:t>
              </a:r>
              <a:endParaRPr b="1" i="0" sz="1200" u="none" cap="none" strike="noStrike">
                <a:solidFill>
                  <a:srgbClr val="FFFFFF"/>
                </a:solidFill>
                <a:latin typeface="Arial"/>
                <a:ea typeface="Arial"/>
                <a:cs typeface="Arial"/>
                <a:sym typeface="Arial"/>
              </a:endParaRPr>
            </a:p>
          </p:txBody>
        </p:sp>
      </p:grpSp>
      <p:grpSp>
        <p:nvGrpSpPr>
          <p:cNvPr id="364" name="Google Shape;364;p13"/>
          <p:cNvGrpSpPr/>
          <p:nvPr/>
        </p:nvGrpSpPr>
        <p:grpSpPr>
          <a:xfrm>
            <a:off x="3092369" y="2275128"/>
            <a:ext cx="6089712" cy="406140"/>
            <a:chOff x="4205250" y="1536471"/>
            <a:chExt cx="7476002" cy="558557"/>
          </a:xfrm>
        </p:grpSpPr>
        <p:sp>
          <p:nvSpPr>
            <p:cNvPr id="365" name="Google Shape;365;p13"/>
            <p:cNvSpPr/>
            <p:nvPr/>
          </p:nvSpPr>
          <p:spPr>
            <a:xfrm rot="5400000">
              <a:off x="7663973" y="-1922252"/>
              <a:ext cx="558557" cy="7476002"/>
            </a:xfrm>
            <a:prstGeom prst="round2SameRect">
              <a:avLst>
                <a:gd fmla="val 16667" name="adj1"/>
                <a:gd fmla="val 0" name="adj2"/>
              </a:avLst>
            </a:prstGeom>
            <a:solidFill>
              <a:srgbClr val="CBE4E7">
                <a:alpha val="89803"/>
              </a:srgbClr>
            </a:solidFill>
            <a:ln cap="flat" cmpd="sng" w="12700">
              <a:solidFill>
                <a:srgbClr val="CBE4E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txBox="1"/>
            <p:nvPr/>
          </p:nvSpPr>
          <p:spPr>
            <a:xfrm>
              <a:off x="4205251" y="1563737"/>
              <a:ext cx="7448735" cy="504023"/>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000000"/>
                </a:buClr>
                <a:buSzPts val="1000"/>
                <a:buFont typeface="Arial"/>
                <a:buChar char="•"/>
              </a:pPr>
              <a:r>
                <a:rPr b="0" i="0" lang="hu-HU" sz="1000" u="none" cap="none" strike="noStrike">
                  <a:solidFill>
                    <a:srgbClr val="000000"/>
                  </a:solidFill>
                  <a:latin typeface="Arial"/>
                  <a:ea typeface="Arial"/>
                  <a:cs typeface="Arial"/>
                  <a:sym typeface="Arial"/>
                </a:rPr>
                <a:t>Most tools for environmental management are suitable for large companies</a:t>
              </a:r>
              <a:endParaRPr b="0" i="0" sz="1000" u="none" cap="none" strike="noStrike">
                <a:solidFill>
                  <a:srgbClr val="000000"/>
                </a:solidFill>
                <a:latin typeface="Arial"/>
                <a:ea typeface="Arial"/>
                <a:cs typeface="Arial"/>
                <a:sym typeface="Arial"/>
              </a:endParaRPr>
            </a:p>
            <a:p>
              <a:pPr indent="-114300" lvl="1" marL="114300" marR="0" rtl="0" algn="l">
                <a:lnSpc>
                  <a:spcPct val="90000"/>
                </a:lnSpc>
                <a:spcBef>
                  <a:spcPts val="150"/>
                </a:spcBef>
                <a:spcAft>
                  <a:spcPts val="0"/>
                </a:spcAft>
                <a:buClr>
                  <a:srgbClr val="000000"/>
                </a:buClr>
                <a:buSzPts val="1000"/>
                <a:buFont typeface="Arial"/>
                <a:buChar char="•"/>
              </a:pPr>
              <a:r>
                <a:rPr b="0" i="0" lang="hu-HU" sz="1000" u="none" cap="none" strike="noStrike">
                  <a:solidFill>
                    <a:srgbClr val="000000"/>
                  </a:solidFill>
                  <a:latin typeface="Arial"/>
                  <a:ea typeface="Arial"/>
                  <a:cs typeface="Arial"/>
                  <a:sym typeface="Arial"/>
                </a:rPr>
                <a:t>Several concepts of CE related EU legislation are not clear enough</a:t>
              </a:r>
              <a:endParaRPr b="0" i="0" sz="1000" u="none" cap="none" strike="noStrike">
                <a:solidFill>
                  <a:srgbClr val="000000"/>
                </a:solidFill>
                <a:latin typeface="Arial"/>
                <a:ea typeface="Arial"/>
                <a:cs typeface="Arial"/>
                <a:sym typeface="Arial"/>
              </a:endParaRPr>
            </a:p>
          </p:txBody>
        </p:sp>
      </p:grpSp>
      <p:grpSp>
        <p:nvGrpSpPr>
          <p:cNvPr id="367" name="Google Shape;367;p13"/>
          <p:cNvGrpSpPr/>
          <p:nvPr/>
        </p:nvGrpSpPr>
        <p:grpSpPr>
          <a:xfrm>
            <a:off x="0" y="2192899"/>
            <a:ext cx="2936625" cy="507675"/>
            <a:chOff x="0" y="1466649"/>
            <a:chExt cx="4205251" cy="698197"/>
          </a:xfrm>
        </p:grpSpPr>
        <p:sp>
          <p:nvSpPr>
            <p:cNvPr id="368" name="Google Shape;368;p13"/>
            <p:cNvSpPr/>
            <p:nvPr/>
          </p:nvSpPr>
          <p:spPr>
            <a:xfrm>
              <a:off x="0" y="1466649"/>
              <a:ext cx="4205251" cy="698197"/>
            </a:xfrm>
            <a:prstGeom prst="roundRect">
              <a:avLst>
                <a:gd fmla="val 16667" name="adj"/>
              </a:avLst>
            </a:prstGeom>
            <a:solidFill>
              <a:srgbClr val="43BCB8"/>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txBox="1"/>
            <p:nvPr/>
          </p:nvSpPr>
          <p:spPr>
            <a:xfrm>
              <a:off x="34083" y="1500732"/>
              <a:ext cx="4137085" cy="630031"/>
            </a:xfrm>
            <a:prstGeom prst="rect">
              <a:avLst/>
            </a:prstGeom>
            <a:noFill/>
            <a:ln>
              <a:noFill/>
            </a:ln>
          </p:spPr>
          <p:txBody>
            <a:bodyPr anchorCtr="0" anchor="ctr" bIns="36175" lIns="72375" spcFirstLastPara="1" rIns="72375" wrap="square" tIns="36175">
              <a:noAutofit/>
            </a:bodyPr>
            <a:lstStyle/>
            <a:p>
              <a:pPr indent="0" lvl="0" marL="0" marR="0" rtl="0" algn="ctr">
                <a:lnSpc>
                  <a:spcPct val="90000"/>
                </a:lnSpc>
                <a:spcBef>
                  <a:spcPts val="0"/>
                </a:spcBef>
                <a:spcAft>
                  <a:spcPts val="0"/>
                </a:spcAft>
                <a:buClr>
                  <a:srgbClr val="000000"/>
                </a:buClr>
                <a:buSzPts val="1200"/>
                <a:buFont typeface="Arial"/>
                <a:buNone/>
              </a:pPr>
              <a:r>
                <a:rPr b="1" i="0" lang="hu-HU" sz="1200" u="none" cap="none" strike="noStrike">
                  <a:solidFill>
                    <a:srgbClr val="FFFFFF"/>
                  </a:solidFill>
                  <a:latin typeface="Arial"/>
                  <a:ea typeface="Arial"/>
                  <a:cs typeface="Arial"/>
                  <a:sym typeface="Arial"/>
                </a:rPr>
                <a:t>Lack of government support and effective legislation </a:t>
              </a:r>
              <a:endParaRPr b="1" i="0" sz="1200" u="none" cap="none" strike="noStrike">
                <a:solidFill>
                  <a:srgbClr val="FFFFFF"/>
                </a:solidFill>
                <a:latin typeface="Arial"/>
                <a:ea typeface="Arial"/>
                <a:cs typeface="Arial"/>
                <a:sym typeface="Arial"/>
              </a:endParaRPr>
            </a:p>
          </p:txBody>
        </p:sp>
      </p:grpSp>
      <p:grpSp>
        <p:nvGrpSpPr>
          <p:cNvPr id="370" name="Google Shape;370;p13"/>
          <p:cNvGrpSpPr/>
          <p:nvPr/>
        </p:nvGrpSpPr>
        <p:grpSpPr>
          <a:xfrm>
            <a:off x="3092368" y="2790603"/>
            <a:ext cx="6089712" cy="406140"/>
            <a:chOff x="4205250" y="2269578"/>
            <a:chExt cx="7476002" cy="558557"/>
          </a:xfrm>
        </p:grpSpPr>
        <p:sp>
          <p:nvSpPr>
            <p:cNvPr id="371" name="Google Shape;371;p13"/>
            <p:cNvSpPr/>
            <p:nvPr/>
          </p:nvSpPr>
          <p:spPr>
            <a:xfrm rot="5400000">
              <a:off x="7663973" y="-1189145"/>
              <a:ext cx="558557" cy="7476002"/>
            </a:xfrm>
            <a:prstGeom prst="round2SameRect">
              <a:avLst>
                <a:gd fmla="val 16667" name="adj1"/>
                <a:gd fmla="val 0" name="adj2"/>
              </a:avLst>
            </a:prstGeom>
            <a:solidFill>
              <a:srgbClr val="CBE5DE">
                <a:alpha val="89803"/>
              </a:srgbClr>
            </a:solidFill>
            <a:ln cap="flat" cmpd="sng" w="12700">
              <a:solidFill>
                <a:srgbClr val="CBE5DE">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txBox="1"/>
            <p:nvPr/>
          </p:nvSpPr>
          <p:spPr>
            <a:xfrm>
              <a:off x="4205251" y="2296844"/>
              <a:ext cx="7448735" cy="504023"/>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000000"/>
                </a:buClr>
                <a:buSzPts val="1000"/>
                <a:buFont typeface="Arial"/>
                <a:buChar char="•"/>
              </a:pPr>
              <a:r>
                <a:rPr b="0" i="0" lang="hu-HU" sz="1000" u="none" cap="none" strike="noStrike">
                  <a:solidFill>
                    <a:srgbClr val="000000"/>
                  </a:solidFill>
                  <a:latin typeface="Arial"/>
                  <a:ea typeface="Arial"/>
                  <a:cs typeface="Arial"/>
                  <a:sym typeface="Arial"/>
                </a:rPr>
                <a:t>SMEs are not aware of the financial gains from improving their resource efficiency</a:t>
              </a:r>
              <a:endParaRPr b="0" i="0" sz="1000" u="none" cap="none" strike="noStrike">
                <a:solidFill>
                  <a:srgbClr val="000000"/>
                </a:solidFill>
                <a:latin typeface="Arial"/>
                <a:ea typeface="Arial"/>
                <a:cs typeface="Arial"/>
                <a:sym typeface="Arial"/>
              </a:endParaRPr>
            </a:p>
            <a:p>
              <a:pPr indent="-114300" lvl="1" marL="114300" marR="0" rtl="0" algn="l">
                <a:lnSpc>
                  <a:spcPct val="90000"/>
                </a:lnSpc>
                <a:spcBef>
                  <a:spcPts val="150"/>
                </a:spcBef>
                <a:spcAft>
                  <a:spcPts val="0"/>
                </a:spcAft>
                <a:buClr>
                  <a:srgbClr val="000000"/>
                </a:buClr>
                <a:buSzPts val="1000"/>
                <a:buFont typeface="Arial"/>
                <a:buChar char="•"/>
              </a:pPr>
              <a:r>
                <a:rPr b="0" i="0" lang="hu-HU" sz="1000" u="none" cap="none" strike="noStrike">
                  <a:solidFill>
                    <a:srgbClr val="000000"/>
                  </a:solidFill>
                  <a:latin typeface="Arial"/>
                  <a:ea typeface="Arial"/>
                  <a:cs typeface="Arial"/>
                  <a:sym typeface="Arial"/>
                </a:rPr>
                <a:t>They consider resource efficiency practices to be costly</a:t>
              </a:r>
              <a:endParaRPr b="0" i="0" sz="1000" u="none" cap="none" strike="noStrike">
                <a:solidFill>
                  <a:srgbClr val="000000"/>
                </a:solidFill>
                <a:latin typeface="Arial"/>
                <a:ea typeface="Arial"/>
                <a:cs typeface="Arial"/>
                <a:sym typeface="Arial"/>
              </a:endParaRPr>
            </a:p>
          </p:txBody>
        </p:sp>
      </p:grpSp>
      <p:grpSp>
        <p:nvGrpSpPr>
          <p:cNvPr id="373" name="Google Shape;373;p13"/>
          <p:cNvGrpSpPr/>
          <p:nvPr/>
        </p:nvGrpSpPr>
        <p:grpSpPr>
          <a:xfrm>
            <a:off x="0" y="2719533"/>
            <a:ext cx="2936625" cy="507675"/>
            <a:chOff x="0" y="2199756"/>
            <a:chExt cx="4205251" cy="698197"/>
          </a:xfrm>
        </p:grpSpPr>
        <p:sp>
          <p:nvSpPr>
            <p:cNvPr id="374" name="Google Shape;374;p13"/>
            <p:cNvSpPr/>
            <p:nvPr/>
          </p:nvSpPr>
          <p:spPr>
            <a:xfrm>
              <a:off x="0" y="2199756"/>
              <a:ext cx="4205251" cy="698197"/>
            </a:xfrm>
            <a:prstGeom prst="roundRect">
              <a:avLst>
                <a:gd fmla="val 16667" name="adj"/>
              </a:avLst>
            </a:prstGeom>
            <a:solidFill>
              <a:srgbClr val="44B78C"/>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3"/>
            <p:cNvSpPr txBox="1"/>
            <p:nvPr/>
          </p:nvSpPr>
          <p:spPr>
            <a:xfrm>
              <a:off x="34083" y="2233839"/>
              <a:ext cx="4137085" cy="630031"/>
            </a:xfrm>
            <a:prstGeom prst="rect">
              <a:avLst/>
            </a:prstGeom>
            <a:noFill/>
            <a:ln>
              <a:noFill/>
            </a:ln>
          </p:spPr>
          <p:txBody>
            <a:bodyPr anchorCtr="0" anchor="ctr" bIns="36175" lIns="72375" spcFirstLastPara="1" rIns="72375" wrap="square" tIns="36175">
              <a:noAutofit/>
            </a:bodyPr>
            <a:lstStyle/>
            <a:p>
              <a:pPr indent="0" lvl="0" marL="0" marR="0" rtl="0" algn="ctr">
                <a:lnSpc>
                  <a:spcPct val="90000"/>
                </a:lnSpc>
                <a:spcBef>
                  <a:spcPts val="0"/>
                </a:spcBef>
                <a:spcAft>
                  <a:spcPts val="0"/>
                </a:spcAft>
                <a:buClr>
                  <a:srgbClr val="000000"/>
                </a:buClr>
                <a:buSzPts val="1200"/>
                <a:buFont typeface="Arial"/>
                <a:buNone/>
              </a:pPr>
              <a:r>
                <a:rPr b="1" i="0" lang="hu-HU" sz="1200" u="none" cap="none" strike="noStrike">
                  <a:solidFill>
                    <a:srgbClr val="FFFFFF"/>
                  </a:solidFill>
                  <a:latin typeface="Arial"/>
                  <a:ea typeface="Arial"/>
                  <a:cs typeface="Arial"/>
                  <a:sym typeface="Arial"/>
                </a:rPr>
                <a:t>Lack of information </a:t>
              </a:r>
              <a:endParaRPr b="1" i="0" sz="1200" u="none" cap="none" strike="noStrike">
                <a:solidFill>
                  <a:srgbClr val="FFFFFF"/>
                </a:solidFill>
                <a:latin typeface="Arial"/>
                <a:ea typeface="Arial"/>
                <a:cs typeface="Arial"/>
                <a:sym typeface="Arial"/>
              </a:endParaRPr>
            </a:p>
          </p:txBody>
        </p:sp>
      </p:grpSp>
      <p:grpSp>
        <p:nvGrpSpPr>
          <p:cNvPr id="376" name="Google Shape;376;p13"/>
          <p:cNvGrpSpPr/>
          <p:nvPr/>
        </p:nvGrpSpPr>
        <p:grpSpPr>
          <a:xfrm>
            <a:off x="3073330" y="3319027"/>
            <a:ext cx="6070670" cy="406140"/>
            <a:chOff x="4205250" y="3002685"/>
            <a:chExt cx="7476002" cy="558557"/>
          </a:xfrm>
        </p:grpSpPr>
        <p:sp>
          <p:nvSpPr>
            <p:cNvPr id="377" name="Google Shape;377;p13"/>
            <p:cNvSpPr/>
            <p:nvPr/>
          </p:nvSpPr>
          <p:spPr>
            <a:xfrm rot="5400000">
              <a:off x="7663973" y="-456038"/>
              <a:ext cx="558557" cy="7476002"/>
            </a:xfrm>
            <a:prstGeom prst="round2SameRect">
              <a:avLst>
                <a:gd fmla="val 16667" name="adj1"/>
                <a:gd fmla="val 0" name="adj2"/>
              </a:avLst>
            </a:prstGeom>
            <a:solidFill>
              <a:srgbClr val="CCE4D5">
                <a:alpha val="89803"/>
              </a:srgbClr>
            </a:solidFill>
            <a:ln cap="flat" cmpd="sng" w="12700">
              <a:solidFill>
                <a:srgbClr val="CCE4D5">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txBox="1"/>
            <p:nvPr/>
          </p:nvSpPr>
          <p:spPr>
            <a:xfrm>
              <a:off x="4205251" y="3029951"/>
              <a:ext cx="7448735" cy="504023"/>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000000"/>
                </a:buClr>
                <a:buSzPts val="1000"/>
                <a:buFont typeface="Arial"/>
                <a:buChar char="•"/>
              </a:pPr>
              <a:r>
                <a:rPr b="0" i="0" lang="hu-HU" sz="1000" u="none" cap="none" strike="noStrike">
                  <a:solidFill>
                    <a:srgbClr val="000000"/>
                  </a:solidFill>
                  <a:latin typeface="Arial"/>
                  <a:ea typeface="Arial"/>
                  <a:cs typeface="Arial"/>
                  <a:sym typeface="Arial"/>
                </a:rPr>
                <a:t>SMEs often lack the specific knowledge and capacity to comply with administrative requirements</a:t>
              </a:r>
              <a:endParaRPr b="0" i="0" sz="1000" u="none" cap="none" strike="noStrike">
                <a:solidFill>
                  <a:srgbClr val="000000"/>
                </a:solidFill>
                <a:latin typeface="Arial"/>
                <a:ea typeface="Arial"/>
                <a:cs typeface="Arial"/>
                <a:sym typeface="Arial"/>
              </a:endParaRPr>
            </a:p>
            <a:p>
              <a:pPr indent="-114300" lvl="1" marL="114300" marR="0" rtl="0" algn="l">
                <a:lnSpc>
                  <a:spcPct val="90000"/>
                </a:lnSpc>
                <a:spcBef>
                  <a:spcPts val="150"/>
                </a:spcBef>
                <a:spcAft>
                  <a:spcPts val="0"/>
                </a:spcAft>
                <a:buClr>
                  <a:srgbClr val="000000"/>
                </a:buClr>
                <a:buSzPts val="1000"/>
                <a:buFont typeface="Arial"/>
                <a:buChar char="•"/>
              </a:pPr>
              <a:r>
                <a:rPr b="0" i="0" lang="hu-HU" sz="1000" u="none" cap="none" strike="noStrike">
                  <a:solidFill>
                    <a:srgbClr val="000000"/>
                  </a:solidFill>
                  <a:latin typeface="Arial"/>
                  <a:ea typeface="Arial"/>
                  <a:cs typeface="Arial"/>
                  <a:sym typeface="Arial"/>
                </a:rPr>
                <a:t>The monitoring and reporting of environmental data is often a complex process for an SME</a:t>
              </a:r>
              <a:endParaRPr b="0" i="0" sz="1000" u="none" cap="none" strike="noStrike">
                <a:solidFill>
                  <a:srgbClr val="000000"/>
                </a:solidFill>
                <a:latin typeface="Arial"/>
                <a:ea typeface="Arial"/>
                <a:cs typeface="Arial"/>
                <a:sym typeface="Arial"/>
              </a:endParaRPr>
            </a:p>
          </p:txBody>
        </p:sp>
      </p:grpSp>
      <p:grpSp>
        <p:nvGrpSpPr>
          <p:cNvPr id="379" name="Google Shape;379;p13"/>
          <p:cNvGrpSpPr/>
          <p:nvPr/>
        </p:nvGrpSpPr>
        <p:grpSpPr>
          <a:xfrm>
            <a:off x="0" y="3246163"/>
            <a:ext cx="2936625" cy="507675"/>
            <a:chOff x="0" y="2932863"/>
            <a:chExt cx="4205251" cy="698197"/>
          </a:xfrm>
        </p:grpSpPr>
        <p:sp>
          <p:nvSpPr>
            <p:cNvPr id="380" name="Google Shape;380;p13"/>
            <p:cNvSpPr/>
            <p:nvPr/>
          </p:nvSpPr>
          <p:spPr>
            <a:xfrm>
              <a:off x="0" y="2932863"/>
              <a:ext cx="4205251" cy="698197"/>
            </a:xfrm>
            <a:prstGeom prst="roundRect">
              <a:avLst>
                <a:gd fmla="val 16667" name="adj"/>
              </a:avLst>
            </a:prstGeom>
            <a:solidFill>
              <a:srgbClr val="45B36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txBox="1"/>
            <p:nvPr/>
          </p:nvSpPr>
          <p:spPr>
            <a:xfrm>
              <a:off x="34083" y="2966946"/>
              <a:ext cx="4137085" cy="630031"/>
            </a:xfrm>
            <a:prstGeom prst="rect">
              <a:avLst/>
            </a:prstGeom>
            <a:noFill/>
            <a:ln>
              <a:noFill/>
            </a:ln>
          </p:spPr>
          <p:txBody>
            <a:bodyPr anchorCtr="0" anchor="ctr" bIns="36175" lIns="72375" spcFirstLastPara="1" rIns="72375" wrap="square" tIns="36175">
              <a:noAutofit/>
            </a:bodyPr>
            <a:lstStyle/>
            <a:p>
              <a:pPr indent="0" lvl="0" marL="0" marR="0" rtl="0" algn="ctr">
                <a:lnSpc>
                  <a:spcPct val="90000"/>
                </a:lnSpc>
                <a:spcBef>
                  <a:spcPts val="0"/>
                </a:spcBef>
                <a:spcAft>
                  <a:spcPts val="0"/>
                </a:spcAft>
                <a:buClr>
                  <a:srgbClr val="000000"/>
                </a:buClr>
                <a:buSzPts val="1200"/>
                <a:buFont typeface="Arial"/>
                <a:buNone/>
              </a:pPr>
              <a:r>
                <a:rPr b="1" i="0" lang="hu-HU" sz="1200" u="none" cap="none" strike="noStrike">
                  <a:solidFill>
                    <a:srgbClr val="FFFFFF"/>
                  </a:solidFill>
                  <a:latin typeface="Arial"/>
                  <a:ea typeface="Arial"/>
                  <a:cs typeface="Arial"/>
                  <a:sym typeface="Arial"/>
                </a:rPr>
                <a:t>Administrative burden </a:t>
              </a:r>
              <a:endParaRPr b="1" i="0" sz="1200" u="none" cap="none" strike="noStrike">
                <a:solidFill>
                  <a:srgbClr val="FFFFFF"/>
                </a:solidFill>
                <a:latin typeface="Arial"/>
                <a:ea typeface="Arial"/>
                <a:cs typeface="Arial"/>
                <a:sym typeface="Arial"/>
              </a:endParaRPr>
            </a:p>
          </p:txBody>
        </p:sp>
      </p:grpSp>
      <p:grpSp>
        <p:nvGrpSpPr>
          <p:cNvPr id="382" name="Google Shape;382;p13"/>
          <p:cNvGrpSpPr/>
          <p:nvPr/>
        </p:nvGrpSpPr>
        <p:grpSpPr>
          <a:xfrm>
            <a:off x="3073329" y="3851987"/>
            <a:ext cx="6070670" cy="406140"/>
            <a:chOff x="4205250" y="3735791"/>
            <a:chExt cx="7476002" cy="558557"/>
          </a:xfrm>
        </p:grpSpPr>
        <p:sp>
          <p:nvSpPr>
            <p:cNvPr id="383" name="Google Shape;383;p13"/>
            <p:cNvSpPr/>
            <p:nvPr/>
          </p:nvSpPr>
          <p:spPr>
            <a:xfrm rot="5400000">
              <a:off x="7663973" y="277068"/>
              <a:ext cx="558557" cy="7476002"/>
            </a:xfrm>
            <a:prstGeom prst="round2SameRect">
              <a:avLst>
                <a:gd fmla="val 16667" name="adj1"/>
                <a:gd fmla="val 0" name="adj2"/>
              </a:avLst>
            </a:prstGeom>
            <a:solidFill>
              <a:srgbClr val="CBE4CD">
                <a:alpha val="89803"/>
              </a:srgbClr>
            </a:solidFill>
            <a:ln cap="flat" cmpd="sng" w="12700">
              <a:solidFill>
                <a:srgbClr val="CBE4CD">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txBox="1"/>
            <p:nvPr/>
          </p:nvSpPr>
          <p:spPr>
            <a:xfrm>
              <a:off x="4205251" y="3763058"/>
              <a:ext cx="7448735" cy="504023"/>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000000"/>
                </a:buClr>
                <a:buSzPts val="1000"/>
                <a:buFont typeface="Arial"/>
                <a:buChar char="•"/>
              </a:pPr>
              <a:r>
                <a:rPr b="0" i="0" lang="hu-HU" sz="1000" u="none" cap="none" strike="noStrike">
                  <a:solidFill>
                    <a:srgbClr val="000000"/>
                  </a:solidFill>
                  <a:latin typeface="Arial"/>
                  <a:ea typeface="Arial"/>
                  <a:cs typeface="Arial"/>
                  <a:sym typeface="Arial"/>
                </a:rPr>
                <a:t>SMEs often lack the technical capacity to identify, assess and implement more advanced, cutting-edge technologies</a:t>
              </a:r>
              <a:endParaRPr b="0" i="0" sz="1000" u="none" cap="none" strike="noStrike">
                <a:solidFill>
                  <a:srgbClr val="000000"/>
                </a:solidFill>
                <a:latin typeface="Arial"/>
                <a:ea typeface="Arial"/>
                <a:cs typeface="Arial"/>
                <a:sym typeface="Arial"/>
              </a:endParaRPr>
            </a:p>
          </p:txBody>
        </p:sp>
      </p:grpSp>
      <p:grpSp>
        <p:nvGrpSpPr>
          <p:cNvPr id="385" name="Google Shape;385;p13"/>
          <p:cNvGrpSpPr/>
          <p:nvPr/>
        </p:nvGrpSpPr>
        <p:grpSpPr>
          <a:xfrm>
            <a:off x="0" y="3772796"/>
            <a:ext cx="2936625" cy="507675"/>
            <a:chOff x="0" y="3665971"/>
            <a:chExt cx="4205251" cy="698197"/>
          </a:xfrm>
        </p:grpSpPr>
        <p:sp>
          <p:nvSpPr>
            <p:cNvPr id="386" name="Google Shape;386;p13"/>
            <p:cNvSpPr/>
            <p:nvPr/>
          </p:nvSpPr>
          <p:spPr>
            <a:xfrm>
              <a:off x="0" y="3665971"/>
              <a:ext cx="4205251" cy="698197"/>
            </a:xfrm>
            <a:prstGeom prst="roundRect">
              <a:avLst>
                <a:gd fmla="val 16667" name="adj"/>
              </a:avLst>
            </a:prstGeom>
            <a:solidFill>
              <a:srgbClr val="4CAF46"/>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3"/>
            <p:cNvSpPr txBox="1"/>
            <p:nvPr/>
          </p:nvSpPr>
          <p:spPr>
            <a:xfrm>
              <a:off x="34083" y="3700054"/>
              <a:ext cx="4137085" cy="630031"/>
            </a:xfrm>
            <a:prstGeom prst="rect">
              <a:avLst/>
            </a:prstGeom>
            <a:noFill/>
            <a:ln>
              <a:noFill/>
            </a:ln>
          </p:spPr>
          <p:txBody>
            <a:bodyPr anchorCtr="0" anchor="ctr" bIns="36175" lIns="72375" spcFirstLastPara="1" rIns="72375" wrap="square" tIns="36175">
              <a:noAutofit/>
            </a:bodyPr>
            <a:lstStyle/>
            <a:p>
              <a:pPr indent="0" lvl="0" marL="0" marR="0" rtl="0" algn="ctr">
                <a:lnSpc>
                  <a:spcPct val="90000"/>
                </a:lnSpc>
                <a:spcBef>
                  <a:spcPts val="0"/>
                </a:spcBef>
                <a:spcAft>
                  <a:spcPts val="0"/>
                </a:spcAft>
                <a:buClr>
                  <a:srgbClr val="000000"/>
                </a:buClr>
                <a:buSzPts val="1200"/>
                <a:buFont typeface="Arial"/>
                <a:buNone/>
              </a:pPr>
              <a:r>
                <a:rPr b="1" i="0" lang="hu-HU" sz="1200" u="none" cap="none" strike="noStrike">
                  <a:solidFill>
                    <a:srgbClr val="FFFFFF"/>
                  </a:solidFill>
                  <a:latin typeface="Arial"/>
                  <a:ea typeface="Arial"/>
                  <a:cs typeface="Arial"/>
                  <a:sym typeface="Arial"/>
                </a:rPr>
                <a:t>Lack of technical skills </a:t>
              </a:r>
              <a:endParaRPr b="1" i="0" sz="1200" u="none" cap="none" strike="noStrike">
                <a:solidFill>
                  <a:srgbClr val="FFFFFF"/>
                </a:solidFill>
                <a:latin typeface="Arial"/>
                <a:ea typeface="Arial"/>
                <a:cs typeface="Arial"/>
                <a:sym typeface="Arial"/>
              </a:endParaRPr>
            </a:p>
          </p:txBody>
        </p:sp>
      </p:grpSp>
      <p:grpSp>
        <p:nvGrpSpPr>
          <p:cNvPr id="388" name="Google Shape;388;p13"/>
          <p:cNvGrpSpPr/>
          <p:nvPr/>
        </p:nvGrpSpPr>
        <p:grpSpPr>
          <a:xfrm>
            <a:off x="3092369" y="4353055"/>
            <a:ext cx="6147495" cy="406140"/>
            <a:chOff x="4205250" y="4468898"/>
            <a:chExt cx="7476002" cy="558557"/>
          </a:xfrm>
        </p:grpSpPr>
        <p:sp>
          <p:nvSpPr>
            <p:cNvPr id="389" name="Google Shape;389;p13"/>
            <p:cNvSpPr/>
            <p:nvPr/>
          </p:nvSpPr>
          <p:spPr>
            <a:xfrm rot="5400000">
              <a:off x="7663973" y="1010175"/>
              <a:ext cx="558557" cy="7476002"/>
            </a:xfrm>
            <a:prstGeom prst="round2SameRect">
              <a:avLst>
                <a:gd fmla="val 16667" name="adj1"/>
                <a:gd fmla="val 0" name="adj2"/>
              </a:avLst>
            </a:prstGeom>
            <a:solidFill>
              <a:srgbClr val="D2E2CB">
                <a:alpha val="89803"/>
              </a:srgbClr>
            </a:solidFill>
            <a:ln cap="flat" cmpd="sng" w="12700">
              <a:solidFill>
                <a:srgbClr val="D2E2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txBox="1"/>
            <p:nvPr/>
          </p:nvSpPr>
          <p:spPr>
            <a:xfrm>
              <a:off x="4205251" y="4496165"/>
              <a:ext cx="7448735" cy="504023"/>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000000"/>
                </a:buClr>
                <a:buSzPts val="1000"/>
                <a:buFont typeface="Arial"/>
                <a:buChar char="•"/>
              </a:pPr>
              <a:r>
                <a:rPr b="0" i="0" lang="hu-HU" sz="1000" u="none" cap="none" strike="noStrike">
                  <a:solidFill>
                    <a:srgbClr val="000000"/>
                  </a:solidFill>
                  <a:latin typeface="Arial"/>
                  <a:ea typeface="Arial"/>
                  <a:cs typeface="Arial"/>
                  <a:sym typeface="Arial"/>
                </a:rPr>
                <a:t>SMEs have little influence on their suppliers’ and their customers' engagement in sustainable activities</a:t>
              </a:r>
              <a:endParaRPr b="0" i="0" sz="1000" u="none" cap="none" strike="noStrike">
                <a:solidFill>
                  <a:srgbClr val="000000"/>
                </a:solidFill>
                <a:latin typeface="Arial"/>
                <a:ea typeface="Arial"/>
                <a:cs typeface="Arial"/>
                <a:sym typeface="Arial"/>
              </a:endParaRPr>
            </a:p>
          </p:txBody>
        </p:sp>
      </p:grpSp>
      <p:grpSp>
        <p:nvGrpSpPr>
          <p:cNvPr id="391" name="Google Shape;391;p13"/>
          <p:cNvGrpSpPr/>
          <p:nvPr/>
        </p:nvGrpSpPr>
        <p:grpSpPr>
          <a:xfrm>
            <a:off x="0" y="4292050"/>
            <a:ext cx="2936625" cy="507675"/>
            <a:chOff x="0" y="4399078"/>
            <a:chExt cx="4205251" cy="698197"/>
          </a:xfrm>
        </p:grpSpPr>
        <p:sp>
          <p:nvSpPr>
            <p:cNvPr id="392" name="Google Shape;392;p13"/>
            <p:cNvSpPr/>
            <p:nvPr/>
          </p:nvSpPr>
          <p:spPr>
            <a:xfrm>
              <a:off x="0" y="4399078"/>
              <a:ext cx="4205251" cy="698197"/>
            </a:xfrm>
            <a:prstGeom prst="roundRect">
              <a:avLst>
                <a:gd fmla="val 16667" name="adj"/>
              </a:avLst>
            </a:prstGeom>
            <a:solidFill>
              <a:srgbClr val="6FAA47"/>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3"/>
            <p:cNvSpPr txBox="1"/>
            <p:nvPr/>
          </p:nvSpPr>
          <p:spPr>
            <a:xfrm>
              <a:off x="34083" y="4433161"/>
              <a:ext cx="4137085" cy="630031"/>
            </a:xfrm>
            <a:prstGeom prst="rect">
              <a:avLst/>
            </a:prstGeom>
            <a:noFill/>
            <a:ln>
              <a:noFill/>
            </a:ln>
          </p:spPr>
          <p:txBody>
            <a:bodyPr anchorCtr="0" anchor="ctr" bIns="36175" lIns="72375" spcFirstLastPara="1" rIns="72375" wrap="square" tIns="36175">
              <a:noAutofit/>
            </a:bodyPr>
            <a:lstStyle/>
            <a:p>
              <a:pPr indent="0" lvl="0" marL="0" marR="0" rtl="0" algn="ctr">
                <a:lnSpc>
                  <a:spcPct val="90000"/>
                </a:lnSpc>
                <a:spcBef>
                  <a:spcPts val="0"/>
                </a:spcBef>
                <a:spcAft>
                  <a:spcPts val="0"/>
                </a:spcAft>
                <a:buClr>
                  <a:srgbClr val="000000"/>
                </a:buClr>
                <a:buSzPts val="1200"/>
                <a:buFont typeface="Arial"/>
                <a:buNone/>
              </a:pPr>
              <a:r>
                <a:rPr b="1" i="0" lang="hu-HU" sz="1200" u="none" cap="none" strike="noStrike">
                  <a:solidFill>
                    <a:srgbClr val="FFFFFF"/>
                  </a:solidFill>
                  <a:latin typeface="Arial"/>
                  <a:ea typeface="Arial"/>
                  <a:cs typeface="Arial"/>
                  <a:sym typeface="Arial"/>
                </a:rPr>
                <a:t>Lack of support from the supply and demand network</a:t>
              </a:r>
              <a:endParaRPr b="1" i="0" sz="1200" u="none" cap="none" strike="noStrike">
                <a:solidFill>
                  <a:srgbClr val="FFFFFF"/>
                </a:solidFill>
                <a:latin typeface="Arial"/>
                <a:ea typeface="Arial"/>
                <a:cs typeface="Arial"/>
                <a:sym typeface="Arial"/>
              </a:endParaRPr>
            </a:p>
          </p:txBody>
        </p:sp>
      </p:grpSp>
      <p:pic>
        <p:nvPicPr>
          <p:cNvPr id="394" name="Google Shape;394;p13"/>
          <p:cNvPicPr preferRelativeResize="0"/>
          <p:nvPr/>
        </p:nvPicPr>
        <p:blipFill rotWithShape="1">
          <a:blip r:embed="rId3">
            <a:alphaModFix/>
          </a:blip>
          <a:srcRect b="0" l="0" r="0" t="0"/>
          <a:stretch/>
        </p:blipFill>
        <p:spPr>
          <a:xfrm>
            <a:off x="5216075" y="158092"/>
            <a:ext cx="1359871" cy="13346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4"/>
          <p:cNvSpPr txBox="1"/>
          <p:nvPr>
            <p:ph type="title"/>
          </p:nvPr>
        </p:nvSpPr>
        <p:spPr>
          <a:xfrm>
            <a:off x="-931158" y="1077043"/>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solidFill>
                  <a:srgbClr val="368E00"/>
                </a:solidFill>
              </a:rPr>
              <a:t>Consumer Benefits</a:t>
            </a:r>
            <a:br>
              <a:rPr lang="hu-HU" sz="4000">
                <a:solidFill>
                  <a:srgbClr val="368E00"/>
                </a:solidFill>
              </a:rPr>
            </a:br>
            <a:br>
              <a:rPr lang="hu-HU" sz="4000">
                <a:solidFill>
                  <a:srgbClr val="368E00"/>
                </a:solidFill>
              </a:rPr>
            </a:br>
            <a:endParaRPr/>
          </a:p>
        </p:txBody>
      </p:sp>
      <p:sp>
        <p:nvSpPr>
          <p:cNvPr id="400" name="Google Shape;400;p14"/>
          <p:cNvSpPr txBox="1"/>
          <p:nvPr>
            <p:ph idx="1" type="subTitle"/>
          </p:nvPr>
        </p:nvSpPr>
        <p:spPr>
          <a:xfrm>
            <a:off x="3719073" y="2497270"/>
            <a:ext cx="5317350" cy="207473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hu-HU" sz="1600"/>
              <a:t>An overview of what sustainable consumption is, investigates consumer behaviour in terms of how do customers intentions correlate with their actions, and gives a summary of the most important dimensions of the CE benefits from the perspective of the customers.</a:t>
            </a:r>
            <a:endParaRPr/>
          </a:p>
          <a:p>
            <a:pPr indent="0" lvl="0" marL="0" rtl="0" algn="just">
              <a:lnSpc>
                <a:spcPct val="100000"/>
              </a:lnSpc>
              <a:spcBef>
                <a:spcPts val="0"/>
              </a:spcBef>
              <a:spcAft>
                <a:spcPts val="0"/>
              </a:spcAft>
              <a:buSzPts val="1600"/>
              <a:buNone/>
            </a:pPr>
            <a:r>
              <a:rPr lang="hu-HU" sz="1400"/>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5"/>
          <p:cNvSpPr txBox="1"/>
          <p:nvPr>
            <p:ph type="title"/>
          </p:nvPr>
        </p:nvSpPr>
        <p:spPr>
          <a:xfrm>
            <a:off x="474686" y="11808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solidFill>
                  <a:srgbClr val="2B2D83"/>
                </a:solidFill>
              </a:rPr>
              <a:t>Consumer Benefits</a:t>
            </a:r>
            <a:br>
              <a:rPr lang="hu-HU"/>
            </a:br>
            <a:endParaRPr/>
          </a:p>
        </p:txBody>
      </p:sp>
      <p:sp>
        <p:nvSpPr>
          <p:cNvPr id="406" name="Google Shape;406;p15"/>
          <p:cNvSpPr txBox="1"/>
          <p:nvPr/>
        </p:nvSpPr>
        <p:spPr>
          <a:xfrm>
            <a:off x="383229" y="1129681"/>
            <a:ext cx="4745363" cy="3553637"/>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rgbClr val="368E00"/>
              </a:buClr>
              <a:buSzPts val="1400"/>
              <a:buFont typeface="Arial"/>
              <a:buNone/>
            </a:pPr>
            <a:r>
              <a:rPr b="1" i="0" lang="hu-HU" sz="1400" u="none" cap="none" strike="noStrike">
                <a:solidFill>
                  <a:srgbClr val="368E00"/>
                </a:solidFill>
                <a:latin typeface="Arial"/>
                <a:ea typeface="Arial"/>
                <a:cs typeface="Arial"/>
                <a:sym typeface="Arial"/>
              </a:rPr>
              <a:t>A topic that has been kept silent about by the researchers</a:t>
            </a:r>
            <a:endParaRPr b="1" i="0" sz="1400" u="none" cap="none" strike="noStrike">
              <a:solidFill>
                <a:srgbClr val="368E00"/>
              </a:solidFill>
              <a:latin typeface="Arial"/>
              <a:ea typeface="Arial"/>
              <a:cs typeface="Arial"/>
              <a:sym typeface="Arial"/>
            </a:endParaRPr>
          </a:p>
          <a:p>
            <a:pPr indent="-228600" lvl="0" marL="228600" marR="0" rtl="0" algn="just">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Thus far, Circular Economy has been almost exclusively investigated from the perspective of businesses and technology, emphasising the benefits of CE to businesses</a:t>
            </a:r>
            <a:endParaRPr b="0" i="0" sz="1400" u="none" cap="none" strike="noStrike">
              <a:solidFill>
                <a:srgbClr val="000000"/>
              </a:solidFill>
              <a:latin typeface="Arial"/>
              <a:ea typeface="Arial"/>
              <a:cs typeface="Arial"/>
              <a:sym typeface="Arial"/>
            </a:endParaRPr>
          </a:p>
          <a:p>
            <a:pPr indent="-228600" lvl="0" marL="228600" marR="0" rtl="0" algn="just">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The value proposition of circular economy to customers/consumers have been extremely neglected</a:t>
            </a:r>
            <a:endParaRPr b="0" i="0" sz="1400" u="none" cap="none" strike="noStrike">
              <a:solidFill>
                <a:srgbClr val="000000"/>
              </a:solidFill>
              <a:latin typeface="Arial"/>
              <a:ea typeface="Arial"/>
              <a:cs typeface="Arial"/>
              <a:sym typeface="Arial"/>
            </a:endParaRPr>
          </a:p>
          <a:p>
            <a:pPr indent="-228600" lvl="0" marL="228600" marR="0" rtl="0" algn="just">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Just like in case of any innovation, it is a must to understand customer value from the perspective of the customer - this is the key to the successful commercialization of CE products and solutions</a:t>
            </a:r>
            <a:endParaRPr b="0" i="0" sz="1400" u="none" cap="none" strike="noStrike">
              <a:solidFill>
                <a:srgbClr val="000000"/>
              </a:solidFill>
              <a:latin typeface="Arial"/>
              <a:ea typeface="Arial"/>
              <a:cs typeface="Arial"/>
              <a:sym typeface="Arial"/>
            </a:endParaRPr>
          </a:p>
        </p:txBody>
      </p:sp>
      <p:pic>
        <p:nvPicPr>
          <p:cNvPr id="407" name="Google Shape;407;p15"/>
          <p:cNvPicPr preferRelativeResize="0"/>
          <p:nvPr/>
        </p:nvPicPr>
        <p:blipFill rotWithShape="1">
          <a:blip r:embed="rId3">
            <a:alphaModFix/>
          </a:blip>
          <a:srcRect b="0" l="0" r="0" t="0"/>
          <a:stretch/>
        </p:blipFill>
        <p:spPr>
          <a:xfrm>
            <a:off x="5721185" y="1842479"/>
            <a:ext cx="2921364" cy="21280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6"/>
          <p:cNvSpPr txBox="1"/>
          <p:nvPr>
            <p:ph type="title"/>
          </p:nvPr>
        </p:nvSpPr>
        <p:spPr>
          <a:xfrm>
            <a:off x="474686" y="11808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solidFill>
                  <a:srgbClr val="2B2D83"/>
                </a:solidFill>
              </a:rPr>
              <a:t>What is sustainable consumption?</a:t>
            </a:r>
            <a:br>
              <a:rPr lang="hu-HU"/>
            </a:br>
            <a:endParaRPr/>
          </a:p>
        </p:txBody>
      </p:sp>
      <p:grpSp>
        <p:nvGrpSpPr>
          <p:cNvPr id="413" name="Google Shape;413;p16"/>
          <p:cNvGrpSpPr/>
          <p:nvPr/>
        </p:nvGrpSpPr>
        <p:grpSpPr>
          <a:xfrm>
            <a:off x="0" y="1129681"/>
            <a:ext cx="2385391" cy="3777118"/>
            <a:chOff x="867651" y="1252482"/>
            <a:chExt cx="3354813" cy="5149606"/>
          </a:xfrm>
        </p:grpSpPr>
        <p:grpSp>
          <p:nvGrpSpPr>
            <p:cNvPr id="414" name="Google Shape;414;p16"/>
            <p:cNvGrpSpPr/>
            <p:nvPr/>
          </p:nvGrpSpPr>
          <p:grpSpPr>
            <a:xfrm>
              <a:off x="1473874" y="3286057"/>
              <a:ext cx="2509284" cy="2508016"/>
              <a:chOff x="2120176" y="3985924"/>
              <a:chExt cx="1660513" cy="1659674"/>
            </a:xfrm>
          </p:grpSpPr>
          <p:sp>
            <p:nvSpPr>
              <p:cNvPr id="415" name="Google Shape;415;p16"/>
              <p:cNvSpPr/>
              <p:nvPr/>
            </p:nvSpPr>
            <p:spPr>
              <a:xfrm>
                <a:off x="2120176" y="3985924"/>
                <a:ext cx="1659675" cy="1659674"/>
              </a:xfrm>
              <a:custGeom>
                <a:rect b="b" l="l" r="r" t="t"/>
                <a:pathLst>
                  <a:path extrusionOk="0" h="5063163" w="5063163">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CFE6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416" name="Google Shape;416;p16"/>
              <p:cNvSpPr/>
              <p:nvPr/>
            </p:nvSpPr>
            <p:spPr>
              <a:xfrm>
                <a:off x="2465811" y="3987317"/>
                <a:ext cx="1314878" cy="1651368"/>
              </a:xfrm>
              <a:custGeom>
                <a:rect b="b" l="l" r="r" t="t"/>
                <a:pathLst>
                  <a:path extrusionOk="0" h="2359692" w="1878869">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grpSp>
        <p:sp>
          <p:nvSpPr>
            <p:cNvPr id="417" name="Google Shape;417;p16"/>
            <p:cNvSpPr/>
            <p:nvPr/>
          </p:nvSpPr>
          <p:spPr>
            <a:xfrm>
              <a:off x="2386715" y="1252482"/>
              <a:ext cx="1296206" cy="1954156"/>
            </a:xfrm>
            <a:custGeom>
              <a:rect b="b" l="l" r="r" t="t"/>
              <a:pathLst>
                <a:path extrusionOk="0" h="3989829" w="2646483">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8" name="Google Shape;418;p16"/>
            <p:cNvSpPr/>
            <p:nvPr/>
          </p:nvSpPr>
          <p:spPr>
            <a:xfrm>
              <a:off x="2022347" y="3176737"/>
              <a:ext cx="1497782" cy="405310"/>
            </a:xfrm>
            <a:custGeom>
              <a:rect b="b" l="l" r="r" t="t"/>
              <a:pathLst>
                <a:path extrusionOk="0" h="405310" w="1497782">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9" name="Google Shape;419;p16"/>
            <p:cNvSpPr/>
            <p:nvPr/>
          </p:nvSpPr>
          <p:spPr>
            <a:xfrm>
              <a:off x="2386811" y="3203002"/>
              <a:ext cx="1121721" cy="371705"/>
            </a:xfrm>
            <a:custGeom>
              <a:rect b="b" l="l" r="r" t="t"/>
              <a:pathLst>
                <a:path extrusionOk="0" h="758916" w="2290235">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0" name="Google Shape;420;p16"/>
            <p:cNvSpPr/>
            <p:nvPr/>
          </p:nvSpPr>
          <p:spPr>
            <a:xfrm>
              <a:off x="867651" y="4722930"/>
              <a:ext cx="3354813" cy="1679158"/>
            </a:xfrm>
            <a:custGeom>
              <a:rect b="b" l="l" r="r" t="t"/>
              <a:pathLst>
                <a:path extrusionOk="0" h="3428362" w="6849572">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1" name="Google Shape;421;p16"/>
            <p:cNvSpPr/>
            <p:nvPr/>
          </p:nvSpPr>
          <p:spPr>
            <a:xfrm>
              <a:off x="2497594" y="5580687"/>
              <a:ext cx="855087" cy="113341"/>
            </a:xfrm>
            <a:custGeom>
              <a:rect b="b" l="l" r="r" t="t"/>
              <a:pathLst>
                <a:path extrusionOk="0" h="231410" w="1745843">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2" name="Google Shape;422;p16"/>
            <p:cNvSpPr/>
            <p:nvPr/>
          </p:nvSpPr>
          <p:spPr>
            <a:xfrm>
              <a:off x="2384390" y="1252562"/>
              <a:ext cx="1300202" cy="1953503"/>
            </a:xfrm>
            <a:custGeom>
              <a:rect b="b" l="l" r="r" t="t"/>
              <a:pathLst>
                <a:path extrusionOk="0" h="1953503" w="1300202">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3" name="Google Shape;423;p16"/>
            <p:cNvSpPr/>
            <p:nvPr/>
          </p:nvSpPr>
          <p:spPr>
            <a:xfrm>
              <a:off x="3079016" y="5338954"/>
              <a:ext cx="314799" cy="266564"/>
            </a:xfrm>
            <a:custGeom>
              <a:rect b="b" l="l" r="r" t="t"/>
              <a:pathLst>
                <a:path extrusionOk="0" h="544248" w="642730">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24" name="Google Shape;424;p16"/>
          <p:cNvSpPr txBox="1"/>
          <p:nvPr/>
        </p:nvSpPr>
        <p:spPr>
          <a:xfrm>
            <a:off x="2816437" y="1032465"/>
            <a:ext cx="5376049" cy="226858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i="0" lang="hu-HU" sz="2000" u="none" cap="none" strike="noStrike">
                <a:solidFill>
                  <a:srgbClr val="368E00"/>
                </a:solidFill>
                <a:latin typeface="Arial"/>
                <a:ea typeface="Arial"/>
                <a:cs typeface="Arial"/>
                <a:sym typeface="Arial"/>
              </a:rPr>
              <a:t>Sustainable consumption</a:t>
            </a:r>
            <a:endParaRPr b="1" i="0" sz="2000" u="none" cap="none" strike="noStrike">
              <a:solidFill>
                <a:srgbClr val="368E00"/>
              </a:solidFill>
              <a:latin typeface="Arial"/>
              <a:ea typeface="Arial"/>
              <a:cs typeface="Arial"/>
              <a:sym typeface="Arial"/>
            </a:endParaRPr>
          </a:p>
          <a:p>
            <a:pPr indent="0" lvl="0" marL="0" marR="0" rtl="0" algn="l">
              <a:lnSpc>
                <a:spcPct val="120000"/>
              </a:lnSpc>
              <a:spcBef>
                <a:spcPts val="500"/>
              </a:spcBef>
              <a:spcAft>
                <a:spcPts val="0"/>
              </a:spcAft>
              <a:buNone/>
            </a:pPr>
            <a:r>
              <a:rPr b="0" i="0" lang="hu-HU" sz="1800" u="none" cap="none" strike="noStrike">
                <a:solidFill>
                  <a:srgbClr val="000000"/>
                </a:solidFill>
                <a:latin typeface="Arial"/>
                <a:ea typeface="Arial"/>
                <a:cs typeface="Arial"/>
                <a:sym typeface="Arial"/>
              </a:rPr>
              <a:t>Has various dimensions:</a:t>
            </a:r>
            <a:endParaRPr/>
          </a:p>
          <a:p>
            <a:pPr indent="-88900" lvl="1" marL="0" marR="0" rtl="0" algn="l">
              <a:lnSpc>
                <a:spcPct val="120000"/>
              </a:lnSpc>
              <a:spcBef>
                <a:spcPts val="0"/>
              </a:spcBef>
              <a:spcAft>
                <a:spcPts val="0"/>
              </a:spcAft>
              <a:buClr>
                <a:srgbClr val="000000"/>
              </a:buClr>
              <a:buSzPts val="1400"/>
              <a:buFont typeface="Noto Sans Symbols"/>
              <a:buChar char="⮚"/>
            </a:pPr>
            <a:r>
              <a:rPr b="0" i="0" lang="hu-HU" sz="1400" u="none" cap="none" strike="noStrike">
                <a:solidFill>
                  <a:srgbClr val="000000"/>
                </a:solidFill>
                <a:latin typeface="Arial"/>
                <a:ea typeface="Arial"/>
                <a:cs typeface="Arial"/>
                <a:sym typeface="Arial"/>
              </a:rPr>
              <a:t>Environmental sustainability (e.g. impacts on the environment)</a:t>
            </a:r>
            <a:endParaRPr/>
          </a:p>
          <a:p>
            <a:pPr indent="-88900" lvl="1" marL="0" marR="0" rtl="0" algn="l">
              <a:lnSpc>
                <a:spcPct val="120000"/>
              </a:lnSpc>
              <a:spcBef>
                <a:spcPts val="0"/>
              </a:spcBef>
              <a:spcAft>
                <a:spcPts val="0"/>
              </a:spcAft>
              <a:buClr>
                <a:srgbClr val="000000"/>
              </a:buClr>
              <a:buSzPts val="1400"/>
              <a:buFont typeface="Noto Sans Symbols"/>
              <a:buChar char="⮚"/>
            </a:pPr>
            <a:r>
              <a:rPr b="0" i="0" lang="hu-HU" sz="1400" u="none" cap="none" strike="noStrike">
                <a:solidFill>
                  <a:srgbClr val="000000"/>
                </a:solidFill>
                <a:latin typeface="Arial"/>
                <a:ea typeface="Arial"/>
                <a:cs typeface="Arial"/>
                <a:sym typeface="Arial"/>
              </a:rPr>
              <a:t>Social sustainability (e.g. living conditions of local communities)</a:t>
            </a:r>
            <a:endParaRPr/>
          </a:p>
          <a:p>
            <a:pPr indent="-88900" lvl="1" marL="0" marR="0" rtl="0" algn="l">
              <a:lnSpc>
                <a:spcPct val="120000"/>
              </a:lnSpc>
              <a:spcBef>
                <a:spcPts val="0"/>
              </a:spcBef>
              <a:spcAft>
                <a:spcPts val="0"/>
              </a:spcAft>
              <a:buClr>
                <a:srgbClr val="000000"/>
              </a:buClr>
              <a:buSzPts val="1400"/>
              <a:buFont typeface="Noto Sans Symbols"/>
              <a:buChar char="⮚"/>
            </a:pPr>
            <a:r>
              <a:rPr b="0" i="0" lang="hu-HU" sz="1400" u="none" cap="none" strike="noStrike">
                <a:solidFill>
                  <a:srgbClr val="000000"/>
                </a:solidFill>
                <a:latin typeface="Arial"/>
                <a:ea typeface="Arial"/>
                <a:cs typeface="Arial"/>
                <a:sym typeface="Arial"/>
              </a:rPr>
              <a:t>Economic sustainability</a:t>
            </a:r>
            <a:endParaRPr/>
          </a:p>
          <a:p>
            <a:pPr indent="0" lvl="0" marL="0" marR="0" rtl="0" algn="l">
              <a:lnSpc>
                <a:spcPct val="120000"/>
              </a:lnSpc>
              <a:spcBef>
                <a:spcPts val="50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50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25" name="Google Shape;425;p16"/>
          <p:cNvSpPr/>
          <p:nvPr/>
        </p:nvSpPr>
        <p:spPr>
          <a:xfrm>
            <a:off x="2816437" y="2626556"/>
            <a:ext cx="5390984" cy="1913744"/>
          </a:xfrm>
          <a:prstGeom prst="roundRect">
            <a:avLst>
              <a:gd fmla="val 16667" name="adj"/>
            </a:avLst>
          </a:prstGeom>
          <a:solidFill>
            <a:srgbClr val="E7E6E6"/>
          </a:solidFill>
          <a:ln cap="flat" cmpd="sng" w="12700">
            <a:solidFill>
              <a:srgbClr val="70AD47"/>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i="0" lang="hu-HU" sz="1200" u="none" cap="none" strike="noStrike">
                <a:solidFill>
                  <a:srgbClr val="000000"/>
                </a:solidFill>
                <a:latin typeface="Arial"/>
                <a:ea typeface="Arial"/>
                <a:cs typeface="Arial"/>
                <a:sym typeface="Arial"/>
              </a:rPr>
              <a:t>What is sustainable consumption?</a:t>
            </a:r>
            <a:endParaRPr b="0" i="0" sz="12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None/>
            </a:pPr>
            <a:r>
              <a:rPr b="1" i="0" lang="hu-HU" sz="1200" u="none" cap="none" strike="noStrike">
                <a:solidFill>
                  <a:srgbClr val="000000"/>
                </a:solidFill>
                <a:latin typeface="Arial"/>
                <a:ea typeface="Arial"/>
                <a:cs typeface="Arial"/>
                <a:sym typeface="Arial"/>
              </a:rPr>
              <a:t>‘the use of goods and services that respond to basic needs and bring a better quality of life, while minimising the use of natural resources, toxic materials and emissions of waste and pollutants over the life cycle, so as not to jeopardise the needs of future generations'.</a:t>
            </a:r>
            <a:endParaRPr b="1" i="0" sz="12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None/>
            </a:pPr>
            <a:r>
              <a:rPr b="0" i="0" lang="hu-HU" sz="1200" u="none" cap="none" strike="noStrike">
                <a:solidFill>
                  <a:srgbClr val="000000"/>
                </a:solidFill>
                <a:latin typeface="Arial"/>
                <a:ea typeface="Arial"/>
                <a:cs typeface="Arial"/>
                <a:sym typeface="Arial"/>
              </a:rPr>
              <a:t>(</a:t>
            </a:r>
            <a:r>
              <a:rPr b="0" i="0" lang="hu-HU" sz="1200" u="sng" cap="none" strike="noStrike">
                <a:solidFill>
                  <a:srgbClr val="0563C1"/>
                </a:solidFill>
                <a:latin typeface="Arial"/>
                <a:ea typeface="Arial"/>
                <a:cs typeface="Arial"/>
                <a:sym typeface="Arial"/>
                <a:hlinkClick r:id="rId3">
                  <a:extLst>
                    <a:ext uri="{A12FA001-AC4F-418D-AE19-62706E023703}">
                      <ahyp:hlinkClr val="tx"/>
                    </a:ext>
                  </a:extLst>
                </a:hlinkClick>
              </a:rPr>
              <a:t>1994 Oslo Symposium on Sustainable Consumption</a:t>
            </a:r>
            <a:r>
              <a:rPr b="0" i="0" lang="hu-HU"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7"/>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solidFill>
                  <a:srgbClr val="2B2D83"/>
                </a:solidFill>
              </a:rPr>
              <a:t>Intention-Action Gap</a:t>
            </a:r>
            <a:endParaRPr/>
          </a:p>
        </p:txBody>
      </p:sp>
      <p:sp>
        <p:nvSpPr>
          <p:cNvPr id="431" name="Google Shape;431;p17"/>
          <p:cNvSpPr txBox="1"/>
          <p:nvPr/>
        </p:nvSpPr>
        <p:spPr>
          <a:xfrm>
            <a:off x="4643562" y="1391479"/>
            <a:ext cx="4412973" cy="3387256"/>
          </a:xfrm>
          <a:prstGeom prst="rect">
            <a:avLst/>
          </a:prstGeom>
          <a:noFill/>
          <a:ln>
            <a:noFill/>
          </a:ln>
        </p:spPr>
        <p:txBody>
          <a:bodyPr anchorCtr="0" anchor="t" bIns="45700" lIns="91425" spcFirstLastPara="1" rIns="91425" wrap="square" tIns="45700">
            <a:normAutofit/>
          </a:bodyPr>
          <a:lstStyle/>
          <a:p>
            <a:pPr indent="0" lvl="0" marL="0" marR="0" rtl="0" algn="just">
              <a:lnSpc>
                <a:spcPct val="120000"/>
              </a:lnSpc>
              <a:spcBef>
                <a:spcPts val="0"/>
              </a:spcBef>
              <a:spcAft>
                <a:spcPts val="0"/>
              </a:spcAft>
              <a:buNone/>
            </a:pPr>
            <a:r>
              <a:rPr b="0" i="0" lang="hu-HU" sz="1600" u="none" cap="none" strike="noStrike">
                <a:solidFill>
                  <a:srgbClr val="000000"/>
                </a:solidFill>
                <a:latin typeface="Arial"/>
                <a:ea typeface="Arial"/>
                <a:cs typeface="Arial"/>
                <a:sym typeface="Arial"/>
              </a:rPr>
              <a:t>The majority of customers are aware of the negative impact of their consumption habits on the environment</a:t>
            </a:r>
            <a:endParaRPr b="0" i="0" sz="1600" u="none" cap="none" strike="noStrike">
              <a:solidFill>
                <a:srgbClr val="000000"/>
              </a:solidFill>
              <a:latin typeface="Arial"/>
              <a:ea typeface="Arial"/>
              <a:cs typeface="Arial"/>
              <a:sym typeface="Arial"/>
            </a:endParaRPr>
          </a:p>
          <a:p>
            <a:pPr indent="0" lvl="0" marL="0" marR="0" rtl="0" algn="just">
              <a:lnSpc>
                <a:spcPct val="120000"/>
              </a:lnSpc>
              <a:spcBef>
                <a:spcPts val="500"/>
              </a:spcBef>
              <a:spcAft>
                <a:spcPts val="0"/>
              </a:spcAft>
              <a:buNone/>
            </a:pPr>
            <a:r>
              <a:rPr b="0" i="0" lang="hu-HU" sz="1600" u="none" cap="none" strike="noStrike">
                <a:solidFill>
                  <a:srgbClr val="000000"/>
                </a:solidFill>
                <a:latin typeface="Arial"/>
                <a:ea typeface="Arial"/>
                <a:cs typeface="Arial"/>
                <a:sym typeface="Arial"/>
              </a:rPr>
              <a:t>Despite their awareness, their purchasing habits are not in line with their good intentions</a:t>
            </a:r>
            <a:endParaRPr/>
          </a:p>
          <a:p>
            <a:pPr indent="0" lvl="0" marL="0" marR="0" rtl="0" algn="just">
              <a:lnSpc>
                <a:spcPct val="120000"/>
              </a:lnSpc>
              <a:spcBef>
                <a:spcPts val="500"/>
              </a:spcBef>
              <a:spcAft>
                <a:spcPts val="0"/>
              </a:spcAft>
              <a:buNone/>
            </a:pPr>
            <a:r>
              <a:rPr b="0" i="0" lang="hu-HU" sz="1600" u="none" cap="none" strike="noStrike">
                <a:solidFill>
                  <a:srgbClr val="000000"/>
                </a:solidFill>
                <a:latin typeface="Arial"/>
                <a:ea typeface="Arial"/>
                <a:cs typeface="Arial"/>
                <a:sym typeface="Arial"/>
              </a:rPr>
              <a:t>This gap occurs due to the fact that consumers are led not just by sustainability factors, but many other factors as well, such as: price, availability, habits, values, social norms, peer-pressure, self-concept, emotional appeal etc.</a:t>
            </a:r>
            <a:endParaRPr/>
          </a:p>
        </p:txBody>
      </p:sp>
      <p:graphicFrame>
        <p:nvGraphicFramePr>
          <p:cNvPr id="432" name="Google Shape;432;p17"/>
          <p:cNvGraphicFramePr/>
          <p:nvPr/>
        </p:nvGraphicFramePr>
        <p:xfrm>
          <a:off x="190831" y="1391479"/>
          <a:ext cx="4060172" cy="3673518"/>
        </p:xfrm>
        <a:graphic>
          <a:graphicData uri="http://schemas.openxmlformats.org/drawingml/2006/chart">
            <c:chart r:id="rId3"/>
          </a:graphicData>
        </a:graphic>
      </p:graphicFrame>
      <p:sp>
        <p:nvSpPr>
          <p:cNvPr id="433" name="Google Shape;433;p17"/>
          <p:cNvSpPr txBox="1"/>
          <p:nvPr/>
        </p:nvSpPr>
        <p:spPr>
          <a:xfrm rot="-5400000">
            <a:off x="-657717" y="2695327"/>
            <a:ext cx="175352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hu-HU" sz="1400" u="none" cap="none" strike="noStrike">
                <a:solidFill>
                  <a:srgbClr val="000000"/>
                </a:solidFill>
                <a:latin typeface="Arial"/>
                <a:ea typeface="Arial"/>
                <a:cs typeface="Arial"/>
                <a:sym typeface="Arial"/>
              </a:rPr>
              <a:t>% of population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8"/>
          <p:cNvSpPr txBox="1"/>
          <p:nvPr>
            <p:ph type="title"/>
          </p:nvPr>
        </p:nvSpPr>
        <p:spPr>
          <a:xfrm>
            <a:off x="419026" y="11808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solidFill>
                  <a:srgbClr val="2B2D83"/>
                </a:solidFill>
              </a:rPr>
              <a:t>How to close the Intention-Action Gap?</a:t>
            </a:r>
            <a:endParaRPr>
              <a:solidFill>
                <a:srgbClr val="2B2D83"/>
              </a:solidFill>
            </a:endParaRPr>
          </a:p>
        </p:txBody>
      </p:sp>
      <p:sp>
        <p:nvSpPr>
          <p:cNvPr id="439" name="Google Shape;439;p18"/>
          <p:cNvSpPr txBox="1"/>
          <p:nvPr/>
        </p:nvSpPr>
        <p:spPr>
          <a:xfrm>
            <a:off x="194611" y="1404441"/>
            <a:ext cx="3168792" cy="95410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1" i="0" lang="hu-HU" sz="1400" u="sng" cap="none" strike="noStrike">
                <a:solidFill>
                  <a:srgbClr val="000000"/>
                </a:solidFill>
                <a:latin typeface="Arial"/>
                <a:ea typeface="Arial"/>
                <a:cs typeface="Arial"/>
                <a:sym typeface="Arial"/>
              </a:rPr>
              <a:t>Decreasing customers’ efforts </a:t>
            </a:r>
            <a:endParaRPr/>
          </a:p>
          <a:p>
            <a:pPr indent="0" lvl="0" marL="0" marR="0" rtl="0" algn="l">
              <a:lnSpc>
                <a:spcPct val="100000"/>
              </a:lnSpc>
              <a:spcBef>
                <a:spcPts val="0"/>
              </a:spcBef>
              <a:spcAft>
                <a:spcPts val="0"/>
              </a:spcAft>
              <a:buNone/>
            </a:pPr>
            <a:r>
              <a:rPr b="0" i="0" lang="hu-HU" sz="1400" u="none" cap="none" strike="noStrike">
                <a:solidFill>
                  <a:srgbClr val="000000"/>
                </a:solidFill>
                <a:latin typeface="Arial"/>
                <a:ea typeface="Arial"/>
                <a:cs typeface="Arial"/>
                <a:sym typeface="Arial"/>
              </a:rPr>
              <a:t>(e.g. by making sustainable products/solutions easily accessible, making recycling easier)</a:t>
            </a:r>
            <a:endParaRPr/>
          </a:p>
        </p:txBody>
      </p:sp>
      <p:sp>
        <p:nvSpPr>
          <p:cNvPr id="440" name="Google Shape;440;p18"/>
          <p:cNvSpPr txBox="1"/>
          <p:nvPr/>
        </p:nvSpPr>
        <p:spPr>
          <a:xfrm>
            <a:off x="4929303" y="994182"/>
            <a:ext cx="4032692" cy="332398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hu-HU" sz="1400" u="none" cap="none" strike="noStrike">
                <a:solidFill>
                  <a:srgbClr val="000000"/>
                </a:solidFill>
                <a:latin typeface="Arial"/>
                <a:ea typeface="Arial"/>
                <a:cs typeface="Arial"/>
                <a:sym typeface="Arial"/>
              </a:rPr>
              <a:t>2. </a:t>
            </a:r>
            <a:r>
              <a:rPr b="1" i="0" lang="hu-HU" sz="1400" u="sng" cap="none" strike="noStrike">
                <a:solidFill>
                  <a:srgbClr val="000000"/>
                </a:solidFill>
                <a:latin typeface="Arial"/>
                <a:ea typeface="Arial"/>
                <a:cs typeface="Arial"/>
                <a:sym typeface="Arial"/>
              </a:rPr>
              <a:t>Increasing customers’ benefits </a:t>
            </a:r>
            <a:endParaRPr/>
          </a:p>
          <a:p>
            <a:pPr indent="0" lvl="0" marL="0" marR="0" rtl="0" algn="just">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hu-HU" sz="1100" u="none" cap="none" strike="noStrike">
                <a:solidFill>
                  <a:srgbClr val="000000"/>
                </a:solidFill>
                <a:latin typeface="Arial"/>
                <a:ea typeface="Arial"/>
                <a:cs typeface="Arial"/>
                <a:sym typeface="Arial"/>
              </a:rPr>
              <a:t>Personal/immediate benefits</a:t>
            </a:r>
            <a:endParaRPr/>
          </a:p>
          <a:p>
            <a:pPr indent="-171450" lvl="0" marL="171450" marR="0" rtl="0" algn="just">
              <a:lnSpc>
                <a:spcPct val="100000"/>
              </a:lnSpc>
              <a:spcBef>
                <a:spcPts val="0"/>
              </a:spcBef>
              <a:spcAft>
                <a:spcPts val="0"/>
              </a:spcAft>
              <a:buClr>
                <a:srgbClr val="000000"/>
              </a:buClr>
              <a:buSzPts val="1100"/>
              <a:buFont typeface="Arial"/>
              <a:buChar char="•"/>
            </a:pPr>
            <a:r>
              <a:rPr b="0" i="0" lang="hu-HU" sz="1100" u="none" cap="none" strike="noStrike">
                <a:solidFill>
                  <a:srgbClr val="000000"/>
                </a:solidFill>
                <a:latin typeface="Arial"/>
                <a:ea typeface="Arial"/>
                <a:cs typeface="Arial"/>
                <a:sym typeface="Arial"/>
              </a:rPr>
              <a:t>decreased amount of toxins in a product – e.g. clean cosmetics, organic food</a:t>
            </a:r>
            <a:endParaRPr/>
          </a:p>
          <a:p>
            <a:pPr indent="-171450" lvl="0" marL="171450" marR="0" rtl="0" algn="just">
              <a:lnSpc>
                <a:spcPct val="100000"/>
              </a:lnSpc>
              <a:spcBef>
                <a:spcPts val="0"/>
              </a:spcBef>
              <a:spcAft>
                <a:spcPts val="0"/>
              </a:spcAft>
              <a:buClr>
                <a:srgbClr val="000000"/>
              </a:buClr>
              <a:buSzPts val="1100"/>
              <a:buFont typeface="Arial"/>
              <a:buChar char="•"/>
            </a:pPr>
            <a:r>
              <a:rPr b="0" i="0" lang="hu-HU" sz="1100" u="none" cap="none" strike="noStrike">
                <a:solidFill>
                  <a:srgbClr val="000000"/>
                </a:solidFill>
                <a:latin typeface="Arial"/>
                <a:ea typeface="Arial"/>
                <a:cs typeface="Arial"/>
                <a:sym typeface="Arial"/>
              </a:rPr>
              <a:t>eco-savings – e.g. less packaging </a:t>
            </a:r>
            <a:endParaRPr/>
          </a:p>
          <a:p>
            <a:pPr indent="-171450" lvl="0" marL="171450" marR="0" rtl="0" algn="just">
              <a:lnSpc>
                <a:spcPct val="100000"/>
              </a:lnSpc>
              <a:spcBef>
                <a:spcPts val="0"/>
              </a:spcBef>
              <a:spcAft>
                <a:spcPts val="0"/>
              </a:spcAft>
              <a:buClr>
                <a:srgbClr val="000000"/>
              </a:buClr>
              <a:buSzPts val="1100"/>
              <a:buFont typeface="Arial"/>
              <a:buChar char="•"/>
            </a:pPr>
            <a:r>
              <a:rPr b="0" i="0" lang="hu-HU" sz="1100" u="none" cap="none" strike="noStrike">
                <a:solidFill>
                  <a:srgbClr val="000000"/>
                </a:solidFill>
                <a:latin typeface="Arial"/>
                <a:ea typeface="Arial"/>
                <a:cs typeface="Arial"/>
                <a:sym typeface="Arial"/>
              </a:rPr>
              <a:t>positive self-image - Individuals desire to maintain positive self-views and can reaffirm the positivity of the self-concept through consumption</a:t>
            </a:r>
            <a:endParaRPr/>
          </a:p>
          <a:p>
            <a:pPr indent="-171450" lvl="0" marL="171450" marR="0" rtl="0" algn="just">
              <a:lnSpc>
                <a:spcPct val="100000"/>
              </a:lnSpc>
              <a:spcBef>
                <a:spcPts val="0"/>
              </a:spcBef>
              <a:spcAft>
                <a:spcPts val="0"/>
              </a:spcAft>
              <a:buClr>
                <a:srgbClr val="000000"/>
              </a:buClr>
              <a:buSzPts val="1100"/>
              <a:buFont typeface="Arial"/>
              <a:buChar char="•"/>
            </a:pPr>
            <a:r>
              <a:rPr b="0" i="0" lang="hu-HU" sz="1100" u="none" cap="none" strike="noStrike">
                <a:solidFill>
                  <a:srgbClr val="000000"/>
                </a:solidFill>
                <a:latin typeface="Arial"/>
                <a:ea typeface="Arial"/>
                <a:cs typeface="Arial"/>
                <a:sym typeface="Arial"/>
              </a:rPr>
              <a:t>social credit for using/purchasing a sustainable product </a:t>
            </a:r>
            <a:endParaRPr/>
          </a:p>
          <a:p>
            <a:pPr indent="0" lvl="0" marL="0" marR="0" rtl="0" algn="just">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hu-HU" sz="1100" u="none" cap="none" strike="noStrike">
                <a:solidFill>
                  <a:srgbClr val="000000"/>
                </a:solidFill>
                <a:latin typeface="Arial"/>
                <a:ea typeface="Arial"/>
                <a:cs typeface="Arial"/>
                <a:sym typeface="Arial"/>
              </a:rPr>
              <a:t>Distant benefits:</a:t>
            </a:r>
            <a:endParaRPr/>
          </a:p>
          <a:p>
            <a:pPr indent="-171450" lvl="0" marL="171450" marR="0" rtl="0" algn="just">
              <a:lnSpc>
                <a:spcPct val="100000"/>
              </a:lnSpc>
              <a:spcBef>
                <a:spcPts val="0"/>
              </a:spcBef>
              <a:spcAft>
                <a:spcPts val="0"/>
              </a:spcAft>
              <a:buClr>
                <a:srgbClr val="000000"/>
              </a:buClr>
              <a:buSzPts val="1100"/>
              <a:buFont typeface="Arial"/>
              <a:buChar char="•"/>
            </a:pPr>
            <a:r>
              <a:rPr b="0" i="0" lang="hu-HU" sz="1100" u="none" cap="none" strike="noStrike">
                <a:solidFill>
                  <a:srgbClr val="000000"/>
                </a:solidFill>
                <a:latin typeface="Arial"/>
                <a:ea typeface="Arial"/>
                <a:cs typeface="Arial"/>
                <a:sym typeface="Arial"/>
              </a:rPr>
              <a:t>positive impact on climate change mitigation</a:t>
            </a:r>
            <a:endParaRPr/>
          </a:p>
          <a:p>
            <a:pPr indent="-171450" lvl="0" marL="171450" marR="0" rtl="0" algn="just">
              <a:lnSpc>
                <a:spcPct val="100000"/>
              </a:lnSpc>
              <a:spcBef>
                <a:spcPts val="0"/>
              </a:spcBef>
              <a:spcAft>
                <a:spcPts val="0"/>
              </a:spcAft>
              <a:buClr>
                <a:srgbClr val="000000"/>
              </a:buClr>
              <a:buSzPts val="1100"/>
              <a:buFont typeface="Arial"/>
              <a:buChar char="•"/>
            </a:pPr>
            <a:r>
              <a:rPr b="0" i="0" lang="hu-HU" sz="1100" u="none" cap="none" strike="noStrike">
                <a:solidFill>
                  <a:srgbClr val="000000"/>
                </a:solidFill>
                <a:latin typeface="Arial"/>
                <a:ea typeface="Arial"/>
                <a:cs typeface="Arial"/>
                <a:sym typeface="Arial"/>
              </a:rPr>
              <a:t>fewer plastics in the oceans</a:t>
            </a:r>
            <a:endParaRPr/>
          </a:p>
          <a:p>
            <a:pPr indent="-171450" lvl="0" marL="171450" marR="0" rtl="0" algn="just">
              <a:lnSpc>
                <a:spcPct val="100000"/>
              </a:lnSpc>
              <a:spcBef>
                <a:spcPts val="0"/>
              </a:spcBef>
              <a:spcAft>
                <a:spcPts val="0"/>
              </a:spcAft>
              <a:buClr>
                <a:srgbClr val="000000"/>
              </a:buClr>
              <a:buSzPts val="1100"/>
              <a:buFont typeface="Arial"/>
              <a:buChar char="•"/>
            </a:pPr>
            <a:r>
              <a:rPr b="0" i="0" lang="hu-HU" sz="1100" u="none" cap="none" strike="noStrike">
                <a:solidFill>
                  <a:srgbClr val="000000"/>
                </a:solidFill>
                <a:latin typeface="Arial"/>
                <a:ea typeface="Arial"/>
                <a:cs typeface="Arial"/>
                <a:sym typeface="Arial"/>
              </a:rPr>
              <a:t>better labor and living conditions for workers</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1" name="Google Shape;441;p18"/>
          <p:cNvGrpSpPr/>
          <p:nvPr/>
        </p:nvGrpSpPr>
        <p:grpSpPr>
          <a:xfrm>
            <a:off x="-19069" y="1760457"/>
            <a:ext cx="4702135" cy="1983792"/>
            <a:chOff x="2" y="3330899"/>
            <a:chExt cx="7782673" cy="2731335"/>
          </a:xfrm>
        </p:grpSpPr>
        <p:sp>
          <p:nvSpPr>
            <p:cNvPr id="442" name="Google Shape;442;p18"/>
            <p:cNvSpPr/>
            <p:nvPr/>
          </p:nvSpPr>
          <p:spPr>
            <a:xfrm>
              <a:off x="2" y="5651833"/>
              <a:ext cx="3859773" cy="410400"/>
            </a:xfrm>
            <a:prstGeom prst="rect">
              <a:avLst/>
            </a:prstGeom>
            <a:solidFill>
              <a:srgbClr val="F19D1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Arial"/>
                <a:buNone/>
              </a:pPr>
              <a:r>
                <a:rPr b="0" i="0" lang="hu-HU" sz="1100" u="none" cap="none" strike="noStrike">
                  <a:solidFill>
                    <a:srgbClr val="FFFFFF"/>
                  </a:solidFill>
                  <a:latin typeface="Arial"/>
                  <a:ea typeface="Arial"/>
                  <a:cs typeface="Arial"/>
                  <a:sym typeface="Arial"/>
                </a:rPr>
                <a:t>Closing the Intention-Action Gap</a:t>
              </a:r>
              <a:endParaRPr b="0" i="0" sz="1100" u="none" cap="none" strike="noStrike">
                <a:solidFill>
                  <a:srgbClr val="FFFFFF"/>
                </a:solidFill>
                <a:latin typeface="Arial"/>
                <a:ea typeface="Arial"/>
                <a:cs typeface="Arial"/>
                <a:sym typeface="Arial"/>
              </a:endParaRPr>
            </a:p>
          </p:txBody>
        </p:sp>
        <p:sp>
          <p:nvSpPr>
            <p:cNvPr id="443" name="Google Shape;443;p18"/>
            <p:cNvSpPr/>
            <p:nvPr/>
          </p:nvSpPr>
          <p:spPr>
            <a:xfrm flipH="1" rot="-5400000">
              <a:off x="3478338" y="5283666"/>
              <a:ext cx="1160004" cy="397131"/>
            </a:xfrm>
            <a:prstGeom prst="parallelogram">
              <a:avLst>
                <a:gd fmla="val 103225" name="adj"/>
              </a:avLst>
            </a:prstGeom>
            <a:solidFill>
              <a:srgbClr val="0E4D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444" name="Google Shape;444;p18"/>
            <p:cNvSpPr/>
            <p:nvPr/>
          </p:nvSpPr>
          <p:spPr>
            <a:xfrm>
              <a:off x="3859774" y="4902228"/>
              <a:ext cx="2160000" cy="410400"/>
            </a:xfrm>
            <a:prstGeom prst="parallelogram">
              <a:avLst>
                <a:gd fmla="val 96284" name="adj"/>
              </a:avLst>
            </a:prstGeom>
            <a:solidFill>
              <a:srgbClr val="1D9A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445" name="Google Shape;445;p18"/>
            <p:cNvSpPr/>
            <p:nvPr/>
          </p:nvSpPr>
          <p:spPr>
            <a:xfrm>
              <a:off x="4555698" y="4078442"/>
              <a:ext cx="747543" cy="747543"/>
            </a:xfrm>
            <a:prstGeom prst="ellipse">
              <a:avLst/>
            </a:prstGeom>
            <a:solidFill>
              <a:srgbClr val="1D9A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446" name="Google Shape;446;p18"/>
            <p:cNvSpPr/>
            <p:nvPr/>
          </p:nvSpPr>
          <p:spPr>
            <a:xfrm flipH="1" rot="-5400000">
              <a:off x="5241239" y="4535186"/>
              <a:ext cx="1160004" cy="397131"/>
            </a:xfrm>
            <a:prstGeom prst="parallelogram">
              <a:avLst>
                <a:gd fmla="val 103225" name="adj"/>
              </a:avLst>
            </a:prstGeom>
            <a:solidFill>
              <a:srgbClr val="4562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447" name="Google Shape;447;p18"/>
            <p:cNvSpPr/>
            <p:nvPr/>
          </p:nvSpPr>
          <p:spPr>
            <a:xfrm>
              <a:off x="5622675" y="4153748"/>
              <a:ext cx="2160000" cy="410400"/>
            </a:xfrm>
            <a:prstGeom prst="parallelogram">
              <a:avLst>
                <a:gd fmla="val 96284" name="adj"/>
              </a:avLst>
            </a:prstGeom>
            <a:solidFill>
              <a:srgbClr val="8BC1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448" name="Google Shape;448;p18"/>
            <p:cNvSpPr/>
            <p:nvPr/>
          </p:nvSpPr>
          <p:spPr>
            <a:xfrm>
              <a:off x="6405491" y="3330899"/>
              <a:ext cx="747543" cy="747543"/>
            </a:xfrm>
            <a:prstGeom prst="ellipse">
              <a:avLst/>
            </a:prstGeom>
            <a:solidFill>
              <a:srgbClr val="8BC1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449" name="Google Shape;449;p18"/>
            <p:cNvSpPr/>
            <p:nvPr/>
          </p:nvSpPr>
          <p:spPr>
            <a:xfrm rot="5400000">
              <a:off x="4701824" y="4193815"/>
              <a:ext cx="472195" cy="471568"/>
            </a:xfrm>
            <a:custGeom>
              <a:rect b="b" l="l" r="r" t="t"/>
              <a:pathLst>
                <a:path extrusionOk="0" h="3240000" w="3244313">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1D9A78"/>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sp>
          <p:nvSpPr>
            <p:cNvPr id="450" name="Google Shape;450;p18"/>
            <p:cNvSpPr/>
            <p:nvPr/>
          </p:nvSpPr>
          <p:spPr>
            <a:xfrm>
              <a:off x="6557855" y="3436952"/>
              <a:ext cx="471567" cy="471567"/>
            </a:xfrm>
            <a:custGeom>
              <a:rect b="b" l="l" r="r" t="t"/>
              <a:pathLst>
                <a:path extrusionOk="0" h="3240000" w="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1D9A78"/>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grpSp>
      <p:grpSp>
        <p:nvGrpSpPr>
          <p:cNvPr id="451" name="Google Shape;451;p18"/>
          <p:cNvGrpSpPr/>
          <p:nvPr/>
        </p:nvGrpSpPr>
        <p:grpSpPr>
          <a:xfrm>
            <a:off x="2604644" y="3218425"/>
            <a:ext cx="1095948" cy="1357561"/>
            <a:chOff x="3688338" y="4951445"/>
            <a:chExt cx="1880462" cy="2096511"/>
          </a:xfrm>
        </p:grpSpPr>
        <p:sp>
          <p:nvSpPr>
            <p:cNvPr id="452" name="Google Shape;452;p18"/>
            <p:cNvSpPr txBox="1"/>
            <p:nvPr/>
          </p:nvSpPr>
          <p:spPr>
            <a:xfrm>
              <a:off x="3708840" y="5301206"/>
              <a:ext cx="1859960" cy="17467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F3F3F"/>
                </a:buClr>
                <a:buSzPts val="1050"/>
                <a:buFont typeface="Arial"/>
                <a:buNone/>
              </a:pPr>
              <a:r>
                <a:rPr b="1" i="0" lang="hu-HU" sz="1050" u="none" cap="none" strike="noStrike">
                  <a:solidFill>
                    <a:srgbClr val="3F3F3F"/>
                  </a:solidFill>
                  <a:latin typeface="Arial"/>
                  <a:ea typeface="Arial"/>
                  <a:cs typeface="Arial"/>
                  <a:sym typeface="Arial"/>
                </a:rPr>
                <a:t>Miminize/decrease the efforts</a:t>
              </a:r>
              <a:r>
                <a:rPr b="0" i="0" lang="hu-HU" sz="1050" u="none" cap="none" strike="noStrike">
                  <a:solidFill>
                    <a:srgbClr val="3F3F3F"/>
                  </a:solidFill>
                  <a:latin typeface="Arial"/>
                  <a:ea typeface="Arial"/>
                  <a:cs typeface="Arial"/>
                  <a:sym typeface="Arial"/>
                </a:rPr>
                <a:t> the customers have to make for choosing sustainable products/solutions </a:t>
              </a:r>
              <a:endParaRPr/>
            </a:p>
          </p:txBody>
        </p:sp>
        <p:sp>
          <p:nvSpPr>
            <p:cNvPr id="453" name="Google Shape;453;p18"/>
            <p:cNvSpPr txBox="1"/>
            <p:nvPr/>
          </p:nvSpPr>
          <p:spPr>
            <a:xfrm>
              <a:off x="3688338" y="4951445"/>
              <a:ext cx="1484248" cy="2851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1D9A78"/>
                </a:buClr>
                <a:buSzPts val="1200"/>
                <a:buFont typeface="Arial"/>
                <a:buNone/>
              </a:pPr>
              <a:r>
                <a:rPr b="1" i="0" lang="hu-HU" sz="1200" u="none" cap="none" strike="noStrike">
                  <a:solidFill>
                    <a:srgbClr val="1D9A78"/>
                  </a:solidFill>
                  <a:latin typeface="Arial"/>
                  <a:ea typeface="Arial"/>
                  <a:cs typeface="Arial"/>
                  <a:sym typeface="Arial"/>
                </a:rPr>
                <a:t>STEP 01</a:t>
              </a:r>
              <a:endParaRPr/>
            </a:p>
          </p:txBody>
        </p:sp>
      </p:grpSp>
      <p:sp>
        <p:nvSpPr>
          <p:cNvPr id="454" name="Google Shape;454;p18"/>
          <p:cNvSpPr txBox="1"/>
          <p:nvPr/>
        </p:nvSpPr>
        <p:spPr>
          <a:xfrm>
            <a:off x="3768973" y="2960452"/>
            <a:ext cx="1083999" cy="113107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3F3F3F"/>
              </a:buClr>
              <a:buSzPts val="1050"/>
              <a:buFont typeface="Arial"/>
              <a:buNone/>
            </a:pPr>
            <a:r>
              <a:rPr b="1" i="0" lang="hu-HU" sz="1050" u="none" cap="none" strike="noStrike">
                <a:solidFill>
                  <a:srgbClr val="3F3F3F"/>
                </a:solidFill>
                <a:latin typeface="Arial"/>
                <a:ea typeface="Arial"/>
                <a:cs typeface="Arial"/>
                <a:sym typeface="Arial"/>
              </a:rPr>
              <a:t>Increase the benefits </a:t>
            </a:r>
            <a:r>
              <a:rPr b="0" i="0" lang="hu-HU" sz="1050" u="none" cap="none" strike="noStrike">
                <a:solidFill>
                  <a:srgbClr val="3F3F3F"/>
                </a:solidFill>
                <a:latin typeface="Arial"/>
                <a:ea typeface="Arial"/>
                <a:cs typeface="Arial"/>
                <a:sym typeface="Arial"/>
              </a:rPr>
              <a:t>customers will experience when opting for sustainable products/solutions </a:t>
            </a:r>
            <a:endParaRPr/>
          </a:p>
        </p:txBody>
      </p:sp>
      <p:sp>
        <p:nvSpPr>
          <p:cNvPr id="455" name="Google Shape;455;p18"/>
          <p:cNvSpPr txBox="1"/>
          <p:nvPr/>
        </p:nvSpPr>
        <p:spPr>
          <a:xfrm>
            <a:off x="3756437" y="2743732"/>
            <a:ext cx="838753"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8BC145"/>
              </a:buClr>
              <a:buSzPts val="1200"/>
              <a:buFont typeface="Arial"/>
              <a:buNone/>
            </a:pPr>
            <a:r>
              <a:rPr b="1" i="0" lang="hu-HU" sz="1200" u="none" cap="none" strike="noStrike">
                <a:solidFill>
                  <a:srgbClr val="8BC145"/>
                </a:solidFill>
                <a:latin typeface="Arial"/>
                <a:ea typeface="Arial"/>
                <a:cs typeface="Arial"/>
                <a:sym typeface="Arial"/>
              </a:rPr>
              <a:t>STEP 02</a:t>
            </a:r>
            <a:endParaRPr/>
          </a:p>
        </p:txBody>
      </p:sp>
      <p:sp>
        <p:nvSpPr>
          <p:cNvPr id="456" name="Google Shape;456;p18"/>
          <p:cNvSpPr/>
          <p:nvPr/>
        </p:nvSpPr>
        <p:spPr>
          <a:xfrm>
            <a:off x="5003969" y="3656702"/>
            <a:ext cx="4032692" cy="940880"/>
          </a:xfrm>
          <a:prstGeom prst="rect">
            <a:avLst/>
          </a:prstGeom>
          <a:solidFill>
            <a:srgbClr val="E7501B"/>
          </a:solidFill>
          <a:ln cap="flat" cmpd="sng" w="12700">
            <a:solidFill>
              <a:srgbClr val="E7501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57" name="Google Shape;457;p18"/>
          <p:cNvSpPr/>
          <p:nvPr/>
        </p:nvSpPr>
        <p:spPr>
          <a:xfrm>
            <a:off x="8081115" y="3699305"/>
            <a:ext cx="815845" cy="855672"/>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Calibri"/>
              <a:ea typeface="Calibri"/>
              <a:cs typeface="Calibri"/>
              <a:sym typeface="Calibri"/>
            </a:endParaRPr>
          </a:p>
        </p:txBody>
      </p:sp>
      <p:sp>
        <p:nvSpPr>
          <p:cNvPr id="458" name="Google Shape;458;p18"/>
          <p:cNvSpPr txBox="1"/>
          <p:nvPr/>
        </p:nvSpPr>
        <p:spPr>
          <a:xfrm>
            <a:off x="5003969" y="3742421"/>
            <a:ext cx="307714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100"/>
              <a:buFont typeface="Arial"/>
              <a:buNone/>
            </a:pPr>
            <a:r>
              <a:rPr b="1" i="1" lang="hu-HU" sz="1100" u="none" cap="none" strike="noStrike">
                <a:solidFill>
                  <a:srgbClr val="FFFFFF"/>
                </a:solidFill>
                <a:latin typeface="Arial"/>
                <a:ea typeface="Arial"/>
                <a:cs typeface="Arial"/>
                <a:sym typeface="Arial"/>
              </a:rPr>
              <a:t>TIP:</a:t>
            </a:r>
            <a:endParaRPr/>
          </a:p>
          <a:p>
            <a:pPr indent="0" lvl="0" marL="0" marR="0" rtl="0" algn="ctr">
              <a:lnSpc>
                <a:spcPct val="100000"/>
              </a:lnSpc>
              <a:spcBef>
                <a:spcPts val="0"/>
              </a:spcBef>
              <a:spcAft>
                <a:spcPts val="0"/>
              </a:spcAft>
              <a:buClr>
                <a:srgbClr val="FFFFFF"/>
              </a:buClr>
              <a:buSzPts val="1100"/>
              <a:buFont typeface="Arial"/>
              <a:buNone/>
            </a:pPr>
            <a:r>
              <a:rPr b="0" i="1" lang="hu-HU" sz="1100" u="none" cap="none" strike="noStrike">
                <a:solidFill>
                  <a:srgbClr val="FFFFFF"/>
                </a:solidFill>
                <a:latin typeface="Arial"/>
                <a:ea typeface="Arial"/>
                <a:cs typeface="Arial"/>
                <a:sym typeface="Arial"/>
              </a:rPr>
              <a:t>Conduct a customer segmentation to choose the right benefits for the right groups when communicating with them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9"/>
          <p:cNvSpPr txBox="1"/>
          <p:nvPr>
            <p:ph type="title"/>
          </p:nvPr>
        </p:nvSpPr>
        <p:spPr>
          <a:xfrm>
            <a:off x="713225" y="99488"/>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solidFill>
                  <a:srgbClr val="2B2D83"/>
                </a:solidFill>
              </a:rPr>
              <a:t>Costumer value of ce</a:t>
            </a:r>
            <a:endParaRPr sz="4000">
              <a:solidFill>
                <a:srgbClr val="2B2D83"/>
              </a:solidFill>
            </a:endParaRPr>
          </a:p>
        </p:txBody>
      </p:sp>
      <p:sp>
        <p:nvSpPr>
          <p:cNvPr id="464" name="Google Shape;464;p19"/>
          <p:cNvSpPr/>
          <p:nvPr/>
        </p:nvSpPr>
        <p:spPr>
          <a:xfrm rot="10800000">
            <a:off x="330007" y="858350"/>
            <a:ext cx="3713397" cy="1713400"/>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0595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Calibri"/>
              <a:ea typeface="Calibri"/>
              <a:cs typeface="Calibri"/>
              <a:sym typeface="Calibri"/>
            </a:endParaRPr>
          </a:p>
        </p:txBody>
      </p:sp>
      <p:grpSp>
        <p:nvGrpSpPr>
          <p:cNvPr id="465" name="Google Shape;465;p19"/>
          <p:cNvGrpSpPr/>
          <p:nvPr/>
        </p:nvGrpSpPr>
        <p:grpSpPr>
          <a:xfrm>
            <a:off x="397489" y="899596"/>
            <a:ext cx="3253238" cy="1846129"/>
            <a:chOff x="864543" y="2434918"/>
            <a:chExt cx="2448916" cy="1563443"/>
          </a:xfrm>
        </p:grpSpPr>
        <p:sp>
          <p:nvSpPr>
            <p:cNvPr id="466" name="Google Shape;466;p19"/>
            <p:cNvSpPr txBox="1"/>
            <p:nvPr/>
          </p:nvSpPr>
          <p:spPr>
            <a:xfrm>
              <a:off x="999100" y="2434918"/>
              <a:ext cx="2102166" cy="260649"/>
            </a:xfrm>
            <a:prstGeom prst="rect">
              <a:avLst/>
            </a:prstGeom>
            <a:solidFill>
              <a:srgbClr val="05954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Arial"/>
                <a:buNone/>
              </a:pPr>
              <a:r>
                <a:rPr b="1" i="0" lang="hu-HU" sz="1400" u="none" cap="none" strike="noStrike">
                  <a:solidFill>
                    <a:srgbClr val="FFFFFF"/>
                  </a:solidFill>
                  <a:latin typeface="Calibri"/>
                  <a:ea typeface="Calibri"/>
                  <a:cs typeface="Calibri"/>
                  <a:sym typeface="Calibri"/>
                </a:rPr>
                <a:t>Economic Values</a:t>
              </a:r>
              <a:endParaRPr b="1" i="0" sz="1400" u="none" cap="none" strike="noStrike">
                <a:solidFill>
                  <a:srgbClr val="FFFFFF"/>
                </a:solidFill>
                <a:latin typeface="Calibri"/>
                <a:ea typeface="Calibri"/>
                <a:cs typeface="Calibri"/>
                <a:sym typeface="Calibri"/>
              </a:endParaRPr>
            </a:p>
          </p:txBody>
        </p:sp>
        <p:sp>
          <p:nvSpPr>
            <p:cNvPr id="467" name="Google Shape;467;p19"/>
            <p:cNvSpPr txBox="1"/>
            <p:nvPr/>
          </p:nvSpPr>
          <p:spPr>
            <a:xfrm>
              <a:off x="864543" y="2629957"/>
              <a:ext cx="2448916" cy="1368404"/>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Direct monetary benefits (savings)</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Indirect monetary savings due to reduced costs associated with waste management, processing, material etc.</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Indirect financial savings from time costs, psychological/emotional costs</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Indirect earnings from the improved brand  value (in case of business customers)</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Excellent quality/price ratio of reused/recycled </a:t>
              </a:r>
              <a:r>
                <a:rPr b="0" i="0" lang="hu-HU" sz="900" u="none" cap="none" strike="noStrike">
                  <a:solidFill>
                    <a:srgbClr val="E6F1D6"/>
                  </a:solidFill>
                  <a:latin typeface="Arial"/>
                  <a:ea typeface="Arial"/>
                  <a:cs typeface="Arial"/>
                  <a:sym typeface="Arial"/>
                </a:rPr>
                <a:t>materials</a:t>
              </a:r>
              <a:r>
                <a:rPr b="0" i="0" lang="hu-HU" sz="900" u="none" cap="none" strike="noStrike">
                  <a:solidFill>
                    <a:srgbClr val="FFFFFF"/>
                  </a:solidFill>
                  <a:latin typeface="Arial"/>
                  <a:ea typeface="Arial"/>
                  <a:cs typeface="Arial"/>
                  <a:sym typeface="Arial"/>
                </a:rPr>
                <a:t>/products</a:t>
              </a:r>
              <a:endParaRPr/>
            </a:p>
            <a:p>
              <a:pPr indent="0" lvl="0" marL="0" marR="0" rtl="0" algn="r">
                <a:lnSpc>
                  <a:spcPct val="100000"/>
                </a:lnSpc>
                <a:spcBef>
                  <a:spcPts val="0"/>
                </a:spcBef>
                <a:spcAft>
                  <a:spcPts val="0"/>
                </a:spcAft>
                <a:buClr>
                  <a:srgbClr val="FFFFFF"/>
                </a:buClr>
                <a:buSzPts val="900"/>
                <a:buFont typeface="Arial"/>
                <a:buNone/>
              </a:pPr>
              <a:r>
                <a:rPr b="0" i="0" lang="hu-HU" sz="900" u="none" cap="none" strike="noStrike">
                  <a:solidFill>
                    <a:srgbClr val="FFFFFF"/>
                  </a:solidFill>
                  <a:latin typeface="Arial"/>
                  <a:ea typeface="Arial"/>
                  <a:cs typeface="Arial"/>
                  <a:sym typeface="Arial"/>
                </a:rPr>
                <a:t>  </a:t>
              </a:r>
              <a:endParaRPr/>
            </a:p>
          </p:txBody>
        </p:sp>
      </p:grpSp>
      <p:sp>
        <p:nvSpPr>
          <p:cNvPr id="468" name="Google Shape;468;p19"/>
          <p:cNvSpPr/>
          <p:nvPr/>
        </p:nvSpPr>
        <p:spPr>
          <a:xfrm rot="10800000">
            <a:off x="330006" y="2626786"/>
            <a:ext cx="3752100" cy="1713400"/>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469" name="Google Shape;469;p19"/>
          <p:cNvSpPr txBox="1"/>
          <p:nvPr/>
        </p:nvSpPr>
        <p:spPr>
          <a:xfrm>
            <a:off x="330006" y="2846792"/>
            <a:ext cx="3253236" cy="1477328"/>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lt1"/>
              </a:buClr>
              <a:buSzPts val="900"/>
              <a:buFont typeface="Noto Sans Symbols"/>
              <a:buChar char="⮚"/>
            </a:pPr>
            <a:r>
              <a:rPr b="0" i="0" lang="hu-HU" sz="900" u="none" cap="none" strike="noStrike">
                <a:solidFill>
                  <a:schemeClr val="lt1"/>
                </a:solidFill>
                <a:latin typeface="Arial"/>
                <a:ea typeface="Arial"/>
                <a:cs typeface="Arial"/>
                <a:sym typeface="Arial"/>
              </a:rPr>
              <a:t>Pride in behaving in a sustainable way</a:t>
            </a:r>
            <a:endParaRPr/>
          </a:p>
          <a:p>
            <a:pPr indent="-171450" lvl="0" marL="171450" marR="0" rtl="0" algn="l">
              <a:lnSpc>
                <a:spcPct val="100000"/>
              </a:lnSpc>
              <a:spcBef>
                <a:spcPts val="0"/>
              </a:spcBef>
              <a:spcAft>
                <a:spcPts val="0"/>
              </a:spcAft>
              <a:buClr>
                <a:schemeClr val="lt1"/>
              </a:buClr>
              <a:buSzPts val="900"/>
              <a:buFont typeface="Noto Sans Symbols"/>
              <a:buChar char="⮚"/>
            </a:pPr>
            <a:r>
              <a:rPr b="0" i="0" lang="hu-HU" sz="900" u="none" cap="none" strike="noStrike">
                <a:solidFill>
                  <a:schemeClr val="lt1"/>
                </a:solidFill>
                <a:latin typeface="Arial"/>
                <a:ea typeface="Arial"/>
                <a:cs typeface="Arial"/>
                <a:sym typeface="Arial"/>
              </a:rPr>
              <a:t>Relief by not causing harm</a:t>
            </a:r>
            <a:endParaRPr/>
          </a:p>
          <a:p>
            <a:pPr indent="-171450" lvl="0" marL="171450" marR="0" rtl="0" algn="l">
              <a:lnSpc>
                <a:spcPct val="100000"/>
              </a:lnSpc>
              <a:spcBef>
                <a:spcPts val="0"/>
              </a:spcBef>
              <a:spcAft>
                <a:spcPts val="0"/>
              </a:spcAft>
              <a:buClr>
                <a:schemeClr val="lt1"/>
              </a:buClr>
              <a:buSzPts val="900"/>
              <a:buFont typeface="Noto Sans Symbols"/>
              <a:buChar char="⮚"/>
            </a:pPr>
            <a:r>
              <a:rPr b="0" i="0" lang="hu-HU" sz="900" u="none" cap="none" strike="noStrike">
                <a:solidFill>
                  <a:schemeClr val="lt1"/>
                </a:solidFill>
                <a:latin typeface="Arial"/>
                <a:ea typeface="Arial"/>
                <a:cs typeface="Arial"/>
                <a:sym typeface="Arial"/>
              </a:rPr>
              <a:t>Feeling of belonging to a community sharing the same values</a:t>
            </a:r>
            <a:endParaRPr/>
          </a:p>
          <a:p>
            <a:pPr indent="-171450" lvl="0" marL="171450" marR="0" rtl="0" algn="l">
              <a:lnSpc>
                <a:spcPct val="100000"/>
              </a:lnSpc>
              <a:spcBef>
                <a:spcPts val="0"/>
              </a:spcBef>
              <a:spcAft>
                <a:spcPts val="0"/>
              </a:spcAft>
              <a:buClr>
                <a:schemeClr val="lt1"/>
              </a:buClr>
              <a:buSzPts val="900"/>
              <a:buFont typeface="Noto Sans Symbols"/>
              <a:buChar char="⮚"/>
            </a:pPr>
            <a:r>
              <a:rPr b="0" i="0" lang="hu-HU" sz="900" u="none" cap="none" strike="noStrike">
                <a:solidFill>
                  <a:schemeClr val="lt1"/>
                </a:solidFill>
                <a:latin typeface="Arial"/>
                <a:ea typeface="Arial"/>
                <a:cs typeface="Arial"/>
                <a:sym typeface="Arial"/>
              </a:rPr>
              <a:t>Excitement caused by choosing recycled/reused products</a:t>
            </a:r>
            <a:endParaRPr/>
          </a:p>
          <a:p>
            <a:pPr indent="-171450" lvl="0" marL="171450" marR="0" rtl="0" algn="l">
              <a:lnSpc>
                <a:spcPct val="100000"/>
              </a:lnSpc>
              <a:spcBef>
                <a:spcPts val="0"/>
              </a:spcBef>
              <a:spcAft>
                <a:spcPts val="0"/>
              </a:spcAft>
              <a:buClr>
                <a:schemeClr val="lt1"/>
              </a:buClr>
              <a:buSzPts val="900"/>
              <a:buFont typeface="Noto Sans Symbols"/>
              <a:buChar char="⮚"/>
            </a:pPr>
            <a:r>
              <a:rPr b="0" i="0" lang="hu-HU" sz="900" u="none" cap="none" strike="noStrike">
                <a:solidFill>
                  <a:schemeClr val="lt1"/>
                </a:solidFill>
                <a:latin typeface="Arial"/>
                <a:ea typeface="Arial"/>
                <a:cs typeface="Arial"/>
                <a:sym typeface="Arial"/>
              </a:rPr>
              <a:t>Satisfaction related to daily activities (e.g. greater satisfaction when working in a sustainable way)</a:t>
            </a:r>
            <a:endParaRPr/>
          </a:p>
          <a:p>
            <a:pPr indent="-171450" lvl="0" marL="171450" marR="0" rtl="0" algn="l">
              <a:lnSpc>
                <a:spcPct val="100000"/>
              </a:lnSpc>
              <a:spcBef>
                <a:spcPts val="0"/>
              </a:spcBef>
              <a:spcAft>
                <a:spcPts val="0"/>
              </a:spcAft>
              <a:buClr>
                <a:schemeClr val="lt1"/>
              </a:buClr>
              <a:buSzPts val="900"/>
              <a:buFont typeface="Noto Sans Symbols"/>
              <a:buChar char="⮚"/>
            </a:pPr>
            <a:r>
              <a:rPr b="0" i="0" lang="hu-HU" sz="900" u="none" cap="none" strike="noStrike">
                <a:solidFill>
                  <a:schemeClr val="lt1"/>
                </a:solidFill>
                <a:latin typeface="Arial"/>
                <a:ea typeface="Arial"/>
                <a:cs typeface="Arial"/>
                <a:sym typeface="Arial"/>
              </a:rPr>
              <a:t>Sometimes negative feelings might be present(e.g. Fear of bad quality)  </a:t>
            </a:r>
            <a:endParaRPr/>
          </a:p>
        </p:txBody>
      </p:sp>
      <p:sp>
        <p:nvSpPr>
          <p:cNvPr id="470" name="Google Shape;470;p19"/>
          <p:cNvSpPr txBox="1"/>
          <p:nvPr/>
        </p:nvSpPr>
        <p:spPr>
          <a:xfrm>
            <a:off x="464972" y="2591840"/>
            <a:ext cx="29038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Arial"/>
              <a:buNone/>
            </a:pPr>
            <a:r>
              <a:rPr b="1" i="0" lang="hu-HU" sz="1400" u="none" cap="none" strike="noStrike">
                <a:solidFill>
                  <a:srgbClr val="FFFFFF"/>
                </a:solidFill>
                <a:latin typeface="Calibri"/>
                <a:ea typeface="Calibri"/>
                <a:cs typeface="Calibri"/>
                <a:sym typeface="Calibri"/>
              </a:rPr>
              <a:t>Emotional Values</a:t>
            </a:r>
            <a:endParaRPr b="1" i="0" sz="1400" u="none" cap="none" strike="noStrike">
              <a:solidFill>
                <a:srgbClr val="FFFFFF"/>
              </a:solidFill>
              <a:latin typeface="Calibri"/>
              <a:ea typeface="Calibri"/>
              <a:cs typeface="Calibri"/>
              <a:sym typeface="Calibri"/>
            </a:endParaRPr>
          </a:p>
        </p:txBody>
      </p:sp>
      <p:grpSp>
        <p:nvGrpSpPr>
          <p:cNvPr id="471" name="Google Shape;471;p19"/>
          <p:cNvGrpSpPr/>
          <p:nvPr/>
        </p:nvGrpSpPr>
        <p:grpSpPr>
          <a:xfrm>
            <a:off x="5502595" y="1378538"/>
            <a:ext cx="3465604" cy="1590608"/>
            <a:chOff x="5061896" y="1378538"/>
            <a:chExt cx="3465604" cy="1590608"/>
          </a:xfrm>
        </p:grpSpPr>
        <p:sp>
          <p:nvSpPr>
            <p:cNvPr id="472" name="Google Shape;472;p19"/>
            <p:cNvSpPr/>
            <p:nvPr/>
          </p:nvSpPr>
          <p:spPr>
            <a:xfrm>
              <a:off x="5061896" y="1378538"/>
              <a:ext cx="3465604" cy="1590608"/>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E75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473" name="Google Shape;473;p19"/>
            <p:cNvSpPr txBox="1"/>
            <p:nvPr/>
          </p:nvSpPr>
          <p:spPr>
            <a:xfrm>
              <a:off x="5493275" y="1843672"/>
              <a:ext cx="2937750" cy="1061829"/>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Reduced amount of waste</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Improved processes and functions</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Easy to use/fit with practices</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Expansion of variety  and options with new, trendy characteristics</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Better understanding of resource efficiency </a:t>
              </a:r>
              <a:endParaRPr b="0" i="0" sz="900" u="none" cap="none" strike="noStrike">
                <a:solidFill>
                  <a:srgbClr val="FFFFFF"/>
                </a:solidFill>
                <a:latin typeface="Arial"/>
                <a:ea typeface="Arial"/>
                <a:cs typeface="Arial"/>
                <a:sym typeface="Arial"/>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Innovativeness and creativity </a:t>
              </a:r>
              <a:endParaRPr/>
            </a:p>
          </p:txBody>
        </p:sp>
        <p:sp>
          <p:nvSpPr>
            <p:cNvPr id="474" name="Google Shape;474;p19"/>
            <p:cNvSpPr txBox="1"/>
            <p:nvPr/>
          </p:nvSpPr>
          <p:spPr>
            <a:xfrm>
              <a:off x="5527156" y="1480165"/>
              <a:ext cx="29038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Arial"/>
                <a:buNone/>
              </a:pPr>
              <a:r>
                <a:rPr b="1" i="0" lang="hu-HU" sz="1400" u="none" cap="none" strike="noStrike">
                  <a:solidFill>
                    <a:srgbClr val="FFFFFF"/>
                  </a:solidFill>
                  <a:latin typeface="Calibri"/>
                  <a:ea typeface="Calibri"/>
                  <a:cs typeface="Calibri"/>
                  <a:sym typeface="Calibri"/>
                </a:rPr>
                <a:t>FunctionalValues</a:t>
              </a:r>
              <a:endParaRPr b="1" i="0" sz="1400" u="none" cap="none" strike="noStrike">
                <a:solidFill>
                  <a:srgbClr val="FFFFFF"/>
                </a:solidFill>
                <a:latin typeface="Calibri"/>
                <a:ea typeface="Calibri"/>
                <a:cs typeface="Calibri"/>
                <a:sym typeface="Calibri"/>
              </a:endParaRPr>
            </a:p>
          </p:txBody>
        </p:sp>
      </p:grpSp>
      <p:grpSp>
        <p:nvGrpSpPr>
          <p:cNvPr id="475" name="Google Shape;475;p19"/>
          <p:cNvGrpSpPr/>
          <p:nvPr/>
        </p:nvGrpSpPr>
        <p:grpSpPr>
          <a:xfrm>
            <a:off x="5502595" y="3114323"/>
            <a:ext cx="3465604" cy="1708605"/>
            <a:chOff x="5061896" y="3236597"/>
            <a:chExt cx="3465604" cy="1708605"/>
          </a:xfrm>
        </p:grpSpPr>
        <p:sp>
          <p:nvSpPr>
            <p:cNvPr id="476" name="Google Shape;476;p19"/>
            <p:cNvSpPr/>
            <p:nvPr/>
          </p:nvSpPr>
          <p:spPr>
            <a:xfrm>
              <a:off x="5061896" y="3236597"/>
              <a:ext cx="3465604" cy="1708605"/>
            </a:xfrm>
            <a:custGeom>
              <a:rect b="b" l="l" r="r" t="t"/>
              <a:pathLst>
                <a:path extrusionOk="0" h="1233384" w="2897180">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15A7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Arial"/>
                <a:ea typeface="Arial"/>
                <a:cs typeface="Arial"/>
                <a:sym typeface="Arial"/>
              </a:endParaRPr>
            </a:p>
          </p:txBody>
        </p:sp>
        <p:sp>
          <p:nvSpPr>
            <p:cNvPr id="477" name="Google Shape;477;p19"/>
            <p:cNvSpPr txBox="1"/>
            <p:nvPr/>
          </p:nvSpPr>
          <p:spPr>
            <a:xfrm>
              <a:off x="5600861" y="3239692"/>
              <a:ext cx="2903869" cy="307777"/>
            </a:xfrm>
            <a:prstGeom prst="rect">
              <a:avLst/>
            </a:prstGeom>
            <a:solidFill>
              <a:srgbClr val="15A7A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Arial"/>
                <a:buNone/>
              </a:pPr>
              <a:r>
                <a:rPr b="1" i="0" lang="hu-HU" sz="1400" u="none" cap="none" strike="noStrike">
                  <a:solidFill>
                    <a:srgbClr val="FFFFFF"/>
                  </a:solidFill>
                  <a:latin typeface="Calibri"/>
                  <a:ea typeface="Calibri"/>
                  <a:cs typeface="Calibri"/>
                  <a:sym typeface="Calibri"/>
                </a:rPr>
                <a:t>Esteem/Symbolic Values</a:t>
              </a:r>
              <a:endParaRPr b="1" i="0" sz="1400" u="none" cap="none" strike="noStrike">
                <a:solidFill>
                  <a:srgbClr val="FFFFFF"/>
                </a:solidFill>
                <a:latin typeface="Calibri"/>
                <a:ea typeface="Calibri"/>
                <a:cs typeface="Calibri"/>
                <a:sym typeface="Calibri"/>
              </a:endParaRPr>
            </a:p>
          </p:txBody>
        </p:sp>
        <p:sp>
          <p:nvSpPr>
            <p:cNvPr id="478" name="Google Shape;478;p19"/>
            <p:cNvSpPr txBox="1"/>
            <p:nvPr/>
          </p:nvSpPr>
          <p:spPr>
            <a:xfrm>
              <a:off x="5600861" y="3585456"/>
              <a:ext cx="2830164" cy="1200329"/>
            </a:xfrm>
            <a:prstGeom prst="rect">
              <a:avLst/>
            </a:prstGeom>
            <a:solidFill>
              <a:srgbClr val="15A7A1"/>
            </a:solid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Positioning your company as a sustainable company (in case of business customers)</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Identifying yourself as someone respecting sustainability principles</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Involvement with others</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Sharing similar values</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Possibility to create new jobs</a:t>
              </a:r>
              <a:endParaRPr/>
            </a:p>
            <a:p>
              <a:pPr indent="-171450" lvl="0" marL="171450" marR="0" rtl="0" algn="l">
                <a:lnSpc>
                  <a:spcPct val="100000"/>
                </a:lnSpc>
                <a:spcBef>
                  <a:spcPts val="0"/>
                </a:spcBef>
                <a:spcAft>
                  <a:spcPts val="0"/>
                </a:spcAft>
                <a:buClr>
                  <a:srgbClr val="FFFFFF"/>
                </a:buClr>
                <a:buSzPts val="900"/>
                <a:buFont typeface="Noto Sans Symbols"/>
                <a:buChar char="⮚"/>
              </a:pPr>
              <a:r>
                <a:rPr b="0" i="0" lang="hu-HU" sz="900" u="none" cap="none" strike="noStrike">
                  <a:solidFill>
                    <a:srgbClr val="FFFFFF"/>
                  </a:solidFill>
                  <a:latin typeface="Arial"/>
                  <a:ea typeface="Arial"/>
                  <a:cs typeface="Arial"/>
                  <a:sym typeface="Arial"/>
                </a:rPr>
                <a:t>Contributing to sustainable growth</a:t>
              </a:r>
              <a:endParaRPr/>
            </a:p>
          </p:txBody>
        </p:sp>
      </p:grpSp>
      <p:grpSp>
        <p:nvGrpSpPr>
          <p:cNvPr id="479" name="Google Shape;479;p19"/>
          <p:cNvGrpSpPr/>
          <p:nvPr/>
        </p:nvGrpSpPr>
        <p:grpSpPr>
          <a:xfrm>
            <a:off x="3762347" y="1299520"/>
            <a:ext cx="2081354" cy="2905773"/>
            <a:chOff x="3213013" y="1803519"/>
            <a:chExt cx="2785636" cy="3639853"/>
          </a:xfrm>
        </p:grpSpPr>
        <p:cxnSp>
          <p:nvCxnSpPr>
            <p:cNvPr id="480" name="Google Shape;480;p19"/>
            <p:cNvCxnSpPr/>
            <p:nvPr/>
          </p:nvCxnSpPr>
          <p:spPr>
            <a:xfrm>
              <a:off x="4265835" y="3004412"/>
              <a:ext cx="795993" cy="830402"/>
            </a:xfrm>
            <a:prstGeom prst="straightConnector1">
              <a:avLst/>
            </a:prstGeom>
            <a:noFill/>
            <a:ln cap="flat" cmpd="sng" w="66675">
              <a:solidFill>
                <a:srgbClr val="7F7F7F"/>
              </a:solidFill>
              <a:prstDash val="solid"/>
              <a:round/>
              <a:headEnd len="sm" w="sm" type="none"/>
              <a:tailEnd len="sm" w="sm" type="none"/>
            </a:ln>
          </p:spPr>
        </p:cxnSp>
        <p:cxnSp>
          <p:nvCxnSpPr>
            <p:cNvPr id="481" name="Google Shape;481;p19"/>
            <p:cNvCxnSpPr/>
            <p:nvPr/>
          </p:nvCxnSpPr>
          <p:spPr>
            <a:xfrm flipH="1" rot="10800000">
              <a:off x="3987599" y="4316857"/>
              <a:ext cx="1074230" cy="708147"/>
            </a:xfrm>
            <a:prstGeom prst="straightConnector1">
              <a:avLst/>
            </a:prstGeom>
            <a:noFill/>
            <a:ln cap="flat" cmpd="sng" w="66675">
              <a:solidFill>
                <a:srgbClr val="7F7F7F"/>
              </a:solidFill>
              <a:prstDash val="solid"/>
              <a:round/>
              <a:headEnd len="sm" w="sm" type="none"/>
              <a:tailEnd len="sm" w="sm" type="none"/>
            </a:ln>
          </p:spPr>
        </p:cxnSp>
        <p:cxnSp>
          <p:nvCxnSpPr>
            <p:cNvPr id="482" name="Google Shape;482;p19"/>
            <p:cNvCxnSpPr/>
            <p:nvPr/>
          </p:nvCxnSpPr>
          <p:spPr>
            <a:xfrm flipH="1" rot="10800000">
              <a:off x="4265835" y="2282779"/>
              <a:ext cx="478221" cy="386665"/>
            </a:xfrm>
            <a:prstGeom prst="straightConnector1">
              <a:avLst/>
            </a:prstGeom>
            <a:noFill/>
            <a:ln cap="flat" cmpd="sng" w="66675">
              <a:solidFill>
                <a:srgbClr val="7F7F7F"/>
              </a:solidFill>
              <a:prstDash val="solid"/>
              <a:round/>
              <a:headEnd len="sm" w="sm" type="none"/>
              <a:tailEnd len="sm" w="sm" type="none"/>
            </a:ln>
          </p:spPr>
        </p:cxnSp>
        <p:sp>
          <p:nvSpPr>
            <p:cNvPr id="483" name="Google Shape;483;p19"/>
            <p:cNvSpPr/>
            <p:nvPr/>
          </p:nvSpPr>
          <p:spPr>
            <a:xfrm>
              <a:off x="4872082" y="1803519"/>
              <a:ext cx="795992" cy="592911"/>
            </a:xfrm>
            <a:prstGeom prst="ellipse">
              <a:avLst/>
            </a:prstGeom>
            <a:solidFill>
              <a:srgbClr val="E75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hu-HU" sz="1600" u="none" cap="none" strike="noStrike">
                  <a:solidFill>
                    <a:schemeClr val="lt1"/>
                  </a:solidFill>
                  <a:latin typeface="Arial"/>
                  <a:ea typeface="Arial"/>
                  <a:cs typeface="Arial"/>
                  <a:sym typeface="Arial"/>
                </a:rPr>
                <a:t>01</a:t>
              </a:r>
              <a:endParaRPr b="0" i="0" sz="1600" u="none" cap="none" strike="noStrike">
                <a:solidFill>
                  <a:schemeClr val="lt1"/>
                </a:solidFill>
                <a:latin typeface="Arial"/>
                <a:ea typeface="Arial"/>
                <a:cs typeface="Arial"/>
                <a:sym typeface="Arial"/>
              </a:endParaRPr>
            </a:p>
          </p:txBody>
        </p:sp>
        <p:sp>
          <p:nvSpPr>
            <p:cNvPr id="484" name="Google Shape;484;p19"/>
            <p:cNvSpPr/>
            <p:nvPr/>
          </p:nvSpPr>
          <p:spPr>
            <a:xfrm>
              <a:off x="3410846" y="2540931"/>
              <a:ext cx="774293" cy="592911"/>
            </a:xfrm>
            <a:prstGeom prst="ellipse">
              <a:avLst/>
            </a:prstGeom>
            <a:solidFill>
              <a:srgbClr val="0595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hu-HU" sz="1600" u="none" cap="none" strike="noStrike">
                  <a:solidFill>
                    <a:schemeClr val="lt1"/>
                  </a:solidFill>
                  <a:latin typeface="Arial"/>
                  <a:ea typeface="Arial"/>
                  <a:cs typeface="Arial"/>
                  <a:sym typeface="Arial"/>
                </a:rPr>
                <a:t>02</a:t>
              </a:r>
              <a:endParaRPr b="0" i="0" sz="1600" u="none" cap="none" strike="noStrike">
                <a:solidFill>
                  <a:schemeClr val="lt1"/>
                </a:solidFill>
                <a:latin typeface="Arial"/>
                <a:ea typeface="Arial"/>
                <a:cs typeface="Arial"/>
                <a:sym typeface="Arial"/>
              </a:endParaRPr>
            </a:p>
          </p:txBody>
        </p:sp>
        <p:sp>
          <p:nvSpPr>
            <p:cNvPr id="485" name="Google Shape;485;p19"/>
            <p:cNvSpPr/>
            <p:nvPr/>
          </p:nvSpPr>
          <p:spPr>
            <a:xfrm>
              <a:off x="5202657" y="3834815"/>
              <a:ext cx="795992" cy="592911"/>
            </a:xfrm>
            <a:prstGeom prst="ellipse">
              <a:avLst/>
            </a:prstGeom>
            <a:solidFill>
              <a:srgbClr val="15A7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hu-HU" sz="1600" u="none" cap="none" strike="noStrike">
                  <a:solidFill>
                    <a:schemeClr val="lt1"/>
                  </a:solidFill>
                  <a:latin typeface="Arial"/>
                  <a:ea typeface="Arial"/>
                  <a:cs typeface="Arial"/>
                  <a:sym typeface="Arial"/>
                </a:rPr>
                <a:t>03</a:t>
              </a:r>
              <a:endParaRPr b="0" i="0" sz="1600" u="none" cap="none" strike="noStrike">
                <a:solidFill>
                  <a:schemeClr val="lt1"/>
                </a:solidFill>
                <a:latin typeface="Arial"/>
                <a:ea typeface="Arial"/>
                <a:cs typeface="Arial"/>
                <a:sym typeface="Arial"/>
              </a:endParaRPr>
            </a:p>
          </p:txBody>
        </p:sp>
        <p:sp>
          <p:nvSpPr>
            <p:cNvPr id="486" name="Google Shape;486;p19"/>
            <p:cNvSpPr/>
            <p:nvPr/>
          </p:nvSpPr>
          <p:spPr>
            <a:xfrm>
              <a:off x="3213013" y="4850461"/>
              <a:ext cx="774293" cy="59291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hu-HU" sz="1600" u="none" cap="none" strike="noStrike">
                  <a:solidFill>
                    <a:schemeClr val="lt1"/>
                  </a:solidFill>
                  <a:latin typeface="Arial"/>
                  <a:ea typeface="Arial"/>
                  <a:cs typeface="Arial"/>
                  <a:sym typeface="Arial"/>
                </a:rPr>
                <a:t>04</a:t>
              </a:r>
              <a:endParaRPr b="0" i="0" sz="1600" u="none" cap="none" strike="noStrik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p:cNvSpPr txBox="1"/>
          <p:nvPr>
            <p:ph type="title"/>
          </p:nvPr>
        </p:nvSpPr>
        <p:spPr>
          <a:xfrm>
            <a:off x="3322825" y="880450"/>
            <a:ext cx="2498400" cy="1946700"/>
          </a:xfrm>
          <a:prstGeom prst="rect">
            <a:avLst/>
          </a:prstGeom>
          <a:noFill/>
          <a:ln>
            <a:noFill/>
          </a:ln>
        </p:spPr>
        <p:txBody>
          <a:bodyPr anchorCtr="0" anchor="ctr" bIns="91425" lIns="0" spcFirstLastPara="1" rIns="91425" wrap="square" tIns="91425">
            <a:noAutofit/>
          </a:bodyPr>
          <a:lstStyle/>
          <a:p>
            <a:pPr indent="0" lvl="0" marL="0" rtl="0" algn="ctr">
              <a:lnSpc>
                <a:spcPct val="100000"/>
              </a:lnSpc>
              <a:spcBef>
                <a:spcPts val="0"/>
              </a:spcBef>
              <a:spcAft>
                <a:spcPts val="0"/>
              </a:spcAft>
              <a:buSzPts val="9000"/>
              <a:buNone/>
            </a:pPr>
            <a:r>
              <a:rPr lang="hu-HU"/>
              <a:t>02</a:t>
            </a:r>
            <a:endParaRPr/>
          </a:p>
        </p:txBody>
      </p:sp>
      <p:sp>
        <p:nvSpPr>
          <p:cNvPr id="139" name="Google Shape;139;p2"/>
          <p:cNvSpPr txBox="1"/>
          <p:nvPr>
            <p:ph idx="2" type="title"/>
          </p:nvPr>
        </p:nvSpPr>
        <p:spPr>
          <a:xfrm>
            <a:off x="92208" y="2840375"/>
            <a:ext cx="9051792" cy="106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6000"/>
              <a:buNone/>
            </a:pPr>
            <a:r>
              <a:rPr b="1" lang="hu-HU" sz="5400"/>
              <a:t>2.3 Greening your Business</a:t>
            </a:r>
            <a:endParaRPr sz="5400"/>
          </a:p>
        </p:txBody>
      </p:sp>
      <p:sp>
        <p:nvSpPr>
          <p:cNvPr id="140" name="Google Shape;140;p2"/>
          <p:cNvSpPr/>
          <p:nvPr/>
        </p:nvSpPr>
        <p:spPr>
          <a:xfrm flipH="1">
            <a:off x="8160201" y="819350"/>
            <a:ext cx="983811" cy="803457"/>
          </a:xfrm>
          <a:custGeom>
            <a:rect b="b" l="l" r="r" t="t"/>
            <a:pathLst>
              <a:path extrusionOk="0" h="10639" w="13025">
                <a:moveTo>
                  <a:pt x="0" y="1"/>
                </a:moveTo>
                <a:lnTo>
                  <a:pt x="0" y="10638"/>
                </a:lnTo>
                <a:lnTo>
                  <a:pt x="13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0"/>
          <p:cNvSpPr txBox="1"/>
          <p:nvPr>
            <p:ph type="title"/>
          </p:nvPr>
        </p:nvSpPr>
        <p:spPr>
          <a:xfrm>
            <a:off x="-739772" y="1077043"/>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solidFill>
                  <a:srgbClr val="368E00"/>
                </a:solidFill>
              </a:rPr>
              <a:t>Benefits for other stakeholders</a:t>
            </a:r>
            <a:br>
              <a:rPr lang="hu-HU" sz="4000">
                <a:solidFill>
                  <a:srgbClr val="368E00"/>
                </a:solidFill>
              </a:rPr>
            </a:br>
            <a:endParaRPr/>
          </a:p>
        </p:txBody>
      </p:sp>
      <p:sp>
        <p:nvSpPr>
          <p:cNvPr id="492" name="Google Shape;492;p20"/>
          <p:cNvSpPr txBox="1"/>
          <p:nvPr>
            <p:ph idx="1" type="subTitle"/>
          </p:nvPr>
        </p:nvSpPr>
        <p:spPr>
          <a:xfrm>
            <a:off x="2443166" y="2000978"/>
            <a:ext cx="5559606" cy="207473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hu-HU" sz="1600"/>
              <a:t>An overview on benefits for stakeholders excluding the companies and consumers. </a:t>
            </a:r>
            <a:endParaRPr/>
          </a:p>
          <a:p>
            <a:pPr indent="0" lvl="0" marL="0" rtl="0" algn="just">
              <a:lnSpc>
                <a:spcPct val="100000"/>
              </a:lnSpc>
              <a:spcBef>
                <a:spcPts val="0"/>
              </a:spcBef>
              <a:spcAft>
                <a:spcPts val="0"/>
              </a:spcAft>
              <a:buSzPts val="1600"/>
              <a:buNone/>
            </a:pPr>
            <a:r>
              <a:rPr lang="hu-HU" sz="1600"/>
              <a:t>These stakeholders include the government, municipalities, education institutions and the society at large meaning, and</a:t>
            </a:r>
            <a:endParaRPr/>
          </a:p>
          <a:p>
            <a:pPr indent="0" lvl="0" marL="0" rtl="0" algn="just">
              <a:lnSpc>
                <a:spcPct val="100000"/>
              </a:lnSpc>
              <a:spcBef>
                <a:spcPts val="0"/>
              </a:spcBef>
              <a:spcAft>
                <a:spcPts val="0"/>
              </a:spcAft>
              <a:buSzPts val="1600"/>
              <a:buNone/>
            </a:pPr>
            <a:r>
              <a:rPr lang="hu-HU" sz="1600"/>
              <a:t> gives a summary of the most important dimension of the CE benefits from the perspective of these groups. </a:t>
            </a:r>
            <a:endParaRPr/>
          </a:p>
          <a:p>
            <a:pPr indent="0" lvl="0" marL="0" rtl="0" algn="just">
              <a:lnSpc>
                <a:spcPct val="100000"/>
              </a:lnSpc>
              <a:spcBef>
                <a:spcPts val="0"/>
              </a:spcBef>
              <a:spcAft>
                <a:spcPts val="0"/>
              </a:spcAft>
              <a:buSzPts val="1600"/>
              <a:buNone/>
            </a:pPr>
            <a:r>
              <a:rPr lang="hu-HU" sz="14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21"/>
          <p:cNvSpPr txBox="1"/>
          <p:nvPr>
            <p:ph type="title"/>
          </p:nvPr>
        </p:nvSpPr>
        <p:spPr>
          <a:xfrm>
            <a:off x="474686" y="11808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solidFill>
                  <a:srgbClr val="059540"/>
                </a:solidFill>
              </a:rPr>
              <a:t>Benefits for other stakeholders</a:t>
            </a:r>
            <a:br>
              <a:rPr lang="hu-HU"/>
            </a:br>
            <a:endParaRPr/>
          </a:p>
        </p:txBody>
      </p:sp>
      <p:sp>
        <p:nvSpPr>
          <p:cNvPr id="498" name="Google Shape;498;p21"/>
          <p:cNvSpPr txBox="1"/>
          <p:nvPr/>
        </p:nvSpPr>
        <p:spPr>
          <a:xfrm>
            <a:off x="474686" y="1118327"/>
            <a:ext cx="11163300" cy="489902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68E00"/>
              </a:buClr>
              <a:buSzPts val="1600"/>
              <a:buFont typeface="Arial"/>
              <a:buNone/>
            </a:pPr>
            <a:r>
              <a:rPr b="1" i="0" lang="hu-HU" sz="1600" u="none" cap="none" strike="noStrike">
                <a:solidFill>
                  <a:srgbClr val="368E00"/>
                </a:solidFill>
                <a:latin typeface="Arial"/>
                <a:ea typeface="Arial"/>
                <a:cs typeface="Arial"/>
                <a:sym typeface="Arial"/>
              </a:rPr>
              <a:t>Who are they? </a:t>
            </a:r>
            <a:endParaRPr/>
          </a:p>
          <a:p>
            <a:pPr indent="-228600" lvl="0" marL="228600" marR="0" rtl="0" algn="l">
              <a:lnSpc>
                <a:spcPct val="90000"/>
              </a:lnSpc>
              <a:spcBef>
                <a:spcPts val="1000"/>
              </a:spcBef>
              <a:spcAft>
                <a:spcPts val="0"/>
              </a:spcAft>
              <a:buClr>
                <a:srgbClr val="000000"/>
              </a:buClr>
              <a:buSzPts val="1600"/>
              <a:buFont typeface="Arial"/>
              <a:buChar char="•"/>
            </a:pPr>
            <a:r>
              <a:rPr b="0" i="0" lang="hu-HU" sz="1600" u="none" cap="none" strike="noStrike">
                <a:solidFill>
                  <a:srgbClr val="000000"/>
                </a:solidFill>
                <a:latin typeface="Arial"/>
                <a:ea typeface="Arial"/>
                <a:cs typeface="Arial"/>
                <a:sym typeface="Arial"/>
              </a:rPr>
              <a:t>government </a:t>
            </a:r>
            <a:endParaRPr/>
          </a:p>
          <a:p>
            <a:pPr indent="-228600" lvl="0" marL="228600" marR="0" rtl="0" algn="l">
              <a:lnSpc>
                <a:spcPct val="90000"/>
              </a:lnSpc>
              <a:spcBef>
                <a:spcPts val="1000"/>
              </a:spcBef>
              <a:spcAft>
                <a:spcPts val="0"/>
              </a:spcAft>
              <a:buClr>
                <a:srgbClr val="000000"/>
              </a:buClr>
              <a:buSzPts val="1600"/>
              <a:buFont typeface="Arial"/>
              <a:buChar char="•"/>
            </a:pPr>
            <a:r>
              <a:rPr b="0" i="0" lang="hu-HU" sz="1600" u="none" cap="none" strike="noStrike">
                <a:solidFill>
                  <a:srgbClr val="000000"/>
                </a:solidFill>
                <a:latin typeface="Arial"/>
                <a:ea typeface="Arial"/>
                <a:cs typeface="Arial"/>
                <a:sym typeface="Arial"/>
              </a:rPr>
              <a:t>municipalities </a:t>
            </a:r>
            <a:endParaRPr/>
          </a:p>
          <a:p>
            <a:pPr indent="-228600" lvl="0" marL="228600" marR="0" rtl="0" algn="l">
              <a:lnSpc>
                <a:spcPct val="90000"/>
              </a:lnSpc>
              <a:spcBef>
                <a:spcPts val="1000"/>
              </a:spcBef>
              <a:spcAft>
                <a:spcPts val="0"/>
              </a:spcAft>
              <a:buClr>
                <a:srgbClr val="000000"/>
              </a:buClr>
              <a:buSzPts val="1600"/>
              <a:buFont typeface="Arial"/>
              <a:buChar char="•"/>
            </a:pPr>
            <a:r>
              <a:rPr b="0" i="0" lang="hu-HU" sz="1600" u="none" cap="none" strike="noStrike">
                <a:solidFill>
                  <a:srgbClr val="000000"/>
                </a:solidFill>
                <a:latin typeface="Arial"/>
                <a:ea typeface="Arial"/>
                <a:cs typeface="Arial"/>
                <a:sym typeface="Arial"/>
              </a:rPr>
              <a:t>education institutions and </a:t>
            </a:r>
            <a:endParaRPr/>
          </a:p>
          <a:p>
            <a:pPr indent="-228600" lvl="0" marL="228600" marR="0" rtl="0" algn="l">
              <a:lnSpc>
                <a:spcPct val="90000"/>
              </a:lnSpc>
              <a:spcBef>
                <a:spcPts val="1000"/>
              </a:spcBef>
              <a:spcAft>
                <a:spcPts val="0"/>
              </a:spcAft>
              <a:buClr>
                <a:srgbClr val="000000"/>
              </a:buClr>
              <a:buSzPts val="1600"/>
              <a:buFont typeface="Arial"/>
              <a:buChar char="•"/>
            </a:pPr>
            <a:r>
              <a:rPr b="0" i="0" lang="hu-HU" sz="1600" u="none" cap="none" strike="noStrike">
                <a:solidFill>
                  <a:srgbClr val="000000"/>
                </a:solidFill>
                <a:latin typeface="Arial"/>
                <a:ea typeface="Arial"/>
                <a:cs typeface="Arial"/>
                <a:sym typeface="Arial"/>
              </a:rPr>
              <a:t>the whole society</a:t>
            </a:r>
            <a:r>
              <a:rPr b="1" i="0" lang="hu-HU" sz="1600" u="none" cap="none" strike="noStrike">
                <a:solidFill>
                  <a:srgbClr val="000000"/>
                </a:solidFill>
                <a:latin typeface="Arial"/>
                <a:ea typeface="Arial"/>
                <a:cs typeface="Arial"/>
                <a:sym typeface="Arial"/>
              </a:rPr>
              <a:t> </a:t>
            </a:r>
            <a:endParaRPr b="1"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600"/>
              <a:buFont typeface="Arial"/>
              <a:buNone/>
            </a:pPr>
            <a:r>
              <a:t/>
            </a:r>
            <a:endParaRPr b="1" i="0" sz="1600" u="none" cap="none" strike="noStrike">
              <a:solidFill>
                <a:srgbClr val="368E00"/>
              </a:solidFill>
              <a:latin typeface="Arial"/>
              <a:ea typeface="Arial"/>
              <a:cs typeface="Arial"/>
              <a:sym typeface="Arial"/>
            </a:endParaRPr>
          </a:p>
          <a:p>
            <a:pPr indent="0" lvl="0" marL="0" marR="0" rtl="0" algn="l">
              <a:lnSpc>
                <a:spcPct val="90000"/>
              </a:lnSpc>
              <a:spcBef>
                <a:spcPts val="1000"/>
              </a:spcBef>
              <a:spcAft>
                <a:spcPts val="0"/>
              </a:spcAft>
              <a:buClr>
                <a:srgbClr val="368E00"/>
              </a:buClr>
              <a:buSzPts val="1600"/>
              <a:buFont typeface="Arial"/>
              <a:buNone/>
            </a:pPr>
            <a:r>
              <a:rPr b="1" i="0" lang="hu-HU" sz="1600" u="none" cap="none" strike="noStrike">
                <a:solidFill>
                  <a:srgbClr val="368E00"/>
                </a:solidFill>
                <a:latin typeface="Arial"/>
                <a:ea typeface="Arial"/>
                <a:cs typeface="Arial"/>
                <a:sym typeface="Arial"/>
              </a:rPr>
              <a:t>Sustainable Development Goals in Europe</a:t>
            </a:r>
            <a:endParaRPr b="1" i="0" sz="1600" u="none" cap="none" strike="noStrike">
              <a:solidFill>
                <a:srgbClr val="368E00"/>
              </a:solidFill>
              <a:latin typeface="Arial"/>
              <a:ea typeface="Arial"/>
              <a:cs typeface="Arial"/>
              <a:sym typeface="Arial"/>
            </a:endParaRPr>
          </a:p>
          <a:p>
            <a:pPr indent="-228600" lvl="0" marL="228600" marR="0" rtl="0" algn="l">
              <a:lnSpc>
                <a:spcPct val="120000"/>
              </a:lnSpc>
              <a:spcBef>
                <a:spcPts val="500"/>
              </a:spcBef>
              <a:spcAft>
                <a:spcPts val="0"/>
              </a:spcAft>
              <a:buClr>
                <a:srgbClr val="000000"/>
              </a:buClr>
              <a:buSzPts val="1600"/>
              <a:buFont typeface="Arial"/>
              <a:buChar char="•"/>
            </a:pPr>
            <a:r>
              <a:rPr b="0" i="0" lang="hu-HU" sz="1600" u="none" cap="none" strike="noStrike">
                <a:solidFill>
                  <a:srgbClr val="000000"/>
                </a:solidFill>
                <a:latin typeface="Arial"/>
                <a:ea typeface="Arial"/>
                <a:cs typeface="Arial"/>
                <a:sym typeface="Arial"/>
              </a:rPr>
              <a:t>cooperation of science and business </a:t>
            </a:r>
            <a:endParaRPr/>
          </a:p>
          <a:p>
            <a:pPr indent="-228600" lvl="0" marL="228600" marR="0" rtl="0" algn="l">
              <a:lnSpc>
                <a:spcPct val="120000"/>
              </a:lnSpc>
              <a:spcBef>
                <a:spcPts val="500"/>
              </a:spcBef>
              <a:spcAft>
                <a:spcPts val="0"/>
              </a:spcAft>
              <a:buClr>
                <a:srgbClr val="000000"/>
              </a:buClr>
              <a:buSzPts val="1600"/>
              <a:buFont typeface="Arial"/>
              <a:buChar char="•"/>
            </a:pPr>
            <a:r>
              <a:rPr b="0" i="0" lang="hu-HU" sz="1600" u="none" cap="none" strike="noStrike">
                <a:solidFill>
                  <a:srgbClr val="000000"/>
                </a:solidFill>
                <a:latin typeface="Arial"/>
                <a:ea typeface="Arial"/>
                <a:cs typeface="Arial"/>
                <a:sym typeface="Arial"/>
              </a:rPr>
              <a:t>the local, regional and state authorities</a:t>
            </a:r>
            <a:endParaRPr b="0" i="0" sz="1600" u="none" cap="none" strike="noStrike">
              <a:solidFill>
                <a:srgbClr val="000000"/>
              </a:solidFill>
              <a:latin typeface="Arial"/>
              <a:ea typeface="Arial"/>
              <a:cs typeface="Arial"/>
              <a:sym typeface="Arial"/>
            </a:endParaRPr>
          </a:p>
          <a:p>
            <a:pPr indent="-228600" lvl="0" marL="228600" marR="0" rtl="0" algn="l">
              <a:lnSpc>
                <a:spcPct val="120000"/>
              </a:lnSpc>
              <a:spcBef>
                <a:spcPts val="500"/>
              </a:spcBef>
              <a:spcAft>
                <a:spcPts val="0"/>
              </a:spcAft>
              <a:buClr>
                <a:srgbClr val="000000"/>
              </a:buClr>
              <a:buSzPts val="1600"/>
              <a:buFont typeface="Arial"/>
              <a:buChar char="•"/>
            </a:pPr>
            <a:r>
              <a:rPr b="0" i="0" lang="hu-HU" sz="1600" u="none" cap="none" strike="noStrike">
                <a:solidFill>
                  <a:srgbClr val="000000"/>
                </a:solidFill>
                <a:latin typeface="Arial"/>
                <a:ea typeface="Arial"/>
                <a:cs typeface="Arial"/>
                <a:sym typeface="Arial"/>
              </a:rPr>
              <a:t>The European Green Deal</a:t>
            </a:r>
            <a:endParaRPr b="0" i="0" sz="1600" u="none" cap="none" strike="noStrike">
              <a:solidFill>
                <a:srgbClr val="000000"/>
              </a:solidFill>
              <a:latin typeface="Arial"/>
              <a:ea typeface="Arial"/>
              <a:cs typeface="Arial"/>
              <a:sym typeface="Arial"/>
            </a:endParaRPr>
          </a:p>
        </p:txBody>
      </p:sp>
      <p:pic>
        <p:nvPicPr>
          <p:cNvPr id="499" name="Google Shape;499;p21"/>
          <p:cNvPicPr preferRelativeResize="0"/>
          <p:nvPr/>
        </p:nvPicPr>
        <p:blipFill rotWithShape="1">
          <a:blip r:embed="rId3">
            <a:alphaModFix/>
          </a:blip>
          <a:srcRect b="0" l="0" r="0" t="0"/>
          <a:stretch/>
        </p:blipFill>
        <p:spPr>
          <a:xfrm>
            <a:off x="4803681" y="1410586"/>
            <a:ext cx="4177286" cy="2628451"/>
          </a:xfrm>
          <a:prstGeom prst="rect">
            <a:avLst/>
          </a:prstGeom>
          <a:noFill/>
          <a:ln>
            <a:noFill/>
          </a:ln>
        </p:spPr>
      </p:pic>
      <p:sp>
        <p:nvSpPr>
          <p:cNvPr id="500" name="Google Shape;500;p21"/>
          <p:cNvSpPr txBox="1"/>
          <p:nvPr/>
        </p:nvSpPr>
        <p:spPr>
          <a:xfrm>
            <a:off x="5819559" y="4058249"/>
            <a:ext cx="2955846"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hu-HU" sz="500" u="none" cap="none" strike="noStrike">
                <a:solidFill>
                  <a:srgbClr val="374957"/>
                </a:solidFill>
                <a:latin typeface="Proxima Nova"/>
                <a:ea typeface="Proxima Nova"/>
                <a:cs typeface="Proxima Nova"/>
                <a:sym typeface="Proxima Nova"/>
              </a:rPr>
              <a:t>sdg infographic </a:t>
            </a:r>
            <a:r>
              <a:rPr b="0" i="0" lang="hu-HU" sz="500" u="none" cap="none" strike="noStrike">
                <a:solidFill>
                  <a:srgbClr val="000000"/>
                </a:solidFill>
                <a:latin typeface="Arial"/>
                <a:ea typeface="Arial"/>
                <a:cs typeface="Arial"/>
                <a:sym typeface="Arial"/>
              </a:rPr>
              <a:t>by </a:t>
            </a:r>
            <a:r>
              <a:rPr b="1" i="0" lang="hu-HU" sz="500" u="none" cap="none" strike="noStrike">
                <a:solidFill>
                  <a:srgbClr val="0F73EE"/>
                </a:solidFill>
                <a:latin typeface="Proxima Nova"/>
                <a:ea typeface="Proxima Nova"/>
                <a:cs typeface="Proxima Nova"/>
                <a:sym typeface="Proxima Nova"/>
              </a:rPr>
              <a:t>freepik</a:t>
            </a:r>
            <a:r>
              <a:rPr b="0" i="0" lang="hu-HU" sz="500" u="none" cap="none" strike="noStrike">
                <a:solidFill>
                  <a:srgbClr val="000000"/>
                </a:solidFill>
                <a:latin typeface="Arial"/>
                <a:ea typeface="Arial"/>
                <a:cs typeface="Arial"/>
                <a:sym typeface="Arial"/>
              </a:rPr>
              <a:t> in https://www.freepik.com/free-vector/hand-drawn-sdg-infographic-infographic_29830257.htm#query=sustainable%20development%20goals&amp;position=1&amp;from_view=search&amp;track=ais</a:t>
            </a:r>
            <a:endParaRPr/>
          </a:p>
        </p:txBody>
      </p:sp>
      <p:pic>
        <p:nvPicPr>
          <p:cNvPr descr="Uma imagem com texto, clipart&#10;&#10;Descrição gerada automaticamente" id="501" name="Google Shape;501;p21"/>
          <p:cNvPicPr preferRelativeResize="0"/>
          <p:nvPr/>
        </p:nvPicPr>
        <p:blipFill rotWithShape="1">
          <a:blip r:embed="rId4">
            <a:alphaModFix/>
          </a:blip>
          <a:srcRect b="0" l="0" r="0" t="0"/>
          <a:stretch/>
        </p:blipFill>
        <p:spPr>
          <a:xfrm>
            <a:off x="8299738" y="3819903"/>
            <a:ext cx="681229" cy="2383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22"/>
          <p:cNvSpPr txBox="1"/>
          <p:nvPr>
            <p:ph type="title"/>
          </p:nvPr>
        </p:nvSpPr>
        <p:spPr>
          <a:xfrm>
            <a:off x="474686" y="11808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solidFill>
                  <a:srgbClr val="059540"/>
                </a:solidFill>
              </a:rPr>
              <a:t>Benefits for other stakeholders</a:t>
            </a:r>
            <a:br>
              <a:rPr lang="hu-HU"/>
            </a:br>
            <a:endParaRPr/>
          </a:p>
        </p:txBody>
      </p:sp>
      <p:sp>
        <p:nvSpPr>
          <p:cNvPr id="507" name="Google Shape;507;p22"/>
          <p:cNvSpPr txBox="1"/>
          <p:nvPr/>
        </p:nvSpPr>
        <p:spPr>
          <a:xfrm>
            <a:off x="297711" y="1247553"/>
            <a:ext cx="4790619" cy="282758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t/>
            </a:r>
            <a:endParaRPr b="1" i="0" sz="2400" u="none" cap="none" strike="noStrike">
              <a:solidFill>
                <a:srgbClr val="368E00"/>
              </a:solidFill>
              <a:latin typeface="Verdana"/>
              <a:ea typeface="Verdana"/>
              <a:cs typeface="Verdana"/>
              <a:sym typeface="Verdana"/>
            </a:endParaRPr>
          </a:p>
          <a:p>
            <a:pPr indent="0" lvl="0" marL="0" marR="0" rtl="0" algn="l">
              <a:lnSpc>
                <a:spcPct val="90000"/>
              </a:lnSpc>
              <a:spcBef>
                <a:spcPts val="1000"/>
              </a:spcBef>
              <a:spcAft>
                <a:spcPts val="0"/>
              </a:spcAft>
              <a:buClr>
                <a:srgbClr val="368E00"/>
              </a:buClr>
              <a:buSzPts val="1400"/>
              <a:buFont typeface="Arial"/>
              <a:buNone/>
            </a:pPr>
            <a:r>
              <a:rPr b="1" i="0" lang="hu-HU" sz="1400" u="none" cap="none" strike="noStrike">
                <a:solidFill>
                  <a:srgbClr val="368E00"/>
                </a:solidFill>
                <a:latin typeface="Arial"/>
                <a:ea typeface="Arial"/>
                <a:cs typeface="Arial"/>
                <a:sym typeface="Arial"/>
              </a:rPr>
              <a:t>Education for Sustainable Development</a:t>
            </a:r>
            <a:endParaRPr/>
          </a:p>
          <a:p>
            <a:pPr indent="0" lvl="0" marL="0" marR="0" rtl="0" algn="l">
              <a:lnSpc>
                <a:spcPct val="90000"/>
              </a:lnSpc>
              <a:spcBef>
                <a:spcPts val="1000"/>
              </a:spcBef>
              <a:spcAft>
                <a:spcPts val="0"/>
              </a:spcAft>
              <a:buClr>
                <a:srgbClr val="368E00"/>
              </a:buClr>
              <a:buSzPts val="1400"/>
              <a:buFont typeface="Arial"/>
              <a:buNone/>
            </a:pPr>
            <a:r>
              <a:rPr b="1" i="0" lang="hu-HU" sz="1400" u="none" cap="none" strike="noStrike">
                <a:solidFill>
                  <a:srgbClr val="368E00"/>
                </a:solidFill>
                <a:latin typeface="Arial"/>
                <a:ea typeface="Arial"/>
                <a:cs typeface="Arial"/>
                <a:sym typeface="Arial"/>
              </a:rPr>
              <a:t> </a:t>
            </a:r>
            <a:endParaRPr b="1" i="0" sz="1400" u="none" cap="none" strike="noStrike">
              <a:solidFill>
                <a:srgbClr val="368E00"/>
              </a:solidFill>
              <a:latin typeface="Arial"/>
              <a:ea typeface="Arial"/>
              <a:cs typeface="Arial"/>
              <a:sym typeface="Arial"/>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lifelong learning </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integral part of quality education </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higher level of knowledge acquisition </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empowers people of all genders, ages, respects cultural diversity</a:t>
            </a:r>
            <a:endParaRPr/>
          </a:p>
        </p:txBody>
      </p:sp>
      <p:sp>
        <p:nvSpPr>
          <p:cNvPr id="508" name="Google Shape;508;p22"/>
          <p:cNvSpPr/>
          <p:nvPr/>
        </p:nvSpPr>
        <p:spPr>
          <a:xfrm rot="295670">
            <a:off x="5817508" y="1590400"/>
            <a:ext cx="1981047" cy="2563019"/>
          </a:xfrm>
          <a:custGeom>
            <a:rect b="b" l="l" r="r" t="t"/>
            <a:pathLst>
              <a:path extrusionOk="0" h="4439610" w="3080644">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09" name="Google Shape;509;p22"/>
          <p:cNvGrpSpPr/>
          <p:nvPr/>
        </p:nvGrpSpPr>
        <p:grpSpPr>
          <a:xfrm>
            <a:off x="6796035" y="3378276"/>
            <a:ext cx="890487" cy="855494"/>
            <a:chOff x="431983" y="4908978"/>
            <a:chExt cx="1791643" cy="1519698"/>
          </a:xfrm>
        </p:grpSpPr>
        <p:sp>
          <p:nvSpPr>
            <p:cNvPr id="510" name="Google Shape;510;p22"/>
            <p:cNvSpPr/>
            <p:nvPr/>
          </p:nvSpPr>
          <p:spPr>
            <a:xfrm flipH="1" rot="10800000">
              <a:off x="431983" y="6207029"/>
              <a:ext cx="1791643" cy="221647"/>
            </a:xfrm>
            <a:custGeom>
              <a:rect b="b" l="l" r="r" t="t"/>
              <a:pathLst>
                <a:path extrusionOk="0" h="667240" w="539352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511" name="Google Shape;511;p22"/>
            <p:cNvSpPr/>
            <p:nvPr/>
          </p:nvSpPr>
          <p:spPr>
            <a:xfrm flipH="1" rot="10800000">
              <a:off x="477202" y="5975783"/>
              <a:ext cx="1701206" cy="210459"/>
            </a:xfrm>
            <a:custGeom>
              <a:rect b="b" l="l" r="r" t="t"/>
              <a:pathLst>
                <a:path extrusionOk="0" h="667240" w="539352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512" name="Google Shape;512;p22"/>
            <p:cNvSpPr/>
            <p:nvPr/>
          </p:nvSpPr>
          <p:spPr>
            <a:xfrm flipH="1" rot="10800000">
              <a:off x="608469" y="5777017"/>
              <a:ext cx="1438672" cy="177980"/>
            </a:xfrm>
            <a:custGeom>
              <a:rect b="b" l="l" r="r" t="t"/>
              <a:pathLst>
                <a:path extrusionOk="0" h="667240" w="539352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513" name="Google Shape;513;p22"/>
            <p:cNvSpPr/>
            <p:nvPr/>
          </p:nvSpPr>
          <p:spPr>
            <a:xfrm rot="10800000">
              <a:off x="501262" y="5570427"/>
              <a:ext cx="1653085" cy="204505"/>
            </a:xfrm>
            <a:custGeom>
              <a:rect b="b" l="l" r="r" t="t"/>
              <a:pathLst>
                <a:path extrusionOk="0" h="667240" w="539352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514" name="Google Shape;514;p22"/>
            <p:cNvSpPr/>
            <p:nvPr/>
          </p:nvSpPr>
          <p:spPr>
            <a:xfrm flipH="1">
              <a:off x="523586" y="5358778"/>
              <a:ext cx="1608437" cy="198982"/>
            </a:xfrm>
            <a:custGeom>
              <a:rect b="b" l="l" r="r" t="t"/>
              <a:pathLst>
                <a:path extrusionOk="0" h="667240" w="539352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515" name="Google Shape;515;p22"/>
            <p:cNvSpPr/>
            <p:nvPr/>
          </p:nvSpPr>
          <p:spPr>
            <a:xfrm flipH="1" rot="10800000">
              <a:off x="431983" y="5132611"/>
              <a:ext cx="1791643" cy="221647"/>
            </a:xfrm>
            <a:custGeom>
              <a:rect b="b" l="l" r="r" t="t"/>
              <a:pathLst>
                <a:path extrusionOk="0" h="667240" w="539352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516" name="Google Shape;516;p22"/>
            <p:cNvSpPr/>
            <p:nvPr/>
          </p:nvSpPr>
          <p:spPr>
            <a:xfrm flipH="1" rot="10800000">
              <a:off x="477202" y="4908978"/>
              <a:ext cx="1701206" cy="210459"/>
            </a:xfrm>
            <a:custGeom>
              <a:rect b="b" l="l" r="r" t="t"/>
              <a:pathLst>
                <a:path extrusionOk="0" h="667240" w="539352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23"/>
          <p:cNvSpPr txBox="1"/>
          <p:nvPr>
            <p:ph type="title"/>
          </p:nvPr>
        </p:nvSpPr>
        <p:spPr>
          <a:xfrm>
            <a:off x="474686" y="11808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solidFill>
                  <a:srgbClr val="059540"/>
                </a:solidFill>
              </a:rPr>
              <a:t>Benefits for other stakeholders</a:t>
            </a:r>
            <a:br>
              <a:rPr lang="hu-HU"/>
            </a:br>
            <a:endParaRPr/>
          </a:p>
        </p:txBody>
      </p:sp>
      <p:sp>
        <p:nvSpPr>
          <p:cNvPr id="522" name="Google Shape;522;p23"/>
          <p:cNvSpPr txBox="1"/>
          <p:nvPr/>
        </p:nvSpPr>
        <p:spPr>
          <a:xfrm>
            <a:off x="297711" y="1247553"/>
            <a:ext cx="5543108" cy="282758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t/>
            </a:r>
            <a:endParaRPr b="1" i="0" sz="2400" u="none" cap="none" strike="noStrike">
              <a:solidFill>
                <a:srgbClr val="368E00"/>
              </a:solidFill>
              <a:latin typeface="Verdana"/>
              <a:ea typeface="Verdana"/>
              <a:cs typeface="Verdana"/>
              <a:sym typeface="Verdana"/>
            </a:endParaRPr>
          </a:p>
          <a:p>
            <a:pPr indent="0" lvl="0" marL="0" marR="0" rtl="0" algn="l">
              <a:lnSpc>
                <a:spcPct val="90000"/>
              </a:lnSpc>
              <a:spcBef>
                <a:spcPts val="1000"/>
              </a:spcBef>
              <a:spcAft>
                <a:spcPts val="0"/>
              </a:spcAft>
              <a:buClr>
                <a:srgbClr val="368E00"/>
              </a:buClr>
              <a:buSzPts val="1400"/>
              <a:buFont typeface="Arial"/>
              <a:buNone/>
            </a:pPr>
            <a:r>
              <a:rPr b="1" i="0" lang="hu-HU" sz="1400" u="none" cap="none" strike="noStrike">
                <a:solidFill>
                  <a:srgbClr val="368E00"/>
                </a:solidFill>
                <a:latin typeface="Arial"/>
                <a:ea typeface="Arial"/>
                <a:cs typeface="Arial"/>
                <a:sym typeface="Arial"/>
              </a:rPr>
              <a:t>Universities and Research centres</a:t>
            </a:r>
            <a:endParaRPr b="1" i="0" sz="1400" u="none" cap="none" strike="noStrike">
              <a:solidFill>
                <a:srgbClr val="368E00"/>
              </a:solidFill>
              <a:latin typeface="Arial"/>
              <a:ea typeface="Arial"/>
              <a:cs typeface="Arial"/>
              <a:sym typeface="Arial"/>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projects</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teaching programmes</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research work</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international network</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knowledge exchanges between business and higher education</a:t>
            </a:r>
            <a:endParaRPr/>
          </a:p>
        </p:txBody>
      </p:sp>
      <p:grpSp>
        <p:nvGrpSpPr>
          <p:cNvPr id="523" name="Google Shape;523;p23"/>
          <p:cNvGrpSpPr/>
          <p:nvPr/>
        </p:nvGrpSpPr>
        <p:grpSpPr>
          <a:xfrm flipH="1" rot="-701036">
            <a:off x="6083464" y="1087994"/>
            <a:ext cx="2488309" cy="3754721"/>
            <a:chOff x="1105009" y="665240"/>
            <a:chExt cx="3688534" cy="5399544"/>
          </a:xfrm>
        </p:grpSpPr>
        <p:sp>
          <p:nvSpPr>
            <p:cNvPr id="524" name="Google Shape;524;p23"/>
            <p:cNvSpPr/>
            <p:nvPr/>
          </p:nvSpPr>
          <p:spPr>
            <a:xfrm flipH="1" rot="410959">
              <a:off x="1522252" y="1773885"/>
              <a:ext cx="2854049" cy="4135471"/>
            </a:xfrm>
            <a:custGeom>
              <a:rect b="b" l="l" r="r" t="t"/>
              <a:pathLst>
                <a:path extrusionOk="0" h="4135471" w="2854049">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rgbClr val="E750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701"/>
                <a:buFont typeface="Arial"/>
                <a:buNone/>
              </a:pPr>
              <a:r>
                <a:t/>
              </a:r>
              <a:endParaRPr b="0" i="0" sz="2701" u="none" cap="none" strike="noStrike">
                <a:solidFill>
                  <a:srgbClr val="000000"/>
                </a:solidFill>
                <a:latin typeface="Calibri"/>
                <a:ea typeface="Calibri"/>
                <a:cs typeface="Calibri"/>
                <a:sym typeface="Calibri"/>
              </a:endParaRPr>
            </a:p>
          </p:txBody>
        </p:sp>
        <p:sp>
          <p:nvSpPr>
            <p:cNvPr id="525" name="Google Shape;525;p23"/>
            <p:cNvSpPr/>
            <p:nvPr/>
          </p:nvSpPr>
          <p:spPr>
            <a:xfrm flipH="1">
              <a:off x="1105009" y="665240"/>
              <a:ext cx="3688534" cy="2409764"/>
            </a:xfrm>
            <a:custGeom>
              <a:rect b="b" l="l" r="r" t="t"/>
              <a:pathLst>
                <a:path extrusionOk="0" h="2022026" w="3095038">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rgbClr val="15A7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1"/>
                <a:buFont typeface="Arial"/>
                <a:buNone/>
              </a:pPr>
              <a:r>
                <a:t/>
              </a:r>
              <a:endParaRPr b="0" i="0" sz="2701" u="none" cap="none" strike="noStrike">
                <a:solidFill>
                  <a:srgbClr val="FFFFFF"/>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24"/>
          <p:cNvSpPr txBox="1"/>
          <p:nvPr>
            <p:ph type="title"/>
          </p:nvPr>
        </p:nvSpPr>
        <p:spPr>
          <a:xfrm>
            <a:off x="474686" y="11808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solidFill>
                  <a:srgbClr val="059540"/>
                </a:solidFill>
              </a:rPr>
              <a:t>Benefits for other stakeholders</a:t>
            </a:r>
            <a:br>
              <a:rPr lang="hu-HU"/>
            </a:br>
            <a:endParaRPr/>
          </a:p>
        </p:txBody>
      </p:sp>
      <p:sp>
        <p:nvSpPr>
          <p:cNvPr id="531" name="Google Shape;531;p24"/>
          <p:cNvSpPr txBox="1"/>
          <p:nvPr/>
        </p:nvSpPr>
        <p:spPr>
          <a:xfrm>
            <a:off x="356493" y="1622983"/>
            <a:ext cx="5854199" cy="282758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400"/>
              <a:buFont typeface="Arial"/>
              <a:buNone/>
            </a:pPr>
            <a:r>
              <a:t/>
            </a:r>
            <a:endParaRPr b="1" i="0" sz="1400" u="none" cap="none" strike="noStrike">
              <a:solidFill>
                <a:srgbClr val="368E00"/>
              </a:solidFill>
              <a:latin typeface="Arial"/>
              <a:ea typeface="Arial"/>
              <a:cs typeface="Arial"/>
              <a:sym typeface="Arial"/>
            </a:endParaRPr>
          </a:p>
          <a:p>
            <a:pPr indent="0" lvl="0" marL="0" marR="0" rtl="0" algn="l">
              <a:lnSpc>
                <a:spcPct val="90000"/>
              </a:lnSpc>
              <a:spcBef>
                <a:spcPts val="1000"/>
              </a:spcBef>
              <a:spcAft>
                <a:spcPts val="0"/>
              </a:spcAft>
              <a:buClr>
                <a:srgbClr val="368E00"/>
              </a:buClr>
              <a:buSzPts val="1400"/>
              <a:buFont typeface="Arial"/>
              <a:buNone/>
            </a:pPr>
            <a:r>
              <a:rPr b="1" i="0" lang="hu-HU" sz="1400" u="none" cap="none" strike="noStrike">
                <a:solidFill>
                  <a:srgbClr val="368E00"/>
                </a:solidFill>
                <a:latin typeface="Arial"/>
                <a:ea typeface="Arial"/>
                <a:cs typeface="Arial"/>
                <a:sym typeface="Arial"/>
              </a:rPr>
              <a:t>Governments</a:t>
            </a:r>
            <a:r>
              <a:rPr b="1" i="0" lang="hu-HU" sz="1400" u="none" cap="none" strike="noStrike">
                <a:solidFill>
                  <a:srgbClr val="368E00"/>
                </a:solidFill>
                <a:latin typeface="Arial"/>
                <a:ea typeface="Arial"/>
                <a:cs typeface="Arial"/>
                <a:sym typeface="Arial"/>
              </a:rPr>
              <a:t> and municipalities</a:t>
            </a:r>
            <a:endParaRPr b="1" i="0" sz="1400" u="none" cap="none" strike="noStrike">
              <a:solidFill>
                <a:srgbClr val="368E00"/>
              </a:solidFill>
              <a:latin typeface="Arial"/>
              <a:ea typeface="Arial"/>
              <a:cs typeface="Arial"/>
              <a:sym typeface="Arial"/>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outstanding responsibility </a:t>
            </a:r>
            <a:endParaRPr/>
          </a:p>
          <a:p>
            <a:pPr indent="-228600" lvl="0" marL="228600" marR="0" rtl="0" algn="l">
              <a:lnSpc>
                <a:spcPct val="120000"/>
              </a:lnSpc>
              <a:spcBef>
                <a:spcPts val="500"/>
              </a:spcBef>
              <a:spcAft>
                <a:spcPts val="0"/>
              </a:spcAft>
              <a:buClr>
                <a:srgbClr val="181818"/>
              </a:buClr>
              <a:buSzPts val="1400"/>
              <a:buFont typeface="Arial"/>
              <a:buChar char="•"/>
            </a:pPr>
            <a:r>
              <a:rPr b="0" i="0" lang="hu-HU" sz="1400" u="none" cap="none" strike="noStrike">
                <a:solidFill>
                  <a:srgbClr val="181818"/>
                </a:solidFill>
                <a:latin typeface="Arial"/>
                <a:ea typeface="Arial"/>
                <a:cs typeface="Arial"/>
                <a:sym typeface="Arial"/>
              </a:rPr>
              <a:t>job creation </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reducing unemployment </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local jobs</a:t>
            </a:r>
            <a:endParaRPr/>
          </a:p>
          <a:p>
            <a:pPr indent="-228600" lvl="0" marL="228600" marR="0" rtl="0" algn="l">
              <a:lnSpc>
                <a:spcPct val="120000"/>
              </a:lnSpc>
              <a:spcBef>
                <a:spcPts val="500"/>
              </a:spcBef>
              <a:spcAft>
                <a:spcPts val="0"/>
              </a:spcAft>
              <a:buClr>
                <a:srgbClr val="181818"/>
              </a:buClr>
              <a:buSzPts val="1400"/>
              <a:buFont typeface="Arial"/>
              <a:buChar char="•"/>
            </a:pPr>
            <a:r>
              <a:rPr b="0" i="0" lang="hu-HU" sz="1400" u="none" cap="none" strike="noStrike">
                <a:solidFill>
                  <a:srgbClr val="181818"/>
                </a:solidFill>
                <a:latin typeface="Arial"/>
                <a:ea typeface="Arial"/>
                <a:cs typeface="Arial"/>
                <a:sym typeface="Arial"/>
              </a:rPr>
              <a:t>the fastest growing sectors</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decrease of employment in the extractive industries</a:t>
            </a:r>
            <a:endParaRPr b="0" i="0" sz="1400" u="none" cap="none" strike="noStrike">
              <a:solidFill>
                <a:srgbClr val="181818"/>
              </a:solidFill>
              <a:latin typeface="Arial"/>
              <a:ea typeface="Arial"/>
              <a:cs typeface="Arial"/>
              <a:sym typeface="Arial"/>
            </a:endParaRPr>
          </a:p>
        </p:txBody>
      </p:sp>
      <p:grpSp>
        <p:nvGrpSpPr>
          <p:cNvPr id="532" name="Google Shape;532;p24"/>
          <p:cNvGrpSpPr/>
          <p:nvPr/>
        </p:nvGrpSpPr>
        <p:grpSpPr>
          <a:xfrm>
            <a:off x="5713886" y="1423727"/>
            <a:ext cx="2354304" cy="3327384"/>
            <a:chOff x="808111" y="-20084"/>
            <a:chExt cx="3896959" cy="5507649"/>
          </a:xfrm>
        </p:grpSpPr>
        <p:grpSp>
          <p:nvGrpSpPr>
            <p:cNvPr id="533" name="Google Shape;533;p24"/>
            <p:cNvGrpSpPr/>
            <p:nvPr/>
          </p:nvGrpSpPr>
          <p:grpSpPr>
            <a:xfrm>
              <a:off x="3942094" y="-1847"/>
              <a:ext cx="762976" cy="3863294"/>
              <a:chOff x="3942094" y="-1847"/>
              <a:chExt cx="762976" cy="3863294"/>
            </a:xfrm>
          </p:grpSpPr>
          <p:sp>
            <p:nvSpPr>
              <p:cNvPr id="534" name="Google Shape;534;p24"/>
              <p:cNvSpPr/>
              <p:nvPr/>
            </p:nvSpPr>
            <p:spPr>
              <a:xfrm>
                <a:off x="4288244" y="-1847"/>
                <a:ext cx="72000" cy="2651760"/>
              </a:xfrm>
              <a:prstGeom prst="rect">
                <a:avLst/>
              </a:prstGeom>
              <a:solidFill>
                <a:srgbClr val="0595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535" name="Google Shape;535;p24"/>
              <p:cNvSpPr/>
              <p:nvPr/>
            </p:nvSpPr>
            <p:spPr>
              <a:xfrm flipH="1" rot="5400000">
                <a:off x="3694759" y="2851136"/>
                <a:ext cx="1257646" cy="762976"/>
              </a:xfrm>
              <a:custGeom>
                <a:rect b="b" l="l" r="r" t="t"/>
                <a:pathLst>
                  <a:path extrusionOk="0" h="652173" w="1075004">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solidFill>
                <a:srgbClr val="0595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grpSp>
          <p:nvGrpSpPr>
            <p:cNvPr id="536" name="Google Shape;536;p24"/>
            <p:cNvGrpSpPr/>
            <p:nvPr/>
          </p:nvGrpSpPr>
          <p:grpSpPr>
            <a:xfrm>
              <a:off x="3158599" y="-1847"/>
              <a:ext cx="762976" cy="2936601"/>
              <a:chOff x="3158599" y="-1847"/>
              <a:chExt cx="762976" cy="2936601"/>
            </a:xfrm>
          </p:grpSpPr>
          <p:sp>
            <p:nvSpPr>
              <p:cNvPr id="537" name="Google Shape;537;p24"/>
              <p:cNvSpPr/>
              <p:nvPr/>
            </p:nvSpPr>
            <p:spPr>
              <a:xfrm>
                <a:off x="3501625" y="-1847"/>
                <a:ext cx="72000" cy="17373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538" name="Google Shape;538;p24"/>
              <p:cNvSpPr/>
              <p:nvPr/>
            </p:nvSpPr>
            <p:spPr>
              <a:xfrm flipH="1" rot="5400000">
                <a:off x="2911264" y="1924443"/>
                <a:ext cx="1257646" cy="762976"/>
              </a:xfrm>
              <a:custGeom>
                <a:rect b="b" l="l" r="r" t="t"/>
                <a:pathLst>
                  <a:path extrusionOk="0" h="652173" w="1075004">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grpSp>
          <p:nvGrpSpPr>
            <p:cNvPr id="539" name="Google Shape;539;p24"/>
            <p:cNvGrpSpPr/>
            <p:nvPr/>
          </p:nvGrpSpPr>
          <p:grpSpPr>
            <a:xfrm>
              <a:off x="2015424" y="-1847"/>
              <a:ext cx="1437328" cy="5489412"/>
              <a:chOff x="2015424" y="-1847"/>
              <a:chExt cx="1437328" cy="5489412"/>
            </a:xfrm>
          </p:grpSpPr>
          <p:sp>
            <p:nvSpPr>
              <p:cNvPr id="540" name="Google Shape;540;p24"/>
              <p:cNvSpPr/>
              <p:nvPr/>
            </p:nvSpPr>
            <p:spPr>
              <a:xfrm>
                <a:off x="2701620" y="-1847"/>
                <a:ext cx="72000" cy="4023360"/>
              </a:xfrm>
              <a:prstGeom prst="rect">
                <a:avLst/>
              </a:prstGeom>
              <a:solidFill>
                <a:srgbClr val="0595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541" name="Google Shape;541;p24"/>
              <p:cNvSpPr/>
              <p:nvPr/>
            </p:nvSpPr>
            <p:spPr>
              <a:xfrm flipH="1" rot="5400000">
                <a:off x="1970982" y="4005795"/>
                <a:ext cx="1526212" cy="1437328"/>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595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grpSp>
          <p:nvGrpSpPr>
            <p:cNvPr id="542" name="Google Shape;542;p24"/>
            <p:cNvGrpSpPr/>
            <p:nvPr/>
          </p:nvGrpSpPr>
          <p:grpSpPr>
            <a:xfrm>
              <a:off x="808111" y="-1847"/>
              <a:ext cx="762978" cy="3628896"/>
              <a:chOff x="808111" y="-1847"/>
              <a:chExt cx="762978" cy="3628896"/>
            </a:xfrm>
          </p:grpSpPr>
          <p:sp>
            <p:nvSpPr>
              <p:cNvPr id="543" name="Google Shape;543;p24"/>
              <p:cNvSpPr/>
              <p:nvPr/>
            </p:nvSpPr>
            <p:spPr>
              <a:xfrm>
                <a:off x="1152817" y="-1847"/>
                <a:ext cx="72000" cy="2377440"/>
              </a:xfrm>
              <a:prstGeom prst="rect">
                <a:avLst/>
              </a:prstGeom>
              <a:solidFill>
                <a:srgbClr val="0595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544" name="Google Shape;544;p24"/>
              <p:cNvSpPr/>
              <p:nvPr/>
            </p:nvSpPr>
            <p:spPr>
              <a:xfrm flipH="1" rot="5400000">
                <a:off x="560777" y="2616737"/>
                <a:ext cx="1257646" cy="762978"/>
              </a:xfrm>
              <a:custGeom>
                <a:rect b="b" l="l" r="r" t="t"/>
                <a:pathLst>
                  <a:path extrusionOk="0" h="652174" w="107500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rgbClr val="0595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grpSp>
          <p:nvGrpSpPr>
            <p:cNvPr id="545" name="Google Shape;545;p24"/>
            <p:cNvGrpSpPr/>
            <p:nvPr/>
          </p:nvGrpSpPr>
          <p:grpSpPr>
            <a:xfrm>
              <a:off x="1591607" y="-20084"/>
              <a:ext cx="762976" cy="2449850"/>
              <a:chOff x="1591607" y="-20084"/>
              <a:chExt cx="762976" cy="2449850"/>
            </a:xfrm>
          </p:grpSpPr>
          <p:sp>
            <p:nvSpPr>
              <p:cNvPr id="546" name="Google Shape;546;p24"/>
              <p:cNvSpPr/>
              <p:nvPr/>
            </p:nvSpPr>
            <p:spPr>
              <a:xfrm>
                <a:off x="1936171" y="-20084"/>
                <a:ext cx="72000" cy="118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0" u="none" cap="none" strike="noStrike">
                  <a:solidFill>
                    <a:schemeClr val="dk1"/>
                  </a:solidFill>
                  <a:latin typeface="Arial"/>
                  <a:ea typeface="Arial"/>
                  <a:cs typeface="Arial"/>
                  <a:sym typeface="Arial"/>
                </a:endParaRPr>
              </a:p>
            </p:txBody>
          </p:sp>
          <p:sp>
            <p:nvSpPr>
              <p:cNvPr id="547" name="Google Shape;547;p24"/>
              <p:cNvSpPr/>
              <p:nvPr/>
            </p:nvSpPr>
            <p:spPr>
              <a:xfrm flipH="1" rot="5400000">
                <a:off x="1344272" y="1419455"/>
                <a:ext cx="1257646" cy="762976"/>
              </a:xfrm>
              <a:custGeom>
                <a:rect b="b" l="l" r="r" t="t"/>
                <a:pathLst>
                  <a:path extrusionOk="0" h="652173" w="1075004">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25"/>
          <p:cNvSpPr txBox="1"/>
          <p:nvPr>
            <p:ph type="title"/>
          </p:nvPr>
        </p:nvSpPr>
        <p:spPr>
          <a:xfrm>
            <a:off x="474686" y="11808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solidFill>
                  <a:srgbClr val="059540"/>
                </a:solidFill>
              </a:rPr>
              <a:t>Benefits for other stakeholders</a:t>
            </a:r>
            <a:br>
              <a:rPr lang="hu-HU"/>
            </a:br>
            <a:endParaRPr/>
          </a:p>
        </p:txBody>
      </p:sp>
      <p:sp>
        <p:nvSpPr>
          <p:cNvPr id="553" name="Google Shape;553;p25"/>
          <p:cNvSpPr txBox="1"/>
          <p:nvPr/>
        </p:nvSpPr>
        <p:spPr>
          <a:xfrm>
            <a:off x="479730" y="865946"/>
            <a:ext cx="6677753" cy="32181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400"/>
              <a:buFont typeface="Arial"/>
              <a:buNone/>
            </a:pPr>
            <a:r>
              <a:t/>
            </a:r>
            <a:endParaRPr b="1" i="0" sz="1400" u="none" cap="none" strike="noStrike">
              <a:solidFill>
                <a:srgbClr val="368E00"/>
              </a:solidFill>
              <a:latin typeface="Arial"/>
              <a:ea typeface="Arial"/>
              <a:cs typeface="Arial"/>
              <a:sym typeface="Arial"/>
            </a:endParaRPr>
          </a:p>
          <a:p>
            <a:pPr indent="0" lvl="0" marL="0" marR="0" rtl="0" algn="l">
              <a:lnSpc>
                <a:spcPct val="90000"/>
              </a:lnSpc>
              <a:spcBef>
                <a:spcPts val="1000"/>
              </a:spcBef>
              <a:spcAft>
                <a:spcPts val="0"/>
              </a:spcAft>
              <a:buClr>
                <a:srgbClr val="368E00"/>
              </a:buClr>
              <a:buSzPts val="1400"/>
              <a:buFont typeface="Arial"/>
              <a:buNone/>
            </a:pPr>
            <a:r>
              <a:rPr b="1" i="0" lang="hu-HU" sz="1400" u="none" cap="none" strike="noStrike">
                <a:solidFill>
                  <a:srgbClr val="368E00"/>
                </a:solidFill>
                <a:latin typeface="Arial"/>
                <a:ea typeface="Arial"/>
                <a:cs typeface="Arial"/>
                <a:sym typeface="Arial"/>
              </a:rPr>
              <a:t>Value creation in the society</a:t>
            </a:r>
            <a:endParaRPr b="1" i="0" sz="1400" u="none" cap="none" strike="noStrike">
              <a:solidFill>
                <a:srgbClr val="368E00"/>
              </a:solidFill>
              <a:latin typeface="Arial"/>
              <a:ea typeface="Arial"/>
              <a:cs typeface="Arial"/>
              <a:sym typeface="Arial"/>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includes each part of the society </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long-term relationship with stakeholders </a:t>
            </a:r>
            <a:endParaRPr/>
          </a:p>
          <a:p>
            <a:pPr indent="-228600" lvl="0" marL="228600" marR="0" rtl="0" algn="l">
              <a:lnSpc>
                <a:spcPct val="120000"/>
              </a:lnSpc>
              <a:spcBef>
                <a:spcPts val="500"/>
              </a:spcBef>
              <a:spcAft>
                <a:spcPts val="0"/>
              </a:spcAft>
              <a:buClr>
                <a:srgbClr val="000000"/>
              </a:buClr>
              <a:buSzPts val="1400"/>
              <a:buFont typeface="Arial"/>
              <a:buChar char="•"/>
            </a:pPr>
            <a:r>
              <a:rPr b="0" i="0" lang="hu-HU" sz="1400" u="none" cap="none" strike="noStrike">
                <a:solidFill>
                  <a:srgbClr val="000000"/>
                </a:solidFill>
                <a:latin typeface="Arial"/>
                <a:ea typeface="Arial"/>
                <a:cs typeface="Arial"/>
                <a:sym typeface="Arial"/>
              </a:rPr>
              <a:t>building up the social capital contributes to rising of living standards through:</a:t>
            </a:r>
            <a:endParaRPr/>
          </a:p>
          <a:p>
            <a:pPr indent="0" lvl="0" marL="0" marR="0" rtl="0" algn="l">
              <a:lnSpc>
                <a:spcPct val="120000"/>
              </a:lnSpc>
              <a:spcBef>
                <a:spcPts val="50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	- good education </a:t>
            </a:r>
            <a:endParaRPr/>
          </a:p>
          <a:p>
            <a:pPr indent="0" lvl="0" marL="0" marR="0" rtl="0" algn="l">
              <a:lnSpc>
                <a:spcPct val="120000"/>
              </a:lnSpc>
              <a:spcBef>
                <a:spcPts val="50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	- jobs </a:t>
            </a:r>
            <a:endParaRPr/>
          </a:p>
          <a:p>
            <a:pPr indent="0" lvl="0" marL="0" marR="0" rtl="0" algn="l">
              <a:lnSpc>
                <a:spcPct val="120000"/>
              </a:lnSpc>
              <a:spcBef>
                <a:spcPts val="50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	- health and wellbeing, </a:t>
            </a:r>
            <a:endParaRPr/>
          </a:p>
          <a:p>
            <a:pPr indent="0" lvl="0" marL="0" marR="0" rtl="0" algn="l">
              <a:lnSpc>
                <a:spcPct val="120000"/>
              </a:lnSpc>
              <a:spcBef>
                <a:spcPts val="50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	- democracy </a:t>
            </a:r>
            <a:endParaRPr/>
          </a:p>
          <a:p>
            <a:pPr indent="0" lvl="0" marL="0" marR="0" rtl="0" algn="l">
              <a:lnSpc>
                <a:spcPct val="120000"/>
              </a:lnSpc>
              <a:spcBef>
                <a:spcPts val="50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	- inclusion </a:t>
            </a:r>
            <a:endParaRPr/>
          </a:p>
          <a:p>
            <a:pPr indent="0" lvl="0" marL="0" marR="0" rtl="0" algn="l">
              <a:lnSpc>
                <a:spcPct val="120000"/>
              </a:lnSpc>
              <a:spcBef>
                <a:spcPts val="50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	- social justice and </a:t>
            </a:r>
            <a:endParaRPr/>
          </a:p>
          <a:p>
            <a:pPr indent="0" lvl="0" marL="0" marR="0" rtl="0" algn="l">
              <a:lnSpc>
                <a:spcPct val="120000"/>
              </a:lnSpc>
              <a:spcBef>
                <a:spcPts val="50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	- reduced inequality</a:t>
            </a:r>
            <a:endParaRPr b="0" i="0" sz="1400" u="none" cap="none" strike="noStrike">
              <a:solidFill>
                <a:srgbClr val="181818"/>
              </a:solidFill>
              <a:latin typeface="Arial"/>
              <a:ea typeface="Arial"/>
              <a:cs typeface="Arial"/>
              <a:sym typeface="Arial"/>
            </a:endParaRPr>
          </a:p>
        </p:txBody>
      </p:sp>
      <p:grpSp>
        <p:nvGrpSpPr>
          <p:cNvPr id="554" name="Google Shape;554;p25"/>
          <p:cNvGrpSpPr/>
          <p:nvPr/>
        </p:nvGrpSpPr>
        <p:grpSpPr>
          <a:xfrm rot="2523284">
            <a:off x="5513065" y="2798551"/>
            <a:ext cx="1315272" cy="2154370"/>
            <a:chOff x="1589533" y="1116515"/>
            <a:chExt cx="3026615" cy="4968176"/>
          </a:xfrm>
        </p:grpSpPr>
        <p:sp>
          <p:nvSpPr>
            <p:cNvPr id="555" name="Google Shape;555;p25"/>
            <p:cNvSpPr/>
            <p:nvPr/>
          </p:nvSpPr>
          <p:spPr>
            <a:xfrm>
              <a:off x="2132802" y="2924944"/>
              <a:ext cx="1926584" cy="1846330"/>
            </a:xfrm>
            <a:custGeom>
              <a:rect b="b" l="l" r="r" t="t"/>
              <a:pathLst>
                <a:path extrusionOk="0" h="1846330" w="1926584">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556" name="Google Shape;556;p25"/>
            <p:cNvSpPr/>
            <p:nvPr/>
          </p:nvSpPr>
          <p:spPr>
            <a:xfrm>
              <a:off x="2569504" y="4788517"/>
              <a:ext cx="1269711" cy="1296174"/>
            </a:xfrm>
            <a:custGeom>
              <a:rect b="b" l="l" r="r" t="t"/>
              <a:pathLst>
                <a:path extrusionOk="0" h="1042219" w="1020942">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E75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557" name="Google Shape;557;p25"/>
            <p:cNvSpPr/>
            <p:nvPr/>
          </p:nvSpPr>
          <p:spPr>
            <a:xfrm>
              <a:off x="2131996" y="1116515"/>
              <a:ext cx="1928194" cy="2147820"/>
            </a:xfrm>
            <a:custGeom>
              <a:rect b="b" l="l" r="r" t="t"/>
              <a:pathLst>
                <a:path extrusionOk="0" h="2147820" w="1928194">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558" name="Google Shape;558;p25"/>
            <p:cNvSpPr/>
            <p:nvPr/>
          </p:nvSpPr>
          <p:spPr>
            <a:xfrm>
              <a:off x="3519472" y="3388517"/>
              <a:ext cx="1096676" cy="977554"/>
            </a:xfrm>
            <a:custGeom>
              <a:rect b="b" l="l" r="r" t="t"/>
              <a:pathLst>
                <a:path extrusionOk="0" h="977555" w="109667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559" name="Google Shape;559;p25"/>
            <p:cNvSpPr/>
            <p:nvPr/>
          </p:nvSpPr>
          <p:spPr>
            <a:xfrm flipH="1">
              <a:off x="1589533" y="3388516"/>
              <a:ext cx="1096675" cy="977555"/>
            </a:xfrm>
            <a:custGeom>
              <a:rect b="b" l="l" r="r" t="t"/>
              <a:pathLst>
                <a:path extrusionOk="0" h="977555" w="109667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26"/>
          <p:cNvSpPr/>
          <p:nvPr/>
        </p:nvSpPr>
        <p:spPr>
          <a:xfrm rot="-876388">
            <a:off x="5829247" y="1141928"/>
            <a:ext cx="4195787" cy="3711456"/>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FEA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5" name="Google Shape;565;p26"/>
          <p:cNvSpPr txBox="1"/>
          <p:nvPr>
            <p:ph type="title"/>
          </p:nvPr>
        </p:nvSpPr>
        <p:spPr>
          <a:xfrm>
            <a:off x="474686" y="11808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solidFill>
                  <a:srgbClr val="059540"/>
                </a:solidFill>
              </a:rPr>
              <a:t>Benefits for other stakeholders</a:t>
            </a:r>
            <a:br>
              <a:rPr lang="hu-HU"/>
            </a:br>
            <a:endParaRPr/>
          </a:p>
        </p:txBody>
      </p:sp>
      <p:sp>
        <p:nvSpPr>
          <p:cNvPr id="566" name="Google Shape;566;p26"/>
          <p:cNvSpPr txBox="1"/>
          <p:nvPr/>
        </p:nvSpPr>
        <p:spPr>
          <a:xfrm>
            <a:off x="666082" y="1388596"/>
            <a:ext cx="6502971" cy="3218121"/>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Clr>
                <a:srgbClr val="000000"/>
              </a:buClr>
              <a:buSzPts val="1400"/>
              <a:buFont typeface="Arial"/>
              <a:buNone/>
            </a:pPr>
            <a:r>
              <a:rPr b="1" i="0" lang="hu-HU" sz="1400" u="none" cap="none" strike="noStrike">
                <a:solidFill>
                  <a:srgbClr val="368E00"/>
                </a:solidFill>
                <a:latin typeface="Verdana"/>
                <a:ea typeface="Verdana"/>
                <a:cs typeface="Verdana"/>
                <a:sym typeface="Verdana"/>
              </a:rPr>
              <a:t>Travel and transportation</a:t>
            </a:r>
            <a:endParaRPr b="1" i="0" sz="1400" u="none" cap="none" strike="noStrike">
              <a:solidFill>
                <a:srgbClr val="368E00"/>
              </a:solidFill>
              <a:latin typeface="Verdana"/>
              <a:ea typeface="Verdana"/>
              <a:cs typeface="Verdana"/>
              <a:sym typeface="Verdana"/>
            </a:endParaRPr>
          </a:p>
          <a:p>
            <a:pPr indent="-228600" lvl="0" marL="228600" marR="0" rtl="0" algn="l">
              <a:lnSpc>
                <a:spcPct val="120000"/>
              </a:lnSpc>
              <a:spcBef>
                <a:spcPts val="1300"/>
              </a:spcBef>
              <a:spcAft>
                <a:spcPts val="0"/>
              </a:spcAft>
              <a:buClr>
                <a:srgbClr val="000000"/>
              </a:buClr>
              <a:buSzPts val="1100"/>
              <a:buFont typeface="Arial"/>
              <a:buChar char="•"/>
            </a:pPr>
            <a:r>
              <a:rPr b="0" i="0" lang="hu-HU" sz="1100" u="none" cap="none" strike="noStrike">
                <a:solidFill>
                  <a:schemeClr val="dk1"/>
                </a:solidFill>
                <a:latin typeface="Arial"/>
                <a:ea typeface="Arial"/>
                <a:cs typeface="Arial"/>
                <a:sym typeface="Arial"/>
              </a:rPr>
              <a:t>largest share of greenhouse gas emissions </a:t>
            </a:r>
            <a:endParaRPr/>
          </a:p>
          <a:p>
            <a:pPr indent="-228600" lvl="0" marL="228600" marR="0" rtl="0" algn="l">
              <a:lnSpc>
                <a:spcPct val="120000"/>
              </a:lnSpc>
              <a:spcBef>
                <a:spcPts val="500"/>
              </a:spcBef>
              <a:spcAft>
                <a:spcPts val="0"/>
              </a:spcAft>
              <a:buClr>
                <a:srgbClr val="000000"/>
              </a:buClr>
              <a:buSzPts val="1100"/>
              <a:buFont typeface="Arial"/>
              <a:buChar char="•"/>
            </a:pPr>
            <a:r>
              <a:rPr b="0" i="0" lang="hu-HU" sz="1100" u="none" cap="none" strike="noStrike">
                <a:solidFill>
                  <a:srgbClr val="181818"/>
                </a:solidFill>
                <a:latin typeface="Arial"/>
                <a:ea typeface="Arial"/>
                <a:cs typeface="Arial"/>
                <a:sym typeface="Arial"/>
              </a:rPr>
              <a:t>benefits of t</a:t>
            </a:r>
            <a:r>
              <a:rPr b="0" i="0" lang="hu-HU" sz="1100" u="none" cap="none" strike="noStrike">
                <a:solidFill>
                  <a:schemeClr val="dk1"/>
                </a:solidFill>
                <a:latin typeface="Arial"/>
                <a:ea typeface="Arial"/>
                <a:cs typeface="Arial"/>
                <a:sym typeface="Arial"/>
              </a:rPr>
              <a:t>ravelling by train </a:t>
            </a:r>
            <a:endParaRPr b="0" i="0" sz="1100" u="none" cap="none" strike="noStrike">
              <a:solidFill>
                <a:srgbClr val="181818"/>
              </a:solidFill>
              <a:latin typeface="Arial"/>
              <a:ea typeface="Arial"/>
              <a:cs typeface="Arial"/>
              <a:sym typeface="Arial"/>
            </a:endParaRPr>
          </a:p>
          <a:p>
            <a:pPr indent="-228600" lvl="0" marL="228600" marR="0" rtl="0" algn="l">
              <a:lnSpc>
                <a:spcPct val="120000"/>
              </a:lnSpc>
              <a:spcBef>
                <a:spcPts val="500"/>
              </a:spcBef>
              <a:spcAft>
                <a:spcPts val="0"/>
              </a:spcAft>
              <a:buClr>
                <a:srgbClr val="000000"/>
              </a:buClr>
              <a:buSzPts val="1100"/>
              <a:buFont typeface="Arial"/>
              <a:buChar char="•"/>
            </a:pPr>
            <a:r>
              <a:rPr b="0" i="0" lang="hu-HU" sz="1100" u="none" cap="none" strike="noStrike">
                <a:solidFill>
                  <a:schemeClr val="dk1"/>
                </a:solidFill>
                <a:latin typeface="Arial"/>
                <a:ea typeface="Arial"/>
                <a:cs typeface="Arial"/>
                <a:sym typeface="Arial"/>
              </a:rPr>
              <a:t>adopting new transport habits </a:t>
            </a:r>
            <a:endParaRPr/>
          </a:p>
          <a:p>
            <a:pPr indent="-228600" lvl="0" marL="228600" marR="0" rtl="0" algn="l">
              <a:lnSpc>
                <a:spcPct val="120000"/>
              </a:lnSpc>
              <a:spcBef>
                <a:spcPts val="500"/>
              </a:spcBef>
              <a:spcAft>
                <a:spcPts val="0"/>
              </a:spcAft>
              <a:buClr>
                <a:srgbClr val="000000"/>
              </a:buClr>
              <a:buSzPts val="1100"/>
              <a:buFont typeface="Arial"/>
              <a:buChar char="•"/>
            </a:pPr>
            <a:r>
              <a:rPr b="0" i="0" lang="hu-HU" sz="1100" u="none" cap="none" strike="noStrike">
                <a:solidFill>
                  <a:srgbClr val="181818"/>
                </a:solidFill>
                <a:latin typeface="Arial"/>
                <a:ea typeface="Arial"/>
                <a:cs typeface="Arial"/>
                <a:sym typeface="Arial"/>
              </a:rPr>
              <a:t>benefits of innovations</a:t>
            </a:r>
            <a:endParaRPr/>
          </a:p>
          <a:p>
            <a:pPr indent="-228600" lvl="0" marL="228600" marR="0" rtl="0" algn="l">
              <a:lnSpc>
                <a:spcPct val="120000"/>
              </a:lnSpc>
              <a:spcBef>
                <a:spcPts val="500"/>
              </a:spcBef>
              <a:spcAft>
                <a:spcPts val="0"/>
              </a:spcAft>
              <a:buClr>
                <a:srgbClr val="000000"/>
              </a:buClr>
              <a:buSzPts val="1100"/>
              <a:buFont typeface="Arial"/>
              <a:buChar char="•"/>
            </a:pPr>
            <a:r>
              <a:rPr b="0" i="0" lang="hu-HU" sz="1100" u="none" cap="none" strike="noStrike">
                <a:solidFill>
                  <a:schemeClr val="dk1"/>
                </a:solidFill>
                <a:latin typeface="Arial"/>
                <a:ea typeface="Arial"/>
                <a:cs typeface="Arial"/>
                <a:sym typeface="Arial"/>
              </a:rPr>
              <a:t>real costs of transport: </a:t>
            </a:r>
            <a:endParaRPr b="0" i="0" sz="1100" u="none" cap="none" strike="noStrike">
              <a:solidFill>
                <a:schemeClr val="dk1"/>
              </a:solidFill>
              <a:latin typeface="Arial"/>
              <a:ea typeface="Arial"/>
              <a:cs typeface="Arial"/>
              <a:sym typeface="Arial"/>
            </a:endParaRPr>
          </a:p>
          <a:p>
            <a:pPr indent="0" lvl="0" marL="0" marR="0" rtl="0" algn="l">
              <a:lnSpc>
                <a:spcPct val="120000"/>
              </a:lnSpc>
              <a:spcBef>
                <a:spcPts val="500"/>
              </a:spcBef>
              <a:spcAft>
                <a:spcPts val="0"/>
              </a:spcAft>
              <a:buClr>
                <a:srgbClr val="000000"/>
              </a:buClr>
              <a:buSzPts val="1100"/>
              <a:buFont typeface="Arial"/>
              <a:buNone/>
            </a:pPr>
            <a:r>
              <a:rPr b="0" i="0" lang="hu-HU" sz="1100" u="none" cap="none" strike="noStrike">
                <a:solidFill>
                  <a:schemeClr val="dk1"/>
                </a:solidFill>
                <a:latin typeface="Arial"/>
                <a:ea typeface="Arial"/>
                <a:cs typeface="Arial"/>
                <a:sym typeface="Arial"/>
              </a:rPr>
              <a:t>- sustainable transport: convenient, environmentally-friendly and NOT expensive</a:t>
            </a:r>
            <a:endParaRPr b="0" i="0" sz="1100" u="none" cap="none" strike="noStrike">
              <a:solidFill>
                <a:schemeClr val="dk1"/>
              </a:solidFill>
              <a:latin typeface="Arial"/>
              <a:ea typeface="Arial"/>
              <a:cs typeface="Arial"/>
              <a:sym typeface="Arial"/>
            </a:endParaRPr>
          </a:p>
          <a:p>
            <a:pPr indent="0" lvl="0" marL="0" marR="0" rtl="0" algn="l">
              <a:lnSpc>
                <a:spcPct val="120000"/>
              </a:lnSpc>
              <a:spcBef>
                <a:spcPts val="500"/>
              </a:spcBef>
              <a:spcAft>
                <a:spcPts val="0"/>
              </a:spcAft>
              <a:buClr>
                <a:srgbClr val="000000"/>
              </a:buClr>
              <a:buSzPts val="1400"/>
              <a:buFont typeface="Arial"/>
              <a:buNone/>
            </a:pPr>
            <a:r>
              <a:rPr b="1" i="0" lang="hu-HU" sz="1400" u="none" cap="none" strike="noStrike">
                <a:solidFill>
                  <a:srgbClr val="368E00"/>
                </a:solidFill>
                <a:latin typeface="Verdana"/>
                <a:ea typeface="Verdana"/>
                <a:cs typeface="Verdana"/>
                <a:sym typeface="Verdana"/>
              </a:rPr>
              <a:t>International cooperation</a:t>
            </a:r>
            <a:endParaRPr/>
          </a:p>
          <a:p>
            <a:pPr indent="-228600" lvl="0" marL="228600" marR="0" rtl="0" algn="l">
              <a:lnSpc>
                <a:spcPct val="120000"/>
              </a:lnSpc>
              <a:spcBef>
                <a:spcPts val="500"/>
              </a:spcBef>
              <a:spcAft>
                <a:spcPts val="0"/>
              </a:spcAft>
              <a:buClr>
                <a:srgbClr val="000000"/>
              </a:buClr>
              <a:buSzPts val="1100"/>
              <a:buFont typeface="Arial"/>
              <a:buChar char="•"/>
            </a:pPr>
            <a:r>
              <a:rPr b="0" i="0" lang="hu-HU" sz="1100" u="none" cap="none" strike="noStrike">
                <a:solidFill>
                  <a:schemeClr val="dk1"/>
                </a:solidFill>
                <a:latin typeface="Arial"/>
                <a:ea typeface="Arial"/>
                <a:cs typeface="Arial"/>
                <a:sym typeface="Arial"/>
              </a:rPr>
              <a:t>investments domestically and abroad </a:t>
            </a:r>
            <a:endParaRPr/>
          </a:p>
          <a:p>
            <a:pPr indent="-228600" lvl="0" marL="228600" marR="0" rtl="0" algn="l">
              <a:lnSpc>
                <a:spcPct val="120000"/>
              </a:lnSpc>
              <a:spcBef>
                <a:spcPts val="500"/>
              </a:spcBef>
              <a:spcAft>
                <a:spcPts val="0"/>
              </a:spcAft>
              <a:buClr>
                <a:srgbClr val="000000"/>
              </a:buClr>
              <a:buSzPts val="1100"/>
              <a:buFont typeface="Arial"/>
              <a:buChar char="•"/>
            </a:pPr>
            <a:r>
              <a:rPr b="0" i="0" lang="hu-HU" sz="1100" u="none" cap="none" strike="noStrike">
                <a:solidFill>
                  <a:schemeClr val="dk1"/>
                </a:solidFill>
                <a:latin typeface="Arial"/>
                <a:ea typeface="Arial"/>
                <a:cs typeface="Arial"/>
                <a:sym typeface="Arial"/>
              </a:rPr>
              <a:t>supply chains at regional level </a:t>
            </a:r>
            <a:endParaRPr/>
          </a:p>
          <a:p>
            <a:pPr indent="0" lvl="0" marL="0" marR="0" rtl="0" algn="l">
              <a:lnSpc>
                <a:spcPct val="90000"/>
              </a:lnSpc>
              <a:spcBef>
                <a:spcPts val="1000"/>
              </a:spcBef>
              <a:spcAft>
                <a:spcPts val="0"/>
              </a:spcAft>
              <a:buClr>
                <a:schemeClr val="dk1"/>
              </a:buClr>
              <a:buSzPts val="1100"/>
              <a:buFont typeface="Arial"/>
              <a:buNone/>
            </a:pPr>
            <a:r>
              <a:t/>
            </a:r>
            <a:endParaRPr b="0" i="0" sz="1100" u="none" cap="none" strike="noStrike">
              <a:solidFill>
                <a:srgbClr val="181818"/>
              </a:solidFill>
              <a:latin typeface="Arial"/>
              <a:ea typeface="Arial"/>
              <a:cs typeface="Arial"/>
              <a:sym typeface="Arial"/>
            </a:endParaRPr>
          </a:p>
        </p:txBody>
      </p:sp>
      <p:grpSp>
        <p:nvGrpSpPr>
          <p:cNvPr id="567" name="Google Shape;567;p26"/>
          <p:cNvGrpSpPr/>
          <p:nvPr/>
        </p:nvGrpSpPr>
        <p:grpSpPr>
          <a:xfrm rot="-2373472">
            <a:off x="7534850" y="2835000"/>
            <a:ext cx="1315272" cy="2154370"/>
            <a:chOff x="1589533" y="1116514"/>
            <a:chExt cx="3026615" cy="4968177"/>
          </a:xfrm>
        </p:grpSpPr>
        <p:sp>
          <p:nvSpPr>
            <p:cNvPr id="568" name="Google Shape;568;p26"/>
            <p:cNvSpPr/>
            <p:nvPr/>
          </p:nvSpPr>
          <p:spPr>
            <a:xfrm>
              <a:off x="2132802" y="2924944"/>
              <a:ext cx="1926584" cy="1846330"/>
            </a:xfrm>
            <a:custGeom>
              <a:rect b="b" l="l" r="r" t="t"/>
              <a:pathLst>
                <a:path extrusionOk="0" h="1846330" w="1926584">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rgbClr val="0595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569" name="Google Shape;569;p26"/>
            <p:cNvSpPr/>
            <p:nvPr/>
          </p:nvSpPr>
          <p:spPr>
            <a:xfrm>
              <a:off x="2569504" y="4788517"/>
              <a:ext cx="1269711" cy="1296174"/>
            </a:xfrm>
            <a:custGeom>
              <a:rect b="b" l="l" r="r" t="t"/>
              <a:pathLst>
                <a:path extrusionOk="0" h="1042219" w="1020942">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2B2D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570" name="Google Shape;570;p26"/>
            <p:cNvSpPr/>
            <p:nvPr/>
          </p:nvSpPr>
          <p:spPr>
            <a:xfrm>
              <a:off x="2131996" y="1116514"/>
              <a:ext cx="1928195" cy="2147821"/>
            </a:xfrm>
            <a:custGeom>
              <a:rect b="b" l="l" r="r" t="t"/>
              <a:pathLst>
                <a:path extrusionOk="0" h="2147820" w="1928194">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rgbClr val="E750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571" name="Google Shape;571;p26"/>
            <p:cNvSpPr/>
            <p:nvPr/>
          </p:nvSpPr>
          <p:spPr>
            <a:xfrm>
              <a:off x="3519472" y="3388517"/>
              <a:ext cx="1096676" cy="977554"/>
            </a:xfrm>
            <a:custGeom>
              <a:rect b="b" l="l" r="r" t="t"/>
              <a:pathLst>
                <a:path extrusionOk="0" h="977555" w="109667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sp>
          <p:nvSpPr>
            <p:cNvPr id="572" name="Google Shape;572;p26"/>
            <p:cNvSpPr/>
            <p:nvPr/>
          </p:nvSpPr>
          <p:spPr>
            <a:xfrm flipH="1">
              <a:off x="1589533" y="3388516"/>
              <a:ext cx="1096675" cy="977555"/>
            </a:xfrm>
            <a:custGeom>
              <a:rect b="b" l="l" r="r" t="t"/>
              <a:pathLst>
                <a:path extrusionOk="0" h="977555" w="109667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701" u="none" cap="none" strike="noStrike">
                <a:solidFill>
                  <a:schemeClr val="lt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27"/>
          <p:cNvSpPr txBox="1"/>
          <p:nvPr>
            <p:ph type="title"/>
          </p:nvPr>
        </p:nvSpPr>
        <p:spPr>
          <a:xfrm>
            <a:off x="-739772" y="1077043"/>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solidFill>
                  <a:srgbClr val="368E00"/>
                </a:solidFill>
              </a:rPr>
              <a:t>Environmental benefits</a:t>
            </a:r>
            <a:br>
              <a:rPr lang="hu-HU" sz="4000">
                <a:solidFill>
                  <a:srgbClr val="368E00"/>
                </a:solidFill>
              </a:rPr>
            </a:br>
            <a:br>
              <a:rPr lang="hu-HU" sz="4000">
                <a:solidFill>
                  <a:srgbClr val="368E00"/>
                </a:solidFill>
              </a:rPr>
            </a:br>
            <a:endParaRPr/>
          </a:p>
        </p:txBody>
      </p:sp>
      <p:sp>
        <p:nvSpPr>
          <p:cNvPr id="578" name="Google Shape;578;p27"/>
          <p:cNvSpPr txBox="1"/>
          <p:nvPr>
            <p:ph idx="1" type="subTitle"/>
          </p:nvPr>
        </p:nvSpPr>
        <p:spPr>
          <a:xfrm>
            <a:off x="2443166" y="2000978"/>
            <a:ext cx="5559606" cy="207473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hu-HU" sz="1600"/>
              <a:t>Key environmental benefits that follow a transition of a Small and Medium Enterprise from Linear to Circular Economy </a:t>
            </a:r>
            <a:endParaRPr/>
          </a:p>
          <a:p>
            <a:pPr indent="0" lvl="0" marL="0" rtl="0" algn="just">
              <a:lnSpc>
                <a:spcPct val="100000"/>
              </a:lnSpc>
              <a:spcBef>
                <a:spcPts val="0"/>
              </a:spcBef>
              <a:spcAft>
                <a:spcPts val="0"/>
              </a:spcAft>
              <a:buSzPts val="1600"/>
              <a:buNone/>
            </a:pPr>
            <a:r>
              <a:rPr lang="hu-HU" sz="14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8"/>
          <p:cNvSpPr txBox="1"/>
          <p:nvPr>
            <p:ph type="title"/>
          </p:nvPr>
        </p:nvSpPr>
        <p:spPr>
          <a:xfrm>
            <a:off x="474686" y="11808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INtroduction</a:t>
            </a:r>
            <a:br>
              <a:rPr lang="hu-HU"/>
            </a:br>
            <a:endParaRPr/>
          </a:p>
        </p:txBody>
      </p:sp>
      <p:grpSp>
        <p:nvGrpSpPr>
          <p:cNvPr id="584" name="Google Shape;584;p28"/>
          <p:cNvGrpSpPr/>
          <p:nvPr/>
        </p:nvGrpSpPr>
        <p:grpSpPr>
          <a:xfrm>
            <a:off x="1502735" y="1481468"/>
            <a:ext cx="6250172" cy="3006899"/>
            <a:chOff x="0" y="0"/>
            <a:chExt cx="6250172" cy="3006899"/>
          </a:xfrm>
        </p:grpSpPr>
        <p:sp>
          <p:nvSpPr>
            <p:cNvPr id="585" name="Google Shape;585;p28"/>
            <p:cNvSpPr/>
            <p:nvPr/>
          </p:nvSpPr>
          <p:spPr>
            <a:xfrm>
              <a:off x="0" y="0"/>
              <a:ext cx="6250172" cy="874716"/>
            </a:xfrm>
            <a:prstGeom prst="roundRect">
              <a:avLst>
                <a:gd fmla="val 10000" name="adj"/>
              </a:avLst>
            </a:prstGeom>
            <a:solidFill>
              <a:srgbClr val="B3B1C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8"/>
            <p:cNvSpPr/>
            <p:nvPr/>
          </p:nvSpPr>
          <p:spPr>
            <a:xfrm>
              <a:off x="264601" y="198371"/>
              <a:ext cx="481564" cy="481093"/>
            </a:xfrm>
            <a:prstGeom prst="rect">
              <a:avLst/>
            </a:prstGeom>
            <a:blipFill rotWithShape="1">
              <a:blip r:embed="rId3">
                <a:alphaModFix/>
              </a:blip>
              <a:stretch>
                <a:fillRect b="0" l="0" r="0" t="0"/>
              </a:stretch>
            </a:blip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8"/>
            <p:cNvSpPr/>
            <p:nvPr/>
          </p:nvSpPr>
          <p:spPr>
            <a:xfrm>
              <a:off x="1010767" y="1560"/>
              <a:ext cx="5145975" cy="87557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8"/>
            <p:cNvSpPr txBox="1"/>
            <p:nvPr/>
          </p:nvSpPr>
          <p:spPr>
            <a:xfrm>
              <a:off x="1010767" y="1560"/>
              <a:ext cx="5145975" cy="875571"/>
            </a:xfrm>
            <a:prstGeom prst="rect">
              <a:avLst/>
            </a:prstGeom>
            <a:noFill/>
            <a:ln>
              <a:noFill/>
            </a:ln>
          </p:spPr>
          <p:txBody>
            <a:bodyPr anchorCtr="0" anchor="ctr" bIns="92650" lIns="92650" spcFirstLastPara="1" rIns="92650" wrap="square" tIns="92650">
              <a:noAutofit/>
            </a:bodyPr>
            <a:lstStyle/>
            <a:p>
              <a:pPr indent="0" lvl="0" marL="0" marR="0" rtl="0" algn="l">
                <a:lnSpc>
                  <a:spcPct val="100000"/>
                </a:lnSpc>
                <a:spcBef>
                  <a:spcPts val="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With the growing world population and increasing material consumption, the pressure on the environment is far from being sustainable.</a:t>
              </a:r>
              <a:endParaRPr b="0" i="0" sz="1400" u="none" cap="none" strike="noStrike">
                <a:solidFill>
                  <a:srgbClr val="000000"/>
                </a:solidFill>
                <a:latin typeface="Arial"/>
                <a:ea typeface="Arial"/>
                <a:cs typeface="Arial"/>
                <a:sym typeface="Arial"/>
              </a:endParaRPr>
            </a:p>
          </p:txBody>
        </p:sp>
        <p:sp>
          <p:nvSpPr>
            <p:cNvPr id="589" name="Google Shape;589;p28"/>
            <p:cNvSpPr/>
            <p:nvPr/>
          </p:nvSpPr>
          <p:spPr>
            <a:xfrm>
              <a:off x="0" y="1066444"/>
              <a:ext cx="6250172" cy="874716"/>
            </a:xfrm>
            <a:prstGeom prst="roundRect">
              <a:avLst>
                <a:gd fmla="val 10000" name="adj"/>
              </a:avLst>
            </a:prstGeom>
            <a:solidFill>
              <a:srgbClr val="B3B1C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8"/>
            <p:cNvSpPr/>
            <p:nvPr/>
          </p:nvSpPr>
          <p:spPr>
            <a:xfrm>
              <a:off x="264601" y="1263255"/>
              <a:ext cx="481564" cy="481093"/>
            </a:xfrm>
            <a:prstGeom prst="rect">
              <a:avLst/>
            </a:prstGeom>
            <a:blipFill rotWithShape="1">
              <a:blip r:embed="rId4">
                <a:alphaModFix/>
              </a:blip>
              <a:stretch>
                <a:fillRect b="0" l="0" r="0" t="0"/>
              </a:stretch>
            </a:blip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8"/>
            <p:cNvSpPr/>
            <p:nvPr/>
          </p:nvSpPr>
          <p:spPr>
            <a:xfrm>
              <a:off x="1010767" y="1066444"/>
              <a:ext cx="5145975" cy="87557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8"/>
            <p:cNvSpPr txBox="1"/>
            <p:nvPr/>
          </p:nvSpPr>
          <p:spPr>
            <a:xfrm>
              <a:off x="1010767" y="1066444"/>
              <a:ext cx="5145975" cy="875571"/>
            </a:xfrm>
            <a:prstGeom prst="rect">
              <a:avLst/>
            </a:prstGeom>
            <a:noFill/>
            <a:ln>
              <a:noFill/>
            </a:ln>
          </p:spPr>
          <p:txBody>
            <a:bodyPr anchorCtr="0" anchor="ctr" bIns="92650" lIns="92650" spcFirstLastPara="1" rIns="92650" wrap="square" tIns="92650">
              <a:noAutofit/>
            </a:bodyPr>
            <a:lstStyle/>
            <a:p>
              <a:pPr indent="0" lvl="0" marL="0" marR="0" rtl="0" algn="l">
                <a:lnSpc>
                  <a:spcPct val="100000"/>
                </a:lnSpc>
                <a:spcBef>
                  <a:spcPts val="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Circular Economy origins are mainly rooted in ecological and environmental economics and industrial ecology. The initial goal of the circular economy is to have a positive impact on the ecological systems.</a:t>
              </a:r>
              <a:endParaRPr b="0" i="0" sz="1400" u="none" cap="none" strike="noStrike">
                <a:solidFill>
                  <a:srgbClr val="000000"/>
                </a:solidFill>
                <a:latin typeface="Arial"/>
                <a:ea typeface="Arial"/>
                <a:cs typeface="Arial"/>
                <a:sym typeface="Arial"/>
              </a:endParaRPr>
            </a:p>
          </p:txBody>
        </p:sp>
        <p:sp>
          <p:nvSpPr>
            <p:cNvPr id="593" name="Google Shape;593;p28"/>
            <p:cNvSpPr/>
            <p:nvPr/>
          </p:nvSpPr>
          <p:spPr>
            <a:xfrm>
              <a:off x="0" y="2131328"/>
              <a:ext cx="6250172" cy="874716"/>
            </a:xfrm>
            <a:prstGeom prst="roundRect">
              <a:avLst>
                <a:gd fmla="val 10000" name="adj"/>
              </a:avLst>
            </a:prstGeom>
            <a:solidFill>
              <a:srgbClr val="B3B1C9"/>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8"/>
            <p:cNvSpPr/>
            <p:nvPr/>
          </p:nvSpPr>
          <p:spPr>
            <a:xfrm>
              <a:off x="264601" y="2328140"/>
              <a:ext cx="481564" cy="481093"/>
            </a:xfrm>
            <a:prstGeom prst="rect">
              <a:avLst/>
            </a:prstGeom>
            <a:blipFill rotWithShape="1">
              <a:blip r:embed="rId5">
                <a:alphaModFix/>
              </a:blip>
              <a:stretch>
                <a:fillRect b="0" l="0" r="0" t="0"/>
              </a:stretch>
            </a:blip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8"/>
            <p:cNvSpPr/>
            <p:nvPr/>
          </p:nvSpPr>
          <p:spPr>
            <a:xfrm>
              <a:off x="1010767" y="2131328"/>
              <a:ext cx="5145975" cy="87557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8"/>
            <p:cNvSpPr txBox="1"/>
            <p:nvPr/>
          </p:nvSpPr>
          <p:spPr>
            <a:xfrm>
              <a:off x="1010767" y="2131328"/>
              <a:ext cx="5145975" cy="875571"/>
            </a:xfrm>
            <a:prstGeom prst="rect">
              <a:avLst/>
            </a:prstGeom>
            <a:noFill/>
            <a:ln>
              <a:noFill/>
            </a:ln>
          </p:spPr>
          <p:txBody>
            <a:bodyPr anchorCtr="0" anchor="ctr" bIns="92650" lIns="92650" spcFirstLastPara="1" rIns="92650" wrap="square" tIns="92650">
              <a:noAutofit/>
            </a:bodyPr>
            <a:lstStyle/>
            <a:p>
              <a:pPr indent="0" lvl="0" marL="0" marR="0" rtl="0" algn="l">
                <a:lnSpc>
                  <a:spcPct val="100000"/>
                </a:lnSpc>
                <a:spcBef>
                  <a:spcPts val="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Circular economy is one concept suggesting that it is possible to reduce the pressure on the environment without limiting the economy.</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9"/>
          <p:cNvSpPr txBox="1"/>
          <p:nvPr>
            <p:ph type="title"/>
          </p:nvPr>
        </p:nvSpPr>
        <p:spPr>
          <a:xfrm>
            <a:off x="479309" y="128374"/>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Ce and biodiversity</a:t>
            </a:r>
            <a:endParaRPr/>
          </a:p>
        </p:txBody>
      </p:sp>
      <p:grpSp>
        <p:nvGrpSpPr>
          <p:cNvPr id="602" name="Google Shape;602;p29"/>
          <p:cNvGrpSpPr/>
          <p:nvPr/>
        </p:nvGrpSpPr>
        <p:grpSpPr>
          <a:xfrm>
            <a:off x="1654540" y="1189812"/>
            <a:ext cx="6234818" cy="3844699"/>
            <a:chOff x="0" y="1879"/>
            <a:chExt cx="6234818" cy="3844699"/>
          </a:xfrm>
        </p:grpSpPr>
        <p:cxnSp>
          <p:nvCxnSpPr>
            <p:cNvPr id="603" name="Google Shape;603;p29"/>
            <p:cNvCxnSpPr/>
            <p:nvPr/>
          </p:nvCxnSpPr>
          <p:spPr>
            <a:xfrm>
              <a:off x="0" y="1879"/>
              <a:ext cx="6234818" cy="0"/>
            </a:xfrm>
            <a:prstGeom prst="straightConnector1">
              <a:avLst/>
            </a:prstGeom>
            <a:solidFill>
              <a:srgbClr val="012648"/>
            </a:solidFill>
            <a:ln cap="flat" cmpd="sng" w="25400">
              <a:solidFill>
                <a:srgbClr val="012648"/>
              </a:solidFill>
              <a:prstDash val="solid"/>
              <a:round/>
              <a:headEnd len="sm" w="sm" type="none"/>
              <a:tailEnd len="sm" w="sm" type="none"/>
            </a:ln>
          </p:spPr>
        </p:cxnSp>
        <p:sp>
          <p:nvSpPr>
            <p:cNvPr id="604" name="Google Shape;604;p29"/>
            <p:cNvSpPr/>
            <p:nvPr/>
          </p:nvSpPr>
          <p:spPr>
            <a:xfrm>
              <a:off x="0" y="1879"/>
              <a:ext cx="6234818" cy="1281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9"/>
            <p:cNvSpPr txBox="1"/>
            <p:nvPr/>
          </p:nvSpPr>
          <p:spPr>
            <a:xfrm>
              <a:off x="0" y="1879"/>
              <a:ext cx="6234818" cy="1281566"/>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1" i="0" lang="hu-HU" sz="1800" u="none" cap="none" strike="noStrike">
                  <a:solidFill>
                    <a:srgbClr val="000000"/>
                  </a:solidFill>
                  <a:latin typeface="Arial"/>
                  <a:ea typeface="Arial"/>
                  <a:cs typeface="Arial"/>
                  <a:sym typeface="Arial"/>
                </a:rPr>
                <a:t>Biodiversity</a:t>
              </a:r>
              <a:r>
                <a:rPr b="0" i="0" lang="hu-HU" sz="1800" u="none" cap="none" strike="noStrike">
                  <a:solidFill>
                    <a:srgbClr val="000000"/>
                  </a:solidFill>
                  <a:latin typeface="Arial"/>
                  <a:ea typeface="Arial"/>
                  <a:cs typeface="Arial"/>
                  <a:sym typeface="Arial"/>
                </a:rPr>
                <a:t> is the variety of life on Earth. Rates of biodiversity are typically the measure of variation at the genetic, species and ecosystem level. </a:t>
              </a:r>
              <a:endParaRPr b="0" i="0" sz="1800" u="none" cap="none" strike="noStrike">
                <a:solidFill>
                  <a:srgbClr val="000000"/>
                </a:solidFill>
                <a:latin typeface="Arial"/>
                <a:ea typeface="Arial"/>
                <a:cs typeface="Arial"/>
                <a:sym typeface="Arial"/>
              </a:endParaRPr>
            </a:p>
          </p:txBody>
        </p:sp>
        <p:cxnSp>
          <p:nvCxnSpPr>
            <p:cNvPr id="606" name="Google Shape;606;p29"/>
            <p:cNvCxnSpPr/>
            <p:nvPr/>
          </p:nvCxnSpPr>
          <p:spPr>
            <a:xfrm>
              <a:off x="0" y="1283445"/>
              <a:ext cx="6234818" cy="0"/>
            </a:xfrm>
            <a:prstGeom prst="straightConnector1">
              <a:avLst/>
            </a:prstGeom>
            <a:solidFill>
              <a:srgbClr val="2E5590"/>
            </a:solidFill>
            <a:ln cap="flat" cmpd="sng" w="25400">
              <a:solidFill>
                <a:srgbClr val="2E5590"/>
              </a:solidFill>
              <a:prstDash val="solid"/>
              <a:round/>
              <a:headEnd len="sm" w="sm" type="none"/>
              <a:tailEnd len="sm" w="sm" type="none"/>
            </a:ln>
          </p:spPr>
        </p:cxnSp>
        <p:sp>
          <p:nvSpPr>
            <p:cNvPr id="607" name="Google Shape;607;p29"/>
            <p:cNvSpPr/>
            <p:nvPr/>
          </p:nvSpPr>
          <p:spPr>
            <a:xfrm>
              <a:off x="0" y="1283445"/>
              <a:ext cx="6234818" cy="1281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9"/>
            <p:cNvSpPr txBox="1"/>
            <p:nvPr/>
          </p:nvSpPr>
          <p:spPr>
            <a:xfrm>
              <a:off x="0" y="1283445"/>
              <a:ext cx="6234818" cy="1281566"/>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0" i="0" lang="hu-HU" sz="1800" u="none" cap="none" strike="noStrike">
                  <a:solidFill>
                    <a:srgbClr val="000000"/>
                  </a:solidFill>
                  <a:latin typeface="Arial"/>
                  <a:ea typeface="Arial"/>
                  <a:cs typeface="Arial"/>
                  <a:sym typeface="Arial"/>
                </a:rPr>
                <a:t>All species, including humans, are dependent on this complexity and its intricate balance of natural life in ecosystems — micro to macro-level — for their survival. </a:t>
              </a:r>
              <a:endParaRPr b="0" i="0" sz="1800" u="none" cap="none" strike="noStrike">
                <a:solidFill>
                  <a:srgbClr val="000000"/>
                </a:solidFill>
                <a:latin typeface="Arial"/>
                <a:ea typeface="Arial"/>
                <a:cs typeface="Arial"/>
                <a:sym typeface="Arial"/>
              </a:endParaRPr>
            </a:p>
          </p:txBody>
        </p:sp>
        <p:cxnSp>
          <p:nvCxnSpPr>
            <p:cNvPr id="609" name="Google Shape;609;p29"/>
            <p:cNvCxnSpPr/>
            <p:nvPr/>
          </p:nvCxnSpPr>
          <p:spPr>
            <a:xfrm>
              <a:off x="0" y="2565012"/>
              <a:ext cx="6234818" cy="0"/>
            </a:xfrm>
            <a:prstGeom prst="straightConnector1">
              <a:avLst/>
            </a:prstGeom>
            <a:solidFill>
              <a:srgbClr val="9297A2"/>
            </a:solidFill>
            <a:ln cap="flat" cmpd="sng" w="25400">
              <a:solidFill>
                <a:srgbClr val="9297A2"/>
              </a:solidFill>
              <a:prstDash val="solid"/>
              <a:round/>
              <a:headEnd len="sm" w="sm" type="none"/>
              <a:tailEnd len="sm" w="sm" type="none"/>
            </a:ln>
          </p:spPr>
        </p:cxnSp>
        <p:sp>
          <p:nvSpPr>
            <p:cNvPr id="610" name="Google Shape;610;p29"/>
            <p:cNvSpPr/>
            <p:nvPr/>
          </p:nvSpPr>
          <p:spPr>
            <a:xfrm>
              <a:off x="0" y="2565012"/>
              <a:ext cx="6234818" cy="1281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9"/>
            <p:cNvSpPr txBox="1"/>
            <p:nvPr/>
          </p:nvSpPr>
          <p:spPr>
            <a:xfrm>
              <a:off x="0" y="2565012"/>
              <a:ext cx="6234818" cy="1281566"/>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0" i="0" lang="hu-HU" sz="1800" u="none" cap="none" strike="noStrike">
                  <a:solidFill>
                    <a:srgbClr val="000000"/>
                  </a:solidFill>
                  <a:latin typeface="Arial"/>
                  <a:ea typeface="Arial"/>
                  <a:cs typeface="Arial"/>
                  <a:sym typeface="Arial"/>
                </a:rPr>
                <a:t>People are becoming increasingly aware of the wide range of goods and services that nature gives them for free, as well as the imperative need to protect it. We depend on many of these services for our lives. </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type="title"/>
          </p:nvPr>
        </p:nvSpPr>
        <p:spPr>
          <a:xfrm>
            <a:off x="-1599669" y="1119730"/>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hu-HU"/>
              <a:t>Main objectives</a:t>
            </a:r>
            <a:endParaRPr/>
          </a:p>
        </p:txBody>
      </p:sp>
      <p:grpSp>
        <p:nvGrpSpPr>
          <p:cNvPr id="146" name="Google Shape;146;p3"/>
          <p:cNvGrpSpPr/>
          <p:nvPr/>
        </p:nvGrpSpPr>
        <p:grpSpPr>
          <a:xfrm>
            <a:off x="2858975" y="-386925"/>
            <a:ext cx="701425" cy="247750"/>
            <a:chOff x="2858975" y="3984400"/>
            <a:chExt cx="701425" cy="247750"/>
          </a:xfrm>
        </p:grpSpPr>
        <p:sp>
          <p:nvSpPr>
            <p:cNvPr id="147" name="Google Shape;147;p3"/>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 name="Google Shape;151;p3"/>
          <p:cNvSpPr txBox="1"/>
          <p:nvPr>
            <p:ph idx="1" type="subTitle"/>
          </p:nvPr>
        </p:nvSpPr>
        <p:spPr>
          <a:xfrm>
            <a:off x="1185374" y="1919246"/>
            <a:ext cx="7633765" cy="11769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Clr>
                <a:srgbClr val="15A7A1"/>
              </a:buClr>
              <a:buSzPts val="1600"/>
              <a:buFont typeface="Arial"/>
              <a:buChar char="•"/>
            </a:pPr>
            <a:r>
              <a:rPr lang="hu-HU" sz="2000"/>
              <a:t>Benefits and barriers in implementing CE models in SMEs</a:t>
            </a:r>
            <a:endParaRPr/>
          </a:p>
          <a:p>
            <a:pPr indent="-342900" lvl="0" marL="342900" rtl="0" algn="l">
              <a:lnSpc>
                <a:spcPct val="100000"/>
              </a:lnSpc>
              <a:spcBef>
                <a:spcPts val="0"/>
              </a:spcBef>
              <a:spcAft>
                <a:spcPts val="0"/>
              </a:spcAft>
              <a:buClr>
                <a:srgbClr val="15A7A1"/>
              </a:buClr>
              <a:buSzPts val="1600"/>
              <a:buFont typeface="Arial"/>
              <a:buChar char="•"/>
            </a:pPr>
            <a:r>
              <a:rPr lang="hu-HU" sz="2000"/>
              <a:t>Company Benefits</a:t>
            </a:r>
            <a:endParaRPr/>
          </a:p>
          <a:p>
            <a:pPr indent="-342900" lvl="0" marL="342900" rtl="0" algn="l">
              <a:lnSpc>
                <a:spcPct val="100000"/>
              </a:lnSpc>
              <a:spcBef>
                <a:spcPts val="0"/>
              </a:spcBef>
              <a:spcAft>
                <a:spcPts val="0"/>
              </a:spcAft>
              <a:buClr>
                <a:srgbClr val="15A7A1"/>
              </a:buClr>
              <a:buSzPts val="1600"/>
              <a:buFont typeface="Arial"/>
              <a:buChar char="•"/>
            </a:pPr>
            <a:r>
              <a:rPr lang="hu-HU" sz="2000"/>
              <a:t>Consumer Benefits</a:t>
            </a:r>
            <a:endParaRPr/>
          </a:p>
          <a:p>
            <a:pPr indent="-342900" lvl="0" marL="342900" rtl="0" algn="l">
              <a:lnSpc>
                <a:spcPct val="100000"/>
              </a:lnSpc>
              <a:spcBef>
                <a:spcPts val="0"/>
              </a:spcBef>
              <a:spcAft>
                <a:spcPts val="0"/>
              </a:spcAft>
              <a:buClr>
                <a:srgbClr val="15A7A1"/>
              </a:buClr>
              <a:buSzPts val="1600"/>
              <a:buFont typeface="Arial"/>
              <a:buChar char="•"/>
            </a:pPr>
            <a:r>
              <a:rPr lang="hu-HU" sz="2000"/>
              <a:t>Benefits for other stakeholders</a:t>
            </a:r>
            <a:endParaRPr/>
          </a:p>
          <a:p>
            <a:pPr indent="-342900" lvl="0" marL="342900" rtl="0" algn="l">
              <a:lnSpc>
                <a:spcPct val="100000"/>
              </a:lnSpc>
              <a:spcBef>
                <a:spcPts val="0"/>
              </a:spcBef>
              <a:spcAft>
                <a:spcPts val="0"/>
              </a:spcAft>
              <a:buClr>
                <a:srgbClr val="15A7A1"/>
              </a:buClr>
              <a:buSzPts val="1600"/>
              <a:buFont typeface="Arial"/>
              <a:buChar char="•"/>
            </a:pPr>
            <a:r>
              <a:rPr lang="hu-HU" sz="2000"/>
              <a:t>Environmental benefits following the CE transition </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30"/>
          <p:cNvSpPr txBox="1"/>
          <p:nvPr>
            <p:ph type="title"/>
          </p:nvPr>
        </p:nvSpPr>
        <p:spPr>
          <a:xfrm>
            <a:off x="479309" y="128374"/>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Ce and biodiversity</a:t>
            </a:r>
            <a:endParaRPr/>
          </a:p>
        </p:txBody>
      </p:sp>
      <p:grpSp>
        <p:nvGrpSpPr>
          <p:cNvPr id="617" name="Google Shape;617;p30"/>
          <p:cNvGrpSpPr/>
          <p:nvPr/>
        </p:nvGrpSpPr>
        <p:grpSpPr>
          <a:xfrm>
            <a:off x="163033" y="1286348"/>
            <a:ext cx="8598579" cy="3367270"/>
            <a:chOff x="515053" y="2921136"/>
            <a:chExt cx="11457591" cy="2657105"/>
          </a:xfrm>
        </p:grpSpPr>
        <p:sp>
          <p:nvSpPr>
            <p:cNvPr id="618" name="Google Shape;618;p30"/>
            <p:cNvSpPr/>
            <p:nvPr/>
          </p:nvSpPr>
          <p:spPr>
            <a:xfrm>
              <a:off x="515053" y="2921136"/>
              <a:ext cx="3015155" cy="2657105"/>
            </a:xfrm>
            <a:custGeom>
              <a:rect b="b" l="l" r="r" t="t"/>
              <a:pathLst>
                <a:path extrusionOk="0" h="2657105" w="301515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cap="flat" cmpd="sng" w="12700">
              <a:solidFill>
                <a:srgbClr val="FFFFFF"/>
              </a:solidFill>
              <a:prstDash val="solid"/>
              <a:miter lim="800000"/>
              <a:headEnd len="sm" w="sm" type="none"/>
              <a:tailEnd len="sm" w="sm" type="none"/>
            </a:ln>
          </p:spPr>
          <p:txBody>
            <a:bodyPr anchorCtr="0" anchor="ctr" bIns="131150" lIns="131150" spcFirstLastPara="1" rIns="131150" wrap="square" tIns="131150">
              <a:noAutofit/>
            </a:bodyPr>
            <a:lstStyle/>
            <a:p>
              <a:pPr indent="0" lvl="0" marL="0" marR="0" rtl="0" algn="ctr">
                <a:lnSpc>
                  <a:spcPct val="100000"/>
                </a:lnSpc>
                <a:spcBef>
                  <a:spcPts val="0"/>
                </a:spcBef>
                <a:spcAft>
                  <a:spcPts val="0"/>
                </a:spcAft>
                <a:buClr>
                  <a:srgbClr val="FFFFFF"/>
                </a:buClr>
                <a:buSzPts val="1400"/>
                <a:buFont typeface="Arial"/>
                <a:buNone/>
              </a:pPr>
              <a:r>
                <a:rPr b="0" i="0" lang="hu-HU" sz="1400" u="none" cap="none" strike="noStrike">
                  <a:solidFill>
                    <a:srgbClr val="FFFFFF"/>
                  </a:solidFill>
                  <a:latin typeface="Arial"/>
                  <a:ea typeface="Arial"/>
                  <a:cs typeface="Arial"/>
                  <a:sym typeface="Arial"/>
                </a:rPr>
                <a:t>Βiodiversity loss describes the decline in the number, genetic variability, and variety of species, and the biological communities in a given area. </a:t>
              </a:r>
              <a:endParaRPr b="0" i="0" sz="1400" u="none" cap="none" strike="noStrike">
                <a:solidFill>
                  <a:srgbClr val="FFFFFF"/>
                </a:solidFill>
                <a:latin typeface="Arial"/>
                <a:ea typeface="Arial"/>
                <a:cs typeface="Arial"/>
                <a:sym typeface="Arial"/>
              </a:endParaRPr>
            </a:p>
          </p:txBody>
        </p:sp>
        <p:sp>
          <p:nvSpPr>
            <p:cNvPr id="619" name="Google Shape;619;p30"/>
            <p:cNvSpPr/>
            <p:nvPr/>
          </p:nvSpPr>
          <p:spPr>
            <a:xfrm>
              <a:off x="3831725" y="3875810"/>
              <a:ext cx="639212" cy="747758"/>
            </a:xfrm>
            <a:custGeom>
              <a:rect b="b" l="l" r="r" t="t"/>
              <a:pathLst>
                <a:path extrusionOk="0" h="747758" w="639212">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p:spPr>
          <p:txBody>
            <a:bodyPr anchorCtr="0" anchor="ctr" bIns="149550" lIns="0" spcFirstLastPara="1" rIns="191750" wrap="square" tIns="149550">
              <a:noAutofit/>
            </a:bodyPr>
            <a:lstStyle/>
            <a:p>
              <a:pPr indent="0" lvl="0" marL="0" marR="0" rtl="0" algn="ctr">
                <a:lnSpc>
                  <a:spcPct val="90000"/>
                </a:lnSpc>
                <a:spcBef>
                  <a:spcPts val="0"/>
                </a:spcBef>
                <a:spcAft>
                  <a:spcPts val="0"/>
                </a:spcAft>
                <a:buClr>
                  <a:srgbClr val="000000"/>
                </a:buClr>
                <a:buSzPts val="3200"/>
                <a:buFont typeface="Arial"/>
                <a:buNone/>
              </a:pPr>
              <a:r>
                <a:t/>
              </a:r>
              <a:endParaRPr b="0" i="0" sz="3200" u="none" cap="none" strike="noStrike">
                <a:solidFill>
                  <a:srgbClr val="FFFFFF"/>
                </a:solidFill>
                <a:latin typeface="Calibri"/>
                <a:ea typeface="Calibri"/>
                <a:cs typeface="Calibri"/>
                <a:sym typeface="Calibri"/>
              </a:endParaRPr>
            </a:p>
          </p:txBody>
        </p:sp>
        <p:sp>
          <p:nvSpPr>
            <p:cNvPr id="620" name="Google Shape;620;p30"/>
            <p:cNvSpPr/>
            <p:nvPr/>
          </p:nvSpPr>
          <p:spPr>
            <a:xfrm>
              <a:off x="4736271" y="2921136"/>
              <a:ext cx="3015155" cy="2657105"/>
            </a:xfrm>
            <a:custGeom>
              <a:rect b="b" l="l" r="r" t="t"/>
              <a:pathLst>
                <a:path extrusionOk="0" h="2657105" w="301515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cap="flat" cmpd="sng" w="12700">
              <a:solidFill>
                <a:srgbClr val="FFFFFF"/>
              </a:solidFill>
              <a:prstDash val="solid"/>
              <a:miter lim="800000"/>
              <a:headEnd len="sm" w="sm" type="none"/>
              <a:tailEnd len="sm" w="sm" type="none"/>
            </a:ln>
          </p:spPr>
          <p:txBody>
            <a:bodyPr anchorCtr="0" anchor="ctr" bIns="131150" lIns="131150" spcFirstLastPara="1" rIns="131150" wrap="square" tIns="131150">
              <a:noAutofit/>
            </a:bodyPr>
            <a:lstStyle/>
            <a:p>
              <a:pPr indent="0" lvl="0" marL="0" marR="0" rtl="0" algn="ctr">
                <a:lnSpc>
                  <a:spcPct val="100000"/>
                </a:lnSpc>
                <a:spcBef>
                  <a:spcPts val="0"/>
                </a:spcBef>
                <a:spcAft>
                  <a:spcPts val="0"/>
                </a:spcAft>
                <a:buClr>
                  <a:srgbClr val="FFFFFF"/>
                </a:buClr>
                <a:buSzPts val="1400"/>
                <a:buFont typeface="Arial"/>
                <a:buNone/>
              </a:pPr>
              <a:r>
                <a:rPr b="0" i="0" lang="hu-HU" sz="1400" u="none" cap="none" strike="noStrike">
                  <a:solidFill>
                    <a:srgbClr val="FFFFFF"/>
                  </a:solidFill>
                  <a:latin typeface="Arial"/>
                  <a:ea typeface="Arial"/>
                  <a:cs typeface="Arial"/>
                  <a:sym typeface="Arial"/>
                </a:rPr>
                <a:t>Biodiversity is being lost at an </a:t>
              </a:r>
              <a:r>
                <a:rPr b="0" i="0" lang="hu-HU" sz="1400" u="none" cap="none" strike="noStrike">
                  <a:solidFill>
                    <a:srgbClr val="FFFFFF"/>
                  </a:solidFill>
                  <a:latin typeface="Arial"/>
                  <a:ea typeface="Arial"/>
                  <a:cs typeface="Arial"/>
                  <a:sym typeface="Arial"/>
                </a:rPr>
                <a:t>unprecedented rate and the wasteful, and polluting linear economy is increasingly recognised as one of the main underlying causes of this crisis. Today, more than 90% of biodiversity loss is due to the extraction and processing of natural resources. </a:t>
              </a:r>
              <a:endParaRPr b="0" i="0" sz="1400" u="none" cap="none" strike="noStrike">
                <a:solidFill>
                  <a:srgbClr val="FFFFFF"/>
                </a:solidFill>
                <a:latin typeface="Arial"/>
                <a:ea typeface="Arial"/>
                <a:cs typeface="Arial"/>
                <a:sym typeface="Arial"/>
              </a:endParaRPr>
            </a:p>
          </p:txBody>
        </p:sp>
        <p:sp>
          <p:nvSpPr>
            <p:cNvPr id="621" name="Google Shape;621;p30"/>
            <p:cNvSpPr/>
            <p:nvPr/>
          </p:nvSpPr>
          <p:spPr>
            <a:xfrm>
              <a:off x="8052942" y="3875810"/>
              <a:ext cx="639212" cy="747758"/>
            </a:xfrm>
            <a:custGeom>
              <a:rect b="b" l="l" r="r" t="t"/>
              <a:pathLst>
                <a:path extrusionOk="0" h="747758" w="639212">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p:spPr>
          <p:txBody>
            <a:bodyPr anchorCtr="0" anchor="ctr" bIns="149550" lIns="0" spcFirstLastPara="1" rIns="191750" wrap="square" tIns="149550">
              <a:noAutofit/>
            </a:bodyPr>
            <a:lstStyle/>
            <a:p>
              <a:pPr indent="0" lvl="0" marL="0" marR="0" rtl="0" algn="ctr">
                <a:lnSpc>
                  <a:spcPct val="90000"/>
                </a:lnSpc>
                <a:spcBef>
                  <a:spcPts val="0"/>
                </a:spcBef>
                <a:spcAft>
                  <a:spcPts val="0"/>
                </a:spcAft>
                <a:buClr>
                  <a:srgbClr val="000000"/>
                </a:buClr>
                <a:buSzPts val="3200"/>
                <a:buFont typeface="Arial"/>
                <a:buNone/>
              </a:pPr>
              <a:r>
                <a:t/>
              </a:r>
              <a:endParaRPr b="0" i="0" sz="3200" u="none" cap="none" strike="noStrike">
                <a:solidFill>
                  <a:srgbClr val="FFFFFF"/>
                </a:solidFill>
                <a:latin typeface="Calibri"/>
                <a:ea typeface="Calibri"/>
                <a:cs typeface="Calibri"/>
                <a:sym typeface="Calibri"/>
              </a:endParaRPr>
            </a:p>
          </p:txBody>
        </p:sp>
        <p:sp>
          <p:nvSpPr>
            <p:cNvPr id="622" name="Google Shape;622;p30"/>
            <p:cNvSpPr/>
            <p:nvPr/>
          </p:nvSpPr>
          <p:spPr>
            <a:xfrm>
              <a:off x="8957489" y="2921136"/>
              <a:ext cx="3015155" cy="2657105"/>
            </a:xfrm>
            <a:custGeom>
              <a:rect b="b" l="l" r="r" t="t"/>
              <a:pathLst>
                <a:path extrusionOk="0" h="2657105" w="301515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cap="flat" cmpd="sng" w="12700">
              <a:solidFill>
                <a:srgbClr val="FFFFFF"/>
              </a:solidFill>
              <a:prstDash val="solid"/>
              <a:miter lim="800000"/>
              <a:headEnd len="sm" w="sm" type="none"/>
              <a:tailEnd len="sm" w="sm" type="none"/>
            </a:ln>
          </p:spPr>
          <p:txBody>
            <a:bodyPr anchorCtr="0" anchor="ctr" bIns="131150" lIns="131150" spcFirstLastPara="1" rIns="131150" wrap="square" tIns="131150">
              <a:noAutofit/>
            </a:bodyPr>
            <a:lstStyle/>
            <a:p>
              <a:pPr indent="0" lvl="0" marL="0" marR="0" rtl="0" algn="ctr">
                <a:lnSpc>
                  <a:spcPct val="100000"/>
                </a:lnSpc>
                <a:spcBef>
                  <a:spcPts val="0"/>
                </a:spcBef>
                <a:spcAft>
                  <a:spcPts val="0"/>
                </a:spcAft>
                <a:buClr>
                  <a:srgbClr val="FFFFFF"/>
                </a:buClr>
                <a:buSzPts val="1400"/>
                <a:buFont typeface="Arial"/>
                <a:buNone/>
              </a:pPr>
              <a:r>
                <a:rPr b="0" i="0" lang="hu-HU" sz="1400" u="none" cap="none" strike="noStrike">
                  <a:solidFill>
                    <a:srgbClr val="FFFFFF"/>
                  </a:solidFill>
                  <a:latin typeface="Arial"/>
                  <a:ea typeface="Arial"/>
                  <a:cs typeface="Arial"/>
                  <a:sym typeface="Arial"/>
                </a:rPr>
                <a:t>The circular </a:t>
              </a:r>
              <a:r>
                <a:rPr b="0" i="0" lang="hu-HU" sz="1400" u="none" cap="none" strike="noStrike">
                  <a:solidFill>
                    <a:srgbClr val="FFFFFF"/>
                  </a:solidFill>
                  <a:latin typeface="Arial"/>
                  <a:ea typeface="Arial"/>
                  <a:cs typeface="Arial"/>
                  <a:sym typeface="Arial"/>
                </a:rPr>
                <a:t>economy aims to reduce the overall level of resource consumption and waste output by getting more value from the resources we use and keeping that value in the economy for as long as possible through designing out waste and shifting from owning products to using services.</a:t>
              </a:r>
              <a:endParaRPr b="0" i="0" sz="1400" u="none" cap="none" strike="noStrike">
                <a:solidFill>
                  <a:srgbClr val="FFFFFF"/>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1"/>
          <p:cNvSpPr txBox="1"/>
          <p:nvPr>
            <p:ph type="title"/>
          </p:nvPr>
        </p:nvSpPr>
        <p:spPr>
          <a:xfrm>
            <a:off x="479309" y="128374"/>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Ce and biodiversity</a:t>
            </a:r>
            <a:endParaRPr/>
          </a:p>
        </p:txBody>
      </p:sp>
      <p:sp>
        <p:nvSpPr>
          <p:cNvPr id="628" name="Google Shape;628;p31"/>
          <p:cNvSpPr txBox="1"/>
          <p:nvPr/>
        </p:nvSpPr>
        <p:spPr>
          <a:xfrm>
            <a:off x="374630" y="1238402"/>
            <a:ext cx="8394740" cy="3393878"/>
          </a:xfrm>
          <a:prstGeom prst="rect">
            <a:avLst/>
          </a:prstGeom>
          <a:noFill/>
          <a:ln>
            <a:noFill/>
          </a:ln>
        </p:spPr>
        <p:txBody>
          <a:bodyPr anchorCtr="0" anchor="t" bIns="45700" lIns="91425" spcFirstLastPara="1" rIns="91425" wrap="square" tIns="45700">
            <a:spAutoFit/>
          </a:bodyPr>
          <a:lstStyle/>
          <a:p>
            <a:pPr indent="-228600" lvl="0" marL="228600" marR="0" rtl="0" algn="just">
              <a:lnSpc>
                <a:spcPct val="115000"/>
              </a:lnSpc>
              <a:spcBef>
                <a:spcPts val="0"/>
              </a:spcBef>
              <a:spcAft>
                <a:spcPts val="0"/>
              </a:spcAft>
              <a:buClr>
                <a:srgbClr val="000000"/>
              </a:buClr>
              <a:buSzPts val="1800"/>
              <a:buFont typeface="Arial"/>
              <a:buChar char="•"/>
            </a:pPr>
            <a:r>
              <a:rPr b="0" i="0" lang="hu-HU" sz="1800" u="none" cap="none" strike="noStrike">
                <a:solidFill>
                  <a:srgbClr val="000000"/>
                </a:solidFill>
                <a:latin typeface="Arial"/>
                <a:ea typeface="Arial"/>
                <a:cs typeface="Arial"/>
                <a:sym typeface="Arial"/>
              </a:rPr>
              <a:t>When products and materials are circulated in the economy, the need for production from virgin materials is reduced. This leaves more space for other uses, including the preservation of wilderness areas.</a:t>
            </a:r>
            <a:endParaRPr b="0" i="0" sz="1800" u="none" cap="none" strike="noStrike">
              <a:solidFill>
                <a:srgbClr val="000000"/>
              </a:solidFill>
              <a:latin typeface="Arial"/>
              <a:ea typeface="Arial"/>
              <a:cs typeface="Arial"/>
              <a:sym typeface="Arial"/>
            </a:endParaRPr>
          </a:p>
          <a:p>
            <a:pPr indent="-228600" lvl="0" marL="228600" marR="0" rtl="0" algn="just">
              <a:lnSpc>
                <a:spcPct val="115000"/>
              </a:lnSpc>
              <a:spcBef>
                <a:spcPts val="1800"/>
              </a:spcBef>
              <a:spcAft>
                <a:spcPts val="0"/>
              </a:spcAft>
              <a:buClr>
                <a:srgbClr val="000000"/>
              </a:buClr>
              <a:buSzPts val="1800"/>
              <a:buFont typeface="Arial"/>
              <a:buChar char="•"/>
            </a:pPr>
            <a:r>
              <a:rPr b="0" i="0" lang="hu-HU" sz="1800" u="none" cap="none" strike="noStrike">
                <a:solidFill>
                  <a:srgbClr val="000000"/>
                </a:solidFill>
                <a:latin typeface="Arial"/>
                <a:ea typeface="Arial"/>
                <a:cs typeface="Arial"/>
                <a:sym typeface="Arial"/>
              </a:rPr>
              <a:t>In a circular economy, driven by design, waste and pollution are eradicated so these direct threats to biodiversity are reduced. As an example, eliminating unnecessary plastics and re-designing plastic products to have value post-use (for reuse, recycling or composting) means they can be reused in the economy rather than being wasted and polluting the environment.</a:t>
            </a:r>
            <a:endParaRPr b="0" i="0" sz="1800" u="none" cap="none" strike="noStrike">
              <a:solidFill>
                <a:srgbClr val="000000"/>
              </a:solidFill>
              <a:latin typeface="Arial"/>
              <a:ea typeface="Arial"/>
              <a:cs typeface="Arial"/>
              <a:sym typeface="Arial"/>
            </a:endParaRPr>
          </a:p>
          <a:p>
            <a:pPr indent="-228600" lvl="0" marL="228600" marR="0" rtl="0" algn="just">
              <a:lnSpc>
                <a:spcPct val="115000"/>
              </a:lnSpc>
              <a:spcBef>
                <a:spcPts val="1800"/>
              </a:spcBef>
              <a:spcAft>
                <a:spcPts val="0"/>
              </a:spcAft>
              <a:buClr>
                <a:srgbClr val="000000"/>
              </a:buClr>
              <a:buSzPts val="1800"/>
              <a:buFont typeface="Arial"/>
              <a:buChar char="•"/>
            </a:pPr>
            <a:r>
              <a:rPr b="0" i="0" lang="hu-HU" sz="1800" u="none" cap="none" strike="noStrike">
                <a:solidFill>
                  <a:srgbClr val="000000"/>
                </a:solidFill>
                <a:latin typeface="Arial"/>
                <a:ea typeface="Arial"/>
                <a:cs typeface="Arial"/>
                <a:sym typeface="Arial"/>
              </a:rPr>
              <a:t>Additionally, economic activity have to actively rebuild biodiversity. </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2"/>
          <p:cNvSpPr txBox="1"/>
          <p:nvPr>
            <p:ph type="title"/>
          </p:nvPr>
        </p:nvSpPr>
        <p:spPr>
          <a:xfrm>
            <a:off x="479309" y="128374"/>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Ce and biodiversity</a:t>
            </a:r>
            <a:endParaRPr/>
          </a:p>
        </p:txBody>
      </p:sp>
      <p:grpSp>
        <p:nvGrpSpPr>
          <p:cNvPr id="634" name="Google Shape;634;p32"/>
          <p:cNvGrpSpPr/>
          <p:nvPr/>
        </p:nvGrpSpPr>
        <p:grpSpPr>
          <a:xfrm>
            <a:off x="163033" y="923358"/>
            <a:ext cx="8654902" cy="3830279"/>
            <a:chOff x="0" y="1871"/>
            <a:chExt cx="8654902" cy="3830279"/>
          </a:xfrm>
        </p:grpSpPr>
        <p:cxnSp>
          <p:nvCxnSpPr>
            <p:cNvPr id="635" name="Google Shape;635;p32"/>
            <p:cNvCxnSpPr/>
            <p:nvPr/>
          </p:nvCxnSpPr>
          <p:spPr>
            <a:xfrm>
              <a:off x="0" y="1871"/>
              <a:ext cx="8654902"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636" name="Google Shape;636;p32"/>
            <p:cNvSpPr/>
            <p:nvPr/>
          </p:nvSpPr>
          <p:spPr>
            <a:xfrm>
              <a:off x="0" y="90320"/>
              <a:ext cx="8654902" cy="12761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2"/>
            <p:cNvSpPr txBox="1"/>
            <p:nvPr/>
          </p:nvSpPr>
          <p:spPr>
            <a:xfrm>
              <a:off x="0" y="90320"/>
              <a:ext cx="8654902" cy="1276136"/>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1" i="0" lang="hu-HU" sz="1800" u="none" cap="none" strike="noStrike">
                  <a:solidFill>
                    <a:srgbClr val="000000"/>
                  </a:solidFill>
                  <a:latin typeface="Arial"/>
                  <a:ea typeface="Arial"/>
                  <a:cs typeface="Arial"/>
                  <a:sym typeface="Arial"/>
                </a:rPr>
                <a:t>Construction Industry</a:t>
              </a:r>
              <a:r>
                <a:rPr b="0" i="0" lang="hu-HU" sz="1800" u="none" cap="none" strike="noStrike">
                  <a:solidFill>
                    <a:srgbClr val="000000"/>
                  </a:solidFill>
                  <a:latin typeface="Arial"/>
                  <a:ea typeface="Arial"/>
                  <a:cs typeface="Arial"/>
                  <a:sym typeface="Arial"/>
                </a:rPr>
                <a:t>: designing buildings to make use of reusable modular concrete components reduces demand for sand – the extraction of which harms local wildlife populations and is occurring at rates beyond those that can be naturally replenished.</a:t>
              </a:r>
              <a:endParaRPr/>
            </a:p>
          </p:txBody>
        </p:sp>
        <p:cxnSp>
          <p:nvCxnSpPr>
            <p:cNvPr id="638" name="Google Shape;638;p32"/>
            <p:cNvCxnSpPr/>
            <p:nvPr/>
          </p:nvCxnSpPr>
          <p:spPr>
            <a:xfrm>
              <a:off x="0" y="1278007"/>
              <a:ext cx="8654902"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639" name="Google Shape;639;p32"/>
            <p:cNvSpPr/>
            <p:nvPr/>
          </p:nvSpPr>
          <p:spPr>
            <a:xfrm>
              <a:off x="0" y="1366456"/>
              <a:ext cx="8654902" cy="12761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2"/>
            <p:cNvSpPr txBox="1"/>
            <p:nvPr/>
          </p:nvSpPr>
          <p:spPr>
            <a:xfrm>
              <a:off x="0" y="1366456"/>
              <a:ext cx="8654902" cy="1276136"/>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1" i="0" lang="hu-HU" sz="1800" u="none" cap="none" strike="noStrike">
                  <a:solidFill>
                    <a:srgbClr val="000000"/>
                  </a:solidFill>
                  <a:latin typeface="Arial"/>
                  <a:ea typeface="Arial"/>
                  <a:cs typeface="Arial"/>
                  <a:sym typeface="Arial"/>
                </a:rPr>
                <a:t>Plastic Packaging</a:t>
              </a:r>
              <a:r>
                <a:rPr b="0" i="0" lang="hu-HU" sz="1800" u="none" cap="none" strike="noStrike">
                  <a:solidFill>
                    <a:srgbClr val="000000"/>
                  </a:solidFill>
                  <a:latin typeface="Arial"/>
                  <a:ea typeface="Arial"/>
                  <a:cs typeface="Arial"/>
                  <a:sym typeface="Arial"/>
                </a:rPr>
                <a:t>: eliminating non-essential packaging items such as ‘tear-offs’, using innovative materials that are edible, or redesigning products and business models so they no longer need packaging – all these design interventions help to avoid plastic waste from being generated in the first place.</a:t>
              </a:r>
              <a:endParaRPr/>
            </a:p>
          </p:txBody>
        </p:sp>
        <p:cxnSp>
          <p:nvCxnSpPr>
            <p:cNvPr id="641" name="Google Shape;641;p32"/>
            <p:cNvCxnSpPr/>
            <p:nvPr/>
          </p:nvCxnSpPr>
          <p:spPr>
            <a:xfrm>
              <a:off x="0" y="2554143"/>
              <a:ext cx="8654902"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642" name="Google Shape;642;p32"/>
            <p:cNvSpPr/>
            <p:nvPr/>
          </p:nvSpPr>
          <p:spPr>
            <a:xfrm>
              <a:off x="0" y="2556014"/>
              <a:ext cx="8654902" cy="12761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2"/>
            <p:cNvSpPr txBox="1"/>
            <p:nvPr/>
          </p:nvSpPr>
          <p:spPr>
            <a:xfrm>
              <a:off x="0" y="2556014"/>
              <a:ext cx="8654902" cy="1276136"/>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b="1" i="0" lang="hu-HU" sz="1800" u="none" cap="none" strike="noStrike">
                  <a:solidFill>
                    <a:srgbClr val="000000"/>
                  </a:solidFill>
                  <a:latin typeface="Arial"/>
                  <a:ea typeface="Arial"/>
                  <a:cs typeface="Arial"/>
                  <a:sym typeface="Arial"/>
                </a:rPr>
                <a:t>Food Production</a:t>
              </a:r>
              <a:r>
                <a:rPr b="0" i="0" lang="hu-HU" sz="1800" u="none" cap="none" strike="noStrike">
                  <a:solidFill>
                    <a:srgbClr val="000000"/>
                  </a:solidFill>
                  <a:latin typeface="Arial"/>
                  <a:ea typeface="Arial"/>
                  <a:cs typeface="Arial"/>
                  <a:sym typeface="Arial"/>
                </a:rPr>
                <a:t>: designing food products with a diverse range of regeneratively produced ingredients promotes biodiversity by supporting farming systems that grow food in ways that, for example, build soil health, enhance carbon sequestration, improve air and water quality, and eliminate the need for harmful synthetic inputs.</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33"/>
          <p:cNvSpPr txBox="1"/>
          <p:nvPr>
            <p:ph type="title"/>
          </p:nvPr>
        </p:nvSpPr>
        <p:spPr>
          <a:xfrm>
            <a:off x="415513" y="114198"/>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Ce and climate change</a:t>
            </a:r>
            <a:endParaRPr/>
          </a:p>
        </p:txBody>
      </p:sp>
      <p:sp>
        <p:nvSpPr>
          <p:cNvPr id="649" name="Google Shape;649;p33"/>
          <p:cNvSpPr txBox="1"/>
          <p:nvPr/>
        </p:nvSpPr>
        <p:spPr>
          <a:xfrm>
            <a:off x="0" y="1139320"/>
            <a:ext cx="6358270" cy="4351338"/>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rgbClr val="2B2B2B"/>
              </a:buClr>
              <a:buSzPts val="1600"/>
              <a:buFont typeface="Arial"/>
              <a:buChar char="•"/>
            </a:pPr>
            <a:r>
              <a:rPr b="0" i="0" lang="hu-HU" sz="1600" u="none" cap="none" strike="noStrike">
                <a:solidFill>
                  <a:srgbClr val="2B2B2B"/>
                </a:solidFill>
                <a:latin typeface="Arial"/>
                <a:ea typeface="Arial"/>
                <a:cs typeface="Arial"/>
                <a:sym typeface="Arial"/>
              </a:rPr>
              <a:t>The Intergovernmental Panel on Climate Change (IPCC), which includes more than 1,300 scientists, forecasts a temperature rise of </a:t>
            </a:r>
            <a:r>
              <a:rPr b="1" i="0" lang="hu-HU" sz="1600" u="none" cap="none" strike="noStrike">
                <a:solidFill>
                  <a:srgbClr val="2B2B2B"/>
                </a:solidFill>
                <a:latin typeface="Arial"/>
                <a:ea typeface="Arial"/>
                <a:cs typeface="Arial"/>
                <a:sym typeface="Arial"/>
              </a:rPr>
              <a:t>2.5 to 10 degrees Fahrenheit over the next century.</a:t>
            </a:r>
            <a:endParaRPr/>
          </a:p>
          <a:p>
            <a:pPr indent="-228600" lvl="0" marL="228600" marR="0" rtl="0" algn="just">
              <a:lnSpc>
                <a:spcPct val="90000"/>
              </a:lnSpc>
              <a:spcBef>
                <a:spcPts val="1000"/>
              </a:spcBef>
              <a:spcAft>
                <a:spcPts val="0"/>
              </a:spcAft>
              <a:buClr>
                <a:srgbClr val="2B2B2B"/>
              </a:buClr>
              <a:buSzPts val="1600"/>
              <a:buFont typeface="Arial"/>
              <a:buChar char="•"/>
            </a:pPr>
            <a:r>
              <a:rPr b="0" i="0" lang="hu-HU" sz="1600" u="none" cap="none" strike="noStrike">
                <a:solidFill>
                  <a:srgbClr val="2B2B2B"/>
                </a:solidFill>
                <a:latin typeface="Arial"/>
                <a:ea typeface="Arial"/>
                <a:cs typeface="Arial"/>
                <a:sym typeface="Arial"/>
              </a:rPr>
              <a:t>The world can maximise chances of avoiding dangerous climate change by moving to a circular economy, thereby allowing societies to meet the goals of the Paris Agreement on Climate Action.</a:t>
            </a:r>
            <a:endParaRPr b="0" i="0" sz="1600" u="none" cap="none" strike="noStrike">
              <a:solidFill>
                <a:srgbClr val="000000"/>
              </a:solidFill>
              <a:latin typeface="Arial"/>
              <a:ea typeface="Arial"/>
              <a:cs typeface="Arial"/>
              <a:sym typeface="Arial"/>
            </a:endParaRPr>
          </a:p>
          <a:p>
            <a:pPr indent="-228600" lvl="0" marL="228600" marR="0" rtl="0" algn="just">
              <a:lnSpc>
                <a:spcPct val="90000"/>
              </a:lnSpc>
              <a:spcBef>
                <a:spcPts val="1000"/>
              </a:spcBef>
              <a:spcAft>
                <a:spcPts val="0"/>
              </a:spcAft>
              <a:buClr>
                <a:srgbClr val="2B2B2B"/>
              </a:buClr>
              <a:buSzPts val="1600"/>
              <a:buFont typeface="Arial"/>
              <a:buChar char="•"/>
            </a:pPr>
            <a:r>
              <a:rPr b="0" i="0" lang="hu-HU" sz="1600" u="none" cap="none" strike="noStrike">
                <a:solidFill>
                  <a:srgbClr val="2B2B2B"/>
                </a:solidFill>
                <a:latin typeface="Arial"/>
                <a:ea typeface="Arial"/>
                <a:cs typeface="Arial"/>
                <a:sym typeface="Arial"/>
              </a:rPr>
              <a:t>The transition to renewable energy is vital if we are to tackle climate change. Yet, with existing technologies, that transition would only </a:t>
            </a:r>
            <a:r>
              <a:rPr b="1" i="0" lang="hu-HU" sz="1600" u="none" cap="none" strike="noStrike">
                <a:solidFill>
                  <a:srgbClr val="2B2B2B"/>
                </a:solidFill>
                <a:latin typeface="Arial"/>
                <a:ea typeface="Arial"/>
                <a:cs typeface="Arial"/>
                <a:sym typeface="Arial"/>
              </a:rPr>
              <a:t>address 55% of global greenhouse gas emissions. </a:t>
            </a:r>
            <a:endParaRPr b="1" i="0" sz="1600" u="none" cap="none" strike="noStrike">
              <a:solidFill>
                <a:srgbClr val="2B2B2B"/>
              </a:solidFill>
              <a:latin typeface="Arial"/>
              <a:ea typeface="Arial"/>
              <a:cs typeface="Arial"/>
              <a:sym typeface="Arial"/>
            </a:endParaRPr>
          </a:p>
          <a:p>
            <a:pPr indent="-228600" lvl="0" marL="228600" marR="0" rtl="0" algn="just">
              <a:lnSpc>
                <a:spcPct val="90000"/>
              </a:lnSpc>
              <a:spcBef>
                <a:spcPts val="1000"/>
              </a:spcBef>
              <a:spcAft>
                <a:spcPts val="0"/>
              </a:spcAft>
              <a:buClr>
                <a:srgbClr val="2B2B2B"/>
              </a:buClr>
              <a:buSzPts val="1600"/>
              <a:buFont typeface="Arial"/>
              <a:buChar char="•"/>
            </a:pPr>
            <a:r>
              <a:rPr b="0" i="0" lang="hu-HU" sz="1600" u="none" cap="none" strike="noStrike">
                <a:solidFill>
                  <a:srgbClr val="2B2B2B"/>
                </a:solidFill>
                <a:latin typeface="Arial"/>
                <a:ea typeface="Arial"/>
                <a:cs typeface="Arial"/>
                <a:sym typeface="Arial"/>
              </a:rPr>
              <a:t>These emissions come from the electricity and heat we use in buildings, from our energy system more broadly, and from transport. </a:t>
            </a:r>
            <a:r>
              <a:rPr b="1" i="0" lang="hu-HU" sz="1600" u="none" cap="none" strike="noStrike">
                <a:solidFill>
                  <a:srgbClr val="2B2B2B"/>
                </a:solidFill>
                <a:latin typeface="Arial"/>
                <a:ea typeface="Arial"/>
                <a:cs typeface="Arial"/>
                <a:sym typeface="Arial"/>
              </a:rPr>
              <a:t>The remaining 45% of emissions come from industry, agriculture, and land use.</a:t>
            </a:r>
            <a:endParaRPr b="1" i="0" sz="1600" u="none" cap="none" strike="noStrike">
              <a:solidFill>
                <a:srgbClr val="000000"/>
              </a:solidFill>
              <a:latin typeface="Arial"/>
              <a:ea typeface="Arial"/>
              <a:cs typeface="Arial"/>
              <a:sym typeface="Arial"/>
            </a:endParaRPr>
          </a:p>
          <a:p>
            <a:pPr indent="-76200" lvl="0" marL="228600" marR="0" rtl="0" algn="just">
              <a:lnSpc>
                <a:spcPct val="90000"/>
              </a:lnSpc>
              <a:spcBef>
                <a:spcPts val="100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0" name="Google Shape;650;p33"/>
          <p:cNvSpPr txBox="1"/>
          <p:nvPr/>
        </p:nvSpPr>
        <p:spPr>
          <a:xfrm>
            <a:off x="3317832" y="4572858"/>
            <a:ext cx="465544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hu-HU" sz="1200" u="none" cap="none" strike="noStrike">
                <a:solidFill>
                  <a:srgbClr val="000000"/>
                </a:solidFill>
                <a:latin typeface="Calibri"/>
                <a:ea typeface="Calibri"/>
                <a:cs typeface="Calibri"/>
                <a:sym typeface="Calibri"/>
              </a:rPr>
              <a:t>aerial drone view of thermal station's by frimufilmse o nr da licença… </a:t>
            </a:r>
            <a:endParaRPr b="0" i="0" sz="1050" u="none" cap="none" strike="noStrike">
              <a:solidFill>
                <a:srgbClr val="000000"/>
              </a:solidFill>
              <a:latin typeface="Arial"/>
              <a:ea typeface="Arial"/>
              <a:cs typeface="Arial"/>
              <a:sym typeface="Arial"/>
            </a:endParaRPr>
          </a:p>
        </p:txBody>
      </p:sp>
      <p:pic>
        <p:nvPicPr>
          <p:cNvPr id="651" name="Google Shape;651;p33"/>
          <p:cNvPicPr preferRelativeResize="0"/>
          <p:nvPr/>
        </p:nvPicPr>
        <p:blipFill rotWithShape="1">
          <a:blip r:embed="rId3">
            <a:alphaModFix/>
          </a:blip>
          <a:srcRect b="0" l="0" r="0" t="0"/>
          <a:stretch/>
        </p:blipFill>
        <p:spPr>
          <a:xfrm>
            <a:off x="6466196" y="1203779"/>
            <a:ext cx="2454713" cy="2824602"/>
          </a:xfrm>
          <a:prstGeom prst="rect">
            <a:avLst/>
          </a:prstGeom>
          <a:noFill/>
          <a:ln>
            <a:noFill/>
          </a:ln>
        </p:spPr>
      </p:pic>
      <p:pic>
        <p:nvPicPr>
          <p:cNvPr descr="Uma imagem com texto, clipart&#10;&#10;Descrição gerada automaticamente" id="652" name="Google Shape;652;p33"/>
          <p:cNvPicPr preferRelativeResize="0"/>
          <p:nvPr/>
        </p:nvPicPr>
        <p:blipFill rotWithShape="1">
          <a:blip r:embed="rId4">
            <a:alphaModFix/>
          </a:blip>
          <a:srcRect b="0" l="0" r="0" t="0"/>
          <a:stretch/>
        </p:blipFill>
        <p:spPr>
          <a:xfrm>
            <a:off x="8239680" y="3790035"/>
            <a:ext cx="681229" cy="238346"/>
          </a:xfrm>
          <a:prstGeom prst="rect">
            <a:avLst/>
          </a:prstGeom>
          <a:noFill/>
          <a:ln>
            <a:noFill/>
          </a:ln>
        </p:spPr>
      </p:pic>
      <p:sp>
        <p:nvSpPr>
          <p:cNvPr id="653" name="Google Shape;653;p33"/>
          <p:cNvSpPr txBox="1"/>
          <p:nvPr/>
        </p:nvSpPr>
        <p:spPr>
          <a:xfrm>
            <a:off x="6358270" y="4066894"/>
            <a:ext cx="1944164"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hu-HU" sz="500" u="none" cap="none" strike="noStrike">
                <a:solidFill>
                  <a:srgbClr val="374957"/>
                </a:solidFill>
                <a:latin typeface="Proxima Nova"/>
                <a:ea typeface="Proxima Nova"/>
                <a:cs typeface="Proxima Nova"/>
                <a:sym typeface="Proxima Nova"/>
              </a:rPr>
              <a:t>aerial drone </a:t>
            </a:r>
            <a:r>
              <a:rPr b="0" i="0" lang="hu-HU" sz="500" u="none" cap="none" strike="noStrike">
                <a:solidFill>
                  <a:srgbClr val="000000"/>
                </a:solidFill>
                <a:latin typeface="Arial"/>
                <a:ea typeface="Arial"/>
                <a:cs typeface="Arial"/>
                <a:sym typeface="Arial"/>
              </a:rPr>
              <a:t>byfrimufilms in </a:t>
            </a:r>
            <a:endParaRPr/>
          </a:p>
          <a:p>
            <a:pPr indent="0" lvl="0" marL="0" marR="0" rtl="0" algn="l">
              <a:lnSpc>
                <a:spcPct val="100000"/>
              </a:lnSpc>
              <a:spcBef>
                <a:spcPts val="0"/>
              </a:spcBef>
              <a:spcAft>
                <a:spcPts val="0"/>
              </a:spcAft>
              <a:buNone/>
            </a:pPr>
            <a:r>
              <a:rPr b="0" i="0" lang="hu-HU" sz="500" u="sng" cap="none" strike="noStrike">
                <a:solidFill>
                  <a:srgbClr val="000000"/>
                </a:solidFill>
                <a:latin typeface="Arial"/>
                <a:ea typeface="Arial"/>
                <a:cs typeface="Arial"/>
                <a:sym typeface="Arial"/>
                <a:hlinkClick r:id="rId5">
                  <a:extLst>
                    <a:ext uri="{A12FA001-AC4F-418D-AE19-62706E023703}">
                      <ahyp:hlinkClr val="tx"/>
                    </a:ext>
                  </a:extLst>
                </a:hlinkClick>
              </a:rPr>
              <a:t>https://www.freepik.com/free-photo/aerial-drone-view-thermal-station-s-tube-visible-clouds-with-smoke-coming-out-blue-clear-sky_12875360.htm#query=chimney&amp;position=19&amp;from_view=search&amp;track=sph</a:t>
            </a:r>
            <a:endParaRPr b="0" i="0" sz="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5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34"/>
          <p:cNvSpPr txBox="1"/>
          <p:nvPr>
            <p:ph type="title"/>
          </p:nvPr>
        </p:nvSpPr>
        <p:spPr>
          <a:xfrm>
            <a:off x="486397" y="156728"/>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Ce and climate change</a:t>
            </a:r>
            <a:endParaRPr/>
          </a:p>
        </p:txBody>
      </p:sp>
      <p:grpSp>
        <p:nvGrpSpPr>
          <p:cNvPr id="659" name="Google Shape;659;p34"/>
          <p:cNvGrpSpPr/>
          <p:nvPr/>
        </p:nvGrpSpPr>
        <p:grpSpPr>
          <a:xfrm>
            <a:off x="766430" y="1392167"/>
            <a:ext cx="7611140" cy="3029040"/>
            <a:chOff x="0" y="223839"/>
            <a:chExt cx="7611140" cy="3029040"/>
          </a:xfrm>
        </p:grpSpPr>
        <p:sp>
          <p:nvSpPr>
            <p:cNvPr id="660" name="Google Shape;660;p34"/>
            <p:cNvSpPr/>
            <p:nvPr/>
          </p:nvSpPr>
          <p:spPr>
            <a:xfrm>
              <a:off x="0" y="223839"/>
              <a:ext cx="7611140" cy="982800"/>
            </a:xfrm>
            <a:prstGeom prst="roundRect">
              <a:avLst>
                <a:gd fmla="val 16667" name="adj"/>
              </a:avLst>
            </a:prstGeom>
            <a:solidFill>
              <a:srgbClr val="059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4"/>
            <p:cNvSpPr txBox="1"/>
            <p:nvPr/>
          </p:nvSpPr>
          <p:spPr>
            <a:xfrm>
              <a:off x="47976" y="271815"/>
              <a:ext cx="7515188" cy="886848"/>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1" i="0" lang="hu-HU" sz="1400" u="none" cap="none" strike="noStrike">
                  <a:solidFill>
                    <a:srgbClr val="000000"/>
                  </a:solidFill>
                  <a:latin typeface="Verdana"/>
                  <a:ea typeface="Verdana"/>
                  <a:cs typeface="Verdana"/>
                  <a:sym typeface="Verdana"/>
                </a:rPr>
                <a:t>By eliminating waste and pollution</a:t>
              </a:r>
              <a:r>
                <a:rPr b="0" i="0" lang="hu-HU" sz="1400" u="none" cap="none" strike="noStrike">
                  <a:solidFill>
                    <a:srgbClr val="000000"/>
                  </a:solidFill>
                  <a:latin typeface="Verdana"/>
                  <a:ea typeface="Verdana"/>
                  <a:cs typeface="Verdana"/>
                  <a:sym typeface="Verdana"/>
                </a:rPr>
                <a:t>. The circular economy is a framework for preventing negative impacts of economic activity that lead to the loss of valuable resources and damage to human health and natural systems. GHG emissions is one of these negative effects designed out of the system. </a:t>
              </a:r>
              <a:endParaRPr b="0" i="0" sz="1400" u="none" cap="none" strike="noStrike">
                <a:solidFill>
                  <a:srgbClr val="000000"/>
                </a:solidFill>
                <a:latin typeface="Verdana"/>
                <a:ea typeface="Verdana"/>
                <a:cs typeface="Verdana"/>
                <a:sym typeface="Verdana"/>
              </a:endParaRPr>
            </a:p>
          </p:txBody>
        </p:sp>
        <p:sp>
          <p:nvSpPr>
            <p:cNvPr id="662" name="Google Shape;662;p34"/>
            <p:cNvSpPr/>
            <p:nvPr/>
          </p:nvSpPr>
          <p:spPr>
            <a:xfrm>
              <a:off x="0" y="1246960"/>
              <a:ext cx="7611140" cy="982800"/>
            </a:xfrm>
            <a:prstGeom prst="roundRect">
              <a:avLst>
                <a:gd fmla="val 16667" name="adj"/>
              </a:avLst>
            </a:prstGeom>
            <a:solidFill>
              <a:srgbClr val="059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4"/>
            <p:cNvSpPr txBox="1"/>
            <p:nvPr/>
          </p:nvSpPr>
          <p:spPr>
            <a:xfrm>
              <a:off x="47976" y="1294936"/>
              <a:ext cx="7515188" cy="886848"/>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1" i="0" lang="hu-HU" sz="1400" u="none" cap="none" strike="noStrike">
                  <a:solidFill>
                    <a:srgbClr val="000000"/>
                  </a:solidFill>
                  <a:latin typeface="Verdana"/>
                  <a:ea typeface="Verdana"/>
                  <a:cs typeface="Verdana"/>
                  <a:sym typeface="Verdana"/>
                </a:rPr>
                <a:t>By keeping products and materials in use</a:t>
              </a:r>
              <a:r>
                <a:rPr b="0" i="0" lang="hu-HU" sz="1400" u="none" cap="none" strike="noStrike">
                  <a:solidFill>
                    <a:srgbClr val="000000"/>
                  </a:solidFill>
                  <a:latin typeface="Verdana"/>
                  <a:ea typeface="Verdana"/>
                  <a:cs typeface="Verdana"/>
                  <a:sym typeface="Verdana"/>
                </a:rPr>
                <a:t>. The circular economy favours activities that preserve value in the form of energy, labour, and materials. This means employing reuse, remanufacturing, and recycling to keep products, components, and materials circulating in the economy. </a:t>
              </a:r>
              <a:endParaRPr b="0" i="0" sz="1400" u="none" cap="none" strike="noStrike">
                <a:solidFill>
                  <a:srgbClr val="000000"/>
                </a:solidFill>
                <a:latin typeface="Verdana"/>
                <a:ea typeface="Verdana"/>
                <a:cs typeface="Verdana"/>
                <a:sym typeface="Verdana"/>
              </a:endParaRPr>
            </a:p>
          </p:txBody>
        </p:sp>
        <p:sp>
          <p:nvSpPr>
            <p:cNvPr id="664" name="Google Shape;664;p34"/>
            <p:cNvSpPr/>
            <p:nvPr/>
          </p:nvSpPr>
          <p:spPr>
            <a:xfrm>
              <a:off x="0" y="2270079"/>
              <a:ext cx="7611140" cy="982800"/>
            </a:xfrm>
            <a:prstGeom prst="roundRect">
              <a:avLst>
                <a:gd fmla="val 16667" name="adj"/>
              </a:avLst>
            </a:prstGeom>
            <a:solidFill>
              <a:srgbClr val="059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4"/>
            <p:cNvSpPr txBox="1"/>
            <p:nvPr/>
          </p:nvSpPr>
          <p:spPr>
            <a:xfrm>
              <a:off x="47976" y="2318055"/>
              <a:ext cx="7515188" cy="886848"/>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1" i="0" lang="hu-HU" sz="1400" u="none" cap="none" strike="noStrike">
                  <a:solidFill>
                    <a:srgbClr val="000000"/>
                  </a:solidFill>
                  <a:latin typeface="Verdana"/>
                  <a:ea typeface="Verdana"/>
                  <a:cs typeface="Verdana"/>
                  <a:sym typeface="Verdana"/>
                </a:rPr>
                <a:t>By regenerating natural systems</a:t>
              </a:r>
              <a:r>
                <a:rPr b="0" i="0" lang="hu-HU" sz="1400" u="none" cap="none" strike="noStrike">
                  <a:solidFill>
                    <a:srgbClr val="000000"/>
                  </a:solidFill>
                  <a:latin typeface="Verdana"/>
                  <a:ea typeface="Verdana"/>
                  <a:cs typeface="Verdana"/>
                  <a:sym typeface="Verdana"/>
                </a:rPr>
                <a:t>. The circular economy favours the use of renewable resources and aims to enhance natural systems by returning valuable nutrients to the soil. This regenerative approach offers opportunities for carbon sequestration.</a:t>
              </a:r>
              <a:endParaRPr b="0" i="0" sz="1400" u="none" cap="none" strike="noStrike">
                <a:solidFill>
                  <a:srgbClr val="000000"/>
                </a:solidFill>
                <a:latin typeface="Verdana"/>
                <a:ea typeface="Verdana"/>
                <a:cs typeface="Verdana"/>
                <a:sym typeface="Verdana"/>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35"/>
          <p:cNvSpPr txBox="1"/>
          <p:nvPr>
            <p:ph type="title"/>
          </p:nvPr>
        </p:nvSpPr>
        <p:spPr>
          <a:xfrm>
            <a:off x="528927" y="213435"/>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t>Example from the Construction Sector</a:t>
            </a:r>
            <a:endParaRPr/>
          </a:p>
        </p:txBody>
      </p:sp>
      <p:grpSp>
        <p:nvGrpSpPr>
          <p:cNvPr id="671" name="Google Shape;671;p35"/>
          <p:cNvGrpSpPr/>
          <p:nvPr/>
        </p:nvGrpSpPr>
        <p:grpSpPr>
          <a:xfrm>
            <a:off x="537131" y="1130180"/>
            <a:ext cx="8314391" cy="3745307"/>
            <a:chOff x="8204" y="18314"/>
            <a:chExt cx="8314391" cy="3745307"/>
          </a:xfrm>
        </p:grpSpPr>
        <p:sp>
          <p:nvSpPr>
            <p:cNvPr id="672" name="Google Shape;672;p35"/>
            <p:cNvSpPr/>
            <p:nvPr/>
          </p:nvSpPr>
          <p:spPr>
            <a:xfrm>
              <a:off x="8204" y="54576"/>
              <a:ext cx="1336627" cy="1336627"/>
            </a:xfrm>
            <a:prstGeom prst="rect">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5"/>
            <p:cNvSpPr/>
            <p:nvPr/>
          </p:nvSpPr>
          <p:spPr>
            <a:xfrm>
              <a:off x="8204" y="1550801"/>
              <a:ext cx="3818936" cy="125431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5"/>
            <p:cNvSpPr txBox="1"/>
            <p:nvPr/>
          </p:nvSpPr>
          <p:spPr>
            <a:xfrm>
              <a:off x="8204" y="1550801"/>
              <a:ext cx="3818936" cy="1254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Materials management, including the production, consumption and disposal of materials, products and infrastructure, contributes a major share of global greenhouse gas emissions — up to two thirds by some accounts.</a:t>
              </a:r>
              <a:endParaRPr b="1" i="0" sz="1400" u="none" cap="none" strike="noStrike">
                <a:solidFill>
                  <a:srgbClr val="000000"/>
                </a:solidFill>
                <a:latin typeface="Arial"/>
                <a:ea typeface="Arial"/>
                <a:cs typeface="Arial"/>
                <a:sym typeface="Arial"/>
              </a:endParaRPr>
            </a:p>
          </p:txBody>
        </p:sp>
        <p:sp>
          <p:nvSpPr>
            <p:cNvPr id="675" name="Google Shape;675;p35"/>
            <p:cNvSpPr/>
            <p:nvPr/>
          </p:nvSpPr>
          <p:spPr>
            <a:xfrm>
              <a:off x="8204" y="2879346"/>
              <a:ext cx="3818936" cy="8842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5"/>
            <p:cNvSpPr/>
            <p:nvPr/>
          </p:nvSpPr>
          <p:spPr>
            <a:xfrm>
              <a:off x="5559236" y="18314"/>
              <a:ext cx="1336627" cy="1336627"/>
            </a:xfrm>
            <a:prstGeom prst="rect">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5"/>
            <p:cNvSpPr/>
            <p:nvPr/>
          </p:nvSpPr>
          <p:spPr>
            <a:xfrm>
              <a:off x="4495454" y="1339612"/>
              <a:ext cx="3818936" cy="167669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5"/>
            <p:cNvSpPr txBox="1"/>
            <p:nvPr/>
          </p:nvSpPr>
          <p:spPr>
            <a:xfrm>
              <a:off x="4495454" y="1339612"/>
              <a:ext cx="3818936" cy="167669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hu-HU" sz="1600" u="none" cap="none" strike="noStrike">
                  <a:solidFill>
                    <a:srgbClr val="000000"/>
                  </a:solidFill>
                  <a:latin typeface="Arial"/>
                  <a:ea typeface="Arial"/>
                  <a:cs typeface="Arial"/>
                  <a:sym typeface="Arial"/>
                </a:rPr>
                <a:t>Improving circularity and efficiency</a:t>
              </a:r>
              <a:endParaRPr b="1" i="0" sz="1600" u="none" cap="none" strike="noStrike">
                <a:solidFill>
                  <a:srgbClr val="000000"/>
                </a:solidFill>
                <a:latin typeface="Arial"/>
                <a:ea typeface="Arial"/>
                <a:cs typeface="Arial"/>
                <a:sym typeface="Arial"/>
              </a:endParaRPr>
            </a:p>
          </p:txBody>
        </p:sp>
        <p:sp>
          <p:nvSpPr>
            <p:cNvPr id="679" name="Google Shape;679;p35"/>
            <p:cNvSpPr/>
            <p:nvPr/>
          </p:nvSpPr>
          <p:spPr>
            <a:xfrm>
              <a:off x="4503659" y="1779183"/>
              <a:ext cx="3818936" cy="8842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5"/>
            <p:cNvSpPr txBox="1"/>
            <p:nvPr/>
          </p:nvSpPr>
          <p:spPr>
            <a:xfrm>
              <a:off x="4503659" y="1779183"/>
              <a:ext cx="3818936" cy="88427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extending product lifetimes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9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reducing material losses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9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recirculating materials and products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9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preventing downcycling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9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substituting greenhouse gas-intensive materials with those with lower emissions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36"/>
          <p:cNvSpPr txBox="1"/>
          <p:nvPr>
            <p:ph type="title"/>
          </p:nvPr>
        </p:nvSpPr>
        <p:spPr>
          <a:xfrm>
            <a:off x="528927" y="213435"/>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t>Plastic Pollution and Circular Economy</a:t>
            </a:r>
            <a:endParaRPr/>
          </a:p>
        </p:txBody>
      </p:sp>
      <p:grpSp>
        <p:nvGrpSpPr>
          <p:cNvPr id="686" name="Google Shape;686;p36"/>
          <p:cNvGrpSpPr/>
          <p:nvPr/>
        </p:nvGrpSpPr>
        <p:grpSpPr>
          <a:xfrm>
            <a:off x="364844" y="1587639"/>
            <a:ext cx="8242418" cy="2988818"/>
            <a:chOff x="301048" y="353607"/>
            <a:chExt cx="8242418" cy="2988818"/>
          </a:xfrm>
        </p:grpSpPr>
        <p:sp>
          <p:nvSpPr>
            <p:cNvPr id="687" name="Google Shape;687;p36"/>
            <p:cNvSpPr/>
            <p:nvPr/>
          </p:nvSpPr>
          <p:spPr>
            <a:xfrm>
              <a:off x="977665" y="353607"/>
              <a:ext cx="1107190" cy="1107190"/>
            </a:xfrm>
            <a:prstGeom prst="rect">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6"/>
            <p:cNvSpPr/>
            <p:nvPr/>
          </p:nvSpPr>
          <p:spPr>
            <a:xfrm>
              <a:off x="301048" y="1909149"/>
              <a:ext cx="2460423" cy="14332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6"/>
            <p:cNvSpPr txBox="1"/>
            <p:nvPr/>
          </p:nvSpPr>
          <p:spPr>
            <a:xfrm>
              <a:off x="301048" y="1909149"/>
              <a:ext cx="2460423" cy="143327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Approximately 11 million tonnes of plastic are dumped into the world’s oceans each year - an amount expected to nearly triple by 2040 - affecting at least 267 species.</a:t>
              </a:r>
              <a:endParaRPr b="0" i="0" sz="1400" u="none" cap="none" strike="noStrike">
                <a:solidFill>
                  <a:srgbClr val="000000"/>
                </a:solidFill>
                <a:latin typeface="Arial"/>
                <a:ea typeface="Arial"/>
                <a:cs typeface="Arial"/>
                <a:sym typeface="Arial"/>
              </a:endParaRPr>
            </a:p>
          </p:txBody>
        </p:sp>
        <p:sp>
          <p:nvSpPr>
            <p:cNvPr id="690" name="Google Shape;690;p36"/>
            <p:cNvSpPr/>
            <p:nvPr/>
          </p:nvSpPr>
          <p:spPr>
            <a:xfrm>
              <a:off x="3868662" y="353607"/>
              <a:ext cx="1107190" cy="1107190"/>
            </a:xfrm>
            <a:prstGeom prst="rect">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6"/>
            <p:cNvSpPr/>
            <p:nvPr/>
          </p:nvSpPr>
          <p:spPr>
            <a:xfrm>
              <a:off x="3192046" y="1909149"/>
              <a:ext cx="2460423" cy="14332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6"/>
            <p:cNvSpPr txBox="1"/>
            <p:nvPr/>
          </p:nvSpPr>
          <p:spPr>
            <a:xfrm>
              <a:off x="3192046" y="1909149"/>
              <a:ext cx="2460423" cy="143327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Many of these products, such as plastic bags and food wrappers, have a lifespan of mere minutes to hours, yet they may persist in the environment for hundreds of years.</a:t>
              </a:r>
              <a:endParaRPr b="0" i="0" sz="1400" u="none" cap="none" strike="noStrike">
                <a:solidFill>
                  <a:srgbClr val="000000"/>
                </a:solidFill>
                <a:latin typeface="Arial"/>
                <a:ea typeface="Arial"/>
                <a:cs typeface="Arial"/>
                <a:sym typeface="Arial"/>
              </a:endParaRPr>
            </a:p>
          </p:txBody>
        </p:sp>
        <p:sp>
          <p:nvSpPr>
            <p:cNvPr id="693" name="Google Shape;693;p36"/>
            <p:cNvSpPr/>
            <p:nvPr/>
          </p:nvSpPr>
          <p:spPr>
            <a:xfrm>
              <a:off x="6759660" y="353607"/>
              <a:ext cx="1107190" cy="1107190"/>
            </a:xfrm>
            <a:prstGeom prst="rect">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6"/>
            <p:cNvSpPr/>
            <p:nvPr/>
          </p:nvSpPr>
          <p:spPr>
            <a:xfrm>
              <a:off x="6083043" y="1909149"/>
              <a:ext cx="2460423" cy="14332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6"/>
            <p:cNvSpPr txBox="1"/>
            <p:nvPr/>
          </p:nvSpPr>
          <p:spPr>
            <a:xfrm>
              <a:off x="6083043" y="1909149"/>
              <a:ext cx="2460423" cy="143327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Every minute of every day the equivalent of the contents of a garbage truck full of plastic reaches the oceans; by 2050 this is expected to grow to four per minute.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37"/>
          <p:cNvSpPr txBox="1"/>
          <p:nvPr>
            <p:ph type="title"/>
          </p:nvPr>
        </p:nvSpPr>
        <p:spPr>
          <a:xfrm>
            <a:off x="528927" y="213435"/>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t>Plastic Pollution and Circular Economy</a:t>
            </a:r>
            <a:endParaRPr/>
          </a:p>
        </p:txBody>
      </p:sp>
      <p:grpSp>
        <p:nvGrpSpPr>
          <p:cNvPr id="701" name="Google Shape;701;p37"/>
          <p:cNvGrpSpPr/>
          <p:nvPr/>
        </p:nvGrpSpPr>
        <p:grpSpPr>
          <a:xfrm>
            <a:off x="200246" y="1225035"/>
            <a:ext cx="5335773" cy="3768836"/>
            <a:chOff x="0" y="0"/>
            <a:chExt cx="5335773" cy="3768836"/>
          </a:xfrm>
        </p:grpSpPr>
        <p:cxnSp>
          <p:nvCxnSpPr>
            <p:cNvPr id="702" name="Google Shape;702;p37"/>
            <p:cNvCxnSpPr/>
            <p:nvPr/>
          </p:nvCxnSpPr>
          <p:spPr>
            <a:xfrm>
              <a:off x="0" y="0"/>
              <a:ext cx="5335773" cy="0"/>
            </a:xfrm>
            <a:prstGeom prst="straightConnector1">
              <a:avLst/>
            </a:prstGeom>
            <a:solidFill>
              <a:srgbClr val="3765F6"/>
            </a:solidFill>
            <a:ln cap="flat" cmpd="sng" w="25400">
              <a:solidFill>
                <a:srgbClr val="3765F6"/>
              </a:solidFill>
              <a:prstDash val="solid"/>
              <a:round/>
              <a:headEnd len="sm" w="sm" type="none"/>
              <a:tailEnd len="sm" w="sm" type="none"/>
            </a:ln>
          </p:spPr>
        </p:cxnSp>
        <p:sp>
          <p:nvSpPr>
            <p:cNvPr id="703" name="Google Shape;703;p37"/>
            <p:cNvSpPr/>
            <p:nvPr/>
          </p:nvSpPr>
          <p:spPr>
            <a:xfrm>
              <a:off x="0" y="0"/>
              <a:ext cx="5335773" cy="18844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7"/>
            <p:cNvSpPr txBox="1"/>
            <p:nvPr/>
          </p:nvSpPr>
          <p:spPr>
            <a:xfrm>
              <a:off x="0" y="0"/>
              <a:ext cx="5335773" cy="1884418"/>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On January 22, at the annual World Economic Forum in Davos, Switzerland, </a:t>
              </a:r>
              <a:r>
                <a:rPr b="0" i="1" lang="hu-HU" sz="1400" u="none" cap="none" strike="noStrike">
                  <a:solidFill>
                    <a:srgbClr val="000000"/>
                  </a:solidFill>
                  <a:latin typeface="Arial"/>
                  <a:ea typeface="Arial"/>
                  <a:cs typeface="Arial"/>
                  <a:sym typeface="Arial"/>
                </a:rPr>
                <a:t>Circle Economy</a:t>
              </a:r>
              <a:r>
                <a:rPr b="0" i="0" lang="hu-HU" sz="1400" u="none" cap="none" strike="noStrike">
                  <a:solidFill>
                    <a:srgbClr val="000000"/>
                  </a:solidFill>
                  <a:latin typeface="Arial"/>
                  <a:ea typeface="Arial"/>
                  <a:cs typeface="Arial"/>
                  <a:sym typeface="Arial"/>
                </a:rPr>
                <a:t> revealed a report about the benefits of a circular economy. This paper focuses on how much the world </a:t>
              </a:r>
              <a:r>
                <a:rPr b="1" i="0" lang="hu-HU" sz="1400" u="none" cap="none" strike="noStrike">
                  <a:solidFill>
                    <a:srgbClr val="000000"/>
                  </a:solidFill>
                  <a:latin typeface="Arial"/>
                  <a:ea typeface="Arial"/>
                  <a:cs typeface="Arial"/>
                  <a:sym typeface="Arial"/>
                </a:rPr>
                <a:t>could benefit from transitioning to a circular economy, especially from a Greenhouse Gases and climate change point of view.</a:t>
              </a:r>
              <a:endParaRPr b="1" i="0" sz="1400" u="none" cap="none" strike="noStrike">
                <a:solidFill>
                  <a:srgbClr val="000000"/>
                </a:solidFill>
                <a:latin typeface="Arial"/>
                <a:ea typeface="Arial"/>
                <a:cs typeface="Arial"/>
                <a:sym typeface="Arial"/>
              </a:endParaRPr>
            </a:p>
          </p:txBody>
        </p:sp>
        <p:cxnSp>
          <p:nvCxnSpPr>
            <p:cNvPr id="705" name="Google Shape;705;p37"/>
            <p:cNvCxnSpPr/>
            <p:nvPr/>
          </p:nvCxnSpPr>
          <p:spPr>
            <a:xfrm>
              <a:off x="0" y="1884418"/>
              <a:ext cx="5335773" cy="0"/>
            </a:xfrm>
            <a:prstGeom prst="straightConnector1">
              <a:avLst/>
            </a:prstGeom>
            <a:solidFill>
              <a:srgbClr val="290089"/>
            </a:solidFill>
            <a:ln cap="flat" cmpd="sng" w="25400">
              <a:solidFill>
                <a:srgbClr val="290089"/>
              </a:solidFill>
              <a:prstDash val="solid"/>
              <a:round/>
              <a:headEnd len="sm" w="sm" type="none"/>
              <a:tailEnd len="sm" w="sm" type="none"/>
            </a:ln>
          </p:spPr>
        </p:cxnSp>
        <p:sp>
          <p:nvSpPr>
            <p:cNvPr id="706" name="Google Shape;706;p37"/>
            <p:cNvSpPr/>
            <p:nvPr/>
          </p:nvSpPr>
          <p:spPr>
            <a:xfrm>
              <a:off x="0" y="1884418"/>
              <a:ext cx="5335773" cy="18844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7"/>
            <p:cNvSpPr txBox="1"/>
            <p:nvPr/>
          </p:nvSpPr>
          <p:spPr>
            <a:xfrm>
              <a:off x="0" y="1884418"/>
              <a:ext cx="5335773" cy="1884418"/>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Clr>
                  <a:srgbClr val="000000"/>
                </a:buClr>
                <a:buSzPts val="1400"/>
                <a:buFont typeface="Arial"/>
                <a:buNone/>
              </a:pPr>
              <a:r>
                <a:rPr b="0" i="1" lang="hu-HU" sz="1400" u="none" cap="none" strike="noStrike">
                  <a:solidFill>
                    <a:srgbClr val="000000"/>
                  </a:solidFill>
                  <a:latin typeface="Arial"/>
                  <a:ea typeface="Arial"/>
                  <a:cs typeface="Arial"/>
                  <a:sym typeface="Arial"/>
                </a:rPr>
                <a:t>Circle Economy</a:t>
              </a:r>
              <a:r>
                <a:rPr b="0" i="0" lang="hu-HU" sz="1400" u="none" cap="none" strike="noStrike">
                  <a:solidFill>
                    <a:srgbClr val="000000"/>
                  </a:solidFill>
                  <a:latin typeface="Arial"/>
                  <a:ea typeface="Arial"/>
                  <a:cs typeface="Arial"/>
                  <a:sym typeface="Arial"/>
                </a:rPr>
                <a:t> estimates around </a:t>
              </a:r>
              <a:r>
                <a:rPr b="1" i="0" lang="hu-HU" sz="1400" u="none" cap="none" strike="noStrike">
                  <a:solidFill>
                    <a:srgbClr val="000000"/>
                  </a:solidFill>
                  <a:latin typeface="Arial"/>
                  <a:ea typeface="Arial"/>
                  <a:cs typeface="Arial"/>
                  <a:sym typeface="Arial"/>
                </a:rPr>
                <a:t>two-thirds of greenhouse gases (except those from forestry and land use) are released during the extraction, processing, and manufacturing of goods to serve societal demand.</a:t>
              </a:r>
              <a:r>
                <a:rPr b="0" i="0" lang="hu-HU" sz="1400" u="none" cap="none" strike="noStrike">
                  <a:solidFill>
                    <a:srgbClr val="000000"/>
                  </a:solidFill>
                  <a:latin typeface="Arial"/>
                  <a:ea typeface="Arial"/>
                  <a:cs typeface="Arial"/>
                  <a:sym typeface="Arial"/>
                </a:rPr>
                <a:t> The remaining one-third of emissions happen when goods or services are transported or used. Another interesting insight is that society’s needs for housing, nutrition, and mobility account for over 80% of our total current material footprint.</a:t>
              </a:r>
              <a:endParaRPr b="0" i="0" sz="1400" u="none" cap="none" strike="noStrike">
                <a:solidFill>
                  <a:srgbClr val="000000"/>
                </a:solidFill>
                <a:latin typeface="Arial"/>
                <a:ea typeface="Arial"/>
                <a:cs typeface="Arial"/>
                <a:sym typeface="Arial"/>
              </a:endParaRPr>
            </a:p>
          </p:txBody>
        </p:sp>
      </p:grpSp>
      <p:pic>
        <p:nvPicPr>
          <p:cNvPr id="708" name="Google Shape;708;p37"/>
          <p:cNvPicPr preferRelativeResize="0"/>
          <p:nvPr/>
        </p:nvPicPr>
        <p:blipFill rotWithShape="1">
          <a:blip r:embed="rId3">
            <a:alphaModFix/>
          </a:blip>
          <a:srcRect b="0" l="0" r="0" t="0"/>
          <a:stretch/>
        </p:blipFill>
        <p:spPr>
          <a:xfrm>
            <a:off x="6106467" y="1104760"/>
            <a:ext cx="2575131" cy="364545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8"/>
          <p:cNvSpPr txBox="1"/>
          <p:nvPr>
            <p:ph type="title"/>
          </p:nvPr>
        </p:nvSpPr>
        <p:spPr>
          <a:xfrm>
            <a:off x="528927" y="213435"/>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t>Plastic Pollution and Circular Economy</a:t>
            </a:r>
            <a:endParaRPr/>
          </a:p>
        </p:txBody>
      </p:sp>
      <p:grpSp>
        <p:nvGrpSpPr>
          <p:cNvPr id="714" name="Google Shape;714;p38"/>
          <p:cNvGrpSpPr/>
          <p:nvPr/>
        </p:nvGrpSpPr>
        <p:grpSpPr>
          <a:xfrm>
            <a:off x="448636" y="1210685"/>
            <a:ext cx="8246727" cy="3569098"/>
            <a:chOff x="0" y="0"/>
            <a:chExt cx="8246727" cy="3569098"/>
          </a:xfrm>
        </p:grpSpPr>
        <p:cxnSp>
          <p:nvCxnSpPr>
            <p:cNvPr id="715" name="Google Shape;715;p38"/>
            <p:cNvCxnSpPr/>
            <p:nvPr/>
          </p:nvCxnSpPr>
          <p:spPr>
            <a:xfrm>
              <a:off x="0" y="0"/>
              <a:ext cx="8246727" cy="0"/>
            </a:xfrm>
            <a:prstGeom prst="straightConnector1">
              <a:avLst/>
            </a:prstGeom>
            <a:solidFill>
              <a:srgbClr val="325BDD"/>
            </a:solidFill>
            <a:ln cap="flat" cmpd="sng" w="25400">
              <a:solidFill>
                <a:srgbClr val="325BDD"/>
              </a:solidFill>
              <a:prstDash val="solid"/>
              <a:round/>
              <a:headEnd len="sm" w="sm" type="none"/>
              <a:tailEnd len="sm" w="sm" type="none"/>
            </a:ln>
          </p:spPr>
        </p:cxnSp>
        <p:sp>
          <p:nvSpPr>
            <p:cNvPr id="716" name="Google Shape;716;p38"/>
            <p:cNvSpPr/>
            <p:nvPr/>
          </p:nvSpPr>
          <p:spPr>
            <a:xfrm>
              <a:off x="0" y="0"/>
              <a:ext cx="1649345" cy="35690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8"/>
            <p:cNvSpPr txBox="1"/>
            <p:nvPr/>
          </p:nvSpPr>
          <p:spPr>
            <a:xfrm>
              <a:off x="0" y="0"/>
              <a:ext cx="1649345" cy="3569098"/>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ctr">
                <a:lnSpc>
                  <a:spcPct val="90000"/>
                </a:lnSpc>
                <a:spcBef>
                  <a:spcPts val="84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ctr">
                <a:lnSpc>
                  <a:spcPct val="90000"/>
                </a:lnSpc>
                <a:spcBef>
                  <a:spcPts val="840"/>
                </a:spcBef>
                <a:spcAft>
                  <a:spcPts val="0"/>
                </a:spcAft>
                <a:buClr>
                  <a:srgbClr val="000000"/>
                </a:buClr>
                <a:buSzPts val="2400"/>
                <a:buFont typeface="Arial"/>
                <a:buNone/>
              </a:pPr>
              <a:r>
                <a:rPr b="1" i="0" lang="hu-HU" sz="2400" u="none" cap="none" strike="noStrike">
                  <a:solidFill>
                    <a:srgbClr val="059540"/>
                  </a:solidFill>
                  <a:latin typeface="Arial"/>
                  <a:ea typeface="Arial"/>
                  <a:cs typeface="Arial"/>
                  <a:sym typeface="Arial"/>
                </a:rPr>
                <a:t>Six key points to reverse Plastic Pollution</a:t>
              </a:r>
              <a:endParaRPr/>
            </a:p>
          </p:txBody>
        </p:sp>
        <p:sp>
          <p:nvSpPr>
            <p:cNvPr id="718" name="Google Shape;718;p38"/>
            <p:cNvSpPr/>
            <p:nvPr/>
          </p:nvSpPr>
          <p:spPr>
            <a:xfrm>
              <a:off x="1773046" y="28101"/>
              <a:ext cx="6473680" cy="5620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8"/>
            <p:cNvSpPr txBox="1"/>
            <p:nvPr/>
          </p:nvSpPr>
          <p:spPr>
            <a:xfrm>
              <a:off x="1773046" y="28101"/>
              <a:ext cx="6473680" cy="562028"/>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hu-HU" sz="1600" u="none" cap="none" strike="noStrike">
                  <a:solidFill>
                    <a:srgbClr val="000000"/>
                  </a:solidFill>
                  <a:latin typeface="Arial"/>
                  <a:ea typeface="Arial"/>
                  <a:cs typeface="Arial"/>
                  <a:sym typeface="Arial"/>
                </a:rPr>
                <a:t>All plastic packaging is 100% reusable and recyclable</a:t>
              </a:r>
              <a:endParaRPr/>
            </a:p>
          </p:txBody>
        </p:sp>
        <p:cxnSp>
          <p:nvCxnSpPr>
            <p:cNvPr id="720" name="Google Shape;720;p38"/>
            <p:cNvCxnSpPr/>
            <p:nvPr/>
          </p:nvCxnSpPr>
          <p:spPr>
            <a:xfrm>
              <a:off x="1649345" y="590129"/>
              <a:ext cx="6597381" cy="0"/>
            </a:xfrm>
            <a:prstGeom prst="straightConnector1">
              <a:avLst/>
            </a:prstGeom>
            <a:solidFill>
              <a:srgbClr val="3765F6"/>
            </a:solidFill>
            <a:ln cap="flat" cmpd="sng" w="25400">
              <a:solidFill>
                <a:srgbClr val="3765F6"/>
              </a:solidFill>
              <a:prstDash val="solid"/>
              <a:round/>
              <a:headEnd len="sm" w="sm" type="none"/>
              <a:tailEnd len="sm" w="sm" type="none"/>
            </a:ln>
          </p:spPr>
        </p:cxnSp>
        <p:sp>
          <p:nvSpPr>
            <p:cNvPr id="721" name="Google Shape;721;p38"/>
            <p:cNvSpPr/>
            <p:nvPr/>
          </p:nvSpPr>
          <p:spPr>
            <a:xfrm>
              <a:off x="1773046" y="618231"/>
              <a:ext cx="6473680" cy="5620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8"/>
            <p:cNvSpPr txBox="1"/>
            <p:nvPr/>
          </p:nvSpPr>
          <p:spPr>
            <a:xfrm>
              <a:off x="1773046" y="618231"/>
              <a:ext cx="6473680" cy="562028"/>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hu-HU" sz="1600" u="none" cap="none" strike="noStrike">
                  <a:solidFill>
                    <a:srgbClr val="000000"/>
                  </a:solidFill>
                  <a:latin typeface="Arial"/>
                  <a:ea typeface="Arial"/>
                  <a:cs typeface="Arial"/>
                  <a:sym typeface="Arial"/>
                </a:rPr>
                <a:t>Where possible, reuse models are applied</a:t>
              </a:r>
              <a:endParaRPr b="0" i="0" sz="1600" u="none" cap="none" strike="noStrike">
                <a:solidFill>
                  <a:srgbClr val="000000"/>
                </a:solidFill>
                <a:latin typeface="Arial"/>
                <a:ea typeface="Arial"/>
                <a:cs typeface="Arial"/>
                <a:sym typeface="Arial"/>
              </a:endParaRPr>
            </a:p>
          </p:txBody>
        </p:sp>
        <p:cxnSp>
          <p:nvCxnSpPr>
            <p:cNvPr id="723" name="Google Shape;723;p38"/>
            <p:cNvCxnSpPr/>
            <p:nvPr/>
          </p:nvCxnSpPr>
          <p:spPr>
            <a:xfrm>
              <a:off x="1649345" y="1180259"/>
              <a:ext cx="6597381" cy="0"/>
            </a:xfrm>
            <a:prstGeom prst="straightConnector1">
              <a:avLst/>
            </a:prstGeom>
            <a:solidFill>
              <a:srgbClr val="3765F6"/>
            </a:solidFill>
            <a:ln cap="flat" cmpd="sng" w="25400">
              <a:solidFill>
                <a:srgbClr val="3765F6"/>
              </a:solidFill>
              <a:prstDash val="solid"/>
              <a:round/>
              <a:headEnd len="sm" w="sm" type="none"/>
              <a:tailEnd len="sm" w="sm" type="none"/>
            </a:ln>
          </p:spPr>
        </p:cxnSp>
        <p:sp>
          <p:nvSpPr>
            <p:cNvPr id="724" name="Google Shape;724;p38"/>
            <p:cNvSpPr/>
            <p:nvPr/>
          </p:nvSpPr>
          <p:spPr>
            <a:xfrm>
              <a:off x="1773046" y="1208360"/>
              <a:ext cx="6473680" cy="5620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8"/>
            <p:cNvSpPr txBox="1"/>
            <p:nvPr/>
          </p:nvSpPr>
          <p:spPr>
            <a:xfrm>
              <a:off x="1773046" y="1208360"/>
              <a:ext cx="6473680" cy="562028"/>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hu-HU" sz="1600" u="none" cap="none" strike="noStrike">
                  <a:solidFill>
                    <a:srgbClr val="000000"/>
                  </a:solidFill>
                  <a:latin typeface="Arial"/>
                  <a:ea typeface="Arial"/>
                  <a:cs typeface="Arial"/>
                  <a:sym typeface="Arial"/>
                </a:rPr>
                <a:t>Redesign new delivery packaging models</a:t>
              </a:r>
              <a:endParaRPr b="0" i="0" sz="1600" u="none" cap="none" strike="noStrike">
                <a:solidFill>
                  <a:srgbClr val="000000"/>
                </a:solidFill>
                <a:latin typeface="Arial"/>
                <a:ea typeface="Arial"/>
                <a:cs typeface="Arial"/>
                <a:sym typeface="Arial"/>
              </a:endParaRPr>
            </a:p>
          </p:txBody>
        </p:sp>
        <p:cxnSp>
          <p:nvCxnSpPr>
            <p:cNvPr id="726" name="Google Shape;726;p38"/>
            <p:cNvCxnSpPr/>
            <p:nvPr/>
          </p:nvCxnSpPr>
          <p:spPr>
            <a:xfrm>
              <a:off x="1649345" y="1770389"/>
              <a:ext cx="6597381" cy="0"/>
            </a:xfrm>
            <a:prstGeom prst="straightConnector1">
              <a:avLst/>
            </a:prstGeom>
            <a:solidFill>
              <a:srgbClr val="3765F6"/>
            </a:solidFill>
            <a:ln cap="flat" cmpd="sng" w="25400">
              <a:solidFill>
                <a:srgbClr val="3765F6"/>
              </a:solidFill>
              <a:prstDash val="solid"/>
              <a:round/>
              <a:headEnd len="sm" w="sm" type="none"/>
              <a:tailEnd len="sm" w="sm" type="none"/>
            </a:ln>
          </p:spPr>
        </p:cxnSp>
        <p:sp>
          <p:nvSpPr>
            <p:cNvPr id="727" name="Google Shape;727;p38"/>
            <p:cNvSpPr/>
            <p:nvPr/>
          </p:nvSpPr>
          <p:spPr>
            <a:xfrm>
              <a:off x="1773046" y="1798490"/>
              <a:ext cx="6473680" cy="5620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8"/>
            <p:cNvSpPr txBox="1"/>
            <p:nvPr/>
          </p:nvSpPr>
          <p:spPr>
            <a:xfrm>
              <a:off x="1773046" y="1798490"/>
              <a:ext cx="6473680" cy="562028"/>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hu-HU" sz="1600" u="none" cap="none" strike="noStrike">
                  <a:solidFill>
                    <a:srgbClr val="000000"/>
                  </a:solidFill>
                  <a:latin typeface="Arial"/>
                  <a:ea typeface="Arial"/>
                  <a:cs typeface="Arial"/>
                  <a:sym typeface="Arial"/>
                </a:rPr>
                <a:t>Finite resources are used instead of plastics</a:t>
              </a:r>
              <a:endParaRPr b="0" i="0" sz="1600" u="none" cap="none" strike="noStrike">
                <a:solidFill>
                  <a:srgbClr val="000000"/>
                </a:solidFill>
                <a:latin typeface="Arial"/>
                <a:ea typeface="Arial"/>
                <a:cs typeface="Arial"/>
                <a:sym typeface="Arial"/>
              </a:endParaRPr>
            </a:p>
          </p:txBody>
        </p:sp>
        <p:cxnSp>
          <p:nvCxnSpPr>
            <p:cNvPr id="729" name="Google Shape;729;p38"/>
            <p:cNvCxnSpPr/>
            <p:nvPr/>
          </p:nvCxnSpPr>
          <p:spPr>
            <a:xfrm>
              <a:off x="1649345" y="2360519"/>
              <a:ext cx="6597381" cy="0"/>
            </a:xfrm>
            <a:prstGeom prst="straightConnector1">
              <a:avLst/>
            </a:prstGeom>
            <a:solidFill>
              <a:srgbClr val="3765F6"/>
            </a:solidFill>
            <a:ln cap="flat" cmpd="sng" w="25400">
              <a:solidFill>
                <a:srgbClr val="3765F6"/>
              </a:solidFill>
              <a:prstDash val="solid"/>
              <a:round/>
              <a:headEnd len="sm" w="sm" type="none"/>
              <a:tailEnd len="sm" w="sm" type="none"/>
            </a:ln>
          </p:spPr>
        </p:cxnSp>
        <p:sp>
          <p:nvSpPr>
            <p:cNvPr id="730" name="Google Shape;730;p38"/>
            <p:cNvSpPr/>
            <p:nvPr/>
          </p:nvSpPr>
          <p:spPr>
            <a:xfrm>
              <a:off x="1773046" y="2388620"/>
              <a:ext cx="6473680" cy="5620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8"/>
            <p:cNvSpPr txBox="1"/>
            <p:nvPr/>
          </p:nvSpPr>
          <p:spPr>
            <a:xfrm>
              <a:off x="1773046" y="2388620"/>
              <a:ext cx="6473680" cy="562028"/>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hu-HU" sz="1600" u="none" cap="none" strike="noStrike">
                  <a:solidFill>
                    <a:srgbClr val="000000"/>
                  </a:solidFill>
                  <a:latin typeface="Arial"/>
                  <a:ea typeface="Arial"/>
                  <a:cs typeface="Arial"/>
                  <a:sym typeface="Arial"/>
                </a:rPr>
                <a:t>All plastic packaging is reused, recycled or composted</a:t>
              </a:r>
              <a:endParaRPr b="0" i="0" sz="1600" u="none" cap="none" strike="noStrike">
                <a:solidFill>
                  <a:srgbClr val="000000"/>
                </a:solidFill>
                <a:latin typeface="Arial"/>
                <a:ea typeface="Arial"/>
                <a:cs typeface="Arial"/>
                <a:sym typeface="Arial"/>
              </a:endParaRPr>
            </a:p>
          </p:txBody>
        </p:sp>
        <p:cxnSp>
          <p:nvCxnSpPr>
            <p:cNvPr id="732" name="Google Shape;732;p38"/>
            <p:cNvCxnSpPr/>
            <p:nvPr/>
          </p:nvCxnSpPr>
          <p:spPr>
            <a:xfrm>
              <a:off x="1649345" y="2950648"/>
              <a:ext cx="6597381" cy="0"/>
            </a:xfrm>
            <a:prstGeom prst="straightConnector1">
              <a:avLst/>
            </a:prstGeom>
            <a:solidFill>
              <a:srgbClr val="3765F6"/>
            </a:solidFill>
            <a:ln cap="flat" cmpd="sng" w="25400">
              <a:solidFill>
                <a:srgbClr val="3765F6"/>
              </a:solidFill>
              <a:prstDash val="solid"/>
              <a:round/>
              <a:headEnd len="sm" w="sm" type="none"/>
              <a:tailEnd len="sm" w="sm" type="none"/>
            </a:ln>
          </p:spPr>
        </p:cxnSp>
        <p:sp>
          <p:nvSpPr>
            <p:cNvPr id="733" name="Google Shape;733;p38"/>
            <p:cNvSpPr/>
            <p:nvPr/>
          </p:nvSpPr>
          <p:spPr>
            <a:xfrm>
              <a:off x="1773046" y="2978750"/>
              <a:ext cx="6473680" cy="5620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8"/>
            <p:cNvSpPr txBox="1"/>
            <p:nvPr/>
          </p:nvSpPr>
          <p:spPr>
            <a:xfrm>
              <a:off x="1773046" y="2978750"/>
              <a:ext cx="6473680" cy="562028"/>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hu-HU" sz="1600" u="none" cap="none" strike="noStrike">
                  <a:solidFill>
                    <a:srgbClr val="000000"/>
                  </a:solidFill>
                  <a:latin typeface="Arial"/>
                  <a:ea typeface="Arial"/>
                  <a:cs typeface="Arial"/>
                  <a:sym typeface="Arial"/>
                </a:rPr>
                <a:t>Plastic packaging is free of hazardous chemicals</a:t>
              </a:r>
              <a:endParaRPr/>
            </a:p>
          </p:txBody>
        </p:sp>
        <p:cxnSp>
          <p:nvCxnSpPr>
            <p:cNvPr id="735" name="Google Shape;735;p38"/>
            <p:cNvCxnSpPr/>
            <p:nvPr/>
          </p:nvCxnSpPr>
          <p:spPr>
            <a:xfrm>
              <a:off x="1649345" y="3540778"/>
              <a:ext cx="6597381" cy="0"/>
            </a:xfrm>
            <a:prstGeom prst="straightConnector1">
              <a:avLst/>
            </a:prstGeom>
            <a:solidFill>
              <a:srgbClr val="3765F6"/>
            </a:solidFill>
            <a:ln cap="flat" cmpd="sng" w="25400">
              <a:solidFill>
                <a:srgbClr val="3765F6"/>
              </a:solidFill>
              <a:prstDash val="solid"/>
              <a:round/>
              <a:headEnd len="sm" w="sm" type="none"/>
              <a:tailEnd len="sm" w="sm" type="none"/>
            </a:ln>
          </p:spPr>
        </p:cxn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39"/>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hu-HU"/>
              <a:t>Assessment</a:t>
            </a:r>
            <a:endParaRPr b="1"/>
          </a:p>
        </p:txBody>
      </p:sp>
      <p:sp>
        <p:nvSpPr>
          <p:cNvPr id="741" name="Google Shape;741;p39"/>
          <p:cNvSpPr/>
          <p:nvPr/>
        </p:nvSpPr>
        <p:spPr>
          <a:xfrm>
            <a:off x="1430718" y="266457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39"/>
          <p:cNvSpPr/>
          <p:nvPr/>
        </p:nvSpPr>
        <p:spPr>
          <a:xfrm>
            <a:off x="7296002" y="266152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39"/>
          <p:cNvSpPr/>
          <p:nvPr/>
        </p:nvSpPr>
        <p:spPr>
          <a:xfrm>
            <a:off x="3382999" y="2659388"/>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39"/>
          <p:cNvSpPr/>
          <p:nvPr/>
        </p:nvSpPr>
        <p:spPr>
          <a:xfrm>
            <a:off x="5335279" y="2662251"/>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39"/>
          <p:cNvSpPr txBox="1"/>
          <p:nvPr/>
        </p:nvSpPr>
        <p:spPr>
          <a:xfrm>
            <a:off x="760785" y="1429222"/>
            <a:ext cx="2582425" cy="164506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hu-HU" sz="1400" u="none" cap="none" strike="noStrike">
                <a:solidFill>
                  <a:srgbClr val="000000"/>
                </a:solidFill>
                <a:latin typeface="Calibri"/>
                <a:ea typeface="Calibri"/>
                <a:cs typeface="Calibri"/>
                <a:sym typeface="Calibri"/>
              </a:rPr>
              <a:t>What do the 3Rs stand for?</a:t>
            </a:r>
            <a:endParaRPr b="1" i="0" sz="14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None/>
            </a:pPr>
            <a:r>
              <a:rPr b="1" i="0" lang="hu-HU" sz="1400" u="none" cap="none" strike="noStrike">
                <a:solidFill>
                  <a:srgbClr val="000000"/>
                </a:solidFill>
                <a:latin typeface="Calibri"/>
                <a:ea typeface="Calibri"/>
                <a:cs typeface="Calibri"/>
                <a:sym typeface="Calibri"/>
              </a:rPr>
              <a:t>A. </a:t>
            </a:r>
            <a:r>
              <a:rPr b="0" i="0" lang="hu-HU" sz="1400" u="none" cap="none" strike="noStrike">
                <a:solidFill>
                  <a:srgbClr val="000000"/>
                </a:solidFill>
                <a:latin typeface="Calibri"/>
                <a:ea typeface="Calibri"/>
                <a:cs typeface="Calibri"/>
                <a:sym typeface="Calibri"/>
              </a:rPr>
              <a:t>Reuse, Repair and Recycling</a:t>
            </a:r>
            <a:endParaRPr b="0" i="0" sz="14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None/>
            </a:pPr>
            <a:r>
              <a:rPr b="1" i="0" lang="hu-HU" sz="1400" u="none" cap="none" strike="noStrike">
                <a:solidFill>
                  <a:srgbClr val="000000"/>
                </a:solidFill>
                <a:latin typeface="Calibri"/>
                <a:ea typeface="Calibri"/>
                <a:cs typeface="Calibri"/>
                <a:sym typeface="Calibri"/>
              </a:rPr>
              <a:t>B. </a:t>
            </a:r>
            <a:r>
              <a:rPr b="0" i="0" lang="hu-HU" sz="1400" u="none" cap="none" strike="noStrike">
                <a:solidFill>
                  <a:srgbClr val="000000"/>
                </a:solidFill>
                <a:latin typeface="Calibri"/>
                <a:ea typeface="Calibri"/>
                <a:cs typeface="Calibri"/>
                <a:sym typeface="Calibri"/>
              </a:rPr>
              <a:t>Reuse, Repair and Reduce</a:t>
            </a:r>
            <a:endParaRPr b="0" i="0" sz="14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None/>
            </a:pPr>
            <a:r>
              <a:rPr b="1" i="0" lang="hu-HU" sz="1400" u="none" cap="none" strike="noStrike">
                <a:solidFill>
                  <a:srgbClr val="000000"/>
                </a:solidFill>
                <a:latin typeface="Calibri"/>
                <a:ea typeface="Calibri"/>
                <a:cs typeface="Calibri"/>
                <a:sym typeface="Calibri"/>
              </a:rPr>
              <a:t>C. </a:t>
            </a:r>
            <a:r>
              <a:rPr b="0" i="0" lang="hu-HU" sz="1400" u="none" cap="none" strike="noStrike">
                <a:solidFill>
                  <a:srgbClr val="000000"/>
                </a:solidFill>
                <a:latin typeface="Calibri"/>
                <a:ea typeface="Calibri"/>
                <a:cs typeface="Calibri"/>
                <a:sym typeface="Calibri"/>
              </a:rPr>
              <a:t>Recycling, Repair and Reduce</a:t>
            </a:r>
            <a:endParaRPr b="0" i="0" sz="14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None/>
            </a:pPr>
            <a:r>
              <a:rPr b="1" i="0" lang="hu-HU" sz="1400" u="none" cap="none" strike="noStrike">
                <a:solidFill>
                  <a:srgbClr val="000000"/>
                </a:solidFill>
                <a:latin typeface="Calibri"/>
                <a:ea typeface="Calibri"/>
                <a:cs typeface="Calibri"/>
                <a:sym typeface="Calibri"/>
              </a:rPr>
              <a:t>D. </a:t>
            </a:r>
            <a:r>
              <a:rPr b="0" i="0" lang="hu-HU" sz="1400" u="none" cap="none" strike="noStrike">
                <a:solidFill>
                  <a:srgbClr val="000000"/>
                </a:solidFill>
                <a:latin typeface="Calibri"/>
                <a:ea typeface="Calibri"/>
                <a:cs typeface="Calibri"/>
                <a:sym typeface="Calibri"/>
              </a:rPr>
              <a:t>Reuse, Recycling and Reduce</a:t>
            </a:r>
            <a:endParaRPr b="0" i="0" sz="1400" u="none" cap="none" strike="noStrike">
              <a:solidFill>
                <a:srgbClr val="000000"/>
              </a:solidFill>
              <a:latin typeface="Calibri"/>
              <a:ea typeface="Calibri"/>
              <a:cs typeface="Calibri"/>
              <a:sym typeface="Calibri"/>
            </a:endParaRPr>
          </a:p>
        </p:txBody>
      </p:sp>
      <p:sp>
        <p:nvSpPr>
          <p:cNvPr id="746" name="Google Shape;746;p39"/>
          <p:cNvSpPr txBox="1"/>
          <p:nvPr/>
        </p:nvSpPr>
        <p:spPr>
          <a:xfrm>
            <a:off x="4779791" y="1813622"/>
            <a:ext cx="3248501" cy="876266"/>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i="0" lang="hu-HU" sz="1400" u="none" cap="none" strike="noStrike">
                <a:solidFill>
                  <a:srgbClr val="000000"/>
                </a:solidFill>
                <a:latin typeface="Calibri"/>
                <a:ea typeface="Calibri"/>
                <a:cs typeface="Calibri"/>
                <a:sym typeface="Calibri"/>
              </a:rPr>
              <a:t>Comment on the following question:</a:t>
            </a:r>
            <a:endParaRPr b="1" i="0" sz="14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None/>
            </a:pPr>
            <a:r>
              <a:rPr b="1" i="0" lang="hu-HU" sz="1400" u="none" cap="none" strike="noStrike">
                <a:solidFill>
                  <a:srgbClr val="000000"/>
                </a:solidFill>
                <a:latin typeface="Calibri"/>
                <a:ea typeface="Calibri"/>
                <a:cs typeface="Calibri"/>
                <a:sym typeface="Calibri"/>
              </a:rPr>
              <a:t>In how far does Circular economy imply the reduction of waste at minimum.</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
          <p:cNvSpPr txBox="1"/>
          <p:nvPr>
            <p:ph type="title"/>
          </p:nvPr>
        </p:nvSpPr>
        <p:spPr>
          <a:xfrm>
            <a:off x="-931158" y="1077043"/>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solidFill>
                  <a:srgbClr val="368E00"/>
                </a:solidFill>
              </a:rPr>
              <a:t>Company benefits of ce</a:t>
            </a:r>
            <a:br>
              <a:rPr lang="hu-HU" sz="4000">
                <a:solidFill>
                  <a:srgbClr val="368E00"/>
                </a:solidFill>
              </a:rPr>
            </a:br>
            <a:endParaRPr/>
          </a:p>
        </p:txBody>
      </p:sp>
      <p:sp>
        <p:nvSpPr>
          <p:cNvPr id="157" name="Google Shape;157;p4"/>
          <p:cNvSpPr txBox="1"/>
          <p:nvPr>
            <p:ph idx="1" type="subTitle"/>
          </p:nvPr>
        </p:nvSpPr>
        <p:spPr>
          <a:xfrm>
            <a:off x="3719073" y="2497270"/>
            <a:ext cx="5317350" cy="207473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hu-HU" sz="1600"/>
              <a:t>An overview of the company benefits of implementing Circular Economy practices. The 4 main areas of the presented benefits are Finance and funding, Market and value chain, Human resources and Resilience. An insight into the main barriers for SMEs related to Circular Economy.</a:t>
            </a:r>
            <a:endParaRPr/>
          </a:p>
          <a:p>
            <a:pPr indent="0" lvl="0" marL="0" rtl="0" algn="just">
              <a:lnSpc>
                <a:spcPct val="100000"/>
              </a:lnSpc>
              <a:spcBef>
                <a:spcPts val="0"/>
              </a:spcBef>
              <a:spcAft>
                <a:spcPts val="0"/>
              </a:spcAft>
              <a:buSzPts val="1600"/>
              <a:buNone/>
            </a:pPr>
            <a:r>
              <a:rPr lang="hu-HU" sz="1400"/>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40"/>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hu-HU"/>
              <a:t>Assessment</a:t>
            </a:r>
            <a:endParaRPr b="1"/>
          </a:p>
        </p:txBody>
      </p:sp>
      <p:sp>
        <p:nvSpPr>
          <p:cNvPr id="752" name="Google Shape;752;p40"/>
          <p:cNvSpPr/>
          <p:nvPr/>
        </p:nvSpPr>
        <p:spPr>
          <a:xfrm>
            <a:off x="1430718" y="266457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40"/>
          <p:cNvSpPr/>
          <p:nvPr/>
        </p:nvSpPr>
        <p:spPr>
          <a:xfrm>
            <a:off x="7296002" y="266152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40"/>
          <p:cNvSpPr/>
          <p:nvPr/>
        </p:nvSpPr>
        <p:spPr>
          <a:xfrm>
            <a:off x="3382999" y="2659388"/>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40"/>
          <p:cNvSpPr/>
          <p:nvPr/>
        </p:nvSpPr>
        <p:spPr>
          <a:xfrm>
            <a:off x="5335279" y="2662251"/>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40"/>
          <p:cNvSpPr/>
          <p:nvPr/>
        </p:nvSpPr>
        <p:spPr>
          <a:xfrm>
            <a:off x="1639218" y="1427990"/>
            <a:ext cx="5568655" cy="107721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1" i="0" lang="hu-HU" sz="1600" u="sng" cap="none" strike="noStrike">
                <a:solidFill>
                  <a:schemeClr val="dk1"/>
                </a:solidFill>
                <a:latin typeface="Calibri"/>
                <a:ea typeface="Calibri"/>
                <a:cs typeface="Calibri"/>
                <a:sym typeface="Calibri"/>
              </a:rPr>
              <a:t>Task</a:t>
            </a:r>
            <a:endParaRPr b="0" i="0" sz="16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b="0" i="0" lang="hu-HU" sz="1600" u="none" cap="none" strike="noStrike">
                <a:solidFill>
                  <a:schemeClr val="dk1"/>
                </a:solidFill>
                <a:latin typeface="Calibri"/>
                <a:ea typeface="Calibri"/>
                <a:cs typeface="Calibri"/>
                <a:sym typeface="Calibri"/>
              </a:rPr>
              <a:t>Choose a product of your choice and draw a circular diagram with the single parts </a:t>
            </a:r>
            <a:r>
              <a:rPr b="0" i="0" lang="hu-HU" sz="1600" u="none" cap="none" strike="noStrike">
                <a:solidFill>
                  <a:schemeClr val="dk1"/>
                </a:solidFill>
                <a:latin typeface="Calibri"/>
                <a:ea typeface="Calibri"/>
                <a:cs typeface="Calibri"/>
                <a:sym typeface="Calibri"/>
              </a:rPr>
              <a:t>of it.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757" name="Google Shape;757;p40"/>
          <p:cNvSpPr/>
          <p:nvPr/>
        </p:nvSpPr>
        <p:spPr>
          <a:xfrm>
            <a:off x="1430718" y="388620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8" name="Google Shape;758;p40"/>
          <p:cNvSpPr/>
          <p:nvPr/>
        </p:nvSpPr>
        <p:spPr>
          <a:xfrm rot="590882">
            <a:off x="3956573" y="2442721"/>
            <a:ext cx="1179030" cy="872363"/>
          </a:xfrm>
          <a:custGeom>
            <a:rect b="b" l="l" r="r" t="t"/>
            <a:pathLst>
              <a:path extrusionOk="0" h="120000" w="12000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059540"/>
          </a:solidFill>
          <a:ln cap="flat" cmpd="sng" w="25400">
            <a:solidFill>
              <a:srgbClr val="0595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759" name="Google Shape;759;p40"/>
          <p:cNvSpPr/>
          <p:nvPr/>
        </p:nvSpPr>
        <p:spPr>
          <a:xfrm rot="5400000">
            <a:off x="4496137" y="2958139"/>
            <a:ext cx="1179030" cy="872363"/>
          </a:xfrm>
          <a:custGeom>
            <a:rect b="b" l="l" r="r" t="t"/>
            <a:pathLst>
              <a:path extrusionOk="0" h="120000" w="12000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E7501B"/>
          </a:solidFill>
          <a:ln cap="flat" cmpd="sng" w="25400">
            <a:solidFill>
              <a:srgbClr val="E750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760" name="Google Shape;760;p40"/>
          <p:cNvSpPr/>
          <p:nvPr/>
        </p:nvSpPr>
        <p:spPr>
          <a:xfrm rot="9839670">
            <a:off x="3969701" y="3615590"/>
            <a:ext cx="1179030" cy="872363"/>
          </a:xfrm>
          <a:custGeom>
            <a:rect b="b" l="l" r="r" t="t"/>
            <a:pathLst>
              <a:path extrusionOk="0" h="120000" w="12000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8F8270"/>
          </a:solidFill>
          <a:ln cap="flat" cmpd="sng" w="38100">
            <a:solidFill>
              <a:srgbClr val="8F827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761" name="Google Shape;761;p40"/>
          <p:cNvSpPr/>
          <p:nvPr/>
        </p:nvSpPr>
        <p:spPr>
          <a:xfrm rot="-7946238">
            <a:off x="3318380" y="3375044"/>
            <a:ext cx="1179030" cy="872363"/>
          </a:xfrm>
          <a:custGeom>
            <a:rect b="b" l="l" r="r" t="t"/>
            <a:pathLst>
              <a:path extrusionOk="0" h="120000" w="12000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762" name="Google Shape;762;p40"/>
          <p:cNvSpPr/>
          <p:nvPr/>
        </p:nvSpPr>
        <p:spPr>
          <a:xfrm rot="-2405144">
            <a:off x="3237399" y="2818270"/>
            <a:ext cx="1179030" cy="872363"/>
          </a:xfrm>
          <a:custGeom>
            <a:rect b="b" l="l" r="r" t="t"/>
            <a:pathLst>
              <a:path extrusionOk="0" h="120000" w="120000">
                <a:moveTo>
                  <a:pt x="34330" y="14962"/>
                </a:moveTo>
                <a:lnTo>
                  <a:pt x="34330" y="14962"/>
                </a:lnTo>
                <a:cubicBezTo>
                  <a:pt x="49800" y="6873"/>
                  <a:pt x="68433" y="6590"/>
                  <a:pt x="84163" y="14204"/>
                </a:cubicBezTo>
                <a:lnTo>
                  <a:pt x="89195" y="8998"/>
                </a:lnTo>
                <a:lnTo>
                  <a:pt x="95980" y="22774"/>
                </a:lnTo>
                <a:lnTo>
                  <a:pt x="78196" y="20379"/>
                </a:lnTo>
                <a:lnTo>
                  <a:pt x="83226" y="15174"/>
                </a:lnTo>
                <a:lnTo>
                  <a:pt x="83226" y="15174"/>
                </a:lnTo>
                <a:cubicBezTo>
                  <a:pt x="67936" y="8019"/>
                  <a:pt x="49945" y="8351"/>
                  <a:pt x="34959" y="16066"/>
                </a:cubicBezTo>
                <a:close/>
              </a:path>
            </a:pathLst>
          </a:custGeom>
          <a:solidFill>
            <a:srgbClr val="0960B5"/>
          </a:solidFill>
          <a:ln cap="flat" cmpd="sng" w="25400">
            <a:solidFill>
              <a:srgbClr val="0960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763" name="Google Shape;763;p40"/>
          <p:cNvPicPr preferRelativeResize="0"/>
          <p:nvPr/>
        </p:nvPicPr>
        <p:blipFill rotWithShape="1">
          <a:blip r:embed="rId3">
            <a:alphaModFix/>
          </a:blip>
          <a:srcRect b="0" l="0" r="0" t="0"/>
          <a:stretch/>
        </p:blipFill>
        <p:spPr>
          <a:xfrm>
            <a:off x="3412602" y="2481249"/>
            <a:ext cx="2066723" cy="20850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41"/>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Further readings</a:t>
            </a:r>
            <a:endParaRPr/>
          </a:p>
        </p:txBody>
      </p:sp>
      <p:sp>
        <p:nvSpPr>
          <p:cNvPr id="769" name="Google Shape;769;p41"/>
          <p:cNvSpPr txBox="1"/>
          <p:nvPr/>
        </p:nvSpPr>
        <p:spPr>
          <a:xfrm>
            <a:off x="316258" y="1551100"/>
            <a:ext cx="8333671"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hu-HU" sz="1800" u="none" cap="none" strike="noStrike">
                <a:solidFill>
                  <a:srgbClr val="368E00"/>
                </a:solidFill>
                <a:latin typeface="Arial"/>
                <a:ea typeface="Arial"/>
                <a:cs typeface="Arial"/>
                <a:sym typeface="Arial"/>
              </a:rPr>
              <a:t>5 BENEFITS OF A CIRCULAR ECONOMY</a:t>
            </a:r>
            <a:r>
              <a:rPr b="0" i="0" lang="hu-HU" sz="1400" u="none" cap="none" strike="noStrike">
                <a:solidFill>
                  <a:srgbClr val="000000"/>
                </a:solidFill>
                <a:latin typeface="Arial"/>
                <a:ea typeface="Arial"/>
                <a:cs typeface="Arial"/>
                <a:sym typeface="Arial"/>
              </a:rPr>
              <a:t> </a:t>
            </a:r>
            <a:br>
              <a:rPr b="0" i="0" lang="hu-HU" sz="1400" u="none" cap="none" strike="noStrike">
                <a:solidFill>
                  <a:srgbClr val="000000"/>
                </a:solidFill>
                <a:latin typeface="Arial"/>
                <a:ea typeface="Arial"/>
                <a:cs typeface="Arial"/>
                <a:sym typeface="Arial"/>
              </a:rPr>
            </a:br>
            <a:r>
              <a:rPr b="0" i="0" lang="hu-HU" sz="1400" u="sng" cap="none" strike="noStrike">
                <a:solidFill>
                  <a:srgbClr val="000000"/>
                </a:solidFill>
                <a:latin typeface="Arial"/>
                <a:ea typeface="Arial"/>
                <a:cs typeface="Arial"/>
                <a:sym typeface="Arial"/>
                <a:hlinkClick r:id="rId3">
                  <a:extLst>
                    <a:ext uri="{A12FA001-AC4F-418D-AE19-62706E023703}">
                      <ahyp:hlinkClr val="tx"/>
                    </a:ext>
                  </a:extLst>
                </a:hlinkClick>
              </a:rPr>
              <a:t>https://tontoton.com/5-benefits-of-a-circular-economy/</a:t>
            </a:r>
            <a:r>
              <a:rPr b="0" i="0" lang="hu-HU"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hu-HU" sz="1800" u="none" cap="none" strike="noStrike">
                <a:solidFill>
                  <a:srgbClr val="368E00"/>
                </a:solidFill>
                <a:latin typeface="Arial"/>
                <a:ea typeface="Arial"/>
                <a:cs typeface="Arial"/>
                <a:sym typeface="Arial"/>
              </a:rPr>
              <a:t>Circular Economy - What are the benefits for businesses? </a:t>
            </a:r>
            <a:r>
              <a:rPr b="0" i="0" lang="hu-HU" sz="1400" u="sng" cap="none" strike="noStrike">
                <a:solidFill>
                  <a:srgbClr val="000000"/>
                </a:solidFill>
                <a:latin typeface="Arial"/>
                <a:ea typeface="Arial"/>
                <a:cs typeface="Arial"/>
                <a:sym typeface="Arial"/>
                <a:hlinkClick r:id="rId4">
                  <a:extLst>
                    <a:ext uri="{A12FA001-AC4F-418D-AE19-62706E023703}">
                      <ahyp:hlinkClr val="tx"/>
                    </a:ext>
                  </a:extLst>
                </a:hlinkClick>
              </a:rPr>
              <a:t>https://kenniskaarten.hetgroenebrein.nl/en/knowledge-map-circular-economy/ce-benefits-for-businesses/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hu-HU" sz="1400" u="none" cap="none" strike="noStrike">
                <a:solidFill>
                  <a:srgbClr val="368E00"/>
                </a:solidFill>
                <a:latin typeface="Arial"/>
                <a:ea typeface="Arial"/>
                <a:cs typeface="Arial"/>
                <a:sym typeface="Arial"/>
              </a:rPr>
              <a:t>The benefits of circular economy – Veolia</a:t>
            </a:r>
            <a:br>
              <a:rPr b="1" i="0" lang="hu-HU" sz="1400" u="none" cap="none" strike="noStrike">
                <a:solidFill>
                  <a:srgbClr val="368E00"/>
                </a:solidFill>
                <a:latin typeface="Arial"/>
                <a:ea typeface="Arial"/>
                <a:cs typeface="Arial"/>
                <a:sym typeface="Arial"/>
              </a:rPr>
            </a:br>
            <a:r>
              <a:rPr b="0" i="0" lang="hu-HU" sz="1100" u="sng" cap="none" strike="noStrike">
                <a:solidFill>
                  <a:srgbClr val="000000"/>
                </a:solidFill>
                <a:latin typeface="Arial"/>
                <a:ea typeface="Arial"/>
                <a:cs typeface="Arial"/>
                <a:sym typeface="Arial"/>
                <a:hlinkClick r:id="rId5">
                  <a:extLst>
                    <a:ext uri="{A12FA001-AC4F-418D-AE19-62706E023703}">
                      <ahyp:hlinkClr val="tx"/>
                    </a:ext>
                  </a:extLst>
                </a:hlinkClick>
              </a:rPr>
              <a:t>https://www.youtube.com/watch?v=iXusHn804hc</a:t>
            </a:r>
            <a:r>
              <a:rPr b="0" i="0" lang="hu-HU"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hu-HU" sz="1400" u="none" cap="none" strike="noStrike">
                <a:solidFill>
                  <a:srgbClr val="368E00"/>
                </a:solidFill>
                <a:latin typeface="Arial"/>
                <a:ea typeface="Arial"/>
                <a:cs typeface="Arial"/>
                <a:sym typeface="Arial"/>
              </a:rPr>
              <a:t>The Benefits of a Circular Economy for Achieving Climate Objectives and Recovering Better</a:t>
            </a:r>
            <a:br>
              <a:rPr b="1" i="0" lang="hu-HU" sz="1400" u="none" cap="none" strike="noStrike">
                <a:solidFill>
                  <a:srgbClr val="368E00"/>
                </a:solidFill>
                <a:latin typeface="Arial"/>
                <a:ea typeface="Arial"/>
                <a:cs typeface="Arial"/>
                <a:sym typeface="Arial"/>
              </a:rPr>
            </a:br>
            <a:r>
              <a:rPr b="0" i="0" lang="hu-HU" sz="1100" u="sng" cap="none" strike="noStrike">
                <a:solidFill>
                  <a:srgbClr val="000000"/>
                </a:solidFill>
                <a:latin typeface="Arial"/>
                <a:ea typeface="Arial"/>
                <a:cs typeface="Arial"/>
                <a:sym typeface="Arial"/>
                <a:hlinkClick r:id="rId6">
                  <a:extLst>
                    <a:ext uri="{A12FA001-AC4F-418D-AE19-62706E023703}">
                      <ahyp:hlinkClr val="tx"/>
                    </a:ext>
                  </a:extLst>
                </a:hlinkClick>
              </a:rPr>
              <a:t>https://www.youtube.com/watch?v=4cr8sSeeh0g</a:t>
            </a:r>
            <a:r>
              <a:rPr b="0" i="0" lang="hu-HU"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hu-HU" sz="1400" u="none" cap="none" strike="noStrike">
                <a:solidFill>
                  <a:srgbClr val="368E00"/>
                </a:solidFill>
                <a:latin typeface="Arial"/>
                <a:ea typeface="Arial"/>
                <a:cs typeface="Arial"/>
                <a:sym typeface="Arial"/>
              </a:rPr>
              <a:t>CIRCULAR ECONOMY - Benefits and opportunities for businesses, </a:t>
            </a:r>
            <a:r>
              <a:rPr b="0" i="0" lang="hu-HU" sz="1100" u="sng" cap="none" strike="noStrike">
                <a:solidFill>
                  <a:srgbClr val="000000"/>
                </a:solidFill>
                <a:latin typeface="Arial"/>
                <a:ea typeface="Arial"/>
                <a:cs typeface="Arial"/>
                <a:sym typeface="Arial"/>
                <a:hlinkClick r:id="rId7">
                  <a:extLst>
                    <a:ext uri="{A12FA001-AC4F-418D-AE19-62706E023703}">
                      <ahyp:hlinkClr val="tx"/>
                    </a:ext>
                  </a:extLst>
                </a:hlinkClick>
              </a:rPr>
              <a:t>https://www.youtube.com/watch?v=can-1BB9gz8</a:t>
            </a:r>
            <a:r>
              <a:rPr b="0" i="0" lang="hu-HU"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hu-HU" sz="1400" u="none" cap="none" strike="noStrike">
                <a:solidFill>
                  <a:srgbClr val="368E00"/>
                </a:solidFill>
                <a:latin typeface="Arial"/>
                <a:ea typeface="Arial"/>
                <a:cs typeface="Arial"/>
                <a:sym typeface="Arial"/>
              </a:rPr>
              <a:t>Circular Economy: 6 benefits to business</a:t>
            </a:r>
            <a:br>
              <a:rPr b="1" i="0" lang="hu-HU" sz="1400" u="none" cap="none" strike="noStrike">
                <a:solidFill>
                  <a:srgbClr val="368E00"/>
                </a:solidFill>
                <a:latin typeface="Arial"/>
                <a:ea typeface="Arial"/>
                <a:cs typeface="Arial"/>
                <a:sym typeface="Arial"/>
              </a:rPr>
            </a:br>
            <a:r>
              <a:rPr b="0" i="0" lang="hu-HU" sz="1100" u="sng" cap="none" strike="noStrike">
                <a:solidFill>
                  <a:srgbClr val="000000"/>
                </a:solidFill>
                <a:latin typeface="Arial"/>
                <a:ea typeface="Arial"/>
                <a:cs typeface="Arial"/>
                <a:sym typeface="Arial"/>
                <a:hlinkClick r:id="rId8">
                  <a:extLst>
                    <a:ext uri="{A12FA001-AC4F-418D-AE19-62706E023703}">
                      <ahyp:hlinkClr val="tx"/>
                    </a:ext>
                  </a:extLst>
                </a:hlinkClick>
              </a:rPr>
              <a:t>https://www.youtube.com/watch?v=OLIYDK34UNA</a:t>
            </a:r>
            <a:r>
              <a:rPr b="0" i="0" lang="hu-HU"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770" name="Google Shape;770;p41"/>
          <p:cNvSpPr txBox="1"/>
          <p:nvPr/>
        </p:nvSpPr>
        <p:spPr>
          <a:xfrm>
            <a:off x="316258" y="1224943"/>
            <a:ext cx="53007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hu-HU" sz="1400" u="none" cap="none" strike="noStrike">
                <a:solidFill>
                  <a:srgbClr val="E7501B"/>
                </a:solidFill>
                <a:latin typeface="Arial"/>
                <a:ea typeface="Arial"/>
                <a:cs typeface="Arial"/>
                <a:sym typeface="Arial"/>
              </a:rPr>
              <a:t>Companies benefits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42"/>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Further readings</a:t>
            </a:r>
            <a:endParaRPr/>
          </a:p>
        </p:txBody>
      </p:sp>
      <p:sp>
        <p:nvSpPr>
          <p:cNvPr id="776" name="Google Shape;776;p42"/>
          <p:cNvSpPr txBox="1"/>
          <p:nvPr/>
        </p:nvSpPr>
        <p:spPr>
          <a:xfrm>
            <a:off x="316258" y="1551100"/>
            <a:ext cx="8333671" cy="33085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hu-HU" sz="1100" u="none" cap="none" strike="noStrike">
                <a:solidFill>
                  <a:srgbClr val="368E00"/>
                </a:solidFill>
                <a:latin typeface="Arial"/>
                <a:ea typeface="Arial"/>
                <a:cs typeface="Arial"/>
                <a:sym typeface="Arial"/>
              </a:rPr>
              <a:t>Books, papers, guides, thesis, others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hu-HU" sz="1100" u="none" cap="none" strike="noStrike">
                <a:solidFill>
                  <a:srgbClr val="000000"/>
                </a:solidFill>
                <a:latin typeface="Arial"/>
                <a:ea typeface="Arial"/>
                <a:cs typeface="Arial"/>
                <a:sym typeface="Arial"/>
              </a:rPr>
              <a:t>European Commission, </a:t>
            </a:r>
            <a:r>
              <a:rPr b="0" i="1" lang="hu-HU" sz="1100" u="none" cap="none" strike="noStrike">
                <a:solidFill>
                  <a:srgbClr val="000000"/>
                </a:solidFill>
                <a:latin typeface="Arial"/>
                <a:ea typeface="Arial"/>
                <a:cs typeface="Arial"/>
                <a:sym typeface="Arial"/>
              </a:rPr>
              <a:t>Circular Economy Action Plan For a cleaner and a more competitive Europe, </a:t>
            </a:r>
            <a:r>
              <a:rPr b="0" i="0" lang="hu-HU" sz="1100" u="none" cap="none" strike="noStrike">
                <a:solidFill>
                  <a:srgbClr val="000000"/>
                </a:solidFill>
                <a:latin typeface="Arial"/>
                <a:ea typeface="Arial"/>
                <a:cs typeface="Arial"/>
                <a:sym typeface="Arial"/>
              </a:rPr>
              <a:t> </a:t>
            </a:r>
            <a:r>
              <a:rPr b="0" i="0" lang="hu-HU" sz="1100" u="sng" cap="none" strike="noStrike">
                <a:solidFill>
                  <a:srgbClr val="0563C1"/>
                </a:solidFill>
                <a:latin typeface="Arial"/>
                <a:ea typeface="Arial"/>
                <a:cs typeface="Arial"/>
                <a:sym typeface="Arial"/>
                <a:hlinkClick r:id="rId3">
                  <a:extLst>
                    <a:ext uri="{A12FA001-AC4F-418D-AE19-62706E023703}">
                      <ahyp:hlinkClr val="tx"/>
                    </a:ext>
                  </a:extLst>
                </a:hlinkClick>
              </a:rPr>
              <a:t>https://ec.europa.eu/environment/pdf/circular-economy/new_circular_economy_action_plan.pdf</a:t>
            </a:r>
            <a:r>
              <a:rPr b="0" i="0" lang="hu-HU" sz="1100" u="none" cap="none" strike="noStrike">
                <a:solidFill>
                  <a:srgbClr val="000000"/>
                </a:solidFill>
                <a:latin typeface="Arial"/>
                <a:ea typeface="Arial"/>
                <a:cs typeface="Arial"/>
                <a:sym typeface="Arial"/>
              </a:rPr>
              <a:t>, last access 06.01.2022.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hu-HU" sz="1100" u="none" cap="none" strike="noStrike">
                <a:solidFill>
                  <a:srgbClr val="000000"/>
                </a:solidFill>
                <a:latin typeface="Arial"/>
                <a:ea typeface="Arial"/>
                <a:cs typeface="Arial"/>
                <a:sym typeface="Arial"/>
              </a:rPr>
              <a:t>Aarikka-Stenroos, L.; Welathanthri, M.D.; Ranta, V. </a:t>
            </a:r>
            <a:r>
              <a:rPr b="0" i="1" lang="hu-HU" sz="1100" u="none" cap="none" strike="noStrike">
                <a:solidFill>
                  <a:srgbClr val="000000"/>
                </a:solidFill>
                <a:latin typeface="Arial"/>
                <a:ea typeface="Arial"/>
                <a:cs typeface="Arial"/>
                <a:sym typeface="Arial"/>
              </a:rPr>
              <a:t>What Is the Customer Value of the Circular Economy? Cross-Industry Exploration of Diverse Values Perceived by Consumers and Business Customers</a:t>
            </a:r>
            <a:r>
              <a:rPr b="0" i="0" lang="hu-HU" sz="1100" u="none" cap="none" strike="noStrike">
                <a:solidFill>
                  <a:srgbClr val="000000"/>
                </a:solidFill>
                <a:latin typeface="Arial"/>
                <a:ea typeface="Arial"/>
                <a:cs typeface="Arial"/>
                <a:sym typeface="Arial"/>
              </a:rPr>
              <a:t>. Sustainability 2021, 13, 13764.https://www.mdpi.com/2071-1050/13/24/13764 last access: 18/01/2022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hu-HU" sz="1100" u="none" cap="none" strike="noStrike">
                <a:solidFill>
                  <a:srgbClr val="000000"/>
                </a:solidFill>
                <a:latin typeface="Arial"/>
                <a:ea typeface="Arial"/>
                <a:cs typeface="Arial"/>
                <a:sym typeface="Arial"/>
              </a:rPr>
              <a:t>Macartur Foundation, Ellen, (2013), </a:t>
            </a:r>
            <a:r>
              <a:rPr b="0" i="1" lang="hu-HU" sz="1100" u="none" cap="none" strike="noStrike">
                <a:solidFill>
                  <a:srgbClr val="000000"/>
                </a:solidFill>
                <a:latin typeface="Arial"/>
                <a:ea typeface="Arial"/>
                <a:cs typeface="Arial"/>
                <a:sym typeface="Arial"/>
              </a:rPr>
              <a:t>Towards the Circular Economy, </a:t>
            </a:r>
            <a:r>
              <a:rPr b="0" i="0" lang="hu-HU" sz="1100" u="none" cap="none" strike="noStrike">
                <a:solidFill>
                  <a:srgbClr val="000000"/>
                </a:solidFill>
                <a:latin typeface="Arial"/>
                <a:ea typeface="Arial"/>
                <a:cs typeface="Arial"/>
                <a:sym typeface="Arial"/>
              </a:rPr>
              <a:t>vol 1. </a:t>
            </a:r>
            <a:r>
              <a:rPr b="0" i="1" lang="hu-HU" sz="1100" u="none" cap="none" strike="noStrike">
                <a:solidFill>
                  <a:srgbClr val="000000"/>
                </a:solidFill>
                <a:latin typeface="Arial"/>
                <a:ea typeface="Arial"/>
                <a:cs typeface="Arial"/>
                <a:sym typeface="Arial"/>
              </a:rPr>
              <a:t> </a:t>
            </a:r>
            <a:r>
              <a:rPr b="0" i="1" lang="hu-HU" sz="1100" u="sng" cap="none" strike="noStrike">
                <a:solidFill>
                  <a:srgbClr val="0563C1"/>
                </a:solidFill>
                <a:latin typeface="Arial"/>
                <a:ea typeface="Arial"/>
                <a:cs typeface="Arial"/>
                <a:sym typeface="Arial"/>
                <a:hlinkClick r:id="rId4">
                  <a:extLst>
                    <a:ext uri="{A12FA001-AC4F-418D-AE19-62706E023703}">
                      <ahyp:hlinkClr val="tx"/>
                    </a:ext>
                  </a:extLst>
                </a:hlinkClick>
              </a:rPr>
              <a:t>https://emf.thirdlight.com/link/x8ay372a3r11-k6775n/@/preview/1?o</a:t>
            </a:r>
            <a:r>
              <a:rPr b="0" i="1" lang="hu-HU" sz="1100" u="none" cap="none" strike="noStrike">
                <a:solidFill>
                  <a:srgbClr val="000000"/>
                </a:solidFill>
                <a:latin typeface="Arial"/>
                <a:ea typeface="Arial"/>
                <a:cs typeface="Arial"/>
                <a:sym typeface="Arial"/>
              </a:rPr>
              <a:t> </a:t>
            </a:r>
            <a:r>
              <a:rPr b="0" i="0" lang="hu-HU" sz="1100" u="none" cap="none" strike="noStrike">
                <a:solidFill>
                  <a:srgbClr val="000000"/>
                </a:solidFill>
                <a:latin typeface="Arial"/>
                <a:ea typeface="Arial"/>
                <a:cs typeface="Arial"/>
                <a:sym typeface="Arial"/>
              </a:rPr>
              <a:t>last access: 13.01.2022.</a:t>
            </a:r>
            <a:endParaRPr/>
          </a:p>
          <a:p>
            <a:pPr indent="0" lvl="0" marL="0" marR="0" rtl="0" algn="l">
              <a:lnSpc>
                <a:spcPct val="100000"/>
              </a:lnSpc>
              <a:spcBef>
                <a:spcPts val="0"/>
              </a:spcBef>
              <a:spcAft>
                <a:spcPts val="0"/>
              </a:spcAft>
              <a:buNone/>
            </a:pPr>
            <a:r>
              <a:rPr b="0" i="0" lang="hu-HU" sz="1100" u="none" cap="none" strike="noStrike">
                <a:solidFill>
                  <a:srgbClr val="000000"/>
                </a:solidFill>
                <a:latin typeface="Arial"/>
                <a:ea typeface="Arial"/>
                <a:cs typeface="Arial"/>
                <a:sym typeface="Arial"/>
              </a:rPr>
              <a:t>Šajn, Nikolina, European Parliament, Sustainable Consumption – Helping consumers make eco-friendly choices, </a:t>
            </a:r>
            <a:r>
              <a:rPr b="0" i="1" lang="hu-HU" sz="1100" u="sng" cap="none" strike="noStrike">
                <a:solidFill>
                  <a:srgbClr val="0563C1"/>
                </a:solidFill>
                <a:latin typeface="Arial"/>
                <a:ea typeface="Arial"/>
                <a:cs typeface="Arial"/>
                <a:sym typeface="Arial"/>
                <a:hlinkClick r:id="rId5">
                  <a:extLst>
                    <a:ext uri="{A12FA001-AC4F-418D-AE19-62706E023703}">
                      <ahyp:hlinkClr val="tx"/>
                    </a:ext>
                  </a:extLst>
                </a:hlinkClick>
              </a:rPr>
              <a:t>https://www.europarl.europa.eu/RegData/etudes/BRIE/2020/659295/EPRS_BRI(2020)659295_EN.pdf?fbclid=IwAR03UfonxFQwRB30wMV7lYjABiY9U8ZB_oUfJXL6yivnb2N-be_iQM1VC2s</a:t>
            </a:r>
            <a:r>
              <a:rPr b="0" i="1" lang="hu-HU" sz="1100" u="none" cap="none" strike="noStrike">
                <a:solidFill>
                  <a:srgbClr val="000000"/>
                </a:solidFill>
                <a:latin typeface="Arial"/>
                <a:ea typeface="Arial"/>
                <a:cs typeface="Arial"/>
                <a:sym typeface="Arial"/>
              </a:rPr>
              <a:t> , </a:t>
            </a:r>
            <a:r>
              <a:rPr b="0" i="0" lang="hu-HU" sz="1100" u="none" cap="none" strike="noStrike">
                <a:solidFill>
                  <a:srgbClr val="000000"/>
                </a:solidFill>
                <a:latin typeface="Arial"/>
                <a:ea typeface="Arial"/>
                <a:cs typeface="Arial"/>
                <a:sym typeface="Arial"/>
              </a:rPr>
              <a:t>last access 06.01.2022</a:t>
            </a:r>
            <a:r>
              <a:rPr b="0" i="1" lang="hu-HU" sz="11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hu-HU" sz="1100" u="none" cap="none" strike="noStrike">
                <a:solidFill>
                  <a:srgbClr val="368E00"/>
                </a:solidFill>
                <a:latin typeface="Arial"/>
                <a:ea typeface="Arial"/>
                <a:cs typeface="Arial"/>
                <a:sym typeface="Arial"/>
              </a:rPr>
              <a:t>CE websites &amp; platforms </a:t>
            </a:r>
            <a:endParaRPr b="1" i="0" sz="11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hu-HU" sz="1100" u="none" cap="none" strike="noStrike">
                <a:solidFill>
                  <a:srgbClr val="222222"/>
                </a:solidFill>
                <a:latin typeface="Verdana"/>
                <a:ea typeface="Verdana"/>
                <a:cs typeface="Verdana"/>
                <a:sym typeface="Verdana"/>
              </a:rPr>
              <a:t>European Circular Economy Stakeholder Platform, </a:t>
            </a:r>
            <a:r>
              <a:rPr b="0" i="0" lang="hu-HU" sz="1100" u="sng" cap="none" strike="noStrike">
                <a:solidFill>
                  <a:srgbClr val="222222"/>
                </a:solidFill>
                <a:latin typeface="Verdana"/>
                <a:ea typeface="Verdana"/>
                <a:cs typeface="Verdana"/>
                <a:sym typeface="Verdana"/>
                <a:hlinkClick r:id="rId6">
                  <a:extLst>
                    <a:ext uri="{A12FA001-AC4F-418D-AE19-62706E023703}">
                      <ahyp:hlinkClr val="tx"/>
                    </a:ext>
                  </a:extLst>
                </a:hlinkClick>
              </a:rPr>
              <a:t>https://circulareconomy.europa.eu/platform/en</a:t>
            </a:r>
            <a:r>
              <a:rPr b="0" i="0" lang="hu-HU" sz="1100" u="none" cap="none" strike="noStrike">
                <a:solidFill>
                  <a:srgbClr val="222222"/>
                </a:solidFill>
                <a:latin typeface="Verdana"/>
                <a:ea typeface="Verdana"/>
                <a:cs typeface="Verdana"/>
                <a:sym typeface="Verdana"/>
              </a:rPr>
              <a:t> , last access: 20/01/2022</a:t>
            </a:r>
            <a:endParaRPr/>
          </a:p>
          <a:p>
            <a:pPr indent="0" lvl="0" marL="0" marR="0" rtl="0" algn="l">
              <a:lnSpc>
                <a:spcPct val="100000"/>
              </a:lnSpc>
              <a:spcBef>
                <a:spcPts val="0"/>
              </a:spcBef>
              <a:spcAft>
                <a:spcPts val="0"/>
              </a:spcAft>
              <a:buClr>
                <a:srgbClr val="000000"/>
              </a:buClr>
              <a:buSzPts val="1100"/>
              <a:buFont typeface="Arial"/>
              <a:buNone/>
            </a:pPr>
            <a:r>
              <a:rPr b="1" i="0" lang="hu-HU" sz="1100" u="none" cap="none" strike="noStrike">
                <a:solidFill>
                  <a:srgbClr val="368E00"/>
                </a:solidFill>
                <a:latin typeface="Arial"/>
                <a:ea typeface="Arial"/>
                <a:cs typeface="Arial"/>
                <a:sym typeface="Arial"/>
              </a:rPr>
              <a:t>CE projects (especially other Erasmus+ projects)</a:t>
            </a:r>
            <a:endParaRPr b="1" i="0" sz="11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hu-HU" sz="1100" u="none" cap="none" strike="noStrike">
                <a:solidFill>
                  <a:srgbClr val="000000"/>
                </a:solidFill>
                <a:latin typeface="Arial"/>
                <a:ea typeface="Arial"/>
                <a:cs typeface="Arial"/>
                <a:sym typeface="Arial"/>
              </a:rPr>
              <a:t>Girls go Circular, Digital and Entrepreneurial Skills for the Circular Economy,</a:t>
            </a:r>
            <a:r>
              <a:rPr b="0" i="0" lang="hu-HU" sz="1100" u="none" cap="none" strike="noStrike">
                <a:solidFill>
                  <a:srgbClr val="368E00"/>
                </a:solidFill>
                <a:latin typeface="Arial"/>
                <a:ea typeface="Arial"/>
                <a:cs typeface="Arial"/>
                <a:sym typeface="Arial"/>
              </a:rPr>
              <a:t> </a:t>
            </a:r>
            <a:r>
              <a:rPr b="0" i="0" lang="hu-HU" sz="1100" u="sng" cap="none" strike="noStrike">
                <a:solidFill>
                  <a:srgbClr val="368E00"/>
                </a:solidFill>
                <a:latin typeface="Arial"/>
                <a:ea typeface="Arial"/>
                <a:cs typeface="Arial"/>
                <a:sym typeface="Arial"/>
                <a:hlinkClick r:id="rId7">
                  <a:extLst>
                    <a:ext uri="{A12FA001-AC4F-418D-AE19-62706E023703}">
                      <ahyp:hlinkClr val="tx"/>
                    </a:ext>
                  </a:extLst>
                </a:hlinkClick>
              </a:rPr>
              <a:t>https://eit-girlsgocircular.eu</a:t>
            </a:r>
            <a:endParaRPr b="0" i="0" sz="11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hu-HU" sz="1100" u="none" cap="none" strike="noStrike">
                <a:solidFill>
                  <a:srgbClr val="000000"/>
                </a:solidFill>
                <a:latin typeface="Arial"/>
                <a:ea typeface="Arial"/>
                <a:cs typeface="Arial"/>
                <a:sym typeface="Arial"/>
              </a:rPr>
              <a:t>Last access: 25/01/2022</a:t>
            </a:r>
            <a:endParaRPr b="0" i="0" sz="1100" u="none" cap="none" strike="noStrike">
              <a:solidFill>
                <a:srgbClr val="000000"/>
              </a:solidFill>
              <a:latin typeface="Arial"/>
              <a:ea typeface="Arial"/>
              <a:cs typeface="Arial"/>
              <a:sym typeface="Arial"/>
            </a:endParaRPr>
          </a:p>
        </p:txBody>
      </p:sp>
      <p:sp>
        <p:nvSpPr>
          <p:cNvPr id="777" name="Google Shape;777;p42"/>
          <p:cNvSpPr txBox="1"/>
          <p:nvPr/>
        </p:nvSpPr>
        <p:spPr>
          <a:xfrm>
            <a:off x="316258" y="1224943"/>
            <a:ext cx="53007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hu-HU" sz="1400" u="none" cap="none" strike="noStrike">
                <a:solidFill>
                  <a:srgbClr val="E7501B"/>
                </a:solidFill>
                <a:latin typeface="Arial"/>
                <a:ea typeface="Arial"/>
                <a:cs typeface="Arial"/>
                <a:sym typeface="Arial"/>
              </a:rPr>
              <a:t>Comsumer benefits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43"/>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Further readings</a:t>
            </a:r>
            <a:endParaRPr/>
          </a:p>
        </p:txBody>
      </p:sp>
      <p:sp>
        <p:nvSpPr>
          <p:cNvPr id="783" name="Google Shape;783;p43"/>
          <p:cNvSpPr txBox="1"/>
          <p:nvPr/>
        </p:nvSpPr>
        <p:spPr>
          <a:xfrm>
            <a:off x="316258" y="1551100"/>
            <a:ext cx="8333671" cy="33118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hu-HU" sz="1200" u="none" cap="none" strike="noStrike">
                <a:solidFill>
                  <a:srgbClr val="368E00"/>
                </a:solidFill>
                <a:latin typeface="Arial"/>
                <a:ea typeface="Arial"/>
                <a:cs typeface="Arial"/>
                <a:sym typeface="Arial"/>
              </a:rPr>
              <a:t>Books, papers, guides, thesis, others	</a:t>
            </a:r>
            <a:endParaRPr/>
          </a:p>
          <a:p>
            <a:pPr indent="0" lvl="0" marL="0" marR="0" rtl="0" algn="l">
              <a:lnSpc>
                <a:spcPct val="100000"/>
              </a:lnSpc>
              <a:spcBef>
                <a:spcPts val="0"/>
              </a:spcBef>
              <a:spcAft>
                <a:spcPts val="0"/>
              </a:spcAft>
              <a:buNone/>
            </a:pPr>
            <a:r>
              <a:rPr b="0" i="0" lang="hu-HU" sz="1100" u="none" cap="none" strike="noStrike">
                <a:solidFill>
                  <a:srgbClr val="000000"/>
                </a:solidFill>
                <a:latin typeface="Arial"/>
                <a:ea typeface="Arial"/>
                <a:cs typeface="Arial"/>
                <a:sym typeface="Arial"/>
              </a:rPr>
              <a:t>European Commission (14 July 2021) The European Commission adopted a set of proposals to make the EU's climate, energy, transport and taxation policies fit for reducing net greenhouse gas emissions, European Green Deal, Striving to be the first climate-neutral continent </a:t>
            </a:r>
            <a:r>
              <a:rPr b="0" i="0" lang="hu-HU" sz="1100" u="sng" cap="none" strike="noStrike">
                <a:solidFill>
                  <a:srgbClr val="0000FF"/>
                </a:solidFill>
                <a:latin typeface="Arial"/>
                <a:ea typeface="Arial"/>
                <a:cs typeface="Arial"/>
                <a:sym typeface="Arial"/>
                <a:hlinkClick r:id="rId3">
                  <a:extLst>
                    <a:ext uri="{A12FA001-AC4F-418D-AE19-62706E023703}">
                      <ahyp:hlinkClr val="tx"/>
                    </a:ext>
                  </a:extLst>
                </a:hlinkClick>
              </a:rPr>
              <a:t>https://ec.europa.eu/info/strategy/priorities-2019-2024/european-green-deal_en</a:t>
            </a:r>
            <a:r>
              <a:rPr b="0" i="0" lang="hu-HU"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hu-HU" sz="1100" u="none" cap="none" strike="noStrike">
                <a:solidFill>
                  <a:srgbClr val="000000"/>
                </a:solidFill>
                <a:latin typeface="Arial"/>
                <a:ea typeface="Arial"/>
                <a:cs typeface="Arial"/>
                <a:sym typeface="Arial"/>
              </a:rPr>
              <a:t>European Commission (16 September 2021) the Climate Pact is part of the European Green Deal and is helping the EU to meet its goal to be the first climate-neutral continent in the world by 2050, article: On the move with the Climate Pact  </a:t>
            </a:r>
            <a:r>
              <a:rPr b="0" i="0" lang="hu-HU" sz="1100" u="sng" cap="none" strike="noStrike">
                <a:solidFill>
                  <a:srgbClr val="0000FF"/>
                </a:solidFill>
                <a:latin typeface="Arial"/>
                <a:ea typeface="Arial"/>
                <a:cs typeface="Arial"/>
                <a:sym typeface="Arial"/>
                <a:hlinkClick r:id="rId4">
                  <a:extLst>
                    <a:ext uri="{A12FA001-AC4F-418D-AE19-62706E023703}">
                      <ahyp:hlinkClr val="tx"/>
                    </a:ext>
                  </a:extLst>
                </a:hlinkClick>
              </a:rPr>
              <a:t>https://europa.eu/climate-pact/news/move-climate-pact-2021-09-16_en</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hu-HU" sz="1100" u="none" cap="none" strike="noStrike">
                <a:solidFill>
                  <a:srgbClr val="000000"/>
                </a:solidFill>
                <a:latin typeface="Arial"/>
                <a:ea typeface="Arial"/>
                <a:cs typeface="Arial"/>
                <a:sym typeface="Arial"/>
              </a:rPr>
              <a:t>OECD (2020), Competition in Labour Markets</a:t>
            </a:r>
            <a:br>
              <a:rPr b="0" i="0" lang="hu-HU" sz="1100" u="none" cap="none" strike="noStrike">
                <a:solidFill>
                  <a:srgbClr val="000000"/>
                </a:solidFill>
                <a:latin typeface="Arial"/>
                <a:ea typeface="Arial"/>
                <a:cs typeface="Arial"/>
                <a:sym typeface="Arial"/>
              </a:rPr>
            </a:br>
            <a:r>
              <a:rPr b="0" i="0" lang="hu-HU" sz="1100" u="sng" cap="none" strike="noStrike">
                <a:solidFill>
                  <a:srgbClr val="0000FF"/>
                </a:solidFill>
                <a:latin typeface="Arial"/>
                <a:ea typeface="Arial"/>
                <a:cs typeface="Arial"/>
                <a:sym typeface="Arial"/>
                <a:hlinkClick r:id="rId5">
                  <a:extLst>
                    <a:ext uri="{A12FA001-AC4F-418D-AE19-62706E023703}">
                      <ahyp:hlinkClr val="tx"/>
                    </a:ext>
                  </a:extLst>
                </a:hlinkClick>
              </a:rPr>
              <a:t>http://www.oecd.org/daf/competition/competition-concerns-in-labour-markets.htm</a:t>
            </a:r>
            <a:endParaRPr b="1" i="0" sz="12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None/>
            </a:pPr>
            <a:r>
              <a:rPr b="0" i="0" lang="hu-HU" sz="1100" u="none" cap="none" strike="noStrike">
                <a:solidFill>
                  <a:srgbClr val="000000"/>
                </a:solidFill>
                <a:latin typeface="Arial"/>
                <a:ea typeface="Arial"/>
                <a:cs typeface="Arial"/>
                <a:sym typeface="Arial"/>
              </a:rPr>
              <a:t>P63_Stahel_Sustainable_Taxation_10 Oct2011.pdf. [Accessed: 07-May-2020].</a:t>
            </a:r>
            <a:br>
              <a:rPr b="0" i="0" lang="hu-HU" sz="1100" u="none" cap="none" strike="noStrike">
                <a:solidFill>
                  <a:srgbClr val="000000"/>
                </a:solidFill>
                <a:latin typeface="Arial"/>
                <a:ea typeface="Arial"/>
                <a:cs typeface="Arial"/>
                <a:sym typeface="Arial"/>
              </a:rPr>
            </a:br>
            <a:r>
              <a:rPr b="0" i="0" lang="hu-HU" sz="1100" u="none" cap="none" strike="noStrike">
                <a:solidFill>
                  <a:srgbClr val="000000"/>
                </a:solidFill>
                <a:latin typeface="Arial"/>
                <a:ea typeface="Arial"/>
                <a:cs typeface="Arial"/>
                <a:sym typeface="Arial"/>
              </a:rPr>
              <a:t>The Ex’ Tax project et al., “New era. New plan. Europe. A fiscal strategy for an inclusive, circular economy,” Ex’ Tax Proj., 2016</a:t>
            </a:r>
            <a:endParaRPr/>
          </a:p>
          <a:p>
            <a:pPr indent="0" lvl="0" marL="0" marR="0" rtl="0" algn="l">
              <a:lnSpc>
                <a:spcPct val="107000"/>
              </a:lnSpc>
              <a:spcBef>
                <a:spcPts val="0"/>
              </a:spcBef>
              <a:spcAft>
                <a:spcPts val="0"/>
              </a:spcAft>
              <a:buNone/>
            </a:pPr>
            <a:r>
              <a:rPr b="0" i="0" lang="hu-HU" sz="1100" u="none" cap="none" strike="noStrike">
                <a:solidFill>
                  <a:srgbClr val="000000"/>
                </a:solidFill>
                <a:latin typeface="Arial"/>
                <a:ea typeface="Arial"/>
                <a:cs typeface="Arial"/>
                <a:sym typeface="Arial"/>
              </a:rPr>
              <a:t>United NationsEducational, Scientific andCultural Organization</a:t>
            </a:r>
            <a:r>
              <a:rPr b="0" i="0" lang="hu-HU" sz="1100" u="sng" cap="none" strike="noStrike">
                <a:solidFill>
                  <a:srgbClr val="0000FF"/>
                </a:solidFill>
                <a:latin typeface="Arial"/>
                <a:ea typeface="Arial"/>
                <a:cs typeface="Arial"/>
                <a:sym typeface="Arial"/>
              </a:rPr>
              <a:t> </a:t>
            </a:r>
            <a:r>
              <a:rPr b="0" i="0" lang="hu-HU" sz="1100" u="none" cap="none" strike="noStrike">
                <a:solidFill>
                  <a:srgbClr val="000000"/>
                </a:solidFill>
                <a:latin typeface="Arial"/>
                <a:ea typeface="Arial"/>
                <a:cs typeface="Arial"/>
                <a:sym typeface="Arial"/>
              </a:rPr>
              <a:t>(2012) Education for sustainable development sourcebook </a:t>
            </a:r>
            <a:r>
              <a:rPr b="0" i="0" lang="hu-HU" sz="1100" u="sng" cap="none" strike="noStrike">
                <a:solidFill>
                  <a:srgbClr val="0000FF"/>
                </a:solidFill>
                <a:latin typeface="Arial"/>
                <a:ea typeface="Arial"/>
                <a:cs typeface="Arial"/>
                <a:sym typeface="Arial"/>
                <a:hlinkClick r:id="rId6">
                  <a:extLst>
                    <a:ext uri="{A12FA001-AC4F-418D-AE19-62706E023703}">
                      <ahyp:hlinkClr val="tx"/>
                    </a:ext>
                  </a:extLst>
                </a:hlinkClick>
              </a:rPr>
              <a:t>https://unesdoc.unesco.org/ark:/48223/pf0000216383</a:t>
            </a:r>
            <a:r>
              <a:rPr b="0" i="0" lang="hu-HU" sz="1100" u="none" cap="none" strike="noStrike">
                <a:solidFill>
                  <a:srgbClr val="000000"/>
                </a:solidFill>
                <a:latin typeface="Arial"/>
                <a:ea typeface="Arial"/>
                <a:cs typeface="Arial"/>
                <a:sym typeface="Arial"/>
              </a:rPr>
              <a:t> </a:t>
            </a:r>
            <a:endParaRPr/>
          </a:p>
          <a:p>
            <a:pPr indent="0" lvl="0" marL="0" marR="0" rtl="0" algn="l">
              <a:lnSpc>
                <a:spcPct val="100000"/>
              </a:lnSpc>
              <a:spcBef>
                <a:spcPts val="800"/>
              </a:spcBef>
              <a:spcAft>
                <a:spcPts val="0"/>
              </a:spcAft>
              <a:buNone/>
            </a:pPr>
            <a:r>
              <a:rPr b="0" i="0" lang="hu-HU" sz="1100" u="none" cap="none" strike="noStrike">
                <a:solidFill>
                  <a:srgbClr val="000000"/>
                </a:solidFill>
                <a:latin typeface="Arial"/>
                <a:ea typeface="Arial"/>
                <a:cs typeface="Arial"/>
                <a:sym typeface="Arial"/>
              </a:rPr>
              <a:t>W. R. Stahel, “The Virtuous Circle? Sustainable Economics andTaxation in a Time of Austerity,”</a:t>
            </a:r>
            <a:br>
              <a:rPr b="0" i="0" lang="hu-HU" sz="1100" u="none" cap="none" strike="noStrike">
                <a:solidFill>
                  <a:srgbClr val="000000"/>
                </a:solidFill>
                <a:latin typeface="Arial"/>
                <a:ea typeface="Arial"/>
                <a:cs typeface="Arial"/>
                <a:sym typeface="Arial"/>
              </a:rPr>
            </a:br>
            <a:r>
              <a:rPr b="0" i="0" lang="hu-HU" sz="1100" u="none" cap="none" strike="noStrike">
                <a:solidFill>
                  <a:srgbClr val="000000"/>
                </a:solidFill>
                <a:latin typeface="Arial"/>
                <a:ea typeface="Arial"/>
                <a:cs typeface="Arial"/>
                <a:sym typeface="Arial"/>
              </a:rPr>
              <a:t>Chartered Insurance Institute (CII) Thinkpiece, 2011. Online Available: https://www.cii.co.uk/media/854301/T</a:t>
            </a:r>
            <a:endParaRPr b="1" i="0" sz="12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hu-HU" sz="1200" u="none" cap="none" strike="noStrike">
                <a:solidFill>
                  <a:srgbClr val="368E00"/>
                </a:solidFill>
                <a:latin typeface="Arial"/>
                <a:ea typeface="Arial"/>
                <a:cs typeface="Arial"/>
                <a:sym typeface="Arial"/>
              </a:rPr>
              <a:t>CE websites &amp; platforms </a:t>
            </a:r>
            <a:endParaRPr b="1" i="0" sz="12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hu-HU" sz="1100" u="none" cap="none" strike="noStrike">
                <a:solidFill>
                  <a:srgbClr val="000000"/>
                </a:solidFill>
                <a:latin typeface="Arial"/>
                <a:ea typeface="Arial"/>
                <a:cs typeface="Arial"/>
                <a:sym typeface="Arial"/>
              </a:rPr>
              <a:t>Ellen Macarthur Foundation, Let's build a circular economy </a:t>
            </a:r>
            <a:r>
              <a:rPr b="0" i="0" lang="hu-HU" sz="1100" u="sng" cap="none" strike="noStrike">
                <a:solidFill>
                  <a:srgbClr val="0000FF"/>
                </a:solidFill>
                <a:latin typeface="Arial"/>
                <a:ea typeface="Arial"/>
                <a:cs typeface="Arial"/>
                <a:sym typeface="Arial"/>
                <a:hlinkClick r:id="rId7">
                  <a:extLst>
                    <a:ext uri="{A12FA001-AC4F-418D-AE19-62706E023703}">
                      <ahyp:hlinkClr val="tx"/>
                    </a:ext>
                  </a:extLst>
                </a:hlinkClick>
              </a:rPr>
              <a:t>https://ellenmacarthurfoundation.org/</a:t>
            </a:r>
            <a:r>
              <a:rPr b="0" i="0" lang="hu-HU" sz="1100" u="none" cap="none" strike="noStrike">
                <a:solidFill>
                  <a:srgbClr val="000000"/>
                </a:solidFill>
                <a:latin typeface="Arial"/>
                <a:ea typeface="Arial"/>
                <a:cs typeface="Arial"/>
                <a:sym typeface="Arial"/>
              </a:rPr>
              <a:t>  last access on 22/05/2022</a:t>
            </a:r>
            <a:endParaRPr/>
          </a:p>
        </p:txBody>
      </p:sp>
      <p:sp>
        <p:nvSpPr>
          <p:cNvPr id="784" name="Google Shape;784;p43"/>
          <p:cNvSpPr txBox="1"/>
          <p:nvPr/>
        </p:nvSpPr>
        <p:spPr>
          <a:xfrm>
            <a:off x="316258" y="1224943"/>
            <a:ext cx="53007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hu-HU" sz="1400" u="none" cap="none" strike="noStrike">
                <a:solidFill>
                  <a:srgbClr val="E7501B"/>
                </a:solidFill>
                <a:latin typeface="Arial"/>
                <a:ea typeface="Arial"/>
                <a:cs typeface="Arial"/>
                <a:sym typeface="Arial"/>
              </a:rPr>
              <a:t>Stakeholders benefits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44"/>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Further readings</a:t>
            </a:r>
            <a:endParaRPr/>
          </a:p>
        </p:txBody>
      </p:sp>
      <p:sp>
        <p:nvSpPr>
          <p:cNvPr id="790" name="Google Shape;790;p44"/>
          <p:cNvSpPr txBox="1"/>
          <p:nvPr/>
        </p:nvSpPr>
        <p:spPr>
          <a:xfrm>
            <a:off x="316258" y="1494396"/>
            <a:ext cx="8333671"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hu-HU" sz="1200" u="none" cap="none" strike="noStrike">
                <a:solidFill>
                  <a:srgbClr val="000000"/>
                </a:solidFill>
                <a:latin typeface="Arial"/>
                <a:ea typeface="Arial"/>
                <a:cs typeface="Arial"/>
                <a:sym typeface="Arial"/>
              </a:rPr>
              <a:t>Ellen Macarthur Foundation, How the circular economy tackles climate change, </a:t>
            </a:r>
            <a:r>
              <a:rPr b="0" i="0" lang="hu-HU" sz="1200" u="sng" cap="none" strike="noStrike">
                <a:solidFill>
                  <a:srgbClr val="0563C1"/>
                </a:solidFill>
                <a:latin typeface="Arial"/>
                <a:ea typeface="Arial"/>
                <a:cs typeface="Arial"/>
                <a:sym typeface="Arial"/>
                <a:hlinkClick r:id="rId3">
                  <a:extLst>
                    <a:ext uri="{A12FA001-AC4F-418D-AE19-62706E023703}">
                      <ahyp:hlinkClr val="tx"/>
                    </a:ext>
                  </a:extLst>
                </a:hlinkClick>
              </a:rPr>
              <a:t>https://emf.thirdlight.com/link/w750u7vysuy1-5a5i6n/@/preview/1?o</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hu-HU" sz="1200" u="none" cap="none" strike="noStrike">
                <a:solidFill>
                  <a:srgbClr val="000000"/>
                </a:solidFill>
                <a:latin typeface="Arial"/>
                <a:ea typeface="Arial"/>
                <a:cs typeface="Arial"/>
                <a:sym typeface="Arial"/>
              </a:rPr>
              <a:t>Ellen Macarthur Foundation, The Nature Imperative: How the circular economy tackles biodiversity loss, </a:t>
            </a:r>
            <a:r>
              <a:rPr b="0" i="0" lang="hu-HU" sz="1200" u="sng" cap="none" strike="noStrike">
                <a:solidFill>
                  <a:srgbClr val="0563C1"/>
                </a:solidFill>
                <a:latin typeface="Arial"/>
                <a:ea typeface="Arial"/>
                <a:cs typeface="Arial"/>
                <a:sym typeface="Arial"/>
                <a:hlinkClick r:id="rId4">
                  <a:extLst>
                    <a:ext uri="{A12FA001-AC4F-418D-AE19-62706E023703}">
                      <ahyp:hlinkClr val="tx"/>
                    </a:ext>
                  </a:extLst>
                </a:hlinkClick>
              </a:rPr>
              <a:t>https://emf.thirdlight.com/link/bqgxl2mlprld-v7i2m6/@/preview/1?o</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hu-HU" sz="1200" u="none" cap="none" strike="noStrike">
                <a:solidFill>
                  <a:srgbClr val="000000"/>
                </a:solidFill>
                <a:latin typeface="Arial"/>
                <a:ea typeface="Arial"/>
                <a:cs typeface="Arial"/>
                <a:sym typeface="Arial"/>
              </a:rPr>
              <a:t>Carra, Guglielmo (Arup) and Magdani, Nitesh, (BAM) (2016)</a:t>
            </a:r>
            <a:r>
              <a:rPr b="0" i="1" lang="hu-HU" sz="1200" u="none" cap="none" strike="noStrike">
                <a:solidFill>
                  <a:srgbClr val="000000"/>
                </a:solidFill>
                <a:latin typeface="Arial"/>
                <a:ea typeface="Arial"/>
                <a:cs typeface="Arial"/>
                <a:sym typeface="Arial"/>
              </a:rPr>
              <a:t> Circular Business Models for the Built Environment</a:t>
            </a:r>
            <a:r>
              <a:rPr b="0" i="0" lang="hu-HU" sz="1200" u="none" cap="none" strike="noStrike">
                <a:solidFill>
                  <a:srgbClr val="000000"/>
                </a:solidFill>
                <a:latin typeface="Arial"/>
                <a:ea typeface="Arial"/>
                <a:cs typeface="Arial"/>
                <a:sym typeface="Arial"/>
              </a:rPr>
              <a:t>, </a:t>
            </a:r>
            <a:r>
              <a:rPr b="0" i="0" lang="hu-HU" sz="1200" u="sng" cap="none" strike="noStrike">
                <a:solidFill>
                  <a:srgbClr val="0563C1"/>
                </a:solidFill>
                <a:latin typeface="Arial"/>
                <a:ea typeface="Arial"/>
                <a:cs typeface="Arial"/>
                <a:sym typeface="Arial"/>
                <a:hlinkClick r:id="rId5">
                  <a:extLst>
                    <a:ext uri="{A12FA001-AC4F-418D-AE19-62706E023703}">
                      <ahyp:hlinkClr val="tx"/>
                    </a:ext>
                  </a:extLst>
                </a:hlinkClick>
              </a:rPr>
              <a:t>https://www.ellenmacarthurfoundation.org/assets/downloads/ce100/CE100-CoPro-BE_Business-Models-Interactive.pdf</a:t>
            </a:r>
            <a:r>
              <a:rPr b="0" i="0" lang="hu-HU" sz="1200" u="none" cap="none" strike="noStrike">
                <a:solidFill>
                  <a:srgbClr val="000000"/>
                </a:solidFill>
                <a:latin typeface="Arial"/>
                <a:ea typeface="Arial"/>
                <a:cs typeface="Arial"/>
                <a:sym typeface="Arial"/>
              </a:rPr>
              <a:t>, last access 13.11.2020.</a:t>
            </a:r>
            <a:endParaRPr/>
          </a:p>
          <a:p>
            <a:pPr indent="0" lvl="0" marL="0" marR="0" rtl="0" algn="just">
              <a:lnSpc>
                <a:spcPct val="100000"/>
              </a:lnSpc>
              <a:spcBef>
                <a:spcPts val="0"/>
              </a:spcBef>
              <a:spcAft>
                <a:spcPts val="0"/>
              </a:spcAft>
              <a:buNone/>
            </a:pPr>
            <a:r>
              <a:rPr b="0" i="0" lang="hu-HU" sz="1200" u="none" cap="none" strike="noStrike">
                <a:solidFill>
                  <a:srgbClr val="000000"/>
                </a:solidFill>
                <a:latin typeface="Arial"/>
                <a:ea typeface="Arial"/>
                <a:cs typeface="Arial"/>
                <a:sym typeface="Arial"/>
              </a:rPr>
              <a:t>European Commission (16.01.2018), </a:t>
            </a:r>
            <a:r>
              <a:rPr b="0" i="1" lang="hu-HU" sz="1200" u="none" cap="none" strike="noStrike">
                <a:solidFill>
                  <a:srgbClr val="000000"/>
                </a:solidFill>
                <a:latin typeface="Arial"/>
                <a:ea typeface="Arial"/>
                <a:cs typeface="Arial"/>
                <a:sym typeface="Arial"/>
              </a:rPr>
              <a:t>Communication from the Commission to the European Parliament, the Council, the European Economic and Social Committee and the Committee of the Regions on a monitoring framework for the Circular Economy</a:t>
            </a:r>
            <a:r>
              <a:rPr b="0" i="0" lang="hu-HU" sz="1200" u="none" cap="none" strike="noStrike">
                <a:solidFill>
                  <a:srgbClr val="000000"/>
                </a:solidFill>
                <a:latin typeface="Arial"/>
                <a:ea typeface="Arial"/>
                <a:cs typeface="Arial"/>
                <a:sym typeface="Arial"/>
              </a:rPr>
              <a:t>, </a:t>
            </a:r>
            <a:r>
              <a:rPr b="0" i="0" lang="hu-HU" sz="1200" u="sng" cap="none" strike="noStrike">
                <a:solidFill>
                  <a:srgbClr val="0563C1"/>
                </a:solidFill>
                <a:latin typeface="Arial"/>
                <a:ea typeface="Arial"/>
                <a:cs typeface="Arial"/>
                <a:sym typeface="Arial"/>
                <a:hlinkClick r:id="rId6">
                  <a:extLst>
                    <a:ext uri="{A12FA001-AC4F-418D-AE19-62706E023703}">
                      <ahyp:hlinkClr val="tx"/>
                    </a:ext>
                  </a:extLst>
                </a:hlinkClick>
              </a:rPr>
              <a:t>https://ec.europa.eu/environment/circular-economy/pdf/monitoring-framework.pdf</a:t>
            </a:r>
            <a:r>
              <a:rPr b="0" i="0" lang="hu-HU" sz="1200" u="none" cap="none" strike="noStrike">
                <a:solidFill>
                  <a:srgbClr val="000000"/>
                </a:solidFill>
                <a:latin typeface="Arial"/>
                <a:ea typeface="Arial"/>
                <a:cs typeface="Arial"/>
                <a:sym typeface="Arial"/>
              </a:rPr>
              <a:t>, last access 03.11.2020.</a:t>
            </a:r>
            <a:endParaRPr/>
          </a:p>
          <a:p>
            <a:pPr indent="0" lvl="0" marL="0" marR="0" rtl="0" algn="just">
              <a:lnSpc>
                <a:spcPct val="100000"/>
              </a:lnSpc>
              <a:spcBef>
                <a:spcPts val="0"/>
              </a:spcBef>
              <a:spcAft>
                <a:spcPts val="0"/>
              </a:spcAft>
              <a:buNone/>
            </a:pPr>
            <a:r>
              <a:rPr b="0" i="0" lang="hu-HU" sz="1200" u="none" cap="none" strike="noStrike">
                <a:solidFill>
                  <a:srgbClr val="000000"/>
                </a:solidFill>
                <a:latin typeface="Arial"/>
                <a:ea typeface="Arial"/>
                <a:cs typeface="Arial"/>
                <a:sym typeface="Arial"/>
              </a:rPr>
              <a:t>John N. Hahladakis, Eleni Iacovidou, Spyridoula Gerassimidou, Chapter 19 - Plastic waste in a circular economy, </a:t>
            </a:r>
            <a:r>
              <a:rPr b="0" i="0" lang="hu-HU" sz="1200" u="sng" cap="none" strike="noStrike">
                <a:solidFill>
                  <a:srgbClr val="0563C1"/>
                </a:solidFill>
                <a:latin typeface="Arial"/>
                <a:ea typeface="Arial"/>
                <a:cs typeface="Arial"/>
                <a:sym typeface="Arial"/>
                <a:hlinkClick r:id="rId7">
                  <a:extLst>
                    <a:ext uri="{A12FA001-AC4F-418D-AE19-62706E023703}">
                      <ahyp:hlinkClr val="tx"/>
                    </a:ext>
                  </a:extLst>
                </a:hlinkClick>
              </a:rPr>
              <a:t>https://www.sciencedirect.com/science/article/pii/B9780128178805000190</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hu-HU" sz="1200" u="none" cap="none" strike="noStrike">
                <a:solidFill>
                  <a:srgbClr val="000000"/>
                </a:solidFill>
                <a:latin typeface="Arial"/>
                <a:ea typeface="Arial"/>
                <a:cs typeface="Arial"/>
                <a:sym typeface="Arial"/>
              </a:rPr>
              <a:t>Ellen Macarthur Foundation, Plastics and the Circular Economy, </a:t>
            </a:r>
            <a:r>
              <a:rPr b="0" i="0" lang="hu-HU" sz="1200" u="sng" cap="none" strike="noStrike">
                <a:solidFill>
                  <a:srgbClr val="0563C1"/>
                </a:solidFill>
                <a:latin typeface="Arial"/>
                <a:ea typeface="Arial"/>
                <a:cs typeface="Arial"/>
                <a:sym typeface="Arial"/>
                <a:hlinkClick r:id="rId8">
                  <a:extLst>
                    <a:ext uri="{A12FA001-AC4F-418D-AE19-62706E023703}">
                      <ahyp:hlinkClr val="tx"/>
                    </a:ext>
                  </a:extLst>
                </a:hlinkClick>
              </a:rPr>
              <a:t>https://archive.ellenmacarthurfoundation.org/explore/plastics-and-the-circular-economy</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hu-HU" sz="1200" u="none" cap="none" strike="noStrike">
                <a:solidFill>
                  <a:srgbClr val="000000"/>
                </a:solidFill>
                <a:latin typeface="Arial"/>
                <a:ea typeface="Arial"/>
                <a:cs typeface="Arial"/>
                <a:sym typeface="Arial"/>
              </a:rPr>
              <a:t>EU SCIENCE HUB</a:t>
            </a:r>
            <a:r>
              <a:rPr b="0" i="1" lang="hu-HU" sz="1200" u="none" cap="none" strike="noStrike">
                <a:solidFill>
                  <a:srgbClr val="000000"/>
                </a:solidFill>
                <a:latin typeface="Arial"/>
                <a:ea typeface="Arial"/>
                <a:cs typeface="Arial"/>
                <a:sym typeface="Arial"/>
              </a:rPr>
              <a:t>, Waste and Circular Economy</a:t>
            </a:r>
            <a:r>
              <a:rPr b="0" i="0" lang="hu-HU" sz="1200" u="none" cap="none" strike="noStrike">
                <a:solidFill>
                  <a:srgbClr val="000000"/>
                </a:solidFill>
                <a:latin typeface="Arial"/>
                <a:ea typeface="Arial"/>
                <a:cs typeface="Arial"/>
                <a:sym typeface="Arial"/>
              </a:rPr>
              <a:t> </a:t>
            </a:r>
            <a:r>
              <a:rPr b="0" i="1" lang="hu-HU" sz="1200" u="sng" cap="none" strike="noStrike">
                <a:solidFill>
                  <a:srgbClr val="0563C1"/>
                </a:solidFill>
                <a:latin typeface="Arial"/>
                <a:ea typeface="Arial"/>
                <a:cs typeface="Arial"/>
                <a:sym typeface="Arial"/>
                <a:hlinkClick r:id="rId9">
                  <a:extLst>
                    <a:ext uri="{A12FA001-AC4F-418D-AE19-62706E023703}">
                      <ahyp:hlinkClr val="tx"/>
                    </a:ext>
                  </a:extLst>
                </a:hlinkClick>
              </a:rPr>
              <a:t>https://ec.europa.eu/jrc/en/research-topic/waste-and-recycling</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hu-HU" sz="1200" u="none" cap="none" strike="noStrike">
                <a:solidFill>
                  <a:srgbClr val="000000"/>
                </a:solidFill>
                <a:latin typeface="Arial"/>
                <a:ea typeface="Arial"/>
                <a:cs typeface="Arial"/>
                <a:sym typeface="Arial"/>
              </a:rPr>
              <a:t>CIRCLE ECONOMY, A CIRCULAR WORLD IS BIODIVERSE. BUT DOES BIODIVERSITY NEED THE CIRCULAR ECONOMY?, </a:t>
            </a:r>
            <a:r>
              <a:rPr b="0" i="0" lang="hu-HU" sz="1200" u="sng" cap="none" strike="noStrike">
                <a:solidFill>
                  <a:srgbClr val="0563C1"/>
                </a:solidFill>
                <a:latin typeface="Arial"/>
                <a:ea typeface="Arial"/>
                <a:cs typeface="Arial"/>
                <a:sym typeface="Arial"/>
                <a:hlinkClick r:id="rId10">
                  <a:extLst>
                    <a:ext uri="{A12FA001-AC4F-418D-AE19-62706E023703}">
                      <ahyp:hlinkClr val="tx"/>
                    </a:ext>
                  </a:extLst>
                </a:hlinkClick>
              </a:rPr>
              <a:t>https://www.circle-economy.com/blogs/a-circular-world-is-biodiverse-but-does-biodiversity-need-the-circular-economy</a:t>
            </a:r>
            <a:endParaRPr b="0" i="0" sz="1200" u="none" cap="none" strike="noStrike">
              <a:solidFill>
                <a:srgbClr val="000000"/>
              </a:solidFill>
              <a:latin typeface="Arial"/>
              <a:ea typeface="Arial"/>
              <a:cs typeface="Arial"/>
              <a:sym typeface="Arial"/>
            </a:endParaRPr>
          </a:p>
        </p:txBody>
      </p:sp>
      <p:sp>
        <p:nvSpPr>
          <p:cNvPr id="791" name="Google Shape;791;p44"/>
          <p:cNvSpPr txBox="1"/>
          <p:nvPr/>
        </p:nvSpPr>
        <p:spPr>
          <a:xfrm>
            <a:off x="316258" y="1224943"/>
            <a:ext cx="53007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hu-HU" sz="1400" u="none" cap="none" strike="noStrike">
                <a:solidFill>
                  <a:srgbClr val="E7501B"/>
                </a:solidFill>
                <a:latin typeface="Arial"/>
                <a:ea typeface="Arial"/>
                <a:cs typeface="Arial"/>
                <a:sym typeface="Arial"/>
              </a:rPr>
              <a:t>Environmental benefits following the CE transition </a:t>
            </a:r>
            <a:endParaRPr b="1" i="0" sz="1400" u="none" cap="none" strike="noStrike">
              <a:solidFill>
                <a:srgbClr val="E7501B"/>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45"/>
          <p:cNvSpPr txBox="1"/>
          <p:nvPr>
            <p:ph type="title"/>
          </p:nvPr>
        </p:nvSpPr>
        <p:spPr>
          <a:xfrm>
            <a:off x="627744" y="1923359"/>
            <a:ext cx="3858900" cy="266178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Greening your Business</a:t>
            </a:r>
            <a:endParaRPr/>
          </a:p>
        </p:txBody>
      </p:sp>
      <p:sp>
        <p:nvSpPr>
          <p:cNvPr id="797" name="Google Shape;797;p45"/>
          <p:cNvSpPr/>
          <p:nvPr/>
        </p:nvSpPr>
        <p:spPr>
          <a:xfrm>
            <a:off x="5443875" y="1896300"/>
            <a:ext cx="2747100" cy="2712000"/>
          </a:xfrm>
          <a:prstGeom prst="rect">
            <a:avLst/>
          </a:pr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hu-HU"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798" name="Google Shape;798;p45"/>
          <p:cNvGrpSpPr/>
          <p:nvPr/>
        </p:nvGrpSpPr>
        <p:grpSpPr>
          <a:xfrm>
            <a:off x="4572118" y="1023546"/>
            <a:ext cx="3615639" cy="2905926"/>
            <a:chOff x="1917372" y="1288466"/>
            <a:chExt cx="2993079" cy="2405568"/>
          </a:xfrm>
        </p:grpSpPr>
        <p:sp>
          <p:nvSpPr>
            <p:cNvPr id="799" name="Google Shape;799;p45"/>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45"/>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45"/>
            <p:cNvSpPr/>
            <p:nvPr/>
          </p:nvSpPr>
          <p:spPr>
            <a:xfrm>
              <a:off x="1917372" y="1288466"/>
              <a:ext cx="2993079" cy="1995402"/>
            </a:xfrm>
            <a:custGeom>
              <a:rect b="b" l="l" r="r" t="t"/>
              <a:pathLst>
                <a:path extrusionOk="0" h="122361" w="18354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45"/>
            <p:cNvSpPr/>
            <p:nvPr/>
          </p:nvSpPr>
          <p:spPr>
            <a:xfrm>
              <a:off x="2066952" y="1598846"/>
              <a:ext cx="2793524" cy="1485466"/>
            </a:xfrm>
            <a:custGeom>
              <a:rect b="b" l="l" r="r" t="t"/>
              <a:pathLst>
                <a:path extrusionOk="0" h="91091" w="171303">
                  <a:moveTo>
                    <a:pt x="0" y="1"/>
                  </a:moveTo>
                  <a:lnTo>
                    <a:pt x="0" y="91090"/>
                  </a:lnTo>
                  <a:lnTo>
                    <a:pt x="171303" y="91090"/>
                  </a:lnTo>
                  <a:lnTo>
                    <a:pt x="17130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F1F1F1"/>
                </a:solidFill>
                <a:latin typeface="Arial"/>
                <a:ea typeface="Arial"/>
                <a:cs typeface="Arial"/>
                <a:sym typeface="Arial"/>
              </a:endParaRPr>
            </a:p>
          </p:txBody>
        </p:sp>
        <p:sp>
          <p:nvSpPr>
            <p:cNvPr id="803" name="Google Shape;803;p45"/>
            <p:cNvSpPr/>
            <p:nvPr/>
          </p:nvSpPr>
          <p:spPr>
            <a:xfrm>
              <a:off x="1917372" y="2984544"/>
              <a:ext cx="2993079" cy="299324"/>
            </a:xfrm>
            <a:custGeom>
              <a:rect b="b" l="l" r="r" t="t"/>
              <a:pathLst>
                <a:path extrusionOk="0" h="18355" w="18354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45"/>
            <p:cNvSpPr/>
            <p:nvPr/>
          </p:nvSpPr>
          <p:spPr>
            <a:xfrm>
              <a:off x="3363961" y="3084313"/>
              <a:ext cx="99753" cy="99786"/>
            </a:xfrm>
            <a:custGeom>
              <a:rect b="b" l="l" r="r" t="t"/>
              <a:pathLst>
                <a:path extrusionOk="0" h="6119" w="6117">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45"/>
            <p:cNvSpPr/>
            <p:nvPr/>
          </p:nvSpPr>
          <p:spPr>
            <a:xfrm>
              <a:off x="3120490" y="3283851"/>
              <a:ext cx="586711" cy="78276"/>
            </a:xfrm>
            <a:custGeom>
              <a:rect b="b" l="l" r="r" t="t"/>
              <a:pathLst>
                <a:path extrusionOk="0" h="4800" w="35978">
                  <a:moveTo>
                    <a:pt x="334" y="1"/>
                  </a:moveTo>
                  <a:lnTo>
                    <a:pt x="1" y="4800"/>
                  </a:lnTo>
                  <a:lnTo>
                    <a:pt x="35978" y="4800"/>
                  </a:lnTo>
                  <a:lnTo>
                    <a:pt x="3564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6" name="Google Shape;806;p45"/>
          <p:cNvSpPr/>
          <p:nvPr/>
        </p:nvSpPr>
        <p:spPr>
          <a:xfrm>
            <a:off x="4793661" y="1142065"/>
            <a:ext cx="3192099" cy="2146155"/>
          </a:xfrm>
          <a:prstGeom prst="rect">
            <a:avLst/>
          </a:prstGeom>
          <a:solidFill>
            <a:srgbClr val="FAFB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07" name="Google Shape;807;p45"/>
          <p:cNvSpPr txBox="1"/>
          <p:nvPr/>
        </p:nvSpPr>
        <p:spPr>
          <a:xfrm>
            <a:off x="5443875" y="4077461"/>
            <a:ext cx="1944164" cy="4770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hu-HU" sz="500" u="none" cap="none" strike="noStrike">
                <a:solidFill>
                  <a:srgbClr val="374957"/>
                </a:solidFill>
                <a:latin typeface="Proxima Nova"/>
                <a:ea typeface="Proxima Nova"/>
                <a:cs typeface="Proxima Nova"/>
                <a:sym typeface="Proxima Nova"/>
              </a:rPr>
              <a:t>circular economy infographic </a:t>
            </a:r>
            <a:r>
              <a:rPr b="0" i="0" lang="hu-HU" sz="500" u="none" cap="none" strike="noStrike">
                <a:solidFill>
                  <a:srgbClr val="000000"/>
                </a:solidFill>
                <a:latin typeface="Arial"/>
                <a:ea typeface="Arial"/>
                <a:cs typeface="Arial"/>
                <a:sym typeface="Arial"/>
              </a:rPr>
              <a:t>by </a:t>
            </a:r>
            <a:r>
              <a:rPr b="1" i="0" lang="hu-HU" sz="500" u="none" cap="none" strike="noStrike">
                <a:solidFill>
                  <a:srgbClr val="0F73EE"/>
                </a:solidFill>
                <a:latin typeface="Proxima Nova"/>
                <a:ea typeface="Proxima Nova"/>
                <a:cs typeface="Proxima Nova"/>
                <a:sym typeface="Proxima Nova"/>
              </a:rPr>
              <a:t>freepik</a:t>
            </a:r>
            <a:r>
              <a:rPr b="0" i="0" lang="hu-HU" sz="500" u="none" cap="none" strike="noStrike">
                <a:solidFill>
                  <a:srgbClr val="000000"/>
                </a:solidFill>
                <a:latin typeface="Arial"/>
                <a:ea typeface="Arial"/>
                <a:cs typeface="Arial"/>
                <a:sym typeface="Arial"/>
              </a:rPr>
              <a:t> in https://www.freepik.com/free-vector/flat-design-circular-economy-infographic_21095200.htm#query=circular%20economy&amp;position=4&amp;from_view=search&amp;track=ais</a:t>
            </a:r>
            <a:endParaRPr/>
          </a:p>
        </p:txBody>
      </p:sp>
      <p:pic>
        <p:nvPicPr>
          <p:cNvPr id="808" name="Google Shape;808;p45"/>
          <p:cNvPicPr preferRelativeResize="0"/>
          <p:nvPr/>
        </p:nvPicPr>
        <p:blipFill rotWithShape="1">
          <a:blip r:embed="rId3">
            <a:alphaModFix/>
          </a:blip>
          <a:srcRect b="0" l="0" r="0" t="0"/>
          <a:stretch/>
        </p:blipFill>
        <p:spPr>
          <a:xfrm>
            <a:off x="5374287" y="1142065"/>
            <a:ext cx="2168396" cy="2146155"/>
          </a:xfrm>
          <a:prstGeom prst="rect">
            <a:avLst/>
          </a:prstGeom>
          <a:noFill/>
          <a:ln>
            <a:noFill/>
          </a:ln>
        </p:spPr>
      </p:pic>
      <p:grpSp>
        <p:nvGrpSpPr>
          <p:cNvPr id="809" name="Google Shape;809;p45"/>
          <p:cNvGrpSpPr/>
          <p:nvPr/>
        </p:nvGrpSpPr>
        <p:grpSpPr>
          <a:xfrm>
            <a:off x="7388039" y="2493707"/>
            <a:ext cx="1453150" cy="1880570"/>
            <a:chOff x="4338285" y="2552085"/>
            <a:chExt cx="1202939" cy="1556763"/>
          </a:xfrm>
        </p:grpSpPr>
        <p:sp>
          <p:nvSpPr>
            <p:cNvPr id="810" name="Google Shape;810;p45"/>
            <p:cNvSpPr/>
            <p:nvPr/>
          </p:nvSpPr>
          <p:spPr>
            <a:xfrm>
              <a:off x="4338285" y="2552085"/>
              <a:ext cx="1202939" cy="1556763"/>
            </a:xfrm>
            <a:custGeom>
              <a:rect b="b" l="l" r="r" t="t"/>
              <a:pathLst>
                <a:path extrusionOk="0" h="95463" w="73766">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45"/>
            <p:cNvSpPr/>
            <p:nvPr/>
          </p:nvSpPr>
          <p:spPr>
            <a:xfrm>
              <a:off x="4409044" y="2622860"/>
              <a:ext cx="1061423" cy="1415230"/>
            </a:xfrm>
            <a:custGeom>
              <a:rect b="b" l="l" r="r" t="t"/>
              <a:pathLst>
                <a:path extrusionOk="0" h="86784" w="65088">
                  <a:moveTo>
                    <a:pt x="1" y="0"/>
                  </a:moveTo>
                  <a:lnTo>
                    <a:pt x="1" y="34371"/>
                  </a:lnTo>
                  <a:lnTo>
                    <a:pt x="1" y="86783"/>
                  </a:lnTo>
                  <a:lnTo>
                    <a:pt x="65087" y="86783"/>
                  </a:lnTo>
                  <a:lnTo>
                    <a:pt x="65087" y="34371"/>
                  </a:lnTo>
                  <a:lnTo>
                    <a:pt x="6508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2" name="Google Shape;812;p45"/>
          <p:cNvSpPr/>
          <p:nvPr/>
        </p:nvSpPr>
        <p:spPr>
          <a:xfrm>
            <a:off x="7390245" y="2857423"/>
            <a:ext cx="1282199"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hu-HU" sz="2800" u="none" cap="none" strike="noStrike">
                <a:solidFill>
                  <a:srgbClr val="F1F1F1"/>
                </a:solidFill>
                <a:latin typeface="Arial"/>
                <a:ea typeface="Arial"/>
                <a:cs typeface="Arial"/>
                <a:sym typeface="Arial"/>
              </a:rPr>
              <a:t>Thank</a:t>
            </a:r>
            <a:endParaRPr/>
          </a:p>
          <a:p>
            <a:pPr indent="0" lvl="0" marL="0" marR="0" rtl="0" algn="ctr">
              <a:lnSpc>
                <a:spcPct val="100000"/>
              </a:lnSpc>
              <a:spcBef>
                <a:spcPts val="0"/>
              </a:spcBef>
              <a:spcAft>
                <a:spcPts val="0"/>
              </a:spcAft>
              <a:buNone/>
            </a:pPr>
            <a:r>
              <a:rPr b="1" i="0" lang="hu-HU" sz="2800" u="none" cap="none" strike="noStrike">
                <a:solidFill>
                  <a:srgbClr val="F1F1F1"/>
                </a:solidFill>
                <a:latin typeface="Arial"/>
                <a:ea typeface="Arial"/>
                <a:cs typeface="Arial"/>
                <a:sym typeface="Arial"/>
              </a:rPr>
              <a:t>you!</a:t>
            </a:r>
            <a:endParaRPr/>
          </a:p>
        </p:txBody>
      </p:sp>
      <p:pic>
        <p:nvPicPr>
          <p:cNvPr descr="Uma imagem com texto, clipart&#10;&#10;Descrição gerada automaticamente" id="813" name="Google Shape;813;p45"/>
          <p:cNvPicPr preferRelativeResize="0"/>
          <p:nvPr/>
        </p:nvPicPr>
        <p:blipFill rotWithShape="1">
          <a:blip r:embed="rId4">
            <a:alphaModFix/>
          </a:blip>
          <a:srcRect b="0" l="0" r="0" t="0"/>
          <a:stretch/>
        </p:blipFill>
        <p:spPr>
          <a:xfrm>
            <a:off x="4778295" y="3073756"/>
            <a:ext cx="681229" cy="2383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5"/>
          <p:cNvSpPr txBox="1"/>
          <p:nvPr>
            <p:ph type="title"/>
          </p:nvPr>
        </p:nvSpPr>
        <p:spPr>
          <a:xfrm>
            <a:off x="536244" y="17079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t>Company Benefits of CE</a:t>
            </a:r>
            <a:endParaRPr sz="4000"/>
          </a:p>
        </p:txBody>
      </p:sp>
      <p:sp>
        <p:nvSpPr>
          <p:cNvPr id="163" name="Google Shape;163;p5"/>
          <p:cNvSpPr txBox="1"/>
          <p:nvPr/>
        </p:nvSpPr>
        <p:spPr>
          <a:xfrm>
            <a:off x="201013" y="1365344"/>
            <a:ext cx="3062002" cy="157588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t/>
            </a:r>
            <a:endParaRPr b="1" i="0" sz="12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None/>
            </a:pPr>
            <a:r>
              <a:rPr b="1" i="0" lang="hu-HU" sz="1200" u="none" cap="none" strike="noStrike">
                <a:solidFill>
                  <a:srgbClr val="2B2D83"/>
                </a:solidFill>
                <a:latin typeface="Arial"/>
                <a:ea typeface="Arial"/>
                <a:cs typeface="Arial"/>
                <a:sym typeface="Arial"/>
              </a:rPr>
              <a:t>Why should SMEs go circular?</a:t>
            </a:r>
            <a:endParaRPr/>
          </a:p>
          <a:p>
            <a:pPr indent="-171450" lvl="0" marL="171450" marR="0" rtl="0" algn="l">
              <a:lnSpc>
                <a:spcPct val="100000"/>
              </a:lnSpc>
              <a:spcBef>
                <a:spcPts val="0"/>
              </a:spcBef>
              <a:spcAft>
                <a:spcPts val="0"/>
              </a:spcAft>
              <a:buClr>
                <a:srgbClr val="2B2D83"/>
              </a:buClr>
              <a:buSzPts val="1200"/>
              <a:buFont typeface="Arial"/>
              <a:buChar char="•"/>
            </a:pPr>
            <a:r>
              <a:rPr b="0" i="0" lang="hu-HU" sz="1200" u="none" cap="none" strike="noStrike">
                <a:solidFill>
                  <a:srgbClr val="2B2D83"/>
                </a:solidFill>
                <a:latin typeface="Arial"/>
                <a:ea typeface="Arial"/>
                <a:cs typeface="Arial"/>
                <a:sym typeface="Arial"/>
              </a:rPr>
              <a:t>They are the backbone of the economy </a:t>
            </a:r>
            <a:endParaRPr b="0" i="0" sz="1200" u="none" cap="none" strike="noStrike">
              <a:solidFill>
                <a:srgbClr val="2B2D83"/>
              </a:solidFill>
              <a:latin typeface="Arial"/>
              <a:ea typeface="Arial"/>
              <a:cs typeface="Arial"/>
              <a:sym typeface="Arial"/>
            </a:endParaRPr>
          </a:p>
          <a:p>
            <a:pPr indent="-171450" lvl="0" marL="171450" marR="0" rtl="0" algn="l">
              <a:lnSpc>
                <a:spcPct val="100000"/>
              </a:lnSpc>
              <a:spcBef>
                <a:spcPts val="0"/>
              </a:spcBef>
              <a:spcAft>
                <a:spcPts val="0"/>
              </a:spcAft>
              <a:buClr>
                <a:srgbClr val="2B2D83"/>
              </a:buClr>
              <a:buSzPts val="1200"/>
              <a:buFont typeface="Arial"/>
              <a:buChar char="•"/>
            </a:pPr>
            <a:r>
              <a:rPr b="0" i="0" lang="hu-HU" sz="1200" u="none" cap="none" strike="noStrike">
                <a:solidFill>
                  <a:srgbClr val="2B2D83"/>
                </a:solidFill>
                <a:latin typeface="Arial"/>
                <a:ea typeface="Arial"/>
                <a:cs typeface="Arial"/>
                <a:sym typeface="Arial"/>
              </a:rPr>
              <a:t>Lower level of hierarchy</a:t>
            </a:r>
            <a:endParaRPr b="0" i="0" sz="1200" u="none" cap="none" strike="noStrike">
              <a:solidFill>
                <a:srgbClr val="2B2D83"/>
              </a:solidFill>
              <a:latin typeface="Arial"/>
              <a:ea typeface="Arial"/>
              <a:cs typeface="Arial"/>
              <a:sym typeface="Arial"/>
            </a:endParaRPr>
          </a:p>
          <a:p>
            <a:pPr indent="-171450" lvl="0" marL="171450" marR="0" rtl="0" algn="l">
              <a:lnSpc>
                <a:spcPct val="100000"/>
              </a:lnSpc>
              <a:spcBef>
                <a:spcPts val="0"/>
              </a:spcBef>
              <a:spcAft>
                <a:spcPts val="0"/>
              </a:spcAft>
              <a:buClr>
                <a:srgbClr val="2B2D83"/>
              </a:buClr>
              <a:buSzPts val="1200"/>
              <a:buFont typeface="Arial"/>
              <a:buChar char="•"/>
            </a:pPr>
            <a:r>
              <a:rPr b="0" i="0" lang="hu-HU" sz="1200" u="none" cap="none" strike="noStrike">
                <a:solidFill>
                  <a:srgbClr val="2B2D83"/>
                </a:solidFill>
                <a:latin typeface="Arial"/>
                <a:ea typeface="Arial"/>
                <a:cs typeface="Arial"/>
                <a:sym typeface="Arial"/>
              </a:rPr>
              <a:t>Simpler organizational structure</a:t>
            </a:r>
            <a:endParaRPr b="0" i="0" sz="1200" u="none" cap="none" strike="noStrike">
              <a:solidFill>
                <a:srgbClr val="2B2D83"/>
              </a:solidFill>
              <a:latin typeface="Arial"/>
              <a:ea typeface="Arial"/>
              <a:cs typeface="Arial"/>
              <a:sym typeface="Arial"/>
            </a:endParaRPr>
          </a:p>
          <a:p>
            <a:pPr indent="-171450" lvl="0" marL="171450" marR="0" rtl="0" algn="l">
              <a:lnSpc>
                <a:spcPct val="100000"/>
              </a:lnSpc>
              <a:spcBef>
                <a:spcPts val="0"/>
              </a:spcBef>
              <a:spcAft>
                <a:spcPts val="0"/>
              </a:spcAft>
              <a:buClr>
                <a:srgbClr val="2B2D83"/>
              </a:buClr>
              <a:buSzPts val="1200"/>
              <a:buFont typeface="Arial"/>
              <a:buChar char="•"/>
            </a:pPr>
            <a:r>
              <a:rPr b="0" i="0" lang="hu-HU" sz="1200" u="none" cap="none" strike="noStrike">
                <a:solidFill>
                  <a:srgbClr val="2B2D83"/>
                </a:solidFill>
                <a:latin typeface="Arial"/>
                <a:ea typeface="Arial"/>
                <a:cs typeface="Arial"/>
                <a:sym typeface="Arial"/>
              </a:rPr>
              <a:t>Flexibility</a:t>
            </a:r>
            <a:endParaRPr/>
          </a:p>
          <a:p>
            <a:pPr indent="-171450" lvl="0" marL="171450" marR="0" rtl="0" algn="l">
              <a:lnSpc>
                <a:spcPct val="100000"/>
              </a:lnSpc>
              <a:spcBef>
                <a:spcPts val="0"/>
              </a:spcBef>
              <a:spcAft>
                <a:spcPts val="0"/>
              </a:spcAft>
              <a:buClr>
                <a:srgbClr val="2B2D83"/>
              </a:buClr>
              <a:buSzPts val="1200"/>
              <a:buFont typeface="Arial"/>
              <a:buChar char="•"/>
            </a:pPr>
            <a:r>
              <a:rPr b="0" i="0" lang="hu-HU" sz="1200" u="none" cap="none" strike="noStrike">
                <a:solidFill>
                  <a:srgbClr val="2B2D83"/>
                </a:solidFill>
                <a:latin typeface="Arial"/>
                <a:ea typeface="Arial"/>
                <a:cs typeface="Arial"/>
                <a:sym typeface="Arial"/>
              </a:rPr>
              <a:t>Existing practices without labelling „circular”/”green”</a:t>
            </a:r>
            <a:endParaRPr/>
          </a:p>
          <a:p>
            <a:pPr indent="0" lvl="0" marL="0" marR="0" rtl="0" algn="l">
              <a:lnSpc>
                <a:spcPct val="100000"/>
              </a:lnSpc>
              <a:spcBef>
                <a:spcPts val="0"/>
              </a:spcBef>
              <a:spcAft>
                <a:spcPts val="0"/>
              </a:spcAft>
              <a:buNone/>
            </a:pPr>
            <a:r>
              <a:t/>
            </a:r>
            <a:endParaRPr b="0" i="0" sz="2000" u="none" cap="none" strike="noStrike">
              <a:solidFill>
                <a:srgbClr val="368E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20000"/>
              </a:lnSpc>
              <a:spcBef>
                <a:spcPts val="500"/>
              </a:spcBef>
              <a:spcAft>
                <a:spcPts val="0"/>
              </a:spcAft>
              <a:buNone/>
            </a:pPr>
            <a:r>
              <a:t/>
            </a:r>
            <a:endParaRPr b="0" i="0" sz="1800" u="none" cap="none" strike="noStrike">
              <a:solidFill>
                <a:srgbClr val="000000"/>
              </a:solidFill>
              <a:latin typeface="Arial"/>
              <a:ea typeface="Arial"/>
              <a:cs typeface="Arial"/>
              <a:sym typeface="Arial"/>
            </a:endParaRPr>
          </a:p>
        </p:txBody>
      </p:sp>
      <p:grpSp>
        <p:nvGrpSpPr>
          <p:cNvPr id="164" name="Google Shape;164;p5"/>
          <p:cNvGrpSpPr/>
          <p:nvPr/>
        </p:nvGrpSpPr>
        <p:grpSpPr>
          <a:xfrm>
            <a:off x="1168284" y="2897686"/>
            <a:ext cx="6979804" cy="1658472"/>
            <a:chOff x="1612954" y="4660973"/>
            <a:chExt cx="7246562" cy="1658472"/>
          </a:xfrm>
        </p:grpSpPr>
        <p:grpSp>
          <p:nvGrpSpPr>
            <p:cNvPr id="165" name="Google Shape;165;p5"/>
            <p:cNvGrpSpPr/>
            <p:nvPr/>
          </p:nvGrpSpPr>
          <p:grpSpPr>
            <a:xfrm>
              <a:off x="3891785" y="5304836"/>
              <a:ext cx="4967731" cy="931449"/>
              <a:chOff x="1417175" y="429"/>
              <a:chExt cx="4967731" cy="931449"/>
            </a:xfrm>
          </p:grpSpPr>
          <p:sp>
            <p:nvSpPr>
              <p:cNvPr id="166" name="Google Shape;166;p5"/>
              <p:cNvSpPr/>
              <p:nvPr/>
            </p:nvSpPr>
            <p:spPr>
              <a:xfrm>
                <a:off x="1417175" y="429"/>
                <a:ext cx="1552416" cy="931449"/>
              </a:xfrm>
              <a:prstGeom prst="rect">
                <a:avLst/>
              </a:prstGeom>
              <a:solidFill>
                <a:srgbClr val="059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txBox="1"/>
              <p:nvPr/>
            </p:nvSpPr>
            <p:spPr>
              <a:xfrm>
                <a:off x="1417175" y="429"/>
                <a:ext cx="1552416" cy="93144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rgbClr val="FFFFFF"/>
                    </a:solidFill>
                    <a:latin typeface="Calibri"/>
                    <a:ea typeface="Calibri"/>
                    <a:cs typeface="Calibri"/>
                    <a:sym typeface="Calibri"/>
                  </a:rPr>
                  <a:t>Saving material costs</a:t>
                </a:r>
                <a:endParaRPr/>
              </a:p>
            </p:txBody>
          </p:sp>
          <p:sp>
            <p:nvSpPr>
              <p:cNvPr id="168" name="Google Shape;168;p5"/>
              <p:cNvSpPr/>
              <p:nvPr/>
            </p:nvSpPr>
            <p:spPr>
              <a:xfrm>
                <a:off x="3124832" y="429"/>
                <a:ext cx="1552416" cy="931449"/>
              </a:xfrm>
              <a:prstGeom prst="rect">
                <a:avLst/>
              </a:prstGeom>
              <a:solidFill>
                <a:srgbClr val="059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txBox="1"/>
              <p:nvPr/>
            </p:nvSpPr>
            <p:spPr>
              <a:xfrm>
                <a:off x="3124832" y="429"/>
                <a:ext cx="1552416" cy="93144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rgbClr val="FFFFFF"/>
                    </a:solidFill>
                    <a:latin typeface="Calibri"/>
                    <a:ea typeface="Calibri"/>
                    <a:cs typeface="Calibri"/>
                    <a:sym typeface="Calibri"/>
                  </a:rPr>
                  <a:t>Creating competitive advantages</a:t>
                </a:r>
                <a:endParaRPr b="1" i="0" sz="1400" u="none" cap="none" strike="noStrike">
                  <a:solidFill>
                    <a:srgbClr val="FFFFFF"/>
                  </a:solidFill>
                  <a:latin typeface="Calibri"/>
                  <a:ea typeface="Calibri"/>
                  <a:cs typeface="Calibri"/>
                  <a:sym typeface="Calibri"/>
                </a:endParaRPr>
              </a:p>
            </p:txBody>
          </p:sp>
          <p:sp>
            <p:nvSpPr>
              <p:cNvPr id="170" name="Google Shape;170;p5"/>
              <p:cNvSpPr/>
              <p:nvPr/>
            </p:nvSpPr>
            <p:spPr>
              <a:xfrm>
                <a:off x="4832490" y="429"/>
                <a:ext cx="1552416" cy="931449"/>
              </a:xfrm>
              <a:prstGeom prst="rect">
                <a:avLst/>
              </a:prstGeom>
              <a:solidFill>
                <a:srgbClr val="0595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txBox="1"/>
              <p:nvPr/>
            </p:nvSpPr>
            <p:spPr>
              <a:xfrm>
                <a:off x="4832490" y="429"/>
                <a:ext cx="1552416" cy="93144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rgbClr val="FFFFFF"/>
                    </a:solidFill>
                    <a:latin typeface="Calibri"/>
                    <a:ea typeface="Calibri"/>
                    <a:cs typeface="Calibri"/>
                    <a:sym typeface="Calibri"/>
                  </a:rPr>
                  <a:t>Creating new markets</a:t>
                </a:r>
                <a:endParaRPr/>
              </a:p>
            </p:txBody>
          </p:sp>
        </p:grpSp>
        <p:sp>
          <p:nvSpPr>
            <p:cNvPr id="172" name="Google Shape;172;p5"/>
            <p:cNvSpPr txBox="1"/>
            <p:nvPr/>
          </p:nvSpPr>
          <p:spPr>
            <a:xfrm>
              <a:off x="1612954" y="5396115"/>
              <a:ext cx="2174789" cy="923330"/>
            </a:xfrm>
            <a:prstGeom prst="rect">
              <a:avLst/>
            </a:prstGeom>
            <a:solidFill>
              <a:srgbClr val="F0F6F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9540"/>
                </a:buClr>
                <a:buSzPts val="1800"/>
                <a:buFont typeface="Arial"/>
                <a:buNone/>
              </a:pPr>
              <a:r>
                <a:rPr b="1" i="0" lang="hu-HU" sz="1800" u="none" cap="none" strike="noStrike">
                  <a:solidFill>
                    <a:srgbClr val="059540"/>
                  </a:solidFill>
                  <a:latin typeface="Calibri"/>
                  <a:ea typeface="Calibri"/>
                  <a:cs typeface="Calibri"/>
                  <a:sym typeface="Calibri"/>
                </a:rPr>
                <a:t>The </a:t>
              </a:r>
              <a:r>
                <a:rPr b="1" i="0" lang="hu-HU" sz="1800" u="none" cap="none" strike="noStrike">
                  <a:solidFill>
                    <a:srgbClr val="2B2D83"/>
                  </a:solidFill>
                  <a:latin typeface="Calibri"/>
                  <a:ea typeface="Calibri"/>
                  <a:cs typeface="Calibri"/>
                  <a:sym typeface="Calibri"/>
                </a:rPr>
                <a:t>TOP 3</a:t>
              </a:r>
              <a:r>
                <a:rPr b="1" i="0" lang="hu-HU" sz="1800" u="none" cap="none" strike="noStrike">
                  <a:solidFill>
                    <a:srgbClr val="059540"/>
                  </a:solidFill>
                  <a:latin typeface="Calibri"/>
                  <a:ea typeface="Calibri"/>
                  <a:cs typeface="Calibri"/>
                  <a:sym typeface="Calibri"/>
                </a:rPr>
                <a:t> reasons why European SMEs adopt CE practices</a:t>
              </a:r>
              <a:endParaRPr/>
            </a:p>
          </p:txBody>
        </p:sp>
        <p:sp>
          <p:nvSpPr>
            <p:cNvPr id="173" name="Google Shape;173;p5"/>
            <p:cNvSpPr/>
            <p:nvPr/>
          </p:nvSpPr>
          <p:spPr>
            <a:xfrm rot="-162678">
              <a:off x="2280973" y="4716632"/>
              <a:ext cx="2367303" cy="592533"/>
            </a:xfrm>
            <a:prstGeom prst="curvedDownArrow">
              <a:avLst>
                <a:gd fmla="val 25000" name="adj1"/>
                <a:gd fmla="val 50000" name="adj2"/>
                <a:gd fmla="val 25000" name="adj3"/>
              </a:avLst>
            </a:prstGeom>
            <a:solidFill>
              <a:srgbClr val="0595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4B48A"/>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txBox="1"/>
          <p:nvPr>
            <p:ph type="title"/>
          </p:nvPr>
        </p:nvSpPr>
        <p:spPr>
          <a:xfrm>
            <a:off x="381387" y="171232"/>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3600"/>
              <a:t>No one is too small to make a difference</a:t>
            </a:r>
            <a:endParaRPr/>
          </a:p>
        </p:txBody>
      </p:sp>
      <p:grpSp>
        <p:nvGrpSpPr>
          <p:cNvPr id="179" name="Google Shape;179;p6"/>
          <p:cNvGrpSpPr/>
          <p:nvPr/>
        </p:nvGrpSpPr>
        <p:grpSpPr>
          <a:xfrm>
            <a:off x="0" y="1120103"/>
            <a:ext cx="9144000" cy="3679933"/>
            <a:chOff x="4790302" y="1586728"/>
            <a:chExt cx="6874476" cy="4039716"/>
          </a:xfrm>
        </p:grpSpPr>
        <p:grpSp>
          <p:nvGrpSpPr>
            <p:cNvPr id="180" name="Google Shape;180;p6"/>
            <p:cNvGrpSpPr/>
            <p:nvPr/>
          </p:nvGrpSpPr>
          <p:grpSpPr>
            <a:xfrm>
              <a:off x="4790302" y="1586728"/>
              <a:ext cx="6874476" cy="4039716"/>
              <a:chOff x="4790302" y="1586728"/>
              <a:chExt cx="6874476" cy="4039716"/>
            </a:xfrm>
          </p:grpSpPr>
          <p:sp>
            <p:nvSpPr>
              <p:cNvPr id="181" name="Google Shape;181;p6"/>
              <p:cNvSpPr/>
              <p:nvPr/>
            </p:nvSpPr>
            <p:spPr>
              <a:xfrm>
                <a:off x="4810898" y="1586728"/>
                <a:ext cx="6853880" cy="4039716"/>
              </a:xfrm>
              <a:prstGeom prst="rect">
                <a:avLst/>
              </a:prstGeom>
              <a:solidFill>
                <a:srgbClr val="B9CD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Non-financial business economy by size class, 2017" id="182" name="Google Shape;182;p6">
                <a:hlinkClick r:id="rId3"/>
              </p:cNvPr>
              <p:cNvPicPr preferRelativeResize="0"/>
              <p:nvPr/>
            </p:nvPicPr>
            <p:blipFill rotWithShape="1">
              <a:blip r:embed="rId4">
                <a:alphaModFix/>
              </a:blip>
              <a:srcRect b="8048" l="17396" r="1379" t="28270"/>
              <a:stretch/>
            </p:blipFill>
            <p:spPr>
              <a:xfrm>
                <a:off x="6623220" y="2992571"/>
                <a:ext cx="4679093" cy="2347785"/>
              </a:xfrm>
              <a:prstGeom prst="rect">
                <a:avLst/>
              </a:prstGeom>
              <a:noFill/>
              <a:ln>
                <a:noFill/>
              </a:ln>
            </p:spPr>
          </p:pic>
          <p:sp>
            <p:nvSpPr>
              <p:cNvPr id="183" name="Google Shape;183;p6"/>
              <p:cNvSpPr txBox="1"/>
              <p:nvPr/>
            </p:nvSpPr>
            <p:spPr>
              <a:xfrm>
                <a:off x="6384323" y="2047026"/>
                <a:ext cx="1664043"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hu-HU" sz="1400" u="none" cap="none" strike="noStrike">
                    <a:solidFill>
                      <a:srgbClr val="236AAA"/>
                    </a:solidFill>
                    <a:latin typeface="Arial"/>
                    <a:ea typeface="Arial"/>
                    <a:cs typeface="Arial"/>
                    <a:sym typeface="Arial"/>
                  </a:rPr>
                  <a:t>Large enterprises</a:t>
                </a:r>
                <a:endParaRPr/>
              </a:p>
              <a:p>
                <a:pPr indent="0" lvl="0" marL="0" marR="0" rtl="0" algn="ctr">
                  <a:lnSpc>
                    <a:spcPct val="100000"/>
                  </a:lnSpc>
                  <a:spcBef>
                    <a:spcPts val="0"/>
                  </a:spcBef>
                  <a:spcAft>
                    <a:spcPts val="0"/>
                  </a:spcAft>
                  <a:buNone/>
                </a:pPr>
                <a:r>
                  <a:rPr b="1" i="0" lang="hu-HU" sz="1400" u="none" cap="none" strike="noStrike">
                    <a:solidFill>
                      <a:srgbClr val="236AAA"/>
                    </a:solidFill>
                    <a:latin typeface="Arial"/>
                    <a:ea typeface="Arial"/>
                    <a:cs typeface="Arial"/>
                    <a:sym typeface="Arial"/>
                  </a:rPr>
                  <a:t>&gt;250</a:t>
                </a:r>
                <a:endParaRPr/>
              </a:p>
            </p:txBody>
          </p:sp>
          <p:sp>
            <p:nvSpPr>
              <p:cNvPr id="184" name="Google Shape;184;p6"/>
              <p:cNvSpPr txBox="1"/>
              <p:nvPr/>
            </p:nvSpPr>
            <p:spPr>
              <a:xfrm>
                <a:off x="7922526" y="1776854"/>
                <a:ext cx="1664043"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hu-HU" sz="1400" u="none" cap="none" strike="noStrike">
                    <a:solidFill>
                      <a:srgbClr val="B41F71"/>
                    </a:solidFill>
                    <a:latin typeface="Arial"/>
                    <a:ea typeface="Arial"/>
                    <a:cs typeface="Arial"/>
                    <a:sym typeface="Arial"/>
                  </a:rPr>
                  <a:t>Medium-sized enterprises</a:t>
                </a:r>
                <a:endParaRPr/>
              </a:p>
              <a:p>
                <a:pPr indent="0" lvl="0" marL="0" marR="0" rtl="0" algn="ctr">
                  <a:lnSpc>
                    <a:spcPct val="100000"/>
                  </a:lnSpc>
                  <a:spcBef>
                    <a:spcPts val="0"/>
                  </a:spcBef>
                  <a:spcAft>
                    <a:spcPts val="0"/>
                  </a:spcAft>
                  <a:buNone/>
                </a:pPr>
                <a:r>
                  <a:rPr b="1" i="0" lang="hu-HU" sz="1400" u="none" cap="none" strike="noStrike">
                    <a:solidFill>
                      <a:srgbClr val="B41F71"/>
                    </a:solidFill>
                    <a:latin typeface="Arial"/>
                    <a:ea typeface="Arial"/>
                    <a:cs typeface="Arial"/>
                    <a:sym typeface="Arial"/>
                  </a:rPr>
                  <a:t>(50-249 persons employed)</a:t>
                </a:r>
                <a:endParaRPr/>
              </a:p>
            </p:txBody>
          </p:sp>
          <p:sp>
            <p:nvSpPr>
              <p:cNvPr id="185" name="Google Shape;185;p6"/>
              <p:cNvSpPr txBox="1"/>
              <p:nvPr/>
            </p:nvSpPr>
            <p:spPr>
              <a:xfrm>
                <a:off x="9481751" y="1879983"/>
                <a:ext cx="1664043" cy="738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hu-HU" sz="1400" u="none" cap="none" strike="noStrike">
                    <a:solidFill>
                      <a:srgbClr val="D27AA7"/>
                    </a:solidFill>
                    <a:latin typeface="Arial"/>
                    <a:ea typeface="Arial"/>
                    <a:cs typeface="Arial"/>
                    <a:sym typeface="Arial"/>
                  </a:rPr>
                  <a:t>Small enterprises</a:t>
                </a:r>
                <a:endParaRPr/>
              </a:p>
              <a:p>
                <a:pPr indent="0" lvl="0" marL="0" marR="0" rtl="0" algn="ctr">
                  <a:lnSpc>
                    <a:spcPct val="100000"/>
                  </a:lnSpc>
                  <a:spcBef>
                    <a:spcPts val="0"/>
                  </a:spcBef>
                  <a:spcAft>
                    <a:spcPts val="0"/>
                  </a:spcAft>
                  <a:buNone/>
                </a:pPr>
                <a:r>
                  <a:rPr b="1" i="0" lang="hu-HU" sz="1400" u="none" cap="none" strike="noStrike">
                    <a:solidFill>
                      <a:srgbClr val="D27AA7"/>
                    </a:solidFill>
                    <a:latin typeface="Arial"/>
                    <a:ea typeface="Arial"/>
                    <a:cs typeface="Arial"/>
                    <a:sym typeface="Arial"/>
                  </a:rPr>
                  <a:t>(50-249 persons employed)</a:t>
                </a:r>
                <a:endParaRPr/>
              </a:p>
            </p:txBody>
          </p:sp>
          <p:sp>
            <p:nvSpPr>
              <p:cNvPr id="186" name="Google Shape;186;p6"/>
              <p:cNvSpPr txBox="1"/>
              <p:nvPr/>
            </p:nvSpPr>
            <p:spPr>
              <a:xfrm>
                <a:off x="4790302" y="3215699"/>
                <a:ext cx="185351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hu-HU" sz="1400" u="none" cap="none" strike="noStrike">
                    <a:solidFill>
                      <a:srgbClr val="3B3B3B"/>
                    </a:solidFill>
                    <a:latin typeface="Arial"/>
                    <a:ea typeface="Arial"/>
                    <a:cs typeface="Arial"/>
                    <a:sym typeface="Arial"/>
                  </a:rPr>
                  <a:t>Number of </a:t>
                </a:r>
                <a:endParaRPr/>
              </a:p>
              <a:p>
                <a:pPr indent="0" lvl="0" marL="0" marR="0" rtl="0" algn="l">
                  <a:lnSpc>
                    <a:spcPct val="100000"/>
                  </a:lnSpc>
                  <a:spcBef>
                    <a:spcPts val="0"/>
                  </a:spcBef>
                  <a:spcAft>
                    <a:spcPts val="0"/>
                  </a:spcAft>
                  <a:buNone/>
                </a:pPr>
                <a:r>
                  <a:rPr b="1" i="0" lang="hu-HU" sz="1400" u="none" cap="none" strike="noStrike">
                    <a:solidFill>
                      <a:srgbClr val="3B3B3B"/>
                    </a:solidFill>
                    <a:latin typeface="Arial"/>
                    <a:ea typeface="Arial"/>
                    <a:cs typeface="Arial"/>
                    <a:sym typeface="Arial"/>
                  </a:rPr>
                  <a:t>enterprises</a:t>
                </a:r>
                <a:endParaRPr/>
              </a:p>
            </p:txBody>
          </p:sp>
          <p:sp>
            <p:nvSpPr>
              <p:cNvPr id="187" name="Google Shape;187;p6"/>
              <p:cNvSpPr txBox="1"/>
              <p:nvPr/>
            </p:nvSpPr>
            <p:spPr>
              <a:xfrm>
                <a:off x="4810897" y="3797131"/>
                <a:ext cx="2405448"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hu-HU" sz="1400" u="none" cap="none" strike="noStrike">
                    <a:solidFill>
                      <a:srgbClr val="3B3B3B"/>
                    </a:solidFill>
                    <a:latin typeface="Arial"/>
                    <a:ea typeface="Arial"/>
                    <a:cs typeface="Arial"/>
                    <a:sym typeface="Arial"/>
                  </a:rPr>
                  <a:t>Number of </a:t>
                </a:r>
                <a:endParaRPr/>
              </a:p>
              <a:p>
                <a:pPr indent="0" lvl="0" marL="0" marR="0" rtl="0" algn="l">
                  <a:lnSpc>
                    <a:spcPct val="100000"/>
                  </a:lnSpc>
                  <a:spcBef>
                    <a:spcPts val="0"/>
                  </a:spcBef>
                  <a:spcAft>
                    <a:spcPts val="0"/>
                  </a:spcAft>
                  <a:buNone/>
                </a:pPr>
                <a:r>
                  <a:rPr b="1" i="0" lang="hu-HU" sz="1400" u="none" cap="none" strike="noStrike">
                    <a:solidFill>
                      <a:srgbClr val="3B3B3B"/>
                    </a:solidFill>
                    <a:latin typeface="Arial"/>
                    <a:ea typeface="Arial"/>
                    <a:cs typeface="Arial"/>
                    <a:sym typeface="Arial"/>
                  </a:rPr>
                  <a:t>persons </a:t>
                </a:r>
                <a:endParaRPr/>
              </a:p>
              <a:p>
                <a:pPr indent="0" lvl="0" marL="0" marR="0" rtl="0" algn="l">
                  <a:lnSpc>
                    <a:spcPct val="100000"/>
                  </a:lnSpc>
                  <a:spcBef>
                    <a:spcPts val="0"/>
                  </a:spcBef>
                  <a:spcAft>
                    <a:spcPts val="0"/>
                  </a:spcAft>
                  <a:buNone/>
                </a:pPr>
                <a:r>
                  <a:rPr b="1" i="0" lang="hu-HU" sz="1400" u="none" cap="none" strike="noStrike">
                    <a:solidFill>
                      <a:srgbClr val="3B3B3B"/>
                    </a:solidFill>
                    <a:latin typeface="Arial"/>
                    <a:ea typeface="Arial"/>
                    <a:cs typeface="Arial"/>
                    <a:sym typeface="Arial"/>
                  </a:rPr>
                  <a:t>employed</a:t>
                </a:r>
                <a:endParaRPr b="1" i="0" sz="1400" u="none" cap="none" strike="noStrike">
                  <a:solidFill>
                    <a:srgbClr val="3B3B3B"/>
                  </a:solidFill>
                  <a:latin typeface="Arial"/>
                  <a:ea typeface="Arial"/>
                  <a:cs typeface="Arial"/>
                  <a:sym typeface="Arial"/>
                </a:endParaRPr>
              </a:p>
            </p:txBody>
          </p:sp>
          <p:sp>
            <p:nvSpPr>
              <p:cNvPr id="188" name="Google Shape;188;p6"/>
              <p:cNvSpPr txBox="1"/>
              <p:nvPr/>
            </p:nvSpPr>
            <p:spPr>
              <a:xfrm>
                <a:off x="4790302" y="4927231"/>
                <a:ext cx="13242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hu-HU" sz="1400" u="none" cap="none" strike="noStrike">
                    <a:solidFill>
                      <a:srgbClr val="3B3B3B"/>
                    </a:solidFill>
                    <a:latin typeface="Arial"/>
                    <a:ea typeface="Arial"/>
                    <a:cs typeface="Arial"/>
                    <a:sym typeface="Arial"/>
                  </a:rPr>
                  <a:t>Value added</a:t>
                </a:r>
                <a:endParaRPr b="1" i="0" sz="1400" u="none" cap="none" strike="noStrike">
                  <a:solidFill>
                    <a:srgbClr val="3B3B3B"/>
                  </a:solidFill>
                  <a:latin typeface="Arial"/>
                  <a:ea typeface="Arial"/>
                  <a:cs typeface="Arial"/>
                  <a:sym typeface="Arial"/>
                </a:endParaRPr>
              </a:p>
            </p:txBody>
          </p:sp>
        </p:grpSp>
        <p:sp>
          <p:nvSpPr>
            <p:cNvPr id="189" name="Google Shape;189;p6"/>
            <p:cNvSpPr/>
            <p:nvPr/>
          </p:nvSpPr>
          <p:spPr>
            <a:xfrm rot="5400000">
              <a:off x="6200973" y="3310077"/>
              <a:ext cx="247134" cy="261610"/>
            </a:xfrm>
            <a:prstGeom prst="triangle">
              <a:avLst>
                <a:gd fmla="val 50000" name="adj"/>
              </a:avLst>
            </a:prstGeom>
            <a:solidFill>
              <a:srgbClr val="3B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0" name="Google Shape;190;p6"/>
            <p:cNvSpPr/>
            <p:nvPr/>
          </p:nvSpPr>
          <p:spPr>
            <a:xfrm rot="5400000">
              <a:off x="6210213" y="4105560"/>
              <a:ext cx="247134" cy="261610"/>
            </a:xfrm>
            <a:prstGeom prst="triangle">
              <a:avLst>
                <a:gd fmla="val 50000" name="adj"/>
              </a:avLst>
            </a:prstGeom>
            <a:solidFill>
              <a:srgbClr val="3B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1" name="Google Shape;191;p6"/>
            <p:cNvSpPr/>
            <p:nvPr/>
          </p:nvSpPr>
          <p:spPr>
            <a:xfrm rot="5400000">
              <a:off x="6210213" y="4949746"/>
              <a:ext cx="247134" cy="261610"/>
            </a:xfrm>
            <a:prstGeom prst="triangle">
              <a:avLst>
                <a:gd fmla="val 50000" name="adj"/>
              </a:avLst>
            </a:prstGeom>
            <a:solidFill>
              <a:srgbClr val="3B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7"/>
          <p:cNvSpPr txBox="1"/>
          <p:nvPr>
            <p:ph type="title"/>
          </p:nvPr>
        </p:nvSpPr>
        <p:spPr>
          <a:xfrm>
            <a:off x="499373" y="111797"/>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4000"/>
              <a:t>Resilience – CE, the key for recovery</a:t>
            </a:r>
            <a:endParaRPr/>
          </a:p>
        </p:txBody>
      </p:sp>
      <p:sp>
        <p:nvSpPr>
          <p:cNvPr id="197" name="Google Shape;197;p7"/>
          <p:cNvSpPr txBox="1"/>
          <p:nvPr/>
        </p:nvSpPr>
        <p:spPr>
          <a:xfrm>
            <a:off x="150882" y="1448365"/>
            <a:ext cx="3478777"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hu-HU" sz="1400" u="none" cap="none" strike="noStrike">
                <a:solidFill>
                  <a:srgbClr val="368E00"/>
                </a:solidFill>
                <a:latin typeface="Arial"/>
                <a:ea typeface="Arial"/>
                <a:cs typeface="Arial"/>
                <a:sym typeface="Arial"/>
              </a:rPr>
              <a:t>Am I ready for Circular Economy?</a:t>
            </a:r>
            <a:endParaRPr/>
          </a:p>
          <a:p>
            <a:pPr indent="-285750" lvl="0" marL="285750" marR="0" rtl="0" algn="l">
              <a:lnSpc>
                <a:spcPct val="100000"/>
              </a:lnSpc>
              <a:spcBef>
                <a:spcPts val="0"/>
              </a:spcBef>
              <a:spcAft>
                <a:spcPts val="0"/>
              </a:spcAft>
              <a:buClr>
                <a:srgbClr val="059540"/>
              </a:buClr>
              <a:buSzPts val="1400"/>
              <a:buFont typeface="Arial"/>
              <a:buChar char="•"/>
            </a:pPr>
            <a:r>
              <a:rPr b="0" i="0" lang="hu-HU" sz="1400" u="none" cap="none" strike="noStrike">
                <a:solidFill>
                  <a:srgbClr val="368E00"/>
                </a:solidFill>
                <a:latin typeface="Arial"/>
                <a:ea typeface="Arial"/>
                <a:cs typeface="Arial"/>
                <a:sym typeface="Arial"/>
              </a:rPr>
              <a:t>Revise your company values</a:t>
            </a:r>
            <a:endParaRPr/>
          </a:p>
          <a:p>
            <a:pPr indent="-285750" lvl="0" marL="285750" marR="0" rtl="0" algn="l">
              <a:lnSpc>
                <a:spcPct val="100000"/>
              </a:lnSpc>
              <a:spcBef>
                <a:spcPts val="0"/>
              </a:spcBef>
              <a:spcAft>
                <a:spcPts val="0"/>
              </a:spcAft>
              <a:buClr>
                <a:srgbClr val="059540"/>
              </a:buClr>
              <a:buSzPts val="1400"/>
              <a:buFont typeface="Arial"/>
              <a:buChar char="•"/>
            </a:pPr>
            <a:r>
              <a:rPr b="0" i="0" lang="hu-HU" sz="1400" u="none" cap="none" strike="noStrike">
                <a:solidFill>
                  <a:srgbClr val="368E00"/>
                </a:solidFill>
                <a:latin typeface="Arial"/>
                <a:ea typeface="Arial"/>
                <a:cs typeface="Arial"/>
                <a:sym typeface="Arial"/>
              </a:rPr>
              <a:t>Hold a pitch/workshop on CE to boost the commitment of your SME</a:t>
            </a:r>
            <a:endParaRPr/>
          </a:p>
          <a:p>
            <a:pPr indent="-285750" lvl="0" marL="285750" marR="0" rtl="0" algn="l">
              <a:lnSpc>
                <a:spcPct val="100000"/>
              </a:lnSpc>
              <a:spcBef>
                <a:spcPts val="0"/>
              </a:spcBef>
              <a:spcAft>
                <a:spcPts val="0"/>
              </a:spcAft>
              <a:buClr>
                <a:srgbClr val="059540"/>
              </a:buClr>
              <a:buSzPts val="1400"/>
              <a:buFont typeface="Arial"/>
              <a:buChar char="•"/>
            </a:pPr>
            <a:r>
              <a:rPr b="0" i="0" lang="hu-HU" sz="1400" u="none" cap="none" strike="noStrike">
                <a:solidFill>
                  <a:srgbClr val="368E00"/>
                </a:solidFill>
                <a:latin typeface="Arial"/>
                <a:ea typeface="Arial"/>
                <a:cs typeface="Arial"/>
                <a:sym typeface="Arial"/>
              </a:rPr>
              <a:t>Collect feedback and brainstorm to develop new ideas</a:t>
            </a:r>
            <a:endParaRPr/>
          </a:p>
          <a:p>
            <a:pPr indent="-285750" lvl="0" marL="285750" marR="0" rtl="0" algn="l">
              <a:lnSpc>
                <a:spcPct val="100000"/>
              </a:lnSpc>
              <a:spcBef>
                <a:spcPts val="0"/>
              </a:spcBef>
              <a:spcAft>
                <a:spcPts val="0"/>
              </a:spcAft>
              <a:buClr>
                <a:srgbClr val="059540"/>
              </a:buClr>
              <a:buSzPts val="1400"/>
              <a:buFont typeface="Arial"/>
              <a:buChar char="•"/>
            </a:pPr>
            <a:r>
              <a:rPr b="0" i="0" lang="hu-HU" sz="1400" u="none" cap="none" strike="noStrike">
                <a:solidFill>
                  <a:srgbClr val="368E00"/>
                </a:solidFill>
                <a:latin typeface="Arial"/>
                <a:ea typeface="Arial"/>
                <a:cs typeface="Arial"/>
                <a:sym typeface="Arial"/>
              </a:rPr>
              <a:t>Map the potential benefits and barriers/risks of your CE ideas</a:t>
            </a:r>
            <a:endParaRPr/>
          </a:p>
          <a:p>
            <a:pPr indent="-285750" lvl="0" marL="285750" marR="0" rtl="0" algn="l">
              <a:lnSpc>
                <a:spcPct val="100000"/>
              </a:lnSpc>
              <a:spcBef>
                <a:spcPts val="0"/>
              </a:spcBef>
              <a:spcAft>
                <a:spcPts val="0"/>
              </a:spcAft>
              <a:buClr>
                <a:srgbClr val="059540"/>
              </a:buClr>
              <a:buSzPts val="1400"/>
              <a:buFont typeface="Arial"/>
              <a:buChar char="•"/>
            </a:pPr>
            <a:r>
              <a:rPr b="0" i="0" lang="hu-HU" sz="1400" u="none" cap="none" strike="noStrike">
                <a:solidFill>
                  <a:srgbClr val="368E00"/>
                </a:solidFill>
                <a:latin typeface="Arial"/>
                <a:ea typeface="Arial"/>
                <a:cs typeface="Arial"/>
                <a:sym typeface="Arial"/>
              </a:rPr>
              <a:t>Make your decision on which ideas are worth implementing</a:t>
            </a:r>
            <a:endParaRPr/>
          </a:p>
        </p:txBody>
      </p:sp>
      <p:pic>
        <p:nvPicPr>
          <p:cNvPr id="198" name="Google Shape;198;p7"/>
          <p:cNvPicPr preferRelativeResize="0"/>
          <p:nvPr/>
        </p:nvPicPr>
        <p:blipFill rotWithShape="1">
          <a:blip r:embed="rId3">
            <a:alphaModFix/>
          </a:blip>
          <a:srcRect b="0" l="0" r="21560" t="0"/>
          <a:stretch/>
        </p:blipFill>
        <p:spPr>
          <a:xfrm>
            <a:off x="3745819" y="2839727"/>
            <a:ext cx="2150081" cy="1826662"/>
          </a:xfrm>
          <a:prstGeom prst="ellipse">
            <a:avLst/>
          </a:prstGeom>
          <a:noFill/>
          <a:ln>
            <a:noFill/>
          </a:ln>
        </p:spPr>
      </p:pic>
      <p:grpSp>
        <p:nvGrpSpPr>
          <p:cNvPr id="199" name="Google Shape;199;p7"/>
          <p:cNvGrpSpPr/>
          <p:nvPr/>
        </p:nvGrpSpPr>
        <p:grpSpPr>
          <a:xfrm>
            <a:off x="6221568" y="836338"/>
            <a:ext cx="2771550" cy="3945983"/>
            <a:chOff x="69558" y="81788"/>
            <a:chExt cx="2875280" cy="4017772"/>
          </a:xfrm>
        </p:grpSpPr>
        <p:grpSp>
          <p:nvGrpSpPr>
            <p:cNvPr id="200" name="Google Shape;200;p7"/>
            <p:cNvGrpSpPr/>
            <p:nvPr/>
          </p:nvGrpSpPr>
          <p:grpSpPr>
            <a:xfrm>
              <a:off x="453359" y="81788"/>
              <a:ext cx="1930324" cy="3138670"/>
              <a:chOff x="453359" y="81788"/>
              <a:chExt cx="1930324" cy="3138670"/>
            </a:xfrm>
          </p:grpSpPr>
          <p:sp>
            <p:nvSpPr>
              <p:cNvPr id="201" name="Google Shape;201;p7"/>
              <p:cNvSpPr/>
              <p:nvPr/>
            </p:nvSpPr>
            <p:spPr>
              <a:xfrm>
                <a:off x="872958" y="81788"/>
                <a:ext cx="1510725" cy="1510955"/>
              </a:xfrm>
              <a:custGeom>
                <a:rect b="b" l="l" r="r" t="t"/>
                <a:pathLst>
                  <a:path extrusionOk="0" h="120000" w="120000">
                    <a:moveTo>
                      <a:pt x="8412" y="60000"/>
                    </a:moveTo>
                    <a:lnTo>
                      <a:pt x="8412" y="60000"/>
                    </a:lnTo>
                    <a:cubicBezTo>
                      <a:pt x="8412" y="32916"/>
                      <a:pt x="29234" y="10414"/>
                      <a:pt x="56161" y="8398"/>
                    </a:cubicBezTo>
                    <a:cubicBezTo>
                      <a:pt x="83088" y="6383"/>
                      <a:pt x="107008" y="25535"/>
                      <a:pt x="111017" y="52319"/>
                    </a:cubicBezTo>
                    <a:cubicBezTo>
                      <a:pt x="115025" y="79103"/>
                      <a:pt x="97763" y="104456"/>
                      <a:pt x="71433" y="110458"/>
                    </a:cubicBezTo>
                    <a:lnTo>
                      <a:pt x="70866" y="118345"/>
                    </a:lnTo>
                    <a:lnTo>
                      <a:pt x="56751" y="105162"/>
                    </a:lnTo>
                    <a:lnTo>
                      <a:pt x="72979" y="88979"/>
                    </a:lnTo>
                    <a:lnTo>
                      <a:pt x="72421" y="96730"/>
                    </a:lnTo>
                    <a:cubicBezTo>
                      <a:pt x="90955" y="90330"/>
                      <a:pt x="101755" y="70864"/>
                      <a:pt x="97490" y="51548"/>
                    </a:cubicBezTo>
                    <a:cubicBezTo>
                      <a:pt x="93225" y="32231"/>
                      <a:pt x="75261" y="19250"/>
                      <a:pt x="55792" y="21418"/>
                    </a:cubicBezTo>
                    <a:cubicBezTo>
                      <a:pt x="36324" y="23586"/>
                      <a:pt x="21588" y="40208"/>
                      <a:pt x="21588" y="60000"/>
                    </a:cubicBezTo>
                    <a:close/>
                  </a:path>
                </a:pathLst>
              </a:custGeom>
              <a:solidFill>
                <a:srgbClr val="4372C3"/>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1206878" y="627289"/>
                <a:ext cx="839481" cy="4196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txBox="1"/>
              <p:nvPr/>
            </p:nvSpPr>
            <p:spPr>
              <a:xfrm>
                <a:off x="1206878" y="627289"/>
                <a:ext cx="839481" cy="419640"/>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1" i="0" lang="hu-HU" sz="1200" u="none" cap="none" strike="noStrike">
                    <a:solidFill>
                      <a:srgbClr val="388F43"/>
                    </a:solidFill>
                    <a:latin typeface="Calibri"/>
                    <a:ea typeface="Calibri"/>
                    <a:cs typeface="Calibri"/>
                    <a:sym typeface="Calibri"/>
                  </a:rPr>
                  <a:t>Step 1 - Understand who you want to influence.</a:t>
                </a:r>
                <a:endParaRPr b="1" i="0" sz="1200" u="none" cap="none" strike="noStrike">
                  <a:solidFill>
                    <a:srgbClr val="388F43"/>
                  </a:solidFill>
                  <a:latin typeface="Calibri"/>
                  <a:ea typeface="Calibri"/>
                  <a:cs typeface="Calibri"/>
                  <a:sym typeface="Calibri"/>
                </a:endParaRPr>
              </a:p>
            </p:txBody>
          </p:sp>
          <p:sp>
            <p:nvSpPr>
              <p:cNvPr id="204" name="Google Shape;204;p7"/>
              <p:cNvSpPr/>
              <p:nvPr/>
            </p:nvSpPr>
            <p:spPr>
              <a:xfrm>
                <a:off x="453359" y="949945"/>
                <a:ext cx="1510725" cy="1510955"/>
              </a:xfrm>
              <a:custGeom>
                <a:rect b="b" l="l" r="r" t="t"/>
                <a:pathLst>
                  <a:path extrusionOk="0" h="120000" w="120000">
                    <a:moveTo>
                      <a:pt x="96876" y="23814"/>
                    </a:moveTo>
                    <a:lnTo>
                      <a:pt x="87557" y="32958"/>
                    </a:lnTo>
                    <a:cubicBezTo>
                      <a:pt x="76479" y="21432"/>
                      <a:pt x="59518" y="17993"/>
                      <a:pt x="44898" y="24310"/>
                    </a:cubicBezTo>
                    <a:cubicBezTo>
                      <a:pt x="30277" y="30628"/>
                      <a:pt x="21020" y="45395"/>
                      <a:pt x="21615" y="61451"/>
                    </a:cubicBezTo>
                    <a:cubicBezTo>
                      <a:pt x="22209" y="77508"/>
                      <a:pt x="32533" y="91534"/>
                      <a:pt x="47579" y="96730"/>
                    </a:cubicBezTo>
                    <a:lnTo>
                      <a:pt x="47021" y="88979"/>
                    </a:lnTo>
                    <a:lnTo>
                      <a:pt x="63249" y="105162"/>
                    </a:lnTo>
                    <a:lnTo>
                      <a:pt x="49134" y="118345"/>
                    </a:lnTo>
                    <a:lnTo>
                      <a:pt x="48567" y="110458"/>
                    </a:lnTo>
                    <a:lnTo>
                      <a:pt x="48567" y="110458"/>
                    </a:lnTo>
                    <a:cubicBezTo>
                      <a:pt x="27116" y="105568"/>
                      <a:pt x="11116" y="87572"/>
                      <a:pt x="8719" y="65637"/>
                    </a:cubicBezTo>
                    <a:cubicBezTo>
                      <a:pt x="6322" y="43703"/>
                      <a:pt x="18056" y="22658"/>
                      <a:pt x="37942" y="13223"/>
                    </a:cubicBezTo>
                    <a:cubicBezTo>
                      <a:pt x="57829" y="3789"/>
                      <a:pt x="81492" y="8041"/>
                      <a:pt x="96876" y="23814"/>
                    </a:cubicBezTo>
                    <a:close/>
                  </a:path>
                </a:pathLst>
              </a:custGeom>
              <a:solidFill>
                <a:srgbClr val="44B78C"/>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788981" y="1500467"/>
                <a:ext cx="839481" cy="4196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txBox="1"/>
              <p:nvPr/>
            </p:nvSpPr>
            <p:spPr>
              <a:xfrm>
                <a:off x="788981" y="1500467"/>
                <a:ext cx="839481" cy="419640"/>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1" i="0" lang="hu-HU" sz="1200" u="none" cap="none" strike="noStrike">
                    <a:solidFill>
                      <a:srgbClr val="388F43"/>
                    </a:solidFill>
                    <a:latin typeface="Calibri"/>
                    <a:ea typeface="Calibri"/>
                    <a:cs typeface="Calibri"/>
                    <a:sym typeface="Calibri"/>
                  </a:rPr>
                  <a:t>Step 2 - Describe the context</a:t>
                </a:r>
                <a:endParaRPr b="1" i="0" sz="1200" u="none" cap="none" strike="noStrike">
                  <a:solidFill>
                    <a:srgbClr val="388F43"/>
                  </a:solidFill>
                  <a:latin typeface="Calibri"/>
                  <a:ea typeface="Calibri"/>
                  <a:cs typeface="Calibri"/>
                  <a:sym typeface="Calibri"/>
                </a:endParaRPr>
              </a:p>
            </p:txBody>
          </p:sp>
          <p:sp>
            <p:nvSpPr>
              <p:cNvPr id="207" name="Google Shape;207;p7"/>
              <p:cNvSpPr/>
              <p:nvPr/>
            </p:nvSpPr>
            <p:spPr>
              <a:xfrm>
                <a:off x="980482" y="1921991"/>
                <a:ext cx="1297947" cy="1298467"/>
              </a:xfrm>
              <a:prstGeom prst="blockArc">
                <a:avLst>
                  <a:gd fmla="val 13500000" name="adj1"/>
                  <a:gd fmla="val 10800000" name="adj2"/>
                  <a:gd fmla="val 12740" name="adj3"/>
                </a:avLst>
              </a:prstGeom>
              <a:solidFill>
                <a:srgbClr val="6FAA47"/>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1208864" y="2374901"/>
                <a:ext cx="839481" cy="4196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txBox="1"/>
              <p:nvPr/>
            </p:nvSpPr>
            <p:spPr>
              <a:xfrm>
                <a:off x="1208864" y="2374901"/>
                <a:ext cx="839481" cy="419640"/>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rPr b="1" i="0" lang="hu-HU" sz="1200" u="none" cap="none" strike="noStrike">
                    <a:solidFill>
                      <a:srgbClr val="388F43"/>
                    </a:solidFill>
                    <a:latin typeface="Calibri"/>
                    <a:ea typeface="Calibri"/>
                    <a:cs typeface="Calibri"/>
                    <a:sym typeface="Calibri"/>
                  </a:rPr>
                  <a:t>Step 3 - Define your circular economy idea</a:t>
                </a:r>
                <a:endParaRPr b="1" i="0" sz="1200" u="none" cap="none" strike="noStrike">
                  <a:solidFill>
                    <a:srgbClr val="388F43"/>
                  </a:solidFill>
                  <a:latin typeface="Calibri"/>
                  <a:ea typeface="Calibri"/>
                  <a:cs typeface="Calibri"/>
                  <a:sym typeface="Calibri"/>
                </a:endParaRPr>
              </a:p>
            </p:txBody>
          </p:sp>
        </p:grpSp>
        <p:sp>
          <p:nvSpPr>
            <p:cNvPr id="210" name="Google Shape;210;p7"/>
            <p:cNvSpPr txBox="1"/>
            <p:nvPr/>
          </p:nvSpPr>
          <p:spPr>
            <a:xfrm>
              <a:off x="69558" y="3637280"/>
              <a:ext cx="2875280" cy="462280"/>
            </a:xfrm>
            <a:prstGeom prst="rect">
              <a:avLst/>
            </a:prstGeom>
            <a:solidFill>
              <a:srgbClr val="FFFFFF"/>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1" lang="hu-HU" sz="1000" u="none" cap="none" strike="noStrike">
                  <a:solidFill>
                    <a:srgbClr val="44546A"/>
                  </a:solidFill>
                  <a:latin typeface="Calibri"/>
                  <a:ea typeface="Calibri"/>
                  <a:cs typeface="Calibri"/>
                  <a:sym typeface="Calibri"/>
                </a:rPr>
                <a:t>3. Figure Steps of CE pitch according to Ellen MacArthur Foundation Source: [4]</a:t>
              </a:r>
              <a:endParaRPr b="0" i="1" sz="1000" u="none" cap="none" strike="noStrike">
                <a:solidFill>
                  <a:srgbClr val="44546A"/>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8"/>
          <p:cNvSpPr txBox="1"/>
          <p:nvPr>
            <p:ph type="title"/>
          </p:nvPr>
        </p:nvSpPr>
        <p:spPr>
          <a:xfrm>
            <a:off x="506747" y="89674"/>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sz="3600"/>
              <a:t>Finance and funding</a:t>
            </a:r>
            <a:endParaRPr/>
          </a:p>
        </p:txBody>
      </p:sp>
      <p:grpSp>
        <p:nvGrpSpPr>
          <p:cNvPr id="216" name="Google Shape;216;p8"/>
          <p:cNvGrpSpPr/>
          <p:nvPr/>
        </p:nvGrpSpPr>
        <p:grpSpPr>
          <a:xfrm>
            <a:off x="1485304" y="1614948"/>
            <a:ext cx="6176482" cy="3165172"/>
            <a:chOff x="3092" y="0"/>
            <a:chExt cx="6176482" cy="3165172"/>
          </a:xfrm>
        </p:grpSpPr>
        <p:sp>
          <p:nvSpPr>
            <p:cNvPr id="217" name="Google Shape;217;p8"/>
            <p:cNvSpPr/>
            <p:nvPr/>
          </p:nvSpPr>
          <p:spPr>
            <a:xfrm>
              <a:off x="3092" y="0"/>
              <a:ext cx="2975127" cy="3165172"/>
            </a:xfrm>
            <a:prstGeom prst="roundRect">
              <a:avLst>
                <a:gd fmla="val 10000" name="adj"/>
              </a:avLst>
            </a:prstGeom>
            <a:solidFill>
              <a:srgbClr val="DAE7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txBox="1"/>
            <p:nvPr/>
          </p:nvSpPr>
          <p:spPr>
            <a:xfrm>
              <a:off x="30903" y="27811"/>
              <a:ext cx="2919505" cy="893929"/>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000000"/>
                </a:buClr>
                <a:buSzPts val="3200"/>
                <a:buFont typeface="Arial"/>
                <a:buNone/>
              </a:pPr>
              <a:r>
                <a:rPr b="0" i="0" lang="hu-HU" sz="3200" u="none" cap="none" strike="noStrike">
                  <a:solidFill>
                    <a:srgbClr val="388F43"/>
                  </a:solidFill>
                  <a:latin typeface="Calibri"/>
                  <a:ea typeface="Calibri"/>
                  <a:cs typeface="Calibri"/>
                  <a:sym typeface="Calibri"/>
                </a:rPr>
                <a:t>Save costs</a:t>
              </a:r>
              <a:endParaRPr b="0" i="0" sz="3200" u="none" cap="none" strike="noStrike">
                <a:solidFill>
                  <a:srgbClr val="388F43"/>
                </a:solidFill>
                <a:latin typeface="Calibri"/>
                <a:ea typeface="Calibri"/>
                <a:cs typeface="Calibri"/>
                <a:sym typeface="Calibri"/>
              </a:endParaRPr>
            </a:p>
          </p:txBody>
        </p:sp>
        <p:sp>
          <p:nvSpPr>
            <p:cNvPr id="219" name="Google Shape;219;p8"/>
            <p:cNvSpPr/>
            <p:nvPr/>
          </p:nvSpPr>
          <p:spPr>
            <a:xfrm>
              <a:off x="300605" y="949822"/>
              <a:ext cx="2380101" cy="621829"/>
            </a:xfrm>
            <a:prstGeom prst="roundRect">
              <a:avLst>
                <a:gd fmla="val 10000" name="adj"/>
              </a:avLst>
            </a:prstGeom>
            <a:solidFill>
              <a:srgbClr val="88C14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txBox="1"/>
            <p:nvPr/>
          </p:nvSpPr>
          <p:spPr>
            <a:xfrm>
              <a:off x="318818" y="968035"/>
              <a:ext cx="2343675" cy="585403"/>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Arial"/>
                <a:buNone/>
              </a:pPr>
              <a:r>
                <a:rPr b="0" i="0" lang="hu-HU" sz="1200" u="none" cap="none" strike="noStrike">
                  <a:solidFill>
                    <a:srgbClr val="FFFFFF"/>
                  </a:solidFill>
                  <a:latin typeface="Calibri"/>
                  <a:ea typeface="Calibri"/>
                  <a:cs typeface="Calibri"/>
                  <a:sym typeface="Calibri"/>
                </a:rPr>
                <a:t>Use less primary raw material to lower the level of exposure to price fluctuations.</a:t>
              </a:r>
              <a:endParaRPr b="0" i="0" sz="1200" u="none" cap="none" strike="noStrike">
                <a:solidFill>
                  <a:srgbClr val="FFFFFF"/>
                </a:solidFill>
                <a:latin typeface="Calibri"/>
                <a:ea typeface="Calibri"/>
                <a:cs typeface="Calibri"/>
                <a:sym typeface="Calibri"/>
              </a:endParaRPr>
            </a:p>
          </p:txBody>
        </p:sp>
        <p:sp>
          <p:nvSpPr>
            <p:cNvPr id="221" name="Google Shape;221;p8"/>
            <p:cNvSpPr/>
            <p:nvPr/>
          </p:nvSpPr>
          <p:spPr>
            <a:xfrm>
              <a:off x="300605" y="1667317"/>
              <a:ext cx="2380101" cy="621829"/>
            </a:xfrm>
            <a:prstGeom prst="roundRect">
              <a:avLst>
                <a:gd fmla="val 10000" name="adj"/>
              </a:avLst>
            </a:prstGeom>
            <a:solidFill>
              <a:srgbClr val="50C34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txBox="1"/>
            <p:nvPr/>
          </p:nvSpPr>
          <p:spPr>
            <a:xfrm>
              <a:off x="318818" y="1685530"/>
              <a:ext cx="2343675" cy="585403"/>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Arial"/>
                <a:buNone/>
              </a:pPr>
              <a:r>
                <a:rPr b="0" i="0" lang="hu-HU" sz="1200" u="none" cap="none" strike="noStrike">
                  <a:solidFill>
                    <a:srgbClr val="FFFFFF"/>
                  </a:solidFill>
                  <a:latin typeface="Calibri"/>
                  <a:ea typeface="Calibri"/>
                  <a:cs typeface="Calibri"/>
                  <a:sym typeface="Calibri"/>
                </a:rPr>
                <a:t>Maximize the retained value from existing capital assets.</a:t>
              </a:r>
              <a:endParaRPr b="0" i="0" sz="1200" u="none" cap="none" strike="noStrike">
                <a:solidFill>
                  <a:srgbClr val="FFFFFF"/>
                </a:solidFill>
                <a:latin typeface="Calibri"/>
                <a:ea typeface="Calibri"/>
                <a:cs typeface="Calibri"/>
                <a:sym typeface="Calibri"/>
              </a:endParaRPr>
            </a:p>
          </p:txBody>
        </p:sp>
        <p:sp>
          <p:nvSpPr>
            <p:cNvPr id="223" name="Google Shape;223;p8"/>
            <p:cNvSpPr/>
            <p:nvPr/>
          </p:nvSpPr>
          <p:spPr>
            <a:xfrm>
              <a:off x="300605" y="2384813"/>
              <a:ext cx="2380101" cy="621829"/>
            </a:xfrm>
            <a:prstGeom prst="roundRect">
              <a:avLst>
                <a:gd fmla="val 10000" name="adj"/>
              </a:avLst>
            </a:prstGeom>
            <a:solidFill>
              <a:srgbClr val="3DC668"/>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txBox="1"/>
            <p:nvPr/>
          </p:nvSpPr>
          <p:spPr>
            <a:xfrm>
              <a:off x="318818" y="2403026"/>
              <a:ext cx="2343675" cy="585403"/>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Arial"/>
                <a:buNone/>
              </a:pPr>
              <a:r>
                <a:rPr b="0" i="0" lang="hu-HU" sz="1200" u="none" cap="none" strike="noStrike">
                  <a:solidFill>
                    <a:srgbClr val="FFFFFF"/>
                  </a:solidFill>
                  <a:latin typeface="Calibri"/>
                  <a:ea typeface="Calibri"/>
                  <a:cs typeface="Calibri"/>
                  <a:sym typeface="Calibri"/>
                </a:rPr>
                <a:t>Rent equipment instead of buying.</a:t>
              </a:r>
              <a:endParaRPr b="0" i="0" sz="1200" u="none" cap="none" strike="noStrike">
                <a:solidFill>
                  <a:srgbClr val="FFFFFF"/>
                </a:solidFill>
                <a:latin typeface="Calibri"/>
                <a:ea typeface="Calibri"/>
                <a:cs typeface="Calibri"/>
                <a:sym typeface="Calibri"/>
              </a:endParaRPr>
            </a:p>
          </p:txBody>
        </p:sp>
        <p:sp>
          <p:nvSpPr>
            <p:cNvPr id="225" name="Google Shape;225;p8"/>
            <p:cNvSpPr/>
            <p:nvPr/>
          </p:nvSpPr>
          <p:spPr>
            <a:xfrm>
              <a:off x="3204447" y="0"/>
              <a:ext cx="2975127" cy="3165172"/>
            </a:xfrm>
            <a:prstGeom prst="roundRect">
              <a:avLst>
                <a:gd fmla="val 10000" name="adj"/>
              </a:avLst>
            </a:prstGeom>
            <a:solidFill>
              <a:srgbClr val="DAE7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txBox="1"/>
            <p:nvPr/>
          </p:nvSpPr>
          <p:spPr>
            <a:xfrm>
              <a:off x="3232258" y="27811"/>
              <a:ext cx="2919505" cy="89392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0" i="0" lang="hu-HU" sz="2800" u="none" cap="none" strike="noStrike">
                  <a:solidFill>
                    <a:srgbClr val="388F43"/>
                  </a:solidFill>
                  <a:latin typeface="Calibri"/>
                  <a:ea typeface="Calibri"/>
                  <a:cs typeface="Calibri"/>
                  <a:sym typeface="Calibri"/>
                </a:rPr>
                <a:t>Get funding</a:t>
              </a:r>
              <a:endParaRPr b="0" i="0" sz="2800" u="none" cap="none" strike="noStrike">
                <a:solidFill>
                  <a:srgbClr val="388F43"/>
                </a:solidFill>
                <a:latin typeface="Calibri"/>
                <a:ea typeface="Calibri"/>
                <a:cs typeface="Calibri"/>
                <a:sym typeface="Calibri"/>
              </a:endParaRPr>
            </a:p>
          </p:txBody>
        </p:sp>
        <p:sp>
          <p:nvSpPr>
            <p:cNvPr id="227" name="Google Shape;227;p8"/>
            <p:cNvSpPr/>
            <p:nvPr/>
          </p:nvSpPr>
          <p:spPr>
            <a:xfrm>
              <a:off x="3498867" y="950478"/>
              <a:ext cx="2380101" cy="954342"/>
            </a:xfrm>
            <a:prstGeom prst="roundRect">
              <a:avLst>
                <a:gd fmla="val 10000" name="adj"/>
              </a:avLst>
            </a:prstGeom>
            <a:solidFill>
              <a:srgbClr val="38CAA7"/>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txBox="1"/>
            <p:nvPr/>
          </p:nvSpPr>
          <p:spPr>
            <a:xfrm>
              <a:off x="3526819" y="978430"/>
              <a:ext cx="2324197" cy="898438"/>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Arial"/>
                <a:buNone/>
              </a:pPr>
              <a:r>
                <a:rPr b="0" i="0" lang="hu-HU" sz="1200" u="none" cap="none" strike="noStrike">
                  <a:solidFill>
                    <a:srgbClr val="FFFFFF"/>
                  </a:solidFill>
                  <a:latin typeface="Calibri"/>
                  <a:ea typeface="Calibri"/>
                  <a:cs typeface="Calibri"/>
                  <a:sym typeface="Calibri"/>
                </a:rPr>
                <a:t>Get to know the different type of financial products: public equity funds, bonds, private market funds and banking..</a:t>
              </a:r>
              <a:endParaRPr b="0" i="0" sz="1200" u="none" cap="none" strike="noStrike">
                <a:solidFill>
                  <a:srgbClr val="FFFFFF"/>
                </a:solidFill>
                <a:latin typeface="Calibri"/>
                <a:ea typeface="Calibri"/>
                <a:cs typeface="Calibri"/>
                <a:sym typeface="Calibri"/>
              </a:endParaRPr>
            </a:p>
          </p:txBody>
        </p:sp>
        <p:sp>
          <p:nvSpPr>
            <p:cNvPr id="229" name="Google Shape;229;p8"/>
            <p:cNvSpPr/>
            <p:nvPr/>
          </p:nvSpPr>
          <p:spPr>
            <a:xfrm>
              <a:off x="3498867" y="2051643"/>
              <a:ext cx="2380101" cy="954342"/>
            </a:xfrm>
            <a:prstGeom prst="roundRect">
              <a:avLst>
                <a:gd fmla="val 10000" name="adj"/>
              </a:avLst>
            </a:prstGeom>
            <a:solidFill>
              <a:srgbClr val="35ADCD"/>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txBox="1"/>
            <p:nvPr/>
          </p:nvSpPr>
          <p:spPr>
            <a:xfrm>
              <a:off x="3526819" y="2079595"/>
              <a:ext cx="2324197" cy="898438"/>
            </a:xfrm>
            <a:prstGeom prst="rect">
              <a:avLst/>
            </a:prstGeom>
            <a:noFill/>
            <a:ln>
              <a:noFill/>
            </a:ln>
          </p:spPr>
          <p:txBody>
            <a:bodyPr anchorCtr="0" anchor="ctr" bIns="22850" lIns="30475" spcFirstLastPara="1" rIns="30475" wrap="square" tIns="22850">
              <a:noAutofit/>
            </a:bodyPr>
            <a:lstStyle/>
            <a:p>
              <a:pPr indent="0" lvl="0" marL="0" marR="0" rtl="0" algn="ctr">
                <a:lnSpc>
                  <a:spcPct val="90000"/>
                </a:lnSpc>
                <a:spcBef>
                  <a:spcPts val="0"/>
                </a:spcBef>
                <a:spcAft>
                  <a:spcPts val="0"/>
                </a:spcAft>
                <a:buClr>
                  <a:srgbClr val="000000"/>
                </a:buClr>
                <a:buSzPts val="1200"/>
                <a:buFont typeface="Arial"/>
                <a:buNone/>
              </a:pPr>
              <a:r>
                <a:rPr b="0" i="0" lang="hu-HU" sz="1200" u="none" cap="none" strike="noStrike">
                  <a:solidFill>
                    <a:srgbClr val="FFFFFF"/>
                  </a:solidFill>
                  <a:latin typeface="Calibri"/>
                  <a:ea typeface="Calibri"/>
                  <a:cs typeface="Calibri"/>
                  <a:sym typeface="Calibri"/>
                </a:rPr>
                <a:t>Check the </a:t>
              </a:r>
              <a:r>
                <a:rPr b="0" i="0" lang="hu-HU" sz="1200" u="sng" cap="none" strike="noStrike">
                  <a:solidFill>
                    <a:srgbClr val="FFFFFF"/>
                  </a:solidFill>
                  <a:latin typeface="Calibri"/>
                  <a:ea typeface="Calibri"/>
                  <a:cs typeface="Calibri"/>
                  <a:sym typeface="Calibri"/>
                  <a:hlinkClick r:id="rId3">
                    <a:extLst>
                      <a:ext uri="{A12FA001-AC4F-418D-AE19-62706E023703}">
                        <ahyp:hlinkClr val="tx"/>
                      </a:ext>
                    </a:extLst>
                  </a:hlinkClick>
                </a:rPr>
                <a:t>website</a:t>
              </a:r>
              <a:r>
                <a:rPr b="0" i="0" lang="hu-HU" sz="1200" u="none" cap="none" strike="noStrike">
                  <a:solidFill>
                    <a:srgbClr val="FFFFFF"/>
                  </a:solidFill>
                  <a:latin typeface="Calibri"/>
                  <a:ea typeface="Calibri"/>
                  <a:cs typeface="Calibri"/>
                  <a:sym typeface="Calibri"/>
                </a:rPr>
                <a:t> of the EU to get information on funding programmes, such as Horizon Europe, or LIFE programme.</a:t>
              </a:r>
              <a:endParaRPr b="0" i="0" sz="1200" u="none" cap="none" strike="noStrike">
                <a:solidFill>
                  <a:srgbClr val="FFFFFF"/>
                </a:solidFill>
                <a:latin typeface="Calibri"/>
                <a:ea typeface="Calibri"/>
                <a:cs typeface="Calibri"/>
                <a:sym typeface="Calibri"/>
              </a:endParaRPr>
            </a:p>
          </p:txBody>
        </p:sp>
      </p:grpSp>
      <p:pic>
        <p:nvPicPr>
          <p:cNvPr id="231" name="Google Shape;231;p8"/>
          <p:cNvPicPr preferRelativeResize="0"/>
          <p:nvPr/>
        </p:nvPicPr>
        <p:blipFill rotWithShape="1">
          <a:blip r:embed="rId4">
            <a:alphaModFix/>
          </a:blip>
          <a:srcRect b="0" l="0" r="0" t="0"/>
          <a:stretch/>
        </p:blipFill>
        <p:spPr>
          <a:xfrm>
            <a:off x="4094223" y="1256243"/>
            <a:ext cx="955551" cy="7174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9"/>
          <p:cNvSpPr txBox="1"/>
          <p:nvPr>
            <p:ph type="title"/>
          </p:nvPr>
        </p:nvSpPr>
        <p:spPr>
          <a:xfrm>
            <a:off x="713100" y="192913"/>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hu-HU"/>
              <a:t>Market and value chain</a:t>
            </a:r>
            <a:endParaRPr/>
          </a:p>
        </p:txBody>
      </p:sp>
      <p:grpSp>
        <p:nvGrpSpPr>
          <p:cNvPr id="237" name="Google Shape;237;p9"/>
          <p:cNvGrpSpPr/>
          <p:nvPr/>
        </p:nvGrpSpPr>
        <p:grpSpPr>
          <a:xfrm>
            <a:off x="3103677" y="871201"/>
            <a:ext cx="3745575" cy="3142205"/>
            <a:chOff x="3519604" y="-112083"/>
            <a:chExt cx="4381432" cy="4440203"/>
          </a:xfrm>
        </p:grpSpPr>
        <p:pic>
          <p:nvPicPr>
            <p:cNvPr id="238" name="Google Shape;238;p9"/>
            <p:cNvPicPr preferRelativeResize="0"/>
            <p:nvPr/>
          </p:nvPicPr>
          <p:blipFill rotWithShape="1">
            <a:blip r:embed="rId3">
              <a:alphaModFix/>
            </a:blip>
            <a:srcRect b="48108" l="13534" r="18583" t="-25352"/>
            <a:stretch/>
          </p:blipFill>
          <p:spPr>
            <a:xfrm>
              <a:off x="5099175" y="-112083"/>
              <a:ext cx="1995097" cy="1330228"/>
            </a:xfrm>
            <a:prstGeom prst="rect">
              <a:avLst/>
            </a:prstGeom>
            <a:noFill/>
            <a:ln>
              <a:noFill/>
            </a:ln>
          </p:spPr>
        </p:pic>
        <p:grpSp>
          <p:nvGrpSpPr>
            <p:cNvPr id="239" name="Google Shape;239;p9"/>
            <p:cNvGrpSpPr/>
            <p:nvPr/>
          </p:nvGrpSpPr>
          <p:grpSpPr>
            <a:xfrm>
              <a:off x="3519604" y="1233004"/>
              <a:ext cx="4381432" cy="3095116"/>
              <a:chOff x="4590039" y="648688"/>
              <a:chExt cx="5818110" cy="3485053"/>
            </a:xfrm>
          </p:grpSpPr>
          <p:grpSp>
            <p:nvGrpSpPr>
              <p:cNvPr id="240" name="Google Shape;240;p9"/>
              <p:cNvGrpSpPr/>
              <p:nvPr/>
            </p:nvGrpSpPr>
            <p:grpSpPr>
              <a:xfrm>
                <a:off x="4590039" y="648688"/>
                <a:ext cx="4753563" cy="2958105"/>
                <a:chOff x="0" y="1685"/>
                <a:chExt cx="4753563" cy="2958105"/>
              </a:xfrm>
            </p:grpSpPr>
            <p:sp>
              <p:nvSpPr>
                <p:cNvPr id="241" name="Google Shape;241;p9"/>
                <p:cNvSpPr/>
                <p:nvPr/>
              </p:nvSpPr>
              <p:spPr>
                <a:xfrm>
                  <a:off x="1440736" y="1685"/>
                  <a:ext cx="1829763" cy="518238"/>
                </a:xfrm>
                <a:prstGeom prst="roundRect">
                  <a:avLst>
                    <a:gd fmla="val 16667" name="adj"/>
                  </a:avLst>
                </a:prstGeom>
                <a:solidFill>
                  <a:srgbClr val="3765F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
                <p:cNvSpPr txBox="1"/>
                <p:nvPr/>
              </p:nvSpPr>
              <p:spPr>
                <a:xfrm>
                  <a:off x="1466034" y="26983"/>
                  <a:ext cx="1779167" cy="4676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chemeClr val="lt1"/>
                      </a:solidFill>
                      <a:latin typeface="Arial"/>
                      <a:ea typeface="Arial"/>
                      <a:cs typeface="Arial"/>
                      <a:sym typeface="Arial"/>
                    </a:rPr>
                    <a:t>Remanufacturing</a:t>
                  </a:r>
                  <a:endParaRPr b="1" i="0" sz="1400" u="none" cap="none" strike="noStrike">
                    <a:solidFill>
                      <a:schemeClr val="lt1"/>
                    </a:solidFill>
                    <a:latin typeface="Arial"/>
                    <a:ea typeface="Arial"/>
                    <a:cs typeface="Arial"/>
                    <a:sym typeface="Arial"/>
                  </a:endParaRPr>
                </a:p>
              </p:txBody>
            </p:sp>
            <p:sp>
              <p:nvSpPr>
                <p:cNvPr id="243" name="Google Shape;243;p9"/>
                <p:cNvSpPr/>
                <p:nvPr/>
              </p:nvSpPr>
              <p:spPr>
                <a:xfrm>
                  <a:off x="1659653" y="485020"/>
                  <a:ext cx="2439867" cy="2439867"/>
                </a:xfrm>
                <a:custGeom>
                  <a:rect b="b" l="l" r="r" t="t"/>
                  <a:pathLst>
                    <a:path extrusionOk="0" h="120000" w="120000">
                      <a:moveTo>
                        <a:pt x="128544" y="12107"/>
                      </a:moveTo>
                      <a:lnTo>
                        <a:pt x="128544" y="12107"/>
                      </a:lnTo>
                      <a:cubicBezTo>
                        <a:pt x="134249" y="15532"/>
                        <a:pt x="139531" y="19617"/>
                        <a:pt x="144282" y="24277"/>
                      </a:cubicBezTo>
                    </a:path>
                  </a:pathLst>
                </a:custGeom>
                <a:noFill/>
                <a:ln cap="flat" cmpd="sng" w="9525">
                  <a:solidFill>
                    <a:srgbClr val="3765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
                <p:cNvSpPr/>
                <p:nvPr/>
              </p:nvSpPr>
              <p:spPr>
                <a:xfrm>
                  <a:off x="3328456" y="538392"/>
                  <a:ext cx="1425107" cy="518238"/>
                </a:xfrm>
                <a:prstGeom prst="roundRect">
                  <a:avLst>
                    <a:gd fmla="val 16667" name="adj"/>
                  </a:avLst>
                </a:prstGeom>
                <a:solidFill>
                  <a:srgbClr val="3765F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
                <p:cNvSpPr txBox="1"/>
                <p:nvPr/>
              </p:nvSpPr>
              <p:spPr>
                <a:xfrm>
                  <a:off x="3353754" y="563690"/>
                  <a:ext cx="1374511" cy="4676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chemeClr val="lt1"/>
                      </a:solidFill>
                      <a:latin typeface="Arial"/>
                      <a:ea typeface="Arial"/>
                      <a:cs typeface="Arial"/>
                      <a:sym typeface="Arial"/>
                    </a:rPr>
                    <a:t>Repairing</a:t>
                  </a:r>
                  <a:endParaRPr b="1" i="0" sz="1400" u="none" cap="none" strike="noStrike">
                    <a:solidFill>
                      <a:schemeClr val="lt1"/>
                    </a:solidFill>
                    <a:latin typeface="Arial"/>
                    <a:ea typeface="Arial"/>
                    <a:cs typeface="Arial"/>
                    <a:sym typeface="Arial"/>
                  </a:endParaRPr>
                </a:p>
              </p:txBody>
            </p:sp>
            <p:sp>
              <p:nvSpPr>
                <p:cNvPr id="246" name="Google Shape;246;p9"/>
                <p:cNvSpPr/>
                <p:nvPr/>
              </p:nvSpPr>
              <p:spPr>
                <a:xfrm>
                  <a:off x="1826814" y="409043"/>
                  <a:ext cx="2439867" cy="2439867"/>
                </a:xfrm>
                <a:custGeom>
                  <a:rect b="b" l="l" r="r" t="t"/>
                  <a:pathLst>
                    <a:path extrusionOk="0" h="120000" w="120000">
                      <a:moveTo>
                        <a:pt x="166270" y="60909"/>
                      </a:moveTo>
                      <a:cubicBezTo>
                        <a:pt x="170870" y="76545"/>
                        <a:pt x="170870" y="93175"/>
                        <a:pt x="166270" y="108811"/>
                      </a:cubicBezTo>
                    </a:path>
                  </a:pathLst>
                </a:custGeom>
                <a:noFill/>
                <a:ln cap="flat" cmpd="sng" w="9525">
                  <a:solidFill>
                    <a:srgbClr val="3765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a:off x="3572817" y="1888822"/>
                  <a:ext cx="1180746" cy="518238"/>
                </a:xfrm>
                <a:prstGeom prst="roundRect">
                  <a:avLst>
                    <a:gd fmla="val 16667" name="adj"/>
                  </a:avLst>
                </a:prstGeom>
                <a:solidFill>
                  <a:srgbClr val="3765F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
                <p:cNvSpPr txBox="1"/>
                <p:nvPr/>
              </p:nvSpPr>
              <p:spPr>
                <a:xfrm>
                  <a:off x="3598115" y="1914120"/>
                  <a:ext cx="1130150" cy="4676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chemeClr val="lt1"/>
                      </a:solidFill>
                      <a:latin typeface="Arial"/>
                      <a:ea typeface="Arial"/>
                      <a:cs typeface="Arial"/>
                      <a:sym typeface="Arial"/>
                    </a:rPr>
                    <a:t>Reselling</a:t>
                  </a:r>
                  <a:endParaRPr b="1" i="0" sz="1400" u="none" cap="none" strike="noStrike">
                    <a:solidFill>
                      <a:schemeClr val="lt1"/>
                    </a:solidFill>
                    <a:latin typeface="Arial"/>
                    <a:ea typeface="Arial"/>
                    <a:cs typeface="Arial"/>
                    <a:sym typeface="Arial"/>
                  </a:endParaRPr>
                </a:p>
              </p:txBody>
            </p:sp>
            <p:sp>
              <p:nvSpPr>
                <p:cNvPr id="249" name="Google Shape;249;p9"/>
                <p:cNvSpPr/>
                <p:nvPr/>
              </p:nvSpPr>
              <p:spPr>
                <a:xfrm>
                  <a:off x="2143896" y="175155"/>
                  <a:ext cx="2439867" cy="2439867"/>
                </a:xfrm>
                <a:custGeom>
                  <a:rect b="b" l="l" r="r" t="t"/>
                  <a:pathLst>
                    <a:path extrusionOk="0" h="120000" w="120000">
                      <a:moveTo>
                        <a:pt x="144159" y="145564"/>
                      </a:moveTo>
                      <a:cubicBezTo>
                        <a:pt x="135288" y="154229"/>
                        <a:pt x="124626" y="160845"/>
                        <a:pt x="112923" y="164946"/>
                      </a:cubicBezTo>
                    </a:path>
                  </a:pathLst>
                </a:custGeom>
                <a:noFill/>
                <a:ln cap="flat" cmpd="sng" w="9525">
                  <a:solidFill>
                    <a:srgbClr val="3765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a:off x="1757547" y="2441552"/>
                  <a:ext cx="1196141" cy="518238"/>
                </a:xfrm>
                <a:prstGeom prst="roundRect">
                  <a:avLst>
                    <a:gd fmla="val 16667" name="adj"/>
                  </a:avLst>
                </a:prstGeom>
                <a:solidFill>
                  <a:srgbClr val="3765F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txBox="1"/>
                <p:nvPr/>
              </p:nvSpPr>
              <p:spPr>
                <a:xfrm>
                  <a:off x="1782845" y="2466850"/>
                  <a:ext cx="1145545" cy="4676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chemeClr val="lt1"/>
                      </a:solidFill>
                      <a:latin typeface="Arial"/>
                      <a:ea typeface="Arial"/>
                      <a:cs typeface="Arial"/>
                      <a:sym typeface="Arial"/>
                    </a:rPr>
                    <a:t>Upgrading</a:t>
                  </a:r>
                  <a:endParaRPr b="1" i="0" sz="1400" u="none" cap="none" strike="noStrike">
                    <a:solidFill>
                      <a:schemeClr val="lt1"/>
                    </a:solidFill>
                    <a:latin typeface="Arial"/>
                    <a:ea typeface="Arial"/>
                    <a:cs typeface="Arial"/>
                    <a:sym typeface="Arial"/>
                  </a:endParaRPr>
                </a:p>
              </p:txBody>
            </p:sp>
            <p:sp>
              <p:nvSpPr>
                <p:cNvPr id="252" name="Google Shape;252;p9"/>
                <p:cNvSpPr/>
                <p:nvPr/>
              </p:nvSpPr>
              <p:spPr>
                <a:xfrm>
                  <a:off x="142248" y="169987"/>
                  <a:ext cx="2439867" cy="2439867"/>
                </a:xfrm>
                <a:custGeom>
                  <a:rect b="b" l="l" r="r" t="t"/>
                  <a:pathLst>
                    <a:path extrusionOk="0" h="120000" w="120000">
                      <a:moveTo>
                        <a:pt x="56797" y="164946"/>
                      </a:moveTo>
                      <a:cubicBezTo>
                        <a:pt x="45094" y="160845"/>
                        <a:pt x="34432" y="154229"/>
                        <a:pt x="25561" y="145564"/>
                      </a:cubicBezTo>
                    </a:path>
                  </a:pathLst>
                </a:custGeom>
                <a:noFill/>
                <a:ln cap="flat" cmpd="sng" w="9525">
                  <a:solidFill>
                    <a:srgbClr val="3765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a:off x="0" y="1888823"/>
                  <a:ext cx="1138146" cy="518238"/>
                </a:xfrm>
                <a:prstGeom prst="roundRect">
                  <a:avLst>
                    <a:gd fmla="val 16667" name="adj"/>
                  </a:avLst>
                </a:prstGeom>
                <a:solidFill>
                  <a:srgbClr val="3765F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txBox="1"/>
                <p:nvPr/>
              </p:nvSpPr>
              <p:spPr>
                <a:xfrm>
                  <a:off x="25298" y="1914121"/>
                  <a:ext cx="1087550" cy="4676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chemeClr val="lt1"/>
                      </a:solidFill>
                      <a:latin typeface="Arial"/>
                      <a:ea typeface="Arial"/>
                      <a:cs typeface="Arial"/>
                      <a:sym typeface="Arial"/>
                    </a:rPr>
                    <a:t>Sharing</a:t>
                  </a:r>
                  <a:endParaRPr b="1" i="0" sz="1400" u="none" cap="none" strike="noStrike">
                    <a:solidFill>
                      <a:schemeClr val="lt1"/>
                    </a:solidFill>
                    <a:latin typeface="Arial"/>
                    <a:ea typeface="Arial"/>
                    <a:cs typeface="Arial"/>
                    <a:sym typeface="Arial"/>
                  </a:endParaRPr>
                </a:p>
              </p:txBody>
            </p:sp>
            <p:sp>
              <p:nvSpPr>
                <p:cNvPr id="255" name="Google Shape;255;p9"/>
                <p:cNvSpPr/>
                <p:nvPr/>
              </p:nvSpPr>
              <p:spPr>
                <a:xfrm>
                  <a:off x="475913" y="467057"/>
                  <a:ext cx="2439867" cy="2439867"/>
                </a:xfrm>
                <a:custGeom>
                  <a:rect b="b" l="l" r="r" t="t"/>
                  <a:pathLst>
                    <a:path extrusionOk="0" h="120000" w="120000">
                      <a:moveTo>
                        <a:pt x="3450" y="108811"/>
                      </a:moveTo>
                      <a:lnTo>
                        <a:pt x="3450" y="108811"/>
                      </a:lnTo>
                      <a:cubicBezTo>
                        <a:pt x="-1150" y="93175"/>
                        <a:pt x="-1150" y="76545"/>
                        <a:pt x="3450" y="60909"/>
                      </a:cubicBezTo>
                    </a:path>
                  </a:pathLst>
                </a:custGeom>
                <a:noFill/>
                <a:ln cap="flat" cmpd="sng" w="9525">
                  <a:solidFill>
                    <a:srgbClr val="3765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67535" y="538396"/>
                  <a:ext cx="1340451" cy="518238"/>
                </a:xfrm>
                <a:prstGeom prst="roundRect">
                  <a:avLst>
                    <a:gd fmla="val 16667" name="adj"/>
                  </a:avLst>
                </a:prstGeom>
                <a:solidFill>
                  <a:srgbClr val="3765F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txBox="1"/>
                <p:nvPr/>
              </p:nvSpPr>
              <p:spPr>
                <a:xfrm>
                  <a:off x="92833" y="563694"/>
                  <a:ext cx="1289855" cy="46764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hu-HU" sz="1400" u="none" cap="none" strike="noStrike">
                      <a:solidFill>
                        <a:schemeClr val="lt1"/>
                      </a:solidFill>
                      <a:latin typeface="Arial"/>
                      <a:ea typeface="Arial"/>
                      <a:cs typeface="Arial"/>
                      <a:sym typeface="Arial"/>
                    </a:rPr>
                    <a:t>Remarketing</a:t>
                  </a:r>
                  <a:endParaRPr b="1" i="0" sz="1400" u="none" cap="none" strike="noStrike">
                    <a:solidFill>
                      <a:schemeClr val="lt1"/>
                    </a:solidFill>
                    <a:latin typeface="Arial"/>
                    <a:ea typeface="Arial"/>
                    <a:cs typeface="Arial"/>
                    <a:sym typeface="Arial"/>
                  </a:endParaRPr>
                </a:p>
              </p:txBody>
            </p:sp>
            <p:sp>
              <p:nvSpPr>
                <p:cNvPr id="258" name="Google Shape;258;p9"/>
                <p:cNvSpPr/>
                <p:nvPr/>
              </p:nvSpPr>
              <p:spPr>
                <a:xfrm>
                  <a:off x="654448" y="482499"/>
                  <a:ext cx="2439867" cy="2439867"/>
                </a:xfrm>
                <a:custGeom>
                  <a:rect b="b" l="l" r="r" t="t"/>
                  <a:pathLst>
                    <a:path extrusionOk="0" h="120000" w="120000">
                      <a:moveTo>
                        <a:pt x="25439" y="24277"/>
                      </a:moveTo>
                      <a:lnTo>
                        <a:pt x="25439" y="24277"/>
                      </a:lnTo>
                      <a:cubicBezTo>
                        <a:pt x="30190" y="19617"/>
                        <a:pt x="35472" y="15533"/>
                        <a:pt x="41177" y="12107"/>
                      </a:cubicBezTo>
                    </a:path>
                  </a:pathLst>
                </a:custGeom>
                <a:noFill/>
                <a:ln cap="flat" cmpd="sng" w="9525">
                  <a:solidFill>
                    <a:srgbClr val="3765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 name="Google Shape;259;p9"/>
              <p:cNvSpPr txBox="1"/>
              <p:nvPr/>
            </p:nvSpPr>
            <p:spPr>
              <a:xfrm>
                <a:off x="6355371" y="2174913"/>
                <a:ext cx="4052778" cy="19588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59540"/>
                  </a:buClr>
                  <a:buSzPts val="2000"/>
                  <a:buFont typeface="Arial"/>
                  <a:buNone/>
                </a:pPr>
                <a:r>
                  <a:rPr b="1" i="0" lang="hu-HU" sz="2000" u="none" cap="none" strike="noStrike">
                    <a:solidFill>
                      <a:srgbClr val="059540"/>
                    </a:solidFill>
                    <a:latin typeface="Calibri"/>
                    <a:ea typeface="Calibri"/>
                    <a:cs typeface="Calibri"/>
                    <a:sym typeface="Calibri"/>
                  </a:rPr>
                  <a:t>Expand your business activities, enter new markets with </a:t>
                </a:r>
                <a:r>
                  <a:rPr b="1" i="0" lang="hu-HU" sz="1400" u="none" cap="none" strike="noStrike">
                    <a:solidFill>
                      <a:srgbClr val="059540"/>
                    </a:solidFill>
                    <a:latin typeface="Arial"/>
                    <a:ea typeface="Arial"/>
                    <a:cs typeface="Arial"/>
                    <a:sym typeface="Arial"/>
                  </a:rPr>
                  <a:t>CE business models, such as…</a:t>
                </a:r>
                <a:endParaRPr b="1" i="0" sz="1400" u="none" cap="none" strike="noStrike">
                  <a:solidFill>
                    <a:srgbClr val="059540"/>
                  </a:solidFill>
                  <a:latin typeface="Arial"/>
                  <a:ea typeface="Arial"/>
                  <a:cs typeface="Arial"/>
                  <a:sym typeface="Arial"/>
                </a:endParaRPr>
              </a:p>
            </p:txBody>
          </p:sp>
        </p:grpSp>
      </p:grpSp>
      <p:sp>
        <p:nvSpPr>
          <p:cNvPr id="260" name="Google Shape;260;p9"/>
          <p:cNvSpPr/>
          <p:nvPr/>
        </p:nvSpPr>
        <p:spPr>
          <a:xfrm>
            <a:off x="230714" y="2509855"/>
            <a:ext cx="2545604" cy="13542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7501B"/>
              </a:buClr>
              <a:buSzPts val="1600"/>
              <a:buFont typeface="Arial"/>
              <a:buNone/>
            </a:pPr>
            <a:r>
              <a:rPr b="0" i="0" lang="hu-HU" sz="1600" u="none" cap="none" strike="noStrike">
                <a:solidFill>
                  <a:srgbClr val="E7501B"/>
                </a:solidFill>
                <a:latin typeface="Calibri"/>
                <a:ea typeface="Calibri"/>
                <a:cs typeface="Calibri"/>
                <a:sym typeface="Calibri"/>
              </a:rPr>
              <a:t>The need for </a:t>
            </a:r>
            <a:r>
              <a:rPr b="1" i="0" lang="hu-HU" sz="1600" u="none" cap="none" strike="noStrike">
                <a:solidFill>
                  <a:srgbClr val="E7501B"/>
                </a:solidFill>
                <a:latin typeface="Calibri"/>
                <a:ea typeface="Calibri"/>
                <a:cs typeface="Calibri"/>
                <a:sym typeface="Calibri"/>
              </a:rPr>
              <a:t>service-based</a:t>
            </a:r>
            <a:r>
              <a:rPr b="0" i="0" lang="hu-HU" sz="1600" u="none" cap="none" strike="noStrike">
                <a:solidFill>
                  <a:srgbClr val="E7501B"/>
                </a:solidFill>
                <a:latin typeface="Calibri"/>
                <a:ea typeface="Calibri"/>
                <a:cs typeface="Calibri"/>
                <a:sym typeface="Calibri"/>
              </a:rPr>
              <a:t> solutions is evolving,</a:t>
            </a:r>
            <a:endParaRPr/>
          </a:p>
          <a:p>
            <a:pPr indent="0" lvl="0" marL="0" marR="0" rtl="0" algn="l">
              <a:lnSpc>
                <a:spcPct val="100000"/>
              </a:lnSpc>
              <a:spcBef>
                <a:spcPts val="0"/>
              </a:spcBef>
              <a:spcAft>
                <a:spcPts val="0"/>
              </a:spcAft>
              <a:buClr>
                <a:srgbClr val="E7501B"/>
              </a:buClr>
              <a:buSzPts val="1600"/>
              <a:buFont typeface="Arial"/>
              <a:buNone/>
            </a:pPr>
            <a:r>
              <a:rPr b="0" i="0" lang="hu-HU" sz="1600" u="none" cap="none" strike="noStrike">
                <a:solidFill>
                  <a:srgbClr val="E7501B"/>
                </a:solidFill>
                <a:latin typeface="Calibri"/>
                <a:ea typeface="Calibri"/>
                <a:cs typeface="Calibri"/>
                <a:sym typeface="Calibri"/>
              </a:rPr>
              <a:t>selling a good product is not enough anymore to satisfy the customers</a:t>
            </a:r>
            <a:r>
              <a:rPr b="0" i="0" lang="hu-HU" sz="1800" u="none" cap="none" strike="noStrike">
                <a:solidFill>
                  <a:srgbClr val="E7501B"/>
                </a:solidFill>
                <a:latin typeface="Calibri"/>
                <a:ea typeface="Calibri"/>
                <a:cs typeface="Calibri"/>
                <a:sym typeface="Calibri"/>
              </a:rPr>
              <a:t>. </a:t>
            </a:r>
            <a:endParaRPr b="0" i="0" sz="1800" u="none" cap="none" strike="noStrike">
              <a:solidFill>
                <a:srgbClr val="E7501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 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