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7.xml" ContentType="application/vnd.openxmlformats-officedocument.presentationml.tags+xml"/>
  <Override PartName="/ppt/tags/tag8.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9.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0.xml" ContentType="application/vnd.openxmlformats-officedocument.presentationml.tag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1.xml" ContentType="application/vnd.openxmlformats-officedocument.presentationml.tags+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12.xml" ContentType="application/vnd.openxmlformats-officedocument.presentationml.tags+xml"/>
  <Override PartName="/ppt/tags/tag13.xml" ContentType="application/vnd.openxmlformats-officedocument.presentationml.tags+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30.xml" ContentType="application/vnd.openxmlformats-officedocument.presentationml.tags+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tags/tag34.xml" ContentType="application/vnd.openxmlformats-officedocument.presentationml.tags+xml"/>
  <Override PartName="/ppt/tags/tag35.xml" ContentType="application/vnd.openxmlformats-officedocument.presentationml.tags+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tags/tag36.xml" ContentType="application/vnd.openxmlformats-officedocument.presentationml.tags+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tags/tag37.xml" ContentType="application/vnd.openxmlformats-officedocument.presentationml.tags+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tags/tag38.xml" ContentType="application/vnd.openxmlformats-officedocument.presentationml.tags+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tags/tag39.xml" ContentType="application/vnd.openxmlformats-officedocument.presentationml.tags+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tags/tag40.xml" ContentType="application/vnd.openxmlformats-officedocument.presentationml.tags+xml"/>
  <Override PartName="/ppt/notesSlides/notesSlide5.xml" ContentType="application/vnd.openxmlformats-officedocument.presentationml.notesSlide+xml"/>
  <Override PartName="/ppt/tags/tag41.xml" ContentType="application/vnd.openxmlformats-officedocument.presentationml.tags+xml"/>
  <Override PartName="/ppt/notesSlides/notesSlide6.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Lst>
  <p:notesMasterIdLst>
    <p:notesMasterId r:id="rId47"/>
  </p:notesMasterIdLst>
  <p:sldIdLst>
    <p:sldId id="256" r:id="rId2"/>
    <p:sldId id="264" r:id="rId3"/>
    <p:sldId id="259" r:id="rId4"/>
    <p:sldId id="311" r:id="rId5"/>
    <p:sldId id="280" r:id="rId6"/>
    <p:sldId id="347" r:id="rId7"/>
    <p:sldId id="348" r:id="rId8"/>
    <p:sldId id="349" r:id="rId9"/>
    <p:sldId id="350" r:id="rId10"/>
    <p:sldId id="351" r:id="rId11"/>
    <p:sldId id="352" r:id="rId12"/>
    <p:sldId id="353" r:id="rId13"/>
    <p:sldId id="354" r:id="rId14"/>
    <p:sldId id="356" r:id="rId15"/>
    <p:sldId id="355" r:id="rId16"/>
    <p:sldId id="357" r:id="rId17"/>
    <p:sldId id="358" r:id="rId18"/>
    <p:sldId id="359" r:id="rId19"/>
    <p:sldId id="360" r:id="rId20"/>
    <p:sldId id="362" r:id="rId21"/>
    <p:sldId id="363" r:id="rId22"/>
    <p:sldId id="364" r:id="rId23"/>
    <p:sldId id="365" r:id="rId24"/>
    <p:sldId id="366" r:id="rId25"/>
    <p:sldId id="367" r:id="rId26"/>
    <p:sldId id="368" r:id="rId27"/>
    <p:sldId id="370" r:id="rId28"/>
    <p:sldId id="371" r:id="rId29"/>
    <p:sldId id="372" r:id="rId30"/>
    <p:sldId id="373" r:id="rId31"/>
    <p:sldId id="374" r:id="rId32"/>
    <p:sldId id="375" r:id="rId33"/>
    <p:sldId id="376" r:id="rId34"/>
    <p:sldId id="377" r:id="rId35"/>
    <p:sldId id="378" r:id="rId36"/>
    <p:sldId id="379" r:id="rId37"/>
    <p:sldId id="380" r:id="rId38"/>
    <p:sldId id="381" r:id="rId39"/>
    <p:sldId id="310" r:id="rId40"/>
    <p:sldId id="384" r:id="rId41"/>
    <p:sldId id="318" r:id="rId42"/>
    <p:sldId id="361" r:id="rId43"/>
    <p:sldId id="369" r:id="rId44"/>
    <p:sldId id="383" r:id="rId45"/>
    <p:sldId id="279" r:id="rId46"/>
  </p:sldIdLst>
  <p:sldSz cx="9144000" cy="5143500" type="screen16x9"/>
  <p:notesSz cx="6858000" cy="9144000"/>
  <p:embeddedFontLst>
    <p:embeddedFont>
      <p:font typeface="Bebas Neue" panose="020B0606020202050201" pitchFamily="34" charset="0"/>
      <p:regular r:id="rId48"/>
    </p:embeddedFont>
    <p:embeddedFont>
      <p:font typeface="Calibri" panose="020F0502020204030204" pitchFamily="34" charset="0"/>
      <p:regular r:id="rId49"/>
      <p:bold r:id="rId50"/>
      <p:italic r:id="rId51"/>
      <p:boldItalic r:id="rId52"/>
    </p:embeddedFont>
    <p:embeddedFont>
      <p:font typeface="Calibri Light" panose="020F0302020204030204" pitchFamily="34" charset="0"/>
      <p:regular r:id="rId53"/>
      <p:italic r:id="rId54"/>
    </p:embeddedFont>
    <p:embeddedFont>
      <p:font typeface="Noto Sans" panose="020B0502040504020204" pitchFamily="34" charset="0"/>
      <p:regular r:id="rId55"/>
    </p:embeddedFont>
    <p:embeddedFont>
      <p:font typeface="Proxima Nova" panose="020B0604020202020204" charset="0"/>
      <p:regular r:id="rId56"/>
      <p:bold r:id="rId57"/>
      <p:italic r:id="rId58"/>
      <p:boldItalic r:id="rId59"/>
    </p:embeddedFont>
    <p:embeddedFont>
      <p:font typeface="Verdana" panose="020B0604030504040204" pitchFamily="34" charset="0"/>
      <p:regular r:id="rId60"/>
      <p:bold r:id="rId61"/>
      <p:italic r:id="rId62"/>
      <p:boldItalic r:id="rId63"/>
    </p:embeddedFont>
  </p:embeddedFontLst>
  <p:custDataLst>
    <p:tags r:id="rId64"/>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F8270"/>
    <a:srgbClr val="E7501B"/>
    <a:srgbClr val="059540"/>
    <a:srgbClr val="2B2D83"/>
    <a:srgbClr val="15A7A1"/>
    <a:srgbClr val="F0F6F3"/>
    <a:srgbClr val="DAFAF8"/>
    <a:srgbClr val="BED4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05C83DA-19AF-4781-9E9F-8F55BE3DE3E8}">
  <a:tblStyle styleId="{F05C83DA-19AF-4781-9E9F-8F55BE3DE3E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28" autoAdjust="0"/>
    <p:restoredTop sz="91745" autoAdjust="0"/>
  </p:normalViewPr>
  <p:slideViewPr>
    <p:cSldViewPr snapToGrid="0" snapToObjects="1">
      <p:cViewPr varScale="1">
        <p:scale>
          <a:sx n="101" d="100"/>
          <a:sy n="101" d="100"/>
        </p:scale>
        <p:origin x="1474" y="8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font" Target="fonts/font8.fntdata"/><Relationship Id="rId63" Type="http://schemas.openxmlformats.org/officeDocument/2006/relationships/font" Target="fonts/font16.fntdata"/><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6.fntdata"/><Relationship Id="rId58" Type="http://schemas.openxmlformats.org/officeDocument/2006/relationships/font" Target="fonts/font11.fntdata"/><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font" Target="fonts/font14.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1.fntdata"/><Relationship Id="rId56" Type="http://schemas.openxmlformats.org/officeDocument/2006/relationships/font" Target="fonts/font9.fntdata"/><Relationship Id="rId64"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font" Target="fonts/font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2.fntdata"/><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7.fntdata"/><Relationship Id="rId62"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2.fntdata"/><Relationship Id="rId57" Type="http://schemas.openxmlformats.org/officeDocument/2006/relationships/font" Target="fonts/font10.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5.fntdata"/><Relationship Id="rId60" Type="http://schemas.openxmlformats.org/officeDocument/2006/relationships/font" Target="fonts/font13.fntdata"/><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393357719820741E-3"/>
          <c:y val="4.8290766507745435E-2"/>
          <c:w val="0.6495751069209813"/>
          <c:h val="0.7298429669141876"/>
        </c:manualLayout>
      </c:layout>
      <c:barChart>
        <c:barDir val="col"/>
        <c:grouping val="clustered"/>
        <c:varyColors val="0"/>
        <c:ser>
          <c:idx val="0"/>
          <c:order val="0"/>
          <c:tx>
            <c:strRef>
              <c:f>Munka1!$B$1</c:f>
              <c:strCache>
                <c:ptCount val="1"/>
                <c:pt idx="0">
                  <c:v>Oszlop3</c:v>
                </c:pt>
              </c:strCache>
            </c:strRef>
          </c:tx>
          <c:spPr>
            <a:solidFill>
              <a:srgbClr val="388F43"/>
            </a:solidFill>
            <a:ln>
              <a:noFill/>
            </a:ln>
            <a:effectLst/>
          </c:spPr>
          <c:invertIfNegative val="0"/>
          <c:cat>
            <c:strRef>
              <c:f>Munka1!$A$2:$A$5</c:f>
              <c:strCache>
                <c:ptCount val="2"/>
                <c:pt idx="0">
                  <c:v>Agree COULD or WANT to do more for the environment</c:v>
                </c:pt>
                <c:pt idx="1">
                  <c:v>Actually CHANGE behaviour in order to help the environment</c:v>
                </c:pt>
              </c:strCache>
            </c:strRef>
          </c:cat>
          <c:val>
            <c:numRef>
              <c:f>Munka1!$B$2:$B$5</c:f>
              <c:numCache>
                <c:formatCode>General</c:formatCode>
                <c:ptCount val="4"/>
                <c:pt idx="0">
                  <c:v>100</c:v>
                </c:pt>
                <c:pt idx="1">
                  <c:v>60</c:v>
                </c:pt>
              </c:numCache>
            </c:numRef>
          </c:val>
          <c:extLst>
            <c:ext xmlns:c16="http://schemas.microsoft.com/office/drawing/2014/chart" uri="{C3380CC4-5D6E-409C-BE32-E72D297353CC}">
              <c16:uniqueId val="{00000000-C2EA-44E3-A892-92DE9F59F434}"/>
            </c:ext>
          </c:extLst>
        </c:ser>
        <c:ser>
          <c:idx val="1"/>
          <c:order val="1"/>
          <c:tx>
            <c:strRef>
              <c:f>Munka1!$C$1</c:f>
              <c:strCache>
                <c:ptCount val="1"/>
                <c:pt idx="0">
                  <c:v>Oszlop1</c:v>
                </c:pt>
              </c:strCache>
            </c:strRef>
          </c:tx>
          <c:spPr>
            <a:solidFill>
              <a:schemeClr val="accent2"/>
            </a:solidFill>
            <a:ln>
              <a:noFill/>
            </a:ln>
            <a:effectLst/>
          </c:spPr>
          <c:invertIfNegative val="0"/>
          <c:cat>
            <c:strRef>
              <c:f>Munka1!$A$2:$A$5</c:f>
              <c:strCache>
                <c:ptCount val="2"/>
                <c:pt idx="0">
                  <c:v>Agree COULD or WANT to do more for the environment</c:v>
                </c:pt>
                <c:pt idx="1">
                  <c:v>Actually CHANGE behaviour in order to help the environment</c:v>
                </c:pt>
              </c:strCache>
            </c:strRef>
          </c:cat>
          <c:val>
            <c:numRef>
              <c:f>Munka1!$C$2:$C$5</c:f>
              <c:numCache>
                <c:formatCode>General</c:formatCode>
                <c:ptCount val="4"/>
              </c:numCache>
            </c:numRef>
          </c:val>
          <c:extLst>
            <c:ext xmlns:c16="http://schemas.microsoft.com/office/drawing/2014/chart" uri="{C3380CC4-5D6E-409C-BE32-E72D297353CC}">
              <c16:uniqueId val="{00000001-C2EA-44E3-A892-92DE9F59F434}"/>
            </c:ext>
          </c:extLst>
        </c:ser>
        <c:ser>
          <c:idx val="2"/>
          <c:order val="2"/>
          <c:tx>
            <c:strRef>
              <c:f>Munka1!$D$1</c:f>
              <c:strCache>
                <c:ptCount val="1"/>
                <c:pt idx="0">
                  <c:v>Oszlop2</c:v>
                </c:pt>
              </c:strCache>
            </c:strRef>
          </c:tx>
          <c:spPr>
            <a:solidFill>
              <a:schemeClr val="accent3"/>
            </a:solidFill>
            <a:ln>
              <a:noFill/>
            </a:ln>
            <a:effectLst/>
          </c:spPr>
          <c:invertIfNegative val="0"/>
          <c:cat>
            <c:strRef>
              <c:f>Munka1!$A$2:$A$5</c:f>
              <c:strCache>
                <c:ptCount val="2"/>
                <c:pt idx="0">
                  <c:v>Agree COULD or WANT to do more for the environment</c:v>
                </c:pt>
                <c:pt idx="1">
                  <c:v>Actually CHANGE behaviour in order to help the environment</c:v>
                </c:pt>
              </c:strCache>
            </c:strRef>
          </c:cat>
          <c:val>
            <c:numRef>
              <c:f>Munka1!$D$2:$D$5</c:f>
              <c:numCache>
                <c:formatCode>General</c:formatCode>
                <c:ptCount val="4"/>
              </c:numCache>
            </c:numRef>
          </c:val>
          <c:extLst>
            <c:ext xmlns:c16="http://schemas.microsoft.com/office/drawing/2014/chart" uri="{C3380CC4-5D6E-409C-BE32-E72D297353CC}">
              <c16:uniqueId val="{00000002-C2EA-44E3-A892-92DE9F59F434}"/>
            </c:ext>
          </c:extLst>
        </c:ser>
        <c:dLbls>
          <c:showLegendKey val="0"/>
          <c:showVal val="0"/>
          <c:showCatName val="0"/>
          <c:showSerName val="0"/>
          <c:showPercent val="0"/>
          <c:showBubbleSize val="0"/>
        </c:dLbls>
        <c:gapWidth val="219"/>
        <c:overlap val="-27"/>
        <c:axId val="-1916517408"/>
        <c:axId val="-1916515232"/>
      </c:barChart>
      <c:catAx>
        <c:axId val="-1916517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de-DE"/>
          </a:p>
        </c:txPr>
        <c:crossAx val="-1916515232"/>
        <c:crosses val="autoZero"/>
        <c:auto val="1"/>
        <c:lblAlgn val="ctr"/>
        <c:lblOffset val="100"/>
        <c:noMultiLvlLbl val="0"/>
      </c:catAx>
      <c:valAx>
        <c:axId val="-1916515232"/>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9165174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4" Type="http://schemas.openxmlformats.org/officeDocument/2006/relationships/image" Target="../media/image26.svg"/></Relationships>
</file>

<file path=ppt/diagrams/_rels/data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_rels/data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4" Type="http://schemas.openxmlformats.org/officeDocument/2006/relationships/image" Target="../media/image26.svg"/></Relationships>
</file>

<file path=ppt/diagrams/_rels/drawing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_rels/drawing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11C9E5-C479-456A-88FF-D9B30E064E66}" type="doc">
      <dgm:prSet loTypeId="urn:microsoft.com/office/officeart/2005/8/layout/default" loCatId="list" qsTypeId="urn:microsoft.com/office/officeart/2005/8/quickstyle/simple4" qsCatId="simple" csTypeId="urn:microsoft.com/office/officeart/2005/8/colors/accent1_3" csCatId="accent1" phldr="1"/>
      <dgm:spPr/>
      <dgm:t>
        <a:bodyPr/>
        <a:lstStyle/>
        <a:p>
          <a:endParaRPr lang="en-GB"/>
        </a:p>
      </dgm:t>
    </dgm:pt>
    <dgm:pt modelId="{7288DB9A-4B1F-404B-B2DF-D30C4696BC3D}">
      <dgm:prSet phldrT="[Szöveg]" custT="1"/>
      <dgm:spPr>
        <a:xfrm>
          <a:off x="1566262" y="428"/>
          <a:ext cx="1552419" cy="931451"/>
        </a:xfrm>
        <a:prstGeom prst="rect">
          <a:avLst/>
        </a:prstGeom>
        <a:solidFill>
          <a:srgbClr val="059540"/>
        </a:solidFill>
        <a:ln>
          <a:noFill/>
        </a:ln>
        <a:effectLst/>
      </dgm:spPr>
      <dgm:t>
        <a:bodyPr/>
        <a:lstStyle/>
        <a:p>
          <a:pPr>
            <a:buNone/>
          </a:pPr>
          <a:r>
            <a:rPr lang="en-GB" sz="1400" b="1" dirty="0" err="1">
              <a:solidFill>
                <a:sysClr val="window" lastClr="FFFFFF"/>
              </a:solidFill>
              <a:latin typeface="Calibri" panose="020F0502020204030204"/>
              <a:ea typeface="+mn-ea"/>
              <a:cs typeface="+mn-cs"/>
            </a:rPr>
            <a:t>Ušteda</a:t>
          </a:r>
          <a:r>
            <a:rPr lang="en-GB" sz="1400" b="1" dirty="0">
              <a:solidFill>
                <a:sysClr val="window" lastClr="FFFFFF"/>
              </a:solidFill>
              <a:latin typeface="Calibri" panose="020F0502020204030204"/>
              <a:ea typeface="+mn-ea"/>
              <a:cs typeface="+mn-cs"/>
            </a:rPr>
            <a:t> </a:t>
          </a:r>
          <a:r>
            <a:rPr lang="en-GB" sz="1400" b="1" dirty="0" err="1">
              <a:solidFill>
                <a:sysClr val="window" lastClr="FFFFFF"/>
              </a:solidFill>
              <a:latin typeface="Calibri" panose="020F0502020204030204"/>
              <a:ea typeface="+mn-ea"/>
              <a:cs typeface="+mn-cs"/>
            </a:rPr>
            <a:t>materijalnih</a:t>
          </a:r>
          <a:r>
            <a:rPr lang="en-GB" sz="1400" b="1" dirty="0">
              <a:solidFill>
                <a:sysClr val="window" lastClr="FFFFFF"/>
              </a:solidFill>
              <a:latin typeface="Calibri" panose="020F0502020204030204"/>
              <a:ea typeface="+mn-ea"/>
              <a:cs typeface="+mn-cs"/>
            </a:rPr>
            <a:t> </a:t>
          </a:r>
          <a:r>
            <a:rPr lang="en-GB" sz="1400" b="1" dirty="0" err="1">
              <a:solidFill>
                <a:sysClr val="window" lastClr="FFFFFF"/>
              </a:solidFill>
              <a:latin typeface="Calibri" panose="020F0502020204030204"/>
              <a:ea typeface="+mn-ea"/>
              <a:cs typeface="+mn-cs"/>
            </a:rPr>
            <a:t>troškova</a:t>
          </a:r>
          <a:endParaRPr lang="en-GB" sz="1400" b="1" dirty="0">
            <a:solidFill>
              <a:sysClr val="window" lastClr="FFFFFF"/>
            </a:solidFill>
            <a:latin typeface="Calibri" panose="020F0502020204030204"/>
            <a:ea typeface="+mn-ea"/>
            <a:cs typeface="+mn-cs"/>
          </a:endParaRPr>
        </a:p>
      </dgm:t>
    </dgm:pt>
    <dgm:pt modelId="{548FD1E1-C965-49B4-B03E-8F1C46A787C5}" type="parTrans" cxnId="{25A4B8EB-9DF6-4543-8FF5-0C5E11A1F19C}">
      <dgm:prSet/>
      <dgm:spPr/>
      <dgm:t>
        <a:bodyPr/>
        <a:lstStyle/>
        <a:p>
          <a:endParaRPr lang="en-GB" sz="4400" b="1"/>
        </a:p>
      </dgm:t>
    </dgm:pt>
    <dgm:pt modelId="{8BCB101B-D84A-40AD-AAE9-3703D0099E8F}" type="sibTrans" cxnId="{25A4B8EB-9DF6-4543-8FF5-0C5E11A1F19C}">
      <dgm:prSet custT="1"/>
      <dgm:spPr/>
      <dgm:t>
        <a:bodyPr/>
        <a:lstStyle/>
        <a:p>
          <a:endParaRPr lang="en-GB" sz="7200" b="1"/>
        </a:p>
      </dgm:t>
    </dgm:pt>
    <dgm:pt modelId="{A880B165-8F82-4DC7-BD68-AA88258AE51F}">
      <dgm:prSet phldrT="[Szöveg]" custT="1"/>
      <dgm:spPr>
        <a:xfrm>
          <a:off x="4981584" y="428"/>
          <a:ext cx="1552419" cy="931451"/>
        </a:xfrm>
        <a:prstGeom prst="rect">
          <a:avLst/>
        </a:prstGeom>
        <a:solidFill>
          <a:srgbClr val="059540"/>
        </a:solidFill>
        <a:ln>
          <a:noFill/>
        </a:ln>
        <a:effectLst/>
      </dgm:spPr>
      <dgm:t>
        <a:bodyPr/>
        <a:lstStyle/>
        <a:p>
          <a:pPr>
            <a:buNone/>
          </a:pPr>
          <a:r>
            <a:rPr lang="en-GB" sz="1400" b="1" dirty="0" err="1">
              <a:solidFill>
                <a:sysClr val="window" lastClr="FFFFFF"/>
              </a:solidFill>
              <a:latin typeface="Calibri" panose="020F0502020204030204"/>
              <a:ea typeface="+mn-ea"/>
              <a:cs typeface="+mn-cs"/>
            </a:rPr>
            <a:t>Kreiranje</a:t>
          </a:r>
          <a:r>
            <a:rPr lang="en-GB" sz="1400" b="1" dirty="0">
              <a:solidFill>
                <a:sysClr val="window" lastClr="FFFFFF"/>
              </a:solidFill>
              <a:latin typeface="Calibri" panose="020F0502020204030204"/>
              <a:ea typeface="+mn-ea"/>
              <a:cs typeface="+mn-cs"/>
            </a:rPr>
            <a:t> </a:t>
          </a:r>
          <a:r>
            <a:rPr lang="en-GB" sz="1400" b="1" dirty="0" err="1">
              <a:solidFill>
                <a:sysClr val="window" lastClr="FFFFFF"/>
              </a:solidFill>
              <a:latin typeface="Calibri" panose="020F0502020204030204"/>
              <a:ea typeface="+mn-ea"/>
              <a:cs typeface="+mn-cs"/>
            </a:rPr>
            <a:t>novih</a:t>
          </a:r>
          <a:r>
            <a:rPr lang="en-GB" sz="1400" b="1" dirty="0">
              <a:solidFill>
                <a:sysClr val="window" lastClr="FFFFFF"/>
              </a:solidFill>
              <a:latin typeface="Calibri" panose="020F0502020204030204"/>
              <a:ea typeface="+mn-ea"/>
              <a:cs typeface="+mn-cs"/>
            </a:rPr>
            <a:t> </a:t>
          </a:r>
          <a:r>
            <a:rPr lang="en-GB" sz="1400" b="1" dirty="0" err="1">
              <a:solidFill>
                <a:sysClr val="window" lastClr="FFFFFF"/>
              </a:solidFill>
              <a:latin typeface="Calibri" panose="020F0502020204030204"/>
              <a:ea typeface="+mn-ea"/>
              <a:cs typeface="+mn-cs"/>
            </a:rPr>
            <a:t>tržišta</a:t>
          </a:r>
          <a:endParaRPr lang="en-GB" sz="1400" b="1" dirty="0">
            <a:solidFill>
              <a:sysClr val="window" lastClr="FFFFFF"/>
            </a:solidFill>
            <a:latin typeface="Calibri" panose="020F0502020204030204"/>
            <a:ea typeface="+mn-ea"/>
            <a:cs typeface="+mn-cs"/>
          </a:endParaRPr>
        </a:p>
      </dgm:t>
    </dgm:pt>
    <dgm:pt modelId="{4E004E97-08E0-4E7B-AF67-2F30D36461D5}" type="parTrans" cxnId="{B41FF5D7-6B9A-4C0D-8902-E447FC58556D}">
      <dgm:prSet/>
      <dgm:spPr/>
      <dgm:t>
        <a:bodyPr/>
        <a:lstStyle/>
        <a:p>
          <a:endParaRPr lang="en-GB" sz="4400" b="1"/>
        </a:p>
      </dgm:t>
    </dgm:pt>
    <dgm:pt modelId="{398E09D9-6456-4C35-A2B0-519484B0D351}" type="sibTrans" cxnId="{B41FF5D7-6B9A-4C0D-8902-E447FC58556D}">
      <dgm:prSet custT="1"/>
      <dgm:spPr/>
      <dgm:t>
        <a:bodyPr/>
        <a:lstStyle/>
        <a:p>
          <a:endParaRPr lang="en-GB" sz="7200" b="1"/>
        </a:p>
      </dgm:t>
    </dgm:pt>
    <dgm:pt modelId="{90F92215-6438-4E84-A5C6-B767818C0C0C}">
      <dgm:prSet phldrT="[Szöveg]" custT="1"/>
      <dgm:spPr>
        <a:xfrm>
          <a:off x="3273923" y="428"/>
          <a:ext cx="1552419" cy="931451"/>
        </a:xfrm>
        <a:prstGeom prst="rect">
          <a:avLst/>
        </a:prstGeom>
        <a:solidFill>
          <a:srgbClr val="059540"/>
        </a:solidFill>
        <a:ln>
          <a:noFill/>
        </a:ln>
        <a:effectLst/>
      </dgm:spPr>
      <dgm:t>
        <a:bodyPr/>
        <a:lstStyle/>
        <a:p>
          <a:pPr>
            <a:buNone/>
          </a:pPr>
          <a:r>
            <a:rPr lang="en-GB" sz="1400" b="1" dirty="0" err="1">
              <a:solidFill>
                <a:sysClr val="window" lastClr="FFFFFF"/>
              </a:solidFill>
              <a:latin typeface="Calibri" panose="020F0502020204030204"/>
              <a:ea typeface="+mn-ea"/>
              <a:cs typeface="+mn-cs"/>
            </a:rPr>
            <a:t>Stvaranje</a:t>
          </a:r>
          <a:r>
            <a:rPr lang="en-GB" sz="1400" b="1" dirty="0">
              <a:solidFill>
                <a:sysClr val="window" lastClr="FFFFFF"/>
              </a:solidFill>
              <a:latin typeface="Calibri" panose="020F0502020204030204"/>
              <a:ea typeface="+mn-ea"/>
              <a:cs typeface="+mn-cs"/>
            </a:rPr>
            <a:t> </a:t>
          </a:r>
          <a:r>
            <a:rPr lang="en-GB" sz="1400" b="1" dirty="0" err="1">
              <a:solidFill>
                <a:sysClr val="window" lastClr="FFFFFF"/>
              </a:solidFill>
              <a:latin typeface="Calibri" panose="020F0502020204030204"/>
              <a:ea typeface="+mn-ea"/>
              <a:cs typeface="+mn-cs"/>
            </a:rPr>
            <a:t>kompetitivnih</a:t>
          </a:r>
          <a:r>
            <a:rPr lang="en-GB" sz="1400" b="1" dirty="0">
              <a:solidFill>
                <a:sysClr val="window" lastClr="FFFFFF"/>
              </a:solidFill>
              <a:latin typeface="Calibri" panose="020F0502020204030204"/>
              <a:ea typeface="+mn-ea"/>
              <a:cs typeface="+mn-cs"/>
            </a:rPr>
            <a:t> </a:t>
          </a:r>
          <a:r>
            <a:rPr lang="en-GB" sz="1400" b="1" dirty="0" err="1">
              <a:solidFill>
                <a:sysClr val="window" lastClr="FFFFFF"/>
              </a:solidFill>
              <a:latin typeface="Calibri" panose="020F0502020204030204"/>
              <a:ea typeface="+mn-ea"/>
              <a:cs typeface="+mn-cs"/>
            </a:rPr>
            <a:t>prednosti</a:t>
          </a:r>
          <a:endParaRPr lang="en-GB" sz="1400" b="1" dirty="0">
            <a:solidFill>
              <a:sysClr val="window" lastClr="FFFFFF"/>
            </a:solidFill>
            <a:latin typeface="Calibri" panose="020F0502020204030204"/>
            <a:ea typeface="+mn-ea"/>
            <a:cs typeface="+mn-cs"/>
          </a:endParaRPr>
        </a:p>
      </dgm:t>
    </dgm:pt>
    <dgm:pt modelId="{5E6DDAB0-CC55-4592-AC82-B2E9BC7337EB}" type="parTrans" cxnId="{55AF997B-BE14-4345-B94E-6339F5FB0B10}">
      <dgm:prSet/>
      <dgm:spPr/>
      <dgm:t>
        <a:bodyPr/>
        <a:lstStyle/>
        <a:p>
          <a:endParaRPr lang="en-GB" sz="4400" b="1"/>
        </a:p>
      </dgm:t>
    </dgm:pt>
    <dgm:pt modelId="{5F2CEBD3-431E-400A-B3CA-E6FC4551AEE8}" type="sibTrans" cxnId="{55AF997B-BE14-4345-B94E-6339F5FB0B10}">
      <dgm:prSet custT="1"/>
      <dgm:spPr/>
      <dgm:t>
        <a:bodyPr/>
        <a:lstStyle/>
        <a:p>
          <a:endParaRPr lang="en-GB" sz="7200" b="1"/>
        </a:p>
      </dgm:t>
    </dgm:pt>
    <dgm:pt modelId="{85AB04A7-B272-4DE5-932C-6B20910B20EA}" type="pres">
      <dgm:prSet presAssocID="{7A11C9E5-C479-456A-88FF-D9B30E064E66}" presName="diagram" presStyleCnt="0">
        <dgm:presLayoutVars>
          <dgm:dir/>
          <dgm:resizeHandles val="exact"/>
        </dgm:presLayoutVars>
      </dgm:prSet>
      <dgm:spPr/>
    </dgm:pt>
    <dgm:pt modelId="{B3E918FA-A819-441F-AD50-F9CB60184E10}" type="pres">
      <dgm:prSet presAssocID="{7288DB9A-4B1F-404B-B2DF-D30C4696BC3D}" presName="node" presStyleLbl="node1" presStyleIdx="0" presStyleCnt="3">
        <dgm:presLayoutVars>
          <dgm:bulletEnabled val="1"/>
        </dgm:presLayoutVars>
      </dgm:prSet>
      <dgm:spPr/>
    </dgm:pt>
    <dgm:pt modelId="{E0950D10-7FCC-436F-8011-3C5E1ADEC476}" type="pres">
      <dgm:prSet presAssocID="{8BCB101B-D84A-40AD-AAE9-3703D0099E8F}" presName="sibTrans" presStyleCnt="0"/>
      <dgm:spPr/>
    </dgm:pt>
    <dgm:pt modelId="{3066C6D1-885E-4E40-B1C2-4A5928ABC7CB}" type="pres">
      <dgm:prSet presAssocID="{90F92215-6438-4E84-A5C6-B767818C0C0C}" presName="node" presStyleLbl="node1" presStyleIdx="1" presStyleCnt="3">
        <dgm:presLayoutVars>
          <dgm:bulletEnabled val="1"/>
        </dgm:presLayoutVars>
      </dgm:prSet>
      <dgm:spPr/>
    </dgm:pt>
    <dgm:pt modelId="{8E99CB9F-D6CE-4137-A50C-0ACDACAF6A75}" type="pres">
      <dgm:prSet presAssocID="{5F2CEBD3-431E-400A-B3CA-E6FC4551AEE8}" presName="sibTrans" presStyleCnt="0"/>
      <dgm:spPr/>
    </dgm:pt>
    <dgm:pt modelId="{AC59C1A8-9334-4FF7-BC80-9B29B3EF75BF}" type="pres">
      <dgm:prSet presAssocID="{A880B165-8F82-4DC7-BD68-AA88258AE51F}" presName="node" presStyleLbl="node1" presStyleIdx="2" presStyleCnt="3">
        <dgm:presLayoutVars>
          <dgm:bulletEnabled val="1"/>
        </dgm:presLayoutVars>
      </dgm:prSet>
      <dgm:spPr/>
    </dgm:pt>
  </dgm:ptLst>
  <dgm:cxnLst>
    <dgm:cxn modelId="{ACB4673B-BB8A-40D4-9F67-13D289AC061F}" type="presOf" srcId="{7A11C9E5-C479-456A-88FF-D9B30E064E66}" destId="{85AB04A7-B272-4DE5-932C-6B20910B20EA}" srcOrd="0" destOrd="0" presId="urn:microsoft.com/office/officeart/2005/8/layout/default"/>
    <dgm:cxn modelId="{D6FE085C-2074-458B-9C6B-B536360AAE0C}" type="presOf" srcId="{A880B165-8F82-4DC7-BD68-AA88258AE51F}" destId="{AC59C1A8-9334-4FF7-BC80-9B29B3EF75BF}" srcOrd="0" destOrd="0" presId="urn:microsoft.com/office/officeart/2005/8/layout/default"/>
    <dgm:cxn modelId="{19D4DD46-2F7F-4522-B2DF-406E64232061}" type="presOf" srcId="{90F92215-6438-4E84-A5C6-B767818C0C0C}" destId="{3066C6D1-885E-4E40-B1C2-4A5928ABC7CB}" srcOrd="0" destOrd="0" presId="urn:microsoft.com/office/officeart/2005/8/layout/default"/>
    <dgm:cxn modelId="{55AF997B-BE14-4345-B94E-6339F5FB0B10}" srcId="{7A11C9E5-C479-456A-88FF-D9B30E064E66}" destId="{90F92215-6438-4E84-A5C6-B767818C0C0C}" srcOrd="1" destOrd="0" parTransId="{5E6DDAB0-CC55-4592-AC82-B2E9BC7337EB}" sibTransId="{5F2CEBD3-431E-400A-B3CA-E6FC4551AEE8}"/>
    <dgm:cxn modelId="{A81C78B8-577D-42AC-A458-551A0F36E934}" type="presOf" srcId="{7288DB9A-4B1F-404B-B2DF-D30C4696BC3D}" destId="{B3E918FA-A819-441F-AD50-F9CB60184E10}" srcOrd="0" destOrd="0" presId="urn:microsoft.com/office/officeart/2005/8/layout/default"/>
    <dgm:cxn modelId="{B41FF5D7-6B9A-4C0D-8902-E447FC58556D}" srcId="{7A11C9E5-C479-456A-88FF-D9B30E064E66}" destId="{A880B165-8F82-4DC7-BD68-AA88258AE51F}" srcOrd="2" destOrd="0" parTransId="{4E004E97-08E0-4E7B-AF67-2F30D36461D5}" sibTransId="{398E09D9-6456-4C35-A2B0-519484B0D351}"/>
    <dgm:cxn modelId="{25A4B8EB-9DF6-4543-8FF5-0C5E11A1F19C}" srcId="{7A11C9E5-C479-456A-88FF-D9B30E064E66}" destId="{7288DB9A-4B1F-404B-B2DF-D30C4696BC3D}" srcOrd="0" destOrd="0" parTransId="{548FD1E1-C965-49B4-B03E-8F1C46A787C5}" sibTransId="{8BCB101B-D84A-40AD-AAE9-3703D0099E8F}"/>
    <dgm:cxn modelId="{7724391C-1695-4CF7-8780-5D4E59CAEA86}" type="presParOf" srcId="{85AB04A7-B272-4DE5-932C-6B20910B20EA}" destId="{B3E918FA-A819-441F-AD50-F9CB60184E10}" srcOrd="0" destOrd="0" presId="urn:microsoft.com/office/officeart/2005/8/layout/default"/>
    <dgm:cxn modelId="{2F37D61B-4BA5-4B41-8895-3EEECDCCC171}" type="presParOf" srcId="{85AB04A7-B272-4DE5-932C-6B20910B20EA}" destId="{E0950D10-7FCC-436F-8011-3C5E1ADEC476}" srcOrd="1" destOrd="0" presId="urn:microsoft.com/office/officeart/2005/8/layout/default"/>
    <dgm:cxn modelId="{CAC4DC46-7944-40CA-9661-EC27F25A9253}" type="presParOf" srcId="{85AB04A7-B272-4DE5-932C-6B20910B20EA}" destId="{3066C6D1-885E-4E40-B1C2-4A5928ABC7CB}" srcOrd="2" destOrd="0" presId="urn:microsoft.com/office/officeart/2005/8/layout/default"/>
    <dgm:cxn modelId="{53ED00A6-0809-44A1-BF8A-A6E425ADA785}" type="presParOf" srcId="{85AB04A7-B272-4DE5-932C-6B20910B20EA}" destId="{8E99CB9F-D6CE-4137-A50C-0ACDACAF6A75}" srcOrd="3" destOrd="0" presId="urn:microsoft.com/office/officeart/2005/8/layout/default"/>
    <dgm:cxn modelId="{1E1A7B54-9A15-44D8-B319-19B9EA05E468}" type="presParOf" srcId="{85AB04A7-B272-4DE5-932C-6B20910B20EA}" destId="{AC59C1A8-9334-4FF7-BC80-9B29B3EF75BF}" srcOrd="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5E84B07-8FC4-4772-9FE5-508FEC41F8B6}"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361CE4CB-1FE5-4DB5-AD43-E13CBFC9F19A}">
      <dgm:prSet custT="1"/>
      <dgm:spPr>
        <a:xfrm>
          <a:off x="0" y="2687"/>
          <a:ext cx="6263640" cy="1833104"/>
        </a:xfrm>
        <a:prstGeom prst="rect">
          <a:avLst/>
        </a:prstGeom>
        <a:noFill/>
        <a:ln>
          <a:noFill/>
        </a:ln>
        <a:effectLst/>
      </dgm:spPr>
      <dgm:t>
        <a:bodyPr/>
        <a:lstStyle/>
        <a:p>
          <a:pPr algn="just">
            <a:buNone/>
          </a:pPr>
          <a:r>
            <a:rPr lang="en-US" sz="1800" b="1" dirty="0" err="1">
              <a:solidFill>
                <a:sysClr val="windowText" lastClr="000000">
                  <a:hueOff val="0"/>
                  <a:satOff val="0"/>
                  <a:lumOff val="0"/>
                  <a:alphaOff val="0"/>
                </a:sysClr>
              </a:solidFill>
              <a:latin typeface="+mn-lt"/>
              <a:ea typeface="Verdana" panose="020B0604030504040204" pitchFamily="34" charset="0"/>
              <a:cs typeface="+mn-cs"/>
            </a:rPr>
            <a:t>Građevinska</a:t>
          </a:r>
          <a:r>
            <a:rPr lang="en-US" sz="1800" b="1" dirty="0">
              <a:solidFill>
                <a:sysClr val="windowText" lastClr="000000">
                  <a:hueOff val="0"/>
                  <a:satOff val="0"/>
                  <a:lumOff val="0"/>
                  <a:alphaOff val="0"/>
                </a:sysClr>
              </a:solidFill>
              <a:latin typeface="+mn-lt"/>
              <a:ea typeface="Verdana" panose="020B0604030504040204" pitchFamily="34" charset="0"/>
              <a:cs typeface="+mn-cs"/>
            </a:rPr>
            <a:t> </a:t>
          </a:r>
          <a:r>
            <a:rPr lang="en-US" sz="1800" b="1" dirty="0" err="1">
              <a:solidFill>
                <a:sysClr val="windowText" lastClr="000000">
                  <a:hueOff val="0"/>
                  <a:satOff val="0"/>
                  <a:lumOff val="0"/>
                  <a:alphaOff val="0"/>
                </a:sysClr>
              </a:solidFill>
              <a:latin typeface="+mn-lt"/>
              <a:ea typeface="Verdana" panose="020B0604030504040204" pitchFamily="34" charset="0"/>
              <a:cs typeface="+mn-cs"/>
            </a:rPr>
            <a:t>industrija</a:t>
          </a:r>
          <a:r>
            <a:rPr lang="en-US" sz="1800" dirty="0">
              <a:solidFill>
                <a:sysClr val="windowText" lastClr="000000">
                  <a:hueOff val="0"/>
                  <a:satOff val="0"/>
                  <a:lumOff val="0"/>
                  <a:alphaOff val="0"/>
                </a:sysClr>
              </a:solidFill>
              <a:latin typeface="+mn-lt"/>
              <a:ea typeface="Verdana" panose="020B0604030504040204" pitchFamily="34" charset="0"/>
              <a:cs typeface="+mn-cs"/>
            </a:rPr>
            <a:t>: </a:t>
          </a:r>
          <a:r>
            <a:rPr lang="en-US" sz="1800" dirty="0" err="1">
              <a:solidFill>
                <a:sysClr val="windowText" lastClr="000000">
                  <a:hueOff val="0"/>
                  <a:satOff val="0"/>
                  <a:lumOff val="0"/>
                  <a:alphaOff val="0"/>
                </a:sysClr>
              </a:solidFill>
              <a:latin typeface="+mn-lt"/>
              <a:ea typeface="Verdana" panose="020B0604030504040204" pitchFamily="34" charset="0"/>
              <a:cs typeface="+mn-cs"/>
            </a:rPr>
            <a:t>dizajniranje</a:t>
          </a:r>
          <a:r>
            <a:rPr lang="en-US" sz="1800" dirty="0">
              <a:solidFill>
                <a:sysClr val="windowText" lastClr="000000">
                  <a:hueOff val="0"/>
                  <a:satOff val="0"/>
                  <a:lumOff val="0"/>
                  <a:alphaOff val="0"/>
                </a:sysClr>
              </a:solidFill>
              <a:latin typeface="+mn-lt"/>
              <a:ea typeface="Verdana" panose="020B0604030504040204" pitchFamily="34" charset="0"/>
              <a:cs typeface="+mn-cs"/>
            </a:rPr>
            <a:t> </a:t>
          </a:r>
          <a:r>
            <a:rPr lang="en-US" sz="1800" dirty="0" err="1">
              <a:solidFill>
                <a:sysClr val="windowText" lastClr="000000">
                  <a:hueOff val="0"/>
                  <a:satOff val="0"/>
                  <a:lumOff val="0"/>
                  <a:alphaOff val="0"/>
                </a:sysClr>
              </a:solidFill>
              <a:latin typeface="+mn-lt"/>
              <a:ea typeface="Verdana" panose="020B0604030504040204" pitchFamily="34" charset="0"/>
              <a:cs typeface="+mn-cs"/>
            </a:rPr>
            <a:t>zgrada</a:t>
          </a:r>
          <a:r>
            <a:rPr lang="en-GB" sz="1800" dirty="0">
              <a:solidFill>
                <a:sysClr val="windowText" lastClr="000000">
                  <a:hueOff val="0"/>
                  <a:satOff val="0"/>
                  <a:lumOff val="0"/>
                  <a:alphaOff val="0"/>
                </a:sysClr>
              </a:solidFill>
              <a:latin typeface="+mn-lt"/>
              <a:ea typeface="Verdana" panose="020B0604030504040204" pitchFamily="34" charset="0"/>
              <a:cs typeface="+mn-cs"/>
            </a:rPr>
            <a:t> </a:t>
          </a:r>
          <a:r>
            <a:rPr lang="en-GB" sz="1800" dirty="0" err="1">
              <a:solidFill>
                <a:sysClr val="windowText" lastClr="000000">
                  <a:hueOff val="0"/>
                  <a:satOff val="0"/>
                  <a:lumOff val="0"/>
                  <a:alphaOff val="0"/>
                </a:sysClr>
              </a:solidFill>
              <a:latin typeface="+mn-lt"/>
              <a:ea typeface="Verdana" panose="020B0604030504040204" pitchFamily="34" charset="0"/>
              <a:cs typeface="+mn-cs"/>
            </a:rPr>
            <a:t>na</a:t>
          </a:r>
          <a:r>
            <a:rPr lang="en-GB" sz="1800" dirty="0">
              <a:solidFill>
                <a:sysClr val="windowText" lastClr="000000">
                  <a:hueOff val="0"/>
                  <a:satOff val="0"/>
                  <a:lumOff val="0"/>
                  <a:alphaOff val="0"/>
                </a:sysClr>
              </a:solidFill>
              <a:latin typeface="+mn-lt"/>
              <a:ea typeface="Verdana" panose="020B0604030504040204" pitchFamily="34" charset="0"/>
              <a:cs typeface="+mn-cs"/>
            </a:rPr>
            <a:t> </a:t>
          </a:r>
          <a:r>
            <a:rPr lang="en-GB" sz="1800" dirty="0" err="1">
              <a:solidFill>
                <a:sysClr val="windowText" lastClr="000000">
                  <a:hueOff val="0"/>
                  <a:satOff val="0"/>
                  <a:lumOff val="0"/>
                  <a:alphaOff val="0"/>
                </a:sysClr>
              </a:solidFill>
              <a:latin typeface="+mn-lt"/>
              <a:ea typeface="Verdana" panose="020B0604030504040204" pitchFamily="34" charset="0"/>
              <a:cs typeface="+mn-cs"/>
            </a:rPr>
            <a:t>način</a:t>
          </a:r>
          <a:r>
            <a:rPr lang="en-GB" sz="1800" dirty="0">
              <a:solidFill>
                <a:sysClr val="windowText" lastClr="000000">
                  <a:hueOff val="0"/>
                  <a:satOff val="0"/>
                  <a:lumOff val="0"/>
                  <a:alphaOff val="0"/>
                </a:sysClr>
              </a:solidFill>
              <a:latin typeface="+mn-lt"/>
              <a:ea typeface="Verdana" panose="020B0604030504040204" pitchFamily="34" charset="0"/>
              <a:cs typeface="+mn-cs"/>
            </a:rPr>
            <a:t> da se </a:t>
          </a:r>
          <a:r>
            <a:rPr lang="en-GB" sz="1800" dirty="0" err="1">
              <a:solidFill>
                <a:sysClr val="windowText" lastClr="000000">
                  <a:hueOff val="0"/>
                  <a:satOff val="0"/>
                  <a:lumOff val="0"/>
                  <a:alphaOff val="0"/>
                </a:sysClr>
              </a:solidFill>
              <a:latin typeface="+mn-lt"/>
              <a:ea typeface="Verdana" panose="020B0604030504040204" pitchFamily="34" charset="0"/>
              <a:cs typeface="+mn-cs"/>
            </a:rPr>
            <a:t>koristi</a:t>
          </a:r>
          <a:r>
            <a:rPr lang="en-GB" sz="1800" dirty="0">
              <a:solidFill>
                <a:sysClr val="windowText" lastClr="000000">
                  <a:hueOff val="0"/>
                  <a:satOff val="0"/>
                  <a:lumOff val="0"/>
                  <a:alphaOff val="0"/>
                </a:sysClr>
              </a:solidFill>
              <a:latin typeface="+mn-lt"/>
              <a:ea typeface="Verdana" panose="020B0604030504040204" pitchFamily="34" charset="0"/>
              <a:cs typeface="+mn-cs"/>
            </a:rPr>
            <a:t> </a:t>
          </a:r>
          <a:r>
            <a:rPr lang="en-GB" sz="1800" dirty="0" err="1">
              <a:solidFill>
                <a:sysClr val="windowText" lastClr="000000">
                  <a:hueOff val="0"/>
                  <a:satOff val="0"/>
                  <a:lumOff val="0"/>
                  <a:alphaOff val="0"/>
                </a:sysClr>
              </a:solidFill>
              <a:latin typeface="+mn-lt"/>
              <a:ea typeface="Verdana" panose="020B0604030504040204" pitchFamily="34" charset="0"/>
              <a:cs typeface="+mn-cs"/>
            </a:rPr>
            <a:t>više</a:t>
          </a:r>
          <a:r>
            <a:rPr lang="en-GB" sz="1800" dirty="0">
              <a:solidFill>
                <a:sysClr val="windowText" lastClr="000000">
                  <a:hueOff val="0"/>
                  <a:satOff val="0"/>
                  <a:lumOff val="0"/>
                  <a:alphaOff val="0"/>
                </a:sysClr>
              </a:solidFill>
              <a:latin typeface="+mn-lt"/>
              <a:ea typeface="Verdana" panose="020B0604030504040204" pitchFamily="34" charset="0"/>
              <a:cs typeface="+mn-cs"/>
            </a:rPr>
            <a:t> </a:t>
          </a:r>
          <a:r>
            <a:rPr lang="en-GB" sz="1800" dirty="0" err="1">
              <a:solidFill>
                <a:sysClr val="windowText" lastClr="000000">
                  <a:hueOff val="0"/>
                  <a:satOff val="0"/>
                  <a:lumOff val="0"/>
                  <a:alphaOff val="0"/>
                </a:sysClr>
              </a:solidFill>
              <a:latin typeface="+mn-lt"/>
              <a:ea typeface="Verdana" panose="020B0604030504040204" pitchFamily="34" charset="0"/>
              <a:cs typeface="+mn-cs"/>
            </a:rPr>
            <a:t>ponovno</a:t>
          </a:r>
          <a:r>
            <a:rPr lang="en-GB" sz="1800" dirty="0">
              <a:solidFill>
                <a:sysClr val="windowText" lastClr="000000">
                  <a:hueOff val="0"/>
                  <a:satOff val="0"/>
                  <a:lumOff val="0"/>
                  <a:alphaOff val="0"/>
                </a:sysClr>
              </a:solidFill>
              <a:latin typeface="+mn-lt"/>
              <a:ea typeface="Verdana" panose="020B0604030504040204" pitchFamily="34" charset="0"/>
              <a:cs typeface="+mn-cs"/>
            </a:rPr>
            <a:t> </a:t>
          </a:r>
          <a:r>
            <a:rPr lang="en-GB" sz="1800" dirty="0" err="1">
              <a:solidFill>
                <a:sysClr val="windowText" lastClr="000000">
                  <a:hueOff val="0"/>
                  <a:satOff val="0"/>
                  <a:lumOff val="0"/>
                  <a:alphaOff val="0"/>
                </a:sysClr>
              </a:solidFill>
              <a:latin typeface="+mn-lt"/>
              <a:ea typeface="Verdana" panose="020B0604030504040204" pitchFamily="34" charset="0"/>
              <a:cs typeface="+mn-cs"/>
            </a:rPr>
            <a:t>iskoristivih</a:t>
          </a:r>
          <a:r>
            <a:rPr lang="en-GB" sz="1800" dirty="0">
              <a:solidFill>
                <a:sysClr val="windowText" lastClr="000000">
                  <a:hueOff val="0"/>
                  <a:satOff val="0"/>
                  <a:lumOff val="0"/>
                  <a:alphaOff val="0"/>
                </a:sysClr>
              </a:solidFill>
              <a:latin typeface="+mn-lt"/>
              <a:ea typeface="Verdana" panose="020B0604030504040204" pitchFamily="34" charset="0"/>
              <a:cs typeface="+mn-cs"/>
            </a:rPr>
            <a:t> </a:t>
          </a:r>
          <a:r>
            <a:rPr lang="en-GB" sz="1800" dirty="0" err="1">
              <a:solidFill>
                <a:sysClr val="windowText" lastClr="000000">
                  <a:hueOff val="0"/>
                  <a:satOff val="0"/>
                  <a:lumOff val="0"/>
                  <a:alphaOff val="0"/>
                </a:sysClr>
              </a:solidFill>
              <a:latin typeface="+mn-lt"/>
              <a:ea typeface="Verdana" panose="020B0604030504040204" pitchFamily="34" charset="0"/>
              <a:cs typeface="+mn-cs"/>
            </a:rPr>
            <a:t>betonskih</a:t>
          </a:r>
          <a:r>
            <a:rPr lang="en-GB" sz="1800" dirty="0">
              <a:solidFill>
                <a:sysClr val="windowText" lastClr="000000">
                  <a:hueOff val="0"/>
                  <a:satOff val="0"/>
                  <a:lumOff val="0"/>
                  <a:alphaOff val="0"/>
                </a:sysClr>
              </a:solidFill>
              <a:latin typeface="+mn-lt"/>
              <a:ea typeface="Verdana" panose="020B0604030504040204" pitchFamily="34" charset="0"/>
              <a:cs typeface="+mn-cs"/>
            </a:rPr>
            <a:t> </a:t>
          </a:r>
          <a:r>
            <a:rPr lang="en-GB" sz="1800" dirty="0" err="1">
              <a:solidFill>
                <a:sysClr val="windowText" lastClr="000000">
                  <a:hueOff val="0"/>
                  <a:satOff val="0"/>
                  <a:lumOff val="0"/>
                  <a:alphaOff val="0"/>
                </a:sysClr>
              </a:solidFill>
              <a:latin typeface="+mn-lt"/>
              <a:ea typeface="Verdana" panose="020B0604030504040204" pitchFamily="34" charset="0"/>
              <a:cs typeface="+mn-cs"/>
            </a:rPr>
            <a:t>komponenti</a:t>
          </a:r>
          <a:r>
            <a:rPr lang="en-GB" sz="1800" dirty="0">
              <a:solidFill>
                <a:sysClr val="windowText" lastClr="000000">
                  <a:hueOff val="0"/>
                  <a:satOff val="0"/>
                  <a:lumOff val="0"/>
                  <a:alphaOff val="0"/>
                </a:sysClr>
              </a:solidFill>
              <a:latin typeface="+mn-lt"/>
              <a:ea typeface="Verdana" panose="020B0604030504040204" pitchFamily="34" charset="0"/>
              <a:cs typeface="+mn-cs"/>
            </a:rPr>
            <a:t> </a:t>
          </a:r>
          <a:r>
            <a:rPr lang="en-GB" sz="1800" dirty="0" err="1">
              <a:solidFill>
                <a:sysClr val="windowText" lastClr="000000">
                  <a:hueOff val="0"/>
                  <a:satOff val="0"/>
                  <a:lumOff val="0"/>
                  <a:alphaOff val="0"/>
                </a:sysClr>
              </a:solidFill>
              <a:latin typeface="+mn-lt"/>
              <a:ea typeface="Verdana" panose="020B0604030504040204" pitchFamily="34" charset="0"/>
              <a:cs typeface="+mn-cs"/>
            </a:rPr>
            <a:t>i</a:t>
          </a:r>
          <a:r>
            <a:rPr lang="en-GB" sz="1800" dirty="0">
              <a:solidFill>
                <a:sysClr val="windowText" lastClr="000000">
                  <a:hueOff val="0"/>
                  <a:satOff val="0"/>
                  <a:lumOff val="0"/>
                  <a:alphaOff val="0"/>
                </a:sysClr>
              </a:solidFill>
              <a:latin typeface="+mn-lt"/>
              <a:ea typeface="Verdana" panose="020B0604030504040204" pitchFamily="34" charset="0"/>
              <a:cs typeface="+mn-cs"/>
            </a:rPr>
            <a:t> </a:t>
          </a:r>
          <a:r>
            <a:rPr lang="en-GB" sz="1800" dirty="0" err="1">
              <a:solidFill>
                <a:sysClr val="windowText" lastClr="000000">
                  <a:hueOff val="0"/>
                  <a:satOff val="0"/>
                  <a:lumOff val="0"/>
                  <a:alphaOff val="0"/>
                </a:sysClr>
              </a:solidFill>
              <a:latin typeface="+mn-lt"/>
              <a:ea typeface="Verdana" panose="020B0604030504040204" pitchFamily="34" charset="0"/>
              <a:cs typeface="+mn-cs"/>
            </a:rPr>
            <a:t>smanji</a:t>
          </a:r>
          <a:r>
            <a:rPr lang="en-GB" sz="1800" dirty="0">
              <a:solidFill>
                <a:sysClr val="windowText" lastClr="000000">
                  <a:hueOff val="0"/>
                  <a:satOff val="0"/>
                  <a:lumOff val="0"/>
                  <a:alphaOff val="0"/>
                </a:sysClr>
              </a:solidFill>
              <a:latin typeface="+mn-lt"/>
              <a:ea typeface="Verdana" panose="020B0604030504040204" pitchFamily="34" charset="0"/>
              <a:cs typeface="+mn-cs"/>
            </a:rPr>
            <a:t> </a:t>
          </a:r>
          <a:r>
            <a:rPr lang="en-GB" sz="1800" dirty="0" err="1">
              <a:solidFill>
                <a:sysClr val="windowText" lastClr="000000">
                  <a:hueOff val="0"/>
                  <a:satOff val="0"/>
                  <a:lumOff val="0"/>
                  <a:alphaOff val="0"/>
                </a:sysClr>
              </a:solidFill>
              <a:latin typeface="+mn-lt"/>
              <a:ea typeface="Verdana" panose="020B0604030504040204" pitchFamily="34" charset="0"/>
              <a:cs typeface="+mn-cs"/>
            </a:rPr>
            <a:t>potreba</a:t>
          </a:r>
          <a:r>
            <a:rPr lang="en-GB" sz="1800" dirty="0">
              <a:solidFill>
                <a:sysClr val="windowText" lastClr="000000">
                  <a:hueOff val="0"/>
                  <a:satOff val="0"/>
                  <a:lumOff val="0"/>
                  <a:alphaOff val="0"/>
                </a:sysClr>
              </a:solidFill>
              <a:latin typeface="+mn-lt"/>
              <a:ea typeface="Verdana" panose="020B0604030504040204" pitchFamily="34" charset="0"/>
              <a:cs typeface="+mn-cs"/>
            </a:rPr>
            <a:t> za </a:t>
          </a:r>
          <a:r>
            <a:rPr lang="en-GB" sz="1800" dirty="0" err="1">
              <a:solidFill>
                <a:sysClr val="windowText" lastClr="000000">
                  <a:hueOff val="0"/>
                  <a:satOff val="0"/>
                  <a:lumOff val="0"/>
                  <a:alphaOff val="0"/>
                </a:sysClr>
              </a:solidFill>
              <a:latin typeface="+mn-lt"/>
              <a:ea typeface="Verdana" panose="020B0604030504040204" pitchFamily="34" charset="0"/>
              <a:cs typeface="+mn-cs"/>
            </a:rPr>
            <a:t>pijeskom</a:t>
          </a:r>
          <a:r>
            <a:rPr lang="en-GB" sz="1800" dirty="0">
              <a:solidFill>
                <a:sysClr val="windowText" lastClr="000000">
                  <a:hueOff val="0"/>
                  <a:satOff val="0"/>
                  <a:lumOff val="0"/>
                  <a:alphaOff val="0"/>
                </a:sysClr>
              </a:solidFill>
              <a:latin typeface="+mn-lt"/>
              <a:ea typeface="Verdana" panose="020B0604030504040204" pitchFamily="34" charset="0"/>
              <a:cs typeface="+mn-cs"/>
            </a:rPr>
            <a:t> – </a:t>
          </a:r>
          <a:r>
            <a:rPr lang="hr-HR" sz="1800" dirty="0">
              <a:solidFill>
                <a:sysClr val="windowText" lastClr="000000">
                  <a:hueOff val="0"/>
                  <a:satOff val="0"/>
                  <a:lumOff val="0"/>
                  <a:alphaOff val="0"/>
                </a:sysClr>
              </a:solidFill>
              <a:latin typeface="+mn-lt"/>
              <a:ea typeface="Verdana" panose="020B0604030504040204" pitchFamily="34" charset="0"/>
              <a:cs typeface="+mn-cs"/>
            </a:rPr>
            <a:t>jer to ugrožava mnoge vrste koje ovise o održavanju tih ekosustava</a:t>
          </a:r>
          <a:endParaRPr lang="en-US" sz="1800" dirty="0">
            <a:solidFill>
              <a:sysClr val="windowText" lastClr="000000">
                <a:hueOff val="0"/>
                <a:satOff val="0"/>
                <a:lumOff val="0"/>
                <a:alphaOff val="0"/>
              </a:sysClr>
            </a:solidFill>
            <a:latin typeface="+mn-lt"/>
            <a:ea typeface="Verdana" panose="020B0604030504040204" pitchFamily="34" charset="0"/>
            <a:cs typeface="+mn-cs"/>
          </a:endParaRPr>
        </a:p>
      </dgm:t>
    </dgm:pt>
    <dgm:pt modelId="{1DE46E33-ADC9-49A4-9D04-F251977051F0}" type="parTrans" cxnId="{E2452745-75BA-4DE8-814F-48ED58F00A12}">
      <dgm:prSet/>
      <dgm:spPr/>
      <dgm:t>
        <a:bodyPr/>
        <a:lstStyle/>
        <a:p>
          <a:endParaRPr lang="en-US"/>
        </a:p>
      </dgm:t>
    </dgm:pt>
    <dgm:pt modelId="{B6E05F76-04A9-4F24-B87E-838F6BEAB810}" type="sibTrans" cxnId="{E2452745-75BA-4DE8-814F-48ED58F00A12}">
      <dgm:prSet/>
      <dgm:spPr/>
      <dgm:t>
        <a:bodyPr/>
        <a:lstStyle/>
        <a:p>
          <a:endParaRPr lang="en-US"/>
        </a:p>
      </dgm:t>
    </dgm:pt>
    <dgm:pt modelId="{824989B2-E8B9-47C8-A6F0-CA7D15ED3757}">
      <dgm:prSet custT="1"/>
      <dgm:spPr>
        <a:xfrm>
          <a:off x="0" y="1835791"/>
          <a:ext cx="6263640" cy="1833104"/>
        </a:xfrm>
        <a:prstGeom prst="rect">
          <a:avLst/>
        </a:prstGeom>
        <a:noFill/>
        <a:ln>
          <a:noFill/>
        </a:ln>
        <a:effectLst/>
      </dgm:spPr>
      <dgm:t>
        <a:bodyPr/>
        <a:lstStyle/>
        <a:p>
          <a:pPr algn="just">
            <a:buNone/>
          </a:pPr>
          <a:r>
            <a:rPr lang="en-US" sz="1800" b="1" dirty="0" err="1">
              <a:solidFill>
                <a:sysClr val="windowText" lastClr="000000">
                  <a:hueOff val="0"/>
                  <a:satOff val="0"/>
                  <a:lumOff val="0"/>
                  <a:alphaOff val="0"/>
                </a:sysClr>
              </a:solidFill>
              <a:latin typeface="+mn-lt"/>
              <a:ea typeface="Verdana" panose="020B0604030504040204" pitchFamily="34" charset="0"/>
              <a:cs typeface="+mn-cs"/>
            </a:rPr>
            <a:t>Plastična</a:t>
          </a:r>
          <a:r>
            <a:rPr lang="en-US" sz="1800" b="1" dirty="0">
              <a:solidFill>
                <a:sysClr val="windowText" lastClr="000000">
                  <a:hueOff val="0"/>
                  <a:satOff val="0"/>
                  <a:lumOff val="0"/>
                  <a:alphaOff val="0"/>
                </a:sysClr>
              </a:solidFill>
              <a:latin typeface="+mn-lt"/>
              <a:ea typeface="Verdana" panose="020B0604030504040204" pitchFamily="34" charset="0"/>
              <a:cs typeface="+mn-cs"/>
            </a:rPr>
            <a:t> </a:t>
          </a:r>
          <a:r>
            <a:rPr lang="en-US" sz="1800" b="1" dirty="0" err="1">
              <a:solidFill>
                <a:sysClr val="windowText" lastClr="000000">
                  <a:hueOff val="0"/>
                  <a:satOff val="0"/>
                  <a:lumOff val="0"/>
                  <a:alphaOff val="0"/>
                </a:sysClr>
              </a:solidFill>
              <a:latin typeface="+mn-lt"/>
              <a:ea typeface="Verdana" panose="020B0604030504040204" pitchFamily="34" charset="0"/>
              <a:cs typeface="+mn-cs"/>
            </a:rPr>
            <a:t>pakiranja</a:t>
          </a:r>
          <a:r>
            <a:rPr lang="en-US" sz="1800" dirty="0">
              <a:solidFill>
                <a:sysClr val="windowText" lastClr="000000">
                  <a:hueOff val="0"/>
                  <a:satOff val="0"/>
                  <a:lumOff val="0"/>
                  <a:alphaOff val="0"/>
                </a:sysClr>
              </a:solidFill>
              <a:latin typeface="+mn-lt"/>
              <a:ea typeface="Verdana" panose="020B0604030504040204" pitchFamily="34" charset="0"/>
              <a:cs typeface="+mn-cs"/>
            </a:rPr>
            <a:t>: </a:t>
          </a:r>
          <a:r>
            <a:rPr lang="en-GB" sz="1800" dirty="0" err="1">
              <a:solidFill>
                <a:sysClr val="windowText" lastClr="000000">
                  <a:hueOff val="0"/>
                  <a:satOff val="0"/>
                  <a:lumOff val="0"/>
                  <a:alphaOff val="0"/>
                </a:sysClr>
              </a:solidFill>
              <a:latin typeface="+mn-lt"/>
              <a:ea typeface="Verdana" panose="020B0604030504040204" pitchFamily="34" charset="0"/>
              <a:cs typeface="+mn-cs"/>
            </a:rPr>
            <a:t>eliminiranje</a:t>
          </a:r>
          <a:r>
            <a:rPr lang="en-GB" sz="1800" dirty="0">
              <a:solidFill>
                <a:sysClr val="windowText" lastClr="000000">
                  <a:hueOff val="0"/>
                  <a:satOff val="0"/>
                  <a:lumOff val="0"/>
                  <a:alphaOff val="0"/>
                </a:sysClr>
              </a:solidFill>
              <a:latin typeface="+mn-lt"/>
              <a:ea typeface="Verdana" panose="020B0604030504040204" pitchFamily="34" charset="0"/>
              <a:cs typeface="+mn-cs"/>
            </a:rPr>
            <a:t> </a:t>
          </a:r>
          <a:r>
            <a:rPr lang="en-GB" sz="1800" dirty="0" err="1">
              <a:solidFill>
                <a:sysClr val="windowText" lastClr="000000">
                  <a:hueOff val="0"/>
                  <a:satOff val="0"/>
                  <a:lumOff val="0"/>
                  <a:alphaOff val="0"/>
                </a:sysClr>
              </a:solidFill>
              <a:latin typeface="+mn-lt"/>
              <a:ea typeface="Verdana" panose="020B0604030504040204" pitchFamily="34" charset="0"/>
              <a:cs typeface="+mn-cs"/>
            </a:rPr>
            <a:t>nepotrebnih</a:t>
          </a:r>
          <a:r>
            <a:rPr lang="en-GB" sz="1800" dirty="0">
              <a:solidFill>
                <a:sysClr val="windowText" lastClr="000000">
                  <a:hueOff val="0"/>
                  <a:satOff val="0"/>
                  <a:lumOff val="0"/>
                  <a:alphaOff val="0"/>
                </a:sysClr>
              </a:solidFill>
              <a:latin typeface="+mn-lt"/>
              <a:ea typeface="Verdana" panose="020B0604030504040204" pitchFamily="34" charset="0"/>
              <a:cs typeface="+mn-cs"/>
            </a:rPr>
            <a:t> </a:t>
          </a:r>
          <a:r>
            <a:rPr lang="en-GB" sz="1800" dirty="0" err="1">
              <a:solidFill>
                <a:sysClr val="windowText" lastClr="000000">
                  <a:hueOff val="0"/>
                  <a:satOff val="0"/>
                  <a:lumOff val="0"/>
                  <a:alphaOff val="0"/>
                </a:sysClr>
              </a:solidFill>
              <a:latin typeface="+mn-lt"/>
              <a:ea typeface="Verdana" panose="020B0604030504040204" pitchFamily="34" charset="0"/>
              <a:cs typeface="+mn-cs"/>
            </a:rPr>
            <a:t>plastičnih</a:t>
          </a:r>
          <a:r>
            <a:rPr lang="en-GB" sz="1800" dirty="0">
              <a:solidFill>
                <a:sysClr val="windowText" lastClr="000000">
                  <a:hueOff val="0"/>
                  <a:satOff val="0"/>
                  <a:lumOff val="0"/>
                  <a:alphaOff val="0"/>
                </a:sysClr>
              </a:solidFill>
              <a:latin typeface="+mn-lt"/>
              <a:ea typeface="Verdana" panose="020B0604030504040204" pitchFamily="34" charset="0"/>
              <a:cs typeface="+mn-cs"/>
            </a:rPr>
            <a:t> </a:t>
          </a:r>
          <a:r>
            <a:rPr lang="en-GB" sz="1800" dirty="0" err="1">
              <a:solidFill>
                <a:sysClr val="windowText" lastClr="000000">
                  <a:hueOff val="0"/>
                  <a:satOff val="0"/>
                  <a:lumOff val="0"/>
                  <a:alphaOff val="0"/>
                </a:sysClr>
              </a:solidFill>
              <a:latin typeface="+mn-lt"/>
              <a:ea typeface="Verdana" panose="020B0604030504040204" pitchFamily="34" charset="0"/>
              <a:cs typeface="+mn-cs"/>
            </a:rPr>
            <a:t>omota</a:t>
          </a:r>
          <a:r>
            <a:rPr lang="en-GB" sz="1800" dirty="0">
              <a:solidFill>
                <a:sysClr val="windowText" lastClr="000000">
                  <a:hueOff val="0"/>
                  <a:satOff val="0"/>
                  <a:lumOff val="0"/>
                  <a:alphaOff val="0"/>
                </a:sysClr>
              </a:solidFill>
              <a:latin typeface="+mn-lt"/>
              <a:ea typeface="Verdana" panose="020B0604030504040204" pitchFamily="34" charset="0"/>
              <a:cs typeface="+mn-cs"/>
            </a:rPr>
            <a:t>, </a:t>
          </a:r>
          <a:r>
            <a:rPr lang="hr-HR" sz="1800" dirty="0">
              <a:solidFill>
                <a:sysClr val="windowText" lastClr="000000">
                  <a:hueOff val="0"/>
                  <a:satOff val="0"/>
                  <a:lumOff val="0"/>
                  <a:alphaOff val="0"/>
                </a:sysClr>
              </a:solidFill>
              <a:latin typeface="+mn-lt"/>
              <a:ea typeface="Verdana" panose="020B0604030504040204" pitchFamily="34" charset="0"/>
              <a:cs typeface="+mn-cs"/>
            </a:rPr>
            <a:t>upotreba inovativnih materijala koji su razgradivi ili čak jestivi</a:t>
          </a:r>
          <a:endParaRPr lang="en-US" sz="1800" dirty="0">
            <a:solidFill>
              <a:sysClr val="windowText" lastClr="000000">
                <a:hueOff val="0"/>
                <a:satOff val="0"/>
                <a:lumOff val="0"/>
                <a:alphaOff val="0"/>
              </a:sysClr>
            </a:solidFill>
            <a:latin typeface="+mn-lt"/>
            <a:ea typeface="Verdana" panose="020B0604030504040204" pitchFamily="34" charset="0"/>
            <a:cs typeface="+mn-cs"/>
          </a:endParaRPr>
        </a:p>
      </dgm:t>
    </dgm:pt>
    <dgm:pt modelId="{FAA7384F-3610-46B5-862D-6ECF835E048D}" type="parTrans" cxnId="{BDB09114-A918-4FB4-8299-D58854AE2557}">
      <dgm:prSet/>
      <dgm:spPr/>
      <dgm:t>
        <a:bodyPr/>
        <a:lstStyle/>
        <a:p>
          <a:endParaRPr lang="en-US"/>
        </a:p>
      </dgm:t>
    </dgm:pt>
    <dgm:pt modelId="{8D8B93AA-B345-49E3-9117-E51991A2F68B}" type="sibTrans" cxnId="{BDB09114-A918-4FB4-8299-D58854AE2557}">
      <dgm:prSet/>
      <dgm:spPr/>
      <dgm:t>
        <a:bodyPr/>
        <a:lstStyle/>
        <a:p>
          <a:endParaRPr lang="en-US"/>
        </a:p>
      </dgm:t>
    </dgm:pt>
    <dgm:pt modelId="{2879C704-87D5-4F90-977F-5BFDB1867575}">
      <dgm:prSet custT="1"/>
      <dgm:spPr>
        <a:xfrm>
          <a:off x="0" y="3668896"/>
          <a:ext cx="6263640" cy="1833104"/>
        </a:xfrm>
        <a:prstGeom prst="rect">
          <a:avLst/>
        </a:prstGeom>
        <a:noFill/>
        <a:ln>
          <a:noFill/>
        </a:ln>
        <a:effectLst/>
      </dgm:spPr>
      <dgm:t>
        <a:bodyPr/>
        <a:lstStyle/>
        <a:p>
          <a:pPr algn="just">
            <a:buNone/>
          </a:pPr>
          <a:r>
            <a:rPr lang="en-US" sz="1800" b="1" dirty="0" err="1">
              <a:solidFill>
                <a:sysClr val="windowText" lastClr="000000">
                  <a:hueOff val="0"/>
                  <a:satOff val="0"/>
                  <a:lumOff val="0"/>
                  <a:alphaOff val="0"/>
                </a:sysClr>
              </a:solidFill>
              <a:latin typeface="+mn-lt"/>
              <a:ea typeface="Verdana" panose="020B0604030504040204" pitchFamily="34" charset="0"/>
              <a:cs typeface="+mn-cs"/>
            </a:rPr>
            <a:t>Proizvodnja</a:t>
          </a:r>
          <a:r>
            <a:rPr lang="en-US" sz="1800" b="1" dirty="0">
              <a:solidFill>
                <a:sysClr val="windowText" lastClr="000000">
                  <a:hueOff val="0"/>
                  <a:satOff val="0"/>
                  <a:lumOff val="0"/>
                  <a:alphaOff val="0"/>
                </a:sysClr>
              </a:solidFill>
              <a:latin typeface="+mn-lt"/>
              <a:ea typeface="Verdana" panose="020B0604030504040204" pitchFamily="34" charset="0"/>
              <a:cs typeface="+mn-cs"/>
            </a:rPr>
            <a:t> </a:t>
          </a:r>
          <a:r>
            <a:rPr lang="en-US" sz="1800" b="1" dirty="0" err="1">
              <a:solidFill>
                <a:sysClr val="windowText" lastClr="000000">
                  <a:hueOff val="0"/>
                  <a:satOff val="0"/>
                  <a:lumOff val="0"/>
                  <a:alphaOff val="0"/>
                </a:sysClr>
              </a:solidFill>
              <a:latin typeface="+mn-lt"/>
              <a:ea typeface="Verdana" panose="020B0604030504040204" pitchFamily="34" charset="0"/>
              <a:cs typeface="+mn-cs"/>
            </a:rPr>
            <a:t>hrane</a:t>
          </a:r>
          <a:r>
            <a:rPr lang="en-GB" sz="1800" dirty="0">
              <a:solidFill>
                <a:sysClr val="windowText" lastClr="000000">
                  <a:hueOff val="0"/>
                  <a:satOff val="0"/>
                  <a:lumOff val="0"/>
                  <a:alphaOff val="0"/>
                </a:sysClr>
              </a:solidFill>
              <a:latin typeface="+mn-lt"/>
              <a:ea typeface="Verdana" panose="020B0604030504040204" pitchFamily="34" charset="0"/>
              <a:cs typeface="+mn-cs"/>
            </a:rPr>
            <a:t>: </a:t>
          </a:r>
          <a:r>
            <a:rPr lang="en-GB" sz="1800" dirty="0" err="1">
              <a:solidFill>
                <a:sysClr val="windowText" lastClr="000000">
                  <a:hueOff val="0"/>
                  <a:satOff val="0"/>
                  <a:lumOff val="0"/>
                  <a:alphaOff val="0"/>
                </a:sysClr>
              </a:solidFill>
              <a:latin typeface="+mn-lt"/>
              <a:ea typeface="Verdana" panose="020B0604030504040204" pitchFamily="34" charset="0"/>
              <a:cs typeface="+mn-cs"/>
            </a:rPr>
            <a:t>dizajniranje</a:t>
          </a:r>
          <a:r>
            <a:rPr lang="en-GB" sz="1800" dirty="0">
              <a:solidFill>
                <a:sysClr val="windowText" lastClr="000000">
                  <a:hueOff val="0"/>
                  <a:satOff val="0"/>
                  <a:lumOff val="0"/>
                  <a:alphaOff val="0"/>
                </a:sysClr>
              </a:solidFill>
              <a:latin typeface="+mn-lt"/>
              <a:ea typeface="Verdana" panose="020B0604030504040204" pitchFamily="34" charset="0"/>
              <a:cs typeface="+mn-cs"/>
            </a:rPr>
            <a:t> </a:t>
          </a:r>
          <a:r>
            <a:rPr lang="en-GB" sz="1800" dirty="0" err="1">
              <a:solidFill>
                <a:sysClr val="windowText" lastClr="000000">
                  <a:hueOff val="0"/>
                  <a:satOff val="0"/>
                  <a:lumOff val="0"/>
                  <a:alphaOff val="0"/>
                </a:sysClr>
              </a:solidFill>
              <a:latin typeface="+mn-lt"/>
              <a:ea typeface="Verdana" panose="020B0604030504040204" pitchFamily="34" charset="0"/>
              <a:cs typeface="+mn-cs"/>
            </a:rPr>
            <a:t>hrane</a:t>
          </a:r>
          <a:r>
            <a:rPr lang="en-GB" sz="1800" dirty="0">
              <a:solidFill>
                <a:sysClr val="windowText" lastClr="000000">
                  <a:hueOff val="0"/>
                  <a:satOff val="0"/>
                  <a:lumOff val="0"/>
                  <a:alphaOff val="0"/>
                </a:sysClr>
              </a:solidFill>
              <a:latin typeface="+mn-lt"/>
              <a:ea typeface="Verdana" panose="020B0604030504040204" pitchFamily="34" charset="0"/>
              <a:cs typeface="+mn-cs"/>
            </a:rPr>
            <a:t> </a:t>
          </a:r>
          <a:r>
            <a:rPr lang="en-GB" sz="1800" dirty="0" err="1">
              <a:solidFill>
                <a:sysClr val="windowText" lastClr="000000">
                  <a:hueOff val="0"/>
                  <a:satOff val="0"/>
                  <a:lumOff val="0"/>
                  <a:alphaOff val="0"/>
                </a:sysClr>
              </a:solidFill>
              <a:latin typeface="+mn-lt"/>
              <a:ea typeface="Verdana" panose="020B0604030504040204" pitchFamily="34" charset="0"/>
              <a:cs typeface="+mn-cs"/>
            </a:rPr>
            <a:t>sa</a:t>
          </a:r>
          <a:r>
            <a:rPr lang="en-GB" sz="1800" dirty="0">
              <a:solidFill>
                <a:sysClr val="windowText" lastClr="000000">
                  <a:hueOff val="0"/>
                  <a:satOff val="0"/>
                  <a:lumOff val="0"/>
                  <a:alphaOff val="0"/>
                </a:sysClr>
              </a:solidFill>
              <a:latin typeface="+mn-lt"/>
              <a:ea typeface="Verdana" panose="020B0604030504040204" pitchFamily="34" charset="0"/>
              <a:cs typeface="+mn-cs"/>
            </a:rPr>
            <a:t> </a:t>
          </a:r>
          <a:r>
            <a:rPr lang="en-GB" sz="1800" dirty="0" err="1">
              <a:solidFill>
                <a:sysClr val="windowText" lastClr="000000">
                  <a:hueOff val="0"/>
                  <a:satOff val="0"/>
                  <a:lumOff val="0"/>
                  <a:alphaOff val="0"/>
                </a:sysClr>
              </a:solidFill>
              <a:latin typeface="+mn-lt"/>
              <a:ea typeface="Verdana" panose="020B0604030504040204" pitchFamily="34" charset="0"/>
              <a:cs typeface="+mn-cs"/>
            </a:rPr>
            <a:t>različitim</a:t>
          </a:r>
          <a:r>
            <a:rPr lang="en-GB" sz="1800" dirty="0">
              <a:solidFill>
                <a:sysClr val="windowText" lastClr="000000">
                  <a:hueOff val="0"/>
                  <a:satOff val="0"/>
                  <a:lumOff val="0"/>
                  <a:alphaOff val="0"/>
                </a:sysClr>
              </a:solidFill>
              <a:latin typeface="+mn-lt"/>
              <a:ea typeface="Verdana" panose="020B0604030504040204" pitchFamily="34" charset="0"/>
              <a:cs typeface="+mn-cs"/>
            </a:rPr>
            <a:t> </a:t>
          </a:r>
          <a:r>
            <a:rPr lang="en-GB" sz="1800" dirty="0" err="1">
              <a:solidFill>
                <a:sysClr val="windowText" lastClr="000000">
                  <a:hueOff val="0"/>
                  <a:satOff val="0"/>
                  <a:lumOff val="0"/>
                  <a:alphaOff val="0"/>
                </a:sysClr>
              </a:solidFill>
              <a:latin typeface="+mn-lt"/>
              <a:ea typeface="Verdana" panose="020B0604030504040204" pitchFamily="34" charset="0"/>
              <a:cs typeface="+mn-cs"/>
            </a:rPr>
            <a:t>načinima</a:t>
          </a:r>
          <a:r>
            <a:rPr lang="en-GB" sz="1800" dirty="0">
              <a:solidFill>
                <a:sysClr val="windowText" lastClr="000000">
                  <a:hueOff val="0"/>
                  <a:satOff val="0"/>
                  <a:lumOff val="0"/>
                  <a:alphaOff val="0"/>
                </a:sysClr>
              </a:solidFill>
              <a:latin typeface="+mn-lt"/>
              <a:ea typeface="Verdana" panose="020B0604030504040204" pitchFamily="34" charset="0"/>
              <a:cs typeface="+mn-cs"/>
            </a:rPr>
            <a:t> </a:t>
          </a:r>
          <a:r>
            <a:rPr lang="en-GB" sz="1800" dirty="0" err="1">
              <a:solidFill>
                <a:sysClr val="windowText" lastClr="000000">
                  <a:hueOff val="0"/>
                  <a:satOff val="0"/>
                  <a:lumOff val="0"/>
                  <a:alphaOff val="0"/>
                </a:sysClr>
              </a:solidFill>
              <a:latin typeface="+mn-lt"/>
              <a:ea typeface="Verdana" panose="020B0604030504040204" pitchFamily="34" charset="0"/>
              <a:cs typeface="+mn-cs"/>
            </a:rPr>
            <a:t>razgradnje</a:t>
          </a:r>
          <a:r>
            <a:rPr lang="en-GB" sz="1800" dirty="0">
              <a:solidFill>
                <a:sysClr val="windowText" lastClr="000000">
                  <a:hueOff val="0"/>
                  <a:satOff val="0"/>
                  <a:lumOff val="0"/>
                  <a:alphaOff val="0"/>
                </a:sysClr>
              </a:solidFill>
              <a:latin typeface="+mn-lt"/>
              <a:ea typeface="Verdana" panose="020B0604030504040204" pitchFamily="34" charset="0"/>
              <a:cs typeface="+mn-cs"/>
            </a:rPr>
            <a:t>, </a:t>
          </a:r>
          <a:r>
            <a:rPr lang="en-GB" sz="1800" dirty="0" err="1">
              <a:solidFill>
                <a:sysClr val="windowText" lastClr="000000">
                  <a:hueOff val="0"/>
                  <a:satOff val="0"/>
                  <a:lumOff val="0"/>
                  <a:alphaOff val="0"/>
                </a:sysClr>
              </a:solidFill>
              <a:latin typeface="+mn-lt"/>
              <a:ea typeface="Verdana" panose="020B0604030504040204" pitchFamily="34" charset="0"/>
              <a:cs typeface="+mn-cs"/>
            </a:rPr>
            <a:t>proizvodnja</a:t>
          </a:r>
          <a:r>
            <a:rPr lang="en-GB" sz="1800" dirty="0">
              <a:solidFill>
                <a:sysClr val="windowText" lastClr="000000">
                  <a:hueOff val="0"/>
                  <a:satOff val="0"/>
                  <a:lumOff val="0"/>
                  <a:alphaOff val="0"/>
                </a:sysClr>
              </a:solidFill>
              <a:latin typeface="+mn-lt"/>
              <a:ea typeface="Verdana" panose="020B0604030504040204" pitchFamily="34" charset="0"/>
              <a:cs typeface="+mn-cs"/>
            </a:rPr>
            <a:t> </a:t>
          </a:r>
          <a:r>
            <a:rPr lang="en-GB" sz="1800" dirty="0" err="1">
              <a:solidFill>
                <a:sysClr val="windowText" lastClr="000000">
                  <a:hueOff val="0"/>
                  <a:satOff val="0"/>
                  <a:lumOff val="0"/>
                  <a:alphaOff val="0"/>
                </a:sysClr>
              </a:solidFill>
              <a:latin typeface="+mn-lt"/>
              <a:ea typeface="Verdana" panose="020B0604030504040204" pitchFamily="34" charset="0"/>
              <a:cs typeface="+mn-cs"/>
            </a:rPr>
            <a:t>sastojaka</a:t>
          </a:r>
          <a:r>
            <a:rPr lang="en-GB" sz="1800" dirty="0">
              <a:solidFill>
                <a:sysClr val="windowText" lastClr="000000">
                  <a:hueOff val="0"/>
                  <a:satOff val="0"/>
                  <a:lumOff val="0"/>
                  <a:alphaOff val="0"/>
                </a:sysClr>
              </a:solidFill>
              <a:latin typeface="+mn-lt"/>
              <a:ea typeface="Verdana" panose="020B0604030504040204" pitchFamily="34" charset="0"/>
              <a:cs typeface="+mn-cs"/>
            </a:rPr>
            <a:t> koji </a:t>
          </a:r>
          <a:r>
            <a:rPr lang="en-GB" sz="1800" dirty="0" err="1">
              <a:solidFill>
                <a:sysClr val="windowText" lastClr="000000">
                  <a:hueOff val="0"/>
                  <a:satOff val="0"/>
                  <a:lumOff val="0"/>
                  <a:alphaOff val="0"/>
                </a:sysClr>
              </a:solidFill>
              <a:latin typeface="+mn-lt"/>
              <a:ea typeface="Verdana" panose="020B0604030504040204" pitchFamily="34" charset="0"/>
              <a:cs typeface="+mn-cs"/>
            </a:rPr>
            <a:t>potiču</a:t>
          </a:r>
          <a:r>
            <a:rPr lang="en-GB" sz="1800" dirty="0">
              <a:solidFill>
                <a:sysClr val="windowText" lastClr="000000">
                  <a:hueOff val="0"/>
                  <a:satOff val="0"/>
                  <a:lumOff val="0"/>
                  <a:alphaOff val="0"/>
                </a:sysClr>
              </a:solidFill>
              <a:latin typeface="+mn-lt"/>
              <a:ea typeface="Verdana" panose="020B0604030504040204" pitchFamily="34" charset="0"/>
              <a:cs typeface="+mn-cs"/>
            </a:rPr>
            <a:t> </a:t>
          </a:r>
          <a:r>
            <a:rPr lang="en-GB" sz="1800" dirty="0" err="1">
              <a:solidFill>
                <a:sysClr val="windowText" lastClr="000000">
                  <a:hueOff val="0"/>
                  <a:satOff val="0"/>
                  <a:lumOff val="0"/>
                  <a:alphaOff val="0"/>
                </a:sysClr>
              </a:solidFill>
              <a:latin typeface="+mn-lt"/>
              <a:ea typeface="Verdana" panose="020B0604030504040204" pitchFamily="34" charset="0"/>
              <a:cs typeface="+mn-cs"/>
            </a:rPr>
            <a:t>biorazbnolikost</a:t>
          </a:r>
          <a:r>
            <a:rPr lang="en-GB" sz="1800" dirty="0">
              <a:solidFill>
                <a:sysClr val="windowText" lastClr="000000">
                  <a:hueOff val="0"/>
                  <a:satOff val="0"/>
                  <a:lumOff val="0"/>
                  <a:alphaOff val="0"/>
                </a:sysClr>
              </a:solidFill>
              <a:latin typeface="+mn-lt"/>
              <a:ea typeface="Verdana" panose="020B0604030504040204" pitchFamily="34" charset="0"/>
              <a:cs typeface="+mn-cs"/>
            </a:rPr>
            <a:t> </a:t>
          </a:r>
          <a:r>
            <a:rPr lang="en-GB" sz="1800" dirty="0" err="1">
              <a:solidFill>
                <a:sysClr val="windowText" lastClr="000000">
                  <a:hueOff val="0"/>
                  <a:satOff val="0"/>
                  <a:lumOff val="0"/>
                  <a:alphaOff val="0"/>
                </a:sysClr>
              </a:solidFill>
              <a:latin typeface="+mn-lt"/>
              <a:ea typeface="Verdana" panose="020B0604030504040204" pitchFamily="34" charset="0"/>
              <a:cs typeface="+mn-cs"/>
            </a:rPr>
            <a:t>podupirući</a:t>
          </a:r>
          <a:r>
            <a:rPr lang="en-GB" sz="1800" dirty="0">
              <a:solidFill>
                <a:sysClr val="windowText" lastClr="000000">
                  <a:hueOff val="0"/>
                  <a:satOff val="0"/>
                  <a:lumOff val="0"/>
                  <a:alphaOff val="0"/>
                </a:sysClr>
              </a:solidFill>
              <a:latin typeface="+mn-lt"/>
              <a:ea typeface="Verdana" panose="020B0604030504040204" pitchFamily="34" charset="0"/>
              <a:cs typeface="+mn-cs"/>
            </a:rPr>
            <a:t> </a:t>
          </a:r>
          <a:r>
            <a:rPr lang="en-GB" sz="1800" dirty="0" err="1">
              <a:solidFill>
                <a:sysClr val="windowText" lastClr="000000">
                  <a:hueOff val="0"/>
                  <a:satOff val="0"/>
                  <a:lumOff val="0"/>
                  <a:alphaOff val="0"/>
                </a:sysClr>
              </a:solidFill>
              <a:latin typeface="+mn-lt"/>
              <a:ea typeface="Verdana" panose="020B0604030504040204" pitchFamily="34" charset="0"/>
              <a:cs typeface="+mn-cs"/>
            </a:rPr>
            <a:t>farme</a:t>
          </a:r>
          <a:r>
            <a:rPr lang="en-GB" sz="1800" dirty="0">
              <a:solidFill>
                <a:sysClr val="windowText" lastClr="000000">
                  <a:hueOff val="0"/>
                  <a:satOff val="0"/>
                  <a:lumOff val="0"/>
                  <a:alphaOff val="0"/>
                </a:sysClr>
              </a:solidFill>
              <a:latin typeface="+mn-lt"/>
              <a:ea typeface="Verdana" panose="020B0604030504040204" pitchFamily="34" charset="0"/>
              <a:cs typeface="+mn-cs"/>
            </a:rPr>
            <a:t> </a:t>
          </a:r>
          <a:r>
            <a:rPr lang="en-GB" sz="1800" dirty="0" err="1">
              <a:solidFill>
                <a:sysClr val="windowText" lastClr="000000">
                  <a:hueOff val="0"/>
                  <a:satOff val="0"/>
                  <a:lumOff val="0"/>
                  <a:alphaOff val="0"/>
                </a:sysClr>
              </a:solidFill>
              <a:latin typeface="+mn-lt"/>
              <a:ea typeface="Verdana" panose="020B0604030504040204" pitchFamily="34" charset="0"/>
              <a:cs typeface="+mn-cs"/>
            </a:rPr>
            <a:t>koje</a:t>
          </a:r>
          <a:r>
            <a:rPr lang="en-GB" sz="1800" dirty="0">
              <a:solidFill>
                <a:sysClr val="windowText" lastClr="000000">
                  <a:hueOff val="0"/>
                  <a:satOff val="0"/>
                  <a:lumOff val="0"/>
                  <a:alphaOff val="0"/>
                </a:sysClr>
              </a:solidFill>
              <a:latin typeface="+mn-lt"/>
              <a:ea typeface="Verdana" panose="020B0604030504040204" pitchFamily="34" charset="0"/>
              <a:cs typeface="+mn-cs"/>
            </a:rPr>
            <a:t> </a:t>
          </a:r>
          <a:r>
            <a:rPr lang="en-GB" sz="1800" dirty="0" err="1">
              <a:solidFill>
                <a:sysClr val="windowText" lastClr="000000">
                  <a:hueOff val="0"/>
                  <a:satOff val="0"/>
                  <a:lumOff val="0"/>
                  <a:alphaOff val="0"/>
                </a:sysClr>
              </a:solidFill>
              <a:latin typeface="+mn-lt"/>
              <a:ea typeface="Verdana" panose="020B0604030504040204" pitchFamily="34" charset="0"/>
              <a:cs typeface="+mn-cs"/>
            </a:rPr>
            <a:t>uzgajaju</a:t>
          </a:r>
          <a:r>
            <a:rPr lang="en-GB" sz="1800" dirty="0">
              <a:solidFill>
                <a:sysClr val="windowText" lastClr="000000">
                  <a:hueOff val="0"/>
                  <a:satOff val="0"/>
                  <a:lumOff val="0"/>
                  <a:alphaOff val="0"/>
                </a:sysClr>
              </a:solidFill>
              <a:latin typeface="+mn-lt"/>
              <a:ea typeface="Verdana" panose="020B0604030504040204" pitchFamily="34" charset="0"/>
              <a:cs typeface="+mn-cs"/>
            </a:rPr>
            <a:t> </a:t>
          </a:r>
          <a:r>
            <a:rPr lang="en-GB" sz="1800" dirty="0" err="1">
              <a:solidFill>
                <a:sysClr val="windowText" lastClr="000000">
                  <a:hueOff val="0"/>
                  <a:satOff val="0"/>
                  <a:lumOff val="0"/>
                  <a:alphaOff val="0"/>
                </a:sysClr>
              </a:solidFill>
              <a:latin typeface="+mn-lt"/>
              <a:ea typeface="Verdana" panose="020B0604030504040204" pitchFamily="34" charset="0"/>
              <a:cs typeface="+mn-cs"/>
            </a:rPr>
            <a:t>hranu</a:t>
          </a:r>
          <a:r>
            <a:rPr lang="en-GB" sz="1800" dirty="0">
              <a:solidFill>
                <a:sysClr val="windowText" lastClr="000000">
                  <a:hueOff val="0"/>
                  <a:satOff val="0"/>
                  <a:lumOff val="0"/>
                  <a:alphaOff val="0"/>
                </a:sysClr>
              </a:solidFill>
              <a:latin typeface="+mn-lt"/>
              <a:ea typeface="Verdana" panose="020B0604030504040204" pitchFamily="34" charset="0"/>
              <a:cs typeface="+mn-cs"/>
            </a:rPr>
            <a:t> </a:t>
          </a:r>
          <a:r>
            <a:rPr lang="en-GB" sz="1800" dirty="0" err="1">
              <a:solidFill>
                <a:sysClr val="windowText" lastClr="000000">
                  <a:hueOff val="0"/>
                  <a:satOff val="0"/>
                  <a:lumOff val="0"/>
                  <a:alphaOff val="0"/>
                </a:sysClr>
              </a:solidFill>
              <a:latin typeface="+mn-lt"/>
              <a:ea typeface="Verdana" panose="020B0604030504040204" pitchFamily="34" charset="0"/>
              <a:cs typeface="+mn-cs"/>
            </a:rPr>
            <a:t>na</a:t>
          </a:r>
          <a:r>
            <a:rPr lang="en-GB" sz="1800" dirty="0">
              <a:solidFill>
                <a:sysClr val="windowText" lastClr="000000">
                  <a:hueOff val="0"/>
                  <a:satOff val="0"/>
                  <a:lumOff val="0"/>
                  <a:alphaOff val="0"/>
                </a:sysClr>
              </a:solidFill>
              <a:latin typeface="+mn-lt"/>
              <a:ea typeface="Verdana" panose="020B0604030504040204" pitchFamily="34" charset="0"/>
              <a:cs typeface="+mn-cs"/>
            </a:rPr>
            <a:t> </a:t>
          </a:r>
          <a:r>
            <a:rPr lang="en-GB" sz="1800" dirty="0" err="1">
              <a:solidFill>
                <a:sysClr val="windowText" lastClr="000000">
                  <a:hueOff val="0"/>
                  <a:satOff val="0"/>
                  <a:lumOff val="0"/>
                  <a:alphaOff val="0"/>
                </a:sysClr>
              </a:solidFill>
              <a:latin typeface="+mn-lt"/>
              <a:ea typeface="Verdana" panose="020B0604030504040204" pitchFamily="34" charset="0"/>
              <a:cs typeface="+mn-cs"/>
            </a:rPr>
            <a:t>način</a:t>
          </a:r>
          <a:r>
            <a:rPr lang="en-GB" sz="1800" dirty="0">
              <a:solidFill>
                <a:sysClr val="windowText" lastClr="000000">
                  <a:hueOff val="0"/>
                  <a:satOff val="0"/>
                  <a:lumOff val="0"/>
                  <a:alphaOff val="0"/>
                </a:sysClr>
              </a:solidFill>
              <a:latin typeface="+mn-lt"/>
              <a:ea typeface="Verdana" panose="020B0604030504040204" pitchFamily="34" charset="0"/>
              <a:cs typeface="+mn-cs"/>
            </a:rPr>
            <a:t> da </a:t>
          </a:r>
          <a:r>
            <a:rPr lang="en-GB" sz="1800" dirty="0" err="1">
              <a:solidFill>
                <a:sysClr val="windowText" lastClr="000000">
                  <a:hueOff val="0"/>
                  <a:satOff val="0"/>
                  <a:lumOff val="0"/>
                  <a:alphaOff val="0"/>
                </a:sysClr>
              </a:solidFill>
              <a:latin typeface="+mn-lt"/>
              <a:ea typeface="Verdana" panose="020B0604030504040204" pitchFamily="34" charset="0"/>
              <a:cs typeface="+mn-cs"/>
            </a:rPr>
            <a:t>smanjuju</a:t>
          </a:r>
          <a:r>
            <a:rPr lang="en-GB" sz="1800" dirty="0">
              <a:solidFill>
                <a:sysClr val="windowText" lastClr="000000">
                  <a:hueOff val="0"/>
                  <a:satOff val="0"/>
                  <a:lumOff val="0"/>
                  <a:alphaOff val="0"/>
                </a:sysClr>
              </a:solidFill>
              <a:latin typeface="+mn-lt"/>
              <a:ea typeface="Verdana" panose="020B0604030504040204" pitchFamily="34" charset="0"/>
              <a:cs typeface="+mn-cs"/>
            </a:rPr>
            <a:t> </a:t>
          </a:r>
          <a:r>
            <a:rPr lang="en-GB" sz="1800" dirty="0" err="1">
              <a:solidFill>
                <a:sysClr val="windowText" lastClr="000000">
                  <a:hueOff val="0"/>
                  <a:satOff val="0"/>
                  <a:lumOff val="0"/>
                  <a:alphaOff val="0"/>
                </a:sysClr>
              </a:solidFill>
              <a:latin typeface="+mn-lt"/>
              <a:ea typeface="Verdana" panose="020B0604030504040204" pitchFamily="34" charset="0"/>
              <a:cs typeface="+mn-cs"/>
            </a:rPr>
            <a:t>stvaranje</a:t>
          </a:r>
          <a:r>
            <a:rPr lang="en-GB" sz="1800" dirty="0">
              <a:solidFill>
                <a:sysClr val="windowText" lastClr="000000">
                  <a:hueOff val="0"/>
                  <a:satOff val="0"/>
                  <a:lumOff val="0"/>
                  <a:alphaOff val="0"/>
                </a:sysClr>
              </a:solidFill>
              <a:latin typeface="+mn-lt"/>
              <a:ea typeface="Verdana" panose="020B0604030504040204" pitchFamily="34" charset="0"/>
              <a:cs typeface="+mn-cs"/>
            </a:rPr>
            <a:t> CO2, </a:t>
          </a:r>
          <a:r>
            <a:rPr lang="en-GB" sz="1800" dirty="0" err="1">
              <a:solidFill>
                <a:sysClr val="windowText" lastClr="000000">
                  <a:hueOff val="0"/>
                  <a:satOff val="0"/>
                  <a:lumOff val="0"/>
                  <a:alphaOff val="0"/>
                </a:sysClr>
              </a:solidFill>
              <a:latin typeface="+mn-lt"/>
              <a:ea typeface="Verdana" panose="020B0604030504040204" pitchFamily="34" charset="0"/>
              <a:cs typeface="+mn-cs"/>
            </a:rPr>
            <a:t>poboljšavaju</a:t>
          </a:r>
          <a:r>
            <a:rPr lang="en-GB" sz="1800" dirty="0">
              <a:solidFill>
                <a:sysClr val="windowText" lastClr="000000">
                  <a:hueOff val="0"/>
                  <a:satOff val="0"/>
                  <a:lumOff val="0"/>
                  <a:alphaOff val="0"/>
                </a:sysClr>
              </a:solidFill>
              <a:latin typeface="+mn-lt"/>
              <a:ea typeface="Verdana" panose="020B0604030504040204" pitchFamily="34" charset="0"/>
              <a:cs typeface="+mn-cs"/>
            </a:rPr>
            <a:t> </a:t>
          </a:r>
          <a:r>
            <a:rPr lang="en-GB" sz="1800" dirty="0" err="1">
              <a:solidFill>
                <a:sysClr val="windowText" lastClr="000000">
                  <a:hueOff val="0"/>
                  <a:satOff val="0"/>
                  <a:lumOff val="0"/>
                  <a:alphaOff val="0"/>
                </a:sysClr>
              </a:solidFill>
              <a:latin typeface="+mn-lt"/>
              <a:ea typeface="Verdana" panose="020B0604030504040204" pitchFamily="34" charset="0"/>
              <a:cs typeface="+mn-cs"/>
            </a:rPr>
            <a:t>kvalitetu</a:t>
          </a:r>
          <a:r>
            <a:rPr lang="en-GB" sz="1800" dirty="0">
              <a:solidFill>
                <a:sysClr val="windowText" lastClr="000000">
                  <a:hueOff val="0"/>
                  <a:satOff val="0"/>
                  <a:lumOff val="0"/>
                  <a:alphaOff val="0"/>
                </a:sysClr>
              </a:solidFill>
              <a:latin typeface="+mn-lt"/>
              <a:ea typeface="Verdana" panose="020B0604030504040204" pitchFamily="34" charset="0"/>
              <a:cs typeface="+mn-cs"/>
            </a:rPr>
            <a:t> </a:t>
          </a:r>
          <a:r>
            <a:rPr lang="en-GB" sz="1800" dirty="0" err="1">
              <a:solidFill>
                <a:sysClr val="windowText" lastClr="000000">
                  <a:hueOff val="0"/>
                  <a:satOff val="0"/>
                  <a:lumOff val="0"/>
                  <a:alphaOff val="0"/>
                </a:sysClr>
              </a:solidFill>
              <a:latin typeface="+mn-lt"/>
              <a:ea typeface="Verdana" panose="020B0604030504040204" pitchFamily="34" charset="0"/>
              <a:cs typeface="+mn-cs"/>
            </a:rPr>
            <a:t>zraka</a:t>
          </a:r>
          <a:r>
            <a:rPr lang="en-GB" sz="1800" dirty="0">
              <a:solidFill>
                <a:sysClr val="windowText" lastClr="000000">
                  <a:hueOff val="0"/>
                  <a:satOff val="0"/>
                  <a:lumOff val="0"/>
                  <a:alphaOff val="0"/>
                </a:sysClr>
              </a:solidFill>
              <a:latin typeface="+mn-lt"/>
              <a:ea typeface="Verdana" panose="020B0604030504040204" pitchFamily="34" charset="0"/>
              <a:cs typeface="+mn-cs"/>
            </a:rPr>
            <a:t> </a:t>
          </a:r>
          <a:r>
            <a:rPr lang="en-GB" sz="1800" dirty="0" err="1">
              <a:solidFill>
                <a:sysClr val="windowText" lastClr="000000">
                  <a:hueOff val="0"/>
                  <a:satOff val="0"/>
                  <a:lumOff val="0"/>
                  <a:alphaOff val="0"/>
                </a:sysClr>
              </a:solidFill>
              <a:latin typeface="+mn-lt"/>
              <a:ea typeface="Verdana" panose="020B0604030504040204" pitchFamily="34" charset="0"/>
              <a:cs typeface="+mn-cs"/>
            </a:rPr>
            <a:t>i</a:t>
          </a:r>
          <a:r>
            <a:rPr lang="en-GB" sz="1800" dirty="0">
              <a:solidFill>
                <a:sysClr val="windowText" lastClr="000000">
                  <a:hueOff val="0"/>
                  <a:satOff val="0"/>
                  <a:lumOff val="0"/>
                  <a:alphaOff val="0"/>
                </a:sysClr>
              </a:solidFill>
              <a:latin typeface="+mn-lt"/>
              <a:ea typeface="Verdana" panose="020B0604030504040204" pitchFamily="34" charset="0"/>
              <a:cs typeface="+mn-cs"/>
            </a:rPr>
            <a:t> </a:t>
          </a:r>
          <a:r>
            <a:rPr lang="en-GB" sz="1800" dirty="0" err="1">
              <a:solidFill>
                <a:sysClr val="windowText" lastClr="000000">
                  <a:hueOff val="0"/>
                  <a:satOff val="0"/>
                  <a:lumOff val="0"/>
                  <a:alphaOff val="0"/>
                </a:sysClr>
              </a:solidFill>
              <a:latin typeface="+mn-lt"/>
              <a:ea typeface="Verdana" panose="020B0604030504040204" pitchFamily="34" charset="0"/>
              <a:cs typeface="+mn-cs"/>
            </a:rPr>
            <a:t>vode</a:t>
          </a:r>
          <a:r>
            <a:rPr lang="en-GB" sz="1800" dirty="0">
              <a:solidFill>
                <a:sysClr val="windowText" lastClr="000000">
                  <a:hueOff val="0"/>
                  <a:satOff val="0"/>
                  <a:lumOff val="0"/>
                  <a:alphaOff val="0"/>
                </a:sysClr>
              </a:solidFill>
              <a:latin typeface="+mn-lt"/>
              <a:ea typeface="Verdana" panose="020B0604030504040204" pitchFamily="34" charset="0"/>
              <a:cs typeface="+mn-cs"/>
            </a:rPr>
            <a:t> </a:t>
          </a:r>
          <a:r>
            <a:rPr lang="en-GB" sz="1800" dirty="0" err="1">
              <a:solidFill>
                <a:sysClr val="windowText" lastClr="000000">
                  <a:hueOff val="0"/>
                  <a:satOff val="0"/>
                  <a:lumOff val="0"/>
                  <a:alphaOff val="0"/>
                </a:sysClr>
              </a:solidFill>
              <a:latin typeface="+mn-lt"/>
              <a:ea typeface="Verdana" panose="020B0604030504040204" pitchFamily="34" charset="0"/>
              <a:cs typeface="+mn-cs"/>
            </a:rPr>
            <a:t>i</a:t>
          </a:r>
          <a:r>
            <a:rPr lang="en-GB" sz="1800" dirty="0">
              <a:solidFill>
                <a:sysClr val="windowText" lastClr="000000">
                  <a:hueOff val="0"/>
                  <a:satOff val="0"/>
                  <a:lumOff val="0"/>
                  <a:alphaOff val="0"/>
                </a:sysClr>
              </a:solidFill>
              <a:latin typeface="+mn-lt"/>
              <a:ea typeface="Verdana" panose="020B0604030504040204" pitchFamily="34" charset="0"/>
              <a:cs typeface="+mn-cs"/>
            </a:rPr>
            <a:t> </a:t>
          </a:r>
          <a:r>
            <a:rPr lang="en-GB" sz="1800" dirty="0" err="1">
              <a:solidFill>
                <a:sysClr val="windowText" lastClr="000000">
                  <a:hueOff val="0"/>
                  <a:satOff val="0"/>
                  <a:lumOff val="0"/>
                  <a:alphaOff val="0"/>
                </a:sysClr>
              </a:solidFill>
              <a:latin typeface="+mn-lt"/>
              <a:ea typeface="Verdana" panose="020B0604030504040204" pitchFamily="34" charset="0"/>
              <a:cs typeface="+mn-cs"/>
            </a:rPr>
            <a:t>nemaju</a:t>
          </a:r>
          <a:r>
            <a:rPr lang="en-GB" sz="1800" dirty="0">
              <a:solidFill>
                <a:sysClr val="windowText" lastClr="000000">
                  <a:hueOff val="0"/>
                  <a:satOff val="0"/>
                  <a:lumOff val="0"/>
                  <a:alphaOff val="0"/>
                </a:sysClr>
              </a:solidFill>
              <a:latin typeface="+mn-lt"/>
              <a:ea typeface="Verdana" panose="020B0604030504040204" pitchFamily="34" charset="0"/>
              <a:cs typeface="+mn-cs"/>
            </a:rPr>
            <a:t> </a:t>
          </a:r>
          <a:r>
            <a:rPr lang="en-GB" sz="1800" dirty="0" err="1">
              <a:solidFill>
                <a:sysClr val="windowText" lastClr="000000">
                  <a:hueOff val="0"/>
                  <a:satOff val="0"/>
                  <a:lumOff val="0"/>
                  <a:alphaOff val="0"/>
                </a:sysClr>
              </a:solidFill>
              <a:latin typeface="+mn-lt"/>
              <a:ea typeface="Verdana" panose="020B0604030504040204" pitchFamily="34" charset="0"/>
              <a:cs typeface="+mn-cs"/>
            </a:rPr>
            <a:t>potrebu</a:t>
          </a:r>
          <a:r>
            <a:rPr lang="en-GB" sz="1800" dirty="0">
              <a:solidFill>
                <a:sysClr val="windowText" lastClr="000000">
                  <a:hueOff val="0"/>
                  <a:satOff val="0"/>
                  <a:lumOff val="0"/>
                  <a:alphaOff val="0"/>
                </a:sysClr>
              </a:solidFill>
              <a:latin typeface="+mn-lt"/>
              <a:ea typeface="Verdana" panose="020B0604030504040204" pitchFamily="34" charset="0"/>
              <a:cs typeface="+mn-cs"/>
            </a:rPr>
            <a:t> za </a:t>
          </a:r>
          <a:r>
            <a:rPr lang="en-GB" sz="1800" dirty="0" err="1">
              <a:solidFill>
                <a:sysClr val="windowText" lastClr="000000">
                  <a:hueOff val="0"/>
                  <a:satOff val="0"/>
                  <a:lumOff val="0"/>
                  <a:alphaOff val="0"/>
                </a:sysClr>
              </a:solidFill>
              <a:latin typeface="+mn-lt"/>
              <a:ea typeface="Verdana" panose="020B0604030504040204" pitchFamily="34" charset="0"/>
              <a:cs typeface="+mn-cs"/>
            </a:rPr>
            <a:t>štetnim</a:t>
          </a:r>
          <a:r>
            <a:rPr lang="en-GB" sz="1800" dirty="0">
              <a:solidFill>
                <a:sysClr val="windowText" lastClr="000000">
                  <a:hueOff val="0"/>
                  <a:satOff val="0"/>
                  <a:lumOff val="0"/>
                  <a:alphaOff val="0"/>
                </a:sysClr>
              </a:solidFill>
              <a:latin typeface="+mn-lt"/>
              <a:ea typeface="Verdana" panose="020B0604030504040204" pitchFamily="34" charset="0"/>
              <a:cs typeface="+mn-cs"/>
            </a:rPr>
            <a:t> </a:t>
          </a:r>
          <a:r>
            <a:rPr lang="en-GB" sz="1800" dirty="0" err="1">
              <a:solidFill>
                <a:sysClr val="windowText" lastClr="000000">
                  <a:hueOff val="0"/>
                  <a:satOff val="0"/>
                  <a:lumOff val="0"/>
                  <a:alphaOff val="0"/>
                </a:sysClr>
              </a:solidFill>
              <a:latin typeface="+mn-lt"/>
              <a:ea typeface="Verdana" panose="020B0604030504040204" pitchFamily="34" charset="0"/>
              <a:cs typeface="+mn-cs"/>
            </a:rPr>
            <a:t>sintetičkim</a:t>
          </a:r>
          <a:r>
            <a:rPr lang="en-GB" sz="1800" dirty="0">
              <a:solidFill>
                <a:sysClr val="windowText" lastClr="000000">
                  <a:hueOff val="0"/>
                  <a:satOff val="0"/>
                  <a:lumOff val="0"/>
                  <a:alphaOff val="0"/>
                </a:sysClr>
              </a:solidFill>
              <a:latin typeface="+mn-lt"/>
              <a:ea typeface="Verdana" panose="020B0604030504040204" pitchFamily="34" charset="0"/>
              <a:cs typeface="+mn-cs"/>
            </a:rPr>
            <a:t> </a:t>
          </a:r>
          <a:r>
            <a:rPr lang="en-GB" sz="1800" dirty="0" err="1">
              <a:solidFill>
                <a:sysClr val="windowText" lastClr="000000">
                  <a:hueOff val="0"/>
                  <a:satOff val="0"/>
                  <a:lumOff val="0"/>
                  <a:alphaOff val="0"/>
                </a:sysClr>
              </a:solidFill>
              <a:latin typeface="+mn-lt"/>
              <a:ea typeface="Verdana" panose="020B0604030504040204" pitchFamily="34" charset="0"/>
              <a:cs typeface="+mn-cs"/>
            </a:rPr>
            <a:t>supstancama</a:t>
          </a:r>
          <a:r>
            <a:rPr lang="en-GB" sz="1800" dirty="0">
              <a:solidFill>
                <a:sysClr val="windowText" lastClr="000000">
                  <a:hueOff val="0"/>
                  <a:satOff val="0"/>
                  <a:lumOff val="0"/>
                  <a:alphaOff val="0"/>
                </a:sysClr>
              </a:solidFill>
              <a:latin typeface="+mn-lt"/>
              <a:ea typeface="Verdana" panose="020B0604030504040204" pitchFamily="34" charset="0"/>
              <a:cs typeface="+mn-cs"/>
            </a:rPr>
            <a:t>. </a:t>
          </a:r>
          <a:endParaRPr lang="en-US" sz="1800" dirty="0">
            <a:solidFill>
              <a:sysClr val="windowText" lastClr="000000">
                <a:hueOff val="0"/>
                <a:satOff val="0"/>
                <a:lumOff val="0"/>
                <a:alphaOff val="0"/>
              </a:sysClr>
            </a:solidFill>
            <a:latin typeface="+mn-lt"/>
            <a:ea typeface="Verdana" panose="020B0604030504040204" pitchFamily="34" charset="0"/>
            <a:cs typeface="+mn-cs"/>
          </a:endParaRPr>
        </a:p>
      </dgm:t>
    </dgm:pt>
    <dgm:pt modelId="{17A1F67A-8096-4BAA-853E-4A6D9E913538}" type="parTrans" cxnId="{6DF3939A-D14F-44CB-8F55-AA6FCFEF97F4}">
      <dgm:prSet/>
      <dgm:spPr/>
      <dgm:t>
        <a:bodyPr/>
        <a:lstStyle/>
        <a:p>
          <a:endParaRPr lang="en-US"/>
        </a:p>
      </dgm:t>
    </dgm:pt>
    <dgm:pt modelId="{A7E11BC3-D303-4DC3-B83B-CCCEC3E0D189}" type="sibTrans" cxnId="{6DF3939A-D14F-44CB-8F55-AA6FCFEF97F4}">
      <dgm:prSet/>
      <dgm:spPr/>
      <dgm:t>
        <a:bodyPr/>
        <a:lstStyle/>
        <a:p>
          <a:endParaRPr lang="en-US"/>
        </a:p>
      </dgm:t>
    </dgm:pt>
    <dgm:pt modelId="{31431CFC-4CAA-478A-B510-F600A19F23F5}" type="pres">
      <dgm:prSet presAssocID="{D5E84B07-8FC4-4772-9FE5-508FEC41F8B6}" presName="vert0" presStyleCnt="0">
        <dgm:presLayoutVars>
          <dgm:dir/>
          <dgm:animOne val="branch"/>
          <dgm:animLvl val="lvl"/>
        </dgm:presLayoutVars>
      </dgm:prSet>
      <dgm:spPr/>
    </dgm:pt>
    <dgm:pt modelId="{28DCBDEA-35AB-4134-9D70-B07B3A33C4DC}" type="pres">
      <dgm:prSet presAssocID="{361CE4CB-1FE5-4DB5-AD43-E13CBFC9F19A}" presName="thickLine" presStyleLbl="alignNode1" presStyleIdx="0" presStyleCnt="3"/>
      <dgm:spPr>
        <a:xfrm>
          <a:off x="0" y="2687"/>
          <a:ext cx="6263640" cy="0"/>
        </a:xfrm>
        <a:prstGeom prst="line">
          <a:avLst/>
        </a:prstGeom>
        <a:solidFill>
          <a:srgbClr val="1D9A78">
            <a:hueOff val="0"/>
            <a:satOff val="0"/>
            <a:lumOff val="0"/>
            <a:alphaOff val="0"/>
          </a:srgbClr>
        </a:solidFill>
        <a:ln w="12700" cap="flat" cmpd="sng" algn="ctr">
          <a:solidFill>
            <a:srgbClr val="1D9A78">
              <a:hueOff val="0"/>
              <a:satOff val="0"/>
              <a:lumOff val="0"/>
              <a:alphaOff val="0"/>
            </a:srgbClr>
          </a:solidFill>
          <a:prstDash val="solid"/>
          <a:miter lim="800000"/>
        </a:ln>
        <a:effectLst/>
      </dgm:spPr>
    </dgm:pt>
    <dgm:pt modelId="{30BB4154-7470-4D09-AE70-646F73BCE562}" type="pres">
      <dgm:prSet presAssocID="{361CE4CB-1FE5-4DB5-AD43-E13CBFC9F19A}" presName="horz1" presStyleCnt="0"/>
      <dgm:spPr/>
    </dgm:pt>
    <dgm:pt modelId="{4FA08718-9A41-428C-9A9C-12F0DF31066B}" type="pres">
      <dgm:prSet presAssocID="{361CE4CB-1FE5-4DB5-AD43-E13CBFC9F19A}" presName="tx1" presStyleLbl="revTx" presStyleIdx="0" presStyleCnt="3" custLinFactNeighborY="6931"/>
      <dgm:spPr/>
    </dgm:pt>
    <dgm:pt modelId="{973C4001-34B1-4032-BD53-AE74BE35BEE9}" type="pres">
      <dgm:prSet presAssocID="{361CE4CB-1FE5-4DB5-AD43-E13CBFC9F19A}" presName="vert1" presStyleCnt="0"/>
      <dgm:spPr/>
    </dgm:pt>
    <dgm:pt modelId="{2EE7E874-73E1-47C0-942F-5C6BA0C16F01}" type="pres">
      <dgm:prSet presAssocID="{824989B2-E8B9-47C8-A6F0-CA7D15ED3757}" presName="thickLine" presStyleLbl="alignNode1" presStyleIdx="1" presStyleCnt="3"/>
      <dgm:spPr>
        <a:xfrm>
          <a:off x="0" y="1835791"/>
          <a:ext cx="6263640" cy="0"/>
        </a:xfrm>
        <a:prstGeom prst="line">
          <a:avLst/>
        </a:prstGeom>
        <a:solidFill>
          <a:srgbClr val="1D9A78">
            <a:hueOff val="0"/>
            <a:satOff val="0"/>
            <a:lumOff val="0"/>
            <a:alphaOff val="0"/>
          </a:srgbClr>
        </a:solidFill>
        <a:ln w="12700" cap="flat" cmpd="sng" algn="ctr">
          <a:solidFill>
            <a:srgbClr val="1D9A78">
              <a:hueOff val="0"/>
              <a:satOff val="0"/>
              <a:lumOff val="0"/>
              <a:alphaOff val="0"/>
            </a:srgbClr>
          </a:solidFill>
          <a:prstDash val="solid"/>
          <a:miter lim="800000"/>
        </a:ln>
        <a:effectLst/>
      </dgm:spPr>
    </dgm:pt>
    <dgm:pt modelId="{E855F54B-1A3A-43A1-A890-71FEFBAAB141}" type="pres">
      <dgm:prSet presAssocID="{824989B2-E8B9-47C8-A6F0-CA7D15ED3757}" presName="horz1" presStyleCnt="0"/>
      <dgm:spPr/>
    </dgm:pt>
    <dgm:pt modelId="{3073E4EB-90DD-41DD-814B-E8A52C57E59C}" type="pres">
      <dgm:prSet presAssocID="{824989B2-E8B9-47C8-A6F0-CA7D15ED3757}" presName="tx1" presStyleLbl="revTx" presStyleIdx="1" presStyleCnt="3" custLinFactNeighborY="6931"/>
      <dgm:spPr/>
    </dgm:pt>
    <dgm:pt modelId="{F528C427-5A71-46C8-93DD-08129CAA4356}" type="pres">
      <dgm:prSet presAssocID="{824989B2-E8B9-47C8-A6F0-CA7D15ED3757}" presName="vert1" presStyleCnt="0"/>
      <dgm:spPr/>
    </dgm:pt>
    <dgm:pt modelId="{71E2D33D-00CB-4979-AB4C-02418962E2D9}" type="pres">
      <dgm:prSet presAssocID="{2879C704-87D5-4F90-977F-5BFDB1867575}" presName="thickLine" presStyleLbl="alignNode1" presStyleIdx="2" presStyleCnt="3"/>
      <dgm:spPr>
        <a:xfrm>
          <a:off x="0" y="3668896"/>
          <a:ext cx="6263640" cy="0"/>
        </a:xfrm>
        <a:prstGeom prst="line">
          <a:avLst/>
        </a:prstGeom>
        <a:solidFill>
          <a:srgbClr val="1D9A78">
            <a:hueOff val="0"/>
            <a:satOff val="0"/>
            <a:lumOff val="0"/>
            <a:alphaOff val="0"/>
          </a:srgbClr>
        </a:solidFill>
        <a:ln w="12700" cap="flat" cmpd="sng" algn="ctr">
          <a:solidFill>
            <a:srgbClr val="1D9A78">
              <a:hueOff val="0"/>
              <a:satOff val="0"/>
              <a:lumOff val="0"/>
              <a:alphaOff val="0"/>
            </a:srgbClr>
          </a:solidFill>
          <a:prstDash val="solid"/>
          <a:miter lim="800000"/>
        </a:ln>
        <a:effectLst/>
      </dgm:spPr>
    </dgm:pt>
    <dgm:pt modelId="{ECC1DCD0-BE66-4362-95F1-11EEA12097D4}" type="pres">
      <dgm:prSet presAssocID="{2879C704-87D5-4F90-977F-5BFDB1867575}" presName="horz1" presStyleCnt="0"/>
      <dgm:spPr/>
    </dgm:pt>
    <dgm:pt modelId="{8C52CC1A-74B5-46E9-9886-DBAC76A7F306}" type="pres">
      <dgm:prSet presAssocID="{2879C704-87D5-4F90-977F-5BFDB1867575}" presName="tx1" presStyleLbl="revTx" presStyleIdx="2" presStyleCnt="3" custLinFactNeighborX="-64958" custLinFactNeighborY="28198"/>
      <dgm:spPr/>
    </dgm:pt>
    <dgm:pt modelId="{D3A2251E-83F6-43BA-82D3-82A59C137563}" type="pres">
      <dgm:prSet presAssocID="{2879C704-87D5-4F90-977F-5BFDB1867575}" presName="vert1" presStyleCnt="0"/>
      <dgm:spPr/>
    </dgm:pt>
  </dgm:ptLst>
  <dgm:cxnLst>
    <dgm:cxn modelId="{3F187305-9CAB-44EA-9976-E9B444E2B847}" type="presOf" srcId="{361CE4CB-1FE5-4DB5-AD43-E13CBFC9F19A}" destId="{4FA08718-9A41-428C-9A9C-12F0DF31066B}" srcOrd="0" destOrd="0" presId="urn:microsoft.com/office/officeart/2008/layout/LinedList"/>
    <dgm:cxn modelId="{BDB09114-A918-4FB4-8299-D58854AE2557}" srcId="{D5E84B07-8FC4-4772-9FE5-508FEC41F8B6}" destId="{824989B2-E8B9-47C8-A6F0-CA7D15ED3757}" srcOrd="1" destOrd="0" parTransId="{FAA7384F-3610-46B5-862D-6ECF835E048D}" sibTransId="{8D8B93AA-B345-49E3-9117-E51991A2F68B}"/>
    <dgm:cxn modelId="{46049622-1F83-435F-8355-1E12ADA1C4AA}" type="presOf" srcId="{D5E84B07-8FC4-4772-9FE5-508FEC41F8B6}" destId="{31431CFC-4CAA-478A-B510-F600A19F23F5}" srcOrd="0" destOrd="0" presId="urn:microsoft.com/office/officeart/2008/layout/LinedList"/>
    <dgm:cxn modelId="{E2452745-75BA-4DE8-814F-48ED58F00A12}" srcId="{D5E84B07-8FC4-4772-9FE5-508FEC41F8B6}" destId="{361CE4CB-1FE5-4DB5-AD43-E13CBFC9F19A}" srcOrd="0" destOrd="0" parTransId="{1DE46E33-ADC9-49A4-9D04-F251977051F0}" sibTransId="{B6E05F76-04A9-4F24-B87E-838F6BEAB810}"/>
    <dgm:cxn modelId="{0F7E3367-CA42-491C-B46B-A8B0C5E761BD}" type="presOf" srcId="{824989B2-E8B9-47C8-A6F0-CA7D15ED3757}" destId="{3073E4EB-90DD-41DD-814B-E8A52C57E59C}" srcOrd="0" destOrd="0" presId="urn:microsoft.com/office/officeart/2008/layout/LinedList"/>
    <dgm:cxn modelId="{17DC517F-3B4A-4279-8C5B-77A9E92C956B}" type="presOf" srcId="{2879C704-87D5-4F90-977F-5BFDB1867575}" destId="{8C52CC1A-74B5-46E9-9886-DBAC76A7F306}" srcOrd="0" destOrd="0" presId="urn:microsoft.com/office/officeart/2008/layout/LinedList"/>
    <dgm:cxn modelId="{6DF3939A-D14F-44CB-8F55-AA6FCFEF97F4}" srcId="{D5E84B07-8FC4-4772-9FE5-508FEC41F8B6}" destId="{2879C704-87D5-4F90-977F-5BFDB1867575}" srcOrd="2" destOrd="0" parTransId="{17A1F67A-8096-4BAA-853E-4A6D9E913538}" sibTransId="{A7E11BC3-D303-4DC3-B83B-CCCEC3E0D189}"/>
    <dgm:cxn modelId="{E628BE0B-06B2-43C9-A3DF-A01B348E9CD0}" type="presParOf" srcId="{31431CFC-4CAA-478A-B510-F600A19F23F5}" destId="{28DCBDEA-35AB-4134-9D70-B07B3A33C4DC}" srcOrd="0" destOrd="0" presId="urn:microsoft.com/office/officeart/2008/layout/LinedList"/>
    <dgm:cxn modelId="{3A2033DC-5303-4019-A0DE-F392D841637E}" type="presParOf" srcId="{31431CFC-4CAA-478A-B510-F600A19F23F5}" destId="{30BB4154-7470-4D09-AE70-646F73BCE562}" srcOrd="1" destOrd="0" presId="urn:microsoft.com/office/officeart/2008/layout/LinedList"/>
    <dgm:cxn modelId="{193FDF4A-8532-4A6C-B41D-02B1B304AA76}" type="presParOf" srcId="{30BB4154-7470-4D09-AE70-646F73BCE562}" destId="{4FA08718-9A41-428C-9A9C-12F0DF31066B}" srcOrd="0" destOrd="0" presId="urn:microsoft.com/office/officeart/2008/layout/LinedList"/>
    <dgm:cxn modelId="{D2D1D0C9-F020-4CF6-8E29-E29D0C9F734B}" type="presParOf" srcId="{30BB4154-7470-4D09-AE70-646F73BCE562}" destId="{973C4001-34B1-4032-BD53-AE74BE35BEE9}" srcOrd="1" destOrd="0" presId="urn:microsoft.com/office/officeart/2008/layout/LinedList"/>
    <dgm:cxn modelId="{A3E5CAC9-CA37-4D1A-A9C6-41E2D813BE4C}" type="presParOf" srcId="{31431CFC-4CAA-478A-B510-F600A19F23F5}" destId="{2EE7E874-73E1-47C0-942F-5C6BA0C16F01}" srcOrd="2" destOrd="0" presId="urn:microsoft.com/office/officeart/2008/layout/LinedList"/>
    <dgm:cxn modelId="{4F7BD446-DB6B-4F93-A06F-6E08E7756926}" type="presParOf" srcId="{31431CFC-4CAA-478A-B510-F600A19F23F5}" destId="{E855F54B-1A3A-43A1-A890-71FEFBAAB141}" srcOrd="3" destOrd="0" presId="urn:microsoft.com/office/officeart/2008/layout/LinedList"/>
    <dgm:cxn modelId="{D7B4837A-201F-4A96-9249-88E22FD64BF3}" type="presParOf" srcId="{E855F54B-1A3A-43A1-A890-71FEFBAAB141}" destId="{3073E4EB-90DD-41DD-814B-E8A52C57E59C}" srcOrd="0" destOrd="0" presId="urn:microsoft.com/office/officeart/2008/layout/LinedList"/>
    <dgm:cxn modelId="{2FA3CB71-4BB9-4890-9C22-9727B663E22B}" type="presParOf" srcId="{E855F54B-1A3A-43A1-A890-71FEFBAAB141}" destId="{F528C427-5A71-46C8-93DD-08129CAA4356}" srcOrd="1" destOrd="0" presId="urn:microsoft.com/office/officeart/2008/layout/LinedList"/>
    <dgm:cxn modelId="{B16E1BDA-4FA4-48EE-B2AD-9B297E9B96BC}" type="presParOf" srcId="{31431CFC-4CAA-478A-B510-F600A19F23F5}" destId="{71E2D33D-00CB-4979-AB4C-02418962E2D9}" srcOrd="4" destOrd="0" presId="urn:microsoft.com/office/officeart/2008/layout/LinedList"/>
    <dgm:cxn modelId="{39E5B74E-9617-4FFD-9DAD-6B3E495EA4AD}" type="presParOf" srcId="{31431CFC-4CAA-478A-B510-F600A19F23F5}" destId="{ECC1DCD0-BE66-4362-95F1-11EEA12097D4}" srcOrd="5" destOrd="0" presId="urn:microsoft.com/office/officeart/2008/layout/LinedList"/>
    <dgm:cxn modelId="{B3080F1C-004D-42AD-855B-AAEA60F25972}" type="presParOf" srcId="{ECC1DCD0-BE66-4362-95F1-11EEA12097D4}" destId="{8C52CC1A-74B5-46E9-9886-DBAC76A7F306}" srcOrd="0" destOrd="0" presId="urn:microsoft.com/office/officeart/2008/layout/LinedList"/>
    <dgm:cxn modelId="{80607D35-BC62-4F9C-828E-4A081A28C123}" type="presParOf" srcId="{ECC1DCD0-BE66-4362-95F1-11EEA12097D4}" destId="{D3A2251E-83F6-43BA-82D3-82A59C13756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DD6C4C7-F1CB-44FB-9F28-75E55081BD10}" type="doc">
      <dgm:prSet loTypeId="urn:microsoft.com/office/officeart/2005/8/layout/vList2" loCatId="list" qsTypeId="urn:microsoft.com/office/officeart/2005/8/quickstyle/simple3" qsCatId="simple" csTypeId="urn:microsoft.com/office/officeart/2005/8/colors/accent2_3" csCatId="accent2" phldr="1"/>
      <dgm:spPr/>
      <dgm:t>
        <a:bodyPr/>
        <a:lstStyle/>
        <a:p>
          <a:endParaRPr lang="en-US"/>
        </a:p>
      </dgm:t>
    </dgm:pt>
    <dgm:pt modelId="{4D44193D-8B1F-45B7-8E0A-0AB7C793F9DE}">
      <dgm:prSet/>
      <dgm:spPr>
        <a:xfrm>
          <a:off x="0" y="12068"/>
          <a:ext cx="10515600" cy="1404000"/>
        </a:xfrm>
        <a:prstGeom prst="roundRect">
          <a:avLst/>
        </a:prstGeom>
        <a:solidFill>
          <a:srgbClr val="059540"/>
        </a:solidFill>
        <a:ln>
          <a:noFill/>
        </a:ln>
        <a:effectLst/>
        <a:scene3d>
          <a:camera prst="orthographicFront"/>
          <a:lightRig rig="flat" dir="t"/>
        </a:scene3d>
        <a:sp3d prstMaterial="dkEdge">
          <a:bevelT w="8200" h="38100"/>
        </a:sp3d>
      </dgm:spPr>
      <dgm:t>
        <a:bodyPr/>
        <a:lstStyle/>
        <a:p>
          <a:pPr>
            <a:buNone/>
          </a:pPr>
          <a:r>
            <a:rPr lang="hr-HR" b="1" noProof="0" dirty="0">
              <a:solidFill>
                <a:sysClr val="windowText" lastClr="000000"/>
              </a:solidFill>
              <a:latin typeface="Verdana" panose="020B0604030504040204" pitchFamily="34" charset="0"/>
              <a:ea typeface="Verdana" panose="020B0604030504040204" pitchFamily="34" charset="0"/>
              <a:cs typeface="+mn-cs"/>
            </a:rPr>
            <a:t>Uklanjanjem otpada i onečišćenja. </a:t>
          </a:r>
          <a:r>
            <a:rPr lang="hr-HR" b="0" noProof="0" dirty="0">
              <a:solidFill>
                <a:sysClr val="windowText" lastClr="000000"/>
              </a:solidFill>
              <a:latin typeface="Verdana" panose="020B0604030504040204" pitchFamily="34" charset="0"/>
              <a:ea typeface="Verdana" panose="020B0604030504040204" pitchFamily="34" charset="0"/>
              <a:cs typeface="+mn-cs"/>
            </a:rPr>
            <a:t>Kružno gospodarstvo okvir je za sprječavanje negativnih utjecaja gospodarskih aktivnosti koji dovode do gubitka vrijednih resursa i oštećenja zdravlja ljudi i prirodnih sustava. Emisije stakleničkih plinova jedan su od tih negativnih učinaka osmišljenih izvan sustava.</a:t>
          </a:r>
        </a:p>
      </dgm:t>
    </dgm:pt>
    <dgm:pt modelId="{CD2A63D9-7974-4770-AAF2-BB820F073566}" type="parTrans" cxnId="{C17EE1BD-5125-4A36-B124-1117B1EDEA99}">
      <dgm:prSet/>
      <dgm:spPr/>
      <dgm:t>
        <a:bodyPr/>
        <a:lstStyle/>
        <a:p>
          <a:endParaRPr lang="hr-HR" noProof="0" dirty="0"/>
        </a:p>
      </dgm:t>
    </dgm:pt>
    <dgm:pt modelId="{1D624A18-ECFD-4B2C-A5CC-C82105F039BD}" type="sibTrans" cxnId="{C17EE1BD-5125-4A36-B124-1117B1EDEA99}">
      <dgm:prSet/>
      <dgm:spPr/>
      <dgm:t>
        <a:bodyPr/>
        <a:lstStyle/>
        <a:p>
          <a:endParaRPr lang="hr-HR" noProof="0" dirty="0"/>
        </a:p>
      </dgm:t>
    </dgm:pt>
    <dgm:pt modelId="{4DCCDC0F-703A-4E78-9363-32527619E2E9}">
      <dgm:prSet/>
      <dgm:spPr>
        <a:xfrm>
          <a:off x="0" y="1473669"/>
          <a:ext cx="10515600" cy="1404000"/>
        </a:xfrm>
        <a:prstGeom prst="roundRect">
          <a:avLst/>
        </a:prstGeom>
        <a:solidFill>
          <a:srgbClr val="059540"/>
        </a:solidFill>
        <a:ln>
          <a:noFill/>
        </a:ln>
        <a:effectLst/>
        <a:scene3d>
          <a:camera prst="orthographicFront"/>
          <a:lightRig rig="flat" dir="t"/>
        </a:scene3d>
        <a:sp3d prstMaterial="dkEdge">
          <a:bevelT w="8200" h="38100"/>
        </a:sp3d>
      </dgm:spPr>
      <dgm:t>
        <a:bodyPr/>
        <a:lstStyle/>
        <a:p>
          <a:pPr>
            <a:buNone/>
          </a:pPr>
          <a:r>
            <a:rPr lang="hr-HR" b="1" noProof="0" dirty="0">
              <a:solidFill>
                <a:sysClr val="windowText" lastClr="000000"/>
              </a:solidFill>
              <a:latin typeface="Verdana" panose="020B0604030504040204" pitchFamily="34" charset="0"/>
              <a:ea typeface="Verdana" panose="020B0604030504040204" pitchFamily="34" charset="0"/>
              <a:cs typeface="+mn-cs"/>
            </a:rPr>
            <a:t>Zadržavanjem proizvoda i materijala u uporabi. </a:t>
          </a:r>
          <a:r>
            <a:rPr lang="hr-HR" b="0" noProof="0" dirty="0">
              <a:solidFill>
                <a:sysClr val="windowText" lastClr="000000"/>
              </a:solidFill>
              <a:latin typeface="Verdana" panose="020B0604030504040204" pitchFamily="34" charset="0"/>
              <a:ea typeface="Verdana" panose="020B0604030504040204" pitchFamily="34" charset="0"/>
              <a:cs typeface="+mn-cs"/>
            </a:rPr>
            <a:t>Kružno gospodarstvo daje prednost aktivnostima koje čuvaju vrijednost u obliku energije, rada i materijala. To znači korištenje ponovne upotrebe, ponovne proizvodnje i recikliranja kako bi proizvodi, komponente i materijali cirkulirali u gospodarstvu.</a:t>
          </a:r>
        </a:p>
      </dgm:t>
    </dgm:pt>
    <dgm:pt modelId="{3F2E29AD-2385-4DDB-9D88-6A6B11895783}" type="parTrans" cxnId="{F6CB3AB9-1850-4532-901C-5007CD8BD2F6}">
      <dgm:prSet/>
      <dgm:spPr/>
      <dgm:t>
        <a:bodyPr/>
        <a:lstStyle/>
        <a:p>
          <a:endParaRPr lang="hr-HR" noProof="0" dirty="0"/>
        </a:p>
      </dgm:t>
    </dgm:pt>
    <dgm:pt modelId="{5C3F76EC-4A5D-4E26-95D4-E4968D5C91DE}" type="sibTrans" cxnId="{F6CB3AB9-1850-4532-901C-5007CD8BD2F6}">
      <dgm:prSet/>
      <dgm:spPr/>
      <dgm:t>
        <a:bodyPr/>
        <a:lstStyle/>
        <a:p>
          <a:endParaRPr lang="hr-HR" noProof="0" dirty="0"/>
        </a:p>
      </dgm:t>
    </dgm:pt>
    <dgm:pt modelId="{7323E1E3-D44C-4018-869A-DA2E63162916}">
      <dgm:prSet/>
      <dgm:spPr>
        <a:xfrm>
          <a:off x="0" y="2935269"/>
          <a:ext cx="10515600" cy="1404000"/>
        </a:xfrm>
        <a:prstGeom prst="roundRect">
          <a:avLst/>
        </a:prstGeom>
        <a:solidFill>
          <a:srgbClr val="059540"/>
        </a:solidFill>
        <a:ln>
          <a:noFill/>
        </a:ln>
        <a:effectLst/>
        <a:scene3d>
          <a:camera prst="orthographicFront"/>
          <a:lightRig rig="flat" dir="t"/>
        </a:scene3d>
        <a:sp3d prstMaterial="dkEdge">
          <a:bevelT w="8200" h="38100"/>
        </a:sp3d>
      </dgm:spPr>
      <dgm:t>
        <a:bodyPr/>
        <a:lstStyle/>
        <a:p>
          <a:pPr>
            <a:buNone/>
          </a:pPr>
          <a:r>
            <a:rPr lang="hr-HR" b="1" noProof="0" dirty="0">
              <a:solidFill>
                <a:sysClr val="windowText" lastClr="000000"/>
              </a:solidFill>
              <a:latin typeface="Verdana" panose="020B0604030504040204" pitchFamily="34" charset="0"/>
              <a:ea typeface="Verdana" panose="020B0604030504040204" pitchFamily="34" charset="0"/>
              <a:cs typeface="+mn-cs"/>
            </a:rPr>
            <a:t>Regeneracijom prirodnih sustava. </a:t>
          </a:r>
          <a:r>
            <a:rPr lang="hr-HR" b="0" noProof="0" dirty="0">
              <a:solidFill>
                <a:sysClr val="windowText" lastClr="000000"/>
              </a:solidFill>
              <a:latin typeface="Verdana" panose="020B0604030504040204" pitchFamily="34" charset="0"/>
              <a:ea typeface="Verdana" panose="020B0604030504040204" pitchFamily="34" charset="0"/>
              <a:cs typeface="+mn-cs"/>
            </a:rPr>
            <a:t>Kružno gospodarstvo favorizira korištenje obnovljivih izvora i ima za cilj poboljšati prirodne sustave vraćanjem vrijednih hranjivih tvari u tlo. Ovaj regenerativni pristup nudi mogućnosti sekvestracije ugljika.</a:t>
          </a:r>
        </a:p>
      </dgm:t>
    </dgm:pt>
    <dgm:pt modelId="{6326EA7A-021D-4ED7-B1A0-88896B69A869}" type="parTrans" cxnId="{21C699AD-6F0C-4CB9-A3E8-66493161347B}">
      <dgm:prSet/>
      <dgm:spPr/>
      <dgm:t>
        <a:bodyPr/>
        <a:lstStyle/>
        <a:p>
          <a:endParaRPr lang="hr-HR" noProof="0" dirty="0"/>
        </a:p>
      </dgm:t>
    </dgm:pt>
    <dgm:pt modelId="{5FB7FB0B-2698-4157-9656-33B31FD24664}" type="sibTrans" cxnId="{21C699AD-6F0C-4CB9-A3E8-66493161347B}">
      <dgm:prSet/>
      <dgm:spPr/>
      <dgm:t>
        <a:bodyPr/>
        <a:lstStyle/>
        <a:p>
          <a:endParaRPr lang="hr-HR" noProof="0" dirty="0"/>
        </a:p>
      </dgm:t>
    </dgm:pt>
    <dgm:pt modelId="{B342D46C-A0AF-4F7A-863B-5D0BD6748C73}" type="pres">
      <dgm:prSet presAssocID="{2DD6C4C7-F1CB-44FB-9F28-75E55081BD10}" presName="linear" presStyleCnt="0">
        <dgm:presLayoutVars>
          <dgm:animLvl val="lvl"/>
          <dgm:resizeHandles val="exact"/>
        </dgm:presLayoutVars>
      </dgm:prSet>
      <dgm:spPr/>
    </dgm:pt>
    <dgm:pt modelId="{C4AA086B-864B-438E-8622-1677FF833DA8}" type="pres">
      <dgm:prSet presAssocID="{4D44193D-8B1F-45B7-8E0A-0AB7C793F9DE}" presName="parentText" presStyleLbl="node1" presStyleIdx="0" presStyleCnt="3">
        <dgm:presLayoutVars>
          <dgm:chMax val="0"/>
          <dgm:bulletEnabled val="1"/>
        </dgm:presLayoutVars>
      </dgm:prSet>
      <dgm:spPr/>
    </dgm:pt>
    <dgm:pt modelId="{7C42C2CF-D3EB-4804-8E65-845BAD477C14}" type="pres">
      <dgm:prSet presAssocID="{1D624A18-ECFD-4B2C-A5CC-C82105F039BD}" presName="spacer" presStyleCnt="0"/>
      <dgm:spPr/>
    </dgm:pt>
    <dgm:pt modelId="{3AECC8C9-9C23-482A-90D9-BFEA77DBDE67}" type="pres">
      <dgm:prSet presAssocID="{4DCCDC0F-703A-4E78-9363-32527619E2E9}" presName="parentText" presStyleLbl="node1" presStyleIdx="1" presStyleCnt="3">
        <dgm:presLayoutVars>
          <dgm:chMax val="0"/>
          <dgm:bulletEnabled val="1"/>
        </dgm:presLayoutVars>
      </dgm:prSet>
      <dgm:spPr/>
    </dgm:pt>
    <dgm:pt modelId="{20143D29-3CE0-4174-B17D-268FA97CF0E1}" type="pres">
      <dgm:prSet presAssocID="{5C3F76EC-4A5D-4E26-95D4-E4968D5C91DE}" presName="spacer" presStyleCnt="0"/>
      <dgm:spPr/>
    </dgm:pt>
    <dgm:pt modelId="{7DDAF348-0990-4225-BCBA-3830EA1434DE}" type="pres">
      <dgm:prSet presAssocID="{7323E1E3-D44C-4018-869A-DA2E63162916}" presName="parentText" presStyleLbl="node1" presStyleIdx="2" presStyleCnt="3" custLinFactNeighborY="-55315">
        <dgm:presLayoutVars>
          <dgm:chMax val="0"/>
          <dgm:bulletEnabled val="1"/>
        </dgm:presLayoutVars>
      </dgm:prSet>
      <dgm:spPr/>
    </dgm:pt>
  </dgm:ptLst>
  <dgm:cxnLst>
    <dgm:cxn modelId="{9934A623-CD30-421A-A596-5F4060DB4EA0}" type="presOf" srcId="{2DD6C4C7-F1CB-44FB-9F28-75E55081BD10}" destId="{B342D46C-A0AF-4F7A-863B-5D0BD6748C73}" srcOrd="0" destOrd="0" presId="urn:microsoft.com/office/officeart/2005/8/layout/vList2"/>
    <dgm:cxn modelId="{5ED25049-BABB-4823-A6A2-0CDC37A8870B}" type="presOf" srcId="{7323E1E3-D44C-4018-869A-DA2E63162916}" destId="{7DDAF348-0990-4225-BCBA-3830EA1434DE}" srcOrd="0" destOrd="0" presId="urn:microsoft.com/office/officeart/2005/8/layout/vList2"/>
    <dgm:cxn modelId="{CE4118A3-21A1-4EEB-BE85-346E276EB0A6}" type="presOf" srcId="{4D44193D-8B1F-45B7-8E0A-0AB7C793F9DE}" destId="{C4AA086B-864B-438E-8622-1677FF833DA8}" srcOrd="0" destOrd="0" presId="urn:microsoft.com/office/officeart/2005/8/layout/vList2"/>
    <dgm:cxn modelId="{21C699AD-6F0C-4CB9-A3E8-66493161347B}" srcId="{2DD6C4C7-F1CB-44FB-9F28-75E55081BD10}" destId="{7323E1E3-D44C-4018-869A-DA2E63162916}" srcOrd="2" destOrd="0" parTransId="{6326EA7A-021D-4ED7-B1A0-88896B69A869}" sibTransId="{5FB7FB0B-2698-4157-9656-33B31FD24664}"/>
    <dgm:cxn modelId="{F6CB3AB9-1850-4532-901C-5007CD8BD2F6}" srcId="{2DD6C4C7-F1CB-44FB-9F28-75E55081BD10}" destId="{4DCCDC0F-703A-4E78-9363-32527619E2E9}" srcOrd="1" destOrd="0" parTransId="{3F2E29AD-2385-4DDB-9D88-6A6B11895783}" sibTransId="{5C3F76EC-4A5D-4E26-95D4-E4968D5C91DE}"/>
    <dgm:cxn modelId="{C17EE1BD-5125-4A36-B124-1117B1EDEA99}" srcId="{2DD6C4C7-F1CB-44FB-9F28-75E55081BD10}" destId="{4D44193D-8B1F-45B7-8E0A-0AB7C793F9DE}" srcOrd="0" destOrd="0" parTransId="{CD2A63D9-7974-4770-AAF2-BB820F073566}" sibTransId="{1D624A18-ECFD-4B2C-A5CC-C82105F039BD}"/>
    <dgm:cxn modelId="{D8CB44D7-50CA-4136-A7C3-BC8680DB567E}" type="presOf" srcId="{4DCCDC0F-703A-4E78-9363-32527619E2E9}" destId="{3AECC8C9-9C23-482A-90D9-BFEA77DBDE67}" srcOrd="0" destOrd="0" presId="urn:microsoft.com/office/officeart/2005/8/layout/vList2"/>
    <dgm:cxn modelId="{7BDB4853-9027-4EA0-96BD-EE13CD91D641}" type="presParOf" srcId="{B342D46C-A0AF-4F7A-863B-5D0BD6748C73}" destId="{C4AA086B-864B-438E-8622-1677FF833DA8}" srcOrd="0" destOrd="0" presId="urn:microsoft.com/office/officeart/2005/8/layout/vList2"/>
    <dgm:cxn modelId="{0F10545D-8E2B-44BE-9D12-34A47182EF4F}" type="presParOf" srcId="{B342D46C-A0AF-4F7A-863B-5D0BD6748C73}" destId="{7C42C2CF-D3EB-4804-8E65-845BAD477C14}" srcOrd="1" destOrd="0" presId="urn:microsoft.com/office/officeart/2005/8/layout/vList2"/>
    <dgm:cxn modelId="{D014621A-D6FB-413C-AB86-52BF735A86BC}" type="presParOf" srcId="{B342D46C-A0AF-4F7A-863B-5D0BD6748C73}" destId="{3AECC8C9-9C23-482A-90D9-BFEA77DBDE67}" srcOrd="2" destOrd="0" presId="urn:microsoft.com/office/officeart/2005/8/layout/vList2"/>
    <dgm:cxn modelId="{44D99E6A-34BF-4612-B6A7-BCA91441DF71}" type="presParOf" srcId="{B342D46C-A0AF-4F7A-863B-5D0BD6748C73}" destId="{20143D29-3CE0-4174-B17D-268FA97CF0E1}" srcOrd="3" destOrd="0" presId="urn:microsoft.com/office/officeart/2005/8/layout/vList2"/>
    <dgm:cxn modelId="{93E2B156-D109-4853-BC66-9F1BDBB385CD}" type="presParOf" srcId="{B342D46C-A0AF-4F7A-863B-5D0BD6748C73}" destId="{7DDAF348-0990-4225-BCBA-3830EA1434DE}"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2379C3F-B3A0-412F-BB5D-E5C7E367B259}" type="doc">
      <dgm:prSet loTypeId="urn:microsoft.com/office/officeart/2018/2/layout/IconLabelDescriptionList" loCatId="icon" qsTypeId="urn:microsoft.com/office/officeart/2005/8/quickstyle/simple1" qsCatId="simple" csTypeId="urn:microsoft.com/office/officeart/2005/8/colors/colorful3" csCatId="colorful" phldr="1"/>
      <dgm:spPr/>
      <dgm:t>
        <a:bodyPr/>
        <a:lstStyle/>
        <a:p>
          <a:endParaRPr lang="en-US"/>
        </a:p>
      </dgm:t>
    </dgm:pt>
    <dgm:pt modelId="{4FC5E227-6B7D-4BF1-A105-A9F7FBBEEFBF}">
      <dgm:prSet custT="1"/>
      <dgm:spPr>
        <a:xfrm>
          <a:off x="733313" y="1717991"/>
          <a:ext cx="4311566" cy="1861180"/>
        </a:xfrm>
        <a:prstGeom prst="rect">
          <a:avLst/>
        </a:prstGeom>
      </dgm:spPr>
      <dgm:t>
        <a:bodyPr/>
        <a:lstStyle/>
        <a:p>
          <a:pPr>
            <a:lnSpc>
              <a:spcPct val="100000"/>
            </a:lnSpc>
            <a:defRPr b="1"/>
          </a:pPr>
          <a:r>
            <a:rPr lang="en-US" sz="1400" b="0" dirty="0" err="1">
              <a:latin typeface="+mn-lt"/>
              <a:ea typeface="Verdana" panose="020B0604030504040204" pitchFamily="34" charset="0"/>
              <a:cs typeface="+mn-cs"/>
            </a:rPr>
            <a:t>Upravljanje</a:t>
          </a:r>
          <a:r>
            <a:rPr lang="en-US" sz="1400" b="0" dirty="0">
              <a:latin typeface="+mn-lt"/>
              <a:ea typeface="Verdana" panose="020B0604030504040204" pitchFamily="34" charset="0"/>
              <a:cs typeface="+mn-cs"/>
            </a:rPr>
            <a:t> </a:t>
          </a:r>
          <a:r>
            <a:rPr lang="en-US" sz="1400" b="0" dirty="0" err="1">
              <a:latin typeface="+mn-lt"/>
              <a:ea typeface="Verdana" panose="020B0604030504040204" pitchFamily="34" charset="0"/>
              <a:cs typeface="+mn-cs"/>
            </a:rPr>
            <a:t>materijalima</a:t>
          </a:r>
          <a:r>
            <a:rPr lang="en-US" sz="1400" b="0" dirty="0">
              <a:latin typeface="+mn-lt"/>
              <a:ea typeface="Verdana" panose="020B0604030504040204" pitchFamily="34" charset="0"/>
              <a:cs typeface="+mn-cs"/>
            </a:rPr>
            <a:t>, </a:t>
          </a:r>
          <a:r>
            <a:rPr lang="en-US" sz="1400" b="0" dirty="0" err="1">
              <a:latin typeface="+mn-lt"/>
              <a:ea typeface="Verdana" panose="020B0604030504040204" pitchFamily="34" charset="0"/>
              <a:cs typeface="+mn-cs"/>
            </a:rPr>
            <a:t>uključujući</a:t>
          </a:r>
          <a:r>
            <a:rPr lang="en-US" sz="1400" b="0" dirty="0">
              <a:latin typeface="+mn-lt"/>
              <a:ea typeface="Verdana" panose="020B0604030504040204" pitchFamily="34" charset="0"/>
              <a:cs typeface="+mn-cs"/>
            </a:rPr>
            <a:t> </a:t>
          </a:r>
          <a:r>
            <a:rPr lang="en-US" sz="1400" b="0" dirty="0" err="1">
              <a:latin typeface="+mn-lt"/>
              <a:ea typeface="Verdana" panose="020B0604030504040204" pitchFamily="34" charset="0"/>
              <a:cs typeface="+mn-cs"/>
            </a:rPr>
            <a:t>proizvodnju</a:t>
          </a:r>
          <a:r>
            <a:rPr lang="en-US" sz="1400" b="0" dirty="0">
              <a:latin typeface="+mn-lt"/>
              <a:ea typeface="Verdana" panose="020B0604030504040204" pitchFamily="34" charset="0"/>
              <a:cs typeface="+mn-cs"/>
            </a:rPr>
            <a:t>, </a:t>
          </a:r>
          <a:r>
            <a:rPr lang="en-US" sz="1400" b="0" dirty="0" err="1">
              <a:latin typeface="+mn-lt"/>
              <a:ea typeface="Verdana" panose="020B0604030504040204" pitchFamily="34" charset="0"/>
              <a:cs typeface="+mn-cs"/>
            </a:rPr>
            <a:t>uporabu</a:t>
          </a:r>
          <a:r>
            <a:rPr lang="en-US" sz="1400" b="0" dirty="0">
              <a:latin typeface="+mn-lt"/>
              <a:ea typeface="Verdana" panose="020B0604030504040204" pitchFamily="34" charset="0"/>
              <a:cs typeface="+mn-cs"/>
            </a:rPr>
            <a:t> </a:t>
          </a:r>
          <a:r>
            <a:rPr lang="en-US" sz="1400" b="0" dirty="0" err="1">
              <a:latin typeface="+mn-lt"/>
              <a:ea typeface="Verdana" panose="020B0604030504040204" pitchFamily="34" charset="0"/>
              <a:cs typeface="+mn-cs"/>
            </a:rPr>
            <a:t>i</a:t>
          </a:r>
          <a:r>
            <a:rPr lang="en-US" sz="1400" b="0" dirty="0">
              <a:latin typeface="+mn-lt"/>
              <a:ea typeface="Verdana" panose="020B0604030504040204" pitchFamily="34" charset="0"/>
              <a:cs typeface="+mn-cs"/>
            </a:rPr>
            <a:t> </a:t>
          </a:r>
          <a:r>
            <a:rPr lang="en-US" sz="1400" b="0" dirty="0" err="1">
              <a:latin typeface="+mn-lt"/>
              <a:ea typeface="Verdana" panose="020B0604030504040204" pitchFamily="34" charset="0"/>
              <a:cs typeface="+mn-cs"/>
            </a:rPr>
            <a:t>raspodjelu</a:t>
          </a:r>
          <a:r>
            <a:rPr lang="en-US" sz="1400" b="0" dirty="0">
              <a:latin typeface="+mn-lt"/>
              <a:ea typeface="Verdana" panose="020B0604030504040204" pitchFamily="34" charset="0"/>
              <a:cs typeface="+mn-cs"/>
            </a:rPr>
            <a:t> </a:t>
          </a:r>
          <a:r>
            <a:rPr lang="en-US" sz="1400" b="0" dirty="0" err="1">
              <a:latin typeface="+mn-lt"/>
              <a:ea typeface="Verdana" panose="020B0604030504040204" pitchFamily="34" charset="0"/>
              <a:cs typeface="+mn-cs"/>
            </a:rPr>
            <a:t>materijala</a:t>
          </a:r>
          <a:r>
            <a:rPr lang="en-US" sz="1400" b="0" dirty="0">
              <a:latin typeface="+mn-lt"/>
              <a:ea typeface="Verdana" panose="020B0604030504040204" pitchFamily="34" charset="0"/>
              <a:cs typeface="+mn-cs"/>
            </a:rPr>
            <a:t>, </a:t>
          </a:r>
          <a:r>
            <a:rPr lang="en-US" sz="1400" b="0" dirty="0" err="1">
              <a:latin typeface="+mn-lt"/>
              <a:ea typeface="Verdana" panose="020B0604030504040204" pitchFamily="34" charset="0"/>
              <a:cs typeface="+mn-cs"/>
            </a:rPr>
            <a:t>proizvoda</a:t>
          </a:r>
          <a:r>
            <a:rPr lang="en-US" sz="1400" b="0" dirty="0">
              <a:latin typeface="+mn-lt"/>
              <a:ea typeface="Verdana" panose="020B0604030504040204" pitchFamily="34" charset="0"/>
              <a:cs typeface="+mn-cs"/>
            </a:rPr>
            <a:t> </a:t>
          </a:r>
          <a:r>
            <a:rPr lang="en-US" sz="1400" b="0" dirty="0" err="1">
              <a:latin typeface="+mn-lt"/>
              <a:ea typeface="Verdana" panose="020B0604030504040204" pitchFamily="34" charset="0"/>
              <a:cs typeface="+mn-cs"/>
            </a:rPr>
            <a:t>i</a:t>
          </a:r>
          <a:r>
            <a:rPr lang="en-US" sz="1400" b="0" dirty="0">
              <a:latin typeface="+mn-lt"/>
              <a:ea typeface="Verdana" panose="020B0604030504040204" pitchFamily="34" charset="0"/>
              <a:cs typeface="+mn-cs"/>
            </a:rPr>
            <a:t> </a:t>
          </a:r>
          <a:r>
            <a:rPr lang="en-US" sz="1400" b="0" dirty="0" err="1">
              <a:latin typeface="+mn-lt"/>
              <a:ea typeface="Verdana" panose="020B0604030504040204" pitchFamily="34" charset="0"/>
              <a:cs typeface="+mn-cs"/>
            </a:rPr>
            <a:t>infrastrukture</a:t>
          </a:r>
          <a:r>
            <a:rPr lang="en-US" sz="1400" b="0" dirty="0">
              <a:latin typeface="+mn-lt"/>
              <a:ea typeface="Verdana" panose="020B0604030504040204" pitchFamily="34" charset="0"/>
              <a:cs typeface="+mn-cs"/>
            </a:rPr>
            <a:t>, </a:t>
          </a:r>
          <a:r>
            <a:rPr lang="en-US" sz="1400" b="0" dirty="0" err="1">
              <a:latin typeface="+mn-lt"/>
              <a:ea typeface="Verdana" panose="020B0604030504040204" pitchFamily="34" charset="0"/>
              <a:cs typeface="+mn-cs"/>
            </a:rPr>
            <a:t>pridonose</a:t>
          </a:r>
          <a:r>
            <a:rPr lang="en-US" sz="1400" b="0" dirty="0">
              <a:latin typeface="+mn-lt"/>
              <a:ea typeface="Verdana" panose="020B0604030504040204" pitchFamily="34" charset="0"/>
              <a:cs typeface="+mn-cs"/>
            </a:rPr>
            <a:t> </a:t>
          </a:r>
          <a:r>
            <a:rPr lang="en-US" sz="1400" b="0" dirty="0" err="1">
              <a:latin typeface="+mn-lt"/>
              <a:ea typeface="Verdana" panose="020B0604030504040204" pitchFamily="34" charset="0"/>
              <a:cs typeface="+mn-cs"/>
            </a:rPr>
            <a:t>velikom</a:t>
          </a:r>
          <a:r>
            <a:rPr lang="en-US" sz="1400" b="0" dirty="0">
              <a:latin typeface="+mn-lt"/>
              <a:ea typeface="Verdana" panose="020B0604030504040204" pitchFamily="34" charset="0"/>
              <a:cs typeface="+mn-cs"/>
            </a:rPr>
            <a:t> </a:t>
          </a:r>
          <a:r>
            <a:rPr lang="en-US" sz="1400" b="0" dirty="0" err="1">
              <a:latin typeface="+mn-lt"/>
              <a:ea typeface="Verdana" panose="020B0604030504040204" pitchFamily="34" charset="0"/>
              <a:cs typeface="+mn-cs"/>
            </a:rPr>
            <a:t>udjelu</a:t>
          </a:r>
          <a:r>
            <a:rPr lang="en-US" sz="1400" b="0" dirty="0">
              <a:latin typeface="+mn-lt"/>
              <a:ea typeface="Verdana" panose="020B0604030504040204" pitchFamily="34" charset="0"/>
              <a:cs typeface="+mn-cs"/>
            </a:rPr>
            <a:t> </a:t>
          </a:r>
          <a:r>
            <a:rPr lang="en-US" sz="1400" b="0" dirty="0" err="1">
              <a:latin typeface="+mn-lt"/>
              <a:ea typeface="Verdana" panose="020B0604030504040204" pitchFamily="34" charset="0"/>
              <a:cs typeface="+mn-cs"/>
            </a:rPr>
            <a:t>globalnih</a:t>
          </a:r>
          <a:r>
            <a:rPr lang="en-US" sz="1400" b="0" dirty="0">
              <a:latin typeface="+mn-lt"/>
              <a:ea typeface="Verdana" panose="020B0604030504040204" pitchFamily="34" charset="0"/>
              <a:cs typeface="+mn-cs"/>
            </a:rPr>
            <a:t> </a:t>
          </a:r>
          <a:r>
            <a:rPr lang="en-US" sz="1400" b="0" dirty="0" err="1">
              <a:latin typeface="+mn-lt"/>
              <a:ea typeface="Verdana" panose="020B0604030504040204" pitchFamily="34" charset="0"/>
              <a:cs typeface="+mn-cs"/>
            </a:rPr>
            <a:t>ispuštanja</a:t>
          </a:r>
          <a:r>
            <a:rPr lang="en-US" sz="1400" b="0" dirty="0">
              <a:latin typeface="+mn-lt"/>
              <a:ea typeface="Verdana" panose="020B0604030504040204" pitchFamily="34" charset="0"/>
              <a:cs typeface="+mn-cs"/>
            </a:rPr>
            <a:t> </a:t>
          </a:r>
          <a:r>
            <a:rPr lang="en-US" sz="1400" b="0" dirty="0" err="1">
              <a:latin typeface="+mn-lt"/>
              <a:ea typeface="Verdana" panose="020B0604030504040204" pitchFamily="34" charset="0"/>
              <a:cs typeface="+mn-cs"/>
            </a:rPr>
            <a:t>štetnih</a:t>
          </a:r>
          <a:r>
            <a:rPr lang="en-US" sz="1400" b="0" dirty="0">
              <a:latin typeface="+mn-lt"/>
              <a:ea typeface="Verdana" panose="020B0604030504040204" pitchFamily="34" charset="0"/>
              <a:cs typeface="+mn-cs"/>
            </a:rPr>
            <a:t> </a:t>
          </a:r>
          <a:r>
            <a:rPr lang="en-US" sz="1400" b="0" dirty="0" err="1">
              <a:latin typeface="+mn-lt"/>
              <a:ea typeface="Verdana" panose="020B0604030504040204" pitchFamily="34" charset="0"/>
              <a:cs typeface="+mn-cs"/>
            </a:rPr>
            <a:t>plinova</a:t>
          </a:r>
          <a:r>
            <a:rPr lang="en-US" sz="1400" b="0" dirty="0">
              <a:latin typeface="+mn-lt"/>
              <a:ea typeface="Verdana" panose="020B0604030504040204" pitchFamily="34" charset="0"/>
              <a:cs typeface="+mn-cs"/>
            </a:rPr>
            <a:t> — </a:t>
          </a:r>
          <a:r>
            <a:rPr lang="en-US" sz="1400" b="0" dirty="0" err="1">
              <a:latin typeface="+mn-lt"/>
              <a:ea typeface="Verdana" panose="020B0604030504040204" pitchFamily="34" charset="0"/>
              <a:cs typeface="+mn-cs"/>
            </a:rPr>
            <a:t>prema</a:t>
          </a:r>
          <a:r>
            <a:rPr lang="en-US" sz="1400" b="0" dirty="0">
              <a:latin typeface="+mn-lt"/>
              <a:ea typeface="Verdana" panose="020B0604030504040204" pitchFamily="34" charset="0"/>
              <a:cs typeface="+mn-cs"/>
            </a:rPr>
            <a:t> </a:t>
          </a:r>
          <a:r>
            <a:rPr lang="en-US" sz="1400" b="0" dirty="0" err="1">
              <a:latin typeface="+mn-lt"/>
              <a:ea typeface="Verdana" panose="020B0604030504040204" pitchFamily="34" charset="0"/>
              <a:cs typeface="+mn-cs"/>
            </a:rPr>
            <a:t>nekim</a:t>
          </a:r>
          <a:r>
            <a:rPr lang="en-US" sz="1400" b="0" dirty="0">
              <a:latin typeface="+mn-lt"/>
              <a:ea typeface="Verdana" panose="020B0604030504040204" pitchFamily="34" charset="0"/>
              <a:cs typeface="+mn-cs"/>
            </a:rPr>
            <a:t> </a:t>
          </a:r>
          <a:r>
            <a:rPr lang="en-US" sz="1400" b="0" dirty="0" err="1">
              <a:latin typeface="+mn-lt"/>
              <a:ea typeface="Verdana" panose="020B0604030504040204" pitchFamily="34" charset="0"/>
              <a:cs typeface="+mn-cs"/>
            </a:rPr>
            <a:t>podatcima</a:t>
          </a:r>
          <a:r>
            <a:rPr lang="en-US" sz="1400" b="0" dirty="0">
              <a:latin typeface="+mn-lt"/>
              <a:ea typeface="Verdana" panose="020B0604030504040204" pitchFamily="34" charset="0"/>
              <a:cs typeface="+mn-cs"/>
            </a:rPr>
            <a:t> do </a:t>
          </a:r>
          <a:r>
            <a:rPr lang="en-US" sz="1400" b="0" dirty="0" err="1">
              <a:latin typeface="+mn-lt"/>
              <a:ea typeface="Verdana" panose="020B0604030504040204" pitchFamily="34" charset="0"/>
              <a:cs typeface="+mn-cs"/>
            </a:rPr>
            <a:t>dvije</a:t>
          </a:r>
          <a:r>
            <a:rPr lang="en-US" sz="1400" b="0" dirty="0">
              <a:latin typeface="+mn-lt"/>
              <a:ea typeface="Verdana" panose="020B0604030504040204" pitchFamily="34" charset="0"/>
              <a:cs typeface="+mn-cs"/>
            </a:rPr>
            <a:t> </a:t>
          </a:r>
          <a:r>
            <a:rPr lang="en-US" sz="1400" b="0" dirty="0" err="1">
              <a:latin typeface="+mn-lt"/>
              <a:ea typeface="Verdana" panose="020B0604030504040204" pitchFamily="34" charset="0"/>
              <a:cs typeface="+mn-cs"/>
            </a:rPr>
            <a:t>trećine</a:t>
          </a:r>
          <a:r>
            <a:rPr lang="en-US" sz="1400" b="0" dirty="0">
              <a:latin typeface="+mn-lt"/>
              <a:ea typeface="Verdana" panose="020B0604030504040204" pitchFamily="34" charset="0"/>
              <a:cs typeface="+mn-cs"/>
            </a:rPr>
            <a:t>. </a:t>
          </a:r>
          <a:endParaRPr lang="en-US" sz="1400" b="1" dirty="0">
            <a:latin typeface="+mn-lt"/>
            <a:ea typeface="Verdana" panose="020B0604030504040204" pitchFamily="34" charset="0"/>
            <a:cs typeface="+mn-cs"/>
          </a:endParaRPr>
        </a:p>
      </dgm:t>
    </dgm:pt>
    <dgm:pt modelId="{F3DAEB61-F603-4679-966D-3F59135A620E}" type="parTrans" cxnId="{054D1B50-AFEA-4431-87C4-E58FD3FEBE29}">
      <dgm:prSet/>
      <dgm:spPr/>
      <dgm:t>
        <a:bodyPr/>
        <a:lstStyle/>
        <a:p>
          <a:endParaRPr lang="en-US"/>
        </a:p>
      </dgm:t>
    </dgm:pt>
    <dgm:pt modelId="{94AC7BFB-3DC3-4489-81E1-F1628D0D19FF}" type="sibTrans" cxnId="{054D1B50-AFEA-4431-87C4-E58FD3FEBE29}">
      <dgm:prSet/>
      <dgm:spPr/>
      <dgm:t>
        <a:bodyPr/>
        <a:lstStyle/>
        <a:p>
          <a:endParaRPr lang="en-US"/>
        </a:p>
      </dgm:t>
    </dgm:pt>
    <dgm:pt modelId="{CB07DACC-B0A6-4081-AF91-1B932CB78C46}">
      <dgm:prSet custT="1"/>
      <dgm:spPr>
        <a:xfrm>
          <a:off x="5799404" y="1404624"/>
          <a:ext cx="4311566" cy="2487914"/>
        </a:xfrm>
        <a:prstGeom prst="rect">
          <a:avLst/>
        </a:prstGeom>
      </dgm:spPr>
      <dgm:t>
        <a:bodyPr/>
        <a:lstStyle/>
        <a:p>
          <a:pPr>
            <a:lnSpc>
              <a:spcPct val="100000"/>
            </a:lnSpc>
            <a:defRPr b="1"/>
          </a:pPr>
          <a:r>
            <a:rPr lang="en-US" sz="1600" b="1" dirty="0" err="1">
              <a:latin typeface="+mn-lt"/>
              <a:ea typeface="Verdana" panose="020B0604030504040204" pitchFamily="34" charset="0"/>
              <a:cs typeface="+mn-cs"/>
            </a:rPr>
            <a:t>Cirkularnost</a:t>
          </a:r>
          <a:r>
            <a:rPr lang="en-US" sz="1600" b="1" dirty="0">
              <a:latin typeface="+mn-lt"/>
              <a:ea typeface="Verdana" panose="020B0604030504040204" pitchFamily="34" charset="0"/>
              <a:cs typeface="+mn-cs"/>
            </a:rPr>
            <a:t> </a:t>
          </a:r>
          <a:r>
            <a:rPr lang="en-US" sz="1600" b="1" dirty="0" err="1">
              <a:latin typeface="+mn-lt"/>
              <a:ea typeface="Verdana" panose="020B0604030504040204" pitchFamily="34" charset="0"/>
              <a:cs typeface="+mn-cs"/>
            </a:rPr>
            <a:t>i</a:t>
          </a:r>
          <a:r>
            <a:rPr lang="en-US" sz="1600" b="1" dirty="0">
              <a:latin typeface="+mn-lt"/>
              <a:ea typeface="Verdana" panose="020B0604030504040204" pitchFamily="34" charset="0"/>
              <a:cs typeface="+mn-cs"/>
            </a:rPr>
            <a:t> </a:t>
          </a:r>
          <a:r>
            <a:rPr lang="en-US" sz="1600" b="1" dirty="0" err="1">
              <a:latin typeface="+mn-lt"/>
              <a:ea typeface="Verdana" panose="020B0604030504040204" pitchFamily="34" charset="0"/>
              <a:cs typeface="+mn-cs"/>
            </a:rPr>
            <a:t>učinkovitost</a:t>
          </a:r>
          <a:endParaRPr lang="en-US" sz="1600" b="1" dirty="0">
            <a:latin typeface="+mn-lt"/>
            <a:ea typeface="Verdana" panose="020B0604030504040204" pitchFamily="34" charset="0"/>
            <a:cs typeface="+mn-cs"/>
          </a:endParaRPr>
        </a:p>
      </dgm:t>
    </dgm:pt>
    <dgm:pt modelId="{6298789C-5839-4710-90A0-1FA917FB5ADF}" type="parTrans" cxnId="{AA67059E-2A2E-46BA-A9DB-801C266868C8}">
      <dgm:prSet/>
      <dgm:spPr/>
      <dgm:t>
        <a:bodyPr/>
        <a:lstStyle/>
        <a:p>
          <a:endParaRPr lang="en-US"/>
        </a:p>
      </dgm:t>
    </dgm:pt>
    <dgm:pt modelId="{DD8D5FC0-6149-41E9-B265-61E17D4DACC7}" type="sibTrans" cxnId="{AA67059E-2A2E-46BA-A9DB-801C266868C8}">
      <dgm:prSet/>
      <dgm:spPr/>
      <dgm:t>
        <a:bodyPr/>
        <a:lstStyle/>
        <a:p>
          <a:endParaRPr lang="en-US"/>
        </a:p>
      </dgm:t>
    </dgm:pt>
    <dgm:pt modelId="{6ED13017-C346-41CC-8BD2-96D5A3D89BD0}">
      <dgm:prSet custT="1"/>
      <dgm:spPr>
        <a:xfrm>
          <a:off x="5853988" y="2570952"/>
          <a:ext cx="4311566" cy="1143598"/>
        </a:xfrm>
        <a:prstGeom prst="rect">
          <a:avLst/>
        </a:prstGeom>
      </dgm:spPr>
      <dgm:t>
        <a:bodyPr/>
        <a:lstStyle/>
        <a:p>
          <a:pPr>
            <a:lnSpc>
              <a:spcPct val="100000"/>
            </a:lnSpc>
          </a:pPr>
          <a:r>
            <a:rPr lang="en-US" sz="1400" dirty="0" err="1">
              <a:latin typeface="+mj-lt"/>
              <a:ea typeface="Verdana" panose="020B0604030504040204" pitchFamily="34" charset="0"/>
              <a:cs typeface="+mn-cs"/>
            </a:rPr>
            <a:t>produljenje</a:t>
          </a:r>
          <a:r>
            <a:rPr lang="en-US" sz="1400" dirty="0">
              <a:latin typeface="+mj-lt"/>
              <a:ea typeface="Verdana" panose="020B0604030504040204" pitchFamily="34" charset="0"/>
              <a:cs typeface="+mn-cs"/>
            </a:rPr>
            <a:t> </a:t>
          </a:r>
          <a:r>
            <a:rPr lang="en-US" sz="1400" dirty="0" err="1">
              <a:latin typeface="+mj-lt"/>
              <a:ea typeface="Verdana" panose="020B0604030504040204" pitchFamily="34" charset="0"/>
              <a:cs typeface="+mn-cs"/>
            </a:rPr>
            <a:t>životnog</a:t>
          </a:r>
          <a:r>
            <a:rPr lang="en-US" sz="1400" dirty="0">
              <a:latin typeface="+mj-lt"/>
              <a:ea typeface="Verdana" panose="020B0604030504040204" pitchFamily="34" charset="0"/>
              <a:cs typeface="+mn-cs"/>
            </a:rPr>
            <a:t> </a:t>
          </a:r>
          <a:r>
            <a:rPr lang="en-US" sz="1400" dirty="0" err="1">
              <a:latin typeface="+mj-lt"/>
              <a:ea typeface="Verdana" panose="020B0604030504040204" pitchFamily="34" charset="0"/>
              <a:cs typeface="+mn-cs"/>
            </a:rPr>
            <a:t>vijeka</a:t>
          </a:r>
          <a:r>
            <a:rPr lang="en-US" sz="1400" dirty="0">
              <a:latin typeface="+mj-lt"/>
              <a:ea typeface="Verdana" panose="020B0604030504040204" pitchFamily="34" charset="0"/>
              <a:cs typeface="+mn-cs"/>
            </a:rPr>
            <a:t> </a:t>
          </a:r>
          <a:r>
            <a:rPr lang="en-US" sz="1400" dirty="0" err="1">
              <a:latin typeface="+mj-lt"/>
              <a:ea typeface="Verdana" panose="020B0604030504040204" pitchFamily="34" charset="0"/>
              <a:cs typeface="+mn-cs"/>
            </a:rPr>
            <a:t>proizvoda</a:t>
          </a:r>
          <a:r>
            <a:rPr lang="en-US" sz="1400" dirty="0">
              <a:latin typeface="+mj-lt"/>
              <a:ea typeface="Verdana" panose="020B0604030504040204" pitchFamily="34" charset="0"/>
              <a:cs typeface="+mn-cs"/>
            </a:rPr>
            <a:t>
</a:t>
          </a:r>
          <a:r>
            <a:rPr lang="en-US" sz="1400" dirty="0" err="1">
              <a:latin typeface="+mj-lt"/>
              <a:ea typeface="Verdana" panose="020B0604030504040204" pitchFamily="34" charset="0"/>
              <a:cs typeface="+mn-cs"/>
            </a:rPr>
            <a:t>smanjenje</a:t>
          </a:r>
          <a:r>
            <a:rPr lang="en-US" sz="1400" dirty="0">
              <a:latin typeface="+mj-lt"/>
              <a:ea typeface="Verdana" panose="020B0604030504040204" pitchFamily="34" charset="0"/>
              <a:cs typeface="+mn-cs"/>
            </a:rPr>
            <a:t> </a:t>
          </a:r>
          <a:r>
            <a:rPr lang="en-US" sz="1400" dirty="0" err="1">
              <a:latin typeface="+mj-lt"/>
              <a:ea typeface="Verdana" panose="020B0604030504040204" pitchFamily="34" charset="0"/>
              <a:cs typeface="+mn-cs"/>
            </a:rPr>
            <a:t>materijalnih</a:t>
          </a:r>
          <a:r>
            <a:rPr lang="en-US" sz="1400" dirty="0">
              <a:latin typeface="+mj-lt"/>
              <a:ea typeface="Verdana" panose="020B0604030504040204" pitchFamily="34" charset="0"/>
              <a:cs typeface="+mn-cs"/>
            </a:rPr>
            <a:t> </a:t>
          </a:r>
          <a:r>
            <a:rPr lang="en-US" sz="1400" dirty="0" err="1">
              <a:latin typeface="+mj-lt"/>
              <a:ea typeface="Verdana" panose="020B0604030504040204" pitchFamily="34" charset="0"/>
              <a:cs typeface="+mn-cs"/>
            </a:rPr>
            <a:t>gubitaka</a:t>
          </a:r>
          <a:r>
            <a:rPr lang="en-US" sz="1400" dirty="0">
              <a:latin typeface="+mj-lt"/>
              <a:ea typeface="Verdana" panose="020B0604030504040204" pitchFamily="34" charset="0"/>
              <a:cs typeface="+mn-cs"/>
            </a:rPr>
            <a:t>
</a:t>
          </a:r>
          <a:r>
            <a:rPr lang="en-US" sz="1400" dirty="0" err="1">
              <a:latin typeface="+mj-lt"/>
              <a:ea typeface="Verdana" panose="020B0604030504040204" pitchFamily="34" charset="0"/>
              <a:cs typeface="+mn-cs"/>
            </a:rPr>
            <a:t>recirkulirajućih</a:t>
          </a:r>
          <a:r>
            <a:rPr lang="en-US" sz="1400" dirty="0">
              <a:latin typeface="+mj-lt"/>
              <a:ea typeface="Verdana" panose="020B0604030504040204" pitchFamily="34" charset="0"/>
              <a:cs typeface="+mn-cs"/>
            </a:rPr>
            <a:t> </a:t>
          </a:r>
          <a:r>
            <a:rPr lang="en-US" sz="1400" dirty="0" err="1">
              <a:latin typeface="+mj-lt"/>
              <a:ea typeface="Verdana" panose="020B0604030504040204" pitchFamily="34" charset="0"/>
              <a:cs typeface="+mn-cs"/>
            </a:rPr>
            <a:t>materijala</a:t>
          </a:r>
          <a:r>
            <a:rPr lang="en-US" sz="1400" dirty="0">
              <a:latin typeface="+mj-lt"/>
              <a:ea typeface="Verdana" panose="020B0604030504040204" pitchFamily="34" charset="0"/>
              <a:cs typeface="+mn-cs"/>
            </a:rPr>
            <a:t> </a:t>
          </a:r>
          <a:r>
            <a:rPr lang="en-US" sz="1400" dirty="0" err="1">
              <a:latin typeface="+mj-lt"/>
              <a:ea typeface="Verdana" panose="020B0604030504040204" pitchFamily="34" charset="0"/>
              <a:cs typeface="+mn-cs"/>
            </a:rPr>
            <a:t>i</a:t>
          </a:r>
          <a:r>
            <a:rPr lang="en-US" sz="1400" dirty="0">
              <a:latin typeface="+mj-lt"/>
              <a:ea typeface="Verdana" panose="020B0604030504040204" pitchFamily="34" charset="0"/>
              <a:cs typeface="+mn-cs"/>
            </a:rPr>
            <a:t> </a:t>
          </a:r>
          <a:r>
            <a:rPr lang="en-US" sz="1400" dirty="0" err="1">
              <a:latin typeface="+mj-lt"/>
              <a:ea typeface="Verdana" panose="020B0604030504040204" pitchFamily="34" charset="0"/>
              <a:cs typeface="+mn-cs"/>
            </a:rPr>
            <a:t>proizvoda</a:t>
          </a:r>
          <a:r>
            <a:rPr lang="en-US" sz="1400" dirty="0">
              <a:latin typeface="+mj-lt"/>
              <a:ea typeface="Verdana" panose="020B0604030504040204" pitchFamily="34" charset="0"/>
              <a:cs typeface="+mn-cs"/>
            </a:rPr>
            <a:t>
</a:t>
          </a:r>
          <a:r>
            <a:rPr lang="en-US" sz="1400" dirty="0" err="1">
              <a:latin typeface="+mj-lt"/>
              <a:ea typeface="Verdana" panose="020B0604030504040204" pitchFamily="34" charset="0"/>
              <a:cs typeface="+mn-cs"/>
            </a:rPr>
            <a:t>sprječavanje</a:t>
          </a:r>
          <a:r>
            <a:rPr lang="en-US" sz="1400" dirty="0">
              <a:latin typeface="+mj-lt"/>
              <a:ea typeface="Verdana" panose="020B0604030504040204" pitchFamily="34" charset="0"/>
              <a:cs typeface="+mn-cs"/>
            </a:rPr>
            <a:t> downcycling-a
</a:t>
          </a:r>
          <a:r>
            <a:rPr lang="en-US" sz="1400" dirty="0" err="1">
              <a:latin typeface="+mj-lt"/>
              <a:ea typeface="Verdana" panose="020B0604030504040204" pitchFamily="34" charset="0"/>
              <a:cs typeface="+mn-cs"/>
            </a:rPr>
            <a:t>zamjena</a:t>
          </a:r>
          <a:r>
            <a:rPr lang="en-US" sz="1400" dirty="0">
              <a:latin typeface="+mj-lt"/>
              <a:ea typeface="Verdana" panose="020B0604030504040204" pitchFamily="34" charset="0"/>
              <a:cs typeface="+mn-cs"/>
            </a:rPr>
            <a:t> </a:t>
          </a:r>
          <a:r>
            <a:rPr lang="en-US" sz="1400" dirty="0" err="1">
              <a:latin typeface="+mj-lt"/>
              <a:ea typeface="Verdana" panose="020B0604030504040204" pitchFamily="34" charset="0"/>
              <a:cs typeface="+mn-cs"/>
            </a:rPr>
            <a:t>materijala</a:t>
          </a:r>
          <a:r>
            <a:rPr lang="en-US" sz="1400" dirty="0">
              <a:latin typeface="+mj-lt"/>
              <a:ea typeface="Verdana" panose="020B0604030504040204" pitchFamily="34" charset="0"/>
              <a:cs typeface="+mn-cs"/>
            </a:rPr>
            <a:t> s </a:t>
          </a:r>
          <a:r>
            <a:rPr lang="en-US" sz="1400" dirty="0" err="1">
              <a:latin typeface="+mj-lt"/>
              <a:ea typeface="Verdana" panose="020B0604030504040204" pitchFamily="34" charset="0"/>
              <a:cs typeface="+mn-cs"/>
            </a:rPr>
            <a:t>intenzivnim</a:t>
          </a:r>
          <a:r>
            <a:rPr lang="en-US" sz="1400" dirty="0">
              <a:latin typeface="+mj-lt"/>
              <a:ea typeface="Verdana" panose="020B0604030504040204" pitchFamily="34" charset="0"/>
              <a:cs typeface="+mn-cs"/>
            </a:rPr>
            <a:t> </a:t>
          </a:r>
          <a:r>
            <a:rPr lang="en-US" sz="1400" dirty="0" err="1">
              <a:latin typeface="+mj-lt"/>
              <a:ea typeface="Verdana" panose="020B0604030504040204" pitchFamily="34" charset="0"/>
              <a:cs typeface="+mn-cs"/>
            </a:rPr>
            <a:t>stakleničkim</a:t>
          </a:r>
          <a:r>
            <a:rPr lang="en-US" sz="1400" dirty="0">
              <a:latin typeface="+mj-lt"/>
              <a:ea typeface="Verdana" panose="020B0604030504040204" pitchFamily="34" charset="0"/>
              <a:cs typeface="+mn-cs"/>
            </a:rPr>
            <a:t> </a:t>
          </a:r>
          <a:r>
            <a:rPr lang="en-US" sz="1400" dirty="0" err="1">
              <a:latin typeface="+mj-lt"/>
              <a:ea typeface="Verdana" panose="020B0604030504040204" pitchFamily="34" charset="0"/>
              <a:cs typeface="+mn-cs"/>
            </a:rPr>
            <a:t>plinovima</a:t>
          </a:r>
          <a:r>
            <a:rPr lang="en-US" sz="1400" dirty="0">
              <a:latin typeface="+mj-lt"/>
              <a:ea typeface="Verdana" panose="020B0604030504040204" pitchFamily="34" charset="0"/>
              <a:cs typeface="+mn-cs"/>
            </a:rPr>
            <a:t> </a:t>
          </a:r>
          <a:r>
            <a:rPr lang="en-US" sz="1400" dirty="0" err="1">
              <a:latin typeface="+mj-lt"/>
              <a:ea typeface="Verdana" panose="020B0604030504040204" pitchFamily="34" charset="0"/>
              <a:cs typeface="+mn-cs"/>
            </a:rPr>
            <a:t>onima</a:t>
          </a:r>
          <a:r>
            <a:rPr lang="en-US" sz="1400" dirty="0">
              <a:latin typeface="+mj-lt"/>
              <a:ea typeface="Verdana" panose="020B0604030504040204" pitchFamily="34" charset="0"/>
              <a:cs typeface="+mn-cs"/>
            </a:rPr>
            <a:t> s </a:t>
          </a:r>
          <a:r>
            <a:rPr lang="en-US" sz="1400" dirty="0" err="1">
              <a:latin typeface="+mj-lt"/>
              <a:ea typeface="Verdana" panose="020B0604030504040204" pitchFamily="34" charset="0"/>
              <a:cs typeface="+mn-cs"/>
            </a:rPr>
            <a:t>nižim</a:t>
          </a:r>
          <a:r>
            <a:rPr lang="en-US" sz="1400" dirty="0">
              <a:latin typeface="+mj-lt"/>
              <a:ea typeface="Verdana" panose="020B0604030504040204" pitchFamily="34" charset="0"/>
              <a:cs typeface="+mn-cs"/>
            </a:rPr>
            <a:t> </a:t>
          </a:r>
          <a:r>
            <a:rPr lang="en-US" sz="1400" dirty="0" err="1">
              <a:latin typeface="+mj-lt"/>
              <a:ea typeface="Verdana" panose="020B0604030504040204" pitchFamily="34" charset="0"/>
              <a:cs typeface="+mn-cs"/>
            </a:rPr>
            <a:t>emisijama</a:t>
          </a:r>
          <a:endParaRPr lang="en-US" sz="1400" dirty="0">
            <a:latin typeface="+mj-lt"/>
            <a:ea typeface="Verdana" panose="020B0604030504040204" pitchFamily="34" charset="0"/>
            <a:cs typeface="+mn-cs"/>
          </a:endParaRPr>
        </a:p>
      </dgm:t>
    </dgm:pt>
    <dgm:pt modelId="{2B004A90-5956-452F-A10E-0520F620C105}" type="parTrans" cxnId="{D019B797-8D74-4F2E-9CBA-4594109A2D35}">
      <dgm:prSet/>
      <dgm:spPr/>
      <dgm:t>
        <a:bodyPr/>
        <a:lstStyle/>
        <a:p>
          <a:endParaRPr lang="en-US"/>
        </a:p>
      </dgm:t>
    </dgm:pt>
    <dgm:pt modelId="{D26F18E1-3ABE-498D-B8BF-723659EAFEC7}" type="sibTrans" cxnId="{D019B797-8D74-4F2E-9CBA-4594109A2D35}">
      <dgm:prSet/>
      <dgm:spPr/>
      <dgm:t>
        <a:bodyPr/>
        <a:lstStyle/>
        <a:p>
          <a:endParaRPr lang="en-US"/>
        </a:p>
      </dgm:t>
    </dgm:pt>
    <dgm:pt modelId="{5B701C7A-4588-4E73-BBD9-901C3925F5F5}" type="pres">
      <dgm:prSet presAssocID="{E2379C3F-B3A0-412F-BB5D-E5C7E367B259}" presName="root" presStyleCnt="0">
        <dgm:presLayoutVars>
          <dgm:dir/>
          <dgm:resizeHandles val="exact"/>
        </dgm:presLayoutVars>
      </dgm:prSet>
      <dgm:spPr/>
    </dgm:pt>
    <dgm:pt modelId="{D08821A6-943E-40FD-9434-E77D03417A2C}" type="pres">
      <dgm:prSet presAssocID="{4FC5E227-6B7D-4BF1-A105-A9F7FBBEEFBF}" presName="compNode" presStyleCnt="0"/>
      <dgm:spPr/>
    </dgm:pt>
    <dgm:pt modelId="{0B3F87D4-4A7C-4A97-8686-57323A184097}" type="pres">
      <dgm:prSet presAssocID="{4FC5E227-6B7D-4BF1-A105-A9F7FBBEEFBF}" presName="iconRect" presStyleLbl="node1" presStyleIdx="0" presStyleCnt="2" custLinFactNeighborX="67577" custLinFactNeighborY="-2961"/>
      <dgm:spPr>
        <a:xfrm>
          <a:off x="733313" y="1647"/>
          <a:ext cx="1509048" cy="150904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Εργοστάσιο"/>
        </a:ext>
      </dgm:extLst>
    </dgm:pt>
    <dgm:pt modelId="{B435DDEE-4102-4CB6-81A6-E0A1C10D9599}" type="pres">
      <dgm:prSet presAssocID="{4FC5E227-6B7D-4BF1-A105-A9F7FBBEEFBF}" presName="iconSpace" presStyleCnt="0"/>
      <dgm:spPr/>
    </dgm:pt>
    <dgm:pt modelId="{7565D221-07C6-450A-AD0E-DCB48AFAF404}" type="pres">
      <dgm:prSet presAssocID="{4FC5E227-6B7D-4BF1-A105-A9F7FBBEEFBF}" presName="parTx" presStyleLbl="revTx" presStyleIdx="0" presStyleCnt="4" custLinFactNeighborX="2920" custLinFactNeighborY="2159">
        <dgm:presLayoutVars>
          <dgm:chMax val="0"/>
          <dgm:chPref val="0"/>
        </dgm:presLayoutVars>
      </dgm:prSet>
      <dgm:spPr/>
    </dgm:pt>
    <dgm:pt modelId="{7331154A-0D43-4E67-8FA3-42DB1934C6E2}" type="pres">
      <dgm:prSet presAssocID="{4FC5E227-6B7D-4BF1-A105-A9F7FBBEEFBF}" presName="txSpace" presStyleCnt="0"/>
      <dgm:spPr/>
    </dgm:pt>
    <dgm:pt modelId="{995BE8FC-5F93-4744-AB75-786DA5C507E5}" type="pres">
      <dgm:prSet presAssocID="{4FC5E227-6B7D-4BF1-A105-A9F7FBBEEFBF}" presName="desTx" presStyleLbl="revTx" presStyleIdx="1" presStyleCnt="4">
        <dgm:presLayoutVars/>
      </dgm:prSet>
      <dgm:spPr>
        <a:xfrm>
          <a:off x="733313" y="3675588"/>
          <a:ext cx="4311566" cy="1143598"/>
        </a:xfrm>
        <a:prstGeom prst="rect">
          <a:avLst/>
        </a:prstGeom>
      </dgm:spPr>
    </dgm:pt>
    <dgm:pt modelId="{6441C56F-C974-4B43-BA65-BC69B2D4148D}" type="pres">
      <dgm:prSet presAssocID="{94AC7BFB-3DC3-4489-81E1-F1628D0D19FF}" presName="sibTrans" presStyleCnt="0"/>
      <dgm:spPr/>
    </dgm:pt>
    <dgm:pt modelId="{8D5CCA91-2D3B-4098-9171-BA3183641872}" type="pres">
      <dgm:prSet presAssocID="{CB07DACC-B0A6-4081-AF91-1B932CB78C46}" presName="compNode" presStyleCnt="0"/>
      <dgm:spPr/>
    </dgm:pt>
    <dgm:pt modelId="{9A938E67-3B43-4AEB-ACD7-85E5DE7D7AB1}" type="pres">
      <dgm:prSet presAssocID="{CB07DACC-B0A6-4081-AF91-1B932CB78C46}" presName="iconRect" presStyleLbl="node1" presStyleIdx="1" presStyleCnt="2" custLinFactNeighborX="34536" custLinFactNeighborY="-11056"/>
      <dgm:spPr>
        <a:xfrm>
          <a:off x="7000410" y="0"/>
          <a:ext cx="1509048" cy="150904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eciduous tree"/>
        </a:ext>
      </dgm:extLst>
    </dgm:pt>
    <dgm:pt modelId="{57A8A730-5AD6-418F-A51F-79E0DAD5BFF6}" type="pres">
      <dgm:prSet presAssocID="{CB07DACC-B0A6-4081-AF91-1B932CB78C46}" presName="iconSpace" presStyleCnt="0"/>
      <dgm:spPr/>
    </dgm:pt>
    <dgm:pt modelId="{046CA67D-8EF6-408F-A6AB-A62D9A0976C2}" type="pres">
      <dgm:prSet presAssocID="{CB07DACC-B0A6-4081-AF91-1B932CB78C46}" presName="parTx" presStyleLbl="revTx" presStyleIdx="2" presStyleCnt="4" custScaleY="133674">
        <dgm:presLayoutVars>
          <dgm:chMax val="0"/>
          <dgm:chPref val="0"/>
        </dgm:presLayoutVars>
      </dgm:prSet>
      <dgm:spPr/>
    </dgm:pt>
    <dgm:pt modelId="{517FE43C-C566-40A9-B950-A3EBC5A73FC1}" type="pres">
      <dgm:prSet presAssocID="{CB07DACC-B0A6-4081-AF91-1B932CB78C46}" presName="txSpace" presStyleCnt="0"/>
      <dgm:spPr/>
    </dgm:pt>
    <dgm:pt modelId="{E98691BB-AB4F-4EAC-B918-4156C7A0FB7D}" type="pres">
      <dgm:prSet presAssocID="{CB07DACC-B0A6-4081-AF91-1B932CB78C46}" presName="desTx" presStyleLbl="revTx" presStyleIdx="3" presStyleCnt="4" custLinFactNeighborX="-832" custLinFactNeighborY="-77205">
        <dgm:presLayoutVars/>
      </dgm:prSet>
      <dgm:spPr/>
    </dgm:pt>
  </dgm:ptLst>
  <dgm:cxnLst>
    <dgm:cxn modelId="{1AB87B23-53EE-47B5-A699-5422F07F4C8E}" type="presOf" srcId="{4FC5E227-6B7D-4BF1-A105-A9F7FBBEEFBF}" destId="{7565D221-07C6-450A-AD0E-DCB48AFAF404}" srcOrd="0" destOrd="0" presId="urn:microsoft.com/office/officeart/2018/2/layout/IconLabelDescriptionList"/>
    <dgm:cxn modelId="{93A15333-87EF-473C-AA54-13DE83C1819B}" type="presOf" srcId="{E2379C3F-B3A0-412F-BB5D-E5C7E367B259}" destId="{5B701C7A-4588-4E73-BBD9-901C3925F5F5}" srcOrd="0" destOrd="0" presId="urn:microsoft.com/office/officeart/2018/2/layout/IconLabelDescriptionList"/>
    <dgm:cxn modelId="{087B3849-5737-4420-A315-96ECCF86636C}" type="presOf" srcId="{CB07DACC-B0A6-4081-AF91-1B932CB78C46}" destId="{046CA67D-8EF6-408F-A6AB-A62D9A0976C2}" srcOrd="0" destOrd="0" presId="urn:microsoft.com/office/officeart/2018/2/layout/IconLabelDescriptionList"/>
    <dgm:cxn modelId="{054D1B50-AFEA-4431-87C4-E58FD3FEBE29}" srcId="{E2379C3F-B3A0-412F-BB5D-E5C7E367B259}" destId="{4FC5E227-6B7D-4BF1-A105-A9F7FBBEEFBF}" srcOrd="0" destOrd="0" parTransId="{F3DAEB61-F603-4679-966D-3F59135A620E}" sibTransId="{94AC7BFB-3DC3-4489-81E1-F1628D0D19FF}"/>
    <dgm:cxn modelId="{D019B797-8D74-4F2E-9CBA-4594109A2D35}" srcId="{CB07DACC-B0A6-4081-AF91-1B932CB78C46}" destId="{6ED13017-C346-41CC-8BD2-96D5A3D89BD0}" srcOrd="0" destOrd="0" parTransId="{2B004A90-5956-452F-A10E-0520F620C105}" sibTransId="{D26F18E1-3ABE-498D-B8BF-723659EAFEC7}"/>
    <dgm:cxn modelId="{AA67059E-2A2E-46BA-A9DB-801C266868C8}" srcId="{E2379C3F-B3A0-412F-BB5D-E5C7E367B259}" destId="{CB07DACC-B0A6-4081-AF91-1B932CB78C46}" srcOrd="1" destOrd="0" parTransId="{6298789C-5839-4710-90A0-1FA917FB5ADF}" sibTransId="{DD8D5FC0-6149-41E9-B265-61E17D4DACC7}"/>
    <dgm:cxn modelId="{74CD23BD-3E6F-407B-B60A-C42A31643FBE}" type="presOf" srcId="{6ED13017-C346-41CC-8BD2-96D5A3D89BD0}" destId="{E98691BB-AB4F-4EAC-B918-4156C7A0FB7D}" srcOrd="0" destOrd="0" presId="urn:microsoft.com/office/officeart/2018/2/layout/IconLabelDescriptionList"/>
    <dgm:cxn modelId="{6A9ACF4B-5828-4765-BE6A-5580BAA8EC0B}" type="presParOf" srcId="{5B701C7A-4588-4E73-BBD9-901C3925F5F5}" destId="{D08821A6-943E-40FD-9434-E77D03417A2C}" srcOrd="0" destOrd="0" presId="urn:microsoft.com/office/officeart/2018/2/layout/IconLabelDescriptionList"/>
    <dgm:cxn modelId="{59D691A5-ED86-4781-9683-F52D962956C1}" type="presParOf" srcId="{D08821A6-943E-40FD-9434-E77D03417A2C}" destId="{0B3F87D4-4A7C-4A97-8686-57323A184097}" srcOrd="0" destOrd="0" presId="urn:microsoft.com/office/officeart/2018/2/layout/IconLabelDescriptionList"/>
    <dgm:cxn modelId="{19FCFA91-BB25-4CB4-A9AC-A0B6BA8C4748}" type="presParOf" srcId="{D08821A6-943E-40FD-9434-E77D03417A2C}" destId="{B435DDEE-4102-4CB6-81A6-E0A1C10D9599}" srcOrd="1" destOrd="0" presId="urn:microsoft.com/office/officeart/2018/2/layout/IconLabelDescriptionList"/>
    <dgm:cxn modelId="{4A367AA2-1E8C-49E2-9EF8-E3B0A887016A}" type="presParOf" srcId="{D08821A6-943E-40FD-9434-E77D03417A2C}" destId="{7565D221-07C6-450A-AD0E-DCB48AFAF404}" srcOrd="2" destOrd="0" presId="urn:microsoft.com/office/officeart/2018/2/layout/IconLabelDescriptionList"/>
    <dgm:cxn modelId="{65F2EFE2-73CD-4431-B287-53A0B7B5427C}" type="presParOf" srcId="{D08821A6-943E-40FD-9434-E77D03417A2C}" destId="{7331154A-0D43-4E67-8FA3-42DB1934C6E2}" srcOrd="3" destOrd="0" presId="urn:microsoft.com/office/officeart/2018/2/layout/IconLabelDescriptionList"/>
    <dgm:cxn modelId="{4523CB97-C325-4A4B-9AD9-A238EB0ED95E}" type="presParOf" srcId="{D08821A6-943E-40FD-9434-E77D03417A2C}" destId="{995BE8FC-5F93-4744-AB75-786DA5C507E5}" srcOrd="4" destOrd="0" presId="urn:microsoft.com/office/officeart/2018/2/layout/IconLabelDescriptionList"/>
    <dgm:cxn modelId="{684FA90E-8103-4F95-BBAC-59747448ACB0}" type="presParOf" srcId="{5B701C7A-4588-4E73-BBD9-901C3925F5F5}" destId="{6441C56F-C974-4B43-BA65-BC69B2D4148D}" srcOrd="1" destOrd="0" presId="urn:microsoft.com/office/officeart/2018/2/layout/IconLabelDescriptionList"/>
    <dgm:cxn modelId="{A86F3A34-750A-4A39-8695-5758E0DDCBD4}" type="presParOf" srcId="{5B701C7A-4588-4E73-BBD9-901C3925F5F5}" destId="{8D5CCA91-2D3B-4098-9171-BA3183641872}" srcOrd="2" destOrd="0" presId="urn:microsoft.com/office/officeart/2018/2/layout/IconLabelDescriptionList"/>
    <dgm:cxn modelId="{AD9B2856-A90E-401E-9F3D-A5392076ADA4}" type="presParOf" srcId="{8D5CCA91-2D3B-4098-9171-BA3183641872}" destId="{9A938E67-3B43-4AEB-ACD7-85E5DE7D7AB1}" srcOrd="0" destOrd="0" presId="urn:microsoft.com/office/officeart/2018/2/layout/IconLabelDescriptionList"/>
    <dgm:cxn modelId="{E42CD6B4-26AB-435F-9389-EF68F15551F0}" type="presParOf" srcId="{8D5CCA91-2D3B-4098-9171-BA3183641872}" destId="{57A8A730-5AD6-418F-A51F-79E0DAD5BFF6}" srcOrd="1" destOrd="0" presId="urn:microsoft.com/office/officeart/2018/2/layout/IconLabelDescriptionList"/>
    <dgm:cxn modelId="{E6C8C808-9982-4B0D-9B6E-83EF3156D4FA}" type="presParOf" srcId="{8D5CCA91-2D3B-4098-9171-BA3183641872}" destId="{046CA67D-8EF6-408F-A6AB-A62D9A0976C2}" srcOrd="2" destOrd="0" presId="urn:microsoft.com/office/officeart/2018/2/layout/IconLabelDescriptionList"/>
    <dgm:cxn modelId="{CF151076-3313-4160-B102-34DDBF9D050E}" type="presParOf" srcId="{8D5CCA91-2D3B-4098-9171-BA3183641872}" destId="{517FE43C-C566-40A9-B950-A3EBC5A73FC1}" srcOrd="3" destOrd="0" presId="urn:microsoft.com/office/officeart/2018/2/layout/IconLabelDescriptionList"/>
    <dgm:cxn modelId="{D9895543-5753-4035-9092-C0D52EEAC657}" type="presParOf" srcId="{8D5CCA91-2D3B-4098-9171-BA3183641872}" destId="{E98691BB-AB4F-4EAC-B918-4156C7A0FB7D}"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72F171F-3821-4171-87EC-63136E39D344}" type="doc">
      <dgm:prSet loTypeId="urn:microsoft.com/office/officeart/2018/2/layout/IconLabelList" loCatId="icon" qsTypeId="urn:microsoft.com/office/officeart/2005/8/quickstyle/simple1" qsCatId="simple" csTypeId="urn:microsoft.com/office/officeart/2005/8/colors/colorful3" csCatId="colorful" phldr="1"/>
      <dgm:spPr/>
      <dgm:t>
        <a:bodyPr/>
        <a:lstStyle/>
        <a:p>
          <a:endParaRPr lang="en-US"/>
        </a:p>
      </dgm:t>
    </dgm:pt>
    <dgm:pt modelId="{515DC77A-A05E-4BF5-BC26-FE4AD1063C24}">
      <dgm:prSet custT="1"/>
      <dgm:spPr/>
      <dgm:t>
        <a:bodyPr/>
        <a:lstStyle/>
        <a:p>
          <a:pPr>
            <a:lnSpc>
              <a:spcPct val="100000"/>
            </a:lnSpc>
          </a:pPr>
          <a:r>
            <a:rPr lang="en-GB" sz="1400" dirty="0" err="1">
              <a:latin typeface="+mj-lt"/>
              <a:ea typeface="Verdana" panose="020B0604030504040204" pitchFamily="34" charset="0"/>
            </a:rPr>
            <a:t>Otprilike</a:t>
          </a:r>
          <a:r>
            <a:rPr lang="en-GB" sz="1400" dirty="0">
              <a:latin typeface="+mj-lt"/>
              <a:ea typeface="Verdana" panose="020B0604030504040204" pitchFamily="34" charset="0"/>
            </a:rPr>
            <a:t> 11 </a:t>
          </a:r>
          <a:r>
            <a:rPr lang="en-GB" sz="1400" dirty="0" err="1">
              <a:latin typeface="+mj-lt"/>
              <a:ea typeface="Verdana" panose="020B0604030504040204" pitchFamily="34" charset="0"/>
            </a:rPr>
            <a:t>milijuna</a:t>
          </a:r>
          <a:r>
            <a:rPr lang="en-GB" sz="1400" dirty="0">
              <a:latin typeface="+mj-lt"/>
              <a:ea typeface="Verdana" panose="020B0604030504040204" pitchFamily="34" charset="0"/>
            </a:rPr>
            <a:t> </a:t>
          </a:r>
          <a:r>
            <a:rPr lang="en-GB" sz="1400" dirty="0" err="1">
              <a:latin typeface="+mj-lt"/>
              <a:ea typeface="Verdana" panose="020B0604030504040204" pitchFamily="34" charset="0"/>
            </a:rPr>
            <a:t>tona</a:t>
          </a:r>
          <a:r>
            <a:rPr lang="en-GB" sz="1400" dirty="0">
              <a:latin typeface="+mj-lt"/>
              <a:ea typeface="Verdana" panose="020B0604030504040204" pitchFamily="34" charset="0"/>
            </a:rPr>
            <a:t> </a:t>
          </a:r>
          <a:r>
            <a:rPr lang="en-GB" sz="1400" dirty="0" err="1">
              <a:latin typeface="+mj-lt"/>
              <a:ea typeface="Verdana" panose="020B0604030504040204" pitchFamily="34" charset="0"/>
            </a:rPr>
            <a:t>plastike</a:t>
          </a:r>
          <a:r>
            <a:rPr lang="en-GB" sz="1400" dirty="0">
              <a:latin typeface="+mj-lt"/>
              <a:ea typeface="Verdana" panose="020B0604030504040204" pitchFamily="34" charset="0"/>
            </a:rPr>
            <a:t> se </a:t>
          </a:r>
          <a:r>
            <a:rPr lang="en-GB" sz="1400" dirty="0" err="1">
              <a:latin typeface="+mj-lt"/>
              <a:ea typeface="Verdana" panose="020B0604030504040204" pitchFamily="34" charset="0"/>
            </a:rPr>
            <a:t>baci</a:t>
          </a:r>
          <a:r>
            <a:rPr lang="en-GB" sz="1400" dirty="0">
              <a:latin typeface="+mj-lt"/>
              <a:ea typeface="Verdana" panose="020B0604030504040204" pitchFamily="34" charset="0"/>
            </a:rPr>
            <a:t> </a:t>
          </a:r>
          <a:r>
            <a:rPr lang="en-GB" sz="1400" dirty="0" err="1">
              <a:latin typeface="+mj-lt"/>
              <a:ea typeface="Verdana" panose="020B0604030504040204" pitchFamily="34" charset="0"/>
            </a:rPr>
            <a:t>svake</a:t>
          </a:r>
          <a:r>
            <a:rPr lang="en-GB" sz="1400" dirty="0">
              <a:latin typeface="+mj-lt"/>
              <a:ea typeface="Verdana" panose="020B0604030504040204" pitchFamily="34" charset="0"/>
            </a:rPr>
            <a:t> </a:t>
          </a:r>
          <a:r>
            <a:rPr lang="en-GB" sz="1400" dirty="0" err="1">
              <a:latin typeface="+mj-lt"/>
              <a:ea typeface="Verdana" panose="020B0604030504040204" pitchFamily="34" charset="0"/>
            </a:rPr>
            <a:t>godine</a:t>
          </a:r>
          <a:r>
            <a:rPr lang="en-GB" sz="1400" dirty="0">
              <a:latin typeface="+mj-lt"/>
              <a:ea typeface="Verdana" panose="020B0604030504040204" pitchFamily="34" charset="0"/>
            </a:rPr>
            <a:t> u </a:t>
          </a:r>
          <a:r>
            <a:rPr lang="en-GB" sz="1400" dirty="0" err="1">
              <a:latin typeface="+mj-lt"/>
              <a:ea typeface="Verdana" panose="020B0604030504040204" pitchFamily="34" charset="0"/>
            </a:rPr>
            <a:t>oceane</a:t>
          </a:r>
          <a:r>
            <a:rPr lang="en-GB" sz="1400" dirty="0">
              <a:latin typeface="+mj-lt"/>
              <a:ea typeface="Verdana" panose="020B0604030504040204" pitchFamily="34" charset="0"/>
            </a:rPr>
            <a:t> – do 2040. se </a:t>
          </a:r>
          <a:r>
            <a:rPr lang="en-GB" sz="1400" dirty="0" err="1">
              <a:latin typeface="+mj-lt"/>
              <a:ea typeface="Verdana" panose="020B0604030504040204" pitchFamily="34" charset="0"/>
            </a:rPr>
            <a:t>očekuje</a:t>
          </a:r>
          <a:r>
            <a:rPr lang="en-GB" sz="1400" dirty="0">
              <a:latin typeface="+mj-lt"/>
              <a:ea typeface="Verdana" panose="020B0604030504040204" pitchFamily="34" charset="0"/>
            </a:rPr>
            <a:t> da </a:t>
          </a:r>
          <a:r>
            <a:rPr lang="en-GB" sz="1400" dirty="0" err="1">
              <a:latin typeface="+mj-lt"/>
              <a:ea typeface="Verdana" panose="020B0604030504040204" pitchFamily="34" charset="0"/>
            </a:rPr>
            <a:t>će</a:t>
          </a:r>
          <a:r>
            <a:rPr lang="en-GB" sz="1400" dirty="0">
              <a:latin typeface="+mj-lt"/>
              <a:ea typeface="Verdana" panose="020B0604030504040204" pitchFamily="34" charset="0"/>
            </a:rPr>
            <a:t> se ta </a:t>
          </a:r>
          <a:r>
            <a:rPr lang="en-GB" sz="1400" dirty="0" err="1">
              <a:latin typeface="+mj-lt"/>
              <a:ea typeface="Verdana" panose="020B0604030504040204" pitchFamily="34" charset="0"/>
            </a:rPr>
            <a:t>količina</a:t>
          </a:r>
          <a:r>
            <a:rPr lang="en-GB" sz="1400" dirty="0">
              <a:latin typeface="+mj-lt"/>
              <a:ea typeface="Verdana" panose="020B0604030504040204" pitchFamily="34" charset="0"/>
            </a:rPr>
            <a:t> </a:t>
          </a:r>
          <a:r>
            <a:rPr lang="en-GB" sz="1400" dirty="0" err="1">
              <a:latin typeface="+mj-lt"/>
              <a:ea typeface="Verdana" panose="020B0604030504040204" pitchFamily="34" charset="0"/>
            </a:rPr>
            <a:t>utrostručiti</a:t>
          </a:r>
          <a:r>
            <a:rPr lang="en-GB" sz="1400" dirty="0">
              <a:latin typeface="+mj-lt"/>
              <a:ea typeface="Verdana" panose="020B0604030504040204" pitchFamily="34" charset="0"/>
            </a:rPr>
            <a:t> </a:t>
          </a:r>
          <a:r>
            <a:rPr lang="en-GB" sz="1400" dirty="0" err="1">
              <a:latin typeface="+mj-lt"/>
              <a:ea typeface="Verdana" panose="020B0604030504040204" pitchFamily="34" charset="0"/>
            </a:rPr>
            <a:t>i</a:t>
          </a:r>
          <a:r>
            <a:rPr lang="en-GB" sz="1400" dirty="0">
              <a:latin typeface="+mj-lt"/>
              <a:ea typeface="Verdana" panose="020B0604030504040204" pitchFamily="34" charset="0"/>
            </a:rPr>
            <a:t> </a:t>
          </a:r>
          <a:r>
            <a:rPr lang="en-GB" sz="1400" dirty="0" err="1">
              <a:latin typeface="+mj-lt"/>
              <a:ea typeface="Verdana" panose="020B0604030504040204" pitchFamily="34" charset="0"/>
            </a:rPr>
            <a:t>utjecati</a:t>
          </a:r>
          <a:r>
            <a:rPr lang="en-GB" sz="1400" dirty="0">
              <a:latin typeface="+mj-lt"/>
              <a:ea typeface="Verdana" panose="020B0604030504040204" pitchFamily="34" charset="0"/>
            </a:rPr>
            <a:t> </a:t>
          </a:r>
          <a:r>
            <a:rPr lang="en-GB" sz="1400" dirty="0" err="1">
              <a:latin typeface="+mj-lt"/>
              <a:ea typeface="Verdana" panose="020B0604030504040204" pitchFamily="34" charset="0"/>
            </a:rPr>
            <a:t>na</a:t>
          </a:r>
          <a:r>
            <a:rPr lang="en-GB" sz="1400" dirty="0">
              <a:latin typeface="+mj-lt"/>
              <a:ea typeface="Verdana" panose="020B0604030504040204" pitchFamily="34" charset="0"/>
            </a:rPr>
            <a:t> </a:t>
          </a:r>
          <a:r>
            <a:rPr lang="en-GB" sz="1400" dirty="0" err="1">
              <a:latin typeface="+mj-lt"/>
              <a:ea typeface="Verdana" panose="020B0604030504040204" pitchFamily="34" charset="0"/>
            </a:rPr>
            <a:t>preko</a:t>
          </a:r>
          <a:r>
            <a:rPr lang="en-GB" sz="1400" dirty="0">
              <a:latin typeface="+mj-lt"/>
              <a:ea typeface="Verdana" panose="020B0604030504040204" pitchFamily="34" charset="0"/>
            </a:rPr>
            <a:t> 250 </a:t>
          </a:r>
          <a:r>
            <a:rPr lang="en-GB" sz="1400" dirty="0" err="1">
              <a:latin typeface="+mj-lt"/>
              <a:ea typeface="Verdana" panose="020B0604030504040204" pitchFamily="34" charset="0"/>
            </a:rPr>
            <a:t>vrsti</a:t>
          </a:r>
          <a:r>
            <a:rPr lang="en-GB" sz="1400" dirty="0">
              <a:latin typeface="+mj-lt"/>
              <a:ea typeface="Verdana" panose="020B0604030504040204" pitchFamily="34" charset="0"/>
            </a:rPr>
            <a:t>. </a:t>
          </a:r>
          <a:endParaRPr lang="en-US" sz="1400" dirty="0">
            <a:latin typeface="+mj-lt"/>
            <a:ea typeface="Verdana" panose="020B0604030504040204" pitchFamily="34" charset="0"/>
          </a:endParaRPr>
        </a:p>
      </dgm:t>
    </dgm:pt>
    <dgm:pt modelId="{58FCC66C-BF26-40B7-9197-F41AFE276931}" type="parTrans" cxnId="{E6258366-D415-4C4F-8AE9-07881B3AA2DA}">
      <dgm:prSet/>
      <dgm:spPr/>
      <dgm:t>
        <a:bodyPr/>
        <a:lstStyle/>
        <a:p>
          <a:endParaRPr lang="en-US"/>
        </a:p>
      </dgm:t>
    </dgm:pt>
    <dgm:pt modelId="{F308EF22-02F6-4E34-A903-41E197394C3C}" type="sibTrans" cxnId="{E6258366-D415-4C4F-8AE9-07881B3AA2DA}">
      <dgm:prSet/>
      <dgm:spPr/>
      <dgm:t>
        <a:bodyPr/>
        <a:lstStyle/>
        <a:p>
          <a:endParaRPr lang="en-US"/>
        </a:p>
      </dgm:t>
    </dgm:pt>
    <dgm:pt modelId="{7C8F1008-2728-4E78-B883-305B42C6F62C}">
      <dgm:prSet custT="1"/>
      <dgm:spPr/>
      <dgm:t>
        <a:bodyPr/>
        <a:lstStyle/>
        <a:p>
          <a:pPr>
            <a:lnSpc>
              <a:spcPct val="100000"/>
            </a:lnSpc>
          </a:pPr>
          <a:r>
            <a:rPr lang="en-US" sz="1400" dirty="0" err="1">
              <a:latin typeface="+mj-lt"/>
              <a:ea typeface="Verdana" panose="020B0604030504040204" pitchFamily="34" charset="0"/>
            </a:rPr>
            <a:t>Većina</a:t>
          </a:r>
          <a:r>
            <a:rPr lang="en-US" sz="1400" dirty="0">
              <a:latin typeface="+mj-lt"/>
              <a:ea typeface="Verdana" panose="020B0604030504040204" pitchFamily="34" charset="0"/>
            </a:rPr>
            <a:t> </a:t>
          </a:r>
          <a:r>
            <a:rPr lang="en-US" sz="1400" dirty="0" err="1">
              <a:latin typeface="+mj-lt"/>
              <a:ea typeface="Verdana" panose="020B0604030504040204" pitchFamily="34" charset="0"/>
            </a:rPr>
            <a:t>ove</a:t>
          </a:r>
          <a:r>
            <a:rPr lang="en-US" sz="1400" dirty="0">
              <a:latin typeface="+mj-lt"/>
              <a:ea typeface="Verdana" panose="020B0604030504040204" pitchFamily="34" charset="0"/>
            </a:rPr>
            <a:t> </a:t>
          </a:r>
          <a:r>
            <a:rPr lang="en-US" sz="1400" dirty="0" err="1">
              <a:latin typeface="+mj-lt"/>
              <a:ea typeface="Verdana" panose="020B0604030504040204" pitchFamily="34" charset="0"/>
            </a:rPr>
            <a:t>plastike</a:t>
          </a:r>
          <a:r>
            <a:rPr lang="en-US" sz="1400" dirty="0">
              <a:latin typeface="+mj-lt"/>
              <a:ea typeface="Verdana" panose="020B0604030504040204" pitchFamily="34" charset="0"/>
            </a:rPr>
            <a:t> </a:t>
          </a:r>
          <a:r>
            <a:rPr lang="en-US" sz="1400" dirty="0" err="1">
              <a:latin typeface="+mj-lt"/>
              <a:ea typeface="Verdana" panose="020B0604030504040204" pitchFamily="34" charset="0"/>
            </a:rPr>
            <a:t>ima</a:t>
          </a:r>
          <a:r>
            <a:rPr lang="en-US" sz="1400" dirty="0">
              <a:latin typeface="+mj-lt"/>
              <a:ea typeface="Verdana" panose="020B0604030504040204" pitchFamily="34" charset="0"/>
            </a:rPr>
            <a:t> </a:t>
          </a:r>
          <a:r>
            <a:rPr lang="en-US" sz="1400" dirty="0" err="1">
              <a:latin typeface="+mj-lt"/>
              <a:ea typeface="Verdana" panose="020B0604030504040204" pitchFamily="34" charset="0"/>
            </a:rPr>
            <a:t>svoju</a:t>
          </a:r>
          <a:r>
            <a:rPr lang="en-US" sz="1400" dirty="0">
              <a:latin typeface="+mj-lt"/>
              <a:ea typeface="Verdana" panose="020B0604030504040204" pitchFamily="34" charset="0"/>
            </a:rPr>
            <a:t> </a:t>
          </a:r>
          <a:r>
            <a:rPr lang="en-US" sz="1400" dirty="0" err="1">
              <a:latin typeface="+mj-lt"/>
              <a:ea typeface="Verdana" panose="020B0604030504040204" pitchFamily="34" charset="0"/>
            </a:rPr>
            <a:t>korist</a:t>
          </a:r>
          <a:r>
            <a:rPr lang="en-US" sz="1400" dirty="0">
              <a:latin typeface="+mj-lt"/>
              <a:ea typeface="Verdana" panose="020B0604030504040204" pitchFamily="34" charset="0"/>
            </a:rPr>
            <a:t> za </a:t>
          </a:r>
          <a:r>
            <a:rPr lang="en-US" sz="1400" dirty="0" err="1">
              <a:latin typeface="+mj-lt"/>
              <a:ea typeface="Verdana" panose="020B0604030504040204" pitchFamily="34" charset="0"/>
            </a:rPr>
            <a:t>kupce</a:t>
          </a:r>
          <a:r>
            <a:rPr lang="en-US" sz="1400" dirty="0">
              <a:latin typeface="+mj-lt"/>
              <a:ea typeface="Verdana" panose="020B0604030504040204" pitchFamily="34" charset="0"/>
            </a:rPr>
            <a:t> u </a:t>
          </a:r>
          <a:r>
            <a:rPr lang="en-US" sz="1400" dirty="0" err="1">
              <a:latin typeface="+mj-lt"/>
              <a:ea typeface="Verdana" panose="020B0604030504040204" pitchFamily="34" charset="0"/>
            </a:rPr>
            <a:t>rasponu</a:t>
          </a:r>
          <a:r>
            <a:rPr lang="en-US" sz="1400" dirty="0">
              <a:latin typeface="+mj-lt"/>
              <a:ea typeface="Verdana" panose="020B0604030504040204" pitchFamily="34" charset="0"/>
            </a:rPr>
            <a:t> od </a:t>
          </a:r>
          <a:r>
            <a:rPr lang="en-US" sz="1400" dirty="0" err="1">
              <a:latin typeface="+mj-lt"/>
              <a:ea typeface="Verdana" panose="020B0604030504040204" pitchFamily="34" charset="0"/>
            </a:rPr>
            <a:t>nekoliko</a:t>
          </a:r>
          <a:r>
            <a:rPr lang="en-US" sz="1400" dirty="0">
              <a:latin typeface="+mj-lt"/>
              <a:ea typeface="Verdana" panose="020B0604030504040204" pitchFamily="34" charset="0"/>
            </a:rPr>
            <a:t> </a:t>
          </a:r>
          <a:r>
            <a:rPr lang="en-US" sz="1400" dirty="0" err="1">
              <a:latin typeface="+mj-lt"/>
              <a:ea typeface="Verdana" panose="020B0604030504040204" pitchFamily="34" charset="0"/>
            </a:rPr>
            <a:t>minuta</a:t>
          </a:r>
          <a:r>
            <a:rPr lang="en-US" sz="1400" dirty="0">
              <a:latin typeface="+mj-lt"/>
              <a:ea typeface="Verdana" panose="020B0604030504040204" pitchFamily="34" charset="0"/>
            </a:rPr>
            <a:t> do par sati, a </a:t>
          </a:r>
          <a:r>
            <a:rPr lang="en-US" sz="1400" dirty="0" err="1">
              <a:latin typeface="+mj-lt"/>
              <a:ea typeface="Verdana" panose="020B0604030504040204" pitchFamily="34" charset="0"/>
            </a:rPr>
            <a:t>opet</a:t>
          </a:r>
          <a:r>
            <a:rPr lang="en-US" sz="1400" dirty="0">
              <a:latin typeface="+mj-lt"/>
              <a:ea typeface="Verdana" panose="020B0604030504040204" pitchFamily="34" charset="0"/>
            </a:rPr>
            <a:t>, u </a:t>
          </a:r>
          <a:r>
            <a:rPr lang="en-US" sz="1400" dirty="0" err="1">
              <a:latin typeface="+mj-lt"/>
              <a:ea typeface="Verdana" panose="020B0604030504040204" pitchFamily="34" charset="0"/>
            </a:rPr>
            <a:t>prirodi</a:t>
          </a:r>
          <a:r>
            <a:rPr lang="en-US" sz="1400" dirty="0">
              <a:latin typeface="+mj-lt"/>
              <a:ea typeface="Verdana" panose="020B0604030504040204" pitchFamily="34" charset="0"/>
            </a:rPr>
            <a:t> se </a:t>
          </a:r>
          <a:r>
            <a:rPr lang="en-US" sz="1400" dirty="0" err="1">
              <a:latin typeface="+mj-lt"/>
              <a:ea typeface="Verdana" panose="020B0604030504040204" pitchFamily="34" charset="0"/>
            </a:rPr>
            <a:t>zadrži</a:t>
          </a:r>
          <a:r>
            <a:rPr lang="en-US" sz="1400" dirty="0">
              <a:latin typeface="+mj-lt"/>
              <a:ea typeface="Verdana" panose="020B0604030504040204" pitchFamily="34" charset="0"/>
            </a:rPr>
            <a:t> </a:t>
          </a:r>
          <a:r>
            <a:rPr lang="en-US" sz="1400" dirty="0" err="1">
              <a:latin typeface="+mj-lt"/>
              <a:ea typeface="Verdana" panose="020B0604030504040204" pitchFamily="34" charset="0"/>
            </a:rPr>
            <a:t>preko</a:t>
          </a:r>
          <a:r>
            <a:rPr lang="en-US" sz="1400" dirty="0">
              <a:latin typeface="+mj-lt"/>
              <a:ea typeface="Verdana" panose="020B0604030504040204" pitchFamily="34" charset="0"/>
            </a:rPr>
            <a:t> 100 </a:t>
          </a:r>
          <a:r>
            <a:rPr lang="en-US" sz="1400" dirty="0" err="1">
              <a:latin typeface="+mj-lt"/>
              <a:ea typeface="Verdana" panose="020B0604030504040204" pitchFamily="34" charset="0"/>
            </a:rPr>
            <a:t>godina</a:t>
          </a:r>
          <a:r>
            <a:rPr lang="en-US" sz="1400" dirty="0">
              <a:latin typeface="+mj-lt"/>
              <a:ea typeface="Verdana" panose="020B0604030504040204" pitchFamily="34" charset="0"/>
            </a:rPr>
            <a:t>. </a:t>
          </a:r>
        </a:p>
      </dgm:t>
    </dgm:pt>
    <dgm:pt modelId="{0FDF4ABE-458B-4603-B8C3-51488ED12ABE}" type="parTrans" cxnId="{6CC2339D-403C-44AD-8338-CBDB70548A52}">
      <dgm:prSet/>
      <dgm:spPr/>
      <dgm:t>
        <a:bodyPr/>
        <a:lstStyle/>
        <a:p>
          <a:endParaRPr lang="en-US"/>
        </a:p>
      </dgm:t>
    </dgm:pt>
    <dgm:pt modelId="{85289A55-E5B8-4D6E-8CB5-C70289911A1A}" type="sibTrans" cxnId="{6CC2339D-403C-44AD-8338-CBDB70548A52}">
      <dgm:prSet/>
      <dgm:spPr/>
      <dgm:t>
        <a:bodyPr/>
        <a:lstStyle/>
        <a:p>
          <a:endParaRPr lang="en-US"/>
        </a:p>
      </dgm:t>
    </dgm:pt>
    <dgm:pt modelId="{88679548-0D20-4976-8179-16544A77F2AF}">
      <dgm:prSet custT="1"/>
      <dgm:spPr/>
      <dgm:t>
        <a:bodyPr/>
        <a:lstStyle/>
        <a:p>
          <a:pPr>
            <a:lnSpc>
              <a:spcPct val="100000"/>
            </a:lnSpc>
          </a:pPr>
          <a:r>
            <a:rPr lang="en-GB" sz="1400" dirty="0" err="1">
              <a:latin typeface="+mj-lt"/>
              <a:ea typeface="Verdana" panose="020B0604030504040204" pitchFamily="34" charset="0"/>
            </a:rPr>
            <a:t>Svake</a:t>
          </a:r>
          <a:r>
            <a:rPr lang="en-GB" sz="1400" dirty="0">
              <a:latin typeface="+mj-lt"/>
              <a:ea typeface="Verdana" panose="020B0604030504040204" pitchFamily="34" charset="0"/>
            </a:rPr>
            <a:t> minute </a:t>
          </a:r>
          <a:r>
            <a:rPr lang="en-GB" sz="1400" dirty="0" err="1">
              <a:latin typeface="+mj-lt"/>
              <a:ea typeface="Verdana" panose="020B0604030504040204" pitchFamily="34" charset="0"/>
            </a:rPr>
            <a:t>svakog</a:t>
          </a:r>
          <a:r>
            <a:rPr lang="en-GB" sz="1400" dirty="0">
              <a:latin typeface="+mj-lt"/>
              <a:ea typeface="Verdana" panose="020B0604030504040204" pitchFamily="34" charset="0"/>
            </a:rPr>
            <a:t> dana </a:t>
          </a:r>
          <a:r>
            <a:rPr lang="en-GB" sz="1400" dirty="0" err="1">
              <a:latin typeface="+mj-lt"/>
              <a:ea typeface="Verdana" panose="020B0604030504040204" pitchFamily="34" charset="0"/>
            </a:rPr>
            <a:t>ekvivalent</a:t>
          </a:r>
          <a:r>
            <a:rPr lang="en-GB" sz="1400" dirty="0">
              <a:latin typeface="+mj-lt"/>
              <a:ea typeface="Verdana" panose="020B0604030504040204" pitchFamily="34" charset="0"/>
            </a:rPr>
            <a:t> </a:t>
          </a:r>
          <a:r>
            <a:rPr lang="en-GB" sz="1400" dirty="0" err="1">
              <a:latin typeface="+mj-lt"/>
              <a:ea typeface="Verdana" panose="020B0604030504040204" pitchFamily="34" charset="0"/>
            </a:rPr>
            <a:t>količine</a:t>
          </a:r>
          <a:r>
            <a:rPr lang="en-GB" sz="1400" dirty="0">
              <a:latin typeface="+mj-lt"/>
              <a:ea typeface="Verdana" panose="020B0604030504040204" pitchFamily="34" charset="0"/>
            </a:rPr>
            <a:t> </a:t>
          </a:r>
          <a:r>
            <a:rPr lang="en-GB" sz="1400" dirty="0" err="1">
              <a:latin typeface="+mj-lt"/>
              <a:ea typeface="Verdana" panose="020B0604030504040204" pitchFamily="34" charset="0"/>
            </a:rPr>
            <a:t>jednog</a:t>
          </a:r>
          <a:r>
            <a:rPr lang="en-GB" sz="1400" dirty="0">
              <a:latin typeface="+mj-lt"/>
              <a:ea typeface="Verdana" panose="020B0604030504040204" pitchFamily="34" charset="0"/>
            </a:rPr>
            <a:t> </a:t>
          </a:r>
          <a:r>
            <a:rPr lang="en-GB" sz="1400" dirty="0" err="1">
              <a:latin typeface="+mj-lt"/>
              <a:ea typeface="Verdana" panose="020B0604030504040204" pitchFamily="34" charset="0"/>
            </a:rPr>
            <a:t>kontenjera</a:t>
          </a:r>
          <a:r>
            <a:rPr lang="en-GB" sz="1400" dirty="0">
              <a:latin typeface="+mj-lt"/>
              <a:ea typeface="Verdana" panose="020B0604030504040204" pitchFamily="34" charset="0"/>
            </a:rPr>
            <a:t> </a:t>
          </a:r>
          <a:r>
            <a:rPr lang="en-GB" sz="1400" dirty="0" err="1">
              <a:latin typeface="+mj-lt"/>
              <a:ea typeface="Verdana" panose="020B0604030504040204" pitchFamily="34" charset="0"/>
            </a:rPr>
            <a:t>plastike</a:t>
          </a:r>
          <a:r>
            <a:rPr lang="en-GB" sz="1400" dirty="0">
              <a:latin typeface="+mj-lt"/>
              <a:ea typeface="Verdana" panose="020B0604030504040204" pitchFamily="34" charset="0"/>
            </a:rPr>
            <a:t> </a:t>
          </a:r>
          <a:r>
            <a:rPr lang="en-GB" sz="1400" dirty="0" err="1">
              <a:latin typeface="+mj-lt"/>
              <a:ea typeface="Verdana" panose="020B0604030504040204" pitchFamily="34" charset="0"/>
            </a:rPr>
            <a:t>završi</a:t>
          </a:r>
          <a:r>
            <a:rPr lang="en-GB" sz="1400" dirty="0">
              <a:latin typeface="+mj-lt"/>
              <a:ea typeface="Verdana" panose="020B0604030504040204" pitchFamily="34" charset="0"/>
            </a:rPr>
            <a:t> u </a:t>
          </a:r>
          <a:r>
            <a:rPr lang="en-GB" sz="1400" dirty="0" err="1">
              <a:latin typeface="+mj-lt"/>
              <a:ea typeface="Verdana" panose="020B0604030504040204" pitchFamily="34" charset="0"/>
            </a:rPr>
            <a:t>oceanu</a:t>
          </a:r>
          <a:r>
            <a:rPr lang="en-GB" sz="1400" dirty="0">
              <a:latin typeface="+mj-lt"/>
              <a:ea typeface="Verdana" panose="020B0604030504040204" pitchFamily="34" charset="0"/>
            </a:rPr>
            <a:t>, a ta se </a:t>
          </a:r>
          <a:r>
            <a:rPr lang="en-GB" sz="1400" dirty="0" err="1">
              <a:latin typeface="+mj-lt"/>
              <a:ea typeface="Verdana" panose="020B0604030504040204" pitchFamily="34" charset="0"/>
            </a:rPr>
            <a:t>količina</a:t>
          </a:r>
          <a:r>
            <a:rPr lang="en-GB" sz="1400" dirty="0">
              <a:latin typeface="+mj-lt"/>
              <a:ea typeface="Verdana" panose="020B0604030504040204" pitchFamily="34" charset="0"/>
            </a:rPr>
            <a:t> </a:t>
          </a:r>
          <a:r>
            <a:rPr lang="en-GB" sz="1400" dirty="0" err="1">
              <a:latin typeface="+mj-lt"/>
              <a:ea typeface="Verdana" panose="020B0604030504040204" pitchFamily="34" charset="0"/>
            </a:rPr>
            <a:t>svakim</a:t>
          </a:r>
          <a:r>
            <a:rPr lang="en-GB" sz="1400" dirty="0">
              <a:latin typeface="+mj-lt"/>
              <a:ea typeface="Verdana" panose="020B0604030504040204" pitchFamily="34" charset="0"/>
            </a:rPr>
            <a:t> </a:t>
          </a:r>
          <a:r>
            <a:rPr lang="en-GB" sz="1400" dirty="0" err="1">
              <a:latin typeface="+mj-lt"/>
              <a:ea typeface="Verdana" panose="020B0604030504040204" pitchFamily="34" charset="0"/>
            </a:rPr>
            <a:t>danom</a:t>
          </a:r>
          <a:r>
            <a:rPr lang="en-GB" sz="1400" dirty="0">
              <a:latin typeface="+mj-lt"/>
              <a:ea typeface="Verdana" panose="020B0604030504040204" pitchFamily="34" charset="0"/>
            </a:rPr>
            <a:t> </a:t>
          </a:r>
          <a:r>
            <a:rPr lang="en-GB" sz="1400" dirty="0" err="1">
              <a:latin typeface="+mj-lt"/>
              <a:ea typeface="Verdana" panose="020B0604030504040204" pitchFamily="34" charset="0"/>
            </a:rPr>
            <a:t>povećava</a:t>
          </a:r>
          <a:r>
            <a:rPr lang="en-GB" sz="1400" dirty="0">
              <a:latin typeface="+mj-lt"/>
              <a:ea typeface="Verdana" panose="020B0604030504040204" pitchFamily="34" charset="0"/>
            </a:rPr>
            <a:t>. </a:t>
          </a:r>
          <a:endParaRPr lang="en-US" sz="1400" dirty="0">
            <a:latin typeface="+mj-lt"/>
            <a:ea typeface="Verdana" panose="020B0604030504040204" pitchFamily="34" charset="0"/>
          </a:endParaRPr>
        </a:p>
      </dgm:t>
    </dgm:pt>
    <dgm:pt modelId="{1791C563-54EB-487E-B565-93139265DDA5}" type="parTrans" cxnId="{FFF50C63-7A48-4CAD-A39C-76A68BB08F9D}">
      <dgm:prSet/>
      <dgm:spPr/>
      <dgm:t>
        <a:bodyPr/>
        <a:lstStyle/>
        <a:p>
          <a:endParaRPr lang="en-US"/>
        </a:p>
      </dgm:t>
    </dgm:pt>
    <dgm:pt modelId="{FCB9E3DB-42A1-4FC6-8F05-A48C4ECF2E34}" type="sibTrans" cxnId="{FFF50C63-7A48-4CAD-A39C-76A68BB08F9D}">
      <dgm:prSet/>
      <dgm:spPr/>
      <dgm:t>
        <a:bodyPr/>
        <a:lstStyle/>
        <a:p>
          <a:endParaRPr lang="en-US"/>
        </a:p>
      </dgm:t>
    </dgm:pt>
    <dgm:pt modelId="{24D15D5D-7B74-48FC-BDB2-E2A50E96D580}" type="pres">
      <dgm:prSet presAssocID="{372F171F-3821-4171-87EC-63136E39D344}" presName="root" presStyleCnt="0">
        <dgm:presLayoutVars>
          <dgm:dir/>
          <dgm:resizeHandles val="exact"/>
        </dgm:presLayoutVars>
      </dgm:prSet>
      <dgm:spPr/>
    </dgm:pt>
    <dgm:pt modelId="{963EA14F-1E25-4F83-8605-9957D5A37F93}" type="pres">
      <dgm:prSet presAssocID="{515DC77A-A05E-4BF5-BC26-FE4AD1063C24}" presName="compNode" presStyleCnt="0"/>
      <dgm:spPr/>
    </dgm:pt>
    <dgm:pt modelId="{69D4527E-92A2-4878-8CCF-CD0C53C8EC19}" type="pres">
      <dgm:prSet presAssocID="{515DC77A-A05E-4BF5-BC26-FE4AD1063C2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Φάλαινα"/>
        </a:ext>
      </dgm:extLst>
    </dgm:pt>
    <dgm:pt modelId="{3939B561-081A-4765-95DB-A7C26018D4EB}" type="pres">
      <dgm:prSet presAssocID="{515DC77A-A05E-4BF5-BC26-FE4AD1063C24}" presName="spaceRect" presStyleCnt="0"/>
      <dgm:spPr/>
    </dgm:pt>
    <dgm:pt modelId="{12E85D64-5E12-4A0E-A8F6-38EFD96E318E}" type="pres">
      <dgm:prSet presAssocID="{515DC77A-A05E-4BF5-BC26-FE4AD1063C24}" presName="textRect" presStyleLbl="revTx" presStyleIdx="0" presStyleCnt="3">
        <dgm:presLayoutVars>
          <dgm:chMax val="1"/>
          <dgm:chPref val="1"/>
        </dgm:presLayoutVars>
      </dgm:prSet>
      <dgm:spPr/>
    </dgm:pt>
    <dgm:pt modelId="{B7773AF5-3F20-4473-836D-58B42DD7F65A}" type="pres">
      <dgm:prSet presAssocID="{F308EF22-02F6-4E34-A903-41E197394C3C}" presName="sibTrans" presStyleCnt="0"/>
      <dgm:spPr/>
    </dgm:pt>
    <dgm:pt modelId="{90A9D5E3-C415-4CAD-84D5-C5748CD6362A}" type="pres">
      <dgm:prSet presAssocID="{7C8F1008-2728-4E78-B883-305B42C6F62C}" presName="compNode" presStyleCnt="0"/>
      <dgm:spPr/>
    </dgm:pt>
    <dgm:pt modelId="{70F5FF86-988E-4C9E-9572-936CB231E61B}" type="pres">
      <dgm:prSet presAssocID="{7C8F1008-2728-4E78-B883-305B42C6F62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hopping bag"/>
        </a:ext>
      </dgm:extLst>
    </dgm:pt>
    <dgm:pt modelId="{37D50D0A-D9F7-4E24-983E-8D8D38209E3F}" type="pres">
      <dgm:prSet presAssocID="{7C8F1008-2728-4E78-B883-305B42C6F62C}" presName="spaceRect" presStyleCnt="0"/>
      <dgm:spPr/>
    </dgm:pt>
    <dgm:pt modelId="{D90A6CD7-0B43-41FC-8B88-2889F4474EE9}" type="pres">
      <dgm:prSet presAssocID="{7C8F1008-2728-4E78-B883-305B42C6F62C}" presName="textRect" presStyleLbl="revTx" presStyleIdx="1" presStyleCnt="3">
        <dgm:presLayoutVars>
          <dgm:chMax val="1"/>
          <dgm:chPref val="1"/>
        </dgm:presLayoutVars>
      </dgm:prSet>
      <dgm:spPr/>
    </dgm:pt>
    <dgm:pt modelId="{A846E6A2-492F-44ED-855B-E16AED1B9E6C}" type="pres">
      <dgm:prSet presAssocID="{85289A55-E5B8-4D6E-8CB5-C70289911A1A}" presName="sibTrans" presStyleCnt="0"/>
      <dgm:spPr/>
    </dgm:pt>
    <dgm:pt modelId="{4587C679-4BA0-475C-BFD7-54001F2E44FC}" type="pres">
      <dgm:prSet presAssocID="{88679548-0D20-4976-8179-16544A77F2AF}" presName="compNode" presStyleCnt="0"/>
      <dgm:spPr/>
    </dgm:pt>
    <dgm:pt modelId="{A2FAE8AD-6A66-466E-9C07-C8215B797DA5}" type="pres">
      <dgm:prSet presAssocID="{88679548-0D20-4976-8179-16544A77F2A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Ανακύκλωση"/>
        </a:ext>
      </dgm:extLst>
    </dgm:pt>
    <dgm:pt modelId="{C20488DD-E3A5-4883-B809-6F5C614A7AFB}" type="pres">
      <dgm:prSet presAssocID="{88679548-0D20-4976-8179-16544A77F2AF}" presName="spaceRect" presStyleCnt="0"/>
      <dgm:spPr/>
    </dgm:pt>
    <dgm:pt modelId="{A53072E2-CA5C-455B-8FEA-EF7B55F9C45E}" type="pres">
      <dgm:prSet presAssocID="{88679548-0D20-4976-8179-16544A77F2AF}" presName="textRect" presStyleLbl="revTx" presStyleIdx="2" presStyleCnt="3">
        <dgm:presLayoutVars>
          <dgm:chMax val="1"/>
          <dgm:chPref val="1"/>
        </dgm:presLayoutVars>
      </dgm:prSet>
      <dgm:spPr/>
    </dgm:pt>
  </dgm:ptLst>
  <dgm:cxnLst>
    <dgm:cxn modelId="{51C58D2A-57E5-4DCF-A555-BF35FBC8E0B4}" type="presOf" srcId="{7C8F1008-2728-4E78-B883-305B42C6F62C}" destId="{D90A6CD7-0B43-41FC-8B88-2889F4474EE9}" srcOrd="0" destOrd="0" presId="urn:microsoft.com/office/officeart/2018/2/layout/IconLabelList"/>
    <dgm:cxn modelId="{FFF50C63-7A48-4CAD-A39C-76A68BB08F9D}" srcId="{372F171F-3821-4171-87EC-63136E39D344}" destId="{88679548-0D20-4976-8179-16544A77F2AF}" srcOrd="2" destOrd="0" parTransId="{1791C563-54EB-487E-B565-93139265DDA5}" sibTransId="{FCB9E3DB-42A1-4FC6-8F05-A48C4ECF2E34}"/>
    <dgm:cxn modelId="{E6258366-D415-4C4F-8AE9-07881B3AA2DA}" srcId="{372F171F-3821-4171-87EC-63136E39D344}" destId="{515DC77A-A05E-4BF5-BC26-FE4AD1063C24}" srcOrd="0" destOrd="0" parTransId="{58FCC66C-BF26-40B7-9197-F41AFE276931}" sibTransId="{F308EF22-02F6-4E34-A903-41E197394C3C}"/>
    <dgm:cxn modelId="{88405174-637C-4E4F-A76E-DEA7ED03A075}" type="presOf" srcId="{515DC77A-A05E-4BF5-BC26-FE4AD1063C24}" destId="{12E85D64-5E12-4A0E-A8F6-38EFD96E318E}" srcOrd="0" destOrd="0" presId="urn:microsoft.com/office/officeart/2018/2/layout/IconLabelList"/>
    <dgm:cxn modelId="{32B8CE94-C3BB-4625-8789-9E6FD20C94EF}" type="presOf" srcId="{88679548-0D20-4976-8179-16544A77F2AF}" destId="{A53072E2-CA5C-455B-8FEA-EF7B55F9C45E}" srcOrd="0" destOrd="0" presId="urn:microsoft.com/office/officeart/2018/2/layout/IconLabelList"/>
    <dgm:cxn modelId="{6CC2339D-403C-44AD-8338-CBDB70548A52}" srcId="{372F171F-3821-4171-87EC-63136E39D344}" destId="{7C8F1008-2728-4E78-B883-305B42C6F62C}" srcOrd="1" destOrd="0" parTransId="{0FDF4ABE-458B-4603-B8C3-51488ED12ABE}" sibTransId="{85289A55-E5B8-4D6E-8CB5-C70289911A1A}"/>
    <dgm:cxn modelId="{B03821EF-A3B6-4ACB-A3B9-ACACEC8A6E96}" type="presOf" srcId="{372F171F-3821-4171-87EC-63136E39D344}" destId="{24D15D5D-7B74-48FC-BDB2-E2A50E96D580}" srcOrd="0" destOrd="0" presId="urn:microsoft.com/office/officeart/2018/2/layout/IconLabelList"/>
    <dgm:cxn modelId="{39D1A219-BF0D-464C-9CD2-E4CA1CF40E65}" type="presParOf" srcId="{24D15D5D-7B74-48FC-BDB2-E2A50E96D580}" destId="{963EA14F-1E25-4F83-8605-9957D5A37F93}" srcOrd="0" destOrd="0" presId="urn:microsoft.com/office/officeart/2018/2/layout/IconLabelList"/>
    <dgm:cxn modelId="{A1BBA454-7975-4295-B416-A2F30F807953}" type="presParOf" srcId="{963EA14F-1E25-4F83-8605-9957D5A37F93}" destId="{69D4527E-92A2-4878-8CCF-CD0C53C8EC19}" srcOrd="0" destOrd="0" presId="urn:microsoft.com/office/officeart/2018/2/layout/IconLabelList"/>
    <dgm:cxn modelId="{5939B1B1-647F-4EC4-ADDB-D7F5713E3E7B}" type="presParOf" srcId="{963EA14F-1E25-4F83-8605-9957D5A37F93}" destId="{3939B561-081A-4765-95DB-A7C26018D4EB}" srcOrd="1" destOrd="0" presId="urn:microsoft.com/office/officeart/2018/2/layout/IconLabelList"/>
    <dgm:cxn modelId="{7D35C92D-CCC8-4658-A25A-1E2566718A0F}" type="presParOf" srcId="{963EA14F-1E25-4F83-8605-9957D5A37F93}" destId="{12E85D64-5E12-4A0E-A8F6-38EFD96E318E}" srcOrd="2" destOrd="0" presId="urn:microsoft.com/office/officeart/2018/2/layout/IconLabelList"/>
    <dgm:cxn modelId="{E2E4C530-118B-45F1-8B71-A05A2E40592A}" type="presParOf" srcId="{24D15D5D-7B74-48FC-BDB2-E2A50E96D580}" destId="{B7773AF5-3F20-4473-836D-58B42DD7F65A}" srcOrd="1" destOrd="0" presId="urn:microsoft.com/office/officeart/2018/2/layout/IconLabelList"/>
    <dgm:cxn modelId="{9F5AF644-C5F9-4C23-8003-5442FD08CCF5}" type="presParOf" srcId="{24D15D5D-7B74-48FC-BDB2-E2A50E96D580}" destId="{90A9D5E3-C415-4CAD-84D5-C5748CD6362A}" srcOrd="2" destOrd="0" presId="urn:microsoft.com/office/officeart/2018/2/layout/IconLabelList"/>
    <dgm:cxn modelId="{2467ACCE-60C8-4A17-9678-CAE66A52EA96}" type="presParOf" srcId="{90A9D5E3-C415-4CAD-84D5-C5748CD6362A}" destId="{70F5FF86-988E-4C9E-9572-936CB231E61B}" srcOrd="0" destOrd="0" presId="urn:microsoft.com/office/officeart/2018/2/layout/IconLabelList"/>
    <dgm:cxn modelId="{41FEA17B-602A-4979-A29A-DE3616D12545}" type="presParOf" srcId="{90A9D5E3-C415-4CAD-84D5-C5748CD6362A}" destId="{37D50D0A-D9F7-4E24-983E-8D8D38209E3F}" srcOrd="1" destOrd="0" presId="urn:microsoft.com/office/officeart/2018/2/layout/IconLabelList"/>
    <dgm:cxn modelId="{F4E37C11-725E-490B-83D6-ED1B015D8DA9}" type="presParOf" srcId="{90A9D5E3-C415-4CAD-84D5-C5748CD6362A}" destId="{D90A6CD7-0B43-41FC-8B88-2889F4474EE9}" srcOrd="2" destOrd="0" presId="urn:microsoft.com/office/officeart/2018/2/layout/IconLabelList"/>
    <dgm:cxn modelId="{8DE32C97-2842-440E-B1DC-2D12804C99A2}" type="presParOf" srcId="{24D15D5D-7B74-48FC-BDB2-E2A50E96D580}" destId="{A846E6A2-492F-44ED-855B-E16AED1B9E6C}" srcOrd="3" destOrd="0" presId="urn:microsoft.com/office/officeart/2018/2/layout/IconLabelList"/>
    <dgm:cxn modelId="{DEC31BDE-7CA2-4C04-85E6-56BFB26EF012}" type="presParOf" srcId="{24D15D5D-7B74-48FC-BDB2-E2A50E96D580}" destId="{4587C679-4BA0-475C-BFD7-54001F2E44FC}" srcOrd="4" destOrd="0" presId="urn:microsoft.com/office/officeart/2018/2/layout/IconLabelList"/>
    <dgm:cxn modelId="{00B486E1-03C9-4F67-98F4-6DB8EBD5AD0B}" type="presParOf" srcId="{4587C679-4BA0-475C-BFD7-54001F2E44FC}" destId="{A2FAE8AD-6A66-466E-9C07-C8215B797DA5}" srcOrd="0" destOrd="0" presId="urn:microsoft.com/office/officeart/2018/2/layout/IconLabelList"/>
    <dgm:cxn modelId="{8AD9EE29-1552-4804-84B4-4D37EB9D41D5}" type="presParOf" srcId="{4587C679-4BA0-475C-BFD7-54001F2E44FC}" destId="{C20488DD-E3A5-4883-B809-6F5C614A7AFB}" srcOrd="1" destOrd="0" presId="urn:microsoft.com/office/officeart/2018/2/layout/IconLabelList"/>
    <dgm:cxn modelId="{35A3B834-BA1B-40B5-A96B-14A88223C331}" type="presParOf" srcId="{4587C679-4BA0-475C-BFD7-54001F2E44FC}" destId="{A53072E2-CA5C-455B-8FEA-EF7B55F9C45E}"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14DF5A1-6645-4E79-87D2-5C453EB9EB84}" type="doc">
      <dgm:prSet loTypeId="urn:microsoft.com/office/officeart/2008/layout/LinedList" loCatId="list" qsTypeId="urn:microsoft.com/office/officeart/2005/8/quickstyle/simple1" qsCatId="simple" csTypeId="urn:microsoft.com/office/officeart/2005/8/colors/colorful3" csCatId="colorful" phldr="1"/>
      <dgm:spPr/>
      <dgm:t>
        <a:bodyPr/>
        <a:lstStyle/>
        <a:p>
          <a:endParaRPr lang="en-US"/>
        </a:p>
      </dgm:t>
    </dgm:pt>
    <dgm:pt modelId="{11FB5CCD-4EC6-4FF0-827E-9D58906E160D}">
      <dgm:prSet custT="1"/>
      <dgm:spPr/>
      <dgm:t>
        <a:bodyPr/>
        <a:lstStyle/>
        <a:p>
          <a:r>
            <a:rPr lang="en-GB" sz="1400" dirty="0">
              <a:latin typeface="+mn-lt"/>
              <a:ea typeface="Verdana" panose="020B0604030504040204" pitchFamily="34" charset="0"/>
            </a:rPr>
            <a:t>22. </a:t>
          </a:r>
          <a:r>
            <a:rPr lang="en-GB" sz="1400" dirty="0" err="1">
              <a:latin typeface="+mn-lt"/>
              <a:ea typeface="Verdana" panose="020B0604030504040204" pitchFamily="34" charset="0"/>
            </a:rPr>
            <a:t>siječnja</a:t>
          </a:r>
          <a:r>
            <a:rPr lang="en-GB" sz="1400" dirty="0">
              <a:latin typeface="+mn-lt"/>
              <a:ea typeface="Verdana" panose="020B0604030504040204" pitchFamily="34" charset="0"/>
            </a:rPr>
            <a:t> 2021., </a:t>
          </a:r>
          <a:r>
            <a:rPr lang="en-GB" sz="1400" dirty="0" err="1">
              <a:latin typeface="+mn-lt"/>
              <a:ea typeface="Verdana" panose="020B0604030504040204" pitchFamily="34" charset="0"/>
            </a:rPr>
            <a:t>na</a:t>
          </a:r>
          <a:r>
            <a:rPr lang="en-GB" sz="1400" dirty="0">
              <a:latin typeface="+mn-lt"/>
              <a:ea typeface="Verdana" panose="020B0604030504040204" pitchFamily="34" charset="0"/>
            </a:rPr>
            <a:t> </a:t>
          </a:r>
          <a:r>
            <a:rPr lang="en-GB" sz="1400" dirty="0" err="1">
              <a:latin typeface="+mn-lt"/>
              <a:ea typeface="Verdana" panose="020B0604030504040204" pitchFamily="34" charset="0"/>
            </a:rPr>
            <a:t>godišnjem</a:t>
          </a:r>
          <a:r>
            <a:rPr lang="en-GB" sz="1400" dirty="0">
              <a:latin typeface="+mn-lt"/>
              <a:ea typeface="Verdana" panose="020B0604030504040204" pitchFamily="34" charset="0"/>
            </a:rPr>
            <a:t> </a:t>
          </a:r>
          <a:r>
            <a:rPr lang="en-GB" sz="1400" dirty="0" err="1">
              <a:latin typeface="+mn-lt"/>
              <a:ea typeface="Verdana" panose="020B0604030504040204" pitchFamily="34" charset="0"/>
            </a:rPr>
            <a:t>Svjetskom</a:t>
          </a:r>
          <a:r>
            <a:rPr lang="en-GB" sz="1400" dirty="0">
              <a:latin typeface="+mn-lt"/>
              <a:ea typeface="Verdana" panose="020B0604030504040204" pitchFamily="34" charset="0"/>
            </a:rPr>
            <a:t> </a:t>
          </a:r>
          <a:r>
            <a:rPr lang="en-GB" sz="1400" dirty="0" err="1">
              <a:latin typeface="+mn-lt"/>
              <a:ea typeface="Verdana" panose="020B0604030504040204" pitchFamily="34" charset="0"/>
            </a:rPr>
            <a:t>Gospodarskom</a:t>
          </a:r>
          <a:r>
            <a:rPr lang="en-GB" sz="1400" dirty="0">
              <a:latin typeface="+mn-lt"/>
              <a:ea typeface="Verdana" panose="020B0604030504040204" pitchFamily="34" charset="0"/>
            </a:rPr>
            <a:t> </a:t>
          </a:r>
          <a:r>
            <a:rPr lang="en-GB" sz="1400" dirty="0" err="1">
              <a:latin typeface="+mn-lt"/>
              <a:ea typeface="Verdana" panose="020B0604030504040204" pitchFamily="34" charset="0"/>
            </a:rPr>
            <a:t>Forumu</a:t>
          </a:r>
          <a:r>
            <a:rPr lang="en-GB" sz="1400" dirty="0">
              <a:latin typeface="+mn-lt"/>
              <a:ea typeface="Verdana" panose="020B0604030504040204" pitchFamily="34" charset="0"/>
            </a:rPr>
            <a:t> u </a:t>
          </a:r>
          <a:r>
            <a:rPr lang="en-GB" sz="1400" dirty="0" err="1">
              <a:latin typeface="+mn-lt"/>
              <a:ea typeface="Verdana" panose="020B0604030504040204" pitchFamily="34" charset="0"/>
            </a:rPr>
            <a:t>Davosu</a:t>
          </a:r>
          <a:r>
            <a:rPr lang="en-GB" sz="1400" dirty="0">
              <a:latin typeface="+mn-lt"/>
              <a:ea typeface="Verdana" panose="020B0604030504040204" pitchFamily="34" charset="0"/>
            </a:rPr>
            <a:t>, </a:t>
          </a:r>
          <a:r>
            <a:rPr lang="en-GB" sz="1400" dirty="0" err="1">
              <a:latin typeface="+mn-lt"/>
              <a:ea typeface="Verdana" panose="020B0604030504040204" pitchFamily="34" charset="0"/>
            </a:rPr>
            <a:t>Švicarska</a:t>
          </a:r>
          <a:r>
            <a:rPr lang="en-GB" sz="1400" dirty="0">
              <a:latin typeface="+mn-lt"/>
              <a:ea typeface="Verdana" panose="020B0604030504040204" pitchFamily="34" charset="0"/>
            </a:rPr>
            <a:t>,  </a:t>
          </a:r>
          <a:r>
            <a:rPr lang="en-GB" sz="1400" i="1" dirty="0">
              <a:latin typeface="+mn-lt"/>
              <a:ea typeface="Verdana" panose="020B0604030504040204" pitchFamily="34" charset="0"/>
            </a:rPr>
            <a:t>Circle Economy</a:t>
          </a:r>
          <a:r>
            <a:rPr lang="en-GB" sz="1400" dirty="0">
              <a:latin typeface="+mn-lt"/>
              <a:ea typeface="Verdana" panose="020B0604030504040204" pitchFamily="34" charset="0"/>
            </a:rPr>
            <a:t> </a:t>
          </a:r>
          <a:r>
            <a:rPr lang="en-GB" sz="1400" dirty="0" err="1">
              <a:latin typeface="+mn-lt"/>
              <a:ea typeface="Verdana" panose="020B0604030504040204" pitchFamily="34" charset="0"/>
            </a:rPr>
            <a:t>prestavio</a:t>
          </a:r>
          <a:r>
            <a:rPr lang="en-GB" sz="1400" dirty="0">
              <a:latin typeface="+mn-lt"/>
              <a:ea typeface="Verdana" panose="020B0604030504040204" pitchFamily="34" charset="0"/>
            </a:rPr>
            <a:t> je </a:t>
          </a:r>
          <a:r>
            <a:rPr lang="en-GB" sz="1400" dirty="0" err="1">
              <a:latin typeface="+mn-lt"/>
              <a:ea typeface="Verdana" panose="020B0604030504040204" pitchFamily="34" charset="0"/>
            </a:rPr>
            <a:t>izvještaj</a:t>
          </a:r>
          <a:r>
            <a:rPr lang="en-GB" sz="1400" dirty="0">
              <a:latin typeface="+mn-lt"/>
              <a:ea typeface="Verdana" panose="020B0604030504040204" pitchFamily="34" charset="0"/>
            </a:rPr>
            <a:t> o </a:t>
          </a:r>
          <a:r>
            <a:rPr lang="en-GB" sz="1400" dirty="0" err="1">
              <a:latin typeface="+mn-lt"/>
              <a:ea typeface="Verdana" panose="020B0604030504040204" pitchFamily="34" charset="0"/>
            </a:rPr>
            <a:t>benefitima</a:t>
          </a:r>
          <a:r>
            <a:rPr lang="en-GB" sz="1400" dirty="0">
              <a:latin typeface="+mn-lt"/>
              <a:ea typeface="Verdana" panose="020B0604030504040204" pitchFamily="34" charset="0"/>
            </a:rPr>
            <a:t> </a:t>
          </a:r>
          <a:r>
            <a:rPr lang="en-GB" sz="1400" dirty="0" err="1">
              <a:latin typeface="+mn-lt"/>
              <a:ea typeface="Verdana" panose="020B0604030504040204" pitchFamily="34" charset="0"/>
            </a:rPr>
            <a:t>cirkularne</a:t>
          </a:r>
          <a:r>
            <a:rPr lang="en-GB" sz="1400" dirty="0">
              <a:latin typeface="+mn-lt"/>
              <a:ea typeface="Verdana" panose="020B0604030504040204" pitchFamily="34" charset="0"/>
            </a:rPr>
            <a:t> </a:t>
          </a:r>
          <a:r>
            <a:rPr lang="en-GB" sz="1400" dirty="0" err="1">
              <a:latin typeface="+mn-lt"/>
              <a:ea typeface="Verdana" panose="020B0604030504040204" pitchFamily="34" charset="0"/>
            </a:rPr>
            <a:t>ekonomije</a:t>
          </a:r>
          <a:r>
            <a:rPr lang="en-GB" sz="1400" dirty="0">
              <a:latin typeface="+mn-lt"/>
              <a:ea typeface="Verdana" panose="020B0604030504040204" pitchFamily="34" charset="0"/>
            </a:rPr>
            <a:t>. </a:t>
          </a:r>
          <a:r>
            <a:rPr lang="en-GB" sz="1400" dirty="0" err="1">
              <a:latin typeface="+mn-lt"/>
              <a:ea typeface="Verdana" panose="020B0604030504040204" pitchFamily="34" charset="0"/>
            </a:rPr>
            <a:t>Izvještaj</a:t>
          </a:r>
          <a:r>
            <a:rPr lang="en-GB" sz="1400" dirty="0">
              <a:latin typeface="+mn-lt"/>
              <a:ea typeface="Verdana" panose="020B0604030504040204" pitchFamily="34" charset="0"/>
            </a:rPr>
            <a:t> se </a:t>
          </a:r>
          <a:r>
            <a:rPr lang="en-GB" sz="1400" dirty="0" err="1">
              <a:latin typeface="+mn-lt"/>
              <a:ea typeface="Verdana" panose="020B0604030504040204" pitchFamily="34" charset="0"/>
            </a:rPr>
            <a:t>fokusira</a:t>
          </a:r>
          <a:r>
            <a:rPr lang="en-GB" sz="1400" dirty="0">
              <a:latin typeface="+mn-lt"/>
              <a:ea typeface="Verdana" panose="020B0604030504040204" pitchFamily="34" charset="0"/>
            </a:rPr>
            <a:t> </a:t>
          </a:r>
          <a:r>
            <a:rPr lang="en-GB" sz="1400" dirty="0" err="1">
              <a:latin typeface="+mn-lt"/>
              <a:ea typeface="Verdana" panose="020B0604030504040204" pitchFamily="34" charset="0"/>
            </a:rPr>
            <a:t>na</a:t>
          </a:r>
          <a:r>
            <a:rPr lang="en-GB" sz="1400" dirty="0">
              <a:latin typeface="+mn-lt"/>
              <a:ea typeface="Verdana" panose="020B0604030504040204" pitchFamily="34" charset="0"/>
            </a:rPr>
            <a:t> to </a:t>
          </a:r>
          <a:r>
            <a:rPr lang="en-GB" sz="1400" dirty="0" err="1">
              <a:latin typeface="+mn-lt"/>
              <a:ea typeface="Verdana" panose="020B0604030504040204" pitchFamily="34" charset="0"/>
            </a:rPr>
            <a:t>koliko</a:t>
          </a:r>
          <a:r>
            <a:rPr lang="en-GB" sz="1400" dirty="0">
              <a:latin typeface="+mn-lt"/>
              <a:ea typeface="Verdana" panose="020B0604030504040204" pitchFamily="34" charset="0"/>
            </a:rPr>
            <a:t> bi </a:t>
          </a:r>
          <a:r>
            <a:rPr lang="en-GB" sz="1400" dirty="0" err="1">
              <a:latin typeface="+mn-lt"/>
              <a:ea typeface="Verdana" panose="020B0604030504040204" pitchFamily="34" charset="0"/>
            </a:rPr>
            <a:t>svijet</a:t>
          </a:r>
          <a:r>
            <a:rPr lang="en-GB" sz="1400" dirty="0">
              <a:latin typeface="+mn-lt"/>
              <a:ea typeface="Verdana" panose="020B0604030504040204" pitchFamily="34" charset="0"/>
            </a:rPr>
            <a:t> </a:t>
          </a:r>
          <a:r>
            <a:rPr lang="en-GB" sz="1400" b="1" dirty="0" err="1">
              <a:latin typeface="+mn-lt"/>
              <a:ea typeface="Verdana" panose="020B0604030504040204" pitchFamily="34" charset="0"/>
            </a:rPr>
            <a:t>mogao</a:t>
          </a:r>
          <a:r>
            <a:rPr lang="en-GB" sz="1400" b="1" dirty="0">
              <a:latin typeface="+mn-lt"/>
              <a:ea typeface="Verdana" panose="020B0604030504040204" pitchFamily="34" charset="0"/>
            </a:rPr>
            <a:t> </a:t>
          </a:r>
          <a:r>
            <a:rPr lang="en-GB" sz="1400" b="1" dirty="0" err="1">
              <a:latin typeface="+mn-lt"/>
              <a:ea typeface="Verdana" panose="020B0604030504040204" pitchFamily="34" charset="0"/>
            </a:rPr>
            <a:t>profitirati</a:t>
          </a:r>
          <a:r>
            <a:rPr lang="en-GB" sz="1400" b="1" dirty="0">
              <a:latin typeface="+mn-lt"/>
              <a:ea typeface="Verdana" panose="020B0604030504040204" pitchFamily="34" charset="0"/>
            </a:rPr>
            <a:t> od </a:t>
          </a:r>
          <a:r>
            <a:rPr lang="en-GB" sz="1400" b="1" dirty="0" err="1">
              <a:latin typeface="+mn-lt"/>
              <a:ea typeface="Verdana" panose="020B0604030504040204" pitchFamily="34" charset="0"/>
            </a:rPr>
            <a:t>prelaska</a:t>
          </a:r>
          <a:r>
            <a:rPr lang="en-GB" sz="1400" b="1" dirty="0">
              <a:latin typeface="+mn-lt"/>
              <a:ea typeface="Verdana" panose="020B0604030504040204" pitchFamily="34" charset="0"/>
            </a:rPr>
            <a:t> </a:t>
          </a:r>
          <a:r>
            <a:rPr lang="en-GB" sz="1400" b="1" dirty="0" err="1">
              <a:latin typeface="+mn-lt"/>
              <a:ea typeface="Verdana" panose="020B0604030504040204" pitchFamily="34" charset="0"/>
            </a:rPr>
            <a:t>na</a:t>
          </a:r>
          <a:r>
            <a:rPr lang="en-GB" sz="1400" b="1" dirty="0">
              <a:latin typeface="+mn-lt"/>
              <a:ea typeface="Verdana" panose="020B0604030504040204" pitchFamily="34" charset="0"/>
            </a:rPr>
            <a:t> </a:t>
          </a:r>
          <a:r>
            <a:rPr lang="en-GB" sz="1400" b="1" dirty="0" err="1">
              <a:latin typeface="+mn-lt"/>
              <a:ea typeface="Verdana" panose="020B0604030504040204" pitchFamily="34" charset="0"/>
            </a:rPr>
            <a:t>cirkularnu</a:t>
          </a:r>
          <a:r>
            <a:rPr lang="en-GB" sz="1400" b="1" dirty="0">
              <a:latin typeface="+mn-lt"/>
              <a:ea typeface="Verdana" panose="020B0604030504040204" pitchFamily="34" charset="0"/>
            </a:rPr>
            <a:t> </a:t>
          </a:r>
          <a:r>
            <a:rPr lang="en-GB" sz="1400" b="1" dirty="0" err="1">
              <a:latin typeface="+mn-lt"/>
              <a:ea typeface="Verdana" panose="020B0604030504040204" pitchFamily="34" charset="0"/>
            </a:rPr>
            <a:t>ekonomiju</a:t>
          </a:r>
          <a:r>
            <a:rPr lang="en-GB" sz="1400" b="1" dirty="0">
              <a:latin typeface="+mn-lt"/>
              <a:ea typeface="Verdana" panose="020B0604030504040204" pitchFamily="34" charset="0"/>
            </a:rPr>
            <a:t>, </a:t>
          </a:r>
          <a:r>
            <a:rPr lang="en-GB" sz="1400" b="1" dirty="0" err="1">
              <a:latin typeface="+mn-lt"/>
              <a:ea typeface="Verdana" panose="020B0604030504040204" pitchFamily="34" charset="0"/>
            </a:rPr>
            <a:t>pogotovo</a:t>
          </a:r>
          <a:r>
            <a:rPr lang="en-GB" sz="1400" b="1" dirty="0">
              <a:latin typeface="+mn-lt"/>
              <a:ea typeface="Verdana" panose="020B0604030504040204" pitchFamily="34" charset="0"/>
            </a:rPr>
            <a:t> u </a:t>
          </a:r>
          <a:r>
            <a:rPr lang="en-GB" sz="1400" b="1" dirty="0" err="1">
              <a:latin typeface="+mn-lt"/>
              <a:ea typeface="Verdana" panose="020B0604030504040204" pitchFamily="34" charset="0"/>
            </a:rPr>
            <a:t>smislu</a:t>
          </a:r>
          <a:r>
            <a:rPr lang="en-GB" sz="1400" b="1" dirty="0">
              <a:latin typeface="+mn-lt"/>
              <a:ea typeface="Verdana" panose="020B0604030504040204" pitchFamily="34" charset="0"/>
            </a:rPr>
            <a:t> </a:t>
          </a:r>
          <a:r>
            <a:rPr lang="en-GB" sz="1400" b="1" dirty="0" err="1">
              <a:latin typeface="+mn-lt"/>
              <a:ea typeface="Verdana" panose="020B0604030504040204" pitchFamily="34" charset="0"/>
            </a:rPr>
            <a:t>smanjenja</a:t>
          </a:r>
          <a:r>
            <a:rPr lang="en-GB" sz="1400" b="1" dirty="0">
              <a:latin typeface="+mn-lt"/>
              <a:ea typeface="Verdana" panose="020B0604030504040204" pitchFamily="34" charset="0"/>
            </a:rPr>
            <a:t> </a:t>
          </a:r>
          <a:r>
            <a:rPr lang="en-GB" sz="1400" b="1" dirty="0" err="1">
              <a:latin typeface="+mn-lt"/>
              <a:ea typeface="Verdana" panose="020B0604030504040204" pitchFamily="34" charset="0"/>
            </a:rPr>
            <a:t>emisije</a:t>
          </a:r>
          <a:r>
            <a:rPr lang="en-GB" sz="1400" b="1" dirty="0">
              <a:latin typeface="+mn-lt"/>
              <a:ea typeface="Verdana" panose="020B0604030504040204" pitchFamily="34" charset="0"/>
            </a:rPr>
            <a:t> </a:t>
          </a:r>
          <a:r>
            <a:rPr lang="en-GB" sz="1400" b="1" dirty="0" err="1">
              <a:latin typeface="+mn-lt"/>
              <a:ea typeface="Verdana" panose="020B0604030504040204" pitchFamily="34" charset="0"/>
            </a:rPr>
            <a:t>štetnih</a:t>
          </a:r>
          <a:r>
            <a:rPr lang="en-GB" sz="1400" b="1" dirty="0">
              <a:latin typeface="+mn-lt"/>
              <a:ea typeface="Verdana" panose="020B0604030504040204" pitchFamily="34" charset="0"/>
            </a:rPr>
            <a:t> </a:t>
          </a:r>
          <a:r>
            <a:rPr lang="en-GB" sz="1400" b="1" dirty="0" err="1">
              <a:latin typeface="+mn-lt"/>
              <a:ea typeface="Verdana" panose="020B0604030504040204" pitchFamily="34" charset="0"/>
            </a:rPr>
            <a:t>plinova</a:t>
          </a:r>
          <a:r>
            <a:rPr lang="en-GB" sz="1400" b="1" dirty="0">
              <a:latin typeface="+mn-lt"/>
              <a:ea typeface="Verdana" panose="020B0604030504040204" pitchFamily="34" charset="0"/>
            </a:rPr>
            <a:t>. </a:t>
          </a:r>
          <a:endParaRPr lang="en-US" sz="1400" b="1" dirty="0">
            <a:latin typeface="+mn-lt"/>
            <a:ea typeface="Verdana" panose="020B0604030504040204" pitchFamily="34" charset="0"/>
          </a:endParaRPr>
        </a:p>
      </dgm:t>
    </dgm:pt>
    <dgm:pt modelId="{BC5281B9-21EE-4545-B59D-5CC79353C81C}" type="parTrans" cxnId="{6CF85FD7-F51E-4FF1-95C0-DEE205057B31}">
      <dgm:prSet/>
      <dgm:spPr/>
      <dgm:t>
        <a:bodyPr/>
        <a:lstStyle/>
        <a:p>
          <a:endParaRPr lang="en-US"/>
        </a:p>
      </dgm:t>
    </dgm:pt>
    <dgm:pt modelId="{58C1E151-6AD2-488D-B990-F3B3251DA1D9}" type="sibTrans" cxnId="{6CF85FD7-F51E-4FF1-95C0-DEE205057B31}">
      <dgm:prSet/>
      <dgm:spPr/>
      <dgm:t>
        <a:bodyPr/>
        <a:lstStyle/>
        <a:p>
          <a:endParaRPr lang="en-US"/>
        </a:p>
      </dgm:t>
    </dgm:pt>
    <dgm:pt modelId="{3A3ABBCB-6320-45D2-B498-B749D0409FDD}">
      <dgm:prSet custT="1"/>
      <dgm:spPr/>
      <dgm:t>
        <a:bodyPr/>
        <a:lstStyle/>
        <a:p>
          <a:r>
            <a:rPr lang="en-US" sz="1400" i="1" dirty="0">
              <a:latin typeface="+mn-lt"/>
              <a:ea typeface="Verdana" panose="020B0604030504040204" pitchFamily="34" charset="0"/>
            </a:rPr>
            <a:t>• Circle Economy </a:t>
          </a:r>
          <a:r>
            <a:rPr lang="en-US" sz="1400" i="1" dirty="0" err="1">
              <a:latin typeface="+mn-lt"/>
              <a:ea typeface="Verdana" panose="020B0604030504040204" pitchFamily="34" charset="0"/>
            </a:rPr>
            <a:t>procjenjuje</a:t>
          </a:r>
          <a:r>
            <a:rPr lang="en-US" sz="1400" i="1" dirty="0">
              <a:latin typeface="+mn-lt"/>
              <a:ea typeface="Verdana" panose="020B0604030504040204" pitchFamily="34" charset="0"/>
            </a:rPr>
            <a:t> da se </a:t>
          </a:r>
          <a:r>
            <a:rPr lang="en-US" sz="1400" i="1" dirty="0" err="1">
              <a:latin typeface="+mn-lt"/>
              <a:ea typeface="Verdana" panose="020B0604030504040204" pitchFamily="34" charset="0"/>
            </a:rPr>
            <a:t>oko</a:t>
          </a:r>
          <a:r>
            <a:rPr lang="en-US" sz="1400" i="1" dirty="0">
              <a:latin typeface="+mn-lt"/>
              <a:ea typeface="Verdana" panose="020B0604030504040204" pitchFamily="34" charset="0"/>
            </a:rPr>
            <a:t> </a:t>
          </a:r>
          <a:r>
            <a:rPr lang="en-US" sz="1400" i="1" dirty="0" err="1">
              <a:latin typeface="+mn-lt"/>
              <a:ea typeface="Verdana" panose="020B0604030504040204" pitchFamily="34" charset="0"/>
            </a:rPr>
            <a:t>dvije</a:t>
          </a:r>
          <a:r>
            <a:rPr lang="en-US" sz="1400" i="1" dirty="0">
              <a:latin typeface="+mn-lt"/>
              <a:ea typeface="Verdana" panose="020B0604030504040204" pitchFamily="34" charset="0"/>
            </a:rPr>
            <a:t> </a:t>
          </a:r>
          <a:r>
            <a:rPr lang="en-US" sz="1400" i="1" dirty="0" err="1">
              <a:latin typeface="+mn-lt"/>
              <a:ea typeface="Verdana" panose="020B0604030504040204" pitchFamily="34" charset="0"/>
            </a:rPr>
            <a:t>trećine</a:t>
          </a:r>
          <a:r>
            <a:rPr lang="en-US" sz="1400" i="1" dirty="0">
              <a:latin typeface="+mn-lt"/>
              <a:ea typeface="Verdana" panose="020B0604030504040204" pitchFamily="34" charset="0"/>
            </a:rPr>
            <a:t> </a:t>
          </a:r>
          <a:r>
            <a:rPr lang="en-US" sz="1400" i="1" dirty="0" err="1">
              <a:latin typeface="+mn-lt"/>
              <a:ea typeface="Verdana" panose="020B0604030504040204" pitchFamily="34" charset="0"/>
            </a:rPr>
            <a:t>stakleničkih</a:t>
          </a:r>
          <a:r>
            <a:rPr lang="en-US" sz="1400" i="1" dirty="0">
              <a:latin typeface="+mn-lt"/>
              <a:ea typeface="Verdana" panose="020B0604030504040204" pitchFamily="34" charset="0"/>
            </a:rPr>
            <a:t> </a:t>
          </a:r>
          <a:r>
            <a:rPr lang="en-US" sz="1400" i="1" dirty="0" err="1">
              <a:latin typeface="+mn-lt"/>
              <a:ea typeface="Verdana" panose="020B0604030504040204" pitchFamily="34" charset="0"/>
            </a:rPr>
            <a:t>plinova</a:t>
          </a:r>
          <a:r>
            <a:rPr lang="en-US" sz="1400" i="1" dirty="0">
              <a:latin typeface="+mn-lt"/>
              <a:ea typeface="Verdana" panose="020B0604030504040204" pitchFamily="34" charset="0"/>
            </a:rPr>
            <a:t> (</a:t>
          </a:r>
          <a:r>
            <a:rPr lang="en-US" sz="1400" i="1" dirty="0" err="1">
              <a:latin typeface="+mn-lt"/>
              <a:ea typeface="Verdana" panose="020B0604030504040204" pitchFamily="34" charset="0"/>
            </a:rPr>
            <a:t>osim</a:t>
          </a:r>
          <a:r>
            <a:rPr lang="en-US" sz="1400" i="1" dirty="0">
              <a:latin typeface="+mn-lt"/>
              <a:ea typeface="Verdana" panose="020B0604030504040204" pitchFamily="34" charset="0"/>
            </a:rPr>
            <a:t> </a:t>
          </a:r>
          <a:r>
            <a:rPr lang="en-US" sz="1400" i="1" dirty="0" err="1">
              <a:latin typeface="+mn-lt"/>
              <a:ea typeface="Verdana" panose="020B0604030504040204" pitchFamily="34" charset="0"/>
            </a:rPr>
            <a:t>onih</a:t>
          </a:r>
          <a:r>
            <a:rPr lang="en-US" sz="1400" i="1" dirty="0">
              <a:latin typeface="+mn-lt"/>
              <a:ea typeface="Verdana" panose="020B0604030504040204" pitchFamily="34" charset="0"/>
            </a:rPr>
            <a:t> </a:t>
          </a:r>
          <a:r>
            <a:rPr lang="en-US" sz="1400" i="1" dirty="0" err="1">
              <a:latin typeface="+mn-lt"/>
              <a:ea typeface="Verdana" panose="020B0604030504040204" pitchFamily="34" charset="0"/>
            </a:rPr>
            <a:t>iz</a:t>
          </a:r>
          <a:r>
            <a:rPr lang="en-US" sz="1400" i="1" dirty="0">
              <a:latin typeface="+mn-lt"/>
              <a:ea typeface="Verdana" panose="020B0604030504040204" pitchFamily="34" charset="0"/>
            </a:rPr>
            <a:t> </a:t>
          </a:r>
          <a:r>
            <a:rPr lang="en-US" sz="1400" i="1" dirty="0" err="1">
              <a:latin typeface="+mn-lt"/>
              <a:ea typeface="Verdana" panose="020B0604030504040204" pitchFamily="34" charset="0"/>
            </a:rPr>
            <a:t>šumarstva</a:t>
          </a:r>
          <a:r>
            <a:rPr lang="en-US" sz="1400" i="1" dirty="0">
              <a:latin typeface="+mn-lt"/>
              <a:ea typeface="Verdana" panose="020B0604030504040204" pitchFamily="34" charset="0"/>
            </a:rPr>
            <a:t> </a:t>
          </a:r>
          <a:r>
            <a:rPr lang="en-US" sz="1400" i="1" dirty="0" err="1">
              <a:latin typeface="+mn-lt"/>
              <a:ea typeface="Verdana" panose="020B0604030504040204" pitchFamily="34" charset="0"/>
            </a:rPr>
            <a:t>i</a:t>
          </a:r>
          <a:r>
            <a:rPr lang="en-US" sz="1400" i="1" dirty="0">
              <a:latin typeface="+mn-lt"/>
              <a:ea typeface="Verdana" panose="020B0604030504040204" pitchFamily="34" charset="0"/>
            </a:rPr>
            <a:t> </a:t>
          </a:r>
          <a:r>
            <a:rPr lang="en-US" sz="1400" i="1" dirty="0" err="1">
              <a:latin typeface="+mn-lt"/>
              <a:ea typeface="Verdana" panose="020B0604030504040204" pitchFamily="34" charset="0"/>
            </a:rPr>
            <a:t>korištenja</a:t>
          </a:r>
          <a:r>
            <a:rPr lang="en-US" sz="1400" i="1" dirty="0">
              <a:latin typeface="+mn-lt"/>
              <a:ea typeface="Verdana" panose="020B0604030504040204" pitchFamily="34" charset="0"/>
            </a:rPr>
            <a:t> </a:t>
          </a:r>
          <a:r>
            <a:rPr lang="en-US" sz="1400" i="1" dirty="0" err="1">
              <a:latin typeface="+mn-lt"/>
              <a:ea typeface="Verdana" panose="020B0604030504040204" pitchFamily="34" charset="0"/>
            </a:rPr>
            <a:t>zemljišta</a:t>
          </a:r>
          <a:r>
            <a:rPr lang="en-US" sz="1400" i="1" dirty="0">
              <a:latin typeface="+mn-lt"/>
              <a:ea typeface="Verdana" panose="020B0604030504040204" pitchFamily="34" charset="0"/>
            </a:rPr>
            <a:t>) </a:t>
          </a:r>
          <a:r>
            <a:rPr lang="en-US" sz="1400" i="1" dirty="0" err="1">
              <a:latin typeface="+mn-lt"/>
              <a:ea typeface="Verdana" panose="020B0604030504040204" pitchFamily="34" charset="0"/>
            </a:rPr>
            <a:t>ispuštaju</a:t>
          </a:r>
          <a:r>
            <a:rPr lang="en-US" sz="1400" i="1" dirty="0">
              <a:latin typeface="+mn-lt"/>
              <a:ea typeface="Verdana" panose="020B0604030504040204" pitchFamily="34" charset="0"/>
            </a:rPr>
            <a:t> </a:t>
          </a:r>
          <a:r>
            <a:rPr lang="en-US" sz="1400" i="1" dirty="0" err="1">
              <a:latin typeface="+mn-lt"/>
              <a:ea typeface="Verdana" panose="020B0604030504040204" pitchFamily="34" charset="0"/>
            </a:rPr>
            <a:t>tijekom</a:t>
          </a:r>
          <a:r>
            <a:rPr lang="en-US" sz="1400" i="1" dirty="0">
              <a:latin typeface="+mn-lt"/>
              <a:ea typeface="Verdana" panose="020B0604030504040204" pitchFamily="34" charset="0"/>
            </a:rPr>
            <a:t> </a:t>
          </a:r>
          <a:r>
            <a:rPr lang="en-US" sz="1400" i="1" dirty="0" err="1">
              <a:latin typeface="+mn-lt"/>
              <a:ea typeface="Verdana" panose="020B0604030504040204" pitchFamily="34" charset="0"/>
            </a:rPr>
            <a:t>vađenja</a:t>
          </a:r>
          <a:r>
            <a:rPr lang="en-US" sz="1400" i="1" dirty="0">
              <a:latin typeface="+mn-lt"/>
              <a:ea typeface="Verdana" panose="020B0604030504040204" pitchFamily="34" charset="0"/>
            </a:rPr>
            <a:t>, </a:t>
          </a:r>
          <a:r>
            <a:rPr lang="en-US" sz="1400" i="1" dirty="0" err="1">
              <a:latin typeface="+mn-lt"/>
              <a:ea typeface="Verdana" panose="020B0604030504040204" pitchFamily="34" charset="0"/>
            </a:rPr>
            <a:t>prerade</a:t>
          </a:r>
          <a:r>
            <a:rPr lang="en-US" sz="1400" i="1" dirty="0">
              <a:latin typeface="+mn-lt"/>
              <a:ea typeface="Verdana" panose="020B0604030504040204" pitchFamily="34" charset="0"/>
            </a:rPr>
            <a:t> </a:t>
          </a:r>
          <a:r>
            <a:rPr lang="en-US" sz="1400" i="1" dirty="0" err="1">
              <a:latin typeface="+mn-lt"/>
              <a:ea typeface="Verdana" panose="020B0604030504040204" pitchFamily="34" charset="0"/>
            </a:rPr>
            <a:t>i</a:t>
          </a:r>
          <a:r>
            <a:rPr lang="en-US" sz="1400" i="1" dirty="0">
              <a:latin typeface="+mn-lt"/>
              <a:ea typeface="Verdana" panose="020B0604030504040204" pitchFamily="34" charset="0"/>
            </a:rPr>
            <a:t> </a:t>
          </a:r>
          <a:r>
            <a:rPr lang="en-US" sz="1400" i="1" dirty="0" err="1">
              <a:latin typeface="+mn-lt"/>
              <a:ea typeface="Verdana" panose="020B0604030504040204" pitchFamily="34" charset="0"/>
            </a:rPr>
            <a:t>proizvodnje</a:t>
          </a:r>
          <a:r>
            <a:rPr lang="en-US" sz="1400" i="1" dirty="0">
              <a:latin typeface="+mn-lt"/>
              <a:ea typeface="Verdana" panose="020B0604030504040204" pitchFamily="34" charset="0"/>
            </a:rPr>
            <a:t> </a:t>
          </a:r>
          <a:r>
            <a:rPr lang="en-US" sz="1400" i="1" dirty="0" err="1">
              <a:latin typeface="+mn-lt"/>
              <a:ea typeface="Verdana" panose="020B0604030504040204" pitchFamily="34" charset="0"/>
            </a:rPr>
            <a:t>dobara</a:t>
          </a:r>
          <a:r>
            <a:rPr lang="en-US" sz="1400" i="1" dirty="0">
              <a:latin typeface="+mn-lt"/>
              <a:ea typeface="Verdana" panose="020B0604030504040204" pitchFamily="34" charset="0"/>
            </a:rPr>
            <a:t> za </a:t>
          </a:r>
          <a:r>
            <a:rPr lang="en-US" sz="1400" i="1" dirty="0" err="1">
              <a:latin typeface="+mn-lt"/>
              <a:ea typeface="Verdana" panose="020B0604030504040204" pitchFamily="34" charset="0"/>
            </a:rPr>
            <a:t>potrebe</a:t>
          </a:r>
          <a:r>
            <a:rPr lang="en-US" sz="1400" i="1" dirty="0">
              <a:latin typeface="+mn-lt"/>
              <a:ea typeface="Verdana" panose="020B0604030504040204" pitchFamily="34" charset="0"/>
            </a:rPr>
            <a:t> </a:t>
          </a:r>
          <a:r>
            <a:rPr lang="en-US" sz="1400" i="1" dirty="0" err="1">
              <a:latin typeface="+mn-lt"/>
              <a:ea typeface="Verdana" panose="020B0604030504040204" pitchFamily="34" charset="0"/>
            </a:rPr>
            <a:t>društvene</a:t>
          </a:r>
          <a:r>
            <a:rPr lang="en-US" sz="1400" i="1" dirty="0">
              <a:latin typeface="+mn-lt"/>
              <a:ea typeface="Verdana" panose="020B0604030504040204" pitchFamily="34" charset="0"/>
            </a:rPr>
            <a:t> </a:t>
          </a:r>
          <a:r>
            <a:rPr lang="en-US" sz="1400" i="1" dirty="0" err="1">
              <a:latin typeface="+mn-lt"/>
              <a:ea typeface="Verdana" panose="020B0604030504040204" pitchFamily="34" charset="0"/>
            </a:rPr>
            <a:t>potražnje</a:t>
          </a:r>
          <a:r>
            <a:rPr lang="en-US" sz="1400" i="1" dirty="0">
              <a:latin typeface="+mn-lt"/>
              <a:ea typeface="Verdana" panose="020B0604030504040204" pitchFamily="34" charset="0"/>
            </a:rPr>
            <a:t>. </a:t>
          </a:r>
          <a:r>
            <a:rPr lang="en-US" sz="1400" i="1" dirty="0" err="1">
              <a:latin typeface="+mn-lt"/>
              <a:ea typeface="Verdana" panose="020B0604030504040204" pitchFamily="34" charset="0"/>
            </a:rPr>
            <a:t>Preostala</a:t>
          </a:r>
          <a:r>
            <a:rPr lang="en-US" sz="1400" i="1" dirty="0">
              <a:latin typeface="+mn-lt"/>
              <a:ea typeface="Verdana" panose="020B0604030504040204" pitchFamily="34" charset="0"/>
            </a:rPr>
            <a:t> </a:t>
          </a:r>
          <a:r>
            <a:rPr lang="en-US" sz="1400" i="1" dirty="0" err="1">
              <a:latin typeface="+mn-lt"/>
              <a:ea typeface="Verdana" panose="020B0604030504040204" pitchFamily="34" charset="0"/>
            </a:rPr>
            <a:t>jedna</a:t>
          </a:r>
          <a:r>
            <a:rPr lang="en-US" sz="1400" i="1" dirty="0">
              <a:latin typeface="+mn-lt"/>
              <a:ea typeface="Verdana" panose="020B0604030504040204" pitchFamily="34" charset="0"/>
            </a:rPr>
            <a:t> </a:t>
          </a:r>
          <a:r>
            <a:rPr lang="en-US" sz="1400" i="1" dirty="0" err="1">
              <a:latin typeface="+mn-lt"/>
              <a:ea typeface="Verdana" panose="020B0604030504040204" pitchFamily="34" charset="0"/>
            </a:rPr>
            <a:t>trećina</a:t>
          </a:r>
          <a:r>
            <a:rPr lang="en-US" sz="1400" i="1" dirty="0">
              <a:latin typeface="+mn-lt"/>
              <a:ea typeface="Verdana" panose="020B0604030504040204" pitchFamily="34" charset="0"/>
            </a:rPr>
            <a:t> </a:t>
          </a:r>
          <a:r>
            <a:rPr lang="en-US" sz="1400" i="1" dirty="0" err="1">
              <a:latin typeface="+mn-lt"/>
              <a:ea typeface="Verdana" panose="020B0604030504040204" pitchFamily="34" charset="0"/>
            </a:rPr>
            <a:t>emisija</a:t>
          </a:r>
          <a:r>
            <a:rPr lang="en-US" sz="1400" i="1" dirty="0">
              <a:latin typeface="+mn-lt"/>
              <a:ea typeface="Verdana" panose="020B0604030504040204" pitchFamily="34" charset="0"/>
            </a:rPr>
            <a:t> </a:t>
          </a:r>
          <a:r>
            <a:rPr lang="en-US" sz="1400" i="1" dirty="0" err="1">
              <a:latin typeface="+mn-lt"/>
              <a:ea typeface="Verdana" panose="020B0604030504040204" pitchFamily="34" charset="0"/>
            </a:rPr>
            <a:t>događa</a:t>
          </a:r>
          <a:r>
            <a:rPr lang="en-US" sz="1400" i="1" dirty="0">
              <a:latin typeface="+mn-lt"/>
              <a:ea typeface="Verdana" panose="020B0604030504040204" pitchFamily="34" charset="0"/>
            </a:rPr>
            <a:t> se </a:t>
          </a:r>
          <a:r>
            <a:rPr lang="en-US" sz="1400" i="1" dirty="0" err="1">
              <a:latin typeface="+mn-lt"/>
              <a:ea typeface="Verdana" panose="020B0604030504040204" pitchFamily="34" charset="0"/>
            </a:rPr>
            <a:t>kada</a:t>
          </a:r>
          <a:r>
            <a:rPr lang="en-US" sz="1400" i="1" dirty="0">
              <a:latin typeface="+mn-lt"/>
              <a:ea typeface="Verdana" panose="020B0604030504040204" pitchFamily="34" charset="0"/>
            </a:rPr>
            <a:t> se </a:t>
          </a:r>
          <a:r>
            <a:rPr lang="en-US" sz="1400" i="1" dirty="0" err="1">
              <a:latin typeface="+mn-lt"/>
              <a:ea typeface="Verdana" panose="020B0604030504040204" pitchFamily="34" charset="0"/>
            </a:rPr>
            <a:t>roba</a:t>
          </a:r>
          <a:r>
            <a:rPr lang="en-US" sz="1400" i="1" dirty="0">
              <a:latin typeface="+mn-lt"/>
              <a:ea typeface="Verdana" panose="020B0604030504040204" pitchFamily="34" charset="0"/>
            </a:rPr>
            <a:t> </a:t>
          </a:r>
          <a:r>
            <a:rPr lang="en-US" sz="1400" i="1" dirty="0" err="1">
              <a:latin typeface="+mn-lt"/>
              <a:ea typeface="Verdana" panose="020B0604030504040204" pitchFamily="34" charset="0"/>
            </a:rPr>
            <a:t>ili</a:t>
          </a:r>
          <a:r>
            <a:rPr lang="en-US" sz="1400" i="1" dirty="0">
              <a:latin typeface="+mn-lt"/>
              <a:ea typeface="Verdana" panose="020B0604030504040204" pitchFamily="34" charset="0"/>
            </a:rPr>
            <a:t> </a:t>
          </a:r>
          <a:r>
            <a:rPr lang="en-US" sz="1400" i="1" dirty="0" err="1">
              <a:latin typeface="+mn-lt"/>
              <a:ea typeface="Verdana" panose="020B0604030504040204" pitchFamily="34" charset="0"/>
            </a:rPr>
            <a:t>usluge</a:t>
          </a:r>
          <a:r>
            <a:rPr lang="en-US" sz="1400" i="1" dirty="0">
              <a:latin typeface="+mn-lt"/>
              <a:ea typeface="Verdana" panose="020B0604030504040204" pitchFamily="34" charset="0"/>
            </a:rPr>
            <a:t> </a:t>
          </a:r>
          <a:r>
            <a:rPr lang="en-US" sz="1400" i="1" dirty="0" err="1">
              <a:latin typeface="+mn-lt"/>
              <a:ea typeface="Verdana" panose="020B0604030504040204" pitchFamily="34" charset="0"/>
            </a:rPr>
            <a:t>transportiraju</a:t>
          </a:r>
          <a:r>
            <a:rPr lang="en-US" sz="1400" i="1" dirty="0">
              <a:latin typeface="+mn-lt"/>
              <a:ea typeface="Verdana" panose="020B0604030504040204" pitchFamily="34" charset="0"/>
            </a:rPr>
            <a:t> </a:t>
          </a:r>
          <a:r>
            <a:rPr lang="en-US" sz="1400" i="1" dirty="0" err="1">
              <a:latin typeface="+mn-lt"/>
              <a:ea typeface="Verdana" panose="020B0604030504040204" pitchFamily="34" charset="0"/>
            </a:rPr>
            <a:t>ili</a:t>
          </a:r>
          <a:r>
            <a:rPr lang="en-US" sz="1400" i="1" dirty="0">
              <a:latin typeface="+mn-lt"/>
              <a:ea typeface="Verdana" panose="020B0604030504040204" pitchFamily="34" charset="0"/>
            </a:rPr>
            <a:t> </a:t>
          </a:r>
          <a:r>
            <a:rPr lang="en-US" sz="1400" i="1" dirty="0" err="1">
              <a:latin typeface="+mn-lt"/>
              <a:ea typeface="Verdana" panose="020B0604030504040204" pitchFamily="34" charset="0"/>
            </a:rPr>
            <a:t>koriste</a:t>
          </a:r>
          <a:r>
            <a:rPr lang="en-US" sz="1400" i="1" dirty="0">
              <a:latin typeface="+mn-lt"/>
              <a:ea typeface="Verdana" panose="020B0604030504040204" pitchFamily="34" charset="0"/>
            </a:rPr>
            <a:t>. </a:t>
          </a:r>
          <a:r>
            <a:rPr lang="en-US" sz="1400" i="1" dirty="0" err="1">
              <a:latin typeface="+mn-lt"/>
              <a:ea typeface="Verdana" panose="020B0604030504040204" pitchFamily="34" charset="0"/>
            </a:rPr>
            <a:t>Još</a:t>
          </a:r>
          <a:r>
            <a:rPr lang="en-US" sz="1400" i="1" dirty="0">
              <a:latin typeface="+mn-lt"/>
              <a:ea typeface="Verdana" panose="020B0604030504040204" pitchFamily="34" charset="0"/>
            </a:rPr>
            <a:t> </a:t>
          </a:r>
          <a:r>
            <a:rPr lang="en-US" sz="1400" i="1" dirty="0" err="1">
              <a:latin typeface="+mn-lt"/>
              <a:ea typeface="Verdana" panose="020B0604030504040204" pitchFamily="34" charset="0"/>
            </a:rPr>
            <a:t>jedan</a:t>
          </a:r>
          <a:r>
            <a:rPr lang="en-US" sz="1400" i="1" dirty="0">
              <a:latin typeface="+mn-lt"/>
              <a:ea typeface="Verdana" panose="020B0604030504040204" pitchFamily="34" charset="0"/>
            </a:rPr>
            <a:t> </a:t>
          </a:r>
          <a:r>
            <a:rPr lang="en-US" sz="1400" i="1" dirty="0" err="1">
              <a:latin typeface="+mn-lt"/>
              <a:ea typeface="Verdana" panose="020B0604030504040204" pitchFamily="34" charset="0"/>
            </a:rPr>
            <a:t>zanimljiv</a:t>
          </a:r>
          <a:r>
            <a:rPr lang="en-US" sz="1400" i="1" dirty="0">
              <a:latin typeface="+mn-lt"/>
              <a:ea typeface="Verdana" panose="020B0604030504040204" pitchFamily="34" charset="0"/>
            </a:rPr>
            <a:t> </a:t>
          </a:r>
          <a:r>
            <a:rPr lang="en-US" sz="1400" i="1" dirty="0" err="1">
              <a:latin typeface="+mn-lt"/>
              <a:ea typeface="Verdana" panose="020B0604030504040204" pitchFamily="34" charset="0"/>
            </a:rPr>
            <a:t>uvid</a:t>
          </a:r>
          <a:r>
            <a:rPr lang="en-US" sz="1400" i="1" dirty="0">
              <a:latin typeface="+mn-lt"/>
              <a:ea typeface="Verdana" panose="020B0604030504040204" pitchFamily="34" charset="0"/>
            </a:rPr>
            <a:t> je da </a:t>
          </a:r>
          <a:r>
            <a:rPr lang="en-US" sz="1400" i="1" dirty="0" err="1">
              <a:latin typeface="+mn-lt"/>
              <a:ea typeface="Verdana" panose="020B0604030504040204" pitchFamily="34" charset="0"/>
            </a:rPr>
            <a:t>društvene</a:t>
          </a:r>
          <a:r>
            <a:rPr lang="en-US" sz="1400" i="1" dirty="0">
              <a:latin typeface="+mn-lt"/>
              <a:ea typeface="Verdana" panose="020B0604030504040204" pitchFamily="34" charset="0"/>
            </a:rPr>
            <a:t> </a:t>
          </a:r>
          <a:r>
            <a:rPr lang="en-US" sz="1400" i="1" dirty="0" err="1">
              <a:latin typeface="+mn-lt"/>
              <a:ea typeface="Verdana" panose="020B0604030504040204" pitchFamily="34" charset="0"/>
            </a:rPr>
            <a:t>potrebe</a:t>
          </a:r>
          <a:r>
            <a:rPr lang="en-US" sz="1400" i="1" dirty="0">
              <a:latin typeface="+mn-lt"/>
              <a:ea typeface="Verdana" panose="020B0604030504040204" pitchFamily="34" charset="0"/>
            </a:rPr>
            <a:t> za </a:t>
          </a:r>
          <a:r>
            <a:rPr lang="en-US" sz="1400" i="1" dirty="0" err="1">
              <a:latin typeface="+mn-lt"/>
              <a:ea typeface="Verdana" panose="020B0604030504040204" pitchFamily="34" charset="0"/>
            </a:rPr>
            <a:t>stanovanjem</a:t>
          </a:r>
          <a:r>
            <a:rPr lang="en-US" sz="1400" i="1" dirty="0">
              <a:latin typeface="+mn-lt"/>
              <a:ea typeface="Verdana" panose="020B0604030504040204" pitchFamily="34" charset="0"/>
            </a:rPr>
            <a:t>, </a:t>
          </a:r>
          <a:r>
            <a:rPr lang="en-US" sz="1400" i="1" dirty="0" err="1">
              <a:latin typeface="+mn-lt"/>
              <a:ea typeface="Verdana" panose="020B0604030504040204" pitchFamily="34" charset="0"/>
            </a:rPr>
            <a:t>prehranom</a:t>
          </a:r>
          <a:r>
            <a:rPr lang="en-US" sz="1400" i="1" dirty="0">
              <a:latin typeface="+mn-lt"/>
              <a:ea typeface="Verdana" panose="020B0604030504040204" pitchFamily="34" charset="0"/>
            </a:rPr>
            <a:t> </a:t>
          </a:r>
          <a:r>
            <a:rPr lang="en-US" sz="1400" i="1" dirty="0" err="1">
              <a:latin typeface="+mn-lt"/>
              <a:ea typeface="Verdana" panose="020B0604030504040204" pitchFamily="34" charset="0"/>
            </a:rPr>
            <a:t>i</a:t>
          </a:r>
          <a:r>
            <a:rPr lang="en-US" sz="1400" i="1" dirty="0">
              <a:latin typeface="+mn-lt"/>
              <a:ea typeface="Verdana" panose="020B0604030504040204" pitchFamily="34" charset="0"/>
            </a:rPr>
            <a:t> </a:t>
          </a:r>
          <a:r>
            <a:rPr lang="en-US" sz="1400" i="1" dirty="0" err="1">
              <a:latin typeface="+mn-lt"/>
              <a:ea typeface="Verdana" panose="020B0604030504040204" pitchFamily="34" charset="0"/>
            </a:rPr>
            <a:t>mobilnošću</a:t>
          </a:r>
          <a:r>
            <a:rPr lang="en-US" sz="1400" i="1" dirty="0">
              <a:latin typeface="+mn-lt"/>
              <a:ea typeface="Verdana" panose="020B0604030504040204" pitchFamily="34" charset="0"/>
            </a:rPr>
            <a:t> </a:t>
          </a:r>
          <a:r>
            <a:rPr lang="en-US" sz="1400" i="1" dirty="0" err="1">
              <a:latin typeface="+mn-lt"/>
              <a:ea typeface="Verdana" panose="020B0604030504040204" pitchFamily="34" charset="0"/>
            </a:rPr>
            <a:t>čine</a:t>
          </a:r>
          <a:r>
            <a:rPr lang="en-US" sz="1400" i="1" dirty="0">
              <a:latin typeface="+mn-lt"/>
              <a:ea typeface="Verdana" panose="020B0604030504040204" pitchFamily="34" charset="0"/>
            </a:rPr>
            <a:t> </a:t>
          </a:r>
          <a:r>
            <a:rPr lang="en-US" sz="1400" i="1" dirty="0" err="1">
              <a:latin typeface="+mn-lt"/>
              <a:ea typeface="Verdana" panose="020B0604030504040204" pitchFamily="34" charset="0"/>
            </a:rPr>
            <a:t>preko</a:t>
          </a:r>
          <a:r>
            <a:rPr lang="en-US" sz="1400" i="1" dirty="0">
              <a:latin typeface="+mn-lt"/>
              <a:ea typeface="Verdana" panose="020B0604030504040204" pitchFamily="34" charset="0"/>
            </a:rPr>
            <a:t> 80% </a:t>
          </a:r>
          <a:r>
            <a:rPr lang="en-US" sz="1400" i="1" dirty="0" err="1">
              <a:latin typeface="+mn-lt"/>
              <a:ea typeface="Verdana" panose="020B0604030504040204" pitchFamily="34" charset="0"/>
            </a:rPr>
            <a:t>našeg</a:t>
          </a:r>
          <a:r>
            <a:rPr lang="en-US" sz="1400" i="1" dirty="0">
              <a:latin typeface="+mn-lt"/>
              <a:ea typeface="Verdana" panose="020B0604030504040204" pitchFamily="34" charset="0"/>
            </a:rPr>
            <a:t> </a:t>
          </a:r>
          <a:r>
            <a:rPr lang="en-US" sz="1400" i="1" dirty="0" err="1">
              <a:latin typeface="+mn-lt"/>
              <a:ea typeface="Verdana" panose="020B0604030504040204" pitchFamily="34" charset="0"/>
            </a:rPr>
            <a:t>ukupnog</a:t>
          </a:r>
          <a:r>
            <a:rPr lang="en-US" sz="1400" i="1" dirty="0">
              <a:latin typeface="+mn-lt"/>
              <a:ea typeface="Verdana" panose="020B0604030504040204" pitchFamily="34" charset="0"/>
            </a:rPr>
            <a:t> </a:t>
          </a:r>
          <a:r>
            <a:rPr lang="en-US" sz="1400" i="1" dirty="0" err="1">
              <a:latin typeface="+mn-lt"/>
              <a:ea typeface="Verdana" panose="020B0604030504040204" pitchFamily="34" charset="0"/>
            </a:rPr>
            <a:t>trenutnog</a:t>
          </a:r>
          <a:r>
            <a:rPr lang="en-US" sz="1400" i="1" dirty="0">
              <a:latin typeface="+mn-lt"/>
              <a:ea typeface="Verdana" panose="020B0604030504040204" pitchFamily="34" charset="0"/>
            </a:rPr>
            <a:t> </a:t>
          </a:r>
          <a:r>
            <a:rPr lang="en-US" sz="1400" i="1" dirty="0" err="1">
              <a:latin typeface="+mn-lt"/>
              <a:ea typeface="Verdana" panose="020B0604030504040204" pitchFamily="34" charset="0"/>
            </a:rPr>
            <a:t>materijalnog</a:t>
          </a:r>
          <a:r>
            <a:rPr lang="en-US" sz="1400" i="1" dirty="0">
              <a:latin typeface="+mn-lt"/>
              <a:ea typeface="Verdana" panose="020B0604030504040204" pitchFamily="34" charset="0"/>
            </a:rPr>
            <a:t> </a:t>
          </a:r>
          <a:r>
            <a:rPr lang="en-US" sz="1400" i="1" dirty="0" err="1">
              <a:latin typeface="+mn-lt"/>
              <a:ea typeface="Verdana" panose="020B0604030504040204" pitchFamily="34" charset="0"/>
            </a:rPr>
            <a:t>otiska</a:t>
          </a:r>
          <a:r>
            <a:rPr lang="en-US" sz="1400" i="1" dirty="0">
              <a:latin typeface="+mn-lt"/>
              <a:ea typeface="Verdana" panose="020B0604030504040204" pitchFamily="34" charset="0"/>
            </a:rPr>
            <a:t>.</a:t>
          </a:r>
          <a:endParaRPr lang="en-US" sz="1400" dirty="0">
            <a:latin typeface="+mn-lt"/>
            <a:ea typeface="Verdana" panose="020B0604030504040204" pitchFamily="34" charset="0"/>
          </a:endParaRPr>
        </a:p>
      </dgm:t>
    </dgm:pt>
    <dgm:pt modelId="{2B4A6197-67AB-4B29-8146-9DE7438B4558}" type="parTrans" cxnId="{91F887A3-FC94-4F44-A41D-88C7909517BA}">
      <dgm:prSet/>
      <dgm:spPr/>
      <dgm:t>
        <a:bodyPr/>
        <a:lstStyle/>
        <a:p>
          <a:endParaRPr lang="en-US"/>
        </a:p>
      </dgm:t>
    </dgm:pt>
    <dgm:pt modelId="{1117E494-4E9E-4843-93F9-F1E84FC59445}" type="sibTrans" cxnId="{91F887A3-FC94-4F44-A41D-88C7909517BA}">
      <dgm:prSet/>
      <dgm:spPr/>
      <dgm:t>
        <a:bodyPr/>
        <a:lstStyle/>
        <a:p>
          <a:endParaRPr lang="en-US"/>
        </a:p>
      </dgm:t>
    </dgm:pt>
    <dgm:pt modelId="{311319CA-8F52-4C62-AB2E-E23B937AB53C}" type="pres">
      <dgm:prSet presAssocID="{714DF5A1-6645-4E79-87D2-5C453EB9EB84}" presName="vert0" presStyleCnt="0">
        <dgm:presLayoutVars>
          <dgm:dir/>
          <dgm:animOne val="branch"/>
          <dgm:animLvl val="lvl"/>
        </dgm:presLayoutVars>
      </dgm:prSet>
      <dgm:spPr/>
    </dgm:pt>
    <dgm:pt modelId="{633EDAC1-80D3-4ED9-A385-44727A62794F}" type="pres">
      <dgm:prSet presAssocID="{11FB5CCD-4EC6-4FF0-827E-9D58906E160D}" presName="thickLine" presStyleLbl="alignNode1" presStyleIdx="0" presStyleCnt="2"/>
      <dgm:spPr/>
    </dgm:pt>
    <dgm:pt modelId="{41316C42-AF30-42F3-8600-8140D6FF7610}" type="pres">
      <dgm:prSet presAssocID="{11FB5CCD-4EC6-4FF0-827E-9D58906E160D}" presName="horz1" presStyleCnt="0"/>
      <dgm:spPr/>
    </dgm:pt>
    <dgm:pt modelId="{870E186A-A7BA-479B-BBF0-43A29374C551}" type="pres">
      <dgm:prSet presAssocID="{11FB5CCD-4EC6-4FF0-827E-9D58906E160D}" presName="tx1" presStyleLbl="revTx" presStyleIdx="0" presStyleCnt="2"/>
      <dgm:spPr/>
    </dgm:pt>
    <dgm:pt modelId="{5A64743E-98C6-47EE-A590-7F41D51A8A41}" type="pres">
      <dgm:prSet presAssocID="{11FB5CCD-4EC6-4FF0-827E-9D58906E160D}" presName="vert1" presStyleCnt="0"/>
      <dgm:spPr/>
    </dgm:pt>
    <dgm:pt modelId="{873AED8C-A3F8-47A0-B99E-6856F9DF1C95}" type="pres">
      <dgm:prSet presAssocID="{3A3ABBCB-6320-45D2-B498-B749D0409FDD}" presName="thickLine" presStyleLbl="alignNode1" presStyleIdx="1" presStyleCnt="2" custLinFactNeighborY="-21525"/>
      <dgm:spPr/>
    </dgm:pt>
    <dgm:pt modelId="{45AEEF4E-287F-4E60-B676-EDFEB453B336}" type="pres">
      <dgm:prSet presAssocID="{3A3ABBCB-6320-45D2-B498-B749D0409FDD}" presName="horz1" presStyleCnt="0"/>
      <dgm:spPr/>
    </dgm:pt>
    <dgm:pt modelId="{CC583FE0-E0CF-401B-A54F-D638CE792B68}" type="pres">
      <dgm:prSet presAssocID="{3A3ABBCB-6320-45D2-B498-B749D0409FDD}" presName="tx1" presStyleLbl="revTx" presStyleIdx="1" presStyleCnt="2"/>
      <dgm:spPr/>
    </dgm:pt>
    <dgm:pt modelId="{C940C5B3-76D6-498C-81C4-F72120A72F80}" type="pres">
      <dgm:prSet presAssocID="{3A3ABBCB-6320-45D2-B498-B749D0409FDD}" presName="vert1" presStyleCnt="0"/>
      <dgm:spPr/>
    </dgm:pt>
  </dgm:ptLst>
  <dgm:cxnLst>
    <dgm:cxn modelId="{91F887A3-FC94-4F44-A41D-88C7909517BA}" srcId="{714DF5A1-6645-4E79-87D2-5C453EB9EB84}" destId="{3A3ABBCB-6320-45D2-B498-B749D0409FDD}" srcOrd="1" destOrd="0" parTransId="{2B4A6197-67AB-4B29-8146-9DE7438B4558}" sibTransId="{1117E494-4E9E-4843-93F9-F1E84FC59445}"/>
    <dgm:cxn modelId="{B3D14CB7-703B-48F0-9A64-E65874EE324C}" type="presOf" srcId="{11FB5CCD-4EC6-4FF0-827E-9D58906E160D}" destId="{870E186A-A7BA-479B-BBF0-43A29374C551}" srcOrd="0" destOrd="0" presId="urn:microsoft.com/office/officeart/2008/layout/LinedList"/>
    <dgm:cxn modelId="{6CF85FD7-F51E-4FF1-95C0-DEE205057B31}" srcId="{714DF5A1-6645-4E79-87D2-5C453EB9EB84}" destId="{11FB5CCD-4EC6-4FF0-827E-9D58906E160D}" srcOrd="0" destOrd="0" parTransId="{BC5281B9-21EE-4545-B59D-5CC79353C81C}" sibTransId="{58C1E151-6AD2-488D-B990-F3B3251DA1D9}"/>
    <dgm:cxn modelId="{8A223BE2-166D-46DA-97A0-95D914B35093}" type="presOf" srcId="{3A3ABBCB-6320-45D2-B498-B749D0409FDD}" destId="{CC583FE0-E0CF-401B-A54F-D638CE792B68}" srcOrd="0" destOrd="0" presId="urn:microsoft.com/office/officeart/2008/layout/LinedList"/>
    <dgm:cxn modelId="{5D8436E5-A2F0-4B28-8CF9-1A6428273602}" type="presOf" srcId="{714DF5A1-6645-4E79-87D2-5C453EB9EB84}" destId="{311319CA-8F52-4C62-AB2E-E23B937AB53C}" srcOrd="0" destOrd="0" presId="urn:microsoft.com/office/officeart/2008/layout/LinedList"/>
    <dgm:cxn modelId="{1FA4DB42-65CE-44AD-8D3B-BA37A9F3DD15}" type="presParOf" srcId="{311319CA-8F52-4C62-AB2E-E23B937AB53C}" destId="{633EDAC1-80D3-4ED9-A385-44727A62794F}" srcOrd="0" destOrd="0" presId="urn:microsoft.com/office/officeart/2008/layout/LinedList"/>
    <dgm:cxn modelId="{8E2AD821-837A-489E-A8EA-8D0C380857F7}" type="presParOf" srcId="{311319CA-8F52-4C62-AB2E-E23B937AB53C}" destId="{41316C42-AF30-42F3-8600-8140D6FF7610}" srcOrd="1" destOrd="0" presId="urn:microsoft.com/office/officeart/2008/layout/LinedList"/>
    <dgm:cxn modelId="{B29B94FC-864A-44BE-BC43-EC341F7B2241}" type="presParOf" srcId="{41316C42-AF30-42F3-8600-8140D6FF7610}" destId="{870E186A-A7BA-479B-BBF0-43A29374C551}" srcOrd="0" destOrd="0" presId="urn:microsoft.com/office/officeart/2008/layout/LinedList"/>
    <dgm:cxn modelId="{569AAF9B-5D62-4C86-8B95-4D184610BD90}" type="presParOf" srcId="{41316C42-AF30-42F3-8600-8140D6FF7610}" destId="{5A64743E-98C6-47EE-A590-7F41D51A8A41}" srcOrd="1" destOrd="0" presId="urn:microsoft.com/office/officeart/2008/layout/LinedList"/>
    <dgm:cxn modelId="{892B1529-40F5-4335-88F8-22C98D6F9716}" type="presParOf" srcId="{311319CA-8F52-4C62-AB2E-E23B937AB53C}" destId="{873AED8C-A3F8-47A0-B99E-6856F9DF1C95}" srcOrd="2" destOrd="0" presId="urn:microsoft.com/office/officeart/2008/layout/LinedList"/>
    <dgm:cxn modelId="{FCE6C35A-9318-4103-8E99-A58A7CD2EF68}" type="presParOf" srcId="{311319CA-8F52-4C62-AB2E-E23B937AB53C}" destId="{45AEEF4E-287F-4E60-B676-EDFEB453B336}" srcOrd="3" destOrd="0" presId="urn:microsoft.com/office/officeart/2008/layout/LinedList"/>
    <dgm:cxn modelId="{4874BE62-8EB2-488B-8915-B2173EE563A5}" type="presParOf" srcId="{45AEEF4E-287F-4E60-B676-EDFEB453B336}" destId="{CC583FE0-E0CF-401B-A54F-D638CE792B68}" srcOrd="0" destOrd="0" presId="urn:microsoft.com/office/officeart/2008/layout/LinedList"/>
    <dgm:cxn modelId="{A9AFEA8D-0A5C-42B7-BAAA-E6B593336E59}" type="presParOf" srcId="{45AEEF4E-287F-4E60-B676-EDFEB453B336}" destId="{C940C5B3-76D6-498C-81C4-F72120A72F8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0750EFF-B1ED-49C3-B9F1-D7F19B61FD48}" type="doc">
      <dgm:prSet loTypeId="urn:microsoft.com/office/officeart/2008/layout/LinedList" loCatId="list" qsTypeId="urn:microsoft.com/office/officeart/2005/8/quickstyle/simple1" qsCatId="simple" csTypeId="urn:microsoft.com/office/officeart/2005/8/colors/accent3_3" csCatId="accent3" phldr="1"/>
      <dgm:spPr/>
      <dgm:t>
        <a:bodyPr/>
        <a:lstStyle/>
        <a:p>
          <a:endParaRPr lang="en-US"/>
        </a:p>
      </dgm:t>
    </dgm:pt>
    <dgm:pt modelId="{C58477B8-D180-43FD-8D55-9B0C11DACEB2}">
      <dgm:prSet custT="1"/>
      <dgm:spPr>
        <a:xfrm>
          <a:off x="0" y="0"/>
          <a:ext cx="2103120" cy="4351338"/>
        </a:xfrm>
        <a:prstGeom prst="rect">
          <a:avLst/>
        </a:prstGeom>
      </dgm:spPr>
      <dgm:t>
        <a:bodyPr/>
        <a:lstStyle/>
        <a:p>
          <a:pPr algn="ctr">
            <a:buNone/>
          </a:pPr>
          <a:endParaRPr lang="en-US" sz="2400" dirty="0">
            <a:latin typeface="+mj-lt"/>
            <a:ea typeface="Verdana" panose="020B0604030504040204" pitchFamily="34" charset="0"/>
            <a:cs typeface="+mn-cs"/>
          </a:endParaRPr>
        </a:p>
        <a:p>
          <a:pPr algn="ctr">
            <a:buNone/>
          </a:pPr>
          <a:endParaRPr lang="en-US" sz="2400" dirty="0">
            <a:latin typeface="+mj-lt"/>
            <a:ea typeface="Verdana" panose="020B0604030504040204" pitchFamily="34" charset="0"/>
            <a:cs typeface="+mn-cs"/>
          </a:endParaRPr>
        </a:p>
        <a:p>
          <a:pPr algn="ctr">
            <a:buNone/>
          </a:pPr>
          <a:r>
            <a:rPr lang="en-US" sz="2400" b="1" dirty="0" err="1">
              <a:solidFill>
                <a:srgbClr val="059540"/>
              </a:solidFill>
              <a:latin typeface="+mj-lt"/>
              <a:ea typeface="Verdana" panose="020B0604030504040204" pitchFamily="34" charset="0"/>
              <a:cs typeface="+mn-cs"/>
            </a:rPr>
            <a:t>Šest</a:t>
          </a:r>
          <a:r>
            <a:rPr lang="en-US" sz="2400" b="1" dirty="0">
              <a:solidFill>
                <a:srgbClr val="059540"/>
              </a:solidFill>
              <a:latin typeface="+mj-lt"/>
              <a:ea typeface="Verdana" panose="020B0604030504040204" pitchFamily="34" charset="0"/>
              <a:cs typeface="+mn-cs"/>
            </a:rPr>
            <a:t> </a:t>
          </a:r>
          <a:r>
            <a:rPr lang="en-US" sz="2400" b="1" dirty="0" err="1">
              <a:solidFill>
                <a:srgbClr val="059540"/>
              </a:solidFill>
              <a:latin typeface="+mj-lt"/>
              <a:ea typeface="Verdana" panose="020B0604030504040204" pitchFamily="34" charset="0"/>
              <a:cs typeface="+mn-cs"/>
            </a:rPr>
            <a:t>ključnih</a:t>
          </a:r>
          <a:r>
            <a:rPr lang="en-US" sz="2400" b="1" dirty="0">
              <a:solidFill>
                <a:srgbClr val="059540"/>
              </a:solidFill>
              <a:latin typeface="+mj-lt"/>
              <a:ea typeface="Verdana" panose="020B0604030504040204" pitchFamily="34" charset="0"/>
              <a:cs typeface="+mn-cs"/>
            </a:rPr>
            <a:t> </a:t>
          </a:r>
          <a:r>
            <a:rPr lang="en-US" sz="2400" b="1" dirty="0" err="1">
              <a:solidFill>
                <a:srgbClr val="059540"/>
              </a:solidFill>
              <a:latin typeface="+mj-lt"/>
              <a:ea typeface="Verdana" panose="020B0604030504040204" pitchFamily="34" charset="0"/>
              <a:cs typeface="+mn-cs"/>
            </a:rPr>
            <a:t>točava</a:t>
          </a:r>
          <a:r>
            <a:rPr lang="en-US" sz="2400" b="1" dirty="0">
              <a:solidFill>
                <a:srgbClr val="059540"/>
              </a:solidFill>
              <a:latin typeface="+mj-lt"/>
              <a:ea typeface="Verdana" panose="020B0604030504040204" pitchFamily="34" charset="0"/>
              <a:cs typeface="+mn-cs"/>
            </a:rPr>
            <a:t> za </a:t>
          </a:r>
          <a:r>
            <a:rPr lang="en-US" sz="2400" b="1" dirty="0" err="1">
              <a:solidFill>
                <a:srgbClr val="059540"/>
              </a:solidFill>
              <a:latin typeface="+mj-lt"/>
              <a:ea typeface="Verdana" panose="020B0604030504040204" pitchFamily="34" charset="0"/>
              <a:cs typeface="+mn-cs"/>
            </a:rPr>
            <a:t>prekid</a:t>
          </a:r>
          <a:r>
            <a:rPr lang="en-US" sz="2400" b="1" dirty="0">
              <a:solidFill>
                <a:srgbClr val="059540"/>
              </a:solidFill>
              <a:latin typeface="+mj-lt"/>
              <a:ea typeface="Verdana" panose="020B0604030504040204" pitchFamily="34" charset="0"/>
              <a:cs typeface="+mn-cs"/>
            </a:rPr>
            <a:t> </a:t>
          </a:r>
          <a:r>
            <a:rPr lang="en-US" sz="2400" b="1" dirty="0" err="1">
              <a:solidFill>
                <a:srgbClr val="059540"/>
              </a:solidFill>
              <a:latin typeface="+mj-lt"/>
              <a:ea typeface="Verdana" panose="020B0604030504040204" pitchFamily="34" charset="0"/>
              <a:cs typeface="+mn-cs"/>
            </a:rPr>
            <a:t>zagađenja</a:t>
          </a:r>
          <a:r>
            <a:rPr lang="en-US" sz="2400" b="1" dirty="0">
              <a:solidFill>
                <a:srgbClr val="059540"/>
              </a:solidFill>
              <a:latin typeface="+mj-lt"/>
              <a:ea typeface="Verdana" panose="020B0604030504040204" pitchFamily="34" charset="0"/>
              <a:cs typeface="+mn-cs"/>
            </a:rPr>
            <a:t> </a:t>
          </a:r>
          <a:r>
            <a:rPr lang="en-US" sz="2400" b="1" dirty="0" err="1">
              <a:solidFill>
                <a:srgbClr val="059540"/>
              </a:solidFill>
              <a:latin typeface="+mj-lt"/>
              <a:ea typeface="Verdana" panose="020B0604030504040204" pitchFamily="34" charset="0"/>
              <a:cs typeface="+mn-cs"/>
            </a:rPr>
            <a:t>plastikom</a:t>
          </a:r>
          <a:endParaRPr lang="en-US" sz="2400" b="1" dirty="0">
            <a:solidFill>
              <a:srgbClr val="059540"/>
            </a:solidFill>
            <a:latin typeface="+mj-lt"/>
            <a:ea typeface="Verdana" panose="020B0604030504040204" pitchFamily="34" charset="0"/>
            <a:cs typeface="+mn-cs"/>
          </a:endParaRPr>
        </a:p>
      </dgm:t>
    </dgm:pt>
    <dgm:pt modelId="{5CA96B00-6DE8-41A7-878C-C9249D693406}" type="parTrans" cxnId="{F322D1DC-FA02-4EEE-B246-C81A05439D51}">
      <dgm:prSet/>
      <dgm:spPr/>
      <dgm:t>
        <a:bodyPr/>
        <a:lstStyle/>
        <a:p>
          <a:endParaRPr lang="en-US" sz="1200"/>
        </a:p>
      </dgm:t>
    </dgm:pt>
    <dgm:pt modelId="{BDD5A4D1-763B-46E4-A7BD-032CFBC423CD}" type="sibTrans" cxnId="{F322D1DC-FA02-4EEE-B246-C81A05439D51}">
      <dgm:prSet/>
      <dgm:spPr/>
      <dgm:t>
        <a:bodyPr/>
        <a:lstStyle/>
        <a:p>
          <a:endParaRPr lang="en-US" sz="1200"/>
        </a:p>
      </dgm:t>
    </dgm:pt>
    <dgm:pt modelId="{B13A85B7-4050-4233-8ACA-F68194D60CD0}">
      <dgm:prSet custT="1"/>
      <dgm:spPr>
        <a:xfrm>
          <a:off x="2260854" y="34260"/>
          <a:ext cx="8254746" cy="685208"/>
        </a:xfrm>
        <a:prstGeom prst="rect">
          <a:avLst/>
        </a:prstGeom>
      </dgm:spPr>
      <dgm:t>
        <a:bodyPr/>
        <a:lstStyle/>
        <a:p>
          <a:pPr>
            <a:buNone/>
          </a:pPr>
          <a:r>
            <a:rPr lang="en-US" sz="1600" dirty="0" err="1">
              <a:latin typeface="+mj-lt"/>
              <a:ea typeface="Verdana" panose="020B0604030504040204" pitchFamily="34" charset="0"/>
              <a:cs typeface="+mn-cs"/>
            </a:rPr>
            <a:t>Sva</a:t>
          </a:r>
          <a:r>
            <a:rPr lang="en-US" sz="1600" dirty="0">
              <a:latin typeface="+mj-lt"/>
              <a:ea typeface="Verdana" panose="020B0604030504040204" pitchFamily="34" charset="0"/>
              <a:cs typeface="+mn-cs"/>
            </a:rPr>
            <a:t> </a:t>
          </a:r>
          <a:r>
            <a:rPr lang="en-US" sz="1600" dirty="0" err="1">
              <a:latin typeface="+mj-lt"/>
              <a:ea typeface="Verdana" panose="020B0604030504040204" pitchFamily="34" charset="0"/>
              <a:cs typeface="+mn-cs"/>
            </a:rPr>
            <a:t>plastična</a:t>
          </a:r>
          <a:r>
            <a:rPr lang="en-US" sz="1600" dirty="0">
              <a:latin typeface="+mj-lt"/>
              <a:ea typeface="Verdana" panose="020B0604030504040204" pitchFamily="34" charset="0"/>
              <a:cs typeface="+mn-cs"/>
            </a:rPr>
            <a:t> </a:t>
          </a:r>
          <a:r>
            <a:rPr lang="en-US" sz="1600" dirty="0" err="1">
              <a:latin typeface="+mj-lt"/>
              <a:ea typeface="Verdana" panose="020B0604030504040204" pitchFamily="34" charset="0"/>
              <a:cs typeface="+mn-cs"/>
            </a:rPr>
            <a:t>ambalaža</a:t>
          </a:r>
          <a:r>
            <a:rPr lang="en-US" sz="1600" dirty="0">
              <a:latin typeface="+mj-lt"/>
              <a:ea typeface="Verdana" panose="020B0604030504040204" pitchFamily="34" charset="0"/>
              <a:cs typeface="+mn-cs"/>
            </a:rPr>
            <a:t> 100% se </a:t>
          </a:r>
          <a:r>
            <a:rPr lang="en-US" sz="1600" dirty="0" err="1">
              <a:latin typeface="+mj-lt"/>
              <a:ea typeface="Verdana" panose="020B0604030504040204" pitchFamily="34" charset="0"/>
              <a:cs typeface="+mn-cs"/>
            </a:rPr>
            <a:t>može</a:t>
          </a:r>
          <a:r>
            <a:rPr lang="en-US" sz="1600" dirty="0">
              <a:latin typeface="+mj-lt"/>
              <a:ea typeface="Verdana" panose="020B0604030504040204" pitchFamily="34" charset="0"/>
              <a:cs typeface="+mn-cs"/>
            </a:rPr>
            <a:t> </a:t>
          </a:r>
          <a:r>
            <a:rPr lang="en-US" sz="1600" dirty="0" err="1">
              <a:latin typeface="+mj-lt"/>
              <a:ea typeface="Verdana" panose="020B0604030504040204" pitchFamily="34" charset="0"/>
              <a:cs typeface="+mn-cs"/>
            </a:rPr>
            <a:t>ponovno</a:t>
          </a:r>
          <a:r>
            <a:rPr lang="en-US" sz="1600" dirty="0">
              <a:latin typeface="+mj-lt"/>
              <a:ea typeface="Verdana" panose="020B0604030504040204" pitchFamily="34" charset="0"/>
              <a:cs typeface="+mn-cs"/>
            </a:rPr>
            <a:t> </a:t>
          </a:r>
          <a:r>
            <a:rPr lang="en-US" sz="1600" dirty="0" err="1">
              <a:latin typeface="+mj-lt"/>
              <a:ea typeface="Verdana" panose="020B0604030504040204" pitchFamily="34" charset="0"/>
              <a:cs typeface="+mn-cs"/>
            </a:rPr>
            <a:t>koristiti</a:t>
          </a:r>
          <a:r>
            <a:rPr lang="en-US" sz="1600" dirty="0">
              <a:latin typeface="+mj-lt"/>
              <a:ea typeface="Verdana" panose="020B0604030504040204" pitchFamily="34" charset="0"/>
              <a:cs typeface="+mn-cs"/>
            </a:rPr>
            <a:t> </a:t>
          </a:r>
          <a:r>
            <a:rPr lang="en-US" sz="1600" dirty="0" err="1">
              <a:latin typeface="+mj-lt"/>
              <a:ea typeface="Verdana" panose="020B0604030504040204" pitchFamily="34" charset="0"/>
              <a:cs typeface="+mn-cs"/>
            </a:rPr>
            <a:t>i</a:t>
          </a:r>
          <a:r>
            <a:rPr lang="en-US" sz="1600" dirty="0">
              <a:latin typeface="+mj-lt"/>
              <a:ea typeface="Verdana" panose="020B0604030504040204" pitchFamily="34" charset="0"/>
              <a:cs typeface="+mn-cs"/>
            </a:rPr>
            <a:t> </a:t>
          </a:r>
          <a:r>
            <a:rPr lang="en-US" sz="1600" dirty="0" err="1">
              <a:latin typeface="+mj-lt"/>
              <a:ea typeface="Verdana" panose="020B0604030504040204" pitchFamily="34" charset="0"/>
              <a:cs typeface="+mn-cs"/>
            </a:rPr>
            <a:t>reciklirati</a:t>
          </a:r>
          <a:endParaRPr lang="en-US" sz="1600" dirty="0">
            <a:latin typeface="+mj-lt"/>
            <a:ea typeface="Verdana" panose="020B0604030504040204" pitchFamily="34" charset="0"/>
            <a:cs typeface="+mn-cs"/>
          </a:endParaRPr>
        </a:p>
      </dgm:t>
    </dgm:pt>
    <dgm:pt modelId="{539CCC15-F0ED-4DDD-ADEE-EBAAB8C61168}" type="parTrans" cxnId="{7116417B-F4EA-48E5-817C-857ED0CF6692}">
      <dgm:prSet/>
      <dgm:spPr/>
      <dgm:t>
        <a:bodyPr/>
        <a:lstStyle/>
        <a:p>
          <a:endParaRPr lang="en-US" sz="1200"/>
        </a:p>
      </dgm:t>
    </dgm:pt>
    <dgm:pt modelId="{FDA99D40-D307-4FD0-90A5-383356690F45}" type="sibTrans" cxnId="{7116417B-F4EA-48E5-817C-857ED0CF6692}">
      <dgm:prSet/>
      <dgm:spPr/>
      <dgm:t>
        <a:bodyPr/>
        <a:lstStyle/>
        <a:p>
          <a:endParaRPr lang="en-US" sz="1200"/>
        </a:p>
      </dgm:t>
    </dgm:pt>
    <dgm:pt modelId="{E16FDAB5-D2C1-4888-80B9-E18B13120E24}">
      <dgm:prSet custT="1"/>
      <dgm:spPr>
        <a:xfrm>
          <a:off x="2260854" y="753729"/>
          <a:ext cx="8254746" cy="685208"/>
        </a:xfrm>
        <a:prstGeom prst="rect">
          <a:avLst/>
        </a:prstGeom>
      </dgm:spPr>
      <dgm:t>
        <a:bodyPr/>
        <a:lstStyle/>
        <a:p>
          <a:pPr>
            <a:buNone/>
          </a:pPr>
          <a:r>
            <a:rPr lang="en-US" sz="1600" dirty="0" err="1">
              <a:latin typeface="+mj-lt"/>
              <a:ea typeface="Verdana" panose="020B0604030504040204" pitchFamily="34" charset="0"/>
              <a:cs typeface="+mn-cs"/>
            </a:rPr>
            <a:t>Gdje</a:t>
          </a:r>
          <a:r>
            <a:rPr lang="en-US" sz="1600" dirty="0">
              <a:latin typeface="+mj-lt"/>
              <a:ea typeface="Verdana" panose="020B0604030504040204" pitchFamily="34" charset="0"/>
              <a:cs typeface="+mn-cs"/>
            </a:rPr>
            <a:t> je to </a:t>
          </a:r>
          <a:r>
            <a:rPr lang="en-US" sz="1600" dirty="0" err="1">
              <a:latin typeface="+mj-lt"/>
              <a:ea typeface="Verdana" panose="020B0604030504040204" pitchFamily="34" charset="0"/>
              <a:cs typeface="+mn-cs"/>
            </a:rPr>
            <a:t>moguće</a:t>
          </a:r>
          <a:r>
            <a:rPr lang="en-US" sz="1600" dirty="0">
              <a:latin typeface="+mj-lt"/>
              <a:ea typeface="Verdana" panose="020B0604030504040204" pitchFamily="34" charset="0"/>
              <a:cs typeface="+mn-cs"/>
            </a:rPr>
            <a:t>, </a:t>
          </a:r>
          <a:r>
            <a:rPr lang="en-US" sz="1600" dirty="0" err="1">
              <a:latin typeface="+mj-lt"/>
              <a:ea typeface="Verdana" panose="020B0604030504040204" pitchFamily="34" charset="0"/>
              <a:cs typeface="+mn-cs"/>
            </a:rPr>
            <a:t>primjenjuju</a:t>
          </a:r>
          <a:r>
            <a:rPr lang="en-US" sz="1600" dirty="0">
              <a:latin typeface="+mj-lt"/>
              <a:ea typeface="Verdana" panose="020B0604030504040204" pitchFamily="34" charset="0"/>
              <a:cs typeface="+mn-cs"/>
            </a:rPr>
            <a:t> se </a:t>
          </a:r>
          <a:r>
            <a:rPr lang="en-US" sz="1600" dirty="0" err="1">
              <a:latin typeface="+mj-lt"/>
              <a:ea typeface="Verdana" panose="020B0604030504040204" pitchFamily="34" charset="0"/>
              <a:cs typeface="+mn-cs"/>
            </a:rPr>
            <a:t>modeli</a:t>
          </a:r>
          <a:r>
            <a:rPr lang="en-US" sz="1600" dirty="0">
              <a:latin typeface="+mj-lt"/>
              <a:ea typeface="Verdana" panose="020B0604030504040204" pitchFamily="34" charset="0"/>
              <a:cs typeface="+mn-cs"/>
            </a:rPr>
            <a:t> </a:t>
          </a:r>
          <a:r>
            <a:rPr lang="en-US" sz="1600" dirty="0" err="1">
              <a:latin typeface="+mj-lt"/>
              <a:ea typeface="Verdana" panose="020B0604030504040204" pitchFamily="34" charset="0"/>
              <a:cs typeface="+mn-cs"/>
            </a:rPr>
            <a:t>ponovne</a:t>
          </a:r>
          <a:r>
            <a:rPr lang="en-US" sz="1600" dirty="0">
              <a:latin typeface="+mj-lt"/>
              <a:ea typeface="Verdana" panose="020B0604030504040204" pitchFamily="34" charset="0"/>
              <a:cs typeface="+mn-cs"/>
            </a:rPr>
            <a:t> </a:t>
          </a:r>
          <a:r>
            <a:rPr lang="en-US" sz="1600" dirty="0" err="1">
              <a:latin typeface="+mj-lt"/>
              <a:ea typeface="Verdana" panose="020B0604030504040204" pitchFamily="34" charset="0"/>
              <a:cs typeface="+mn-cs"/>
            </a:rPr>
            <a:t>upotrebe</a:t>
          </a:r>
          <a:endParaRPr lang="en-US" sz="1600" dirty="0">
            <a:latin typeface="+mj-lt"/>
            <a:ea typeface="Verdana" panose="020B0604030504040204" pitchFamily="34" charset="0"/>
            <a:cs typeface="+mn-cs"/>
          </a:endParaRPr>
        </a:p>
      </dgm:t>
    </dgm:pt>
    <dgm:pt modelId="{610EF6A1-C813-40AA-B2C2-7BFC32A0E86E}" type="parTrans" cxnId="{28963314-D225-49A2-897B-DE8305213B22}">
      <dgm:prSet/>
      <dgm:spPr/>
      <dgm:t>
        <a:bodyPr/>
        <a:lstStyle/>
        <a:p>
          <a:endParaRPr lang="en-US" sz="1200"/>
        </a:p>
      </dgm:t>
    </dgm:pt>
    <dgm:pt modelId="{23FCDC66-9E56-41CE-B79E-7D865C9FE56F}" type="sibTrans" cxnId="{28963314-D225-49A2-897B-DE8305213B22}">
      <dgm:prSet/>
      <dgm:spPr/>
      <dgm:t>
        <a:bodyPr/>
        <a:lstStyle/>
        <a:p>
          <a:endParaRPr lang="en-US" sz="1200"/>
        </a:p>
      </dgm:t>
    </dgm:pt>
    <dgm:pt modelId="{3CA7135D-3546-40B4-98E3-306367759128}">
      <dgm:prSet custT="1"/>
      <dgm:spPr>
        <a:xfrm>
          <a:off x="2260854" y="1473197"/>
          <a:ext cx="8254746" cy="685208"/>
        </a:xfrm>
        <a:prstGeom prst="rect">
          <a:avLst/>
        </a:prstGeom>
      </dgm:spPr>
      <dgm:t>
        <a:bodyPr/>
        <a:lstStyle/>
        <a:p>
          <a:pPr>
            <a:buNone/>
          </a:pPr>
          <a:r>
            <a:rPr lang="en-US" sz="1600" dirty="0" err="1">
              <a:latin typeface="+mj-lt"/>
              <a:ea typeface="Verdana" panose="020B0604030504040204" pitchFamily="34" charset="0"/>
              <a:cs typeface="+mn-cs"/>
            </a:rPr>
            <a:t>Redizajnirajte</a:t>
          </a:r>
          <a:r>
            <a:rPr lang="en-US" sz="1600" dirty="0">
              <a:latin typeface="+mj-lt"/>
              <a:ea typeface="Verdana" panose="020B0604030504040204" pitchFamily="34" charset="0"/>
              <a:cs typeface="+mn-cs"/>
            </a:rPr>
            <a:t> </a:t>
          </a:r>
          <a:r>
            <a:rPr lang="en-US" sz="1600" dirty="0" err="1">
              <a:latin typeface="+mj-lt"/>
              <a:ea typeface="Verdana" panose="020B0604030504040204" pitchFamily="34" charset="0"/>
              <a:cs typeface="+mn-cs"/>
            </a:rPr>
            <a:t>nove</a:t>
          </a:r>
          <a:r>
            <a:rPr lang="en-US" sz="1600" dirty="0">
              <a:latin typeface="+mj-lt"/>
              <a:ea typeface="Verdana" panose="020B0604030504040204" pitchFamily="34" charset="0"/>
              <a:cs typeface="+mn-cs"/>
            </a:rPr>
            <a:t> </a:t>
          </a:r>
          <a:r>
            <a:rPr lang="en-US" sz="1600" dirty="0" err="1">
              <a:latin typeface="+mj-lt"/>
              <a:ea typeface="Verdana" panose="020B0604030504040204" pitchFamily="34" charset="0"/>
              <a:cs typeface="+mn-cs"/>
            </a:rPr>
            <a:t>modele</a:t>
          </a:r>
          <a:r>
            <a:rPr lang="en-US" sz="1600" dirty="0">
              <a:latin typeface="+mj-lt"/>
              <a:ea typeface="Verdana" panose="020B0604030504040204" pitchFamily="34" charset="0"/>
              <a:cs typeface="+mn-cs"/>
            </a:rPr>
            <a:t> </a:t>
          </a:r>
          <a:r>
            <a:rPr lang="en-US" sz="1600" dirty="0" err="1">
              <a:latin typeface="+mj-lt"/>
              <a:ea typeface="Verdana" panose="020B0604030504040204" pitchFamily="34" charset="0"/>
              <a:cs typeface="+mn-cs"/>
            </a:rPr>
            <a:t>pakiranja</a:t>
          </a:r>
          <a:r>
            <a:rPr lang="en-US" sz="1600" dirty="0">
              <a:latin typeface="+mj-lt"/>
              <a:ea typeface="Verdana" panose="020B0604030504040204" pitchFamily="34" charset="0"/>
              <a:cs typeface="+mn-cs"/>
            </a:rPr>
            <a:t> za </a:t>
          </a:r>
          <a:r>
            <a:rPr lang="en-US" sz="1600" dirty="0" err="1">
              <a:latin typeface="+mj-lt"/>
              <a:ea typeface="Verdana" panose="020B0604030504040204" pitchFamily="34" charset="0"/>
              <a:cs typeface="+mn-cs"/>
            </a:rPr>
            <a:t>dostavu</a:t>
          </a:r>
          <a:endParaRPr lang="en-US" sz="1600" dirty="0">
            <a:latin typeface="+mj-lt"/>
            <a:ea typeface="Verdana" panose="020B0604030504040204" pitchFamily="34" charset="0"/>
            <a:cs typeface="+mn-cs"/>
          </a:endParaRPr>
        </a:p>
      </dgm:t>
    </dgm:pt>
    <dgm:pt modelId="{25D333FB-F209-473A-8669-3F2FDDD19593}" type="parTrans" cxnId="{EAC39A29-4F55-4A4F-8AAE-68BF4D342C2F}">
      <dgm:prSet/>
      <dgm:spPr/>
      <dgm:t>
        <a:bodyPr/>
        <a:lstStyle/>
        <a:p>
          <a:endParaRPr lang="en-US" sz="1200"/>
        </a:p>
      </dgm:t>
    </dgm:pt>
    <dgm:pt modelId="{76CD9616-88BE-4BD1-BC0A-86E02E08BF86}" type="sibTrans" cxnId="{EAC39A29-4F55-4A4F-8AAE-68BF4D342C2F}">
      <dgm:prSet/>
      <dgm:spPr/>
      <dgm:t>
        <a:bodyPr/>
        <a:lstStyle/>
        <a:p>
          <a:endParaRPr lang="en-US" sz="1200"/>
        </a:p>
      </dgm:t>
    </dgm:pt>
    <dgm:pt modelId="{37CAE0AD-B6BA-42D6-A45D-AB159A765DB0}">
      <dgm:prSet custT="1"/>
      <dgm:spPr>
        <a:xfrm>
          <a:off x="2260854" y="2192666"/>
          <a:ext cx="8254746" cy="685208"/>
        </a:xfrm>
        <a:prstGeom prst="rect">
          <a:avLst/>
        </a:prstGeom>
      </dgm:spPr>
      <dgm:t>
        <a:bodyPr/>
        <a:lstStyle/>
        <a:p>
          <a:pPr>
            <a:buNone/>
          </a:pPr>
          <a:r>
            <a:rPr lang="en-US" sz="1600" dirty="0" err="1">
              <a:latin typeface="+mj-lt"/>
              <a:ea typeface="Verdana" panose="020B0604030504040204" pitchFamily="34" charset="0"/>
              <a:cs typeface="+mn-cs"/>
            </a:rPr>
            <a:t>Umjesto</a:t>
          </a:r>
          <a:r>
            <a:rPr lang="en-US" sz="1600" dirty="0">
              <a:latin typeface="+mj-lt"/>
              <a:ea typeface="Verdana" panose="020B0604030504040204" pitchFamily="34" charset="0"/>
              <a:cs typeface="+mn-cs"/>
            </a:rPr>
            <a:t> </a:t>
          </a:r>
          <a:r>
            <a:rPr lang="en-US" sz="1600" dirty="0" err="1">
              <a:latin typeface="+mj-lt"/>
              <a:ea typeface="Verdana" panose="020B0604030504040204" pitchFamily="34" charset="0"/>
              <a:cs typeface="+mn-cs"/>
            </a:rPr>
            <a:t>plastike</a:t>
          </a:r>
          <a:r>
            <a:rPr lang="en-US" sz="1600" dirty="0">
              <a:latin typeface="+mj-lt"/>
              <a:ea typeface="Verdana" panose="020B0604030504040204" pitchFamily="34" charset="0"/>
              <a:cs typeface="+mn-cs"/>
            </a:rPr>
            <a:t> </a:t>
          </a:r>
          <a:r>
            <a:rPr lang="en-US" sz="1600" dirty="0" err="1">
              <a:latin typeface="+mj-lt"/>
              <a:ea typeface="Verdana" panose="020B0604030504040204" pitchFamily="34" charset="0"/>
              <a:cs typeface="+mn-cs"/>
            </a:rPr>
            <a:t>koriste</a:t>
          </a:r>
          <a:r>
            <a:rPr lang="en-US" sz="1600" dirty="0">
              <a:latin typeface="+mj-lt"/>
              <a:ea typeface="Verdana" panose="020B0604030504040204" pitchFamily="34" charset="0"/>
              <a:cs typeface="+mn-cs"/>
            </a:rPr>
            <a:t> se </a:t>
          </a:r>
          <a:r>
            <a:rPr lang="en-US" sz="1600" dirty="0" err="1">
              <a:latin typeface="+mj-lt"/>
              <a:ea typeface="Verdana" panose="020B0604030504040204" pitchFamily="34" charset="0"/>
              <a:cs typeface="+mn-cs"/>
            </a:rPr>
            <a:t>ograničeni</a:t>
          </a:r>
          <a:r>
            <a:rPr lang="en-US" sz="1600" dirty="0">
              <a:latin typeface="+mj-lt"/>
              <a:ea typeface="Verdana" panose="020B0604030504040204" pitchFamily="34" charset="0"/>
              <a:cs typeface="+mn-cs"/>
            </a:rPr>
            <a:t> </a:t>
          </a:r>
          <a:r>
            <a:rPr lang="en-US" sz="1600" dirty="0" err="1">
              <a:latin typeface="+mj-lt"/>
              <a:ea typeface="Verdana" panose="020B0604030504040204" pitchFamily="34" charset="0"/>
              <a:cs typeface="+mn-cs"/>
            </a:rPr>
            <a:t>resursi</a:t>
          </a:r>
          <a:endParaRPr lang="en-US" sz="1600" dirty="0">
            <a:latin typeface="+mj-lt"/>
            <a:ea typeface="Verdana" panose="020B0604030504040204" pitchFamily="34" charset="0"/>
            <a:cs typeface="+mn-cs"/>
          </a:endParaRPr>
        </a:p>
      </dgm:t>
    </dgm:pt>
    <dgm:pt modelId="{43DBEE2D-3922-4EFC-BFAB-479EE86791BA}" type="parTrans" cxnId="{E4588BF1-C7AE-4868-916D-4F9161E5D097}">
      <dgm:prSet/>
      <dgm:spPr/>
      <dgm:t>
        <a:bodyPr/>
        <a:lstStyle/>
        <a:p>
          <a:endParaRPr lang="en-US" sz="1200"/>
        </a:p>
      </dgm:t>
    </dgm:pt>
    <dgm:pt modelId="{1DB14186-C99B-4D54-8561-9D1F1EC5EE44}" type="sibTrans" cxnId="{E4588BF1-C7AE-4868-916D-4F9161E5D097}">
      <dgm:prSet/>
      <dgm:spPr/>
      <dgm:t>
        <a:bodyPr/>
        <a:lstStyle/>
        <a:p>
          <a:endParaRPr lang="en-US" sz="1200"/>
        </a:p>
      </dgm:t>
    </dgm:pt>
    <dgm:pt modelId="{C51F0635-6160-4D57-9DE8-F3763EADC01F}">
      <dgm:prSet custT="1"/>
      <dgm:spPr>
        <a:xfrm>
          <a:off x="2260854" y="2912135"/>
          <a:ext cx="8254746" cy="685208"/>
        </a:xfrm>
        <a:prstGeom prst="rect">
          <a:avLst/>
        </a:prstGeom>
      </dgm:spPr>
      <dgm:t>
        <a:bodyPr/>
        <a:lstStyle/>
        <a:p>
          <a:pPr>
            <a:buNone/>
          </a:pPr>
          <a:r>
            <a:rPr lang="en-US" sz="1600" dirty="0" err="1">
              <a:latin typeface="+mj-lt"/>
              <a:ea typeface="Verdana" panose="020B0604030504040204" pitchFamily="34" charset="0"/>
              <a:cs typeface="+mn-cs"/>
            </a:rPr>
            <a:t>Sva</a:t>
          </a:r>
          <a:r>
            <a:rPr lang="en-US" sz="1600" dirty="0">
              <a:latin typeface="+mj-lt"/>
              <a:ea typeface="Verdana" panose="020B0604030504040204" pitchFamily="34" charset="0"/>
              <a:cs typeface="+mn-cs"/>
            </a:rPr>
            <a:t> </a:t>
          </a:r>
          <a:r>
            <a:rPr lang="en-US" sz="1600" dirty="0" err="1">
              <a:latin typeface="+mj-lt"/>
              <a:ea typeface="Verdana" panose="020B0604030504040204" pitchFamily="34" charset="0"/>
              <a:cs typeface="+mn-cs"/>
            </a:rPr>
            <a:t>plastična</a:t>
          </a:r>
          <a:r>
            <a:rPr lang="en-US" sz="1600" dirty="0">
              <a:latin typeface="+mj-lt"/>
              <a:ea typeface="Verdana" panose="020B0604030504040204" pitchFamily="34" charset="0"/>
              <a:cs typeface="+mn-cs"/>
            </a:rPr>
            <a:t> </a:t>
          </a:r>
          <a:r>
            <a:rPr lang="en-US" sz="1600" dirty="0" err="1">
              <a:latin typeface="+mj-lt"/>
              <a:ea typeface="Verdana" panose="020B0604030504040204" pitchFamily="34" charset="0"/>
              <a:cs typeface="+mn-cs"/>
            </a:rPr>
            <a:t>ambalaža</a:t>
          </a:r>
          <a:r>
            <a:rPr lang="en-US" sz="1600" dirty="0">
              <a:latin typeface="+mj-lt"/>
              <a:ea typeface="Verdana" panose="020B0604030504040204" pitchFamily="34" charset="0"/>
              <a:cs typeface="+mn-cs"/>
            </a:rPr>
            <a:t> </a:t>
          </a:r>
          <a:r>
            <a:rPr lang="en-US" sz="1600" dirty="0" err="1">
              <a:latin typeface="+mj-lt"/>
              <a:ea typeface="Verdana" panose="020B0604030504040204" pitchFamily="34" charset="0"/>
              <a:cs typeface="+mn-cs"/>
            </a:rPr>
            <a:t>ponovno</a:t>
          </a:r>
          <a:r>
            <a:rPr lang="en-US" sz="1600" dirty="0">
              <a:latin typeface="+mj-lt"/>
              <a:ea typeface="Verdana" panose="020B0604030504040204" pitchFamily="34" charset="0"/>
              <a:cs typeface="+mn-cs"/>
            </a:rPr>
            <a:t> se </a:t>
          </a:r>
          <a:r>
            <a:rPr lang="en-US" sz="1600" dirty="0" err="1">
              <a:latin typeface="+mj-lt"/>
              <a:ea typeface="Verdana" panose="020B0604030504040204" pitchFamily="34" charset="0"/>
              <a:cs typeface="+mn-cs"/>
            </a:rPr>
            <a:t>koristi</a:t>
          </a:r>
          <a:r>
            <a:rPr lang="en-US" sz="1600" dirty="0">
              <a:latin typeface="+mj-lt"/>
              <a:ea typeface="Verdana" panose="020B0604030504040204" pitchFamily="34" charset="0"/>
              <a:cs typeface="+mn-cs"/>
            </a:rPr>
            <a:t>, </a:t>
          </a:r>
          <a:r>
            <a:rPr lang="en-US" sz="1600" dirty="0" err="1">
              <a:latin typeface="+mj-lt"/>
              <a:ea typeface="Verdana" panose="020B0604030504040204" pitchFamily="34" charset="0"/>
              <a:cs typeface="+mn-cs"/>
            </a:rPr>
            <a:t>reciklira</a:t>
          </a:r>
          <a:r>
            <a:rPr lang="en-US" sz="1600" dirty="0">
              <a:latin typeface="+mj-lt"/>
              <a:ea typeface="Verdana" panose="020B0604030504040204" pitchFamily="34" charset="0"/>
              <a:cs typeface="+mn-cs"/>
            </a:rPr>
            <a:t> </a:t>
          </a:r>
          <a:r>
            <a:rPr lang="en-US" sz="1600" dirty="0" err="1">
              <a:latin typeface="+mj-lt"/>
              <a:ea typeface="Verdana" panose="020B0604030504040204" pitchFamily="34" charset="0"/>
              <a:cs typeface="+mn-cs"/>
            </a:rPr>
            <a:t>ili</a:t>
          </a:r>
          <a:r>
            <a:rPr lang="en-US" sz="1600" dirty="0">
              <a:latin typeface="+mj-lt"/>
              <a:ea typeface="Verdana" panose="020B0604030504040204" pitchFamily="34" charset="0"/>
              <a:cs typeface="+mn-cs"/>
            </a:rPr>
            <a:t> </a:t>
          </a:r>
          <a:r>
            <a:rPr lang="en-US" sz="1600" dirty="0" err="1">
              <a:latin typeface="+mj-lt"/>
              <a:ea typeface="Verdana" panose="020B0604030504040204" pitchFamily="34" charset="0"/>
              <a:cs typeface="+mn-cs"/>
            </a:rPr>
            <a:t>kompostira</a:t>
          </a:r>
          <a:endParaRPr lang="en-US" sz="1600" dirty="0">
            <a:latin typeface="+mj-lt"/>
            <a:ea typeface="Verdana" panose="020B0604030504040204" pitchFamily="34" charset="0"/>
            <a:cs typeface="+mn-cs"/>
          </a:endParaRPr>
        </a:p>
      </dgm:t>
    </dgm:pt>
    <dgm:pt modelId="{EF20235A-357B-4607-BD86-BF465144E40C}" type="parTrans" cxnId="{98725808-2CA8-4C9D-9B82-67503DA7F76D}">
      <dgm:prSet/>
      <dgm:spPr/>
      <dgm:t>
        <a:bodyPr/>
        <a:lstStyle/>
        <a:p>
          <a:endParaRPr lang="en-US" sz="1200"/>
        </a:p>
      </dgm:t>
    </dgm:pt>
    <dgm:pt modelId="{B8861858-9F31-4BFF-B164-4A97B681A483}" type="sibTrans" cxnId="{98725808-2CA8-4C9D-9B82-67503DA7F76D}">
      <dgm:prSet/>
      <dgm:spPr/>
      <dgm:t>
        <a:bodyPr/>
        <a:lstStyle/>
        <a:p>
          <a:endParaRPr lang="en-US" sz="1200"/>
        </a:p>
      </dgm:t>
    </dgm:pt>
    <dgm:pt modelId="{C846F2BA-5152-43E1-96CB-3AE9874CB182}">
      <dgm:prSet custT="1"/>
      <dgm:spPr>
        <a:xfrm>
          <a:off x="2260854" y="3631603"/>
          <a:ext cx="8254746" cy="685208"/>
        </a:xfrm>
        <a:prstGeom prst="rect">
          <a:avLst/>
        </a:prstGeom>
      </dgm:spPr>
      <dgm:t>
        <a:bodyPr/>
        <a:lstStyle/>
        <a:p>
          <a:pPr>
            <a:buNone/>
          </a:pPr>
          <a:r>
            <a:rPr lang="en-US" sz="1600" dirty="0" err="1">
              <a:latin typeface="+mj-lt"/>
              <a:ea typeface="Verdana" panose="020B0604030504040204" pitchFamily="34" charset="0"/>
              <a:cs typeface="+mn-cs"/>
            </a:rPr>
            <a:t>Plastična</a:t>
          </a:r>
          <a:r>
            <a:rPr lang="en-US" sz="1600" dirty="0">
              <a:latin typeface="+mj-lt"/>
              <a:ea typeface="Verdana" panose="020B0604030504040204" pitchFamily="34" charset="0"/>
              <a:cs typeface="+mn-cs"/>
            </a:rPr>
            <a:t> </a:t>
          </a:r>
          <a:r>
            <a:rPr lang="en-US" sz="1600" dirty="0" err="1">
              <a:latin typeface="+mj-lt"/>
              <a:ea typeface="Verdana" panose="020B0604030504040204" pitchFamily="34" charset="0"/>
              <a:cs typeface="+mn-cs"/>
            </a:rPr>
            <a:t>ambalaža</a:t>
          </a:r>
          <a:r>
            <a:rPr lang="en-US" sz="1600" dirty="0">
              <a:latin typeface="+mj-lt"/>
              <a:ea typeface="Verdana" panose="020B0604030504040204" pitchFamily="34" charset="0"/>
              <a:cs typeface="+mn-cs"/>
            </a:rPr>
            <a:t> ne </a:t>
          </a:r>
          <a:r>
            <a:rPr lang="en-US" sz="1600" dirty="0" err="1">
              <a:latin typeface="+mj-lt"/>
              <a:ea typeface="Verdana" panose="020B0604030504040204" pitchFamily="34" charset="0"/>
              <a:cs typeface="+mn-cs"/>
            </a:rPr>
            <a:t>sadrži</a:t>
          </a:r>
          <a:r>
            <a:rPr lang="en-US" sz="1600" dirty="0">
              <a:latin typeface="+mj-lt"/>
              <a:ea typeface="Verdana" panose="020B0604030504040204" pitchFamily="34" charset="0"/>
              <a:cs typeface="+mn-cs"/>
            </a:rPr>
            <a:t> </a:t>
          </a:r>
          <a:r>
            <a:rPr lang="en-US" sz="1600" dirty="0" err="1">
              <a:latin typeface="+mj-lt"/>
              <a:ea typeface="Verdana" panose="020B0604030504040204" pitchFamily="34" charset="0"/>
              <a:cs typeface="+mn-cs"/>
            </a:rPr>
            <a:t>opasne</a:t>
          </a:r>
          <a:r>
            <a:rPr lang="en-US" sz="1600" dirty="0">
              <a:latin typeface="+mj-lt"/>
              <a:ea typeface="Verdana" panose="020B0604030504040204" pitchFamily="34" charset="0"/>
              <a:cs typeface="+mn-cs"/>
            </a:rPr>
            <a:t> </a:t>
          </a:r>
          <a:r>
            <a:rPr lang="en-US" sz="1600" dirty="0" err="1">
              <a:latin typeface="+mj-lt"/>
              <a:ea typeface="Verdana" panose="020B0604030504040204" pitchFamily="34" charset="0"/>
              <a:cs typeface="+mn-cs"/>
            </a:rPr>
            <a:t>kemikalije</a:t>
          </a:r>
          <a:endParaRPr lang="en-US" sz="1600" dirty="0">
            <a:latin typeface="+mj-lt"/>
            <a:ea typeface="Verdana" panose="020B0604030504040204" pitchFamily="34" charset="0"/>
            <a:cs typeface="+mn-cs"/>
          </a:endParaRPr>
        </a:p>
      </dgm:t>
    </dgm:pt>
    <dgm:pt modelId="{568D65FF-2A99-42F7-9137-F09EF146B19F}" type="parTrans" cxnId="{EF9CB109-2968-4B3E-A470-B2BE2E18FD8F}">
      <dgm:prSet/>
      <dgm:spPr/>
      <dgm:t>
        <a:bodyPr/>
        <a:lstStyle/>
        <a:p>
          <a:endParaRPr lang="en-US" sz="1200"/>
        </a:p>
      </dgm:t>
    </dgm:pt>
    <dgm:pt modelId="{A7463756-6ADD-475D-BAF9-EA932AFB52D3}" type="sibTrans" cxnId="{EF9CB109-2968-4B3E-A470-B2BE2E18FD8F}">
      <dgm:prSet/>
      <dgm:spPr/>
      <dgm:t>
        <a:bodyPr/>
        <a:lstStyle/>
        <a:p>
          <a:endParaRPr lang="en-US" sz="1200"/>
        </a:p>
      </dgm:t>
    </dgm:pt>
    <dgm:pt modelId="{7722787E-1C5E-4ACC-A970-2DA00897EBE5}" type="pres">
      <dgm:prSet presAssocID="{30750EFF-B1ED-49C3-B9F1-D7F19B61FD48}" presName="vert0" presStyleCnt="0">
        <dgm:presLayoutVars>
          <dgm:dir/>
          <dgm:animOne val="branch"/>
          <dgm:animLvl val="lvl"/>
        </dgm:presLayoutVars>
      </dgm:prSet>
      <dgm:spPr/>
    </dgm:pt>
    <dgm:pt modelId="{534F3437-CE2D-4995-BF6E-A605236EF656}" type="pres">
      <dgm:prSet presAssocID="{C58477B8-D180-43FD-8D55-9B0C11DACEB2}" presName="thickLine" presStyleLbl="alignNode1" presStyleIdx="0" presStyleCnt="1"/>
      <dgm:spPr>
        <a:xfrm>
          <a:off x="0" y="0"/>
          <a:ext cx="10515600" cy="0"/>
        </a:xfrm>
        <a:prstGeom prst="line">
          <a:avLst/>
        </a:prstGeom>
      </dgm:spPr>
    </dgm:pt>
    <dgm:pt modelId="{361DA0E5-E897-4B71-995C-9E4CE61224DA}" type="pres">
      <dgm:prSet presAssocID="{C58477B8-D180-43FD-8D55-9B0C11DACEB2}" presName="horz1" presStyleCnt="0"/>
      <dgm:spPr/>
    </dgm:pt>
    <dgm:pt modelId="{DC90FE5C-0B36-4C4D-9C61-B6857A6329B1}" type="pres">
      <dgm:prSet presAssocID="{C58477B8-D180-43FD-8D55-9B0C11DACEB2}" presName="tx1" presStyleLbl="revTx" presStyleIdx="0" presStyleCnt="7" custScaleX="119244"/>
      <dgm:spPr/>
    </dgm:pt>
    <dgm:pt modelId="{76CA321A-5215-4000-BE83-B5132EC08F08}" type="pres">
      <dgm:prSet presAssocID="{C58477B8-D180-43FD-8D55-9B0C11DACEB2}" presName="vert1" presStyleCnt="0"/>
      <dgm:spPr/>
    </dgm:pt>
    <dgm:pt modelId="{2165B260-7231-4CB0-8CF1-4458F15F122F}" type="pres">
      <dgm:prSet presAssocID="{B13A85B7-4050-4233-8ACA-F68194D60CD0}" presName="vertSpace2a" presStyleCnt="0"/>
      <dgm:spPr/>
    </dgm:pt>
    <dgm:pt modelId="{9657F0E4-E5EF-4D97-A2AF-5D66F40D8DAC}" type="pres">
      <dgm:prSet presAssocID="{B13A85B7-4050-4233-8ACA-F68194D60CD0}" presName="horz2" presStyleCnt="0"/>
      <dgm:spPr/>
    </dgm:pt>
    <dgm:pt modelId="{15DF173E-0C84-4A2E-98B2-19F652930241}" type="pres">
      <dgm:prSet presAssocID="{B13A85B7-4050-4233-8ACA-F68194D60CD0}" presName="horzSpace2" presStyleCnt="0"/>
      <dgm:spPr/>
    </dgm:pt>
    <dgm:pt modelId="{92295E52-B053-496A-8DE7-9C8B98F2733D}" type="pres">
      <dgm:prSet presAssocID="{B13A85B7-4050-4233-8ACA-F68194D60CD0}" presName="tx2" presStyleLbl="revTx" presStyleIdx="1" presStyleCnt="7"/>
      <dgm:spPr/>
    </dgm:pt>
    <dgm:pt modelId="{0BBC7104-3C72-4663-A977-1674AE7BD071}" type="pres">
      <dgm:prSet presAssocID="{B13A85B7-4050-4233-8ACA-F68194D60CD0}" presName="vert2" presStyleCnt="0"/>
      <dgm:spPr/>
    </dgm:pt>
    <dgm:pt modelId="{378049AE-C7A6-43CD-B1D1-9CBD7BD55B4F}" type="pres">
      <dgm:prSet presAssocID="{B13A85B7-4050-4233-8ACA-F68194D60CD0}" presName="thinLine2b" presStyleLbl="callout" presStyleIdx="0" presStyleCnt="6"/>
      <dgm:spPr>
        <a:xfrm>
          <a:off x="2103120" y="719468"/>
          <a:ext cx="8412480" cy="0"/>
        </a:xfrm>
        <a:prstGeom prst="line">
          <a:avLst/>
        </a:prstGeom>
      </dgm:spPr>
    </dgm:pt>
    <dgm:pt modelId="{E3F777B7-C728-4328-B19F-C956F258BE8C}" type="pres">
      <dgm:prSet presAssocID="{B13A85B7-4050-4233-8ACA-F68194D60CD0}" presName="vertSpace2b" presStyleCnt="0"/>
      <dgm:spPr/>
    </dgm:pt>
    <dgm:pt modelId="{DFF1628A-D595-48F5-9190-C55B1BCD9C44}" type="pres">
      <dgm:prSet presAssocID="{E16FDAB5-D2C1-4888-80B9-E18B13120E24}" presName="horz2" presStyleCnt="0"/>
      <dgm:spPr/>
    </dgm:pt>
    <dgm:pt modelId="{64F35572-13C7-43DE-9AEB-9C3C3B7BDF11}" type="pres">
      <dgm:prSet presAssocID="{E16FDAB5-D2C1-4888-80B9-E18B13120E24}" presName="horzSpace2" presStyleCnt="0"/>
      <dgm:spPr/>
    </dgm:pt>
    <dgm:pt modelId="{EB22F682-05D5-453F-AB89-C5785115D9A0}" type="pres">
      <dgm:prSet presAssocID="{E16FDAB5-D2C1-4888-80B9-E18B13120E24}" presName="tx2" presStyleLbl="revTx" presStyleIdx="2" presStyleCnt="7"/>
      <dgm:spPr/>
    </dgm:pt>
    <dgm:pt modelId="{023497AE-35BE-4832-9AC5-8988B92D1A8B}" type="pres">
      <dgm:prSet presAssocID="{E16FDAB5-D2C1-4888-80B9-E18B13120E24}" presName="vert2" presStyleCnt="0"/>
      <dgm:spPr/>
    </dgm:pt>
    <dgm:pt modelId="{948BF548-3D89-4311-A4CB-0F5110D3E5C0}" type="pres">
      <dgm:prSet presAssocID="{E16FDAB5-D2C1-4888-80B9-E18B13120E24}" presName="thinLine2b" presStyleLbl="callout" presStyleIdx="1" presStyleCnt="6"/>
      <dgm:spPr>
        <a:xfrm>
          <a:off x="2103120" y="1438937"/>
          <a:ext cx="8412480" cy="0"/>
        </a:xfrm>
        <a:prstGeom prst="line">
          <a:avLst/>
        </a:prstGeom>
      </dgm:spPr>
    </dgm:pt>
    <dgm:pt modelId="{B36731B7-E273-42F6-99D9-E9A1AFBEEE77}" type="pres">
      <dgm:prSet presAssocID="{E16FDAB5-D2C1-4888-80B9-E18B13120E24}" presName="vertSpace2b" presStyleCnt="0"/>
      <dgm:spPr/>
    </dgm:pt>
    <dgm:pt modelId="{C8E9E33A-C525-4558-AEB0-F492E5EED8F4}" type="pres">
      <dgm:prSet presAssocID="{3CA7135D-3546-40B4-98E3-306367759128}" presName="horz2" presStyleCnt="0"/>
      <dgm:spPr/>
    </dgm:pt>
    <dgm:pt modelId="{3654CF29-FAA2-43E4-8DD9-2D8ED002F175}" type="pres">
      <dgm:prSet presAssocID="{3CA7135D-3546-40B4-98E3-306367759128}" presName="horzSpace2" presStyleCnt="0"/>
      <dgm:spPr/>
    </dgm:pt>
    <dgm:pt modelId="{7F674D6B-9DC2-4AA5-B5B2-B5C7FCADB1BA}" type="pres">
      <dgm:prSet presAssocID="{3CA7135D-3546-40B4-98E3-306367759128}" presName="tx2" presStyleLbl="revTx" presStyleIdx="3" presStyleCnt="7"/>
      <dgm:spPr/>
    </dgm:pt>
    <dgm:pt modelId="{3EFC43DE-77CC-4AED-A8A3-02DD2B1BFE18}" type="pres">
      <dgm:prSet presAssocID="{3CA7135D-3546-40B4-98E3-306367759128}" presName="vert2" presStyleCnt="0"/>
      <dgm:spPr/>
    </dgm:pt>
    <dgm:pt modelId="{504B450F-D7FA-4E7F-945C-95ED84FEECA7}" type="pres">
      <dgm:prSet presAssocID="{3CA7135D-3546-40B4-98E3-306367759128}" presName="thinLine2b" presStyleLbl="callout" presStyleIdx="2" presStyleCnt="6"/>
      <dgm:spPr>
        <a:xfrm>
          <a:off x="2103120" y="2158406"/>
          <a:ext cx="8412480" cy="0"/>
        </a:xfrm>
        <a:prstGeom prst="line">
          <a:avLst/>
        </a:prstGeom>
      </dgm:spPr>
    </dgm:pt>
    <dgm:pt modelId="{0BEBA2BC-7A4D-4C0E-8B72-507EC0756E82}" type="pres">
      <dgm:prSet presAssocID="{3CA7135D-3546-40B4-98E3-306367759128}" presName="vertSpace2b" presStyleCnt="0"/>
      <dgm:spPr/>
    </dgm:pt>
    <dgm:pt modelId="{A17774CD-65C2-4C0D-8CE2-CADE3A793EF9}" type="pres">
      <dgm:prSet presAssocID="{37CAE0AD-B6BA-42D6-A45D-AB159A765DB0}" presName="horz2" presStyleCnt="0"/>
      <dgm:spPr/>
    </dgm:pt>
    <dgm:pt modelId="{EAB0C961-86A4-4F31-8A97-B7C22A5EEE7C}" type="pres">
      <dgm:prSet presAssocID="{37CAE0AD-B6BA-42D6-A45D-AB159A765DB0}" presName="horzSpace2" presStyleCnt="0"/>
      <dgm:spPr/>
    </dgm:pt>
    <dgm:pt modelId="{4E6A5645-E1EF-44E3-97F7-78A2642AAE87}" type="pres">
      <dgm:prSet presAssocID="{37CAE0AD-B6BA-42D6-A45D-AB159A765DB0}" presName="tx2" presStyleLbl="revTx" presStyleIdx="4" presStyleCnt="7"/>
      <dgm:spPr/>
    </dgm:pt>
    <dgm:pt modelId="{06CB87FA-B125-4289-A96D-37E7690EA10D}" type="pres">
      <dgm:prSet presAssocID="{37CAE0AD-B6BA-42D6-A45D-AB159A765DB0}" presName="vert2" presStyleCnt="0"/>
      <dgm:spPr/>
    </dgm:pt>
    <dgm:pt modelId="{272BD269-CE69-47FF-B161-EC0E1D9A7CD2}" type="pres">
      <dgm:prSet presAssocID="{37CAE0AD-B6BA-42D6-A45D-AB159A765DB0}" presName="thinLine2b" presStyleLbl="callout" presStyleIdx="3" presStyleCnt="6"/>
      <dgm:spPr>
        <a:xfrm>
          <a:off x="2103120" y="2877874"/>
          <a:ext cx="8412480" cy="0"/>
        </a:xfrm>
        <a:prstGeom prst="line">
          <a:avLst/>
        </a:prstGeom>
      </dgm:spPr>
    </dgm:pt>
    <dgm:pt modelId="{8FAE91A5-B1EE-4911-A78E-60332DAD9F10}" type="pres">
      <dgm:prSet presAssocID="{37CAE0AD-B6BA-42D6-A45D-AB159A765DB0}" presName="vertSpace2b" presStyleCnt="0"/>
      <dgm:spPr/>
    </dgm:pt>
    <dgm:pt modelId="{954E6580-57DC-4DD1-999D-76DD1C72AE51}" type="pres">
      <dgm:prSet presAssocID="{C51F0635-6160-4D57-9DE8-F3763EADC01F}" presName="horz2" presStyleCnt="0"/>
      <dgm:spPr/>
    </dgm:pt>
    <dgm:pt modelId="{85E73D25-CDCD-4590-A1AB-CF5DF09FBE65}" type="pres">
      <dgm:prSet presAssocID="{C51F0635-6160-4D57-9DE8-F3763EADC01F}" presName="horzSpace2" presStyleCnt="0"/>
      <dgm:spPr/>
    </dgm:pt>
    <dgm:pt modelId="{1E9B5F83-D15E-4505-990E-0B626579FDFC}" type="pres">
      <dgm:prSet presAssocID="{C51F0635-6160-4D57-9DE8-F3763EADC01F}" presName="tx2" presStyleLbl="revTx" presStyleIdx="5" presStyleCnt="7"/>
      <dgm:spPr/>
    </dgm:pt>
    <dgm:pt modelId="{E5C99FC9-0516-482E-92E1-8678902F9BEA}" type="pres">
      <dgm:prSet presAssocID="{C51F0635-6160-4D57-9DE8-F3763EADC01F}" presName="vert2" presStyleCnt="0"/>
      <dgm:spPr/>
    </dgm:pt>
    <dgm:pt modelId="{973FEF8C-D0EC-437D-86C5-9ECE7AA34890}" type="pres">
      <dgm:prSet presAssocID="{C51F0635-6160-4D57-9DE8-F3763EADC01F}" presName="thinLine2b" presStyleLbl="callout" presStyleIdx="4" presStyleCnt="6"/>
      <dgm:spPr>
        <a:xfrm>
          <a:off x="2103120" y="3597343"/>
          <a:ext cx="8412480" cy="0"/>
        </a:xfrm>
        <a:prstGeom prst="line">
          <a:avLst/>
        </a:prstGeom>
      </dgm:spPr>
    </dgm:pt>
    <dgm:pt modelId="{D66E232B-DEAE-4964-977B-FB5C470D733B}" type="pres">
      <dgm:prSet presAssocID="{C51F0635-6160-4D57-9DE8-F3763EADC01F}" presName="vertSpace2b" presStyleCnt="0"/>
      <dgm:spPr/>
    </dgm:pt>
    <dgm:pt modelId="{4ED8A182-FEF5-47B5-8FEE-BAC721B48E26}" type="pres">
      <dgm:prSet presAssocID="{C846F2BA-5152-43E1-96CB-3AE9874CB182}" presName="horz2" presStyleCnt="0"/>
      <dgm:spPr/>
    </dgm:pt>
    <dgm:pt modelId="{21A915E5-907F-4C57-8551-B7F821A36CBB}" type="pres">
      <dgm:prSet presAssocID="{C846F2BA-5152-43E1-96CB-3AE9874CB182}" presName="horzSpace2" presStyleCnt="0"/>
      <dgm:spPr/>
    </dgm:pt>
    <dgm:pt modelId="{4171C655-8CC4-45FD-9233-DA436F0CF2E9}" type="pres">
      <dgm:prSet presAssocID="{C846F2BA-5152-43E1-96CB-3AE9874CB182}" presName="tx2" presStyleLbl="revTx" presStyleIdx="6" presStyleCnt="7"/>
      <dgm:spPr/>
    </dgm:pt>
    <dgm:pt modelId="{41305283-F286-4317-B44E-981A1670A830}" type="pres">
      <dgm:prSet presAssocID="{C846F2BA-5152-43E1-96CB-3AE9874CB182}" presName="vert2" presStyleCnt="0"/>
      <dgm:spPr/>
    </dgm:pt>
    <dgm:pt modelId="{CD64C378-30E5-46D2-BA7F-9651DFFECCDA}" type="pres">
      <dgm:prSet presAssocID="{C846F2BA-5152-43E1-96CB-3AE9874CB182}" presName="thinLine2b" presStyleLbl="callout" presStyleIdx="5" presStyleCnt="6"/>
      <dgm:spPr>
        <a:xfrm>
          <a:off x="2103120" y="4316812"/>
          <a:ext cx="8412480" cy="0"/>
        </a:xfrm>
        <a:prstGeom prst="line">
          <a:avLst/>
        </a:prstGeom>
      </dgm:spPr>
    </dgm:pt>
    <dgm:pt modelId="{33337588-D116-4DAD-9ED9-78A3116D792E}" type="pres">
      <dgm:prSet presAssocID="{C846F2BA-5152-43E1-96CB-3AE9874CB182}" presName="vertSpace2b" presStyleCnt="0"/>
      <dgm:spPr/>
    </dgm:pt>
  </dgm:ptLst>
  <dgm:cxnLst>
    <dgm:cxn modelId="{98725808-2CA8-4C9D-9B82-67503DA7F76D}" srcId="{C58477B8-D180-43FD-8D55-9B0C11DACEB2}" destId="{C51F0635-6160-4D57-9DE8-F3763EADC01F}" srcOrd="4" destOrd="0" parTransId="{EF20235A-357B-4607-BD86-BF465144E40C}" sibTransId="{B8861858-9F31-4BFF-B164-4A97B681A483}"/>
    <dgm:cxn modelId="{EF9CB109-2968-4B3E-A470-B2BE2E18FD8F}" srcId="{C58477B8-D180-43FD-8D55-9B0C11DACEB2}" destId="{C846F2BA-5152-43E1-96CB-3AE9874CB182}" srcOrd="5" destOrd="0" parTransId="{568D65FF-2A99-42F7-9137-F09EF146B19F}" sibTransId="{A7463756-6ADD-475D-BAF9-EA932AFB52D3}"/>
    <dgm:cxn modelId="{75C22D0D-D305-41B5-B8B3-FC595B22C922}" type="presOf" srcId="{30750EFF-B1ED-49C3-B9F1-D7F19B61FD48}" destId="{7722787E-1C5E-4ACC-A970-2DA00897EBE5}" srcOrd="0" destOrd="0" presId="urn:microsoft.com/office/officeart/2008/layout/LinedList"/>
    <dgm:cxn modelId="{28963314-D225-49A2-897B-DE8305213B22}" srcId="{C58477B8-D180-43FD-8D55-9B0C11DACEB2}" destId="{E16FDAB5-D2C1-4888-80B9-E18B13120E24}" srcOrd="1" destOrd="0" parTransId="{610EF6A1-C813-40AA-B2C2-7BFC32A0E86E}" sibTransId="{23FCDC66-9E56-41CE-B79E-7D865C9FE56F}"/>
    <dgm:cxn modelId="{38A71B18-BFF4-4F72-817D-41D8AB36F91D}" type="presOf" srcId="{3CA7135D-3546-40B4-98E3-306367759128}" destId="{7F674D6B-9DC2-4AA5-B5B2-B5C7FCADB1BA}" srcOrd="0" destOrd="0" presId="urn:microsoft.com/office/officeart/2008/layout/LinedList"/>
    <dgm:cxn modelId="{8D4B1D23-56A1-4EDD-8804-9F7CD7B50774}" type="presOf" srcId="{B13A85B7-4050-4233-8ACA-F68194D60CD0}" destId="{92295E52-B053-496A-8DE7-9C8B98F2733D}" srcOrd="0" destOrd="0" presId="urn:microsoft.com/office/officeart/2008/layout/LinedList"/>
    <dgm:cxn modelId="{EAC39A29-4F55-4A4F-8AAE-68BF4D342C2F}" srcId="{C58477B8-D180-43FD-8D55-9B0C11DACEB2}" destId="{3CA7135D-3546-40B4-98E3-306367759128}" srcOrd="2" destOrd="0" parTransId="{25D333FB-F209-473A-8669-3F2FDDD19593}" sibTransId="{76CD9616-88BE-4BD1-BC0A-86E02E08BF86}"/>
    <dgm:cxn modelId="{7116417B-F4EA-48E5-817C-857ED0CF6692}" srcId="{C58477B8-D180-43FD-8D55-9B0C11DACEB2}" destId="{B13A85B7-4050-4233-8ACA-F68194D60CD0}" srcOrd="0" destOrd="0" parTransId="{539CCC15-F0ED-4DDD-ADEE-EBAAB8C61168}" sibTransId="{FDA99D40-D307-4FD0-90A5-383356690F45}"/>
    <dgm:cxn modelId="{6C37CD7C-CEDB-440F-AA71-3DD17E8EA69E}" type="presOf" srcId="{E16FDAB5-D2C1-4888-80B9-E18B13120E24}" destId="{EB22F682-05D5-453F-AB89-C5785115D9A0}" srcOrd="0" destOrd="0" presId="urn:microsoft.com/office/officeart/2008/layout/LinedList"/>
    <dgm:cxn modelId="{F60F7782-D0E7-4A27-B052-7FA5585586AE}" type="presOf" srcId="{C58477B8-D180-43FD-8D55-9B0C11DACEB2}" destId="{DC90FE5C-0B36-4C4D-9C61-B6857A6329B1}" srcOrd="0" destOrd="0" presId="urn:microsoft.com/office/officeart/2008/layout/LinedList"/>
    <dgm:cxn modelId="{A1687B9F-1B9A-4C86-8E46-9AA14BD8A5C0}" type="presOf" srcId="{C846F2BA-5152-43E1-96CB-3AE9874CB182}" destId="{4171C655-8CC4-45FD-9233-DA436F0CF2E9}" srcOrd="0" destOrd="0" presId="urn:microsoft.com/office/officeart/2008/layout/LinedList"/>
    <dgm:cxn modelId="{E168EDA0-3E52-4486-801B-5EE3AAA38706}" type="presOf" srcId="{37CAE0AD-B6BA-42D6-A45D-AB159A765DB0}" destId="{4E6A5645-E1EF-44E3-97F7-78A2642AAE87}" srcOrd="0" destOrd="0" presId="urn:microsoft.com/office/officeart/2008/layout/LinedList"/>
    <dgm:cxn modelId="{C64780B0-6AEC-4962-BDE1-15B437E1336D}" type="presOf" srcId="{C51F0635-6160-4D57-9DE8-F3763EADC01F}" destId="{1E9B5F83-D15E-4505-990E-0B626579FDFC}" srcOrd="0" destOrd="0" presId="urn:microsoft.com/office/officeart/2008/layout/LinedList"/>
    <dgm:cxn modelId="{F322D1DC-FA02-4EEE-B246-C81A05439D51}" srcId="{30750EFF-B1ED-49C3-B9F1-D7F19B61FD48}" destId="{C58477B8-D180-43FD-8D55-9B0C11DACEB2}" srcOrd="0" destOrd="0" parTransId="{5CA96B00-6DE8-41A7-878C-C9249D693406}" sibTransId="{BDD5A4D1-763B-46E4-A7BD-032CFBC423CD}"/>
    <dgm:cxn modelId="{E4588BF1-C7AE-4868-916D-4F9161E5D097}" srcId="{C58477B8-D180-43FD-8D55-9B0C11DACEB2}" destId="{37CAE0AD-B6BA-42D6-A45D-AB159A765DB0}" srcOrd="3" destOrd="0" parTransId="{43DBEE2D-3922-4EFC-BFAB-479EE86791BA}" sibTransId="{1DB14186-C99B-4D54-8561-9D1F1EC5EE44}"/>
    <dgm:cxn modelId="{0257CC6C-B7FA-4635-866F-0EE2E009C77C}" type="presParOf" srcId="{7722787E-1C5E-4ACC-A970-2DA00897EBE5}" destId="{534F3437-CE2D-4995-BF6E-A605236EF656}" srcOrd="0" destOrd="0" presId="urn:microsoft.com/office/officeart/2008/layout/LinedList"/>
    <dgm:cxn modelId="{9BF4A159-35EC-4D32-B2B2-A9D23C9E590F}" type="presParOf" srcId="{7722787E-1C5E-4ACC-A970-2DA00897EBE5}" destId="{361DA0E5-E897-4B71-995C-9E4CE61224DA}" srcOrd="1" destOrd="0" presId="urn:microsoft.com/office/officeart/2008/layout/LinedList"/>
    <dgm:cxn modelId="{90742849-CAA5-4F67-9A62-0F57889A2FAA}" type="presParOf" srcId="{361DA0E5-E897-4B71-995C-9E4CE61224DA}" destId="{DC90FE5C-0B36-4C4D-9C61-B6857A6329B1}" srcOrd="0" destOrd="0" presId="urn:microsoft.com/office/officeart/2008/layout/LinedList"/>
    <dgm:cxn modelId="{16AE0C9A-3AD8-4D85-BB1A-56C60AAC4E8D}" type="presParOf" srcId="{361DA0E5-E897-4B71-995C-9E4CE61224DA}" destId="{76CA321A-5215-4000-BE83-B5132EC08F08}" srcOrd="1" destOrd="0" presId="urn:microsoft.com/office/officeart/2008/layout/LinedList"/>
    <dgm:cxn modelId="{4648C5B2-1974-4551-B7FB-3118693F875E}" type="presParOf" srcId="{76CA321A-5215-4000-BE83-B5132EC08F08}" destId="{2165B260-7231-4CB0-8CF1-4458F15F122F}" srcOrd="0" destOrd="0" presId="urn:microsoft.com/office/officeart/2008/layout/LinedList"/>
    <dgm:cxn modelId="{E295424F-17BC-494C-A1E5-57DA8B8D9376}" type="presParOf" srcId="{76CA321A-5215-4000-BE83-B5132EC08F08}" destId="{9657F0E4-E5EF-4D97-A2AF-5D66F40D8DAC}" srcOrd="1" destOrd="0" presId="urn:microsoft.com/office/officeart/2008/layout/LinedList"/>
    <dgm:cxn modelId="{AD4A36BF-BBD8-4882-A0B1-67AB181DE25B}" type="presParOf" srcId="{9657F0E4-E5EF-4D97-A2AF-5D66F40D8DAC}" destId="{15DF173E-0C84-4A2E-98B2-19F652930241}" srcOrd="0" destOrd="0" presId="urn:microsoft.com/office/officeart/2008/layout/LinedList"/>
    <dgm:cxn modelId="{4C8A7D31-5AB1-47A3-97DE-36506F93298E}" type="presParOf" srcId="{9657F0E4-E5EF-4D97-A2AF-5D66F40D8DAC}" destId="{92295E52-B053-496A-8DE7-9C8B98F2733D}" srcOrd="1" destOrd="0" presId="urn:microsoft.com/office/officeart/2008/layout/LinedList"/>
    <dgm:cxn modelId="{6C227E35-98B7-414A-83FE-99CD01B2A504}" type="presParOf" srcId="{9657F0E4-E5EF-4D97-A2AF-5D66F40D8DAC}" destId="{0BBC7104-3C72-4663-A977-1674AE7BD071}" srcOrd="2" destOrd="0" presId="urn:microsoft.com/office/officeart/2008/layout/LinedList"/>
    <dgm:cxn modelId="{CF923D2E-AB9D-4EFA-8F2B-9B52F41DB230}" type="presParOf" srcId="{76CA321A-5215-4000-BE83-B5132EC08F08}" destId="{378049AE-C7A6-43CD-B1D1-9CBD7BD55B4F}" srcOrd="2" destOrd="0" presId="urn:microsoft.com/office/officeart/2008/layout/LinedList"/>
    <dgm:cxn modelId="{4BD19A0C-EACB-466A-85DC-8218A385AE26}" type="presParOf" srcId="{76CA321A-5215-4000-BE83-B5132EC08F08}" destId="{E3F777B7-C728-4328-B19F-C956F258BE8C}" srcOrd="3" destOrd="0" presId="urn:microsoft.com/office/officeart/2008/layout/LinedList"/>
    <dgm:cxn modelId="{04EEC67C-4C5B-48DC-B256-E1298CB5A95E}" type="presParOf" srcId="{76CA321A-5215-4000-BE83-B5132EC08F08}" destId="{DFF1628A-D595-48F5-9190-C55B1BCD9C44}" srcOrd="4" destOrd="0" presId="urn:microsoft.com/office/officeart/2008/layout/LinedList"/>
    <dgm:cxn modelId="{78C416F4-77EC-4518-8418-546B97B1604B}" type="presParOf" srcId="{DFF1628A-D595-48F5-9190-C55B1BCD9C44}" destId="{64F35572-13C7-43DE-9AEB-9C3C3B7BDF11}" srcOrd="0" destOrd="0" presId="urn:microsoft.com/office/officeart/2008/layout/LinedList"/>
    <dgm:cxn modelId="{4671BCD1-A362-4CE2-8C19-8FD0C150ADC2}" type="presParOf" srcId="{DFF1628A-D595-48F5-9190-C55B1BCD9C44}" destId="{EB22F682-05D5-453F-AB89-C5785115D9A0}" srcOrd="1" destOrd="0" presId="urn:microsoft.com/office/officeart/2008/layout/LinedList"/>
    <dgm:cxn modelId="{88096098-36B7-4A3B-8DCA-48D2B28A9F79}" type="presParOf" srcId="{DFF1628A-D595-48F5-9190-C55B1BCD9C44}" destId="{023497AE-35BE-4832-9AC5-8988B92D1A8B}" srcOrd="2" destOrd="0" presId="urn:microsoft.com/office/officeart/2008/layout/LinedList"/>
    <dgm:cxn modelId="{7E623F88-1B93-4BDF-A64D-717439AEF788}" type="presParOf" srcId="{76CA321A-5215-4000-BE83-B5132EC08F08}" destId="{948BF548-3D89-4311-A4CB-0F5110D3E5C0}" srcOrd="5" destOrd="0" presId="urn:microsoft.com/office/officeart/2008/layout/LinedList"/>
    <dgm:cxn modelId="{B5D8523D-AF78-447B-931A-CE61E96AE24A}" type="presParOf" srcId="{76CA321A-5215-4000-BE83-B5132EC08F08}" destId="{B36731B7-E273-42F6-99D9-E9A1AFBEEE77}" srcOrd="6" destOrd="0" presId="urn:microsoft.com/office/officeart/2008/layout/LinedList"/>
    <dgm:cxn modelId="{0E242F73-9955-47E4-B268-43D4421CA707}" type="presParOf" srcId="{76CA321A-5215-4000-BE83-B5132EC08F08}" destId="{C8E9E33A-C525-4558-AEB0-F492E5EED8F4}" srcOrd="7" destOrd="0" presId="urn:microsoft.com/office/officeart/2008/layout/LinedList"/>
    <dgm:cxn modelId="{9EF97C45-BDBD-4B36-82DD-4F94CADC4EB9}" type="presParOf" srcId="{C8E9E33A-C525-4558-AEB0-F492E5EED8F4}" destId="{3654CF29-FAA2-43E4-8DD9-2D8ED002F175}" srcOrd="0" destOrd="0" presId="urn:microsoft.com/office/officeart/2008/layout/LinedList"/>
    <dgm:cxn modelId="{E9003A16-B8F7-44D1-8E77-73B974EE5001}" type="presParOf" srcId="{C8E9E33A-C525-4558-AEB0-F492E5EED8F4}" destId="{7F674D6B-9DC2-4AA5-B5B2-B5C7FCADB1BA}" srcOrd="1" destOrd="0" presId="urn:microsoft.com/office/officeart/2008/layout/LinedList"/>
    <dgm:cxn modelId="{0F0DD07C-CA1C-4CB1-891E-D4C59847EDB2}" type="presParOf" srcId="{C8E9E33A-C525-4558-AEB0-F492E5EED8F4}" destId="{3EFC43DE-77CC-4AED-A8A3-02DD2B1BFE18}" srcOrd="2" destOrd="0" presId="urn:microsoft.com/office/officeart/2008/layout/LinedList"/>
    <dgm:cxn modelId="{4DBECEDD-5B1B-46C4-9D59-757526646415}" type="presParOf" srcId="{76CA321A-5215-4000-BE83-B5132EC08F08}" destId="{504B450F-D7FA-4E7F-945C-95ED84FEECA7}" srcOrd="8" destOrd="0" presId="urn:microsoft.com/office/officeart/2008/layout/LinedList"/>
    <dgm:cxn modelId="{301C104B-1BFE-442E-A6F4-A379E335F224}" type="presParOf" srcId="{76CA321A-5215-4000-BE83-B5132EC08F08}" destId="{0BEBA2BC-7A4D-4C0E-8B72-507EC0756E82}" srcOrd="9" destOrd="0" presId="urn:microsoft.com/office/officeart/2008/layout/LinedList"/>
    <dgm:cxn modelId="{A5B9155A-8499-4735-9ED4-36A40E3E13EC}" type="presParOf" srcId="{76CA321A-5215-4000-BE83-B5132EC08F08}" destId="{A17774CD-65C2-4C0D-8CE2-CADE3A793EF9}" srcOrd="10" destOrd="0" presId="urn:microsoft.com/office/officeart/2008/layout/LinedList"/>
    <dgm:cxn modelId="{1911645D-568F-4364-9FF3-D931101D073B}" type="presParOf" srcId="{A17774CD-65C2-4C0D-8CE2-CADE3A793EF9}" destId="{EAB0C961-86A4-4F31-8A97-B7C22A5EEE7C}" srcOrd="0" destOrd="0" presId="urn:microsoft.com/office/officeart/2008/layout/LinedList"/>
    <dgm:cxn modelId="{BBEE0884-DC8D-4F4E-AEE0-C069802C69D7}" type="presParOf" srcId="{A17774CD-65C2-4C0D-8CE2-CADE3A793EF9}" destId="{4E6A5645-E1EF-44E3-97F7-78A2642AAE87}" srcOrd="1" destOrd="0" presId="urn:microsoft.com/office/officeart/2008/layout/LinedList"/>
    <dgm:cxn modelId="{EB18B419-EF77-4B31-A1F2-41470184CAC9}" type="presParOf" srcId="{A17774CD-65C2-4C0D-8CE2-CADE3A793EF9}" destId="{06CB87FA-B125-4289-A96D-37E7690EA10D}" srcOrd="2" destOrd="0" presId="urn:microsoft.com/office/officeart/2008/layout/LinedList"/>
    <dgm:cxn modelId="{17EC6E66-5A83-4D00-9582-66BC5FA69F87}" type="presParOf" srcId="{76CA321A-5215-4000-BE83-B5132EC08F08}" destId="{272BD269-CE69-47FF-B161-EC0E1D9A7CD2}" srcOrd="11" destOrd="0" presId="urn:microsoft.com/office/officeart/2008/layout/LinedList"/>
    <dgm:cxn modelId="{7755F49C-AA3C-400A-A802-75BAB5431BB1}" type="presParOf" srcId="{76CA321A-5215-4000-BE83-B5132EC08F08}" destId="{8FAE91A5-B1EE-4911-A78E-60332DAD9F10}" srcOrd="12" destOrd="0" presId="urn:microsoft.com/office/officeart/2008/layout/LinedList"/>
    <dgm:cxn modelId="{23A02092-E575-400B-9577-19B01ED69C11}" type="presParOf" srcId="{76CA321A-5215-4000-BE83-B5132EC08F08}" destId="{954E6580-57DC-4DD1-999D-76DD1C72AE51}" srcOrd="13" destOrd="0" presId="urn:microsoft.com/office/officeart/2008/layout/LinedList"/>
    <dgm:cxn modelId="{398EEE16-EBB6-488F-8D5D-914F725093AD}" type="presParOf" srcId="{954E6580-57DC-4DD1-999D-76DD1C72AE51}" destId="{85E73D25-CDCD-4590-A1AB-CF5DF09FBE65}" srcOrd="0" destOrd="0" presId="urn:microsoft.com/office/officeart/2008/layout/LinedList"/>
    <dgm:cxn modelId="{1C86FFC6-AB09-458A-A6DC-64895904BC7A}" type="presParOf" srcId="{954E6580-57DC-4DD1-999D-76DD1C72AE51}" destId="{1E9B5F83-D15E-4505-990E-0B626579FDFC}" srcOrd="1" destOrd="0" presId="urn:microsoft.com/office/officeart/2008/layout/LinedList"/>
    <dgm:cxn modelId="{AA97EA6F-BBB1-497D-B8E3-9CA6057D630A}" type="presParOf" srcId="{954E6580-57DC-4DD1-999D-76DD1C72AE51}" destId="{E5C99FC9-0516-482E-92E1-8678902F9BEA}" srcOrd="2" destOrd="0" presId="urn:microsoft.com/office/officeart/2008/layout/LinedList"/>
    <dgm:cxn modelId="{E6950DBB-8E24-4D33-8B0E-A8C0FA41D155}" type="presParOf" srcId="{76CA321A-5215-4000-BE83-B5132EC08F08}" destId="{973FEF8C-D0EC-437D-86C5-9ECE7AA34890}" srcOrd="14" destOrd="0" presId="urn:microsoft.com/office/officeart/2008/layout/LinedList"/>
    <dgm:cxn modelId="{8569DDAA-3B5E-426C-AF1B-6C9A85EAABAB}" type="presParOf" srcId="{76CA321A-5215-4000-BE83-B5132EC08F08}" destId="{D66E232B-DEAE-4964-977B-FB5C470D733B}" srcOrd="15" destOrd="0" presId="urn:microsoft.com/office/officeart/2008/layout/LinedList"/>
    <dgm:cxn modelId="{71AA7029-CF54-49E8-AFC1-2E1DC81FF06B}" type="presParOf" srcId="{76CA321A-5215-4000-BE83-B5132EC08F08}" destId="{4ED8A182-FEF5-47B5-8FEE-BAC721B48E26}" srcOrd="16" destOrd="0" presId="urn:microsoft.com/office/officeart/2008/layout/LinedList"/>
    <dgm:cxn modelId="{D74F183E-6181-4D11-9964-EC1EF8CBCB24}" type="presParOf" srcId="{4ED8A182-FEF5-47B5-8FEE-BAC721B48E26}" destId="{21A915E5-907F-4C57-8551-B7F821A36CBB}" srcOrd="0" destOrd="0" presId="urn:microsoft.com/office/officeart/2008/layout/LinedList"/>
    <dgm:cxn modelId="{30D90941-9F33-43B5-811E-C3FB2799BD3D}" type="presParOf" srcId="{4ED8A182-FEF5-47B5-8FEE-BAC721B48E26}" destId="{4171C655-8CC4-45FD-9233-DA436F0CF2E9}" srcOrd="1" destOrd="0" presId="urn:microsoft.com/office/officeart/2008/layout/LinedList"/>
    <dgm:cxn modelId="{18916C66-E8A6-4538-ACCA-73D1C8C69FA0}" type="presParOf" srcId="{4ED8A182-FEF5-47B5-8FEE-BAC721B48E26}" destId="{41305283-F286-4317-B44E-981A1670A830}" srcOrd="2" destOrd="0" presId="urn:microsoft.com/office/officeart/2008/layout/LinedList"/>
    <dgm:cxn modelId="{BB7243E8-DA98-40A4-A984-1F026E27B337}" type="presParOf" srcId="{76CA321A-5215-4000-BE83-B5132EC08F08}" destId="{CD64C378-30E5-46D2-BA7F-9651DFFECCDA}" srcOrd="17" destOrd="0" presId="urn:microsoft.com/office/officeart/2008/layout/LinedList"/>
    <dgm:cxn modelId="{D8FD1514-4DF7-45D7-B40A-5D3F83968F1D}" type="presParOf" srcId="{76CA321A-5215-4000-BE83-B5132EC08F08}" destId="{33337588-D116-4DAD-9ED9-78A3116D792E}" srcOrd="18"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4C8E43-C9D3-4186-9F1E-FF513FC8CC0F}" type="doc">
      <dgm:prSet loTypeId="urn:microsoft.com/office/officeart/2009/layout/CircleArrowProcess" loCatId="process" qsTypeId="urn:microsoft.com/office/officeart/2005/8/quickstyle/simple1" qsCatId="simple" csTypeId="urn:microsoft.com/office/officeart/2005/8/colors/colorful5" csCatId="colorful" phldr="1"/>
      <dgm:spPr/>
      <dgm:t>
        <a:bodyPr/>
        <a:lstStyle/>
        <a:p>
          <a:endParaRPr lang="hu-HU"/>
        </a:p>
      </dgm:t>
    </dgm:pt>
    <dgm:pt modelId="{FE31BDDB-3A46-4F34-9D1B-DC5DCE2A19EE}">
      <dgm:prSet phldrT="[Szöveg]" custT="1"/>
      <dgm:spPr>
        <a:xfrm>
          <a:off x="1252047" y="619009"/>
          <a:ext cx="870900" cy="435345"/>
        </a:xfrm>
        <a:noFill/>
        <a:ln>
          <a:noFill/>
        </a:ln>
        <a:effectLst/>
      </dgm:spPr>
      <dgm:t>
        <a:bodyPr/>
        <a:lstStyle/>
        <a:p>
          <a:r>
            <a:rPr lang="hu-HU" sz="1200" b="1" i="0" dirty="0" err="1">
              <a:solidFill>
                <a:srgbClr val="388F43"/>
              </a:solidFill>
              <a:latin typeface="Calibri" panose="020F0502020204030204"/>
              <a:ea typeface="+mn-ea"/>
              <a:cs typeface="+mn-cs"/>
            </a:rPr>
            <a:t>Step</a:t>
          </a:r>
          <a:r>
            <a:rPr lang="hu-HU" sz="1200" b="1" i="0" dirty="0">
              <a:solidFill>
                <a:srgbClr val="388F43"/>
              </a:solidFill>
              <a:latin typeface="Calibri" panose="020F0502020204030204"/>
              <a:ea typeface="+mn-ea"/>
              <a:cs typeface="+mn-cs"/>
            </a:rPr>
            <a:t> 1 - </a:t>
          </a:r>
          <a:r>
            <a:rPr lang="hu-HU" sz="1200" b="1" i="0" dirty="0" err="1">
              <a:solidFill>
                <a:srgbClr val="388F43"/>
              </a:solidFill>
              <a:latin typeface="Calibri" panose="020F0502020204030204"/>
              <a:ea typeface="+mn-ea"/>
              <a:cs typeface="+mn-cs"/>
            </a:rPr>
            <a:t>Razumjevanje</a:t>
          </a:r>
          <a:r>
            <a:rPr lang="hu-HU" sz="1200" b="1" i="0" dirty="0">
              <a:solidFill>
                <a:srgbClr val="388F43"/>
              </a:solidFill>
              <a:latin typeface="Calibri" panose="020F0502020204030204"/>
              <a:ea typeface="+mn-ea"/>
              <a:cs typeface="+mn-cs"/>
            </a:rPr>
            <a:t> na </a:t>
          </a:r>
          <a:r>
            <a:rPr lang="hu-HU" sz="1200" b="1" i="0" dirty="0" err="1">
              <a:solidFill>
                <a:srgbClr val="388F43"/>
              </a:solidFill>
              <a:latin typeface="Calibri" panose="020F0502020204030204"/>
              <a:ea typeface="+mn-ea"/>
              <a:cs typeface="+mn-cs"/>
            </a:rPr>
            <a:t>koga</a:t>
          </a:r>
          <a:r>
            <a:rPr lang="hu-HU" sz="1200" b="1" i="0" dirty="0">
              <a:solidFill>
                <a:srgbClr val="388F43"/>
              </a:solidFill>
              <a:latin typeface="Calibri" panose="020F0502020204030204"/>
              <a:ea typeface="+mn-ea"/>
              <a:cs typeface="+mn-cs"/>
            </a:rPr>
            <a:t> </a:t>
          </a:r>
          <a:r>
            <a:rPr lang="hu-HU" sz="1200" b="1" i="0" dirty="0" err="1">
              <a:solidFill>
                <a:srgbClr val="388F43"/>
              </a:solidFill>
              <a:latin typeface="Calibri" panose="020F0502020204030204"/>
              <a:ea typeface="+mn-ea"/>
              <a:cs typeface="+mn-cs"/>
            </a:rPr>
            <a:t>želite</a:t>
          </a:r>
          <a:r>
            <a:rPr lang="hu-HU" sz="1200" b="1" i="0" dirty="0">
              <a:solidFill>
                <a:srgbClr val="388F43"/>
              </a:solidFill>
              <a:latin typeface="Calibri" panose="020F0502020204030204"/>
              <a:ea typeface="+mn-ea"/>
              <a:cs typeface="+mn-cs"/>
            </a:rPr>
            <a:t> </a:t>
          </a:r>
          <a:r>
            <a:rPr lang="hu-HU" sz="1200" b="1" i="0" dirty="0" err="1">
              <a:solidFill>
                <a:srgbClr val="388F43"/>
              </a:solidFill>
              <a:latin typeface="Calibri" panose="020F0502020204030204"/>
              <a:ea typeface="+mn-ea"/>
              <a:cs typeface="+mn-cs"/>
            </a:rPr>
            <a:t>utjecati</a:t>
          </a:r>
          <a:endParaRPr lang="hu-HU" sz="1200" b="1" dirty="0">
            <a:solidFill>
              <a:srgbClr val="388F43"/>
            </a:solidFill>
            <a:latin typeface="Calibri" panose="020F0502020204030204"/>
            <a:ea typeface="+mn-ea"/>
            <a:cs typeface="+mn-cs"/>
          </a:endParaRPr>
        </a:p>
      </dgm:t>
    </dgm:pt>
    <dgm:pt modelId="{4998A5E9-3952-447B-9DF5-39F98EBE7390}" type="parTrans" cxnId="{BB8795EF-449D-4BB3-B154-3DC8DFEAE89F}">
      <dgm:prSet/>
      <dgm:spPr/>
      <dgm:t>
        <a:bodyPr/>
        <a:lstStyle/>
        <a:p>
          <a:endParaRPr lang="hu-HU"/>
        </a:p>
      </dgm:t>
    </dgm:pt>
    <dgm:pt modelId="{931EA6C4-8512-4E52-BC83-2155365FDF2E}" type="sibTrans" cxnId="{BB8795EF-449D-4BB3-B154-3DC8DFEAE89F}">
      <dgm:prSet/>
      <dgm:spPr/>
      <dgm:t>
        <a:bodyPr/>
        <a:lstStyle/>
        <a:p>
          <a:endParaRPr lang="hu-HU"/>
        </a:p>
      </dgm:t>
    </dgm:pt>
    <dgm:pt modelId="{019B6821-E2E7-4ECA-9590-28F0381F02F6}">
      <dgm:prSet phldrT="[Szöveg]" custT="1"/>
      <dgm:spPr>
        <a:xfrm>
          <a:off x="818510" y="1524867"/>
          <a:ext cx="870900" cy="435345"/>
        </a:xfrm>
        <a:noFill/>
        <a:ln>
          <a:noFill/>
        </a:ln>
        <a:effectLst/>
      </dgm:spPr>
      <dgm:t>
        <a:bodyPr/>
        <a:lstStyle/>
        <a:p>
          <a:r>
            <a:rPr lang="hu-HU" sz="1200" b="1" i="0" dirty="0" err="1">
              <a:solidFill>
                <a:srgbClr val="388F43"/>
              </a:solidFill>
              <a:latin typeface="Calibri" panose="020F0502020204030204"/>
              <a:ea typeface="+mn-ea"/>
              <a:cs typeface="+mn-cs"/>
            </a:rPr>
            <a:t>Step</a:t>
          </a:r>
          <a:r>
            <a:rPr lang="hu-HU" sz="1200" b="1" i="0" dirty="0">
              <a:solidFill>
                <a:srgbClr val="388F43"/>
              </a:solidFill>
              <a:latin typeface="Calibri" panose="020F0502020204030204"/>
              <a:ea typeface="+mn-ea"/>
              <a:cs typeface="+mn-cs"/>
            </a:rPr>
            <a:t> 2 - </a:t>
          </a:r>
          <a:r>
            <a:rPr lang="hu-HU" sz="1200" b="1" i="0" dirty="0" err="1">
              <a:solidFill>
                <a:srgbClr val="388F43"/>
              </a:solidFill>
              <a:latin typeface="Calibri" panose="020F0502020204030204"/>
              <a:ea typeface="+mn-ea"/>
              <a:cs typeface="+mn-cs"/>
            </a:rPr>
            <a:t>Opišite</a:t>
          </a:r>
          <a:r>
            <a:rPr lang="hu-HU" sz="1200" b="1" i="0" dirty="0">
              <a:solidFill>
                <a:srgbClr val="388F43"/>
              </a:solidFill>
              <a:latin typeface="Calibri" panose="020F0502020204030204"/>
              <a:ea typeface="+mn-ea"/>
              <a:cs typeface="+mn-cs"/>
            </a:rPr>
            <a:t> </a:t>
          </a:r>
          <a:r>
            <a:rPr lang="hu-HU" sz="1200" b="1" i="0" dirty="0" err="1">
              <a:solidFill>
                <a:srgbClr val="388F43"/>
              </a:solidFill>
              <a:latin typeface="Calibri" panose="020F0502020204030204"/>
              <a:ea typeface="+mn-ea"/>
              <a:cs typeface="+mn-cs"/>
            </a:rPr>
            <a:t>kontekst</a:t>
          </a:r>
          <a:endParaRPr lang="hu-HU" sz="1200" b="1" dirty="0">
            <a:solidFill>
              <a:srgbClr val="388F43"/>
            </a:solidFill>
            <a:latin typeface="Calibri" panose="020F0502020204030204"/>
            <a:ea typeface="+mn-ea"/>
            <a:cs typeface="+mn-cs"/>
          </a:endParaRPr>
        </a:p>
      </dgm:t>
    </dgm:pt>
    <dgm:pt modelId="{08C4AA0A-49F8-459A-A877-90093AB3E250}" type="parTrans" cxnId="{96D5A439-7188-473A-895A-F763EC550A35}">
      <dgm:prSet/>
      <dgm:spPr/>
      <dgm:t>
        <a:bodyPr/>
        <a:lstStyle/>
        <a:p>
          <a:endParaRPr lang="hu-HU"/>
        </a:p>
      </dgm:t>
    </dgm:pt>
    <dgm:pt modelId="{476D80E9-7CBB-486D-8984-5E741E420748}" type="sibTrans" cxnId="{96D5A439-7188-473A-895A-F763EC550A35}">
      <dgm:prSet/>
      <dgm:spPr/>
      <dgm:t>
        <a:bodyPr/>
        <a:lstStyle/>
        <a:p>
          <a:endParaRPr lang="hu-HU"/>
        </a:p>
      </dgm:t>
    </dgm:pt>
    <dgm:pt modelId="{8FE06118-4E3D-47C7-A89A-B6DB829F87B4}">
      <dgm:prSet phldrT="[Szöveg]" custT="1"/>
      <dgm:spPr>
        <a:xfrm>
          <a:off x="1254108" y="2432028"/>
          <a:ext cx="870900" cy="435345"/>
        </a:xfrm>
        <a:noFill/>
        <a:ln>
          <a:noFill/>
        </a:ln>
        <a:effectLst/>
      </dgm:spPr>
      <dgm:t>
        <a:bodyPr/>
        <a:lstStyle/>
        <a:p>
          <a:r>
            <a:rPr lang="hu-HU" sz="1200" b="1" i="0" dirty="0" err="1">
              <a:solidFill>
                <a:srgbClr val="388F43"/>
              </a:solidFill>
              <a:latin typeface="Calibri" panose="020F0502020204030204"/>
              <a:ea typeface="+mn-ea"/>
              <a:cs typeface="+mn-cs"/>
            </a:rPr>
            <a:t>Step</a:t>
          </a:r>
          <a:r>
            <a:rPr lang="hu-HU" sz="1200" b="1" i="0" dirty="0">
              <a:solidFill>
                <a:srgbClr val="388F43"/>
              </a:solidFill>
              <a:latin typeface="Calibri" panose="020F0502020204030204"/>
              <a:ea typeface="+mn-ea"/>
              <a:cs typeface="+mn-cs"/>
            </a:rPr>
            <a:t> 3 - </a:t>
          </a:r>
          <a:r>
            <a:rPr lang="hu-HU" sz="1200" b="1" i="0" dirty="0" err="1">
              <a:solidFill>
                <a:srgbClr val="388F43"/>
              </a:solidFill>
              <a:latin typeface="Calibri" panose="020F0502020204030204"/>
              <a:ea typeface="+mn-ea"/>
              <a:cs typeface="+mn-cs"/>
            </a:rPr>
            <a:t>Definirajte</a:t>
          </a:r>
          <a:r>
            <a:rPr lang="hu-HU" sz="1200" b="1" i="0" dirty="0">
              <a:solidFill>
                <a:srgbClr val="388F43"/>
              </a:solidFill>
              <a:latin typeface="Calibri" panose="020F0502020204030204"/>
              <a:ea typeface="+mn-ea"/>
              <a:cs typeface="+mn-cs"/>
            </a:rPr>
            <a:t> </a:t>
          </a:r>
          <a:r>
            <a:rPr lang="hu-HU" sz="1200" b="1" i="0" dirty="0" err="1">
              <a:solidFill>
                <a:srgbClr val="388F43"/>
              </a:solidFill>
              <a:latin typeface="Calibri" panose="020F0502020204030204"/>
              <a:ea typeface="+mn-ea"/>
              <a:cs typeface="+mn-cs"/>
            </a:rPr>
            <a:t>svoju</a:t>
          </a:r>
          <a:r>
            <a:rPr lang="hu-HU" sz="1200" b="1" i="0" dirty="0">
              <a:solidFill>
                <a:srgbClr val="388F43"/>
              </a:solidFill>
              <a:latin typeface="Calibri" panose="020F0502020204030204"/>
              <a:ea typeface="+mn-ea"/>
              <a:cs typeface="+mn-cs"/>
            </a:rPr>
            <a:t> </a:t>
          </a:r>
          <a:r>
            <a:rPr lang="hu-HU" sz="1200" b="1" i="0" dirty="0" err="1">
              <a:solidFill>
                <a:srgbClr val="388F43"/>
              </a:solidFill>
              <a:latin typeface="Calibri" panose="020F0502020204030204"/>
              <a:ea typeface="+mn-ea"/>
              <a:cs typeface="+mn-cs"/>
            </a:rPr>
            <a:t>ideju</a:t>
          </a:r>
          <a:r>
            <a:rPr lang="hu-HU" sz="1200" b="1" i="0" dirty="0">
              <a:solidFill>
                <a:srgbClr val="388F43"/>
              </a:solidFill>
              <a:latin typeface="Calibri" panose="020F0502020204030204"/>
              <a:ea typeface="+mn-ea"/>
              <a:cs typeface="+mn-cs"/>
            </a:rPr>
            <a:t> </a:t>
          </a:r>
          <a:r>
            <a:rPr lang="hu-HU" sz="1200" b="1" i="0" dirty="0" err="1">
              <a:solidFill>
                <a:srgbClr val="388F43"/>
              </a:solidFill>
              <a:latin typeface="Calibri" panose="020F0502020204030204"/>
              <a:ea typeface="+mn-ea"/>
              <a:cs typeface="+mn-cs"/>
            </a:rPr>
            <a:t>kružne</a:t>
          </a:r>
          <a:r>
            <a:rPr lang="hu-HU" sz="1200" b="1" i="0" dirty="0">
              <a:solidFill>
                <a:srgbClr val="388F43"/>
              </a:solidFill>
              <a:latin typeface="Calibri" panose="020F0502020204030204"/>
              <a:ea typeface="+mn-ea"/>
              <a:cs typeface="+mn-cs"/>
            </a:rPr>
            <a:t> </a:t>
          </a:r>
          <a:r>
            <a:rPr lang="hu-HU" sz="1200" b="1" i="0" dirty="0" err="1">
              <a:solidFill>
                <a:srgbClr val="388F43"/>
              </a:solidFill>
              <a:latin typeface="Calibri" panose="020F0502020204030204"/>
              <a:ea typeface="+mn-ea"/>
              <a:cs typeface="+mn-cs"/>
            </a:rPr>
            <a:t>ekonomije</a:t>
          </a:r>
          <a:endParaRPr lang="hu-HU" sz="1200" b="1" dirty="0">
            <a:solidFill>
              <a:srgbClr val="388F43"/>
            </a:solidFill>
            <a:latin typeface="Calibri" panose="020F0502020204030204"/>
            <a:ea typeface="+mn-ea"/>
            <a:cs typeface="+mn-cs"/>
          </a:endParaRPr>
        </a:p>
      </dgm:t>
    </dgm:pt>
    <dgm:pt modelId="{A0C2FA16-713B-4CB0-86EB-BFBDA06ED4FE}" type="parTrans" cxnId="{7B68C139-B8D4-443E-9477-7AD30E7206C1}">
      <dgm:prSet/>
      <dgm:spPr/>
      <dgm:t>
        <a:bodyPr/>
        <a:lstStyle/>
        <a:p>
          <a:endParaRPr lang="hu-HU"/>
        </a:p>
      </dgm:t>
    </dgm:pt>
    <dgm:pt modelId="{689DFBF4-3840-44FE-9951-227D827D4953}" type="sibTrans" cxnId="{7B68C139-B8D4-443E-9477-7AD30E7206C1}">
      <dgm:prSet/>
      <dgm:spPr/>
      <dgm:t>
        <a:bodyPr/>
        <a:lstStyle/>
        <a:p>
          <a:endParaRPr lang="hu-HU"/>
        </a:p>
      </dgm:t>
    </dgm:pt>
    <dgm:pt modelId="{871B8675-EA9F-47EC-AB28-1EB55581D482}" type="pres">
      <dgm:prSet presAssocID="{A74C8E43-C9D3-4186-9F1E-FF513FC8CC0F}" presName="Name0" presStyleCnt="0">
        <dgm:presLayoutVars>
          <dgm:chMax val="7"/>
          <dgm:chPref val="7"/>
          <dgm:dir/>
          <dgm:animLvl val="lvl"/>
        </dgm:presLayoutVars>
      </dgm:prSet>
      <dgm:spPr/>
    </dgm:pt>
    <dgm:pt modelId="{2C6018D8-ED80-4867-A8A3-CDEEED0B689A}" type="pres">
      <dgm:prSet presAssocID="{FE31BDDB-3A46-4F34-9D1B-DC5DCE2A19EE}" presName="Accent1" presStyleCnt="0"/>
      <dgm:spPr/>
    </dgm:pt>
    <dgm:pt modelId="{01E6B441-9985-4090-9463-225B7195C0C3}" type="pres">
      <dgm:prSet presAssocID="{FE31BDDB-3A46-4F34-9D1B-DC5DCE2A19EE}" presName="Accent" presStyleLbl="node1" presStyleIdx="0" presStyleCnt="3" custScaleX="129554" custScaleY="130549"/>
      <dgm:spPr>
        <a:xfrm>
          <a:off x="905630" y="53092"/>
          <a:ext cx="1567267" cy="1567505"/>
        </a:xfrm>
        <a:prstGeom prst="circularArrow">
          <a:avLst>
            <a:gd name="adj1" fmla="val 10980"/>
            <a:gd name="adj2" fmla="val 1142322"/>
            <a:gd name="adj3" fmla="val 4500000"/>
            <a:gd name="adj4" fmla="val 10800000"/>
            <a:gd name="adj5" fmla="val 125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 modelId="{EEEB2F7B-F50B-4281-9AD6-E1248AF94597}" type="pres">
      <dgm:prSet presAssocID="{FE31BDDB-3A46-4F34-9D1B-DC5DCE2A19EE}" presName="Parent1" presStyleLbl="revTx" presStyleIdx="0" presStyleCnt="3" custScaleX="129348" custScaleY="174323" custLinFactNeighborX="724" custLinFactNeighborY="-37106">
        <dgm:presLayoutVars>
          <dgm:chMax val="1"/>
          <dgm:chPref val="1"/>
          <dgm:bulletEnabled val="1"/>
        </dgm:presLayoutVars>
      </dgm:prSet>
      <dgm:spPr>
        <a:prstGeom prst="rect">
          <a:avLst/>
        </a:prstGeom>
      </dgm:spPr>
    </dgm:pt>
    <dgm:pt modelId="{1E66EDDD-609D-4CD1-B4E0-7B44B18B06E6}" type="pres">
      <dgm:prSet presAssocID="{019B6821-E2E7-4ECA-9590-28F0381F02F6}" presName="Accent2" presStyleCnt="0"/>
      <dgm:spPr/>
    </dgm:pt>
    <dgm:pt modelId="{1D201F5A-0AED-4CDC-B9D6-AB01A18A99C1}" type="pres">
      <dgm:prSet presAssocID="{019B6821-E2E7-4ECA-9590-28F0381F02F6}" presName="Accent" presStyleLbl="node1" presStyleIdx="1" presStyleCnt="3"/>
      <dgm:spPr>
        <a:xfrm>
          <a:off x="470327" y="953740"/>
          <a:ext cx="1567267" cy="1567505"/>
        </a:xfrm>
        <a:prstGeom prst="leftCircularArrow">
          <a:avLst>
            <a:gd name="adj1" fmla="val 10980"/>
            <a:gd name="adj2" fmla="val 1142322"/>
            <a:gd name="adj3" fmla="val 6300000"/>
            <a:gd name="adj4" fmla="val 18900000"/>
            <a:gd name="adj5" fmla="val 12500"/>
          </a:avLst>
        </a:prstGeom>
        <a:solidFill>
          <a:srgbClr val="4472C4">
            <a:hueOff val="-3676672"/>
            <a:satOff val="-5114"/>
            <a:lumOff val="-1961"/>
            <a:alphaOff val="0"/>
          </a:srgbClr>
        </a:solidFill>
        <a:ln w="12700" cap="flat" cmpd="sng" algn="ctr">
          <a:solidFill>
            <a:sysClr val="window" lastClr="FFFFFF">
              <a:hueOff val="0"/>
              <a:satOff val="0"/>
              <a:lumOff val="0"/>
              <a:alphaOff val="0"/>
            </a:sysClr>
          </a:solidFill>
          <a:prstDash val="solid"/>
          <a:miter lim="800000"/>
        </a:ln>
        <a:effectLst/>
      </dgm:spPr>
    </dgm:pt>
    <dgm:pt modelId="{C902F495-EFF5-4216-9605-F8ED7066B188}" type="pres">
      <dgm:prSet presAssocID="{019B6821-E2E7-4ECA-9590-28F0381F02F6}" presName="Parent2" presStyleLbl="revTx" presStyleIdx="1" presStyleCnt="3">
        <dgm:presLayoutVars>
          <dgm:chMax val="1"/>
          <dgm:chPref val="1"/>
          <dgm:bulletEnabled val="1"/>
        </dgm:presLayoutVars>
      </dgm:prSet>
      <dgm:spPr>
        <a:prstGeom prst="rect">
          <a:avLst/>
        </a:prstGeom>
      </dgm:spPr>
    </dgm:pt>
    <dgm:pt modelId="{781877AF-8235-42B3-AE0B-DB6BED4F13AE}" type="pres">
      <dgm:prSet presAssocID="{8FE06118-4E3D-47C7-A89A-B6DB829F87B4}" presName="Accent3" presStyleCnt="0"/>
      <dgm:spPr/>
    </dgm:pt>
    <dgm:pt modelId="{69960320-C36E-4EBE-AC4D-FB1E1E0764ED}" type="pres">
      <dgm:prSet presAssocID="{8FE06118-4E3D-47C7-A89A-B6DB829F87B4}" presName="Accent" presStyleLbl="node1" presStyleIdx="2" presStyleCnt="3" custScaleX="127191" custScaleY="122178" custLinFactNeighborX="11736" custLinFactNeighborY="16318"/>
      <dgm:spPr>
        <a:xfrm>
          <a:off x="1017178" y="1962167"/>
          <a:ext cx="1346525" cy="1347065"/>
        </a:xfrm>
        <a:prstGeom prst="blockArc">
          <a:avLst>
            <a:gd name="adj1" fmla="val 13500000"/>
            <a:gd name="adj2" fmla="val 10800000"/>
            <a:gd name="adj3" fmla="val 12740"/>
          </a:avLst>
        </a:prstGeom>
        <a:solidFill>
          <a:srgbClr val="4472C4">
            <a:hueOff val="-7353344"/>
            <a:satOff val="-10228"/>
            <a:lumOff val="-3922"/>
            <a:alphaOff val="0"/>
          </a:srgbClr>
        </a:solidFill>
        <a:ln w="12700" cap="flat" cmpd="sng" algn="ctr">
          <a:solidFill>
            <a:sysClr val="window" lastClr="FFFFFF">
              <a:hueOff val="0"/>
              <a:satOff val="0"/>
              <a:lumOff val="0"/>
              <a:alphaOff val="0"/>
            </a:sysClr>
          </a:solidFill>
          <a:prstDash val="solid"/>
          <a:miter lim="800000"/>
        </a:ln>
        <a:effectLst/>
      </dgm:spPr>
    </dgm:pt>
    <dgm:pt modelId="{E3DB6811-39BF-450F-96D1-7409B3500C3E}" type="pres">
      <dgm:prSet presAssocID="{8FE06118-4E3D-47C7-A89A-B6DB829F87B4}" presName="Parent3" presStyleLbl="revTx" presStyleIdx="2" presStyleCnt="3" custLinFactNeighborX="15885" custLinFactNeighborY="48888">
        <dgm:presLayoutVars>
          <dgm:chMax val="1"/>
          <dgm:chPref val="1"/>
          <dgm:bulletEnabled val="1"/>
        </dgm:presLayoutVars>
      </dgm:prSet>
      <dgm:spPr>
        <a:prstGeom prst="rect">
          <a:avLst/>
        </a:prstGeom>
      </dgm:spPr>
    </dgm:pt>
  </dgm:ptLst>
  <dgm:cxnLst>
    <dgm:cxn modelId="{D2EC691D-7278-4DC7-9CF0-4BF3CB64BFE8}" type="presOf" srcId="{019B6821-E2E7-4ECA-9590-28F0381F02F6}" destId="{C902F495-EFF5-4216-9605-F8ED7066B188}" srcOrd="0" destOrd="0" presId="urn:microsoft.com/office/officeart/2009/layout/CircleArrowProcess"/>
    <dgm:cxn modelId="{96D5A439-7188-473A-895A-F763EC550A35}" srcId="{A74C8E43-C9D3-4186-9F1E-FF513FC8CC0F}" destId="{019B6821-E2E7-4ECA-9590-28F0381F02F6}" srcOrd="1" destOrd="0" parTransId="{08C4AA0A-49F8-459A-A877-90093AB3E250}" sibTransId="{476D80E9-7CBB-486D-8984-5E741E420748}"/>
    <dgm:cxn modelId="{7B68C139-B8D4-443E-9477-7AD30E7206C1}" srcId="{A74C8E43-C9D3-4186-9F1E-FF513FC8CC0F}" destId="{8FE06118-4E3D-47C7-A89A-B6DB829F87B4}" srcOrd="2" destOrd="0" parTransId="{A0C2FA16-713B-4CB0-86EB-BFBDA06ED4FE}" sibTransId="{689DFBF4-3840-44FE-9951-227D827D4953}"/>
    <dgm:cxn modelId="{1C75078D-243E-4270-8075-D43DC2115CD1}" type="presOf" srcId="{FE31BDDB-3A46-4F34-9D1B-DC5DCE2A19EE}" destId="{EEEB2F7B-F50B-4281-9AD6-E1248AF94597}" srcOrd="0" destOrd="0" presId="urn:microsoft.com/office/officeart/2009/layout/CircleArrowProcess"/>
    <dgm:cxn modelId="{D0A45090-DDFA-4A09-ADAB-CF30D8DF1591}" type="presOf" srcId="{A74C8E43-C9D3-4186-9F1E-FF513FC8CC0F}" destId="{871B8675-EA9F-47EC-AB28-1EB55581D482}" srcOrd="0" destOrd="0" presId="urn:microsoft.com/office/officeart/2009/layout/CircleArrowProcess"/>
    <dgm:cxn modelId="{BB8795EF-449D-4BB3-B154-3DC8DFEAE89F}" srcId="{A74C8E43-C9D3-4186-9F1E-FF513FC8CC0F}" destId="{FE31BDDB-3A46-4F34-9D1B-DC5DCE2A19EE}" srcOrd="0" destOrd="0" parTransId="{4998A5E9-3952-447B-9DF5-39F98EBE7390}" sibTransId="{931EA6C4-8512-4E52-BC83-2155365FDF2E}"/>
    <dgm:cxn modelId="{810904F0-73A6-4537-9B24-7F91A57C09A5}" type="presOf" srcId="{8FE06118-4E3D-47C7-A89A-B6DB829F87B4}" destId="{E3DB6811-39BF-450F-96D1-7409B3500C3E}" srcOrd="0" destOrd="0" presId="urn:microsoft.com/office/officeart/2009/layout/CircleArrowProcess"/>
    <dgm:cxn modelId="{C03162DE-9373-44DC-97F1-E02DB5C6D5C9}" type="presParOf" srcId="{871B8675-EA9F-47EC-AB28-1EB55581D482}" destId="{2C6018D8-ED80-4867-A8A3-CDEEED0B689A}" srcOrd="0" destOrd="0" presId="urn:microsoft.com/office/officeart/2009/layout/CircleArrowProcess"/>
    <dgm:cxn modelId="{81B7004C-1295-47F7-AB8A-7493347176BA}" type="presParOf" srcId="{2C6018D8-ED80-4867-A8A3-CDEEED0B689A}" destId="{01E6B441-9985-4090-9463-225B7195C0C3}" srcOrd="0" destOrd="0" presId="urn:microsoft.com/office/officeart/2009/layout/CircleArrowProcess"/>
    <dgm:cxn modelId="{4EB0B74D-8827-4E85-96BB-F58110DEF4AA}" type="presParOf" srcId="{871B8675-EA9F-47EC-AB28-1EB55581D482}" destId="{EEEB2F7B-F50B-4281-9AD6-E1248AF94597}" srcOrd="1" destOrd="0" presId="urn:microsoft.com/office/officeart/2009/layout/CircleArrowProcess"/>
    <dgm:cxn modelId="{77627092-7105-49E8-A939-B5437E8D988B}" type="presParOf" srcId="{871B8675-EA9F-47EC-AB28-1EB55581D482}" destId="{1E66EDDD-609D-4CD1-B4E0-7B44B18B06E6}" srcOrd="2" destOrd="0" presId="urn:microsoft.com/office/officeart/2009/layout/CircleArrowProcess"/>
    <dgm:cxn modelId="{D6352B16-650C-49CE-83F2-8A1E476ED1BB}" type="presParOf" srcId="{1E66EDDD-609D-4CD1-B4E0-7B44B18B06E6}" destId="{1D201F5A-0AED-4CDC-B9D6-AB01A18A99C1}" srcOrd="0" destOrd="0" presId="urn:microsoft.com/office/officeart/2009/layout/CircleArrowProcess"/>
    <dgm:cxn modelId="{F9BE892E-CAFE-49AB-9364-A83865E38E80}" type="presParOf" srcId="{871B8675-EA9F-47EC-AB28-1EB55581D482}" destId="{C902F495-EFF5-4216-9605-F8ED7066B188}" srcOrd="3" destOrd="0" presId="urn:microsoft.com/office/officeart/2009/layout/CircleArrowProcess"/>
    <dgm:cxn modelId="{7C0EAAAB-30D2-401F-9E21-8B76A571050D}" type="presParOf" srcId="{871B8675-EA9F-47EC-AB28-1EB55581D482}" destId="{781877AF-8235-42B3-AE0B-DB6BED4F13AE}" srcOrd="4" destOrd="0" presId="urn:microsoft.com/office/officeart/2009/layout/CircleArrowProcess"/>
    <dgm:cxn modelId="{99110273-818B-49DA-81F8-2B71E152EB18}" type="presParOf" srcId="{781877AF-8235-42B3-AE0B-DB6BED4F13AE}" destId="{69960320-C36E-4EBE-AC4D-FB1E1E0764ED}" srcOrd="0" destOrd="0" presId="urn:microsoft.com/office/officeart/2009/layout/CircleArrowProcess"/>
    <dgm:cxn modelId="{CC87AB95-5F8C-4841-BFB6-310335646E4C}" type="presParOf" srcId="{871B8675-EA9F-47EC-AB28-1EB55581D482}" destId="{E3DB6811-39BF-450F-96D1-7409B3500C3E}" srcOrd="5" destOrd="0" presId="urn:microsoft.com/office/officeart/2009/layout/CircleArrowProcess"/>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370FABE4-07AF-4538-80EB-C1D430E6AC2B}" type="doc">
      <dgm:prSet loTypeId="urn:microsoft.com/office/officeart/2005/8/layout/lProcess2" loCatId="list" qsTypeId="urn:microsoft.com/office/officeart/2005/8/quickstyle/simple1" qsCatId="simple" csTypeId="urn:microsoft.com/office/officeart/2005/8/colors/colorful2" csCatId="colorful" phldr="1"/>
      <dgm:spPr/>
      <dgm:t>
        <a:bodyPr/>
        <a:lstStyle/>
        <a:p>
          <a:endParaRPr lang="en-GB"/>
        </a:p>
      </dgm:t>
    </dgm:pt>
    <dgm:pt modelId="{014A1343-CAE2-4724-9074-B337157AA254}">
      <dgm:prSet phldrT="[Szöveg]" custT="1"/>
      <dgm:spPr>
        <a:xfrm>
          <a:off x="2971" y="0"/>
          <a:ext cx="2858843" cy="4168346"/>
        </a:xfrm>
        <a:prstGeom prst="roundRect">
          <a:avLst>
            <a:gd name="adj" fmla="val 10000"/>
          </a:avLst>
        </a:prstGeom>
        <a:solidFill>
          <a:srgbClr val="8BC145">
            <a:tint val="40000"/>
            <a:hueOff val="0"/>
            <a:satOff val="0"/>
            <a:lumOff val="0"/>
            <a:alphaOff val="0"/>
          </a:srgbClr>
        </a:solidFill>
        <a:ln>
          <a:noFill/>
        </a:ln>
        <a:effectLst/>
      </dgm:spPr>
      <dgm:t>
        <a:bodyPr/>
        <a:lstStyle/>
        <a:p>
          <a:pPr>
            <a:buNone/>
          </a:pPr>
          <a:r>
            <a:rPr lang="hu-HU" sz="3200" dirty="0" err="1">
              <a:solidFill>
                <a:srgbClr val="388F43"/>
              </a:solidFill>
              <a:latin typeface="Calibri" panose="020F0502020204030204"/>
              <a:ea typeface="+mn-ea"/>
              <a:cs typeface="+mn-cs"/>
            </a:rPr>
            <a:t>Smanjite</a:t>
          </a:r>
          <a:r>
            <a:rPr lang="hu-HU" sz="3200" dirty="0">
              <a:solidFill>
                <a:srgbClr val="388F43"/>
              </a:solidFill>
              <a:latin typeface="Calibri" panose="020F0502020204030204"/>
              <a:ea typeface="+mn-ea"/>
              <a:cs typeface="+mn-cs"/>
            </a:rPr>
            <a:t> </a:t>
          </a:r>
          <a:r>
            <a:rPr lang="hu-HU" sz="3200" dirty="0" err="1">
              <a:solidFill>
                <a:srgbClr val="388F43"/>
              </a:solidFill>
              <a:latin typeface="Calibri" panose="020F0502020204030204"/>
              <a:ea typeface="+mn-ea"/>
              <a:cs typeface="+mn-cs"/>
            </a:rPr>
            <a:t>troškove</a:t>
          </a:r>
          <a:endParaRPr lang="en-GB" sz="3200" dirty="0">
            <a:solidFill>
              <a:srgbClr val="388F43"/>
            </a:solidFill>
            <a:latin typeface="Calibri" panose="020F0502020204030204"/>
            <a:ea typeface="+mn-ea"/>
            <a:cs typeface="+mn-cs"/>
          </a:endParaRPr>
        </a:p>
      </dgm:t>
    </dgm:pt>
    <dgm:pt modelId="{C2D7E5BD-CB08-4CE2-A6D8-261B27C70F37}" type="parTrans" cxnId="{BCC8F906-8028-4ED6-9374-EF4D7B342E09}">
      <dgm:prSet/>
      <dgm:spPr/>
      <dgm:t>
        <a:bodyPr/>
        <a:lstStyle/>
        <a:p>
          <a:endParaRPr lang="en-GB"/>
        </a:p>
      </dgm:t>
    </dgm:pt>
    <dgm:pt modelId="{7912497A-FFF7-4941-B7E8-6B828A70B4C3}" type="sibTrans" cxnId="{BCC8F906-8028-4ED6-9374-EF4D7B342E09}">
      <dgm:prSet/>
      <dgm:spPr/>
      <dgm:t>
        <a:bodyPr/>
        <a:lstStyle/>
        <a:p>
          <a:endParaRPr lang="en-GB"/>
        </a:p>
      </dgm:t>
    </dgm:pt>
    <dgm:pt modelId="{17F967C1-A23F-4218-AFEA-A054DC63D0CD}">
      <dgm:prSet phldrT="[Szöveg]"/>
      <dgm:spPr>
        <a:xfrm>
          <a:off x="288856" y="1250859"/>
          <a:ext cx="2287074" cy="818913"/>
        </a:xfrm>
        <a:prstGeom prst="roundRect">
          <a:avLst>
            <a:gd name="adj" fmla="val 10000"/>
          </a:avLst>
        </a:prstGeom>
        <a:solidFill>
          <a:srgbClr val="8BC14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err="1">
              <a:solidFill>
                <a:sysClr val="window" lastClr="FFFFFF"/>
              </a:solidFill>
              <a:latin typeface="Calibri" panose="020F0502020204030204"/>
              <a:ea typeface="+mn-ea"/>
              <a:cs typeface="+mn-cs"/>
            </a:rPr>
            <a:t>Koristite</a:t>
          </a:r>
          <a:r>
            <a:rPr lang="en-US" dirty="0">
              <a:solidFill>
                <a:sysClr val="window" lastClr="FFFFFF"/>
              </a:solidFill>
              <a:latin typeface="Calibri" panose="020F0502020204030204"/>
              <a:ea typeface="+mn-ea"/>
              <a:cs typeface="+mn-cs"/>
            </a:rPr>
            <a:t> </a:t>
          </a:r>
          <a:r>
            <a:rPr lang="en-US" dirty="0" err="1">
              <a:solidFill>
                <a:sysClr val="window" lastClr="FFFFFF"/>
              </a:solidFill>
              <a:latin typeface="Calibri" panose="020F0502020204030204"/>
              <a:ea typeface="+mn-ea"/>
              <a:cs typeface="+mn-cs"/>
            </a:rPr>
            <a:t>manje</a:t>
          </a:r>
          <a:r>
            <a:rPr lang="en-US" dirty="0">
              <a:solidFill>
                <a:sysClr val="window" lastClr="FFFFFF"/>
              </a:solidFill>
              <a:latin typeface="Calibri" panose="020F0502020204030204"/>
              <a:ea typeface="+mn-ea"/>
              <a:cs typeface="+mn-cs"/>
            </a:rPr>
            <a:t> </a:t>
          </a:r>
          <a:r>
            <a:rPr lang="en-US" dirty="0" err="1">
              <a:solidFill>
                <a:sysClr val="window" lastClr="FFFFFF"/>
              </a:solidFill>
              <a:latin typeface="Calibri" panose="020F0502020204030204"/>
              <a:ea typeface="+mn-ea"/>
              <a:cs typeface="+mn-cs"/>
            </a:rPr>
            <a:t>primarnih</a:t>
          </a:r>
          <a:r>
            <a:rPr lang="en-US" dirty="0">
              <a:solidFill>
                <a:sysClr val="window" lastClr="FFFFFF"/>
              </a:solidFill>
              <a:latin typeface="Calibri" panose="020F0502020204030204"/>
              <a:ea typeface="+mn-ea"/>
              <a:cs typeface="+mn-cs"/>
            </a:rPr>
            <a:t> </a:t>
          </a:r>
          <a:r>
            <a:rPr lang="en-US" dirty="0" err="1">
              <a:solidFill>
                <a:sysClr val="window" lastClr="FFFFFF"/>
              </a:solidFill>
              <a:latin typeface="Calibri" panose="020F0502020204030204"/>
              <a:ea typeface="+mn-ea"/>
              <a:cs typeface="+mn-cs"/>
            </a:rPr>
            <a:t>sirovina</a:t>
          </a:r>
          <a:r>
            <a:rPr lang="en-US" dirty="0">
              <a:solidFill>
                <a:sysClr val="window" lastClr="FFFFFF"/>
              </a:solidFill>
              <a:latin typeface="Calibri" panose="020F0502020204030204"/>
              <a:ea typeface="+mn-ea"/>
              <a:cs typeface="+mn-cs"/>
            </a:rPr>
            <a:t> </a:t>
          </a:r>
          <a:r>
            <a:rPr lang="en-US" dirty="0" err="1">
              <a:solidFill>
                <a:sysClr val="window" lastClr="FFFFFF"/>
              </a:solidFill>
              <a:latin typeface="Calibri" panose="020F0502020204030204"/>
              <a:ea typeface="+mn-ea"/>
              <a:cs typeface="+mn-cs"/>
            </a:rPr>
            <a:t>kako</a:t>
          </a:r>
          <a:r>
            <a:rPr lang="en-US" dirty="0">
              <a:solidFill>
                <a:sysClr val="window" lastClr="FFFFFF"/>
              </a:solidFill>
              <a:latin typeface="Calibri" panose="020F0502020204030204"/>
              <a:ea typeface="+mn-ea"/>
              <a:cs typeface="+mn-cs"/>
            </a:rPr>
            <a:t> </a:t>
          </a:r>
          <a:r>
            <a:rPr lang="en-US" dirty="0" err="1">
              <a:solidFill>
                <a:sysClr val="window" lastClr="FFFFFF"/>
              </a:solidFill>
              <a:latin typeface="Calibri" panose="020F0502020204030204"/>
              <a:ea typeface="+mn-ea"/>
              <a:cs typeface="+mn-cs"/>
            </a:rPr>
            <a:t>biste</a:t>
          </a:r>
          <a:r>
            <a:rPr lang="en-US" dirty="0">
              <a:solidFill>
                <a:sysClr val="window" lastClr="FFFFFF"/>
              </a:solidFill>
              <a:latin typeface="Calibri" panose="020F0502020204030204"/>
              <a:ea typeface="+mn-ea"/>
              <a:cs typeface="+mn-cs"/>
            </a:rPr>
            <a:t> </a:t>
          </a:r>
          <a:r>
            <a:rPr lang="en-US" dirty="0" err="1">
              <a:solidFill>
                <a:sysClr val="window" lastClr="FFFFFF"/>
              </a:solidFill>
              <a:latin typeface="Calibri" panose="020F0502020204030204"/>
              <a:ea typeface="+mn-ea"/>
              <a:cs typeface="+mn-cs"/>
            </a:rPr>
            <a:t>smanjili</a:t>
          </a:r>
          <a:r>
            <a:rPr lang="en-US" dirty="0">
              <a:solidFill>
                <a:sysClr val="window" lastClr="FFFFFF"/>
              </a:solidFill>
              <a:latin typeface="Calibri" panose="020F0502020204030204"/>
              <a:ea typeface="+mn-ea"/>
              <a:cs typeface="+mn-cs"/>
            </a:rPr>
            <a:t> </a:t>
          </a:r>
          <a:r>
            <a:rPr lang="en-US" dirty="0" err="1">
              <a:solidFill>
                <a:sysClr val="window" lastClr="FFFFFF"/>
              </a:solidFill>
              <a:latin typeface="Calibri" panose="020F0502020204030204"/>
              <a:ea typeface="+mn-ea"/>
              <a:cs typeface="+mn-cs"/>
            </a:rPr>
            <a:t>razinu</a:t>
          </a:r>
          <a:r>
            <a:rPr lang="en-US" dirty="0">
              <a:solidFill>
                <a:sysClr val="window" lastClr="FFFFFF"/>
              </a:solidFill>
              <a:latin typeface="Calibri" panose="020F0502020204030204"/>
              <a:ea typeface="+mn-ea"/>
              <a:cs typeface="+mn-cs"/>
            </a:rPr>
            <a:t> </a:t>
          </a:r>
          <a:r>
            <a:rPr lang="en-US" dirty="0" err="1">
              <a:solidFill>
                <a:sysClr val="window" lastClr="FFFFFF"/>
              </a:solidFill>
              <a:latin typeface="Calibri" panose="020F0502020204030204"/>
              <a:ea typeface="+mn-ea"/>
              <a:cs typeface="+mn-cs"/>
            </a:rPr>
            <a:t>izloženosti</a:t>
          </a:r>
          <a:r>
            <a:rPr lang="en-US" dirty="0">
              <a:solidFill>
                <a:sysClr val="window" lastClr="FFFFFF"/>
              </a:solidFill>
              <a:latin typeface="Calibri" panose="020F0502020204030204"/>
              <a:ea typeface="+mn-ea"/>
              <a:cs typeface="+mn-cs"/>
            </a:rPr>
            <a:t> </a:t>
          </a:r>
          <a:r>
            <a:rPr lang="en-US" dirty="0" err="1">
              <a:solidFill>
                <a:sysClr val="window" lastClr="FFFFFF"/>
              </a:solidFill>
              <a:latin typeface="Calibri" panose="020F0502020204030204"/>
              <a:ea typeface="+mn-ea"/>
              <a:cs typeface="+mn-cs"/>
            </a:rPr>
            <a:t>fluktuacijama</a:t>
          </a:r>
          <a:r>
            <a:rPr lang="en-US" dirty="0">
              <a:solidFill>
                <a:sysClr val="window" lastClr="FFFFFF"/>
              </a:solidFill>
              <a:latin typeface="Calibri" panose="020F0502020204030204"/>
              <a:ea typeface="+mn-ea"/>
              <a:cs typeface="+mn-cs"/>
            </a:rPr>
            <a:t> </a:t>
          </a:r>
          <a:r>
            <a:rPr lang="en-US" dirty="0" err="1">
              <a:solidFill>
                <a:sysClr val="window" lastClr="FFFFFF"/>
              </a:solidFill>
              <a:latin typeface="Calibri" panose="020F0502020204030204"/>
              <a:ea typeface="+mn-ea"/>
              <a:cs typeface="+mn-cs"/>
            </a:rPr>
            <a:t>cijena</a:t>
          </a:r>
          <a:r>
            <a:rPr lang="en-US" dirty="0">
              <a:solidFill>
                <a:sysClr val="window" lastClr="FFFFFF"/>
              </a:solidFill>
              <a:latin typeface="Calibri" panose="020F0502020204030204"/>
              <a:ea typeface="+mn-ea"/>
              <a:cs typeface="+mn-cs"/>
            </a:rPr>
            <a:t>.</a:t>
          </a:r>
          <a:endParaRPr lang="en-GB" dirty="0">
            <a:solidFill>
              <a:sysClr val="window" lastClr="FFFFFF"/>
            </a:solidFill>
            <a:latin typeface="Calibri" panose="020F0502020204030204"/>
            <a:ea typeface="+mn-ea"/>
            <a:cs typeface="+mn-cs"/>
          </a:endParaRPr>
        </a:p>
      </dgm:t>
    </dgm:pt>
    <dgm:pt modelId="{2217F24C-F034-4BEE-ABA9-7A48F8C44DC5}" type="parTrans" cxnId="{614F4AB9-F8DC-47AE-A6A0-9A635121AEAC}">
      <dgm:prSet/>
      <dgm:spPr/>
      <dgm:t>
        <a:bodyPr/>
        <a:lstStyle/>
        <a:p>
          <a:endParaRPr lang="en-GB"/>
        </a:p>
      </dgm:t>
    </dgm:pt>
    <dgm:pt modelId="{9EFA174E-3FCE-4C26-A455-6FE6E405820C}" type="sibTrans" cxnId="{614F4AB9-F8DC-47AE-A6A0-9A635121AEAC}">
      <dgm:prSet/>
      <dgm:spPr/>
      <dgm:t>
        <a:bodyPr/>
        <a:lstStyle/>
        <a:p>
          <a:endParaRPr lang="en-GB"/>
        </a:p>
      </dgm:t>
    </dgm:pt>
    <dgm:pt modelId="{499F85B2-5776-4366-84E4-7905D286F43F}">
      <dgm:prSet phldrT="[Szöveg]" custT="1"/>
      <dgm:spPr>
        <a:xfrm>
          <a:off x="3076228" y="0"/>
          <a:ext cx="2858843" cy="4168346"/>
        </a:xfrm>
        <a:prstGeom prst="roundRect">
          <a:avLst>
            <a:gd name="adj" fmla="val 10000"/>
          </a:avLst>
        </a:prstGeom>
        <a:solidFill>
          <a:srgbClr val="8BC145">
            <a:tint val="40000"/>
            <a:hueOff val="0"/>
            <a:satOff val="0"/>
            <a:lumOff val="0"/>
            <a:alphaOff val="0"/>
          </a:srgbClr>
        </a:solidFill>
        <a:ln>
          <a:noFill/>
        </a:ln>
        <a:effectLst/>
      </dgm:spPr>
      <dgm:t>
        <a:bodyPr/>
        <a:lstStyle/>
        <a:p>
          <a:pPr>
            <a:buNone/>
          </a:pPr>
          <a:r>
            <a:rPr lang="hu-HU" sz="2800" dirty="0" err="1">
              <a:solidFill>
                <a:srgbClr val="388F43"/>
              </a:solidFill>
              <a:latin typeface="Calibri" panose="020F0502020204030204"/>
              <a:ea typeface="+mn-ea"/>
              <a:cs typeface="+mn-cs"/>
            </a:rPr>
            <a:t>Nađite</a:t>
          </a:r>
          <a:r>
            <a:rPr lang="hu-HU" sz="2800" dirty="0">
              <a:solidFill>
                <a:srgbClr val="388F43"/>
              </a:solidFill>
              <a:latin typeface="Calibri" panose="020F0502020204030204"/>
              <a:ea typeface="+mn-ea"/>
              <a:cs typeface="+mn-cs"/>
            </a:rPr>
            <a:t> </a:t>
          </a:r>
          <a:r>
            <a:rPr lang="hu-HU" sz="2800" dirty="0" err="1">
              <a:solidFill>
                <a:srgbClr val="388F43"/>
              </a:solidFill>
              <a:latin typeface="Calibri" panose="020F0502020204030204"/>
              <a:ea typeface="+mn-ea"/>
              <a:cs typeface="+mn-cs"/>
            </a:rPr>
            <a:t>izvore</a:t>
          </a:r>
          <a:r>
            <a:rPr lang="hu-HU" sz="2800" dirty="0">
              <a:solidFill>
                <a:srgbClr val="388F43"/>
              </a:solidFill>
              <a:latin typeface="Calibri" panose="020F0502020204030204"/>
              <a:ea typeface="+mn-ea"/>
              <a:cs typeface="+mn-cs"/>
            </a:rPr>
            <a:t> </a:t>
          </a:r>
          <a:r>
            <a:rPr lang="hu-HU" sz="2800" dirty="0" err="1">
              <a:solidFill>
                <a:srgbClr val="388F43"/>
              </a:solidFill>
              <a:latin typeface="Calibri" panose="020F0502020204030204"/>
              <a:ea typeface="+mn-ea"/>
              <a:cs typeface="+mn-cs"/>
            </a:rPr>
            <a:t>financiranja</a:t>
          </a:r>
          <a:endParaRPr lang="en-GB" sz="2800" dirty="0">
            <a:solidFill>
              <a:srgbClr val="388F43"/>
            </a:solidFill>
            <a:latin typeface="Calibri" panose="020F0502020204030204"/>
            <a:ea typeface="+mn-ea"/>
            <a:cs typeface="+mn-cs"/>
          </a:endParaRPr>
        </a:p>
      </dgm:t>
    </dgm:pt>
    <dgm:pt modelId="{F3F09ABB-0DAF-4560-94A8-66830EDAB5ED}" type="parTrans" cxnId="{3C421D7C-2101-4EBF-AF43-330F6E20DD72}">
      <dgm:prSet/>
      <dgm:spPr/>
      <dgm:t>
        <a:bodyPr/>
        <a:lstStyle/>
        <a:p>
          <a:endParaRPr lang="en-GB"/>
        </a:p>
      </dgm:t>
    </dgm:pt>
    <dgm:pt modelId="{6175640D-4C3C-4E8A-8552-FE3C6AFF6E70}" type="sibTrans" cxnId="{3C421D7C-2101-4EBF-AF43-330F6E20DD72}">
      <dgm:prSet/>
      <dgm:spPr/>
      <dgm:t>
        <a:bodyPr/>
        <a:lstStyle/>
        <a:p>
          <a:endParaRPr lang="en-GB"/>
        </a:p>
      </dgm:t>
    </dgm:pt>
    <dgm:pt modelId="{904EED8F-C39A-4E84-BBB8-224405FE0BC9}">
      <dgm:prSet phldrT="[Szöveg]"/>
      <dgm:spPr>
        <a:xfrm>
          <a:off x="3362112" y="1251724"/>
          <a:ext cx="2287074" cy="1256813"/>
        </a:xfrm>
        <a:prstGeom prst="roundRect">
          <a:avLst>
            <a:gd name="adj" fmla="val 10000"/>
          </a:avLst>
        </a:prstGeom>
        <a:solidFill>
          <a:srgbClr val="8BC145">
            <a:hueOff val="4774846"/>
            <a:satOff val="8100"/>
            <a:lumOff val="-294"/>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err="1">
              <a:solidFill>
                <a:sysClr val="window" lastClr="FFFFFF"/>
              </a:solidFill>
              <a:latin typeface="Calibri" panose="020F0502020204030204"/>
              <a:ea typeface="+mn-ea"/>
              <a:cs typeface="+mn-cs"/>
            </a:rPr>
            <a:t>Upoznajte</a:t>
          </a:r>
          <a:r>
            <a:rPr lang="en-US" dirty="0">
              <a:solidFill>
                <a:sysClr val="window" lastClr="FFFFFF"/>
              </a:solidFill>
              <a:latin typeface="Calibri" panose="020F0502020204030204"/>
              <a:ea typeface="+mn-ea"/>
              <a:cs typeface="+mn-cs"/>
            </a:rPr>
            <a:t> </a:t>
          </a:r>
          <a:r>
            <a:rPr lang="en-US" dirty="0" err="1">
              <a:solidFill>
                <a:sysClr val="window" lastClr="FFFFFF"/>
              </a:solidFill>
              <a:latin typeface="Calibri" panose="020F0502020204030204"/>
              <a:ea typeface="+mn-ea"/>
              <a:cs typeface="+mn-cs"/>
            </a:rPr>
            <a:t>različite</a:t>
          </a:r>
          <a:r>
            <a:rPr lang="en-US" dirty="0">
              <a:solidFill>
                <a:sysClr val="window" lastClr="FFFFFF"/>
              </a:solidFill>
              <a:latin typeface="Calibri" panose="020F0502020204030204"/>
              <a:ea typeface="+mn-ea"/>
              <a:cs typeface="+mn-cs"/>
            </a:rPr>
            <a:t> </a:t>
          </a:r>
          <a:r>
            <a:rPr lang="en-US" dirty="0" err="1">
              <a:solidFill>
                <a:sysClr val="window" lastClr="FFFFFF"/>
              </a:solidFill>
              <a:latin typeface="Calibri" panose="020F0502020204030204"/>
              <a:ea typeface="+mn-ea"/>
              <a:cs typeface="+mn-cs"/>
            </a:rPr>
            <a:t>vrste</a:t>
          </a:r>
          <a:r>
            <a:rPr lang="en-US" dirty="0">
              <a:solidFill>
                <a:sysClr val="window" lastClr="FFFFFF"/>
              </a:solidFill>
              <a:latin typeface="Calibri" panose="020F0502020204030204"/>
              <a:ea typeface="+mn-ea"/>
              <a:cs typeface="+mn-cs"/>
            </a:rPr>
            <a:t> </a:t>
          </a:r>
          <a:r>
            <a:rPr lang="en-US" dirty="0" err="1">
              <a:solidFill>
                <a:sysClr val="window" lastClr="FFFFFF"/>
              </a:solidFill>
              <a:latin typeface="Calibri" panose="020F0502020204030204"/>
              <a:ea typeface="+mn-ea"/>
              <a:cs typeface="+mn-cs"/>
            </a:rPr>
            <a:t>financijskih</a:t>
          </a:r>
          <a:r>
            <a:rPr lang="en-US" dirty="0">
              <a:solidFill>
                <a:sysClr val="window" lastClr="FFFFFF"/>
              </a:solidFill>
              <a:latin typeface="Calibri" panose="020F0502020204030204"/>
              <a:ea typeface="+mn-ea"/>
              <a:cs typeface="+mn-cs"/>
            </a:rPr>
            <a:t> </a:t>
          </a:r>
          <a:r>
            <a:rPr lang="en-US" dirty="0" err="1">
              <a:solidFill>
                <a:sysClr val="window" lastClr="FFFFFF"/>
              </a:solidFill>
              <a:latin typeface="Calibri" panose="020F0502020204030204"/>
              <a:ea typeface="+mn-ea"/>
              <a:cs typeface="+mn-cs"/>
            </a:rPr>
            <a:t>proizvoda</a:t>
          </a:r>
          <a:r>
            <a:rPr lang="en-US" dirty="0">
              <a:solidFill>
                <a:sysClr val="window" lastClr="FFFFFF"/>
              </a:solidFill>
              <a:latin typeface="Calibri" panose="020F0502020204030204"/>
              <a:ea typeface="+mn-ea"/>
              <a:cs typeface="+mn-cs"/>
            </a:rPr>
            <a:t>: </a:t>
          </a:r>
          <a:r>
            <a:rPr lang="en-US" dirty="0" err="1">
              <a:solidFill>
                <a:sysClr val="window" lastClr="FFFFFF"/>
              </a:solidFill>
              <a:latin typeface="Calibri" panose="020F0502020204030204"/>
              <a:ea typeface="+mn-ea"/>
              <a:cs typeface="+mn-cs"/>
            </a:rPr>
            <a:t>javni</a:t>
          </a:r>
          <a:r>
            <a:rPr lang="en-US" dirty="0">
              <a:solidFill>
                <a:sysClr val="window" lastClr="FFFFFF"/>
              </a:solidFill>
              <a:latin typeface="Calibri" panose="020F0502020204030204"/>
              <a:ea typeface="+mn-ea"/>
              <a:cs typeface="+mn-cs"/>
            </a:rPr>
            <a:t> </a:t>
          </a:r>
          <a:r>
            <a:rPr lang="en-US" dirty="0" err="1">
              <a:solidFill>
                <a:sysClr val="window" lastClr="FFFFFF"/>
              </a:solidFill>
              <a:latin typeface="Calibri" panose="020F0502020204030204"/>
              <a:ea typeface="+mn-ea"/>
              <a:cs typeface="+mn-cs"/>
            </a:rPr>
            <a:t>dionički</a:t>
          </a:r>
          <a:r>
            <a:rPr lang="en-US" dirty="0">
              <a:solidFill>
                <a:sysClr val="window" lastClr="FFFFFF"/>
              </a:solidFill>
              <a:latin typeface="Calibri" panose="020F0502020204030204"/>
              <a:ea typeface="+mn-ea"/>
              <a:cs typeface="+mn-cs"/>
            </a:rPr>
            <a:t> </a:t>
          </a:r>
          <a:r>
            <a:rPr lang="en-US" dirty="0" err="1">
              <a:solidFill>
                <a:sysClr val="window" lastClr="FFFFFF"/>
              </a:solidFill>
              <a:latin typeface="Calibri" panose="020F0502020204030204"/>
              <a:ea typeface="+mn-ea"/>
              <a:cs typeface="+mn-cs"/>
            </a:rPr>
            <a:t>fondovi</a:t>
          </a:r>
          <a:r>
            <a:rPr lang="en-US" dirty="0">
              <a:solidFill>
                <a:sysClr val="window" lastClr="FFFFFF"/>
              </a:solidFill>
              <a:latin typeface="Calibri" panose="020F0502020204030204"/>
              <a:ea typeface="+mn-ea"/>
              <a:cs typeface="+mn-cs"/>
            </a:rPr>
            <a:t>, </a:t>
          </a:r>
          <a:r>
            <a:rPr lang="en-US" dirty="0" err="1">
              <a:solidFill>
                <a:sysClr val="window" lastClr="FFFFFF"/>
              </a:solidFill>
              <a:latin typeface="Calibri" panose="020F0502020204030204"/>
              <a:ea typeface="+mn-ea"/>
              <a:cs typeface="+mn-cs"/>
            </a:rPr>
            <a:t>obveznice</a:t>
          </a:r>
          <a:r>
            <a:rPr lang="en-US" dirty="0">
              <a:solidFill>
                <a:sysClr val="window" lastClr="FFFFFF"/>
              </a:solidFill>
              <a:latin typeface="Calibri" panose="020F0502020204030204"/>
              <a:ea typeface="+mn-ea"/>
              <a:cs typeface="+mn-cs"/>
            </a:rPr>
            <a:t>, </a:t>
          </a:r>
          <a:r>
            <a:rPr lang="en-US" dirty="0" err="1">
              <a:solidFill>
                <a:sysClr val="window" lastClr="FFFFFF"/>
              </a:solidFill>
              <a:latin typeface="Calibri" panose="020F0502020204030204"/>
              <a:ea typeface="+mn-ea"/>
              <a:cs typeface="+mn-cs"/>
            </a:rPr>
            <a:t>privatni</a:t>
          </a:r>
          <a:r>
            <a:rPr lang="en-US" dirty="0">
              <a:solidFill>
                <a:sysClr val="window" lastClr="FFFFFF"/>
              </a:solidFill>
              <a:latin typeface="Calibri" panose="020F0502020204030204"/>
              <a:ea typeface="+mn-ea"/>
              <a:cs typeface="+mn-cs"/>
            </a:rPr>
            <a:t> </a:t>
          </a:r>
          <a:r>
            <a:rPr lang="en-US" dirty="0" err="1">
              <a:solidFill>
                <a:sysClr val="window" lastClr="FFFFFF"/>
              </a:solidFill>
              <a:latin typeface="Calibri" panose="020F0502020204030204"/>
              <a:ea typeface="+mn-ea"/>
              <a:cs typeface="+mn-cs"/>
            </a:rPr>
            <a:t>tržišni</a:t>
          </a:r>
          <a:r>
            <a:rPr lang="en-US" dirty="0">
              <a:solidFill>
                <a:sysClr val="window" lastClr="FFFFFF"/>
              </a:solidFill>
              <a:latin typeface="Calibri" panose="020F0502020204030204"/>
              <a:ea typeface="+mn-ea"/>
              <a:cs typeface="+mn-cs"/>
            </a:rPr>
            <a:t> </a:t>
          </a:r>
          <a:r>
            <a:rPr lang="en-US" dirty="0" err="1">
              <a:solidFill>
                <a:sysClr val="window" lastClr="FFFFFF"/>
              </a:solidFill>
              <a:latin typeface="Calibri" panose="020F0502020204030204"/>
              <a:ea typeface="+mn-ea"/>
              <a:cs typeface="+mn-cs"/>
            </a:rPr>
            <a:t>fondovi</a:t>
          </a:r>
          <a:r>
            <a:rPr lang="en-US" dirty="0">
              <a:solidFill>
                <a:sysClr val="window" lastClr="FFFFFF"/>
              </a:solidFill>
              <a:latin typeface="Calibri" panose="020F0502020204030204"/>
              <a:ea typeface="+mn-ea"/>
              <a:cs typeface="+mn-cs"/>
            </a:rPr>
            <a:t> </a:t>
          </a:r>
          <a:r>
            <a:rPr lang="en-US" dirty="0" err="1">
              <a:solidFill>
                <a:sysClr val="window" lastClr="FFFFFF"/>
              </a:solidFill>
              <a:latin typeface="Calibri" panose="020F0502020204030204"/>
              <a:ea typeface="+mn-ea"/>
              <a:cs typeface="+mn-cs"/>
            </a:rPr>
            <a:t>i</a:t>
          </a:r>
          <a:r>
            <a:rPr lang="en-US" dirty="0">
              <a:solidFill>
                <a:sysClr val="window" lastClr="FFFFFF"/>
              </a:solidFill>
              <a:latin typeface="Calibri" panose="020F0502020204030204"/>
              <a:ea typeface="+mn-ea"/>
              <a:cs typeface="+mn-cs"/>
            </a:rPr>
            <a:t> </a:t>
          </a:r>
          <a:r>
            <a:rPr lang="en-US" dirty="0" err="1">
              <a:solidFill>
                <a:sysClr val="window" lastClr="FFFFFF"/>
              </a:solidFill>
              <a:latin typeface="Calibri" panose="020F0502020204030204"/>
              <a:ea typeface="+mn-ea"/>
              <a:cs typeface="+mn-cs"/>
            </a:rPr>
            <a:t>bankarstvo</a:t>
          </a:r>
          <a:r>
            <a:rPr lang="en-US" dirty="0">
              <a:solidFill>
                <a:sysClr val="window" lastClr="FFFFFF"/>
              </a:solidFill>
              <a:latin typeface="Calibri" panose="020F0502020204030204"/>
              <a:ea typeface="+mn-ea"/>
              <a:cs typeface="+mn-cs"/>
            </a:rPr>
            <a:t>..</a:t>
          </a:r>
          <a:endParaRPr lang="en-GB" dirty="0">
            <a:solidFill>
              <a:sysClr val="window" lastClr="FFFFFF"/>
            </a:solidFill>
            <a:latin typeface="Calibri" panose="020F0502020204030204"/>
            <a:ea typeface="+mn-ea"/>
            <a:cs typeface="+mn-cs"/>
          </a:endParaRPr>
        </a:p>
      </dgm:t>
    </dgm:pt>
    <dgm:pt modelId="{B468D6C9-CDF4-453F-B20B-8D05A6A62F5D}" type="parTrans" cxnId="{A6D6898E-B781-4FE1-89E4-DC10F41CD531}">
      <dgm:prSet/>
      <dgm:spPr/>
      <dgm:t>
        <a:bodyPr/>
        <a:lstStyle/>
        <a:p>
          <a:endParaRPr lang="en-GB"/>
        </a:p>
      </dgm:t>
    </dgm:pt>
    <dgm:pt modelId="{A189532A-533F-4095-8B74-F5FBDC36A75A}" type="sibTrans" cxnId="{A6D6898E-B781-4FE1-89E4-DC10F41CD531}">
      <dgm:prSet/>
      <dgm:spPr/>
      <dgm:t>
        <a:bodyPr/>
        <a:lstStyle/>
        <a:p>
          <a:endParaRPr lang="en-GB"/>
        </a:p>
      </dgm:t>
    </dgm:pt>
    <dgm:pt modelId="{FA0FDE07-9397-44F7-8428-97C35A5EC5F2}">
      <dgm:prSet phldrT="[Szöveg]"/>
      <dgm:spPr>
        <a:xfrm>
          <a:off x="3362112" y="2701894"/>
          <a:ext cx="2287074" cy="1256813"/>
        </a:xfrm>
        <a:prstGeom prst="roundRect">
          <a:avLst>
            <a:gd name="adj" fmla="val 10000"/>
          </a:avLst>
        </a:prstGeom>
        <a:solidFill>
          <a:srgbClr val="8BC145">
            <a:hueOff val="6366461"/>
            <a:satOff val="10800"/>
            <a:lumOff val="-392"/>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err="1">
              <a:solidFill>
                <a:sysClr val="window" lastClr="FFFFFF"/>
              </a:solidFill>
              <a:latin typeface="Calibri" panose="020F0502020204030204"/>
              <a:ea typeface="+mn-ea"/>
              <a:cs typeface="+mn-cs"/>
            </a:rPr>
            <a:t>Provjerite</a:t>
          </a:r>
          <a:r>
            <a:rPr lang="en-US" dirty="0">
              <a:solidFill>
                <a:sysClr val="window" lastClr="FFFFFF"/>
              </a:solidFill>
              <a:latin typeface="Calibri" panose="020F0502020204030204"/>
              <a:ea typeface="+mn-ea"/>
              <a:cs typeface="+mn-cs"/>
            </a:rPr>
            <a:t> web </a:t>
          </a:r>
          <a:r>
            <a:rPr lang="en-US" dirty="0" err="1">
              <a:solidFill>
                <a:sysClr val="window" lastClr="FFFFFF"/>
              </a:solidFill>
              <a:latin typeface="Calibri" panose="020F0502020204030204"/>
              <a:ea typeface="+mn-ea"/>
              <a:cs typeface="+mn-cs"/>
            </a:rPr>
            <a:t>stranicu</a:t>
          </a:r>
          <a:r>
            <a:rPr lang="en-US" dirty="0">
              <a:solidFill>
                <a:sysClr val="window" lastClr="FFFFFF"/>
              </a:solidFill>
              <a:latin typeface="Calibri" panose="020F0502020204030204"/>
              <a:ea typeface="+mn-ea"/>
              <a:cs typeface="+mn-cs"/>
            </a:rPr>
            <a:t> EU-a </a:t>
          </a:r>
          <a:r>
            <a:rPr lang="en-US" dirty="0" err="1">
              <a:solidFill>
                <a:sysClr val="window" lastClr="FFFFFF"/>
              </a:solidFill>
              <a:latin typeface="Calibri" panose="020F0502020204030204"/>
              <a:ea typeface="+mn-ea"/>
              <a:cs typeface="+mn-cs"/>
            </a:rPr>
            <a:t>kako</a:t>
          </a:r>
          <a:r>
            <a:rPr lang="en-US" dirty="0">
              <a:solidFill>
                <a:sysClr val="window" lastClr="FFFFFF"/>
              </a:solidFill>
              <a:latin typeface="Calibri" panose="020F0502020204030204"/>
              <a:ea typeface="+mn-ea"/>
              <a:cs typeface="+mn-cs"/>
            </a:rPr>
            <a:t> </a:t>
          </a:r>
          <a:r>
            <a:rPr lang="en-US" dirty="0" err="1">
              <a:solidFill>
                <a:sysClr val="window" lastClr="FFFFFF"/>
              </a:solidFill>
              <a:latin typeface="Calibri" panose="020F0502020204030204"/>
              <a:ea typeface="+mn-ea"/>
              <a:cs typeface="+mn-cs"/>
            </a:rPr>
            <a:t>biste</a:t>
          </a:r>
          <a:r>
            <a:rPr lang="en-US" dirty="0">
              <a:solidFill>
                <a:sysClr val="window" lastClr="FFFFFF"/>
              </a:solidFill>
              <a:latin typeface="Calibri" panose="020F0502020204030204"/>
              <a:ea typeface="+mn-ea"/>
              <a:cs typeface="+mn-cs"/>
            </a:rPr>
            <a:t> </a:t>
          </a:r>
          <a:r>
            <a:rPr lang="en-US" dirty="0" err="1">
              <a:solidFill>
                <a:sysClr val="window" lastClr="FFFFFF"/>
              </a:solidFill>
              <a:latin typeface="Calibri" panose="020F0502020204030204"/>
              <a:ea typeface="+mn-ea"/>
              <a:cs typeface="+mn-cs"/>
            </a:rPr>
            <a:t>dobili</a:t>
          </a:r>
          <a:r>
            <a:rPr lang="en-US" dirty="0">
              <a:solidFill>
                <a:sysClr val="window" lastClr="FFFFFF"/>
              </a:solidFill>
              <a:latin typeface="Calibri" panose="020F0502020204030204"/>
              <a:ea typeface="+mn-ea"/>
              <a:cs typeface="+mn-cs"/>
            </a:rPr>
            <a:t> </a:t>
          </a:r>
          <a:r>
            <a:rPr lang="en-US" dirty="0" err="1">
              <a:solidFill>
                <a:sysClr val="window" lastClr="FFFFFF"/>
              </a:solidFill>
              <a:latin typeface="Calibri" panose="020F0502020204030204"/>
              <a:ea typeface="+mn-ea"/>
              <a:cs typeface="+mn-cs"/>
            </a:rPr>
            <a:t>informacije</a:t>
          </a:r>
          <a:r>
            <a:rPr lang="en-US" dirty="0">
              <a:solidFill>
                <a:sysClr val="window" lastClr="FFFFFF"/>
              </a:solidFill>
              <a:latin typeface="Calibri" panose="020F0502020204030204"/>
              <a:ea typeface="+mn-ea"/>
              <a:cs typeface="+mn-cs"/>
            </a:rPr>
            <a:t> o </a:t>
          </a:r>
          <a:r>
            <a:rPr lang="en-US" dirty="0" err="1">
              <a:solidFill>
                <a:sysClr val="window" lastClr="FFFFFF"/>
              </a:solidFill>
              <a:latin typeface="Calibri" panose="020F0502020204030204"/>
              <a:ea typeface="+mn-ea"/>
              <a:cs typeface="+mn-cs"/>
            </a:rPr>
            <a:t>programima</a:t>
          </a:r>
          <a:r>
            <a:rPr lang="en-US" dirty="0">
              <a:solidFill>
                <a:sysClr val="window" lastClr="FFFFFF"/>
              </a:solidFill>
              <a:latin typeface="Calibri" panose="020F0502020204030204"/>
              <a:ea typeface="+mn-ea"/>
              <a:cs typeface="+mn-cs"/>
            </a:rPr>
            <a:t> </a:t>
          </a:r>
          <a:r>
            <a:rPr lang="en-US" dirty="0" err="1">
              <a:solidFill>
                <a:sysClr val="window" lastClr="FFFFFF"/>
              </a:solidFill>
              <a:latin typeface="Calibri" panose="020F0502020204030204"/>
              <a:ea typeface="+mn-ea"/>
              <a:cs typeface="+mn-cs"/>
            </a:rPr>
            <a:t>financiranja</a:t>
          </a:r>
          <a:r>
            <a:rPr lang="en-US" dirty="0">
              <a:solidFill>
                <a:sysClr val="window" lastClr="FFFFFF"/>
              </a:solidFill>
              <a:latin typeface="Calibri" panose="020F0502020204030204"/>
              <a:ea typeface="+mn-ea"/>
              <a:cs typeface="+mn-cs"/>
            </a:rPr>
            <a:t>, </a:t>
          </a:r>
          <a:r>
            <a:rPr lang="en-US" dirty="0" err="1">
              <a:solidFill>
                <a:sysClr val="window" lastClr="FFFFFF"/>
              </a:solidFill>
              <a:latin typeface="Calibri" panose="020F0502020204030204"/>
              <a:ea typeface="+mn-ea"/>
              <a:cs typeface="+mn-cs"/>
            </a:rPr>
            <a:t>kao</a:t>
          </a:r>
          <a:r>
            <a:rPr lang="en-US" dirty="0">
              <a:solidFill>
                <a:sysClr val="window" lastClr="FFFFFF"/>
              </a:solidFill>
              <a:latin typeface="Calibri" panose="020F0502020204030204"/>
              <a:ea typeface="+mn-ea"/>
              <a:cs typeface="+mn-cs"/>
            </a:rPr>
            <a:t> </a:t>
          </a:r>
          <a:r>
            <a:rPr lang="en-US" dirty="0" err="1">
              <a:solidFill>
                <a:sysClr val="window" lastClr="FFFFFF"/>
              </a:solidFill>
              <a:latin typeface="Calibri" panose="020F0502020204030204"/>
              <a:ea typeface="+mn-ea"/>
              <a:cs typeface="+mn-cs"/>
            </a:rPr>
            <a:t>što</a:t>
          </a:r>
          <a:r>
            <a:rPr lang="en-US" dirty="0">
              <a:solidFill>
                <a:sysClr val="window" lastClr="FFFFFF"/>
              </a:solidFill>
              <a:latin typeface="Calibri" panose="020F0502020204030204"/>
              <a:ea typeface="+mn-ea"/>
              <a:cs typeface="+mn-cs"/>
            </a:rPr>
            <a:t> </a:t>
          </a:r>
          <a:r>
            <a:rPr lang="en-US" dirty="0" err="1">
              <a:solidFill>
                <a:sysClr val="window" lastClr="FFFFFF"/>
              </a:solidFill>
              <a:latin typeface="Calibri" panose="020F0502020204030204"/>
              <a:ea typeface="+mn-ea"/>
              <a:cs typeface="+mn-cs"/>
            </a:rPr>
            <a:t>su</a:t>
          </a:r>
          <a:r>
            <a:rPr lang="en-US" dirty="0">
              <a:solidFill>
                <a:sysClr val="window" lastClr="FFFFFF"/>
              </a:solidFill>
              <a:latin typeface="Calibri" panose="020F0502020204030204"/>
              <a:ea typeface="+mn-ea"/>
              <a:cs typeface="+mn-cs"/>
            </a:rPr>
            <a:t> Horizon Europe </a:t>
          </a:r>
          <a:r>
            <a:rPr lang="en-US" dirty="0" err="1">
              <a:solidFill>
                <a:sysClr val="window" lastClr="FFFFFF"/>
              </a:solidFill>
              <a:latin typeface="Calibri" panose="020F0502020204030204"/>
              <a:ea typeface="+mn-ea"/>
              <a:cs typeface="+mn-cs"/>
            </a:rPr>
            <a:t>ili</a:t>
          </a:r>
          <a:r>
            <a:rPr lang="en-US" dirty="0">
              <a:solidFill>
                <a:sysClr val="window" lastClr="FFFFFF"/>
              </a:solidFill>
              <a:latin typeface="Calibri" panose="020F0502020204030204"/>
              <a:ea typeface="+mn-ea"/>
              <a:cs typeface="+mn-cs"/>
            </a:rPr>
            <a:t> program LIFE.</a:t>
          </a:r>
          <a:endParaRPr lang="en-GB" dirty="0">
            <a:solidFill>
              <a:sysClr val="window" lastClr="FFFFFF"/>
            </a:solidFill>
            <a:latin typeface="Calibri" panose="020F0502020204030204"/>
            <a:ea typeface="+mn-ea"/>
            <a:cs typeface="+mn-cs"/>
          </a:endParaRPr>
        </a:p>
      </dgm:t>
    </dgm:pt>
    <dgm:pt modelId="{CD98C49E-C7F2-42A1-8587-E43CD3C69E92}" type="parTrans" cxnId="{0C33AB81-4603-4D8F-9CD1-2FF3E335698D}">
      <dgm:prSet/>
      <dgm:spPr/>
      <dgm:t>
        <a:bodyPr/>
        <a:lstStyle/>
        <a:p>
          <a:endParaRPr lang="en-GB"/>
        </a:p>
      </dgm:t>
    </dgm:pt>
    <dgm:pt modelId="{743AE564-8ECF-4B9F-85D3-B6B46965FFD0}" type="sibTrans" cxnId="{0C33AB81-4603-4D8F-9CD1-2FF3E335698D}">
      <dgm:prSet/>
      <dgm:spPr/>
      <dgm:t>
        <a:bodyPr/>
        <a:lstStyle/>
        <a:p>
          <a:endParaRPr lang="en-GB"/>
        </a:p>
      </dgm:t>
    </dgm:pt>
    <dgm:pt modelId="{8C60B9EF-C719-40EC-AD05-1E289FCD5574}">
      <dgm:prSet/>
      <dgm:spPr>
        <a:xfrm>
          <a:off x="288856" y="2195759"/>
          <a:ext cx="2287074" cy="818913"/>
        </a:xfrm>
        <a:prstGeom prst="roundRect">
          <a:avLst>
            <a:gd name="adj" fmla="val 10000"/>
          </a:avLst>
        </a:prstGeom>
        <a:solidFill>
          <a:srgbClr val="8BC145">
            <a:hueOff val="1591615"/>
            <a:satOff val="2700"/>
            <a:lumOff val="-98"/>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err="1">
              <a:solidFill>
                <a:sysClr val="window" lastClr="FFFFFF"/>
              </a:solidFill>
              <a:latin typeface="Calibri" panose="020F0502020204030204"/>
              <a:ea typeface="+mn-ea"/>
              <a:cs typeface="+mn-cs"/>
            </a:rPr>
            <a:t>Maksimizirajte</a:t>
          </a:r>
          <a:r>
            <a:rPr lang="en-US" dirty="0">
              <a:solidFill>
                <a:sysClr val="window" lastClr="FFFFFF"/>
              </a:solidFill>
              <a:latin typeface="Calibri" panose="020F0502020204030204"/>
              <a:ea typeface="+mn-ea"/>
              <a:cs typeface="+mn-cs"/>
            </a:rPr>
            <a:t> </a:t>
          </a:r>
          <a:r>
            <a:rPr lang="en-US" dirty="0" err="1">
              <a:solidFill>
                <a:sysClr val="window" lastClr="FFFFFF"/>
              </a:solidFill>
              <a:latin typeface="Calibri" panose="020F0502020204030204"/>
              <a:ea typeface="+mn-ea"/>
              <a:cs typeface="+mn-cs"/>
            </a:rPr>
            <a:t>zadržanu</a:t>
          </a:r>
          <a:r>
            <a:rPr lang="en-US" dirty="0">
              <a:solidFill>
                <a:sysClr val="window" lastClr="FFFFFF"/>
              </a:solidFill>
              <a:latin typeface="Calibri" panose="020F0502020204030204"/>
              <a:ea typeface="+mn-ea"/>
              <a:cs typeface="+mn-cs"/>
            </a:rPr>
            <a:t> </a:t>
          </a:r>
          <a:r>
            <a:rPr lang="en-US" dirty="0" err="1">
              <a:solidFill>
                <a:sysClr val="window" lastClr="FFFFFF"/>
              </a:solidFill>
              <a:latin typeface="Calibri" panose="020F0502020204030204"/>
              <a:ea typeface="+mn-ea"/>
              <a:cs typeface="+mn-cs"/>
            </a:rPr>
            <a:t>vrijednost</a:t>
          </a:r>
          <a:r>
            <a:rPr lang="en-US" dirty="0">
              <a:solidFill>
                <a:sysClr val="window" lastClr="FFFFFF"/>
              </a:solidFill>
              <a:latin typeface="Calibri" panose="020F0502020204030204"/>
              <a:ea typeface="+mn-ea"/>
              <a:cs typeface="+mn-cs"/>
            </a:rPr>
            <a:t> </a:t>
          </a:r>
          <a:r>
            <a:rPr lang="en-US" dirty="0" err="1">
              <a:solidFill>
                <a:sysClr val="window" lastClr="FFFFFF"/>
              </a:solidFill>
              <a:latin typeface="Calibri" panose="020F0502020204030204"/>
              <a:ea typeface="+mn-ea"/>
              <a:cs typeface="+mn-cs"/>
            </a:rPr>
            <a:t>postojeće</a:t>
          </a:r>
          <a:r>
            <a:rPr lang="en-US" dirty="0">
              <a:solidFill>
                <a:sysClr val="window" lastClr="FFFFFF"/>
              </a:solidFill>
              <a:latin typeface="Calibri" panose="020F0502020204030204"/>
              <a:ea typeface="+mn-ea"/>
              <a:cs typeface="+mn-cs"/>
            </a:rPr>
            <a:t> </a:t>
          </a:r>
          <a:r>
            <a:rPr lang="en-US" dirty="0" err="1">
              <a:solidFill>
                <a:sysClr val="window" lastClr="FFFFFF"/>
              </a:solidFill>
              <a:latin typeface="Calibri" panose="020F0502020204030204"/>
              <a:ea typeface="+mn-ea"/>
              <a:cs typeface="+mn-cs"/>
            </a:rPr>
            <a:t>kapitalne</a:t>
          </a:r>
          <a:r>
            <a:rPr lang="en-US" dirty="0">
              <a:solidFill>
                <a:sysClr val="window" lastClr="FFFFFF"/>
              </a:solidFill>
              <a:latin typeface="Calibri" panose="020F0502020204030204"/>
              <a:ea typeface="+mn-ea"/>
              <a:cs typeface="+mn-cs"/>
            </a:rPr>
            <a:t> </a:t>
          </a:r>
          <a:r>
            <a:rPr lang="en-US" dirty="0" err="1">
              <a:solidFill>
                <a:sysClr val="window" lastClr="FFFFFF"/>
              </a:solidFill>
              <a:latin typeface="Calibri" panose="020F0502020204030204"/>
              <a:ea typeface="+mn-ea"/>
              <a:cs typeface="+mn-cs"/>
            </a:rPr>
            <a:t>imovine</a:t>
          </a:r>
          <a:r>
            <a:rPr lang="en-US" dirty="0">
              <a:solidFill>
                <a:sysClr val="window" lastClr="FFFFFF"/>
              </a:solidFill>
              <a:latin typeface="Calibri" panose="020F0502020204030204"/>
              <a:ea typeface="+mn-ea"/>
              <a:cs typeface="+mn-cs"/>
            </a:rPr>
            <a:t>.</a:t>
          </a:r>
          <a:endParaRPr lang="hu-HU" dirty="0">
            <a:solidFill>
              <a:sysClr val="window" lastClr="FFFFFF"/>
            </a:solidFill>
            <a:latin typeface="Calibri" panose="020F0502020204030204"/>
            <a:ea typeface="+mn-ea"/>
            <a:cs typeface="+mn-cs"/>
          </a:endParaRPr>
        </a:p>
      </dgm:t>
    </dgm:pt>
    <dgm:pt modelId="{C976F472-B4E6-46E3-AB1F-B7EC00A1DE7C}" type="parTrans" cxnId="{8547ABC2-8210-4791-B3F4-6DBF0A520771}">
      <dgm:prSet/>
      <dgm:spPr/>
      <dgm:t>
        <a:bodyPr/>
        <a:lstStyle/>
        <a:p>
          <a:endParaRPr lang="en-GB"/>
        </a:p>
      </dgm:t>
    </dgm:pt>
    <dgm:pt modelId="{7EDDC249-CABC-4464-87F8-0F5CC49A36F0}" type="sibTrans" cxnId="{8547ABC2-8210-4791-B3F4-6DBF0A520771}">
      <dgm:prSet/>
      <dgm:spPr/>
      <dgm:t>
        <a:bodyPr/>
        <a:lstStyle/>
        <a:p>
          <a:endParaRPr lang="en-GB"/>
        </a:p>
      </dgm:t>
    </dgm:pt>
    <dgm:pt modelId="{24D96D4F-C898-4D45-8029-3ACB37F60F26}">
      <dgm:prSet/>
      <dgm:spPr>
        <a:xfrm>
          <a:off x="288856" y="3140659"/>
          <a:ext cx="2287074" cy="818913"/>
        </a:xfrm>
        <a:prstGeom prst="roundRect">
          <a:avLst>
            <a:gd name="adj" fmla="val 10000"/>
          </a:avLst>
        </a:prstGeom>
        <a:solidFill>
          <a:srgbClr val="8BC145">
            <a:hueOff val="3183231"/>
            <a:satOff val="5400"/>
            <a:lumOff val="-196"/>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err="1">
              <a:solidFill>
                <a:sysClr val="window" lastClr="FFFFFF"/>
              </a:solidFill>
              <a:latin typeface="Calibri" panose="020F0502020204030204"/>
              <a:ea typeface="+mn-ea"/>
              <a:cs typeface="+mn-cs"/>
            </a:rPr>
            <a:t>Iznajmite</a:t>
          </a:r>
          <a:r>
            <a:rPr lang="en-US" dirty="0">
              <a:solidFill>
                <a:sysClr val="window" lastClr="FFFFFF"/>
              </a:solidFill>
              <a:latin typeface="Calibri" panose="020F0502020204030204"/>
              <a:ea typeface="+mn-ea"/>
              <a:cs typeface="+mn-cs"/>
            </a:rPr>
            <a:t> </a:t>
          </a:r>
          <a:r>
            <a:rPr lang="en-US" dirty="0" err="1">
              <a:solidFill>
                <a:sysClr val="window" lastClr="FFFFFF"/>
              </a:solidFill>
              <a:latin typeface="Calibri" panose="020F0502020204030204"/>
              <a:ea typeface="+mn-ea"/>
              <a:cs typeface="+mn-cs"/>
            </a:rPr>
            <a:t>opremu</a:t>
          </a:r>
          <a:r>
            <a:rPr lang="en-US" dirty="0">
              <a:solidFill>
                <a:sysClr val="window" lastClr="FFFFFF"/>
              </a:solidFill>
              <a:latin typeface="Calibri" panose="020F0502020204030204"/>
              <a:ea typeface="+mn-ea"/>
              <a:cs typeface="+mn-cs"/>
            </a:rPr>
            <a:t> </a:t>
          </a:r>
          <a:r>
            <a:rPr lang="en-US" dirty="0" err="1">
              <a:solidFill>
                <a:sysClr val="window" lastClr="FFFFFF"/>
              </a:solidFill>
              <a:latin typeface="Calibri" panose="020F0502020204030204"/>
              <a:ea typeface="+mn-ea"/>
              <a:cs typeface="+mn-cs"/>
            </a:rPr>
            <a:t>umjesto</a:t>
          </a:r>
          <a:r>
            <a:rPr lang="en-US" dirty="0">
              <a:solidFill>
                <a:sysClr val="window" lastClr="FFFFFF"/>
              </a:solidFill>
              <a:latin typeface="Calibri" panose="020F0502020204030204"/>
              <a:ea typeface="+mn-ea"/>
              <a:cs typeface="+mn-cs"/>
            </a:rPr>
            <a:t> da je </a:t>
          </a:r>
          <a:r>
            <a:rPr lang="en-US" dirty="0" err="1">
              <a:solidFill>
                <a:sysClr val="window" lastClr="FFFFFF"/>
              </a:solidFill>
              <a:latin typeface="Calibri" panose="020F0502020204030204"/>
              <a:ea typeface="+mn-ea"/>
              <a:cs typeface="+mn-cs"/>
            </a:rPr>
            <a:t>kupujete</a:t>
          </a:r>
          <a:r>
            <a:rPr lang="en-US" dirty="0">
              <a:solidFill>
                <a:sysClr val="window" lastClr="FFFFFF"/>
              </a:solidFill>
              <a:latin typeface="Calibri" panose="020F0502020204030204"/>
              <a:ea typeface="+mn-ea"/>
              <a:cs typeface="+mn-cs"/>
            </a:rPr>
            <a:t>.</a:t>
          </a:r>
          <a:endParaRPr lang="hu-HU" dirty="0">
            <a:solidFill>
              <a:sysClr val="window" lastClr="FFFFFF"/>
            </a:solidFill>
            <a:latin typeface="Calibri" panose="020F0502020204030204"/>
            <a:ea typeface="+mn-ea"/>
            <a:cs typeface="+mn-cs"/>
          </a:endParaRPr>
        </a:p>
      </dgm:t>
    </dgm:pt>
    <dgm:pt modelId="{D59066B9-75FE-4F4A-B4B2-DDD7DEDEE49C}" type="parTrans" cxnId="{E8CB4AF3-0EF6-4CEF-888E-37AD1317F6CC}">
      <dgm:prSet/>
      <dgm:spPr/>
      <dgm:t>
        <a:bodyPr/>
        <a:lstStyle/>
        <a:p>
          <a:endParaRPr lang="en-GB"/>
        </a:p>
      </dgm:t>
    </dgm:pt>
    <dgm:pt modelId="{68B9F061-139E-45F2-89ED-32CB2FC8B3F7}" type="sibTrans" cxnId="{E8CB4AF3-0EF6-4CEF-888E-37AD1317F6CC}">
      <dgm:prSet/>
      <dgm:spPr/>
      <dgm:t>
        <a:bodyPr/>
        <a:lstStyle/>
        <a:p>
          <a:endParaRPr lang="en-GB"/>
        </a:p>
      </dgm:t>
    </dgm:pt>
    <dgm:pt modelId="{BC5EDB05-A699-49DD-8B2C-6DCE7DDA46D4}" type="pres">
      <dgm:prSet presAssocID="{370FABE4-07AF-4538-80EB-C1D430E6AC2B}" presName="theList" presStyleCnt="0">
        <dgm:presLayoutVars>
          <dgm:dir/>
          <dgm:animLvl val="lvl"/>
          <dgm:resizeHandles val="exact"/>
        </dgm:presLayoutVars>
      </dgm:prSet>
      <dgm:spPr/>
    </dgm:pt>
    <dgm:pt modelId="{98AD29AB-E0C8-4DAF-8CB0-807B47C24A0A}" type="pres">
      <dgm:prSet presAssocID="{014A1343-CAE2-4724-9074-B337157AA254}" presName="compNode" presStyleCnt="0"/>
      <dgm:spPr/>
    </dgm:pt>
    <dgm:pt modelId="{FEC937DC-C6C5-459B-AEEE-CD4AB765547F}" type="pres">
      <dgm:prSet presAssocID="{014A1343-CAE2-4724-9074-B337157AA254}" presName="aNode" presStyleLbl="bgShp" presStyleIdx="0" presStyleCnt="2"/>
      <dgm:spPr/>
    </dgm:pt>
    <dgm:pt modelId="{8F19189F-5DCD-48EB-B9F6-D22AA4DC47BC}" type="pres">
      <dgm:prSet presAssocID="{014A1343-CAE2-4724-9074-B337157AA254}" presName="textNode" presStyleLbl="bgShp" presStyleIdx="0" presStyleCnt="2"/>
      <dgm:spPr/>
    </dgm:pt>
    <dgm:pt modelId="{7AB5206D-1A0E-4D9F-87ED-B32A0868480E}" type="pres">
      <dgm:prSet presAssocID="{014A1343-CAE2-4724-9074-B337157AA254}" presName="compChildNode" presStyleCnt="0"/>
      <dgm:spPr/>
    </dgm:pt>
    <dgm:pt modelId="{903018BF-37D0-4F9B-BAFE-C4D04C56B99A}" type="pres">
      <dgm:prSet presAssocID="{014A1343-CAE2-4724-9074-B337157AA254}" presName="theInnerList" presStyleCnt="0"/>
      <dgm:spPr/>
    </dgm:pt>
    <dgm:pt modelId="{D9341C24-07B9-4828-8AA5-40A46DC85E7A}" type="pres">
      <dgm:prSet presAssocID="{17F967C1-A23F-4218-AFEA-A054DC63D0CD}" presName="childNode" presStyleLbl="node1" presStyleIdx="0" presStyleCnt="5">
        <dgm:presLayoutVars>
          <dgm:bulletEnabled val="1"/>
        </dgm:presLayoutVars>
      </dgm:prSet>
      <dgm:spPr/>
    </dgm:pt>
    <dgm:pt modelId="{5E3765E7-9C09-470E-886E-F4D97305F0D4}" type="pres">
      <dgm:prSet presAssocID="{17F967C1-A23F-4218-AFEA-A054DC63D0CD}" presName="aSpace2" presStyleCnt="0"/>
      <dgm:spPr/>
    </dgm:pt>
    <dgm:pt modelId="{3C8E6C9F-3F0B-488F-A517-8783D9002F79}" type="pres">
      <dgm:prSet presAssocID="{8C60B9EF-C719-40EC-AD05-1E289FCD5574}" presName="childNode" presStyleLbl="node1" presStyleIdx="1" presStyleCnt="5">
        <dgm:presLayoutVars>
          <dgm:bulletEnabled val="1"/>
        </dgm:presLayoutVars>
      </dgm:prSet>
      <dgm:spPr/>
    </dgm:pt>
    <dgm:pt modelId="{40BC6171-4B2F-4010-8F52-53E7605F959D}" type="pres">
      <dgm:prSet presAssocID="{8C60B9EF-C719-40EC-AD05-1E289FCD5574}" presName="aSpace2" presStyleCnt="0"/>
      <dgm:spPr/>
    </dgm:pt>
    <dgm:pt modelId="{27AB8703-F73E-425B-A0D0-EDDB6C9BE812}" type="pres">
      <dgm:prSet presAssocID="{24D96D4F-C898-4D45-8029-3ACB37F60F26}" presName="childNode" presStyleLbl="node1" presStyleIdx="2" presStyleCnt="5">
        <dgm:presLayoutVars>
          <dgm:bulletEnabled val="1"/>
        </dgm:presLayoutVars>
      </dgm:prSet>
      <dgm:spPr/>
    </dgm:pt>
    <dgm:pt modelId="{DB9426B6-1238-4D16-B68C-045438C03532}" type="pres">
      <dgm:prSet presAssocID="{014A1343-CAE2-4724-9074-B337157AA254}" presName="aSpace" presStyleCnt="0"/>
      <dgm:spPr/>
    </dgm:pt>
    <dgm:pt modelId="{4C6C2405-7F4F-4BFA-91D9-C4D6345BD668}" type="pres">
      <dgm:prSet presAssocID="{499F85B2-5776-4366-84E4-7905D286F43F}" presName="compNode" presStyleCnt="0"/>
      <dgm:spPr/>
    </dgm:pt>
    <dgm:pt modelId="{A8F1F431-4FD3-446A-9192-EFC9955D478D}" type="pres">
      <dgm:prSet presAssocID="{499F85B2-5776-4366-84E4-7905D286F43F}" presName="aNode" presStyleLbl="bgShp" presStyleIdx="1" presStyleCnt="2" custLinFactNeighborX="31231" custLinFactNeighborY="10625"/>
      <dgm:spPr/>
    </dgm:pt>
    <dgm:pt modelId="{B24028BB-0554-485D-AC49-813084F554B2}" type="pres">
      <dgm:prSet presAssocID="{499F85B2-5776-4366-84E4-7905D286F43F}" presName="textNode" presStyleLbl="bgShp" presStyleIdx="1" presStyleCnt="2"/>
      <dgm:spPr/>
    </dgm:pt>
    <dgm:pt modelId="{DA501F70-5060-4C08-9461-80E5B927EABE}" type="pres">
      <dgm:prSet presAssocID="{499F85B2-5776-4366-84E4-7905D286F43F}" presName="compChildNode" presStyleCnt="0"/>
      <dgm:spPr/>
    </dgm:pt>
    <dgm:pt modelId="{C0F9D1BC-A806-4F10-AF66-ACE621678544}" type="pres">
      <dgm:prSet presAssocID="{499F85B2-5776-4366-84E4-7905D286F43F}" presName="theInnerList" presStyleCnt="0"/>
      <dgm:spPr/>
    </dgm:pt>
    <dgm:pt modelId="{CB156AEF-6FFD-456D-A165-0B9F690FE399}" type="pres">
      <dgm:prSet presAssocID="{904EED8F-C39A-4E84-BBB8-224405FE0BC9}" presName="childNode" presStyleLbl="node1" presStyleIdx="3" presStyleCnt="5">
        <dgm:presLayoutVars>
          <dgm:bulletEnabled val="1"/>
        </dgm:presLayoutVars>
      </dgm:prSet>
      <dgm:spPr/>
    </dgm:pt>
    <dgm:pt modelId="{0FA9F925-9D7F-4229-91A9-FCC04CE57E2D}" type="pres">
      <dgm:prSet presAssocID="{904EED8F-C39A-4E84-BBB8-224405FE0BC9}" presName="aSpace2" presStyleCnt="0"/>
      <dgm:spPr/>
    </dgm:pt>
    <dgm:pt modelId="{37F83957-1A74-45D5-842D-E18B4A615B7B}" type="pres">
      <dgm:prSet presAssocID="{FA0FDE07-9397-44F7-8428-97C35A5EC5F2}" presName="childNode" presStyleLbl="node1" presStyleIdx="4" presStyleCnt="5">
        <dgm:presLayoutVars>
          <dgm:bulletEnabled val="1"/>
        </dgm:presLayoutVars>
      </dgm:prSet>
      <dgm:spPr/>
    </dgm:pt>
  </dgm:ptLst>
  <dgm:cxnLst>
    <dgm:cxn modelId="{BCC8F906-8028-4ED6-9374-EF4D7B342E09}" srcId="{370FABE4-07AF-4538-80EB-C1D430E6AC2B}" destId="{014A1343-CAE2-4724-9074-B337157AA254}" srcOrd="0" destOrd="0" parTransId="{C2D7E5BD-CB08-4CE2-A6D8-261B27C70F37}" sibTransId="{7912497A-FFF7-4941-B7E8-6B828A70B4C3}"/>
    <dgm:cxn modelId="{463BB663-4839-48EA-8607-7361B956281E}" type="presOf" srcId="{499F85B2-5776-4366-84E4-7905D286F43F}" destId="{B24028BB-0554-485D-AC49-813084F554B2}" srcOrd="1" destOrd="0" presId="urn:microsoft.com/office/officeart/2005/8/layout/lProcess2"/>
    <dgm:cxn modelId="{BBF04345-4452-4937-A540-DCEA0E9DCD74}" type="presOf" srcId="{499F85B2-5776-4366-84E4-7905D286F43F}" destId="{A8F1F431-4FD3-446A-9192-EFC9955D478D}" srcOrd="0" destOrd="0" presId="urn:microsoft.com/office/officeart/2005/8/layout/lProcess2"/>
    <dgm:cxn modelId="{B99D4E67-3616-4ACE-A4F2-A4C79AC26017}" type="presOf" srcId="{370FABE4-07AF-4538-80EB-C1D430E6AC2B}" destId="{BC5EDB05-A699-49DD-8B2C-6DCE7DDA46D4}" srcOrd="0" destOrd="0" presId="urn:microsoft.com/office/officeart/2005/8/layout/lProcess2"/>
    <dgm:cxn modelId="{971BE667-EA78-4C42-B91D-BC55D18C5A0F}" type="presOf" srcId="{014A1343-CAE2-4724-9074-B337157AA254}" destId="{FEC937DC-C6C5-459B-AEEE-CD4AB765547F}" srcOrd="0" destOrd="0" presId="urn:microsoft.com/office/officeart/2005/8/layout/lProcess2"/>
    <dgm:cxn modelId="{3C421D7C-2101-4EBF-AF43-330F6E20DD72}" srcId="{370FABE4-07AF-4538-80EB-C1D430E6AC2B}" destId="{499F85B2-5776-4366-84E4-7905D286F43F}" srcOrd="1" destOrd="0" parTransId="{F3F09ABB-0DAF-4560-94A8-66830EDAB5ED}" sibTransId="{6175640D-4C3C-4E8A-8552-FE3C6AFF6E70}"/>
    <dgm:cxn modelId="{0C33AB81-4603-4D8F-9CD1-2FF3E335698D}" srcId="{499F85B2-5776-4366-84E4-7905D286F43F}" destId="{FA0FDE07-9397-44F7-8428-97C35A5EC5F2}" srcOrd="1" destOrd="0" parTransId="{CD98C49E-C7F2-42A1-8587-E43CD3C69E92}" sibTransId="{743AE564-8ECF-4B9F-85D3-B6B46965FFD0}"/>
    <dgm:cxn modelId="{A571D78A-F1CC-41F1-94C4-112AB3561054}" type="presOf" srcId="{FA0FDE07-9397-44F7-8428-97C35A5EC5F2}" destId="{37F83957-1A74-45D5-842D-E18B4A615B7B}" srcOrd="0" destOrd="0" presId="urn:microsoft.com/office/officeart/2005/8/layout/lProcess2"/>
    <dgm:cxn modelId="{A6D6898E-B781-4FE1-89E4-DC10F41CD531}" srcId="{499F85B2-5776-4366-84E4-7905D286F43F}" destId="{904EED8F-C39A-4E84-BBB8-224405FE0BC9}" srcOrd="0" destOrd="0" parTransId="{B468D6C9-CDF4-453F-B20B-8D05A6A62F5D}" sibTransId="{A189532A-533F-4095-8B74-F5FBDC36A75A}"/>
    <dgm:cxn modelId="{B5E18997-D24C-4F93-B309-A58B7DC0291C}" type="presOf" srcId="{24D96D4F-C898-4D45-8029-3ACB37F60F26}" destId="{27AB8703-F73E-425B-A0D0-EDDB6C9BE812}" srcOrd="0" destOrd="0" presId="urn:microsoft.com/office/officeart/2005/8/layout/lProcess2"/>
    <dgm:cxn modelId="{CC0BA997-DF16-47C8-88A7-7041D55EABA5}" type="presOf" srcId="{17F967C1-A23F-4218-AFEA-A054DC63D0CD}" destId="{D9341C24-07B9-4828-8AA5-40A46DC85E7A}" srcOrd="0" destOrd="0" presId="urn:microsoft.com/office/officeart/2005/8/layout/lProcess2"/>
    <dgm:cxn modelId="{EF866BA8-A487-4C1B-AE00-3B49BC5FCFBC}" type="presOf" srcId="{8C60B9EF-C719-40EC-AD05-1E289FCD5574}" destId="{3C8E6C9F-3F0B-488F-A517-8783D9002F79}" srcOrd="0" destOrd="0" presId="urn:microsoft.com/office/officeart/2005/8/layout/lProcess2"/>
    <dgm:cxn modelId="{637677B8-8B0F-4DCC-8096-F6C5E1409830}" type="presOf" srcId="{014A1343-CAE2-4724-9074-B337157AA254}" destId="{8F19189F-5DCD-48EB-B9F6-D22AA4DC47BC}" srcOrd="1" destOrd="0" presId="urn:microsoft.com/office/officeart/2005/8/layout/lProcess2"/>
    <dgm:cxn modelId="{614F4AB9-F8DC-47AE-A6A0-9A635121AEAC}" srcId="{014A1343-CAE2-4724-9074-B337157AA254}" destId="{17F967C1-A23F-4218-AFEA-A054DC63D0CD}" srcOrd="0" destOrd="0" parTransId="{2217F24C-F034-4BEE-ABA9-7A48F8C44DC5}" sibTransId="{9EFA174E-3FCE-4C26-A455-6FE6E405820C}"/>
    <dgm:cxn modelId="{8547ABC2-8210-4791-B3F4-6DBF0A520771}" srcId="{014A1343-CAE2-4724-9074-B337157AA254}" destId="{8C60B9EF-C719-40EC-AD05-1E289FCD5574}" srcOrd="1" destOrd="0" parTransId="{C976F472-B4E6-46E3-AB1F-B7EC00A1DE7C}" sibTransId="{7EDDC249-CABC-4464-87F8-0F5CC49A36F0}"/>
    <dgm:cxn modelId="{613B56ED-D4C6-4623-8B6F-BF6CAEE46E85}" type="presOf" srcId="{904EED8F-C39A-4E84-BBB8-224405FE0BC9}" destId="{CB156AEF-6FFD-456D-A165-0B9F690FE399}" srcOrd="0" destOrd="0" presId="urn:microsoft.com/office/officeart/2005/8/layout/lProcess2"/>
    <dgm:cxn modelId="{E8CB4AF3-0EF6-4CEF-888E-37AD1317F6CC}" srcId="{014A1343-CAE2-4724-9074-B337157AA254}" destId="{24D96D4F-C898-4D45-8029-3ACB37F60F26}" srcOrd="2" destOrd="0" parTransId="{D59066B9-75FE-4F4A-B4B2-DDD7DEDEE49C}" sibTransId="{68B9F061-139E-45F2-89ED-32CB2FC8B3F7}"/>
    <dgm:cxn modelId="{30D53D82-8BA5-4469-B51D-23029A03FA3F}" type="presParOf" srcId="{BC5EDB05-A699-49DD-8B2C-6DCE7DDA46D4}" destId="{98AD29AB-E0C8-4DAF-8CB0-807B47C24A0A}" srcOrd="0" destOrd="0" presId="urn:microsoft.com/office/officeart/2005/8/layout/lProcess2"/>
    <dgm:cxn modelId="{ACEDEC4F-B9B4-4E9E-9ADE-1DECB1F233DC}" type="presParOf" srcId="{98AD29AB-E0C8-4DAF-8CB0-807B47C24A0A}" destId="{FEC937DC-C6C5-459B-AEEE-CD4AB765547F}" srcOrd="0" destOrd="0" presId="urn:microsoft.com/office/officeart/2005/8/layout/lProcess2"/>
    <dgm:cxn modelId="{646928C1-725B-4BBE-8FFE-A31782564851}" type="presParOf" srcId="{98AD29AB-E0C8-4DAF-8CB0-807B47C24A0A}" destId="{8F19189F-5DCD-48EB-B9F6-D22AA4DC47BC}" srcOrd="1" destOrd="0" presId="urn:microsoft.com/office/officeart/2005/8/layout/lProcess2"/>
    <dgm:cxn modelId="{E14A4962-80C1-41FE-B3BE-DB086092DAE4}" type="presParOf" srcId="{98AD29AB-E0C8-4DAF-8CB0-807B47C24A0A}" destId="{7AB5206D-1A0E-4D9F-87ED-B32A0868480E}" srcOrd="2" destOrd="0" presId="urn:microsoft.com/office/officeart/2005/8/layout/lProcess2"/>
    <dgm:cxn modelId="{943CD988-955B-4874-84D3-3B83E00B4CDE}" type="presParOf" srcId="{7AB5206D-1A0E-4D9F-87ED-B32A0868480E}" destId="{903018BF-37D0-4F9B-BAFE-C4D04C56B99A}" srcOrd="0" destOrd="0" presId="urn:microsoft.com/office/officeart/2005/8/layout/lProcess2"/>
    <dgm:cxn modelId="{4FB4F924-9BD2-4665-A033-0A1BBD45E9B0}" type="presParOf" srcId="{903018BF-37D0-4F9B-BAFE-C4D04C56B99A}" destId="{D9341C24-07B9-4828-8AA5-40A46DC85E7A}" srcOrd="0" destOrd="0" presId="urn:microsoft.com/office/officeart/2005/8/layout/lProcess2"/>
    <dgm:cxn modelId="{BE69A731-148D-4662-B2F6-E36F1827EDFB}" type="presParOf" srcId="{903018BF-37D0-4F9B-BAFE-C4D04C56B99A}" destId="{5E3765E7-9C09-470E-886E-F4D97305F0D4}" srcOrd="1" destOrd="0" presId="urn:microsoft.com/office/officeart/2005/8/layout/lProcess2"/>
    <dgm:cxn modelId="{50C5FDD8-2ECA-4D8E-B4C4-BBA1BD57481E}" type="presParOf" srcId="{903018BF-37D0-4F9B-BAFE-C4D04C56B99A}" destId="{3C8E6C9F-3F0B-488F-A517-8783D9002F79}" srcOrd="2" destOrd="0" presId="urn:microsoft.com/office/officeart/2005/8/layout/lProcess2"/>
    <dgm:cxn modelId="{1FFB2AA5-E612-4F35-BE79-984ADC333E34}" type="presParOf" srcId="{903018BF-37D0-4F9B-BAFE-C4D04C56B99A}" destId="{40BC6171-4B2F-4010-8F52-53E7605F959D}" srcOrd="3" destOrd="0" presId="urn:microsoft.com/office/officeart/2005/8/layout/lProcess2"/>
    <dgm:cxn modelId="{B0ECC835-25E9-4D1E-96BA-52A152309B63}" type="presParOf" srcId="{903018BF-37D0-4F9B-BAFE-C4D04C56B99A}" destId="{27AB8703-F73E-425B-A0D0-EDDB6C9BE812}" srcOrd="4" destOrd="0" presId="urn:microsoft.com/office/officeart/2005/8/layout/lProcess2"/>
    <dgm:cxn modelId="{5C4F93AB-449B-4F23-B352-C1A74B37B9E6}" type="presParOf" srcId="{BC5EDB05-A699-49DD-8B2C-6DCE7DDA46D4}" destId="{DB9426B6-1238-4D16-B68C-045438C03532}" srcOrd="1" destOrd="0" presId="urn:microsoft.com/office/officeart/2005/8/layout/lProcess2"/>
    <dgm:cxn modelId="{FF3666CC-E15C-46CD-A4D6-9A74BB02C649}" type="presParOf" srcId="{BC5EDB05-A699-49DD-8B2C-6DCE7DDA46D4}" destId="{4C6C2405-7F4F-4BFA-91D9-C4D6345BD668}" srcOrd="2" destOrd="0" presId="urn:microsoft.com/office/officeart/2005/8/layout/lProcess2"/>
    <dgm:cxn modelId="{3D11A26A-CE7D-4DC4-B131-8DAAADC3A3E6}" type="presParOf" srcId="{4C6C2405-7F4F-4BFA-91D9-C4D6345BD668}" destId="{A8F1F431-4FD3-446A-9192-EFC9955D478D}" srcOrd="0" destOrd="0" presId="urn:microsoft.com/office/officeart/2005/8/layout/lProcess2"/>
    <dgm:cxn modelId="{324A0BB9-D99E-44E0-B46F-9C94D68436EA}" type="presParOf" srcId="{4C6C2405-7F4F-4BFA-91D9-C4D6345BD668}" destId="{B24028BB-0554-485D-AC49-813084F554B2}" srcOrd="1" destOrd="0" presId="urn:microsoft.com/office/officeart/2005/8/layout/lProcess2"/>
    <dgm:cxn modelId="{86657190-B120-4BFB-BB3B-3DD47E0B6ADD}" type="presParOf" srcId="{4C6C2405-7F4F-4BFA-91D9-C4D6345BD668}" destId="{DA501F70-5060-4C08-9461-80E5B927EABE}" srcOrd="2" destOrd="0" presId="urn:microsoft.com/office/officeart/2005/8/layout/lProcess2"/>
    <dgm:cxn modelId="{94FB621A-53CC-4C39-AD34-E78392385838}" type="presParOf" srcId="{DA501F70-5060-4C08-9461-80E5B927EABE}" destId="{C0F9D1BC-A806-4F10-AF66-ACE621678544}" srcOrd="0" destOrd="0" presId="urn:microsoft.com/office/officeart/2005/8/layout/lProcess2"/>
    <dgm:cxn modelId="{E3C8FF5F-196B-41AC-9EC1-8955DAE62B5F}" type="presParOf" srcId="{C0F9D1BC-A806-4F10-AF66-ACE621678544}" destId="{CB156AEF-6FFD-456D-A165-0B9F690FE399}" srcOrd="0" destOrd="0" presId="urn:microsoft.com/office/officeart/2005/8/layout/lProcess2"/>
    <dgm:cxn modelId="{F62269C7-8CE8-442B-BE1F-94BF5E17C940}" type="presParOf" srcId="{C0F9D1BC-A806-4F10-AF66-ACE621678544}" destId="{0FA9F925-9D7F-4229-91A9-FCC04CE57E2D}" srcOrd="1" destOrd="0" presId="urn:microsoft.com/office/officeart/2005/8/layout/lProcess2"/>
    <dgm:cxn modelId="{CE1350A8-75E1-45D7-9FE3-7F6F616CCD8A}" type="presParOf" srcId="{C0F9D1BC-A806-4F10-AF66-ACE621678544}" destId="{37F83957-1A74-45D5-842D-E18B4A615B7B}"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DB90860-9550-4FD0-8DB5-F375DB3D1CE7}" type="doc">
      <dgm:prSet loTypeId="urn:microsoft.com/office/officeart/2005/8/layout/cycle6" loCatId="cycle" qsTypeId="urn:microsoft.com/office/officeart/2005/8/quickstyle/simple1" qsCatId="simple" csTypeId="urn:microsoft.com/office/officeart/2005/8/colors/accent3_2" csCatId="accent3" phldr="1"/>
      <dgm:spPr/>
      <dgm:t>
        <a:bodyPr/>
        <a:lstStyle/>
        <a:p>
          <a:endParaRPr lang="en-GB"/>
        </a:p>
      </dgm:t>
    </dgm:pt>
    <dgm:pt modelId="{C9C7D4C6-F961-4D40-B628-D161610E4709}">
      <dgm:prSet phldrT="[Szöveg]" custT="1"/>
      <dgm:spPr>
        <a:xfrm>
          <a:off x="1942190" y="813"/>
          <a:ext cx="1769287" cy="732400"/>
        </a:xfrm>
        <a:prstGeom prst="roundRect">
          <a:avLst/>
        </a:prstGeom>
      </dgm:spPr>
      <dgm:t>
        <a:bodyPr/>
        <a:lstStyle/>
        <a:p>
          <a:pPr>
            <a:buNone/>
          </a:pPr>
          <a:r>
            <a:rPr lang="en-US" sz="1400" b="1" dirty="0" err="1">
              <a:latin typeface="+mn-lt"/>
              <a:ea typeface="+mn-ea"/>
              <a:cs typeface="+mn-cs"/>
            </a:rPr>
            <a:t>Ponovna</a:t>
          </a:r>
          <a:r>
            <a:rPr lang="en-US" sz="1400" b="1" dirty="0">
              <a:latin typeface="+mn-lt"/>
              <a:ea typeface="+mn-ea"/>
              <a:cs typeface="+mn-cs"/>
            </a:rPr>
            <a:t> </a:t>
          </a:r>
          <a:r>
            <a:rPr lang="en-US" sz="1400" b="1" dirty="0" err="1">
              <a:latin typeface="+mn-lt"/>
              <a:ea typeface="+mn-ea"/>
              <a:cs typeface="+mn-cs"/>
            </a:rPr>
            <a:t>proizvodnja</a:t>
          </a:r>
          <a:endParaRPr lang="en-GB" sz="1400" b="1" dirty="0">
            <a:latin typeface="+mn-lt"/>
            <a:ea typeface="+mn-ea"/>
            <a:cs typeface="+mn-cs"/>
          </a:endParaRPr>
        </a:p>
      </dgm:t>
    </dgm:pt>
    <dgm:pt modelId="{EE03277E-951B-4ACD-B702-B6E50B0BC032}" type="parTrans" cxnId="{BD39A38E-7A92-4C81-83DB-C6787B36C1D3}">
      <dgm:prSet/>
      <dgm:spPr/>
      <dgm:t>
        <a:bodyPr/>
        <a:lstStyle/>
        <a:p>
          <a:endParaRPr lang="en-GB" sz="4000" b="1"/>
        </a:p>
      </dgm:t>
    </dgm:pt>
    <dgm:pt modelId="{11D874AA-18CD-4466-BF5B-46F89AF5F719}" type="sibTrans" cxnId="{BD39A38E-7A92-4C81-83DB-C6787B36C1D3}">
      <dgm:prSet custT="1"/>
      <dgm:spPr>
        <a:xfrm>
          <a:off x="1101436" y="367013"/>
          <a:ext cx="3450793" cy="3450793"/>
        </a:xfrm>
        <a:custGeom>
          <a:avLst/>
          <a:gdLst/>
          <a:ahLst/>
          <a:cxnLst/>
          <a:rect l="0" t="0" r="0" b="0"/>
          <a:pathLst>
            <a:path>
              <a:moveTo>
                <a:pt x="2613581" y="246166"/>
              </a:moveTo>
              <a:arcTo wR="1725396" hR="1725396" stAng="18058929" swAng="807795"/>
            </a:path>
          </a:pathLst>
        </a:custGeom>
      </dgm:spPr>
      <dgm:t>
        <a:bodyPr/>
        <a:lstStyle/>
        <a:p>
          <a:endParaRPr lang="en-GB" sz="1200" b="1"/>
        </a:p>
      </dgm:t>
    </dgm:pt>
    <dgm:pt modelId="{4505725E-E266-4FF9-A8DB-6E95FCB4B2D4}">
      <dgm:prSet phldrT="[Szöveg]" custT="1"/>
      <dgm:spPr>
        <a:xfrm>
          <a:off x="3757686" y="863511"/>
          <a:ext cx="1126769" cy="732400"/>
        </a:xfrm>
        <a:prstGeom prst="roundRect">
          <a:avLst/>
        </a:prstGeom>
      </dgm:spPr>
      <dgm:t>
        <a:bodyPr/>
        <a:lstStyle/>
        <a:p>
          <a:pPr>
            <a:buNone/>
          </a:pPr>
          <a:r>
            <a:rPr lang="hu-HU" sz="1400" b="1" kern="1200">
              <a:latin typeface="Arial"/>
              <a:ea typeface="+mn-ea"/>
              <a:cs typeface="+mn-cs"/>
            </a:rPr>
            <a:t>R</a:t>
          </a:r>
          <a:r>
            <a:rPr lang="en-GB" sz="1400" b="1" kern="1200">
              <a:latin typeface="Arial"/>
              <a:ea typeface="+mn-ea"/>
              <a:cs typeface="+mn-cs"/>
            </a:rPr>
            <a:t>epairing</a:t>
          </a:r>
          <a:endParaRPr lang="en-GB" sz="1400" b="1" kern="1200" dirty="0">
            <a:latin typeface="Arial"/>
            <a:ea typeface="+mn-ea"/>
            <a:cs typeface="+mn-cs"/>
          </a:endParaRPr>
        </a:p>
      </dgm:t>
    </dgm:pt>
    <dgm:pt modelId="{30370E47-FD69-4EF5-9F4A-6C24C33550CE}" type="parTrans" cxnId="{54E3406C-E6CE-4524-91E4-B84AC70D0BC9}">
      <dgm:prSet/>
      <dgm:spPr/>
      <dgm:t>
        <a:bodyPr/>
        <a:lstStyle/>
        <a:p>
          <a:endParaRPr lang="en-GB" sz="4000" b="1"/>
        </a:p>
      </dgm:t>
    </dgm:pt>
    <dgm:pt modelId="{E338CBFC-EFE2-4179-97CA-7019F3A07A7D}" type="sibTrans" cxnId="{54E3406C-E6CE-4524-91E4-B84AC70D0BC9}">
      <dgm:prSet custT="1"/>
      <dgm:spPr>
        <a:xfrm>
          <a:off x="1101436" y="367013"/>
          <a:ext cx="3450793" cy="3450793"/>
        </a:xfrm>
        <a:custGeom>
          <a:avLst/>
          <a:gdLst/>
          <a:ahLst/>
          <a:cxnLst/>
          <a:rect l="0" t="0" r="0" b="0"/>
          <a:pathLst>
            <a:path>
              <a:moveTo>
                <a:pt x="3380644" y="1238416"/>
              </a:moveTo>
              <a:arcTo wR="1725396" hR="1725396" stAng="20616355" swAng="1967290"/>
            </a:path>
          </a:pathLst>
        </a:custGeom>
      </dgm:spPr>
      <dgm:t>
        <a:bodyPr/>
        <a:lstStyle/>
        <a:p>
          <a:endParaRPr lang="en-GB" sz="1200" b="1"/>
        </a:p>
      </dgm:t>
    </dgm:pt>
    <dgm:pt modelId="{1C101B5E-3157-447D-A294-C0C25EA4C0B4}">
      <dgm:prSet phldrT="[Szöveg]" custT="1"/>
      <dgm:spPr>
        <a:xfrm>
          <a:off x="3757686" y="2588908"/>
          <a:ext cx="1126769" cy="732400"/>
        </a:xfrm>
        <a:prstGeom prst="roundRect">
          <a:avLst/>
        </a:prstGeom>
      </dgm:spPr>
      <dgm:t>
        <a:bodyPr/>
        <a:lstStyle/>
        <a:p>
          <a:pPr marL="0" lvl="0" indent="0" algn="ctr" defTabSz="622300">
            <a:lnSpc>
              <a:spcPct val="90000"/>
            </a:lnSpc>
            <a:spcBef>
              <a:spcPct val="0"/>
            </a:spcBef>
            <a:spcAft>
              <a:spcPct val="35000"/>
            </a:spcAft>
            <a:buNone/>
          </a:pPr>
          <a:r>
            <a:rPr lang="hu-HU" sz="1400" b="1" kern="1200">
              <a:latin typeface="Arial"/>
              <a:ea typeface="+mn-ea"/>
              <a:cs typeface="+mn-cs"/>
            </a:rPr>
            <a:t>R</a:t>
          </a:r>
          <a:r>
            <a:rPr lang="en-GB" sz="1400" b="1" kern="1200">
              <a:latin typeface="Arial"/>
              <a:ea typeface="+mn-ea"/>
              <a:cs typeface="+mn-cs"/>
            </a:rPr>
            <a:t>eselling</a:t>
          </a:r>
          <a:endParaRPr lang="en-GB" sz="1400" b="1" kern="1200" dirty="0">
            <a:latin typeface="Arial"/>
            <a:ea typeface="+mn-ea"/>
            <a:cs typeface="+mn-cs"/>
          </a:endParaRPr>
        </a:p>
      </dgm:t>
    </dgm:pt>
    <dgm:pt modelId="{FCE30293-E576-47C7-868F-34BC007F4460}" type="parTrans" cxnId="{6B27765A-648E-4F70-8FAA-524E5744F04B}">
      <dgm:prSet/>
      <dgm:spPr/>
      <dgm:t>
        <a:bodyPr/>
        <a:lstStyle/>
        <a:p>
          <a:endParaRPr lang="en-GB" sz="4000" b="1"/>
        </a:p>
      </dgm:t>
    </dgm:pt>
    <dgm:pt modelId="{D06F48BC-F0DD-4B6D-8A8C-413B1F1EC8D7}" type="sibTrans" cxnId="{6B27765A-648E-4F70-8FAA-524E5744F04B}">
      <dgm:prSet custT="1"/>
      <dgm:spPr>
        <a:xfrm>
          <a:off x="1101436" y="367013"/>
          <a:ext cx="3450793" cy="3450793"/>
        </a:xfrm>
        <a:custGeom>
          <a:avLst/>
          <a:gdLst/>
          <a:ahLst/>
          <a:cxnLst/>
          <a:rect l="0" t="0" r="0" b="0"/>
          <a:pathLst>
            <a:path>
              <a:moveTo>
                <a:pt x="2931071" y="2959634"/>
              </a:moveTo>
              <a:arcTo wR="1725396" hR="1725396" stAng="2740241" swAng="1501091"/>
            </a:path>
          </a:pathLst>
        </a:custGeom>
      </dgm:spPr>
      <dgm:t>
        <a:bodyPr/>
        <a:lstStyle/>
        <a:p>
          <a:endParaRPr lang="en-GB" sz="1200" b="1"/>
        </a:p>
      </dgm:t>
    </dgm:pt>
    <dgm:pt modelId="{59AA9E7D-915A-4AD4-B961-9A9A3111EF8B}">
      <dgm:prSet phldrT="[Szöveg]" custT="1"/>
      <dgm:spPr>
        <a:xfrm>
          <a:off x="2263448" y="3451606"/>
          <a:ext cx="1126769" cy="732400"/>
        </a:xfrm>
        <a:prstGeom prst="roundRect">
          <a:avLst/>
        </a:prstGeom>
      </dgm:spPr>
      <dgm:t>
        <a:bodyPr/>
        <a:lstStyle/>
        <a:p>
          <a:pPr marL="0" lvl="0" indent="0" algn="ctr" defTabSz="622300">
            <a:lnSpc>
              <a:spcPct val="90000"/>
            </a:lnSpc>
            <a:spcBef>
              <a:spcPct val="0"/>
            </a:spcBef>
            <a:spcAft>
              <a:spcPct val="35000"/>
            </a:spcAft>
            <a:buNone/>
          </a:pPr>
          <a:r>
            <a:rPr lang="hu-HU" sz="1400" b="1" kern="1200" dirty="0">
              <a:latin typeface="Arial"/>
              <a:ea typeface="+mn-ea"/>
              <a:cs typeface="+mn-cs"/>
            </a:rPr>
            <a:t>U</a:t>
          </a:r>
          <a:r>
            <a:rPr lang="en-GB" sz="1400" b="1" kern="1200" dirty="0" err="1">
              <a:latin typeface="Arial"/>
              <a:ea typeface="+mn-ea"/>
              <a:cs typeface="+mn-cs"/>
            </a:rPr>
            <a:t>pgrading</a:t>
          </a:r>
          <a:endParaRPr lang="en-GB" sz="1400" b="1" kern="1200" dirty="0">
            <a:latin typeface="Arial"/>
            <a:ea typeface="+mn-ea"/>
            <a:cs typeface="+mn-cs"/>
          </a:endParaRPr>
        </a:p>
      </dgm:t>
    </dgm:pt>
    <dgm:pt modelId="{7DAEF912-DF76-4721-85D3-26F538BE4592}" type="parTrans" cxnId="{53F9DB51-54A9-4155-9894-F4D05EA5A8E3}">
      <dgm:prSet/>
      <dgm:spPr/>
      <dgm:t>
        <a:bodyPr/>
        <a:lstStyle/>
        <a:p>
          <a:endParaRPr lang="en-GB" sz="4000" b="1"/>
        </a:p>
      </dgm:t>
    </dgm:pt>
    <dgm:pt modelId="{FDAF15DE-441D-40D5-89AF-B75C9EBA0D1E}" type="sibTrans" cxnId="{53F9DB51-54A9-4155-9894-F4D05EA5A8E3}">
      <dgm:prSet custT="1"/>
      <dgm:spPr>
        <a:xfrm>
          <a:off x="1101436" y="367013"/>
          <a:ext cx="3450793" cy="3450793"/>
        </a:xfrm>
        <a:custGeom>
          <a:avLst/>
          <a:gdLst/>
          <a:ahLst/>
          <a:cxnLst/>
          <a:rect l="0" t="0" r="0" b="0"/>
          <a:pathLst>
            <a:path>
              <a:moveTo>
                <a:pt x="1154812" y="3353717"/>
              </a:moveTo>
              <a:arcTo wR="1725396" hR="1725396" stAng="6558667" swAng="1501091"/>
            </a:path>
          </a:pathLst>
        </a:custGeom>
      </dgm:spPr>
      <dgm:t>
        <a:bodyPr/>
        <a:lstStyle/>
        <a:p>
          <a:endParaRPr lang="en-GB" sz="1200" b="1"/>
        </a:p>
      </dgm:t>
    </dgm:pt>
    <dgm:pt modelId="{A416F740-5E14-47F2-BFE7-44CD1E9681E8}">
      <dgm:prSet phldrT="[Szöveg]" custT="1"/>
      <dgm:spPr>
        <a:xfrm>
          <a:off x="769211" y="2588908"/>
          <a:ext cx="1126769" cy="732400"/>
        </a:xfrm>
        <a:prstGeom prst="roundRect">
          <a:avLst/>
        </a:prstGeom>
      </dgm:spPr>
      <dgm:t>
        <a:bodyPr/>
        <a:lstStyle/>
        <a:p>
          <a:pPr>
            <a:buNone/>
          </a:pPr>
          <a:r>
            <a:rPr lang="hr-HR" sz="1400" b="1" kern="1200" dirty="0">
              <a:latin typeface="Arial"/>
              <a:ea typeface="+mn-ea"/>
              <a:cs typeface="+mn-cs"/>
            </a:rPr>
            <a:t>Dijeljenje</a:t>
          </a:r>
          <a:endParaRPr lang="en-GB" sz="1400" b="1" kern="1200" dirty="0">
            <a:latin typeface="Arial"/>
            <a:ea typeface="+mn-ea"/>
            <a:cs typeface="+mn-cs"/>
          </a:endParaRPr>
        </a:p>
      </dgm:t>
    </dgm:pt>
    <dgm:pt modelId="{A2530B1C-C385-42EF-BF30-97A988D21497}" type="parTrans" cxnId="{47CC97F1-D1B9-4E30-A330-A407AF13E39F}">
      <dgm:prSet/>
      <dgm:spPr/>
      <dgm:t>
        <a:bodyPr/>
        <a:lstStyle/>
        <a:p>
          <a:endParaRPr lang="en-GB" sz="4000" b="1"/>
        </a:p>
      </dgm:t>
    </dgm:pt>
    <dgm:pt modelId="{A689B9BB-BE06-4579-882B-0882B6309AE9}" type="sibTrans" cxnId="{47CC97F1-D1B9-4E30-A330-A407AF13E39F}">
      <dgm:prSet custT="1"/>
      <dgm:spPr>
        <a:xfrm>
          <a:off x="1101436" y="367013"/>
          <a:ext cx="3450793" cy="3450793"/>
        </a:xfrm>
        <a:custGeom>
          <a:avLst/>
          <a:gdLst/>
          <a:ahLst/>
          <a:cxnLst/>
          <a:rect l="0" t="0" r="0" b="0"/>
          <a:pathLst>
            <a:path>
              <a:moveTo>
                <a:pt x="70149" y="2212376"/>
              </a:moveTo>
              <a:arcTo wR="1725396" hR="1725396" stAng="9816355" swAng="1967290"/>
            </a:path>
          </a:pathLst>
        </a:custGeom>
      </dgm:spPr>
      <dgm:t>
        <a:bodyPr/>
        <a:lstStyle/>
        <a:p>
          <a:endParaRPr lang="en-GB" sz="1200" b="1"/>
        </a:p>
      </dgm:t>
    </dgm:pt>
    <dgm:pt modelId="{21864120-E59D-463F-9579-AD6911B1F440}">
      <dgm:prSet phldrT="[Szöveg]" custT="1"/>
      <dgm:spPr>
        <a:xfrm>
          <a:off x="676084" y="863511"/>
          <a:ext cx="1313024" cy="732400"/>
        </a:xfrm>
        <a:prstGeom prst="roundRect">
          <a:avLst/>
        </a:prstGeom>
      </dgm:spPr>
      <dgm:t>
        <a:bodyPr/>
        <a:lstStyle/>
        <a:p>
          <a:pPr marL="0" lvl="0" indent="0" algn="ctr" defTabSz="622300">
            <a:lnSpc>
              <a:spcPct val="90000"/>
            </a:lnSpc>
            <a:spcBef>
              <a:spcPct val="0"/>
            </a:spcBef>
            <a:spcAft>
              <a:spcPct val="35000"/>
            </a:spcAft>
            <a:buNone/>
          </a:pPr>
          <a:r>
            <a:rPr lang="en-US" sz="1400" b="1" kern="1200" dirty="0" err="1">
              <a:latin typeface="Arial"/>
              <a:ea typeface="+mn-ea"/>
              <a:cs typeface="+mn-cs"/>
            </a:rPr>
            <a:t>Ponovni</a:t>
          </a:r>
          <a:r>
            <a:rPr lang="en-US" sz="1400" b="1" kern="1200" dirty="0">
              <a:latin typeface="Arial"/>
              <a:ea typeface="+mn-ea"/>
              <a:cs typeface="+mn-cs"/>
            </a:rPr>
            <a:t> marketing</a:t>
          </a:r>
          <a:endParaRPr lang="en-GB" sz="1400" b="1" kern="1200" dirty="0">
            <a:latin typeface="Arial"/>
            <a:ea typeface="+mn-ea"/>
            <a:cs typeface="+mn-cs"/>
          </a:endParaRPr>
        </a:p>
      </dgm:t>
    </dgm:pt>
    <dgm:pt modelId="{546AF239-B0BA-47D0-9F41-D9762914F1A7}" type="parTrans" cxnId="{40723FCF-22EF-44F1-AC44-678571A4E6FA}">
      <dgm:prSet/>
      <dgm:spPr/>
      <dgm:t>
        <a:bodyPr/>
        <a:lstStyle/>
        <a:p>
          <a:endParaRPr lang="en-GB" sz="4000" b="1"/>
        </a:p>
      </dgm:t>
    </dgm:pt>
    <dgm:pt modelId="{7D69818F-216F-4A0D-80A8-209BA8E020BE}" type="sibTrans" cxnId="{40723FCF-22EF-44F1-AC44-678571A4E6FA}">
      <dgm:prSet custT="1"/>
      <dgm:spPr>
        <a:xfrm>
          <a:off x="1101436" y="367013"/>
          <a:ext cx="3450793" cy="3450793"/>
        </a:xfrm>
        <a:custGeom>
          <a:avLst/>
          <a:gdLst/>
          <a:ahLst/>
          <a:cxnLst/>
          <a:rect l="0" t="0" r="0" b="0"/>
          <a:pathLst>
            <a:path>
              <a:moveTo>
                <a:pt x="517223" y="493604"/>
              </a:moveTo>
              <a:arcTo wR="1725396" hR="1725396" stAng="13533276" swAng="807795"/>
            </a:path>
          </a:pathLst>
        </a:custGeom>
      </dgm:spPr>
      <dgm:t>
        <a:bodyPr/>
        <a:lstStyle/>
        <a:p>
          <a:endParaRPr lang="en-GB" sz="1200" b="1"/>
        </a:p>
      </dgm:t>
    </dgm:pt>
    <dgm:pt modelId="{8E1D2660-EA0C-437D-AFCC-FEC32B9E060B}" type="pres">
      <dgm:prSet presAssocID="{EDB90860-9550-4FD0-8DB5-F375DB3D1CE7}" presName="cycle" presStyleCnt="0">
        <dgm:presLayoutVars>
          <dgm:dir/>
          <dgm:resizeHandles val="exact"/>
        </dgm:presLayoutVars>
      </dgm:prSet>
      <dgm:spPr/>
    </dgm:pt>
    <dgm:pt modelId="{9D65A8FB-1375-4B40-9519-C29EC1BC7A68}" type="pres">
      <dgm:prSet presAssocID="{C9C7D4C6-F961-4D40-B628-D161610E4709}" presName="node" presStyleLbl="node1" presStyleIdx="0" presStyleCnt="6" custScaleX="229498">
        <dgm:presLayoutVars>
          <dgm:bulletEnabled val="1"/>
        </dgm:presLayoutVars>
      </dgm:prSet>
      <dgm:spPr/>
    </dgm:pt>
    <dgm:pt modelId="{22175C12-6C37-4268-AAA6-0465C56FA882}" type="pres">
      <dgm:prSet presAssocID="{C9C7D4C6-F961-4D40-B628-D161610E4709}" presName="spNode" presStyleCnt="0"/>
      <dgm:spPr/>
    </dgm:pt>
    <dgm:pt modelId="{A7E61419-5B82-4F1A-B865-0E26AC681D60}" type="pres">
      <dgm:prSet presAssocID="{11D874AA-18CD-4466-BF5B-46F89AF5F719}" presName="sibTrans" presStyleLbl="sibTrans1D1" presStyleIdx="0" presStyleCnt="6"/>
      <dgm:spPr/>
    </dgm:pt>
    <dgm:pt modelId="{F5302C7E-C3AE-45AD-A7AA-58050EAD8C2E}" type="pres">
      <dgm:prSet presAssocID="{4505725E-E266-4FF9-A8DB-6E95FCB4B2D4}" presName="node" presStyleLbl="node1" presStyleIdx="1" presStyleCnt="6" custScaleX="178744" custRadScaleRad="185225" custRadScaleInc="62002">
        <dgm:presLayoutVars>
          <dgm:bulletEnabled val="1"/>
        </dgm:presLayoutVars>
      </dgm:prSet>
      <dgm:spPr/>
    </dgm:pt>
    <dgm:pt modelId="{38F2E7C8-F2B3-4640-8CC2-61078B392C05}" type="pres">
      <dgm:prSet presAssocID="{4505725E-E266-4FF9-A8DB-6E95FCB4B2D4}" presName="spNode" presStyleCnt="0"/>
      <dgm:spPr/>
    </dgm:pt>
    <dgm:pt modelId="{E48B7705-20DA-4933-8D0A-2917A9612811}" type="pres">
      <dgm:prSet presAssocID="{E338CBFC-EFE2-4179-97CA-7019F3A07A7D}" presName="sibTrans" presStyleLbl="sibTrans1D1" presStyleIdx="1" presStyleCnt="6"/>
      <dgm:spPr/>
    </dgm:pt>
    <dgm:pt modelId="{1B0F11EE-F4C2-433B-B2E2-4A97BB8E6EF7}" type="pres">
      <dgm:prSet presAssocID="{1C101B5E-3157-447D-A294-C0C25EA4C0B4}" presName="node" presStyleLbl="node1" presStyleIdx="2" presStyleCnt="6" custScaleX="148095" custRadScaleRad="186096" custRadScaleInc="-64545">
        <dgm:presLayoutVars>
          <dgm:bulletEnabled val="1"/>
        </dgm:presLayoutVars>
      </dgm:prSet>
      <dgm:spPr/>
    </dgm:pt>
    <dgm:pt modelId="{10C1F6A2-71E3-43EF-8E4F-D7D2D3D2ACD9}" type="pres">
      <dgm:prSet presAssocID="{1C101B5E-3157-447D-A294-C0C25EA4C0B4}" presName="spNode" presStyleCnt="0"/>
      <dgm:spPr/>
    </dgm:pt>
    <dgm:pt modelId="{B93DF08F-A6AB-4B08-8A06-C68FB57BA40E}" type="pres">
      <dgm:prSet presAssocID="{D06F48BC-F0DD-4B6D-8A8C-413B1F1EC8D7}" presName="sibTrans" presStyleLbl="sibTrans1D1" presStyleIdx="2" presStyleCnt="6"/>
      <dgm:spPr/>
    </dgm:pt>
    <dgm:pt modelId="{EA75D2B7-6E9E-4A51-9461-25117A6C028E}" type="pres">
      <dgm:prSet presAssocID="{59AA9E7D-915A-4AD4-B961-9A9A3111EF8B}" presName="node" presStyleLbl="node1" presStyleIdx="3" presStyleCnt="6" custScaleX="150026">
        <dgm:presLayoutVars>
          <dgm:bulletEnabled val="1"/>
        </dgm:presLayoutVars>
      </dgm:prSet>
      <dgm:spPr/>
    </dgm:pt>
    <dgm:pt modelId="{4F5B95A3-B17D-45B7-B5FB-F53FF8A22FA3}" type="pres">
      <dgm:prSet presAssocID="{59AA9E7D-915A-4AD4-B961-9A9A3111EF8B}" presName="spNode" presStyleCnt="0"/>
      <dgm:spPr/>
    </dgm:pt>
    <dgm:pt modelId="{2B9A3BFA-FA7A-443A-92DA-A386C9720D7D}" type="pres">
      <dgm:prSet presAssocID="{FDAF15DE-441D-40D5-89AF-B75C9EBA0D1E}" presName="sibTrans" presStyleLbl="sibTrans1D1" presStyleIdx="3" presStyleCnt="6"/>
      <dgm:spPr/>
    </dgm:pt>
    <dgm:pt modelId="{AFC45AAC-5CF3-45CA-9205-2144F78C99B8}" type="pres">
      <dgm:prSet presAssocID="{A416F740-5E14-47F2-BFE7-44CD1E9681E8}" presName="node" presStyleLbl="node1" presStyleIdx="4" presStyleCnt="6" custScaleX="142752" custRadScaleRad="169422" custRadScaleInc="55834">
        <dgm:presLayoutVars>
          <dgm:bulletEnabled val="1"/>
        </dgm:presLayoutVars>
      </dgm:prSet>
      <dgm:spPr/>
    </dgm:pt>
    <dgm:pt modelId="{84469B99-230D-419C-8AE3-6A9D1002EF27}" type="pres">
      <dgm:prSet presAssocID="{A416F740-5E14-47F2-BFE7-44CD1E9681E8}" presName="spNode" presStyleCnt="0"/>
      <dgm:spPr/>
    </dgm:pt>
    <dgm:pt modelId="{44CA1259-9129-4EDB-83E0-838136734214}" type="pres">
      <dgm:prSet presAssocID="{A689B9BB-BE06-4579-882B-0882B6309AE9}" presName="sibTrans" presStyleLbl="sibTrans1D1" presStyleIdx="4" presStyleCnt="6"/>
      <dgm:spPr/>
    </dgm:pt>
    <dgm:pt modelId="{ABF69D25-640C-45F6-A7C6-1D466D104F39}" type="pres">
      <dgm:prSet presAssocID="{21864120-E59D-463F-9579-AD6911B1F440}" presName="node" presStyleLbl="node1" presStyleIdx="5" presStyleCnt="6" custScaleX="168126" custRadScaleRad="143959" custRadScaleInc="-35528">
        <dgm:presLayoutVars>
          <dgm:bulletEnabled val="1"/>
        </dgm:presLayoutVars>
      </dgm:prSet>
      <dgm:spPr/>
    </dgm:pt>
    <dgm:pt modelId="{7BDE6FD0-4BC4-43EC-A8A0-6429F10C885B}" type="pres">
      <dgm:prSet presAssocID="{21864120-E59D-463F-9579-AD6911B1F440}" presName="spNode" presStyleCnt="0"/>
      <dgm:spPr/>
    </dgm:pt>
    <dgm:pt modelId="{B7D0987D-4E33-465F-BBC6-7CBA32F44B75}" type="pres">
      <dgm:prSet presAssocID="{7D69818F-216F-4A0D-80A8-209BA8E020BE}" presName="sibTrans" presStyleLbl="sibTrans1D1" presStyleIdx="5" presStyleCnt="6"/>
      <dgm:spPr/>
    </dgm:pt>
  </dgm:ptLst>
  <dgm:cxnLst>
    <dgm:cxn modelId="{61DB6C5E-7E0C-4DCC-8EAA-A96F7B4FC4FA}" type="presOf" srcId="{21864120-E59D-463F-9579-AD6911B1F440}" destId="{ABF69D25-640C-45F6-A7C6-1D466D104F39}" srcOrd="0" destOrd="0" presId="urn:microsoft.com/office/officeart/2005/8/layout/cycle6"/>
    <dgm:cxn modelId="{F1A8D24A-BCD5-45E6-B779-A4FF4596533B}" type="presOf" srcId="{1C101B5E-3157-447D-A294-C0C25EA4C0B4}" destId="{1B0F11EE-F4C2-433B-B2E2-4A97BB8E6EF7}" srcOrd="0" destOrd="0" presId="urn:microsoft.com/office/officeart/2005/8/layout/cycle6"/>
    <dgm:cxn modelId="{54E3406C-E6CE-4524-91E4-B84AC70D0BC9}" srcId="{EDB90860-9550-4FD0-8DB5-F375DB3D1CE7}" destId="{4505725E-E266-4FF9-A8DB-6E95FCB4B2D4}" srcOrd="1" destOrd="0" parTransId="{30370E47-FD69-4EF5-9F4A-6C24C33550CE}" sibTransId="{E338CBFC-EFE2-4179-97CA-7019F3A07A7D}"/>
    <dgm:cxn modelId="{53F9DB51-54A9-4155-9894-F4D05EA5A8E3}" srcId="{EDB90860-9550-4FD0-8DB5-F375DB3D1CE7}" destId="{59AA9E7D-915A-4AD4-B961-9A9A3111EF8B}" srcOrd="3" destOrd="0" parTransId="{7DAEF912-DF76-4721-85D3-26F538BE4592}" sibTransId="{FDAF15DE-441D-40D5-89AF-B75C9EBA0D1E}"/>
    <dgm:cxn modelId="{7CBCA052-5768-4EC0-A8C4-5FA897C66C24}" type="presOf" srcId="{D06F48BC-F0DD-4B6D-8A8C-413B1F1EC8D7}" destId="{B93DF08F-A6AB-4B08-8A06-C68FB57BA40E}" srcOrd="0" destOrd="0" presId="urn:microsoft.com/office/officeart/2005/8/layout/cycle6"/>
    <dgm:cxn modelId="{6B27765A-648E-4F70-8FAA-524E5744F04B}" srcId="{EDB90860-9550-4FD0-8DB5-F375DB3D1CE7}" destId="{1C101B5E-3157-447D-A294-C0C25EA4C0B4}" srcOrd="2" destOrd="0" parTransId="{FCE30293-E576-47C7-868F-34BC007F4460}" sibTransId="{D06F48BC-F0DD-4B6D-8A8C-413B1F1EC8D7}"/>
    <dgm:cxn modelId="{089CBE87-7120-4254-A234-075E5C30E460}" type="presOf" srcId="{A416F740-5E14-47F2-BFE7-44CD1E9681E8}" destId="{AFC45AAC-5CF3-45CA-9205-2144F78C99B8}" srcOrd="0" destOrd="0" presId="urn:microsoft.com/office/officeart/2005/8/layout/cycle6"/>
    <dgm:cxn modelId="{1C6F088E-5BB5-46BC-8742-17FB034FC46A}" type="presOf" srcId="{C9C7D4C6-F961-4D40-B628-D161610E4709}" destId="{9D65A8FB-1375-4B40-9519-C29EC1BC7A68}" srcOrd="0" destOrd="0" presId="urn:microsoft.com/office/officeart/2005/8/layout/cycle6"/>
    <dgm:cxn modelId="{BD39A38E-7A92-4C81-83DB-C6787B36C1D3}" srcId="{EDB90860-9550-4FD0-8DB5-F375DB3D1CE7}" destId="{C9C7D4C6-F961-4D40-B628-D161610E4709}" srcOrd="0" destOrd="0" parTransId="{EE03277E-951B-4ACD-B702-B6E50B0BC032}" sibTransId="{11D874AA-18CD-4466-BF5B-46F89AF5F719}"/>
    <dgm:cxn modelId="{34AB4D91-9383-4D95-B8CF-01EB8A620DFB}" type="presOf" srcId="{59AA9E7D-915A-4AD4-B961-9A9A3111EF8B}" destId="{EA75D2B7-6E9E-4A51-9461-25117A6C028E}" srcOrd="0" destOrd="0" presId="urn:microsoft.com/office/officeart/2005/8/layout/cycle6"/>
    <dgm:cxn modelId="{0A8E999B-937C-48F4-8088-67FB37934A29}" type="presOf" srcId="{4505725E-E266-4FF9-A8DB-6E95FCB4B2D4}" destId="{F5302C7E-C3AE-45AD-A7AA-58050EAD8C2E}" srcOrd="0" destOrd="0" presId="urn:microsoft.com/office/officeart/2005/8/layout/cycle6"/>
    <dgm:cxn modelId="{2907CCC6-3453-4373-AF10-67F2A46E08F9}" type="presOf" srcId="{A689B9BB-BE06-4579-882B-0882B6309AE9}" destId="{44CA1259-9129-4EDB-83E0-838136734214}" srcOrd="0" destOrd="0" presId="urn:microsoft.com/office/officeart/2005/8/layout/cycle6"/>
    <dgm:cxn modelId="{40723FCF-22EF-44F1-AC44-678571A4E6FA}" srcId="{EDB90860-9550-4FD0-8DB5-F375DB3D1CE7}" destId="{21864120-E59D-463F-9579-AD6911B1F440}" srcOrd="5" destOrd="0" parTransId="{546AF239-B0BA-47D0-9F41-D9762914F1A7}" sibTransId="{7D69818F-216F-4A0D-80A8-209BA8E020BE}"/>
    <dgm:cxn modelId="{399363D3-BE97-4C68-A424-7F6A87AB8882}" type="presOf" srcId="{EDB90860-9550-4FD0-8DB5-F375DB3D1CE7}" destId="{8E1D2660-EA0C-437D-AFCC-FEC32B9E060B}" srcOrd="0" destOrd="0" presId="urn:microsoft.com/office/officeart/2005/8/layout/cycle6"/>
    <dgm:cxn modelId="{1EDBF6D4-32A9-4BE2-850E-5F4CA71432DB}" type="presOf" srcId="{E338CBFC-EFE2-4179-97CA-7019F3A07A7D}" destId="{E48B7705-20DA-4933-8D0A-2917A9612811}" srcOrd="0" destOrd="0" presId="urn:microsoft.com/office/officeart/2005/8/layout/cycle6"/>
    <dgm:cxn modelId="{C1E4EADB-CC46-4680-99FC-D0124AD88B05}" type="presOf" srcId="{FDAF15DE-441D-40D5-89AF-B75C9EBA0D1E}" destId="{2B9A3BFA-FA7A-443A-92DA-A386C9720D7D}" srcOrd="0" destOrd="0" presId="urn:microsoft.com/office/officeart/2005/8/layout/cycle6"/>
    <dgm:cxn modelId="{129468E0-7379-4FF8-97FB-75F274E12619}" type="presOf" srcId="{11D874AA-18CD-4466-BF5B-46F89AF5F719}" destId="{A7E61419-5B82-4F1A-B865-0E26AC681D60}" srcOrd="0" destOrd="0" presId="urn:microsoft.com/office/officeart/2005/8/layout/cycle6"/>
    <dgm:cxn modelId="{47CC97F1-D1B9-4E30-A330-A407AF13E39F}" srcId="{EDB90860-9550-4FD0-8DB5-F375DB3D1CE7}" destId="{A416F740-5E14-47F2-BFE7-44CD1E9681E8}" srcOrd="4" destOrd="0" parTransId="{A2530B1C-C385-42EF-BF30-97A988D21497}" sibTransId="{A689B9BB-BE06-4579-882B-0882B6309AE9}"/>
    <dgm:cxn modelId="{08DD1DFC-2F9C-4004-8DDB-11F9B21AE3E4}" type="presOf" srcId="{7D69818F-216F-4A0D-80A8-209BA8E020BE}" destId="{B7D0987D-4E33-465F-BBC6-7CBA32F44B75}" srcOrd="0" destOrd="0" presId="urn:microsoft.com/office/officeart/2005/8/layout/cycle6"/>
    <dgm:cxn modelId="{2B1C67EF-2BC7-4454-B144-A2093DFADC17}" type="presParOf" srcId="{8E1D2660-EA0C-437D-AFCC-FEC32B9E060B}" destId="{9D65A8FB-1375-4B40-9519-C29EC1BC7A68}" srcOrd="0" destOrd="0" presId="urn:microsoft.com/office/officeart/2005/8/layout/cycle6"/>
    <dgm:cxn modelId="{7E4093EF-62A6-4A13-A173-8BE052B2449A}" type="presParOf" srcId="{8E1D2660-EA0C-437D-AFCC-FEC32B9E060B}" destId="{22175C12-6C37-4268-AAA6-0465C56FA882}" srcOrd="1" destOrd="0" presId="urn:microsoft.com/office/officeart/2005/8/layout/cycle6"/>
    <dgm:cxn modelId="{BBAE1969-6570-43D2-AFF3-EB5A6FEF4F19}" type="presParOf" srcId="{8E1D2660-EA0C-437D-AFCC-FEC32B9E060B}" destId="{A7E61419-5B82-4F1A-B865-0E26AC681D60}" srcOrd="2" destOrd="0" presId="urn:microsoft.com/office/officeart/2005/8/layout/cycle6"/>
    <dgm:cxn modelId="{A6C84B10-AAF7-4C17-99E8-B6D12AD1C635}" type="presParOf" srcId="{8E1D2660-EA0C-437D-AFCC-FEC32B9E060B}" destId="{F5302C7E-C3AE-45AD-A7AA-58050EAD8C2E}" srcOrd="3" destOrd="0" presId="urn:microsoft.com/office/officeart/2005/8/layout/cycle6"/>
    <dgm:cxn modelId="{580E29A2-E613-42EB-AFA1-6F469CC1AA67}" type="presParOf" srcId="{8E1D2660-EA0C-437D-AFCC-FEC32B9E060B}" destId="{38F2E7C8-F2B3-4640-8CC2-61078B392C05}" srcOrd="4" destOrd="0" presId="urn:microsoft.com/office/officeart/2005/8/layout/cycle6"/>
    <dgm:cxn modelId="{A61EEF26-EBFC-4B9C-A23B-59AA8568F83A}" type="presParOf" srcId="{8E1D2660-EA0C-437D-AFCC-FEC32B9E060B}" destId="{E48B7705-20DA-4933-8D0A-2917A9612811}" srcOrd="5" destOrd="0" presId="urn:microsoft.com/office/officeart/2005/8/layout/cycle6"/>
    <dgm:cxn modelId="{1D3BC188-071A-41D1-A9D4-846083BC63F8}" type="presParOf" srcId="{8E1D2660-EA0C-437D-AFCC-FEC32B9E060B}" destId="{1B0F11EE-F4C2-433B-B2E2-4A97BB8E6EF7}" srcOrd="6" destOrd="0" presId="urn:microsoft.com/office/officeart/2005/8/layout/cycle6"/>
    <dgm:cxn modelId="{36BEBE22-7EA0-4B49-AEC8-80E225D7DE4B}" type="presParOf" srcId="{8E1D2660-EA0C-437D-AFCC-FEC32B9E060B}" destId="{10C1F6A2-71E3-43EF-8E4F-D7D2D3D2ACD9}" srcOrd="7" destOrd="0" presId="urn:microsoft.com/office/officeart/2005/8/layout/cycle6"/>
    <dgm:cxn modelId="{1F0C267A-CA54-42CD-9A37-6E008160526C}" type="presParOf" srcId="{8E1D2660-EA0C-437D-AFCC-FEC32B9E060B}" destId="{B93DF08F-A6AB-4B08-8A06-C68FB57BA40E}" srcOrd="8" destOrd="0" presId="urn:microsoft.com/office/officeart/2005/8/layout/cycle6"/>
    <dgm:cxn modelId="{5AD7E3B3-2626-43C9-826E-C00A15B41C07}" type="presParOf" srcId="{8E1D2660-EA0C-437D-AFCC-FEC32B9E060B}" destId="{EA75D2B7-6E9E-4A51-9461-25117A6C028E}" srcOrd="9" destOrd="0" presId="urn:microsoft.com/office/officeart/2005/8/layout/cycle6"/>
    <dgm:cxn modelId="{0836932D-A2F0-4C49-B8B7-DF4F34020113}" type="presParOf" srcId="{8E1D2660-EA0C-437D-AFCC-FEC32B9E060B}" destId="{4F5B95A3-B17D-45B7-B5FB-F53FF8A22FA3}" srcOrd="10" destOrd="0" presId="urn:microsoft.com/office/officeart/2005/8/layout/cycle6"/>
    <dgm:cxn modelId="{97424D32-F4F2-4FBC-BE5F-5986C42475CD}" type="presParOf" srcId="{8E1D2660-EA0C-437D-AFCC-FEC32B9E060B}" destId="{2B9A3BFA-FA7A-443A-92DA-A386C9720D7D}" srcOrd="11" destOrd="0" presId="urn:microsoft.com/office/officeart/2005/8/layout/cycle6"/>
    <dgm:cxn modelId="{8B438469-0B4C-4499-AAB0-324DD05A0A88}" type="presParOf" srcId="{8E1D2660-EA0C-437D-AFCC-FEC32B9E060B}" destId="{AFC45AAC-5CF3-45CA-9205-2144F78C99B8}" srcOrd="12" destOrd="0" presId="urn:microsoft.com/office/officeart/2005/8/layout/cycle6"/>
    <dgm:cxn modelId="{E3AD0041-1EFB-451F-A980-41C7906A91A3}" type="presParOf" srcId="{8E1D2660-EA0C-437D-AFCC-FEC32B9E060B}" destId="{84469B99-230D-419C-8AE3-6A9D1002EF27}" srcOrd="13" destOrd="0" presId="urn:microsoft.com/office/officeart/2005/8/layout/cycle6"/>
    <dgm:cxn modelId="{971D937B-4CB2-493F-A62E-D3D37D3FC7B8}" type="presParOf" srcId="{8E1D2660-EA0C-437D-AFCC-FEC32B9E060B}" destId="{44CA1259-9129-4EDB-83E0-838136734214}" srcOrd="14" destOrd="0" presId="urn:microsoft.com/office/officeart/2005/8/layout/cycle6"/>
    <dgm:cxn modelId="{014CCDC4-D994-4DB9-A306-49B5BF220022}" type="presParOf" srcId="{8E1D2660-EA0C-437D-AFCC-FEC32B9E060B}" destId="{ABF69D25-640C-45F6-A7C6-1D466D104F39}" srcOrd="15" destOrd="0" presId="urn:microsoft.com/office/officeart/2005/8/layout/cycle6"/>
    <dgm:cxn modelId="{4CE48223-03A3-4C5C-9E9B-1CE8F5DBF1D1}" type="presParOf" srcId="{8E1D2660-EA0C-437D-AFCC-FEC32B9E060B}" destId="{7BDE6FD0-4BC4-43EC-A8A0-6429F10C885B}" srcOrd="16" destOrd="0" presId="urn:microsoft.com/office/officeart/2005/8/layout/cycle6"/>
    <dgm:cxn modelId="{31941401-BC8E-4ACB-B19C-7E40295F5624}" type="presParOf" srcId="{8E1D2660-EA0C-437D-AFCC-FEC32B9E060B}" destId="{B7D0987D-4E33-465F-BBC6-7CBA32F44B75}" srcOrd="17" destOrd="0" presId="urn:microsoft.com/office/officeart/2005/8/layout/cycle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DB90860-9550-4FD0-8DB5-F375DB3D1CE7}" type="doc">
      <dgm:prSet loTypeId="urn:microsoft.com/office/officeart/2005/8/layout/cycle6" loCatId="cycle" qsTypeId="urn:microsoft.com/office/officeart/2005/8/quickstyle/simple1" qsCatId="simple" csTypeId="urn:microsoft.com/office/officeart/2005/8/colors/accent3_3" csCatId="accent3" phldr="1"/>
      <dgm:spPr/>
      <dgm:t>
        <a:bodyPr/>
        <a:lstStyle/>
        <a:p>
          <a:endParaRPr lang="en-GB"/>
        </a:p>
      </dgm:t>
    </dgm:pt>
    <dgm:pt modelId="{C9C7D4C6-F961-4D40-B628-D161610E4709}">
      <dgm:prSet phldrT="[Szöveg]" custT="1"/>
      <dgm:spPr/>
      <dgm:t>
        <a:bodyPr/>
        <a:lstStyle/>
        <a:p>
          <a:r>
            <a:rPr lang="en-US" sz="1400" b="1" noProof="0" dirty="0" err="1"/>
            <a:t>Nestalnost</a:t>
          </a:r>
          <a:r>
            <a:rPr lang="en-US" sz="1400" b="1" noProof="0" dirty="0"/>
            <a:t> </a:t>
          </a:r>
          <a:r>
            <a:rPr lang="en-US" sz="1400" b="1" noProof="0" dirty="0" err="1"/>
            <a:t>cijena</a:t>
          </a:r>
          <a:endParaRPr lang="en-GB" sz="1400" b="1" noProof="0" dirty="0"/>
        </a:p>
      </dgm:t>
    </dgm:pt>
    <dgm:pt modelId="{EE03277E-951B-4ACD-B702-B6E50B0BC032}" type="parTrans" cxnId="{BD39A38E-7A92-4C81-83DB-C6787B36C1D3}">
      <dgm:prSet/>
      <dgm:spPr/>
      <dgm:t>
        <a:bodyPr/>
        <a:lstStyle/>
        <a:p>
          <a:endParaRPr lang="en-GB" sz="4000" b="1"/>
        </a:p>
      </dgm:t>
    </dgm:pt>
    <dgm:pt modelId="{11D874AA-18CD-4466-BF5B-46F89AF5F719}" type="sibTrans" cxnId="{BD39A38E-7A92-4C81-83DB-C6787B36C1D3}">
      <dgm:prSet custT="1"/>
      <dgm:spPr/>
      <dgm:t>
        <a:bodyPr/>
        <a:lstStyle/>
        <a:p>
          <a:endParaRPr lang="en-GB" sz="1200" b="1"/>
        </a:p>
      </dgm:t>
    </dgm:pt>
    <dgm:pt modelId="{4505725E-E266-4FF9-A8DB-6E95FCB4B2D4}">
      <dgm:prSet phldrT="[Szöveg]" custT="1"/>
      <dgm:spPr/>
      <dgm:t>
        <a:bodyPr/>
        <a:lstStyle/>
        <a:p>
          <a:r>
            <a:rPr lang="en-US" sz="1400" b="1" dirty="0" err="1"/>
            <a:t>Poremećaj</a:t>
          </a:r>
          <a:r>
            <a:rPr lang="en-US" sz="1400" b="1" dirty="0"/>
            <a:t> </a:t>
          </a:r>
          <a:r>
            <a:rPr lang="en-US" sz="1400" b="1" dirty="0" err="1"/>
            <a:t>lanca</a:t>
          </a:r>
          <a:r>
            <a:rPr lang="en-US" sz="1400" b="1" dirty="0"/>
            <a:t> </a:t>
          </a:r>
          <a:r>
            <a:rPr lang="en-US" sz="1400" b="1" dirty="0" err="1"/>
            <a:t>opskrbe</a:t>
          </a:r>
          <a:endParaRPr lang="en-GB" sz="1400" b="1" dirty="0"/>
        </a:p>
      </dgm:t>
    </dgm:pt>
    <dgm:pt modelId="{30370E47-FD69-4EF5-9F4A-6C24C33550CE}" type="parTrans" cxnId="{54E3406C-E6CE-4524-91E4-B84AC70D0BC9}">
      <dgm:prSet/>
      <dgm:spPr/>
      <dgm:t>
        <a:bodyPr/>
        <a:lstStyle/>
        <a:p>
          <a:endParaRPr lang="en-GB" sz="4000" b="1"/>
        </a:p>
      </dgm:t>
    </dgm:pt>
    <dgm:pt modelId="{E338CBFC-EFE2-4179-97CA-7019F3A07A7D}" type="sibTrans" cxnId="{54E3406C-E6CE-4524-91E4-B84AC70D0BC9}">
      <dgm:prSet custT="1"/>
      <dgm:spPr/>
      <dgm:t>
        <a:bodyPr/>
        <a:lstStyle/>
        <a:p>
          <a:endParaRPr lang="en-GB" sz="1200" b="1"/>
        </a:p>
      </dgm:t>
    </dgm:pt>
    <dgm:pt modelId="{1C101B5E-3157-447D-A294-C0C25EA4C0B4}">
      <dgm:prSet phldrT="[Szöveg]" custT="1"/>
      <dgm:spPr/>
      <dgm:t>
        <a:bodyPr/>
        <a:lstStyle/>
        <a:p>
          <a:r>
            <a:rPr lang="en-US" sz="1400" b="1" dirty="0" err="1"/>
            <a:t>Velika</a:t>
          </a:r>
          <a:r>
            <a:rPr lang="en-US" sz="1400" b="1" dirty="0"/>
            <a:t> </a:t>
          </a:r>
          <a:r>
            <a:rPr lang="en-US" sz="1400" b="1" dirty="0" err="1"/>
            <a:t>potražnja</a:t>
          </a:r>
          <a:r>
            <a:rPr lang="en-US" sz="1400" b="1" dirty="0"/>
            <a:t> za </a:t>
          </a:r>
          <a:r>
            <a:rPr lang="en-US" sz="1400" b="1" dirty="0" err="1"/>
            <a:t>sirovinama</a:t>
          </a:r>
          <a:endParaRPr lang="en-GB" sz="1400" b="1" dirty="0"/>
        </a:p>
      </dgm:t>
    </dgm:pt>
    <dgm:pt modelId="{FCE30293-E576-47C7-868F-34BC007F4460}" type="parTrans" cxnId="{6B27765A-648E-4F70-8FAA-524E5744F04B}">
      <dgm:prSet/>
      <dgm:spPr/>
      <dgm:t>
        <a:bodyPr/>
        <a:lstStyle/>
        <a:p>
          <a:endParaRPr lang="en-GB" sz="4000" b="1"/>
        </a:p>
      </dgm:t>
    </dgm:pt>
    <dgm:pt modelId="{D06F48BC-F0DD-4B6D-8A8C-413B1F1EC8D7}" type="sibTrans" cxnId="{6B27765A-648E-4F70-8FAA-524E5744F04B}">
      <dgm:prSet custT="1"/>
      <dgm:spPr/>
      <dgm:t>
        <a:bodyPr/>
        <a:lstStyle/>
        <a:p>
          <a:endParaRPr lang="en-GB" sz="1200" b="1"/>
        </a:p>
      </dgm:t>
    </dgm:pt>
    <dgm:pt modelId="{59AA9E7D-915A-4AD4-B961-9A9A3111EF8B}">
      <dgm:prSet phldrT="[Szöveg]" custT="1"/>
      <dgm:spPr/>
      <dgm:t>
        <a:bodyPr/>
        <a:lstStyle/>
        <a:p>
          <a:r>
            <a:rPr lang="en-US" sz="1400" b="1" dirty="0" err="1"/>
            <a:t>Geopolitički</a:t>
          </a:r>
          <a:r>
            <a:rPr lang="en-US" sz="1400" b="1" dirty="0"/>
            <a:t> </a:t>
          </a:r>
          <a:r>
            <a:rPr lang="en-US" sz="1400" b="1" dirty="0" err="1"/>
            <a:t>sukobi</a:t>
          </a:r>
          <a:r>
            <a:rPr lang="en-US" sz="1400" b="1" dirty="0"/>
            <a:t>, </a:t>
          </a:r>
          <a:r>
            <a:rPr lang="en-US" sz="1400" b="1" dirty="0" err="1"/>
            <a:t>prirodne</a:t>
          </a:r>
          <a:r>
            <a:rPr lang="en-US" sz="1400" b="1" dirty="0"/>
            <a:t> </a:t>
          </a:r>
          <a:r>
            <a:rPr lang="en-US" sz="1400" b="1" dirty="0" err="1"/>
            <a:t>katastrofe</a:t>
          </a:r>
          <a:endParaRPr lang="en-GB" sz="1400" b="1" dirty="0"/>
        </a:p>
      </dgm:t>
    </dgm:pt>
    <dgm:pt modelId="{7DAEF912-DF76-4721-85D3-26F538BE4592}" type="parTrans" cxnId="{53F9DB51-54A9-4155-9894-F4D05EA5A8E3}">
      <dgm:prSet/>
      <dgm:spPr/>
      <dgm:t>
        <a:bodyPr/>
        <a:lstStyle/>
        <a:p>
          <a:endParaRPr lang="en-GB" sz="4000" b="1"/>
        </a:p>
      </dgm:t>
    </dgm:pt>
    <dgm:pt modelId="{FDAF15DE-441D-40D5-89AF-B75C9EBA0D1E}" type="sibTrans" cxnId="{53F9DB51-54A9-4155-9894-F4D05EA5A8E3}">
      <dgm:prSet custT="1"/>
      <dgm:spPr/>
      <dgm:t>
        <a:bodyPr/>
        <a:lstStyle/>
        <a:p>
          <a:endParaRPr lang="en-GB" sz="1200" b="1"/>
        </a:p>
      </dgm:t>
    </dgm:pt>
    <dgm:pt modelId="{8E1D2660-EA0C-437D-AFCC-FEC32B9E060B}" type="pres">
      <dgm:prSet presAssocID="{EDB90860-9550-4FD0-8DB5-F375DB3D1CE7}" presName="cycle" presStyleCnt="0">
        <dgm:presLayoutVars>
          <dgm:dir/>
          <dgm:resizeHandles val="exact"/>
        </dgm:presLayoutVars>
      </dgm:prSet>
      <dgm:spPr/>
    </dgm:pt>
    <dgm:pt modelId="{9D65A8FB-1375-4B40-9519-C29EC1BC7A68}" type="pres">
      <dgm:prSet presAssocID="{C9C7D4C6-F961-4D40-B628-D161610E4709}" presName="node" presStyleLbl="node1" presStyleIdx="0" presStyleCnt="4" custScaleX="136530" custRadScaleRad="100415">
        <dgm:presLayoutVars>
          <dgm:bulletEnabled val="1"/>
        </dgm:presLayoutVars>
      </dgm:prSet>
      <dgm:spPr/>
    </dgm:pt>
    <dgm:pt modelId="{22175C12-6C37-4268-AAA6-0465C56FA882}" type="pres">
      <dgm:prSet presAssocID="{C9C7D4C6-F961-4D40-B628-D161610E4709}" presName="spNode" presStyleCnt="0"/>
      <dgm:spPr/>
    </dgm:pt>
    <dgm:pt modelId="{A7E61419-5B82-4F1A-B865-0E26AC681D60}" type="pres">
      <dgm:prSet presAssocID="{11D874AA-18CD-4466-BF5B-46F89AF5F719}" presName="sibTrans" presStyleLbl="sibTrans1D1" presStyleIdx="0" presStyleCnt="4"/>
      <dgm:spPr/>
    </dgm:pt>
    <dgm:pt modelId="{F5302C7E-C3AE-45AD-A7AA-58050EAD8C2E}" type="pres">
      <dgm:prSet presAssocID="{4505725E-E266-4FF9-A8DB-6E95FCB4B2D4}" presName="node" presStyleLbl="node1" presStyleIdx="1" presStyleCnt="4" custRadScaleRad="122708" custRadScaleInc="1303">
        <dgm:presLayoutVars>
          <dgm:bulletEnabled val="1"/>
        </dgm:presLayoutVars>
      </dgm:prSet>
      <dgm:spPr/>
    </dgm:pt>
    <dgm:pt modelId="{38F2E7C8-F2B3-4640-8CC2-61078B392C05}" type="pres">
      <dgm:prSet presAssocID="{4505725E-E266-4FF9-A8DB-6E95FCB4B2D4}" presName="spNode" presStyleCnt="0"/>
      <dgm:spPr/>
    </dgm:pt>
    <dgm:pt modelId="{E48B7705-20DA-4933-8D0A-2917A9612811}" type="pres">
      <dgm:prSet presAssocID="{E338CBFC-EFE2-4179-97CA-7019F3A07A7D}" presName="sibTrans" presStyleLbl="sibTrans1D1" presStyleIdx="1" presStyleCnt="4"/>
      <dgm:spPr/>
    </dgm:pt>
    <dgm:pt modelId="{1B0F11EE-F4C2-433B-B2E2-4A97BB8E6EF7}" type="pres">
      <dgm:prSet presAssocID="{1C101B5E-3157-447D-A294-C0C25EA4C0B4}" presName="node" presStyleLbl="node1" presStyleIdx="2" presStyleCnt="4" custScaleX="163320" custRadScaleRad="84273" custRadScaleInc="-38471">
        <dgm:presLayoutVars>
          <dgm:bulletEnabled val="1"/>
        </dgm:presLayoutVars>
      </dgm:prSet>
      <dgm:spPr/>
    </dgm:pt>
    <dgm:pt modelId="{10C1F6A2-71E3-43EF-8E4F-D7D2D3D2ACD9}" type="pres">
      <dgm:prSet presAssocID="{1C101B5E-3157-447D-A294-C0C25EA4C0B4}" presName="spNode" presStyleCnt="0"/>
      <dgm:spPr/>
    </dgm:pt>
    <dgm:pt modelId="{B93DF08F-A6AB-4B08-8A06-C68FB57BA40E}" type="pres">
      <dgm:prSet presAssocID="{D06F48BC-F0DD-4B6D-8A8C-413B1F1EC8D7}" presName="sibTrans" presStyleLbl="sibTrans1D1" presStyleIdx="2" presStyleCnt="4"/>
      <dgm:spPr/>
    </dgm:pt>
    <dgm:pt modelId="{EA75D2B7-6E9E-4A51-9461-25117A6C028E}" type="pres">
      <dgm:prSet presAssocID="{59AA9E7D-915A-4AD4-B961-9A9A3111EF8B}" presName="node" presStyleLbl="node1" presStyleIdx="3" presStyleCnt="4" custRadScaleRad="125639" custRadScaleInc="1583">
        <dgm:presLayoutVars>
          <dgm:bulletEnabled val="1"/>
        </dgm:presLayoutVars>
      </dgm:prSet>
      <dgm:spPr/>
    </dgm:pt>
    <dgm:pt modelId="{4F5B95A3-B17D-45B7-B5FB-F53FF8A22FA3}" type="pres">
      <dgm:prSet presAssocID="{59AA9E7D-915A-4AD4-B961-9A9A3111EF8B}" presName="spNode" presStyleCnt="0"/>
      <dgm:spPr/>
    </dgm:pt>
    <dgm:pt modelId="{2B9A3BFA-FA7A-443A-92DA-A386C9720D7D}" type="pres">
      <dgm:prSet presAssocID="{FDAF15DE-441D-40D5-89AF-B75C9EBA0D1E}" presName="sibTrans" presStyleLbl="sibTrans1D1" presStyleIdx="3" presStyleCnt="4"/>
      <dgm:spPr/>
    </dgm:pt>
  </dgm:ptLst>
  <dgm:cxnLst>
    <dgm:cxn modelId="{B362E10E-E497-41A4-8C96-0A48205E39DF}" type="presOf" srcId="{11D874AA-18CD-4466-BF5B-46F89AF5F719}" destId="{A7E61419-5B82-4F1A-B865-0E26AC681D60}" srcOrd="0" destOrd="0" presId="urn:microsoft.com/office/officeart/2005/8/layout/cycle6"/>
    <dgm:cxn modelId="{BDB3C51D-0F67-46C8-9327-6B0468170279}" type="presOf" srcId="{59AA9E7D-915A-4AD4-B961-9A9A3111EF8B}" destId="{EA75D2B7-6E9E-4A51-9461-25117A6C028E}" srcOrd="0" destOrd="0" presId="urn:microsoft.com/office/officeart/2005/8/layout/cycle6"/>
    <dgm:cxn modelId="{E3160363-764B-4EFE-AADA-6A5282874EBC}" type="presOf" srcId="{FDAF15DE-441D-40D5-89AF-B75C9EBA0D1E}" destId="{2B9A3BFA-FA7A-443A-92DA-A386C9720D7D}" srcOrd="0" destOrd="0" presId="urn:microsoft.com/office/officeart/2005/8/layout/cycle6"/>
    <dgm:cxn modelId="{5B453E69-7A3A-4D7E-871D-B40B4EF6FA8A}" type="presOf" srcId="{C9C7D4C6-F961-4D40-B628-D161610E4709}" destId="{9D65A8FB-1375-4B40-9519-C29EC1BC7A68}" srcOrd="0" destOrd="0" presId="urn:microsoft.com/office/officeart/2005/8/layout/cycle6"/>
    <dgm:cxn modelId="{54E3406C-E6CE-4524-91E4-B84AC70D0BC9}" srcId="{EDB90860-9550-4FD0-8DB5-F375DB3D1CE7}" destId="{4505725E-E266-4FF9-A8DB-6E95FCB4B2D4}" srcOrd="1" destOrd="0" parTransId="{30370E47-FD69-4EF5-9F4A-6C24C33550CE}" sibTransId="{E338CBFC-EFE2-4179-97CA-7019F3A07A7D}"/>
    <dgm:cxn modelId="{53F9DB51-54A9-4155-9894-F4D05EA5A8E3}" srcId="{EDB90860-9550-4FD0-8DB5-F375DB3D1CE7}" destId="{59AA9E7D-915A-4AD4-B961-9A9A3111EF8B}" srcOrd="3" destOrd="0" parTransId="{7DAEF912-DF76-4721-85D3-26F538BE4592}" sibTransId="{FDAF15DE-441D-40D5-89AF-B75C9EBA0D1E}"/>
    <dgm:cxn modelId="{6B27765A-648E-4F70-8FAA-524E5744F04B}" srcId="{EDB90860-9550-4FD0-8DB5-F375DB3D1CE7}" destId="{1C101B5E-3157-447D-A294-C0C25EA4C0B4}" srcOrd="2" destOrd="0" parTransId="{FCE30293-E576-47C7-868F-34BC007F4460}" sibTransId="{D06F48BC-F0DD-4B6D-8A8C-413B1F1EC8D7}"/>
    <dgm:cxn modelId="{BD39A38E-7A92-4C81-83DB-C6787B36C1D3}" srcId="{EDB90860-9550-4FD0-8DB5-F375DB3D1CE7}" destId="{C9C7D4C6-F961-4D40-B628-D161610E4709}" srcOrd="0" destOrd="0" parTransId="{EE03277E-951B-4ACD-B702-B6E50B0BC032}" sibTransId="{11D874AA-18CD-4466-BF5B-46F89AF5F719}"/>
    <dgm:cxn modelId="{5318BF97-4835-460D-9A9A-D5B6C89D2A0A}" type="presOf" srcId="{4505725E-E266-4FF9-A8DB-6E95FCB4B2D4}" destId="{F5302C7E-C3AE-45AD-A7AA-58050EAD8C2E}" srcOrd="0" destOrd="0" presId="urn:microsoft.com/office/officeart/2005/8/layout/cycle6"/>
    <dgm:cxn modelId="{869A4EA6-D359-4C2B-9611-D122CB5E27C0}" type="presOf" srcId="{D06F48BC-F0DD-4B6D-8A8C-413B1F1EC8D7}" destId="{B93DF08F-A6AB-4B08-8A06-C68FB57BA40E}" srcOrd="0" destOrd="0" presId="urn:microsoft.com/office/officeart/2005/8/layout/cycle6"/>
    <dgm:cxn modelId="{FA5418AF-11B9-4DBA-A950-DB4196CB8912}" type="presOf" srcId="{EDB90860-9550-4FD0-8DB5-F375DB3D1CE7}" destId="{8E1D2660-EA0C-437D-AFCC-FEC32B9E060B}" srcOrd="0" destOrd="0" presId="urn:microsoft.com/office/officeart/2005/8/layout/cycle6"/>
    <dgm:cxn modelId="{2B7ABCD0-A38B-4BF4-81F5-E4EBF582A6B9}" type="presOf" srcId="{1C101B5E-3157-447D-A294-C0C25EA4C0B4}" destId="{1B0F11EE-F4C2-433B-B2E2-4A97BB8E6EF7}" srcOrd="0" destOrd="0" presId="urn:microsoft.com/office/officeart/2005/8/layout/cycle6"/>
    <dgm:cxn modelId="{52186FEE-7969-4A0A-B159-64127E9B13B8}" type="presOf" srcId="{E338CBFC-EFE2-4179-97CA-7019F3A07A7D}" destId="{E48B7705-20DA-4933-8D0A-2917A9612811}" srcOrd="0" destOrd="0" presId="urn:microsoft.com/office/officeart/2005/8/layout/cycle6"/>
    <dgm:cxn modelId="{9895187C-5A6C-4883-AAD3-FA14F37ECF0F}" type="presParOf" srcId="{8E1D2660-EA0C-437D-AFCC-FEC32B9E060B}" destId="{9D65A8FB-1375-4B40-9519-C29EC1BC7A68}" srcOrd="0" destOrd="0" presId="urn:microsoft.com/office/officeart/2005/8/layout/cycle6"/>
    <dgm:cxn modelId="{C1B5A691-0D82-466A-B7FE-033FD8745A7E}" type="presParOf" srcId="{8E1D2660-EA0C-437D-AFCC-FEC32B9E060B}" destId="{22175C12-6C37-4268-AAA6-0465C56FA882}" srcOrd="1" destOrd="0" presId="urn:microsoft.com/office/officeart/2005/8/layout/cycle6"/>
    <dgm:cxn modelId="{47DAF312-F5F2-42AB-9E21-1FD5B8B9556F}" type="presParOf" srcId="{8E1D2660-EA0C-437D-AFCC-FEC32B9E060B}" destId="{A7E61419-5B82-4F1A-B865-0E26AC681D60}" srcOrd="2" destOrd="0" presId="urn:microsoft.com/office/officeart/2005/8/layout/cycle6"/>
    <dgm:cxn modelId="{CDBEDEEC-D886-48AC-BDC2-C200DA73C6B8}" type="presParOf" srcId="{8E1D2660-EA0C-437D-AFCC-FEC32B9E060B}" destId="{F5302C7E-C3AE-45AD-A7AA-58050EAD8C2E}" srcOrd="3" destOrd="0" presId="urn:microsoft.com/office/officeart/2005/8/layout/cycle6"/>
    <dgm:cxn modelId="{5D1E7000-94ED-4BE8-8EBB-6772B1590582}" type="presParOf" srcId="{8E1D2660-EA0C-437D-AFCC-FEC32B9E060B}" destId="{38F2E7C8-F2B3-4640-8CC2-61078B392C05}" srcOrd="4" destOrd="0" presId="urn:microsoft.com/office/officeart/2005/8/layout/cycle6"/>
    <dgm:cxn modelId="{5EC354C3-88C7-43C8-97A5-F8F6C3756176}" type="presParOf" srcId="{8E1D2660-EA0C-437D-AFCC-FEC32B9E060B}" destId="{E48B7705-20DA-4933-8D0A-2917A9612811}" srcOrd="5" destOrd="0" presId="urn:microsoft.com/office/officeart/2005/8/layout/cycle6"/>
    <dgm:cxn modelId="{34567EFD-1763-4B09-8DF5-FAA34D3463BB}" type="presParOf" srcId="{8E1D2660-EA0C-437D-AFCC-FEC32B9E060B}" destId="{1B0F11EE-F4C2-433B-B2E2-4A97BB8E6EF7}" srcOrd="6" destOrd="0" presId="urn:microsoft.com/office/officeart/2005/8/layout/cycle6"/>
    <dgm:cxn modelId="{A1D6C4BF-ABB4-44DE-8E2B-5421A8FCA7FE}" type="presParOf" srcId="{8E1D2660-EA0C-437D-AFCC-FEC32B9E060B}" destId="{10C1F6A2-71E3-43EF-8E4F-D7D2D3D2ACD9}" srcOrd="7" destOrd="0" presId="urn:microsoft.com/office/officeart/2005/8/layout/cycle6"/>
    <dgm:cxn modelId="{7AEC340D-3A38-4848-8163-747B82EDF5B6}" type="presParOf" srcId="{8E1D2660-EA0C-437D-AFCC-FEC32B9E060B}" destId="{B93DF08F-A6AB-4B08-8A06-C68FB57BA40E}" srcOrd="8" destOrd="0" presId="urn:microsoft.com/office/officeart/2005/8/layout/cycle6"/>
    <dgm:cxn modelId="{1C2DFEFE-BE26-4D42-80FF-C8FAFDD36A59}" type="presParOf" srcId="{8E1D2660-EA0C-437D-AFCC-FEC32B9E060B}" destId="{EA75D2B7-6E9E-4A51-9461-25117A6C028E}" srcOrd="9" destOrd="0" presId="urn:microsoft.com/office/officeart/2005/8/layout/cycle6"/>
    <dgm:cxn modelId="{EEF4D8DD-001B-4A7A-BF88-F1EB1B7A055A}" type="presParOf" srcId="{8E1D2660-EA0C-437D-AFCC-FEC32B9E060B}" destId="{4F5B95A3-B17D-45B7-B5FB-F53FF8A22FA3}" srcOrd="10" destOrd="0" presId="urn:microsoft.com/office/officeart/2005/8/layout/cycle6"/>
    <dgm:cxn modelId="{D480F2BC-BA99-42A3-A560-944EA6D1531E}" type="presParOf" srcId="{8E1D2660-EA0C-437D-AFCC-FEC32B9E060B}" destId="{2B9A3BFA-FA7A-443A-92DA-A386C9720D7D}" srcOrd="11" destOrd="0" presId="urn:microsoft.com/office/officeart/2005/8/layout/cycle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A9D769C-0C74-44EE-91CE-FF6E6D9B7ABD}"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hu-HU"/>
        </a:p>
      </dgm:t>
    </dgm:pt>
    <dgm:pt modelId="{42A29F4D-3182-4EC3-8C6C-B491FEEA6FA1}">
      <dgm:prSet phldrT="[Szöveg]" custT="1"/>
      <dgm:spPr>
        <a:xfrm>
          <a:off x="728923" y="1119826"/>
          <a:ext cx="1594985" cy="956991"/>
        </a:xfrm>
        <a:solidFill>
          <a:srgbClr val="4472C4">
            <a:hueOff val="-2451115"/>
            <a:satOff val="-3409"/>
            <a:lumOff val="-1307"/>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l"/>
          <a:r>
            <a:rPr lang="en-US" sz="1200" dirty="0">
              <a:solidFill>
                <a:sysClr val="window" lastClr="FFFFFF"/>
              </a:solidFill>
              <a:latin typeface="+mn-lt"/>
              <a:ea typeface="+mn-ea"/>
              <a:cs typeface="+mn-cs"/>
            </a:rPr>
            <a:t>- </a:t>
          </a:r>
          <a:r>
            <a:rPr lang="en-US" sz="1200" dirty="0" err="1">
              <a:solidFill>
                <a:sysClr val="window" lastClr="FFFFFF"/>
              </a:solidFill>
              <a:latin typeface="+mn-lt"/>
              <a:ea typeface="+mn-ea"/>
              <a:cs typeface="+mn-cs"/>
            </a:rPr>
            <a:t>Sigurniji</a:t>
          </a:r>
          <a:r>
            <a:rPr lang="en-US" sz="1200" dirty="0">
              <a:solidFill>
                <a:sysClr val="window" lastClr="FFFFFF"/>
              </a:solidFill>
              <a:latin typeface="+mn-lt"/>
              <a:ea typeface="+mn-ea"/>
              <a:cs typeface="+mn-cs"/>
            </a:rPr>
            <a:t>, </a:t>
          </a:r>
          <a:r>
            <a:rPr lang="en-US" sz="1200" dirty="0" err="1">
              <a:solidFill>
                <a:sysClr val="window" lastClr="FFFFFF"/>
              </a:solidFill>
              <a:latin typeface="+mn-lt"/>
              <a:ea typeface="+mn-ea"/>
              <a:cs typeface="+mn-cs"/>
            </a:rPr>
            <a:t>raznovrsniji</a:t>
          </a:r>
          <a:r>
            <a:rPr lang="en-US" sz="1200" dirty="0">
              <a:solidFill>
                <a:sysClr val="window" lastClr="FFFFFF"/>
              </a:solidFill>
              <a:latin typeface="+mn-lt"/>
              <a:ea typeface="+mn-ea"/>
              <a:cs typeface="+mn-cs"/>
            </a:rPr>
            <a:t> </a:t>
          </a:r>
          <a:r>
            <a:rPr lang="en-US" sz="1200" dirty="0" err="1">
              <a:solidFill>
                <a:sysClr val="window" lastClr="FFFFFF"/>
              </a:solidFill>
              <a:latin typeface="+mn-lt"/>
              <a:ea typeface="+mn-ea"/>
              <a:cs typeface="+mn-cs"/>
            </a:rPr>
            <a:t>opskrbni</a:t>
          </a:r>
          <a:r>
            <a:rPr lang="en-US" sz="1200" dirty="0">
              <a:solidFill>
                <a:sysClr val="window" lastClr="FFFFFF"/>
              </a:solidFill>
              <a:latin typeface="+mn-lt"/>
              <a:ea typeface="+mn-ea"/>
              <a:cs typeface="+mn-cs"/>
            </a:rPr>
            <a:t> </a:t>
          </a:r>
          <a:r>
            <a:rPr lang="en-US" sz="1200" dirty="0" err="1">
              <a:solidFill>
                <a:sysClr val="window" lastClr="FFFFFF"/>
              </a:solidFill>
              <a:latin typeface="+mn-lt"/>
              <a:ea typeface="+mn-ea"/>
              <a:cs typeface="+mn-cs"/>
            </a:rPr>
            <a:t>lanac</a:t>
          </a:r>
          <a:r>
            <a:rPr lang="en-US" sz="1200" dirty="0">
              <a:solidFill>
                <a:sysClr val="window" lastClr="FFFFFF"/>
              </a:solidFill>
              <a:latin typeface="+mn-lt"/>
              <a:ea typeface="+mn-ea"/>
              <a:cs typeface="+mn-cs"/>
            </a:rPr>
            <a:t>
-Manje </a:t>
          </a:r>
          <a:r>
            <a:rPr lang="en-US" sz="1200" dirty="0" err="1">
              <a:solidFill>
                <a:sysClr val="window" lastClr="FFFFFF"/>
              </a:solidFill>
              <a:latin typeface="+mn-lt"/>
              <a:ea typeface="+mn-ea"/>
              <a:cs typeface="+mn-cs"/>
            </a:rPr>
            <a:t>potrebe</a:t>
          </a:r>
          <a:r>
            <a:rPr lang="en-US" sz="1200" dirty="0">
              <a:solidFill>
                <a:sysClr val="window" lastClr="FFFFFF"/>
              </a:solidFill>
              <a:latin typeface="+mn-lt"/>
              <a:ea typeface="+mn-ea"/>
              <a:cs typeface="+mn-cs"/>
            </a:rPr>
            <a:t> za </a:t>
          </a:r>
          <a:r>
            <a:rPr lang="en-US" sz="1200" dirty="0" err="1">
              <a:solidFill>
                <a:sysClr val="window" lastClr="FFFFFF"/>
              </a:solidFill>
              <a:latin typeface="+mn-lt"/>
              <a:ea typeface="+mn-ea"/>
              <a:cs typeface="+mn-cs"/>
            </a:rPr>
            <a:t>primarnim</a:t>
          </a:r>
          <a:r>
            <a:rPr lang="en-US" sz="1200" dirty="0">
              <a:solidFill>
                <a:sysClr val="window" lastClr="FFFFFF"/>
              </a:solidFill>
              <a:latin typeface="+mn-lt"/>
              <a:ea typeface="+mn-ea"/>
              <a:cs typeface="+mn-cs"/>
            </a:rPr>
            <a:t> </a:t>
          </a:r>
          <a:r>
            <a:rPr lang="en-US" sz="1200" dirty="0" err="1">
              <a:solidFill>
                <a:sysClr val="window" lastClr="FFFFFF"/>
              </a:solidFill>
              <a:latin typeface="+mn-lt"/>
              <a:ea typeface="+mn-ea"/>
              <a:cs typeface="+mn-cs"/>
            </a:rPr>
            <a:t>sirovinama</a:t>
          </a:r>
          <a:endParaRPr lang="hu-HU" sz="1200" dirty="0">
            <a:solidFill>
              <a:sysClr val="window" lastClr="FFFFFF"/>
            </a:solidFill>
            <a:latin typeface="+mn-lt"/>
            <a:ea typeface="+mn-ea"/>
            <a:cs typeface="+mn-cs"/>
          </a:endParaRPr>
        </a:p>
      </dgm:t>
    </dgm:pt>
    <dgm:pt modelId="{258E7560-348C-41FE-8973-195FCF65B2F6}" type="parTrans" cxnId="{1F386544-1B39-4A91-B2C4-D84A9D61B7E9}">
      <dgm:prSet/>
      <dgm:spPr/>
      <dgm:t>
        <a:bodyPr/>
        <a:lstStyle/>
        <a:p>
          <a:pPr algn="l"/>
          <a:endParaRPr lang="hu-HU"/>
        </a:p>
      </dgm:t>
    </dgm:pt>
    <dgm:pt modelId="{5662B7AC-D85F-495D-BC74-8210D4CC6FDC}" type="sibTrans" cxnId="{1F386544-1B39-4A91-B2C4-D84A9D61B7E9}">
      <dgm:prSet/>
      <dgm:spPr/>
      <dgm:t>
        <a:bodyPr/>
        <a:lstStyle/>
        <a:p>
          <a:pPr algn="l"/>
          <a:endParaRPr lang="hu-HU"/>
        </a:p>
      </dgm:t>
    </dgm:pt>
    <dgm:pt modelId="{2C964527-F5EE-4739-95B7-F3A342AFE6CF}">
      <dgm:prSet phldrT="[Szöveg]" custT="1"/>
      <dgm:spPr>
        <a:xfrm>
          <a:off x="728923" y="2236316"/>
          <a:ext cx="1594985" cy="956991"/>
        </a:xfrm>
        <a:solidFill>
          <a:srgbClr val="4472C4">
            <a:hueOff val="-4902230"/>
            <a:satOff val="-6819"/>
            <a:lumOff val="-2615"/>
            <a:alphaOff val="0"/>
          </a:srgbClr>
        </a:solidFill>
        <a:ln w="12700" cap="flat" cmpd="sng" algn="ctr">
          <a:solidFill>
            <a:sysClr val="window" lastClr="FFFFFF">
              <a:hueOff val="0"/>
              <a:satOff val="0"/>
              <a:lumOff val="0"/>
              <a:alphaOff val="0"/>
            </a:sysClr>
          </a:solidFill>
          <a:prstDash val="solid"/>
          <a:miter lim="800000"/>
        </a:ln>
        <a:effectLst/>
      </dgm:spPr>
      <dgm:t>
        <a:bodyPr/>
        <a:lstStyle/>
        <a:p>
          <a:pPr marL="0" lvl="0" indent="0" algn="l" defTabSz="533400">
            <a:lnSpc>
              <a:spcPct val="90000"/>
            </a:lnSpc>
            <a:spcBef>
              <a:spcPct val="0"/>
            </a:spcBef>
            <a:spcAft>
              <a:spcPct val="35000"/>
            </a:spcAft>
            <a:buNone/>
          </a:pPr>
          <a:r>
            <a:rPr lang="en-US" sz="1200" kern="1200" dirty="0">
              <a:solidFill>
                <a:sysClr val="window" lastClr="FFFFFF"/>
              </a:solidFill>
              <a:latin typeface="Arial"/>
              <a:ea typeface="+mn-ea"/>
              <a:cs typeface="+mn-cs"/>
            </a:rPr>
            <a:t>- </a:t>
          </a:r>
          <a:r>
            <a:rPr lang="en-US" sz="1200" kern="1200" dirty="0" err="1">
              <a:solidFill>
                <a:sysClr val="window" lastClr="FFFFFF"/>
              </a:solidFill>
              <a:latin typeface="Arial"/>
              <a:ea typeface="+mn-ea"/>
              <a:cs typeface="+mn-cs"/>
            </a:rPr>
            <a:t>Sigurniji</a:t>
          </a:r>
          <a:r>
            <a:rPr lang="en-US" sz="1200" kern="1200" dirty="0">
              <a:solidFill>
                <a:sysClr val="window" lastClr="FFFFFF"/>
              </a:solidFill>
              <a:latin typeface="Arial"/>
              <a:ea typeface="+mn-ea"/>
              <a:cs typeface="+mn-cs"/>
            </a:rPr>
            <a:t>, </a:t>
          </a:r>
          <a:r>
            <a:rPr lang="en-US" sz="1200" kern="1200" dirty="0" err="1">
              <a:solidFill>
                <a:sysClr val="window" lastClr="FFFFFF"/>
              </a:solidFill>
              <a:latin typeface="Arial"/>
              <a:ea typeface="+mn-ea"/>
              <a:cs typeface="+mn-cs"/>
            </a:rPr>
            <a:t>raznovrsniji</a:t>
          </a:r>
          <a:r>
            <a:rPr lang="en-US" sz="1200" kern="1200" dirty="0">
              <a:solidFill>
                <a:sysClr val="window" lastClr="FFFFFF"/>
              </a:solidFill>
              <a:latin typeface="Arial"/>
              <a:ea typeface="+mn-ea"/>
              <a:cs typeface="+mn-cs"/>
            </a:rPr>
            <a:t> </a:t>
          </a:r>
          <a:r>
            <a:rPr lang="en-US" sz="1200" kern="1200" dirty="0" err="1">
              <a:solidFill>
                <a:sysClr val="window" lastClr="FFFFFF"/>
              </a:solidFill>
              <a:latin typeface="Arial"/>
              <a:ea typeface="+mn-ea"/>
              <a:cs typeface="+mn-cs"/>
            </a:rPr>
            <a:t>opskrbni</a:t>
          </a:r>
          <a:r>
            <a:rPr lang="en-US" sz="1200" kern="1200" dirty="0">
              <a:solidFill>
                <a:sysClr val="window" lastClr="FFFFFF"/>
              </a:solidFill>
              <a:latin typeface="Arial"/>
              <a:ea typeface="+mn-ea"/>
              <a:cs typeface="+mn-cs"/>
            </a:rPr>
            <a:t> </a:t>
          </a:r>
          <a:r>
            <a:rPr lang="en-US" sz="1200" kern="1200" dirty="0" err="1">
              <a:solidFill>
                <a:sysClr val="window" lastClr="FFFFFF"/>
              </a:solidFill>
              <a:latin typeface="Arial"/>
              <a:ea typeface="+mn-ea"/>
              <a:cs typeface="+mn-cs"/>
            </a:rPr>
            <a:t>lanac</a:t>
          </a:r>
          <a:r>
            <a:rPr lang="en-US" sz="1200" kern="1200" dirty="0">
              <a:solidFill>
                <a:sysClr val="window" lastClr="FFFFFF"/>
              </a:solidFill>
              <a:latin typeface="Arial"/>
              <a:ea typeface="+mn-ea"/>
              <a:cs typeface="+mn-cs"/>
            </a:rPr>
            <a:t>
-Manje </a:t>
          </a:r>
          <a:r>
            <a:rPr lang="en-US" sz="1200" kern="1200" dirty="0" err="1">
              <a:solidFill>
                <a:sysClr val="window" lastClr="FFFFFF"/>
              </a:solidFill>
              <a:latin typeface="Arial"/>
              <a:ea typeface="+mn-ea"/>
              <a:cs typeface="+mn-cs"/>
            </a:rPr>
            <a:t>potrebe</a:t>
          </a:r>
          <a:r>
            <a:rPr lang="en-US" sz="1200" kern="1200" dirty="0">
              <a:solidFill>
                <a:sysClr val="window" lastClr="FFFFFF"/>
              </a:solidFill>
              <a:latin typeface="Arial"/>
              <a:ea typeface="+mn-ea"/>
              <a:cs typeface="+mn-cs"/>
            </a:rPr>
            <a:t> za </a:t>
          </a:r>
          <a:r>
            <a:rPr lang="en-US" sz="1200" kern="1200" dirty="0" err="1">
              <a:solidFill>
                <a:sysClr val="window" lastClr="FFFFFF"/>
              </a:solidFill>
              <a:latin typeface="Arial"/>
              <a:ea typeface="+mn-ea"/>
              <a:cs typeface="+mn-cs"/>
            </a:rPr>
            <a:t>primarnim</a:t>
          </a:r>
          <a:r>
            <a:rPr lang="en-US" sz="1200" kern="1200" dirty="0">
              <a:solidFill>
                <a:sysClr val="window" lastClr="FFFFFF"/>
              </a:solidFill>
              <a:latin typeface="Arial"/>
              <a:ea typeface="+mn-ea"/>
              <a:cs typeface="+mn-cs"/>
            </a:rPr>
            <a:t> </a:t>
          </a:r>
          <a:r>
            <a:rPr lang="en-US" sz="1200" kern="1200" dirty="0" err="1">
              <a:solidFill>
                <a:sysClr val="window" lastClr="FFFFFF"/>
              </a:solidFill>
              <a:latin typeface="Arial"/>
              <a:ea typeface="+mn-ea"/>
              <a:cs typeface="+mn-cs"/>
            </a:rPr>
            <a:t>sirovinama</a:t>
          </a:r>
          <a:endParaRPr lang="hu-HU" sz="1200" kern="1200" dirty="0">
            <a:solidFill>
              <a:sysClr val="window" lastClr="FFFFFF"/>
            </a:solidFill>
            <a:latin typeface="Arial"/>
            <a:ea typeface="+mn-ea"/>
            <a:cs typeface="+mn-cs"/>
          </a:endParaRPr>
        </a:p>
      </dgm:t>
    </dgm:pt>
    <dgm:pt modelId="{C66C951C-E8EF-4A51-94FF-C17512332684}" type="parTrans" cxnId="{6D74D27A-CB58-4A01-B3D8-6AA3002091D9}">
      <dgm:prSet/>
      <dgm:spPr/>
      <dgm:t>
        <a:bodyPr/>
        <a:lstStyle/>
        <a:p>
          <a:pPr algn="l"/>
          <a:endParaRPr lang="hu-HU"/>
        </a:p>
      </dgm:t>
    </dgm:pt>
    <dgm:pt modelId="{AC50B2A6-54A6-4593-AFBE-C358655F7896}" type="sibTrans" cxnId="{6D74D27A-CB58-4A01-B3D8-6AA3002091D9}">
      <dgm:prSet/>
      <dgm:spPr/>
      <dgm:t>
        <a:bodyPr/>
        <a:lstStyle/>
        <a:p>
          <a:pPr algn="l"/>
          <a:endParaRPr lang="hu-HU"/>
        </a:p>
      </dgm:t>
    </dgm:pt>
    <dgm:pt modelId="{D51BC2B0-BCA5-4EE3-9844-017A3EE36EA7}">
      <dgm:prSet phldrT="[Szöveg]" custT="1"/>
      <dgm:spPr>
        <a:xfrm>
          <a:off x="728923" y="3352806"/>
          <a:ext cx="1594985" cy="956991"/>
        </a:xfrm>
        <a:solidFill>
          <a:srgbClr val="4472C4">
            <a:hueOff val="-7353344"/>
            <a:satOff val="-10228"/>
            <a:lumOff val="-3922"/>
            <a:alphaOff val="0"/>
          </a:srgbClr>
        </a:solidFill>
        <a:ln w="12700" cap="flat" cmpd="sng" algn="ctr">
          <a:solidFill>
            <a:sysClr val="window" lastClr="FFFFFF">
              <a:hueOff val="0"/>
              <a:satOff val="0"/>
              <a:lumOff val="0"/>
              <a:alphaOff val="0"/>
            </a:sysClr>
          </a:solidFill>
          <a:prstDash val="solid"/>
          <a:miter lim="800000"/>
        </a:ln>
        <a:effectLst/>
      </dgm:spPr>
      <dgm:t>
        <a:bodyPr/>
        <a:lstStyle/>
        <a:p>
          <a:pPr marL="0" lvl="0" indent="0" algn="l" defTabSz="533400">
            <a:lnSpc>
              <a:spcPct val="90000"/>
            </a:lnSpc>
            <a:spcBef>
              <a:spcPct val="0"/>
            </a:spcBef>
            <a:spcAft>
              <a:spcPct val="35000"/>
            </a:spcAft>
            <a:buNone/>
          </a:pPr>
          <a:r>
            <a:rPr lang="en-US" sz="1200" kern="1200" dirty="0">
              <a:solidFill>
                <a:sysClr val="window" lastClr="FFFFFF"/>
              </a:solidFill>
              <a:latin typeface="Arial"/>
              <a:ea typeface="+mn-ea"/>
              <a:cs typeface="+mn-cs"/>
            </a:rPr>
            <a:t>- </a:t>
          </a:r>
          <a:r>
            <a:rPr lang="en-US" sz="1200" kern="1200" dirty="0" err="1">
              <a:solidFill>
                <a:sysClr val="window" lastClr="FFFFFF"/>
              </a:solidFill>
              <a:latin typeface="Arial"/>
              <a:ea typeface="+mn-ea"/>
              <a:cs typeface="+mn-cs"/>
            </a:rPr>
            <a:t>Koncept</a:t>
          </a:r>
          <a:r>
            <a:rPr lang="en-US" sz="1200" kern="1200" dirty="0">
              <a:solidFill>
                <a:sysClr val="window" lastClr="FFFFFF"/>
              </a:solidFill>
              <a:latin typeface="Arial"/>
              <a:ea typeface="+mn-ea"/>
              <a:cs typeface="+mn-cs"/>
            </a:rPr>
            <a:t> CE-a </a:t>
          </a:r>
          <a:r>
            <a:rPr lang="en-US" sz="1200" kern="1200" dirty="0" err="1">
              <a:solidFill>
                <a:sysClr val="window" lastClr="FFFFFF"/>
              </a:solidFill>
              <a:latin typeface="Arial"/>
              <a:ea typeface="+mn-ea"/>
              <a:cs typeface="+mn-cs"/>
            </a:rPr>
            <a:t>uključuje</a:t>
          </a:r>
          <a:r>
            <a:rPr lang="en-US" sz="1200" kern="1200" dirty="0">
              <a:solidFill>
                <a:sysClr val="window" lastClr="FFFFFF"/>
              </a:solidFill>
              <a:latin typeface="Arial"/>
              <a:ea typeface="+mn-ea"/>
              <a:cs typeface="+mn-cs"/>
            </a:rPr>
            <a:t> </a:t>
          </a:r>
          <a:r>
            <a:rPr lang="en-US" sz="1200" kern="1200" dirty="0" err="1">
              <a:solidFill>
                <a:sysClr val="window" lastClr="FFFFFF"/>
              </a:solidFill>
              <a:latin typeface="Arial"/>
              <a:ea typeface="+mn-ea"/>
              <a:cs typeface="+mn-cs"/>
            </a:rPr>
            <a:t>potrebu</a:t>
          </a:r>
          <a:r>
            <a:rPr lang="en-US" sz="1200" kern="1200" dirty="0">
              <a:solidFill>
                <a:sysClr val="window" lastClr="FFFFFF"/>
              </a:solidFill>
              <a:latin typeface="Arial"/>
              <a:ea typeface="+mn-ea"/>
              <a:cs typeface="+mn-cs"/>
            </a:rPr>
            <a:t> za </a:t>
          </a:r>
          <a:r>
            <a:rPr lang="en-US" sz="1200" kern="1200" dirty="0" err="1">
              <a:solidFill>
                <a:sysClr val="window" lastClr="FFFFFF"/>
              </a:solidFill>
              <a:latin typeface="Arial"/>
              <a:ea typeface="+mn-ea"/>
              <a:cs typeface="+mn-cs"/>
            </a:rPr>
            <a:t>disruptivnim</a:t>
          </a:r>
          <a:r>
            <a:rPr lang="en-US" sz="1200" kern="1200" dirty="0">
              <a:solidFill>
                <a:sysClr val="window" lastClr="FFFFFF"/>
              </a:solidFill>
              <a:latin typeface="Arial"/>
              <a:ea typeface="+mn-ea"/>
              <a:cs typeface="+mn-cs"/>
            </a:rPr>
            <a:t> </a:t>
          </a:r>
          <a:r>
            <a:rPr lang="en-US" sz="1200" kern="1200" dirty="0" err="1">
              <a:solidFill>
                <a:sysClr val="window" lastClr="FFFFFF"/>
              </a:solidFill>
              <a:latin typeface="Arial"/>
              <a:ea typeface="+mn-ea"/>
              <a:cs typeface="+mn-cs"/>
            </a:rPr>
            <a:t>tehnologijama</a:t>
          </a:r>
          <a:r>
            <a:rPr lang="en-US" sz="1200" kern="1200" dirty="0">
              <a:solidFill>
                <a:sysClr val="window" lastClr="FFFFFF"/>
              </a:solidFill>
              <a:latin typeface="Arial"/>
              <a:ea typeface="+mn-ea"/>
              <a:cs typeface="+mn-cs"/>
            </a:rPr>
            <a:t>, </a:t>
          </a:r>
          <a:r>
            <a:rPr lang="en-US" sz="1200" kern="1200" dirty="0" err="1">
              <a:solidFill>
                <a:sysClr val="window" lastClr="FFFFFF"/>
              </a:solidFill>
              <a:latin typeface="Arial"/>
              <a:ea typeface="+mn-ea"/>
              <a:cs typeface="+mn-cs"/>
            </a:rPr>
            <a:t>inovativnim</a:t>
          </a:r>
          <a:r>
            <a:rPr lang="en-US" sz="1200" kern="1200" dirty="0">
              <a:solidFill>
                <a:sysClr val="window" lastClr="FFFFFF"/>
              </a:solidFill>
              <a:latin typeface="Arial"/>
              <a:ea typeface="+mn-ea"/>
              <a:cs typeface="+mn-cs"/>
            </a:rPr>
            <a:t> </a:t>
          </a:r>
          <a:r>
            <a:rPr lang="en-US" sz="1200" kern="1200" dirty="0" err="1">
              <a:solidFill>
                <a:sysClr val="window" lastClr="FFFFFF"/>
              </a:solidFill>
              <a:latin typeface="Arial"/>
              <a:ea typeface="+mn-ea"/>
              <a:cs typeface="+mn-cs"/>
            </a:rPr>
            <a:t>rješenjima</a:t>
          </a:r>
          <a:endParaRPr lang="hu-HU" sz="1200" kern="1200" dirty="0">
            <a:solidFill>
              <a:sysClr val="window" lastClr="FFFFFF"/>
            </a:solidFill>
            <a:latin typeface="Arial"/>
            <a:ea typeface="+mn-ea"/>
            <a:cs typeface="+mn-cs"/>
          </a:endParaRPr>
        </a:p>
      </dgm:t>
    </dgm:pt>
    <dgm:pt modelId="{57D458E1-F5AD-4AD5-B208-58F16C2944B0}" type="parTrans" cxnId="{4AC79AD0-79DD-432C-BCCB-E9A6F8A523D1}">
      <dgm:prSet/>
      <dgm:spPr/>
      <dgm:t>
        <a:bodyPr/>
        <a:lstStyle/>
        <a:p>
          <a:pPr algn="l"/>
          <a:endParaRPr lang="hu-HU"/>
        </a:p>
      </dgm:t>
    </dgm:pt>
    <dgm:pt modelId="{77BEA0F1-DDB6-493F-8E02-6D38FE0F6121}" type="sibTrans" cxnId="{4AC79AD0-79DD-432C-BCCB-E9A6F8A523D1}">
      <dgm:prSet/>
      <dgm:spPr/>
      <dgm:t>
        <a:bodyPr/>
        <a:lstStyle/>
        <a:p>
          <a:pPr algn="l"/>
          <a:endParaRPr lang="hu-HU"/>
        </a:p>
      </dgm:t>
    </dgm:pt>
    <dgm:pt modelId="{BD5C0590-B79F-4DE7-9F7F-7FA152259ADA}" type="pres">
      <dgm:prSet presAssocID="{3A9D769C-0C74-44EE-91CE-FF6E6D9B7ABD}" presName="diagram" presStyleCnt="0">
        <dgm:presLayoutVars>
          <dgm:dir/>
          <dgm:resizeHandles val="exact"/>
        </dgm:presLayoutVars>
      </dgm:prSet>
      <dgm:spPr/>
    </dgm:pt>
    <dgm:pt modelId="{5A0FF0D9-0E48-478E-8068-03549FBC304A}" type="pres">
      <dgm:prSet presAssocID="{42A29F4D-3182-4EC3-8C6C-B491FEEA6FA1}" presName="node" presStyleLbl="node1" presStyleIdx="0" presStyleCnt="3" custScaleX="192746" custLinFactNeighborX="-8636" custLinFactNeighborY="89941">
        <dgm:presLayoutVars>
          <dgm:bulletEnabled val="1"/>
        </dgm:presLayoutVars>
      </dgm:prSet>
      <dgm:spPr>
        <a:prstGeom prst="rect">
          <a:avLst/>
        </a:prstGeom>
      </dgm:spPr>
    </dgm:pt>
    <dgm:pt modelId="{534D35B8-D335-4FB0-AAFE-4FE80BB24A10}" type="pres">
      <dgm:prSet presAssocID="{5662B7AC-D85F-495D-BC74-8210D4CC6FDC}" presName="sibTrans" presStyleCnt="0"/>
      <dgm:spPr/>
    </dgm:pt>
    <dgm:pt modelId="{65489F18-4120-4E96-8433-BDEDB0A7B564}" type="pres">
      <dgm:prSet presAssocID="{2C964527-F5EE-4739-95B7-F3A342AFE6CF}" presName="node" presStyleLbl="node1" presStyleIdx="1" presStyleCnt="3" custScaleX="167508" custLinFactNeighborX="-13524" custLinFactNeighborY="72947">
        <dgm:presLayoutVars>
          <dgm:bulletEnabled val="1"/>
        </dgm:presLayoutVars>
      </dgm:prSet>
      <dgm:spPr>
        <a:prstGeom prst="rect">
          <a:avLst/>
        </a:prstGeom>
      </dgm:spPr>
    </dgm:pt>
    <dgm:pt modelId="{C107141C-6787-4AA0-B76D-56CF0901AEDB}" type="pres">
      <dgm:prSet presAssocID="{AC50B2A6-54A6-4593-AFBE-C358655F7896}" presName="sibTrans" presStyleCnt="0"/>
      <dgm:spPr/>
    </dgm:pt>
    <dgm:pt modelId="{16DDECEE-A3E9-4EC4-AD92-DC179CBEA9F9}" type="pres">
      <dgm:prSet presAssocID="{D51BC2B0-BCA5-4EE3-9844-017A3EE36EA7}" presName="node" presStyleLbl="node1" presStyleIdx="2" presStyleCnt="3" custScaleX="185274" custLinFactNeighborX="-8171" custLinFactNeighborY="59324">
        <dgm:presLayoutVars>
          <dgm:bulletEnabled val="1"/>
        </dgm:presLayoutVars>
      </dgm:prSet>
      <dgm:spPr>
        <a:prstGeom prst="rect">
          <a:avLst/>
        </a:prstGeom>
      </dgm:spPr>
    </dgm:pt>
  </dgm:ptLst>
  <dgm:cxnLst>
    <dgm:cxn modelId="{7A9D492F-7189-47C4-97EF-1175C07E4078}" type="presOf" srcId="{42A29F4D-3182-4EC3-8C6C-B491FEEA6FA1}" destId="{5A0FF0D9-0E48-478E-8068-03549FBC304A}" srcOrd="0" destOrd="0" presId="urn:microsoft.com/office/officeart/2005/8/layout/default"/>
    <dgm:cxn modelId="{1F386544-1B39-4A91-B2C4-D84A9D61B7E9}" srcId="{3A9D769C-0C74-44EE-91CE-FF6E6D9B7ABD}" destId="{42A29F4D-3182-4EC3-8C6C-B491FEEA6FA1}" srcOrd="0" destOrd="0" parTransId="{258E7560-348C-41FE-8973-195FCF65B2F6}" sibTransId="{5662B7AC-D85F-495D-BC74-8210D4CC6FDC}"/>
    <dgm:cxn modelId="{C1C8CE6B-EBC0-4C96-ADB3-6A879BE48A77}" type="presOf" srcId="{3A9D769C-0C74-44EE-91CE-FF6E6D9B7ABD}" destId="{BD5C0590-B79F-4DE7-9F7F-7FA152259ADA}" srcOrd="0" destOrd="0" presId="urn:microsoft.com/office/officeart/2005/8/layout/default"/>
    <dgm:cxn modelId="{6D74D27A-CB58-4A01-B3D8-6AA3002091D9}" srcId="{3A9D769C-0C74-44EE-91CE-FF6E6D9B7ABD}" destId="{2C964527-F5EE-4739-95B7-F3A342AFE6CF}" srcOrd="1" destOrd="0" parTransId="{C66C951C-E8EF-4A51-94FF-C17512332684}" sibTransId="{AC50B2A6-54A6-4593-AFBE-C358655F7896}"/>
    <dgm:cxn modelId="{64A859AE-C80B-472E-9870-DB5565BE5689}" type="presOf" srcId="{2C964527-F5EE-4739-95B7-F3A342AFE6CF}" destId="{65489F18-4120-4E96-8433-BDEDB0A7B564}" srcOrd="0" destOrd="0" presId="urn:microsoft.com/office/officeart/2005/8/layout/default"/>
    <dgm:cxn modelId="{7A1E11B8-AE90-4EA2-99C1-A8C656F92F11}" type="presOf" srcId="{D51BC2B0-BCA5-4EE3-9844-017A3EE36EA7}" destId="{16DDECEE-A3E9-4EC4-AD92-DC179CBEA9F9}" srcOrd="0" destOrd="0" presId="urn:microsoft.com/office/officeart/2005/8/layout/default"/>
    <dgm:cxn modelId="{4AC79AD0-79DD-432C-BCCB-E9A6F8A523D1}" srcId="{3A9D769C-0C74-44EE-91CE-FF6E6D9B7ABD}" destId="{D51BC2B0-BCA5-4EE3-9844-017A3EE36EA7}" srcOrd="2" destOrd="0" parTransId="{57D458E1-F5AD-4AD5-B208-58F16C2944B0}" sibTransId="{77BEA0F1-DDB6-493F-8E02-6D38FE0F6121}"/>
    <dgm:cxn modelId="{0AE06152-8995-4FB1-98D3-E51E28109320}" type="presParOf" srcId="{BD5C0590-B79F-4DE7-9F7F-7FA152259ADA}" destId="{5A0FF0D9-0E48-478E-8068-03549FBC304A}" srcOrd="0" destOrd="0" presId="urn:microsoft.com/office/officeart/2005/8/layout/default"/>
    <dgm:cxn modelId="{85EF7305-0D9E-47F1-B5E1-9EFAC112E278}" type="presParOf" srcId="{BD5C0590-B79F-4DE7-9F7F-7FA152259ADA}" destId="{534D35B8-D335-4FB0-AAFE-4FE80BB24A10}" srcOrd="1" destOrd="0" presId="urn:microsoft.com/office/officeart/2005/8/layout/default"/>
    <dgm:cxn modelId="{FCBFE816-7FAE-45B1-B800-D835412E6E1C}" type="presParOf" srcId="{BD5C0590-B79F-4DE7-9F7F-7FA152259ADA}" destId="{65489F18-4120-4E96-8433-BDEDB0A7B564}" srcOrd="2" destOrd="0" presId="urn:microsoft.com/office/officeart/2005/8/layout/default"/>
    <dgm:cxn modelId="{F00E3295-1D5A-4E2A-97C5-5FB8947AA171}" type="presParOf" srcId="{BD5C0590-B79F-4DE7-9F7F-7FA152259ADA}" destId="{C107141C-6787-4AA0-B76D-56CF0901AEDB}" srcOrd="3" destOrd="0" presId="urn:microsoft.com/office/officeart/2005/8/layout/default"/>
    <dgm:cxn modelId="{31C7F7FA-889E-4EDC-A060-8872D2E8CD34}" type="presParOf" srcId="{BD5C0590-B79F-4DE7-9F7F-7FA152259ADA}" destId="{16DDECEE-A3E9-4EC4-AD92-DC179CBEA9F9}"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D3FFFAC-34BF-4C2A-8080-1D0914CBD311}" type="doc">
      <dgm:prSet loTypeId="urn:microsoft.com/office/officeart/2005/8/layout/vList2" loCatId="list" qsTypeId="urn:microsoft.com/office/officeart/2005/8/quickstyle/simple2" qsCatId="simple" csTypeId="urn:microsoft.com/office/officeart/2005/8/colors/colorful5" csCatId="colorful" phldr="1"/>
      <dgm:spPr/>
      <dgm:t>
        <a:bodyPr/>
        <a:lstStyle/>
        <a:p>
          <a:endParaRPr lang="hu-HU"/>
        </a:p>
      </dgm:t>
    </dgm:pt>
    <dgm:pt modelId="{CE429030-DE38-4429-A2BF-D0D5932155FE}">
      <dgm:prSet phldrT="[Szöveg]" custT="1"/>
      <dgm:spPr>
        <a:xfrm>
          <a:off x="0" y="37602"/>
          <a:ext cx="3408404" cy="468000"/>
        </a:xfrm>
        <a:solidFill>
          <a:srgbClr val="4472C4">
            <a:hueOff val="0"/>
            <a:satOff val="0"/>
            <a:lumOff val="0"/>
            <a:alphaOff val="0"/>
          </a:srgbClr>
        </a:solidFill>
        <a:ln w="19050" cap="flat" cmpd="sng" algn="ctr">
          <a:solidFill>
            <a:sysClr val="window" lastClr="FFFFFF">
              <a:hueOff val="0"/>
              <a:satOff val="0"/>
              <a:lumOff val="0"/>
              <a:alphaOff val="0"/>
            </a:sysClr>
          </a:solidFill>
          <a:prstDash val="solid"/>
          <a:miter lim="800000"/>
        </a:ln>
        <a:effectLst/>
      </dgm:spPr>
      <dgm:t>
        <a:bodyPr/>
        <a:lstStyle/>
        <a:p>
          <a:pPr marL="114300" lvl="1" indent="-114300" algn="l" defTabSz="622300">
            <a:lnSpc>
              <a:spcPct val="90000"/>
            </a:lnSpc>
            <a:spcBef>
              <a:spcPct val="0"/>
            </a:spcBef>
            <a:spcAft>
              <a:spcPct val="20000"/>
            </a:spcAft>
            <a:buChar char="•"/>
          </a:pPr>
          <a:r>
            <a:rPr lang="en-GB" sz="1400" kern="1200" dirty="0" err="1">
              <a:solidFill>
                <a:schemeClr val="bg1"/>
              </a:solidFill>
              <a:latin typeface="Arial"/>
              <a:ea typeface="+mn-ea"/>
              <a:cs typeface="+mn-cs"/>
            </a:rPr>
            <a:t>Društvena</a:t>
          </a:r>
          <a:r>
            <a:rPr lang="en-GB" sz="1400" kern="1200" dirty="0">
              <a:solidFill>
                <a:schemeClr val="bg1"/>
              </a:solidFill>
              <a:latin typeface="Arial"/>
              <a:ea typeface="+mn-ea"/>
              <a:cs typeface="+mn-cs"/>
            </a:rPr>
            <a:t> </a:t>
          </a:r>
          <a:r>
            <a:rPr lang="en-GB" sz="1400" kern="1200" dirty="0" err="1">
              <a:solidFill>
                <a:schemeClr val="bg1"/>
              </a:solidFill>
              <a:latin typeface="Arial"/>
              <a:ea typeface="+mn-ea"/>
              <a:cs typeface="+mn-cs"/>
            </a:rPr>
            <a:t>i</a:t>
          </a:r>
          <a:r>
            <a:rPr lang="en-GB" sz="1400" kern="1200" dirty="0">
              <a:solidFill>
                <a:schemeClr val="bg1"/>
              </a:solidFill>
              <a:latin typeface="Arial"/>
              <a:ea typeface="+mn-ea"/>
              <a:cs typeface="+mn-cs"/>
            </a:rPr>
            <a:t> </a:t>
          </a:r>
          <a:r>
            <a:rPr lang="en-GB" sz="1400" kern="1200" dirty="0" err="1">
              <a:solidFill>
                <a:schemeClr val="bg1"/>
              </a:solidFill>
              <a:latin typeface="Arial"/>
              <a:ea typeface="+mn-ea"/>
              <a:cs typeface="+mn-cs"/>
            </a:rPr>
            <a:t>ekonomska</a:t>
          </a:r>
          <a:r>
            <a:rPr lang="en-GB" sz="1400" kern="1200" dirty="0">
              <a:solidFill>
                <a:schemeClr val="bg1"/>
              </a:solidFill>
              <a:latin typeface="Arial"/>
              <a:ea typeface="+mn-ea"/>
              <a:cs typeface="+mn-cs"/>
            </a:rPr>
            <a:t> </a:t>
          </a:r>
          <a:r>
            <a:rPr lang="en-GB" sz="1400" kern="1200" dirty="0" err="1">
              <a:solidFill>
                <a:schemeClr val="bg1"/>
              </a:solidFill>
              <a:latin typeface="Arial"/>
              <a:ea typeface="+mn-ea"/>
              <a:cs typeface="+mn-cs"/>
            </a:rPr>
            <a:t>otpornost</a:t>
          </a:r>
          <a:endParaRPr lang="hu-HU" sz="1400" kern="1200" dirty="0">
            <a:solidFill>
              <a:schemeClr val="bg1"/>
            </a:solidFill>
            <a:latin typeface="Arial"/>
            <a:ea typeface="+mn-ea"/>
            <a:cs typeface="+mn-cs"/>
          </a:endParaRPr>
        </a:p>
      </dgm:t>
    </dgm:pt>
    <dgm:pt modelId="{502B284A-30C9-425D-A331-CA75478B2E5E}" type="parTrans" cxnId="{7F0DB5C1-1C70-4D7F-9904-E2D8F9CD3EB3}">
      <dgm:prSet/>
      <dgm:spPr/>
      <dgm:t>
        <a:bodyPr/>
        <a:lstStyle/>
        <a:p>
          <a:endParaRPr lang="hu-HU" sz="1100"/>
        </a:p>
      </dgm:t>
    </dgm:pt>
    <dgm:pt modelId="{B7F62F82-C374-4E56-84F2-EC7A0497B0BF}" type="sibTrans" cxnId="{7F0DB5C1-1C70-4D7F-9904-E2D8F9CD3EB3}">
      <dgm:prSet/>
      <dgm:spPr/>
      <dgm:t>
        <a:bodyPr/>
        <a:lstStyle/>
        <a:p>
          <a:endParaRPr lang="hu-HU" sz="1100"/>
        </a:p>
      </dgm:t>
    </dgm:pt>
    <dgm:pt modelId="{03440357-813A-412F-B44A-00F25D51E975}">
      <dgm:prSet phldrT="[Szöveg]" custT="1"/>
      <dgm:spPr>
        <a:xfrm>
          <a:off x="0" y="505602"/>
          <a:ext cx="3408404" cy="750375"/>
        </a:xfrm>
        <a:noFill/>
        <a:ln>
          <a:noFill/>
        </a:ln>
        <a:effectLst/>
      </dgm:spPr>
      <dgm:t>
        <a:bodyPr/>
        <a:lstStyle/>
        <a:p>
          <a:pPr marL="114300" lvl="1" indent="-114300" algn="l" defTabSz="622300">
            <a:lnSpc>
              <a:spcPct val="90000"/>
            </a:lnSpc>
            <a:spcBef>
              <a:spcPct val="0"/>
            </a:spcBef>
            <a:spcAft>
              <a:spcPct val="20000"/>
            </a:spcAft>
            <a:buChar char="•"/>
          </a:pPr>
          <a:r>
            <a:rPr lang="en-US" sz="1200" kern="1200" dirty="0" err="1">
              <a:solidFill>
                <a:sysClr val="windowText" lastClr="000000">
                  <a:hueOff val="0"/>
                  <a:satOff val="0"/>
                  <a:lumOff val="0"/>
                  <a:alphaOff val="0"/>
                </a:sysClr>
              </a:solidFill>
              <a:latin typeface="Arial"/>
              <a:ea typeface="+mn-ea"/>
              <a:cs typeface="+mn-cs"/>
            </a:rPr>
            <a:t>Produbljene</a:t>
          </a:r>
          <a:r>
            <a:rPr lang="en-US" sz="1200" kern="1200" dirty="0">
              <a:solidFill>
                <a:sysClr val="windowText" lastClr="000000">
                  <a:hueOff val="0"/>
                  <a:satOff val="0"/>
                  <a:lumOff val="0"/>
                  <a:alphaOff val="0"/>
                </a:sysClr>
              </a:solidFill>
              <a:latin typeface="Arial"/>
              <a:ea typeface="+mn-ea"/>
              <a:cs typeface="+mn-cs"/>
            </a:rPr>
            <a:t> </a:t>
          </a:r>
          <a:r>
            <a:rPr lang="en-US" sz="1200" kern="1200" dirty="0" err="1">
              <a:solidFill>
                <a:sysClr val="windowText" lastClr="000000">
                  <a:hueOff val="0"/>
                  <a:satOff val="0"/>
                  <a:lumOff val="0"/>
                  <a:alphaOff val="0"/>
                </a:sysClr>
              </a:solidFill>
              <a:latin typeface="Arial"/>
              <a:ea typeface="+mn-ea"/>
              <a:cs typeface="+mn-cs"/>
            </a:rPr>
            <a:t>nejednakosti</a:t>
          </a:r>
          <a:r>
            <a:rPr lang="en-US" sz="1200" kern="1200" dirty="0">
              <a:solidFill>
                <a:sysClr val="windowText" lastClr="000000">
                  <a:hueOff val="0"/>
                  <a:satOff val="0"/>
                  <a:lumOff val="0"/>
                  <a:alphaOff val="0"/>
                </a:sysClr>
              </a:solidFill>
              <a:latin typeface="Arial"/>
              <a:ea typeface="+mn-ea"/>
              <a:cs typeface="+mn-cs"/>
            </a:rPr>
            <a:t>
</a:t>
          </a:r>
          <a:r>
            <a:rPr lang="en-US" sz="1200" kern="1200" dirty="0" err="1">
              <a:solidFill>
                <a:sysClr val="windowText" lastClr="000000">
                  <a:hueOff val="0"/>
                  <a:satOff val="0"/>
                  <a:lumOff val="0"/>
                  <a:alphaOff val="0"/>
                </a:sysClr>
              </a:solidFill>
              <a:latin typeface="Arial"/>
              <a:ea typeface="+mn-ea"/>
              <a:cs typeface="+mn-cs"/>
            </a:rPr>
            <a:t>Povećana</a:t>
          </a:r>
          <a:r>
            <a:rPr lang="en-US" sz="1200" kern="1200" dirty="0">
              <a:solidFill>
                <a:sysClr val="windowText" lastClr="000000">
                  <a:hueOff val="0"/>
                  <a:satOff val="0"/>
                  <a:lumOff val="0"/>
                  <a:alphaOff val="0"/>
                </a:sysClr>
              </a:solidFill>
              <a:latin typeface="Arial"/>
              <a:ea typeface="+mn-ea"/>
              <a:cs typeface="+mn-cs"/>
            </a:rPr>
            <a:t> </a:t>
          </a:r>
          <a:r>
            <a:rPr lang="en-US" sz="1200" kern="1200" dirty="0" err="1">
              <a:solidFill>
                <a:sysClr val="windowText" lastClr="000000">
                  <a:hueOff val="0"/>
                  <a:satOff val="0"/>
                  <a:lumOff val="0"/>
                  <a:alphaOff val="0"/>
                </a:sysClr>
              </a:solidFill>
              <a:latin typeface="Arial"/>
              <a:ea typeface="+mn-ea"/>
              <a:cs typeface="+mn-cs"/>
            </a:rPr>
            <a:t>demografska</a:t>
          </a:r>
          <a:r>
            <a:rPr lang="en-US" sz="1200" kern="1200" dirty="0">
              <a:solidFill>
                <a:sysClr val="windowText" lastClr="000000">
                  <a:hueOff val="0"/>
                  <a:satOff val="0"/>
                  <a:lumOff val="0"/>
                  <a:alphaOff val="0"/>
                </a:sysClr>
              </a:solidFill>
              <a:latin typeface="Arial"/>
              <a:ea typeface="+mn-ea"/>
              <a:cs typeface="+mn-cs"/>
            </a:rPr>
            <a:t> </a:t>
          </a:r>
          <a:r>
            <a:rPr lang="en-US" sz="1200" kern="1200" dirty="0" err="1">
              <a:solidFill>
                <a:sysClr val="windowText" lastClr="000000">
                  <a:hueOff val="0"/>
                  <a:satOff val="0"/>
                  <a:lumOff val="0"/>
                  <a:alphaOff val="0"/>
                </a:sysClr>
              </a:solidFill>
              <a:latin typeface="Arial"/>
              <a:ea typeface="+mn-ea"/>
              <a:cs typeface="+mn-cs"/>
            </a:rPr>
            <a:t>neravnoteža</a:t>
          </a:r>
          <a:r>
            <a:rPr lang="en-US" sz="1200" kern="1200" dirty="0">
              <a:solidFill>
                <a:sysClr val="windowText" lastClr="000000">
                  <a:hueOff val="0"/>
                  <a:satOff val="0"/>
                  <a:lumOff val="0"/>
                  <a:alphaOff val="0"/>
                </a:sysClr>
              </a:solidFill>
              <a:latin typeface="Arial"/>
              <a:ea typeface="+mn-ea"/>
              <a:cs typeface="+mn-cs"/>
            </a:rPr>
            <a:t> </a:t>
          </a:r>
          <a:r>
            <a:rPr lang="en-US" sz="1200" kern="1200" dirty="0" err="1">
              <a:solidFill>
                <a:sysClr val="windowText" lastClr="000000">
                  <a:hueOff val="0"/>
                  <a:satOff val="0"/>
                  <a:lumOff val="0"/>
                  <a:alphaOff val="0"/>
                </a:sysClr>
              </a:solidFill>
              <a:latin typeface="Arial"/>
              <a:ea typeface="+mn-ea"/>
              <a:cs typeface="+mn-cs"/>
            </a:rPr>
            <a:t>i</a:t>
          </a:r>
          <a:r>
            <a:rPr lang="en-US" sz="1200" kern="1200" dirty="0">
              <a:solidFill>
                <a:sysClr val="windowText" lastClr="000000">
                  <a:hueOff val="0"/>
                  <a:satOff val="0"/>
                  <a:lumOff val="0"/>
                  <a:alphaOff val="0"/>
                </a:sysClr>
              </a:solidFill>
              <a:latin typeface="Arial"/>
              <a:ea typeface="+mn-ea"/>
              <a:cs typeface="+mn-cs"/>
            </a:rPr>
            <a:t> </a:t>
          </a:r>
          <a:r>
            <a:rPr lang="en-US" sz="1200" kern="1200" dirty="0" err="1">
              <a:solidFill>
                <a:sysClr val="windowText" lastClr="000000">
                  <a:hueOff val="0"/>
                  <a:satOff val="0"/>
                  <a:lumOff val="0"/>
                  <a:alphaOff val="0"/>
                </a:sysClr>
              </a:solidFill>
              <a:latin typeface="Arial"/>
              <a:ea typeface="+mn-ea"/>
              <a:cs typeface="+mn-cs"/>
            </a:rPr>
            <a:t>siromaštvo</a:t>
          </a:r>
          <a:r>
            <a:rPr lang="en-US" sz="1200" kern="1200" dirty="0">
              <a:solidFill>
                <a:sysClr val="windowText" lastClr="000000">
                  <a:hueOff val="0"/>
                  <a:satOff val="0"/>
                  <a:lumOff val="0"/>
                  <a:alphaOff val="0"/>
                </a:sysClr>
              </a:solidFill>
              <a:latin typeface="Arial"/>
              <a:ea typeface="+mn-ea"/>
              <a:cs typeface="+mn-cs"/>
            </a:rPr>
            <a:t>
</a:t>
          </a:r>
          <a:r>
            <a:rPr lang="en-US" sz="1200" kern="1200" dirty="0" err="1">
              <a:solidFill>
                <a:sysClr val="windowText" lastClr="000000">
                  <a:hueOff val="0"/>
                  <a:satOff val="0"/>
                  <a:lumOff val="0"/>
                  <a:alphaOff val="0"/>
                </a:sysClr>
              </a:solidFill>
              <a:latin typeface="Arial"/>
              <a:ea typeface="+mn-ea"/>
              <a:cs typeface="+mn-cs"/>
            </a:rPr>
            <a:t>Ubrzana</a:t>
          </a:r>
          <a:r>
            <a:rPr lang="en-US" sz="1200" kern="1200" dirty="0">
              <a:solidFill>
                <a:sysClr val="windowText" lastClr="000000">
                  <a:hueOff val="0"/>
                  <a:satOff val="0"/>
                  <a:lumOff val="0"/>
                  <a:alphaOff val="0"/>
                </a:sysClr>
              </a:solidFill>
              <a:latin typeface="Arial"/>
              <a:ea typeface="+mn-ea"/>
              <a:cs typeface="+mn-cs"/>
            </a:rPr>
            <a:t> </a:t>
          </a:r>
          <a:r>
            <a:rPr lang="en-US" sz="1200" kern="1200" dirty="0" err="1">
              <a:solidFill>
                <a:sysClr val="windowText" lastClr="000000">
                  <a:hueOff val="0"/>
                  <a:satOff val="0"/>
                  <a:lumOff val="0"/>
                  <a:alphaOff val="0"/>
                </a:sysClr>
              </a:solidFill>
              <a:latin typeface="Arial"/>
              <a:ea typeface="+mn-ea"/>
              <a:cs typeface="+mn-cs"/>
            </a:rPr>
            <a:t>automatizacija</a:t>
          </a:r>
          <a:r>
            <a:rPr lang="en-US" sz="1200" kern="1200" dirty="0">
              <a:solidFill>
                <a:sysClr val="windowText" lastClr="000000">
                  <a:hueOff val="0"/>
                  <a:satOff val="0"/>
                  <a:lumOff val="0"/>
                  <a:alphaOff val="0"/>
                </a:sysClr>
              </a:solidFill>
              <a:latin typeface="Arial"/>
              <a:ea typeface="+mn-ea"/>
              <a:cs typeface="+mn-cs"/>
            </a:rPr>
            <a:t>
</a:t>
          </a:r>
          <a:r>
            <a:rPr lang="en-US" sz="1200" kern="1200" dirty="0" err="1">
              <a:solidFill>
                <a:sysClr val="windowText" lastClr="000000">
                  <a:hueOff val="0"/>
                  <a:satOff val="0"/>
                  <a:lumOff val="0"/>
                  <a:alphaOff val="0"/>
                </a:sysClr>
              </a:solidFill>
              <a:latin typeface="Arial"/>
              <a:ea typeface="+mn-ea"/>
              <a:cs typeface="+mn-cs"/>
            </a:rPr>
            <a:t>Nezaposlenost</a:t>
          </a:r>
          <a:r>
            <a:rPr lang="en-US" sz="1200" kern="1200" dirty="0">
              <a:solidFill>
                <a:sysClr val="windowText" lastClr="000000">
                  <a:hueOff val="0"/>
                  <a:satOff val="0"/>
                  <a:lumOff val="0"/>
                  <a:alphaOff val="0"/>
                </a:sysClr>
              </a:solidFill>
              <a:latin typeface="Arial"/>
              <a:ea typeface="+mn-ea"/>
              <a:cs typeface="+mn-cs"/>
            </a:rPr>
            <a:t> u </a:t>
          </a:r>
          <a:r>
            <a:rPr lang="en-US" sz="1200" kern="1200" dirty="0" err="1">
              <a:solidFill>
                <a:sysClr val="windowText" lastClr="000000">
                  <a:hueOff val="0"/>
                  <a:satOff val="0"/>
                  <a:lumOff val="0"/>
                  <a:alphaOff val="0"/>
                </a:sysClr>
              </a:solidFill>
              <a:latin typeface="Arial"/>
              <a:ea typeface="+mn-ea"/>
              <a:cs typeface="+mn-cs"/>
            </a:rPr>
            <a:t>uslužnom</a:t>
          </a:r>
          <a:r>
            <a:rPr lang="en-US" sz="1200" kern="1200" dirty="0">
              <a:solidFill>
                <a:sysClr val="windowText" lastClr="000000">
                  <a:hueOff val="0"/>
                  <a:satOff val="0"/>
                  <a:lumOff val="0"/>
                  <a:alphaOff val="0"/>
                </a:sysClr>
              </a:solidFill>
              <a:latin typeface="Arial"/>
              <a:ea typeface="+mn-ea"/>
              <a:cs typeface="+mn-cs"/>
            </a:rPr>
            <a:t> </a:t>
          </a:r>
          <a:r>
            <a:rPr lang="en-US" sz="1200" kern="1200" dirty="0" err="1">
              <a:solidFill>
                <a:sysClr val="windowText" lastClr="000000">
                  <a:hueOff val="0"/>
                  <a:satOff val="0"/>
                  <a:lumOff val="0"/>
                  <a:alphaOff val="0"/>
                </a:sysClr>
              </a:solidFill>
              <a:latin typeface="Arial"/>
              <a:ea typeface="+mn-ea"/>
              <a:cs typeface="+mn-cs"/>
            </a:rPr>
            <a:t>sektoru</a:t>
          </a:r>
          <a:endParaRPr lang="hu-HU" sz="1200" kern="1200" dirty="0">
            <a:solidFill>
              <a:sysClr val="windowText" lastClr="000000">
                <a:hueOff val="0"/>
                <a:satOff val="0"/>
                <a:lumOff val="0"/>
                <a:alphaOff val="0"/>
              </a:sysClr>
            </a:solidFill>
            <a:latin typeface="Arial"/>
            <a:ea typeface="+mn-ea"/>
            <a:cs typeface="+mn-cs"/>
          </a:endParaRPr>
        </a:p>
      </dgm:t>
    </dgm:pt>
    <dgm:pt modelId="{207B622E-CD62-40DC-A6DC-19AF6CF1B675}" type="parTrans" cxnId="{5C498F46-9B11-4FC2-B4FD-7FFB7E2E7940}">
      <dgm:prSet/>
      <dgm:spPr/>
      <dgm:t>
        <a:bodyPr/>
        <a:lstStyle/>
        <a:p>
          <a:endParaRPr lang="hu-HU" sz="1100"/>
        </a:p>
      </dgm:t>
    </dgm:pt>
    <dgm:pt modelId="{9733680A-C844-49B5-9B65-06618A49F501}" type="sibTrans" cxnId="{5C498F46-9B11-4FC2-B4FD-7FFB7E2E7940}">
      <dgm:prSet/>
      <dgm:spPr/>
      <dgm:t>
        <a:bodyPr/>
        <a:lstStyle/>
        <a:p>
          <a:endParaRPr lang="hu-HU" sz="1100"/>
        </a:p>
      </dgm:t>
    </dgm:pt>
    <dgm:pt modelId="{FF7DE584-ABB6-4E6A-AD2E-BA81E606F73E}">
      <dgm:prSet phldrT="[Szöveg]" custT="1"/>
      <dgm:spPr>
        <a:xfrm>
          <a:off x="0" y="1255977"/>
          <a:ext cx="3408404" cy="468000"/>
        </a:xfrm>
        <a:solidFill>
          <a:srgbClr val="4472C4">
            <a:hueOff val="-2451115"/>
            <a:satOff val="-3409"/>
            <a:lumOff val="-1307"/>
            <a:alphaOff val="0"/>
          </a:srgbClr>
        </a:solidFill>
        <a:ln w="19050" cap="flat" cmpd="sng" algn="ctr">
          <a:solidFill>
            <a:sysClr val="window" lastClr="FFFFFF">
              <a:hueOff val="0"/>
              <a:satOff val="0"/>
              <a:lumOff val="0"/>
              <a:alphaOff val="0"/>
            </a:sysClr>
          </a:solidFill>
          <a:prstDash val="solid"/>
          <a:miter lim="800000"/>
        </a:ln>
        <a:effectLst/>
      </dgm:spPr>
      <dgm:t>
        <a:bodyPr/>
        <a:lstStyle/>
        <a:p>
          <a:pPr marL="114300" lvl="1" indent="-114300" algn="l" defTabSz="622300">
            <a:lnSpc>
              <a:spcPct val="90000"/>
            </a:lnSpc>
            <a:spcBef>
              <a:spcPct val="0"/>
            </a:spcBef>
            <a:spcAft>
              <a:spcPct val="20000"/>
            </a:spcAft>
            <a:buNone/>
          </a:pPr>
          <a:r>
            <a:rPr lang="en-GB" sz="1400" kern="1200" dirty="0" err="1">
              <a:solidFill>
                <a:srgbClr val="FFFFFF"/>
              </a:solidFill>
              <a:latin typeface="Arial"/>
              <a:ea typeface="+mn-ea"/>
              <a:cs typeface="+mn-cs"/>
            </a:rPr>
            <a:t>Geopolitička</a:t>
          </a:r>
          <a:r>
            <a:rPr lang="en-GB" sz="1400" kern="1200" dirty="0">
              <a:solidFill>
                <a:srgbClr val="FFFFFF"/>
              </a:solidFill>
              <a:latin typeface="Arial"/>
              <a:ea typeface="+mn-ea"/>
              <a:cs typeface="+mn-cs"/>
            </a:rPr>
            <a:t> </a:t>
          </a:r>
          <a:r>
            <a:rPr lang="en-GB" sz="1400" kern="1200" dirty="0" err="1">
              <a:solidFill>
                <a:srgbClr val="FFFFFF"/>
              </a:solidFill>
              <a:latin typeface="Arial"/>
              <a:ea typeface="+mn-ea"/>
              <a:cs typeface="+mn-cs"/>
            </a:rPr>
            <a:t>otpornos</a:t>
          </a:r>
          <a:endParaRPr lang="hu-HU" sz="1400" kern="1200" dirty="0">
            <a:solidFill>
              <a:srgbClr val="FFFFFF"/>
            </a:solidFill>
            <a:latin typeface="Arial"/>
            <a:ea typeface="+mn-ea"/>
            <a:cs typeface="+mn-cs"/>
          </a:endParaRPr>
        </a:p>
      </dgm:t>
    </dgm:pt>
    <dgm:pt modelId="{6A32CC92-9BA3-4B53-8CEE-4B817AB1B449}" type="parTrans" cxnId="{415CC2C5-D6D8-4F51-8417-400B853D376E}">
      <dgm:prSet/>
      <dgm:spPr/>
      <dgm:t>
        <a:bodyPr/>
        <a:lstStyle/>
        <a:p>
          <a:endParaRPr lang="hu-HU" sz="1100"/>
        </a:p>
      </dgm:t>
    </dgm:pt>
    <dgm:pt modelId="{DE92B137-2F7A-4747-BD4F-256180A95177}" type="sibTrans" cxnId="{415CC2C5-D6D8-4F51-8417-400B853D376E}">
      <dgm:prSet/>
      <dgm:spPr/>
      <dgm:t>
        <a:bodyPr/>
        <a:lstStyle/>
        <a:p>
          <a:endParaRPr lang="hu-HU" sz="1100"/>
        </a:p>
      </dgm:t>
    </dgm:pt>
    <dgm:pt modelId="{47DBC15D-5DE4-44D8-A165-61F6F0E88CA3}">
      <dgm:prSet phldrT="[Szöveg]" custT="1"/>
      <dgm:spPr>
        <a:xfrm>
          <a:off x="0" y="1723977"/>
          <a:ext cx="3408404" cy="491625"/>
        </a:xfrm>
        <a:noFill/>
        <a:ln>
          <a:noFill/>
        </a:ln>
        <a:effectLst/>
      </dgm:spPr>
      <dgm:t>
        <a:bodyPr/>
        <a:lstStyle/>
        <a:p>
          <a:r>
            <a:rPr lang="en-US" sz="1200" dirty="0" err="1">
              <a:solidFill>
                <a:sysClr val="windowText" lastClr="000000">
                  <a:hueOff val="0"/>
                  <a:satOff val="0"/>
                  <a:lumOff val="0"/>
                  <a:alphaOff val="0"/>
                </a:sysClr>
              </a:solidFill>
              <a:latin typeface="+mn-lt"/>
              <a:ea typeface="+mn-ea"/>
              <a:cs typeface="+mn-cs"/>
            </a:rPr>
            <a:t>Pretjerano</a:t>
          </a:r>
          <a:r>
            <a:rPr lang="en-US" sz="1200" dirty="0">
              <a:solidFill>
                <a:sysClr val="windowText" lastClr="000000">
                  <a:hueOff val="0"/>
                  <a:satOff val="0"/>
                  <a:lumOff val="0"/>
                  <a:alphaOff val="0"/>
                </a:sysClr>
              </a:solidFill>
              <a:latin typeface="+mn-lt"/>
              <a:ea typeface="+mn-ea"/>
              <a:cs typeface="+mn-cs"/>
            </a:rPr>
            <a:t> </a:t>
          </a:r>
          <a:r>
            <a:rPr lang="en-US" sz="1200" dirty="0" err="1">
              <a:solidFill>
                <a:sysClr val="windowText" lastClr="000000">
                  <a:hueOff val="0"/>
                  <a:satOff val="0"/>
                  <a:lumOff val="0"/>
                  <a:alphaOff val="0"/>
                </a:sysClr>
              </a:solidFill>
              <a:latin typeface="+mn-lt"/>
              <a:ea typeface="+mn-ea"/>
              <a:cs typeface="+mn-cs"/>
            </a:rPr>
            <a:t>oslanjanje</a:t>
          </a:r>
          <a:r>
            <a:rPr lang="en-US" sz="1200" dirty="0">
              <a:solidFill>
                <a:sysClr val="windowText" lastClr="000000">
                  <a:hueOff val="0"/>
                  <a:satOff val="0"/>
                  <a:lumOff val="0"/>
                  <a:alphaOff val="0"/>
                </a:sysClr>
              </a:solidFill>
              <a:latin typeface="+mn-lt"/>
              <a:ea typeface="+mn-ea"/>
              <a:cs typeface="+mn-cs"/>
            </a:rPr>
            <a:t> EU-a </a:t>
          </a:r>
          <a:r>
            <a:rPr lang="en-US" sz="1200" dirty="0" err="1">
              <a:solidFill>
                <a:sysClr val="windowText" lastClr="000000">
                  <a:hueOff val="0"/>
                  <a:satOff val="0"/>
                  <a:lumOff val="0"/>
                  <a:alphaOff val="0"/>
                </a:sysClr>
              </a:solidFill>
              <a:latin typeface="+mn-lt"/>
              <a:ea typeface="+mn-ea"/>
              <a:cs typeface="+mn-cs"/>
            </a:rPr>
            <a:t>na</a:t>
          </a:r>
          <a:r>
            <a:rPr lang="en-US" sz="1200" dirty="0">
              <a:solidFill>
                <a:sysClr val="windowText" lastClr="000000">
                  <a:hueOff val="0"/>
                  <a:satOff val="0"/>
                  <a:lumOff val="0"/>
                  <a:alphaOff val="0"/>
                </a:sysClr>
              </a:solidFill>
              <a:latin typeface="+mn-lt"/>
              <a:ea typeface="+mn-ea"/>
              <a:cs typeface="+mn-cs"/>
            </a:rPr>
            <a:t> </a:t>
          </a:r>
          <a:r>
            <a:rPr lang="en-US" sz="1200" dirty="0" err="1">
              <a:solidFill>
                <a:sysClr val="windowText" lastClr="000000">
                  <a:hueOff val="0"/>
                  <a:satOff val="0"/>
                  <a:lumOff val="0"/>
                  <a:alphaOff val="0"/>
                </a:sysClr>
              </a:solidFill>
              <a:latin typeface="+mn-lt"/>
              <a:ea typeface="+mn-ea"/>
              <a:cs typeface="+mn-cs"/>
            </a:rPr>
            <a:t>treće</a:t>
          </a:r>
          <a:r>
            <a:rPr lang="en-US" sz="1200" dirty="0">
              <a:solidFill>
                <a:sysClr val="windowText" lastClr="000000">
                  <a:hueOff val="0"/>
                  <a:satOff val="0"/>
                  <a:lumOff val="0"/>
                  <a:alphaOff val="0"/>
                </a:sysClr>
              </a:solidFill>
              <a:latin typeface="+mn-lt"/>
              <a:ea typeface="+mn-ea"/>
              <a:cs typeface="+mn-cs"/>
            </a:rPr>
            <a:t> </a:t>
          </a:r>
          <a:r>
            <a:rPr lang="en-US" sz="1200" dirty="0" err="1">
              <a:solidFill>
                <a:sysClr val="windowText" lastClr="000000">
                  <a:hueOff val="0"/>
                  <a:satOff val="0"/>
                  <a:lumOff val="0"/>
                  <a:alphaOff val="0"/>
                </a:sysClr>
              </a:solidFill>
              <a:latin typeface="+mn-lt"/>
              <a:ea typeface="+mn-ea"/>
              <a:cs typeface="+mn-cs"/>
            </a:rPr>
            <a:t>zemlje</a:t>
          </a:r>
          <a:r>
            <a:rPr lang="en-US" sz="1200" dirty="0">
              <a:solidFill>
                <a:sysClr val="windowText" lastClr="000000">
                  <a:hueOff val="0"/>
                  <a:satOff val="0"/>
                  <a:lumOff val="0"/>
                  <a:alphaOff val="0"/>
                </a:sysClr>
              </a:solidFill>
              <a:latin typeface="+mn-lt"/>
              <a:ea typeface="+mn-ea"/>
              <a:cs typeface="+mn-cs"/>
            </a:rPr>
            <a:t> za </a:t>
          </a:r>
          <a:r>
            <a:rPr lang="en-US" sz="1200" dirty="0" err="1">
              <a:solidFill>
                <a:sysClr val="windowText" lastClr="000000">
                  <a:hueOff val="0"/>
                  <a:satOff val="0"/>
                  <a:lumOff val="0"/>
                  <a:alphaOff val="0"/>
                </a:sysClr>
              </a:solidFill>
              <a:latin typeface="+mn-lt"/>
              <a:ea typeface="+mn-ea"/>
              <a:cs typeface="+mn-cs"/>
            </a:rPr>
            <a:t>kritične</a:t>
          </a:r>
          <a:r>
            <a:rPr lang="en-US" sz="1200" dirty="0">
              <a:solidFill>
                <a:sysClr val="windowText" lastClr="000000">
                  <a:hueOff val="0"/>
                  <a:satOff val="0"/>
                  <a:lumOff val="0"/>
                  <a:alphaOff val="0"/>
                </a:sysClr>
              </a:solidFill>
              <a:latin typeface="+mn-lt"/>
              <a:ea typeface="+mn-ea"/>
              <a:cs typeface="+mn-cs"/>
            </a:rPr>
            <a:t> </a:t>
          </a:r>
          <a:r>
            <a:rPr lang="en-US" sz="1200" dirty="0" err="1">
              <a:solidFill>
                <a:sysClr val="windowText" lastClr="000000">
                  <a:hueOff val="0"/>
                  <a:satOff val="0"/>
                  <a:lumOff val="0"/>
                  <a:alphaOff val="0"/>
                </a:sysClr>
              </a:solidFill>
              <a:latin typeface="+mn-lt"/>
              <a:ea typeface="+mn-ea"/>
              <a:cs typeface="+mn-cs"/>
            </a:rPr>
            <a:t>sirovine</a:t>
          </a:r>
          <a:r>
            <a:rPr lang="en-US" sz="1200" dirty="0">
              <a:solidFill>
                <a:sysClr val="windowText" lastClr="000000">
                  <a:hueOff val="0"/>
                  <a:satOff val="0"/>
                  <a:lumOff val="0"/>
                  <a:alphaOff val="0"/>
                </a:sysClr>
              </a:solidFill>
              <a:latin typeface="+mn-lt"/>
              <a:ea typeface="+mn-ea"/>
              <a:cs typeface="+mn-cs"/>
            </a:rPr>
            <a:t> </a:t>
          </a:r>
          <a:r>
            <a:rPr lang="en-US" sz="1200" dirty="0" err="1">
              <a:solidFill>
                <a:sysClr val="windowText" lastClr="000000">
                  <a:hueOff val="0"/>
                  <a:satOff val="0"/>
                  <a:lumOff val="0"/>
                  <a:alphaOff val="0"/>
                </a:sysClr>
              </a:solidFill>
              <a:latin typeface="+mn-lt"/>
              <a:ea typeface="+mn-ea"/>
              <a:cs typeface="+mn-cs"/>
            </a:rPr>
            <a:t>ključne</a:t>
          </a:r>
          <a:r>
            <a:rPr lang="en-US" sz="1200" dirty="0">
              <a:solidFill>
                <a:sysClr val="windowText" lastClr="000000">
                  <a:hueOff val="0"/>
                  <a:satOff val="0"/>
                  <a:lumOff val="0"/>
                  <a:alphaOff val="0"/>
                </a:sysClr>
              </a:solidFill>
              <a:latin typeface="+mn-lt"/>
              <a:ea typeface="+mn-ea"/>
              <a:cs typeface="+mn-cs"/>
            </a:rPr>
            <a:t> u </a:t>
          </a:r>
          <a:r>
            <a:rPr lang="en-US" sz="1200" dirty="0" err="1">
              <a:solidFill>
                <a:sysClr val="windowText" lastClr="000000">
                  <a:hueOff val="0"/>
                  <a:satOff val="0"/>
                  <a:lumOff val="0"/>
                  <a:alphaOff val="0"/>
                </a:sysClr>
              </a:solidFill>
              <a:latin typeface="+mn-lt"/>
              <a:ea typeface="+mn-ea"/>
              <a:cs typeface="+mn-cs"/>
            </a:rPr>
            <a:t>ključnim</a:t>
          </a:r>
          <a:r>
            <a:rPr lang="en-US" sz="1200" dirty="0">
              <a:solidFill>
                <a:sysClr val="windowText" lastClr="000000">
                  <a:hueOff val="0"/>
                  <a:satOff val="0"/>
                  <a:lumOff val="0"/>
                  <a:alphaOff val="0"/>
                </a:sysClr>
              </a:solidFill>
              <a:latin typeface="+mn-lt"/>
              <a:ea typeface="+mn-ea"/>
              <a:cs typeface="+mn-cs"/>
            </a:rPr>
            <a:t> </a:t>
          </a:r>
          <a:r>
            <a:rPr lang="en-US" sz="1200" dirty="0" err="1">
              <a:solidFill>
                <a:sysClr val="windowText" lastClr="000000">
                  <a:hueOff val="0"/>
                  <a:satOff val="0"/>
                  <a:lumOff val="0"/>
                  <a:alphaOff val="0"/>
                </a:sysClr>
              </a:solidFill>
              <a:latin typeface="+mn-lt"/>
              <a:ea typeface="+mn-ea"/>
              <a:cs typeface="+mn-cs"/>
            </a:rPr>
            <a:t>tehnologijama</a:t>
          </a:r>
          <a:r>
            <a:rPr lang="en-US" sz="1200" dirty="0">
              <a:solidFill>
                <a:sysClr val="windowText" lastClr="000000">
                  <a:hueOff val="0"/>
                  <a:satOff val="0"/>
                  <a:lumOff val="0"/>
                  <a:alphaOff val="0"/>
                </a:sysClr>
              </a:solidFill>
              <a:latin typeface="+mn-lt"/>
              <a:ea typeface="+mn-ea"/>
              <a:cs typeface="+mn-cs"/>
            </a:rPr>
            <a:t> za </a:t>
          </a:r>
          <a:r>
            <a:rPr lang="en-US" sz="1200" dirty="0" err="1">
              <a:solidFill>
                <a:sysClr val="windowText" lastClr="000000">
                  <a:hueOff val="0"/>
                  <a:satOff val="0"/>
                  <a:lumOff val="0"/>
                  <a:alphaOff val="0"/>
                </a:sysClr>
              </a:solidFill>
              <a:latin typeface="+mn-lt"/>
              <a:ea typeface="+mn-ea"/>
              <a:cs typeface="+mn-cs"/>
            </a:rPr>
            <a:t>postizanje</a:t>
          </a:r>
          <a:r>
            <a:rPr lang="en-US" sz="1200" dirty="0">
              <a:solidFill>
                <a:sysClr val="windowText" lastClr="000000">
                  <a:hueOff val="0"/>
                  <a:satOff val="0"/>
                  <a:lumOff val="0"/>
                  <a:alphaOff val="0"/>
                </a:sysClr>
              </a:solidFill>
              <a:latin typeface="+mn-lt"/>
              <a:ea typeface="+mn-ea"/>
              <a:cs typeface="+mn-cs"/>
            </a:rPr>
            <a:t> </a:t>
          </a:r>
          <a:r>
            <a:rPr lang="en-US" sz="1200" dirty="0" err="1">
              <a:solidFill>
                <a:sysClr val="windowText" lastClr="000000">
                  <a:hueOff val="0"/>
                  <a:satOff val="0"/>
                  <a:lumOff val="0"/>
                  <a:alphaOff val="0"/>
                </a:sysClr>
              </a:solidFill>
              <a:latin typeface="+mn-lt"/>
              <a:ea typeface="+mn-ea"/>
              <a:cs typeface="+mn-cs"/>
            </a:rPr>
            <a:t>ugljično</a:t>
          </a:r>
          <a:r>
            <a:rPr lang="en-US" sz="1200" dirty="0">
              <a:solidFill>
                <a:sysClr val="windowText" lastClr="000000">
                  <a:hueOff val="0"/>
                  <a:satOff val="0"/>
                  <a:lumOff val="0"/>
                  <a:alphaOff val="0"/>
                </a:sysClr>
              </a:solidFill>
              <a:latin typeface="+mn-lt"/>
              <a:ea typeface="+mn-ea"/>
              <a:cs typeface="+mn-cs"/>
            </a:rPr>
            <a:t> </a:t>
          </a:r>
          <a:r>
            <a:rPr lang="en-US" sz="1200" dirty="0" err="1">
              <a:solidFill>
                <a:sysClr val="windowText" lastClr="000000">
                  <a:hueOff val="0"/>
                  <a:satOff val="0"/>
                  <a:lumOff val="0"/>
                  <a:alphaOff val="0"/>
                </a:sysClr>
              </a:solidFill>
              <a:latin typeface="+mn-lt"/>
              <a:ea typeface="+mn-ea"/>
              <a:cs typeface="+mn-cs"/>
            </a:rPr>
            <a:t>neutralnog</a:t>
          </a:r>
          <a:r>
            <a:rPr lang="en-US" sz="1200" dirty="0">
              <a:solidFill>
                <a:sysClr val="windowText" lastClr="000000">
                  <a:hueOff val="0"/>
                  <a:satOff val="0"/>
                  <a:lumOff val="0"/>
                  <a:alphaOff val="0"/>
                </a:sysClr>
              </a:solidFill>
              <a:latin typeface="+mn-lt"/>
              <a:ea typeface="+mn-ea"/>
              <a:cs typeface="+mn-cs"/>
            </a:rPr>
            <a:t> </a:t>
          </a:r>
          <a:r>
            <a:rPr lang="en-US" sz="1200" dirty="0" err="1">
              <a:solidFill>
                <a:sysClr val="windowText" lastClr="000000">
                  <a:hueOff val="0"/>
                  <a:satOff val="0"/>
                  <a:lumOff val="0"/>
                  <a:alphaOff val="0"/>
                </a:sysClr>
              </a:solidFill>
              <a:latin typeface="+mn-lt"/>
              <a:ea typeface="+mn-ea"/>
              <a:cs typeface="+mn-cs"/>
            </a:rPr>
            <a:t>i</a:t>
          </a:r>
          <a:r>
            <a:rPr lang="en-US" sz="1200" dirty="0">
              <a:solidFill>
                <a:sysClr val="windowText" lastClr="000000">
                  <a:hueOff val="0"/>
                  <a:satOff val="0"/>
                  <a:lumOff val="0"/>
                  <a:alphaOff val="0"/>
                </a:sysClr>
              </a:solidFill>
              <a:latin typeface="+mn-lt"/>
              <a:ea typeface="+mn-ea"/>
              <a:cs typeface="+mn-cs"/>
            </a:rPr>
            <a:t> </a:t>
          </a:r>
          <a:r>
            <a:rPr lang="en-US" sz="1200" dirty="0" err="1">
              <a:solidFill>
                <a:sysClr val="windowText" lastClr="000000">
                  <a:hueOff val="0"/>
                  <a:satOff val="0"/>
                  <a:lumOff val="0"/>
                  <a:alphaOff val="0"/>
                </a:sysClr>
              </a:solidFill>
              <a:latin typeface="+mn-lt"/>
              <a:ea typeface="+mn-ea"/>
              <a:cs typeface="+mn-cs"/>
            </a:rPr>
            <a:t>digitalnog</a:t>
          </a:r>
          <a:r>
            <a:rPr lang="en-US" sz="1200" dirty="0">
              <a:solidFill>
                <a:sysClr val="windowText" lastClr="000000">
                  <a:hueOff val="0"/>
                  <a:satOff val="0"/>
                  <a:lumOff val="0"/>
                  <a:alphaOff val="0"/>
                </a:sysClr>
              </a:solidFill>
              <a:latin typeface="+mn-lt"/>
              <a:ea typeface="+mn-ea"/>
              <a:cs typeface="+mn-cs"/>
            </a:rPr>
            <a:t> </a:t>
          </a:r>
          <a:r>
            <a:rPr lang="en-US" sz="1200" dirty="0" err="1">
              <a:solidFill>
                <a:sysClr val="windowText" lastClr="000000">
                  <a:hueOff val="0"/>
                  <a:satOff val="0"/>
                  <a:lumOff val="0"/>
                  <a:alphaOff val="0"/>
                </a:sysClr>
              </a:solidFill>
              <a:latin typeface="+mn-lt"/>
              <a:ea typeface="+mn-ea"/>
              <a:cs typeface="+mn-cs"/>
            </a:rPr>
            <a:t>društva</a:t>
          </a:r>
          <a:endParaRPr lang="hu-HU" sz="1200" dirty="0">
            <a:solidFill>
              <a:sysClr val="windowText" lastClr="000000">
                <a:hueOff val="0"/>
                <a:satOff val="0"/>
                <a:lumOff val="0"/>
                <a:alphaOff val="0"/>
              </a:sysClr>
            </a:solidFill>
            <a:latin typeface="+mn-lt"/>
            <a:ea typeface="+mn-ea"/>
            <a:cs typeface="+mn-cs"/>
          </a:endParaRPr>
        </a:p>
      </dgm:t>
    </dgm:pt>
    <dgm:pt modelId="{832C2450-BB37-4DFC-A2D6-AD9C594D4014}" type="parTrans" cxnId="{AED5B2AC-9955-4622-B829-8FCA29A66876}">
      <dgm:prSet/>
      <dgm:spPr/>
      <dgm:t>
        <a:bodyPr/>
        <a:lstStyle/>
        <a:p>
          <a:endParaRPr lang="hu-HU" sz="1100"/>
        </a:p>
      </dgm:t>
    </dgm:pt>
    <dgm:pt modelId="{F52AA5C1-0F86-4E1C-923D-CAA6E8AFA906}" type="sibTrans" cxnId="{AED5B2AC-9955-4622-B829-8FCA29A66876}">
      <dgm:prSet/>
      <dgm:spPr/>
      <dgm:t>
        <a:bodyPr/>
        <a:lstStyle/>
        <a:p>
          <a:endParaRPr lang="hu-HU" sz="1100"/>
        </a:p>
      </dgm:t>
    </dgm:pt>
    <dgm:pt modelId="{7538F504-1D94-4558-8113-25393B433579}">
      <dgm:prSet phldrT="[Szöveg]" custT="1"/>
      <dgm:spPr>
        <a:xfrm>
          <a:off x="0" y="2683602"/>
          <a:ext cx="3408404" cy="646875"/>
        </a:xfrm>
        <a:noFill/>
        <a:ln>
          <a:noFill/>
        </a:ln>
        <a:effectLst/>
      </dgm:spPr>
      <dgm:t>
        <a:bodyPr/>
        <a:lstStyle/>
        <a:p>
          <a:pPr marL="114300" lvl="1" indent="-114300" algn="l" defTabSz="622300">
            <a:lnSpc>
              <a:spcPct val="90000"/>
            </a:lnSpc>
            <a:spcBef>
              <a:spcPct val="0"/>
            </a:spcBef>
            <a:spcAft>
              <a:spcPct val="20000"/>
            </a:spcAft>
            <a:buChar char="•"/>
          </a:pPr>
          <a:r>
            <a:rPr lang="en-US" sz="1200" kern="1200" dirty="0" err="1">
              <a:solidFill>
                <a:sysClr val="windowText" lastClr="000000">
                  <a:hueOff val="0"/>
                  <a:satOff val="0"/>
                  <a:lumOff val="0"/>
                  <a:alphaOff val="0"/>
                </a:sysClr>
              </a:solidFill>
              <a:latin typeface="Arial"/>
              <a:ea typeface="+mn-ea"/>
              <a:cs typeface="+mn-cs"/>
            </a:rPr>
            <a:t>Prelazak</a:t>
          </a:r>
          <a:r>
            <a:rPr lang="en-US" sz="1200" kern="1200" dirty="0">
              <a:solidFill>
                <a:sysClr val="windowText" lastClr="000000">
                  <a:hueOff val="0"/>
                  <a:satOff val="0"/>
                  <a:lumOff val="0"/>
                  <a:alphaOff val="0"/>
                </a:sysClr>
              </a:solidFill>
              <a:latin typeface="Arial"/>
              <a:ea typeface="+mn-ea"/>
              <a:cs typeface="+mn-cs"/>
            </a:rPr>
            <a:t> </a:t>
          </a:r>
          <a:r>
            <a:rPr lang="en-US" sz="1200" kern="1200" dirty="0" err="1">
              <a:solidFill>
                <a:sysClr val="windowText" lastClr="000000">
                  <a:hueOff val="0"/>
                  <a:satOff val="0"/>
                  <a:lumOff val="0"/>
                  <a:alphaOff val="0"/>
                </a:sysClr>
              </a:solidFill>
              <a:latin typeface="Arial"/>
              <a:ea typeface="+mn-ea"/>
              <a:cs typeface="+mn-cs"/>
            </a:rPr>
            <a:t>na</a:t>
          </a:r>
          <a:r>
            <a:rPr lang="en-US" sz="1200" kern="1200" dirty="0">
              <a:solidFill>
                <a:sysClr val="windowText" lastClr="000000">
                  <a:hueOff val="0"/>
                  <a:satOff val="0"/>
                  <a:lumOff val="0"/>
                  <a:alphaOff val="0"/>
                </a:sysClr>
              </a:solidFill>
              <a:latin typeface="Arial"/>
              <a:ea typeface="+mn-ea"/>
              <a:cs typeface="+mn-cs"/>
            </a:rPr>
            <a:t> </a:t>
          </a:r>
          <a:r>
            <a:rPr lang="en-US" sz="1200" kern="1200" dirty="0" err="1">
              <a:solidFill>
                <a:sysClr val="windowText" lastClr="000000">
                  <a:hueOff val="0"/>
                  <a:satOff val="0"/>
                  <a:lumOff val="0"/>
                  <a:alphaOff val="0"/>
                </a:sysClr>
              </a:solidFill>
              <a:latin typeface="Arial"/>
              <a:ea typeface="+mn-ea"/>
              <a:cs typeface="+mn-cs"/>
            </a:rPr>
            <a:t>zeleniju</a:t>
          </a:r>
          <a:r>
            <a:rPr lang="en-US" sz="1200" kern="1200" dirty="0">
              <a:solidFill>
                <a:sysClr val="windowText" lastClr="000000">
                  <a:hueOff val="0"/>
                  <a:satOff val="0"/>
                  <a:lumOff val="0"/>
                  <a:alphaOff val="0"/>
                </a:sysClr>
              </a:solidFill>
              <a:latin typeface="Arial"/>
              <a:ea typeface="+mn-ea"/>
              <a:cs typeface="+mn-cs"/>
            </a:rPr>
            <a:t> </a:t>
          </a:r>
          <a:r>
            <a:rPr lang="en-US" sz="1200" kern="1200" dirty="0" err="1">
              <a:solidFill>
                <a:sysClr val="windowText" lastClr="000000">
                  <a:hueOff val="0"/>
                  <a:satOff val="0"/>
                  <a:lumOff val="0"/>
                  <a:alphaOff val="0"/>
                </a:sysClr>
              </a:solidFill>
              <a:latin typeface="Arial"/>
              <a:ea typeface="+mn-ea"/>
              <a:cs typeface="+mn-cs"/>
            </a:rPr>
            <a:t>ekonomiju</a:t>
          </a:r>
          <a:r>
            <a:rPr lang="en-US" sz="1200" kern="1200" dirty="0">
              <a:solidFill>
                <a:sysClr val="windowText" lastClr="000000">
                  <a:hueOff val="0"/>
                  <a:satOff val="0"/>
                  <a:lumOff val="0"/>
                  <a:alphaOff val="0"/>
                </a:sysClr>
              </a:solidFill>
              <a:latin typeface="Arial"/>
              <a:ea typeface="+mn-ea"/>
              <a:cs typeface="+mn-cs"/>
            </a:rPr>
            <a:t> </a:t>
          </a:r>
          <a:r>
            <a:rPr lang="en-US" sz="1200" kern="1200" dirty="0" err="1">
              <a:solidFill>
                <a:sysClr val="windowText" lastClr="000000">
                  <a:hueOff val="0"/>
                  <a:satOff val="0"/>
                  <a:lumOff val="0"/>
                  <a:alphaOff val="0"/>
                </a:sysClr>
              </a:solidFill>
              <a:latin typeface="Arial"/>
              <a:ea typeface="+mn-ea"/>
              <a:cs typeface="+mn-cs"/>
            </a:rPr>
            <a:t>mogao</a:t>
          </a:r>
          <a:r>
            <a:rPr lang="en-US" sz="1200" kern="1200" dirty="0">
              <a:solidFill>
                <a:sysClr val="windowText" lastClr="000000">
                  <a:hueOff val="0"/>
                  <a:satOff val="0"/>
                  <a:lumOff val="0"/>
                  <a:alphaOff val="0"/>
                </a:sysClr>
              </a:solidFill>
              <a:latin typeface="Arial"/>
              <a:ea typeface="+mn-ea"/>
              <a:cs typeface="+mn-cs"/>
            </a:rPr>
            <a:t> bi </a:t>
          </a:r>
          <a:r>
            <a:rPr lang="en-US" sz="1200" kern="1200" dirty="0" err="1">
              <a:solidFill>
                <a:sysClr val="windowText" lastClr="000000">
                  <a:hueOff val="0"/>
                  <a:satOff val="0"/>
                  <a:lumOff val="0"/>
                  <a:alphaOff val="0"/>
                </a:sysClr>
              </a:solidFill>
              <a:latin typeface="Arial"/>
              <a:ea typeface="+mn-ea"/>
              <a:cs typeface="+mn-cs"/>
            </a:rPr>
            <a:t>stvoriti</a:t>
          </a:r>
          <a:r>
            <a:rPr lang="en-US" sz="1200" kern="1200" dirty="0">
              <a:solidFill>
                <a:sysClr val="windowText" lastClr="000000">
                  <a:hueOff val="0"/>
                  <a:satOff val="0"/>
                  <a:lumOff val="0"/>
                  <a:alphaOff val="0"/>
                </a:sysClr>
              </a:solidFill>
              <a:latin typeface="Arial"/>
              <a:ea typeface="+mn-ea"/>
              <a:cs typeface="+mn-cs"/>
            </a:rPr>
            <a:t> 24 </a:t>
          </a:r>
          <a:r>
            <a:rPr lang="en-US" sz="1200" kern="1200" dirty="0" err="1">
              <a:solidFill>
                <a:sysClr val="windowText" lastClr="000000">
                  <a:hueOff val="0"/>
                  <a:satOff val="0"/>
                  <a:lumOff val="0"/>
                  <a:alphaOff val="0"/>
                </a:sysClr>
              </a:solidFill>
              <a:latin typeface="Arial"/>
              <a:ea typeface="+mn-ea"/>
              <a:cs typeface="+mn-cs"/>
            </a:rPr>
            <a:t>milijuna</a:t>
          </a:r>
          <a:r>
            <a:rPr lang="en-US" sz="1200" kern="1200" dirty="0">
              <a:solidFill>
                <a:sysClr val="windowText" lastClr="000000">
                  <a:hueOff val="0"/>
                  <a:satOff val="0"/>
                  <a:lumOff val="0"/>
                  <a:alphaOff val="0"/>
                </a:sysClr>
              </a:solidFill>
              <a:latin typeface="Arial"/>
              <a:ea typeface="+mn-ea"/>
              <a:cs typeface="+mn-cs"/>
            </a:rPr>
            <a:t> </a:t>
          </a:r>
          <a:r>
            <a:rPr lang="en-US" sz="1200" kern="1200" dirty="0" err="1">
              <a:solidFill>
                <a:sysClr val="windowText" lastClr="000000">
                  <a:hueOff val="0"/>
                  <a:satOff val="0"/>
                  <a:lumOff val="0"/>
                  <a:alphaOff val="0"/>
                </a:sysClr>
              </a:solidFill>
              <a:latin typeface="Arial"/>
              <a:ea typeface="+mn-ea"/>
              <a:cs typeface="+mn-cs"/>
            </a:rPr>
            <a:t>novih</a:t>
          </a:r>
          <a:r>
            <a:rPr lang="en-US" sz="1200" kern="1200" dirty="0">
              <a:solidFill>
                <a:sysClr val="windowText" lastClr="000000">
                  <a:hueOff val="0"/>
                  <a:satOff val="0"/>
                  <a:lumOff val="0"/>
                  <a:alphaOff val="0"/>
                </a:sysClr>
              </a:solidFill>
              <a:latin typeface="Arial"/>
              <a:ea typeface="+mn-ea"/>
              <a:cs typeface="+mn-cs"/>
            </a:rPr>
            <a:t> </a:t>
          </a:r>
          <a:r>
            <a:rPr lang="en-US" sz="1200" kern="1200" dirty="0" err="1">
              <a:solidFill>
                <a:sysClr val="windowText" lastClr="000000">
                  <a:hueOff val="0"/>
                  <a:satOff val="0"/>
                  <a:lumOff val="0"/>
                  <a:alphaOff val="0"/>
                </a:sysClr>
              </a:solidFill>
              <a:latin typeface="Arial"/>
              <a:ea typeface="+mn-ea"/>
              <a:cs typeface="+mn-cs"/>
            </a:rPr>
            <a:t>radnih</a:t>
          </a:r>
          <a:r>
            <a:rPr lang="en-US" sz="1200" kern="1200" dirty="0">
              <a:solidFill>
                <a:sysClr val="windowText" lastClr="000000">
                  <a:hueOff val="0"/>
                  <a:satOff val="0"/>
                  <a:lumOff val="0"/>
                  <a:alphaOff val="0"/>
                </a:sysClr>
              </a:solidFill>
              <a:latin typeface="Arial"/>
              <a:ea typeface="+mn-ea"/>
              <a:cs typeface="+mn-cs"/>
            </a:rPr>
            <a:t> </a:t>
          </a:r>
          <a:r>
            <a:rPr lang="en-US" sz="1200" kern="1200" dirty="0" err="1">
              <a:solidFill>
                <a:sysClr val="windowText" lastClr="000000">
                  <a:hueOff val="0"/>
                  <a:satOff val="0"/>
                  <a:lumOff val="0"/>
                  <a:alphaOff val="0"/>
                </a:sysClr>
              </a:solidFill>
              <a:latin typeface="Arial"/>
              <a:ea typeface="+mn-ea"/>
              <a:cs typeface="+mn-cs"/>
            </a:rPr>
            <a:t>mjesta</a:t>
          </a:r>
          <a:r>
            <a:rPr lang="en-US" sz="1200" kern="1200" dirty="0">
              <a:solidFill>
                <a:sysClr val="windowText" lastClr="000000">
                  <a:hueOff val="0"/>
                  <a:satOff val="0"/>
                  <a:lumOff val="0"/>
                  <a:alphaOff val="0"/>
                </a:sysClr>
              </a:solidFill>
              <a:latin typeface="Arial"/>
              <a:ea typeface="+mn-ea"/>
              <a:cs typeface="+mn-cs"/>
            </a:rPr>
            <a:t> </a:t>
          </a:r>
          <a:r>
            <a:rPr lang="en-US" sz="1200" kern="1200" dirty="0" err="1">
              <a:solidFill>
                <a:sysClr val="windowText" lastClr="000000">
                  <a:hueOff val="0"/>
                  <a:satOff val="0"/>
                  <a:lumOff val="0"/>
                  <a:alphaOff val="0"/>
                </a:sysClr>
              </a:solidFill>
              <a:latin typeface="Arial"/>
              <a:ea typeface="+mn-ea"/>
              <a:cs typeface="+mn-cs"/>
            </a:rPr>
            <a:t>na</a:t>
          </a:r>
          <a:r>
            <a:rPr lang="en-US" sz="1200" kern="1200" dirty="0">
              <a:solidFill>
                <a:sysClr val="windowText" lastClr="000000">
                  <a:hueOff val="0"/>
                  <a:satOff val="0"/>
                  <a:lumOff val="0"/>
                  <a:alphaOff val="0"/>
                </a:sysClr>
              </a:solidFill>
              <a:latin typeface="Arial"/>
              <a:ea typeface="+mn-ea"/>
              <a:cs typeface="+mn-cs"/>
            </a:rPr>
            <a:t> </a:t>
          </a:r>
          <a:r>
            <a:rPr lang="en-US" sz="1200" kern="1200" dirty="0" err="1">
              <a:solidFill>
                <a:sysClr val="windowText" lastClr="000000">
                  <a:hueOff val="0"/>
                  <a:satOff val="0"/>
                  <a:lumOff val="0"/>
                  <a:alphaOff val="0"/>
                </a:sysClr>
              </a:solidFill>
              <a:latin typeface="Arial"/>
              <a:ea typeface="+mn-ea"/>
              <a:cs typeface="+mn-cs"/>
            </a:rPr>
            <a:t>globalnoj</a:t>
          </a:r>
          <a:r>
            <a:rPr lang="en-US" sz="1200" kern="1200" dirty="0">
              <a:solidFill>
                <a:sysClr val="windowText" lastClr="000000">
                  <a:hueOff val="0"/>
                  <a:satOff val="0"/>
                  <a:lumOff val="0"/>
                  <a:alphaOff val="0"/>
                </a:sysClr>
              </a:solidFill>
              <a:latin typeface="Arial"/>
              <a:ea typeface="+mn-ea"/>
              <a:cs typeface="+mn-cs"/>
            </a:rPr>
            <a:t> </a:t>
          </a:r>
          <a:r>
            <a:rPr lang="en-US" sz="1200" kern="1200" dirty="0" err="1">
              <a:solidFill>
                <a:sysClr val="windowText" lastClr="000000">
                  <a:hueOff val="0"/>
                  <a:satOff val="0"/>
                  <a:lumOff val="0"/>
                  <a:alphaOff val="0"/>
                </a:sysClr>
              </a:solidFill>
              <a:latin typeface="Arial"/>
              <a:ea typeface="+mn-ea"/>
              <a:cs typeface="+mn-cs"/>
            </a:rPr>
            <a:t>razini</a:t>
          </a:r>
          <a:r>
            <a:rPr lang="en-US" sz="1200" kern="1200" dirty="0">
              <a:solidFill>
                <a:sysClr val="windowText" lastClr="000000">
                  <a:hueOff val="0"/>
                  <a:satOff val="0"/>
                  <a:lumOff val="0"/>
                  <a:alphaOff val="0"/>
                </a:sysClr>
              </a:solidFill>
              <a:latin typeface="Arial"/>
              <a:ea typeface="+mn-ea"/>
              <a:cs typeface="+mn-cs"/>
            </a:rPr>
            <a:t>, a </a:t>
          </a:r>
          <a:r>
            <a:rPr lang="en-US" sz="1200" kern="1200" dirty="0" err="1">
              <a:solidFill>
                <a:sysClr val="windowText" lastClr="000000">
                  <a:hueOff val="0"/>
                  <a:satOff val="0"/>
                  <a:lumOff val="0"/>
                  <a:alphaOff val="0"/>
                </a:sysClr>
              </a:solidFill>
              <a:latin typeface="Arial"/>
              <a:ea typeface="+mn-ea"/>
              <a:cs typeface="+mn-cs"/>
            </a:rPr>
            <a:t>njegov</a:t>
          </a:r>
          <a:r>
            <a:rPr lang="en-US" sz="1200" kern="1200" dirty="0">
              <a:solidFill>
                <a:sysClr val="windowText" lastClr="000000">
                  <a:hueOff val="0"/>
                  <a:satOff val="0"/>
                  <a:lumOff val="0"/>
                  <a:alphaOff val="0"/>
                </a:sysClr>
              </a:solidFill>
              <a:latin typeface="Arial"/>
              <a:ea typeface="+mn-ea"/>
              <a:cs typeface="+mn-cs"/>
            </a:rPr>
            <a:t> </a:t>
          </a:r>
          <a:r>
            <a:rPr lang="en-US" sz="1200" kern="1200" dirty="0" err="1">
              <a:solidFill>
                <a:sysClr val="windowText" lastClr="000000">
                  <a:hueOff val="0"/>
                  <a:satOff val="0"/>
                  <a:lumOff val="0"/>
                  <a:alphaOff val="0"/>
                </a:sysClr>
              </a:solidFill>
              <a:latin typeface="Arial"/>
              <a:ea typeface="+mn-ea"/>
              <a:cs typeface="+mn-cs"/>
            </a:rPr>
            <a:t>učinak</a:t>
          </a:r>
          <a:r>
            <a:rPr lang="en-US" sz="1200" kern="1200" dirty="0">
              <a:solidFill>
                <a:sysClr val="windowText" lastClr="000000">
                  <a:hueOff val="0"/>
                  <a:satOff val="0"/>
                  <a:lumOff val="0"/>
                  <a:alphaOff val="0"/>
                </a:sysClr>
              </a:solidFill>
              <a:latin typeface="Arial"/>
              <a:ea typeface="+mn-ea"/>
              <a:cs typeface="+mn-cs"/>
            </a:rPr>
            <a:t> </a:t>
          </a:r>
          <a:r>
            <a:rPr lang="en-US" sz="1200" kern="1200" dirty="0" err="1">
              <a:solidFill>
                <a:sysClr val="windowText" lastClr="000000">
                  <a:hueOff val="0"/>
                  <a:satOff val="0"/>
                  <a:lumOff val="0"/>
                  <a:alphaOff val="0"/>
                </a:sysClr>
              </a:solidFill>
              <a:latin typeface="Arial"/>
              <a:ea typeface="+mn-ea"/>
              <a:cs typeface="+mn-cs"/>
            </a:rPr>
            <a:t>na</a:t>
          </a:r>
          <a:r>
            <a:rPr lang="en-US" sz="1200" kern="1200" dirty="0">
              <a:solidFill>
                <a:sysClr val="windowText" lastClr="000000">
                  <a:hueOff val="0"/>
                  <a:satOff val="0"/>
                  <a:lumOff val="0"/>
                  <a:alphaOff val="0"/>
                </a:sysClr>
              </a:solidFill>
              <a:latin typeface="Arial"/>
              <a:ea typeface="+mn-ea"/>
              <a:cs typeface="+mn-cs"/>
            </a:rPr>
            <a:t> </a:t>
          </a:r>
          <a:r>
            <a:rPr lang="en-US" sz="1200" kern="1200" dirty="0" err="1">
              <a:solidFill>
                <a:sysClr val="windowText" lastClr="000000">
                  <a:hueOff val="0"/>
                  <a:satOff val="0"/>
                  <a:lumOff val="0"/>
                  <a:alphaOff val="0"/>
                </a:sysClr>
              </a:solidFill>
              <a:latin typeface="Arial"/>
              <a:ea typeface="+mn-ea"/>
              <a:cs typeface="+mn-cs"/>
            </a:rPr>
            <a:t>oporavak</a:t>
          </a:r>
          <a:r>
            <a:rPr lang="en-US" sz="1200" kern="1200" dirty="0">
              <a:solidFill>
                <a:sysClr val="windowText" lastClr="000000">
                  <a:hueOff val="0"/>
                  <a:satOff val="0"/>
                  <a:lumOff val="0"/>
                  <a:alphaOff val="0"/>
                </a:sysClr>
              </a:solidFill>
              <a:latin typeface="Arial"/>
              <a:ea typeface="+mn-ea"/>
              <a:cs typeface="+mn-cs"/>
            </a:rPr>
            <a:t> od </a:t>
          </a:r>
          <a:r>
            <a:rPr lang="en-US" sz="1200" kern="1200" dirty="0" err="1">
              <a:solidFill>
                <a:sysClr val="windowText" lastClr="000000">
                  <a:hueOff val="0"/>
                  <a:satOff val="0"/>
                  <a:lumOff val="0"/>
                  <a:alphaOff val="0"/>
                </a:sysClr>
              </a:solidFill>
              <a:latin typeface="Arial"/>
              <a:ea typeface="+mn-ea"/>
              <a:cs typeface="+mn-cs"/>
            </a:rPr>
            <a:t>krize</a:t>
          </a:r>
          <a:r>
            <a:rPr lang="en-US" sz="1200" kern="1200" dirty="0">
              <a:solidFill>
                <a:sysClr val="windowText" lastClr="000000">
                  <a:hueOff val="0"/>
                  <a:satOff val="0"/>
                  <a:lumOff val="0"/>
                  <a:alphaOff val="0"/>
                </a:sysClr>
              </a:solidFill>
              <a:latin typeface="Arial"/>
              <a:ea typeface="+mn-ea"/>
              <a:cs typeface="+mn-cs"/>
            </a:rPr>
            <a:t> </a:t>
          </a:r>
          <a:r>
            <a:rPr lang="en-US" sz="1200" kern="1200" dirty="0" err="1">
              <a:solidFill>
                <a:sysClr val="windowText" lastClr="000000">
                  <a:hueOff val="0"/>
                  <a:satOff val="0"/>
                  <a:lumOff val="0"/>
                  <a:alphaOff val="0"/>
                </a:sysClr>
              </a:solidFill>
              <a:latin typeface="Arial"/>
              <a:ea typeface="+mn-ea"/>
              <a:cs typeface="+mn-cs"/>
            </a:rPr>
            <a:t>izazvane</a:t>
          </a:r>
          <a:r>
            <a:rPr lang="en-US" sz="1200" kern="1200" dirty="0">
              <a:solidFill>
                <a:sysClr val="windowText" lastClr="000000">
                  <a:hueOff val="0"/>
                  <a:satOff val="0"/>
                  <a:lumOff val="0"/>
                  <a:alphaOff val="0"/>
                </a:sysClr>
              </a:solidFill>
              <a:latin typeface="Arial"/>
              <a:ea typeface="+mn-ea"/>
              <a:cs typeface="+mn-cs"/>
            </a:rPr>
            <a:t> COVID-19 </a:t>
          </a:r>
          <a:r>
            <a:rPr lang="en-US" sz="1200" kern="1200" dirty="0" err="1">
              <a:solidFill>
                <a:sysClr val="windowText" lastClr="000000">
                  <a:hueOff val="0"/>
                  <a:satOff val="0"/>
                  <a:lumOff val="0"/>
                  <a:alphaOff val="0"/>
                </a:sysClr>
              </a:solidFill>
              <a:latin typeface="Arial"/>
              <a:ea typeface="+mn-ea"/>
              <a:cs typeface="+mn-cs"/>
            </a:rPr>
            <a:t>mogao</a:t>
          </a:r>
          <a:r>
            <a:rPr lang="en-US" sz="1200" kern="1200" dirty="0">
              <a:solidFill>
                <a:sysClr val="windowText" lastClr="000000">
                  <a:hueOff val="0"/>
                  <a:satOff val="0"/>
                  <a:lumOff val="0"/>
                  <a:alphaOff val="0"/>
                </a:sysClr>
              </a:solidFill>
              <a:latin typeface="Arial"/>
              <a:ea typeface="+mn-ea"/>
              <a:cs typeface="+mn-cs"/>
            </a:rPr>
            <a:t> bi </a:t>
          </a:r>
          <a:r>
            <a:rPr lang="en-US" sz="1200" kern="1200" dirty="0" err="1">
              <a:solidFill>
                <a:sysClr val="windowText" lastClr="000000">
                  <a:hueOff val="0"/>
                  <a:satOff val="0"/>
                  <a:lumOff val="0"/>
                  <a:alphaOff val="0"/>
                </a:sysClr>
              </a:solidFill>
              <a:latin typeface="Arial"/>
              <a:ea typeface="+mn-ea"/>
              <a:cs typeface="+mn-cs"/>
            </a:rPr>
            <a:t>biti</a:t>
          </a:r>
          <a:r>
            <a:rPr lang="en-US" sz="1200" kern="1200" dirty="0">
              <a:solidFill>
                <a:sysClr val="windowText" lastClr="000000">
                  <a:hueOff val="0"/>
                  <a:satOff val="0"/>
                  <a:lumOff val="0"/>
                  <a:alphaOff val="0"/>
                </a:sysClr>
              </a:solidFill>
              <a:latin typeface="Arial"/>
              <a:ea typeface="+mn-ea"/>
              <a:cs typeface="+mn-cs"/>
            </a:rPr>
            <a:t> </a:t>
          </a:r>
          <a:r>
            <a:rPr lang="en-US" sz="1200" kern="1200" dirty="0" err="1">
              <a:solidFill>
                <a:sysClr val="windowText" lastClr="000000">
                  <a:hueOff val="0"/>
                  <a:satOff val="0"/>
                  <a:lumOff val="0"/>
                  <a:alphaOff val="0"/>
                </a:sysClr>
              </a:solidFill>
              <a:latin typeface="Arial"/>
              <a:ea typeface="+mn-ea"/>
              <a:cs typeface="+mn-cs"/>
            </a:rPr>
            <a:t>znatno</a:t>
          </a:r>
          <a:r>
            <a:rPr lang="en-US" sz="1200" kern="1200" dirty="0">
              <a:solidFill>
                <a:sysClr val="windowText" lastClr="000000">
                  <a:hueOff val="0"/>
                  <a:satOff val="0"/>
                  <a:lumOff val="0"/>
                  <a:alphaOff val="0"/>
                </a:sysClr>
              </a:solidFill>
              <a:latin typeface="Arial"/>
              <a:ea typeface="+mn-ea"/>
              <a:cs typeface="+mn-cs"/>
            </a:rPr>
            <a:t> </a:t>
          </a:r>
          <a:r>
            <a:rPr lang="en-US" sz="1200" kern="1200" dirty="0" err="1">
              <a:solidFill>
                <a:sysClr val="windowText" lastClr="000000">
                  <a:hueOff val="0"/>
                  <a:satOff val="0"/>
                  <a:lumOff val="0"/>
                  <a:alphaOff val="0"/>
                </a:sysClr>
              </a:solidFill>
              <a:latin typeface="Arial"/>
              <a:ea typeface="+mn-ea"/>
              <a:cs typeface="+mn-cs"/>
            </a:rPr>
            <a:t>veći</a:t>
          </a:r>
          <a:r>
            <a:rPr lang="en-US" sz="1200" kern="1200" dirty="0">
              <a:solidFill>
                <a:sysClr val="windowText" lastClr="000000">
                  <a:hueOff val="0"/>
                  <a:satOff val="0"/>
                  <a:lumOff val="0"/>
                  <a:alphaOff val="0"/>
                </a:sysClr>
              </a:solidFill>
              <a:latin typeface="Arial"/>
              <a:ea typeface="+mn-ea"/>
              <a:cs typeface="+mn-cs"/>
            </a:rPr>
            <a:t> </a:t>
          </a:r>
          <a:r>
            <a:rPr lang="en-US" sz="1200" kern="1200" dirty="0" err="1">
              <a:solidFill>
                <a:sysClr val="windowText" lastClr="000000">
                  <a:hueOff val="0"/>
                  <a:satOff val="0"/>
                  <a:lumOff val="0"/>
                  <a:alphaOff val="0"/>
                </a:sysClr>
              </a:solidFill>
              <a:latin typeface="Arial"/>
              <a:ea typeface="+mn-ea"/>
              <a:cs typeface="+mn-cs"/>
            </a:rPr>
            <a:t>nego</a:t>
          </a:r>
          <a:r>
            <a:rPr lang="en-US" sz="1200" kern="1200" dirty="0">
              <a:solidFill>
                <a:sysClr val="windowText" lastClr="000000">
                  <a:hueOff val="0"/>
                  <a:satOff val="0"/>
                  <a:lumOff val="0"/>
                  <a:alphaOff val="0"/>
                </a:sysClr>
              </a:solidFill>
              <a:latin typeface="Arial"/>
              <a:ea typeface="+mn-ea"/>
              <a:cs typeface="+mn-cs"/>
            </a:rPr>
            <a:t> </a:t>
          </a:r>
          <a:r>
            <a:rPr lang="en-US" sz="1200" kern="1200" dirty="0" err="1">
              <a:solidFill>
                <a:sysClr val="windowText" lastClr="000000">
                  <a:hueOff val="0"/>
                  <a:satOff val="0"/>
                  <a:lumOff val="0"/>
                  <a:alphaOff val="0"/>
                </a:sysClr>
              </a:solidFill>
              <a:latin typeface="Arial"/>
              <a:ea typeface="+mn-ea"/>
              <a:cs typeface="+mn-cs"/>
            </a:rPr>
            <a:t>što</a:t>
          </a:r>
          <a:r>
            <a:rPr lang="en-US" sz="1200" kern="1200" dirty="0">
              <a:solidFill>
                <a:sysClr val="windowText" lastClr="000000">
                  <a:hueOff val="0"/>
                  <a:satOff val="0"/>
                  <a:lumOff val="0"/>
                  <a:alphaOff val="0"/>
                </a:sysClr>
              </a:solidFill>
              <a:latin typeface="Arial"/>
              <a:ea typeface="+mn-ea"/>
              <a:cs typeface="+mn-cs"/>
            </a:rPr>
            <a:t> se </a:t>
          </a:r>
          <a:r>
            <a:rPr lang="en-US" sz="1200" kern="1200" dirty="0" err="1">
              <a:solidFill>
                <a:sysClr val="windowText" lastClr="000000">
                  <a:hueOff val="0"/>
                  <a:satOff val="0"/>
                  <a:lumOff val="0"/>
                  <a:alphaOff val="0"/>
                </a:sysClr>
              </a:solidFill>
              <a:latin typeface="Arial"/>
              <a:ea typeface="+mn-ea"/>
              <a:cs typeface="+mn-cs"/>
            </a:rPr>
            <a:t>mislilo</a:t>
          </a:r>
          <a:endParaRPr lang="hu-HU" sz="1200" kern="1200" dirty="0">
            <a:solidFill>
              <a:sysClr val="windowText" lastClr="000000">
                <a:hueOff val="0"/>
                <a:satOff val="0"/>
                <a:lumOff val="0"/>
                <a:alphaOff val="0"/>
              </a:sysClr>
            </a:solidFill>
            <a:latin typeface="Arial"/>
            <a:ea typeface="+mn-ea"/>
            <a:cs typeface="+mn-cs"/>
          </a:endParaRPr>
        </a:p>
      </dgm:t>
    </dgm:pt>
    <dgm:pt modelId="{F5EEE195-1C29-4D80-BCFB-603800877B5C}" type="parTrans" cxnId="{356C874B-B230-4A89-A791-C2D1A6174502}">
      <dgm:prSet/>
      <dgm:spPr/>
      <dgm:t>
        <a:bodyPr/>
        <a:lstStyle/>
        <a:p>
          <a:endParaRPr lang="hu-HU" sz="1100"/>
        </a:p>
      </dgm:t>
    </dgm:pt>
    <dgm:pt modelId="{449483C3-FC1E-4901-AC5F-7F4C34DB847E}" type="sibTrans" cxnId="{356C874B-B230-4A89-A791-C2D1A6174502}">
      <dgm:prSet/>
      <dgm:spPr/>
      <dgm:t>
        <a:bodyPr/>
        <a:lstStyle/>
        <a:p>
          <a:endParaRPr lang="hu-HU" sz="1100"/>
        </a:p>
      </dgm:t>
    </dgm:pt>
    <dgm:pt modelId="{8871CE4E-3153-40B0-A44B-0C7206697D3B}">
      <dgm:prSet phldrT="[Szöveg]" custT="1"/>
      <dgm:spPr>
        <a:xfrm>
          <a:off x="0" y="3330477"/>
          <a:ext cx="3408404" cy="468000"/>
        </a:xfrm>
        <a:solidFill>
          <a:srgbClr val="4472C4">
            <a:hueOff val="-7353344"/>
            <a:satOff val="-10228"/>
            <a:lumOff val="-3922"/>
            <a:alphaOff val="0"/>
          </a:srgbClr>
        </a:solidFill>
        <a:ln w="19050" cap="flat" cmpd="sng" algn="ctr">
          <a:solidFill>
            <a:sysClr val="window" lastClr="FFFFFF">
              <a:hueOff val="0"/>
              <a:satOff val="0"/>
              <a:lumOff val="0"/>
              <a:alphaOff val="0"/>
            </a:sysClr>
          </a:solidFill>
          <a:prstDash val="solid"/>
          <a:miter lim="800000"/>
        </a:ln>
        <a:effectLst/>
      </dgm:spPr>
      <dgm:t>
        <a:bodyPr/>
        <a:lstStyle/>
        <a:p>
          <a:pPr marL="114300" lvl="1" indent="-114300" algn="l" defTabSz="622300">
            <a:lnSpc>
              <a:spcPct val="90000"/>
            </a:lnSpc>
            <a:spcBef>
              <a:spcPct val="0"/>
            </a:spcBef>
            <a:spcAft>
              <a:spcPct val="20000"/>
            </a:spcAft>
            <a:buNone/>
          </a:pPr>
          <a:r>
            <a:rPr lang="en-GB" sz="1400" kern="1200" dirty="0" err="1">
              <a:solidFill>
                <a:srgbClr val="FFFFFF"/>
              </a:solidFill>
              <a:latin typeface="Arial"/>
              <a:ea typeface="+mn-ea"/>
              <a:cs typeface="+mn-cs"/>
            </a:rPr>
            <a:t>Digitalna</a:t>
          </a:r>
          <a:r>
            <a:rPr lang="en-GB" sz="1400" kern="1200" dirty="0">
              <a:solidFill>
                <a:srgbClr val="FFFFFF"/>
              </a:solidFill>
              <a:latin typeface="Arial"/>
              <a:ea typeface="+mn-ea"/>
              <a:cs typeface="+mn-cs"/>
            </a:rPr>
            <a:t> </a:t>
          </a:r>
          <a:r>
            <a:rPr lang="en-GB" sz="1400" kern="1200" dirty="0" err="1">
              <a:solidFill>
                <a:srgbClr val="FFFFFF"/>
              </a:solidFill>
              <a:latin typeface="Arial"/>
              <a:ea typeface="+mn-ea"/>
              <a:cs typeface="+mn-cs"/>
            </a:rPr>
            <a:t>otpornost</a:t>
          </a:r>
          <a:endParaRPr lang="hu-HU" sz="1400" kern="1200" dirty="0">
            <a:solidFill>
              <a:srgbClr val="FFFFFF"/>
            </a:solidFill>
            <a:latin typeface="Arial"/>
            <a:ea typeface="+mn-ea"/>
            <a:cs typeface="+mn-cs"/>
          </a:endParaRPr>
        </a:p>
      </dgm:t>
    </dgm:pt>
    <dgm:pt modelId="{6CF086CB-9917-4C82-9302-B3D8D04C269F}" type="parTrans" cxnId="{C0DEE867-FBD3-40BD-8A0A-39C5FA364D1B}">
      <dgm:prSet/>
      <dgm:spPr/>
      <dgm:t>
        <a:bodyPr/>
        <a:lstStyle/>
        <a:p>
          <a:endParaRPr lang="hu-HU" sz="1100"/>
        </a:p>
      </dgm:t>
    </dgm:pt>
    <dgm:pt modelId="{6502C714-6301-4311-9170-4192F31C91CB}" type="sibTrans" cxnId="{C0DEE867-FBD3-40BD-8A0A-39C5FA364D1B}">
      <dgm:prSet/>
      <dgm:spPr/>
      <dgm:t>
        <a:bodyPr/>
        <a:lstStyle/>
        <a:p>
          <a:endParaRPr lang="hu-HU" sz="1100"/>
        </a:p>
      </dgm:t>
    </dgm:pt>
    <dgm:pt modelId="{F2E2C36C-7408-4673-BFF2-8A85BDF124D7}">
      <dgm:prSet phldrT="[Szöveg]" custT="1"/>
      <dgm:spPr>
        <a:xfrm>
          <a:off x="0" y="3798477"/>
          <a:ext cx="3408404" cy="536102"/>
        </a:xfrm>
        <a:noFill/>
        <a:ln>
          <a:noFill/>
        </a:ln>
        <a:effectLst/>
      </dgm:spPr>
      <dgm:t>
        <a:bodyPr/>
        <a:lstStyle/>
        <a:p>
          <a:pPr marL="114300" lvl="1" indent="-114300" algn="l" defTabSz="622300">
            <a:lnSpc>
              <a:spcPct val="90000"/>
            </a:lnSpc>
            <a:spcBef>
              <a:spcPct val="0"/>
            </a:spcBef>
            <a:spcAft>
              <a:spcPct val="20000"/>
            </a:spcAft>
            <a:buChar char="•"/>
          </a:pPr>
          <a:r>
            <a:rPr lang="en-US" sz="1200" kern="1200" dirty="0" err="1">
              <a:solidFill>
                <a:sysClr val="windowText" lastClr="000000">
                  <a:hueOff val="0"/>
                  <a:satOff val="0"/>
                  <a:lumOff val="0"/>
                  <a:alphaOff val="0"/>
                </a:sysClr>
              </a:solidFill>
              <a:latin typeface="Arial"/>
              <a:ea typeface="+mn-ea"/>
              <a:cs typeface="+mn-cs"/>
            </a:rPr>
            <a:t>Hiperpovezanost</a:t>
          </a:r>
          <a:r>
            <a:rPr lang="en-US" sz="1200" kern="1200" dirty="0">
              <a:solidFill>
                <a:sysClr val="windowText" lastClr="000000">
                  <a:hueOff val="0"/>
                  <a:satOff val="0"/>
                  <a:lumOff val="0"/>
                  <a:alphaOff val="0"/>
                </a:sysClr>
              </a:solidFill>
              <a:latin typeface="Arial"/>
              <a:ea typeface="+mn-ea"/>
              <a:cs typeface="+mn-cs"/>
            </a:rPr>
            <a:t> </a:t>
          </a:r>
          <a:r>
            <a:rPr lang="en-US" sz="1200" kern="1200" dirty="0" err="1">
              <a:solidFill>
                <a:sysClr val="windowText" lastClr="000000">
                  <a:hueOff val="0"/>
                  <a:satOff val="0"/>
                  <a:lumOff val="0"/>
                  <a:alphaOff val="0"/>
                </a:sysClr>
              </a:solidFill>
              <a:latin typeface="Arial"/>
              <a:ea typeface="+mn-ea"/>
              <a:cs typeface="+mn-cs"/>
            </a:rPr>
            <a:t>i</a:t>
          </a:r>
          <a:r>
            <a:rPr lang="en-US" sz="1200" kern="1200" dirty="0">
              <a:solidFill>
                <a:sysClr val="windowText" lastClr="000000">
                  <a:hueOff val="0"/>
                  <a:satOff val="0"/>
                  <a:lumOff val="0"/>
                  <a:alphaOff val="0"/>
                </a:sysClr>
              </a:solidFill>
              <a:latin typeface="Arial"/>
              <a:ea typeface="+mn-ea"/>
              <a:cs typeface="+mn-cs"/>
            </a:rPr>
            <a:t> </a:t>
          </a:r>
          <a:r>
            <a:rPr lang="en-US" sz="1200" kern="1200" dirty="0" err="1">
              <a:solidFill>
                <a:sysClr val="windowText" lastClr="000000">
                  <a:hueOff val="0"/>
                  <a:satOff val="0"/>
                  <a:lumOff val="0"/>
                  <a:alphaOff val="0"/>
                </a:sysClr>
              </a:solidFill>
              <a:latin typeface="Arial"/>
              <a:ea typeface="+mn-ea"/>
              <a:cs typeface="+mn-cs"/>
            </a:rPr>
            <a:t>integracija</a:t>
          </a:r>
          <a:r>
            <a:rPr lang="en-US" sz="1200" kern="1200" dirty="0">
              <a:solidFill>
                <a:sysClr val="windowText" lastClr="000000">
                  <a:hueOff val="0"/>
                  <a:satOff val="0"/>
                  <a:lumOff val="0"/>
                  <a:alphaOff val="0"/>
                </a:sysClr>
              </a:solidFill>
              <a:latin typeface="Arial"/>
              <a:ea typeface="+mn-ea"/>
              <a:cs typeface="+mn-cs"/>
            </a:rPr>
            <a:t> </a:t>
          </a:r>
          <a:r>
            <a:rPr lang="en-US" sz="1200" kern="1200" dirty="0" err="1">
              <a:solidFill>
                <a:sysClr val="windowText" lastClr="000000">
                  <a:hueOff val="0"/>
                  <a:satOff val="0"/>
                  <a:lumOff val="0"/>
                  <a:alphaOff val="0"/>
                </a:sysClr>
              </a:solidFill>
              <a:latin typeface="Arial"/>
              <a:ea typeface="+mn-ea"/>
              <a:cs typeface="+mn-cs"/>
            </a:rPr>
            <a:t>novih</a:t>
          </a:r>
          <a:r>
            <a:rPr lang="en-US" sz="1200" kern="1200" dirty="0">
              <a:solidFill>
                <a:sysClr val="windowText" lastClr="000000">
                  <a:hueOff val="0"/>
                  <a:satOff val="0"/>
                  <a:lumOff val="0"/>
                  <a:alphaOff val="0"/>
                </a:sysClr>
              </a:solidFill>
              <a:latin typeface="Arial"/>
              <a:ea typeface="+mn-ea"/>
              <a:cs typeface="+mn-cs"/>
            </a:rPr>
            <a:t> </a:t>
          </a:r>
          <a:r>
            <a:rPr lang="en-US" sz="1200" kern="1200" dirty="0" err="1">
              <a:solidFill>
                <a:sysClr val="windowText" lastClr="000000">
                  <a:hueOff val="0"/>
                  <a:satOff val="0"/>
                  <a:lumOff val="0"/>
                  <a:alphaOff val="0"/>
                </a:sysClr>
              </a:solidFill>
              <a:latin typeface="Arial"/>
              <a:ea typeface="+mn-ea"/>
              <a:cs typeface="+mn-cs"/>
            </a:rPr>
            <a:t>tehnologija</a:t>
          </a:r>
          <a:r>
            <a:rPr lang="en-US" sz="1200" kern="1200" dirty="0">
              <a:solidFill>
                <a:sysClr val="windowText" lastClr="000000">
                  <a:hueOff val="0"/>
                  <a:satOff val="0"/>
                  <a:lumOff val="0"/>
                  <a:alphaOff val="0"/>
                </a:sysClr>
              </a:solidFill>
              <a:latin typeface="Arial"/>
              <a:ea typeface="+mn-ea"/>
              <a:cs typeface="+mn-cs"/>
            </a:rPr>
            <a:t> </a:t>
          </a:r>
          <a:r>
            <a:rPr lang="en-US" sz="1200" kern="1200" dirty="0" err="1">
              <a:solidFill>
                <a:sysClr val="windowText" lastClr="000000">
                  <a:hueOff val="0"/>
                  <a:satOff val="0"/>
                  <a:lumOff val="0"/>
                  <a:alphaOff val="0"/>
                </a:sysClr>
              </a:solidFill>
              <a:latin typeface="Arial"/>
              <a:ea typeface="+mn-ea"/>
              <a:cs typeface="+mn-cs"/>
            </a:rPr>
            <a:t>koje</a:t>
          </a:r>
          <a:r>
            <a:rPr lang="en-US" sz="1200" kern="1200" dirty="0">
              <a:solidFill>
                <a:sysClr val="windowText" lastClr="000000">
                  <a:hueOff val="0"/>
                  <a:satOff val="0"/>
                  <a:lumOff val="0"/>
                  <a:alphaOff val="0"/>
                </a:sysClr>
              </a:solidFill>
              <a:latin typeface="Arial"/>
              <a:ea typeface="+mn-ea"/>
              <a:cs typeface="+mn-cs"/>
            </a:rPr>
            <a:t> </a:t>
          </a:r>
          <a:r>
            <a:rPr lang="en-US" sz="1200" kern="1200" dirty="0" err="1">
              <a:solidFill>
                <a:sysClr val="windowText" lastClr="000000">
                  <a:hueOff val="0"/>
                  <a:satOff val="0"/>
                  <a:lumOff val="0"/>
                  <a:alphaOff val="0"/>
                </a:sysClr>
              </a:solidFill>
              <a:latin typeface="Arial"/>
              <a:ea typeface="+mn-ea"/>
              <a:cs typeface="+mn-cs"/>
            </a:rPr>
            <a:t>utječu</a:t>
          </a:r>
          <a:r>
            <a:rPr lang="en-US" sz="1200" kern="1200" dirty="0">
              <a:solidFill>
                <a:sysClr val="windowText" lastClr="000000">
                  <a:hueOff val="0"/>
                  <a:satOff val="0"/>
                  <a:lumOff val="0"/>
                  <a:alphaOff val="0"/>
                </a:sysClr>
              </a:solidFill>
              <a:latin typeface="Arial"/>
              <a:ea typeface="+mn-ea"/>
              <a:cs typeface="+mn-cs"/>
            </a:rPr>
            <a:t> </a:t>
          </a:r>
          <a:r>
            <a:rPr lang="en-US" sz="1200" kern="1200" dirty="0" err="1">
              <a:solidFill>
                <a:sysClr val="windowText" lastClr="000000">
                  <a:hueOff val="0"/>
                  <a:satOff val="0"/>
                  <a:lumOff val="0"/>
                  <a:alphaOff val="0"/>
                </a:sysClr>
              </a:solidFill>
              <a:latin typeface="Arial"/>
              <a:ea typeface="+mn-ea"/>
              <a:cs typeface="+mn-cs"/>
            </a:rPr>
            <a:t>na</a:t>
          </a:r>
          <a:r>
            <a:rPr lang="en-US" sz="1200" kern="1200" dirty="0">
              <a:solidFill>
                <a:sysClr val="windowText" lastClr="000000">
                  <a:hueOff val="0"/>
                  <a:satOff val="0"/>
                  <a:lumOff val="0"/>
                  <a:alphaOff val="0"/>
                </a:sysClr>
              </a:solidFill>
              <a:latin typeface="Arial"/>
              <a:ea typeface="+mn-ea"/>
              <a:cs typeface="+mn-cs"/>
            </a:rPr>
            <a:t> </a:t>
          </a:r>
          <a:r>
            <a:rPr lang="en-US" sz="1200" kern="1200" dirty="0" err="1">
              <a:solidFill>
                <a:sysClr val="windowText" lastClr="000000">
                  <a:hueOff val="0"/>
                  <a:satOff val="0"/>
                  <a:lumOff val="0"/>
                  <a:alphaOff val="0"/>
                </a:sysClr>
              </a:solidFill>
              <a:latin typeface="Arial"/>
              <a:ea typeface="+mn-ea"/>
              <a:cs typeface="+mn-cs"/>
            </a:rPr>
            <a:t>ljudsko</a:t>
          </a:r>
          <a:r>
            <a:rPr lang="en-US" sz="1200" kern="1200" dirty="0">
              <a:solidFill>
                <a:sysClr val="windowText" lastClr="000000">
                  <a:hueOff val="0"/>
                  <a:satOff val="0"/>
                  <a:lumOff val="0"/>
                  <a:alphaOff val="0"/>
                </a:sysClr>
              </a:solidFill>
              <a:latin typeface="Arial"/>
              <a:ea typeface="+mn-ea"/>
              <a:cs typeface="+mn-cs"/>
            </a:rPr>
            <a:t> </a:t>
          </a:r>
          <a:r>
            <a:rPr lang="en-US" sz="1200" kern="1200" dirty="0" err="1">
              <a:solidFill>
                <a:sysClr val="windowText" lastClr="000000">
                  <a:hueOff val="0"/>
                  <a:satOff val="0"/>
                  <a:lumOff val="0"/>
                  <a:alphaOff val="0"/>
                </a:sysClr>
              </a:solidFill>
              <a:latin typeface="Arial"/>
              <a:ea typeface="+mn-ea"/>
              <a:cs typeface="+mn-cs"/>
            </a:rPr>
            <a:t>stanje</a:t>
          </a:r>
          <a:r>
            <a:rPr lang="en-US" sz="1200" kern="1200" dirty="0">
              <a:solidFill>
                <a:sysClr val="windowText" lastClr="000000">
                  <a:hueOff val="0"/>
                  <a:satOff val="0"/>
                  <a:lumOff val="0"/>
                  <a:alphaOff val="0"/>
                </a:sysClr>
              </a:solidFill>
              <a:latin typeface="Arial"/>
              <a:ea typeface="+mn-ea"/>
              <a:cs typeface="+mn-cs"/>
            </a:rPr>
            <a:t> </a:t>
          </a:r>
          <a:r>
            <a:rPr lang="en-US" sz="1200" kern="1200" dirty="0" err="1">
              <a:solidFill>
                <a:sysClr val="windowText" lastClr="000000">
                  <a:hueOff val="0"/>
                  <a:satOff val="0"/>
                  <a:lumOff val="0"/>
                  <a:alphaOff val="0"/>
                </a:sysClr>
              </a:solidFill>
              <a:latin typeface="Arial"/>
              <a:ea typeface="+mn-ea"/>
              <a:cs typeface="+mn-cs"/>
            </a:rPr>
            <a:t>i</a:t>
          </a:r>
          <a:r>
            <a:rPr lang="en-US" sz="1200" kern="1200" dirty="0">
              <a:solidFill>
                <a:sysClr val="windowText" lastClr="000000">
                  <a:hueOff val="0"/>
                  <a:satOff val="0"/>
                  <a:lumOff val="0"/>
                  <a:alphaOff val="0"/>
                </a:sysClr>
              </a:solidFill>
              <a:latin typeface="Arial"/>
              <a:ea typeface="+mn-ea"/>
              <a:cs typeface="+mn-cs"/>
            </a:rPr>
            <a:t> </a:t>
          </a:r>
          <a:r>
            <a:rPr lang="en-US" sz="1200" kern="1200" dirty="0" err="1">
              <a:solidFill>
                <a:sysClr val="windowText" lastClr="000000">
                  <a:hueOff val="0"/>
                  <a:satOff val="0"/>
                  <a:lumOff val="0"/>
                  <a:alphaOff val="0"/>
                </a:sysClr>
              </a:solidFill>
              <a:latin typeface="Arial"/>
              <a:ea typeface="+mn-ea"/>
              <a:cs typeface="+mn-cs"/>
            </a:rPr>
            <a:t>način</a:t>
          </a:r>
          <a:r>
            <a:rPr lang="en-US" sz="1200" kern="1200" dirty="0">
              <a:solidFill>
                <a:sysClr val="windowText" lastClr="000000">
                  <a:hueOff val="0"/>
                  <a:satOff val="0"/>
                  <a:lumOff val="0"/>
                  <a:alphaOff val="0"/>
                </a:sysClr>
              </a:solidFill>
              <a:latin typeface="Arial"/>
              <a:ea typeface="+mn-ea"/>
              <a:cs typeface="+mn-cs"/>
            </a:rPr>
            <a:t> </a:t>
          </a:r>
          <a:r>
            <a:rPr lang="en-US" sz="1200" kern="1200" dirty="0" err="1">
              <a:solidFill>
                <a:sysClr val="windowText" lastClr="000000">
                  <a:hueOff val="0"/>
                  <a:satOff val="0"/>
                  <a:lumOff val="0"/>
                  <a:alphaOff val="0"/>
                </a:sysClr>
              </a:solidFill>
              <a:latin typeface="Arial"/>
              <a:ea typeface="+mn-ea"/>
              <a:cs typeface="+mn-cs"/>
            </a:rPr>
            <a:t>na</a:t>
          </a:r>
          <a:r>
            <a:rPr lang="en-US" sz="1200" kern="1200" dirty="0">
              <a:solidFill>
                <a:sysClr val="windowText" lastClr="000000">
                  <a:hueOff val="0"/>
                  <a:satOff val="0"/>
                  <a:lumOff val="0"/>
                  <a:alphaOff val="0"/>
                </a:sysClr>
              </a:solidFill>
              <a:latin typeface="Arial"/>
              <a:ea typeface="+mn-ea"/>
              <a:cs typeface="+mn-cs"/>
            </a:rPr>
            <a:t> koji </a:t>
          </a:r>
          <a:r>
            <a:rPr lang="en-US" sz="1200" kern="1200" dirty="0" err="1">
              <a:solidFill>
                <a:sysClr val="windowText" lastClr="000000">
                  <a:hueOff val="0"/>
                  <a:satOff val="0"/>
                  <a:lumOff val="0"/>
                  <a:alphaOff val="0"/>
                </a:sysClr>
              </a:solidFill>
              <a:latin typeface="Arial"/>
              <a:ea typeface="+mn-ea"/>
              <a:cs typeface="+mn-cs"/>
            </a:rPr>
            <a:t>živimo</a:t>
          </a:r>
          <a:endParaRPr lang="hu-HU" sz="1200" kern="1200" dirty="0">
            <a:solidFill>
              <a:sysClr val="windowText" lastClr="000000">
                <a:hueOff val="0"/>
                <a:satOff val="0"/>
                <a:lumOff val="0"/>
                <a:alphaOff val="0"/>
              </a:sysClr>
            </a:solidFill>
            <a:latin typeface="Arial"/>
            <a:ea typeface="+mn-ea"/>
            <a:cs typeface="+mn-cs"/>
          </a:endParaRPr>
        </a:p>
      </dgm:t>
    </dgm:pt>
    <dgm:pt modelId="{3B5A6042-9AD6-44A6-99BB-99A0A8343202}" type="parTrans" cxnId="{C1423BF6-9B17-4A92-9412-8E3FF20780B7}">
      <dgm:prSet/>
      <dgm:spPr/>
      <dgm:t>
        <a:bodyPr/>
        <a:lstStyle/>
        <a:p>
          <a:endParaRPr lang="hu-HU" sz="1100"/>
        </a:p>
      </dgm:t>
    </dgm:pt>
    <dgm:pt modelId="{9D946410-19C3-4F83-B442-6D261E0F751D}" type="sibTrans" cxnId="{C1423BF6-9B17-4A92-9412-8E3FF20780B7}">
      <dgm:prSet/>
      <dgm:spPr/>
      <dgm:t>
        <a:bodyPr/>
        <a:lstStyle/>
        <a:p>
          <a:endParaRPr lang="hu-HU" sz="1100"/>
        </a:p>
      </dgm:t>
    </dgm:pt>
    <dgm:pt modelId="{70A182F9-B68D-4941-A2E2-C57EBEE8168D}">
      <dgm:prSet phldrT="[Szöveg]" custT="1"/>
      <dgm:spPr>
        <a:xfrm>
          <a:off x="0" y="2215602"/>
          <a:ext cx="3408404" cy="468000"/>
        </a:xfrm>
        <a:solidFill>
          <a:srgbClr val="4472C4">
            <a:hueOff val="-4902230"/>
            <a:satOff val="-6819"/>
            <a:lumOff val="-2615"/>
            <a:alphaOff val="0"/>
          </a:srgbClr>
        </a:solidFill>
        <a:ln w="19050" cap="flat" cmpd="sng" algn="ctr">
          <a:solidFill>
            <a:sysClr val="window" lastClr="FFFFFF">
              <a:hueOff val="0"/>
              <a:satOff val="0"/>
              <a:lumOff val="0"/>
              <a:alphaOff val="0"/>
            </a:sysClr>
          </a:solidFill>
          <a:prstDash val="solid"/>
          <a:miter lim="800000"/>
        </a:ln>
        <a:effectLst/>
      </dgm:spPr>
      <dgm:t>
        <a:bodyPr/>
        <a:lstStyle/>
        <a:p>
          <a:pPr marL="114300" lvl="1" indent="-114300" algn="l" defTabSz="622300">
            <a:lnSpc>
              <a:spcPct val="90000"/>
            </a:lnSpc>
            <a:spcBef>
              <a:spcPct val="0"/>
            </a:spcBef>
            <a:spcAft>
              <a:spcPct val="20000"/>
            </a:spcAft>
            <a:buNone/>
          </a:pPr>
          <a:r>
            <a:rPr lang="en-GB" sz="1400" kern="1200" dirty="0" err="1">
              <a:solidFill>
                <a:srgbClr val="FFFFFF"/>
              </a:solidFill>
              <a:latin typeface="Arial"/>
              <a:ea typeface="+mn-ea"/>
              <a:cs typeface="+mn-cs"/>
            </a:rPr>
            <a:t>Zelena</a:t>
          </a:r>
          <a:r>
            <a:rPr lang="en-GB" sz="1400" kern="1200" dirty="0">
              <a:solidFill>
                <a:srgbClr val="FFFFFF"/>
              </a:solidFill>
              <a:latin typeface="Arial"/>
              <a:ea typeface="+mn-ea"/>
              <a:cs typeface="+mn-cs"/>
            </a:rPr>
            <a:t> </a:t>
          </a:r>
          <a:r>
            <a:rPr lang="en-GB" sz="1400" kern="1200" dirty="0" err="1">
              <a:solidFill>
                <a:srgbClr val="FFFFFF"/>
              </a:solidFill>
              <a:latin typeface="Arial"/>
              <a:ea typeface="+mn-ea"/>
              <a:cs typeface="+mn-cs"/>
            </a:rPr>
            <a:t>otpornost</a:t>
          </a:r>
          <a:endParaRPr lang="hu-HU" sz="1400" kern="1200" dirty="0">
            <a:solidFill>
              <a:srgbClr val="FFFFFF"/>
            </a:solidFill>
            <a:latin typeface="Arial"/>
            <a:ea typeface="+mn-ea"/>
            <a:cs typeface="+mn-cs"/>
          </a:endParaRPr>
        </a:p>
      </dgm:t>
    </dgm:pt>
    <dgm:pt modelId="{06E327B1-3E9D-42DC-AD86-80E82A44E3CA}" type="sibTrans" cxnId="{4F6E99EA-A924-4CEA-BDB7-AD77AF8CBC56}">
      <dgm:prSet/>
      <dgm:spPr/>
      <dgm:t>
        <a:bodyPr/>
        <a:lstStyle/>
        <a:p>
          <a:endParaRPr lang="hu-HU" sz="1100"/>
        </a:p>
      </dgm:t>
    </dgm:pt>
    <dgm:pt modelId="{4BAC0416-152A-4469-84BA-69F9D0DAA6D1}" type="parTrans" cxnId="{4F6E99EA-A924-4CEA-BDB7-AD77AF8CBC56}">
      <dgm:prSet/>
      <dgm:spPr/>
      <dgm:t>
        <a:bodyPr/>
        <a:lstStyle/>
        <a:p>
          <a:endParaRPr lang="hu-HU" sz="1100"/>
        </a:p>
      </dgm:t>
    </dgm:pt>
    <dgm:pt modelId="{AD44D069-AA73-42B4-8836-0312E790A0D4}" type="pres">
      <dgm:prSet presAssocID="{3D3FFFAC-34BF-4C2A-8080-1D0914CBD311}" presName="linear" presStyleCnt="0">
        <dgm:presLayoutVars>
          <dgm:animLvl val="lvl"/>
          <dgm:resizeHandles val="exact"/>
        </dgm:presLayoutVars>
      </dgm:prSet>
      <dgm:spPr/>
    </dgm:pt>
    <dgm:pt modelId="{DB2353BA-C694-4E79-9FCF-DC3A4BB64F79}" type="pres">
      <dgm:prSet presAssocID="{CE429030-DE38-4429-A2BF-D0D5932155FE}" presName="parentText" presStyleLbl="node1" presStyleIdx="0" presStyleCnt="4">
        <dgm:presLayoutVars>
          <dgm:chMax val="0"/>
          <dgm:bulletEnabled val="1"/>
        </dgm:presLayoutVars>
      </dgm:prSet>
      <dgm:spPr>
        <a:prstGeom prst="roundRect">
          <a:avLst/>
        </a:prstGeom>
      </dgm:spPr>
    </dgm:pt>
    <dgm:pt modelId="{090E3874-9C50-4335-8ECA-F0D9D206568B}" type="pres">
      <dgm:prSet presAssocID="{CE429030-DE38-4429-A2BF-D0D5932155FE}" presName="childText" presStyleLbl="revTx" presStyleIdx="0" presStyleCnt="4">
        <dgm:presLayoutVars>
          <dgm:bulletEnabled val="1"/>
        </dgm:presLayoutVars>
      </dgm:prSet>
      <dgm:spPr>
        <a:prstGeom prst="rect">
          <a:avLst/>
        </a:prstGeom>
      </dgm:spPr>
    </dgm:pt>
    <dgm:pt modelId="{2DD92D19-1E79-41B1-A167-40096DFCC6E8}" type="pres">
      <dgm:prSet presAssocID="{FF7DE584-ABB6-4E6A-AD2E-BA81E606F73E}" presName="parentText" presStyleLbl="node1" presStyleIdx="1" presStyleCnt="4">
        <dgm:presLayoutVars>
          <dgm:chMax val="0"/>
          <dgm:bulletEnabled val="1"/>
        </dgm:presLayoutVars>
      </dgm:prSet>
      <dgm:spPr>
        <a:prstGeom prst="roundRect">
          <a:avLst/>
        </a:prstGeom>
      </dgm:spPr>
    </dgm:pt>
    <dgm:pt modelId="{4866EB20-3ABC-4C8E-A6E9-F68C78E93F70}" type="pres">
      <dgm:prSet presAssocID="{FF7DE584-ABB6-4E6A-AD2E-BA81E606F73E}" presName="childText" presStyleLbl="revTx" presStyleIdx="1" presStyleCnt="4">
        <dgm:presLayoutVars>
          <dgm:bulletEnabled val="1"/>
        </dgm:presLayoutVars>
      </dgm:prSet>
      <dgm:spPr>
        <a:prstGeom prst="rect">
          <a:avLst/>
        </a:prstGeom>
      </dgm:spPr>
    </dgm:pt>
    <dgm:pt modelId="{2349D3C8-0F8B-42D4-8DD5-13D3AC078DEA}" type="pres">
      <dgm:prSet presAssocID="{70A182F9-B68D-4941-A2E2-C57EBEE8168D}" presName="parentText" presStyleLbl="node1" presStyleIdx="2" presStyleCnt="4">
        <dgm:presLayoutVars>
          <dgm:chMax val="0"/>
          <dgm:bulletEnabled val="1"/>
        </dgm:presLayoutVars>
      </dgm:prSet>
      <dgm:spPr>
        <a:prstGeom prst="roundRect">
          <a:avLst/>
        </a:prstGeom>
      </dgm:spPr>
    </dgm:pt>
    <dgm:pt modelId="{B263C8A9-D8AB-4DE2-BEE9-487F38CC732B}" type="pres">
      <dgm:prSet presAssocID="{70A182F9-B68D-4941-A2E2-C57EBEE8168D}" presName="childText" presStyleLbl="revTx" presStyleIdx="2" presStyleCnt="4">
        <dgm:presLayoutVars>
          <dgm:bulletEnabled val="1"/>
        </dgm:presLayoutVars>
      </dgm:prSet>
      <dgm:spPr>
        <a:prstGeom prst="rect">
          <a:avLst/>
        </a:prstGeom>
      </dgm:spPr>
    </dgm:pt>
    <dgm:pt modelId="{32B9567D-CBCF-4B2D-9CAB-D12169E0E11F}" type="pres">
      <dgm:prSet presAssocID="{8871CE4E-3153-40B0-A44B-0C7206697D3B}" presName="parentText" presStyleLbl="node1" presStyleIdx="3" presStyleCnt="4">
        <dgm:presLayoutVars>
          <dgm:chMax val="0"/>
          <dgm:bulletEnabled val="1"/>
        </dgm:presLayoutVars>
      </dgm:prSet>
      <dgm:spPr>
        <a:prstGeom prst="roundRect">
          <a:avLst/>
        </a:prstGeom>
      </dgm:spPr>
    </dgm:pt>
    <dgm:pt modelId="{203B1268-C679-4ADD-9F00-ACE1D28D68DF}" type="pres">
      <dgm:prSet presAssocID="{8871CE4E-3153-40B0-A44B-0C7206697D3B}" presName="childText" presStyleLbl="revTx" presStyleIdx="3" presStyleCnt="4" custScaleY="109047">
        <dgm:presLayoutVars>
          <dgm:bulletEnabled val="1"/>
        </dgm:presLayoutVars>
      </dgm:prSet>
      <dgm:spPr>
        <a:prstGeom prst="rect">
          <a:avLst/>
        </a:prstGeom>
      </dgm:spPr>
    </dgm:pt>
  </dgm:ptLst>
  <dgm:cxnLst>
    <dgm:cxn modelId="{1D34D805-8C61-4B6D-A462-C795206AFC94}" type="presOf" srcId="{70A182F9-B68D-4941-A2E2-C57EBEE8168D}" destId="{2349D3C8-0F8B-42D4-8DD5-13D3AC078DEA}" srcOrd="0" destOrd="0" presId="urn:microsoft.com/office/officeart/2005/8/layout/vList2"/>
    <dgm:cxn modelId="{B5A5E815-BCB1-4EB3-9998-FD063EE21D26}" type="presOf" srcId="{CE429030-DE38-4429-A2BF-D0D5932155FE}" destId="{DB2353BA-C694-4E79-9FCF-DC3A4BB64F79}" srcOrd="0" destOrd="0" presId="urn:microsoft.com/office/officeart/2005/8/layout/vList2"/>
    <dgm:cxn modelId="{BE5CD71C-46BF-43CC-A463-0360C6219F86}" type="presOf" srcId="{47DBC15D-5DE4-44D8-A165-61F6F0E88CA3}" destId="{4866EB20-3ABC-4C8E-A6E9-F68C78E93F70}" srcOrd="0" destOrd="0" presId="urn:microsoft.com/office/officeart/2005/8/layout/vList2"/>
    <dgm:cxn modelId="{0FE4B363-DA61-47EB-9410-EE213ECB7C0E}" type="presOf" srcId="{F2E2C36C-7408-4673-BFF2-8A85BDF124D7}" destId="{203B1268-C679-4ADD-9F00-ACE1D28D68DF}" srcOrd="0" destOrd="0" presId="urn:microsoft.com/office/officeart/2005/8/layout/vList2"/>
    <dgm:cxn modelId="{5C498F46-9B11-4FC2-B4FD-7FFB7E2E7940}" srcId="{CE429030-DE38-4429-A2BF-D0D5932155FE}" destId="{03440357-813A-412F-B44A-00F25D51E975}" srcOrd="0" destOrd="0" parTransId="{207B622E-CD62-40DC-A6DC-19AF6CF1B675}" sibTransId="{9733680A-C844-49B5-9B65-06618A49F501}"/>
    <dgm:cxn modelId="{C0DEE867-FBD3-40BD-8A0A-39C5FA364D1B}" srcId="{3D3FFFAC-34BF-4C2A-8080-1D0914CBD311}" destId="{8871CE4E-3153-40B0-A44B-0C7206697D3B}" srcOrd="3" destOrd="0" parTransId="{6CF086CB-9917-4C82-9302-B3D8D04C269F}" sibTransId="{6502C714-6301-4311-9170-4192F31C91CB}"/>
    <dgm:cxn modelId="{356C874B-B230-4A89-A791-C2D1A6174502}" srcId="{70A182F9-B68D-4941-A2E2-C57EBEE8168D}" destId="{7538F504-1D94-4558-8113-25393B433579}" srcOrd="0" destOrd="0" parTransId="{F5EEE195-1C29-4D80-BCFB-603800877B5C}" sibTransId="{449483C3-FC1E-4901-AC5F-7F4C34DB847E}"/>
    <dgm:cxn modelId="{D79E2E79-C018-4ED7-9B26-730224FAC8C0}" type="presOf" srcId="{8871CE4E-3153-40B0-A44B-0C7206697D3B}" destId="{32B9567D-CBCF-4B2D-9CAB-D12169E0E11F}" srcOrd="0" destOrd="0" presId="urn:microsoft.com/office/officeart/2005/8/layout/vList2"/>
    <dgm:cxn modelId="{293B6479-7594-4822-9BA8-2C0AF036EA2B}" type="presOf" srcId="{03440357-813A-412F-B44A-00F25D51E975}" destId="{090E3874-9C50-4335-8ECA-F0D9D206568B}" srcOrd="0" destOrd="0" presId="urn:microsoft.com/office/officeart/2005/8/layout/vList2"/>
    <dgm:cxn modelId="{AED5B2AC-9955-4622-B829-8FCA29A66876}" srcId="{FF7DE584-ABB6-4E6A-AD2E-BA81E606F73E}" destId="{47DBC15D-5DE4-44D8-A165-61F6F0E88CA3}" srcOrd="0" destOrd="0" parTransId="{832C2450-BB37-4DFC-A2D6-AD9C594D4014}" sibTransId="{F52AA5C1-0F86-4E1C-923D-CAA6E8AFA906}"/>
    <dgm:cxn modelId="{4D6962B1-7EFF-40D0-AB3F-A3FDBF2D9A4D}" type="presOf" srcId="{FF7DE584-ABB6-4E6A-AD2E-BA81E606F73E}" destId="{2DD92D19-1E79-41B1-A167-40096DFCC6E8}" srcOrd="0" destOrd="0" presId="urn:microsoft.com/office/officeart/2005/8/layout/vList2"/>
    <dgm:cxn modelId="{4E1633BE-32E1-453C-BE28-8DA9D9B691D9}" type="presOf" srcId="{3D3FFFAC-34BF-4C2A-8080-1D0914CBD311}" destId="{AD44D069-AA73-42B4-8836-0312E790A0D4}" srcOrd="0" destOrd="0" presId="urn:microsoft.com/office/officeart/2005/8/layout/vList2"/>
    <dgm:cxn modelId="{7F0DB5C1-1C70-4D7F-9904-E2D8F9CD3EB3}" srcId="{3D3FFFAC-34BF-4C2A-8080-1D0914CBD311}" destId="{CE429030-DE38-4429-A2BF-D0D5932155FE}" srcOrd="0" destOrd="0" parTransId="{502B284A-30C9-425D-A331-CA75478B2E5E}" sibTransId="{B7F62F82-C374-4E56-84F2-EC7A0497B0BF}"/>
    <dgm:cxn modelId="{415CC2C5-D6D8-4F51-8417-400B853D376E}" srcId="{3D3FFFAC-34BF-4C2A-8080-1D0914CBD311}" destId="{FF7DE584-ABB6-4E6A-AD2E-BA81E606F73E}" srcOrd="1" destOrd="0" parTransId="{6A32CC92-9BA3-4B53-8CEE-4B817AB1B449}" sibTransId="{DE92B137-2F7A-4747-BD4F-256180A95177}"/>
    <dgm:cxn modelId="{D937D3CE-EE6D-4B67-9412-AA358B7FAE10}" type="presOf" srcId="{7538F504-1D94-4558-8113-25393B433579}" destId="{B263C8A9-D8AB-4DE2-BEE9-487F38CC732B}" srcOrd="0" destOrd="0" presId="urn:microsoft.com/office/officeart/2005/8/layout/vList2"/>
    <dgm:cxn modelId="{4F6E99EA-A924-4CEA-BDB7-AD77AF8CBC56}" srcId="{3D3FFFAC-34BF-4C2A-8080-1D0914CBD311}" destId="{70A182F9-B68D-4941-A2E2-C57EBEE8168D}" srcOrd="2" destOrd="0" parTransId="{4BAC0416-152A-4469-84BA-69F9D0DAA6D1}" sibTransId="{06E327B1-3E9D-42DC-AD86-80E82A44E3CA}"/>
    <dgm:cxn modelId="{C1423BF6-9B17-4A92-9412-8E3FF20780B7}" srcId="{8871CE4E-3153-40B0-A44B-0C7206697D3B}" destId="{F2E2C36C-7408-4673-BFF2-8A85BDF124D7}" srcOrd="0" destOrd="0" parTransId="{3B5A6042-9AD6-44A6-99BB-99A0A8343202}" sibTransId="{9D946410-19C3-4F83-B442-6D261E0F751D}"/>
    <dgm:cxn modelId="{02A60E3F-0E6C-46CA-9F87-7863E9233A2E}" type="presParOf" srcId="{AD44D069-AA73-42B4-8836-0312E790A0D4}" destId="{DB2353BA-C694-4E79-9FCF-DC3A4BB64F79}" srcOrd="0" destOrd="0" presId="urn:microsoft.com/office/officeart/2005/8/layout/vList2"/>
    <dgm:cxn modelId="{9D2B4F61-40E7-4044-9D53-C394B683CBB0}" type="presParOf" srcId="{AD44D069-AA73-42B4-8836-0312E790A0D4}" destId="{090E3874-9C50-4335-8ECA-F0D9D206568B}" srcOrd="1" destOrd="0" presId="urn:microsoft.com/office/officeart/2005/8/layout/vList2"/>
    <dgm:cxn modelId="{DA81AF59-75EF-48FE-953F-5DE64982AB12}" type="presParOf" srcId="{AD44D069-AA73-42B4-8836-0312E790A0D4}" destId="{2DD92D19-1E79-41B1-A167-40096DFCC6E8}" srcOrd="2" destOrd="0" presId="urn:microsoft.com/office/officeart/2005/8/layout/vList2"/>
    <dgm:cxn modelId="{36C9768F-DBF7-4877-AF8B-0A284B61E33F}" type="presParOf" srcId="{AD44D069-AA73-42B4-8836-0312E790A0D4}" destId="{4866EB20-3ABC-4C8E-A6E9-F68C78E93F70}" srcOrd="3" destOrd="0" presId="urn:microsoft.com/office/officeart/2005/8/layout/vList2"/>
    <dgm:cxn modelId="{DFC77FFA-7F2F-40AE-9463-AEAE7126CEBC}" type="presParOf" srcId="{AD44D069-AA73-42B4-8836-0312E790A0D4}" destId="{2349D3C8-0F8B-42D4-8DD5-13D3AC078DEA}" srcOrd="4" destOrd="0" presId="urn:microsoft.com/office/officeart/2005/8/layout/vList2"/>
    <dgm:cxn modelId="{79410226-5707-4DD4-A79D-D70C55B3DFFF}" type="presParOf" srcId="{AD44D069-AA73-42B4-8836-0312E790A0D4}" destId="{B263C8A9-D8AB-4DE2-BEE9-487F38CC732B}" srcOrd="5" destOrd="0" presId="urn:microsoft.com/office/officeart/2005/8/layout/vList2"/>
    <dgm:cxn modelId="{E1A4C1A3-72D5-4B95-9E76-ECB922059818}" type="presParOf" srcId="{AD44D069-AA73-42B4-8836-0312E790A0D4}" destId="{32B9567D-CBCF-4B2D-9CAB-D12169E0E11F}" srcOrd="6" destOrd="0" presId="urn:microsoft.com/office/officeart/2005/8/layout/vList2"/>
    <dgm:cxn modelId="{4A8A9510-6AAC-4E80-B35B-05BB4B11B790}" type="presParOf" srcId="{AD44D069-AA73-42B4-8836-0312E790A0D4}" destId="{203B1268-C679-4ADD-9F00-ACE1D28D68DF}" srcOrd="7"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5DC6296-FE29-4A31-928C-DF9574D89996}" type="doc">
      <dgm:prSet loTypeId="urn:microsoft.com/office/officeart/2018/2/layout/IconVerticalSolidList" loCatId="icon" qsTypeId="urn:microsoft.com/office/officeart/2005/8/quickstyle/simple3" qsCatId="simple" csTypeId="urn:microsoft.com/office/officeart/2005/8/colors/accent4_4" csCatId="accent4" phldr="1"/>
      <dgm:spPr/>
      <dgm:t>
        <a:bodyPr/>
        <a:lstStyle/>
        <a:p>
          <a:endParaRPr lang="en-US"/>
        </a:p>
      </dgm:t>
    </dgm:pt>
    <dgm:pt modelId="{F3E4F1E8-9875-4870-B045-E1ADF833BA69}">
      <dgm:prSet/>
      <dgm:spPr>
        <a:xfrm>
          <a:off x="1435590" y="531"/>
          <a:ext cx="9080009" cy="1242935"/>
        </a:xfrm>
        <a:prstGeom prst="rect">
          <a:avLst/>
        </a:prstGeom>
      </dgm:spPr>
      <dgm:t>
        <a:bodyPr/>
        <a:lstStyle/>
        <a:p>
          <a:pPr>
            <a:lnSpc>
              <a:spcPct val="100000"/>
            </a:lnSpc>
          </a:pPr>
          <a:r>
            <a:rPr lang="en-US" dirty="0" err="1">
              <a:latin typeface="+mn-lt"/>
              <a:ea typeface="Verdana" panose="020B0604030504040204" pitchFamily="34" charset="0"/>
              <a:cs typeface="+mn-cs"/>
            </a:rPr>
            <a:t>Uz</a:t>
          </a:r>
          <a:r>
            <a:rPr lang="en-US" dirty="0">
              <a:latin typeface="+mn-lt"/>
              <a:ea typeface="Verdana" panose="020B0604030504040204" pitchFamily="34" charset="0"/>
              <a:cs typeface="+mn-cs"/>
            </a:rPr>
            <a:t> </a:t>
          </a:r>
          <a:r>
            <a:rPr lang="en-US" dirty="0" err="1">
              <a:latin typeface="+mn-lt"/>
              <a:ea typeface="Verdana" panose="020B0604030504040204" pitchFamily="34" charset="0"/>
              <a:cs typeface="+mn-cs"/>
            </a:rPr>
            <a:t>rastuću</a:t>
          </a:r>
          <a:r>
            <a:rPr lang="en-US" dirty="0">
              <a:latin typeface="+mn-lt"/>
              <a:ea typeface="Verdana" panose="020B0604030504040204" pitchFamily="34" charset="0"/>
              <a:cs typeface="+mn-cs"/>
            </a:rPr>
            <a:t> </a:t>
          </a:r>
          <a:r>
            <a:rPr lang="en-US" dirty="0" err="1">
              <a:latin typeface="+mn-lt"/>
              <a:ea typeface="Verdana" panose="020B0604030504040204" pitchFamily="34" charset="0"/>
              <a:cs typeface="+mn-cs"/>
            </a:rPr>
            <a:t>svjetsku</a:t>
          </a:r>
          <a:r>
            <a:rPr lang="en-US" dirty="0">
              <a:latin typeface="+mn-lt"/>
              <a:ea typeface="Verdana" panose="020B0604030504040204" pitchFamily="34" charset="0"/>
              <a:cs typeface="+mn-cs"/>
            </a:rPr>
            <a:t> </a:t>
          </a:r>
          <a:r>
            <a:rPr lang="en-US" dirty="0" err="1">
              <a:latin typeface="+mn-lt"/>
              <a:ea typeface="Verdana" panose="020B0604030504040204" pitchFamily="34" charset="0"/>
              <a:cs typeface="+mn-cs"/>
            </a:rPr>
            <a:t>populaciju</a:t>
          </a:r>
          <a:r>
            <a:rPr lang="en-US" dirty="0">
              <a:latin typeface="+mn-lt"/>
              <a:ea typeface="Verdana" panose="020B0604030504040204" pitchFamily="34" charset="0"/>
              <a:cs typeface="+mn-cs"/>
            </a:rPr>
            <a:t> </a:t>
          </a:r>
          <a:r>
            <a:rPr lang="en-US" dirty="0" err="1">
              <a:latin typeface="+mn-lt"/>
              <a:ea typeface="Verdana" panose="020B0604030504040204" pitchFamily="34" charset="0"/>
              <a:cs typeface="+mn-cs"/>
            </a:rPr>
            <a:t>i</a:t>
          </a:r>
          <a:r>
            <a:rPr lang="en-US" dirty="0">
              <a:latin typeface="+mn-lt"/>
              <a:ea typeface="Verdana" panose="020B0604030504040204" pitchFamily="34" charset="0"/>
              <a:cs typeface="+mn-cs"/>
            </a:rPr>
            <a:t> </a:t>
          </a:r>
          <a:r>
            <a:rPr lang="en-US" dirty="0" err="1">
              <a:latin typeface="+mn-lt"/>
              <a:ea typeface="Verdana" panose="020B0604030504040204" pitchFamily="34" charset="0"/>
              <a:cs typeface="+mn-cs"/>
            </a:rPr>
            <a:t>sve</a:t>
          </a:r>
          <a:r>
            <a:rPr lang="en-US" dirty="0">
              <a:latin typeface="+mn-lt"/>
              <a:ea typeface="Verdana" panose="020B0604030504040204" pitchFamily="34" charset="0"/>
              <a:cs typeface="+mn-cs"/>
            </a:rPr>
            <a:t> </a:t>
          </a:r>
          <a:r>
            <a:rPr lang="en-US" dirty="0" err="1">
              <a:latin typeface="+mn-lt"/>
              <a:ea typeface="Verdana" panose="020B0604030504040204" pitchFamily="34" charset="0"/>
              <a:cs typeface="+mn-cs"/>
            </a:rPr>
            <a:t>veću</a:t>
          </a:r>
          <a:r>
            <a:rPr lang="en-US" dirty="0">
              <a:latin typeface="+mn-lt"/>
              <a:ea typeface="Verdana" panose="020B0604030504040204" pitchFamily="34" charset="0"/>
              <a:cs typeface="+mn-cs"/>
            </a:rPr>
            <a:t> </a:t>
          </a:r>
          <a:r>
            <a:rPr lang="en-US" dirty="0" err="1">
              <a:latin typeface="+mn-lt"/>
              <a:ea typeface="Verdana" panose="020B0604030504040204" pitchFamily="34" charset="0"/>
              <a:cs typeface="+mn-cs"/>
            </a:rPr>
            <a:t>potrošnju</a:t>
          </a:r>
          <a:r>
            <a:rPr lang="en-US" dirty="0">
              <a:latin typeface="+mn-lt"/>
              <a:ea typeface="Verdana" panose="020B0604030504040204" pitchFamily="34" charset="0"/>
              <a:cs typeface="+mn-cs"/>
            </a:rPr>
            <a:t> </a:t>
          </a:r>
          <a:r>
            <a:rPr lang="en-US" dirty="0" err="1">
              <a:latin typeface="+mn-lt"/>
              <a:ea typeface="Verdana" panose="020B0604030504040204" pitchFamily="34" charset="0"/>
              <a:cs typeface="+mn-cs"/>
            </a:rPr>
            <a:t>materijala</a:t>
          </a:r>
          <a:r>
            <a:rPr lang="en-US" dirty="0">
              <a:latin typeface="+mn-lt"/>
              <a:ea typeface="Verdana" panose="020B0604030504040204" pitchFamily="34" charset="0"/>
              <a:cs typeface="+mn-cs"/>
            </a:rPr>
            <a:t>, </a:t>
          </a:r>
          <a:r>
            <a:rPr lang="en-US" dirty="0" err="1">
              <a:latin typeface="+mn-lt"/>
              <a:ea typeface="Verdana" panose="020B0604030504040204" pitchFamily="34" charset="0"/>
              <a:cs typeface="+mn-cs"/>
            </a:rPr>
            <a:t>pritisak</a:t>
          </a:r>
          <a:r>
            <a:rPr lang="en-US" dirty="0">
              <a:latin typeface="+mn-lt"/>
              <a:ea typeface="Verdana" panose="020B0604030504040204" pitchFamily="34" charset="0"/>
              <a:cs typeface="+mn-cs"/>
            </a:rPr>
            <a:t> </a:t>
          </a:r>
          <a:r>
            <a:rPr lang="en-US" dirty="0" err="1">
              <a:latin typeface="+mn-lt"/>
              <a:ea typeface="Verdana" panose="020B0604030504040204" pitchFamily="34" charset="0"/>
              <a:cs typeface="+mn-cs"/>
            </a:rPr>
            <a:t>na</a:t>
          </a:r>
          <a:r>
            <a:rPr lang="en-US" dirty="0">
              <a:latin typeface="+mn-lt"/>
              <a:ea typeface="Verdana" panose="020B0604030504040204" pitchFamily="34" charset="0"/>
              <a:cs typeface="+mn-cs"/>
            </a:rPr>
            <a:t> </a:t>
          </a:r>
          <a:r>
            <a:rPr lang="en-US" dirty="0" err="1">
              <a:latin typeface="+mn-lt"/>
              <a:ea typeface="Verdana" panose="020B0604030504040204" pitchFamily="34" charset="0"/>
              <a:cs typeface="+mn-cs"/>
            </a:rPr>
            <a:t>okoliš</a:t>
          </a:r>
          <a:r>
            <a:rPr lang="en-US" dirty="0">
              <a:latin typeface="+mn-lt"/>
              <a:ea typeface="Verdana" panose="020B0604030504040204" pitchFamily="34" charset="0"/>
              <a:cs typeface="+mn-cs"/>
            </a:rPr>
            <a:t> je </a:t>
          </a:r>
          <a:r>
            <a:rPr lang="en-US" dirty="0" err="1">
              <a:latin typeface="+mn-lt"/>
              <a:ea typeface="Verdana" panose="020B0604030504040204" pitchFamily="34" charset="0"/>
              <a:cs typeface="+mn-cs"/>
            </a:rPr>
            <a:t>daleko</a:t>
          </a:r>
          <a:r>
            <a:rPr lang="en-US" dirty="0">
              <a:latin typeface="+mn-lt"/>
              <a:ea typeface="Verdana" panose="020B0604030504040204" pitchFamily="34" charset="0"/>
              <a:cs typeface="+mn-cs"/>
            </a:rPr>
            <a:t> od </a:t>
          </a:r>
          <a:r>
            <a:rPr lang="en-US" dirty="0" err="1">
              <a:latin typeface="+mn-lt"/>
              <a:ea typeface="Verdana" panose="020B0604030504040204" pitchFamily="34" charset="0"/>
              <a:cs typeface="+mn-cs"/>
            </a:rPr>
            <a:t>održivog</a:t>
          </a:r>
          <a:r>
            <a:rPr lang="en-US" dirty="0">
              <a:latin typeface="+mn-lt"/>
              <a:ea typeface="Verdana" panose="020B0604030504040204" pitchFamily="34" charset="0"/>
              <a:cs typeface="+mn-cs"/>
            </a:rPr>
            <a:t>.</a:t>
          </a:r>
        </a:p>
      </dgm:t>
    </dgm:pt>
    <dgm:pt modelId="{AC1C09F0-DD41-4289-BE54-20DFD1B5A091}" type="parTrans" cxnId="{EC44D06B-4A48-46E9-B87A-B5CBB4524EBF}">
      <dgm:prSet/>
      <dgm:spPr/>
      <dgm:t>
        <a:bodyPr/>
        <a:lstStyle/>
        <a:p>
          <a:endParaRPr lang="en-US">
            <a:latin typeface="+mn-lt"/>
          </a:endParaRPr>
        </a:p>
      </dgm:t>
    </dgm:pt>
    <dgm:pt modelId="{C3F164D3-41A3-4FE9-9F77-12D507CCABB5}" type="sibTrans" cxnId="{EC44D06B-4A48-46E9-B87A-B5CBB4524EBF}">
      <dgm:prSet/>
      <dgm:spPr/>
      <dgm:t>
        <a:bodyPr/>
        <a:lstStyle/>
        <a:p>
          <a:endParaRPr lang="en-US">
            <a:latin typeface="+mn-lt"/>
          </a:endParaRPr>
        </a:p>
      </dgm:t>
    </dgm:pt>
    <dgm:pt modelId="{C6C60FE0-6266-460E-9AE2-CA8B29F5ACAD}">
      <dgm:prSet/>
      <dgm:spPr>
        <a:xfrm>
          <a:off x="1435590" y="1554201"/>
          <a:ext cx="9080009" cy="1242935"/>
        </a:xfrm>
        <a:prstGeom prst="rect">
          <a:avLst/>
        </a:prstGeom>
      </dgm:spPr>
      <dgm:t>
        <a:bodyPr/>
        <a:lstStyle/>
        <a:p>
          <a:pPr>
            <a:lnSpc>
              <a:spcPct val="100000"/>
            </a:lnSpc>
          </a:pPr>
          <a:r>
            <a:rPr lang="en-US" dirty="0" err="1">
              <a:latin typeface="+mn-lt"/>
              <a:ea typeface="Verdana" panose="020B0604030504040204" pitchFamily="34" charset="0"/>
              <a:cs typeface="+mn-cs"/>
            </a:rPr>
            <a:t>Porijeklo</a:t>
          </a:r>
          <a:r>
            <a:rPr lang="en-US" dirty="0">
              <a:latin typeface="+mn-lt"/>
              <a:ea typeface="Verdana" panose="020B0604030504040204" pitchFamily="34" charset="0"/>
              <a:cs typeface="+mn-cs"/>
            </a:rPr>
            <a:t> </a:t>
          </a:r>
          <a:r>
            <a:rPr lang="en-US" dirty="0" err="1">
              <a:latin typeface="+mn-lt"/>
              <a:ea typeface="Verdana" panose="020B0604030504040204" pitchFamily="34" charset="0"/>
              <a:cs typeface="+mn-cs"/>
            </a:rPr>
            <a:t>kružnog</a:t>
          </a:r>
          <a:r>
            <a:rPr lang="en-US" dirty="0">
              <a:latin typeface="+mn-lt"/>
              <a:ea typeface="Verdana" panose="020B0604030504040204" pitchFamily="34" charset="0"/>
              <a:cs typeface="+mn-cs"/>
            </a:rPr>
            <a:t> </a:t>
          </a:r>
          <a:r>
            <a:rPr lang="en-US" dirty="0" err="1">
              <a:latin typeface="+mn-lt"/>
              <a:ea typeface="Verdana" panose="020B0604030504040204" pitchFamily="34" charset="0"/>
              <a:cs typeface="+mn-cs"/>
            </a:rPr>
            <a:t>gospodarstva</a:t>
          </a:r>
          <a:r>
            <a:rPr lang="en-US" dirty="0">
              <a:latin typeface="+mn-lt"/>
              <a:ea typeface="Verdana" panose="020B0604030504040204" pitchFamily="34" charset="0"/>
              <a:cs typeface="+mn-cs"/>
            </a:rPr>
            <a:t> </a:t>
          </a:r>
          <a:r>
            <a:rPr lang="en-US" dirty="0" err="1">
              <a:latin typeface="+mn-lt"/>
              <a:ea typeface="Verdana" panose="020B0604030504040204" pitchFamily="34" charset="0"/>
              <a:cs typeface="+mn-cs"/>
            </a:rPr>
            <a:t>uglavnom</a:t>
          </a:r>
          <a:r>
            <a:rPr lang="en-US" dirty="0">
              <a:latin typeface="+mn-lt"/>
              <a:ea typeface="Verdana" panose="020B0604030504040204" pitchFamily="34" charset="0"/>
              <a:cs typeface="+mn-cs"/>
            </a:rPr>
            <a:t> je </a:t>
          </a:r>
          <a:r>
            <a:rPr lang="en-US" dirty="0" err="1">
              <a:latin typeface="+mn-lt"/>
              <a:ea typeface="Verdana" panose="020B0604030504040204" pitchFamily="34" charset="0"/>
              <a:cs typeface="+mn-cs"/>
            </a:rPr>
            <a:t>ukorijenjeno</a:t>
          </a:r>
          <a:r>
            <a:rPr lang="en-US" dirty="0">
              <a:latin typeface="+mn-lt"/>
              <a:ea typeface="Verdana" panose="020B0604030504040204" pitchFamily="34" charset="0"/>
              <a:cs typeface="+mn-cs"/>
            </a:rPr>
            <a:t> u </a:t>
          </a:r>
          <a:r>
            <a:rPr lang="en-US" dirty="0" err="1">
              <a:latin typeface="+mn-lt"/>
              <a:ea typeface="Verdana" panose="020B0604030504040204" pitchFamily="34" charset="0"/>
              <a:cs typeface="+mn-cs"/>
            </a:rPr>
            <a:t>ekološkoj</a:t>
          </a:r>
          <a:r>
            <a:rPr lang="en-US" dirty="0">
              <a:latin typeface="+mn-lt"/>
              <a:ea typeface="Verdana" panose="020B0604030504040204" pitchFamily="34" charset="0"/>
              <a:cs typeface="+mn-cs"/>
            </a:rPr>
            <a:t> </a:t>
          </a:r>
          <a:r>
            <a:rPr lang="en-US" dirty="0" err="1">
              <a:latin typeface="+mn-lt"/>
              <a:ea typeface="Verdana" panose="020B0604030504040204" pitchFamily="34" charset="0"/>
              <a:cs typeface="+mn-cs"/>
            </a:rPr>
            <a:t>i</a:t>
          </a:r>
          <a:r>
            <a:rPr lang="en-US" dirty="0">
              <a:latin typeface="+mn-lt"/>
              <a:ea typeface="Verdana" panose="020B0604030504040204" pitchFamily="34" charset="0"/>
              <a:cs typeface="+mn-cs"/>
            </a:rPr>
            <a:t> </a:t>
          </a:r>
          <a:r>
            <a:rPr lang="en-US" dirty="0" err="1">
              <a:latin typeface="+mn-lt"/>
              <a:ea typeface="Verdana" panose="020B0604030504040204" pitchFamily="34" charset="0"/>
              <a:cs typeface="+mn-cs"/>
            </a:rPr>
            <a:t>ekološkoj</a:t>
          </a:r>
          <a:r>
            <a:rPr lang="en-US" dirty="0">
              <a:latin typeface="+mn-lt"/>
              <a:ea typeface="Verdana" panose="020B0604030504040204" pitchFamily="34" charset="0"/>
              <a:cs typeface="+mn-cs"/>
            </a:rPr>
            <a:t> </a:t>
          </a:r>
          <a:r>
            <a:rPr lang="en-US" dirty="0" err="1">
              <a:latin typeface="+mn-lt"/>
              <a:ea typeface="Verdana" panose="020B0604030504040204" pitchFamily="34" charset="0"/>
              <a:cs typeface="+mn-cs"/>
            </a:rPr>
            <a:t>ekonomiji</a:t>
          </a:r>
          <a:r>
            <a:rPr lang="en-US" dirty="0">
              <a:latin typeface="+mn-lt"/>
              <a:ea typeface="Verdana" panose="020B0604030504040204" pitchFamily="34" charset="0"/>
              <a:cs typeface="+mn-cs"/>
            </a:rPr>
            <a:t> </a:t>
          </a:r>
          <a:r>
            <a:rPr lang="en-US" dirty="0" err="1">
              <a:latin typeface="+mn-lt"/>
              <a:ea typeface="Verdana" panose="020B0604030504040204" pitchFamily="34" charset="0"/>
              <a:cs typeface="+mn-cs"/>
            </a:rPr>
            <a:t>i</a:t>
          </a:r>
          <a:r>
            <a:rPr lang="en-US" dirty="0">
              <a:latin typeface="+mn-lt"/>
              <a:ea typeface="Verdana" panose="020B0604030504040204" pitchFamily="34" charset="0"/>
              <a:cs typeface="+mn-cs"/>
            </a:rPr>
            <a:t> </a:t>
          </a:r>
          <a:r>
            <a:rPr lang="en-US" dirty="0" err="1">
              <a:latin typeface="+mn-lt"/>
              <a:ea typeface="Verdana" panose="020B0604030504040204" pitchFamily="34" charset="0"/>
              <a:cs typeface="+mn-cs"/>
            </a:rPr>
            <a:t>industrijskoj</a:t>
          </a:r>
          <a:r>
            <a:rPr lang="en-US" dirty="0">
              <a:latin typeface="+mn-lt"/>
              <a:ea typeface="Verdana" panose="020B0604030504040204" pitchFamily="34" charset="0"/>
              <a:cs typeface="+mn-cs"/>
            </a:rPr>
            <a:t> </a:t>
          </a:r>
          <a:r>
            <a:rPr lang="en-US" dirty="0" err="1">
              <a:latin typeface="+mn-lt"/>
              <a:ea typeface="Verdana" panose="020B0604030504040204" pitchFamily="34" charset="0"/>
              <a:cs typeface="+mn-cs"/>
            </a:rPr>
            <a:t>ekologiji</a:t>
          </a:r>
          <a:r>
            <a:rPr lang="en-US" dirty="0">
              <a:latin typeface="+mn-lt"/>
              <a:ea typeface="Verdana" panose="020B0604030504040204" pitchFamily="34" charset="0"/>
              <a:cs typeface="+mn-cs"/>
            </a:rPr>
            <a:t>. </a:t>
          </a:r>
          <a:r>
            <a:rPr lang="en-US" dirty="0" err="1">
              <a:latin typeface="+mn-lt"/>
              <a:ea typeface="Verdana" panose="020B0604030504040204" pitchFamily="34" charset="0"/>
              <a:cs typeface="+mn-cs"/>
            </a:rPr>
            <a:t>Početni</a:t>
          </a:r>
          <a:r>
            <a:rPr lang="en-US" dirty="0">
              <a:latin typeface="+mn-lt"/>
              <a:ea typeface="Verdana" panose="020B0604030504040204" pitchFamily="34" charset="0"/>
              <a:cs typeface="+mn-cs"/>
            </a:rPr>
            <a:t> </a:t>
          </a:r>
          <a:r>
            <a:rPr lang="en-US" dirty="0" err="1">
              <a:latin typeface="+mn-lt"/>
              <a:ea typeface="Verdana" panose="020B0604030504040204" pitchFamily="34" charset="0"/>
              <a:cs typeface="+mn-cs"/>
            </a:rPr>
            <a:t>cilj</a:t>
          </a:r>
          <a:r>
            <a:rPr lang="en-US" dirty="0">
              <a:latin typeface="+mn-lt"/>
              <a:ea typeface="Verdana" panose="020B0604030504040204" pitchFamily="34" charset="0"/>
              <a:cs typeface="+mn-cs"/>
            </a:rPr>
            <a:t> </a:t>
          </a:r>
          <a:r>
            <a:rPr lang="en-US" dirty="0" err="1">
              <a:latin typeface="+mn-lt"/>
              <a:ea typeface="Verdana" panose="020B0604030504040204" pitchFamily="34" charset="0"/>
              <a:cs typeface="+mn-cs"/>
            </a:rPr>
            <a:t>kružnog</a:t>
          </a:r>
          <a:r>
            <a:rPr lang="en-US" dirty="0">
              <a:latin typeface="+mn-lt"/>
              <a:ea typeface="Verdana" panose="020B0604030504040204" pitchFamily="34" charset="0"/>
              <a:cs typeface="+mn-cs"/>
            </a:rPr>
            <a:t> </a:t>
          </a:r>
          <a:r>
            <a:rPr lang="en-US" dirty="0" err="1">
              <a:latin typeface="+mn-lt"/>
              <a:ea typeface="Verdana" panose="020B0604030504040204" pitchFamily="34" charset="0"/>
              <a:cs typeface="+mn-cs"/>
            </a:rPr>
            <a:t>gospodarstva</a:t>
          </a:r>
          <a:r>
            <a:rPr lang="en-US" dirty="0">
              <a:latin typeface="+mn-lt"/>
              <a:ea typeface="Verdana" panose="020B0604030504040204" pitchFamily="34" charset="0"/>
              <a:cs typeface="+mn-cs"/>
            </a:rPr>
            <a:t> je </a:t>
          </a:r>
          <a:r>
            <a:rPr lang="en-US" dirty="0" err="1">
              <a:latin typeface="+mn-lt"/>
              <a:ea typeface="Verdana" panose="020B0604030504040204" pitchFamily="34" charset="0"/>
              <a:cs typeface="+mn-cs"/>
            </a:rPr>
            <a:t>pozitivno</a:t>
          </a:r>
          <a:r>
            <a:rPr lang="en-US" dirty="0">
              <a:latin typeface="+mn-lt"/>
              <a:ea typeface="Verdana" panose="020B0604030504040204" pitchFamily="34" charset="0"/>
              <a:cs typeface="+mn-cs"/>
            </a:rPr>
            <a:t> </a:t>
          </a:r>
          <a:r>
            <a:rPr lang="en-US" dirty="0" err="1">
              <a:latin typeface="+mn-lt"/>
              <a:ea typeface="Verdana" panose="020B0604030504040204" pitchFamily="34" charset="0"/>
              <a:cs typeface="+mn-cs"/>
            </a:rPr>
            <a:t>utjecati</a:t>
          </a:r>
          <a:r>
            <a:rPr lang="en-US" dirty="0">
              <a:latin typeface="+mn-lt"/>
              <a:ea typeface="Verdana" panose="020B0604030504040204" pitchFamily="34" charset="0"/>
              <a:cs typeface="+mn-cs"/>
            </a:rPr>
            <a:t> </a:t>
          </a:r>
          <a:r>
            <a:rPr lang="en-US" dirty="0" err="1">
              <a:latin typeface="+mn-lt"/>
              <a:ea typeface="Verdana" panose="020B0604030504040204" pitchFamily="34" charset="0"/>
              <a:cs typeface="+mn-cs"/>
            </a:rPr>
            <a:t>na</a:t>
          </a:r>
          <a:r>
            <a:rPr lang="en-US" dirty="0">
              <a:latin typeface="+mn-lt"/>
              <a:ea typeface="Verdana" panose="020B0604030504040204" pitchFamily="34" charset="0"/>
              <a:cs typeface="+mn-cs"/>
            </a:rPr>
            <a:t> </a:t>
          </a:r>
          <a:r>
            <a:rPr lang="en-US" dirty="0" err="1">
              <a:latin typeface="+mn-lt"/>
              <a:ea typeface="Verdana" panose="020B0604030504040204" pitchFamily="34" charset="0"/>
              <a:cs typeface="+mn-cs"/>
            </a:rPr>
            <a:t>ekološke</a:t>
          </a:r>
          <a:r>
            <a:rPr lang="en-US" dirty="0">
              <a:latin typeface="+mn-lt"/>
              <a:ea typeface="Verdana" panose="020B0604030504040204" pitchFamily="34" charset="0"/>
              <a:cs typeface="+mn-cs"/>
            </a:rPr>
            <a:t> </a:t>
          </a:r>
          <a:r>
            <a:rPr lang="en-US" dirty="0" err="1">
              <a:latin typeface="+mn-lt"/>
              <a:ea typeface="Verdana" panose="020B0604030504040204" pitchFamily="34" charset="0"/>
              <a:cs typeface="+mn-cs"/>
            </a:rPr>
            <a:t>sustave</a:t>
          </a:r>
          <a:r>
            <a:rPr lang="en-US" dirty="0">
              <a:latin typeface="+mn-lt"/>
              <a:ea typeface="Verdana" panose="020B0604030504040204" pitchFamily="34" charset="0"/>
              <a:cs typeface="+mn-cs"/>
            </a:rPr>
            <a:t>.</a:t>
          </a:r>
        </a:p>
      </dgm:t>
    </dgm:pt>
    <dgm:pt modelId="{909C1112-0080-4AC1-B861-704EC061312B}" type="parTrans" cxnId="{5F0C0D50-C720-44E4-929D-81D302538A2F}">
      <dgm:prSet/>
      <dgm:spPr/>
      <dgm:t>
        <a:bodyPr/>
        <a:lstStyle/>
        <a:p>
          <a:endParaRPr lang="en-US">
            <a:latin typeface="+mn-lt"/>
          </a:endParaRPr>
        </a:p>
      </dgm:t>
    </dgm:pt>
    <dgm:pt modelId="{EB0005E5-F23C-4A4F-BB6B-5653A3A5EBE1}" type="sibTrans" cxnId="{5F0C0D50-C720-44E4-929D-81D302538A2F}">
      <dgm:prSet/>
      <dgm:spPr/>
      <dgm:t>
        <a:bodyPr/>
        <a:lstStyle/>
        <a:p>
          <a:endParaRPr lang="en-US">
            <a:latin typeface="+mn-lt"/>
          </a:endParaRPr>
        </a:p>
      </dgm:t>
    </dgm:pt>
    <dgm:pt modelId="{DA6D6627-8F08-4FF9-A983-0A28A70C2CB9}">
      <dgm:prSet/>
      <dgm:spPr>
        <a:xfrm>
          <a:off x="1435590" y="3107870"/>
          <a:ext cx="9080009" cy="1242935"/>
        </a:xfrm>
        <a:prstGeom prst="rect">
          <a:avLst/>
        </a:prstGeom>
      </dgm:spPr>
      <dgm:t>
        <a:bodyPr/>
        <a:lstStyle/>
        <a:p>
          <a:pPr>
            <a:lnSpc>
              <a:spcPct val="100000"/>
            </a:lnSpc>
          </a:pPr>
          <a:r>
            <a:rPr lang="en-US" dirty="0" err="1">
              <a:latin typeface="+mn-lt"/>
              <a:ea typeface="Verdana" panose="020B0604030504040204" pitchFamily="34" charset="0"/>
              <a:cs typeface="+mn-cs"/>
            </a:rPr>
            <a:t>Kružna</a:t>
          </a:r>
          <a:r>
            <a:rPr lang="en-US" dirty="0">
              <a:latin typeface="+mn-lt"/>
              <a:ea typeface="Verdana" panose="020B0604030504040204" pitchFamily="34" charset="0"/>
              <a:cs typeface="+mn-cs"/>
            </a:rPr>
            <a:t> </a:t>
          </a:r>
          <a:r>
            <a:rPr lang="en-US" dirty="0" err="1">
              <a:latin typeface="+mn-lt"/>
              <a:ea typeface="Verdana" panose="020B0604030504040204" pitchFamily="34" charset="0"/>
              <a:cs typeface="+mn-cs"/>
            </a:rPr>
            <a:t>ekonomija</a:t>
          </a:r>
          <a:r>
            <a:rPr lang="en-US" dirty="0">
              <a:latin typeface="+mn-lt"/>
              <a:ea typeface="Verdana" panose="020B0604030504040204" pitchFamily="34" charset="0"/>
              <a:cs typeface="+mn-cs"/>
            </a:rPr>
            <a:t> je </a:t>
          </a:r>
          <a:r>
            <a:rPr lang="en-US" dirty="0" err="1">
              <a:latin typeface="+mn-lt"/>
              <a:ea typeface="Verdana" panose="020B0604030504040204" pitchFamily="34" charset="0"/>
              <a:cs typeface="+mn-cs"/>
            </a:rPr>
            <a:t>jedan</a:t>
          </a:r>
          <a:r>
            <a:rPr lang="en-US" dirty="0">
              <a:latin typeface="+mn-lt"/>
              <a:ea typeface="Verdana" panose="020B0604030504040204" pitchFamily="34" charset="0"/>
              <a:cs typeface="+mn-cs"/>
            </a:rPr>
            <a:t> </a:t>
          </a:r>
          <a:r>
            <a:rPr lang="en-US" dirty="0" err="1">
              <a:latin typeface="+mn-lt"/>
              <a:ea typeface="Verdana" panose="020B0604030504040204" pitchFamily="34" charset="0"/>
              <a:cs typeface="+mn-cs"/>
            </a:rPr>
            <a:t>koncept</a:t>
          </a:r>
          <a:r>
            <a:rPr lang="en-US" dirty="0">
              <a:latin typeface="+mn-lt"/>
              <a:ea typeface="Verdana" panose="020B0604030504040204" pitchFamily="34" charset="0"/>
              <a:cs typeface="+mn-cs"/>
            </a:rPr>
            <a:t> koji </a:t>
          </a:r>
          <a:r>
            <a:rPr lang="en-US" dirty="0" err="1">
              <a:latin typeface="+mn-lt"/>
              <a:ea typeface="Verdana" panose="020B0604030504040204" pitchFamily="34" charset="0"/>
              <a:cs typeface="+mn-cs"/>
            </a:rPr>
            <a:t>sugerira</a:t>
          </a:r>
          <a:r>
            <a:rPr lang="en-US" dirty="0">
              <a:latin typeface="+mn-lt"/>
              <a:ea typeface="Verdana" panose="020B0604030504040204" pitchFamily="34" charset="0"/>
              <a:cs typeface="+mn-cs"/>
            </a:rPr>
            <a:t> da je </a:t>
          </a:r>
          <a:r>
            <a:rPr lang="en-US" dirty="0" err="1">
              <a:latin typeface="+mn-lt"/>
              <a:ea typeface="Verdana" panose="020B0604030504040204" pitchFamily="34" charset="0"/>
              <a:cs typeface="+mn-cs"/>
            </a:rPr>
            <a:t>moguće</a:t>
          </a:r>
          <a:r>
            <a:rPr lang="en-US" dirty="0">
              <a:latin typeface="+mn-lt"/>
              <a:ea typeface="Verdana" panose="020B0604030504040204" pitchFamily="34" charset="0"/>
              <a:cs typeface="+mn-cs"/>
            </a:rPr>
            <a:t> </a:t>
          </a:r>
          <a:r>
            <a:rPr lang="en-US" dirty="0" err="1">
              <a:latin typeface="+mn-lt"/>
              <a:ea typeface="Verdana" panose="020B0604030504040204" pitchFamily="34" charset="0"/>
              <a:cs typeface="+mn-cs"/>
            </a:rPr>
            <a:t>smanjiti</a:t>
          </a:r>
          <a:r>
            <a:rPr lang="en-US" dirty="0">
              <a:latin typeface="+mn-lt"/>
              <a:ea typeface="Verdana" panose="020B0604030504040204" pitchFamily="34" charset="0"/>
              <a:cs typeface="+mn-cs"/>
            </a:rPr>
            <a:t> </a:t>
          </a:r>
          <a:r>
            <a:rPr lang="en-US" dirty="0" err="1">
              <a:latin typeface="+mn-lt"/>
              <a:ea typeface="Verdana" panose="020B0604030504040204" pitchFamily="34" charset="0"/>
              <a:cs typeface="+mn-cs"/>
            </a:rPr>
            <a:t>pritisak</a:t>
          </a:r>
          <a:r>
            <a:rPr lang="en-US" dirty="0">
              <a:latin typeface="+mn-lt"/>
              <a:ea typeface="Verdana" panose="020B0604030504040204" pitchFamily="34" charset="0"/>
              <a:cs typeface="+mn-cs"/>
            </a:rPr>
            <a:t> </a:t>
          </a:r>
          <a:r>
            <a:rPr lang="en-US" dirty="0" err="1">
              <a:latin typeface="+mn-lt"/>
              <a:ea typeface="Verdana" panose="020B0604030504040204" pitchFamily="34" charset="0"/>
              <a:cs typeface="+mn-cs"/>
            </a:rPr>
            <a:t>na</a:t>
          </a:r>
          <a:r>
            <a:rPr lang="en-US" dirty="0">
              <a:latin typeface="+mn-lt"/>
              <a:ea typeface="Verdana" panose="020B0604030504040204" pitchFamily="34" charset="0"/>
              <a:cs typeface="+mn-cs"/>
            </a:rPr>
            <a:t> </a:t>
          </a:r>
          <a:r>
            <a:rPr lang="en-US" dirty="0" err="1">
              <a:latin typeface="+mn-lt"/>
              <a:ea typeface="Verdana" panose="020B0604030504040204" pitchFamily="34" charset="0"/>
              <a:cs typeface="+mn-cs"/>
            </a:rPr>
            <a:t>okoliš</a:t>
          </a:r>
          <a:r>
            <a:rPr lang="en-US" dirty="0">
              <a:latin typeface="+mn-lt"/>
              <a:ea typeface="Verdana" panose="020B0604030504040204" pitchFamily="34" charset="0"/>
              <a:cs typeface="+mn-cs"/>
            </a:rPr>
            <a:t> bez </a:t>
          </a:r>
          <a:r>
            <a:rPr lang="en-US" dirty="0" err="1">
              <a:latin typeface="+mn-lt"/>
              <a:ea typeface="Verdana" panose="020B0604030504040204" pitchFamily="34" charset="0"/>
              <a:cs typeface="+mn-cs"/>
            </a:rPr>
            <a:t>ograničavanja</a:t>
          </a:r>
          <a:r>
            <a:rPr lang="en-US" dirty="0">
              <a:latin typeface="+mn-lt"/>
              <a:ea typeface="Verdana" panose="020B0604030504040204" pitchFamily="34" charset="0"/>
              <a:cs typeface="+mn-cs"/>
            </a:rPr>
            <a:t> </a:t>
          </a:r>
          <a:r>
            <a:rPr lang="en-US" dirty="0" err="1">
              <a:latin typeface="+mn-lt"/>
              <a:ea typeface="Verdana" panose="020B0604030504040204" pitchFamily="34" charset="0"/>
              <a:cs typeface="+mn-cs"/>
            </a:rPr>
            <a:t>ekonomije</a:t>
          </a:r>
          <a:r>
            <a:rPr lang="en-US" dirty="0">
              <a:latin typeface="+mn-lt"/>
              <a:ea typeface="Verdana" panose="020B0604030504040204" pitchFamily="34" charset="0"/>
              <a:cs typeface="+mn-cs"/>
            </a:rPr>
            <a:t>.</a:t>
          </a:r>
        </a:p>
      </dgm:t>
    </dgm:pt>
    <dgm:pt modelId="{925BFC86-D72B-4408-89D8-716565EB3458}" type="parTrans" cxnId="{26CA5F6F-04AF-4DB6-88B5-894B13699086}">
      <dgm:prSet/>
      <dgm:spPr/>
      <dgm:t>
        <a:bodyPr/>
        <a:lstStyle/>
        <a:p>
          <a:endParaRPr lang="en-US">
            <a:latin typeface="+mn-lt"/>
          </a:endParaRPr>
        </a:p>
      </dgm:t>
    </dgm:pt>
    <dgm:pt modelId="{53EE7DB1-BF3F-4334-96A9-65E540A6682E}" type="sibTrans" cxnId="{26CA5F6F-04AF-4DB6-88B5-894B13699086}">
      <dgm:prSet/>
      <dgm:spPr/>
      <dgm:t>
        <a:bodyPr/>
        <a:lstStyle/>
        <a:p>
          <a:endParaRPr lang="en-US">
            <a:latin typeface="+mn-lt"/>
          </a:endParaRPr>
        </a:p>
      </dgm:t>
    </dgm:pt>
    <dgm:pt modelId="{DCD57751-8025-4AE9-8705-DEF56D52EA2A}" type="pres">
      <dgm:prSet presAssocID="{E5DC6296-FE29-4A31-928C-DF9574D89996}" presName="root" presStyleCnt="0">
        <dgm:presLayoutVars>
          <dgm:dir/>
          <dgm:resizeHandles val="exact"/>
        </dgm:presLayoutVars>
      </dgm:prSet>
      <dgm:spPr/>
    </dgm:pt>
    <dgm:pt modelId="{7C50868C-00B8-4417-BA5A-39B435B8B266}" type="pres">
      <dgm:prSet presAssocID="{F3E4F1E8-9875-4870-B045-E1ADF833BA69}" presName="compNode" presStyleCnt="0"/>
      <dgm:spPr/>
    </dgm:pt>
    <dgm:pt modelId="{C290CCB8-6961-4081-BA6B-936330612857}" type="pres">
      <dgm:prSet presAssocID="{F3E4F1E8-9875-4870-B045-E1ADF833BA69}" presName="bgRect" presStyleLbl="bgShp" presStyleIdx="0" presStyleCnt="3" custLinFactY="-100000" custLinFactNeighborX="-63397" custLinFactNeighborY="-180583"/>
      <dgm:spPr>
        <a:xfrm>
          <a:off x="0" y="531"/>
          <a:ext cx="10515600" cy="1242935"/>
        </a:xfrm>
        <a:prstGeom prst="roundRect">
          <a:avLst>
            <a:gd name="adj" fmla="val 10000"/>
          </a:avLst>
        </a:prstGeom>
      </dgm:spPr>
    </dgm:pt>
    <dgm:pt modelId="{9EEFD05E-76EB-4E74-9A09-533763113D30}" type="pres">
      <dgm:prSet presAssocID="{F3E4F1E8-9875-4870-B045-E1ADF833BA69}" presName="iconRect" presStyleLbl="node1" presStyleIdx="0" presStyleCnt="3"/>
      <dgm: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Βιωσιμότητα"/>
        </a:ext>
      </dgm:extLst>
    </dgm:pt>
    <dgm:pt modelId="{D32B904C-1CC7-4FC3-A685-268ED3BA8DF7}" type="pres">
      <dgm:prSet presAssocID="{F3E4F1E8-9875-4870-B045-E1ADF833BA69}" presName="spaceRect" presStyleCnt="0"/>
      <dgm:spPr/>
    </dgm:pt>
    <dgm:pt modelId="{174A62A7-BDC3-429C-B181-AD410A7E6B9E}" type="pres">
      <dgm:prSet presAssocID="{F3E4F1E8-9875-4870-B045-E1ADF833BA69}" presName="parTx" presStyleLbl="revTx" presStyleIdx="0" presStyleCnt="3">
        <dgm:presLayoutVars>
          <dgm:chMax val="0"/>
          <dgm:chPref val="0"/>
        </dgm:presLayoutVars>
      </dgm:prSet>
      <dgm:spPr/>
    </dgm:pt>
    <dgm:pt modelId="{29922BEF-C96D-43B8-A437-05F14F206286}" type="pres">
      <dgm:prSet presAssocID="{C3F164D3-41A3-4FE9-9F77-12D507CCABB5}" presName="sibTrans" presStyleCnt="0"/>
      <dgm:spPr/>
    </dgm:pt>
    <dgm:pt modelId="{3474910E-2FE1-4B71-89B9-5AF5B69DDDD5}" type="pres">
      <dgm:prSet presAssocID="{C6C60FE0-6266-460E-9AE2-CA8B29F5ACAD}" presName="compNode" presStyleCnt="0"/>
      <dgm:spPr/>
    </dgm:pt>
    <dgm:pt modelId="{03E01138-60F8-431E-BACA-A2E755FCABCE}" type="pres">
      <dgm:prSet presAssocID="{C6C60FE0-6266-460E-9AE2-CA8B29F5ACAD}" presName="bgRect" presStyleLbl="bgShp" presStyleIdx="1" presStyleCnt="3"/>
      <dgm:spPr>
        <a:xfrm>
          <a:off x="0" y="1554201"/>
          <a:ext cx="10515600" cy="1242935"/>
        </a:xfrm>
        <a:prstGeom prst="roundRect">
          <a:avLst>
            <a:gd name="adj" fmla="val 10000"/>
          </a:avLst>
        </a:prstGeom>
      </dgm:spPr>
    </dgm:pt>
    <dgm:pt modelId="{FE801133-EF51-4B5E-BDC0-B8CF137F8EB6}" type="pres">
      <dgm:prSet presAssocID="{C6C60FE0-6266-460E-9AE2-CA8B29F5ACAD}" presName="iconRect" presStyleLbl="node1" presStyleIdx="1" presStyleCnt="3"/>
      <dgm: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Φυτό"/>
        </a:ext>
      </dgm:extLst>
    </dgm:pt>
    <dgm:pt modelId="{4B78BBCF-4F79-41FC-B07F-79AC0C249BCC}" type="pres">
      <dgm:prSet presAssocID="{C6C60FE0-6266-460E-9AE2-CA8B29F5ACAD}" presName="spaceRect" presStyleCnt="0"/>
      <dgm:spPr/>
    </dgm:pt>
    <dgm:pt modelId="{A1A96C7B-D4BA-4D6F-A03D-C0AE756053AC}" type="pres">
      <dgm:prSet presAssocID="{C6C60FE0-6266-460E-9AE2-CA8B29F5ACAD}" presName="parTx" presStyleLbl="revTx" presStyleIdx="1" presStyleCnt="3">
        <dgm:presLayoutVars>
          <dgm:chMax val="0"/>
          <dgm:chPref val="0"/>
        </dgm:presLayoutVars>
      </dgm:prSet>
      <dgm:spPr/>
    </dgm:pt>
    <dgm:pt modelId="{C049F064-39E1-471A-9F16-997DD30FA166}" type="pres">
      <dgm:prSet presAssocID="{EB0005E5-F23C-4A4F-BB6B-5653A3A5EBE1}" presName="sibTrans" presStyleCnt="0"/>
      <dgm:spPr/>
    </dgm:pt>
    <dgm:pt modelId="{0190FA7B-A186-4BFC-BD13-0A5E76561846}" type="pres">
      <dgm:prSet presAssocID="{DA6D6627-8F08-4FF9-A983-0A28A70C2CB9}" presName="compNode" presStyleCnt="0"/>
      <dgm:spPr/>
    </dgm:pt>
    <dgm:pt modelId="{D4888A5A-FC2C-4741-9584-EA74B4A34966}" type="pres">
      <dgm:prSet presAssocID="{DA6D6627-8F08-4FF9-A983-0A28A70C2CB9}" presName="bgRect" presStyleLbl="bgShp" presStyleIdx="2" presStyleCnt="3"/>
      <dgm:spPr>
        <a:xfrm>
          <a:off x="0" y="3107870"/>
          <a:ext cx="10515600" cy="1242935"/>
        </a:xfrm>
        <a:prstGeom prst="roundRect">
          <a:avLst>
            <a:gd name="adj" fmla="val 10000"/>
          </a:avLst>
        </a:prstGeom>
      </dgm:spPr>
    </dgm:pt>
    <dgm:pt modelId="{15F00816-80AA-4473-83B0-9F5391076433}" type="pres">
      <dgm:prSet presAssocID="{DA6D6627-8F08-4FF9-A983-0A28A70C2CB9}" presName="iconRect" presStyleLbl="node1" presStyleIdx="2" presStyleCnt="3"/>
      <dgm: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Light Bulb and Gear"/>
        </a:ext>
      </dgm:extLst>
    </dgm:pt>
    <dgm:pt modelId="{B9ACDA90-F5F5-4CFB-A967-920E65D91A84}" type="pres">
      <dgm:prSet presAssocID="{DA6D6627-8F08-4FF9-A983-0A28A70C2CB9}" presName="spaceRect" presStyleCnt="0"/>
      <dgm:spPr/>
    </dgm:pt>
    <dgm:pt modelId="{839F0955-318A-4A54-BA34-5A802B873739}" type="pres">
      <dgm:prSet presAssocID="{DA6D6627-8F08-4FF9-A983-0A28A70C2CB9}" presName="parTx" presStyleLbl="revTx" presStyleIdx="2" presStyleCnt="3">
        <dgm:presLayoutVars>
          <dgm:chMax val="0"/>
          <dgm:chPref val="0"/>
        </dgm:presLayoutVars>
      </dgm:prSet>
      <dgm:spPr/>
    </dgm:pt>
  </dgm:ptLst>
  <dgm:cxnLst>
    <dgm:cxn modelId="{EC44D06B-4A48-46E9-B87A-B5CBB4524EBF}" srcId="{E5DC6296-FE29-4A31-928C-DF9574D89996}" destId="{F3E4F1E8-9875-4870-B045-E1ADF833BA69}" srcOrd="0" destOrd="0" parTransId="{AC1C09F0-DD41-4289-BE54-20DFD1B5A091}" sibTransId="{C3F164D3-41A3-4FE9-9F77-12D507CCABB5}"/>
    <dgm:cxn modelId="{26CA5F6F-04AF-4DB6-88B5-894B13699086}" srcId="{E5DC6296-FE29-4A31-928C-DF9574D89996}" destId="{DA6D6627-8F08-4FF9-A983-0A28A70C2CB9}" srcOrd="2" destOrd="0" parTransId="{925BFC86-D72B-4408-89D8-716565EB3458}" sibTransId="{53EE7DB1-BF3F-4334-96A9-65E540A6682E}"/>
    <dgm:cxn modelId="{5F0C0D50-C720-44E4-929D-81D302538A2F}" srcId="{E5DC6296-FE29-4A31-928C-DF9574D89996}" destId="{C6C60FE0-6266-460E-9AE2-CA8B29F5ACAD}" srcOrd="1" destOrd="0" parTransId="{909C1112-0080-4AC1-B861-704EC061312B}" sibTransId="{EB0005E5-F23C-4A4F-BB6B-5653A3A5EBE1}"/>
    <dgm:cxn modelId="{F3419E7C-A245-4147-8F69-CE54C123981C}" type="presOf" srcId="{C6C60FE0-6266-460E-9AE2-CA8B29F5ACAD}" destId="{A1A96C7B-D4BA-4D6F-A03D-C0AE756053AC}" srcOrd="0" destOrd="0" presId="urn:microsoft.com/office/officeart/2018/2/layout/IconVerticalSolidList"/>
    <dgm:cxn modelId="{D1095E96-D46C-4C15-950A-64C93AAC658F}" type="presOf" srcId="{F3E4F1E8-9875-4870-B045-E1ADF833BA69}" destId="{174A62A7-BDC3-429C-B181-AD410A7E6B9E}" srcOrd="0" destOrd="0" presId="urn:microsoft.com/office/officeart/2018/2/layout/IconVerticalSolidList"/>
    <dgm:cxn modelId="{551CB198-4A9B-432F-838F-02EBA790171D}" type="presOf" srcId="{DA6D6627-8F08-4FF9-A983-0A28A70C2CB9}" destId="{839F0955-318A-4A54-BA34-5A802B873739}" srcOrd="0" destOrd="0" presId="urn:microsoft.com/office/officeart/2018/2/layout/IconVerticalSolidList"/>
    <dgm:cxn modelId="{631676F0-0F53-4D01-AC64-34FAE28A275A}" type="presOf" srcId="{E5DC6296-FE29-4A31-928C-DF9574D89996}" destId="{DCD57751-8025-4AE9-8705-DEF56D52EA2A}" srcOrd="0" destOrd="0" presId="urn:microsoft.com/office/officeart/2018/2/layout/IconVerticalSolidList"/>
    <dgm:cxn modelId="{EEBD417E-8DB0-4964-8EC0-FBA969F83096}" type="presParOf" srcId="{DCD57751-8025-4AE9-8705-DEF56D52EA2A}" destId="{7C50868C-00B8-4417-BA5A-39B435B8B266}" srcOrd="0" destOrd="0" presId="urn:microsoft.com/office/officeart/2018/2/layout/IconVerticalSolidList"/>
    <dgm:cxn modelId="{A0949946-A5B9-4599-9844-78B3AC914C0B}" type="presParOf" srcId="{7C50868C-00B8-4417-BA5A-39B435B8B266}" destId="{C290CCB8-6961-4081-BA6B-936330612857}" srcOrd="0" destOrd="0" presId="urn:microsoft.com/office/officeart/2018/2/layout/IconVerticalSolidList"/>
    <dgm:cxn modelId="{5C27F7A8-5B3E-491C-BF90-F63D9D2DAFA9}" type="presParOf" srcId="{7C50868C-00B8-4417-BA5A-39B435B8B266}" destId="{9EEFD05E-76EB-4E74-9A09-533763113D30}" srcOrd="1" destOrd="0" presId="urn:microsoft.com/office/officeart/2018/2/layout/IconVerticalSolidList"/>
    <dgm:cxn modelId="{59E2EED1-2538-44D3-BB16-0C1DB82FF417}" type="presParOf" srcId="{7C50868C-00B8-4417-BA5A-39B435B8B266}" destId="{D32B904C-1CC7-4FC3-A685-268ED3BA8DF7}" srcOrd="2" destOrd="0" presId="urn:microsoft.com/office/officeart/2018/2/layout/IconVerticalSolidList"/>
    <dgm:cxn modelId="{AE6D7386-3F80-4732-A901-7613D5BA08BD}" type="presParOf" srcId="{7C50868C-00B8-4417-BA5A-39B435B8B266}" destId="{174A62A7-BDC3-429C-B181-AD410A7E6B9E}" srcOrd="3" destOrd="0" presId="urn:microsoft.com/office/officeart/2018/2/layout/IconVerticalSolidList"/>
    <dgm:cxn modelId="{B981C426-E223-4908-83EF-E402C6CF16E6}" type="presParOf" srcId="{DCD57751-8025-4AE9-8705-DEF56D52EA2A}" destId="{29922BEF-C96D-43B8-A437-05F14F206286}" srcOrd="1" destOrd="0" presId="urn:microsoft.com/office/officeart/2018/2/layout/IconVerticalSolidList"/>
    <dgm:cxn modelId="{CAD6AC6F-BE4F-403B-9D1D-0CBAF83867F0}" type="presParOf" srcId="{DCD57751-8025-4AE9-8705-DEF56D52EA2A}" destId="{3474910E-2FE1-4B71-89B9-5AF5B69DDDD5}" srcOrd="2" destOrd="0" presId="urn:microsoft.com/office/officeart/2018/2/layout/IconVerticalSolidList"/>
    <dgm:cxn modelId="{211A83F1-02F5-452A-9746-68ECEAEBE04B}" type="presParOf" srcId="{3474910E-2FE1-4B71-89B9-5AF5B69DDDD5}" destId="{03E01138-60F8-431E-BACA-A2E755FCABCE}" srcOrd="0" destOrd="0" presId="urn:microsoft.com/office/officeart/2018/2/layout/IconVerticalSolidList"/>
    <dgm:cxn modelId="{CE3854DE-FA37-44F5-B4CA-FABACA7E5988}" type="presParOf" srcId="{3474910E-2FE1-4B71-89B9-5AF5B69DDDD5}" destId="{FE801133-EF51-4B5E-BDC0-B8CF137F8EB6}" srcOrd="1" destOrd="0" presId="urn:microsoft.com/office/officeart/2018/2/layout/IconVerticalSolidList"/>
    <dgm:cxn modelId="{91EBFE61-F647-4978-AE27-BEEB09AD4E69}" type="presParOf" srcId="{3474910E-2FE1-4B71-89B9-5AF5B69DDDD5}" destId="{4B78BBCF-4F79-41FC-B07F-79AC0C249BCC}" srcOrd="2" destOrd="0" presId="urn:microsoft.com/office/officeart/2018/2/layout/IconVerticalSolidList"/>
    <dgm:cxn modelId="{D4A591FA-12FB-43CF-A5D3-E9D5926B5556}" type="presParOf" srcId="{3474910E-2FE1-4B71-89B9-5AF5B69DDDD5}" destId="{A1A96C7B-D4BA-4D6F-A03D-C0AE756053AC}" srcOrd="3" destOrd="0" presId="urn:microsoft.com/office/officeart/2018/2/layout/IconVerticalSolidList"/>
    <dgm:cxn modelId="{CD4A8027-615D-4066-8484-42C36033E736}" type="presParOf" srcId="{DCD57751-8025-4AE9-8705-DEF56D52EA2A}" destId="{C049F064-39E1-471A-9F16-997DD30FA166}" srcOrd="3" destOrd="0" presId="urn:microsoft.com/office/officeart/2018/2/layout/IconVerticalSolidList"/>
    <dgm:cxn modelId="{529B014C-78BD-40DC-BAC5-3F2E2E340398}" type="presParOf" srcId="{DCD57751-8025-4AE9-8705-DEF56D52EA2A}" destId="{0190FA7B-A186-4BFC-BD13-0A5E76561846}" srcOrd="4" destOrd="0" presId="urn:microsoft.com/office/officeart/2018/2/layout/IconVerticalSolidList"/>
    <dgm:cxn modelId="{0E695748-F8BF-47CB-9510-046B3ADD71F3}" type="presParOf" srcId="{0190FA7B-A186-4BFC-BD13-0A5E76561846}" destId="{D4888A5A-FC2C-4741-9584-EA74B4A34966}" srcOrd="0" destOrd="0" presId="urn:microsoft.com/office/officeart/2018/2/layout/IconVerticalSolidList"/>
    <dgm:cxn modelId="{2FEFB812-C0CD-4584-A117-079515D80261}" type="presParOf" srcId="{0190FA7B-A186-4BFC-BD13-0A5E76561846}" destId="{15F00816-80AA-4473-83B0-9F5391076433}" srcOrd="1" destOrd="0" presId="urn:microsoft.com/office/officeart/2018/2/layout/IconVerticalSolidList"/>
    <dgm:cxn modelId="{2801987F-B3BF-4204-BE20-2D978A97C90A}" type="presParOf" srcId="{0190FA7B-A186-4BFC-BD13-0A5E76561846}" destId="{B9ACDA90-F5F5-4CFB-A967-920E65D91A84}" srcOrd="2" destOrd="0" presId="urn:microsoft.com/office/officeart/2018/2/layout/IconVerticalSolidList"/>
    <dgm:cxn modelId="{C3A0F10A-99EA-4980-9AC6-6BB0EA1932BB}" type="presParOf" srcId="{0190FA7B-A186-4BFC-BD13-0A5E76561846}" destId="{839F0955-318A-4A54-BA34-5A802B87373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F661228-2EEE-4559-A8F1-105CEDECC36A}" type="doc">
      <dgm:prSet loTypeId="urn:microsoft.com/office/officeart/2008/layout/LinedList" loCatId="list" qsTypeId="urn:microsoft.com/office/officeart/2005/8/quickstyle/simple1" qsCatId="simple" csTypeId="urn:microsoft.com/office/officeart/2005/8/colors/accent6_3" csCatId="accent6" phldr="1"/>
      <dgm:spPr/>
      <dgm:t>
        <a:bodyPr/>
        <a:lstStyle/>
        <a:p>
          <a:endParaRPr lang="en-US"/>
        </a:p>
      </dgm:t>
    </dgm:pt>
    <dgm:pt modelId="{551ADD6B-22CA-4FF9-BF6C-28B658F7757B}">
      <dgm:prSet custT="1"/>
      <dgm:spPr/>
      <dgm:t>
        <a:bodyPr/>
        <a:lstStyle/>
        <a:p>
          <a:pPr algn="just"/>
          <a:r>
            <a:rPr lang="en-US" sz="1800" b="1" dirty="0" err="1">
              <a:latin typeface="+mn-lt"/>
              <a:ea typeface="Verdana" panose="020B0604030504040204" pitchFamily="34" charset="0"/>
            </a:rPr>
            <a:t>Bioraznolikost</a:t>
          </a:r>
          <a:r>
            <a:rPr lang="en-US" sz="1800" b="1" dirty="0">
              <a:latin typeface="+mn-lt"/>
              <a:ea typeface="Verdana" panose="020B0604030504040204" pitchFamily="34" charset="0"/>
            </a:rPr>
            <a:t> je </a:t>
          </a:r>
          <a:r>
            <a:rPr lang="en-US" sz="1800" b="1" dirty="0" err="1">
              <a:latin typeface="+mn-lt"/>
              <a:ea typeface="Verdana" panose="020B0604030504040204" pitchFamily="34" charset="0"/>
            </a:rPr>
            <a:t>raznolikost</a:t>
          </a:r>
          <a:r>
            <a:rPr lang="en-US" sz="1800" b="1" dirty="0">
              <a:latin typeface="+mn-lt"/>
              <a:ea typeface="Verdana" panose="020B0604030504040204" pitchFamily="34" charset="0"/>
            </a:rPr>
            <a:t> </a:t>
          </a:r>
          <a:r>
            <a:rPr lang="en-US" sz="1800" b="1" dirty="0" err="1">
              <a:latin typeface="+mn-lt"/>
              <a:ea typeface="Verdana" panose="020B0604030504040204" pitchFamily="34" charset="0"/>
            </a:rPr>
            <a:t>života</a:t>
          </a:r>
          <a:r>
            <a:rPr lang="en-US" sz="1800" b="1" dirty="0">
              <a:latin typeface="+mn-lt"/>
              <a:ea typeface="Verdana" panose="020B0604030504040204" pitchFamily="34" charset="0"/>
            </a:rPr>
            <a:t> </a:t>
          </a:r>
          <a:r>
            <a:rPr lang="en-US" sz="1800" b="1" dirty="0" err="1">
              <a:latin typeface="+mn-lt"/>
              <a:ea typeface="Verdana" panose="020B0604030504040204" pitchFamily="34" charset="0"/>
            </a:rPr>
            <a:t>na</a:t>
          </a:r>
          <a:r>
            <a:rPr lang="en-US" sz="1800" b="1" dirty="0">
              <a:latin typeface="+mn-lt"/>
              <a:ea typeface="Verdana" panose="020B0604030504040204" pitchFamily="34" charset="0"/>
            </a:rPr>
            <a:t> </a:t>
          </a:r>
          <a:r>
            <a:rPr lang="en-US" sz="1800" b="1" dirty="0" err="1">
              <a:latin typeface="+mn-lt"/>
              <a:ea typeface="Verdana" panose="020B0604030504040204" pitchFamily="34" charset="0"/>
            </a:rPr>
            <a:t>Zemlji</a:t>
          </a:r>
          <a:r>
            <a:rPr lang="en-US" sz="1800" b="1" dirty="0">
              <a:latin typeface="+mn-lt"/>
              <a:ea typeface="Verdana" panose="020B0604030504040204" pitchFamily="34" charset="0"/>
            </a:rPr>
            <a:t>. Stope </a:t>
          </a:r>
          <a:r>
            <a:rPr lang="en-US" sz="1800" b="1" dirty="0" err="1">
              <a:latin typeface="+mn-lt"/>
              <a:ea typeface="Verdana" panose="020B0604030504040204" pitchFamily="34" charset="0"/>
            </a:rPr>
            <a:t>bioraznolikosti</a:t>
          </a:r>
          <a:r>
            <a:rPr lang="en-US" sz="1800" b="1" dirty="0">
              <a:latin typeface="+mn-lt"/>
              <a:ea typeface="Verdana" panose="020B0604030504040204" pitchFamily="34" charset="0"/>
            </a:rPr>
            <a:t> </a:t>
          </a:r>
          <a:r>
            <a:rPr lang="en-US" sz="1800" b="1" dirty="0" err="1">
              <a:latin typeface="+mn-lt"/>
              <a:ea typeface="Verdana" panose="020B0604030504040204" pitchFamily="34" charset="0"/>
            </a:rPr>
            <a:t>obično</a:t>
          </a:r>
          <a:r>
            <a:rPr lang="en-US" sz="1800" b="1" dirty="0">
              <a:latin typeface="+mn-lt"/>
              <a:ea typeface="Verdana" panose="020B0604030504040204" pitchFamily="34" charset="0"/>
            </a:rPr>
            <a:t> </a:t>
          </a:r>
          <a:r>
            <a:rPr lang="en-US" sz="1800" b="1" dirty="0" err="1">
              <a:latin typeface="+mn-lt"/>
              <a:ea typeface="Verdana" panose="020B0604030504040204" pitchFamily="34" charset="0"/>
            </a:rPr>
            <a:t>su</a:t>
          </a:r>
          <a:r>
            <a:rPr lang="en-US" sz="1800" b="1" dirty="0">
              <a:latin typeface="+mn-lt"/>
              <a:ea typeface="Verdana" panose="020B0604030504040204" pitchFamily="34" charset="0"/>
            </a:rPr>
            <a:t> </a:t>
          </a:r>
          <a:r>
            <a:rPr lang="en-US" sz="1800" b="1" dirty="0" err="1">
              <a:latin typeface="+mn-lt"/>
              <a:ea typeface="Verdana" panose="020B0604030504040204" pitchFamily="34" charset="0"/>
            </a:rPr>
            <a:t>mjera</a:t>
          </a:r>
          <a:r>
            <a:rPr lang="en-US" sz="1800" b="1" dirty="0">
              <a:latin typeface="+mn-lt"/>
              <a:ea typeface="Verdana" panose="020B0604030504040204" pitchFamily="34" charset="0"/>
            </a:rPr>
            <a:t> </a:t>
          </a:r>
          <a:r>
            <a:rPr lang="en-US" sz="1800" b="1" dirty="0" err="1">
              <a:latin typeface="+mn-lt"/>
              <a:ea typeface="Verdana" panose="020B0604030504040204" pitchFamily="34" charset="0"/>
            </a:rPr>
            <a:t>varijacije</a:t>
          </a:r>
          <a:r>
            <a:rPr lang="en-US" sz="1800" b="1" dirty="0">
              <a:latin typeface="+mn-lt"/>
              <a:ea typeface="Verdana" panose="020B0604030504040204" pitchFamily="34" charset="0"/>
            </a:rPr>
            <a:t> </a:t>
          </a:r>
          <a:r>
            <a:rPr lang="en-US" sz="1800" b="1" dirty="0" err="1">
              <a:latin typeface="+mn-lt"/>
              <a:ea typeface="Verdana" panose="020B0604030504040204" pitchFamily="34" charset="0"/>
            </a:rPr>
            <a:t>na</a:t>
          </a:r>
          <a:r>
            <a:rPr lang="en-US" sz="1800" b="1" dirty="0">
              <a:latin typeface="+mn-lt"/>
              <a:ea typeface="Verdana" panose="020B0604030504040204" pitchFamily="34" charset="0"/>
            </a:rPr>
            <a:t> </a:t>
          </a:r>
          <a:r>
            <a:rPr lang="en-US" sz="1800" b="1" dirty="0" err="1">
              <a:latin typeface="+mn-lt"/>
              <a:ea typeface="Verdana" panose="020B0604030504040204" pitchFamily="34" charset="0"/>
            </a:rPr>
            <a:t>genetskoj</a:t>
          </a:r>
          <a:r>
            <a:rPr lang="en-US" sz="1800" b="1" dirty="0">
              <a:latin typeface="+mn-lt"/>
              <a:ea typeface="Verdana" panose="020B0604030504040204" pitchFamily="34" charset="0"/>
            </a:rPr>
            <a:t> </a:t>
          </a:r>
          <a:r>
            <a:rPr lang="en-US" sz="1800" b="1" dirty="0" err="1">
              <a:latin typeface="+mn-lt"/>
              <a:ea typeface="Verdana" panose="020B0604030504040204" pitchFamily="34" charset="0"/>
            </a:rPr>
            <a:t>razini</a:t>
          </a:r>
          <a:r>
            <a:rPr lang="en-US" sz="1800" b="1" dirty="0">
              <a:latin typeface="+mn-lt"/>
              <a:ea typeface="Verdana" panose="020B0604030504040204" pitchFamily="34" charset="0"/>
            </a:rPr>
            <a:t>, </a:t>
          </a:r>
          <a:r>
            <a:rPr lang="en-US" sz="1800" b="1" dirty="0" err="1">
              <a:latin typeface="+mn-lt"/>
              <a:ea typeface="Verdana" panose="020B0604030504040204" pitchFamily="34" charset="0"/>
            </a:rPr>
            <a:t>razini</a:t>
          </a:r>
          <a:r>
            <a:rPr lang="en-US" sz="1800" b="1" dirty="0">
              <a:latin typeface="+mn-lt"/>
              <a:ea typeface="Verdana" panose="020B0604030504040204" pitchFamily="34" charset="0"/>
            </a:rPr>
            <a:t> </a:t>
          </a:r>
          <a:r>
            <a:rPr lang="en-US" sz="1800" b="1" dirty="0" err="1">
              <a:latin typeface="+mn-lt"/>
              <a:ea typeface="Verdana" panose="020B0604030504040204" pitchFamily="34" charset="0"/>
            </a:rPr>
            <a:t>vrsta</a:t>
          </a:r>
          <a:r>
            <a:rPr lang="en-US" sz="1800" b="1" dirty="0">
              <a:latin typeface="+mn-lt"/>
              <a:ea typeface="Verdana" panose="020B0604030504040204" pitchFamily="34" charset="0"/>
            </a:rPr>
            <a:t> </a:t>
          </a:r>
          <a:r>
            <a:rPr lang="en-US" sz="1800" b="1" dirty="0" err="1">
              <a:latin typeface="+mn-lt"/>
              <a:ea typeface="Verdana" panose="020B0604030504040204" pitchFamily="34" charset="0"/>
            </a:rPr>
            <a:t>i</a:t>
          </a:r>
          <a:r>
            <a:rPr lang="en-US" sz="1800" b="1" dirty="0">
              <a:latin typeface="+mn-lt"/>
              <a:ea typeface="Verdana" panose="020B0604030504040204" pitchFamily="34" charset="0"/>
            </a:rPr>
            <a:t> </a:t>
          </a:r>
          <a:r>
            <a:rPr lang="en-US" sz="1800" b="1" dirty="0" err="1">
              <a:latin typeface="+mn-lt"/>
              <a:ea typeface="Verdana" panose="020B0604030504040204" pitchFamily="34" charset="0"/>
            </a:rPr>
            <a:t>ekosustava</a:t>
          </a:r>
          <a:r>
            <a:rPr lang="en-US" sz="1800" b="1" dirty="0">
              <a:latin typeface="+mn-lt"/>
              <a:ea typeface="Verdana" panose="020B0604030504040204" pitchFamily="34" charset="0"/>
            </a:rPr>
            <a:t>.</a:t>
          </a:r>
          <a:endParaRPr lang="en-US" sz="1800" dirty="0">
            <a:latin typeface="+mn-lt"/>
            <a:ea typeface="Verdana" panose="020B0604030504040204" pitchFamily="34" charset="0"/>
          </a:endParaRPr>
        </a:p>
      </dgm:t>
    </dgm:pt>
    <dgm:pt modelId="{8DC21C6F-E6FA-430D-896C-DCE6CFCB602E}" type="parTrans" cxnId="{C1C8A3D2-C327-4D86-BADB-442BB1F913BD}">
      <dgm:prSet/>
      <dgm:spPr/>
      <dgm:t>
        <a:bodyPr/>
        <a:lstStyle/>
        <a:p>
          <a:endParaRPr lang="en-US" sz="1400">
            <a:latin typeface="+mn-lt"/>
          </a:endParaRPr>
        </a:p>
      </dgm:t>
    </dgm:pt>
    <dgm:pt modelId="{2432A818-77EB-4C23-96ED-53350DDD5E9E}" type="sibTrans" cxnId="{C1C8A3D2-C327-4D86-BADB-442BB1F913BD}">
      <dgm:prSet/>
      <dgm:spPr/>
      <dgm:t>
        <a:bodyPr/>
        <a:lstStyle/>
        <a:p>
          <a:endParaRPr lang="en-US" sz="1400">
            <a:latin typeface="+mn-lt"/>
          </a:endParaRPr>
        </a:p>
      </dgm:t>
    </dgm:pt>
    <dgm:pt modelId="{3B726839-DF96-4F23-A11A-575E09F7E242}">
      <dgm:prSet custT="1"/>
      <dgm:spPr/>
      <dgm:t>
        <a:bodyPr/>
        <a:lstStyle/>
        <a:p>
          <a:pPr algn="just"/>
          <a:r>
            <a:rPr lang="en-GB" sz="1800" dirty="0" err="1">
              <a:latin typeface="+mn-lt"/>
              <a:ea typeface="Verdana" panose="020B0604030504040204" pitchFamily="34" charset="0"/>
            </a:rPr>
            <a:t>Sve</a:t>
          </a:r>
          <a:r>
            <a:rPr lang="en-GB" sz="1800" dirty="0">
              <a:latin typeface="+mn-lt"/>
              <a:ea typeface="Verdana" panose="020B0604030504040204" pitchFamily="34" charset="0"/>
            </a:rPr>
            <a:t> </a:t>
          </a:r>
          <a:r>
            <a:rPr lang="en-GB" sz="1800" dirty="0" err="1">
              <a:latin typeface="+mn-lt"/>
              <a:ea typeface="Verdana" panose="020B0604030504040204" pitchFamily="34" charset="0"/>
            </a:rPr>
            <a:t>vrste</a:t>
          </a:r>
          <a:r>
            <a:rPr lang="en-GB" sz="1800" dirty="0">
              <a:latin typeface="+mn-lt"/>
              <a:ea typeface="Verdana" panose="020B0604030504040204" pitchFamily="34" charset="0"/>
            </a:rPr>
            <a:t>, </a:t>
          </a:r>
          <a:r>
            <a:rPr lang="en-GB" sz="1800" dirty="0" err="1">
              <a:latin typeface="+mn-lt"/>
              <a:ea typeface="Verdana" panose="020B0604030504040204" pitchFamily="34" charset="0"/>
            </a:rPr>
            <a:t>uključujući</a:t>
          </a:r>
          <a:r>
            <a:rPr lang="en-GB" sz="1800" dirty="0">
              <a:latin typeface="+mn-lt"/>
              <a:ea typeface="Verdana" panose="020B0604030504040204" pitchFamily="34" charset="0"/>
            </a:rPr>
            <a:t> </a:t>
          </a:r>
          <a:r>
            <a:rPr lang="en-GB" sz="1800" dirty="0" err="1">
              <a:latin typeface="+mn-lt"/>
              <a:ea typeface="Verdana" panose="020B0604030504040204" pitchFamily="34" charset="0"/>
            </a:rPr>
            <a:t>i</a:t>
          </a:r>
          <a:r>
            <a:rPr lang="en-GB" sz="1800" dirty="0">
              <a:latin typeface="+mn-lt"/>
              <a:ea typeface="Verdana" panose="020B0604030504040204" pitchFamily="34" charset="0"/>
            </a:rPr>
            <a:t> </a:t>
          </a:r>
          <a:r>
            <a:rPr lang="en-GB" sz="1800" dirty="0" err="1">
              <a:latin typeface="+mn-lt"/>
              <a:ea typeface="Verdana" panose="020B0604030504040204" pitchFamily="34" charset="0"/>
            </a:rPr>
            <a:t>ljude</a:t>
          </a:r>
          <a:r>
            <a:rPr lang="en-GB" sz="1800" dirty="0">
              <a:latin typeface="+mn-lt"/>
              <a:ea typeface="Verdana" panose="020B0604030504040204" pitchFamily="34" charset="0"/>
            </a:rPr>
            <a:t>, </a:t>
          </a:r>
          <a:r>
            <a:rPr lang="en-GB" sz="1800" dirty="0" err="1">
              <a:latin typeface="+mn-lt"/>
              <a:ea typeface="Verdana" panose="020B0604030504040204" pitchFamily="34" charset="0"/>
            </a:rPr>
            <a:t>ovise</a:t>
          </a:r>
          <a:r>
            <a:rPr lang="en-GB" sz="1800" dirty="0">
              <a:latin typeface="+mn-lt"/>
              <a:ea typeface="Verdana" panose="020B0604030504040204" pitchFamily="34" charset="0"/>
            </a:rPr>
            <a:t> o </a:t>
          </a:r>
          <a:r>
            <a:rPr lang="en-GB" sz="1800" dirty="0" err="1">
              <a:latin typeface="+mn-lt"/>
              <a:ea typeface="Verdana" panose="020B0604030504040204" pitchFamily="34" charset="0"/>
            </a:rPr>
            <a:t>ovoj</a:t>
          </a:r>
          <a:r>
            <a:rPr lang="en-GB" sz="1800" dirty="0">
              <a:latin typeface="+mn-lt"/>
              <a:ea typeface="Verdana" panose="020B0604030504040204" pitchFamily="34" charset="0"/>
            </a:rPr>
            <a:t> </a:t>
          </a:r>
          <a:r>
            <a:rPr lang="en-GB" sz="1800" dirty="0" err="1">
              <a:latin typeface="+mn-lt"/>
              <a:ea typeface="Verdana" panose="020B0604030504040204" pitchFamily="34" charset="0"/>
            </a:rPr>
            <a:t>kompleksnosti</a:t>
          </a:r>
          <a:r>
            <a:rPr lang="en-GB" sz="1800" dirty="0">
              <a:latin typeface="+mn-lt"/>
              <a:ea typeface="Verdana" panose="020B0604030504040204" pitchFamily="34" charset="0"/>
            </a:rPr>
            <a:t> </a:t>
          </a:r>
          <a:r>
            <a:rPr lang="en-GB" sz="1800" dirty="0" err="1">
              <a:latin typeface="+mn-lt"/>
              <a:ea typeface="Verdana" panose="020B0604030504040204" pitchFamily="34" charset="0"/>
            </a:rPr>
            <a:t>i</a:t>
          </a:r>
          <a:r>
            <a:rPr lang="en-GB" sz="1800" dirty="0">
              <a:latin typeface="+mn-lt"/>
              <a:ea typeface="Verdana" panose="020B0604030504040204" pitchFamily="34" charset="0"/>
            </a:rPr>
            <a:t> </a:t>
          </a:r>
          <a:r>
            <a:rPr lang="en-GB" sz="1800" dirty="0" err="1">
              <a:latin typeface="+mn-lt"/>
              <a:ea typeface="Verdana" panose="020B0604030504040204" pitchFamily="34" charset="0"/>
            </a:rPr>
            <a:t>ovom</a:t>
          </a:r>
          <a:r>
            <a:rPr lang="en-GB" sz="1800" dirty="0">
              <a:latin typeface="+mn-lt"/>
              <a:ea typeface="Verdana" panose="020B0604030504040204" pitchFamily="34" charset="0"/>
            </a:rPr>
            <a:t> </a:t>
          </a:r>
          <a:r>
            <a:rPr lang="en-GB" sz="1800" dirty="0" err="1">
              <a:latin typeface="+mn-lt"/>
              <a:ea typeface="Verdana" panose="020B0604030504040204" pitchFamily="34" charset="0"/>
            </a:rPr>
            <a:t>balansu</a:t>
          </a:r>
          <a:r>
            <a:rPr lang="en-GB" sz="1800" dirty="0">
              <a:latin typeface="+mn-lt"/>
              <a:ea typeface="Verdana" panose="020B0604030504040204" pitchFamily="34" charset="0"/>
            </a:rPr>
            <a:t> </a:t>
          </a:r>
          <a:r>
            <a:rPr lang="en-GB" sz="1800" dirty="0" err="1">
              <a:latin typeface="+mn-lt"/>
              <a:ea typeface="Verdana" panose="020B0604030504040204" pitchFamily="34" charset="0"/>
            </a:rPr>
            <a:t>život</a:t>
          </a:r>
          <a:r>
            <a:rPr lang="en-GB" sz="1800" dirty="0">
              <a:latin typeface="+mn-lt"/>
              <a:ea typeface="Verdana" panose="020B0604030504040204" pitchFamily="34" charset="0"/>
            </a:rPr>
            <a:t> </a:t>
          </a:r>
          <a:r>
            <a:rPr lang="en-GB" sz="1800" dirty="0" err="1">
              <a:latin typeface="+mn-lt"/>
              <a:ea typeface="Verdana" panose="020B0604030504040204" pitchFamily="34" charset="0"/>
            </a:rPr>
            <a:t>i</a:t>
          </a:r>
          <a:r>
            <a:rPr lang="en-GB" sz="1800" dirty="0">
              <a:latin typeface="+mn-lt"/>
              <a:ea typeface="Verdana" panose="020B0604030504040204" pitchFamily="34" charset="0"/>
            </a:rPr>
            <a:t> </a:t>
          </a:r>
          <a:r>
            <a:rPr lang="en-GB" sz="1800" dirty="0" err="1">
              <a:latin typeface="+mn-lt"/>
              <a:ea typeface="Verdana" panose="020B0604030504040204" pitchFamily="34" charset="0"/>
            </a:rPr>
            <a:t>ekosustava</a:t>
          </a:r>
          <a:r>
            <a:rPr lang="en-GB" sz="1800" dirty="0">
              <a:latin typeface="+mn-lt"/>
              <a:ea typeface="Verdana" panose="020B0604030504040204" pitchFamily="34" charset="0"/>
            </a:rPr>
            <a:t> – od </a:t>
          </a:r>
          <a:r>
            <a:rPr lang="en-GB" sz="1800" dirty="0" err="1">
              <a:latin typeface="+mn-lt"/>
              <a:ea typeface="Verdana" panose="020B0604030504040204" pitchFamily="34" charset="0"/>
            </a:rPr>
            <a:t>mikro</a:t>
          </a:r>
          <a:r>
            <a:rPr lang="en-GB" sz="1800" dirty="0">
              <a:latin typeface="+mn-lt"/>
              <a:ea typeface="Verdana" panose="020B0604030504040204" pitchFamily="34" charset="0"/>
            </a:rPr>
            <a:t> do </a:t>
          </a:r>
          <a:r>
            <a:rPr lang="en-GB" sz="1800" dirty="0" err="1">
              <a:latin typeface="+mn-lt"/>
              <a:ea typeface="Verdana" panose="020B0604030504040204" pitchFamily="34" charset="0"/>
            </a:rPr>
            <a:t>makro</a:t>
          </a:r>
          <a:r>
            <a:rPr lang="en-GB" sz="1800" dirty="0">
              <a:latin typeface="+mn-lt"/>
              <a:ea typeface="Verdana" panose="020B0604030504040204" pitchFamily="34" charset="0"/>
            </a:rPr>
            <a:t> </a:t>
          </a:r>
          <a:r>
            <a:rPr lang="en-GB" sz="1800" dirty="0" err="1">
              <a:latin typeface="+mn-lt"/>
              <a:ea typeface="Verdana" panose="020B0604030504040204" pitchFamily="34" charset="0"/>
            </a:rPr>
            <a:t>novoa</a:t>
          </a:r>
          <a:r>
            <a:rPr lang="en-GB" sz="1800" dirty="0">
              <a:latin typeface="+mn-lt"/>
              <a:ea typeface="Verdana" panose="020B0604030504040204" pitchFamily="34" charset="0"/>
            </a:rPr>
            <a:t> – za </a:t>
          </a:r>
          <a:r>
            <a:rPr lang="en-GB" sz="1800" dirty="0" err="1">
              <a:latin typeface="+mn-lt"/>
              <a:ea typeface="Verdana" panose="020B0604030504040204" pitchFamily="34" charset="0"/>
            </a:rPr>
            <a:t>svoj</a:t>
          </a:r>
          <a:r>
            <a:rPr lang="en-GB" sz="1800" dirty="0">
              <a:latin typeface="+mn-lt"/>
              <a:ea typeface="Verdana" panose="020B0604030504040204" pitchFamily="34" charset="0"/>
            </a:rPr>
            <a:t> </a:t>
          </a:r>
          <a:r>
            <a:rPr lang="en-GB" sz="1800" dirty="0" err="1">
              <a:latin typeface="+mn-lt"/>
              <a:ea typeface="Verdana" panose="020B0604030504040204" pitchFamily="34" charset="0"/>
            </a:rPr>
            <a:t>opstanak</a:t>
          </a:r>
          <a:r>
            <a:rPr lang="en-GB" sz="1800" dirty="0">
              <a:latin typeface="+mn-lt"/>
              <a:ea typeface="Verdana" panose="020B0604030504040204" pitchFamily="34" charset="0"/>
            </a:rPr>
            <a:t>. </a:t>
          </a:r>
          <a:endParaRPr lang="en-US" sz="1800" dirty="0">
            <a:latin typeface="+mn-lt"/>
            <a:ea typeface="Verdana" panose="020B0604030504040204" pitchFamily="34" charset="0"/>
          </a:endParaRPr>
        </a:p>
      </dgm:t>
    </dgm:pt>
    <dgm:pt modelId="{7002DA53-2F3C-4B3B-BD92-55EE3258D2C0}" type="parTrans" cxnId="{EFAA9204-37FA-46E8-8FAF-759DDDF3C78A}">
      <dgm:prSet/>
      <dgm:spPr/>
      <dgm:t>
        <a:bodyPr/>
        <a:lstStyle/>
        <a:p>
          <a:endParaRPr lang="en-US" sz="1400">
            <a:latin typeface="+mn-lt"/>
          </a:endParaRPr>
        </a:p>
      </dgm:t>
    </dgm:pt>
    <dgm:pt modelId="{B54220E1-2DF0-45BE-9E37-01A04EDD72AB}" type="sibTrans" cxnId="{EFAA9204-37FA-46E8-8FAF-759DDDF3C78A}">
      <dgm:prSet/>
      <dgm:spPr/>
      <dgm:t>
        <a:bodyPr/>
        <a:lstStyle/>
        <a:p>
          <a:endParaRPr lang="en-US" sz="1400">
            <a:latin typeface="+mn-lt"/>
          </a:endParaRPr>
        </a:p>
      </dgm:t>
    </dgm:pt>
    <dgm:pt modelId="{5D49E415-8342-4BB3-A9FF-4758512F055A}">
      <dgm:prSet custT="1"/>
      <dgm:spPr/>
      <dgm:t>
        <a:bodyPr/>
        <a:lstStyle/>
        <a:p>
          <a:pPr algn="just"/>
          <a:r>
            <a:rPr lang="en-US" sz="1800" dirty="0" err="1">
              <a:latin typeface="+mn-lt"/>
              <a:ea typeface="Verdana" panose="020B0604030504040204" pitchFamily="34" charset="0"/>
            </a:rPr>
            <a:t>Ljudi</a:t>
          </a:r>
          <a:r>
            <a:rPr lang="en-US" sz="1800" dirty="0">
              <a:latin typeface="+mn-lt"/>
              <a:ea typeface="Verdana" panose="020B0604030504040204" pitchFamily="34" charset="0"/>
            </a:rPr>
            <a:t> </a:t>
          </a:r>
          <a:r>
            <a:rPr lang="en-US" sz="1800" dirty="0" err="1">
              <a:latin typeface="+mn-lt"/>
              <a:ea typeface="Verdana" panose="020B0604030504040204" pitchFamily="34" charset="0"/>
            </a:rPr>
            <a:t>postaju</a:t>
          </a:r>
          <a:r>
            <a:rPr lang="en-US" sz="1800" dirty="0">
              <a:latin typeface="+mn-lt"/>
              <a:ea typeface="Verdana" panose="020B0604030504040204" pitchFamily="34" charset="0"/>
            </a:rPr>
            <a:t> </a:t>
          </a:r>
          <a:r>
            <a:rPr lang="en-US" sz="1800" dirty="0" err="1">
              <a:latin typeface="+mn-lt"/>
              <a:ea typeface="Verdana" panose="020B0604030504040204" pitchFamily="34" charset="0"/>
            </a:rPr>
            <a:t>sve</a:t>
          </a:r>
          <a:r>
            <a:rPr lang="en-US" sz="1800" dirty="0">
              <a:latin typeface="+mn-lt"/>
              <a:ea typeface="Verdana" panose="020B0604030504040204" pitchFamily="34" charset="0"/>
            </a:rPr>
            <a:t> </a:t>
          </a:r>
          <a:r>
            <a:rPr lang="en-US" sz="1800" dirty="0" err="1">
              <a:latin typeface="+mn-lt"/>
              <a:ea typeface="Verdana" panose="020B0604030504040204" pitchFamily="34" charset="0"/>
            </a:rPr>
            <a:t>svjesniji</a:t>
          </a:r>
          <a:r>
            <a:rPr lang="en-US" sz="1800" dirty="0">
              <a:latin typeface="+mn-lt"/>
              <a:ea typeface="Verdana" panose="020B0604030504040204" pitchFamily="34" charset="0"/>
            </a:rPr>
            <a:t> </a:t>
          </a:r>
          <a:r>
            <a:rPr lang="en-US" sz="1800" dirty="0" err="1">
              <a:latin typeface="+mn-lt"/>
              <a:ea typeface="Verdana" panose="020B0604030504040204" pitchFamily="34" charset="0"/>
            </a:rPr>
            <a:t>široke</a:t>
          </a:r>
          <a:r>
            <a:rPr lang="en-US" sz="1800" dirty="0">
              <a:latin typeface="+mn-lt"/>
              <a:ea typeface="Verdana" panose="020B0604030504040204" pitchFamily="34" charset="0"/>
            </a:rPr>
            <a:t> </a:t>
          </a:r>
          <a:r>
            <a:rPr lang="en-US" sz="1800" dirty="0" err="1">
              <a:latin typeface="+mn-lt"/>
              <a:ea typeface="Verdana" panose="020B0604030504040204" pitchFamily="34" charset="0"/>
            </a:rPr>
            <a:t>lepeze</a:t>
          </a:r>
          <a:r>
            <a:rPr lang="en-US" sz="1800" dirty="0">
              <a:latin typeface="+mn-lt"/>
              <a:ea typeface="Verdana" panose="020B0604030504040204" pitchFamily="34" charset="0"/>
            </a:rPr>
            <a:t> </a:t>
          </a:r>
          <a:r>
            <a:rPr lang="en-US" sz="1800" dirty="0" err="1">
              <a:latin typeface="+mn-lt"/>
              <a:ea typeface="Verdana" panose="020B0604030504040204" pitchFamily="34" charset="0"/>
            </a:rPr>
            <a:t>dobara</a:t>
          </a:r>
          <a:r>
            <a:rPr lang="en-US" sz="1800" dirty="0">
              <a:latin typeface="+mn-lt"/>
              <a:ea typeface="Verdana" panose="020B0604030504040204" pitchFamily="34" charset="0"/>
            </a:rPr>
            <a:t> </a:t>
          </a:r>
          <a:r>
            <a:rPr lang="en-US" sz="1800" dirty="0" err="1">
              <a:latin typeface="+mn-lt"/>
              <a:ea typeface="Verdana" panose="020B0604030504040204" pitchFamily="34" charset="0"/>
            </a:rPr>
            <a:t>i</a:t>
          </a:r>
          <a:r>
            <a:rPr lang="en-US" sz="1800" dirty="0">
              <a:latin typeface="+mn-lt"/>
              <a:ea typeface="Verdana" panose="020B0604030504040204" pitchFamily="34" charset="0"/>
            </a:rPr>
            <a:t> </a:t>
          </a:r>
          <a:r>
            <a:rPr lang="en-US" sz="1800" dirty="0" err="1">
              <a:latin typeface="+mn-lt"/>
              <a:ea typeface="Verdana" panose="020B0604030504040204" pitchFamily="34" charset="0"/>
            </a:rPr>
            <a:t>usluga</a:t>
          </a:r>
          <a:r>
            <a:rPr lang="en-US" sz="1800" dirty="0">
              <a:latin typeface="+mn-lt"/>
              <a:ea typeface="Verdana" panose="020B0604030504040204" pitchFamily="34" charset="0"/>
            </a:rPr>
            <a:t> </a:t>
          </a:r>
          <a:r>
            <a:rPr lang="en-US" sz="1800" dirty="0" err="1">
              <a:latin typeface="+mn-lt"/>
              <a:ea typeface="Verdana" panose="020B0604030504040204" pitchFamily="34" charset="0"/>
            </a:rPr>
            <a:t>koje</a:t>
          </a:r>
          <a:r>
            <a:rPr lang="en-US" sz="1800" dirty="0">
              <a:latin typeface="+mn-lt"/>
              <a:ea typeface="Verdana" panose="020B0604030504040204" pitchFamily="34" charset="0"/>
            </a:rPr>
            <a:t> </a:t>
          </a:r>
          <a:r>
            <a:rPr lang="en-US" sz="1800" dirty="0" err="1">
              <a:latin typeface="+mn-lt"/>
              <a:ea typeface="Verdana" panose="020B0604030504040204" pitchFamily="34" charset="0"/>
            </a:rPr>
            <a:t>im</a:t>
          </a:r>
          <a:r>
            <a:rPr lang="en-US" sz="1800" dirty="0">
              <a:latin typeface="+mn-lt"/>
              <a:ea typeface="Verdana" panose="020B0604030504040204" pitchFamily="34" charset="0"/>
            </a:rPr>
            <a:t> </a:t>
          </a:r>
          <a:r>
            <a:rPr lang="en-US" sz="1800" dirty="0" err="1">
              <a:latin typeface="+mn-lt"/>
              <a:ea typeface="Verdana" panose="020B0604030504040204" pitchFamily="34" charset="0"/>
            </a:rPr>
            <a:t>priroda</a:t>
          </a:r>
          <a:r>
            <a:rPr lang="en-US" sz="1800" dirty="0">
              <a:latin typeface="+mn-lt"/>
              <a:ea typeface="Verdana" panose="020B0604030504040204" pitchFamily="34" charset="0"/>
            </a:rPr>
            <a:t> </a:t>
          </a:r>
          <a:r>
            <a:rPr lang="en-US" sz="1800" dirty="0" err="1">
              <a:latin typeface="+mn-lt"/>
              <a:ea typeface="Verdana" panose="020B0604030504040204" pitchFamily="34" charset="0"/>
            </a:rPr>
            <a:t>daje</a:t>
          </a:r>
          <a:r>
            <a:rPr lang="en-US" sz="1800" dirty="0">
              <a:latin typeface="+mn-lt"/>
              <a:ea typeface="Verdana" panose="020B0604030504040204" pitchFamily="34" charset="0"/>
            </a:rPr>
            <a:t> </a:t>
          </a:r>
          <a:r>
            <a:rPr lang="en-US" sz="1800" dirty="0" err="1">
              <a:latin typeface="+mn-lt"/>
              <a:ea typeface="Verdana" panose="020B0604030504040204" pitchFamily="34" charset="0"/>
            </a:rPr>
            <a:t>besplatno</a:t>
          </a:r>
          <a:r>
            <a:rPr lang="en-US" sz="1800" dirty="0">
              <a:latin typeface="+mn-lt"/>
              <a:ea typeface="Verdana" panose="020B0604030504040204" pitchFamily="34" charset="0"/>
            </a:rPr>
            <a:t>, </a:t>
          </a:r>
          <a:r>
            <a:rPr lang="en-US" sz="1800" dirty="0" err="1">
              <a:latin typeface="+mn-lt"/>
              <a:ea typeface="Verdana" panose="020B0604030504040204" pitchFamily="34" charset="0"/>
            </a:rPr>
            <a:t>kao</a:t>
          </a:r>
          <a:r>
            <a:rPr lang="en-US" sz="1800" dirty="0">
              <a:latin typeface="+mn-lt"/>
              <a:ea typeface="Verdana" panose="020B0604030504040204" pitchFamily="34" charset="0"/>
            </a:rPr>
            <a:t> </a:t>
          </a:r>
          <a:r>
            <a:rPr lang="en-US" sz="1800" dirty="0" err="1">
              <a:latin typeface="+mn-lt"/>
              <a:ea typeface="Verdana" panose="020B0604030504040204" pitchFamily="34" charset="0"/>
            </a:rPr>
            <a:t>i</a:t>
          </a:r>
          <a:r>
            <a:rPr lang="en-US" sz="1800" dirty="0">
              <a:latin typeface="+mn-lt"/>
              <a:ea typeface="Verdana" panose="020B0604030504040204" pitchFamily="34" charset="0"/>
            </a:rPr>
            <a:t> </a:t>
          </a:r>
          <a:r>
            <a:rPr lang="en-US" sz="1800" dirty="0" err="1">
              <a:latin typeface="+mn-lt"/>
              <a:ea typeface="Verdana" panose="020B0604030504040204" pitchFamily="34" charset="0"/>
            </a:rPr>
            <a:t>imperativne</a:t>
          </a:r>
          <a:r>
            <a:rPr lang="en-US" sz="1800" dirty="0">
              <a:latin typeface="+mn-lt"/>
              <a:ea typeface="Verdana" panose="020B0604030504040204" pitchFamily="34" charset="0"/>
            </a:rPr>
            <a:t> </a:t>
          </a:r>
          <a:r>
            <a:rPr lang="en-US" sz="1800" dirty="0" err="1">
              <a:latin typeface="+mn-lt"/>
              <a:ea typeface="Verdana" panose="020B0604030504040204" pitchFamily="34" charset="0"/>
            </a:rPr>
            <a:t>potrebe</a:t>
          </a:r>
          <a:r>
            <a:rPr lang="en-US" sz="1800" dirty="0">
              <a:latin typeface="+mn-lt"/>
              <a:ea typeface="Verdana" panose="020B0604030504040204" pitchFamily="34" charset="0"/>
            </a:rPr>
            <a:t> </a:t>
          </a:r>
          <a:r>
            <a:rPr lang="en-US" sz="1800" dirty="0" err="1">
              <a:latin typeface="+mn-lt"/>
              <a:ea typeface="Verdana" panose="020B0604030504040204" pitchFamily="34" charset="0"/>
            </a:rPr>
            <a:t>zaštite</a:t>
          </a:r>
          <a:r>
            <a:rPr lang="en-US" sz="1800" dirty="0">
              <a:latin typeface="+mn-lt"/>
              <a:ea typeface="Verdana" panose="020B0604030504040204" pitchFamily="34" charset="0"/>
            </a:rPr>
            <a:t> </a:t>
          </a:r>
          <a:r>
            <a:rPr lang="en-US" sz="1800" dirty="0" err="1">
              <a:latin typeface="+mn-lt"/>
              <a:ea typeface="Verdana" panose="020B0604030504040204" pitchFamily="34" charset="0"/>
            </a:rPr>
            <a:t>iste</a:t>
          </a:r>
          <a:r>
            <a:rPr lang="en-US" sz="1800" dirty="0">
              <a:latin typeface="+mn-lt"/>
              <a:ea typeface="Verdana" panose="020B0604030504040204" pitchFamily="34" charset="0"/>
            </a:rPr>
            <a:t>. </a:t>
          </a:r>
          <a:r>
            <a:rPr lang="en-US" sz="1800" dirty="0" err="1">
              <a:latin typeface="+mn-lt"/>
              <a:ea typeface="Verdana" panose="020B0604030504040204" pitchFamily="34" charset="0"/>
            </a:rPr>
            <a:t>Naši</a:t>
          </a:r>
          <a:r>
            <a:rPr lang="en-US" sz="1800" dirty="0">
              <a:latin typeface="+mn-lt"/>
              <a:ea typeface="Verdana" panose="020B0604030504040204" pitchFamily="34" charset="0"/>
            </a:rPr>
            <a:t> </a:t>
          </a:r>
          <a:r>
            <a:rPr lang="en-US" sz="1800" dirty="0" err="1">
              <a:latin typeface="+mn-lt"/>
              <a:ea typeface="Verdana" panose="020B0604030504040204" pitchFamily="34" charset="0"/>
            </a:rPr>
            <a:t>životi</a:t>
          </a:r>
          <a:r>
            <a:rPr lang="en-US" sz="1800" dirty="0">
              <a:latin typeface="+mn-lt"/>
              <a:ea typeface="Verdana" panose="020B0604030504040204" pitchFamily="34" charset="0"/>
            </a:rPr>
            <a:t> </a:t>
          </a:r>
          <a:r>
            <a:rPr lang="en-US" sz="1800" dirty="0" err="1">
              <a:latin typeface="+mn-lt"/>
              <a:ea typeface="Verdana" panose="020B0604030504040204" pitchFamily="34" charset="0"/>
            </a:rPr>
            <a:t>ovise</a:t>
          </a:r>
          <a:r>
            <a:rPr lang="en-US" sz="1800" dirty="0">
              <a:latin typeface="+mn-lt"/>
              <a:ea typeface="Verdana" panose="020B0604030504040204" pitchFamily="34" charset="0"/>
            </a:rPr>
            <a:t> o </a:t>
          </a:r>
          <a:r>
            <a:rPr lang="en-US" sz="1800" dirty="0" err="1">
              <a:latin typeface="+mn-lt"/>
              <a:ea typeface="Verdana" panose="020B0604030504040204" pitchFamily="34" charset="0"/>
            </a:rPr>
            <a:t>mnogim</a:t>
          </a:r>
          <a:r>
            <a:rPr lang="en-US" sz="1800" dirty="0">
              <a:latin typeface="+mn-lt"/>
              <a:ea typeface="Verdana" panose="020B0604030504040204" pitchFamily="34" charset="0"/>
            </a:rPr>
            <a:t> od </a:t>
          </a:r>
          <a:r>
            <a:rPr lang="en-US" sz="1800" dirty="0" err="1">
              <a:latin typeface="+mn-lt"/>
              <a:ea typeface="Verdana" panose="020B0604030504040204" pitchFamily="34" charset="0"/>
            </a:rPr>
            <a:t>ovih</a:t>
          </a:r>
          <a:r>
            <a:rPr lang="en-US" sz="1800" dirty="0">
              <a:latin typeface="+mn-lt"/>
              <a:ea typeface="Verdana" panose="020B0604030504040204" pitchFamily="34" charset="0"/>
            </a:rPr>
            <a:t> </a:t>
          </a:r>
          <a:r>
            <a:rPr lang="en-US" sz="1800" dirty="0" err="1">
              <a:latin typeface="+mn-lt"/>
              <a:ea typeface="Verdana" panose="020B0604030504040204" pitchFamily="34" charset="0"/>
            </a:rPr>
            <a:t>usluga</a:t>
          </a:r>
          <a:r>
            <a:rPr lang="en-US" sz="1800" dirty="0">
              <a:latin typeface="+mn-lt"/>
              <a:ea typeface="Verdana" panose="020B0604030504040204" pitchFamily="34" charset="0"/>
            </a:rPr>
            <a:t>.</a:t>
          </a:r>
        </a:p>
      </dgm:t>
    </dgm:pt>
    <dgm:pt modelId="{18DD6C61-749A-4A31-A459-8B0F8174A807}" type="parTrans" cxnId="{FF92AE0F-0DF3-40EE-8BF3-070322DAF041}">
      <dgm:prSet/>
      <dgm:spPr/>
      <dgm:t>
        <a:bodyPr/>
        <a:lstStyle/>
        <a:p>
          <a:endParaRPr lang="en-US" sz="1400">
            <a:latin typeface="+mn-lt"/>
          </a:endParaRPr>
        </a:p>
      </dgm:t>
    </dgm:pt>
    <dgm:pt modelId="{A7A5DCDC-1E22-46A8-ADD4-27138A5B3C51}" type="sibTrans" cxnId="{FF92AE0F-0DF3-40EE-8BF3-070322DAF041}">
      <dgm:prSet/>
      <dgm:spPr/>
      <dgm:t>
        <a:bodyPr/>
        <a:lstStyle/>
        <a:p>
          <a:endParaRPr lang="en-US" sz="1400">
            <a:latin typeface="+mn-lt"/>
          </a:endParaRPr>
        </a:p>
      </dgm:t>
    </dgm:pt>
    <dgm:pt modelId="{1F0DAC32-C1D0-435F-B51C-43FA2716EFD1}" type="pres">
      <dgm:prSet presAssocID="{3F661228-2EEE-4559-A8F1-105CEDECC36A}" presName="vert0" presStyleCnt="0">
        <dgm:presLayoutVars>
          <dgm:dir/>
          <dgm:animOne val="branch"/>
          <dgm:animLvl val="lvl"/>
        </dgm:presLayoutVars>
      </dgm:prSet>
      <dgm:spPr/>
    </dgm:pt>
    <dgm:pt modelId="{44A3E571-34FE-403D-9C5F-D78D4DF47A6B}" type="pres">
      <dgm:prSet presAssocID="{551ADD6B-22CA-4FF9-BF6C-28B658F7757B}" presName="thickLine" presStyleLbl="alignNode1" presStyleIdx="0" presStyleCnt="3"/>
      <dgm:spPr/>
    </dgm:pt>
    <dgm:pt modelId="{C62ECD80-ACB6-457F-BC27-4738B999C355}" type="pres">
      <dgm:prSet presAssocID="{551ADD6B-22CA-4FF9-BF6C-28B658F7757B}" presName="horz1" presStyleCnt="0"/>
      <dgm:spPr/>
    </dgm:pt>
    <dgm:pt modelId="{7FD25E5E-E01D-4B3A-91AA-B71605D9645B}" type="pres">
      <dgm:prSet presAssocID="{551ADD6B-22CA-4FF9-BF6C-28B658F7757B}" presName="tx1" presStyleLbl="revTx" presStyleIdx="0" presStyleCnt="3"/>
      <dgm:spPr/>
    </dgm:pt>
    <dgm:pt modelId="{C87BA66D-DCA4-4EF1-9915-B3640A8DAFA6}" type="pres">
      <dgm:prSet presAssocID="{551ADD6B-22CA-4FF9-BF6C-28B658F7757B}" presName="vert1" presStyleCnt="0"/>
      <dgm:spPr/>
    </dgm:pt>
    <dgm:pt modelId="{5D42DBA4-910E-40BE-96E0-1A66B9FC6E00}" type="pres">
      <dgm:prSet presAssocID="{3B726839-DF96-4F23-A11A-575E09F7E242}" presName="thickLine" presStyleLbl="alignNode1" presStyleIdx="1" presStyleCnt="3"/>
      <dgm:spPr/>
    </dgm:pt>
    <dgm:pt modelId="{C82B18F8-A934-48EA-8DB7-1F58F7845377}" type="pres">
      <dgm:prSet presAssocID="{3B726839-DF96-4F23-A11A-575E09F7E242}" presName="horz1" presStyleCnt="0"/>
      <dgm:spPr/>
    </dgm:pt>
    <dgm:pt modelId="{62DF2F1B-A6D0-4D3E-B2D8-1E811169E585}" type="pres">
      <dgm:prSet presAssocID="{3B726839-DF96-4F23-A11A-575E09F7E242}" presName="tx1" presStyleLbl="revTx" presStyleIdx="1" presStyleCnt="3"/>
      <dgm:spPr/>
    </dgm:pt>
    <dgm:pt modelId="{B59E71A0-5710-484F-9E42-C8DF1DB87FFE}" type="pres">
      <dgm:prSet presAssocID="{3B726839-DF96-4F23-A11A-575E09F7E242}" presName="vert1" presStyleCnt="0"/>
      <dgm:spPr/>
    </dgm:pt>
    <dgm:pt modelId="{4578B9EC-E294-4871-B854-9DA5BB917EEE}" type="pres">
      <dgm:prSet presAssocID="{5D49E415-8342-4BB3-A9FF-4758512F055A}" presName="thickLine" presStyleLbl="alignNode1" presStyleIdx="2" presStyleCnt="3"/>
      <dgm:spPr/>
    </dgm:pt>
    <dgm:pt modelId="{670069F2-DA0C-42BD-A1EE-10B05FEA9BCE}" type="pres">
      <dgm:prSet presAssocID="{5D49E415-8342-4BB3-A9FF-4758512F055A}" presName="horz1" presStyleCnt="0"/>
      <dgm:spPr/>
    </dgm:pt>
    <dgm:pt modelId="{1F256613-5F95-4F20-9915-1521F12ACD83}" type="pres">
      <dgm:prSet presAssocID="{5D49E415-8342-4BB3-A9FF-4758512F055A}" presName="tx1" presStyleLbl="revTx" presStyleIdx="2" presStyleCnt="3"/>
      <dgm:spPr/>
    </dgm:pt>
    <dgm:pt modelId="{413E7F24-D777-453B-863D-3D6E35D91D90}" type="pres">
      <dgm:prSet presAssocID="{5D49E415-8342-4BB3-A9FF-4758512F055A}" presName="vert1" presStyleCnt="0"/>
      <dgm:spPr/>
    </dgm:pt>
  </dgm:ptLst>
  <dgm:cxnLst>
    <dgm:cxn modelId="{EFAA9204-37FA-46E8-8FAF-759DDDF3C78A}" srcId="{3F661228-2EEE-4559-A8F1-105CEDECC36A}" destId="{3B726839-DF96-4F23-A11A-575E09F7E242}" srcOrd="1" destOrd="0" parTransId="{7002DA53-2F3C-4B3B-BD92-55EE3258D2C0}" sibTransId="{B54220E1-2DF0-45BE-9E37-01A04EDD72AB}"/>
    <dgm:cxn modelId="{FF92AE0F-0DF3-40EE-8BF3-070322DAF041}" srcId="{3F661228-2EEE-4559-A8F1-105CEDECC36A}" destId="{5D49E415-8342-4BB3-A9FF-4758512F055A}" srcOrd="2" destOrd="0" parTransId="{18DD6C61-749A-4A31-A459-8B0F8174A807}" sibTransId="{A7A5DCDC-1E22-46A8-ADD4-27138A5B3C51}"/>
    <dgm:cxn modelId="{DB4B3821-69FB-441F-9ABA-8D6007BE1F66}" type="presOf" srcId="{5D49E415-8342-4BB3-A9FF-4758512F055A}" destId="{1F256613-5F95-4F20-9915-1521F12ACD83}" srcOrd="0" destOrd="0" presId="urn:microsoft.com/office/officeart/2008/layout/LinedList"/>
    <dgm:cxn modelId="{3E026327-2947-406F-A905-DE7ACB500F32}" type="presOf" srcId="{3B726839-DF96-4F23-A11A-575E09F7E242}" destId="{62DF2F1B-A6D0-4D3E-B2D8-1E811169E585}" srcOrd="0" destOrd="0" presId="urn:microsoft.com/office/officeart/2008/layout/LinedList"/>
    <dgm:cxn modelId="{EEE15474-8E26-413D-BD62-9B9E4DAAE5AD}" type="presOf" srcId="{551ADD6B-22CA-4FF9-BF6C-28B658F7757B}" destId="{7FD25E5E-E01D-4B3A-91AA-B71605D9645B}" srcOrd="0" destOrd="0" presId="urn:microsoft.com/office/officeart/2008/layout/LinedList"/>
    <dgm:cxn modelId="{C70373AB-0755-48AD-BD86-0CEFFE382DDB}" type="presOf" srcId="{3F661228-2EEE-4559-A8F1-105CEDECC36A}" destId="{1F0DAC32-C1D0-435F-B51C-43FA2716EFD1}" srcOrd="0" destOrd="0" presId="urn:microsoft.com/office/officeart/2008/layout/LinedList"/>
    <dgm:cxn modelId="{C1C8A3D2-C327-4D86-BADB-442BB1F913BD}" srcId="{3F661228-2EEE-4559-A8F1-105CEDECC36A}" destId="{551ADD6B-22CA-4FF9-BF6C-28B658F7757B}" srcOrd="0" destOrd="0" parTransId="{8DC21C6F-E6FA-430D-896C-DCE6CFCB602E}" sibTransId="{2432A818-77EB-4C23-96ED-53350DDD5E9E}"/>
    <dgm:cxn modelId="{F5EC251A-D202-4BE7-B1A3-27560A92F705}" type="presParOf" srcId="{1F0DAC32-C1D0-435F-B51C-43FA2716EFD1}" destId="{44A3E571-34FE-403D-9C5F-D78D4DF47A6B}" srcOrd="0" destOrd="0" presId="urn:microsoft.com/office/officeart/2008/layout/LinedList"/>
    <dgm:cxn modelId="{F8A9FB77-1B54-4DDE-AD9F-E3F828A3B4D0}" type="presParOf" srcId="{1F0DAC32-C1D0-435F-B51C-43FA2716EFD1}" destId="{C62ECD80-ACB6-457F-BC27-4738B999C355}" srcOrd="1" destOrd="0" presId="urn:microsoft.com/office/officeart/2008/layout/LinedList"/>
    <dgm:cxn modelId="{0A636515-CDCF-40A4-8AF7-BCF72ADBCCDC}" type="presParOf" srcId="{C62ECD80-ACB6-457F-BC27-4738B999C355}" destId="{7FD25E5E-E01D-4B3A-91AA-B71605D9645B}" srcOrd="0" destOrd="0" presId="urn:microsoft.com/office/officeart/2008/layout/LinedList"/>
    <dgm:cxn modelId="{6282B72D-1C71-4B9B-97CA-B7DBF2F0EEB2}" type="presParOf" srcId="{C62ECD80-ACB6-457F-BC27-4738B999C355}" destId="{C87BA66D-DCA4-4EF1-9915-B3640A8DAFA6}" srcOrd="1" destOrd="0" presId="urn:microsoft.com/office/officeart/2008/layout/LinedList"/>
    <dgm:cxn modelId="{45109214-B138-45EF-B10B-95942146669B}" type="presParOf" srcId="{1F0DAC32-C1D0-435F-B51C-43FA2716EFD1}" destId="{5D42DBA4-910E-40BE-96E0-1A66B9FC6E00}" srcOrd="2" destOrd="0" presId="urn:microsoft.com/office/officeart/2008/layout/LinedList"/>
    <dgm:cxn modelId="{86B98B0B-BA64-49CE-A967-3B9F2AFF5669}" type="presParOf" srcId="{1F0DAC32-C1D0-435F-B51C-43FA2716EFD1}" destId="{C82B18F8-A934-48EA-8DB7-1F58F7845377}" srcOrd="3" destOrd="0" presId="urn:microsoft.com/office/officeart/2008/layout/LinedList"/>
    <dgm:cxn modelId="{6239F3AF-EC3F-4D53-ACB4-C16A914F8E3D}" type="presParOf" srcId="{C82B18F8-A934-48EA-8DB7-1F58F7845377}" destId="{62DF2F1B-A6D0-4D3E-B2D8-1E811169E585}" srcOrd="0" destOrd="0" presId="urn:microsoft.com/office/officeart/2008/layout/LinedList"/>
    <dgm:cxn modelId="{1D20013E-8356-4BE7-8B94-CD61B8687D70}" type="presParOf" srcId="{C82B18F8-A934-48EA-8DB7-1F58F7845377}" destId="{B59E71A0-5710-484F-9E42-C8DF1DB87FFE}" srcOrd="1" destOrd="0" presId="urn:microsoft.com/office/officeart/2008/layout/LinedList"/>
    <dgm:cxn modelId="{8D65EB18-51D1-4640-BA2C-A4FC17CE2015}" type="presParOf" srcId="{1F0DAC32-C1D0-435F-B51C-43FA2716EFD1}" destId="{4578B9EC-E294-4871-B854-9DA5BB917EEE}" srcOrd="4" destOrd="0" presId="urn:microsoft.com/office/officeart/2008/layout/LinedList"/>
    <dgm:cxn modelId="{181D52E8-0256-4B14-B367-0B4CA0714BF6}" type="presParOf" srcId="{1F0DAC32-C1D0-435F-B51C-43FA2716EFD1}" destId="{670069F2-DA0C-42BD-A1EE-10B05FEA9BCE}" srcOrd="5" destOrd="0" presId="urn:microsoft.com/office/officeart/2008/layout/LinedList"/>
    <dgm:cxn modelId="{86F589F7-B396-48C2-8EDA-3450FEC52872}" type="presParOf" srcId="{670069F2-DA0C-42BD-A1EE-10B05FEA9BCE}" destId="{1F256613-5F95-4F20-9915-1521F12ACD83}" srcOrd="0" destOrd="0" presId="urn:microsoft.com/office/officeart/2008/layout/LinedList"/>
    <dgm:cxn modelId="{A2D55E94-79B2-401C-B015-0CE53D1DCBEC}" type="presParOf" srcId="{670069F2-DA0C-42BD-A1EE-10B05FEA9BCE}" destId="{413E7F24-D777-453B-863D-3D6E35D91D9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E918FA-A819-441F-AD50-F9CB60184E10}">
      <dsp:nvSpPr>
        <dsp:cNvPr id="0" name=""/>
        <dsp:cNvSpPr/>
      </dsp:nvSpPr>
      <dsp:spPr>
        <a:xfrm>
          <a:off x="1417175" y="429"/>
          <a:ext cx="1552416" cy="931449"/>
        </a:xfrm>
        <a:prstGeom prst="rect">
          <a:avLst/>
        </a:prstGeom>
        <a:solidFill>
          <a:srgbClr val="05954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err="1">
              <a:solidFill>
                <a:sysClr val="window" lastClr="FFFFFF"/>
              </a:solidFill>
              <a:latin typeface="Calibri" panose="020F0502020204030204"/>
              <a:ea typeface="+mn-ea"/>
              <a:cs typeface="+mn-cs"/>
            </a:rPr>
            <a:t>Ušteda</a:t>
          </a:r>
          <a:r>
            <a:rPr lang="en-GB" sz="1400" b="1" kern="1200" dirty="0">
              <a:solidFill>
                <a:sysClr val="window" lastClr="FFFFFF"/>
              </a:solidFill>
              <a:latin typeface="Calibri" panose="020F0502020204030204"/>
              <a:ea typeface="+mn-ea"/>
              <a:cs typeface="+mn-cs"/>
            </a:rPr>
            <a:t> </a:t>
          </a:r>
          <a:r>
            <a:rPr lang="en-GB" sz="1400" b="1" kern="1200" dirty="0" err="1">
              <a:solidFill>
                <a:sysClr val="window" lastClr="FFFFFF"/>
              </a:solidFill>
              <a:latin typeface="Calibri" panose="020F0502020204030204"/>
              <a:ea typeface="+mn-ea"/>
              <a:cs typeface="+mn-cs"/>
            </a:rPr>
            <a:t>materijalnih</a:t>
          </a:r>
          <a:r>
            <a:rPr lang="en-GB" sz="1400" b="1" kern="1200" dirty="0">
              <a:solidFill>
                <a:sysClr val="window" lastClr="FFFFFF"/>
              </a:solidFill>
              <a:latin typeface="Calibri" panose="020F0502020204030204"/>
              <a:ea typeface="+mn-ea"/>
              <a:cs typeface="+mn-cs"/>
            </a:rPr>
            <a:t> </a:t>
          </a:r>
          <a:r>
            <a:rPr lang="en-GB" sz="1400" b="1" kern="1200" dirty="0" err="1">
              <a:solidFill>
                <a:sysClr val="window" lastClr="FFFFFF"/>
              </a:solidFill>
              <a:latin typeface="Calibri" panose="020F0502020204030204"/>
              <a:ea typeface="+mn-ea"/>
              <a:cs typeface="+mn-cs"/>
            </a:rPr>
            <a:t>troškova</a:t>
          </a:r>
          <a:endParaRPr lang="en-GB" sz="1400" b="1" kern="1200" dirty="0">
            <a:solidFill>
              <a:sysClr val="window" lastClr="FFFFFF"/>
            </a:solidFill>
            <a:latin typeface="Calibri" panose="020F0502020204030204"/>
            <a:ea typeface="+mn-ea"/>
            <a:cs typeface="+mn-cs"/>
          </a:endParaRPr>
        </a:p>
      </dsp:txBody>
      <dsp:txXfrm>
        <a:off x="1417175" y="429"/>
        <a:ext cx="1552416" cy="931449"/>
      </dsp:txXfrm>
    </dsp:sp>
    <dsp:sp modelId="{3066C6D1-885E-4E40-B1C2-4A5928ABC7CB}">
      <dsp:nvSpPr>
        <dsp:cNvPr id="0" name=""/>
        <dsp:cNvSpPr/>
      </dsp:nvSpPr>
      <dsp:spPr>
        <a:xfrm>
          <a:off x="3124832" y="429"/>
          <a:ext cx="1552416" cy="931449"/>
        </a:xfrm>
        <a:prstGeom prst="rect">
          <a:avLst/>
        </a:prstGeom>
        <a:solidFill>
          <a:srgbClr val="05954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err="1">
              <a:solidFill>
                <a:sysClr val="window" lastClr="FFFFFF"/>
              </a:solidFill>
              <a:latin typeface="Calibri" panose="020F0502020204030204"/>
              <a:ea typeface="+mn-ea"/>
              <a:cs typeface="+mn-cs"/>
            </a:rPr>
            <a:t>Stvaranje</a:t>
          </a:r>
          <a:r>
            <a:rPr lang="en-GB" sz="1400" b="1" kern="1200" dirty="0">
              <a:solidFill>
                <a:sysClr val="window" lastClr="FFFFFF"/>
              </a:solidFill>
              <a:latin typeface="Calibri" panose="020F0502020204030204"/>
              <a:ea typeface="+mn-ea"/>
              <a:cs typeface="+mn-cs"/>
            </a:rPr>
            <a:t> </a:t>
          </a:r>
          <a:r>
            <a:rPr lang="en-GB" sz="1400" b="1" kern="1200" dirty="0" err="1">
              <a:solidFill>
                <a:sysClr val="window" lastClr="FFFFFF"/>
              </a:solidFill>
              <a:latin typeface="Calibri" panose="020F0502020204030204"/>
              <a:ea typeface="+mn-ea"/>
              <a:cs typeface="+mn-cs"/>
            </a:rPr>
            <a:t>kompetitivnih</a:t>
          </a:r>
          <a:r>
            <a:rPr lang="en-GB" sz="1400" b="1" kern="1200" dirty="0">
              <a:solidFill>
                <a:sysClr val="window" lastClr="FFFFFF"/>
              </a:solidFill>
              <a:latin typeface="Calibri" panose="020F0502020204030204"/>
              <a:ea typeface="+mn-ea"/>
              <a:cs typeface="+mn-cs"/>
            </a:rPr>
            <a:t> </a:t>
          </a:r>
          <a:r>
            <a:rPr lang="en-GB" sz="1400" b="1" kern="1200" dirty="0" err="1">
              <a:solidFill>
                <a:sysClr val="window" lastClr="FFFFFF"/>
              </a:solidFill>
              <a:latin typeface="Calibri" panose="020F0502020204030204"/>
              <a:ea typeface="+mn-ea"/>
              <a:cs typeface="+mn-cs"/>
            </a:rPr>
            <a:t>prednosti</a:t>
          </a:r>
          <a:endParaRPr lang="en-GB" sz="1400" b="1" kern="1200" dirty="0">
            <a:solidFill>
              <a:sysClr val="window" lastClr="FFFFFF"/>
            </a:solidFill>
            <a:latin typeface="Calibri" panose="020F0502020204030204"/>
            <a:ea typeface="+mn-ea"/>
            <a:cs typeface="+mn-cs"/>
          </a:endParaRPr>
        </a:p>
      </dsp:txBody>
      <dsp:txXfrm>
        <a:off x="3124832" y="429"/>
        <a:ext cx="1552416" cy="931449"/>
      </dsp:txXfrm>
    </dsp:sp>
    <dsp:sp modelId="{AC59C1A8-9334-4FF7-BC80-9B29B3EF75BF}">
      <dsp:nvSpPr>
        <dsp:cNvPr id="0" name=""/>
        <dsp:cNvSpPr/>
      </dsp:nvSpPr>
      <dsp:spPr>
        <a:xfrm>
          <a:off x="4832490" y="429"/>
          <a:ext cx="1552416" cy="931449"/>
        </a:xfrm>
        <a:prstGeom prst="rect">
          <a:avLst/>
        </a:prstGeom>
        <a:solidFill>
          <a:srgbClr val="05954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err="1">
              <a:solidFill>
                <a:sysClr val="window" lastClr="FFFFFF"/>
              </a:solidFill>
              <a:latin typeface="Calibri" panose="020F0502020204030204"/>
              <a:ea typeface="+mn-ea"/>
              <a:cs typeface="+mn-cs"/>
            </a:rPr>
            <a:t>Kreiranje</a:t>
          </a:r>
          <a:r>
            <a:rPr lang="en-GB" sz="1400" b="1" kern="1200" dirty="0">
              <a:solidFill>
                <a:sysClr val="window" lastClr="FFFFFF"/>
              </a:solidFill>
              <a:latin typeface="Calibri" panose="020F0502020204030204"/>
              <a:ea typeface="+mn-ea"/>
              <a:cs typeface="+mn-cs"/>
            </a:rPr>
            <a:t> </a:t>
          </a:r>
          <a:r>
            <a:rPr lang="en-GB" sz="1400" b="1" kern="1200" dirty="0" err="1">
              <a:solidFill>
                <a:sysClr val="window" lastClr="FFFFFF"/>
              </a:solidFill>
              <a:latin typeface="Calibri" panose="020F0502020204030204"/>
              <a:ea typeface="+mn-ea"/>
              <a:cs typeface="+mn-cs"/>
            </a:rPr>
            <a:t>novih</a:t>
          </a:r>
          <a:r>
            <a:rPr lang="en-GB" sz="1400" b="1" kern="1200" dirty="0">
              <a:solidFill>
                <a:sysClr val="window" lastClr="FFFFFF"/>
              </a:solidFill>
              <a:latin typeface="Calibri" panose="020F0502020204030204"/>
              <a:ea typeface="+mn-ea"/>
              <a:cs typeface="+mn-cs"/>
            </a:rPr>
            <a:t> </a:t>
          </a:r>
          <a:r>
            <a:rPr lang="en-GB" sz="1400" b="1" kern="1200" dirty="0" err="1">
              <a:solidFill>
                <a:sysClr val="window" lastClr="FFFFFF"/>
              </a:solidFill>
              <a:latin typeface="Calibri" panose="020F0502020204030204"/>
              <a:ea typeface="+mn-ea"/>
              <a:cs typeface="+mn-cs"/>
            </a:rPr>
            <a:t>tržišta</a:t>
          </a:r>
          <a:endParaRPr lang="en-GB" sz="1400" b="1" kern="1200" dirty="0">
            <a:solidFill>
              <a:sysClr val="window" lastClr="FFFFFF"/>
            </a:solidFill>
            <a:latin typeface="Calibri" panose="020F0502020204030204"/>
            <a:ea typeface="+mn-ea"/>
            <a:cs typeface="+mn-cs"/>
          </a:endParaRPr>
        </a:p>
      </dsp:txBody>
      <dsp:txXfrm>
        <a:off x="4832490" y="429"/>
        <a:ext cx="1552416" cy="93144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DCBDEA-35AB-4134-9D70-B07B3A33C4DC}">
      <dsp:nvSpPr>
        <dsp:cNvPr id="0" name=""/>
        <dsp:cNvSpPr/>
      </dsp:nvSpPr>
      <dsp:spPr>
        <a:xfrm>
          <a:off x="0" y="1871"/>
          <a:ext cx="8654902" cy="0"/>
        </a:xfrm>
        <a:prstGeom prst="line">
          <a:avLst/>
        </a:prstGeom>
        <a:solidFill>
          <a:srgbClr val="1D9A78">
            <a:hueOff val="0"/>
            <a:satOff val="0"/>
            <a:lumOff val="0"/>
            <a:alphaOff val="0"/>
          </a:srgbClr>
        </a:solidFill>
        <a:ln w="12700" cap="flat" cmpd="sng" algn="ctr">
          <a:solidFill>
            <a:srgbClr val="1D9A78">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A08718-9A41-428C-9A9C-12F0DF31066B}">
      <dsp:nvSpPr>
        <dsp:cNvPr id="0" name=""/>
        <dsp:cNvSpPr/>
      </dsp:nvSpPr>
      <dsp:spPr>
        <a:xfrm>
          <a:off x="0" y="90320"/>
          <a:ext cx="8654902" cy="1276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None/>
          </a:pPr>
          <a:r>
            <a:rPr lang="en-US" sz="1800" b="1" kern="1200" dirty="0" err="1">
              <a:solidFill>
                <a:sysClr val="windowText" lastClr="000000">
                  <a:hueOff val="0"/>
                  <a:satOff val="0"/>
                  <a:lumOff val="0"/>
                  <a:alphaOff val="0"/>
                </a:sysClr>
              </a:solidFill>
              <a:latin typeface="+mn-lt"/>
              <a:ea typeface="Verdana" panose="020B0604030504040204" pitchFamily="34" charset="0"/>
              <a:cs typeface="+mn-cs"/>
            </a:rPr>
            <a:t>Građevinska</a:t>
          </a:r>
          <a:r>
            <a:rPr lang="en-US" sz="1800" b="1" kern="1200" dirty="0">
              <a:solidFill>
                <a:sysClr val="windowText" lastClr="000000">
                  <a:hueOff val="0"/>
                  <a:satOff val="0"/>
                  <a:lumOff val="0"/>
                  <a:alphaOff val="0"/>
                </a:sysClr>
              </a:solidFill>
              <a:latin typeface="+mn-lt"/>
              <a:ea typeface="Verdana" panose="020B0604030504040204" pitchFamily="34" charset="0"/>
              <a:cs typeface="+mn-cs"/>
            </a:rPr>
            <a:t> </a:t>
          </a:r>
          <a:r>
            <a:rPr lang="en-US" sz="1800" b="1" kern="1200" dirty="0" err="1">
              <a:solidFill>
                <a:sysClr val="windowText" lastClr="000000">
                  <a:hueOff val="0"/>
                  <a:satOff val="0"/>
                  <a:lumOff val="0"/>
                  <a:alphaOff val="0"/>
                </a:sysClr>
              </a:solidFill>
              <a:latin typeface="+mn-lt"/>
              <a:ea typeface="Verdana" panose="020B0604030504040204" pitchFamily="34" charset="0"/>
              <a:cs typeface="+mn-cs"/>
            </a:rPr>
            <a:t>industrija</a:t>
          </a:r>
          <a:r>
            <a:rPr lang="en-US" sz="1800" kern="1200" dirty="0">
              <a:solidFill>
                <a:sysClr val="windowText" lastClr="000000">
                  <a:hueOff val="0"/>
                  <a:satOff val="0"/>
                  <a:lumOff val="0"/>
                  <a:alphaOff val="0"/>
                </a:sysClr>
              </a:solidFill>
              <a:latin typeface="+mn-lt"/>
              <a:ea typeface="Verdana" panose="020B0604030504040204" pitchFamily="34" charset="0"/>
              <a:cs typeface="+mn-cs"/>
            </a:rPr>
            <a:t>: </a:t>
          </a:r>
          <a:r>
            <a:rPr lang="en-US" sz="1800" kern="1200" dirty="0" err="1">
              <a:solidFill>
                <a:sysClr val="windowText" lastClr="000000">
                  <a:hueOff val="0"/>
                  <a:satOff val="0"/>
                  <a:lumOff val="0"/>
                  <a:alphaOff val="0"/>
                </a:sysClr>
              </a:solidFill>
              <a:latin typeface="+mn-lt"/>
              <a:ea typeface="Verdana" panose="020B0604030504040204" pitchFamily="34" charset="0"/>
              <a:cs typeface="+mn-cs"/>
            </a:rPr>
            <a:t>dizajniranje</a:t>
          </a:r>
          <a:r>
            <a:rPr lang="en-US" sz="1800" kern="1200" dirty="0">
              <a:solidFill>
                <a:sysClr val="windowText" lastClr="000000">
                  <a:hueOff val="0"/>
                  <a:satOff val="0"/>
                  <a:lumOff val="0"/>
                  <a:alphaOff val="0"/>
                </a:sysClr>
              </a:solidFill>
              <a:latin typeface="+mn-lt"/>
              <a:ea typeface="Verdana" panose="020B0604030504040204" pitchFamily="34" charset="0"/>
              <a:cs typeface="+mn-cs"/>
            </a:rPr>
            <a:t> </a:t>
          </a:r>
          <a:r>
            <a:rPr lang="en-US" sz="1800" kern="1200" dirty="0" err="1">
              <a:solidFill>
                <a:sysClr val="windowText" lastClr="000000">
                  <a:hueOff val="0"/>
                  <a:satOff val="0"/>
                  <a:lumOff val="0"/>
                  <a:alphaOff val="0"/>
                </a:sysClr>
              </a:solidFill>
              <a:latin typeface="+mn-lt"/>
              <a:ea typeface="Verdana" panose="020B0604030504040204" pitchFamily="34" charset="0"/>
              <a:cs typeface="+mn-cs"/>
            </a:rPr>
            <a:t>zgrada</a:t>
          </a:r>
          <a:r>
            <a:rPr lang="en-GB" sz="1800" kern="1200" dirty="0">
              <a:solidFill>
                <a:sysClr val="windowText" lastClr="000000">
                  <a:hueOff val="0"/>
                  <a:satOff val="0"/>
                  <a:lumOff val="0"/>
                  <a:alphaOff val="0"/>
                </a:sysClr>
              </a:solidFill>
              <a:latin typeface="+mn-lt"/>
              <a:ea typeface="Verdana" panose="020B0604030504040204" pitchFamily="34" charset="0"/>
              <a:cs typeface="+mn-cs"/>
            </a:rPr>
            <a:t> </a:t>
          </a:r>
          <a:r>
            <a:rPr lang="en-GB" sz="1800" kern="1200" dirty="0" err="1">
              <a:solidFill>
                <a:sysClr val="windowText" lastClr="000000">
                  <a:hueOff val="0"/>
                  <a:satOff val="0"/>
                  <a:lumOff val="0"/>
                  <a:alphaOff val="0"/>
                </a:sysClr>
              </a:solidFill>
              <a:latin typeface="+mn-lt"/>
              <a:ea typeface="Verdana" panose="020B0604030504040204" pitchFamily="34" charset="0"/>
              <a:cs typeface="+mn-cs"/>
            </a:rPr>
            <a:t>na</a:t>
          </a:r>
          <a:r>
            <a:rPr lang="en-GB" sz="1800" kern="1200" dirty="0">
              <a:solidFill>
                <a:sysClr val="windowText" lastClr="000000">
                  <a:hueOff val="0"/>
                  <a:satOff val="0"/>
                  <a:lumOff val="0"/>
                  <a:alphaOff val="0"/>
                </a:sysClr>
              </a:solidFill>
              <a:latin typeface="+mn-lt"/>
              <a:ea typeface="Verdana" panose="020B0604030504040204" pitchFamily="34" charset="0"/>
              <a:cs typeface="+mn-cs"/>
            </a:rPr>
            <a:t> </a:t>
          </a:r>
          <a:r>
            <a:rPr lang="en-GB" sz="1800" kern="1200" dirty="0" err="1">
              <a:solidFill>
                <a:sysClr val="windowText" lastClr="000000">
                  <a:hueOff val="0"/>
                  <a:satOff val="0"/>
                  <a:lumOff val="0"/>
                  <a:alphaOff val="0"/>
                </a:sysClr>
              </a:solidFill>
              <a:latin typeface="+mn-lt"/>
              <a:ea typeface="Verdana" panose="020B0604030504040204" pitchFamily="34" charset="0"/>
              <a:cs typeface="+mn-cs"/>
            </a:rPr>
            <a:t>način</a:t>
          </a:r>
          <a:r>
            <a:rPr lang="en-GB" sz="1800" kern="1200" dirty="0">
              <a:solidFill>
                <a:sysClr val="windowText" lastClr="000000">
                  <a:hueOff val="0"/>
                  <a:satOff val="0"/>
                  <a:lumOff val="0"/>
                  <a:alphaOff val="0"/>
                </a:sysClr>
              </a:solidFill>
              <a:latin typeface="+mn-lt"/>
              <a:ea typeface="Verdana" panose="020B0604030504040204" pitchFamily="34" charset="0"/>
              <a:cs typeface="+mn-cs"/>
            </a:rPr>
            <a:t> da se </a:t>
          </a:r>
          <a:r>
            <a:rPr lang="en-GB" sz="1800" kern="1200" dirty="0" err="1">
              <a:solidFill>
                <a:sysClr val="windowText" lastClr="000000">
                  <a:hueOff val="0"/>
                  <a:satOff val="0"/>
                  <a:lumOff val="0"/>
                  <a:alphaOff val="0"/>
                </a:sysClr>
              </a:solidFill>
              <a:latin typeface="+mn-lt"/>
              <a:ea typeface="Verdana" panose="020B0604030504040204" pitchFamily="34" charset="0"/>
              <a:cs typeface="+mn-cs"/>
            </a:rPr>
            <a:t>koristi</a:t>
          </a:r>
          <a:r>
            <a:rPr lang="en-GB" sz="1800" kern="1200" dirty="0">
              <a:solidFill>
                <a:sysClr val="windowText" lastClr="000000">
                  <a:hueOff val="0"/>
                  <a:satOff val="0"/>
                  <a:lumOff val="0"/>
                  <a:alphaOff val="0"/>
                </a:sysClr>
              </a:solidFill>
              <a:latin typeface="+mn-lt"/>
              <a:ea typeface="Verdana" panose="020B0604030504040204" pitchFamily="34" charset="0"/>
              <a:cs typeface="+mn-cs"/>
            </a:rPr>
            <a:t> </a:t>
          </a:r>
          <a:r>
            <a:rPr lang="en-GB" sz="1800" kern="1200" dirty="0" err="1">
              <a:solidFill>
                <a:sysClr val="windowText" lastClr="000000">
                  <a:hueOff val="0"/>
                  <a:satOff val="0"/>
                  <a:lumOff val="0"/>
                  <a:alphaOff val="0"/>
                </a:sysClr>
              </a:solidFill>
              <a:latin typeface="+mn-lt"/>
              <a:ea typeface="Verdana" panose="020B0604030504040204" pitchFamily="34" charset="0"/>
              <a:cs typeface="+mn-cs"/>
            </a:rPr>
            <a:t>više</a:t>
          </a:r>
          <a:r>
            <a:rPr lang="en-GB" sz="1800" kern="1200" dirty="0">
              <a:solidFill>
                <a:sysClr val="windowText" lastClr="000000">
                  <a:hueOff val="0"/>
                  <a:satOff val="0"/>
                  <a:lumOff val="0"/>
                  <a:alphaOff val="0"/>
                </a:sysClr>
              </a:solidFill>
              <a:latin typeface="+mn-lt"/>
              <a:ea typeface="Verdana" panose="020B0604030504040204" pitchFamily="34" charset="0"/>
              <a:cs typeface="+mn-cs"/>
            </a:rPr>
            <a:t> </a:t>
          </a:r>
          <a:r>
            <a:rPr lang="en-GB" sz="1800" kern="1200" dirty="0" err="1">
              <a:solidFill>
                <a:sysClr val="windowText" lastClr="000000">
                  <a:hueOff val="0"/>
                  <a:satOff val="0"/>
                  <a:lumOff val="0"/>
                  <a:alphaOff val="0"/>
                </a:sysClr>
              </a:solidFill>
              <a:latin typeface="+mn-lt"/>
              <a:ea typeface="Verdana" panose="020B0604030504040204" pitchFamily="34" charset="0"/>
              <a:cs typeface="+mn-cs"/>
            </a:rPr>
            <a:t>ponovno</a:t>
          </a:r>
          <a:r>
            <a:rPr lang="en-GB" sz="1800" kern="1200" dirty="0">
              <a:solidFill>
                <a:sysClr val="windowText" lastClr="000000">
                  <a:hueOff val="0"/>
                  <a:satOff val="0"/>
                  <a:lumOff val="0"/>
                  <a:alphaOff val="0"/>
                </a:sysClr>
              </a:solidFill>
              <a:latin typeface="+mn-lt"/>
              <a:ea typeface="Verdana" panose="020B0604030504040204" pitchFamily="34" charset="0"/>
              <a:cs typeface="+mn-cs"/>
            </a:rPr>
            <a:t> </a:t>
          </a:r>
          <a:r>
            <a:rPr lang="en-GB" sz="1800" kern="1200" dirty="0" err="1">
              <a:solidFill>
                <a:sysClr val="windowText" lastClr="000000">
                  <a:hueOff val="0"/>
                  <a:satOff val="0"/>
                  <a:lumOff val="0"/>
                  <a:alphaOff val="0"/>
                </a:sysClr>
              </a:solidFill>
              <a:latin typeface="+mn-lt"/>
              <a:ea typeface="Verdana" panose="020B0604030504040204" pitchFamily="34" charset="0"/>
              <a:cs typeface="+mn-cs"/>
            </a:rPr>
            <a:t>iskoristivih</a:t>
          </a:r>
          <a:r>
            <a:rPr lang="en-GB" sz="1800" kern="1200" dirty="0">
              <a:solidFill>
                <a:sysClr val="windowText" lastClr="000000">
                  <a:hueOff val="0"/>
                  <a:satOff val="0"/>
                  <a:lumOff val="0"/>
                  <a:alphaOff val="0"/>
                </a:sysClr>
              </a:solidFill>
              <a:latin typeface="+mn-lt"/>
              <a:ea typeface="Verdana" panose="020B0604030504040204" pitchFamily="34" charset="0"/>
              <a:cs typeface="+mn-cs"/>
            </a:rPr>
            <a:t> </a:t>
          </a:r>
          <a:r>
            <a:rPr lang="en-GB" sz="1800" kern="1200" dirty="0" err="1">
              <a:solidFill>
                <a:sysClr val="windowText" lastClr="000000">
                  <a:hueOff val="0"/>
                  <a:satOff val="0"/>
                  <a:lumOff val="0"/>
                  <a:alphaOff val="0"/>
                </a:sysClr>
              </a:solidFill>
              <a:latin typeface="+mn-lt"/>
              <a:ea typeface="Verdana" panose="020B0604030504040204" pitchFamily="34" charset="0"/>
              <a:cs typeface="+mn-cs"/>
            </a:rPr>
            <a:t>betonskih</a:t>
          </a:r>
          <a:r>
            <a:rPr lang="en-GB" sz="1800" kern="1200" dirty="0">
              <a:solidFill>
                <a:sysClr val="windowText" lastClr="000000">
                  <a:hueOff val="0"/>
                  <a:satOff val="0"/>
                  <a:lumOff val="0"/>
                  <a:alphaOff val="0"/>
                </a:sysClr>
              </a:solidFill>
              <a:latin typeface="+mn-lt"/>
              <a:ea typeface="Verdana" panose="020B0604030504040204" pitchFamily="34" charset="0"/>
              <a:cs typeface="+mn-cs"/>
            </a:rPr>
            <a:t> </a:t>
          </a:r>
          <a:r>
            <a:rPr lang="en-GB" sz="1800" kern="1200" dirty="0" err="1">
              <a:solidFill>
                <a:sysClr val="windowText" lastClr="000000">
                  <a:hueOff val="0"/>
                  <a:satOff val="0"/>
                  <a:lumOff val="0"/>
                  <a:alphaOff val="0"/>
                </a:sysClr>
              </a:solidFill>
              <a:latin typeface="+mn-lt"/>
              <a:ea typeface="Verdana" panose="020B0604030504040204" pitchFamily="34" charset="0"/>
              <a:cs typeface="+mn-cs"/>
            </a:rPr>
            <a:t>komponenti</a:t>
          </a:r>
          <a:r>
            <a:rPr lang="en-GB" sz="1800" kern="1200" dirty="0">
              <a:solidFill>
                <a:sysClr val="windowText" lastClr="000000">
                  <a:hueOff val="0"/>
                  <a:satOff val="0"/>
                  <a:lumOff val="0"/>
                  <a:alphaOff val="0"/>
                </a:sysClr>
              </a:solidFill>
              <a:latin typeface="+mn-lt"/>
              <a:ea typeface="Verdana" panose="020B0604030504040204" pitchFamily="34" charset="0"/>
              <a:cs typeface="+mn-cs"/>
            </a:rPr>
            <a:t> </a:t>
          </a:r>
          <a:r>
            <a:rPr lang="en-GB" sz="1800" kern="1200" dirty="0" err="1">
              <a:solidFill>
                <a:sysClr val="windowText" lastClr="000000">
                  <a:hueOff val="0"/>
                  <a:satOff val="0"/>
                  <a:lumOff val="0"/>
                  <a:alphaOff val="0"/>
                </a:sysClr>
              </a:solidFill>
              <a:latin typeface="+mn-lt"/>
              <a:ea typeface="Verdana" panose="020B0604030504040204" pitchFamily="34" charset="0"/>
              <a:cs typeface="+mn-cs"/>
            </a:rPr>
            <a:t>i</a:t>
          </a:r>
          <a:r>
            <a:rPr lang="en-GB" sz="1800" kern="1200" dirty="0">
              <a:solidFill>
                <a:sysClr val="windowText" lastClr="000000">
                  <a:hueOff val="0"/>
                  <a:satOff val="0"/>
                  <a:lumOff val="0"/>
                  <a:alphaOff val="0"/>
                </a:sysClr>
              </a:solidFill>
              <a:latin typeface="+mn-lt"/>
              <a:ea typeface="Verdana" panose="020B0604030504040204" pitchFamily="34" charset="0"/>
              <a:cs typeface="+mn-cs"/>
            </a:rPr>
            <a:t> </a:t>
          </a:r>
          <a:r>
            <a:rPr lang="en-GB" sz="1800" kern="1200" dirty="0" err="1">
              <a:solidFill>
                <a:sysClr val="windowText" lastClr="000000">
                  <a:hueOff val="0"/>
                  <a:satOff val="0"/>
                  <a:lumOff val="0"/>
                  <a:alphaOff val="0"/>
                </a:sysClr>
              </a:solidFill>
              <a:latin typeface="+mn-lt"/>
              <a:ea typeface="Verdana" panose="020B0604030504040204" pitchFamily="34" charset="0"/>
              <a:cs typeface="+mn-cs"/>
            </a:rPr>
            <a:t>smanji</a:t>
          </a:r>
          <a:r>
            <a:rPr lang="en-GB" sz="1800" kern="1200" dirty="0">
              <a:solidFill>
                <a:sysClr val="windowText" lastClr="000000">
                  <a:hueOff val="0"/>
                  <a:satOff val="0"/>
                  <a:lumOff val="0"/>
                  <a:alphaOff val="0"/>
                </a:sysClr>
              </a:solidFill>
              <a:latin typeface="+mn-lt"/>
              <a:ea typeface="Verdana" panose="020B0604030504040204" pitchFamily="34" charset="0"/>
              <a:cs typeface="+mn-cs"/>
            </a:rPr>
            <a:t> </a:t>
          </a:r>
          <a:r>
            <a:rPr lang="en-GB" sz="1800" kern="1200" dirty="0" err="1">
              <a:solidFill>
                <a:sysClr val="windowText" lastClr="000000">
                  <a:hueOff val="0"/>
                  <a:satOff val="0"/>
                  <a:lumOff val="0"/>
                  <a:alphaOff val="0"/>
                </a:sysClr>
              </a:solidFill>
              <a:latin typeface="+mn-lt"/>
              <a:ea typeface="Verdana" panose="020B0604030504040204" pitchFamily="34" charset="0"/>
              <a:cs typeface="+mn-cs"/>
            </a:rPr>
            <a:t>potreba</a:t>
          </a:r>
          <a:r>
            <a:rPr lang="en-GB" sz="1800" kern="1200" dirty="0">
              <a:solidFill>
                <a:sysClr val="windowText" lastClr="000000">
                  <a:hueOff val="0"/>
                  <a:satOff val="0"/>
                  <a:lumOff val="0"/>
                  <a:alphaOff val="0"/>
                </a:sysClr>
              </a:solidFill>
              <a:latin typeface="+mn-lt"/>
              <a:ea typeface="Verdana" panose="020B0604030504040204" pitchFamily="34" charset="0"/>
              <a:cs typeface="+mn-cs"/>
            </a:rPr>
            <a:t> za </a:t>
          </a:r>
          <a:r>
            <a:rPr lang="en-GB" sz="1800" kern="1200" dirty="0" err="1">
              <a:solidFill>
                <a:sysClr val="windowText" lastClr="000000">
                  <a:hueOff val="0"/>
                  <a:satOff val="0"/>
                  <a:lumOff val="0"/>
                  <a:alphaOff val="0"/>
                </a:sysClr>
              </a:solidFill>
              <a:latin typeface="+mn-lt"/>
              <a:ea typeface="Verdana" panose="020B0604030504040204" pitchFamily="34" charset="0"/>
              <a:cs typeface="+mn-cs"/>
            </a:rPr>
            <a:t>pijeskom</a:t>
          </a:r>
          <a:r>
            <a:rPr lang="en-GB" sz="1800" kern="1200" dirty="0">
              <a:solidFill>
                <a:sysClr val="windowText" lastClr="000000">
                  <a:hueOff val="0"/>
                  <a:satOff val="0"/>
                  <a:lumOff val="0"/>
                  <a:alphaOff val="0"/>
                </a:sysClr>
              </a:solidFill>
              <a:latin typeface="+mn-lt"/>
              <a:ea typeface="Verdana" panose="020B0604030504040204" pitchFamily="34" charset="0"/>
              <a:cs typeface="+mn-cs"/>
            </a:rPr>
            <a:t> – </a:t>
          </a:r>
          <a:r>
            <a:rPr lang="hr-HR" sz="1800" kern="1200" dirty="0">
              <a:solidFill>
                <a:sysClr val="windowText" lastClr="000000">
                  <a:hueOff val="0"/>
                  <a:satOff val="0"/>
                  <a:lumOff val="0"/>
                  <a:alphaOff val="0"/>
                </a:sysClr>
              </a:solidFill>
              <a:latin typeface="+mn-lt"/>
              <a:ea typeface="Verdana" panose="020B0604030504040204" pitchFamily="34" charset="0"/>
              <a:cs typeface="+mn-cs"/>
            </a:rPr>
            <a:t>jer to ugrožava mnoge vrste koje ovise o održavanju tih ekosustava</a:t>
          </a:r>
          <a:endParaRPr lang="en-US" sz="1800" kern="1200" dirty="0">
            <a:solidFill>
              <a:sysClr val="windowText" lastClr="000000">
                <a:hueOff val="0"/>
                <a:satOff val="0"/>
                <a:lumOff val="0"/>
                <a:alphaOff val="0"/>
              </a:sysClr>
            </a:solidFill>
            <a:latin typeface="+mn-lt"/>
            <a:ea typeface="Verdana" panose="020B0604030504040204" pitchFamily="34" charset="0"/>
            <a:cs typeface="+mn-cs"/>
          </a:endParaRPr>
        </a:p>
      </dsp:txBody>
      <dsp:txXfrm>
        <a:off x="0" y="90320"/>
        <a:ext cx="8654902" cy="1276136"/>
      </dsp:txXfrm>
    </dsp:sp>
    <dsp:sp modelId="{2EE7E874-73E1-47C0-942F-5C6BA0C16F01}">
      <dsp:nvSpPr>
        <dsp:cNvPr id="0" name=""/>
        <dsp:cNvSpPr/>
      </dsp:nvSpPr>
      <dsp:spPr>
        <a:xfrm>
          <a:off x="0" y="1278007"/>
          <a:ext cx="8654902" cy="0"/>
        </a:xfrm>
        <a:prstGeom prst="line">
          <a:avLst/>
        </a:prstGeom>
        <a:solidFill>
          <a:srgbClr val="1D9A78">
            <a:hueOff val="0"/>
            <a:satOff val="0"/>
            <a:lumOff val="0"/>
            <a:alphaOff val="0"/>
          </a:srgbClr>
        </a:solidFill>
        <a:ln w="12700" cap="flat" cmpd="sng" algn="ctr">
          <a:solidFill>
            <a:srgbClr val="1D9A78">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73E4EB-90DD-41DD-814B-E8A52C57E59C}">
      <dsp:nvSpPr>
        <dsp:cNvPr id="0" name=""/>
        <dsp:cNvSpPr/>
      </dsp:nvSpPr>
      <dsp:spPr>
        <a:xfrm>
          <a:off x="0" y="1366456"/>
          <a:ext cx="8654902" cy="1276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None/>
          </a:pPr>
          <a:r>
            <a:rPr lang="en-US" sz="1800" b="1" kern="1200" dirty="0" err="1">
              <a:solidFill>
                <a:sysClr val="windowText" lastClr="000000">
                  <a:hueOff val="0"/>
                  <a:satOff val="0"/>
                  <a:lumOff val="0"/>
                  <a:alphaOff val="0"/>
                </a:sysClr>
              </a:solidFill>
              <a:latin typeface="+mn-lt"/>
              <a:ea typeface="Verdana" panose="020B0604030504040204" pitchFamily="34" charset="0"/>
              <a:cs typeface="+mn-cs"/>
            </a:rPr>
            <a:t>Plastična</a:t>
          </a:r>
          <a:r>
            <a:rPr lang="en-US" sz="1800" b="1" kern="1200" dirty="0">
              <a:solidFill>
                <a:sysClr val="windowText" lastClr="000000">
                  <a:hueOff val="0"/>
                  <a:satOff val="0"/>
                  <a:lumOff val="0"/>
                  <a:alphaOff val="0"/>
                </a:sysClr>
              </a:solidFill>
              <a:latin typeface="+mn-lt"/>
              <a:ea typeface="Verdana" panose="020B0604030504040204" pitchFamily="34" charset="0"/>
              <a:cs typeface="+mn-cs"/>
            </a:rPr>
            <a:t> </a:t>
          </a:r>
          <a:r>
            <a:rPr lang="en-US" sz="1800" b="1" kern="1200" dirty="0" err="1">
              <a:solidFill>
                <a:sysClr val="windowText" lastClr="000000">
                  <a:hueOff val="0"/>
                  <a:satOff val="0"/>
                  <a:lumOff val="0"/>
                  <a:alphaOff val="0"/>
                </a:sysClr>
              </a:solidFill>
              <a:latin typeface="+mn-lt"/>
              <a:ea typeface="Verdana" panose="020B0604030504040204" pitchFamily="34" charset="0"/>
              <a:cs typeface="+mn-cs"/>
            </a:rPr>
            <a:t>pakiranja</a:t>
          </a:r>
          <a:r>
            <a:rPr lang="en-US" sz="1800" kern="1200" dirty="0">
              <a:solidFill>
                <a:sysClr val="windowText" lastClr="000000">
                  <a:hueOff val="0"/>
                  <a:satOff val="0"/>
                  <a:lumOff val="0"/>
                  <a:alphaOff val="0"/>
                </a:sysClr>
              </a:solidFill>
              <a:latin typeface="+mn-lt"/>
              <a:ea typeface="Verdana" panose="020B0604030504040204" pitchFamily="34" charset="0"/>
              <a:cs typeface="+mn-cs"/>
            </a:rPr>
            <a:t>: </a:t>
          </a:r>
          <a:r>
            <a:rPr lang="en-GB" sz="1800" kern="1200" dirty="0" err="1">
              <a:solidFill>
                <a:sysClr val="windowText" lastClr="000000">
                  <a:hueOff val="0"/>
                  <a:satOff val="0"/>
                  <a:lumOff val="0"/>
                  <a:alphaOff val="0"/>
                </a:sysClr>
              </a:solidFill>
              <a:latin typeface="+mn-lt"/>
              <a:ea typeface="Verdana" panose="020B0604030504040204" pitchFamily="34" charset="0"/>
              <a:cs typeface="+mn-cs"/>
            </a:rPr>
            <a:t>eliminiranje</a:t>
          </a:r>
          <a:r>
            <a:rPr lang="en-GB" sz="1800" kern="1200" dirty="0">
              <a:solidFill>
                <a:sysClr val="windowText" lastClr="000000">
                  <a:hueOff val="0"/>
                  <a:satOff val="0"/>
                  <a:lumOff val="0"/>
                  <a:alphaOff val="0"/>
                </a:sysClr>
              </a:solidFill>
              <a:latin typeface="+mn-lt"/>
              <a:ea typeface="Verdana" panose="020B0604030504040204" pitchFamily="34" charset="0"/>
              <a:cs typeface="+mn-cs"/>
            </a:rPr>
            <a:t> </a:t>
          </a:r>
          <a:r>
            <a:rPr lang="en-GB" sz="1800" kern="1200" dirty="0" err="1">
              <a:solidFill>
                <a:sysClr val="windowText" lastClr="000000">
                  <a:hueOff val="0"/>
                  <a:satOff val="0"/>
                  <a:lumOff val="0"/>
                  <a:alphaOff val="0"/>
                </a:sysClr>
              </a:solidFill>
              <a:latin typeface="+mn-lt"/>
              <a:ea typeface="Verdana" panose="020B0604030504040204" pitchFamily="34" charset="0"/>
              <a:cs typeface="+mn-cs"/>
            </a:rPr>
            <a:t>nepotrebnih</a:t>
          </a:r>
          <a:r>
            <a:rPr lang="en-GB" sz="1800" kern="1200" dirty="0">
              <a:solidFill>
                <a:sysClr val="windowText" lastClr="000000">
                  <a:hueOff val="0"/>
                  <a:satOff val="0"/>
                  <a:lumOff val="0"/>
                  <a:alphaOff val="0"/>
                </a:sysClr>
              </a:solidFill>
              <a:latin typeface="+mn-lt"/>
              <a:ea typeface="Verdana" panose="020B0604030504040204" pitchFamily="34" charset="0"/>
              <a:cs typeface="+mn-cs"/>
            </a:rPr>
            <a:t> </a:t>
          </a:r>
          <a:r>
            <a:rPr lang="en-GB" sz="1800" kern="1200" dirty="0" err="1">
              <a:solidFill>
                <a:sysClr val="windowText" lastClr="000000">
                  <a:hueOff val="0"/>
                  <a:satOff val="0"/>
                  <a:lumOff val="0"/>
                  <a:alphaOff val="0"/>
                </a:sysClr>
              </a:solidFill>
              <a:latin typeface="+mn-lt"/>
              <a:ea typeface="Verdana" panose="020B0604030504040204" pitchFamily="34" charset="0"/>
              <a:cs typeface="+mn-cs"/>
            </a:rPr>
            <a:t>plastičnih</a:t>
          </a:r>
          <a:r>
            <a:rPr lang="en-GB" sz="1800" kern="1200" dirty="0">
              <a:solidFill>
                <a:sysClr val="windowText" lastClr="000000">
                  <a:hueOff val="0"/>
                  <a:satOff val="0"/>
                  <a:lumOff val="0"/>
                  <a:alphaOff val="0"/>
                </a:sysClr>
              </a:solidFill>
              <a:latin typeface="+mn-lt"/>
              <a:ea typeface="Verdana" panose="020B0604030504040204" pitchFamily="34" charset="0"/>
              <a:cs typeface="+mn-cs"/>
            </a:rPr>
            <a:t> </a:t>
          </a:r>
          <a:r>
            <a:rPr lang="en-GB" sz="1800" kern="1200" dirty="0" err="1">
              <a:solidFill>
                <a:sysClr val="windowText" lastClr="000000">
                  <a:hueOff val="0"/>
                  <a:satOff val="0"/>
                  <a:lumOff val="0"/>
                  <a:alphaOff val="0"/>
                </a:sysClr>
              </a:solidFill>
              <a:latin typeface="+mn-lt"/>
              <a:ea typeface="Verdana" panose="020B0604030504040204" pitchFamily="34" charset="0"/>
              <a:cs typeface="+mn-cs"/>
            </a:rPr>
            <a:t>omota</a:t>
          </a:r>
          <a:r>
            <a:rPr lang="en-GB" sz="1800" kern="1200" dirty="0">
              <a:solidFill>
                <a:sysClr val="windowText" lastClr="000000">
                  <a:hueOff val="0"/>
                  <a:satOff val="0"/>
                  <a:lumOff val="0"/>
                  <a:alphaOff val="0"/>
                </a:sysClr>
              </a:solidFill>
              <a:latin typeface="+mn-lt"/>
              <a:ea typeface="Verdana" panose="020B0604030504040204" pitchFamily="34" charset="0"/>
              <a:cs typeface="+mn-cs"/>
            </a:rPr>
            <a:t>, </a:t>
          </a:r>
          <a:r>
            <a:rPr lang="hr-HR" sz="1800" kern="1200" dirty="0">
              <a:solidFill>
                <a:sysClr val="windowText" lastClr="000000">
                  <a:hueOff val="0"/>
                  <a:satOff val="0"/>
                  <a:lumOff val="0"/>
                  <a:alphaOff val="0"/>
                </a:sysClr>
              </a:solidFill>
              <a:latin typeface="+mn-lt"/>
              <a:ea typeface="Verdana" panose="020B0604030504040204" pitchFamily="34" charset="0"/>
              <a:cs typeface="+mn-cs"/>
            </a:rPr>
            <a:t>upotreba inovativnih materijala koji su razgradivi ili čak jestivi</a:t>
          </a:r>
          <a:endParaRPr lang="en-US" sz="1800" kern="1200" dirty="0">
            <a:solidFill>
              <a:sysClr val="windowText" lastClr="000000">
                <a:hueOff val="0"/>
                <a:satOff val="0"/>
                <a:lumOff val="0"/>
                <a:alphaOff val="0"/>
              </a:sysClr>
            </a:solidFill>
            <a:latin typeface="+mn-lt"/>
            <a:ea typeface="Verdana" panose="020B0604030504040204" pitchFamily="34" charset="0"/>
            <a:cs typeface="+mn-cs"/>
          </a:endParaRPr>
        </a:p>
      </dsp:txBody>
      <dsp:txXfrm>
        <a:off x="0" y="1366456"/>
        <a:ext cx="8654902" cy="1276136"/>
      </dsp:txXfrm>
    </dsp:sp>
    <dsp:sp modelId="{71E2D33D-00CB-4979-AB4C-02418962E2D9}">
      <dsp:nvSpPr>
        <dsp:cNvPr id="0" name=""/>
        <dsp:cNvSpPr/>
      </dsp:nvSpPr>
      <dsp:spPr>
        <a:xfrm>
          <a:off x="0" y="2554143"/>
          <a:ext cx="8654902" cy="0"/>
        </a:xfrm>
        <a:prstGeom prst="line">
          <a:avLst/>
        </a:prstGeom>
        <a:solidFill>
          <a:srgbClr val="1D9A78">
            <a:hueOff val="0"/>
            <a:satOff val="0"/>
            <a:lumOff val="0"/>
            <a:alphaOff val="0"/>
          </a:srgbClr>
        </a:solidFill>
        <a:ln w="12700" cap="flat" cmpd="sng" algn="ctr">
          <a:solidFill>
            <a:srgbClr val="1D9A78">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52CC1A-74B5-46E9-9886-DBAC76A7F306}">
      <dsp:nvSpPr>
        <dsp:cNvPr id="0" name=""/>
        <dsp:cNvSpPr/>
      </dsp:nvSpPr>
      <dsp:spPr>
        <a:xfrm>
          <a:off x="0" y="2556014"/>
          <a:ext cx="8654902" cy="1276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None/>
          </a:pPr>
          <a:r>
            <a:rPr lang="en-US" sz="1800" b="1" kern="1200" dirty="0" err="1">
              <a:solidFill>
                <a:sysClr val="windowText" lastClr="000000">
                  <a:hueOff val="0"/>
                  <a:satOff val="0"/>
                  <a:lumOff val="0"/>
                  <a:alphaOff val="0"/>
                </a:sysClr>
              </a:solidFill>
              <a:latin typeface="+mn-lt"/>
              <a:ea typeface="Verdana" panose="020B0604030504040204" pitchFamily="34" charset="0"/>
              <a:cs typeface="+mn-cs"/>
            </a:rPr>
            <a:t>Proizvodnja</a:t>
          </a:r>
          <a:r>
            <a:rPr lang="en-US" sz="1800" b="1" kern="1200" dirty="0">
              <a:solidFill>
                <a:sysClr val="windowText" lastClr="000000">
                  <a:hueOff val="0"/>
                  <a:satOff val="0"/>
                  <a:lumOff val="0"/>
                  <a:alphaOff val="0"/>
                </a:sysClr>
              </a:solidFill>
              <a:latin typeface="+mn-lt"/>
              <a:ea typeface="Verdana" panose="020B0604030504040204" pitchFamily="34" charset="0"/>
              <a:cs typeface="+mn-cs"/>
            </a:rPr>
            <a:t> </a:t>
          </a:r>
          <a:r>
            <a:rPr lang="en-US" sz="1800" b="1" kern="1200" dirty="0" err="1">
              <a:solidFill>
                <a:sysClr val="windowText" lastClr="000000">
                  <a:hueOff val="0"/>
                  <a:satOff val="0"/>
                  <a:lumOff val="0"/>
                  <a:alphaOff val="0"/>
                </a:sysClr>
              </a:solidFill>
              <a:latin typeface="+mn-lt"/>
              <a:ea typeface="Verdana" panose="020B0604030504040204" pitchFamily="34" charset="0"/>
              <a:cs typeface="+mn-cs"/>
            </a:rPr>
            <a:t>hrane</a:t>
          </a:r>
          <a:r>
            <a:rPr lang="en-GB" sz="1800" kern="1200" dirty="0">
              <a:solidFill>
                <a:sysClr val="windowText" lastClr="000000">
                  <a:hueOff val="0"/>
                  <a:satOff val="0"/>
                  <a:lumOff val="0"/>
                  <a:alphaOff val="0"/>
                </a:sysClr>
              </a:solidFill>
              <a:latin typeface="+mn-lt"/>
              <a:ea typeface="Verdana" panose="020B0604030504040204" pitchFamily="34" charset="0"/>
              <a:cs typeface="+mn-cs"/>
            </a:rPr>
            <a:t>: </a:t>
          </a:r>
          <a:r>
            <a:rPr lang="en-GB" sz="1800" kern="1200" dirty="0" err="1">
              <a:solidFill>
                <a:sysClr val="windowText" lastClr="000000">
                  <a:hueOff val="0"/>
                  <a:satOff val="0"/>
                  <a:lumOff val="0"/>
                  <a:alphaOff val="0"/>
                </a:sysClr>
              </a:solidFill>
              <a:latin typeface="+mn-lt"/>
              <a:ea typeface="Verdana" panose="020B0604030504040204" pitchFamily="34" charset="0"/>
              <a:cs typeface="+mn-cs"/>
            </a:rPr>
            <a:t>dizajniranje</a:t>
          </a:r>
          <a:r>
            <a:rPr lang="en-GB" sz="1800" kern="1200" dirty="0">
              <a:solidFill>
                <a:sysClr val="windowText" lastClr="000000">
                  <a:hueOff val="0"/>
                  <a:satOff val="0"/>
                  <a:lumOff val="0"/>
                  <a:alphaOff val="0"/>
                </a:sysClr>
              </a:solidFill>
              <a:latin typeface="+mn-lt"/>
              <a:ea typeface="Verdana" panose="020B0604030504040204" pitchFamily="34" charset="0"/>
              <a:cs typeface="+mn-cs"/>
            </a:rPr>
            <a:t> </a:t>
          </a:r>
          <a:r>
            <a:rPr lang="en-GB" sz="1800" kern="1200" dirty="0" err="1">
              <a:solidFill>
                <a:sysClr val="windowText" lastClr="000000">
                  <a:hueOff val="0"/>
                  <a:satOff val="0"/>
                  <a:lumOff val="0"/>
                  <a:alphaOff val="0"/>
                </a:sysClr>
              </a:solidFill>
              <a:latin typeface="+mn-lt"/>
              <a:ea typeface="Verdana" panose="020B0604030504040204" pitchFamily="34" charset="0"/>
              <a:cs typeface="+mn-cs"/>
            </a:rPr>
            <a:t>hrane</a:t>
          </a:r>
          <a:r>
            <a:rPr lang="en-GB" sz="1800" kern="1200" dirty="0">
              <a:solidFill>
                <a:sysClr val="windowText" lastClr="000000">
                  <a:hueOff val="0"/>
                  <a:satOff val="0"/>
                  <a:lumOff val="0"/>
                  <a:alphaOff val="0"/>
                </a:sysClr>
              </a:solidFill>
              <a:latin typeface="+mn-lt"/>
              <a:ea typeface="Verdana" panose="020B0604030504040204" pitchFamily="34" charset="0"/>
              <a:cs typeface="+mn-cs"/>
            </a:rPr>
            <a:t> </a:t>
          </a:r>
          <a:r>
            <a:rPr lang="en-GB" sz="1800" kern="1200" dirty="0" err="1">
              <a:solidFill>
                <a:sysClr val="windowText" lastClr="000000">
                  <a:hueOff val="0"/>
                  <a:satOff val="0"/>
                  <a:lumOff val="0"/>
                  <a:alphaOff val="0"/>
                </a:sysClr>
              </a:solidFill>
              <a:latin typeface="+mn-lt"/>
              <a:ea typeface="Verdana" panose="020B0604030504040204" pitchFamily="34" charset="0"/>
              <a:cs typeface="+mn-cs"/>
            </a:rPr>
            <a:t>sa</a:t>
          </a:r>
          <a:r>
            <a:rPr lang="en-GB" sz="1800" kern="1200" dirty="0">
              <a:solidFill>
                <a:sysClr val="windowText" lastClr="000000">
                  <a:hueOff val="0"/>
                  <a:satOff val="0"/>
                  <a:lumOff val="0"/>
                  <a:alphaOff val="0"/>
                </a:sysClr>
              </a:solidFill>
              <a:latin typeface="+mn-lt"/>
              <a:ea typeface="Verdana" panose="020B0604030504040204" pitchFamily="34" charset="0"/>
              <a:cs typeface="+mn-cs"/>
            </a:rPr>
            <a:t> </a:t>
          </a:r>
          <a:r>
            <a:rPr lang="en-GB" sz="1800" kern="1200" dirty="0" err="1">
              <a:solidFill>
                <a:sysClr val="windowText" lastClr="000000">
                  <a:hueOff val="0"/>
                  <a:satOff val="0"/>
                  <a:lumOff val="0"/>
                  <a:alphaOff val="0"/>
                </a:sysClr>
              </a:solidFill>
              <a:latin typeface="+mn-lt"/>
              <a:ea typeface="Verdana" panose="020B0604030504040204" pitchFamily="34" charset="0"/>
              <a:cs typeface="+mn-cs"/>
            </a:rPr>
            <a:t>različitim</a:t>
          </a:r>
          <a:r>
            <a:rPr lang="en-GB" sz="1800" kern="1200" dirty="0">
              <a:solidFill>
                <a:sysClr val="windowText" lastClr="000000">
                  <a:hueOff val="0"/>
                  <a:satOff val="0"/>
                  <a:lumOff val="0"/>
                  <a:alphaOff val="0"/>
                </a:sysClr>
              </a:solidFill>
              <a:latin typeface="+mn-lt"/>
              <a:ea typeface="Verdana" panose="020B0604030504040204" pitchFamily="34" charset="0"/>
              <a:cs typeface="+mn-cs"/>
            </a:rPr>
            <a:t> </a:t>
          </a:r>
          <a:r>
            <a:rPr lang="en-GB" sz="1800" kern="1200" dirty="0" err="1">
              <a:solidFill>
                <a:sysClr val="windowText" lastClr="000000">
                  <a:hueOff val="0"/>
                  <a:satOff val="0"/>
                  <a:lumOff val="0"/>
                  <a:alphaOff val="0"/>
                </a:sysClr>
              </a:solidFill>
              <a:latin typeface="+mn-lt"/>
              <a:ea typeface="Verdana" panose="020B0604030504040204" pitchFamily="34" charset="0"/>
              <a:cs typeface="+mn-cs"/>
            </a:rPr>
            <a:t>načinima</a:t>
          </a:r>
          <a:r>
            <a:rPr lang="en-GB" sz="1800" kern="1200" dirty="0">
              <a:solidFill>
                <a:sysClr val="windowText" lastClr="000000">
                  <a:hueOff val="0"/>
                  <a:satOff val="0"/>
                  <a:lumOff val="0"/>
                  <a:alphaOff val="0"/>
                </a:sysClr>
              </a:solidFill>
              <a:latin typeface="+mn-lt"/>
              <a:ea typeface="Verdana" panose="020B0604030504040204" pitchFamily="34" charset="0"/>
              <a:cs typeface="+mn-cs"/>
            </a:rPr>
            <a:t> </a:t>
          </a:r>
          <a:r>
            <a:rPr lang="en-GB" sz="1800" kern="1200" dirty="0" err="1">
              <a:solidFill>
                <a:sysClr val="windowText" lastClr="000000">
                  <a:hueOff val="0"/>
                  <a:satOff val="0"/>
                  <a:lumOff val="0"/>
                  <a:alphaOff val="0"/>
                </a:sysClr>
              </a:solidFill>
              <a:latin typeface="+mn-lt"/>
              <a:ea typeface="Verdana" panose="020B0604030504040204" pitchFamily="34" charset="0"/>
              <a:cs typeface="+mn-cs"/>
            </a:rPr>
            <a:t>razgradnje</a:t>
          </a:r>
          <a:r>
            <a:rPr lang="en-GB" sz="1800" kern="1200" dirty="0">
              <a:solidFill>
                <a:sysClr val="windowText" lastClr="000000">
                  <a:hueOff val="0"/>
                  <a:satOff val="0"/>
                  <a:lumOff val="0"/>
                  <a:alphaOff val="0"/>
                </a:sysClr>
              </a:solidFill>
              <a:latin typeface="+mn-lt"/>
              <a:ea typeface="Verdana" panose="020B0604030504040204" pitchFamily="34" charset="0"/>
              <a:cs typeface="+mn-cs"/>
            </a:rPr>
            <a:t>, </a:t>
          </a:r>
          <a:r>
            <a:rPr lang="en-GB" sz="1800" kern="1200" dirty="0" err="1">
              <a:solidFill>
                <a:sysClr val="windowText" lastClr="000000">
                  <a:hueOff val="0"/>
                  <a:satOff val="0"/>
                  <a:lumOff val="0"/>
                  <a:alphaOff val="0"/>
                </a:sysClr>
              </a:solidFill>
              <a:latin typeface="+mn-lt"/>
              <a:ea typeface="Verdana" panose="020B0604030504040204" pitchFamily="34" charset="0"/>
              <a:cs typeface="+mn-cs"/>
            </a:rPr>
            <a:t>proizvodnja</a:t>
          </a:r>
          <a:r>
            <a:rPr lang="en-GB" sz="1800" kern="1200" dirty="0">
              <a:solidFill>
                <a:sysClr val="windowText" lastClr="000000">
                  <a:hueOff val="0"/>
                  <a:satOff val="0"/>
                  <a:lumOff val="0"/>
                  <a:alphaOff val="0"/>
                </a:sysClr>
              </a:solidFill>
              <a:latin typeface="+mn-lt"/>
              <a:ea typeface="Verdana" panose="020B0604030504040204" pitchFamily="34" charset="0"/>
              <a:cs typeface="+mn-cs"/>
            </a:rPr>
            <a:t> </a:t>
          </a:r>
          <a:r>
            <a:rPr lang="en-GB" sz="1800" kern="1200" dirty="0" err="1">
              <a:solidFill>
                <a:sysClr val="windowText" lastClr="000000">
                  <a:hueOff val="0"/>
                  <a:satOff val="0"/>
                  <a:lumOff val="0"/>
                  <a:alphaOff val="0"/>
                </a:sysClr>
              </a:solidFill>
              <a:latin typeface="+mn-lt"/>
              <a:ea typeface="Verdana" panose="020B0604030504040204" pitchFamily="34" charset="0"/>
              <a:cs typeface="+mn-cs"/>
            </a:rPr>
            <a:t>sastojaka</a:t>
          </a:r>
          <a:r>
            <a:rPr lang="en-GB" sz="1800" kern="1200" dirty="0">
              <a:solidFill>
                <a:sysClr val="windowText" lastClr="000000">
                  <a:hueOff val="0"/>
                  <a:satOff val="0"/>
                  <a:lumOff val="0"/>
                  <a:alphaOff val="0"/>
                </a:sysClr>
              </a:solidFill>
              <a:latin typeface="+mn-lt"/>
              <a:ea typeface="Verdana" panose="020B0604030504040204" pitchFamily="34" charset="0"/>
              <a:cs typeface="+mn-cs"/>
            </a:rPr>
            <a:t> koji </a:t>
          </a:r>
          <a:r>
            <a:rPr lang="en-GB" sz="1800" kern="1200" dirty="0" err="1">
              <a:solidFill>
                <a:sysClr val="windowText" lastClr="000000">
                  <a:hueOff val="0"/>
                  <a:satOff val="0"/>
                  <a:lumOff val="0"/>
                  <a:alphaOff val="0"/>
                </a:sysClr>
              </a:solidFill>
              <a:latin typeface="+mn-lt"/>
              <a:ea typeface="Verdana" panose="020B0604030504040204" pitchFamily="34" charset="0"/>
              <a:cs typeface="+mn-cs"/>
            </a:rPr>
            <a:t>potiču</a:t>
          </a:r>
          <a:r>
            <a:rPr lang="en-GB" sz="1800" kern="1200" dirty="0">
              <a:solidFill>
                <a:sysClr val="windowText" lastClr="000000">
                  <a:hueOff val="0"/>
                  <a:satOff val="0"/>
                  <a:lumOff val="0"/>
                  <a:alphaOff val="0"/>
                </a:sysClr>
              </a:solidFill>
              <a:latin typeface="+mn-lt"/>
              <a:ea typeface="Verdana" panose="020B0604030504040204" pitchFamily="34" charset="0"/>
              <a:cs typeface="+mn-cs"/>
            </a:rPr>
            <a:t> </a:t>
          </a:r>
          <a:r>
            <a:rPr lang="en-GB" sz="1800" kern="1200" dirty="0" err="1">
              <a:solidFill>
                <a:sysClr val="windowText" lastClr="000000">
                  <a:hueOff val="0"/>
                  <a:satOff val="0"/>
                  <a:lumOff val="0"/>
                  <a:alphaOff val="0"/>
                </a:sysClr>
              </a:solidFill>
              <a:latin typeface="+mn-lt"/>
              <a:ea typeface="Verdana" panose="020B0604030504040204" pitchFamily="34" charset="0"/>
              <a:cs typeface="+mn-cs"/>
            </a:rPr>
            <a:t>biorazbnolikost</a:t>
          </a:r>
          <a:r>
            <a:rPr lang="en-GB" sz="1800" kern="1200" dirty="0">
              <a:solidFill>
                <a:sysClr val="windowText" lastClr="000000">
                  <a:hueOff val="0"/>
                  <a:satOff val="0"/>
                  <a:lumOff val="0"/>
                  <a:alphaOff val="0"/>
                </a:sysClr>
              </a:solidFill>
              <a:latin typeface="+mn-lt"/>
              <a:ea typeface="Verdana" panose="020B0604030504040204" pitchFamily="34" charset="0"/>
              <a:cs typeface="+mn-cs"/>
            </a:rPr>
            <a:t> </a:t>
          </a:r>
          <a:r>
            <a:rPr lang="en-GB" sz="1800" kern="1200" dirty="0" err="1">
              <a:solidFill>
                <a:sysClr val="windowText" lastClr="000000">
                  <a:hueOff val="0"/>
                  <a:satOff val="0"/>
                  <a:lumOff val="0"/>
                  <a:alphaOff val="0"/>
                </a:sysClr>
              </a:solidFill>
              <a:latin typeface="+mn-lt"/>
              <a:ea typeface="Verdana" panose="020B0604030504040204" pitchFamily="34" charset="0"/>
              <a:cs typeface="+mn-cs"/>
            </a:rPr>
            <a:t>podupirući</a:t>
          </a:r>
          <a:r>
            <a:rPr lang="en-GB" sz="1800" kern="1200" dirty="0">
              <a:solidFill>
                <a:sysClr val="windowText" lastClr="000000">
                  <a:hueOff val="0"/>
                  <a:satOff val="0"/>
                  <a:lumOff val="0"/>
                  <a:alphaOff val="0"/>
                </a:sysClr>
              </a:solidFill>
              <a:latin typeface="+mn-lt"/>
              <a:ea typeface="Verdana" panose="020B0604030504040204" pitchFamily="34" charset="0"/>
              <a:cs typeface="+mn-cs"/>
            </a:rPr>
            <a:t> </a:t>
          </a:r>
          <a:r>
            <a:rPr lang="en-GB" sz="1800" kern="1200" dirty="0" err="1">
              <a:solidFill>
                <a:sysClr val="windowText" lastClr="000000">
                  <a:hueOff val="0"/>
                  <a:satOff val="0"/>
                  <a:lumOff val="0"/>
                  <a:alphaOff val="0"/>
                </a:sysClr>
              </a:solidFill>
              <a:latin typeface="+mn-lt"/>
              <a:ea typeface="Verdana" panose="020B0604030504040204" pitchFamily="34" charset="0"/>
              <a:cs typeface="+mn-cs"/>
            </a:rPr>
            <a:t>farme</a:t>
          </a:r>
          <a:r>
            <a:rPr lang="en-GB" sz="1800" kern="1200" dirty="0">
              <a:solidFill>
                <a:sysClr val="windowText" lastClr="000000">
                  <a:hueOff val="0"/>
                  <a:satOff val="0"/>
                  <a:lumOff val="0"/>
                  <a:alphaOff val="0"/>
                </a:sysClr>
              </a:solidFill>
              <a:latin typeface="+mn-lt"/>
              <a:ea typeface="Verdana" panose="020B0604030504040204" pitchFamily="34" charset="0"/>
              <a:cs typeface="+mn-cs"/>
            </a:rPr>
            <a:t> </a:t>
          </a:r>
          <a:r>
            <a:rPr lang="en-GB" sz="1800" kern="1200" dirty="0" err="1">
              <a:solidFill>
                <a:sysClr val="windowText" lastClr="000000">
                  <a:hueOff val="0"/>
                  <a:satOff val="0"/>
                  <a:lumOff val="0"/>
                  <a:alphaOff val="0"/>
                </a:sysClr>
              </a:solidFill>
              <a:latin typeface="+mn-lt"/>
              <a:ea typeface="Verdana" panose="020B0604030504040204" pitchFamily="34" charset="0"/>
              <a:cs typeface="+mn-cs"/>
            </a:rPr>
            <a:t>koje</a:t>
          </a:r>
          <a:r>
            <a:rPr lang="en-GB" sz="1800" kern="1200" dirty="0">
              <a:solidFill>
                <a:sysClr val="windowText" lastClr="000000">
                  <a:hueOff val="0"/>
                  <a:satOff val="0"/>
                  <a:lumOff val="0"/>
                  <a:alphaOff val="0"/>
                </a:sysClr>
              </a:solidFill>
              <a:latin typeface="+mn-lt"/>
              <a:ea typeface="Verdana" panose="020B0604030504040204" pitchFamily="34" charset="0"/>
              <a:cs typeface="+mn-cs"/>
            </a:rPr>
            <a:t> </a:t>
          </a:r>
          <a:r>
            <a:rPr lang="en-GB" sz="1800" kern="1200" dirty="0" err="1">
              <a:solidFill>
                <a:sysClr val="windowText" lastClr="000000">
                  <a:hueOff val="0"/>
                  <a:satOff val="0"/>
                  <a:lumOff val="0"/>
                  <a:alphaOff val="0"/>
                </a:sysClr>
              </a:solidFill>
              <a:latin typeface="+mn-lt"/>
              <a:ea typeface="Verdana" panose="020B0604030504040204" pitchFamily="34" charset="0"/>
              <a:cs typeface="+mn-cs"/>
            </a:rPr>
            <a:t>uzgajaju</a:t>
          </a:r>
          <a:r>
            <a:rPr lang="en-GB" sz="1800" kern="1200" dirty="0">
              <a:solidFill>
                <a:sysClr val="windowText" lastClr="000000">
                  <a:hueOff val="0"/>
                  <a:satOff val="0"/>
                  <a:lumOff val="0"/>
                  <a:alphaOff val="0"/>
                </a:sysClr>
              </a:solidFill>
              <a:latin typeface="+mn-lt"/>
              <a:ea typeface="Verdana" panose="020B0604030504040204" pitchFamily="34" charset="0"/>
              <a:cs typeface="+mn-cs"/>
            </a:rPr>
            <a:t> </a:t>
          </a:r>
          <a:r>
            <a:rPr lang="en-GB" sz="1800" kern="1200" dirty="0" err="1">
              <a:solidFill>
                <a:sysClr val="windowText" lastClr="000000">
                  <a:hueOff val="0"/>
                  <a:satOff val="0"/>
                  <a:lumOff val="0"/>
                  <a:alphaOff val="0"/>
                </a:sysClr>
              </a:solidFill>
              <a:latin typeface="+mn-lt"/>
              <a:ea typeface="Verdana" panose="020B0604030504040204" pitchFamily="34" charset="0"/>
              <a:cs typeface="+mn-cs"/>
            </a:rPr>
            <a:t>hranu</a:t>
          </a:r>
          <a:r>
            <a:rPr lang="en-GB" sz="1800" kern="1200" dirty="0">
              <a:solidFill>
                <a:sysClr val="windowText" lastClr="000000">
                  <a:hueOff val="0"/>
                  <a:satOff val="0"/>
                  <a:lumOff val="0"/>
                  <a:alphaOff val="0"/>
                </a:sysClr>
              </a:solidFill>
              <a:latin typeface="+mn-lt"/>
              <a:ea typeface="Verdana" panose="020B0604030504040204" pitchFamily="34" charset="0"/>
              <a:cs typeface="+mn-cs"/>
            </a:rPr>
            <a:t> </a:t>
          </a:r>
          <a:r>
            <a:rPr lang="en-GB" sz="1800" kern="1200" dirty="0" err="1">
              <a:solidFill>
                <a:sysClr val="windowText" lastClr="000000">
                  <a:hueOff val="0"/>
                  <a:satOff val="0"/>
                  <a:lumOff val="0"/>
                  <a:alphaOff val="0"/>
                </a:sysClr>
              </a:solidFill>
              <a:latin typeface="+mn-lt"/>
              <a:ea typeface="Verdana" panose="020B0604030504040204" pitchFamily="34" charset="0"/>
              <a:cs typeface="+mn-cs"/>
            </a:rPr>
            <a:t>na</a:t>
          </a:r>
          <a:r>
            <a:rPr lang="en-GB" sz="1800" kern="1200" dirty="0">
              <a:solidFill>
                <a:sysClr val="windowText" lastClr="000000">
                  <a:hueOff val="0"/>
                  <a:satOff val="0"/>
                  <a:lumOff val="0"/>
                  <a:alphaOff val="0"/>
                </a:sysClr>
              </a:solidFill>
              <a:latin typeface="+mn-lt"/>
              <a:ea typeface="Verdana" panose="020B0604030504040204" pitchFamily="34" charset="0"/>
              <a:cs typeface="+mn-cs"/>
            </a:rPr>
            <a:t> </a:t>
          </a:r>
          <a:r>
            <a:rPr lang="en-GB" sz="1800" kern="1200" dirty="0" err="1">
              <a:solidFill>
                <a:sysClr val="windowText" lastClr="000000">
                  <a:hueOff val="0"/>
                  <a:satOff val="0"/>
                  <a:lumOff val="0"/>
                  <a:alphaOff val="0"/>
                </a:sysClr>
              </a:solidFill>
              <a:latin typeface="+mn-lt"/>
              <a:ea typeface="Verdana" panose="020B0604030504040204" pitchFamily="34" charset="0"/>
              <a:cs typeface="+mn-cs"/>
            </a:rPr>
            <a:t>način</a:t>
          </a:r>
          <a:r>
            <a:rPr lang="en-GB" sz="1800" kern="1200" dirty="0">
              <a:solidFill>
                <a:sysClr val="windowText" lastClr="000000">
                  <a:hueOff val="0"/>
                  <a:satOff val="0"/>
                  <a:lumOff val="0"/>
                  <a:alphaOff val="0"/>
                </a:sysClr>
              </a:solidFill>
              <a:latin typeface="+mn-lt"/>
              <a:ea typeface="Verdana" panose="020B0604030504040204" pitchFamily="34" charset="0"/>
              <a:cs typeface="+mn-cs"/>
            </a:rPr>
            <a:t> da </a:t>
          </a:r>
          <a:r>
            <a:rPr lang="en-GB" sz="1800" kern="1200" dirty="0" err="1">
              <a:solidFill>
                <a:sysClr val="windowText" lastClr="000000">
                  <a:hueOff val="0"/>
                  <a:satOff val="0"/>
                  <a:lumOff val="0"/>
                  <a:alphaOff val="0"/>
                </a:sysClr>
              </a:solidFill>
              <a:latin typeface="+mn-lt"/>
              <a:ea typeface="Verdana" panose="020B0604030504040204" pitchFamily="34" charset="0"/>
              <a:cs typeface="+mn-cs"/>
            </a:rPr>
            <a:t>smanjuju</a:t>
          </a:r>
          <a:r>
            <a:rPr lang="en-GB" sz="1800" kern="1200" dirty="0">
              <a:solidFill>
                <a:sysClr val="windowText" lastClr="000000">
                  <a:hueOff val="0"/>
                  <a:satOff val="0"/>
                  <a:lumOff val="0"/>
                  <a:alphaOff val="0"/>
                </a:sysClr>
              </a:solidFill>
              <a:latin typeface="+mn-lt"/>
              <a:ea typeface="Verdana" panose="020B0604030504040204" pitchFamily="34" charset="0"/>
              <a:cs typeface="+mn-cs"/>
            </a:rPr>
            <a:t> </a:t>
          </a:r>
          <a:r>
            <a:rPr lang="en-GB" sz="1800" kern="1200" dirty="0" err="1">
              <a:solidFill>
                <a:sysClr val="windowText" lastClr="000000">
                  <a:hueOff val="0"/>
                  <a:satOff val="0"/>
                  <a:lumOff val="0"/>
                  <a:alphaOff val="0"/>
                </a:sysClr>
              </a:solidFill>
              <a:latin typeface="+mn-lt"/>
              <a:ea typeface="Verdana" panose="020B0604030504040204" pitchFamily="34" charset="0"/>
              <a:cs typeface="+mn-cs"/>
            </a:rPr>
            <a:t>stvaranje</a:t>
          </a:r>
          <a:r>
            <a:rPr lang="en-GB" sz="1800" kern="1200" dirty="0">
              <a:solidFill>
                <a:sysClr val="windowText" lastClr="000000">
                  <a:hueOff val="0"/>
                  <a:satOff val="0"/>
                  <a:lumOff val="0"/>
                  <a:alphaOff val="0"/>
                </a:sysClr>
              </a:solidFill>
              <a:latin typeface="+mn-lt"/>
              <a:ea typeface="Verdana" panose="020B0604030504040204" pitchFamily="34" charset="0"/>
              <a:cs typeface="+mn-cs"/>
            </a:rPr>
            <a:t> CO2, </a:t>
          </a:r>
          <a:r>
            <a:rPr lang="en-GB" sz="1800" kern="1200" dirty="0" err="1">
              <a:solidFill>
                <a:sysClr val="windowText" lastClr="000000">
                  <a:hueOff val="0"/>
                  <a:satOff val="0"/>
                  <a:lumOff val="0"/>
                  <a:alphaOff val="0"/>
                </a:sysClr>
              </a:solidFill>
              <a:latin typeface="+mn-lt"/>
              <a:ea typeface="Verdana" panose="020B0604030504040204" pitchFamily="34" charset="0"/>
              <a:cs typeface="+mn-cs"/>
            </a:rPr>
            <a:t>poboljšavaju</a:t>
          </a:r>
          <a:r>
            <a:rPr lang="en-GB" sz="1800" kern="1200" dirty="0">
              <a:solidFill>
                <a:sysClr val="windowText" lastClr="000000">
                  <a:hueOff val="0"/>
                  <a:satOff val="0"/>
                  <a:lumOff val="0"/>
                  <a:alphaOff val="0"/>
                </a:sysClr>
              </a:solidFill>
              <a:latin typeface="+mn-lt"/>
              <a:ea typeface="Verdana" panose="020B0604030504040204" pitchFamily="34" charset="0"/>
              <a:cs typeface="+mn-cs"/>
            </a:rPr>
            <a:t> </a:t>
          </a:r>
          <a:r>
            <a:rPr lang="en-GB" sz="1800" kern="1200" dirty="0" err="1">
              <a:solidFill>
                <a:sysClr val="windowText" lastClr="000000">
                  <a:hueOff val="0"/>
                  <a:satOff val="0"/>
                  <a:lumOff val="0"/>
                  <a:alphaOff val="0"/>
                </a:sysClr>
              </a:solidFill>
              <a:latin typeface="+mn-lt"/>
              <a:ea typeface="Verdana" panose="020B0604030504040204" pitchFamily="34" charset="0"/>
              <a:cs typeface="+mn-cs"/>
            </a:rPr>
            <a:t>kvalitetu</a:t>
          </a:r>
          <a:r>
            <a:rPr lang="en-GB" sz="1800" kern="1200" dirty="0">
              <a:solidFill>
                <a:sysClr val="windowText" lastClr="000000">
                  <a:hueOff val="0"/>
                  <a:satOff val="0"/>
                  <a:lumOff val="0"/>
                  <a:alphaOff val="0"/>
                </a:sysClr>
              </a:solidFill>
              <a:latin typeface="+mn-lt"/>
              <a:ea typeface="Verdana" panose="020B0604030504040204" pitchFamily="34" charset="0"/>
              <a:cs typeface="+mn-cs"/>
            </a:rPr>
            <a:t> </a:t>
          </a:r>
          <a:r>
            <a:rPr lang="en-GB" sz="1800" kern="1200" dirty="0" err="1">
              <a:solidFill>
                <a:sysClr val="windowText" lastClr="000000">
                  <a:hueOff val="0"/>
                  <a:satOff val="0"/>
                  <a:lumOff val="0"/>
                  <a:alphaOff val="0"/>
                </a:sysClr>
              </a:solidFill>
              <a:latin typeface="+mn-lt"/>
              <a:ea typeface="Verdana" panose="020B0604030504040204" pitchFamily="34" charset="0"/>
              <a:cs typeface="+mn-cs"/>
            </a:rPr>
            <a:t>zraka</a:t>
          </a:r>
          <a:r>
            <a:rPr lang="en-GB" sz="1800" kern="1200" dirty="0">
              <a:solidFill>
                <a:sysClr val="windowText" lastClr="000000">
                  <a:hueOff val="0"/>
                  <a:satOff val="0"/>
                  <a:lumOff val="0"/>
                  <a:alphaOff val="0"/>
                </a:sysClr>
              </a:solidFill>
              <a:latin typeface="+mn-lt"/>
              <a:ea typeface="Verdana" panose="020B0604030504040204" pitchFamily="34" charset="0"/>
              <a:cs typeface="+mn-cs"/>
            </a:rPr>
            <a:t> </a:t>
          </a:r>
          <a:r>
            <a:rPr lang="en-GB" sz="1800" kern="1200" dirty="0" err="1">
              <a:solidFill>
                <a:sysClr val="windowText" lastClr="000000">
                  <a:hueOff val="0"/>
                  <a:satOff val="0"/>
                  <a:lumOff val="0"/>
                  <a:alphaOff val="0"/>
                </a:sysClr>
              </a:solidFill>
              <a:latin typeface="+mn-lt"/>
              <a:ea typeface="Verdana" panose="020B0604030504040204" pitchFamily="34" charset="0"/>
              <a:cs typeface="+mn-cs"/>
            </a:rPr>
            <a:t>i</a:t>
          </a:r>
          <a:r>
            <a:rPr lang="en-GB" sz="1800" kern="1200" dirty="0">
              <a:solidFill>
                <a:sysClr val="windowText" lastClr="000000">
                  <a:hueOff val="0"/>
                  <a:satOff val="0"/>
                  <a:lumOff val="0"/>
                  <a:alphaOff val="0"/>
                </a:sysClr>
              </a:solidFill>
              <a:latin typeface="+mn-lt"/>
              <a:ea typeface="Verdana" panose="020B0604030504040204" pitchFamily="34" charset="0"/>
              <a:cs typeface="+mn-cs"/>
            </a:rPr>
            <a:t> </a:t>
          </a:r>
          <a:r>
            <a:rPr lang="en-GB" sz="1800" kern="1200" dirty="0" err="1">
              <a:solidFill>
                <a:sysClr val="windowText" lastClr="000000">
                  <a:hueOff val="0"/>
                  <a:satOff val="0"/>
                  <a:lumOff val="0"/>
                  <a:alphaOff val="0"/>
                </a:sysClr>
              </a:solidFill>
              <a:latin typeface="+mn-lt"/>
              <a:ea typeface="Verdana" panose="020B0604030504040204" pitchFamily="34" charset="0"/>
              <a:cs typeface="+mn-cs"/>
            </a:rPr>
            <a:t>vode</a:t>
          </a:r>
          <a:r>
            <a:rPr lang="en-GB" sz="1800" kern="1200" dirty="0">
              <a:solidFill>
                <a:sysClr val="windowText" lastClr="000000">
                  <a:hueOff val="0"/>
                  <a:satOff val="0"/>
                  <a:lumOff val="0"/>
                  <a:alphaOff val="0"/>
                </a:sysClr>
              </a:solidFill>
              <a:latin typeface="+mn-lt"/>
              <a:ea typeface="Verdana" panose="020B0604030504040204" pitchFamily="34" charset="0"/>
              <a:cs typeface="+mn-cs"/>
            </a:rPr>
            <a:t> </a:t>
          </a:r>
          <a:r>
            <a:rPr lang="en-GB" sz="1800" kern="1200" dirty="0" err="1">
              <a:solidFill>
                <a:sysClr val="windowText" lastClr="000000">
                  <a:hueOff val="0"/>
                  <a:satOff val="0"/>
                  <a:lumOff val="0"/>
                  <a:alphaOff val="0"/>
                </a:sysClr>
              </a:solidFill>
              <a:latin typeface="+mn-lt"/>
              <a:ea typeface="Verdana" panose="020B0604030504040204" pitchFamily="34" charset="0"/>
              <a:cs typeface="+mn-cs"/>
            </a:rPr>
            <a:t>i</a:t>
          </a:r>
          <a:r>
            <a:rPr lang="en-GB" sz="1800" kern="1200" dirty="0">
              <a:solidFill>
                <a:sysClr val="windowText" lastClr="000000">
                  <a:hueOff val="0"/>
                  <a:satOff val="0"/>
                  <a:lumOff val="0"/>
                  <a:alphaOff val="0"/>
                </a:sysClr>
              </a:solidFill>
              <a:latin typeface="+mn-lt"/>
              <a:ea typeface="Verdana" panose="020B0604030504040204" pitchFamily="34" charset="0"/>
              <a:cs typeface="+mn-cs"/>
            </a:rPr>
            <a:t> </a:t>
          </a:r>
          <a:r>
            <a:rPr lang="en-GB" sz="1800" kern="1200" dirty="0" err="1">
              <a:solidFill>
                <a:sysClr val="windowText" lastClr="000000">
                  <a:hueOff val="0"/>
                  <a:satOff val="0"/>
                  <a:lumOff val="0"/>
                  <a:alphaOff val="0"/>
                </a:sysClr>
              </a:solidFill>
              <a:latin typeface="+mn-lt"/>
              <a:ea typeface="Verdana" panose="020B0604030504040204" pitchFamily="34" charset="0"/>
              <a:cs typeface="+mn-cs"/>
            </a:rPr>
            <a:t>nemaju</a:t>
          </a:r>
          <a:r>
            <a:rPr lang="en-GB" sz="1800" kern="1200" dirty="0">
              <a:solidFill>
                <a:sysClr val="windowText" lastClr="000000">
                  <a:hueOff val="0"/>
                  <a:satOff val="0"/>
                  <a:lumOff val="0"/>
                  <a:alphaOff val="0"/>
                </a:sysClr>
              </a:solidFill>
              <a:latin typeface="+mn-lt"/>
              <a:ea typeface="Verdana" panose="020B0604030504040204" pitchFamily="34" charset="0"/>
              <a:cs typeface="+mn-cs"/>
            </a:rPr>
            <a:t> </a:t>
          </a:r>
          <a:r>
            <a:rPr lang="en-GB" sz="1800" kern="1200" dirty="0" err="1">
              <a:solidFill>
                <a:sysClr val="windowText" lastClr="000000">
                  <a:hueOff val="0"/>
                  <a:satOff val="0"/>
                  <a:lumOff val="0"/>
                  <a:alphaOff val="0"/>
                </a:sysClr>
              </a:solidFill>
              <a:latin typeface="+mn-lt"/>
              <a:ea typeface="Verdana" panose="020B0604030504040204" pitchFamily="34" charset="0"/>
              <a:cs typeface="+mn-cs"/>
            </a:rPr>
            <a:t>potrebu</a:t>
          </a:r>
          <a:r>
            <a:rPr lang="en-GB" sz="1800" kern="1200" dirty="0">
              <a:solidFill>
                <a:sysClr val="windowText" lastClr="000000">
                  <a:hueOff val="0"/>
                  <a:satOff val="0"/>
                  <a:lumOff val="0"/>
                  <a:alphaOff val="0"/>
                </a:sysClr>
              </a:solidFill>
              <a:latin typeface="+mn-lt"/>
              <a:ea typeface="Verdana" panose="020B0604030504040204" pitchFamily="34" charset="0"/>
              <a:cs typeface="+mn-cs"/>
            </a:rPr>
            <a:t> za </a:t>
          </a:r>
          <a:r>
            <a:rPr lang="en-GB" sz="1800" kern="1200" dirty="0" err="1">
              <a:solidFill>
                <a:sysClr val="windowText" lastClr="000000">
                  <a:hueOff val="0"/>
                  <a:satOff val="0"/>
                  <a:lumOff val="0"/>
                  <a:alphaOff val="0"/>
                </a:sysClr>
              </a:solidFill>
              <a:latin typeface="+mn-lt"/>
              <a:ea typeface="Verdana" panose="020B0604030504040204" pitchFamily="34" charset="0"/>
              <a:cs typeface="+mn-cs"/>
            </a:rPr>
            <a:t>štetnim</a:t>
          </a:r>
          <a:r>
            <a:rPr lang="en-GB" sz="1800" kern="1200" dirty="0">
              <a:solidFill>
                <a:sysClr val="windowText" lastClr="000000">
                  <a:hueOff val="0"/>
                  <a:satOff val="0"/>
                  <a:lumOff val="0"/>
                  <a:alphaOff val="0"/>
                </a:sysClr>
              </a:solidFill>
              <a:latin typeface="+mn-lt"/>
              <a:ea typeface="Verdana" panose="020B0604030504040204" pitchFamily="34" charset="0"/>
              <a:cs typeface="+mn-cs"/>
            </a:rPr>
            <a:t> </a:t>
          </a:r>
          <a:r>
            <a:rPr lang="en-GB" sz="1800" kern="1200" dirty="0" err="1">
              <a:solidFill>
                <a:sysClr val="windowText" lastClr="000000">
                  <a:hueOff val="0"/>
                  <a:satOff val="0"/>
                  <a:lumOff val="0"/>
                  <a:alphaOff val="0"/>
                </a:sysClr>
              </a:solidFill>
              <a:latin typeface="+mn-lt"/>
              <a:ea typeface="Verdana" panose="020B0604030504040204" pitchFamily="34" charset="0"/>
              <a:cs typeface="+mn-cs"/>
            </a:rPr>
            <a:t>sintetičkim</a:t>
          </a:r>
          <a:r>
            <a:rPr lang="en-GB" sz="1800" kern="1200" dirty="0">
              <a:solidFill>
                <a:sysClr val="windowText" lastClr="000000">
                  <a:hueOff val="0"/>
                  <a:satOff val="0"/>
                  <a:lumOff val="0"/>
                  <a:alphaOff val="0"/>
                </a:sysClr>
              </a:solidFill>
              <a:latin typeface="+mn-lt"/>
              <a:ea typeface="Verdana" panose="020B0604030504040204" pitchFamily="34" charset="0"/>
              <a:cs typeface="+mn-cs"/>
            </a:rPr>
            <a:t> </a:t>
          </a:r>
          <a:r>
            <a:rPr lang="en-GB" sz="1800" kern="1200" dirty="0" err="1">
              <a:solidFill>
                <a:sysClr val="windowText" lastClr="000000">
                  <a:hueOff val="0"/>
                  <a:satOff val="0"/>
                  <a:lumOff val="0"/>
                  <a:alphaOff val="0"/>
                </a:sysClr>
              </a:solidFill>
              <a:latin typeface="+mn-lt"/>
              <a:ea typeface="Verdana" panose="020B0604030504040204" pitchFamily="34" charset="0"/>
              <a:cs typeface="+mn-cs"/>
            </a:rPr>
            <a:t>supstancama</a:t>
          </a:r>
          <a:r>
            <a:rPr lang="en-GB" sz="1800" kern="1200" dirty="0">
              <a:solidFill>
                <a:sysClr val="windowText" lastClr="000000">
                  <a:hueOff val="0"/>
                  <a:satOff val="0"/>
                  <a:lumOff val="0"/>
                  <a:alphaOff val="0"/>
                </a:sysClr>
              </a:solidFill>
              <a:latin typeface="+mn-lt"/>
              <a:ea typeface="Verdana" panose="020B0604030504040204" pitchFamily="34" charset="0"/>
              <a:cs typeface="+mn-cs"/>
            </a:rPr>
            <a:t>. </a:t>
          </a:r>
          <a:endParaRPr lang="en-US" sz="1800" kern="1200" dirty="0">
            <a:solidFill>
              <a:sysClr val="windowText" lastClr="000000">
                <a:hueOff val="0"/>
                <a:satOff val="0"/>
                <a:lumOff val="0"/>
                <a:alphaOff val="0"/>
              </a:sysClr>
            </a:solidFill>
            <a:latin typeface="+mn-lt"/>
            <a:ea typeface="Verdana" panose="020B0604030504040204" pitchFamily="34" charset="0"/>
            <a:cs typeface="+mn-cs"/>
          </a:endParaRPr>
        </a:p>
      </dsp:txBody>
      <dsp:txXfrm>
        <a:off x="0" y="2556014"/>
        <a:ext cx="8654902" cy="127613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AA086B-864B-438E-8622-1677FF833DA8}">
      <dsp:nvSpPr>
        <dsp:cNvPr id="0" name=""/>
        <dsp:cNvSpPr/>
      </dsp:nvSpPr>
      <dsp:spPr>
        <a:xfrm>
          <a:off x="0" y="223839"/>
          <a:ext cx="7611140" cy="982800"/>
        </a:xfrm>
        <a:prstGeom prst="roundRect">
          <a:avLst/>
        </a:prstGeom>
        <a:solidFill>
          <a:srgbClr val="05954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hr-HR" sz="1400" b="1" kern="1200" noProof="0" dirty="0">
              <a:solidFill>
                <a:sysClr val="windowText" lastClr="000000"/>
              </a:solidFill>
              <a:latin typeface="Verdana" panose="020B0604030504040204" pitchFamily="34" charset="0"/>
              <a:ea typeface="Verdana" panose="020B0604030504040204" pitchFamily="34" charset="0"/>
              <a:cs typeface="+mn-cs"/>
            </a:rPr>
            <a:t>Uklanjanjem otpada i onečišćenja. </a:t>
          </a:r>
          <a:r>
            <a:rPr lang="hr-HR" sz="1400" b="0" kern="1200" noProof="0" dirty="0">
              <a:solidFill>
                <a:sysClr val="windowText" lastClr="000000"/>
              </a:solidFill>
              <a:latin typeface="Verdana" panose="020B0604030504040204" pitchFamily="34" charset="0"/>
              <a:ea typeface="Verdana" panose="020B0604030504040204" pitchFamily="34" charset="0"/>
              <a:cs typeface="+mn-cs"/>
            </a:rPr>
            <a:t>Kružno gospodarstvo okvir je za sprječavanje negativnih utjecaja gospodarskih aktivnosti koji dovode do gubitka vrijednih resursa i oštećenja zdravlja ljudi i prirodnih sustava. Emisije stakleničkih plinova jedan su od tih negativnih učinaka osmišljenih izvan sustava.</a:t>
          </a:r>
        </a:p>
      </dsp:txBody>
      <dsp:txXfrm>
        <a:off x="47976" y="271815"/>
        <a:ext cx="7515188" cy="886848"/>
      </dsp:txXfrm>
    </dsp:sp>
    <dsp:sp modelId="{3AECC8C9-9C23-482A-90D9-BFEA77DBDE67}">
      <dsp:nvSpPr>
        <dsp:cNvPr id="0" name=""/>
        <dsp:cNvSpPr/>
      </dsp:nvSpPr>
      <dsp:spPr>
        <a:xfrm>
          <a:off x="0" y="1246960"/>
          <a:ext cx="7611140" cy="982800"/>
        </a:xfrm>
        <a:prstGeom prst="roundRect">
          <a:avLst/>
        </a:prstGeom>
        <a:solidFill>
          <a:srgbClr val="05954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hr-HR" sz="1400" b="1" kern="1200" noProof="0" dirty="0">
              <a:solidFill>
                <a:sysClr val="windowText" lastClr="000000"/>
              </a:solidFill>
              <a:latin typeface="Verdana" panose="020B0604030504040204" pitchFamily="34" charset="0"/>
              <a:ea typeface="Verdana" panose="020B0604030504040204" pitchFamily="34" charset="0"/>
              <a:cs typeface="+mn-cs"/>
            </a:rPr>
            <a:t>Zadržavanjem proizvoda i materijala u uporabi. </a:t>
          </a:r>
          <a:r>
            <a:rPr lang="hr-HR" sz="1400" b="0" kern="1200" noProof="0" dirty="0">
              <a:solidFill>
                <a:sysClr val="windowText" lastClr="000000"/>
              </a:solidFill>
              <a:latin typeface="Verdana" panose="020B0604030504040204" pitchFamily="34" charset="0"/>
              <a:ea typeface="Verdana" panose="020B0604030504040204" pitchFamily="34" charset="0"/>
              <a:cs typeface="+mn-cs"/>
            </a:rPr>
            <a:t>Kružno gospodarstvo daje prednost aktivnostima koje čuvaju vrijednost u obliku energije, rada i materijala. To znači korištenje ponovne upotrebe, ponovne proizvodnje i recikliranja kako bi proizvodi, komponente i materijali cirkulirali u gospodarstvu.</a:t>
          </a:r>
        </a:p>
      </dsp:txBody>
      <dsp:txXfrm>
        <a:off x="47976" y="1294936"/>
        <a:ext cx="7515188" cy="886848"/>
      </dsp:txXfrm>
    </dsp:sp>
    <dsp:sp modelId="{7DDAF348-0990-4225-BCBA-3830EA1434DE}">
      <dsp:nvSpPr>
        <dsp:cNvPr id="0" name=""/>
        <dsp:cNvSpPr/>
      </dsp:nvSpPr>
      <dsp:spPr>
        <a:xfrm>
          <a:off x="0" y="2247776"/>
          <a:ext cx="7611140" cy="982800"/>
        </a:xfrm>
        <a:prstGeom prst="roundRect">
          <a:avLst/>
        </a:prstGeom>
        <a:solidFill>
          <a:srgbClr val="05954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hr-HR" sz="1400" b="1" kern="1200" noProof="0" dirty="0">
              <a:solidFill>
                <a:sysClr val="windowText" lastClr="000000"/>
              </a:solidFill>
              <a:latin typeface="Verdana" panose="020B0604030504040204" pitchFamily="34" charset="0"/>
              <a:ea typeface="Verdana" panose="020B0604030504040204" pitchFamily="34" charset="0"/>
              <a:cs typeface="+mn-cs"/>
            </a:rPr>
            <a:t>Regeneracijom prirodnih sustava. </a:t>
          </a:r>
          <a:r>
            <a:rPr lang="hr-HR" sz="1400" b="0" kern="1200" noProof="0" dirty="0">
              <a:solidFill>
                <a:sysClr val="windowText" lastClr="000000"/>
              </a:solidFill>
              <a:latin typeface="Verdana" panose="020B0604030504040204" pitchFamily="34" charset="0"/>
              <a:ea typeface="Verdana" panose="020B0604030504040204" pitchFamily="34" charset="0"/>
              <a:cs typeface="+mn-cs"/>
            </a:rPr>
            <a:t>Kružno gospodarstvo favorizira korištenje obnovljivih izvora i ima za cilj poboljšati prirodne sustave vraćanjem vrijednih hranjivih tvari u tlo. Ovaj regenerativni pristup nudi mogućnosti sekvestracije ugljika.</a:t>
          </a:r>
        </a:p>
      </dsp:txBody>
      <dsp:txXfrm>
        <a:off x="47976" y="2295752"/>
        <a:ext cx="7515188" cy="88684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3F87D4-4A7C-4A97-8686-57323A184097}">
      <dsp:nvSpPr>
        <dsp:cNvPr id="0" name=""/>
        <dsp:cNvSpPr/>
      </dsp:nvSpPr>
      <dsp:spPr>
        <a:xfrm>
          <a:off x="911457" y="198314"/>
          <a:ext cx="1336627" cy="133662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65D221-07C6-450A-AD0E-DCB48AFAF404}">
      <dsp:nvSpPr>
        <dsp:cNvPr id="0" name=""/>
        <dsp:cNvSpPr/>
      </dsp:nvSpPr>
      <dsp:spPr>
        <a:xfrm>
          <a:off x="119717" y="1740540"/>
          <a:ext cx="3818936" cy="1032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b="0" kern="1200" dirty="0" err="1">
              <a:latin typeface="+mn-lt"/>
              <a:ea typeface="Verdana" panose="020B0604030504040204" pitchFamily="34" charset="0"/>
              <a:cs typeface="+mn-cs"/>
            </a:rPr>
            <a:t>Upravljanje</a:t>
          </a:r>
          <a:r>
            <a:rPr lang="en-US" sz="1400" b="0" kern="1200" dirty="0">
              <a:latin typeface="+mn-lt"/>
              <a:ea typeface="Verdana" panose="020B0604030504040204" pitchFamily="34" charset="0"/>
              <a:cs typeface="+mn-cs"/>
            </a:rPr>
            <a:t> </a:t>
          </a:r>
          <a:r>
            <a:rPr lang="en-US" sz="1400" b="0" kern="1200" dirty="0" err="1">
              <a:latin typeface="+mn-lt"/>
              <a:ea typeface="Verdana" panose="020B0604030504040204" pitchFamily="34" charset="0"/>
              <a:cs typeface="+mn-cs"/>
            </a:rPr>
            <a:t>materijalima</a:t>
          </a:r>
          <a:r>
            <a:rPr lang="en-US" sz="1400" b="0" kern="1200" dirty="0">
              <a:latin typeface="+mn-lt"/>
              <a:ea typeface="Verdana" panose="020B0604030504040204" pitchFamily="34" charset="0"/>
              <a:cs typeface="+mn-cs"/>
            </a:rPr>
            <a:t>, </a:t>
          </a:r>
          <a:r>
            <a:rPr lang="en-US" sz="1400" b="0" kern="1200" dirty="0" err="1">
              <a:latin typeface="+mn-lt"/>
              <a:ea typeface="Verdana" panose="020B0604030504040204" pitchFamily="34" charset="0"/>
              <a:cs typeface="+mn-cs"/>
            </a:rPr>
            <a:t>uključujući</a:t>
          </a:r>
          <a:r>
            <a:rPr lang="en-US" sz="1400" b="0" kern="1200" dirty="0">
              <a:latin typeface="+mn-lt"/>
              <a:ea typeface="Verdana" panose="020B0604030504040204" pitchFamily="34" charset="0"/>
              <a:cs typeface="+mn-cs"/>
            </a:rPr>
            <a:t> </a:t>
          </a:r>
          <a:r>
            <a:rPr lang="en-US" sz="1400" b="0" kern="1200" dirty="0" err="1">
              <a:latin typeface="+mn-lt"/>
              <a:ea typeface="Verdana" panose="020B0604030504040204" pitchFamily="34" charset="0"/>
              <a:cs typeface="+mn-cs"/>
            </a:rPr>
            <a:t>proizvodnju</a:t>
          </a:r>
          <a:r>
            <a:rPr lang="en-US" sz="1400" b="0" kern="1200" dirty="0">
              <a:latin typeface="+mn-lt"/>
              <a:ea typeface="Verdana" panose="020B0604030504040204" pitchFamily="34" charset="0"/>
              <a:cs typeface="+mn-cs"/>
            </a:rPr>
            <a:t>, </a:t>
          </a:r>
          <a:r>
            <a:rPr lang="en-US" sz="1400" b="0" kern="1200" dirty="0" err="1">
              <a:latin typeface="+mn-lt"/>
              <a:ea typeface="Verdana" panose="020B0604030504040204" pitchFamily="34" charset="0"/>
              <a:cs typeface="+mn-cs"/>
            </a:rPr>
            <a:t>uporabu</a:t>
          </a:r>
          <a:r>
            <a:rPr lang="en-US" sz="1400" b="0" kern="1200" dirty="0">
              <a:latin typeface="+mn-lt"/>
              <a:ea typeface="Verdana" panose="020B0604030504040204" pitchFamily="34" charset="0"/>
              <a:cs typeface="+mn-cs"/>
            </a:rPr>
            <a:t> </a:t>
          </a:r>
          <a:r>
            <a:rPr lang="en-US" sz="1400" b="0" kern="1200" dirty="0" err="1">
              <a:latin typeface="+mn-lt"/>
              <a:ea typeface="Verdana" panose="020B0604030504040204" pitchFamily="34" charset="0"/>
              <a:cs typeface="+mn-cs"/>
            </a:rPr>
            <a:t>i</a:t>
          </a:r>
          <a:r>
            <a:rPr lang="en-US" sz="1400" b="0" kern="1200" dirty="0">
              <a:latin typeface="+mn-lt"/>
              <a:ea typeface="Verdana" panose="020B0604030504040204" pitchFamily="34" charset="0"/>
              <a:cs typeface="+mn-cs"/>
            </a:rPr>
            <a:t> </a:t>
          </a:r>
          <a:r>
            <a:rPr lang="en-US" sz="1400" b="0" kern="1200" dirty="0" err="1">
              <a:latin typeface="+mn-lt"/>
              <a:ea typeface="Verdana" panose="020B0604030504040204" pitchFamily="34" charset="0"/>
              <a:cs typeface="+mn-cs"/>
            </a:rPr>
            <a:t>raspodjelu</a:t>
          </a:r>
          <a:r>
            <a:rPr lang="en-US" sz="1400" b="0" kern="1200" dirty="0">
              <a:latin typeface="+mn-lt"/>
              <a:ea typeface="Verdana" panose="020B0604030504040204" pitchFamily="34" charset="0"/>
              <a:cs typeface="+mn-cs"/>
            </a:rPr>
            <a:t> </a:t>
          </a:r>
          <a:r>
            <a:rPr lang="en-US" sz="1400" b="0" kern="1200" dirty="0" err="1">
              <a:latin typeface="+mn-lt"/>
              <a:ea typeface="Verdana" panose="020B0604030504040204" pitchFamily="34" charset="0"/>
              <a:cs typeface="+mn-cs"/>
            </a:rPr>
            <a:t>materijala</a:t>
          </a:r>
          <a:r>
            <a:rPr lang="en-US" sz="1400" b="0" kern="1200" dirty="0">
              <a:latin typeface="+mn-lt"/>
              <a:ea typeface="Verdana" panose="020B0604030504040204" pitchFamily="34" charset="0"/>
              <a:cs typeface="+mn-cs"/>
            </a:rPr>
            <a:t>, </a:t>
          </a:r>
          <a:r>
            <a:rPr lang="en-US" sz="1400" b="0" kern="1200" dirty="0" err="1">
              <a:latin typeface="+mn-lt"/>
              <a:ea typeface="Verdana" panose="020B0604030504040204" pitchFamily="34" charset="0"/>
              <a:cs typeface="+mn-cs"/>
            </a:rPr>
            <a:t>proizvoda</a:t>
          </a:r>
          <a:r>
            <a:rPr lang="en-US" sz="1400" b="0" kern="1200" dirty="0">
              <a:latin typeface="+mn-lt"/>
              <a:ea typeface="Verdana" panose="020B0604030504040204" pitchFamily="34" charset="0"/>
              <a:cs typeface="+mn-cs"/>
            </a:rPr>
            <a:t> </a:t>
          </a:r>
          <a:r>
            <a:rPr lang="en-US" sz="1400" b="0" kern="1200" dirty="0" err="1">
              <a:latin typeface="+mn-lt"/>
              <a:ea typeface="Verdana" panose="020B0604030504040204" pitchFamily="34" charset="0"/>
              <a:cs typeface="+mn-cs"/>
            </a:rPr>
            <a:t>i</a:t>
          </a:r>
          <a:r>
            <a:rPr lang="en-US" sz="1400" b="0" kern="1200" dirty="0">
              <a:latin typeface="+mn-lt"/>
              <a:ea typeface="Verdana" panose="020B0604030504040204" pitchFamily="34" charset="0"/>
              <a:cs typeface="+mn-cs"/>
            </a:rPr>
            <a:t> </a:t>
          </a:r>
          <a:r>
            <a:rPr lang="en-US" sz="1400" b="0" kern="1200" dirty="0" err="1">
              <a:latin typeface="+mn-lt"/>
              <a:ea typeface="Verdana" panose="020B0604030504040204" pitchFamily="34" charset="0"/>
              <a:cs typeface="+mn-cs"/>
            </a:rPr>
            <a:t>infrastrukture</a:t>
          </a:r>
          <a:r>
            <a:rPr lang="en-US" sz="1400" b="0" kern="1200" dirty="0">
              <a:latin typeface="+mn-lt"/>
              <a:ea typeface="Verdana" panose="020B0604030504040204" pitchFamily="34" charset="0"/>
              <a:cs typeface="+mn-cs"/>
            </a:rPr>
            <a:t>, </a:t>
          </a:r>
          <a:r>
            <a:rPr lang="en-US" sz="1400" b="0" kern="1200" dirty="0" err="1">
              <a:latin typeface="+mn-lt"/>
              <a:ea typeface="Verdana" panose="020B0604030504040204" pitchFamily="34" charset="0"/>
              <a:cs typeface="+mn-cs"/>
            </a:rPr>
            <a:t>pridonose</a:t>
          </a:r>
          <a:r>
            <a:rPr lang="en-US" sz="1400" b="0" kern="1200" dirty="0">
              <a:latin typeface="+mn-lt"/>
              <a:ea typeface="Verdana" panose="020B0604030504040204" pitchFamily="34" charset="0"/>
              <a:cs typeface="+mn-cs"/>
            </a:rPr>
            <a:t> </a:t>
          </a:r>
          <a:r>
            <a:rPr lang="en-US" sz="1400" b="0" kern="1200" dirty="0" err="1">
              <a:latin typeface="+mn-lt"/>
              <a:ea typeface="Verdana" panose="020B0604030504040204" pitchFamily="34" charset="0"/>
              <a:cs typeface="+mn-cs"/>
            </a:rPr>
            <a:t>velikom</a:t>
          </a:r>
          <a:r>
            <a:rPr lang="en-US" sz="1400" b="0" kern="1200" dirty="0">
              <a:latin typeface="+mn-lt"/>
              <a:ea typeface="Verdana" panose="020B0604030504040204" pitchFamily="34" charset="0"/>
              <a:cs typeface="+mn-cs"/>
            </a:rPr>
            <a:t> </a:t>
          </a:r>
          <a:r>
            <a:rPr lang="en-US" sz="1400" b="0" kern="1200" dirty="0" err="1">
              <a:latin typeface="+mn-lt"/>
              <a:ea typeface="Verdana" panose="020B0604030504040204" pitchFamily="34" charset="0"/>
              <a:cs typeface="+mn-cs"/>
            </a:rPr>
            <a:t>udjelu</a:t>
          </a:r>
          <a:r>
            <a:rPr lang="en-US" sz="1400" b="0" kern="1200" dirty="0">
              <a:latin typeface="+mn-lt"/>
              <a:ea typeface="Verdana" panose="020B0604030504040204" pitchFamily="34" charset="0"/>
              <a:cs typeface="+mn-cs"/>
            </a:rPr>
            <a:t> </a:t>
          </a:r>
          <a:r>
            <a:rPr lang="en-US" sz="1400" b="0" kern="1200" dirty="0" err="1">
              <a:latin typeface="+mn-lt"/>
              <a:ea typeface="Verdana" panose="020B0604030504040204" pitchFamily="34" charset="0"/>
              <a:cs typeface="+mn-cs"/>
            </a:rPr>
            <a:t>globalnih</a:t>
          </a:r>
          <a:r>
            <a:rPr lang="en-US" sz="1400" b="0" kern="1200" dirty="0">
              <a:latin typeface="+mn-lt"/>
              <a:ea typeface="Verdana" panose="020B0604030504040204" pitchFamily="34" charset="0"/>
              <a:cs typeface="+mn-cs"/>
            </a:rPr>
            <a:t> </a:t>
          </a:r>
          <a:r>
            <a:rPr lang="en-US" sz="1400" b="0" kern="1200" dirty="0" err="1">
              <a:latin typeface="+mn-lt"/>
              <a:ea typeface="Verdana" panose="020B0604030504040204" pitchFamily="34" charset="0"/>
              <a:cs typeface="+mn-cs"/>
            </a:rPr>
            <a:t>ispuštanja</a:t>
          </a:r>
          <a:r>
            <a:rPr lang="en-US" sz="1400" b="0" kern="1200" dirty="0">
              <a:latin typeface="+mn-lt"/>
              <a:ea typeface="Verdana" panose="020B0604030504040204" pitchFamily="34" charset="0"/>
              <a:cs typeface="+mn-cs"/>
            </a:rPr>
            <a:t> </a:t>
          </a:r>
          <a:r>
            <a:rPr lang="en-US" sz="1400" b="0" kern="1200" dirty="0" err="1">
              <a:latin typeface="+mn-lt"/>
              <a:ea typeface="Verdana" panose="020B0604030504040204" pitchFamily="34" charset="0"/>
              <a:cs typeface="+mn-cs"/>
            </a:rPr>
            <a:t>štetnih</a:t>
          </a:r>
          <a:r>
            <a:rPr lang="en-US" sz="1400" b="0" kern="1200" dirty="0">
              <a:latin typeface="+mn-lt"/>
              <a:ea typeface="Verdana" panose="020B0604030504040204" pitchFamily="34" charset="0"/>
              <a:cs typeface="+mn-cs"/>
            </a:rPr>
            <a:t> </a:t>
          </a:r>
          <a:r>
            <a:rPr lang="en-US" sz="1400" b="0" kern="1200" dirty="0" err="1">
              <a:latin typeface="+mn-lt"/>
              <a:ea typeface="Verdana" panose="020B0604030504040204" pitchFamily="34" charset="0"/>
              <a:cs typeface="+mn-cs"/>
            </a:rPr>
            <a:t>plinova</a:t>
          </a:r>
          <a:r>
            <a:rPr lang="en-US" sz="1400" b="0" kern="1200" dirty="0">
              <a:latin typeface="+mn-lt"/>
              <a:ea typeface="Verdana" panose="020B0604030504040204" pitchFamily="34" charset="0"/>
              <a:cs typeface="+mn-cs"/>
            </a:rPr>
            <a:t> — </a:t>
          </a:r>
          <a:r>
            <a:rPr lang="en-US" sz="1400" b="0" kern="1200" dirty="0" err="1">
              <a:latin typeface="+mn-lt"/>
              <a:ea typeface="Verdana" panose="020B0604030504040204" pitchFamily="34" charset="0"/>
              <a:cs typeface="+mn-cs"/>
            </a:rPr>
            <a:t>prema</a:t>
          </a:r>
          <a:r>
            <a:rPr lang="en-US" sz="1400" b="0" kern="1200" dirty="0">
              <a:latin typeface="+mn-lt"/>
              <a:ea typeface="Verdana" panose="020B0604030504040204" pitchFamily="34" charset="0"/>
              <a:cs typeface="+mn-cs"/>
            </a:rPr>
            <a:t> </a:t>
          </a:r>
          <a:r>
            <a:rPr lang="en-US" sz="1400" b="0" kern="1200" dirty="0" err="1">
              <a:latin typeface="+mn-lt"/>
              <a:ea typeface="Verdana" panose="020B0604030504040204" pitchFamily="34" charset="0"/>
              <a:cs typeface="+mn-cs"/>
            </a:rPr>
            <a:t>nekim</a:t>
          </a:r>
          <a:r>
            <a:rPr lang="en-US" sz="1400" b="0" kern="1200" dirty="0">
              <a:latin typeface="+mn-lt"/>
              <a:ea typeface="Verdana" panose="020B0604030504040204" pitchFamily="34" charset="0"/>
              <a:cs typeface="+mn-cs"/>
            </a:rPr>
            <a:t> </a:t>
          </a:r>
          <a:r>
            <a:rPr lang="en-US" sz="1400" b="0" kern="1200" dirty="0" err="1">
              <a:latin typeface="+mn-lt"/>
              <a:ea typeface="Verdana" panose="020B0604030504040204" pitchFamily="34" charset="0"/>
              <a:cs typeface="+mn-cs"/>
            </a:rPr>
            <a:t>podatcima</a:t>
          </a:r>
          <a:r>
            <a:rPr lang="en-US" sz="1400" b="0" kern="1200" dirty="0">
              <a:latin typeface="+mn-lt"/>
              <a:ea typeface="Verdana" panose="020B0604030504040204" pitchFamily="34" charset="0"/>
              <a:cs typeface="+mn-cs"/>
            </a:rPr>
            <a:t> do </a:t>
          </a:r>
          <a:r>
            <a:rPr lang="en-US" sz="1400" b="0" kern="1200" dirty="0" err="1">
              <a:latin typeface="+mn-lt"/>
              <a:ea typeface="Verdana" panose="020B0604030504040204" pitchFamily="34" charset="0"/>
              <a:cs typeface="+mn-cs"/>
            </a:rPr>
            <a:t>dvije</a:t>
          </a:r>
          <a:r>
            <a:rPr lang="en-US" sz="1400" b="0" kern="1200" dirty="0">
              <a:latin typeface="+mn-lt"/>
              <a:ea typeface="Verdana" panose="020B0604030504040204" pitchFamily="34" charset="0"/>
              <a:cs typeface="+mn-cs"/>
            </a:rPr>
            <a:t> </a:t>
          </a:r>
          <a:r>
            <a:rPr lang="en-US" sz="1400" b="0" kern="1200" dirty="0" err="1">
              <a:latin typeface="+mn-lt"/>
              <a:ea typeface="Verdana" panose="020B0604030504040204" pitchFamily="34" charset="0"/>
              <a:cs typeface="+mn-cs"/>
            </a:rPr>
            <a:t>trećine</a:t>
          </a:r>
          <a:r>
            <a:rPr lang="en-US" sz="1400" b="0" kern="1200" dirty="0">
              <a:latin typeface="+mn-lt"/>
              <a:ea typeface="Verdana" panose="020B0604030504040204" pitchFamily="34" charset="0"/>
              <a:cs typeface="+mn-cs"/>
            </a:rPr>
            <a:t>. </a:t>
          </a:r>
          <a:endParaRPr lang="en-US" sz="1400" b="1" kern="1200" dirty="0">
            <a:latin typeface="+mn-lt"/>
            <a:ea typeface="Verdana" panose="020B0604030504040204" pitchFamily="34" charset="0"/>
            <a:cs typeface="+mn-cs"/>
          </a:endParaRPr>
        </a:p>
      </dsp:txBody>
      <dsp:txXfrm>
        <a:off x="119717" y="1740540"/>
        <a:ext cx="3818936" cy="1032750"/>
      </dsp:txXfrm>
    </dsp:sp>
    <dsp:sp modelId="{995BE8FC-5F93-4744-AB75-786DA5C507E5}">
      <dsp:nvSpPr>
        <dsp:cNvPr id="0" name=""/>
        <dsp:cNvSpPr/>
      </dsp:nvSpPr>
      <dsp:spPr>
        <a:xfrm>
          <a:off x="8204" y="2817841"/>
          <a:ext cx="3818936" cy="762465"/>
        </a:xfrm>
        <a:prstGeom prst="rect">
          <a:avLst/>
        </a:prstGeom>
        <a:noFill/>
        <a:ln>
          <a:noFill/>
        </a:ln>
        <a:effectLst/>
      </dsp:spPr>
      <dsp:style>
        <a:lnRef idx="0">
          <a:scrgbClr r="0" g="0" b="0"/>
        </a:lnRef>
        <a:fillRef idx="0">
          <a:scrgbClr r="0" g="0" b="0"/>
        </a:fillRef>
        <a:effectRef idx="0">
          <a:scrgbClr r="0" g="0" b="0"/>
        </a:effectRef>
        <a:fontRef idx="minor"/>
      </dsp:style>
    </dsp:sp>
    <dsp:sp modelId="{9A938E67-3B43-4AEB-ACD7-85E5DE7D7AB1}">
      <dsp:nvSpPr>
        <dsp:cNvPr id="0" name=""/>
        <dsp:cNvSpPr/>
      </dsp:nvSpPr>
      <dsp:spPr>
        <a:xfrm>
          <a:off x="4957072" y="0"/>
          <a:ext cx="1336627" cy="133662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6CA67D-8EF6-408F-A6AB-A62D9A0976C2}">
      <dsp:nvSpPr>
        <dsp:cNvPr id="0" name=""/>
        <dsp:cNvSpPr/>
      </dsp:nvSpPr>
      <dsp:spPr>
        <a:xfrm>
          <a:off x="4495454" y="1370497"/>
          <a:ext cx="3818936" cy="1380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100000"/>
            </a:lnSpc>
            <a:spcBef>
              <a:spcPct val="0"/>
            </a:spcBef>
            <a:spcAft>
              <a:spcPct val="35000"/>
            </a:spcAft>
            <a:buNone/>
            <a:defRPr b="1"/>
          </a:pPr>
          <a:r>
            <a:rPr lang="en-US" sz="1600" b="1" kern="1200" dirty="0" err="1">
              <a:latin typeface="+mn-lt"/>
              <a:ea typeface="Verdana" panose="020B0604030504040204" pitchFamily="34" charset="0"/>
              <a:cs typeface="+mn-cs"/>
            </a:rPr>
            <a:t>Cirkularnost</a:t>
          </a:r>
          <a:r>
            <a:rPr lang="en-US" sz="1600" b="1" kern="1200" dirty="0">
              <a:latin typeface="+mn-lt"/>
              <a:ea typeface="Verdana" panose="020B0604030504040204" pitchFamily="34" charset="0"/>
              <a:cs typeface="+mn-cs"/>
            </a:rPr>
            <a:t> </a:t>
          </a:r>
          <a:r>
            <a:rPr lang="en-US" sz="1600" b="1" kern="1200" dirty="0" err="1">
              <a:latin typeface="+mn-lt"/>
              <a:ea typeface="Verdana" panose="020B0604030504040204" pitchFamily="34" charset="0"/>
              <a:cs typeface="+mn-cs"/>
            </a:rPr>
            <a:t>i</a:t>
          </a:r>
          <a:r>
            <a:rPr lang="en-US" sz="1600" b="1" kern="1200" dirty="0">
              <a:latin typeface="+mn-lt"/>
              <a:ea typeface="Verdana" panose="020B0604030504040204" pitchFamily="34" charset="0"/>
              <a:cs typeface="+mn-cs"/>
            </a:rPr>
            <a:t> </a:t>
          </a:r>
          <a:r>
            <a:rPr lang="en-US" sz="1600" b="1" kern="1200" dirty="0" err="1">
              <a:latin typeface="+mn-lt"/>
              <a:ea typeface="Verdana" panose="020B0604030504040204" pitchFamily="34" charset="0"/>
              <a:cs typeface="+mn-cs"/>
            </a:rPr>
            <a:t>učinkovitost</a:t>
          </a:r>
          <a:endParaRPr lang="en-US" sz="1600" b="1" kern="1200" dirty="0">
            <a:latin typeface="+mn-lt"/>
            <a:ea typeface="Verdana" panose="020B0604030504040204" pitchFamily="34" charset="0"/>
            <a:cs typeface="+mn-cs"/>
          </a:endParaRPr>
        </a:p>
      </dsp:txBody>
      <dsp:txXfrm>
        <a:off x="4495454" y="1370497"/>
        <a:ext cx="3818936" cy="1380518"/>
      </dsp:txXfrm>
    </dsp:sp>
    <dsp:sp modelId="{E98691BB-AB4F-4EAC-B918-4156C7A0FB7D}">
      <dsp:nvSpPr>
        <dsp:cNvPr id="0" name=""/>
        <dsp:cNvSpPr/>
      </dsp:nvSpPr>
      <dsp:spPr>
        <a:xfrm>
          <a:off x="4463681" y="1786857"/>
          <a:ext cx="3818936" cy="11101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pPr>
          <a:r>
            <a:rPr lang="en-US" sz="1400" kern="1200" dirty="0" err="1">
              <a:latin typeface="+mj-lt"/>
              <a:ea typeface="Verdana" panose="020B0604030504040204" pitchFamily="34" charset="0"/>
              <a:cs typeface="+mn-cs"/>
            </a:rPr>
            <a:t>produljenje</a:t>
          </a:r>
          <a:r>
            <a:rPr lang="en-US" sz="1400" kern="1200" dirty="0">
              <a:latin typeface="+mj-lt"/>
              <a:ea typeface="Verdana" panose="020B0604030504040204" pitchFamily="34" charset="0"/>
              <a:cs typeface="+mn-cs"/>
            </a:rPr>
            <a:t> </a:t>
          </a:r>
          <a:r>
            <a:rPr lang="en-US" sz="1400" kern="1200" dirty="0" err="1">
              <a:latin typeface="+mj-lt"/>
              <a:ea typeface="Verdana" panose="020B0604030504040204" pitchFamily="34" charset="0"/>
              <a:cs typeface="+mn-cs"/>
            </a:rPr>
            <a:t>životnog</a:t>
          </a:r>
          <a:r>
            <a:rPr lang="en-US" sz="1400" kern="1200" dirty="0">
              <a:latin typeface="+mj-lt"/>
              <a:ea typeface="Verdana" panose="020B0604030504040204" pitchFamily="34" charset="0"/>
              <a:cs typeface="+mn-cs"/>
            </a:rPr>
            <a:t> </a:t>
          </a:r>
          <a:r>
            <a:rPr lang="en-US" sz="1400" kern="1200" dirty="0" err="1">
              <a:latin typeface="+mj-lt"/>
              <a:ea typeface="Verdana" panose="020B0604030504040204" pitchFamily="34" charset="0"/>
              <a:cs typeface="+mn-cs"/>
            </a:rPr>
            <a:t>vijeka</a:t>
          </a:r>
          <a:r>
            <a:rPr lang="en-US" sz="1400" kern="1200" dirty="0">
              <a:latin typeface="+mj-lt"/>
              <a:ea typeface="Verdana" panose="020B0604030504040204" pitchFamily="34" charset="0"/>
              <a:cs typeface="+mn-cs"/>
            </a:rPr>
            <a:t> </a:t>
          </a:r>
          <a:r>
            <a:rPr lang="en-US" sz="1400" kern="1200" dirty="0" err="1">
              <a:latin typeface="+mj-lt"/>
              <a:ea typeface="Verdana" panose="020B0604030504040204" pitchFamily="34" charset="0"/>
              <a:cs typeface="+mn-cs"/>
            </a:rPr>
            <a:t>proizvoda</a:t>
          </a:r>
          <a:r>
            <a:rPr lang="en-US" sz="1400" kern="1200" dirty="0">
              <a:latin typeface="+mj-lt"/>
              <a:ea typeface="Verdana" panose="020B0604030504040204" pitchFamily="34" charset="0"/>
              <a:cs typeface="+mn-cs"/>
            </a:rPr>
            <a:t>
</a:t>
          </a:r>
          <a:r>
            <a:rPr lang="en-US" sz="1400" kern="1200" dirty="0" err="1">
              <a:latin typeface="+mj-lt"/>
              <a:ea typeface="Verdana" panose="020B0604030504040204" pitchFamily="34" charset="0"/>
              <a:cs typeface="+mn-cs"/>
            </a:rPr>
            <a:t>smanjenje</a:t>
          </a:r>
          <a:r>
            <a:rPr lang="en-US" sz="1400" kern="1200" dirty="0">
              <a:latin typeface="+mj-lt"/>
              <a:ea typeface="Verdana" panose="020B0604030504040204" pitchFamily="34" charset="0"/>
              <a:cs typeface="+mn-cs"/>
            </a:rPr>
            <a:t> </a:t>
          </a:r>
          <a:r>
            <a:rPr lang="en-US" sz="1400" kern="1200" dirty="0" err="1">
              <a:latin typeface="+mj-lt"/>
              <a:ea typeface="Verdana" panose="020B0604030504040204" pitchFamily="34" charset="0"/>
              <a:cs typeface="+mn-cs"/>
            </a:rPr>
            <a:t>materijalnih</a:t>
          </a:r>
          <a:r>
            <a:rPr lang="en-US" sz="1400" kern="1200" dirty="0">
              <a:latin typeface="+mj-lt"/>
              <a:ea typeface="Verdana" panose="020B0604030504040204" pitchFamily="34" charset="0"/>
              <a:cs typeface="+mn-cs"/>
            </a:rPr>
            <a:t> </a:t>
          </a:r>
          <a:r>
            <a:rPr lang="en-US" sz="1400" kern="1200" dirty="0" err="1">
              <a:latin typeface="+mj-lt"/>
              <a:ea typeface="Verdana" panose="020B0604030504040204" pitchFamily="34" charset="0"/>
              <a:cs typeface="+mn-cs"/>
            </a:rPr>
            <a:t>gubitaka</a:t>
          </a:r>
          <a:r>
            <a:rPr lang="en-US" sz="1400" kern="1200" dirty="0">
              <a:latin typeface="+mj-lt"/>
              <a:ea typeface="Verdana" panose="020B0604030504040204" pitchFamily="34" charset="0"/>
              <a:cs typeface="+mn-cs"/>
            </a:rPr>
            <a:t>
</a:t>
          </a:r>
          <a:r>
            <a:rPr lang="en-US" sz="1400" kern="1200" dirty="0" err="1">
              <a:latin typeface="+mj-lt"/>
              <a:ea typeface="Verdana" panose="020B0604030504040204" pitchFamily="34" charset="0"/>
              <a:cs typeface="+mn-cs"/>
            </a:rPr>
            <a:t>recirkulirajućih</a:t>
          </a:r>
          <a:r>
            <a:rPr lang="en-US" sz="1400" kern="1200" dirty="0">
              <a:latin typeface="+mj-lt"/>
              <a:ea typeface="Verdana" panose="020B0604030504040204" pitchFamily="34" charset="0"/>
              <a:cs typeface="+mn-cs"/>
            </a:rPr>
            <a:t> </a:t>
          </a:r>
          <a:r>
            <a:rPr lang="en-US" sz="1400" kern="1200" dirty="0" err="1">
              <a:latin typeface="+mj-lt"/>
              <a:ea typeface="Verdana" panose="020B0604030504040204" pitchFamily="34" charset="0"/>
              <a:cs typeface="+mn-cs"/>
            </a:rPr>
            <a:t>materijala</a:t>
          </a:r>
          <a:r>
            <a:rPr lang="en-US" sz="1400" kern="1200" dirty="0">
              <a:latin typeface="+mj-lt"/>
              <a:ea typeface="Verdana" panose="020B0604030504040204" pitchFamily="34" charset="0"/>
              <a:cs typeface="+mn-cs"/>
            </a:rPr>
            <a:t> </a:t>
          </a:r>
          <a:r>
            <a:rPr lang="en-US" sz="1400" kern="1200" dirty="0" err="1">
              <a:latin typeface="+mj-lt"/>
              <a:ea typeface="Verdana" panose="020B0604030504040204" pitchFamily="34" charset="0"/>
              <a:cs typeface="+mn-cs"/>
            </a:rPr>
            <a:t>i</a:t>
          </a:r>
          <a:r>
            <a:rPr lang="en-US" sz="1400" kern="1200" dirty="0">
              <a:latin typeface="+mj-lt"/>
              <a:ea typeface="Verdana" panose="020B0604030504040204" pitchFamily="34" charset="0"/>
              <a:cs typeface="+mn-cs"/>
            </a:rPr>
            <a:t> </a:t>
          </a:r>
          <a:r>
            <a:rPr lang="en-US" sz="1400" kern="1200" dirty="0" err="1">
              <a:latin typeface="+mj-lt"/>
              <a:ea typeface="Verdana" panose="020B0604030504040204" pitchFamily="34" charset="0"/>
              <a:cs typeface="+mn-cs"/>
            </a:rPr>
            <a:t>proizvoda</a:t>
          </a:r>
          <a:r>
            <a:rPr lang="en-US" sz="1400" kern="1200" dirty="0">
              <a:latin typeface="+mj-lt"/>
              <a:ea typeface="Verdana" panose="020B0604030504040204" pitchFamily="34" charset="0"/>
              <a:cs typeface="+mn-cs"/>
            </a:rPr>
            <a:t>
</a:t>
          </a:r>
          <a:r>
            <a:rPr lang="en-US" sz="1400" kern="1200" dirty="0" err="1">
              <a:latin typeface="+mj-lt"/>
              <a:ea typeface="Verdana" panose="020B0604030504040204" pitchFamily="34" charset="0"/>
              <a:cs typeface="+mn-cs"/>
            </a:rPr>
            <a:t>sprječavanje</a:t>
          </a:r>
          <a:r>
            <a:rPr lang="en-US" sz="1400" kern="1200" dirty="0">
              <a:latin typeface="+mj-lt"/>
              <a:ea typeface="Verdana" panose="020B0604030504040204" pitchFamily="34" charset="0"/>
              <a:cs typeface="+mn-cs"/>
            </a:rPr>
            <a:t> downcycling-a
</a:t>
          </a:r>
          <a:r>
            <a:rPr lang="en-US" sz="1400" kern="1200" dirty="0" err="1">
              <a:latin typeface="+mj-lt"/>
              <a:ea typeface="Verdana" panose="020B0604030504040204" pitchFamily="34" charset="0"/>
              <a:cs typeface="+mn-cs"/>
            </a:rPr>
            <a:t>zamjena</a:t>
          </a:r>
          <a:r>
            <a:rPr lang="en-US" sz="1400" kern="1200" dirty="0">
              <a:latin typeface="+mj-lt"/>
              <a:ea typeface="Verdana" panose="020B0604030504040204" pitchFamily="34" charset="0"/>
              <a:cs typeface="+mn-cs"/>
            </a:rPr>
            <a:t> </a:t>
          </a:r>
          <a:r>
            <a:rPr lang="en-US" sz="1400" kern="1200" dirty="0" err="1">
              <a:latin typeface="+mj-lt"/>
              <a:ea typeface="Verdana" panose="020B0604030504040204" pitchFamily="34" charset="0"/>
              <a:cs typeface="+mn-cs"/>
            </a:rPr>
            <a:t>materijala</a:t>
          </a:r>
          <a:r>
            <a:rPr lang="en-US" sz="1400" kern="1200" dirty="0">
              <a:latin typeface="+mj-lt"/>
              <a:ea typeface="Verdana" panose="020B0604030504040204" pitchFamily="34" charset="0"/>
              <a:cs typeface="+mn-cs"/>
            </a:rPr>
            <a:t> s </a:t>
          </a:r>
          <a:r>
            <a:rPr lang="en-US" sz="1400" kern="1200" dirty="0" err="1">
              <a:latin typeface="+mj-lt"/>
              <a:ea typeface="Verdana" panose="020B0604030504040204" pitchFamily="34" charset="0"/>
              <a:cs typeface="+mn-cs"/>
            </a:rPr>
            <a:t>intenzivnim</a:t>
          </a:r>
          <a:r>
            <a:rPr lang="en-US" sz="1400" kern="1200" dirty="0">
              <a:latin typeface="+mj-lt"/>
              <a:ea typeface="Verdana" panose="020B0604030504040204" pitchFamily="34" charset="0"/>
              <a:cs typeface="+mn-cs"/>
            </a:rPr>
            <a:t> </a:t>
          </a:r>
          <a:r>
            <a:rPr lang="en-US" sz="1400" kern="1200" dirty="0" err="1">
              <a:latin typeface="+mj-lt"/>
              <a:ea typeface="Verdana" panose="020B0604030504040204" pitchFamily="34" charset="0"/>
              <a:cs typeface="+mn-cs"/>
            </a:rPr>
            <a:t>stakleničkim</a:t>
          </a:r>
          <a:r>
            <a:rPr lang="en-US" sz="1400" kern="1200" dirty="0">
              <a:latin typeface="+mj-lt"/>
              <a:ea typeface="Verdana" panose="020B0604030504040204" pitchFamily="34" charset="0"/>
              <a:cs typeface="+mn-cs"/>
            </a:rPr>
            <a:t> </a:t>
          </a:r>
          <a:r>
            <a:rPr lang="en-US" sz="1400" kern="1200" dirty="0" err="1">
              <a:latin typeface="+mj-lt"/>
              <a:ea typeface="Verdana" panose="020B0604030504040204" pitchFamily="34" charset="0"/>
              <a:cs typeface="+mn-cs"/>
            </a:rPr>
            <a:t>plinovima</a:t>
          </a:r>
          <a:r>
            <a:rPr lang="en-US" sz="1400" kern="1200" dirty="0">
              <a:latin typeface="+mj-lt"/>
              <a:ea typeface="Verdana" panose="020B0604030504040204" pitchFamily="34" charset="0"/>
              <a:cs typeface="+mn-cs"/>
            </a:rPr>
            <a:t> </a:t>
          </a:r>
          <a:r>
            <a:rPr lang="en-US" sz="1400" kern="1200" dirty="0" err="1">
              <a:latin typeface="+mj-lt"/>
              <a:ea typeface="Verdana" panose="020B0604030504040204" pitchFamily="34" charset="0"/>
              <a:cs typeface="+mn-cs"/>
            </a:rPr>
            <a:t>onima</a:t>
          </a:r>
          <a:r>
            <a:rPr lang="en-US" sz="1400" kern="1200" dirty="0">
              <a:latin typeface="+mj-lt"/>
              <a:ea typeface="Verdana" panose="020B0604030504040204" pitchFamily="34" charset="0"/>
              <a:cs typeface="+mn-cs"/>
            </a:rPr>
            <a:t> s </a:t>
          </a:r>
          <a:r>
            <a:rPr lang="en-US" sz="1400" kern="1200" dirty="0" err="1">
              <a:latin typeface="+mj-lt"/>
              <a:ea typeface="Verdana" panose="020B0604030504040204" pitchFamily="34" charset="0"/>
              <a:cs typeface="+mn-cs"/>
            </a:rPr>
            <a:t>nižim</a:t>
          </a:r>
          <a:r>
            <a:rPr lang="en-US" sz="1400" kern="1200" dirty="0">
              <a:latin typeface="+mj-lt"/>
              <a:ea typeface="Verdana" panose="020B0604030504040204" pitchFamily="34" charset="0"/>
              <a:cs typeface="+mn-cs"/>
            </a:rPr>
            <a:t> </a:t>
          </a:r>
          <a:r>
            <a:rPr lang="en-US" sz="1400" kern="1200" dirty="0" err="1">
              <a:latin typeface="+mj-lt"/>
              <a:ea typeface="Verdana" panose="020B0604030504040204" pitchFamily="34" charset="0"/>
              <a:cs typeface="+mn-cs"/>
            </a:rPr>
            <a:t>emisijama</a:t>
          </a:r>
          <a:endParaRPr lang="en-US" sz="1400" kern="1200" dirty="0">
            <a:latin typeface="+mj-lt"/>
            <a:ea typeface="Verdana" panose="020B0604030504040204" pitchFamily="34" charset="0"/>
            <a:cs typeface="+mn-cs"/>
          </a:endParaRPr>
        </a:p>
      </dsp:txBody>
      <dsp:txXfrm>
        <a:off x="4463681" y="1786857"/>
        <a:ext cx="3818936" cy="111018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D4527E-92A2-4878-8CCF-CD0C53C8EC19}">
      <dsp:nvSpPr>
        <dsp:cNvPr id="0" name=""/>
        <dsp:cNvSpPr/>
      </dsp:nvSpPr>
      <dsp:spPr>
        <a:xfrm>
          <a:off x="977665" y="468743"/>
          <a:ext cx="1107190" cy="110719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E85D64-5E12-4A0E-A8F6-38EFD96E318E}">
      <dsp:nvSpPr>
        <dsp:cNvPr id="0" name=""/>
        <dsp:cNvSpPr/>
      </dsp:nvSpPr>
      <dsp:spPr>
        <a:xfrm>
          <a:off x="301048" y="1989789"/>
          <a:ext cx="2460423" cy="123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GB" sz="1400" kern="1200" dirty="0" err="1">
              <a:latin typeface="+mj-lt"/>
              <a:ea typeface="Verdana" panose="020B0604030504040204" pitchFamily="34" charset="0"/>
            </a:rPr>
            <a:t>Otprilike</a:t>
          </a:r>
          <a:r>
            <a:rPr lang="en-GB" sz="1400" kern="1200" dirty="0">
              <a:latin typeface="+mj-lt"/>
              <a:ea typeface="Verdana" panose="020B0604030504040204" pitchFamily="34" charset="0"/>
            </a:rPr>
            <a:t> 11 </a:t>
          </a:r>
          <a:r>
            <a:rPr lang="en-GB" sz="1400" kern="1200" dirty="0" err="1">
              <a:latin typeface="+mj-lt"/>
              <a:ea typeface="Verdana" panose="020B0604030504040204" pitchFamily="34" charset="0"/>
            </a:rPr>
            <a:t>milijuna</a:t>
          </a:r>
          <a:r>
            <a:rPr lang="en-GB" sz="1400" kern="1200" dirty="0">
              <a:latin typeface="+mj-lt"/>
              <a:ea typeface="Verdana" panose="020B0604030504040204" pitchFamily="34" charset="0"/>
            </a:rPr>
            <a:t> </a:t>
          </a:r>
          <a:r>
            <a:rPr lang="en-GB" sz="1400" kern="1200" dirty="0" err="1">
              <a:latin typeface="+mj-lt"/>
              <a:ea typeface="Verdana" panose="020B0604030504040204" pitchFamily="34" charset="0"/>
            </a:rPr>
            <a:t>tona</a:t>
          </a:r>
          <a:r>
            <a:rPr lang="en-GB" sz="1400" kern="1200" dirty="0">
              <a:latin typeface="+mj-lt"/>
              <a:ea typeface="Verdana" panose="020B0604030504040204" pitchFamily="34" charset="0"/>
            </a:rPr>
            <a:t> </a:t>
          </a:r>
          <a:r>
            <a:rPr lang="en-GB" sz="1400" kern="1200" dirty="0" err="1">
              <a:latin typeface="+mj-lt"/>
              <a:ea typeface="Verdana" panose="020B0604030504040204" pitchFamily="34" charset="0"/>
            </a:rPr>
            <a:t>plastike</a:t>
          </a:r>
          <a:r>
            <a:rPr lang="en-GB" sz="1400" kern="1200" dirty="0">
              <a:latin typeface="+mj-lt"/>
              <a:ea typeface="Verdana" panose="020B0604030504040204" pitchFamily="34" charset="0"/>
            </a:rPr>
            <a:t> se </a:t>
          </a:r>
          <a:r>
            <a:rPr lang="en-GB" sz="1400" kern="1200" dirty="0" err="1">
              <a:latin typeface="+mj-lt"/>
              <a:ea typeface="Verdana" panose="020B0604030504040204" pitchFamily="34" charset="0"/>
            </a:rPr>
            <a:t>baci</a:t>
          </a:r>
          <a:r>
            <a:rPr lang="en-GB" sz="1400" kern="1200" dirty="0">
              <a:latin typeface="+mj-lt"/>
              <a:ea typeface="Verdana" panose="020B0604030504040204" pitchFamily="34" charset="0"/>
            </a:rPr>
            <a:t> </a:t>
          </a:r>
          <a:r>
            <a:rPr lang="en-GB" sz="1400" kern="1200" dirty="0" err="1">
              <a:latin typeface="+mj-lt"/>
              <a:ea typeface="Verdana" panose="020B0604030504040204" pitchFamily="34" charset="0"/>
            </a:rPr>
            <a:t>svake</a:t>
          </a:r>
          <a:r>
            <a:rPr lang="en-GB" sz="1400" kern="1200" dirty="0">
              <a:latin typeface="+mj-lt"/>
              <a:ea typeface="Verdana" panose="020B0604030504040204" pitchFamily="34" charset="0"/>
            </a:rPr>
            <a:t> </a:t>
          </a:r>
          <a:r>
            <a:rPr lang="en-GB" sz="1400" kern="1200" dirty="0" err="1">
              <a:latin typeface="+mj-lt"/>
              <a:ea typeface="Verdana" panose="020B0604030504040204" pitchFamily="34" charset="0"/>
            </a:rPr>
            <a:t>godine</a:t>
          </a:r>
          <a:r>
            <a:rPr lang="en-GB" sz="1400" kern="1200" dirty="0">
              <a:latin typeface="+mj-lt"/>
              <a:ea typeface="Verdana" panose="020B0604030504040204" pitchFamily="34" charset="0"/>
            </a:rPr>
            <a:t> u </a:t>
          </a:r>
          <a:r>
            <a:rPr lang="en-GB" sz="1400" kern="1200" dirty="0" err="1">
              <a:latin typeface="+mj-lt"/>
              <a:ea typeface="Verdana" panose="020B0604030504040204" pitchFamily="34" charset="0"/>
            </a:rPr>
            <a:t>oceane</a:t>
          </a:r>
          <a:r>
            <a:rPr lang="en-GB" sz="1400" kern="1200" dirty="0">
              <a:latin typeface="+mj-lt"/>
              <a:ea typeface="Verdana" panose="020B0604030504040204" pitchFamily="34" charset="0"/>
            </a:rPr>
            <a:t> – do 2040. se </a:t>
          </a:r>
          <a:r>
            <a:rPr lang="en-GB" sz="1400" kern="1200" dirty="0" err="1">
              <a:latin typeface="+mj-lt"/>
              <a:ea typeface="Verdana" panose="020B0604030504040204" pitchFamily="34" charset="0"/>
            </a:rPr>
            <a:t>očekuje</a:t>
          </a:r>
          <a:r>
            <a:rPr lang="en-GB" sz="1400" kern="1200" dirty="0">
              <a:latin typeface="+mj-lt"/>
              <a:ea typeface="Verdana" panose="020B0604030504040204" pitchFamily="34" charset="0"/>
            </a:rPr>
            <a:t> da </a:t>
          </a:r>
          <a:r>
            <a:rPr lang="en-GB" sz="1400" kern="1200" dirty="0" err="1">
              <a:latin typeface="+mj-lt"/>
              <a:ea typeface="Verdana" panose="020B0604030504040204" pitchFamily="34" charset="0"/>
            </a:rPr>
            <a:t>će</a:t>
          </a:r>
          <a:r>
            <a:rPr lang="en-GB" sz="1400" kern="1200" dirty="0">
              <a:latin typeface="+mj-lt"/>
              <a:ea typeface="Verdana" panose="020B0604030504040204" pitchFamily="34" charset="0"/>
            </a:rPr>
            <a:t> se ta </a:t>
          </a:r>
          <a:r>
            <a:rPr lang="en-GB" sz="1400" kern="1200" dirty="0" err="1">
              <a:latin typeface="+mj-lt"/>
              <a:ea typeface="Verdana" panose="020B0604030504040204" pitchFamily="34" charset="0"/>
            </a:rPr>
            <a:t>količina</a:t>
          </a:r>
          <a:r>
            <a:rPr lang="en-GB" sz="1400" kern="1200" dirty="0">
              <a:latin typeface="+mj-lt"/>
              <a:ea typeface="Verdana" panose="020B0604030504040204" pitchFamily="34" charset="0"/>
            </a:rPr>
            <a:t> </a:t>
          </a:r>
          <a:r>
            <a:rPr lang="en-GB" sz="1400" kern="1200" dirty="0" err="1">
              <a:latin typeface="+mj-lt"/>
              <a:ea typeface="Verdana" panose="020B0604030504040204" pitchFamily="34" charset="0"/>
            </a:rPr>
            <a:t>utrostručiti</a:t>
          </a:r>
          <a:r>
            <a:rPr lang="en-GB" sz="1400" kern="1200" dirty="0">
              <a:latin typeface="+mj-lt"/>
              <a:ea typeface="Verdana" panose="020B0604030504040204" pitchFamily="34" charset="0"/>
            </a:rPr>
            <a:t> </a:t>
          </a:r>
          <a:r>
            <a:rPr lang="en-GB" sz="1400" kern="1200" dirty="0" err="1">
              <a:latin typeface="+mj-lt"/>
              <a:ea typeface="Verdana" panose="020B0604030504040204" pitchFamily="34" charset="0"/>
            </a:rPr>
            <a:t>i</a:t>
          </a:r>
          <a:r>
            <a:rPr lang="en-GB" sz="1400" kern="1200" dirty="0">
              <a:latin typeface="+mj-lt"/>
              <a:ea typeface="Verdana" panose="020B0604030504040204" pitchFamily="34" charset="0"/>
            </a:rPr>
            <a:t> </a:t>
          </a:r>
          <a:r>
            <a:rPr lang="en-GB" sz="1400" kern="1200" dirty="0" err="1">
              <a:latin typeface="+mj-lt"/>
              <a:ea typeface="Verdana" panose="020B0604030504040204" pitchFamily="34" charset="0"/>
            </a:rPr>
            <a:t>utjecati</a:t>
          </a:r>
          <a:r>
            <a:rPr lang="en-GB" sz="1400" kern="1200" dirty="0">
              <a:latin typeface="+mj-lt"/>
              <a:ea typeface="Verdana" panose="020B0604030504040204" pitchFamily="34" charset="0"/>
            </a:rPr>
            <a:t> </a:t>
          </a:r>
          <a:r>
            <a:rPr lang="en-GB" sz="1400" kern="1200" dirty="0" err="1">
              <a:latin typeface="+mj-lt"/>
              <a:ea typeface="Verdana" panose="020B0604030504040204" pitchFamily="34" charset="0"/>
            </a:rPr>
            <a:t>na</a:t>
          </a:r>
          <a:r>
            <a:rPr lang="en-GB" sz="1400" kern="1200" dirty="0">
              <a:latin typeface="+mj-lt"/>
              <a:ea typeface="Verdana" panose="020B0604030504040204" pitchFamily="34" charset="0"/>
            </a:rPr>
            <a:t> </a:t>
          </a:r>
          <a:r>
            <a:rPr lang="en-GB" sz="1400" kern="1200" dirty="0" err="1">
              <a:latin typeface="+mj-lt"/>
              <a:ea typeface="Verdana" panose="020B0604030504040204" pitchFamily="34" charset="0"/>
            </a:rPr>
            <a:t>preko</a:t>
          </a:r>
          <a:r>
            <a:rPr lang="en-GB" sz="1400" kern="1200" dirty="0">
              <a:latin typeface="+mj-lt"/>
              <a:ea typeface="Verdana" panose="020B0604030504040204" pitchFamily="34" charset="0"/>
            </a:rPr>
            <a:t> 250 </a:t>
          </a:r>
          <a:r>
            <a:rPr lang="en-GB" sz="1400" kern="1200" dirty="0" err="1">
              <a:latin typeface="+mj-lt"/>
              <a:ea typeface="Verdana" panose="020B0604030504040204" pitchFamily="34" charset="0"/>
            </a:rPr>
            <a:t>vrsti</a:t>
          </a:r>
          <a:r>
            <a:rPr lang="en-GB" sz="1400" kern="1200" dirty="0">
              <a:latin typeface="+mj-lt"/>
              <a:ea typeface="Verdana" panose="020B0604030504040204" pitchFamily="34" charset="0"/>
            </a:rPr>
            <a:t>. </a:t>
          </a:r>
          <a:endParaRPr lang="en-US" sz="1400" kern="1200" dirty="0">
            <a:latin typeface="+mj-lt"/>
            <a:ea typeface="Verdana" panose="020B0604030504040204" pitchFamily="34" charset="0"/>
          </a:endParaRPr>
        </a:p>
      </dsp:txBody>
      <dsp:txXfrm>
        <a:off x="301048" y="1989789"/>
        <a:ext cx="2460423" cy="1237500"/>
      </dsp:txXfrm>
    </dsp:sp>
    <dsp:sp modelId="{70F5FF86-988E-4C9E-9572-936CB231E61B}">
      <dsp:nvSpPr>
        <dsp:cNvPr id="0" name=""/>
        <dsp:cNvSpPr/>
      </dsp:nvSpPr>
      <dsp:spPr>
        <a:xfrm>
          <a:off x="3868662" y="468743"/>
          <a:ext cx="1107190" cy="110719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0A6CD7-0B43-41FC-8B88-2889F4474EE9}">
      <dsp:nvSpPr>
        <dsp:cNvPr id="0" name=""/>
        <dsp:cNvSpPr/>
      </dsp:nvSpPr>
      <dsp:spPr>
        <a:xfrm>
          <a:off x="3192046" y="1989789"/>
          <a:ext cx="2460423" cy="123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dirty="0" err="1">
              <a:latin typeface="+mj-lt"/>
              <a:ea typeface="Verdana" panose="020B0604030504040204" pitchFamily="34" charset="0"/>
            </a:rPr>
            <a:t>Većina</a:t>
          </a:r>
          <a:r>
            <a:rPr lang="en-US" sz="1400" kern="1200" dirty="0">
              <a:latin typeface="+mj-lt"/>
              <a:ea typeface="Verdana" panose="020B0604030504040204" pitchFamily="34" charset="0"/>
            </a:rPr>
            <a:t> </a:t>
          </a:r>
          <a:r>
            <a:rPr lang="en-US" sz="1400" kern="1200" dirty="0" err="1">
              <a:latin typeface="+mj-lt"/>
              <a:ea typeface="Verdana" panose="020B0604030504040204" pitchFamily="34" charset="0"/>
            </a:rPr>
            <a:t>ove</a:t>
          </a:r>
          <a:r>
            <a:rPr lang="en-US" sz="1400" kern="1200" dirty="0">
              <a:latin typeface="+mj-lt"/>
              <a:ea typeface="Verdana" panose="020B0604030504040204" pitchFamily="34" charset="0"/>
            </a:rPr>
            <a:t> </a:t>
          </a:r>
          <a:r>
            <a:rPr lang="en-US" sz="1400" kern="1200" dirty="0" err="1">
              <a:latin typeface="+mj-lt"/>
              <a:ea typeface="Verdana" panose="020B0604030504040204" pitchFamily="34" charset="0"/>
            </a:rPr>
            <a:t>plastike</a:t>
          </a:r>
          <a:r>
            <a:rPr lang="en-US" sz="1400" kern="1200" dirty="0">
              <a:latin typeface="+mj-lt"/>
              <a:ea typeface="Verdana" panose="020B0604030504040204" pitchFamily="34" charset="0"/>
            </a:rPr>
            <a:t> </a:t>
          </a:r>
          <a:r>
            <a:rPr lang="en-US" sz="1400" kern="1200" dirty="0" err="1">
              <a:latin typeface="+mj-lt"/>
              <a:ea typeface="Verdana" panose="020B0604030504040204" pitchFamily="34" charset="0"/>
            </a:rPr>
            <a:t>ima</a:t>
          </a:r>
          <a:r>
            <a:rPr lang="en-US" sz="1400" kern="1200" dirty="0">
              <a:latin typeface="+mj-lt"/>
              <a:ea typeface="Verdana" panose="020B0604030504040204" pitchFamily="34" charset="0"/>
            </a:rPr>
            <a:t> </a:t>
          </a:r>
          <a:r>
            <a:rPr lang="en-US" sz="1400" kern="1200" dirty="0" err="1">
              <a:latin typeface="+mj-lt"/>
              <a:ea typeface="Verdana" panose="020B0604030504040204" pitchFamily="34" charset="0"/>
            </a:rPr>
            <a:t>svoju</a:t>
          </a:r>
          <a:r>
            <a:rPr lang="en-US" sz="1400" kern="1200" dirty="0">
              <a:latin typeface="+mj-lt"/>
              <a:ea typeface="Verdana" panose="020B0604030504040204" pitchFamily="34" charset="0"/>
            </a:rPr>
            <a:t> </a:t>
          </a:r>
          <a:r>
            <a:rPr lang="en-US" sz="1400" kern="1200" dirty="0" err="1">
              <a:latin typeface="+mj-lt"/>
              <a:ea typeface="Verdana" panose="020B0604030504040204" pitchFamily="34" charset="0"/>
            </a:rPr>
            <a:t>korist</a:t>
          </a:r>
          <a:r>
            <a:rPr lang="en-US" sz="1400" kern="1200" dirty="0">
              <a:latin typeface="+mj-lt"/>
              <a:ea typeface="Verdana" panose="020B0604030504040204" pitchFamily="34" charset="0"/>
            </a:rPr>
            <a:t> za </a:t>
          </a:r>
          <a:r>
            <a:rPr lang="en-US" sz="1400" kern="1200" dirty="0" err="1">
              <a:latin typeface="+mj-lt"/>
              <a:ea typeface="Verdana" panose="020B0604030504040204" pitchFamily="34" charset="0"/>
            </a:rPr>
            <a:t>kupce</a:t>
          </a:r>
          <a:r>
            <a:rPr lang="en-US" sz="1400" kern="1200" dirty="0">
              <a:latin typeface="+mj-lt"/>
              <a:ea typeface="Verdana" panose="020B0604030504040204" pitchFamily="34" charset="0"/>
            </a:rPr>
            <a:t> u </a:t>
          </a:r>
          <a:r>
            <a:rPr lang="en-US" sz="1400" kern="1200" dirty="0" err="1">
              <a:latin typeface="+mj-lt"/>
              <a:ea typeface="Verdana" panose="020B0604030504040204" pitchFamily="34" charset="0"/>
            </a:rPr>
            <a:t>rasponu</a:t>
          </a:r>
          <a:r>
            <a:rPr lang="en-US" sz="1400" kern="1200" dirty="0">
              <a:latin typeface="+mj-lt"/>
              <a:ea typeface="Verdana" panose="020B0604030504040204" pitchFamily="34" charset="0"/>
            </a:rPr>
            <a:t> od </a:t>
          </a:r>
          <a:r>
            <a:rPr lang="en-US" sz="1400" kern="1200" dirty="0" err="1">
              <a:latin typeface="+mj-lt"/>
              <a:ea typeface="Verdana" panose="020B0604030504040204" pitchFamily="34" charset="0"/>
            </a:rPr>
            <a:t>nekoliko</a:t>
          </a:r>
          <a:r>
            <a:rPr lang="en-US" sz="1400" kern="1200" dirty="0">
              <a:latin typeface="+mj-lt"/>
              <a:ea typeface="Verdana" panose="020B0604030504040204" pitchFamily="34" charset="0"/>
            </a:rPr>
            <a:t> </a:t>
          </a:r>
          <a:r>
            <a:rPr lang="en-US" sz="1400" kern="1200" dirty="0" err="1">
              <a:latin typeface="+mj-lt"/>
              <a:ea typeface="Verdana" panose="020B0604030504040204" pitchFamily="34" charset="0"/>
            </a:rPr>
            <a:t>minuta</a:t>
          </a:r>
          <a:r>
            <a:rPr lang="en-US" sz="1400" kern="1200" dirty="0">
              <a:latin typeface="+mj-lt"/>
              <a:ea typeface="Verdana" panose="020B0604030504040204" pitchFamily="34" charset="0"/>
            </a:rPr>
            <a:t> do par sati, a </a:t>
          </a:r>
          <a:r>
            <a:rPr lang="en-US" sz="1400" kern="1200" dirty="0" err="1">
              <a:latin typeface="+mj-lt"/>
              <a:ea typeface="Verdana" panose="020B0604030504040204" pitchFamily="34" charset="0"/>
            </a:rPr>
            <a:t>opet</a:t>
          </a:r>
          <a:r>
            <a:rPr lang="en-US" sz="1400" kern="1200" dirty="0">
              <a:latin typeface="+mj-lt"/>
              <a:ea typeface="Verdana" panose="020B0604030504040204" pitchFamily="34" charset="0"/>
            </a:rPr>
            <a:t>, u </a:t>
          </a:r>
          <a:r>
            <a:rPr lang="en-US" sz="1400" kern="1200" dirty="0" err="1">
              <a:latin typeface="+mj-lt"/>
              <a:ea typeface="Verdana" panose="020B0604030504040204" pitchFamily="34" charset="0"/>
            </a:rPr>
            <a:t>prirodi</a:t>
          </a:r>
          <a:r>
            <a:rPr lang="en-US" sz="1400" kern="1200" dirty="0">
              <a:latin typeface="+mj-lt"/>
              <a:ea typeface="Verdana" panose="020B0604030504040204" pitchFamily="34" charset="0"/>
            </a:rPr>
            <a:t> se </a:t>
          </a:r>
          <a:r>
            <a:rPr lang="en-US" sz="1400" kern="1200" dirty="0" err="1">
              <a:latin typeface="+mj-lt"/>
              <a:ea typeface="Verdana" panose="020B0604030504040204" pitchFamily="34" charset="0"/>
            </a:rPr>
            <a:t>zadrži</a:t>
          </a:r>
          <a:r>
            <a:rPr lang="en-US" sz="1400" kern="1200" dirty="0">
              <a:latin typeface="+mj-lt"/>
              <a:ea typeface="Verdana" panose="020B0604030504040204" pitchFamily="34" charset="0"/>
            </a:rPr>
            <a:t> </a:t>
          </a:r>
          <a:r>
            <a:rPr lang="en-US" sz="1400" kern="1200" dirty="0" err="1">
              <a:latin typeface="+mj-lt"/>
              <a:ea typeface="Verdana" panose="020B0604030504040204" pitchFamily="34" charset="0"/>
            </a:rPr>
            <a:t>preko</a:t>
          </a:r>
          <a:r>
            <a:rPr lang="en-US" sz="1400" kern="1200" dirty="0">
              <a:latin typeface="+mj-lt"/>
              <a:ea typeface="Verdana" panose="020B0604030504040204" pitchFamily="34" charset="0"/>
            </a:rPr>
            <a:t> 100 </a:t>
          </a:r>
          <a:r>
            <a:rPr lang="en-US" sz="1400" kern="1200" dirty="0" err="1">
              <a:latin typeface="+mj-lt"/>
              <a:ea typeface="Verdana" panose="020B0604030504040204" pitchFamily="34" charset="0"/>
            </a:rPr>
            <a:t>godina</a:t>
          </a:r>
          <a:r>
            <a:rPr lang="en-US" sz="1400" kern="1200" dirty="0">
              <a:latin typeface="+mj-lt"/>
              <a:ea typeface="Verdana" panose="020B0604030504040204" pitchFamily="34" charset="0"/>
            </a:rPr>
            <a:t>. </a:t>
          </a:r>
        </a:p>
      </dsp:txBody>
      <dsp:txXfrm>
        <a:off x="3192046" y="1989789"/>
        <a:ext cx="2460423" cy="1237500"/>
      </dsp:txXfrm>
    </dsp:sp>
    <dsp:sp modelId="{A2FAE8AD-6A66-466E-9C07-C8215B797DA5}">
      <dsp:nvSpPr>
        <dsp:cNvPr id="0" name=""/>
        <dsp:cNvSpPr/>
      </dsp:nvSpPr>
      <dsp:spPr>
        <a:xfrm>
          <a:off x="6759660" y="468743"/>
          <a:ext cx="1107190" cy="110719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3072E2-CA5C-455B-8FEA-EF7B55F9C45E}">
      <dsp:nvSpPr>
        <dsp:cNvPr id="0" name=""/>
        <dsp:cNvSpPr/>
      </dsp:nvSpPr>
      <dsp:spPr>
        <a:xfrm>
          <a:off x="6083043" y="1989789"/>
          <a:ext cx="2460423" cy="123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GB" sz="1400" kern="1200" dirty="0" err="1">
              <a:latin typeface="+mj-lt"/>
              <a:ea typeface="Verdana" panose="020B0604030504040204" pitchFamily="34" charset="0"/>
            </a:rPr>
            <a:t>Svake</a:t>
          </a:r>
          <a:r>
            <a:rPr lang="en-GB" sz="1400" kern="1200" dirty="0">
              <a:latin typeface="+mj-lt"/>
              <a:ea typeface="Verdana" panose="020B0604030504040204" pitchFamily="34" charset="0"/>
            </a:rPr>
            <a:t> minute </a:t>
          </a:r>
          <a:r>
            <a:rPr lang="en-GB" sz="1400" kern="1200" dirty="0" err="1">
              <a:latin typeface="+mj-lt"/>
              <a:ea typeface="Verdana" panose="020B0604030504040204" pitchFamily="34" charset="0"/>
            </a:rPr>
            <a:t>svakog</a:t>
          </a:r>
          <a:r>
            <a:rPr lang="en-GB" sz="1400" kern="1200" dirty="0">
              <a:latin typeface="+mj-lt"/>
              <a:ea typeface="Verdana" panose="020B0604030504040204" pitchFamily="34" charset="0"/>
            </a:rPr>
            <a:t> dana </a:t>
          </a:r>
          <a:r>
            <a:rPr lang="en-GB" sz="1400" kern="1200" dirty="0" err="1">
              <a:latin typeface="+mj-lt"/>
              <a:ea typeface="Verdana" panose="020B0604030504040204" pitchFamily="34" charset="0"/>
            </a:rPr>
            <a:t>ekvivalent</a:t>
          </a:r>
          <a:r>
            <a:rPr lang="en-GB" sz="1400" kern="1200" dirty="0">
              <a:latin typeface="+mj-lt"/>
              <a:ea typeface="Verdana" panose="020B0604030504040204" pitchFamily="34" charset="0"/>
            </a:rPr>
            <a:t> </a:t>
          </a:r>
          <a:r>
            <a:rPr lang="en-GB" sz="1400" kern="1200" dirty="0" err="1">
              <a:latin typeface="+mj-lt"/>
              <a:ea typeface="Verdana" panose="020B0604030504040204" pitchFamily="34" charset="0"/>
            </a:rPr>
            <a:t>količine</a:t>
          </a:r>
          <a:r>
            <a:rPr lang="en-GB" sz="1400" kern="1200" dirty="0">
              <a:latin typeface="+mj-lt"/>
              <a:ea typeface="Verdana" panose="020B0604030504040204" pitchFamily="34" charset="0"/>
            </a:rPr>
            <a:t> </a:t>
          </a:r>
          <a:r>
            <a:rPr lang="en-GB" sz="1400" kern="1200" dirty="0" err="1">
              <a:latin typeface="+mj-lt"/>
              <a:ea typeface="Verdana" panose="020B0604030504040204" pitchFamily="34" charset="0"/>
            </a:rPr>
            <a:t>jednog</a:t>
          </a:r>
          <a:r>
            <a:rPr lang="en-GB" sz="1400" kern="1200" dirty="0">
              <a:latin typeface="+mj-lt"/>
              <a:ea typeface="Verdana" panose="020B0604030504040204" pitchFamily="34" charset="0"/>
            </a:rPr>
            <a:t> </a:t>
          </a:r>
          <a:r>
            <a:rPr lang="en-GB" sz="1400" kern="1200" dirty="0" err="1">
              <a:latin typeface="+mj-lt"/>
              <a:ea typeface="Verdana" panose="020B0604030504040204" pitchFamily="34" charset="0"/>
            </a:rPr>
            <a:t>kontenjera</a:t>
          </a:r>
          <a:r>
            <a:rPr lang="en-GB" sz="1400" kern="1200" dirty="0">
              <a:latin typeface="+mj-lt"/>
              <a:ea typeface="Verdana" panose="020B0604030504040204" pitchFamily="34" charset="0"/>
            </a:rPr>
            <a:t> </a:t>
          </a:r>
          <a:r>
            <a:rPr lang="en-GB" sz="1400" kern="1200" dirty="0" err="1">
              <a:latin typeface="+mj-lt"/>
              <a:ea typeface="Verdana" panose="020B0604030504040204" pitchFamily="34" charset="0"/>
            </a:rPr>
            <a:t>plastike</a:t>
          </a:r>
          <a:r>
            <a:rPr lang="en-GB" sz="1400" kern="1200" dirty="0">
              <a:latin typeface="+mj-lt"/>
              <a:ea typeface="Verdana" panose="020B0604030504040204" pitchFamily="34" charset="0"/>
            </a:rPr>
            <a:t> </a:t>
          </a:r>
          <a:r>
            <a:rPr lang="en-GB" sz="1400" kern="1200" dirty="0" err="1">
              <a:latin typeface="+mj-lt"/>
              <a:ea typeface="Verdana" panose="020B0604030504040204" pitchFamily="34" charset="0"/>
            </a:rPr>
            <a:t>završi</a:t>
          </a:r>
          <a:r>
            <a:rPr lang="en-GB" sz="1400" kern="1200" dirty="0">
              <a:latin typeface="+mj-lt"/>
              <a:ea typeface="Verdana" panose="020B0604030504040204" pitchFamily="34" charset="0"/>
            </a:rPr>
            <a:t> u </a:t>
          </a:r>
          <a:r>
            <a:rPr lang="en-GB" sz="1400" kern="1200" dirty="0" err="1">
              <a:latin typeface="+mj-lt"/>
              <a:ea typeface="Verdana" panose="020B0604030504040204" pitchFamily="34" charset="0"/>
            </a:rPr>
            <a:t>oceanu</a:t>
          </a:r>
          <a:r>
            <a:rPr lang="en-GB" sz="1400" kern="1200" dirty="0">
              <a:latin typeface="+mj-lt"/>
              <a:ea typeface="Verdana" panose="020B0604030504040204" pitchFamily="34" charset="0"/>
            </a:rPr>
            <a:t>, a ta se </a:t>
          </a:r>
          <a:r>
            <a:rPr lang="en-GB" sz="1400" kern="1200" dirty="0" err="1">
              <a:latin typeface="+mj-lt"/>
              <a:ea typeface="Verdana" panose="020B0604030504040204" pitchFamily="34" charset="0"/>
            </a:rPr>
            <a:t>količina</a:t>
          </a:r>
          <a:r>
            <a:rPr lang="en-GB" sz="1400" kern="1200" dirty="0">
              <a:latin typeface="+mj-lt"/>
              <a:ea typeface="Verdana" panose="020B0604030504040204" pitchFamily="34" charset="0"/>
            </a:rPr>
            <a:t> </a:t>
          </a:r>
          <a:r>
            <a:rPr lang="en-GB" sz="1400" kern="1200" dirty="0" err="1">
              <a:latin typeface="+mj-lt"/>
              <a:ea typeface="Verdana" panose="020B0604030504040204" pitchFamily="34" charset="0"/>
            </a:rPr>
            <a:t>svakim</a:t>
          </a:r>
          <a:r>
            <a:rPr lang="en-GB" sz="1400" kern="1200" dirty="0">
              <a:latin typeface="+mj-lt"/>
              <a:ea typeface="Verdana" panose="020B0604030504040204" pitchFamily="34" charset="0"/>
            </a:rPr>
            <a:t> </a:t>
          </a:r>
          <a:r>
            <a:rPr lang="en-GB" sz="1400" kern="1200" dirty="0" err="1">
              <a:latin typeface="+mj-lt"/>
              <a:ea typeface="Verdana" panose="020B0604030504040204" pitchFamily="34" charset="0"/>
            </a:rPr>
            <a:t>danom</a:t>
          </a:r>
          <a:r>
            <a:rPr lang="en-GB" sz="1400" kern="1200" dirty="0">
              <a:latin typeface="+mj-lt"/>
              <a:ea typeface="Verdana" panose="020B0604030504040204" pitchFamily="34" charset="0"/>
            </a:rPr>
            <a:t> </a:t>
          </a:r>
          <a:r>
            <a:rPr lang="en-GB" sz="1400" kern="1200" dirty="0" err="1">
              <a:latin typeface="+mj-lt"/>
              <a:ea typeface="Verdana" panose="020B0604030504040204" pitchFamily="34" charset="0"/>
            </a:rPr>
            <a:t>povećava</a:t>
          </a:r>
          <a:r>
            <a:rPr lang="en-GB" sz="1400" kern="1200" dirty="0">
              <a:latin typeface="+mj-lt"/>
              <a:ea typeface="Verdana" panose="020B0604030504040204" pitchFamily="34" charset="0"/>
            </a:rPr>
            <a:t>. </a:t>
          </a:r>
          <a:endParaRPr lang="en-US" sz="1400" kern="1200" dirty="0">
            <a:latin typeface="+mj-lt"/>
            <a:ea typeface="Verdana" panose="020B0604030504040204" pitchFamily="34" charset="0"/>
          </a:endParaRPr>
        </a:p>
      </dsp:txBody>
      <dsp:txXfrm>
        <a:off x="6083043" y="1989789"/>
        <a:ext cx="2460423" cy="123750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3EDAC1-80D3-4ED9-A385-44727A62794F}">
      <dsp:nvSpPr>
        <dsp:cNvPr id="0" name=""/>
        <dsp:cNvSpPr/>
      </dsp:nvSpPr>
      <dsp:spPr>
        <a:xfrm>
          <a:off x="0" y="0"/>
          <a:ext cx="5335773"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0E186A-A7BA-479B-BBF0-43A29374C551}">
      <dsp:nvSpPr>
        <dsp:cNvPr id="0" name=""/>
        <dsp:cNvSpPr/>
      </dsp:nvSpPr>
      <dsp:spPr>
        <a:xfrm>
          <a:off x="0" y="0"/>
          <a:ext cx="5335773" cy="1884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GB" sz="1400" kern="1200" dirty="0">
              <a:latin typeface="+mn-lt"/>
              <a:ea typeface="Verdana" panose="020B0604030504040204" pitchFamily="34" charset="0"/>
            </a:rPr>
            <a:t>22. </a:t>
          </a:r>
          <a:r>
            <a:rPr lang="en-GB" sz="1400" kern="1200" dirty="0" err="1">
              <a:latin typeface="+mn-lt"/>
              <a:ea typeface="Verdana" panose="020B0604030504040204" pitchFamily="34" charset="0"/>
            </a:rPr>
            <a:t>siječnja</a:t>
          </a:r>
          <a:r>
            <a:rPr lang="en-GB" sz="1400" kern="1200" dirty="0">
              <a:latin typeface="+mn-lt"/>
              <a:ea typeface="Verdana" panose="020B0604030504040204" pitchFamily="34" charset="0"/>
            </a:rPr>
            <a:t> 2021., </a:t>
          </a:r>
          <a:r>
            <a:rPr lang="en-GB" sz="1400" kern="1200" dirty="0" err="1">
              <a:latin typeface="+mn-lt"/>
              <a:ea typeface="Verdana" panose="020B0604030504040204" pitchFamily="34" charset="0"/>
            </a:rPr>
            <a:t>na</a:t>
          </a:r>
          <a:r>
            <a:rPr lang="en-GB" sz="1400" kern="1200" dirty="0">
              <a:latin typeface="+mn-lt"/>
              <a:ea typeface="Verdana" panose="020B0604030504040204" pitchFamily="34" charset="0"/>
            </a:rPr>
            <a:t> </a:t>
          </a:r>
          <a:r>
            <a:rPr lang="en-GB" sz="1400" kern="1200" dirty="0" err="1">
              <a:latin typeface="+mn-lt"/>
              <a:ea typeface="Verdana" panose="020B0604030504040204" pitchFamily="34" charset="0"/>
            </a:rPr>
            <a:t>godišnjem</a:t>
          </a:r>
          <a:r>
            <a:rPr lang="en-GB" sz="1400" kern="1200" dirty="0">
              <a:latin typeface="+mn-lt"/>
              <a:ea typeface="Verdana" panose="020B0604030504040204" pitchFamily="34" charset="0"/>
            </a:rPr>
            <a:t> </a:t>
          </a:r>
          <a:r>
            <a:rPr lang="en-GB" sz="1400" kern="1200" dirty="0" err="1">
              <a:latin typeface="+mn-lt"/>
              <a:ea typeface="Verdana" panose="020B0604030504040204" pitchFamily="34" charset="0"/>
            </a:rPr>
            <a:t>Svjetskom</a:t>
          </a:r>
          <a:r>
            <a:rPr lang="en-GB" sz="1400" kern="1200" dirty="0">
              <a:latin typeface="+mn-lt"/>
              <a:ea typeface="Verdana" panose="020B0604030504040204" pitchFamily="34" charset="0"/>
            </a:rPr>
            <a:t> </a:t>
          </a:r>
          <a:r>
            <a:rPr lang="en-GB" sz="1400" kern="1200" dirty="0" err="1">
              <a:latin typeface="+mn-lt"/>
              <a:ea typeface="Verdana" panose="020B0604030504040204" pitchFamily="34" charset="0"/>
            </a:rPr>
            <a:t>Gospodarskom</a:t>
          </a:r>
          <a:r>
            <a:rPr lang="en-GB" sz="1400" kern="1200" dirty="0">
              <a:latin typeface="+mn-lt"/>
              <a:ea typeface="Verdana" panose="020B0604030504040204" pitchFamily="34" charset="0"/>
            </a:rPr>
            <a:t> </a:t>
          </a:r>
          <a:r>
            <a:rPr lang="en-GB" sz="1400" kern="1200" dirty="0" err="1">
              <a:latin typeface="+mn-lt"/>
              <a:ea typeface="Verdana" panose="020B0604030504040204" pitchFamily="34" charset="0"/>
            </a:rPr>
            <a:t>Forumu</a:t>
          </a:r>
          <a:r>
            <a:rPr lang="en-GB" sz="1400" kern="1200" dirty="0">
              <a:latin typeface="+mn-lt"/>
              <a:ea typeface="Verdana" panose="020B0604030504040204" pitchFamily="34" charset="0"/>
            </a:rPr>
            <a:t> u </a:t>
          </a:r>
          <a:r>
            <a:rPr lang="en-GB" sz="1400" kern="1200" dirty="0" err="1">
              <a:latin typeface="+mn-lt"/>
              <a:ea typeface="Verdana" panose="020B0604030504040204" pitchFamily="34" charset="0"/>
            </a:rPr>
            <a:t>Davosu</a:t>
          </a:r>
          <a:r>
            <a:rPr lang="en-GB" sz="1400" kern="1200" dirty="0">
              <a:latin typeface="+mn-lt"/>
              <a:ea typeface="Verdana" panose="020B0604030504040204" pitchFamily="34" charset="0"/>
            </a:rPr>
            <a:t>, </a:t>
          </a:r>
          <a:r>
            <a:rPr lang="en-GB" sz="1400" kern="1200" dirty="0" err="1">
              <a:latin typeface="+mn-lt"/>
              <a:ea typeface="Verdana" panose="020B0604030504040204" pitchFamily="34" charset="0"/>
            </a:rPr>
            <a:t>Švicarska</a:t>
          </a:r>
          <a:r>
            <a:rPr lang="en-GB" sz="1400" kern="1200" dirty="0">
              <a:latin typeface="+mn-lt"/>
              <a:ea typeface="Verdana" panose="020B0604030504040204" pitchFamily="34" charset="0"/>
            </a:rPr>
            <a:t>,  </a:t>
          </a:r>
          <a:r>
            <a:rPr lang="en-GB" sz="1400" i="1" kern="1200" dirty="0">
              <a:latin typeface="+mn-lt"/>
              <a:ea typeface="Verdana" panose="020B0604030504040204" pitchFamily="34" charset="0"/>
            </a:rPr>
            <a:t>Circle Economy</a:t>
          </a:r>
          <a:r>
            <a:rPr lang="en-GB" sz="1400" kern="1200" dirty="0">
              <a:latin typeface="+mn-lt"/>
              <a:ea typeface="Verdana" panose="020B0604030504040204" pitchFamily="34" charset="0"/>
            </a:rPr>
            <a:t> </a:t>
          </a:r>
          <a:r>
            <a:rPr lang="en-GB" sz="1400" kern="1200" dirty="0" err="1">
              <a:latin typeface="+mn-lt"/>
              <a:ea typeface="Verdana" panose="020B0604030504040204" pitchFamily="34" charset="0"/>
            </a:rPr>
            <a:t>prestavio</a:t>
          </a:r>
          <a:r>
            <a:rPr lang="en-GB" sz="1400" kern="1200" dirty="0">
              <a:latin typeface="+mn-lt"/>
              <a:ea typeface="Verdana" panose="020B0604030504040204" pitchFamily="34" charset="0"/>
            </a:rPr>
            <a:t> je </a:t>
          </a:r>
          <a:r>
            <a:rPr lang="en-GB" sz="1400" kern="1200" dirty="0" err="1">
              <a:latin typeface="+mn-lt"/>
              <a:ea typeface="Verdana" panose="020B0604030504040204" pitchFamily="34" charset="0"/>
            </a:rPr>
            <a:t>izvještaj</a:t>
          </a:r>
          <a:r>
            <a:rPr lang="en-GB" sz="1400" kern="1200" dirty="0">
              <a:latin typeface="+mn-lt"/>
              <a:ea typeface="Verdana" panose="020B0604030504040204" pitchFamily="34" charset="0"/>
            </a:rPr>
            <a:t> o </a:t>
          </a:r>
          <a:r>
            <a:rPr lang="en-GB" sz="1400" kern="1200" dirty="0" err="1">
              <a:latin typeface="+mn-lt"/>
              <a:ea typeface="Verdana" panose="020B0604030504040204" pitchFamily="34" charset="0"/>
            </a:rPr>
            <a:t>benefitima</a:t>
          </a:r>
          <a:r>
            <a:rPr lang="en-GB" sz="1400" kern="1200" dirty="0">
              <a:latin typeface="+mn-lt"/>
              <a:ea typeface="Verdana" panose="020B0604030504040204" pitchFamily="34" charset="0"/>
            </a:rPr>
            <a:t> </a:t>
          </a:r>
          <a:r>
            <a:rPr lang="en-GB" sz="1400" kern="1200" dirty="0" err="1">
              <a:latin typeface="+mn-lt"/>
              <a:ea typeface="Verdana" panose="020B0604030504040204" pitchFamily="34" charset="0"/>
            </a:rPr>
            <a:t>cirkularne</a:t>
          </a:r>
          <a:r>
            <a:rPr lang="en-GB" sz="1400" kern="1200" dirty="0">
              <a:latin typeface="+mn-lt"/>
              <a:ea typeface="Verdana" panose="020B0604030504040204" pitchFamily="34" charset="0"/>
            </a:rPr>
            <a:t> </a:t>
          </a:r>
          <a:r>
            <a:rPr lang="en-GB" sz="1400" kern="1200" dirty="0" err="1">
              <a:latin typeface="+mn-lt"/>
              <a:ea typeface="Verdana" panose="020B0604030504040204" pitchFamily="34" charset="0"/>
            </a:rPr>
            <a:t>ekonomije</a:t>
          </a:r>
          <a:r>
            <a:rPr lang="en-GB" sz="1400" kern="1200" dirty="0">
              <a:latin typeface="+mn-lt"/>
              <a:ea typeface="Verdana" panose="020B0604030504040204" pitchFamily="34" charset="0"/>
            </a:rPr>
            <a:t>. </a:t>
          </a:r>
          <a:r>
            <a:rPr lang="en-GB" sz="1400" kern="1200" dirty="0" err="1">
              <a:latin typeface="+mn-lt"/>
              <a:ea typeface="Verdana" panose="020B0604030504040204" pitchFamily="34" charset="0"/>
            </a:rPr>
            <a:t>Izvještaj</a:t>
          </a:r>
          <a:r>
            <a:rPr lang="en-GB" sz="1400" kern="1200" dirty="0">
              <a:latin typeface="+mn-lt"/>
              <a:ea typeface="Verdana" panose="020B0604030504040204" pitchFamily="34" charset="0"/>
            </a:rPr>
            <a:t> se </a:t>
          </a:r>
          <a:r>
            <a:rPr lang="en-GB" sz="1400" kern="1200" dirty="0" err="1">
              <a:latin typeface="+mn-lt"/>
              <a:ea typeface="Verdana" panose="020B0604030504040204" pitchFamily="34" charset="0"/>
            </a:rPr>
            <a:t>fokusira</a:t>
          </a:r>
          <a:r>
            <a:rPr lang="en-GB" sz="1400" kern="1200" dirty="0">
              <a:latin typeface="+mn-lt"/>
              <a:ea typeface="Verdana" panose="020B0604030504040204" pitchFamily="34" charset="0"/>
            </a:rPr>
            <a:t> </a:t>
          </a:r>
          <a:r>
            <a:rPr lang="en-GB" sz="1400" kern="1200" dirty="0" err="1">
              <a:latin typeface="+mn-lt"/>
              <a:ea typeface="Verdana" panose="020B0604030504040204" pitchFamily="34" charset="0"/>
            </a:rPr>
            <a:t>na</a:t>
          </a:r>
          <a:r>
            <a:rPr lang="en-GB" sz="1400" kern="1200" dirty="0">
              <a:latin typeface="+mn-lt"/>
              <a:ea typeface="Verdana" panose="020B0604030504040204" pitchFamily="34" charset="0"/>
            </a:rPr>
            <a:t> to </a:t>
          </a:r>
          <a:r>
            <a:rPr lang="en-GB" sz="1400" kern="1200" dirty="0" err="1">
              <a:latin typeface="+mn-lt"/>
              <a:ea typeface="Verdana" panose="020B0604030504040204" pitchFamily="34" charset="0"/>
            </a:rPr>
            <a:t>koliko</a:t>
          </a:r>
          <a:r>
            <a:rPr lang="en-GB" sz="1400" kern="1200" dirty="0">
              <a:latin typeface="+mn-lt"/>
              <a:ea typeface="Verdana" panose="020B0604030504040204" pitchFamily="34" charset="0"/>
            </a:rPr>
            <a:t> bi </a:t>
          </a:r>
          <a:r>
            <a:rPr lang="en-GB" sz="1400" kern="1200" dirty="0" err="1">
              <a:latin typeface="+mn-lt"/>
              <a:ea typeface="Verdana" panose="020B0604030504040204" pitchFamily="34" charset="0"/>
            </a:rPr>
            <a:t>svijet</a:t>
          </a:r>
          <a:r>
            <a:rPr lang="en-GB" sz="1400" kern="1200" dirty="0">
              <a:latin typeface="+mn-lt"/>
              <a:ea typeface="Verdana" panose="020B0604030504040204" pitchFamily="34" charset="0"/>
            </a:rPr>
            <a:t> </a:t>
          </a:r>
          <a:r>
            <a:rPr lang="en-GB" sz="1400" b="1" kern="1200" dirty="0" err="1">
              <a:latin typeface="+mn-lt"/>
              <a:ea typeface="Verdana" panose="020B0604030504040204" pitchFamily="34" charset="0"/>
            </a:rPr>
            <a:t>mogao</a:t>
          </a:r>
          <a:r>
            <a:rPr lang="en-GB" sz="1400" b="1" kern="1200" dirty="0">
              <a:latin typeface="+mn-lt"/>
              <a:ea typeface="Verdana" panose="020B0604030504040204" pitchFamily="34" charset="0"/>
            </a:rPr>
            <a:t> </a:t>
          </a:r>
          <a:r>
            <a:rPr lang="en-GB" sz="1400" b="1" kern="1200" dirty="0" err="1">
              <a:latin typeface="+mn-lt"/>
              <a:ea typeface="Verdana" panose="020B0604030504040204" pitchFamily="34" charset="0"/>
            </a:rPr>
            <a:t>profitirati</a:t>
          </a:r>
          <a:r>
            <a:rPr lang="en-GB" sz="1400" b="1" kern="1200" dirty="0">
              <a:latin typeface="+mn-lt"/>
              <a:ea typeface="Verdana" panose="020B0604030504040204" pitchFamily="34" charset="0"/>
            </a:rPr>
            <a:t> od </a:t>
          </a:r>
          <a:r>
            <a:rPr lang="en-GB" sz="1400" b="1" kern="1200" dirty="0" err="1">
              <a:latin typeface="+mn-lt"/>
              <a:ea typeface="Verdana" panose="020B0604030504040204" pitchFamily="34" charset="0"/>
            </a:rPr>
            <a:t>prelaska</a:t>
          </a:r>
          <a:r>
            <a:rPr lang="en-GB" sz="1400" b="1" kern="1200" dirty="0">
              <a:latin typeface="+mn-lt"/>
              <a:ea typeface="Verdana" panose="020B0604030504040204" pitchFamily="34" charset="0"/>
            </a:rPr>
            <a:t> </a:t>
          </a:r>
          <a:r>
            <a:rPr lang="en-GB" sz="1400" b="1" kern="1200" dirty="0" err="1">
              <a:latin typeface="+mn-lt"/>
              <a:ea typeface="Verdana" panose="020B0604030504040204" pitchFamily="34" charset="0"/>
            </a:rPr>
            <a:t>na</a:t>
          </a:r>
          <a:r>
            <a:rPr lang="en-GB" sz="1400" b="1" kern="1200" dirty="0">
              <a:latin typeface="+mn-lt"/>
              <a:ea typeface="Verdana" panose="020B0604030504040204" pitchFamily="34" charset="0"/>
            </a:rPr>
            <a:t> </a:t>
          </a:r>
          <a:r>
            <a:rPr lang="en-GB" sz="1400" b="1" kern="1200" dirty="0" err="1">
              <a:latin typeface="+mn-lt"/>
              <a:ea typeface="Verdana" panose="020B0604030504040204" pitchFamily="34" charset="0"/>
            </a:rPr>
            <a:t>cirkularnu</a:t>
          </a:r>
          <a:r>
            <a:rPr lang="en-GB" sz="1400" b="1" kern="1200" dirty="0">
              <a:latin typeface="+mn-lt"/>
              <a:ea typeface="Verdana" panose="020B0604030504040204" pitchFamily="34" charset="0"/>
            </a:rPr>
            <a:t> </a:t>
          </a:r>
          <a:r>
            <a:rPr lang="en-GB" sz="1400" b="1" kern="1200" dirty="0" err="1">
              <a:latin typeface="+mn-lt"/>
              <a:ea typeface="Verdana" panose="020B0604030504040204" pitchFamily="34" charset="0"/>
            </a:rPr>
            <a:t>ekonomiju</a:t>
          </a:r>
          <a:r>
            <a:rPr lang="en-GB" sz="1400" b="1" kern="1200" dirty="0">
              <a:latin typeface="+mn-lt"/>
              <a:ea typeface="Verdana" panose="020B0604030504040204" pitchFamily="34" charset="0"/>
            </a:rPr>
            <a:t>, </a:t>
          </a:r>
          <a:r>
            <a:rPr lang="en-GB" sz="1400" b="1" kern="1200" dirty="0" err="1">
              <a:latin typeface="+mn-lt"/>
              <a:ea typeface="Verdana" panose="020B0604030504040204" pitchFamily="34" charset="0"/>
            </a:rPr>
            <a:t>pogotovo</a:t>
          </a:r>
          <a:r>
            <a:rPr lang="en-GB" sz="1400" b="1" kern="1200" dirty="0">
              <a:latin typeface="+mn-lt"/>
              <a:ea typeface="Verdana" panose="020B0604030504040204" pitchFamily="34" charset="0"/>
            </a:rPr>
            <a:t> u </a:t>
          </a:r>
          <a:r>
            <a:rPr lang="en-GB" sz="1400" b="1" kern="1200" dirty="0" err="1">
              <a:latin typeface="+mn-lt"/>
              <a:ea typeface="Verdana" panose="020B0604030504040204" pitchFamily="34" charset="0"/>
            </a:rPr>
            <a:t>smislu</a:t>
          </a:r>
          <a:r>
            <a:rPr lang="en-GB" sz="1400" b="1" kern="1200" dirty="0">
              <a:latin typeface="+mn-lt"/>
              <a:ea typeface="Verdana" panose="020B0604030504040204" pitchFamily="34" charset="0"/>
            </a:rPr>
            <a:t> </a:t>
          </a:r>
          <a:r>
            <a:rPr lang="en-GB" sz="1400" b="1" kern="1200" dirty="0" err="1">
              <a:latin typeface="+mn-lt"/>
              <a:ea typeface="Verdana" panose="020B0604030504040204" pitchFamily="34" charset="0"/>
            </a:rPr>
            <a:t>smanjenja</a:t>
          </a:r>
          <a:r>
            <a:rPr lang="en-GB" sz="1400" b="1" kern="1200" dirty="0">
              <a:latin typeface="+mn-lt"/>
              <a:ea typeface="Verdana" panose="020B0604030504040204" pitchFamily="34" charset="0"/>
            </a:rPr>
            <a:t> </a:t>
          </a:r>
          <a:r>
            <a:rPr lang="en-GB" sz="1400" b="1" kern="1200" dirty="0" err="1">
              <a:latin typeface="+mn-lt"/>
              <a:ea typeface="Verdana" panose="020B0604030504040204" pitchFamily="34" charset="0"/>
            </a:rPr>
            <a:t>emisije</a:t>
          </a:r>
          <a:r>
            <a:rPr lang="en-GB" sz="1400" b="1" kern="1200" dirty="0">
              <a:latin typeface="+mn-lt"/>
              <a:ea typeface="Verdana" panose="020B0604030504040204" pitchFamily="34" charset="0"/>
            </a:rPr>
            <a:t> </a:t>
          </a:r>
          <a:r>
            <a:rPr lang="en-GB" sz="1400" b="1" kern="1200" dirty="0" err="1">
              <a:latin typeface="+mn-lt"/>
              <a:ea typeface="Verdana" panose="020B0604030504040204" pitchFamily="34" charset="0"/>
            </a:rPr>
            <a:t>štetnih</a:t>
          </a:r>
          <a:r>
            <a:rPr lang="en-GB" sz="1400" b="1" kern="1200" dirty="0">
              <a:latin typeface="+mn-lt"/>
              <a:ea typeface="Verdana" panose="020B0604030504040204" pitchFamily="34" charset="0"/>
            </a:rPr>
            <a:t> </a:t>
          </a:r>
          <a:r>
            <a:rPr lang="en-GB" sz="1400" b="1" kern="1200" dirty="0" err="1">
              <a:latin typeface="+mn-lt"/>
              <a:ea typeface="Verdana" panose="020B0604030504040204" pitchFamily="34" charset="0"/>
            </a:rPr>
            <a:t>plinova</a:t>
          </a:r>
          <a:r>
            <a:rPr lang="en-GB" sz="1400" b="1" kern="1200" dirty="0">
              <a:latin typeface="+mn-lt"/>
              <a:ea typeface="Verdana" panose="020B0604030504040204" pitchFamily="34" charset="0"/>
            </a:rPr>
            <a:t>. </a:t>
          </a:r>
          <a:endParaRPr lang="en-US" sz="1400" b="1" kern="1200" dirty="0">
            <a:latin typeface="+mn-lt"/>
            <a:ea typeface="Verdana" panose="020B0604030504040204" pitchFamily="34" charset="0"/>
          </a:endParaRPr>
        </a:p>
      </dsp:txBody>
      <dsp:txXfrm>
        <a:off x="0" y="0"/>
        <a:ext cx="5335773" cy="1884418"/>
      </dsp:txXfrm>
    </dsp:sp>
    <dsp:sp modelId="{873AED8C-A3F8-47A0-B99E-6856F9DF1C95}">
      <dsp:nvSpPr>
        <dsp:cNvPr id="0" name=""/>
        <dsp:cNvSpPr/>
      </dsp:nvSpPr>
      <dsp:spPr>
        <a:xfrm>
          <a:off x="0" y="1478797"/>
          <a:ext cx="5335773" cy="0"/>
        </a:xfrm>
        <a:prstGeom prst="line">
          <a:avLst/>
        </a:prstGeom>
        <a:solidFill>
          <a:schemeClr val="accent3">
            <a:hueOff val="1877629"/>
            <a:satOff val="8738"/>
            <a:lumOff val="-32157"/>
            <a:alphaOff val="0"/>
          </a:schemeClr>
        </a:solidFill>
        <a:ln w="25400" cap="flat" cmpd="sng" algn="ctr">
          <a:solidFill>
            <a:schemeClr val="accent3">
              <a:hueOff val="1877629"/>
              <a:satOff val="8738"/>
              <a:lumOff val="-3215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583FE0-E0CF-401B-A54F-D638CE792B68}">
      <dsp:nvSpPr>
        <dsp:cNvPr id="0" name=""/>
        <dsp:cNvSpPr/>
      </dsp:nvSpPr>
      <dsp:spPr>
        <a:xfrm>
          <a:off x="0" y="1884418"/>
          <a:ext cx="5335773" cy="1884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i="1" kern="1200" dirty="0">
              <a:latin typeface="+mn-lt"/>
              <a:ea typeface="Verdana" panose="020B0604030504040204" pitchFamily="34" charset="0"/>
            </a:rPr>
            <a:t>• Circle Economy </a:t>
          </a:r>
          <a:r>
            <a:rPr lang="en-US" sz="1400" i="1" kern="1200" dirty="0" err="1">
              <a:latin typeface="+mn-lt"/>
              <a:ea typeface="Verdana" panose="020B0604030504040204" pitchFamily="34" charset="0"/>
            </a:rPr>
            <a:t>procjenjuje</a:t>
          </a:r>
          <a:r>
            <a:rPr lang="en-US" sz="1400" i="1" kern="1200" dirty="0">
              <a:latin typeface="+mn-lt"/>
              <a:ea typeface="Verdana" panose="020B0604030504040204" pitchFamily="34" charset="0"/>
            </a:rPr>
            <a:t> da se </a:t>
          </a:r>
          <a:r>
            <a:rPr lang="en-US" sz="1400" i="1" kern="1200" dirty="0" err="1">
              <a:latin typeface="+mn-lt"/>
              <a:ea typeface="Verdana" panose="020B0604030504040204" pitchFamily="34" charset="0"/>
            </a:rPr>
            <a:t>oko</a:t>
          </a:r>
          <a:r>
            <a:rPr lang="en-US" sz="1400" i="1" kern="1200" dirty="0">
              <a:latin typeface="+mn-lt"/>
              <a:ea typeface="Verdana" panose="020B0604030504040204" pitchFamily="34" charset="0"/>
            </a:rPr>
            <a:t> </a:t>
          </a:r>
          <a:r>
            <a:rPr lang="en-US" sz="1400" i="1" kern="1200" dirty="0" err="1">
              <a:latin typeface="+mn-lt"/>
              <a:ea typeface="Verdana" panose="020B0604030504040204" pitchFamily="34" charset="0"/>
            </a:rPr>
            <a:t>dvije</a:t>
          </a:r>
          <a:r>
            <a:rPr lang="en-US" sz="1400" i="1" kern="1200" dirty="0">
              <a:latin typeface="+mn-lt"/>
              <a:ea typeface="Verdana" panose="020B0604030504040204" pitchFamily="34" charset="0"/>
            </a:rPr>
            <a:t> </a:t>
          </a:r>
          <a:r>
            <a:rPr lang="en-US" sz="1400" i="1" kern="1200" dirty="0" err="1">
              <a:latin typeface="+mn-lt"/>
              <a:ea typeface="Verdana" panose="020B0604030504040204" pitchFamily="34" charset="0"/>
            </a:rPr>
            <a:t>trećine</a:t>
          </a:r>
          <a:r>
            <a:rPr lang="en-US" sz="1400" i="1" kern="1200" dirty="0">
              <a:latin typeface="+mn-lt"/>
              <a:ea typeface="Verdana" panose="020B0604030504040204" pitchFamily="34" charset="0"/>
            </a:rPr>
            <a:t> </a:t>
          </a:r>
          <a:r>
            <a:rPr lang="en-US" sz="1400" i="1" kern="1200" dirty="0" err="1">
              <a:latin typeface="+mn-lt"/>
              <a:ea typeface="Verdana" panose="020B0604030504040204" pitchFamily="34" charset="0"/>
            </a:rPr>
            <a:t>stakleničkih</a:t>
          </a:r>
          <a:r>
            <a:rPr lang="en-US" sz="1400" i="1" kern="1200" dirty="0">
              <a:latin typeface="+mn-lt"/>
              <a:ea typeface="Verdana" panose="020B0604030504040204" pitchFamily="34" charset="0"/>
            </a:rPr>
            <a:t> </a:t>
          </a:r>
          <a:r>
            <a:rPr lang="en-US" sz="1400" i="1" kern="1200" dirty="0" err="1">
              <a:latin typeface="+mn-lt"/>
              <a:ea typeface="Verdana" panose="020B0604030504040204" pitchFamily="34" charset="0"/>
            </a:rPr>
            <a:t>plinova</a:t>
          </a:r>
          <a:r>
            <a:rPr lang="en-US" sz="1400" i="1" kern="1200" dirty="0">
              <a:latin typeface="+mn-lt"/>
              <a:ea typeface="Verdana" panose="020B0604030504040204" pitchFamily="34" charset="0"/>
            </a:rPr>
            <a:t> (</a:t>
          </a:r>
          <a:r>
            <a:rPr lang="en-US" sz="1400" i="1" kern="1200" dirty="0" err="1">
              <a:latin typeface="+mn-lt"/>
              <a:ea typeface="Verdana" panose="020B0604030504040204" pitchFamily="34" charset="0"/>
            </a:rPr>
            <a:t>osim</a:t>
          </a:r>
          <a:r>
            <a:rPr lang="en-US" sz="1400" i="1" kern="1200" dirty="0">
              <a:latin typeface="+mn-lt"/>
              <a:ea typeface="Verdana" panose="020B0604030504040204" pitchFamily="34" charset="0"/>
            </a:rPr>
            <a:t> </a:t>
          </a:r>
          <a:r>
            <a:rPr lang="en-US" sz="1400" i="1" kern="1200" dirty="0" err="1">
              <a:latin typeface="+mn-lt"/>
              <a:ea typeface="Verdana" panose="020B0604030504040204" pitchFamily="34" charset="0"/>
            </a:rPr>
            <a:t>onih</a:t>
          </a:r>
          <a:r>
            <a:rPr lang="en-US" sz="1400" i="1" kern="1200" dirty="0">
              <a:latin typeface="+mn-lt"/>
              <a:ea typeface="Verdana" panose="020B0604030504040204" pitchFamily="34" charset="0"/>
            </a:rPr>
            <a:t> </a:t>
          </a:r>
          <a:r>
            <a:rPr lang="en-US" sz="1400" i="1" kern="1200" dirty="0" err="1">
              <a:latin typeface="+mn-lt"/>
              <a:ea typeface="Verdana" panose="020B0604030504040204" pitchFamily="34" charset="0"/>
            </a:rPr>
            <a:t>iz</a:t>
          </a:r>
          <a:r>
            <a:rPr lang="en-US" sz="1400" i="1" kern="1200" dirty="0">
              <a:latin typeface="+mn-lt"/>
              <a:ea typeface="Verdana" panose="020B0604030504040204" pitchFamily="34" charset="0"/>
            </a:rPr>
            <a:t> </a:t>
          </a:r>
          <a:r>
            <a:rPr lang="en-US" sz="1400" i="1" kern="1200" dirty="0" err="1">
              <a:latin typeface="+mn-lt"/>
              <a:ea typeface="Verdana" panose="020B0604030504040204" pitchFamily="34" charset="0"/>
            </a:rPr>
            <a:t>šumarstva</a:t>
          </a:r>
          <a:r>
            <a:rPr lang="en-US" sz="1400" i="1" kern="1200" dirty="0">
              <a:latin typeface="+mn-lt"/>
              <a:ea typeface="Verdana" panose="020B0604030504040204" pitchFamily="34" charset="0"/>
            </a:rPr>
            <a:t> </a:t>
          </a:r>
          <a:r>
            <a:rPr lang="en-US" sz="1400" i="1" kern="1200" dirty="0" err="1">
              <a:latin typeface="+mn-lt"/>
              <a:ea typeface="Verdana" panose="020B0604030504040204" pitchFamily="34" charset="0"/>
            </a:rPr>
            <a:t>i</a:t>
          </a:r>
          <a:r>
            <a:rPr lang="en-US" sz="1400" i="1" kern="1200" dirty="0">
              <a:latin typeface="+mn-lt"/>
              <a:ea typeface="Verdana" panose="020B0604030504040204" pitchFamily="34" charset="0"/>
            </a:rPr>
            <a:t> </a:t>
          </a:r>
          <a:r>
            <a:rPr lang="en-US" sz="1400" i="1" kern="1200" dirty="0" err="1">
              <a:latin typeface="+mn-lt"/>
              <a:ea typeface="Verdana" panose="020B0604030504040204" pitchFamily="34" charset="0"/>
            </a:rPr>
            <a:t>korištenja</a:t>
          </a:r>
          <a:r>
            <a:rPr lang="en-US" sz="1400" i="1" kern="1200" dirty="0">
              <a:latin typeface="+mn-lt"/>
              <a:ea typeface="Verdana" panose="020B0604030504040204" pitchFamily="34" charset="0"/>
            </a:rPr>
            <a:t> </a:t>
          </a:r>
          <a:r>
            <a:rPr lang="en-US" sz="1400" i="1" kern="1200" dirty="0" err="1">
              <a:latin typeface="+mn-lt"/>
              <a:ea typeface="Verdana" panose="020B0604030504040204" pitchFamily="34" charset="0"/>
            </a:rPr>
            <a:t>zemljišta</a:t>
          </a:r>
          <a:r>
            <a:rPr lang="en-US" sz="1400" i="1" kern="1200" dirty="0">
              <a:latin typeface="+mn-lt"/>
              <a:ea typeface="Verdana" panose="020B0604030504040204" pitchFamily="34" charset="0"/>
            </a:rPr>
            <a:t>) </a:t>
          </a:r>
          <a:r>
            <a:rPr lang="en-US" sz="1400" i="1" kern="1200" dirty="0" err="1">
              <a:latin typeface="+mn-lt"/>
              <a:ea typeface="Verdana" panose="020B0604030504040204" pitchFamily="34" charset="0"/>
            </a:rPr>
            <a:t>ispuštaju</a:t>
          </a:r>
          <a:r>
            <a:rPr lang="en-US" sz="1400" i="1" kern="1200" dirty="0">
              <a:latin typeface="+mn-lt"/>
              <a:ea typeface="Verdana" panose="020B0604030504040204" pitchFamily="34" charset="0"/>
            </a:rPr>
            <a:t> </a:t>
          </a:r>
          <a:r>
            <a:rPr lang="en-US" sz="1400" i="1" kern="1200" dirty="0" err="1">
              <a:latin typeface="+mn-lt"/>
              <a:ea typeface="Verdana" panose="020B0604030504040204" pitchFamily="34" charset="0"/>
            </a:rPr>
            <a:t>tijekom</a:t>
          </a:r>
          <a:r>
            <a:rPr lang="en-US" sz="1400" i="1" kern="1200" dirty="0">
              <a:latin typeface="+mn-lt"/>
              <a:ea typeface="Verdana" panose="020B0604030504040204" pitchFamily="34" charset="0"/>
            </a:rPr>
            <a:t> </a:t>
          </a:r>
          <a:r>
            <a:rPr lang="en-US" sz="1400" i="1" kern="1200" dirty="0" err="1">
              <a:latin typeface="+mn-lt"/>
              <a:ea typeface="Verdana" panose="020B0604030504040204" pitchFamily="34" charset="0"/>
            </a:rPr>
            <a:t>vađenja</a:t>
          </a:r>
          <a:r>
            <a:rPr lang="en-US" sz="1400" i="1" kern="1200" dirty="0">
              <a:latin typeface="+mn-lt"/>
              <a:ea typeface="Verdana" panose="020B0604030504040204" pitchFamily="34" charset="0"/>
            </a:rPr>
            <a:t>, </a:t>
          </a:r>
          <a:r>
            <a:rPr lang="en-US" sz="1400" i="1" kern="1200" dirty="0" err="1">
              <a:latin typeface="+mn-lt"/>
              <a:ea typeface="Verdana" panose="020B0604030504040204" pitchFamily="34" charset="0"/>
            </a:rPr>
            <a:t>prerade</a:t>
          </a:r>
          <a:r>
            <a:rPr lang="en-US" sz="1400" i="1" kern="1200" dirty="0">
              <a:latin typeface="+mn-lt"/>
              <a:ea typeface="Verdana" panose="020B0604030504040204" pitchFamily="34" charset="0"/>
            </a:rPr>
            <a:t> </a:t>
          </a:r>
          <a:r>
            <a:rPr lang="en-US" sz="1400" i="1" kern="1200" dirty="0" err="1">
              <a:latin typeface="+mn-lt"/>
              <a:ea typeface="Verdana" panose="020B0604030504040204" pitchFamily="34" charset="0"/>
            </a:rPr>
            <a:t>i</a:t>
          </a:r>
          <a:r>
            <a:rPr lang="en-US" sz="1400" i="1" kern="1200" dirty="0">
              <a:latin typeface="+mn-lt"/>
              <a:ea typeface="Verdana" panose="020B0604030504040204" pitchFamily="34" charset="0"/>
            </a:rPr>
            <a:t> </a:t>
          </a:r>
          <a:r>
            <a:rPr lang="en-US" sz="1400" i="1" kern="1200" dirty="0" err="1">
              <a:latin typeface="+mn-lt"/>
              <a:ea typeface="Verdana" panose="020B0604030504040204" pitchFamily="34" charset="0"/>
            </a:rPr>
            <a:t>proizvodnje</a:t>
          </a:r>
          <a:r>
            <a:rPr lang="en-US" sz="1400" i="1" kern="1200" dirty="0">
              <a:latin typeface="+mn-lt"/>
              <a:ea typeface="Verdana" panose="020B0604030504040204" pitchFamily="34" charset="0"/>
            </a:rPr>
            <a:t> </a:t>
          </a:r>
          <a:r>
            <a:rPr lang="en-US" sz="1400" i="1" kern="1200" dirty="0" err="1">
              <a:latin typeface="+mn-lt"/>
              <a:ea typeface="Verdana" panose="020B0604030504040204" pitchFamily="34" charset="0"/>
            </a:rPr>
            <a:t>dobara</a:t>
          </a:r>
          <a:r>
            <a:rPr lang="en-US" sz="1400" i="1" kern="1200" dirty="0">
              <a:latin typeface="+mn-lt"/>
              <a:ea typeface="Verdana" panose="020B0604030504040204" pitchFamily="34" charset="0"/>
            </a:rPr>
            <a:t> za </a:t>
          </a:r>
          <a:r>
            <a:rPr lang="en-US" sz="1400" i="1" kern="1200" dirty="0" err="1">
              <a:latin typeface="+mn-lt"/>
              <a:ea typeface="Verdana" panose="020B0604030504040204" pitchFamily="34" charset="0"/>
            </a:rPr>
            <a:t>potrebe</a:t>
          </a:r>
          <a:r>
            <a:rPr lang="en-US" sz="1400" i="1" kern="1200" dirty="0">
              <a:latin typeface="+mn-lt"/>
              <a:ea typeface="Verdana" panose="020B0604030504040204" pitchFamily="34" charset="0"/>
            </a:rPr>
            <a:t> </a:t>
          </a:r>
          <a:r>
            <a:rPr lang="en-US" sz="1400" i="1" kern="1200" dirty="0" err="1">
              <a:latin typeface="+mn-lt"/>
              <a:ea typeface="Verdana" panose="020B0604030504040204" pitchFamily="34" charset="0"/>
            </a:rPr>
            <a:t>društvene</a:t>
          </a:r>
          <a:r>
            <a:rPr lang="en-US" sz="1400" i="1" kern="1200" dirty="0">
              <a:latin typeface="+mn-lt"/>
              <a:ea typeface="Verdana" panose="020B0604030504040204" pitchFamily="34" charset="0"/>
            </a:rPr>
            <a:t> </a:t>
          </a:r>
          <a:r>
            <a:rPr lang="en-US" sz="1400" i="1" kern="1200" dirty="0" err="1">
              <a:latin typeface="+mn-lt"/>
              <a:ea typeface="Verdana" panose="020B0604030504040204" pitchFamily="34" charset="0"/>
            </a:rPr>
            <a:t>potražnje</a:t>
          </a:r>
          <a:r>
            <a:rPr lang="en-US" sz="1400" i="1" kern="1200" dirty="0">
              <a:latin typeface="+mn-lt"/>
              <a:ea typeface="Verdana" panose="020B0604030504040204" pitchFamily="34" charset="0"/>
            </a:rPr>
            <a:t>. </a:t>
          </a:r>
          <a:r>
            <a:rPr lang="en-US" sz="1400" i="1" kern="1200" dirty="0" err="1">
              <a:latin typeface="+mn-lt"/>
              <a:ea typeface="Verdana" panose="020B0604030504040204" pitchFamily="34" charset="0"/>
            </a:rPr>
            <a:t>Preostala</a:t>
          </a:r>
          <a:r>
            <a:rPr lang="en-US" sz="1400" i="1" kern="1200" dirty="0">
              <a:latin typeface="+mn-lt"/>
              <a:ea typeface="Verdana" panose="020B0604030504040204" pitchFamily="34" charset="0"/>
            </a:rPr>
            <a:t> </a:t>
          </a:r>
          <a:r>
            <a:rPr lang="en-US" sz="1400" i="1" kern="1200" dirty="0" err="1">
              <a:latin typeface="+mn-lt"/>
              <a:ea typeface="Verdana" panose="020B0604030504040204" pitchFamily="34" charset="0"/>
            </a:rPr>
            <a:t>jedna</a:t>
          </a:r>
          <a:r>
            <a:rPr lang="en-US" sz="1400" i="1" kern="1200" dirty="0">
              <a:latin typeface="+mn-lt"/>
              <a:ea typeface="Verdana" panose="020B0604030504040204" pitchFamily="34" charset="0"/>
            </a:rPr>
            <a:t> </a:t>
          </a:r>
          <a:r>
            <a:rPr lang="en-US" sz="1400" i="1" kern="1200" dirty="0" err="1">
              <a:latin typeface="+mn-lt"/>
              <a:ea typeface="Verdana" panose="020B0604030504040204" pitchFamily="34" charset="0"/>
            </a:rPr>
            <a:t>trećina</a:t>
          </a:r>
          <a:r>
            <a:rPr lang="en-US" sz="1400" i="1" kern="1200" dirty="0">
              <a:latin typeface="+mn-lt"/>
              <a:ea typeface="Verdana" panose="020B0604030504040204" pitchFamily="34" charset="0"/>
            </a:rPr>
            <a:t> </a:t>
          </a:r>
          <a:r>
            <a:rPr lang="en-US" sz="1400" i="1" kern="1200" dirty="0" err="1">
              <a:latin typeface="+mn-lt"/>
              <a:ea typeface="Verdana" panose="020B0604030504040204" pitchFamily="34" charset="0"/>
            </a:rPr>
            <a:t>emisija</a:t>
          </a:r>
          <a:r>
            <a:rPr lang="en-US" sz="1400" i="1" kern="1200" dirty="0">
              <a:latin typeface="+mn-lt"/>
              <a:ea typeface="Verdana" panose="020B0604030504040204" pitchFamily="34" charset="0"/>
            </a:rPr>
            <a:t> </a:t>
          </a:r>
          <a:r>
            <a:rPr lang="en-US" sz="1400" i="1" kern="1200" dirty="0" err="1">
              <a:latin typeface="+mn-lt"/>
              <a:ea typeface="Verdana" panose="020B0604030504040204" pitchFamily="34" charset="0"/>
            </a:rPr>
            <a:t>događa</a:t>
          </a:r>
          <a:r>
            <a:rPr lang="en-US" sz="1400" i="1" kern="1200" dirty="0">
              <a:latin typeface="+mn-lt"/>
              <a:ea typeface="Verdana" panose="020B0604030504040204" pitchFamily="34" charset="0"/>
            </a:rPr>
            <a:t> se </a:t>
          </a:r>
          <a:r>
            <a:rPr lang="en-US" sz="1400" i="1" kern="1200" dirty="0" err="1">
              <a:latin typeface="+mn-lt"/>
              <a:ea typeface="Verdana" panose="020B0604030504040204" pitchFamily="34" charset="0"/>
            </a:rPr>
            <a:t>kada</a:t>
          </a:r>
          <a:r>
            <a:rPr lang="en-US" sz="1400" i="1" kern="1200" dirty="0">
              <a:latin typeface="+mn-lt"/>
              <a:ea typeface="Verdana" panose="020B0604030504040204" pitchFamily="34" charset="0"/>
            </a:rPr>
            <a:t> se </a:t>
          </a:r>
          <a:r>
            <a:rPr lang="en-US" sz="1400" i="1" kern="1200" dirty="0" err="1">
              <a:latin typeface="+mn-lt"/>
              <a:ea typeface="Verdana" panose="020B0604030504040204" pitchFamily="34" charset="0"/>
            </a:rPr>
            <a:t>roba</a:t>
          </a:r>
          <a:r>
            <a:rPr lang="en-US" sz="1400" i="1" kern="1200" dirty="0">
              <a:latin typeface="+mn-lt"/>
              <a:ea typeface="Verdana" panose="020B0604030504040204" pitchFamily="34" charset="0"/>
            </a:rPr>
            <a:t> </a:t>
          </a:r>
          <a:r>
            <a:rPr lang="en-US" sz="1400" i="1" kern="1200" dirty="0" err="1">
              <a:latin typeface="+mn-lt"/>
              <a:ea typeface="Verdana" panose="020B0604030504040204" pitchFamily="34" charset="0"/>
            </a:rPr>
            <a:t>ili</a:t>
          </a:r>
          <a:r>
            <a:rPr lang="en-US" sz="1400" i="1" kern="1200" dirty="0">
              <a:latin typeface="+mn-lt"/>
              <a:ea typeface="Verdana" panose="020B0604030504040204" pitchFamily="34" charset="0"/>
            </a:rPr>
            <a:t> </a:t>
          </a:r>
          <a:r>
            <a:rPr lang="en-US" sz="1400" i="1" kern="1200" dirty="0" err="1">
              <a:latin typeface="+mn-lt"/>
              <a:ea typeface="Verdana" panose="020B0604030504040204" pitchFamily="34" charset="0"/>
            </a:rPr>
            <a:t>usluge</a:t>
          </a:r>
          <a:r>
            <a:rPr lang="en-US" sz="1400" i="1" kern="1200" dirty="0">
              <a:latin typeface="+mn-lt"/>
              <a:ea typeface="Verdana" panose="020B0604030504040204" pitchFamily="34" charset="0"/>
            </a:rPr>
            <a:t> </a:t>
          </a:r>
          <a:r>
            <a:rPr lang="en-US" sz="1400" i="1" kern="1200" dirty="0" err="1">
              <a:latin typeface="+mn-lt"/>
              <a:ea typeface="Verdana" panose="020B0604030504040204" pitchFamily="34" charset="0"/>
            </a:rPr>
            <a:t>transportiraju</a:t>
          </a:r>
          <a:r>
            <a:rPr lang="en-US" sz="1400" i="1" kern="1200" dirty="0">
              <a:latin typeface="+mn-lt"/>
              <a:ea typeface="Verdana" panose="020B0604030504040204" pitchFamily="34" charset="0"/>
            </a:rPr>
            <a:t> </a:t>
          </a:r>
          <a:r>
            <a:rPr lang="en-US" sz="1400" i="1" kern="1200" dirty="0" err="1">
              <a:latin typeface="+mn-lt"/>
              <a:ea typeface="Verdana" panose="020B0604030504040204" pitchFamily="34" charset="0"/>
            </a:rPr>
            <a:t>ili</a:t>
          </a:r>
          <a:r>
            <a:rPr lang="en-US" sz="1400" i="1" kern="1200" dirty="0">
              <a:latin typeface="+mn-lt"/>
              <a:ea typeface="Verdana" panose="020B0604030504040204" pitchFamily="34" charset="0"/>
            </a:rPr>
            <a:t> </a:t>
          </a:r>
          <a:r>
            <a:rPr lang="en-US" sz="1400" i="1" kern="1200" dirty="0" err="1">
              <a:latin typeface="+mn-lt"/>
              <a:ea typeface="Verdana" panose="020B0604030504040204" pitchFamily="34" charset="0"/>
            </a:rPr>
            <a:t>koriste</a:t>
          </a:r>
          <a:r>
            <a:rPr lang="en-US" sz="1400" i="1" kern="1200" dirty="0">
              <a:latin typeface="+mn-lt"/>
              <a:ea typeface="Verdana" panose="020B0604030504040204" pitchFamily="34" charset="0"/>
            </a:rPr>
            <a:t>. </a:t>
          </a:r>
          <a:r>
            <a:rPr lang="en-US" sz="1400" i="1" kern="1200" dirty="0" err="1">
              <a:latin typeface="+mn-lt"/>
              <a:ea typeface="Verdana" panose="020B0604030504040204" pitchFamily="34" charset="0"/>
            </a:rPr>
            <a:t>Još</a:t>
          </a:r>
          <a:r>
            <a:rPr lang="en-US" sz="1400" i="1" kern="1200" dirty="0">
              <a:latin typeface="+mn-lt"/>
              <a:ea typeface="Verdana" panose="020B0604030504040204" pitchFamily="34" charset="0"/>
            </a:rPr>
            <a:t> </a:t>
          </a:r>
          <a:r>
            <a:rPr lang="en-US" sz="1400" i="1" kern="1200" dirty="0" err="1">
              <a:latin typeface="+mn-lt"/>
              <a:ea typeface="Verdana" panose="020B0604030504040204" pitchFamily="34" charset="0"/>
            </a:rPr>
            <a:t>jedan</a:t>
          </a:r>
          <a:r>
            <a:rPr lang="en-US" sz="1400" i="1" kern="1200" dirty="0">
              <a:latin typeface="+mn-lt"/>
              <a:ea typeface="Verdana" panose="020B0604030504040204" pitchFamily="34" charset="0"/>
            </a:rPr>
            <a:t> </a:t>
          </a:r>
          <a:r>
            <a:rPr lang="en-US" sz="1400" i="1" kern="1200" dirty="0" err="1">
              <a:latin typeface="+mn-lt"/>
              <a:ea typeface="Verdana" panose="020B0604030504040204" pitchFamily="34" charset="0"/>
            </a:rPr>
            <a:t>zanimljiv</a:t>
          </a:r>
          <a:r>
            <a:rPr lang="en-US" sz="1400" i="1" kern="1200" dirty="0">
              <a:latin typeface="+mn-lt"/>
              <a:ea typeface="Verdana" panose="020B0604030504040204" pitchFamily="34" charset="0"/>
            </a:rPr>
            <a:t> </a:t>
          </a:r>
          <a:r>
            <a:rPr lang="en-US" sz="1400" i="1" kern="1200" dirty="0" err="1">
              <a:latin typeface="+mn-lt"/>
              <a:ea typeface="Verdana" panose="020B0604030504040204" pitchFamily="34" charset="0"/>
            </a:rPr>
            <a:t>uvid</a:t>
          </a:r>
          <a:r>
            <a:rPr lang="en-US" sz="1400" i="1" kern="1200" dirty="0">
              <a:latin typeface="+mn-lt"/>
              <a:ea typeface="Verdana" panose="020B0604030504040204" pitchFamily="34" charset="0"/>
            </a:rPr>
            <a:t> je da </a:t>
          </a:r>
          <a:r>
            <a:rPr lang="en-US" sz="1400" i="1" kern="1200" dirty="0" err="1">
              <a:latin typeface="+mn-lt"/>
              <a:ea typeface="Verdana" panose="020B0604030504040204" pitchFamily="34" charset="0"/>
            </a:rPr>
            <a:t>društvene</a:t>
          </a:r>
          <a:r>
            <a:rPr lang="en-US" sz="1400" i="1" kern="1200" dirty="0">
              <a:latin typeface="+mn-lt"/>
              <a:ea typeface="Verdana" panose="020B0604030504040204" pitchFamily="34" charset="0"/>
            </a:rPr>
            <a:t> </a:t>
          </a:r>
          <a:r>
            <a:rPr lang="en-US" sz="1400" i="1" kern="1200" dirty="0" err="1">
              <a:latin typeface="+mn-lt"/>
              <a:ea typeface="Verdana" panose="020B0604030504040204" pitchFamily="34" charset="0"/>
            </a:rPr>
            <a:t>potrebe</a:t>
          </a:r>
          <a:r>
            <a:rPr lang="en-US" sz="1400" i="1" kern="1200" dirty="0">
              <a:latin typeface="+mn-lt"/>
              <a:ea typeface="Verdana" panose="020B0604030504040204" pitchFamily="34" charset="0"/>
            </a:rPr>
            <a:t> za </a:t>
          </a:r>
          <a:r>
            <a:rPr lang="en-US" sz="1400" i="1" kern="1200" dirty="0" err="1">
              <a:latin typeface="+mn-lt"/>
              <a:ea typeface="Verdana" panose="020B0604030504040204" pitchFamily="34" charset="0"/>
            </a:rPr>
            <a:t>stanovanjem</a:t>
          </a:r>
          <a:r>
            <a:rPr lang="en-US" sz="1400" i="1" kern="1200" dirty="0">
              <a:latin typeface="+mn-lt"/>
              <a:ea typeface="Verdana" panose="020B0604030504040204" pitchFamily="34" charset="0"/>
            </a:rPr>
            <a:t>, </a:t>
          </a:r>
          <a:r>
            <a:rPr lang="en-US" sz="1400" i="1" kern="1200" dirty="0" err="1">
              <a:latin typeface="+mn-lt"/>
              <a:ea typeface="Verdana" panose="020B0604030504040204" pitchFamily="34" charset="0"/>
            </a:rPr>
            <a:t>prehranom</a:t>
          </a:r>
          <a:r>
            <a:rPr lang="en-US" sz="1400" i="1" kern="1200" dirty="0">
              <a:latin typeface="+mn-lt"/>
              <a:ea typeface="Verdana" panose="020B0604030504040204" pitchFamily="34" charset="0"/>
            </a:rPr>
            <a:t> </a:t>
          </a:r>
          <a:r>
            <a:rPr lang="en-US" sz="1400" i="1" kern="1200" dirty="0" err="1">
              <a:latin typeface="+mn-lt"/>
              <a:ea typeface="Verdana" panose="020B0604030504040204" pitchFamily="34" charset="0"/>
            </a:rPr>
            <a:t>i</a:t>
          </a:r>
          <a:r>
            <a:rPr lang="en-US" sz="1400" i="1" kern="1200" dirty="0">
              <a:latin typeface="+mn-lt"/>
              <a:ea typeface="Verdana" panose="020B0604030504040204" pitchFamily="34" charset="0"/>
            </a:rPr>
            <a:t> </a:t>
          </a:r>
          <a:r>
            <a:rPr lang="en-US" sz="1400" i="1" kern="1200" dirty="0" err="1">
              <a:latin typeface="+mn-lt"/>
              <a:ea typeface="Verdana" panose="020B0604030504040204" pitchFamily="34" charset="0"/>
            </a:rPr>
            <a:t>mobilnošću</a:t>
          </a:r>
          <a:r>
            <a:rPr lang="en-US" sz="1400" i="1" kern="1200" dirty="0">
              <a:latin typeface="+mn-lt"/>
              <a:ea typeface="Verdana" panose="020B0604030504040204" pitchFamily="34" charset="0"/>
            </a:rPr>
            <a:t> </a:t>
          </a:r>
          <a:r>
            <a:rPr lang="en-US" sz="1400" i="1" kern="1200" dirty="0" err="1">
              <a:latin typeface="+mn-lt"/>
              <a:ea typeface="Verdana" panose="020B0604030504040204" pitchFamily="34" charset="0"/>
            </a:rPr>
            <a:t>čine</a:t>
          </a:r>
          <a:r>
            <a:rPr lang="en-US" sz="1400" i="1" kern="1200" dirty="0">
              <a:latin typeface="+mn-lt"/>
              <a:ea typeface="Verdana" panose="020B0604030504040204" pitchFamily="34" charset="0"/>
            </a:rPr>
            <a:t> </a:t>
          </a:r>
          <a:r>
            <a:rPr lang="en-US" sz="1400" i="1" kern="1200" dirty="0" err="1">
              <a:latin typeface="+mn-lt"/>
              <a:ea typeface="Verdana" panose="020B0604030504040204" pitchFamily="34" charset="0"/>
            </a:rPr>
            <a:t>preko</a:t>
          </a:r>
          <a:r>
            <a:rPr lang="en-US" sz="1400" i="1" kern="1200" dirty="0">
              <a:latin typeface="+mn-lt"/>
              <a:ea typeface="Verdana" panose="020B0604030504040204" pitchFamily="34" charset="0"/>
            </a:rPr>
            <a:t> 80% </a:t>
          </a:r>
          <a:r>
            <a:rPr lang="en-US" sz="1400" i="1" kern="1200" dirty="0" err="1">
              <a:latin typeface="+mn-lt"/>
              <a:ea typeface="Verdana" panose="020B0604030504040204" pitchFamily="34" charset="0"/>
            </a:rPr>
            <a:t>našeg</a:t>
          </a:r>
          <a:r>
            <a:rPr lang="en-US" sz="1400" i="1" kern="1200" dirty="0">
              <a:latin typeface="+mn-lt"/>
              <a:ea typeface="Verdana" panose="020B0604030504040204" pitchFamily="34" charset="0"/>
            </a:rPr>
            <a:t> </a:t>
          </a:r>
          <a:r>
            <a:rPr lang="en-US" sz="1400" i="1" kern="1200" dirty="0" err="1">
              <a:latin typeface="+mn-lt"/>
              <a:ea typeface="Verdana" panose="020B0604030504040204" pitchFamily="34" charset="0"/>
            </a:rPr>
            <a:t>ukupnog</a:t>
          </a:r>
          <a:r>
            <a:rPr lang="en-US" sz="1400" i="1" kern="1200" dirty="0">
              <a:latin typeface="+mn-lt"/>
              <a:ea typeface="Verdana" panose="020B0604030504040204" pitchFamily="34" charset="0"/>
            </a:rPr>
            <a:t> </a:t>
          </a:r>
          <a:r>
            <a:rPr lang="en-US" sz="1400" i="1" kern="1200" dirty="0" err="1">
              <a:latin typeface="+mn-lt"/>
              <a:ea typeface="Verdana" panose="020B0604030504040204" pitchFamily="34" charset="0"/>
            </a:rPr>
            <a:t>trenutnog</a:t>
          </a:r>
          <a:r>
            <a:rPr lang="en-US" sz="1400" i="1" kern="1200" dirty="0">
              <a:latin typeface="+mn-lt"/>
              <a:ea typeface="Verdana" panose="020B0604030504040204" pitchFamily="34" charset="0"/>
            </a:rPr>
            <a:t> </a:t>
          </a:r>
          <a:r>
            <a:rPr lang="en-US" sz="1400" i="1" kern="1200" dirty="0" err="1">
              <a:latin typeface="+mn-lt"/>
              <a:ea typeface="Verdana" panose="020B0604030504040204" pitchFamily="34" charset="0"/>
            </a:rPr>
            <a:t>materijalnog</a:t>
          </a:r>
          <a:r>
            <a:rPr lang="en-US" sz="1400" i="1" kern="1200" dirty="0">
              <a:latin typeface="+mn-lt"/>
              <a:ea typeface="Verdana" panose="020B0604030504040204" pitchFamily="34" charset="0"/>
            </a:rPr>
            <a:t> </a:t>
          </a:r>
          <a:r>
            <a:rPr lang="en-US" sz="1400" i="1" kern="1200" dirty="0" err="1">
              <a:latin typeface="+mn-lt"/>
              <a:ea typeface="Verdana" panose="020B0604030504040204" pitchFamily="34" charset="0"/>
            </a:rPr>
            <a:t>otiska</a:t>
          </a:r>
          <a:r>
            <a:rPr lang="en-US" sz="1400" i="1" kern="1200" dirty="0">
              <a:latin typeface="+mn-lt"/>
              <a:ea typeface="Verdana" panose="020B0604030504040204" pitchFamily="34" charset="0"/>
            </a:rPr>
            <a:t>.</a:t>
          </a:r>
          <a:endParaRPr lang="en-US" sz="1400" kern="1200" dirty="0">
            <a:latin typeface="+mn-lt"/>
            <a:ea typeface="Verdana" panose="020B0604030504040204" pitchFamily="34" charset="0"/>
          </a:endParaRPr>
        </a:p>
      </dsp:txBody>
      <dsp:txXfrm>
        <a:off x="0" y="1884418"/>
        <a:ext cx="5335773" cy="188441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4F3437-CE2D-4995-BF6E-A605236EF656}">
      <dsp:nvSpPr>
        <dsp:cNvPr id="0" name=""/>
        <dsp:cNvSpPr/>
      </dsp:nvSpPr>
      <dsp:spPr>
        <a:xfrm>
          <a:off x="0" y="0"/>
          <a:ext cx="8246727" cy="0"/>
        </a:xfrm>
        <a:prstGeom prst="line">
          <a:avLst/>
        </a:prstGeom>
        <a:solidFill>
          <a:schemeClr val="accent3">
            <a:shade val="80000"/>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90FE5C-0B36-4C4D-9C61-B6857A6329B1}">
      <dsp:nvSpPr>
        <dsp:cNvPr id="0" name=""/>
        <dsp:cNvSpPr/>
      </dsp:nvSpPr>
      <dsp:spPr>
        <a:xfrm>
          <a:off x="0" y="0"/>
          <a:ext cx="1893760" cy="35690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ctr" defTabSz="1066800">
            <a:lnSpc>
              <a:spcPct val="90000"/>
            </a:lnSpc>
            <a:spcBef>
              <a:spcPct val="0"/>
            </a:spcBef>
            <a:spcAft>
              <a:spcPct val="35000"/>
            </a:spcAft>
            <a:buNone/>
          </a:pPr>
          <a:endParaRPr lang="en-US" sz="2400" kern="1200" dirty="0">
            <a:latin typeface="+mj-lt"/>
            <a:ea typeface="Verdana" panose="020B0604030504040204" pitchFamily="34" charset="0"/>
            <a:cs typeface="+mn-cs"/>
          </a:endParaRPr>
        </a:p>
        <a:p>
          <a:pPr marL="0" lvl="0" indent="0" algn="ctr" defTabSz="1066800">
            <a:lnSpc>
              <a:spcPct val="90000"/>
            </a:lnSpc>
            <a:spcBef>
              <a:spcPct val="0"/>
            </a:spcBef>
            <a:spcAft>
              <a:spcPct val="35000"/>
            </a:spcAft>
            <a:buNone/>
          </a:pPr>
          <a:endParaRPr lang="en-US" sz="2400" kern="1200" dirty="0">
            <a:latin typeface="+mj-lt"/>
            <a:ea typeface="Verdana" panose="020B0604030504040204" pitchFamily="34" charset="0"/>
            <a:cs typeface="+mn-cs"/>
          </a:endParaRPr>
        </a:p>
        <a:p>
          <a:pPr marL="0" lvl="0" indent="0" algn="ctr" defTabSz="1066800">
            <a:lnSpc>
              <a:spcPct val="90000"/>
            </a:lnSpc>
            <a:spcBef>
              <a:spcPct val="0"/>
            </a:spcBef>
            <a:spcAft>
              <a:spcPct val="35000"/>
            </a:spcAft>
            <a:buNone/>
          </a:pPr>
          <a:r>
            <a:rPr lang="en-US" sz="2400" b="1" kern="1200" dirty="0" err="1">
              <a:solidFill>
                <a:srgbClr val="059540"/>
              </a:solidFill>
              <a:latin typeface="+mj-lt"/>
              <a:ea typeface="Verdana" panose="020B0604030504040204" pitchFamily="34" charset="0"/>
              <a:cs typeface="+mn-cs"/>
            </a:rPr>
            <a:t>Šest</a:t>
          </a:r>
          <a:r>
            <a:rPr lang="en-US" sz="2400" b="1" kern="1200" dirty="0">
              <a:solidFill>
                <a:srgbClr val="059540"/>
              </a:solidFill>
              <a:latin typeface="+mj-lt"/>
              <a:ea typeface="Verdana" panose="020B0604030504040204" pitchFamily="34" charset="0"/>
              <a:cs typeface="+mn-cs"/>
            </a:rPr>
            <a:t> </a:t>
          </a:r>
          <a:r>
            <a:rPr lang="en-US" sz="2400" b="1" kern="1200" dirty="0" err="1">
              <a:solidFill>
                <a:srgbClr val="059540"/>
              </a:solidFill>
              <a:latin typeface="+mj-lt"/>
              <a:ea typeface="Verdana" panose="020B0604030504040204" pitchFamily="34" charset="0"/>
              <a:cs typeface="+mn-cs"/>
            </a:rPr>
            <a:t>ključnih</a:t>
          </a:r>
          <a:r>
            <a:rPr lang="en-US" sz="2400" b="1" kern="1200" dirty="0">
              <a:solidFill>
                <a:srgbClr val="059540"/>
              </a:solidFill>
              <a:latin typeface="+mj-lt"/>
              <a:ea typeface="Verdana" panose="020B0604030504040204" pitchFamily="34" charset="0"/>
              <a:cs typeface="+mn-cs"/>
            </a:rPr>
            <a:t> </a:t>
          </a:r>
          <a:r>
            <a:rPr lang="en-US" sz="2400" b="1" kern="1200" dirty="0" err="1">
              <a:solidFill>
                <a:srgbClr val="059540"/>
              </a:solidFill>
              <a:latin typeface="+mj-lt"/>
              <a:ea typeface="Verdana" panose="020B0604030504040204" pitchFamily="34" charset="0"/>
              <a:cs typeface="+mn-cs"/>
            </a:rPr>
            <a:t>točava</a:t>
          </a:r>
          <a:r>
            <a:rPr lang="en-US" sz="2400" b="1" kern="1200" dirty="0">
              <a:solidFill>
                <a:srgbClr val="059540"/>
              </a:solidFill>
              <a:latin typeface="+mj-lt"/>
              <a:ea typeface="Verdana" panose="020B0604030504040204" pitchFamily="34" charset="0"/>
              <a:cs typeface="+mn-cs"/>
            </a:rPr>
            <a:t> za </a:t>
          </a:r>
          <a:r>
            <a:rPr lang="en-US" sz="2400" b="1" kern="1200" dirty="0" err="1">
              <a:solidFill>
                <a:srgbClr val="059540"/>
              </a:solidFill>
              <a:latin typeface="+mj-lt"/>
              <a:ea typeface="Verdana" panose="020B0604030504040204" pitchFamily="34" charset="0"/>
              <a:cs typeface="+mn-cs"/>
            </a:rPr>
            <a:t>prekid</a:t>
          </a:r>
          <a:r>
            <a:rPr lang="en-US" sz="2400" b="1" kern="1200" dirty="0">
              <a:solidFill>
                <a:srgbClr val="059540"/>
              </a:solidFill>
              <a:latin typeface="+mj-lt"/>
              <a:ea typeface="Verdana" panose="020B0604030504040204" pitchFamily="34" charset="0"/>
              <a:cs typeface="+mn-cs"/>
            </a:rPr>
            <a:t> </a:t>
          </a:r>
          <a:r>
            <a:rPr lang="en-US" sz="2400" b="1" kern="1200" dirty="0" err="1">
              <a:solidFill>
                <a:srgbClr val="059540"/>
              </a:solidFill>
              <a:latin typeface="+mj-lt"/>
              <a:ea typeface="Verdana" panose="020B0604030504040204" pitchFamily="34" charset="0"/>
              <a:cs typeface="+mn-cs"/>
            </a:rPr>
            <a:t>zagađenja</a:t>
          </a:r>
          <a:r>
            <a:rPr lang="en-US" sz="2400" b="1" kern="1200" dirty="0">
              <a:solidFill>
                <a:srgbClr val="059540"/>
              </a:solidFill>
              <a:latin typeface="+mj-lt"/>
              <a:ea typeface="Verdana" panose="020B0604030504040204" pitchFamily="34" charset="0"/>
              <a:cs typeface="+mn-cs"/>
            </a:rPr>
            <a:t> </a:t>
          </a:r>
          <a:r>
            <a:rPr lang="en-US" sz="2400" b="1" kern="1200" dirty="0" err="1">
              <a:solidFill>
                <a:srgbClr val="059540"/>
              </a:solidFill>
              <a:latin typeface="+mj-lt"/>
              <a:ea typeface="Verdana" panose="020B0604030504040204" pitchFamily="34" charset="0"/>
              <a:cs typeface="+mn-cs"/>
            </a:rPr>
            <a:t>plastikom</a:t>
          </a:r>
          <a:endParaRPr lang="en-US" sz="2400" b="1" kern="1200" dirty="0">
            <a:solidFill>
              <a:srgbClr val="059540"/>
            </a:solidFill>
            <a:latin typeface="+mj-lt"/>
            <a:ea typeface="Verdana" panose="020B0604030504040204" pitchFamily="34" charset="0"/>
            <a:cs typeface="+mn-cs"/>
          </a:endParaRPr>
        </a:p>
      </dsp:txBody>
      <dsp:txXfrm>
        <a:off x="0" y="0"/>
        <a:ext cx="1893760" cy="3569098"/>
      </dsp:txXfrm>
    </dsp:sp>
    <dsp:sp modelId="{92295E52-B053-496A-8DE7-9C8B98F2733D}">
      <dsp:nvSpPr>
        <dsp:cNvPr id="0" name=""/>
        <dsp:cNvSpPr/>
      </dsp:nvSpPr>
      <dsp:spPr>
        <a:xfrm>
          <a:off x="2012871" y="28101"/>
          <a:ext cx="6233446" cy="5620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err="1">
              <a:latin typeface="+mj-lt"/>
              <a:ea typeface="Verdana" panose="020B0604030504040204" pitchFamily="34" charset="0"/>
              <a:cs typeface="+mn-cs"/>
            </a:rPr>
            <a:t>Sva</a:t>
          </a:r>
          <a:r>
            <a:rPr lang="en-US" sz="1600" kern="1200" dirty="0">
              <a:latin typeface="+mj-lt"/>
              <a:ea typeface="Verdana" panose="020B0604030504040204" pitchFamily="34" charset="0"/>
              <a:cs typeface="+mn-cs"/>
            </a:rPr>
            <a:t> </a:t>
          </a:r>
          <a:r>
            <a:rPr lang="en-US" sz="1600" kern="1200" dirty="0" err="1">
              <a:latin typeface="+mj-lt"/>
              <a:ea typeface="Verdana" panose="020B0604030504040204" pitchFamily="34" charset="0"/>
              <a:cs typeface="+mn-cs"/>
            </a:rPr>
            <a:t>plastična</a:t>
          </a:r>
          <a:r>
            <a:rPr lang="en-US" sz="1600" kern="1200" dirty="0">
              <a:latin typeface="+mj-lt"/>
              <a:ea typeface="Verdana" panose="020B0604030504040204" pitchFamily="34" charset="0"/>
              <a:cs typeface="+mn-cs"/>
            </a:rPr>
            <a:t> </a:t>
          </a:r>
          <a:r>
            <a:rPr lang="en-US" sz="1600" kern="1200" dirty="0" err="1">
              <a:latin typeface="+mj-lt"/>
              <a:ea typeface="Verdana" panose="020B0604030504040204" pitchFamily="34" charset="0"/>
              <a:cs typeface="+mn-cs"/>
            </a:rPr>
            <a:t>ambalaža</a:t>
          </a:r>
          <a:r>
            <a:rPr lang="en-US" sz="1600" kern="1200" dirty="0">
              <a:latin typeface="+mj-lt"/>
              <a:ea typeface="Verdana" panose="020B0604030504040204" pitchFamily="34" charset="0"/>
              <a:cs typeface="+mn-cs"/>
            </a:rPr>
            <a:t> 100% se </a:t>
          </a:r>
          <a:r>
            <a:rPr lang="en-US" sz="1600" kern="1200" dirty="0" err="1">
              <a:latin typeface="+mj-lt"/>
              <a:ea typeface="Verdana" panose="020B0604030504040204" pitchFamily="34" charset="0"/>
              <a:cs typeface="+mn-cs"/>
            </a:rPr>
            <a:t>može</a:t>
          </a:r>
          <a:r>
            <a:rPr lang="en-US" sz="1600" kern="1200" dirty="0">
              <a:latin typeface="+mj-lt"/>
              <a:ea typeface="Verdana" panose="020B0604030504040204" pitchFamily="34" charset="0"/>
              <a:cs typeface="+mn-cs"/>
            </a:rPr>
            <a:t> </a:t>
          </a:r>
          <a:r>
            <a:rPr lang="en-US" sz="1600" kern="1200" dirty="0" err="1">
              <a:latin typeface="+mj-lt"/>
              <a:ea typeface="Verdana" panose="020B0604030504040204" pitchFamily="34" charset="0"/>
              <a:cs typeface="+mn-cs"/>
            </a:rPr>
            <a:t>ponovno</a:t>
          </a:r>
          <a:r>
            <a:rPr lang="en-US" sz="1600" kern="1200" dirty="0">
              <a:latin typeface="+mj-lt"/>
              <a:ea typeface="Verdana" panose="020B0604030504040204" pitchFamily="34" charset="0"/>
              <a:cs typeface="+mn-cs"/>
            </a:rPr>
            <a:t> </a:t>
          </a:r>
          <a:r>
            <a:rPr lang="en-US" sz="1600" kern="1200" dirty="0" err="1">
              <a:latin typeface="+mj-lt"/>
              <a:ea typeface="Verdana" panose="020B0604030504040204" pitchFamily="34" charset="0"/>
              <a:cs typeface="+mn-cs"/>
            </a:rPr>
            <a:t>koristiti</a:t>
          </a:r>
          <a:r>
            <a:rPr lang="en-US" sz="1600" kern="1200" dirty="0">
              <a:latin typeface="+mj-lt"/>
              <a:ea typeface="Verdana" panose="020B0604030504040204" pitchFamily="34" charset="0"/>
              <a:cs typeface="+mn-cs"/>
            </a:rPr>
            <a:t> </a:t>
          </a:r>
          <a:r>
            <a:rPr lang="en-US" sz="1600" kern="1200" dirty="0" err="1">
              <a:latin typeface="+mj-lt"/>
              <a:ea typeface="Verdana" panose="020B0604030504040204" pitchFamily="34" charset="0"/>
              <a:cs typeface="+mn-cs"/>
            </a:rPr>
            <a:t>i</a:t>
          </a:r>
          <a:r>
            <a:rPr lang="en-US" sz="1600" kern="1200" dirty="0">
              <a:latin typeface="+mj-lt"/>
              <a:ea typeface="Verdana" panose="020B0604030504040204" pitchFamily="34" charset="0"/>
              <a:cs typeface="+mn-cs"/>
            </a:rPr>
            <a:t> </a:t>
          </a:r>
          <a:r>
            <a:rPr lang="en-US" sz="1600" kern="1200" dirty="0" err="1">
              <a:latin typeface="+mj-lt"/>
              <a:ea typeface="Verdana" panose="020B0604030504040204" pitchFamily="34" charset="0"/>
              <a:cs typeface="+mn-cs"/>
            </a:rPr>
            <a:t>reciklirati</a:t>
          </a:r>
          <a:endParaRPr lang="en-US" sz="1600" kern="1200" dirty="0">
            <a:latin typeface="+mj-lt"/>
            <a:ea typeface="Verdana" panose="020B0604030504040204" pitchFamily="34" charset="0"/>
            <a:cs typeface="+mn-cs"/>
          </a:endParaRPr>
        </a:p>
      </dsp:txBody>
      <dsp:txXfrm>
        <a:off x="2012871" y="28101"/>
        <a:ext cx="6233446" cy="562028"/>
      </dsp:txXfrm>
    </dsp:sp>
    <dsp:sp modelId="{378049AE-C7A6-43CD-B1D1-9CBD7BD55B4F}">
      <dsp:nvSpPr>
        <dsp:cNvPr id="0" name=""/>
        <dsp:cNvSpPr/>
      </dsp:nvSpPr>
      <dsp:spPr>
        <a:xfrm>
          <a:off x="1893760" y="590129"/>
          <a:ext cx="6352556"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B22F682-05D5-453F-AB89-C5785115D9A0}">
      <dsp:nvSpPr>
        <dsp:cNvPr id="0" name=""/>
        <dsp:cNvSpPr/>
      </dsp:nvSpPr>
      <dsp:spPr>
        <a:xfrm>
          <a:off x="2012871" y="618231"/>
          <a:ext cx="6233446" cy="5620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err="1">
              <a:latin typeface="+mj-lt"/>
              <a:ea typeface="Verdana" panose="020B0604030504040204" pitchFamily="34" charset="0"/>
              <a:cs typeface="+mn-cs"/>
            </a:rPr>
            <a:t>Gdje</a:t>
          </a:r>
          <a:r>
            <a:rPr lang="en-US" sz="1600" kern="1200" dirty="0">
              <a:latin typeface="+mj-lt"/>
              <a:ea typeface="Verdana" panose="020B0604030504040204" pitchFamily="34" charset="0"/>
              <a:cs typeface="+mn-cs"/>
            </a:rPr>
            <a:t> je to </a:t>
          </a:r>
          <a:r>
            <a:rPr lang="en-US" sz="1600" kern="1200" dirty="0" err="1">
              <a:latin typeface="+mj-lt"/>
              <a:ea typeface="Verdana" panose="020B0604030504040204" pitchFamily="34" charset="0"/>
              <a:cs typeface="+mn-cs"/>
            </a:rPr>
            <a:t>moguće</a:t>
          </a:r>
          <a:r>
            <a:rPr lang="en-US" sz="1600" kern="1200" dirty="0">
              <a:latin typeface="+mj-lt"/>
              <a:ea typeface="Verdana" panose="020B0604030504040204" pitchFamily="34" charset="0"/>
              <a:cs typeface="+mn-cs"/>
            </a:rPr>
            <a:t>, </a:t>
          </a:r>
          <a:r>
            <a:rPr lang="en-US" sz="1600" kern="1200" dirty="0" err="1">
              <a:latin typeface="+mj-lt"/>
              <a:ea typeface="Verdana" panose="020B0604030504040204" pitchFamily="34" charset="0"/>
              <a:cs typeface="+mn-cs"/>
            </a:rPr>
            <a:t>primjenjuju</a:t>
          </a:r>
          <a:r>
            <a:rPr lang="en-US" sz="1600" kern="1200" dirty="0">
              <a:latin typeface="+mj-lt"/>
              <a:ea typeface="Verdana" panose="020B0604030504040204" pitchFamily="34" charset="0"/>
              <a:cs typeface="+mn-cs"/>
            </a:rPr>
            <a:t> se </a:t>
          </a:r>
          <a:r>
            <a:rPr lang="en-US" sz="1600" kern="1200" dirty="0" err="1">
              <a:latin typeface="+mj-lt"/>
              <a:ea typeface="Verdana" panose="020B0604030504040204" pitchFamily="34" charset="0"/>
              <a:cs typeface="+mn-cs"/>
            </a:rPr>
            <a:t>modeli</a:t>
          </a:r>
          <a:r>
            <a:rPr lang="en-US" sz="1600" kern="1200" dirty="0">
              <a:latin typeface="+mj-lt"/>
              <a:ea typeface="Verdana" panose="020B0604030504040204" pitchFamily="34" charset="0"/>
              <a:cs typeface="+mn-cs"/>
            </a:rPr>
            <a:t> </a:t>
          </a:r>
          <a:r>
            <a:rPr lang="en-US" sz="1600" kern="1200" dirty="0" err="1">
              <a:latin typeface="+mj-lt"/>
              <a:ea typeface="Verdana" panose="020B0604030504040204" pitchFamily="34" charset="0"/>
              <a:cs typeface="+mn-cs"/>
            </a:rPr>
            <a:t>ponovne</a:t>
          </a:r>
          <a:r>
            <a:rPr lang="en-US" sz="1600" kern="1200" dirty="0">
              <a:latin typeface="+mj-lt"/>
              <a:ea typeface="Verdana" panose="020B0604030504040204" pitchFamily="34" charset="0"/>
              <a:cs typeface="+mn-cs"/>
            </a:rPr>
            <a:t> </a:t>
          </a:r>
          <a:r>
            <a:rPr lang="en-US" sz="1600" kern="1200" dirty="0" err="1">
              <a:latin typeface="+mj-lt"/>
              <a:ea typeface="Verdana" panose="020B0604030504040204" pitchFamily="34" charset="0"/>
              <a:cs typeface="+mn-cs"/>
            </a:rPr>
            <a:t>upotrebe</a:t>
          </a:r>
          <a:endParaRPr lang="en-US" sz="1600" kern="1200" dirty="0">
            <a:latin typeface="+mj-lt"/>
            <a:ea typeface="Verdana" panose="020B0604030504040204" pitchFamily="34" charset="0"/>
            <a:cs typeface="+mn-cs"/>
          </a:endParaRPr>
        </a:p>
      </dsp:txBody>
      <dsp:txXfrm>
        <a:off x="2012871" y="618231"/>
        <a:ext cx="6233446" cy="562028"/>
      </dsp:txXfrm>
    </dsp:sp>
    <dsp:sp modelId="{948BF548-3D89-4311-A4CB-0F5110D3E5C0}">
      <dsp:nvSpPr>
        <dsp:cNvPr id="0" name=""/>
        <dsp:cNvSpPr/>
      </dsp:nvSpPr>
      <dsp:spPr>
        <a:xfrm>
          <a:off x="1893760" y="1180259"/>
          <a:ext cx="6352556"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674D6B-9DC2-4AA5-B5B2-B5C7FCADB1BA}">
      <dsp:nvSpPr>
        <dsp:cNvPr id="0" name=""/>
        <dsp:cNvSpPr/>
      </dsp:nvSpPr>
      <dsp:spPr>
        <a:xfrm>
          <a:off x="2012871" y="1208360"/>
          <a:ext cx="6233446" cy="5620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err="1">
              <a:latin typeface="+mj-lt"/>
              <a:ea typeface="Verdana" panose="020B0604030504040204" pitchFamily="34" charset="0"/>
              <a:cs typeface="+mn-cs"/>
            </a:rPr>
            <a:t>Redizajnirajte</a:t>
          </a:r>
          <a:r>
            <a:rPr lang="en-US" sz="1600" kern="1200" dirty="0">
              <a:latin typeface="+mj-lt"/>
              <a:ea typeface="Verdana" panose="020B0604030504040204" pitchFamily="34" charset="0"/>
              <a:cs typeface="+mn-cs"/>
            </a:rPr>
            <a:t> </a:t>
          </a:r>
          <a:r>
            <a:rPr lang="en-US" sz="1600" kern="1200" dirty="0" err="1">
              <a:latin typeface="+mj-lt"/>
              <a:ea typeface="Verdana" panose="020B0604030504040204" pitchFamily="34" charset="0"/>
              <a:cs typeface="+mn-cs"/>
            </a:rPr>
            <a:t>nove</a:t>
          </a:r>
          <a:r>
            <a:rPr lang="en-US" sz="1600" kern="1200" dirty="0">
              <a:latin typeface="+mj-lt"/>
              <a:ea typeface="Verdana" panose="020B0604030504040204" pitchFamily="34" charset="0"/>
              <a:cs typeface="+mn-cs"/>
            </a:rPr>
            <a:t> </a:t>
          </a:r>
          <a:r>
            <a:rPr lang="en-US" sz="1600" kern="1200" dirty="0" err="1">
              <a:latin typeface="+mj-lt"/>
              <a:ea typeface="Verdana" panose="020B0604030504040204" pitchFamily="34" charset="0"/>
              <a:cs typeface="+mn-cs"/>
            </a:rPr>
            <a:t>modele</a:t>
          </a:r>
          <a:r>
            <a:rPr lang="en-US" sz="1600" kern="1200" dirty="0">
              <a:latin typeface="+mj-lt"/>
              <a:ea typeface="Verdana" panose="020B0604030504040204" pitchFamily="34" charset="0"/>
              <a:cs typeface="+mn-cs"/>
            </a:rPr>
            <a:t> </a:t>
          </a:r>
          <a:r>
            <a:rPr lang="en-US" sz="1600" kern="1200" dirty="0" err="1">
              <a:latin typeface="+mj-lt"/>
              <a:ea typeface="Verdana" panose="020B0604030504040204" pitchFamily="34" charset="0"/>
              <a:cs typeface="+mn-cs"/>
            </a:rPr>
            <a:t>pakiranja</a:t>
          </a:r>
          <a:r>
            <a:rPr lang="en-US" sz="1600" kern="1200" dirty="0">
              <a:latin typeface="+mj-lt"/>
              <a:ea typeface="Verdana" panose="020B0604030504040204" pitchFamily="34" charset="0"/>
              <a:cs typeface="+mn-cs"/>
            </a:rPr>
            <a:t> za </a:t>
          </a:r>
          <a:r>
            <a:rPr lang="en-US" sz="1600" kern="1200" dirty="0" err="1">
              <a:latin typeface="+mj-lt"/>
              <a:ea typeface="Verdana" panose="020B0604030504040204" pitchFamily="34" charset="0"/>
              <a:cs typeface="+mn-cs"/>
            </a:rPr>
            <a:t>dostavu</a:t>
          </a:r>
          <a:endParaRPr lang="en-US" sz="1600" kern="1200" dirty="0">
            <a:latin typeface="+mj-lt"/>
            <a:ea typeface="Verdana" panose="020B0604030504040204" pitchFamily="34" charset="0"/>
            <a:cs typeface="+mn-cs"/>
          </a:endParaRPr>
        </a:p>
      </dsp:txBody>
      <dsp:txXfrm>
        <a:off x="2012871" y="1208360"/>
        <a:ext cx="6233446" cy="562028"/>
      </dsp:txXfrm>
    </dsp:sp>
    <dsp:sp modelId="{504B450F-D7FA-4E7F-945C-95ED84FEECA7}">
      <dsp:nvSpPr>
        <dsp:cNvPr id="0" name=""/>
        <dsp:cNvSpPr/>
      </dsp:nvSpPr>
      <dsp:spPr>
        <a:xfrm>
          <a:off x="1893760" y="1770389"/>
          <a:ext cx="6352556"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6A5645-E1EF-44E3-97F7-78A2642AAE87}">
      <dsp:nvSpPr>
        <dsp:cNvPr id="0" name=""/>
        <dsp:cNvSpPr/>
      </dsp:nvSpPr>
      <dsp:spPr>
        <a:xfrm>
          <a:off x="2012871" y="1798490"/>
          <a:ext cx="6233446" cy="5620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err="1">
              <a:latin typeface="+mj-lt"/>
              <a:ea typeface="Verdana" panose="020B0604030504040204" pitchFamily="34" charset="0"/>
              <a:cs typeface="+mn-cs"/>
            </a:rPr>
            <a:t>Umjesto</a:t>
          </a:r>
          <a:r>
            <a:rPr lang="en-US" sz="1600" kern="1200" dirty="0">
              <a:latin typeface="+mj-lt"/>
              <a:ea typeface="Verdana" panose="020B0604030504040204" pitchFamily="34" charset="0"/>
              <a:cs typeface="+mn-cs"/>
            </a:rPr>
            <a:t> </a:t>
          </a:r>
          <a:r>
            <a:rPr lang="en-US" sz="1600" kern="1200" dirty="0" err="1">
              <a:latin typeface="+mj-lt"/>
              <a:ea typeface="Verdana" panose="020B0604030504040204" pitchFamily="34" charset="0"/>
              <a:cs typeface="+mn-cs"/>
            </a:rPr>
            <a:t>plastike</a:t>
          </a:r>
          <a:r>
            <a:rPr lang="en-US" sz="1600" kern="1200" dirty="0">
              <a:latin typeface="+mj-lt"/>
              <a:ea typeface="Verdana" panose="020B0604030504040204" pitchFamily="34" charset="0"/>
              <a:cs typeface="+mn-cs"/>
            </a:rPr>
            <a:t> </a:t>
          </a:r>
          <a:r>
            <a:rPr lang="en-US" sz="1600" kern="1200" dirty="0" err="1">
              <a:latin typeface="+mj-lt"/>
              <a:ea typeface="Verdana" panose="020B0604030504040204" pitchFamily="34" charset="0"/>
              <a:cs typeface="+mn-cs"/>
            </a:rPr>
            <a:t>koriste</a:t>
          </a:r>
          <a:r>
            <a:rPr lang="en-US" sz="1600" kern="1200" dirty="0">
              <a:latin typeface="+mj-lt"/>
              <a:ea typeface="Verdana" panose="020B0604030504040204" pitchFamily="34" charset="0"/>
              <a:cs typeface="+mn-cs"/>
            </a:rPr>
            <a:t> se </a:t>
          </a:r>
          <a:r>
            <a:rPr lang="en-US" sz="1600" kern="1200" dirty="0" err="1">
              <a:latin typeface="+mj-lt"/>
              <a:ea typeface="Verdana" panose="020B0604030504040204" pitchFamily="34" charset="0"/>
              <a:cs typeface="+mn-cs"/>
            </a:rPr>
            <a:t>ograničeni</a:t>
          </a:r>
          <a:r>
            <a:rPr lang="en-US" sz="1600" kern="1200" dirty="0">
              <a:latin typeface="+mj-lt"/>
              <a:ea typeface="Verdana" panose="020B0604030504040204" pitchFamily="34" charset="0"/>
              <a:cs typeface="+mn-cs"/>
            </a:rPr>
            <a:t> </a:t>
          </a:r>
          <a:r>
            <a:rPr lang="en-US" sz="1600" kern="1200" dirty="0" err="1">
              <a:latin typeface="+mj-lt"/>
              <a:ea typeface="Verdana" panose="020B0604030504040204" pitchFamily="34" charset="0"/>
              <a:cs typeface="+mn-cs"/>
            </a:rPr>
            <a:t>resursi</a:t>
          </a:r>
          <a:endParaRPr lang="en-US" sz="1600" kern="1200" dirty="0">
            <a:latin typeface="+mj-lt"/>
            <a:ea typeface="Verdana" panose="020B0604030504040204" pitchFamily="34" charset="0"/>
            <a:cs typeface="+mn-cs"/>
          </a:endParaRPr>
        </a:p>
      </dsp:txBody>
      <dsp:txXfrm>
        <a:off x="2012871" y="1798490"/>
        <a:ext cx="6233446" cy="562028"/>
      </dsp:txXfrm>
    </dsp:sp>
    <dsp:sp modelId="{272BD269-CE69-47FF-B161-EC0E1D9A7CD2}">
      <dsp:nvSpPr>
        <dsp:cNvPr id="0" name=""/>
        <dsp:cNvSpPr/>
      </dsp:nvSpPr>
      <dsp:spPr>
        <a:xfrm>
          <a:off x="1893760" y="2360519"/>
          <a:ext cx="6352556"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E9B5F83-D15E-4505-990E-0B626579FDFC}">
      <dsp:nvSpPr>
        <dsp:cNvPr id="0" name=""/>
        <dsp:cNvSpPr/>
      </dsp:nvSpPr>
      <dsp:spPr>
        <a:xfrm>
          <a:off x="2012871" y="2388620"/>
          <a:ext cx="6233446" cy="5620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err="1">
              <a:latin typeface="+mj-lt"/>
              <a:ea typeface="Verdana" panose="020B0604030504040204" pitchFamily="34" charset="0"/>
              <a:cs typeface="+mn-cs"/>
            </a:rPr>
            <a:t>Sva</a:t>
          </a:r>
          <a:r>
            <a:rPr lang="en-US" sz="1600" kern="1200" dirty="0">
              <a:latin typeface="+mj-lt"/>
              <a:ea typeface="Verdana" panose="020B0604030504040204" pitchFamily="34" charset="0"/>
              <a:cs typeface="+mn-cs"/>
            </a:rPr>
            <a:t> </a:t>
          </a:r>
          <a:r>
            <a:rPr lang="en-US" sz="1600" kern="1200" dirty="0" err="1">
              <a:latin typeface="+mj-lt"/>
              <a:ea typeface="Verdana" panose="020B0604030504040204" pitchFamily="34" charset="0"/>
              <a:cs typeface="+mn-cs"/>
            </a:rPr>
            <a:t>plastična</a:t>
          </a:r>
          <a:r>
            <a:rPr lang="en-US" sz="1600" kern="1200" dirty="0">
              <a:latin typeface="+mj-lt"/>
              <a:ea typeface="Verdana" panose="020B0604030504040204" pitchFamily="34" charset="0"/>
              <a:cs typeface="+mn-cs"/>
            </a:rPr>
            <a:t> </a:t>
          </a:r>
          <a:r>
            <a:rPr lang="en-US" sz="1600" kern="1200" dirty="0" err="1">
              <a:latin typeface="+mj-lt"/>
              <a:ea typeface="Verdana" panose="020B0604030504040204" pitchFamily="34" charset="0"/>
              <a:cs typeface="+mn-cs"/>
            </a:rPr>
            <a:t>ambalaža</a:t>
          </a:r>
          <a:r>
            <a:rPr lang="en-US" sz="1600" kern="1200" dirty="0">
              <a:latin typeface="+mj-lt"/>
              <a:ea typeface="Verdana" panose="020B0604030504040204" pitchFamily="34" charset="0"/>
              <a:cs typeface="+mn-cs"/>
            </a:rPr>
            <a:t> </a:t>
          </a:r>
          <a:r>
            <a:rPr lang="en-US" sz="1600" kern="1200" dirty="0" err="1">
              <a:latin typeface="+mj-lt"/>
              <a:ea typeface="Verdana" panose="020B0604030504040204" pitchFamily="34" charset="0"/>
              <a:cs typeface="+mn-cs"/>
            </a:rPr>
            <a:t>ponovno</a:t>
          </a:r>
          <a:r>
            <a:rPr lang="en-US" sz="1600" kern="1200" dirty="0">
              <a:latin typeface="+mj-lt"/>
              <a:ea typeface="Verdana" panose="020B0604030504040204" pitchFamily="34" charset="0"/>
              <a:cs typeface="+mn-cs"/>
            </a:rPr>
            <a:t> se </a:t>
          </a:r>
          <a:r>
            <a:rPr lang="en-US" sz="1600" kern="1200" dirty="0" err="1">
              <a:latin typeface="+mj-lt"/>
              <a:ea typeface="Verdana" panose="020B0604030504040204" pitchFamily="34" charset="0"/>
              <a:cs typeface="+mn-cs"/>
            </a:rPr>
            <a:t>koristi</a:t>
          </a:r>
          <a:r>
            <a:rPr lang="en-US" sz="1600" kern="1200" dirty="0">
              <a:latin typeface="+mj-lt"/>
              <a:ea typeface="Verdana" panose="020B0604030504040204" pitchFamily="34" charset="0"/>
              <a:cs typeface="+mn-cs"/>
            </a:rPr>
            <a:t>, </a:t>
          </a:r>
          <a:r>
            <a:rPr lang="en-US" sz="1600" kern="1200" dirty="0" err="1">
              <a:latin typeface="+mj-lt"/>
              <a:ea typeface="Verdana" panose="020B0604030504040204" pitchFamily="34" charset="0"/>
              <a:cs typeface="+mn-cs"/>
            </a:rPr>
            <a:t>reciklira</a:t>
          </a:r>
          <a:r>
            <a:rPr lang="en-US" sz="1600" kern="1200" dirty="0">
              <a:latin typeface="+mj-lt"/>
              <a:ea typeface="Verdana" panose="020B0604030504040204" pitchFamily="34" charset="0"/>
              <a:cs typeface="+mn-cs"/>
            </a:rPr>
            <a:t> </a:t>
          </a:r>
          <a:r>
            <a:rPr lang="en-US" sz="1600" kern="1200" dirty="0" err="1">
              <a:latin typeface="+mj-lt"/>
              <a:ea typeface="Verdana" panose="020B0604030504040204" pitchFamily="34" charset="0"/>
              <a:cs typeface="+mn-cs"/>
            </a:rPr>
            <a:t>ili</a:t>
          </a:r>
          <a:r>
            <a:rPr lang="en-US" sz="1600" kern="1200" dirty="0">
              <a:latin typeface="+mj-lt"/>
              <a:ea typeface="Verdana" panose="020B0604030504040204" pitchFamily="34" charset="0"/>
              <a:cs typeface="+mn-cs"/>
            </a:rPr>
            <a:t> </a:t>
          </a:r>
          <a:r>
            <a:rPr lang="en-US" sz="1600" kern="1200" dirty="0" err="1">
              <a:latin typeface="+mj-lt"/>
              <a:ea typeface="Verdana" panose="020B0604030504040204" pitchFamily="34" charset="0"/>
              <a:cs typeface="+mn-cs"/>
            </a:rPr>
            <a:t>kompostira</a:t>
          </a:r>
          <a:endParaRPr lang="en-US" sz="1600" kern="1200" dirty="0">
            <a:latin typeface="+mj-lt"/>
            <a:ea typeface="Verdana" panose="020B0604030504040204" pitchFamily="34" charset="0"/>
            <a:cs typeface="+mn-cs"/>
          </a:endParaRPr>
        </a:p>
      </dsp:txBody>
      <dsp:txXfrm>
        <a:off x="2012871" y="2388620"/>
        <a:ext cx="6233446" cy="562028"/>
      </dsp:txXfrm>
    </dsp:sp>
    <dsp:sp modelId="{973FEF8C-D0EC-437D-86C5-9ECE7AA34890}">
      <dsp:nvSpPr>
        <dsp:cNvPr id="0" name=""/>
        <dsp:cNvSpPr/>
      </dsp:nvSpPr>
      <dsp:spPr>
        <a:xfrm>
          <a:off x="1893760" y="2950648"/>
          <a:ext cx="6352556"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71C655-8CC4-45FD-9233-DA436F0CF2E9}">
      <dsp:nvSpPr>
        <dsp:cNvPr id="0" name=""/>
        <dsp:cNvSpPr/>
      </dsp:nvSpPr>
      <dsp:spPr>
        <a:xfrm>
          <a:off x="2012871" y="2978750"/>
          <a:ext cx="6233446" cy="5620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err="1">
              <a:latin typeface="+mj-lt"/>
              <a:ea typeface="Verdana" panose="020B0604030504040204" pitchFamily="34" charset="0"/>
              <a:cs typeface="+mn-cs"/>
            </a:rPr>
            <a:t>Plastična</a:t>
          </a:r>
          <a:r>
            <a:rPr lang="en-US" sz="1600" kern="1200" dirty="0">
              <a:latin typeface="+mj-lt"/>
              <a:ea typeface="Verdana" panose="020B0604030504040204" pitchFamily="34" charset="0"/>
              <a:cs typeface="+mn-cs"/>
            </a:rPr>
            <a:t> </a:t>
          </a:r>
          <a:r>
            <a:rPr lang="en-US" sz="1600" kern="1200" dirty="0" err="1">
              <a:latin typeface="+mj-lt"/>
              <a:ea typeface="Verdana" panose="020B0604030504040204" pitchFamily="34" charset="0"/>
              <a:cs typeface="+mn-cs"/>
            </a:rPr>
            <a:t>ambalaža</a:t>
          </a:r>
          <a:r>
            <a:rPr lang="en-US" sz="1600" kern="1200" dirty="0">
              <a:latin typeface="+mj-lt"/>
              <a:ea typeface="Verdana" panose="020B0604030504040204" pitchFamily="34" charset="0"/>
              <a:cs typeface="+mn-cs"/>
            </a:rPr>
            <a:t> ne </a:t>
          </a:r>
          <a:r>
            <a:rPr lang="en-US" sz="1600" kern="1200" dirty="0" err="1">
              <a:latin typeface="+mj-lt"/>
              <a:ea typeface="Verdana" panose="020B0604030504040204" pitchFamily="34" charset="0"/>
              <a:cs typeface="+mn-cs"/>
            </a:rPr>
            <a:t>sadrži</a:t>
          </a:r>
          <a:r>
            <a:rPr lang="en-US" sz="1600" kern="1200" dirty="0">
              <a:latin typeface="+mj-lt"/>
              <a:ea typeface="Verdana" panose="020B0604030504040204" pitchFamily="34" charset="0"/>
              <a:cs typeface="+mn-cs"/>
            </a:rPr>
            <a:t> </a:t>
          </a:r>
          <a:r>
            <a:rPr lang="en-US" sz="1600" kern="1200" dirty="0" err="1">
              <a:latin typeface="+mj-lt"/>
              <a:ea typeface="Verdana" panose="020B0604030504040204" pitchFamily="34" charset="0"/>
              <a:cs typeface="+mn-cs"/>
            </a:rPr>
            <a:t>opasne</a:t>
          </a:r>
          <a:r>
            <a:rPr lang="en-US" sz="1600" kern="1200" dirty="0">
              <a:latin typeface="+mj-lt"/>
              <a:ea typeface="Verdana" panose="020B0604030504040204" pitchFamily="34" charset="0"/>
              <a:cs typeface="+mn-cs"/>
            </a:rPr>
            <a:t> </a:t>
          </a:r>
          <a:r>
            <a:rPr lang="en-US" sz="1600" kern="1200" dirty="0" err="1">
              <a:latin typeface="+mj-lt"/>
              <a:ea typeface="Verdana" panose="020B0604030504040204" pitchFamily="34" charset="0"/>
              <a:cs typeface="+mn-cs"/>
            </a:rPr>
            <a:t>kemikalije</a:t>
          </a:r>
          <a:endParaRPr lang="en-US" sz="1600" kern="1200" dirty="0">
            <a:latin typeface="+mj-lt"/>
            <a:ea typeface="Verdana" panose="020B0604030504040204" pitchFamily="34" charset="0"/>
            <a:cs typeface="+mn-cs"/>
          </a:endParaRPr>
        </a:p>
      </dsp:txBody>
      <dsp:txXfrm>
        <a:off x="2012871" y="2978750"/>
        <a:ext cx="6233446" cy="562028"/>
      </dsp:txXfrm>
    </dsp:sp>
    <dsp:sp modelId="{CD64C378-30E5-46D2-BA7F-9651DFFECCDA}">
      <dsp:nvSpPr>
        <dsp:cNvPr id="0" name=""/>
        <dsp:cNvSpPr/>
      </dsp:nvSpPr>
      <dsp:spPr>
        <a:xfrm>
          <a:off x="1893760" y="3540778"/>
          <a:ext cx="6352556"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E6B441-9985-4090-9463-225B7195C0C3}">
      <dsp:nvSpPr>
        <dsp:cNvPr id="0" name=""/>
        <dsp:cNvSpPr/>
      </dsp:nvSpPr>
      <dsp:spPr>
        <a:xfrm>
          <a:off x="538098" y="-105600"/>
          <a:ext cx="1957205" cy="1972537"/>
        </a:xfrm>
        <a:prstGeom prst="circularArrow">
          <a:avLst>
            <a:gd name="adj1" fmla="val 10980"/>
            <a:gd name="adj2" fmla="val 1142322"/>
            <a:gd name="adj3" fmla="val 4500000"/>
            <a:gd name="adj4" fmla="val 10800000"/>
            <a:gd name="adj5" fmla="val 125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EB2F7B-F50B-4281-9AD6-E1248AF94597}">
      <dsp:nvSpPr>
        <dsp:cNvPr id="0" name=""/>
        <dsp:cNvSpPr/>
      </dsp:nvSpPr>
      <dsp:spPr>
        <a:xfrm>
          <a:off x="978150" y="359035"/>
          <a:ext cx="1085852" cy="7315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hu-HU" sz="1200" b="1" i="0" kern="1200" dirty="0" err="1">
              <a:solidFill>
                <a:srgbClr val="388F43"/>
              </a:solidFill>
              <a:latin typeface="Calibri" panose="020F0502020204030204"/>
              <a:ea typeface="+mn-ea"/>
              <a:cs typeface="+mn-cs"/>
            </a:rPr>
            <a:t>Step</a:t>
          </a:r>
          <a:r>
            <a:rPr lang="hu-HU" sz="1200" b="1" i="0" kern="1200" dirty="0">
              <a:solidFill>
                <a:srgbClr val="388F43"/>
              </a:solidFill>
              <a:latin typeface="Calibri" panose="020F0502020204030204"/>
              <a:ea typeface="+mn-ea"/>
              <a:cs typeface="+mn-cs"/>
            </a:rPr>
            <a:t> 1 - </a:t>
          </a:r>
          <a:r>
            <a:rPr lang="hu-HU" sz="1200" b="1" i="0" kern="1200" dirty="0" err="1">
              <a:solidFill>
                <a:srgbClr val="388F43"/>
              </a:solidFill>
              <a:latin typeface="Calibri" panose="020F0502020204030204"/>
              <a:ea typeface="+mn-ea"/>
              <a:cs typeface="+mn-cs"/>
            </a:rPr>
            <a:t>Razumjevanje</a:t>
          </a:r>
          <a:r>
            <a:rPr lang="hu-HU" sz="1200" b="1" i="0" kern="1200" dirty="0">
              <a:solidFill>
                <a:srgbClr val="388F43"/>
              </a:solidFill>
              <a:latin typeface="Calibri" panose="020F0502020204030204"/>
              <a:ea typeface="+mn-ea"/>
              <a:cs typeface="+mn-cs"/>
            </a:rPr>
            <a:t> na </a:t>
          </a:r>
          <a:r>
            <a:rPr lang="hu-HU" sz="1200" b="1" i="0" kern="1200" dirty="0" err="1">
              <a:solidFill>
                <a:srgbClr val="388F43"/>
              </a:solidFill>
              <a:latin typeface="Calibri" panose="020F0502020204030204"/>
              <a:ea typeface="+mn-ea"/>
              <a:cs typeface="+mn-cs"/>
            </a:rPr>
            <a:t>koga</a:t>
          </a:r>
          <a:r>
            <a:rPr lang="hu-HU" sz="1200" b="1" i="0" kern="1200" dirty="0">
              <a:solidFill>
                <a:srgbClr val="388F43"/>
              </a:solidFill>
              <a:latin typeface="Calibri" panose="020F0502020204030204"/>
              <a:ea typeface="+mn-ea"/>
              <a:cs typeface="+mn-cs"/>
            </a:rPr>
            <a:t> </a:t>
          </a:r>
          <a:r>
            <a:rPr lang="hu-HU" sz="1200" b="1" i="0" kern="1200" dirty="0" err="1">
              <a:solidFill>
                <a:srgbClr val="388F43"/>
              </a:solidFill>
              <a:latin typeface="Calibri" panose="020F0502020204030204"/>
              <a:ea typeface="+mn-ea"/>
              <a:cs typeface="+mn-cs"/>
            </a:rPr>
            <a:t>želite</a:t>
          </a:r>
          <a:r>
            <a:rPr lang="hu-HU" sz="1200" b="1" i="0" kern="1200" dirty="0">
              <a:solidFill>
                <a:srgbClr val="388F43"/>
              </a:solidFill>
              <a:latin typeface="Calibri" panose="020F0502020204030204"/>
              <a:ea typeface="+mn-ea"/>
              <a:cs typeface="+mn-cs"/>
            </a:rPr>
            <a:t> </a:t>
          </a:r>
          <a:r>
            <a:rPr lang="hu-HU" sz="1200" b="1" i="0" kern="1200" dirty="0" err="1">
              <a:solidFill>
                <a:srgbClr val="388F43"/>
              </a:solidFill>
              <a:latin typeface="Calibri" panose="020F0502020204030204"/>
              <a:ea typeface="+mn-ea"/>
              <a:cs typeface="+mn-cs"/>
            </a:rPr>
            <a:t>utjecati</a:t>
          </a:r>
          <a:endParaRPr lang="hu-HU" sz="1200" b="1" kern="1200" dirty="0">
            <a:solidFill>
              <a:srgbClr val="388F43"/>
            </a:solidFill>
            <a:latin typeface="Calibri" panose="020F0502020204030204"/>
            <a:ea typeface="+mn-ea"/>
            <a:cs typeface="+mn-cs"/>
          </a:endParaRPr>
        </a:p>
      </dsp:txBody>
      <dsp:txXfrm>
        <a:off x="978150" y="359035"/>
        <a:ext cx="1085852" cy="731529"/>
      </dsp:txXfrm>
    </dsp:sp>
    <dsp:sp modelId="{1D201F5A-0AED-4CDC-B9D6-AB01A18A99C1}">
      <dsp:nvSpPr>
        <dsp:cNvPr id="0" name=""/>
        <dsp:cNvSpPr/>
      </dsp:nvSpPr>
      <dsp:spPr>
        <a:xfrm>
          <a:off x="341739" y="993346"/>
          <a:ext cx="1510725" cy="1510955"/>
        </a:xfrm>
        <a:prstGeom prst="leftCircularArrow">
          <a:avLst>
            <a:gd name="adj1" fmla="val 10980"/>
            <a:gd name="adj2" fmla="val 1142322"/>
            <a:gd name="adj3" fmla="val 6300000"/>
            <a:gd name="adj4" fmla="val 18900000"/>
            <a:gd name="adj5" fmla="val 12500"/>
          </a:avLst>
        </a:prstGeom>
        <a:solidFill>
          <a:srgbClr val="4472C4">
            <a:hueOff val="-3676672"/>
            <a:satOff val="-5114"/>
            <a:lumOff val="-1961"/>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02F495-EFF5-4216-9605-F8ED7066B188}">
      <dsp:nvSpPr>
        <dsp:cNvPr id="0" name=""/>
        <dsp:cNvSpPr/>
      </dsp:nvSpPr>
      <dsp:spPr>
        <a:xfrm>
          <a:off x="677361" y="1543869"/>
          <a:ext cx="839481" cy="419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hu-HU" sz="1200" b="1" i="0" kern="1200" dirty="0" err="1">
              <a:solidFill>
                <a:srgbClr val="388F43"/>
              </a:solidFill>
              <a:latin typeface="Calibri" panose="020F0502020204030204"/>
              <a:ea typeface="+mn-ea"/>
              <a:cs typeface="+mn-cs"/>
            </a:rPr>
            <a:t>Step</a:t>
          </a:r>
          <a:r>
            <a:rPr lang="hu-HU" sz="1200" b="1" i="0" kern="1200" dirty="0">
              <a:solidFill>
                <a:srgbClr val="388F43"/>
              </a:solidFill>
              <a:latin typeface="Calibri" panose="020F0502020204030204"/>
              <a:ea typeface="+mn-ea"/>
              <a:cs typeface="+mn-cs"/>
            </a:rPr>
            <a:t> 2 - </a:t>
          </a:r>
          <a:r>
            <a:rPr lang="hu-HU" sz="1200" b="1" i="0" kern="1200" dirty="0" err="1">
              <a:solidFill>
                <a:srgbClr val="388F43"/>
              </a:solidFill>
              <a:latin typeface="Calibri" panose="020F0502020204030204"/>
              <a:ea typeface="+mn-ea"/>
              <a:cs typeface="+mn-cs"/>
            </a:rPr>
            <a:t>Opišite</a:t>
          </a:r>
          <a:r>
            <a:rPr lang="hu-HU" sz="1200" b="1" i="0" kern="1200" dirty="0">
              <a:solidFill>
                <a:srgbClr val="388F43"/>
              </a:solidFill>
              <a:latin typeface="Calibri" panose="020F0502020204030204"/>
              <a:ea typeface="+mn-ea"/>
              <a:cs typeface="+mn-cs"/>
            </a:rPr>
            <a:t> </a:t>
          </a:r>
          <a:r>
            <a:rPr lang="hu-HU" sz="1200" b="1" i="0" kern="1200" dirty="0" err="1">
              <a:solidFill>
                <a:srgbClr val="388F43"/>
              </a:solidFill>
              <a:latin typeface="Calibri" panose="020F0502020204030204"/>
              <a:ea typeface="+mn-ea"/>
              <a:cs typeface="+mn-cs"/>
            </a:rPr>
            <a:t>kontekst</a:t>
          </a:r>
          <a:endParaRPr lang="hu-HU" sz="1200" b="1" kern="1200" dirty="0">
            <a:solidFill>
              <a:srgbClr val="388F43"/>
            </a:solidFill>
            <a:latin typeface="Calibri" panose="020F0502020204030204"/>
            <a:ea typeface="+mn-ea"/>
            <a:cs typeface="+mn-cs"/>
          </a:endParaRPr>
        </a:p>
      </dsp:txBody>
      <dsp:txXfrm>
        <a:off x="677361" y="1543869"/>
        <a:ext cx="839481" cy="419640"/>
      </dsp:txXfrm>
    </dsp:sp>
    <dsp:sp modelId="{69960320-C36E-4EBE-AC4D-FB1E1E0764ED}">
      <dsp:nvSpPr>
        <dsp:cNvPr id="0" name=""/>
        <dsp:cNvSpPr/>
      </dsp:nvSpPr>
      <dsp:spPr>
        <a:xfrm>
          <a:off x="844727" y="2033290"/>
          <a:ext cx="1650872" cy="1586442"/>
        </a:xfrm>
        <a:prstGeom prst="blockArc">
          <a:avLst>
            <a:gd name="adj1" fmla="val 13500000"/>
            <a:gd name="adj2" fmla="val 10800000"/>
            <a:gd name="adj3" fmla="val 12740"/>
          </a:avLst>
        </a:prstGeom>
        <a:solidFill>
          <a:srgbClr val="4472C4">
            <a:hueOff val="-7353344"/>
            <a:satOff val="-10228"/>
            <a:lumOff val="-3922"/>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DB6811-39BF-450F-96D1-7409B3500C3E}">
      <dsp:nvSpPr>
        <dsp:cNvPr id="0" name=""/>
        <dsp:cNvSpPr/>
      </dsp:nvSpPr>
      <dsp:spPr>
        <a:xfrm>
          <a:off x="1230596" y="2623456"/>
          <a:ext cx="839481" cy="419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hu-HU" sz="1200" b="1" i="0" kern="1200" dirty="0" err="1">
              <a:solidFill>
                <a:srgbClr val="388F43"/>
              </a:solidFill>
              <a:latin typeface="Calibri" panose="020F0502020204030204"/>
              <a:ea typeface="+mn-ea"/>
              <a:cs typeface="+mn-cs"/>
            </a:rPr>
            <a:t>Step</a:t>
          </a:r>
          <a:r>
            <a:rPr lang="hu-HU" sz="1200" b="1" i="0" kern="1200" dirty="0">
              <a:solidFill>
                <a:srgbClr val="388F43"/>
              </a:solidFill>
              <a:latin typeface="Calibri" panose="020F0502020204030204"/>
              <a:ea typeface="+mn-ea"/>
              <a:cs typeface="+mn-cs"/>
            </a:rPr>
            <a:t> 3 - </a:t>
          </a:r>
          <a:r>
            <a:rPr lang="hu-HU" sz="1200" b="1" i="0" kern="1200" dirty="0" err="1">
              <a:solidFill>
                <a:srgbClr val="388F43"/>
              </a:solidFill>
              <a:latin typeface="Calibri" panose="020F0502020204030204"/>
              <a:ea typeface="+mn-ea"/>
              <a:cs typeface="+mn-cs"/>
            </a:rPr>
            <a:t>Definirajte</a:t>
          </a:r>
          <a:r>
            <a:rPr lang="hu-HU" sz="1200" b="1" i="0" kern="1200" dirty="0">
              <a:solidFill>
                <a:srgbClr val="388F43"/>
              </a:solidFill>
              <a:latin typeface="Calibri" panose="020F0502020204030204"/>
              <a:ea typeface="+mn-ea"/>
              <a:cs typeface="+mn-cs"/>
            </a:rPr>
            <a:t> </a:t>
          </a:r>
          <a:r>
            <a:rPr lang="hu-HU" sz="1200" b="1" i="0" kern="1200" dirty="0" err="1">
              <a:solidFill>
                <a:srgbClr val="388F43"/>
              </a:solidFill>
              <a:latin typeface="Calibri" panose="020F0502020204030204"/>
              <a:ea typeface="+mn-ea"/>
              <a:cs typeface="+mn-cs"/>
            </a:rPr>
            <a:t>svoju</a:t>
          </a:r>
          <a:r>
            <a:rPr lang="hu-HU" sz="1200" b="1" i="0" kern="1200" dirty="0">
              <a:solidFill>
                <a:srgbClr val="388F43"/>
              </a:solidFill>
              <a:latin typeface="Calibri" panose="020F0502020204030204"/>
              <a:ea typeface="+mn-ea"/>
              <a:cs typeface="+mn-cs"/>
            </a:rPr>
            <a:t> </a:t>
          </a:r>
          <a:r>
            <a:rPr lang="hu-HU" sz="1200" b="1" i="0" kern="1200" dirty="0" err="1">
              <a:solidFill>
                <a:srgbClr val="388F43"/>
              </a:solidFill>
              <a:latin typeface="Calibri" panose="020F0502020204030204"/>
              <a:ea typeface="+mn-ea"/>
              <a:cs typeface="+mn-cs"/>
            </a:rPr>
            <a:t>ideju</a:t>
          </a:r>
          <a:r>
            <a:rPr lang="hu-HU" sz="1200" b="1" i="0" kern="1200" dirty="0">
              <a:solidFill>
                <a:srgbClr val="388F43"/>
              </a:solidFill>
              <a:latin typeface="Calibri" panose="020F0502020204030204"/>
              <a:ea typeface="+mn-ea"/>
              <a:cs typeface="+mn-cs"/>
            </a:rPr>
            <a:t> </a:t>
          </a:r>
          <a:r>
            <a:rPr lang="hu-HU" sz="1200" b="1" i="0" kern="1200" dirty="0" err="1">
              <a:solidFill>
                <a:srgbClr val="388F43"/>
              </a:solidFill>
              <a:latin typeface="Calibri" panose="020F0502020204030204"/>
              <a:ea typeface="+mn-ea"/>
              <a:cs typeface="+mn-cs"/>
            </a:rPr>
            <a:t>kružne</a:t>
          </a:r>
          <a:r>
            <a:rPr lang="hu-HU" sz="1200" b="1" i="0" kern="1200" dirty="0">
              <a:solidFill>
                <a:srgbClr val="388F43"/>
              </a:solidFill>
              <a:latin typeface="Calibri" panose="020F0502020204030204"/>
              <a:ea typeface="+mn-ea"/>
              <a:cs typeface="+mn-cs"/>
            </a:rPr>
            <a:t> </a:t>
          </a:r>
          <a:r>
            <a:rPr lang="hu-HU" sz="1200" b="1" i="0" kern="1200" dirty="0" err="1">
              <a:solidFill>
                <a:srgbClr val="388F43"/>
              </a:solidFill>
              <a:latin typeface="Calibri" panose="020F0502020204030204"/>
              <a:ea typeface="+mn-ea"/>
              <a:cs typeface="+mn-cs"/>
            </a:rPr>
            <a:t>ekonomije</a:t>
          </a:r>
          <a:endParaRPr lang="hu-HU" sz="1200" b="1" kern="1200" dirty="0">
            <a:solidFill>
              <a:srgbClr val="388F43"/>
            </a:solidFill>
            <a:latin typeface="Calibri" panose="020F0502020204030204"/>
            <a:ea typeface="+mn-ea"/>
            <a:cs typeface="+mn-cs"/>
          </a:endParaRPr>
        </a:p>
      </dsp:txBody>
      <dsp:txXfrm>
        <a:off x="1230596" y="2623456"/>
        <a:ext cx="839481" cy="4196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C937DC-C6C5-459B-AEEE-CD4AB765547F}">
      <dsp:nvSpPr>
        <dsp:cNvPr id="0" name=""/>
        <dsp:cNvSpPr/>
      </dsp:nvSpPr>
      <dsp:spPr>
        <a:xfrm>
          <a:off x="3092" y="0"/>
          <a:ext cx="2975127" cy="3165172"/>
        </a:xfrm>
        <a:prstGeom prst="roundRect">
          <a:avLst>
            <a:gd name="adj" fmla="val 10000"/>
          </a:avLst>
        </a:prstGeom>
        <a:solidFill>
          <a:srgbClr val="8BC145">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hu-HU" sz="3200" kern="1200" dirty="0" err="1">
              <a:solidFill>
                <a:srgbClr val="388F43"/>
              </a:solidFill>
              <a:latin typeface="Calibri" panose="020F0502020204030204"/>
              <a:ea typeface="+mn-ea"/>
              <a:cs typeface="+mn-cs"/>
            </a:rPr>
            <a:t>Smanjite</a:t>
          </a:r>
          <a:r>
            <a:rPr lang="hu-HU" sz="3200" kern="1200" dirty="0">
              <a:solidFill>
                <a:srgbClr val="388F43"/>
              </a:solidFill>
              <a:latin typeface="Calibri" panose="020F0502020204030204"/>
              <a:ea typeface="+mn-ea"/>
              <a:cs typeface="+mn-cs"/>
            </a:rPr>
            <a:t> </a:t>
          </a:r>
          <a:r>
            <a:rPr lang="hu-HU" sz="3200" kern="1200" dirty="0" err="1">
              <a:solidFill>
                <a:srgbClr val="388F43"/>
              </a:solidFill>
              <a:latin typeface="Calibri" panose="020F0502020204030204"/>
              <a:ea typeface="+mn-ea"/>
              <a:cs typeface="+mn-cs"/>
            </a:rPr>
            <a:t>troškove</a:t>
          </a:r>
          <a:endParaRPr lang="en-GB" sz="3200" kern="1200" dirty="0">
            <a:solidFill>
              <a:srgbClr val="388F43"/>
            </a:solidFill>
            <a:latin typeface="Calibri" panose="020F0502020204030204"/>
            <a:ea typeface="+mn-ea"/>
            <a:cs typeface="+mn-cs"/>
          </a:endParaRPr>
        </a:p>
      </dsp:txBody>
      <dsp:txXfrm>
        <a:off x="30903" y="27811"/>
        <a:ext cx="2919505" cy="893929"/>
      </dsp:txXfrm>
    </dsp:sp>
    <dsp:sp modelId="{D9341C24-07B9-4828-8AA5-40A46DC85E7A}">
      <dsp:nvSpPr>
        <dsp:cNvPr id="0" name=""/>
        <dsp:cNvSpPr/>
      </dsp:nvSpPr>
      <dsp:spPr>
        <a:xfrm>
          <a:off x="300605" y="949822"/>
          <a:ext cx="2380101" cy="621829"/>
        </a:xfrm>
        <a:prstGeom prst="roundRect">
          <a:avLst>
            <a:gd name="adj" fmla="val 10000"/>
          </a:avLst>
        </a:prstGeom>
        <a:solidFill>
          <a:srgbClr val="8BC14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err="1">
              <a:solidFill>
                <a:sysClr val="window" lastClr="FFFFFF"/>
              </a:solidFill>
              <a:latin typeface="Calibri" panose="020F0502020204030204"/>
              <a:ea typeface="+mn-ea"/>
              <a:cs typeface="+mn-cs"/>
            </a:rPr>
            <a:t>Koristite</a:t>
          </a:r>
          <a:r>
            <a:rPr lang="en-US" sz="1200" kern="1200" dirty="0">
              <a:solidFill>
                <a:sysClr val="window" lastClr="FFFFFF"/>
              </a:solidFill>
              <a:latin typeface="Calibri" panose="020F0502020204030204"/>
              <a:ea typeface="+mn-ea"/>
              <a:cs typeface="+mn-cs"/>
            </a:rPr>
            <a:t> </a:t>
          </a:r>
          <a:r>
            <a:rPr lang="en-US" sz="1200" kern="1200" dirty="0" err="1">
              <a:solidFill>
                <a:sysClr val="window" lastClr="FFFFFF"/>
              </a:solidFill>
              <a:latin typeface="Calibri" panose="020F0502020204030204"/>
              <a:ea typeface="+mn-ea"/>
              <a:cs typeface="+mn-cs"/>
            </a:rPr>
            <a:t>manje</a:t>
          </a:r>
          <a:r>
            <a:rPr lang="en-US" sz="1200" kern="1200" dirty="0">
              <a:solidFill>
                <a:sysClr val="window" lastClr="FFFFFF"/>
              </a:solidFill>
              <a:latin typeface="Calibri" panose="020F0502020204030204"/>
              <a:ea typeface="+mn-ea"/>
              <a:cs typeface="+mn-cs"/>
            </a:rPr>
            <a:t> </a:t>
          </a:r>
          <a:r>
            <a:rPr lang="en-US" sz="1200" kern="1200" dirty="0" err="1">
              <a:solidFill>
                <a:sysClr val="window" lastClr="FFFFFF"/>
              </a:solidFill>
              <a:latin typeface="Calibri" panose="020F0502020204030204"/>
              <a:ea typeface="+mn-ea"/>
              <a:cs typeface="+mn-cs"/>
            </a:rPr>
            <a:t>primarnih</a:t>
          </a:r>
          <a:r>
            <a:rPr lang="en-US" sz="1200" kern="1200" dirty="0">
              <a:solidFill>
                <a:sysClr val="window" lastClr="FFFFFF"/>
              </a:solidFill>
              <a:latin typeface="Calibri" panose="020F0502020204030204"/>
              <a:ea typeface="+mn-ea"/>
              <a:cs typeface="+mn-cs"/>
            </a:rPr>
            <a:t> </a:t>
          </a:r>
          <a:r>
            <a:rPr lang="en-US" sz="1200" kern="1200" dirty="0" err="1">
              <a:solidFill>
                <a:sysClr val="window" lastClr="FFFFFF"/>
              </a:solidFill>
              <a:latin typeface="Calibri" panose="020F0502020204030204"/>
              <a:ea typeface="+mn-ea"/>
              <a:cs typeface="+mn-cs"/>
            </a:rPr>
            <a:t>sirovina</a:t>
          </a:r>
          <a:r>
            <a:rPr lang="en-US" sz="1200" kern="1200" dirty="0">
              <a:solidFill>
                <a:sysClr val="window" lastClr="FFFFFF"/>
              </a:solidFill>
              <a:latin typeface="Calibri" panose="020F0502020204030204"/>
              <a:ea typeface="+mn-ea"/>
              <a:cs typeface="+mn-cs"/>
            </a:rPr>
            <a:t> </a:t>
          </a:r>
          <a:r>
            <a:rPr lang="en-US" sz="1200" kern="1200" dirty="0" err="1">
              <a:solidFill>
                <a:sysClr val="window" lastClr="FFFFFF"/>
              </a:solidFill>
              <a:latin typeface="Calibri" panose="020F0502020204030204"/>
              <a:ea typeface="+mn-ea"/>
              <a:cs typeface="+mn-cs"/>
            </a:rPr>
            <a:t>kako</a:t>
          </a:r>
          <a:r>
            <a:rPr lang="en-US" sz="1200" kern="1200" dirty="0">
              <a:solidFill>
                <a:sysClr val="window" lastClr="FFFFFF"/>
              </a:solidFill>
              <a:latin typeface="Calibri" panose="020F0502020204030204"/>
              <a:ea typeface="+mn-ea"/>
              <a:cs typeface="+mn-cs"/>
            </a:rPr>
            <a:t> </a:t>
          </a:r>
          <a:r>
            <a:rPr lang="en-US" sz="1200" kern="1200" dirty="0" err="1">
              <a:solidFill>
                <a:sysClr val="window" lastClr="FFFFFF"/>
              </a:solidFill>
              <a:latin typeface="Calibri" panose="020F0502020204030204"/>
              <a:ea typeface="+mn-ea"/>
              <a:cs typeface="+mn-cs"/>
            </a:rPr>
            <a:t>biste</a:t>
          </a:r>
          <a:r>
            <a:rPr lang="en-US" sz="1200" kern="1200" dirty="0">
              <a:solidFill>
                <a:sysClr val="window" lastClr="FFFFFF"/>
              </a:solidFill>
              <a:latin typeface="Calibri" panose="020F0502020204030204"/>
              <a:ea typeface="+mn-ea"/>
              <a:cs typeface="+mn-cs"/>
            </a:rPr>
            <a:t> </a:t>
          </a:r>
          <a:r>
            <a:rPr lang="en-US" sz="1200" kern="1200" dirty="0" err="1">
              <a:solidFill>
                <a:sysClr val="window" lastClr="FFFFFF"/>
              </a:solidFill>
              <a:latin typeface="Calibri" panose="020F0502020204030204"/>
              <a:ea typeface="+mn-ea"/>
              <a:cs typeface="+mn-cs"/>
            </a:rPr>
            <a:t>smanjili</a:t>
          </a:r>
          <a:r>
            <a:rPr lang="en-US" sz="1200" kern="1200" dirty="0">
              <a:solidFill>
                <a:sysClr val="window" lastClr="FFFFFF"/>
              </a:solidFill>
              <a:latin typeface="Calibri" panose="020F0502020204030204"/>
              <a:ea typeface="+mn-ea"/>
              <a:cs typeface="+mn-cs"/>
            </a:rPr>
            <a:t> </a:t>
          </a:r>
          <a:r>
            <a:rPr lang="en-US" sz="1200" kern="1200" dirty="0" err="1">
              <a:solidFill>
                <a:sysClr val="window" lastClr="FFFFFF"/>
              </a:solidFill>
              <a:latin typeface="Calibri" panose="020F0502020204030204"/>
              <a:ea typeface="+mn-ea"/>
              <a:cs typeface="+mn-cs"/>
            </a:rPr>
            <a:t>razinu</a:t>
          </a:r>
          <a:r>
            <a:rPr lang="en-US" sz="1200" kern="1200" dirty="0">
              <a:solidFill>
                <a:sysClr val="window" lastClr="FFFFFF"/>
              </a:solidFill>
              <a:latin typeface="Calibri" panose="020F0502020204030204"/>
              <a:ea typeface="+mn-ea"/>
              <a:cs typeface="+mn-cs"/>
            </a:rPr>
            <a:t> </a:t>
          </a:r>
          <a:r>
            <a:rPr lang="en-US" sz="1200" kern="1200" dirty="0" err="1">
              <a:solidFill>
                <a:sysClr val="window" lastClr="FFFFFF"/>
              </a:solidFill>
              <a:latin typeface="Calibri" panose="020F0502020204030204"/>
              <a:ea typeface="+mn-ea"/>
              <a:cs typeface="+mn-cs"/>
            </a:rPr>
            <a:t>izloženosti</a:t>
          </a:r>
          <a:r>
            <a:rPr lang="en-US" sz="1200" kern="1200" dirty="0">
              <a:solidFill>
                <a:sysClr val="window" lastClr="FFFFFF"/>
              </a:solidFill>
              <a:latin typeface="Calibri" panose="020F0502020204030204"/>
              <a:ea typeface="+mn-ea"/>
              <a:cs typeface="+mn-cs"/>
            </a:rPr>
            <a:t> </a:t>
          </a:r>
          <a:r>
            <a:rPr lang="en-US" sz="1200" kern="1200" dirty="0" err="1">
              <a:solidFill>
                <a:sysClr val="window" lastClr="FFFFFF"/>
              </a:solidFill>
              <a:latin typeface="Calibri" panose="020F0502020204030204"/>
              <a:ea typeface="+mn-ea"/>
              <a:cs typeface="+mn-cs"/>
            </a:rPr>
            <a:t>fluktuacijama</a:t>
          </a:r>
          <a:r>
            <a:rPr lang="en-US" sz="1200" kern="1200" dirty="0">
              <a:solidFill>
                <a:sysClr val="window" lastClr="FFFFFF"/>
              </a:solidFill>
              <a:latin typeface="Calibri" panose="020F0502020204030204"/>
              <a:ea typeface="+mn-ea"/>
              <a:cs typeface="+mn-cs"/>
            </a:rPr>
            <a:t> </a:t>
          </a:r>
          <a:r>
            <a:rPr lang="en-US" sz="1200" kern="1200" dirty="0" err="1">
              <a:solidFill>
                <a:sysClr val="window" lastClr="FFFFFF"/>
              </a:solidFill>
              <a:latin typeface="Calibri" panose="020F0502020204030204"/>
              <a:ea typeface="+mn-ea"/>
              <a:cs typeface="+mn-cs"/>
            </a:rPr>
            <a:t>cijena</a:t>
          </a:r>
          <a:r>
            <a:rPr lang="en-US" sz="1200" kern="1200" dirty="0">
              <a:solidFill>
                <a:sysClr val="window" lastClr="FFFFFF"/>
              </a:solidFill>
              <a:latin typeface="Calibri" panose="020F0502020204030204"/>
              <a:ea typeface="+mn-ea"/>
              <a:cs typeface="+mn-cs"/>
            </a:rPr>
            <a:t>.</a:t>
          </a:r>
          <a:endParaRPr lang="en-GB" sz="1200" kern="1200" dirty="0">
            <a:solidFill>
              <a:sysClr val="window" lastClr="FFFFFF"/>
            </a:solidFill>
            <a:latin typeface="Calibri" panose="020F0502020204030204"/>
            <a:ea typeface="+mn-ea"/>
            <a:cs typeface="+mn-cs"/>
          </a:endParaRPr>
        </a:p>
      </dsp:txBody>
      <dsp:txXfrm>
        <a:off x="318818" y="968035"/>
        <a:ext cx="2343675" cy="585403"/>
      </dsp:txXfrm>
    </dsp:sp>
    <dsp:sp modelId="{3C8E6C9F-3F0B-488F-A517-8783D9002F79}">
      <dsp:nvSpPr>
        <dsp:cNvPr id="0" name=""/>
        <dsp:cNvSpPr/>
      </dsp:nvSpPr>
      <dsp:spPr>
        <a:xfrm>
          <a:off x="300605" y="1667317"/>
          <a:ext cx="2380101" cy="621829"/>
        </a:xfrm>
        <a:prstGeom prst="roundRect">
          <a:avLst>
            <a:gd name="adj" fmla="val 10000"/>
          </a:avLst>
        </a:prstGeom>
        <a:solidFill>
          <a:srgbClr val="8BC145">
            <a:hueOff val="1591615"/>
            <a:satOff val="2700"/>
            <a:lumOff val="-98"/>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err="1">
              <a:solidFill>
                <a:sysClr val="window" lastClr="FFFFFF"/>
              </a:solidFill>
              <a:latin typeface="Calibri" panose="020F0502020204030204"/>
              <a:ea typeface="+mn-ea"/>
              <a:cs typeface="+mn-cs"/>
            </a:rPr>
            <a:t>Maksimizirajte</a:t>
          </a:r>
          <a:r>
            <a:rPr lang="en-US" sz="1200" kern="1200" dirty="0">
              <a:solidFill>
                <a:sysClr val="window" lastClr="FFFFFF"/>
              </a:solidFill>
              <a:latin typeface="Calibri" panose="020F0502020204030204"/>
              <a:ea typeface="+mn-ea"/>
              <a:cs typeface="+mn-cs"/>
            </a:rPr>
            <a:t> </a:t>
          </a:r>
          <a:r>
            <a:rPr lang="en-US" sz="1200" kern="1200" dirty="0" err="1">
              <a:solidFill>
                <a:sysClr val="window" lastClr="FFFFFF"/>
              </a:solidFill>
              <a:latin typeface="Calibri" panose="020F0502020204030204"/>
              <a:ea typeface="+mn-ea"/>
              <a:cs typeface="+mn-cs"/>
            </a:rPr>
            <a:t>zadržanu</a:t>
          </a:r>
          <a:r>
            <a:rPr lang="en-US" sz="1200" kern="1200" dirty="0">
              <a:solidFill>
                <a:sysClr val="window" lastClr="FFFFFF"/>
              </a:solidFill>
              <a:latin typeface="Calibri" panose="020F0502020204030204"/>
              <a:ea typeface="+mn-ea"/>
              <a:cs typeface="+mn-cs"/>
            </a:rPr>
            <a:t> </a:t>
          </a:r>
          <a:r>
            <a:rPr lang="en-US" sz="1200" kern="1200" dirty="0" err="1">
              <a:solidFill>
                <a:sysClr val="window" lastClr="FFFFFF"/>
              </a:solidFill>
              <a:latin typeface="Calibri" panose="020F0502020204030204"/>
              <a:ea typeface="+mn-ea"/>
              <a:cs typeface="+mn-cs"/>
            </a:rPr>
            <a:t>vrijednost</a:t>
          </a:r>
          <a:r>
            <a:rPr lang="en-US" sz="1200" kern="1200" dirty="0">
              <a:solidFill>
                <a:sysClr val="window" lastClr="FFFFFF"/>
              </a:solidFill>
              <a:latin typeface="Calibri" panose="020F0502020204030204"/>
              <a:ea typeface="+mn-ea"/>
              <a:cs typeface="+mn-cs"/>
            </a:rPr>
            <a:t> </a:t>
          </a:r>
          <a:r>
            <a:rPr lang="en-US" sz="1200" kern="1200" dirty="0" err="1">
              <a:solidFill>
                <a:sysClr val="window" lastClr="FFFFFF"/>
              </a:solidFill>
              <a:latin typeface="Calibri" panose="020F0502020204030204"/>
              <a:ea typeface="+mn-ea"/>
              <a:cs typeface="+mn-cs"/>
            </a:rPr>
            <a:t>postojeće</a:t>
          </a:r>
          <a:r>
            <a:rPr lang="en-US" sz="1200" kern="1200" dirty="0">
              <a:solidFill>
                <a:sysClr val="window" lastClr="FFFFFF"/>
              </a:solidFill>
              <a:latin typeface="Calibri" panose="020F0502020204030204"/>
              <a:ea typeface="+mn-ea"/>
              <a:cs typeface="+mn-cs"/>
            </a:rPr>
            <a:t> </a:t>
          </a:r>
          <a:r>
            <a:rPr lang="en-US" sz="1200" kern="1200" dirty="0" err="1">
              <a:solidFill>
                <a:sysClr val="window" lastClr="FFFFFF"/>
              </a:solidFill>
              <a:latin typeface="Calibri" panose="020F0502020204030204"/>
              <a:ea typeface="+mn-ea"/>
              <a:cs typeface="+mn-cs"/>
            </a:rPr>
            <a:t>kapitalne</a:t>
          </a:r>
          <a:r>
            <a:rPr lang="en-US" sz="1200" kern="1200" dirty="0">
              <a:solidFill>
                <a:sysClr val="window" lastClr="FFFFFF"/>
              </a:solidFill>
              <a:latin typeface="Calibri" panose="020F0502020204030204"/>
              <a:ea typeface="+mn-ea"/>
              <a:cs typeface="+mn-cs"/>
            </a:rPr>
            <a:t> </a:t>
          </a:r>
          <a:r>
            <a:rPr lang="en-US" sz="1200" kern="1200" dirty="0" err="1">
              <a:solidFill>
                <a:sysClr val="window" lastClr="FFFFFF"/>
              </a:solidFill>
              <a:latin typeface="Calibri" panose="020F0502020204030204"/>
              <a:ea typeface="+mn-ea"/>
              <a:cs typeface="+mn-cs"/>
            </a:rPr>
            <a:t>imovine</a:t>
          </a:r>
          <a:r>
            <a:rPr lang="en-US" sz="1200" kern="1200" dirty="0">
              <a:solidFill>
                <a:sysClr val="window" lastClr="FFFFFF"/>
              </a:solidFill>
              <a:latin typeface="Calibri" panose="020F0502020204030204"/>
              <a:ea typeface="+mn-ea"/>
              <a:cs typeface="+mn-cs"/>
            </a:rPr>
            <a:t>.</a:t>
          </a:r>
          <a:endParaRPr lang="hu-HU" sz="1200" kern="1200" dirty="0">
            <a:solidFill>
              <a:sysClr val="window" lastClr="FFFFFF"/>
            </a:solidFill>
            <a:latin typeface="Calibri" panose="020F0502020204030204"/>
            <a:ea typeface="+mn-ea"/>
            <a:cs typeface="+mn-cs"/>
          </a:endParaRPr>
        </a:p>
      </dsp:txBody>
      <dsp:txXfrm>
        <a:off x="318818" y="1685530"/>
        <a:ext cx="2343675" cy="585403"/>
      </dsp:txXfrm>
    </dsp:sp>
    <dsp:sp modelId="{27AB8703-F73E-425B-A0D0-EDDB6C9BE812}">
      <dsp:nvSpPr>
        <dsp:cNvPr id="0" name=""/>
        <dsp:cNvSpPr/>
      </dsp:nvSpPr>
      <dsp:spPr>
        <a:xfrm>
          <a:off x="300605" y="2384813"/>
          <a:ext cx="2380101" cy="621829"/>
        </a:xfrm>
        <a:prstGeom prst="roundRect">
          <a:avLst>
            <a:gd name="adj" fmla="val 10000"/>
          </a:avLst>
        </a:prstGeom>
        <a:solidFill>
          <a:srgbClr val="8BC145">
            <a:hueOff val="3183231"/>
            <a:satOff val="5400"/>
            <a:lumOff val="-196"/>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err="1">
              <a:solidFill>
                <a:sysClr val="window" lastClr="FFFFFF"/>
              </a:solidFill>
              <a:latin typeface="Calibri" panose="020F0502020204030204"/>
              <a:ea typeface="+mn-ea"/>
              <a:cs typeface="+mn-cs"/>
            </a:rPr>
            <a:t>Iznajmite</a:t>
          </a:r>
          <a:r>
            <a:rPr lang="en-US" sz="1200" kern="1200" dirty="0">
              <a:solidFill>
                <a:sysClr val="window" lastClr="FFFFFF"/>
              </a:solidFill>
              <a:latin typeface="Calibri" panose="020F0502020204030204"/>
              <a:ea typeface="+mn-ea"/>
              <a:cs typeface="+mn-cs"/>
            </a:rPr>
            <a:t> </a:t>
          </a:r>
          <a:r>
            <a:rPr lang="en-US" sz="1200" kern="1200" dirty="0" err="1">
              <a:solidFill>
                <a:sysClr val="window" lastClr="FFFFFF"/>
              </a:solidFill>
              <a:latin typeface="Calibri" panose="020F0502020204030204"/>
              <a:ea typeface="+mn-ea"/>
              <a:cs typeface="+mn-cs"/>
            </a:rPr>
            <a:t>opremu</a:t>
          </a:r>
          <a:r>
            <a:rPr lang="en-US" sz="1200" kern="1200" dirty="0">
              <a:solidFill>
                <a:sysClr val="window" lastClr="FFFFFF"/>
              </a:solidFill>
              <a:latin typeface="Calibri" panose="020F0502020204030204"/>
              <a:ea typeface="+mn-ea"/>
              <a:cs typeface="+mn-cs"/>
            </a:rPr>
            <a:t> </a:t>
          </a:r>
          <a:r>
            <a:rPr lang="en-US" sz="1200" kern="1200" dirty="0" err="1">
              <a:solidFill>
                <a:sysClr val="window" lastClr="FFFFFF"/>
              </a:solidFill>
              <a:latin typeface="Calibri" panose="020F0502020204030204"/>
              <a:ea typeface="+mn-ea"/>
              <a:cs typeface="+mn-cs"/>
            </a:rPr>
            <a:t>umjesto</a:t>
          </a:r>
          <a:r>
            <a:rPr lang="en-US" sz="1200" kern="1200" dirty="0">
              <a:solidFill>
                <a:sysClr val="window" lastClr="FFFFFF"/>
              </a:solidFill>
              <a:latin typeface="Calibri" panose="020F0502020204030204"/>
              <a:ea typeface="+mn-ea"/>
              <a:cs typeface="+mn-cs"/>
            </a:rPr>
            <a:t> da je </a:t>
          </a:r>
          <a:r>
            <a:rPr lang="en-US" sz="1200" kern="1200" dirty="0" err="1">
              <a:solidFill>
                <a:sysClr val="window" lastClr="FFFFFF"/>
              </a:solidFill>
              <a:latin typeface="Calibri" panose="020F0502020204030204"/>
              <a:ea typeface="+mn-ea"/>
              <a:cs typeface="+mn-cs"/>
            </a:rPr>
            <a:t>kupujete</a:t>
          </a:r>
          <a:r>
            <a:rPr lang="en-US" sz="1200" kern="1200" dirty="0">
              <a:solidFill>
                <a:sysClr val="window" lastClr="FFFFFF"/>
              </a:solidFill>
              <a:latin typeface="Calibri" panose="020F0502020204030204"/>
              <a:ea typeface="+mn-ea"/>
              <a:cs typeface="+mn-cs"/>
            </a:rPr>
            <a:t>.</a:t>
          </a:r>
          <a:endParaRPr lang="hu-HU" sz="1200" kern="1200" dirty="0">
            <a:solidFill>
              <a:sysClr val="window" lastClr="FFFFFF"/>
            </a:solidFill>
            <a:latin typeface="Calibri" panose="020F0502020204030204"/>
            <a:ea typeface="+mn-ea"/>
            <a:cs typeface="+mn-cs"/>
          </a:endParaRPr>
        </a:p>
      </dsp:txBody>
      <dsp:txXfrm>
        <a:off x="318818" y="2403026"/>
        <a:ext cx="2343675" cy="585403"/>
      </dsp:txXfrm>
    </dsp:sp>
    <dsp:sp modelId="{A8F1F431-4FD3-446A-9192-EFC9955D478D}">
      <dsp:nvSpPr>
        <dsp:cNvPr id="0" name=""/>
        <dsp:cNvSpPr/>
      </dsp:nvSpPr>
      <dsp:spPr>
        <a:xfrm>
          <a:off x="3204447" y="0"/>
          <a:ext cx="2975127" cy="3165172"/>
        </a:xfrm>
        <a:prstGeom prst="roundRect">
          <a:avLst>
            <a:gd name="adj" fmla="val 10000"/>
          </a:avLst>
        </a:prstGeom>
        <a:solidFill>
          <a:srgbClr val="8BC145">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hu-HU" sz="2800" kern="1200" dirty="0" err="1">
              <a:solidFill>
                <a:srgbClr val="388F43"/>
              </a:solidFill>
              <a:latin typeface="Calibri" panose="020F0502020204030204"/>
              <a:ea typeface="+mn-ea"/>
              <a:cs typeface="+mn-cs"/>
            </a:rPr>
            <a:t>Nađite</a:t>
          </a:r>
          <a:r>
            <a:rPr lang="hu-HU" sz="2800" kern="1200" dirty="0">
              <a:solidFill>
                <a:srgbClr val="388F43"/>
              </a:solidFill>
              <a:latin typeface="Calibri" panose="020F0502020204030204"/>
              <a:ea typeface="+mn-ea"/>
              <a:cs typeface="+mn-cs"/>
            </a:rPr>
            <a:t> </a:t>
          </a:r>
          <a:r>
            <a:rPr lang="hu-HU" sz="2800" kern="1200" dirty="0" err="1">
              <a:solidFill>
                <a:srgbClr val="388F43"/>
              </a:solidFill>
              <a:latin typeface="Calibri" panose="020F0502020204030204"/>
              <a:ea typeface="+mn-ea"/>
              <a:cs typeface="+mn-cs"/>
            </a:rPr>
            <a:t>izvore</a:t>
          </a:r>
          <a:r>
            <a:rPr lang="hu-HU" sz="2800" kern="1200" dirty="0">
              <a:solidFill>
                <a:srgbClr val="388F43"/>
              </a:solidFill>
              <a:latin typeface="Calibri" panose="020F0502020204030204"/>
              <a:ea typeface="+mn-ea"/>
              <a:cs typeface="+mn-cs"/>
            </a:rPr>
            <a:t> </a:t>
          </a:r>
          <a:r>
            <a:rPr lang="hu-HU" sz="2800" kern="1200" dirty="0" err="1">
              <a:solidFill>
                <a:srgbClr val="388F43"/>
              </a:solidFill>
              <a:latin typeface="Calibri" panose="020F0502020204030204"/>
              <a:ea typeface="+mn-ea"/>
              <a:cs typeface="+mn-cs"/>
            </a:rPr>
            <a:t>financiranja</a:t>
          </a:r>
          <a:endParaRPr lang="en-GB" sz="2800" kern="1200" dirty="0">
            <a:solidFill>
              <a:srgbClr val="388F43"/>
            </a:solidFill>
            <a:latin typeface="Calibri" panose="020F0502020204030204"/>
            <a:ea typeface="+mn-ea"/>
            <a:cs typeface="+mn-cs"/>
          </a:endParaRPr>
        </a:p>
      </dsp:txBody>
      <dsp:txXfrm>
        <a:off x="3232258" y="27811"/>
        <a:ext cx="2919505" cy="893929"/>
      </dsp:txXfrm>
    </dsp:sp>
    <dsp:sp modelId="{CB156AEF-6FFD-456D-A165-0B9F690FE399}">
      <dsp:nvSpPr>
        <dsp:cNvPr id="0" name=""/>
        <dsp:cNvSpPr/>
      </dsp:nvSpPr>
      <dsp:spPr>
        <a:xfrm>
          <a:off x="3498867" y="950478"/>
          <a:ext cx="2380101" cy="954342"/>
        </a:xfrm>
        <a:prstGeom prst="roundRect">
          <a:avLst>
            <a:gd name="adj" fmla="val 10000"/>
          </a:avLst>
        </a:prstGeom>
        <a:solidFill>
          <a:srgbClr val="8BC145">
            <a:hueOff val="4774846"/>
            <a:satOff val="8100"/>
            <a:lumOff val="-294"/>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err="1">
              <a:solidFill>
                <a:sysClr val="window" lastClr="FFFFFF"/>
              </a:solidFill>
              <a:latin typeface="Calibri" panose="020F0502020204030204"/>
              <a:ea typeface="+mn-ea"/>
              <a:cs typeface="+mn-cs"/>
            </a:rPr>
            <a:t>Upoznajte</a:t>
          </a:r>
          <a:r>
            <a:rPr lang="en-US" sz="1200" kern="1200" dirty="0">
              <a:solidFill>
                <a:sysClr val="window" lastClr="FFFFFF"/>
              </a:solidFill>
              <a:latin typeface="Calibri" panose="020F0502020204030204"/>
              <a:ea typeface="+mn-ea"/>
              <a:cs typeface="+mn-cs"/>
            </a:rPr>
            <a:t> </a:t>
          </a:r>
          <a:r>
            <a:rPr lang="en-US" sz="1200" kern="1200" dirty="0" err="1">
              <a:solidFill>
                <a:sysClr val="window" lastClr="FFFFFF"/>
              </a:solidFill>
              <a:latin typeface="Calibri" panose="020F0502020204030204"/>
              <a:ea typeface="+mn-ea"/>
              <a:cs typeface="+mn-cs"/>
            </a:rPr>
            <a:t>različite</a:t>
          </a:r>
          <a:r>
            <a:rPr lang="en-US" sz="1200" kern="1200" dirty="0">
              <a:solidFill>
                <a:sysClr val="window" lastClr="FFFFFF"/>
              </a:solidFill>
              <a:latin typeface="Calibri" panose="020F0502020204030204"/>
              <a:ea typeface="+mn-ea"/>
              <a:cs typeface="+mn-cs"/>
            </a:rPr>
            <a:t> </a:t>
          </a:r>
          <a:r>
            <a:rPr lang="en-US" sz="1200" kern="1200" dirty="0" err="1">
              <a:solidFill>
                <a:sysClr val="window" lastClr="FFFFFF"/>
              </a:solidFill>
              <a:latin typeface="Calibri" panose="020F0502020204030204"/>
              <a:ea typeface="+mn-ea"/>
              <a:cs typeface="+mn-cs"/>
            </a:rPr>
            <a:t>vrste</a:t>
          </a:r>
          <a:r>
            <a:rPr lang="en-US" sz="1200" kern="1200" dirty="0">
              <a:solidFill>
                <a:sysClr val="window" lastClr="FFFFFF"/>
              </a:solidFill>
              <a:latin typeface="Calibri" panose="020F0502020204030204"/>
              <a:ea typeface="+mn-ea"/>
              <a:cs typeface="+mn-cs"/>
            </a:rPr>
            <a:t> </a:t>
          </a:r>
          <a:r>
            <a:rPr lang="en-US" sz="1200" kern="1200" dirty="0" err="1">
              <a:solidFill>
                <a:sysClr val="window" lastClr="FFFFFF"/>
              </a:solidFill>
              <a:latin typeface="Calibri" panose="020F0502020204030204"/>
              <a:ea typeface="+mn-ea"/>
              <a:cs typeface="+mn-cs"/>
            </a:rPr>
            <a:t>financijskih</a:t>
          </a:r>
          <a:r>
            <a:rPr lang="en-US" sz="1200" kern="1200" dirty="0">
              <a:solidFill>
                <a:sysClr val="window" lastClr="FFFFFF"/>
              </a:solidFill>
              <a:latin typeface="Calibri" panose="020F0502020204030204"/>
              <a:ea typeface="+mn-ea"/>
              <a:cs typeface="+mn-cs"/>
            </a:rPr>
            <a:t> </a:t>
          </a:r>
          <a:r>
            <a:rPr lang="en-US" sz="1200" kern="1200" dirty="0" err="1">
              <a:solidFill>
                <a:sysClr val="window" lastClr="FFFFFF"/>
              </a:solidFill>
              <a:latin typeface="Calibri" panose="020F0502020204030204"/>
              <a:ea typeface="+mn-ea"/>
              <a:cs typeface="+mn-cs"/>
            </a:rPr>
            <a:t>proizvoda</a:t>
          </a:r>
          <a:r>
            <a:rPr lang="en-US" sz="1200" kern="1200" dirty="0">
              <a:solidFill>
                <a:sysClr val="window" lastClr="FFFFFF"/>
              </a:solidFill>
              <a:latin typeface="Calibri" panose="020F0502020204030204"/>
              <a:ea typeface="+mn-ea"/>
              <a:cs typeface="+mn-cs"/>
            </a:rPr>
            <a:t>: </a:t>
          </a:r>
          <a:r>
            <a:rPr lang="en-US" sz="1200" kern="1200" dirty="0" err="1">
              <a:solidFill>
                <a:sysClr val="window" lastClr="FFFFFF"/>
              </a:solidFill>
              <a:latin typeface="Calibri" panose="020F0502020204030204"/>
              <a:ea typeface="+mn-ea"/>
              <a:cs typeface="+mn-cs"/>
            </a:rPr>
            <a:t>javni</a:t>
          </a:r>
          <a:r>
            <a:rPr lang="en-US" sz="1200" kern="1200" dirty="0">
              <a:solidFill>
                <a:sysClr val="window" lastClr="FFFFFF"/>
              </a:solidFill>
              <a:latin typeface="Calibri" panose="020F0502020204030204"/>
              <a:ea typeface="+mn-ea"/>
              <a:cs typeface="+mn-cs"/>
            </a:rPr>
            <a:t> </a:t>
          </a:r>
          <a:r>
            <a:rPr lang="en-US" sz="1200" kern="1200" dirty="0" err="1">
              <a:solidFill>
                <a:sysClr val="window" lastClr="FFFFFF"/>
              </a:solidFill>
              <a:latin typeface="Calibri" panose="020F0502020204030204"/>
              <a:ea typeface="+mn-ea"/>
              <a:cs typeface="+mn-cs"/>
            </a:rPr>
            <a:t>dionički</a:t>
          </a:r>
          <a:r>
            <a:rPr lang="en-US" sz="1200" kern="1200" dirty="0">
              <a:solidFill>
                <a:sysClr val="window" lastClr="FFFFFF"/>
              </a:solidFill>
              <a:latin typeface="Calibri" panose="020F0502020204030204"/>
              <a:ea typeface="+mn-ea"/>
              <a:cs typeface="+mn-cs"/>
            </a:rPr>
            <a:t> </a:t>
          </a:r>
          <a:r>
            <a:rPr lang="en-US" sz="1200" kern="1200" dirty="0" err="1">
              <a:solidFill>
                <a:sysClr val="window" lastClr="FFFFFF"/>
              </a:solidFill>
              <a:latin typeface="Calibri" panose="020F0502020204030204"/>
              <a:ea typeface="+mn-ea"/>
              <a:cs typeface="+mn-cs"/>
            </a:rPr>
            <a:t>fondovi</a:t>
          </a:r>
          <a:r>
            <a:rPr lang="en-US" sz="1200" kern="1200" dirty="0">
              <a:solidFill>
                <a:sysClr val="window" lastClr="FFFFFF"/>
              </a:solidFill>
              <a:latin typeface="Calibri" panose="020F0502020204030204"/>
              <a:ea typeface="+mn-ea"/>
              <a:cs typeface="+mn-cs"/>
            </a:rPr>
            <a:t>, </a:t>
          </a:r>
          <a:r>
            <a:rPr lang="en-US" sz="1200" kern="1200" dirty="0" err="1">
              <a:solidFill>
                <a:sysClr val="window" lastClr="FFFFFF"/>
              </a:solidFill>
              <a:latin typeface="Calibri" panose="020F0502020204030204"/>
              <a:ea typeface="+mn-ea"/>
              <a:cs typeface="+mn-cs"/>
            </a:rPr>
            <a:t>obveznice</a:t>
          </a:r>
          <a:r>
            <a:rPr lang="en-US" sz="1200" kern="1200" dirty="0">
              <a:solidFill>
                <a:sysClr val="window" lastClr="FFFFFF"/>
              </a:solidFill>
              <a:latin typeface="Calibri" panose="020F0502020204030204"/>
              <a:ea typeface="+mn-ea"/>
              <a:cs typeface="+mn-cs"/>
            </a:rPr>
            <a:t>, </a:t>
          </a:r>
          <a:r>
            <a:rPr lang="en-US" sz="1200" kern="1200" dirty="0" err="1">
              <a:solidFill>
                <a:sysClr val="window" lastClr="FFFFFF"/>
              </a:solidFill>
              <a:latin typeface="Calibri" panose="020F0502020204030204"/>
              <a:ea typeface="+mn-ea"/>
              <a:cs typeface="+mn-cs"/>
            </a:rPr>
            <a:t>privatni</a:t>
          </a:r>
          <a:r>
            <a:rPr lang="en-US" sz="1200" kern="1200" dirty="0">
              <a:solidFill>
                <a:sysClr val="window" lastClr="FFFFFF"/>
              </a:solidFill>
              <a:latin typeface="Calibri" panose="020F0502020204030204"/>
              <a:ea typeface="+mn-ea"/>
              <a:cs typeface="+mn-cs"/>
            </a:rPr>
            <a:t> </a:t>
          </a:r>
          <a:r>
            <a:rPr lang="en-US" sz="1200" kern="1200" dirty="0" err="1">
              <a:solidFill>
                <a:sysClr val="window" lastClr="FFFFFF"/>
              </a:solidFill>
              <a:latin typeface="Calibri" panose="020F0502020204030204"/>
              <a:ea typeface="+mn-ea"/>
              <a:cs typeface="+mn-cs"/>
            </a:rPr>
            <a:t>tržišni</a:t>
          </a:r>
          <a:r>
            <a:rPr lang="en-US" sz="1200" kern="1200" dirty="0">
              <a:solidFill>
                <a:sysClr val="window" lastClr="FFFFFF"/>
              </a:solidFill>
              <a:latin typeface="Calibri" panose="020F0502020204030204"/>
              <a:ea typeface="+mn-ea"/>
              <a:cs typeface="+mn-cs"/>
            </a:rPr>
            <a:t> </a:t>
          </a:r>
          <a:r>
            <a:rPr lang="en-US" sz="1200" kern="1200" dirty="0" err="1">
              <a:solidFill>
                <a:sysClr val="window" lastClr="FFFFFF"/>
              </a:solidFill>
              <a:latin typeface="Calibri" panose="020F0502020204030204"/>
              <a:ea typeface="+mn-ea"/>
              <a:cs typeface="+mn-cs"/>
            </a:rPr>
            <a:t>fondovi</a:t>
          </a:r>
          <a:r>
            <a:rPr lang="en-US" sz="1200" kern="1200" dirty="0">
              <a:solidFill>
                <a:sysClr val="window" lastClr="FFFFFF"/>
              </a:solidFill>
              <a:latin typeface="Calibri" panose="020F0502020204030204"/>
              <a:ea typeface="+mn-ea"/>
              <a:cs typeface="+mn-cs"/>
            </a:rPr>
            <a:t> </a:t>
          </a:r>
          <a:r>
            <a:rPr lang="en-US" sz="1200" kern="1200" dirty="0" err="1">
              <a:solidFill>
                <a:sysClr val="window" lastClr="FFFFFF"/>
              </a:solidFill>
              <a:latin typeface="Calibri" panose="020F0502020204030204"/>
              <a:ea typeface="+mn-ea"/>
              <a:cs typeface="+mn-cs"/>
            </a:rPr>
            <a:t>i</a:t>
          </a:r>
          <a:r>
            <a:rPr lang="en-US" sz="1200" kern="1200" dirty="0">
              <a:solidFill>
                <a:sysClr val="window" lastClr="FFFFFF"/>
              </a:solidFill>
              <a:latin typeface="Calibri" panose="020F0502020204030204"/>
              <a:ea typeface="+mn-ea"/>
              <a:cs typeface="+mn-cs"/>
            </a:rPr>
            <a:t> </a:t>
          </a:r>
          <a:r>
            <a:rPr lang="en-US" sz="1200" kern="1200" dirty="0" err="1">
              <a:solidFill>
                <a:sysClr val="window" lastClr="FFFFFF"/>
              </a:solidFill>
              <a:latin typeface="Calibri" panose="020F0502020204030204"/>
              <a:ea typeface="+mn-ea"/>
              <a:cs typeface="+mn-cs"/>
            </a:rPr>
            <a:t>bankarstvo</a:t>
          </a:r>
          <a:r>
            <a:rPr lang="en-US" sz="1200" kern="1200" dirty="0">
              <a:solidFill>
                <a:sysClr val="window" lastClr="FFFFFF"/>
              </a:solidFill>
              <a:latin typeface="Calibri" panose="020F0502020204030204"/>
              <a:ea typeface="+mn-ea"/>
              <a:cs typeface="+mn-cs"/>
            </a:rPr>
            <a:t>..</a:t>
          </a:r>
          <a:endParaRPr lang="en-GB" sz="1200" kern="1200" dirty="0">
            <a:solidFill>
              <a:sysClr val="window" lastClr="FFFFFF"/>
            </a:solidFill>
            <a:latin typeface="Calibri" panose="020F0502020204030204"/>
            <a:ea typeface="+mn-ea"/>
            <a:cs typeface="+mn-cs"/>
          </a:endParaRPr>
        </a:p>
      </dsp:txBody>
      <dsp:txXfrm>
        <a:off x="3526819" y="978430"/>
        <a:ext cx="2324197" cy="898438"/>
      </dsp:txXfrm>
    </dsp:sp>
    <dsp:sp modelId="{37F83957-1A74-45D5-842D-E18B4A615B7B}">
      <dsp:nvSpPr>
        <dsp:cNvPr id="0" name=""/>
        <dsp:cNvSpPr/>
      </dsp:nvSpPr>
      <dsp:spPr>
        <a:xfrm>
          <a:off x="3498867" y="2051643"/>
          <a:ext cx="2380101" cy="954342"/>
        </a:xfrm>
        <a:prstGeom prst="roundRect">
          <a:avLst>
            <a:gd name="adj" fmla="val 10000"/>
          </a:avLst>
        </a:prstGeom>
        <a:solidFill>
          <a:srgbClr val="8BC145">
            <a:hueOff val="6366461"/>
            <a:satOff val="10800"/>
            <a:lumOff val="-392"/>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err="1">
              <a:solidFill>
                <a:sysClr val="window" lastClr="FFFFFF"/>
              </a:solidFill>
              <a:latin typeface="Calibri" panose="020F0502020204030204"/>
              <a:ea typeface="+mn-ea"/>
              <a:cs typeface="+mn-cs"/>
            </a:rPr>
            <a:t>Provjerite</a:t>
          </a:r>
          <a:r>
            <a:rPr lang="en-US" sz="1200" kern="1200" dirty="0">
              <a:solidFill>
                <a:sysClr val="window" lastClr="FFFFFF"/>
              </a:solidFill>
              <a:latin typeface="Calibri" panose="020F0502020204030204"/>
              <a:ea typeface="+mn-ea"/>
              <a:cs typeface="+mn-cs"/>
            </a:rPr>
            <a:t> web </a:t>
          </a:r>
          <a:r>
            <a:rPr lang="en-US" sz="1200" kern="1200" dirty="0" err="1">
              <a:solidFill>
                <a:sysClr val="window" lastClr="FFFFFF"/>
              </a:solidFill>
              <a:latin typeface="Calibri" panose="020F0502020204030204"/>
              <a:ea typeface="+mn-ea"/>
              <a:cs typeface="+mn-cs"/>
            </a:rPr>
            <a:t>stranicu</a:t>
          </a:r>
          <a:r>
            <a:rPr lang="en-US" sz="1200" kern="1200" dirty="0">
              <a:solidFill>
                <a:sysClr val="window" lastClr="FFFFFF"/>
              </a:solidFill>
              <a:latin typeface="Calibri" panose="020F0502020204030204"/>
              <a:ea typeface="+mn-ea"/>
              <a:cs typeface="+mn-cs"/>
            </a:rPr>
            <a:t> EU-a </a:t>
          </a:r>
          <a:r>
            <a:rPr lang="en-US" sz="1200" kern="1200" dirty="0" err="1">
              <a:solidFill>
                <a:sysClr val="window" lastClr="FFFFFF"/>
              </a:solidFill>
              <a:latin typeface="Calibri" panose="020F0502020204030204"/>
              <a:ea typeface="+mn-ea"/>
              <a:cs typeface="+mn-cs"/>
            </a:rPr>
            <a:t>kako</a:t>
          </a:r>
          <a:r>
            <a:rPr lang="en-US" sz="1200" kern="1200" dirty="0">
              <a:solidFill>
                <a:sysClr val="window" lastClr="FFFFFF"/>
              </a:solidFill>
              <a:latin typeface="Calibri" panose="020F0502020204030204"/>
              <a:ea typeface="+mn-ea"/>
              <a:cs typeface="+mn-cs"/>
            </a:rPr>
            <a:t> </a:t>
          </a:r>
          <a:r>
            <a:rPr lang="en-US" sz="1200" kern="1200" dirty="0" err="1">
              <a:solidFill>
                <a:sysClr val="window" lastClr="FFFFFF"/>
              </a:solidFill>
              <a:latin typeface="Calibri" panose="020F0502020204030204"/>
              <a:ea typeface="+mn-ea"/>
              <a:cs typeface="+mn-cs"/>
            </a:rPr>
            <a:t>biste</a:t>
          </a:r>
          <a:r>
            <a:rPr lang="en-US" sz="1200" kern="1200" dirty="0">
              <a:solidFill>
                <a:sysClr val="window" lastClr="FFFFFF"/>
              </a:solidFill>
              <a:latin typeface="Calibri" panose="020F0502020204030204"/>
              <a:ea typeface="+mn-ea"/>
              <a:cs typeface="+mn-cs"/>
            </a:rPr>
            <a:t> </a:t>
          </a:r>
          <a:r>
            <a:rPr lang="en-US" sz="1200" kern="1200" dirty="0" err="1">
              <a:solidFill>
                <a:sysClr val="window" lastClr="FFFFFF"/>
              </a:solidFill>
              <a:latin typeface="Calibri" panose="020F0502020204030204"/>
              <a:ea typeface="+mn-ea"/>
              <a:cs typeface="+mn-cs"/>
            </a:rPr>
            <a:t>dobili</a:t>
          </a:r>
          <a:r>
            <a:rPr lang="en-US" sz="1200" kern="1200" dirty="0">
              <a:solidFill>
                <a:sysClr val="window" lastClr="FFFFFF"/>
              </a:solidFill>
              <a:latin typeface="Calibri" panose="020F0502020204030204"/>
              <a:ea typeface="+mn-ea"/>
              <a:cs typeface="+mn-cs"/>
            </a:rPr>
            <a:t> </a:t>
          </a:r>
          <a:r>
            <a:rPr lang="en-US" sz="1200" kern="1200" dirty="0" err="1">
              <a:solidFill>
                <a:sysClr val="window" lastClr="FFFFFF"/>
              </a:solidFill>
              <a:latin typeface="Calibri" panose="020F0502020204030204"/>
              <a:ea typeface="+mn-ea"/>
              <a:cs typeface="+mn-cs"/>
            </a:rPr>
            <a:t>informacije</a:t>
          </a:r>
          <a:r>
            <a:rPr lang="en-US" sz="1200" kern="1200" dirty="0">
              <a:solidFill>
                <a:sysClr val="window" lastClr="FFFFFF"/>
              </a:solidFill>
              <a:latin typeface="Calibri" panose="020F0502020204030204"/>
              <a:ea typeface="+mn-ea"/>
              <a:cs typeface="+mn-cs"/>
            </a:rPr>
            <a:t> o </a:t>
          </a:r>
          <a:r>
            <a:rPr lang="en-US" sz="1200" kern="1200" dirty="0" err="1">
              <a:solidFill>
                <a:sysClr val="window" lastClr="FFFFFF"/>
              </a:solidFill>
              <a:latin typeface="Calibri" panose="020F0502020204030204"/>
              <a:ea typeface="+mn-ea"/>
              <a:cs typeface="+mn-cs"/>
            </a:rPr>
            <a:t>programima</a:t>
          </a:r>
          <a:r>
            <a:rPr lang="en-US" sz="1200" kern="1200" dirty="0">
              <a:solidFill>
                <a:sysClr val="window" lastClr="FFFFFF"/>
              </a:solidFill>
              <a:latin typeface="Calibri" panose="020F0502020204030204"/>
              <a:ea typeface="+mn-ea"/>
              <a:cs typeface="+mn-cs"/>
            </a:rPr>
            <a:t> </a:t>
          </a:r>
          <a:r>
            <a:rPr lang="en-US" sz="1200" kern="1200" dirty="0" err="1">
              <a:solidFill>
                <a:sysClr val="window" lastClr="FFFFFF"/>
              </a:solidFill>
              <a:latin typeface="Calibri" panose="020F0502020204030204"/>
              <a:ea typeface="+mn-ea"/>
              <a:cs typeface="+mn-cs"/>
            </a:rPr>
            <a:t>financiranja</a:t>
          </a:r>
          <a:r>
            <a:rPr lang="en-US" sz="1200" kern="1200" dirty="0">
              <a:solidFill>
                <a:sysClr val="window" lastClr="FFFFFF"/>
              </a:solidFill>
              <a:latin typeface="Calibri" panose="020F0502020204030204"/>
              <a:ea typeface="+mn-ea"/>
              <a:cs typeface="+mn-cs"/>
            </a:rPr>
            <a:t>, </a:t>
          </a:r>
          <a:r>
            <a:rPr lang="en-US" sz="1200" kern="1200" dirty="0" err="1">
              <a:solidFill>
                <a:sysClr val="window" lastClr="FFFFFF"/>
              </a:solidFill>
              <a:latin typeface="Calibri" panose="020F0502020204030204"/>
              <a:ea typeface="+mn-ea"/>
              <a:cs typeface="+mn-cs"/>
            </a:rPr>
            <a:t>kao</a:t>
          </a:r>
          <a:r>
            <a:rPr lang="en-US" sz="1200" kern="1200" dirty="0">
              <a:solidFill>
                <a:sysClr val="window" lastClr="FFFFFF"/>
              </a:solidFill>
              <a:latin typeface="Calibri" panose="020F0502020204030204"/>
              <a:ea typeface="+mn-ea"/>
              <a:cs typeface="+mn-cs"/>
            </a:rPr>
            <a:t> </a:t>
          </a:r>
          <a:r>
            <a:rPr lang="en-US" sz="1200" kern="1200" dirty="0" err="1">
              <a:solidFill>
                <a:sysClr val="window" lastClr="FFFFFF"/>
              </a:solidFill>
              <a:latin typeface="Calibri" panose="020F0502020204030204"/>
              <a:ea typeface="+mn-ea"/>
              <a:cs typeface="+mn-cs"/>
            </a:rPr>
            <a:t>što</a:t>
          </a:r>
          <a:r>
            <a:rPr lang="en-US" sz="1200" kern="1200" dirty="0">
              <a:solidFill>
                <a:sysClr val="window" lastClr="FFFFFF"/>
              </a:solidFill>
              <a:latin typeface="Calibri" panose="020F0502020204030204"/>
              <a:ea typeface="+mn-ea"/>
              <a:cs typeface="+mn-cs"/>
            </a:rPr>
            <a:t> </a:t>
          </a:r>
          <a:r>
            <a:rPr lang="en-US" sz="1200" kern="1200" dirty="0" err="1">
              <a:solidFill>
                <a:sysClr val="window" lastClr="FFFFFF"/>
              </a:solidFill>
              <a:latin typeface="Calibri" panose="020F0502020204030204"/>
              <a:ea typeface="+mn-ea"/>
              <a:cs typeface="+mn-cs"/>
            </a:rPr>
            <a:t>su</a:t>
          </a:r>
          <a:r>
            <a:rPr lang="en-US" sz="1200" kern="1200" dirty="0">
              <a:solidFill>
                <a:sysClr val="window" lastClr="FFFFFF"/>
              </a:solidFill>
              <a:latin typeface="Calibri" panose="020F0502020204030204"/>
              <a:ea typeface="+mn-ea"/>
              <a:cs typeface="+mn-cs"/>
            </a:rPr>
            <a:t> Horizon Europe </a:t>
          </a:r>
          <a:r>
            <a:rPr lang="en-US" sz="1200" kern="1200" dirty="0" err="1">
              <a:solidFill>
                <a:sysClr val="window" lastClr="FFFFFF"/>
              </a:solidFill>
              <a:latin typeface="Calibri" panose="020F0502020204030204"/>
              <a:ea typeface="+mn-ea"/>
              <a:cs typeface="+mn-cs"/>
            </a:rPr>
            <a:t>ili</a:t>
          </a:r>
          <a:r>
            <a:rPr lang="en-US" sz="1200" kern="1200" dirty="0">
              <a:solidFill>
                <a:sysClr val="window" lastClr="FFFFFF"/>
              </a:solidFill>
              <a:latin typeface="Calibri" panose="020F0502020204030204"/>
              <a:ea typeface="+mn-ea"/>
              <a:cs typeface="+mn-cs"/>
            </a:rPr>
            <a:t> program LIFE.</a:t>
          </a:r>
          <a:endParaRPr lang="en-GB" sz="1200" kern="1200" dirty="0">
            <a:solidFill>
              <a:sysClr val="window" lastClr="FFFFFF"/>
            </a:solidFill>
            <a:latin typeface="Calibri" panose="020F0502020204030204"/>
            <a:ea typeface="+mn-ea"/>
            <a:cs typeface="+mn-cs"/>
          </a:endParaRPr>
        </a:p>
      </dsp:txBody>
      <dsp:txXfrm>
        <a:off x="3526819" y="2079595"/>
        <a:ext cx="2324197" cy="89843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65A8FB-1375-4B40-9519-C29EC1BC7A68}">
      <dsp:nvSpPr>
        <dsp:cNvPr id="0" name=""/>
        <dsp:cNvSpPr/>
      </dsp:nvSpPr>
      <dsp:spPr>
        <a:xfrm>
          <a:off x="1440736" y="1685"/>
          <a:ext cx="1829763" cy="518238"/>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err="1">
              <a:latin typeface="+mn-lt"/>
              <a:ea typeface="+mn-ea"/>
              <a:cs typeface="+mn-cs"/>
            </a:rPr>
            <a:t>Ponovna</a:t>
          </a:r>
          <a:r>
            <a:rPr lang="en-US" sz="1400" b="1" kern="1200" dirty="0">
              <a:latin typeface="+mn-lt"/>
              <a:ea typeface="+mn-ea"/>
              <a:cs typeface="+mn-cs"/>
            </a:rPr>
            <a:t> </a:t>
          </a:r>
          <a:r>
            <a:rPr lang="en-US" sz="1400" b="1" kern="1200" dirty="0" err="1">
              <a:latin typeface="+mn-lt"/>
              <a:ea typeface="+mn-ea"/>
              <a:cs typeface="+mn-cs"/>
            </a:rPr>
            <a:t>proizvodnja</a:t>
          </a:r>
          <a:endParaRPr lang="en-GB" sz="1400" b="1" kern="1200" dirty="0">
            <a:latin typeface="+mn-lt"/>
            <a:ea typeface="+mn-ea"/>
            <a:cs typeface="+mn-cs"/>
          </a:endParaRPr>
        </a:p>
      </dsp:txBody>
      <dsp:txXfrm>
        <a:off x="1466034" y="26983"/>
        <a:ext cx="1779167" cy="467642"/>
      </dsp:txXfrm>
    </dsp:sp>
    <dsp:sp modelId="{A7E61419-5B82-4F1A-B865-0E26AC681D60}">
      <dsp:nvSpPr>
        <dsp:cNvPr id="0" name=""/>
        <dsp:cNvSpPr/>
      </dsp:nvSpPr>
      <dsp:spPr>
        <a:xfrm>
          <a:off x="1659653" y="485020"/>
          <a:ext cx="2439867" cy="2439867"/>
        </a:xfrm>
        <a:custGeom>
          <a:avLst/>
          <a:gdLst/>
          <a:ahLst/>
          <a:cxnLst/>
          <a:rect l="0" t="0" r="0" b="0"/>
          <a:pathLst>
            <a:path>
              <a:moveTo>
                <a:pt x="2613581" y="246166"/>
              </a:moveTo>
              <a:arcTo wR="1725396" hR="1725396" stAng="18058929" swAng="807795"/>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5302C7E-C3AE-45AD-A7AA-58050EAD8C2E}">
      <dsp:nvSpPr>
        <dsp:cNvPr id="0" name=""/>
        <dsp:cNvSpPr/>
      </dsp:nvSpPr>
      <dsp:spPr>
        <a:xfrm>
          <a:off x="3328456" y="538392"/>
          <a:ext cx="1425107" cy="518238"/>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hu-HU" sz="1400" b="1" kern="1200">
              <a:latin typeface="Arial"/>
              <a:ea typeface="+mn-ea"/>
              <a:cs typeface="+mn-cs"/>
            </a:rPr>
            <a:t>R</a:t>
          </a:r>
          <a:r>
            <a:rPr lang="en-GB" sz="1400" b="1" kern="1200">
              <a:latin typeface="Arial"/>
              <a:ea typeface="+mn-ea"/>
              <a:cs typeface="+mn-cs"/>
            </a:rPr>
            <a:t>epairing</a:t>
          </a:r>
          <a:endParaRPr lang="en-GB" sz="1400" b="1" kern="1200" dirty="0">
            <a:latin typeface="Arial"/>
            <a:ea typeface="+mn-ea"/>
            <a:cs typeface="+mn-cs"/>
          </a:endParaRPr>
        </a:p>
      </dsp:txBody>
      <dsp:txXfrm>
        <a:off x="3353754" y="563690"/>
        <a:ext cx="1374511" cy="467642"/>
      </dsp:txXfrm>
    </dsp:sp>
    <dsp:sp modelId="{E48B7705-20DA-4933-8D0A-2917A9612811}">
      <dsp:nvSpPr>
        <dsp:cNvPr id="0" name=""/>
        <dsp:cNvSpPr/>
      </dsp:nvSpPr>
      <dsp:spPr>
        <a:xfrm>
          <a:off x="1826814" y="409043"/>
          <a:ext cx="2439867" cy="2439867"/>
        </a:xfrm>
        <a:custGeom>
          <a:avLst/>
          <a:gdLst/>
          <a:ahLst/>
          <a:cxnLst/>
          <a:rect l="0" t="0" r="0" b="0"/>
          <a:pathLst>
            <a:path>
              <a:moveTo>
                <a:pt x="3380644" y="1238416"/>
              </a:moveTo>
              <a:arcTo wR="1725396" hR="1725396" stAng="20616355" swAng="1967290"/>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B0F11EE-F4C2-433B-B2E2-4A97BB8E6EF7}">
      <dsp:nvSpPr>
        <dsp:cNvPr id="0" name=""/>
        <dsp:cNvSpPr/>
      </dsp:nvSpPr>
      <dsp:spPr>
        <a:xfrm>
          <a:off x="3572817" y="1888822"/>
          <a:ext cx="1180746" cy="518238"/>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hu-HU" sz="1400" b="1" kern="1200">
              <a:latin typeface="Arial"/>
              <a:ea typeface="+mn-ea"/>
              <a:cs typeface="+mn-cs"/>
            </a:rPr>
            <a:t>R</a:t>
          </a:r>
          <a:r>
            <a:rPr lang="en-GB" sz="1400" b="1" kern="1200">
              <a:latin typeface="Arial"/>
              <a:ea typeface="+mn-ea"/>
              <a:cs typeface="+mn-cs"/>
            </a:rPr>
            <a:t>eselling</a:t>
          </a:r>
          <a:endParaRPr lang="en-GB" sz="1400" b="1" kern="1200" dirty="0">
            <a:latin typeface="Arial"/>
            <a:ea typeface="+mn-ea"/>
            <a:cs typeface="+mn-cs"/>
          </a:endParaRPr>
        </a:p>
      </dsp:txBody>
      <dsp:txXfrm>
        <a:off x="3598115" y="1914120"/>
        <a:ext cx="1130150" cy="467642"/>
      </dsp:txXfrm>
    </dsp:sp>
    <dsp:sp modelId="{B93DF08F-A6AB-4B08-8A06-C68FB57BA40E}">
      <dsp:nvSpPr>
        <dsp:cNvPr id="0" name=""/>
        <dsp:cNvSpPr/>
      </dsp:nvSpPr>
      <dsp:spPr>
        <a:xfrm>
          <a:off x="2143896" y="175155"/>
          <a:ext cx="2439867" cy="2439867"/>
        </a:xfrm>
        <a:custGeom>
          <a:avLst/>
          <a:gdLst/>
          <a:ahLst/>
          <a:cxnLst/>
          <a:rect l="0" t="0" r="0" b="0"/>
          <a:pathLst>
            <a:path>
              <a:moveTo>
                <a:pt x="2931071" y="2959634"/>
              </a:moveTo>
              <a:arcTo wR="1725396" hR="1725396" stAng="2740241" swAng="1501091"/>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A75D2B7-6E9E-4A51-9461-25117A6C028E}">
      <dsp:nvSpPr>
        <dsp:cNvPr id="0" name=""/>
        <dsp:cNvSpPr/>
      </dsp:nvSpPr>
      <dsp:spPr>
        <a:xfrm>
          <a:off x="1757547" y="2441552"/>
          <a:ext cx="1196141" cy="518238"/>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hu-HU" sz="1400" b="1" kern="1200" dirty="0">
              <a:latin typeface="Arial"/>
              <a:ea typeface="+mn-ea"/>
              <a:cs typeface="+mn-cs"/>
            </a:rPr>
            <a:t>U</a:t>
          </a:r>
          <a:r>
            <a:rPr lang="en-GB" sz="1400" b="1" kern="1200" dirty="0" err="1">
              <a:latin typeface="Arial"/>
              <a:ea typeface="+mn-ea"/>
              <a:cs typeface="+mn-cs"/>
            </a:rPr>
            <a:t>pgrading</a:t>
          </a:r>
          <a:endParaRPr lang="en-GB" sz="1400" b="1" kern="1200" dirty="0">
            <a:latin typeface="Arial"/>
            <a:ea typeface="+mn-ea"/>
            <a:cs typeface="+mn-cs"/>
          </a:endParaRPr>
        </a:p>
      </dsp:txBody>
      <dsp:txXfrm>
        <a:off x="1782845" y="2466850"/>
        <a:ext cx="1145545" cy="467642"/>
      </dsp:txXfrm>
    </dsp:sp>
    <dsp:sp modelId="{2B9A3BFA-FA7A-443A-92DA-A386C9720D7D}">
      <dsp:nvSpPr>
        <dsp:cNvPr id="0" name=""/>
        <dsp:cNvSpPr/>
      </dsp:nvSpPr>
      <dsp:spPr>
        <a:xfrm>
          <a:off x="142248" y="169987"/>
          <a:ext cx="2439867" cy="2439867"/>
        </a:xfrm>
        <a:custGeom>
          <a:avLst/>
          <a:gdLst/>
          <a:ahLst/>
          <a:cxnLst/>
          <a:rect l="0" t="0" r="0" b="0"/>
          <a:pathLst>
            <a:path>
              <a:moveTo>
                <a:pt x="1154812" y="3353717"/>
              </a:moveTo>
              <a:arcTo wR="1725396" hR="1725396" stAng="6558667" swAng="1501091"/>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FC45AAC-5CF3-45CA-9205-2144F78C99B8}">
      <dsp:nvSpPr>
        <dsp:cNvPr id="0" name=""/>
        <dsp:cNvSpPr/>
      </dsp:nvSpPr>
      <dsp:spPr>
        <a:xfrm>
          <a:off x="0" y="1888823"/>
          <a:ext cx="1138146" cy="518238"/>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hr-HR" sz="1400" b="1" kern="1200" dirty="0">
              <a:latin typeface="Arial"/>
              <a:ea typeface="+mn-ea"/>
              <a:cs typeface="+mn-cs"/>
            </a:rPr>
            <a:t>Dijeljenje</a:t>
          </a:r>
          <a:endParaRPr lang="en-GB" sz="1400" b="1" kern="1200" dirty="0">
            <a:latin typeface="Arial"/>
            <a:ea typeface="+mn-ea"/>
            <a:cs typeface="+mn-cs"/>
          </a:endParaRPr>
        </a:p>
      </dsp:txBody>
      <dsp:txXfrm>
        <a:off x="25298" y="1914121"/>
        <a:ext cx="1087550" cy="467642"/>
      </dsp:txXfrm>
    </dsp:sp>
    <dsp:sp modelId="{44CA1259-9129-4EDB-83E0-838136734214}">
      <dsp:nvSpPr>
        <dsp:cNvPr id="0" name=""/>
        <dsp:cNvSpPr/>
      </dsp:nvSpPr>
      <dsp:spPr>
        <a:xfrm>
          <a:off x="475913" y="467057"/>
          <a:ext cx="2439867" cy="2439867"/>
        </a:xfrm>
        <a:custGeom>
          <a:avLst/>
          <a:gdLst/>
          <a:ahLst/>
          <a:cxnLst/>
          <a:rect l="0" t="0" r="0" b="0"/>
          <a:pathLst>
            <a:path>
              <a:moveTo>
                <a:pt x="70149" y="2212376"/>
              </a:moveTo>
              <a:arcTo wR="1725396" hR="1725396" stAng="9816355" swAng="1967290"/>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BF69D25-640C-45F6-A7C6-1D466D104F39}">
      <dsp:nvSpPr>
        <dsp:cNvPr id="0" name=""/>
        <dsp:cNvSpPr/>
      </dsp:nvSpPr>
      <dsp:spPr>
        <a:xfrm>
          <a:off x="67535" y="538396"/>
          <a:ext cx="1340451" cy="518238"/>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err="1">
              <a:latin typeface="Arial"/>
              <a:ea typeface="+mn-ea"/>
              <a:cs typeface="+mn-cs"/>
            </a:rPr>
            <a:t>Ponovni</a:t>
          </a:r>
          <a:r>
            <a:rPr lang="en-US" sz="1400" b="1" kern="1200" dirty="0">
              <a:latin typeface="Arial"/>
              <a:ea typeface="+mn-ea"/>
              <a:cs typeface="+mn-cs"/>
            </a:rPr>
            <a:t> marketing</a:t>
          </a:r>
          <a:endParaRPr lang="en-GB" sz="1400" b="1" kern="1200" dirty="0">
            <a:latin typeface="Arial"/>
            <a:ea typeface="+mn-ea"/>
            <a:cs typeface="+mn-cs"/>
          </a:endParaRPr>
        </a:p>
      </dsp:txBody>
      <dsp:txXfrm>
        <a:off x="92833" y="563694"/>
        <a:ext cx="1289855" cy="467642"/>
      </dsp:txXfrm>
    </dsp:sp>
    <dsp:sp modelId="{B7D0987D-4E33-465F-BBC6-7CBA32F44B75}">
      <dsp:nvSpPr>
        <dsp:cNvPr id="0" name=""/>
        <dsp:cNvSpPr/>
      </dsp:nvSpPr>
      <dsp:spPr>
        <a:xfrm>
          <a:off x="654448" y="482499"/>
          <a:ext cx="2439867" cy="2439867"/>
        </a:xfrm>
        <a:custGeom>
          <a:avLst/>
          <a:gdLst/>
          <a:ahLst/>
          <a:cxnLst/>
          <a:rect l="0" t="0" r="0" b="0"/>
          <a:pathLst>
            <a:path>
              <a:moveTo>
                <a:pt x="517223" y="493604"/>
              </a:moveTo>
              <a:arcTo wR="1725396" hR="1725396" stAng="13533276" swAng="807795"/>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65A8FB-1375-4B40-9519-C29EC1BC7A68}">
      <dsp:nvSpPr>
        <dsp:cNvPr id="0" name=""/>
        <dsp:cNvSpPr/>
      </dsp:nvSpPr>
      <dsp:spPr>
        <a:xfrm>
          <a:off x="2805567" y="0"/>
          <a:ext cx="1775119" cy="845109"/>
        </a:xfrm>
        <a:prstGeom prst="roundRect">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noProof="0" dirty="0" err="1"/>
            <a:t>Nestalnost</a:t>
          </a:r>
          <a:r>
            <a:rPr lang="en-US" sz="1400" b="1" kern="1200" noProof="0" dirty="0"/>
            <a:t> </a:t>
          </a:r>
          <a:r>
            <a:rPr lang="en-US" sz="1400" b="1" kern="1200" noProof="0" dirty="0" err="1"/>
            <a:t>cijena</a:t>
          </a:r>
          <a:endParaRPr lang="en-GB" sz="1400" b="1" kern="1200" noProof="0" dirty="0"/>
        </a:p>
      </dsp:txBody>
      <dsp:txXfrm>
        <a:off x="2846822" y="41255"/>
        <a:ext cx="1692609" cy="762599"/>
      </dsp:txXfrm>
    </dsp:sp>
    <dsp:sp modelId="{A7E61419-5B82-4F1A-B865-0E26AC681D60}">
      <dsp:nvSpPr>
        <dsp:cNvPr id="0" name=""/>
        <dsp:cNvSpPr/>
      </dsp:nvSpPr>
      <dsp:spPr>
        <a:xfrm>
          <a:off x="2725836" y="663123"/>
          <a:ext cx="2790112" cy="2790112"/>
        </a:xfrm>
        <a:custGeom>
          <a:avLst/>
          <a:gdLst/>
          <a:ahLst/>
          <a:cxnLst/>
          <a:rect l="0" t="0" r="0" b="0"/>
          <a:pathLst>
            <a:path>
              <a:moveTo>
                <a:pt x="1864483" y="81351"/>
              </a:moveTo>
              <a:arcTo wR="1395056" hR="1395056" stAng="17379802" swAng="2527021"/>
            </a:path>
          </a:pathLst>
        </a:custGeom>
        <a:noFill/>
        <a:ln w="9525" cap="flat" cmpd="sng" algn="ctr">
          <a:solidFill>
            <a:schemeClr val="accent3">
              <a:shade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5302C7E-C3AE-45AD-A7AA-58050EAD8C2E}">
      <dsp:nvSpPr>
        <dsp:cNvPr id="0" name=""/>
        <dsp:cNvSpPr/>
      </dsp:nvSpPr>
      <dsp:spPr>
        <a:xfrm>
          <a:off x="4754848" y="1407543"/>
          <a:ext cx="1300168" cy="845109"/>
        </a:xfrm>
        <a:prstGeom prst="roundRect">
          <a:avLst/>
        </a:prstGeom>
        <a:solidFill>
          <a:schemeClr val="accent3">
            <a:shade val="80000"/>
            <a:hueOff val="113612"/>
            <a:satOff val="5145"/>
            <a:lumOff val="847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err="1"/>
            <a:t>Poremećaj</a:t>
          </a:r>
          <a:r>
            <a:rPr lang="en-US" sz="1400" b="1" kern="1200" dirty="0"/>
            <a:t> </a:t>
          </a:r>
          <a:r>
            <a:rPr lang="en-US" sz="1400" b="1" kern="1200" dirty="0" err="1"/>
            <a:t>lanca</a:t>
          </a:r>
          <a:r>
            <a:rPr lang="en-US" sz="1400" b="1" kern="1200" dirty="0"/>
            <a:t> </a:t>
          </a:r>
          <a:r>
            <a:rPr lang="en-US" sz="1400" b="1" kern="1200" dirty="0" err="1"/>
            <a:t>opskrbe</a:t>
          </a:r>
          <a:endParaRPr lang="en-GB" sz="1400" b="1" kern="1200" dirty="0"/>
        </a:p>
      </dsp:txBody>
      <dsp:txXfrm>
        <a:off x="4796103" y="1448798"/>
        <a:ext cx="1217658" cy="762599"/>
      </dsp:txXfrm>
    </dsp:sp>
    <dsp:sp modelId="{E48B7705-20DA-4933-8D0A-2917A9612811}">
      <dsp:nvSpPr>
        <dsp:cNvPr id="0" name=""/>
        <dsp:cNvSpPr/>
      </dsp:nvSpPr>
      <dsp:spPr>
        <a:xfrm>
          <a:off x="3087865" y="-236076"/>
          <a:ext cx="2790112" cy="2790112"/>
        </a:xfrm>
        <a:custGeom>
          <a:avLst/>
          <a:gdLst/>
          <a:ahLst/>
          <a:cxnLst/>
          <a:rect l="0" t="0" r="0" b="0"/>
          <a:pathLst>
            <a:path>
              <a:moveTo>
                <a:pt x="2254902" y="2493621"/>
              </a:moveTo>
              <a:arcTo wR="1395056" hR="1395056" stAng="3116983" swAng="1937037"/>
            </a:path>
          </a:pathLst>
        </a:custGeom>
        <a:noFill/>
        <a:ln w="9525" cap="flat" cmpd="sng" algn="ctr">
          <a:solidFill>
            <a:schemeClr val="accent3">
              <a:shade val="90000"/>
              <a:hueOff val="113633"/>
              <a:satOff val="2166"/>
              <a:lumOff val="7477"/>
              <a:alphaOff val="0"/>
            </a:schemeClr>
          </a:solidFill>
          <a:prstDash val="solid"/>
        </a:ln>
        <a:effectLst/>
      </dsp:spPr>
      <dsp:style>
        <a:lnRef idx="1">
          <a:scrgbClr r="0" g="0" b="0"/>
        </a:lnRef>
        <a:fillRef idx="0">
          <a:scrgbClr r="0" g="0" b="0"/>
        </a:fillRef>
        <a:effectRef idx="0">
          <a:scrgbClr r="0" g="0" b="0"/>
        </a:effectRef>
        <a:fontRef idx="minor"/>
      </dsp:style>
    </dsp:sp>
    <dsp:sp modelId="{1B0F11EE-F4C2-433B-B2E2-4A97BB8E6EF7}">
      <dsp:nvSpPr>
        <dsp:cNvPr id="0" name=""/>
        <dsp:cNvSpPr/>
      </dsp:nvSpPr>
      <dsp:spPr>
        <a:xfrm>
          <a:off x="2866628" y="2547749"/>
          <a:ext cx="2123434" cy="845109"/>
        </a:xfrm>
        <a:prstGeom prst="roundRect">
          <a:avLst/>
        </a:prstGeom>
        <a:solidFill>
          <a:schemeClr val="accent3">
            <a:shade val="80000"/>
            <a:hueOff val="227224"/>
            <a:satOff val="10291"/>
            <a:lumOff val="1694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err="1"/>
            <a:t>Velika</a:t>
          </a:r>
          <a:r>
            <a:rPr lang="en-US" sz="1400" b="1" kern="1200" dirty="0"/>
            <a:t> </a:t>
          </a:r>
          <a:r>
            <a:rPr lang="en-US" sz="1400" b="1" kern="1200" dirty="0" err="1"/>
            <a:t>potražnja</a:t>
          </a:r>
          <a:r>
            <a:rPr lang="en-US" sz="1400" b="1" kern="1200" dirty="0"/>
            <a:t> za </a:t>
          </a:r>
          <a:r>
            <a:rPr lang="en-US" sz="1400" b="1" kern="1200" dirty="0" err="1"/>
            <a:t>sirovinama</a:t>
          </a:r>
          <a:endParaRPr lang="en-GB" sz="1400" b="1" kern="1200" dirty="0"/>
        </a:p>
      </dsp:txBody>
      <dsp:txXfrm>
        <a:off x="2907883" y="2589004"/>
        <a:ext cx="2040924" cy="762599"/>
      </dsp:txXfrm>
    </dsp:sp>
    <dsp:sp modelId="{B93DF08F-A6AB-4B08-8A06-C68FB57BA40E}">
      <dsp:nvSpPr>
        <dsp:cNvPr id="0" name=""/>
        <dsp:cNvSpPr/>
      </dsp:nvSpPr>
      <dsp:spPr>
        <a:xfrm>
          <a:off x="1605165" y="-129180"/>
          <a:ext cx="2790112" cy="2790112"/>
        </a:xfrm>
        <a:custGeom>
          <a:avLst/>
          <a:gdLst/>
          <a:ahLst/>
          <a:cxnLst/>
          <a:rect l="0" t="0" r="0" b="0"/>
          <a:pathLst>
            <a:path>
              <a:moveTo>
                <a:pt x="1251741" y="2782731"/>
              </a:moveTo>
              <a:arcTo wR="1395056" hR="1395056" stAng="5753785" swAng="2411201"/>
            </a:path>
          </a:pathLst>
        </a:custGeom>
        <a:noFill/>
        <a:ln w="9525" cap="flat" cmpd="sng" algn="ctr">
          <a:solidFill>
            <a:schemeClr val="accent3">
              <a:shade val="90000"/>
              <a:hueOff val="227265"/>
              <a:satOff val="4331"/>
              <a:lumOff val="14955"/>
              <a:alphaOff val="0"/>
            </a:schemeClr>
          </a:solidFill>
          <a:prstDash val="solid"/>
        </a:ln>
        <a:effectLst/>
      </dsp:spPr>
      <dsp:style>
        <a:lnRef idx="1">
          <a:scrgbClr r="0" g="0" b="0"/>
        </a:lnRef>
        <a:fillRef idx="0">
          <a:scrgbClr r="0" g="0" b="0"/>
        </a:fillRef>
        <a:effectRef idx="0">
          <a:scrgbClr r="0" g="0" b="0"/>
        </a:effectRef>
        <a:fontRef idx="minor"/>
      </dsp:style>
    </dsp:sp>
    <dsp:sp modelId="{EA75D2B7-6E9E-4A51-9461-25117A6C028E}">
      <dsp:nvSpPr>
        <dsp:cNvPr id="0" name=""/>
        <dsp:cNvSpPr/>
      </dsp:nvSpPr>
      <dsp:spPr>
        <a:xfrm>
          <a:off x="1290368" y="1381336"/>
          <a:ext cx="1300168" cy="845109"/>
        </a:xfrm>
        <a:prstGeom prst="roundRect">
          <a:avLst/>
        </a:prstGeom>
        <a:solidFill>
          <a:schemeClr val="accent3">
            <a:shade val="80000"/>
            <a:hueOff val="340836"/>
            <a:satOff val="15436"/>
            <a:lumOff val="2541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err="1"/>
            <a:t>Geopolitički</a:t>
          </a:r>
          <a:r>
            <a:rPr lang="en-US" sz="1400" b="1" kern="1200" dirty="0"/>
            <a:t> </a:t>
          </a:r>
          <a:r>
            <a:rPr lang="en-US" sz="1400" b="1" kern="1200" dirty="0" err="1"/>
            <a:t>sukobi</a:t>
          </a:r>
          <a:r>
            <a:rPr lang="en-US" sz="1400" b="1" kern="1200" dirty="0"/>
            <a:t>, </a:t>
          </a:r>
          <a:r>
            <a:rPr lang="en-US" sz="1400" b="1" kern="1200" dirty="0" err="1"/>
            <a:t>prirodne</a:t>
          </a:r>
          <a:r>
            <a:rPr lang="en-US" sz="1400" b="1" kern="1200" dirty="0"/>
            <a:t> </a:t>
          </a:r>
          <a:r>
            <a:rPr lang="en-US" sz="1400" b="1" kern="1200" dirty="0" err="1"/>
            <a:t>katastrofe</a:t>
          </a:r>
          <a:endParaRPr lang="en-GB" sz="1400" b="1" kern="1200" dirty="0"/>
        </a:p>
      </dsp:txBody>
      <dsp:txXfrm>
        <a:off x="1331623" y="1422591"/>
        <a:ext cx="1217658" cy="762599"/>
      </dsp:txXfrm>
    </dsp:sp>
    <dsp:sp modelId="{2B9A3BFA-FA7A-443A-92DA-A386C9720D7D}">
      <dsp:nvSpPr>
        <dsp:cNvPr id="0" name=""/>
        <dsp:cNvSpPr/>
      </dsp:nvSpPr>
      <dsp:spPr>
        <a:xfrm>
          <a:off x="1809433" y="682819"/>
          <a:ext cx="2790112" cy="2790112"/>
        </a:xfrm>
        <a:custGeom>
          <a:avLst/>
          <a:gdLst/>
          <a:ahLst/>
          <a:cxnLst/>
          <a:rect l="0" t="0" r="0" b="0"/>
          <a:pathLst>
            <a:path>
              <a:moveTo>
                <a:pt x="191519" y="689591"/>
              </a:moveTo>
              <a:arcTo wR="1395056" hR="1395056" stAng="12622626" swAng="2554981"/>
            </a:path>
          </a:pathLst>
        </a:custGeom>
        <a:noFill/>
        <a:ln w="9525" cap="flat" cmpd="sng" algn="ctr">
          <a:solidFill>
            <a:schemeClr val="accent3">
              <a:shade val="90000"/>
              <a:hueOff val="340898"/>
              <a:satOff val="6497"/>
              <a:lumOff val="22432"/>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0FF0D9-0E48-478E-8068-03549FBC304A}">
      <dsp:nvSpPr>
        <dsp:cNvPr id="0" name=""/>
        <dsp:cNvSpPr/>
      </dsp:nvSpPr>
      <dsp:spPr>
        <a:xfrm>
          <a:off x="0" y="1264985"/>
          <a:ext cx="3243262" cy="1009596"/>
        </a:xfrm>
        <a:prstGeom prst="rect">
          <a:avLst/>
        </a:prstGeom>
        <a:solidFill>
          <a:srgbClr val="4472C4">
            <a:hueOff val="-2451115"/>
            <a:satOff val="-3409"/>
            <a:lumOff val="-1307"/>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solidFill>
                <a:sysClr val="window" lastClr="FFFFFF"/>
              </a:solidFill>
              <a:latin typeface="+mn-lt"/>
              <a:ea typeface="+mn-ea"/>
              <a:cs typeface="+mn-cs"/>
            </a:rPr>
            <a:t>- </a:t>
          </a:r>
          <a:r>
            <a:rPr lang="en-US" sz="1200" kern="1200" dirty="0" err="1">
              <a:solidFill>
                <a:sysClr val="window" lastClr="FFFFFF"/>
              </a:solidFill>
              <a:latin typeface="+mn-lt"/>
              <a:ea typeface="+mn-ea"/>
              <a:cs typeface="+mn-cs"/>
            </a:rPr>
            <a:t>Sigurniji</a:t>
          </a:r>
          <a:r>
            <a:rPr lang="en-US" sz="1200" kern="1200" dirty="0">
              <a:solidFill>
                <a:sysClr val="window" lastClr="FFFFFF"/>
              </a:solidFill>
              <a:latin typeface="+mn-lt"/>
              <a:ea typeface="+mn-ea"/>
              <a:cs typeface="+mn-cs"/>
            </a:rPr>
            <a:t>, </a:t>
          </a:r>
          <a:r>
            <a:rPr lang="en-US" sz="1200" kern="1200" dirty="0" err="1">
              <a:solidFill>
                <a:sysClr val="window" lastClr="FFFFFF"/>
              </a:solidFill>
              <a:latin typeface="+mn-lt"/>
              <a:ea typeface="+mn-ea"/>
              <a:cs typeface="+mn-cs"/>
            </a:rPr>
            <a:t>raznovrsniji</a:t>
          </a:r>
          <a:r>
            <a:rPr lang="en-US" sz="1200" kern="1200" dirty="0">
              <a:solidFill>
                <a:sysClr val="window" lastClr="FFFFFF"/>
              </a:solidFill>
              <a:latin typeface="+mn-lt"/>
              <a:ea typeface="+mn-ea"/>
              <a:cs typeface="+mn-cs"/>
            </a:rPr>
            <a:t> </a:t>
          </a:r>
          <a:r>
            <a:rPr lang="en-US" sz="1200" kern="1200" dirty="0" err="1">
              <a:solidFill>
                <a:sysClr val="window" lastClr="FFFFFF"/>
              </a:solidFill>
              <a:latin typeface="+mn-lt"/>
              <a:ea typeface="+mn-ea"/>
              <a:cs typeface="+mn-cs"/>
            </a:rPr>
            <a:t>opskrbni</a:t>
          </a:r>
          <a:r>
            <a:rPr lang="en-US" sz="1200" kern="1200" dirty="0">
              <a:solidFill>
                <a:sysClr val="window" lastClr="FFFFFF"/>
              </a:solidFill>
              <a:latin typeface="+mn-lt"/>
              <a:ea typeface="+mn-ea"/>
              <a:cs typeface="+mn-cs"/>
            </a:rPr>
            <a:t> </a:t>
          </a:r>
          <a:r>
            <a:rPr lang="en-US" sz="1200" kern="1200" dirty="0" err="1">
              <a:solidFill>
                <a:sysClr val="window" lastClr="FFFFFF"/>
              </a:solidFill>
              <a:latin typeface="+mn-lt"/>
              <a:ea typeface="+mn-ea"/>
              <a:cs typeface="+mn-cs"/>
            </a:rPr>
            <a:t>lanac</a:t>
          </a:r>
          <a:r>
            <a:rPr lang="en-US" sz="1200" kern="1200" dirty="0">
              <a:solidFill>
                <a:sysClr val="window" lastClr="FFFFFF"/>
              </a:solidFill>
              <a:latin typeface="+mn-lt"/>
              <a:ea typeface="+mn-ea"/>
              <a:cs typeface="+mn-cs"/>
            </a:rPr>
            <a:t>
-Manje </a:t>
          </a:r>
          <a:r>
            <a:rPr lang="en-US" sz="1200" kern="1200" dirty="0" err="1">
              <a:solidFill>
                <a:sysClr val="window" lastClr="FFFFFF"/>
              </a:solidFill>
              <a:latin typeface="+mn-lt"/>
              <a:ea typeface="+mn-ea"/>
              <a:cs typeface="+mn-cs"/>
            </a:rPr>
            <a:t>potrebe</a:t>
          </a:r>
          <a:r>
            <a:rPr lang="en-US" sz="1200" kern="1200" dirty="0">
              <a:solidFill>
                <a:sysClr val="window" lastClr="FFFFFF"/>
              </a:solidFill>
              <a:latin typeface="+mn-lt"/>
              <a:ea typeface="+mn-ea"/>
              <a:cs typeface="+mn-cs"/>
            </a:rPr>
            <a:t> za </a:t>
          </a:r>
          <a:r>
            <a:rPr lang="en-US" sz="1200" kern="1200" dirty="0" err="1">
              <a:solidFill>
                <a:sysClr val="window" lastClr="FFFFFF"/>
              </a:solidFill>
              <a:latin typeface="+mn-lt"/>
              <a:ea typeface="+mn-ea"/>
              <a:cs typeface="+mn-cs"/>
            </a:rPr>
            <a:t>primarnim</a:t>
          </a:r>
          <a:r>
            <a:rPr lang="en-US" sz="1200" kern="1200" dirty="0">
              <a:solidFill>
                <a:sysClr val="window" lastClr="FFFFFF"/>
              </a:solidFill>
              <a:latin typeface="+mn-lt"/>
              <a:ea typeface="+mn-ea"/>
              <a:cs typeface="+mn-cs"/>
            </a:rPr>
            <a:t> </a:t>
          </a:r>
          <a:r>
            <a:rPr lang="en-US" sz="1200" kern="1200" dirty="0" err="1">
              <a:solidFill>
                <a:sysClr val="window" lastClr="FFFFFF"/>
              </a:solidFill>
              <a:latin typeface="+mn-lt"/>
              <a:ea typeface="+mn-ea"/>
              <a:cs typeface="+mn-cs"/>
            </a:rPr>
            <a:t>sirovinama</a:t>
          </a:r>
          <a:endParaRPr lang="hu-HU" sz="1200" kern="1200" dirty="0">
            <a:solidFill>
              <a:sysClr val="window" lastClr="FFFFFF"/>
            </a:solidFill>
            <a:latin typeface="+mn-lt"/>
            <a:ea typeface="+mn-ea"/>
            <a:cs typeface="+mn-cs"/>
          </a:endParaRPr>
        </a:p>
      </dsp:txBody>
      <dsp:txXfrm>
        <a:off x="0" y="1264985"/>
        <a:ext cx="3243262" cy="1009596"/>
      </dsp:txXfrm>
    </dsp:sp>
    <dsp:sp modelId="{65489F18-4120-4E96-8433-BDEDB0A7B564}">
      <dsp:nvSpPr>
        <dsp:cNvPr id="0" name=""/>
        <dsp:cNvSpPr/>
      </dsp:nvSpPr>
      <dsp:spPr>
        <a:xfrm>
          <a:off x="0" y="2271277"/>
          <a:ext cx="2818592" cy="1009596"/>
        </a:xfrm>
        <a:prstGeom prst="rect">
          <a:avLst/>
        </a:prstGeom>
        <a:solidFill>
          <a:srgbClr val="4472C4">
            <a:hueOff val="-4902230"/>
            <a:satOff val="-6819"/>
            <a:lumOff val="-2615"/>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solidFill>
                <a:sysClr val="window" lastClr="FFFFFF"/>
              </a:solidFill>
              <a:latin typeface="Arial"/>
              <a:ea typeface="+mn-ea"/>
              <a:cs typeface="+mn-cs"/>
            </a:rPr>
            <a:t>- </a:t>
          </a:r>
          <a:r>
            <a:rPr lang="en-US" sz="1200" kern="1200" dirty="0" err="1">
              <a:solidFill>
                <a:sysClr val="window" lastClr="FFFFFF"/>
              </a:solidFill>
              <a:latin typeface="Arial"/>
              <a:ea typeface="+mn-ea"/>
              <a:cs typeface="+mn-cs"/>
            </a:rPr>
            <a:t>Sigurniji</a:t>
          </a:r>
          <a:r>
            <a:rPr lang="en-US" sz="1200" kern="1200" dirty="0">
              <a:solidFill>
                <a:sysClr val="window" lastClr="FFFFFF"/>
              </a:solidFill>
              <a:latin typeface="Arial"/>
              <a:ea typeface="+mn-ea"/>
              <a:cs typeface="+mn-cs"/>
            </a:rPr>
            <a:t>, </a:t>
          </a:r>
          <a:r>
            <a:rPr lang="en-US" sz="1200" kern="1200" dirty="0" err="1">
              <a:solidFill>
                <a:sysClr val="window" lastClr="FFFFFF"/>
              </a:solidFill>
              <a:latin typeface="Arial"/>
              <a:ea typeface="+mn-ea"/>
              <a:cs typeface="+mn-cs"/>
            </a:rPr>
            <a:t>raznovrsniji</a:t>
          </a:r>
          <a:r>
            <a:rPr lang="en-US" sz="1200" kern="1200" dirty="0">
              <a:solidFill>
                <a:sysClr val="window" lastClr="FFFFFF"/>
              </a:solidFill>
              <a:latin typeface="Arial"/>
              <a:ea typeface="+mn-ea"/>
              <a:cs typeface="+mn-cs"/>
            </a:rPr>
            <a:t> </a:t>
          </a:r>
          <a:r>
            <a:rPr lang="en-US" sz="1200" kern="1200" dirty="0" err="1">
              <a:solidFill>
                <a:sysClr val="window" lastClr="FFFFFF"/>
              </a:solidFill>
              <a:latin typeface="Arial"/>
              <a:ea typeface="+mn-ea"/>
              <a:cs typeface="+mn-cs"/>
            </a:rPr>
            <a:t>opskrbni</a:t>
          </a:r>
          <a:r>
            <a:rPr lang="en-US" sz="1200" kern="1200" dirty="0">
              <a:solidFill>
                <a:sysClr val="window" lastClr="FFFFFF"/>
              </a:solidFill>
              <a:latin typeface="Arial"/>
              <a:ea typeface="+mn-ea"/>
              <a:cs typeface="+mn-cs"/>
            </a:rPr>
            <a:t> </a:t>
          </a:r>
          <a:r>
            <a:rPr lang="en-US" sz="1200" kern="1200" dirty="0" err="1">
              <a:solidFill>
                <a:sysClr val="window" lastClr="FFFFFF"/>
              </a:solidFill>
              <a:latin typeface="Arial"/>
              <a:ea typeface="+mn-ea"/>
              <a:cs typeface="+mn-cs"/>
            </a:rPr>
            <a:t>lanac</a:t>
          </a:r>
          <a:r>
            <a:rPr lang="en-US" sz="1200" kern="1200" dirty="0">
              <a:solidFill>
                <a:sysClr val="window" lastClr="FFFFFF"/>
              </a:solidFill>
              <a:latin typeface="Arial"/>
              <a:ea typeface="+mn-ea"/>
              <a:cs typeface="+mn-cs"/>
            </a:rPr>
            <a:t>
-Manje </a:t>
          </a:r>
          <a:r>
            <a:rPr lang="en-US" sz="1200" kern="1200" dirty="0" err="1">
              <a:solidFill>
                <a:sysClr val="window" lastClr="FFFFFF"/>
              </a:solidFill>
              <a:latin typeface="Arial"/>
              <a:ea typeface="+mn-ea"/>
              <a:cs typeface="+mn-cs"/>
            </a:rPr>
            <a:t>potrebe</a:t>
          </a:r>
          <a:r>
            <a:rPr lang="en-US" sz="1200" kern="1200" dirty="0">
              <a:solidFill>
                <a:sysClr val="window" lastClr="FFFFFF"/>
              </a:solidFill>
              <a:latin typeface="Arial"/>
              <a:ea typeface="+mn-ea"/>
              <a:cs typeface="+mn-cs"/>
            </a:rPr>
            <a:t> za </a:t>
          </a:r>
          <a:r>
            <a:rPr lang="en-US" sz="1200" kern="1200" dirty="0" err="1">
              <a:solidFill>
                <a:sysClr val="window" lastClr="FFFFFF"/>
              </a:solidFill>
              <a:latin typeface="Arial"/>
              <a:ea typeface="+mn-ea"/>
              <a:cs typeface="+mn-cs"/>
            </a:rPr>
            <a:t>primarnim</a:t>
          </a:r>
          <a:r>
            <a:rPr lang="en-US" sz="1200" kern="1200" dirty="0">
              <a:solidFill>
                <a:sysClr val="window" lastClr="FFFFFF"/>
              </a:solidFill>
              <a:latin typeface="Arial"/>
              <a:ea typeface="+mn-ea"/>
              <a:cs typeface="+mn-cs"/>
            </a:rPr>
            <a:t> </a:t>
          </a:r>
          <a:r>
            <a:rPr lang="en-US" sz="1200" kern="1200" dirty="0" err="1">
              <a:solidFill>
                <a:sysClr val="window" lastClr="FFFFFF"/>
              </a:solidFill>
              <a:latin typeface="Arial"/>
              <a:ea typeface="+mn-ea"/>
              <a:cs typeface="+mn-cs"/>
            </a:rPr>
            <a:t>sirovinama</a:t>
          </a:r>
          <a:endParaRPr lang="hu-HU" sz="1200" kern="1200" dirty="0">
            <a:solidFill>
              <a:sysClr val="window" lastClr="FFFFFF"/>
            </a:solidFill>
            <a:latin typeface="Arial"/>
            <a:ea typeface="+mn-ea"/>
            <a:cs typeface="+mn-cs"/>
          </a:endParaRPr>
        </a:p>
      </dsp:txBody>
      <dsp:txXfrm>
        <a:off x="0" y="2271277"/>
        <a:ext cx="2818592" cy="1009596"/>
      </dsp:txXfrm>
    </dsp:sp>
    <dsp:sp modelId="{16DDECEE-A3E9-4EC4-AD92-DC179CBEA9F9}">
      <dsp:nvSpPr>
        <dsp:cNvPr id="0" name=""/>
        <dsp:cNvSpPr/>
      </dsp:nvSpPr>
      <dsp:spPr>
        <a:xfrm>
          <a:off x="0" y="3069614"/>
          <a:ext cx="3117533" cy="1009596"/>
        </a:xfrm>
        <a:prstGeom prst="rect">
          <a:avLst/>
        </a:prstGeom>
        <a:solidFill>
          <a:srgbClr val="4472C4">
            <a:hueOff val="-7353344"/>
            <a:satOff val="-10228"/>
            <a:lumOff val="-3922"/>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solidFill>
                <a:sysClr val="window" lastClr="FFFFFF"/>
              </a:solidFill>
              <a:latin typeface="Arial"/>
              <a:ea typeface="+mn-ea"/>
              <a:cs typeface="+mn-cs"/>
            </a:rPr>
            <a:t>- </a:t>
          </a:r>
          <a:r>
            <a:rPr lang="en-US" sz="1200" kern="1200" dirty="0" err="1">
              <a:solidFill>
                <a:sysClr val="window" lastClr="FFFFFF"/>
              </a:solidFill>
              <a:latin typeface="Arial"/>
              <a:ea typeface="+mn-ea"/>
              <a:cs typeface="+mn-cs"/>
            </a:rPr>
            <a:t>Koncept</a:t>
          </a:r>
          <a:r>
            <a:rPr lang="en-US" sz="1200" kern="1200" dirty="0">
              <a:solidFill>
                <a:sysClr val="window" lastClr="FFFFFF"/>
              </a:solidFill>
              <a:latin typeface="Arial"/>
              <a:ea typeface="+mn-ea"/>
              <a:cs typeface="+mn-cs"/>
            </a:rPr>
            <a:t> CE-a </a:t>
          </a:r>
          <a:r>
            <a:rPr lang="en-US" sz="1200" kern="1200" dirty="0" err="1">
              <a:solidFill>
                <a:sysClr val="window" lastClr="FFFFFF"/>
              </a:solidFill>
              <a:latin typeface="Arial"/>
              <a:ea typeface="+mn-ea"/>
              <a:cs typeface="+mn-cs"/>
            </a:rPr>
            <a:t>uključuje</a:t>
          </a:r>
          <a:r>
            <a:rPr lang="en-US" sz="1200" kern="1200" dirty="0">
              <a:solidFill>
                <a:sysClr val="window" lastClr="FFFFFF"/>
              </a:solidFill>
              <a:latin typeface="Arial"/>
              <a:ea typeface="+mn-ea"/>
              <a:cs typeface="+mn-cs"/>
            </a:rPr>
            <a:t> </a:t>
          </a:r>
          <a:r>
            <a:rPr lang="en-US" sz="1200" kern="1200" dirty="0" err="1">
              <a:solidFill>
                <a:sysClr val="window" lastClr="FFFFFF"/>
              </a:solidFill>
              <a:latin typeface="Arial"/>
              <a:ea typeface="+mn-ea"/>
              <a:cs typeface="+mn-cs"/>
            </a:rPr>
            <a:t>potrebu</a:t>
          </a:r>
          <a:r>
            <a:rPr lang="en-US" sz="1200" kern="1200" dirty="0">
              <a:solidFill>
                <a:sysClr val="window" lastClr="FFFFFF"/>
              </a:solidFill>
              <a:latin typeface="Arial"/>
              <a:ea typeface="+mn-ea"/>
              <a:cs typeface="+mn-cs"/>
            </a:rPr>
            <a:t> za </a:t>
          </a:r>
          <a:r>
            <a:rPr lang="en-US" sz="1200" kern="1200" dirty="0" err="1">
              <a:solidFill>
                <a:sysClr val="window" lastClr="FFFFFF"/>
              </a:solidFill>
              <a:latin typeface="Arial"/>
              <a:ea typeface="+mn-ea"/>
              <a:cs typeface="+mn-cs"/>
            </a:rPr>
            <a:t>disruptivnim</a:t>
          </a:r>
          <a:r>
            <a:rPr lang="en-US" sz="1200" kern="1200" dirty="0">
              <a:solidFill>
                <a:sysClr val="window" lastClr="FFFFFF"/>
              </a:solidFill>
              <a:latin typeface="Arial"/>
              <a:ea typeface="+mn-ea"/>
              <a:cs typeface="+mn-cs"/>
            </a:rPr>
            <a:t> </a:t>
          </a:r>
          <a:r>
            <a:rPr lang="en-US" sz="1200" kern="1200" dirty="0" err="1">
              <a:solidFill>
                <a:sysClr val="window" lastClr="FFFFFF"/>
              </a:solidFill>
              <a:latin typeface="Arial"/>
              <a:ea typeface="+mn-ea"/>
              <a:cs typeface="+mn-cs"/>
            </a:rPr>
            <a:t>tehnologijama</a:t>
          </a:r>
          <a:r>
            <a:rPr lang="en-US" sz="1200" kern="1200" dirty="0">
              <a:solidFill>
                <a:sysClr val="window" lastClr="FFFFFF"/>
              </a:solidFill>
              <a:latin typeface="Arial"/>
              <a:ea typeface="+mn-ea"/>
              <a:cs typeface="+mn-cs"/>
            </a:rPr>
            <a:t>, </a:t>
          </a:r>
          <a:r>
            <a:rPr lang="en-US" sz="1200" kern="1200" dirty="0" err="1">
              <a:solidFill>
                <a:sysClr val="window" lastClr="FFFFFF"/>
              </a:solidFill>
              <a:latin typeface="Arial"/>
              <a:ea typeface="+mn-ea"/>
              <a:cs typeface="+mn-cs"/>
            </a:rPr>
            <a:t>inovativnim</a:t>
          </a:r>
          <a:r>
            <a:rPr lang="en-US" sz="1200" kern="1200" dirty="0">
              <a:solidFill>
                <a:sysClr val="window" lastClr="FFFFFF"/>
              </a:solidFill>
              <a:latin typeface="Arial"/>
              <a:ea typeface="+mn-ea"/>
              <a:cs typeface="+mn-cs"/>
            </a:rPr>
            <a:t> </a:t>
          </a:r>
          <a:r>
            <a:rPr lang="en-US" sz="1200" kern="1200" dirty="0" err="1">
              <a:solidFill>
                <a:sysClr val="window" lastClr="FFFFFF"/>
              </a:solidFill>
              <a:latin typeface="Arial"/>
              <a:ea typeface="+mn-ea"/>
              <a:cs typeface="+mn-cs"/>
            </a:rPr>
            <a:t>rješenjima</a:t>
          </a:r>
          <a:endParaRPr lang="hu-HU" sz="1200" kern="1200" dirty="0">
            <a:solidFill>
              <a:sysClr val="window" lastClr="FFFFFF"/>
            </a:solidFill>
            <a:latin typeface="Arial"/>
            <a:ea typeface="+mn-ea"/>
            <a:cs typeface="+mn-cs"/>
          </a:endParaRPr>
        </a:p>
      </dsp:txBody>
      <dsp:txXfrm>
        <a:off x="0" y="3069614"/>
        <a:ext cx="3117533" cy="100959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2353BA-C694-4E79-9FCF-DC3A4BB64F79}">
      <dsp:nvSpPr>
        <dsp:cNvPr id="0" name=""/>
        <dsp:cNvSpPr/>
      </dsp:nvSpPr>
      <dsp:spPr>
        <a:xfrm>
          <a:off x="0" y="26674"/>
          <a:ext cx="5162113" cy="430560"/>
        </a:xfrm>
        <a:prstGeom prst="roundRect">
          <a:avLst/>
        </a:prstGeom>
        <a:solidFill>
          <a:srgbClr val="4472C4">
            <a:hueOff val="0"/>
            <a:satOff val="0"/>
            <a:lumOff val="0"/>
            <a:alphaOff val="0"/>
          </a:srgbClr>
        </a:solidFill>
        <a:ln w="19050" cap="flat" cmpd="sng" algn="ctr">
          <a:solidFill>
            <a:sysClr val="window" lastClr="FFFFFF">
              <a:hueOff val="0"/>
              <a:satOff val="0"/>
              <a:lumOff val="0"/>
              <a:alphaOff val="0"/>
            </a:sys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20000"/>
            </a:spcAft>
            <a:buNone/>
          </a:pPr>
          <a:r>
            <a:rPr lang="en-GB" sz="1400" kern="1200" dirty="0" err="1">
              <a:solidFill>
                <a:schemeClr val="bg1"/>
              </a:solidFill>
              <a:latin typeface="Arial"/>
              <a:ea typeface="+mn-ea"/>
              <a:cs typeface="+mn-cs"/>
            </a:rPr>
            <a:t>Društvena</a:t>
          </a:r>
          <a:r>
            <a:rPr lang="en-GB" sz="1400" kern="1200" dirty="0">
              <a:solidFill>
                <a:schemeClr val="bg1"/>
              </a:solidFill>
              <a:latin typeface="Arial"/>
              <a:ea typeface="+mn-ea"/>
              <a:cs typeface="+mn-cs"/>
            </a:rPr>
            <a:t> </a:t>
          </a:r>
          <a:r>
            <a:rPr lang="en-GB" sz="1400" kern="1200" dirty="0" err="1">
              <a:solidFill>
                <a:schemeClr val="bg1"/>
              </a:solidFill>
              <a:latin typeface="Arial"/>
              <a:ea typeface="+mn-ea"/>
              <a:cs typeface="+mn-cs"/>
            </a:rPr>
            <a:t>i</a:t>
          </a:r>
          <a:r>
            <a:rPr lang="en-GB" sz="1400" kern="1200" dirty="0">
              <a:solidFill>
                <a:schemeClr val="bg1"/>
              </a:solidFill>
              <a:latin typeface="Arial"/>
              <a:ea typeface="+mn-ea"/>
              <a:cs typeface="+mn-cs"/>
            </a:rPr>
            <a:t> </a:t>
          </a:r>
          <a:r>
            <a:rPr lang="en-GB" sz="1400" kern="1200" dirty="0" err="1">
              <a:solidFill>
                <a:schemeClr val="bg1"/>
              </a:solidFill>
              <a:latin typeface="Arial"/>
              <a:ea typeface="+mn-ea"/>
              <a:cs typeface="+mn-cs"/>
            </a:rPr>
            <a:t>ekonomska</a:t>
          </a:r>
          <a:r>
            <a:rPr lang="en-GB" sz="1400" kern="1200" dirty="0">
              <a:solidFill>
                <a:schemeClr val="bg1"/>
              </a:solidFill>
              <a:latin typeface="Arial"/>
              <a:ea typeface="+mn-ea"/>
              <a:cs typeface="+mn-cs"/>
            </a:rPr>
            <a:t> </a:t>
          </a:r>
          <a:r>
            <a:rPr lang="en-GB" sz="1400" kern="1200" dirty="0" err="1">
              <a:solidFill>
                <a:schemeClr val="bg1"/>
              </a:solidFill>
              <a:latin typeface="Arial"/>
              <a:ea typeface="+mn-ea"/>
              <a:cs typeface="+mn-cs"/>
            </a:rPr>
            <a:t>otpornost</a:t>
          </a:r>
          <a:endParaRPr lang="hu-HU" sz="1400" kern="1200" dirty="0">
            <a:solidFill>
              <a:schemeClr val="bg1"/>
            </a:solidFill>
            <a:latin typeface="Arial"/>
            <a:ea typeface="+mn-ea"/>
            <a:cs typeface="+mn-cs"/>
          </a:endParaRPr>
        </a:p>
      </dsp:txBody>
      <dsp:txXfrm>
        <a:off x="21018" y="47692"/>
        <a:ext cx="5120077" cy="388524"/>
      </dsp:txXfrm>
    </dsp:sp>
    <dsp:sp modelId="{090E3874-9C50-4335-8ECA-F0D9D206568B}">
      <dsp:nvSpPr>
        <dsp:cNvPr id="0" name=""/>
        <dsp:cNvSpPr/>
      </dsp:nvSpPr>
      <dsp:spPr>
        <a:xfrm>
          <a:off x="0" y="457234"/>
          <a:ext cx="5162113" cy="785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97" tIns="15240" rIns="85344" bIns="15240" numCol="1" spcCol="1270" anchor="t" anchorCtr="0">
          <a:noAutofit/>
        </a:bodyPr>
        <a:lstStyle/>
        <a:p>
          <a:pPr marL="114300" lvl="1" indent="-114300" algn="l" defTabSz="622300">
            <a:lnSpc>
              <a:spcPct val="90000"/>
            </a:lnSpc>
            <a:spcBef>
              <a:spcPct val="0"/>
            </a:spcBef>
            <a:spcAft>
              <a:spcPct val="20000"/>
            </a:spcAft>
            <a:buChar char="•"/>
          </a:pPr>
          <a:r>
            <a:rPr lang="en-US" sz="1200" kern="1200" dirty="0" err="1">
              <a:solidFill>
                <a:sysClr val="windowText" lastClr="000000">
                  <a:hueOff val="0"/>
                  <a:satOff val="0"/>
                  <a:lumOff val="0"/>
                  <a:alphaOff val="0"/>
                </a:sysClr>
              </a:solidFill>
              <a:latin typeface="Arial"/>
              <a:ea typeface="+mn-ea"/>
              <a:cs typeface="+mn-cs"/>
            </a:rPr>
            <a:t>Produbljene</a:t>
          </a:r>
          <a:r>
            <a:rPr lang="en-US" sz="1200" kern="1200" dirty="0">
              <a:solidFill>
                <a:sysClr val="windowText" lastClr="000000">
                  <a:hueOff val="0"/>
                  <a:satOff val="0"/>
                  <a:lumOff val="0"/>
                  <a:alphaOff val="0"/>
                </a:sysClr>
              </a:solidFill>
              <a:latin typeface="Arial"/>
              <a:ea typeface="+mn-ea"/>
              <a:cs typeface="+mn-cs"/>
            </a:rPr>
            <a:t> </a:t>
          </a:r>
          <a:r>
            <a:rPr lang="en-US" sz="1200" kern="1200" dirty="0" err="1">
              <a:solidFill>
                <a:sysClr val="windowText" lastClr="000000">
                  <a:hueOff val="0"/>
                  <a:satOff val="0"/>
                  <a:lumOff val="0"/>
                  <a:alphaOff val="0"/>
                </a:sysClr>
              </a:solidFill>
              <a:latin typeface="Arial"/>
              <a:ea typeface="+mn-ea"/>
              <a:cs typeface="+mn-cs"/>
            </a:rPr>
            <a:t>nejednakosti</a:t>
          </a:r>
          <a:r>
            <a:rPr lang="en-US" sz="1200" kern="1200" dirty="0">
              <a:solidFill>
                <a:sysClr val="windowText" lastClr="000000">
                  <a:hueOff val="0"/>
                  <a:satOff val="0"/>
                  <a:lumOff val="0"/>
                  <a:alphaOff val="0"/>
                </a:sysClr>
              </a:solidFill>
              <a:latin typeface="Arial"/>
              <a:ea typeface="+mn-ea"/>
              <a:cs typeface="+mn-cs"/>
            </a:rPr>
            <a:t>
</a:t>
          </a:r>
          <a:r>
            <a:rPr lang="en-US" sz="1200" kern="1200" dirty="0" err="1">
              <a:solidFill>
                <a:sysClr val="windowText" lastClr="000000">
                  <a:hueOff val="0"/>
                  <a:satOff val="0"/>
                  <a:lumOff val="0"/>
                  <a:alphaOff val="0"/>
                </a:sysClr>
              </a:solidFill>
              <a:latin typeface="Arial"/>
              <a:ea typeface="+mn-ea"/>
              <a:cs typeface="+mn-cs"/>
            </a:rPr>
            <a:t>Povećana</a:t>
          </a:r>
          <a:r>
            <a:rPr lang="en-US" sz="1200" kern="1200" dirty="0">
              <a:solidFill>
                <a:sysClr val="windowText" lastClr="000000">
                  <a:hueOff val="0"/>
                  <a:satOff val="0"/>
                  <a:lumOff val="0"/>
                  <a:alphaOff val="0"/>
                </a:sysClr>
              </a:solidFill>
              <a:latin typeface="Arial"/>
              <a:ea typeface="+mn-ea"/>
              <a:cs typeface="+mn-cs"/>
            </a:rPr>
            <a:t> </a:t>
          </a:r>
          <a:r>
            <a:rPr lang="en-US" sz="1200" kern="1200" dirty="0" err="1">
              <a:solidFill>
                <a:sysClr val="windowText" lastClr="000000">
                  <a:hueOff val="0"/>
                  <a:satOff val="0"/>
                  <a:lumOff val="0"/>
                  <a:alphaOff val="0"/>
                </a:sysClr>
              </a:solidFill>
              <a:latin typeface="Arial"/>
              <a:ea typeface="+mn-ea"/>
              <a:cs typeface="+mn-cs"/>
            </a:rPr>
            <a:t>demografska</a:t>
          </a:r>
          <a:r>
            <a:rPr lang="en-US" sz="1200" kern="1200" dirty="0">
              <a:solidFill>
                <a:sysClr val="windowText" lastClr="000000">
                  <a:hueOff val="0"/>
                  <a:satOff val="0"/>
                  <a:lumOff val="0"/>
                  <a:alphaOff val="0"/>
                </a:sysClr>
              </a:solidFill>
              <a:latin typeface="Arial"/>
              <a:ea typeface="+mn-ea"/>
              <a:cs typeface="+mn-cs"/>
            </a:rPr>
            <a:t> </a:t>
          </a:r>
          <a:r>
            <a:rPr lang="en-US" sz="1200" kern="1200" dirty="0" err="1">
              <a:solidFill>
                <a:sysClr val="windowText" lastClr="000000">
                  <a:hueOff val="0"/>
                  <a:satOff val="0"/>
                  <a:lumOff val="0"/>
                  <a:alphaOff val="0"/>
                </a:sysClr>
              </a:solidFill>
              <a:latin typeface="Arial"/>
              <a:ea typeface="+mn-ea"/>
              <a:cs typeface="+mn-cs"/>
            </a:rPr>
            <a:t>neravnoteža</a:t>
          </a:r>
          <a:r>
            <a:rPr lang="en-US" sz="1200" kern="1200" dirty="0">
              <a:solidFill>
                <a:sysClr val="windowText" lastClr="000000">
                  <a:hueOff val="0"/>
                  <a:satOff val="0"/>
                  <a:lumOff val="0"/>
                  <a:alphaOff val="0"/>
                </a:sysClr>
              </a:solidFill>
              <a:latin typeface="Arial"/>
              <a:ea typeface="+mn-ea"/>
              <a:cs typeface="+mn-cs"/>
            </a:rPr>
            <a:t> </a:t>
          </a:r>
          <a:r>
            <a:rPr lang="en-US" sz="1200" kern="1200" dirty="0" err="1">
              <a:solidFill>
                <a:sysClr val="windowText" lastClr="000000">
                  <a:hueOff val="0"/>
                  <a:satOff val="0"/>
                  <a:lumOff val="0"/>
                  <a:alphaOff val="0"/>
                </a:sysClr>
              </a:solidFill>
              <a:latin typeface="Arial"/>
              <a:ea typeface="+mn-ea"/>
              <a:cs typeface="+mn-cs"/>
            </a:rPr>
            <a:t>i</a:t>
          </a:r>
          <a:r>
            <a:rPr lang="en-US" sz="1200" kern="1200" dirty="0">
              <a:solidFill>
                <a:sysClr val="windowText" lastClr="000000">
                  <a:hueOff val="0"/>
                  <a:satOff val="0"/>
                  <a:lumOff val="0"/>
                  <a:alphaOff val="0"/>
                </a:sysClr>
              </a:solidFill>
              <a:latin typeface="Arial"/>
              <a:ea typeface="+mn-ea"/>
              <a:cs typeface="+mn-cs"/>
            </a:rPr>
            <a:t> </a:t>
          </a:r>
          <a:r>
            <a:rPr lang="en-US" sz="1200" kern="1200" dirty="0" err="1">
              <a:solidFill>
                <a:sysClr val="windowText" lastClr="000000">
                  <a:hueOff val="0"/>
                  <a:satOff val="0"/>
                  <a:lumOff val="0"/>
                  <a:alphaOff val="0"/>
                </a:sysClr>
              </a:solidFill>
              <a:latin typeface="Arial"/>
              <a:ea typeface="+mn-ea"/>
              <a:cs typeface="+mn-cs"/>
            </a:rPr>
            <a:t>siromaštvo</a:t>
          </a:r>
          <a:r>
            <a:rPr lang="en-US" sz="1200" kern="1200" dirty="0">
              <a:solidFill>
                <a:sysClr val="windowText" lastClr="000000">
                  <a:hueOff val="0"/>
                  <a:satOff val="0"/>
                  <a:lumOff val="0"/>
                  <a:alphaOff val="0"/>
                </a:sysClr>
              </a:solidFill>
              <a:latin typeface="Arial"/>
              <a:ea typeface="+mn-ea"/>
              <a:cs typeface="+mn-cs"/>
            </a:rPr>
            <a:t>
</a:t>
          </a:r>
          <a:r>
            <a:rPr lang="en-US" sz="1200" kern="1200" dirty="0" err="1">
              <a:solidFill>
                <a:sysClr val="windowText" lastClr="000000">
                  <a:hueOff val="0"/>
                  <a:satOff val="0"/>
                  <a:lumOff val="0"/>
                  <a:alphaOff val="0"/>
                </a:sysClr>
              </a:solidFill>
              <a:latin typeface="Arial"/>
              <a:ea typeface="+mn-ea"/>
              <a:cs typeface="+mn-cs"/>
            </a:rPr>
            <a:t>Ubrzana</a:t>
          </a:r>
          <a:r>
            <a:rPr lang="en-US" sz="1200" kern="1200" dirty="0">
              <a:solidFill>
                <a:sysClr val="windowText" lastClr="000000">
                  <a:hueOff val="0"/>
                  <a:satOff val="0"/>
                  <a:lumOff val="0"/>
                  <a:alphaOff val="0"/>
                </a:sysClr>
              </a:solidFill>
              <a:latin typeface="Arial"/>
              <a:ea typeface="+mn-ea"/>
              <a:cs typeface="+mn-cs"/>
            </a:rPr>
            <a:t> </a:t>
          </a:r>
          <a:r>
            <a:rPr lang="en-US" sz="1200" kern="1200" dirty="0" err="1">
              <a:solidFill>
                <a:sysClr val="windowText" lastClr="000000">
                  <a:hueOff val="0"/>
                  <a:satOff val="0"/>
                  <a:lumOff val="0"/>
                  <a:alphaOff val="0"/>
                </a:sysClr>
              </a:solidFill>
              <a:latin typeface="Arial"/>
              <a:ea typeface="+mn-ea"/>
              <a:cs typeface="+mn-cs"/>
            </a:rPr>
            <a:t>automatizacija</a:t>
          </a:r>
          <a:r>
            <a:rPr lang="en-US" sz="1200" kern="1200" dirty="0">
              <a:solidFill>
                <a:sysClr val="windowText" lastClr="000000">
                  <a:hueOff val="0"/>
                  <a:satOff val="0"/>
                  <a:lumOff val="0"/>
                  <a:alphaOff val="0"/>
                </a:sysClr>
              </a:solidFill>
              <a:latin typeface="Arial"/>
              <a:ea typeface="+mn-ea"/>
              <a:cs typeface="+mn-cs"/>
            </a:rPr>
            <a:t>
</a:t>
          </a:r>
          <a:r>
            <a:rPr lang="en-US" sz="1200" kern="1200" dirty="0" err="1">
              <a:solidFill>
                <a:sysClr val="windowText" lastClr="000000">
                  <a:hueOff val="0"/>
                  <a:satOff val="0"/>
                  <a:lumOff val="0"/>
                  <a:alphaOff val="0"/>
                </a:sysClr>
              </a:solidFill>
              <a:latin typeface="Arial"/>
              <a:ea typeface="+mn-ea"/>
              <a:cs typeface="+mn-cs"/>
            </a:rPr>
            <a:t>Nezaposlenost</a:t>
          </a:r>
          <a:r>
            <a:rPr lang="en-US" sz="1200" kern="1200" dirty="0">
              <a:solidFill>
                <a:sysClr val="windowText" lastClr="000000">
                  <a:hueOff val="0"/>
                  <a:satOff val="0"/>
                  <a:lumOff val="0"/>
                  <a:alphaOff val="0"/>
                </a:sysClr>
              </a:solidFill>
              <a:latin typeface="Arial"/>
              <a:ea typeface="+mn-ea"/>
              <a:cs typeface="+mn-cs"/>
            </a:rPr>
            <a:t> u </a:t>
          </a:r>
          <a:r>
            <a:rPr lang="en-US" sz="1200" kern="1200" dirty="0" err="1">
              <a:solidFill>
                <a:sysClr val="windowText" lastClr="000000">
                  <a:hueOff val="0"/>
                  <a:satOff val="0"/>
                  <a:lumOff val="0"/>
                  <a:alphaOff val="0"/>
                </a:sysClr>
              </a:solidFill>
              <a:latin typeface="Arial"/>
              <a:ea typeface="+mn-ea"/>
              <a:cs typeface="+mn-cs"/>
            </a:rPr>
            <a:t>uslužnom</a:t>
          </a:r>
          <a:r>
            <a:rPr lang="en-US" sz="1200" kern="1200" dirty="0">
              <a:solidFill>
                <a:sysClr val="windowText" lastClr="000000">
                  <a:hueOff val="0"/>
                  <a:satOff val="0"/>
                  <a:lumOff val="0"/>
                  <a:alphaOff val="0"/>
                </a:sysClr>
              </a:solidFill>
              <a:latin typeface="Arial"/>
              <a:ea typeface="+mn-ea"/>
              <a:cs typeface="+mn-cs"/>
            </a:rPr>
            <a:t> </a:t>
          </a:r>
          <a:r>
            <a:rPr lang="en-US" sz="1200" kern="1200" dirty="0" err="1">
              <a:solidFill>
                <a:sysClr val="windowText" lastClr="000000">
                  <a:hueOff val="0"/>
                  <a:satOff val="0"/>
                  <a:lumOff val="0"/>
                  <a:alphaOff val="0"/>
                </a:sysClr>
              </a:solidFill>
              <a:latin typeface="Arial"/>
              <a:ea typeface="+mn-ea"/>
              <a:cs typeface="+mn-cs"/>
            </a:rPr>
            <a:t>sektoru</a:t>
          </a:r>
          <a:endParaRPr lang="hu-HU" sz="1200" kern="1200" dirty="0">
            <a:solidFill>
              <a:sysClr val="windowText" lastClr="000000">
                <a:hueOff val="0"/>
                <a:satOff val="0"/>
                <a:lumOff val="0"/>
                <a:alphaOff val="0"/>
              </a:sysClr>
            </a:solidFill>
            <a:latin typeface="Arial"/>
            <a:ea typeface="+mn-ea"/>
            <a:cs typeface="+mn-cs"/>
          </a:endParaRPr>
        </a:p>
      </dsp:txBody>
      <dsp:txXfrm>
        <a:off x="0" y="457234"/>
        <a:ext cx="5162113" cy="785565"/>
      </dsp:txXfrm>
    </dsp:sp>
    <dsp:sp modelId="{2DD92D19-1E79-41B1-A167-40096DFCC6E8}">
      <dsp:nvSpPr>
        <dsp:cNvPr id="0" name=""/>
        <dsp:cNvSpPr/>
      </dsp:nvSpPr>
      <dsp:spPr>
        <a:xfrm>
          <a:off x="0" y="1242799"/>
          <a:ext cx="5162113" cy="430560"/>
        </a:xfrm>
        <a:prstGeom prst="roundRect">
          <a:avLst/>
        </a:prstGeom>
        <a:solidFill>
          <a:srgbClr val="4472C4">
            <a:hueOff val="-2451115"/>
            <a:satOff val="-3409"/>
            <a:lumOff val="-1307"/>
            <a:alphaOff val="0"/>
          </a:srgbClr>
        </a:solidFill>
        <a:ln w="19050" cap="flat" cmpd="sng" algn="ctr">
          <a:solidFill>
            <a:sysClr val="window" lastClr="FFFFFF">
              <a:hueOff val="0"/>
              <a:satOff val="0"/>
              <a:lumOff val="0"/>
              <a:alphaOff val="0"/>
            </a:sys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20000"/>
            </a:spcAft>
            <a:buNone/>
          </a:pPr>
          <a:r>
            <a:rPr lang="en-GB" sz="1400" kern="1200" dirty="0" err="1">
              <a:solidFill>
                <a:srgbClr val="FFFFFF"/>
              </a:solidFill>
              <a:latin typeface="Arial"/>
              <a:ea typeface="+mn-ea"/>
              <a:cs typeface="+mn-cs"/>
            </a:rPr>
            <a:t>Geopolitička</a:t>
          </a:r>
          <a:r>
            <a:rPr lang="en-GB" sz="1400" kern="1200" dirty="0">
              <a:solidFill>
                <a:srgbClr val="FFFFFF"/>
              </a:solidFill>
              <a:latin typeface="Arial"/>
              <a:ea typeface="+mn-ea"/>
              <a:cs typeface="+mn-cs"/>
            </a:rPr>
            <a:t> </a:t>
          </a:r>
          <a:r>
            <a:rPr lang="en-GB" sz="1400" kern="1200" dirty="0" err="1">
              <a:solidFill>
                <a:srgbClr val="FFFFFF"/>
              </a:solidFill>
              <a:latin typeface="Arial"/>
              <a:ea typeface="+mn-ea"/>
              <a:cs typeface="+mn-cs"/>
            </a:rPr>
            <a:t>otpornos</a:t>
          </a:r>
          <a:endParaRPr lang="hu-HU" sz="1400" kern="1200" dirty="0">
            <a:solidFill>
              <a:srgbClr val="FFFFFF"/>
            </a:solidFill>
            <a:latin typeface="Arial"/>
            <a:ea typeface="+mn-ea"/>
            <a:cs typeface="+mn-cs"/>
          </a:endParaRPr>
        </a:p>
      </dsp:txBody>
      <dsp:txXfrm>
        <a:off x="21018" y="1263817"/>
        <a:ext cx="5120077" cy="388524"/>
      </dsp:txXfrm>
    </dsp:sp>
    <dsp:sp modelId="{4866EB20-3ABC-4C8E-A6E9-F68C78E93F70}">
      <dsp:nvSpPr>
        <dsp:cNvPr id="0" name=""/>
        <dsp:cNvSpPr/>
      </dsp:nvSpPr>
      <dsp:spPr>
        <a:xfrm>
          <a:off x="0" y="1673359"/>
          <a:ext cx="5162113" cy="5118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97" tIns="15240" rIns="85344" bIns="15240" numCol="1" spcCol="1270" anchor="t" anchorCtr="0">
          <a:noAutofit/>
        </a:bodyPr>
        <a:lstStyle/>
        <a:p>
          <a:pPr marL="114300" lvl="1" indent="-114300" algn="l" defTabSz="533400">
            <a:lnSpc>
              <a:spcPct val="90000"/>
            </a:lnSpc>
            <a:spcBef>
              <a:spcPct val="0"/>
            </a:spcBef>
            <a:spcAft>
              <a:spcPct val="20000"/>
            </a:spcAft>
            <a:buChar char="•"/>
          </a:pPr>
          <a:r>
            <a:rPr lang="en-US" sz="1200" kern="1200" dirty="0" err="1">
              <a:solidFill>
                <a:sysClr val="windowText" lastClr="000000">
                  <a:hueOff val="0"/>
                  <a:satOff val="0"/>
                  <a:lumOff val="0"/>
                  <a:alphaOff val="0"/>
                </a:sysClr>
              </a:solidFill>
              <a:latin typeface="+mn-lt"/>
              <a:ea typeface="+mn-ea"/>
              <a:cs typeface="+mn-cs"/>
            </a:rPr>
            <a:t>Pretjerano</a:t>
          </a:r>
          <a:r>
            <a:rPr lang="en-US" sz="1200" kern="1200" dirty="0">
              <a:solidFill>
                <a:sysClr val="windowText" lastClr="000000">
                  <a:hueOff val="0"/>
                  <a:satOff val="0"/>
                  <a:lumOff val="0"/>
                  <a:alphaOff val="0"/>
                </a:sysClr>
              </a:solidFill>
              <a:latin typeface="+mn-lt"/>
              <a:ea typeface="+mn-ea"/>
              <a:cs typeface="+mn-cs"/>
            </a:rPr>
            <a:t> </a:t>
          </a:r>
          <a:r>
            <a:rPr lang="en-US" sz="1200" kern="1200" dirty="0" err="1">
              <a:solidFill>
                <a:sysClr val="windowText" lastClr="000000">
                  <a:hueOff val="0"/>
                  <a:satOff val="0"/>
                  <a:lumOff val="0"/>
                  <a:alphaOff val="0"/>
                </a:sysClr>
              </a:solidFill>
              <a:latin typeface="+mn-lt"/>
              <a:ea typeface="+mn-ea"/>
              <a:cs typeface="+mn-cs"/>
            </a:rPr>
            <a:t>oslanjanje</a:t>
          </a:r>
          <a:r>
            <a:rPr lang="en-US" sz="1200" kern="1200" dirty="0">
              <a:solidFill>
                <a:sysClr val="windowText" lastClr="000000">
                  <a:hueOff val="0"/>
                  <a:satOff val="0"/>
                  <a:lumOff val="0"/>
                  <a:alphaOff val="0"/>
                </a:sysClr>
              </a:solidFill>
              <a:latin typeface="+mn-lt"/>
              <a:ea typeface="+mn-ea"/>
              <a:cs typeface="+mn-cs"/>
            </a:rPr>
            <a:t> EU-a </a:t>
          </a:r>
          <a:r>
            <a:rPr lang="en-US" sz="1200" kern="1200" dirty="0" err="1">
              <a:solidFill>
                <a:sysClr val="windowText" lastClr="000000">
                  <a:hueOff val="0"/>
                  <a:satOff val="0"/>
                  <a:lumOff val="0"/>
                  <a:alphaOff val="0"/>
                </a:sysClr>
              </a:solidFill>
              <a:latin typeface="+mn-lt"/>
              <a:ea typeface="+mn-ea"/>
              <a:cs typeface="+mn-cs"/>
            </a:rPr>
            <a:t>na</a:t>
          </a:r>
          <a:r>
            <a:rPr lang="en-US" sz="1200" kern="1200" dirty="0">
              <a:solidFill>
                <a:sysClr val="windowText" lastClr="000000">
                  <a:hueOff val="0"/>
                  <a:satOff val="0"/>
                  <a:lumOff val="0"/>
                  <a:alphaOff val="0"/>
                </a:sysClr>
              </a:solidFill>
              <a:latin typeface="+mn-lt"/>
              <a:ea typeface="+mn-ea"/>
              <a:cs typeface="+mn-cs"/>
            </a:rPr>
            <a:t> </a:t>
          </a:r>
          <a:r>
            <a:rPr lang="en-US" sz="1200" kern="1200" dirty="0" err="1">
              <a:solidFill>
                <a:sysClr val="windowText" lastClr="000000">
                  <a:hueOff val="0"/>
                  <a:satOff val="0"/>
                  <a:lumOff val="0"/>
                  <a:alphaOff val="0"/>
                </a:sysClr>
              </a:solidFill>
              <a:latin typeface="+mn-lt"/>
              <a:ea typeface="+mn-ea"/>
              <a:cs typeface="+mn-cs"/>
            </a:rPr>
            <a:t>treće</a:t>
          </a:r>
          <a:r>
            <a:rPr lang="en-US" sz="1200" kern="1200" dirty="0">
              <a:solidFill>
                <a:sysClr val="windowText" lastClr="000000">
                  <a:hueOff val="0"/>
                  <a:satOff val="0"/>
                  <a:lumOff val="0"/>
                  <a:alphaOff val="0"/>
                </a:sysClr>
              </a:solidFill>
              <a:latin typeface="+mn-lt"/>
              <a:ea typeface="+mn-ea"/>
              <a:cs typeface="+mn-cs"/>
            </a:rPr>
            <a:t> </a:t>
          </a:r>
          <a:r>
            <a:rPr lang="en-US" sz="1200" kern="1200" dirty="0" err="1">
              <a:solidFill>
                <a:sysClr val="windowText" lastClr="000000">
                  <a:hueOff val="0"/>
                  <a:satOff val="0"/>
                  <a:lumOff val="0"/>
                  <a:alphaOff val="0"/>
                </a:sysClr>
              </a:solidFill>
              <a:latin typeface="+mn-lt"/>
              <a:ea typeface="+mn-ea"/>
              <a:cs typeface="+mn-cs"/>
            </a:rPr>
            <a:t>zemlje</a:t>
          </a:r>
          <a:r>
            <a:rPr lang="en-US" sz="1200" kern="1200" dirty="0">
              <a:solidFill>
                <a:sysClr val="windowText" lastClr="000000">
                  <a:hueOff val="0"/>
                  <a:satOff val="0"/>
                  <a:lumOff val="0"/>
                  <a:alphaOff val="0"/>
                </a:sysClr>
              </a:solidFill>
              <a:latin typeface="+mn-lt"/>
              <a:ea typeface="+mn-ea"/>
              <a:cs typeface="+mn-cs"/>
            </a:rPr>
            <a:t> za </a:t>
          </a:r>
          <a:r>
            <a:rPr lang="en-US" sz="1200" kern="1200" dirty="0" err="1">
              <a:solidFill>
                <a:sysClr val="windowText" lastClr="000000">
                  <a:hueOff val="0"/>
                  <a:satOff val="0"/>
                  <a:lumOff val="0"/>
                  <a:alphaOff val="0"/>
                </a:sysClr>
              </a:solidFill>
              <a:latin typeface="+mn-lt"/>
              <a:ea typeface="+mn-ea"/>
              <a:cs typeface="+mn-cs"/>
            </a:rPr>
            <a:t>kritične</a:t>
          </a:r>
          <a:r>
            <a:rPr lang="en-US" sz="1200" kern="1200" dirty="0">
              <a:solidFill>
                <a:sysClr val="windowText" lastClr="000000">
                  <a:hueOff val="0"/>
                  <a:satOff val="0"/>
                  <a:lumOff val="0"/>
                  <a:alphaOff val="0"/>
                </a:sysClr>
              </a:solidFill>
              <a:latin typeface="+mn-lt"/>
              <a:ea typeface="+mn-ea"/>
              <a:cs typeface="+mn-cs"/>
            </a:rPr>
            <a:t> </a:t>
          </a:r>
          <a:r>
            <a:rPr lang="en-US" sz="1200" kern="1200" dirty="0" err="1">
              <a:solidFill>
                <a:sysClr val="windowText" lastClr="000000">
                  <a:hueOff val="0"/>
                  <a:satOff val="0"/>
                  <a:lumOff val="0"/>
                  <a:alphaOff val="0"/>
                </a:sysClr>
              </a:solidFill>
              <a:latin typeface="+mn-lt"/>
              <a:ea typeface="+mn-ea"/>
              <a:cs typeface="+mn-cs"/>
            </a:rPr>
            <a:t>sirovine</a:t>
          </a:r>
          <a:r>
            <a:rPr lang="en-US" sz="1200" kern="1200" dirty="0">
              <a:solidFill>
                <a:sysClr val="windowText" lastClr="000000">
                  <a:hueOff val="0"/>
                  <a:satOff val="0"/>
                  <a:lumOff val="0"/>
                  <a:alphaOff val="0"/>
                </a:sysClr>
              </a:solidFill>
              <a:latin typeface="+mn-lt"/>
              <a:ea typeface="+mn-ea"/>
              <a:cs typeface="+mn-cs"/>
            </a:rPr>
            <a:t> </a:t>
          </a:r>
          <a:r>
            <a:rPr lang="en-US" sz="1200" kern="1200" dirty="0" err="1">
              <a:solidFill>
                <a:sysClr val="windowText" lastClr="000000">
                  <a:hueOff val="0"/>
                  <a:satOff val="0"/>
                  <a:lumOff val="0"/>
                  <a:alphaOff val="0"/>
                </a:sysClr>
              </a:solidFill>
              <a:latin typeface="+mn-lt"/>
              <a:ea typeface="+mn-ea"/>
              <a:cs typeface="+mn-cs"/>
            </a:rPr>
            <a:t>ključne</a:t>
          </a:r>
          <a:r>
            <a:rPr lang="en-US" sz="1200" kern="1200" dirty="0">
              <a:solidFill>
                <a:sysClr val="windowText" lastClr="000000">
                  <a:hueOff val="0"/>
                  <a:satOff val="0"/>
                  <a:lumOff val="0"/>
                  <a:alphaOff val="0"/>
                </a:sysClr>
              </a:solidFill>
              <a:latin typeface="+mn-lt"/>
              <a:ea typeface="+mn-ea"/>
              <a:cs typeface="+mn-cs"/>
            </a:rPr>
            <a:t> u </a:t>
          </a:r>
          <a:r>
            <a:rPr lang="en-US" sz="1200" kern="1200" dirty="0" err="1">
              <a:solidFill>
                <a:sysClr val="windowText" lastClr="000000">
                  <a:hueOff val="0"/>
                  <a:satOff val="0"/>
                  <a:lumOff val="0"/>
                  <a:alphaOff val="0"/>
                </a:sysClr>
              </a:solidFill>
              <a:latin typeface="+mn-lt"/>
              <a:ea typeface="+mn-ea"/>
              <a:cs typeface="+mn-cs"/>
            </a:rPr>
            <a:t>ključnim</a:t>
          </a:r>
          <a:r>
            <a:rPr lang="en-US" sz="1200" kern="1200" dirty="0">
              <a:solidFill>
                <a:sysClr val="windowText" lastClr="000000">
                  <a:hueOff val="0"/>
                  <a:satOff val="0"/>
                  <a:lumOff val="0"/>
                  <a:alphaOff val="0"/>
                </a:sysClr>
              </a:solidFill>
              <a:latin typeface="+mn-lt"/>
              <a:ea typeface="+mn-ea"/>
              <a:cs typeface="+mn-cs"/>
            </a:rPr>
            <a:t> </a:t>
          </a:r>
          <a:r>
            <a:rPr lang="en-US" sz="1200" kern="1200" dirty="0" err="1">
              <a:solidFill>
                <a:sysClr val="windowText" lastClr="000000">
                  <a:hueOff val="0"/>
                  <a:satOff val="0"/>
                  <a:lumOff val="0"/>
                  <a:alphaOff val="0"/>
                </a:sysClr>
              </a:solidFill>
              <a:latin typeface="+mn-lt"/>
              <a:ea typeface="+mn-ea"/>
              <a:cs typeface="+mn-cs"/>
            </a:rPr>
            <a:t>tehnologijama</a:t>
          </a:r>
          <a:r>
            <a:rPr lang="en-US" sz="1200" kern="1200" dirty="0">
              <a:solidFill>
                <a:sysClr val="windowText" lastClr="000000">
                  <a:hueOff val="0"/>
                  <a:satOff val="0"/>
                  <a:lumOff val="0"/>
                  <a:alphaOff val="0"/>
                </a:sysClr>
              </a:solidFill>
              <a:latin typeface="+mn-lt"/>
              <a:ea typeface="+mn-ea"/>
              <a:cs typeface="+mn-cs"/>
            </a:rPr>
            <a:t> za </a:t>
          </a:r>
          <a:r>
            <a:rPr lang="en-US" sz="1200" kern="1200" dirty="0" err="1">
              <a:solidFill>
                <a:sysClr val="windowText" lastClr="000000">
                  <a:hueOff val="0"/>
                  <a:satOff val="0"/>
                  <a:lumOff val="0"/>
                  <a:alphaOff val="0"/>
                </a:sysClr>
              </a:solidFill>
              <a:latin typeface="+mn-lt"/>
              <a:ea typeface="+mn-ea"/>
              <a:cs typeface="+mn-cs"/>
            </a:rPr>
            <a:t>postizanje</a:t>
          </a:r>
          <a:r>
            <a:rPr lang="en-US" sz="1200" kern="1200" dirty="0">
              <a:solidFill>
                <a:sysClr val="windowText" lastClr="000000">
                  <a:hueOff val="0"/>
                  <a:satOff val="0"/>
                  <a:lumOff val="0"/>
                  <a:alphaOff val="0"/>
                </a:sysClr>
              </a:solidFill>
              <a:latin typeface="+mn-lt"/>
              <a:ea typeface="+mn-ea"/>
              <a:cs typeface="+mn-cs"/>
            </a:rPr>
            <a:t> </a:t>
          </a:r>
          <a:r>
            <a:rPr lang="en-US" sz="1200" kern="1200" dirty="0" err="1">
              <a:solidFill>
                <a:sysClr val="windowText" lastClr="000000">
                  <a:hueOff val="0"/>
                  <a:satOff val="0"/>
                  <a:lumOff val="0"/>
                  <a:alphaOff val="0"/>
                </a:sysClr>
              </a:solidFill>
              <a:latin typeface="+mn-lt"/>
              <a:ea typeface="+mn-ea"/>
              <a:cs typeface="+mn-cs"/>
            </a:rPr>
            <a:t>ugljično</a:t>
          </a:r>
          <a:r>
            <a:rPr lang="en-US" sz="1200" kern="1200" dirty="0">
              <a:solidFill>
                <a:sysClr val="windowText" lastClr="000000">
                  <a:hueOff val="0"/>
                  <a:satOff val="0"/>
                  <a:lumOff val="0"/>
                  <a:alphaOff val="0"/>
                </a:sysClr>
              </a:solidFill>
              <a:latin typeface="+mn-lt"/>
              <a:ea typeface="+mn-ea"/>
              <a:cs typeface="+mn-cs"/>
            </a:rPr>
            <a:t> </a:t>
          </a:r>
          <a:r>
            <a:rPr lang="en-US" sz="1200" kern="1200" dirty="0" err="1">
              <a:solidFill>
                <a:sysClr val="windowText" lastClr="000000">
                  <a:hueOff val="0"/>
                  <a:satOff val="0"/>
                  <a:lumOff val="0"/>
                  <a:alphaOff val="0"/>
                </a:sysClr>
              </a:solidFill>
              <a:latin typeface="+mn-lt"/>
              <a:ea typeface="+mn-ea"/>
              <a:cs typeface="+mn-cs"/>
            </a:rPr>
            <a:t>neutralnog</a:t>
          </a:r>
          <a:r>
            <a:rPr lang="en-US" sz="1200" kern="1200" dirty="0">
              <a:solidFill>
                <a:sysClr val="windowText" lastClr="000000">
                  <a:hueOff val="0"/>
                  <a:satOff val="0"/>
                  <a:lumOff val="0"/>
                  <a:alphaOff val="0"/>
                </a:sysClr>
              </a:solidFill>
              <a:latin typeface="+mn-lt"/>
              <a:ea typeface="+mn-ea"/>
              <a:cs typeface="+mn-cs"/>
            </a:rPr>
            <a:t> </a:t>
          </a:r>
          <a:r>
            <a:rPr lang="en-US" sz="1200" kern="1200" dirty="0" err="1">
              <a:solidFill>
                <a:sysClr val="windowText" lastClr="000000">
                  <a:hueOff val="0"/>
                  <a:satOff val="0"/>
                  <a:lumOff val="0"/>
                  <a:alphaOff val="0"/>
                </a:sysClr>
              </a:solidFill>
              <a:latin typeface="+mn-lt"/>
              <a:ea typeface="+mn-ea"/>
              <a:cs typeface="+mn-cs"/>
            </a:rPr>
            <a:t>i</a:t>
          </a:r>
          <a:r>
            <a:rPr lang="en-US" sz="1200" kern="1200" dirty="0">
              <a:solidFill>
                <a:sysClr val="windowText" lastClr="000000">
                  <a:hueOff val="0"/>
                  <a:satOff val="0"/>
                  <a:lumOff val="0"/>
                  <a:alphaOff val="0"/>
                </a:sysClr>
              </a:solidFill>
              <a:latin typeface="+mn-lt"/>
              <a:ea typeface="+mn-ea"/>
              <a:cs typeface="+mn-cs"/>
            </a:rPr>
            <a:t> </a:t>
          </a:r>
          <a:r>
            <a:rPr lang="en-US" sz="1200" kern="1200" dirty="0" err="1">
              <a:solidFill>
                <a:sysClr val="windowText" lastClr="000000">
                  <a:hueOff val="0"/>
                  <a:satOff val="0"/>
                  <a:lumOff val="0"/>
                  <a:alphaOff val="0"/>
                </a:sysClr>
              </a:solidFill>
              <a:latin typeface="+mn-lt"/>
              <a:ea typeface="+mn-ea"/>
              <a:cs typeface="+mn-cs"/>
            </a:rPr>
            <a:t>digitalnog</a:t>
          </a:r>
          <a:r>
            <a:rPr lang="en-US" sz="1200" kern="1200" dirty="0">
              <a:solidFill>
                <a:sysClr val="windowText" lastClr="000000">
                  <a:hueOff val="0"/>
                  <a:satOff val="0"/>
                  <a:lumOff val="0"/>
                  <a:alphaOff val="0"/>
                </a:sysClr>
              </a:solidFill>
              <a:latin typeface="+mn-lt"/>
              <a:ea typeface="+mn-ea"/>
              <a:cs typeface="+mn-cs"/>
            </a:rPr>
            <a:t> </a:t>
          </a:r>
          <a:r>
            <a:rPr lang="en-US" sz="1200" kern="1200" dirty="0" err="1">
              <a:solidFill>
                <a:sysClr val="windowText" lastClr="000000">
                  <a:hueOff val="0"/>
                  <a:satOff val="0"/>
                  <a:lumOff val="0"/>
                  <a:alphaOff val="0"/>
                </a:sysClr>
              </a:solidFill>
              <a:latin typeface="+mn-lt"/>
              <a:ea typeface="+mn-ea"/>
              <a:cs typeface="+mn-cs"/>
            </a:rPr>
            <a:t>društva</a:t>
          </a:r>
          <a:endParaRPr lang="hu-HU" sz="1200" kern="1200" dirty="0">
            <a:solidFill>
              <a:sysClr val="windowText" lastClr="000000">
                <a:hueOff val="0"/>
                <a:satOff val="0"/>
                <a:lumOff val="0"/>
                <a:alphaOff val="0"/>
              </a:sysClr>
            </a:solidFill>
            <a:latin typeface="+mn-lt"/>
            <a:ea typeface="+mn-ea"/>
            <a:cs typeface="+mn-cs"/>
          </a:endParaRPr>
        </a:p>
      </dsp:txBody>
      <dsp:txXfrm>
        <a:off x="0" y="1673359"/>
        <a:ext cx="5162113" cy="511807"/>
      </dsp:txXfrm>
    </dsp:sp>
    <dsp:sp modelId="{2349D3C8-0F8B-42D4-8DD5-13D3AC078DEA}">
      <dsp:nvSpPr>
        <dsp:cNvPr id="0" name=""/>
        <dsp:cNvSpPr/>
      </dsp:nvSpPr>
      <dsp:spPr>
        <a:xfrm>
          <a:off x="0" y="2185166"/>
          <a:ext cx="5162113" cy="430560"/>
        </a:xfrm>
        <a:prstGeom prst="roundRect">
          <a:avLst/>
        </a:prstGeom>
        <a:solidFill>
          <a:srgbClr val="4472C4">
            <a:hueOff val="-4902230"/>
            <a:satOff val="-6819"/>
            <a:lumOff val="-2615"/>
            <a:alphaOff val="0"/>
          </a:srgbClr>
        </a:solidFill>
        <a:ln w="19050" cap="flat" cmpd="sng" algn="ctr">
          <a:solidFill>
            <a:sysClr val="window" lastClr="FFFFFF">
              <a:hueOff val="0"/>
              <a:satOff val="0"/>
              <a:lumOff val="0"/>
              <a:alphaOff val="0"/>
            </a:sys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20000"/>
            </a:spcAft>
            <a:buNone/>
          </a:pPr>
          <a:r>
            <a:rPr lang="en-GB" sz="1400" kern="1200" dirty="0" err="1">
              <a:solidFill>
                <a:srgbClr val="FFFFFF"/>
              </a:solidFill>
              <a:latin typeface="Arial"/>
              <a:ea typeface="+mn-ea"/>
              <a:cs typeface="+mn-cs"/>
            </a:rPr>
            <a:t>Zelena</a:t>
          </a:r>
          <a:r>
            <a:rPr lang="en-GB" sz="1400" kern="1200" dirty="0">
              <a:solidFill>
                <a:srgbClr val="FFFFFF"/>
              </a:solidFill>
              <a:latin typeface="Arial"/>
              <a:ea typeface="+mn-ea"/>
              <a:cs typeface="+mn-cs"/>
            </a:rPr>
            <a:t> </a:t>
          </a:r>
          <a:r>
            <a:rPr lang="en-GB" sz="1400" kern="1200" dirty="0" err="1">
              <a:solidFill>
                <a:srgbClr val="FFFFFF"/>
              </a:solidFill>
              <a:latin typeface="Arial"/>
              <a:ea typeface="+mn-ea"/>
              <a:cs typeface="+mn-cs"/>
            </a:rPr>
            <a:t>otpornost</a:t>
          </a:r>
          <a:endParaRPr lang="hu-HU" sz="1400" kern="1200" dirty="0">
            <a:solidFill>
              <a:srgbClr val="FFFFFF"/>
            </a:solidFill>
            <a:latin typeface="Arial"/>
            <a:ea typeface="+mn-ea"/>
            <a:cs typeface="+mn-cs"/>
          </a:endParaRPr>
        </a:p>
      </dsp:txBody>
      <dsp:txXfrm>
        <a:off x="21018" y="2206184"/>
        <a:ext cx="5120077" cy="388524"/>
      </dsp:txXfrm>
    </dsp:sp>
    <dsp:sp modelId="{B263C8A9-D8AB-4DE2-BEE9-487F38CC732B}">
      <dsp:nvSpPr>
        <dsp:cNvPr id="0" name=""/>
        <dsp:cNvSpPr/>
      </dsp:nvSpPr>
      <dsp:spPr>
        <a:xfrm>
          <a:off x="0" y="2615726"/>
          <a:ext cx="5162113" cy="5118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97" tIns="15240" rIns="85344" bIns="15240" numCol="1" spcCol="1270" anchor="t" anchorCtr="0">
          <a:noAutofit/>
        </a:bodyPr>
        <a:lstStyle/>
        <a:p>
          <a:pPr marL="114300" lvl="1" indent="-114300" algn="l" defTabSz="622300">
            <a:lnSpc>
              <a:spcPct val="90000"/>
            </a:lnSpc>
            <a:spcBef>
              <a:spcPct val="0"/>
            </a:spcBef>
            <a:spcAft>
              <a:spcPct val="20000"/>
            </a:spcAft>
            <a:buChar char="•"/>
          </a:pPr>
          <a:r>
            <a:rPr lang="en-US" sz="1200" kern="1200" dirty="0" err="1">
              <a:solidFill>
                <a:sysClr val="windowText" lastClr="000000">
                  <a:hueOff val="0"/>
                  <a:satOff val="0"/>
                  <a:lumOff val="0"/>
                  <a:alphaOff val="0"/>
                </a:sysClr>
              </a:solidFill>
              <a:latin typeface="Arial"/>
              <a:ea typeface="+mn-ea"/>
              <a:cs typeface="+mn-cs"/>
            </a:rPr>
            <a:t>Prelazak</a:t>
          </a:r>
          <a:r>
            <a:rPr lang="en-US" sz="1200" kern="1200" dirty="0">
              <a:solidFill>
                <a:sysClr val="windowText" lastClr="000000">
                  <a:hueOff val="0"/>
                  <a:satOff val="0"/>
                  <a:lumOff val="0"/>
                  <a:alphaOff val="0"/>
                </a:sysClr>
              </a:solidFill>
              <a:latin typeface="Arial"/>
              <a:ea typeface="+mn-ea"/>
              <a:cs typeface="+mn-cs"/>
            </a:rPr>
            <a:t> </a:t>
          </a:r>
          <a:r>
            <a:rPr lang="en-US" sz="1200" kern="1200" dirty="0" err="1">
              <a:solidFill>
                <a:sysClr val="windowText" lastClr="000000">
                  <a:hueOff val="0"/>
                  <a:satOff val="0"/>
                  <a:lumOff val="0"/>
                  <a:alphaOff val="0"/>
                </a:sysClr>
              </a:solidFill>
              <a:latin typeface="Arial"/>
              <a:ea typeface="+mn-ea"/>
              <a:cs typeface="+mn-cs"/>
            </a:rPr>
            <a:t>na</a:t>
          </a:r>
          <a:r>
            <a:rPr lang="en-US" sz="1200" kern="1200" dirty="0">
              <a:solidFill>
                <a:sysClr val="windowText" lastClr="000000">
                  <a:hueOff val="0"/>
                  <a:satOff val="0"/>
                  <a:lumOff val="0"/>
                  <a:alphaOff val="0"/>
                </a:sysClr>
              </a:solidFill>
              <a:latin typeface="Arial"/>
              <a:ea typeface="+mn-ea"/>
              <a:cs typeface="+mn-cs"/>
            </a:rPr>
            <a:t> </a:t>
          </a:r>
          <a:r>
            <a:rPr lang="en-US" sz="1200" kern="1200" dirty="0" err="1">
              <a:solidFill>
                <a:sysClr val="windowText" lastClr="000000">
                  <a:hueOff val="0"/>
                  <a:satOff val="0"/>
                  <a:lumOff val="0"/>
                  <a:alphaOff val="0"/>
                </a:sysClr>
              </a:solidFill>
              <a:latin typeface="Arial"/>
              <a:ea typeface="+mn-ea"/>
              <a:cs typeface="+mn-cs"/>
            </a:rPr>
            <a:t>zeleniju</a:t>
          </a:r>
          <a:r>
            <a:rPr lang="en-US" sz="1200" kern="1200" dirty="0">
              <a:solidFill>
                <a:sysClr val="windowText" lastClr="000000">
                  <a:hueOff val="0"/>
                  <a:satOff val="0"/>
                  <a:lumOff val="0"/>
                  <a:alphaOff val="0"/>
                </a:sysClr>
              </a:solidFill>
              <a:latin typeface="Arial"/>
              <a:ea typeface="+mn-ea"/>
              <a:cs typeface="+mn-cs"/>
            </a:rPr>
            <a:t> </a:t>
          </a:r>
          <a:r>
            <a:rPr lang="en-US" sz="1200" kern="1200" dirty="0" err="1">
              <a:solidFill>
                <a:sysClr val="windowText" lastClr="000000">
                  <a:hueOff val="0"/>
                  <a:satOff val="0"/>
                  <a:lumOff val="0"/>
                  <a:alphaOff val="0"/>
                </a:sysClr>
              </a:solidFill>
              <a:latin typeface="Arial"/>
              <a:ea typeface="+mn-ea"/>
              <a:cs typeface="+mn-cs"/>
            </a:rPr>
            <a:t>ekonomiju</a:t>
          </a:r>
          <a:r>
            <a:rPr lang="en-US" sz="1200" kern="1200" dirty="0">
              <a:solidFill>
                <a:sysClr val="windowText" lastClr="000000">
                  <a:hueOff val="0"/>
                  <a:satOff val="0"/>
                  <a:lumOff val="0"/>
                  <a:alphaOff val="0"/>
                </a:sysClr>
              </a:solidFill>
              <a:latin typeface="Arial"/>
              <a:ea typeface="+mn-ea"/>
              <a:cs typeface="+mn-cs"/>
            </a:rPr>
            <a:t> </a:t>
          </a:r>
          <a:r>
            <a:rPr lang="en-US" sz="1200" kern="1200" dirty="0" err="1">
              <a:solidFill>
                <a:sysClr val="windowText" lastClr="000000">
                  <a:hueOff val="0"/>
                  <a:satOff val="0"/>
                  <a:lumOff val="0"/>
                  <a:alphaOff val="0"/>
                </a:sysClr>
              </a:solidFill>
              <a:latin typeface="Arial"/>
              <a:ea typeface="+mn-ea"/>
              <a:cs typeface="+mn-cs"/>
            </a:rPr>
            <a:t>mogao</a:t>
          </a:r>
          <a:r>
            <a:rPr lang="en-US" sz="1200" kern="1200" dirty="0">
              <a:solidFill>
                <a:sysClr val="windowText" lastClr="000000">
                  <a:hueOff val="0"/>
                  <a:satOff val="0"/>
                  <a:lumOff val="0"/>
                  <a:alphaOff val="0"/>
                </a:sysClr>
              </a:solidFill>
              <a:latin typeface="Arial"/>
              <a:ea typeface="+mn-ea"/>
              <a:cs typeface="+mn-cs"/>
            </a:rPr>
            <a:t> bi </a:t>
          </a:r>
          <a:r>
            <a:rPr lang="en-US" sz="1200" kern="1200" dirty="0" err="1">
              <a:solidFill>
                <a:sysClr val="windowText" lastClr="000000">
                  <a:hueOff val="0"/>
                  <a:satOff val="0"/>
                  <a:lumOff val="0"/>
                  <a:alphaOff val="0"/>
                </a:sysClr>
              </a:solidFill>
              <a:latin typeface="Arial"/>
              <a:ea typeface="+mn-ea"/>
              <a:cs typeface="+mn-cs"/>
            </a:rPr>
            <a:t>stvoriti</a:t>
          </a:r>
          <a:r>
            <a:rPr lang="en-US" sz="1200" kern="1200" dirty="0">
              <a:solidFill>
                <a:sysClr val="windowText" lastClr="000000">
                  <a:hueOff val="0"/>
                  <a:satOff val="0"/>
                  <a:lumOff val="0"/>
                  <a:alphaOff val="0"/>
                </a:sysClr>
              </a:solidFill>
              <a:latin typeface="Arial"/>
              <a:ea typeface="+mn-ea"/>
              <a:cs typeface="+mn-cs"/>
            </a:rPr>
            <a:t> 24 </a:t>
          </a:r>
          <a:r>
            <a:rPr lang="en-US" sz="1200" kern="1200" dirty="0" err="1">
              <a:solidFill>
                <a:sysClr val="windowText" lastClr="000000">
                  <a:hueOff val="0"/>
                  <a:satOff val="0"/>
                  <a:lumOff val="0"/>
                  <a:alphaOff val="0"/>
                </a:sysClr>
              </a:solidFill>
              <a:latin typeface="Arial"/>
              <a:ea typeface="+mn-ea"/>
              <a:cs typeface="+mn-cs"/>
            </a:rPr>
            <a:t>milijuna</a:t>
          </a:r>
          <a:r>
            <a:rPr lang="en-US" sz="1200" kern="1200" dirty="0">
              <a:solidFill>
                <a:sysClr val="windowText" lastClr="000000">
                  <a:hueOff val="0"/>
                  <a:satOff val="0"/>
                  <a:lumOff val="0"/>
                  <a:alphaOff val="0"/>
                </a:sysClr>
              </a:solidFill>
              <a:latin typeface="Arial"/>
              <a:ea typeface="+mn-ea"/>
              <a:cs typeface="+mn-cs"/>
            </a:rPr>
            <a:t> </a:t>
          </a:r>
          <a:r>
            <a:rPr lang="en-US" sz="1200" kern="1200" dirty="0" err="1">
              <a:solidFill>
                <a:sysClr val="windowText" lastClr="000000">
                  <a:hueOff val="0"/>
                  <a:satOff val="0"/>
                  <a:lumOff val="0"/>
                  <a:alphaOff val="0"/>
                </a:sysClr>
              </a:solidFill>
              <a:latin typeface="Arial"/>
              <a:ea typeface="+mn-ea"/>
              <a:cs typeface="+mn-cs"/>
            </a:rPr>
            <a:t>novih</a:t>
          </a:r>
          <a:r>
            <a:rPr lang="en-US" sz="1200" kern="1200" dirty="0">
              <a:solidFill>
                <a:sysClr val="windowText" lastClr="000000">
                  <a:hueOff val="0"/>
                  <a:satOff val="0"/>
                  <a:lumOff val="0"/>
                  <a:alphaOff val="0"/>
                </a:sysClr>
              </a:solidFill>
              <a:latin typeface="Arial"/>
              <a:ea typeface="+mn-ea"/>
              <a:cs typeface="+mn-cs"/>
            </a:rPr>
            <a:t> </a:t>
          </a:r>
          <a:r>
            <a:rPr lang="en-US" sz="1200" kern="1200" dirty="0" err="1">
              <a:solidFill>
                <a:sysClr val="windowText" lastClr="000000">
                  <a:hueOff val="0"/>
                  <a:satOff val="0"/>
                  <a:lumOff val="0"/>
                  <a:alphaOff val="0"/>
                </a:sysClr>
              </a:solidFill>
              <a:latin typeface="Arial"/>
              <a:ea typeface="+mn-ea"/>
              <a:cs typeface="+mn-cs"/>
            </a:rPr>
            <a:t>radnih</a:t>
          </a:r>
          <a:r>
            <a:rPr lang="en-US" sz="1200" kern="1200" dirty="0">
              <a:solidFill>
                <a:sysClr val="windowText" lastClr="000000">
                  <a:hueOff val="0"/>
                  <a:satOff val="0"/>
                  <a:lumOff val="0"/>
                  <a:alphaOff val="0"/>
                </a:sysClr>
              </a:solidFill>
              <a:latin typeface="Arial"/>
              <a:ea typeface="+mn-ea"/>
              <a:cs typeface="+mn-cs"/>
            </a:rPr>
            <a:t> </a:t>
          </a:r>
          <a:r>
            <a:rPr lang="en-US" sz="1200" kern="1200" dirty="0" err="1">
              <a:solidFill>
                <a:sysClr val="windowText" lastClr="000000">
                  <a:hueOff val="0"/>
                  <a:satOff val="0"/>
                  <a:lumOff val="0"/>
                  <a:alphaOff val="0"/>
                </a:sysClr>
              </a:solidFill>
              <a:latin typeface="Arial"/>
              <a:ea typeface="+mn-ea"/>
              <a:cs typeface="+mn-cs"/>
            </a:rPr>
            <a:t>mjesta</a:t>
          </a:r>
          <a:r>
            <a:rPr lang="en-US" sz="1200" kern="1200" dirty="0">
              <a:solidFill>
                <a:sysClr val="windowText" lastClr="000000">
                  <a:hueOff val="0"/>
                  <a:satOff val="0"/>
                  <a:lumOff val="0"/>
                  <a:alphaOff val="0"/>
                </a:sysClr>
              </a:solidFill>
              <a:latin typeface="Arial"/>
              <a:ea typeface="+mn-ea"/>
              <a:cs typeface="+mn-cs"/>
            </a:rPr>
            <a:t> </a:t>
          </a:r>
          <a:r>
            <a:rPr lang="en-US" sz="1200" kern="1200" dirty="0" err="1">
              <a:solidFill>
                <a:sysClr val="windowText" lastClr="000000">
                  <a:hueOff val="0"/>
                  <a:satOff val="0"/>
                  <a:lumOff val="0"/>
                  <a:alphaOff val="0"/>
                </a:sysClr>
              </a:solidFill>
              <a:latin typeface="Arial"/>
              <a:ea typeface="+mn-ea"/>
              <a:cs typeface="+mn-cs"/>
            </a:rPr>
            <a:t>na</a:t>
          </a:r>
          <a:r>
            <a:rPr lang="en-US" sz="1200" kern="1200" dirty="0">
              <a:solidFill>
                <a:sysClr val="windowText" lastClr="000000">
                  <a:hueOff val="0"/>
                  <a:satOff val="0"/>
                  <a:lumOff val="0"/>
                  <a:alphaOff val="0"/>
                </a:sysClr>
              </a:solidFill>
              <a:latin typeface="Arial"/>
              <a:ea typeface="+mn-ea"/>
              <a:cs typeface="+mn-cs"/>
            </a:rPr>
            <a:t> </a:t>
          </a:r>
          <a:r>
            <a:rPr lang="en-US" sz="1200" kern="1200" dirty="0" err="1">
              <a:solidFill>
                <a:sysClr val="windowText" lastClr="000000">
                  <a:hueOff val="0"/>
                  <a:satOff val="0"/>
                  <a:lumOff val="0"/>
                  <a:alphaOff val="0"/>
                </a:sysClr>
              </a:solidFill>
              <a:latin typeface="Arial"/>
              <a:ea typeface="+mn-ea"/>
              <a:cs typeface="+mn-cs"/>
            </a:rPr>
            <a:t>globalnoj</a:t>
          </a:r>
          <a:r>
            <a:rPr lang="en-US" sz="1200" kern="1200" dirty="0">
              <a:solidFill>
                <a:sysClr val="windowText" lastClr="000000">
                  <a:hueOff val="0"/>
                  <a:satOff val="0"/>
                  <a:lumOff val="0"/>
                  <a:alphaOff val="0"/>
                </a:sysClr>
              </a:solidFill>
              <a:latin typeface="Arial"/>
              <a:ea typeface="+mn-ea"/>
              <a:cs typeface="+mn-cs"/>
            </a:rPr>
            <a:t> </a:t>
          </a:r>
          <a:r>
            <a:rPr lang="en-US" sz="1200" kern="1200" dirty="0" err="1">
              <a:solidFill>
                <a:sysClr val="windowText" lastClr="000000">
                  <a:hueOff val="0"/>
                  <a:satOff val="0"/>
                  <a:lumOff val="0"/>
                  <a:alphaOff val="0"/>
                </a:sysClr>
              </a:solidFill>
              <a:latin typeface="Arial"/>
              <a:ea typeface="+mn-ea"/>
              <a:cs typeface="+mn-cs"/>
            </a:rPr>
            <a:t>razini</a:t>
          </a:r>
          <a:r>
            <a:rPr lang="en-US" sz="1200" kern="1200" dirty="0">
              <a:solidFill>
                <a:sysClr val="windowText" lastClr="000000">
                  <a:hueOff val="0"/>
                  <a:satOff val="0"/>
                  <a:lumOff val="0"/>
                  <a:alphaOff val="0"/>
                </a:sysClr>
              </a:solidFill>
              <a:latin typeface="Arial"/>
              <a:ea typeface="+mn-ea"/>
              <a:cs typeface="+mn-cs"/>
            </a:rPr>
            <a:t>, a </a:t>
          </a:r>
          <a:r>
            <a:rPr lang="en-US" sz="1200" kern="1200" dirty="0" err="1">
              <a:solidFill>
                <a:sysClr val="windowText" lastClr="000000">
                  <a:hueOff val="0"/>
                  <a:satOff val="0"/>
                  <a:lumOff val="0"/>
                  <a:alphaOff val="0"/>
                </a:sysClr>
              </a:solidFill>
              <a:latin typeface="Arial"/>
              <a:ea typeface="+mn-ea"/>
              <a:cs typeface="+mn-cs"/>
            </a:rPr>
            <a:t>njegov</a:t>
          </a:r>
          <a:r>
            <a:rPr lang="en-US" sz="1200" kern="1200" dirty="0">
              <a:solidFill>
                <a:sysClr val="windowText" lastClr="000000">
                  <a:hueOff val="0"/>
                  <a:satOff val="0"/>
                  <a:lumOff val="0"/>
                  <a:alphaOff val="0"/>
                </a:sysClr>
              </a:solidFill>
              <a:latin typeface="Arial"/>
              <a:ea typeface="+mn-ea"/>
              <a:cs typeface="+mn-cs"/>
            </a:rPr>
            <a:t> </a:t>
          </a:r>
          <a:r>
            <a:rPr lang="en-US" sz="1200" kern="1200" dirty="0" err="1">
              <a:solidFill>
                <a:sysClr val="windowText" lastClr="000000">
                  <a:hueOff val="0"/>
                  <a:satOff val="0"/>
                  <a:lumOff val="0"/>
                  <a:alphaOff val="0"/>
                </a:sysClr>
              </a:solidFill>
              <a:latin typeface="Arial"/>
              <a:ea typeface="+mn-ea"/>
              <a:cs typeface="+mn-cs"/>
            </a:rPr>
            <a:t>učinak</a:t>
          </a:r>
          <a:r>
            <a:rPr lang="en-US" sz="1200" kern="1200" dirty="0">
              <a:solidFill>
                <a:sysClr val="windowText" lastClr="000000">
                  <a:hueOff val="0"/>
                  <a:satOff val="0"/>
                  <a:lumOff val="0"/>
                  <a:alphaOff val="0"/>
                </a:sysClr>
              </a:solidFill>
              <a:latin typeface="Arial"/>
              <a:ea typeface="+mn-ea"/>
              <a:cs typeface="+mn-cs"/>
            </a:rPr>
            <a:t> </a:t>
          </a:r>
          <a:r>
            <a:rPr lang="en-US" sz="1200" kern="1200" dirty="0" err="1">
              <a:solidFill>
                <a:sysClr val="windowText" lastClr="000000">
                  <a:hueOff val="0"/>
                  <a:satOff val="0"/>
                  <a:lumOff val="0"/>
                  <a:alphaOff val="0"/>
                </a:sysClr>
              </a:solidFill>
              <a:latin typeface="Arial"/>
              <a:ea typeface="+mn-ea"/>
              <a:cs typeface="+mn-cs"/>
            </a:rPr>
            <a:t>na</a:t>
          </a:r>
          <a:r>
            <a:rPr lang="en-US" sz="1200" kern="1200" dirty="0">
              <a:solidFill>
                <a:sysClr val="windowText" lastClr="000000">
                  <a:hueOff val="0"/>
                  <a:satOff val="0"/>
                  <a:lumOff val="0"/>
                  <a:alphaOff val="0"/>
                </a:sysClr>
              </a:solidFill>
              <a:latin typeface="Arial"/>
              <a:ea typeface="+mn-ea"/>
              <a:cs typeface="+mn-cs"/>
            </a:rPr>
            <a:t> </a:t>
          </a:r>
          <a:r>
            <a:rPr lang="en-US" sz="1200" kern="1200" dirty="0" err="1">
              <a:solidFill>
                <a:sysClr val="windowText" lastClr="000000">
                  <a:hueOff val="0"/>
                  <a:satOff val="0"/>
                  <a:lumOff val="0"/>
                  <a:alphaOff val="0"/>
                </a:sysClr>
              </a:solidFill>
              <a:latin typeface="Arial"/>
              <a:ea typeface="+mn-ea"/>
              <a:cs typeface="+mn-cs"/>
            </a:rPr>
            <a:t>oporavak</a:t>
          </a:r>
          <a:r>
            <a:rPr lang="en-US" sz="1200" kern="1200" dirty="0">
              <a:solidFill>
                <a:sysClr val="windowText" lastClr="000000">
                  <a:hueOff val="0"/>
                  <a:satOff val="0"/>
                  <a:lumOff val="0"/>
                  <a:alphaOff val="0"/>
                </a:sysClr>
              </a:solidFill>
              <a:latin typeface="Arial"/>
              <a:ea typeface="+mn-ea"/>
              <a:cs typeface="+mn-cs"/>
            </a:rPr>
            <a:t> od </a:t>
          </a:r>
          <a:r>
            <a:rPr lang="en-US" sz="1200" kern="1200" dirty="0" err="1">
              <a:solidFill>
                <a:sysClr val="windowText" lastClr="000000">
                  <a:hueOff val="0"/>
                  <a:satOff val="0"/>
                  <a:lumOff val="0"/>
                  <a:alphaOff val="0"/>
                </a:sysClr>
              </a:solidFill>
              <a:latin typeface="Arial"/>
              <a:ea typeface="+mn-ea"/>
              <a:cs typeface="+mn-cs"/>
            </a:rPr>
            <a:t>krize</a:t>
          </a:r>
          <a:r>
            <a:rPr lang="en-US" sz="1200" kern="1200" dirty="0">
              <a:solidFill>
                <a:sysClr val="windowText" lastClr="000000">
                  <a:hueOff val="0"/>
                  <a:satOff val="0"/>
                  <a:lumOff val="0"/>
                  <a:alphaOff val="0"/>
                </a:sysClr>
              </a:solidFill>
              <a:latin typeface="Arial"/>
              <a:ea typeface="+mn-ea"/>
              <a:cs typeface="+mn-cs"/>
            </a:rPr>
            <a:t> </a:t>
          </a:r>
          <a:r>
            <a:rPr lang="en-US" sz="1200" kern="1200" dirty="0" err="1">
              <a:solidFill>
                <a:sysClr val="windowText" lastClr="000000">
                  <a:hueOff val="0"/>
                  <a:satOff val="0"/>
                  <a:lumOff val="0"/>
                  <a:alphaOff val="0"/>
                </a:sysClr>
              </a:solidFill>
              <a:latin typeface="Arial"/>
              <a:ea typeface="+mn-ea"/>
              <a:cs typeface="+mn-cs"/>
            </a:rPr>
            <a:t>izazvane</a:t>
          </a:r>
          <a:r>
            <a:rPr lang="en-US" sz="1200" kern="1200" dirty="0">
              <a:solidFill>
                <a:sysClr val="windowText" lastClr="000000">
                  <a:hueOff val="0"/>
                  <a:satOff val="0"/>
                  <a:lumOff val="0"/>
                  <a:alphaOff val="0"/>
                </a:sysClr>
              </a:solidFill>
              <a:latin typeface="Arial"/>
              <a:ea typeface="+mn-ea"/>
              <a:cs typeface="+mn-cs"/>
            </a:rPr>
            <a:t> COVID-19 </a:t>
          </a:r>
          <a:r>
            <a:rPr lang="en-US" sz="1200" kern="1200" dirty="0" err="1">
              <a:solidFill>
                <a:sysClr val="windowText" lastClr="000000">
                  <a:hueOff val="0"/>
                  <a:satOff val="0"/>
                  <a:lumOff val="0"/>
                  <a:alphaOff val="0"/>
                </a:sysClr>
              </a:solidFill>
              <a:latin typeface="Arial"/>
              <a:ea typeface="+mn-ea"/>
              <a:cs typeface="+mn-cs"/>
            </a:rPr>
            <a:t>mogao</a:t>
          </a:r>
          <a:r>
            <a:rPr lang="en-US" sz="1200" kern="1200" dirty="0">
              <a:solidFill>
                <a:sysClr val="windowText" lastClr="000000">
                  <a:hueOff val="0"/>
                  <a:satOff val="0"/>
                  <a:lumOff val="0"/>
                  <a:alphaOff val="0"/>
                </a:sysClr>
              </a:solidFill>
              <a:latin typeface="Arial"/>
              <a:ea typeface="+mn-ea"/>
              <a:cs typeface="+mn-cs"/>
            </a:rPr>
            <a:t> bi </a:t>
          </a:r>
          <a:r>
            <a:rPr lang="en-US" sz="1200" kern="1200" dirty="0" err="1">
              <a:solidFill>
                <a:sysClr val="windowText" lastClr="000000">
                  <a:hueOff val="0"/>
                  <a:satOff val="0"/>
                  <a:lumOff val="0"/>
                  <a:alphaOff val="0"/>
                </a:sysClr>
              </a:solidFill>
              <a:latin typeface="Arial"/>
              <a:ea typeface="+mn-ea"/>
              <a:cs typeface="+mn-cs"/>
            </a:rPr>
            <a:t>biti</a:t>
          </a:r>
          <a:r>
            <a:rPr lang="en-US" sz="1200" kern="1200" dirty="0">
              <a:solidFill>
                <a:sysClr val="windowText" lastClr="000000">
                  <a:hueOff val="0"/>
                  <a:satOff val="0"/>
                  <a:lumOff val="0"/>
                  <a:alphaOff val="0"/>
                </a:sysClr>
              </a:solidFill>
              <a:latin typeface="Arial"/>
              <a:ea typeface="+mn-ea"/>
              <a:cs typeface="+mn-cs"/>
            </a:rPr>
            <a:t> </a:t>
          </a:r>
          <a:r>
            <a:rPr lang="en-US" sz="1200" kern="1200" dirty="0" err="1">
              <a:solidFill>
                <a:sysClr val="windowText" lastClr="000000">
                  <a:hueOff val="0"/>
                  <a:satOff val="0"/>
                  <a:lumOff val="0"/>
                  <a:alphaOff val="0"/>
                </a:sysClr>
              </a:solidFill>
              <a:latin typeface="Arial"/>
              <a:ea typeface="+mn-ea"/>
              <a:cs typeface="+mn-cs"/>
            </a:rPr>
            <a:t>znatno</a:t>
          </a:r>
          <a:r>
            <a:rPr lang="en-US" sz="1200" kern="1200" dirty="0">
              <a:solidFill>
                <a:sysClr val="windowText" lastClr="000000">
                  <a:hueOff val="0"/>
                  <a:satOff val="0"/>
                  <a:lumOff val="0"/>
                  <a:alphaOff val="0"/>
                </a:sysClr>
              </a:solidFill>
              <a:latin typeface="Arial"/>
              <a:ea typeface="+mn-ea"/>
              <a:cs typeface="+mn-cs"/>
            </a:rPr>
            <a:t> </a:t>
          </a:r>
          <a:r>
            <a:rPr lang="en-US" sz="1200" kern="1200" dirty="0" err="1">
              <a:solidFill>
                <a:sysClr val="windowText" lastClr="000000">
                  <a:hueOff val="0"/>
                  <a:satOff val="0"/>
                  <a:lumOff val="0"/>
                  <a:alphaOff val="0"/>
                </a:sysClr>
              </a:solidFill>
              <a:latin typeface="Arial"/>
              <a:ea typeface="+mn-ea"/>
              <a:cs typeface="+mn-cs"/>
            </a:rPr>
            <a:t>veći</a:t>
          </a:r>
          <a:r>
            <a:rPr lang="en-US" sz="1200" kern="1200" dirty="0">
              <a:solidFill>
                <a:sysClr val="windowText" lastClr="000000">
                  <a:hueOff val="0"/>
                  <a:satOff val="0"/>
                  <a:lumOff val="0"/>
                  <a:alphaOff val="0"/>
                </a:sysClr>
              </a:solidFill>
              <a:latin typeface="Arial"/>
              <a:ea typeface="+mn-ea"/>
              <a:cs typeface="+mn-cs"/>
            </a:rPr>
            <a:t> </a:t>
          </a:r>
          <a:r>
            <a:rPr lang="en-US" sz="1200" kern="1200" dirty="0" err="1">
              <a:solidFill>
                <a:sysClr val="windowText" lastClr="000000">
                  <a:hueOff val="0"/>
                  <a:satOff val="0"/>
                  <a:lumOff val="0"/>
                  <a:alphaOff val="0"/>
                </a:sysClr>
              </a:solidFill>
              <a:latin typeface="Arial"/>
              <a:ea typeface="+mn-ea"/>
              <a:cs typeface="+mn-cs"/>
            </a:rPr>
            <a:t>nego</a:t>
          </a:r>
          <a:r>
            <a:rPr lang="en-US" sz="1200" kern="1200" dirty="0">
              <a:solidFill>
                <a:sysClr val="windowText" lastClr="000000">
                  <a:hueOff val="0"/>
                  <a:satOff val="0"/>
                  <a:lumOff val="0"/>
                  <a:alphaOff val="0"/>
                </a:sysClr>
              </a:solidFill>
              <a:latin typeface="Arial"/>
              <a:ea typeface="+mn-ea"/>
              <a:cs typeface="+mn-cs"/>
            </a:rPr>
            <a:t> </a:t>
          </a:r>
          <a:r>
            <a:rPr lang="en-US" sz="1200" kern="1200" dirty="0" err="1">
              <a:solidFill>
                <a:sysClr val="windowText" lastClr="000000">
                  <a:hueOff val="0"/>
                  <a:satOff val="0"/>
                  <a:lumOff val="0"/>
                  <a:alphaOff val="0"/>
                </a:sysClr>
              </a:solidFill>
              <a:latin typeface="Arial"/>
              <a:ea typeface="+mn-ea"/>
              <a:cs typeface="+mn-cs"/>
            </a:rPr>
            <a:t>što</a:t>
          </a:r>
          <a:r>
            <a:rPr lang="en-US" sz="1200" kern="1200" dirty="0">
              <a:solidFill>
                <a:sysClr val="windowText" lastClr="000000">
                  <a:hueOff val="0"/>
                  <a:satOff val="0"/>
                  <a:lumOff val="0"/>
                  <a:alphaOff val="0"/>
                </a:sysClr>
              </a:solidFill>
              <a:latin typeface="Arial"/>
              <a:ea typeface="+mn-ea"/>
              <a:cs typeface="+mn-cs"/>
            </a:rPr>
            <a:t> se </a:t>
          </a:r>
          <a:r>
            <a:rPr lang="en-US" sz="1200" kern="1200" dirty="0" err="1">
              <a:solidFill>
                <a:sysClr val="windowText" lastClr="000000">
                  <a:hueOff val="0"/>
                  <a:satOff val="0"/>
                  <a:lumOff val="0"/>
                  <a:alphaOff val="0"/>
                </a:sysClr>
              </a:solidFill>
              <a:latin typeface="Arial"/>
              <a:ea typeface="+mn-ea"/>
              <a:cs typeface="+mn-cs"/>
            </a:rPr>
            <a:t>mislilo</a:t>
          </a:r>
          <a:endParaRPr lang="hu-HU" sz="1200" kern="1200" dirty="0">
            <a:solidFill>
              <a:sysClr val="windowText" lastClr="000000">
                <a:hueOff val="0"/>
                <a:satOff val="0"/>
                <a:lumOff val="0"/>
                <a:alphaOff val="0"/>
              </a:sysClr>
            </a:solidFill>
            <a:latin typeface="Arial"/>
            <a:ea typeface="+mn-ea"/>
            <a:cs typeface="+mn-cs"/>
          </a:endParaRPr>
        </a:p>
      </dsp:txBody>
      <dsp:txXfrm>
        <a:off x="0" y="2615726"/>
        <a:ext cx="5162113" cy="511807"/>
      </dsp:txXfrm>
    </dsp:sp>
    <dsp:sp modelId="{32B9567D-CBCF-4B2D-9CAB-D12169E0E11F}">
      <dsp:nvSpPr>
        <dsp:cNvPr id="0" name=""/>
        <dsp:cNvSpPr/>
      </dsp:nvSpPr>
      <dsp:spPr>
        <a:xfrm>
          <a:off x="0" y="3127534"/>
          <a:ext cx="5162113" cy="430560"/>
        </a:xfrm>
        <a:prstGeom prst="roundRect">
          <a:avLst/>
        </a:prstGeom>
        <a:solidFill>
          <a:srgbClr val="4472C4">
            <a:hueOff val="-7353344"/>
            <a:satOff val="-10228"/>
            <a:lumOff val="-3922"/>
            <a:alphaOff val="0"/>
          </a:srgbClr>
        </a:solidFill>
        <a:ln w="19050" cap="flat" cmpd="sng" algn="ctr">
          <a:solidFill>
            <a:sysClr val="window" lastClr="FFFFFF">
              <a:hueOff val="0"/>
              <a:satOff val="0"/>
              <a:lumOff val="0"/>
              <a:alphaOff val="0"/>
            </a:sys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20000"/>
            </a:spcAft>
            <a:buNone/>
          </a:pPr>
          <a:r>
            <a:rPr lang="en-GB" sz="1400" kern="1200" dirty="0" err="1">
              <a:solidFill>
                <a:srgbClr val="FFFFFF"/>
              </a:solidFill>
              <a:latin typeface="Arial"/>
              <a:ea typeface="+mn-ea"/>
              <a:cs typeface="+mn-cs"/>
            </a:rPr>
            <a:t>Digitalna</a:t>
          </a:r>
          <a:r>
            <a:rPr lang="en-GB" sz="1400" kern="1200" dirty="0">
              <a:solidFill>
                <a:srgbClr val="FFFFFF"/>
              </a:solidFill>
              <a:latin typeface="Arial"/>
              <a:ea typeface="+mn-ea"/>
              <a:cs typeface="+mn-cs"/>
            </a:rPr>
            <a:t> </a:t>
          </a:r>
          <a:r>
            <a:rPr lang="en-GB" sz="1400" kern="1200" dirty="0" err="1">
              <a:solidFill>
                <a:srgbClr val="FFFFFF"/>
              </a:solidFill>
              <a:latin typeface="Arial"/>
              <a:ea typeface="+mn-ea"/>
              <a:cs typeface="+mn-cs"/>
            </a:rPr>
            <a:t>otpornost</a:t>
          </a:r>
          <a:endParaRPr lang="hu-HU" sz="1400" kern="1200" dirty="0">
            <a:solidFill>
              <a:srgbClr val="FFFFFF"/>
            </a:solidFill>
            <a:latin typeface="Arial"/>
            <a:ea typeface="+mn-ea"/>
            <a:cs typeface="+mn-cs"/>
          </a:endParaRPr>
        </a:p>
      </dsp:txBody>
      <dsp:txXfrm>
        <a:off x="21018" y="3148552"/>
        <a:ext cx="5120077" cy="388524"/>
      </dsp:txXfrm>
    </dsp:sp>
    <dsp:sp modelId="{203B1268-C679-4ADD-9F00-ACE1D28D68DF}">
      <dsp:nvSpPr>
        <dsp:cNvPr id="0" name=""/>
        <dsp:cNvSpPr/>
      </dsp:nvSpPr>
      <dsp:spPr>
        <a:xfrm>
          <a:off x="0" y="3558094"/>
          <a:ext cx="5162113" cy="4153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97" tIns="15240" rIns="85344" bIns="15240" numCol="1" spcCol="1270" anchor="t" anchorCtr="0">
          <a:noAutofit/>
        </a:bodyPr>
        <a:lstStyle/>
        <a:p>
          <a:pPr marL="114300" lvl="1" indent="-114300" algn="l" defTabSz="622300">
            <a:lnSpc>
              <a:spcPct val="90000"/>
            </a:lnSpc>
            <a:spcBef>
              <a:spcPct val="0"/>
            </a:spcBef>
            <a:spcAft>
              <a:spcPct val="20000"/>
            </a:spcAft>
            <a:buChar char="•"/>
          </a:pPr>
          <a:r>
            <a:rPr lang="en-US" sz="1200" kern="1200" dirty="0" err="1">
              <a:solidFill>
                <a:sysClr val="windowText" lastClr="000000">
                  <a:hueOff val="0"/>
                  <a:satOff val="0"/>
                  <a:lumOff val="0"/>
                  <a:alphaOff val="0"/>
                </a:sysClr>
              </a:solidFill>
              <a:latin typeface="Arial"/>
              <a:ea typeface="+mn-ea"/>
              <a:cs typeface="+mn-cs"/>
            </a:rPr>
            <a:t>Hiperpovezanost</a:t>
          </a:r>
          <a:r>
            <a:rPr lang="en-US" sz="1200" kern="1200" dirty="0">
              <a:solidFill>
                <a:sysClr val="windowText" lastClr="000000">
                  <a:hueOff val="0"/>
                  <a:satOff val="0"/>
                  <a:lumOff val="0"/>
                  <a:alphaOff val="0"/>
                </a:sysClr>
              </a:solidFill>
              <a:latin typeface="Arial"/>
              <a:ea typeface="+mn-ea"/>
              <a:cs typeface="+mn-cs"/>
            </a:rPr>
            <a:t> </a:t>
          </a:r>
          <a:r>
            <a:rPr lang="en-US" sz="1200" kern="1200" dirty="0" err="1">
              <a:solidFill>
                <a:sysClr val="windowText" lastClr="000000">
                  <a:hueOff val="0"/>
                  <a:satOff val="0"/>
                  <a:lumOff val="0"/>
                  <a:alphaOff val="0"/>
                </a:sysClr>
              </a:solidFill>
              <a:latin typeface="Arial"/>
              <a:ea typeface="+mn-ea"/>
              <a:cs typeface="+mn-cs"/>
            </a:rPr>
            <a:t>i</a:t>
          </a:r>
          <a:r>
            <a:rPr lang="en-US" sz="1200" kern="1200" dirty="0">
              <a:solidFill>
                <a:sysClr val="windowText" lastClr="000000">
                  <a:hueOff val="0"/>
                  <a:satOff val="0"/>
                  <a:lumOff val="0"/>
                  <a:alphaOff val="0"/>
                </a:sysClr>
              </a:solidFill>
              <a:latin typeface="Arial"/>
              <a:ea typeface="+mn-ea"/>
              <a:cs typeface="+mn-cs"/>
            </a:rPr>
            <a:t> </a:t>
          </a:r>
          <a:r>
            <a:rPr lang="en-US" sz="1200" kern="1200" dirty="0" err="1">
              <a:solidFill>
                <a:sysClr val="windowText" lastClr="000000">
                  <a:hueOff val="0"/>
                  <a:satOff val="0"/>
                  <a:lumOff val="0"/>
                  <a:alphaOff val="0"/>
                </a:sysClr>
              </a:solidFill>
              <a:latin typeface="Arial"/>
              <a:ea typeface="+mn-ea"/>
              <a:cs typeface="+mn-cs"/>
            </a:rPr>
            <a:t>integracija</a:t>
          </a:r>
          <a:r>
            <a:rPr lang="en-US" sz="1200" kern="1200" dirty="0">
              <a:solidFill>
                <a:sysClr val="windowText" lastClr="000000">
                  <a:hueOff val="0"/>
                  <a:satOff val="0"/>
                  <a:lumOff val="0"/>
                  <a:alphaOff val="0"/>
                </a:sysClr>
              </a:solidFill>
              <a:latin typeface="Arial"/>
              <a:ea typeface="+mn-ea"/>
              <a:cs typeface="+mn-cs"/>
            </a:rPr>
            <a:t> </a:t>
          </a:r>
          <a:r>
            <a:rPr lang="en-US" sz="1200" kern="1200" dirty="0" err="1">
              <a:solidFill>
                <a:sysClr val="windowText" lastClr="000000">
                  <a:hueOff val="0"/>
                  <a:satOff val="0"/>
                  <a:lumOff val="0"/>
                  <a:alphaOff val="0"/>
                </a:sysClr>
              </a:solidFill>
              <a:latin typeface="Arial"/>
              <a:ea typeface="+mn-ea"/>
              <a:cs typeface="+mn-cs"/>
            </a:rPr>
            <a:t>novih</a:t>
          </a:r>
          <a:r>
            <a:rPr lang="en-US" sz="1200" kern="1200" dirty="0">
              <a:solidFill>
                <a:sysClr val="windowText" lastClr="000000">
                  <a:hueOff val="0"/>
                  <a:satOff val="0"/>
                  <a:lumOff val="0"/>
                  <a:alphaOff val="0"/>
                </a:sysClr>
              </a:solidFill>
              <a:latin typeface="Arial"/>
              <a:ea typeface="+mn-ea"/>
              <a:cs typeface="+mn-cs"/>
            </a:rPr>
            <a:t> </a:t>
          </a:r>
          <a:r>
            <a:rPr lang="en-US" sz="1200" kern="1200" dirty="0" err="1">
              <a:solidFill>
                <a:sysClr val="windowText" lastClr="000000">
                  <a:hueOff val="0"/>
                  <a:satOff val="0"/>
                  <a:lumOff val="0"/>
                  <a:alphaOff val="0"/>
                </a:sysClr>
              </a:solidFill>
              <a:latin typeface="Arial"/>
              <a:ea typeface="+mn-ea"/>
              <a:cs typeface="+mn-cs"/>
            </a:rPr>
            <a:t>tehnologija</a:t>
          </a:r>
          <a:r>
            <a:rPr lang="en-US" sz="1200" kern="1200" dirty="0">
              <a:solidFill>
                <a:sysClr val="windowText" lastClr="000000">
                  <a:hueOff val="0"/>
                  <a:satOff val="0"/>
                  <a:lumOff val="0"/>
                  <a:alphaOff val="0"/>
                </a:sysClr>
              </a:solidFill>
              <a:latin typeface="Arial"/>
              <a:ea typeface="+mn-ea"/>
              <a:cs typeface="+mn-cs"/>
            </a:rPr>
            <a:t> </a:t>
          </a:r>
          <a:r>
            <a:rPr lang="en-US" sz="1200" kern="1200" dirty="0" err="1">
              <a:solidFill>
                <a:sysClr val="windowText" lastClr="000000">
                  <a:hueOff val="0"/>
                  <a:satOff val="0"/>
                  <a:lumOff val="0"/>
                  <a:alphaOff val="0"/>
                </a:sysClr>
              </a:solidFill>
              <a:latin typeface="Arial"/>
              <a:ea typeface="+mn-ea"/>
              <a:cs typeface="+mn-cs"/>
            </a:rPr>
            <a:t>koje</a:t>
          </a:r>
          <a:r>
            <a:rPr lang="en-US" sz="1200" kern="1200" dirty="0">
              <a:solidFill>
                <a:sysClr val="windowText" lastClr="000000">
                  <a:hueOff val="0"/>
                  <a:satOff val="0"/>
                  <a:lumOff val="0"/>
                  <a:alphaOff val="0"/>
                </a:sysClr>
              </a:solidFill>
              <a:latin typeface="Arial"/>
              <a:ea typeface="+mn-ea"/>
              <a:cs typeface="+mn-cs"/>
            </a:rPr>
            <a:t> </a:t>
          </a:r>
          <a:r>
            <a:rPr lang="en-US" sz="1200" kern="1200" dirty="0" err="1">
              <a:solidFill>
                <a:sysClr val="windowText" lastClr="000000">
                  <a:hueOff val="0"/>
                  <a:satOff val="0"/>
                  <a:lumOff val="0"/>
                  <a:alphaOff val="0"/>
                </a:sysClr>
              </a:solidFill>
              <a:latin typeface="Arial"/>
              <a:ea typeface="+mn-ea"/>
              <a:cs typeface="+mn-cs"/>
            </a:rPr>
            <a:t>utječu</a:t>
          </a:r>
          <a:r>
            <a:rPr lang="en-US" sz="1200" kern="1200" dirty="0">
              <a:solidFill>
                <a:sysClr val="windowText" lastClr="000000">
                  <a:hueOff val="0"/>
                  <a:satOff val="0"/>
                  <a:lumOff val="0"/>
                  <a:alphaOff val="0"/>
                </a:sysClr>
              </a:solidFill>
              <a:latin typeface="Arial"/>
              <a:ea typeface="+mn-ea"/>
              <a:cs typeface="+mn-cs"/>
            </a:rPr>
            <a:t> </a:t>
          </a:r>
          <a:r>
            <a:rPr lang="en-US" sz="1200" kern="1200" dirty="0" err="1">
              <a:solidFill>
                <a:sysClr val="windowText" lastClr="000000">
                  <a:hueOff val="0"/>
                  <a:satOff val="0"/>
                  <a:lumOff val="0"/>
                  <a:alphaOff val="0"/>
                </a:sysClr>
              </a:solidFill>
              <a:latin typeface="Arial"/>
              <a:ea typeface="+mn-ea"/>
              <a:cs typeface="+mn-cs"/>
            </a:rPr>
            <a:t>na</a:t>
          </a:r>
          <a:r>
            <a:rPr lang="en-US" sz="1200" kern="1200" dirty="0">
              <a:solidFill>
                <a:sysClr val="windowText" lastClr="000000">
                  <a:hueOff val="0"/>
                  <a:satOff val="0"/>
                  <a:lumOff val="0"/>
                  <a:alphaOff val="0"/>
                </a:sysClr>
              </a:solidFill>
              <a:latin typeface="Arial"/>
              <a:ea typeface="+mn-ea"/>
              <a:cs typeface="+mn-cs"/>
            </a:rPr>
            <a:t> </a:t>
          </a:r>
          <a:r>
            <a:rPr lang="en-US" sz="1200" kern="1200" dirty="0" err="1">
              <a:solidFill>
                <a:sysClr val="windowText" lastClr="000000">
                  <a:hueOff val="0"/>
                  <a:satOff val="0"/>
                  <a:lumOff val="0"/>
                  <a:alphaOff val="0"/>
                </a:sysClr>
              </a:solidFill>
              <a:latin typeface="Arial"/>
              <a:ea typeface="+mn-ea"/>
              <a:cs typeface="+mn-cs"/>
            </a:rPr>
            <a:t>ljudsko</a:t>
          </a:r>
          <a:r>
            <a:rPr lang="en-US" sz="1200" kern="1200" dirty="0">
              <a:solidFill>
                <a:sysClr val="windowText" lastClr="000000">
                  <a:hueOff val="0"/>
                  <a:satOff val="0"/>
                  <a:lumOff val="0"/>
                  <a:alphaOff val="0"/>
                </a:sysClr>
              </a:solidFill>
              <a:latin typeface="Arial"/>
              <a:ea typeface="+mn-ea"/>
              <a:cs typeface="+mn-cs"/>
            </a:rPr>
            <a:t> </a:t>
          </a:r>
          <a:r>
            <a:rPr lang="en-US" sz="1200" kern="1200" dirty="0" err="1">
              <a:solidFill>
                <a:sysClr val="windowText" lastClr="000000">
                  <a:hueOff val="0"/>
                  <a:satOff val="0"/>
                  <a:lumOff val="0"/>
                  <a:alphaOff val="0"/>
                </a:sysClr>
              </a:solidFill>
              <a:latin typeface="Arial"/>
              <a:ea typeface="+mn-ea"/>
              <a:cs typeface="+mn-cs"/>
            </a:rPr>
            <a:t>stanje</a:t>
          </a:r>
          <a:r>
            <a:rPr lang="en-US" sz="1200" kern="1200" dirty="0">
              <a:solidFill>
                <a:sysClr val="windowText" lastClr="000000">
                  <a:hueOff val="0"/>
                  <a:satOff val="0"/>
                  <a:lumOff val="0"/>
                  <a:alphaOff val="0"/>
                </a:sysClr>
              </a:solidFill>
              <a:latin typeface="Arial"/>
              <a:ea typeface="+mn-ea"/>
              <a:cs typeface="+mn-cs"/>
            </a:rPr>
            <a:t> </a:t>
          </a:r>
          <a:r>
            <a:rPr lang="en-US" sz="1200" kern="1200" dirty="0" err="1">
              <a:solidFill>
                <a:sysClr val="windowText" lastClr="000000">
                  <a:hueOff val="0"/>
                  <a:satOff val="0"/>
                  <a:lumOff val="0"/>
                  <a:alphaOff val="0"/>
                </a:sysClr>
              </a:solidFill>
              <a:latin typeface="Arial"/>
              <a:ea typeface="+mn-ea"/>
              <a:cs typeface="+mn-cs"/>
            </a:rPr>
            <a:t>i</a:t>
          </a:r>
          <a:r>
            <a:rPr lang="en-US" sz="1200" kern="1200" dirty="0">
              <a:solidFill>
                <a:sysClr val="windowText" lastClr="000000">
                  <a:hueOff val="0"/>
                  <a:satOff val="0"/>
                  <a:lumOff val="0"/>
                  <a:alphaOff val="0"/>
                </a:sysClr>
              </a:solidFill>
              <a:latin typeface="Arial"/>
              <a:ea typeface="+mn-ea"/>
              <a:cs typeface="+mn-cs"/>
            </a:rPr>
            <a:t> </a:t>
          </a:r>
          <a:r>
            <a:rPr lang="en-US" sz="1200" kern="1200" dirty="0" err="1">
              <a:solidFill>
                <a:sysClr val="windowText" lastClr="000000">
                  <a:hueOff val="0"/>
                  <a:satOff val="0"/>
                  <a:lumOff val="0"/>
                  <a:alphaOff val="0"/>
                </a:sysClr>
              </a:solidFill>
              <a:latin typeface="Arial"/>
              <a:ea typeface="+mn-ea"/>
              <a:cs typeface="+mn-cs"/>
            </a:rPr>
            <a:t>način</a:t>
          </a:r>
          <a:r>
            <a:rPr lang="en-US" sz="1200" kern="1200" dirty="0">
              <a:solidFill>
                <a:sysClr val="windowText" lastClr="000000">
                  <a:hueOff val="0"/>
                  <a:satOff val="0"/>
                  <a:lumOff val="0"/>
                  <a:alphaOff val="0"/>
                </a:sysClr>
              </a:solidFill>
              <a:latin typeface="Arial"/>
              <a:ea typeface="+mn-ea"/>
              <a:cs typeface="+mn-cs"/>
            </a:rPr>
            <a:t> </a:t>
          </a:r>
          <a:r>
            <a:rPr lang="en-US" sz="1200" kern="1200" dirty="0" err="1">
              <a:solidFill>
                <a:sysClr val="windowText" lastClr="000000">
                  <a:hueOff val="0"/>
                  <a:satOff val="0"/>
                  <a:lumOff val="0"/>
                  <a:alphaOff val="0"/>
                </a:sysClr>
              </a:solidFill>
              <a:latin typeface="Arial"/>
              <a:ea typeface="+mn-ea"/>
              <a:cs typeface="+mn-cs"/>
            </a:rPr>
            <a:t>na</a:t>
          </a:r>
          <a:r>
            <a:rPr lang="en-US" sz="1200" kern="1200" dirty="0">
              <a:solidFill>
                <a:sysClr val="windowText" lastClr="000000">
                  <a:hueOff val="0"/>
                  <a:satOff val="0"/>
                  <a:lumOff val="0"/>
                  <a:alphaOff val="0"/>
                </a:sysClr>
              </a:solidFill>
              <a:latin typeface="Arial"/>
              <a:ea typeface="+mn-ea"/>
              <a:cs typeface="+mn-cs"/>
            </a:rPr>
            <a:t> koji </a:t>
          </a:r>
          <a:r>
            <a:rPr lang="en-US" sz="1200" kern="1200" dirty="0" err="1">
              <a:solidFill>
                <a:sysClr val="windowText" lastClr="000000">
                  <a:hueOff val="0"/>
                  <a:satOff val="0"/>
                  <a:lumOff val="0"/>
                  <a:alphaOff val="0"/>
                </a:sysClr>
              </a:solidFill>
              <a:latin typeface="Arial"/>
              <a:ea typeface="+mn-ea"/>
              <a:cs typeface="+mn-cs"/>
            </a:rPr>
            <a:t>živimo</a:t>
          </a:r>
          <a:endParaRPr lang="hu-HU" sz="1200" kern="1200" dirty="0">
            <a:solidFill>
              <a:sysClr val="windowText" lastClr="000000">
                <a:hueOff val="0"/>
                <a:satOff val="0"/>
                <a:lumOff val="0"/>
                <a:alphaOff val="0"/>
              </a:sysClr>
            </a:solidFill>
            <a:latin typeface="Arial"/>
            <a:ea typeface="+mn-ea"/>
            <a:cs typeface="+mn-cs"/>
          </a:endParaRPr>
        </a:p>
      </dsp:txBody>
      <dsp:txXfrm>
        <a:off x="0" y="3558094"/>
        <a:ext cx="5162113" cy="41533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90CCB8-6961-4081-BA6B-936330612857}">
      <dsp:nvSpPr>
        <dsp:cNvPr id="0" name=""/>
        <dsp:cNvSpPr/>
      </dsp:nvSpPr>
      <dsp:spPr>
        <a:xfrm>
          <a:off x="0" y="0"/>
          <a:ext cx="6250172" cy="874716"/>
        </a:xfrm>
        <a:prstGeom prst="roundRect">
          <a:avLst>
            <a:gd name="adj" fmla="val 10000"/>
          </a:avLst>
        </a:prstGeom>
        <a:solidFill>
          <a:schemeClr val="accent4">
            <a:tint val="55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9EEFD05E-76EB-4E74-9A09-533763113D30}">
      <dsp:nvSpPr>
        <dsp:cNvPr id="0" name=""/>
        <dsp:cNvSpPr/>
      </dsp:nvSpPr>
      <dsp:spPr>
        <a:xfrm>
          <a:off x="264601" y="198371"/>
          <a:ext cx="481564" cy="48109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74A62A7-BDC3-429C-B181-AD410A7E6B9E}">
      <dsp:nvSpPr>
        <dsp:cNvPr id="0" name=""/>
        <dsp:cNvSpPr/>
      </dsp:nvSpPr>
      <dsp:spPr>
        <a:xfrm>
          <a:off x="1010767" y="1560"/>
          <a:ext cx="5145975" cy="8755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665" tIns="92665" rIns="92665" bIns="92665" numCol="1" spcCol="1270" anchor="ctr" anchorCtr="0">
          <a:noAutofit/>
        </a:bodyPr>
        <a:lstStyle/>
        <a:p>
          <a:pPr marL="0" lvl="0" indent="0" algn="l" defTabSz="622300">
            <a:lnSpc>
              <a:spcPct val="100000"/>
            </a:lnSpc>
            <a:spcBef>
              <a:spcPct val="0"/>
            </a:spcBef>
            <a:spcAft>
              <a:spcPct val="35000"/>
            </a:spcAft>
            <a:buNone/>
          </a:pPr>
          <a:r>
            <a:rPr lang="en-US" sz="1400" kern="1200" dirty="0" err="1">
              <a:latin typeface="+mn-lt"/>
              <a:ea typeface="Verdana" panose="020B0604030504040204" pitchFamily="34" charset="0"/>
              <a:cs typeface="+mn-cs"/>
            </a:rPr>
            <a:t>Uz</a:t>
          </a:r>
          <a:r>
            <a:rPr lang="en-US" sz="1400" kern="1200" dirty="0">
              <a:latin typeface="+mn-lt"/>
              <a:ea typeface="Verdana" panose="020B0604030504040204" pitchFamily="34" charset="0"/>
              <a:cs typeface="+mn-cs"/>
            </a:rPr>
            <a:t> </a:t>
          </a:r>
          <a:r>
            <a:rPr lang="en-US" sz="1400" kern="1200" dirty="0" err="1">
              <a:latin typeface="+mn-lt"/>
              <a:ea typeface="Verdana" panose="020B0604030504040204" pitchFamily="34" charset="0"/>
              <a:cs typeface="+mn-cs"/>
            </a:rPr>
            <a:t>rastuću</a:t>
          </a:r>
          <a:r>
            <a:rPr lang="en-US" sz="1400" kern="1200" dirty="0">
              <a:latin typeface="+mn-lt"/>
              <a:ea typeface="Verdana" panose="020B0604030504040204" pitchFamily="34" charset="0"/>
              <a:cs typeface="+mn-cs"/>
            </a:rPr>
            <a:t> </a:t>
          </a:r>
          <a:r>
            <a:rPr lang="en-US" sz="1400" kern="1200" dirty="0" err="1">
              <a:latin typeface="+mn-lt"/>
              <a:ea typeface="Verdana" panose="020B0604030504040204" pitchFamily="34" charset="0"/>
              <a:cs typeface="+mn-cs"/>
            </a:rPr>
            <a:t>svjetsku</a:t>
          </a:r>
          <a:r>
            <a:rPr lang="en-US" sz="1400" kern="1200" dirty="0">
              <a:latin typeface="+mn-lt"/>
              <a:ea typeface="Verdana" panose="020B0604030504040204" pitchFamily="34" charset="0"/>
              <a:cs typeface="+mn-cs"/>
            </a:rPr>
            <a:t> </a:t>
          </a:r>
          <a:r>
            <a:rPr lang="en-US" sz="1400" kern="1200" dirty="0" err="1">
              <a:latin typeface="+mn-lt"/>
              <a:ea typeface="Verdana" panose="020B0604030504040204" pitchFamily="34" charset="0"/>
              <a:cs typeface="+mn-cs"/>
            </a:rPr>
            <a:t>populaciju</a:t>
          </a:r>
          <a:r>
            <a:rPr lang="en-US" sz="1400" kern="1200" dirty="0">
              <a:latin typeface="+mn-lt"/>
              <a:ea typeface="Verdana" panose="020B0604030504040204" pitchFamily="34" charset="0"/>
              <a:cs typeface="+mn-cs"/>
            </a:rPr>
            <a:t> </a:t>
          </a:r>
          <a:r>
            <a:rPr lang="en-US" sz="1400" kern="1200" dirty="0" err="1">
              <a:latin typeface="+mn-lt"/>
              <a:ea typeface="Verdana" panose="020B0604030504040204" pitchFamily="34" charset="0"/>
              <a:cs typeface="+mn-cs"/>
            </a:rPr>
            <a:t>i</a:t>
          </a:r>
          <a:r>
            <a:rPr lang="en-US" sz="1400" kern="1200" dirty="0">
              <a:latin typeface="+mn-lt"/>
              <a:ea typeface="Verdana" panose="020B0604030504040204" pitchFamily="34" charset="0"/>
              <a:cs typeface="+mn-cs"/>
            </a:rPr>
            <a:t> </a:t>
          </a:r>
          <a:r>
            <a:rPr lang="en-US" sz="1400" kern="1200" dirty="0" err="1">
              <a:latin typeface="+mn-lt"/>
              <a:ea typeface="Verdana" panose="020B0604030504040204" pitchFamily="34" charset="0"/>
              <a:cs typeface="+mn-cs"/>
            </a:rPr>
            <a:t>sve</a:t>
          </a:r>
          <a:r>
            <a:rPr lang="en-US" sz="1400" kern="1200" dirty="0">
              <a:latin typeface="+mn-lt"/>
              <a:ea typeface="Verdana" panose="020B0604030504040204" pitchFamily="34" charset="0"/>
              <a:cs typeface="+mn-cs"/>
            </a:rPr>
            <a:t> </a:t>
          </a:r>
          <a:r>
            <a:rPr lang="en-US" sz="1400" kern="1200" dirty="0" err="1">
              <a:latin typeface="+mn-lt"/>
              <a:ea typeface="Verdana" panose="020B0604030504040204" pitchFamily="34" charset="0"/>
              <a:cs typeface="+mn-cs"/>
            </a:rPr>
            <a:t>veću</a:t>
          </a:r>
          <a:r>
            <a:rPr lang="en-US" sz="1400" kern="1200" dirty="0">
              <a:latin typeface="+mn-lt"/>
              <a:ea typeface="Verdana" panose="020B0604030504040204" pitchFamily="34" charset="0"/>
              <a:cs typeface="+mn-cs"/>
            </a:rPr>
            <a:t> </a:t>
          </a:r>
          <a:r>
            <a:rPr lang="en-US" sz="1400" kern="1200" dirty="0" err="1">
              <a:latin typeface="+mn-lt"/>
              <a:ea typeface="Verdana" panose="020B0604030504040204" pitchFamily="34" charset="0"/>
              <a:cs typeface="+mn-cs"/>
            </a:rPr>
            <a:t>potrošnju</a:t>
          </a:r>
          <a:r>
            <a:rPr lang="en-US" sz="1400" kern="1200" dirty="0">
              <a:latin typeface="+mn-lt"/>
              <a:ea typeface="Verdana" panose="020B0604030504040204" pitchFamily="34" charset="0"/>
              <a:cs typeface="+mn-cs"/>
            </a:rPr>
            <a:t> </a:t>
          </a:r>
          <a:r>
            <a:rPr lang="en-US" sz="1400" kern="1200" dirty="0" err="1">
              <a:latin typeface="+mn-lt"/>
              <a:ea typeface="Verdana" panose="020B0604030504040204" pitchFamily="34" charset="0"/>
              <a:cs typeface="+mn-cs"/>
            </a:rPr>
            <a:t>materijala</a:t>
          </a:r>
          <a:r>
            <a:rPr lang="en-US" sz="1400" kern="1200" dirty="0">
              <a:latin typeface="+mn-lt"/>
              <a:ea typeface="Verdana" panose="020B0604030504040204" pitchFamily="34" charset="0"/>
              <a:cs typeface="+mn-cs"/>
            </a:rPr>
            <a:t>, </a:t>
          </a:r>
          <a:r>
            <a:rPr lang="en-US" sz="1400" kern="1200" dirty="0" err="1">
              <a:latin typeface="+mn-lt"/>
              <a:ea typeface="Verdana" panose="020B0604030504040204" pitchFamily="34" charset="0"/>
              <a:cs typeface="+mn-cs"/>
            </a:rPr>
            <a:t>pritisak</a:t>
          </a:r>
          <a:r>
            <a:rPr lang="en-US" sz="1400" kern="1200" dirty="0">
              <a:latin typeface="+mn-lt"/>
              <a:ea typeface="Verdana" panose="020B0604030504040204" pitchFamily="34" charset="0"/>
              <a:cs typeface="+mn-cs"/>
            </a:rPr>
            <a:t> </a:t>
          </a:r>
          <a:r>
            <a:rPr lang="en-US" sz="1400" kern="1200" dirty="0" err="1">
              <a:latin typeface="+mn-lt"/>
              <a:ea typeface="Verdana" panose="020B0604030504040204" pitchFamily="34" charset="0"/>
              <a:cs typeface="+mn-cs"/>
            </a:rPr>
            <a:t>na</a:t>
          </a:r>
          <a:r>
            <a:rPr lang="en-US" sz="1400" kern="1200" dirty="0">
              <a:latin typeface="+mn-lt"/>
              <a:ea typeface="Verdana" panose="020B0604030504040204" pitchFamily="34" charset="0"/>
              <a:cs typeface="+mn-cs"/>
            </a:rPr>
            <a:t> </a:t>
          </a:r>
          <a:r>
            <a:rPr lang="en-US" sz="1400" kern="1200" dirty="0" err="1">
              <a:latin typeface="+mn-lt"/>
              <a:ea typeface="Verdana" panose="020B0604030504040204" pitchFamily="34" charset="0"/>
              <a:cs typeface="+mn-cs"/>
            </a:rPr>
            <a:t>okoliš</a:t>
          </a:r>
          <a:r>
            <a:rPr lang="en-US" sz="1400" kern="1200" dirty="0">
              <a:latin typeface="+mn-lt"/>
              <a:ea typeface="Verdana" panose="020B0604030504040204" pitchFamily="34" charset="0"/>
              <a:cs typeface="+mn-cs"/>
            </a:rPr>
            <a:t> je </a:t>
          </a:r>
          <a:r>
            <a:rPr lang="en-US" sz="1400" kern="1200" dirty="0" err="1">
              <a:latin typeface="+mn-lt"/>
              <a:ea typeface="Verdana" panose="020B0604030504040204" pitchFamily="34" charset="0"/>
              <a:cs typeface="+mn-cs"/>
            </a:rPr>
            <a:t>daleko</a:t>
          </a:r>
          <a:r>
            <a:rPr lang="en-US" sz="1400" kern="1200" dirty="0">
              <a:latin typeface="+mn-lt"/>
              <a:ea typeface="Verdana" panose="020B0604030504040204" pitchFamily="34" charset="0"/>
              <a:cs typeface="+mn-cs"/>
            </a:rPr>
            <a:t> od </a:t>
          </a:r>
          <a:r>
            <a:rPr lang="en-US" sz="1400" kern="1200" dirty="0" err="1">
              <a:latin typeface="+mn-lt"/>
              <a:ea typeface="Verdana" panose="020B0604030504040204" pitchFamily="34" charset="0"/>
              <a:cs typeface="+mn-cs"/>
            </a:rPr>
            <a:t>održivog</a:t>
          </a:r>
          <a:r>
            <a:rPr lang="en-US" sz="1400" kern="1200" dirty="0">
              <a:latin typeface="+mn-lt"/>
              <a:ea typeface="Verdana" panose="020B0604030504040204" pitchFamily="34" charset="0"/>
              <a:cs typeface="+mn-cs"/>
            </a:rPr>
            <a:t>.</a:t>
          </a:r>
        </a:p>
      </dsp:txBody>
      <dsp:txXfrm>
        <a:off x="1010767" y="1560"/>
        <a:ext cx="5145975" cy="875571"/>
      </dsp:txXfrm>
    </dsp:sp>
    <dsp:sp modelId="{03E01138-60F8-431E-BACA-A2E755FCABCE}">
      <dsp:nvSpPr>
        <dsp:cNvPr id="0" name=""/>
        <dsp:cNvSpPr/>
      </dsp:nvSpPr>
      <dsp:spPr>
        <a:xfrm>
          <a:off x="0" y="1066444"/>
          <a:ext cx="6250172" cy="874716"/>
        </a:xfrm>
        <a:prstGeom prst="roundRect">
          <a:avLst>
            <a:gd name="adj" fmla="val 10000"/>
          </a:avLst>
        </a:prstGeom>
        <a:solidFill>
          <a:schemeClr val="accent4">
            <a:tint val="55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FE801133-EF51-4B5E-BDC0-B8CF137F8EB6}">
      <dsp:nvSpPr>
        <dsp:cNvPr id="0" name=""/>
        <dsp:cNvSpPr/>
      </dsp:nvSpPr>
      <dsp:spPr>
        <a:xfrm>
          <a:off x="264601" y="1263255"/>
          <a:ext cx="481564" cy="48109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A1A96C7B-D4BA-4D6F-A03D-C0AE756053AC}">
      <dsp:nvSpPr>
        <dsp:cNvPr id="0" name=""/>
        <dsp:cNvSpPr/>
      </dsp:nvSpPr>
      <dsp:spPr>
        <a:xfrm>
          <a:off x="1010767" y="1066444"/>
          <a:ext cx="5145975" cy="8755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665" tIns="92665" rIns="92665" bIns="92665" numCol="1" spcCol="1270" anchor="ctr" anchorCtr="0">
          <a:noAutofit/>
        </a:bodyPr>
        <a:lstStyle/>
        <a:p>
          <a:pPr marL="0" lvl="0" indent="0" algn="l" defTabSz="622300">
            <a:lnSpc>
              <a:spcPct val="100000"/>
            </a:lnSpc>
            <a:spcBef>
              <a:spcPct val="0"/>
            </a:spcBef>
            <a:spcAft>
              <a:spcPct val="35000"/>
            </a:spcAft>
            <a:buNone/>
          </a:pPr>
          <a:r>
            <a:rPr lang="en-US" sz="1400" kern="1200" dirty="0" err="1">
              <a:latin typeface="+mn-lt"/>
              <a:ea typeface="Verdana" panose="020B0604030504040204" pitchFamily="34" charset="0"/>
              <a:cs typeface="+mn-cs"/>
            </a:rPr>
            <a:t>Porijeklo</a:t>
          </a:r>
          <a:r>
            <a:rPr lang="en-US" sz="1400" kern="1200" dirty="0">
              <a:latin typeface="+mn-lt"/>
              <a:ea typeface="Verdana" panose="020B0604030504040204" pitchFamily="34" charset="0"/>
              <a:cs typeface="+mn-cs"/>
            </a:rPr>
            <a:t> </a:t>
          </a:r>
          <a:r>
            <a:rPr lang="en-US" sz="1400" kern="1200" dirty="0" err="1">
              <a:latin typeface="+mn-lt"/>
              <a:ea typeface="Verdana" panose="020B0604030504040204" pitchFamily="34" charset="0"/>
              <a:cs typeface="+mn-cs"/>
            </a:rPr>
            <a:t>kružnog</a:t>
          </a:r>
          <a:r>
            <a:rPr lang="en-US" sz="1400" kern="1200" dirty="0">
              <a:latin typeface="+mn-lt"/>
              <a:ea typeface="Verdana" panose="020B0604030504040204" pitchFamily="34" charset="0"/>
              <a:cs typeface="+mn-cs"/>
            </a:rPr>
            <a:t> </a:t>
          </a:r>
          <a:r>
            <a:rPr lang="en-US" sz="1400" kern="1200" dirty="0" err="1">
              <a:latin typeface="+mn-lt"/>
              <a:ea typeface="Verdana" panose="020B0604030504040204" pitchFamily="34" charset="0"/>
              <a:cs typeface="+mn-cs"/>
            </a:rPr>
            <a:t>gospodarstva</a:t>
          </a:r>
          <a:r>
            <a:rPr lang="en-US" sz="1400" kern="1200" dirty="0">
              <a:latin typeface="+mn-lt"/>
              <a:ea typeface="Verdana" panose="020B0604030504040204" pitchFamily="34" charset="0"/>
              <a:cs typeface="+mn-cs"/>
            </a:rPr>
            <a:t> </a:t>
          </a:r>
          <a:r>
            <a:rPr lang="en-US" sz="1400" kern="1200" dirty="0" err="1">
              <a:latin typeface="+mn-lt"/>
              <a:ea typeface="Verdana" panose="020B0604030504040204" pitchFamily="34" charset="0"/>
              <a:cs typeface="+mn-cs"/>
            </a:rPr>
            <a:t>uglavnom</a:t>
          </a:r>
          <a:r>
            <a:rPr lang="en-US" sz="1400" kern="1200" dirty="0">
              <a:latin typeface="+mn-lt"/>
              <a:ea typeface="Verdana" panose="020B0604030504040204" pitchFamily="34" charset="0"/>
              <a:cs typeface="+mn-cs"/>
            </a:rPr>
            <a:t> je </a:t>
          </a:r>
          <a:r>
            <a:rPr lang="en-US" sz="1400" kern="1200" dirty="0" err="1">
              <a:latin typeface="+mn-lt"/>
              <a:ea typeface="Verdana" panose="020B0604030504040204" pitchFamily="34" charset="0"/>
              <a:cs typeface="+mn-cs"/>
            </a:rPr>
            <a:t>ukorijenjeno</a:t>
          </a:r>
          <a:r>
            <a:rPr lang="en-US" sz="1400" kern="1200" dirty="0">
              <a:latin typeface="+mn-lt"/>
              <a:ea typeface="Verdana" panose="020B0604030504040204" pitchFamily="34" charset="0"/>
              <a:cs typeface="+mn-cs"/>
            </a:rPr>
            <a:t> u </a:t>
          </a:r>
          <a:r>
            <a:rPr lang="en-US" sz="1400" kern="1200" dirty="0" err="1">
              <a:latin typeface="+mn-lt"/>
              <a:ea typeface="Verdana" panose="020B0604030504040204" pitchFamily="34" charset="0"/>
              <a:cs typeface="+mn-cs"/>
            </a:rPr>
            <a:t>ekološkoj</a:t>
          </a:r>
          <a:r>
            <a:rPr lang="en-US" sz="1400" kern="1200" dirty="0">
              <a:latin typeface="+mn-lt"/>
              <a:ea typeface="Verdana" panose="020B0604030504040204" pitchFamily="34" charset="0"/>
              <a:cs typeface="+mn-cs"/>
            </a:rPr>
            <a:t> </a:t>
          </a:r>
          <a:r>
            <a:rPr lang="en-US" sz="1400" kern="1200" dirty="0" err="1">
              <a:latin typeface="+mn-lt"/>
              <a:ea typeface="Verdana" panose="020B0604030504040204" pitchFamily="34" charset="0"/>
              <a:cs typeface="+mn-cs"/>
            </a:rPr>
            <a:t>i</a:t>
          </a:r>
          <a:r>
            <a:rPr lang="en-US" sz="1400" kern="1200" dirty="0">
              <a:latin typeface="+mn-lt"/>
              <a:ea typeface="Verdana" panose="020B0604030504040204" pitchFamily="34" charset="0"/>
              <a:cs typeface="+mn-cs"/>
            </a:rPr>
            <a:t> </a:t>
          </a:r>
          <a:r>
            <a:rPr lang="en-US" sz="1400" kern="1200" dirty="0" err="1">
              <a:latin typeface="+mn-lt"/>
              <a:ea typeface="Verdana" panose="020B0604030504040204" pitchFamily="34" charset="0"/>
              <a:cs typeface="+mn-cs"/>
            </a:rPr>
            <a:t>ekološkoj</a:t>
          </a:r>
          <a:r>
            <a:rPr lang="en-US" sz="1400" kern="1200" dirty="0">
              <a:latin typeface="+mn-lt"/>
              <a:ea typeface="Verdana" panose="020B0604030504040204" pitchFamily="34" charset="0"/>
              <a:cs typeface="+mn-cs"/>
            </a:rPr>
            <a:t> </a:t>
          </a:r>
          <a:r>
            <a:rPr lang="en-US" sz="1400" kern="1200" dirty="0" err="1">
              <a:latin typeface="+mn-lt"/>
              <a:ea typeface="Verdana" panose="020B0604030504040204" pitchFamily="34" charset="0"/>
              <a:cs typeface="+mn-cs"/>
            </a:rPr>
            <a:t>ekonomiji</a:t>
          </a:r>
          <a:r>
            <a:rPr lang="en-US" sz="1400" kern="1200" dirty="0">
              <a:latin typeface="+mn-lt"/>
              <a:ea typeface="Verdana" panose="020B0604030504040204" pitchFamily="34" charset="0"/>
              <a:cs typeface="+mn-cs"/>
            </a:rPr>
            <a:t> </a:t>
          </a:r>
          <a:r>
            <a:rPr lang="en-US" sz="1400" kern="1200" dirty="0" err="1">
              <a:latin typeface="+mn-lt"/>
              <a:ea typeface="Verdana" panose="020B0604030504040204" pitchFamily="34" charset="0"/>
              <a:cs typeface="+mn-cs"/>
            </a:rPr>
            <a:t>i</a:t>
          </a:r>
          <a:r>
            <a:rPr lang="en-US" sz="1400" kern="1200" dirty="0">
              <a:latin typeface="+mn-lt"/>
              <a:ea typeface="Verdana" panose="020B0604030504040204" pitchFamily="34" charset="0"/>
              <a:cs typeface="+mn-cs"/>
            </a:rPr>
            <a:t> </a:t>
          </a:r>
          <a:r>
            <a:rPr lang="en-US" sz="1400" kern="1200" dirty="0" err="1">
              <a:latin typeface="+mn-lt"/>
              <a:ea typeface="Verdana" panose="020B0604030504040204" pitchFamily="34" charset="0"/>
              <a:cs typeface="+mn-cs"/>
            </a:rPr>
            <a:t>industrijskoj</a:t>
          </a:r>
          <a:r>
            <a:rPr lang="en-US" sz="1400" kern="1200" dirty="0">
              <a:latin typeface="+mn-lt"/>
              <a:ea typeface="Verdana" panose="020B0604030504040204" pitchFamily="34" charset="0"/>
              <a:cs typeface="+mn-cs"/>
            </a:rPr>
            <a:t> </a:t>
          </a:r>
          <a:r>
            <a:rPr lang="en-US" sz="1400" kern="1200" dirty="0" err="1">
              <a:latin typeface="+mn-lt"/>
              <a:ea typeface="Verdana" panose="020B0604030504040204" pitchFamily="34" charset="0"/>
              <a:cs typeface="+mn-cs"/>
            </a:rPr>
            <a:t>ekologiji</a:t>
          </a:r>
          <a:r>
            <a:rPr lang="en-US" sz="1400" kern="1200" dirty="0">
              <a:latin typeface="+mn-lt"/>
              <a:ea typeface="Verdana" panose="020B0604030504040204" pitchFamily="34" charset="0"/>
              <a:cs typeface="+mn-cs"/>
            </a:rPr>
            <a:t>. </a:t>
          </a:r>
          <a:r>
            <a:rPr lang="en-US" sz="1400" kern="1200" dirty="0" err="1">
              <a:latin typeface="+mn-lt"/>
              <a:ea typeface="Verdana" panose="020B0604030504040204" pitchFamily="34" charset="0"/>
              <a:cs typeface="+mn-cs"/>
            </a:rPr>
            <a:t>Početni</a:t>
          </a:r>
          <a:r>
            <a:rPr lang="en-US" sz="1400" kern="1200" dirty="0">
              <a:latin typeface="+mn-lt"/>
              <a:ea typeface="Verdana" panose="020B0604030504040204" pitchFamily="34" charset="0"/>
              <a:cs typeface="+mn-cs"/>
            </a:rPr>
            <a:t> </a:t>
          </a:r>
          <a:r>
            <a:rPr lang="en-US" sz="1400" kern="1200" dirty="0" err="1">
              <a:latin typeface="+mn-lt"/>
              <a:ea typeface="Verdana" panose="020B0604030504040204" pitchFamily="34" charset="0"/>
              <a:cs typeface="+mn-cs"/>
            </a:rPr>
            <a:t>cilj</a:t>
          </a:r>
          <a:r>
            <a:rPr lang="en-US" sz="1400" kern="1200" dirty="0">
              <a:latin typeface="+mn-lt"/>
              <a:ea typeface="Verdana" panose="020B0604030504040204" pitchFamily="34" charset="0"/>
              <a:cs typeface="+mn-cs"/>
            </a:rPr>
            <a:t> </a:t>
          </a:r>
          <a:r>
            <a:rPr lang="en-US" sz="1400" kern="1200" dirty="0" err="1">
              <a:latin typeface="+mn-lt"/>
              <a:ea typeface="Verdana" panose="020B0604030504040204" pitchFamily="34" charset="0"/>
              <a:cs typeface="+mn-cs"/>
            </a:rPr>
            <a:t>kružnog</a:t>
          </a:r>
          <a:r>
            <a:rPr lang="en-US" sz="1400" kern="1200" dirty="0">
              <a:latin typeface="+mn-lt"/>
              <a:ea typeface="Verdana" panose="020B0604030504040204" pitchFamily="34" charset="0"/>
              <a:cs typeface="+mn-cs"/>
            </a:rPr>
            <a:t> </a:t>
          </a:r>
          <a:r>
            <a:rPr lang="en-US" sz="1400" kern="1200" dirty="0" err="1">
              <a:latin typeface="+mn-lt"/>
              <a:ea typeface="Verdana" panose="020B0604030504040204" pitchFamily="34" charset="0"/>
              <a:cs typeface="+mn-cs"/>
            </a:rPr>
            <a:t>gospodarstva</a:t>
          </a:r>
          <a:r>
            <a:rPr lang="en-US" sz="1400" kern="1200" dirty="0">
              <a:latin typeface="+mn-lt"/>
              <a:ea typeface="Verdana" panose="020B0604030504040204" pitchFamily="34" charset="0"/>
              <a:cs typeface="+mn-cs"/>
            </a:rPr>
            <a:t> je </a:t>
          </a:r>
          <a:r>
            <a:rPr lang="en-US" sz="1400" kern="1200" dirty="0" err="1">
              <a:latin typeface="+mn-lt"/>
              <a:ea typeface="Verdana" panose="020B0604030504040204" pitchFamily="34" charset="0"/>
              <a:cs typeface="+mn-cs"/>
            </a:rPr>
            <a:t>pozitivno</a:t>
          </a:r>
          <a:r>
            <a:rPr lang="en-US" sz="1400" kern="1200" dirty="0">
              <a:latin typeface="+mn-lt"/>
              <a:ea typeface="Verdana" panose="020B0604030504040204" pitchFamily="34" charset="0"/>
              <a:cs typeface="+mn-cs"/>
            </a:rPr>
            <a:t> </a:t>
          </a:r>
          <a:r>
            <a:rPr lang="en-US" sz="1400" kern="1200" dirty="0" err="1">
              <a:latin typeface="+mn-lt"/>
              <a:ea typeface="Verdana" panose="020B0604030504040204" pitchFamily="34" charset="0"/>
              <a:cs typeface="+mn-cs"/>
            </a:rPr>
            <a:t>utjecati</a:t>
          </a:r>
          <a:r>
            <a:rPr lang="en-US" sz="1400" kern="1200" dirty="0">
              <a:latin typeface="+mn-lt"/>
              <a:ea typeface="Verdana" panose="020B0604030504040204" pitchFamily="34" charset="0"/>
              <a:cs typeface="+mn-cs"/>
            </a:rPr>
            <a:t> </a:t>
          </a:r>
          <a:r>
            <a:rPr lang="en-US" sz="1400" kern="1200" dirty="0" err="1">
              <a:latin typeface="+mn-lt"/>
              <a:ea typeface="Verdana" panose="020B0604030504040204" pitchFamily="34" charset="0"/>
              <a:cs typeface="+mn-cs"/>
            </a:rPr>
            <a:t>na</a:t>
          </a:r>
          <a:r>
            <a:rPr lang="en-US" sz="1400" kern="1200" dirty="0">
              <a:latin typeface="+mn-lt"/>
              <a:ea typeface="Verdana" panose="020B0604030504040204" pitchFamily="34" charset="0"/>
              <a:cs typeface="+mn-cs"/>
            </a:rPr>
            <a:t> </a:t>
          </a:r>
          <a:r>
            <a:rPr lang="en-US" sz="1400" kern="1200" dirty="0" err="1">
              <a:latin typeface="+mn-lt"/>
              <a:ea typeface="Verdana" panose="020B0604030504040204" pitchFamily="34" charset="0"/>
              <a:cs typeface="+mn-cs"/>
            </a:rPr>
            <a:t>ekološke</a:t>
          </a:r>
          <a:r>
            <a:rPr lang="en-US" sz="1400" kern="1200" dirty="0">
              <a:latin typeface="+mn-lt"/>
              <a:ea typeface="Verdana" panose="020B0604030504040204" pitchFamily="34" charset="0"/>
              <a:cs typeface="+mn-cs"/>
            </a:rPr>
            <a:t> </a:t>
          </a:r>
          <a:r>
            <a:rPr lang="en-US" sz="1400" kern="1200" dirty="0" err="1">
              <a:latin typeface="+mn-lt"/>
              <a:ea typeface="Verdana" panose="020B0604030504040204" pitchFamily="34" charset="0"/>
              <a:cs typeface="+mn-cs"/>
            </a:rPr>
            <a:t>sustave</a:t>
          </a:r>
          <a:r>
            <a:rPr lang="en-US" sz="1400" kern="1200" dirty="0">
              <a:latin typeface="+mn-lt"/>
              <a:ea typeface="Verdana" panose="020B0604030504040204" pitchFamily="34" charset="0"/>
              <a:cs typeface="+mn-cs"/>
            </a:rPr>
            <a:t>.</a:t>
          </a:r>
        </a:p>
      </dsp:txBody>
      <dsp:txXfrm>
        <a:off x="1010767" y="1066444"/>
        <a:ext cx="5145975" cy="875571"/>
      </dsp:txXfrm>
    </dsp:sp>
    <dsp:sp modelId="{D4888A5A-FC2C-4741-9584-EA74B4A34966}">
      <dsp:nvSpPr>
        <dsp:cNvPr id="0" name=""/>
        <dsp:cNvSpPr/>
      </dsp:nvSpPr>
      <dsp:spPr>
        <a:xfrm>
          <a:off x="0" y="2131328"/>
          <a:ext cx="6250172" cy="874716"/>
        </a:xfrm>
        <a:prstGeom prst="roundRect">
          <a:avLst>
            <a:gd name="adj" fmla="val 10000"/>
          </a:avLst>
        </a:prstGeom>
        <a:solidFill>
          <a:schemeClr val="accent4">
            <a:tint val="55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15F00816-80AA-4473-83B0-9F5391076433}">
      <dsp:nvSpPr>
        <dsp:cNvPr id="0" name=""/>
        <dsp:cNvSpPr/>
      </dsp:nvSpPr>
      <dsp:spPr>
        <a:xfrm>
          <a:off x="264601" y="2328140"/>
          <a:ext cx="481564" cy="48109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839F0955-318A-4A54-BA34-5A802B873739}">
      <dsp:nvSpPr>
        <dsp:cNvPr id="0" name=""/>
        <dsp:cNvSpPr/>
      </dsp:nvSpPr>
      <dsp:spPr>
        <a:xfrm>
          <a:off x="1010767" y="2131328"/>
          <a:ext cx="5145975" cy="8755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665" tIns="92665" rIns="92665" bIns="92665" numCol="1" spcCol="1270" anchor="ctr" anchorCtr="0">
          <a:noAutofit/>
        </a:bodyPr>
        <a:lstStyle/>
        <a:p>
          <a:pPr marL="0" lvl="0" indent="0" algn="l" defTabSz="622300">
            <a:lnSpc>
              <a:spcPct val="100000"/>
            </a:lnSpc>
            <a:spcBef>
              <a:spcPct val="0"/>
            </a:spcBef>
            <a:spcAft>
              <a:spcPct val="35000"/>
            </a:spcAft>
            <a:buNone/>
          </a:pPr>
          <a:r>
            <a:rPr lang="en-US" sz="1400" kern="1200" dirty="0" err="1">
              <a:latin typeface="+mn-lt"/>
              <a:ea typeface="Verdana" panose="020B0604030504040204" pitchFamily="34" charset="0"/>
              <a:cs typeface="+mn-cs"/>
            </a:rPr>
            <a:t>Kružna</a:t>
          </a:r>
          <a:r>
            <a:rPr lang="en-US" sz="1400" kern="1200" dirty="0">
              <a:latin typeface="+mn-lt"/>
              <a:ea typeface="Verdana" panose="020B0604030504040204" pitchFamily="34" charset="0"/>
              <a:cs typeface="+mn-cs"/>
            </a:rPr>
            <a:t> </a:t>
          </a:r>
          <a:r>
            <a:rPr lang="en-US" sz="1400" kern="1200" dirty="0" err="1">
              <a:latin typeface="+mn-lt"/>
              <a:ea typeface="Verdana" panose="020B0604030504040204" pitchFamily="34" charset="0"/>
              <a:cs typeface="+mn-cs"/>
            </a:rPr>
            <a:t>ekonomija</a:t>
          </a:r>
          <a:r>
            <a:rPr lang="en-US" sz="1400" kern="1200" dirty="0">
              <a:latin typeface="+mn-lt"/>
              <a:ea typeface="Verdana" panose="020B0604030504040204" pitchFamily="34" charset="0"/>
              <a:cs typeface="+mn-cs"/>
            </a:rPr>
            <a:t> je </a:t>
          </a:r>
          <a:r>
            <a:rPr lang="en-US" sz="1400" kern="1200" dirty="0" err="1">
              <a:latin typeface="+mn-lt"/>
              <a:ea typeface="Verdana" panose="020B0604030504040204" pitchFamily="34" charset="0"/>
              <a:cs typeface="+mn-cs"/>
            </a:rPr>
            <a:t>jedan</a:t>
          </a:r>
          <a:r>
            <a:rPr lang="en-US" sz="1400" kern="1200" dirty="0">
              <a:latin typeface="+mn-lt"/>
              <a:ea typeface="Verdana" panose="020B0604030504040204" pitchFamily="34" charset="0"/>
              <a:cs typeface="+mn-cs"/>
            </a:rPr>
            <a:t> </a:t>
          </a:r>
          <a:r>
            <a:rPr lang="en-US" sz="1400" kern="1200" dirty="0" err="1">
              <a:latin typeface="+mn-lt"/>
              <a:ea typeface="Verdana" panose="020B0604030504040204" pitchFamily="34" charset="0"/>
              <a:cs typeface="+mn-cs"/>
            </a:rPr>
            <a:t>koncept</a:t>
          </a:r>
          <a:r>
            <a:rPr lang="en-US" sz="1400" kern="1200" dirty="0">
              <a:latin typeface="+mn-lt"/>
              <a:ea typeface="Verdana" panose="020B0604030504040204" pitchFamily="34" charset="0"/>
              <a:cs typeface="+mn-cs"/>
            </a:rPr>
            <a:t> koji </a:t>
          </a:r>
          <a:r>
            <a:rPr lang="en-US" sz="1400" kern="1200" dirty="0" err="1">
              <a:latin typeface="+mn-lt"/>
              <a:ea typeface="Verdana" panose="020B0604030504040204" pitchFamily="34" charset="0"/>
              <a:cs typeface="+mn-cs"/>
            </a:rPr>
            <a:t>sugerira</a:t>
          </a:r>
          <a:r>
            <a:rPr lang="en-US" sz="1400" kern="1200" dirty="0">
              <a:latin typeface="+mn-lt"/>
              <a:ea typeface="Verdana" panose="020B0604030504040204" pitchFamily="34" charset="0"/>
              <a:cs typeface="+mn-cs"/>
            </a:rPr>
            <a:t> da je </a:t>
          </a:r>
          <a:r>
            <a:rPr lang="en-US" sz="1400" kern="1200" dirty="0" err="1">
              <a:latin typeface="+mn-lt"/>
              <a:ea typeface="Verdana" panose="020B0604030504040204" pitchFamily="34" charset="0"/>
              <a:cs typeface="+mn-cs"/>
            </a:rPr>
            <a:t>moguće</a:t>
          </a:r>
          <a:r>
            <a:rPr lang="en-US" sz="1400" kern="1200" dirty="0">
              <a:latin typeface="+mn-lt"/>
              <a:ea typeface="Verdana" panose="020B0604030504040204" pitchFamily="34" charset="0"/>
              <a:cs typeface="+mn-cs"/>
            </a:rPr>
            <a:t> </a:t>
          </a:r>
          <a:r>
            <a:rPr lang="en-US" sz="1400" kern="1200" dirty="0" err="1">
              <a:latin typeface="+mn-lt"/>
              <a:ea typeface="Verdana" panose="020B0604030504040204" pitchFamily="34" charset="0"/>
              <a:cs typeface="+mn-cs"/>
            </a:rPr>
            <a:t>smanjiti</a:t>
          </a:r>
          <a:r>
            <a:rPr lang="en-US" sz="1400" kern="1200" dirty="0">
              <a:latin typeface="+mn-lt"/>
              <a:ea typeface="Verdana" panose="020B0604030504040204" pitchFamily="34" charset="0"/>
              <a:cs typeface="+mn-cs"/>
            </a:rPr>
            <a:t> </a:t>
          </a:r>
          <a:r>
            <a:rPr lang="en-US" sz="1400" kern="1200" dirty="0" err="1">
              <a:latin typeface="+mn-lt"/>
              <a:ea typeface="Verdana" panose="020B0604030504040204" pitchFamily="34" charset="0"/>
              <a:cs typeface="+mn-cs"/>
            </a:rPr>
            <a:t>pritisak</a:t>
          </a:r>
          <a:r>
            <a:rPr lang="en-US" sz="1400" kern="1200" dirty="0">
              <a:latin typeface="+mn-lt"/>
              <a:ea typeface="Verdana" panose="020B0604030504040204" pitchFamily="34" charset="0"/>
              <a:cs typeface="+mn-cs"/>
            </a:rPr>
            <a:t> </a:t>
          </a:r>
          <a:r>
            <a:rPr lang="en-US" sz="1400" kern="1200" dirty="0" err="1">
              <a:latin typeface="+mn-lt"/>
              <a:ea typeface="Verdana" panose="020B0604030504040204" pitchFamily="34" charset="0"/>
              <a:cs typeface="+mn-cs"/>
            </a:rPr>
            <a:t>na</a:t>
          </a:r>
          <a:r>
            <a:rPr lang="en-US" sz="1400" kern="1200" dirty="0">
              <a:latin typeface="+mn-lt"/>
              <a:ea typeface="Verdana" panose="020B0604030504040204" pitchFamily="34" charset="0"/>
              <a:cs typeface="+mn-cs"/>
            </a:rPr>
            <a:t> </a:t>
          </a:r>
          <a:r>
            <a:rPr lang="en-US" sz="1400" kern="1200" dirty="0" err="1">
              <a:latin typeface="+mn-lt"/>
              <a:ea typeface="Verdana" panose="020B0604030504040204" pitchFamily="34" charset="0"/>
              <a:cs typeface="+mn-cs"/>
            </a:rPr>
            <a:t>okoliš</a:t>
          </a:r>
          <a:r>
            <a:rPr lang="en-US" sz="1400" kern="1200" dirty="0">
              <a:latin typeface="+mn-lt"/>
              <a:ea typeface="Verdana" panose="020B0604030504040204" pitchFamily="34" charset="0"/>
              <a:cs typeface="+mn-cs"/>
            </a:rPr>
            <a:t> bez </a:t>
          </a:r>
          <a:r>
            <a:rPr lang="en-US" sz="1400" kern="1200" dirty="0" err="1">
              <a:latin typeface="+mn-lt"/>
              <a:ea typeface="Verdana" panose="020B0604030504040204" pitchFamily="34" charset="0"/>
              <a:cs typeface="+mn-cs"/>
            </a:rPr>
            <a:t>ograničavanja</a:t>
          </a:r>
          <a:r>
            <a:rPr lang="en-US" sz="1400" kern="1200" dirty="0">
              <a:latin typeface="+mn-lt"/>
              <a:ea typeface="Verdana" panose="020B0604030504040204" pitchFamily="34" charset="0"/>
              <a:cs typeface="+mn-cs"/>
            </a:rPr>
            <a:t> </a:t>
          </a:r>
          <a:r>
            <a:rPr lang="en-US" sz="1400" kern="1200" dirty="0" err="1">
              <a:latin typeface="+mn-lt"/>
              <a:ea typeface="Verdana" panose="020B0604030504040204" pitchFamily="34" charset="0"/>
              <a:cs typeface="+mn-cs"/>
            </a:rPr>
            <a:t>ekonomije</a:t>
          </a:r>
          <a:r>
            <a:rPr lang="en-US" sz="1400" kern="1200" dirty="0">
              <a:latin typeface="+mn-lt"/>
              <a:ea typeface="Verdana" panose="020B0604030504040204" pitchFamily="34" charset="0"/>
              <a:cs typeface="+mn-cs"/>
            </a:rPr>
            <a:t>.</a:t>
          </a:r>
        </a:p>
      </dsp:txBody>
      <dsp:txXfrm>
        <a:off x="1010767" y="2131328"/>
        <a:ext cx="5145975" cy="87557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A3E571-34FE-403D-9C5F-D78D4DF47A6B}">
      <dsp:nvSpPr>
        <dsp:cNvPr id="0" name=""/>
        <dsp:cNvSpPr/>
      </dsp:nvSpPr>
      <dsp:spPr>
        <a:xfrm>
          <a:off x="0" y="1879"/>
          <a:ext cx="6234818" cy="0"/>
        </a:xfrm>
        <a:prstGeom prst="line">
          <a:avLst/>
        </a:prstGeom>
        <a:solidFill>
          <a:schemeClr val="accent6">
            <a:shade val="80000"/>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D25E5E-E01D-4B3A-91AA-B71605D9645B}">
      <dsp:nvSpPr>
        <dsp:cNvPr id="0" name=""/>
        <dsp:cNvSpPr/>
      </dsp:nvSpPr>
      <dsp:spPr>
        <a:xfrm>
          <a:off x="0" y="1879"/>
          <a:ext cx="6234818" cy="1281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None/>
          </a:pPr>
          <a:r>
            <a:rPr lang="en-US" sz="1800" b="1" kern="1200" dirty="0" err="1">
              <a:latin typeface="+mn-lt"/>
              <a:ea typeface="Verdana" panose="020B0604030504040204" pitchFamily="34" charset="0"/>
            </a:rPr>
            <a:t>Bioraznolikost</a:t>
          </a:r>
          <a:r>
            <a:rPr lang="en-US" sz="1800" b="1" kern="1200" dirty="0">
              <a:latin typeface="+mn-lt"/>
              <a:ea typeface="Verdana" panose="020B0604030504040204" pitchFamily="34" charset="0"/>
            </a:rPr>
            <a:t> je </a:t>
          </a:r>
          <a:r>
            <a:rPr lang="en-US" sz="1800" b="1" kern="1200" dirty="0" err="1">
              <a:latin typeface="+mn-lt"/>
              <a:ea typeface="Verdana" panose="020B0604030504040204" pitchFamily="34" charset="0"/>
            </a:rPr>
            <a:t>raznolikost</a:t>
          </a:r>
          <a:r>
            <a:rPr lang="en-US" sz="1800" b="1" kern="1200" dirty="0">
              <a:latin typeface="+mn-lt"/>
              <a:ea typeface="Verdana" panose="020B0604030504040204" pitchFamily="34" charset="0"/>
            </a:rPr>
            <a:t> </a:t>
          </a:r>
          <a:r>
            <a:rPr lang="en-US" sz="1800" b="1" kern="1200" dirty="0" err="1">
              <a:latin typeface="+mn-lt"/>
              <a:ea typeface="Verdana" panose="020B0604030504040204" pitchFamily="34" charset="0"/>
            </a:rPr>
            <a:t>života</a:t>
          </a:r>
          <a:r>
            <a:rPr lang="en-US" sz="1800" b="1" kern="1200" dirty="0">
              <a:latin typeface="+mn-lt"/>
              <a:ea typeface="Verdana" panose="020B0604030504040204" pitchFamily="34" charset="0"/>
            </a:rPr>
            <a:t> </a:t>
          </a:r>
          <a:r>
            <a:rPr lang="en-US" sz="1800" b="1" kern="1200" dirty="0" err="1">
              <a:latin typeface="+mn-lt"/>
              <a:ea typeface="Verdana" panose="020B0604030504040204" pitchFamily="34" charset="0"/>
            </a:rPr>
            <a:t>na</a:t>
          </a:r>
          <a:r>
            <a:rPr lang="en-US" sz="1800" b="1" kern="1200" dirty="0">
              <a:latin typeface="+mn-lt"/>
              <a:ea typeface="Verdana" panose="020B0604030504040204" pitchFamily="34" charset="0"/>
            </a:rPr>
            <a:t> </a:t>
          </a:r>
          <a:r>
            <a:rPr lang="en-US" sz="1800" b="1" kern="1200" dirty="0" err="1">
              <a:latin typeface="+mn-lt"/>
              <a:ea typeface="Verdana" panose="020B0604030504040204" pitchFamily="34" charset="0"/>
            </a:rPr>
            <a:t>Zemlji</a:t>
          </a:r>
          <a:r>
            <a:rPr lang="en-US" sz="1800" b="1" kern="1200" dirty="0">
              <a:latin typeface="+mn-lt"/>
              <a:ea typeface="Verdana" panose="020B0604030504040204" pitchFamily="34" charset="0"/>
            </a:rPr>
            <a:t>. Stope </a:t>
          </a:r>
          <a:r>
            <a:rPr lang="en-US" sz="1800" b="1" kern="1200" dirty="0" err="1">
              <a:latin typeface="+mn-lt"/>
              <a:ea typeface="Verdana" panose="020B0604030504040204" pitchFamily="34" charset="0"/>
            </a:rPr>
            <a:t>bioraznolikosti</a:t>
          </a:r>
          <a:r>
            <a:rPr lang="en-US" sz="1800" b="1" kern="1200" dirty="0">
              <a:latin typeface="+mn-lt"/>
              <a:ea typeface="Verdana" panose="020B0604030504040204" pitchFamily="34" charset="0"/>
            </a:rPr>
            <a:t> </a:t>
          </a:r>
          <a:r>
            <a:rPr lang="en-US" sz="1800" b="1" kern="1200" dirty="0" err="1">
              <a:latin typeface="+mn-lt"/>
              <a:ea typeface="Verdana" panose="020B0604030504040204" pitchFamily="34" charset="0"/>
            </a:rPr>
            <a:t>obično</a:t>
          </a:r>
          <a:r>
            <a:rPr lang="en-US" sz="1800" b="1" kern="1200" dirty="0">
              <a:latin typeface="+mn-lt"/>
              <a:ea typeface="Verdana" panose="020B0604030504040204" pitchFamily="34" charset="0"/>
            </a:rPr>
            <a:t> </a:t>
          </a:r>
          <a:r>
            <a:rPr lang="en-US" sz="1800" b="1" kern="1200" dirty="0" err="1">
              <a:latin typeface="+mn-lt"/>
              <a:ea typeface="Verdana" panose="020B0604030504040204" pitchFamily="34" charset="0"/>
            </a:rPr>
            <a:t>su</a:t>
          </a:r>
          <a:r>
            <a:rPr lang="en-US" sz="1800" b="1" kern="1200" dirty="0">
              <a:latin typeface="+mn-lt"/>
              <a:ea typeface="Verdana" panose="020B0604030504040204" pitchFamily="34" charset="0"/>
            </a:rPr>
            <a:t> </a:t>
          </a:r>
          <a:r>
            <a:rPr lang="en-US" sz="1800" b="1" kern="1200" dirty="0" err="1">
              <a:latin typeface="+mn-lt"/>
              <a:ea typeface="Verdana" panose="020B0604030504040204" pitchFamily="34" charset="0"/>
            </a:rPr>
            <a:t>mjera</a:t>
          </a:r>
          <a:r>
            <a:rPr lang="en-US" sz="1800" b="1" kern="1200" dirty="0">
              <a:latin typeface="+mn-lt"/>
              <a:ea typeface="Verdana" panose="020B0604030504040204" pitchFamily="34" charset="0"/>
            </a:rPr>
            <a:t> </a:t>
          </a:r>
          <a:r>
            <a:rPr lang="en-US" sz="1800" b="1" kern="1200" dirty="0" err="1">
              <a:latin typeface="+mn-lt"/>
              <a:ea typeface="Verdana" panose="020B0604030504040204" pitchFamily="34" charset="0"/>
            </a:rPr>
            <a:t>varijacije</a:t>
          </a:r>
          <a:r>
            <a:rPr lang="en-US" sz="1800" b="1" kern="1200" dirty="0">
              <a:latin typeface="+mn-lt"/>
              <a:ea typeface="Verdana" panose="020B0604030504040204" pitchFamily="34" charset="0"/>
            </a:rPr>
            <a:t> </a:t>
          </a:r>
          <a:r>
            <a:rPr lang="en-US" sz="1800" b="1" kern="1200" dirty="0" err="1">
              <a:latin typeface="+mn-lt"/>
              <a:ea typeface="Verdana" panose="020B0604030504040204" pitchFamily="34" charset="0"/>
            </a:rPr>
            <a:t>na</a:t>
          </a:r>
          <a:r>
            <a:rPr lang="en-US" sz="1800" b="1" kern="1200" dirty="0">
              <a:latin typeface="+mn-lt"/>
              <a:ea typeface="Verdana" panose="020B0604030504040204" pitchFamily="34" charset="0"/>
            </a:rPr>
            <a:t> </a:t>
          </a:r>
          <a:r>
            <a:rPr lang="en-US" sz="1800" b="1" kern="1200" dirty="0" err="1">
              <a:latin typeface="+mn-lt"/>
              <a:ea typeface="Verdana" panose="020B0604030504040204" pitchFamily="34" charset="0"/>
            </a:rPr>
            <a:t>genetskoj</a:t>
          </a:r>
          <a:r>
            <a:rPr lang="en-US" sz="1800" b="1" kern="1200" dirty="0">
              <a:latin typeface="+mn-lt"/>
              <a:ea typeface="Verdana" panose="020B0604030504040204" pitchFamily="34" charset="0"/>
            </a:rPr>
            <a:t> </a:t>
          </a:r>
          <a:r>
            <a:rPr lang="en-US" sz="1800" b="1" kern="1200" dirty="0" err="1">
              <a:latin typeface="+mn-lt"/>
              <a:ea typeface="Verdana" panose="020B0604030504040204" pitchFamily="34" charset="0"/>
            </a:rPr>
            <a:t>razini</a:t>
          </a:r>
          <a:r>
            <a:rPr lang="en-US" sz="1800" b="1" kern="1200" dirty="0">
              <a:latin typeface="+mn-lt"/>
              <a:ea typeface="Verdana" panose="020B0604030504040204" pitchFamily="34" charset="0"/>
            </a:rPr>
            <a:t>, </a:t>
          </a:r>
          <a:r>
            <a:rPr lang="en-US" sz="1800" b="1" kern="1200" dirty="0" err="1">
              <a:latin typeface="+mn-lt"/>
              <a:ea typeface="Verdana" panose="020B0604030504040204" pitchFamily="34" charset="0"/>
            </a:rPr>
            <a:t>razini</a:t>
          </a:r>
          <a:r>
            <a:rPr lang="en-US" sz="1800" b="1" kern="1200" dirty="0">
              <a:latin typeface="+mn-lt"/>
              <a:ea typeface="Verdana" panose="020B0604030504040204" pitchFamily="34" charset="0"/>
            </a:rPr>
            <a:t> </a:t>
          </a:r>
          <a:r>
            <a:rPr lang="en-US" sz="1800" b="1" kern="1200" dirty="0" err="1">
              <a:latin typeface="+mn-lt"/>
              <a:ea typeface="Verdana" panose="020B0604030504040204" pitchFamily="34" charset="0"/>
            </a:rPr>
            <a:t>vrsta</a:t>
          </a:r>
          <a:r>
            <a:rPr lang="en-US" sz="1800" b="1" kern="1200" dirty="0">
              <a:latin typeface="+mn-lt"/>
              <a:ea typeface="Verdana" panose="020B0604030504040204" pitchFamily="34" charset="0"/>
            </a:rPr>
            <a:t> </a:t>
          </a:r>
          <a:r>
            <a:rPr lang="en-US" sz="1800" b="1" kern="1200" dirty="0" err="1">
              <a:latin typeface="+mn-lt"/>
              <a:ea typeface="Verdana" panose="020B0604030504040204" pitchFamily="34" charset="0"/>
            </a:rPr>
            <a:t>i</a:t>
          </a:r>
          <a:r>
            <a:rPr lang="en-US" sz="1800" b="1" kern="1200" dirty="0">
              <a:latin typeface="+mn-lt"/>
              <a:ea typeface="Verdana" panose="020B0604030504040204" pitchFamily="34" charset="0"/>
            </a:rPr>
            <a:t> </a:t>
          </a:r>
          <a:r>
            <a:rPr lang="en-US" sz="1800" b="1" kern="1200" dirty="0" err="1">
              <a:latin typeface="+mn-lt"/>
              <a:ea typeface="Verdana" panose="020B0604030504040204" pitchFamily="34" charset="0"/>
            </a:rPr>
            <a:t>ekosustava</a:t>
          </a:r>
          <a:r>
            <a:rPr lang="en-US" sz="1800" b="1" kern="1200" dirty="0">
              <a:latin typeface="+mn-lt"/>
              <a:ea typeface="Verdana" panose="020B0604030504040204" pitchFamily="34" charset="0"/>
            </a:rPr>
            <a:t>.</a:t>
          </a:r>
          <a:endParaRPr lang="en-US" sz="1800" kern="1200" dirty="0">
            <a:latin typeface="+mn-lt"/>
            <a:ea typeface="Verdana" panose="020B0604030504040204" pitchFamily="34" charset="0"/>
          </a:endParaRPr>
        </a:p>
      </dsp:txBody>
      <dsp:txXfrm>
        <a:off x="0" y="1879"/>
        <a:ext cx="6234818" cy="1281566"/>
      </dsp:txXfrm>
    </dsp:sp>
    <dsp:sp modelId="{5D42DBA4-910E-40BE-96E0-1A66B9FC6E00}">
      <dsp:nvSpPr>
        <dsp:cNvPr id="0" name=""/>
        <dsp:cNvSpPr/>
      </dsp:nvSpPr>
      <dsp:spPr>
        <a:xfrm>
          <a:off x="0" y="1283445"/>
          <a:ext cx="6234818" cy="0"/>
        </a:xfrm>
        <a:prstGeom prst="line">
          <a:avLst/>
        </a:prstGeom>
        <a:solidFill>
          <a:schemeClr val="accent6">
            <a:shade val="80000"/>
            <a:hueOff val="366495"/>
            <a:satOff val="-41729"/>
            <a:lumOff val="22980"/>
            <a:alphaOff val="0"/>
          </a:schemeClr>
        </a:solidFill>
        <a:ln w="25400" cap="flat" cmpd="sng" algn="ctr">
          <a:solidFill>
            <a:schemeClr val="accent6">
              <a:shade val="80000"/>
              <a:hueOff val="366495"/>
              <a:satOff val="-41729"/>
              <a:lumOff val="2298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DF2F1B-A6D0-4D3E-B2D8-1E811169E585}">
      <dsp:nvSpPr>
        <dsp:cNvPr id="0" name=""/>
        <dsp:cNvSpPr/>
      </dsp:nvSpPr>
      <dsp:spPr>
        <a:xfrm>
          <a:off x="0" y="1283445"/>
          <a:ext cx="6234818" cy="1281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None/>
          </a:pPr>
          <a:r>
            <a:rPr lang="en-GB" sz="1800" kern="1200" dirty="0" err="1">
              <a:latin typeface="+mn-lt"/>
              <a:ea typeface="Verdana" panose="020B0604030504040204" pitchFamily="34" charset="0"/>
            </a:rPr>
            <a:t>Sve</a:t>
          </a:r>
          <a:r>
            <a:rPr lang="en-GB" sz="1800" kern="1200" dirty="0">
              <a:latin typeface="+mn-lt"/>
              <a:ea typeface="Verdana" panose="020B0604030504040204" pitchFamily="34" charset="0"/>
            </a:rPr>
            <a:t> </a:t>
          </a:r>
          <a:r>
            <a:rPr lang="en-GB" sz="1800" kern="1200" dirty="0" err="1">
              <a:latin typeface="+mn-lt"/>
              <a:ea typeface="Verdana" panose="020B0604030504040204" pitchFamily="34" charset="0"/>
            </a:rPr>
            <a:t>vrste</a:t>
          </a:r>
          <a:r>
            <a:rPr lang="en-GB" sz="1800" kern="1200" dirty="0">
              <a:latin typeface="+mn-lt"/>
              <a:ea typeface="Verdana" panose="020B0604030504040204" pitchFamily="34" charset="0"/>
            </a:rPr>
            <a:t>, </a:t>
          </a:r>
          <a:r>
            <a:rPr lang="en-GB" sz="1800" kern="1200" dirty="0" err="1">
              <a:latin typeface="+mn-lt"/>
              <a:ea typeface="Verdana" panose="020B0604030504040204" pitchFamily="34" charset="0"/>
            </a:rPr>
            <a:t>uključujući</a:t>
          </a:r>
          <a:r>
            <a:rPr lang="en-GB" sz="1800" kern="1200" dirty="0">
              <a:latin typeface="+mn-lt"/>
              <a:ea typeface="Verdana" panose="020B0604030504040204" pitchFamily="34" charset="0"/>
            </a:rPr>
            <a:t> </a:t>
          </a:r>
          <a:r>
            <a:rPr lang="en-GB" sz="1800" kern="1200" dirty="0" err="1">
              <a:latin typeface="+mn-lt"/>
              <a:ea typeface="Verdana" panose="020B0604030504040204" pitchFamily="34" charset="0"/>
            </a:rPr>
            <a:t>i</a:t>
          </a:r>
          <a:r>
            <a:rPr lang="en-GB" sz="1800" kern="1200" dirty="0">
              <a:latin typeface="+mn-lt"/>
              <a:ea typeface="Verdana" panose="020B0604030504040204" pitchFamily="34" charset="0"/>
            </a:rPr>
            <a:t> </a:t>
          </a:r>
          <a:r>
            <a:rPr lang="en-GB" sz="1800" kern="1200" dirty="0" err="1">
              <a:latin typeface="+mn-lt"/>
              <a:ea typeface="Verdana" panose="020B0604030504040204" pitchFamily="34" charset="0"/>
            </a:rPr>
            <a:t>ljude</a:t>
          </a:r>
          <a:r>
            <a:rPr lang="en-GB" sz="1800" kern="1200" dirty="0">
              <a:latin typeface="+mn-lt"/>
              <a:ea typeface="Verdana" panose="020B0604030504040204" pitchFamily="34" charset="0"/>
            </a:rPr>
            <a:t>, </a:t>
          </a:r>
          <a:r>
            <a:rPr lang="en-GB" sz="1800" kern="1200" dirty="0" err="1">
              <a:latin typeface="+mn-lt"/>
              <a:ea typeface="Verdana" panose="020B0604030504040204" pitchFamily="34" charset="0"/>
            </a:rPr>
            <a:t>ovise</a:t>
          </a:r>
          <a:r>
            <a:rPr lang="en-GB" sz="1800" kern="1200" dirty="0">
              <a:latin typeface="+mn-lt"/>
              <a:ea typeface="Verdana" panose="020B0604030504040204" pitchFamily="34" charset="0"/>
            </a:rPr>
            <a:t> o </a:t>
          </a:r>
          <a:r>
            <a:rPr lang="en-GB" sz="1800" kern="1200" dirty="0" err="1">
              <a:latin typeface="+mn-lt"/>
              <a:ea typeface="Verdana" panose="020B0604030504040204" pitchFamily="34" charset="0"/>
            </a:rPr>
            <a:t>ovoj</a:t>
          </a:r>
          <a:r>
            <a:rPr lang="en-GB" sz="1800" kern="1200" dirty="0">
              <a:latin typeface="+mn-lt"/>
              <a:ea typeface="Verdana" panose="020B0604030504040204" pitchFamily="34" charset="0"/>
            </a:rPr>
            <a:t> </a:t>
          </a:r>
          <a:r>
            <a:rPr lang="en-GB" sz="1800" kern="1200" dirty="0" err="1">
              <a:latin typeface="+mn-lt"/>
              <a:ea typeface="Verdana" panose="020B0604030504040204" pitchFamily="34" charset="0"/>
            </a:rPr>
            <a:t>kompleksnosti</a:t>
          </a:r>
          <a:r>
            <a:rPr lang="en-GB" sz="1800" kern="1200" dirty="0">
              <a:latin typeface="+mn-lt"/>
              <a:ea typeface="Verdana" panose="020B0604030504040204" pitchFamily="34" charset="0"/>
            </a:rPr>
            <a:t> </a:t>
          </a:r>
          <a:r>
            <a:rPr lang="en-GB" sz="1800" kern="1200" dirty="0" err="1">
              <a:latin typeface="+mn-lt"/>
              <a:ea typeface="Verdana" panose="020B0604030504040204" pitchFamily="34" charset="0"/>
            </a:rPr>
            <a:t>i</a:t>
          </a:r>
          <a:r>
            <a:rPr lang="en-GB" sz="1800" kern="1200" dirty="0">
              <a:latin typeface="+mn-lt"/>
              <a:ea typeface="Verdana" panose="020B0604030504040204" pitchFamily="34" charset="0"/>
            </a:rPr>
            <a:t> </a:t>
          </a:r>
          <a:r>
            <a:rPr lang="en-GB" sz="1800" kern="1200" dirty="0" err="1">
              <a:latin typeface="+mn-lt"/>
              <a:ea typeface="Verdana" panose="020B0604030504040204" pitchFamily="34" charset="0"/>
            </a:rPr>
            <a:t>ovom</a:t>
          </a:r>
          <a:r>
            <a:rPr lang="en-GB" sz="1800" kern="1200" dirty="0">
              <a:latin typeface="+mn-lt"/>
              <a:ea typeface="Verdana" panose="020B0604030504040204" pitchFamily="34" charset="0"/>
            </a:rPr>
            <a:t> </a:t>
          </a:r>
          <a:r>
            <a:rPr lang="en-GB" sz="1800" kern="1200" dirty="0" err="1">
              <a:latin typeface="+mn-lt"/>
              <a:ea typeface="Verdana" panose="020B0604030504040204" pitchFamily="34" charset="0"/>
            </a:rPr>
            <a:t>balansu</a:t>
          </a:r>
          <a:r>
            <a:rPr lang="en-GB" sz="1800" kern="1200" dirty="0">
              <a:latin typeface="+mn-lt"/>
              <a:ea typeface="Verdana" panose="020B0604030504040204" pitchFamily="34" charset="0"/>
            </a:rPr>
            <a:t> </a:t>
          </a:r>
          <a:r>
            <a:rPr lang="en-GB" sz="1800" kern="1200" dirty="0" err="1">
              <a:latin typeface="+mn-lt"/>
              <a:ea typeface="Verdana" panose="020B0604030504040204" pitchFamily="34" charset="0"/>
            </a:rPr>
            <a:t>život</a:t>
          </a:r>
          <a:r>
            <a:rPr lang="en-GB" sz="1800" kern="1200" dirty="0">
              <a:latin typeface="+mn-lt"/>
              <a:ea typeface="Verdana" panose="020B0604030504040204" pitchFamily="34" charset="0"/>
            </a:rPr>
            <a:t> </a:t>
          </a:r>
          <a:r>
            <a:rPr lang="en-GB" sz="1800" kern="1200" dirty="0" err="1">
              <a:latin typeface="+mn-lt"/>
              <a:ea typeface="Verdana" panose="020B0604030504040204" pitchFamily="34" charset="0"/>
            </a:rPr>
            <a:t>i</a:t>
          </a:r>
          <a:r>
            <a:rPr lang="en-GB" sz="1800" kern="1200" dirty="0">
              <a:latin typeface="+mn-lt"/>
              <a:ea typeface="Verdana" panose="020B0604030504040204" pitchFamily="34" charset="0"/>
            </a:rPr>
            <a:t> </a:t>
          </a:r>
          <a:r>
            <a:rPr lang="en-GB" sz="1800" kern="1200" dirty="0" err="1">
              <a:latin typeface="+mn-lt"/>
              <a:ea typeface="Verdana" panose="020B0604030504040204" pitchFamily="34" charset="0"/>
            </a:rPr>
            <a:t>ekosustava</a:t>
          </a:r>
          <a:r>
            <a:rPr lang="en-GB" sz="1800" kern="1200" dirty="0">
              <a:latin typeface="+mn-lt"/>
              <a:ea typeface="Verdana" panose="020B0604030504040204" pitchFamily="34" charset="0"/>
            </a:rPr>
            <a:t> – od </a:t>
          </a:r>
          <a:r>
            <a:rPr lang="en-GB" sz="1800" kern="1200" dirty="0" err="1">
              <a:latin typeface="+mn-lt"/>
              <a:ea typeface="Verdana" panose="020B0604030504040204" pitchFamily="34" charset="0"/>
            </a:rPr>
            <a:t>mikro</a:t>
          </a:r>
          <a:r>
            <a:rPr lang="en-GB" sz="1800" kern="1200" dirty="0">
              <a:latin typeface="+mn-lt"/>
              <a:ea typeface="Verdana" panose="020B0604030504040204" pitchFamily="34" charset="0"/>
            </a:rPr>
            <a:t> do </a:t>
          </a:r>
          <a:r>
            <a:rPr lang="en-GB" sz="1800" kern="1200" dirty="0" err="1">
              <a:latin typeface="+mn-lt"/>
              <a:ea typeface="Verdana" panose="020B0604030504040204" pitchFamily="34" charset="0"/>
            </a:rPr>
            <a:t>makro</a:t>
          </a:r>
          <a:r>
            <a:rPr lang="en-GB" sz="1800" kern="1200" dirty="0">
              <a:latin typeface="+mn-lt"/>
              <a:ea typeface="Verdana" panose="020B0604030504040204" pitchFamily="34" charset="0"/>
            </a:rPr>
            <a:t> </a:t>
          </a:r>
          <a:r>
            <a:rPr lang="en-GB" sz="1800" kern="1200" dirty="0" err="1">
              <a:latin typeface="+mn-lt"/>
              <a:ea typeface="Verdana" panose="020B0604030504040204" pitchFamily="34" charset="0"/>
            </a:rPr>
            <a:t>novoa</a:t>
          </a:r>
          <a:r>
            <a:rPr lang="en-GB" sz="1800" kern="1200" dirty="0">
              <a:latin typeface="+mn-lt"/>
              <a:ea typeface="Verdana" panose="020B0604030504040204" pitchFamily="34" charset="0"/>
            </a:rPr>
            <a:t> – za </a:t>
          </a:r>
          <a:r>
            <a:rPr lang="en-GB" sz="1800" kern="1200" dirty="0" err="1">
              <a:latin typeface="+mn-lt"/>
              <a:ea typeface="Verdana" panose="020B0604030504040204" pitchFamily="34" charset="0"/>
            </a:rPr>
            <a:t>svoj</a:t>
          </a:r>
          <a:r>
            <a:rPr lang="en-GB" sz="1800" kern="1200" dirty="0">
              <a:latin typeface="+mn-lt"/>
              <a:ea typeface="Verdana" panose="020B0604030504040204" pitchFamily="34" charset="0"/>
            </a:rPr>
            <a:t> </a:t>
          </a:r>
          <a:r>
            <a:rPr lang="en-GB" sz="1800" kern="1200" dirty="0" err="1">
              <a:latin typeface="+mn-lt"/>
              <a:ea typeface="Verdana" panose="020B0604030504040204" pitchFamily="34" charset="0"/>
            </a:rPr>
            <a:t>opstanak</a:t>
          </a:r>
          <a:r>
            <a:rPr lang="en-GB" sz="1800" kern="1200" dirty="0">
              <a:latin typeface="+mn-lt"/>
              <a:ea typeface="Verdana" panose="020B0604030504040204" pitchFamily="34" charset="0"/>
            </a:rPr>
            <a:t>. </a:t>
          </a:r>
          <a:endParaRPr lang="en-US" sz="1800" kern="1200" dirty="0">
            <a:latin typeface="+mn-lt"/>
            <a:ea typeface="Verdana" panose="020B0604030504040204" pitchFamily="34" charset="0"/>
          </a:endParaRPr>
        </a:p>
      </dsp:txBody>
      <dsp:txXfrm>
        <a:off x="0" y="1283445"/>
        <a:ext cx="6234818" cy="1281566"/>
      </dsp:txXfrm>
    </dsp:sp>
    <dsp:sp modelId="{4578B9EC-E294-4871-B854-9DA5BB917EEE}">
      <dsp:nvSpPr>
        <dsp:cNvPr id="0" name=""/>
        <dsp:cNvSpPr/>
      </dsp:nvSpPr>
      <dsp:spPr>
        <a:xfrm>
          <a:off x="0" y="2565012"/>
          <a:ext cx="6234818" cy="0"/>
        </a:xfrm>
        <a:prstGeom prst="line">
          <a:avLst/>
        </a:prstGeom>
        <a:solidFill>
          <a:schemeClr val="accent6">
            <a:shade val="80000"/>
            <a:hueOff val="732990"/>
            <a:satOff val="-83459"/>
            <a:lumOff val="45959"/>
            <a:alphaOff val="0"/>
          </a:schemeClr>
        </a:solidFill>
        <a:ln w="25400" cap="flat" cmpd="sng" algn="ctr">
          <a:solidFill>
            <a:schemeClr val="accent6">
              <a:shade val="80000"/>
              <a:hueOff val="732990"/>
              <a:satOff val="-83459"/>
              <a:lumOff val="4595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256613-5F95-4F20-9915-1521F12ACD83}">
      <dsp:nvSpPr>
        <dsp:cNvPr id="0" name=""/>
        <dsp:cNvSpPr/>
      </dsp:nvSpPr>
      <dsp:spPr>
        <a:xfrm>
          <a:off x="0" y="2565012"/>
          <a:ext cx="6234818" cy="1281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None/>
          </a:pPr>
          <a:r>
            <a:rPr lang="en-US" sz="1800" kern="1200" dirty="0" err="1">
              <a:latin typeface="+mn-lt"/>
              <a:ea typeface="Verdana" panose="020B0604030504040204" pitchFamily="34" charset="0"/>
            </a:rPr>
            <a:t>Ljudi</a:t>
          </a:r>
          <a:r>
            <a:rPr lang="en-US" sz="1800" kern="1200" dirty="0">
              <a:latin typeface="+mn-lt"/>
              <a:ea typeface="Verdana" panose="020B0604030504040204" pitchFamily="34" charset="0"/>
            </a:rPr>
            <a:t> </a:t>
          </a:r>
          <a:r>
            <a:rPr lang="en-US" sz="1800" kern="1200" dirty="0" err="1">
              <a:latin typeface="+mn-lt"/>
              <a:ea typeface="Verdana" panose="020B0604030504040204" pitchFamily="34" charset="0"/>
            </a:rPr>
            <a:t>postaju</a:t>
          </a:r>
          <a:r>
            <a:rPr lang="en-US" sz="1800" kern="1200" dirty="0">
              <a:latin typeface="+mn-lt"/>
              <a:ea typeface="Verdana" panose="020B0604030504040204" pitchFamily="34" charset="0"/>
            </a:rPr>
            <a:t> </a:t>
          </a:r>
          <a:r>
            <a:rPr lang="en-US" sz="1800" kern="1200" dirty="0" err="1">
              <a:latin typeface="+mn-lt"/>
              <a:ea typeface="Verdana" panose="020B0604030504040204" pitchFamily="34" charset="0"/>
            </a:rPr>
            <a:t>sve</a:t>
          </a:r>
          <a:r>
            <a:rPr lang="en-US" sz="1800" kern="1200" dirty="0">
              <a:latin typeface="+mn-lt"/>
              <a:ea typeface="Verdana" panose="020B0604030504040204" pitchFamily="34" charset="0"/>
            </a:rPr>
            <a:t> </a:t>
          </a:r>
          <a:r>
            <a:rPr lang="en-US" sz="1800" kern="1200" dirty="0" err="1">
              <a:latin typeface="+mn-lt"/>
              <a:ea typeface="Verdana" panose="020B0604030504040204" pitchFamily="34" charset="0"/>
            </a:rPr>
            <a:t>svjesniji</a:t>
          </a:r>
          <a:r>
            <a:rPr lang="en-US" sz="1800" kern="1200" dirty="0">
              <a:latin typeface="+mn-lt"/>
              <a:ea typeface="Verdana" panose="020B0604030504040204" pitchFamily="34" charset="0"/>
            </a:rPr>
            <a:t> </a:t>
          </a:r>
          <a:r>
            <a:rPr lang="en-US" sz="1800" kern="1200" dirty="0" err="1">
              <a:latin typeface="+mn-lt"/>
              <a:ea typeface="Verdana" panose="020B0604030504040204" pitchFamily="34" charset="0"/>
            </a:rPr>
            <a:t>široke</a:t>
          </a:r>
          <a:r>
            <a:rPr lang="en-US" sz="1800" kern="1200" dirty="0">
              <a:latin typeface="+mn-lt"/>
              <a:ea typeface="Verdana" panose="020B0604030504040204" pitchFamily="34" charset="0"/>
            </a:rPr>
            <a:t> </a:t>
          </a:r>
          <a:r>
            <a:rPr lang="en-US" sz="1800" kern="1200" dirty="0" err="1">
              <a:latin typeface="+mn-lt"/>
              <a:ea typeface="Verdana" panose="020B0604030504040204" pitchFamily="34" charset="0"/>
            </a:rPr>
            <a:t>lepeze</a:t>
          </a:r>
          <a:r>
            <a:rPr lang="en-US" sz="1800" kern="1200" dirty="0">
              <a:latin typeface="+mn-lt"/>
              <a:ea typeface="Verdana" panose="020B0604030504040204" pitchFamily="34" charset="0"/>
            </a:rPr>
            <a:t> </a:t>
          </a:r>
          <a:r>
            <a:rPr lang="en-US" sz="1800" kern="1200" dirty="0" err="1">
              <a:latin typeface="+mn-lt"/>
              <a:ea typeface="Verdana" panose="020B0604030504040204" pitchFamily="34" charset="0"/>
            </a:rPr>
            <a:t>dobara</a:t>
          </a:r>
          <a:r>
            <a:rPr lang="en-US" sz="1800" kern="1200" dirty="0">
              <a:latin typeface="+mn-lt"/>
              <a:ea typeface="Verdana" panose="020B0604030504040204" pitchFamily="34" charset="0"/>
            </a:rPr>
            <a:t> </a:t>
          </a:r>
          <a:r>
            <a:rPr lang="en-US" sz="1800" kern="1200" dirty="0" err="1">
              <a:latin typeface="+mn-lt"/>
              <a:ea typeface="Verdana" panose="020B0604030504040204" pitchFamily="34" charset="0"/>
            </a:rPr>
            <a:t>i</a:t>
          </a:r>
          <a:r>
            <a:rPr lang="en-US" sz="1800" kern="1200" dirty="0">
              <a:latin typeface="+mn-lt"/>
              <a:ea typeface="Verdana" panose="020B0604030504040204" pitchFamily="34" charset="0"/>
            </a:rPr>
            <a:t> </a:t>
          </a:r>
          <a:r>
            <a:rPr lang="en-US" sz="1800" kern="1200" dirty="0" err="1">
              <a:latin typeface="+mn-lt"/>
              <a:ea typeface="Verdana" panose="020B0604030504040204" pitchFamily="34" charset="0"/>
            </a:rPr>
            <a:t>usluga</a:t>
          </a:r>
          <a:r>
            <a:rPr lang="en-US" sz="1800" kern="1200" dirty="0">
              <a:latin typeface="+mn-lt"/>
              <a:ea typeface="Verdana" panose="020B0604030504040204" pitchFamily="34" charset="0"/>
            </a:rPr>
            <a:t> </a:t>
          </a:r>
          <a:r>
            <a:rPr lang="en-US" sz="1800" kern="1200" dirty="0" err="1">
              <a:latin typeface="+mn-lt"/>
              <a:ea typeface="Verdana" panose="020B0604030504040204" pitchFamily="34" charset="0"/>
            </a:rPr>
            <a:t>koje</a:t>
          </a:r>
          <a:r>
            <a:rPr lang="en-US" sz="1800" kern="1200" dirty="0">
              <a:latin typeface="+mn-lt"/>
              <a:ea typeface="Verdana" panose="020B0604030504040204" pitchFamily="34" charset="0"/>
            </a:rPr>
            <a:t> </a:t>
          </a:r>
          <a:r>
            <a:rPr lang="en-US" sz="1800" kern="1200" dirty="0" err="1">
              <a:latin typeface="+mn-lt"/>
              <a:ea typeface="Verdana" panose="020B0604030504040204" pitchFamily="34" charset="0"/>
            </a:rPr>
            <a:t>im</a:t>
          </a:r>
          <a:r>
            <a:rPr lang="en-US" sz="1800" kern="1200" dirty="0">
              <a:latin typeface="+mn-lt"/>
              <a:ea typeface="Verdana" panose="020B0604030504040204" pitchFamily="34" charset="0"/>
            </a:rPr>
            <a:t> </a:t>
          </a:r>
          <a:r>
            <a:rPr lang="en-US" sz="1800" kern="1200" dirty="0" err="1">
              <a:latin typeface="+mn-lt"/>
              <a:ea typeface="Verdana" panose="020B0604030504040204" pitchFamily="34" charset="0"/>
            </a:rPr>
            <a:t>priroda</a:t>
          </a:r>
          <a:r>
            <a:rPr lang="en-US" sz="1800" kern="1200" dirty="0">
              <a:latin typeface="+mn-lt"/>
              <a:ea typeface="Verdana" panose="020B0604030504040204" pitchFamily="34" charset="0"/>
            </a:rPr>
            <a:t> </a:t>
          </a:r>
          <a:r>
            <a:rPr lang="en-US" sz="1800" kern="1200" dirty="0" err="1">
              <a:latin typeface="+mn-lt"/>
              <a:ea typeface="Verdana" panose="020B0604030504040204" pitchFamily="34" charset="0"/>
            </a:rPr>
            <a:t>daje</a:t>
          </a:r>
          <a:r>
            <a:rPr lang="en-US" sz="1800" kern="1200" dirty="0">
              <a:latin typeface="+mn-lt"/>
              <a:ea typeface="Verdana" panose="020B0604030504040204" pitchFamily="34" charset="0"/>
            </a:rPr>
            <a:t> </a:t>
          </a:r>
          <a:r>
            <a:rPr lang="en-US" sz="1800" kern="1200" dirty="0" err="1">
              <a:latin typeface="+mn-lt"/>
              <a:ea typeface="Verdana" panose="020B0604030504040204" pitchFamily="34" charset="0"/>
            </a:rPr>
            <a:t>besplatno</a:t>
          </a:r>
          <a:r>
            <a:rPr lang="en-US" sz="1800" kern="1200" dirty="0">
              <a:latin typeface="+mn-lt"/>
              <a:ea typeface="Verdana" panose="020B0604030504040204" pitchFamily="34" charset="0"/>
            </a:rPr>
            <a:t>, </a:t>
          </a:r>
          <a:r>
            <a:rPr lang="en-US" sz="1800" kern="1200" dirty="0" err="1">
              <a:latin typeface="+mn-lt"/>
              <a:ea typeface="Verdana" panose="020B0604030504040204" pitchFamily="34" charset="0"/>
            </a:rPr>
            <a:t>kao</a:t>
          </a:r>
          <a:r>
            <a:rPr lang="en-US" sz="1800" kern="1200" dirty="0">
              <a:latin typeface="+mn-lt"/>
              <a:ea typeface="Verdana" panose="020B0604030504040204" pitchFamily="34" charset="0"/>
            </a:rPr>
            <a:t> </a:t>
          </a:r>
          <a:r>
            <a:rPr lang="en-US" sz="1800" kern="1200" dirty="0" err="1">
              <a:latin typeface="+mn-lt"/>
              <a:ea typeface="Verdana" panose="020B0604030504040204" pitchFamily="34" charset="0"/>
            </a:rPr>
            <a:t>i</a:t>
          </a:r>
          <a:r>
            <a:rPr lang="en-US" sz="1800" kern="1200" dirty="0">
              <a:latin typeface="+mn-lt"/>
              <a:ea typeface="Verdana" panose="020B0604030504040204" pitchFamily="34" charset="0"/>
            </a:rPr>
            <a:t> </a:t>
          </a:r>
          <a:r>
            <a:rPr lang="en-US" sz="1800" kern="1200" dirty="0" err="1">
              <a:latin typeface="+mn-lt"/>
              <a:ea typeface="Verdana" panose="020B0604030504040204" pitchFamily="34" charset="0"/>
            </a:rPr>
            <a:t>imperativne</a:t>
          </a:r>
          <a:r>
            <a:rPr lang="en-US" sz="1800" kern="1200" dirty="0">
              <a:latin typeface="+mn-lt"/>
              <a:ea typeface="Verdana" panose="020B0604030504040204" pitchFamily="34" charset="0"/>
            </a:rPr>
            <a:t> </a:t>
          </a:r>
          <a:r>
            <a:rPr lang="en-US" sz="1800" kern="1200" dirty="0" err="1">
              <a:latin typeface="+mn-lt"/>
              <a:ea typeface="Verdana" panose="020B0604030504040204" pitchFamily="34" charset="0"/>
            </a:rPr>
            <a:t>potrebe</a:t>
          </a:r>
          <a:r>
            <a:rPr lang="en-US" sz="1800" kern="1200" dirty="0">
              <a:latin typeface="+mn-lt"/>
              <a:ea typeface="Verdana" panose="020B0604030504040204" pitchFamily="34" charset="0"/>
            </a:rPr>
            <a:t> </a:t>
          </a:r>
          <a:r>
            <a:rPr lang="en-US" sz="1800" kern="1200" dirty="0" err="1">
              <a:latin typeface="+mn-lt"/>
              <a:ea typeface="Verdana" panose="020B0604030504040204" pitchFamily="34" charset="0"/>
            </a:rPr>
            <a:t>zaštite</a:t>
          </a:r>
          <a:r>
            <a:rPr lang="en-US" sz="1800" kern="1200" dirty="0">
              <a:latin typeface="+mn-lt"/>
              <a:ea typeface="Verdana" panose="020B0604030504040204" pitchFamily="34" charset="0"/>
            </a:rPr>
            <a:t> </a:t>
          </a:r>
          <a:r>
            <a:rPr lang="en-US" sz="1800" kern="1200" dirty="0" err="1">
              <a:latin typeface="+mn-lt"/>
              <a:ea typeface="Verdana" panose="020B0604030504040204" pitchFamily="34" charset="0"/>
            </a:rPr>
            <a:t>iste</a:t>
          </a:r>
          <a:r>
            <a:rPr lang="en-US" sz="1800" kern="1200" dirty="0">
              <a:latin typeface="+mn-lt"/>
              <a:ea typeface="Verdana" panose="020B0604030504040204" pitchFamily="34" charset="0"/>
            </a:rPr>
            <a:t>. </a:t>
          </a:r>
          <a:r>
            <a:rPr lang="en-US" sz="1800" kern="1200" dirty="0" err="1">
              <a:latin typeface="+mn-lt"/>
              <a:ea typeface="Verdana" panose="020B0604030504040204" pitchFamily="34" charset="0"/>
            </a:rPr>
            <a:t>Naši</a:t>
          </a:r>
          <a:r>
            <a:rPr lang="en-US" sz="1800" kern="1200" dirty="0">
              <a:latin typeface="+mn-lt"/>
              <a:ea typeface="Verdana" panose="020B0604030504040204" pitchFamily="34" charset="0"/>
            </a:rPr>
            <a:t> </a:t>
          </a:r>
          <a:r>
            <a:rPr lang="en-US" sz="1800" kern="1200" dirty="0" err="1">
              <a:latin typeface="+mn-lt"/>
              <a:ea typeface="Verdana" panose="020B0604030504040204" pitchFamily="34" charset="0"/>
            </a:rPr>
            <a:t>životi</a:t>
          </a:r>
          <a:r>
            <a:rPr lang="en-US" sz="1800" kern="1200" dirty="0">
              <a:latin typeface="+mn-lt"/>
              <a:ea typeface="Verdana" panose="020B0604030504040204" pitchFamily="34" charset="0"/>
            </a:rPr>
            <a:t> </a:t>
          </a:r>
          <a:r>
            <a:rPr lang="en-US" sz="1800" kern="1200" dirty="0" err="1">
              <a:latin typeface="+mn-lt"/>
              <a:ea typeface="Verdana" panose="020B0604030504040204" pitchFamily="34" charset="0"/>
            </a:rPr>
            <a:t>ovise</a:t>
          </a:r>
          <a:r>
            <a:rPr lang="en-US" sz="1800" kern="1200" dirty="0">
              <a:latin typeface="+mn-lt"/>
              <a:ea typeface="Verdana" panose="020B0604030504040204" pitchFamily="34" charset="0"/>
            </a:rPr>
            <a:t> o </a:t>
          </a:r>
          <a:r>
            <a:rPr lang="en-US" sz="1800" kern="1200" dirty="0" err="1">
              <a:latin typeface="+mn-lt"/>
              <a:ea typeface="Verdana" panose="020B0604030504040204" pitchFamily="34" charset="0"/>
            </a:rPr>
            <a:t>mnogim</a:t>
          </a:r>
          <a:r>
            <a:rPr lang="en-US" sz="1800" kern="1200" dirty="0">
              <a:latin typeface="+mn-lt"/>
              <a:ea typeface="Verdana" panose="020B0604030504040204" pitchFamily="34" charset="0"/>
            </a:rPr>
            <a:t> od </a:t>
          </a:r>
          <a:r>
            <a:rPr lang="en-US" sz="1800" kern="1200" dirty="0" err="1">
              <a:latin typeface="+mn-lt"/>
              <a:ea typeface="Verdana" panose="020B0604030504040204" pitchFamily="34" charset="0"/>
            </a:rPr>
            <a:t>ovih</a:t>
          </a:r>
          <a:r>
            <a:rPr lang="en-US" sz="1800" kern="1200" dirty="0">
              <a:latin typeface="+mn-lt"/>
              <a:ea typeface="Verdana" panose="020B0604030504040204" pitchFamily="34" charset="0"/>
            </a:rPr>
            <a:t> </a:t>
          </a:r>
          <a:r>
            <a:rPr lang="en-US" sz="1800" kern="1200" dirty="0" err="1">
              <a:latin typeface="+mn-lt"/>
              <a:ea typeface="Verdana" panose="020B0604030504040204" pitchFamily="34" charset="0"/>
            </a:rPr>
            <a:t>usluga</a:t>
          </a:r>
          <a:r>
            <a:rPr lang="en-US" sz="1800" kern="1200" dirty="0">
              <a:latin typeface="+mn-lt"/>
              <a:ea typeface="Verdana" panose="020B0604030504040204" pitchFamily="34" charset="0"/>
            </a:rPr>
            <a:t>.</a:t>
          </a:r>
        </a:p>
      </dsp:txBody>
      <dsp:txXfrm>
        <a:off x="0" y="2565012"/>
        <a:ext cx="6234818" cy="128156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1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0.63909</cdr:x>
      <cdr:y>0.24751</cdr:y>
    </cdr:from>
    <cdr:to>
      <cdr:x>0.91845</cdr:x>
      <cdr:y>0.37981</cdr:y>
    </cdr:to>
    <cdr:sp macro="" textlink="">
      <cdr:nvSpPr>
        <cdr:cNvPr id="2" name="Szövegdoboz 1"/>
        <cdr:cNvSpPr txBox="1"/>
      </cdr:nvSpPr>
      <cdr:spPr>
        <a:xfrm xmlns:a="http://schemas.openxmlformats.org/drawingml/2006/main">
          <a:off x="3034195" y="1232851"/>
          <a:ext cx="1326292" cy="65902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hu-HU" sz="1100" dirty="0"/>
        </a:p>
      </cdr:txBody>
    </cdr:sp>
  </cdr:relSizeAnchor>
  <cdr:relSizeAnchor xmlns:cdr="http://schemas.openxmlformats.org/drawingml/2006/chartDrawing">
    <cdr:from>
      <cdr:x>0.47766</cdr:x>
      <cdr:y>0.22667</cdr:y>
    </cdr:from>
    <cdr:to>
      <cdr:x>0.9712</cdr:x>
      <cdr:y>0.32408</cdr:y>
    </cdr:to>
    <cdr:sp macro="" textlink="">
      <cdr:nvSpPr>
        <cdr:cNvPr id="3" name="Szövegdoboz 2"/>
        <cdr:cNvSpPr txBox="1"/>
      </cdr:nvSpPr>
      <cdr:spPr>
        <a:xfrm xmlns:a="http://schemas.openxmlformats.org/drawingml/2006/main">
          <a:off x="1939374" y="832681"/>
          <a:ext cx="2003857" cy="35783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hu-HU" sz="1200" dirty="0" err="1">
              <a:solidFill>
                <a:srgbClr val="E7501B"/>
              </a:solidFill>
            </a:rPr>
            <a:t>Intention-Action</a:t>
          </a:r>
          <a:r>
            <a:rPr lang="hu-HU" sz="1200" dirty="0">
              <a:solidFill>
                <a:srgbClr val="E7501B"/>
              </a:solidFill>
            </a:rPr>
            <a:t> </a:t>
          </a:r>
          <a:r>
            <a:rPr lang="hu-HU" sz="1200" dirty="0" err="1">
              <a:solidFill>
                <a:srgbClr val="E7501B"/>
              </a:solidFill>
            </a:rPr>
            <a:t>Gap</a:t>
          </a:r>
          <a:endParaRPr lang="hu-HU" sz="1200" dirty="0">
            <a:solidFill>
              <a:srgbClr val="E7501B"/>
            </a:solidFill>
          </a:endParaRPr>
        </a:p>
      </cdr:txBody>
    </cdr:sp>
  </cdr:relSizeAnchor>
  <cdr:relSizeAnchor xmlns:cdr="http://schemas.openxmlformats.org/drawingml/2006/chartDrawing">
    <cdr:from>
      <cdr:x>0.36426</cdr:x>
      <cdr:y>0.16823</cdr:y>
    </cdr:from>
    <cdr:to>
      <cdr:x>0.47482</cdr:x>
      <cdr:y>0.38252</cdr:y>
    </cdr:to>
    <cdr:sp macro="" textlink="">
      <cdr:nvSpPr>
        <cdr:cNvPr id="4" name="Jobb oldali kapcsos zárójel 11">
          <a:extLst xmlns:a="http://schemas.openxmlformats.org/drawingml/2006/main">
            <a:ext uri="{FF2B5EF4-FFF2-40B4-BE49-F238E27FC236}">
              <a16:creationId xmlns:a16="http://schemas.microsoft.com/office/drawing/2014/main" id="{26B1B6ED-A166-4955-B1D8-DB46C5A3E003}"/>
            </a:ext>
          </a:extLst>
        </cdr:cNvPr>
        <cdr:cNvSpPr/>
      </cdr:nvSpPr>
      <cdr:spPr>
        <a:xfrm xmlns:a="http://schemas.openxmlformats.org/drawingml/2006/main">
          <a:off x="1478944" y="618002"/>
          <a:ext cx="448910" cy="787196"/>
        </a:xfrm>
        <a:prstGeom xmlns:a="http://schemas.openxmlformats.org/drawingml/2006/main" prst="rightBrace">
          <a:avLst/>
        </a:prstGeom>
        <a:ln xmlns:a="http://schemas.openxmlformats.org/drawingml/2006/main" w="28575"/>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endParaRPr lang="hu-HU">
            <a:ln w="0"/>
            <a:solidFill>
              <a:schemeClr val="accent1"/>
            </a:solidFill>
            <a:effectLst>
              <a:outerShdw blurRad="38100" dist="25400" dir="5400000" algn="ctr" rotWithShape="0">
                <a:srgbClr val="6E747A">
                  <a:alpha val="43000"/>
                </a:srgbClr>
              </a:outerShdw>
            </a:effectLst>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8ea56dbdce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8ea56dbdce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8ea56dbdce_0_10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4" name="Google Shape;424;g8ea56dbdce_0_10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8ea56dbdce_0_4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8ea56dbdce_0_4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9938f6f96d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9938f6f96d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9938f6f96d_0_214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9938f6f96d_0_214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9938f6f96d_0_214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9938f6f96d_0_214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03958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Google Shape;714;g9938f6f96d_0_213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5" name="Google Shape;715;g9938f6f96d_0_213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
        <p:cNvGrpSpPr/>
        <p:nvPr/>
      </p:nvGrpSpPr>
      <p:grpSpPr>
        <a:xfrm>
          <a:off x="0" y="0"/>
          <a:ext cx="0" cy="0"/>
          <a:chOff x="0" y="0"/>
          <a:chExt cx="0" cy="0"/>
        </a:xfrm>
      </p:grpSpPr>
      <p:sp>
        <p:nvSpPr>
          <p:cNvPr id="8" name="Google Shape;8;p2"/>
          <p:cNvSpPr txBox="1">
            <a:spLocks noGrp="1"/>
          </p:cNvSpPr>
          <p:nvPr>
            <p:ph type="ctrTitle"/>
          </p:nvPr>
        </p:nvSpPr>
        <p:spPr>
          <a:xfrm>
            <a:off x="2729126" y="311547"/>
            <a:ext cx="3724500" cy="1768500"/>
          </a:xfrm>
          <a:prstGeom prst="rect">
            <a:avLst/>
          </a:prstGeom>
        </p:spPr>
        <p:txBody>
          <a:bodyPr spcFirstLastPara="1" wrap="square" lIns="91425" tIns="91425" rIns="91425" bIns="91425" anchor="t" anchorCtr="0">
            <a:noAutofit/>
          </a:bodyPr>
          <a:lstStyle>
            <a:lvl1pPr lvl="0" algn="ctr">
              <a:spcBef>
                <a:spcPts val="0"/>
              </a:spcBef>
              <a:spcAft>
                <a:spcPts val="0"/>
              </a:spcAft>
              <a:buClr>
                <a:srgbClr val="FFFFFF"/>
              </a:buClr>
              <a:buSzPts val="4900"/>
              <a:buFont typeface="Bebas Neue"/>
              <a:buNone/>
              <a:defRPr sz="5600">
                <a:solidFill>
                  <a:srgbClr val="2B2D83"/>
                </a:solidFill>
                <a:latin typeface="Bebas Neue"/>
                <a:ea typeface="Bebas Neue"/>
                <a:cs typeface="Bebas Neue"/>
                <a:sym typeface="Bebas Neue"/>
              </a:defRPr>
            </a:lvl1pPr>
            <a:lvl2pPr lvl="1" algn="ctr">
              <a:spcBef>
                <a:spcPts val="0"/>
              </a:spcBef>
              <a:spcAft>
                <a:spcPts val="0"/>
              </a:spcAft>
              <a:buClr>
                <a:srgbClr val="FFFFFF"/>
              </a:buClr>
              <a:buSzPts val="5200"/>
              <a:buNone/>
              <a:defRPr sz="5200">
                <a:solidFill>
                  <a:srgbClr val="FFFFFF"/>
                </a:solidFill>
              </a:defRPr>
            </a:lvl2pPr>
            <a:lvl3pPr lvl="2" algn="ctr">
              <a:spcBef>
                <a:spcPts val="0"/>
              </a:spcBef>
              <a:spcAft>
                <a:spcPts val="0"/>
              </a:spcAft>
              <a:buClr>
                <a:srgbClr val="FFFFFF"/>
              </a:buClr>
              <a:buSzPts val="5200"/>
              <a:buNone/>
              <a:defRPr sz="5200">
                <a:solidFill>
                  <a:srgbClr val="FFFFFF"/>
                </a:solidFill>
              </a:defRPr>
            </a:lvl3pPr>
            <a:lvl4pPr lvl="3" algn="ctr">
              <a:spcBef>
                <a:spcPts val="0"/>
              </a:spcBef>
              <a:spcAft>
                <a:spcPts val="0"/>
              </a:spcAft>
              <a:buClr>
                <a:srgbClr val="FFFFFF"/>
              </a:buClr>
              <a:buSzPts val="5200"/>
              <a:buNone/>
              <a:defRPr sz="5200">
                <a:solidFill>
                  <a:srgbClr val="FFFFFF"/>
                </a:solidFill>
              </a:defRPr>
            </a:lvl4pPr>
            <a:lvl5pPr lvl="4" algn="ctr">
              <a:spcBef>
                <a:spcPts val="0"/>
              </a:spcBef>
              <a:spcAft>
                <a:spcPts val="0"/>
              </a:spcAft>
              <a:buClr>
                <a:srgbClr val="FFFFFF"/>
              </a:buClr>
              <a:buSzPts val="5200"/>
              <a:buNone/>
              <a:defRPr sz="5200">
                <a:solidFill>
                  <a:srgbClr val="FFFFFF"/>
                </a:solidFill>
              </a:defRPr>
            </a:lvl5pPr>
            <a:lvl6pPr lvl="5" algn="ctr">
              <a:spcBef>
                <a:spcPts val="0"/>
              </a:spcBef>
              <a:spcAft>
                <a:spcPts val="0"/>
              </a:spcAft>
              <a:buClr>
                <a:srgbClr val="FFFFFF"/>
              </a:buClr>
              <a:buSzPts val="5200"/>
              <a:buNone/>
              <a:defRPr sz="5200">
                <a:solidFill>
                  <a:srgbClr val="FFFFFF"/>
                </a:solidFill>
              </a:defRPr>
            </a:lvl6pPr>
            <a:lvl7pPr lvl="6" algn="ctr">
              <a:spcBef>
                <a:spcPts val="0"/>
              </a:spcBef>
              <a:spcAft>
                <a:spcPts val="0"/>
              </a:spcAft>
              <a:buClr>
                <a:srgbClr val="FFFFFF"/>
              </a:buClr>
              <a:buSzPts val="5200"/>
              <a:buNone/>
              <a:defRPr sz="5200">
                <a:solidFill>
                  <a:srgbClr val="FFFFFF"/>
                </a:solidFill>
              </a:defRPr>
            </a:lvl7pPr>
            <a:lvl8pPr lvl="7" algn="ctr">
              <a:spcBef>
                <a:spcPts val="0"/>
              </a:spcBef>
              <a:spcAft>
                <a:spcPts val="0"/>
              </a:spcAft>
              <a:buClr>
                <a:srgbClr val="FFFFFF"/>
              </a:buClr>
              <a:buSzPts val="5200"/>
              <a:buNone/>
              <a:defRPr sz="5200">
                <a:solidFill>
                  <a:srgbClr val="FFFFFF"/>
                </a:solidFill>
              </a:defRPr>
            </a:lvl8pPr>
            <a:lvl9pPr lvl="8" algn="ctr">
              <a:spcBef>
                <a:spcPts val="0"/>
              </a:spcBef>
              <a:spcAft>
                <a:spcPts val="0"/>
              </a:spcAft>
              <a:buClr>
                <a:srgbClr val="FFFFFF"/>
              </a:buClr>
              <a:buSzPts val="5200"/>
              <a:buNone/>
              <a:defRPr sz="5200">
                <a:solidFill>
                  <a:srgbClr val="FFFFFF"/>
                </a:solidFill>
              </a:defRPr>
            </a:lvl9pPr>
          </a:lstStyle>
          <a:p>
            <a:endParaRPr dirty="0"/>
          </a:p>
        </p:txBody>
      </p:sp>
      <p:sp>
        <p:nvSpPr>
          <p:cNvPr id="9" name="Google Shape;9;p2"/>
          <p:cNvSpPr txBox="1">
            <a:spLocks noGrp="1"/>
          </p:cNvSpPr>
          <p:nvPr>
            <p:ph type="subTitle" idx="1"/>
          </p:nvPr>
        </p:nvSpPr>
        <p:spPr>
          <a:xfrm>
            <a:off x="3214526" y="2301372"/>
            <a:ext cx="27105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a:solidFill>
                  <a:srgbClr val="15A7A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dirty="0"/>
          </a:p>
        </p:txBody>
      </p:sp>
      <p:grpSp>
        <p:nvGrpSpPr>
          <p:cNvPr id="10" name="Google Shape;10;p2"/>
          <p:cNvGrpSpPr/>
          <p:nvPr/>
        </p:nvGrpSpPr>
        <p:grpSpPr>
          <a:xfrm>
            <a:off x="-1807437" y="-2986677"/>
            <a:ext cx="12729824" cy="8656755"/>
            <a:chOff x="179600" y="-461549"/>
            <a:chExt cx="7466172" cy="5078466"/>
          </a:xfrm>
        </p:grpSpPr>
        <p:sp>
          <p:nvSpPr>
            <p:cNvPr id="11" name="Google Shape;11;p2"/>
            <p:cNvSpPr/>
            <p:nvPr/>
          </p:nvSpPr>
          <p:spPr>
            <a:xfrm>
              <a:off x="179600" y="2135875"/>
              <a:ext cx="1539425" cy="1481075"/>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E75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6000595" y="3580250"/>
              <a:ext cx="669800" cy="515675"/>
            </a:xfrm>
            <a:custGeom>
              <a:avLst/>
              <a:gdLst/>
              <a:ahLst/>
              <a:cxnLst/>
              <a:rect l="l" t="t" r="r" b="b"/>
              <a:pathLst>
                <a:path w="26792" h="20627" extrusionOk="0">
                  <a:moveTo>
                    <a:pt x="1" y="1"/>
                  </a:moveTo>
                  <a:lnTo>
                    <a:pt x="1" y="20627"/>
                  </a:lnTo>
                  <a:lnTo>
                    <a:pt x="26791" y="20627"/>
                  </a:lnTo>
                  <a:lnTo>
                    <a:pt x="26791" y="1"/>
                  </a:lnTo>
                  <a:close/>
                </a:path>
              </a:pathLst>
            </a:custGeom>
            <a:solidFill>
              <a:srgbClr val="15A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userDrawn="1"/>
          </p:nvSpPr>
          <p:spPr>
            <a:xfrm>
              <a:off x="1481222" y="3736700"/>
              <a:ext cx="325050" cy="265975"/>
            </a:xfrm>
            <a:custGeom>
              <a:avLst/>
              <a:gdLst/>
              <a:ahLst/>
              <a:cxnLst/>
              <a:rect l="l" t="t" r="r" b="b"/>
              <a:pathLst>
                <a:path w="13002" h="10639" extrusionOk="0">
                  <a:moveTo>
                    <a:pt x="0" y="1"/>
                  </a:moveTo>
                  <a:lnTo>
                    <a:pt x="0" y="10638"/>
                  </a:lnTo>
                  <a:lnTo>
                    <a:pt x="13001" y="1"/>
                  </a:lnTo>
                  <a:close/>
                </a:path>
              </a:pathLst>
            </a:custGeom>
            <a:solidFill>
              <a:srgbClr val="15A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userDrawn="1"/>
          </p:nvSpPr>
          <p:spPr>
            <a:xfrm>
              <a:off x="1481222" y="3974825"/>
              <a:ext cx="325050" cy="265975"/>
            </a:xfrm>
            <a:custGeom>
              <a:avLst/>
              <a:gdLst/>
              <a:ahLst/>
              <a:cxnLst/>
              <a:rect l="l" t="t" r="r" b="b"/>
              <a:pathLst>
                <a:path w="13002" h="10639" extrusionOk="0">
                  <a:moveTo>
                    <a:pt x="0" y="1"/>
                  </a:moveTo>
                  <a:lnTo>
                    <a:pt x="0" y="10638"/>
                  </a:lnTo>
                  <a:lnTo>
                    <a:pt x="13001" y="1"/>
                  </a:lnTo>
                  <a:close/>
                </a:path>
              </a:pathLst>
            </a:custGeom>
            <a:solidFill>
              <a:srgbClr val="2B2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096632" y="4034017"/>
              <a:ext cx="1165175" cy="582900"/>
            </a:xfrm>
            <a:custGeom>
              <a:avLst/>
              <a:gdLst/>
              <a:ahLst/>
              <a:cxnLst/>
              <a:rect l="l" t="t" r="r" b="b"/>
              <a:pathLst>
                <a:path w="46607" h="23316" extrusionOk="0">
                  <a:moveTo>
                    <a:pt x="23292" y="1"/>
                  </a:moveTo>
                  <a:cubicBezTo>
                    <a:pt x="10430" y="1"/>
                    <a:pt x="1" y="10430"/>
                    <a:pt x="1" y="23315"/>
                  </a:cubicBezTo>
                  <a:lnTo>
                    <a:pt x="46606" y="23315"/>
                  </a:lnTo>
                  <a:cubicBezTo>
                    <a:pt x="46606" y="10430"/>
                    <a:pt x="36177" y="1"/>
                    <a:pt x="23292" y="1"/>
                  </a:cubicBezTo>
                  <a:close/>
                </a:path>
              </a:pathLst>
            </a:custGeom>
            <a:solidFill>
              <a:srgbClr val="2B2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rot="576501">
              <a:off x="5689572" y="1649437"/>
              <a:ext cx="669782" cy="335149"/>
            </a:xfrm>
            <a:custGeom>
              <a:avLst/>
              <a:gdLst/>
              <a:ahLst/>
              <a:cxnLst/>
              <a:rect l="l" t="t" r="r" b="b"/>
              <a:pathLst>
                <a:path w="31218" h="15621" extrusionOk="0">
                  <a:moveTo>
                    <a:pt x="15598" y="0"/>
                  </a:moveTo>
                  <a:cubicBezTo>
                    <a:pt x="6977" y="0"/>
                    <a:pt x="1" y="6999"/>
                    <a:pt x="1" y="15620"/>
                  </a:cubicBezTo>
                  <a:lnTo>
                    <a:pt x="31218" y="15620"/>
                  </a:lnTo>
                  <a:cubicBezTo>
                    <a:pt x="31218" y="6999"/>
                    <a:pt x="24219" y="23"/>
                    <a:pt x="15598" y="0"/>
                  </a:cubicBezTo>
                  <a:close/>
                </a:path>
              </a:pathLst>
            </a:custGeom>
            <a:solidFill>
              <a:srgbClr val="2B2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5879525" y="2876325"/>
              <a:ext cx="325650" cy="265950"/>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5879525" y="3114450"/>
              <a:ext cx="325650" cy="265950"/>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110088" y="1173126"/>
              <a:ext cx="608950" cy="554025"/>
            </a:xfrm>
            <a:custGeom>
              <a:avLst/>
              <a:gdLst/>
              <a:ahLst/>
              <a:cxnLst/>
              <a:rect l="l" t="t" r="r" b="b"/>
              <a:pathLst>
                <a:path w="24358" h="22161" extrusionOk="0">
                  <a:moveTo>
                    <a:pt x="12163" y="0"/>
                  </a:moveTo>
                  <a:cubicBezTo>
                    <a:pt x="7122" y="0"/>
                    <a:pt x="2584" y="3459"/>
                    <a:pt x="1391" y="8589"/>
                  </a:cubicBezTo>
                  <a:cubicBezTo>
                    <a:pt x="1" y="14545"/>
                    <a:pt x="3709" y="20501"/>
                    <a:pt x="9688" y="21868"/>
                  </a:cubicBezTo>
                  <a:cubicBezTo>
                    <a:pt x="10534" y="22066"/>
                    <a:pt x="11380" y="22160"/>
                    <a:pt x="12212" y="22160"/>
                  </a:cubicBezTo>
                  <a:cubicBezTo>
                    <a:pt x="17243" y="22160"/>
                    <a:pt x="21794" y="18705"/>
                    <a:pt x="22967" y="13595"/>
                  </a:cubicBezTo>
                  <a:cubicBezTo>
                    <a:pt x="24358" y="7639"/>
                    <a:pt x="20650" y="1683"/>
                    <a:pt x="14694" y="292"/>
                  </a:cubicBezTo>
                  <a:cubicBezTo>
                    <a:pt x="13845" y="95"/>
                    <a:pt x="12997" y="0"/>
                    <a:pt x="12163" y="0"/>
                  </a:cubicBezTo>
                  <a:close/>
                </a:path>
              </a:pathLst>
            </a:custGeom>
            <a:solidFill>
              <a:srgbClr val="059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47375" y="3974825"/>
              <a:ext cx="325075" cy="265950"/>
            </a:xfrm>
            <a:custGeom>
              <a:avLst/>
              <a:gdLst/>
              <a:ahLst/>
              <a:cxnLst/>
              <a:rect l="l" t="t" r="r" b="b"/>
              <a:pathLst>
                <a:path w="13003" h="10638" extrusionOk="0">
                  <a:moveTo>
                    <a:pt x="1" y="0"/>
                  </a:moveTo>
                  <a:lnTo>
                    <a:pt x="1" y="10638"/>
                  </a:lnTo>
                  <a:lnTo>
                    <a:pt x="1300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747375" y="4212375"/>
              <a:ext cx="325075" cy="265950"/>
            </a:xfrm>
            <a:custGeom>
              <a:avLst/>
              <a:gdLst/>
              <a:ahLst/>
              <a:cxnLst/>
              <a:rect l="l" t="t" r="r" b="b"/>
              <a:pathLst>
                <a:path w="13003" h="10638" extrusionOk="0">
                  <a:moveTo>
                    <a:pt x="1" y="0"/>
                  </a:moveTo>
                  <a:lnTo>
                    <a:pt x="1" y="10637"/>
                  </a:lnTo>
                  <a:lnTo>
                    <a:pt x="1300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5025222" y="-461549"/>
              <a:ext cx="2620550" cy="2621150"/>
            </a:xfrm>
            <a:custGeom>
              <a:avLst/>
              <a:gdLst/>
              <a:ahLst/>
              <a:cxnLst/>
              <a:rect l="l" t="t" r="r" b="b"/>
              <a:pathLst>
                <a:path w="104822" h="104846" extrusionOk="0">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E7501B"/>
            </a:solidFill>
            <a:ln w="19050"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 name="Picture 4" descr="A picture containing text&#10;&#10;Description automatically generated">
            <a:extLst>
              <a:ext uri="{FF2B5EF4-FFF2-40B4-BE49-F238E27FC236}">
                <a16:creationId xmlns:a16="http://schemas.microsoft.com/office/drawing/2014/main" id="{F9577813-618E-9C4E-A932-AA15369B82BD}"/>
              </a:ext>
            </a:extLst>
          </p:cNvPr>
          <p:cNvPicPr>
            <a:picLocks noChangeAspect="1"/>
          </p:cNvPicPr>
          <p:nvPr userDrawn="1"/>
        </p:nvPicPr>
        <p:blipFill>
          <a:blip r:embed="rId2"/>
          <a:stretch>
            <a:fillRect/>
          </a:stretch>
        </p:blipFill>
        <p:spPr>
          <a:xfrm>
            <a:off x="1813021" y="3050174"/>
            <a:ext cx="5308600" cy="1536700"/>
          </a:xfrm>
          <a:prstGeom prst="rect">
            <a:avLst/>
          </a:prstGeom>
        </p:spPr>
      </p:pic>
      <p:pic>
        <p:nvPicPr>
          <p:cNvPr id="2" name="Google Shape;43;p14" descr="Graphical user interface, text, application&#10;&#10;Description automatically generated">
            <a:extLst>
              <a:ext uri="{FF2B5EF4-FFF2-40B4-BE49-F238E27FC236}">
                <a16:creationId xmlns:a16="http://schemas.microsoft.com/office/drawing/2014/main" id="{1F5624BD-B6A6-D842-A8DF-8F6305A33393}"/>
              </a:ext>
            </a:extLst>
          </p:cNvPr>
          <p:cNvPicPr preferRelativeResize="0"/>
          <p:nvPr userDrawn="1"/>
        </p:nvPicPr>
        <p:blipFill rotWithShape="1">
          <a:blip r:embed="rId3">
            <a:alphaModFix/>
          </a:blip>
          <a:srcRect r="25004"/>
          <a:stretch/>
        </p:blipFill>
        <p:spPr>
          <a:xfrm>
            <a:off x="72618" y="4780106"/>
            <a:ext cx="1006682" cy="275804"/>
          </a:xfrm>
          <a:prstGeom prst="rect">
            <a:avLst/>
          </a:prstGeom>
          <a:noFill/>
          <a:ln>
            <a:noFill/>
          </a:ln>
        </p:spPr>
      </p:pic>
      <p:sp>
        <p:nvSpPr>
          <p:cNvPr id="3" name="TextBox 19">
            <a:extLst>
              <a:ext uri="{FF2B5EF4-FFF2-40B4-BE49-F238E27FC236}">
                <a16:creationId xmlns:a16="http://schemas.microsoft.com/office/drawing/2014/main" id="{81F4F07F-864D-CBC0-7FF6-BFED8B834EF7}"/>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Grafik 3" descr="Ein Bild, das Symbol, Kreis, Schrift, Grafiken enthält.&#10;&#10;Automatisch generierte Beschreibung">
            <a:extLst>
              <a:ext uri="{FF2B5EF4-FFF2-40B4-BE49-F238E27FC236}">
                <a16:creationId xmlns:a16="http://schemas.microsoft.com/office/drawing/2014/main" id="{B356B64F-278B-3D66-AF18-E0838EA23974}"/>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2">
  <p:cSld name="CUSTOM_8_1">
    <p:spTree>
      <p:nvGrpSpPr>
        <p:cNvPr id="1" name="Shape 260"/>
        <p:cNvGrpSpPr/>
        <p:nvPr/>
      </p:nvGrpSpPr>
      <p:grpSpPr>
        <a:xfrm>
          <a:off x="0" y="0"/>
          <a:ext cx="0" cy="0"/>
          <a:chOff x="0" y="0"/>
          <a:chExt cx="0" cy="0"/>
        </a:xfrm>
      </p:grpSpPr>
      <p:sp>
        <p:nvSpPr>
          <p:cNvPr id="262" name="Google Shape;262;p24"/>
          <p:cNvSpPr/>
          <p:nvPr/>
        </p:nvSpPr>
        <p:spPr>
          <a:xfrm flipH="1">
            <a:off x="-459232" y="1617859"/>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059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3" name="Google Shape;263;p24"/>
          <p:cNvGrpSpPr/>
          <p:nvPr/>
        </p:nvGrpSpPr>
        <p:grpSpPr>
          <a:xfrm rot="10800000">
            <a:off x="7782805" y="539502"/>
            <a:ext cx="682510" cy="1078346"/>
            <a:chOff x="4210925" y="3949824"/>
            <a:chExt cx="325625" cy="514601"/>
          </a:xfrm>
          <a:solidFill>
            <a:srgbClr val="E7501B"/>
          </a:solidFill>
        </p:grpSpPr>
        <p:sp>
          <p:nvSpPr>
            <p:cNvPr id="264" name="Google Shape;264;p24"/>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4"/>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7" name="Google Shape;267;p24"/>
          <p:cNvSpPr/>
          <p:nvPr/>
        </p:nvSpPr>
        <p:spPr>
          <a:xfrm>
            <a:off x="713229" y="3205056"/>
            <a:ext cx="661724" cy="1403241"/>
          </a:xfrm>
          <a:custGeom>
            <a:avLst/>
            <a:gdLst/>
            <a:ahLst/>
            <a:cxnLst/>
            <a:rect l="l" t="t" r="r" b="b"/>
            <a:pathLst>
              <a:path w="21671" h="43340" extrusionOk="0">
                <a:moveTo>
                  <a:pt x="1" y="1"/>
                </a:moveTo>
                <a:lnTo>
                  <a:pt x="1" y="43339"/>
                </a:lnTo>
                <a:cubicBezTo>
                  <a:pt x="11967" y="43339"/>
                  <a:pt x="21670" y="33636"/>
                  <a:pt x="21670" y="21670"/>
                </a:cubicBezTo>
                <a:cubicBezTo>
                  <a:pt x="21670" y="9704"/>
                  <a:pt x="11967" y="1"/>
                  <a:pt x="1" y="1"/>
                </a:cubicBezTo>
                <a:close/>
              </a:path>
            </a:pathLst>
          </a:custGeom>
          <a:solidFill>
            <a:srgbClr val="2B2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Picture 8" descr="Logo&#10;&#10;Description automatically generated">
            <a:extLst>
              <a:ext uri="{FF2B5EF4-FFF2-40B4-BE49-F238E27FC236}">
                <a16:creationId xmlns:a16="http://schemas.microsoft.com/office/drawing/2014/main" id="{4759AEB8-4B12-D246-B1E0-4940E4FD7D39}"/>
              </a:ext>
            </a:extLst>
          </p:cNvPr>
          <p:cNvPicPr>
            <a:picLocks noChangeAspect="1"/>
          </p:cNvPicPr>
          <p:nvPr userDrawn="1"/>
        </p:nvPicPr>
        <p:blipFill>
          <a:blip r:embed="rId2"/>
          <a:stretch>
            <a:fillRect/>
          </a:stretch>
        </p:blipFill>
        <p:spPr>
          <a:xfrm>
            <a:off x="72618" y="40351"/>
            <a:ext cx="846608" cy="851916"/>
          </a:xfrm>
          <a:prstGeom prst="rect">
            <a:avLst/>
          </a:prstGeom>
        </p:spPr>
      </p:pic>
      <p:pic>
        <p:nvPicPr>
          <p:cNvPr id="2" name="Google Shape;43;p14" descr="Graphical user interface, text, application&#10;&#10;Description automatically generated">
            <a:extLst>
              <a:ext uri="{FF2B5EF4-FFF2-40B4-BE49-F238E27FC236}">
                <a16:creationId xmlns:a16="http://schemas.microsoft.com/office/drawing/2014/main" id="{FB2166A4-F511-F538-F795-A05DD6DD74F5}"/>
              </a:ext>
            </a:extLst>
          </p:cNvPr>
          <p:cNvPicPr preferRelativeResize="0"/>
          <p:nvPr userDrawn="1"/>
        </p:nvPicPr>
        <p:blipFill rotWithShape="1">
          <a:blip r:embed="rId3">
            <a:alphaModFix/>
          </a:blip>
          <a:srcRect r="25004"/>
          <a:stretch/>
        </p:blipFill>
        <p:spPr>
          <a:xfrm>
            <a:off x="72618" y="4780106"/>
            <a:ext cx="1006682" cy="275804"/>
          </a:xfrm>
          <a:prstGeom prst="rect">
            <a:avLst/>
          </a:prstGeom>
          <a:noFill/>
          <a:ln>
            <a:noFill/>
          </a:ln>
        </p:spPr>
      </p:pic>
      <p:sp>
        <p:nvSpPr>
          <p:cNvPr id="3" name="TextBox 19">
            <a:extLst>
              <a:ext uri="{FF2B5EF4-FFF2-40B4-BE49-F238E27FC236}">
                <a16:creationId xmlns:a16="http://schemas.microsoft.com/office/drawing/2014/main" id="{8E1CDE41-10D4-8657-2D3F-473CF0563FFB}"/>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Grafik 3" descr="Ein Bild, das Symbol, Kreis, Schrift, Grafiken enthält.&#10;&#10;Automatisch generierte Beschreibung">
            <a:extLst>
              <a:ext uri="{FF2B5EF4-FFF2-40B4-BE49-F238E27FC236}">
                <a16:creationId xmlns:a16="http://schemas.microsoft.com/office/drawing/2014/main" id="{6AB8A91D-E055-E94E-5236-F76F089891E2}"/>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3">
  <p:cSld name="CUSTOM_8_1_1">
    <p:spTree>
      <p:nvGrpSpPr>
        <p:cNvPr id="1" name="Shape 268"/>
        <p:cNvGrpSpPr/>
        <p:nvPr/>
      </p:nvGrpSpPr>
      <p:grpSpPr>
        <a:xfrm>
          <a:off x="0" y="0"/>
          <a:ext cx="0" cy="0"/>
          <a:chOff x="0" y="0"/>
          <a:chExt cx="0" cy="0"/>
        </a:xfrm>
      </p:grpSpPr>
      <p:sp>
        <p:nvSpPr>
          <p:cNvPr id="271" name="Google Shape;271;p25"/>
          <p:cNvSpPr/>
          <p:nvPr/>
        </p:nvSpPr>
        <p:spPr>
          <a:xfrm>
            <a:off x="8059917" y="3875541"/>
            <a:ext cx="1142009" cy="879020"/>
          </a:xfrm>
          <a:custGeom>
            <a:avLst/>
            <a:gdLst/>
            <a:ahLst/>
            <a:cxnLst/>
            <a:rect l="l" t="t" r="r" b="b"/>
            <a:pathLst>
              <a:path w="26792" h="20627" extrusionOk="0">
                <a:moveTo>
                  <a:pt x="1" y="1"/>
                </a:moveTo>
                <a:lnTo>
                  <a:pt x="1" y="20627"/>
                </a:lnTo>
                <a:lnTo>
                  <a:pt x="26791" y="20627"/>
                </a:lnTo>
                <a:lnTo>
                  <a:pt x="26791" y="1"/>
                </a:lnTo>
                <a:close/>
              </a:path>
            </a:pathLst>
          </a:custGeom>
          <a:solidFill>
            <a:srgbClr val="059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5"/>
          <p:cNvSpPr/>
          <p:nvPr/>
        </p:nvSpPr>
        <p:spPr>
          <a:xfrm>
            <a:off x="6518661" y="4649031"/>
            <a:ext cx="1986623" cy="993611"/>
          </a:xfrm>
          <a:custGeom>
            <a:avLst/>
            <a:gdLst/>
            <a:ahLst/>
            <a:cxnLst/>
            <a:rect l="l" t="t" r="r" b="b"/>
            <a:pathLst>
              <a:path w="46607" h="23316" extrusionOk="0">
                <a:moveTo>
                  <a:pt x="23292" y="1"/>
                </a:moveTo>
                <a:cubicBezTo>
                  <a:pt x="10430" y="1"/>
                  <a:pt x="1" y="10430"/>
                  <a:pt x="1" y="23315"/>
                </a:cubicBezTo>
                <a:lnTo>
                  <a:pt x="46606" y="23315"/>
                </a:lnTo>
                <a:cubicBezTo>
                  <a:pt x="46606" y="10430"/>
                  <a:pt x="36177" y="1"/>
                  <a:pt x="23292" y="1"/>
                </a:cubicBezTo>
                <a:close/>
              </a:path>
            </a:pathLst>
          </a:custGeom>
          <a:solidFill>
            <a:srgbClr val="15A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5"/>
          <p:cNvSpPr/>
          <p:nvPr/>
        </p:nvSpPr>
        <p:spPr>
          <a:xfrm>
            <a:off x="7853493" y="2675630"/>
            <a:ext cx="555233" cy="453338"/>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5"/>
          <p:cNvSpPr/>
          <p:nvPr/>
        </p:nvSpPr>
        <p:spPr>
          <a:xfrm>
            <a:off x="7853493" y="3081538"/>
            <a:ext cx="555233" cy="453338"/>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5"/>
          <p:cNvSpPr/>
          <p:nvPr/>
        </p:nvSpPr>
        <p:spPr>
          <a:xfrm>
            <a:off x="-896823" y="2879880"/>
            <a:ext cx="5032137" cy="2965834"/>
          </a:xfrm>
          <a:custGeom>
            <a:avLst/>
            <a:gdLst/>
            <a:ahLst/>
            <a:cxnLst/>
            <a:rect l="l" t="t" r="r" b="b"/>
            <a:pathLst>
              <a:path w="118056" h="69596" extrusionOk="0">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2B2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5"/>
          <p:cNvSpPr/>
          <p:nvPr/>
        </p:nvSpPr>
        <p:spPr>
          <a:xfrm rot="5400000">
            <a:off x="8101245" y="61492"/>
            <a:ext cx="670790" cy="547813"/>
          </a:xfrm>
          <a:custGeom>
            <a:avLst/>
            <a:gdLst/>
            <a:ahLst/>
            <a:cxnLst/>
            <a:rect l="l" t="t" r="r" b="b"/>
            <a:pathLst>
              <a:path w="13025" h="10639" extrusionOk="0">
                <a:moveTo>
                  <a:pt x="0" y="1"/>
                </a:moveTo>
                <a:lnTo>
                  <a:pt x="0" y="10638"/>
                </a:lnTo>
                <a:lnTo>
                  <a:pt x="1302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 name="Picture 15" descr="Logo&#10;&#10;Description automatically generated">
            <a:extLst>
              <a:ext uri="{FF2B5EF4-FFF2-40B4-BE49-F238E27FC236}">
                <a16:creationId xmlns:a16="http://schemas.microsoft.com/office/drawing/2014/main" id="{05056060-70F0-2341-8841-E65555E3B4F2}"/>
              </a:ext>
            </a:extLst>
          </p:cNvPr>
          <p:cNvPicPr>
            <a:picLocks noChangeAspect="1"/>
          </p:cNvPicPr>
          <p:nvPr userDrawn="1"/>
        </p:nvPicPr>
        <p:blipFill>
          <a:blip r:embed="rId2"/>
          <a:stretch>
            <a:fillRect/>
          </a:stretch>
        </p:blipFill>
        <p:spPr>
          <a:xfrm>
            <a:off x="72618" y="40351"/>
            <a:ext cx="846608" cy="851916"/>
          </a:xfrm>
          <a:prstGeom prst="rect">
            <a:avLst/>
          </a:prstGeom>
        </p:spPr>
      </p:pic>
      <p:pic>
        <p:nvPicPr>
          <p:cNvPr id="2" name="Google Shape;43;p14" descr="Graphical user interface, text, application&#10;&#10;Description automatically generated">
            <a:extLst>
              <a:ext uri="{FF2B5EF4-FFF2-40B4-BE49-F238E27FC236}">
                <a16:creationId xmlns:a16="http://schemas.microsoft.com/office/drawing/2014/main" id="{62AC62AA-7551-83E4-54A1-11A2EF6F0CCB}"/>
              </a:ext>
            </a:extLst>
          </p:cNvPr>
          <p:cNvPicPr preferRelativeResize="0"/>
          <p:nvPr userDrawn="1"/>
        </p:nvPicPr>
        <p:blipFill rotWithShape="1">
          <a:blip r:embed="rId3">
            <a:alphaModFix/>
          </a:blip>
          <a:srcRect r="25004"/>
          <a:stretch/>
        </p:blipFill>
        <p:spPr>
          <a:xfrm>
            <a:off x="72618" y="4780106"/>
            <a:ext cx="1006682" cy="275804"/>
          </a:xfrm>
          <a:prstGeom prst="rect">
            <a:avLst/>
          </a:prstGeom>
          <a:noFill/>
          <a:ln>
            <a:noFill/>
          </a:ln>
        </p:spPr>
      </p:pic>
      <p:sp>
        <p:nvSpPr>
          <p:cNvPr id="3" name="TextBox 19">
            <a:extLst>
              <a:ext uri="{FF2B5EF4-FFF2-40B4-BE49-F238E27FC236}">
                <a16:creationId xmlns:a16="http://schemas.microsoft.com/office/drawing/2014/main" id="{10CFE66C-67E6-65D2-8FAC-4BB5D8E59FF4}"/>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Grafik 3" descr="Ein Bild, das Symbol, Kreis, Schrift, Grafiken enthält.&#10;&#10;Automatisch generierte Beschreibung">
            <a:extLst>
              <a:ext uri="{FF2B5EF4-FFF2-40B4-BE49-F238E27FC236}">
                <a16:creationId xmlns:a16="http://schemas.microsoft.com/office/drawing/2014/main" id="{31D2C1FE-A71D-2A57-E5DF-8B8984946CD7}"/>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9"/>
        <p:cNvGrpSpPr/>
        <p:nvPr/>
      </p:nvGrpSpPr>
      <p:grpSpPr>
        <a:xfrm>
          <a:off x="0" y="0"/>
          <a:ext cx="0" cy="0"/>
          <a:chOff x="0" y="0"/>
          <a:chExt cx="0" cy="0"/>
        </a:xfrm>
      </p:grpSpPr>
      <p:sp>
        <p:nvSpPr>
          <p:cNvPr id="30" name="Google Shape;30;p3"/>
          <p:cNvSpPr/>
          <p:nvPr/>
        </p:nvSpPr>
        <p:spPr>
          <a:xfrm>
            <a:off x="6083052" y="9344"/>
            <a:ext cx="1860928" cy="930292"/>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a:off x="-97200" y="2596574"/>
            <a:ext cx="9734700" cy="1648200"/>
          </a:xfrm>
          <a:prstGeom prst="rect">
            <a:avLst/>
          </a:prstGeom>
          <a:solidFill>
            <a:srgbClr val="2B2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a:off x="-97200" y="1221576"/>
            <a:ext cx="9241200" cy="1310100"/>
          </a:xfrm>
          <a:prstGeom prst="rect">
            <a:avLst/>
          </a:prstGeom>
          <a:solidFill>
            <a:srgbClr val="15A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rot="-5400000" flipH="1">
            <a:off x="3383002" y="-1606280"/>
            <a:ext cx="3110844" cy="1555166"/>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E75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6306100" y="4008552"/>
            <a:ext cx="1758600" cy="1758600"/>
          </a:xfrm>
          <a:prstGeom prst="ellipse">
            <a:avLst/>
          </a:prstGeom>
          <a:solidFill>
            <a:srgbClr val="059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txBox="1">
            <a:spLocks noGrp="1"/>
          </p:cNvSpPr>
          <p:nvPr>
            <p:ph type="title" hasCustomPrompt="1"/>
          </p:nvPr>
        </p:nvSpPr>
        <p:spPr>
          <a:xfrm>
            <a:off x="3322825" y="880450"/>
            <a:ext cx="2498400" cy="1946700"/>
          </a:xfrm>
          <a:prstGeom prst="rect">
            <a:avLst/>
          </a:prstGeom>
        </p:spPr>
        <p:txBody>
          <a:bodyPr spcFirstLastPara="1" wrap="square" lIns="0" tIns="91425" rIns="91425" bIns="91425" anchor="ctr" anchorCtr="0">
            <a:noAutofit/>
          </a:bodyPr>
          <a:lstStyle>
            <a:lvl1pPr lvl="0">
              <a:spcBef>
                <a:spcPts val="0"/>
              </a:spcBef>
              <a:spcAft>
                <a:spcPts val="0"/>
              </a:spcAft>
              <a:buSzPts val="9000"/>
              <a:buNone/>
              <a:defRPr sz="9000">
                <a:solidFill>
                  <a:schemeClr val="bg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rtl="0">
              <a:spcBef>
                <a:spcPts val="0"/>
              </a:spcBef>
              <a:spcAft>
                <a:spcPts val="0"/>
              </a:spcAft>
              <a:buSzPts val="2800"/>
              <a:buNone/>
              <a:defRPr/>
            </a:lvl9pPr>
          </a:lstStyle>
          <a:p>
            <a:r>
              <a:rPr dirty="0"/>
              <a:t>xx%</a:t>
            </a:r>
          </a:p>
        </p:txBody>
      </p:sp>
      <p:sp>
        <p:nvSpPr>
          <p:cNvPr id="37" name="Google Shape;37;p3"/>
          <p:cNvSpPr txBox="1">
            <a:spLocks noGrp="1"/>
          </p:cNvSpPr>
          <p:nvPr>
            <p:ph type="title" idx="2"/>
          </p:nvPr>
        </p:nvSpPr>
        <p:spPr>
          <a:xfrm>
            <a:off x="798250" y="2840375"/>
            <a:ext cx="7632600" cy="10662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9" name="Google Shape;39;p3"/>
          <p:cNvSpPr/>
          <p:nvPr/>
        </p:nvSpPr>
        <p:spPr>
          <a:xfrm>
            <a:off x="-1456929" y="3400784"/>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2B2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descr="Logo&#10;&#10;Description automatically generated">
            <a:extLst>
              <a:ext uri="{FF2B5EF4-FFF2-40B4-BE49-F238E27FC236}">
                <a16:creationId xmlns:a16="http://schemas.microsoft.com/office/drawing/2014/main" id="{4941379D-1FFE-D34C-BBE6-62251EB58D59}"/>
              </a:ext>
            </a:extLst>
          </p:cNvPr>
          <p:cNvPicPr>
            <a:picLocks noChangeAspect="1"/>
          </p:cNvPicPr>
          <p:nvPr userDrawn="1"/>
        </p:nvPicPr>
        <p:blipFill>
          <a:blip r:embed="rId2"/>
          <a:stretch>
            <a:fillRect/>
          </a:stretch>
        </p:blipFill>
        <p:spPr>
          <a:xfrm>
            <a:off x="72618" y="40351"/>
            <a:ext cx="846608" cy="851916"/>
          </a:xfrm>
          <a:prstGeom prst="rect">
            <a:avLst/>
          </a:prstGeom>
        </p:spPr>
      </p:pic>
      <p:pic>
        <p:nvPicPr>
          <p:cNvPr id="2" name="Google Shape;43;p14" descr="Graphical user interface, text, application&#10;&#10;Description automatically generated">
            <a:extLst>
              <a:ext uri="{FF2B5EF4-FFF2-40B4-BE49-F238E27FC236}">
                <a16:creationId xmlns:a16="http://schemas.microsoft.com/office/drawing/2014/main" id="{1758DE59-E11C-F86D-CA2C-1157B05AE052}"/>
              </a:ext>
            </a:extLst>
          </p:cNvPr>
          <p:cNvPicPr preferRelativeResize="0"/>
          <p:nvPr userDrawn="1"/>
        </p:nvPicPr>
        <p:blipFill rotWithShape="1">
          <a:blip r:embed="rId3">
            <a:alphaModFix/>
          </a:blip>
          <a:srcRect r="25004"/>
          <a:stretch/>
        </p:blipFill>
        <p:spPr>
          <a:xfrm>
            <a:off x="72618" y="4780106"/>
            <a:ext cx="1006682" cy="275804"/>
          </a:xfrm>
          <a:prstGeom prst="rect">
            <a:avLst/>
          </a:prstGeom>
          <a:noFill/>
          <a:ln>
            <a:noFill/>
          </a:ln>
        </p:spPr>
      </p:pic>
      <p:sp>
        <p:nvSpPr>
          <p:cNvPr id="4" name="TextBox 19">
            <a:extLst>
              <a:ext uri="{FF2B5EF4-FFF2-40B4-BE49-F238E27FC236}">
                <a16:creationId xmlns:a16="http://schemas.microsoft.com/office/drawing/2014/main" id="{D7CF5274-E798-937E-5BAC-648AFAA73254}"/>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6" name="Grafik 5" descr="Ein Bild, das Symbol, Kreis, Schrift, Grafiken enthält.&#10;&#10;Automatisch generierte Beschreibung">
            <a:extLst>
              <a:ext uri="{FF2B5EF4-FFF2-40B4-BE49-F238E27FC236}">
                <a16:creationId xmlns:a16="http://schemas.microsoft.com/office/drawing/2014/main" id="{6854CA7E-55B3-0A09-332E-C61548A7D541}"/>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0"/>
        <p:cNvGrpSpPr/>
        <p:nvPr/>
      </p:nvGrpSpPr>
      <p:grpSpPr>
        <a:xfrm>
          <a:off x="0" y="0"/>
          <a:ext cx="0" cy="0"/>
          <a:chOff x="0" y="0"/>
          <a:chExt cx="0" cy="0"/>
        </a:xfrm>
      </p:grpSpPr>
      <p:sp>
        <p:nvSpPr>
          <p:cNvPr id="41" name="Google Shape;41;p4"/>
          <p:cNvSpPr txBox="1">
            <a:spLocks noGrp="1"/>
          </p:cNvSpPr>
          <p:nvPr>
            <p:ph type="title"/>
          </p:nvPr>
        </p:nvSpPr>
        <p:spPr>
          <a:xfrm>
            <a:off x="713225" y="1614925"/>
            <a:ext cx="7717800" cy="646800"/>
          </a:xfrm>
          <a:prstGeom prst="rect">
            <a:avLst/>
          </a:prstGeom>
        </p:spPr>
        <p:txBody>
          <a:bodyPr spcFirstLastPara="1" wrap="square" lIns="91425" tIns="91425" rIns="91425" bIns="91425" anchor="t" anchorCtr="0">
            <a:noAutofit/>
          </a:bodyPr>
          <a:lstStyle>
            <a:lvl1pPr lvl="0">
              <a:spcBef>
                <a:spcPts val="0"/>
              </a:spcBef>
              <a:spcAft>
                <a:spcPts val="0"/>
              </a:spcAft>
              <a:buSzPts val="3800"/>
              <a:buNone/>
              <a:defRPr>
                <a:solidFill>
                  <a:srgbClr val="2B2D83"/>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42" name="Google Shape;42;p4"/>
          <p:cNvSpPr/>
          <p:nvPr/>
        </p:nvSpPr>
        <p:spPr>
          <a:xfrm>
            <a:off x="-48668" y="3013189"/>
            <a:ext cx="5032137" cy="2965834"/>
          </a:xfrm>
          <a:custGeom>
            <a:avLst/>
            <a:gdLst/>
            <a:ahLst/>
            <a:cxnLst/>
            <a:rect l="l" t="t" r="r" b="b"/>
            <a:pathLst>
              <a:path w="118056" h="69596" extrusionOk="0">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E75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4"/>
          <p:cNvSpPr/>
          <p:nvPr/>
        </p:nvSpPr>
        <p:spPr>
          <a:xfrm rot="10800000">
            <a:off x="4111852" y="-851395"/>
            <a:ext cx="5032137" cy="2965834"/>
          </a:xfrm>
          <a:custGeom>
            <a:avLst/>
            <a:gdLst/>
            <a:ahLst/>
            <a:cxnLst/>
            <a:rect l="l" t="t" r="r" b="b"/>
            <a:pathLst>
              <a:path w="118056" h="69596" extrusionOk="0">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15A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 name="Google Shape;44;p4"/>
          <p:cNvGrpSpPr/>
          <p:nvPr/>
        </p:nvGrpSpPr>
        <p:grpSpPr>
          <a:xfrm>
            <a:off x="8431033" y="-449325"/>
            <a:ext cx="1061212" cy="1676776"/>
            <a:chOff x="4210925" y="3949824"/>
            <a:chExt cx="325625" cy="514601"/>
          </a:xfrm>
          <a:solidFill>
            <a:srgbClr val="2B2D83"/>
          </a:solidFill>
        </p:grpSpPr>
        <p:sp>
          <p:nvSpPr>
            <p:cNvPr id="45" name="Google Shape;45;p4"/>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4"/>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4"/>
          <p:cNvSpPr/>
          <p:nvPr/>
        </p:nvSpPr>
        <p:spPr>
          <a:xfrm>
            <a:off x="-1599504" y="3160475"/>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059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4"/>
          <p:cNvSpPr txBox="1">
            <a:spLocks noGrp="1"/>
          </p:cNvSpPr>
          <p:nvPr>
            <p:ph type="subTitle" idx="1"/>
          </p:nvPr>
        </p:nvSpPr>
        <p:spPr>
          <a:xfrm>
            <a:off x="2512825" y="2331700"/>
            <a:ext cx="4114800" cy="1176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solidFill>
                  <a:srgbClr val="15A7A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dirty="0"/>
          </a:p>
        </p:txBody>
      </p:sp>
      <p:pic>
        <p:nvPicPr>
          <p:cNvPr id="11" name="Picture 10" descr="Logo&#10;&#10;Description automatically generated">
            <a:extLst>
              <a:ext uri="{FF2B5EF4-FFF2-40B4-BE49-F238E27FC236}">
                <a16:creationId xmlns:a16="http://schemas.microsoft.com/office/drawing/2014/main" id="{D7409A9E-685D-754B-9D15-07D2E7172A5A}"/>
              </a:ext>
            </a:extLst>
          </p:cNvPr>
          <p:cNvPicPr>
            <a:picLocks noChangeAspect="1"/>
          </p:cNvPicPr>
          <p:nvPr userDrawn="1"/>
        </p:nvPicPr>
        <p:blipFill>
          <a:blip r:embed="rId2"/>
          <a:stretch>
            <a:fillRect/>
          </a:stretch>
        </p:blipFill>
        <p:spPr>
          <a:xfrm>
            <a:off x="72618" y="40351"/>
            <a:ext cx="846608" cy="851916"/>
          </a:xfrm>
          <a:prstGeom prst="rect">
            <a:avLst/>
          </a:prstGeom>
        </p:spPr>
      </p:pic>
      <p:pic>
        <p:nvPicPr>
          <p:cNvPr id="2" name="Google Shape;43;p14" descr="Graphical user interface, text, application&#10;&#10;Description automatically generated">
            <a:extLst>
              <a:ext uri="{FF2B5EF4-FFF2-40B4-BE49-F238E27FC236}">
                <a16:creationId xmlns:a16="http://schemas.microsoft.com/office/drawing/2014/main" id="{CBAE1BCB-CD5A-0B19-87D7-7F132B5A9432}"/>
              </a:ext>
            </a:extLst>
          </p:cNvPr>
          <p:cNvPicPr preferRelativeResize="0"/>
          <p:nvPr userDrawn="1"/>
        </p:nvPicPr>
        <p:blipFill rotWithShape="1">
          <a:blip r:embed="rId3">
            <a:alphaModFix/>
          </a:blip>
          <a:srcRect r="25004"/>
          <a:stretch/>
        </p:blipFill>
        <p:spPr>
          <a:xfrm>
            <a:off x="72618" y="4780106"/>
            <a:ext cx="1006682" cy="275804"/>
          </a:xfrm>
          <a:prstGeom prst="rect">
            <a:avLst/>
          </a:prstGeom>
          <a:noFill/>
          <a:ln>
            <a:noFill/>
          </a:ln>
        </p:spPr>
      </p:pic>
      <p:sp>
        <p:nvSpPr>
          <p:cNvPr id="3" name="TextBox 19">
            <a:extLst>
              <a:ext uri="{FF2B5EF4-FFF2-40B4-BE49-F238E27FC236}">
                <a16:creationId xmlns:a16="http://schemas.microsoft.com/office/drawing/2014/main" id="{190983BD-61C9-4511-2C3B-9001166A705C}"/>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Grafik 3" descr="Ein Bild, das Symbol, Kreis, Schrift, Grafiken enthält.&#10;&#10;Automatisch generierte Beschreibung">
            <a:extLst>
              <a:ext uri="{FF2B5EF4-FFF2-40B4-BE49-F238E27FC236}">
                <a16:creationId xmlns:a16="http://schemas.microsoft.com/office/drawing/2014/main" id="{7D3A913A-423B-B1A0-07DC-C41ECEA44C76}"/>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1"/>
        <p:cNvGrpSpPr/>
        <p:nvPr/>
      </p:nvGrpSpPr>
      <p:grpSpPr>
        <a:xfrm>
          <a:off x="0" y="0"/>
          <a:ext cx="0" cy="0"/>
          <a:chOff x="0" y="0"/>
          <a:chExt cx="0" cy="0"/>
        </a:xfrm>
      </p:grpSpPr>
      <p:sp>
        <p:nvSpPr>
          <p:cNvPr id="62" name="Google Shape;62;p6"/>
          <p:cNvSpPr txBox="1">
            <a:spLocks noGrp="1"/>
          </p:cNvSpPr>
          <p:nvPr>
            <p:ph type="title"/>
          </p:nvPr>
        </p:nvSpPr>
        <p:spPr>
          <a:xfrm>
            <a:off x="713225" y="539500"/>
            <a:ext cx="7717800" cy="1011600"/>
          </a:xfrm>
          <a:prstGeom prst="rect">
            <a:avLst/>
          </a:prstGeom>
        </p:spPr>
        <p:txBody>
          <a:bodyPr spcFirstLastPara="1" wrap="square" lIns="91425" tIns="91425" rIns="91425" bIns="91425" anchor="t" anchorCtr="0">
            <a:noAutofit/>
          </a:bodyPr>
          <a:lstStyle>
            <a:lvl1pPr lvl="0">
              <a:spcBef>
                <a:spcPts val="0"/>
              </a:spcBef>
              <a:spcAft>
                <a:spcPts val="0"/>
              </a:spcAft>
              <a:buSzPts val="3800"/>
              <a:buNone/>
              <a:defRPr>
                <a:solidFill>
                  <a:srgbClr val="E7501B"/>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63" name="Google Shape;63;p6"/>
          <p:cNvSpPr/>
          <p:nvPr/>
        </p:nvSpPr>
        <p:spPr>
          <a:xfrm>
            <a:off x="7974746" y="4519809"/>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flipH="1">
            <a:off x="7222540" y="-11"/>
            <a:ext cx="1921448" cy="1421237"/>
          </a:xfrm>
          <a:custGeom>
            <a:avLst/>
            <a:gdLst/>
            <a:ahLst/>
            <a:cxnLst/>
            <a:rect l="l" t="t" r="r" b="b"/>
            <a:pathLst>
              <a:path w="13025" h="10639" extrusionOk="0">
                <a:moveTo>
                  <a:pt x="0" y="1"/>
                </a:moveTo>
                <a:lnTo>
                  <a:pt x="0" y="10638"/>
                </a:lnTo>
                <a:lnTo>
                  <a:pt x="13025" y="1"/>
                </a:lnTo>
                <a:close/>
              </a:path>
            </a:pathLst>
          </a:custGeom>
          <a:solidFill>
            <a:srgbClr val="2B2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 name="Google Shape;70;p6"/>
          <p:cNvGrpSpPr/>
          <p:nvPr/>
        </p:nvGrpSpPr>
        <p:grpSpPr>
          <a:xfrm>
            <a:off x="8225003" y="433123"/>
            <a:ext cx="411785" cy="650559"/>
            <a:chOff x="4210925" y="3949824"/>
            <a:chExt cx="325625" cy="514601"/>
          </a:xfrm>
          <a:solidFill>
            <a:srgbClr val="E7501B"/>
          </a:solidFill>
        </p:grpSpPr>
        <p:sp>
          <p:nvSpPr>
            <p:cNvPr id="71" name="Google Shape;71;p6"/>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6"/>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3" name="Picture 12" descr="Logo&#10;&#10;Description automatically generated">
            <a:extLst>
              <a:ext uri="{FF2B5EF4-FFF2-40B4-BE49-F238E27FC236}">
                <a16:creationId xmlns:a16="http://schemas.microsoft.com/office/drawing/2014/main" id="{6D455AC4-3153-9346-9280-B7FF41DCD9E9}"/>
              </a:ext>
            </a:extLst>
          </p:cNvPr>
          <p:cNvPicPr>
            <a:picLocks noChangeAspect="1"/>
          </p:cNvPicPr>
          <p:nvPr userDrawn="1"/>
        </p:nvPicPr>
        <p:blipFill>
          <a:blip r:embed="rId2"/>
          <a:stretch>
            <a:fillRect/>
          </a:stretch>
        </p:blipFill>
        <p:spPr>
          <a:xfrm>
            <a:off x="72618" y="40351"/>
            <a:ext cx="846608" cy="851916"/>
          </a:xfrm>
          <a:prstGeom prst="rect">
            <a:avLst/>
          </a:prstGeom>
        </p:spPr>
      </p:pic>
      <p:pic>
        <p:nvPicPr>
          <p:cNvPr id="14" name="Picture 13" descr="Graphical user interface, text, application&#10;&#10;Description automatically generated">
            <a:extLst>
              <a:ext uri="{FF2B5EF4-FFF2-40B4-BE49-F238E27FC236}">
                <a16:creationId xmlns:a16="http://schemas.microsoft.com/office/drawing/2014/main" id="{77A6EF83-D4C6-2A43-930D-67501588D85D}"/>
              </a:ext>
            </a:extLst>
          </p:cNvPr>
          <p:cNvPicPr>
            <a:picLocks noChangeAspect="1"/>
          </p:cNvPicPr>
          <p:nvPr userDrawn="1"/>
        </p:nvPicPr>
        <p:blipFill rotWithShape="1">
          <a:blip r:embed="rId3"/>
          <a:srcRect r="25005"/>
          <a:stretch/>
        </p:blipFill>
        <p:spPr>
          <a:xfrm>
            <a:off x="72618" y="4780106"/>
            <a:ext cx="1006682" cy="275804"/>
          </a:xfrm>
          <a:prstGeom prst="rect">
            <a:avLst/>
          </a:prstGeom>
        </p:spPr>
      </p:pic>
      <p:sp>
        <p:nvSpPr>
          <p:cNvPr id="2" name="TextBox 19">
            <a:extLst>
              <a:ext uri="{FF2B5EF4-FFF2-40B4-BE49-F238E27FC236}">
                <a16:creationId xmlns:a16="http://schemas.microsoft.com/office/drawing/2014/main" id="{1A4AD5A8-6770-EB6E-1942-EB9D457E5CE8}"/>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rafik 2" descr="Ein Bild, das Symbol, Kreis, Schrift, Grafiken enthält.&#10;&#10;Automatisch generierte Beschreibung">
            <a:extLst>
              <a:ext uri="{FF2B5EF4-FFF2-40B4-BE49-F238E27FC236}">
                <a16:creationId xmlns:a16="http://schemas.microsoft.com/office/drawing/2014/main" id="{F63D690F-9B20-4BB0-4FA8-22E7D5A2F457}"/>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3"/>
        <p:cNvGrpSpPr/>
        <p:nvPr/>
      </p:nvGrpSpPr>
      <p:grpSpPr>
        <a:xfrm>
          <a:off x="0" y="0"/>
          <a:ext cx="0" cy="0"/>
          <a:chOff x="0" y="0"/>
          <a:chExt cx="0" cy="0"/>
        </a:xfrm>
      </p:grpSpPr>
      <p:sp>
        <p:nvSpPr>
          <p:cNvPr id="74" name="Google Shape;74;p7"/>
          <p:cNvSpPr txBox="1">
            <a:spLocks noGrp="1"/>
          </p:cNvSpPr>
          <p:nvPr>
            <p:ph type="title"/>
          </p:nvPr>
        </p:nvSpPr>
        <p:spPr>
          <a:xfrm>
            <a:off x="713225" y="1477725"/>
            <a:ext cx="3858900" cy="6057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800"/>
              <a:buNone/>
              <a:defRPr>
                <a:solidFill>
                  <a:srgbClr val="15A7A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grpSp>
        <p:nvGrpSpPr>
          <p:cNvPr id="75" name="Google Shape;75;p7"/>
          <p:cNvGrpSpPr/>
          <p:nvPr/>
        </p:nvGrpSpPr>
        <p:grpSpPr>
          <a:xfrm>
            <a:off x="6609" y="4254853"/>
            <a:ext cx="554210" cy="859289"/>
            <a:chOff x="2242775" y="2016422"/>
            <a:chExt cx="325050" cy="504100"/>
          </a:xfrm>
          <a:solidFill>
            <a:srgbClr val="15A7A1"/>
          </a:solidFill>
        </p:grpSpPr>
        <p:sp>
          <p:nvSpPr>
            <p:cNvPr id="76" name="Google Shape;76;p7"/>
            <p:cNvSpPr/>
            <p:nvPr/>
          </p:nvSpPr>
          <p:spPr>
            <a:xfrm>
              <a:off x="2242775" y="2016422"/>
              <a:ext cx="325050" cy="265975"/>
            </a:xfrm>
            <a:custGeom>
              <a:avLst/>
              <a:gdLst/>
              <a:ahLst/>
              <a:cxnLst/>
              <a:rect l="l" t="t" r="r" b="b"/>
              <a:pathLst>
                <a:path w="13002" h="10639" extrusionOk="0">
                  <a:moveTo>
                    <a:pt x="0" y="1"/>
                  </a:moveTo>
                  <a:lnTo>
                    <a:pt x="0" y="10638"/>
                  </a:lnTo>
                  <a:lnTo>
                    <a:pt x="1300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7"/>
            <p:cNvSpPr/>
            <p:nvPr/>
          </p:nvSpPr>
          <p:spPr>
            <a:xfrm>
              <a:off x="2242775" y="2254547"/>
              <a:ext cx="325050" cy="265975"/>
            </a:xfrm>
            <a:custGeom>
              <a:avLst/>
              <a:gdLst/>
              <a:ahLst/>
              <a:cxnLst/>
              <a:rect l="l" t="t" r="r" b="b"/>
              <a:pathLst>
                <a:path w="13002" h="10639" extrusionOk="0">
                  <a:moveTo>
                    <a:pt x="0" y="1"/>
                  </a:moveTo>
                  <a:lnTo>
                    <a:pt x="0" y="10638"/>
                  </a:lnTo>
                  <a:lnTo>
                    <a:pt x="1300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 name="Google Shape;78;p7"/>
          <p:cNvSpPr txBox="1">
            <a:spLocks noGrp="1"/>
          </p:cNvSpPr>
          <p:nvPr>
            <p:ph type="subTitle" idx="1"/>
          </p:nvPr>
        </p:nvSpPr>
        <p:spPr>
          <a:xfrm>
            <a:off x="713350" y="2083400"/>
            <a:ext cx="3730800" cy="2134200"/>
          </a:xfrm>
          <a:prstGeom prst="rect">
            <a:avLst/>
          </a:prstGeom>
        </p:spPr>
        <p:txBody>
          <a:bodyPr spcFirstLastPara="1" wrap="square" lIns="91425" tIns="91425" rIns="91425" bIns="91425" anchor="t" anchorCtr="0">
            <a:noAutofit/>
          </a:bodyPr>
          <a:lstStyle>
            <a:lvl1pPr lvl="0">
              <a:spcBef>
                <a:spcPts val="0"/>
              </a:spcBef>
              <a:spcAft>
                <a:spcPts val="0"/>
              </a:spcAft>
              <a:buSzPts val="1600"/>
              <a:buChar char="●"/>
              <a:defRPr/>
            </a:lvl1pPr>
            <a:lvl2pPr lvl="1">
              <a:spcBef>
                <a:spcPts val="0"/>
              </a:spcBef>
              <a:spcAft>
                <a:spcPts val="0"/>
              </a:spcAft>
              <a:buClr>
                <a:schemeClr val="dk1"/>
              </a:buClr>
              <a:buSzPts val="1400"/>
              <a:buChar char="○"/>
              <a:defRPr/>
            </a:lvl2pPr>
            <a:lvl3pPr lvl="2">
              <a:spcBef>
                <a:spcPts val="0"/>
              </a:spcBef>
              <a:spcAft>
                <a:spcPts val="0"/>
              </a:spcAft>
              <a:buClr>
                <a:schemeClr val="dk1"/>
              </a:buClr>
              <a:buSzPts val="1400"/>
              <a:buChar char="■"/>
              <a:defRPr/>
            </a:lvl3pPr>
            <a:lvl4pPr lvl="3">
              <a:spcBef>
                <a:spcPts val="0"/>
              </a:spcBef>
              <a:spcAft>
                <a:spcPts val="0"/>
              </a:spcAft>
              <a:buClr>
                <a:schemeClr val="dk1"/>
              </a:buClr>
              <a:buSzPts val="1400"/>
              <a:buChar char="●"/>
              <a:defRPr/>
            </a:lvl4pPr>
            <a:lvl5pPr lvl="4">
              <a:spcBef>
                <a:spcPts val="0"/>
              </a:spcBef>
              <a:spcAft>
                <a:spcPts val="0"/>
              </a:spcAft>
              <a:buClr>
                <a:schemeClr val="dk1"/>
              </a:buClr>
              <a:buSzPts val="1400"/>
              <a:buChar char="○"/>
              <a:defRPr/>
            </a:lvl5pPr>
            <a:lvl6pPr lvl="5">
              <a:spcBef>
                <a:spcPts val="0"/>
              </a:spcBef>
              <a:spcAft>
                <a:spcPts val="0"/>
              </a:spcAft>
              <a:buClr>
                <a:schemeClr val="dk1"/>
              </a:buClr>
              <a:buSzPts val="1400"/>
              <a:buChar char="■"/>
              <a:defRPr/>
            </a:lvl6pPr>
            <a:lvl7pPr lvl="6">
              <a:spcBef>
                <a:spcPts val="0"/>
              </a:spcBef>
              <a:spcAft>
                <a:spcPts val="0"/>
              </a:spcAft>
              <a:buClr>
                <a:schemeClr val="dk1"/>
              </a:buClr>
              <a:buSzPts val="1400"/>
              <a:buChar char="●"/>
              <a:defRPr/>
            </a:lvl7pPr>
            <a:lvl8pPr lvl="7">
              <a:spcBef>
                <a:spcPts val="0"/>
              </a:spcBef>
              <a:spcAft>
                <a:spcPts val="0"/>
              </a:spcAft>
              <a:buClr>
                <a:schemeClr val="dk1"/>
              </a:buClr>
              <a:buSzPts val="1400"/>
              <a:buChar char="○"/>
              <a:defRPr/>
            </a:lvl8pPr>
            <a:lvl9pPr lvl="8">
              <a:spcBef>
                <a:spcPts val="0"/>
              </a:spcBef>
              <a:spcAft>
                <a:spcPts val="0"/>
              </a:spcAft>
              <a:buClr>
                <a:schemeClr val="dk1"/>
              </a:buClr>
              <a:buSzPts val="1400"/>
              <a:buChar char="■"/>
              <a:defRPr/>
            </a:lvl9pPr>
          </a:lstStyle>
          <a:p>
            <a:endParaRPr/>
          </a:p>
        </p:txBody>
      </p:sp>
      <p:sp>
        <p:nvSpPr>
          <p:cNvPr id="79" name="Google Shape;79;p7"/>
          <p:cNvSpPr/>
          <p:nvPr/>
        </p:nvSpPr>
        <p:spPr>
          <a:xfrm>
            <a:off x="-2220443" y="-3017359"/>
            <a:ext cx="4468038" cy="4468012"/>
          </a:xfrm>
          <a:custGeom>
            <a:avLst/>
            <a:gdLst/>
            <a:ahLst/>
            <a:cxnLst/>
            <a:rect l="l" t="t" r="r" b="b"/>
            <a:pathLst>
              <a:path w="104822" h="104846" extrusionOk="0">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E75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7"/>
          <p:cNvSpPr/>
          <p:nvPr/>
        </p:nvSpPr>
        <p:spPr>
          <a:xfrm>
            <a:off x="7179000" y="-1034375"/>
            <a:ext cx="1965000" cy="1965000"/>
          </a:xfrm>
          <a:prstGeom prst="ellipse">
            <a:avLst/>
          </a:prstGeom>
          <a:solidFill>
            <a:srgbClr val="059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Picture 8" descr="Logo&#10;&#10;Description automatically generated">
            <a:extLst>
              <a:ext uri="{FF2B5EF4-FFF2-40B4-BE49-F238E27FC236}">
                <a16:creationId xmlns:a16="http://schemas.microsoft.com/office/drawing/2014/main" id="{8B253A99-9075-1C48-9A0B-C7738189342B}"/>
              </a:ext>
            </a:extLst>
          </p:cNvPr>
          <p:cNvPicPr>
            <a:picLocks noChangeAspect="1"/>
          </p:cNvPicPr>
          <p:nvPr userDrawn="1"/>
        </p:nvPicPr>
        <p:blipFill>
          <a:blip r:embed="rId2"/>
          <a:stretch>
            <a:fillRect/>
          </a:stretch>
        </p:blipFill>
        <p:spPr>
          <a:xfrm>
            <a:off x="72618" y="40351"/>
            <a:ext cx="846608" cy="851916"/>
          </a:xfrm>
          <a:prstGeom prst="rect">
            <a:avLst/>
          </a:prstGeom>
        </p:spPr>
      </p:pic>
      <p:pic>
        <p:nvPicPr>
          <p:cNvPr id="2" name="Google Shape;43;p14" descr="Graphical user interface, text, application&#10;&#10;Description automatically generated">
            <a:extLst>
              <a:ext uri="{FF2B5EF4-FFF2-40B4-BE49-F238E27FC236}">
                <a16:creationId xmlns:a16="http://schemas.microsoft.com/office/drawing/2014/main" id="{AB3C3BE5-B903-8C9C-E954-D43EB7CD15EA}"/>
              </a:ext>
            </a:extLst>
          </p:cNvPr>
          <p:cNvPicPr preferRelativeResize="0"/>
          <p:nvPr userDrawn="1"/>
        </p:nvPicPr>
        <p:blipFill rotWithShape="1">
          <a:blip r:embed="rId3">
            <a:alphaModFix/>
          </a:blip>
          <a:srcRect r="25004"/>
          <a:stretch/>
        </p:blipFill>
        <p:spPr>
          <a:xfrm>
            <a:off x="72618" y="4780106"/>
            <a:ext cx="1006682" cy="275804"/>
          </a:xfrm>
          <a:prstGeom prst="rect">
            <a:avLst/>
          </a:prstGeom>
          <a:noFill/>
          <a:ln>
            <a:noFill/>
          </a:ln>
        </p:spPr>
      </p:pic>
      <p:sp>
        <p:nvSpPr>
          <p:cNvPr id="3" name="TextBox 19">
            <a:extLst>
              <a:ext uri="{FF2B5EF4-FFF2-40B4-BE49-F238E27FC236}">
                <a16:creationId xmlns:a16="http://schemas.microsoft.com/office/drawing/2014/main" id="{DC5A3DCA-6779-224D-079B-5309479907C7}"/>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Grafik 3" descr="Ein Bild, das Symbol, Kreis, Schrift, Grafiken enthält.&#10;&#10;Automatisch generierte Beschreibung">
            <a:extLst>
              <a:ext uri="{FF2B5EF4-FFF2-40B4-BE49-F238E27FC236}">
                <a16:creationId xmlns:a16="http://schemas.microsoft.com/office/drawing/2014/main" id="{2F8937B2-9C4C-0F0F-AE73-51838D4CBF05}"/>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1"/>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8D8DAB05-1578-8443-827B-20B576FACEF6}"/>
              </a:ext>
            </a:extLst>
          </p:cNvPr>
          <p:cNvPicPr>
            <a:picLocks noChangeAspect="1"/>
          </p:cNvPicPr>
          <p:nvPr userDrawn="1"/>
        </p:nvPicPr>
        <p:blipFill>
          <a:blip r:embed="rId2"/>
          <a:stretch>
            <a:fillRect/>
          </a:stretch>
        </p:blipFill>
        <p:spPr>
          <a:xfrm>
            <a:off x="72618" y="40351"/>
            <a:ext cx="846608" cy="851916"/>
          </a:xfrm>
          <a:prstGeom prst="rect">
            <a:avLst/>
          </a:prstGeom>
        </p:spPr>
      </p:pic>
      <p:pic>
        <p:nvPicPr>
          <p:cNvPr id="4" name="Google Shape;43;p14" descr="Graphical user interface, text, application&#10;&#10;Description automatically generated">
            <a:extLst>
              <a:ext uri="{FF2B5EF4-FFF2-40B4-BE49-F238E27FC236}">
                <a16:creationId xmlns:a16="http://schemas.microsoft.com/office/drawing/2014/main" id="{26C80A66-6043-AD36-170F-4D92C0E79272}"/>
              </a:ext>
            </a:extLst>
          </p:cNvPr>
          <p:cNvPicPr preferRelativeResize="0"/>
          <p:nvPr userDrawn="1"/>
        </p:nvPicPr>
        <p:blipFill rotWithShape="1">
          <a:blip r:embed="rId3">
            <a:alphaModFix/>
          </a:blip>
          <a:srcRect r="25004"/>
          <a:stretch/>
        </p:blipFill>
        <p:spPr>
          <a:xfrm>
            <a:off x="72618" y="4780106"/>
            <a:ext cx="1006682" cy="275804"/>
          </a:xfrm>
          <a:prstGeom prst="rect">
            <a:avLst/>
          </a:prstGeom>
          <a:noFill/>
          <a:ln>
            <a:noFill/>
          </a:ln>
        </p:spPr>
      </p:pic>
      <p:sp>
        <p:nvSpPr>
          <p:cNvPr id="5" name="TextBox 19">
            <a:extLst>
              <a:ext uri="{FF2B5EF4-FFF2-40B4-BE49-F238E27FC236}">
                <a16:creationId xmlns:a16="http://schemas.microsoft.com/office/drawing/2014/main" id="{3C18DEC1-5690-C3B4-DBF9-733AB25A2AEF}"/>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6" name="Grafik 5" descr="Ein Bild, das Symbol, Kreis, Schrift, Grafiken enthält.&#10;&#10;Automatisch generierte Beschreibung">
            <a:extLst>
              <a:ext uri="{FF2B5EF4-FFF2-40B4-BE49-F238E27FC236}">
                <a16:creationId xmlns:a16="http://schemas.microsoft.com/office/drawing/2014/main" id="{83BB43D3-FF3A-9D88-F158-4C799B452B57}"/>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2">
  <p:cSld name="CUSTOM_5">
    <p:spTree>
      <p:nvGrpSpPr>
        <p:cNvPr id="1" name="Shape 228"/>
        <p:cNvGrpSpPr/>
        <p:nvPr/>
      </p:nvGrpSpPr>
      <p:grpSpPr>
        <a:xfrm>
          <a:off x="0" y="0"/>
          <a:ext cx="0" cy="0"/>
          <a:chOff x="0" y="0"/>
          <a:chExt cx="0" cy="0"/>
        </a:xfrm>
      </p:grpSpPr>
      <p:sp>
        <p:nvSpPr>
          <p:cNvPr id="229" name="Google Shape;229;p20"/>
          <p:cNvSpPr txBox="1">
            <a:spLocks noGrp="1"/>
          </p:cNvSpPr>
          <p:nvPr>
            <p:ph type="title"/>
          </p:nvPr>
        </p:nvSpPr>
        <p:spPr>
          <a:xfrm>
            <a:off x="713225" y="539500"/>
            <a:ext cx="7717800" cy="1011600"/>
          </a:xfrm>
          <a:prstGeom prst="rect">
            <a:avLst/>
          </a:prstGeom>
        </p:spPr>
        <p:txBody>
          <a:bodyPr spcFirstLastPara="1" wrap="square" lIns="91425" tIns="91425" rIns="91425" bIns="91425" anchor="t" anchorCtr="0">
            <a:noAutofit/>
          </a:bodyPr>
          <a:lstStyle>
            <a:lvl1pPr lvl="0">
              <a:spcBef>
                <a:spcPts val="0"/>
              </a:spcBef>
              <a:spcAft>
                <a:spcPts val="0"/>
              </a:spcAft>
              <a:buSzPts val="3800"/>
              <a:buNone/>
              <a:defRPr>
                <a:solidFill>
                  <a:srgbClr val="2B2D83"/>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231" name="Google Shape;231;p20"/>
          <p:cNvSpPr/>
          <p:nvPr/>
        </p:nvSpPr>
        <p:spPr>
          <a:xfrm>
            <a:off x="7879457" y="-1591222"/>
            <a:ext cx="2536357" cy="2439775"/>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E75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0"/>
          <p:cNvSpPr/>
          <p:nvPr/>
        </p:nvSpPr>
        <p:spPr>
          <a:xfrm rot="10800000">
            <a:off x="7278231" y="4297528"/>
            <a:ext cx="1692290" cy="845972"/>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Picture 8" descr="Logo&#10;&#10;Description automatically generated">
            <a:extLst>
              <a:ext uri="{FF2B5EF4-FFF2-40B4-BE49-F238E27FC236}">
                <a16:creationId xmlns:a16="http://schemas.microsoft.com/office/drawing/2014/main" id="{77936C3A-317D-7640-B9E0-0E1FD3E3B0C9}"/>
              </a:ext>
            </a:extLst>
          </p:cNvPr>
          <p:cNvPicPr>
            <a:picLocks noChangeAspect="1"/>
          </p:cNvPicPr>
          <p:nvPr userDrawn="1"/>
        </p:nvPicPr>
        <p:blipFill>
          <a:blip r:embed="rId2"/>
          <a:stretch>
            <a:fillRect/>
          </a:stretch>
        </p:blipFill>
        <p:spPr>
          <a:xfrm>
            <a:off x="72618" y="40351"/>
            <a:ext cx="846608" cy="851916"/>
          </a:xfrm>
          <a:prstGeom prst="rect">
            <a:avLst/>
          </a:prstGeom>
        </p:spPr>
      </p:pic>
      <p:pic>
        <p:nvPicPr>
          <p:cNvPr id="10" name="Picture 9" descr="Graphical user interface, text, application&#10;&#10;Description automatically generated">
            <a:extLst>
              <a:ext uri="{FF2B5EF4-FFF2-40B4-BE49-F238E27FC236}">
                <a16:creationId xmlns:a16="http://schemas.microsoft.com/office/drawing/2014/main" id="{5B197573-3498-EA4F-8464-1B1AA8082082}"/>
              </a:ext>
            </a:extLst>
          </p:cNvPr>
          <p:cNvPicPr>
            <a:picLocks noChangeAspect="1"/>
          </p:cNvPicPr>
          <p:nvPr userDrawn="1"/>
        </p:nvPicPr>
        <p:blipFill rotWithShape="1">
          <a:blip r:embed="rId3"/>
          <a:srcRect r="25005"/>
          <a:stretch/>
        </p:blipFill>
        <p:spPr>
          <a:xfrm>
            <a:off x="209884" y="4604000"/>
            <a:ext cx="1006682" cy="275804"/>
          </a:xfrm>
          <a:prstGeom prst="rect">
            <a:avLst/>
          </a:prstGeom>
        </p:spPr>
      </p:pic>
      <p:sp>
        <p:nvSpPr>
          <p:cNvPr id="2" name="TextBox 19">
            <a:extLst>
              <a:ext uri="{FF2B5EF4-FFF2-40B4-BE49-F238E27FC236}">
                <a16:creationId xmlns:a16="http://schemas.microsoft.com/office/drawing/2014/main" id="{728C5EFA-77E8-63AE-7D81-012FCD831105}"/>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rafik 2" descr="Ein Bild, das Symbol, Kreis, Schrift, Grafiken enthält.&#10;&#10;Automatisch generierte Beschreibung">
            <a:extLst>
              <a:ext uri="{FF2B5EF4-FFF2-40B4-BE49-F238E27FC236}">
                <a16:creationId xmlns:a16="http://schemas.microsoft.com/office/drawing/2014/main" id="{1A61F694-366B-2C3D-6CF6-722A90AC9856}"/>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2">
  <p:cSld name="CUSTOM_7">
    <p:spTree>
      <p:nvGrpSpPr>
        <p:cNvPr id="1" name="Shape 244"/>
        <p:cNvGrpSpPr/>
        <p:nvPr/>
      </p:nvGrpSpPr>
      <p:grpSpPr>
        <a:xfrm>
          <a:off x="0" y="0"/>
          <a:ext cx="0" cy="0"/>
          <a:chOff x="0" y="0"/>
          <a:chExt cx="0" cy="0"/>
        </a:xfrm>
      </p:grpSpPr>
      <p:sp>
        <p:nvSpPr>
          <p:cNvPr id="245" name="Google Shape;245;p22"/>
          <p:cNvSpPr txBox="1">
            <a:spLocks noGrp="1"/>
          </p:cNvSpPr>
          <p:nvPr>
            <p:ph type="title"/>
          </p:nvPr>
        </p:nvSpPr>
        <p:spPr>
          <a:xfrm flipH="1">
            <a:off x="5108101" y="1880800"/>
            <a:ext cx="3322800" cy="699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800"/>
              <a:buNone/>
              <a:defRPr>
                <a:solidFill>
                  <a:srgbClr val="2B2D83"/>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246" name="Google Shape;246;p22"/>
          <p:cNvSpPr txBox="1">
            <a:spLocks noGrp="1"/>
          </p:cNvSpPr>
          <p:nvPr>
            <p:ph type="subTitle" idx="1"/>
          </p:nvPr>
        </p:nvSpPr>
        <p:spPr>
          <a:xfrm flipH="1">
            <a:off x="697455" y="1645900"/>
            <a:ext cx="4074300" cy="1869000"/>
          </a:xfrm>
          <a:prstGeom prst="rect">
            <a:avLst/>
          </a:prstGeom>
        </p:spPr>
        <p:txBody>
          <a:bodyPr spcFirstLastPara="1" wrap="square" lIns="91425" tIns="91425" rIns="91425" bIns="91425" anchor="t" anchorCtr="0">
            <a:noAutofit/>
          </a:bodyPr>
          <a:lstStyle>
            <a:lvl1pPr lvl="0" rtl="0">
              <a:lnSpc>
                <a:spcPct val="200000"/>
              </a:lnSpc>
              <a:spcBef>
                <a:spcPts val="0"/>
              </a:spcBef>
              <a:spcAft>
                <a:spcPts val="0"/>
              </a:spcAft>
              <a:buSzPts val="1600"/>
              <a:buChar char="●"/>
              <a:defRPr/>
            </a:lvl1pPr>
            <a:lvl2pPr lvl="1" rtl="0">
              <a:spcBef>
                <a:spcPts val="0"/>
              </a:spcBef>
              <a:spcAft>
                <a:spcPts val="0"/>
              </a:spcAft>
              <a:buClr>
                <a:schemeClr val="dk1"/>
              </a:buClr>
              <a:buSzPts val="1400"/>
              <a:buChar char="○"/>
              <a:defRPr/>
            </a:lvl2pPr>
            <a:lvl3pPr lvl="2" rtl="0">
              <a:spcBef>
                <a:spcPts val="0"/>
              </a:spcBef>
              <a:spcAft>
                <a:spcPts val="0"/>
              </a:spcAft>
              <a:buClr>
                <a:schemeClr val="dk1"/>
              </a:buClr>
              <a:buSzPts val="1400"/>
              <a:buChar char="■"/>
              <a:defRPr/>
            </a:lvl3pPr>
            <a:lvl4pPr lvl="3" rtl="0">
              <a:spcBef>
                <a:spcPts val="0"/>
              </a:spcBef>
              <a:spcAft>
                <a:spcPts val="0"/>
              </a:spcAft>
              <a:buClr>
                <a:schemeClr val="dk1"/>
              </a:buClr>
              <a:buSzPts val="1400"/>
              <a:buChar char="●"/>
              <a:defRPr/>
            </a:lvl4pPr>
            <a:lvl5pPr lvl="4" rtl="0">
              <a:spcBef>
                <a:spcPts val="0"/>
              </a:spcBef>
              <a:spcAft>
                <a:spcPts val="0"/>
              </a:spcAft>
              <a:buClr>
                <a:schemeClr val="dk1"/>
              </a:buClr>
              <a:buSzPts val="1400"/>
              <a:buChar char="○"/>
              <a:defRPr/>
            </a:lvl5pPr>
            <a:lvl6pPr lvl="5" rtl="0">
              <a:spcBef>
                <a:spcPts val="0"/>
              </a:spcBef>
              <a:spcAft>
                <a:spcPts val="0"/>
              </a:spcAft>
              <a:buClr>
                <a:schemeClr val="dk1"/>
              </a:buClr>
              <a:buSzPts val="1400"/>
              <a:buChar char="■"/>
              <a:defRPr/>
            </a:lvl6pPr>
            <a:lvl7pPr lvl="6" rtl="0">
              <a:spcBef>
                <a:spcPts val="0"/>
              </a:spcBef>
              <a:spcAft>
                <a:spcPts val="0"/>
              </a:spcAft>
              <a:buClr>
                <a:schemeClr val="dk1"/>
              </a:buClr>
              <a:buSzPts val="1400"/>
              <a:buChar char="●"/>
              <a:defRPr/>
            </a:lvl7pPr>
            <a:lvl8pPr lvl="7" rtl="0">
              <a:spcBef>
                <a:spcPts val="0"/>
              </a:spcBef>
              <a:spcAft>
                <a:spcPts val="0"/>
              </a:spcAft>
              <a:buClr>
                <a:schemeClr val="dk1"/>
              </a:buClr>
              <a:buSzPts val="1400"/>
              <a:buChar char="○"/>
              <a:defRPr/>
            </a:lvl8pPr>
            <a:lvl9pPr lvl="8" rtl="0">
              <a:spcBef>
                <a:spcPts val="0"/>
              </a:spcBef>
              <a:spcAft>
                <a:spcPts val="0"/>
              </a:spcAft>
              <a:buClr>
                <a:schemeClr val="dk1"/>
              </a:buClr>
              <a:buSzPts val="1400"/>
              <a:buChar char="■"/>
              <a:defRPr/>
            </a:lvl9pPr>
          </a:lstStyle>
          <a:p>
            <a:endParaRPr/>
          </a:p>
        </p:txBody>
      </p:sp>
      <p:sp>
        <p:nvSpPr>
          <p:cNvPr id="247" name="Google Shape;247;p22"/>
          <p:cNvSpPr txBox="1">
            <a:spLocks noGrp="1"/>
          </p:cNvSpPr>
          <p:nvPr>
            <p:ph type="subTitle" idx="2"/>
          </p:nvPr>
        </p:nvSpPr>
        <p:spPr>
          <a:xfrm flipH="1">
            <a:off x="5103667" y="2569355"/>
            <a:ext cx="3322800" cy="609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3"/>
              </a:buClr>
              <a:buSzPts val="2600"/>
              <a:buFont typeface="Bebas Neue"/>
              <a:buNone/>
              <a:defRPr sz="2600">
                <a:solidFill>
                  <a:srgbClr val="15A7A1"/>
                </a:solidFill>
                <a:latin typeface="Bebas Neue"/>
                <a:ea typeface="Bebas Neue"/>
                <a:cs typeface="Bebas Neue"/>
                <a:sym typeface="Bebas Neu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dirty="0"/>
          </a:p>
        </p:txBody>
      </p:sp>
      <p:sp>
        <p:nvSpPr>
          <p:cNvPr id="248" name="Google Shape;248;p22"/>
          <p:cNvSpPr/>
          <p:nvPr/>
        </p:nvSpPr>
        <p:spPr>
          <a:xfrm rot="10800000">
            <a:off x="-606190" y="4315579"/>
            <a:ext cx="2073526" cy="1036593"/>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2"/>
          <p:cNvSpPr/>
          <p:nvPr/>
        </p:nvSpPr>
        <p:spPr>
          <a:xfrm flipH="1">
            <a:off x="7817366" y="-1376647"/>
            <a:ext cx="2536357" cy="2439775"/>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2"/>
          <p:cNvSpPr/>
          <p:nvPr userDrawn="1"/>
        </p:nvSpPr>
        <p:spPr>
          <a:xfrm rot="-4323990" flipH="1">
            <a:off x="5959159" y="2384080"/>
            <a:ext cx="4433335" cy="3623450"/>
          </a:xfrm>
          <a:custGeom>
            <a:avLst/>
            <a:gdLst/>
            <a:ahLst/>
            <a:cxnLst/>
            <a:rect l="l" t="t" r="r" b="b"/>
            <a:pathLst>
              <a:path w="58287" h="47649" extrusionOk="0">
                <a:moveTo>
                  <a:pt x="58286" y="0"/>
                </a:moveTo>
                <a:lnTo>
                  <a:pt x="1" y="47648"/>
                </a:lnTo>
                <a:lnTo>
                  <a:pt x="58286" y="47648"/>
                </a:lnTo>
                <a:lnTo>
                  <a:pt x="58286" y="0"/>
                </a:lnTo>
                <a:close/>
              </a:path>
            </a:pathLst>
          </a:custGeom>
          <a:solidFill>
            <a:srgbClr val="E75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Picture 8" descr="Logo&#10;&#10;Description automatically generated">
            <a:extLst>
              <a:ext uri="{FF2B5EF4-FFF2-40B4-BE49-F238E27FC236}">
                <a16:creationId xmlns:a16="http://schemas.microsoft.com/office/drawing/2014/main" id="{DB3751E3-B2B1-0346-BB7C-416A6EE36C52}"/>
              </a:ext>
            </a:extLst>
          </p:cNvPr>
          <p:cNvPicPr>
            <a:picLocks noChangeAspect="1"/>
          </p:cNvPicPr>
          <p:nvPr userDrawn="1"/>
        </p:nvPicPr>
        <p:blipFill>
          <a:blip r:embed="rId2"/>
          <a:stretch>
            <a:fillRect/>
          </a:stretch>
        </p:blipFill>
        <p:spPr>
          <a:xfrm>
            <a:off x="72618" y="40351"/>
            <a:ext cx="846608" cy="851916"/>
          </a:xfrm>
          <a:prstGeom prst="rect">
            <a:avLst/>
          </a:prstGeom>
        </p:spPr>
      </p:pic>
      <p:pic>
        <p:nvPicPr>
          <p:cNvPr id="2" name="Google Shape;43;p14" descr="Graphical user interface, text, application&#10;&#10;Description automatically generated">
            <a:extLst>
              <a:ext uri="{FF2B5EF4-FFF2-40B4-BE49-F238E27FC236}">
                <a16:creationId xmlns:a16="http://schemas.microsoft.com/office/drawing/2014/main" id="{1EA5D194-3441-2743-F68F-A759CCA88785}"/>
              </a:ext>
            </a:extLst>
          </p:cNvPr>
          <p:cNvPicPr preferRelativeResize="0"/>
          <p:nvPr userDrawn="1"/>
        </p:nvPicPr>
        <p:blipFill rotWithShape="1">
          <a:blip r:embed="rId3">
            <a:alphaModFix/>
          </a:blip>
          <a:srcRect r="25004"/>
          <a:stretch/>
        </p:blipFill>
        <p:spPr>
          <a:xfrm>
            <a:off x="72618" y="4780106"/>
            <a:ext cx="1006682" cy="275804"/>
          </a:xfrm>
          <a:prstGeom prst="rect">
            <a:avLst/>
          </a:prstGeom>
          <a:noFill/>
          <a:ln>
            <a:noFill/>
          </a:ln>
        </p:spPr>
      </p:pic>
      <p:sp>
        <p:nvSpPr>
          <p:cNvPr id="3" name="TextBox 19">
            <a:extLst>
              <a:ext uri="{FF2B5EF4-FFF2-40B4-BE49-F238E27FC236}">
                <a16:creationId xmlns:a16="http://schemas.microsoft.com/office/drawing/2014/main" id="{592A5714-49D2-2C39-81E8-BDFDC41F0067}"/>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Grafik 3" descr="Ein Bild, das Symbol, Kreis, Schrift, Grafiken enthält.&#10;&#10;Automatisch generierte Beschreibung">
            <a:extLst>
              <a:ext uri="{FF2B5EF4-FFF2-40B4-BE49-F238E27FC236}">
                <a16:creationId xmlns:a16="http://schemas.microsoft.com/office/drawing/2014/main" id="{8CDA6A4B-FA9C-7F38-8C8C-9CA05FF051D5}"/>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CUSTOM_8">
    <p:spTree>
      <p:nvGrpSpPr>
        <p:cNvPr id="1" name="Shape 252"/>
        <p:cNvGrpSpPr/>
        <p:nvPr/>
      </p:nvGrpSpPr>
      <p:grpSpPr>
        <a:xfrm>
          <a:off x="0" y="0"/>
          <a:ext cx="0" cy="0"/>
          <a:chOff x="0" y="0"/>
          <a:chExt cx="0" cy="0"/>
        </a:xfrm>
      </p:grpSpPr>
      <p:sp>
        <p:nvSpPr>
          <p:cNvPr id="253" name="Google Shape;253;p23"/>
          <p:cNvSpPr/>
          <p:nvPr/>
        </p:nvSpPr>
        <p:spPr>
          <a:xfrm flipH="1">
            <a:off x="8558479" y="-47194"/>
            <a:ext cx="661724" cy="1403241"/>
          </a:xfrm>
          <a:custGeom>
            <a:avLst/>
            <a:gdLst/>
            <a:ahLst/>
            <a:cxnLst/>
            <a:rect l="l" t="t" r="r" b="b"/>
            <a:pathLst>
              <a:path w="21671" h="43340" extrusionOk="0">
                <a:moveTo>
                  <a:pt x="1" y="1"/>
                </a:moveTo>
                <a:lnTo>
                  <a:pt x="1" y="43339"/>
                </a:lnTo>
                <a:cubicBezTo>
                  <a:pt x="11967" y="43339"/>
                  <a:pt x="21670" y="33636"/>
                  <a:pt x="21670" y="21670"/>
                </a:cubicBezTo>
                <a:cubicBezTo>
                  <a:pt x="21670" y="9704"/>
                  <a:pt x="11967" y="1"/>
                  <a:pt x="1" y="1"/>
                </a:cubicBezTo>
                <a:close/>
              </a:path>
            </a:pathLst>
          </a:custGeom>
          <a:solidFill>
            <a:srgbClr val="E75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3"/>
          <p:cNvSpPr/>
          <p:nvPr/>
        </p:nvSpPr>
        <p:spPr>
          <a:xfrm flipH="1">
            <a:off x="7884455" y="-607891"/>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3"/>
          <p:cNvSpPr/>
          <p:nvPr/>
        </p:nvSpPr>
        <p:spPr>
          <a:xfrm flipH="1">
            <a:off x="-235954" y="3958344"/>
            <a:ext cx="1595400" cy="1595400"/>
          </a:xfrm>
          <a:prstGeom prst="ellipse">
            <a:avLst/>
          </a:prstGeom>
          <a:solidFill>
            <a:srgbClr val="2B2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Picture 8" descr="Logo&#10;&#10;Description automatically generated">
            <a:extLst>
              <a:ext uri="{FF2B5EF4-FFF2-40B4-BE49-F238E27FC236}">
                <a16:creationId xmlns:a16="http://schemas.microsoft.com/office/drawing/2014/main" id="{2EFBED24-D1C3-7B4E-AD12-6BE2BAA03668}"/>
              </a:ext>
            </a:extLst>
          </p:cNvPr>
          <p:cNvPicPr>
            <a:picLocks noChangeAspect="1"/>
          </p:cNvPicPr>
          <p:nvPr userDrawn="1"/>
        </p:nvPicPr>
        <p:blipFill>
          <a:blip r:embed="rId2"/>
          <a:stretch>
            <a:fillRect/>
          </a:stretch>
        </p:blipFill>
        <p:spPr>
          <a:xfrm>
            <a:off x="72618" y="40351"/>
            <a:ext cx="846608" cy="851916"/>
          </a:xfrm>
          <a:prstGeom prst="rect">
            <a:avLst/>
          </a:prstGeom>
        </p:spPr>
      </p:pic>
      <p:pic>
        <p:nvPicPr>
          <p:cNvPr id="2" name="Google Shape;43;p14" descr="Graphical user interface, text, application&#10;&#10;Description automatically generated">
            <a:extLst>
              <a:ext uri="{FF2B5EF4-FFF2-40B4-BE49-F238E27FC236}">
                <a16:creationId xmlns:a16="http://schemas.microsoft.com/office/drawing/2014/main" id="{CFCA1303-B2CC-185C-D542-16EEED74FF51}"/>
              </a:ext>
            </a:extLst>
          </p:cNvPr>
          <p:cNvPicPr preferRelativeResize="0"/>
          <p:nvPr userDrawn="1"/>
        </p:nvPicPr>
        <p:blipFill rotWithShape="1">
          <a:blip r:embed="rId3">
            <a:alphaModFix/>
          </a:blip>
          <a:srcRect r="25004"/>
          <a:stretch/>
        </p:blipFill>
        <p:spPr>
          <a:xfrm>
            <a:off x="72618" y="4780106"/>
            <a:ext cx="1006682" cy="275804"/>
          </a:xfrm>
          <a:prstGeom prst="rect">
            <a:avLst/>
          </a:prstGeom>
          <a:noFill/>
          <a:ln>
            <a:noFill/>
          </a:ln>
        </p:spPr>
      </p:pic>
      <p:sp>
        <p:nvSpPr>
          <p:cNvPr id="3" name="TextBox 19">
            <a:extLst>
              <a:ext uri="{FF2B5EF4-FFF2-40B4-BE49-F238E27FC236}">
                <a16:creationId xmlns:a16="http://schemas.microsoft.com/office/drawing/2014/main" id="{6CCD09AB-DD2A-FF20-458A-213EE4801386}"/>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Grafik 3" descr="Ein Bild, das Symbol, Kreis, Schrift, Grafiken enthält.&#10;&#10;Automatisch generierte Beschreibung">
            <a:extLst>
              <a:ext uri="{FF2B5EF4-FFF2-40B4-BE49-F238E27FC236}">
                <a16:creationId xmlns:a16="http://schemas.microsoft.com/office/drawing/2014/main" id="{1EB28DE5-6C1F-CF42-50A8-9C503B1BD139}"/>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flip="none" rotWithShape="1">
          <a:gsLst>
            <a:gs pos="0">
              <a:schemeClr val="bg1"/>
            </a:gs>
            <a:gs pos="100000">
              <a:schemeClr val="bg2"/>
            </a:gs>
          </a:gsLst>
          <a:lin ang="8100019" scaled="0"/>
          <a:tileRect/>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accent3"/>
              </a:buClr>
              <a:buSzPts val="3800"/>
              <a:buFont typeface="Bebas Neue"/>
              <a:buNone/>
              <a:defRPr sz="3800">
                <a:solidFill>
                  <a:schemeClr val="accent3"/>
                </a:solidFill>
                <a:latin typeface="Bebas Neue"/>
                <a:ea typeface="Bebas Neue"/>
                <a:cs typeface="Bebas Neue"/>
                <a:sym typeface="Bebas Neue"/>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dirty="0"/>
          </a:p>
        </p:txBody>
      </p:sp>
    </p:spTree>
  </p:cSld>
  <p:clrMap bg1="lt1" tx1="dk1" bg2="lt2" tx2="dk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8" r:id="rId6"/>
    <p:sldLayoutId id="2147483666"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2B2D83"/>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0.png"/><Relationship Id="rId7" Type="http://schemas.openxmlformats.org/officeDocument/2006/relationships/diagramColors" Target="../diagrams/colors5.xml"/><Relationship Id="rId2" Type="http://schemas.openxmlformats.org/officeDocument/2006/relationships/slideLayout" Target="../slideLayouts/slideLayout4.xml"/><Relationship Id="rId1" Type="http://schemas.openxmlformats.org/officeDocument/2006/relationships/tags" Target="../tags/tag11.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slideLayout" Target="../slideLayouts/slideLayout4.xml"/><Relationship Id="rId1" Type="http://schemas.openxmlformats.org/officeDocument/2006/relationships/tags" Target="../tags/tag13.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hyperlink" Target="https://enb.iisd.org/consume/oslo004.html" TargetMode="External"/><Relationship Id="rId2" Type="http://schemas.openxmlformats.org/officeDocument/2006/relationships/slideLayout" Target="../slideLayouts/slideLayout4.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4.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4.xml"/><Relationship Id="rId1" Type="http://schemas.openxmlformats.org/officeDocument/2006/relationships/tags" Target="../tags/tag22.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slideLayout" Target="../slideLayouts/slideLayout4.xml"/><Relationship Id="rId1" Type="http://schemas.openxmlformats.org/officeDocument/2006/relationships/tags" Target="../tags/tag29.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slideLayout" Target="../slideLayouts/slideLayout4.xml"/><Relationship Id="rId1" Type="http://schemas.openxmlformats.org/officeDocument/2006/relationships/tags" Target="../tags/tag30.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slideLayout" Target="../slideLayouts/slideLayout4.xml"/><Relationship Id="rId1" Type="http://schemas.openxmlformats.org/officeDocument/2006/relationships/tags" Target="../tags/tag3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4.xml"/><Relationship Id="rId1" Type="http://schemas.openxmlformats.org/officeDocument/2006/relationships/tags" Target="../tags/tag34.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slideLayout" Target="../slideLayouts/slideLayout4.xml"/><Relationship Id="rId1" Type="http://schemas.openxmlformats.org/officeDocument/2006/relationships/tags" Target="../tags/tag35.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slideLayout" Target="../slideLayouts/slideLayout4.xml"/><Relationship Id="rId1" Type="http://schemas.openxmlformats.org/officeDocument/2006/relationships/tags" Target="../tags/tag36.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slideLayout" Target="../slideLayouts/slideLayout4.xml"/><Relationship Id="rId1" Type="http://schemas.openxmlformats.org/officeDocument/2006/relationships/tags" Target="../tags/tag37.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slideLayout" Target="../slideLayouts/slideLayout4.xml"/><Relationship Id="rId1" Type="http://schemas.openxmlformats.org/officeDocument/2006/relationships/tags" Target="../tags/tag38.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slideLayout" Target="../slideLayouts/slideLayout4.xml"/><Relationship Id="rId1" Type="http://schemas.openxmlformats.org/officeDocument/2006/relationships/tags" Target="../tags/tag39.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40.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41.xml"/><Relationship Id="rId4" Type="http://schemas.openxmlformats.org/officeDocument/2006/relationships/image" Target="../media/image34.png"/></Relationships>
</file>

<file path=ppt/slides/_rels/slide41.xml.rels><?xml version="1.0" encoding="UTF-8" standalone="yes"?>
<Relationships xmlns="http://schemas.openxmlformats.org/package/2006/relationships"><Relationship Id="rId8" Type="http://schemas.openxmlformats.org/officeDocument/2006/relationships/hyperlink" Target="https://www.youtube.com/watch?v=OLIYDK34UNA" TargetMode="External"/><Relationship Id="rId3" Type="http://schemas.openxmlformats.org/officeDocument/2006/relationships/hyperlink" Target="https://tontoton.com/5-benefits-of-a-circular-economy/" TargetMode="External"/><Relationship Id="rId7" Type="http://schemas.openxmlformats.org/officeDocument/2006/relationships/hyperlink" Target="https://www.youtube.com/watch?v=can-1BB9gz8" TargetMode="External"/><Relationship Id="rId2" Type="http://schemas.openxmlformats.org/officeDocument/2006/relationships/slideLayout" Target="../slideLayouts/slideLayout4.xml"/><Relationship Id="rId1" Type="http://schemas.openxmlformats.org/officeDocument/2006/relationships/tags" Target="../tags/tag42.xml"/><Relationship Id="rId6" Type="http://schemas.openxmlformats.org/officeDocument/2006/relationships/hyperlink" Target="https://www.youtube.com/watch?v=4cr8sSeeh0g" TargetMode="External"/><Relationship Id="rId5" Type="http://schemas.openxmlformats.org/officeDocument/2006/relationships/hyperlink" Target="https://www.youtube.com/watch?v=iXusHn804hc" TargetMode="External"/><Relationship Id="rId4" Type="http://schemas.openxmlformats.org/officeDocument/2006/relationships/hyperlink" Target="https://kenniskaarten.hetgroenebrein.nl/en/knowledge-map-circular-economy/ce-benefits-for-businesses/"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ec.europa.eu/environment/pdf/circular-economy/new_circular_economy_action_plan.pdf" TargetMode="External"/><Relationship Id="rId7" Type="http://schemas.openxmlformats.org/officeDocument/2006/relationships/hyperlink" Target="https://eit-girlsgocircular.eu/" TargetMode="External"/><Relationship Id="rId2" Type="http://schemas.openxmlformats.org/officeDocument/2006/relationships/slideLayout" Target="../slideLayouts/slideLayout4.xml"/><Relationship Id="rId1" Type="http://schemas.openxmlformats.org/officeDocument/2006/relationships/tags" Target="../tags/tag43.xml"/><Relationship Id="rId6" Type="http://schemas.openxmlformats.org/officeDocument/2006/relationships/hyperlink" Target="https://circulareconomy.europa.eu/platform/en" TargetMode="External"/><Relationship Id="rId5" Type="http://schemas.openxmlformats.org/officeDocument/2006/relationships/hyperlink" Target="https://www.europarl.europa.eu/RegData/etudes/BRIE/2020/659295/EPRS_BRI(2020)659295_EN.pdf?fbclid=IwAR03UfonxFQwRB30wMV7lYjABiY9U8ZB_oUfJXL6yivnb2N-be_iQM1VC2s" TargetMode="External"/><Relationship Id="rId4" Type="http://schemas.openxmlformats.org/officeDocument/2006/relationships/hyperlink" Target="https://emf.thirdlight.com/link/x8ay372a3r11-k6775n/@/preview/1?o"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ec.europa.eu/info/strategy/priorities-2019-2024/european-green-deal_en" TargetMode="External"/><Relationship Id="rId7" Type="http://schemas.openxmlformats.org/officeDocument/2006/relationships/hyperlink" Target="https://ellenmacarthurfoundation.org/" TargetMode="External"/><Relationship Id="rId2" Type="http://schemas.openxmlformats.org/officeDocument/2006/relationships/slideLayout" Target="../slideLayouts/slideLayout4.xml"/><Relationship Id="rId1" Type="http://schemas.openxmlformats.org/officeDocument/2006/relationships/tags" Target="../tags/tag44.xml"/><Relationship Id="rId6" Type="http://schemas.openxmlformats.org/officeDocument/2006/relationships/hyperlink" Target="https://unesdoc.unesco.org/ark:/48223/pf0000216383" TargetMode="External"/><Relationship Id="rId5" Type="http://schemas.openxmlformats.org/officeDocument/2006/relationships/hyperlink" Target="http://www.oecd.org/daf/competition/competition-concerns-in-labour-markets.htm" TargetMode="External"/><Relationship Id="rId4" Type="http://schemas.openxmlformats.org/officeDocument/2006/relationships/hyperlink" Target="https://europa.eu/climate-pact/news/move-climate-pact-2021-09-16_en" TargetMode="External"/></Relationships>
</file>

<file path=ppt/slides/_rels/slide44.xml.rels><?xml version="1.0" encoding="UTF-8" standalone="yes"?>
<Relationships xmlns="http://schemas.openxmlformats.org/package/2006/relationships"><Relationship Id="rId8" Type="http://schemas.openxmlformats.org/officeDocument/2006/relationships/hyperlink" Target="https://archive.ellenmacarthurfoundation.org/explore/plastics-and-the-circular-economy" TargetMode="External"/><Relationship Id="rId3" Type="http://schemas.openxmlformats.org/officeDocument/2006/relationships/hyperlink" Target="https://emf.thirdlight.com/link/w750u7vysuy1-5a5i6n/@/preview/1?o" TargetMode="External"/><Relationship Id="rId7" Type="http://schemas.openxmlformats.org/officeDocument/2006/relationships/hyperlink" Target="https://www.sciencedirect.com/science/article/pii/B9780128178805000190" TargetMode="External"/><Relationship Id="rId2" Type="http://schemas.openxmlformats.org/officeDocument/2006/relationships/slideLayout" Target="../slideLayouts/slideLayout4.xml"/><Relationship Id="rId1" Type="http://schemas.openxmlformats.org/officeDocument/2006/relationships/tags" Target="../tags/tag45.xml"/><Relationship Id="rId6" Type="http://schemas.openxmlformats.org/officeDocument/2006/relationships/hyperlink" Target="https://ec.europa.eu/environment/circular-economy/pdf/monitoring-framework.pdf" TargetMode="External"/><Relationship Id="rId5" Type="http://schemas.openxmlformats.org/officeDocument/2006/relationships/hyperlink" Target="https://www.ellenmacarthurfoundation.org/assets/downloads/ce100/CE100-CoPro-BE_Business-Models-Interactive.pdf" TargetMode="External"/><Relationship Id="rId10" Type="http://schemas.openxmlformats.org/officeDocument/2006/relationships/hyperlink" Target="https://www.circle-economy.com/blogs/a-circular-world-is-biodiverse-but-does-biodiversity-need-the-circular-economy" TargetMode="External"/><Relationship Id="rId4" Type="http://schemas.openxmlformats.org/officeDocument/2006/relationships/hyperlink" Target="https://emf.thirdlight.com/link/bqgxl2mlprld-v7i2m6/@/preview/1?o" TargetMode="External"/><Relationship Id="rId9" Type="http://schemas.openxmlformats.org/officeDocument/2006/relationships/hyperlink" Target="https://ec.europa.eu/jrc/en/research-topic/waste-and-recycling" TargetMode="Externa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tags" Target="../tags/tag46.xml"/><Relationship Id="rId5" Type="http://schemas.openxmlformats.org/officeDocument/2006/relationships/image" Target="../media/image15.png"/><Relationship Id="rId4" Type="http://schemas.openxmlformats.org/officeDocument/2006/relationships/image" Target="../media/image35.pn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4.xml"/><Relationship Id="rId7" Type="http://schemas.openxmlformats.org/officeDocument/2006/relationships/diagramColors" Target="../diagrams/colors1.xml"/><Relationship Id="rId2" Type="http://schemas.openxmlformats.org/officeDocument/2006/relationships/slideLayout" Target="../slideLayouts/slideLayout4.xml"/><Relationship Id="rId1" Type="http://schemas.openxmlformats.org/officeDocument/2006/relationships/tags" Target="../tags/tag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hyperlink" Target="https://ec.europa.eu/eurostat/documents/4187653/10321599/Non-financial+business+economy.jpg/ed38db2b-c36b-5e97-0e00-8271fbeeba02?t=1589379801663" TargetMode="External"/><Relationship Id="rId2" Type="http://schemas.openxmlformats.org/officeDocument/2006/relationships/slideLayout" Target="../slideLayouts/slideLayout4.xml"/><Relationship Id="rId1" Type="http://schemas.openxmlformats.org/officeDocument/2006/relationships/tags" Target="../tags/tag7.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7.png"/><Relationship Id="rId7" Type="http://schemas.openxmlformats.org/officeDocument/2006/relationships/diagramQuickStyle" Target="../diagrams/quickStyle2.xml"/><Relationship Id="rId2" Type="http://schemas.openxmlformats.org/officeDocument/2006/relationships/slideLayout" Target="../slideLayouts/slideLayout4.xml"/><Relationship Id="rId1" Type="http://schemas.openxmlformats.org/officeDocument/2006/relationships/tags" Target="../tags/tag8.xml"/><Relationship Id="rId6" Type="http://schemas.openxmlformats.org/officeDocument/2006/relationships/diagramLayout" Target="../diagrams/layout2.xml"/><Relationship Id="rId5" Type="http://schemas.openxmlformats.org/officeDocument/2006/relationships/diagramData" Target="../diagrams/data2.xml"/><Relationship Id="rId4" Type="http://schemas.microsoft.com/office/2007/relationships/hdphoto" Target="../media/hdphoto1.wdp"/><Relationship Id="rId9" Type="http://schemas.microsoft.com/office/2007/relationships/diagramDrawing" Target="../diagrams/drawing2.xml"/></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slideLayout" Target="../slideLayouts/slideLayout4.xml"/><Relationship Id="rId1" Type="http://schemas.openxmlformats.org/officeDocument/2006/relationships/tags" Target="../tags/tag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9.png"/><Relationship Id="rId7" Type="http://schemas.openxmlformats.org/officeDocument/2006/relationships/diagramColors" Target="../diagrams/colors4.xml"/><Relationship Id="rId2" Type="http://schemas.openxmlformats.org/officeDocument/2006/relationships/slideLayout" Target="../slideLayouts/slideLayout4.xml"/><Relationship Id="rId1" Type="http://schemas.openxmlformats.org/officeDocument/2006/relationships/tags" Target="../tags/tag10.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2" name="Google Shape;292;p28"/>
          <p:cNvSpPr txBox="1">
            <a:spLocks noGrp="1"/>
          </p:cNvSpPr>
          <p:nvPr>
            <p:ph type="ctrTitle"/>
          </p:nvPr>
        </p:nvSpPr>
        <p:spPr>
          <a:xfrm>
            <a:off x="903115" y="954028"/>
            <a:ext cx="7223118" cy="1768500"/>
          </a:xfrm>
          <a:prstGeom prst="rect">
            <a:avLst/>
          </a:prstGeom>
        </p:spPr>
        <p:txBody>
          <a:bodyPr spcFirstLastPara="1" wrap="square" lIns="91425" tIns="91425" rIns="91425" bIns="91425" anchor="t" anchorCtr="0">
            <a:noAutofit/>
          </a:bodyPr>
          <a:lstStyle/>
          <a:p>
            <a:pPr lvl="0" algn="l" rtl="0"/>
            <a:r>
              <a:rPr lang="en-GB" b="1" dirty="0"/>
              <a:t>POSLOVNO MODELIRANJE ZA POSLOVANJA KRUŽNE EKONOMIJE</a:t>
            </a:r>
            <a:endParaRPr dirty="0"/>
          </a:p>
        </p:txBody>
      </p:sp>
      <p:pic>
        <p:nvPicPr>
          <p:cNvPr id="1000100002" name="ODT_ATTR_LBL_LOGO">
            <a:extLst>
              <a:ext uri="{FF2B5EF4-FFF2-40B4-BE49-F238E27FC236}">
                <a16:creationId xmlns:a16="http://schemas.microsoft.com/office/drawing/2014/main" id="{B066AC4A-9A1C-4C10-800A-DAF9F2764385}"/>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0" y="36000"/>
            <a:ext cx="316230" cy="179705"/>
          </a:xfrm>
          <a:prstGeom prst="rect">
            <a:avLst/>
          </a:prstGeom>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5E12A-7561-45A6-82B9-AA489282C640}"/>
              </a:ext>
            </a:extLst>
          </p:cNvPr>
          <p:cNvSpPr>
            <a:spLocks noGrp="1"/>
          </p:cNvSpPr>
          <p:nvPr>
            <p:ph type="title"/>
          </p:nvPr>
        </p:nvSpPr>
        <p:spPr>
          <a:xfrm>
            <a:off x="1017953" y="149593"/>
            <a:ext cx="7717800" cy="1011600"/>
          </a:xfrm>
        </p:spPr>
        <p:txBody>
          <a:bodyPr/>
          <a:lstStyle/>
          <a:p>
            <a:pPr algn="l" rtl="0"/>
            <a:r>
              <a:rPr lang="en-GB" dirty="0" err="1"/>
              <a:t>konkurentskA</a:t>
            </a:r>
            <a:r>
              <a:rPr lang="en-GB" dirty="0"/>
              <a:t> prednost kroz CE</a:t>
            </a:r>
          </a:p>
        </p:txBody>
      </p:sp>
      <p:sp>
        <p:nvSpPr>
          <p:cNvPr id="4" name="Folyamatábra: Másik feldolgozás 19">
            <a:extLst>
              <a:ext uri="{FF2B5EF4-FFF2-40B4-BE49-F238E27FC236}">
                <a16:creationId xmlns:a16="http://schemas.microsoft.com/office/drawing/2014/main" id="{BAC21570-0E9A-4B36-8D91-9F5C0876B407}"/>
              </a:ext>
            </a:extLst>
          </p:cNvPr>
          <p:cNvSpPr/>
          <p:nvPr/>
        </p:nvSpPr>
        <p:spPr>
          <a:xfrm>
            <a:off x="409832" y="1759282"/>
            <a:ext cx="2724025" cy="1379438"/>
          </a:xfrm>
          <a:prstGeom prst="flowChartAlternateProcess">
            <a:avLst/>
          </a:prstGeom>
          <a:solidFill>
            <a:srgbClr val="059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hu-HU" sz="1600" b="1" dirty="0" err="1">
                <a:solidFill>
                  <a:schemeClr val="bg1"/>
                </a:solidFill>
                <a:latin typeface="Calibri" panose="020F0502020204030204" pitchFamily="34" charset="0"/>
                <a:ea typeface="Calibri" panose="020F0502020204030204" pitchFamily="34" charset="0"/>
              </a:rPr>
              <a:t>Kružni</a:t>
            </a:r>
            <a:r>
              <a:rPr lang="hu-HU" sz="1600" b="1" dirty="0">
                <a:solidFill>
                  <a:schemeClr val="bg1"/>
                </a:solidFill>
                <a:latin typeface="Calibri" panose="020F0502020204030204" pitchFamily="34" charset="0"/>
                <a:ea typeface="Calibri" panose="020F0502020204030204" pitchFamily="34" charset="0"/>
              </a:rPr>
              <a:t> </a:t>
            </a:r>
            <a:r>
              <a:rPr lang="hu-HU" sz="1600" b="1" dirty="0" err="1">
                <a:solidFill>
                  <a:schemeClr val="bg1"/>
                </a:solidFill>
                <a:latin typeface="Calibri" panose="020F0502020204030204" pitchFamily="34" charset="0"/>
                <a:ea typeface="Calibri" panose="020F0502020204030204" pitchFamily="34" charset="0"/>
              </a:rPr>
              <a:t>opskrbni</a:t>
            </a:r>
            <a:r>
              <a:rPr lang="hu-HU" sz="1600" b="1" dirty="0">
                <a:solidFill>
                  <a:schemeClr val="bg1"/>
                </a:solidFill>
                <a:latin typeface="Calibri" panose="020F0502020204030204" pitchFamily="34" charset="0"/>
                <a:ea typeface="Calibri" panose="020F0502020204030204" pitchFamily="34" charset="0"/>
              </a:rPr>
              <a:t> </a:t>
            </a:r>
            <a:r>
              <a:rPr lang="hu-HU" sz="1600" b="1" dirty="0" err="1">
                <a:solidFill>
                  <a:schemeClr val="bg1"/>
                </a:solidFill>
                <a:latin typeface="Calibri" panose="020F0502020204030204" pitchFamily="34" charset="0"/>
                <a:ea typeface="Calibri" panose="020F0502020204030204" pitchFamily="34" charset="0"/>
              </a:rPr>
              <a:t>lanac</a:t>
            </a:r>
            <a:r>
              <a:rPr lang="hu-HU" sz="1600" b="1" dirty="0">
                <a:solidFill>
                  <a:schemeClr val="bg1"/>
                </a:solidFill>
                <a:latin typeface="Calibri" panose="020F0502020204030204" pitchFamily="34" charset="0"/>
                <a:ea typeface="Calibri" panose="020F0502020204030204" pitchFamily="34" charset="0"/>
              </a:rPr>
              <a:t> </a:t>
            </a:r>
            <a:r>
              <a:rPr lang="hu-HU" sz="1600" dirty="0">
                <a:solidFill>
                  <a:schemeClr val="bg1"/>
                </a:solidFill>
                <a:latin typeface="Calibri" panose="020F0502020204030204" pitchFamily="34" charset="0"/>
                <a:ea typeface="Calibri" panose="020F0502020204030204" pitchFamily="34" charset="0"/>
              </a:rPr>
              <a:t>je više decentraliziran, diverzificiran, kraći i uključeno je više lokalnih dobavljača.</a:t>
            </a:r>
            <a:endParaRPr lang="en-GB" sz="1600" dirty="0">
              <a:solidFill>
                <a:schemeClr val="bg1"/>
              </a:solidFill>
            </a:endParaRPr>
          </a:p>
        </p:txBody>
      </p:sp>
      <p:grpSp>
        <p:nvGrpSpPr>
          <p:cNvPr id="6" name="Csoportba foglalás 8">
            <a:extLst>
              <a:ext uri="{FF2B5EF4-FFF2-40B4-BE49-F238E27FC236}">
                <a16:creationId xmlns:a16="http://schemas.microsoft.com/office/drawing/2014/main" id="{7404DCCA-6F32-4B0E-9017-4F4119C78D47}"/>
              </a:ext>
            </a:extLst>
          </p:cNvPr>
          <p:cNvGrpSpPr/>
          <p:nvPr/>
        </p:nvGrpSpPr>
        <p:grpSpPr>
          <a:xfrm>
            <a:off x="2152828" y="833359"/>
            <a:ext cx="7386254" cy="4160548"/>
            <a:chOff x="6163780" y="1372161"/>
            <a:chExt cx="5593537" cy="4660215"/>
          </a:xfrm>
        </p:grpSpPr>
        <p:pic>
          <p:nvPicPr>
            <p:cNvPr id="7" name="Kép 6">
              <a:extLst>
                <a:ext uri="{FF2B5EF4-FFF2-40B4-BE49-F238E27FC236}">
                  <a16:creationId xmlns:a16="http://schemas.microsoft.com/office/drawing/2014/main" id="{DDD9FF26-12E5-40AB-9712-10F96D42F5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6657" y="1372161"/>
              <a:ext cx="1421390" cy="1626152"/>
            </a:xfrm>
            <a:prstGeom prst="rect">
              <a:avLst/>
            </a:prstGeom>
          </p:spPr>
        </p:pic>
        <p:grpSp>
          <p:nvGrpSpPr>
            <p:cNvPr id="8" name="Csoportba foglalás 14">
              <a:extLst>
                <a:ext uri="{FF2B5EF4-FFF2-40B4-BE49-F238E27FC236}">
                  <a16:creationId xmlns:a16="http://schemas.microsoft.com/office/drawing/2014/main" id="{2F6F2E11-FF3F-46BD-9110-6E40036FAF72}"/>
                </a:ext>
              </a:extLst>
            </p:cNvPr>
            <p:cNvGrpSpPr/>
            <p:nvPr/>
          </p:nvGrpSpPr>
          <p:grpSpPr>
            <a:xfrm>
              <a:off x="6163780" y="1958767"/>
              <a:ext cx="5593537" cy="4073609"/>
              <a:chOff x="-65448" y="1323513"/>
              <a:chExt cx="7383849" cy="4712043"/>
            </a:xfrm>
          </p:grpSpPr>
          <p:graphicFrame>
            <p:nvGraphicFramePr>
              <p:cNvPr id="9" name="Diagram 8">
                <a:extLst>
                  <a:ext uri="{FF2B5EF4-FFF2-40B4-BE49-F238E27FC236}">
                    <a16:creationId xmlns:a16="http://schemas.microsoft.com/office/drawing/2014/main" id="{00155D8A-F0A1-45D8-8F62-86E4AAA8DB23}"/>
                  </a:ext>
                </a:extLst>
              </p:cNvPr>
              <p:cNvGraphicFramePr/>
              <p:nvPr>
                <p:extLst>
                  <p:ext uri="{D42A27DB-BD31-4B8C-83A1-F6EECF244321}">
                    <p14:modId xmlns:p14="http://schemas.microsoft.com/office/powerpoint/2010/main" val="1620623954"/>
                  </p:ext>
                </p:extLst>
              </p:nvPr>
            </p:nvGraphicFramePr>
            <p:xfrm>
              <a:off x="-65448" y="1323513"/>
              <a:ext cx="7383849" cy="471204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Szövegdoboz 16">
                <a:extLst>
                  <a:ext uri="{FF2B5EF4-FFF2-40B4-BE49-F238E27FC236}">
                    <a16:creationId xmlns:a16="http://schemas.microsoft.com/office/drawing/2014/main" id="{D23FC10A-A34A-4FC6-98C7-A4C7C61C1087}"/>
                  </a:ext>
                </a:extLst>
              </p:cNvPr>
              <p:cNvSpPr txBox="1"/>
              <p:nvPr/>
            </p:nvSpPr>
            <p:spPr>
              <a:xfrm>
                <a:off x="2617611" y="2934051"/>
                <a:ext cx="2122750" cy="1395690"/>
              </a:xfrm>
              <a:prstGeom prst="rect">
                <a:avLst/>
              </a:prstGeom>
              <a:noFill/>
            </p:spPr>
            <p:txBody>
              <a:bodyPr wrap="square" rtlCol="0">
                <a:spAutoFit/>
              </a:bodyPr>
              <a:lstStyle/>
              <a:p>
                <a:pPr algn="ctr" rtl="0"/>
                <a:r>
                  <a:rPr lang="hu-HU" sz="1600" b="1" dirty="0" err="1">
                    <a:solidFill>
                      <a:srgbClr val="309EBA"/>
                    </a:solidFill>
                  </a:rPr>
                  <a:t>Izgradite</a:t>
                </a:r>
                <a:r>
                  <a:rPr lang="hu-HU" sz="1600" b="1" dirty="0">
                    <a:solidFill>
                      <a:srgbClr val="309EBA"/>
                    </a:solidFill>
                  </a:rPr>
                  <a:t> </a:t>
                </a:r>
                <a:r>
                  <a:rPr lang="hu-HU" sz="1600" b="1" dirty="0" err="1">
                    <a:solidFill>
                      <a:srgbClr val="309EBA"/>
                    </a:solidFill>
                  </a:rPr>
                  <a:t>kružni</a:t>
                </a:r>
                <a:r>
                  <a:rPr lang="hu-HU" sz="1600" b="1" dirty="0">
                    <a:solidFill>
                      <a:srgbClr val="309EBA"/>
                    </a:solidFill>
                  </a:rPr>
                  <a:t> </a:t>
                </a:r>
                <a:r>
                  <a:rPr lang="hu-HU" sz="1600" b="1" dirty="0" err="1">
                    <a:solidFill>
                      <a:srgbClr val="309EBA"/>
                    </a:solidFill>
                  </a:rPr>
                  <a:t>Opskrbni</a:t>
                </a:r>
                <a:r>
                  <a:rPr lang="hu-HU" sz="1600" b="1" dirty="0">
                    <a:solidFill>
                      <a:srgbClr val="309EBA"/>
                    </a:solidFill>
                  </a:rPr>
                  <a:t> </a:t>
                </a:r>
                <a:r>
                  <a:rPr lang="hu-HU" sz="1600" b="1" dirty="0" err="1">
                    <a:solidFill>
                      <a:srgbClr val="309EBA"/>
                    </a:solidFill>
                  </a:rPr>
                  <a:t>lanac</a:t>
                </a:r>
                <a:r>
                  <a:rPr lang="hu-HU" sz="1600" b="1" dirty="0">
                    <a:solidFill>
                      <a:srgbClr val="309EBA"/>
                    </a:solidFill>
                  </a:rPr>
                  <a:t> </a:t>
                </a:r>
                <a:r>
                  <a:rPr lang="hu-HU" sz="1600" b="1" dirty="0" err="1">
                    <a:solidFill>
                      <a:srgbClr val="309EBA"/>
                    </a:solidFill>
                  </a:rPr>
                  <a:t>kako</a:t>
                </a:r>
                <a:r>
                  <a:rPr lang="hu-HU" sz="1600" b="1" dirty="0">
                    <a:solidFill>
                      <a:srgbClr val="309EBA"/>
                    </a:solidFill>
                  </a:rPr>
                  <a:t> </a:t>
                </a:r>
                <a:r>
                  <a:rPr lang="hu-HU" sz="1600" b="1" dirty="0" err="1">
                    <a:solidFill>
                      <a:srgbClr val="309EBA"/>
                    </a:solidFill>
                  </a:rPr>
                  <a:t>biste</a:t>
                </a:r>
                <a:r>
                  <a:rPr lang="hu-HU" sz="1600" b="1" dirty="0">
                    <a:solidFill>
                      <a:srgbClr val="309EBA"/>
                    </a:solidFill>
                  </a:rPr>
                  <a:t> </a:t>
                </a:r>
                <a:r>
                  <a:rPr lang="hu-HU" sz="1600" b="1" dirty="0" err="1">
                    <a:solidFill>
                      <a:srgbClr val="309EBA"/>
                    </a:solidFill>
                  </a:rPr>
                  <a:t>smanjili</a:t>
                </a:r>
                <a:r>
                  <a:rPr lang="hu-HU" sz="1600" b="1" dirty="0">
                    <a:solidFill>
                      <a:srgbClr val="309EBA"/>
                    </a:solidFill>
                  </a:rPr>
                  <a:t> rizike </a:t>
                </a:r>
                <a:r>
                  <a:rPr lang="hu-HU" sz="1600" b="1" dirty="0" err="1">
                    <a:solidFill>
                      <a:srgbClr val="309EBA"/>
                    </a:solidFill>
                  </a:rPr>
                  <a:t>od</a:t>
                </a:r>
                <a:r>
                  <a:rPr lang="hu-HU" sz="1600" b="1" dirty="0">
                    <a:solidFill>
                      <a:srgbClr val="309EBA"/>
                    </a:solidFill>
                  </a:rPr>
                  <a:t>...</a:t>
                </a:r>
                <a:endParaRPr lang="en-GB" sz="1600" b="1" dirty="0">
                  <a:solidFill>
                    <a:srgbClr val="309EBA"/>
                  </a:solidFill>
                </a:endParaRPr>
              </a:p>
            </p:txBody>
          </p:sp>
        </p:grpSp>
      </p:grpSp>
    </p:spTree>
    <p:custDataLst>
      <p:tags r:id="rId1"/>
    </p:custDataLst>
    <p:extLst>
      <p:ext uri="{BB962C8B-B14F-4D97-AF65-F5344CB8AC3E}">
        <p14:creationId xmlns:p14="http://schemas.microsoft.com/office/powerpoint/2010/main" val="159878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B2BB6-AE6C-47F0-9A93-785051C6428B}"/>
              </a:ext>
            </a:extLst>
          </p:cNvPr>
          <p:cNvSpPr>
            <a:spLocks noGrp="1"/>
          </p:cNvSpPr>
          <p:nvPr>
            <p:ph type="title"/>
          </p:nvPr>
        </p:nvSpPr>
        <p:spPr>
          <a:xfrm>
            <a:off x="967327" y="163439"/>
            <a:ext cx="7717800" cy="1011600"/>
          </a:xfrm>
        </p:spPr>
        <p:txBody>
          <a:bodyPr/>
          <a:lstStyle/>
          <a:p>
            <a:pPr algn="l" rtl="0"/>
            <a:r>
              <a:rPr lang="en-GB" sz="3200" dirty="0"/>
              <a:t>Iskorištavanje </a:t>
            </a:r>
            <a:r>
              <a:rPr lang="en-GB" sz="3200" dirty="0" err="1"/>
              <a:t>posla</a:t>
            </a:r>
            <a:r>
              <a:rPr lang="en-GB" sz="3200" dirty="0"/>
              <a:t> – STVARANJE </a:t>
            </a:r>
            <a:r>
              <a:rPr lang="en-GB" sz="3200" dirty="0" err="1"/>
              <a:t>potencijala</a:t>
            </a:r>
            <a:r>
              <a:rPr lang="en-GB" sz="3200" dirty="0"/>
              <a:t> od </a:t>
            </a:r>
            <a:r>
              <a:rPr lang="en-GB" sz="3200" dirty="0" err="1"/>
              <a:t>kružne</a:t>
            </a:r>
            <a:r>
              <a:rPr lang="en-GB" sz="3200" dirty="0"/>
              <a:t> </a:t>
            </a:r>
            <a:r>
              <a:rPr lang="en-GB" sz="3200" dirty="0" err="1"/>
              <a:t>ekonomije</a:t>
            </a:r>
            <a:endParaRPr lang="en-GB" sz="3200" dirty="0"/>
          </a:p>
        </p:txBody>
      </p:sp>
      <p:grpSp>
        <p:nvGrpSpPr>
          <p:cNvPr id="25" name="Group 24">
            <a:extLst>
              <a:ext uri="{FF2B5EF4-FFF2-40B4-BE49-F238E27FC236}">
                <a16:creationId xmlns:a16="http://schemas.microsoft.com/office/drawing/2014/main" id="{70351279-F857-44BF-A9FB-E838C965516D}"/>
              </a:ext>
            </a:extLst>
          </p:cNvPr>
          <p:cNvGrpSpPr/>
          <p:nvPr/>
        </p:nvGrpSpPr>
        <p:grpSpPr>
          <a:xfrm>
            <a:off x="3652643" y="983163"/>
            <a:ext cx="1581280" cy="878699"/>
            <a:chOff x="3262734" y="108896"/>
            <a:chExt cx="1660962" cy="1079625"/>
          </a:xfrm>
        </p:grpSpPr>
        <p:sp>
          <p:nvSpPr>
            <p:cNvPr id="43" name="Rectangle: Rounded Corners 42">
              <a:extLst>
                <a:ext uri="{FF2B5EF4-FFF2-40B4-BE49-F238E27FC236}">
                  <a16:creationId xmlns:a16="http://schemas.microsoft.com/office/drawing/2014/main" id="{2E93EA45-12CA-4F83-BE79-397A3452C13B}"/>
                </a:ext>
              </a:extLst>
            </p:cNvPr>
            <p:cNvSpPr/>
            <p:nvPr/>
          </p:nvSpPr>
          <p:spPr>
            <a:xfrm>
              <a:off x="3262734" y="108896"/>
              <a:ext cx="1660962" cy="1079625"/>
            </a:xfrm>
            <a:prstGeom prst="roundRect">
              <a:avLst/>
            </a:prstGeom>
            <a:gradFill rotWithShape="1">
              <a:gsLst>
                <a:gs pos="0">
                  <a:srgbClr val="8BC145">
                    <a:hueOff val="0"/>
                    <a:satOff val="0"/>
                    <a:lumOff val="0"/>
                    <a:alphaOff val="0"/>
                    <a:satMod val="103000"/>
                    <a:lumMod val="102000"/>
                    <a:tint val="94000"/>
                  </a:srgbClr>
                </a:gs>
                <a:gs pos="50000">
                  <a:srgbClr val="8BC145">
                    <a:hueOff val="0"/>
                    <a:satOff val="0"/>
                    <a:lumOff val="0"/>
                    <a:alphaOff val="0"/>
                    <a:satMod val="110000"/>
                    <a:lumMod val="100000"/>
                    <a:shade val="100000"/>
                  </a:srgbClr>
                </a:gs>
                <a:gs pos="100000">
                  <a:srgbClr val="8BC145">
                    <a:hueOff val="0"/>
                    <a:satOff val="0"/>
                    <a:lumOff val="0"/>
                    <a:alphaOff val="0"/>
                    <a:lumMod val="99000"/>
                    <a:satMod val="120000"/>
                    <a:shade val="78000"/>
                  </a:srgbClr>
                </a:gs>
              </a:gsLst>
              <a:lin ang="5400000" scaled="0"/>
            </a:gradFill>
            <a:ln>
              <a:noFill/>
            </a:ln>
            <a:effectLst/>
          </p:spPr>
        </p:sp>
        <p:sp>
          <p:nvSpPr>
            <p:cNvPr id="44" name="Rectangle: Rounded Corners 4">
              <a:extLst>
                <a:ext uri="{FF2B5EF4-FFF2-40B4-BE49-F238E27FC236}">
                  <a16:creationId xmlns:a16="http://schemas.microsoft.com/office/drawing/2014/main" id="{511FEDFE-23FD-4EA3-AD2E-86873F4F5A83}"/>
                </a:ext>
              </a:extLst>
            </p:cNvPr>
            <p:cNvSpPr txBox="1"/>
            <p:nvPr/>
          </p:nvSpPr>
          <p:spPr>
            <a:xfrm>
              <a:off x="3315437" y="161599"/>
              <a:ext cx="1555556" cy="974219"/>
            </a:xfrm>
            <a:prstGeom prst="rect">
              <a:avLst/>
            </a:prstGeom>
            <a:noFill/>
            <a:ln>
              <a:noFill/>
            </a:ln>
            <a:effectLst/>
          </p:spPr>
          <p:txBody>
            <a:bodyPr spcFirstLastPara="0" vert="horz" wrap="square" lIns="68580" tIns="68580" rIns="68580" bIns="68580"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hu-HU" b="0" i="0" u="none" strike="noStrike" kern="1200" cap="none" spc="0" normalizeH="0" baseline="0" noProof="0" dirty="0" err="1">
                  <a:ln>
                    <a:noFill/>
                  </a:ln>
                  <a:solidFill>
                    <a:sysClr val="window" lastClr="FFFFFF"/>
                  </a:solidFill>
                  <a:effectLst/>
                  <a:uLnTx/>
                  <a:uFillTx/>
                  <a:latin typeface="Calibri" panose="020F0502020204030204"/>
                  <a:ea typeface="+mn-ea"/>
                  <a:cs typeface="+mn-cs"/>
                </a:rPr>
                <a:t>Poboljšajte</a:t>
              </a:r>
              <a:r>
                <a:rPr kumimoji="0" lang="hu-HU" b="0" i="0" u="none" strike="noStrike" kern="1200" cap="none" spc="0" normalizeH="0" baseline="0" noProof="0" dirty="0">
                  <a:ln>
                    <a:noFill/>
                  </a:ln>
                  <a:solidFill>
                    <a:sysClr val="window" lastClr="FFFFFF"/>
                  </a:solidFill>
                  <a:effectLst/>
                  <a:uLnTx/>
                  <a:uFillTx/>
                  <a:latin typeface="Calibri" panose="020F0502020204030204"/>
                  <a:ea typeface="+mn-ea"/>
                  <a:cs typeface="+mn-cs"/>
                </a:rPr>
                <a:t> </a:t>
              </a:r>
              <a:r>
                <a:rPr kumimoji="0" lang="hu-HU" b="0" i="0" u="none" strike="noStrike" kern="1200" cap="none" spc="0" normalizeH="0" baseline="0" noProof="0" dirty="0" err="1">
                  <a:ln>
                    <a:noFill/>
                  </a:ln>
                  <a:solidFill>
                    <a:sysClr val="window" lastClr="FFFFFF"/>
                  </a:solidFill>
                  <a:effectLst/>
                  <a:uLnTx/>
                  <a:uFillTx/>
                  <a:latin typeface="Calibri" panose="020F0502020204030204"/>
                  <a:ea typeface="+mn-ea"/>
                  <a:cs typeface="+mn-cs"/>
                </a:rPr>
                <a:t>sliku</a:t>
              </a:r>
              <a:r>
                <a:rPr kumimoji="0" lang="hu-HU" b="0" i="0" u="none" strike="noStrike" kern="1200" cap="none" spc="0" normalizeH="0" baseline="0" noProof="0" dirty="0">
                  <a:ln>
                    <a:noFill/>
                  </a:ln>
                  <a:solidFill>
                    <a:sysClr val="window" lastClr="FFFFFF"/>
                  </a:solidFill>
                  <a:effectLst/>
                  <a:uLnTx/>
                  <a:uFillTx/>
                  <a:latin typeface="Calibri" panose="020F0502020204030204"/>
                  <a:ea typeface="+mn-ea"/>
                  <a:cs typeface="+mn-cs"/>
                </a:rPr>
                <a:t> </a:t>
              </a:r>
              <a:r>
                <a:rPr kumimoji="0" lang="hu-HU" b="0" i="0" u="none" strike="noStrike" kern="1200" cap="none" spc="0" normalizeH="0" baseline="0" noProof="0" dirty="0" err="1">
                  <a:ln>
                    <a:noFill/>
                  </a:ln>
                  <a:solidFill>
                    <a:sysClr val="window" lastClr="FFFFFF"/>
                  </a:solidFill>
                  <a:effectLst/>
                  <a:uLnTx/>
                  <a:uFillTx/>
                  <a:latin typeface="Calibri" panose="020F0502020204030204"/>
                  <a:ea typeface="+mn-ea"/>
                  <a:cs typeface="+mn-cs"/>
                </a:rPr>
                <a:t>svog</a:t>
              </a:r>
              <a:r>
                <a:rPr kumimoji="0" lang="hu-HU" b="0" i="0" u="none" strike="noStrike" kern="1200" cap="none" spc="0" normalizeH="0" baseline="0" noProof="0" dirty="0">
                  <a:ln>
                    <a:noFill/>
                  </a:ln>
                  <a:solidFill>
                    <a:sysClr val="window" lastClr="FFFFFF"/>
                  </a:solidFill>
                  <a:effectLst/>
                  <a:uLnTx/>
                  <a:uFillTx/>
                  <a:latin typeface="Calibri" panose="020F0502020204030204"/>
                  <a:ea typeface="+mn-ea"/>
                  <a:cs typeface="+mn-cs"/>
                </a:rPr>
                <a:t> </a:t>
              </a:r>
              <a:r>
                <a:rPr kumimoji="0" lang="hu-HU" b="0" i="0" u="none" strike="noStrike" kern="1200" cap="none" spc="0" normalizeH="0" baseline="0" noProof="0" dirty="0" err="1">
                  <a:ln>
                    <a:noFill/>
                  </a:ln>
                  <a:solidFill>
                    <a:sysClr val="window" lastClr="FFFFFF"/>
                  </a:solidFill>
                  <a:effectLst/>
                  <a:uLnTx/>
                  <a:uFillTx/>
                  <a:latin typeface="Calibri" panose="020F0502020204030204"/>
                  <a:ea typeface="+mn-ea"/>
                  <a:cs typeface="+mn-cs"/>
                </a:rPr>
                <a:t>poslodavca</a:t>
              </a:r>
              <a:endParaRPr kumimoji="0" lang="en-GB" b="0" i="0" u="none" strike="noStrike" kern="1200" cap="none" spc="0" normalizeH="0" baseline="0" noProof="0" dirty="0">
                <a:ln>
                  <a:noFill/>
                </a:ln>
                <a:solidFill>
                  <a:sysClr val="window" lastClr="FFFFFF"/>
                </a:solidFill>
                <a:effectLst/>
                <a:uLnTx/>
                <a:uFillTx/>
                <a:latin typeface="Calibri" panose="020F0502020204030204"/>
                <a:ea typeface="+mn-ea"/>
                <a:cs typeface="+mn-cs"/>
              </a:endParaRPr>
            </a:p>
          </p:txBody>
        </p:sp>
      </p:grpSp>
      <p:sp>
        <p:nvSpPr>
          <p:cNvPr id="26" name="Straight Connector 5">
            <a:extLst>
              <a:ext uri="{FF2B5EF4-FFF2-40B4-BE49-F238E27FC236}">
                <a16:creationId xmlns:a16="http://schemas.microsoft.com/office/drawing/2014/main" id="{B11BCD3F-D6EF-49CE-BE44-8E248B47FDDA}"/>
              </a:ext>
            </a:extLst>
          </p:cNvPr>
          <p:cNvSpPr/>
          <p:nvPr/>
        </p:nvSpPr>
        <p:spPr>
          <a:xfrm>
            <a:off x="2990349" y="1833898"/>
            <a:ext cx="4103871" cy="3508423"/>
          </a:xfrm>
          <a:custGeom>
            <a:avLst/>
            <a:gdLst/>
            <a:ahLst/>
            <a:cxnLst/>
            <a:rect l="0" t="0" r="0" b="0"/>
            <a:pathLst>
              <a:path>
                <a:moveTo>
                  <a:pt x="2666049" y="61382"/>
                </a:moveTo>
                <a:arcTo wR="2155334" hR="2155334" stAng="17022410" swAng="2597760"/>
              </a:path>
            </a:pathLst>
          </a:custGeom>
          <a:noFill/>
          <a:ln w="6350" cap="flat" cmpd="sng" algn="ctr">
            <a:noFill/>
            <a:prstDash val="solid"/>
            <a:miter lim="800000"/>
          </a:ln>
          <a:effectLst/>
        </p:spPr>
      </p:sp>
      <p:grpSp>
        <p:nvGrpSpPr>
          <p:cNvPr id="27" name="Group 26">
            <a:extLst>
              <a:ext uri="{FF2B5EF4-FFF2-40B4-BE49-F238E27FC236}">
                <a16:creationId xmlns:a16="http://schemas.microsoft.com/office/drawing/2014/main" id="{8C7EA381-8B65-4383-8481-A1B33C5ECF6A}"/>
              </a:ext>
            </a:extLst>
          </p:cNvPr>
          <p:cNvGrpSpPr/>
          <p:nvPr/>
        </p:nvGrpSpPr>
        <p:grpSpPr>
          <a:xfrm>
            <a:off x="6302235" y="2227747"/>
            <a:ext cx="1581280" cy="878699"/>
            <a:chOff x="5585290" y="1737861"/>
            <a:chExt cx="1660962" cy="1079625"/>
          </a:xfrm>
        </p:grpSpPr>
        <p:sp>
          <p:nvSpPr>
            <p:cNvPr id="41" name="Rectangle: Rounded Corners 40">
              <a:extLst>
                <a:ext uri="{FF2B5EF4-FFF2-40B4-BE49-F238E27FC236}">
                  <a16:creationId xmlns:a16="http://schemas.microsoft.com/office/drawing/2014/main" id="{0B754F87-B909-43A5-891A-EFBA8B6A54D6}"/>
                </a:ext>
              </a:extLst>
            </p:cNvPr>
            <p:cNvSpPr/>
            <p:nvPr/>
          </p:nvSpPr>
          <p:spPr>
            <a:xfrm>
              <a:off x="5585290" y="1737861"/>
              <a:ext cx="1660962" cy="1079625"/>
            </a:xfrm>
            <a:prstGeom prst="roundRect">
              <a:avLst/>
            </a:prstGeom>
            <a:gradFill rotWithShape="1">
              <a:gsLst>
                <a:gs pos="0">
                  <a:srgbClr val="8BC145">
                    <a:hueOff val="1591615"/>
                    <a:satOff val="2700"/>
                    <a:lumOff val="-98"/>
                    <a:alphaOff val="0"/>
                    <a:satMod val="103000"/>
                    <a:lumMod val="102000"/>
                    <a:tint val="94000"/>
                  </a:srgbClr>
                </a:gs>
                <a:gs pos="50000">
                  <a:srgbClr val="8BC145">
                    <a:hueOff val="1591615"/>
                    <a:satOff val="2700"/>
                    <a:lumOff val="-98"/>
                    <a:alphaOff val="0"/>
                    <a:satMod val="110000"/>
                    <a:lumMod val="100000"/>
                    <a:shade val="100000"/>
                  </a:srgbClr>
                </a:gs>
                <a:gs pos="100000">
                  <a:srgbClr val="8BC145">
                    <a:hueOff val="1591615"/>
                    <a:satOff val="2700"/>
                    <a:lumOff val="-98"/>
                    <a:alphaOff val="0"/>
                    <a:lumMod val="99000"/>
                    <a:satMod val="120000"/>
                    <a:shade val="78000"/>
                  </a:srgbClr>
                </a:gs>
              </a:gsLst>
              <a:lin ang="5400000" scaled="0"/>
            </a:gradFill>
            <a:ln>
              <a:noFill/>
            </a:ln>
            <a:effectLst/>
          </p:spPr>
        </p:sp>
        <p:sp>
          <p:nvSpPr>
            <p:cNvPr id="42" name="Rectangle: Rounded Corners 7">
              <a:extLst>
                <a:ext uri="{FF2B5EF4-FFF2-40B4-BE49-F238E27FC236}">
                  <a16:creationId xmlns:a16="http://schemas.microsoft.com/office/drawing/2014/main" id="{329EA9DC-C98D-4298-ABC4-1430E5FF128A}"/>
                </a:ext>
              </a:extLst>
            </p:cNvPr>
            <p:cNvSpPr txBox="1"/>
            <p:nvPr/>
          </p:nvSpPr>
          <p:spPr>
            <a:xfrm>
              <a:off x="5637993" y="1790564"/>
              <a:ext cx="1555556" cy="974219"/>
            </a:xfrm>
            <a:prstGeom prst="rect">
              <a:avLst/>
            </a:prstGeom>
            <a:noFill/>
            <a:ln>
              <a:noFill/>
            </a:ln>
            <a:effectLst/>
          </p:spPr>
          <p:txBody>
            <a:bodyPr spcFirstLastPara="0" vert="horz" wrap="square" lIns="68580" tIns="68580" rIns="68580" bIns="68580"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hu-HU" b="0" i="0" u="none" strike="noStrike" kern="1200" cap="none" spc="0" normalizeH="0" baseline="0" noProof="0" dirty="0" err="1">
                  <a:ln>
                    <a:noFill/>
                  </a:ln>
                  <a:solidFill>
                    <a:sysClr val="window" lastClr="FFFFFF"/>
                  </a:solidFill>
                  <a:effectLst/>
                  <a:uLnTx/>
                  <a:uFillTx/>
                  <a:latin typeface="Calibri" panose="020F0502020204030204"/>
                  <a:ea typeface="+mn-ea"/>
                  <a:cs typeface="+mn-cs"/>
                </a:rPr>
                <a:t>Privući</a:t>
              </a:r>
              <a:r>
                <a:rPr kumimoji="0" lang="hu-HU" b="0" i="0" u="none" strike="noStrike" kern="1200" cap="none" spc="0" normalizeH="0" baseline="0" noProof="0" dirty="0">
                  <a:ln>
                    <a:noFill/>
                  </a:ln>
                  <a:solidFill>
                    <a:sysClr val="window" lastClr="FFFFFF"/>
                  </a:solidFill>
                  <a:effectLst/>
                  <a:uLnTx/>
                  <a:uFillTx/>
                  <a:latin typeface="Calibri" panose="020F0502020204030204"/>
                  <a:ea typeface="+mn-ea"/>
                  <a:cs typeface="+mn-cs"/>
                </a:rPr>
                <a:t> </a:t>
              </a:r>
              <a:r>
                <a:rPr kumimoji="0" lang="hu-HU" b="0" i="0" u="none" strike="noStrike" kern="1200" cap="none" spc="0" normalizeH="0" baseline="0" noProof="0" dirty="0" err="1">
                  <a:ln>
                    <a:noFill/>
                  </a:ln>
                  <a:solidFill>
                    <a:sysClr val="window" lastClr="FFFFFF"/>
                  </a:solidFill>
                  <a:effectLst/>
                  <a:uLnTx/>
                  <a:uFillTx/>
                  <a:latin typeface="Calibri" panose="020F0502020204030204"/>
                  <a:ea typeface="+mn-ea"/>
                  <a:cs typeface="+mn-cs"/>
                </a:rPr>
                <a:t>talente</a:t>
              </a:r>
              <a:r>
                <a:rPr kumimoji="0" lang="hu-HU" b="0" i="0" u="none" strike="noStrike" kern="1200" cap="none" spc="0" normalizeH="0" baseline="0" noProof="0" dirty="0">
                  <a:ln>
                    <a:noFill/>
                  </a:ln>
                  <a:solidFill>
                    <a:sysClr val="window" lastClr="FFFFFF"/>
                  </a:solidFill>
                  <a:effectLst/>
                  <a:uLnTx/>
                  <a:uFillTx/>
                  <a:latin typeface="Calibri" panose="020F0502020204030204"/>
                  <a:ea typeface="+mn-ea"/>
                  <a:cs typeface="+mn-cs"/>
                </a:rPr>
                <a:t> </a:t>
              </a:r>
              <a:r>
                <a:rPr kumimoji="0" lang="hu-HU" b="0" i="0" u="none" strike="noStrike" kern="1200" cap="none" spc="0" normalizeH="0" baseline="0" noProof="0" dirty="0" err="1">
                  <a:ln>
                    <a:noFill/>
                  </a:ln>
                  <a:solidFill>
                    <a:sysClr val="window" lastClr="FFFFFF"/>
                  </a:solidFill>
                  <a:effectLst/>
                  <a:uLnTx/>
                  <a:uFillTx/>
                  <a:latin typeface="Calibri" panose="020F0502020204030204"/>
                  <a:ea typeface="+mn-ea"/>
                  <a:cs typeface="+mn-cs"/>
                </a:rPr>
                <a:t>za</a:t>
              </a:r>
              <a:r>
                <a:rPr kumimoji="0" lang="hu-HU" b="0" i="0" u="none" strike="noStrike" kern="1200" cap="none" spc="0" normalizeH="0" baseline="0" noProof="0" dirty="0">
                  <a:ln>
                    <a:noFill/>
                  </a:ln>
                  <a:solidFill>
                    <a:sysClr val="window" lastClr="FFFFFF"/>
                  </a:solidFill>
                  <a:effectLst/>
                  <a:uLnTx/>
                  <a:uFillTx/>
                  <a:latin typeface="Calibri" panose="020F0502020204030204"/>
                  <a:ea typeface="+mn-ea"/>
                  <a:cs typeface="+mn-cs"/>
                </a:rPr>
                <a:t> „</a:t>
              </a:r>
              <a:r>
                <a:rPr kumimoji="0" lang="hu-HU" b="0" i="0" u="none" strike="noStrike" kern="1200" cap="none" spc="0" normalizeH="0" baseline="0" noProof="0" dirty="0" err="1">
                  <a:ln>
                    <a:noFill/>
                  </a:ln>
                  <a:solidFill>
                    <a:sysClr val="window" lastClr="FFFFFF"/>
                  </a:solidFill>
                  <a:effectLst/>
                  <a:uLnTx/>
                  <a:uFillTx/>
                  <a:latin typeface="Calibri" panose="020F0502020204030204"/>
                  <a:ea typeface="+mn-ea"/>
                  <a:cs typeface="+mn-cs"/>
                </a:rPr>
                <a:t>zeleno</a:t>
              </a:r>
              <a:r>
                <a:rPr kumimoji="0" lang="hu-HU" b="0" i="0" u="none" strike="noStrike" kern="1200" cap="none" spc="0" normalizeH="0" baseline="0" noProof="0" dirty="0">
                  <a:ln>
                    <a:noFill/>
                  </a:ln>
                  <a:solidFill>
                    <a:sysClr val="window" lastClr="FFFFFF"/>
                  </a:solidFill>
                  <a:effectLst/>
                  <a:uLnTx/>
                  <a:uFillTx/>
                  <a:latin typeface="Calibri" panose="020F0502020204030204"/>
                  <a:ea typeface="+mn-ea"/>
                  <a:cs typeface="+mn-cs"/>
                </a:rPr>
                <a:t> </a:t>
              </a:r>
              <a:r>
                <a:rPr kumimoji="0" lang="hu-HU" b="0" i="0" u="none" strike="noStrike" kern="1200" cap="none" spc="0" normalizeH="0" baseline="0" noProof="0" dirty="0" err="1">
                  <a:ln>
                    <a:noFill/>
                  </a:ln>
                  <a:solidFill>
                    <a:sysClr val="window" lastClr="FFFFFF"/>
                  </a:solidFill>
                  <a:effectLst/>
                  <a:uLnTx/>
                  <a:uFillTx/>
                  <a:latin typeface="Calibri" panose="020F0502020204030204"/>
                  <a:ea typeface="+mn-ea"/>
                  <a:cs typeface="+mn-cs"/>
                </a:rPr>
                <a:t>poslovanje</a:t>
              </a:r>
              <a:r>
                <a:rPr kumimoji="0" lang="hu-HU" b="0" i="0" u="none" strike="noStrike" kern="1200" cap="none" spc="0" normalizeH="0" baseline="0" noProof="0" dirty="0">
                  <a:ln>
                    <a:noFill/>
                  </a:ln>
                  <a:solidFill>
                    <a:sysClr val="window" lastClr="FFFFFF"/>
                  </a:solidFill>
                  <a:effectLst/>
                  <a:uLnTx/>
                  <a:uFillTx/>
                  <a:latin typeface="Calibri" panose="020F0502020204030204"/>
                  <a:ea typeface="+mn-ea"/>
                  <a:cs typeface="+mn-cs"/>
                </a:rPr>
                <a:t>”</a:t>
              </a:r>
              <a:endParaRPr kumimoji="0" lang="en-GB" b="0" i="0" u="none" strike="noStrike" kern="1200" cap="none" spc="0" normalizeH="0" baseline="0" noProof="0" dirty="0">
                <a:ln>
                  <a:noFill/>
                </a:ln>
                <a:solidFill>
                  <a:sysClr val="window" lastClr="FFFFFF"/>
                </a:solidFill>
                <a:effectLst/>
                <a:uLnTx/>
                <a:uFillTx/>
                <a:latin typeface="Calibri" panose="020F0502020204030204"/>
                <a:ea typeface="+mn-ea"/>
                <a:cs typeface="+mn-cs"/>
              </a:endParaRPr>
            </a:p>
          </p:txBody>
        </p:sp>
      </p:grpSp>
      <p:sp>
        <p:nvSpPr>
          <p:cNvPr id="28" name="Straight Connector 8">
            <a:extLst>
              <a:ext uri="{FF2B5EF4-FFF2-40B4-BE49-F238E27FC236}">
                <a16:creationId xmlns:a16="http://schemas.microsoft.com/office/drawing/2014/main" id="{E2E906A0-6D71-4213-A769-D9E273FEF8C3}"/>
              </a:ext>
            </a:extLst>
          </p:cNvPr>
          <p:cNvSpPr/>
          <p:nvPr/>
        </p:nvSpPr>
        <p:spPr>
          <a:xfrm>
            <a:off x="2931110" y="1194618"/>
            <a:ext cx="4103871" cy="3508423"/>
          </a:xfrm>
          <a:custGeom>
            <a:avLst/>
            <a:gdLst/>
            <a:ahLst/>
            <a:cxnLst/>
            <a:rect l="0" t="0" r="0" b="0"/>
            <a:pathLst>
              <a:path>
                <a:moveTo>
                  <a:pt x="4235346" y="2720148"/>
                </a:moveTo>
                <a:arcTo wR="2155334" hR="2155334" stAng="911519" swAng="987208"/>
              </a:path>
            </a:pathLst>
          </a:custGeom>
          <a:noFill/>
          <a:ln w="6350" cap="flat" cmpd="sng" algn="ctr">
            <a:noFill/>
            <a:prstDash val="solid"/>
            <a:miter lim="800000"/>
          </a:ln>
          <a:effectLst/>
        </p:spPr>
      </p:sp>
      <p:grpSp>
        <p:nvGrpSpPr>
          <p:cNvPr id="29" name="Group 28">
            <a:extLst>
              <a:ext uri="{FF2B5EF4-FFF2-40B4-BE49-F238E27FC236}">
                <a16:creationId xmlns:a16="http://schemas.microsoft.com/office/drawing/2014/main" id="{43D72CC4-0F1E-43A7-89D6-1F1255FCCCF0}"/>
              </a:ext>
            </a:extLst>
          </p:cNvPr>
          <p:cNvGrpSpPr/>
          <p:nvPr/>
        </p:nvGrpSpPr>
        <p:grpSpPr>
          <a:xfrm>
            <a:off x="5814997" y="3884806"/>
            <a:ext cx="1581280" cy="878699"/>
            <a:chOff x="5098052" y="3394920"/>
            <a:chExt cx="1660962" cy="1079625"/>
          </a:xfrm>
        </p:grpSpPr>
        <p:sp>
          <p:nvSpPr>
            <p:cNvPr id="39" name="Rectangle: Rounded Corners 38">
              <a:extLst>
                <a:ext uri="{FF2B5EF4-FFF2-40B4-BE49-F238E27FC236}">
                  <a16:creationId xmlns:a16="http://schemas.microsoft.com/office/drawing/2014/main" id="{629DC3E7-61D8-4D42-A74D-C64FAD51B98C}"/>
                </a:ext>
              </a:extLst>
            </p:cNvPr>
            <p:cNvSpPr/>
            <p:nvPr/>
          </p:nvSpPr>
          <p:spPr>
            <a:xfrm>
              <a:off x="5098052" y="3394920"/>
              <a:ext cx="1660962" cy="1079625"/>
            </a:xfrm>
            <a:prstGeom prst="roundRect">
              <a:avLst/>
            </a:prstGeom>
            <a:gradFill rotWithShape="1">
              <a:gsLst>
                <a:gs pos="0">
                  <a:srgbClr val="8BC145">
                    <a:hueOff val="3183231"/>
                    <a:satOff val="5400"/>
                    <a:lumOff val="-196"/>
                    <a:alphaOff val="0"/>
                    <a:satMod val="103000"/>
                    <a:lumMod val="102000"/>
                    <a:tint val="94000"/>
                  </a:srgbClr>
                </a:gs>
                <a:gs pos="50000">
                  <a:srgbClr val="8BC145">
                    <a:hueOff val="3183231"/>
                    <a:satOff val="5400"/>
                    <a:lumOff val="-196"/>
                    <a:alphaOff val="0"/>
                    <a:satMod val="110000"/>
                    <a:lumMod val="100000"/>
                    <a:shade val="100000"/>
                  </a:srgbClr>
                </a:gs>
                <a:gs pos="100000">
                  <a:srgbClr val="8BC145">
                    <a:hueOff val="3183231"/>
                    <a:satOff val="5400"/>
                    <a:lumOff val="-196"/>
                    <a:alphaOff val="0"/>
                    <a:lumMod val="99000"/>
                    <a:satMod val="120000"/>
                    <a:shade val="78000"/>
                  </a:srgbClr>
                </a:gs>
              </a:gsLst>
              <a:lin ang="5400000" scaled="0"/>
            </a:gradFill>
            <a:ln>
              <a:noFill/>
            </a:ln>
            <a:effectLst/>
          </p:spPr>
        </p:sp>
        <p:sp>
          <p:nvSpPr>
            <p:cNvPr id="40" name="Rectangle: Rounded Corners 10">
              <a:extLst>
                <a:ext uri="{FF2B5EF4-FFF2-40B4-BE49-F238E27FC236}">
                  <a16:creationId xmlns:a16="http://schemas.microsoft.com/office/drawing/2014/main" id="{9D8C3E6E-04C4-40FB-B926-E306397849B4}"/>
                </a:ext>
              </a:extLst>
            </p:cNvPr>
            <p:cNvSpPr txBox="1"/>
            <p:nvPr/>
          </p:nvSpPr>
          <p:spPr>
            <a:xfrm>
              <a:off x="5150755" y="3447623"/>
              <a:ext cx="1555556" cy="974219"/>
            </a:xfrm>
            <a:prstGeom prst="rect">
              <a:avLst/>
            </a:prstGeom>
            <a:noFill/>
            <a:ln>
              <a:noFill/>
            </a:ln>
            <a:effectLst/>
          </p:spPr>
          <p:txBody>
            <a:bodyPr spcFirstLastPara="0" vert="horz" wrap="square" lIns="68580" tIns="68580" rIns="68580" bIns="68580"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hu-HU" b="0" i="0" u="none" strike="noStrike" kern="1200" cap="none" spc="0" normalizeH="0" baseline="0" noProof="0" dirty="0" err="1">
                  <a:ln>
                    <a:noFill/>
                  </a:ln>
                  <a:solidFill>
                    <a:sysClr val="window" lastClr="FFFFFF"/>
                  </a:solidFill>
                  <a:effectLst/>
                  <a:uLnTx/>
                  <a:uFillTx/>
                  <a:latin typeface="Calibri" panose="020F0502020204030204"/>
                  <a:ea typeface="+mn-ea"/>
                  <a:cs typeface="+mn-cs"/>
                </a:rPr>
                <a:t>Zadržite</a:t>
              </a:r>
              <a:r>
                <a:rPr kumimoji="0" lang="hu-HU" b="0" i="0" u="none" strike="noStrike" kern="1200" cap="none" spc="0" normalizeH="0" baseline="0" noProof="0" dirty="0">
                  <a:ln>
                    <a:noFill/>
                  </a:ln>
                  <a:solidFill>
                    <a:sysClr val="window" lastClr="FFFFFF"/>
                  </a:solidFill>
                  <a:effectLst/>
                  <a:uLnTx/>
                  <a:uFillTx/>
                  <a:latin typeface="Calibri" panose="020F0502020204030204"/>
                  <a:ea typeface="+mn-ea"/>
                  <a:cs typeface="+mn-cs"/>
                </a:rPr>
                <a:t> </a:t>
              </a:r>
              <a:r>
                <a:rPr kumimoji="0" lang="hu-HU" b="0" i="0" u="none" strike="noStrike" kern="1200" cap="none" spc="0" normalizeH="0" baseline="0" noProof="0" dirty="0" err="1">
                  <a:ln>
                    <a:noFill/>
                  </a:ln>
                  <a:solidFill>
                    <a:sysClr val="window" lastClr="FFFFFF"/>
                  </a:solidFill>
                  <a:effectLst/>
                  <a:uLnTx/>
                  <a:uFillTx/>
                  <a:latin typeface="Calibri" panose="020F0502020204030204"/>
                  <a:ea typeface="+mn-ea"/>
                  <a:cs typeface="+mn-cs"/>
                </a:rPr>
                <a:t>zaposlenike</a:t>
              </a:r>
              <a:r>
                <a:rPr kumimoji="0" lang="hu-HU" b="0" i="0" u="none" strike="noStrike" kern="1200" cap="none" spc="0" normalizeH="0" baseline="0" noProof="0" dirty="0">
                  <a:ln>
                    <a:noFill/>
                  </a:ln>
                  <a:solidFill>
                    <a:sysClr val="window" lastClr="FFFFFF"/>
                  </a:solidFill>
                  <a:effectLst/>
                  <a:uLnTx/>
                  <a:uFillTx/>
                  <a:latin typeface="Calibri" panose="020F0502020204030204"/>
                  <a:ea typeface="+mn-ea"/>
                  <a:cs typeface="+mn-cs"/>
                </a:rPr>
                <a:t> </a:t>
              </a:r>
              <a:r>
                <a:rPr kumimoji="0" lang="hu-HU" b="0" i="0" u="none" strike="noStrike" kern="1200" cap="none" spc="0" normalizeH="0" baseline="0" noProof="0" dirty="0" err="1">
                  <a:ln>
                    <a:noFill/>
                  </a:ln>
                  <a:solidFill>
                    <a:sysClr val="window" lastClr="FFFFFF"/>
                  </a:solidFill>
                  <a:effectLst/>
                  <a:uLnTx/>
                  <a:uFillTx/>
                  <a:latin typeface="Calibri" panose="020F0502020204030204"/>
                  <a:ea typeface="+mn-ea"/>
                  <a:cs typeface="+mn-cs"/>
                </a:rPr>
                <a:t>koji</a:t>
              </a:r>
              <a:r>
                <a:rPr kumimoji="0" lang="hu-HU" b="0" i="0" u="none" strike="noStrike" kern="1200" cap="none" spc="0" normalizeH="0" baseline="0" noProof="0" dirty="0">
                  <a:ln>
                    <a:noFill/>
                  </a:ln>
                  <a:solidFill>
                    <a:sysClr val="window" lastClr="FFFFFF"/>
                  </a:solidFill>
                  <a:effectLst/>
                  <a:uLnTx/>
                  <a:uFillTx/>
                  <a:latin typeface="Calibri" panose="020F0502020204030204"/>
                  <a:ea typeface="+mn-ea"/>
                  <a:cs typeface="+mn-cs"/>
                </a:rPr>
                <a:t> </a:t>
              </a:r>
              <a:r>
                <a:rPr kumimoji="0" lang="hu-HU" b="0" i="0" u="none" strike="noStrike" kern="1200" cap="none" spc="0" normalizeH="0" baseline="0" noProof="0" dirty="0" err="1">
                  <a:ln>
                    <a:noFill/>
                  </a:ln>
                  <a:solidFill>
                    <a:sysClr val="window" lastClr="FFFFFF"/>
                  </a:solidFill>
                  <a:effectLst/>
                  <a:uLnTx/>
                  <a:uFillTx/>
                  <a:latin typeface="Calibri" panose="020F0502020204030204"/>
                  <a:ea typeface="+mn-ea"/>
                  <a:cs typeface="+mn-cs"/>
                </a:rPr>
                <a:t>su</a:t>
              </a:r>
              <a:r>
                <a:rPr kumimoji="0" lang="hu-HU" b="0" i="0" u="none" strike="noStrike" kern="1200" cap="none" spc="0" normalizeH="0" baseline="0" noProof="0" dirty="0">
                  <a:ln>
                    <a:noFill/>
                  </a:ln>
                  <a:solidFill>
                    <a:sysClr val="window" lastClr="FFFFFF"/>
                  </a:solidFill>
                  <a:effectLst/>
                  <a:uLnTx/>
                  <a:uFillTx/>
                  <a:latin typeface="Calibri" panose="020F0502020204030204"/>
                  <a:ea typeface="+mn-ea"/>
                  <a:cs typeface="+mn-cs"/>
                </a:rPr>
                <a:t> </a:t>
              </a:r>
              <a:r>
                <a:rPr kumimoji="0" lang="hu-HU" b="0" i="0" u="none" strike="noStrike" kern="1200" cap="none" spc="0" normalizeH="0" baseline="0" noProof="0" dirty="0" err="1">
                  <a:ln>
                    <a:noFill/>
                  </a:ln>
                  <a:solidFill>
                    <a:sysClr val="window" lastClr="FFFFFF"/>
                  </a:solidFill>
                  <a:effectLst/>
                  <a:uLnTx/>
                  <a:uFillTx/>
                  <a:latin typeface="Calibri" panose="020F0502020204030204"/>
                  <a:ea typeface="+mn-ea"/>
                  <a:cs typeface="+mn-cs"/>
                </a:rPr>
                <a:t>predani</a:t>
              </a:r>
              <a:r>
                <a:rPr kumimoji="0" lang="hu-HU" b="0" i="0" u="none" strike="noStrike" kern="1200" cap="none" spc="0" normalizeH="0" baseline="0" noProof="0" dirty="0">
                  <a:ln>
                    <a:noFill/>
                  </a:ln>
                  <a:solidFill>
                    <a:sysClr val="window" lastClr="FFFFFF"/>
                  </a:solidFill>
                  <a:effectLst/>
                  <a:uLnTx/>
                  <a:uFillTx/>
                  <a:latin typeface="Calibri" panose="020F0502020204030204"/>
                  <a:ea typeface="+mn-ea"/>
                  <a:cs typeface="+mn-cs"/>
                </a:rPr>
                <a:t> </a:t>
              </a:r>
              <a:r>
                <a:rPr kumimoji="0" lang="hu-HU" b="0" i="0" u="none" strike="noStrike" kern="1200" cap="none" spc="0" normalizeH="0" baseline="0" noProof="0" dirty="0" err="1">
                  <a:ln>
                    <a:noFill/>
                  </a:ln>
                  <a:solidFill>
                    <a:sysClr val="window" lastClr="FFFFFF"/>
                  </a:solidFill>
                  <a:effectLst/>
                  <a:uLnTx/>
                  <a:uFillTx/>
                  <a:latin typeface="Calibri" panose="020F0502020204030204"/>
                  <a:ea typeface="+mn-ea"/>
                  <a:cs typeface="+mn-cs"/>
                </a:rPr>
                <a:t>poslu</a:t>
              </a:r>
              <a:endParaRPr kumimoji="0" lang="en-GB" b="0" i="0" u="none" strike="noStrike" kern="1200" cap="none" spc="0" normalizeH="0" baseline="0" noProof="0" dirty="0">
                <a:ln>
                  <a:noFill/>
                </a:ln>
                <a:solidFill>
                  <a:sysClr val="window" lastClr="FFFFFF"/>
                </a:solidFill>
                <a:effectLst/>
                <a:uLnTx/>
                <a:uFillTx/>
                <a:latin typeface="Calibri" panose="020F0502020204030204"/>
                <a:ea typeface="+mn-ea"/>
                <a:cs typeface="+mn-cs"/>
              </a:endParaRPr>
            </a:p>
          </p:txBody>
        </p:sp>
      </p:grpSp>
      <p:sp>
        <p:nvSpPr>
          <p:cNvPr id="30" name="Straight Connector 11">
            <a:extLst>
              <a:ext uri="{FF2B5EF4-FFF2-40B4-BE49-F238E27FC236}">
                <a16:creationId xmlns:a16="http://schemas.microsoft.com/office/drawing/2014/main" id="{65D27BE4-5711-42C8-8BAF-0537E16DB536}"/>
              </a:ext>
            </a:extLst>
          </p:cNvPr>
          <p:cNvSpPr/>
          <p:nvPr/>
        </p:nvSpPr>
        <p:spPr>
          <a:xfrm>
            <a:off x="2445314" y="1868829"/>
            <a:ext cx="4103871" cy="3508423"/>
          </a:xfrm>
          <a:custGeom>
            <a:avLst/>
            <a:gdLst/>
            <a:ahLst/>
            <a:cxnLst/>
            <a:rect l="0" t="0" r="0" b="0"/>
            <a:pathLst>
              <a:path>
                <a:moveTo>
                  <a:pt x="3640153" y="3717632"/>
                </a:moveTo>
                <a:arcTo wR="2155334" hR="2155334" stAng="2787392" swAng="5163465"/>
              </a:path>
            </a:pathLst>
          </a:custGeom>
          <a:noFill/>
          <a:ln w="6350" cap="flat" cmpd="sng" algn="ctr">
            <a:noFill/>
            <a:prstDash val="solid"/>
            <a:miter lim="800000"/>
          </a:ln>
          <a:effectLst/>
        </p:spPr>
      </p:sp>
      <p:grpSp>
        <p:nvGrpSpPr>
          <p:cNvPr id="31" name="Group 30">
            <a:extLst>
              <a:ext uri="{FF2B5EF4-FFF2-40B4-BE49-F238E27FC236}">
                <a16:creationId xmlns:a16="http://schemas.microsoft.com/office/drawing/2014/main" id="{9433E242-B9E3-4401-BCE0-B51303D7FEC6}"/>
              </a:ext>
            </a:extLst>
          </p:cNvPr>
          <p:cNvGrpSpPr/>
          <p:nvPr/>
        </p:nvGrpSpPr>
        <p:grpSpPr>
          <a:xfrm>
            <a:off x="1868159" y="3911613"/>
            <a:ext cx="1581280" cy="878699"/>
            <a:chOff x="1151214" y="3421727"/>
            <a:chExt cx="1660962" cy="1079625"/>
          </a:xfrm>
        </p:grpSpPr>
        <p:sp>
          <p:nvSpPr>
            <p:cNvPr id="37" name="Rectangle: Rounded Corners 36">
              <a:extLst>
                <a:ext uri="{FF2B5EF4-FFF2-40B4-BE49-F238E27FC236}">
                  <a16:creationId xmlns:a16="http://schemas.microsoft.com/office/drawing/2014/main" id="{73803178-9B80-4D30-8145-CB717308E896}"/>
                </a:ext>
              </a:extLst>
            </p:cNvPr>
            <p:cNvSpPr/>
            <p:nvPr/>
          </p:nvSpPr>
          <p:spPr>
            <a:xfrm>
              <a:off x="1151214" y="3421727"/>
              <a:ext cx="1660962" cy="1079625"/>
            </a:xfrm>
            <a:prstGeom prst="roundRect">
              <a:avLst/>
            </a:prstGeom>
            <a:gradFill rotWithShape="1">
              <a:gsLst>
                <a:gs pos="0">
                  <a:srgbClr val="8BC145">
                    <a:hueOff val="4774846"/>
                    <a:satOff val="8100"/>
                    <a:lumOff val="-294"/>
                    <a:alphaOff val="0"/>
                    <a:satMod val="103000"/>
                    <a:lumMod val="102000"/>
                    <a:tint val="94000"/>
                  </a:srgbClr>
                </a:gs>
                <a:gs pos="50000">
                  <a:srgbClr val="8BC145">
                    <a:hueOff val="4774846"/>
                    <a:satOff val="8100"/>
                    <a:lumOff val="-294"/>
                    <a:alphaOff val="0"/>
                    <a:satMod val="110000"/>
                    <a:lumMod val="100000"/>
                    <a:shade val="100000"/>
                  </a:srgbClr>
                </a:gs>
                <a:gs pos="100000">
                  <a:srgbClr val="8BC145">
                    <a:hueOff val="4774846"/>
                    <a:satOff val="8100"/>
                    <a:lumOff val="-294"/>
                    <a:alphaOff val="0"/>
                    <a:lumMod val="99000"/>
                    <a:satMod val="120000"/>
                    <a:shade val="78000"/>
                  </a:srgbClr>
                </a:gs>
              </a:gsLst>
              <a:lin ang="5400000" scaled="0"/>
            </a:gradFill>
            <a:ln>
              <a:noFill/>
            </a:ln>
            <a:effectLst/>
          </p:spPr>
        </p:sp>
        <p:sp>
          <p:nvSpPr>
            <p:cNvPr id="38" name="Rectangle: Rounded Corners 13">
              <a:extLst>
                <a:ext uri="{FF2B5EF4-FFF2-40B4-BE49-F238E27FC236}">
                  <a16:creationId xmlns:a16="http://schemas.microsoft.com/office/drawing/2014/main" id="{D41FC9B3-9C63-4DFD-B3E1-E68E34EC242D}"/>
                </a:ext>
              </a:extLst>
            </p:cNvPr>
            <p:cNvSpPr txBox="1"/>
            <p:nvPr/>
          </p:nvSpPr>
          <p:spPr>
            <a:xfrm>
              <a:off x="1203917" y="3474430"/>
              <a:ext cx="1555556" cy="974219"/>
            </a:xfrm>
            <a:prstGeom prst="rect">
              <a:avLst/>
            </a:prstGeom>
            <a:noFill/>
            <a:ln>
              <a:noFill/>
            </a:ln>
            <a:effectLst/>
          </p:spPr>
          <p:txBody>
            <a:bodyPr spcFirstLastPara="0" vert="horz" wrap="square" lIns="68580" tIns="68580" rIns="68580" bIns="68580"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hu-HU" b="0" i="0" u="none" strike="noStrike" kern="1200" cap="none" spc="0" normalizeH="0" baseline="0" noProof="0" dirty="0" err="1">
                  <a:ln>
                    <a:noFill/>
                  </a:ln>
                  <a:solidFill>
                    <a:sysClr val="window" lastClr="FFFFFF"/>
                  </a:solidFill>
                  <a:effectLst/>
                  <a:uLnTx/>
                  <a:uFillTx/>
                  <a:latin typeface="Calibri" panose="020F0502020204030204"/>
                  <a:ea typeface="+mn-ea"/>
                  <a:cs typeface="+mn-cs"/>
                </a:rPr>
                <a:t>Stvorite</a:t>
              </a:r>
              <a:r>
                <a:rPr kumimoji="0" lang="hu-HU" b="0" i="0" u="none" strike="noStrike" kern="1200" cap="none" spc="0" normalizeH="0" baseline="0" noProof="0" dirty="0">
                  <a:ln>
                    <a:noFill/>
                  </a:ln>
                  <a:solidFill>
                    <a:sysClr val="window" lastClr="FFFFFF"/>
                  </a:solidFill>
                  <a:effectLst/>
                  <a:uLnTx/>
                  <a:uFillTx/>
                  <a:latin typeface="Calibri" panose="020F0502020204030204"/>
                  <a:ea typeface="+mn-ea"/>
                  <a:cs typeface="+mn-cs"/>
                </a:rPr>
                <a:t> </a:t>
              </a:r>
              <a:r>
                <a:rPr kumimoji="0" lang="hu-HU" b="0" i="0" u="none" strike="noStrike" kern="1200" cap="none" spc="0" normalizeH="0" baseline="0" noProof="0" dirty="0" err="1">
                  <a:ln>
                    <a:noFill/>
                  </a:ln>
                  <a:solidFill>
                    <a:sysClr val="window" lastClr="FFFFFF"/>
                  </a:solidFill>
                  <a:effectLst/>
                  <a:uLnTx/>
                  <a:uFillTx/>
                  <a:latin typeface="Calibri" panose="020F0502020204030204"/>
                  <a:ea typeface="+mn-ea"/>
                  <a:cs typeface="+mn-cs"/>
                </a:rPr>
                <a:t>nove</a:t>
              </a:r>
              <a:r>
                <a:rPr kumimoji="0" lang="hu-HU" b="0" i="0" u="none" strike="noStrike" kern="1200" cap="none" spc="0" normalizeH="0" baseline="0" noProof="0" dirty="0">
                  <a:ln>
                    <a:noFill/>
                  </a:ln>
                  <a:solidFill>
                    <a:sysClr val="window" lastClr="FFFFFF"/>
                  </a:solidFill>
                  <a:effectLst/>
                  <a:uLnTx/>
                  <a:uFillTx/>
                  <a:latin typeface="Calibri" panose="020F0502020204030204"/>
                  <a:ea typeface="+mn-ea"/>
                  <a:cs typeface="+mn-cs"/>
                </a:rPr>
                <a:t> </a:t>
              </a:r>
              <a:r>
                <a:rPr kumimoji="0" lang="hu-HU" b="0" i="0" u="none" strike="noStrike" kern="1200" cap="none" spc="0" normalizeH="0" baseline="0" noProof="0" dirty="0" err="1">
                  <a:ln>
                    <a:noFill/>
                  </a:ln>
                  <a:solidFill>
                    <a:sysClr val="window" lastClr="FFFFFF"/>
                  </a:solidFill>
                  <a:effectLst/>
                  <a:uLnTx/>
                  <a:uFillTx/>
                  <a:latin typeface="Calibri" panose="020F0502020204030204"/>
                  <a:ea typeface="+mn-ea"/>
                  <a:cs typeface="+mn-cs"/>
                </a:rPr>
                <a:t>kružne</a:t>
              </a:r>
              <a:r>
                <a:rPr kumimoji="0" lang="hu-HU" b="0" i="0" u="none" strike="noStrike" kern="1200" cap="none" spc="0" normalizeH="0" baseline="0" noProof="0" dirty="0">
                  <a:ln>
                    <a:noFill/>
                  </a:ln>
                  <a:solidFill>
                    <a:sysClr val="window" lastClr="FFFFFF"/>
                  </a:solidFill>
                  <a:effectLst/>
                  <a:uLnTx/>
                  <a:uFillTx/>
                  <a:latin typeface="Calibri" panose="020F0502020204030204"/>
                  <a:ea typeface="+mn-ea"/>
                  <a:cs typeface="+mn-cs"/>
                </a:rPr>
                <a:t> </a:t>
              </a:r>
              <a:r>
                <a:rPr kumimoji="0" lang="hu-HU" b="0" i="0" u="none" strike="noStrike" kern="1200" cap="none" spc="0" normalizeH="0" baseline="0" noProof="0" dirty="0" err="1">
                  <a:ln>
                    <a:noFill/>
                  </a:ln>
                  <a:solidFill>
                    <a:sysClr val="window" lastClr="FFFFFF"/>
                  </a:solidFill>
                  <a:effectLst/>
                  <a:uLnTx/>
                  <a:uFillTx/>
                  <a:latin typeface="Calibri" panose="020F0502020204030204"/>
                  <a:ea typeface="+mn-ea"/>
                  <a:cs typeface="+mn-cs"/>
                </a:rPr>
                <a:t>poslove</a:t>
              </a:r>
              <a:r>
                <a:rPr kumimoji="0" lang="hu-HU" b="0" i="0" u="none" strike="noStrike" kern="1200" cap="none" spc="0" normalizeH="0" baseline="0" noProof="0" dirty="0">
                  <a:ln>
                    <a:noFill/>
                  </a:ln>
                  <a:solidFill>
                    <a:sysClr val="window" lastClr="FFFFFF"/>
                  </a:solidFill>
                  <a:effectLst/>
                  <a:uLnTx/>
                  <a:uFillTx/>
                  <a:latin typeface="Calibri" panose="020F0502020204030204"/>
                  <a:ea typeface="+mn-ea"/>
                  <a:cs typeface="+mn-cs"/>
                </a:rPr>
                <a:t> i </a:t>
              </a:r>
              <a:r>
                <a:rPr kumimoji="0" lang="hu-HU" b="0" i="0" u="none" strike="noStrike" kern="1200" cap="none" spc="0" normalizeH="0" baseline="0" noProof="0" dirty="0" err="1">
                  <a:ln>
                    <a:noFill/>
                  </a:ln>
                  <a:solidFill>
                    <a:sysClr val="window" lastClr="FFFFFF"/>
                  </a:solidFill>
                  <a:effectLst/>
                  <a:uLnTx/>
                  <a:uFillTx/>
                  <a:latin typeface="Calibri" panose="020F0502020204030204"/>
                  <a:ea typeface="+mn-ea"/>
                  <a:cs typeface="+mn-cs"/>
                </a:rPr>
                <a:t>pozicije</a:t>
              </a:r>
              <a:endParaRPr kumimoji="0" lang="en-GB" b="0" i="0" u="none" strike="noStrike" kern="1200" cap="none" spc="0" normalizeH="0" baseline="0" noProof="0" dirty="0">
                <a:ln>
                  <a:noFill/>
                </a:ln>
                <a:solidFill>
                  <a:sysClr val="window" lastClr="FFFFFF"/>
                </a:solidFill>
                <a:effectLst/>
                <a:uLnTx/>
                <a:uFillTx/>
                <a:latin typeface="Calibri" panose="020F0502020204030204"/>
                <a:ea typeface="+mn-ea"/>
                <a:cs typeface="+mn-cs"/>
              </a:endParaRPr>
            </a:p>
          </p:txBody>
        </p:sp>
      </p:grpSp>
      <p:sp>
        <p:nvSpPr>
          <p:cNvPr id="32" name="Straight Connector 14">
            <a:extLst>
              <a:ext uri="{FF2B5EF4-FFF2-40B4-BE49-F238E27FC236}">
                <a16:creationId xmlns:a16="http://schemas.microsoft.com/office/drawing/2014/main" id="{A48EF8F8-C51A-4CED-9A4F-4EB88B8E3731}"/>
              </a:ext>
            </a:extLst>
          </p:cNvPr>
          <p:cNvSpPr/>
          <p:nvPr/>
        </p:nvSpPr>
        <p:spPr>
          <a:xfrm>
            <a:off x="1410817" y="505578"/>
            <a:ext cx="4103871" cy="3508423"/>
          </a:xfrm>
          <a:custGeom>
            <a:avLst/>
            <a:gdLst/>
            <a:ahLst/>
            <a:cxnLst/>
            <a:rect l="0" t="0" r="0" b="0"/>
            <a:pathLst>
              <a:path>
                <a:moveTo>
                  <a:pt x="1047762" y="4004320"/>
                </a:moveTo>
                <a:arcTo wR="2155334" hR="2155334" stAng="7255336" swAng="927973"/>
              </a:path>
            </a:pathLst>
          </a:custGeom>
          <a:noFill/>
          <a:ln w="6350" cap="flat" cmpd="sng" algn="ctr">
            <a:noFill/>
            <a:prstDash val="solid"/>
            <a:miter lim="800000"/>
          </a:ln>
          <a:effectLst/>
        </p:spPr>
      </p:sp>
      <p:grpSp>
        <p:nvGrpSpPr>
          <p:cNvPr id="33" name="Group 32">
            <a:extLst>
              <a:ext uri="{FF2B5EF4-FFF2-40B4-BE49-F238E27FC236}">
                <a16:creationId xmlns:a16="http://schemas.microsoft.com/office/drawing/2014/main" id="{F109F069-EEB3-414E-A71A-19162433470E}"/>
              </a:ext>
            </a:extLst>
          </p:cNvPr>
          <p:cNvGrpSpPr/>
          <p:nvPr/>
        </p:nvGrpSpPr>
        <p:grpSpPr>
          <a:xfrm>
            <a:off x="1180803" y="2070019"/>
            <a:ext cx="1581280" cy="1271031"/>
            <a:chOff x="463858" y="1490423"/>
            <a:chExt cx="1660962" cy="1561668"/>
          </a:xfrm>
        </p:grpSpPr>
        <p:sp>
          <p:nvSpPr>
            <p:cNvPr id="35" name="Rectangle: Rounded Corners 34">
              <a:extLst>
                <a:ext uri="{FF2B5EF4-FFF2-40B4-BE49-F238E27FC236}">
                  <a16:creationId xmlns:a16="http://schemas.microsoft.com/office/drawing/2014/main" id="{B4701290-23CE-46B1-8F16-AF7DFD7EAFBD}"/>
                </a:ext>
              </a:extLst>
            </p:cNvPr>
            <p:cNvSpPr/>
            <p:nvPr/>
          </p:nvSpPr>
          <p:spPr>
            <a:xfrm>
              <a:off x="463858" y="1490423"/>
              <a:ext cx="1660962" cy="1561668"/>
            </a:xfrm>
            <a:prstGeom prst="roundRect">
              <a:avLst/>
            </a:prstGeom>
            <a:gradFill rotWithShape="1">
              <a:gsLst>
                <a:gs pos="0">
                  <a:srgbClr val="8BC145">
                    <a:hueOff val="6366461"/>
                    <a:satOff val="10800"/>
                    <a:lumOff val="-392"/>
                    <a:alphaOff val="0"/>
                    <a:satMod val="103000"/>
                    <a:lumMod val="102000"/>
                    <a:tint val="94000"/>
                  </a:srgbClr>
                </a:gs>
                <a:gs pos="50000">
                  <a:srgbClr val="8BC145">
                    <a:hueOff val="6366461"/>
                    <a:satOff val="10800"/>
                    <a:lumOff val="-392"/>
                    <a:alphaOff val="0"/>
                    <a:satMod val="110000"/>
                    <a:lumMod val="100000"/>
                    <a:shade val="100000"/>
                  </a:srgbClr>
                </a:gs>
                <a:gs pos="100000">
                  <a:srgbClr val="8BC145">
                    <a:hueOff val="6366461"/>
                    <a:satOff val="10800"/>
                    <a:lumOff val="-392"/>
                    <a:alphaOff val="0"/>
                    <a:lumMod val="99000"/>
                    <a:satMod val="120000"/>
                    <a:shade val="78000"/>
                  </a:srgbClr>
                </a:gs>
              </a:gsLst>
              <a:lin ang="5400000" scaled="0"/>
            </a:gradFill>
            <a:ln>
              <a:noFill/>
            </a:ln>
            <a:effectLst/>
          </p:spPr>
        </p:sp>
        <p:sp>
          <p:nvSpPr>
            <p:cNvPr id="36" name="Rectangle: Rounded Corners 16">
              <a:extLst>
                <a:ext uri="{FF2B5EF4-FFF2-40B4-BE49-F238E27FC236}">
                  <a16:creationId xmlns:a16="http://schemas.microsoft.com/office/drawing/2014/main" id="{EF6AAA4B-272C-4721-AA4D-17088B5A5755}"/>
                </a:ext>
              </a:extLst>
            </p:cNvPr>
            <p:cNvSpPr txBox="1"/>
            <p:nvPr/>
          </p:nvSpPr>
          <p:spPr>
            <a:xfrm>
              <a:off x="540092" y="1566657"/>
              <a:ext cx="1508494" cy="1409200"/>
            </a:xfrm>
            <a:prstGeom prst="rect">
              <a:avLst/>
            </a:prstGeom>
            <a:noFill/>
            <a:ln>
              <a:noFill/>
            </a:ln>
            <a:effectLst/>
          </p:spPr>
          <p:txBody>
            <a:bodyPr spcFirstLastPara="0" vert="horz" wrap="square" lIns="68580" tIns="68580" rIns="68580" bIns="68580"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hu-HU" b="0" i="0" u="none" strike="noStrike" kern="1200" cap="none" spc="0" normalizeH="0" baseline="0" noProof="0" dirty="0" err="1">
                  <a:ln>
                    <a:noFill/>
                  </a:ln>
                  <a:solidFill>
                    <a:sysClr val="window" lastClr="FFFFFF"/>
                  </a:solidFill>
                  <a:effectLst/>
                  <a:uLnTx/>
                  <a:uFillTx/>
                  <a:latin typeface="Calibri" panose="020F0502020204030204"/>
                  <a:ea typeface="+mn-ea"/>
                  <a:cs typeface="+mn-cs"/>
                </a:rPr>
                <a:t>Razvijte</a:t>
              </a:r>
              <a:r>
                <a:rPr kumimoji="0" lang="hu-HU" b="0" i="0" u="none" strike="noStrike" kern="1200" cap="none" spc="0" normalizeH="0" baseline="0" noProof="0" dirty="0">
                  <a:ln>
                    <a:noFill/>
                  </a:ln>
                  <a:solidFill>
                    <a:sysClr val="window" lastClr="FFFFFF"/>
                  </a:solidFill>
                  <a:effectLst/>
                  <a:uLnTx/>
                  <a:uFillTx/>
                  <a:latin typeface="Calibri" panose="020F0502020204030204"/>
                  <a:ea typeface="+mn-ea"/>
                  <a:cs typeface="+mn-cs"/>
                </a:rPr>
                <a:t> </a:t>
              </a:r>
              <a:r>
                <a:rPr kumimoji="0" lang="hu-HU" b="0" i="0" u="none" strike="noStrike" kern="1200" cap="none" spc="0" normalizeH="0" baseline="0" noProof="0" dirty="0" err="1">
                  <a:ln>
                    <a:noFill/>
                  </a:ln>
                  <a:solidFill>
                    <a:sysClr val="window" lastClr="FFFFFF"/>
                  </a:solidFill>
                  <a:effectLst/>
                  <a:uLnTx/>
                  <a:uFillTx/>
                  <a:latin typeface="Calibri" panose="020F0502020204030204"/>
                  <a:ea typeface="+mn-ea"/>
                  <a:cs typeface="+mn-cs"/>
                </a:rPr>
                <a:t>vještine</a:t>
              </a:r>
              <a:r>
                <a:rPr kumimoji="0" lang="hu-HU" b="0" i="0" u="none" strike="noStrike" kern="1200" cap="none" spc="0" normalizeH="0" baseline="0" noProof="0" dirty="0">
                  <a:ln>
                    <a:noFill/>
                  </a:ln>
                  <a:solidFill>
                    <a:sysClr val="window" lastClr="FFFFFF"/>
                  </a:solidFill>
                  <a:effectLst/>
                  <a:uLnTx/>
                  <a:uFillTx/>
                  <a:latin typeface="Calibri" panose="020F0502020204030204"/>
                  <a:ea typeface="+mn-ea"/>
                  <a:cs typeface="+mn-cs"/>
                </a:rPr>
                <a:t> i </a:t>
              </a:r>
              <a:r>
                <a:rPr kumimoji="0" lang="hu-HU" b="0" i="0" u="none" strike="noStrike" kern="1200" cap="none" spc="0" normalizeH="0" baseline="0" noProof="0" dirty="0" err="1">
                  <a:ln>
                    <a:noFill/>
                  </a:ln>
                  <a:solidFill>
                    <a:sysClr val="window" lastClr="FFFFFF"/>
                  </a:solidFill>
                  <a:effectLst/>
                  <a:uLnTx/>
                  <a:uFillTx/>
                  <a:latin typeface="Calibri" panose="020F0502020204030204"/>
                  <a:ea typeface="+mn-ea"/>
                  <a:cs typeface="+mn-cs"/>
                </a:rPr>
                <a:t>znanje</a:t>
              </a:r>
              <a:r>
                <a:rPr kumimoji="0" lang="hu-HU" b="0" i="0" u="none" strike="noStrike" kern="1200" cap="none" spc="0" normalizeH="0" baseline="0" noProof="0" dirty="0">
                  <a:ln>
                    <a:noFill/>
                  </a:ln>
                  <a:solidFill>
                    <a:sysClr val="window" lastClr="FFFFFF"/>
                  </a:solidFill>
                  <a:effectLst/>
                  <a:uLnTx/>
                  <a:uFillTx/>
                  <a:latin typeface="Calibri" panose="020F0502020204030204"/>
                  <a:ea typeface="+mn-ea"/>
                  <a:cs typeface="+mn-cs"/>
                </a:rPr>
                <a:t> </a:t>
              </a:r>
              <a:r>
                <a:rPr kumimoji="0" lang="hu-HU" b="0" i="0" u="none" strike="noStrike" kern="1200" cap="none" spc="0" normalizeH="0" baseline="0" noProof="0" dirty="0" err="1">
                  <a:ln>
                    <a:noFill/>
                  </a:ln>
                  <a:solidFill>
                    <a:sysClr val="window" lastClr="FFFFFF"/>
                  </a:solidFill>
                  <a:effectLst/>
                  <a:uLnTx/>
                  <a:uFillTx/>
                  <a:latin typeface="Calibri" panose="020F0502020204030204"/>
                  <a:ea typeface="+mn-ea"/>
                  <a:cs typeface="+mn-cs"/>
                </a:rPr>
                <a:t>o</a:t>
              </a:r>
              <a:r>
                <a:rPr kumimoji="0" lang="hu-HU" b="0" i="0" u="none" strike="noStrike" kern="1200" cap="none" spc="0" normalizeH="0" baseline="0" noProof="0" dirty="0">
                  <a:ln>
                    <a:noFill/>
                  </a:ln>
                  <a:solidFill>
                    <a:sysClr val="window" lastClr="FFFFFF"/>
                  </a:solidFill>
                  <a:effectLst/>
                  <a:uLnTx/>
                  <a:uFillTx/>
                  <a:latin typeface="Calibri" panose="020F0502020204030204"/>
                  <a:ea typeface="+mn-ea"/>
                  <a:cs typeface="+mn-cs"/>
                </a:rPr>
                <a:t> </a:t>
              </a:r>
              <a:r>
                <a:rPr kumimoji="0" lang="hu-HU" b="0" i="0" u="none" strike="noStrike" kern="1200" cap="none" spc="0" normalizeH="0" baseline="0" noProof="0" dirty="0" err="1">
                  <a:ln>
                    <a:noFill/>
                  </a:ln>
                  <a:solidFill>
                    <a:sysClr val="window" lastClr="FFFFFF"/>
                  </a:solidFill>
                  <a:effectLst/>
                  <a:uLnTx/>
                  <a:uFillTx/>
                  <a:latin typeface="Calibri" panose="020F0502020204030204"/>
                  <a:ea typeface="+mn-ea"/>
                  <a:cs typeface="+mn-cs"/>
                </a:rPr>
                <a:t>kružnoj</a:t>
              </a:r>
              <a:r>
                <a:rPr kumimoji="0" lang="hu-HU" b="0" i="0" u="none" strike="noStrike" kern="1200" cap="none" spc="0" normalizeH="0" baseline="0" noProof="0" dirty="0">
                  <a:ln>
                    <a:noFill/>
                  </a:ln>
                  <a:solidFill>
                    <a:sysClr val="window" lastClr="FFFFFF"/>
                  </a:solidFill>
                  <a:effectLst/>
                  <a:uLnTx/>
                  <a:uFillTx/>
                  <a:latin typeface="Calibri" panose="020F0502020204030204"/>
                  <a:ea typeface="+mn-ea"/>
                  <a:cs typeface="+mn-cs"/>
                </a:rPr>
                <a:t> </a:t>
              </a:r>
              <a:r>
                <a:rPr kumimoji="0" lang="hu-HU" b="0" i="0" u="none" strike="noStrike" kern="1200" cap="none" spc="0" normalizeH="0" baseline="0" noProof="0" dirty="0" err="1">
                  <a:ln>
                    <a:noFill/>
                  </a:ln>
                  <a:solidFill>
                    <a:sysClr val="window" lastClr="FFFFFF"/>
                  </a:solidFill>
                  <a:effectLst/>
                  <a:uLnTx/>
                  <a:uFillTx/>
                  <a:latin typeface="Calibri" panose="020F0502020204030204"/>
                  <a:ea typeface="+mn-ea"/>
                  <a:cs typeface="+mn-cs"/>
                </a:rPr>
                <a:t>ekonomiji</a:t>
              </a:r>
              <a:r>
                <a:rPr kumimoji="0" lang="hu-HU" b="0" i="0" u="none" strike="noStrike" kern="1200" cap="none" spc="0" normalizeH="0" baseline="0" noProof="0" dirty="0">
                  <a:ln>
                    <a:noFill/>
                  </a:ln>
                  <a:solidFill>
                    <a:sysClr val="window" lastClr="FFFFFF"/>
                  </a:solidFill>
                  <a:effectLst/>
                  <a:uLnTx/>
                  <a:uFillTx/>
                  <a:latin typeface="Calibri" panose="020F0502020204030204"/>
                  <a:ea typeface="+mn-ea"/>
                  <a:cs typeface="+mn-cs"/>
                </a:rPr>
                <a:t> </a:t>
              </a:r>
              <a:r>
                <a:rPr kumimoji="0" lang="hu-HU" b="0" i="0" u="none" strike="noStrike" kern="1200" cap="none" spc="0" normalizeH="0" baseline="0" noProof="0" dirty="0" err="1">
                  <a:ln>
                    <a:noFill/>
                  </a:ln>
                  <a:solidFill>
                    <a:sysClr val="window" lastClr="FFFFFF"/>
                  </a:solidFill>
                  <a:effectLst/>
                  <a:uLnTx/>
                  <a:uFillTx/>
                  <a:latin typeface="Calibri" panose="020F0502020204030204"/>
                  <a:ea typeface="+mn-ea"/>
                  <a:cs typeface="+mn-cs"/>
                </a:rPr>
                <a:t>svojih</a:t>
              </a:r>
              <a:r>
                <a:rPr kumimoji="0" lang="hu-HU" b="0" i="0" u="none" strike="noStrike" kern="1200" cap="none" spc="0" normalizeH="0" baseline="0" noProof="0" dirty="0">
                  <a:ln>
                    <a:noFill/>
                  </a:ln>
                  <a:solidFill>
                    <a:sysClr val="window" lastClr="FFFFFF"/>
                  </a:solidFill>
                  <a:effectLst/>
                  <a:uLnTx/>
                  <a:uFillTx/>
                  <a:latin typeface="Calibri" panose="020F0502020204030204"/>
                  <a:ea typeface="+mn-ea"/>
                  <a:cs typeface="+mn-cs"/>
                </a:rPr>
                <a:t> </a:t>
              </a:r>
              <a:r>
                <a:rPr kumimoji="0" lang="hu-HU" b="0" i="0" u="none" strike="noStrike" kern="1200" cap="none" spc="0" normalizeH="0" baseline="0" noProof="0" dirty="0" err="1">
                  <a:ln>
                    <a:noFill/>
                  </a:ln>
                  <a:solidFill>
                    <a:sysClr val="window" lastClr="FFFFFF"/>
                  </a:solidFill>
                  <a:effectLst/>
                  <a:uLnTx/>
                  <a:uFillTx/>
                  <a:latin typeface="Calibri" panose="020F0502020204030204"/>
                  <a:ea typeface="+mn-ea"/>
                  <a:cs typeface="+mn-cs"/>
                </a:rPr>
                <a:t>zaposlenika</a:t>
              </a:r>
              <a:endParaRPr kumimoji="0" lang="en-GB" b="0" i="0" u="none" strike="noStrike" kern="1200" cap="none" spc="0" normalizeH="0" baseline="0" noProof="0" dirty="0">
                <a:ln>
                  <a:noFill/>
                </a:ln>
                <a:solidFill>
                  <a:sysClr val="window" lastClr="FFFFFF"/>
                </a:solidFill>
                <a:effectLst/>
                <a:uLnTx/>
                <a:uFillTx/>
                <a:latin typeface="Calibri" panose="020F0502020204030204"/>
                <a:ea typeface="+mn-ea"/>
                <a:cs typeface="+mn-cs"/>
              </a:endParaRPr>
            </a:p>
          </p:txBody>
        </p:sp>
      </p:grpSp>
      <p:sp>
        <p:nvSpPr>
          <p:cNvPr id="34" name="Straight Connector 17">
            <a:extLst>
              <a:ext uri="{FF2B5EF4-FFF2-40B4-BE49-F238E27FC236}">
                <a16:creationId xmlns:a16="http://schemas.microsoft.com/office/drawing/2014/main" id="{1C018437-50C2-43D6-AC85-9FFB97A1AA6E}"/>
              </a:ext>
            </a:extLst>
          </p:cNvPr>
          <p:cNvSpPr/>
          <p:nvPr/>
        </p:nvSpPr>
        <p:spPr>
          <a:xfrm>
            <a:off x="1631269" y="1931742"/>
            <a:ext cx="4103871" cy="3508423"/>
          </a:xfrm>
          <a:custGeom>
            <a:avLst/>
            <a:gdLst/>
            <a:ahLst/>
            <a:cxnLst/>
            <a:rect l="0" t="0" r="0" b="0"/>
            <a:pathLst>
              <a:path>
                <a:moveTo>
                  <a:pt x="625884" y="636699"/>
                </a:moveTo>
                <a:arcTo wR="2155334" hR="2155334" stAng="13487802" swAng="2991056"/>
              </a:path>
            </a:pathLst>
          </a:custGeom>
          <a:noFill/>
          <a:ln w="6350" cap="flat" cmpd="sng" algn="ctr">
            <a:noFill/>
            <a:prstDash val="solid"/>
            <a:miter lim="800000"/>
          </a:ln>
          <a:effectLst/>
        </p:spPr>
      </p:sp>
      <p:pic>
        <p:nvPicPr>
          <p:cNvPr id="46" name="Kép 2">
            <a:extLst>
              <a:ext uri="{FF2B5EF4-FFF2-40B4-BE49-F238E27FC236}">
                <a16:creationId xmlns:a16="http://schemas.microsoft.com/office/drawing/2014/main" id="{BACF5802-7808-4392-A2EC-CA01E28B48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5657" y="1638273"/>
            <a:ext cx="3716815" cy="3176699"/>
          </a:xfrm>
          <a:prstGeom prst="rect">
            <a:avLst/>
          </a:prstGeom>
        </p:spPr>
      </p:pic>
    </p:spTree>
    <p:custDataLst>
      <p:tags r:id="rId1"/>
    </p:custDataLst>
    <p:extLst>
      <p:ext uri="{BB962C8B-B14F-4D97-AF65-F5344CB8AC3E}">
        <p14:creationId xmlns:p14="http://schemas.microsoft.com/office/powerpoint/2010/main" val="38271613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03AED-4578-47D7-BCDE-EA7397259144}"/>
              </a:ext>
            </a:extLst>
          </p:cNvPr>
          <p:cNvSpPr>
            <a:spLocks noGrp="1"/>
          </p:cNvSpPr>
          <p:nvPr>
            <p:ph type="title"/>
          </p:nvPr>
        </p:nvSpPr>
        <p:spPr>
          <a:xfrm>
            <a:off x="1003584" y="59567"/>
            <a:ext cx="7717800" cy="1011600"/>
          </a:xfrm>
        </p:spPr>
        <p:txBody>
          <a:bodyPr/>
          <a:lstStyle/>
          <a:p>
            <a:pPr algn="l" rtl="0"/>
            <a:r>
              <a:rPr lang="en-GB" dirty="0"/>
              <a:t>Otpornost – CE, ključ za oporavak</a:t>
            </a:r>
          </a:p>
        </p:txBody>
      </p:sp>
      <p:grpSp>
        <p:nvGrpSpPr>
          <p:cNvPr id="3" name="Csoportba foglalás 19">
            <a:extLst>
              <a:ext uri="{FF2B5EF4-FFF2-40B4-BE49-F238E27FC236}">
                <a16:creationId xmlns:a16="http://schemas.microsoft.com/office/drawing/2014/main" id="{9E7A4286-146A-470B-8F1D-F3BAB43094B9}"/>
              </a:ext>
            </a:extLst>
          </p:cNvPr>
          <p:cNvGrpSpPr/>
          <p:nvPr/>
        </p:nvGrpSpPr>
        <p:grpSpPr>
          <a:xfrm>
            <a:off x="454806" y="781665"/>
            <a:ext cx="8489169" cy="4079211"/>
            <a:chOff x="81198" y="-11055"/>
            <a:chExt cx="5605623" cy="4459080"/>
          </a:xfrm>
        </p:grpSpPr>
        <p:graphicFrame>
          <p:nvGraphicFramePr>
            <p:cNvPr id="8" name="Diagram 7">
              <a:extLst>
                <a:ext uri="{FF2B5EF4-FFF2-40B4-BE49-F238E27FC236}">
                  <a16:creationId xmlns:a16="http://schemas.microsoft.com/office/drawing/2014/main" id="{ACF2AAC9-A96B-45C9-872B-BC6EA67639C2}"/>
                </a:ext>
              </a:extLst>
            </p:cNvPr>
            <p:cNvGraphicFramePr/>
            <p:nvPr>
              <p:extLst>
                <p:ext uri="{D42A27DB-BD31-4B8C-83A1-F6EECF244321}">
                  <p14:modId xmlns:p14="http://schemas.microsoft.com/office/powerpoint/2010/main" val="3893712379"/>
                </p:ext>
              </p:extLst>
            </p:nvPr>
          </p:nvGraphicFramePr>
          <p:xfrm>
            <a:off x="3544124" y="-11055"/>
            <a:ext cx="2142697" cy="4459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a:extLst>
                <a:ext uri="{FF2B5EF4-FFF2-40B4-BE49-F238E27FC236}">
                  <a16:creationId xmlns:a16="http://schemas.microsoft.com/office/drawing/2014/main" id="{7F2E6393-5E36-4859-9CD2-6EEE90895566}"/>
                </a:ext>
              </a:extLst>
            </p:cNvPr>
            <p:cNvGraphicFramePr/>
            <p:nvPr>
              <p:extLst>
                <p:ext uri="{D42A27DB-BD31-4B8C-83A1-F6EECF244321}">
                  <p14:modId xmlns:p14="http://schemas.microsoft.com/office/powerpoint/2010/main" val="261720468"/>
                </p:ext>
              </p:extLst>
            </p:nvPr>
          </p:nvGraphicFramePr>
          <p:xfrm>
            <a:off x="81198" y="54417"/>
            <a:ext cx="3408680" cy="437261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grpSp>
        <p:nvGrpSpPr>
          <p:cNvPr id="13" name="Group 12">
            <a:extLst>
              <a:ext uri="{FF2B5EF4-FFF2-40B4-BE49-F238E27FC236}">
                <a16:creationId xmlns:a16="http://schemas.microsoft.com/office/drawing/2014/main" id="{57C7827A-285C-4899-9D17-2D56EE756AF7}"/>
              </a:ext>
            </a:extLst>
          </p:cNvPr>
          <p:cNvGrpSpPr/>
          <p:nvPr/>
        </p:nvGrpSpPr>
        <p:grpSpPr>
          <a:xfrm>
            <a:off x="5616919" y="864961"/>
            <a:ext cx="3104465" cy="988198"/>
            <a:chOff x="508817" y="0"/>
            <a:chExt cx="2457772" cy="988198"/>
          </a:xfrm>
        </p:grpSpPr>
        <p:sp>
          <p:nvSpPr>
            <p:cNvPr id="14" name="Rectangle 13">
              <a:extLst>
                <a:ext uri="{FF2B5EF4-FFF2-40B4-BE49-F238E27FC236}">
                  <a16:creationId xmlns:a16="http://schemas.microsoft.com/office/drawing/2014/main" id="{52335051-D9B3-4C21-895B-04E6E0A8E840}"/>
                </a:ext>
              </a:extLst>
            </p:cNvPr>
            <p:cNvSpPr/>
            <p:nvPr/>
          </p:nvSpPr>
          <p:spPr>
            <a:xfrm>
              <a:off x="508817" y="0"/>
              <a:ext cx="2457772" cy="843431"/>
            </a:xfrm>
            <a:prstGeom prst="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sp>
        <p:sp>
          <p:nvSpPr>
            <p:cNvPr id="15" name="TextBox 14">
              <a:extLst>
                <a:ext uri="{FF2B5EF4-FFF2-40B4-BE49-F238E27FC236}">
                  <a16:creationId xmlns:a16="http://schemas.microsoft.com/office/drawing/2014/main" id="{E9F889BE-A684-4305-93E7-5C3326253A91}"/>
                </a:ext>
              </a:extLst>
            </p:cNvPr>
            <p:cNvSpPr txBox="1"/>
            <p:nvPr/>
          </p:nvSpPr>
          <p:spPr>
            <a:xfrm>
              <a:off x="508817" y="144767"/>
              <a:ext cx="2457772" cy="8434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l" defTabSz="533400" rtl="0">
                <a:lnSpc>
                  <a:spcPct val="90000"/>
                </a:lnSpc>
                <a:spcBef>
                  <a:spcPct val="0"/>
                </a:spcBef>
                <a:spcAft>
                  <a:spcPct val="35000"/>
                </a:spcAft>
                <a:buNone/>
              </a:pPr>
              <a:r>
                <a:rPr lang="hu-HU" sz="1200" kern="1200" dirty="0">
                  <a:solidFill>
                    <a:sysClr val="window" lastClr="FFFFFF"/>
                  </a:solidFill>
                  <a:latin typeface="+mn-lt"/>
                  <a:ea typeface="+mn-ea"/>
                  <a:cs typeface="+mn-cs"/>
                </a:rPr>
                <a:t>-</a:t>
              </a:r>
              <a:r>
                <a:rPr lang="hu-HU" sz="1200" kern="1200" dirty="0" err="1">
                  <a:solidFill>
                    <a:sysClr val="window" lastClr="FFFFFF"/>
                  </a:solidFill>
                  <a:latin typeface="+mn-lt"/>
                  <a:ea typeface="+mn-ea"/>
                  <a:cs typeface="+mn-cs"/>
                </a:rPr>
                <a:t>Više</a:t>
              </a:r>
              <a:r>
                <a:rPr lang="hu-HU" sz="1200" kern="1200" dirty="0">
                  <a:solidFill>
                    <a:sysClr val="window" lastClr="FFFFFF"/>
                  </a:solidFill>
                  <a:latin typeface="+mn-lt"/>
                  <a:ea typeface="+mn-ea"/>
                  <a:cs typeface="+mn-cs"/>
                </a:rPr>
                <a:t> </a:t>
              </a:r>
              <a:r>
                <a:rPr lang="hu-HU" sz="1200" kern="1200" dirty="0" err="1">
                  <a:solidFill>
                    <a:sysClr val="window" lastClr="FFFFFF"/>
                  </a:solidFill>
                  <a:latin typeface="+mn-lt"/>
                  <a:ea typeface="+mn-ea"/>
                  <a:cs typeface="+mn-cs"/>
                </a:rPr>
                <a:t>razina</a:t>
              </a:r>
              <a:r>
                <a:rPr lang="hu-HU" sz="1200" kern="1200" dirty="0">
                  <a:solidFill>
                    <a:sysClr val="window" lastClr="FFFFFF"/>
                  </a:solidFill>
                  <a:latin typeface="+mn-lt"/>
                  <a:ea typeface="+mn-ea"/>
                  <a:cs typeface="+mn-cs"/>
                </a:rPr>
                <a:t> </a:t>
              </a:r>
              <a:r>
                <a:rPr lang="hu-HU" sz="1200" kern="1200" dirty="0" err="1">
                  <a:solidFill>
                    <a:sysClr val="window" lastClr="FFFFFF"/>
                  </a:solidFill>
                  <a:latin typeface="+mn-lt"/>
                  <a:ea typeface="+mn-ea"/>
                  <a:cs typeface="+mn-cs"/>
                </a:rPr>
                <a:t>društvene</a:t>
              </a:r>
              <a:r>
                <a:rPr lang="hu-HU" sz="1200" kern="1200" dirty="0">
                  <a:solidFill>
                    <a:sysClr val="window" lastClr="FFFFFF"/>
                  </a:solidFill>
                  <a:latin typeface="+mn-lt"/>
                  <a:ea typeface="+mn-ea"/>
                  <a:cs typeface="+mn-cs"/>
                </a:rPr>
                <a:t> </a:t>
              </a:r>
              <a:r>
                <a:rPr lang="hu-HU" sz="1200" kern="1200" dirty="0" err="1">
                  <a:solidFill>
                    <a:sysClr val="window" lastClr="FFFFFF"/>
                  </a:solidFill>
                  <a:latin typeface="+mn-lt"/>
                  <a:ea typeface="+mn-ea"/>
                  <a:cs typeface="+mn-cs"/>
                </a:rPr>
                <a:t>integracije</a:t>
              </a:r>
              <a:endParaRPr lang="hu-HU" sz="1200" kern="1200" dirty="0">
                <a:solidFill>
                  <a:sysClr val="window" lastClr="FFFFFF"/>
                </a:solidFill>
                <a:latin typeface="+mn-lt"/>
                <a:ea typeface="+mn-ea"/>
                <a:cs typeface="+mn-cs"/>
              </a:endParaRPr>
            </a:p>
            <a:p>
              <a:pPr marL="0" lvl="0" indent="0" algn="l" defTabSz="533400" rtl="0">
                <a:lnSpc>
                  <a:spcPct val="90000"/>
                </a:lnSpc>
                <a:spcBef>
                  <a:spcPct val="0"/>
                </a:spcBef>
                <a:spcAft>
                  <a:spcPct val="35000"/>
                </a:spcAft>
                <a:buNone/>
              </a:pPr>
              <a:r>
                <a:rPr lang="hu-HU" sz="1200" kern="1200" dirty="0">
                  <a:solidFill>
                    <a:sysClr val="window" lastClr="FFFFFF"/>
                  </a:solidFill>
                  <a:latin typeface="+mn-lt"/>
                  <a:ea typeface="+mn-ea"/>
                  <a:cs typeface="+mn-cs"/>
                </a:rPr>
                <a:t>- Novo </a:t>
              </a:r>
              <a:r>
                <a:rPr lang="hu-HU" sz="1200" kern="1200" dirty="0" err="1">
                  <a:solidFill>
                    <a:sysClr val="window" lastClr="FFFFFF"/>
                  </a:solidFill>
                  <a:latin typeface="+mn-lt"/>
                  <a:ea typeface="+mn-ea"/>
                  <a:cs typeface="+mn-cs"/>
                </a:rPr>
                <a:t>tržište</a:t>
              </a:r>
              <a:r>
                <a:rPr lang="hu-HU" sz="1200" kern="1200" dirty="0">
                  <a:solidFill>
                    <a:sysClr val="window" lastClr="FFFFFF"/>
                  </a:solidFill>
                  <a:latin typeface="+mn-lt"/>
                  <a:ea typeface="+mn-ea"/>
                  <a:cs typeface="+mn-cs"/>
                </a:rPr>
                <a:t>, </a:t>
              </a:r>
              <a:r>
                <a:rPr lang="hu-HU" sz="1200" kern="1200" dirty="0" err="1">
                  <a:solidFill>
                    <a:sysClr val="window" lastClr="FFFFFF"/>
                  </a:solidFill>
                  <a:latin typeface="+mn-lt"/>
                  <a:ea typeface="+mn-ea"/>
                  <a:cs typeface="+mn-cs"/>
                </a:rPr>
                <a:t>prihodi</a:t>
              </a:r>
              <a:r>
                <a:rPr lang="hu-HU" sz="1200" kern="1200" dirty="0">
                  <a:solidFill>
                    <a:sysClr val="window" lastClr="FFFFFF"/>
                  </a:solidFill>
                  <a:latin typeface="+mn-lt"/>
                  <a:ea typeface="+mn-ea"/>
                  <a:cs typeface="+mn-cs"/>
                </a:rPr>
                <a:t> i </a:t>
              </a:r>
              <a:r>
                <a:rPr lang="hu-HU" sz="1200" kern="1200" dirty="0" err="1">
                  <a:solidFill>
                    <a:sysClr val="window" lastClr="FFFFFF"/>
                  </a:solidFill>
                  <a:latin typeface="+mn-lt"/>
                  <a:ea typeface="+mn-ea"/>
                  <a:cs typeface="+mn-cs"/>
                </a:rPr>
                <a:t>potencijali</a:t>
              </a:r>
              <a:endParaRPr lang="hu-HU" sz="1200" kern="1200" dirty="0">
                <a:solidFill>
                  <a:sysClr val="window" lastClr="FFFFFF"/>
                </a:solidFill>
                <a:latin typeface="+mn-lt"/>
                <a:ea typeface="+mn-ea"/>
                <a:cs typeface="+mn-cs"/>
              </a:endParaRPr>
            </a:p>
          </p:txBody>
        </p:sp>
      </p:grpSp>
    </p:spTree>
    <p:custDataLst>
      <p:tags r:id="rId1"/>
    </p:custDataLst>
    <p:extLst>
      <p:ext uri="{BB962C8B-B14F-4D97-AF65-F5344CB8AC3E}">
        <p14:creationId xmlns:p14="http://schemas.microsoft.com/office/powerpoint/2010/main" val="307575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300B1-FD83-4D5A-BE3E-76867A59EA69}"/>
              </a:ext>
            </a:extLst>
          </p:cNvPr>
          <p:cNvSpPr>
            <a:spLocks noGrp="1"/>
          </p:cNvSpPr>
          <p:nvPr>
            <p:ph type="title"/>
          </p:nvPr>
        </p:nvSpPr>
        <p:spPr>
          <a:xfrm>
            <a:off x="1014337" y="207076"/>
            <a:ext cx="7717800" cy="1011600"/>
          </a:xfrm>
        </p:spPr>
        <p:txBody>
          <a:bodyPr/>
          <a:lstStyle/>
          <a:p>
            <a:pPr algn="l" rtl="0"/>
            <a:r>
              <a:rPr lang="en-GB" sz="3200" dirty="0" err="1"/>
              <a:t>Prepreke</a:t>
            </a:r>
            <a:r>
              <a:rPr lang="en-GB" sz="3200" dirty="0"/>
              <a:t> </a:t>
            </a:r>
            <a:r>
              <a:rPr lang="en-GB" sz="3200" dirty="0" err="1"/>
              <a:t>malih</a:t>
            </a:r>
            <a:r>
              <a:rPr lang="en-GB" sz="3200" dirty="0"/>
              <a:t> I </a:t>
            </a:r>
            <a:r>
              <a:rPr lang="en-GB" sz="3200" dirty="0" err="1"/>
              <a:t>srednjih</a:t>
            </a:r>
            <a:r>
              <a:rPr lang="en-GB" sz="3200" dirty="0"/>
              <a:t> </a:t>
            </a:r>
            <a:r>
              <a:rPr lang="en-GB" sz="3200" dirty="0" err="1"/>
              <a:t>poduzeća</a:t>
            </a:r>
            <a:endParaRPr lang="en-GB" sz="3200" dirty="0"/>
          </a:p>
        </p:txBody>
      </p:sp>
      <p:grpSp>
        <p:nvGrpSpPr>
          <p:cNvPr id="3" name="Group 2">
            <a:extLst>
              <a:ext uri="{FF2B5EF4-FFF2-40B4-BE49-F238E27FC236}">
                <a16:creationId xmlns:a16="http://schemas.microsoft.com/office/drawing/2014/main" id="{AF254AAE-2055-4B12-A123-1470D8F4FFD7}"/>
              </a:ext>
            </a:extLst>
          </p:cNvPr>
          <p:cNvGrpSpPr/>
          <p:nvPr/>
        </p:nvGrpSpPr>
        <p:grpSpPr>
          <a:xfrm>
            <a:off x="3028989" y="1077835"/>
            <a:ext cx="6089712" cy="406140"/>
            <a:chOff x="4205251" y="70255"/>
            <a:chExt cx="7476002" cy="558557"/>
          </a:xfrm>
        </p:grpSpPr>
        <p:sp>
          <p:nvSpPr>
            <p:cNvPr id="43" name="Rectangle: Top Corners Rounded 42">
              <a:extLst>
                <a:ext uri="{FF2B5EF4-FFF2-40B4-BE49-F238E27FC236}">
                  <a16:creationId xmlns:a16="http://schemas.microsoft.com/office/drawing/2014/main" id="{C3DE0561-DF35-4FB0-AD2B-7F818E68B7F1}"/>
                </a:ext>
              </a:extLst>
            </p:cNvPr>
            <p:cNvSpPr/>
            <p:nvPr/>
          </p:nvSpPr>
          <p:spPr>
            <a:xfrm rot="5400000">
              <a:off x="7663973" y="-3388467"/>
              <a:ext cx="558557" cy="7476002"/>
            </a:xfrm>
            <a:prstGeom prst="round2SameRect">
              <a:avLst/>
            </a:prstGeom>
            <a:solidFill>
              <a:srgbClr val="4472C4">
                <a:tint val="40000"/>
                <a:alpha val="90000"/>
                <a:hueOff val="0"/>
                <a:satOff val="0"/>
                <a:lumOff val="0"/>
                <a:alphaOff val="0"/>
              </a:srgbClr>
            </a:solidFill>
            <a:ln w="12700" cap="flat" cmpd="sng" algn="ctr">
              <a:solidFill>
                <a:srgbClr val="4472C4">
                  <a:tint val="40000"/>
                  <a:alpha val="90000"/>
                  <a:hueOff val="0"/>
                  <a:satOff val="0"/>
                  <a:lumOff val="0"/>
                  <a:alphaOff val="0"/>
                </a:srgb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4" name="Rectangle: Top Corners Rounded 4">
              <a:extLst>
                <a:ext uri="{FF2B5EF4-FFF2-40B4-BE49-F238E27FC236}">
                  <a16:creationId xmlns:a16="http://schemas.microsoft.com/office/drawing/2014/main" id="{DF2BA1E4-6352-458D-8114-5BD0FA560887}"/>
                </a:ext>
              </a:extLst>
            </p:cNvPr>
            <p:cNvSpPr txBox="1"/>
            <p:nvPr/>
          </p:nvSpPr>
          <p:spPr>
            <a:xfrm>
              <a:off x="4205251" y="97522"/>
              <a:ext cx="7448735" cy="50402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lang="hu-HU" sz="1000" kern="1200" dirty="0" err="1">
                  <a:solidFill>
                    <a:sysClr val="windowText" lastClr="000000">
                      <a:hueOff val="0"/>
                      <a:satOff val="0"/>
                      <a:lumOff val="0"/>
                      <a:alphaOff val="0"/>
                    </a:sysClr>
                  </a:solidFill>
                  <a:ea typeface="+mn-ea"/>
                  <a:cs typeface="+mn-cs"/>
                </a:rPr>
                <a:t>Upravi</a:t>
              </a:r>
              <a:r>
                <a:rPr lang="hu-HU" sz="1000" kern="1200" dirty="0">
                  <a:solidFill>
                    <a:sysClr val="windowText" lastClr="000000">
                      <a:hueOff val="0"/>
                      <a:satOff val="0"/>
                      <a:lumOff val="0"/>
                      <a:alphaOff val="0"/>
                    </a:sysClr>
                  </a:solidFill>
                  <a:ea typeface="+mn-ea"/>
                  <a:cs typeface="+mn-cs"/>
                </a:rPr>
                <a:t> </a:t>
              </a:r>
              <a:r>
                <a:rPr lang="hu-HU" sz="1000" kern="1200" dirty="0" err="1">
                  <a:solidFill>
                    <a:sysClr val="windowText" lastClr="000000">
                      <a:hueOff val="0"/>
                      <a:satOff val="0"/>
                      <a:lumOff val="0"/>
                      <a:alphaOff val="0"/>
                    </a:sysClr>
                  </a:solidFill>
                  <a:ea typeface="+mn-ea"/>
                  <a:cs typeface="+mn-cs"/>
                </a:rPr>
                <a:t>malog</a:t>
              </a:r>
              <a:r>
                <a:rPr lang="hu-HU" sz="1000" kern="1200" dirty="0">
                  <a:solidFill>
                    <a:sysClr val="windowText" lastClr="000000">
                      <a:hueOff val="0"/>
                      <a:satOff val="0"/>
                      <a:lumOff val="0"/>
                      <a:alphaOff val="0"/>
                    </a:sysClr>
                  </a:solidFill>
                  <a:ea typeface="+mn-ea"/>
                  <a:cs typeface="+mn-cs"/>
                </a:rPr>
                <a:t> i </a:t>
              </a:r>
              <a:r>
                <a:rPr lang="hu-HU" sz="1000" kern="1200" dirty="0" err="1">
                  <a:solidFill>
                    <a:sysClr val="windowText" lastClr="000000">
                      <a:hueOff val="0"/>
                      <a:satOff val="0"/>
                      <a:lumOff val="0"/>
                      <a:alphaOff val="0"/>
                    </a:sysClr>
                  </a:solidFill>
                  <a:ea typeface="+mn-ea"/>
                  <a:cs typeface="+mn-cs"/>
                </a:rPr>
                <a:t>srednjeg</a:t>
              </a:r>
              <a:r>
                <a:rPr lang="hu-HU" sz="1000" kern="1200" dirty="0">
                  <a:solidFill>
                    <a:sysClr val="windowText" lastClr="000000">
                      <a:hueOff val="0"/>
                      <a:satOff val="0"/>
                      <a:lumOff val="0"/>
                      <a:alphaOff val="0"/>
                    </a:sysClr>
                  </a:solidFill>
                  <a:ea typeface="+mn-ea"/>
                  <a:cs typeface="+mn-cs"/>
                </a:rPr>
                <a:t> </a:t>
              </a:r>
              <a:r>
                <a:rPr lang="hu-HU" sz="1000" kern="1200" dirty="0" err="1">
                  <a:solidFill>
                    <a:sysClr val="windowText" lastClr="000000">
                      <a:hueOff val="0"/>
                      <a:satOff val="0"/>
                      <a:lumOff val="0"/>
                      <a:alphaOff val="0"/>
                    </a:sysClr>
                  </a:solidFill>
                  <a:ea typeface="+mn-ea"/>
                  <a:cs typeface="+mn-cs"/>
                </a:rPr>
                <a:t>poduzeća</a:t>
              </a:r>
              <a:r>
                <a:rPr lang="hu-HU" sz="1000" kern="1200" dirty="0">
                  <a:solidFill>
                    <a:sysClr val="windowText" lastClr="000000">
                      <a:hueOff val="0"/>
                      <a:satOff val="0"/>
                      <a:lumOff val="0"/>
                      <a:alphaOff val="0"/>
                    </a:sysClr>
                  </a:solidFill>
                  <a:ea typeface="+mn-ea"/>
                  <a:cs typeface="+mn-cs"/>
                </a:rPr>
                <a:t> </a:t>
              </a:r>
              <a:r>
                <a:rPr lang="hu-HU" sz="1000" kern="1200" dirty="0" err="1">
                  <a:solidFill>
                    <a:sysClr val="windowText" lastClr="000000">
                      <a:hueOff val="0"/>
                      <a:satOff val="0"/>
                      <a:lumOff val="0"/>
                      <a:alphaOff val="0"/>
                    </a:sysClr>
                  </a:solidFill>
                  <a:ea typeface="+mn-ea"/>
                  <a:cs typeface="+mn-cs"/>
                </a:rPr>
                <a:t>možda</a:t>
              </a:r>
              <a:r>
                <a:rPr lang="hu-HU" sz="1000" kern="1200" dirty="0">
                  <a:solidFill>
                    <a:sysClr val="windowText" lastClr="000000">
                      <a:hueOff val="0"/>
                      <a:satOff val="0"/>
                      <a:lumOff val="0"/>
                      <a:alphaOff val="0"/>
                    </a:sysClr>
                  </a:solidFill>
                  <a:ea typeface="+mn-ea"/>
                  <a:cs typeface="+mn-cs"/>
                </a:rPr>
                <a:t> </a:t>
              </a:r>
              <a:r>
                <a:rPr lang="hu-HU" sz="1000" kern="1200" dirty="0" err="1">
                  <a:solidFill>
                    <a:sysClr val="windowText" lastClr="000000">
                      <a:hueOff val="0"/>
                      <a:satOff val="0"/>
                      <a:lumOff val="0"/>
                      <a:alphaOff val="0"/>
                    </a:sysClr>
                  </a:solidFill>
                  <a:ea typeface="+mn-ea"/>
                  <a:cs typeface="+mn-cs"/>
                </a:rPr>
                <a:t>nedostaje</a:t>
              </a:r>
              <a:r>
                <a:rPr lang="hu-HU" sz="1000" kern="1200" dirty="0">
                  <a:solidFill>
                    <a:sysClr val="windowText" lastClr="000000">
                      <a:hueOff val="0"/>
                      <a:satOff val="0"/>
                      <a:lumOff val="0"/>
                      <a:alphaOff val="0"/>
                    </a:sysClr>
                  </a:solidFill>
                  <a:ea typeface="+mn-ea"/>
                  <a:cs typeface="+mn-cs"/>
                </a:rPr>
                <a:t> '</a:t>
              </a:r>
              <a:r>
                <a:rPr lang="hu-HU" sz="1000" kern="1200" dirty="0" err="1">
                  <a:solidFill>
                    <a:sysClr val="windowText" lastClr="000000">
                      <a:hueOff val="0"/>
                      <a:satOff val="0"/>
                      <a:lumOff val="0"/>
                      <a:alphaOff val="0"/>
                    </a:sysClr>
                  </a:solidFill>
                  <a:ea typeface="+mn-ea"/>
                  <a:cs typeface="+mn-cs"/>
                </a:rPr>
                <a:t>zeleni</a:t>
              </a:r>
              <a:r>
                <a:rPr lang="hu-HU" sz="1000" kern="1200" dirty="0">
                  <a:solidFill>
                    <a:sysClr val="windowText" lastClr="000000">
                      <a:hueOff val="0"/>
                      <a:satOff val="0"/>
                      <a:lumOff val="0"/>
                      <a:alphaOff val="0"/>
                    </a:sysClr>
                  </a:solidFill>
                  <a:ea typeface="+mn-ea"/>
                  <a:cs typeface="+mn-cs"/>
                </a:rPr>
                <a:t>' </a:t>
              </a:r>
              <a:r>
                <a:rPr lang="hu-HU" sz="1000" kern="1200" dirty="0" err="1">
                  <a:solidFill>
                    <a:sysClr val="windowText" lastClr="000000">
                      <a:hueOff val="0"/>
                      <a:satOff val="0"/>
                      <a:lumOff val="0"/>
                      <a:alphaOff val="0"/>
                    </a:sysClr>
                  </a:solidFill>
                  <a:ea typeface="+mn-ea"/>
                  <a:cs typeface="+mn-cs"/>
                </a:rPr>
                <a:t>stav</a:t>
              </a:r>
              <a:endParaRPr lang="hu-HU" sz="1000" kern="1200" dirty="0">
                <a:solidFill>
                  <a:sysClr val="windowText" lastClr="000000">
                    <a:hueOff val="0"/>
                    <a:satOff val="0"/>
                    <a:lumOff val="0"/>
                    <a:alphaOff val="0"/>
                  </a:sysClr>
                </a:solidFill>
                <a:ea typeface="+mn-ea"/>
                <a:cs typeface="+mn-cs"/>
              </a:endParaRPr>
            </a:p>
          </p:txBody>
        </p:sp>
      </p:grpSp>
      <p:grpSp>
        <p:nvGrpSpPr>
          <p:cNvPr id="4" name="Group 3">
            <a:extLst>
              <a:ext uri="{FF2B5EF4-FFF2-40B4-BE49-F238E27FC236}">
                <a16:creationId xmlns:a16="http://schemas.microsoft.com/office/drawing/2014/main" id="{B1AFF328-D107-4233-8882-43AE7BD24858}"/>
              </a:ext>
            </a:extLst>
          </p:cNvPr>
          <p:cNvGrpSpPr/>
          <p:nvPr/>
        </p:nvGrpSpPr>
        <p:grpSpPr>
          <a:xfrm>
            <a:off x="133532" y="1040570"/>
            <a:ext cx="2936625" cy="507675"/>
            <a:chOff x="0" y="435"/>
            <a:chExt cx="4205251" cy="698197"/>
          </a:xfrm>
        </p:grpSpPr>
        <p:sp>
          <p:nvSpPr>
            <p:cNvPr id="41" name="Rectangle: Rounded Corners 40">
              <a:extLst>
                <a:ext uri="{FF2B5EF4-FFF2-40B4-BE49-F238E27FC236}">
                  <a16:creationId xmlns:a16="http://schemas.microsoft.com/office/drawing/2014/main" id="{45D10A9C-C8BD-4C7B-ACF3-715656866606}"/>
                </a:ext>
              </a:extLst>
            </p:cNvPr>
            <p:cNvSpPr/>
            <p:nvPr/>
          </p:nvSpPr>
          <p:spPr>
            <a:xfrm>
              <a:off x="0" y="435"/>
              <a:ext cx="4205251" cy="698197"/>
            </a:xfrm>
            <a:prstGeom prst="round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sp>
        <p:sp>
          <p:nvSpPr>
            <p:cNvPr id="42" name="Rectangle: Rounded Corners 6">
              <a:extLst>
                <a:ext uri="{FF2B5EF4-FFF2-40B4-BE49-F238E27FC236}">
                  <a16:creationId xmlns:a16="http://schemas.microsoft.com/office/drawing/2014/main" id="{61363D6D-A50B-4EBF-AF72-B7DBE369D131}"/>
                </a:ext>
              </a:extLst>
            </p:cNvPr>
            <p:cNvSpPr txBox="1"/>
            <p:nvPr/>
          </p:nvSpPr>
          <p:spPr>
            <a:xfrm>
              <a:off x="34083" y="34518"/>
              <a:ext cx="4137085" cy="6300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36195" rIns="72390" bIns="36195" numCol="1" spcCol="1270" anchor="ctr" anchorCtr="0">
              <a:noAutofit/>
            </a:bodyPr>
            <a:lstStyle/>
            <a:p>
              <a:pPr marL="0" lvl="0" indent="0" algn="ctr" defTabSz="844550" rtl="0">
                <a:lnSpc>
                  <a:spcPct val="90000"/>
                </a:lnSpc>
                <a:spcBef>
                  <a:spcPct val="0"/>
                </a:spcBef>
                <a:spcAft>
                  <a:spcPct val="35000"/>
                </a:spcAft>
                <a:buNone/>
              </a:pPr>
              <a:r>
                <a:rPr lang="en-US" sz="1200" b="1" kern="1200" dirty="0">
                  <a:solidFill>
                    <a:sysClr val="window" lastClr="FFFFFF"/>
                  </a:solidFill>
                  <a:ea typeface="+mn-ea"/>
                  <a:cs typeface="+mn-cs"/>
                </a:rPr>
                <a:t>Ekološka kultura</a:t>
              </a:r>
              <a:endParaRPr lang="hu-HU" sz="1200" b="1" kern="1200" dirty="0">
                <a:solidFill>
                  <a:sysClr val="window" lastClr="FFFFFF"/>
                </a:solidFill>
                <a:ea typeface="+mn-ea"/>
                <a:cs typeface="+mn-cs"/>
              </a:endParaRPr>
            </a:p>
          </p:txBody>
        </p:sp>
      </p:grpSp>
      <p:grpSp>
        <p:nvGrpSpPr>
          <p:cNvPr id="5" name="Group 4">
            <a:extLst>
              <a:ext uri="{FF2B5EF4-FFF2-40B4-BE49-F238E27FC236}">
                <a16:creationId xmlns:a16="http://schemas.microsoft.com/office/drawing/2014/main" id="{6EEE02F4-4C6E-493F-B455-7F121FCABB5B}"/>
              </a:ext>
            </a:extLst>
          </p:cNvPr>
          <p:cNvGrpSpPr/>
          <p:nvPr/>
        </p:nvGrpSpPr>
        <p:grpSpPr>
          <a:xfrm>
            <a:off x="3046356" y="1641935"/>
            <a:ext cx="6145836" cy="406140"/>
            <a:chOff x="4205251" y="803363"/>
            <a:chExt cx="7476002" cy="558557"/>
          </a:xfrm>
        </p:grpSpPr>
        <p:sp>
          <p:nvSpPr>
            <p:cNvPr id="39" name="Rectangle: Top Corners Rounded 38">
              <a:extLst>
                <a:ext uri="{FF2B5EF4-FFF2-40B4-BE49-F238E27FC236}">
                  <a16:creationId xmlns:a16="http://schemas.microsoft.com/office/drawing/2014/main" id="{2584CCC2-DB33-4ABB-98D7-131516D8F0B3}"/>
                </a:ext>
              </a:extLst>
            </p:cNvPr>
            <p:cNvSpPr/>
            <p:nvPr/>
          </p:nvSpPr>
          <p:spPr>
            <a:xfrm rot="5400000">
              <a:off x="7663973" y="-2655359"/>
              <a:ext cx="558557" cy="7476002"/>
            </a:xfrm>
            <a:prstGeom prst="round2SameRect">
              <a:avLst/>
            </a:prstGeom>
            <a:solidFill>
              <a:srgbClr val="4472C4">
                <a:tint val="40000"/>
                <a:alpha val="90000"/>
                <a:hueOff val="-1231959"/>
                <a:satOff val="-2136"/>
                <a:lumOff val="-215"/>
                <a:alphaOff val="0"/>
              </a:srgbClr>
            </a:solidFill>
            <a:ln w="12700" cap="flat" cmpd="sng" algn="ctr">
              <a:solidFill>
                <a:srgbClr val="4472C4">
                  <a:tint val="40000"/>
                  <a:alpha val="90000"/>
                  <a:hueOff val="-1231959"/>
                  <a:satOff val="-2136"/>
                  <a:lumOff val="-215"/>
                  <a:alphaOff val="0"/>
                </a:srgb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0" name="Rectangle: Top Corners Rounded 8">
              <a:extLst>
                <a:ext uri="{FF2B5EF4-FFF2-40B4-BE49-F238E27FC236}">
                  <a16:creationId xmlns:a16="http://schemas.microsoft.com/office/drawing/2014/main" id="{B1E04827-8253-40F0-AC68-8B747EAD417D}"/>
                </a:ext>
              </a:extLst>
            </p:cNvPr>
            <p:cNvSpPr txBox="1"/>
            <p:nvPr/>
          </p:nvSpPr>
          <p:spPr>
            <a:xfrm>
              <a:off x="4205251" y="830630"/>
              <a:ext cx="7448735" cy="50402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lang="hu-HU" sz="1000" kern="1200">
                  <a:solidFill>
                    <a:sysClr val="windowText" lastClr="000000">
                      <a:hueOff val="0"/>
                      <a:satOff val="0"/>
                      <a:lumOff val="0"/>
                      <a:alphaOff val="0"/>
                    </a:sysClr>
                  </a:solidFill>
                  <a:ea typeface="+mn-ea"/>
                  <a:cs typeface="+mn-cs"/>
                </a:rPr>
                <a:t>Mala i srednja poduzeća su osjetljivija na dodatne financijske troškove</a:t>
              </a:r>
            </a:p>
            <a:p>
              <a:pPr marL="114300" lvl="1" indent="-114300" algn="l" defTabSz="622300" rtl="0">
                <a:lnSpc>
                  <a:spcPct val="90000"/>
                </a:lnSpc>
                <a:spcBef>
                  <a:spcPct val="0"/>
                </a:spcBef>
                <a:spcAft>
                  <a:spcPct val="15000"/>
                </a:spcAft>
                <a:buChar char="•"/>
              </a:pPr>
              <a:r>
                <a:rPr lang="hu-HU" sz="1000" kern="1200">
                  <a:solidFill>
                    <a:sysClr val="windowText" lastClr="000000">
                      <a:hueOff val="0"/>
                      <a:satOff val="0"/>
                      <a:lumOff val="0"/>
                      <a:alphaOff val="0"/>
                    </a:sysClr>
                  </a:solidFill>
                  <a:ea typeface="+mn-ea"/>
                  <a:cs typeface="+mn-cs"/>
                </a:rPr>
                <a:t>Mala i srednja poduzeća, posebno novoosnovana poduzeća, smatraju se financijski rizičnima</a:t>
              </a:r>
            </a:p>
          </p:txBody>
        </p:sp>
      </p:grpSp>
      <p:grpSp>
        <p:nvGrpSpPr>
          <p:cNvPr id="6" name="Group 5">
            <a:extLst>
              <a:ext uri="{FF2B5EF4-FFF2-40B4-BE49-F238E27FC236}">
                <a16:creationId xmlns:a16="http://schemas.microsoft.com/office/drawing/2014/main" id="{7C5F3536-BF1A-45B6-A724-C65D5B79D221}"/>
              </a:ext>
            </a:extLst>
          </p:cNvPr>
          <p:cNvGrpSpPr/>
          <p:nvPr/>
        </p:nvGrpSpPr>
        <p:grpSpPr>
          <a:xfrm>
            <a:off x="133532" y="1588444"/>
            <a:ext cx="2936625" cy="507675"/>
            <a:chOff x="0" y="733542"/>
            <a:chExt cx="4205251" cy="698197"/>
          </a:xfrm>
        </p:grpSpPr>
        <p:sp>
          <p:nvSpPr>
            <p:cNvPr id="37" name="Rectangle: Rounded Corners 36">
              <a:extLst>
                <a:ext uri="{FF2B5EF4-FFF2-40B4-BE49-F238E27FC236}">
                  <a16:creationId xmlns:a16="http://schemas.microsoft.com/office/drawing/2014/main" id="{37E87D41-12C6-4CF0-A05E-1ABA5385A200}"/>
                </a:ext>
              </a:extLst>
            </p:cNvPr>
            <p:cNvSpPr/>
            <p:nvPr/>
          </p:nvSpPr>
          <p:spPr>
            <a:xfrm>
              <a:off x="0" y="733542"/>
              <a:ext cx="4205251" cy="698197"/>
            </a:xfrm>
            <a:prstGeom prst="roundRect">
              <a:avLst/>
            </a:prstGeom>
            <a:solidFill>
              <a:srgbClr val="4472C4">
                <a:hueOff val="-1225557"/>
                <a:satOff val="-1705"/>
                <a:lumOff val="-654"/>
                <a:alphaOff val="0"/>
              </a:srgbClr>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sp>
        <p:sp>
          <p:nvSpPr>
            <p:cNvPr id="38" name="Rectangle: Rounded Corners 10">
              <a:extLst>
                <a:ext uri="{FF2B5EF4-FFF2-40B4-BE49-F238E27FC236}">
                  <a16:creationId xmlns:a16="http://schemas.microsoft.com/office/drawing/2014/main" id="{4ABAD21B-41B3-4A22-B421-9B6EB231973C}"/>
                </a:ext>
              </a:extLst>
            </p:cNvPr>
            <p:cNvSpPr txBox="1"/>
            <p:nvPr/>
          </p:nvSpPr>
          <p:spPr>
            <a:xfrm>
              <a:off x="34083" y="767625"/>
              <a:ext cx="4137085" cy="6300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36195" rIns="72390" bIns="36195" numCol="1" spcCol="1270" anchor="ctr" anchorCtr="0">
              <a:noAutofit/>
            </a:bodyPr>
            <a:lstStyle/>
            <a:p>
              <a:pPr marL="0" lvl="0" indent="0" algn="ctr" defTabSz="844550" rtl="0">
                <a:lnSpc>
                  <a:spcPct val="90000"/>
                </a:lnSpc>
                <a:spcBef>
                  <a:spcPct val="0"/>
                </a:spcBef>
                <a:spcAft>
                  <a:spcPct val="35000"/>
                </a:spcAft>
                <a:buNone/>
              </a:pPr>
              <a:r>
                <a:rPr lang="en-US" sz="1200" b="1" kern="1200">
                  <a:solidFill>
                    <a:sysClr val="window" lastClr="FFFFFF"/>
                  </a:solidFill>
                  <a:ea typeface="+mn-ea"/>
                  <a:cs typeface="+mn-cs"/>
                </a:rPr>
                <a:t>Financijska prepreka</a:t>
              </a:r>
              <a:endParaRPr lang="hu-HU" sz="1200" b="1" kern="1200">
                <a:solidFill>
                  <a:sysClr val="window" lastClr="FFFFFF"/>
                </a:solidFill>
                <a:ea typeface="+mn-ea"/>
                <a:cs typeface="+mn-cs"/>
              </a:endParaRPr>
            </a:p>
          </p:txBody>
        </p:sp>
      </p:grpSp>
      <p:grpSp>
        <p:nvGrpSpPr>
          <p:cNvPr id="7" name="Group 6">
            <a:extLst>
              <a:ext uri="{FF2B5EF4-FFF2-40B4-BE49-F238E27FC236}">
                <a16:creationId xmlns:a16="http://schemas.microsoft.com/office/drawing/2014/main" id="{1EC97A05-49EB-42FA-8D45-B1367DD0B8E8}"/>
              </a:ext>
            </a:extLst>
          </p:cNvPr>
          <p:cNvGrpSpPr/>
          <p:nvPr/>
        </p:nvGrpSpPr>
        <p:grpSpPr>
          <a:xfrm>
            <a:off x="3022555" y="2153387"/>
            <a:ext cx="6089712" cy="406140"/>
            <a:chOff x="4205251" y="1536470"/>
            <a:chExt cx="7476002" cy="558557"/>
          </a:xfrm>
        </p:grpSpPr>
        <p:sp>
          <p:nvSpPr>
            <p:cNvPr id="35" name="Rectangle: Top Corners Rounded 34">
              <a:extLst>
                <a:ext uri="{FF2B5EF4-FFF2-40B4-BE49-F238E27FC236}">
                  <a16:creationId xmlns:a16="http://schemas.microsoft.com/office/drawing/2014/main" id="{AF23AF19-246B-4689-ACA8-59B2B3C393F2}"/>
                </a:ext>
              </a:extLst>
            </p:cNvPr>
            <p:cNvSpPr/>
            <p:nvPr/>
          </p:nvSpPr>
          <p:spPr>
            <a:xfrm rot="5400000">
              <a:off x="7663973" y="-1922252"/>
              <a:ext cx="558557" cy="7476002"/>
            </a:xfrm>
            <a:prstGeom prst="round2SameRect">
              <a:avLst/>
            </a:prstGeom>
            <a:solidFill>
              <a:srgbClr val="4472C4">
                <a:tint val="40000"/>
                <a:alpha val="90000"/>
                <a:hueOff val="-2463918"/>
                <a:satOff val="-4272"/>
                <a:lumOff val="-430"/>
                <a:alphaOff val="0"/>
              </a:srgbClr>
            </a:solidFill>
            <a:ln w="12700" cap="flat" cmpd="sng" algn="ctr">
              <a:solidFill>
                <a:srgbClr val="4472C4">
                  <a:tint val="40000"/>
                  <a:alpha val="90000"/>
                  <a:hueOff val="-2463918"/>
                  <a:satOff val="-4272"/>
                  <a:lumOff val="-430"/>
                  <a:alphaOff val="0"/>
                </a:srgb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36" name="Rectangle: Top Corners Rounded 12">
              <a:extLst>
                <a:ext uri="{FF2B5EF4-FFF2-40B4-BE49-F238E27FC236}">
                  <a16:creationId xmlns:a16="http://schemas.microsoft.com/office/drawing/2014/main" id="{5EC414DD-160B-481B-B01D-FD6F1F0BAFF1}"/>
                </a:ext>
              </a:extLst>
            </p:cNvPr>
            <p:cNvSpPr txBox="1"/>
            <p:nvPr/>
          </p:nvSpPr>
          <p:spPr>
            <a:xfrm>
              <a:off x="4205251" y="1563737"/>
              <a:ext cx="7448735" cy="50402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lang="hu-HU" sz="1000" b="0" i="0" kern="1200" dirty="0" err="1">
                  <a:solidFill>
                    <a:sysClr val="windowText" lastClr="000000">
                      <a:hueOff val="0"/>
                      <a:satOff val="0"/>
                      <a:lumOff val="0"/>
                      <a:alphaOff val="0"/>
                    </a:sysClr>
                  </a:solidFill>
                  <a:ea typeface="+mn-ea"/>
                  <a:cs typeface="+mn-cs"/>
                </a:rPr>
                <a:t>Većina</a:t>
              </a:r>
              <a:r>
                <a:rPr lang="hu-HU" sz="1000" b="0" i="0" kern="1200" dirty="0">
                  <a:solidFill>
                    <a:sysClr val="windowText" lastClr="000000">
                      <a:hueOff val="0"/>
                      <a:satOff val="0"/>
                      <a:lumOff val="0"/>
                      <a:alphaOff val="0"/>
                    </a:sysClr>
                  </a:solidFill>
                  <a:ea typeface="+mn-ea"/>
                  <a:cs typeface="+mn-cs"/>
                </a:rPr>
                <a:t> </a:t>
              </a:r>
              <a:r>
                <a:rPr lang="hu-HU" sz="1000" b="0" i="0" kern="1200" dirty="0" err="1">
                  <a:solidFill>
                    <a:sysClr val="windowText" lastClr="000000">
                      <a:hueOff val="0"/>
                      <a:satOff val="0"/>
                      <a:lumOff val="0"/>
                      <a:alphaOff val="0"/>
                    </a:sysClr>
                  </a:solidFill>
                  <a:ea typeface="+mn-ea"/>
                  <a:cs typeface="+mn-cs"/>
                </a:rPr>
                <a:t>alata</a:t>
              </a:r>
              <a:r>
                <a:rPr lang="hu-HU" sz="1000" b="0" i="0" kern="1200" dirty="0">
                  <a:solidFill>
                    <a:sysClr val="windowText" lastClr="000000">
                      <a:hueOff val="0"/>
                      <a:satOff val="0"/>
                      <a:lumOff val="0"/>
                      <a:alphaOff val="0"/>
                    </a:sysClr>
                  </a:solidFill>
                  <a:ea typeface="+mn-ea"/>
                  <a:cs typeface="+mn-cs"/>
                </a:rPr>
                <a:t> </a:t>
              </a:r>
              <a:r>
                <a:rPr lang="hu-HU" sz="1000" b="0" i="0" kern="1200" dirty="0" err="1">
                  <a:solidFill>
                    <a:sysClr val="windowText" lastClr="000000">
                      <a:hueOff val="0"/>
                      <a:satOff val="0"/>
                      <a:lumOff val="0"/>
                      <a:alphaOff val="0"/>
                    </a:sysClr>
                  </a:solidFill>
                  <a:ea typeface="+mn-ea"/>
                  <a:cs typeface="+mn-cs"/>
                </a:rPr>
                <a:t>za</a:t>
              </a:r>
              <a:r>
                <a:rPr lang="hu-HU" sz="1000" b="0" i="0" kern="1200" dirty="0">
                  <a:solidFill>
                    <a:sysClr val="windowText" lastClr="000000">
                      <a:hueOff val="0"/>
                      <a:satOff val="0"/>
                      <a:lumOff val="0"/>
                      <a:alphaOff val="0"/>
                    </a:sysClr>
                  </a:solidFill>
                  <a:ea typeface="+mn-ea"/>
                  <a:cs typeface="+mn-cs"/>
                </a:rPr>
                <a:t> </a:t>
              </a:r>
              <a:r>
                <a:rPr lang="hu-HU" sz="1000" b="0" i="0" kern="1200" dirty="0" err="1">
                  <a:solidFill>
                    <a:sysClr val="windowText" lastClr="000000">
                      <a:hueOff val="0"/>
                      <a:satOff val="0"/>
                      <a:lumOff val="0"/>
                      <a:alphaOff val="0"/>
                    </a:sysClr>
                  </a:solidFill>
                  <a:ea typeface="+mn-ea"/>
                  <a:cs typeface="+mn-cs"/>
                </a:rPr>
                <a:t>upravljanje</a:t>
              </a:r>
              <a:r>
                <a:rPr lang="hu-HU" sz="1000" b="0" i="0" kern="1200" dirty="0">
                  <a:solidFill>
                    <a:sysClr val="windowText" lastClr="000000">
                      <a:hueOff val="0"/>
                      <a:satOff val="0"/>
                      <a:lumOff val="0"/>
                      <a:alphaOff val="0"/>
                    </a:sysClr>
                  </a:solidFill>
                  <a:ea typeface="+mn-ea"/>
                  <a:cs typeface="+mn-cs"/>
                </a:rPr>
                <a:t> </a:t>
              </a:r>
              <a:r>
                <a:rPr lang="hu-HU" sz="1000" b="0" i="0" kern="1200" dirty="0" err="1">
                  <a:solidFill>
                    <a:sysClr val="windowText" lastClr="000000">
                      <a:hueOff val="0"/>
                      <a:satOff val="0"/>
                      <a:lumOff val="0"/>
                      <a:alphaOff val="0"/>
                    </a:sysClr>
                  </a:solidFill>
                  <a:ea typeface="+mn-ea"/>
                  <a:cs typeface="+mn-cs"/>
                </a:rPr>
                <a:t>okolišem</a:t>
              </a:r>
              <a:r>
                <a:rPr lang="hu-HU" sz="1000" b="0" i="0" kern="1200" dirty="0">
                  <a:solidFill>
                    <a:sysClr val="windowText" lastClr="000000">
                      <a:hueOff val="0"/>
                      <a:satOff val="0"/>
                      <a:lumOff val="0"/>
                      <a:alphaOff val="0"/>
                    </a:sysClr>
                  </a:solidFill>
                  <a:ea typeface="+mn-ea"/>
                  <a:cs typeface="+mn-cs"/>
                </a:rPr>
                <a:t> </a:t>
              </a:r>
              <a:r>
                <a:rPr lang="hu-HU" sz="1000" b="0" i="0" kern="1200" dirty="0" err="1">
                  <a:solidFill>
                    <a:sysClr val="windowText" lastClr="000000">
                      <a:hueOff val="0"/>
                      <a:satOff val="0"/>
                      <a:lumOff val="0"/>
                      <a:alphaOff val="0"/>
                    </a:sysClr>
                  </a:solidFill>
                  <a:ea typeface="+mn-ea"/>
                  <a:cs typeface="+mn-cs"/>
                </a:rPr>
                <a:t>prikladna</a:t>
              </a:r>
              <a:r>
                <a:rPr lang="hu-HU" sz="1000" b="0" i="0" kern="1200" dirty="0">
                  <a:solidFill>
                    <a:sysClr val="windowText" lastClr="000000">
                      <a:hueOff val="0"/>
                      <a:satOff val="0"/>
                      <a:lumOff val="0"/>
                      <a:alphaOff val="0"/>
                    </a:sysClr>
                  </a:solidFill>
                  <a:ea typeface="+mn-ea"/>
                  <a:cs typeface="+mn-cs"/>
                </a:rPr>
                <a:t> je </a:t>
              </a:r>
              <a:r>
                <a:rPr lang="hu-HU" sz="1000" b="0" i="0" kern="1200" dirty="0" err="1">
                  <a:solidFill>
                    <a:sysClr val="windowText" lastClr="000000">
                      <a:hueOff val="0"/>
                      <a:satOff val="0"/>
                      <a:lumOff val="0"/>
                      <a:alphaOff val="0"/>
                    </a:sysClr>
                  </a:solidFill>
                  <a:ea typeface="+mn-ea"/>
                  <a:cs typeface="+mn-cs"/>
                </a:rPr>
                <a:t>za</a:t>
              </a:r>
              <a:r>
                <a:rPr lang="hu-HU" sz="1000" b="0" i="0" kern="1200" dirty="0">
                  <a:solidFill>
                    <a:sysClr val="windowText" lastClr="000000">
                      <a:hueOff val="0"/>
                      <a:satOff val="0"/>
                      <a:lumOff val="0"/>
                      <a:alphaOff val="0"/>
                    </a:sysClr>
                  </a:solidFill>
                  <a:ea typeface="+mn-ea"/>
                  <a:cs typeface="+mn-cs"/>
                </a:rPr>
                <a:t> </a:t>
              </a:r>
              <a:r>
                <a:rPr lang="hu-HU" sz="1000" b="0" i="0" kern="1200" dirty="0" err="1">
                  <a:solidFill>
                    <a:sysClr val="windowText" lastClr="000000">
                      <a:hueOff val="0"/>
                      <a:satOff val="0"/>
                      <a:lumOff val="0"/>
                      <a:alphaOff val="0"/>
                    </a:sysClr>
                  </a:solidFill>
                  <a:ea typeface="+mn-ea"/>
                  <a:cs typeface="+mn-cs"/>
                </a:rPr>
                <a:t>velike</a:t>
              </a:r>
              <a:r>
                <a:rPr lang="hu-HU" sz="1000" b="0" i="0" kern="1200" dirty="0">
                  <a:solidFill>
                    <a:sysClr val="windowText" lastClr="000000">
                      <a:hueOff val="0"/>
                      <a:satOff val="0"/>
                      <a:lumOff val="0"/>
                      <a:alphaOff val="0"/>
                    </a:sysClr>
                  </a:solidFill>
                  <a:ea typeface="+mn-ea"/>
                  <a:cs typeface="+mn-cs"/>
                </a:rPr>
                <a:t> </a:t>
              </a:r>
              <a:r>
                <a:rPr lang="hu-HU" sz="1000" b="0" i="0" kern="1200" dirty="0" err="1">
                  <a:solidFill>
                    <a:sysClr val="windowText" lastClr="000000">
                      <a:hueOff val="0"/>
                      <a:satOff val="0"/>
                      <a:lumOff val="0"/>
                      <a:alphaOff val="0"/>
                    </a:sysClr>
                  </a:solidFill>
                  <a:ea typeface="+mn-ea"/>
                  <a:cs typeface="+mn-cs"/>
                </a:rPr>
                <a:t>tvrtke</a:t>
              </a:r>
              <a:endParaRPr lang="hu-HU" sz="1000" kern="1200" dirty="0">
                <a:solidFill>
                  <a:sysClr val="windowText" lastClr="000000">
                    <a:hueOff val="0"/>
                    <a:satOff val="0"/>
                    <a:lumOff val="0"/>
                    <a:alphaOff val="0"/>
                  </a:sysClr>
                </a:solidFill>
                <a:ea typeface="+mn-ea"/>
                <a:cs typeface="+mn-cs"/>
              </a:endParaRPr>
            </a:p>
            <a:p>
              <a:pPr marL="114300" lvl="1" indent="-114300" algn="l" defTabSz="622300" rtl="0">
                <a:lnSpc>
                  <a:spcPct val="90000"/>
                </a:lnSpc>
                <a:spcBef>
                  <a:spcPct val="0"/>
                </a:spcBef>
                <a:spcAft>
                  <a:spcPct val="15000"/>
                </a:spcAft>
                <a:buChar char="•"/>
              </a:pPr>
              <a:r>
                <a:rPr lang="hu-HU" sz="1000" b="0" i="0" kern="1200" dirty="0" err="1">
                  <a:solidFill>
                    <a:sysClr val="windowText" lastClr="000000">
                      <a:hueOff val="0"/>
                      <a:satOff val="0"/>
                      <a:lumOff val="0"/>
                      <a:alphaOff val="0"/>
                    </a:sysClr>
                  </a:solidFill>
                  <a:ea typeface="+mn-ea"/>
                  <a:cs typeface="+mn-cs"/>
                </a:rPr>
                <a:t>Nekoliko</a:t>
              </a:r>
              <a:r>
                <a:rPr lang="hu-HU" sz="1000" b="0" i="0" kern="1200" dirty="0">
                  <a:solidFill>
                    <a:sysClr val="windowText" lastClr="000000">
                      <a:hueOff val="0"/>
                      <a:satOff val="0"/>
                      <a:lumOff val="0"/>
                      <a:alphaOff val="0"/>
                    </a:sysClr>
                  </a:solidFill>
                  <a:ea typeface="+mn-ea"/>
                  <a:cs typeface="+mn-cs"/>
                </a:rPr>
                <a:t> </a:t>
              </a:r>
              <a:r>
                <a:rPr lang="hu-HU" sz="1000" b="0" i="0" kern="1200" dirty="0" err="1">
                  <a:solidFill>
                    <a:sysClr val="windowText" lastClr="000000">
                      <a:hueOff val="0"/>
                      <a:satOff val="0"/>
                      <a:lumOff val="0"/>
                      <a:alphaOff val="0"/>
                    </a:sysClr>
                  </a:solidFill>
                  <a:ea typeface="+mn-ea"/>
                  <a:cs typeface="+mn-cs"/>
                </a:rPr>
                <a:t>koncepata</a:t>
              </a:r>
              <a:r>
                <a:rPr lang="hu-HU" sz="1000" b="0" i="0" kern="1200" dirty="0">
                  <a:solidFill>
                    <a:sysClr val="windowText" lastClr="000000">
                      <a:hueOff val="0"/>
                      <a:satOff val="0"/>
                      <a:lumOff val="0"/>
                      <a:alphaOff val="0"/>
                    </a:sysClr>
                  </a:solidFill>
                  <a:ea typeface="+mn-ea"/>
                  <a:cs typeface="+mn-cs"/>
                </a:rPr>
                <a:t> </a:t>
              </a:r>
              <a:r>
                <a:rPr lang="hu-HU" sz="1000" b="0" i="0" kern="1200" dirty="0" err="1">
                  <a:solidFill>
                    <a:sysClr val="windowText" lastClr="000000">
                      <a:hueOff val="0"/>
                      <a:satOff val="0"/>
                      <a:lumOff val="0"/>
                      <a:alphaOff val="0"/>
                    </a:sysClr>
                  </a:solidFill>
                  <a:ea typeface="+mn-ea"/>
                  <a:cs typeface="+mn-cs"/>
                </a:rPr>
                <a:t>kružne</a:t>
              </a:r>
              <a:r>
                <a:rPr lang="hu-HU" sz="1000" b="0" i="0" kern="1200" dirty="0">
                  <a:solidFill>
                    <a:sysClr val="windowText" lastClr="000000">
                      <a:hueOff val="0"/>
                      <a:satOff val="0"/>
                      <a:lumOff val="0"/>
                      <a:alphaOff val="0"/>
                    </a:sysClr>
                  </a:solidFill>
                  <a:ea typeface="+mn-ea"/>
                  <a:cs typeface="+mn-cs"/>
                </a:rPr>
                <a:t> </a:t>
              </a:r>
              <a:r>
                <a:rPr lang="hu-HU" sz="1000" b="0" i="0" kern="1200" dirty="0" err="1">
                  <a:solidFill>
                    <a:sysClr val="windowText" lastClr="000000">
                      <a:hueOff val="0"/>
                      <a:satOff val="0"/>
                      <a:lumOff val="0"/>
                      <a:alphaOff val="0"/>
                    </a:sysClr>
                  </a:solidFill>
                  <a:ea typeface="+mn-ea"/>
                  <a:cs typeface="+mn-cs"/>
                </a:rPr>
                <a:t>ekonomije</a:t>
              </a:r>
              <a:r>
                <a:rPr lang="hu-HU" sz="1000" b="0" i="0" kern="1200" dirty="0">
                  <a:solidFill>
                    <a:sysClr val="windowText" lastClr="000000">
                      <a:hueOff val="0"/>
                      <a:satOff val="0"/>
                      <a:lumOff val="0"/>
                      <a:alphaOff val="0"/>
                    </a:sysClr>
                  </a:solidFill>
                  <a:ea typeface="+mn-ea"/>
                  <a:cs typeface="+mn-cs"/>
                </a:rPr>
                <a:t> </a:t>
              </a:r>
              <a:r>
                <a:rPr lang="hu-HU" sz="1000" b="0" i="0" kern="1200" dirty="0" err="1">
                  <a:solidFill>
                    <a:sysClr val="windowText" lastClr="000000">
                      <a:hueOff val="0"/>
                      <a:satOff val="0"/>
                      <a:lumOff val="0"/>
                      <a:alphaOff val="0"/>
                    </a:sysClr>
                  </a:solidFill>
                  <a:ea typeface="+mn-ea"/>
                  <a:cs typeface="+mn-cs"/>
                </a:rPr>
                <a:t>nije</a:t>
              </a:r>
              <a:r>
                <a:rPr lang="hu-HU" sz="1000" b="0" i="0" kern="1200" dirty="0">
                  <a:solidFill>
                    <a:sysClr val="windowText" lastClr="000000">
                      <a:hueOff val="0"/>
                      <a:satOff val="0"/>
                      <a:lumOff val="0"/>
                      <a:alphaOff val="0"/>
                    </a:sysClr>
                  </a:solidFill>
                  <a:ea typeface="+mn-ea"/>
                  <a:cs typeface="+mn-cs"/>
                </a:rPr>
                <a:t> </a:t>
              </a:r>
              <a:r>
                <a:rPr lang="hu-HU" sz="1000" b="0" i="0" kern="1200" dirty="0" err="1">
                  <a:solidFill>
                    <a:sysClr val="windowText" lastClr="000000">
                      <a:hueOff val="0"/>
                      <a:satOff val="0"/>
                      <a:lumOff val="0"/>
                      <a:alphaOff val="0"/>
                    </a:sysClr>
                  </a:solidFill>
                  <a:ea typeface="+mn-ea"/>
                  <a:cs typeface="+mn-cs"/>
                </a:rPr>
                <a:t>dovoljno</a:t>
              </a:r>
              <a:endParaRPr lang="hu-HU" sz="1000" kern="1200" dirty="0">
                <a:solidFill>
                  <a:sysClr val="windowText" lastClr="000000">
                    <a:hueOff val="0"/>
                    <a:satOff val="0"/>
                    <a:lumOff val="0"/>
                    <a:alphaOff val="0"/>
                  </a:sysClr>
                </a:solidFill>
                <a:ea typeface="+mn-ea"/>
                <a:cs typeface="+mn-cs"/>
              </a:endParaRPr>
            </a:p>
          </p:txBody>
        </p:sp>
      </p:grpSp>
      <p:grpSp>
        <p:nvGrpSpPr>
          <p:cNvPr id="8" name="Group 7">
            <a:extLst>
              <a:ext uri="{FF2B5EF4-FFF2-40B4-BE49-F238E27FC236}">
                <a16:creationId xmlns:a16="http://schemas.microsoft.com/office/drawing/2014/main" id="{85B22593-558A-417F-A97E-7B60F0BE73B3}"/>
              </a:ext>
            </a:extLst>
          </p:cNvPr>
          <p:cNvGrpSpPr/>
          <p:nvPr/>
        </p:nvGrpSpPr>
        <p:grpSpPr>
          <a:xfrm>
            <a:off x="109731" y="2130394"/>
            <a:ext cx="2936625" cy="507675"/>
            <a:chOff x="0" y="1466649"/>
            <a:chExt cx="4205251" cy="698197"/>
          </a:xfrm>
        </p:grpSpPr>
        <p:sp>
          <p:nvSpPr>
            <p:cNvPr id="33" name="Rectangle: Rounded Corners 32">
              <a:extLst>
                <a:ext uri="{FF2B5EF4-FFF2-40B4-BE49-F238E27FC236}">
                  <a16:creationId xmlns:a16="http://schemas.microsoft.com/office/drawing/2014/main" id="{6DC31939-C2CB-49F9-B9DF-EF228AD006EA}"/>
                </a:ext>
              </a:extLst>
            </p:cNvPr>
            <p:cNvSpPr/>
            <p:nvPr/>
          </p:nvSpPr>
          <p:spPr>
            <a:xfrm>
              <a:off x="0" y="1466649"/>
              <a:ext cx="4205251" cy="698197"/>
            </a:xfrm>
            <a:prstGeom prst="roundRect">
              <a:avLst/>
            </a:prstGeom>
            <a:solidFill>
              <a:srgbClr val="4472C4">
                <a:hueOff val="-2451115"/>
                <a:satOff val="-3409"/>
                <a:lumOff val="-1307"/>
                <a:alphaOff val="0"/>
              </a:srgbClr>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sp>
        <p:sp>
          <p:nvSpPr>
            <p:cNvPr id="34" name="Rectangle: Rounded Corners 14">
              <a:extLst>
                <a:ext uri="{FF2B5EF4-FFF2-40B4-BE49-F238E27FC236}">
                  <a16:creationId xmlns:a16="http://schemas.microsoft.com/office/drawing/2014/main" id="{4E0E0E59-BC17-4177-957B-45E2ED65C627}"/>
                </a:ext>
              </a:extLst>
            </p:cNvPr>
            <p:cNvSpPr txBox="1"/>
            <p:nvPr/>
          </p:nvSpPr>
          <p:spPr>
            <a:xfrm>
              <a:off x="34083" y="1500732"/>
              <a:ext cx="4137085" cy="6300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36195" rIns="72390" bIns="36195" numCol="1" spcCol="1270" anchor="ctr" anchorCtr="0">
              <a:noAutofit/>
            </a:bodyPr>
            <a:lstStyle/>
            <a:p>
              <a:pPr marL="0" lvl="0" indent="0" algn="ctr" defTabSz="844550" rtl="0">
                <a:lnSpc>
                  <a:spcPct val="90000"/>
                </a:lnSpc>
                <a:spcBef>
                  <a:spcPct val="0"/>
                </a:spcBef>
                <a:spcAft>
                  <a:spcPct val="35000"/>
                </a:spcAft>
                <a:buNone/>
              </a:pPr>
              <a:r>
                <a:rPr lang="en-US" sz="1200" b="1" kern="1200">
                  <a:solidFill>
                    <a:sysClr val="window" lastClr="FFFFFF"/>
                  </a:solidFill>
                  <a:ea typeface="+mn-ea"/>
                  <a:cs typeface="+mn-cs"/>
                </a:rPr>
                <a:t>Nedostatak državne potpore i učinkovitog zakonodavstva</a:t>
              </a:r>
              <a:endParaRPr lang="hu-HU" sz="1200" b="1" kern="1200">
                <a:solidFill>
                  <a:sysClr val="window" lastClr="FFFFFF"/>
                </a:solidFill>
                <a:ea typeface="+mn-ea"/>
                <a:cs typeface="+mn-cs"/>
              </a:endParaRPr>
            </a:p>
          </p:txBody>
        </p:sp>
      </p:grpSp>
      <p:grpSp>
        <p:nvGrpSpPr>
          <p:cNvPr id="9" name="Group 8">
            <a:extLst>
              <a:ext uri="{FF2B5EF4-FFF2-40B4-BE49-F238E27FC236}">
                <a16:creationId xmlns:a16="http://schemas.microsoft.com/office/drawing/2014/main" id="{F4407501-509A-48A5-ABB1-58443A085695}"/>
              </a:ext>
            </a:extLst>
          </p:cNvPr>
          <p:cNvGrpSpPr/>
          <p:nvPr/>
        </p:nvGrpSpPr>
        <p:grpSpPr>
          <a:xfrm>
            <a:off x="3028989" y="2696499"/>
            <a:ext cx="6089712" cy="449247"/>
            <a:chOff x="4205251" y="2269577"/>
            <a:chExt cx="7476002" cy="617841"/>
          </a:xfrm>
        </p:grpSpPr>
        <p:sp>
          <p:nvSpPr>
            <p:cNvPr id="31" name="Rectangle: Top Corners Rounded 30">
              <a:extLst>
                <a:ext uri="{FF2B5EF4-FFF2-40B4-BE49-F238E27FC236}">
                  <a16:creationId xmlns:a16="http://schemas.microsoft.com/office/drawing/2014/main" id="{BEF12747-A0DC-41BD-8205-58598AEA5890}"/>
                </a:ext>
              </a:extLst>
            </p:cNvPr>
            <p:cNvSpPr/>
            <p:nvPr/>
          </p:nvSpPr>
          <p:spPr>
            <a:xfrm rot="5400000">
              <a:off x="7663973" y="-1189145"/>
              <a:ext cx="558557" cy="7476002"/>
            </a:xfrm>
            <a:prstGeom prst="round2SameRect">
              <a:avLst/>
            </a:prstGeom>
            <a:solidFill>
              <a:srgbClr val="4472C4">
                <a:tint val="40000"/>
                <a:alpha val="90000"/>
                <a:hueOff val="-3695877"/>
                <a:satOff val="-6408"/>
                <a:lumOff val="-644"/>
                <a:alphaOff val="0"/>
              </a:srgbClr>
            </a:solidFill>
            <a:ln w="12700" cap="flat" cmpd="sng" algn="ctr">
              <a:solidFill>
                <a:srgbClr val="4472C4">
                  <a:tint val="40000"/>
                  <a:alpha val="90000"/>
                  <a:hueOff val="-3695877"/>
                  <a:satOff val="-6408"/>
                  <a:lumOff val="-644"/>
                  <a:alphaOff val="0"/>
                </a:srgb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32" name="Rectangle: Top Corners Rounded 16">
              <a:extLst>
                <a:ext uri="{FF2B5EF4-FFF2-40B4-BE49-F238E27FC236}">
                  <a16:creationId xmlns:a16="http://schemas.microsoft.com/office/drawing/2014/main" id="{7808FE55-2371-41CE-A6CB-D6365AEE3B55}"/>
                </a:ext>
              </a:extLst>
            </p:cNvPr>
            <p:cNvSpPr txBox="1"/>
            <p:nvPr/>
          </p:nvSpPr>
          <p:spPr>
            <a:xfrm>
              <a:off x="4205251" y="2296843"/>
              <a:ext cx="7448735" cy="5905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lang="hu-HU" sz="1000" b="0" i="0" kern="1200" dirty="0" err="1">
                  <a:solidFill>
                    <a:sysClr val="windowText" lastClr="000000">
                      <a:hueOff val="0"/>
                      <a:satOff val="0"/>
                      <a:lumOff val="0"/>
                      <a:alphaOff val="0"/>
                    </a:sysClr>
                  </a:solidFill>
                  <a:ea typeface="+mn-ea"/>
                  <a:cs typeface="+mn-cs"/>
                </a:rPr>
                <a:t>Mala</a:t>
              </a:r>
              <a:r>
                <a:rPr lang="hu-HU" sz="1000" b="0" i="0" kern="1200" dirty="0">
                  <a:solidFill>
                    <a:sysClr val="windowText" lastClr="000000">
                      <a:hueOff val="0"/>
                      <a:satOff val="0"/>
                      <a:lumOff val="0"/>
                      <a:alphaOff val="0"/>
                    </a:sysClr>
                  </a:solidFill>
                  <a:ea typeface="+mn-ea"/>
                  <a:cs typeface="+mn-cs"/>
                </a:rPr>
                <a:t> i </a:t>
              </a:r>
              <a:r>
                <a:rPr lang="hu-HU" sz="1000" b="0" i="0" kern="1200" dirty="0" err="1">
                  <a:solidFill>
                    <a:sysClr val="windowText" lastClr="000000">
                      <a:hueOff val="0"/>
                      <a:satOff val="0"/>
                      <a:lumOff val="0"/>
                      <a:alphaOff val="0"/>
                    </a:sysClr>
                  </a:solidFill>
                  <a:ea typeface="+mn-ea"/>
                  <a:cs typeface="+mn-cs"/>
                </a:rPr>
                <a:t>srednja</a:t>
              </a:r>
              <a:r>
                <a:rPr lang="hu-HU" sz="1000" b="0" i="0" kern="1200" dirty="0">
                  <a:solidFill>
                    <a:sysClr val="windowText" lastClr="000000">
                      <a:hueOff val="0"/>
                      <a:satOff val="0"/>
                      <a:lumOff val="0"/>
                      <a:alphaOff val="0"/>
                    </a:sysClr>
                  </a:solidFill>
                  <a:ea typeface="+mn-ea"/>
                  <a:cs typeface="+mn-cs"/>
                </a:rPr>
                <a:t> </a:t>
              </a:r>
              <a:r>
                <a:rPr lang="hu-HU" sz="1000" b="0" i="0" kern="1200" dirty="0" err="1">
                  <a:solidFill>
                    <a:sysClr val="windowText" lastClr="000000">
                      <a:hueOff val="0"/>
                      <a:satOff val="0"/>
                      <a:lumOff val="0"/>
                      <a:alphaOff val="0"/>
                    </a:sysClr>
                  </a:solidFill>
                  <a:ea typeface="+mn-ea"/>
                  <a:cs typeface="+mn-cs"/>
                </a:rPr>
                <a:t>poduzeća</a:t>
              </a:r>
              <a:r>
                <a:rPr lang="hu-HU" sz="1000" b="0" i="0" kern="1200" dirty="0">
                  <a:solidFill>
                    <a:sysClr val="windowText" lastClr="000000">
                      <a:hueOff val="0"/>
                      <a:satOff val="0"/>
                      <a:lumOff val="0"/>
                      <a:alphaOff val="0"/>
                    </a:sysClr>
                  </a:solidFill>
                  <a:ea typeface="+mn-ea"/>
                  <a:cs typeface="+mn-cs"/>
                </a:rPr>
                <a:t> </a:t>
              </a:r>
              <a:r>
                <a:rPr lang="hu-HU" sz="1000" b="0" i="0" kern="1200" dirty="0" err="1">
                  <a:solidFill>
                    <a:sysClr val="windowText" lastClr="000000">
                      <a:hueOff val="0"/>
                      <a:satOff val="0"/>
                      <a:lumOff val="0"/>
                      <a:alphaOff val="0"/>
                    </a:sysClr>
                  </a:solidFill>
                  <a:ea typeface="+mn-ea"/>
                  <a:cs typeface="+mn-cs"/>
                </a:rPr>
                <a:t>nisu</a:t>
              </a:r>
              <a:r>
                <a:rPr lang="hu-HU" sz="1000" b="0" i="0" kern="1200" dirty="0">
                  <a:solidFill>
                    <a:sysClr val="windowText" lastClr="000000">
                      <a:hueOff val="0"/>
                      <a:satOff val="0"/>
                      <a:lumOff val="0"/>
                      <a:alphaOff val="0"/>
                    </a:sysClr>
                  </a:solidFill>
                  <a:ea typeface="+mn-ea"/>
                  <a:cs typeface="+mn-cs"/>
                </a:rPr>
                <a:t> </a:t>
              </a:r>
              <a:r>
                <a:rPr lang="hu-HU" sz="1000" b="0" i="0" kern="1200" dirty="0" err="1">
                  <a:solidFill>
                    <a:sysClr val="windowText" lastClr="000000">
                      <a:hueOff val="0"/>
                      <a:satOff val="0"/>
                      <a:lumOff val="0"/>
                      <a:alphaOff val="0"/>
                    </a:sysClr>
                  </a:solidFill>
                  <a:ea typeface="+mn-ea"/>
                  <a:cs typeface="+mn-cs"/>
                </a:rPr>
                <a:t>svjesna</a:t>
              </a:r>
              <a:r>
                <a:rPr lang="hu-HU" sz="1000" b="0" i="0" kern="1200" dirty="0">
                  <a:solidFill>
                    <a:sysClr val="windowText" lastClr="000000">
                      <a:hueOff val="0"/>
                      <a:satOff val="0"/>
                      <a:lumOff val="0"/>
                      <a:alphaOff val="0"/>
                    </a:sysClr>
                  </a:solidFill>
                  <a:ea typeface="+mn-ea"/>
                  <a:cs typeface="+mn-cs"/>
                </a:rPr>
                <a:t> </a:t>
              </a:r>
              <a:r>
                <a:rPr lang="hu-HU" sz="1000" b="0" i="0" kern="1200" dirty="0" err="1">
                  <a:solidFill>
                    <a:sysClr val="windowText" lastClr="000000">
                      <a:hueOff val="0"/>
                      <a:satOff val="0"/>
                      <a:lumOff val="0"/>
                      <a:alphaOff val="0"/>
                    </a:sysClr>
                  </a:solidFill>
                  <a:ea typeface="+mn-ea"/>
                  <a:cs typeface="+mn-cs"/>
                </a:rPr>
                <a:t>financijskih</a:t>
              </a:r>
              <a:r>
                <a:rPr lang="hu-HU" sz="1000" b="0" i="0" kern="1200" dirty="0">
                  <a:solidFill>
                    <a:sysClr val="windowText" lastClr="000000">
                      <a:hueOff val="0"/>
                      <a:satOff val="0"/>
                      <a:lumOff val="0"/>
                      <a:alphaOff val="0"/>
                    </a:sysClr>
                  </a:solidFill>
                  <a:ea typeface="+mn-ea"/>
                  <a:cs typeface="+mn-cs"/>
                </a:rPr>
                <a:t> </a:t>
              </a:r>
              <a:r>
                <a:rPr lang="hu-HU" sz="1000" b="0" i="0" kern="1200" dirty="0" err="1">
                  <a:solidFill>
                    <a:sysClr val="windowText" lastClr="000000">
                      <a:hueOff val="0"/>
                      <a:satOff val="0"/>
                      <a:lumOff val="0"/>
                      <a:alphaOff val="0"/>
                    </a:sysClr>
                  </a:solidFill>
                  <a:ea typeface="+mn-ea"/>
                  <a:cs typeface="+mn-cs"/>
                </a:rPr>
                <a:t>dobitaka</a:t>
              </a:r>
              <a:r>
                <a:rPr lang="hu-HU" sz="1000" b="0" i="0" kern="1200" dirty="0">
                  <a:solidFill>
                    <a:sysClr val="windowText" lastClr="000000">
                      <a:hueOff val="0"/>
                      <a:satOff val="0"/>
                      <a:lumOff val="0"/>
                      <a:alphaOff val="0"/>
                    </a:sysClr>
                  </a:solidFill>
                  <a:ea typeface="+mn-ea"/>
                  <a:cs typeface="+mn-cs"/>
                </a:rPr>
                <a:t> </a:t>
              </a:r>
              <a:r>
                <a:rPr lang="hu-HU" sz="1000" b="0" i="0" kern="1200" dirty="0" err="1">
                  <a:solidFill>
                    <a:sysClr val="windowText" lastClr="000000">
                      <a:hueOff val="0"/>
                      <a:satOff val="0"/>
                      <a:lumOff val="0"/>
                      <a:alphaOff val="0"/>
                    </a:sysClr>
                  </a:solidFill>
                  <a:ea typeface="+mn-ea"/>
                  <a:cs typeface="+mn-cs"/>
                </a:rPr>
                <a:t>od</a:t>
              </a:r>
              <a:r>
                <a:rPr lang="hu-HU" sz="1000" b="0" i="0" kern="1200" dirty="0">
                  <a:solidFill>
                    <a:sysClr val="windowText" lastClr="000000">
                      <a:hueOff val="0"/>
                      <a:satOff val="0"/>
                      <a:lumOff val="0"/>
                      <a:alphaOff val="0"/>
                    </a:sysClr>
                  </a:solidFill>
                  <a:ea typeface="+mn-ea"/>
                  <a:cs typeface="+mn-cs"/>
                </a:rPr>
                <a:t> </a:t>
              </a:r>
              <a:r>
                <a:rPr lang="hu-HU" sz="1000" b="0" i="0" kern="1200" dirty="0" err="1">
                  <a:solidFill>
                    <a:sysClr val="windowText" lastClr="000000">
                      <a:hueOff val="0"/>
                      <a:satOff val="0"/>
                      <a:lumOff val="0"/>
                      <a:alphaOff val="0"/>
                    </a:sysClr>
                  </a:solidFill>
                  <a:ea typeface="+mn-ea"/>
                  <a:cs typeface="+mn-cs"/>
                </a:rPr>
                <a:t>poboljšanja</a:t>
              </a:r>
              <a:r>
                <a:rPr lang="hu-HU" sz="1000" b="0" i="0" kern="1200" dirty="0">
                  <a:solidFill>
                    <a:sysClr val="windowText" lastClr="000000">
                      <a:hueOff val="0"/>
                      <a:satOff val="0"/>
                      <a:lumOff val="0"/>
                      <a:alphaOff val="0"/>
                    </a:sysClr>
                  </a:solidFill>
                  <a:ea typeface="+mn-ea"/>
                  <a:cs typeface="+mn-cs"/>
                </a:rPr>
                <a:t> </a:t>
              </a:r>
              <a:r>
                <a:rPr lang="hu-HU" sz="1000" b="0" i="0" kern="1200" dirty="0" err="1">
                  <a:solidFill>
                    <a:sysClr val="windowText" lastClr="000000">
                      <a:hueOff val="0"/>
                      <a:satOff val="0"/>
                      <a:lumOff val="0"/>
                      <a:alphaOff val="0"/>
                    </a:sysClr>
                  </a:solidFill>
                  <a:ea typeface="+mn-ea"/>
                  <a:cs typeface="+mn-cs"/>
                </a:rPr>
                <a:t>učinkovitosti</a:t>
              </a:r>
              <a:r>
                <a:rPr lang="hu-HU" sz="1000" b="0" i="0" kern="1200" dirty="0">
                  <a:solidFill>
                    <a:sysClr val="windowText" lastClr="000000">
                      <a:hueOff val="0"/>
                      <a:satOff val="0"/>
                      <a:lumOff val="0"/>
                      <a:alphaOff val="0"/>
                    </a:sysClr>
                  </a:solidFill>
                  <a:ea typeface="+mn-ea"/>
                  <a:cs typeface="+mn-cs"/>
                </a:rPr>
                <a:t> </a:t>
              </a:r>
              <a:r>
                <a:rPr lang="hu-HU" sz="1000" b="0" i="0" kern="1200" dirty="0" err="1">
                  <a:solidFill>
                    <a:sysClr val="windowText" lastClr="000000">
                      <a:hueOff val="0"/>
                      <a:satOff val="0"/>
                      <a:lumOff val="0"/>
                      <a:alphaOff val="0"/>
                    </a:sysClr>
                  </a:solidFill>
                  <a:ea typeface="+mn-ea"/>
                  <a:cs typeface="+mn-cs"/>
                </a:rPr>
                <a:t>korištenja</a:t>
              </a:r>
              <a:r>
                <a:rPr lang="hu-HU" sz="1000" b="0" i="0" kern="1200" dirty="0">
                  <a:solidFill>
                    <a:sysClr val="windowText" lastClr="000000">
                      <a:hueOff val="0"/>
                      <a:satOff val="0"/>
                      <a:lumOff val="0"/>
                      <a:alphaOff val="0"/>
                    </a:sysClr>
                  </a:solidFill>
                  <a:ea typeface="+mn-ea"/>
                  <a:cs typeface="+mn-cs"/>
                </a:rPr>
                <a:t> </a:t>
              </a:r>
              <a:r>
                <a:rPr lang="hu-HU" sz="1000" b="0" i="0" kern="1200" dirty="0" err="1">
                  <a:solidFill>
                    <a:sysClr val="windowText" lastClr="000000">
                      <a:hueOff val="0"/>
                      <a:satOff val="0"/>
                      <a:lumOff val="0"/>
                      <a:alphaOff val="0"/>
                    </a:sysClr>
                  </a:solidFill>
                  <a:ea typeface="+mn-ea"/>
                  <a:cs typeface="+mn-cs"/>
                </a:rPr>
                <a:t>resursa</a:t>
              </a:r>
              <a:endParaRPr lang="hu-HU" sz="1000" kern="1200" dirty="0">
                <a:solidFill>
                  <a:sysClr val="windowText" lastClr="000000">
                    <a:hueOff val="0"/>
                    <a:satOff val="0"/>
                    <a:lumOff val="0"/>
                    <a:alphaOff val="0"/>
                  </a:sysClr>
                </a:solidFill>
                <a:ea typeface="+mn-ea"/>
                <a:cs typeface="+mn-cs"/>
              </a:endParaRPr>
            </a:p>
            <a:p>
              <a:pPr marL="114300" lvl="1" indent="-114300" algn="l" defTabSz="622300" rtl="0">
                <a:lnSpc>
                  <a:spcPct val="90000"/>
                </a:lnSpc>
                <a:spcBef>
                  <a:spcPct val="0"/>
                </a:spcBef>
                <a:spcAft>
                  <a:spcPct val="15000"/>
                </a:spcAft>
                <a:buChar char="•"/>
              </a:pPr>
              <a:r>
                <a:rPr lang="hu-HU" sz="1000" b="0" i="0" kern="1200" dirty="0" err="1">
                  <a:solidFill>
                    <a:sysClr val="windowText" lastClr="000000">
                      <a:hueOff val="0"/>
                      <a:satOff val="0"/>
                      <a:lumOff val="0"/>
                      <a:alphaOff val="0"/>
                    </a:sysClr>
                  </a:solidFill>
                  <a:ea typeface="+mn-ea"/>
                  <a:cs typeface="+mn-cs"/>
                </a:rPr>
                <a:t>Smatraju</a:t>
              </a:r>
              <a:r>
                <a:rPr lang="hu-HU" sz="1000" b="0" i="0" kern="1200" dirty="0">
                  <a:solidFill>
                    <a:sysClr val="windowText" lastClr="000000">
                      <a:hueOff val="0"/>
                      <a:satOff val="0"/>
                      <a:lumOff val="0"/>
                      <a:alphaOff val="0"/>
                    </a:sysClr>
                  </a:solidFill>
                  <a:ea typeface="+mn-ea"/>
                  <a:cs typeface="+mn-cs"/>
                </a:rPr>
                <a:t> da </a:t>
              </a:r>
              <a:r>
                <a:rPr lang="hu-HU" sz="1000" b="0" i="0" kern="1200" dirty="0" err="1">
                  <a:solidFill>
                    <a:sysClr val="windowText" lastClr="000000">
                      <a:hueOff val="0"/>
                      <a:satOff val="0"/>
                      <a:lumOff val="0"/>
                      <a:alphaOff val="0"/>
                    </a:sysClr>
                  </a:solidFill>
                  <a:ea typeface="+mn-ea"/>
                  <a:cs typeface="+mn-cs"/>
                </a:rPr>
                <a:t>su</a:t>
              </a:r>
              <a:r>
                <a:rPr lang="hu-HU" sz="1000" b="0" i="0" kern="1200" dirty="0">
                  <a:solidFill>
                    <a:sysClr val="windowText" lastClr="000000">
                      <a:hueOff val="0"/>
                      <a:satOff val="0"/>
                      <a:lumOff val="0"/>
                      <a:alphaOff val="0"/>
                    </a:sysClr>
                  </a:solidFill>
                  <a:ea typeface="+mn-ea"/>
                  <a:cs typeface="+mn-cs"/>
                </a:rPr>
                <a:t> </a:t>
              </a:r>
              <a:r>
                <a:rPr lang="hu-HU" sz="1000" b="0" i="0" kern="1200" dirty="0" err="1">
                  <a:solidFill>
                    <a:sysClr val="windowText" lastClr="000000">
                      <a:hueOff val="0"/>
                      <a:satOff val="0"/>
                      <a:lumOff val="0"/>
                      <a:alphaOff val="0"/>
                    </a:sysClr>
                  </a:solidFill>
                  <a:ea typeface="+mn-ea"/>
                  <a:cs typeface="+mn-cs"/>
                </a:rPr>
                <a:t>prakse</a:t>
              </a:r>
              <a:r>
                <a:rPr lang="hu-HU" sz="1000" b="0" i="0" kern="1200" dirty="0">
                  <a:solidFill>
                    <a:sysClr val="windowText" lastClr="000000">
                      <a:hueOff val="0"/>
                      <a:satOff val="0"/>
                      <a:lumOff val="0"/>
                      <a:alphaOff val="0"/>
                    </a:sysClr>
                  </a:solidFill>
                  <a:ea typeface="+mn-ea"/>
                  <a:cs typeface="+mn-cs"/>
                </a:rPr>
                <a:t> </a:t>
              </a:r>
              <a:r>
                <a:rPr lang="hu-HU" sz="1000" b="0" i="0" kern="1200" dirty="0" err="1">
                  <a:solidFill>
                    <a:sysClr val="windowText" lastClr="000000">
                      <a:hueOff val="0"/>
                      <a:satOff val="0"/>
                      <a:lumOff val="0"/>
                      <a:alphaOff val="0"/>
                    </a:sysClr>
                  </a:solidFill>
                  <a:ea typeface="+mn-ea"/>
                  <a:cs typeface="+mn-cs"/>
                </a:rPr>
                <a:t>učinkovitosti</a:t>
              </a:r>
              <a:r>
                <a:rPr lang="hu-HU" sz="1000" b="0" i="0" kern="1200" dirty="0">
                  <a:solidFill>
                    <a:sysClr val="windowText" lastClr="000000">
                      <a:hueOff val="0"/>
                      <a:satOff val="0"/>
                      <a:lumOff val="0"/>
                      <a:alphaOff val="0"/>
                    </a:sysClr>
                  </a:solidFill>
                  <a:ea typeface="+mn-ea"/>
                  <a:cs typeface="+mn-cs"/>
                </a:rPr>
                <a:t> </a:t>
              </a:r>
              <a:r>
                <a:rPr lang="hu-HU" sz="1000" b="0" i="0" kern="1200" dirty="0" err="1">
                  <a:solidFill>
                    <a:sysClr val="windowText" lastClr="000000">
                      <a:hueOff val="0"/>
                      <a:satOff val="0"/>
                      <a:lumOff val="0"/>
                      <a:alphaOff val="0"/>
                    </a:sysClr>
                  </a:solidFill>
                  <a:ea typeface="+mn-ea"/>
                  <a:cs typeface="+mn-cs"/>
                </a:rPr>
                <a:t>resursa</a:t>
              </a:r>
              <a:r>
                <a:rPr lang="hu-HU" sz="1000" b="0" i="0" kern="1200" dirty="0">
                  <a:solidFill>
                    <a:sysClr val="windowText" lastClr="000000">
                      <a:hueOff val="0"/>
                      <a:satOff val="0"/>
                      <a:lumOff val="0"/>
                      <a:alphaOff val="0"/>
                    </a:sysClr>
                  </a:solidFill>
                  <a:ea typeface="+mn-ea"/>
                  <a:cs typeface="+mn-cs"/>
                </a:rPr>
                <a:t> </a:t>
              </a:r>
              <a:r>
                <a:rPr lang="hu-HU" sz="1000" b="0" i="0" kern="1200" dirty="0" err="1">
                  <a:solidFill>
                    <a:sysClr val="windowText" lastClr="000000">
                      <a:hueOff val="0"/>
                      <a:satOff val="0"/>
                      <a:lumOff val="0"/>
                      <a:alphaOff val="0"/>
                    </a:sysClr>
                  </a:solidFill>
                  <a:ea typeface="+mn-ea"/>
                  <a:cs typeface="+mn-cs"/>
                </a:rPr>
                <a:t>skupe</a:t>
              </a:r>
              <a:endParaRPr lang="hu-HU" sz="1000" kern="1200" dirty="0">
                <a:solidFill>
                  <a:sysClr val="windowText" lastClr="000000">
                    <a:hueOff val="0"/>
                    <a:satOff val="0"/>
                    <a:lumOff val="0"/>
                    <a:alphaOff val="0"/>
                  </a:sysClr>
                </a:solidFill>
                <a:ea typeface="+mn-ea"/>
                <a:cs typeface="+mn-cs"/>
              </a:endParaRPr>
            </a:p>
          </p:txBody>
        </p:sp>
      </p:grpSp>
      <p:grpSp>
        <p:nvGrpSpPr>
          <p:cNvPr id="10" name="Group 9">
            <a:extLst>
              <a:ext uri="{FF2B5EF4-FFF2-40B4-BE49-F238E27FC236}">
                <a16:creationId xmlns:a16="http://schemas.microsoft.com/office/drawing/2014/main" id="{98C5DA43-71F2-4C30-B69F-62F0556B96A5}"/>
              </a:ext>
            </a:extLst>
          </p:cNvPr>
          <p:cNvGrpSpPr/>
          <p:nvPr/>
        </p:nvGrpSpPr>
        <p:grpSpPr>
          <a:xfrm>
            <a:off x="133532" y="2662852"/>
            <a:ext cx="2936625" cy="507675"/>
            <a:chOff x="0" y="2199756"/>
            <a:chExt cx="4205251" cy="698197"/>
          </a:xfrm>
        </p:grpSpPr>
        <p:sp>
          <p:nvSpPr>
            <p:cNvPr id="29" name="Rectangle: Rounded Corners 28">
              <a:extLst>
                <a:ext uri="{FF2B5EF4-FFF2-40B4-BE49-F238E27FC236}">
                  <a16:creationId xmlns:a16="http://schemas.microsoft.com/office/drawing/2014/main" id="{1DD5FB64-6B8F-4421-B5E4-92DA3BAB37AE}"/>
                </a:ext>
              </a:extLst>
            </p:cNvPr>
            <p:cNvSpPr/>
            <p:nvPr/>
          </p:nvSpPr>
          <p:spPr>
            <a:xfrm>
              <a:off x="0" y="2199756"/>
              <a:ext cx="4205251" cy="698197"/>
            </a:xfrm>
            <a:prstGeom prst="roundRect">
              <a:avLst/>
            </a:prstGeom>
            <a:solidFill>
              <a:srgbClr val="4472C4">
                <a:hueOff val="-3676672"/>
                <a:satOff val="-5114"/>
                <a:lumOff val="-1961"/>
                <a:alphaOff val="0"/>
              </a:srgbClr>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sp>
        <p:sp>
          <p:nvSpPr>
            <p:cNvPr id="30" name="Rectangle: Rounded Corners 18">
              <a:extLst>
                <a:ext uri="{FF2B5EF4-FFF2-40B4-BE49-F238E27FC236}">
                  <a16:creationId xmlns:a16="http://schemas.microsoft.com/office/drawing/2014/main" id="{2778A293-CF33-45B0-BF7E-F2AFA1046AC8}"/>
                </a:ext>
              </a:extLst>
            </p:cNvPr>
            <p:cNvSpPr txBox="1"/>
            <p:nvPr/>
          </p:nvSpPr>
          <p:spPr>
            <a:xfrm>
              <a:off x="34083" y="2233839"/>
              <a:ext cx="4137085" cy="6300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36195" rIns="72390" bIns="36195" numCol="1" spcCol="1270" anchor="ctr" anchorCtr="0">
              <a:noAutofit/>
            </a:bodyPr>
            <a:lstStyle/>
            <a:p>
              <a:pPr marL="0" lvl="0" indent="0" algn="ctr" defTabSz="844550" rtl="0">
                <a:lnSpc>
                  <a:spcPct val="90000"/>
                </a:lnSpc>
                <a:spcBef>
                  <a:spcPct val="0"/>
                </a:spcBef>
                <a:spcAft>
                  <a:spcPct val="35000"/>
                </a:spcAft>
                <a:buNone/>
              </a:pPr>
              <a:r>
                <a:rPr lang="en-US" sz="1200" b="1" kern="1200">
                  <a:solidFill>
                    <a:sysClr val="window" lastClr="FFFFFF"/>
                  </a:solidFill>
                  <a:ea typeface="+mn-ea"/>
                  <a:cs typeface="+mn-cs"/>
                </a:rPr>
                <a:t>Nedostatak informacija</a:t>
              </a:r>
              <a:endParaRPr lang="hu-HU" sz="1200" b="1" kern="1200">
                <a:solidFill>
                  <a:sysClr val="window" lastClr="FFFFFF"/>
                </a:solidFill>
                <a:ea typeface="+mn-ea"/>
                <a:cs typeface="+mn-cs"/>
              </a:endParaRPr>
            </a:p>
          </p:txBody>
        </p:sp>
      </p:grpSp>
      <p:grpSp>
        <p:nvGrpSpPr>
          <p:cNvPr id="11" name="Group 10">
            <a:extLst>
              <a:ext uri="{FF2B5EF4-FFF2-40B4-BE49-F238E27FC236}">
                <a16:creationId xmlns:a16="http://schemas.microsoft.com/office/drawing/2014/main" id="{CDD1571F-2FA9-45F6-966B-9467FDFBF905}"/>
              </a:ext>
            </a:extLst>
          </p:cNvPr>
          <p:cNvGrpSpPr/>
          <p:nvPr/>
        </p:nvGrpSpPr>
        <p:grpSpPr>
          <a:xfrm>
            <a:off x="3048031" y="3239968"/>
            <a:ext cx="6257894" cy="507123"/>
            <a:chOff x="4205251" y="3002684"/>
            <a:chExt cx="7706567" cy="697437"/>
          </a:xfrm>
        </p:grpSpPr>
        <p:sp>
          <p:nvSpPr>
            <p:cNvPr id="27" name="Rectangle: Top Corners Rounded 26">
              <a:extLst>
                <a:ext uri="{FF2B5EF4-FFF2-40B4-BE49-F238E27FC236}">
                  <a16:creationId xmlns:a16="http://schemas.microsoft.com/office/drawing/2014/main" id="{CEE38012-E4B5-4049-9C3F-B5A219E21DD2}"/>
                </a:ext>
              </a:extLst>
            </p:cNvPr>
            <p:cNvSpPr/>
            <p:nvPr/>
          </p:nvSpPr>
          <p:spPr>
            <a:xfrm rot="5400000">
              <a:off x="7663973" y="-456038"/>
              <a:ext cx="558557" cy="7476002"/>
            </a:xfrm>
            <a:prstGeom prst="round2SameRect">
              <a:avLst/>
            </a:prstGeom>
            <a:solidFill>
              <a:srgbClr val="4472C4">
                <a:tint val="40000"/>
                <a:alpha val="90000"/>
                <a:hueOff val="-4927837"/>
                <a:satOff val="-8544"/>
                <a:lumOff val="-859"/>
                <a:alphaOff val="0"/>
              </a:srgbClr>
            </a:solidFill>
            <a:ln w="12700" cap="flat" cmpd="sng" algn="ctr">
              <a:solidFill>
                <a:srgbClr val="4472C4">
                  <a:tint val="40000"/>
                  <a:alpha val="90000"/>
                  <a:hueOff val="-4927837"/>
                  <a:satOff val="-8544"/>
                  <a:lumOff val="-859"/>
                  <a:alphaOff val="0"/>
                </a:srgb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8" name="Rectangle: Top Corners Rounded 20">
              <a:extLst>
                <a:ext uri="{FF2B5EF4-FFF2-40B4-BE49-F238E27FC236}">
                  <a16:creationId xmlns:a16="http://schemas.microsoft.com/office/drawing/2014/main" id="{EEF0C444-12D2-4E9A-8898-827A3A43678E}"/>
                </a:ext>
              </a:extLst>
            </p:cNvPr>
            <p:cNvSpPr txBox="1"/>
            <p:nvPr/>
          </p:nvSpPr>
          <p:spPr>
            <a:xfrm>
              <a:off x="4205251" y="3029950"/>
              <a:ext cx="7706567" cy="67017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lang="hu-HU" sz="1000" b="0" i="0" kern="1200" dirty="0" err="1">
                  <a:solidFill>
                    <a:sysClr val="windowText" lastClr="000000">
                      <a:hueOff val="0"/>
                      <a:satOff val="0"/>
                      <a:lumOff val="0"/>
                      <a:alphaOff val="0"/>
                    </a:sysClr>
                  </a:solidFill>
                  <a:ea typeface="+mn-ea"/>
                  <a:cs typeface="+mn-cs"/>
                </a:rPr>
                <a:t>mala i srednja poduzeća</a:t>
              </a:r>
              <a:r>
                <a:rPr lang="hu-HU" sz="1000" b="0" i="0" kern="1200" dirty="0">
                  <a:solidFill>
                    <a:sysClr val="windowText" lastClr="000000">
                      <a:hueOff val="0"/>
                      <a:satOff val="0"/>
                      <a:lumOff val="0"/>
                      <a:alphaOff val="0"/>
                    </a:sysClr>
                  </a:solidFill>
                  <a:ea typeface="+mn-ea"/>
                  <a:cs typeface="+mn-cs"/>
                </a:rPr>
                <a:t> </a:t>
              </a:r>
              <a:r>
                <a:rPr lang="hu-HU" sz="1000" b="0" i="0" kern="1200" dirty="0" err="1">
                  <a:solidFill>
                    <a:sysClr val="windowText" lastClr="000000">
                      <a:hueOff val="0"/>
                      <a:satOff val="0"/>
                      <a:lumOff val="0"/>
                      <a:alphaOff val="0"/>
                    </a:sysClr>
                  </a:solidFill>
                  <a:ea typeface="+mn-ea"/>
                  <a:cs typeface="+mn-cs"/>
                </a:rPr>
                <a:t>često</a:t>
              </a:r>
              <a:r>
                <a:rPr lang="hu-HU" sz="1000" b="0" i="0" kern="1200" dirty="0">
                  <a:solidFill>
                    <a:sysClr val="windowText" lastClr="000000">
                      <a:hueOff val="0"/>
                      <a:satOff val="0"/>
                      <a:lumOff val="0"/>
                      <a:alphaOff val="0"/>
                    </a:sysClr>
                  </a:solidFill>
                  <a:ea typeface="+mn-ea"/>
                  <a:cs typeface="+mn-cs"/>
                </a:rPr>
                <a:t> </a:t>
              </a:r>
              <a:r>
                <a:rPr lang="hu-HU" sz="1000" b="0" i="0" kern="1200" dirty="0" err="1">
                  <a:solidFill>
                    <a:sysClr val="windowText" lastClr="000000">
                      <a:hueOff val="0"/>
                      <a:satOff val="0"/>
                      <a:lumOff val="0"/>
                      <a:alphaOff val="0"/>
                    </a:sysClr>
                  </a:solidFill>
                  <a:ea typeface="+mn-ea"/>
                  <a:cs typeface="+mn-cs"/>
                </a:rPr>
                <a:t>nedostatak</a:t>
              </a:r>
              <a:r>
                <a:rPr lang="hu-HU" sz="1000" b="0" i="0" kern="1200" dirty="0">
                  <a:solidFill>
                    <a:sysClr val="windowText" lastClr="000000">
                      <a:hueOff val="0"/>
                      <a:satOff val="0"/>
                      <a:lumOff val="0"/>
                      <a:alphaOff val="0"/>
                    </a:sysClr>
                  </a:solidFill>
                  <a:ea typeface="+mn-ea"/>
                  <a:cs typeface="+mn-cs"/>
                </a:rPr>
                <a:t> </a:t>
              </a:r>
              <a:r>
                <a:rPr lang="hu-HU" sz="1000" b="0" i="0" kern="1200" dirty="0" err="1">
                  <a:solidFill>
                    <a:sysClr val="windowText" lastClr="000000">
                      <a:hueOff val="0"/>
                      <a:satOff val="0"/>
                      <a:lumOff val="0"/>
                      <a:alphaOff val="0"/>
                    </a:sysClr>
                  </a:solidFill>
                  <a:ea typeface="+mn-ea"/>
                  <a:cs typeface="+mn-cs"/>
                </a:rPr>
                <a:t>the</a:t>
              </a:r>
              <a:r>
                <a:rPr lang="hu-HU" sz="1000" b="0" i="0" kern="1200" dirty="0">
                  <a:solidFill>
                    <a:sysClr val="windowText" lastClr="000000">
                      <a:hueOff val="0"/>
                      <a:satOff val="0"/>
                      <a:lumOff val="0"/>
                      <a:alphaOff val="0"/>
                    </a:sysClr>
                  </a:solidFill>
                  <a:ea typeface="+mn-ea"/>
                  <a:cs typeface="+mn-cs"/>
                </a:rPr>
                <a:t> </a:t>
              </a:r>
              <a:r>
                <a:rPr lang="hu-HU" sz="1000" b="0" i="0" kern="1200" dirty="0" err="1">
                  <a:solidFill>
                    <a:sysClr val="windowText" lastClr="000000">
                      <a:hueOff val="0"/>
                      <a:satOff val="0"/>
                      <a:lumOff val="0"/>
                      <a:alphaOff val="0"/>
                    </a:sysClr>
                  </a:solidFill>
                  <a:ea typeface="+mn-ea"/>
                  <a:cs typeface="+mn-cs"/>
                </a:rPr>
                <a:t>specifično</a:t>
              </a:r>
              <a:r>
                <a:rPr lang="hu-HU" sz="1000" b="0" i="0" kern="1200" dirty="0">
                  <a:solidFill>
                    <a:sysClr val="windowText" lastClr="000000">
                      <a:hueOff val="0"/>
                      <a:satOff val="0"/>
                      <a:lumOff val="0"/>
                      <a:alphaOff val="0"/>
                    </a:sysClr>
                  </a:solidFill>
                  <a:ea typeface="+mn-ea"/>
                  <a:cs typeface="+mn-cs"/>
                </a:rPr>
                <a:t> </a:t>
              </a:r>
              <a:r>
                <a:rPr lang="hu-HU" sz="1000" b="0" i="0" kern="1200" dirty="0" err="1">
                  <a:solidFill>
                    <a:sysClr val="windowText" lastClr="000000">
                      <a:hueOff val="0"/>
                      <a:satOff val="0"/>
                      <a:lumOff val="0"/>
                      <a:alphaOff val="0"/>
                    </a:sysClr>
                  </a:solidFill>
                  <a:ea typeface="+mn-ea"/>
                  <a:cs typeface="+mn-cs"/>
                </a:rPr>
                <a:t>znanje</a:t>
              </a:r>
              <a:r>
                <a:rPr lang="hu-HU" sz="1000" b="0" i="0" kern="1200" dirty="0">
                  <a:solidFill>
                    <a:sysClr val="windowText" lastClr="000000">
                      <a:hueOff val="0"/>
                      <a:satOff val="0"/>
                      <a:lumOff val="0"/>
                      <a:alphaOff val="0"/>
                    </a:sysClr>
                  </a:solidFill>
                  <a:ea typeface="+mn-ea"/>
                  <a:cs typeface="+mn-cs"/>
                </a:rPr>
                <a:t>i</a:t>
              </a:r>
              <a:r>
                <a:rPr lang="hu-HU" sz="1000" b="0" i="0" kern="1200" dirty="0" err="1">
                  <a:solidFill>
                    <a:sysClr val="windowText" lastClr="000000">
                      <a:hueOff val="0"/>
                      <a:satOff val="0"/>
                      <a:lumOff val="0"/>
                      <a:alphaOff val="0"/>
                    </a:sysClr>
                  </a:solidFill>
                  <a:ea typeface="+mn-ea"/>
                  <a:cs typeface="+mn-cs"/>
                </a:rPr>
                <a:t>kapacitet</a:t>
              </a:r>
              <a:r>
                <a:rPr lang="hu-HU" sz="1000" b="0" i="0" kern="1200" dirty="0">
                  <a:solidFill>
                    <a:sysClr val="windowText" lastClr="000000">
                      <a:hueOff val="0"/>
                      <a:satOff val="0"/>
                      <a:lumOff val="0"/>
                      <a:alphaOff val="0"/>
                    </a:sysClr>
                  </a:solidFill>
                  <a:ea typeface="+mn-ea"/>
                  <a:cs typeface="+mn-cs"/>
                </a:rPr>
                <a:t> </a:t>
              </a:r>
              <a:r>
                <a:rPr lang="hu-HU" sz="1000" b="0" i="0" kern="1200" dirty="0" err="1">
                  <a:solidFill>
                    <a:sysClr val="windowText" lastClr="000000">
                      <a:hueOff val="0"/>
                      <a:satOff val="0"/>
                      <a:lumOff val="0"/>
                      <a:alphaOff val="0"/>
                    </a:sysClr>
                  </a:solidFill>
                  <a:ea typeface="+mn-ea"/>
                  <a:cs typeface="+mn-cs"/>
                </a:rPr>
                <a:t>do</a:t>
              </a:r>
              <a:r>
                <a:rPr lang="hu-HU" sz="1000" b="0" i="0" kern="1200" dirty="0">
                  <a:solidFill>
                    <a:sysClr val="windowText" lastClr="000000">
                      <a:hueOff val="0"/>
                      <a:satOff val="0"/>
                      <a:lumOff val="0"/>
                      <a:alphaOff val="0"/>
                    </a:sysClr>
                  </a:solidFill>
                  <a:ea typeface="+mn-ea"/>
                  <a:cs typeface="+mn-cs"/>
                </a:rPr>
                <a:t> </a:t>
              </a:r>
              <a:r>
                <a:rPr lang="hu-HU" sz="1000" b="0" i="0" kern="1200" dirty="0" err="1">
                  <a:solidFill>
                    <a:sysClr val="windowText" lastClr="000000">
                      <a:hueOff val="0"/>
                      <a:satOff val="0"/>
                      <a:lumOff val="0"/>
                      <a:alphaOff val="0"/>
                    </a:sysClr>
                  </a:solidFill>
                  <a:ea typeface="+mn-ea"/>
                  <a:cs typeface="+mn-cs"/>
                </a:rPr>
                <a:t>pridržavati se</a:t>
              </a:r>
              <a:r>
                <a:rPr lang="hu-HU" sz="1000" b="0" i="0" kern="1200" dirty="0">
                  <a:solidFill>
                    <a:sysClr val="windowText" lastClr="000000">
                      <a:hueOff val="0"/>
                      <a:satOff val="0"/>
                      <a:lumOff val="0"/>
                      <a:alphaOff val="0"/>
                    </a:sysClr>
                  </a:solidFill>
                  <a:ea typeface="+mn-ea"/>
                  <a:cs typeface="+mn-cs"/>
                </a:rPr>
                <a:t> </a:t>
              </a:r>
              <a:r>
                <a:rPr lang="hu-HU" sz="1000" b="0" i="0" kern="1200" dirty="0" err="1">
                  <a:solidFill>
                    <a:sysClr val="windowText" lastClr="000000">
                      <a:hueOff val="0"/>
                      <a:satOff val="0"/>
                      <a:lumOff val="0"/>
                      <a:alphaOff val="0"/>
                    </a:sysClr>
                  </a:solidFill>
                  <a:ea typeface="+mn-ea"/>
                  <a:cs typeface="+mn-cs"/>
                </a:rPr>
                <a:t>s</a:t>
              </a:r>
              <a:r>
                <a:rPr lang="hu-HU" sz="1000" b="0" i="0" kern="1200" dirty="0">
                  <a:solidFill>
                    <a:sysClr val="windowText" lastClr="000000">
                      <a:hueOff val="0"/>
                      <a:satOff val="0"/>
                      <a:lumOff val="0"/>
                      <a:alphaOff val="0"/>
                    </a:sysClr>
                  </a:solidFill>
                  <a:ea typeface="+mn-ea"/>
                  <a:cs typeface="+mn-cs"/>
                </a:rPr>
                <a:t> </a:t>
              </a:r>
              <a:r>
                <a:rPr lang="hu-HU" sz="1000" b="0" i="0" kern="1200" dirty="0" err="1">
                  <a:solidFill>
                    <a:sysClr val="windowText" lastClr="000000">
                      <a:hueOff val="0"/>
                      <a:satOff val="0"/>
                      <a:lumOff val="0"/>
                      <a:alphaOff val="0"/>
                    </a:sysClr>
                  </a:solidFill>
                  <a:ea typeface="+mn-ea"/>
                  <a:cs typeface="+mn-cs"/>
                </a:rPr>
                <a:t>upravni</a:t>
              </a:r>
              <a:r>
                <a:rPr lang="hu-HU" sz="1000" b="0" i="0" kern="1200" dirty="0">
                  <a:solidFill>
                    <a:sysClr val="windowText" lastClr="000000">
                      <a:hueOff val="0"/>
                      <a:satOff val="0"/>
                      <a:lumOff val="0"/>
                      <a:alphaOff val="0"/>
                    </a:sysClr>
                  </a:solidFill>
                  <a:ea typeface="+mn-ea"/>
                  <a:cs typeface="+mn-cs"/>
                </a:rPr>
                <a:t> </a:t>
              </a:r>
              <a:r>
                <a:rPr lang="hu-HU" sz="1000" b="0" i="0" kern="1200" dirty="0" err="1">
                  <a:solidFill>
                    <a:sysClr val="windowText" lastClr="000000">
                      <a:hueOff val="0"/>
                      <a:satOff val="0"/>
                      <a:lumOff val="0"/>
                      <a:alphaOff val="0"/>
                    </a:sysClr>
                  </a:solidFill>
                  <a:ea typeface="+mn-ea"/>
                  <a:cs typeface="+mn-cs"/>
                </a:rPr>
                <a:t>zahtjevi</a:t>
              </a:r>
              <a:endParaRPr lang="hu-HU" sz="1000" kern="1200" dirty="0">
                <a:solidFill>
                  <a:sysClr val="windowText" lastClr="000000">
                    <a:hueOff val="0"/>
                    <a:satOff val="0"/>
                    <a:lumOff val="0"/>
                    <a:alphaOff val="0"/>
                  </a:sysClr>
                </a:solidFill>
                <a:ea typeface="+mn-ea"/>
                <a:cs typeface="+mn-cs"/>
              </a:endParaRPr>
            </a:p>
            <a:p>
              <a:pPr marL="114300" lvl="1" indent="-114300" algn="l" defTabSz="622300" rtl="0">
                <a:lnSpc>
                  <a:spcPct val="90000"/>
                </a:lnSpc>
                <a:spcBef>
                  <a:spcPct val="0"/>
                </a:spcBef>
                <a:spcAft>
                  <a:spcPct val="15000"/>
                </a:spcAft>
                <a:buChar char="•"/>
              </a:pPr>
              <a:r>
                <a:rPr lang="hu-HU" sz="1000" b="0" i="0" kern="1200" dirty="0" err="1">
                  <a:solidFill>
                    <a:sysClr val="windowText" lastClr="000000">
                      <a:hueOff val="0"/>
                      <a:satOff val="0"/>
                      <a:lumOff val="0"/>
                      <a:alphaOff val="0"/>
                    </a:sysClr>
                  </a:solidFill>
                  <a:ea typeface="+mn-ea"/>
                  <a:cs typeface="+mn-cs"/>
                </a:rPr>
                <a:t>Praćenje</a:t>
              </a:r>
              <a:r>
                <a:rPr lang="hu-HU" sz="1000" b="0" i="0" kern="1200" dirty="0">
                  <a:solidFill>
                    <a:sysClr val="windowText" lastClr="000000">
                      <a:hueOff val="0"/>
                      <a:satOff val="0"/>
                      <a:lumOff val="0"/>
                      <a:alphaOff val="0"/>
                    </a:sysClr>
                  </a:solidFill>
                  <a:ea typeface="+mn-ea"/>
                  <a:cs typeface="+mn-cs"/>
                </a:rPr>
                <a:t> </a:t>
              </a:r>
              <a:r>
                <a:rPr lang="hu-HU" sz="1000" kern="1200" dirty="0" err="1">
                  <a:solidFill>
                    <a:sysClr val="windowText" lastClr="000000">
                      <a:hueOff val="0"/>
                      <a:satOff val="0"/>
                      <a:lumOff val="0"/>
                      <a:alphaOff val="0"/>
                    </a:sysClr>
                  </a:solidFill>
                </a:rPr>
                <a:t>izvještavanja</a:t>
              </a:r>
              <a:r>
                <a:rPr lang="hu-HU" sz="1000" kern="1200" dirty="0">
                  <a:solidFill>
                    <a:sysClr val="windowText" lastClr="000000">
                      <a:hueOff val="0"/>
                      <a:satOff val="0"/>
                      <a:lumOff val="0"/>
                      <a:alphaOff val="0"/>
                    </a:sysClr>
                  </a:solidFill>
                </a:rPr>
                <a:t> </a:t>
              </a:r>
              <a:r>
                <a:rPr lang="hu-HU" sz="1000" b="0" i="0" kern="1200" dirty="0" err="1">
                  <a:solidFill>
                    <a:sysClr val="windowText" lastClr="000000">
                      <a:hueOff val="0"/>
                      <a:satOff val="0"/>
                      <a:lumOff val="0"/>
                      <a:alphaOff val="0"/>
                    </a:sysClr>
                  </a:solidFill>
                  <a:ea typeface="+mn-ea"/>
                  <a:cs typeface="+mn-cs"/>
                </a:rPr>
                <a:t>ekološki</a:t>
              </a:r>
              <a:r>
                <a:rPr lang="hu-HU" sz="1000" kern="1200" dirty="0" err="1">
                  <a:solidFill>
                    <a:sysClr val="windowText" lastClr="000000">
                      <a:hueOff val="0"/>
                      <a:satOff val="0"/>
                      <a:lumOff val="0"/>
                      <a:alphaOff val="0"/>
                    </a:sysClr>
                  </a:solidFill>
                </a:rPr>
                <a:t>h</a:t>
              </a:r>
              <a:r>
                <a:rPr lang="hu-HU" sz="1000" kern="1200" dirty="0">
                  <a:solidFill>
                    <a:sysClr val="windowText" lastClr="000000">
                      <a:hueOff val="0"/>
                      <a:satOff val="0"/>
                      <a:lumOff val="0"/>
                      <a:alphaOff val="0"/>
                    </a:sysClr>
                  </a:solidFill>
                </a:rPr>
                <a:t> </a:t>
              </a:r>
              <a:r>
                <a:rPr lang="hu-HU" sz="1000" kern="1200" dirty="0" err="1">
                  <a:solidFill>
                    <a:sysClr val="windowText" lastClr="000000">
                      <a:hueOff val="0"/>
                      <a:satOff val="0"/>
                      <a:lumOff val="0"/>
                      <a:alphaOff val="0"/>
                    </a:sysClr>
                  </a:solidFill>
                </a:rPr>
                <a:t>podataka</a:t>
              </a:r>
              <a:r>
                <a:rPr lang="hu-HU" sz="1000" kern="1200" dirty="0">
                  <a:solidFill>
                    <a:sysClr val="windowText" lastClr="000000">
                      <a:hueOff val="0"/>
                      <a:satOff val="0"/>
                      <a:lumOff val="0"/>
                      <a:alphaOff val="0"/>
                    </a:sysClr>
                  </a:solidFill>
                </a:rPr>
                <a:t> </a:t>
              </a:r>
              <a:r>
                <a:rPr lang="hu-HU" sz="1000" b="0" i="0" kern="1200" dirty="0" err="1">
                  <a:solidFill>
                    <a:sysClr val="windowText" lastClr="000000">
                      <a:hueOff val="0"/>
                      <a:satOff val="0"/>
                      <a:lumOff val="0"/>
                      <a:alphaOff val="0"/>
                    </a:sysClr>
                  </a:solidFill>
                  <a:ea typeface="+mn-ea"/>
                  <a:cs typeface="+mn-cs"/>
                </a:rPr>
                <a:t>čest</a:t>
              </a:r>
              <a:r>
                <a:rPr lang="hu-HU" sz="1000" kern="1200" dirty="0" err="1">
                  <a:solidFill>
                    <a:sysClr val="windowText" lastClr="000000">
                      <a:hueOff val="0"/>
                      <a:satOff val="0"/>
                      <a:lumOff val="0"/>
                      <a:alphaOff val="0"/>
                    </a:sysClr>
                  </a:solidFill>
                </a:rPr>
                <a:t>o</a:t>
              </a:r>
              <a:r>
                <a:rPr lang="hu-HU" sz="1000" kern="1200" dirty="0">
                  <a:solidFill>
                    <a:sysClr val="windowText" lastClr="000000">
                      <a:hueOff val="0"/>
                      <a:satOff val="0"/>
                      <a:lumOff val="0"/>
                      <a:alphaOff val="0"/>
                    </a:sysClr>
                  </a:solidFill>
                </a:rPr>
                <a:t> </a:t>
              </a:r>
              <a:r>
                <a:rPr lang="hu-HU" sz="1000" kern="1200" dirty="0" err="1">
                  <a:solidFill>
                    <a:sysClr val="windowText" lastClr="000000">
                      <a:hueOff val="0"/>
                      <a:satOff val="0"/>
                      <a:lumOff val="0"/>
                      <a:alphaOff val="0"/>
                    </a:sysClr>
                  </a:solidFill>
                </a:rPr>
                <a:t>su</a:t>
              </a:r>
              <a:r>
                <a:rPr lang="hu-HU" sz="1000" kern="1200" dirty="0">
                  <a:solidFill>
                    <a:sysClr val="windowText" lastClr="000000">
                      <a:hueOff val="0"/>
                      <a:satOff val="0"/>
                      <a:lumOff val="0"/>
                      <a:alphaOff val="0"/>
                    </a:sysClr>
                  </a:solidFill>
                </a:rPr>
                <a:t> </a:t>
              </a:r>
              <a:r>
                <a:rPr lang="hu-HU" sz="1000" b="0" i="0" kern="1200" dirty="0" err="1">
                  <a:solidFill>
                    <a:sysClr val="windowText" lastClr="000000">
                      <a:hueOff val="0"/>
                      <a:satOff val="0"/>
                      <a:lumOff val="0"/>
                      <a:alphaOff val="0"/>
                    </a:sysClr>
                  </a:solidFill>
                  <a:ea typeface="+mn-ea"/>
                  <a:cs typeface="+mn-cs"/>
                </a:rPr>
                <a:t>kompleksan</a:t>
              </a:r>
              <a:r>
                <a:rPr lang="hu-HU" sz="1000" b="0" i="0" kern="1200" dirty="0">
                  <a:solidFill>
                    <a:sysClr val="windowText" lastClr="000000">
                      <a:hueOff val="0"/>
                      <a:satOff val="0"/>
                      <a:lumOff val="0"/>
                      <a:alphaOff val="0"/>
                    </a:sysClr>
                  </a:solidFill>
                  <a:ea typeface="+mn-ea"/>
                  <a:cs typeface="+mn-cs"/>
                </a:rPr>
                <a:t> </a:t>
              </a:r>
              <a:r>
                <a:rPr lang="hu-HU" sz="1000" b="0" i="0" kern="1200" dirty="0" err="1">
                  <a:solidFill>
                    <a:sysClr val="windowText" lastClr="000000">
                      <a:hueOff val="0"/>
                      <a:satOff val="0"/>
                      <a:lumOff val="0"/>
                      <a:alphaOff val="0"/>
                    </a:sysClr>
                  </a:solidFill>
                  <a:ea typeface="+mn-ea"/>
                  <a:cs typeface="+mn-cs"/>
                </a:rPr>
                <a:t>postupak</a:t>
              </a:r>
              <a:r>
                <a:rPr lang="hu-HU" sz="1000" b="0" i="0" kern="1200" dirty="0">
                  <a:solidFill>
                    <a:sysClr val="windowText" lastClr="000000">
                      <a:hueOff val="0"/>
                      <a:satOff val="0"/>
                      <a:lumOff val="0"/>
                      <a:alphaOff val="0"/>
                    </a:sysClr>
                  </a:solidFill>
                  <a:ea typeface="+mn-ea"/>
                  <a:cs typeface="+mn-cs"/>
                </a:rPr>
                <a:t> </a:t>
              </a:r>
              <a:r>
                <a:rPr lang="hu-HU" sz="1000" b="0" i="0" kern="1200" dirty="0" err="1">
                  <a:solidFill>
                    <a:sysClr val="windowText" lastClr="000000">
                      <a:hueOff val="0"/>
                      <a:satOff val="0"/>
                      <a:lumOff val="0"/>
                      <a:alphaOff val="0"/>
                    </a:sysClr>
                  </a:solidFill>
                  <a:ea typeface="+mn-ea"/>
                  <a:cs typeface="+mn-cs"/>
                </a:rPr>
                <a:t>za</a:t>
              </a:r>
              <a:r>
                <a:rPr lang="hu-HU" sz="1000" b="0" i="0" kern="1200" dirty="0">
                  <a:solidFill>
                    <a:sysClr val="windowText" lastClr="000000">
                      <a:hueOff val="0"/>
                      <a:satOff val="0"/>
                      <a:lumOff val="0"/>
                      <a:alphaOff val="0"/>
                    </a:sysClr>
                  </a:solidFill>
                  <a:ea typeface="+mn-ea"/>
                  <a:cs typeface="+mn-cs"/>
                </a:rPr>
                <a:t> </a:t>
              </a:r>
              <a:r>
                <a:rPr lang="hu-HU" sz="1000" b="0" i="0" kern="1200" dirty="0" err="1">
                  <a:solidFill>
                    <a:sysClr val="windowText" lastClr="000000">
                      <a:hueOff val="0"/>
                      <a:satOff val="0"/>
                      <a:lumOff val="0"/>
                      <a:alphaOff val="0"/>
                    </a:sysClr>
                  </a:solidFill>
                  <a:ea typeface="+mn-ea"/>
                  <a:cs typeface="+mn-cs"/>
                </a:rPr>
                <a:t>malo</a:t>
              </a:r>
              <a:r>
                <a:rPr lang="hu-HU" sz="1000" b="0" i="0" kern="1200" dirty="0">
                  <a:solidFill>
                    <a:sysClr val="windowText" lastClr="000000">
                      <a:hueOff val="0"/>
                      <a:satOff val="0"/>
                      <a:lumOff val="0"/>
                      <a:alphaOff val="0"/>
                    </a:sysClr>
                  </a:solidFill>
                  <a:ea typeface="+mn-ea"/>
                  <a:cs typeface="+mn-cs"/>
                </a:rPr>
                <a:t> i srednje poduzeće</a:t>
              </a:r>
              <a:endParaRPr lang="hu-HU" sz="1000" kern="1200" dirty="0">
                <a:solidFill>
                  <a:sysClr val="windowText" lastClr="000000">
                    <a:hueOff val="0"/>
                    <a:satOff val="0"/>
                    <a:lumOff val="0"/>
                    <a:alphaOff val="0"/>
                  </a:sysClr>
                </a:solidFill>
                <a:ea typeface="+mn-ea"/>
                <a:cs typeface="+mn-cs"/>
              </a:endParaRPr>
            </a:p>
          </p:txBody>
        </p:sp>
      </p:grpSp>
      <p:grpSp>
        <p:nvGrpSpPr>
          <p:cNvPr id="12" name="Group 11">
            <a:extLst>
              <a:ext uri="{FF2B5EF4-FFF2-40B4-BE49-F238E27FC236}">
                <a16:creationId xmlns:a16="http://schemas.microsoft.com/office/drawing/2014/main" id="{865F663A-8AB4-4306-BE85-8196E935BEEA}"/>
              </a:ext>
            </a:extLst>
          </p:cNvPr>
          <p:cNvGrpSpPr/>
          <p:nvPr/>
        </p:nvGrpSpPr>
        <p:grpSpPr>
          <a:xfrm>
            <a:off x="157333" y="3187881"/>
            <a:ext cx="2936625" cy="507675"/>
            <a:chOff x="0" y="2932863"/>
            <a:chExt cx="4205251" cy="698197"/>
          </a:xfrm>
        </p:grpSpPr>
        <p:sp>
          <p:nvSpPr>
            <p:cNvPr id="25" name="Rectangle: Rounded Corners 24">
              <a:extLst>
                <a:ext uri="{FF2B5EF4-FFF2-40B4-BE49-F238E27FC236}">
                  <a16:creationId xmlns:a16="http://schemas.microsoft.com/office/drawing/2014/main" id="{2D582524-323E-490E-9D0C-FCC6424EFAA8}"/>
                </a:ext>
              </a:extLst>
            </p:cNvPr>
            <p:cNvSpPr/>
            <p:nvPr/>
          </p:nvSpPr>
          <p:spPr>
            <a:xfrm>
              <a:off x="0" y="2932863"/>
              <a:ext cx="4205251" cy="698197"/>
            </a:xfrm>
            <a:prstGeom prst="roundRect">
              <a:avLst/>
            </a:prstGeom>
            <a:solidFill>
              <a:srgbClr val="4472C4">
                <a:hueOff val="-4902230"/>
                <a:satOff val="-6819"/>
                <a:lumOff val="-2615"/>
                <a:alphaOff val="0"/>
              </a:srgbClr>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sp>
        <p:sp>
          <p:nvSpPr>
            <p:cNvPr id="26" name="Rectangle: Rounded Corners 22">
              <a:extLst>
                <a:ext uri="{FF2B5EF4-FFF2-40B4-BE49-F238E27FC236}">
                  <a16:creationId xmlns:a16="http://schemas.microsoft.com/office/drawing/2014/main" id="{A1C33FAB-0872-46C4-AB03-DDE94CFAC923}"/>
                </a:ext>
              </a:extLst>
            </p:cNvPr>
            <p:cNvSpPr txBox="1"/>
            <p:nvPr/>
          </p:nvSpPr>
          <p:spPr>
            <a:xfrm>
              <a:off x="34083" y="2966946"/>
              <a:ext cx="4137085" cy="6300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36195" rIns="72390" bIns="36195" numCol="1" spcCol="1270" anchor="ctr" anchorCtr="0">
              <a:noAutofit/>
            </a:bodyPr>
            <a:lstStyle/>
            <a:p>
              <a:pPr marL="0" lvl="0" indent="0" algn="ctr" defTabSz="844550" rtl="0">
                <a:lnSpc>
                  <a:spcPct val="90000"/>
                </a:lnSpc>
                <a:spcBef>
                  <a:spcPct val="0"/>
                </a:spcBef>
                <a:spcAft>
                  <a:spcPct val="35000"/>
                </a:spcAft>
                <a:buNone/>
              </a:pPr>
              <a:r>
                <a:rPr lang="en-US" sz="1200" b="1" kern="1200">
                  <a:solidFill>
                    <a:sysClr val="window" lastClr="FFFFFF"/>
                  </a:solidFill>
                  <a:ea typeface="+mn-ea"/>
                  <a:cs typeface="+mn-cs"/>
                </a:rPr>
                <a:t>Administrativno opterećenje</a:t>
              </a:r>
              <a:endParaRPr lang="hu-HU" sz="1200" b="1" kern="1200">
                <a:solidFill>
                  <a:sysClr val="window" lastClr="FFFFFF"/>
                </a:solidFill>
                <a:ea typeface="+mn-ea"/>
                <a:cs typeface="+mn-cs"/>
              </a:endParaRPr>
            </a:p>
          </p:txBody>
        </p:sp>
      </p:grpSp>
      <p:grpSp>
        <p:nvGrpSpPr>
          <p:cNvPr id="13" name="Group 12">
            <a:extLst>
              <a:ext uri="{FF2B5EF4-FFF2-40B4-BE49-F238E27FC236}">
                <a16:creationId xmlns:a16="http://schemas.microsoft.com/office/drawing/2014/main" id="{046E3E1F-DC21-4909-B561-1A04929E2DEA}"/>
              </a:ext>
            </a:extLst>
          </p:cNvPr>
          <p:cNvGrpSpPr/>
          <p:nvPr/>
        </p:nvGrpSpPr>
        <p:grpSpPr>
          <a:xfrm>
            <a:off x="3083939" y="3782058"/>
            <a:ext cx="6070670" cy="406140"/>
            <a:chOff x="4205251" y="3735790"/>
            <a:chExt cx="7476002" cy="558557"/>
          </a:xfrm>
        </p:grpSpPr>
        <p:sp>
          <p:nvSpPr>
            <p:cNvPr id="23" name="Rectangle: Top Corners Rounded 22">
              <a:extLst>
                <a:ext uri="{FF2B5EF4-FFF2-40B4-BE49-F238E27FC236}">
                  <a16:creationId xmlns:a16="http://schemas.microsoft.com/office/drawing/2014/main" id="{A47E3983-E4E1-4B5C-8492-A887C5C367EA}"/>
                </a:ext>
              </a:extLst>
            </p:cNvPr>
            <p:cNvSpPr/>
            <p:nvPr/>
          </p:nvSpPr>
          <p:spPr>
            <a:xfrm rot="5400000">
              <a:off x="7663973" y="277068"/>
              <a:ext cx="558557" cy="7476002"/>
            </a:xfrm>
            <a:prstGeom prst="round2SameRect">
              <a:avLst/>
            </a:prstGeom>
            <a:solidFill>
              <a:srgbClr val="4472C4">
                <a:tint val="40000"/>
                <a:alpha val="90000"/>
                <a:hueOff val="-6159796"/>
                <a:satOff val="-10680"/>
                <a:lumOff val="-1074"/>
                <a:alphaOff val="0"/>
              </a:srgbClr>
            </a:solidFill>
            <a:ln w="12700" cap="flat" cmpd="sng" algn="ctr">
              <a:solidFill>
                <a:srgbClr val="4472C4">
                  <a:tint val="40000"/>
                  <a:alpha val="90000"/>
                  <a:hueOff val="-6159796"/>
                  <a:satOff val="-10680"/>
                  <a:lumOff val="-1074"/>
                  <a:alphaOff val="0"/>
                </a:srgb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4" name="Rectangle: Top Corners Rounded 24">
              <a:extLst>
                <a:ext uri="{FF2B5EF4-FFF2-40B4-BE49-F238E27FC236}">
                  <a16:creationId xmlns:a16="http://schemas.microsoft.com/office/drawing/2014/main" id="{ACAA306C-5972-43EA-AE49-1955B6B5821F}"/>
                </a:ext>
              </a:extLst>
            </p:cNvPr>
            <p:cNvSpPr txBox="1"/>
            <p:nvPr/>
          </p:nvSpPr>
          <p:spPr>
            <a:xfrm>
              <a:off x="4205251" y="3763058"/>
              <a:ext cx="7448735" cy="50402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lang="hu-HU" sz="1000" b="0" i="0" kern="1200" dirty="0" err="1">
                  <a:solidFill>
                    <a:sysClr val="windowText" lastClr="000000">
                      <a:hueOff val="0"/>
                      <a:satOff val="0"/>
                      <a:lumOff val="0"/>
                      <a:alphaOff val="0"/>
                    </a:sysClr>
                  </a:solidFill>
                  <a:ea typeface="+mn-ea"/>
                  <a:cs typeface="+mn-cs"/>
                </a:rPr>
                <a:t>mala i srednja poduzeća</a:t>
              </a:r>
              <a:r>
                <a:rPr lang="hu-HU" sz="1000" b="0" i="0" kern="1200" dirty="0">
                  <a:solidFill>
                    <a:sysClr val="windowText" lastClr="000000">
                      <a:hueOff val="0"/>
                      <a:satOff val="0"/>
                      <a:lumOff val="0"/>
                      <a:alphaOff val="0"/>
                    </a:sysClr>
                  </a:solidFill>
                  <a:ea typeface="+mn-ea"/>
                  <a:cs typeface="+mn-cs"/>
                </a:rPr>
                <a:t> </a:t>
              </a:r>
              <a:r>
                <a:rPr lang="hu-HU" sz="1000" b="0" i="0" kern="1200" dirty="0" err="1">
                  <a:solidFill>
                    <a:sysClr val="windowText" lastClr="000000">
                      <a:hueOff val="0"/>
                      <a:satOff val="0"/>
                      <a:lumOff val="0"/>
                      <a:alphaOff val="0"/>
                    </a:sysClr>
                  </a:solidFill>
                  <a:ea typeface="+mn-ea"/>
                  <a:cs typeface="+mn-cs"/>
                </a:rPr>
                <a:t>često</a:t>
              </a:r>
              <a:r>
                <a:rPr lang="hu-HU" sz="1000" b="0" i="0" kern="1200" dirty="0">
                  <a:solidFill>
                    <a:sysClr val="windowText" lastClr="000000">
                      <a:hueOff val="0"/>
                      <a:satOff val="0"/>
                      <a:lumOff val="0"/>
                      <a:alphaOff val="0"/>
                    </a:sysClr>
                  </a:solidFill>
                  <a:ea typeface="+mn-ea"/>
                  <a:cs typeface="+mn-cs"/>
                </a:rPr>
                <a:t> </a:t>
              </a:r>
              <a:r>
                <a:rPr lang="hu-HU" sz="1000" b="0" i="0" kern="1200" dirty="0" err="1">
                  <a:solidFill>
                    <a:sysClr val="windowText" lastClr="000000">
                      <a:hueOff val="0"/>
                      <a:satOff val="0"/>
                      <a:lumOff val="0"/>
                      <a:alphaOff val="0"/>
                    </a:sysClr>
                  </a:solidFill>
                  <a:ea typeface="+mn-ea"/>
                  <a:cs typeface="+mn-cs"/>
                </a:rPr>
                <a:t>nedostatak</a:t>
              </a:r>
              <a:r>
                <a:rPr lang="hu-HU" sz="1000" b="0" i="0" kern="1200" dirty="0">
                  <a:solidFill>
                    <a:sysClr val="windowText" lastClr="000000">
                      <a:hueOff val="0"/>
                      <a:satOff val="0"/>
                      <a:lumOff val="0"/>
                      <a:alphaOff val="0"/>
                    </a:sysClr>
                  </a:solidFill>
                  <a:ea typeface="+mn-ea"/>
                  <a:cs typeface="+mn-cs"/>
                </a:rPr>
                <a:t> </a:t>
              </a:r>
              <a:r>
                <a:rPr lang="hu-HU" sz="1000" b="0" i="0" kern="1200" dirty="0" err="1">
                  <a:solidFill>
                    <a:sysClr val="windowText" lastClr="000000">
                      <a:hueOff val="0"/>
                      <a:satOff val="0"/>
                      <a:lumOff val="0"/>
                      <a:alphaOff val="0"/>
                    </a:sysClr>
                  </a:solidFill>
                  <a:ea typeface="+mn-ea"/>
                  <a:cs typeface="+mn-cs"/>
                </a:rPr>
                <a:t>the</a:t>
              </a:r>
              <a:r>
                <a:rPr lang="hu-HU" sz="1000" b="0" i="0" kern="1200" dirty="0">
                  <a:solidFill>
                    <a:sysClr val="windowText" lastClr="000000">
                      <a:hueOff val="0"/>
                      <a:satOff val="0"/>
                      <a:lumOff val="0"/>
                      <a:alphaOff val="0"/>
                    </a:sysClr>
                  </a:solidFill>
                  <a:ea typeface="+mn-ea"/>
                  <a:cs typeface="+mn-cs"/>
                </a:rPr>
                <a:t> </a:t>
              </a:r>
              <a:r>
                <a:rPr lang="hu-HU" sz="1000" b="0" i="0" kern="1200" dirty="0" err="1">
                  <a:solidFill>
                    <a:sysClr val="windowText" lastClr="000000">
                      <a:hueOff val="0"/>
                      <a:satOff val="0"/>
                      <a:lumOff val="0"/>
                      <a:alphaOff val="0"/>
                    </a:sysClr>
                  </a:solidFill>
                  <a:ea typeface="+mn-ea"/>
                  <a:cs typeface="+mn-cs"/>
                </a:rPr>
                <a:t>tehničkog</a:t>
              </a:r>
              <a:r>
                <a:rPr lang="hu-HU" sz="1000" b="0" i="0" kern="1200" dirty="0">
                  <a:solidFill>
                    <a:sysClr val="windowText" lastClr="000000">
                      <a:hueOff val="0"/>
                      <a:satOff val="0"/>
                      <a:lumOff val="0"/>
                      <a:alphaOff val="0"/>
                    </a:sysClr>
                  </a:solidFill>
                  <a:ea typeface="+mn-ea"/>
                  <a:cs typeface="+mn-cs"/>
                </a:rPr>
                <a:t> </a:t>
              </a:r>
              <a:r>
                <a:rPr lang="hu-HU" sz="1000" b="0" i="0" kern="1200" dirty="0" err="1">
                  <a:solidFill>
                    <a:sysClr val="windowText" lastClr="000000">
                      <a:hueOff val="0"/>
                      <a:satOff val="0"/>
                      <a:lumOff val="0"/>
                      <a:alphaOff val="0"/>
                    </a:sysClr>
                  </a:solidFill>
                  <a:ea typeface="+mn-ea"/>
                  <a:cs typeface="+mn-cs"/>
                </a:rPr>
                <a:t>kapacitet</a:t>
              </a:r>
              <a:r>
                <a:rPr lang="hu-HU" sz="1000" b="0" i="0" kern="1200" dirty="0">
                  <a:solidFill>
                    <a:sysClr val="windowText" lastClr="000000">
                      <a:hueOff val="0"/>
                      <a:satOff val="0"/>
                      <a:lumOff val="0"/>
                      <a:alphaOff val="0"/>
                    </a:sysClr>
                  </a:solidFill>
                  <a:ea typeface="+mn-ea"/>
                  <a:cs typeface="+mn-cs"/>
                </a:rPr>
                <a:t> </a:t>
              </a:r>
              <a:r>
                <a:rPr lang="hu-HU" sz="1000" b="0" i="0" kern="1200" dirty="0" err="1">
                  <a:solidFill>
                    <a:sysClr val="windowText" lastClr="000000">
                      <a:hueOff val="0"/>
                      <a:satOff val="0"/>
                      <a:lumOff val="0"/>
                      <a:alphaOff val="0"/>
                    </a:sysClr>
                  </a:solidFill>
                  <a:ea typeface="+mn-ea"/>
                  <a:cs typeface="+mn-cs"/>
                </a:rPr>
                <a:t>do</a:t>
              </a:r>
              <a:r>
                <a:rPr lang="hu-HU" sz="1000" b="0" i="0" kern="1200" dirty="0">
                  <a:solidFill>
                    <a:sysClr val="windowText" lastClr="000000">
                      <a:hueOff val="0"/>
                      <a:satOff val="0"/>
                      <a:lumOff val="0"/>
                      <a:alphaOff val="0"/>
                    </a:sysClr>
                  </a:solidFill>
                  <a:ea typeface="+mn-ea"/>
                  <a:cs typeface="+mn-cs"/>
                </a:rPr>
                <a:t> </a:t>
              </a:r>
              <a:r>
                <a:rPr lang="hu-HU" sz="1000" b="0" i="0" kern="1200" dirty="0" err="1">
                  <a:solidFill>
                    <a:sysClr val="windowText" lastClr="000000">
                      <a:hueOff val="0"/>
                      <a:satOff val="0"/>
                      <a:lumOff val="0"/>
                      <a:alphaOff val="0"/>
                    </a:sysClr>
                  </a:solidFill>
                  <a:ea typeface="+mn-ea"/>
                  <a:cs typeface="+mn-cs"/>
                </a:rPr>
                <a:t>identificirati</a:t>
              </a:r>
              <a:r>
                <a:rPr lang="hu-HU" sz="1000" b="0" i="0" kern="1200" dirty="0">
                  <a:solidFill>
                    <a:sysClr val="windowText" lastClr="000000">
                      <a:hueOff val="0"/>
                      <a:satOff val="0"/>
                      <a:lumOff val="0"/>
                      <a:alphaOff val="0"/>
                    </a:sysClr>
                  </a:solidFill>
                  <a:ea typeface="+mn-ea"/>
                  <a:cs typeface="+mn-cs"/>
                </a:rPr>
                <a:t>,</a:t>
              </a:r>
              <a:r>
                <a:rPr lang="hu-HU" sz="1000" b="0" i="0" kern="1200" dirty="0" err="1">
                  <a:solidFill>
                    <a:sysClr val="windowText" lastClr="000000">
                      <a:hueOff val="0"/>
                      <a:satOff val="0"/>
                      <a:lumOff val="0"/>
                      <a:alphaOff val="0"/>
                    </a:sysClr>
                  </a:solidFill>
                  <a:ea typeface="+mn-ea"/>
                  <a:cs typeface="+mn-cs"/>
                </a:rPr>
                <a:t>procijeniti</a:t>
              </a:r>
              <a:r>
                <a:rPr lang="hu-HU" sz="1000" b="0" i="0" kern="1200" dirty="0">
                  <a:solidFill>
                    <a:sysClr val="windowText" lastClr="000000">
                      <a:hueOff val="0"/>
                      <a:satOff val="0"/>
                      <a:lumOff val="0"/>
                      <a:alphaOff val="0"/>
                    </a:sysClr>
                  </a:solidFill>
                  <a:ea typeface="+mn-ea"/>
                  <a:cs typeface="+mn-cs"/>
                </a:rPr>
                <a:t>i</a:t>
              </a:r>
              <a:r>
                <a:rPr lang="hu-HU" sz="1000" b="0" i="0" kern="1200" dirty="0" err="1">
                  <a:solidFill>
                    <a:sysClr val="windowText" lastClr="000000">
                      <a:hueOff val="0"/>
                      <a:satOff val="0"/>
                      <a:lumOff val="0"/>
                      <a:alphaOff val="0"/>
                    </a:sysClr>
                  </a:solidFill>
                  <a:ea typeface="+mn-ea"/>
                  <a:cs typeface="+mn-cs"/>
                </a:rPr>
                <a:t>implementirati</a:t>
              </a:r>
              <a:r>
                <a:rPr lang="hu-HU" sz="1000" b="0" i="0" kern="1200" dirty="0">
                  <a:solidFill>
                    <a:sysClr val="windowText" lastClr="000000">
                      <a:hueOff val="0"/>
                      <a:satOff val="0"/>
                      <a:lumOff val="0"/>
                      <a:alphaOff val="0"/>
                    </a:sysClr>
                  </a:solidFill>
                  <a:ea typeface="+mn-ea"/>
                  <a:cs typeface="+mn-cs"/>
                </a:rPr>
                <a:t>više</a:t>
              </a:r>
              <a:r>
                <a:rPr lang="hu-HU" sz="1000" b="0" i="0" kern="1200" dirty="0" err="1">
                  <a:solidFill>
                    <a:sysClr val="windowText" lastClr="000000">
                      <a:hueOff val="0"/>
                      <a:satOff val="0"/>
                      <a:lumOff val="0"/>
                      <a:alphaOff val="0"/>
                    </a:sysClr>
                  </a:solidFill>
                  <a:ea typeface="+mn-ea"/>
                  <a:cs typeface="+mn-cs"/>
                </a:rPr>
                <a:t>Napredna</a:t>
              </a:r>
              <a:r>
                <a:rPr lang="hu-HU" sz="1000" b="0" i="0" kern="1200" dirty="0">
                  <a:solidFill>
                    <a:sysClr val="windowText" lastClr="000000">
                      <a:hueOff val="0"/>
                      <a:satOff val="0"/>
                      <a:lumOff val="0"/>
                      <a:alphaOff val="0"/>
                    </a:sysClr>
                  </a:solidFill>
                  <a:ea typeface="+mn-ea"/>
                  <a:cs typeface="+mn-cs"/>
                </a:rPr>
                <a:t>,</a:t>
              </a:r>
              <a:r>
                <a:rPr lang="hu-HU" sz="1000" b="0" i="0" kern="1200" dirty="0" err="1">
                  <a:solidFill>
                    <a:sysClr val="windowText" lastClr="000000">
                      <a:hueOff val="0"/>
                      <a:satOff val="0"/>
                      <a:lumOff val="0"/>
                      <a:alphaOff val="0"/>
                    </a:sysClr>
                  </a:solidFill>
                  <a:ea typeface="+mn-ea"/>
                  <a:cs typeface="+mn-cs"/>
                </a:rPr>
                <a:t>vrhunski</a:t>
              </a:r>
              <a:r>
                <a:rPr lang="hu-HU" sz="1000" b="0" i="0" kern="1200" dirty="0">
                  <a:solidFill>
                    <a:sysClr val="windowText" lastClr="000000">
                      <a:hueOff val="0"/>
                      <a:satOff val="0"/>
                      <a:lumOff val="0"/>
                      <a:alphaOff val="0"/>
                    </a:sysClr>
                  </a:solidFill>
                  <a:ea typeface="+mn-ea"/>
                  <a:cs typeface="+mn-cs"/>
                </a:rPr>
                <a:t> </a:t>
              </a:r>
              <a:r>
                <a:rPr lang="hu-HU" sz="1000" b="0" i="0" kern="1200" dirty="0" err="1">
                  <a:solidFill>
                    <a:sysClr val="windowText" lastClr="000000">
                      <a:hueOff val="0"/>
                      <a:satOff val="0"/>
                      <a:lumOff val="0"/>
                      <a:alphaOff val="0"/>
                    </a:sysClr>
                  </a:solidFill>
                  <a:ea typeface="+mn-ea"/>
                  <a:cs typeface="+mn-cs"/>
                </a:rPr>
                <a:t>tehnologije</a:t>
              </a:r>
              <a:endParaRPr lang="hu-HU" sz="1000" kern="1200" dirty="0">
                <a:solidFill>
                  <a:sysClr val="windowText" lastClr="000000">
                    <a:hueOff val="0"/>
                    <a:satOff val="0"/>
                    <a:lumOff val="0"/>
                    <a:alphaOff val="0"/>
                  </a:sysClr>
                </a:solidFill>
                <a:ea typeface="+mn-ea"/>
                <a:cs typeface="+mn-cs"/>
              </a:endParaRPr>
            </a:p>
          </p:txBody>
        </p:sp>
      </p:grpSp>
      <p:grpSp>
        <p:nvGrpSpPr>
          <p:cNvPr id="14" name="Group 13">
            <a:extLst>
              <a:ext uri="{FF2B5EF4-FFF2-40B4-BE49-F238E27FC236}">
                <a16:creationId xmlns:a16="http://schemas.microsoft.com/office/drawing/2014/main" id="{610DAD0D-58B6-41C4-8230-DA49574EF398}"/>
              </a:ext>
            </a:extLst>
          </p:cNvPr>
          <p:cNvGrpSpPr/>
          <p:nvPr/>
        </p:nvGrpSpPr>
        <p:grpSpPr>
          <a:xfrm>
            <a:off x="157333" y="3747091"/>
            <a:ext cx="2936625" cy="507675"/>
            <a:chOff x="0" y="3665971"/>
            <a:chExt cx="4205251" cy="698197"/>
          </a:xfrm>
        </p:grpSpPr>
        <p:sp>
          <p:nvSpPr>
            <p:cNvPr id="21" name="Rectangle: Rounded Corners 20">
              <a:extLst>
                <a:ext uri="{FF2B5EF4-FFF2-40B4-BE49-F238E27FC236}">
                  <a16:creationId xmlns:a16="http://schemas.microsoft.com/office/drawing/2014/main" id="{6F53CE82-B598-4457-80A9-8FDEA21D012E}"/>
                </a:ext>
              </a:extLst>
            </p:cNvPr>
            <p:cNvSpPr/>
            <p:nvPr/>
          </p:nvSpPr>
          <p:spPr>
            <a:xfrm>
              <a:off x="0" y="3665971"/>
              <a:ext cx="4205251" cy="698197"/>
            </a:xfrm>
            <a:prstGeom prst="roundRect">
              <a:avLst/>
            </a:prstGeom>
            <a:solidFill>
              <a:srgbClr val="4472C4">
                <a:hueOff val="-6127787"/>
                <a:satOff val="-8523"/>
                <a:lumOff val="-3268"/>
                <a:alphaOff val="0"/>
              </a:srgbClr>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sp>
        <p:sp>
          <p:nvSpPr>
            <p:cNvPr id="22" name="Rectangle: Rounded Corners 26">
              <a:extLst>
                <a:ext uri="{FF2B5EF4-FFF2-40B4-BE49-F238E27FC236}">
                  <a16:creationId xmlns:a16="http://schemas.microsoft.com/office/drawing/2014/main" id="{D4656117-11BD-4E4C-93B6-45FBDE9BB02B}"/>
                </a:ext>
              </a:extLst>
            </p:cNvPr>
            <p:cNvSpPr txBox="1"/>
            <p:nvPr/>
          </p:nvSpPr>
          <p:spPr>
            <a:xfrm>
              <a:off x="34083" y="3700054"/>
              <a:ext cx="4137085" cy="6300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36195" rIns="72390" bIns="36195" numCol="1" spcCol="1270" anchor="ctr" anchorCtr="0">
              <a:noAutofit/>
            </a:bodyPr>
            <a:lstStyle/>
            <a:p>
              <a:pPr marL="0" lvl="0" indent="0" algn="ctr" defTabSz="844550" rtl="0">
                <a:lnSpc>
                  <a:spcPct val="90000"/>
                </a:lnSpc>
                <a:spcBef>
                  <a:spcPct val="0"/>
                </a:spcBef>
                <a:spcAft>
                  <a:spcPct val="35000"/>
                </a:spcAft>
                <a:buNone/>
              </a:pPr>
              <a:r>
                <a:rPr lang="en-US" sz="1200" b="1" kern="1200">
                  <a:solidFill>
                    <a:sysClr val="window" lastClr="FFFFFF"/>
                  </a:solidFill>
                  <a:ea typeface="+mn-ea"/>
                  <a:cs typeface="+mn-cs"/>
                </a:rPr>
                <a:t>Nedostatak tehničkih vještina</a:t>
              </a:r>
              <a:endParaRPr lang="hu-HU" sz="1200" b="1" kern="1200">
                <a:solidFill>
                  <a:sysClr val="window" lastClr="FFFFFF"/>
                </a:solidFill>
                <a:ea typeface="+mn-ea"/>
                <a:cs typeface="+mn-cs"/>
              </a:endParaRPr>
            </a:p>
          </p:txBody>
        </p:sp>
      </p:grpSp>
      <p:grpSp>
        <p:nvGrpSpPr>
          <p:cNvPr id="15" name="Group 14">
            <a:extLst>
              <a:ext uri="{FF2B5EF4-FFF2-40B4-BE49-F238E27FC236}">
                <a16:creationId xmlns:a16="http://schemas.microsoft.com/office/drawing/2014/main" id="{93E99075-1701-4139-A92C-69C8B895B9F3}"/>
              </a:ext>
            </a:extLst>
          </p:cNvPr>
          <p:cNvGrpSpPr/>
          <p:nvPr/>
        </p:nvGrpSpPr>
        <p:grpSpPr>
          <a:xfrm>
            <a:off x="3046356" y="4320112"/>
            <a:ext cx="6147495" cy="406140"/>
            <a:chOff x="4205251" y="4468897"/>
            <a:chExt cx="7476002" cy="558557"/>
          </a:xfrm>
        </p:grpSpPr>
        <p:sp>
          <p:nvSpPr>
            <p:cNvPr id="19" name="Rectangle: Top Corners Rounded 18">
              <a:extLst>
                <a:ext uri="{FF2B5EF4-FFF2-40B4-BE49-F238E27FC236}">
                  <a16:creationId xmlns:a16="http://schemas.microsoft.com/office/drawing/2014/main" id="{1536E211-5A42-4E43-AE48-F065217A3060}"/>
                </a:ext>
              </a:extLst>
            </p:cNvPr>
            <p:cNvSpPr/>
            <p:nvPr/>
          </p:nvSpPr>
          <p:spPr>
            <a:xfrm rot="5400000">
              <a:off x="7663973" y="1010175"/>
              <a:ext cx="558557" cy="7476002"/>
            </a:xfrm>
            <a:prstGeom prst="round2SameRect">
              <a:avLst/>
            </a:prstGeom>
            <a:solidFill>
              <a:srgbClr val="4472C4">
                <a:tint val="40000"/>
                <a:alpha val="90000"/>
                <a:hueOff val="-7391755"/>
                <a:satOff val="-12816"/>
                <a:lumOff val="-1289"/>
                <a:alphaOff val="0"/>
              </a:srgbClr>
            </a:solidFill>
            <a:ln w="12700" cap="flat" cmpd="sng" algn="ctr">
              <a:solidFill>
                <a:srgbClr val="4472C4">
                  <a:tint val="40000"/>
                  <a:alpha val="90000"/>
                  <a:hueOff val="-7391755"/>
                  <a:satOff val="-12816"/>
                  <a:lumOff val="-1289"/>
                  <a:alphaOff val="0"/>
                </a:srgb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0" name="Rectangle: Top Corners Rounded 28">
              <a:extLst>
                <a:ext uri="{FF2B5EF4-FFF2-40B4-BE49-F238E27FC236}">
                  <a16:creationId xmlns:a16="http://schemas.microsoft.com/office/drawing/2014/main" id="{C48DE420-A0C2-47FE-B335-1938865DFC04}"/>
                </a:ext>
              </a:extLst>
            </p:cNvPr>
            <p:cNvSpPr txBox="1"/>
            <p:nvPr/>
          </p:nvSpPr>
          <p:spPr>
            <a:xfrm>
              <a:off x="4205251" y="4496165"/>
              <a:ext cx="7448735" cy="50402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lang="hu-HU" sz="1000" b="0" i="0" kern="1200" dirty="0" err="1">
                  <a:solidFill>
                    <a:sysClr val="windowText" lastClr="000000">
                      <a:hueOff val="0"/>
                      <a:satOff val="0"/>
                      <a:lumOff val="0"/>
                      <a:alphaOff val="0"/>
                    </a:sysClr>
                  </a:solidFill>
                  <a:ea typeface="+mn-ea"/>
                  <a:cs typeface="+mn-cs"/>
                </a:rPr>
                <a:t>mala</a:t>
              </a:r>
              <a:r>
                <a:rPr lang="hu-HU" sz="1000" b="0" i="0" kern="1200" dirty="0">
                  <a:solidFill>
                    <a:sysClr val="windowText" lastClr="000000">
                      <a:hueOff val="0"/>
                      <a:satOff val="0"/>
                      <a:lumOff val="0"/>
                      <a:alphaOff val="0"/>
                    </a:sysClr>
                  </a:solidFill>
                  <a:ea typeface="+mn-ea"/>
                  <a:cs typeface="+mn-cs"/>
                </a:rPr>
                <a:t> i </a:t>
              </a:r>
              <a:r>
                <a:rPr lang="hu-HU" sz="1000" b="0" i="0" kern="1200" dirty="0" err="1">
                  <a:solidFill>
                    <a:sysClr val="windowText" lastClr="000000">
                      <a:hueOff val="0"/>
                      <a:satOff val="0"/>
                      <a:lumOff val="0"/>
                      <a:alphaOff val="0"/>
                    </a:sysClr>
                  </a:solidFill>
                  <a:ea typeface="+mn-ea"/>
                  <a:cs typeface="+mn-cs"/>
                </a:rPr>
                <a:t>srednja</a:t>
              </a:r>
              <a:r>
                <a:rPr lang="hu-HU" sz="1000" b="0" i="0" kern="1200" dirty="0">
                  <a:solidFill>
                    <a:sysClr val="windowText" lastClr="000000">
                      <a:hueOff val="0"/>
                      <a:satOff val="0"/>
                      <a:lumOff val="0"/>
                      <a:alphaOff val="0"/>
                    </a:sysClr>
                  </a:solidFill>
                  <a:ea typeface="+mn-ea"/>
                  <a:cs typeface="+mn-cs"/>
                </a:rPr>
                <a:t> </a:t>
              </a:r>
              <a:r>
                <a:rPr lang="hu-HU" sz="1000" b="0" i="0" kern="1200" dirty="0" err="1">
                  <a:solidFill>
                    <a:sysClr val="windowText" lastClr="000000">
                      <a:hueOff val="0"/>
                      <a:satOff val="0"/>
                      <a:lumOff val="0"/>
                      <a:alphaOff val="0"/>
                    </a:sysClr>
                  </a:solidFill>
                  <a:ea typeface="+mn-ea"/>
                  <a:cs typeface="+mn-cs"/>
                </a:rPr>
                <a:t>poduzeća</a:t>
              </a:r>
              <a:r>
                <a:rPr lang="hu-HU" sz="1000" b="0" i="0" kern="1200" dirty="0">
                  <a:solidFill>
                    <a:sysClr val="windowText" lastClr="000000">
                      <a:hueOff val="0"/>
                      <a:satOff val="0"/>
                      <a:lumOff val="0"/>
                      <a:alphaOff val="0"/>
                    </a:sysClr>
                  </a:solidFill>
                  <a:ea typeface="+mn-ea"/>
                  <a:cs typeface="+mn-cs"/>
                </a:rPr>
                <a:t> </a:t>
              </a:r>
              <a:r>
                <a:rPr lang="hu-HU" sz="1000" b="0" i="0" kern="1200" dirty="0" err="1">
                  <a:solidFill>
                    <a:sysClr val="windowText" lastClr="000000">
                      <a:hueOff val="0"/>
                      <a:satOff val="0"/>
                      <a:lumOff val="0"/>
                      <a:alphaOff val="0"/>
                    </a:sysClr>
                  </a:solidFill>
                  <a:ea typeface="+mn-ea"/>
                  <a:cs typeface="+mn-cs"/>
                </a:rPr>
                <a:t>imaju</a:t>
              </a:r>
              <a:r>
                <a:rPr lang="hu-HU" sz="1000" b="0" i="0" kern="1200" dirty="0">
                  <a:solidFill>
                    <a:sysClr val="windowText" lastClr="000000">
                      <a:hueOff val="0"/>
                      <a:satOff val="0"/>
                      <a:lumOff val="0"/>
                      <a:alphaOff val="0"/>
                    </a:sysClr>
                  </a:solidFill>
                  <a:ea typeface="+mn-ea"/>
                  <a:cs typeface="+mn-cs"/>
                </a:rPr>
                <a:t> </a:t>
              </a:r>
              <a:r>
                <a:rPr lang="hu-HU" sz="1000" b="0" i="0" kern="1200" dirty="0" err="1">
                  <a:solidFill>
                    <a:sysClr val="windowText" lastClr="000000">
                      <a:hueOff val="0"/>
                      <a:satOff val="0"/>
                      <a:lumOff val="0"/>
                      <a:alphaOff val="0"/>
                    </a:sysClr>
                  </a:solidFill>
                  <a:ea typeface="+mn-ea"/>
                  <a:cs typeface="+mn-cs"/>
                </a:rPr>
                <a:t>malo</a:t>
              </a:r>
              <a:r>
                <a:rPr lang="hu-HU" sz="1000" b="0" i="0" kern="1200" dirty="0">
                  <a:solidFill>
                    <a:sysClr val="windowText" lastClr="000000">
                      <a:hueOff val="0"/>
                      <a:satOff val="0"/>
                      <a:lumOff val="0"/>
                      <a:alphaOff val="0"/>
                    </a:sysClr>
                  </a:solidFill>
                  <a:ea typeface="+mn-ea"/>
                  <a:cs typeface="+mn-cs"/>
                </a:rPr>
                <a:t> </a:t>
              </a:r>
              <a:r>
                <a:rPr lang="hu-HU" sz="1000" b="0" i="0" kern="1200" dirty="0" err="1">
                  <a:solidFill>
                    <a:sysClr val="windowText" lastClr="000000">
                      <a:hueOff val="0"/>
                      <a:satOff val="0"/>
                      <a:lumOff val="0"/>
                      <a:alphaOff val="0"/>
                    </a:sysClr>
                  </a:solidFill>
                  <a:ea typeface="+mn-ea"/>
                  <a:cs typeface="+mn-cs"/>
                </a:rPr>
                <a:t>utjecaja</a:t>
              </a:r>
              <a:r>
                <a:rPr lang="hu-HU" sz="1000" b="0" i="0" kern="1200" dirty="0">
                  <a:solidFill>
                    <a:sysClr val="windowText" lastClr="000000">
                      <a:hueOff val="0"/>
                      <a:satOff val="0"/>
                      <a:lumOff val="0"/>
                      <a:alphaOff val="0"/>
                    </a:sysClr>
                  </a:solidFill>
                  <a:ea typeface="+mn-ea"/>
                  <a:cs typeface="+mn-cs"/>
                </a:rPr>
                <a:t> na </a:t>
              </a:r>
              <a:r>
                <a:rPr lang="hu-HU" sz="1000" b="0" i="0" kern="1200" dirty="0" err="1">
                  <a:solidFill>
                    <a:sysClr val="windowText" lastClr="000000">
                      <a:hueOff val="0"/>
                      <a:satOff val="0"/>
                      <a:lumOff val="0"/>
                      <a:alphaOff val="0"/>
                    </a:sysClr>
                  </a:solidFill>
                  <a:ea typeface="+mn-ea"/>
                  <a:cs typeface="+mn-cs"/>
                </a:rPr>
                <a:t>njihove</a:t>
              </a:r>
              <a:r>
                <a:rPr lang="hu-HU" sz="1000" b="0" i="0" kern="1200" dirty="0">
                  <a:solidFill>
                    <a:sysClr val="windowText" lastClr="000000">
                      <a:hueOff val="0"/>
                      <a:satOff val="0"/>
                      <a:lumOff val="0"/>
                      <a:alphaOff val="0"/>
                    </a:sysClr>
                  </a:solidFill>
                  <a:ea typeface="+mn-ea"/>
                  <a:cs typeface="+mn-cs"/>
                </a:rPr>
                <a:t> </a:t>
              </a:r>
              <a:r>
                <a:rPr lang="hu-HU" sz="1000" b="0" i="0" kern="1200" dirty="0" err="1">
                  <a:solidFill>
                    <a:sysClr val="windowText" lastClr="000000">
                      <a:hueOff val="0"/>
                      <a:satOff val="0"/>
                      <a:lumOff val="0"/>
                      <a:alphaOff val="0"/>
                    </a:sysClr>
                  </a:solidFill>
                  <a:ea typeface="+mn-ea"/>
                  <a:cs typeface="+mn-cs"/>
                </a:rPr>
                <a:t>dobavljače</a:t>
              </a:r>
              <a:r>
                <a:rPr lang="hu-HU" sz="1000" kern="1200" dirty="0">
                  <a:solidFill>
                    <a:sysClr val="windowText" lastClr="000000">
                      <a:hueOff val="0"/>
                      <a:satOff val="0"/>
                      <a:lumOff val="0"/>
                      <a:alphaOff val="0"/>
                    </a:sysClr>
                  </a:solidFill>
                </a:rPr>
                <a:t>, </a:t>
              </a:r>
              <a:r>
                <a:rPr lang="hu-HU" sz="1000" b="0" i="0" kern="1200" dirty="0" err="1">
                  <a:solidFill>
                    <a:sysClr val="windowText" lastClr="000000">
                      <a:hueOff val="0"/>
                      <a:satOff val="0"/>
                      <a:lumOff val="0"/>
                      <a:alphaOff val="0"/>
                    </a:sysClr>
                  </a:solidFill>
                  <a:ea typeface="+mn-ea"/>
                  <a:cs typeface="+mn-cs"/>
                </a:rPr>
                <a:t>njihove</a:t>
              </a:r>
              <a:r>
                <a:rPr lang="hu-HU" sz="1000" b="0" i="0" kern="1200" dirty="0">
                  <a:solidFill>
                    <a:sysClr val="windowText" lastClr="000000">
                      <a:hueOff val="0"/>
                      <a:satOff val="0"/>
                      <a:lumOff val="0"/>
                      <a:alphaOff val="0"/>
                    </a:sysClr>
                  </a:solidFill>
                  <a:ea typeface="+mn-ea"/>
                  <a:cs typeface="+mn-cs"/>
                </a:rPr>
                <a:t> </a:t>
              </a:r>
              <a:r>
                <a:rPr lang="hu-HU" sz="1000" b="0" i="0" kern="1200" dirty="0" err="1">
                  <a:solidFill>
                    <a:sysClr val="windowText" lastClr="000000">
                      <a:hueOff val="0"/>
                      <a:satOff val="0"/>
                      <a:lumOff val="0"/>
                      <a:alphaOff val="0"/>
                    </a:sysClr>
                  </a:solidFill>
                  <a:ea typeface="+mn-ea"/>
                  <a:cs typeface="+mn-cs"/>
                </a:rPr>
                <a:t>kupace</a:t>
              </a:r>
              <a:r>
                <a:rPr lang="hu-HU" sz="1000" b="0" i="0" kern="1200" dirty="0">
                  <a:solidFill>
                    <a:sysClr val="windowText" lastClr="000000">
                      <a:hueOff val="0"/>
                      <a:satOff val="0"/>
                      <a:lumOff val="0"/>
                      <a:alphaOff val="0"/>
                    </a:sysClr>
                  </a:solidFill>
                  <a:ea typeface="+mn-ea"/>
                  <a:cs typeface="+mn-cs"/>
                </a:rPr>
                <a:t> i </a:t>
              </a:r>
              <a:r>
                <a:rPr lang="hu-HU" sz="1000" b="0" i="0" kern="1200" dirty="0" err="1">
                  <a:solidFill>
                    <a:sysClr val="windowText" lastClr="000000">
                      <a:hueOff val="0"/>
                      <a:satOff val="0"/>
                      <a:lumOff val="0"/>
                      <a:alphaOff val="0"/>
                    </a:sysClr>
                  </a:solidFill>
                  <a:ea typeface="+mn-ea"/>
                  <a:cs typeface="+mn-cs"/>
                </a:rPr>
                <a:t>angažman</a:t>
              </a:r>
              <a:r>
                <a:rPr lang="hu-HU" sz="1000" b="0" i="0" kern="1200" dirty="0">
                  <a:solidFill>
                    <a:sysClr val="windowText" lastClr="000000">
                      <a:hueOff val="0"/>
                      <a:satOff val="0"/>
                      <a:lumOff val="0"/>
                      <a:alphaOff val="0"/>
                    </a:sysClr>
                  </a:solidFill>
                  <a:ea typeface="+mn-ea"/>
                  <a:cs typeface="+mn-cs"/>
                </a:rPr>
                <a:t> u </a:t>
              </a:r>
              <a:r>
                <a:rPr lang="hu-HU" sz="1000" b="0" i="0" kern="1200" dirty="0" err="1">
                  <a:solidFill>
                    <a:sysClr val="windowText" lastClr="000000">
                      <a:hueOff val="0"/>
                      <a:satOff val="0"/>
                      <a:lumOff val="0"/>
                      <a:alphaOff val="0"/>
                    </a:sysClr>
                  </a:solidFill>
                  <a:ea typeface="+mn-ea"/>
                  <a:cs typeface="+mn-cs"/>
                </a:rPr>
                <a:t>održive</a:t>
              </a:r>
              <a:r>
                <a:rPr lang="hu-HU" sz="1000" b="0" i="0" kern="1200" dirty="0">
                  <a:solidFill>
                    <a:sysClr val="windowText" lastClr="000000">
                      <a:hueOff val="0"/>
                      <a:satOff val="0"/>
                      <a:lumOff val="0"/>
                      <a:alphaOff val="0"/>
                    </a:sysClr>
                  </a:solidFill>
                  <a:ea typeface="+mn-ea"/>
                  <a:cs typeface="+mn-cs"/>
                </a:rPr>
                <a:t> </a:t>
              </a:r>
              <a:r>
                <a:rPr lang="hu-HU" sz="1000" b="0" i="0" kern="1200" dirty="0" err="1">
                  <a:solidFill>
                    <a:sysClr val="windowText" lastClr="000000">
                      <a:hueOff val="0"/>
                      <a:satOff val="0"/>
                      <a:lumOff val="0"/>
                      <a:alphaOff val="0"/>
                    </a:sysClr>
                  </a:solidFill>
                  <a:ea typeface="+mn-ea"/>
                  <a:cs typeface="+mn-cs"/>
                </a:rPr>
                <a:t>aktivnosti</a:t>
              </a:r>
              <a:endParaRPr lang="hu-HU" sz="1000" kern="1200" dirty="0">
                <a:solidFill>
                  <a:sysClr val="windowText" lastClr="000000">
                    <a:hueOff val="0"/>
                    <a:satOff val="0"/>
                    <a:lumOff val="0"/>
                    <a:alphaOff val="0"/>
                  </a:sysClr>
                </a:solidFill>
                <a:ea typeface="+mn-ea"/>
                <a:cs typeface="+mn-cs"/>
              </a:endParaRPr>
            </a:p>
          </p:txBody>
        </p:sp>
      </p:grpSp>
      <p:grpSp>
        <p:nvGrpSpPr>
          <p:cNvPr id="16" name="Group 15">
            <a:extLst>
              <a:ext uri="{FF2B5EF4-FFF2-40B4-BE49-F238E27FC236}">
                <a16:creationId xmlns:a16="http://schemas.microsoft.com/office/drawing/2014/main" id="{21F3AD6C-2322-4539-8EC6-082A044C680C}"/>
              </a:ext>
            </a:extLst>
          </p:cNvPr>
          <p:cNvGrpSpPr/>
          <p:nvPr/>
        </p:nvGrpSpPr>
        <p:grpSpPr>
          <a:xfrm>
            <a:off x="181134" y="4289733"/>
            <a:ext cx="2936625" cy="507675"/>
            <a:chOff x="0" y="4399078"/>
            <a:chExt cx="4205251" cy="698197"/>
          </a:xfrm>
        </p:grpSpPr>
        <p:sp>
          <p:nvSpPr>
            <p:cNvPr id="17" name="Rectangle: Rounded Corners 16">
              <a:extLst>
                <a:ext uri="{FF2B5EF4-FFF2-40B4-BE49-F238E27FC236}">
                  <a16:creationId xmlns:a16="http://schemas.microsoft.com/office/drawing/2014/main" id="{DA4CB842-66D4-4CFA-92C8-0250C1D1741B}"/>
                </a:ext>
              </a:extLst>
            </p:cNvPr>
            <p:cNvSpPr/>
            <p:nvPr/>
          </p:nvSpPr>
          <p:spPr>
            <a:xfrm>
              <a:off x="0" y="4399078"/>
              <a:ext cx="4205251" cy="698197"/>
            </a:xfrm>
            <a:prstGeom prst="roundRect">
              <a:avLst/>
            </a:prstGeom>
            <a:solidFill>
              <a:srgbClr val="4472C4">
                <a:hueOff val="-7353344"/>
                <a:satOff val="-10228"/>
                <a:lumOff val="-3922"/>
                <a:alphaOff val="0"/>
              </a:srgbClr>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sp>
        <p:sp>
          <p:nvSpPr>
            <p:cNvPr id="18" name="Rectangle: Rounded Corners 30">
              <a:extLst>
                <a:ext uri="{FF2B5EF4-FFF2-40B4-BE49-F238E27FC236}">
                  <a16:creationId xmlns:a16="http://schemas.microsoft.com/office/drawing/2014/main" id="{F81554C6-9DE7-4B3B-93DE-F06972BF92A1}"/>
                </a:ext>
              </a:extLst>
            </p:cNvPr>
            <p:cNvSpPr txBox="1"/>
            <p:nvPr/>
          </p:nvSpPr>
          <p:spPr>
            <a:xfrm>
              <a:off x="34083" y="4433161"/>
              <a:ext cx="4137085" cy="6300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36195" rIns="72390" bIns="36195" numCol="1" spcCol="1270" anchor="ctr" anchorCtr="0">
              <a:noAutofit/>
            </a:bodyPr>
            <a:lstStyle/>
            <a:p>
              <a:pPr marL="0" lvl="0" indent="0" algn="ctr" defTabSz="844550" rtl="0">
                <a:lnSpc>
                  <a:spcPct val="90000"/>
                </a:lnSpc>
                <a:spcBef>
                  <a:spcPct val="0"/>
                </a:spcBef>
                <a:spcAft>
                  <a:spcPct val="35000"/>
                </a:spcAft>
                <a:buNone/>
              </a:pPr>
              <a:r>
                <a:rPr lang="en-US" sz="1200" b="1" kern="1200">
                  <a:solidFill>
                    <a:sysClr val="window" lastClr="FFFFFF"/>
                  </a:solidFill>
                  <a:ea typeface="+mn-ea"/>
                  <a:cs typeface="+mn-cs"/>
                </a:rPr>
                <a:t>Nedostatak podrške mreže ponude i potražnje</a:t>
              </a:r>
              <a:endParaRPr lang="hu-HU" sz="1200" b="1" kern="1200">
                <a:solidFill>
                  <a:sysClr val="window" lastClr="FFFFFF"/>
                </a:solidFill>
                <a:ea typeface="+mn-ea"/>
                <a:cs typeface="+mn-cs"/>
              </a:endParaRPr>
            </a:p>
          </p:txBody>
        </p:sp>
      </p:grpSp>
      <p:pic>
        <p:nvPicPr>
          <p:cNvPr id="46" name="Picture 45">
            <a:extLst>
              <a:ext uri="{FF2B5EF4-FFF2-40B4-BE49-F238E27FC236}">
                <a16:creationId xmlns:a16="http://schemas.microsoft.com/office/drawing/2014/main" id="{B8F89C62-9D0C-44C5-853D-579661189A29}"/>
              </a:ext>
            </a:extLst>
          </p:cNvPr>
          <p:cNvPicPr>
            <a:picLocks noChangeAspect="1"/>
          </p:cNvPicPr>
          <p:nvPr/>
        </p:nvPicPr>
        <p:blipFill>
          <a:blip r:embed="rId3"/>
          <a:stretch>
            <a:fillRect/>
          </a:stretch>
        </p:blipFill>
        <p:spPr>
          <a:xfrm>
            <a:off x="5918012" y="-91781"/>
            <a:ext cx="1359871" cy="1334610"/>
          </a:xfrm>
          <a:prstGeom prst="rect">
            <a:avLst/>
          </a:prstGeom>
        </p:spPr>
      </p:pic>
    </p:spTree>
    <p:custDataLst>
      <p:tags r:id="rId1"/>
    </p:custDataLst>
    <p:extLst>
      <p:ext uri="{BB962C8B-B14F-4D97-AF65-F5344CB8AC3E}">
        <p14:creationId xmlns:p14="http://schemas.microsoft.com/office/powerpoint/2010/main" val="12048971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6A2E4-13D0-447F-9A4D-49FE4CC686AA}"/>
              </a:ext>
            </a:extLst>
          </p:cNvPr>
          <p:cNvSpPr>
            <a:spLocks noGrp="1"/>
          </p:cNvSpPr>
          <p:nvPr>
            <p:ph type="title"/>
          </p:nvPr>
        </p:nvSpPr>
        <p:spPr>
          <a:xfrm>
            <a:off x="383292" y="1048468"/>
            <a:ext cx="7717800" cy="646800"/>
          </a:xfrm>
        </p:spPr>
        <p:txBody>
          <a:bodyPr/>
          <a:lstStyle/>
          <a:p>
            <a:pPr algn="l" rtl="0"/>
            <a:r>
              <a:rPr lang="en-US" sz="4000" dirty="0">
                <a:solidFill>
                  <a:srgbClr val="368E00"/>
                </a:solidFill>
              </a:rPr>
              <a:t>Prednosti potrošača</a:t>
            </a:r>
            <a:br>
              <a:rPr lang="el-GR" sz="4000" dirty="0">
                <a:solidFill>
                  <a:srgbClr val="368E00"/>
                </a:solidFill>
              </a:rPr>
            </a:br>
            <a:br>
              <a:rPr lang="el-GR" sz="4000" dirty="0">
                <a:solidFill>
                  <a:srgbClr val="368E00"/>
                </a:solidFill>
              </a:rPr>
            </a:br>
            <a:endParaRPr lang="en-GB" dirty="0"/>
          </a:p>
        </p:txBody>
      </p:sp>
      <p:sp>
        <p:nvSpPr>
          <p:cNvPr id="3" name="Subtitle 2">
            <a:extLst>
              <a:ext uri="{FF2B5EF4-FFF2-40B4-BE49-F238E27FC236}">
                <a16:creationId xmlns:a16="http://schemas.microsoft.com/office/drawing/2014/main" id="{EC35D2E2-C099-4F7D-ABCF-5B86A6A2C7DA}"/>
              </a:ext>
            </a:extLst>
          </p:cNvPr>
          <p:cNvSpPr>
            <a:spLocks noGrp="1"/>
          </p:cNvSpPr>
          <p:nvPr>
            <p:ph type="subTitle" idx="1"/>
          </p:nvPr>
        </p:nvSpPr>
        <p:spPr>
          <a:xfrm>
            <a:off x="2366523" y="2020302"/>
            <a:ext cx="5317350" cy="2074730"/>
          </a:xfrm>
        </p:spPr>
        <p:txBody>
          <a:bodyPr/>
          <a:lstStyle/>
          <a:p>
            <a:pPr algn="l" rtl="0"/>
            <a:r>
              <a:rPr lang="en-GB" sz="1600" dirty="0"/>
              <a:t>Pregled onoga što je održiva potrošnja, istražuje ponašanje potrošača u smislu kako su namjere kupaca u korelaciji s njihovim postupcima i daje sažetak najvažnijih dimenzija koristi CE-a iz perspektive kupaca.</a:t>
            </a:r>
          </a:p>
          <a:p>
            <a:pPr algn="l" rtl="0"/>
            <a:r>
              <a:rPr lang="en-US" sz="1400" dirty="0"/>
              <a:t> </a:t>
            </a:r>
            <a:endParaRPr lang="en-GB" dirty="0"/>
          </a:p>
        </p:txBody>
      </p:sp>
    </p:spTree>
    <p:custDataLst>
      <p:tags r:id="rId1"/>
    </p:custDataLst>
    <p:extLst>
      <p:ext uri="{BB962C8B-B14F-4D97-AF65-F5344CB8AC3E}">
        <p14:creationId xmlns:p14="http://schemas.microsoft.com/office/powerpoint/2010/main" val="29012528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9F817-0C9D-45A8-B598-18DCBFD7D0BC}"/>
              </a:ext>
            </a:extLst>
          </p:cNvPr>
          <p:cNvSpPr>
            <a:spLocks noGrp="1"/>
          </p:cNvSpPr>
          <p:nvPr>
            <p:ph type="title"/>
          </p:nvPr>
        </p:nvSpPr>
        <p:spPr>
          <a:xfrm>
            <a:off x="1189061" y="161381"/>
            <a:ext cx="7717800" cy="1011600"/>
          </a:xfrm>
        </p:spPr>
        <p:txBody>
          <a:bodyPr/>
          <a:lstStyle/>
          <a:p>
            <a:pPr algn="l" rtl="0"/>
            <a:r>
              <a:rPr lang="en-GB" dirty="0">
                <a:solidFill>
                  <a:srgbClr val="2B2D83"/>
                </a:solidFill>
              </a:rPr>
              <a:t>Prednosti potrošača</a:t>
            </a:r>
            <a:br>
              <a:rPr lang="en-GB" dirty="0"/>
            </a:br>
            <a:endParaRPr lang="en-GB" dirty="0"/>
          </a:p>
        </p:txBody>
      </p:sp>
      <p:sp>
        <p:nvSpPr>
          <p:cNvPr id="3" name="Content Placeholder 2">
            <a:extLst>
              <a:ext uri="{FF2B5EF4-FFF2-40B4-BE49-F238E27FC236}">
                <a16:creationId xmlns:a16="http://schemas.microsoft.com/office/drawing/2014/main" id="{2065D3E3-6F27-4403-8E78-762FFC2544B1}"/>
              </a:ext>
            </a:extLst>
          </p:cNvPr>
          <p:cNvSpPr txBox="1">
            <a:spLocks/>
          </p:cNvSpPr>
          <p:nvPr/>
        </p:nvSpPr>
        <p:spPr>
          <a:xfrm>
            <a:off x="811854" y="1358281"/>
            <a:ext cx="4745363" cy="35536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hu-HU" sz="1400" b="1" i="0" u="none" strike="noStrike" kern="1200" cap="none" spc="0" normalizeH="0" baseline="0" noProof="0" dirty="0">
                <a:ln>
                  <a:noFill/>
                </a:ln>
                <a:solidFill>
                  <a:srgbClr val="368E00"/>
                </a:solidFill>
                <a:effectLst/>
                <a:uLnTx/>
                <a:uFillTx/>
                <a:latin typeface="+mn-lt"/>
                <a:ea typeface="Verdana" panose="020B0604030504040204" pitchFamily="34" charset="0"/>
                <a:cs typeface="+mn-cs"/>
              </a:rPr>
              <a:t>Tema o kojoj su istraživači šutjeli</a:t>
            </a:r>
            <a:endParaRPr kumimoji="0" lang="en-US" sz="1400" b="1" i="0" u="none" strike="noStrike" kern="1200" cap="none" spc="0" normalizeH="0" baseline="0" noProof="0" dirty="0">
              <a:ln>
                <a:noFill/>
              </a:ln>
              <a:solidFill>
                <a:srgbClr val="368E00"/>
              </a:solidFill>
              <a:effectLst/>
              <a:uLnTx/>
              <a:uFillTx/>
              <a:latin typeface="+mn-lt"/>
              <a:ea typeface="Verdana" panose="020B0604030504040204" pitchFamily="34" charset="0"/>
              <a:cs typeface="+mn-cs"/>
            </a:endParaRPr>
          </a:p>
          <a:p>
            <a:pPr marL="228600" marR="0" lvl="0" indent="-2286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hu-HU" sz="1400" b="0" i="0" u="none" strike="noStrike" kern="1200" cap="none" spc="0" normalizeH="0" baseline="0" noProof="0" dirty="0">
                <a:ln>
                  <a:noFill/>
                </a:ln>
                <a:solidFill>
                  <a:sysClr val="windowText" lastClr="000000"/>
                </a:solidFill>
                <a:effectLst/>
                <a:uLnTx/>
                <a:uFillTx/>
                <a:latin typeface="+mn-lt"/>
                <a:ea typeface="Verdana" panose="020B0604030504040204" pitchFamily="34" charset="0"/>
                <a:cs typeface="+mn-cs"/>
              </a:rPr>
              <a:t>Do sada je kružno gospodarstvo gotovo isključivo istraživano iz perspektive poduzeća i tehnologije, naglašavajući prednosti CE-a za poduzeća</a:t>
            </a:r>
            <a:endParaRPr kumimoji="0" lang="en-US" sz="1400" b="0" i="0" u="none" strike="noStrike" kern="1200" cap="none" spc="0" normalizeH="0" baseline="0" noProof="0" dirty="0">
              <a:ln>
                <a:noFill/>
              </a:ln>
              <a:solidFill>
                <a:sysClr val="windowText" lastClr="000000"/>
              </a:solidFill>
              <a:effectLst/>
              <a:uLnTx/>
              <a:uFillTx/>
              <a:latin typeface="+mn-lt"/>
              <a:ea typeface="Verdana" panose="020B0604030504040204" pitchFamily="34" charset="0"/>
              <a:cs typeface="+mn-cs"/>
            </a:endParaRPr>
          </a:p>
          <a:p>
            <a:pPr marL="228600" marR="0" lvl="0" indent="-2286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ysClr val="windowText" lastClr="000000"/>
                </a:solidFill>
                <a:effectLst/>
                <a:uLnTx/>
                <a:uFillTx/>
                <a:latin typeface="+mn-lt"/>
                <a:ea typeface="Verdana" panose="020B0604030504040204" pitchFamily="34" charset="0"/>
                <a:cs typeface="+mn-cs"/>
              </a:rPr>
              <a:t>Ponuda vrijednosti kružnog gospodarstva kupcima/potrošačima iznimno je zanemarena</a:t>
            </a:r>
            <a:endParaRPr kumimoji="0" lang="hu-HU" sz="1400" b="0" i="0" u="none" strike="noStrike" kern="1200" cap="none" spc="0" normalizeH="0" baseline="0" noProof="0" dirty="0">
              <a:ln>
                <a:noFill/>
              </a:ln>
              <a:solidFill>
                <a:sysClr val="windowText" lastClr="000000"/>
              </a:solidFill>
              <a:effectLst/>
              <a:uLnTx/>
              <a:uFillTx/>
              <a:latin typeface="+mn-lt"/>
              <a:ea typeface="Verdana" panose="020B0604030504040204" pitchFamily="34" charset="0"/>
              <a:cs typeface="+mn-cs"/>
            </a:endParaRPr>
          </a:p>
          <a:p>
            <a:pPr marL="228600" marR="0" lvl="0" indent="-2286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hu-HU" sz="1400" b="0" i="0" u="none" strike="noStrike" kern="1200" cap="none" spc="0" normalizeH="0" baseline="0" noProof="0" dirty="0" err="1">
                <a:ln>
                  <a:noFill/>
                </a:ln>
                <a:solidFill>
                  <a:sysClr val="windowText" lastClr="000000"/>
                </a:solidFill>
                <a:effectLst/>
                <a:uLnTx/>
                <a:uFillTx/>
                <a:latin typeface="+mn-lt"/>
                <a:ea typeface="Verdana" panose="020B0604030504040204" pitchFamily="34" charset="0"/>
                <a:cs typeface="+mn-cs"/>
              </a:rPr>
              <a:t>Kao</a:t>
            </a:r>
            <a:r>
              <a:rPr kumimoji="0" lang="hu-HU" sz="1400" b="0" i="0" u="none" strike="noStrike" kern="1200" cap="none" spc="0" normalizeH="0" baseline="0" noProof="0" dirty="0">
                <a:ln>
                  <a:noFill/>
                </a:ln>
                <a:solidFill>
                  <a:sysClr val="windowText" lastClr="000000"/>
                </a:solidFill>
                <a:effectLst/>
                <a:uLnTx/>
                <a:uFillTx/>
                <a:latin typeface="+mn-lt"/>
                <a:ea typeface="Verdana" panose="020B0604030504040204" pitchFamily="34" charset="0"/>
                <a:cs typeface="+mn-cs"/>
              </a:rPr>
              <a:t> i u slučaju svake inovacije, </a:t>
            </a:r>
            <a:r>
              <a:rPr kumimoji="0" lang="hu-HU" sz="1400" b="0" i="0" u="none" strike="noStrike" kern="1200" cap="none" spc="0" normalizeH="0" baseline="0" noProof="0" dirty="0" err="1">
                <a:ln>
                  <a:noFill/>
                </a:ln>
                <a:solidFill>
                  <a:sysClr val="windowText" lastClr="000000"/>
                </a:solidFill>
                <a:effectLst/>
                <a:uLnTx/>
                <a:uFillTx/>
                <a:latin typeface="+mn-lt"/>
                <a:ea typeface="Verdana" panose="020B0604030504040204" pitchFamily="34" charset="0"/>
                <a:cs typeface="+mn-cs"/>
              </a:rPr>
              <a:t>tu</a:t>
            </a:r>
            <a:r>
              <a:rPr kumimoji="0" lang="hu-HU" sz="1400" b="0" i="0" u="none" strike="noStrike" kern="1200" cap="none" spc="0" normalizeH="0" baseline="0" noProof="0" dirty="0">
                <a:ln>
                  <a:noFill/>
                </a:ln>
                <a:solidFill>
                  <a:sysClr val="windowText" lastClr="000000"/>
                </a:solidFill>
                <a:effectLst/>
                <a:uLnTx/>
                <a:uFillTx/>
                <a:latin typeface="+mn-lt"/>
                <a:ea typeface="Verdana" panose="020B0604030504040204" pitchFamily="34" charset="0"/>
                <a:cs typeface="+mn-cs"/>
              </a:rPr>
              <a:t> je </a:t>
            </a:r>
            <a:r>
              <a:rPr kumimoji="0" lang="hu-HU" sz="1400" b="0" i="0" u="none" strike="noStrike" kern="1200" cap="none" spc="0" normalizeH="0" baseline="0" noProof="0" dirty="0" err="1">
                <a:ln>
                  <a:noFill/>
                </a:ln>
                <a:solidFill>
                  <a:sysClr val="windowText" lastClr="000000"/>
                </a:solidFill>
                <a:effectLst/>
                <a:uLnTx/>
                <a:uFillTx/>
                <a:latin typeface="+mn-lt"/>
                <a:ea typeface="Verdana" panose="020B0604030504040204" pitchFamily="34" charset="0"/>
                <a:cs typeface="+mn-cs"/>
              </a:rPr>
              <a:t>nužno</a:t>
            </a:r>
            <a:r>
              <a:rPr kumimoji="0" lang="hu-HU" sz="1400" b="0" i="0" u="none" strike="noStrike" kern="1200" cap="none" spc="0" normalizeH="0" baseline="0" noProof="0" dirty="0">
                <a:ln>
                  <a:noFill/>
                </a:ln>
                <a:solidFill>
                  <a:sysClr val="windowText" lastClr="000000"/>
                </a:solidFill>
                <a:effectLst/>
                <a:uLnTx/>
                <a:uFillTx/>
                <a:latin typeface="+mn-lt"/>
                <a:ea typeface="Verdana" panose="020B0604030504040204" pitchFamily="34" charset="0"/>
                <a:cs typeface="+mn-cs"/>
              </a:rPr>
              <a:t> </a:t>
            </a:r>
            <a:r>
              <a:rPr kumimoji="0" lang="en-GB" sz="1400" b="0" i="0" u="none" strike="noStrike" kern="1200" cap="none" spc="0" normalizeH="0" baseline="0" noProof="0" dirty="0" err="1">
                <a:ln>
                  <a:noFill/>
                </a:ln>
                <a:solidFill>
                  <a:sysClr val="windowText" lastClr="000000"/>
                </a:solidFill>
                <a:effectLst/>
                <a:uLnTx/>
                <a:uFillTx/>
                <a:latin typeface="+mn-lt"/>
                <a:ea typeface="Verdana" panose="020B0604030504040204" pitchFamily="34" charset="0"/>
                <a:cs typeface="+mn-cs"/>
              </a:rPr>
              <a:t>razumjeti</a:t>
            </a:r>
            <a:r>
              <a:rPr kumimoji="0" lang="en-GB" sz="1400" b="0" i="0" u="none" strike="noStrike" kern="1200" cap="none" spc="0" normalizeH="0" baseline="0" noProof="0" dirty="0">
                <a:ln>
                  <a:noFill/>
                </a:ln>
                <a:solidFill>
                  <a:sysClr val="windowText" lastClr="000000"/>
                </a:solidFill>
                <a:effectLst/>
                <a:uLnTx/>
                <a:uFillTx/>
                <a:latin typeface="+mn-lt"/>
                <a:ea typeface="Verdana" panose="020B0604030504040204" pitchFamily="34" charset="0"/>
                <a:cs typeface="+mn-cs"/>
              </a:rPr>
              <a:t> kupčevu vrijednost iz </a:t>
            </a:r>
            <a:r>
              <a:rPr kumimoji="0" lang="en-GB" sz="1400" b="0" i="0" u="none" strike="noStrike" kern="1200" cap="none" spc="0" normalizeH="0" baseline="0" noProof="0" dirty="0" err="1">
                <a:ln>
                  <a:noFill/>
                </a:ln>
                <a:solidFill>
                  <a:sysClr val="windowText" lastClr="000000"/>
                </a:solidFill>
                <a:effectLst/>
                <a:uLnTx/>
                <a:uFillTx/>
                <a:latin typeface="+mn-lt"/>
                <a:ea typeface="Verdana" panose="020B0604030504040204" pitchFamily="34" charset="0"/>
                <a:cs typeface="+mn-cs"/>
              </a:rPr>
              <a:t>perspektive</a:t>
            </a:r>
            <a:r>
              <a:rPr kumimoji="0" lang="en-GB" sz="1400" b="0" i="0" u="none" strike="noStrike" kern="1200" cap="none" spc="0" normalizeH="0" baseline="0" noProof="0" dirty="0">
                <a:ln>
                  <a:noFill/>
                </a:ln>
                <a:solidFill>
                  <a:sysClr val="windowText" lastClr="000000"/>
                </a:solidFill>
                <a:effectLst/>
                <a:uLnTx/>
                <a:uFillTx/>
                <a:latin typeface="+mn-lt"/>
                <a:ea typeface="Verdana" panose="020B0604030504040204" pitchFamily="34" charset="0"/>
                <a:cs typeface="+mn-cs"/>
              </a:rPr>
              <a:t> </a:t>
            </a:r>
            <a:r>
              <a:rPr kumimoji="0" lang="en-GB" sz="1400" b="0" i="0" u="none" strike="noStrike" kern="1200" cap="none" spc="0" normalizeH="0" baseline="0" noProof="0" dirty="0" err="1">
                <a:ln>
                  <a:noFill/>
                </a:ln>
                <a:solidFill>
                  <a:sysClr val="windowText" lastClr="000000"/>
                </a:solidFill>
                <a:effectLst/>
                <a:uLnTx/>
                <a:uFillTx/>
                <a:latin typeface="+mn-lt"/>
                <a:ea typeface="Verdana" panose="020B0604030504040204" pitchFamily="34" charset="0"/>
                <a:cs typeface="+mn-cs"/>
              </a:rPr>
              <a:t>kupca</a:t>
            </a:r>
            <a:r>
              <a:rPr kumimoji="0" lang="en-GB" sz="1400" b="0" i="0" u="none" strike="noStrike" kern="1200" cap="none" spc="0" normalizeH="0" baseline="0" noProof="0" dirty="0">
                <a:ln>
                  <a:noFill/>
                </a:ln>
                <a:solidFill>
                  <a:sysClr val="windowText" lastClr="000000"/>
                </a:solidFill>
                <a:effectLst/>
                <a:uLnTx/>
                <a:uFillTx/>
                <a:latin typeface="+mn-lt"/>
                <a:ea typeface="Verdana" panose="020B0604030504040204" pitchFamily="34" charset="0"/>
                <a:cs typeface="+mn-cs"/>
              </a:rPr>
              <a:t> </a:t>
            </a:r>
            <a:r>
              <a:rPr kumimoji="0" lang="hu-HU" sz="1400" b="0" i="0" u="none" strike="noStrike" kern="1200" cap="none" spc="0" normalizeH="0" baseline="0" noProof="0" dirty="0">
                <a:ln>
                  <a:noFill/>
                </a:ln>
                <a:solidFill>
                  <a:sysClr val="windowText" lastClr="000000"/>
                </a:solidFill>
                <a:effectLst/>
                <a:uLnTx/>
                <a:uFillTx/>
                <a:latin typeface="+mn-lt"/>
                <a:ea typeface="Verdana" panose="020B0604030504040204" pitchFamily="34" charset="0"/>
                <a:cs typeface="+mn-cs"/>
              </a:rPr>
              <a:t>- </a:t>
            </a:r>
            <a:r>
              <a:rPr kumimoji="0" lang="en-GB" sz="1400" b="0" i="0" u="none" strike="noStrike" kern="1200" cap="none" spc="0" normalizeH="0" baseline="0" noProof="0" dirty="0" err="1">
                <a:ln>
                  <a:noFill/>
                </a:ln>
                <a:solidFill>
                  <a:sysClr val="windowText" lastClr="000000"/>
                </a:solidFill>
                <a:effectLst/>
                <a:uLnTx/>
                <a:uFillTx/>
                <a:latin typeface="+mn-lt"/>
                <a:ea typeface="Verdana" panose="020B0604030504040204" pitchFamily="34" charset="0"/>
                <a:cs typeface="+mn-cs"/>
              </a:rPr>
              <a:t>ovo</a:t>
            </a:r>
            <a:r>
              <a:rPr kumimoji="0" lang="en-GB" sz="1400" b="0" i="0" u="none" strike="noStrike" kern="1200" cap="none" spc="0" normalizeH="0" baseline="0" noProof="0" dirty="0">
                <a:ln>
                  <a:noFill/>
                </a:ln>
                <a:solidFill>
                  <a:sysClr val="windowText" lastClr="000000"/>
                </a:solidFill>
                <a:effectLst/>
                <a:uLnTx/>
                <a:uFillTx/>
                <a:latin typeface="+mn-lt"/>
                <a:ea typeface="Verdana" panose="020B0604030504040204" pitchFamily="34" charset="0"/>
                <a:cs typeface="+mn-cs"/>
              </a:rPr>
              <a:t> je ključ uspješne komercijalizacije CE proizvoda i rješenja</a:t>
            </a:r>
            <a:endParaRPr kumimoji="0" lang="en-US" sz="1400" b="0" i="0" u="none" strike="noStrike" kern="1200" cap="none" spc="0" normalizeH="0" baseline="0" noProof="0" dirty="0">
              <a:ln>
                <a:noFill/>
              </a:ln>
              <a:solidFill>
                <a:sysClr val="windowText" lastClr="000000"/>
              </a:solidFill>
              <a:effectLst/>
              <a:uLnTx/>
              <a:uFillTx/>
              <a:latin typeface="+mn-lt"/>
              <a:ea typeface="Verdana" panose="020B0604030504040204" pitchFamily="34" charset="0"/>
              <a:cs typeface="+mn-cs"/>
            </a:endParaRPr>
          </a:p>
        </p:txBody>
      </p:sp>
      <p:pic>
        <p:nvPicPr>
          <p:cNvPr id="9" name="Picture 8">
            <a:extLst>
              <a:ext uri="{FF2B5EF4-FFF2-40B4-BE49-F238E27FC236}">
                <a16:creationId xmlns:a16="http://schemas.microsoft.com/office/drawing/2014/main" id="{9BA9BC4E-3962-4310-9ACB-BF0C56910BB6}"/>
              </a:ext>
            </a:extLst>
          </p:cNvPr>
          <p:cNvPicPr>
            <a:picLocks noChangeAspect="1"/>
          </p:cNvPicPr>
          <p:nvPr/>
        </p:nvPicPr>
        <p:blipFill>
          <a:blip r:embed="rId3"/>
          <a:stretch>
            <a:fillRect/>
          </a:stretch>
        </p:blipFill>
        <p:spPr>
          <a:xfrm>
            <a:off x="5557217" y="1507730"/>
            <a:ext cx="2921364" cy="2128040"/>
          </a:xfrm>
          <a:prstGeom prst="rect">
            <a:avLst/>
          </a:prstGeom>
        </p:spPr>
      </p:pic>
    </p:spTree>
    <p:custDataLst>
      <p:tags r:id="rId1"/>
    </p:custDataLst>
    <p:extLst>
      <p:ext uri="{BB962C8B-B14F-4D97-AF65-F5344CB8AC3E}">
        <p14:creationId xmlns:p14="http://schemas.microsoft.com/office/powerpoint/2010/main" val="20950908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9F817-0C9D-45A8-B598-18DCBFD7D0BC}"/>
              </a:ext>
            </a:extLst>
          </p:cNvPr>
          <p:cNvSpPr>
            <a:spLocks noGrp="1"/>
          </p:cNvSpPr>
          <p:nvPr>
            <p:ph type="title"/>
          </p:nvPr>
        </p:nvSpPr>
        <p:spPr>
          <a:xfrm>
            <a:off x="1078455" y="170254"/>
            <a:ext cx="7717800" cy="1011600"/>
          </a:xfrm>
        </p:spPr>
        <p:txBody>
          <a:bodyPr/>
          <a:lstStyle/>
          <a:p>
            <a:pPr algn="l" rtl="0"/>
            <a:r>
              <a:rPr lang="en-GB" dirty="0">
                <a:solidFill>
                  <a:srgbClr val="2B2D83"/>
                </a:solidFill>
              </a:rPr>
              <a:t>Što je održiva potrošnja?</a:t>
            </a:r>
            <a:br>
              <a:rPr lang="en-GB" dirty="0"/>
            </a:br>
            <a:endParaRPr lang="en-GB" dirty="0"/>
          </a:p>
        </p:txBody>
      </p:sp>
      <p:grpSp>
        <p:nvGrpSpPr>
          <p:cNvPr id="17" name="Group 43">
            <a:extLst>
              <a:ext uri="{FF2B5EF4-FFF2-40B4-BE49-F238E27FC236}">
                <a16:creationId xmlns:a16="http://schemas.microsoft.com/office/drawing/2014/main" id="{38B57D80-815A-4806-AD4F-36B2E7B12240}"/>
              </a:ext>
            </a:extLst>
          </p:cNvPr>
          <p:cNvGrpSpPr/>
          <p:nvPr/>
        </p:nvGrpSpPr>
        <p:grpSpPr>
          <a:xfrm>
            <a:off x="0" y="1129681"/>
            <a:ext cx="2385391" cy="3777118"/>
            <a:chOff x="867651" y="1252482"/>
            <a:chExt cx="3354813" cy="5149606"/>
          </a:xfrm>
        </p:grpSpPr>
        <p:grpSp>
          <p:nvGrpSpPr>
            <p:cNvPr id="18" name="Group 44">
              <a:extLst>
                <a:ext uri="{FF2B5EF4-FFF2-40B4-BE49-F238E27FC236}">
                  <a16:creationId xmlns:a16="http://schemas.microsoft.com/office/drawing/2014/main" id="{B67216C1-757F-4B9F-8BE6-D2A0189F8799}"/>
                </a:ext>
              </a:extLst>
            </p:cNvPr>
            <p:cNvGrpSpPr/>
            <p:nvPr/>
          </p:nvGrpSpPr>
          <p:grpSpPr>
            <a:xfrm>
              <a:off x="1473874" y="3286057"/>
              <a:ext cx="2509284" cy="2508016"/>
              <a:chOff x="2120176" y="3985924"/>
              <a:chExt cx="1660513" cy="1659674"/>
            </a:xfrm>
          </p:grpSpPr>
          <p:sp>
            <p:nvSpPr>
              <p:cNvPr id="26" name="Freeform: Shape 52">
                <a:extLst>
                  <a:ext uri="{FF2B5EF4-FFF2-40B4-BE49-F238E27FC236}">
                    <a16:creationId xmlns:a16="http://schemas.microsoft.com/office/drawing/2014/main" id="{4B2B29A2-AF0B-4CBF-B925-FD64EB44BEA9}"/>
                  </a:ext>
                </a:extLst>
              </p:cNvPr>
              <p:cNvSpPr/>
              <p:nvPr/>
            </p:nvSpPr>
            <p:spPr>
              <a:xfrm>
                <a:off x="2120176" y="3985924"/>
                <a:ext cx="1659675" cy="1659674"/>
              </a:xfrm>
              <a:custGeom>
                <a:avLst/>
                <a:gdLst>
                  <a:gd name="connsiteX0" fmla="*/ 5063164 w 5063163"/>
                  <a:gd name="connsiteY0" fmla="*/ 2531582 h 5063163"/>
                  <a:gd name="connsiteX1" fmla="*/ 2531582 w 5063163"/>
                  <a:gd name="connsiteY1" fmla="*/ 5063164 h 5063163"/>
                  <a:gd name="connsiteX2" fmla="*/ 0 w 5063163"/>
                  <a:gd name="connsiteY2" fmla="*/ 2531582 h 5063163"/>
                  <a:gd name="connsiteX3" fmla="*/ 2531582 w 5063163"/>
                  <a:gd name="connsiteY3" fmla="*/ 0 h 5063163"/>
                  <a:gd name="connsiteX4" fmla="*/ 5063164 w 5063163"/>
                  <a:gd name="connsiteY4" fmla="*/ 2531582 h 50631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3163" h="5063163">
                    <a:moveTo>
                      <a:pt x="5063164" y="2531582"/>
                    </a:moveTo>
                    <a:cubicBezTo>
                      <a:pt x="5063164" y="3929736"/>
                      <a:pt x="3929736" y="5063164"/>
                      <a:pt x="2531582" y="5063164"/>
                    </a:cubicBezTo>
                    <a:cubicBezTo>
                      <a:pt x="1133428" y="5063164"/>
                      <a:pt x="0" y="3929736"/>
                      <a:pt x="0" y="2531582"/>
                    </a:cubicBezTo>
                    <a:cubicBezTo>
                      <a:pt x="0" y="1133428"/>
                      <a:pt x="1133428" y="0"/>
                      <a:pt x="2531582" y="0"/>
                    </a:cubicBezTo>
                    <a:cubicBezTo>
                      <a:pt x="3929736" y="0"/>
                      <a:pt x="5063164" y="1133428"/>
                      <a:pt x="5063164" y="2531582"/>
                    </a:cubicBezTo>
                    <a:close/>
                  </a:path>
                </a:pathLst>
              </a:custGeom>
              <a:solidFill>
                <a:srgbClr val="8BC145">
                  <a:lumMod val="40000"/>
                  <a:lumOff val="60000"/>
                </a:srgbClr>
              </a:solidFill>
              <a:ln w="851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Freeform: Shape 53">
                <a:extLst>
                  <a:ext uri="{FF2B5EF4-FFF2-40B4-BE49-F238E27FC236}">
                    <a16:creationId xmlns:a16="http://schemas.microsoft.com/office/drawing/2014/main" id="{4E02770F-7136-43B8-8378-43531B3287EA}"/>
                  </a:ext>
                </a:extLst>
              </p:cNvPr>
              <p:cNvSpPr/>
              <p:nvPr/>
            </p:nvSpPr>
            <p:spPr>
              <a:xfrm>
                <a:off x="2465811" y="3987317"/>
                <a:ext cx="1314878" cy="1651368"/>
              </a:xfrm>
              <a:custGeom>
                <a:avLst/>
                <a:gdLst>
                  <a:gd name="connsiteX0" fmla="*/ 848114 w 1878869"/>
                  <a:gd name="connsiteY0" fmla="*/ 1699384 h 2359692"/>
                  <a:gd name="connsiteX1" fmla="*/ 868186 w 1878869"/>
                  <a:gd name="connsiteY1" fmla="*/ 1703335 h 2359692"/>
                  <a:gd name="connsiteX2" fmla="*/ 870779 w 1878869"/>
                  <a:gd name="connsiteY2" fmla="*/ 1705131 h 2359692"/>
                  <a:gd name="connsiteX3" fmla="*/ 893804 w 1878869"/>
                  <a:gd name="connsiteY3" fmla="*/ 1729272 h 2359692"/>
                  <a:gd name="connsiteX4" fmla="*/ 894722 w 1878869"/>
                  <a:gd name="connsiteY4" fmla="*/ 1731268 h 2359692"/>
                  <a:gd name="connsiteX5" fmla="*/ 808170 w 1878869"/>
                  <a:gd name="connsiteY5" fmla="*/ 1726639 h 2359692"/>
                  <a:gd name="connsiteX6" fmla="*/ 800988 w 1878869"/>
                  <a:gd name="connsiteY6" fmla="*/ 1715067 h 2359692"/>
                  <a:gd name="connsiteX7" fmla="*/ 810286 w 1878869"/>
                  <a:gd name="connsiteY7" fmla="*/ 1707046 h 2359692"/>
                  <a:gd name="connsiteX8" fmla="*/ 848114 w 1878869"/>
                  <a:gd name="connsiteY8" fmla="*/ 1699384 h 2359692"/>
                  <a:gd name="connsiteX9" fmla="*/ 626249 w 1878869"/>
                  <a:gd name="connsiteY9" fmla="*/ 1653335 h 2359692"/>
                  <a:gd name="connsiteX10" fmla="*/ 708890 w 1878869"/>
                  <a:gd name="connsiteY10" fmla="*/ 1676319 h 2359692"/>
                  <a:gd name="connsiteX11" fmla="*/ 737262 w 1878869"/>
                  <a:gd name="connsiteY11" fmla="*/ 1679911 h 2359692"/>
                  <a:gd name="connsiteX12" fmla="*/ 779679 w 1878869"/>
                  <a:gd name="connsiteY12" fmla="*/ 1693838 h 2359692"/>
                  <a:gd name="connsiteX13" fmla="*/ 782752 w 1878869"/>
                  <a:gd name="connsiteY13" fmla="*/ 1699623 h 2359692"/>
                  <a:gd name="connsiteX14" fmla="*/ 772935 w 1878869"/>
                  <a:gd name="connsiteY14" fmla="*/ 1711874 h 2359692"/>
                  <a:gd name="connsiteX15" fmla="*/ 741252 w 1878869"/>
                  <a:gd name="connsiteY15" fmla="*/ 1716264 h 2359692"/>
                  <a:gd name="connsiteX16" fmla="*/ 731356 w 1878869"/>
                  <a:gd name="connsiteY16" fmla="*/ 1712393 h 2359692"/>
                  <a:gd name="connsiteX17" fmla="*/ 687022 w 1878869"/>
                  <a:gd name="connsiteY17" fmla="*/ 1683821 h 2359692"/>
                  <a:gd name="connsiteX18" fmla="*/ 598077 w 1878869"/>
                  <a:gd name="connsiteY18" fmla="*/ 1660318 h 2359692"/>
                  <a:gd name="connsiteX19" fmla="*/ 626249 w 1878869"/>
                  <a:gd name="connsiteY19" fmla="*/ 1653335 h 2359692"/>
                  <a:gd name="connsiteX20" fmla="*/ 976644 w 1878869"/>
                  <a:gd name="connsiteY20" fmla="*/ 1025170 h 2359692"/>
                  <a:gd name="connsiteX21" fmla="*/ 1048151 w 1878869"/>
                  <a:gd name="connsiteY21" fmla="*/ 1085664 h 2359692"/>
                  <a:gd name="connsiteX22" fmla="*/ 1051384 w 1878869"/>
                  <a:gd name="connsiteY22" fmla="*/ 1088657 h 2359692"/>
                  <a:gd name="connsiteX23" fmla="*/ 1057848 w 1878869"/>
                  <a:gd name="connsiteY23" fmla="*/ 1105177 h 2359692"/>
                  <a:gd name="connsiteX24" fmla="*/ 1043562 w 1878869"/>
                  <a:gd name="connsiteY24" fmla="*/ 1107013 h 2359692"/>
                  <a:gd name="connsiteX25" fmla="*/ 992526 w 1878869"/>
                  <a:gd name="connsiteY25" fmla="*/ 1084387 h 2359692"/>
                  <a:gd name="connsiteX26" fmla="*/ 976085 w 1878869"/>
                  <a:gd name="connsiteY26" fmla="*/ 1059966 h 2359692"/>
                  <a:gd name="connsiteX27" fmla="*/ 976644 w 1878869"/>
                  <a:gd name="connsiteY27" fmla="*/ 1025170 h 2359692"/>
                  <a:gd name="connsiteX28" fmla="*/ 656018 w 1878869"/>
                  <a:gd name="connsiteY28" fmla="*/ 705342 h 2359692"/>
                  <a:gd name="connsiteX29" fmla="*/ 660168 w 1878869"/>
                  <a:gd name="connsiteY29" fmla="*/ 706579 h 2359692"/>
                  <a:gd name="connsiteX30" fmla="*/ 658053 w 1878869"/>
                  <a:gd name="connsiteY30" fmla="*/ 708455 h 2359692"/>
                  <a:gd name="connsiteX31" fmla="*/ 656018 w 1878869"/>
                  <a:gd name="connsiteY31" fmla="*/ 705342 h 2359692"/>
                  <a:gd name="connsiteX32" fmla="*/ 637621 w 1878869"/>
                  <a:gd name="connsiteY32" fmla="*/ 632677 h 2359692"/>
                  <a:gd name="connsiteX33" fmla="*/ 727724 w 1878869"/>
                  <a:gd name="connsiteY33" fmla="*/ 672581 h 2359692"/>
                  <a:gd name="connsiteX34" fmla="*/ 758091 w 1878869"/>
                  <a:gd name="connsiteY34" fmla="*/ 705821 h 2359692"/>
                  <a:gd name="connsiteX35" fmla="*/ 788897 w 1878869"/>
                  <a:gd name="connsiteY35" fmla="*/ 736387 h 2359692"/>
                  <a:gd name="connsiteX36" fmla="*/ 832711 w 1878869"/>
                  <a:gd name="connsiteY36" fmla="*/ 779443 h 2359692"/>
                  <a:gd name="connsiteX37" fmla="*/ 831155 w 1878869"/>
                  <a:gd name="connsiteY37" fmla="*/ 787943 h 2359692"/>
                  <a:gd name="connsiteX38" fmla="*/ 812440 w 1878869"/>
                  <a:gd name="connsiteY38" fmla="*/ 826370 h 2359692"/>
                  <a:gd name="connsiteX39" fmla="*/ 804260 w 1878869"/>
                  <a:gd name="connsiteY39" fmla="*/ 835229 h 2359692"/>
                  <a:gd name="connsiteX40" fmla="*/ 772297 w 1878869"/>
                  <a:gd name="connsiteY40" fmla="*/ 833314 h 2359692"/>
                  <a:gd name="connsiteX41" fmla="*/ 691492 w 1878869"/>
                  <a:gd name="connsiteY41" fmla="*/ 811286 h 2359692"/>
                  <a:gd name="connsiteX42" fmla="*/ 698116 w 1878869"/>
                  <a:gd name="connsiteY42" fmla="*/ 806179 h 2359692"/>
                  <a:gd name="connsiteX43" fmla="*/ 727565 w 1878869"/>
                  <a:gd name="connsiteY43" fmla="*/ 748718 h 2359692"/>
                  <a:gd name="connsiteX44" fmla="*/ 701388 w 1878869"/>
                  <a:gd name="connsiteY44" fmla="*/ 713363 h 2359692"/>
                  <a:gd name="connsiteX45" fmla="*/ 644285 w 1878869"/>
                  <a:gd name="connsiteY45" fmla="*/ 693890 h 2359692"/>
                  <a:gd name="connsiteX46" fmla="*/ 607175 w 1878869"/>
                  <a:gd name="connsiteY46" fmla="*/ 654145 h 2359692"/>
                  <a:gd name="connsiteX47" fmla="*/ 606855 w 1878869"/>
                  <a:gd name="connsiteY47" fmla="*/ 650993 h 2359692"/>
                  <a:gd name="connsiteX48" fmla="*/ 637621 w 1878869"/>
                  <a:gd name="connsiteY48" fmla="*/ 632677 h 2359692"/>
                  <a:gd name="connsiteX49" fmla="*/ 1144399 w 1878869"/>
                  <a:gd name="connsiteY49" fmla="*/ 569070 h 2359692"/>
                  <a:gd name="connsiteX50" fmla="*/ 1169739 w 1878869"/>
                  <a:gd name="connsiteY50" fmla="*/ 584792 h 2359692"/>
                  <a:gd name="connsiteX51" fmla="*/ 1168422 w 1878869"/>
                  <a:gd name="connsiteY51" fmla="*/ 599916 h 2359692"/>
                  <a:gd name="connsiteX52" fmla="*/ 1134344 w 1878869"/>
                  <a:gd name="connsiteY52" fmla="*/ 661008 h 2359692"/>
                  <a:gd name="connsiteX53" fmla="*/ 1120537 w 1878869"/>
                  <a:gd name="connsiteY53" fmla="*/ 664320 h 2359692"/>
                  <a:gd name="connsiteX54" fmla="*/ 1087936 w 1878869"/>
                  <a:gd name="connsiteY54" fmla="*/ 606660 h 2359692"/>
                  <a:gd name="connsiteX55" fmla="*/ 1094600 w 1878869"/>
                  <a:gd name="connsiteY55" fmla="*/ 598240 h 2359692"/>
                  <a:gd name="connsiteX56" fmla="*/ 1110681 w 1878869"/>
                  <a:gd name="connsiteY56" fmla="*/ 586309 h 2359692"/>
                  <a:gd name="connsiteX57" fmla="*/ 1144399 w 1878869"/>
                  <a:gd name="connsiteY57" fmla="*/ 569070 h 2359692"/>
                  <a:gd name="connsiteX58" fmla="*/ 2514 w 1878869"/>
                  <a:gd name="connsiteY58" fmla="*/ 557698 h 2359692"/>
                  <a:gd name="connsiteX59" fmla="*/ 1117 w 1878869"/>
                  <a:gd name="connsiteY59" fmla="*/ 559295 h 2359692"/>
                  <a:gd name="connsiteX60" fmla="*/ 0 w 1878869"/>
                  <a:gd name="connsiteY60" fmla="*/ 557858 h 2359692"/>
                  <a:gd name="connsiteX61" fmla="*/ 2514 w 1878869"/>
                  <a:gd name="connsiteY61" fmla="*/ 557698 h 2359692"/>
                  <a:gd name="connsiteX62" fmla="*/ 1302583 w 1878869"/>
                  <a:gd name="connsiteY62" fmla="*/ 552430 h 2359692"/>
                  <a:gd name="connsiteX63" fmla="*/ 1311637 w 1878869"/>
                  <a:gd name="connsiteY63" fmla="*/ 554585 h 2359692"/>
                  <a:gd name="connsiteX64" fmla="*/ 1394916 w 1878869"/>
                  <a:gd name="connsiteY64" fmla="*/ 601791 h 2359692"/>
                  <a:gd name="connsiteX65" fmla="*/ 1426799 w 1878869"/>
                  <a:gd name="connsiteY65" fmla="*/ 616715 h 2359692"/>
                  <a:gd name="connsiteX66" fmla="*/ 1438051 w 1878869"/>
                  <a:gd name="connsiteY66" fmla="*/ 645526 h 2359692"/>
                  <a:gd name="connsiteX67" fmla="*/ 1436136 w 1878869"/>
                  <a:gd name="connsiteY67" fmla="*/ 660729 h 2359692"/>
                  <a:gd name="connsiteX68" fmla="*/ 1425961 w 1878869"/>
                  <a:gd name="connsiteY68" fmla="*/ 668231 h 2359692"/>
                  <a:gd name="connsiteX69" fmla="*/ 1366663 w 1878869"/>
                  <a:gd name="connsiteY69" fmla="*/ 641735 h 2359692"/>
                  <a:gd name="connsiteX70" fmla="*/ 1364669 w 1878869"/>
                  <a:gd name="connsiteY70" fmla="*/ 640817 h 2359692"/>
                  <a:gd name="connsiteX71" fmla="*/ 1350263 w 1878869"/>
                  <a:gd name="connsiteY71" fmla="*/ 638702 h 2359692"/>
                  <a:gd name="connsiteX72" fmla="*/ 1355411 w 1878869"/>
                  <a:gd name="connsiteY72" fmla="*/ 657657 h 2359692"/>
                  <a:gd name="connsiteX73" fmla="*/ 1374525 w 1878869"/>
                  <a:gd name="connsiteY73" fmla="*/ 674336 h 2359692"/>
                  <a:gd name="connsiteX74" fmla="*/ 1386935 w 1878869"/>
                  <a:gd name="connsiteY74" fmla="*/ 695326 h 2359692"/>
                  <a:gd name="connsiteX75" fmla="*/ 1361636 w 1878869"/>
                  <a:gd name="connsiteY75" fmla="*/ 688223 h 2359692"/>
                  <a:gd name="connsiteX76" fmla="*/ 1328915 w 1878869"/>
                  <a:gd name="connsiteY76" fmla="*/ 637346 h 2359692"/>
                  <a:gd name="connsiteX77" fmla="*/ 1306130 w 1878869"/>
                  <a:gd name="connsiteY77" fmla="*/ 587785 h 2359692"/>
                  <a:gd name="connsiteX78" fmla="*/ 1294438 w 1878869"/>
                  <a:gd name="connsiteY78" fmla="*/ 566676 h 2359692"/>
                  <a:gd name="connsiteX79" fmla="*/ 1294039 w 1878869"/>
                  <a:gd name="connsiteY79" fmla="*/ 557578 h 2359692"/>
                  <a:gd name="connsiteX80" fmla="*/ 1302583 w 1878869"/>
                  <a:gd name="connsiteY80" fmla="*/ 552430 h 2359692"/>
                  <a:gd name="connsiteX81" fmla="*/ 1665263 w 1878869"/>
                  <a:gd name="connsiteY81" fmla="*/ 505903 h 2359692"/>
                  <a:gd name="connsiteX82" fmla="*/ 1694114 w 1878869"/>
                  <a:gd name="connsiteY82" fmla="*/ 548041 h 2359692"/>
                  <a:gd name="connsiteX83" fmla="*/ 1797983 w 1878869"/>
                  <a:gd name="connsiteY83" fmla="*/ 749396 h 2359692"/>
                  <a:gd name="connsiteX84" fmla="*/ 1844112 w 1878869"/>
                  <a:gd name="connsiteY84" fmla="*/ 893927 h 2359692"/>
                  <a:gd name="connsiteX85" fmla="*/ 1877232 w 1878869"/>
                  <a:gd name="connsiteY85" fmla="*/ 1243883 h 2359692"/>
                  <a:gd name="connsiteX86" fmla="*/ 1872803 w 1878869"/>
                  <a:gd name="connsiteY86" fmla="*/ 1299947 h 2359692"/>
                  <a:gd name="connsiteX87" fmla="*/ 1863705 w 1878869"/>
                  <a:gd name="connsiteY87" fmla="*/ 1311839 h 2359692"/>
                  <a:gd name="connsiteX88" fmla="*/ 1837727 w 1878869"/>
                  <a:gd name="connsiteY88" fmla="*/ 1333706 h 2359692"/>
                  <a:gd name="connsiteX89" fmla="*/ 1807082 w 1878869"/>
                  <a:gd name="connsiteY89" fmla="*/ 1382109 h 2359692"/>
                  <a:gd name="connsiteX90" fmla="*/ 1794472 w 1878869"/>
                  <a:gd name="connsiteY90" fmla="*/ 1387616 h 2359692"/>
                  <a:gd name="connsiteX91" fmla="*/ 1762269 w 1878869"/>
                  <a:gd name="connsiteY91" fmla="*/ 1380234 h 2359692"/>
                  <a:gd name="connsiteX92" fmla="*/ 1754808 w 1878869"/>
                  <a:gd name="connsiteY92" fmla="*/ 1375964 h 2359692"/>
                  <a:gd name="connsiteX93" fmla="*/ 1705446 w 1878869"/>
                  <a:gd name="connsiteY93" fmla="*/ 1310522 h 2359692"/>
                  <a:gd name="connsiteX94" fmla="*/ 1668974 w 1878869"/>
                  <a:gd name="connsiteY94" fmla="*/ 1210204 h 2359692"/>
                  <a:gd name="connsiteX95" fmla="*/ 1658879 w 1878869"/>
                  <a:gd name="connsiteY95" fmla="*/ 1138537 h 2359692"/>
                  <a:gd name="connsiteX96" fmla="*/ 1660475 w 1878869"/>
                  <a:gd name="connsiteY96" fmla="*/ 1022736 h 2359692"/>
                  <a:gd name="connsiteX97" fmla="*/ 1650459 w 1878869"/>
                  <a:gd name="connsiteY97" fmla="*/ 987262 h 2359692"/>
                  <a:gd name="connsiteX98" fmla="*/ 1624482 w 1878869"/>
                  <a:gd name="connsiteY98" fmla="*/ 918348 h 2359692"/>
                  <a:gd name="connsiteX99" fmla="*/ 1632981 w 1878869"/>
                  <a:gd name="connsiteY99" fmla="*/ 881836 h 2359692"/>
                  <a:gd name="connsiteX100" fmla="*/ 1643077 w 1878869"/>
                  <a:gd name="connsiteY100" fmla="*/ 829721 h 2359692"/>
                  <a:gd name="connsiteX101" fmla="*/ 1645272 w 1878869"/>
                  <a:gd name="connsiteY101" fmla="*/ 806937 h 2359692"/>
                  <a:gd name="connsiteX102" fmla="*/ 1647387 w 1878869"/>
                  <a:gd name="connsiteY102" fmla="*/ 769906 h 2359692"/>
                  <a:gd name="connsiteX103" fmla="*/ 1649222 w 1878869"/>
                  <a:gd name="connsiteY103" fmla="*/ 697242 h 2359692"/>
                  <a:gd name="connsiteX104" fmla="*/ 1657522 w 1878869"/>
                  <a:gd name="connsiteY104" fmla="*/ 689062 h 2359692"/>
                  <a:gd name="connsiteX105" fmla="*/ 1683819 w 1878869"/>
                  <a:gd name="connsiteY105" fmla="*/ 694169 h 2359692"/>
                  <a:gd name="connsiteX106" fmla="*/ 1691480 w 1878869"/>
                  <a:gd name="connsiteY106" fmla="*/ 689261 h 2359692"/>
                  <a:gd name="connsiteX107" fmla="*/ 1688368 w 1878869"/>
                  <a:gd name="connsiteY107" fmla="*/ 642254 h 2359692"/>
                  <a:gd name="connsiteX108" fmla="*/ 1668017 w 1878869"/>
                  <a:gd name="connsiteY108" fmla="*/ 614162 h 2359692"/>
                  <a:gd name="connsiteX109" fmla="*/ 1649821 w 1878869"/>
                  <a:gd name="connsiteY109" fmla="*/ 586669 h 2359692"/>
                  <a:gd name="connsiteX110" fmla="*/ 1669653 w 1878869"/>
                  <a:gd name="connsiteY110" fmla="*/ 553708 h 2359692"/>
                  <a:gd name="connsiteX111" fmla="*/ 1665263 w 1878869"/>
                  <a:gd name="connsiteY111" fmla="*/ 505903 h 2359692"/>
                  <a:gd name="connsiteX112" fmla="*/ 252470 w 1878869"/>
                  <a:gd name="connsiteY112" fmla="*/ 456128 h 2359692"/>
                  <a:gd name="connsiteX113" fmla="*/ 282119 w 1878869"/>
                  <a:gd name="connsiteY113" fmla="*/ 464403 h 2359692"/>
                  <a:gd name="connsiteX114" fmla="*/ 286748 w 1878869"/>
                  <a:gd name="connsiteY114" fmla="*/ 472583 h 2359692"/>
                  <a:gd name="connsiteX115" fmla="*/ 295048 w 1878869"/>
                  <a:gd name="connsiteY115" fmla="*/ 532359 h 2359692"/>
                  <a:gd name="connsiteX116" fmla="*/ 300555 w 1878869"/>
                  <a:gd name="connsiteY116" fmla="*/ 549558 h 2359692"/>
                  <a:gd name="connsiteX117" fmla="*/ 327888 w 1878869"/>
                  <a:gd name="connsiteY117" fmla="*/ 585989 h 2359692"/>
                  <a:gd name="connsiteX118" fmla="*/ 374695 w 1878869"/>
                  <a:gd name="connsiteY118" fmla="*/ 625854 h 2359692"/>
                  <a:gd name="connsiteX119" fmla="*/ 461367 w 1878869"/>
                  <a:gd name="connsiteY119" fmla="*/ 693530 h 2359692"/>
                  <a:gd name="connsiteX120" fmla="*/ 471742 w 1878869"/>
                  <a:gd name="connsiteY120" fmla="*/ 689101 h 2359692"/>
                  <a:gd name="connsiteX121" fmla="*/ 474973 w 1878869"/>
                  <a:gd name="connsiteY121" fmla="*/ 669628 h 2359692"/>
                  <a:gd name="connsiteX122" fmla="*/ 471941 w 1878869"/>
                  <a:gd name="connsiteY122" fmla="*/ 662086 h 2359692"/>
                  <a:gd name="connsiteX123" fmla="*/ 459730 w 1878869"/>
                  <a:gd name="connsiteY123" fmla="*/ 652669 h 2359692"/>
                  <a:gd name="connsiteX124" fmla="*/ 440218 w 1878869"/>
                  <a:gd name="connsiteY124" fmla="*/ 619509 h 2359692"/>
                  <a:gd name="connsiteX125" fmla="*/ 423139 w 1878869"/>
                  <a:gd name="connsiteY125" fmla="*/ 599158 h 2359692"/>
                  <a:gd name="connsiteX126" fmla="*/ 422979 w 1878869"/>
                  <a:gd name="connsiteY126" fmla="*/ 582718 h 2359692"/>
                  <a:gd name="connsiteX127" fmla="*/ 463162 w 1878869"/>
                  <a:gd name="connsiteY127" fmla="*/ 572223 h 2359692"/>
                  <a:gd name="connsiteX128" fmla="*/ 470066 w 1878869"/>
                  <a:gd name="connsiteY128" fmla="*/ 578527 h 2359692"/>
                  <a:gd name="connsiteX129" fmla="*/ 507934 w 1878869"/>
                  <a:gd name="connsiteY129" fmla="*/ 614880 h 2359692"/>
                  <a:gd name="connsiteX130" fmla="*/ 514399 w 1878869"/>
                  <a:gd name="connsiteY130" fmla="*/ 623060 h 2359692"/>
                  <a:gd name="connsiteX131" fmla="*/ 524375 w 1878869"/>
                  <a:gd name="connsiteY131" fmla="*/ 683914 h 2359692"/>
                  <a:gd name="connsiteX132" fmla="*/ 539498 w 1878869"/>
                  <a:gd name="connsiteY132" fmla="*/ 709053 h 2359692"/>
                  <a:gd name="connsiteX133" fmla="*/ 546362 w 1878869"/>
                  <a:gd name="connsiteY133" fmla="*/ 708973 h 2359692"/>
                  <a:gd name="connsiteX134" fmla="*/ 565675 w 1878869"/>
                  <a:gd name="connsiteY134" fmla="*/ 682517 h 2359692"/>
                  <a:gd name="connsiteX135" fmla="*/ 569107 w 1878869"/>
                  <a:gd name="connsiteY135" fmla="*/ 663004 h 2359692"/>
                  <a:gd name="connsiteX136" fmla="*/ 580719 w 1878869"/>
                  <a:gd name="connsiteY136" fmla="*/ 653786 h 2359692"/>
                  <a:gd name="connsiteX137" fmla="*/ 588420 w 1878869"/>
                  <a:gd name="connsiteY137" fmla="*/ 664201 h 2359692"/>
                  <a:gd name="connsiteX138" fmla="*/ 593967 w 1878869"/>
                  <a:gd name="connsiteY138" fmla="*/ 704584 h 2359692"/>
                  <a:gd name="connsiteX139" fmla="*/ 601828 w 1878869"/>
                  <a:gd name="connsiteY139" fmla="*/ 713602 h 2359692"/>
                  <a:gd name="connsiteX140" fmla="*/ 647836 w 1878869"/>
                  <a:gd name="connsiteY140" fmla="*/ 714200 h 2359692"/>
                  <a:gd name="connsiteX141" fmla="*/ 662322 w 1878869"/>
                  <a:gd name="connsiteY141" fmla="*/ 719548 h 2359692"/>
                  <a:gd name="connsiteX142" fmla="*/ 663679 w 1878869"/>
                  <a:gd name="connsiteY142" fmla="*/ 745644 h 2359692"/>
                  <a:gd name="connsiteX143" fmla="*/ 624054 w 1878869"/>
                  <a:gd name="connsiteY143" fmla="*/ 778645 h 2359692"/>
                  <a:gd name="connsiteX144" fmla="*/ 546960 w 1878869"/>
                  <a:gd name="connsiteY144" fmla="*/ 866952 h 2359692"/>
                  <a:gd name="connsiteX145" fmla="*/ 544566 w 1878869"/>
                  <a:gd name="connsiteY145" fmla="*/ 877566 h 2359692"/>
                  <a:gd name="connsiteX146" fmla="*/ 541054 w 1878869"/>
                  <a:gd name="connsiteY146" fmla="*/ 917150 h 2359692"/>
                  <a:gd name="connsiteX147" fmla="*/ 567790 w 1878869"/>
                  <a:gd name="connsiteY147" fmla="*/ 954341 h 2359692"/>
                  <a:gd name="connsiteX148" fmla="*/ 623735 w 1878869"/>
                  <a:gd name="connsiteY148" fmla="*/ 970701 h 2359692"/>
                  <a:gd name="connsiteX149" fmla="*/ 637222 w 1878869"/>
                  <a:gd name="connsiteY149" fmla="*/ 990414 h 2359692"/>
                  <a:gd name="connsiteX150" fmla="*/ 682353 w 1878869"/>
                  <a:gd name="connsiteY150" fmla="*/ 1063278 h 2359692"/>
                  <a:gd name="connsiteX151" fmla="*/ 688578 w 1878869"/>
                  <a:gd name="connsiteY151" fmla="*/ 1059168 h 2359692"/>
                  <a:gd name="connsiteX152" fmla="*/ 700031 w 1878869"/>
                  <a:gd name="connsiteY152" fmla="*/ 989536 h 2359692"/>
                  <a:gd name="connsiteX153" fmla="*/ 711084 w 1878869"/>
                  <a:gd name="connsiteY153" fmla="*/ 963678 h 2359692"/>
                  <a:gd name="connsiteX154" fmla="*/ 710445 w 1878869"/>
                  <a:gd name="connsiteY154" fmla="*/ 951428 h 2359692"/>
                  <a:gd name="connsiteX155" fmla="*/ 696719 w 1878869"/>
                  <a:gd name="connsiteY155" fmla="*/ 916033 h 2359692"/>
                  <a:gd name="connsiteX156" fmla="*/ 694923 w 1878869"/>
                  <a:gd name="connsiteY156" fmla="*/ 862003 h 2359692"/>
                  <a:gd name="connsiteX157" fmla="*/ 720462 w 1878869"/>
                  <a:gd name="connsiteY157" fmla="*/ 844087 h 2359692"/>
                  <a:gd name="connsiteX158" fmla="*/ 774012 w 1878869"/>
                  <a:gd name="connsiteY158" fmla="*/ 867191 h 2359692"/>
                  <a:gd name="connsiteX159" fmla="*/ 793525 w 1878869"/>
                  <a:gd name="connsiteY159" fmla="*/ 889019 h 2359692"/>
                  <a:gd name="connsiteX160" fmla="*/ 809686 w 1878869"/>
                  <a:gd name="connsiteY160" fmla="*/ 898835 h 2359692"/>
                  <a:gd name="connsiteX161" fmla="*/ 843485 w 1878869"/>
                  <a:gd name="connsiteY161" fmla="*/ 903264 h 2359692"/>
                  <a:gd name="connsiteX162" fmla="*/ 870500 w 1878869"/>
                  <a:gd name="connsiteY162" fmla="*/ 913480 h 2359692"/>
                  <a:gd name="connsiteX163" fmla="*/ 952502 w 1878869"/>
                  <a:gd name="connsiteY163" fmla="*/ 988179 h 2359692"/>
                  <a:gd name="connsiteX164" fmla="*/ 968025 w 1878869"/>
                  <a:gd name="connsiteY164" fmla="*/ 1024292 h 2359692"/>
                  <a:gd name="connsiteX165" fmla="*/ 951863 w 1878869"/>
                  <a:gd name="connsiteY165" fmla="*/ 1052424 h 2359692"/>
                  <a:gd name="connsiteX166" fmla="*/ 904817 w 1878869"/>
                  <a:gd name="connsiteY166" fmla="*/ 1066670 h 2359692"/>
                  <a:gd name="connsiteX167" fmla="*/ 853142 w 1878869"/>
                  <a:gd name="connsiteY167" fmla="*/ 1092129 h 2359692"/>
                  <a:gd name="connsiteX168" fmla="*/ 833709 w 1878869"/>
                  <a:gd name="connsiteY168" fmla="*/ 1111641 h 2359692"/>
                  <a:gd name="connsiteX169" fmla="*/ 832112 w 1878869"/>
                  <a:gd name="connsiteY169" fmla="*/ 1127643 h 2359692"/>
                  <a:gd name="connsiteX170" fmla="*/ 844323 w 1878869"/>
                  <a:gd name="connsiteY170" fmla="*/ 1126605 h 2359692"/>
                  <a:gd name="connsiteX171" fmla="*/ 873014 w 1878869"/>
                  <a:gd name="connsiteY171" fmla="*/ 1108609 h 2359692"/>
                  <a:gd name="connsiteX172" fmla="*/ 899909 w 1878869"/>
                  <a:gd name="connsiteY172" fmla="*/ 1104698 h 2359692"/>
                  <a:gd name="connsiteX173" fmla="*/ 905735 w 1878869"/>
                  <a:gd name="connsiteY173" fmla="*/ 1117428 h 2359692"/>
                  <a:gd name="connsiteX174" fmla="*/ 929438 w 1878869"/>
                  <a:gd name="connsiteY174" fmla="*/ 1135903 h 2359692"/>
                  <a:gd name="connsiteX175" fmla="*/ 944761 w 1878869"/>
                  <a:gd name="connsiteY175" fmla="*/ 1134027 h 2359692"/>
                  <a:gd name="connsiteX176" fmla="*/ 965910 w 1878869"/>
                  <a:gd name="connsiteY176" fmla="*/ 1147914 h 2359692"/>
                  <a:gd name="connsiteX177" fmla="*/ 962079 w 1878869"/>
                  <a:gd name="connsiteY177" fmla="*/ 1154378 h 2359692"/>
                  <a:gd name="connsiteX178" fmla="*/ 925607 w 1878869"/>
                  <a:gd name="connsiteY178" fmla="*/ 1175009 h 2359692"/>
                  <a:gd name="connsiteX179" fmla="*/ 898273 w 1878869"/>
                  <a:gd name="connsiteY179" fmla="*/ 1196597 h 2359692"/>
                  <a:gd name="connsiteX180" fmla="*/ 885424 w 1878869"/>
                  <a:gd name="connsiteY180" fmla="*/ 1198472 h 2359692"/>
                  <a:gd name="connsiteX181" fmla="*/ 844722 w 1878869"/>
                  <a:gd name="connsiteY181" fmla="*/ 1210284 h 2359692"/>
                  <a:gd name="connsiteX182" fmla="*/ 820022 w 1878869"/>
                  <a:gd name="connsiteY182" fmla="*/ 1255574 h 2359692"/>
                  <a:gd name="connsiteX183" fmla="*/ 813637 w 1878869"/>
                  <a:gd name="connsiteY183" fmla="*/ 1262557 h 2359692"/>
                  <a:gd name="connsiteX184" fmla="*/ 777324 w 1878869"/>
                  <a:gd name="connsiteY184" fmla="*/ 1304097 h 2359692"/>
                  <a:gd name="connsiteX185" fmla="*/ 760964 w 1878869"/>
                  <a:gd name="connsiteY185" fmla="*/ 1347233 h 2359692"/>
                  <a:gd name="connsiteX186" fmla="*/ 757692 w 1878869"/>
                  <a:gd name="connsiteY186" fmla="*/ 1385461 h 2359692"/>
                  <a:gd name="connsiteX187" fmla="*/ 749432 w 1878869"/>
                  <a:gd name="connsiteY187" fmla="*/ 1402260 h 2359692"/>
                  <a:gd name="connsiteX188" fmla="*/ 691731 w 1878869"/>
                  <a:gd name="connsiteY188" fmla="*/ 1446633 h 2359692"/>
                  <a:gd name="connsiteX189" fmla="*/ 664078 w 1878869"/>
                  <a:gd name="connsiteY189" fmla="*/ 1490328 h 2359692"/>
                  <a:gd name="connsiteX190" fmla="*/ 659848 w 1878869"/>
                  <a:gd name="connsiteY190" fmla="*/ 1510759 h 2359692"/>
                  <a:gd name="connsiteX191" fmla="*/ 665115 w 1878869"/>
                  <a:gd name="connsiteY191" fmla="*/ 1536975 h 2359692"/>
                  <a:gd name="connsiteX192" fmla="*/ 678882 w 1878869"/>
                  <a:gd name="connsiteY192" fmla="*/ 1580830 h 2359692"/>
                  <a:gd name="connsiteX193" fmla="*/ 675171 w 1878869"/>
                  <a:gd name="connsiteY193" fmla="*/ 1590088 h 2359692"/>
                  <a:gd name="connsiteX194" fmla="*/ 657054 w 1878869"/>
                  <a:gd name="connsiteY194" fmla="*/ 1589928 h 2359692"/>
                  <a:gd name="connsiteX195" fmla="*/ 620343 w 1878869"/>
                  <a:gd name="connsiteY195" fmla="*/ 1536218 h 2359692"/>
                  <a:gd name="connsiteX196" fmla="*/ 600391 w 1878869"/>
                  <a:gd name="connsiteY196" fmla="*/ 1520176 h 2359692"/>
                  <a:gd name="connsiteX197" fmla="*/ 548676 w 1878869"/>
                  <a:gd name="connsiteY197" fmla="*/ 1506689 h 2359692"/>
                  <a:gd name="connsiteX198" fmla="*/ 521421 w 1878869"/>
                  <a:gd name="connsiteY198" fmla="*/ 1512036 h 2359692"/>
                  <a:gd name="connsiteX199" fmla="*/ 475133 w 1878869"/>
                  <a:gd name="connsiteY199" fmla="*/ 1512874 h 2359692"/>
                  <a:gd name="connsiteX200" fmla="*/ 433513 w 1878869"/>
                  <a:gd name="connsiteY200" fmla="*/ 1506130 h 2359692"/>
                  <a:gd name="connsiteX201" fmla="*/ 392532 w 1878869"/>
                  <a:gd name="connsiteY201" fmla="*/ 1514709 h 2359692"/>
                  <a:gd name="connsiteX202" fmla="*/ 383674 w 1878869"/>
                  <a:gd name="connsiteY202" fmla="*/ 1520735 h 2359692"/>
                  <a:gd name="connsiteX203" fmla="*/ 352868 w 1878869"/>
                  <a:gd name="connsiteY203" fmla="*/ 1562434 h 2359692"/>
                  <a:gd name="connsiteX204" fmla="*/ 347481 w 1878869"/>
                  <a:gd name="connsiteY204" fmla="*/ 1580112 h 2359692"/>
                  <a:gd name="connsiteX205" fmla="*/ 347242 w 1878869"/>
                  <a:gd name="connsiteY205" fmla="*/ 1651340 h 2359692"/>
                  <a:gd name="connsiteX206" fmla="*/ 354903 w 1878869"/>
                  <a:gd name="connsiteY206" fmla="*/ 1664029 h 2359692"/>
                  <a:gd name="connsiteX207" fmla="*/ 378845 w 1878869"/>
                  <a:gd name="connsiteY207" fmla="*/ 1683542 h 2359692"/>
                  <a:gd name="connsiteX208" fmla="*/ 425772 w 1878869"/>
                  <a:gd name="connsiteY208" fmla="*/ 1706686 h 2359692"/>
                  <a:gd name="connsiteX209" fmla="*/ 459371 w 1878869"/>
                  <a:gd name="connsiteY209" fmla="*/ 1693079 h 2359692"/>
                  <a:gd name="connsiteX210" fmla="*/ 497878 w 1878869"/>
                  <a:gd name="connsiteY210" fmla="*/ 1665625 h 2359692"/>
                  <a:gd name="connsiteX211" fmla="*/ 517710 w 1878869"/>
                  <a:gd name="connsiteY211" fmla="*/ 1673087 h 2359692"/>
                  <a:gd name="connsiteX212" fmla="*/ 525292 w 1878869"/>
                  <a:gd name="connsiteY212" fmla="*/ 1689727 h 2359692"/>
                  <a:gd name="connsiteX213" fmla="*/ 509131 w 1878869"/>
                  <a:gd name="connsiteY213" fmla="*/ 1742759 h 2359692"/>
                  <a:gd name="connsiteX214" fmla="*/ 511725 w 1878869"/>
                  <a:gd name="connsiteY214" fmla="*/ 1768099 h 2359692"/>
                  <a:gd name="connsiteX215" fmla="*/ 526489 w 1878869"/>
                  <a:gd name="connsiteY215" fmla="*/ 1771251 h 2359692"/>
                  <a:gd name="connsiteX216" fmla="*/ 593288 w 1878869"/>
                  <a:gd name="connsiteY216" fmla="*/ 1782065 h 2359692"/>
                  <a:gd name="connsiteX217" fmla="*/ 618707 w 1878869"/>
                  <a:gd name="connsiteY217" fmla="*/ 1798106 h 2359692"/>
                  <a:gd name="connsiteX218" fmla="*/ 620063 w 1878869"/>
                  <a:gd name="connsiteY218" fmla="*/ 1808322 h 2359692"/>
                  <a:gd name="connsiteX219" fmla="*/ 611125 w 1878869"/>
                  <a:gd name="connsiteY219" fmla="*/ 1851817 h 2359692"/>
                  <a:gd name="connsiteX220" fmla="*/ 621420 w 1878869"/>
                  <a:gd name="connsiteY220" fmla="*/ 1883699 h 2359692"/>
                  <a:gd name="connsiteX221" fmla="*/ 622338 w 1878869"/>
                  <a:gd name="connsiteY221" fmla="*/ 1884298 h 2359692"/>
                  <a:gd name="connsiteX222" fmla="*/ 709049 w 1878869"/>
                  <a:gd name="connsiteY222" fmla="*/ 1914784 h 2359692"/>
                  <a:gd name="connsiteX223" fmla="*/ 745960 w 1878869"/>
                  <a:gd name="connsiteY223" fmla="*/ 1902574 h 2359692"/>
                  <a:gd name="connsiteX224" fmla="*/ 812919 w 1878869"/>
                  <a:gd name="connsiteY224" fmla="*/ 1858400 h 2359692"/>
                  <a:gd name="connsiteX225" fmla="*/ 826366 w 1878869"/>
                  <a:gd name="connsiteY225" fmla="*/ 1860356 h 2359692"/>
                  <a:gd name="connsiteX226" fmla="*/ 853581 w 1878869"/>
                  <a:gd name="connsiteY226" fmla="*/ 1870292 h 2359692"/>
                  <a:gd name="connsiteX227" fmla="*/ 890970 w 1878869"/>
                  <a:gd name="connsiteY227" fmla="*/ 1868097 h 2359692"/>
                  <a:gd name="connsiteX228" fmla="*/ 919462 w 1878869"/>
                  <a:gd name="connsiteY228" fmla="*/ 1861353 h 2359692"/>
                  <a:gd name="connsiteX229" fmla="*/ 1030753 w 1878869"/>
                  <a:gd name="connsiteY229" fmla="*/ 1848864 h 2359692"/>
                  <a:gd name="connsiteX230" fmla="*/ 1042485 w 1878869"/>
                  <a:gd name="connsiteY230" fmla="*/ 1849701 h 2359692"/>
                  <a:gd name="connsiteX231" fmla="*/ 1102381 w 1878869"/>
                  <a:gd name="connsiteY231" fmla="*/ 1874921 h 2359692"/>
                  <a:gd name="connsiteX232" fmla="*/ 1146554 w 1878869"/>
                  <a:gd name="connsiteY232" fmla="*/ 1884019 h 2359692"/>
                  <a:gd name="connsiteX233" fmla="*/ 1237894 w 1878869"/>
                  <a:gd name="connsiteY233" fmla="*/ 1886214 h 2359692"/>
                  <a:gd name="connsiteX234" fmla="*/ 1258484 w 1878869"/>
                  <a:gd name="connsiteY234" fmla="*/ 1895710 h 2359692"/>
                  <a:gd name="connsiteX235" fmla="*/ 1293559 w 1878869"/>
                  <a:gd name="connsiteY235" fmla="*/ 1938128 h 2359692"/>
                  <a:gd name="connsiteX236" fmla="*/ 1314948 w 1878869"/>
                  <a:gd name="connsiteY236" fmla="*/ 1945351 h 2359692"/>
                  <a:gd name="connsiteX237" fmla="*/ 1440366 w 1878869"/>
                  <a:gd name="connsiteY237" fmla="*/ 1921129 h 2359692"/>
                  <a:gd name="connsiteX238" fmla="*/ 1475002 w 1878869"/>
                  <a:gd name="connsiteY238" fmla="*/ 1907083 h 2359692"/>
                  <a:gd name="connsiteX239" fmla="*/ 1504850 w 1878869"/>
                  <a:gd name="connsiteY239" fmla="*/ 1910235 h 2359692"/>
                  <a:gd name="connsiteX240" fmla="*/ 1511674 w 1878869"/>
                  <a:gd name="connsiteY240" fmla="*/ 1948543 h 2359692"/>
                  <a:gd name="connsiteX241" fmla="*/ 1480589 w 1878869"/>
                  <a:gd name="connsiteY241" fmla="*/ 1992797 h 2359692"/>
                  <a:gd name="connsiteX242" fmla="*/ 1448346 w 1878869"/>
                  <a:gd name="connsiteY242" fmla="*/ 2085852 h 2359692"/>
                  <a:gd name="connsiteX243" fmla="*/ 1443718 w 1878869"/>
                  <a:gd name="connsiteY243" fmla="*/ 2097504 h 2359692"/>
                  <a:gd name="connsiteX244" fmla="*/ 1324485 w 1878869"/>
                  <a:gd name="connsiteY244" fmla="*/ 2183018 h 2359692"/>
                  <a:gd name="connsiteX245" fmla="*/ 1197072 w 1878869"/>
                  <a:gd name="connsiteY245" fmla="*/ 2253368 h 2359692"/>
                  <a:gd name="connsiteX246" fmla="*/ 1100665 w 1878869"/>
                  <a:gd name="connsiteY246" fmla="*/ 2293910 h 2359692"/>
                  <a:gd name="connsiteX247" fmla="*/ 918863 w 1878869"/>
                  <a:gd name="connsiteY247" fmla="*/ 2345825 h 2359692"/>
                  <a:gd name="connsiteX248" fmla="*/ 858289 w 1878869"/>
                  <a:gd name="connsiteY248" fmla="*/ 2357237 h 2359692"/>
                  <a:gd name="connsiteX249" fmla="*/ 845241 w 1878869"/>
                  <a:gd name="connsiteY249" fmla="*/ 2357437 h 2359692"/>
                  <a:gd name="connsiteX250" fmla="*/ 841889 w 1878869"/>
                  <a:gd name="connsiteY250" fmla="*/ 2335410 h 2359692"/>
                  <a:gd name="connsiteX251" fmla="*/ 844802 w 1878869"/>
                  <a:gd name="connsiteY251" fmla="*/ 2329464 h 2359692"/>
                  <a:gd name="connsiteX252" fmla="*/ 851426 w 1878869"/>
                  <a:gd name="connsiteY252" fmla="*/ 2282657 h 2359692"/>
                  <a:gd name="connsiteX253" fmla="*/ 842607 w 1878869"/>
                  <a:gd name="connsiteY253" fmla="*/ 2275595 h 2359692"/>
                  <a:gd name="connsiteX254" fmla="*/ 805217 w 1878869"/>
                  <a:gd name="connsiteY254" fmla="*/ 2256042 h 2359692"/>
                  <a:gd name="connsiteX255" fmla="*/ 733830 w 1878869"/>
                  <a:gd name="connsiteY255" fmla="*/ 2182459 h 2359692"/>
                  <a:gd name="connsiteX256" fmla="*/ 694843 w 1878869"/>
                  <a:gd name="connsiteY256" fmla="*/ 2157639 h 2359692"/>
                  <a:gd name="connsiteX257" fmla="*/ 682513 w 1878869"/>
                  <a:gd name="connsiteY257" fmla="*/ 2150376 h 2359692"/>
                  <a:gd name="connsiteX258" fmla="*/ 650031 w 1878869"/>
                  <a:gd name="connsiteY258" fmla="*/ 2077752 h 2359692"/>
                  <a:gd name="connsiteX259" fmla="*/ 685785 w 1878869"/>
                  <a:gd name="connsiteY259" fmla="*/ 2033857 h 2359692"/>
                  <a:gd name="connsiteX260" fmla="*/ 721339 w 1878869"/>
                  <a:gd name="connsiteY260" fmla="*/ 1985294 h 2359692"/>
                  <a:gd name="connsiteX261" fmla="*/ 725968 w 1878869"/>
                  <a:gd name="connsiteY261" fmla="*/ 1934018 h 2359692"/>
                  <a:gd name="connsiteX262" fmla="*/ 721618 w 1878869"/>
                  <a:gd name="connsiteY262" fmla="*/ 1927514 h 2359692"/>
                  <a:gd name="connsiteX263" fmla="*/ 673335 w 1878869"/>
                  <a:gd name="connsiteY263" fmla="*/ 1925678 h 2359692"/>
                  <a:gd name="connsiteX264" fmla="*/ 598914 w 1878869"/>
                  <a:gd name="connsiteY264" fmla="*/ 1912351 h 2359692"/>
                  <a:gd name="connsiteX265" fmla="*/ 548716 w 1878869"/>
                  <a:gd name="connsiteY265" fmla="*/ 1864825 h 2359692"/>
                  <a:gd name="connsiteX266" fmla="*/ 488501 w 1878869"/>
                  <a:gd name="connsiteY266" fmla="*/ 1800341 h 2359692"/>
                  <a:gd name="connsiteX267" fmla="*/ 381399 w 1878869"/>
                  <a:gd name="connsiteY267" fmla="*/ 1752177 h 2359692"/>
                  <a:gd name="connsiteX268" fmla="*/ 304665 w 1878869"/>
                  <a:gd name="connsiteY268" fmla="*/ 1725042 h 2359692"/>
                  <a:gd name="connsiteX269" fmla="*/ 289900 w 1878869"/>
                  <a:gd name="connsiteY269" fmla="*/ 1715665 h 2359692"/>
                  <a:gd name="connsiteX270" fmla="*/ 266277 w 1878869"/>
                  <a:gd name="connsiteY270" fmla="*/ 1694077 h 2359692"/>
                  <a:gd name="connsiteX271" fmla="*/ 196006 w 1878869"/>
                  <a:gd name="connsiteY271" fmla="*/ 1645594 h 2359692"/>
                  <a:gd name="connsiteX272" fmla="*/ 171585 w 1878869"/>
                  <a:gd name="connsiteY272" fmla="*/ 1612833 h 2359692"/>
                  <a:gd name="connsiteX273" fmla="*/ 176972 w 1878869"/>
                  <a:gd name="connsiteY273" fmla="*/ 1594996 h 2359692"/>
                  <a:gd name="connsiteX274" fmla="*/ 177731 w 1878869"/>
                  <a:gd name="connsiteY274" fmla="*/ 1579513 h 2359692"/>
                  <a:gd name="connsiteX275" fmla="*/ 149199 w 1878869"/>
                  <a:gd name="connsiteY275" fmla="*/ 1507168 h 2359692"/>
                  <a:gd name="connsiteX276" fmla="*/ 121586 w 1878869"/>
                  <a:gd name="connsiteY276" fmla="*/ 1428517 h 2359692"/>
                  <a:gd name="connsiteX277" fmla="*/ 108178 w 1878869"/>
                  <a:gd name="connsiteY277" fmla="*/ 1383067 h 2359692"/>
                  <a:gd name="connsiteX278" fmla="*/ 94571 w 1878869"/>
                  <a:gd name="connsiteY278" fmla="*/ 1379076 h 2359692"/>
                  <a:gd name="connsiteX279" fmla="*/ 83917 w 1878869"/>
                  <a:gd name="connsiteY279" fmla="*/ 1389452 h 2359692"/>
                  <a:gd name="connsiteX280" fmla="*/ 108857 w 1878869"/>
                  <a:gd name="connsiteY280" fmla="*/ 1492004 h 2359692"/>
                  <a:gd name="connsiteX281" fmla="*/ 125337 w 1878869"/>
                  <a:gd name="connsiteY281" fmla="*/ 1515188 h 2359692"/>
                  <a:gd name="connsiteX282" fmla="*/ 109375 w 1878869"/>
                  <a:gd name="connsiteY282" fmla="*/ 1506489 h 2359692"/>
                  <a:gd name="connsiteX283" fmla="*/ 72265 w 1878869"/>
                  <a:gd name="connsiteY283" fmla="*/ 1442963 h 2359692"/>
                  <a:gd name="connsiteX284" fmla="*/ 22146 w 1878869"/>
                  <a:gd name="connsiteY284" fmla="*/ 1275167 h 2359692"/>
                  <a:gd name="connsiteX285" fmla="*/ 22465 w 1878869"/>
                  <a:gd name="connsiteY285" fmla="*/ 1248831 h 2359692"/>
                  <a:gd name="connsiteX286" fmla="*/ 37908 w 1878869"/>
                  <a:gd name="connsiteY286" fmla="*/ 1119662 h 2359692"/>
                  <a:gd name="connsiteX287" fmla="*/ 68195 w 1878869"/>
                  <a:gd name="connsiteY287" fmla="*/ 1044404 h 2359692"/>
                  <a:gd name="connsiteX288" fmla="*/ 113166 w 1878869"/>
                  <a:gd name="connsiteY288" fmla="*/ 979241 h 2359692"/>
                  <a:gd name="connsiteX289" fmla="*/ 116438 w 1878869"/>
                  <a:gd name="connsiteY289" fmla="*/ 965354 h 2359692"/>
                  <a:gd name="connsiteX290" fmla="*/ 124938 w 1878869"/>
                  <a:gd name="connsiteY290" fmla="*/ 817830 h 2359692"/>
                  <a:gd name="connsiteX291" fmla="*/ 148561 w 1878869"/>
                  <a:gd name="connsiteY291" fmla="*/ 723299 h 2359692"/>
                  <a:gd name="connsiteX292" fmla="*/ 138106 w 1878869"/>
                  <a:gd name="connsiteY292" fmla="*/ 648878 h 2359692"/>
                  <a:gd name="connsiteX293" fmla="*/ 118833 w 1878869"/>
                  <a:gd name="connsiteY293" fmla="*/ 626652 h 2359692"/>
                  <a:gd name="connsiteX294" fmla="*/ 23582 w 1878869"/>
                  <a:gd name="connsiteY294" fmla="*/ 586389 h 2359692"/>
                  <a:gd name="connsiteX295" fmla="*/ 5107 w 1878869"/>
                  <a:gd name="connsiteY295" fmla="*/ 563284 h 2359692"/>
                  <a:gd name="connsiteX296" fmla="*/ 6504 w 1878869"/>
                  <a:gd name="connsiteY296" fmla="*/ 561648 h 2359692"/>
                  <a:gd name="connsiteX297" fmla="*/ 42696 w 1878869"/>
                  <a:gd name="connsiteY297" fmla="*/ 577929 h 2359692"/>
                  <a:gd name="connsiteX298" fmla="*/ 54069 w 1878869"/>
                  <a:gd name="connsiteY298" fmla="*/ 571465 h 2359692"/>
                  <a:gd name="connsiteX299" fmla="*/ 67077 w 1878869"/>
                  <a:gd name="connsiteY299" fmla="*/ 536389 h 2359692"/>
                  <a:gd name="connsiteX300" fmla="*/ 87189 w 1878869"/>
                  <a:gd name="connsiteY300" fmla="*/ 508297 h 2359692"/>
                  <a:gd name="connsiteX301" fmla="*/ 124100 w 1878869"/>
                  <a:gd name="connsiteY301" fmla="*/ 501952 h 2359692"/>
                  <a:gd name="connsiteX302" fmla="*/ 161051 w 1878869"/>
                  <a:gd name="connsiteY302" fmla="*/ 482878 h 2359692"/>
                  <a:gd name="connsiteX303" fmla="*/ 161530 w 1878869"/>
                  <a:gd name="connsiteY303" fmla="*/ 481881 h 2359692"/>
                  <a:gd name="connsiteX304" fmla="*/ 194730 w 1878869"/>
                  <a:gd name="connsiteY304" fmla="*/ 464961 h 2359692"/>
                  <a:gd name="connsiteX305" fmla="*/ 222702 w 1878869"/>
                  <a:gd name="connsiteY305" fmla="*/ 461410 h 2359692"/>
                  <a:gd name="connsiteX306" fmla="*/ 252470 w 1878869"/>
                  <a:gd name="connsiteY306" fmla="*/ 456128 h 2359692"/>
                  <a:gd name="connsiteX307" fmla="*/ 804500 w 1878869"/>
                  <a:gd name="connsiteY307" fmla="*/ 439343 h 2359692"/>
                  <a:gd name="connsiteX308" fmla="*/ 805617 w 1878869"/>
                  <a:gd name="connsiteY308" fmla="*/ 439343 h 2359692"/>
                  <a:gd name="connsiteX309" fmla="*/ 887420 w 1878869"/>
                  <a:gd name="connsiteY309" fmla="*/ 463045 h 2359692"/>
                  <a:gd name="connsiteX310" fmla="*/ 918505 w 1878869"/>
                  <a:gd name="connsiteY310" fmla="*/ 476493 h 2359692"/>
                  <a:gd name="connsiteX311" fmla="*/ 1005575 w 1878869"/>
                  <a:gd name="connsiteY311" fmla="*/ 525814 h 2359692"/>
                  <a:gd name="connsiteX312" fmla="*/ 1026285 w 1878869"/>
                  <a:gd name="connsiteY312" fmla="*/ 545606 h 2359692"/>
                  <a:gd name="connsiteX313" fmla="*/ 1046755 w 1878869"/>
                  <a:gd name="connsiteY313" fmla="*/ 595087 h 2359692"/>
                  <a:gd name="connsiteX314" fmla="*/ 1039293 w 1878869"/>
                  <a:gd name="connsiteY314" fmla="*/ 612166 h 2359692"/>
                  <a:gd name="connsiteX315" fmla="*/ 1016868 w 1878869"/>
                  <a:gd name="connsiteY315" fmla="*/ 658773 h 2359692"/>
                  <a:gd name="connsiteX316" fmla="*/ 1011161 w 1878869"/>
                  <a:gd name="connsiteY316" fmla="*/ 748995 h 2359692"/>
                  <a:gd name="connsiteX317" fmla="*/ 1033826 w 1878869"/>
                  <a:gd name="connsiteY317" fmla="*/ 784270 h 2359692"/>
                  <a:gd name="connsiteX318" fmla="*/ 1071177 w 1878869"/>
                  <a:gd name="connsiteY318" fmla="*/ 798436 h 2359692"/>
                  <a:gd name="connsiteX319" fmla="*/ 1029956 w 1878869"/>
                  <a:gd name="connsiteY319" fmla="*/ 812761 h 2359692"/>
                  <a:gd name="connsiteX320" fmla="*/ 1003779 w 1878869"/>
                  <a:gd name="connsiteY320" fmla="*/ 821181 h 2359692"/>
                  <a:gd name="connsiteX321" fmla="*/ 966270 w 1878869"/>
                  <a:gd name="connsiteY321" fmla="*/ 815874 h 2359692"/>
                  <a:gd name="connsiteX322" fmla="*/ 944881 w 1878869"/>
                  <a:gd name="connsiteY322" fmla="*/ 802267 h 2359692"/>
                  <a:gd name="connsiteX323" fmla="*/ 922695 w 1878869"/>
                  <a:gd name="connsiteY323" fmla="*/ 772259 h 2359692"/>
                  <a:gd name="connsiteX324" fmla="*/ 906015 w 1878869"/>
                  <a:gd name="connsiteY324" fmla="*/ 758293 h 2359692"/>
                  <a:gd name="connsiteX325" fmla="*/ 891171 w 1878869"/>
                  <a:gd name="connsiteY325" fmla="*/ 736426 h 2359692"/>
                  <a:gd name="connsiteX326" fmla="*/ 884786 w 1878869"/>
                  <a:gd name="connsiteY326" fmla="*/ 687225 h 2359692"/>
                  <a:gd name="connsiteX327" fmla="*/ 878241 w 1878869"/>
                  <a:gd name="connsiteY327" fmla="*/ 676171 h 2359692"/>
                  <a:gd name="connsiteX328" fmla="*/ 798833 w 1878869"/>
                  <a:gd name="connsiteY328" fmla="*/ 609612 h 2359692"/>
                  <a:gd name="connsiteX329" fmla="*/ 789336 w 1878869"/>
                  <a:gd name="connsiteY329" fmla="*/ 604105 h 2359692"/>
                  <a:gd name="connsiteX330" fmla="*/ 735147 w 1878869"/>
                  <a:gd name="connsiteY330" fmla="*/ 564042 h 2359692"/>
                  <a:gd name="connsiteX331" fmla="*/ 723694 w 1878869"/>
                  <a:gd name="connsiteY331" fmla="*/ 533715 h 2359692"/>
                  <a:gd name="connsiteX332" fmla="*/ 721300 w 1878869"/>
                  <a:gd name="connsiteY332" fmla="*/ 525255 h 2359692"/>
                  <a:gd name="connsiteX333" fmla="*/ 714357 w 1878869"/>
                  <a:gd name="connsiteY333" fmla="*/ 523220 h 2359692"/>
                  <a:gd name="connsiteX334" fmla="*/ 695363 w 1878869"/>
                  <a:gd name="connsiteY334" fmla="*/ 549836 h 2359692"/>
                  <a:gd name="connsiteX335" fmla="*/ 681316 w 1878869"/>
                  <a:gd name="connsiteY335" fmla="*/ 596603 h 2359692"/>
                  <a:gd name="connsiteX336" fmla="*/ 633552 w 1878869"/>
                  <a:gd name="connsiteY336" fmla="*/ 556859 h 2359692"/>
                  <a:gd name="connsiteX337" fmla="*/ 632474 w 1878869"/>
                  <a:gd name="connsiteY337" fmla="*/ 541776 h 2359692"/>
                  <a:gd name="connsiteX338" fmla="*/ 638420 w 1878869"/>
                  <a:gd name="connsiteY338" fmla="*/ 527570 h 2359692"/>
                  <a:gd name="connsiteX339" fmla="*/ 642490 w 1878869"/>
                  <a:gd name="connsiteY339" fmla="*/ 488065 h 2359692"/>
                  <a:gd name="connsiteX340" fmla="*/ 645084 w 1878869"/>
                  <a:gd name="connsiteY340" fmla="*/ 478887 h 2359692"/>
                  <a:gd name="connsiteX341" fmla="*/ 698315 w 1878869"/>
                  <a:gd name="connsiteY341" fmla="*/ 463804 h 2359692"/>
                  <a:gd name="connsiteX342" fmla="*/ 708850 w 1878869"/>
                  <a:gd name="connsiteY342" fmla="*/ 473740 h 2359692"/>
                  <a:gd name="connsiteX343" fmla="*/ 718946 w 1878869"/>
                  <a:gd name="connsiteY343" fmla="*/ 482439 h 2359692"/>
                  <a:gd name="connsiteX344" fmla="*/ 746719 w 1878869"/>
                  <a:gd name="connsiteY344" fmla="*/ 468273 h 2359692"/>
                  <a:gd name="connsiteX345" fmla="*/ 804500 w 1878869"/>
                  <a:gd name="connsiteY345" fmla="*/ 439343 h 2359692"/>
                  <a:gd name="connsiteX346" fmla="*/ 691048 w 1878869"/>
                  <a:gd name="connsiteY346" fmla="*/ 24 h 2359692"/>
                  <a:gd name="connsiteX347" fmla="*/ 819144 w 1878869"/>
                  <a:gd name="connsiteY347" fmla="*/ 8264 h 2359692"/>
                  <a:gd name="connsiteX348" fmla="*/ 1048231 w 1878869"/>
                  <a:gd name="connsiteY348" fmla="*/ 56667 h 2359692"/>
                  <a:gd name="connsiteX349" fmla="*/ 1201861 w 1878869"/>
                  <a:gd name="connsiteY349" fmla="*/ 116682 h 2359692"/>
                  <a:gd name="connsiteX350" fmla="*/ 1357126 w 1878869"/>
                  <a:gd name="connsiteY350" fmla="*/ 204750 h 2359692"/>
                  <a:gd name="connsiteX351" fmla="*/ 1571769 w 1878869"/>
                  <a:gd name="connsiteY351" fmla="*/ 389065 h 2359692"/>
                  <a:gd name="connsiteX352" fmla="*/ 1582542 w 1878869"/>
                  <a:gd name="connsiteY352" fmla="*/ 415082 h 2359692"/>
                  <a:gd name="connsiteX353" fmla="*/ 1593955 w 1878869"/>
                  <a:gd name="connsiteY353" fmla="*/ 477731 h 2359692"/>
                  <a:gd name="connsiteX354" fmla="*/ 1623683 w 1878869"/>
                  <a:gd name="connsiteY354" fmla="*/ 531442 h 2359692"/>
                  <a:gd name="connsiteX355" fmla="*/ 1633939 w 1878869"/>
                  <a:gd name="connsiteY355" fmla="*/ 558696 h 2359692"/>
                  <a:gd name="connsiteX356" fmla="*/ 1629151 w 1878869"/>
                  <a:gd name="connsiteY356" fmla="*/ 562806 h 2359692"/>
                  <a:gd name="connsiteX357" fmla="*/ 1594953 w 1878869"/>
                  <a:gd name="connsiteY357" fmla="*/ 569270 h 2359692"/>
                  <a:gd name="connsiteX358" fmla="*/ 1564706 w 1878869"/>
                  <a:gd name="connsiteY358" fmla="*/ 580643 h 2359692"/>
                  <a:gd name="connsiteX359" fmla="*/ 1568098 w 1878869"/>
                  <a:gd name="connsiteY359" fmla="*/ 587706 h 2359692"/>
                  <a:gd name="connsiteX360" fmla="*/ 1604370 w 1878869"/>
                  <a:gd name="connsiteY360" fmla="*/ 603707 h 2359692"/>
                  <a:gd name="connsiteX361" fmla="*/ 1610954 w 1878869"/>
                  <a:gd name="connsiteY361" fmla="*/ 612486 h 2359692"/>
                  <a:gd name="connsiteX362" fmla="*/ 1600021 w 1878869"/>
                  <a:gd name="connsiteY362" fmla="*/ 624816 h 2359692"/>
                  <a:gd name="connsiteX363" fmla="*/ 1566900 w 1878869"/>
                  <a:gd name="connsiteY363" fmla="*/ 625176 h 2359692"/>
                  <a:gd name="connsiteX364" fmla="*/ 1560675 w 1878869"/>
                  <a:gd name="connsiteY364" fmla="*/ 633037 h 2359692"/>
                  <a:gd name="connsiteX365" fmla="*/ 1569574 w 1878869"/>
                  <a:gd name="connsiteY365" fmla="*/ 668112 h 2359692"/>
                  <a:gd name="connsiteX366" fmla="*/ 1576836 w 1878869"/>
                  <a:gd name="connsiteY366" fmla="*/ 697721 h 2359692"/>
                  <a:gd name="connsiteX367" fmla="*/ 1592000 w 1878869"/>
                  <a:gd name="connsiteY367" fmla="*/ 748917 h 2359692"/>
                  <a:gd name="connsiteX368" fmla="*/ 1606725 w 1878869"/>
                  <a:gd name="connsiteY368" fmla="*/ 774735 h 2359692"/>
                  <a:gd name="connsiteX369" fmla="*/ 1631185 w 1878869"/>
                  <a:gd name="connsiteY369" fmla="*/ 806498 h 2359692"/>
                  <a:gd name="connsiteX370" fmla="*/ 1635056 w 1878869"/>
                  <a:gd name="connsiteY370" fmla="*/ 822579 h 2359692"/>
                  <a:gd name="connsiteX371" fmla="*/ 1621369 w 1878869"/>
                  <a:gd name="connsiteY371" fmla="*/ 865236 h 2359692"/>
                  <a:gd name="connsiteX372" fmla="*/ 1593477 w 1878869"/>
                  <a:gd name="connsiteY372" fmla="*/ 899872 h 2359692"/>
                  <a:gd name="connsiteX373" fmla="*/ 1586493 w 1878869"/>
                  <a:gd name="connsiteY373" fmla="*/ 899035 h 2359692"/>
                  <a:gd name="connsiteX374" fmla="*/ 1553652 w 1878869"/>
                  <a:gd name="connsiteY374" fmla="*/ 878724 h 2359692"/>
                  <a:gd name="connsiteX375" fmla="*/ 1548226 w 1878869"/>
                  <a:gd name="connsiteY375" fmla="*/ 869865 h 2359692"/>
                  <a:gd name="connsiteX376" fmla="*/ 1528713 w 1878869"/>
                  <a:gd name="connsiteY376" fmla="*/ 834391 h 2359692"/>
                  <a:gd name="connsiteX377" fmla="*/ 1527037 w 1878869"/>
                  <a:gd name="connsiteY377" fmla="*/ 789778 h 2359692"/>
                  <a:gd name="connsiteX378" fmla="*/ 1540604 w 1878869"/>
                  <a:gd name="connsiteY378" fmla="*/ 740138 h 2359692"/>
                  <a:gd name="connsiteX379" fmla="*/ 1532942 w 1878869"/>
                  <a:gd name="connsiteY379" fmla="*/ 732277 h 2359692"/>
                  <a:gd name="connsiteX380" fmla="*/ 1481187 w 1878869"/>
                  <a:gd name="connsiteY380" fmla="*/ 722900 h 2359692"/>
                  <a:gd name="connsiteX381" fmla="*/ 1463669 w 1878869"/>
                  <a:gd name="connsiteY381" fmla="*/ 699317 h 2359692"/>
                  <a:gd name="connsiteX382" fmla="*/ 1465066 w 1878869"/>
                  <a:gd name="connsiteY382" fmla="*/ 670666 h 2359692"/>
                  <a:gd name="connsiteX383" fmla="*/ 1456487 w 1878869"/>
                  <a:gd name="connsiteY383" fmla="*/ 627689 h 2359692"/>
                  <a:gd name="connsiteX384" fmla="*/ 1445912 w 1878869"/>
                  <a:gd name="connsiteY384" fmla="*/ 608376 h 2359692"/>
                  <a:gd name="connsiteX385" fmla="*/ 1416463 w 1878869"/>
                  <a:gd name="connsiteY385" fmla="*/ 575655 h 2359692"/>
                  <a:gd name="connsiteX386" fmla="*/ 1400901 w 1878869"/>
                  <a:gd name="connsiteY386" fmla="*/ 554745 h 2359692"/>
                  <a:gd name="connsiteX387" fmla="*/ 1389089 w 1878869"/>
                  <a:gd name="connsiteY387" fmla="*/ 490899 h 2359692"/>
                  <a:gd name="connsiteX388" fmla="*/ 1381827 w 1878869"/>
                  <a:gd name="connsiteY388" fmla="*/ 471666 h 2359692"/>
                  <a:gd name="connsiteX389" fmla="*/ 1353136 w 1878869"/>
                  <a:gd name="connsiteY389" fmla="*/ 429807 h 2359692"/>
                  <a:gd name="connsiteX390" fmla="*/ 1342282 w 1878869"/>
                  <a:gd name="connsiteY390" fmla="*/ 393175 h 2359692"/>
                  <a:gd name="connsiteX391" fmla="*/ 1326879 w 1878869"/>
                  <a:gd name="connsiteY391" fmla="*/ 375897 h 2359692"/>
                  <a:gd name="connsiteX392" fmla="*/ 1262315 w 1878869"/>
                  <a:gd name="connsiteY392" fmla="*/ 342897 h 2359692"/>
                  <a:gd name="connsiteX393" fmla="*/ 1243600 w 1878869"/>
                  <a:gd name="connsiteY393" fmla="*/ 348922 h 2359692"/>
                  <a:gd name="connsiteX394" fmla="*/ 1247032 w 1878869"/>
                  <a:gd name="connsiteY394" fmla="*/ 362010 h 2359692"/>
                  <a:gd name="connsiteX395" fmla="*/ 1245196 w 1878869"/>
                  <a:gd name="connsiteY395" fmla="*/ 380007 h 2359692"/>
                  <a:gd name="connsiteX396" fmla="*/ 1244359 w 1878869"/>
                  <a:gd name="connsiteY396" fmla="*/ 380725 h 2359692"/>
                  <a:gd name="connsiteX397" fmla="*/ 1230672 w 1878869"/>
                  <a:gd name="connsiteY397" fmla="*/ 393375 h 2359692"/>
                  <a:gd name="connsiteX398" fmla="*/ 1248668 w 1878869"/>
                  <a:gd name="connsiteY398" fmla="*/ 400917 h 2359692"/>
                  <a:gd name="connsiteX399" fmla="*/ 1263433 w 1878869"/>
                  <a:gd name="connsiteY399" fmla="*/ 407780 h 2359692"/>
                  <a:gd name="connsiteX400" fmla="*/ 1347949 w 1878869"/>
                  <a:gd name="connsiteY400" fmla="*/ 469990 h 2359692"/>
                  <a:gd name="connsiteX401" fmla="*/ 1327598 w 1878869"/>
                  <a:gd name="connsiteY401" fmla="*/ 480844 h 2359692"/>
                  <a:gd name="connsiteX402" fmla="*/ 1309003 w 1878869"/>
                  <a:gd name="connsiteY402" fmla="*/ 499439 h 2359692"/>
                  <a:gd name="connsiteX403" fmla="*/ 1293400 w 1878869"/>
                  <a:gd name="connsiteY403" fmla="*/ 507739 h 2359692"/>
                  <a:gd name="connsiteX404" fmla="*/ 1237654 w 1878869"/>
                  <a:gd name="connsiteY404" fmla="*/ 485113 h 2359692"/>
                  <a:gd name="connsiteX405" fmla="*/ 1230392 w 1878869"/>
                  <a:gd name="connsiteY405" fmla="*/ 477013 h 2359692"/>
                  <a:gd name="connsiteX406" fmla="*/ 1131670 w 1878869"/>
                  <a:gd name="connsiteY406" fmla="*/ 389864 h 2359692"/>
                  <a:gd name="connsiteX407" fmla="*/ 1090410 w 1878869"/>
                  <a:gd name="connsiteY407" fmla="*/ 368874 h 2359692"/>
                  <a:gd name="connsiteX408" fmla="*/ 1066547 w 1878869"/>
                  <a:gd name="connsiteY408" fmla="*/ 340462 h 2359692"/>
                  <a:gd name="connsiteX409" fmla="*/ 1070019 w 1878869"/>
                  <a:gd name="connsiteY409" fmla="*/ 322147 h 2359692"/>
                  <a:gd name="connsiteX410" fmla="*/ 1132907 w 1878869"/>
                  <a:gd name="connsiteY410" fmla="*/ 303911 h 2359692"/>
                  <a:gd name="connsiteX411" fmla="*/ 1147512 w 1878869"/>
                  <a:gd name="connsiteY411" fmla="*/ 296528 h 2359692"/>
                  <a:gd name="connsiteX412" fmla="*/ 1133506 w 1878869"/>
                  <a:gd name="connsiteY412" fmla="*/ 269394 h 2359692"/>
                  <a:gd name="connsiteX413" fmla="*/ 1120936 w 1878869"/>
                  <a:gd name="connsiteY413" fmla="*/ 265284 h 2359692"/>
                  <a:gd name="connsiteX414" fmla="*/ 1111160 w 1878869"/>
                  <a:gd name="connsiteY414" fmla="*/ 269155 h 2359692"/>
                  <a:gd name="connsiteX415" fmla="*/ 1095837 w 1878869"/>
                  <a:gd name="connsiteY415" fmla="*/ 277973 h 2359692"/>
                  <a:gd name="connsiteX416" fmla="*/ 1092525 w 1878869"/>
                  <a:gd name="connsiteY416" fmla="*/ 278013 h 2359692"/>
                  <a:gd name="connsiteX417" fmla="*/ 1074368 w 1878869"/>
                  <a:gd name="connsiteY417" fmla="*/ 277295 h 2359692"/>
                  <a:gd name="connsiteX418" fmla="*/ 1076883 w 1878869"/>
                  <a:gd name="connsiteY418" fmla="*/ 260296 h 2359692"/>
                  <a:gd name="connsiteX419" fmla="*/ 1071615 w 1878869"/>
                  <a:gd name="connsiteY419" fmla="*/ 251118 h 2359692"/>
                  <a:gd name="connsiteX420" fmla="*/ 1037657 w 1878869"/>
                  <a:gd name="connsiteY420" fmla="*/ 223664 h 2359692"/>
                  <a:gd name="connsiteX421" fmla="*/ 1020418 w 1878869"/>
                  <a:gd name="connsiteY421" fmla="*/ 210257 h 2359692"/>
                  <a:gd name="connsiteX422" fmla="*/ 926685 w 1878869"/>
                  <a:gd name="connsiteY422" fmla="*/ 147967 h 2359692"/>
                  <a:gd name="connsiteX423" fmla="*/ 895280 w 1878869"/>
                  <a:gd name="connsiteY423" fmla="*/ 152596 h 2359692"/>
                  <a:gd name="connsiteX424" fmla="*/ 878202 w 1878869"/>
                  <a:gd name="connsiteY424" fmla="*/ 167280 h 2359692"/>
                  <a:gd name="connsiteX425" fmla="*/ 839734 w 1878869"/>
                  <a:gd name="connsiteY425" fmla="*/ 167121 h 2359692"/>
                  <a:gd name="connsiteX426" fmla="*/ 791251 w 1878869"/>
                  <a:gd name="connsiteY426" fmla="*/ 159419 h 2359692"/>
                  <a:gd name="connsiteX427" fmla="*/ 764835 w 1878869"/>
                  <a:gd name="connsiteY427" fmla="*/ 161454 h 2359692"/>
                  <a:gd name="connsiteX428" fmla="*/ 747237 w 1878869"/>
                  <a:gd name="connsiteY428" fmla="*/ 166921 h 2359692"/>
                  <a:gd name="connsiteX429" fmla="*/ 679960 w 1878869"/>
                  <a:gd name="connsiteY429" fmla="*/ 183242 h 2359692"/>
                  <a:gd name="connsiteX430" fmla="*/ 622817 w 1878869"/>
                  <a:gd name="connsiteY430" fmla="*/ 172508 h 2359692"/>
                  <a:gd name="connsiteX431" fmla="*/ 607295 w 1878869"/>
                  <a:gd name="connsiteY431" fmla="*/ 154630 h 2359692"/>
                  <a:gd name="connsiteX432" fmla="*/ 593807 w 1878869"/>
                  <a:gd name="connsiteY432" fmla="*/ 143218 h 2359692"/>
                  <a:gd name="connsiteX433" fmla="*/ 577287 w 1878869"/>
                  <a:gd name="connsiteY433" fmla="*/ 142181 h 2359692"/>
                  <a:gd name="connsiteX434" fmla="*/ 541174 w 1878869"/>
                  <a:gd name="connsiteY434" fmla="*/ 154750 h 2359692"/>
                  <a:gd name="connsiteX435" fmla="*/ 530440 w 1878869"/>
                  <a:gd name="connsiteY435" fmla="*/ 159140 h 2359692"/>
                  <a:gd name="connsiteX436" fmla="*/ 450912 w 1878869"/>
                  <a:gd name="connsiteY436" fmla="*/ 170512 h 2359692"/>
                  <a:gd name="connsiteX437" fmla="*/ 441175 w 1878869"/>
                  <a:gd name="connsiteY437" fmla="*/ 181925 h 2359692"/>
                  <a:gd name="connsiteX438" fmla="*/ 412524 w 1878869"/>
                  <a:gd name="connsiteY438" fmla="*/ 213409 h 2359692"/>
                  <a:gd name="connsiteX439" fmla="*/ 378527 w 1878869"/>
                  <a:gd name="connsiteY439" fmla="*/ 217240 h 2359692"/>
                  <a:gd name="connsiteX440" fmla="*/ 366316 w 1878869"/>
                  <a:gd name="connsiteY440" fmla="*/ 221709 h 2359692"/>
                  <a:gd name="connsiteX441" fmla="*/ 355422 w 1878869"/>
                  <a:gd name="connsiteY441" fmla="*/ 250719 h 2359692"/>
                  <a:gd name="connsiteX442" fmla="*/ 351432 w 1878869"/>
                  <a:gd name="connsiteY442" fmla="*/ 261293 h 2359692"/>
                  <a:gd name="connsiteX443" fmla="*/ 315997 w 1878869"/>
                  <a:gd name="connsiteY443" fmla="*/ 271509 h 2359692"/>
                  <a:gd name="connsiteX444" fmla="*/ 299637 w 1878869"/>
                  <a:gd name="connsiteY444" fmla="*/ 273743 h 2359692"/>
                  <a:gd name="connsiteX445" fmla="*/ 274378 w 1878869"/>
                  <a:gd name="connsiteY445" fmla="*/ 300678 h 2359692"/>
                  <a:gd name="connsiteX446" fmla="*/ 254705 w 1878869"/>
                  <a:gd name="connsiteY446" fmla="*/ 337270 h 2359692"/>
                  <a:gd name="connsiteX447" fmla="*/ 216517 w 1878869"/>
                  <a:gd name="connsiteY447" fmla="*/ 375338 h 2359692"/>
                  <a:gd name="connsiteX448" fmla="*/ 187786 w 1878869"/>
                  <a:gd name="connsiteY448" fmla="*/ 402752 h 2359692"/>
                  <a:gd name="connsiteX449" fmla="*/ 140101 w 1878869"/>
                  <a:gd name="connsiteY449" fmla="*/ 421667 h 2359692"/>
                  <a:gd name="connsiteX450" fmla="*/ 159375 w 1878869"/>
                  <a:gd name="connsiteY450" fmla="*/ 391898 h 2359692"/>
                  <a:gd name="connsiteX451" fmla="*/ 158537 w 1878869"/>
                  <a:gd name="connsiteY451" fmla="*/ 369073 h 2359692"/>
                  <a:gd name="connsiteX452" fmla="*/ 145010 w 1878869"/>
                  <a:gd name="connsiteY452" fmla="*/ 365522 h 2359692"/>
                  <a:gd name="connsiteX453" fmla="*/ 115880 w 1878869"/>
                  <a:gd name="connsiteY453" fmla="*/ 350518 h 2359692"/>
                  <a:gd name="connsiteX454" fmla="*/ 114643 w 1878869"/>
                  <a:gd name="connsiteY454" fmla="*/ 348683 h 2359692"/>
                  <a:gd name="connsiteX455" fmla="*/ 119232 w 1878869"/>
                  <a:gd name="connsiteY455" fmla="*/ 298125 h 2359692"/>
                  <a:gd name="connsiteX456" fmla="*/ 161091 w 1878869"/>
                  <a:gd name="connsiteY456" fmla="*/ 274462 h 2359692"/>
                  <a:gd name="connsiteX457" fmla="*/ 165042 w 1878869"/>
                  <a:gd name="connsiteY457" fmla="*/ 272986 h 2359692"/>
                  <a:gd name="connsiteX458" fmla="*/ 183876 w 1878869"/>
                  <a:gd name="connsiteY458" fmla="*/ 223185 h 2359692"/>
                  <a:gd name="connsiteX459" fmla="*/ 201833 w 1878869"/>
                  <a:gd name="connsiteY459" fmla="*/ 188190 h 2359692"/>
                  <a:gd name="connsiteX460" fmla="*/ 239542 w 1878869"/>
                  <a:gd name="connsiteY460" fmla="*/ 170034 h 2359692"/>
                  <a:gd name="connsiteX461" fmla="*/ 247881 w 1878869"/>
                  <a:gd name="connsiteY461" fmla="*/ 157304 h 2359692"/>
                  <a:gd name="connsiteX462" fmla="*/ 248400 w 1878869"/>
                  <a:gd name="connsiteY462" fmla="*/ 140784 h 2359692"/>
                  <a:gd name="connsiteX463" fmla="*/ 241656 w 1878869"/>
                  <a:gd name="connsiteY463" fmla="*/ 111734 h 2359692"/>
                  <a:gd name="connsiteX464" fmla="*/ 215081 w 1878869"/>
                  <a:gd name="connsiteY464" fmla="*/ 93379 h 2359692"/>
                  <a:gd name="connsiteX465" fmla="*/ 252470 w 1878869"/>
                  <a:gd name="connsiteY465" fmla="*/ 79771 h 2359692"/>
                  <a:gd name="connsiteX466" fmla="*/ 415717 w 1878869"/>
                  <a:gd name="connsiteY466" fmla="*/ 30450 h 2359692"/>
                  <a:gd name="connsiteX467" fmla="*/ 562563 w 1878869"/>
                  <a:gd name="connsiteY467" fmla="*/ 7226 h 2359692"/>
                  <a:gd name="connsiteX468" fmla="*/ 691048 w 1878869"/>
                  <a:gd name="connsiteY468" fmla="*/ 24 h 2359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1878869" h="2359692">
                    <a:moveTo>
                      <a:pt x="848114" y="1699384"/>
                    </a:moveTo>
                    <a:cubicBezTo>
                      <a:pt x="855656" y="1697589"/>
                      <a:pt x="861801" y="1700582"/>
                      <a:pt x="868186" y="1703335"/>
                    </a:cubicBezTo>
                    <a:cubicBezTo>
                      <a:pt x="869183" y="1703774"/>
                      <a:pt x="870859" y="1704692"/>
                      <a:pt x="870779" y="1705131"/>
                    </a:cubicBezTo>
                    <a:cubicBezTo>
                      <a:pt x="867946" y="1723287"/>
                      <a:pt x="886302" y="1721132"/>
                      <a:pt x="893804" y="1729272"/>
                    </a:cubicBezTo>
                    <a:cubicBezTo>
                      <a:pt x="894083" y="1729592"/>
                      <a:pt x="894123" y="1729951"/>
                      <a:pt x="894722" y="1731268"/>
                    </a:cubicBezTo>
                    <a:cubicBezTo>
                      <a:pt x="865033" y="1739129"/>
                      <a:pt x="836383" y="1739448"/>
                      <a:pt x="808170" y="1726639"/>
                    </a:cubicBezTo>
                    <a:cubicBezTo>
                      <a:pt x="802424" y="1724045"/>
                      <a:pt x="800828" y="1721132"/>
                      <a:pt x="800988" y="1715067"/>
                    </a:cubicBezTo>
                    <a:cubicBezTo>
                      <a:pt x="801227" y="1708123"/>
                      <a:pt x="805337" y="1707924"/>
                      <a:pt x="810286" y="1707046"/>
                    </a:cubicBezTo>
                    <a:cubicBezTo>
                      <a:pt x="822935" y="1704771"/>
                      <a:pt x="835584" y="1702337"/>
                      <a:pt x="848114" y="1699384"/>
                    </a:cubicBezTo>
                    <a:close/>
                    <a:moveTo>
                      <a:pt x="626249" y="1653335"/>
                    </a:moveTo>
                    <a:cubicBezTo>
                      <a:pt x="654102" y="1660039"/>
                      <a:pt x="681515" y="1668059"/>
                      <a:pt x="708890" y="1676319"/>
                    </a:cubicBezTo>
                    <a:cubicBezTo>
                      <a:pt x="717908" y="1679033"/>
                      <a:pt x="727764" y="1679951"/>
                      <a:pt x="737262" y="1679911"/>
                    </a:cubicBezTo>
                    <a:cubicBezTo>
                      <a:pt x="753183" y="1679831"/>
                      <a:pt x="765912" y="1688171"/>
                      <a:pt x="779679" y="1693838"/>
                    </a:cubicBezTo>
                    <a:cubicBezTo>
                      <a:pt x="782233" y="1694875"/>
                      <a:pt x="784787" y="1696790"/>
                      <a:pt x="782752" y="1699623"/>
                    </a:cubicBezTo>
                    <a:cubicBezTo>
                      <a:pt x="779719" y="1703853"/>
                      <a:pt x="779839" y="1710877"/>
                      <a:pt x="772935" y="1711874"/>
                    </a:cubicBezTo>
                    <a:cubicBezTo>
                      <a:pt x="762401" y="1713430"/>
                      <a:pt x="751826" y="1714707"/>
                      <a:pt x="741252" y="1716264"/>
                    </a:cubicBezTo>
                    <a:cubicBezTo>
                      <a:pt x="737062" y="1716862"/>
                      <a:pt x="734428" y="1714348"/>
                      <a:pt x="731356" y="1712393"/>
                    </a:cubicBezTo>
                    <a:cubicBezTo>
                      <a:pt x="716551" y="1702936"/>
                      <a:pt x="702625" y="1692401"/>
                      <a:pt x="687022" y="1683821"/>
                    </a:cubicBezTo>
                    <a:cubicBezTo>
                      <a:pt x="659728" y="1668818"/>
                      <a:pt x="630040" y="1665585"/>
                      <a:pt x="598077" y="1660318"/>
                    </a:cubicBezTo>
                    <a:cubicBezTo>
                      <a:pt x="608132" y="1654372"/>
                      <a:pt x="615555" y="1650781"/>
                      <a:pt x="626249" y="1653335"/>
                    </a:cubicBezTo>
                    <a:close/>
                    <a:moveTo>
                      <a:pt x="976644" y="1025170"/>
                    </a:moveTo>
                    <a:cubicBezTo>
                      <a:pt x="999469" y="1046718"/>
                      <a:pt x="1024568" y="1065273"/>
                      <a:pt x="1048151" y="1085664"/>
                    </a:cubicBezTo>
                    <a:cubicBezTo>
                      <a:pt x="1049269" y="1086622"/>
                      <a:pt x="1050705" y="1087420"/>
                      <a:pt x="1051384" y="1088657"/>
                    </a:cubicBezTo>
                    <a:cubicBezTo>
                      <a:pt x="1054257" y="1094004"/>
                      <a:pt x="1060202" y="1099591"/>
                      <a:pt x="1057848" y="1105177"/>
                    </a:cubicBezTo>
                    <a:cubicBezTo>
                      <a:pt x="1056053" y="1109447"/>
                      <a:pt x="1048471" y="1106095"/>
                      <a:pt x="1043562" y="1107013"/>
                    </a:cubicBezTo>
                    <a:cubicBezTo>
                      <a:pt x="1021336" y="1111163"/>
                      <a:pt x="1004856" y="1103501"/>
                      <a:pt x="992526" y="1084387"/>
                    </a:cubicBezTo>
                    <a:cubicBezTo>
                      <a:pt x="987218" y="1076207"/>
                      <a:pt x="979916" y="1069543"/>
                      <a:pt x="976085" y="1059966"/>
                    </a:cubicBezTo>
                    <a:cubicBezTo>
                      <a:pt x="970139" y="1045242"/>
                      <a:pt x="969581" y="1041052"/>
                      <a:pt x="976644" y="1025170"/>
                    </a:cubicBezTo>
                    <a:close/>
                    <a:moveTo>
                      <a:pt x="656018" y="705342"/>
                    </a:moveTo>
                    <a:cubicBezTo>
                      <a:pt x="657854" y="704185"/>
                      <a:pt x="659171" y="704903"/>
                      <a:pt x="660168" y="706579"/>
                    </a:cubicBezTo>
                    <a:cubicBezTo>
                      <a:pt x="659450" y="707218"/>
                      <a:pt x="658771" y="707816"/>
                      <a:pt x="658053" y="708455"/>
                    </a:cubicBezTo>
                    <a:cubicBezTo>
                      <a:pt x="657375" y="707417"/>
                      <a:pt x="656696" y="706380"/>
                      <a:pt x="656018" y="705342"/>
                    </a:cubicBezTo>
                    <a:close/>
                    <a:moveTo>
                      <a:pt x="637621" y="632677"/>
                    </a:moveTo>
                    <a:cubicBezTo>
                      <a:pt x="670861" y="638903"/>
                      <a:pt x="697717" y="659293"/>
                      <a:pt x="727724" y="672581"/>
                    </a:cubicBezTo>
                    <a:cubicBezTo>
                      <a:pt x="743207" y="679444"/>
                      <a:pt x="753422" y="689740"/>
                      <a:pt x="758091" y="705821"/>
                    </a:cubicBezTo>
                    <a:cubicBezTo>
                      <a:pt x="762680" y="721663"/>
                      <a:pt x="773933" y="731958"/>
                      <a:pt x="788897" y="736387"/>
                    </a:cubicBezTo>
                    <a:cubicBezTo>
                      <a:pt x="811682" y="743131"/>
                      <a:pt x="823015" y="760010"/>
                      <a:pt x="832711" y="779443"/>
                    </a:cubicBezTo>
                    <a:cubicBezTo>
                      <a:pt x="834667" y="783354"/>
                      <a:pt x="833909" y="785548"/>
                      <a:pt x="831155" y="787943"/>
                    </a:cubicBezTo>
                    <a:cubicBezTo>
                      <a:pt x="819503" y="798118"/>
                      <a:pt x="813957" y="811327"/>
                      <a:pt x="812440" y="826370"/>
                    </a:cubicBezTo>
                    <a:cubicBezTo>
                      <a:pt x="811922" y="831558"/>
                      <a:pt x="809248" y="834071"/>
                      <a:pt x="804260" y="835229"/>
                    </a:cubicBezTo>
                    <a:cubicBezTo>
                      <a:pt x="793366" y="837743"/>
                      <a:pt x="783430" y="838461"/>
                      <a:pt x="772297" y="833314"/>
                    </a:cubicBezTo>
                    <a:cubicBezTo>
                      <a:pt x="747676" y="821981"/>
                      <a:pt x="721539" y="814758"/>
                      <a:pt x="691492" y="811286"/>
                    </a:cubicBezTo>
                    <a:cubicBezTo>
                      <a:pt x="695322" y="808294"/>
                      <a:pt x="696559" y="806897"/>
                      <a:pt x="698116" y="806179"/>
                    </a:cubicBezTo>
                    <a:cubicBezTo>
                      <a:pt x="723295" y="794846"/>
                      <a:pt x="728881" y="773777"/>
                      <a:pt x="727565" y="748718"/>
                    </a:cubicBezTo>
                    <a:cubicBezTo>
                      <a:pt x="727046" y="738821"/>
                      <a:pt x="711124" y="716236"/>
                      <a:pt x="701388" y="713363"/>
                    </a:cubicBezTo>
                    <a:cubicBezTo>
                      <a:pt x="682074" y="707737"/>
                      <a:pt x="662641" y="702589"/>
                      <a:pt x="644285" y="693890"/>
                    </a:cubicBezTo>
                    <a:cubicBezTo>
                      <a:pt x="626409" y="685430"/>
                      <a:pt x="619585" y="667314"/>
                      <a:pt x="607175" y="654145"/>
                    </a:cubicBezTo>
                    <a:cubicBezTo>
                      <a:pt x="606576" y="653507"/>
                      <a:pt x="606616" y="651991"/>
                      <a:pt x="606855" y="650993"/>
                    </a:cubicBezTo>
                    <a:cubicBezTo>
                      <a:pt x="608771" y="643252"/>
                      <a:pt x="629601" y="631161"/>
                      <a:pt x="637621" y="632677"/>
                    </a:cubicBezTo>
                    <a:close/>
                    <a:moveTo>
                      <a:pt x="1144399" y="569070"/>
                    </a:moveTo>
                    <a:cubicBezTo>
                      <a:pt x="1154216" y="568073"/>
                      <a:pt x="1161998" y="578408"/>
                      <a:pt x="1169739" y="584792"/>
                    </a:cubicBezTo>
                    <a:cubicBezTo>
                      <a:pt x="1174966" y="589062"/>
                      <a:pt x="1169140" y="594808"/>
                      <a:pt x="1168422" y="599916"/>
                    </a:cubicBezTo>
                    <a:cubicBezTo>
                      <a:pt x="1164870" y="624616"/>
                      <a:pt x="1151463" y="643770"/>
                      <a:pt x="1134344" y="661008"/>
                    </a:cubicBezTo>
                    <a:cubicBezTo>
                      <a:pt x="1129955" y="665438"/>
                      <a:pt x="1127121" y="666435"/>
                      <a:pt x="1120537" y="664320"/>
                    </a:cubicBezTo>
                    <a:cubicBezTo>
                      <a:pt x="1091567" y="655103"/>
                      <a:pt x="1090490" y="630921"/>
                      <a:pt x="1087936" y="606660"/>
                    </a:cubicBezTo>
                    <a:cubicBezTo>
                      <a:pt x="1086460" y="601392"/>
                      <a:pt x="1089333" y="599158"/>
                      <a:pt x="1094600" y="598240"/>
                    </a:cubicBezTo>
                    <a:cubicBezTo>
                      <a:pt x="1101862" y="596963"/>
                      <a:pt x="1107249" y="592933"/>
                      <a:pt x="1110681" y="586309"/>
                    </a:cubicBezTo>
                    <a:cubicBezTo>
                      <a:pt x="1117784" y="572701"/>
                      <a:pt x="1131990" y="570307"/>
                      <a:pt x="1144399" y="569070"/>
                    </a:cubicBezTo>
                    <a:close/>
                    <a:moveTo>
                      <a:pt x="2514" y="557698"/>
                    </a:moveTo>
                    <a:cubicBezTo>
                      <a:pt x="2075" y="558217"/>
                      <a:pt x="1596" y="558736"/>
                      <a:pt x="1117" y="559295"/>
                    </a:cubicBezTo>
                    <a:cubicBezTo>
                      <a:pt x="758" y="558815"/>
                      <a:pt x="359" y="558337"/>
                      <a:pt x="0" y="557858"/>
                    </a:cubicBezTo>
                    <a:cubicBezTo>
                      <a:pt x="838" y="557818"/>
                      <a:pt x="1676" y="557778"/>
                      <a:pt x="2514" y="557698"/>
                    </a:cubicBezTo>
                    <a:close/>
                    <a:moveTo>
                      <a:pt x="1302583" y="552430"/>
                    </a:moveTo>
                    <a:cubicBezTo>
                      <a:pt x="1305531" y="551034"/>
                      <a:pt x="1308564" y="550854"/>
                      <a:pt x="1311637" y="554585"/>
                    </a:cubicBezTo>
                    <a:cubicBezTo>
                      <a:pt x="1333464" y="581081"/>
                      <a:pt x="1365826" y="588424"/>
                      <a:pt x="1394916" y="601791"/>
                    </a:cubicBezTo>
                    <a:cubicBezTo>
                      <a:pt x="1405570" y="606700"/>
                      <a:pt x="1416863" y="610131"/>
                      <a:pt x="1426799" y="616715"/>
                    </a:cubicBezTo>
                    <a:cubicBezTo>
                      <a:pt x="1437613" y="623898"/>
                      <a:pt x="1441443" y="632558"/>
                      <a:pt x="1438051" y="645526"/>
                    </a:cubicBezTo>
                    <a:cubicBezTo>
                      <a:pt x="1436735" y="650554"/>
                      <a:pt x="1435538" y="655542"/>
                      <a:pt x="1436136" y="660729"/>
                    </a:cubicBezTo>
                    <a:cubicBezTo>
                      <a:pt x="1437094" y="669309"/>
                      <a:pt x="1433901" y="670625"/>
                      <a:pt x="1425961" y="668231"/>
                    </a:cubicBezTo>
                    <a:cubicBezTo>
                      <a:pt x="1405011" y="661926"/>
                      <a:pt x="1387055" y="649197"/>
                      <a:pt x="1366663" y="641735"/>
                    </a:cubicBezTo>
                    <a:cubicBezTo>
                      <a:pt x="1365985" y="641496"/>
                      <a:pt x="1365347" y="640937"/>
                      <a:pt x="1364669" y="640817"/>
                    </a:cubicBezTo>
                    <a:cubicBezTo>
                      <a:pt x="1359641" y="640019"/>
                      <a:pt x="1353136" y="632956"/>
                      <a:pt x="1350263" y="638702"/>
                    </a:cubicBezTo>
                    <a:cubicBezTo>
                      <a:pt x="1347670" y="643930"/>
                      <a:pt x="1349385" y="652429"/>
                      <a:pt x="1355411" y="657657"/>
                    </a:cubicBezTo>
                    <a:cubicBezTo>
                      <a:pt x="1361795" y="663203"/>
                      <a:pt x="1367821" y="669189"/>
                      <a:pt x="1374525" y="674336"/>
                    </a:cubicBezTo>
                    <a:cubicBezTo>
                      <a:pt x="1381428" y="679684"/>
                      <a:pt x="1383942" y="687026"/>
                      <a:pt x="1386935" y="695326"/>
                    </a:cubicBezTo>
                    <a:cubicBezTo>
                      <a:pt x="1377038" y="695605"/>
                      <a:pt x="1369617" y="693490"/>
                      <a:pt x="1361636" y="688223"/>
                    </a:cubicBezTo>
                    <a:cubicBezTo>
                      <a:pt x="1342881" y="675813"/>
                      <a:pt x="1332746" y="658974"/>
                      <a:pt x="1328915" y="637346"/>
                    </a:cubicBezTo>
                    <a:cubicBezTo>
                      <a:pt x="1325683" y="618910"/>
                      <a:pt x="1317542" y="602590"/>
                      <a:pt x="1306130" y="587785"/>
                    </a:cubicBezTo>
                    <a:cubicBezTo>
                      <a:pt x="1301182" y="581361"/>
                      <a:pt x="1296832" y="574497"/>
                      <a:pt x="1294438" y="566676"/>
                    </a:cubicBezTo>
                    <a:cubicBezTo>
                      <a:pt x="1293520" y="563763"/>
                      <a:pt x="1288213" y="560012"/>
                      <a:pt x="1294039" y="557578"/>
                    </a:cubicBezTo>
                    <a:cubicBezTo>
                      <a:pt x="1296772" y="556441"/>
                      <a:pt x="1299635" y="553827"/>
                      <a:pt x="1302583" y="552430"/>
                    </a:cubicBezTo>
                    <a:close/>
                    <a:moveTo>
                      <a:pt x="1665263" y="505903"/>
                    </a:moveTo>
                    <a:cubicBezTo>
                      <a:pt x="1675319" y="520548"/>
                      <a:pt x="1684896" y="534195"/>
                      <a:pt x="1694114" y="548041"/>
                    </a:cubicBezTo>
                    <a:cubicBezTo>
                      <a:pt x="1736252" y="611289"/>
                      <a:pt x="1769492" y="679205"/>
                      <a:pt x="1797983" y="749396"/>
                    </a:cubicBezTo>
                    <a:cubicBezTo>
                      <a:pt x="1817017" y="796322"/>
                      <a:pt x="1831941" y="844726"/>
                      <a:pt x="1844112" y="893927"/>
                    </a:cubicBezTo>
                    <a:cubicBezTo>
                      <a:pt x="1872564" y="1008929"/>
                      <a:pt x="1883298" y="1125648"/>
                      <a:pt x="1877232" y="1243883"/>
                    </a:cubicBezTo>
                    <a:cubicBezTo>
                      <a:pt x="1876275" y="1262597"/>
                      <a:pt x="1873880" y="1281232"/>
                      <a:pt x="1872803" y="1299947"/>
                    </a:cubicBezTo>
                    <a:cubicBezTo>
                      <a:pt x="1872444" y="1306611"/>
                      <a:pt x="1869650" y="1310083"/>
                      <a:pt x="1863705" y="1311839"/>
                    </a:cubicBezTo>
                    <a:cubicBezTo>
                      <a:pt x="1851773" y="1315270"/>
                      <a:pt x="1843912" y="1322852"/>
                      <a:pt x="1837727" y="1333706"/>
                    </a:cubicBezTo>
                    <a:cubicBezTo>
                      <a:pt x="1828270" y="1350266"/>
                      <a:pt x="1817097" y="1365869"/>
                      <a:pt x="1807082" y="1382109"/>
                    </a:cubicBezTo>
                    <a:cubicBezTo>
                      <a:pt x="1803889" y="1387297"/>
                      <a:pt x="1800457" y="1389132"/>
                      <a:pt x="1794472" y="1387616"/>
                    </a:cubicBezTo>
                    <a:cubicBezTo>
                      <a:pt x="1783817" y="1384862"/>
                      <a:pt x="1773044" y="1382548"/>
                      <a:pt x="1762269" y="1380234"/>
                    </a:cubicBezTo>
                    <a:cubicBezTo>
                      <a:pt x="1759237" y="1379595"/>
                      <a:pt x="1756842" y="1378238"/>
                      <a:pt x="1754808" y="1375964"/>
                    </a:cubicBezTo>
                    <a:cubicBezTo>
                      <a:pt x="1736492" y="1355573"/>
                      <a:pt x="1716979" y="1336659"/>
                      <a:pt x="1705446" y="1310522"/>
                    </a:cubicBezTo>
                    <a:cubicBezTo>
                      <a:pt x="1691002" y="1277801"/>
                      <a:pt x="1677673" y="1244840"/>
                      <a:pt x="1668974" y="1210204"/>
                    </a:cubicBezTo>
                    <a:cubicBezTo>
                      <a:pt x="1663069" y="1186740"/>
                      <a:pt x="1659797" y="1162519"/>
                      <a:pt x="1658879" y="1138537"/>
                    </a:cubicBezTo>
                    <a:cubicBezTo>
                      <a:pt x="1657442" y="1099990"/>
                      <a:pt x="1656804" y="1061243"/>
                      <a:pt x="1660475" y="1022736"/>
                    </a:cubicBezTo>
                    <a:cubicBezTo>
                      <a:pt x="1661752" y="1009209"/>
                      <a:pt x="1655567" y="998355"/>
                      <a:pt x="1650459" y="987262"/>
                    </a:cubicBezTo>
                    <a:cubicBezTo>
                      <a:pt x="1640124" y="964876"/>
                      <a:pt x="1631066" y="941971"/>
                      <a:pt x="1624482" y="918348"/>
                    </a:cubicBezTo>
                    <a:cubicBezTo>
                      <a:pt x="1620931" y="905619"/>
                      <a:pt x="1626317" y="892011"/>
                      <a:pt x="1632981" y="881836"/>
                    </a:cubicBezTo>
                    <a:cubicBezTo>
                      <a:pt x="1643795" y="865196"/>
                      <a:pt x="1646588" y="848556"/>
                      <a:pt x="1643077" y="829721"/>
                    </a:cubicBezTo>
                    <a:cubicBezTo>
                      <a:pt x="1641680" y="822180"/>
                      <a:pt x="1642199" y="814359"/>
                      <a:pt x="1645272" y="806937"/>
                    </a:cubicBezTo>
                    <a:cubicBezTo>
                      <a:pt x="1650260" y="794846"/>
                      <a:pt x="1648305" y="782236"/>
                      <a:pt x="1647387" y="769906"/>
                    </a:cubicBezTo>
                    <a:cubicBezTo>
                      <a:pt x="1645551" y="745605"/>
                      <a:pt x="1647227" y="721463"/>
                      <a:pt x="1649222" y="697242"/>
                    </a:cubicBezTo>
                    <a:cubicBezTo>
                      <a:pt x="1649701" y="691416"/>
                      <a:pt x="1650858" y="689141"/>
                      <a:pt x="1657522" y="689062"/>
                    </a:cubicBezTo>
                    <a:cubicBezTo>
                      <a:pt x="1666820" y="688981"/>
                      <a:pt x="1675479" y="690937"/>
                      <a:pt x="1683819" y="694169"/>
                    </a:cubicBezTo>
                    <a:cubicBezTo>
                      <a:pt x="1689765" y="696484"/>
                      <a:pt x="1691640" y="693970"/>
                      <a:pt x="1691480" y="689261"/>
                    </a:cubicBezTo>
                    <a:cubicBezTo>
                      <a:pt x="1691002" y="673499"/>
                      <a:pt x="1692398" y="657138"/>
                      <a:pt x="1688368" y="642254"/>
                    </a:cubicBezTo>
                    <a:cubicBezTo>
                      <a:pt x="1685534" y="631800"/>
                      <a:pt x="1675240" y="623340"/>
                      <a:pt x="1668017" y="614162"/>
                    </a:cubicBezTo>
                    <a:cubicBezTo>
                      <a:pt x="1661073" y="605503"/>
                      <a:pt x="1655168" y="596325"/>
                      <a:pt x="1649821" y="586669"/>
                    </a:cubicBezTo>
                    <a:cubicBezTo>
                      <a:pt x="1664266" y="583237"/>
                      <a:pt x="1673484" y="567914"/>
                      <a:pt x="1669653" y="553708"/>
                    </a:cubicBezTo>
                    <a:cubicBezTo>
                      <a:pt x="1665583" y="538585"/>
                      <a:pt x="1659637" y="523740"/>
                      <a:pt x="1665263" y="505903"/>
                    </a:cubicBezTo>
                    <a:close/>
                    <a:moveTo>
                      <a:pt x="252470" y="456128"/>
                    </a:moveTo>
                    <a:cubicBezTo>
                      <a:pt x="262456" y="456642"/>
                      <a:pt x="272422" y="459415"/>
                      <a:pt x="282119" y="464403"/>
                    </a:cubicBezTo>
                    <a:cubicBezTo>
                      <a:pt x="285631" y="466198"/>
                      <a:pt x="285989" y="469351"/>
                      <a:pt x="286748" y="472583"/>
                    </a:cubicBezTo>
                    <a:cubicBezTo>
                      <a:pt x="291297" y="492256"/>
                      <a:pt x="297003" y="511769"/>
                      <a:pt x="295048" y="532359"/>
                    </a:cubicBezTo>
                    <a:cubicBezTo>
                      <a:pt x="294409" y="538943"/>
                      <a:pt x="295925" y="544649"/>
                      <a:pt x="300555" y="549558"/>
                    </a:cubicBezTo>
                    <a:cubicBezTo>
                      <a:pt x="310929" y="560651"/>
                      <a:pt x="316157" y="575296"/>
                      <a:pt x="327888" y="585989"/>
                    </a:cubicBezTo>
                    <a:cubicBezTo>
                      <a:pt x="343052" y="599836"/>
                      <a:pt x="358894" y="612885"/>
                      <a:pt x="374695" y="625854"/>
                    </a:cubicBezTo>
                    <a:cubicBezTo>
                      <a:pt x="402987" y="649117"/>
                      <a:pt x="432636" y="670745"/>
                      <a:pt x="461367" y="693530"/>
                    </a:cubicBezTo>
                    <a:cubicBezTo>
                      <a:pt x="468988" y="699556"/>
                      <a:pt x="470904" y="697401"/>
                      <a:pt x="471742" y="689101"/>
                    </a:cubicBezTo>
                    <a:cubicBezTo>
                      <a:pt x="472380" y="682557"/>
                      <a:pt x="473497" y="676013"/>
                      <a:pt x="474973" y="669628"/>
                    </a:cubicBezTo>
                    <a:cubicBezTo>
                      <a:pt x="475811" y="665996"/>
                      <a:pt x="474295" y="663962"/>
                      <a:pt x="471941" y="662086"/>
                    </a:cubicBezTo>
                    <a:cubicBezTo>
                      <a:pt x="467950" y="658814"/>
                      <a:pt x="464160" y="655143"/>
                      <a:pt x="459730" y="652669"/>
                    </a:cubicBezTo>
                    <a:cubicBezTo>
                      <a:pt x="446682" y="645327"/>
                      <a:pt x="440856" y="634154"/>
                      <a:pt x="440218" y="619509"/>
                    </a:cubicBezTo>
                    <a:cubicBezTo>
                      <a:pt x="439738" y="608655"/>
                      <a:pt x="430002" y="604505"/>
                      <a:pt x="423139" y="599158"/>
                    </a:cubicBezTo>
                    <a:cubicBezTo>
                      <a:pt x="414878" y="592694"/>
                      <a:pt x="416595" y="589781"/>
                      <a:pt x="422979" y="582718"/>
                    </a:cubicBezTo>
                    <a:cubicBezTo>
                      <a:pt x="434631" y="569829"/>
                      <a:pt x="449675" y="574857"/>
                      <a:pt x="463162" y="572223"/>
                    </a:cubicBezTo>
                    <a:cubicBezTo>
                      <a:pt x="466833" y="571505"/>
                      <a:pt x="468430" y="575695"/>
                      <a:pt x="470066" y="578527"/>
                    </a:cubicBezTo>
                    <a:cubicBezTo>
                      <a:pt x="479123" y="594369"/>
                      <a:pt x="489459" y="608815"/>
                      <a:pt x="507934" y="614880"/>
                    </a:cubicBezTo>
                    <a:cubicBezTo>
                      <a:pt x="511685" y="616117"/>
                      <a:pt x="512842" y="619509"/>
                      <a:pt x="514399" y="623060"/>
                    </a:cubicBezTo>
                    <a:cubicBezTo>
                      <a:pt x="522938" y="642573"/>
                      <a:pt x="526849" y="662884"/>
                      <a:pt x="524375" y="683914"/>
                    </a:cubicBezTo>
                    <a:cubicBezTo>
                      <a:pt x="522818" y="697082"/>
                      <a:pt x="529961" y="703307"/>
                      <a:pt x="539498" y="709053"/>
                    </a:cubicBezTo>
                    <a:cubicBezTo>
                      <a:pt x="542092" y="710609"/>
                      <a:pt x="544167" y="711128"/>
                      <a:pt x="546362" y="708973"/>
                    </a:cubicBezTo>
                    <a:cubicBezTo>
                      <a:pt x="554183" y="701192"/>
                      <a:pt x="565396" y="696164"/>
                      <a:pt x="565675" y="682517"/>
                    </a:cubicBezTo>
                    <a:cubicBezTo>
                      <a:pt x="565795" y="676013"/>
                      <a:pt x="568588" y="669548"/>
                      <a:pt x="569107" y="663004"/>
                    </a:cubicBezTo>
                    <a:cubicBezTo>
                      <a:pt x="569745" y="655183"/>
                      <a:pt x="573775" y="653906"/>
                      <a:pt x="580719" y="653786"/>
                    </a:cubicBezTo>
                    <a:cubicBezTo>
                      <a:pt x="589178" y="653627"/>
                      <a:pt x="588380" y="659652"/>
                      <a:pt x="588420" y="664201"/>
                    </a:cubicBezTo>
                    <a:cubicBezTo>
                      <a:pt x="588580" y="677928"/>
                      <a:pt x="591492" y="691216"/>
                      <a:pt x="593967" y="704584"/>
                    </a:cubicBezTo>
                    <a:cubicBezTo>
                      <a:pt x="594845" y="709292"/>
                      <a:pt x="596800" y="711766"/>
                      <a:pt x="601828" y="713602"/>
                    </a:cubicBezTo>
                    <a:cubicBezTo>
                      <a:pt x="617270" y="719308"/>
                      <a:pt x="632274" y="723737"/>
                      <a:pt x="647836" y="714200"/>
                    </a:cubicBezTo>
                    <a:cubicBezTo>
                      <a:pt x="654740" y="709971"/>
                      <a:pt x="658371" y="715078"/>
                      <a:pt x="662322" y="719548"/>
                    </a:cubicBezTo>
                    <a:cubicBezTo>
                      <a:pt x="673654" y="732317"/>
                      <a:pt x="673335" y="732037"/>
                      <a:pt x="663679" y="745644"/>
                    </a:cubicBezTo>
                    <a:cubicBezTo>
                      <a:pt x="653343" y="760249"/>
                      <a:pt x="637262" y="767671"/>
                      <a:pt x="624054" y="778645"/>
                    </a:cubicBezTo>
                    <a:cubicBezTo>
                      <a:pt x="593568" y="803983"/>
                      <a:pt x="566393" y="832036"/>
                      <a:pt x="546960" y="866952"/>
                    </a:cubicBezTo>
                    <a:cubicBezTo>
                      <a:pt x="545085" y="870344"/>
                      <a:pt x="544845" y="873895"/>
                      <a:pt x="544566" y="877566"/>
                    </a:cubicBezTo>
                    <a:cubicBezTo>
                      <a:pt x="543488" y="890774"/>
                      <a:pt x="542411" y="903982"/>
                      <a:pt x="541054" y="917150"/>
                    </a:cubicBezTo>
                    <a:cubicBezTo>
                      <a:pt x="539857" y="929002"/>
                      <a:pt x="556298" y="951189"/>
                      <a:pt x="567790" y="954341"/>
                    </a:cubicBezTo>
                    <a:cubicBezTo>
                      <a:pt x="586504" y="959449"/>
                      <a:pt x="605658" y="962561"/>
                      <a:pt x="623735" y="970701"/>
                    </a:cubicBezTo>
                    <a:cubicBezTo>
                      <a:pt x="633671" y="975170"/>
                      <a:pt x="637342" y="981156"/>
                      <a:pt x="637222" y="990414"/>
                    </a:cubicBezTo>
                    <a:cubicBezTo>
                      <a:pt x="636704" y="1024452"/>
                      <a:pt x="660127" y="1043526"/>
                      <a:pt x="682353" y="1063278"/>
                    </a:cubicBezTo>
                    <a:cubicBezTo>
                      <a:pt x="687621" y="1067947"/>
                      <a:pt x="687940" y="1063079"/>
                      <a:pt x="688578" y="1059168"/>
                    </a:cubicBezTo>
                    <a:cubicBezTo>
                      <a:pt x="692449" y="1035984"/>
                      <a:pt x="697197" y="1012879"/>
                      <a:pt x="700031" y="989536"/>
                    </a:cubicBezTo>
                    <a:cubicBezTo>
                      <a:pt x="701268" y="979361"/>
                      <a:pt x="705777" y="971459"/>
                      <a:pt x="711084" y="963678"/>
                    </a:cubicBezTo>
                    <a:cubicBezTo>
                      <a:pt x="714316" y="958890"/>
                      <a:pt x="715194" y="955339"/>
                      <a:pt x="710445" y="951428"/>
                    </a:cubicBezTo>
                    <a:cubicBezTo>
                      <a:pt x="699233" y="942210"/>
                      <a:pt x="696559" y="930040"/>
                      <a:pt x="696719" y="916033"/>
                    </a:cubicBezTo>
                    <a:cubicBezTo>
                      <a:pt x="696919" y="898037"/>
                      <a:pt x="695362" y="880000"/>
                      <a:pt x="694923" y="862003"/>
                    </a:cubicBezTo>
                    <a:cubicBezTo>
                      <a:pt x="694604" y="848835"/>
                      <a:pt x="708251" y="839139"/>
                      <a:pt x="720462" y="844087"/>
                    </a:cubicBezTo>
                    <a:cubicBezTo>
                      <a:pt x="738458" y="851429"/>
                      <a:pt x="756335" y="859090"/>
                      <a:pt x="774012" y="867191"/>
                    </a:cubicBezTo>
                    <a:cubicBezTo>
                      <a:pt x="783430" y="871501"/>
                      <a:pt x="787340" y="881476"/>
                      <a:pt x="793525" y="889019"/>
                    </a:cubicBezTo>
                    <a:cubicBezTo>
                      <a:pt x="797955" y="894406"/>
                      <a:pt x="802344" y="897917"/>
                      <a:pt x="809686" y="898835"/>
                    </a:cubicBezTo>
                    <a:cubicBezTo>
                      <a:pt x="820940" y="900231"/>
                      <a:pt x="831993" y="903064"/>
                      <a:pt x="843485" y="903264"/>
                    </a:cubicBezTo>
                    <a:cubicBezTo>
                      <a:pt x="853541" y="903463"/>
                      <a:pt x="862120" y="907015"/>
                      <a:pt x="870500" y="913480"/>
                    </a:cubicBezTo>
                    <a:cubicBezTo>
                      <a:pt x="899949" y="936105"/>
                      <a:pt x="930196" y="957533"/>
                      <a:pt x="952502" y="988179"/>
                    </a:cubicBezTo>
                    <a:cubicBezTo>
                      <a:pt x="960563" y="999273"/>
                      <a:pt x="962718" y="1012361"/>
                      <a:pt x="968025" y="1024292"/>
                    </a:cubicBezTo>
                    <a:cubicBezTo>
                      <a:pt x="970299" y="1029400"/>
                      <a:pt x="957490" y="1049910"/>
                      <a:pt x="951863" y="1052424"/>
                    </a:cubicBezTo>
                    <a:cubicBezTo>
                      <a:pt x="936780" y="1059168"/>
                      <a:pt x="921537" y="1064276"/>
                      <a:pt x="904817" y="1066670"/>
                    </a:cubicBezTo>
                    <a:cubicBezTo>
                      <a:pt x="885504" y="1069423"/>
                      <a:pt x="869023" y="1081075"/>
                      <a:pt x="853142" y="1092129"/>
                    </a:cubicBezTo>
                    <a:cubicBezTo>
                      <a:pt x="845720" y="1097276"/>
                      <a:pt x="840413" y="1105377"/>
                      <a:pt x="833709" y="1111641"/>
                    </a:cubicBezTo>
                    <a:cubicBezTo>
                      <a:pt x="828242" y="1116789"/>
                      <a:pt x="829040" y="1122495"/>
                      <a:pt x="832112" y="1127643"/>
                    </a:cubicBezTo>
                    <a:cubicBezTo>
                      <a:pt x="836063" y="1134187"/>
                      <a:pt x="840572" y="1128082"/>
                      <a:pt x="844323" y="1126605"/>
                    </a:cubicBezTo>
                    <a:cubicBezTo>
                      <a:pt x="854977" y="1122455"/>
                      <a:pt x="865592" y="1117388"/>
                      <a:pt x="873014" y="1108609"/>
                    </a:cubicBezTo>
                    <a:cubicBezTo>
                      <a:pt x="881393" y="1098792"/>
                      <a:pt x="890372" y="1102105"/>
                      <a:pt x="899909" y="1104698"/>
                    </a:cubicBezTo>
                    <a:cubicBezTo>
                      <a:pt x="907012" y="1106614"/>
                      <a:pt x="905176" y="1112719"/>
                      <a:pt x="905735" y="1117428"/>
                    </a:cubicBezTo>
                    <a:cubicBezTo>
                      <a:pt x="907531" y="1132352"/>
                      <a:pt x="914235" y="1137739"/>
                      <a:pt x="929438" y="1135903"/>
                    </a:cubicBezTo>
                    <a:cubicBezTo>
                      <a:pt x="934546" y="1135304"/>
                      <a:pt x="939693" y="1134905"/>
                      <a:pt x="944761" y="1134027"/>
                    </a:cubicBezTo>
                    <a:cubicBezTo>
                      <a:pt x="959445" y="1131434"/>
                      <a:pt x="962159" y="1133429"/>
                      <a:pt x="965910" y="1147914"/>
                    </a:cubicBezTo>
                    <a:cubicBezTo>
                      <a:pt x="967027" y="1152303"/>
                      <a:pt x="964513" y="1152982"/>
                      <a:pt x="962079" y="1154378"/>
                    </a:cubicBezTo>
                    <a:cubicBezTo>
                      <a:pt x="949948" y="1161322"/>
                      <a:pt x="937977" y="1168504"/>
                      <a:pt x="925607" y="1175009"/>
                    </a:cubicBezTo>
                    <a:cubicBezTo>
                      <a:pt x="915072" y="1180515"/>
                      <a:pt x="905016" y="1186421"/>
                      <a:pt x="898273" y="1196597"/>
                    </a:cubicBezTo>
                    <a:cubicBezTo>
                      <a:pt x="894562" y="1202223"/>
                      <a:pt x="890851" y="1201385"/>
                      <a:pt x="885424" y="1198472"/>
                    </a:cubicBezTo>
                    <a:cubicBezTo>
                      <a:pt x="870061" y="1190172"/>
                      <a:pt x="854419" y="1195120"/>
                      <a:pt x="844722" y="1210284"/>
                    </a:cubicBezTo>
                    <a:cubicBezTo>
                      <a:pt x="835425" y="1224809"/>
                      <a:pt x="825249" y="1238855"/>
                      <a:pt x="820022" y="1255574"/>
                    </a:cubicBezTo>
                    <a:cubicBezTo>
                      <a:pt x="818984" y="1258926"/>
                      <a:pt x="817188" y="1261600"/>
                      <a:pt x="813637" y="1262557"/>
                    </a:cubicBezTo>
                    <a:cubicBezTo>
                      <a:pt x="792408" y="1268304"/>
                      <a:pt x="786462" y="1288176"/>
                      <a:pt x="777324" y="1304097"/>
                    </a:cubicBezTo>
                    <a:cubicBezTo>
                      <a:pt x="769743" y="1317265"/>
                      <a:pt x="765672" y="1332589"/>
                      <a:pt x="760964" y="1347233"/>
                    </a:cubicBezTo>
                    <a:cubicBezTo>
                      <a:pt x="757013" y="1359563"/>
                      <a:pt x="758490" y="1372692"/>
                      <a:pt x="757692" y="1385461"/>
                    </a:cubicBezTo>
                    <a:cubicBezTo>
                      <a:pt x="757253" y="1392763"/>
                      <a:pt x="754739" y="1397552"/>
                      <a:pt x="749432" y="1402260"/>
                    </a:cubicBezTo>
                    <a:cubicBezTo>
                      <a:pt x="731236" y="1418461"/>
                      <a:pt x="710845" y="1431709"/>
                      <a:pt x="691731" y="1446633"/>
                    </a:cubicBezTo>
                    <a:cubicBezTo>
                      <a:pt x="677446" y="1457767"/>
                      <a:pt x="669704" y="1473568"/>
                      <a:pt x="664078" y="1490328"/>
                    </a:cubicBezTo>
                    <a:cubicBezTo>
                      <a:pt x="661883" y="1496872"/>
                      <a:pt x="661484" y="1504015"/>
                      <a:pt x="659848" y="1510759"/>
                    </a:cubicBezTo>
                    <a:cubicBezTo>
                      <a:pt x="657533" y="1520376"/>
                      <a:pt x="660207" y="1529114"/>
                      <a:pt x="665115" y="1536975"/>
                    </a:cubicBezTo>
                    <a:cubicBezTo>
                      <a:pt x="673534" y="1550503"/>
                      <a:pt x="676089" y="1565667"/>
                      <a:pt x="678882" y="1580830"/>
                    </a:cubicBezTo>
                    <a:cubicBezTo>
                      <a:pt x="679520" y="1584222"/>
                      <a:pt x="681954" y="1589808"/>
                      <a:pt x="675171" y="1590088"/>
                    </a:cubicBezTo>
                    <a:cubicBezTo>
                      <a:pt x="669185" y="1590287"/>
                      <a:pt x="663399" y="1599465"/>
                      <a:pt x="657054" y="1589928"/>
                    </a:cubicBezTo>
                    <a:cubicBezTo>
                      <a:pt x="645083" y="1571852"/>
                      <a:pt x="632314" y="1554334"/>
                      <a:pt x="620343" y="1536218"/>
                    </a:cubicBezTo>
                    <a:cubicBezTo>
                      <a:pt x="615275" y="1528556"/>
                      <a:pt x="608931" y="1523887"/>
                      <a:pt x="600391" y="1520176"/>
                    </a:cubicBezTo>
                    <a:cubicBezTo>
                      <a:pt x="583711" y="1512953"/>
                      <a:pt x="566912" y="1508006"/>
                      <a:pt x="548676" y="1506689"/>
                    </a:cubicBezTo>
                    <a:cubicBezTo>
                      <a:pt x="538740" y="1505971"/>
                      <a:pt x="529961" y="1506609"/>
                      <a:pt x="521421" y="1512036"/>
                    </a:cubicBezTo>
                    <a:cubicBezTo>
                      <a:pt x="506298" y="1521652"/>
                      <a:pt x="491573" y="1522850"/>
                      <a:pt x="475133" y="1512874"/>
                    </a:cubicBezTo>
                    <a:cubicBezTo>
                      <a:pt x="462883" y="1505452"/>
                      <a:pt x="447759" y="1504374"/>
                      <a:pt x="433513" y="1506130"/>
                    </a:cubicBezTo>
                    <a:cubicBezTo>
                      <a:pt x="419707" y="1507846"/>
                      <a:pt x="406219" y="1511956"/>
                      <a:pt x="392532" y="1514709"/>
                    </a:cubicBezTo>
                    <a:cubicBezTo>
                      <a:pt x="388542" y="1515508"/>
                      <a:pt x="385908" y="1517702"/>
                      <a:pt x="383674" y="1520735"/>
                    </a:cubicBezTo>
                    <a:cubicBezTo>
                      <a:pt x="373379" y="1534621"/>
                      <a:pt x="363363" y="1548707"/>
                      <a:pt x="352868" y="1562434"/>
                    </a:cubicBezTo>
                    <a:cubicBezTo>
                      <a:pt x="348718" y="1567861"/>
                      <a:pt x="348878" y="1574086"/>
                      <a:pt x="347481" y="1580112"/>
                    </a:cubicBezTo>
                    <a:cubicBezTo>
                      <a:pt x="341895" y="1603854"/>
                      <a:pt x="344449" y="1627557"/>
                      <a:pt x="347242" y="1651340"/>
                    </a:cubicBezTo>
                    <a:cubicBezTo>
                      <a:pt x="347920" y="1656966"/>
                      <a:pt x="350554" y="1660717"/>
                      <a:pt x="354903" y="1664029"/>
                    </a:cubicBezTo>
                    <a:cubicBezTo>
                      <a:pt x="363083" y="1670294"/>
                      <a:pt x="371583" y="1676279"/>
                      <a:pt x="378845" y="1683542"/>
                    </a:cubicBezTo>
                    <a:cubicBezTo>
                      <a:pt x="391974" y="1696710"/>
                      <a:pt x="409133" y="1701100"/>
                      <a:pt x="425772" y="1706686"/>
                    </a:cubicBezTo>
                    <a:cubicBezTo>
                      <a:pt x="433594" y="1709320"/>
                      <a:pt x="456737" y="1700581"/>
                      <a:pt x="459371" y="1693079"/>
                    </a:cubicBezTo>
                    <a:cubicBezTo>
                      <a:pt x="465875" y="1674364"/>
                      <a:pt x="482516" y="1671012"/>
                      <a:pt x="497878" y="1665625"/>
                    </a:cubicBezTo>
                    <a:cubicBezTo>
                      <a:pt x="506178" y="1662712"/>
                      <a:pt x="511206" y="1670334"/>
                      <a:pt x="517710" y="1673087"/>
                    </a:cubicBezTo>
                    <a:cubicBezTo>
                      <a:pt x="525452" y="1676360"/>
                      <a:pt x="526609" y="1681627"/>
                      <a:pt x="525292" y="1689727"/>
                    </a:cubicBezTo>
                    <a:cubicBezTo>
                      <a:pt x="522300" y="1708203"/>
                      <a:pt x="519346" y="1726399"/>
                      <a:pt x="509131" y="1742759"/>
                    </a:cubicBezTo>
                    <a:cubicBezTo>
                      <a:pt x="503784" y="1751299"/>
                      <a:pt x="508692" y="1760157"/>
                      <a:pt x="511725" y="1768099"/>
                    </a:cubicBezTo>
                    <a:cubicBezTo>
                      <a:pt x="514239" y="1774682"/>
                      <a:pt x="521661" y="1771849"/>
                      <a:pt x="526489" y="1771251"/>
                    </a:cubicBezTo>
                    <a:cubicBezTo>
                      <a:pt x="549913" y="1768218"/>
                      <a:pt x="571780" y="1774882"/>
                      <a:pt x="593288" y="1782065"/>
                    </a:cubicBezTo>
                    <a:cubicBezTo>
                      <a:pt x="602546" y="1785137"/>
                      <a:pt x="610447" y="1792360"/>
                      <a:pt x="618707" y="1798106"/>
                    </a:cubicBezTo>
                    <a:cubicBezTo>
                      <a:pt x="622298" y="1800620"/>
                      <a:pt x="620622" y="1805448"/>
                      <a:pt x="620063" y="1808322"/>
                    </a:cubicBezTo>
                    <a:cubicBezTo>
                      <a:pt x="617231" y="1822847"/>
                      <a:pt x="616751" y="1837810"/>
                      <a:pt x="611125" y="1851817"/>
                    </a:cubicBezTo>
                    <a:cubicBezTo>
                      <a:pt x="607135" y="1861713"/>
                      <a:pt x="612642" y="1877275"/>
                      <a:pt x="621420" y="1883699"/>
                    </a:cubicBezTo>
                    <a:cubicBezTo>
                      <a:pt x="621700" y="1883899"/>
                      <a:pt x="622099" y="1884019"/>
                      <a:pt x="622338" y="1884298"/>
                    </a:cubicBezTo>
                    <a:cubicBezTo>
                      <a:pt x="645762" y="1910276"/>
                      <a:pt x="678323" y="1909078"/>
                      <a:pt x="709049" y="1914784"/>
                    </a:cubicBezTo>
                    <a:cubicBezTo>
                      <a:pt x="725170" y="1917778"/>
                      <a:pt x="735226" y="1914505"/>
                      <a:pt x="745960" y="1902574"/>
                    </a:cubicBezTo>
                    <a:cubicBezTo>
                      <a:pt x="764236" y="1882303"/>
                      <a:pt x="787220" y="1868097"/>
                      <a:pt x="812919" y="1858400"/>
                    </a:cubicBezTo>
                    <a:cubicBezTo>
                      <a:pt x="818066" y="1856445"/>
                      <a:pt x="822177" y="1859238"/>
                      <a:pt x="826366" y="1860356"/>
                    </a:cubicBezTo>
                    <a:cubicBezTo>
                      <a:pt x="835664" y="1862830"/>
                      <a:pt x="844722" y="1866461"/>
                      <a:pt x="853581" y="1870292"/>
                    </a:cubicBezTo>
                    <a:cubicBezTo>
                      <a:pt x="866550" y="1875918"/>
                      <a:pt x="878880" y="1875439"/>
                      <a:pt x="890970" y="1868097"/>
                    </a:cubicBezTo>
                    <a:cubicBezTo>
                      <a:pt x="899749" y="1862790"/>
                      <a:pt x="909247" y="1861353"/>
                      <a:pt x="919462" y="1861353"/>
                    </a:cubicBezTo>
                    <a:cubicBezTo>
                      <a:pt x="957011" y="1861274"/>
                      <a:pt x="994561" y="1861114"/>
                      <a:pt x="1030753" y="1848864"/>
                    </a:cubicBezTo>
                    <a:cubicBezTo>
                      <a:pt x="1034704" y="1847547"/>
                      <a:pt x="1038495" y="1847946"/>
                      <a:pt x="1042485" y="1849701"/>
                    </a:cubicBezTo>
                    <a:cubicBezTo>
                      <a:pt x="1062357" y="1858321"/>
                      <a:pt x="1082149" y="1867219"/>
                      <a:pt x="1102381" y="1874921"/>
                    </a:cubicBezTo>
                    <a:cubicBezTo>
                      <a:pt x="1116467" y="1880308"/>
                      <a:pt x="1131870" y="1880786"/>
                      <a:pt x="1146554" y="1884019"/>
                    </a:cubicBezTo>
                    <a:cubicBezTo>
                      <a:pt x="1176881" y="1890643"/>
                      <a:pt x="1207447" y="1886493"/>
                      <a:pt x="1237894" y="1886214"/>
                    </a:cubicBezTo>
                    <a:cubicBezTo>
                      <a:pt x="1246912" y="1886134"/>
                      <a:pt x="1252937" y="1888608"/>
                      <a:pt x="1258484" y="1895710"/>
                    </a:cubicBezTo>
                    <a:cubicBezTo>
                      <a:pt x="1269737" y="1910196"/>
                      <a:pt x="1281908" y="1923963"/>
                      <a:pt x="1293559" y="1938128"/>
                    </a:cubicBezTo>
                    <a:cubicBezTo>
                      <a:pt x="1299306" y="1945112"/>
                      <a:pt x="1306009" y="1946428"/>
                      <a:pt x="1314948" y="1945351"/>
                    </a:cubicBezTo>
                    <a:cubicBezTo>
                      <a:pt x="1357326" y="1940203"/>
                      <a:pt x="1399105" y="1931903"/>
                      <a:pt x="1440366" y="1921129"/>
                    </a:cubicBezTo>
                    <a:cubicBezTo>
                      <a:pt x="1452337" y="1918017"/>
                      <a:pt x="1463869" y="1912590"/>
                      <a:pt x="1475002" y="1907083"/>
                    </a:cubicBezTo>
                    <a:cubicBezTo>
                      <a:pt x="1486055" y="1901616"/>
                      <a:pt x="1495473" y="1903532"/>
                      <a:pt x="1504850" y="1910235"/>
                    </a:cubicBezTo>
                    <a:cubicBezTo>
                      <a:pt x="1527116" y="1926197"/>
                      <a:pt x="1527196" y="1926237"/>
                      <a:pt x="1511674" y="1948543"/>
                    </a:cubicBezTo>
                    <a:cubicBezTo>
                      <a:pt x="1501378" y="1963348"/>
                      <a:pt x="1490246" y="1977593"/>
                      <a:pt x="1480589" y="1992797"/>
                    </a:cubicBezTo>
                    <a:cubicBezTo>
                      <a:pt x="1462592" y="2021208"/>
                      <a:pt x="1447748" y="2050936"/>
                      <a:pt x="1448346" y="2085852"/>
                    </a:cubicBezTo>
                    <a:cubicBezTo>
                      <a:pt x="1448426" y="2090401"/>
                      <a:pt x="1447947" y="2094511"/>
                      <a:pt x="1443718" y="2097504"/>
                    </a:cubicBezTo>
                    <a:cubicBezTo>
                      <a:pt x="1403854" y="2125836"/>
                      <a:pt x="1366224" y="2157519"/>
                      <a:pt x="1324485" y="2183018"/>
                    </a:cubicBezTo>
                    <a:cubicBezTo>
                      <a:pt x="1283105" y="2208277"/>
                      <a:pt x="1240408" y="2231620"/>
                      <a:pt x="1197072" y="2253368"/>
                    </a:cubicBezTo>
                    <a:cubicBezTo>
                      <a:pt x="1165987" y="2269010"/>
                      <a:pt x="1133346" y="2281820"/>
                      <a:pt x="1100665" y="2293910"/>
                    </a:cubicBezTo>
                    <a:cubicBezTo>
                      <a:pt x="1041448" y="2315817"/>
                      <a:pt x="981113" y="2334293"/>
                      <a:pt x="918863" y="2345825"/>
                    </a:cubicBezTo>
                    <a:cubicBezTo>
                      <a:pt x="898672" y="2349576"/>
                      <a:pt x="878720" y="2354644"/>
                      <a:pt x="858289" y="2357237"/>
                    </a:cubicBezTo>
                    <a:cubicBezTo>
                      <a:pt x="853820" y="2357796"/>
                      <a:pt x="847595" y="2362345"/>
                      <a:pt x="845241" y="2357437"/>
                    </a:cubicBezTo>
                    <a:cubicBezTo>
                      <a:pt x="842089" y="2350933"/>
                      <a:pt x="837779" y="2343511"/>
                      <a:pt x="841889" y="2335410"/>
                    </a:cubicBezTo>
                    <a:cubicBezTo>
                      <a:pt x="842886" y="2333455"/>
                      <a:pt x="843565" y="2331260"/>
                      <a:pt x="844802" y="2329464"/>
                    </a:cubicBezTo>
                    <a:cubicBezTo>
                      <a:pt x="855017" y="2314980"/>
                      <a:pt x="851985" y="2298659"/>
                      <a:pt x="851426" y="2282657"/>
                    </a:cubicBezTo>
                    <a:cubicBezTo>
                      <a:pt x="851226" y="2276432"/>
                      <a:pt x="847356" y="2274956"/>
                      <a:pt x="842607" y="2275595"/>
                    </a:cubicBezTo>
                    <a:cubicBezTo>
                      <a:pt x="825329" y="2277989"/>
                      <a:pt x="814874" y="2268691"/>
                      <a:pt x="805217" y="2256042"/>
                    </a:cubicBezTo>
                    <a:cubicBezTo>
                      <a:pt x="784308" y="2228787"/>
                      <a:pt x="758649" y="2205962"/>
                      <a:pt x="733830" y="2182459"/>
                    </a:cubicBezTo>
                    <a:cubicBezTo>
                      <a:pt x="722616" y="2171845"/>
                      <a:pt x="707812" y="2166019"/>
                      <a:pt x="694843" y="2157639"/>
                    </a:cubicBezTo>
                    <a:cubicBezTo>
                      <a:pt x="690853" y="2155045"/>
                      <a:pt x="686823" y="2152292"/>
                      <a:pt x="682513" y="2150376"/>
                    </a:cubicBezTo>
                    <a:cubicBezTo>
                      <a:pt x="649752" y="2135932"/>
                      <a:pt x="643727" y="2108078"/>
                      <a:pt x="650031" y="2077752"/>
                    </a:cubicBezTo>
                    <a:cubicBezTo>
                      <a:pt x="653942" y="2058917"/>
                      <a:pt x="661763" y="2040242"/>
                      <a:pt x="685785" y="2033857"/>
                    </a:cubicBezTo>
                    <a:cubicBezTo>
                      <a:pt x="713199" y="2026555"/>
                      <a:pt x="720342" y="2013706"/>
                      <a:pt x="721339" y="1985294"/>
                    </a:cubicBezTo>
                    <a:cubicBezTo>
                      <a:pt x="721938" y="1968136"/>
                      <a:pt x="719464" y="1950618"/>
                      <a:pt x="725968" y="1934018"/>
                    </a:cubicBezTo>
                    <a:cubicBezTo>
                      <a:pt x="727724" y="1929549"/>
                      <a:pt x="725729" y="1927673"/>
                      <a:pt x="721618" y="1927514"/>
                    </a:cubicBezTo>
                    <a:cubicBezTo>
                      <a:pt x="705498" y="1926876"/>
                      <a:pt x="689337" y="1921409"/>
                      <a:pt x="673335" y="1925678"/>
                    </a:cubicBezTo>
                    <a:cubicBezTo>
                      <a:pt x="646161" y="1932901"/>
                      <a:pt x="623415" y="1919214"/>
                      <a:pt x="598914" y="1912351"/>
                    </a:cubicBezTo>
                    <a:cubicBezTo>
                      <a:pt x="573216" y="1905128"/>
                      <a:pt x="556577" y="1890683"/>
                      <a:pt x="548716" y="1864825"/>
                    </a:cubicBezTo>
                    <a:cubicBezTo>
                      <a:pt x="539299" y="1833820"/>
                      <a:pt x="513082" y="1817579"/>
                      <a:pt x="488501" y="1800341"/>
                    </a:cubicBezTo>
                    <a:cubicBezTo>
                      <a:pt x="455899" y="1777476"/>
                      <a:pt x="418230" y="1765584"/>
                      <a:pt x="381399" y="1752177"/>
                    </a:cubicBezTo>
                    <a:cubicBezTo>
                      <a:pt x="355901" y="1742879"/>
                      <a:pt x="329684" y="1735736"/>
                      <a:pt x="304665" y="1725042"/>
                    </a:cubicBezTo>
                    <a:cubicBezTo>
                      <a:pt x="299198" y="1722728"/>
                      <a:pt x="294249" y="1719814"/>
                      <a:pt x="289900" y="1715665"/>
                    </a:cubicBezTo>
                    <a:cubicBezTo>
                      <a:pt x="282159" y="1708322"/>
                      <a:pt x="273739" y="1701659"/>
                      <a:pt x="266277" y="1694077"/>
                    </a:cubicBezTo>
                    <a:cubicBezTo>
                      <a:pt x="245926" y="1673407"/>
                      <a:pt x="222463" y="1657685"/>
                      <a:pt x="196006" y="1645594"/>
                    </a:cubicBezTo>
                    <a:cubicBezTo>
                      <a:pt x="182918" y="1639608"/>
                      <a:pt x="177770" y="1624924"/>
                      <a:pt x="171585" y="1612833"/>
                    </a:cubicBezTo>
                    <a:cubicBezTo>
                      <a:pt x="169510" y="1608802"/>
                      <a:pt x="174538" y="1600862"/>
                      <a:pt x="176972" y="1594996"/>
                    </a:cubicBezTo>
                    <a:cubicBezTo>
                      <a:pt x="179127" y="1589768"/>
                      <a:pt x="178808" y="1584980"/>
                      <a:pt x="177731" y="1579513"/>
                    </a:cubicBezTo>
                    <a:cubicBezTo>
                      <a:pt x="172782" y="1553536"/>
                      <a:pt x="162128" y="1529873"/>
                      <a:pt x="149199" y="1507168"/>
                    </a:cubicBezTo>
                    <a:cubicBezTo>
                      <a:pt x="135193" y="1482587"/>
                      <a:pt x="127452" y="1455891"/>
                      <a:pt x="121586" y="1428517"/>
                    </a:cubicBezTo>
                    <a:cubicBezTo>
                      <a:pt x="118274" y="1413034"/>
                      <a:pt x="112967" y="1398150"/>
                      <a:pt x="108178" y="1383067"/>
                    </a:cubicBezTo>
                    <a:cubicBezTo>
                      <a:pt x="105505" y="1374687"/>
                      <a:pt x="99319" y="1377799"/>
                      <a:pt x="94571" y="1379076"/>
                    </a:cubicBezTo>
                    <a:cubicBezTo>
                      <a:pt x="89623" y="1380433"/>
                      <a:pt x="81602" y="1379954"/>
                      <a:pt x="83917" y="1389452"/>
                    </a:cubicBezTo>
                    <a:cubicBezTo>
                      <a:pt x="92257" y="1423609"/>
                      <a:pt x="94890" y="1459203"/>
                      <a:pt x="108857" y="1492004"/>
                    </a:cubicBezTo>
                    <a:cubicBezTo>
                      <a:pt x="112448" y="1500424"/>
                      <a:pt x="120987" y="1505372"/>
                      <a:pt x="125337" y="1515188"/>
                    </a:cubicBezTo>
                    <a:cubicBezTo>
                      <a:pt x="118074" y="1513791"/>
                      <a:pt x="113964" y="1510121"/>
                      <a:pt x="109375" y="1506489"/>
                    </a:cubicBezTo>
                    <a:cubicBezTo>
                      <a:pt x="88665" y="1490089"/>
                      <a:pt x="80086" y="1466825"/>
                      <a:pt x="72265" y="1442963"/>
                    </a:cubicBezTo>
                    <a:cubicBezTo>
                      <a:pt x="54069" y="1387456"/>
                      <a:pt x="39185" y="1330992"/>
                      <a:pt x="22146" y="1275167"/>
                    </a:cubicBezTo>
                    <a:cubicBezTo>
                      <a:pt x="19472" y="1266468"/>
                      <a:pt x="21587" y="1257530"/>
                      <a:pt x="22465" y="1248831"/>
                    </a:cubicBezTo>
                    <a:cubicBezTo>
                      <a:pt x="26894" y="1205695"/>
                      <a:pt x="29528" y="1162399"/>
                      <a:pt x="37908" y="1119662"/>
                    </a:cubicBezTo>
                    <a:cubicBezTo>
                      <a:pt x="43255" y="1092487"/>
                      <a:pt x="56264" y="1068625"/>
                      <a:pt x="68195" y="1044404"/>
                    </a:cubicBezTo>
                    <a:cubicBezTo>
                      <a:pt x="79887" y="1020661"/>
                      <a:pt x="94771" y="998634"/>
                      <a:pt x="113166" y="979241"/>
                    </a:cubicBezTo>
                    <a:cubicBezTo>
                      <a:pt x="117037" y="975131"/>
                      <a:pt x="117755" y="971140"/>
                      <a:pt x="116438" y="965354"/>
                    </a:cubicBezTo>
                    <a:cubicBezTo>
                      <a:pt x="105305" y="915435"/>
                      <a:pt x="109495" y="866273"/>
                      <a:pt x="124938" y="817830"/>
                    </a:cubicBezTo>
                    <a:cubicBezTo>
                      <a:pt x="134834" y="786825"/>
                      <a:pt x="144132" y="755421"/>
                      <a:pt x="148561" y="723299"/>
                    </a:cubicBezTo>
                    <a:cubicBezTo>
                      <a:pt x="151993" y="698279"/>
                      <a:pt x="148401" y="672900"/>
                      <a:pt x="138106" y="648878"/>
                    </a:cubicBezTo>
                    <a:cubicBezTo>
                      <a:pt x="133836" y="638902"/>
                      <a:pt x="128290" y="632358"/>
                      <a:pt x="118833" y="626652"/>
                    </a:cubicBezTo>
                    <a:cubicBezTo>
                      <a:pt x="88985" y="608535"/>
                      <a:pt x="54667" y="601353"/>
                      <a:pt x="23582" y="586389"/>
                    </a:cubicBezTo>
                    <a:cubicBezTo>
                      <a:pt x="12888" y="581241"/>
                      <a:pt x="6184" y="575056"/>
                      <a:pt x="5107" y="563284"/>
                    </a:cubicBezTo>
                    <a:cubicBezTo>
                      <a:pt x="5586" y="562726"/>
                      <a:pt x="6065" y="562207"/>
                      <a:pt x="6504" y="561648"/>
                    </a:cubicBezTo>
                    <a:cubicBezTo>
                      <a:pt x="16719" y="571225"/>
                      <a:pt x="28530" y="576772"/>
                      <a:pt x="42696" y="577929"/>
                    </a:cubicBezTo>
                    <a:cubicBezTo>
                      <a:pt x="48642" y="578408"/>
                      <a:pt x="52034" y="578248"/>
                      <a:pt x="54069" y="571465"/>
                    </a:cubicBezTo>
                    <a:cubicBezTo>
                      <a:pt x="57580" y="559534"/>
                      <a:pt x="61171" y="547483"/>
                      <a:pt x="67077" y="536389"/>
                    </a:cubicBezTo>
                    <a:cubicBezTo>
                      <a:pt x="72504" y="526174"/>
                      <a:pt x="76535" y="515719"/>
                      <a:pt x="87189" y="508297"/>
                    </a:cubicBezTo>
                    <a:cubicBezTo>
                      <a:pt x="99280" y="499877"/>
                      <a:pt x="110333" y="499199"/>
                      <a:pt x="124100" y="501952"/>
                    </a:cubicBezTo>
                    <a:cubicBezTo>
                      <a:pt x="151673" y="507459"/>
                      <a:pt x="146646" y="512926"/>
                      <a:pt x="161051" y="482878"/>
                    </a:cubicBezTo>
                    <a:cubicBezTo>
                      <a:pt x="161210" y="482559"/>
                      <a:pt x="161410" y="482240"/>
                      <a:pt x="161530" y="481881"/>
                    </a:cubicBezTo>
                    <a:cubicBezTo>
                      <a:pt x="168513" y="464443"/>
                      <a:pt x="175695" y="460253"/>
                      <a:pt x="194730" y="464961"/>
                    </a:cubicBezTo>
                    <a:cubicBezTo>
                      <a:pt x="204985" y="467516"/>
                      <a:pt x="212966" y="465480"/>
                      <a:pt x="222702" y="461410"/>
                    </a:cubicBezTo>
                    <a:cubicBezTo>
                      <a:pt x="232479" y="457360"/>
                      <a:pt x="242484" y="455614"/>
                      <a:pt x="252470" y="456128"/>
                    </a:cubicBezTo>
                    <a:close/>
                    <a:moveTo>
                      <a:pt x="804500" y="439343"/>
                    </a:moveTo>
                    <a:cubicBezTo>
                      <a:pt x="804859" y="439263"/>
                      <a:pt x="805218" y="439383"/>
                      <a:pt x="805617" y="439343"/>
                    </a:cubicBezTo>
                    <a:cubicBezTo>
                      <a:pt x="836103" y="436190"/>
                      <a:pt x="863637" y="442615"/>
                      <a:pt x="887420" y="463045"/>
                    </a:cubicBezTo>
                    <a:cubicBezTo>
                      <a:pt x="896198" y="470587"/>
                      <a:pt x="907371" y="474498"/>
                      <a:pt x="918505" y="476493"/>
                    </a:cubicBezTo>
                    <a:cubicBezTo>
                      <a:pt x="953461" y="482758"/>
                      <a:pt x="979398" y="504466"/>
                      <a:pt x="1005575" y="525814"/>
                    </a:cubicBezTo>
                    <a:cubicBezTo>
                      <a:pt x="1012957" y="531839"/>
                      <a:pt x="1018583" y="540139"/>
                      <a:pt x="1026285" y="545606"/>
                    </a:cubicBezTo>
                    <a:cubicBezTo>
                      <a:pt x="1043842" y="558016"/>
                      <a:pt x="1049070" y="574457"/>
                      <a:pt x="1046755" y="595087"/>
                    </a:cubicBezTo>
                    <a:cubicBezTo>
                      <a:pt x="1045957" y="602070"/>
                      <a:pt x="1045279" y="607936"/>
                      <a:pt x="1039293" y="612166"/>
                    </a:cubicBezTo>
                    <a:cubicBezTo>
                      <a:pt x="1023093" y="623538"/>
                      <a:pt x="1016868" y="638343"/>
                      <a:pt x="1016868" y="658773"/>
                    </a:cubicBezTo>
                    <a:cubicBezTo>
                      <a:pt x="1016868" y="688821"/>
                      <a:pt x="1015710" y="719068"/>
                      <a:pt x="1011161" y="748995"/>
                    </a:cubicBezTo>
                    <a:cubicBezTo>
                      <a:pt x="1009884" y="757495"/>
                      <a:pt x="1024848" y="780639"/>
                      <a:pt x="1033826" y="784270"/>
                    </a:cubicBezTo>
                    <a:cubicBezTo>
                      <a:pt x="1045359" y="788939"/>
                      <a:pt x="1057090" y="793129"/>
                      <a:pt x="1071177" y="798436"/>
                    </a:cubicBezTo>
                    <a:cubicBezTo>
                      <a:pt x="1056093" y="803703"/>
                      <a:pt x="1043084" y="808372"/>
                      <a:pt x="1029956" y="812761"/>
                    </a:cubicBezTo>
                    <a:cubicBezTo>
                      <a:pt x="1021257" y="815675"/>
                      <a:pt x="1011800" y="817031"/>
                      <a:pt x="1003779" y="821181"/>
                    </a:cubicBezTo>
                    <a:cubicBezTo>
                      <a:pt x="989493" y="828563"/>
                      <a:pt x="977922" y="823855"/>
                      <a:pt x="966270" y="815874"/>
                    </a:cubicBezTo>
                    <a:cubicBezTo>
                      <a:pt x="959286" y="811126"/>
                      <a:pt x="952383" y="806097"/>
                      <a:pt x="944881" y="802267"/>
                    </a:cubicBezTo>
                    <a:cubicBezTo>
                      <a:pt x="932271" y="795882"/>
                      <a:pt x="923852" y="787104"/>
                      <a:pt x="922695" y="772259"/>
                    </a:cubicBezTo>
                    <a:cubicBezTo>
                      <a:pt x="921936" y="762523"/>
                      <a:pt x="912559" y="760967"/>
                      <a:pt x="906015" y="758293"/>
                    </a:cubicBezTo>
                    <a:cubicBezTo>
                      <a:pt x="895560" y="754023"/>
                      <a:pt x="892088" y="746960"/>
                      <a:pt x="891171" y="736426"/>
                    </a:cubicBezTo>
                    <a:cubicBezTo>
                      <a:pt x="889694" y="719986"/>
                      <a:pt x="886821" y="703665"/>
                      <a:pt x="884786" y="687225"/>
                    </a:cubicBezTo>
                    <a:cubicBezTo>
                      <a:pt x="884187" y="682436"/>
                      <a:pt x="881474" y="679324"/>
                      <a:pt x="878241" y="676171"/>
                    </a:cubicBezTo>
                    <a:cubicBezTo>
                      <a:pt x="853581" y="651790"/>
                      <a:pt x="826607" y="630202"/>
                      <a:pt x="798833" y="609612"/>
                    </a:cubicBezTo>
                    <a:cubicBezTo>
                      <a:pt x="795920" y="607417"/>
                      <a:pt x="792768" y="605063"/>
                      <a:pt x="789336" y="604105"/>
                    </a:cubicBezTo>
                    <a:cubicBezTo>
                      <a:pt x="766192" y="597561"/>
                      <a:pt x="751108" y="580163"/>
                      <a:pt x="735147" y="564042"/>
                    </a:cubicBezTo>
                    <a:cubicBezTo>
                      <a:pt x="726926" y="555702"/>
                      <a:pt x="728123" y="543611"/>
                      <a:pt x="723694" y="533715"/>
                    </a:cubicBezTo>
                    <a:cubicBezTo>
                      <a:pt x="722497" y="531081"/>
                      <a:pt x="722058" y="528089"/>
                      <a:pt x="721300" y="525255"/>
                    </a:cubicBezTo>
                    <a:cubicBezTo>
                      <a:pt x="720103" y="520786"/>
                      <a:pt x="717389" y="519549"/>
                      <a:pt x="714357" y="523220"/>
                    </a:cubicBezTo>
                    <a:cubicBezTo>
                      <a:pt x="707413" y="531600"/>
                      <a:pt x="698515" y="538583"/>
                      <a:pt x="695363" y="549836"/>
                    </a:cubicBezTo>
                    <a:cubicBezTo>
                      <a:pt x="690933" y="565239"/>
                      <a:pt x="686105" y="580602"/>
                      <a:pt x="681316" y="596603"/>
                    </a:cubicBezTo>
                    <a:cubicBezTo>
                      <a:pt x="662522" y="586268"/>
                      <a:pt x="644166" y="576572"/>
                      <a:pt x="633552" y="556859"/>
                    </a:cubicBezTo>
                    <a:cubicBezTo>
                      <a:pt x="630599" y="551392"/>
                      <a:pt x="629402" y="547322"/>
                      <a:pt x="632474" y="541776"/>
                    </a:cubicBezTo>
                    <a:cubicBezTo>
                      <a:pt x="634949" y="537306"/>
                      <a:pt x="636305" y="532239"/>
                      <a:pt x="638420" y="527570"/>
                    </a:cubicBezTo>
                    <a:cubicBezTo>
                      <a:pt x="644206" y="514841"/>
                      <a:pt x="650710" y="502391"/>
                      <a:pt x="642490" y="488065"/>
                    </a:cubicBezTo>
                    <a:cubicBezTo>
                      <a:pt x="640854" y="485232"/>
                      <a:pt x="640016" y="480843"/>
                      <a:pt x="645084" y="478887"/>
                    </a:cubicBezTo>
                    <a:cubicBezTo>
                      <a:pt x="662322" y="472183"/>
                      <a:pt x="678204" y="461569"/>
                      <a:pt x="698315" y="463804"/>
                    </a:cubicBezTo>
                    <a:cubicBezTo>
                      <a:pt x="705737" y="464642"/>
                      <a:pt x="709369" y="466158"/>
                      <a:pt x="708850" y="473740"/>
                    </a:cubicBezTo>
                    <a:cubicBezTo>
                      <a:pt x="708331" y="481282"/>
                      <a:pt x="711962" y="482558"/>
                      <a:pt x="718946" y="482439"/>
                    </a:cubicBezTo>
                    <a:cubicBezTo>
                      <a:pt x="730877" y="482239"/>
                      <a:pt x="740254" y="478927"/>
                      <a:pt x="746719" y="468273"/>
                    </a:cubicBezTo>
                    <a:cubicBezTo>
                      <a:pt x="759847" y="446645"/>
                      <a:pt x="783151" y="444889"/>
                      <a:pt x="804500" y="439343"/>
                    </a:cubicBezTo>
                    <a:close/>
                    <a:moveTo>
                      <a:pt x="691048" y="24"/>
                    </a:moveTo>
                    <a:cubicBezTo>
                      <a:pt x="733839" y="313"/>
                      <a:pt x="776566" y="3176"/>
                      <a:pt x="819144" y="8264"/>
                    </a:cubicBezTo>
                    <a:cubicBezTo>
                      <a:pt x="896677" y="17522"/>
                      <a:pt x="973252" y="32725"/>
                      <a:pt x="1048231" y="56667"/>
                    </a:cubicBezTo>
                    <a:cubicBezTo>
                      <a:pt x="1100944" y="73506"/>
                      <a:pt x="1152340" y="92979"/>
                      <a:pt x="1201861" y="116682"/>
                    </a:cubicBezTo>
                    <a:cubicBezTo>
                      <a:pt x="1255492" y="142380"/>
                      <a:pt x="1307327" y="171710"/>
                      <a:pt x="1357126" y="204750"/>
                    </a:cubicBezTo>
                    <a:cubicBezTo>
                      <a:pt x="1436415" y="257423"/>
                      <a:pt x="1507564" y="319114"/>
                      <a:pt x="1571769" y="389065"/>
                    </a:cubicBezTo>
                    <a:cubicBezTo>
                      <a:pt x="1578712" y="396607"/>
                      <a:pt x="1577994" y="406703"/>
                      <a:pt x="1582542" y="415082"/>
                    </a:cubicBezTo>
                    <a:cubicBezTo>
                      <a:pt x="1593117" y="434516"/>
                      <a:pt x="1594714" y="455465"/>
                      <a:pt x="1593955" y="477731"/>
                    </a:cubicBezTo>
                    <a:cubicBezTo>
                      <a:pt x="1593197" y="499798"/>
                      <a:pt x="1599342" y="521067"/>
                      <a:pt x="1623683" y="531442"/>
                    </a:cubicBezTo>
                    <a:cubicBezTo>
                      <a:pt x="1634298" y="535951"/>
                      <a:pt x="1637809" y="548481"/>
                      <a:pt x="1633939" y="558696"/>
                    </a:cubicBezTo>
                    <a:cubicBezTo>
                      <a:pt x="1633061" y="561090"/>
                      <a:pt x="1631265" y="562207"/>
                      <a:pt x="1629151" y="562806"/>
                    </a:cubicBezTo>
                    <a:cubicBezTo>
                      <a:pt x="1617938" y="565879"/>
                      <a:pt x="1607483" y="571465"/>
                      <a:pt x="1594953" y="569270"/>
                    </a:cubicBezTo>
                    <a:cubicBezTo>
                      <a:pt x="1583221" y="567195"/>
                      <a:pt x="1573963" y="575256"/>
                      <a:pt x="1564706" y="580643"/>
                    </a:cubicBezTo>
                    <a:cubicBezTo>
                      <a:pt x="1558840" y="584075"/>
                      <a:pt x="1565344" y="586469"/>
                      <a:pt x="1568098" y="587706"/>
                    </a:cubicBezTo>
                    <a:cubicBezTo>
                      <a:pt x="1580109" y="593173"/>
                      <a:pt x="1592399" y="598121"/>
                      <a:pt x="1604370" y="603707"/>
                    </a:cubicBezTo>
                    <a:cubicBezTo>
                      <a:pt x="1607722" y="605264"/>
                      <a:pt x="1614146" y="605543"/>
                      <a:pt x="1610954" y="612486"/>
                    </a:cubicBezTo>
                    <a:cubicBezTo>
                      <a:pt x="1608560" y="617674"/>
                      <a:pt x="1609597" y="625255"/>
                      <a:pt x="1600021" y="624816"/>
                    </a:cubicBezTo>
                    <a:cubicBezTo>
                      <a:pt x="1589007" y="624298"/>
                      <a:pt x="1577954" y="625096"/>
                      <a:pt x="1566900" y="625176"/>
                    </a:cubicBezTo>
                    <a:cubicBezTo>
                      <a:pt x="1561314" y="625215"/>
                      <a:pt x="1559039" y="626532"/>
                      <a:pt x="1560675" y="633037"/>
                    </a:cubicBezTo>
                    <a:cubicBezTo>
                      <a:pt x="1563549" y="644728"/>
                      <a:pt x="1564746" y="656779"/>
                      <a:pt x="1569574" y="668112"/>
                    </a:cubicBezTo>
                    <a:cubicBezTo>
                      <a:pt x="1573564" y="677449"/>
                      <a:pt x="1578353" y="686907"/>
                      <a:pt x="1576836" y="697721"/>
                    </a:cubicBezTo>
                    <a:cubicBezTo>
                      <a:pt x="1574163" y="717074"/>
                      <a:pt x="1581066" y="733434"/>
                      <a:pt x="1592000" y="748917"/>
                    </a:cubicBezTo>
                    <a:cubicBezTo>
                      <a:pt x="1597706" y="756977"/>
                      <a:pt x="1602814" y="765676"/>
                      <a:pt x="1606725" y="774735"/>
                    </a:cubicBezTo>
                    <a:cubicBezTo>
                      <a:pt x="1612271" y="787544"/>
                      <a:pt x="1619573" y="798637"/>
                      <a:pt x="1631185" y="806498"/>
                    </a:cubicBezTo>
                    <a:cubicBezTo>
                      <a:pt x="1637490" y="810768"/>
                      <a:pt x="1639166" y="816633"/>
                      <a:pt x="1635056" y="822579"/>
                    </a:cubicBezTo>
                    <a:cubicBezTo>
                      <a:pt x="1626118" y="835508"/>
                      <a:pt x="1623365" y="850711"/>
                      <a:pt x="1621369" y="865236"/>
                    </a:cubicBezTo>
                    <a:cubicBezTo>
                      <a:pt x="1618855" y="883552"/>
                      <a:pt x="1605168" y="890335"/>
                      <a:pt x="1593477" y="899872"/>
                    </a:cubicBezTo>
                    <a:cubicBezTo>
                      <a:pt x="1590763" y="902067"/>
                      <a:pt x="1588568" y="900312"/>
                      <a:pt x="1586493" y="899035"/>
                    </a:cubicBezTo>
                    <a:cubicBezTo>
                      <a:pt x="1575520" y="892331"/>
                      <a:pt x="1564626" y="885427"/>
                      <a:pt x="1553652" y="878724"/>
                    </a:cubicBezTo>
                    <a:cubicBezTo>
                      <a:pt x="1550221" y="876648"/>
                      <a:pt x="1547707" y="873895"/>
                      <a:pt x="1548226" y="869865"/>
                    </a:cubicBezTo>
                    <a:cubicBezTo>
                      <a:pt x="1550500" y="853105"/>
                      <a:pt x="1540205" y="843688"/>
                      <a:pt x="1528713" y="834391"/>
                    </a:cubicBezTo>
                    <a:cubicBezTo>
                      <a:pt x="1517300" y="825212"/>
                      <a:pt x="1515465" y="798677"/>
                      <a:pt x="1527037" y="789778"/>
                    </a:cubicBezTo>
                    <a:cubicBezTo>
                      <a:pt x="1544914" y="776051"/>
                      <a:pt x="1542439" y="758454"/>
                      <a:pt x="1540604" y="740138"/>
                    </a:cubicBezTo>
                    <a:cubicBezTo>
                      <a:pt x="1540085" y="735190"/>
                      <a:pt x="1537292" y="732995"/>
                      <a:pt x="1532942" y="732277"/>
                    </a:cubicBezTo>
                    <a:cubicBezTo>
                      <a:pt x="1515624" y="729524"/>
                      <a:pt x="1499383" y="721344"/>
                      <a:pt x="1481187" y="722900"/>
                    </a:cubicBezTo>
                    <a:cubicBezTo>
                      <a:pt x="1474443" y="723498"/>
                      <a:pt x="1463709" y="708854"/>
                      <a:pt x="1463669" y="699317"/>
                    </a:cubicBezTo>
                    <a:cubicBezTo>
                      <a:pt x="1463589" y="689780"/>
                      <a:pt x="1463589" y="680083"/>
                      <a:pt x="1465066" y="670666"/>
                    </a:cubicBezTo>
                    <a:cubicBezTo>
                      <a:pt x="1467500" y="655103"/>
                      <a:pt x="1465665" y="640898"/>
                      <a:pt x="1456487" y="627689"/>
                    </a:cubicBezTo>
                    <a:cubicBezTo>
                      <a:pt x="1452297" y="621704"/>
                      <a:pt x="1448666" y="615120"/>
                      <a:pt x="1445912" y="608376"/>
                    </a:cubicBezTo>
                    <a:cubicBezTo>
                      <a:pt x="1439967" y="593811"/>
                      <a:pt x="1430470" y="582798"/>
                      <a:pt x="1416463" y="575655"/>
                    </a:cubicBezTo>
                    <a:cubicBezTo>
                      <a:pt x="1407844" y="571266"/>
                      <a:pt x="1403734" y="564562"/>
                      <a:pt x="1400901" y="554745"/>
                    </a:cubicBezTo>
                    <a:cubicBezTo>
                      <a:pt x="1394836" y="533756"/>
                      <a:pt x="1391763" y="512368"/>
                      <a:pt x="1389089" y="490899"/>
                    </a:cubicBezTo>
                    <a:cubicBezTo>
                      <a:pt x="1388172" y="483637"/>
                      <a:pt x="1385897" y="477532"/>
                      <a:pt x="1381827" y="471666"/>
                    </a:cubicBezTo>
                    <a:cubicBezTo>
                      <a:pt x="1372170" y="457779"/>
                      <a:pt x="1362952" y="443574"/>
                      <a:pt x="1353136" y="429807"/>
                    </a:cubicBezTo>
                    <a:cubicBezTo>
                      <a:pt x="1345235" y="418754"/>
                      <a:pt x="1345275" y="405466"/>
                      <a:pt x="1342282" y="393175"/>
                    </a:cubicBezTo>
                    <a:cubicBezTo>
                      <a:pt x="1340048" y="383997"/>
                      <a:pt x="1336416" y="378610"/>
                      <a:pt x="1326879" y="375897"/>
                    </a:cubicBezTo>
                    <a:cubicBezTo>
                      <a:pt x="1303296" y="369193"/>
                      <a:pt x="1282706" y="355945"/>
                      <a:pt x="1262315" y="342897"/>
                    </a:cubicBezTo>
                    <a:cubicBezTo>
                      <a:pt x="1251980" y="336273"/>
                      <a:pt x="1248947" y="343934"/>
                      <a:pt x="1243600" y="348922"/>
                    </a:cubicBezTo>
                    <a:cubicBezTo>
                      <a:pt x="1236537" y="355506"/>
                      <a:pt x="1243560" y="359178"/>
                      <a:pt x="1247032" y="362010"/>
                    </a:cubicBezTo>
                    <a:cubicBezTo>
                      <a:pt x="1256210" y="369512"/>
                      <a:pt x="1254135" y="374859"/>
                      <a:pt x="1245196" y="380007"/>
                    </a:cubicBezTo>
                    <a:cubicBezTo>
                      <a:pt x="1244877" y="380207"/>
                      <a:pt x="1244598" y="380446"/>
                      <a:pt x="1244359" y="380725"/>
                    </a:cubicBezTo>
                    <a:cubicBezTo>
                      <a:pt x="1239729" y="385274"/>
                      <a:pt x="1229554" y="387948"/>
                      <a:pt x="1230672" y="393375"/>
                    </a:cubicBezTo>
                    <a:cubicBezTo>
                      <a:pt x="1231988" y="399680"/>
                      <a:pt x="1242244" y="399201"/>
                      <a:pt x="1248668" y="400917"/>
                    </a:cubicBezTo>
                    <a:cubicBezTo>
                      <a:pt x="1254215" y="402353"/>
                      <a:pt x="1258724" y="404867"/>
                      <a:pt x="1263433" y="407780"/>
                    </a:cubicBezTo>
                    <a:cubicBezTo>
                      <a:pt x="1293041" y="426216"/>
                      <a:pt x="1311716" y="458737"/>
                      <a:pt x="1347949" y="469990"/>
                    </a:cubicBezTo>
                    <a:cubicBezTo>
                      <a:pt x="1340806" y="476694"/>
                      <a:pt x="1333863" y="478569"/>
                      <a:pt x="1327598" y="480844"/>
                    </a:cubicBezTo>
                    <a:cubicBezTo>
                      <a:pt x="1318101" y="484236"/>
                      <a:pt x="1311716" y="489982"/>
                      <a:pt x="1309003" y="499439"/>
                    </a:cubicBezTo>
                    <a:cubicBezTo>
                      <a:pt x="1306529" y="508058"/>
                      <a:pt x="1301660" y="508736"/>
                      <a:pt x="1293400" y="507739"/>
                    </a:cubicBezTo>
                    <a:cubicBezTo>
                      <a:pt x="1272531" y="505305"/>
                      <a:pt x="1255651" y="494012"/>
                      <a:pt x="1237654" y="485113"/>
                    </a:cubicBezTo>
                    <a:cubicBezTo>
                      <a:pt x="1234143" y="483358"/>
                      <a:pt x="1232068" y="480245"/>
                      <a:pt x="1230392" y="477013"/>
                    </a:cubicBezTo>
                    <a:cubicBezTo>
                      <a:pt x="1197152" y="413686"/>
                      <a:pt x="1184463" y="418155"/>
                      <a:pt x="1131670" y="389864"/>
                    </a:cubicBezTo>
                    <a:cubicBezTo>
                      <a:pt x="1118063" y="382561"/>
                      <a:pt x="1104017" y="376136"/>
                      <a:pt x="1090410" y="368874"/>
                    </a:cubicBezTo>
                    <a:cubicBezTo>
                      <a:pt x="1078757" y="362649"/>
                      <a:pt x="1075207" y="349281"/>
                      <a:pt x="1066547" y="340462"/>
                    </a:cubicBezTo>
                    <a:cubicBezTo>
                      <a:pt x="1058048" y="331843"/>
                      <a:pt x="1061440" y="328252"/>
                      <a:pt x="1070019" y="322147"/>
                    </a:cubicBezTo>
                    <a:cubicBezTo>
                      <a:pt x="1089173" y="308460"/>
                      <a:pt x="1111878" y="309537"/>
                      <a:pt x="1132907" y="303911"/>
                    </a:cubicBezTo>
                    <a:cubicBezTo>
                      <a:pt x="1138015" y="302554"/>
                      <a:pt x="1146914" y="306185"/>
                      <a:pt x="1147512" y="296528"/>
                    </a:cubicBezTo>
                    <a:cubicBezTo>
                      <a:pt x="1148190" y="285675"/>
                      <a:pt x="1140449" y="271589"/>
                      <a:pt x="1133506" y="269394"/>
                    </a:cubicBezTo>
                    <a:cubicBezTo>
                      <a:pt x="1129316" y="268037"/>
                      <a:pt x="1125046" y="266880"/>
                      <a:pt x="1120936" y="265284"/>
                    </a:cubicBezTo>
                    <a:cubicBezTo>
                      <a:pt x="1116307" y="263528"/>
                      <a:pt x="1112556" y="264446"/>
                      <a:pt x="1111160" y="269155"/>
                    </a:cubicBezTo>
                    <a:cubicBezTo>
                      <a:pt x="1108765" y="277295"/>
                      <a:pt x="1103019" y="278612"/>
                      <a:pt x="1095837" y="277973"/>
                    </a:cubicBezTo>
                    <a:cubicBezTo>
                      <a:pt x="1094759" y="277893"/>
                      <a:pt x="1093642" y="278013"/>
                      <a:pt x="1092525" y="278013"/>
                    </a:cubicBezTo>
                    <a:cubicBezTo>
                      <a:pt x="1086300" y="277973"/>
                      <a:pt x="1078039" y="280367"/>
                      <a:pt x="1074368" y="277295"/>
                    </a:cubicBezTo>
                    <a:cubicBezTo>
                      <a:pt x="1069500" y="273225"/>
                      <a:pt x="1075645" y="266122"/>
                      <a:pt x="1076883" y="260296"/>
                    </a:cubicBezTo>
                    <a:cubicBezTo>
                      <a:pt x="1077880" y="255388"/>
                      <a:pt x="1076324" y="252355"/>
                      <a:pt x="1071615" y="251118"/>
                    </a:cubicBezTo>
                    <a:cubicBezTo>
                      <a:pt x="1056132" y="247088"/>
                      <a:pt x="1045358" y="237431"/>
                      <a:pt x="1037657" y="223664"/>
                    </a:cubicBezTo>
                    <a:cubicBezTo>
                      <a:pt x="1033866" y="216881"/>
                      <a:pt x="1026564" y="214087"/>
                      <a:pt x="1020418" y="210257"/>
                    </a:cubicBezTo>
                    <a:cubicBezTo>
                      <a:pt x="988456" y="190544"/>
                      <a:pt x="957650" y="169156"/>
                      <a:pt x="926685" y="147967"/>
                    </a:cubicBezTo>
                    <a:cubicBezTo>
                      <a:pt x="913596" y="138988"/>
                      <a:pt x="905935" y="140146"/>
                      <a:pt x="895280" y="152596"/>
                    </a:cubicBezTo>
                    <a:cubicBezTo>
                      <a:pt x="890372" y="158342"/>
                      <a:pt x="886382" y="164287"/>
                      <a:pt x="878202" y="167280"/>
                    </a:cubicBezTo>
                    <a:cubicBezTo>
                      <a:pt x="864914" y="172188"/>
                      <a:pt x="853820" y="172947"/>
                      <a:pt x="839734" y="167121"/>
                    </a:cubicBezTo>
                    <a:cubicBezTo>
                      <a:pt x="824970" y="161055"/>
                      <a:pt x="808091" y="157663"/>
                      <a:pt x="791251" y="159419"/>
                    </a:cubicBezTo>
                    <a:cubicBezTo>
                      <a:pt x="782472" y="160337"/>
                      <a:pt x="773654" y="161095"/>
                      <a:pt x="764835" y="161454"/>
                    </a:cubicBezTo>
                    <a:cubicBezTo>
                      <a:pt x="758370" y="161734"/>
                      <a:pt x="752505" y="163130"/>
                      <a:pt x="747237" y="166921"/>
                    </a:cubicBezTo>
                    <a:cubicBezTo>
                      <a:pt x="727046" y="181486"/>
                      <a:pt x="703263" y="183082"/>
                      <a:pt x="679960" y="183242"/>
                    </a:cubicBezTo>
                    <a:cubicBezTo>
                      <a:pt x="660646" y="183361"/>
                      <a:pt x="641452" y="179092"/>
                      <a:pt x="622817" y="172508"/>
                    </a:cubicBezTo>
                    <a:cubicBezTo>
                      <a:pt x="613200" y="169116"/>
                      <a:pt x="607414" y="164567"/>
                      <a:pt x="607295" y="154630"/>
                    </a:cubicBezTo>
                    <a:cubicBezTo>
                      <a:pt x="607175" y="145094"/>
                      <a:pt x="601987" y="142979"/>
                      <a:pt x="593807" y="143218"/>
                    </a:cubicBezTo>
                    <a:cubicBezTo>
                      <a:pt x="588300" y="143378"/>
                      <a:pt x="582754" y="142939"/>
                      <a:pt x="577287" y="142181"/>
                    </a:cubicBezTo>
                    <a:cubicBezTo>
                      <a:pt x="563001" y="140146"/>
                      <a:pt x="550312" y="142181"/>
                      <a:pt x="541174" y="154750"/>
                    </a:cubicBezTo>
                    <a:cubicBezTo>
                      <a:pt x="538540" y="158382"/>
                      <a:pt x="534670" y="158821"/>
                      <a:pt x="530440" y="159140"/>
                    </a:cubicBezTo>
                    <a:cubicBezTo>
                      <a:pt x="503665" y="161015"/>
                      <a:pt x="476929" y="163170"/>
                      <a:pt x="450912" y="170512"/>
                    </a:cubicBezTo>
                    <a:cubicBezTo>
                      <a:pt x="444367" y="172348"/>
                      <a:pt x="441015" y="174184"/>
                      <a:pt x="441175" y="181925"/>
                    </a:cubicBezTo>
                    <a:cubicBezTo>
                      <a:pt x="441574" y="201318"/>
                      <a:pt x="432596" y="210775"/>
                      <a:pt x="412524" y="213409"/>
                    </a:cubicBezTo>
                    <a:cubicBezTo>
                      <a:pt x="401232" y="214885"/>
                      <a:pt x="389899" y="216122"/>
                      <a:pt x="378527" y="217240"/>
                    </a:cubicBezTo>
                    <a:cubicBezTo>
                      <a:pt x="374017" y="217679"/>
                      <a:pt x="370027" y="219035"/>
                      <a:pt x="366316" y="221709"/>
                    </a:cubicBezTo>
                    <a:cubicBezTo>
                      <a:pt x="350993" y="232643"/>
                      <a:pt x="350634" y="232682"/>
                      <a:pt x="355422" y="250719"/>
                    </a:cubicBezTo>
                    <a:cubicBezTo>
                      <a:pt x="356859" y="256066"/>
                      <a:pt x="355502" y="258181"/>
                      <a:pt x="351432" y="261293"/>
                    </a:cubicBezTo>
                    <a:cubicBezTo>
                      <a:pt x="340778" y="269354"/>
                      <a:pt x="328287" y="269873"/>
                      <a:pt x="315997" y="271509"/>
                    </a:cubicBezTo>
                    <a:cubicBezTo>
                      <a:pt x="310531" y="272227"/>
                      <a:pt x="305063" y="272866"/>
                      <a:pt x="299637" y="273743"/>
                    </a:cubicBezTo>
                    <a:cubicBezTo>
                      <a:pt x="276772" y="277454"/>
                      <a:pt x="275654" y="277415"/>
                      <a:pt x="274378" y="300678"/>
                    </a:cubicBezTo>
                    <a:cubicBezTo>
                      <a:pt x="273500" y="316760"/>
                      <a:pt x="269190" y="327613"/>
                      <a:pt x="254705" y="337270"/>
                    </a:cubicBezTo>
                    <a:cubicBezTo>
                      <a:pt x="240020" y="347047"/>
                      <a:pt x="228927" y="362290"/>
                      <a:pt x="216517" y="375338"/>
                    </a:cubicBezTo>
                    <a:cubicBezTo>
                      <a:pt x="207379" y="384955"/>
                      <a:pt x="197364" y="393574"/>
                      <a:pt x="187786" y="402752"/>
                    </a:cubicBezTo>
                    <a:cubicBezTo>
                      <a:pt x="174578" y="415402"/>
                      <a:pt x="159335" y="421467"/>
                      <a:pt x="140101" y="421667"/>
                    </a:cubicBezTo>
                    <a:cubicBezTo>
                      <a:pt x="146725" y="411331"/>
                      <a:pt x="152551" y="401236"/>
                      <a:pt x="159375" y="391898"/>
                    </a:cubicBezTo>
                    <a:cubicBezTo>
                      <a:pt x="165360" y="383678"/>
                      <a:pt x="161211" y="376376"/>
                      <a:pt x="158537" y="369073"/>
                    </a:cubicBezTo>
                    <a:cubicBezTo>
                      <a:pt x="156063" y="362290"/>
                      <a:pt x="149439" y="364844"/>
                      <a:pt x="145010" y="365522"/>
                    </a:cubicBezTo>
                    <a:cubicBezTo>
                      <a:pt x="131283" y="367677"/>
                      <a:pt x="121426" y="363607"/>
                      <a:pt x="115880" y="350518"/>
                    </a:cubicBezTo>
                    <a:cubicBezTo>
                      <a:pt x="115601" y="349840"/>
                      <a:pt x="115042" y="349321"/>
                      <a:pt x="114643" y="348683"/>
                    </a:cubicBezTo>
                    <a:cubicBezTo>
                      <a:pt x="95728" y="321428"/>
                      <a:pt x="95409" y="321109"/>
                      <a:pt x="119232" y="298125"/>
                    </a:cubicBezTo>
                    <a:cubicBezTo>
                      <a:pt x="130963" y="286832"/>
                      <a:pt x="142615" y="274342"/>
                      <a:pt x="161091" y="274462"/>
                    </a:cubicBezTo>
                    <a:cubicBezTo>
                      <a:pt x="162448" y="274462"/>
                      <a:pt x="164603" y="273903"/>
                      <a:pt x="165042" y="272986"/>
                    </a:cubicBezTo>
                    <a:cubicBezTo>
                      <a:pt x="172504" y="256864"/>
                      <a:pt x="188305" y="244135"/>
                      <a:pt x="183876" y="223185"/>
                    </a:cubicBezTo>
                    <a:cubicBezTo>
                      <a:pt x="178648" y="198605"/>
                      <a:pt x="179128" y="198645"/>
                      <a:pt x="201833" y="188190"/>
                    </a:cubicBezTo>
                    <a:cubicBezTo>
                      <a:pt x="214522" y="182364"/>
                      <a:pt x="226932" y="175939"/>
                      <a:pt x="239542" y="170034"/>
                    </a:cubicBezTo>
                    <a:cubicBezTo>
                      <a:pt x="245088" y="167440"/>
                      <a:pt x="248201" y="163888"/>
                      <a:pt x="247881" y="157304"/>
                    </a:cubicBezTo>
                    <a:cubicBezTo>
                      <a:pt x="247602" y="151798"/>
                      <a:pt x="248719" y="146251"/>
                      <a:pt x="248400" y="140784"/>
                    </a:cubicBezTo>
                    <a:cubicBezTo>
                      <a:pt x="247842" y="130808"/>
                      <a:pt x="253667" y="119515"/>
                      <a:pt x="241656" y="111734"/>
                    </a:cubicBezTo>
                    <a:cubicBezTo>
                      <a:pt x="232878" y="106108"/>
                      <a:pt x="227331" y="95613"/>
                      <a:pt x="215081" y="93379"/>
                    </a:cubicBezTo>
                    <a:cubicBezTo>
                      <a:pt x="227531" y="88869"/>
                      <a:pt x="240061" y="84480"/>
                      <a:pt x="252470" y="79771"/>
                    </a:cubicBezTo>
                    <a:cubicBezTo>
                      <a:pt x="305702" y="59460"/>
                      <a:pt x="360251" y="43379"/>
                      <a:pt x="415717" y="30450"/>
                    </a:cubicBezTo>
                    <a:cubicBezTo>
                      <a:pt x="464080" y="19158"/>
                      <a:pt x="513321" y="13212"/>
                      <a:pt x="562563" y="7226"/>
                    </a:cubicBezTo>
                    <a:cubicBezTo>
                      <a:pt x="605399" y="2019"/>
                      <a:pt x="648256" y="-266"/>
                      <a:pt x="691048" y="24"/>
                    </a:cubicBezTo>
                    <a:close/>
                  </a:path>
                </a:pathLst>
              </a:custGeom>
              <a:solidFill>
                <a:srgbClr val="1D9A78"/>
              </a:solidFill>
              <a:ln w="851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9" name="Freeform: Shape 45">
              <a:extLst>
                <a:ext uri="{FF2B5EF4-FFF2-40B4-BE49-F238E27FC236}">
                  <a16:creationId xmlns:a16="http://schemas.microsoft.com/office/drawing/2014/main" id="{D0519C7B-2EA2-46C4-8E89-410A9BF92134}"/>
                </a:ext>
              </a:extLst>
            </p:cNvPr>
            <p:cNvSpPr/>
            <p:nvPr/>
          </p:nvSpPr>
          <p:spPr>
            <a:xfrm>
              <a:off x="2386715" y="1252482"/>
              <a:ext cx="1296206" cy="1954156"/>
            </a:xfrm>
            <a:custGeom>
              <a:avLst/>
              <a:gdLst>
                <a:gd name="connsiteX0" fmla="*/ 2545595 w 2646483"/>
                <a:gd name="connsiteY0" fmla="*/ 709670 h 3989829"/>
                <a:gd name="connsiteX1" fmla="*/ 2528410 w 2646483"/>
                <a:gd name="connsiteY1" fmla="*/ 658030 h 3989829"/>
                <a:gd name="connsiteX2" fmla="*/ 2514251 w 2646483"/>
                <a:gd name="connsiteY2" fmla="*/ 655330 h 3989829"/>
                <a:gd name="connsiteX3" fmla="*/ 2502222 w 2646483"/>
                <a:gd name="connsiteY3" fmla="*/ 692893 h 3989829"/>
                <a:gd name="connsiteX4" fmla="*/ 2440679 w 2646483"/>
                <a:gd name="connsiteY4" fmla="*/ 861806 h 3989829"/>
                <a:gd name="connsiteX5" fmla="*/ 2241487 w 2646483"/>
                <a:gd name="connsiteY5" fmla="*/ 1083832 h 3989829"/>
                <a:gd name="connsiteX6" fmla="*/ 1851775 w 2646483"/>
                <a:gd name="connsiteY6" fmla="*/ 1372555 h 3989829"/>
                <a:gd name="connsiteX7" fmla="*/ 1474749 w 2646483"/>
                <a:gd name="connsiteY7" fmla="*/ 1711773 h 3989829"/>
                <a:gd name="connsiteX8" fmla="*/ 1153209 w 2646483"/>
                <a:gd name="connsiteY8" fmla="*/ 2321545 h 3989829"/>
                <a:gd name="connsiteX9" fmla="*/ 1138560 w 2646483"/>
                <a:gd name="connsiteY9" fmla="*/ 2370894 h 3989829"/>
                <a:gd name="connsiteX10" fmla="*/ 1136186 w 2646483"/>
                <a:gd name="connsiteY10" fmla="*/ 2370157 h 3989829"/>
                <a:gd name="connsiteX11" fmla="*/ 1138805 w 2646483"/>
                <a:gd name="connsiteY11" fmla="*/ 2159098 h 3989829"/>
                <a:gd name="connsiteX12" fmla="*/ 1152963 w 2646483"/>
                <a:gd name="connsiteY12" fmla="*/ 1352178 h 3989829"/>
                <a:gd name="connsiteX13" fmla="*/ 1198956 w 2646483"/>
                <a:gd name="connsiteY13" fmla="*/ 1231631 h 3989829"/>
                <a:gd name="connsiteX14" fmla="*/ 1227026 w 2646483"/>
                <a:gd name="connsiteY14" fmla="*/ 1203315 h 3989829"/>
                <a:gd name="connsiteX15" fmla="*/ 1358867 w 2646483"/>
                <a:gd name="connsiteY15" fmla="*/ 1127942 h 3989829"/>
                <a:gd name="connsiteX16" fmla="*/ 1617965 w 2646483"/>
                <a:gd name="connsiteY16" fmla="*/ 1030801 h 3989829"/>
                <a:gd name="connsiteX17" fmla="*/ 1989836 w 2646483"/>
                <a:gd name="connsiteY17" fmla="*/ 458674 h 3989829"/>
                <a:gd name="connsiteX18" fmla="*/ 1949326 w 2646483"/>
                <a:gd name="connsiteY18" fmla="*/ 100634 h 3989829"/>
                <a:gd name="connsiteX19" fmla="*/ 1926248 w 2646483"/>
                <a:gd name="connsiteY19" fmla="*/ 9221 h 3989829"/>
                <a:gd name="connsiteX20" fmla="*/ 1917573 w 2646483"/>
                <a:gd name="connsiteY20" fmla="*/ 301 h 3989829"/>
                <a:gd name="connsiteX21" fmla="*/ 1914136 w 2646483"/>
                <a:gd name="connsiteY21" fmla="*/ 9303 h 3989829"/>
                <a:gd name="connsiteX22" fmla="*/ 1911353 w 2646483"/>
                <a:gd name="connsiteY22" fmla="*/ 14949 h 3989829"/>
                <a:gd name="connsiteX23" fmla="*/ 1757007 w 2646483"/>
                <a:gd name="connsiteY23" fmla="*/ 247041 h 3989829"/>
                <a:gd name="connsiteX24" fmla="*/ 1496027 w 2646483"/>
                <a:gd name="connsiteY24" fmla="*/ 441651 h 3989829"/>
                <a:gd name="connsiteX25" fmla="*/ 1200511 w 2646483"/>
                <a:gd name="connsiteY25" fmla="*/ 806484 h 3989829"/>
                <a:gd name="connsiteX26" fmla="*/ 1098623 w 2646483"/>
                <a:gd name="connsiteY26" fmla="*/ 1332455 h 3989829"/>
                <a:gd name="connsiteX27" fmla="*/ 1095595 w 2646483"/>
                <a:gd name="connsiteY27" fmla="*/ 1872256 h 3989829"/>
                <a:gd name="connsiteX28" fmla="*/ 1089784 w 2646483"/>
                <a:gd name="connsiteY28" fmla="*/ 1866691 h 3989829"/>
                <a:gd name="connsiteX29" fmla="*/ 926682 w 2646483"/>
                <a:gd name="connsiteY29" fmla="*/ 1480827 h 3989829"/>
                <a:gd name="connsiteX30" fmla="*/ 655308 w 2646483"/>
                <a:gd name="connsiteY30" fmla="*/ 1216818 h 3989829"/>
                <a:gd name="connsiteX31" fmla="*/ 393591 w 2646483"/>
                <a:gd name="connsiteY31" fmla="*/ 1019835 h 3989829"/>
                <a:gd name="connsiteX32" fmla="*/ 280000 w 2646483"/>
                <a:gd name="connsiteY32" fmla="*/ 854032 h 3989829"/>
                <a:gd name="connsiteX33" fmla="*/ 261996 w 2646483"/>
                <a:gd name="connsiteY33" fmla="*/ 794126 h 3989829"/>
                <a:gd name="connsiteX34" fmla="*/ 254958 w 2646483"/>
                <a:gd name="connsiteY34" fmla="*/ 790935 h 3989829"/>
                <a:gd name="connsiteX35" fmla="*/ 245219 w 2646483"/>
                <a:gd name="connsiteY35" fmla="*/ 816223 h 3989829"/>
                <a:gd name="connsiteX36" fmla="*/ 185478 w 2646483"/>
                <a:gd name="connsiteY36" fmla="*/ 1312568 h 3989829"/>
                <a:gd name="connsiteX37" fmla="*/ 508327 w 2646483"/>
                <a:gd name="connsiteY37" fmla="*/ 1842549 h 3989829"/>
                <a:gd name="connsiteX38" fmla="*/ 785512 w 2646483"/>
                <a:gd name="connsiteY38" fmla="*/ 1956140 h 3989829"/>
                <a:gd name="connsiteX39" fmla="*/ 979467 w 2646483"/>
                <a:gd name="connsiteY39" fmla="*/ 2053363 h 3989829"/>
                <a:gd name="connsiteX40" fmla="*/ 1058850 w 2646483"/>
                <a:gd name="connsiteY40" fmla="*/ 2169982 h 3989829"/>
                <a:gd name="connsiteX41" fmla="*/ 1076118 w 2646483"/>
                <a:gd name="connsiteY41" fmla="*/ 2704710 h 3989829"/>
                <a:gd name="connsiteX42" fmla="*/ 1067443 w 2646483"/>
                <a:gd name="connsiteY42" fmla="*/ 2799641 h 3989829"/>
                <a:gd name="connsiteX43" fmla="*/ 1056722 w 2646483"/>
                <a:gd name="connsiteY43" fmla="*/ 2891791 h 3989829"/>
                <a:gd name="connsiteX44" fmla="*/ 1051894 w 2646483"/>
                <a:gd name="connsiteY44" fmla="*/ 2869776 h 3989829"/>
                <a:gd name="connsiteX45" fmla="*/ 850982 w 2646483"/>
                <a:gd name="connsiteY45" fmla="*/ 2450767 h 3989829"/>
                <a:gd name="connsiteX46" fmla="*/ 556448 w 2646483"/>
                <a:gd name="connsiteY46" fmla="*/ 2174319 h 3989829"/>
                <a:gd name="connsiteX47" fmla="*/ 262160 w 2646483"/>
                <a:gd name="connsiteY47" fmla="*/ 1954503 h 3989829"/>
                <a:gd name="connsiteX48" fmla="*/ 111824 w 2646483"/>
                <a:gd name="connsiteY48" fmla="*/ 1739434 h 3989829"/>
                <a:gd name="connsiteX49" fmla="*/ 93656 w 2646483"/>
                <a:gd name="connsiteY49" fmla="*/ 1677401 h 3989829"/>
                <a:gd name="connsiteX50" fmla="*/ 84163 w 2646483"/>
                <a:gd name="connsiteY50" fmla="*/ 1672736 h 3989829"/>
                <a:gd name="connsiteX51" fmla="*/ 76715 w 2646483"/>
                <a:gd name="connsiteY51" fmla="*/ 1689840 h 3989829"/>
                <a:gd name="connsiteX52" fmla="*/ 44880 w 2646483"/>
                <a:gd name="connsiteY52" fmla="*/ 1824545 h 3989829"/>
                <a:gd name="connsiteX53" fmla="*/ 4698 w 2646483"/>
                <a:gd name="connsiteY53" fmla="*/ 2320973 h 3989829"/>
                <a:gd name="connsiteX54" fmla="*/ 391136 w 2646483"/>
                <a:gd name="connsiteY54" fmla="*/ 2916997 h 3989829"/>
                <a:gd name="connsiteX55" fmla="*/ 703510 w 2646483"/>
                <a:gd name="connsiteY55" fmla="*/ 3044336 h 3989829"/>
                <a:gd name="connsiteX56" fmla="*/ 903685 w 2646483"/>
                <a:gd name="connsiteY56" fmla="*/ 3134685 h 3989829"/>
                <a:gd name="connsiteX57" fmla="*/ 1020877 w 2646483"/>
                <a:gd name="connsiteY57" fmla="*/ 3261124 h 3989829"/>
                <a:gd name="connsiteX58" fmla="*/ 1044692 w 2646483"/>
                <a:gd name="connsiteY58" fmla="*/ 3389773 h 3989829"/>
                <a:gd name="connsiteX59" fmla="*/ 1052221 w 2646483"/>
                <a:gd name="connsiteY59" fmla="*/ 3988661 h 3989829"/>
                <a:gd name="connsiteX60" fmla="*/ 1129394 w 2646483"/>
                <a:gd name="connsiteY60" fmla="*/ 3988661 h 3989829"/>
                <a:gd name="connsiteX61" fmla="*/ 1139705 w 2646483"/>
                <a:gd name="connsiteY61" fmla="*/ 3495753 h 3989829"/>
                <a:gd name="connsiteX62" fmla="*/ 1157219 w 2646483"/>
                <a:gd name="connsiteY62" fmla="*/ 3037216 h 3989829"/>
                <a:gd name="connsiteX63" fmla="*/ 1218270 w 2646483"/>
                <a:gd name="connsiteY63" fmla="*/ 2873623 h 3989829"/>
                <a:gd name="connsiteX64" fmla="*/ 1343563 w 2646483"/>
                <a:gd name="connsiteY64" fmla="*/ 2756267 h 3989829"/>
                <a:gd name="connsiteX65" fmla="*/ 1628276 w 2646483"/>
                <a:gd name="connsiteY65" fmla="*/ 2624672 h 3989829"/>
                <a:gd name="connsiteX66" fmla="*/ 2045649 w 2646483"/>
                <a:gd name="connsiteY66" fmla="*/ 2460015 h 3989829"/>
                <a:gd name="connsiteX67" fmla="*/ 2418420 w 2646483"/>
                <a:gd name="connsiteY67" fmla="*/ 2168591 h 3989829"/>
                <a:gd name="connsiteX68" fmla="*/ 2644292 w 2646483"/>
                <a:gd name="connsiteY68" fmla="*/ 1530257 h 3989829"/>
                <a:gd name="connsiteX69" fmla="*/ 2545595 w 2646483"/>
                <a:gd name="connsiteY69" fmla="*/ 709670 h 3989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646483" h="3989829">
                  <a:moveTo>
                    <a:pt x="2545595" y="709670"/>
                  </a:moveTo>
                  <a:cubicBezTo>
                    <a:pt x="2541258" y="691993"/>
                    <a:pt x="2536839" y="674316"/>
                    <a:pt x="2528410" y="658030"/>
                  </a:cubicBezTo>
                  <a:cubicBezTo>
                    <a:pt x="2525545" y="652465"/>
                    <a:pt x="2521944" y="639944"/>
                    <a:pt x="2514251" y="655330"/>
                  </a:cubicBezTo>
                  <a:cubicBezTo>
                    <a:pt x="2507132" y="666869"/>
                    <a:pt x="2505331" y="680126"/>
                    <a:pt x="2502222" y="692893"/>
                  </a:cubicBezTo>
                  <a:cubicBezTo>
                    <a:pt x="2487900" y="751489"/>
                    <a:pt x="2469486" y="808366"/>
                    <a:pt x="2440679" y="861806"/>
                  </a:cubicBezTo>
                  <a:cubicBezTo>
                    <a:pt x="2392150" y="951991"/>
                    <a:pt x="2319560" y="1020326"/>
                    <a:pt x="2241487" y="1083832"/>
                  </a:cubicBezTo>
                  <a:cubicBezTo>
                    <a:pt x="2115947" y="1185883"/>
                    <a:pt x="1981324" y="1275823"/>
                    <a:pt x="1851775" y="1372555"/>
                  </a:cubicBezTo>
                  <a:cubicBezTo>
                    <a:pt x="1715679" y="1474116"/>
                    <a:pt x="1585475" y="1582142"/>
                    <a:pt x="1474749" y="1711773"/>
                  </a:cubicBezTo>
                  <a:cubicBezTo>
                    <a:pt x="1321713" y="1890833"/>
                    <a:pt x="1220725" y="2097392"/>
                    <a:pt x="1153209" y="2321545"/>
                  </a:cubicBezTo>
                  <a:cubicBezTo>
                    <a:pt x="1148298" y="2337995"/>
                    <a:pt x="1143470" y="2354444"/>
                    <a:pt x="1138560" y="2370894"/>
                  </a:cubicBezTo>
                  <a:cubicBezTo>
                    <a:pt x="1137741" y="2370648"/>
                    <a:pt x="1137005" y="2370403"/>
                    <a:pt x="1136186" y="2370157"/>
                  </a:cubicBezTo>
                  <a:cubicBezTo>
                    <a:pt x="1128985" y="2368357"/>
                    <a:pt x="1138560" y="2176775"/>
                    <a:pt x="1138805" y="2159098"/>
                  </a:cubicBezTo>
                  <a:cubicBezTo>
                    <a:pt x="1139624" y="2082497"/>
                    <a:pt x="1141833" y="1444491"/>
                    <a:pt x="1152963" y="1352178"/>
                  </a:cubicBezTo>
                  <a:cubicBezTo>
                    <a:pt x="1158364" y="1307576"/>
                    <a:pt x="1167121" y="1265593"/>
                    <a:pt x="1198956" y="1231631"/>
                  </a:cubicBezTo>
                  <a:cubicBezTo>
                    <a:pt x="1209677" y="1223529"/>
                    <a:pt x="1218924" y="1214036"/>
                    <a:pt x="1227026" y="1203315"/>
                  </a:cubicBezTo>
                  <a:cubicBezTo>
                    <a:pt x="1266963" y="1171153"/>
                    <a:pt x="1311074" y="1146356"/>
                    <a:pt x="1358867" y="1127942"/>
                  </a:cubicBezTo>
                  <a:cubicBezTo>
                    <a:pt x="1444960" y="1094798"/>
                    <a:pt x="1533591" y="1068692"/>
                    <a:pt x="1617965" y="1030801"/>
                  </a:cubicBezTo>
                  <a:cubicBezTo>
                    <a:pt x="1865033" y="919829"/>
                    <a:pt x="1985825" y="727265"/>
                    <a:pt x="1989836" y="458674"/>
                  </a:cubicBezTo>
                  <a:cubicBezTo>
                    <a:pt x="1991636" y="337636"/>
                    <a:pt x="1973795" y="218725"/>
                    <a:pt x="1949326" y="100634"/>
                  </a:cubicBezTo>
                  <a:cubicBezTo>
                    <a:pt x="1942942" y="69863"/>
                    <a:pt x="1936559" y="39010"/>
                    <a:pt x="1926248" y="9221"/>
                  </a:cubicBezTo>
                  <a:cubicBezTo>
                    <a:pt x="1924857" y="5211"/>
                    <a:pt x="1924529" y="-1500"/>
                    <a:pt x="1917573" y="301"/>
                  </a:cubicBezTo>
                  <a:cubicBezTo>
                    <a:pt x="1913808" y="1283"/>
                    <a:pt x="1913890" y="5702"/>
                    <a:pt x="1914136" y="9303"/>
                  </a:cubicBezTo>
                  <a:cubicBezTo>
                    <a:pt x="1913153" y="11185"/>
                    <a:pt x="1911762" y="12985"/>
                    <a:pt x="1911353" y="14949"/>
                  </a:cubicBezTo>
                  <a:cubicBezTo>
                    <a:pt x="1892694" y="114137"/>
                    <a:pt x="1835899" y="187954"/>
                    <a:pt x="1757007" y="247041"/>
                  </a:cubicBezTo>
                  <a:cubicBezTo>
                    <a:pt x="1670096" y="312020"/>
                    <a:pt x="1582284" y="375854"/>
                    <a:pt x="1496027" y="441651"/>
                  </a:cubicBezTo>
                  <a:cubicBezTo>
                    <a:pt x="1368196" y="539202"/>
                    <a:pt x="1266145" y="657867"/>
                    <a:pt x="1200511" y="806484"/>
                  </a:cubicBezTo>
                  <a:cubicBezTo>
                    <a:pt x="1126366" y="974251"/>
                    <a:pt x="1101651" y="1151430"/>
                    <a:pt x="1098623" y="1332455"/>
                  </a:cubicBezTo>
                  <a:cubicBezTo>
                    <a:pt x="1096004" y="1490729"/>
                    <a:pt x="1095595" y="1861863"/>
                    <a:pt x="1095595" y="1872256"/>
                  </a:cubicBezTo>
                  <a:cubicBezTo>
                    <a:pt x="1090930" y="1870374"/>
                    <a:pt x="1090194" y="1868574"/>
                    <a:pt x="1089784" y="1866691"/>
                  </a:cubicBezTo>
                  <a:cubicBezTo>
                    <a:pt x="1059423" y="1727895"/>
                    <a:pt x="1008356" y="1597936"/>
                    <a:pt x="926682" y="1480827"/>
                  </a:cubicBezTo>
                  <a:cubicBezTo>
                    <a:pt x="853110" y="1375420"/>
                    <a:pt x="757196" y="1293091"/>
                    <a:pt x="655308" y="1216818"/>
                  </a:cubicBezTo>
                  <a:cubicBezTo>
                    <a:pt x="567905" y="1151348"/>
                    <a:pt x="476247" y="1091525"/>
                    <a:pt x="393591" y="1019835"/>
                  </a:cubicBezTo>
                  <a:cubicBezTo>
                    <a:pt x="341297" y="974415"/>
                    <a:pt x="300705" y="920975"/>
                    <a:pt x="280000" y="854032"/>
                  </a:cubicBezTo>
                  <a:cubicBezTo>
                    <a:pt x="273862" y="834145"/>
                    <a:pt x="267970" y="814095"/>
                    <a:pt x="261996" y="794126"/>
                  </a:cubicBezTo>
                  <a:cubicBezTo>
                    <a:pt x="261423" y="788971"/>
                    <a:pt x="258641" y="784879"/>
                    <a:pt x="254958" y="790935"/>
                  </a:cubicBezTo>
                  <a:cubicBezTo>
                    <a:pt x="250375" y="798627"/>
                    <a:pt x="247347" y="807466"/>
                    <a:pt x="245219" y="816223"/>
                  </a:cubicBezTo>
                  <a:cubicBezTo>
                    <a:pt x="205201" y="979243"/>
                    <a:pt x="176230" y="1143901"/>
                    <a:pt x="185478" y="1312568"/>
                  </a:cubicBezTo>
                  <a:cubicBezTo>
                    <a:pt x="198408" y="1546379"/>
                    <a:pt x="299969" y="1726994"/>
                    <a:pt x="508327" y="1842549"/>
                  </a:cubicBezTo>
                  <a:cubicBezTo>
                    <a:pt x="596385" y="1891324"/>
                    <a:pt x="690989" y="1923569"/>
                    <a:pt x="785512" y="1956140"/>
                  </a:cubicBezTo>
                  <a:cubicBezTo>
                    <a:pt x="854501" y="1979955"/>
                    <a:pt x="922835" y="2005243"/>
                    <a:pt x="979467" y="2053363"/>
                  </a:cubicBezTo>
                  <a:cubicBezTo>
                    <a:pt x="1016540" y="2084871"/>
                    <a:pt x="1049520" y="2119979"/>
                    <a:pt x="1058850" y="2169982"/>
                  </a:cubicBezTo>
                  <a:cubicBezTo>
                    <a:pt x="1081028" y="2288647"/>
                    <a:pt x="1079964" y="2646850"/>
                    <a:pt x="1076118" y="2704710"/>
                  </a:cubicBezTo>
                  <a:cubicBezTo>
                    <a:pt x="1073990" y="2736381"/>
                    <a:pt x="1070634" y="2768052"/>
                    <a:pt x="1067443" y="2799641"/>
                  </a:cubicBezTo>
                  <a:cubicBezTo>
                    <a:pt x="1065560" y="2818300"/>
                    <a:pt x="1060323" y="2852427"/>
                    <a:pt x="1056722" y="2891791"/>
                  </a:cubicBezTo>
                  <a:cubicBezTo>
                    <a:pt x="1053448" y="2879678"/>
                    <a:pt x="1053694" y="2876405"/>
                    <a:pt x="1051894" y="2869776"/>
                  </a:cubicBezTo>
                  <a:cubicBezTo>
                    <a:pt x="1010565" y="2717804"/>
                    <a:pt x="947305" y="2576306"/>
                    <a:pt x="850982" y="2450767"/>
                  </a:cubicBezTo>
                  <a:cubicBezTo>
                    <a:pt x="767999" y="2342496"/>
                    <a:pt x="664965" y="2255420"/>
                    <a:pt x="556448" y="2174319"/>
                  </a:cubicBezTo>
                  <a:cubicBezTo>
                    <a:pt x="458325" y="2101075"/>
                    <a:pt x="356273" y="2033231"/>
                    <a:pt x="262160" y="1954503"/>
                  </a:cubicBezTo>
                  <a:cubicBezTo>
                    <a:pt x="192598" y="1896317"/>
                    <a:pt x="137439" y="1828228"/>
                    <a:pt x="111824" y="1739434"/>
                  </a:cubicBezTo>
                  <a:cubicBezTo>
                    <a:pt x="105850" y="1718729"/>
                    <a:pt x="99712" y="1698024"/>
                    <a:pt x="93656" y="1677401"/>
                  </a:cubicBezTo>
                  <a:cubicBezTo>
                    <a:pt x="93165" y="1670281"/>
                    <a:pt x="90382" y="1665452"/>
                    <a:pt x="84163" y="1672736"/>
                  </a:cubicBezTo>
                  <a:cubicBezTo>
                    <a:pt x="80234" y="1677237"/>
                    <a:pt x="78434" y="1683866"/>
                    <a:pt x="76715" y="1689840"/>
                  </a:cubicBezTo>
                  <a:cubicBezTo>
                    <a:pt x="63458" y="1734114"/>
                    <a:pt x="53555" y="1779207"/>
                    <a:pt x="44880" y="1824545"/>
                  </a:cubicBezTo>
                  <a:cubicBezTo>
                    <a:pt x="13455" y="1988548"/>
                    <a:pt x="-10524" y="2153287"/>
                    <a:pt x="4698" y="2320973"/>
                  </a:cubicBezTo>
                  <a:cubicBezTo>
                    <a:pt x="28840" y="2587191"/>
                    <a:pt x="153888" y="2788429"/>
                    <a:pt x="391136" y="2916997"/>
                  </a:cubicBezTo>
                  <a:cubicBezTo>
                    <a:pt x="490650" y="2970928"/>
                    <a:pt x="597040" y="3007591"/>
                    <a:pt x="703510" y="3044336"/>
                  </a:cubicBezTo>
                  <a:cubicBezTo>
                    <a:pt x="772991" y="3068315"/>
                    <a:pt x="842389" y="3092538"/>
                    <a:pt x="903685" y="3134685"/>
                  </a:cubicBezTo>
                  <a:cubicBezTo>
                    <a:pt x="952133" y="3167993"/>
                    <a:pt x="995916" y="3206293"/>
                    <a:pt x="1020877" y="3261124"/>
                  </a:cubicBezTo>
                  <a:cubicBezTo>
                    <a:pt x="1039454" y="3301798"/>
                    <a:pt x="1041582" y="3347299"/>
                    <a:pt x="1044692" y="3389773"/>
                  </a:cubicBezTo>
                  <a:cubicBezTo>
                    <a:pt x="1045101" y="3421772"/>
                    <a:pt x="1052630" y="3985879"/>
                    <a:pt x="1052221" y="3988661"/>
                  </a:cubicBezTo>
                  <a:cubicBezTo>
                    <a:pt x="1095431" y="3991853"/>
                    <a:pt x="1119328" y="3987352"/>
                    <a:pt x="1129394" y="3988661"/>
                  </a:cubicBezTo>
                  <a:cubicBezTo>
                    <a:pt x="1135286" y="3891520"/>
                    <a:pt x="1139705" y="3576936"/>
                    <a:pt x="1139705" y="3495753"/>
                  </a:cubicBezTo>
                  <a:cubicBezTo>
                    <a:pt x="1142161" y="3343698"/>
                    <a:pt x="1135041" y="3187798"/>
                    <a:pt x="1157219" y="3037216"/>
                  </a:cubicBezTo>
                  <a:cubicBezTo>
                    <a:pt x="1165975" y="2977884"/>
                    <a:pt x="1179806" y="2921661"/>
                    <a:pt x="1218270" y="2873623"/>
                  </a:cubicBezTo>
                  <a:cubicBezTo>
                    <a:pt x="1254442" y="2828366"/>
                    <a:pt x="1296343" y="2789575"/>
                    <a:pt x="1343563" y="2756267"/>
                  </a:cubicBezTo>
                  <a:cubicBezTo>
                    <a:pt x="1430475" y="2694971"/>
                    <a:pt x="1529007" y="2658962"/>
                    <a:pt x="1628276" y="2624672"/>
                  </a:cubicBezTo>
                  <a:cubicBezTo>
                    <a:pt x="1769774" y="2575815"/>
                    <a:pt x="1911926" y="2528595"/>
                    <a:pt x="2045649" y="2460015"/>
                  </a:cubicBezTo>
                  <a:cubicBezTo>
                    <a:pt x="2188537" y="2386688"/>
                    <a:pt x="2317514" y="2295357"/>
                    <a:pt x="2418420" y="2168591"/>
                  </a:cubicBezTo>
                  <a:cubicBezTo>
                    <a:pt x="2567037" y="1981919"/>
                    <a:pt x="2633407" y="1764967"/>
                    <a:pt x="2644292" y="1530257"/>
                  </a:cubicBezTo>
                  <a:cubicBezTo>
                    <a:pt x="2657222" y="1251681"/>
                    <a:pt x="2611475" y="979243"/>
                    <a:pt x="2545595" y="709670"/>
                  </a:cubicBezTo>
                  <a:close/>
                </a:path>
              </a:pathLst>
            </a:custGeom>
            <a:solidFill>
              <a:srgbClr val="95C23E"/>
            </a:solidFill>
            <a:ln w="818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46">
              <a:extLst>
                <a:ext uri="{FF2B5EF4-FFF2-40B4-BE49-F238E27FC236}">
                  <a16:creationId xmlns:a16="http://schemas.microsoft.com/office/drawing/2014/main" id="{90A21313-BF32-4949-A048-8AC16B6AB938}"/>
                </a:ext>
              </a:extLst>
            </p:cNvPr>
            <p:cNvSpPr/>
            <p:nvPr/>
          </p:nvSpPr>
          <p:spPr>
            <a:xfrm>
              <a:off x="2022347" y="3176737"/>
              <a:ext cx="1497782" cy="405310"/>
            </a:xfrm>
            <a:custGeom>
              <a:avLst/>
              <a:gdLst>
                <a:gd name="connsiteX0" fmla="*/ 627072 w 1497782"/>
                <a:gd name="connsiteY0" fmla="*/ 719 h 405310"/>
                <a:gd name="connsiteX1" fmla="*/ 701802 w 1497782"/>
                <a:gd name="connsiteY1" fmla="*/ 33056 h 405310"/>
                <a:gd name="connsiteX2" fmla="*/ 731423 w 1497782"/>
                <a:gd name="connsiteY2" fmla="*/ 38347 h 405310"/>
                <a:gd name="connsiteX3" fmla="*/ 811949 w 1497782"/>
                <a:gd name="connsiteY3" fmla="*/ 32214 h 405310"/>
                <a:gd name="connsiteX4" fmla="*/ 828744 w 1497782"/>
                <a:gd name="connsiteY4" fmla="*/ 31252 h 405310"/>
                <a:gd name="connsiteX5" fmla="*/ 876202 w 1497782"/>
                <a:gd name="connsiteY5" fmla="*/ 23677 h 405310"/>
                <a:gd name="connsiteX6" fmla="*/ 899851 w 1497782"/>
                <a:gd name="connsiteY6" fmla="*/ 25921 h 405310"/>
                <a:gd name="connsiteX7" fmla="*/ 917247 w 1497782"/>
                <a:gd name="connsiteY7" fmla="*/ 30250 h 405310"/>
                <a:gd name="connsiteX8" fmla="*/ 974205 w 1497782"/>
                <a:gd name="connsiteY8" fmla="*/ 65964 h 405310"/>
                <a:gd name="connsiteX9" fmla="*/ 983303 w 1497782"/>
                <a:gd name="connsiteY9" fmla="*/ 67207 h 405310"/>
                <a:gd name="connsiteX10" fmla="*/ 1036814 w 1497782"/>
                <a:gd name="connsiteY10" fmla="*/ 47326 h 405310"/>
                <a:gd name="connsiteX11" fmla="*/ 1227288 w 1497782"/>
                <a:gd name="connsiteY11" fmla="*/ 133864 h 405310"/>
                <a:gd name="connsiteX12" fmla="*/ 1238390 w 1497782"/>
                <a:gd name="connsiteY12" fmla="*/ 143284 h 405310"/>
                <a:gd name="connsiteX13" fmla="*/ 1294106 w 1497782"/>
                <a:gd name="connsiteY13" fmla="*/ 165810 h 405310"/>
                <a:gd name="connsiteX14" fmla="*/ 1307293 w 1497782"/>
                <a:gd name="connsiteY14" fmla="*/ 170380 h 405310"/>
                <a:gd name="connsiteX15" fmla="*/ 1350623 w 1497782"/>
                <a:gd name="connsiteY15" fmla="*/ 178517 h 405310"/>
                <a:gd name="connsiteX16" fmla="*/ 1363168 w 1497782"/>
                <a:gd name="connsiteY16" fmla="*/ 181402 h 405310"/>
                <a:gd name="connsiteX17" fmla="*/ 1406578 w 1497782"/>
                <a:gd name="connsiteY17" fmla="*/ 202125 h 405310"/>
                <a:gd name="connsiteX18" fmla="*/ 1445779 w 1497782"/>
                <a:gd name="connsiteY18" fmla="*/ 231546 h 405310"/>
                <a:gd name="connsiteX19" fmla="*/ 1488828 w 1497782"/>
                <a:gd name="connsiteY19" fmla="*/ 298484 h 405310"/>
                <a:gd name="connsiteX20" fmla="*/ 1489630 w 1497782"/>
                <a:gd name="connsiteY20" fmla="*/ 395846 h 405310"/>
                <a:gd name="connsiteX21" fmla="*/ 1480651 w 1497782"/>
                <a:gd name="connsiteY21" fmla="*/ 405305 h 405310"/>
                <a:gd name="connsiteX22" fmla="*/ 1397680 w 1497782"/>
                <a:gd name="connsiteY22" fmla="*/ 368910 h 405310"/>
                <a:gd name="connsiteX23" fmla="*/ 1222838 w 1497782"/>
                <a:gd name="connsiteY23" fmla="*/ 339088 h 405310"/>
                <a:gd name="connsiteX24" fmla="*/ 1169854 w 1497782"/>
                <a:gd name="connsiteY24" fmla="*/ 334052 h 405310"/>
                <a:gd name="connsiteX25" fmla="*/ 1174665 w 1497782"/>
                <a:gd name="connsiteY25" fmla="*/ 347341 h 405310"/>
                <a:gd name="connsiteX26" fmla="*/ 1160619 w 1497782"/>
                <a:gd name="connsiteY26" fmla="*/ 346066 h 405310"/>
                <a:gd name="connsiteX27" fmla="*/ 1128571 w 1497782"/>
                <a:gd name="connsiteY27" fmla="*/ 345153 h 405310"/>
                <a:gd name="connsiteX28" fmla="*/ 1003700 w 1497782"/>
                <a:gd name="connsiteY28" fmla="*/ 352509 h 405310"/>
                <a:gd name="connsiteX29" fmla="*/ 696198 w 1497782"/>
                <a:gd name="connsiteY29" fmla="*/ 377540 h 405310"/>
                <a:gd name="connsiteX30" fmla="*/ 482122 w 1497782"/>
                <a:gd name="connsiteY30" fmla="*/ 368993 h 405310"/>
                <a:gd name="connsiteX31" fmla="*/ 272411 w 1497782"/>
                <a:gd name="connsiteY31" fmla="*/ 334196 h 405310"/>
                <a:gd name="connsiteX32" fmla="*/ 96012 w 1497782"/>
                <a:gd name="connsiteY32" fmla="*/ 315693 h 405310"/>
                <a:gd name="connsiteX33" fmla="*/ 6295 w 1497782"/>
                <a:gd name="connsiteY33" fmla="*/ 328330 h 405310"/>
                <a:gd name="connsiteX34" fmla="*/ 204 w 1497782"/>
                <a:gd name="connsiteY34" fmla="*/ 316797 h 405310"/>
                <a:gd name="connsiteX35" fmla="*/ 27269 w 1497782"/>
                <a:gd name="connsiteY35" fmla="*/ 223270 h 405310"/>
                <a:gd name="connsiteX36" fmla="*/ 86795 w 1497782"/>
                <a:gd name="connsiteY36" fmla="*/ 170444 h 405310"/>
                <a:gd name="connsiteX37" fmla="*/ 132484 w 1497782"/>
                <a:gd name="connsiteY37" fmla="*/ 152702 h 405310"/>
                <a:gd name="connsiteX38" fmla="*/ 179877 w 1497782"/>
                <a:gd name="connsiteY38" fmla="*/ 144472 h 405310"/>
                <a:gd name="connsiteX39" fmla="*/ 192736 w 1497782"/>
                <a:gd name="connsiteY39" fmla="*/ 145082 h 405310"/>
                <a:gd name="connsiteX40" fmla="*/ 236654 w 1497782"/>
                <a:gd name="connsiteY40" fmla="*/ 148948 h 405310"/>
                <a:gd name="connsiteX41" fmla="*/ 250585 w 1497782"/>
                <a:gd name="connsiteY41" fmla="*/ 148110 h 405310"/>
                <a:gd name="connsiteX42" fmla="*/ 310313 w 1497782"/>
                <a:gd name="connsiteY42" fmla="*/ 141466 h 405310"/>
                <a:gd name="connsiteX43" fmla="*/ 323547 w 1497782"/>
                <a:gd name="connsiteY43" fmla="*/ 135395 h 405310"/>
                <a:gd name="connsiteX44" fmla="*/ 351089 w 1497782"/>
                <a:gd name="connsiteY44" fmla="*/ 108190 h 405310"/>
                <a:gd name="connsiteX45" fmla="*/ 350556 w 1497782"/>
                <a:gd name="connsiteY45" fmla="*/ 108091 h 405310"/>
                <a:gd name="connsiteX46" fmla="*/ 360416 w 1497782"/>
                <a:gd name="connsiteY46" fmla="*/ 94303 h 405310"/>
                <a:gd name="connsiteX47" fmla="*/ 454932 w 1497782"/>
                <a:gd name="connsiteY47" fmla="*/ 49651 h 405310"/>
                <a:gd name="connsiteX48" fmla="*/ 481426 w 1497782"/>
                <a:gd name="connsiteY48" fmla="*/ 42315 h 405310"/>
                <a:gd name="connsiteX49" fmla="*/ 547924 w 1497782"/>
                <a:gd name="connsiteY49" fmla="*/ 17143 h 405310"/>
                <a:gd name="connsiteX50" fmla="*/ 627072 w 1497782"/>
                <a:gd name="connsiteY50" fmla="*/ 719 h 405310"/>
                <a:gd name="connsiteX0" fmla="*/ 627072 w 1497782"/>
                <a:gd name="connsiteY0" fmla="*/ 719 h 405310"/>
                <a:gd name="connsiteX1" fmla="*/ 701802 w 1497782"/>
                <a:gd name="connsiteY1" fmla="*/ 33056 h 405310"/>
                <a:gd name="connsiteX2" fmla="*/ 731423 w 1497782"/>
                <a:gd name="connsiteY2" fmla="*/ 38347 h 405310"/>
                <a:gd name="connsiteX3" fmla="*/ 811949 w 1497782"/>
                <a:gd name="connsiteY3" fmla="*/ 32214 h 405310"/>
                <a:gd name="connsiteX4" fmla="*/ 828744 w 1497782"/>
                <a:gd name="connsiteY4" fmla="*/ 31252 h 405310"/>
                <a:gd name="connsiteX5" fmla="*/ 876202 w 1497782"/>
                <a:gd name="connsiteY5" fmla="*/ 23677 h 405310"/>
                <a:gd name="connsiteX6" fmla="*/ 899851 w 1497782"/>
                <a:gd name="connsiteY6" fmla="*/ 25921 h 405310"/>
                <a:gd name="connsiteX7" fmla="*/ 917247 w 1497782"/>
                <a:gd name="connsiteY7" fmla="*/ 30250 h 405310"/>
                <a:gd name="connsiteX8" fmla="*/ 974205 w 1497782"/>
                <a:gd name="connsiteY8" fmla="*/ 65964 h 405310"/>
                <a:gd name="connsiteX9" fmla="*/ 983303 w 1497782"/>
                <a:gd name="connsiteY9" fmla="*/ 67207 h 405310"/>
                <a:gd name="connsiteX10" fmla="*/ 1036814 w 1497782"/>
                <a:gd name="connsiteY10" fmla="*/ 47326 h 405310"/>
                <a:gd name="connsiteX11" fmla="*/ 1227288 w 1497782"/>
                <a:gd name="connsiteY11" fmla="*/ 133864 h 405310"/>
                <a:gd name="connsiteX12" fmla="*/ 1238390 w 1497782"/>
                <a:gd name="connsiteY12" fmla="*/ 143284 h 405310"/>
                <a:gd name="connsiteX13" fmla="*/ 1294106 w 1497782"/>
                <a:gd name="connsiteY13" fmla="*/ 165810 h 405310"/>
                <a:gd name="connsiteX14" fmla="*/ 1307293 w 1497782"/>
                <a:gd name="connsiteY14" fmla="*/ 170380 h 405310"/>
                <a:gd name="connsiteX15" fmla="*/ 1350623 w 1497782"/>
                <a:gd name="connsiteY15" fmla="*/ 178517 h 405310"/>
                <a:gd name="connsiteX16" fmla="*/ 1363168 w 1497782"/>
                <a:gd name="connsiteY16" fmla="*/ 181402 h 405310"/>
                <a:gd name="connsiteX17" fmla="*/ 1406578 w 1497782"/>
                <a:gd name="connsiteY17" fmla="*/ 202125 h 405310"/>
                <a:gd name="connsiteX18" fmla="*/ 1445779 w 1497782"/>
                <a:gd name="connsiteY18" fmla="*/ 231546 h 405310"/>
                <a:gd name="connsiteX19" fmla="*/ 1488828 w 1497782"/>
                <a:gd name="connsiteY19" fmla="*/ 298484 h 405310"/>
                <a:gd name="connsiteX20" fmla="*/ 1489630 w 1497782"/>
                <a:gd name="connsiteY20" fmla="*/ 395846 h 405310"/>
                <a:gd name="connsiteX21" fmla="*/ 1480651 w 1497782"/>
                <a:gd name="connsiteY21" fmla="*/ 405305 h 405310"/>
                <a:gd name="connsiteX22" fmla="*/ 1397680 w 1497782"/>
                <a:gd name="connsiteY22" fmla="*/ 368910 h 405310"/>
                <a:gd name="connsiteX23" fmla="*/ 1222838 w 1497782"/>
                <a:gd name="connsiteY23" fmla="*/ 339088 h 405310"/>
                <a:gd name="connsiteX24" fmla="*/ 1169854 w 1497782"/>
                <a:gd name="connsiteY24" fmla="*/ 334052 h 405310"/>
                <a:gd name="connsiteX25" fmla="*/ 1160619 w 1497782"/>
                <a:gd name="connsiteY25" fmla="*/ 346066 h 405310"/>
                <a:gd name="connsiteX26" fmla="*/ 1128571 w 1497782"/>
                <a:gd name="connsiteY26" fmla="*/ 345153 h 405310"/>
                <a:gd name="connsiteX27" fmla="*/ 1003700 w 1497782"/>
                <a:gd name="connsiteY27" fmla="*/ 352509 h 405310"/>
                <a:gd name="connsiteX28" fmla="*/ 696198 w 1497782"/>
                <a:gd name="connsiteY28" fmla="*/ 377540 h 405310"/>
                <a:gd name="connsiteX29" fmla="*/ 482122 w 1497782"/>
                <a:gd name="connsiteY29" fmla="*/ 368993 h 405310"/>
                <a:gd name="connsiteX30" fmla="*/ 272411 w 1497782"/>
                <a:gd name="connsiteY30" fmla="*/ 334196 h 405310"/>
                <a:gd name="connsiteX31" fmla="*/ 96012 w 1497782"/>
                <a:gd name="connsiteY31" fmla="*/ 315693 h 405310"/>
                <a:gd name="connsiteX32" fmla="*/ 6295 w 1497782"/>
                <a:gd name="connsiteY32" fmla="*/ 328330 h 405310"/>
                <a:gd name="connsiteX33" fmla="*/ 204 w 1497782"/>
                <a:gd name="connsiteY33" fmla="*/ 316797 h 405310"/>
                <a:gd name="connsiteX34" fmla="*/ 27269 w 1497782"/>
                <a:gd name="connsiteY34" fmla="*/ 223270 h 405310"/>
                <a:gd name="connsiteX35" fmla="*/ 86795 w 1497782"/>
                <a:gd name="connsiteY35" fmla="*/ 170444 h 405310"/>
                <a:gd name="connsiteX36" fmla="*/ 132484 w 1497782"/>
                <a:gd name="connsiteY36" fmla="*/ 152702 h 405310"/>
                <a:gd name="connsiteX37" fmla="*/ 179877 w 1497782"/>
                <a:gd name="connsiteY37" fmla="*/ 144472 h 405310"/>
                <a:gd name="connsiteX38" fmla="*/ 192736 w 1497782"/>
                <a:gd name="connsiteY38" fmla="*/ 145082 h 405310"/>
                <a:gd name="connsiteX39" fmla="*/ 236654 w 1497782"/>
                <a:gd name="connsiteY39" fmla="*/ 148948 h 405310"/>
                <a:gd name="connsiteX40" fmla="*/ 250585 w 1497782"/>
                <a:gd name="connsiteY40" fmla="*/ 148110 h 405310"/>
                <a:gd name="connsiteX41" fmla="*/ 310313 w 1497782"/>
                <a:gd name="connsiteY41" fmla="*/ 141466 h 405310"/>
                <a:gd name="connsiteX42" fmla="*/ 323547 w 1497782"/>
                <a:gd name="connsiteY42" fmla="*/ 135395 h 405310"/>
                <a:gd name="connsiteX43" fmla="*/ 351089 w 1497782"/>
                <a:gd name="connsiteY43" fmla="*/ 108190 h 405310"/>
                <a:gd name="connsiteX44" fmla="*/ 350556 w 1497782"/>
                <a:gd name="connsiteY44" fmla="*/ 108091 h 405310"/>
                <a:gd name="connsiteX45" fmla="*/ 360416 w 1497782"/>
                <a:gd name="connsiteY45" fmla="*/ 94303 h 405310"/>
                <a:gd name="connsiteX46" fmla="*/ 454932 w 1497782"/>
                <a:gd name="connsiteY46" fmla="*/ 49651 h 405310"/>
                <a:gd name="connsiteX47" fmla="*/ 481426 w 1497782"/>
                <a:gd name="connsiteY47" fmla="*/ 42315 h 405310"/>
                <a:gd name="connsiteX48" fmla="*/ 547924 w 1497782"/>
                <a:gd name="connsiteY48" fmla="*/ 17143 h 405310"/>
                <a:gd name="connsiteX49" fmla="*/ 627072 w 1497782"/>
                <a:gd name="connsiteY49" fmla="*/ 719 h 405310"/>
                <a:gd name="connsiteX0" fmla="*/ 627072 w 1497782"/>
                <a:gd name="connsiteY0" fmla="*/ 719 h 405310"/>
                <a:gd name="connsiteX1" fmla="*/ 701802 w 1497782"/>
                <a:gd name="connsiteY1" fmla="*/ 33056 h 405310"/>
                <a:gd name="connsiteX2" fmla="*/ 731423 w 1497782"/>
                <a:gd name="connsiteY2" fmla="*/ 38347 h 405310"/>
                <a:gd name="connsiteX3" fmla="*/ 811949 w 1497782"/>
                <a:gd name="connsiteY3" fmla="*/ 32214 h 405310"/>
                <a:gd name="connsiteX4" fmla="*/ 828744 w 1497782"/>
                <a:gd name="connsiteY4" fmla="*/ 31252 h 405310"/>
                <a:gd name="connsiteX5" fmla="*/ 876202 w 1497782"/>
                <a:gd name="connsiteY5" fmla="*/ 23677 h 405310"/>
                <a:gd name="connsiteX6" fmla="*/ 899851 w 1497782"/>
                <a:gd name="connsiteY6" fmla="*/ 25921 h 405310"/>
                <a:gd name="connsiteX7" fmla="*/ 917247 w 1497782"/>
                <a:gd name="connsiteY7" fmla="*/ 30250 h 405310"/>
                <a:gd name="connsiteX8" fmla="*/ 974205 w 1497782"/>
                <a:gd name="connsiteY8" fmla="*/ 65964 h 405310"/>
                <a:gd name="connsiteX9" fmla="*/ 983303 w 1497782"/>
                <a:gd name="connsiteY9" fmla="*/ 67207 h 405310"/>
                <a:gd name="connsiteX10" fmla="*/ 1036814 w 1497782"/>
                <a:gd name="connsiteY10" fmla="*/ 47326 h 405310"/>
                <a:gd name="connsiteX11" fmla="*/ 1227288 w 1497782"/>
                <a:gd name="connsiteY11" fmla="*/ 133864 h 405310"/>
                <a:gd name="connsiteX12" fmla="*/ 1238390 w 1497782"/>
                <a:gd name="connsiteY12" fmla="*/ 143284 h 405310"/>
                <a:gd name="connsiteX13" fmla="*/ 1294106 w 1497782"/>
                <a:gd name="connsiteY13" fmla="*/ 165810 h 405310"/>
                <a:gd name="connsiteX14" fmla="*/ 1307293 w 1497782"/>
                <a:gd name="connsiteY14" fmla="*/ 170380 h 405310"/>
                <a:gd name="connsiteX15" fmla="*/ 1350623 w 1497782"/>
                <a:gd name="connsiteY15" fmla="*/ 178517 h 405310"/>
                <a:gd name="connsiteX16" fmla="*/ 1363168 w 1497782"/>
                <a:gd name="connsiteY16" fmla="*/ 181402 h 405310"/>
                <a:gd name="connsiteX17" fmla="*/ 1406578 w 1497782"/>
                <a:gd name="connsiteY17" fmla="*/ 202125 h 405310"/>
                <a:gd name="connsiteX18" fmla="*/ 1445779 w 1497782"/>
                <a:gd name="connsiteY18" fmla="*/ 231546 h 405310"/>
                <a:gd name="connsiteX19" fmla="*/ 1488828 w 1497782"/>
                <a:gd name="connsiteY19" fmla="*/ 298484 h 405310"/>
                <a:gd name="connsiteX20" fmla="*/ 1489630 w 1497782"/>
                <a:gd name="connsiteY20" fmla="*/ 395846 h 405310"/>
                <a:gd name="connsiteX21" fmla="*/ 1480651 w 1497782"/>
                <a:gd name="connsiteY21" fmla="*/ 405305 h 405310"/>
                <a:gd name="connsiteX22" fmla="*/ 1397680 w 1497782"/>
                <a:gd name="connsiteY22" fmla="*/ 368910 h 405310"/>
                <a:gd name="connsiteX23" fmla="*/ 1222838 w 1497782"/>
                <a:gd name="connsiteY23" fmla="*/ 339088 h 405310"/>
                <a:gd name="connsiteX24" fmla="*/ 1169854 w 1497782"/>
                <a:gd name="connsiteY24" fmla="*/ 334052 h 405310"/>
                <a:gd name="connsiteX25" fmla="*/ 1128571 w 1497782"/>
                <a:gd name="connsiteY25" fmla="*/ 345153 h 405310"/>
                <a:gd name="connsiteX26" fmla="*/ 1003700 w 1497782"/>
                <a:gd name="connsiteY26" fmla="*/ 352509 h 405310"/>
                <a:gd name="connsiteX27" fmla="*/ 696198 w 1497782"/>
                <a:gd name="connsiteY27" fmla="*/ 377540 h 405310"/>
                <a:gd name="connsiteX28" fmla="*/ 482122 w 1497782"/>
                <a:gd name="connsiteY28" fmla="*/ 368993 h 405310"/>
                <a:gd name="connsiteX29" fmla="*/ 272411 w 1497782"/>
                <a:gd name="connsiteY29" fmla="*/ 334196 h 405310"/>
                <a:gd name="connsiteX30" fmla="*/ 96012 w 1497782"/>
                <a:gd name="connsiteY30" fmla="*/ 315693 h 405310"/>
                <a:gd name="connsiteX31" fmla="*/ 6295 w 1497782"/>
                <a:gd name="connsiteY31" fmla="*/ 328330 h 405310"/>
                <a:gd name="connsiteX32" fmla="*/ 204 w 1497782"/>
                <a:gd name="connsiteY32" fmla="*/ 316797 h 405310"/>
                <a:gd name="connsiteX33" fmla="*/ 27269 w 1497782"/>
                <a:gd name="connsiteY33" fmla="*/ 223270 h 405310"/>
                <a:gd name="connsiteX34" fmla="*/ 86795 w 1497782"/>
                <a:gd name="connsiteY34" fmla="*/ 170444 h 405310"/>
                <a:gd name="connsiteX35" fmla="*/ 132484 w 1497782"/>
                <a:gd name="connsiteY35" fmla="*/ 152702 h 405310"/>
                <a:gd name="connsiteX36" fmla="*/ 179877 w 1497782"/>
                <a:gd name="connsiteY36" fmla="*/ 144472 h 405310"/>
                <a:gd name="connsiteX37" fmla="*/ 192736 w 1497782"/>
                <a:gd name="connsiteY37" fmla="*/ 145082 h 405310"/>
                <a:gd name="connsiteX38" fmla="*/ 236654 w 1497782"/>
                <a:gd name="connsiteY38" fmla="*/ 148948 h 405310"/>
                <a:gd name="connsiteX39" fmla="*/ 250585 w 1497782"/>
                <a:gd name="connsiteY39" fmla="*/ 148110 h 405310"/>
                <a:gd name="connsiteX40" fmla="*/ 310313 w 1497782"/>
                <a:gd name="connsiteY40" fmla="*/ 141466 h 405310"/>
                <a:gd name="connsiteX41" fmla="*/ 323547 w 1497782"/>
                <a:gd name="connsiteY41" fmla="*/ 135395 h 405310"/>
                <a:gd name="connsiteX42" fmla="*/ 351089 w 1497782"/>
                <a:gd name="connsiteY42" fmla="*/ 108190 h 405310"/>
                <a:gd name="connsiteX43" fmla="*/ 350556 w 1497782"/>
                <a:gd name="connsiteY43" fmla="*/ 108091 h 405310"/>
                <a:gd name="connsiteX44" fmla="*/ 360416 w 1497782"/>
                <a:gd name="connsiteY44" fmla="*/ 94303 h 405310"/>
                <a:gd name="connsiteX45" fmla="*/ 454932 w 1497782"/>
                <a:gd name="connsiteY45" fmla="*/ 49651 h 405310"/>
                <a:gd name="connsiteX46" fmla="*/ 481426 w 1497782"/>
                <a:gd name="connsiteY46" fmla="*/ 42315 h 405310"/>
                <a:gd name="connsiteX47" fmla="*/ 547924 w 1497782"/>
                <a:gd name="connsiteY47" fmla="*/ 17143 h 405310"/>
                <a:gd name="connsiteX48" fmla="*/ 627072 w 1497782"/>
                <a:gd name="connsiteY48" fmla="*/ 719 h 405310"/>
                <a:gd name="connsiteX0" fmla="*/ 627072 w 1497782"/>
                <a:gd name="connsiteY0" fmla="*/ 719 h 405310"/>
                <a:gd name="connsiteX1" fmla="*/ 701802 w 1497782"/>
                <a:gd name="connsiteY1" fmla="*/ 33056 h 405310"/>
                <a:gd name="connsiteX2" fmla="*/ 731423 w 1497782"/>
                <a:gd name="connsiteY2" fmla="*/ 38347 h 405310"/>
                <a:gd name="connsiteX3" fmla="*/ 811949 w 1497782"/>
                <a:gd name="connsiteY3" fmla="*/ 32214 h 405310"/>
                <a:gd name="connsiteX4" fmla="*/ 828744 w 1497782"/>
                <a:gd name="connsiteY4" fmla="*/ 31252 h 405310"/>
                <a:gd name="connsiteX5" fmla="*/ 876202 w 1497782"/>
                <a:gd name="connsiteY5" fmla="*/ 23677 h 405310"/>
                <a:gd name="connsiteX6" fmla="*/ 899851 w 1497782"/>
                <a:gd name="connsiteY6" fmla="*/ 25921 h 405310"/>
                <a:gd name="connsiteX7" fmla="*/ 917247 w 1497782"/>
                <a:gd name="connsiteY7" fmla="*/ 30250 h 405310"/>
                <a:gd name="connsiteX8" fmla="*/ 974205 w 1497782"/>
                <a:gd name="connsiteY8" fmla="*/ 65964 h 405310"/>
                <a:gd name="connsiteX9" fmla="*/ 983303 w 1497782"/>
                <a:gd name="connsiteY9" fmla="*/ 67207 h 405310"/>
                <a:gd name="connsiteX10" fmla="*/ 1036814 w 1497782"/>
                <a:gd name="connsiteY10" fmla="*/ 47326 h 405310"/>
                <a:gd name="connsiteX11" fmla="*/ 1227288 w 1497782"/>
                <a:gd name="connsiteY11" fmla="*/ 133864 h 405310"/>
                <a:gd name="connsiteX12" fmla="*/ 1238390 w 1497782"/>
                <a:gd name="connsiteY12" fmla="*/ 143284 h 405310"/>
                <a:gd name="connsiteX13" fmla="*/ 1294106 w 1497782"/>
                <a:gd name="connsiteY13" fmla="*/ 165810 h 405310"/>
                <a:gd name="connsiteX14" fmla="*/ 1307293 w 1497782"/>
                <a:gd name="connsiteY14" fmla="*/ 170380 h 405310"/>
                <a:gd name="connsiteX15" fmla="*/ 1350623 w 1497782"/>
                <a:gd name="connsiteY15" fmla="*/ 178517 h 405310"/>
                <a:gd name="connsiteX16" fmla="*/ 1363168 w 1497782"/>
                <a:gd name="connsiteY16" fmla="*/ 181402 h 405310"/>
                <a:gd name="connsiteX17" fmla="*/ 1406578 w 1497782"/>
                <a:gd name="connsiteY17" fmla="*/ 202125 h 405310"/>
                <a:gd name="connsiteX18" fmla="*/ 1445779 w 1497782"/>
                <a:gd name="connsiteY18" fmla="*/ 231546 h 405310"/>
                <a:gd name="connsiteX19" fmla="*/ 1488828 w 1497782"/>
                <a:gd name="connsiteY19" fmla="*/ 298484 h 405310"/>
                <a:gd name="connsiteX20" fmla="*/ 1489630 w 1497782"/>
                <a:gd name="connsiteY20" fmla="*/ 395846 h 405310"/>
                <a:gd name="connsiteX21" fmla="*/ 1480651 w 1497782"/>
                <a:gd name="connsiteY21" fmla="*/ 405305 h 405310"/>
                <a:gd name="connsiteX22" fmla="*/ 1397680 w 1497782"/>
                <a:gd name="connsiteY22" fmla="*/ 368910 h 405310"/>
                <a:gd name="connsiteX23" fmla="*/ 1222838 w 1497782"/>
                <a:gd name="connsiteY23" fmla="*/ 339088 h 405310"/>
                <a:gd name="connsiteX24" fmla="*/ 1169854 w 1497782"/>
                <a:gd name="connsiteY24" fmla="*/ 334052 h 405310"/>
                <a:gd name="connsiteX25" fmla="*/ 1003700 w 1497782"/>
                <a:gd name="connsiteY25" fmla="*/ 352509 h 405310"/>
                <a:gd name="connsiteX26" fmla="*/ 696198 w 1497782"/>
                <a:gd name="connsiteY26" fmla="*/ 377540 h 405310"/>
                <a:gd name="connsiteX27" fmla="*/ 482122 w 1497782"/>
                <a:gd name="connsiteY27" fmla="*/ 368993 h 405310"/>
                <a:gd name="connsiteX28" fmla="*/ 272411 w 1497782"/>
                <a:gd name="connsiteY28" fmla="*/ 334196 h 405310"/>
                <a:gd name="connsiteX29" fmla="*/ 96012 w 1497782"/>
                <a:gd name="connsiteY29" fmla="*/ 315693 h 405310"/>
                <a:gd name="connsiteX30" fmla="*/ 6295 w 1497782"/>
                <a:gd name="connsiteY30" fmla="*/ 328330 h 405310"/>
                <a:gd name="connsiteX31" fmla="*/ 204 w 1497782"/>
                <a:gd name="connsiteY31" fmla="*/ 316797 h 405310"/>
                <a:gd name="connsiteX32" fmla="*/ 27269 w 1497782"/>
                <a:gd name="connsiteY32" fmla="*/ 223270 h 405310"/>
                <a:gd name="connsiteX33" fmla="*/ 86795 w 1497782"/>
                <a:gd name="connsiteY33" fmla="*/ 170444 h 405310"/>
                <a:gd name="connsiteX34" fmla="*/ 132484 w 1497782"/>
                <a:gd name="connsiteY34" fmla="*/ 152702 h 405310"/>
                <a:gd name="connsiteX35" fmla="*/ 179877 w 1497782"/>
                <a:gd name="connsiteY35" fmla="*/ 144472 h 405310"/>
                <a:gd name="connsiteX36" fmla="*/ 192736 w 1497782"/>
                <a:gd name="connsiteY36" fmla="*/ 145082 h 405310"/>
                <a:gd name="connsiteX37" fmla="*/ 236654 w 1497782"/>
                <a:gd name="connsiteY37" fmla="*/ 148948 h 405310"/>
                <a:gd name="connsiteX38" fmla="*/ 250585 w 1497782"/>
                <a:gd name="connsiteY38" fmla="*/ 148110 h 405310"/>
                <a:gd name="connsiteX39" fmla="*/ 310313 w 1497782"/>
                <a:gd name="connsiteY39" fmla="*/ 141466 h 405310"/>
                <a:gd name="connsiteX40" fmla="*/ 323547 w 1497782"/>
                <a:gd name="connsiteY40" fmla="*/ 135395 h 405310"/>
                <a:gd name="connsiteX41" fmla="*/ 351089 w 1497782"/>
                <a:gd name="connsiteY41" fmla="*/ 108190 h 405310"/>
                <a:gd name="connsiteX42" fmla="*/ 350556 w 1497782"/>
                <a:gd name="connsiteY42" fmla="*/ 108091 h 405310"/>
                <a:gd name="connsiteX43" fmla="*/ 360416 w 1497782"/>
                <a:gd name="connsiteY43" fmla="*/ 94303 h 405310"/>
                <a:gd name="connsiteX44" fmla="*/ 454932 w 1497782"/>
                <a:gd name="connsiteY44" fmla="*/ 49651 h 405310"/>
                <a:gd name="connsiteX45" fmla="*/ 481426 w 1497782"/>
                <a:gd name="connsiteY45" fmla="*/ 42315 h 405310"/>
                <a:gd name="connsiteX46" fmla="*/ 547924 w 1497782"/>
                <a:gd name="connsiteY46" fmla="*/ 17143 h 405310"/>
                <a:gd name="connsiteX47" fmla="*/ 627072 w 1497782"/>
                <a:gd name="connsiteY47" fmla="*/ 719 h 405310"/>
                <a:gd name="connsiteX0" fmla="*/ 627072 w 1497782"/>
                <a:gd name="connsiteY0" fmla="*/ 719 h 405310"/>
                <a:gd name="connsiteX1" fmla="*/ 701802 w 1497782"/>
                <a:gd name="connsiteY1" fmla="*/ 33056 h 405310"/>
                <a:gd name="connsiteX2" fmla="*/ 731423 w 1497782"/>
                <a:gd name="connsiteY2" fmla="*/ 38347 h 405310"/>
                <a:gd name="connsiteX3" fmla="*/ 811949 w 1497782"/>
                <a:gd name="connsiteY3" fmla="*/ 32214 h 405310"/>
                <a:gd name="connsiteX4" fmla="*/ 828744 w 1497782"/>
                <a:gd name="connsiteY4" fmla="*/ 31252 h 405310"/>
                <a:gd name="connsiteX5" fmla="*/ 876202 w 1497782"/>
                <a:gd name="connsiteY5" fmla="*/ 23677 h 405310"/>
                <a:gd name="connsiteX6" fmla="*/ 899851 w 1497782"/>
                <a:gd name="connsiteY6" fmla="*/ 25921 h 405310"/>
                <a:gd name="connsiteX7" fmla="*/ 917247 w 1497782"/>
                <a:gd name="connsiteY7" fmla="*/ 30250 h 405310"/>
                <a:gd name="connsiteX8" fmla="*/ 974205 w 1497782"/>
                <a:gd name="connsiteY8" fmla="*/ 65964 h 405310"/>
                <a:gd name="connsiteX9" fmla="*/ 983303 w 1497782"/>
                <a:gd name="connsiteY9" fmla="*/ 67207 h 405310"/>
                <a:gd name="connsiteX10" fmla="*/ 1036814 w 1497782"/>
                <a:gd name="connsiteY10" fmla="*/ 47326 h 405310"/>
                <a:gd name="connsiteX11" fmla="*/ 1227288 w 1497782"/>
                <a:gd name="connsiteY11" fmla="*/ 133864 h 405310"/>
                <a:gd name="connsiteX12" fmla="*/ 1238390 w 1497782"/>
                <a:gd name="connsiteY12" fmla="*/ 143284 h 405310"/>
                <a:gd name="connsiteX13" fmla="*/ 1294106 w 1497782"/>
                <a:gd name="connsiteY13" fmla="*/ 165810 h 405310"/>
                <a:gd name="connsiteX14" fmla="*/ 1307293 w 1497782"/>
                <a:gd name="connsiteY14" fmla="*/ 170380 h 405310"/>
                <a:gd name="connsiteX15" fmla="*/ 1350623 w 1497782"/>
                <a:gd name="connsiteY15" fmla="*/ 178517 h 405310"/>
                <a:gd name="connsiteX16" fmla="*/ 1363168 w 1497782"/>
                <a:gd name="connsiteY16" fmla="*/ 181402 h 405310"/>
                <a:gd name="connsiteX17" fmla="*/ 1406578 w 1497782"/>
                <a:gd name="connsiteY17" fmla="*/ 202125 h 405310"/>
                <a:gd name="connsiteX18" fmla="*/ 1445779 w 1497782"/>
                <a:gd name="connsiteY18" fmla="*/ 231546 h 405310"/>
                <a:gd name="connsiteX19" fmla="*/ 1488828 w 1497782"/>
                <a:gd name="connsiteY19" fmla="*/ 298484 h 405310"/>
                <a:gd name="connsiteX20" fmla="*/ 1489630 w 1497782"/>
                <a:gd name="connsiteY20" fmla="*/ 395846 h 405310"/>
                <a:gd name="connsiteX21" fmla="*/ 1480651 w 1497782"/>
                <a:gd name="connsiteY21" fmla="*/ 405305 h 405310"/>
                <a:gd name="connsiteX22" fmla="*/ 1397680 w 1497782"/>
                <a:gd name="connsiteY22" fmla="*/ 368910 h 405310"/>
                <a:gd name="connsiteX23" fmla="*/ 1222838 w 1497782"/>
                <a:gd name="connsiteY23" fmla="*/ 339088 h 405310"/>
                <a:gd name="connsiteX24" fmla="*/ 1003700 w 1497782"/>
                <a:gd name="connsiteY24" fmla="*/ 352509 h 405310"/>
                <a:gd name="connsiteX25" fmla="*/ 696198 w 1497782"/>
                <a:gd name="connsiteY25" fmla="*/ 377540 h 405310"/>
                <a:gd name="connsiteX26" fmla="*/ 482122 w 1497782"/>
                <a:gd name="connsiteY26" fmla="*/ 368993 h 405310"/>
                <a:gd name="connsiteX27" fmla="*/ 272411 w 1497782"/>
                <a:gd name="connsiteY27" fmla="*/ 334196 h 405310"/>
                <a:gd name="connsiteX28" fmla="*/ 96012 w 1497782"/>
                <a:gd name="connsiteY28" fmla="*/ 315693 h 405310"/>
                <a:gd name="connsiteX29" fmla="*/ 6295 w 1497782"/>
                <a:gd name="connsiteY29" fmla="*/ 328330 h 405310"/>
                <a:gd name="connsiteX30" fmla="*/ 204 w 1497782"/>
                <a:gd name="connsiteY30" fmla="*/ 316797 h 405310"/>
                <a:gd name="connsiteX31" fmla="*/ 27269 w 1497782"/>
                <a:gd name="connsiteY31" fmla="*/ 223270 h 405310"/>
                <a:gd name="connsiteX32" fmla="*/ 86795 w 1497782"/>
                <a:gd name="connsiteY32" fmla="*/ 170444 h 405310"/>
                <a:gd name="connsiteX33" fmla="*/ 132484 w 1497782"/>
                <a:gd name="connsiteY33" fmla="*/ 152702 h 405310"/>
                <a:gd name="connsiteX34" fmla="*/ 179877 w 1497782"/>
                <a:gd name="connsiteY34" fmla="*/ 144472 h 405310"/>
                <a:gd name="connsiteX35" fmla="*/ 192736 w 1497782"/>
                <a:gd name="connsiteY35" fmla="*/ 145082 h 405310"/>
                <a:gd name="connsiteX36" fmla="*/ 236654 w 1497782"/>
                <a:gd name="connsiteY36" fmla="*/ 148948 h 405310"/>
                <a:gd name="connsiteX37" fmla="*/ 250585 w 1497782"/>
                <a:gd name="connsiteY37" fmla="*/ 148110 h 405310"/>
                <a:gd name="connsiteX38" fmla="*/ 310313 w 1497782"/>
                <a:gd name="connsiteY38" fmla="*/ 141466 h 405310"/>
                <a:gd name="connsiteX39" fmla="*/ 323547 w 1497782"/>
                <a:gd name="connsiteY39" fmla="*/ 135395 h 405310"/>
                <a:gd name="connsiteX40" fmla="*/ 351089 w 1497782"/>
                <a:gd name="connsiteY40" fmla="*/ 108190 h 405310"/>
                <a:gd name="connsiteX41" fmla="*/ 350556 w 1497782"/>
                <a:gd name="connsiteY41" fmla="*/ 108091 h 405310"/>
                <a:gd name="connsiteX42" fmla="*/ 360416 w 1497782"/>
                <a:gd name="connsiteY42" fmla="*/ 94303 h 405310"/>
                <a:gd name="connsiteX43" fmla="*/ 454932 w 1497782"/>
                <a:gd name="connsiteY43" fmla="*/ 49651 h 405310"/>
                <a:gd name="connsiteX44" fmla="*/ 481426 w 1497782"/>
                <a:gd name="connsiteY44" fmla="*/ 42315 h 405310"/>
                <a:gd name="connsiteX45" fmla="*/ 547924 w 1497782"/>
                <a:gd name="connsiteY45" fmla="*/ 17143 h 405310"/>
                <a:gd name="connsiteX46" fmla="*/ 627072 w 1497782"/>
                <a:gd name="connsiteY46" fmla="*/ 719 h 405310"/>
                <a:gd name="connsiteX0" fmla="*/ 627072 w 1497782"/>
                <a:gd name="connsiteY0" fmla="*/ 719 h 405310"/>
                <a:gd name="connsiteX1" fmla="*/ 701802 w 1497782"/>
                <a:gd name="connsiteY1" fmla="*/ 33056 h 405310"/>
                <a:gd name="connsiteX2" fmla="*/ 731423 w 1497782"/>
                <a:gd name="connsiteY2" fmla="*/ 38347 h 405310"/>
                <a:gd name="connsiteX3" fmla="*/ 811949 w 1497782"/>
                <a:gd name="connsiteY3" fmla="*/ 32214 h 405310"/>
                <a:gd name="connsiteX4" fmla="*/ 828744 w 1497782"/>
                <a:gd name="connsiteY4" fmla="*/ 31252 h 405310"/>
                <a:gd name="connsiteX5" fmla="*/ 876202 w 1497782"/>
                <a:gd name="connsiteY5" fmla="*/ 23677 h 405310"/>
                <a:gd name="connsiteX6" fmla="*/ 899851 w 1497782"/>
                <a:gd name="connsiteY6" fmla="*/ 25921 h 405310"/>
                <a:gd name="connsiteX7" fmla="*/ 917247 w 1497782"/>
                <a:gd name="connsiteY7" fmla="*/ 30250 h 405310"/>
                <a:gd name="connsiteX8" fmla="*/ 974205 w 1497782"/>
                <a:gd name="connsiteY8" fmla="*/ 65964 h 405310"/>
                <a:gd name="connsiteX9" fmla="*/ 983303 w 1497782"/>
                <a:gd name="connsiteY9" fmla="*/ 67207 h 405310"/>
                <a:gd name="connsiteX10" fmla="*/ 1036814 w 1497782"/>
                <a:gd name="connsiteY10" fmla="*/ 47326 h 405310"/>
                <a:gd name="connsiteX11" fmla="*/ 1227288 w 1497782"/>
                <a:gd name="connsiteY11" fmla="*/ 133864 h 405310"/>
                <a:gd name="connsiteX12" fmla="*/ 1238390 w 1497782"/>
                <a:gd name="connsiteY12" fmla="*/ 143284 h 405310"/>
                <a:gd name="connsiteX13" fmla="*/ 1294106 w 1497782"/>
                <a:gd name="connsiteY13" fmla="*/ 165810 h 405310"/>
                <a:gd name="connsiteX14" fmla="*/ 1307293 w 1497782"/>
                <a:gd name="connsiteY14" fmla="*/ 170380 h 405310"/>
                <a:gd name="connsiteX15" fmla="*/ 1350623 w 1497782"/>
                <a:gd name="connsiteY15" fmla="*/ 178517 h 405310"/>
                <a:gd name="connsiteX16" fmla="*/ 1363168 w 1497782"/>
                <a:gd name="connsiteY16" fmla="*/ 181402 h 405310"/>
                <a:gd name="connsiteX17" fmla="*/ 1406578 w 1497782"/>
                <a:gd name="connsiteY17" fmla="*/ 202125 h 405310"/>
                <a:gd name="connsiteX18" fmla="*/ 1445779 w 1497782"/>
                <a:gd name="connsiteY18" fmla="*/ 231546 h 405310"/>
                <a:gd name="connsiteX19" fmla="*/ 1488828 w 1497782"/>
                <a:gd name="connsiteY19" fmla="*/ 298484 h 405310"/>
                <a:gd name="connsiteX20" fmla="*/ 1489630 w 1497782"/>
                <a:gd name="connsiteY20" fmla="*/ 395846 h 405310"/>
                <a:gd name="connsiteX21" fmla="*/ 1480651 w 1497782"/>
                <a:gd name="connsiteY21" fmla="*/ 405305 h 405310"/>
                <a:gd name="connsiteX22" fmla="*/ 1397680 w 1497782"/>
                <a:gd name="connsiteY22" fmla="*/ 368910 h 405310"/>
                <a:gd name="connsiteX23" fmla="*/ 1003700 w 1497782"/>
                <a:gd name="connsiteY23" fmla="*/ 352509 h 405310"/>
                <a:gd name="connsiteX24" fmla="*/ 696198 w 1497782"/>
                <a:gd name="connsiteY24" fmla="*/ 377540 h 405310"/>
                <a:gd name="connsiteX25" fmla="*/ 482122 w 1497782"/>
                <a:gd name="connsiteY25" fmla="*/ 368993 h 405310"/>
                <a:gd name="connsiteX26" fmla="*/ 272411 w 1497782"/>
                <a:gd name="connsiteY26" fmla="*/ 334196 h 405310"/>
                <a:gd name="connsiteX27" fmla="*/ 96012 w 1497782"/>
                <a:gd name="connsiteY27" fmla="*/ 315693 h 405310"/>
                <a:gd name="connsiteX28" fmla="*/ 6295 w 1497782"/>
                <a:gd name="connsiteY28" fmla="*/ 328330 h 405310"/>
                <a:gd name="connsiteX29" fmla="*/ 204 w 1497782"/>
                <a:gd name="connsiteY29" fmla="*/ 316797 h 405310"/>
                <a:gd name="connsiteX30" fmla="*/ 27269 w 1497782"/>
                <a:gd name="connsiteY30" fmla="*/ 223270 h 405310"/>
                <a:gd name="connsiteX31" fmla="*/ 86795 w 1497782"/>
                <a:gd name="connsiteY31" fmla="*/ 170444 h 405310"/>
                <a:gd name="connsiteX32" fmla="*/ 132484 w 1497782"/>
                <a:gd name="connsiteY32" fmla="*/ 152702 h 405310"/>
                <a:gd name="connsiteX33" fmla="*/ 179877 w 1497782"/>
                <a:gd name="connsiteY33" fmla="*/ 144472 h 405310"/>
                <a:gd name="connsiteX34" fmla="*/ 192736 w 1497782"/>
                <a:gd name="connsiteY34" fmla="*/ 145082 h 405310"/>
                <a:gd name="connsiteX35" fmla="*/ 236654 w 1497782"/>
                <a:gd name="connsiteY35" fmla="*/ 148948 h 405310"/>
                <a:gd name="connsiteX36" fmla="*/ 250585 w 1497782"/>
                <a:gd name="connsiteY36" fmla="*/ 148110 h 405310"/>
                <a:gd name="connsiteX37" fmla="*/ 310313 w 1497782"/>
                <a:gd name="connsiteY37" fmla="*/ 141466 h 405310"/>
                <a:gd name="connsiteX38" fmla="*/ 323547 w 1497782"/>
                <a:gd name="connsiteY38" fmla="*/ 135395 h 405310"/>
                <a:gd name="connsiteX39" fmla="*/ 351089 w 1497782"/>
                <a:gd name="connsiteY39" fmla="*/ 108190 h 405310"/>
                <a:gd name="connsiteX40" fmla="*/ 350556 w 1497782"/>
                <a:gd name="connsiteY40" fmla="*/ 108091 h 405310"/>
                <a:gd name="connsiteX41" fmla="*/ 360416 w 1497782"/>
                <a:gd name="connsiteY41" fmla="*/ 94303 h 405310"/>
                <a:gd name="connsiteX42" fmla="*/ 454932 w 1497782"/>
                <a:gd name="connsiteY42" fmla="*/ 49651 h 405310"/>
                <a:gd name="connsiteX43" fmla="*/ 481426 w 1497782"/>
                <a:gd name="connsiteY43" fmla="*/ 42315 h 405310"/>
                <a:gd name="connsiteX44" fmla="*/ 547924 w 1497782"/>
                <a:gd name="connsiteY44" fmla="*/ 17143 h 405310"/>
                <a:gd name="connsiteX45" fmla="*/ 627072 w 1497782"/>
                <a:gd name="connsiteY45" fmla="*/ 719 h 405310"/>
                <a:gd name="connsiteX0" fmla="*/ 627072 w 1497782"/>
                <a:gd name="connsiteY0" fmla="*/ 719 h 405310"/>
                <a:gd name="connsiteX1" fmla="*/ 701802 w 1497782"/>
                <a:gd name="connsiteY1" fmla="*/ 33056 h 405310"/>
                <a:gd name="connsiteX2" fmla="*/ 731423 w 1497782"/>
                <a:gd name="connsiteY2" fmla="*/ 38347 h 405310"/>
                <a:gd name="connsiteX3" fmla="*/ 811949 w 1497782"/>
                <a:gd name="connsiteY3" fmla="*/ 32214 h 405310"/>
                <a:gd name="connsiteX4" fmla="*/ 828744 w 1497782"/>
                <a:gd name="connsiteY4" fmla="*/ 31252 h 405310"/>
                <a:gd name="connsiteX5" fmla="*/ 876202 w 1497782"/>
                <a:gd name="connsiteY5" fmla="*/ 23677 h 405310"/>
                <a:gd name="connsiteX6" fmla="*/ 899851 w 1497782"/>
                <a:gd name="connsiteY6" fmla="*/ 25921 h 405310"/>
                <a:gd name="connsiteX7" fmla="*/ 917247 w 1497782"/>
                <a:gd name="connsiteY7" fmla="*/ 30250 h 405310"/>
                <a:gd name="connsiteX8" fmla="*/ 974205 w 1497782"/>
                <a:gd name="connsiteY8" fmla="*/ 65964 h 405310"/>
                <a:gd name="connsiteX9" fmla="*/ 983303 w 1497782"/>
                <a:gd name="connsiteY9" fmla="*/ 67207 h 405310"/>
                <a:gd name="connsiteX10" fmla="*/ 1036814 w 1497782"/>
                <a:gd name="connsiteY10" fmla="*/ 47326 h 405310"/>
                <a:gd name="connsiteX11" fmla="*/ 1227288 w 1497782"/>
                <a:gd name="connsiteY11" fmla="*/ 133864 h 405310"/>
                <a:gd name="connsiteX12" fmla="*/ 1238390 w 1497782"/>
                <a:gd name="connsiteY12" fmla="*/ 143284 h 405310"/>
                <a:gd name="connsiteX13" fmla="*/ 1294106 w 1497782"/>
                <a:gd name="connsiteY13" fmla="*/ 165810 h 405310"/>
                <a:gd name="connsiteX14" fmla="*/ 1307293 w 1497782"/>
                <a:gd name="connsiteY14" fmla="*/ 170380 h 405310"/>
                <a:gd name="connsiteX15" fmla="*/ 1350623 w 1497782"/>
                <a:gd name="connsiteY15" fmla="*/ 178517 h 405310"/>
                <a:gd name="connsiteX16" fmla="*/ 1363168 w 1497782"/>
                <a:gd name="connsiteY16" fmla="*/ 181402 h 405310"/>
                <a:gd name="connsiteX17" fmla="*/ 1406578 w 1497782"/>
                <a:gd name="connsiteY17" fmla="*/ 202125 h 405310"/>
                <a:gd name="connsiteX18" fmla="*/ 1445779 w 1497782"/>
                <a:gd name="connsiteY18" fmla="*/ 231546 h 405310"/>
                <a:gd name="connsiteX19" fmla="*/ 1488828 w 1497782"/>
                <a:gd name="connsiteY19" fmla="*/ 298484 h 405310"/>
                <a:gd name="connsiteX20" fmla="*/ 1489630 w 1497782"/>
                <a:gd name="connsiteY20" fmla="*/ 395846 h 405310"/>
                <a:gd name="connsiteX21" fmla="*/ 1480651 w 1497782"/>
                <a:gd name="connsiteY21" fmla="*/ 405305 h 405310"/>
                <a:gd name="connsiteX22" fmla="*/ 1003700 w 1497782"/>
                <a:gd name="connsiteY22" fmla="*/ 352509 h 405310"/>
                <a:gd name="connsiteX23" fmla="*/ 696198 w 1497782"/>
                <a:gd name="connsiteY23" fmla="*/ 377540 h 405310"/>
                <a:gd name="connsiteX24" fmla="*/ 482122 w 1497782"/>
                <a:gd name="connsiteY24" fmla="*/ 368993 h 405310"/>
                <a:gd name="connsiteX25" fmla="*/ 272411 w 1497782"/>
                <a:gd name="connsiteY25" fmla="*/ 334196 h 405310"/>
                <a:gd name="connsiteX26" fmla="*/ 96012 w 1497782"/>
                <a:gd name="connsiteY26" fmla="*/ 315693 h 405310"/>
                <a:gd name="connsiteX27" fmla="*/ 6295 w 1497782"/>
                <a:gd name="connsiteY27" fmla="*/ 328330 h 405310"/>
                <a:gd name="connsiteX28" fmla="*/ 204 w 1497782"/>
                <a:gd name="connsiteY28" fmla="*/ 316797 h 405310"/>
                <a:gd name="connsiteX29" fmla="*/ 27269 w 1497782"/>
                <a:gd name="connsiteY29" fmla="*/ 223270 h 405310"/>
                <a:gd name="connsiteX30" fmla="*/ 86795 w 1497782"/>
                <a:gd name="connsiteY30" fmla="*/ 170444 h 405310"/>
                <a:gd name="connsiteX31" fmla="*/ 132484 w 1497782"/>
                <a:gd name="connsiteY31" fmla="*/ 152702 h 405310"/>
                <a:gd name="connsiteX32" fmla="*/ 179877 w 1497782"/>
                <a:gd name="connsiteY32" fmla="*/ 144472 h 405310"/>
                <a:gd name="connsiteX33" fmla="*/ 192736 w 1497782"/>
                <a:gd name="connsiteY33" fmla="*/ 145082 h 405310"/>
                <a:gd name="connsiteX34" fmla="*/ 236654 w 1497782"/>
                <a:gd name="connsiteY34" fmla="*/ 148948 h 405310"/>
                <a:gd name="connsiteX35" fmla="*/ 250585 w 1497782"/>
                <a:gd name="connsiteY35" fmla="*/ 148110 h 405310"/>
                <a:gd name="connsiteX36" fmla="*/ 310313 w 1497782"/>
                <a:gd name="connsiteY36" fmla="*/ 141466 h 405310"/>
                <a:gd name="connsiteX37" fmla="*/ 323547 w 1497782"/>
                <a:gd name="connsiteY37" fmla="*/ 135395 h 405310"/>
                <a:gd name="connsiteX38" fmla="*/ 351089 w 1497782"/>
                <a:gd name="connsiteY38" fmla="*/ 108190 h 405310"/>
                <a:gd name="connsiteX39" fmla="*/ 350556 w 1497782"/>
                <a:gd name="connsiteY39" fmla="*/ 108091 h 405310"/>
                <a:gd name="connsiteX40" fmla="*/ 360416 w 1497782"/>
                <a:gd name="connsiteY40" fmla="*/ 94303 h 405310"/>
                <a:gd name="connsiteX41" fmla="*/ 454932 w 1497782"/>
                <a:gd name="connsiteY41" fmla="*/ 49651 h 405310"/>
                <a:gd name="connsiteX42" fmla="*/ 481426 w 1497782"/>
                <a:gd name="connsiteY42" fmla="*/ 42315 h 405310"/>
                <a:gd name="connsiteX43" fmla="*/ 547924 w 1497782"/>
                <a:gd name="connsiteY43" fmla="*/ 17143 h 405310"/>
                <a:gd name="connsiteX44" fmla="*/ 627072 w 1497782"/>
                <a:gd name="connsiteY44" fmla="*/ 719 h 405310"/>
                <a:gd name="connsiteX0" fmla="*/ 627072 w 1497782"/>
                <a:gd name="connsiteY0" fmla="*/ 719 h 405310"/>
                <a:gd name="connsiteX1" fmla="*/ 701802 w 1497782"/>
                <a:gd name="connsiteY1" fmla="*/ 33056 h 405310"/>
                <a:gd name="connsiteX2" fmla="*/ 731423 w 1497782"/>
                <a:gd name="connsiteY2" fmla="*/ 38347 h 405310"/>
                <a:gd name="connsiteX3" fmla="*/ 811949 w 1497782"/>
                <a:gd name="connsiteY3" fmla="*/ 32214 h 405310"/>
                <a:gd name="connsiteX4" fmla="*/ 828744 w 1497782"/>
                <a:gd name="connsiteY4" fmla="*/ 31252 h 405310"/>
                <a:gd name="connsiteX5" fmla="*/ 876202 w 1497782"/>
                <a:gd name="connsiteY5" fmla="*/ 23677 h 405310"/>
                <a:gd name="connsiteX6" fmla="*/ 899851 w 1497782"/>
                <a:gd name="connsiteY6" fmla="*/ 25921 h 405310"/>
                <a:gd name="connsiteX7" fmla="*/ 917247 w 1497782"/>
                <a:gd name="connsiteY7" fmla="*/ 30250 h 405310"/>
                <a:gd name="connsiteX8" fmla="*/ 974205 w 1497782"/>
                <a:gd name="connsiteY8" fmla="*/ 65964 h 405310"/>
                <a:gd name="connsiteX9" fmla="*/ 983303 w 1497782"/>
                <a:gd name="connsiteY9" fmla="*/ 67207 h 405310"/>
                <a:gd name="connsiteX10" fmla="*/ 1036814 w 1497782"/>
                <a:gd name="connsiteY10" fmla="*/ 47326 h 405310"/>
                <a:gd name="connsiteX11" fmla="*/ 1227288 w 1497782"/>
                <a:gd name="connsiteY11" fmla="*/ 133864 h 405310"/>
                <a:gd name="connsiteX12" fmla="*/ 1238390 w 1497782"/>
                <a:gd name="connsiteY12" fmla="*/ 143284 h 405310"/>
                <a:gd name="connsiteX13" fmla="*/ 1294106 w 1497782"/>
                <a:gd name="connsiteY13" fmla="*/ 165810 h 405310"/>
                <a:gd name="connsiteX14" fmla="*/ 1307293 w 1497782"/>
                <a:gd name="connsiteY14" fmla="*/ 170380 h 405310"/>
                <a:gd name="connsiteX15" fmla="*/ 1350623 w 1497782"/>
                <a:gd name="connsiteY15" fmla="*/ 178517 h 405310"/>
                <a:gd name="connsiteX16" fmla="*/ 1363168 w 1497782"/>
                <a:gd name="connsiteY16" fmla="*/ 181402 h 405310"/>
                <a:gd name="connsiteX17" fmla="*/ 1406578 w 1497782"/>
                <a:gd name="connsiteY17" fmla="*/ 202125 h 405310"/>
                <a:gd name="connsiteX18" fmla="*/ 1445779 w 1497782"/>
                <a:gd name="connsiteY18" fmla="*/ 231546 h 405310"/>
                <a:gd name="connsiteX19" fmla="*/ 1488828 w 1497782"/>
                <a:gd name="connsiteY19" fmla="*/ 298484 h 405310"/>
                <a:gd name="connsiteX20" fmla="*/ 1489630 w 1497782"/>
                <a:gd name="connsiteY20" fmla="*/ 395846 h 405310"/>
                <a:gd name="connsiteX21" fmla="*/ 1480651 w 1497782"/>
                <a:gd name="connsiteY21" fmla="*/ 405305 h 405310"/>
                <a:gd name="connsiteX22" fmla="*/ 1003700 w 1497782"/>
                <a:gd name="connsiteY22" fmla="*/ 321076 h 405310"/>
                <a:gd name="connsiteX23" fmla="*/ 696198 w 1497782"/>
                <a:gd name="connsiteY23" fmla="*/ 377540 h 405310"/>
                <a:gd name="connsiteX24" fmla="*/ 482122 w 1497782"/>
                <a:gd name="connsiteY24" fmla="*/ 368993 h 405310"/>
                <a:gd name="connsiteX25" fmla="*/ 272411 w 1497782"/>
                <a:gd name="connsiteY25" fmla="*/ 334196 h 405310"/>
                <a:gd name="connsiteX26" fmla="*/ 96012 w 1497782"/>
                <a:gd name="connsiteY26" fmla="*/ 315693 h 405310"/>
                <a:gd name="connsiteX27" fmla="*/ 6295 w 1497782"/>
                <a:gd name="connsiteY27" fmla="*/ 328330 h 405310"/>
                <a:gd name="connsiteX28" fmla="*/ 204 w 1497782"/>
                <a:gd name="connsiteY28" fmla="*/ 316797 h 405310"/>
                <a:gd name="connsiteX29" fmla="*/ 27269 w 1497782"/>
                <a:gd name="connsiteY29" fmla="*/ 223270 h 405310"/>
                <a:gd name="connsiteX30" fmla="*/ 86795 w 1497782"/>
                <a:gd name="connsiteY30" fmla="*/ 170444 h 405310"/>
                <a:gd name="connsiteX31" fmla="*/ 132484 w 1497782"/>
                <a:gd name="connsiteY31" fmla="*/ 152702 h 405310"/>
                <a:gd name="connsiteX32" fmla="*/ 179877 w 1497782"/>
                <a:gd name="connsiteY32" fmla="*/ 144472 h 405310"/>
                <a:gd name="connsiteX33" fmla="*/ 192736 w 1497782"/>
                <a:gd name="connsiteY33" fmla="*/ 145082 h 405310"/>
                <a:gd name="connsiteX34" fmla="*/ 236654 w 1497782"/>
                <a:gd name="connsiteY34" fmla="*/ 148948 h 405310"/>
                <a:gd name="connsiteX35" fmla="*/ 250585 w 1497782"/>
                <a:gd name="connsiteY35" fmla="*/ 148110 h 405310"/>
                <a:gd name="connsiteX36" fmla="*/ 310313 w 1497782"/>
                <a:gd name="connsiteY36" fmla="*/ 141466 h 405310"/>
                <a:gd name="connsiteX37" fmla="*/ 323547 w 1497782"/>
                <a:gd name="connsiteY37" fmla="*/ 135395 h 405310"/>
                <a:gd name="connsiteX38" fmla="*/ 351089 w 1497782"/>
                <a:gd name="connsiteY38" fmla="*/ 108190 h 405310"/>
                <a:gd name="connsiteX39" fmla="*/ 350556 w 1497782"/>
                <a:gd name="connsiteY39" fmla="*/ 108091 h 405310"/>
                <a:gd name="connsiteX40" fmla="*/ 360416 w 1497782"/>
                <a:gd name="connsiteY40" fmla="*/ 94303 h 405310"/>
                <a:gd name="connsiteX41" fmla="*/ 454932 w 1497782"/>
                <a:gd name="connsiteY41" fmla="*/ 49651 h 405310"/>
                <a:gd name="connsiteX42" fmla="*/ 481426 w 1497782"/>
                <a:gd name="connsiteY42" fmla="*/ 42315 h 405310"/>
                <a:gd name="connsiteX43" fmla="*/ 547924 w 1497782"/>
                <a:gd name="connsiteY43" fmla="*/ 17143 h 405310"/>
                <a:gd name="connsiteX44" fmla="*/ 627072 w 1497782"/>
                <a:gd name="connsiteY44" fmla="*/ 719 h 405310"/>
                <a:gd name="connsiteX0" fmla="*/ 627072 w 1497782"/>
                <a:gd name="connsiteY0" fmla="*/ 719 h 405310"/>
                <a:gd name="connsiteX1" fmla="*/ 701802 w 1497782"/>
                <a:gd name="connsiteY1" fmla="*/ 33056 h 405310"/>
                <a:gd name="connsiteX2" fmla="*/ 731423 w 1497782"/>
                <a:gd name="connsiteY2" fmla="*/ 38347 h 405310"/>
                <a:gd name="connsiteX3" fmla="*/ 811949 w 1497782"/>
                <a:gd name="connsiteY3" fmla="*/ 32214 h 405310"/>
                <a:gd name="connsiteX4" fmla="*/ 828744 w 1497782"/>
                <a:gd name="connsiteY4" fmla="*/ 31252 h 405310"/>
                <a:gd name="connsiteX5" fmla="*/ 876202 w 1497782"/>
                <a:gd name="connsiteY5" fmla="*/ 23677 h 405310"/>
                <a:gd name="connsiteX6" fmla="*/ 899851 w 1497782"/>
                <a:gd name="connsiteY6" fmla="*/ 25921 h 405310"/>
                <a:gd name="connsiteX7" fmla="*/ 917247 w 1497782"/>
                <a:gd name="connsiteY7" fmla="*/ 30250 h 405310"/>
                <a:gd name="connsiteX8" fmla="*/ 974205 w 1497782"/>
                <a:gd name="connsiteY8" fmla="*/ 65964 h 405310"/>
                <a:gd name="connsiteX9" fmla="*/ 983303 w 1497782"/>
                <a:gd name="connsiteY9" fmla="*/ 67207 h 405310"/>
                <a:gd name="connsiteX10" fmla="*/ 1036814 w 1497782"/>
                <a:gd name="connsiteY10" fmla="*/ 47326 h 405310"/>
                <a:gd name="connsiteX11" fmla="*/ 1227288 w 1497782"/>
                <a:gd name="connsiteY11" fmla="*/ 133864 h 405310"/>
                <a:gd name="connsiteX12" fmla="*/ 1238390 w 1497782"/>
                <a:gd name="connsiteY12" fmla="*/ 143284 h 405310"/>
                <a:gd name="connsiteX13" fmla="*/ 1294106 w 1497782"/>
                <a:gd name="connsiteY13" fmla="*/ 165810 h 405310"/>
                <a:gd name="connsiteX14" fmla="*/ 1307293 w 1497782"/>
                <a:gd name="connsiteY14" fmla="*/ 170380 h 405310"/>
                <a:gd name="connsiteX15" fmla="*/ 1350623 w 1497782"/>
                <a:gd name="connsiteY15" fmla="*/ 178517 h 405310"/>
                <a:gd name="connsiteX16" fmla="*/ 1363168 w 1497782"/>
                <a:gd name="connsiteY16" fmla="*/ 181402 h 405310"/>
                <a:gd name="connsiteX17" fmla="*/ 1406578 w 1497782"/>
                <a:gd name="connsiteY17" fmla="*/ 202125 h 405310"/>
                <a:gd name="connsiteX18" fmla="*/ 1445779 w 1497782"/>
                <a:gd name="connsiteY18" fmla="*/ 231546 h 405310"/>
                <a:gd name="connsiteX19" fmla="*/ 1488828 w 1497782"/>
                <a:gd name="connsiteY19" fmla="*/ 298484 h 405310"/>
                <a:gd name="connsiteX20" fmla="*/ 1489630 w 1497782"/>
                <a:gd name="connsiteY20" fmla="*/ 395846 h 405310"/>
                <a:gd name="connsiteX21" fmla="*/ 1480651 w 1497782"/>
                <a:gd name="connsiteY21" fmla="*/ 405305 h 405310"/>
                <a:gd name="connsiteX22" fmla="*/ 1003700 w 1497782"/>
                <a:gd name="connsiteY22" fmla="*/ 321076 h 405310"/>
                <a:gd name="connsiteX23" fmla="*/ 673338 w 1497782"/>
                <a:gd name="connsiteY23" fmla="*/ 286100 h 405310"/>
                <a:gd name="connsiteX24" fmla="*/ 482122 w 1497782"/>
                <a:gd name="connsiteY24" fmla="*/ 368993 h 405310"/>
                <a:gd name="connsiteX25" fmla="*/ 272411 w 1497782"/>
                <a:gd name="connsiteY25" fmla="*/ 334196 h 405310"/>
                <a:gd name="connsiteX26" fmla="*/ 96012 w 1497782"/>
                <a:gd name="connsiteY26" fmla="*/ 315693 h 405310"/>
                <a:gd name="connsiteX27" fmla="*/ 6295 w 1497782"/>
                <a:gd name="connsiteY27" fmla="*/ 328330 h 405310"/>
                <a:gd name="connsiteX28" fmla="*/ 204 w 1497782"/>
                <a:gd name="connsiteY28" fmla="*/ 316797 h 405310"/>
                <a:gd name="connsiteX29" fmla="*/ 27269 w 1497782"/>
                <a:gd name="connsiteY29" fmla="*/ 223270 h 405310"/>
                <a:gd name="connsiteX30" fmla="*/ 86795 w 1497782"/>
                <a:gd name="connsiteY30" fmla="*/ 170444 h 405310"/>
                <a:gd name="connsiteX31" fmla="*/ 132484 w 1497782"/>
                <a:gd name="connsiteY31" fmla="*/ 152702 h 405310"/>
                <a:gd name="connsiteX32" fmla="*/ 179877 w 1497782"/>
                <a:gd name="connsiteY32" fmla="*/ 144472 h 405310"/>
                <a:gd name="connsiteX33" fmla="*/ 192736 w 1497782"/>
                <a:gd name="connsiteY33" fmla="*/ 145082 h 405310"/>
                <a:gd name="connsiteX34" fmla="*/ 236654 w 1497782"/>
                <a:gd name="connsiteY34" fmla="*/ 148948 h 405310"/>
                <a:gd name="connsiteX35" fmla="*/ 250585 w 1497782"/>
                <a:gd name="connsiteY35" fmla="*/ 148110 h 405310"/>
                <a:gd name="connsiteX36" fmla="*/ 310313 w 1497782"/>
                <a:gd name="connsiteY36" fmla="*/ 141466 h 405310"/>
                <a:gd name="connsiteX37" fmla="*/ 323547 w 1497782"/>
                <a:gd name="connsiteY37" fmla="*/ 135395 h 405310"/>
                <a:gd name="connsiteX38" fmla="*/ 351089 w 1497782"/>
                <a:gd name="connsiteY38" fmla="*/ 108190 h 405310"/>
                <a:gd name="connsiteX39" fmla="*/ 350556 w 1497782"/>
                <a:gd name="connsiteY39" fmla="*/ 108091 h 405310"/>
                <a:gd name="connsiteX40" fmla="*/ 360416 w 1497782"/>
                <a:gd name="connsiteY40" fmla="*/ 94303 h 405310"/>
                <a:gd name="connsiteX41" fmla="*/ 454932 w 1497782"/>
                <a:gd name="connsiteY41" fmla="*/ 49651 h 405310"/>
                <a:gd name="connsiteX42" fmla="*/ 481426 w 1497782"/>
                <a:gd name="connsiteY42" fmla="*/ 42315 h 405310"/>
                <a:gd name="connsiteX43" fmla="*/ 547924 w 1497782"/>
                <a:gd name="connsiteY43" fmla="*/ 17143 h 405310"/>
                <a:gd name="connsiteX44" fmla="*/ 627072 w 1497782"/>
                <a:gd name="connsiteY44" fmla="*/ 719 h 405310"/>
                <a:gd name="connsiteX0" fmla="*/ 627072 w 1497782"/>
                <a:gd name="connsiteY0" fmla="*/ 719 h 405310"/>
                <a:gd name="connsiteX1" fmla="*/ 701802 w 1497782"/>
                <a:gd name="connsiteY1" fmla="*/ 33056 h 405310"/>
                <a:gd name="connsiteX2" fmla="*/ 731423 w 1497782"/>
                <a:gd name="connsiteY2" fmla="*/ 38347 h 405310"/>
                <a:gd name="connsiteX3" fmla="*/ 811949 w 1497782"/>
                <a:gd name="connsiteY3" fmla="*/ 32214 h 405310"/>
                <a:gd name="connsiteX4" fmla="*/ 828744 w 1497782"/>
                <a:gd name="connsiteY4" fmla="*/ 31252 h 405310"/>
                <a:gd name="connsiteX5" fmla="*/ 876202 w 1497782"/>
                <a:gd name="connsiteY5" fmla="*/ 23677 h 405310"/>
                <a:gd name="connsiteX6" fmla="*/ 899851 w 1497782"/>
                <a:gd name="connsiteY6" fmla="*/ 25921 h 405310"/>
                <a:gd name="connsiteX7" fmla="*/ 917247 w 1497782"/>
                <a:gd name="connsiteY7" fmla="*/ 30250 h 405310"/>
                <a:gd name="connsiteX8" fmla="*/ 974205 w 1497782"/>
                <a:gd name="connsiteY8" fmla="*/ 65964 h 405310"/>
                <a:gd name="connsiteX9" fmla="*/ 983303 w 1497782"/>
                <a:gd name="connsiteY9" fmla="*/ 67207 h 405310"/>
                <a:gd name="connsiteX10" fmla="*/ 1036814 w 1497782"/>
                <a:gd name="connsiteY10" fmla="*/ 47326 h 405310"/>
                <a:gd name="connsiteX11" fmla="*/ 1227288 w 1497782"/>
                <a:gd name="connsiteY11" fmla="*/ 133864 h 405310"/>
                <a:gd name="connsiteX12" fmla="*/ 1238390 w 1497782"/>
                <a:gd name="connsiteY12" fmla="*/ 143284 h 405310"/>
                <a:gd name="connsiteX13" fmla="*/ 1294106 w 1497782"/>
                <a:gd name="connsiteY13" fmla="*/ 165810 h 405310"/>
                <a:gd name="connsiteX14" fmla="*/ 1307293 w 1497782"/>
                <a:gd name="connsiteY14" fmla="*/ 170380 h 405310"/>
                <a:gd name="connsiteX15" fmla="*/ 1350623 w 1497782"/>
                <a:gd name="connsiteY15" fmla="*/ 178517 h 405310"/>
                <a:gd name="connsiteX16" fmla="*/ 1363168 w 1497782"/>
                <a:gd name="connsiteY16" fmla="*/ 181402 h 405310"/>
                <a:gd name="connsiteX17" fmla="*/ 1406578 w 1497782"/>
                <a:gd name="connsiteY17" fmla="*/ 202125 h 405310"/>
                <a:gd name="connsiteX18" fmla="*/ 1445779 w 1497782"/>
                <a:gd name="connsiteY18" fmla="*/ 231546 h 405310"/>
                <a:gd name="connsiteX19" fmla="*/ 1488828 w 1497782"/>
                <a:gd name="connsiteY19" fmla="*/ 298484 h 405310"/>
                <a:gd name="connsiteX20" fmla="*/ 1489630 w 1497782"/>
                <a:gd name="connsiteY20" fmla="*/ 395846 h 405310"/>
                <a:gd name="connsiteX21" fmla="*/ 1480651 w 1497782"/>
                <a:gd name="connsiteY21" fmla="*/ 405305 h 405310"/>
                <a:gd name="connsiteX22" fmla="*/ 1003700 w 1497782"/>
                <a:gd name="connsiteY22" fmla="*/ 321076 h 405310"/>
                <a:gd name="connsiteX23" fmla="*/ 673338 w 1497782"/>
                <a:gd name="connsiteY23" fmla="*/ 286100 h 405310"/>
                <a:gd name="connsiteX24" fmla="*/ 467834 w 1497782"/>
                <a:gd name="connsiteY24" fmla="*/ 320416 h 405310"/>
                <a:gd name="connsiteX25" fmla="*/ 272411 w 1497782"/>
                <a:gd name="connsiteY25" fmla="*/ 334196 h 405310"/>
                <a:gd name="connsiteX26" fmla="*/ 96012 w 1497782"/>
                <a:gd name="connsiteY26" fmla="*/ 315693 h 405310"/>
                <a:gd name="connsiteX27" fmla="*/ 6295 w 1497782"/>
                <a:gd name="connsiteY27" fmla="*/ 328330 h 405310"/>
                <a:gd name="connsiteX28" fmla="*/ 204 w 1497782"/>
                <a:gd name="connsiteY28" fmla="*/ 316797 h 405310"/>
                <a:gd name="connsiteX29" fmla="*/ 27269 w 1497782"/>
                <a:gd name="connsiteY29" fmla="*/ 223270 h 405310"/>
                <a:gd name="connsiteX30" fmla="*/ 86795 w 1497782"/>
                <a:gd name="connsiteY30" fmla="*/ 170444 h 405310"/>
                <a:gd name="connsiteX31" fmla="*/ 132484 w 1497782"/>
                <a:gd name="connsiteY31" fmla="*/ 152702 h 405310"/>
                <a:gd name="connsiteX32" fmla="*/ 179877 w 1497782"/>
                <a:gd name="connsiteY32" fmla="*/ 144472 h 405310"/>
                <a:gd name="connsiteX33" fmla="*/ 192736 w 1497782"/>
                <a:gd name="connsiteY33" fmla="*/ 145082 h 405310"/>
                <a:gd name="connsiteX34" fmla="*/ 236654 w 1497782"/>
                <a:gd name="connsiteY34" fmla="*/ 148948 h 405310"/>
                <a:gd name="connsiteX35" fmla="*/ 250585 w 1497782"/>
                <a:gd name="connsiteY35" fmla="*/ 148110 h 405310"/>
                <a:gd name="connsiteX36" fmla="*/ 310313 w 1497782"/>
                <a:gd name="connsiteY36" fmla="*/ 141466 h 405310"/>
                <a:gd name="connsiteX37" fmla="*/ 323547 w 1497782"/>
                <a:gd name="connsiteY37" fmla="*/ 135395 h 405310"/>
                <a:gd name="connsiteX38" fmla="*/ 351089 w 1497782"/>
                <a:gd name="connsiteY38" fmla="*/ 108190 h 405310"/>
                <a:gd name="connsiteX39" fmla="*/ 350556 w 1497782"/>
                <a:gd name="connsiteY39" fmla="*/ 108091 h 405310"/>
                <a:gd name="connsiteX40" fmla="*/ 360416 w 1497782"/>
                <a:gd name="connsiteY40" fmla="*/ 94303 h 405310"/>
                <a:gd name="connsiteX41" fmla="*/ 454932 w 1497782"/>
                <a:gd name="connsiteY41" fmla="*/ 49651 h 405310"/>
                <a:gd name="connsiteX42" fmla="*/ 481426 w 1497782"/>
                <a:gd name="connsiteY42" fmla="*/ 42315 h 405310"/>
                <a:gd name="connsiteX43" fmla="*/ 547924 w 1497782"/>
                <a:gd name="connsiteY43" fmla="*/ 17143 h 405310"/>
                <a:gd name="connsiteX44" fmla="*/ 627072 w 1497782"/>
                <a:gd name="connsiteY44" fmla="*/ 719 h 40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497782" h="405310">
                  <a:moveTo>
                    <a:pt x="627072" y="719"/>
                  </a:moveTo>
                  <a:cubicBezTo>
                    <a:pt x="652871" y="3515"/>
                    <a:pt x="677932" y="14438"/>
                    <a:pt x="701802" y="33056"/>
                  </a:cubicBezTo>
                  <a:cubicBezTo>
                    <a:pt x="711502" y="40632"/>
                    <a:pt x="718637" y="44039"/>
                    <a:pt x="731423" y="38347"/>
                  </a:cubicBezTo>
                  <a:cubicBezTo>
                    <a:pt x="757036" y="26924"/>
                    <a:pt x="784493" y="25560"/>
                    <a:pt x="811949" y="32214"/>
                  </a:cubicBezTo>
                  <a:cubicBezTo>
                    <a:pt x="817842" y="33658"/>
                    <a:pt x="823012" y="33337"/>
                    <a:pt x="828744" y="31252"/>
                  </a:cubicBezTo>
                  <a:cubicBezTo>
                    <a:pt x="844016" y="25681"/>
                    <a:pt x="859968" y="23556"/>
                    <a:pt x="876202" y="23677"/>
                  </a:cubicBezTo>
                  <a:lnTo>
                    <a:pt x="899851" y="25921"/>
                  </a:lnTo>
                  <a:cubicBezTo>
                    <a:pt x="906745" y="23035"/>
                    <a:pt x="911996" y="26643"/>
                    <a:pt x="917247" y="30250"/>
                  </a:cubicBezTo>
                  <a:cubicBezTo>
                    <a:pt x="938691" y="38227"/>
                    <a:pt x="958332" y="49209"/>
                    <a:pt x="974205" y="65964"/>
                  </a:cubicBezTo>
                  <a:cubicBezTo>
                    <a:pt x="977291" y="69251"/>
                    <a:pt x="979937" y="68209"/>
                    <a:pt x="983303" y="67207"/>
                  </a:cubicBezTo>
                  <a:cubicBezTo>
                    <a:pt x="1001621" y="61796"/>
                    <a:pt x="1019258" y="55102"/>
                    <a:pt x="1036814" y="47326"/>
                  </a:cubicBezTo>
                  <a:cubicBezTo>
                    <a:pt x="1113733" y="13255"/>
                    <a:pt x="1201755" y="53699"/>
                    <a:pt x="1227288" y="133864"/>
                  </a:cubicBezTo>
                  <a:cubicBezTo>
                    <a:pt x="1229292" y="140118"/>
                    <a:pt x="1232338" y="142402"/>
                    <a:pt x="1238390" y="143284"/>
                  </a:cubicBezTo>
                  <a:cubicBezTo>
                    <a:pt x="1258753" y="146290"/>
                    <a:pt x="1277231" y="154227"/>
                    <a:pt x="1294106" y="165810"/>
                  </a:cubicBezTo>
                  <a:cubicBezTo>
                    <a:pt x="1298194" y="168616"/>
                    <a:pt x="1302202" y="170260"/>
                    <a:pt x="1307293" y="170380"/>
                  </a:cubicBezTo>
                  <a:cubicBezTo>
                    <a:pt x="1322164" y="170741"/>
                    <a:pt x="1336313" y="175110"/>
                    <a:pt x="1350623" y="178517"/>
                  </a:cubicBezTo>
                  <a:cubicBezTo>
                    <a:pt x="1355393" y="176753"/>
                    <a:pt x="1359481" y="179438"/>
                    <a:pt x="1363168" y="181402"/>
                  </a:cubicBezTo>
                  <a:cubicBezTo>
                    <a:pt x="1377357" y="188978"/>
                    <a:pt x="1392148" y="195151"/>
                    <a:pt x="1406578" y="202125"/>
                  </a:cubicBezTo>
                  <a:cubicBezTo>
                    <a:pt x="1421409" y="209301"/>
                    <a:pt x="1434396" y="219521"/>
                    <a:pt x="1445779" y="231546"/>
                  </a:cubicBezTo>
                  <a:cubicBezTo>
                    <a:pt x="1462133" y="252549"/>
                    <a:pt x="1479408" y="272912"/>
                    <a:pt x="1488828" y="298484"/>
                  </a:cubicBezTo>
                  <a:cubicBezTo>
                    <a:pt x="1500813" y="330952"/>
                    <a:pt x="1500452" y="363418"/>
                    <a:pt x="1489630" y="395846"/>
                  </a:cubicBezTo>
                  <a:cubicBezTo>
                    <a:pt x="1488187" y="400135"/>
                    <a:pt x="1487185" y="405506"/>
                    <a:pt x="1480651" y="405305"/>
                  </a:cubicBezTo>
                  <a:cubicBezTo>
                    <a:pt x="1399663" y="398082"/>
                    <a:pt x="1138252" y="340944"/>
                    <a:pt x="1003700" y="321076"/>
                  </a:cubicBezTo>
                  <a:cubicBezTo>
                    <a:pt x="869148" y="301208"/>
                    <a:pt x="762649" y="286210"/>
                    <a:pt x="673338" y="286100"/>
                  </a:cubicBezTo>
                  <a:cubicBezTo>
                    <a:pt x="584027" y="285990"/>
                    <a:pt x="534655" y="312400"/>
                    <a:pt x="467834" y="320416"/>
                  </a:cubicBezTo>
                  <a:cubicBezTo>
                    <a:pt x="401013" y="328432"/>
                    <a:pt x="334381" y="334983"/>
                    <a:pt x="272411" y="334196"/>
                  </a:cubicBezTo>
                  <a:cubicBezTo>
                    <a:pt x="210441" y="333409"/>
                    <a:pt x="155331" y="316595"/>
                    <a:pt x="96012" y="315693"/>
                  </a:cubicBezTo>
                  <a:cubicBezTo>
                    <a:pt x="65535" y="315263"/>
                    <a:pt x="35053" y="316039"/>
                    <a:pt x="6295" y="328330"/>
                  </a:cubicBezTo>
                  <a:cubicBezTo>
                    <a:pt x="-50" y="326759"/>
                    <a:pt x="435" y="321316"/>
                    <a:pt x="204" y="316797"/>
                  </a:cubicBezTo>
                  <a:cubicBezTo>
                    <a:pt x="-1459" y="282652"/>
                    <a:pt x="6961" y="251294"/>
                    <a:pt x="27269" y="223270"/>
                  </a:cubicBezTo>
                  <a:cubicBezTo>
                    <a:pt x="43244" y="201191"/>
                    <a:pt x="65377" y="186251"/>
                    <a:pt x="86795" y="170444"/>
                  </a:cubicBezTo>
                  <a:cubicBezTo>
                    <a:pt x="101002" y="161940"/>
                    <a:pt x="116267" y="155606"/>
                    <a:pt x="132484" y="152702"/>
                  </a:cubicBezTo>
                  <a:cubicBezTo>
                    <a:pt x="148261" y="149884"/>
                    <a:pt x="164170" y="147935"/>
                    <a:pt x="179877" y="144472"/>
                  </a:cubicBezTo>
                  <a:cubicBezTo>
                    <a:pt x="183958" y="143577"/>
                    <a:pt x="188620" y="142095"/>
                    <a:pt x="192736" y="145082"/>
                  </a:cubicBezTo>
                  <a:cubicBezTo>
                    <a:pt x="207434" y="145666"/>
                    <a:pt x="222238" y="145280"/>
                    <a:pt x="236654" y="148948"/>
                  </a:cubicBezTo>
                  <a:cubicBezTo>
                    <a:pt x="241587" y="150207"/>
                    <a:pt x="245891" y="149707"/>
                    <a:pt x="250585" y="148110"/>
                  </a:cubicBezTo>
                  <a:cubicBezTo>
                    <a:pt x="269961" y="141514"/>
                    <a:pt x="289896" y="138862"/>
                    <a:pt x="310313" y="141466"/>
                  </a:cubicBezTo>
                  <a:cubicBezTo>
                    <a:pt x="316379" y="142251"/>
                    <a:pt x="319929" y="140875"/>
                    <a:pt x="323547" y="135395"/>
                  </a:cubicBezTo>
                  <a:lnTo>
                    <a:pt x="351089" y="108190"/>
                  </a:lnTo>
                  <a:lnTo>
                    <a:pt x="350556" y="108091"/>
                  </a:lnTo>
                  <a:cubicBezTo>
                    <a:pt x="352159" y="102239"/>
                    <a:pt x="357731" y="99313"/>
                    <a:pt x="360416" y="94303"/>
                  </a:cubicBezTo>
                  <a:cubicBezTo>
                    <a:pt x="386550" y="68008"/>
                    <a:pt x="417775" y="52937"/>
                    <a:pt x="454932" y="49651"/>
                  </a:cubicBezTo>
                  <a:cubicBezTo>
                    <a:pt x="463910" y="48849"/>
                    <a:pt x="472448" y="43157"/>
                    <a:pt x="481426" y="42315"/>
                  </a:cubicBezTo>
                  <a:cubicBezTo>
                    <a:pt x="506158" y="40031"/>
                    <a:pt x="526319" y="28326"/>
                    <a:pt x="547924" y="17143"/>
                  </a:cubicBezTo>
                  <a:cubicBezTo>
                    <a:pt x="574739" y="3255"/>
                    <a:pt x="601274" y="-2077"/>
                    <a:pt x="627072" y="719"/>
                  </a:cubicBezTo>
                  <a:close/>
                </a:path>
              </a:pathLst>
            </a:custGeom>
            <a:solidFill>
              <a:srgbClr val="794624"/>
            </a:solidFill>
            <a:ln w="8182"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47">
              <a:extLst>
                <a:ext uri="{FF2B5EF4-FFF2-40B4-BE49-F238E27FC236}">
                  <a16:creationId xmlns:a16="http://schemas.microsoft.com/office/drawing/2014/main" id="{CCB2A876-4DA4-4F7B-8C7B-8103332B9A94}"/>
                </a:ext>
              </a:extLst>
            </p:cNvPr>
            <p:cNvSpPr/>
            <p:nvPr/>
          </p:nvSpPr>
          <p:spPr>
            <a:xfrm>
              <a:off x="2386811" y="3203002"/>
              <a:ext cx="1121721" cy="371705"/>
            </a:xfrm>
            <a:custGeom>
              <a:avLst/>
              <a:gdLst>
                <a:gd name="connsiteX0" fmla="*/ 0 w 2290235"/>
                <a:gd name="connsiteY0" fmla="*/ 172467 h 758916"/>
                <a:gd name="connsiteX1" fmla="*/ 125948 w 2290235"/>
                <a:gd name="connsiteY1" fmla="*/ 107488 h 758916"/>
                <a:gd name="connsiteX2" fmla="*/ 255825 w 2290235"/>
                <a:gd name="connsiteY2" fmla="*/ 79418 h 758916"/>
                <a:gd name="connsiteX3" fmla="*/ 342818 w 2290235"/>
                <a:gd name="connsiteY3" fmla="*/ 40790 h 758916"/>
                <a:gd name="connsiteX4" fmla="*/ 613292 w 2290235"/>
                <a:gd name="connsiteY4" fmla="*/ 29169 h 758916"/>
                <a:gd name="connsiteX5" fmla="*/ 682936 w 2290235"/>
                <a:gd name="connsiteY5" fmla="*/ 75162 h 758916"/>
                <a:gd name="connsiteX6" fmla="*/ 718044 w 2290235"/>
                <a:gd name="connsiteY6" fmla="*/ 81791 h 758916"/>
                <a:gd name="connsiteX7" fmla="*/ 902261 w 2290235"/>
                <a:gd name="connsiteY7" fmla="*/ 66323 h 758916"/>
                <a:gd name="connsiteX8" fmla="*/ 926812 w 2290235"/>
                <a:gd name="connsiteY8" fmla="*/ 63541 h 758916"/>
                <a:gd name="connsiteX9" fmla="*/ 1225029 w 2290235"/>
                <a:gd name="connsiteY9" fmla="*/ 130321 h 758916"/>
                <a:gd name="connsiteX10" fmla="*/ 1251217 w 2290235"/>
                <a:gd name="connsiteY10" fmla="*/ 135149 h 758916"/>
                <a:gd name="connsiteX11" fmla="*/ 1395251 w 2290235"/>
                <a:gd name="connsiteY11" fmla="*/ 80972 h 758916"/>
                <a:gd name="connsiteX12" fmla="*/ 1655822 w 2290235"/>
                <a:gd name="connsiteY12" fmla="*/ 139896 h 758916"/>
                <a:gd name="connsiteX13" fmla="*/ 1745844 w 2290235"/>
                <a:gd name="connsiteY13" fmla="*/ 277710 h 758916"/>
                <a:gd name="connsiteX14" fmla="*/ 1760165 w 2290235"/>
                <a:gd name="connsiteY14" fmla="*/ 290477 h 758916"/>
                <a:gd name="connsiteX15" fmla="*/ 1861890 w 2290235"/>
                <a:gd name="connsiteY15" fmla="*/ 326486 h 758916"/>
                <a:gd name="connsiteX16" fmla="*/ 1952484 w 2290235"/>
                <a:gd name="connsiteY16" fmla="*/ 353165 h 758916"/>
                <a:gd name="connsiteX17" fmla="*/ 2042342 w 2290235"/>
                <a:gd name="connsiteY17" fmla="*/ 386064 h 758916"/>
                <a:gd name="connsiteX18" fmla="*/ 2144148 w 2290235"/>
                <a:gd name="connsiteY18" fmla="*/ 439094 h 758916"/>
                <a:gd name="connsiteX19" fmla="*/ 2288264 w 2290235"/>
                <a:gd name="connsiteY19" fmla="*/ 676342 h 758916"/>
                <a:gd name="connsiteX20" fmla="*/ 2284418 w 2290235"/>
                <a:gd name="connsiteY20" fmla="*/ 758916 h 758916"/>
                <a:gd name="connsiteX21" fmla="*/ 2277625 w 2290235"/>
                <a:gd name="connsiteY21" fmla="*/ 719634 h 758916"/>
                <a:gd name="connsiteX22" fmla="*/ 2195051 w 2290235"/>
                <a:gd name="connsiteY22" fmla="*/ 557268 h 758916"/>
                <a:gd name="connsiteX23" fmla="*/ 2051753 w 2290235"/>
                <a:gd name="connsiteY23" fmla="*/ 456935 h 758916"/>
                <a:gd name="connsiteX24" fmla="*/ 2000032 w 2290235"/>
                <a:gd name="connsiteY24" fmla="*/ 429929 h 758916"/>
                <a:gd name="connsiteX25" fmla="*/ 1898471 w 2290235"/>
                <a:gd name="connsiteY25" fmla="*/ 408323 h 758916"/>
                <a:gd name="connsiteX26" fmla="*/ 1871874 w 2290235"/>
                <a:gd name="connsiteY26" fmla="*/ 397521 h 758916"/>
                <a:gd name="connsiteX27" fmla="*/ 1759920 w 2290235"/>
                <a:gd name="connsiteY27" fmla="*/ 352837 h 758916"/>
                <a:gd name="connsiteX28" fmla="*/ 1735942 w 2290235"/>
                <a:gd name="connsiteY28" fmla="*/ 333278 h 758916"/>
                <a:gd name="connsiteX29" fmla="*/ 1515389 w 2290235"/>
                <a:gd name="connsiteY29" fmla="*/ 137195 h 758916"/>
                <a:gd name="connsiteX30" fmla="*/ 1308421 w 2290235"/>
                <a:gd name="connsiteY30" fmla="*/ 174677 h 758916"/>
                <a:gd name="connsiteX31" fmla="*/ 1228875 w 2290235"/>
                <a:gd name="connsiteY31" fmla="*/ 199146 h 758916"/>
                <a:gd name="connsiteX32" fmla="*/ 1215290 w 2290235"/>
                <a:gd name="connsiteY32" fmla="*/ 191371 h 758916"/>
                <a:gd name="connsiteX33" fmla="*/ 977797 w 2290235"/>
                <a:gd name="connsiteY33" fmla="*/ 109779 h 758916"/>
                <a:gd name="connsiteX34" fmla="*/ 949399 w 2290235"/>
                <a:gd name="connsiteY34" fmla="*/ 116326 h 758916"/>
                <a:gd name="connsiteX35" fmla="*/ 853977 w 2290235"/>
                <a:gd name="connsiteY35" fmla="*/ 119682 h 758916"/>
                <a:gd name="connsiteX36" fmla="*/ 708960 w 2290235"/>
                <a:gd name="connsiteY36" fmla="*/ 142433 h 758916"/>
                <a:gd name="connsiteX37" fmla="*/ 677043 w 2290235"/>
                <a:gd name="connsiteY37" fmla="*/ 137768 h 758916"/>
                <a:gd name="connsiteX38" fmla="*/ 532436 w 2290235"/>
                <a:gd name="connsiteY38" fmla="*/ 66405 h 758916"/>
                <a:gd name="connsiteX39" fmla="*/ 311720 w 2290235"/>
                <a:gd name="connsiteY39" fmla="*/ 115590 h 758916"/>
                <a:gd name="connsiteX40" fmla="*/ 265563 w 2290235"/>
                <a:gd name="connsiteY40" fmla="*/ 136704 h 758916"/>
                <a:gd name="connsiteX41" fmla="*/ 155983 w 2290235"/>
                <a:gd name="connsiteY41" fmla="*/ 161501 h 758916"/>
                <a:gd name="connsiteX42" fmla="*/ 86584 w 2290235"/>
                <a:gd name="connsiteY42" fmla="*/ 175495 h 758916"/>
                <a:gd name="connsiteX43" fmla="*/ 63424 w 2290235"/>
                <a:gd name="connsiteY43" fmla="*/ 188343 h 758916"/>
                <a:gd name="connsiteX44" fmla="*/ 0 w 2290235"/>
                <a:gd name="connsiteY44" fmla="*/ 172467 h 758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0235" h="758916">
                  <a:moveTo>
                    <a:pt x="0" y="172467"/>
                  </a:moveTo>
                  <a:cubicBezTo>
                    <a:pt x="33308" y="134003"/>
                    <a:pt x="78564" y="114690"/>
                    <a:pt x="125948" y="107488"/>
                  </a:cubicBezTo>
                  <a:cubicBezTo>
                    <a:pt x="170304" y="100777"/>
                    <a:pt x="211551" y="79172"/>
                    <a:pt x="255825" y="79418"/>
                  </a:cubicBezTo>
                  <a:cubicBezTo>
                    <a:pt x="292815" y="79581"/>
                    <a:pt x="315321" y="56421"/>
                    <a:pt x="342818" y="40790"/>
                  </a:cubicBezTo>
                  <a:cubicBezTo>
                    <a:pt x="431121" y="-9458"/>
                    <a:pt x="521061" y="-13223"/>
                    <a:pt x="613292" y="29169"/>
                  </a:cubicBezTo>
                  <a:cubicBezTo>
                    <a:pt x="638907" y="40954"/>
                    <a:pt x="661985" y="56421"/>
                    <a:pt x="682936" y="75162"/>
                  </a:cubicBezTo>
                  <a:cubicBezTo>
                    <a:pt x="693084" y="84164"/>
                    <a:pt x="702331" y="88747"/>
                    <a:pt x="718044" y="81791"/>
                  </a:cubicBezTo>
                  <a:cubicBezTo>
                    <a:pt x="777213" y="55357"/>
                    <a:pt x="839246" y="51838"/>
                    <a:pt x="902261" y="66323"/>
                  </a:cubicBezTo>
                  <a:cubicBezTo>
                    <a:pt x="911017" y="68369"/>
                    <a:pt x="918710" y="66078"/>
                    <a:pt x="926812" y="63541"/>
                  </a:cubicBezTo>
                  <a:cubicBezTo>
                    <a:pt x="1039175" y="27860"/>
                    <a:pt x="1138526" y="51183"/>
                    <a:pt x="1225029" y="130321"/>
                  </a:cubicBezTo>
                  <a:cubicBezTo>
                    <a:pt x="1233867" y="138422"/>
                    <a:pt x="1240905" y="136949"/>
                    <a:pt x="1251217" y="135149"/>
                  </a:cubicBezTo>
                  <a:cubicBezTo>
                    <a:pt x="1302938" y="126392"/>
                    <a:pt x="1345248" y="93248"/>
                    <a:pt x="1395251" y="80972"/>
                  </a:cubicBezTo>
                  <a:cubicBezTo>
                    <a:pt x="1491656" y="57485"/>
                    <a:pt x="1578895" y="75653"/>
                    <a:pt x="1655822" y="139896"/>
                  </a:cubicBezTo>
                  <a:cubicBezTo>
                    <a:pt x="1700015" y="176804"/>
                    <a:pt x="1730049" y="222470"/>
                    <a:pt x="1745844" y="277710"/>
                  </a:cubicBezTo>
                  <a:cubicBezTo>
                    <a:pt x="1747890" y="284749"/>
                    <a:pt x="1751327" y="289577"/>
                    <a:pt x="1760165" y="290477"/>
                  </a:cubicBezTo>
                  <a:cubicBezTo>
                    <a:pt x="1796910" y="294242"/>
                    <a:pt x="1831855" y="306108"/>
                    <a:pt x="1861890" y="326486"/>
                  </a:cubicBezTo>
                  <a:cubicBezTo>
                    <a:pt x="1890124" y="345717"/>
                    <a:pt x="1921468" y="347354"/>
                    <a:pt x="1952484" y="353165"/>
                  </a:cubicBezTo>
                  <a:cubicBezTo>
                    <a:pt x="1984319" y="359139"/>
                    <a:pt x="2013862" y="370841"/>
                    <a:pt x="2042342" y="386064"/>
                  </a:cubicBezTo>
                  <a:cubicBezTo>
                    <a:pt x="2076141" y="404068"/>
                    <a:pt x="2114604" y="413479"/>
                    <a:pt x="2144148" y="439094"/>
                  </a:cubicBezTo>
                  <a:cubicBezTo>
                    <a:pt x="2217311" y="502682"/>
                    <a:pt x="2275825" y="575027"/>
                    <a:pt x="2288264" y="676342"/>
                  </a:cubicBezTo>
                  <a:cubicBezTo>
                    <a:pt x="2291538" y="703185"/>
                    <a:pt x="2291047" y="728472"/>
                    <a:pt x="2284418" y="758916"/>
                  </a:cubicBezTo>
                  <a:cubicBezTo>
                    <a:pt x="2275661" y="743940"/>
                    <a:pt x="2279590" y="731091"/>
                    <a:pt x="2277625" y="719634"/>
                  </a:cubicBezTo>
                  <a:cubicBezTo>
                    <a:pt x="2267068" y="656701"/>
                    <a:pt x="2232696" y="606289"/>
                    <a:pt x="2195051" y="557268"/>
                  </a:cubicBezTo>
                  <a:cubicBezTo>
                    <a:pt x="2157733" y="508738"/>
                    <a:pt x="2110104" y="475921"/>
                    <a:pt x="2051753" y="456935"/>
                  </a:cubicBezTo>
                  <a:cubicBezTo>
                    <a:pt x="2033749" y="451042"/>
                    <a:pt x="2018527" y="436967"/>
                    <a:pt x="2000032" y="429929"/>
                  </a:cubicBezTo>
                  <a:cubicBezTo>
                    <a:pt x="1967133" y="417407"/>
                    <a:pt x="1933661" y="408569"/>
                    <a:pt x="1898471" y="408323"/>
                  </a:cubicBezTo>
                  <a:cubicBezTo>
                    <a:pt x="1887505" y="408241"/>
                    <a:pt x="1880140" y="402431"/>
                    <a:pt x="1871874" y="397521"/>
                  </a:cubicBezTo>
                  <a:cubicBezTo>
                    <a:pt x="1836929" y="376652"/>
                    <a:pt x="1801248" y="357911"/>
                    <a:pt x="1759920" y="352837"/>
                  </a:cubicBezTo>
                  <a:cubicBezTo>
                    <a:pt x="1748463" y="351446"/>
                    <a:pt x="1740525" y="346290"/>
                    <a:pt x="1735942" y="333278"/>
                  </a:cubicBezTo>
                  <a:cubicBezTo>
                    <a:pt x="1698623" y="227544"/>
                    <a:pt x="1626443" y="160764"/>
                    <a:pt x="1515389" y="137195"/>
                  </a:cubicBezTo>
                  <a:cubicBezTo>
                    <a:pt x="1440998" y="121400"/>
                    <a:pt x="1373237" y="138668"/>
                    <a:pt x="1308421" y="174677"/>
                  </a:cubicBezTo>
                  <a:cubicBezTo>
                    <a:pt x="1283788" y="188343"/>
                    <a:pt x="1254736" y="188753"/>
                    <a:pt x="1228875" y="199146"/>
                  </a:cubicBezTo>
                  <a:cubicBezTo>
                    <a:pt x="1222164" y="201847"/>
                    <a:pt x="1218973" y="195136"/>
                    <a:pt x="1215290" y="191371"/>
                  </a:cubicBezTo>
                  <a:cubicBezTo>
                    <a:pt x="1149410" y="125410"/>
                    <a:pt x="1068719" y="102578"/>
                    <a:pt x="977797" y="109779"/>
                  </a:cubicBezTo>
                  <a:cubicBezTo>
                    <a:pt x="968222" y="110516"/>
                    <a:pt x="958320" y="112726"/>
                    <a:pt x="949399" y="116326"/>
                  </a:cubicBezTo>
                  <a:cubicBezTo>
                    <a:pt x="917810" y="129175"/>
                    <a:pt x="886793" y="125165"/>
                    <a:pt x="853977" y="119682"/>
                  </a:cubicBezTo>
                  <a:cubicBezTo>
                    <a:pt x="804137" y="111253"/>
                    <a:pt x="755280" y="122791"/>
                    <a:pt x="708960" y="142433"/>
                  </a:cubicBezTo>
                  <a:cubicBezTo>
                    <a:pt x="696193" y="147834"/>
                    <a:pt x="687846" y="146770"/>
                    <a:pt x="677043" y="137768"/>
                  </a:cubicBezTo>
                  <a:cubicBezTo>
                    <a:pt x="634733" y="102332"/>
                    <a:pt x="588086" y="74835"/>
                    <a:pt x="532436" y="66405"/>
                  </a:cubicBezTo>
                  <a:cubicBezTo>
                    <a:pt x="452644" y="54375"/>
                    <a:pt x="377926" y="66896"/>
                    <a:pt x="311720" y="115590"/>
                  </a:cubicBezTo>
                  <a:cubicBezTo>
                    <a:pt x="297562" y="125983"/>
                    <a:pt x="284222" y="136213"/>
                    <a:pt x="265563" y="136704"/>
                  </a:cubicBezTo>
                  <a:cubicBezTo>
                    <a:pt x="227427" y="137522"/>
                    <a:pt x="192728" y="154299"/>
                    <a:pt x="155983" y="161501"/>
                  </a:cubicBezTo>
                  <a:cubicBezTo>
                    <a:pt x="132823" y="166002"/>
                    <a:pt x="109171" y="167802"/>
                    <a:pt x="86584" y="175495"/>
                  </a:cubicBezTo>
                  <a:cubicBezTo>
                    <a:pt x="78073" y="178441"/>
                    <a:pt x="68744" y="179751"/>
                    <a:pt x="63424" y="188343"/>
                  </a:cubicBezTo>
                  <a:cubicBezTo>
                    <a:pt x="42310" y="183106"/>
                    <a:pt x="21114" y="177786"/>
                    <a:pt x="0" y="172467"/>
                  </a:cubicBezTo>
                  <a:close/>
                </a:path>
              </a:pathLst>
            </a:custGeom>
            <a:solidFill>
              <a:srgbClr val="A15B2C"/>
            </a:solidFill>
            <a:ln w="818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48">
              <a:extLst>
                <a:ext uri="{FF2B5EF4-FFF2-40B4-BE49-F238E27FC236}">
                  <a16:creationId xmlns:a16="http://schemas.microsoft.com/office/drawing/2014/main" id="{0196F0E2-BB06-45EC-9092-A4E13F471E06}"/>
                </a:ext>
              </a:extLst>
            </p:cNvPr>
            <p:cNvSpPr/>
            <p:nvPr/>
          </p:nvSpPr>
          <p:spPr>
            <a:xfrm>
              <a:off x="867651" y="4722930"/>
              <a:ext cx="3354813" cy="1679158"/>
            </a:xfrm>
            <a:custGeom>
              <a:avLst/>
              <a:gdLst>
                <a:gd name="connsiteX0" fmla="*/ 6847555 w 6849572"/>
                <a:gd name="connsiteY0" fmla="*/ 124465 h 3428362"/>
                <a:gd name="connsiteX1" fmla="*/ 6835443 w 6849572"/>
                <a:gd name="connsiteY1" fmla="*/ 76181 h 3428362"/>
                <a:gd name="connsiteX2" fmla="*/ 6737647 w 6849572"/>
                <a:gd name="connsiteY2" fmla="*/ 1954 h 3428362"/>
                <a:gd name="connsiteX3" fmla="*/ 6674959 w 6849572"/>
                <a:gd name="connsiteY3" fmla="*/ 2036 h 3428362"/>
                <a:gd name="connsiteX4" fmla="*/ 6581582 w 6849572"/>
                <a:gd name="connsiteY4" fmla="*/ 38863 h 3428362"/>
                <a:gd name="connsiteX5" fmla="*/ 6565951 w 6849572"/>
                <a:gd name="connsiteY5" fmla="*/ 27406 h 3428362"/>
                <a:gd name="connsiteX6" fmla="*/ 6566687 w 6849572"/>
                <a:gd name="connsiteY6" fmla="*/ 25442 h 3428362"/>
                <a:gd name="connsiteX7" fmla="*/ 6564723 w 6849572"/>
                <a:gd name="connsiteY7" fmla="*/ 22414 h 3428362"/>
                <a:gd name="connsiteX8" fmla="*/ 6553594 w 6849572"/>
                <a:gd name="connsiteY8" fmla="*/ 40745 h 3428362"/>
                <a:gd name="connsiteX9" fmla="*/ 6541154 w 6849572"/>
                <a:gd name="connsiteY9" fmla="*/ 61614 h 3428362"/>
                <a:gd name="connsiteX10" fmla="*/ 6338933 w 6849572"/>
                <a:gd name="connsiteY10" fmla="*/ 276356 h 3428362"/>
                <a:gd name="connsiteX11" fmla="*/ 6059212 w 6849572"/>
                <a:gd name="connsiteY11" fmla="*/ 705349 h 3428362"/>
                <a:gd name="connsiteX12" fmla="*/ 5716066 w 6849572"/>
                <a:gd name="connsiteY12" fmla="*/ 1260945 h 3428362"/>
                <a:gd name="connsiteX13" fmla="*/ 5513682 w 6849572"/>
                <a:gd name="connsiteY13" fmla="*/ 1507195 h 3428362"/>
                <a:gd name="connsiteX14" fmla="*/ 5331920 w 6849572"/>
                <a:gd name="connsiteY14" fmla="*/ 1659086 h 3428362"/>
                <a:gd name="connsiteX15" fmla="*/ 5071103 w 6849572"/>
                <a:gd name="connsiteY15" fmla="*/ 1802302 h 3428362"/>
                <a:gd name="connsiteX16" fmla="*/ 5055064 w 6849572"/>
                <a:gd name="connsiteY16" fmla="*/ 1814005 h 3428362"/>
                <a:gd name="connsiteX17" fmla="*/ 4980100 w 6849572"/>
                <a:gd name="connsiteY17" fmla="*/ 1874483 h 3428362"/>
                <a:gd name="connsiteX18" fmla="*/ 4623943 w 6849572"/>
                <a:gd name="connsiteY18" fmla="*/ 1976043 h 3428362"/>
                <a:gd name="connsiteX19" fmla="*/ 4397497 w 6849572"/>
                <a:gd name="connsiteY19" fmla="*/ 1969251 h 3428362"/>
                <a:gd name="connsiteX20" fmla="*/ 3964576 w 6849572"/>
                <a:gd name="connsiteY20" fmla="*/ 1887822 h 3428362"/>
                <a:gd name="connsiteX21" fmla="*/ 3480342 w 6849572"/>
                <a:gd name="connsiteY21" fmla="*/ 1773004 h 3428362"/>
                <a:gd name="connsiteX22" fmla="*/ 3381318 w 6849572"/>
                <a:gd name="connsiteY22" fmla="*/ 1755573 h 3428362"/>
                <a:gd name="connsiteX23" fmla="*/ 3390402 w 6849572"/>
                <a:gd name="connsiteY23" fmla="*/ 1755736 h 3428362"/>
                <a:gd name="connsiteX24" fmla="*/ 3411107 w 6849572"/>
                <a:gd name="connsiteY24" fmla="*/ 1752790 h 3428362"/>
                <a:gd name="connsiteX25" fmla="*/ 3423710 w 6849572"/>
                <a:gd name="connsiteY25" fmla="*/ 1752381 h 3428362"/>
                <a:gd name="connsiteX26" fmla="*/ 3454399 w 6849572"/>
                <a:gd name="connsiteY26" fmla="*/ 1755327 h 3428362"/>
                <a:gd name="connsiteX27" fmla="*/ 3584849 w 6849572"/>
                <a:gd name="connsiteY27" fmla="*/ 1763838 h 3428362"/>
                <a:gd name="connsiteX28" fmla="*/ 3597288 w 6849572"/>
                <a:gd name="connsiteY28" fmla="*/ 1763920 h 3428362"/>
                <a:gd name="connsiteX29" fmla="*/ 3631005 w 6849572"/>
                <a:gd name="connsiteY29" fmla="*/ 1768094 h 3428362"/>
                <a:gd name="connsiteX30" fmla="*/ 3666114 w 6849572"/>
                <a:gd name="connsiteY30" fmla="*/ 1772922 h 3428362"/>
                <a:gd name="connsiteX31" fmla="*/ 3945917 w 6849572"/>
                <a:gd name="connsiteY31" fmla="*/ 1819652 h 3428362"/>
                <a:gd name="connsiteX32" fmla="*/ 4348477 w 6849572"/>
                <a:gd name="connsiteY32" fmla="*/ 1891096 h 3428362"/>
                <a:gd name="connsiteX33" fmla="*/ 4593990 w 6849572"/>
                <a:gd name="connsiteY33" fmla="*/ 1910737 h 3428362"/>
                <a:gd name="connsiteX34" fmla="*/ 4760611 w 6849572"/>
                <a:gd name="connsiteY34" fmla="*/ 1898625 h 3428362"/>
                <a:gd name="connsiteX35" fmla="*/ 4968152 w 6849572"/>
                <a:gd name="connsiteY35" fmla="*/ 1844284 h 3428362"/>
                <a:gd name="connsiteX36" fmla="*/ 5028057 w 6849572"/>
                <a:gd name="connsiteY36" fmla="*/ 1816378 h 3428362"/>
                <a:gd name="connsiteX37" fmla="*/ 5085589 w 6849572"/>
                <a:gd name="connsiteY37" fmla="*/ 1780124 h 3428362"/>
                <a:gd name="connsiteX38" fmla="*/ 5107194 w 6849572"/>
                <a:gd name="connsiteY38" fmla="*/ 1757373 h 3428362"/>
                <a:gd name="connsiteX39" fmla="*/ 5224467 w 6849572"/>
                <a:gd name="connsiteY39" fmla="*/ 1503185 h 3428362"/>
                <a:gd name="connsiteX40" fmla="*/ 5224140 w 6849572"/>
                <a:gd name="connsiteY40" fmla="*/ 1473887 h 3428362"/>
                <a:gd name="connsiteX41" fmla="*/ 5138128 w 6849572"/>
                <a:gd name="connsiteY41" fmla="*/ 1310621 h 3428362"/>
                <a:gd name="connsiteX42" fmla="*/ 4994503 w 6849572"/>
                <a:gd name="connsiteY42" fmla="*/ 1252680 h 3428362"/>
                <a:gd name="connsiteX43" fmla="*/ 4509370 w 6849572"/>
                <a:gd name="connsiteY43" fmla="*/ 1178044 h 3428362"/>
                <a:gd name="connsiteX44" fmla="*/ 4219418 w 6849572"/>
                <a:gd name="connsiteY44" fmla="*/ 1145800 h 3428362"/>
                <a:gd name="connsiteX45" fmla="*/ 3745578 w 6849572"/>
                <a:gd name="connsiteY45" fmla="*/ 1033109 h 3428362"/>
                <a:gd name="connsiteX46" fmla="*/ 3470276 w 6849572"/>
                <a:gd name="connsiteY46" fmla="*/ 938669 h 3428362"/>
                <a:gd name="connsiteX47" fmla="*/ 3312575 w 6849572"/>
                <a:gd name="connsiteY47" fmla="*/ 876553 h 3428362"/>
                <a:gd name="connsiteX48" fmla="*/ 3169768 w 6849572"/>
                <a:gd name="connsiteY48" fmla="*/ 817549 h 3428362"/>
                <a:gd name="connsiteX49" fmla="*/ 2636841 w 6849572"/>
                <a:gd name="connsiteY49" fmla="*/ 587748 h 3428362"/>
                <a:gd name="connsiteX50" fmla="*/ 2470710 w 6849572"/>
                <a:gd name="connsiteY50" fmla="*/ 514995 h 3428362"/>
                <a:gd name="connsiteX51" fmla="*/ 2460726 w 6849572"/>
                <a:gd name="connsiteY51" fmla="*/ 512212 h 3428362"/>
                <a:gd name="connsiteX52" fmla="*/ 2041308 w 6849572"/>
                <a:gd name="connsiteY52" fmla="*/ 373906 h 3428362"/>
                <a:gd name="connsiteX53" fmla="*/ 1784747 w 6849572"/>
                <a:gd name="connsiteY53" fmla="*/ 325459 h 3428362"/>
                <a:gd name="connsiteX54" fmla="*/ 1632692 w 6849572"/>
                <a:gd name="connsiteY54" fmla="*/ 312119 h 3428362"/>
                <a:gd name="connsiteX55" fmla="*/ 1357145 w 6849572"/>
                <a:gd name="connsiteY55" fmla="*/ 323985 h 3428362"/>
                <a:gd name="connsiteX56" fmla="*/ 1181930 w 6849572"/>
                <a:gd name="connsiteY56" fmla="*/ 363922 h 3428362"/>
                <a:gd name="connsiteX57" fmla="*/ 754901 w 6849572"/>
                <a:gd name="connsiteY57" fmla="*/ 553622 h 3428362"/>
                <a:gd name="connsiteX58" fmla="*/ 380657 w 6849572"/>
                <a:gd name="connsiteY58" fmla="*/ 900041 h 3428362"/>
                <a:gd name="connsiteX59" fmla="*/ 104209 w 6849572"/>
                <a:gd name="connsiteY59" fmla="*/ 1436815 h 3428362"/>
                <a:gd name="connsiteX60" fmla="*/ 15906 w 6849572"/>
                <a:gd name="connsiteY60" fmla="*/ 1978580 h 3428362"/>
                <a:gd name="connsiteX61" fmla="*/ 6495 w 6849572"/>
                <a:gd name="connsiteY61" fmla="*/ 2200524 h 3428362"/>
                <a:gd name="connsiteX62" fmla="*/ 2812 w 6849572"/>
                <a:gd name="connsiteY62" fmla="*/ 2218529 h 3428362"/>
                <a:gd name="connsiteX63" fmla="*/ 2321 w 6849572"/>
                <a:gd name="connsiteY63" fmla="*/ 2260184 h 3428362"/>
                <a:gd name="connsiteX64" fmla="*/ 766 w 6849572"/>
                <a:gd name="connsiteY64" fmla="*/ 2353724 h 3428362"/>
                <a:gd name="connsiteX65" fmla="*/ 2239 w 6849572"/>
                <a:gd name="connsiteY65" fmla="*/ 2491130 h 3428362"/>
                <a:gd name="connsiteX66" fmla="*/ 2730 w 6849572"/>
                <a:gd name="connsiteY66" fmla="*/ 2537123 h 3428362"/>
                <a:gd name="connsiteX67" fmla="*/ 4613 w 6849572"/>
                <a:gd name="connsiteY67" fmla="*/ 2561756 h 3428362"/>
                <a:gd name="connsiteX68" fmla="*/ 6413 w 6849572"/>
                <a:gd name="connsiteY68" fmla="*/ 2667735 h 3428362"/>
                <a:gd name="connsiteX69" fmla="*/ 6986 w 6849572"/>
                <a:gd name="connsiteY69" fmla="*/ 2692696 h 3428362"/>
                <a:gd name="connsiteX70" fmla="*/ 8868 w 6849572"/>
                <a:gd name="connsiteY70" fmla="*/ 2715120 h 3428362"/>
                <a:gd name="connsiteX71" fmla="*/ 10587 w 6849572"/>
                <a:gd name="connsiteY71" fmla="*/ 2781245 h 3428362"/>
                <a:gd name="connsiteX72" fmla="*/ 11160 w 6849572"/>
                <a:gd name="connsiteY72" fmla="*/ 2801950 h 3428362"/>
                <a:gd name="connsiteX73" fmla="*/ 14842 w 6849572"/>
                <a:gd name="connsiteY73" fmla="*/ 2873803 h 3428362"/>
                <a:gd name="connsiteX74" fmla="*/ 15333 w 6849572"/>
                <a:gd name="connsiteY74" fmla="*/ 2890252 h 3428362"/>
                <a:gd name="connsiteX75" fmla="*/ 19016 w 6849572"/>
                <a:gd name="connsiteY75" fmla="*/ 2949421 h 3428362"/>
                <a:gd name="connsiteX76" fmla="*/ 19507 w 6849572"/>
                <a:gd name="connsiteY76" fmla="*/ 2965952 h 3428362"/>
                <a:gd name="connsiteX77" fmla="*/ 23108 w 6849572"/>
                <a:gd name="connsiteY77" fmla="*/ 3020865 h 3428362"/>
                <a:gd name="connsiteX78" fmla="*/ 23763 w 6849572"/>
                <a:gd name="connsiteY78" fmla="*/ 3041489 h 3428362"/>
                <a:gd name="connsiteX79" fmla="*/ 27445 w 6849572"/>
                <a:gd name="connsiteY79" fmla="*/ 3088136 h 3428362"/>
                <a:gd name="connsiteX80" fmla="*/ 27936 w 6849572"/>
                <a:gd name="connsiteY80" fmla="*/ 3100493 h 3428362"/>
                <a:gd name="connsiteX81" fmla="*/ 31537 w 6849572"/>
                <a:gd name="connsiteY81" fmla="*/ 3151151 h 3428362"/>
                <a:gd name="connsiteX82" fmla="*/ 32110 w 6849572"/>
                <a:gd name="connsiteY82" fmla="*/ 3163508 h 3428362"/>
                <a:gd name="connsiteX83" fmla="*/ 35957 w 6849572"/>
                <a:gd name="connsiteY83" fmla="*/ 3210074 h 3428362"/>
                <a:gd name="connsiteX84" fmla="*/ 36366 w 6849572"/>
                <a:gd name="connsiteY84" fmla="*/ 3222268 h 3428362"/>
                <a:gd name="connsiteX85" fmla="*/ 39967 w 6849572"/>
                <a:gd name="connsiteY85" fmla="*/ 3264660 h 3428362"/>
                <a:gd name="connsiteX86" fmla="*/ 40539 w 6849572"/>
                <a:gd name="connsiteY86" fmla="*/ 3276935 h 3428362"/>
                <a:gd name="connsiteX87" fmla="*/ 43977 w 6849572"/>
                <a:gd name="connsiteY87" fmla="*/ 3310898 h 3428362"/>
                <a:gd name="connsiteX88" fmla="*/ 44631 w 6849572"/>
                <a:gd name="connsiteY88" fmla="*/ 3323420 h 3428362"/>
                <a:gd name="connsiteX89" fmla="*/ 48232 w 6849572"/>
                <a:gd name="connsiteY89" fmla="*/ 3357137 h 3428362"/>
                <a:gd name="connsiteX90" fmla="*/ 48887 w 6849572"/>
                <a:gd name="connsiteY90" fmla="*/ 3369494 h 3428362"/>
                <a:gd name="connsiteX91" fmla="*/ 50933 w 6849572"/>
                <a:gd name="connsiteY91" fmla="*/ 3388808 h 3428362"/>
                <a:gd name="connsiteX92" fmla="*/ 53634 w 6849572"/>
                <a:gd name="connsiteY92" fmla="*/ 3408121 h 3428362"/>
                <a:gd name="connsiteX93" fmla="*/ 64272 w 6849572"/>
                <a:gd name="connsiteY93" fmla="*/ 3428090 h 3428362"/>
                <a:gd name="connsiteX94" fmla="*/ 83913 w 6849572"/>
                <a:gd name="connsiteY94" fmla="*/ 3412377 h 3428362"/>
                <a:gd name="connsiteX95" fmla="*/ 180809 w 6849572"/>
                <a:gd name="connsiteY95" fmla="*/ 3243791 h 3428362"/>
                <a:gd name="connsiteX96" fmla="*/ 357742 w 6849572"/>
                <a:gd name="connsiteY96" fmla="*/ 2995987 h 3428362"/>
                <a:gd name="connsiteX97" fmla="*/ 500631 w 6849572"/>
                <a:gd name="connsiteY97" fmla="*/ 2851707 h 3428362"/>
                <a:gd name="connsiteX98" fmla="*/ 642129 w 6849572"/>
                <a:gd name="connsiteY98" fmla="*/ 2734515 h 3428362"/>
                <a:gd name="connsiteX99" fmla="*/ 907528 w 6849572"/>
                <a:gd name="connsiteY99" fmla="*/ 2561428 h 3428362"/>
                <a:gd name="connsiteX100" fmla="*/ 1219166 w 6849572"/>
                <a:gd name="connsiteY100" fmla="*/ 2425496 h 3428362"/>
                <a:gd name="connsiteX101" fmla="*/ 1498560 w 6849572"/>
                <a:gd name="connsiteY101" fmla="*/ 2360599 h 3428362"/>
                <a:gd name="connsiteX102" fmla="*/ 1520165 w 6849572"/>
                <a:gd name="connsiteY102" fmla="*/ 2356752 h 3428362"/>
                <a:gd name="connsiteX103" fmla="*/ 1522129 w 6849572"/>
                <a:gd name="connsiteY103" fmla="*/ 2356425 h 3428362"/>
                <a:gd name="connsiteX104" fmla="*/ 1524093 w 6849572"/>
                <a:gd name="connsiteY104" fmla="*/ 2356507 h 3428362"/>
                <a:gd name="connsiteX105" fmla="*/ 1549545 w 6849572"/>
                <a:gd name="connsiteY105" fmla="*/ 2352824 h 3428362"/>
                <a:gd name="connsiteX106" fmla="*/ 1557729 w 6849572"/>
                <a:gd name="connsiteY106" fmla="*/ 2352333 h 3428362"/>
                <a:gd name="connsiteX107" fmla="*/ 1587518 w 6849572"/>
                <a:gd name="connsiteY107" fmla="*/ 2348405 h 3428362"/>
                <a:gd name="connsiteX108" fmla="*/ 1595538 w 6849572"/>
                <a:gd name="connsiteY108" fmla="*/ 2348077 h 3428362"/>
                <a:gd name="connsiteX109" fmla="*/ 1629500 w 6849572"/>
                <a:gd name="connsiteY109" fmla="*/ 2344395 h 3428362"/>
                <a:gd name="connsiteX110" fmla="*/ 1641776 w 6849572"/>
                <a:gd name="connsiteY110" fmla="*/ 2343822 h 3428362"/>
                <a:gd name="connsiteX111" fmla="*/ 1688424 w 6849572"/>
                <a:gd name="connsiteY111" fmla="*/ 2340057 h 3428362"/>
                <a:gd name="connsiteX112" fmla="*/ 1709047 w 6849572"/>
                <a:gd name="connsiteY112" fmla="*/ 2339566 h 3428362"/>
                <a:gd name="connsiteX113" fmla="*/ 1884998 w 6849572"/>
                <a:gd name="connsiteY113" fmla="*/ 2337848 h 3428362"/>
                <a:gd name="connsiteX114" fmla="*/ 1937047 w 6849572"/>
                <a:gd name="connsiteY114" fmla="*/ 2339566 h 3428362"/>
                <a:gd name="connsiteX115" fmla="*/ 1957752 w 6849572"/>
                <a:gd name="connsiteY115" fmla="*/ 2340139 h 3428362"/>
                <a:gd name="connsiteX116" fmla="*/ 2012665 w 6849572"/>
                <a:gd name="connsiteY116" fmla="*/ 2343822 h 3428362"/>
                <a:gd name="connsiteX117" fmla="*/ 2025022 w 6849572"/>
                <a:gd name="connsiteY117" fmla="*/ 2344313 h 3428362"/>
                <a:gd name="connsiteX118" fmla="*/ 2063240 w 6849572"/>
                <a:gd name="connsiteY118" fmla="*/ 2347914 h 3428362"/>
                <a:gd name="connsiteX119" fmla="*/ 2075516 w 6849572"/>
                <a:gd name="connsiteY119" fmla="*/ 2348487 h 3428362"/>
                <a:gd name="connsiteX120" fmla="*/ 2109315 w 6849572"/>
                <a:gd name="connsiteY120" fmla="*/ 2352251 h 3428362"/>
                <a:gd name="connsiteX121" fmla="*/ 2117499 w 6849572"/>
                <a:gd name="connsiteY121" fmla="*/ 2352660 h 3428362"/>
                <a:gd name="connsiteX122" fmla="*/ 2147206 w 6849572"/>
                <a:gd name="connsiteY122" fmla="*/ 2356425 h 3428362"/>
                <a:gd name="connsiteX123" fmla="*/ 2155390 w 6849572"/>
                <a:gd name="connsiteY123" fmla="*/ 2356916 h 3428362"/>
                <a:gd name="connsiteX124" fmla="*/ 2185015 w 6849572"/>
                <a:gd name="connsiteY124" fmla="*/ 2360599 h 3428362"/>
                <a:gd name="connsiteX125" fmla="*/ 2186979 w 6849572"/>
                <a:gd name="connsiteY125" fmla="*/ 2360517 h 3428362"/>
                <a:gd name="connsiteX126" fmla="*/ 2188943 w 6849572"/>
                <a:gd name="connsiteY126" fmla="*/ 2360844 h 3428362"/>
                <a:gd name="connsiteX127" fmla="*/ 2218650 w 6849572"/>
                <a:gd name="connsiteY127" fmla="*/ 2364855 h 3428362"/>
                <a:gd name="connsiteX128" fmla="*/ 2226916 w 6849572"/>
                <a:gd name="connsiteY128" fmla="*/ 2365509 h 3428362"/>
                <a:gd name="connsiteX129" fmla="*/ 2248112 w 6849572"/>
                <a:gd name="connsiteY129" fmla="*/ 2369028 h 3428362"/>
                <a:gd name="connsiteX130" fmla="*/ 2256296 w 6849572"/>
                <a:gd name="connsiteY130" fmla="*/ 2369601 h 3428362"/>
                <a:gd name="connsiteX131" fmla="*/ 2277491 w 6849572"/>
                <a:gd name="connsiteY131" fmla="*/ 2373202 h 3428362"/>
                <a:gd name="connsiteX132" fmla="*/ 2309981 w 6849572"/>
                <a:gd name="connsiteY132" fmla="*/ 2379258 h 3428362"/>
                <a:gd name="connsiteX133" fmla="*/ 2699529 w 6849572"/>
                <a:gd name="connsiteY133" fmla="*/ 2489984 h 3428362"/>
                <a:gd name="connsiteX134" fmla="*/ 3107408 w 6849572"/>
                <a:gd name="connsiteY134" fmla="*/ 2622479 h 3428362"/>
                <a:gd name="connsiteX135" fmla="*/ 3753353 w 6849572"/>
                <a:gd name="connsiteY135" fmla="*/ 2821100 h 3428362"/>
                <a:gd name="connsiteX136" fmla="*/ 3937733 w 6849572"/>
                <a:gd name="connsiteY136" fmla="*/ 2860873 h 3428362"/>
                <a:gd name="connsiteX137" fmla="*/ 3959174 w 6849572"/>
                <a:gd name="connsiteY137" fmla="*/ 2864965 h 3428362"/>
                <a:gd name="connsiteX138" fmla="*/ 4013597 w 6849572"/>
                <a:gd name="connsiteY138" fmla="*/ 2873885 h 3428362"/>
                <a:gd name="connsiteX139" fmla="*/ 4034874 w 6849572"/>
                <a:gd name="connsiteY139" fmla="*/ 2877567 h 3428362"/>
                <a:gd name="connsiteX140" fmla="*/ 4043140 w 6849572"/>
                <a:gd name="connsiteY140" fmla="*/ 2878140 h 3428362"/>
                <a:gd name="connsiteX141" fmla="*/ 4064336 w 6849572"/>
                <a:gd name="connsiteY141" fmla="*/ 2881741 h 3428362"/>
                <a:gd name="connsiteX142" fmla="*/ 4072602 w 6849572"/>
                <a:gd name="connsiteY142" fmla="*/ 2882314 h 3428362"/>
                <a:gd name="connsiteX143" fmla="*/ 4097971 w 6849572"/>
                <a:gd name="connsiteY143" fmla="*/ 2885915 h 3428362"/>
                <a:gd name="connsiteX144" fmla="*/ 4106237 w 6849572"/>
                <a:gd name="connsiteY144" fmla="*/ 2886406 h 3428362"/>
                <a:gd name="connsiteX145" fmla="*/ 4135944 w 6849572"/>
                <a:gd name="connsiteY145" fmla="*/ 2890007 h 3428362"/>
                <a:gd name="connsiteX146" fmla="*/ 4144046 w 6849572"/>
                <a:gd name="connsiteY146" fmla="*/ 2890334 h 3428362"/>
                <a:gd name="connsiteX147" fmla="*/ 4182182 w 6849572"/>
                <a:gd name="connsiteY147" fmla="*/ 2894181 h 3428362"/>
                <a:gd name="connsiteX148" fmla="*/ 4194622 w 6849572"/>
                <a:gd name="connsiteY148" fmla="*/ 2894754 h 3428362"/>
                <a:gd name="connsiteX149" fmla="*/ 4249535 w 6849572"/>
                <a:gd name="connsiteY149" fmla="*/ 2898355 h 3428362"/>
                <a:gd name="connsiteX150" fmla="*/ 4270240 w 6849572"/>
                <a:gd name="connsiteY150" fmla="*/ 2898764 h 3428362"/>
                <a:gd name="connsiteX151" fmla="*/ 4366726 w 6849572"/>
                <a:gd name="connsiteY151" fmla="*/ 2898927 h 3428362"/>
                <a:gd name="connsiteX152" fmla="*/ 4387513 w 6849572"/>
                <a:gd name="connsiteY152" fmla="*/ 2898355 h 3428362"/>
                <a:gd name="connsiteX153" fmla="*/ 4434079 w 6849572"/>
                <a:gd name="connsiteY153" fmla="*/ 2894590 h 3428362"/>
                <a:gd name="connsiteX154" fmla="*/ 4446273 w 6849572"/>
                <a:gd name="connsiteY154" fmla="*/ 2894099 h 3428362"/>
                <a:gd name="connsiteX155" fmla="*/ 4471970 w 6849572"/>
                <a:gd name="connsiteY155" fmla="*/ 2890334 h 3428362"/>
                <a:gd name="connsiteX156" fmla="*/ 4479990 w 6849572"/>
                <a:gd name="connsiteY156" fmla="*/ 2889925 h 3428362"/>
                <a:gd name="connsiteX157" fmla="*/ 4501431 w 6849572"/>
                <a:gd name="connsiteY157" fmla="*/ 2886079 h 3428362"/>
                <a:gd name="connsiteX158" fmla="*/ 4503395 w 6849572"/>
                <a:gd name="connsiteY158" fmla="*/ 2885751 h 3428362"/>
                <a:gd name="connsiteX159" fmla="*/ 4505441 w 6849572"/>
                <a:gd name="connsiteY159" fmla="*/ 2885833 h 3428362"/>
                <a:gd name="connsiteX160" fmla="*/ 4526719 w 6849572"/>
                <a:gd name="connsiteY160" fmla="*/ 2881905 h 3428362"/>
                <a:gd name="connsiteX161" fmla="*/ 4597509 w 6849572"/>
                <a:gd name="connsiteY161" fmla="*/ 2865701 h 3428362"/>
                <a:gd name="connsiteX162" fmla="*/ 4985911 w 6849572"/>
                <a:gd name="connsiteY162" fmla="*/ 2692860 h 3428362"/>
                <a:gd name="connsiteX163" fmla="*/ 5238216 w 6849572"/>
                <a:gd name="connsiteY163" fmla="*/ 2525829 h 3428362"/>
                <a:gd name="connsiteX164" fmla="*/ 5458196 w 6849572"/>
                <a:gd name="connsiteY164" fmla="*/ 2363218 h 3428362"/>
                <a:gd name="connsiteX165" fmla="*/ 5712956 w 6849572"/>
                <a:gd name="connsiteY165" fmla="*/ 2156823 h 3428362"/>
                <a:gd name="connsiteX166" fmla="*/ 5900038 w 6849572"/>
                <a:gd name="connsiteY166" fmla="*/ 1992820 h 3428362"/>
                <a:gd name="connsiteX167" fmla="*/ 6034497 w 6849572"/>
                <a:gd name="connsiteY167" fmla="*/ 1860652 h 3428362"/>
                <a:gd name="connsiteX168" fmla="*/ 6175830 w 6849572"/>
                <a:gd name="connsiteY168" fmla="*/ 1684947 h 3428362"/>
                <a:gd name="connsiteX169" fmla="*/ 6409232 w 6849572"/>
                <a:gd name="connsiteY169" fmla="*/ 1254644 h 3428362"/>
                <a:gd name="connsiteX170" fmla="*/ 6656873 w 6849572"/>
                <a:gd name="connsiteY170" fmla="*/ 723599 h 3428362"/>
                <a:gd name="connsiteX171" fmla="*/ 6785112 w 6849572"/>
                <a:gd name="connsiteY171" fmla="*/ 407951 h 3428362"/>
                <a:gd name="connsiteX172" fmla="*/ 6843708 w 6849572"/>
                <a:gd name="connsiteY172" fmla="*/ 199347 h 3428362"/>
                <a:gd name="connsiteX173" fmla="*/ 6847227 w 6849572"/>
                <a:gd name="connsiteY173" fmla="*/ 177905 h 3428362"/>
                <a:gd name="connsiteX174" fmla="*/ 6847718 w 6849572"/>
                <a:gd name="connsiteY174" fmla="*/ 165711 h 3428362"/>
                <a:gd name="connsiteX175" fmla="*/ 6847555 w 6849572"/>
                <a:gd name="connsiteY175" fmla="*/ 124465 h 3428362"/>
                <a:gd name="connsiteX176" fmla="*/ 3343755 w 6849572"/>
                <a:gd name="connsiteY176" fmla="*/ 1752217 h 3428362"/>
                <a:gd name="connsiteX177" fmla="*/ 3340727 w 6849572"/>
                <a:gd name="connsiteY177" fmla="*/ 1752054 h 3428362"/>
                <a:gd name="connsiteX178" fmla="*/ 3340891 w 6849572"/>
                <a:gd name="connsiteY178" fmla="*/ 1751317 h 3428362"/>
                <a:gd name="connsiteX179" fmla="*/ 3343755 w 6849572"/>
                <a:gd name="connsiteY179" fmla="*/ 1752217 h 3428362"/>
                <a:gd name="connsiteX180" fmla="*/ 3022378 w 6849572"/>
                <a:gd name="connsiteY180" fmla="*/ 778676 h 3428362"/>
                <a:gd name="connsiteX181" fmla="*/ 3022460 w 6849572"/>
                <a:gd name="connsiteY181" fmla="*/ 776548 h 3428362"/>
                <a:gd name="connsiteX182" fmla="*/ 3025734 w 6849572"/>
                <a:gd name="connsiteY182" fmla="*/ 777612 h 3428362"/>
                <a:gd name="connsiteX183" fmla="*/ 3022378 w 6849572"/>
                <a:gd name="connsiteY183" fmla="*/ 778676 h 3428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6849572" h="3428362">
                  <a:moveTo>
                    <a:pt x="6847555" y="124465"/>
                  </a:moveTo>
                  <a:cubicBezTo>
                    <a:pt x="6843135" y="108425"/>
                    <a:pt x="6842072" y="91730"/>
                    <a:pt x="6835443" y="76181"/>
                  </a:cubicBezTo>
                  <a:cubicBezTo>
                    <a:pt x="6816865" y="32643"/>
                    <a:pt x="6779465" y="14557"/>
                    <a:pt x="6737647" y="1954"/>
                  </a:cubicBezTo>
                  <a:cubicBezTo>
                    <a:pt x="6716696" y="-583"/>
                    <a:pt x="6695828" y="-747"/>
                    <a:pt x="6674959" y="2036"/>
                  </a:cubicBezTo>
                  <a:cubicBezTo>
                    <a:pt x="6641896" y="9483"/>
                    <a:pt x="6610634" y="21268"/>
                    <a:pt x="6581582" y="38863"/>
                  </a:cubicBezTo>
                  <a:cubicBezTo>
                    <a:pt x="6567015" y="47701"/>
                    <a:pt x="6563332" y="41973"/>
                    <a:pt x="6565951" y="27406"/>
                  </a:cubicBezTo>
                  <a:cubicBezTo>
                    <a:pt x="6566360" y="27406"/>
                    <a:pt x="6566606" y="26751"/>
                    <a:pt x="6566687" y="25442"/>
                  </a:cubicBezTo>
                  <a:cubicBezTo>
                    <a:pt x="6566769" y="24214"/>
                    <a:pt x="6566115" y="23232"/>
                    <a:pt x="6564723" y="22414"/>
                  </a:cubicBezTo>
                  <a:cubicBezTo>
                    <a:pt x="6555230" y="25032"/>
                    <a:pt x="6554658" y="33461"/>
                    <a:pt x="6553594" y="40745"/>
                  </a:cubicBezTo>
                  <a:cubicBezTo>
                    <a:pt x="6552203" y="49665"/>
                    <a:pt x="6548356" y="56212"/>
                    <a:pt x="6541154" y="61614"/>
                  </a:cubicBezTo>
                  <a:cubicBezTo>
                    <a:pt x="6461199" y="121437"/>
                    <a:pt x="6399084" y="198037"/>
                    <a:pt x="6338933" y="276356"/>
                  </a:cubicBezTo>
                  <a:cubicBezTo>
                    <a:pt x="6234590" y="412125"/>
                    <a:pt x="6146860" y="558696"/>
                    <a:pt x="6059212" y="705349"/>
                  </a:cubicBezTo>
                  <a:cubicBezTo>
                    <a:pt x="5947504" y="892185"/>
                    <a:pt x="5840787" y="1082130"/>
                    <a:pt x="5716066" y="1260945"/>
                  </a:cubicBezTo>
                  <a:cubicBezTo>
                    <a:pt x="5655098" y="1348266"/>
                    <a:pt x="5589055" y="1431659"/>
                    <a:pt x="5513682" y="1507195"/>
                  </a:cubicBezTo>
                  <a:cubicBezTo>
                    <a:pt x="5457705" y="1563254"/>
                    <a:pt x="5397145" y="1614075"/>
                    <a:pt x="5331920" y="1659086"/>
                  </a:cubicBezTo>
                  <a:cubicBezTo>
                    <a:pt x="5249837" y="1715718"/>
                    <a:pt x="5163417" y="1764329"/>
                    <a:pt x="5071103" y="1802302"/>
                  </a:cubicBezTo>
                  <a:cubicBezTo>
                    <a:pt x="5065047" y="1805166"/>
                    <a:pt x="5059810" y="1809340"/>
                    <a:pt x="5055064" y="1814005"/>
                  </a:cubicBezTo>
                  <a:cubicBezTo>
                    <a:pt x="5032885" y="1837574"/>
                    <a:pt x="5008252" y="1858443"/>
                    <a:pt x="4980100" y="1874483"/>
                  </a:cubicBezTo>
                  <a:cubicBezTo>
                    <a:pt x="4869783" y="1937580"/>
                    <a:pt x="4750381" y="1970724"/>
                    <a:pt x="4623943" y="1976043"/>
                  </a:cubicBezTo>
                  <a:cubicBezTo>
                    <a:pt x="4548488" y="1979235"/>
                    <a:pt x="4473034" y="1976453"/>
                    <a:pt x="4397497" y="1969251"/>
                  </a:cubicBezTo>
                  <a:cubicBezTo>
                    <a:pt x="4250598" y="1955256"/>
                    <a:pt x="4106892" y="1925549"/>
                    <a:pt x="3964576" y="1887822"/>
                  </a:cubicBezTo>
                  <a:cubicBezTo>
                    <a:pt x="3804174" y="1845348"/>
                    <a:pt x="3644181" y="1800992"/>
                    <a:pt x="3480342" y="1773004"/>
                  </a:cubicBezTo>
                  <a:cubicBezTo>
                    <a:pt x="3446789" y="1767275"/>
                    <a:pt x="3413481" y="1759992"/>
                    <a:pt x="3381318" y="1755573"/>
                  </a:cubicBezTo>
                  <a:cubicBezTo>
                    <a:pt x="3384346" y="1755573"/>
                    <a:pt x="3387374" y="1755573"/>
                    <a:pt x="3390402" y="1755736"/>
                  </a:cubicBezTo>
                  <a:cubicBezTo>
                    <a:pt x="3397195" y="1753936"/>
                    <a:pt x="3404069" y="1753036"/>
                    <a:pt x="3411107" y="1752790"/>
                  </a:cubicBezTo>
                  <a:cubicBezTo>
                    <a:pt x="3415936" y="1752627"/>
                    <a:pt x="3420109" y="1752545"/>
                    <a:pt x="3423710" y="1752381"/>
                  </a:cubicBezTo>
                  <a:cubicBezTo>
                    <a:pt x="3433695" y="1755491"/>
                    <a:pt x="3444661" y="1750335"/>
                    <a:pt x="3454399" y="1755327"/>
                  </a:cubicBezTo>
                  <a:cubicBezTo>
                    <a:pt x="3498183" y="1753936"/>
                    <a:pt x="3541147" y="1764575"/>
                    <a:pt x="3584849" y="1763838"/>
                  </a:cubicBezTo>
                  <a:cubicBezTo>
                    <a:pt x="3589023" y="1761383"/>
                    <a:pt x="3593196" y="1759992"/>
                    <a:pt x="3597288" y="1763920"/>
                  </a:cubicBezTo>
                  <a:cubicBezTo>
                    <a:pt x="3607682" y="1772022"/>
                    <a:pt x="3619793" y="1766375"/>
                    <a:pt x="3631005" y="1768094"/>
                  </a:cubicBezTo>
                  <a:cubicBezTo>
                    <a:pt x="3642463" y="1771858"/>
                    <a:pt x="3654493" y="1771040"/>
                    <a:pt x="3666114" y="1772922"/>
                  </a:cubicBezTo>
                  <a:cubicBezTo>
                    <a:pt x="3759490" y="1787980"/>
                    <a:pt x="3853031" y="1801893"/>
                    <a:pt x="3945917" y="1819652"/>
                  </a:cubicBezTo>
                  <a:cubicBezTo>
                    <a:pt x="4079803" y="1845266"/>
                    <a:pt x="4213117" y="1873337"/>
                    <a:pt x="4348477" y="1891096"/>
                  </a:cubicBezTo>
                  <a:cubicBezTo>
                    <a:pt x="4430150" y="1901735"/>
                    <a:pt x="4511907" y="1908445"/>
                    <a:pt x="4593990" y="1910737"/>
                  </a:cubicBezTo>
                  <a:cubicBezTo>
                    <a:pt x="4649803" y="1912292"/>
                    <a:pt x="4705289" y="1906072"/>
                    <a:pt x="4760611" y="1898625"/>
                  </a:cubicBezTo>
                  <a:cubicBezTo>
                    <a:pt x="4832056" y="1888968"/>
                    <a:pt x="4901863" y="1873419"/>
                    <a:pt x="4968152" y="1844284"/>
                  </a:cubicBezTo>
                  <a:cubicBezTo>
                    <a:pt x="4988939" y="1836674"/>
                    <a:pt x="5009480" y="1828736"/>
                    <a:pt x="5028057" y="1816378"/>
                  </a:cubicBezTo>
                  <a:cubicBezTo>
                    <a:pt x="5046961" y="1803857"/>
                    <a:pt x="5066357" y="1792154"/>
                    <a:pt x="5085589" y="1780124"/>
                  </a:cubicBezTo>
                  <a:cubicBezTo>
                    <a:pt x="5092791" y="1772513"/>
                    <a:pt x="5099583" y="1764575"/>
                    <a:pt x="5107194" y="1757373"/>
                  </a:cubicBezTo>
                  <a:cubicBezTo>
                    <a:pt x="5180275" y="1688302"/>
                    <a:pt x="5214401" y="1601308"/>
                    <a:pt x="5224467" y="1503185"/>
                  </a:cubicBezTo>
                  <a:cubicBezTo>
                    <a:pt x="5224386" y="1493446"/>
                    <a:pt x="5224958" y="1483626"/>
                    <a:pt x="5224140" y="1473887"/>
                  </a:cubicBezTo>
                  <a:cubicBezTo>
                    <a:pt x="5219230" y="1418319"/>
                    <a:pt x="5214810" y="1362834"/>
                    <a:pt x="5138128" y="1310621"/>
                  </a:cubicBezTo>
                  <a:cubicBezTo>
                    <a:pt x="5094673" y="1280996"/>
                    <a:pt x="5044588" y="1266101"/>
                    <a:pt x="4994503" y="1252680"/>
                  </a:cubicBezTo>
                  <a:cubicBezTo>
                    <a:pt x="4835575" y="1210124"/>
                    <a:pt x="4672554" y="1192938"/>
                    <a:pt x="4509370" y="1178044"/>
                  </a:cubicBezTo>
                  <a:cubicBezTo>
                    <a:pt x="4412474" y="1169205"/>
                    <a:pt x="4315578" y="1160858"/>
                    <a:pt x="4219418" y="1145800"/>
                  </a:cubicBezTo>
                  <a:cubicBezTo>
                    <a:pt x="4058525" y="1120676"/>
                    <a:pt x="3901479" y="1079430"/>
                    <a:pt x="3745578" y="1033109"/>
                  </a:cubicBezTo>
                  <a:cubicBezTo>
                    <a:pt x="3714234" y="1023780"/>
                    <a:pt x="3476905" y="941205"/>
                    <a:pt x="3470276" y="938669"/>
                  </a:cubicBezTo>
                  <a:cubicBezTo>
                    <a:pt x="3427475" y="922301"/>
                    <a:pt x="3317567" y="878763"/>
                    <a:pt x="3312575" y="876553"/>
                  </a:cubicBezTo>
                  <a:cubicBezTo>
                    <a:pt x="3279594" y="861905"/>
                    <a:pt x="3175660" y="820004"/>
                    <a:pt x="3169768" y="817549"/>
                  </a:cubicBezTo>
                  <a:cubicBezTo>
                    <a:pt x="3095950" y="787269"/>
                    <a:pt x="2709022" y="619010"/>
                    <a:pt x="2636841" y="587748"/>
                  </a:cubicBezTo>
                  <a:cubicBezTo>
                    <a:pt x="2581355" y="563688"/>
                    <a:pt x="2526033" y="539219"/>
                    <a:pt x="2470710" y="514995"/>
                  </a:cubicBezTo>
                  <a:cubicBezTo>
                    <a:pt x="2467355" y="514094"/>
                    <a:pt x="2463918" y="513522"/>
                    <a:pt x="2460726" y="512212"/>
                  </a:cubicBezTo>
                  <a:cubicBezTo>
                    <a:pt x="2323812" y="457381"/>
                    <a:pt x="2184769" y="409015"/>
                    <a:pt x="2041308" y="373906"/>
                  </a:cubicBezTo>
                  <a:cubicBezTo>
                    <a:pt x="1956606" y="353201"/>
                    <a:pt x="1871331" y="336261"/>
                    <a:pt x="1784747" y="325459"/>
                  </a:cubicBezTo>
                  <a:cubicBezTo>
                    <a:pt x="1734171" y="319157"/>
                    <a:pt x="1683431" y="316211"/>
                    <a:pt x="1632692" y="312119"/>
                  </a:cubicBezTo>
                  <a:cubicBezTo>
                    <a:pt x="1540134" y="304672"/>
                    <a:pt x="1448557" y="312119"/>
                    <a:pt x="1357145" y="323985"/>
                  </a:cubicBezTo>
                  <a:cubicBezTo>
                    <a:pt x="1297567" y="331760"/>
                    <a:pt x="1240035" y="349192"/>
                    <a:pt x="1181930" y="363922"/>
                  </a:cubicBezTo>
                  <a:cubicBezTo>
                    <a:pt x="1028730" y="402877"/>
                    <a:pt x="885677" y="464501"/>
                    <a:pt x="754901" y="553622"/>
                  </a:cubicBezTo>
                  <a:cubicBezTo>
                    <a:pt x="612912" y="650354"/>
                    <a:pt x="489256" y="767055"/>
                    <a:pt x="380657" y="900041"/>
                  </a:cubicBezTo>
                  <a:cubicBezTo>
                    <a:pt x="250535" y="1059461"/>
                    <a:pt x="160432" y="1239422"/>
                    <a:pt x="104209" y="1436815"/>
                  </a:cubicBezTo>
                  <a:cubicBezTo>
                    <a:pt x="53797" y="1613912"/>
                    <a:pt x="30064" y="1795591"/>
                    <a:pt x="15906" y="1978580"/>
                  </a:cubicBezTo>
                  <a:cubicBezTo>
                    <a:pt x="10178" y="2052316"/>
                    <a:pt x="4695" y="2126297"/>
                    <a:pt x="6495" y="2200524"/>
                  </a:cubicBezTo>
                  <a:cubicBezTo>
                    <a:pt x="6659" y="2206662"/>
                    <a:pt x="7804" y="2213291"/>
                    <a:pt x="2812" y="2218529"/>
                  </a:cubicBezTo>
                  <a:cubicBezTo>
                    <a:pt x="2649" y="2232441"/>
                    <a:pt x="2485" y="2246271"/>
                    <a:pt x="2321" y="2260184"/>
                  </a:cubicBezTo>
                  <a:cubicBezTo>
                    <a:pt x="-1607" y="2291282"/>
                    <a:pt x="603" y="2322544"/>
                    <a:pt x="766" y="2353724"/>
                  </a:cubicBezTo>
                  <a:cubicBezTo>
                    <a:pt x="930" y="2399554"/>
                    <a:pt x="-1607" y="2445383"/>
                    <a:pt x="2239" y="2491130"/>
                  </a:cubicBezTo>
                  <a:cubicBezTo>
                    <a:pt x="2403" y="2506434"/>
                    <a:pt x="2567" y="2521737"/>
                    <a:pt x="2730" y="2537123"/>
                  </a:cubicBezTo>
                  <a:cubicBezTo>
                    <a:pt x="6577" y="2545061"/>
                    <a:pt x="4367" y="2553490"/>
                    <a:pt x="4613" y="2561756"/>
                  </a:cubicBezTo>
                  <a:cubicBezTo>
                    <a:pt x="5840" y="2597110"/>
                    <a:pt x="2567" y="2632463"/>
                    <a:pt x="6413" y="2667735"/>
                  </a:cubicBezTo>
                  <a:cubicBezTo>
                    <a:pt x="6577" y="2676083"/>
                    <a:pt x="6741" y="2684349"/>
                    <a:pt x="6986" y="2692696"/>
                  </a:cubicBezTo>
                  <a:cubicBezTo>
                    <a:pt x="10751" y="2699898"/>
                    <a:pt x="8541" y="2707672"/>
                    <a:pt x="8868" y="2715120"/>
                  </a:cubicBezTo>
                  <a:cubicBezTo>
                    <a:pt x="10014" y="2737134"/>
                    <a:pt x="6986" y="2759312"/>
                    <a:pt x="10587" y="2781245"/>
                  </a:cubicBezTo>
                  <a:cubicBezTo>
                    <a:pt x="10751" y="2788119"/>
                    <a:pt x="10996" y="2795075"/>
                    <a:pt x="11160" y="2801950"/>
                  </a:cubicBezTo>
                  <a:cubicBezTo>
                    <a:pt x="16643" y="2825683"/>
                    <a:pt x="9687" y="2850070"/>
                    <a:pt x="14842" y="2873803"/>
                  </a:cubicBezTo>
                  <a:cubicBezTo>
                    <a:pt x="15006" y="2879286"/>
                    <a:pt x="15170" y="2884769"/>
                    <a:pt x="15333" y="2890252"/>
                  </a:cubicBezTo>
                  <a:cubicBezTo>
                    <a:pt x="20735" y="2909730"/>
                    <a:pt x="13942" y="2929944"/>
                    <a:pt x="19016" y="2949421"/>
                  </a:cubicBezTo>
                  <a:cubicBezTo>
                    <a:pt x="19180" y="2954904"/>
                    <a:pt x="19344" y="2960469"/>
                    <a:pt x="19507" y="2965952"/>
                  </a:cubicBezTo>
                  <a:cubicBezTo>
                    <a:pt x="24827" y="2983957"/>
                    <a:pt x="18361" y="3002779"/>
                    <a:pt x="23108" y="3020865"/>
                  </a:cubicBezTo>
                  <a:cubicBezTo>
                    <a:pt x="23354" y="3027740"/>
                    <a:pt x="23517" y="3034614"/>
                    <a:pt x="23763" y="3041489"/>
                  </a:cubicBezTo>
                  <a:cubicBezTo>
                    <a:pt x="29000" y="3056710"/>
                    <a:pt x="22535" y="3072914"/>
                    <a:pt x="27445" y="3088136"/>
                  </a:cubicBezTo>
                  <a:cubicBezTo>
                    <a:pt x="27609" y="3092228"/>
                    <a:pt x="27773" y="3096320"/>
                    <a:pt x="27936" y="3100493"/>
                  </a:cubicBezTo>
                  <a:cubicBezTo>
                    <a:pt x="33338" y="3117107"/>
                    <a:pt x="26709" y="3134538"/>
                    <a:pt x="31537" y="3151151"/>
                  </a:cubicBezTo>
                  <a:cubicBezTo>
                    <a:pt x="31701" y="3155243"/>
                    <a:pt x="31947" y="3159417"/>
                    <a:pt x="32110" y="3163508"/>
                  </a:cubicBezTo>
                  <a:cubicBezTo>
                    <a:pt x="37511" y="3178730"/>
                    <a:pt x="30801" y="3194852"/>
                    <a:pt x="35957" y="3210074"/>
                  </a:cubicBezTo>
                  <a:cubicBezTo>
                    <a:pt x="36120" y="3214166"/>
                    <a:pt x="36202" y="3218258"/>
                    <a:pt x="36366" y="3222268"/>
                  </a:cubicBezTo>
                  <a:cubicBezTo>
                    <a:pt x="41603" y="3236017"/>
                    <a:pt x="35220" y="3250829"/>
                    <a:pt x="39967" y="3264660"/>
                  </a:cubicBezTo>
                  <a:cubicBezTo>
                    <a:pt x="40130" y="3268752"/>
                    <a:pt x="40376" y="3272844"/>
                    <a:pt x="40539" y="3276935"/>
                  </a:cubicBezTo>
                  <a:cubicBezTo>
                    <a:pt x="45532" y="3287902"/>
                    <a:pt x="39721" y="3299932"/>
                    <a:pt x="43977" y="3310898"/>
                  </a:cubicBezTo>
                  <a:cubicBezTo>
                    <a:pt x="44222" y="3315072"/>
                    <a:pt x="44386" y="3319246"/>
                    <a:pt x="44631" y="3323420"/>
                  </a:cubicBezTo>
                  <a:cubicBezTo>
                    <a:pt x="49869" y="3334222"/>
                    <a:pt x="43813" y="3346252"/>
                    <a:pt x="48232" y="3357137"/>
                  </a:cubicBezTo>
                  <a:cubicBezTo>
                    <a:pt x="48478" y="3361229"/>
                    <a:pt x="48723" y="3365402"/>
                    <a:pt x="48887" y="3369494"/>
                  </a:cubicBezTo>
                  <a:cubicBezTo>
                    <a:pt x="52651" y="3375632"/>
                    <a:pt x="50033" y="3382424"/>
                    <a:pt x="50933" y="3388808"/>
                  </a:cubicBezTo>
                  <a:cubicBezTo>
                    <a:pt x="54206" y="3394946"/>
                    <a:pt x="60262" y="3400593"/>
                    <a:pt x="53634" y="3408121"/>
                  </a:cubicBezTo>
                  <a:cubicBezTo>
                    <a:pt x="55598" y="3415732"/>
                    <a:pt x="54043" y="3426208"/>
                    <a:pt x="64272" y="3428090"/>
                  </a:cubicBezTo>
                  <a:cubicBezTo>
                    <a:pt x="75402" y="3430136"/>
                    <a:pt x="79331" y="3420233"/>
                    <a:pt x="83913" y="3412377"/>
                  </a:cubicBezTo>
                  <a:cubicBezTo>
                    <a:pt x="116158" y="3356155"/>
                    <a:pt x="148402" y="3299932"/>
                    <a:pt x="180809" y="3243791"/>
                  </a:cubicBezTo>
                  <a:cubicBezTo>
                    <a:pt x="231876" y="3155570"/>
                    <a:pt x="290881" y="3072832"/>
                    <a:pt x="357742" y="2995987"/>
                  </a:cubicBezTo>
                  <a:cubicBezTo>
                    <a:pt x="402180" y="2944920"/>
                    <a:pt x="449646" y="2896636"/>
                    <a:pt x="500631" y="2851707"/>
                  </a:cubicBezTo>
                  <a:cubicBezTo>
                    <a:pt x="546624" y="2811197"/>
                    <a:pt x="593271" y="2771506"/>
                    <a:pt x="642129" y="2734515"/>
                  </a:cubicBezTo>
                  <a:cubicBezTo>
                    <a:pt x="726503" y="2670600"/>
                    <a:pt x="814888" y="2612905"/>
                    <a:pt x="907528" y="2561428"/>
                  </a:cubicBezTo>
                  <a:cubicBezTo>
                    <a:pt x="1007206" y="2506106"/>
                    <a:pt x="1111140" y="2461014"/>
                    <a:pt x="1219166" y="2425496"/>
                  </a:cubicBezTo>
                  <a:cubicBezTo>
                    <a:pt x="1310252" y="2395544"/>
                    <a:pt x="1403547" y="2374102"/>
                    <a:pt x="1498560" y="2360599"/>
                  </a:cubicBezTo>
                  <a:cubicBezTo>
                    <a:pt x="1505189" y="2356098"/>
                    <a:pt x="1513536" y="2361335"/>
                    <a:pt x="1520165" y="2356752"/>
                  </a:cubicBezTo>
                  <a:lnTo>
                    <a:pt x="1522129" y="2356425"/>
                  </a:lnTo>
                  <a:lnTo>
                    <a:pt x="1524093" y="2356507"/>
                  </a:lnTo>
                  <a:cubicBezTo>
                    <a:pt x="1532032" y="2351597"/>
                    <a:pt x="1541525" y="2357243"/>
                    <a:pt x="1549545" y="2352824"/>
                  </a:cubicBezTo>
                  <a:cubicBezTo>
                    <a:pt x="1552246" y="2352660"/>
                    <a:pt x="1554946" y="2352497"/>
                    <a:pt x="1557729" y="2352333"/>
                  </a:cubicBezTo>
                  <a:cubicBezTo>
                    <a:pt x="1567140" y="2347095"/>
                    <a:pt x="1578106" y="2353561"/>
                    <a:pt x="1587518" y="2348405"/>
                  </a:cubicBezTo>
                  <a:cubicBezTo>
                    <a:pt x="1590218" y="2348323"/>
                    <a:pt x="1592837" y="2348159"/>
                    <a:pt x="1595538" y="2348077"/>
                  </a:cubicBezTo>
                  <a:cubicBezTo>
                    <a:pt x="1606422" y="2343004"/>
                    <a:pt x="1618534" y="2349141"/>
                    <a:pt x="1629500" y="2344395"/>
                  </a:cubicBezTo>
                  <a:cubicBezTo>
                    <a:pt x="1633592" y="2344231"/>
                    <a:pt x="1637684" y="2343986"/>
                    <a:pt x="1641776" y="2343822"/>
                  </a:cubicBezTo>
                  <a:cubicBezTo>
                    <a:pt x="1656998" y="2338584"/>
                    <a:pt x="1673202" y="2345131"/>
                    <a:pt x="1688424" y="2340057"/>
                  </a:cubicBezTo>
                  <a:cubicBezTo>
                    <a:pt x="1695298" y="2339894"/>
                    <a:pt x="1702172" y="2339730"/>
                    <a:pt x="1709047" y="2339566"/>
                  </a:cubicBezTo>
                  <a:cubicBezTo>
                    <a:pt x="1767642" y="2335147"/>
                    <a:pt x="1826320" y="2338503"/>
                    <a:pt x="1884998" y="2337848"/>
                  </a:cubicBezTo>
                  <a:cubicBezTo>
                    <a:pt x="1902347" y="2337684"/>
                    <a:pt x="1919861" y="2335229"/>
                    <a:pt x="1937047" y="2339566"/>
                  </a:cubicBezTo>
                  <a:cubicBezTo>
                    <a:pt x="1943921" y="2339730"/>
                    <a:pt x="1950877" y="2339894"/>
                    <a:pt x="1957752" y="2340139"/>
                  </a:cubicBezTo>
                  <a:cubicBezTo>
                    <a:pt x="1975838" y="2345131"/>
                    <a:pt x="1994660" y="2338421"/>
                    <a:pt x="2012665" y="2343822"/>
                  </a:cubicBezTo>
                  <a:cubicBezTo>
                    <a:pt x="2016756" y="2343986"/>
                    <a:pt x="2020930" y="2344149"/>
                    <a:pt x="2025022" y="2344313"/>
                  </a:cubicBezTo>
                  <a:cubicBezTo>
                    <a:pt x="2037380" y="2349059"/>
                    <a:pt x="2050883" y="2342758"/>
                    <a:pt x="2063240" y="2347914"/>
                  </a:cubicBezTo>
                  <a:cubicBezTo>
                    <a:pt x="2067332" y="2348077"/>
                    <a:pt x="2071424" y="2348241"/>
                    <a:pt x="2075516" y="2348487"/>
                  </a:cubicBezTo>
                  <a:cubicBezTo>
                    <a:pt x="2086400" y="2353315"/>
                    <a:pt x="2098512" y="2346932"/>
                    <a:pt x="2109315" y="2352251"/>
                  </a:cubicBezTo>
                  <a:cubicBezTo>
                    <a:pt x="2112016" y="2352415"/>
                    <a:pt x="2114798" y="2352579"/>
                    <a:pt x="2117499" y="2352660"/>
                  </a:cubicBezTo>
                  <a:cubicBezTo>
                    <a:pt x="2126992" y="2357325"/>
                    <a:pt x="2137794" y="2351269"/>
                    <a:pt x="2147206" y="2356425"/>
                  </a:cubicBezTo>
                  <a:cubicBezTo>
                    <a:pt x="2149906" y="2356589"/>
                    <a:pt x="2152689" y="2356752"/>
                    <a:pt x="2155390" y="2356916"/>
                  </a:cubicBezTo>
                  <a:cubicBezTo>
                    <a:pt x="2164801" y="2361499"/>
                    <a:pt x="2175603" y="2355525"/>
                    <a:pt x="2185015" y="2360599"/>
                  </a:cubicBezTo>
                  <a:lnTo>
                    <a:pt x="2186979" y="2360517"/>
                  </a:lnTo>
                  <a:lnTo>
                    <a:pt x="2188943" y="2360844"/>
                  </a:lnTo>
                  <a:cubicBezTo>
                    <a:pt x="2198355" y="2366000"/>
                    <a:pt x="2209321" y="2359535"/>
                    <a:pt x="2218650" y="2364855"/>
                  </a:cubicBezTo>
                  <a:cubicBezTo>
                    <a:pt x="2221433" y="2365100"/>
                    <a:pt x="2224133" y="2365264"/>
                    <a:pt x="2226916" y="2365509"/>
                  </a:cubicBezTo>
                  <a:cubicBezTo>
                    <a:pt x="2233545" y="2369356"/>
                    <a:pt x="2241646" y="2364527"/>
                    <a:pt x="2248112" y="2369028"/>
                  </a:cubicBezTo>
                  <a:cubicBezTo>
                    <a:pt x="2250812" y="2369192"/>
                    <a:pt x="2253595" y="2369437"/>
                    <a:pt x="2256296" y="2369601"/>
                  </a:cubicBezTo>
                  <a:cubicBezTo>
                    <a:pt x="2262924" y="2373611"/>
                    <a:pt x="2271026" y="2368619"/>
                    <a:pt x="2277491" y="2373202"/>
                  </a:cubicBezTo>
                  <a:cubicBezTo>
                    <a:pt x="2288294" y="2375166"/>
                    <a:pt x="2299342" y="2376639"/>
                    <a:pt x="2309981" y="2379258"/>
                  </a:cubicBezTo>
                  <a:cubicBezTo>
                    <a:pt x="2441085" y="2411747"/>
                    <a:pt x="2570880" y="2449147"/>
                    <a:pt x="2699529" y="2489984"/>
                  </a:cubicBezTo>
                  <a:cubicBezTo>
                    <a:pt x="2835788" y="2533276"/>
                    <a:pt x="2971803" y="2577387"/>
                    <a:pt x="3107408" y="2622479"/>
                  </a:cubicBezTo>
                  <a:cubicBezTo>
                    <a:pt x="3321250" y="2693678"/>
                    <a:pt x="3534764" y="2765695"/>
                    <a:pt x="3753353" y="2821100"/>
                  </a:cubicBezTo>
                  <a:cubicBezTo>
                    <a:pt x="3814322" y="2836567"/>
                    <a:pt x="3875455" y="2851461"/>
                    <a:pt x="3937733" y="2860873"/>
                  </a:cubicBezTo>
                  <a:cubicBezTo>
                    <a:pt x="3944198" y="2865865"/>
                    <a:pt x="3952709" y="2860136"/>
                    <a:pt x="3959174" y="2864965"/>
                  </a:cubicBezTo>
                  <a:cubicBezTo>
                    <a:pt x="3976770" y="2871266"/>
                    <a:pt x="3995183" y="2872494"/>
                    <a:pt x="4013597" y="2873885"/>
                  </a:cubicBezTo>
                  <a:cubicBezTo>
                    <a:pt x="4020144" y="2878140"/>
                    <a:pt x="4028327" y="2872903"/>
                    <a:pt x="4034874" y="2877567"/>
                  </a:cubicBezTo>
                  <a:cubicBezTo>
                    <a:pt x="4037657" y="2877731"/>
                    <a:pt x="4040357" y="2877977"/>
                    <a:pt x="4043140" y="2878140"/>
                  </a:cubicBezTo>
                  <a:cubicBezTo>
                    <a:pt x="4049687" y="2882150"/>
                    <a:pt x="4057871" y="2877158"/>
                    <a:pt x="4064336" y="2881741"/>
                  </a:cubicBezTo>
                  <a:cubicBezTo>
                    <a:pt x="4067118" y="2881905"/>
                    <a:pt x="4069819" y="2882150"/>
                    <a:pt x="4072602" y="2882314"/>
                  </a:cubicBezTo>
                  <a:cubicBezTo>
                    <a:pt x="4080622" y="2886570"/>
                    <a:pt x="4090033" y="2881005"/>
                    <a:pt x="4097971" y="2885915"/>
                  </a:cubicBezTo>
                  <a:cubicBezTo>
                    <a:pt x="4100754" y="2886079"/>
                    <a:pt x="4103454" y="2886242"/>
                    <a:pt x="4106237" y="2886406"/>
                  </a:cubicBezTo>
                  <a:cubicBezTo>
                    <a:pt x="4115730" y="2890907"/>
                    <a:pt x="4126451" y="2885015"/>
                    <a:pt x="4135944" y="2890007"/>
                  </a:cubicBezTo>
                  <a:cubicBezTo>
                    <a:pt x="4138645" y="2890089"/>
                    <a:pt x="4141345" y="2890252"/>
                    <a:pt x="4144046" y="2890334"/>
                  </a:cubicBezTo>
                  <a:cubicBezTo>
                    <a:pt x="4156403" y="2895326"/>
                    <a:pt x="4169906" y="2888943"/>
                    <a:pt x="4182182" y="2894181"/>
                  </a:cubicBezTo>
                  <a:cubicBezTo>
                    <a:pt x="4186356" y="2894344"/>
                    <a:pt x="4190448" y="2894590"/>
                    <a:pt x="4194622" y="2894754"/>
                  </a:cubicBezTo>
                  <a:cubicBezTo>
                    <a:pt x="4212708" y="2899500"/>
                    <a:pt x="4231531" y="2893035"/>
                    <a:pt x="4249535" y="2898355"/>
                  </a:cubicBezTo>
                  <a:cubicBezTo>
                    <a:pt x="4256409" y="2898518"/>
                    <a:pt x="4263365" y="2898600"/>
                    <a:pt x="4270240" y="2898764"/>
                  </a:cubicBezTo>
                  <a:cubicBezTo>
                    <a:pt x="4302402" y="2901874"/>
                    <a:pt x="4334564" y="2901628"/>
                    <a:pt x="4366726" y="2898927"/>
                  </a:cubicBezTo>
                  <a:cubicBezTo>
                    <a:pt x="4373683" y="2898764"/>
                    <a:pt x="4380557" y="2898600"/>
                    <a:pt x="4387513" y="2898355"/>
                  </a:cubicBezTo>
                  <a:cubicBezTo>
                    <a:pt x="4402735" y="2893035"/>
                    <a:pt x="4418857" y="2899582"/>
                    <a:pt x="4434079" y="2894590"/>
                  </a:cubicBezTo>
                  <a:cubicBezTo>
                    <a:pt x="4438171" y="2894426"/>
                    <a:pt x="4442181" y="2894263"/>
                    <a:pt x="4446273" y="2894099"/>
                  </a:cubicBezTo>
                  <a:cubicBezTo>
                    <a:pt x="4454293" y="2889352"/>
                    <a:pt x="4463867" y="2894999"/>
                    <a:pt x="4471970" y="2890334"/>
                  </a:cubicBezTo>
                  <a:cubicBezTo>
                    <a:pt x="4474670" y="2890171"/>
                    <a:pt x="4477289" y="2890089"/>
                    <a:pt x="4479990" y="2889925"/>
                  </a:cubicBezTo>
                  <a:cubicBezTo>
                    <a:pt x="4486537" y="2885342"/>
                    <a:pt x="4494884" y="2890662"/>
                    <a:pt x="4501431" y="2886079"/>
                  </a:cubicBezTo>
                  <a:lnTo>
                    <a:pt x="4503395" y="2885751"/>
                  </a:lnTo>
                  <a:lnTo>
                    <a:pt x="4505441" y="2885833"/>
                  </a:lnTo>
                  <a:cubicBezTo>
                    <a:pt x="4511907" y="2881005"/>
                    <a:pt x="4520254" y="2886570"/>
                    <a:pt x="4526719" y="2881905"/>
                  </a:cubicBezTo>
                  <a:cubicBezTo>
                    <a:pt x="4550452" y="2876995"/>
                    <a:pt x="4574021" y="2871757"/>
                    <a:pt x="4597509" y="2865701"/>
                  </a:cubicBezTo>
                  <a:cubicBezTo>
                    <a:pt x="4736715" y="2829775"/>
                    <a:pt x="4863399" y="2765859"/>
                    <a:pt x="4985911" y="2692860"/>
                  </a:cubicBezTo>
                  <a:cubicBezTo>
                    <a:pt x="5072576" y="2641220"/>
                    <a:pt x="5156706" y="2585407"/>
                    <a:pt x="5238216" y="2525829"/>
                  </a:cubicBezTo>
                  <a:cubicBezTo>
                    <a:pt x="5311788" y="2471980"/>
                    <a:pt x="5386424" y="2419440"/>
                    <a:pt x="5458196" y="2363218"/>
                  </a:cubicBezTo>
                  <a:cubicBezTo>
                    <a:pt x="5544289" y="2295865"/>
                    <a:pt x="5629891" y="2227940"/>
                    <a:pt x="5712956" y="2156823"/>
                  </a:cubicBezTo>
                  <a:cubicBezTo>
                    <a:pt x="5775972" y="2102892"/>
                    <a:pt x="5839560" y="2049534"/>
                    <a:pt x="5900038" y="1992820"/>
                  </a:cubicBezTo>
                  <a:cubicBezTo>
                    <a:pt x="5945785" y="1949855"/>
                    <a:pt x="5992105" y="1907381"/>
                    <a:pt x="6034497" y="1860652"/>
                  </a:cubicBezTo>
                  <a:cubicBezTo>
                    <a:pt x="6085155" y="1804757"/>
                    <a:pt x="6133848" y="1747552"/>
                    <a:pt x="6175830" y="1684947"/>
                  </a:cubicBezTo>
                  <a:cubicBezTo>
                    <a:pt x="6266916" y="1548769"/>
                    <a:pt x="6337379" y="1401215"/>
                    <a:pt x="6409232" y="1254644"/>
                  </a:cubicBezTo>
                  <a:cubicBezTo>
                    <a:pt x="6495243" y="1079266"/>
                    <a:pt x="6578636" y="902660"/>
                    <a:pt x="6656873" y="723599"/>
                  </a:cubicBezTo>
                  <a:cubicBezTo>
                    <a:pt x="6702375" y="619501"/>
                    <a:pt x="6746239" y="514749"/>
                    <a:pt x="6785112" y="407951"/>
                  </a:cubicBezTo>
                  <a:cubicBezTo>
                    <a:pt x="6809909" y="339862"/>
                    <a:pt x="6829387" y="270382"/>
                    <a:pt x="6843708" y="199347"/>
                  </a:cubicBezTo>
                  <a:cubicBezTo>
                    <a:pt x="6847636" y="192636"/>
                    <a:pt x="6842808" y="184534"/>
                    <a:pt x="6847227" y="177905"/>
                  </a:cubicBezTo>
                  <a:cubicBezTo>
                    <a:pt x="6847391" y="173813"/>
                    <a:pt x="6847555" y="169803"/>
                    <a:pt x="6847718" y="165711"/>
                  </a:cubicBezTo>
                  <a:cubicBezTo>
                    <a:pt x="6850337" y="152290"/>
                    <a:pt x="6850091" y="138377"/>
                    <a:pt x="6847555" y="124465"/>
                  </a:cubicBezTo>
                  <a:close/>
                  <a:moveTo>
                    <a:pt x="3343755" y="1752217"/>
                  </a:moveTo>
                  <a:cubicBezTo>
                    <a:pt x="3342773" y="1752136"/>
                    <a:pt x="3341709" y="1752054"/>
                    <a:pt x="3340727" y="1752054"/>
                  </a:cubicBezTo>
                  <a:cubicBezTo>
                    <a:pt x="3340809" y="1751890"/>
                    <a:pt x="3340891" y="1751644"/>
                    <a:pt x="3340891" y="1751317"/>
                  </a:cubicBezTo>
                  <a:cubicBezTo>
                    <a:pt x="3341873" y="1751644"/>
                    <a:pt x="3342773" y="1751890"/>
                    <a:pt x="3343755" y="1752217"/>
                  </a:cubicBezTo>
                  <a:close/>
                  <a:moveTo>
                    <a:pt x="3022378" y="778676"/>
                  </a:moveTo>
                  <a:cubicBezTo>
                    <a:pt x="3022460" y="777857"/>
                    <a:pt x="3022460" y="777203"/>
                    <a:pt x="3022460" y="776548"/>
                  </a:cubicBezTo>
                  <a:cubicBezTo>
                    <a:pt x="3023524" y="776957"/>
                    <a:pt x="3024588" y="777203"/>
                    <a:pt x="3025734" y="777612"/>
                  </a:cubicBezTo>
                  <a:cubicBezTo>
                    <a:pt x="3024424" y="777857"/>
                    <a:pt x="3023442" y="778267"/>
                    <a:pt x="3022378" y="778676"/>
                  </a:cubicBezTo>
                  <a:close/>
                </a:path>
              </a:pathLst>
            </a:custGeom>
            <a:solidFill>
              <a:srgbClr val="F9C9A9"/>
            </a:solidFill>
            <a:ln w="818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Shape 49">
              <a:extLst>
                <a:ext uri="{FF2B5EF4-FFF2-40B4-BE49-F238E27FC236}">
                  <a16:creationId xmlns:a16="http://schemas.microsoft.com/office/drawing/2014/main" id="{55C2190C-0212-40DE-AD00-59FA66DC9360}"/>
                </a:ext>
              </a:extLst>
            </p:cNvPr>
            <p:cNvSpPr/>
            <p:nvPr/>
          </p:nvSpPr>
          <p:spPr>
            <a:xfrm>
              <a:off x="2497594" y="5580687"/>
              <a:ext cx="855087" cy="113341"/>
            </a:xfrm>
            <a:custGeom>
              <a:avLst/>
              <a:gdLst>
                <a:gd name="connsiteX0" fmla="*/ 12930 w 1745843"/>
                <a:gd name="connsiteY0" fmla="*/ 20 h 231410"/>
                <a:gd name="connsiteX1" fmla="*/ 304518 w 1745843"/>
                <a:gd name="connsiteY1" fmla="*/ 11641 h 231410"/>
                <a:gd name="connsiteX2" fmla="*/ 959956 w 1745843"/>
                <a:gd name="connsiteY2" fmla="*/ 125478 h 231410"/>
                <a:gd name="connsiteX3" fmla="*/ 1207516 w 1745843"/>
                <a:gd name="connsiteY3" fmla="*/ 154612 h 231410"/>
                <a:gd name="connsiteX4" fmla="*/ 1581923 w 1745843"/>
                <a:gd name="connsiteY4" fmla="*/ 115739 h 231410"/>
                <a:gd name="connsiteX5" fmla="*/ 1729804 w 1745843"/>
                <a:gd name="connsiteY5" fmla="*/ 47323 h 231410"/>
                <a:gd name="connsiteX6" fmla="*/ 1745844 w 1745843"/>
                <a:gd name="connsiteY6" fmla="*/ 49860 h 231410"/>
                <a:gd name="connsiteX7" fmla="*/ 1647066 w 1745843"/>
                <a:gd name="connsiteY7" fmla="*/ 132843 h 231410"/>
                <a:gd name="connsiteX8" fmla="*/ 1440262 w 1745843"/>
                <a:gd name="connsiteY8" fmla="*/ 211325 h 231410"/>
                <a:gd name="connsiteX9" fmla="*/ 1272822 w 1745843"/>
                <a:gd name="connsiteY9" fmla="*/ 231294 h 231410"/>
                <a:gd name="connsiteX10" fmla="*/ 1092697 w 1745843"/>
                <a:gd name="connsiteY10" fmla="*/ 226956 h 231410"/>
                <a:gd name="connsiteX11" fmla="*/ 802419 w 1745843"/>
                <a:gd name="connsiteY11" fmla="*/ 182764 h 231410"/>
                <a:gd name="connsiteX12" fmla="*/ 338563 w 1745843"/>
                <a:gd name="connsiteY12" fmla="*/ 66063 h 231410"/>
                <a:gd name="connsiteX13" fmla="*/ 0 w 1745843"/>
                <a:gd name="connsiteY13" fmla="*/ 3785 h 231410"/>
                <a:gd name="connsiteX14" fmla="*/ 12930 w 1745843"/>
                <a:gd name="connsiteY14" fmla="*/ 20 h 231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45843" h="231410">
                  <a:moveTo>
                    <a:pt x="12930" y="20"/>
                  </a:moveTo>
                  <a:cubicBezTo>
                    <a:pt x="29707" y="20"/>
                    <a:pt x="292733" y="10086"/>
                    <a:pt x="304518" y="11641"/>
                  </a:cubicBezTo>
                  <a:cubicBezTo>
                    <a:pt x="525152" y="37502"/>
                    <a:pt x="740713" y="92252"/>
                    <a:pt x="959956" y="125478"/>
                  </a:cubicBezTo>
                  <a:cubicBezTo>
                    <a:pt x="1041548" y="137835"/>
                    <a:pt x="1124941" y="149865"/>
                    <a:pt x="1207516" y="154612"/>
                  </a:cubicBezTo>
                  <a:cubicBezTo>
                    <a:pt x="1333954" y="161814"/>
                    <a:pt x="1460394" y="150111"/>
                    <a:pt x="1581923" y="115739"/>
                  </a:cubicBezTo>
                  <a:cubicBezTo>
                    <a:pt x="1597636" y="111320"/>
                    <a:pt x="1683893" y="75720"/>
                    <a:pt x="1729804" y="47323"/>
                  </a:cubicBezTo>
                  <a:cubicBezTo>
                    <a:pt x="1737415" y="50678"/>
                    <a:pt x="1743225" y="49778"/>
                    <a:pt x="1745844" y="49860"/>
                  </a:cubicBezTo>
                  <a:cubicBezTo>
                    <a:pt x="1726039" y="82431"/>
                    <a:pt x="1679637" y="115002"/>
                    <a:pt x="1647066" y="132843"/>
                  </a:cubicBezTo>
                  <a:cubicBezTo>
                    <a:pt x="1581841" y="168606"/>
                    <a:pt x="1513179" y="195858"/>
                    <a:pt x="1440262" y="211325"/>
                  </a:cubicBezTo>
                  <a:cubicBezTo>
                    <a:pt x="1385103" y="223028"/>
                    <a:pt x="1329453" y="231539"/>
                    <a:pt x="1272822" y="231294"/>
                  </a:cubicBezTo>
                  <a:cubicBezTo>
                    <a:pt x="1212753" y="231048"/>
                    <a:pt x="1152602" y="233013"/>
                    <a:pt x="1092697" y="226956"/>
                  </a:cubicBezTo>
                  <a:cubicBezTo>
                    <a:pt x="995229" y="217054"/>
                    <a:pt x="898332" y="203305"/>
                    <a:pt x="802419" y="182764"/>
                  </a:cubicBezTo>
                  <a:cubicBezTo>
                    <a:pt x="646436" y="149374"/>
                    <a:pt x="493972" y="101745"/>
                    <a:pt x="338563" y="66063"/>
                  </a:cubicBezTo>
                  <a:cubicBezTo>
                    <a:pt x="237657" y="42903"/>
                    <a:pt x="11703" y="3785"/>
                    <a:pt x="0" y="3785"/>
                  </a:cubicBezTo>
                  <a:cubicBezTo>
                    <a:pt x="3437" y="-2517"/>
                    <a:pt x="8838" y="1248"/>
                    <a:pt x="12930" y="20"/>
                  </a:cubicBezTo>
                  <a:close/>
                </a:path>
              </a:pathLst>
            </a:custGeom>
            <a:solidFill>
              <a:srgbClr val="DAB299"/>
            </a:solidFill>
            <a:ln w="818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Shape 50">
              <a:extLst>
                <a:ext uri="{FF2B5EF4-FFF2-40B4-BE49-F238E27FC236}">
                  <a16:creationId xmlns:a16="http://schemas.microsoft.com/office/drawing/2014/main" id="{BB1365BB-841A-4F4D-A3DC-CD4049EBA37C}"/>
                </a:ext>
              </a:extLst>
            </p:cNvPr>
            <p:cNvSpPr/>
            <p:nvPr/>
          </p:nvSpPr>
          <p:spPr>
            <a:xfrm>
              <a:off x="2384390" y="1252562"/>
              <a:ext cx="1300202" cy="1953503"/>
            </a:xfrm>
            <a:custGeom>
              <a:avLst/>
              <a:gdLst>
                <a:gd name="connsiteX0" fmla="*/ 41222 w 1300202"/>
                <a:gd name="connsiteY0" fmla="*/ 819160 h 1953503"/>
                <a:gd name="connsiteX1" fmla="*/ 45951 w 1300202"/>
                <a:gd name="connsiteY1" fmla="*/ 821525 h 1953503"/>
                <a:gd name="connsiteX2" fmla="*/ 44027 w 1300202"/>
                <a:gd name="connsiteY2" fmla="*/ 904576 h 1953503"/>
                <a:gd name="connsiteX3" fmla="*/ 70241 w 1300202"/>
                <a:gd name="connsiteY3" fmla="*/ 1086072 h 1953503"/>
                <a:gd name="connsiteX4" fmla="*/ 132530 w 1300202"/>
                <a:gd name="connsiteY4" fmla="*/ 1192171 h 1953503"/>
                <a:gd name="connsiteX5" fmla="*/ 286568 w 1300202"/>
                <a:gd name="connsiteY5" fmla="*/ 1326649 h 1953503"/>
                <a:gd name="connsiteX6" fmla="*/ 394111 w 1300202"/>
                <a:gd name="connsiteY6" fmla="*/ 1401684 h 1953503"/>
                <a:gd name="connsiteX7" fmla="*/ 482934 w 1300202"/>
                <a:gd name="connsiteY7" fmla="*/ 1502652 h 1953503"/>
                <a:gd name="connsiteX8" fmla="*/ 513517 w 1300202"/>
                <a:gd name="connsiteY8" fmla="*/ 1598370 h 1953503"/>
                <a:gd name="connsiteX9" fmla="*/ 514840 w 1300202"/>
                <a:gd name="connsiteY9" fmla="*/ 1663144 h 1953503"/>
                <a:gd name="connsiteX10" fmla="*/ 499969 w 1300202"/>
                <a:gd name="connsiteY10" fmla="*/ 1597127 h 1953503"/>
                <a:gd name="connsiteX11" fmla="*/ 442571 w 1300202"/>
                <a:gd name="connsiteY11" fmla="*/ 1535199 h 1953503"/>
                <a:gd name="connsiteX12" fmla="*/ 344529 w 1300202"/>
                <a:gd name="connsiteY12" fmla="*/ 1490948 h 1953503"/>
                <a:gd name="connsiteX13" fmla="*/ 191572 w 1300202"/>
                <a:gd name="connsiteY13" fmla="*/ 1428579 h 1953503"/>
                <a:gd name="connsiteX14" fmla="*/ 2301 w 1300202"/>
                <a:gd name="connsiteY14" fmla="*/ 1136656 h 1953503"/>
                <a:gd name="connsiteX15" fmla="*/ 21982 w 1300202"/>
                <a:gd name="connsiteY15" fmla="*/ 893514 h 1953503"/>
                <a:gd name="connsiteX16" fmla="*/ 37574 w 1300202"/>
                <a:gd name="connsiteY16" fmla="*/ 827537 h 1953503"/>
                <a:gd name="connsiteX17" fmla="*/ 41222 w 1300202"/>
                <a:gd name="connsiteY17" fmla="*/ 819160 h 1953503"/>
                <a:gd name="connsiteX18" fmla="*/ 124995 w 1300202"/>
                <a:gd name="connsiteY18" fmla="*/ 387347 h 1953503"/>
                <a:gd name="connsiteX19" fmla="*/ 128402 w 1300202"/>
                <a:gd name="connsiteY19" fmla="*/ 388950 h 1953503"/>
                <a:gd name="connsiteX20" fmla="*/ 126117 w 1300202"/>
                <a:gd name="connsiteY20" fmla="*/ 441138 h 1953503"/>
                <a:gd name="connsiteX21" fmla="*/ 146920 w 1300202"/>
                <a:gd name="connsiteY21" fmla="*/ 607001 h 1953503"/>
                <a:gd name="connsiteX22" fmla="*/ 199669 w 1300202"/>
                <a:gd name="connsiteY22" fmla="*/ 701076 h 1953503"/>
                <a:gd name="connsiteX23" fmla="*/ 393630 w 1300202"/>
                <a:gd name="connsiteY23" fmla="*/ 859082 h 1953503"/>
                <a:gd name="connsiteX24" fmla="*/ 507826 w 1300202"/>
                <a:gd name="connsiteY24" fmla="*/ 982417 h 1953503"/>
                <a:gd name="connsiteX25" fmla="*/ 525543 w 1300202"/>
                <a:gd name="connsiteY25" fmla="*/ 1051359 h 1953503"/>
                <a:gd name="connsiteX26" fmla="*/ 534601 w 1300202"/>
                <a:gd name="connsiteY26" fmla="*/ 1261834 h 1953503"/>
                <a:gd name="connsiteX27" fmla="*/ 530032 w 1300202"/>
                <a:gd name="connsiteY27" fmla="*/ 1309893 h 1953503"/>
                <a:gd name="connsiteX28" fmla="*/ 518729 w 1300202"/>
                <a:gd name="connsiteY28" fmla="*/ 1062783 h 1953503"/>
                <a:gd name="connsiteX29" fmla="*/ 479848 w 1300202"/>
                <a:gd name="connsiteY29" fmla="*/ 1005665 h 1953503"/>
                <a:gd name="connsiteX30" fmla="*/ 384852 w 1300202"/>
                <a:gd name="connsiteY30" fmla="*/ 958046 h 1953503"/>
                <a:gd name="connsiteX31" fmla="*/ 249091 w 1300202"/>
                <a:gd name="connsiteY31" fmla="*/ 902411 h 1953503"/>
                <a:gd name="connsiteX32" fmla="*/ 90965 w 1300202"/>
                <a:gd name="connsiteY32" fmla="*/ 642835 h 1953503"/>
                <a:gd name="connsiteX33" fmla="*/ 120225 w 1300202"/>
                <a:gd name="connsiteY33" fmla="*/ 399733 h 1953503"/>
                <a:gd name="connsiteX34" fmla="*/ 124995 w 1300202"/>
                <a:gd name="connsiteY34" fmla="*/ 387347 h 1953503"/>
                <a:gd name="connsiteX35" fmla="*/ 1239818 w 1300202"/>
                <a:gd name="connsiteY35" fmla="*/ 317663 h 1953503"/>
                <a:gd name="connsiteX36" fmla="*/ 1242384 w 1300202"/>
                <a:gd name="connsiteY36" fmla="*/ 322172 h 1953503"/>
                <a:gd name="connsiteX37" fmla="*/ 1250801 w 1300202"/>
                <a:gd name="connsiteY37" fmla="*/ 347465 h 1953503"/>
                <a:gd name="connsiteX38" fmla="*/ 1299140 w 1300202"/>
                <a:gd name="connsiteY38" fmla="*/ 749415 h 1953503"/>
                <a:gd name="connsiteX39" fmla="*/ 1188512 w 1300202"/>
                <a:gd name="connsiteY39" fmla="*/ 1062062 h 1953503"/>
                <a:gd name="connsiteX40" fmla="*/ 1001927 w 1300202"/>
                <a:gd name="connsiteY40" fmla="*/ 1204796 h 1953503"/>
                <a:gd name="connsiteX41" fmla="*/ 797504 w 1300202"/>
                <a:gd name="connsiteY41" fmla="*/ 1285443 h 1953503"/>
                <a:gd name="connsiteX42" fmla="*/ 657655 w 1300202"/>
                <a:gd name="connsiteY42" fmla="*/ 1353544 h 1953503"/>
                <a:gd name="connsiteX43" fmla="*/ 598934 w 1300202"/>
                <a:gd name="connsiteY43" fmla="*/ 1407375 h 1953503"/>
                <a:gd name="connsiteX44" fmla="*/ 568592 w 1300202"/>
                <a:gd name="connsiteY44" fmla="*/ 1490707 h 1953503"/>
                <a:gd name="connsiteX45" fmla="*/ 555484 w 1300202"/>
                <a:gd name="connsiteY45" fmla="*/ 1953503 h 1953503"/>
                <a:gd name="connsiteX46" fmla="*/ 542938 w 1300202"/>
                <a:gd name="connsiteY46" fmla="*/ 1951459 h 1953503"/>
                <a:gd name="connsiteX47" fmla="*/ 554522 w 1300202"/>
                <a:gd name="connsiteY47" fmla="*/ 1494114 h 1953503"/>
                <a:gd name="connsiteX48" fmla="*/ 577169 w 1300202"/>
                <a:gd name="connsiteY48" fmla="*/ 1358314 h 1953503"/>
                <a:gd name="connsiteX49" fmla="*/ 640540 w 1300202"/>
                <a:gd name="connsiteY49" fmla="*/ 1247524 h 1953503"/>
                <a:gd name="connsiteX50" fmla="*/ 693169 w 1300202"/>
                <a:gd name="connsiteY50" fmla="*/ 1188723 h 1953503"/>
                <a:gd name="connsiteX51" fmla="*/ 803597 w 1300202"/>
                <a:gd name="connsiteY51" fmla="*/ 1104028 h 1953503"/>
                <a:gd name="connsiteX52" fmla="*/ 940560 w 1300202"/>
                <a:gd name="connsiteY52" fmla="*/ 1008551 h 1953503"/>
                <a:gd name="connsiteX53" fmla="*/ 1019322 w 1300202"/>
                <a:gd name="connsiteY53" fmla="*/ 943136 h 1953503"/>
                <a:gd name="connsiteX54" fmla="*/ 1071911 w 1300202"/>
                <a:gd name="connsiteY54" fmla="*/ 894235 h 1953503"/>
                <a:gd name="connsiteX55" fmla="*/ 1178491 w 1300202"/>
                <a:gd name="connsiteY55" fmla="*/ 747131 h 1953503"/>
                <a:gd name="connsiteX56" fmla="*/ 1215648 w 1300202"/>
                <a:gd name="connsiteY56" fmla="*/ 624998 h 1953503"/>
                <a:gd name="connsiteX57" fmla="*/ 1233485 w 1300202"/>
                <a:gd name="connsiteY57" fmla="*/ 517697 h 1953503"/>
                <a:gd name="connsiteX58" fmla="*/ 1235489 w 1300202"/>
                <a:gd name="connsiteY58" fmla="*/ 486031 h 1953503"/>
                <a:gd name="connsiteX59" fmla="*/ 1237573 w 1300202"/>
                <a:gd name="connsiteY59" fmla="*/ 352475 h 1953503"/>
                <a:gd name="connsiteX60" fmla="*/ 1235449 w 1300202"/>
                <a:gd name="connsiteY60" fmla="*/ 320850 h 1953503"/>
                <a:gd name="connsiteX61" fmla="*/ 1239818 w 1300202"/>
                <a:gd name="connsiteY61" fmla="*/ 317663 h 1953503"/>
                <a:gd name="connsiteX62" fmla="*/ 943327 w 1300202"/>
                <a:gd name="connsiteY62" fmla="*/ 148 h 1953503"/>
                <a:gd name="connsiteX63" fmla="*/ 947575 w 1300202"/>
                <a:gd name="connsiteY63" fmla="*/ 4516 h 1953503"/>
                <a:gd name="connsiteX64" fmla="*/ 958879 w 1300202"/>
                <a:gd name="connsiteY64" fmla="*/ 49289 h 1953503"/>
                <a:gd name="connsiteX65" fmla="*/ 978720 w 1300202"/>
                <a:gd name="connsiteY65" fmla="*/ 224651 h 1953503"/>
                <a:gd name="connsiteX66" fmla="*/ 792575 w 1300202"/>
                <a:gd name="connsiteY66" fmla="*/ 504870 h 1953503"/>
                <a:gd name="connsiteX67" fmla="*/ 665673 w 1300202"/>
                <a:gd name="connsiteY67" fmla="*/ 552448 h 1953503"/>
                <a:gd name="connsiteX68" fmla="*/ 589636 w 1300202"/>
                <a:gd name="connsiteY68" fmla="*/ 603194 h 1953503"/>
                <a:gd name="connsiteX69" fmla="*/ 567590 w 1300202"/>
                <a:gd name="connsiteY69" fmla="*/ 658308 h 1953503"/>
                <a:gd name="connsiteX70" fmla="*/ 562059 w 1300202"/>
                <a:gd name="connsiteY70" fmla="*/ 833509 h 1953503"/>
                <a:gd name="connsiteX71" fmla="*/ 558171 w 1300202"/>
                <a:gd name="connsiteY71" fmla="*/ 1135413 h 1953503"/>
                <a:gd name="connsiteX72" fmla="*/ 560616 w 1300202"/>
                <a:gd name="connsiteY72" fmla="*/ 638547 h 1953503"/>
                <a:gd name="connsiteX73" fmla="*/ 614126 w 1300202"/>
                <a:gd name="connsiteY73" fmla="*/ 511604 h 1953503"/>
                <a:gd name="connsiteX74" fmla="*/ 732170 w 1300202"/>
                <a:gd name="connsiteY74" fmla="*/ 417249 h 1953503"/>
                <a:gd name="connsiteX75" fmla="*/ 825764 w 1300202"/>
                <a:gd name="connsiteY75" fmla="*/ 344258 h 1953503"/>
                <a:gd name="connsiteX76" fmla="*/ 902282 w 1300202"/>
                <a:gd name="connsiteY76" fmla="*/ 252709 h 1953503"/>
                <a:gd name="connsiteX77" fmla="*/ 929097 w 1300202"/>
                <a:gd name="connsiteY77" fmla="*/ 174548 h 1953503"/>
                <a:gd name="connsiteX78" fmla="*/ 937915 w 1300202"/>
                <a:gd name="connsiteY78" fmla="*/ 95384 h 1953503"/>
                <a:gd name="connsiteX79" fmla="*/ 943367 w 1300202"/>
                <a:gd name="connsiteY79" fmla="*/ 9166 h 1953503"/>
                <a:gd name="connsiteX80" fmla="*/ 941643 w 1300202"/>
                <a:gd name="connsiteY80" fmla="*/ 4557 h 1953503"/>
                <a:gd name="connsiteX81" fmla="*/ 943327 w 1300202"/>
                <a:gd name="connsiteY81" fmla="*/ 148 h 195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300202" h="1953503">
                  <a:moveTo>
                    <a:pt x="41222" y="819160"/>
                  </a:moveTo>
                  <a:cubicBezTo>
                    <a:pt x="44348" y="815673"/>
                    <a:pt x="45710" y="818038"/>
                    <a:pt x="45951" y="821525"/>
                  </a:cubicBezTo>
                  <a:cubicBezTo>
                    <a:pt x="41782" y="849142"/>
                    <a:pt x="42665" y="876999"/>
                    <a:pt x="44027" y="904576"/>
                  </a:cubicBezTo>
                  <a:cubicBezTo>
                    <a:pt x="47114" y="965823"/>
                    <a:pt x="50120" y="1027230"/>
                    <a:pt x="70241" y="1086072"/>
                  </a:cubicBezTo>
                  <a:cubicBezTo>
                    <a:pt x="83789" y="1125713"/>
                    <a:pt x="104953" y="1160706"/>
                    <a:pt x="132530" y="1192171"/>
                  </a:cubicBezTo>
                  <a:cubicBezTo>
                    <a:pt x="177864" y="1243958"/>
                    <a:pt x="230492" y="1287207"/>
                    <a:pt x="286568" y="1326649"/>
                  </a:cubicBezTo>
                  <a:cubicBezTo>
                    <a:pt x="322322" y="1351781"/>
                    <a:pt x="359680" y="1374628"/>
                    <a:pt x="394111" y="1401684"/>
                  </a:cubicBezTo>
                  <a:cubicBezTo>
                    <a:pt x="429985" y="1429902"/>
                    <a:pt x="459165" y="1463732"/>
                    <a:pt x="482934" y="1502652"/>
                  </a:cubicBezTo>
                  <a:cubicBezTo>
                    <a:pt x="501012" y="1532233"/>
                    <a:pt x="509189" y="1564460"/>
                    <a:pt x="513517" y="1598370"/>
                  </a:cubicBezTo>
                  <a:cubicBezTo>
                    <a:pt x="515883" y="1616888"/>
                    <a:pt x="518127" y="1638372"/>
                    <a:pt x="514840" y="1663144"/>
                  </a:cubicBezTo>
                  <a:cubicBezTo>
                    <a:pt x="512074" y="1641940"/>
                    <a:pt x="509068" y="1617049"/>
                    <a:pt x="499969" y="1597127"/>
                  </a:cubicBezTo>
                  <a:cubicBezTo>
                    <a:pt x="487704" y="1570272"/>
                    <a:pt x="466300" y="1551553"/>
                    <a:pt x="442571" y="1535199"/>
                  </a:cubicBezTo>
                  <a:cubicBezTo>
                    <a:pt x="412589" y="1514557"/>
                    <a:pt x="378599" y="1502692"/>
                    <a:pt x="344529" y="1490948"/>
                  </a:cubicBezTo>
                  <a:cubicBezTo>
                    <a:pt x="292381" y="1472951"/>
                    <a:pt x="240313" y="1454994"/>
                    <a:pt x="191572" y="1428579"/>
                  </a:cubicBezTo>
                  <a:cubicBezTo>
                    <a:pt x="75332" y="1365609"/>
                    <a:pt x="14125" y="1267046"/>
                    <a:pt x="2301" y="1136656"/>
                  </a:cubicBezTo>
                  <a:cubicBezTo>
                    <a:pt x="-5155" y="1054566"/>
                    <a:pt x="6590" y="973840"/>
                    <a:pt x="21982" y="893514"/>
                  </a:cubicBezTo>
                  <a:cubicBezTo>
                    <a:pt x="26230" y="871308"/>
                    <a:pt x="31081" y="849222"/>
                    <a:pt x="37574" y="827537"/>
                  </a:cubicBezTo>
                  <a:cubicBezTo>
                    <a:pt x="38456" y="824611"/>
                    <a:pt x="39337" y="821364"/>
                    <a:pt x="41222" y="819160"/>
                  </a:cubicBezTo>
                  <a:close/>
                  <a:moveTo>
                    <a:pt x="124995" y="387347"/>
                  </a:moveTo>
                  <a:cubicBezTo>
                    <a:pt x="126719" y="384381"/>
                    <a:pt x="128081" y="386385"/>
                    <a:pt x="128402" y="388950"/>
                  </a:cubicBezTo>
                  <a:cubicBezTo>
                    <a:pt x="126719" y="406306"/>
                    <a:pt x="125115" y="423703"/>
                    <a:pt x="126117" y="441138"/>
                  </a:cubicBezTo>
                  <a:cubicBezTo>
                    <a:pt x="129324" y="496893"/>
                    <a:pt x="130526" y="552969"/>
                    <a:pt x="146920" y="607001"/>
                  </a:cubicBezTo>
                  <a:cubicBezTo>
                    <a:pt x="157582" y="642154"/>
                    <a:pt x="175740" y="673218"/>
                    <a:pt x="199669" y="701076"/>
                  </a:cubicBezTo>
                  <a:cubicBezTo>
                    <a:pt x="254863" y="765368"/>
                    <a:pt x="323606" y="812986"/>
                    <a:pt x="393630" y="859082"/>
                  </a:cubicBezTo>
                  <a:cubicBezTo>
                    <a:pt x="441810" y="890787"/>
                    <a:pt x="481452" y="930549"/>
                    <a:pt x="507826" y="982417"/>
                  </a:cubicBezTo>
                  <a:cubicBezTo>
                    <a:pt x="518809" y="1003981"/>
                    <a:pt x="522977" y="1027550"/>
                    <a:pt x="525543" y="1051359"/>
                  </a:cubicBezTo>
                  <a:cubicBezTo>
                    <a:pt x="531114" y="1102625"/>
                    <a:pt x="537888" y="1237384"/>
                    <a:pt x="534601" y="1261834"/>
                  </a:cubicBezTo>
                  <a:cubicBezTo>
                    <a:pt x="533680" y="1268809"/>
                    <a:pt x="531876" y="1303039"/>
                    <a:pt x="530032" y="1309893"/>
                  </a:cubicBezTo>
                  <a:cubicBezTo>
                    <a:pt x="529752" y="1273097"/>
                    <a:pt x="521374" y="1077173"/>
                    <a:pt x="518729" y="1062783"/>
                  </a:cubicBezTo>
                  <a:cubicBezTo>
                    <a:pt x="514159" y="1038292"/>
                    <a:pt x="497966" y="1021097"/>
                    <a:pt x="479848" y="1005665"/>
                  </a:cubicBezTo>
                  <a:cubicBezTo>
                    <a:pt x="452111" y="982096"/>
                    <a:pt x="418642" y="969670"/>
                    <a:pt x="384852" y="958046"/>
                  </a:cubicBezTo>
                  <a:cubicBezTo>
                    <a:pt x="338556" y="942094"/>
                    <a:pt x="292221" y="926301"/>
                    <a:pt x="249091" y="902411"/>
                  </a:cubicBezTo>
                  <a:cubicBezTo>
                    <a:pt x="147040" y="845854"/>
                    <a:pt x="97258" y="757352"/>
                    <a:pt x="90965" y="642835"/>
                  </a:cubicBezTo>
                  <a:cubicBezTo>
                    <a:pt x="86395" y="560184"/>
                    <a:pt x="100624" y="479578"/>
                    <a:pt x="120225" y="399733"/>
                  </a:cubicBezTo>
                  <a:cubicBezTo>
                    <a:pt x="121267" y="395444"/>
                    <a:pt x="122750" y="391115"/>
                    <a:pt x="124995" y="387347"/>
                  </a:cubicBezTo>
                  <a:close/>
                  <a:moveTo>
                    <a:pt x="1239818" y="317663"/>
                  </a:moveTo>
                  <a:cubicBezTo>
                    <a:pt x="1240900" y="318595"/>
                    <a:pt x="1241682" y="320810"/>
                    <a:pt x="1242384" y="322172"/>
                  </a:cubicBezTo>
                  <a:cubicBezTo>
                    <a:pt x="1246512" y="330109"/>
                    <a:pt x="1248676" y="338807"/>
                    <a:pt x="1250801" y="347465"/>
                  </a:cubicBezTo>
                  <a:cubicBezTo>
                    <a:pt x="1283067" y="479498"/>
                    <a:pt x="1305434" y="612933"/>
                    <a:pt x="1299140" y="749415"/>
                  </a:cubicBezTo>
                  <a:cubicBezTo>
                    <a:pt x="1293850" y="864333"/>
                    <a:pt x="1261343" y="970633"/>
                    <a:pt x="1188512" y="1062062"/>
                  </a:cubicBezTo>
                  <a:cubicBezTo>
                    <a:pt x="1139090" y="1124150"/>
                    <a:pt x="1071911" y="1168882"/>
                    <a:pt x="1001927" y="1204796"/>
                  </a:cubicBezTo>
                  <a:cubicBezTo>
                    <a:pt x="936431" y="1238386"/>
                    <a:pt x="866807" y="1261473"/>
                    <a:pt x="797504" y="1285443"/>
                  </a:cubicBezTo>
                  <a:cubicBezTo>
                    <a:pt x="748884" y="1302238"/>
                    <a:pt x="700223" y="1323522"/>
                    <a:pt x="657655" y="1353544"/>
                  </a:cubicBezTo>
                  <a:cubicBezTo>
                    <a:pt x="634527" y="1369857"/>
                    <a:pt x="616651" y="1385249"/>
                    <a:pt x="598934" y="1407375"/>
                  </a:cubicBezTo>
                  <a:cubicBezTo>
                    <a:pt x="580135" y="1430903"/>
                    <a:pt x="572880" y="1461647"/>
                    <a:pt x="568592" y="1490707"/>
                  </a:cubicBezTo>
                  <a:cubicBezTo>
                    <a:pt x="557809" y="1564459"/>
                    <a:pt x="558370" y="1905965"/>
                    <a:pt x="555484" y="1953503"/>
                  </a:cubicBezTo>
                  <a:cubicBezTo>
                    <a:pt x="550273" y="1952822"/>
                    <a:pt x="548069" y="1952702"/>
                    <a:pt x="542938" y="1951459"/>
                  </a:cubicBezTo>
                  <a:cubicBezTo>
                    <a:pt x="542818" y="1915826"/>
                    <a:pt x="551636" y="1526741"/>
                    <a:pt x="554522" y="1494114"/>
                  </a:cubicBezTo>
                  <a:cubicBezTo>
                    <a:pt x="558571" y="1448300"/>
                    <a:pt x="562379" y="1402325"/>
                    <a:pt x="577169" y="1358314"/>
                  </a:cubicBezTo>
                  <a:cubicBezTo>
                    <a:pt x="590958" y="1317309"/>
                    <a:pt x="614005" y="1281355"/>
                    <a:pt x="640540" y="1247524"/>
                  </a:cubicBezTo>
                  <a:cubicBezTo>
                    <a:pt x="656813" y="1226802"/>
                    <a:pt x="674049" y="1206921"/>
                    <a:pt x="693169" y="1188723"/>
                  </a:cubicBezTo>
                  <a:cubicBezTo>
                    <a:pt x="726958" y="1156577"/>
                    <a:pt x="764957" y="1129882"/>
                    <a:pt x="803597" y="1104028"/>
                  </a:cubicBezTo>
                  <a:cubicBezTo>
                    <a:pt x="849893" y="1073124"/>
                    <a:pt x="896348" y="1042381"/>
                    <a:pt x="940560" y="1008551"/>
                  </a:cubicBezTo>
                  <a:cubicBezTo>
                    <a:pt x="967656" y="987828"/>
                    <a:pt x="994311" y="966504"/>
                    <a:pt x="1019322" y="943136"/>
                  </a:cubicBezTo>
                  <a:cubicBezTo>
                    <a:pt x="1036799" y="926782"/>
                    <a:pt x="1055397" y="911591"/>
                    <a:pt x="1071911" y="894235"/>
                  </a:cubicBezTo>
                  <a:cubicBezTo>
                    <a:pt x="1114038" y="850023"/>
                    <a:pt x="1152959" y="803327"/>
                    <a:pt x="1178491" y="747131"/>
                  </a:cubicBezTo>
                  <a:cubicBezTo>
                    <a:pt x="1196208" y="708130"/>
                    <a:pt x="1208112" y="667326"/>
                    <a:pt x="1215648" y="624998"/>
                  </a:cubicBezTo>
                  <a:cubicBezTo>
                    <a:pt x="1222021" y="589405"/>
                    <a:pt x="1229276" y="553491"/>
                    <a:pt x="1233485" y="517697"/>
                  </a:cubicBezTo>
                  <a:cubicBezTo>
                    <a:pt x="1234727" y="507235"/>
                    <a:pt x="1234688" y="496613"/>
                    <a:pt x="1235489" y="486031"/>
                  </a:cubicBezTo>
                  <a:cubicBezTo>
                    <a:pt x="1238776" y="441579"/>
                    <a:pt x="1238215" y="397007"/>
                    <a:pt x="1237573" y="352475"/>
                  </a:cubicBezTo>
                  <a:cubicBezTo>
                    <a:pt x="1237413" y="342014"/>
                    <a:pt x="1235810" y="331392"/>
                    <a:pt x="1235449" y="320850"/>
                  </a:cubicBezTo>
                  <a:cubicBezTo>
                    <a:pt x="1237353" y="317082"/>
                    <a:pt x="1238736" y="316731"/>
                    <a:pt x="1239818" y="317663"/>
                  </a:cubicBezTo>
                  <a:close/>
                  <a:moveTo>
                    <a:pt x="943327" y="148"/>
                  </a:moveTo>
                  <a:cubicBezTo>
                    <a:pt x="946734" y="-735"/>
                    <a:pt x="946894" y="2552"/>
                    <a:pt x="947575" y="4516"/>
                  </a:cubicBezTo>
                  <a:cubicBezTo>
                    <a:pt x="952626" y="19107"/>
                    <a:pt x="955752" y="34218"/>
                    <a:pt x="958879" y="49289"/>
                  </a:cubicBezTo>
                  <a:cubicBezTo>
                    <a:pt x="970864" y="107128"/>
                    <a:pt x="979602" y="165369"/>
                    <a:pt x="978720" y="224651"/>
                  </a:cubicBezTo>
                  <a:cubicBezTo>
                    <a:pt x="976756" y="356203"/>
                    <a:pt x="913585" y="450518"/>
                    <a:pt x="792575" y="504870"/>
                  </a:cubicBezTo>
                  <a:cubicBezTo>
                    <a:pt x="751250" y="523429"/>
                    <a:pt x="707800" y="536215"/>
                    <a:pt x="665673" y="552448"/>
                  </a:cubicBezTo>
                  <a:cubicBezTo>
                    <a:pt x="642264" y="561467"/>
                    <a:pt x="607432" y="584756"/>
                    <a:pt x="589636" y="603194"/>
                  </a:cubicBezTo>
                  <a:cubicBezTo>
                    <a:pt x="573843" y="619627"/>
                    <a:pt x="570236" y="636462"/>
                    <a:pt x="567590" y="658308"/>
                  </a:cubicBezTo>
                  <a:cubicBezTo>
                    <a:pt x="565465" y="675984"/>
                    <a:pt x="562299" y="804850"/>
                    <a:pt x="562059" y="833509"/>
                  </a:cubicBezTo>
                  <a:cubicBezTo>
                    <a:pt x="561778" y="864694"/>
                    <a:pt x="558451" y="1137217"/>
                    <a:pt x="558171" y="1135413"/>
                  </a:cubicBezTo>
                  <a:cubicBezTo>
                    <a:pt x="545745" y="1049195"/>
                    <a:pt x="557810" y="676385"/>
                    <a:pt x="560616" y="638547"/>
                  </a:cubicBezTo>
                  <a:cubicBezTo>
                    <a:pt x="564223" y="590287"/>
                    <a:pt x="582982" y="548801"/>
                    <a:pt x="614126" y="511604"/>
                  </a:cubicBezTo>
                  <a:cubicBezTo>
                    <a:pt x="647315" y="472002"/>
                    <a:pt x="690604" y="445909"/>
                    <a:pt x="732170" y="417249"/>
                  </a:cubicBezTo>
                  <a:cubicBezTo>
                    <a:pt x="764798" y="394723"/>
                    <a:pt x="796183" y="370793"/>
                    <a:pt x="825764" y="344258"/>
                  </a:cubicBezTo>
                  <a:cubicBezTo>
                    <a:pt x="855826" y="317323"/>
                    <a:pt x="882401" y="287862"/>
                    <a:pt x="902282" y="252709"/>
                  </a:cubicBezTo>
                  <a:cubicBezTo>
                    <a:pt x="916030" y="228419"/>
                    <a:pt x="923887" y="201844"/>
                    <a:pt x="929097" y="174548"/>
                  </a:cubicBezTo>
                  <a:cubicBezTo>
                    <a:pt x="934108" y="148414"/>
                    <a:pt x="935751" y="121919"/>
                    <a:pt x="937915" y="95384"/>
                  </a:cubicBezTo>
                  <a:cubicBezTo>
                    <a:pt x="940321" y="66565"/>
                    <a:pt x="942405" y="37865"/>
                    <a:pt x="943367" y="9166"/>
                  </a:cubicBezTo>
                  <a:cubicBezTo>
                    <a:pt x="943407" y="7643"/>
                    <a:pt x="942245" y="6080"/>
                    <a:pt x="941643" y="4557"/>
                  </a:cubicBezTo>
                  <a:cubicBezTo>
                    <a:pt x="941483" y="2793"/>
                    <a:pt x="941443" y="629"/>
                    <a:pt x="943327" y="148"/>
                  </a:cubicBezTo>
                  <a:close/>
                </a:path>
              </a:pathLst>
            </a:custGeom>
            <a:solidFill>
              <a:srgbClr val="88AB3F"/>
            </a:solidFill>
            <a:ln w="8182"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Shape 51">
              <a:extLst>
                <a:ext uri="{FF2B5EF4-FFF2-40B4-BE49-F238E27FC236}">
                  <a16:creationId xmlns:a16="http://schemas.microsoft.com/office/drawing/2014/main" id="{DFD57DB1-A050-40CC-9586-FBE72B44C1AB}"/>
                </a:ext>
              </a:extLst>
            </p:cNvPr>
            <p:cNvSpPr/>
            <p:nvPr/>
          </p:nvSpPr>
          <p:spPr>
            <a:xfrm>
              <a:off x="3079016" y="5338954"/>
              <a:ext cx="314799" cy="266564"/>
            </a:xfrm>
            <a:custGeom>
              <a:avLst/>
              <a:gdLst>
                <a:gd name="connsiteX0" fmla="*/ 642220 w 642730"/>
                <a:gd name="connsiteY0" fmla="*/ 230627 h 544248"/>
                <a:gd name="connsiteX1" fmla="*/ 573313 w 642730"/>
                <a:gd name="connsiteY1" fmla="*/ 400686 h 544248"/>
                <a:gd name="connsiteX2" fmla="*/ 303658 w 642730"/>
                <a:gd name="connsiteY2" fmla="*/ 536864 h 544248"/>
                <a:gd name="connsiteX3" fmla="*/ 132617 w 642730"/>
                <a:gd name="connsiteY3" fmla="*/ 528762 h 544248"/>
                <a:gd name="connsiteX4" fmla="*/ 41204 w 642730"/>
                <a:gd name="connsiteY4" fmla="*/ 439886 h 544248"/>
                <a:gd name="connsiteX5" fmla="*/ 1513 w 642730"/>
                <a:gd name="connsiteY5" fmla="*/ 258861 h 544248"/>
                <a:gd name="connsiteX6" fmla="*/ 24755 w 642730"/>
                <a:gd name="connsiteY6" fmla="*/ 48293 h 544248"/>
                <a:gd name="connsiteX7" fmla="*/ 87279 w 642730"/>
                <a:gd name="connsiteY7" fmla="*/ 6392 h 544248"/>
                <a:gd name="connsiteX8" fmla="*/ 225093 w 642730"/>
                <a:gd name="connsiteY8" fmla="*/ 8 h 544248"/>
                <a:gd name="connsiteX9" fmla="*/ 494503 w 642730"/>
                <a:gd name="connsiteY9" fmla="*/ 50666 h 544248"/>
                <a:gd name="connsiteX10" fmla="*/ 581333 w 642730"/>
                <a:gd name="connsiteY10" fmla="*/ 100424 h 544248"/>
                <a:gd name="connsiteX11" fmla="*/ 642220 w 642730"/>
                <a:gd name="connsiteY11" fmla="*/ 230627 h 544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2730" h="544248">
                  <a:moveTo>
                    <a:pt x="642220" y="230627"/>
                  </a:moveTo>
                  <a:cubicBezTo>
                    <a:pt x="643939" y="301744"/>
                    <a:pt x="614477" y="354448"/>
                    <a:pt x="573313" y="400686"/>
                  </a:cubicBezTo>
                  <a:cubicBezTo>
                    <a:pt x="501705" y="481214"/>
                    <a:pt x="406773" y="517468"/>
                    <a:pt x="303658" y="536864"/>
                  </a:cubicBezTo>
                  <a:cubicBezTo>
                    <a:pt x="245962" y="547748"/>
                    <a:pt x="188921" y="547830"/>
                    <a:pt x="132617" y="528762"/>
                  </a:cubicBezTo>
                  <a:cubicBezTo>
                    <a:pt x="87934" y="513622"/>
                    <a:pt x="56917" y="483915"/>
                    <a:pt x="41204" y="439886"/>
                  </a:cubicBezTo>
                  <a:cubicBezTo>
                    <a:pt x="20336" y="381291"/>
                    <a:pt x="7078" y="321303"/>
                    <a:pt x="1513" y="258861"/>
                  </a:cubicBezTo>
                  <a:cubicBezTo>
                    <a:pt x="-4871" y="186516"/>
                    <a:pt x="10106" y="117609"/>
                    <a:pt x="24755" y="48293"/>
                  </a:cubicBezTo>
                  <a:cubicBezTo>
                    <a:pt x="31547" y="15885"/>
                    <a:pt x="43823" y="10484"/>
                    <a:pt x="87279" y="6392"/>
                  </a:cubicBezTo>
                  <a:cubicBezTo>
                    <a:pt x="133190" y="2054"/>
                    <a:pt x="179428" y="-155"/>
                    <a:pt x="225093" y="8"/>
                  </a:cubicBezTo>
                  <a:cubicBezTo>
                    <a:pt x="317406" y="254"/>
                    <a:pt x="408165" y="14903"/>
                    <a:pt x="494503" y="50666"/>
                  </a:cubicBezTo>
                  <a:cubicBezTo>
                    <a:pt x="525683" y="63597"/>
                    <a:pt x="556045" y="78163"/>
                    <a:pt x="581333" y="100424"/>
                  </a:cubicBezTo>
                  <a:cubicBezTo>
                    <a:pt x="622006" y="136268"/>
                    <a:pt x="646639" y="180215"/>
                    <a:pt x="642220" y="230627"/>
                  </a:cubicBezTo>
                  <a:close/>
                </a:path>
              </a:pathLst>
            </a:custGeom>
            <a:solidFill>
              <a:srgbClr val="FEE5D5"/>
            </a:solidFill>
            <a:ln w="818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8" name="Content Placeholder 2">
            <a:extLst>
              <a:ext uri="{FF2B5EF4-FFF2-40B4-BE49-F238E27FC236}">
                <a16:creationId xmlns:a16="http://schemas.microsoft.com/office/drawing/2014/main" id="{2793EC4A-6CA5-47F3-8356-43349B465C78}"/>
              </a:ext>
            </a:extLst>
          </p:cNvPr>
          <p:cNvSpPr txBox="1">
            <a:spLocks/>
          </p:cNvSpPr>
          <p:nvPr/>
        </p:nvSpPr>
        <p:spPr>
          <a:xfrm>
            <a:off x="2816437" y="1032465"/>
            <a:ext cx="5376049" cy="2268580"/>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rtl="0"/>
            <a:r>
              <a:rPr lang="hu-HU" sz="2000" b="1" dirty="0">
                <a:solidFill>
                  <a:srgbClr val="368E00"/>
                </a:solidFill>
              </a:rPr>
              <a:t>Održiva potrošnja</a:t>
            </a:r>
            <a:endParaRPr lang="en-US" sz="2000" b="1" dirty="0">
              <a:solidFill>
                <a:srgbClr val="368E00"/>
              </a:solidFill>
            </a:endParaRPr>
          </a:p>
          <a:p>
            <a:pPr algn="l" rtl="0">
              <a:lnSpc>
                <a:spcPct val="120000"/>
              </a:lnSpc>
              <a:spcBef>
                <a:spcPts val="500"/>
              </a:spcBef>
            </a:pPr>
            <a:r>
              <a:rPr lang="hu-HU" sz="1800" dirty="0"/>
              <a:t>Ima razne dimenzije:</a:t>
            </a:r>
          </a:p>
          <a:p>
            <a:pPr lvl="1" algn="l" rtl="0">
              <a:lnSpc>
                <a:spcPct val="120000"/>
              </a:lnSpc>
              <a:buFont typeface="Wingdings" panose="05000000000000000000" pitchFamily="2" charset="2"/>
              <a:buChar char="Ø"/>
            </a:pPr>
            <a:r>
              <a:rPr lang="hu-HU" dirty="0"/>
              <a:t>Održivost okoliša (npr. utjecaji na okoliš)</a:t>
            </a:r>
          </a:p>
          <a:p>
            <a:pPr lvl="1" algn="l" rtl="0">
              <a:lnSpc>
                <a:spcPct val="120000"/>
              </a:lnSpc>
              <a:buFont typeface="Wingdings" panose="05000000000000000000" pitchFamily="2" charset="2"/>
              <a:buChar char="Ø"/>
            </a:pPr>
            <a:r>
              <a:rPr lang="hu-HU" dirty="0"/>
              <a:t>Društvena održivost (npr. životni uvjeti lokalnih zajednica)</a:t>
            </a:r>
          </a:p>
          <a:p>
            <a:pPr lvl="1" algn="l" rtl="0">
              <a:lnSpc>
                <a:spcPct val="120000"/>
              </a:lnSpc>
              <a:buFont typeface="Wingdings" panose="05000000000000000000" pitchFamily="2" charset="2"/>
              <a:buChar char="Ø"/>
            </a:pPr>
            <a:r>
              <a:rPr lang="hu-HU" dirty="0"/>
              <a:t>Ekonomska održivost</a:t>
            </a:r>
          </a:p>
          <a:p>
            <a:pPr algn="l" rtl="0">
              <a:lnSpc>
                <a:spcPct val="120000"/>
              </a:lnSpc>
              <a:spcBef>
                <a:spcPts val="500"/>
              </a:spcBef>
            </a:pPr>
            <a:endParaRPr lang="hu-HU" sz="1800" dirty="0"/>
          </a:p>
          <a:p>
            <a:pPr algn="l" rtl="0">
              <a:lnSpc>
                <a:spcPct val="120000"/>
              </a:lnSpc>
              <a:spcBef>
                <a:spcPts val="500"/>
              </a:spcBef>
            </a:pPr>
            <a:endParaRPr lang="en-US" sz="1800" dirty="0"/>
          </a:p>
        </p:txBody>
      </p:sp>
      <p:sp>
        <p:nvSpPr>
          <p:cNvPr id="29" name="Rounded Rectangle 3">
            <a:extLst>
              <a:ext uri="{FF2B5EF4-FFF2-40B4-BE49-F238E27FC236}">
                <a16:creationId xmlns:a16="http://schemas.microsoft.com/office/drawing/2014/main" id="{3FE130C4-FCAD-461D-A9AF-2440DD554844}"/>
              </a:ext>
            </a:extLst>
          </p:cNvPr>
          <p:cNvSpPr/>
          <p:nvPr/>
        </p:nvSpPr>
        <p:spPr>
          <a:xfrm>
            <a:off x="2775375" y="2629938"/>
            <a:ext cx="5390984" cy="1913744"/>
          </a:xfrm>
          <a:prstGeom prst="roundRect">
            <a:avLst/>
          </a:prstGeom>
          <a:solidFill>
            <a:srgbClr val="E7E6E6"/>
          </a:solidFill>
          <a:ln w="12700" cap="flat" cmpd="sng" algn="ctr">
            <a:solidFill>
              <a:srgbClr val="70AD47"/>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rtl="0">
              <a:lnSpc>
                <a:spcPct val="107000"/>
              </a:lnSpc>
              <a:spcAft>
                <a:spcPts val="800"/>
              </a:spcAft>
            </a:pPr>
            <a:r>
              <a:rPr lang="en-US" sz="1200" b="1" dirty="0">
                <a:solidFill>
                  <a:srgbClr val="000000"/>
                </a:solidFill>
                <a:effectLst/>
                <a:latin typeface="+mn-lt"/>
                <a:ea typeface="Calibri" panose="020F0502020204030204" pitchFamily="34" charset="0"/>
                <a:cs typeface="Calibri Light" panose="020F0302020204030204" pitchFamily="34" charset="0"/>
              </a:rPr>
              <a:t>Što je održiva potrošnja?</a:t>
            </a:r>
            <a:endParaRPr lang="hu-HU" sz="1200" dirty="0">
              <a:solidFill>
                <a:srgbClr val="000000"/>
              </a:solidFill>
              <a:effectLst/>
              <a:latin typeface="+mn-lt"/>
              <a:ea typeface="Calibri" panose="020F0502020204030204" pitchFamily="34" charset="0"/>
              <a:cs typeface="Times New Roman" panose="02020603050405020304" pitchFamily="18" charset="0"/>
            </a:endParaRPr>
          </a:p>
          <a:p>
            <a:pPr algn="ctr" rtl="0">
              <a:lnSpc>
                <a:spcPct val="107000"/>
              </a:lnSpc>
              <a:spcAft>
                <a:spcPts val="800"/>
              </a:spcAft>
            </a:pPr>
            <a:r>
              <a:rPr lang="en-GB" sz="1200" b="1" dirty="0">
                <a:solidFill>
                  <a:srgbClr val="000000"/>
                </a:solidFill>
                <a:effectLst/>
                <a:latin typeface="+mn-lt"/>
                <a:ea typeface="Calibri" panose="020F0502020204030204" pitchFamily="34" charset="0"/>
                <a:cs typeface="Times New Roman" panose="02020603050405020304" pitchFamily="18" charset="0"/>
              </a:rPr>
              <a:t>'korištenje dobara i usluga koje odgovaraju osnovnim potrebama i donose bolju kvalitetu života, uz minimaliziranje korištenja prirodnih resursa, toksičnih materijala i emisija otpada i onečišćujućih tvari tijekom životnog ciklusa, kako se ne bi ugrozile potrebe budućnosti generacije'.</a:t>
            </a:r>
            <a:endParaRPr lang="hu-HU" sz="1200" b="1" dirty="0">
              <a:effectLst/>
              <a:latin typeface="+mn-lt"/>
              <a:ea typeface="Calibri" panose="020F0502020204030204" pitchFamily="34" charset="0"/>
              <a:cs typeface="Times New Roman" panose="02020603050405020304" pitchFamily="18" charset="0"/>
            </a:endParaRPr>
          </a:p>
          <a:p>
            <a:pPr algn="ctr" rtl="0">
              <a:lnSpc>
                <a:spcPct val="107000"/>
              </a:lnSpc>
              <a:spcAft>
                <a:spcPts val="800"/>
              </a:spcAft>
            </a:pPr>
            <a:r>
              <a:rPr lang="en-GB" sz="1200" dirty="0">
                <a:solidFill>
                  <a:srgbClr val="000000"/>
                </a:solidFill>
                <a:effectLst/>
                <a:latin typeface="+mn-lt"/>
                <a:ea typeface="Calibri" panose="020F0502020204030204" pitchFamily="34" charset="0"/>
                <a:cs typeface="Times New Roman" panose="02020603050405020304" pitchFamily="18" charset="0"/>
              </a:rPr>
              <a:t>(</a:t>
            </a:r>
            <a:r>
              <a:rPr lang="en-GB" sz="1200" u="sng" dirty="0">
                <a:solidFill>
                  <a:srgbClr val="0563C1"/>
                </a:solidFill>
                <a:effectLst/>
                <a:latin typeface="+mn-lt"/>
                <a:ea typeface="Calibri" panose="020F0502020204030204" pitchFamily="34" charset="0"/>
                <a:cs typeface="Times New Roman" panose="02020603050405020304" pitchFamily="18" charset="0"/>
                <a:hlinkClick r:id="rId3"/>
              </a:rPr>
              <a:t>1994. Simpozij o održivoj potrošnji u Oslu</a:t>
            </a:r>
            <a:r>
              <a:rPr lang="en-GB" sz="1200" dirty="0">
                <a:solidFill>
                  <a:srgbClr val="000000"/>
                </a:solidFill>
                <a:effectLst/>
                <a:latin typeface="+mn-lt"/>
                <a:ea typeface="Calibri" panose="020F0502020204030204" pitchFamily="34" charset="0"/>
                <a:cs typeface="Times New Roman" panose="02020603050405020304" pitchFamily="18" charset="0"/>
              </a:rPr>
              <a:t>)</a:t>
            </a:r>
            <a:endParaRPr lang="hu-HU" sz="1200" dirty="0">
              <a:effectLst/>
              <a:latin typeface="+mn-lt"/>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9038087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9D654-2D41-4323-9A5B-A363271E61F6}"/>
              </a:ext>
            </a:extLst>
          </p:cNvPr>
          <p:cNvSpPr>
            <a:spLocks noGrp="1"/>
          </p:cNvSpPr>
          <p:nvPr>
            <p:ph type="title"/>
          </p:nvPr>
        </p:nvSpPr>
        <p:spPr>
          <a:xfrm>
            <a:off x="1237100" y="78503"/>
            <a:ext cx="7717800" cy="1011600"/>
          </a:xfrm>
        </p:spPr>
        <p:txBody>
          <a:bodyPr/>
          <a:lstStyle/>
          <a:p>
            <a:pPr algn="l" rtl="0"/>
            <a:r>
              <a:rPr lang="en-GB" dirty="0">
                <a:solidFill>
                  <a:srgbClr val="2B2D83"/>
                </a:solidFill>
              </a:rPr>
              <a:t>Jaz između namjere i radnje</a:t>
            </a:r>
          </a:p>
        </p:txBody>
      </p:sp>
      <p:sp>
        <p:nvSpPr>
          <p:cNvPr id="4" name="Content Placeholder 2">
            <a:extLst>
              <a:ext uri="{FF2B5EF4-FFF2-40B4-BE49-F238E27FC236}">
                <a16:creationId xmlns:a16="http://schemas.microsoft.com/office/drawing/2014/main" id="{1D16B7DD-49A4-49D1-BAEC-881922A69B60}"/>
              </a:ext>
            </a:extLst>
          </p:cNvPr>
          <p:cNvSpPr txBox="1">
            <a:spLocks/>
          </p:cNvSpPr>
          <p:nvPr/>
        </p:nvSpPr>
        <p:spPr>
          <a:xfrm>
            <a:off x="4395912" y="1077727"/>
            <a:ext cx="4412973" cy="3387256"/>
          </a:xfrm>
          <a:prstGeom prst="rect">
            <a:avLst/>
          </a:prstGeom>
        </p:spPr>
        <p:txBody>
          <a:bodyPr>
            <a:normAutofit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rtl="0">
              <a:lnSpc>
                <a:spcPct val="120000"/>
              </a:lnSpc>
              <a:spcBef>
                <a:spcPts val="500"/>
              </a:spcBef>
            </a:pPr>
            <a:r>
              <a:rPr lang="hu-HU" sz="1600" dirty="0"/>
              <a:t>Većina kupaca svjesna je negativnog utjecaja svojih potrošačkih navika na okoliš</a:t>
            </a:r>
            <a:endParaRPr lang="en-US" sz="1600" dirty="0"/>
          </a:p>
          <a:p>
            <a:pPr algn="l" rtl="0">
              <a:lnSpc>
                <a:spcPct val="120000"/>
              </a:lnSpc>
              <a:spcBef>
                <a:spcPts val="500"/>
              </a:spcBef>
            </a:pPr>
            <a:r>
              <a:rPr lang="hu-HU" sz="1600" dirty="0" err="1"/>
              <a:t>Usprkos</a:t>
            </a:r>
            <a:r>
              <a:rPr lang="hu-HU" sz="1600" dirty="0"/>
              <a:t> njihovoj svijesti, njihove kupovne navike nisu u skladu s njihovim dobrim namjerama</a:t>
            </a:r>
          </a:p>
          <a:p>
            <a:pPr algn="l" rtl="0">
              <a:lnSpc>
                <a:spcPct val="120000"/>
              </a:lnSpc>
              <a:spcBef>
                <a:spcPts val="500"/>
              </a:spcBef>
            </a:pPr>
            <a:r>
              <a:rPr lang="hu-HU" sz="1600" dirty="0"/>
              <a:t>Ovaj jaz nastaje zbog činjenice da potrošače ne vode samo čimbenici održivosti, već i mnogi drugi čimbenici, kao što su: cijena, dostupnost, navike, vrijednosti, društvene norme, pritisak vršnjaka, samopoimanje, emocionalna privlačnost itd.</a:t>
            </a:r>
          </a:p>
        </p:txBody>
      </p:sp>
      <p:graphicFrame>
        <p:nvGraphicFramePr>
          <p:cNvPr id="5" name="Diagram 10">
            <a:extLst>
              <a:ext uri="{FF2B5EF4-FFF2-40B4-BE49-F238E27FC236}">
                <a16:creationId xmlns:a16="http://schemas.microsoft.com/office/drawing/2014/main" id="{C88D129C-3925-41E7-9906-3BA1014FC79F}"/>
              </a:ext>
            </a:extLst>
          </p:cNvPr>
          <p:cNvGraphicFramePr/>
          <p:nvPr>
            <p:extLst>
              <p:ext uri="{D42A27DB-BD31-4B8C-83A1-F6EECF244321}">
                <p14:modId xmlns:p14="http://schemas.microsoft.com/office/powerpoint/2010/main" val="2454128207"/>
              </p:ext>
            </p:extLst>
          </p:nvPr>
        </p:nvGraphicFramePr>
        <p:xfrm>
          <a:off x="415354" y="934596"/>
          <a:ext cx="4060172" cy="3673518"/>
        </p:xfrm>
        <a:graphic>
          <a:graphicData uri="http://schemas.openxmlformats.org/drawingml/2006/chart">
            <c:chart xmlns:c="http://schemas.openxmlformats.org/drawingml/2006/chart" xmlns:r="http://schemas.openxmlformats.org/officeDocument/2006/relationships" r:id="rId3"/>
          </a:graphicData>
        </a:graphic>
      </p:graphicFrame>
      <p:sp>
        <p:nvSpPr>
          <p:cNvPr id="6" name="Szövegdoboz 12">
            <a:extLst>
              <a:ext uri="{FF2B5EF4-FFF2-40B4-BE49-F238E27FC236}">
                <a16:creationId xmlns:a16="http://schemas.microsoft.com/office/drawing/2014/main" id="{F3E8AFB6-F24B-4E18-B597-DF5C316255E4}"/>
              </a:ext>
            </a:extLst>
          </p:cNvPr>
          <p:cNvSpPr txBox="1"/>
          <p:nvPr/>
        </p:nvSpPr>
        <p:spPr>
          <a:xfrm rot="16200000">
            <a:off x="-657717" y="2695327"/>
            <a:ext cx="1753525" cy="369332"/>
          </a:xfrm>
          <a:prstGeom prst="rect">
            <a:avLst/>
          </a:prstGeom>
          <a:noFill/>
        </p:spPr>
        <p:txBody>
          <a:bodyPr wrap="square" rtlCol="0">
            <a:spAutoFit/>
          </a:bodyPr>
          <a:lstStyle/>
          <a:p>
            <a:pPr algn="l" rtl="0"/>
            <a:r>
              <a:rPr lang="hu-HU" dirty="0"/>
              <a:t>% od</a:t>
            </a:r>
            <a:r>
              <a:rPr lang="hu-HU" dirty="0" err="1"/>
              <a:t>populacija</a:t>
            </a:r>
            <a:endParaRPr lang="hu-HU" dirty="0"/>
          </a:p>
        </p:txBody>
      </p:sp>
    </p:spTree>
    <p:custDataLst>
      <p:tags r:id="rId1"/>
    </p:custDataLst>
    <p:extLst>
      <p:ext uri="{BB962C8B-B14F-4D97-AF65-F5344CB8AC3E}">
        <p14:creationId xmlns:p14="http://schemas.microsoft.com/office/powerpoint/2010/main" val="29760476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90591-19B3-459A-80CD-8C8372EE533E}"/>
              </a:ext>
            </a:extLst>
          </p:cNvPr>
          <p:cNvSpPr>
            <a:spLocks noGrp="1"/>
          </p:cNvSpPr>
          <p:nvPr>
            <p:ph type="title"/>
          </p:nvPr>
        </p:nvSpPr>
        <p:spPr>
          <a:xfrm>
            <a:off x="903347" y="140912"/>
            <a:ext cx="7717800" cy="1011600"/>
          </a:xfrm>
        </p:spPr>
        <p:txBody>
          <a:bodyPr/>
          <a:lstStyle/>
          <a:p>
            <a:pPr algn="l" rtl="0"/>
            <a:r>
              <a:rPr lang="hu-HU" sz="4000" dirty="0">
                <a:solidFill>
                  <a:srgbClr val="2B2D83"/>
                </a:solidFill>
              </a:rPr>
              <a:t>Kako zatvoriti jaz između namjere i djelovanja?</a:t>
            </a:r>
            <a:endParaRPr lang="en-GB" dirty="0">
              <a:solidFill>
                <a:srgbClr val="2B2D83"/>
              </a:solidFill>
            </a:endParaRPr>
          </a:p>
        </p:txBody>
      </p:sp>
      <p:sp>
        <p:nvSpPr>
          <p:cNvPr id="4" name="TextBox 3">
            <a:extLst>
              <a:ext uri="{FF2B5EF4-FFF2-40B4-BE49-F238E27FC236}">
                <a16:creationId xmlns:a16="http://schemas.microsoft.com/office/drawing/2014/main" id="{9F3E22CB-270D-4608-8F0E-CCBFEF5B8E40}"/>
              </a:ext>
            </a:extLst>
          </p:cNvPr>
          <p:cNvSpPr txBox="1"/>
          <p:nvPr/>
        </p:nvSpPr>
        <p:spPr>
          <a:xfrm>
            <a:off x="345680" y="1565790"/>
            <a:ext cx="3168792" cy="954107"/>
          </a:xfrm>
          <a:prstGeom prst="rect">
            <a:avLst/>
          </a:prstGeom>
          <a:noFill/>
        </p:spPr>
        <p:txBody>
          <a:bodyPr wrap="square">
            <a:spAutoFit/>
          </a:bodyPr>
          <a:lstStyle/>
          <a:p>
            <a:pPr marL="342900" indent="-342900" algn="l" rtl="0">
              <a:buAutoNum type="arabicPeriod"/>
            </a:pPr>
            <a:r>
              <a:rPr lang="hu-HU" b="1" u="sng" dirty="0">
                <a:latin typeface="+mn-lt"/>
                <a:ea typeface="Verdana" panose="020B0604030504040204" pitchFamily="34" charset="0"/>
              </a:rPr>
              <a:t>Smanjenje napora kupaca</a:t>
            </a:r>
          </a:p>
          <a:p>
            <a:pPr algn="l" rtl="0"/>
            <a:r>
              <a:rPr lang="hu-HU" dirty="0">
                <a:latin typeface="+mn-lt"/>
                <a:ea typeface="Verdana" panose="020B0604030504040204" pitchFamily="34" charset="0"/>
              </a:rPr>
              <a:t>(npr. čineći održive proizvode/rješenja lako dostupnima, olakšavajući recikliranje)</a:t>
            </a:r>
          </a:p>
        </p:txBody>
      </p:sp>
      <p:sp>
        <p:nvSpPr>
          <p:cNvPr id="5" name="TextBox 4">
            <a:extLst>
              <a:ext uri="{FF2B5EF4-FFF2-40B4-BE49-F238E27FC236}">
                <a16:creationId xmlns:a16="http://schemas.microsoft.com/office/drawing/2014/main" id="{FA6E37C3-4D87-4375-870B-772510D0F4F8}"/>
              </a:ext>
            </a:extLst>
          </p:cNvPr>
          <p:cNvSpPr txBox="1"/>
          <p:nvPr/>
        </p:nvSpPr>
        <p:spPr>
          <a:xfrm>
            <a:off x="4929303" y="994182"/>
            <a:ext cx="4032692" cy="3323987"/>
          </a:xfrm>
          <a:prstGeom prst="rect">
            <a:avLst/>
          </a:prstGeom>
          <a:noFill/>
        </p:spPr>
        <p:txBody>
          <a:bodyPr wrap="square" rtlCol="0">
            <a:spAutoFit/>
          </a:bodyPr>
          <a:lstStyle/>
          <a:p>
            <a:pPr algn="l" rtl="0"/>
            <a:r>
              <a:rPr lang="hu-HU" dirty="0">
                <a:latin typeface="+mn-lt"/>
                <a:ea typeface="Verdana" panose="020B0604030504040204" pitchFamily="34" charset="0"/>
              </a:rPr>
              <a:t>2.</a:t>
            </a:r>
            <a:r>
              <a:rPr lang="hu-HU" b="1" u="sng" dirty="0">
                <a:latin typeface="+mn-lt"/>
                <a:ea typeface="Verdana" panose="020B0604030504040204" pitchFamily="34" charset="0"/>
              </a:rPr>
              <a:t>Povećanje koristi za kupce</a:t>
            </a:r>
          </a:p>
          <a:p>
            <a:pPr algn="l" rtl="0"/>
            <a:endParaRPr lang="hu-HU" sz="1100" dirty="0">
              <a:latin typeface="+mn-lt"/>
              <a:ea typeface="Verdana" panose="020B0604030504040204" pitchFamily="34" charset="0"/>
            </a:endParaRPr>
          </a:p>
          <a:p>
            <a:pPr algn="l" rtl="0"/>
            <a:r>
              <a:rPr lang="hu-HU" sz="1100" b="1" dirty="0">
                <a:latin typeface="+mn-lt"/>
                <a:ea typeface="Verdana" panose="020B0604030504040204" pitchFamily="34" charset="0"/>
              </a:rPr>
              <a:t>Osobne/neposredne koristi</a:t>
            </a:r>
          </a:p>
          <a:p>
            <a:pPr marL="171450" indent="-171450" algn="l" rtl="0">
              <a:buFont typeface="Arial" panose="020B0604020202020204" pitchFamily="34" charset="0"/>
              <a:buChar char="•"/>
            </a:pPr>
            <a:r>
              <a:rPr lang="en-US" sz="1100" dirty="0">
                <a:latin typeface="+mn-lt"/>
                <a:ea typeface="Verdana" panose="020B0604030504040204" pitchFamily="34" charset="0"/>
              </a:rPr>
              <a:t>smanjena količina toksina u proizvodu – npr. čista kozmetika, organska hrana</a:t>
            </a:r>
          </a:p>
          <a:p>
            <a:pPr marL="171450" indent="-171450" algn="l" rtl="0">
              <a:buFont typeface="Arial" panose="020B0604020202020204" pitchFamily="34" charset="0"/>
              <a:buChar char="•"/>
            </a:pPr>
            <a:r>
              <a:rPr lang="en-US" sz="1100" dirty="0">
                <a:latin typeface="+mn-lt"/>
                <a:ea typeface="Verdana" panose="020B0604030504040204" pitchFamily="34" charset="0"/>
              </a:rPr>
              <a:t>eko-ušteda – npr. manje pakiranja</a:t>
            </a:r>
            <a:r>
              <a:rPr lang="hu-HU" sz="1100" dirty="0">
                <a:latin typeface="+mn-lt"/>
                <a:ea typeface="Verdana" panose="020B0604030504040204" pitchFamily="34" charset="0"/>
              </a:rPr>
              <a:t> </a:t>
            </a:r>
          </a:p>
          <a:p>
            <a:pPr marL="171450" indent="-171450" algn="l" rtl="0">
              <a:buFont typeface="Arial" panose="020B0604020202020204" pitchFamily="34" charset="0"/>
              <a:buChar char="•"/>
            </a:pPr>
            <a:r>
              <a:rPr lang="en-US" sz="1100" dirty="0">
                <a:latin typeface="+mn-lt"/>
                <a:ea typeface="Verdana" panose="020B0604030504040204" pitchFamily="34" charset="0"/>
              </a:rPr>
              <a:t>pozitivna slika o sebi - pojedinci žele zadržati pozitivne poglede na sebe i mogu ponovno potvrditi pozitivnost samopoimanja kroz potrošnju</a:t>
            </a:r>
          </a:p>
          <a:p>
            <a:pPr marL="171450" indent="-171450" algn="l" rtl="0">
              <a:buFont typeface="Arial" panose="020B0604020202020204" pitchFamily="34" charset="0"/>
              <a:buChar char="•"/>
            </a:pPr>
            <a:r>
              <a:rPr lang="en-US" sz="1100" dirty="0">
                <a:latin typeface="+mn-lt"/>
                <a:ea typeface="Verdana" panose="020B0604030504040204" pitchFamily="34" charset="0"/>
              </a:rPr>
              <a:t>društveni kredit za korištenje/kupnju održivog proizvoda</a:t>
            </a:r>
          </a:p>
          <a:p>
            <a:pPr algn="l" rtl="0"/>
            <a:endParaRPr lang="hu-HU" sz="1100" dirty="0">
              <a:latin typeface="+mn-lt"/>
              <a:ea typeface="Verdana" panose="020B0604030504040204" pitchFamily="34" charset="0"/>
            </a:endParaRPr>
          </a:p>
          <a:p>
            <a:pPr algn="l" rtl="0"/>
            <a:r>
              <a:rPr lang="en-US" sz="1100" b="1" dirty="0">
                <a:latin typeface="+mn-lt"/>
                <a:ea typeface="Verdana" panose="020B0604030504040204" pitchFamily="34" charset="0"/>
              </a:rPr>
              <a:t>Prednosti na daljinu:</a:t>
            </a:r>
          </a:p>
          <a:p>
            <a:pPr marL="171450" indent="-171450" algn="l" rtl="0">
              <a:buFont typeface="Arial" panose="020B0604020202020204" pitchFamily="34" charset="0"/>
              <a:buChar char="•"/>
            </a:pPr>
            <a:r>
              <a:rPr lang="en-US" sz="1100" dirty="0">
                <a:latin typeface="+mn-lt"/>
                <a:ea typeface="Verdana" panose="020B0604030504040204" pitchFamily="34" charset="0"/>
              </a:rPr>
              <a:t>pozitivan utjecaj na ublažavanje klimatskih promjena</a:t>
            </a:r>
          </a:p>
          <a:p>
            <a:pPr marL="171450" indent="-171450" algn="l" rtl="0">
              <a:buFont typeface="Arial" panose="020B0604020202020204" pitchFamily="34" charset="0"/>
              <a:buChar char="•"/>
            </a:pPr>
            <a:r>
              <a:rPr lang="en-US" sz="1100" dirty="0">
                <a:latin typeface="+mn-lt"/>
                <a:ea typeface="Verdana" panose="020B0604030504040204" pitchFamily="34" charset="0"/>
              </a:rPr>
              <a:t>manje plastike u oceanima</a:t>
            </a:r>
          </a:p>
          <a:p>
            <a:pPr marL="171450" indent="-171450" algn="l" rtl="0">
              <a:buFont typeface="Arial" panose="020B0604020202020204" pitchFamily="34" charset="0"/>
              <a:buChar char="•"/>
            </a:pPr>
            <a:r>
              <a:rPr lang="en-US" sz="1100" dirty="0">
                <a:latin typeface="+mn-lt"/>
                <a:ea typeface="Verdana" panose="020B0604030504040204" pitchFamily="34" charset="0"/>
              </a:rPr>
              <a:t>bolje uvjete rada i života radnika</a:t>
            </a:r>
          </a:p>
          <a:p>
            <a:pPr algn="l" rtl="0"/>
            <a:endParaRPr lang="hu-HU" dirty="0">
              <a:latin typeface="+mn-lt"/>
              <a:ea typeface="Verdana" panose="020B0604030504040204" pitchFamily="34" charset="0"/>
            </a:endParaRPr>
          </a:p>
          <a:p>
            <a:pPr algn="l" rtl="0"/>
            <a:endParaRPr lang="hu-HU" dirty="0">
              <a:latin typeface="+mn-lt"/>
            </a:endParaRPr>
          </a:p>
          <a:p>
            <a:pPr marL="342900" indent="-342900" algn="l" rtl="0">
              <a:buAutoNum type="arabicPeriod"/>
            </a:pPr>
            <a:endParaRPr lang="hu-HU" dirty="0">
              <a:latin typeface="+mn-lt"/>
            </a:endParaRPr>
          </a:p>
        </p:txBody>
      </p:sp>
      <p:grpSp>
        <p:nvGrpSpPr>
          <p:cNvPr id="16" name="Group 15">
            <a:extLst>
              <a:ext uri="{FF2B5EF4-FFF2-40B4-BE49-F238E27FC236}">
                <a16:creationId xmlns:a16="http://schemas.microsoft.com/office/drawing/2014/main" id="{DA81C8E6-5D43-4BB3-983E-165B7A532716}"/>
              </a:ext>
            </a:extLst>
          </p:cNvPr>
          <p:cNvGrpSpPr/>
          <p:nvPr/>
        </p:nvGrpSpPr>
        <p:grpSpPr>
          <a:xfrm>
            <a:off x="-19069" y="1760457"/>
            <a:ext cx="4702135" cy="1983792"/>
            <a:chOff x="2" y="3330899"/>
            <a:chExt cx="7782673" cy="2731335"/>
          </a:xfrm>
        </p:grpSpPr>
        <p:sp>
          <p:nvSpPr>
            <p:cNvPr id="17" name="직사각형 2">
              <a:extLst>
                <a:ext uri="{FF2B5EF4-FFF2-40B4-BE49-F238E27FC236}">
                  <a16:creationId xmlns:a16="http://schemas.microsoft.com/office/drawing/2014/main" id="{673DB5D1-762E-48A7-80CF-084EC1BCE7B3}"/>
                </a:ext>
              </a:extLst>
            </p:cNvPr>
            <p:cNvSpPr/>
            <p:nvPr/>
          </p:nvSpPr>
          <p:spPr>
            <a:xfrm>
              <a:off x="2" y="5651833"/>
              <a:ext cx="3859773" cy="410400"/>
            </a:xfrm>
            <a:prstGeom prst="rect">
              <a:avLst/>
            </a:prstGeom>
            <a:solidFill>
              <a:srgbClr val="F19D19"/>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altLang="ko-KR" sz="1100" b="0" i="0" u="none" strike="noStrike" kern="1200" cap="none" spc="0" normalizeH="0" baseline="0" noProof="0" dirty="0">
                  <a:ln>
                    <a:noFill/>
                  </a:ln>
                  <a:solidFill>
                    <a:prstClr val="white"/>
                  </a:solidFill>
                  <a:effectLst/>
                  <a:uLnTx/>
                  <a:uFillTx/>
                  <a:latin typeface="+mn-lt"/>
                  <a:ea typeface="Verdana" panose="020B0604030504040204" pitchFamily="34" charset="0"/>
                  <a:cs typeface="+mn-cs"/>
                </a:rPr>
                <a:t>Zatvaranje jaza između namjere i djelovanja</a:t>
              </a:r>
              <a:endParaRPr kumimoji="0" lang="ko-KR" altLang="en-US" sz="1100" b="0" i="0" u="none" strike="noStrike" kern="1200" cap="none" spc="0" normalizeH="0" baseline="0" noProof="0" dirty="0">
                <a:ln>
                  <a:noFill/>
                </a:ln>
                <a:solidFill>
                  <a:prstClr val="white"/>
                </a:solidFill>
                <a:effectLst/>
                <a:uLnTx/>
                <a:uFillTx/>
                <a:latin typeface="+mn-lt"/>
                <a:ea typeface="맑은 고딕" panose="020B0503020000020004" pitchFamily="34" charset="-127"/>
                <a:cs typeface="+mn-cs"/>
              </a:endParaRPr>
            </a:p>
          </p:txBody>
        </p:sp>
        <p:sp>
          <p:nvSpPr>
            <p:cNvPr id="18" name="평행 사변형 3">
              <a:extLst>
                <a:ext uri="{FF2B5EF4-FFF2-40B4-BE49-F238E27FC236}">
                  <a16:creationId xmlns:a16="http://schemas.microsoft.com/office/drawing/2014/main" id="{7FB3E849-27FF-42BA-B3B9-726E14879770}"/>
                </a:ext>
              </a:extLst>
            </p:cNvPr>
            <p:cNvSpPr/>
            <p:nvPr/>
          </p:nvSpPr>
          <p:spPr>
            <a:xfrm rot="16200000" flipH="1">
              <a:off x="3478338" y="5283666"/>
              <a:ext cx="1160004" cy="397131"/>
            </a:xfrm>
            <a:prstGeom prst="parallelogram">
              <a:avLst>
                <a:gd name="adj" fmla="val 103225"/>
              </a:avLst>
            </a:prstGeom>
            <a:solidFill>
              <a:srgbClr val="1D9A78">
                <a:lumMod val="5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sp>
          <p:nvSpPr>
            <p:cNvPr id="19" name="평행 사변형 42">
              <a:extLst>
                <a:ext uri="{FF2B5EF4-FFF2-40B4-BE49-F238E27FC236}">
                  <a16:creationId xmlns:a16="http://schemas.microsoft.com/office/drawing/2014/main" id="{B13524C3-5F97-4A69-8CB4-B72E6FE09E86}"/>
                </a:ext>
              </a:extLst>
            </p:cNvPr>
            <p:cNvSpPr/>
            <p:nvPr/>
          </p:nvSpPr>
          <p:spPr>
            <a:xfrm>
              <a:off x="3859774" y="4902228"/>
              <a:ext cx="2160000" cy="410400"/>
            </a:xfrm>
            <a:prstGeom prst="parallelogram">
              <a:avLst>
                <a:gd name="adj" fmla="val 96284"/>
              </a:avLst>
            </a:prstGeom>
            <a:solidFill>
              <a:srgbClr val="1D9A78"/>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sp>
          <p:nvSpPr>
            <p:cNvPr id="20" name="Oval 19">
              <a:extLst>
                <a:ext uri="{FF2B5EF4-FFF2-40B4-BE49-F238E27FC236}">
                  <a16:creationId xmlns:a16="http://schemas.microsoft.com/office/drawing/2014/main" id="{B5DA67BB-DB66-4C91-A466-11240524987D}"/>
                </a:ext>
              </a:extLst>
            </p:cNvPr>
            <p:cNvSpPr/>
            <p:nvPr/>
          </p:nvSpPr>
          <p:spPr>
            <a:xfrm>
              <a:off x="4555698" y="4078442"/>
              <a:ext cx="747543" cy="747543"/>
            </a:xfrm>
            <a:prstGeom prst="ellipse">
              <a:avLst/>
            </a:prstGeom>
            <a:solidFill>
              <a:srgbClr val="1D9A78"/>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평행 사변형 49">
              <a:extLst>
                <a:ext uri="{FF2B5EF4-FFF2-40B4-BE49-F238E27FC236}">
                  <a16:creationId xmlns:a16="http://schemas.microsoft.com/office/drawing/2014/main" id="{CAB261EE-9855-4E75-9DD3-43F22F0150E9}"/>
                </a:ext>
              </a:extLst>
            </p:cNvPr>
            <p:cNvSpPr/>
            <p:nvPr/>
          </p:nvSpPr>
          <p:spPr>
            <a:xfrm rot="16200000" flipH="1">
              <a:off x="5241239" y="4535186"/>
              <a:ext cx="1160004" cy="397131"/>
            </a:xfrm>
            <a:prstGeom prst="parallelogram">
              <a:avLst>
                <a:gd name="adj" fmla="val 103225"/>
              </a:avLst>
            </a:prstGeom>
            <a:solidFill>
              <a:srgbClr val="8BC145">
                <a:lumMod val="50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sp>
          <p:nvSpPr>
            <p:cNvPr id="22" name="평행 사변형 66">
              <a:extLst>
                <a:ext uri="{FF2B5EF4-FFF2-40B4-BE49-F238E27FC236}">
                  <a16:creationId xmlns:a16="http://schemas.microsoft.com/office/drawing/2014/main" id="{90CB72DD-F351-47C5-B601-3FC321B8360A}"/>
                </a:ext>
              </a:extLst>
            </p:cNvPr>
            <p:cNvSpPr/>
            <p:nvPr/>
          </p:nvSpPr>
          <p:spPr>
            <a:xfrm>
              <a:off x="5622675" y="4153748"/>
              <a:ext cx="2160000" cy="410400"/>
            </a:xfrm>
            <a:prstGeom prst="parallelogram">
              <a:avLst>
                <a:gd name="adj" fmla="val 96284"/>
              </a:avLst>
            </a:prstGeom>
            <a:solidFill>
              <a:srgbClr val="8BC145"/>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sp>
          <p:nvSpPr>
            <p:cNvPr id="23" name="Oval 22">
              <a:extLst>
                <a:ext uri="{FF2B5EF4-FFF2-40B4-BE49-F238E27FC236}">
                  <a16:creationId xmlns:a16="http://schemas.microsoft.com/office/drawing/2014/main" id="{8BDB5395-05EC-47D2-8D6B-1A93A95C77B6}"/>
                </a:ext>
              </a:extLst>
            </p:cNvPr>
            <p:cNvSpPr/>
            <p:nvPr/>
          </p:nvSpPr>
          <p:spPr>
            <a:xfrm>
              <a:off x="6405491" y="3330899"/>
              <a:ext cx="747543" cy="747543"/>
            </a:xfrm>
            <a:prstGeom prst="ellipse">
              <a:avLst/>
            </a:prstGeom>
            <a:solidFill>
              <a:srgbClr val="8BC14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15">
              <a:extLst>
                <a:ext uri="{FF2B5EF4-FFF2-40B4-BE49-F238E27FC236}">
                  <a16:creationId xmlns:a16="http://schemas.microsoft.com/office/drawing/2014/main" id="{67B9715C-24BF-4E68-BE56-A4A72F3FF140}"/>
                </a:ext>
              </a:extLst>
            </p:cNvPr>
            <p:cNvSpPr/>
            <p:nvPr/>
          </p:nvSpPr>
          <p:spPr>
            <a:xfrm rot="5400000">
              <a:off x="4701824" y="4193815"/>
              <a:ext cx="472195" cy="471568"/>
            </a:xfrm>
            <a:custGeom>
              <a:avLst/>
              <a:gdLst/>
              <a:ahLst/>
              <a:cxnLst/>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rgbClr val="1D9A78"/>
            </a:solidFill>
            <a:ln w="12700" cap="flat" cmpd="sng" algn="ctr">
              <a:solidFill>
                <a:sysClr val="window" lastClr="FFFFF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25" name="Rectangle 7">
              <a:extLst>
                <a:ext uri="{FF2B5EF4-FFF2-40B4-BE49-F238E27FC236}">
                  <a16:creationId xmlns:a16="http://schemas.microsoft.com/office/drawing/2014/main" id="{BA1E0CB0-C8CE-48CD-B97F-2757FB60A7CC}"/>
                </a:ext>
              </a:extLst>
            </p:cNvPr>
            <p:cNvSpPr/>
            <p:nvPr/>
          </p:nvSpPr>
          <p:spPr>
            <a:xfrm>
              <a:off x="6557855" y="3436952"/>
              <a:ext cx="471567" cy="471567"/>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rgbClr val="1D9A78"/>
            </a:solidFill>
            <a:ln w="12700" cap="flat" cmpd="sng" algn="ctr">
              <a:solidFill>
                <a:sysClr val="window" lastClr="FFFFF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grpSp>
      <p:grpSp>
        <p:nvGrpSpPr>
          <p:cNvPr id="36" name="Group 35">
            <a:extLst>
              <a:ext uri="{FF2B5EF4-FFF2-40B4-BE49-F238E27FC236}">
                <a16:creationId xmlns:a16="http://schemas.microsoft.com/office/drawing/2014/main" id="{9DA8AA93-1597-4733-8FDC-566D83AFAFB6}"/>
              </a:ext>
            </a:extLst>
          </p:cNvPr>
          <p:cNvGrpSpPr/>
          <p:nvPr/>
        </p:nvGrpSpPr>
        <p:grpSpPr>
          <a:xfrm>
            <a:off x="2508837" y="3218424"/>
            <a:ext cx="1183806" cy="1272923"/>
            <a:chOff x="3523950" y="4951445"/>
            <a:chExt cx="2031212" cy="1965803"/>
          </a:xfrm>
        </p:grpSpPr>
        <p:sp>
          <p:nvSpPr>
            <p:cNvPr id="37" name="TextBox 36">
              <a:extLst>
                <a:ext uri="{FF2B5EF4-FFF2-40B4-BE49-F238E27FC236}">
                  <a16:creationId xmlns:a16="http://schemas.microsoft.com/office/drawing/2014/main" id="{C56705C2-E46F-47A6-9138-554943A2DCCC}"/>
                </a:ext>
              </a:extLst>
            </p:cNvPr>
            <p:cNvSpPr txBox="1"/>
            <p:nvPr/>
          </p:nvSpPr>
          <p:spPr>
            <a:xfrm>
              <a:off x="3523950" y="5420034"/>
              <a:ext cx="2031212" cy="1497214"/>
            </a:xfrm>
            <a:prstGeom prst="rect">
              <a:avLst/>
            </a:prstGeom>
            <a:noFill/>
          </p:spPr>
          <p:txBody>
            <a:bodyPr wrap="square" lIns="0" tIns="0" rIns="0" bIns="0" rtlCol="0">
              <a:spAutoFit/>
            </a:bodyPr>
            <a:lstStyle/>
            <a:p>
              <a:pPr algn="l" rtl="0">
                <a:buClrTx/>
                <a:buFontTx/>
                <a:buNone/>
              </a:pPr>
              <a:r>
                <a:rPr lang="hu-HU" altLang="ko-KR" sz="1050" b="1" kern="1200" dirty="0" err="1">
                  <a:solidFill>
                    <a:prstClr val="black">
                      <a:lumMod val="75000"/>
                      <a:lumOff val="25000"/>
                    </a:prstClr>
                  </a:solidFill>
                  <a:latin typeface="+mn-lt"/>
                  <a:ea typeface="Verdana" panose="020B0604030504040204" pitchFamily="34" charset="0"/>
                  <a:cs typeface="+mn-cs"/>
                </a:rPr>
                <a:t>Minimizirajte</a:t>
              </a:r>
              <a:r>
                <a:rPr lang="hu-HU" altLang="ko-KR" sz="1050" b="1" kern="1200" dirty="0">
                  <a:solidFill>
                    <a:prstClr val="black">
                      <a:lumMod val="75000"/>
                      <a:lumOff val="25000"/>
                    </a:prstClr>
                  </a:solidFill>
                  <a:latin typeface="+mn-lt"/>
                  <a:ea typeface="Verdana" panose="020B0604030504040204" pitchFamily="34" charset="0"/>
                  <a:cs typeface="+mn-cs"/>
                </a:rPr>
                <a:t>/ </a:t>
              </a:r>
              <a:r>
                <a:rPr lang="hu-HU" altLang="ko-KR" sz="1050" b="1" kern="1200" dirty="0" err="1">
                  <a:solidFill>
                    <a:prstClr val="black">
                      <a:lumMod val="75000"/>
                      <a:lumOff val="25000"/>
                    </a:prstClr>
                  </a:solidFill>
                  <a:latin typeface="+mn-lt"/>
                  <a:ea typeface="Verdana" panose="020B0604030504040204" pitchFamily="34" charset="0"/>
                  <a:cs typeface="+mn-cs"/>
                </a:rPr>
                <a:t>smanjite</a:t>
              </a:r>
              <a:r>
                <a:rPr lang="hu-HU" altLang="ko-KR" sz="1050" b="1" kern="1200" dirty="0">
                  <a:solidFill>
                    <a:prstClr val="black">
                      <a:lumMod val="75000"/>
                      <a:lumOff val="25000"/>
                    </a:prstClr>
                  </a:solidFill>
                  <a:latin typeface="+mn-lt"/>
                  <a:ea typeface="Verdana" panose="020B0604030504040204" pitchFamily="34" charset="0"/>
                  <a:cs typeface="+mn-cs"/>
                </a:rPr>
                <a:t> </a:t>
              </a:r>
              <a:r>
                <a:rPr lang="hu-HU" altLang="ko-KR" sz="1050" b="1" kern="1200" dirty="0" err="1">
                  <a:solidFill>
                    <a:prstClr val="black">
                      <a:lumMod val="75000"/>
                      <a:lumOff val="25000"/>
                    </a:prstClr>
                  </a:solidFill>
                  <a:latin typeface="+mn-lt"/>
                  <a:ea typeface="Verdana" panose="020B0604030504040204" pitchFamily="34" charset="0"/>
                  <a:cs typeface="+mn-cs"/>
                </a:rPr>
                <a:t>napore</a:t>
              </a:r>
              <a:r>
                <a:rPr lang="hu-HU" altLang="ko-KR" sz="1050" b="1" kern="1200" dirty="0">
                  <a:solidFill>
                    <a:prstClr val="black">
                      <a:lumMod val="75000"/>
                      <a:lumOff val="25000"/>
                    </a:prstClr>
                  </a:solidFill>
                  <a:latin typeface="+mn-lt"/>
                  <a:ea typeface="Verdana" panose="020B0604030504040204" pitchFamily="34" charset="0"/>
                  <a:cs typeface="+mn-cs"/>
                </a:rPr>
                <a:t> </a:t>
              </a:r>
              <a:r>
                <a:rPr lang="hu-HU" altLang="ko-KR" sz="1050" kern="1200" dirty="0" err="1">
                  <a:solidFill>
                    <a:prstClr val="black">
                      <a:lumMod val="75000"/>
                      <a:lumOff val="25000"/>
                    </a:prstClr>
                  </a:solidFill>
                  <a:latin typeface="+mn-lt"/>
                  <a:ea typeface="Verdana" panose="020B0604030504040204" pitchFamily="34" charset="0"/>
                  <a:cs typeface="+mn-cs"/>
                </a:rPr>
                <a:t>kupci</a:t>
              </a:r>
              <a:r>
                <a:rPr lang="hu-HU" altLang="ko-KR" sz="1050" kern="1200" dirty="0">
                  <a:solidFill>
                    <a:prstClr val="black">
                      <a:lumMod val="75000"/>
                      <a:lumOff val="25000"/>
                    </a:prstClr>
                  </a:solidFill>
                  <a:latin typeface="+mn-lt"/>
                  <a:ea typeface="Verdana" panose="020B0604030504040204" pitchFamily="34" charset="0"/>
                  <a:cs typeface="+mn-cs"/>
                </a:rPr>
                <a:t> se moraju pobrinuti za odabir održivih proizvoda/rješenja</a:t>
              </a:r>
              <a:r>
                <a:rPr lang="en-US" altLang="ko-KR" sz="1050" kern="1200" dirty="0">
                  <a:solidFill>
                    <a:prstClr val="black">
                      <a:lumMod val="75000"/>
                      <a:lumOff val="25000"/>
                    </a:prstClr>
                  </a:solidFill>
                  <a:latin typeface="+mn-lt"/>
                  <a:ea typeface="Verdana" panose="020B0604030504040204" pitchFamily="34" charset="0"/>
                  <a:cs typeface="+mn-cs"/>
                </a:rPr>
                <a:t> </a:t>
              </a:r>
            </a:p>
          </p:txBody>
        </p:sp>
        <p:sp>
          <p:nvSpPr>
            <p:cNvPr id="38" name="TextBox 37">
              <a:extLst>
                <a:ext uri="{FF2B5EF4-FFF2-40B4-BE49-F238E27FC236}">
                  <a16:creationId xmlns:a16="http://schemas.microsoft.com/office/drawing/2014/main" id="{58F90554-56CF-455F-A78E-6D9987F95843}"/>
                </a:ext>
              </a:extLst>
            </p:cNvPr>
            <p:cNvSpPr txBox="1"/>
            <p:nvPr/>
          </p:nvSpPr>
          <p:spPr>
            <a:xfrm>
              <a:off x="3688338" y="4951445"/>
              <a:ext cx="1484248" cy="285184"/>
            </a:xfrm>
            <a:prstGeom prst="rect">
              <a:avLst/>
            </a:prstGeom>
            <a:noFill/>
          </p:spPr>
          <p:txBody>
            <a:bodyPr wrap="square" lIns="0" tIns="0" rIns="0" bIns="0" rtlCol="0">
              <a:spAutoFit/>
            </a:bodyPr>
            <a:lstStyle/>
            <a:p>
              <a:pPr algn="l" rtl="0">
                <a:buClrTx/>
                <a:buFontTx/>
                <a:buNone/>
              </a:pPr>
              <a:r>
                <a:rPr lang="en-US" altLang="ko-KR" sz="1200" b="1" kern="1200" dirty="0">
                  <a:solidFill>
                    <a:srgbClr val="1D9A78"/>
                  </a:solidFill>
                  <a:latin typeface="+mn-lt"/>
                  <a:ea typeface="맑은 고딕" panose="020B0503020000020004" pitchFamily="34" charset="-127"/>
                  <a:cs typeface="+mn-cs"/>
                </a:rPr>
                <a:t>KORAK 01</a:t>
              </a:r>
            </a:p>
          </p:txBody>
        </p:sp>
      </p:grpSp>
      <p:sp>
        <p:nvSpPr>
          <p:cNvPr id="43" name="TextBox 42">
            <a:extLst>
              <a:ext uri="{FF2B5EF4-FFF2-40B4-BE49-F238E27FC236}">
                <a16:creationId xmlns:a16="http://schemas.microsoft.com/office/drawing/2014/main" id="{24E259E8-1EDF-4B3C-A2DE-8169EDF32A60}"/>
              </a:ext>
            </a:extLst>
          </p:cNvPr>
          <p:cNvSpPr txBox="1"/>
          <p:nvPr/>
        </p:nvSpPr>
        <p:spPr>
          <a:xfrm>
            <a:off x="3768973" y="2960452"/>
            <a:ext cx="1083999" cy="1131079"/>
          </a:xfrm>
          <a:prstGeom prst="rect">
            <a:avLst/>
          </a:prstGeom>
          <a:noFill/>
        </p:spPr>
        <p:txBody>
          <a:bodyPr wrap="square" lIns="0" tIns="0" rIns="0" bIns="0" rtlCol="0">
            <a:spAutoFit/>
          </a:bodyPr>
          <a:lstStyle/>
          <a:p>
            <a:pPr algn="l" rtl="0">
              <a:buClrTx/>
              <a:buFontTx/>
              <a:buNone/>
            </a:pPr>
            <a:r>
              <a:rPr lang="hu-HU" altLang="ko-KR" sz="1050" b="1" kern="1200" dirty="0" err="1">
                <a:solidFill>
                  <a:prstClr val="black">
                    <a:lumMod val="75000"/>
                    <a:lumOff val="25000"/>
                  </a:prstClr>
                </a:solidFill>
                <a:latin typeface="+mn-lt"/>
                <a:ea typeface="Verdana" panose="020B0604030504040204" pitchFamily="34" charset="0"/>
                <a:cs typeface="+mn-cs"/>
              </a:rPr>
              <a:t>Povećajte</a:t>
            </a:r>
            <a:r>
              <a:rPr lang="hu-HU" altLang="ko-KR" sz="1050" b="1" kern="1200" dirty="0">
                <a:solidFill>
                  <a:prstClr val="black">
                    <a:lumMod val="75000"/>
                    <a:lumOff val="25000"/>
                  </a:prstClr>
                </a:solidFill>
                <a:latin typeface="+mn-lt"/>
                <a:ea typeface="Verdana" panose="020B0604030504040204" pitchFamily="34" charset="0"/>
                <a:cs typeface="+mn-cs"/>
              </a:rPr>
              <a:t> </a:t>
            </a:r>
            <a:r>
              <a:rPr lang="hu-HU" altLang="ko-KR" sz="1050" b="1" kern="1200" dirty="0" err="1">
                <a:solidFill>
                  <a:prstClr val="black">
                    <a:lumMod val="75000"/>
                    <a:lumOff val="25000"/>
                  </a:prstClr>
                </a:solidFill>
                <a:latin typeface="+mn-lt"/>
                <a:ea typeface="Verdana" panose="020B0604030504040204" pitchFamily="34" charset="0"/>
                <a:cs typeface="+mn-cs"/>
              </a:rPr>
              <a:t>dobrobiti</a:t>
            </a:r>
            <a:r>
              <a:rPr lang="hu-HU" altLang="ko-KR" sz="1050" b="1" kern="1200" dirty="0">
                <a:solidFill>
                  <a:prstClr val="black">
                    <a:lumMod val="75000"/>
                    <a:lumOff val="25000"/>
                  </a:prstClr>
                </a:solidFill>
                <a:latin typeface="+mn-lt"/>
                <a:ea typeface="Verdana" panose="020B0604030504040204" pitchFamily="34" charset="0"/>
                <a:cs typeface="+mn-cs"/>
              </a:rPr>
              <a:t> </a:t>
            </a:r>
            <a:r>
              <a:rPr lang="hu-HU" altLang="ko-KR" sz="1050" kern="1200" dirty="0" err="1">
                <a:solidFill>
                  <a:prstClr val="black">
                    <a:lumMod val="75000"/>
                    <a:lumOff val="25000"/>
                  </a:prstClr>
                </a:solidFill>
                <a:latin typeface="+mn-lt"/>
                <a:ea typeface="Verdana" panose="020B0604030504040204" pitchFamily="34" charset="0"/>
                <a:cs typeface="+mn-cs"/>
              </a:rPr>
              <a:t>kupci</a:t>
            </a:r>
            <a:r>
              <a:rPr lang="hu-HU" altLang="ko-KR" sz="1050" kern="1200" dirty="0">
                <a:solidFill>
                  <a:prstClr val="black">
                    <a:lumMod val="75000"/>
                    <a:lumOff val="25000"/>
                  </a:prstClr>
                </a:solidFill>
                <a:latin typeface="+mn-lt"/>
                <a:ea typeface="Verdana" panose="020B0604030504040204" pitchFamily="34" charset="0"/>
                <a:cs typeface="+mn-cs"/>
              </a:rPr>
              <a:t> će iskusiti kada se odluče za održive proizvode/rješenja</a:t>
            </a:r>
            <a:r>
              <a:rPr lang="en-US" altLang="ko-KR" sz="1050" kern="1200" dirty="0">
                <a:solidFill>
                  <a:prstClr val="black">
                    <a:lumMod val="75000"/>
                    <a:lumOff val="25000"/>
                  </a:prstClr>
                </a:solidFill>
                <a:latin typeface="+mn-lt"/>
                <a:ea typeface="Verdana" panose="020B0604030504040204" pitchFamily="34" charset="0"/>
                <a:cs typeface="+mn-cs"/>
              </a:rPr>
              <a:t> </a:t>
            </a:r>
          </a:p>
        </p:txBody>
      </p:sp>
      <p:sp>
        <p:nvSpPr>
          <p:cNvPr id="44" name="TextBox 43">
            <a:extLst>
              <a:ext uri="{FF2B5EF4-FFF2-40B4-BE49-F238E27FC236}">
                <a16:creationId xmlns:a16="http://schemas.microsoft.com/office/drawing/2014/main" id="{59895953-4701-44D1-A94B-4C4CFFC38601}"/>
              </a:ext>
            </a:extLst>
          </p:cNvPr>
          <p:cNvSpPr txBox="1"/>
          <p:nvPr/>
        </p:nvSpPr>
        <p:spPr>
          <a:xfrm>
            <a:off x="3756437" y="2743732"/>
            <a:ext cx="838753" cy="184666"/>
          </a:xfrm>
          <a:prstGeom prst="rect">
            <a:avLst/>
          </a:prstGeom>
          <a:noFill/>
        </p:spPr>
        <p:txBody>
          <a:bodyPr wrap="square" lIns="0" tIns="0" rIns="0" bIns="0" rtlCol="0">
            <a:spAutoFit/>
          </a:bodyPr>
          <a:lstStyle/>
          <a:p>
            <a:pPr algn="l" rtl="0">
              <a:buClrTx/>
              <a:buFontTx/>
              <a:buNone/>
            </a:pPr>
            <a:r>
              <a:rPr lang="en-US" altLang="ko-KR" sz="1200" b="1" kern="1200" dirty="0">
                <a:solidFill>
                  <a:srgbClr val="8BC145"/>
                </a:solidFill>
                <a:latin typeface="+mn-lt"/>
                <a:ea typeface="맑은 고딕" panose="020B0503020000020004" pitchFamily="34" charset="-127"/>
                <a:cs typeface="+mn-cs"/>
              </a:rPr>
              <a:t>KORAK 02</a:t>
            </a:r>
          </a:p>
        </p:txBody>
      </p:sp>
      <p:sp>
        <p:nvSpPr>
          <p:cNvPr id="48" name="Rectangle 47">
            <a:extLst>
              <a:ext uri="{FF2B5EF4-FFF2-40B4-BE49-F238E27FC236}">
                <a16:creationId xmlns:a16="http://schemas.microsoft.com/office/drawing/2014/main" id="{A59D0C5B-59F7-40CD-B503-61A4A4F9EE40}"/>
              </a:ext>
            </a:extLst>
          </p:cNvPr>
          <p:cNvSpPr/>
          <p:nvPr/>
        </p:nvSpPr>
        <p:spPr>
          <a:xfrm>
            <a:off x="4929303" y="3656702"/>
            <a:ext cx="4032692" cy="940880"/>
          </a:xfrm>
          <a:prstGeom prst="rect">
            <a:avLst/>
          </a:prstGeom>
          <a:solidFill>
            <a:srgbClr val="E7501B"/>
          </a:solidFill>
          <a:ln w="12700" cap="flat" cmpd="sng" algn="ctr">
            <a:solidFill>
              <a:srgbClr val="E7501B"/>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9" name="Donut 24">
            <a:extLst>
              <a:ext uri="{FF2B5EF4-FFF2-40B4-BE49-F238E27FC236}">
                <a16:creationId xmlns:a16="http://schemas.microsoft.com/office/drawing/2014/main" id="{AC4B5A5B-540D-4B40-9640-715B1680465D}"/>
              </a:ext>
            </a:extLst>
          </p:cNvPr>
          <p:cNvSpPr/>
          <p:nvPr/>
        </p:nvSpPr>
        <p:spPr>
          <a:xfrm>
            <a:off x="8006449" y="3699305"/>
            <a:ext cx="815845" cy="855672"/>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endParaRPr>
          </a:p>
        </p:txBody>
      </p:sp>
      <p:sp>
        <p:nvSpPr>
          <p:cNvPr id="50" name="TextBox 49">
            <a:extLst>
              <a:ext uri="{FF2B5EF4-FFF2-40B4-BE49-F238E27FC236}">
                <a16:creationId xmlns:a16="http://schemas.microsoft.com/office/drawing/2014/main" id="{DD450214-7667-4945-998E-C32962439C8A}"/>
              </a:ext>
            </a:extLst>
          </p:cNvPr>
          <p:cNvSpPr txBox="1"/>
          <p:nvPr/>
        </p:nvSpPr>
        <p:spPr>
          <a:xfrm>
            <a:off x="4929303" y="3742421"/>
            <a:ext cx="3077146" cy="769441"/>
          </a:xfrm>
          <a:prstGeom prst="rect">
            <a:avLst/>
          </a:prstGeom>
          <a:noFill/>
        </p:spPr>
        <p:txBody>
          <a:bodyPr wrap="square" rtlCol="0">
            <a:spAutoFit/>
          </a:bodyPr>
          <a:lstStyle/>
          <a:p>
            <a:pPr algn="l" rtl="0">
              <a:buClrTx/>
              <a:buFontTx/>
              <a:buNone/>
            </a:pPr>
            <a:r>
              <a:rPr lang="hu-HU" sz="1100" b="1" i="1" kern="1200" dirty="0">
                <a:solidFill>
                  <a:prstClr val="white"/>
                </a:solidFill>
                <a:latin typeface="+mn-lt"/>
                <a:ea typeface="Verdana" panose="020B0604030504040204" pitchFamily="34" charset="0"/>
                <a:cs typeface="+mn-cs"/>
              </a:rPr>
              <a:t>SAVJET:</a:t>
            </a:r>
          </a:p>
          <a:p>
            <a:pPr algn="ctr" rtl="0">
              <a:buClrTx/>
              <a:buFontTx/>
              <a:buNone/>
            </a:pPr>
            <a:r>
              <a:rPr lang="hu-HU" sz="1100" i="1" kern="1200" dirty="0">
                <a:solidFill>
                  <a:prstClr val="white"/>
                </a:solidFill>
                <a:latin typeface="+mn-lt"/>
                <a:ea typeface="Verdana" panose="020B0604030504040204" pitchFamily="34" charset="0"/>
                <a:cs typeface="+mn-cs"/>
              </a:rPr>
              <a:t>Provedite segmentaciju kupaca kako biste odabrali prave pogodnosti za prave skupine kada s njima komunicirate</a:t>
            </a:r>
          </a:p>
        </p:txBody>
      </p:sp>
    </p:spTree>
    <p:custDataLst>
      <p:tags r:id="rId1"/>
    </p:custDataLst>
    <p:extLst>
      <p:ext uri="{BB962C8B-B14F-4D97-AF65-F5344CB8AC3E}">
        <p14:creationId xmlns:p14="http://schemas.microsoft.com/office/powerpoint/2010/main" val="37232949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0CEE4-C36F-4E83-86FD-D958A77A6468}"/>
              </a:ext>
            </a:extLst>
          </p:cNvPr>
          <p:cNvSpPr>
            <a:spLocks noGrp="1"/>
          </p:cNvSpPr>
          <p:nvPr>
            <p:ph type="title"/>
          </p:nvPr>
        </p:nvSpPr>
        <p:spPr>
          <a:xfrm>
            <a:off x="713225" y="99488"/>
            <a:ext cx="7717800" cy="1011600"/>
          </a:xfrm>
        </p:spPr>
        <p:txBody>
          <a:bodyPr/>
          <a:lstStyle/>
          <a:p>
            <a:pPr algn="l" rtl="0"/>
            <a:r>
              <a:rPr lang="en-GB" sz="4000" dirty="0">
                <a:solidFill>
                  <a:srgbClr val="2B2D83"/>
                </a:solidFill>
              </a:rPr>
              <a:t>Potrošačka vrijednost</a:t>
            </a:r>
            <a:r>
              <a:rPr lang="en-GB" sz="4000" dirty="0" err="1">
                <a:solidFill>
                  <a:srgbClr val="2B2D83"/>
                </a:solidFill>
              </a:rPr>
              <a:t>ce</a:t>
            </a:r>
            <a:endParaRPr lang="en-GB" sz="4000" dirty="0">
              <a:solidFill>
                <a:srgbClr val="2B2D83"/>
              </a:solidFill>
            </a:endParaRPr>
          </a:p>
        </p:txBody>
      </p:sp>
      <p:sp>
        <p:nvSpPr>
          <p:cNvPr id="3" name="Rounded Rectangle 34">
            <a:extLst>
              <a:ext uri="{FF2B5EF4-FFF2-40B4-BE49-F238E27FC236}">
                <a16:creationId xmlns:a16="http://schemas.microsoft.com/office/drawing/2014/main" id="{EBFC849D-1B46-49B8-A5B3-481D0DBEE0F8}"/>
              </a:ext>
            </a:extLst>
          </p:cNvPr>
          <p:cNvSpPr/>
          <p:nvPr/>
        </p:nvSpPr>
        <p:spPr>
          <a:xfrm rot="10800000">
            <a:off x="330007" y="858350"/>
            <a:ext cx="3713397" cy="1713400"/>
          </a:xfrm>
          <a:custGeom>
            <a:avLst/>
            <a:gdLst/>
            <a:ahLst/>
            <a:cxnLst/>
            <a:rect l="l" t="t" r="r" b="b"/>
            <a:pathLst>
              <a:path w="2897180" h="1233384">
                <a:moveTo>
                  <a:pt x="503125" y="0"/>
                </a:moveTo>
                <a:lnTo>
                  <a:pt x="2691612" y="0"/>
                </a:lnTo>
                <a:cubicBezTo>
                  <a:pt x="2805144" y="0"/>
                  <a:pt x="2897180" y="92036"/>
                  <a:pt x="2897180" y="205568"/>
                </a:cubicBezTo>
                <a:lnTo>
                  <a:pt x="2897180" y="1027816"/>
                </a:lnTo>
                <a:cubicBezTo>
                  <a:pt x="2897180" y="1141348"/>
                  <a:pt x="2805144" y="1233384"/>
                  <a:pt x="2691612" y="1233384"/>
                </a:cubicBezTo>
                <a:lnTo>
                  <a:pt x="503125" y="1233384"/>
                </a:lnTo>
                <a:cubicBezTo>
                  <a:pt x="389593" y="1233384"/>
                  <a:pt x="297557" y="1141348"/>
                  <a:pt x="297557" y="1027816"/>
                </a:cubicBezTo>
                <a:lnTo>
                  <a:pt x="297557" y="785055"/>
                </a:lnTo>
                <a:lnTo>
                  <a:pt x="0" y="612472"/>
                </a:lnTo>
                <a:lnTo>
                  <a:pt x="297557" y="439889"/>
                </a:lnTo>
                <a:lnTo>
                  <a:pt x="297557" y="205568"/>
                </a:lnTo>
                <a:cubicBezTo>
                  <a:pt x="297557" y="92036"/>
                  <a:pt x="389593" y="0"/>
                  <a:pt x="503125" y="0"/>
                </a:cubicBezTo>
                <a:close/>
              </a:path>
            </a:pathLst>
          </a:custGeom>
          <a:solidFill>
            <a:srgbClr val="059540"/>
          </a:solidFill>
          <a:ln w="15875"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solidFill>
              <a:effectLst/>
              <a:uLnTx/>
              <a:uFillTx/>
              <a:latin typeface="Calibri" panose="020F0502020204030204"/>
              <a:ea typeface="맑은 고딕" panose="020B0503020000020004" pitchFamily="34" charset="-127"/>
              <a:cs typeface="+mn-cs"/>
            </a:endParaRPr>
          </a:p>
        </p:txBody>
      </p:sp>
      <p:grpSp>
        <p:nvGrpSpPr>
          <p:cNvPr id="4" name="그룹 1">
            <a:extLst>
              <a:ext uri="{FF2B5EF4-FFF2-40B4-BE49-F238E27FC236}">
                <a16:creationId xmlns:a16="http://schemas.microsoft.com/office/drawing/2014/main" id="{FD8071DA-7679-4BFF-B839-7F8882573071}"/>
              </a:ext>
            </a:extLst>
          </p:cNvPr>
          <p:cNvGrpSpPr/>
          <p:nvPr/>
        </p:nvGrpSpPr>
        <p:grpSpPr>
          <a:xfrm>
            <a:off x="397489" y="899596"/>
            <a:ext cx="3253238" cy="1846129"/>
            <a:chOff x="864543" y="2434918"/>
            <a:chExt cx="2448916" cy="1563443"/>
          </a:xfrm>
        </p:grpSpPr>
        <p:sp>
          <p:nvSpPr>
            <p:cNvPr id="5" name="TextBox 4">
              <a:extLst>
                <a:ext uri="{FF2B5EF4-FFF2-40B4-BE49-F238E27FC236}">
                  <a16:creationId xmlns:a16="http://schemas.microsoft.com/office/drawing/2014/main" id="{3AD7B048-6AE1-4536-A687-5B13FAF68638}"/>
                </a:ext>
              </a:extLst>
            </p:cNvPr>
            <p:cNvSpPr txBox="1"/>
            <p:nvPr/>
          </p:nvSpPr>
          <p:spPr>
            <a:xfrm>
              <a:off x="999100" y="2434918"/>
              <a:ext cx="2102166" cy="260649"/>
            </a:xfrm>
            <a:prstGeom prst="rect">
              <a:avLst/>
            </a:prstGeom>
            <a:solidFill>
              <a:srgbClr val="059540"/>
            </a:solidFill>
          </p:spPr>
          <p:txBody>
            <a:bodyPr wrap="square" rtlCol="0">
              <a:spAutoFit/>
            </a:bodyPr>
            <a:lstStyle/>
            <a:p>
              <a:pPr algn="l" rtl="0">
                <a:buClrTx/>
                <a:buFontTx/>
                <a:buNone/>
              </a:pPr>
              <a:r>
                <a:rPr lang="hu-HU" altLang="ko-KR" b="1" kern="1200" dirty="0">
                  <a:solidFill>
                    <a:prstClr val="white"/>
                  </a:solidFill>
                  <a:latin typeface="Calibri" pitchFamily="34" charset="0"/>
                  <a:ea typeface="맑은 고딕" panose="020B0503020000020004" pitchFamily="34" charset="-127"/>
                  <a:cs typeface="Calibri" pitchFamily="34" charset="0"/>
                </a:rPr>
                <a:t>Ekonomske vrijednosti</a:t>
              </a:r>
              <a:endParaRPr lang="ko-KR" altLang="en-US" b="1" kern="1200" dirty="0">
                <a:solidFill>
                  <a:prstClr val="white"/>
                </a:solidFill>
                <a:latin typeface="Calibri" pitchFamily="34" charset="0"/>
                <a:ea typeface="맑은 고딕" panose="020B0503020000020004" pitchFamily="34" charset="-127"/>
                <a:cs typeface="Calibri" pitchFamily="34" charset="0"/>
              </a:endParaRPr>
            </a:p>
          </p:txBody>
        </p:sp>
        <p:sp>
          <p:nvSpPr>
            <p:cNvPr id="6" name="TextBox 5">
              <a:extLst>
                <a:ext uri="{FF2B5EF4-FFF2-40B4-BE49-F238E27FC236}">
                  <a16:creationId xmlns:a16="http://schemas.microsoft.com/office/drawing/2014/main" id="{796E1B77-0398-4272-8FC3-0AC358098E53}"/>
                </a:ext>
              </a:extLst>
            </p:cNvPr>
            <p:cNvSpPr txBox="1"/>
            <p:nvPr/>
          </p:nvSpPr>
          <p:spPr>
            <a:xfrm>
              <a:off x="864543" y="2629957"/>
              <a:ext cx="2448916" cy="1368404"/>
            </a:xfrm>
            <a:prstGeom prst="rect">
              <a:avLst/>
            </a:prstGeom>
            <a:noFill/>
          </p:spPr>
          <p:txBody>
            <a:bodyPr wrap="square" rtlCol="0">
              <a:spAutoFit/>
            </a:bodyPr>
            <a:lstStyle/>
            <a:p>
              <a:pPr marL="171450" indent="-171450" algn="l" rtl="0">
                <a:buClrTx/>
                <a:buFont typeface="Wingdings" panose="05000000000000000000" pitchFamily="2" charset="2"/>
                <a:buChar char="Ø"/>
              </a:pPr>
              <a:r>
                <a:rPr lang="hu-HU" altLang="ko-KR" sz="900" kern="1200" dirty="0">
                  <a:solidFill>
                    <a:prstClr val="white"/>
                  </a:solidFill>
                  <a:latin typeface="+mn-lt"/>
                  <a:ea typeface="맑은 고딕" panose="020B0503020000020004" pitchFamily="34" charset="-127"/>
                  <a:cs typeface="Arial" pitchFamily="34" charset="0"/>
                </a:rPr>
                <a:t>Izravne novčane koristi (ušteda)</a:t>
              </a:r>
            </a:p>
            <a:p>
              <a:pPr marL="171450" indent="-171450" algn="l" rtl="0">
                <a:buClrTx/>
                <a:buFont typeface="Wingdings" panose="05000000000000000000" pitchFamily="2" charset="2"/>
                <a:buChar char="Ø"/>
              </a:pPr>
              <a:r>
                <a:rPr lang="hu-HU" altLang="ko-KR" sz="900" kern="1200" dirty="0">
                  <a:solidFill>
                    <a:prstClr val="white"/>
                  </a:solidFill>
                  <a:latin typeface="+mn-lt"/>
                  <a:ea typeface="맑은 고딕" panose="020B0503020000020004" pitchFamily="34" charset="-127"/>
                  <a:cs typeface="Arial" pitchFamily="34" charset="0"/>
                </a:rPr>
                <a:t>Neizravne novčane uštede zbog smanjenih troškova povezanih s gospodarenjem otpadom, obradom, materijalom itd.</a:t>
              </a:r>
            </a:p>
            <a:p>
              <a:pPr marL="171450" indent="-171450" algn="l" rtl="0">
                <a:buClrTx/>
                <a:buFont typeface="Wingdings" panose="05000000000000000000" pitchFamily="2" charset="2"/>
                <a:buChar char="Ø"/>
              </a:pPr>
              <a:r>
                <a:rPr lang="hu-HU" altLang="ko-KR" sz="900" kern="1200" dirty="0">
                  <a:solidFill>
                    <a:prstClr val="white"/>
                  </a:solidFill>
                  <a:latin typeface="+mn-lt"/>
                  <a:ea typeface="맑은 고딕" panose="020B0503020000020004" pitchFamily="34" charset="-127"/>
                  <a:cs typeface="Arial" pitchFamily="34" charset="0"/>
                </a:rPr>
                <a:t>Neizravne financijske uštede od vremenskih troškova, psiholoških/emocionalnih troškova</a:t>
              </a:r>
            </a:p>
            <a:p>
              <a:pPr marL="171450" indent="-171450" algn="l" rtl="0">
                <a:buClrTx/>
                <a:buFont typeface="Wingdings" panose="05000000000000000000" pitchFamily="2" charset="2"/>
                <a:buChar char="Ø"/>
              </a:pPr>
              <a:r>
                <a:rPr lang="hu-HU" altLang="ko-KR" sz="900" kern="1200" dirty="0">
                  <a:solidFill>
                    <a:prstClr val="white"/>
                  </a:solidFill>
                  <a:latin typeface="+mn-lt"/>
                  <a:ea typeface="맑은 고딕" panose="020B0503020000020004" pitchFamily="34" charset="-127"/>
                  <a:cs typeface="Arial" pitchFamily="34" charset="0"/>
                </a:rPr>
                <a:t>Neizravna zarada od poboljšane vrijednosti marke (u slučaju poslovnih kupaca)</a:t>
              </a:r>
            </a:p>
            <a:p>
              <a:pPr marL="171450" indent="-171450" algn="l" rtl="0">
                <a:buClrTx/>
                <a:buFont typeface="Wingdings" panose="05000000000000000000" pitchFamily="2" charset="2"/>
                <a:buChar char="Ø"/>
              </a:pPr>
              <a:r>
                <a:rPr lang="hu-HU" altLang="ko-KR" sz="900" kern="1200" dirty="0">
                  <a:solidFill>
                    <a:prstClr val="white"/>
                  </a:solidFill>
                  <a:latin typeface="+mn-lt"/>
                  <a:ea typeface="맑은 고딕" panose="020B0503020000020004" pitchFamily="34" charset="-127"/>
                  <a:cs typeface="Arial" pitchFamily="34" charset="0"/>
                </a:rPr>
                <a:t>Izvrstan omjer kvalitete i </a:t>
              </a:r>
              <a:r>
                <a:rPr lang="hu-HU" altLang="ko-KR" sz="900" kern="1200" dirty="0" err="1">
                  <a:solidFill>
                    <a:prstClr val="white"/>
                  </a:solidFill>
                  <a:latin typeface="+mn-lt"/>
                  <a:ea typeface="맑은 고딕" panose="020B0503020000020004" pitchFamily="34" charset="-127"/>
                  <a:cs typeface="Arial" pitchFamily="34" charset="0"/>
                </a:rPr>
                <a:t>cijene</a:t>
              </a:r>
              <a:r>
                <a:rPr lang="hu-HU" altLang="ko-KR" sz="900" kern="1200" dirty="0">
                  <a:solidFill>
                    <a:prstClr val="white"/>
                  </a:solidFill>
                  <a:latin typeface="+mn-lt"/>
                  <a:ea typeface="맑은 고딕" panose="020B0503020000020004" pitchFamily="34" charset="-127"/>
                  <a:cs typeface="Arial" pitchFamily="34" charset="0"/>
                </a:rPr>
                <a:t> </a:t>
              </a:r>
              <a:r>
                <a:rPr lang="hu-HU" altLang="ko-KR" sz="900" kern="1200" dirty="0" err="1">
                  <a:solidFill>
                    <a:prstClr val="white"/>
                  </a:solidFill>
                  <a:latin typeface="+mn-lt"/>
                  <a:ea typeface="맑은 고딕" panose="020B0503020000020004" pitchFamily="34" charset="-127"/>
                  <a:cs typeface="Arial" pitchFamily="34" charset="0"/>
                </a:rPr>
                <a:t>ponovno</a:t>
              </a:r>
              <a:r>
                <a:rPr lang="hu-HU" altLang="ko-KR" sz="900" kern="1200" dirty="0">
                  <a:solidFill>
                    <a:prstClr val="white"/>
                  </a:solidFill>
                  <a:latin typeface="+mn-lt"/>
                  <a:ea typeface="맑은 고딕" panose="020B0503020000020004" pitchFamily="34" charset="-127"/>
                  <a:cs typeface="Arial" pitchFamily="34" charset="0"/>
                </a:rPr>
                <a:t> </a:t>
              </a:r>
              <a:r>
                <a:rPr lang="hu-HU" altLang="ko-KR" sz="900" kern="1200" dirty="0" err="1">
                  <a:solidFill>
                    <a:prstClr val="white"/>
                  </a:solidFill>
                  <a:latin typeface="+mn-lt"/>
                  <a:ea typeface="맑은 고딕" panose="020B0503020000020004" pitchFamily="34" charset="-127"/>
                  <a:cs typeface="Arial" pitchFamily="34" charset="0"/>
                </a:rPr>
                <a:t>korišteno</a:t>
              </a:r>
              <a:r>
                <a:rPr lang="hu-HU" altLang="ko-KR" sz="900" kern="1200" dirty="0">
                  <a:solidFill>
                    <a:prstClr val="white"/>
                  </a:solidFill>
                  <a:latin typeface="+mn-lt"/>
                  <a:ea typeface="맑은 고딕" panose="020B0503020000020004" pitchFamily="34" charset="-127"/>
                  <a:cs typeface="Arial" pitchFamily="34" charset="0"/>
                </a:rPr>
                <a:t>/</a:t>
              </a:r>
              <a:r>
                <a:rPr lang="hu-HU" altLang="ko-KR" sz="900" kern="1200" dirty="0" err="1">
                  <a:solidFill>
                    <a:prstClr val="white"/>
                  </a:solidFill>
                  <a:latin typeface="+mn-lt"/>
                  <a:ea typeface="맑은 고딕" panose="020B0503020000020004" pitchFamily="34" charset="-127"/>
                  <a:cs typeface="Arial" pitchFamily="34" charset="0"/>
                </a:rPr>
                <a:t>recikliranje</a:t>
              </a:r>
              <a:r>
                <a:rPr lang="hu-HU" altLang="ko-KR" sz="900" kern="1200" dirty="0">
                  <a:solidFill>
                    <a:prstClr val="white"/>
                  </a:solidFill>
                  <a:latin typeface="+mn-lt"/>
                  <a:ea typeface="맑은 고딕" panose="020B0503020000020004" pitchFamily="34" charset="-127"/>
                  <a:cs typeface="Arial" pitchFamily="34" charset="0"/>
                </a:rPr>
                <a:t> </a:t>
              </a:r>
              <a:r>
                <a:rPr lang="pt-PT" altLang="ko-KR" sz="900" kern="1200" dirty="0">
                  <a:solidFill>
                    <a:srgbClr val="E6F1D6"/>
                  </a:solidFill>
                  <a:latin typeface="+mn-lt"/>
                  <a:ea typeface="맑은 고딕" panose="020B0503020000020004" pitchFamily="34" charset="-127"/>
                  <a:cs typeface="Arial" pitchFamily="34" charset="0"/>
                </a:rPr>
                <a:t>materijala</a:t>
              </a:r>
              <a:r>
                <a:rPr lang="hu-HU" altLang="ko-KR" sz="900" kern="1200" dirty="0">
                  <a:solidFill>
                    <a:prstClr val="white"/>
                  </a:solidFill>
                  <a:latin typeface="+mn-lt"/>
                  <a:ea typeface="맑은 고딕" panose="020B0503020000020004" pitchFamily="34" charset="-127"/>
                  <a:cs typeface="Arial" pitchFamily="34" charset="0"/>
                </a:rPr>
                <a:t>/</a:t>
              </a:r>
              <a:r>
                <a:rPr lang="hu-HU" altLang="ko-KR" sz="900" kern="1200" dirty="0" err="1">
                  <a:solidFill>
                    <a:prstClr val="white"/>
                  </a:solidFill>
                  <a:latin typeface="+mn-lt"/>
                  <a:ea typeface="맑은 고딕" panose="020B0503020000020004" pitchFamily="34" charset="-127"/>
                  <a:cs typeface="Arial" pitchFamily="34" charset="0"/>
                </a:rPr>
                <a:t>proizvoda</a:t>
              </a:r>
              <a:endParaRPr lang="hu-HU" altLang="ko-KR" sz="900" kern="1200" dirty="0">
                <a:solidFill>
                  <a:prstClr val="white"/>
                </a:solidFill>
                <a:latin typeface="+mn-lt"/>
                <a:ea typeface="맑은 고딕" panose="020B0503020000020004" pitchFamily="34" charset="-127"/>
                <a:cs typeface="Arial" pitchFamily="34" charset="0"/>
              </a:endParaRPr>
            </a:p>
            <a:p>
              <a:pPr algn="l" rtl="0">
                <a:buClrTx/>
                <a:buFontTx/>
                <a:buNone/>
              </a:pPr>
              <a:r>
                <a:rPr lang="en-US" altLang="ko-KR" sz="900" kern="1200" dirty="0">
                  <a:solidFill>
                    <a:prstClr val="white"/>
                  </a:solidFill>
                  <a:latin typeface="+mn-lt"/>
                  <a:ea typeface="맑은 고딕" panose="020B0503020000020004" pitchFamily="34" charset="-127"/>
                  <a:cs typeface="Arial" pitchFamily="34" charset="0"/>
                </a:rPr>
                <a:t> </a:t>
              </a:r>
            </a:p>
          </p:txBody>
        </p:sp>
      </p:grpSp>
      <p:sp>
        <p:nvSpPr>
          <p:cNvPr id="7" name="Rounded Rectangle 34">
            <a:extLst>
              <a:ext uri="{FF2B5EF4-FFF2-40B4-BE49-F238E27FC236}">
                <a16:creationId xmlns:a16="http://schemas.microsoft.com/office/drawing/2014/main" id="{1378F4BC-3441-48F3-81AE-C1F4510ABEDC}"/>
              </a:ext>
            </a:extLst>
          </p:cNvPr>
          <p:cNvSpPr/>
          <p:nvPr/>
        </p:nvSpPr>
        <p:spPr>
          <a:xfrm rot="10800000">
            <a:off x="330006" y="2626786"/>
            <a:ext cx="3752100" cy="1713400"/>
          </a:xfrm>
          <a:custGeom>
            <a:avLst/>
            <a:gdLst/>
            <a:ahLst/>
            <a:cxnLst/>
            <a:rect l="l" t="t" r="r" b="b"/>
            <a:pathLst>
              <a:path w="2897180" h="1233384">
                <a:moveTo>
                  <a:pt x="503125" y="0"/>
                </a:moveTo>
                <a:lnTo>
                  <a:pt x="2691612" y="0"/>
                </a:lnTo>
                <a:cubicBezTo>
                  <a:pt x="2805144" y="0"/>
                  <a:pt x="2897180" y="92036"/>
                  <a:pt x="2897180" y="205568"/>
                </a:cubicBezTo>
                <a:lnTo>
                  <a:pt x="2897180" y="1027816"/>
                </a:lnTo>
                <a:cubicBezTo>
                  <a:pt x="2897180" y="1141348"/>
                  <a:pt x="2805144" y="1233384"/>
                  <a:pt x="2691612" y="1233384"/>
                </a:cubicBezTo>
                <a:lnTo>
                  <a:pt x="503125" y="1233384"/>
                </a:lnTo>
                <a:cubicBezTo>
                  <a:pt x="389593" y="1233384"/>
                  <a:pt x="297557" y="1141348"/>
                  <a:pt x="297557" y="1027816"/>
                </a:cubicBezTo>
                <a:lnTo>
                  <a:pt x="297557" y="785055"/>
                </a:lnTo>
                <a:lnTo>
                  <a:pt x="0" y="612472"/>
                </a:lnTo>
                <a:lnTo>
                  <a:pt x="297557" y="439889"/>
                </a:lnTo>
                <a:lnTo>
                  <a:pt x="297557" y="205568"/>
                </a:lnTo>
                <a:cubicBezTo>
                  <a:pt x="297557" y="92036"/>
                  <a:pt x="389593" y="0"/>
                  <a:pt x="503125" y="0"/>
                </a:cubicBezTo>
                <a:close/>
              </a:path>
            </a:pathLst>
          </a:custGeom>
          <a:solidFill>
            <a:schemeClr val="accent4"/>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sz="2700" dirty="0"/>
          </a:p>
        </p:txBody>
      </p:sp>
      <p:sp>
        <p:nvSpPr>
          <p:cNvPr id="8" name="TextBox 7">
            <a:extLst>
              <a:ext uri="{FF2B5EF4-FFF2-40B4-BE49-F238E27FC236}">
                <a16:creationId xmlns:a16="http://schemas.microsoft.com/office/drawing/2014/main" id="{E8A3E614-F830-4D4F-BE36-6517471EF1FD}"/>
              </a:ext>
            </a:extLst>
          </p:cNvPr>
          <p:cNvSpPr txBox="1"/>
          <p:nvPr/>
        </p:nvSpPr>
        <p:spPr>
          <a:xfrm>
            <a:off x="330006" y="2846792"/>
            <a:ext cx="3253236" cy="1477328"/>
          </a:xfrm>
          <a:prstGeom prst="rect">
            <a:avLst/>
          </a:prstGeom>
          <a:noFill/>
        </p:spPr>
        <p:txBody>
          <a:bodyPr wrap="square" rtlCol="0">
            <a:spAutoFit/>
          </a:bodyPr>
          <a:lstStyle/>
          <a:p>
            <a:pPr marL="171450" indent="-171450" algn="l" rtl="0">
              <a:buClr>
                <a:schemeClr val="bg1"/>
              </a:buClr>
              <a:buFont typeface="Wingdings" panose="05000000000000000000" pitchFamily="2" charset="2"/>
              <a:buChar char="Ø"/>
            </a:pPr>
            <a:r>
              <a:rPr lang="hu-HU" altLang="ko-KR" sz="900" dirty="0">
                <a:solidFill>
                  <a:schemeClr val="bg1"/>
                </a:solidFill>
                <a:cs typeface="Arial" pitchFamily="34" charset="0"/>
              </a:rPr>
              <a:t>Ponos što se ponašamo na održiv način</a:t>
            </a:r>
          </a:p>
          <a:p>
            <a:pPr marL="171450" indent="-171450" algn="l" rtl="0">
              <a:buClr>
                <a:schemeClr val="bg1"/>
              </a:buClr>
              <a:buFont typeface="Wingdings" panose="05000000000000000000" pitchFamily="2" charset="2"/>
              <a:buChar char="Ø"/>
            </a:pPr>
            <a:r>
              <a:rPr lang="hu-HU" altLang="ko-KR" sz="900" dirty="0">
                <a:solidFill>
                  <a:schemeClr val="bg1"/>
                </a:solidFill>
                <a:cs typeface="Arial" pitchFamily="34" charset="0"/>
              </a:rPr>
              <a:t>Olakšanje ne nanošenjem štete</a:t>
            </a:r>
          </a:p>
          <a:p>
            <a:pPr marL="171450" indent="-171450" algn="l" rtl="0">
              <a:buClr>
                <a:schemeClr val="bg1"/>
              </a:buClr>
              <a:buFont typeface="Wingdings" panose="05000000000000000000" pitchFamily="2" charset="2"/>
              <a:buChar char="Ø"/>
            </a:pPr>
            <a:r>
              <a:rPr lang="hu-HU" altLang="ko-KR" sz="900" dirty="0">
                <a:solidFill>
                  <a:schemeClr val="bg1"/>
                </a:solidFill>
                <a:cs typeface="Arial" pitchFamily="34" charset="0"/>
              </a:rPr>
              <a:t>Osjećaj pripadnosti zajednici koja dijeli iste vrijednosti</a:t>
            </a:r>
          </a:p>
          <a:p>
            <a:pPr marL="171450" indent="-171450" algn="l" rtl="0">
              <a:buClr>
                <a:schemeClr val="bg1"/>
              </a:buClr>
              <a:buFont typeface="Wingdings" panose="05000000000000000000" pitchFamily="2" charset="2"/>
              <a:buChar char="Ø"/>
            </a:pPr>
            <a:r>
              <a:rPr lang="hu-HU" altLang="ko-KR" sz="900" dirty="0">
                <a:solidFill>
                  <a:schemeClr val="bg1"/>
                </a:solidFill>
                <a:cs typeface="Arial" pitchFamily="34" charset="0"/>
              </a:rPr>
              <a:t>Uzbuđenje izazvano odabirom recikliranih/ponovno korištenih proizvoda</a:t>
            </a:r>
          </a:p>
          <a:p>
            <a:pPr marL="171450" indent="-171450" algn="l" rtl="0">
              <a:buClr>
                <a:schemeClr val="bg1"/>
              </a:buClr>
              <a:buFont typeface="Wingdings" panose="05000000000000000000" pitchFamily="2" charset="2"/>
              <a:buChar char="Ø"/>
            </a:pPr>
            <a:r>
              <a:rPr lang="hu-HU" altLang="ko-KR" sz="900" dirty="0">
                <a:solidFill>
                  <a:schemeClr val="bg1"/>
                </a:solidFill>
                <a:cs typeface="Arial" pitchFamily="34" charset="0"/>
              </a:rPr>
              <a:t>Zadovoljstvo vezano za dnevne aktivnosti (npr. veće zadovoljstvo pri radu na održiv način)</a:t>
            </a:r>
          </a:p>
          <a:p>
            <a:pPr marL="171450" indent="-171450" algn="l" rtl="0">
              <a:buClr>
                <a:schemeClr val="bg1"/>
              </a:buClr>
              <a:buFont typeface="Wingdings" panose="05000000000000000000" pitchFamily="2" charset="2"/>
              <a:buChar char="Ø"/>
            </a:pPr>
            <a:r>
              <a:rPr lang="hu-HU" altLang="ko-KR" sz="900" dirty="0">
                <a:solidFill>
                  <a:schemeClr val="bg1"/>
                </a:solidFill>
                <a:cs typeface="Arial" pitchFamily="34" charset="0"/>
              </a:rPr>
              <a:t>Ponekad mogu biti prisutni negativni osjećaji (npr. strah od loše kvalitete)</a:t>
            </a:r>
            <a:r>
              <a:rPr lang="en-US" altLang="ko-KR" sz="900" dirty="0">
                <a:solidFill>
                  <a:schemeClr val="bg1"/>
                </a:solidFill>
                <a:cs typeface="Arial" pitchFamily="34" charset="0"/>
              </a:rPr>
              <a:t> </a:t>
            </a:r>
          </a:p>
        </p:txBody>
      </p:sp>
      <p:sp>
        <p:nvSpPr>
          <p:cNvPr id="9" name="TextBox 8">
            <a:extLst>
              <a:ext uri="{FF2B5EF4-FFF2-40B4-BE49-F238E27FC236}">
                <a16:creationId xmlns:a16="http://schemas.microsoft.com/office/drawing/2014/main" id="{1DE0D38B-E5CA-4BBF-BD4D-F0FCC339E76D}"/>
              </a:ext>
            </a:extLst>
          </p:cNvPr>
          <p:cNvSpPr txBox="1"/>
          <p:nvPr/>
        </p:nvSpPr>
        <p:spPr>
          <a:xfrm>
            <a:off x="464972" y="2591840"/>
            <a:ext cx="2903869" cy="307777"/>
          </a:xfrm>
          <a:prstGeom prst="rect">
            <a:avLst/>
          </a:prstGeom>
          <a:noFill/>
        </p:spPr>
        <p:txBody>
          <a:bodyPr wrap="square" rtlCol="0">
            <a:spAutoFit/>
          </a:bodyPr>
          <a:lstStyle/>
          <a:p>
            <a:pPr algn="l" rtl="0">
              <a:buClrTx/>
              <a:buFontTx/>
              <a:buNone/>
            </a:pPr>
            <a:r>
              <a:rPr lang="pt-PT" altLang="ko-KR" b="1" kern="1200" dirty="0" err="1">
                <a:solidFill>
                  <a:prstClr val="white"/>
                </a:solidFill>
                <a:latin typeface="Calibri" pitchFamily="34" charset="0"/>
                <a:ea typeface="맑은 고딕" panose="020B0503020000020004" pitchFamily="34" charset="-127"/>
                <a:cs typeface="Calibri" pitchFamily="34" charset="0"/>
              </a:rPr>
              <a:t>Emotivne</a:t>
            </a:r>
            <a:r>
              <a:rPr lang="pt-PT" altLang="ko-KR" b="1" kern="1200" dirty="0">
                <a:solidFill>
                  <a:prstClr val="white"/>
                </a:solidFill>
                <a:latin typeface="Calibri" pitchFamily="34" charset="0"/>
                <a:ea typeface="맑은 고딕" panose="020B0503020000020004" pitchFamily="34" charset="-127"/>
                <a:cs typeface="Calibri" pitchFamily="34" charset="0"/>
              </a:rPr>
              <a:t> </a:t>
            </a:r>
            <a:r>
              <a:rPr lang="hu-HU" altLang="ko-KR" b="1" kern="1200" dirty="0" err="1">
                <a:solidFill>
                  <a:prstClr val="white"/>
                </a:solidFill>
                <a:latin typeface="Calibri" pitchFamily="34" charset="0"/>
                <a:ea typeface="맑은 고딕" panose="020B0503020000020004" pitchFamily="34" charset="-127"/>
                <a:cs typeface="Calibri" pitchFamily="34" charset="0"/>
              </a:rPr>
              <a:t>Vrijednosti</a:t>
            </a:r>
            <a:endParaRPr lang="ko-KR" altLang="en-US" b="1" kern="1200" dirty="0">
              <a:solidFill>
                <a:prstClr val="white"/>
              </a:solidFill>
              <a:latin typeface="Calibri" pitchFamily="34" charset="0"/>
              <a:ea typeface="맑은 고딕" panose="020B0503020000020004" pitchFamily="34" charset="-127"/>
              <a:cs typeface="Calibri" pitchFamily="34" charset="0"/>
            </a:endParaRPr>
          </a:p>
        </p:txBody>
      </p:sp>
      <p:grpSp>
        <p:nvGrpSpPr>
          <p:cNvPr id="29" name="Group 28">
            <a:extLst>
              <a:ext uri="{FF2B5EF4-FFF2-40B4-BE49-F238E27FC236}">
                <a16:creationId xmlns:a16="http://schemas.microsoft.com/office/drawing/2014/main" id="{19A0443A-528C-444B-BD18-23DBECBE95B2}"/>
              </a:ext>
            </a:extLst>
          </p:cNvPr>
          <p:cNvGrpSpPr/>
          <p:nvPr/>
        </p:nvGrpSpPr>
        <p:grpSpPr>
          <a:xfrm>
            <a:off x="5502595" y="1378538"/>
            <a:ext cx="3465604" cy="1590608"/>
            <a:chOff x="5061896" y="1378538"/>
            <a:chExt cx="3465604" cy="1590608"/>
          </a:xfrm>
        </p:grpSpPr>
        <p:sp>
          <p:nvSpPr>
            <p:cNvPr id="10" name="Rounded Rectangle 34">
              <a:extLst>
                <a:ext uri="{FF2B5EF4-FFF2-40B4-BE49-F238E27FC236}">
                  <a16:creationId xmlns:a16="http://schemas.microsoft.com/office/drawing/2014/main" id="{E6FF6779-C6F2-44DB-A77E-E489C0A8F7D0}"/>
                </a:ext>
              </a:extLst>
            </p:cNvPr>
            <p:cNvSpPr/>
            <p:nvPr/>
          </p:nvSpPr>
          <p:spPr>
            <a:xfrm>
              <a:off x="5061896" y="1378538"/>
              <a:ext cx="3465604" cy="1590608"/>
            </a:xfrm>
            <a:custGeom>
              <a:avLst/>
              <a:gdLst/>
              <a:ahLst/>
              <a:cxnLst/>
              <a:rect l="l" t="t" r="r" b="b"/>
              <a:pathLst>
                <a:path w="2897180" h="1233384">
                  <a:moveTo>
                    <a:pt x="503125" y="0"/>
                  </a:moveTo>
                  <a:lnTo>
                    <a:pt x="2691612" y="0"/>
                  </a:lnTo>
                  <a:cubicBezTo>
                    <a:pt x="2805144" y="0"/>
                    <a:pt x="2897180" y="92036"/>
                    <a:pt x="2897180" y="205568"/>
                  </a:cubicBezTo>
                  <a:lnTo>
                    <a:pt x="2897180" y="1027816"/>
                  </a:lnTo>
                  <a:cubicBezTo>
                    <a:pt x="2897180" y="1141348"/>
                    <a:pt x="2805144" y="1233384"/>
                    <a:pt x="2691612" y="1233384"/>
                  </a:cubicBezTo>
                  <a:lnTo>
                    <a:pt x="503125" y="1233384"/>
                  </a:lnTo>
                  <a:cubicBezTo>
                    <a:pt x="389593" y="1233384"/>
                    <a:pt x="297557" y="1141348"/>
                    <a:pt x="297557" y="1027816"/>
                  </a:cubicBezTo>
                  <a:lnTo>
                    <a:pt x="297557" y="785055"/>
                  </a:lnTo>
                  <a:lnTo>
                    <a:pt x="0" y="612472"/>
                  </a:lnTo>
                  <a:lnTo>
                    <a:pt x="297557" y="439889"/>
                  </a:lnTo>
                  <a:lnTo>
                    <a:pt x="297557" y="205568"/>
                  </a:lnTo>
                  <a:cubicBezTo>
                    <a:pt x="297557" y="92036"/>
                    <a:pt x="389593" y="0"/>
                    <a:pt x="503125" y="0"/>
                  </a:cubicBezTo>
                  <a:close/>
                </a:path>
              </a:pathLst>
            </a:custGeom>
            <a:solidFill>
              <a:srgbClr val="E7501B"/>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sz="2700" dirty="0"/>
            </a:p>
          </p:txBody>
        </p:sp>
        <p:sp>
          <p:nvSpPr>
            <p:cNvPr id="14" name="TextBox 13">
              <a:extLst>
                <a:ext uri="{FF2B5EF4-FFF2-40B4-BE49-F238E27FC236}">
                  <a16:creationId xmlns:a16="http://schemas.microsoft.com/office/drawing/2014/main" id="{3D1118D2-0CDF-4EBB-AA3A-059B3BE3F9E5}"/>
                </a:ext>
              </a:extLst>
            </p:cNvPr>
            <p:cNvSpPr txBox="1"/>
            <p:nvPr/>
          </p:nvSpPr>
          <p:spPr>
            <a:xfrm>
              <a:off x="5493275" y="1843672"/>
              <a:ext cx="2937750" cy="1061829"/>
            </a:xfrm>
            <a:prstGeom prst="rect">
              <a:avLst/>
            </a:prstGeom>
            <a:noFill/>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hu-HU" altLang="ko-KR" sz="900" b="0" i="0" u="none" strike="noStrike" kern="1200" cap="none" spc="0" normalizeH="0" baseline="0" noProof="0" dirty="0">
                  <a:ln>
                    <a:noFill/>
                  </a:ln>
                  <a:solidFill>
                    <a:prstClr val="white"/>
                  </a:solidFill>
                  <a:effectLst/>
                  <a:uLnTx/>
                  <a:uFillTx/>
                  <a:latin typeface="+mn-lt"/>
                  <a:ea typeface="맑은 고딕" panose="020B0503020000020004" pitchFamily="34" charset="-127"/>
                  <a:cs typeface="Arial" pitchFamily="34" charset="0"/>
                </a:rPr>
                <a:t>Smanjena količina otpada</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hu-HU" altLang="ko-KR" sz="900" b="0" i="0" u="none" strike="noStrike" kern="1200" cap="none" spc="0" normalizeH="0" baseline="0" noProof="0" dirty="0">
                  <a:ln>
                    <a:noFill/>
                  </a:ln>
                  <a:solidFill>
                    <a:prstClr val="white"/>
                  </a:solidFill>
                  <a:effectLst/>
                  <a:uLnTx/>
                  <a:uFillTx/>
                  <a:latin typeface="+mn-lt"/>
                  <a:ea typeface="맑은 고딕" panose="020B0503020000020004" pitchFamily="34" charset="-127"/>
                  <a:cs typeface="Arial" pitchFamily="34" charset="0"/>
                </a:rPr>
                <a:t>Poboljšani procesi i funkcije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hu-HU" altLang="ko-KR" sz="900" b="0" i="0" u="none" strike="noStrike" kern="1200" cap="none" spc="0" normalizeH="0" baseline="0" noProof="0" dirty="0">
                  <a:ln>
                    <a:noFill/>
                  </a:ln>
                  <a:solidFill>
                    <a:prstClr val="white"/>
                  </a:solidFill>
                  <a:effectLst/>
                  <a:uLnTx/>
                  <a:uFillTx/>
                  <a:latin typeface="+mn-lt"/>
                  <a:ea typeface="맑은 고딕" panose="020B0503020000020004" pitchFamily="34" charset="-127"/>
                  <a:cs typeface="Arial" pitchFamily="34" charset="0"/>
                </a:rPr>
                <a:t>Jednostavan za korištenje/prilagođavanje praksi</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hu-HU" altLang="ko-KR" sz="900" b="0" i="0" u="none" strike="noStrike" kern="1200" cap="none" spc="0" normalizeH="0" baseline="0" noProof="0" dirty="0">
                  <a:ln>
                    <a:noFill/>
                  </a:ln>
                  <a:solidFill>
                    <a:prstClr val="white"/>
                  </a:solidFill>
                  <a:effectLst/>
                  <a:uLnTx/>
                  <a:uFillTx/>
                  <a:latin typeface="+mn-lt"/>
                  <a:ea typeface="맑은 고딕" panose="020B0503020000020004" pitchFamily="34" charset="-127"/>
                  <a:cs typeface="Arial" pitchFamily="34" charset="0"/>
                </a:rPr>
                <a:t>Širenje raznolikosti i mogućnosti s novim, trendovskim karakteristikama</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hu-HU" altLang="ko-KR" sz="900" b="0" i="0" u="none" strike="noStrike" kern="1200" cap="none" spc="0" normalizeH="0" baseline="0" noProof="0" dirty="0">
                  <a:ln>
                    <a:noFill/>
                  </a:ln>
                  <a:solidFill>
                    <a:prstClr val="white"/>
                  </a:solidFill>
                  <a:effectLst/>
                  <a:uLnTx/>
                  <a:uFillTx/>
                  <a:latin typeface="+mn-lt"/>
                  <a:ea typeface="맑은 고딕" panose="020B0503020000020004" pitchFamily="34" charset="-127"/>
                  <a:cs typeface="Arial" pitchFamily="34" charset="0"/>
                </a:rPr>
                <a:t>Bolje razumijevanje učinkovitosti resursa</a:t>
              </a:r>
              <a:r>
                <a:rPr kumimoji="0" lang="en-US" altLang="ko-KR" sz="900" b="0" i="0" u="none" strike="noStrike" kern="1200" cap="none" spc="0" normalizeH="0" baseline="0" noProof="0" dirty="0">
                  <a:ln>
                    <a:noFill/>
                  </a:ln>
                  <a:solidFill>
                    <a:prstClr val="white"/>
                  </a:solidFill>
                  <a:effectLst/>
                  <a:uLnTx/>
                  <a:uFillTx/>
                  <a:latin typeface="+mn-lt"/>
                  <a:ea typeface="맑은 고딕" panose="020B0503020000020004" pitchFamily="34" charset="-127"/>
                  <a:cs typeface="Arial" pitchFamily="34" charset="0"/>
                </a:rPr>
                <a:t> </a:t>
              </a:r>
              <a:endParaRPr kumimoji="0" lang="hu-HU" altLang="ko-KR" sz="900" b="0" i="0" u="none" strike="noStrike" kern="1200" cap="none" spc="0" normalizeH="0" baseline="0" noProof="0" dirty="0">
                <a:ln>
                  <a:noFill/>
                </a:ln>
                <a:solidFill>
                  <a:prstClr val="white"/>
                </a:solidFill>
                <a:effectLst/>
                <a:uLnTx/>
                <a:uFillTx/>
                <a:latin typeface="+mn-lt"/>
                <a:ea typeface="맑은 고딕" panose="020B0503020000020004" pitchFamily="34" charset="-127"/>
                <a:cs typeface="Arial" pitchFamily="34"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hu-HU" altLang="ko-KR" sz="900" b="0" i="0" u="none" strike="noStrike" kern="1200" cap="none" spc="0" normalizeH="0" baseline="0" noProof="0" dirty="0">
                  <a:ln>
                    <a:noFill/>
                  </a:ln>
                  <a:solidFill>
                    <a:prstClr val="white"/>
                  </a:solidFill>
                  <a:effectLst/>
                  <a:uLnTx/>
                  <a:uFillTx/>
                  <a:latin typeface="+mn-lt"/>
                  <a:ea typeface="맑은 고딕" panose="020B0503020000020004" pitchFamily="34" charset="-127"/>
                  <a:cs typeface="Arial" pitchFamily="34" charset="0"/>
                </a:rPr>
                <a:t>Inovativnost i kreativnost</a:t>
              </a:r>
              <a:r>
                <a:rPr kumimoji="0" lang="en-US" altLang="ko-KR" sz="900" b="0" i="0" u="none" strike="noStrike" kern="1200" cap="none" spc="0" normalizeH="0" baseline="0" noProof="0" dirty="0">
                  <a:ln>
                    <a:noFill/>
                  </a:ln>
                  <a:solidFill>
                    <a:prstClr val="white"/>
                  </a:solidFill>
                  <a:effectLst/>
                  <a:uLnTx/>
                  <a:uFillTx/>
                  <a:latin typeface="+mn-lt"/>
                  <a:ea typeface="맑은 고딕" panose="020B0503020000020004" pitchFamily="34" charset="-127"/>
                  <a:cs typeface="Arial" pitchFamily="34" charset="0"/>
                </a:rPr>
                <a:t> </a:t>
              </a:r>
            </a:p>
          </p:txBody>
        </p:sp>
        <p:sp>
          <p:nvSpPr>
            <p:cNvPr id="17" name="TextBox 16">
              <a:extLst>
                <a:ext uri="{FF2B5EF4-FFF2-40B4-BE49-F238E27FC236}">
                  <a16:creationId xmlns:a16="http://schemas.microsoft.com/office/drawing/2014/main" id="{D85F9B8C-FF6B-4DCD-8805-E164986446A1}"/>
                </a:ext>
              </a:extLst>
            </p:cNvPr>
            <p:cNvSpPr txBox="1"/>
            <p:nvPr/>
          </p:nvSpPr>
          <p:spPr>
            <a:xfrm>
              <a:off x="5527156" y="1480165"/>
              <a:ext cx="2903869" cy="307777"/>
            </a:xfrm>
            <a:prstGeom prst="rect">
              <a:avLst/>
            </a:prstGeom>
            <a:noFill/>
          </p:spPr>
          <p:txBody>
            <a:bodyPr wrap="square" rtlCol="0">
              <a:spAutoFit/>
            </a:bodyPr>
            <a:lstStyle/>
            <a:p>
              <a:pPr algn="l" rtl="0">
                <a:buClrTx/>
                <a:buFontTx/>
                <a:buNone/>
              </a:pPr>
              <a:r>
                <a:rPr lang="pt-PT" altLang="ko-KR" b="1" kern="1200" dirty="0" err="1">
                  <a:solidFill>
                    <a:prstClr val="white"/>
                  </a:solidFill>
                  <a:latin typeface="Calibri" pitchFamily="34" charset="0"/>
                  <a:ea typeface="맑은 고딕" panose="020B0503020000020004" pitchFamily="34" charset="-127"/>
                  <a:cs typeface="Calibri" pitchFamily="34" charset="0"/>
                </a:rPr>
                <a:t>Funkcionalne</a:t>
              </a:r>
              <a:r>
                <a:rPr lang="pt-PT" altLang="ko-KR" b="1" kern="1200" dirty="0">
                  <a:solidFill>
                    <a:prstClr val="white"/>
                  </a:solidFill>
                  <a:latin typeface="Calibri" pitchFamily="34" charset="0"/>
                  <a:ea typeface="맑은 고딕" panose="020B0503020000020004" pitchFamily="34" charset="-127"/>
                  <a:cs typeface="Calibri" pitchFamily="34" charset="0"/>
                </a:rPr>
                <a:t> </a:t>
              </a:r>
              <a:r>
                <a:rPr lang="hu-HU" altLang="ko-KR" b="1" kern="1200" dirty="0" err="1">
                  <a:solidFill>
                    <a:prstClr val="white"/>
                  </a:solidFill>
                  <a:latin typeface="Calibri" pitchFamily="34" charset="0"/>
                  <a:ea typeface="맑은 고딕" panose="020B0503020000020004" pitchFamily="34" charset="-127"/>
                  <a:cs typeface="Calibri" pitchFamily="34" charset="0"/>
                </a:rPr>
                <a:t>Vrijednosti</a:t>
              </a:r>
              <a:endParaRPr lang="ko-KR" altLang="en-US" b="1" kern="1200" dirty="0">
                <a:solidFill>
                  <a:prstClr val="white"/>
                </a:solidFill>
                <a:latin typeface="Calibri" pitchFamily="34" charset="0"/>
                <a:ea typeface="맑은 고딕" panose="020B0503020000020004" pitchFamily="34" charset="-127"/>
                <a:cs typeface="Calibri" pitchFamily="34" charset="0"/>
              </a:endParaRPr>
            </a:p>
          </p:txBody>
        </p:sp>
      </p:grpSp>
      <p:grpSp>
        <p:nvGrpSpPr>
          <p:cNvPr id="30" name="Group 29">
            <a:extLst>
              <a:ext uri="{FF2B5EF4-FFF2-40B4-BE49-F238E27FC236}">
                <a16:creationId xmlns:a16="http://schemas.microsoft.com/office/drawing/2014/main" id="{9F3B4006-E9FB-474A-8946-6AB1218C0D40}"/>
              </a:ext>
            </a:extLst>
          </p:cNvPr>
          <p:cNvGrpSpPr/>
          <p:nvPr/>
        </p:nvGrpSpPr>
        <p:grpSpPr>
          <a:xfrm>
            <a:off x="5502595" y="3024876"/>
            <a:ext cx="3465604" cy="1708605"/>
            <a:chOff x="5061896" y="3236597"/>
            <a:chExt cx="3465604" cy="1708605"/>
          </a:xfrm>
          <a:solidFill>
            <a:srgbClr val="15A7A1"/>
          </a:solidFill>
        </p:grpSpPr>
        <p:sp>
          <p:nvSpPr>
            <p:cNvPr id="11" name="Rounded Rectangle 34">
              <a:extLst>
                <a:ext uri="{FF2B5EF4-FFF2-40B4-BE49-F238E27FC236}">
                  <a16:creationId xmlns:a16="http://schemas.microsoft.com/office/drawing/2014/main" id="{D6C647FA-32D9-4490-AC27-9E307F67BED5}"/>
                </a:ext>
              </a:extLst>
            </p:cNvPr>
            <p:cNvSpPr/>
            <p:nvPr/>
          </p:nvSpPr>
          <p:spPr>
            <a:xfrm>
              <a:off x="5061896" y="3236597"/>
              <a:ext cx="3465604" cy="1708605"/>
            </a:xfrm>
            <a:custGeom>
              <a:avLst/>
              <a:gdLst/>
              <a:ahLst/>
              <a:cxnLst/>
              <a:rect l="l" t="t" r="r" b="b"/>
              <a:pathLst>
                <a:path w="2897180" h="1233384">
                  <a:moveTo>
                    <a:pt x="503125" y="0"/>
                  </a:moveTo>
                  <a:lnTo>
                    <a:pt x="2691612" y="0"/>
                  </a:lnTo>
                  <a:cubicBezTo>
                    <a:pt x="2805144" y="0"/>
                    <a:pt x="2897180" y="92036"/>
                    <a:pt x="2897180" y="205568"/>
                  </a:cubicBezTo>
                  <a:lnTo>
                    <a:pt x="2897180" y="1027816"/>
                  </a:lnTo>
                  <a:cubicBezTo>
                    <a:pt x="2897180" y="1141348"/>
                    <a:pt x="2805144" y="1233384"/>
                    <a:pt x="2691612" y="1233384"/>
                  </a:cubicBezTo>
                  <a:lnTo>
                    <a:pt x="503125" y="1233384"/>
                  </a:lnTo>
                  <a:cubicBezTo>
                    <a:pt x="389593" y="1233384"/>
                    <a:pt x="297557" y="1141348"/>
                    <a:pt x="297557" y="1027816"/>
                  </a:cubicBezTo>
                  <a:lnTo>
                    <a:pt x="297557" y="785055"/>
                  </a:lnTo>
                  <a:lnTo>
                    <a:pt x="0" y="612472"/>
                  </a:lnTo>
                  <a:lnTo>
                    <a:pt x="297557" y="439889"/>
                  </a:lnTo>
                  <a:lnTo>
                    <a:pt x="297557" y="205568"/>
                  </a:lnTo>
                  <a:cubicBezTo>
                    <a:pt x="297557" y="92036"/>
                    <a:pt x="389593" y="0"/>
                    <a:pt x="503125" y="0"/>
                  </a:cubicBezTo>
                  <a:close/>
                </a:path>
              </a:pathLst>
            </a:custGeom>
            <a:grp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sz="2700" dirty="0"/>
            </a:p>
          </p:txBody>
        </p:sp>
        <p:sp>
          <p:nvSpPr>
            <p:cNvPr id="18" name="TextBox 17">
              <a:extLst>
                <a:ext uri="{FF2B5EF4-FFF2-40B4-BE49-F238E27FC236}">
                  <a16:creationId xmlns:a16="http://schemas.microsoft.com/office/drawing/2014/main" id="{D67CB61F-1896-4398-8604-7359CF21958F}"/>
                </a:ext>
              </a:extLst>
            </p:cNvPr>
            <p:cNvSpPr txBox="1"/>
            <p:nvPr/>
          </p:nvSpPr>
          <p:spPr>
            <a:xfrm>
              <a:off x="5600861" y="3239692"/>
              <a:ext cx="2903869" cy="307777"/>
            </a:xfrm>
            <a:prstGeom prst="rect">
              <a:avLst/>
            </a:prstGeom>
            <a:grpFill/>
          </p:spPr>
          <p:txBody>
            <a:bodyPr wrap="square" rtlCol="0">
              <a:spAutoFit/>
            </a:bodyPr>
            <a:lstStyle/>
            <a:p>
              <a:pPr algn="l" rtl="0">
                <a:buClrTx/>
                <a:buFontTx/>
                <a:buNone/>
              </a:pPr>
              <a:r>
                <a:rPr lang="pt-PT" altLang="ko-KR" b="1" kern="1200" dirty="0" err="1">
                  <a:solidFill>
                    <a:prstClr val="white"/>
                  </a:solidFill>
                  <a:latin typeface="Calibri" pitchFamily="34" charset="0"/>
                  <a:ea typeface="맑은 고딕" panose="020B0503020000020004" pitchFamily="34" charset="-127"/>
                  <a:cs typeface="Calibri" pitchFamily="34" charset="0"/>
                </a:rPr>
                <a:t>Poštovanje</a:t>
              </a:r>
              <a:r>
                <a:rPr lang="pt-PT" altLang="ko-KR" b="1" kern="1200" dirty="0">
                  <a:solidFill>
                    <a:prstClr val="white"/>
                  </a:solidFill>
                  <a:latin typeface="Calibri" pitchFamily="34" charset="0"/>
                  <a:ea typeface="맑은 고딕" panose="020B0503020000020004" pitchFamily="34" charset="-127"/>
                  <a:cs typeface="Calibri" pitchFamily="34" charset="0"/>
                </a:rPr>
                <a:t>/</a:t>
              </a:r>
              <a:r>
                <a:rPr lang="pt-PT" altLang="ko-KR" b="1" kern="1200" dirty="0" err="1">
                  <a:solidFill>
                    <a:prstClr val="white"/>
                  </a:solidFill>
                  <a:latin typeface="Calibri" pitchFamily="34" charset="0"/>
                  <a:ea typeface="맑은 고딕" panose="020B0503020000020004" pitchFamily="34" charset="-127"/>
                  <a:cs typeface="Calibri" pitchFamily="34" charset="0"/>
                </a:rPr>
                <a:t>Simbolične</a:t>
              </a:r>
              <a:r>
                <a:rPr lang="pt-PT" altLang="ko-KR" b="1" kern="1200" dirty="0">
                  <a:solidFill>
                    <a:prstClr val="white"/>
                  </a:solidFill>
                  <a:latin typeface="Calibri" pitchFamily="34" charset="0"/>
                  <a:ea typeface="맑은 고딕" panose="020B0503020000020004" pitchFamily="34" charset="-127"/>
                  <a:cs typeface="Calibri" pitchFamily="34" charset="0"/>
                </a:rPr>
                <a:t> </a:t>
              </a:r>
              <a:r>
                <a:rPr lang="hu-HU" altLang="ko-KR" b="1" kern="1200" dirty="0">
                  <a:solidFill>
                    <a:prstClr val="white"/>
                  </a:solidFill>
                  <a:latin typeface="Calibri" pitchFamily="34" charset="0"/>
                  <a:ea typeface="맑은 고딕" panose="020B0503020000020004" pitchFamily="34" charset="-127"/>
                  <a:cs typeface="Calibri" pitchFamily="34" charset="0"/>
                </a:rPr>
                <a:t>Vrijednosti</a:t>
              </a:r>
              <a:endParaRPr lang="ko-KR" altLang="en-US" b="1" kern="1200" dirty="0">
                <a:solidFill>
                  <a:prstClr val="white"/>
                </a:solidFill>
                <a:latin typeface="Calibri" pitchFamily="34" charset="0"/>
                <a:ea typeface="맑은 고딕" panose="020B0503020000020004" pitchFamily="34" charset="-127"/>
                <a:cs typeface="Calibri" pitchFamily="34" charset="0"/>
              </a:endParaRPr>
            </a:p>
          </p:txBody>
        </p:sp>
        <p:sp>
          <p:nvSpPr>
            <p:cNvPr id="20" name="TextBox 19">
              <a:extLst>
                <a:ext uri="{FF2B5EF4-FFF2-40B4-BE49-F238E27FC236}">
                  <a16:creationId xmlns:a16="http://schemas.microsoft.com/office/drawing/2014/main" id="{5ECF0B44-BD27-465C-9434-D8F3186F9506}"/>
                </a:ext>
              </a:extLst>
            </p:cNvPr>
            <p:cNvSpPr txBox="1"/>
            <p:nvPr/>
          </p:nvSpPr>
          <p:spPr>
            <a:xfrm>
              <a:off x="5600861" y="3585456"/>
              <a:ext cx="2830164" cy="1200329"/>
            </a:xfrm>
            <a:prstGeom prst="rect">
              <a:avLst/>
            </a:prstGeom>
            <a:grpFill/>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hu-HU" altLang="ko-KR" sz="900" b="0" i="0" u="none" strike="noStrike" kern="1200" cap="none" spc="0" normalizeH="0" baseline="0" noProof="0" dirty="0">
                  <a:ln>
                    <a:noFill/>
                  </a:ln>
                  <a:solidFill>
                    <a:prstClr val="white"/>
                  </a:solidFill>
                  <a:effectLst/>
                  <a:uLnTx/>
                  <a:uFillTx/>
                  <a:latin typeface="+mn-lt"/>
                  <a:ea typeface="맑은 고딕" panose="020B0503020000020004" pitchFamily="34" charset="-127"/>
                  <a:cs typeface="Arial" pitchFamily="34" charset="0"/>
                </a:rPr>
                <a:t>Pozicioniranje vaše tvrtke kao održive tvrtke (u slučaju poslovnih kupaca)</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hu-HU" altLang="ko-KR" sz="900" b="0" i="0" u="none" strike="noStrike" kern="1200" cap="none" spc="0" normalizeH="0" baseline="0" noProof="0" dirty="0">
                  <a:ln>
                    <a:noFill/>
                  </a:ln>
                  <a:solidFill>
                    <a:prstClr val="white"/>
                  </a:solidFill>
                  <a:effectLst/>
                  <a:uLnTx/>
                  <a:uFillTx/>
                  <a:latin typeface="+mn-lt"/>
                  <a:ea typeface="맑은 고딕" panose="020B0503020000020004" pitchFamily="34" charset="-127"/>
                  <a:cs typeface="Arial" pitchFamily="34" charset="0"/>
                </a:rPr>
                <a:t>Identificirati se kao netko tko poštuje načela održivosti</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hu-HU" altLang="ko-KR" sz="900" b="0" i="0" u="none" strike="noStrike" kern="1200" cap="none" spc="0" normalizeH="0" baseline="0" noProof="0" dirty="0">
                  <a:ln>
                    <a:noFill/>
                  </a:ln>
                  <a:solidFill>
                    <a:prstClr val="white"/>
                  </a:solidFill>
                  <a:effectLst/>
                  <a:uLnTx/>
                  <a:uFillTx/>
                  <a:latin typeface="+mn-lt"/>
                  <a:ea typeface="맑은 고딕" panose="020B0503020000020004" pitchFamily="34" charset="-127"/>
                  <a:cs typeface="Arial" pitchFamily="34" charset="0"/>
                </a:rPr>
                <a:t>Uključenost u druge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hu-HU" altLang="ko-KR" sz="900" b="0" i="0" u="none" strike="noStrike" kern="1200" cap="none" spc="0" normalizeH="0" baseline="0" noProof="0" dirty="0">
                  <a:ln>
                    <a:noFill/>
                  </a:ln>
                  <a:solidFill>
                    <a:prstClr val="white"/>
                  </a:solidFill>
                  <a:effectLst/>
                  <a:uLnTx/>
                  <a:uFillTx/>
                  <a:latin typeface="+mn-lt"/>
                  <a:ea typeface="맑은 고딕" panose="020B0503020000020004" pitchFamily="34" charset="-127"/>
                  <a:cs typeface="Arial" pitchFamily="34" charset="0"/>
                </a:rPr>
                <a:t>Dijeljenje sličnih vrijednosti</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hu-HU" altLang="ko-KR" sz="900" b="0" i="0" u="none" strike="noStrike" kern="1200" cap="none" spc="0" normalizeH="0" baseline="0" noProof="0" dirty="0">
                  <a:ln>
                    <a:noFill/>
                  </a:ln>
                  <a:solidFill>
                    <a:prstClr val="white"/>
                  </a:solidFill>
                  <a:effectLst/>
                  <a:uLnTx/>
                  <a:uFillTx/>
                  <a:latin typeface="+mn-lt"/>
                  <a:ea typeface="맑은 고딕" panose="020B0503020000020004" pitchFamily="34" charset="-127"/>
                  <a:cs typeface="Arial" pitchFamily="34" charset="0"/>
                </a:rPr>
                <a:t>Mogućnost otvaranja novih radnih mjesta</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hu-HU" altLang="ko-KR" sz="900" b="0" i="0" u="none" strike="noStrike" kern="1200" cap="none" spc="0" normalizeH="0" baseline="0" noProof="0" dirty="0">
                  <a:ln>
                    <a:noFill/>
                  </a:ln>
                  <a:solidFill>
                    <a:prstClr val="white"/>
                  </a:solidFill>
                  <a:effectLst/>
                  <a:uLnTx/>
                  <a:uFillTx/>
                  <a:latin typeface="+mn-lt"/>
                  <a:ea typeface="맑은 고딕" panose="020B0503020000020004" pitchFamily="34" charset="-127"/>
                  <a:cs typeface="Arial" pitchFamily="34" charset="0"/>
                </a:rPr>
                <a:t>Doprinos održivom rastu</a:t>
              </a:r>
            </a:p>
          </p:txBody>
        </p:sp>
      </p:grpSp>
      <p:grpSp>
        <p:nvGrpSpPr>
          <p:cNvPr id="21" name="Group 20">
            <a:extLst>
              <a:ext uri="{FF2B5EF4-FFF2-40B4-BE49-F238E27FC236}">
                <a16:creationId xmlns:a16="http://schemas.microsoft.com/office/drawing/2014/main" id="{B6ED6596-2D3A-4601-99FC-1CA6BF35101F}"/>
              </a:ext>
            </a:extLst>
          </p:cNvPr>
          <p:cNvGrpSpPr/>
          <p:nvPr/>
        </p:nvGrpSpPr>
        <p:grpSpPr>
          <a:xfrm>
            <a:off x="3762347" y="1299520"/>
            <a:ext cx="2081354" cy="2905773"/>
            <a:chOff x="3213013" y="1803519"/>
            <a:chExt cx="2785636" cy="3639853"/>
          </a:xfrm>
        </p:grpSpPr>
        <p:cxnSp>
          <p:nvCxnSpPr>
            <p:cNvPr id="22" name="Straight Connector 21">
              <a:extLst>
                <a:ext uri="{FF2B5EF4-FFF2-40B4-BE49-F238E27FC236}">
                  <a16:creationId xmlns:a16="http://schemas.microsoft.com/office/drawing/2014/main" id="{8E1854FD-3D5A-4544-BEDD-2E39ADB0EC4D}"/>
                </a:ext>
              </a:extLst>
            </p:cNvPr>
            <p:cNvCxnSpPr>
              <a:cxnSpLocks/>
            </p:cNvCxnSpPr>
            <p:nvPr/>
          </p:nvCxnSpPr>
          <p:spPr>
            <a:xfrm>
              <a:off x="4265835" y="3004412"/>
              <a:ext cx="795993" cy="830402"/>
            </a:xfrm>
            <a:prstGeom prst="line">
              <a:avLst/>
            </a:prstGeom>
            <a:ln w="666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CA72795-59DA-43F2-A9AE-D0882F61255C}"/>
                </a:ext>
              </a:extLst>
            </p:cNvPr>
            <p:cNvCxnSpPr>
              <a:cxnSpLocks/>
            </p:cNvCxnSpPr>
            <p:nvPr/>
          </p:nvCxnSpPr>
          <p:spPr>
            <a:xfrm flipV="1">
              <a:off x="3987599" y="4316857"/>
              <a:ext cx="1074230" cy="708147"/>
            </a:xfrm>
            <a:prstGeom prst="line">
              <a:avLst/>
            </a:prstGeom>
            <a:ln w="666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A9AB5A4-93D4-4578-BF35-4A64FAF0D9BA}"/>
                </a:ext>
              </a:extLst>
            </p:cNvPr>
            <p:cNvCxnSpPr>
              <a:cxnSpLocks/>
            </p:cNvCxnSpPr>
            <p:nvPr/>
          </p:nvCxnSpPr>
          <p:spPr>
            <a:xfrm flipV="1">
              <a:off x="4265835" y="2282779"/>
              <a:ext cx="478221" cy="386665"/>
            </a:xfrm>
            <a:prstGeom prst="line">
              <a:avLst/>
            </a:prstGeom>
            <a:ln w="666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99E3F1FD-3259-4535-B2A2-CF5A9B462DDD}"/>
                </a:ext>
              </a:extLst>
            </p:cNvPr>
            <p:cNvSpPr/>
            <p:nvPr/>
          </p:nvSpPr>
          <p:spPr>
            <a:xfrm>
              <a:off x="4872082" y="1803519"/>
              <a:ext cx="795992" cy="592911"/>
            </a:xfrm>
            <a:prstGeom prst="ellipse">
              <a:avLst/>
            </a:prstGeom>
            <a:solidFill>
              <a:srgbClr val="E7501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altLang="ko-KR" sz="1600" dirty="0">
                  <a:solidFill>
                    <a:schemeClr val="bg1"/>
                  </a:solidFill>
                </a:rPr>
                <a:t>01</a:t>
              </a:r>
              <a:endParaRPr lang="ko-KR" altLang="en-US" sz="1600" dirty="0">
                <a:solidFill>
                  <a:schemeClr val="bg1"/>
                </a:solidFill>
              </a:endParaRPr>
            </a:p>
          </p:txBody>
        </p:sp>
        <p:sp>
          <p:nvSpPr>
            <p:cNvPr id="26" name="Oval 25">
              <a:extLst>
                <a:ext uri="{FF2B5EF4-FFF2-40B4-BE49-F238E27FC236}">
                  <a16:creationId xmlns:a16="http://schemas.microsoft.com/office/drawing/2014/main" id="{736A0E6F-C44C-4220-92DB-9C00553772AC}"/>
                </a:ext>
              </a:extLst>
            </p:cNvPr>
            <p:cNvSpPr/>
            <p:nvPr/>
          </p:nvSpPr>
          <p:spPr>
            <a:xfrm>
              <a:off x="3410846" y="2540931"/>
              <a:ext cx="774293" cy="592911"/>
            </a:xfrm>
            <a:prstGeom prst="ellipse">
              <a:avLst/>
            </a:prstGeom>
            <a:solidFill>
              <a:srgbClr val="05954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altLang="ko-KR" sz="1600" dirty="0">
                  <a:solidFill>
                    <a:schemeClr val="bg1"/>
                  </a:solidFill>
                </a:rPr>
                <a:t>02</a:t>
              </a:r>
              <a:endParaRPr lang="ko-KR" altLang="en-US" sz="1600" dirty="0">
                <a:solidFill>
                  <a:schemeClr val="bg1"/>
                </a:solidFill>
              </a:endParaRPr>
            </a:p>
          </p:txBody>
        </p:sp>
        <p:sp>
          <p:nvSpPr>
            <p:cNvPr id="27" name="Oval 26">
              <a:extLst>
                <a:ext uri="{FF2B5EF4-FFF2-40B4-BE49-F238E27FC236}">
                  <a16:creationId xmlns:a16="http://schemas.microsoft.com/office/drawing/2014/main" id="{8F120868-C510-473F-8935-89F0C2A0A725}"/>
                </a:ext>
              </a:extLst>
            </p:cNvPr>
            <p:cNvSpPr/>
            <p:nvPr/>
          </p:nvSpPr>
          <p:spPr>
            <a:xfrm>
              <a:off x="5202657" y="3834815"/>
              <a:ext cx="795992" cy="592911"/>
            </a:xfrm>
            <a:prstGeom prst="ellipse">
              <a:avLst/>
            </a:prstGeom>
            <a:solidFill>
              <a:srgbClr val="15A7A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altLang="ko-KR" sz="1600" dirty="0">
                  <a:solidFill>
                    <a:schemeClr val="bg1"/>
                  </a:solidFill>
                </a:rPr>
                <a:t>03</a:t>
              </a:r>
              <a:endParaRPr lang="ko-KR" altLang="en-US" sz="1600" dirty="0">
                <a:solidFill>
                  <a:schemeClr val="bg1"/>
                </a:solidFill>
              </a:endParaRPr>
            </a:p>
          </p:txBody>
        </p:sp>
        <p:sp>
          <p:nvSpPr>
            <p:cNvPr id="28" name="Oval 27">
              <a:extLst>
                <a:ext uri="{FF2B5EF4-FFF2-40B4-BE49-F238E27FC236}">
                  <a16:creationId xmlns:a16="http://schemas.microsoft.com/office/drawing/2014/main" id="{76D0AA0F-0086-4E94-AB96-A80BE6170F83}"/>
                </a:ext>
              </a:extLst>
            </p:cNvPr>
            <p:cNvSpPr/>
            <p:nvPr/>
          </p:nvSpPr>
          <p:spPr>
            <a:xfrm>
              <a:off x="3213013" y="4850461"/>
              <a:ext cx="774293" cy="592911"/>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altLang="ko-KR" sz="1600" dirty="0">
                  <a:solidFill>
                    <a:schemeClr val="bg1"/>
                  </a:solidFill>
                </a:rPr>
                <a:t>04</a:t>
              </a:r>
              <a:endParaRPr lang="ko-KR" altLang="en-US" sz="1600" dirty="0">
                <a:solidFill>
                  <a:schemeClr val="bg1"/>
                </a:solidFill>
              </a:endParaRPr>
            </a:p>
          </p:txBody>
        </p:sp>
      </p:grpSp>
    </p:spTree>
    <p:custDataLst>
      <p:tags r:id="rId1"/>
    </p:custDataLst>
    <p:extLst>
      <p:ext uri="{BB962C8B-B14F-4D97-AF65-F5344CB8AC3E}">
        <p14:creationId xmlns:p14="http://schemas.microsoft.com/office/powerpoint/2010/main" val="1788583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36"/>
          <p:cNvSpPr txBox="1">
            <a:spLocks noGrp="1"/>
          </p:cNvSpPr>
          <p:nvPr>
            <p:ph type="title"/>
          </p:nvPr>
        </p:nvSpPr>
        <p:spPr>
          <a:xfrm>
            <a:off x="3322825" y="880450"/>
            <a:ext cx="2498400" cy="1946700"/>
          </a:xfrm>
          <a:prstGeom prst="rect">
            <a:avLst/>
          </a:prstGeom>
        </p:spPr>
        <p:txBody>
          <a:bodyPr spcFirstLastPara="1" wrap="square" lIns="0" tIns="91425" rIns="91425" bIns="91425" anchor="ctr" anchorCtr="0">
            <a:noAutofit/>
          </a:bodyPr>
          <a:lstStyle/>
          <a:p>
            <a:pPr marL="0" lvl="0" indent="0" algn="ctr" rtl="0">
              <a:spcBef>
                <a:spcPts val="0"/>
              </a:spcBef>
              <a:spcAft>
                <a:spcPts val="0"/>
              </a:spcAft>
              <a:buNone/>
            </a:pPr>
            <a:r>
              <a:rPr lang="en" dirty="0"/>
              <a:t>02</a:t>
            </a:r>
            <a:endParaRPr dirty="0"/>
          </a:p>
        </p:txBody>
      </p:sp>
      <p:sp>
        <p:nvSpPr>
          <p:cNvPr id="427" name="Google Shape;427;p36"/>
          <p:cNvSpPr txBox="1">
            <a:spLocks noGrp="1"/>
          </p:cNvSpPr>
          <p:nvPr>
            <p:ph type="title" idx="2"/>
          </p:nvPr>
        </p:nvSpPr>
        <p:spPr>
          <a:xfrm>
            <a:off x="1602966" y="2799588"/>
            <a:ext cx="9051792" cy="1066200"/>
          </a:xfrm>
          <a:prstGeom prst="rect">
            <a:avLst/>
          </a:prstGeom>
        </p:spPr>
        <p:txBody>
          <a:bodyPr spcFirstLastPara="1" wrap="square" lIns="91425" tIns="91425" rIns="91425" bIns="91425" anchor="t" anchorCtr="0">
            <a:noAutofit/>
          </a:bodyPr>
          <a:lstStyle/>
          <a:p>
            <a:pPr lvl="0" algn="l" rtl="0"/>
            <a:r>
              <a:rPr lang="en-GB" sz="5400" b="1" dirty="0"/>
              <a:t>2.3 </a:t>
            </a:r>
            <a:r>
              <a:rPr lang="en-GB" sz="5400" b="1" dirty="0" err="1"/>
              <a:t>zeleno</a:t>
            </a:r>
            <a:r>
              <a:rPr lang="en-GB" sz="5400" b="1" dirty="0"/>
              <a:t> </a:t>
            </a:r>
            <a:r>
              <a:rPr lang="en-GB" sz="5400" b="1" dirty="0" err="1"/>
              <a:t>poslovanje</a:t>
            </a:r>
            <a:endParaRPr lang="en-GB" sz="5400" dirty="0"/>
          </a:p>
        </p:txBody>
      </p:sp>
      <p:sp>
        <p:nvSpPr>
          <p:cNvPr id="428" name="Google Shape;428;p36"/>
          <p:cNvSpPr/>
          <p:nvPr/>
        </p:nvSpPr>
        <p:spPr>
          <a:xfrm flipH="1">
            <a:off x="8160201" y="819350"/>
            <a:ext cx="983811" cy="803457"/>
          </a:xfrm>
          <a:custGeom>
            <a:avLst/>
            <a:gdLst/>
            <a:ahLst/>
            <a:cxnLst/>
            <a:rect l="l" t="t" r="r" b="b"/>
            <a:pathLst>
              <a:path w="13025" h="10639" extrusionOk="0">
                <a:moveTo>
                  <a:pt x="0" y="1"/>
                </a:moveTo>
                <a:lnTo>
                  <a:pt x="0" y="10638"/>
                </a:lnTo>
                <a:lnTo>
                  <a:pt x="1302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6A2E4-13D0-447F-9A4D-49FE4CC686AA}"/>
              </a:ext>
            </a:extLst>
          </p:cNvPr>
          <p:cNvSpPr>
            <a:spLocks noGrp="1"/>
          </p:cNvSpPr>
          <p:nvPr>
            <p:ph type="title"/>
          </p:nvPr>
        </p:nvSpPr>
        <p:spPr>
          <a:xfrm>
            <a:off x="508003" y="1067792"/>
            <a:ext cx="7717800" cy="646800"/>
          </a:xfrm>
        </p:spPr>
        <p:txBody>
          <a:bodyPr/>
          <a:lstStyle/>
          <a:p>
            <a:pPr algn="l" rtl="0"/>
            <a:r>
              <a:rPr lang="en-US" sz="4000" dirty="0">
                <a:solidFill>
                  <a:srgbClr val="368E00"/>
                </a:solidFill>
              </a:rPr>
              <a:t>Koristi za druge dionike</a:t>
            </a:r>
            <a:br>
              <a:rPr lang="el-GR" sz="4000" dirty="0">
                <a:solidFill>
                  <a:srgbClr val="368E00"/>
                </a:solidFill>
              </a:rPr>
            </a:br>
            <a:endParaRPr lang="en-GB" dirty="0"/>
          </a:p>
        </p:txBody>
      </p:sp>
      <p:sp>
        <p:nvSpPr>
          <p:cNvPr id="3" name="Subtitle 2">
            <a:extLst>
              <a:ext uri="{FF2B5EF4-FFF2-40B4-BE49-F238E27FC236}">
                <a16:creationId xmlns:a16="http://schemas.microsoft.com/office/drawing/2014/main" id="{EC35D2E2-C099-4F7D-ABCF-5B86A6A2C7DA}"/>
              </a:ext>
            </a:extLst>
          </p:cNvPr>
          <p:cNvSpPr>
            <a:spLocks noGrp="1"/>
          </p:cNvSpPr>
          <p:nvPr>
            <p:ph type="subTitle" idx="1"/>
          </p:nvPr>
        </p:nvSpPr>
        <p:spPr>
          <a:xfrm>
            <a:off x="2443166" y="2000978"/>
            <a:ext cx="5559606" cy="2074730"/>
          </a:xfrm>
        </p:spPr>
        <p:txBody>
          <a:bodyPr/>
          <a:lstStyle/>
          <a:p>
            <a:pPr algn="l" rtl="0"/>
            <a:r>
              <a:rPr lang="en-GB" sz="1600" dirty="0"/>
              <a:t>Pregled koristi za dionike osim tvrtki i potrošača.</a:t>
            </a:r>
          </a:p>
          <a:p>
            <a:pPr algn="l" rtl="0"/>
            <a:r>
              <a:rPr lang="en-GB" sz="1600" dirty="0"/>
              <a:t>Ovi dionici uključuju vladu, općine, obrazovne institucije i </a:t>
            </a:r>
            <a:r>
              <a:rPr lang="en-GB" sz="1600" dirty="0" err="1"/>
              <a:t>društvo</a:t>
            </a:r>
            <a:r>
              <a:rPr lang="en-GB" sz="1600" dirty="0"/>
              <a:t> </a:t>
            </a:r>
            <a:r>
              <a:rPr lang="en-GB" sz="1600" dirty="0" err="1"/>
              <a:t>općenito</a:t>
            </a:r>
            <a:r>
              <a:rPr lang="en-GB" sz="1600" dirty="0"/>
              <a:t>.</a:t>
            </a:r>
          </a:p>
          <a:p>
            <a:pPr algn="l" rtl="0"/>
            <a:r>
              <a:rPr lang="en-GB" sz="1600" dirty="0" err="1"/>
              <a:t>Daje</a:t>
            </a:r>
            <a:r>
              <a:rPr lang="en-GB" sz="1600" dirty="0"/>
              <a:t> sažetak najvažnije dimenzije dobrobiti GO-a iz perspektive ovih skupina.</a:t>
            </a:r>
          </a:p>
          <a:p>
            <a:pPr algn="l" rtl="0"/>
            <a:r>
              <a:rPr lang="en-US" sz="1400" dirty="0"/>
              <a:t> </a:t>
            </a:r>
            <a:endParaRPr lang="en-GB" dirty="0"/>
          </a:p>
        </p:txBody>
      </p:sp>
    </p:spTree>
    <p:custDataLst>
      <p:tags r:id="rId1"/>
    </p:custDataLst>
    <p:extLst>
      <p:ext uri="{BB962C8B-B14F-4D97-AF65-F5344CB8AC3E}">
        <p14:creationId xmlns:p14="http://schemas.microsoft.com/office/powerpoint/2010/main" val="16062345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9F817-0C9D-45A8-B598-18DCBFD7D0BC}"/>
              </a:ext>
            </a:extLst>
          </p:cNvPr>
          <p:cNvSpPr>
            <a:spLocks noGrp="1"/>
          </p:cNvSpPr>
          <p:nvPr>
            <p:ph type="title"/>
          </p:nvPr>
        </p:nvSpPr>
        <p:spPr>
          <a:xfrm>
            <a:off x="1057605" y="106727"/>
            <a:ext cx="7717800" cy="1011600"/>
          </a:xfrm>
        </p:spPr>
        <p:txBody>
          <a:bodyPr/>
          <a:lstStyle/>
          <a:p>
            <a:pPr algn="l" rtl="0"/>
            <a:r>
              <a:rPr lang="en-GB" dirty="0">
                <a:solidFill>
                  <a:srgbClr val="059540"/>
                </a:solidFill>
              </a:rPr>
              <a:t>Koristi za druge dionike</a:t>
            </a:r>
            <a:br>
              <a:rPr lang="en-GB" dirty="0"/>
            </a:br>
            <a:endParaRPr lang="en-GB" dirty="0"/>
          </a:p>
        </p:txBody>
      </p:sp>
      <p:sp>
        <p:nvSpPr>
          <p:cNvPr id="5" name="Content Placeholder 2">
            <a:extLst>
              <a:ext uri="{FF2B5EF4-FFF2-40B4-BE49-F238E27FC236}">
                <a16:creationId xmlns:a16="http://schemas.microsoft.com/office/drawing/2014/main" id="{324BA54A-6309-4D6E-8989-1174DFFE20C5}"/>
              </a:ext>
            </a:extLst>
          </p:cNvPr>
          <p:cNvSpPr txBox="1">
            <a:spLocks/>
          </p:cNvSpPr>
          <p:nvPr/>
        </p:nvSpPr>
        <p:spPr>
          <a:xfrm>
            <a:off x="474686" y="1118327"/>
            <a:ext cx="11163300" cy="48990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hu-HU" sz="1600" b="1" i="0" u="none" strike="noStrike" kern="1200" cap="none" spc="0" normalizeH="0" baseline="0" noProof="0" dirty="0">
                <a:ln>
                  <a:noFill/>
                </a:ln>
                <a:solidFill>
                  <a:srgbClr val="368E00"/>
                </a:solidFill>
                <a:effectLst/>
                <a:uLnTx/>
                <a:uFillTx/>
                <a:latin typeface="+mn-lt"/>
                <a:ea typeface="Verdana" panose="020B0604030504040204" pitchFamily="34" charset="0"/>
                <a:cs typeface="+mn-cs"/>
              </a:rPr>
              <a:t>Tko su oni?</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hu-HU" sz="1600" b="0" i="0" u="none" strike="noStrike" kern="1200" cap="none" spc="0" normalizeH="0" baseline="0" noProof="0" dirty="0">
                <a:ln>
                  <a:noFill/>
                </a:ln>
                <a:solidFill>
                  <a:sysClr val="windowText" lastClr="000000"/>
                </a:solidFill>
                <a:effectLst/>
                <a:uLnTx/>
                <a:uFillTx/>
                <a:latin typeface="+mn-lt"/>
                <a:ea typeface="Verdana" panose="020B0604030504040204" pitchFamily="34" charset="0"/>
                <a:cs typeface="+mn-cs"/>
              </a:rPr>
              <a:t>vlada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hu-HU" sz="1600" b="0" i="0" u="none" strike="noStrike" kern="1200" cap="none" spc="0" normalizeH="0" baseline="0" noProof="0" dirty="0">
                <a:ln>
                  <a:noFill/>
                </a:ln>
                <a:solidFill>
                  <a:sysClr val="windowText" lastClr="000000"/>
                </a:solidFill>
                <a:effectLst/>
                <a:uLnTx/>
                <a:uFillTx/>
                <a:latin typeface="+mn-lt"/>
                <a:ea typeface="Verdana" panose="020B0604030504040204" pitchFamily="34" charset="0"/>
                <a:cs typeface="+mn-cs"/>
              </a:rPr>
              <a:t>općine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hu-HU" sz="1600" b="0" i="0" u="none" strike="noStrike" kern="1200" cap="none" spc="0" normalizeH="0" baseline="0" noProof="0" dirty="0">
                <a:ln>
                  <a:noFill/>
                </a:ln>
                <a:solidFill>
                  <a:sysClr val="windowText" lastClr="000000"/>
                </a:solidFill>
                <a:effectLst/>
                <a:uLnTx/>
                <a:uFillTx/>
                <a:latin typeface="+mn-lt"/>
                <a:ea typeface="Verdana" panose="020B0604030504040204" pitchFamily="34" charset="0"/>
                <a:cs typeface="+mn-cs"/>
              </a:rPr>
              <a:t>obrazovne ustanove i</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hu-HU" sz="1600" b="0" i="0" u="none" strike="noStrike" kern="1200" cap="none" spc="0" normalizeH="0" baseline="0" noProof="0" dirty="0">
                <a:ln>
                  <a:noFill/>
                </a:ln>
                <a:solidFill>
                  <a:sysClr val="windowText" lastClr="000000"/>
                </a:solidFill>
                <a:effectLst/>
                <a:uLnTx/>
                <a:uFillTx/>
                <a:latin typeface="+mn-lt"/>
                <a:ea typeface="Verdana" panose="020B0604030504040204" pitchFamily="34" charset="0"/>
                <a:cs typeface="+mn-cs"/>
              </a:rPr>
              <a:t>cijelo društvo</a:t>
            </a:r>
            <a:r>
              <a:rPr kumimoji="0" lang="hu-HU" sz="1600" b="1" i="0" u="none" strike="noStrike" kern="1200" cap="none" spc="0" normalizeH="0" baseline="0" noProof="0" dirty="0">
                <a:ln>
                  <a:noFill/>
                </a:ln>
                <a:solidFill>
                  <a:sysClr val="windowText" lastClr="000000"/>
                </a:solidFill>
                <a:effectLst/>
                <a:uLnTx/>
                <a:uFillTx/>
                <a:latin typeface="+mn-lt"/>
                <a:ea typeface="Calibri" panose="020F0502020204030204" pitchFamily="34" charset="0"/>
                <a:cs typeface="Times New Roman" panose="02020603050405020304" pitchFamily="18" charset="0"/>
              </a:rPr>
              <a:t> </a:t>
            </a:r>
            <a:endParaRPr kumimoji="0" lang="hu-HU" sz="1600" b="1" i="0" u="none" strike="noStrike" kern="1200" cap="none" spc="0" normalizeH="0" baseline="0" noProof="0" dirty="0">
              <a:ln>
                <a:noFill/>
              </a:ln>
              <a:solidFill>
                <a:sysClr val="windowText" lastClr="000000"/>
              </a:solidFill>
              <a:effectLst/>
              <a:uLnTx/>
              <a:uFillTx/>
              <a:latin typeface="+mn-lt"/>
              <a:ea typeface="Verdana" panose="020B0604030504040204" pitchFamily="34" charset="0"/>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hu-HU" sz="1600" b="1" i="0" u="none" strike="noStrike" kern="1200" cap="none" spc="0" normalizeH="0" baseline="0" noProof="0" dirty="0">
              <a:ln>
                <a:noFill/>
              </a:ln>
              <a:solidFill>
                <a:srgbClr val="368E00"/>
              </a:solidFill>
              <a:effectLst/>
              <a:uLnTx/>
              <a:uFillTx/>
              <a:latin typeface="+mn-lt"/>
              <a:ea typeface="Verdana" panose="020B0604030504040204" pitchFamily="34" charset="0"/>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hu-HU" sz="1600" b="1" i="0" u="none" strike="noStrike" kern="1200" cap="none" spc="0" normalizeH="0" baseline="0" noProof="0" dirty="0">
                <a:ln>
                  <a:noFill/>
                </a:ln>
                <a:solidFill>
                  <a:srgbClr val="368E00"/>
                </a:solidFill>
                <a:effectLst/>
                <a:uLnTx/>
                <a:uFillTx/>
                <a:latin typeface="+mn-lt"/>
                <a:ea typeface="Verdana" panose="020B0604030504040204" pitchFamily="34" charset="0"/>
                <a:cs typeface="+mn-cs"/>
              </a:rPr>
              <a:t>Ciljevi održivog razvoja u Europi</a:t>
            </a:r>
            <a:endParaRPr kumimoji="0" lang="en-US" sz="1600" b="1" i="0" u="none" strike="noStrike" kern="1200" cap="none" spc="0" normalizeH="0" baseline="0" noProof="0" dirty="0">
              <a:ln>
                <a:noFill/>
              </a:ln>
              <a:solidFill>
                <a:srgbClr val="368E00"/>
              </a:solidFill>
              <a:effectLst/>
              <a:uLnTx/>
              <a:uFillTx/>
              <a:latin typeface="+mn-lt"/>
              <a:ea typeface="Verdana" panose="020B0604030504040204" pitchFamily="34" charset="0"/>
              <a:cs typeface="+mn-cs"/>
            </a:endParaRPr>
          </a:p>
          <a:p>
            <a:pPr marL="228600" marR="0" lvl="0" indent="-2286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hu-HU" sz="1600" b="0" i="0" u="none" strike="noStrike" kern="1200" cap="none" spc="0" normalizeH="0" baseline="0" noProof="0" dirty="0">
                <a:ln>
                  <a:noFill/>
                </a:ln>
                <a:solidFill>
                  <a:sysClr val="windowText" lastClr="000000"/>
                </a:solidFill>
                <a:effectLst/>
                <a:uLnTx/>
                <a:uFillTx/>
                <a:latin typeface="+mn-lt"/>
                <a:ea typeface="Times New Roman" panose="02020603050405020304" pitchFamily="18" charset="0"/>
                <a:cs typeface="+mn-cs"/>
              </a:rPr>
              <a:t>suradnja znanosti i gospodarstva</a:t>
            </a:r>
          </a:p>
          <a:p>
            <a:pPr marL="228600" marR="0" lvl="0" indent="-2286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hu-HU" sz="1600" b="0" i="0" u="none" strike="noStrike" kern="1200" cap="none" spc="0" normalizeH="0" baseline="0" noProof="0" dirty="0">
                <a:ln>
                  <a:noFill/>
                </a:ln>
                <a:solidFill>
                  <a:sysClr val="windowText" lastClr="000000"/>
                </a:solidFill>
                <a:effectLst/>
                <a:uLnTx/>
                <a:uFillTx/>
                <a:latin typeface="+mn-lt"/>
                <a:ea typeface="Times New Roman" panose="02020603050405020304" pitchFamily="18" charset="0"/>
                <a:cs typeface="+mn-cs"/>
              </a:rPr>
              <a:t>lokalne, regionalne i državne vlasti</a:t>
            </a:r>
            <a:endParaRPr kumimoji="0" lang="en-US" sz="1600" b="0" i="0" u="none" strike="noStrike" kern="1200" cap="none" spc="0" normalizeH="0" baseline="0" noProof="0" dirty="0">
              <a:ln>
                <a:noFill/>
              </a:ln>
              <a:solidFill>
                <a:sysClr val="windowText" lastClr="000000"/>
              </a:solidFill>
              <a:effectLst/>
              <a:uLnTx/>
              <a:uFillTx/>
              <a:latin typeface="+mn-lt"/>
              <a:ea typeface="Verdana" panose="020B0604030504040204" pitchFamily="34" charset="0"/>
              <a:cs typeface="+mn-cs"/>
            </a:endParaRPr>
          </a:p>
          <a:p>
            <a:pPr marL="228600" marR="0" lvl="0" indent="-2286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hu-HU" sz="1600" b="0" i="0" u="none" strike="noStrike" kern="1200" cap="none" spc="0" normalizeH="0" baseline="0" noProof="0" dirty="0">
                <a:ln>
                  <a:noFill/>
                </a:ln>
                <a:solidFill>
                  <a:sysClr val="windowText" lastClr="000000"/>
                </a:solidFill>
                <a:effectLst/>
                <a:uLnTx/>
                <a:uFillTx/>
                <a:latin typeface="+mn-lt"/>
                <a:ea typeface="Verdana" panose="020B0604030504040204" pitchFamily="34" charset="0"/>
                <a:cs typeface="+mn-cs"/>
              </a:rPr>
              <a:t>Europski zeleni dogovor</a:t>
            </a:r>
            <a:endParaRPr kumimoji="0" lang="en-US" sz="1600" b="0" i="0" u="none" strike="noStrike" kern="1200" cap="none" spc="0" normalizeH="0" baseline="0" noProof="0" dirty="0">
              <a:ln>
                <a:noFill/>
              </a:ln>
              <a:solidFill>
                <a:sysClr val="windowText" lastClr="000000"/>
              </a:solidFill>
              <a:effectLst/>
              <a:uLnTx/>
              <a:uFillTx/>
              <a:latin typeface="+mn-lt"/>
              <a:ea typeface="Verdana" panose="020B0604030504040204" pitchFamily="34" charset="0"/>
              <a:cs typeface="+mn-cs"/>
            </a:endParaRPr>
          </a:p>
        </p:txBody>
      </p:sp>
      <p:pic>
        <p:nvPicPr>
          <p:cNvPr id="4" name="Picture 3">
            <a:extLst>
              <a:ext uri="{FF2B5EF4-FFF2-40B4-BE49-F238E27FC236}">
                <a16:creationId xmlns:a16="http://schemas.microsoft.com/office/drawing/2014/main" id="{B8A6329E-7A9D-D6F5-DFFF-E3A985C4A329}"/>
              </a:ext>
            </a:extLst>
          </p:cNvPr>
          <p:cNvPicPr>
            <a:picLocks noChangeAspect="1"/>
          </p:cNvPicPr>
          <p:nvPr/>
        </p:nvPicPr>
        <p:blipFill>
          <a:blip r:embed="rId3"/>
          <a:stretch>
            <a:fillRect/>
          </a:stretch>
        </p:blipFill>
        <p:spPr>
          <a:xfrm>
            <a:off x="4122452" y="1274062"/>
            <a:ext cx="4177286" cy="2628451"/>
          </a:xfrm>
          <a:prstGeom prst="rect">
            <a:avLst/>
          </a:prstGeom>
        </p:spPr>
      </p:pic>
      <p:sp>
        <p:nvSpPr>
          <p:cNvPr id="8" name="TextBox 7">
            <a:extLst>
              <a:ext uri="{FF2B5EF4-FFF2-40B4-BE49-F238E27FC236}">
                <a16:creationId xmlns:a16="http://schemas.microsoft.com/office/drawing/2014/main" id="{FC12BBF1-AB41-16CB-5EA6-CAE614ADBB75}"/>
              </a:ext>
            </a:extLst>
          </p:cNvPr>
          <p:cNvSpPr txBox="1"/>
          <p:nvPr/>
        </p:nvSpPr>
        <p:spPr>
          <a:xfrm>
            <a:off x="5819559" y="4058249"/>
            <a:ext cx="2955846" cy="323165"/>
          </a:xfrm>
          <a:prstGeom prst="rect">
            <a:avLst/>
          </a:prstGeom>
          <a:noFill/>
        </p:spPr>
        <p:txBody>
          <a:bodyPr wrap="square" rtlCol="0">
            <a:spAutoFit/>
          </a:bodyPr>
          <a:lstStyle/>
          <a:p>
            <a:pPr algn="l" rtl="0"/>
            <a:r>
              <a:rPr lang="pt-PT" sz="500" b="1" i="0" dirty="0" err="1">
                <a:solidFill>
                  <a:srgbClr val="374957"/>
                </a:solidFill>
                <a:effectLst/>
                <a:latin typeface="Proxima Nova"/>
              </a:rPr>
              <a:t>sdg</a:t>
            </a:r>
            <a:r>
              <a:rPr lang="pt-PT" sz="500" b="1" i="0" dirty="0">
                <a:solidFill>
                  <a:srgbClr val="374957"/>
                </a:solidFill>
                <a:effectLst/>
                <a:latin typeface="Proxima Nova"/>
              </a:rPr>
              <a:t> </a:t>
            </a:r>
            <a:r>
              <a:rPr lang="pt-PT" sz="500" b="1" i="0" dirty="0" err="1">
                <a:solidFill>
                  <a:srgbClr val="374957"/>
                </a:solidFill>
                <a:effectLst/>
                <a:latin typeface="Proxima Nova"/>
              </a:rPr>
              <a:t>infografika</a:t>
            </a:r>
            <a:r>
              <a:rPr lang="pt-PT" sz="500" b="1" i="0" dirty="0">
                <a:solidFill>
                  <a:srgbClr val="374957"/>
                </a:solidFill>
                <a:effectLst/>
                <a:latin typeface="Proxima Nova"/>
              </a:rPr>
              <a:t> </a:t>
            </a:r>
            <a:r>
              <a:rPr lang="pt-PT" sz="500" dirty="0" err="1"/>
              <a:t>po</a:t>
            </a:r>
            <a:r>
              <a:rPr lang="pt-PT" sz="500" dirty="0"/>
              <a:t> </a:t>
            </a:r>
            <a:r>
              <a:rPr lang="pt-PT" sz="500" b="1" i="0" u="none" strike="noStrike" dirty="0" err="1">
                <a:solidFill>
                  <a:srgbClr val="0F73EE"/>
                </a:solidFill>
                <a:effectLst/>
                <a:latin typeface="Proxima Nova"/>
              </a:rPr>
              <a:t>freepik</a:t>
            </a:r>
            <a:r>
              <a:rPr lang="pt-PT" sz="500" dirty="0"/>
              <a:t>u https://www.freepik.com/free-vector/hand-drawn-sdg-infographic-infographic_29830257.htm#query=sustainable%20development%20goals&amp;position=1&amp;from_view=search&amp;track=ais</a:t>
            </a:r>
          </a:p>
        </p:txBody>
      </p:sp>
      <p:pic>
        <p:nvPicPr>
          <p:cNvPr id="9" name="Imagem 8" descr="Uma imagem com texto, clipart  Descrição gerada automaticamente">
            <a:extLst>
              <a:ext uri="{FF2B5EF4-FFF2-40B4-BE49-F238E27FC236}">
                <a16:creationId xmlns:a16="http://schemas.microsoft.com/office/drawing/2014/main" id="{E839D7BA-7155-5952-7097-C2034952EE74}"/>
              </a:ext>
            </a:extLst>
          </p:cNvPr>
          <p:cNvPicPr>
            <a:picLocks noChangeAspect="1"/>
          </p:cNvPicPr>
          <p:nvPr/>
        </p:nvPicPr>
        <p:blipFill>
          <a:blip r:embed="rId4"/>
          <a:stretch>
            <a:fillRect/>
          </a:stretch>
        </p:blipFill>
        <p:spPr>
          <a:xfrm>
            <a:off x="8299738" y="3819903"/>
            <a:ext cx="681229" cy="238346"/>
          </a:xfrm>
          <a:prstGeom prst="rect">
            <a:avLst/>
          </a:prstGeom>
        </p:spPr>
      </p:pic>
    </p:spTree>
    <p:custDataLst>
      <p:tags r:id="rId1"/>
    </p:custDataLst>
    <p:extLst>
      <p:ext uri="{BB962C8B-B14F-4D97-AF65-F5344CB8AC3E}">
        <p14:creationId xmlns:p14="http://schemas.microsoft.com/office/powerpoint/2010/main" val="18137375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9F817-0C9D-45A8-B598-18DCBFD7D0BC}"/>
              </a:ext>
            </a:extLst>
          </p:cNvPr>
          <p:cNvSpPr>
            <a:spLocks noGrp="1"/>
          </p:cNvSpPr>
          <p:nvPr>
            <p:ph type="title"/>
          </p:nvPr>
        </p:nvSpPr>
        <p:spPr>
          <a:xfrm>
            <a:off x="1208111" y="164782"/>
            <a:ext cx="7717800" cy="1011600"/>
          </a:xfrm>
        </p:spPr>
        <p:txBody>
          <a:bodyPr/>
          <a:lstStyle/>
          <a:p>
            <a:pPr algn="l" rtl="0"/>
            <a:r>
              <a:rPr lang="en-GB" dirty="0">
                <a:solidFill>
                  <a:srgbClr val="059540"/>
                </a:solidFill>
              </a:rPr>
              <a:t>Koristi za druge dionike</a:t>
            </a:r>
            <a:br>
              <a:rPr lang="en-GB" dirty="0"/>
            </a:br>
            <a:endParaRPr lang="en-GB" dirty="0"/>
          </a:p>
        </p:txBody>
      </p:sp>
      <p:sp>
        <p:nvSpPr>
          <p:cNvPr id="5" name="Content Placeholder 2">
            <a:extLst>
              <a:ext uri="{FF2B5EF4-FFF2-40B4-BE49-F238E27FC236}">
                <a16:creationId xmlns:a16="http://schemas.microsoft.com/office/drawing/2014/main" id="{324BA54A-6309-4D6E-8989-1174DFFE20C5}"/>
              </a:ext>
            </a:extLst>
          </p:cNvPr>
          <p:cNvSpPr txBox="1">
            <a:spLocks/>
          </p:cNvSpPr>
          <p:nvPr/>
        </p:nvSpPr>
        <p:spPr>
          <a:xfrm>
            <a:off x="679538" y="1129681"/>
            <a:ext cx="4790619" cy="282758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hu-HU" sz="3200" b="1" i="0" u="none" strike="noStrike" kern="1200" cap="none" spc="0" normalizeH="0" baseline="0" noProof="0" dirty="0">
              <a:ln>
                <a:noFill/>
              </a:ln>
              <a:solidFill>
                <a:srgbClr val="368E00"/>
              </a:solidFill>
              <a:effectLst/>
              <a:uLnTx/>
              <a:uFillTx/>
              <a:latin typeface="Verdana" panose="020B0604030504040204" pitchFamily="34" charset="0"/>
              <a:ea typeface="Verdana" panose="020B0604030504040204" pitchFamily="34" charset="0"/>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hu-HU" sz="1900" b="1" i="0" u="none" strike="noStrike" kern="1200" cap="none" spc="0" normalizeH="0" baseline="0" noProof="0" dirty="0">
                <a:ln>
                  <a:noFill/>
                </a:ln>
                <a:solidFill>
                  <a:srgbClr val="368E00"/>
                </a:solidFill>
                <a:effectLst/>
                <a:uLnTx/>
                <a:uFillTx/>
                <a:latin typeface="+mn-lt"/>
                <a:ea typeface="Verdana" panose="020B0604030504040204" pitchFamily="34" charset="0"/>
                <a:cs typeface="+mn-cs"/>
              </a:rPr>
              <a:t>Obrazovanje za održivi razvoj</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hu-HU" sz="1800" b="1" i="0" u="none" strike="noStrike" kern="1200" cap="none" spc="0" normalizeH="0" baseline="0" noProof="0" dirty="0">
                <a:ln>
                  <a:noFill/>
                </a:ln>
                <a:solidFill>
                  <a:srgbClr val="368E00"/>
                </a:solidFill>
                <a:effectLst/>
                <a:uLnTx/>
                <a:uFillTx/>
                <a:latin typeface="+mn-lt"/>
                <a:ea typeface="Verdana" panose="020B0604030504040204" pitchFamily="34" charset="0"/>
                <a:cs typeface="+mn-cs"/>
              </a:rPr>
              <a:t> </a:t>
            </a:r>
            <a:endParaRPr kumimoji="0" lang="en-US" sz="1800" b="1" i="0" u="none" strike="noStrike" kern="1200" cap="none" spc="0" normalizeH="0" baseline="0" noProof="0" dirty="0">
              <a:ln>
                <a:noFill/>
              </a:ln>
              <a:solidFill>
                <a:srgbClr val="368E00"/>
              </a:solidFill>
              <a:effectLst/>
              <a:uLnTx/>
              <a:uFillTx/>
              <a:latin typeface="+mn-lt"/>
              <a:ea typeface="Verdana" panose="020B0604030504040204" pitchFamily="34" charset="0"/>
              <a:cs typeface="+mn-cs"/>
            </a:endParaRPr>
          </a:p>
          <a:p>
            <a:pPr marL="228600" marR="0" lvl="0" indent="-2286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hu-HU" sz="1800" b="0" i="0" u="none" strike="noStrike" kern="1200" cap="none" spc="0" normalizeH="0" baseline="0" noProof="0" dirty="0">
                <a:ln>
                  <a:noFill/>
                </a:ln>
                <a:solidFill>
                  <a:prstClr val="black"/>
                </a:solidFill>
                <a:effectLst/>
                <a:uLnTx/>
                <a:uFillTx/>
                <a:latin typeface="+mn-lt"/>
                <a:ea typeface="Calibri" panose="020F0502020204030204" pitchFamily="34" charset="0"/>
                <a:cs typeface="+mn-cs"/>
              </a:rPr>
              <a:t>cjeloživotno učenje</a:t>
            </a:r>
          </a:p>
          <a:p>
            <a:pPr marL="228600" marR="0" lvl="0" indent="-2286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hu-HU" sz="1800" b="0" i="0" u="none" strike="noStrike" kern="1200" cap="none" spc="0" normalizeH="0" baseline="0" noProof="0" dirty="0">
                <a:ln>
                  <a:noFill/>
                </a:ln>
                <a:solidFill>
                  <a:prstClr val="black"/>
                </a:solidFill>
                <a:effectLst/>
                <a:uLnTx/>
                <a:uFillTx/>
                <a:latin typeface="+mn-lt"/>
                <a:ea typeface="Calibri" panose="020F0502020204030204" pitchFamily="34" charset="0"/>
                <a:cs typeface="+mn-cs"/>
              </a:rPr>
              <a:t>sastavni dio kvalitetnog obrazovanja</a:t>
            </a:r>
          </a:p>
          <a:p>
            <a:pPr marL="228600" marR="0" lvl="0" indent="-2286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hu-HU" sz="1800" b="0" i="0" u="none" strike="noStrike" kern="1200" cap="none" spc="0" normalizeH="0" baseline="0" noProof="0" dirty="0">
                <a:ln>
                  <a:noFill/>
                </a:ln>
                <a:solidFill>
                  <a:prstClr val="black"/>
                </a:solidFill>
                <a:effectLst/>
                <a:uLnTx/>
                <a:uFillTx/>
                <a:latin typeface="+mn-lt"/>
                <a:ea typeface="Calibri" panose="020F0502020204030204" pitchFamily="34" charset="0"/>
                <a:cs typeface="+mn-cs"/>
              </a:rPr>
              <a:t>viši stupanj usvojenosti znanja</a:t>
            </a:r>
          </a:p>
          <a:p>
            <a:pPr marL="228600" marR="0" lvl="0" indent="-2286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hu-HU" sz="1800" b="0" i="0" u="none" strike="noStrike" kern="1200" cap="none" spc="0" normalizeH="0" baseline="0" noProof="0" dirty="0">
                <a:ln>
                  <a:noFill/>
                </a:ln>
                <a:solidFill>
                  <a:prstClr val="black"/>
                </a:solidFill>
                <a:effectLst/>
                <a:uLnTx/>
                <a:uFillTx/>
                <a:latin typeface="+mn-lt"/>
                <a:ea typeface="Calibri" panose="020F0502020204030204" pitchFamily="34" charset="0"/>
                <a:cs typeface="+mn-cs"/>
              </a:rPr>
              <a:t>osnažuje ljude svih spolova, dobi, poštuje kulturnu raznolikost</a:t>
            </a:r>
          </a:p>
        </p:txBody>
      </p:sp>
      <p:sp>
        <p:nvSpPr>
          <p:cNvPr id="8" name="Freeform: Shape 5">
            <a:extLst>
              <a:ext uri="{FF2B5EF4-FFF2-40B4-BE49-F238E27FC236}">
                <a16:creationId xmlns:a16="http://schemas.microsoft.com/office/drawing/2014/main" id="{60390289-1E28-45A7-A5FE-9913955037F3}"/>
              </a:ext>
            </a:extLst>
          </p:cNvPr>
          <p:cNvSpPr/>
          <p:nvPr/>
        </p:nvSpPr>
        <p:spPr>
          <a:xfrm rot="295670">
            <a:off x="5817508" y="1590400"/>
            <a:ext cx="1981047" cy="2563019"/>
          </a:xfrm>
          <a:custGeom>
            <a:avLst/>
            <a:gdLst>
              <a:gd name="connsiteX0" fmla="*/ 1012072 w 3080644"/>
              <a:gd name="connsiteY0" fmla="*/ 3220106 h 4439610"/>
              <a:gd name="connsiteX1" fmla="*/ 998456 w 3080644"/>
              <a:gd name="connsiteY1" fmla="*/ 3229609 h 4439610"/>
              <a:gd name="connsiteX2" fmla="*/ 962396 w 3080644"/>
              <a:gd name="connsiteY2" fmla="*/ 3356060 h 4439610"/>
              <a:gd name="connsiteX3" fmla="*/ 967019 w 3080644"/>
              <a:gd name="connsiteY3" fmla="*/ 3386898 h 4439610"/>
              <a:gd name="connsiteX4" fmla="*/ 2308946 w 3080644"/>
              <a:gd name="connsiteY4" fmla="*/ 281 h 4439610"/>
              <a:gd name="connsiteX5" fmla="*/ 2488812 w 3080644"/>
              <a:gd name="connsiteY5" fmla="*/ 48840 h 4439610"/>
              <a:gd name="connsiteX6" fmla="*/ 2621336 w 3080644"/>
              <a:gd name="connsiteY6" fmla="*/ 156633 h 4439610"/>
              <a:gd name="connsiteX7" fmla="*/ 2720730 w 3080644"/>
              <a:gd name="connsiteY7" fmla="*/ 341421 h 4439610"/>
              <a:gd name="connsiteX8" fmla="*/ 2724462 w 3080644"/>
              <a:gd name="connsiteY8" fmla="*/ 396483 h 4439610"/>
              <a:gd name="connsiteX9" fmla="*/ 2765527 w 3080644"/>
              <a:gd name="connsiteY9" fmla="*/ 475812 h 4439610"/>
              <a:gd name="connsiteX10" fmla="*/ 2870052 w 3080644"/>
              <a:gd name="connsiteY10" fmla="*/ 599937 h 4439610"/>
              <a:gd name="connsiteX11" fmla="*/ 2960580 w 3080644"/>
              <a:gd name="connsiteY11" fmla="*/ 758592 h 4439610"/>
              <a:gd name="connsiteX12" fmla="*/ 2985778 w 3080644"/>
              <a:gd name="connsiteY12" fmla="*/ 861253 h 4439610"/>
              <a:gd name="connsiteX13" fmla="*/ 2984378 w 3080644"/>
              <a:gd name="connsiteY13" fmla="*/ 1020375 h 4439610"/>
              <a:gd name="connsiteX14" fmla="*/ 3052508 w 3080644"/>
              <a:gd name="connsiteY14" fmla="*/ 1264425 h 4439610"/>
              <a:gd name="connsiteX15" fmla="*/ 3070706 w 3080644"/>
              <a:gd name="connsiteY15" fmla="*/ 1427281 h 4439610"/>
              <a:gd name="connsiteX16" fmla="*/ 3049708 w 3080644"/>
              <a:gd name="connsiteY16" fmla="*/ 1536940 h 4439610"/>
              <a:gd name="connsiteX17" fmla="*/ 3052508 w 3080644"/>
              <a:gd name="connsiteY17" fmla="*/ 1562605 h 4439610"/>
              <a:gd name="connsiteX18" fmla="*/ 3019376 w 3080644"/>
              <a:gd name="connsiteY18" fmla="*/ 1547206 h 4439610"/>
              <a:gd name="connsiteX19" fmla="*/ 2996511 w 3080644"/>
              <a:gd name="connsiteY19" fmla="*/ 1492143 h 4439610"/>
              <a:gd name="connsiteX20" fmla="*/ 2982045 w 3080644"/>
              <a:gd name="connsiteY20" fmla="*/ 1477677 h 4439610"/>
              <a:gd name="connsiteX21" fmla="*/ 3023576 w 3080644"/>
              <a:gd name="connsiteY21" fmla="*/ 1674598 h 4439610"/>
              <a:gd name="connsiteX22" fmla="*/ 3024042 w 3080644"/>
              <a:gd name="connsiteY22" fmla="*/ 1714729 h 4439610"/>
              <a:gd name="connsiteX23" fmla="*/ 3018910 w 3080644"/>
              <a:gd name="connsiteY23" fmla="*/ 1788457 h 4439610"/>
              <a:gd name="connsiteX24" fmla="*/ 3029642 w 3080644"/>
              <a:gd name="connsiteY24" fmla="*/ 2003576 h 4439610"/>
              <a:gd name="connsiteX25" fmla="*/ 3033842 w 3080644"/>
              <a:gd name="connsiteY25" fmla="*/ 2022241 h 4439610"/>
              <a:gd name="connsiteX26" fmla="*/ 3033842 w 3080644"/>
              <a:gd name="connsiteY26" fmla="*/ 2062838 h 4439610"/>
              <a:gd name="connsiteX27" fmla="*/ 3040842 w 3080644"/>
              <a:gd name="connsiteY27" fmla="*/ 2106236 h 4439610"/>
              <a:gd name="connsiteX28" fmla="*/ 3043641 w 3080644"/>
              <a:gd name="connsiteY28" fmla="*/ 2141700 h 4439610"/>
              <a:gd name="connsiteX29" fmla="*/ 3019376 w 3080644"/>
              <a:gd name="connsiteY29" fmla="*/ 2172032 h 4439610"/>
              <a:gd name="connsiteX30" fmla="*/ 3015176 w 3080644"/>
              <a:gd name="connsiteY30" fmla="*/ 2210295 h 4439610"/>
              <a:gd name="connsiteX31" fmla="*/ 3027309 w 3080644"/>
              <a:gd name="connsiteY31" fmla="*/ 2236427 h 4439610"/>
              <a:gd name="connsiteX32" fmla="*/ 3031975 w 3080644"/>
              <a:gd name="connsiteY32" fmla="*/ 2312955 h 4439610"/>
              <a:gd name="connsiteX33" fmla="*/ 3013776 w 3080644"/>
              <a:gd name="connsiteY33" fmla="*/ 2388083 h 4439610"/>
              <a:gd name="connsiteX34" fmla="*/ 3026842 w 3080644"/>
              <a:gd name="connsiteY34" fmla="*/ 2440813 h 4439610"/>
              <a:gd name="connsiteX35" fmla="*/ 3035708 w 3080644"/>
              <a:gd name="connsiteY35" fmla="*/ 2519675 h 4439610"/>
              <a:gd name="connsiteX36" fmla="*/ 2994664 w 3080644"/>
              <a:gd name="connsiteY36" fmla="*/ 2801522 h 4439610"/>
              <a:gd name="connsiteX37" fmla="*/ 2850383 w 3080644"/>
              <a:gd name="connsiteY37" fmla="*/ 2974514 h 4439610"/>
              <a:gd name="connsiteX38" fmla="*/ 1839152 w 3080644"/>
              <a:gd name="connsiteY38" fmla="*/ 3077828 h 4439610"/>
              <a:gd name="connsiteX39" fmla="*/ 1839722 w 3080644"/>
              <a:gd name="connsiteY39" fmla="*/ 3074971 h 4439610"/>
              <a:gd name="connsiteX40" fmla="*/ 1584473 w 3080644"/>
              <a:gd name="connsiteY40" fmla="*/ 3080570 h 4439610"/>
              <a:gd name="connsiteX41" fmla="*/ 1527076 w 3080644"/>
              <a:gd name="connsiteY41" fmla="*/ 2985377 h 4439610"/>
              <a:gd name="connsiteX42" fmla="*/ 1493012 w 3080644"/>
              <a:gd name="connsiteY42" fmla="*/ 3048839 h 4439610"/>
              <a:gd name="connsiteX43" fmla="*/ 1479480 w 3080644"/>
              <a:gd name="connsiteY43" fmla="*/ 3134700 h 4439610"/>
              <a:gd name="connsiteX44" fmla="*/ 1398752 w 3080644"/>
              <a:gd name="connsiteY44" fmla="*/ 3373150 h 4439610"/>
              <a:gd name="connsiteX45" fmla="*/ 1258761 w 3080644"/>
              <a:gd name="connsiteY45" fmla="*/ 3624667 h 4439610"/>
              <a:gd name="connsiteX46" fmla="*/ 1166368 w 3080644"/>
              <a:gd name="connsiteY46" fmla="*/ 3782389 h 4439610"/>
              <a:gd name="connsiteX47" fmla="*/ 1217231 w 3080644"/>
              <a:gd name="connsiteY47" fmla="*/ 3960177 h 4439610"/>
              <a:gd name="connsiteX48" fmla="*/ 1225630 w 3080644"/>
              <a:gd name="connsiteY48" fmla="*/ 4055838 h 4439610"/>
              <a:gd name="connsiteX49" fmla="*/ 1198565 w 3080644"/>
              <a:gd name="connsiteY49" fmla="*/ 4434746 h 4439610"/>
              <a:gd name="connsiteX50" fmla="*/ 1075840 w 3080644"/>
              <a:gd name="connsiteY50" fmla="*/ 4436146 h 4439610"/>
              <a:gd name="connsiteX51" fmla="*/ 1078640 w 3080644"/>
              <a:gd name="connsiteY51" fmla="*/ 4341885 h 4439610"/>
              <a:gd name="connsiteX52" fmla="*/ 1045509 w 3080644"/>
              <a:gd name="connsiteY52" fmla="*/ 4179029 h 4439610"/>
              <a:gd name="connsiteX53" fmla="*/ 1010512 w 3080644"/>
              <a:gd name="connsiteY53" fmla="*/ 4194896 h 4439610"/>
              <a:gd name="connsiteX54" fmla="*/ 877053 w 3080644"/>
              <a:gd name="connsiteY54" fmla="*/ 4370350 h 4439610"/>
              <a:gd name="connsiteX55" fmla="*/ 852788 w 3080644"/>
              <a:gd name="connsiteY55" fmla="*/ 4419814 h 4439610"/>
              <a:gd name="connsiteX56" fmla="*/ 798659 w 3080644"/>
              <a:gd name="connsiteY56" fmla="*/ 4430079 h 4439610"/>
              <a:gd name="connsiteX57" fmla="*/ 390353 w 3080644"/>
              <a:gd name="connsiteY57" fmla="*/ 4431480 h 4439610"/>
              <a:gd name="connsiteX58" fmla="*/ 330624 w 3080644"/>
              <a:gd name="connsiteY58" fmla="*/ 4345152 h 4439610"/>
              <a:gd name="connsiteX59" fmla="*/ 417418 w 3080644"/>
              <a:gd name="connsiteY59" fmla="*/ 4271890 h 4439610"/>
              <a:gd name="connsiteX60" fmla="*/ 629270 w 3080644"/>
              <a:gd name="connsiteY60" fmla="*/ 4140766 h 4439610"/>
              <a:gd name="connsiteX61" fmla="*/ 854655 w 3080644"/>
              <a:gd name="connsiteY61" fmla="*/ 3752525 h 4439610"/>
              <a:gd name="connsiteX62" fmla="*/ 904177 w 3080644"/>
              <a:gd name="connsiteY62" fmla="*/ 3610493 h 4439610"/>
              <a:gd name="connsiteX63" fmla="*/ 934079 w 3080644"/>
              <a:gd name="connsiteY63" fmla="*/ 3506319 h 4439610"/>
              <a:gd name="connsiteX64" fmla="*/ 927574 w 3080644"/>
              <a:gd name="connsiteY64" fmla="*/ 3515515 h 4439610"/>
              <a:gd name="connsiteX65" fmla="*/ 757236 w 3080644"/>
              <a:gd name="connsiteY65" fmla="*/ 3829614 h 4439610"/>
              <a:gd name="connsiteX66" fmla="*/ 646288 w 3080644"/>
              <a:gd name="connsiteY66" fmla="*/ 3780046 h 4439610"/>
              <a:gd name="connsiteX67" fmla="*/ 687845 w 3080644"/>
              <a:gd name="connsiteY67" fmla="*/ 3696436 h 4439610"/>
              <a:gd name="connsiteX68" fmla="*/ 725497 w 3080644"/>
              <a:gd name="connsiteY68" fmla="*/ 3536257 h 4439610"/>
              <a:gd name="connsiteX69" fmla="*/ 687452 w 3080644"/>
              <a:gd name="connsiteY69" fmla="*/ 3536031 h 4439610"/>
              <a:gd name="connsiteX70" fmla="*/ 494767 w 3080644"/>
              <a:gd name="connsiteY70" fmla="*/ 3638547 h 4439610"/>
              <a:gd name="connsiteX71" fmla="*/ 452459 w 3080644"/>
              <a:gd name="connsiteY71" fmla="*/ 3672981 h 4439610"/>
              <a:gd name="connsiteX72" fmla="*/ 399529 w 3080644"/>
              <a:gd name="connsiteY72" fmla="*/ 3659795 h 4439610"/>
              <a:gd name="connsiteX73" fmla="*/ 31755 w 3080644"/>
              <a:gd name="connsiteY73" fmla="*/ 3491953 h 4439610"/>
              <a:gd name="connsiteX74" fmla="*/ 13794 w 3080644"/>
              <a:gd name="connsiteY74" fmla="*/ 3389581 h 4439610"/>
              <a:gd name="connsiteX75" fmla="*/ 122189 w 3080644"/>
              <a:gd name="connsiteY75" fmla="*/ 3359641 h 4439610"/>
              <a:gd name="connsiteX76" fmla="*/ 367016 w 3080644"/>
              <a:gd name="connsiteY76" fmla="*/ 3329460 h 4439610"/>
              <a:gd name="connsiteX77" fmla="*/ 730498 w 3080644"/>
              <a:gd name="connsiteY77" fmla="*/ 3073655 h 4439610"/>
              <a:gd name="connsiteX78" fmla="*/ 930990 w 3080644"/>
              <a:gd name="connsiteY78" fmla="*/ 2853676 h 4439610"/>
              <a:gd name="connsiteX79" fmla="*/ 1144392 w 3080644"/>
              <a:gd name="connsiteY79" fmla="*/ 2597933 h 4439610"/>
              <a:gd name="connsiteX80" fmla="*/ 1252705 w 3080644"/>
              <a:gd name="connsiteY80" fmla="*/ 2468769 h 4439610"/>
              <a:gd name="connsiteX81" fmla="*/ 1305401 w 3080644"/>
              <a:gd name="connsiteY81" fmla="*/ 2412606 h 4439610"/>
              <a:gd name="connsiteX82" fmla="*/ 1330036 w 3080644"/>
              <a:gd name="connsiteY82" fmla="*/ 2385821 h 4439610"/>
              <a:gd name="connsiteX83" fmla="*/ 1317469 w 3080644"/>
              <a:gd name="connsiteY83" fmla="*/ 2383581 h 4439610"/>
              <a:gd name="connsiteX84" fmla="*/ 1067441 w 3080644"/>
              <a:gd name="connsiteY84" fmla="*/ 2339087 h 4439610"/>
              <a:gd name="connsiteX85" fmla="*/ 1042709 w 3080644"/>
              <a:gd name="connsiteY85" fmla="*/ 2340020 h 4439610"/>
              <a:gd name="connsiteX86" fmla="*/ 960115 w 3080644"/>
              <a:gd name="connsiteY86" fmla="*/ 2320422 h 4439610"/>
              <a:gd name="connsiteX87" fmla="*/ 880320 w 3080644"/>
              <a:gd name="connsiteY87" fmla="*/ 2285424 h 4439610"/>
              <a:gd name="connsiteX88" fmla="*/ 683867 w 3080644"/>
              <a:gd name="connsiteY88" fmla="*/ 2273291 h 4439610"/>
              <a:gd name="connsiteX89" fmla="*/ 513078 w 3080644"/>
              <a:gd name="connsiteY89" fmla="*/ 2156633 h 4439610"/>
              <a:gd name="connsiteX90" fmla="*/ 503745 w 3080644"/>
              <a:gd name="connsiteY90" fmla="*/ 2129568 h 4439610"/>
              <a:gd name="connsiteX91" fmla="*/ 486480 w 3080644"/>
              <a:gd name="connsiteY91" fmla="*/ 1980244 h 4439610"/>
              <a:gd name="connsiteX92" fmla="*/ 493013 w 3080644"/>
              <a:gd name="connsiteY92" fmla="*/ 1909782 h 4439610"/>
              <a:gd name="connsiteX93" fmla="*/ 488346 w 3080644"/>
              <a:gd name="connsiteY93" fmla="*/ 1887384 h 4439610"/>
              <a:gd name="connsiteX94" fmla="*/ 396886 w 3080644"/>
              <a:gd name="connsiteY94" fmla="*/ 1753926 h 4439610"/>
              <a:gd name="connsiteX95" fmla="*/ 336223 w 3080644"/>
              <a:gd name="connsiteY95" fmla="*/ 1658266 h 4439610"/>
              <a:gd name="connsiteX96" fmla="*/ 294226 w 3080644"/>
              <a:gd name="connsiteY96" fmla="*/ 1596670 h 4439610"/>
              <a:gd name="connsiteX97" fmla="*/ 292359 w 3080644"/>
              <a:gd name="connsiteY97" fmla="*/ 1557006 h 4439610"/>
              <a:gd name="connsiteX98" fmla="*/ 350222 w 3080644"/>
              <a:gd name="connsiteY98" fmla="*/ 1319955 h 4439610"/>
              <a:gd name="connsiteX99" fmla="*/ 386620 w 3080644"/>
              <a:gd name="connsiteY99" fmla="*/ 1260692 h 4439610"/>
              <a:gd name="connsiteX100" fmla="*/ 403886 w 3080644"/>
              <a:gd name="connsiteY100" fmla="*/ 1241560 h 4439610"/>
              <a:gd name="connsiteX101" fmla="*/ 446349 w 3080644"/>
              <a:gd name="connsiteY101" fmla="*/ 1247626 h 4439610"/>
              <a:gd name="connsiteX102" fmla="*/ 498612 w 3080644"/>
              <a:gd name="connsiteY102" fmla="*/ 1325554 h 4439610"/>
              <a:gd name="connsiteX103" fmla="*/ 559275 w 3080644"/>
              <a:gd name="connsiteY103" fmla="*/ 1341886 h 4439610"/>
              <a:gd name="connsiteX104" fmla="*/ 592872 w 3080644"/>
              <a:gd name="connsiteY104" fmla="*/ 1325554 h 4439610"/>
              <a:gd name="connsiteX105" fmla="*/ 614805 w 3080644"/>
              <a:gd name="connsiteY105" fmla="*/ 1331621 h 4439610"/>
              <a:gd name="connsiteX106" fmla="*/ 620871 w 3080644"/>
              <a:gd name="connsiteY106" fmla="*/ 1342820 h 4439610"/>
              <a:gd name="connsiteX107" fmla="*/ 776727 w 3080644"/>
              <a:gd name="connsiteY107" fmla="*/ 1660598 h 4439610"/>
              <a:gd name="connsiteX108" fmla="*/ 947049 w 3080644"/>
              <a:gd name="connsiteY108" fmla="*/ 1996577 h 4439610"/>
              <a:gd name="connsiteX109" fmla="*/ 934450 w 3080644"/>
              <a:gd name="connsiteY109" fmla="*/ 2043240 h 4439610"/>
              <a:gd name="connsiteX110" fmla="*/ 931183 w 3080644"/>
              <a:gd name="connsiteY110" fmla="*/ 2059106 h 4439610"/>
              <a:gd name="connsiteX111" fmla="*/ 985779 w 3080644"/>
              <a:gd name="connsiteY111" fmla="*/ 2129101 h 4439610"/>
              <a:gd name="connsiteX112" fmla="*/ 1000712 w 3080644"/>
              <a:gd name="connsiteY112" fmla="*/ 2128167 h 4439610"/>
              <a:gd name="connsiteX113" fmla="*/ 1085640 w 3080644"/>
              <a:gd name="connsiteY113" fmla="*/ 2136100 h 4439610"/>
              <a:gd name="connsiteX114" fmla="*/ 1136503 w 3080644"/>
              <a:gd name="connsiteY114" fmla="*/ 2165032 h 4439610"/>
              <a:gd name="connsiteX115" fmla="*/ 1398752 w 3080644"/>
              <a:gd name="connsiteY115" fmla="*/ 2163632 h 4439610"/>
              <a:gd name="connsiteX116" fmla="*/ 1788859 w 3080644"/>
              <a:gd name="connsiteY116" fmla="*/ 2191163 h 4439610"/>
              <a:gd name="connsiteX117" fmla="*/ 1889186 w 3080644"/>
              <a:gd name="connsiteY117" fmla="*/ 2172032 h 4439610"/>
              <a:gd name="connsiteX118" fmla="*/ 2030576 w 3080644"/>
              <a:gd name="connsiteY118" fmla="*/ 1187897 h 4439610"/>
              <a:gd name="connsiteX119" fmla="*/ 2246161 w 3080644"/>
              <a:gd name="connsiteY119" fmla="*/ 1003109 h 4439610"/>
              <a:gd name="connsiteX120" fmla="*/ 2235428 w 3080644"/>
              <a:gd name="connsiteY120" fmla="*/ 912582 h 4439610"/>
              <a:gd name="connsiteX121" fmla="*/ 2164034 w 3080644"/>
              <a:gd name="connsiteY121" fmla="*/ 886451 h 4439610"/>
              <a:gd name="connsiteX122" fmla="*/ 2059507 w 3080644"/>
              <a:gd name="connsiteY122" fmla="*/ 907916 h 4439610"/>
              <a:gd name="connsiteX123" fmla="*/ 2009577 w 3080644"/>
              <a:gd name="connsiteY123" fmla="*/ 872918 h 4439610"/>
              <a:gd name="connsiteX124" fmla="*/ 2001644 w 3080644"/>
              <a:gd name="connsiteY124" fmla="*/ 817856 h 4439610"/>
              <a:gd name="connsiteX125" fmla="*/ 1981112 w 3080644"/>
              <a:gd name="connsiteY125" fmla="*/ 797323 h 4439610"/>
              <a:gd name="connsiteX126" fmla="*/ 1965714 w 3080644"/>
              <a:gd name="connsiteY126" fmla="*/ 766059 h 4439610"/>
              <a:gd name="connsiteX127" fmla="*/ 1956381 w 3080644"/>
              <a:gd name="connsiteY127" fmla="*/ 741794 h 4439610"/>
              <a:gd name="connsiteX128" fmla="*/ 1933049 w 3080644"/>
              <a:gd name="connsiteY128" fmla="*/ 697930 h 4439610"/>
              <a:gd name="connsiteX129" fmla="*/ 1922783 w 3080644"/>
              <a:gd name="connsiteY129" fmla="*/ 677865 h 4439610"/>
              <a:gd name="connsiteX130" fmla="*/ 1888252 w 3080644"/>
              <a:gd name="connsiteY130" fmla="*/ 664332 h 4439610"/>
              <a:gd name="connsiteX131" fmla="*/ 1867720 w 3080644"/>
              <a:gd name="connsiteY131" fmla="*/ 613469 h 4439610"/>
              <a:gd name="connsiteX132" fmla="*/ 1893852 w 3080644"/>
              <a:gd name="connsiteY132" fmla="*/ 557940 h 4439610"/>
              <a:gd name="connsiteX133" fmla="*/ 1919517 w 3080644"/>
              <a:gd name="connsiteY133" fmla="*/ 453880 h 4439610"/>
              <a:gd name="connsiteX134" fmla="*/ 1918584 w 3080644"/>
              <a:gd name="connsiteY134" fmla="*/ 396483 h 4439610"/>
              <a:gd name="connsiteX135" fmla="*/ 1928850 w 3080644"/>
              <a:gd name="connsiteY135" fmla="*/ 228961 h 4439610"/>
              <a:gd name="connsiteX136" fmla="*/ 1913451 w 3080644"/>
              <a:gd name="connsiteY136" fmla="*/ 192098 h 4439610"/>
              <a:gd name="connsiteX137" fmla="*/ 1947982 w 3080644"/>
              <a:gd name="connsiteY137" fmla="*/ 131435 h 4439610"/>
              <a:gd name="connsiteX138" fmla="*/ 2056241 w 3080644"/>
              <a:gd name="connsiteY138" fmla="*/ 76839 h 4439610"/>
              <a:gd name="connsiteX139" fmla="*/ 2244762 w 3080644"/>
              <a:gd name="connsiteY139" fmla="*/ 9643 h 4439610"/>
              <a:gd name="connsiteX140" fmla="*/ 2308946 w 3080644"/>
              <a:gd name="connsiteY140" fmla="*/ 281 h 4439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3080644" h="4439610">
                <a:moveTo>
                  <a:pt x="1012072" y="3220106"/>
                </a:moveTo>
                <a:lnTo>
                  <a:pt x="998456" y="3229609"/>
                </a:lnTo>
                <a:cubicBezTo>
                  <a:pt x="943555" y="3272612"/>
                  <a:pt x="952339" y="3307176"/>
                  <a:pt x="962396" y="3356060"/>
                </a:cubicBezTo>
                <a:lnTo>
                  <a:pt x="967019" y="3386898"/>
                </a:lnTo>
                <a:close/>
                <a:moveTo>
                  <a:pt x="2308946" y="281"/>
                </a:moveTo>
                <a:cubicBezTo>
                  <a:pt x="2371920" y="-2431"/>
                  <a:pt x="2431416" y="14543"/>
                  <a:pt x="2488812" y="48840"/>
                </a:cubicBezTo>
                <a:cubicBezTo>
                  <a:pt x="2538275" y="78705"/>
                  <a:pt x="2581672" y="115103"/>
                  <a:pt x="2621336" y="156633"/>
                </a:cubicBezTo>
                <a:cubicBezTo>
                  <a:pt x="2661467" y="198163"/>
                  <a:pt x="2716063" y="285425"/>
                  <a:pt x="2720730" y="341421"/>
                </a:cubicBezTo>
                <a:cubicBezTo>
                  <a:pt x="2722129" y="359620"/>
                  <a:pt x="2723530" y="377818"/>
                  <a:pt x="2724462" y="396483"/>
                </a:cubicBezTo>
                <a:cubicBezTo>
                  <a:pt x="2727729" y="442214"/>
                  <a:pt x="2723996" y="462746"/>
                  <a:pt x="2765527" y="475812"/>
                </a:cubicBezTo>
                <a:cubicBezTo>
                  <a:pt x="2828522" y="496344"/>
                  <a:pt x="2842988" y="542541"/>
                  <a:pt x="2870052" y="599937"/>
                </a:cubicBezTo>
                <a:cubicBezTo>
                  <a:pt x="2898518" y="660599"/>
                  <a:pt x="2944715" y="696997"/>
                  <a:pt x="2960580" y="758592"/>
                </a:cubicBezTo>
                <a:cubicBezTo>
                  <a:pt x="2968980" y="791257"/>
                  <a:pt x="2990444" y="829054"/>
                  <a:pt x="2985778" y="861253"/>
                </a:cubicBezTo>
                <a:cubicBezTo>
                  <a:pt x="2977379" y="918182"/>
                  <a:pt x="2966646" y="967179"/>
                  <a:pt x="2984378" y="1020375"/>
                </a:cubicBezTo>
                <a:cubicBezTo>
                  <a:pt x="3010510" y="1097837"/>
                  <a:pt x="3017043" y="1189764"/>
                  <a:pt x="3052508" y="1264425"/>
                </a:cubicBezTo>
                <a:cubicBezTo>
                  <a:pt x="3080038" y="1322754"/>
                  <a:pt x="3089838" y="1368951"/>
                  <a:pt x="3070706" y="1427281"/>
                </a:cubicBezTo>
                <a:cubicBezTo>
                  <a:pt x="3059507" y="1461812"/>
                  <a:pt x="3043641" y="1500543"/>
                  <a:pt x="3049708" y="1536940"/>
                </a:cubicBezTo>
                <a:cubicBezTo>
                  <a:pt x="3051574" y="1547206"/>
                  <a:pt x="3066040" y="1557939"/>
                  <a:pt x="3052508" y="1562605"/>
                </a:cubicBezTo>
                <a:cubicBezTo>
                  <a:pt x="3039442" y="1566805"/>
                  <a:pt x="3025442" y="1556072"/>
                  <a:pt x="3019376" y="1547206"/>
                </a:cubicBezTo>
                <a:cubicBezTo>
                  <a:pt x="3008177" y="1530874"/>
                  <a:pt x="3007244" y="1508942"/>
                  <a:pt x="2996511" y="1492143"/>
                </a:cubicBezTo>
                <a:cubicBezTo>
                  <a:pt x="2993244" y="1487477"/>
                  <a:pt x="2991378" y="1481411"/>
                  <a:pt x="2982045" y="1477677"/>
                </a:cubicBezTo>
                <a:cubicBezTo>
                  <a:pt x="2991845" y="1545340"/>
                  <a:pt x="2993244" y="1612535"/>
                  <a:pt x="3023576" y="1674598"/>
                </a:cubicBezTo>
                <a:cubicBezTo>
                  <a:pt x="3030109" y="1687664"/>
                  <a:pt x="3030576" y="1700263"/>
                  <a:pt x="3024042" y="1714729"/>
                </a:cubicBezTo>
                <a:cubicBezTo>
                  <a:pt x="3013310" y="1738061"/>
                  <a:pt x="3017509" y="1763726"/>
                  <a:pt x="3018910" y="1788457"/>
                </a:cubicBezTo>
                <a:cubicBezTo>
                  <a:pt x="3022176" y="1860319"/>
                  <a:pt x="3025909" y="1931714"/>
                  <a:pt x="3029642" y="2003576"/>
                </a:cubicBezTo>
                <a:cubicBezTo>
                  <a:pt x="3030109" y="2010109"/>
                  <a:pt x="3030109" y="2016642"/>
                  <a:pt x="3033842" y="2022241"/>
                </a:cubicBezTo>
                <a:cubicBezTo>
                  <a:pt x="3043641" y="2035774"/>
                  <a:pt x="3040842" y="2048840"/>
                  <a:pt x="3033842" y="2062838"/>
                </a:cubicBezTo>
                <a:cubicBezTo>
                  <a:pt x="3022176" y="2085704"/>
                  <a:pt x="3023109" y="2088970"/>
                  <a:pt x="3040842" y="2106236"/>
                </a:cubicBezTo>
                <a:cubicBezTo>
                  <a:pt x="3055774" y="2120702"/>
                  <a:pt x="3056240" y="2124434"/>
                  <a:pt x="3043641" y="2141700"/>
                </a:cubicBezTo>
                <a:cubicBezTo>
                  <a:pt x="3035708" y="2151966"/>
                  <a:pt x="3027309" y="2161765"/>
                  <a:pt x="3019376" y="2172032"/>
                </a:cubicBezTo>
                <a:cubicBezTo>
                  <a:pt x="3010043" y="2183698"/>
                  <a:pt x="3009110" y="2196763"/>
                  <a:pt x="3015176" y="2210295"/>
                </a:cubicBezTo>
                <a:cubicBezTo>
                  <a:pt x="3018910" y="2219162"/>
                  <a:pt x="3021709" y="2228961"/>
                  <a:pt x="3027309" y="2236427"/>
                </a:cubicBezTo>
                <a:cubicBezTo>
                  <a:pt x="3046441" y="2261158"/>
                  <a:pt x="3040842" y="2286357"/>
                  <a:pt x="3031975" y="2312955"/>
                </a:cubicBezTo>
                <a:cubicBezTo>
                  <a:pt x="3024042" y="2337687"/>
                  <a:pt x="3013776" y="2361485"/>
                  <a:pt x="3013776" y="2388083"/>
                </a:cubicBezTo>
                <a:cubicBezTo>
                  <a:pt x="3013776" y="2406749"/>
                  <a:pt x="3016576" y="2424948"/>
                  <a:pt x="3026842" y="2440813"/>
                </a:cubicBezTo>
                <a:cubicBezTo>
                  <a:pt x="3042708" y="2466011"/>
                  <a:pt x="3037575" y="2493076"/>
                  <a:pt x="3035708" y="2519675"/>
                </a:cubicBezTo>
                <a:cubicBezTo>
                  <a:pt x="3026842" y="2633067"/>
                  <a:pt x="2998864" y="2687663"/>
                  <a:pt x="2994664" y="2801522"/>
                </a:cubicBezTo>
                <a:cubicBezTo>
                  <a:pt x="2962188" y="2904273"/>
                  <a:pt x="2877914" y="2943717"/>
                  <a:pt x="2850383" y="2974514"/>
                </a:cubicBezTo>
                <a:cubicBezTo>
                  <a:pt x="2654690" y="3020565"/>
                  <a:pt x="2021062" y="3065229"/>
                  <a:pt x="1839152" y="3077828"/>
                </a:cubicBezTo>
                <a:lnTo>
                  <a:pt x="1839722" y="3074971"/>
                </a:lnTo>
                <a:lnTo>
                  <a:pt x="1584473" y="3080570"/>
                </a:lnTo>
                <a:cubicBezTo>
                  <a:pt x="1561141" y="3038573"/>
                  <a:pt x="1556008" y="3017108"/>
                  <a:pt x="1527076" y="2985377"/>
                </a:cubicBezTo>
                <a:cubicBezTo>
                  <a:pt x="1500012" y="2955979"/>
                  <a:pt x="1496746" y="3026440"/>
                  <a:pt x="1493012" y="3048839"/>
                </a:cubicBezTo>
                <a:cubicBezTo>
                  <a:pt x="1488346" y="3077304"/>
                  <a:pt x="1484146" y="3106235"/>
                  <a:pt x="1479480" y="3134700"/>
                </a:cubicBezTo>
                <a:cubicBezTo>
                  <a:pt x="1475280" y="3160365"/>
                  <a:pt x="1422083" y="3319954"/>
                  <a:pt x="1398752" y="3373150"/>
                </a:cubicBezTo>
                <a:cubicBezTo>
                  <a:pt x="1360021" y="3461345"/>
                  <a:pt x="1309158" y="3542539"/>
                  <a:pt x="1258761" y="3624667"/>
                </a:cubicBezTo>
                <a:cubicBezTo>
                  <a:pt x="1227030" y="3676463"/>
                  <a:pt x="1194366" y="3727793"/>
                  <a:pt x="1166368" y="3782389"/>
                </a:cubicBezTo>
                <a:cubicBezTo>
                  <a:pt x="1123437" y="3865917"/>
                  <a:pt x="1178034" y="3887849"/>
                  <a:pt x="1217231" y="3960177"/>
                </a:cubicBezTo>
                <a:cubicBezTo>
                  <a:pt x="1225164" y="3975110"/>
                  <a:pt x="1234496" y="4039972"/>
                  <a:pt x="1225630" y="4055838"/>
                </a:cubicBezTo>
                <a:cubicBezTo>
                  <a:pt x="1217697" y="4070770"/>
                  <a:pt x="1197166" y="4391349"/>
                  <a:pt x="1198565" y="4434746"/>
                </a:cubicBezTo>
                <a:cubicBezTo>
                  <a:pt x="1175700" y="4443612"/>
                  <a:pt x="1106638" y="4438012"/>
                  <a:pt x="1075840" y="4436146"/>
                </a:cubicBezTo>
                <a:cubicBezTo>
                  <a:pt x="1073041" y="4422613"/>
                  <a:pt x="1080973" y="4362884"/>
                  <a:pt x="1078640" y="4341885"/>
                </a:cubicBezTo>
                <a:cubicBezTo>
                  <a:pt x="1074907" y="4311554"/>
                  <a:pt x="1066508" y="4186963"/>
                  <a:pt x="1045509" y="4179029"/>
                </a:cubicBezTo>
                <a:cubicBezTo>
                  <a:pt x="1034310" y="4174830"/>
                  <a:pt x="1019377" y="4188829"/>
                  <a:pt x="1010512" y="4194896"/>
                </a:cubicBezTo>
                <a:cubicBezTo>
                  <a:pt x="986246" y="4211694"/>
                  <a:pt x="891986" y="4327886"/>
                  <a:pt x="877053" y="4370350"/>
                </a:cubicBezTo>
                <a:cubicBezTo>
                  <a:pt x="870521" y="4389015"/>
                  <a:pt x="871454" y="4410481"/>
                  <a:pt x="852788" y="4419814"/>
                </a:cubicBezTo>
                <a:cubicBezTo>
                  <a:pt x="836456" y="4427746"/>
                  <a:pt x="816391" y="4427746"/>
                  <a:pt x="798659" y="4430079"/>
                </a:cubicBezTo>
                <a:cubicBezTo>
                  <a:pt x="754795" y="4436146"/>
                  <a:pt x="482747" y="4441279"/>
                  <a:pt x="390353" y="4431480"/>
                </a:cubicBezTo>
                <a:cubicBezTo>
                  <a:pt x="345090" y="4426346"/>
                  <a:pt x="326891" y="4387149"/>
                  <a:pt x="330624" y="4345152"/>
                </a:cubicBezTo>
                <a:cubicBezTo>
                  <a:pt x="335756" y="4293822"/>
                  <a:pt x="369354" y="4275623"/>
                  <a:pt x="417418" y="4271890"/>
                </a:cubicBezTo>
                <a:cubicBezTo>
                  <a:pt x="470148" y="4267690"/>
                  <a:pt x="605472" y="4170163"/>
                  <a:pt x="629270" y="4140766"/>
                </a:cubicBezTo>
                <a:cubicBezTo>
                  <a:pt x="676867" y="4081970"/>
                  <a:pt x="826190" y="3822987"/>
                  <a:pt x="854655" y="3752525"/>
                </a:cubicBezTo>
                <a:cubicBezTo>
                  <a:pt x="873554" y="3705862"/>
                  <a:pt x="889536" y="3658381"/>
                  <a:pt x="904177" y="3610493"/>
                </a:cubicBezTo>
                <a:lnTo>
                  <a:pt x="934079" y="3506319"/>
                </a:lnTo>
                <a:lnTo>
                  <a:pt x="927574" y="3515515"/>
                </a:lnTo>
                <a:cubicBezTo>
                  <a:pt x="889477" y="3576407"/>
                  <a:pt x="771861" y="3794958"/>
                  <a:pt x="757236" y="3829614"/>
                </a:cubicBezTo>
                <a:cubicBezTo>
                  <a:pt x="733001" y="3828118"/>
                  <a:pt x="673212" y="3794479"/>
                  <a:pt x="646288" y="3780046"/>
                </a:cubicBezTo>
                <a:cubicBezTo>
                  <a:pt x="649376" y="3766716"/>
                  <a:pt x="681246" y="3716287"/>
                  <a:pt x="687845" y="3696436"/>
                </a:cubicBezTo>
                <a:cubicBezTo>
                  <a:pt x="697049" y="3667613"/>
                  <a:pt x="741095" y="3552088"/>
                  <a:pt x="725497" y="3536257"/>
                </a:cubicBezTo>
                <a:cubicBezTo>
                  <a:pt x="717165" y="3527842"/>
                  <a:pt x="697937" y="3534247"/>
                  <a:pt x="687452" y="3536031"/>
                </a:cubicBezTo>
                <a:cubicBezTo>
                  <a:pt x="658673" y="3541088"/>
                  <a:pt x="525783" y="3606543"/>
                  <a:pt x="494767" y="3638547"/>
                </a:cubicBezTo>
                <a:cubicBezTo>
                  <a:pt x="481162" y="3652627"/>
                  <a:pt x="473111" y="3672318"/>
                  <a:pt x="452459" y="3672981"/>
                </a:cubicBezTo>
                <a:cubicBezTo>
                  <a:pt x="434487" y="3673350"/>
                  <a:pt x="416442" y="3665040"/>
                  <a:pt x="399529" y="3659795"/>
                </a:cubicBezTo>
                <a:cubicBezTo>
                  <a:pt x="357569" y="3647084"/>
                  <a:pt x="110788" y="3539031"/>
                  <a:pt x="31755" y="3491953"/>
                </a:cubicBezTo>
                <a:cubicBezTo>
                  <a:pt x="-6825" y="3468590"/>
                  <a:pt x="-6958" y="3425803"/>
                  <a:pt x="13794" y="3389581"/>
                </a:cubicBezTo>
                <a:cubicBezTo>
                  <a:pt x="39667" y="3345545"/>
                  <a:pt x="77419" y="3343093"/>
                  <a:pt x="122189" y="3359641"/>
                </a:cubicBezTo>
                <a:cubicBezTo>
                  <a:pt x="171350" y="3377703"/>
                  <a:pt x="333440" y="3346041"/>
                  <a:pt x="367016" y="3329460"/>
                </a:cubicBezTo>
                <a:cubicBezTo>
                  <a:pt x="434171" y="3296296"/>
                  <a:pt x="675717" y="3125233"/>
                  <a:pt x="730498" y="3073655"/>
                </a:cubicBezTo>
                <a:cubicBezTo>
                  <a:pt x="803141" y="3005379"/>
                  <a:pt x="866646" y="2929334"/>
                  <a:pt x="930990" y="2853676"/>
                </a:cubicBezTo>
                <a:cubicBezTo>
                  <a:pt x="1002684" y="2768685"/>
                  <a:pt x="1073538" y="2683309"/>
                  <a:pt x="1144392" y="2597933"/>
                </a:cubicBezTo>
                <a:cubicBezTo>
                  <a:pt x="1180431" y="2555018"/>
                  <a:pt x="1216665" y="2511684"/>
                  <a:pt x="1252705" y="2468769"/>
                </a:cubicBezTo>
                <a:cubicBezTo>
                  <a:pt x="1269339" y="2449216"/>
                  <a:pt x="1287411" y="2430961"/>
                  <a:pt x="1305401" y="2412606"/>
                </a:cubicBezTo>
                <a:lnTo>
                  <a:pt x="1330036" y="2385821"/>
                </a:lnTo>
                <a:lnTo>
                  <a:pt x="1317469" y="2383581"/>
                </a:lnTo>
                <a:cubicBezTo>
                  <a:pt x="1223508" y="2367778"/>
                  <a:pt x="1112938" y="2352794"/>
                  <a:pt x="1067441" y="2339087"/>
                </a:cubicBezTo>
                <a:cubicBezTo>
                  <a:pt x="1059041" y="2336754"/>
                  <a:pt x="1051109" y="2335354"/>
                  <a:pt x="1042709" y="2340020"/>
                </a:cubicBezTo>
                <a:cubicBezTo>
                  <a:pt x="1012844" y="2356352"/>
                  <a:pt x="976447" y="2351220"/>
                  <a:pt x="960115" y="2320422"/>
                </a:cubicBezTo>
                <a:cubicBezTo>
                  <a:pt x="940983" y="2284490"/>
                  <a:pt x="913451" y="2284957"/>
                  <a:pt x="880320" y="2285424"/>
                </a:cubicBezTo>
                <a:cubicBezTo>
                  <a:pt x="814524" y="2286824"/>
                  <a:pt x="748262" y="2289157"/>
                  <a:pt x="683867" y="2273291"/>
                </a:cubicBezTo>
                <a:cubicBezTo>
                  <a:pt x="612938" y="2256026"/>
                  <a:pt x="559275" y="2210762"/>
                  <a:pt x="513078" y="2156633"/>
                </a:cubicBezTo>
                <a:cubicBezTo>
                  <a:pt x="506545" y="2149166"/>
                  <a:pt x="503279" y="2139367"/>
                  <a:pt x="503745" y="2129568"/>
                </a:cubicBezTo>
                <a:cubicBezTo>
                  <a:pt x="505145" y="2078705"/>
                  <a:pt x="491613" y="2030174"/>
                  <a:pt x="486480" y="1980244"/>
                </a:cubicBezTo>
                <a:cubicBezTo>
                  <a:pt x="484146" y="1955979"/>
                  <a:pt x="478081" y="1932181"/>
                  <a:pt x="493013" y="1909782"/>
                </a:cubicBezTo>
                <a:cubicBezTo>
                  <a:pt x="498146" y="1901850"/>
                  <a:pt x="492546" y="1894383"/>
                  <a:pt x="488346" y="1887384"/>
                </a:cubicBezTo>
                <a:cubicBezTo>
                  <a:pt x="459882" y="1841654"/>
                  <a:pt x="428150" y="1797790"/>
                  <a:pt x="396886" y="1753926"/>
                </a:cubicBezTo>
                <a:cubicBezTo>
                  <a:pt x="374954" y="1723128"/>
                  <a:pt x="354422" y="1691397"/>
                  <a:pt x="336223" y="1658266"/>
                </a:cubicBezTo>
                <a:cubicBezTo>
                  <a:pt x="324091" y="1636334"/>
                  <a:pt x="310092" y="1616268"/>
                  <a:pt x="294226" y="1596670"/>
                </a:cubicBezTo>
                <a:cubicBezTo>
                  <a:pt x="283960" y="1584071"/>
                  <a:pt x="281626" y="1571005"/>
                  <a:pt x="292359" y="1557006"/>
                </a:cubicBezTo>
                <a:cubicBezTo>
                  <a:pt x="343689" y="1491677"/>
                  <a:pt x="307292" y="1389484"/>
                  <a:pt x="350222" y="1319955"/>
                </a:cubicBezTo>
                <a:cubicBezTo>
                  <a:pt x="362355" y="1300356"/>
                  <a:pt x="374487" y="1280758"/>
                  <a:pt x="386620" y="1260692"/>
                </a:cubicBezTo>
                <a:cubicBezTo>
                  <a:pt x="391287" y="1253226"/>
                  <a:pt x="397352" y="1247160"/>
                  <a:pt x="403886" y="1241560"/>
                </a:cubicBezTo>
                <a:cubicBezTo>
                  <a:pt x="422551" y="1227095"/>
                  <a:pt x="433283" y="1228494"/>
                  <a:pt x="446349" y="1247626"/>
                </a:cubicBezTo>
                <a:cubicBezTo>
                  <a:pt x="464081" y="1273292"/>
                  <a:pt x="480413" y="1300356"/>
                  <a:pt x="498612" y="1325554"/>
                </a:cubicBezTo>
                <a:cubicBezTo>
                  <a:pt x="518211" y="1352619"/>
                  <a:pt x="528011" y="1354953"/>
                  <a:pt x="559275" y="1341886"/>
                </a:cubicBezTo>
                <a:cubicBezTo>
                  <a:pt x="570941" y="1337220"/>
                  <a:pt x="582140" y="1331621"/>
                  <a:pt x="592872" y="1325554"/>
                </a:cubicBezTo>
                <a:cubicBezTo>
                  <a:pt x="602672" y="1319955"/>
                  <a:pt x="609205" y="1322754"/>
                  <a:pt x="614805" y="1331621"/>
                </a:cubicBezTo>
                <a:cubicBezTo>
                  <a:pt x="617138" y="1335354"/>
                  <a:pt x="619471" y="1339087"/>
                  <a:pt x="620871" y="1342820"/>
                </a:cubicBezTo>
                <a:cubicBezTo>
                  <a:pt x="648869" y="1425415"/>
                  <a:pt x="737530" y="1583137"/>
                  <a:pt x="776727" y="1660598"/>
                </a:cubicBezTo>
                <a:cubicBezTo>
                  <a:pt x="833190" y="1772592"/>
                  <a:pt x="892919" y="1883184"/>
                  <a:pt x="947049" y="1996577"/>
                </a:cubicBezTo>
                <a:cubicBezTo>
                  <a:pt x="961048" y="2025975"/>
                  <a:pt x="961048" y="2025975"/>
                  <a:pt x="934450" y="2043240"/>
                </a:cubicBezTo>
                <a:cubicBezTo>
                  <a:pt x="926983" y="2047907"/>
                  <a:pt x="926983" y="2052573"/>
                  <a:pt x="931183" y="2059106"/>
                </a:cubicBezTo>
                <a:cubicBezTo>
                  <a:pt x="947049" y="2084304"/>
                  <a:pt x="965248" y="2107636"/>
                  <a:pt x="985779" y="2129101"/>
                </a:cubicBezTo>
                <a:cubicBezTo>
                  <a:pt x="991379" y="2135167"/>
                  <a:pt x="995113" y="2135634"/>
                  <a:pt x="1000712" y="2128167"/>
                </a:cubicBezTo>
                <a:cubicBezTo>
                  <a:pt x="1023577" y="2099236"/>
                  <a:pt x="1068374" y="2102036"/>
                  <a:pt x="1085640" y="2136100"/>
                </a:cubicBezTo>
                <a:cubicBezTo>
                  <a:pt x="1097305" y="2159432"/>
                  <a:pt x="1112704" y="2165499"/>
                  <a:pt x="1136503" y="2165032"/>
                </a:cubicBezTo>
                <a:cubicBezTo>
                  <a:pt x="1223763" y="2163632"/>
                  <a:pt x="1311491" y="2165499"/>
                  <a:pt x="1398752" y="2163632"/>
                </a:cubicBezTo>
                <a:cubicBezTo>
                  <a:pt x="1475747" y="2162232"/>
                  <a:pt x="1714664" y="2166432"/>
                  <a:pt x="1788859" y="2191163"/>
                </a:cubicBezTo>
                <a:cubicBezTo>
                  <a:pt x="1824323" y="2203296"/>
                  <a:pt x="1858388" y="2196763"/>
                  <a:pt x="1889186" y="2172032"/>
                </a:cubicBezTo>
                <a:cubicBezTo>
                  <a:pt x="1957781" y="2116502"/>
                  <a:pt x="1967580" y="1249026"/>
                  <a:pt x="2030576" y="1187897"/>
                </a:cubicBezTo>
                <a:cubicBezTo>
                  <a:pt x="2136502" y="1084770"/>
                  <a:pt x="2240095" y="1009176"/>
                  <a:pt x="2246161" y="1003109"/>
                </a:cubicBezTo>
                <a:cubicBezTo>
                  <a:pt x="2263427" y="986311"/>
                  <a:pt x="2243361" y="922849"/>
                  <a:pt x="2235428" y="912582"/>
                </a:cubicBezTo>
                <a:cubicBezTo>
                  <a:pt x="2216764" y="889251"/>
                  <a:pt x="2194365" y="880385"/>
                  <a:pt x="2164034" y="886451"/>
                </a:cubicBezTo>
                <a:cubicBezTo>
                  <a:pt x="2129036" y="893450"/>
                  <a:pt x="2094971" y="904650"/>
                  <a:pt x="2059507" y="907916"/>
                </a:cubicBezTo>
                <a:cubicBezTo>
                  <a:pt x="2029176" y="911183"/>
                  <a:pt x="2017510" y="902783"/>
                  <a:pt x="2009577" y="872918"/>
                </a:cubicBezTo>
                <a:cubicBezTo>
                  <a:pt x="2005844" y="859386"/>
                  <a:pt x="2003511" y="831388"/>
                  <a:pt x="2001644" y="817856"/>
                </a:cubicBezTo>
                <a:cubicBezTo>
                  <a:pt x="2000245" y="804789"/>
                  <a:pt x="1993712" y="799190"/>
                  <a:pt x="1981112" y="797323"/>
                </a:cubicBezTo>
                <a:cubicBezTo>
                  <a:pt x="1957781" y="794057"/>
                  <a:pt x="1953115" y="785191"/>
                  <a:pt x="1965714" y="766059"/>
                </a:cubicBezTo>
                <a:cubicBezTo>
                  <a:pt x="1975513" y="751593"/>
                  <a:pt x="1968980" y="746926"/>
                  <a:pt x="1956381" y="741794"/>
                </a:cubicBezTo>
                <a:cubicBezTo>
                  <a:pt x="1929316" y="731528"/>
                  <a:pt x="1926983" y="726861"/>
                  <a:pt x="1933049" y="697930"/>
                </a:cubicBezTo>
                <a:cubicBezTo>
                  <a:pt x="1934916" y="687664"/>
                  <a:pt x="1933049" y="681131"/>
                  <a:pt x="1922783" y="677865"/>
                </a:cubicBezTo>
                <a:cubicBezTo>
                  <a:pt x="1911117" y="673665"/>
                  <a:pt x="1899452" y="669465"/>
                  <a:pt x="1888252" y="664332"/>
                </a:cubicBezTo>
                <a:cubicBezTo>
                  <a:pt x="1863521" y="652666"/>
                  <a:pt x="1857454" y="639134"/>
                  <a:pt x="1867720" y="613469"/>
                </a:cubicBezTo>
                <a:cubicBezTo>
                  <a:pt x="1875187" y="594337"/>
                  <a:pt x="1884519" y="576138"/>
                  <a:pt x="1893852" y="557940"/>
                </a:cubicBezTo>
                <a:cubicBezTo>
                  <a:pt x="1910651" y="525275"/>
                  <a:pt x="1919517" y="490277"/>
                  <a:pt x="1919517" y="453880"/>
                </a:cubicBezTo>
                <a:cubicBezTo>
                  <a:pt x="1919517" y="430081"/>
                  <a:pt x="1920450" y="420282"/>
                  <a:pt x="1918584" y="396483"/>
                </a:cubicBezTo>
                <a:cubicBezTo>
                  <a:pt x="1913917" y="333954"/>
                  <a:pt x="1910184" y="287758"/>
                  <a:pt x="1928850" y="228961"/>
                </a:cubicBezTo>
                <a:cubicBezTo>
                  <a:pt x="1934449" y="212163"/>
                  <a:pt x="1917650" y="209363"/>
                  <a:pt x="1913451" y="192098"/>
                </a:cubicBezTo>
                <a:cubicBezTo>
                  <a:pt x="1908784" y="172032"/>
                  <a:pt x="1929783" y="142634"/>
                  <a:pt x="1947982" y="131435"/>
                </a:cubicBezTo>
                <a:cubicBezTo>
                  <a:pt x="1976446" y="114170"/>
                  <a:pt x="2026376" y="89904"/>
                  <a:pt x="2056241" y="76839"/>
                </a:cubicBezTo>
                <a:cubicBezTo>
                  <a:pt x="2117837" y="50707"/>
                  <a:pt x="2179432" y="25509"/>
                  <a:pt x="2244762" y="9643"/>
                </a:cubicBezTo>
                <a:cubicBezTo>
                  <a:pt x="2266577" y="4277"/>
                  <a:pt x="2287954" y="1185"/>
                  <a:pt x="2308946" y="281"/>
                </a:cubicBezTo>
                <a:close/>
              </a:path>
            </a:pathLst>
          </a:custGeom>
          <a:solidFill>
            <a:schemeClr val="accent4"/>
          </a:solidFill>
          <a:ln w="7147" cap="flat">
            <a:noFill/>
            <a:prstDash val="solid"/>
            <a:miter/>
          </a:ln>
        </p:spPr>
        <p:txBody>
          <a:bodyPr rtlCol="0" anchor="ctr"/>
          <a:lstStyle/>
          <a:p>
            <a:pPr algn="l" rtl="0"/>
            <a:endParaRPr lang="en-US"/>
          </a:p>
        </p:txBody>
      </p:sp>
      <p:grpSp>
        <p:nvGrpSpPr>
          <p:cNvPr id="9" name="Group 6">
            <a:extLst>
              <a:ext uri="{FF2B5EF4-FFF2-40B4-BE49-F238E27FC236}">
                <a16:creationId xmlns:a16="http://schemas.microsoft.com/office/drawing/2014/main" id="{4BBAC7BB-7BAA-459E-91BF-33D7809A0A6B}"/>
              </a:ext>
            </a:extLst>
          </p:cNvPr>
          <p:cNvGrpSpPr/>
          <p:nvPr/>
        </p:nvGrpSpPr>
        <p:grpSpPr>
          <a:xfrm>
            <a:off x="6796035" y="3378276"/>
            <a:ext cx="890487" cy="855494"/>
            <a:chOff x="431983" y="4908978"/>
            <a:chExt cx="1791643" cy="1519698"/>
          </a:xfrm>
        </p:grpSpPr>
        <p:sp>
          <p:nvSpPr>
            <p:cNvPr id="10" name="Rectangle 112">
              <a:extLst>
                <a:ext uri="{FF2B5EF4-FFF2-40B4-BE49-F238E27FC236}">
                  <a16:creationId xmlns:a16="http://schemas.microsoft.com/office/drawing/2014/main" id="{2F5C72B2-3ED8-4603-A49C-E86ACC497F6E}"/>
                </a:ext>
              </a:extLst>
            </p:cNvPr>
            <p:cNvSpPr/>
            <p:nvPr/>
          </p:nvSpPr>
          <p:spPr>
            <a:xfrm rot="10800000" flipH="1">
              <a:off x="431983" y="6207029"/>
              <a:ext cx="1791643" cy="221647"/>
            </a:xfrm>
            <a:custGeom>
              <a:avLst/>
              <a:gdLst/>
              <a:ahLst/>
              <a:cxnLst/>
              <a:rect l="l" t="t" r="r" b="b"/>
              <a:pathLst>
                <a:path w="5393520" h="667240">
                  <a:moveTo>
                    <a:pt x="615033" y="0"/>
                  </a:moveTo>
                  <a:lnTo>
                    <a:pt x="0" y="0"/>
                  </a:lnTo>
                  <a:lnTo>
                    <a:pt x="0" y="667240"/>
                  </a:lnTo>
                  <a:lnTo>
                    <a:pt x="615033" y="667240"/>
                  </a:lnTo>
                  <a:close/>
                  <a:moveTo>
                    <a:pt x="829123" y="0"/>
                  </a:moveTo>
                  <a:lnTo>
                    <a:pt x="698438" y="0"/>
                  </a:lnTo>
                  <a:lnTo>
                    <a:pt x="698438" y="667240"/>
                  </a:lnTo>
                  <a:lnTo>
                    <a:pt x="829123" y="667240"/>
                  </a:lnTo>
                  <a:close/>
                  <a:moveTo>
                    <a:pt x="4597121" y="0"/>
                  </a:moveTo>
                  <a:lnTo>
                    <a:pt x="912528" y="0"/>
                  </a:lnTo>
                  <a:lnTo>
                    <a:pt x="912528" y="667240"/>
                  </a:lnTo>
                  <a:lnTo>
                    <a:pt x="4597121" y="667240"/>
                  </a:lnTo>
                  <a:close/>
                  <a:moveTo>
                    <a:pt x="4811211" y="0"/>
                  </a:moveTo>
                  <a:lnTo>
                    <a:pt x="4680526" y="0"/>
                  </a:lnTo>
                  <a:lnTo>
                    <a:pt x="4680526" y="667240"/>
                  </a:lnTo>
                  <a:lnTo>
                    <a:pt x="4811211" y="667240"/>
                  </a:lnTo>
                  <a:close/>
                  <a:moveTo>
                    <a:pt x="5393520" y="0"/>
                  </a:moveTo>
                  <a:lnTo>
                    <a:pt x="4894616" y="0"/>
                  </a:lnTo>
                  <a:lnTo>
                    <a:pt x="4894616" y="667240"/>
                  </a:lnTo>
                  <a:lnTo>
                    <a:pt x="5393520" y="667240"/>
                  </a:lnTo>
                  <a:close/>
                </a:path>
              </a:pathLst>
            </a:custGeom>
            <a:solidFill>
              <a:schemeClr val="accent3"/>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sz="1200"/>
            </a:p>
          </p:txBody>
        </p:sp>
        <p:sp>
          <p:nvSpPr>
            <p:cNvPr id="11" name="Rectangle 98">
              <a:extLst>
                <a:ext uri="{FF2B5EF4-FFF2-40B4-BE49-F238E27FC236}">
                  <a16:creationId xmlns:a16="http://schemas.microsoft.com/office/drawing/2014/main" id="{0622BE8D-A5AA-4111-A9D0-8F2EE3558F4D}"/>
                </a:ext>
              </a:extLst>
            </p:cNvPr>
            <p:cNvSpPr/>
            <p:nvPr/>
          </p:nvSpPr>
          <p:spPr>
            <a:xfrm rot="10800000" flipH="1">
              <a:off x="477202" y="5975783"/>
              <a:ext cx="1701206" cy="210459"/>
            </a:xfrm>
            <a:custGeom>
              <a:avLst/>
              <a:gdLst/>
              <a:ahLst/>
              <a:cxnLst/>
              <a:rect l="l" t="t" r="r" b="b"/>
              <a:pathLst>
                <a:path w="5393520" h="667240">
                  <a:moveTo>
                    <a:pt x="4577339" y="222921"/>
                  </a:moveTo>
                  <a:lnTo>
                    <a:pt x="4577339" y="451264"/>
                  </a:lnTo>
                  <a:lnTo>
                    <a:pt x="4329141" y="451264"/>
                  </a:lnTo>
                  <a:lnTo>
                    <a:pt x="4329141" y="222921"/>
                  </a:lnTo>
                  <a:close/>
                  <a:moveTo>
                    <a:pt x="5021455" y="222921"/>
                  </a:moveTo>
                  <a:lnTo>
                    <a:pt x="5021455" y="451264"/>
                  </a:lnTo>
                  <a:lnTo>
                    <a:pt x="4773257" y="451264"/>
                  </a:lnTo>
                  <a:lnTo>
                    <a:pt x="4773257" y="222921"/>
                  </a:lnTo>
                  <a:close/>
                  <a:moveTo>
                    <a:pt x="5393520" y="0"/>
                  </a:moveTo>
                  <a:lnTo>
                    <a:pt x="538365" y="0"/>
                  </a:lnTo>
                  <a:lnTo>
                    <a:pt x="538365" y="667239"/>
                  </a:lnTo>
                  <a:lnTo>
                    <a:pt x="300065" y="667239"/>
                  </a:lnTo>
                  <a:lnTo>
                    <a:pt x="300065" y="0"/>
                  </a:lnTo>
                  <a:lnTo>
                    <a:pt x="0" y="0"/>
                  </a:lnTo>
                  <a:lnTo>
                    <a:pt x="0" y="667240"/>
                  </a:lnTo>
                  <a:lnTo>
                    <a:pt x="5393520" y="667240"/>
                  </a:lnTo>
                  <a:close/>
                </a:path>
              </a:pathLst>
            </a:custGeom>
            <a:solidFill>
              <a:schemeClr val="accent4"/>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sz="1200"/>
            </a:p>
          </p:txBody>
        </p:sp>
        <p:sp>
          <p:nvSpPr>
            <p:cNvPr id="12" name="Rectangle 97">
              <a:extLst>
                <a:ext uri="{FF2B5EF4-FFF2-40B4-BE49-F238E27FC236}">
                  <a16:creationId xmlns:a16="http://schemas.microsoft.com/office/drawing/2014/main" id="{9AFFC704-16C6-4569-9C2B-CB64AFB4043A}"/>
                </a:ext>
              </a:extLst>
            </p:cNvPr>
            <p:cNvSpPr/>
            <p:nvPr/>
          </p:nvSpPr>
          <p:spPr>
            <a:xfrm rot="10800000" flipH="1">
              <a:off x="608469" y="5777017"/>
              <a:ext cx="1438672" cy="177980"/>
            </a:xfrm>
            <a:custGeom>
              <a:avLst/>
              <a:gdLst/>
              <a:ahLst/>
              <a:cxnLst/>
              <a:rect l="l" t="t" r="r" b="b"/>
              <a:pathLst>
                <a:path w="5393520" h="667240">
                  <a:moveTo>
                    <a:pt x="3749325" y="214783"/>
                  </a:moveTo>
                  <a:lnTo>
                    <a:pt x="3749325" y="452458"/>
                  </a:lnTo>
                  <a:lnTo>
                    <a:pt x="3604159" y="452458"/>
                  </a:lnTo>
                  <a:lnTo>
                    <a:pt x="3604159" y="214783"/>
                  </a:lnTo>
                  <a:close/>
                  <a:moveTo>
                    <a:pt x="4010934" y="214783"/>
                  </a:moveTo>
                  <a:lnTo>
                    <a:pt x="4010934" y="452458"/>
                  </a:lnTo>
                  <a:lnTo>
                    <a:pt x="3865768" y="452458"/>
                  </a:lnTo>
                  <a:lnTo>
                    <a:pt x="3865768" y="214783"/>
                  </a:lnTo>
                  <a:close/>
                  <a:moveTo>
                    <a:pt x="4272544" y="214783"/>
                  </a:moveTo>
                  <a:lnTo>
                    <a:pt x="4272544" y="452458"/>
                  </a:lnTo>
                  <a:lnTo>
                    <a:pt x="4127378" y="452458"/>
                  </a:lnTo>
                  <a:lnTo>
                    <a:pt x="4127378" y="214783"/>
                  </a:lnTo>
                  <a:close/>
                  <a:moveTo>
                    <a:pt x="4534153" y="214783"/>
                  </a:moveTo>
                  <a:lnTo>
                    <a:pt x="4534153" y="452458"/>
                  </a:lnTo>
                  <a:lnTo>
                    <a:pt x="4388987" y="452458"/>
                  </a:lnTo>
                  <a:lnTo>
                    <a:pt x="4388987" y="214783"/>
                  </a:lnTo>
                  <a:close/>
                  <a:moveTo>
                    <a:pt x="4795763" y="214783"/>
                  </a:moveTo>
                  <a:lnTo>
                    <a:pt x="4795763" y="452458"/>
                  </a:lnTo>
                  <a:lnTo>
                    <a:pt x="4650597" y="452458"/>
                  </a:lnTo>
                  <a:lnTo>
                    <a:pt x="4650597" y="214783"/>
                  </a:lnTo>
                  <a:close/>
                  <a:moveTo>
                    <a:pt x="5057372" y="214783"/>
                  </a:moveTo>
                  <a:lnTo>
                    <a:pt x="5057372" y="452458"/>
                  </a:lnTo>
                  <a:lnTo>
                    <a:pt x="4912206" y="452458"/>
                  </a:lnTo>
                  <a:lnTo>
                    <a:pt x="4912206" y="214783"/>
                  </a:lnTo>
                  <a:close/>
                  <a:moveTo>
                    <a:pt x="5393520" y="0"/>
                  </a:moveTo>
                  <a:lnTo>
                    <a:pt x="0" y="0"/>
                  </a:lnTo>
                  <a:lnTo>
                    <a:pt x="0" y="667240"/>
                  </a:lnTo>
                  <a:lnTo>
                    <a:pt x="5393520" y="667240"/>
                  </a:lnTo>
                  <a:close/>
                </a:path>
              </a:pathLst>
            </a:custGeom>
            <a:solidFill>
              <a:schemeClr val="accent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sz="1200"/>
            </a:p>
          </p:txBody>
        </p:sp>
        <p:sp>
          <p:nvSpPr>
            <p:cNvPr id="13" name="Rectangle 26">
              <a:extLst>
                <a:ext uri="{FF2B5EF4-FFF2-40B4-BE49-F238E27FC236}">
                  <a16:creationId xmlns:a16="http://schemas.microsoft.com/office/drawing/2014/main" id="{FE576F76-4E64-4B8E-BABE-2AE138C07E33}"/>
                </a:ext>
              </a:extLst>
            </p:cNvPr>
            <p:cNvSpPr/>
            <p:nvPr/>
          </p:nvSpPr>
          <p:spPr>
            <a:xfrm flipH="1" flipV="1">
              <a:off x="501262" y="5570427"/>
              <a:ext cx="1653085" cy="204505"/>
            </a:xfrm>
            <a:custGeom>
              <a:avLst/>
              <a:gdLst/>
              <a:ahLst/>
              <a:cxnLst/>
              <a:rect l="l" t="t" r="r" b="b"/>
              <a:pathLst>
                <a:path w="5393520" h="667240">
                  <a:moveTo>
                    <a:pt x="4933815" y="0"/>
                  </a:moveTo>
                  <a:lnTo>
                    <a:pt x="834953" y="0"/>
                  </a:lnTo>
                  <a:lnTo>
                    <a:pt x="834953" y="658575"/>
                  </a:lnTo>
                  <a:lnTo>
                    <a:pt x="751548" y="658575"/>
                  </a:lnTo>
                  <a:lnTo>
                    <a:pt x="751548" y="0"/>
                  </a:lnTo>
                  <a:lnTo>
                    <a:pt x="620863" y="0"/>
                  </a:lnTo>
                  <a:lnTo>
                    <a:pt x="620863" y="658575"/>
                  </a:lnTo>
                  <a:lnTo>
                    <a:pt x="537458" y="658575"/>
                  </a:lnTo>
                  <a:lnTo>
                    <a:pt x="537458" y="0"/>
                  </a:lnTo>
                  <a:lnTo>
                    <a:pt x="406774" y="0"/>
                  </a:lnTo>
                  <a:lnTo>
                    <a:pt x="406774" y="658575"/>
                  </a:lnTo>
                  <a:lnTo>
                    <a:pt x="323369" y="658575"/>
                  </a:lnTo>
                  <a:lnTo>
                    <a:pt x="323369" y="0"/>
                  </a:lnTo>
                  <a:lnTo>
                    <a:pt x="192684" y="0"/>
                  </a:lnTo>
                  <a:lnTo>
                    <a:pt x="192684" y="658575"/>
                  </a:lnTo>
                  <a:lnTo>
                    <a:pt x="109279" y="658575"/>
                  </a:lnTo>
                  <a:lnTo>
                    <a:pt x="109279" y="0"/>
                  </a:lnTo>
                  <a:lnTo>
                    <a:pt x="0" y="0"/>
                  </a:lnTo>
                  <a:lnTo>
                    <a:pt x="0" y="667240"/>
                  </a:lnTo>
                  <a:lnTo>
                    <a:pt x="4933815" y="667240"/>
                  </a:lnTo>
                  <a:close/>
                  <a:moveTo>
                    <a:pt x="5147905" y="0"/>
                  </a:moveTo>
                  <a:lnTo>
                    <a:pt x="5017220" y="0"/>
                  </a:lnTo>
                  <a:lnTo>
                    <a:pt x="5017220" y="667240"/>
                  </a:lnTo>
                  <a:lnTo>
                    <a:pt x="5147905" y="667240"/>
                  </a:lnTo>
                  <a:close/>
                  <a:moveTo>
                    <a:pt x="5393520" y="0"/>
                  </a:moveTo>
                  <a:lnTo>
                    <a:pt x="5231310" y="0"/>
                  </a:lnTo>
                  <a:lnTo>
                    <a:pt x="5231310" y="667240"/>
                  </a:lnTo>
                  <a:lnTo>
                    <a:pt x="5393520" y="667240"/>
                  </a:lnTo>
                  <a:close/>
                </a:path>
              </a:pathLst>
            </a:custGeom>
            <a:solidFill>
              <a:schemeClr val="accent4"/>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sz="1200" dirty="0"/>
            </a:p>
          </p:txBody>
        </p:sp>
        <p:sp>
          <p:nvSpPr>
            <p:cNvPr id="14" name="Rectangle 39">
              <a:extLst>
                <a:ext uri="{FF2B5EF4-FFF2-40B4-BE49-F238E27FC236}">
                  <a16:creationId xmlns:a16="http://schemas.microsoft.com/office/drawing/2014/main" id="{51E149AE-AF0C-403F-B582-7561A747D67C}"/>
                </a:ext>
              </a:extLst>
            </p:cNvPr>
            <p:cNvSpPr/>
            <p:nvPr/>
          </p:nvSpPr>
          <p:spPr>
            <a:xfrm rot="10800000" flipV="1">
              <a:off x="523586" y="5358778"/>
              <a:ext cx="1608437" cy="198982"/>
            </a:xfrm>
            <a:custGeom>
              <a:avLst/>
              <a:gdLst/>
              <a:ahLst/>
              <a:cxnLst/>
              <a:rect l="l" t="t" r="r" b="b"/>
              <a:pathLst>
                <a:path w="5393520" h="667240">
                  <a:moveTo>
                    <a:pt x="4942528" y="261481"/>
                  </a:moveTo>
                  <a:lnTo>
                    <a:pt x="4942528" y="389369"/>
                  </a:lnTo>
                  <a:lnTo>
                    <a:pt x="5081536" y="389369"/>
                  </a:lnTo>
                  <a:lnTo>
                    <a:pt x="5081536" y="261481"/>
                  </a:lnTo>
                  <a:close/>
                  <a:moveTo>
                    <a:pt x="4692028" y="261481"/>
                  </a:moveTo>
                  <a:lnTo>
                    <a:pt x="4692028" y="389369"/>
                  </a:lnTo>
                  <a:lnTo>
                    <a:pt x="4831036" y="389369"/>
                  </a:lnTo>
                  <a:lnTo>
                    <a:pt x="4831036" y="261481"/>
                  </a:lnTo>
                  <a:close/>
                  <a:moveTo>
                    <a:pt x="4441519" y="261481"/>
                  </a:moveTo>
                  <a:lnTo>
                    <a:pt x="4441519" y="389369"/>
                  </a:lnTo>
                  <a:lnTo>
                    <a:pt x="4580527" y="389369"/>
                  </a:lnTo>
                  <a:lnTo>
                    <a:pt x="4580527" y="261481"/>
                  </a:lnTo>
                  <a:close/>
                  <a:moveTo>
                    <a:pt x="4191008" y="261481"/>
                  </a:moveTo>
                  <a:lnTo>
                    <a:pt x="4191008" y="389369"/>
                  </a:lnTo>
                  <a:lnTo>
                    <a:pt x="4330016" y="389369"/>
                  </a:lnTo>
                  <a:lnTo>
                    <a:pt x="4330016" y="261481"/>
                  </a:lnTo>
                  <a:close/>
                  <a:moveTo>
                    <a:pt x="0" y="0"/>
                  </a:moveTo>
                  <a:lnTo>
                    <a:pt x="570675" y="0"/>
                  </a:lnTo>
                  <a:lnTo>
                    <a:pt x="570675" y="658575"/>
                  </a:lnTo>
                  <a:lnTo>
                    <a:pt x="654080" y="658575"/>
                  </a:lnTo>
                  <a:lnTo>
                    <a:pt x="654080" y="0"/>
                  </a:lnTo>
                  <a:lnTo>
                    <a:pt x="784765" y="0"/>
                  </a:lnTo>
                  <a:lnTo>
                    <a:pt x="784765" y="658575"/>
                  </a:lnTo>
                  <a:lnTo>
                    <a:pt x="868170" y="658575"/>
                  </a:lnTo>
                  <a:lnTo>
                    <a:pt x="868170" y="0"/>
                  </a:lnTo>
                  <a:lnTo>
                    <a:pt x="998854" y="0"/>
                  </a:lnTo>
                  <a:lnTo>
                    <a:pt x="998854" y="658575"/>
                  </a:lnTo>
                  <a:lnTo>
                    <a:pt x="1082259" y="658575"/>
                  </a:lnTo>
                  <a:lnTo>
                    <a:pt x="1082259" y="0"/>
                  </a:lnTo>
                  <a:lnTo>
                    <a:pt x="5393520" y="0"/>
                  </a:lnTo>
                  <a:lnTo>
                    <a:pt x="5393520" y="667240"/>
                  </a:lnTo>
                  <a:lnTo>
                    <a:pt x="0" y="667240"/>
                  </a:lnTo>
                  <a:close/>
                </a:path>
              </a:pathLst>
            </a:custGeom>
            <a:solidFill>
              <a:schemeClr val="accent3"/>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sz="1200"/>
            </a:p>
          </p:txBody>
        </p:sp>
        <p:sp>
          <p:nvSpPr>
            <p:cNvPr id="15" name="Rectangle 112">
              <a:extLst>
                <a:ext uri="{FF2B5EF4-FFF2-40B4-BE49-F238E27FC236}">
                  <a16:creationId xmlns:a16="http://schemas.microsoft.com/office/drawing/2014/main" id="{EE172B63-0B65-4DBE-9EA8-EBFBEA75C248}"/>
                </a:ext>
              </a:extLst>
            </p:cNvPr>
            <p:cNvSpPr/>
            <p:nvPr/>
          </p:nvSpPr>
          <p:spPr>
            <a:xfrm rot="10800000" flipH="1">
              <a:off x="431983" y="5132611"/>
              <a:ext cx="1791643" cy="221647"/>
            </a:xfrm>
            <a:custGeom>
              <a:avLst/>
              <a:gdLst/>
              <a:ahLst/>
              <a:cxnLst/>
              <a:rect l="l" t="t" r="r" b="b"/>
              <a:pathLst>
                <a:path w="5393520" h="667240">
                  <a:moveTo>
                    <a:pt x="615033" y="0"/>
                  </a:moveTo>
                  <a:lnTo>
                    <a:pt x="0" y="0"/>
                  </a:lnTo>
                  <a:lnTo>
                    <a:pt x="0" y="667240"/>
                  </a:lnTo>
                  <a:lnTo>
                    <a:pt x="615033" y="667240"/>
                  </a:lnTo>
                  <a:close/>
                  <a:moveTo>
                    <a:pt x="829123" y="0"/>
                  </a:moveTo>
                  <a:lnTo>
                    <a:pt x="698438" y="0"/>
                  </a:lnTo>
                  <a:lnTo>
                    <a:pt x="698438" y="667240"/>
                  </a:lnTo>
                  <a:lnTo>
                    <a:pt x="829123" y="667240"/>
                  </a:lnTo>
                  <a:close/>
                  <a:moveTo>
                    <a:pt x="4597121" y="0"/>
                  </a:moveTo>
                  <a:lnTo>
                    <a:pt x="912528" y="0"/>
                  </a:lnTo>
                  <a:lnTo>
                    <a:pt x="912528" y="667240"/>
                  </a:lnTo>
                  <a:lnTo>
                    <a:pt x="4597121" y="667240"/>
                  </a:lnTo>
                  <a:close/>
                  <a:moveTo>
                    <a:pt x="4811211" y="0"/>
                  </a:moveTo>
                  <a:lnTo>
                    <a:pt x="4680526" y="0"/>
                  </a:lnTo>
                  <a:lnTo>
                    <a:pt x="4680526" y="667240"/>
                  </a:lnTo>
                  <a:lnTo>
                    <a:pt x="4811211" y="667240"/>
                  </a:lnTo>
                  <a:close/>
                  <a:moveTo>
                    <a:pt x="5393520" y="0"/>
                  </a:moveTo>
                  <a:lnTo>
                    <a:pt x="4894616" y="0"/>
                  </a:lnTo>
                  <a:lnTo>
                    <a:pt x="4894616" y="667240"/>
                  </a:lnTo>
                  <a:lnTo>
                    <a:pt x="5393520" y="667240"/>
                  </a:lnTo>
                  <a:close/>
                </a:path>
              </a:pathLst>
            </a:custGeom>
            <a:solidFill>
              <a:schemeClr val="accent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sz="1200"/>
            </a:p>
          </p:txBody>
        </p:sp>
        <p:sp>
          <p:nvSpPr>
            <p:cNvPr id="16" name="Rectangle 98">
              <a:extLst>
                <a:ext uri="{FF2B5EF4-FFF2-40B4-BE49-F238E27FC236}">
                  <a16:creationId xmlns:a16="http://schemas.microsoft.com/office/drawing/2014/main" id="{06F56B1B-941E-436C-BEF4-33AAE6113B6E}"/>
                </a:ext>
              </a:extLst>
            </p:cNvPr>
            <p:cNvSpPr/>
            <p:nvPr/>
          </p:nvSpPr>
          <p:spPr>
            <a:xfrm rot="10800000" flipH="1">
              <a:off x="477202" y="4908978"/>
              <a:ext cx="1701206" cy="210459"/>
            </a:xfrm>
            <a:custGeom>
              <a:avLst/>
              <a:gdLst/>
              <a:ahLst/>
              <a:cxnLst/>
              <a:rect l="l" t="t" r="r" b="b"/>
              <a:pathLst>
                <a:path w="5393520" h="667240">
                  <a:moveTo>
                    <a:pt x="4577339" y="222921"/>
                  </a:moveTo>
                  <a:lnTo>
                    <a:pt x="4577339" y="451264"/>
                  </a:lnTo>
                  <a:lnTo>
                    <a:pt x="4329141" y="451264"/>
                  </a:lnTo>
                  <a:lnTo>
                    <a:pt x="4329141" y="222921"/>
                  </a:lnTo>
                  <a:close/>
                  <a:moveTo>
                    <a:pt x="5021455" y="222921"/>
                  </a:moveTo>
                  <a:lnTo>
                    <a:pt x="5021455" y="451264"/>
                  </a:lnTo>
                  <a:lnTo>
                    <a:pt x="4773257" y="451264"/>
                  </a:lnTo>
                  <a:lnTo>
                    <a:pt x="4773257" y="222921"/>
                  </a:lnTo>
                  <a:close/>
                  <a:moveTo>
                    <a:pt x="5393520" y="0"/>
                  </a:moveTo>
                  <a:lnTo>
                    <a:pt x="538365" y="0"/>
                  </a:lnTo>
                  <a:lnTo>
                    <a:pt x="538365" y="667239"/>
                  </a:lnTo>
                  <a:lnTo>
                    <a:pt x="300065" y="667239"/>
                  </a:lnTo>
                  <a:lnTo>
                    <a:pt x="300065" y="0"/>
                  </a:lnTo>
                  <a:lnTo>
                    <a:pt x="0" y="0"/>
                  </a:lnTo>
                  <a:lnTo>
                    <a:pt x="0" y="667240"/>
                  </a:lnTo>
                  <a:lnTo>
                    <a:pt x="5393520" y="667240"/>
                  </a:lnTo>
                  <a:close/>
                </a:path>
              </a:pathLst>
            </a:custGeom>
            <a:solidFill>
              <a:schemeClr val="accent3"/>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sz="1200"/>
            </a:p>
          </p:txBody>
        </p:sp>
      </p:grpSp>
    </p:spTree>
    <p:custDataLst>
      <p:tags r:id="rId1"/>
    </p:custDataLst>
    <p:extLst>
      <p:ext uri="{BB962C8B-B14F-4D97-AF65-F5344CB8AC3E}">
        <p14:creationId xmlns:p14="http://schemas.microsoft.com/office/powerpoint/2010/main" val="37988066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9F817-0C9D-45A8-B598-18DCBFD7D0BC}"/>
              </a:ext>
            </a:extLst>
          </p:cNvPr>
          <p:cNvSpPr>
            <a:spLocks noGrp="1"/>
          </p:cNvSpPr>
          <p:nvPr>
            <p:ph type="title"/>
          </p:nvPr>
        </p:nvSpPr>
        <p:spPr>
          <a:xfrm>
            <a:off x="1046720" y="59517"/>
            <a:ext cx="7717800" cy="1011600"/>
          </a:xfrm>
        </p:spPr>
        <p:txBody>
          <a:bodyPr/>
          <a:lstStyle/>
          <a:p>
            <a:pPr algn="l" rtl="0"/>
            <a:r>
              <a:rPr lang="en-GB" dirty="0">
                <a:solidFill>
                  <a:srgbClr val="059540"/>
                </a:solidFill>
              </a:rPr>
              <a:t>Koristi za druge dionike</a:t>
            </a:r>
            <a:br>
              <a:rPr lang="en-GB" dirty="0"/>
            </a:br>
            <a:endParaRPr lang="en-GB" dirty="0"/>
          </a:p>
        </p:txBody>
      </p:sp>
      <p:sp>
        <p:nvSpPr>
          <p:cNvPr id="5" name="Content Placeholder 2">
            <a:extLst>
              <a:ext uri="{FF2B5EF4-FFF2-40B4-BE49-F238E27FC236}">
                <a16:creationId xmlns:a16="http://schemas.microsoft.com/office/drawing/2014/main" id="{324BA54A-6309-4D6E-8989-1174DFFE20C5}"/>
              </a:ext>
            </a:extLst>
          </p:cNvPr>
          <p:cNvSpPr txBox="1">
            <a:spLocks/>
          </p:cNvSpPr>
          <p:nvPr/>
        </p:nvSpPr>
        <p:spPr>
          <a:xfrm>
            <a:off x="793011" y="1071117"/>
            <a:ext cx="5543108" cy="282758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hu-HU" sz="3200" b="1" i="0" u="none" strike="noStrike" kern="1200" cap="none" spc="0" normalizeH="0" baseline="0" noProof="0" dirty="0">
              <a:ln>
                <a:noFill/>
              </a:ln>
              <a:solidFill>
                <a:srgbClr val="368E00"/>
              </a:solidFill>
              <a:effectLst/>
              <a:uLnTx/>
              <a:uFillTx/>
              <a:latin typeface="Verdana" panose="020B0604030504040204" pitchFamily="34" charset="0"/>
              <a:ea typeface="Verdana" panose="020B0604030504040204" pitchFamily="34" charset="0"/>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pt-PT" sz="2100" b="1" i="0" u="none" strike="noStrike" kern="1200" cap="none" spc="0" normalizeH="0" baseline="0" noProof="0" dirty="0" err="1">
                <a:ln>
                  <a:noFill/>
                </a:ln>
                <a:solidFill>
                  <a:srgbClr val="368E00"/>
                </a:solidFill>
                <a:effectLst/>
                <a:uLnTx/>
                <a:uFillTx/>
                <a:latin typeface="+mn-lt"/>
                <a:ea typeface="Verdana" panose="020B0604030504040204" pitchFamily="34" charset="0"/>
                <a:cs typeface="+mn-cs"/>
              </a:rPr>
              <a:t>Sveučilišta</a:t>
            </a:r>
            <a:r>
              <a:rPr kumimoji="0" lang="pt-PT" sz="2100" b="1" i="0" u="none" strike="noStrike" kern="1200" cap="none" spc="0" normalizeH="0" baseline="0" noProof="0" dirty="0">
                <a:ln>
                  <a:noFill/>
                </a:ln>
                <a:solidFill>
                  <a:srgbClr val="368E00"/>
                </a:solidFill>
                <a:effectLst/>
                <a:uLnTx/>
                <a:uFillTx/>
                <a:latin typeface="+mn-lt"/>
                <a:ea typeface="Verdana" panose="020B0604030504040204" pitchFamily="34" charset="0"/>
                <a:cs typeface="+mn-cs"/>
              </a:rPr>
              <a:t> i </a:t>
            </a:r>
            <a:r>
              <a:rPr lang="pt-PT" sz="2100" b="1" dirty="0">
                <a:solidFill>
                  <a:srgbClr val="368E00"/>
                </a:solidFill>
                <a:latin typeface="+mn-lt"/>
              </a:rPr>
              <a:t>i</a:t>
            </a:r>
            <a:r>
              <a:rPr kumimoji="0" lang="pt-PT" sz="2100" b="1" i="0" u="none" strike="noStrike" kern="1200" cap="none" spc="0" normalizeH="0" baseline="0" noProof="0" dirty="0" err="1">
                <a:ln>
                  <a:noFill/>
                </a:ln>
                <a:solidFill>
                  <a:srgbClr val="368E00"/>
                </a:solidFill>
                <a:effectLst/>
                <a:uLnTx/>
                <a:uFillTx/>
                <a:latin typeface="+mn-lt"/>
                <a:ea typeface="Verdana" panose="020B0604030504040204" pitchFamily="34" charset="0"/>
                <a:cs typeface="+mn-cs"/>
              </a:rPr>
              <a:t>straživački</a:t>
            </a:r>
            <a:r>
              <a:rPr kumimoji="0" lang="pt-PT" sz="2100" b="1" i="0" u="none" strike="noStrike" kern="1200" cap="none" spc="0" normalizeH="0" baseline="0" noProof="0" dirty="0">
                <a:ln>
                  <a:noFill/>
                </a:ln>
                <a:solidFill>
                  <a:srgbClr val="368E00"/>
                </a:solidFill>
                <a:effectLst/>
                <a:uLnTx/>
                <a:uFillTx/>
                <a:latin typeface="+mn-lt"/>
                <a:ea typeface="Verdana" panose="020B0604030504040204" pitchFamily="34" charset="0"/>
                <a:cs typeface="+mn-cs"/>
              </a:rPr>
              <a:t> </a:t>
            </a:r>
            <a:r>
              <a:rPr kumimoji="0" lang="pt-PT" sz="2100" b="1" i="0" u="none" strike="noStrike" kern="1200" cap="none" spc="0" normalizeH="0" baseline="0" noProof="0" dirty="0" err="1">
                <a:ln>
                  <a:noFill/>
                </a:ln>
                <a:solidFill>
                  <a:srgbClr val="368E00"/>
                </a:solidFill>
                <a:effectLst/>
                <a:uLnTx/>
                <a:uFillTx/>
                <a:latin typeface="+mn-lt"/>
                <a:ea typeface="Verdana" panose="020B0604030504040204" pitchFamily="34" charset="0"/>
                <a:cs typeface="+mn-cs"/>
              </a:rPr>
              <a:t>centri</a:t>
            </a:r>
            <a:endParaRPr kumimoji="0" lang="pt-PT" sz="2100" b="1" i="0" u="none" strike="noStrike" kern="1200" cap="none" spc="0" normalizeH="0" baseline="0" noProof="0" dirty="0">
              <a:ln>
                <a:noFill/>
              </a:ln>
              <a:solidFill>
                <a:srgbClr val="368E00"/>
              </a:solidFill>
              <a:effectLst/>
              <a:uLnTx/>
              <a:uFillTx/>
              <a:latin typeface="+mn-lt"/>
              <a:ea typeface="Verdana" panose="020B0604030504040204" pitchFamily="34" charset="0"/>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1" i="0" u="none" strike="noStrike" kern="1200" cap="none" spc="0" normalizeH="0" baseline="0" noProof="0" dirty="0">
              <a:ln>
                <a:noFill/>
              </a:ln>
              <a:solidFill>
                <a:srgbClr val="368E00"/>
              </a:solidFill>
              <a:effectLst/>
              <a:uLnTx/>
              <a:uFillTx/>
              <a:latin typeface="+mn-lt"/>
              <a:ea typeface="Verdana" panose="020B0604030504040204" pitchFamily="34" charset="0"/>
              <a:cs typeface="+mn-cs"/>
            </a:endParaRPr>
          </a:p>
          <a:p>
            <a:pPr marL="228600" marR="0" lvl="0" indent="-2286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mn-lt"/>
                <a:ea typeface="Calibri" panose="020F0502020204030204" pitchFamily="34" charset="0"/>
                <a:cs typeface="+mn-cs"/>
              </a:rPr>
              <a:t>projekti</a:t>
            </a:r>
          </a:p>
          <a:p>
            <a:pPr marL="228600" marR="0" lvl="0" indent="-2286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mn-lt"/>
                <a:ea typeface="Calibri" panose="020F0502020204030204" pitchFamily="34" charset="0"/>
                <a:cs typeface="+mn-cs"/>
              </a:rPr>
              <a:t>nastavni programi</a:t>
            </a:r>
          </a:p>
          <a:p>
            <a:pPr marL="228600" marR="0" lvl="0" indent="-2286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mn-lt"/>
                <a:ea typeface="Calibri" panose="020F0502020204030204" pitchFamily="34" charset="0"/>
                <a:cs typeface="+mn-cs"/>
              </a:rPr>
              <a:t>istraživački rad</a:t>
            </a:r>
          </a:p>
          <a:p>
            <a:pPr marL="228600" marR="0" lvl="0" indent="-2286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mn-lt"/>
                <a:ea typeface="Calibri" panose="020F0502020204030204" pitchFamily="34" charset="0"/>
                <a:cs typeface="+mn-cs"/>
              </a:rPr>
              <a:t>međunarodna mreža</a:t>
            </a:r>
          </a:p>
          <a:p>
            <a:pPr marL="228600" marR="0" lvl="0" indent="-2286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mn-lt"/>
                <a:ea typeface="Calibri" panose="020F0502020204030204" pitchFamily="34" charset="0"/>
                <a:cs typeface="+mn-cs"/>
              </a:rPr>
              <a:t>razmjena znanja između gospodarstva i visokog obrazovanja</a:t>
            </a:r>
          </a:p>
        </p:txBody>
      </p:sp>
      <p:grpSp>
        <p:nvGrpSpPr>
          <p:cNvPr id="17" name="Group 25">
            <a:extLst>
              <a:ext uri="{FF2B5EF4-FFF2-40B4-BE49-F238E27FC236}">
                <a16:creationId xmlns:a16="http://schemas.microsoft.com/office/drawing/2014/main" id="{2CB05C74-8C0E-4B08-BD6F-F171A33EB4BA}"/>
              </a:ext>
            </a:extLst>
          </p:cNvPr>
          <p:cNvGrpSpPr/>
          <p:nvPr/>
        </p:nvGrpSpPr>
        <p:grpSpPr>
          <a:xfrm rot="20898964" flipH="1">
            <a:off x="5624845" y="661589"/>
            <a:ext cx="2488309" cy="3646640"/>
            <a:chOff x="1105009" y="665240"/>
            <a:chExt cx="3688534" cy="5244116"/>
          </a:xfrm>
        </p:grpSpPr>
        <p:sp>
          <p:nvSpPr>
            <p:cNvPr id="18" name="Freeform: Shape 24">
              <a:extLst>
                <a:ext uri="{FF2B5EF4-FFF2-40B4-BE49-F238E27FC236}">
                  <a16:creationId xmlns:a16="http://schemas.microsoft.com/office/drawing/2014/main" id="{9D1A82A1-2A00-4525-B946-2EAF34938F7A}"/>
                </a:ext>
              </a:extLst>
            </p:cNvPr>
            <p:cNvSpPr>
              <a:spLocks/>
            </p:cNvSpPr>
            <p:nvPr/>
          </p:nvSpPr>
          <p:spPr bwMode="auto">
            <a:xfrm rot="410959" flipH="1">
              <a:off x="1522252" y="1773885"/>
              <a:ext cx="2854049" cy="4135471"/>
            </a:xfrm>
            <a:custGeom>
              <a:avLst/>
              <a:gdLst>
                <a:gd name="connsiteX0" fmla="*/ 1696267 w 2854049"/>
                <a:gd name="connsiteY0" fmla="*/ 3431657 h 4135471"/>
                <a:gd name="connsiteX1" fmla="*/ 1344360 w 2854049"/>
                <a:gd name="connsiteY1" fmla="*/ 3783564 h 4135471"/>
                <a:gd name="connsiteX2" fmla="*/ 1696267 w 2854049"/>
                <a:gd name="connsiteY2" fmla="*/ 4135471 h 4135471"/>
                <a:gd name="connsiteX3" fmla="*/ 2048174 w 2854049"/>
                <a:gd name="connsiteY3" fmla="*/ 3783564 h 4135471"/>
                <a:gd name="connsiteX4" fmla="*/ 1696267 w 2854049"/>
                <a:gd name="connsiteY4" fmla="*/ 3431657 h 4135471"/>
                <a:gd name="connsiteX5" fmla="*/ 1470680 w 2854049"/>
                <a:gd name="connsiteY5" fmla="*/ 0 h 4135471"/>
                <a:gd name="connsiteX6" fmla="*/ 1360088 w 2854049"/>
                <a:gd name="connsiteY6" fmla="*/ 9020 h 4135471"/>
                <a:gd name="connsiteX7" fmla="*/ 1082638 w 2854049"/>
                <a:gd name="connsiteY7" fmla="*/ 72152 h 4135471"/>
                <a:gd name="connsiteX8" fmla="*/ 1000179 w 2854049"/>
                <a:gd name="connsiteY8" fmla="*/ 103217 h 4135471"/>
                <a:gd name="connsiteX9" fmla="*/ 918691 w 2854049"/>
                <a:gd name="connsiteY9" fmla="*/ 138291 h 4135471"/>
                <a:gd name="connsiteX10" fmla="*/ 839141 w 2854049"/>
                <a:gd name="connsiteY10" fmla="*/ 180379 h 4135471"/>
                <a:gd name="connsiteX11" fmla="*/ 765414 w 2854049"/>
                <a:gd name="connsiteY11" fmla="*/ 227479 h 4135471"/>
                <a:gd name="connsiteX12" fmla="*/ 694595 w 2854049"/>
                <a:gd name="connsiteY12" fmla="*/ 280591 h 4135471"/>
                <a:gd name="connsiteX13" fmla="*/ 629599 w 2854049"/>
                <a:gd name="connsiteY13" fmla="*/ 338714 h 4135471"/>
                <a:gd name="connsiteX14" fmla="*/ 569452 w 2854049"/>
                <a:gd name="connsiteY14" fmla="*/ 401847 h 4135471"/>
                <a:gd name="connsiteX15" fmla="*/ 515126 w 2854049"/>
                <a:gd name="connsiteY15" fmla="*/ 470992 h 4135471"/>
                <a:gd name="connsiteX16" fmla="*/ 467591 w 2854049"/>
                <a:gd name="connsiteY16" fmla="*/ 544147 h 4135471"/>
                <a:gd name="connsiteX17" fmla="*/ 426847 w 2854049"/>
                <a:gd name="connsiteY17" fmla="*/ 622311 h 4135471"/>
                <a:gd name="connsiteX18" fmla="*/ 392893 w 2854049"/>
                <a:gd name="connsiteY18" fmla="*/ 706488 h 4135471"/>
                <a:gd name="connsiteX19" fmla="*/ 338568 w 2854049"/>
                <a:gd name="connsiteY19" fmla="*/ 937976 h 4135471"/>
                <a:gd name="connsiteX20" fmla="*/ 333717 w 2854049"/>
                <a:gd name="connsiteY20" fmla="*/ 994094 h 4135471"/>
                <a:gd name="connsiteX21" fmla="*/ 331776 w 2854049"/>
                <a:gd name="connsiteY21" fmla="*/ 1047206 h 4135471"/>
                <a:gd name="connsiteX22" fmla="*/ 333717 w 2854049"/>
                <a:gd name="connsiteY22" fmla="*/ 1096308 h 4135471"/>
                <a:gd name="connsiteX23" fmla="*/ 334686 w 2854049"/>
                <a:gd name="connsiteY23" fmla="*/ 1145413 h 4135471"/>
                <a:gd name="connsiteX24" fmla="*/ 334686 w 2854049"/>
                <a:gd name="connsiteY24" fmla="*/ 1191509 h 4135471"/>
                <a:gd name="connsiteX25" fmla="*/ 329836 w 2854049"/>
                <a:gd name="connsiteY25" fmla="*/ 1234599 h 4135471"/>
                <a:gd name="connsiteX26" fmla="*/ 315284 w 2854049"/>
                <a:gd name="connsiteY26" fmla="*/ 1278693 h 4135471"/>
                <a:gd name="connsiteX27" fmla="*/ 289092 w 2854049"/>
                <a:gd name="connsiteY27" fmla="*/ 1331805 h 4135471"/>
                <a:gd name="connsiteX28" fmla="*/ 257078 w 2854049"/>
                <a:gd name="connsiteY28" fmla="*/ 1380908 h 4135471"/>
                <a:gd name="connsiteX29" fmla="*/ 222155 w 2854049"/>
                <a:gd name="connsiteY29" fmla="*/ 1423998 h 4135471"/>
                <a:gd name="connsiteX30" fmla="*/ 185291 w 2854049"/>
                <a:gd name="connsiteY30" fmla="*/ 1468092 h 4135471"/>
                <a:gd name="connsiteX31" fmla="*/ 146487 w 2854049"/>
                <a:gd name="connsiteY31" fmla="*/ 1508176 h 4135471"/>
                <a:gd name="connsiteX32" fmla="*/ 107683 w 2854049"/>
                <a:gd name="connsiteY32" fmla="*/ 1548261 h 4135471"/>
                <a:gd name="connsiteX33" fmla="*/ 70819 w 2854049"/>
                <a:gd name="connsiteY33" fmla="*/ 1592354 h 4135471"/>
                <a:gd name="connsiteX34" fmla="*/ 58206 w 2854049"/>
                <a:gd name="connsiteY34" fmla="*/ 1604378 h 4135471"/>
                <a:gd name="connsiteX35" fmla="*/ 42684 w 2854049"/>
                <a:gd name="connsiteY35" fmla="*/ 1619410 h 4135471"/>
                <a:gd name="connsiteX36" fmla="*/ 26193 w 2854049"/>
                <a:gd name="connsiteY36" fmla="*/ 1637448 h 4135471"/>
                <a:gd name="connsiteX37" fmla="*/ 12611 w 2854049"/>
                <a:gd name="connsiteY37" fmla="*/ 1655486 h 4135471"/>
                <a:gd name="connsiteX38" fmla="*/ 3882 w 2854049"/>
                <a:gd name="connsiteY38" fmla="*/ 1677533 h 4135471"/>
                <a:gd name="connsiteX39" fmla="*/ 0 w 2854049"/>
                <a:gd name="connsiteY39" fmla="*/ 1701583 h 4135471"/>
                <a:gd name="connsiteX40" fmla="*/ 4851 w 2854049"/>
                <a:gd name="connsiteY40" fmla="*/ 1726636 h 4135471"/>
                <a:gd name="connsiteX41" fmla="*/ 17462 w 2854049"/>
                <a:gd name="connsiteY41" fmla="*/ 1750687 h 4135471"/>
                <a:gd name="connsiteX42" fmla="*/ 38806 w 2854049"/>
                <a:gd name="connsiteY42" fmla="*/ 1770728 h 4135471"/>
                <a:gd name="connsiteX43" fmla="*/ 63057 w 2854049"/>
                <a:gd name="connsiteY43" fmla="*/ 1784759 h 4135471"/>
                <a:gd name="connsiteX44" fmla="*/ 93130 w 2854049"/>
                <a:gd name="connsiteY44" fmla="*/ 1797786 h 4135471"/>
                <a:gd name="connsiteX45" fmla="*/ 125143 w 2854049"/>
                <a:gd name="connsiteY45" fmla="*/ 1808809 h 4135471"/>
                <a:gd name="connsiteX46" fmla="*/ 157158 w 2854049"/>
                <a:gd name="connsiteY46" fmla="*/ 1819833 h 4135471"/>
                <a:gd name="connsiteX47" fmla="*/ 188201 w 2854049"/>
                <a:gd name="connsiteY47" fmla="*/ 1830855 h 4135471"/>
                <a:gd name="connsiteX48" fmla="*/ 218273 w 2854049"/>
                <a:gd name="connsiteY48" fmla="*/ 1843883 h 4135471"/>
                <a:gd name="connsiteX49" fmla="*/ 245437 w 2854049"/>
                <a:gd name="connsiteY49" fmla="*/ 1857912 h 4135471"/>
                <a:gd name="connsiteX50" fmla="*/ 264839 w 2854049"/>
                <a:gd name="connsiteY50" fmla="*/ 1875951 h 4135471"/>
                <a:gd name="connsiteX51" fmla="*/ 259018 w 2854049"/>
                <a:gd name="connsiteY51" fmla="*/ 1900001 h 4135471"/>
                <a:gd name="connsiteX52" fmla="*/ 248347 w 2854049"/>
                <a:gd name="connsiteY52" fmla="*/ 1922047 h 4135471"/>
                <a:gd name="connsiteX53" fmla="*/ 237676 w 2854049"/>
                <a:gd name="connsiteY53" fmla="*/ 1945097 h 4135471"/>
                <a:gd name="connsiteX54" fmla="*/ 226035 w 2854049"/>
                <a:gd name="connsiteY54" fmla="*/ 1967142 h 4135471"/>
                <a:gd name="connsiteX55" fmla="*/ 215364 w 2854049"/>
                <a:gd name="connsiteY55" fmla="*/ 1989189 h 4135471"/>
                <a:gd name="connsiteX56" fmla="*/ 207602 w 2854049"/>
                <a:gd name="connsiteY56" fmla="*/ 2011236 h 4135471"/>
                <a:gd name="connsiteX57" fmla="*/ 204693 w 2854049"/>
                <a:gd name="connsiteY57" fmla="*/ 2031277 h 4135471"/>
                <a:gd name="connsiteX58" fmla="*/ 206633 w 2854049"/>
                <a:gd name="connsiteY58" fmla="*/ 2053324 h 4135471"/>
                <a:gd name="connsiteX59" fmla="*/ 217304 w 2854049"/>
                <a:gd name="connsiteY59" fmla="*/ 2073366 h 4135471"/>
                <a:gd name="connsiteX60" fmla="*/ 236706 w 2854049"/>
                <a:gd name="connsiteY60" fmla="*/ 2093409 h 4135471"/>
                <a:gd name="connsiteX61" fmla="*/ 264839 w 2854049"/>
                <a:gd name="connsiteY61" fmla="*/ 2113450 h 4135471"/>
                <a:gd name="connsiteX62" fmla="*/ 259018 w 2854049"/>
                <a:gd name="connsiteY62" fmla="*/ 2129483 h 4135471"/>
                <a:gd name="connsiteX63" fmla="*/ 250288 w 2854049"/>
                <a:gd name="connsiteY63" fmla="*/ 2145517 h 4135471"/>
                <a:gd name="connsiteX64" fmla="*/ 243497 w 2854049"/>
                <a:gd name="connsiteY64" fmla="*/ 2164557 h 4135471"/>
                <a:gd name="connsiteX65" fmla="*/ 241557 w 2854049"/>
                <a:gd name="connsiteY65" fmla="*/ 2184601 h 4135471"/>
                <a:gd name="connsiteX66" fmla="*/ 245437 w 2854049"/>
                <a:gd name="connsiteY66" fmla="*/ 2204642 h 4135471"/>
                <a:gd name="connsiteX67" fmla="*/ 256109 w 2854049"/>
                <a:gd name="connsiteY67" fmla="*/ 2222680 h 4135471"/>
                <a:gd name="connsiteX68" fmla="*/ 269690 w 2854049"/>
                <a:gd name="connsiteY68" fmla="*/ 2236709 h 4135471"/>
                <a:gd name="connsiteX69" fmla="*/ 287151 w 2854049"/>
                <a:gd name="connsiteY69" fmla="*/ 2249737 h 4135471"/>
                <a:gd name="connsiteX70" fmla="*/ 304613 w 2854049"/>
                <a:gd name="connsiteY70" fmla="*/ 2258756 h 4135471"/>
                <a:gd name="connsiteX71" fmla="*/ 321105 w 2854049"/>
                <a:gd name="connsiteY71" fmla="*/ 2269780 h 4135471"/>
                <a:gd name="connsiteX72" fmla="*/ 336627 w 2854049"/>
                <a:gd name="connsiteY72" fmla="*/ 2284810 h 4135471"/>
                <a:gd name="connsiteX73" fmla="*/ 345358 w 2854049"/>
                <a:gd name="connsiteY73" fmla="*/ 2300845 h 4135471"/>
                <a:gd name="connsiteX74" fmla="*/ 354089 w 2854049"/>
                <a:gd name="connsiteY74" fmla="*/ 2329906 h 4135471"/>
                <a:gd name="connsiteX75" fmla="*/ 354089 w 2854049"/>
                <a:gd name="connsiteY75" fmla="*/ 2362976 h 4135471"/>
                <a:gd name="connsiteX76" fmla="*/ 351179 w 2854049"/>
                <a:gd name="connsiteY76" fmla="*/ 2394041 h 4135471"/>
                <a:gd name="connsiteX77" fmla="*/ 343417 w 2854049"/>
                <a:gd name="connsiteY77" fmla="*/ 2426108 h 4135471"/>
                <a:gd name="connsiteX78" fmla="*/ 336627 w 2854049"/>
                <a:gd name="connsiteY78" fmla="*/ 2457173 h 4135471"/>
                <a:gd name="connsiteX79" fmla="*/ 331776 w 2854049"/>
                <a:gd name="connsiteY79" fmla="*/ 2485233 h 4135471"/>
                <a:gd name="connsiteX80" fmla="*/ 327896 w 2854049"/>
                <a:gd name="connsiteY80" fmla="*/ 2525318 h 4135471"/>
                <a:gd name="connsiteX81" fmla="*/ 331776 w 2854049"/>
                <a:gd name="connsiteY81" fmla="*/ 2561393 h 4135471"/>
                <a:gd name="connsiteX82" fmla="*/ 342447 w 2854049"/>
                <a:gd name="connsiteY82" fmla="*/ 2594464 h 4135471"/>
                <a:gd name="connsiteX83" fmla="*/ 356029 w 2854049"/>
                <a:gd name="connsiteY83" fmla="*/ 2623524 h 4135471"/>
                <a:gd name="connsiteX84" fmla="*/ 375432 w 2854049"/>
                <a:gd name="connsiteY84" fmla="*/ 2646572 h 4135471"/>
                <a:gd name="connsiteX85" fmla="*/ 400654 w 2854049"/>
                <a:gd name="connsiteY85" fmla="*/ 2668619 h 4135471"/>
                <a:gd name="connsiteX86" fmla="*/ 424906 w 2854049"/>
                <a:gd name="connsiteY86" fmla="*/ 2686657 h 4135471"/>
                <a:gd name="connsiteX87" fmla="*/ 453040 w 2854049"/>
                <a:gd name="connsiteY87" fmla="*/ 2701688 h 4135471"/>
                <a:gd name="connsiteX88" fmla="*/ 481173 w 2854049"/>
                <a:gd name="connsiteY88" fmla="*/ 2714717 h 4135471"/>
                <a:gd name="connsiteX89" fmla="*/ 509306 w 2854049"/>
                <a:gd name="connsiteY89" fmla="*/ 2721731 h 4135471"/>
                <a:gd name="connsiteX90" fmla="*/ 560721 w 2854049"/>
                <a:gd name="connsiteY90" fmla="*/ 2730751 h 4135471"/>
                <a:gd name="connsiteX91" fmla="*/ 615047 w 2854049"/>
                <a:gd name="connsiteY91" fmla="*/ 2734758 h 4135471"/>
                <a:gd name="connsiteX92" fmla="*/ 672284 w 2854049"/>
                <a:gd name="connsiteY92" fmla="*/ 2732755 h 4135471"/>
                <a:gd name="connsiteX93" fmla="*/ 728550 w 2854049"/>
                <a:gd name="connsiteY93" fmla="*/ 2726742 h 4135471"/>
                <a:gd name="connsiteX94" fmla="*/ 784816 w 2854049"/>
                <a:gd name="connsiteY94" fmla="*/ 2719726 h 4135471"/>
                <a:gd name="connsiteX95" fmla="*/ 838171 w 2854049"/>
                <a:gd name="connsiteY95" fmla="*/ 2708704 h 4135471"/>
                <a:gd name="connsiteX96" fmla="*/ 885706 w 2854049"/>
                <a:gd name="connsiteY96" fmla="*/ 2695677 h 4135471"/>
                <a:gd name="connsiteX97" fmla="*/ 927421 w 2854049"/>
                <a:gd name="connsiteY97" fmla="*/ 2681646 h 4135471"/>
                <a:gd name="connsiteX98" fmla="*/ 944882 w 2854049"/>
                <a:gd name="connsiteY98" fmla="*/ 2675633 h 4135471"/>
                <a:gd name="connsiteX99" fmla="*/ 968165 w 2854049"/>
                <a:gd name="connsiteY99" fmla="*/ 2668619 h 4135471"/>
                <a:gd name="connsiteX100" fmla="*/ 993388 w 2854049"/>
                <a:gd name="connsiteY100" fmla="*/ 2661605 h 4135471"/>
                <a:gd name="connsiteX101" fmla="*/ 1019581 w 2854049"/>
                <a:gd name="connsiteY101" fmla="*/ 2654590 h 4135471"/>
                <a:gd name="connsiteX102" fmla="*/ 1047714 w 2854049"/>
                <a:gd name="connsiteY102" fmla="*/ 2650582 h 4135471"/>
                <a:gd name="connsiteX103" fmla="*/ 1075847 w 2854049"/>
                <a:gd name="connsiteY103" fmla="*/ 2648577 h 4135471"/>
                <a:gd name="connsiteX104" fmla="*/ 1100100 w 2854049"/>
                <a:gd name="connsiteY104" fmla="*/ 2652585 h 4135471"/>
                <a:gd name="connsiteX105" fmla="*/ 1121442 w 2854049"/>
                <a:gd name="connsiteY105" fmla="*/ 2661605 h 4135471"/>
                <a:gd name="connsiteX106" fmla="*/ 1140844 w 2854049"/>
                <a:gd name="connsiteY106" fmla="*/ 2679643 h 4135471"/>
                <a:gd name="connsiteX107" fmla="*/ 1158306 w 2854049"/>
                <a:gd name="connsiteY107" fmla="*/ 2708704 h 4135471"/>
                <a:gd name="connsiteX108" fmla="*/ 1174797 w 2854049"/>
                <a:gd name="connsiteY108" fmla="*/ 2745782 h 4135471"/>
                <a:gd name="connsiteX109" fmla="*/ 1190319 w 2854049"/>
                <a:gd name="connsiteY109" fmla="*/ 2788872 h 4135471"/>
                <a:gd name="connsiteX110" fmla="*/ 1202931 w 2854049"/>
                <a:gd name="connsiteY110" fmla="*/ 2837975 h 4135471"/>
                <a:gd name="connsiteX111" fmla="*/ 1215541 w 2854049"/>
                <a:gd name="connsiteY111" fmla="*/ 2889083 h 4135471"/>
                <a:gd name="connsiteX112" fmla="*/ 1226212 w 2854049"/>
                <a:gd name="connsiteY112" fmla="*/ 2942195 h 4135471"/>
                <a:gd name="connsiteX113" fmla="*/ 1235914 w 2854049"/>
                <a:gd name="connsiteY113" fmla="*/ 2996309 h 4135471"/>
                <a:gd name="connsiteX114" fmla="*/ 1245616 w 2854049"/>
                <a:gd name="connsiteY114" fmla="*/ 3049421 h 4135471"/>
                <a:gd name="connsiteX115" fmla="*/ 1252407 w 2854049"/>
                <a:gd name="connsiteY115" fmla="*/ 3098524 h 4135471"/>
                <a:gd name="connsiteX116" fmla="*/ 1261138 w 2854049"/>
                <a:gd name="connsiteY116" fmla="*/ 3144621 h 4135471"/>
                <a:gd name="connsiteX117" fmla="*/ 1267927 w 2854049"/>
                <a:gd name="connsiteY117" fmla="*/ 3182701 h 4135471"/>
                <a:gd name="connsiteX118" fmla="*/ 1273749 w 2854049"/>
                <a:gd name="connsiteY118" fmla="*/ 3215771 h 4135471"/>
                <a:gd name="connsiteX119" fmla="*/ 1405683 w 2854049"/>
                <a:gd name="connsiteY119" fmla="*/ 3238820 h 4135471"/>
                <a:gd name="connsiteX120" fmla="*/ 1539558 w 2854049"/>
                <a:gd name="connsiteY120" fmla="*/ 3251847 h 4135471"/>
                <a:gd name="connsiteX121" fmla="*/ 1677312 w 2854049"/>
                <a:gd name="connsiteY121" fmla="*/ 3253851 h 4135471"/>
                <a:gd name="connsiteX122" fmla="*/ 1817977 w 2854049"/>
                <a:gd name="connsiteY122" fmla="*/ 3246837 h 4135471"/>
                <a:gd name="connsiteX123" fmla="*/ 1963493 w 2854049"/>
                <a:gd name="connsiteY123" fmla="*/ 3226793 h 4135471"/>
                <a:gd name="connsiteX124" fmla="*/ 1998071 w 2854049"/>
                <a:gd name="connsiteY124" fmla="*/ 3220300 h 4135471"/>
                <a:gd name="connsiteX125" fmla="*/ 1972544 w 2854049"/>
                <a:gd name="connsiteY125" fmla="*/ 2990832 h 4135471"/>
                <a:gd name="connsiteX126" fmla="*/ 1866104 w 2854049"/>
                <a:gd name="connsiteY126" fmla="*/ 2529483 h 4135471"/>
                <a:gd name="connsiteX127" fmla="*/ 1085631 w 2854049"/>
                <a:gd name="connsiteY127" fmla="*/ 1773024 h 4135471"/>
                <a:gd name="connsiteX128" fmla="*/ 1277747 w 2854049"/>
                <a:gd name="connsiteY128" fmla="*/ 968535 h 4135471"/>
                <a:gd name="connsiteX129" fmla="*/ 1914134 w 2854049"/>
                <a:gd name="connsiteY129" fmla="*/ 872477 h 4135471"/>
                <a:gd name="connsiteX130" fmla="*/ 2334389 w 2854049"/>
                <a:gd name="connsiteY130" fmla="*/ 1316747 h 4135471"/>
                <a:gd name="connsiteX131" fmla="*/ 2850702 w 2854049"/>
                <a:gd name="connsiteY131" fmla="*/ 1256710 h 4135471"/>
                <a:gd name="connsiteX132" fmla="*/ 2851858 w 2854049"/>
                <a:gd name="connsiteY132" fmla="*/ 1288484 h 4135471"/>
                <a:gd name="connsiteX133" fmla="*/ 2854049 w 2854049"/>
                <a:gd name="connsiteY133" fmla="*/ 1252639 h 4135471"/>
                <a:gd name="connsiteX134" fmla="*/ 2852109 w 2854049"/>
                <a:gd name="connsiteY134" fmla="*/ 1156435 h 4135471"/>
                <a:gd name="connsiteX135" fmla="*/ 2845318 w 2854049"/>
                <a:gd name="connsiteY135" fmla="*/ 1062236 h 4135471"/>
                <a:gd name="connsiteX136" fmla="*/ 2830767 w 2854049"/>
                <a:gd name="connsiteY136" fmla="*/ 971045 h 4135471"/>
                <a:gd name="connsiteX137" fmla="*/ 2811365 w 2854049"/>
                <a:gd name="connsiteY137" fmla="*/ 881857 h 4135471"/>
                <a:gd name="connsiteX138" fmla="*/ 2787112 w 2854049"/>
                <a:gd name="connsiteY138" fmla="*/ 799684 h 4135471"/>
                <a:gd name="connsiteX139" fmla="*/ 2759950 w 2854049"/>
                <a:gd name="connsiteY139" fmla="*/ 724526 h 4135471"/>
                <a:gd name="connsiteX140" fmla="*/ 2728906 w 2854049"/>
                <a:gd name="connsiteY140" fmla="*/ 657385 h 4135471"/>
                <a:gd name="connsiteX141" fmla="*/ 2682340 w 2854049"/>
                <a:gd name="connsiteY141" fmla="*/ 577215 h 4135471"/>
                <a:gd name="connsiteX142" fmla="*/ 2631895 w 2854049"/>
                <a:gd name="connsiteY142" fmla="*/ 501055 h 4135471"/>
                <a:gd name="connsiteX143" fmla="*/ 2574659 w 2854049"/>
                <a:gd name="connsiteY143" fmla="*/ 429907 h 4135471"/>
                <a:gd name="connsiteX144" fmla="*/ 2513543 w 2854049"/>
                <a:gd name="connsiteY144" fmla="*/ 361762 h 4135471"/>
                <a:gd name="connsiteX145" fmla="*/ 2446606 w 2854049"/>
                <a:gd name="connsiteY145" fmla="*/ 300634 h 4135471"/>
                <a:gd name="connsiteX146" fmla="*/ 2371907 w 2854049"/>
                <a:gd name="connsiteY146" fmla="*/ 243513 h 4135471"/>
                <a:gd name="connsiteX147" fmla="*/ 2294299 w 2854049"/>
                <a:gd name="connsiteY147" fmla="*/ 192406 h 4135471"/>
                <a:gd name="connsiteX148" fmla="*/ 2211840 w 2854049"/>
                <a:gd name="connsiteY148" fmla="*/ 147311 h 4135471"/>
                <a:gd name="connsiteX149" fmla="*/ 2121620 w 2854049"/>
                <a:gd name="connsiteY149" fmla="*/ 109230 h 4135471"/>
                <a:gd name="connsiteX150" fmla="*/ 2028490 w 2854049"/>
                <a:gd name="connsiteY150" fmla="*/ 74157 h 4135471"/>
                <a:gd name="connsiteX151" fmla="*/ 1927599 w 2854049"/>
                <a:gd name="connsiteY151" fmla="*/ 47099 h 4135471"/>
                <a:gd name="connsiteX152" fmla="*/ 1821858 w 2854049"/>
                <a:gd name="connsiteY152" fmla="*/ 25053 h 4135471"/>
                <a:gd name="connsiteX153" fmla="*/ 1711265 w 2854049"/>
                <a:gd name="connsiteY153" fmla="*/ 10021 h 4135471"/>
                <a:gd name="connsiteX154" fmla="*/ 1594853 w 2854049"/>
                <a:gd name="connsiteY154" fmla="*/ 1002 h 413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854049" h="4135471">
                  <a:moveTo>
                    <a:pt x="1696267" y="3431657"/>
                  </a:moveTo>
                  <a:cubicBezTo>
                    <a:pt x="1501914" y="3431657"/>
                    <a:pt x="1344360" y="3589211"/>
                    <a:pt x="1344360" y="3783564"/>
                  </a:cubicBezTo>
                  <a:cubicBezTo>
                    <a:pt x="1344360" y="3977917"/>
                    <a:pt x="1501914" y="4135471"/>
                    <a:pt x="1696267" y="4135471"/>
                  </a:cubicBezTo>
                  <a:cubicBezTo>
                    <a:pt x="1890620" y="4135471"/>
                    <a:pt x="2048174" y="3977917"/>
                    <a:pt x="2048174" y="3783564"/>
                  </a:cubicBezTo>
                  <a:cubicBezTo>
                    <a:pt x="2048174" y="3589211"/>
                    <a:pt x="1890620" y="3431657"/>
                    <a:pt x="1696267" y="3431657"/>
                  </a:cubicBezTo>
                  <a:close/>
                  <a:moveTo>
                    <a:pt x="1470680" y="0"/>
                  </a:moveTo>
                  <a:lnTo>
                    <a:pt x="1360088" y="9020"/>
                  </a:lnTo>
                  <a:lnTo>
                    <a:pt x="1082638" y="72152"/>
                  </a:lnTo>
                  <a:lnTo>
                    <a:pt x="1000179" y="103217"/>
                  </a:lnTo>
                  <a:lnTo>
                    <a:pt x="918691" y="138291"/>
                  </a:lnTo>
                  <a:lnTo>
                    <a:pt x="839141" y="180379"/>
                  </a:lnTo>
                  <a:lnTo>
                    <a:pt x="765414" y="227479"/>
                  </a:lnTo>
                  <a:lnTo>
                    <a:pt x="694595" y="280591"/>
                  </a:lnTo>
                  <a:lnTo>
                    <a:pt x="629599" y="338714"/>
                  </a:lnTo>
                  <a:lnTo>
                    <a:pt x="569452" y="401847"/>
                  </a:lnTo>
                  <a:lnTo>
                    <a:pt x="515126" y="470992"/>
                  </a:lnTo>
                  <a:lnTo>
                    <a:pt x="467591" y="544147"/>
                  </a:lnTo>
                  <a:lnTo>
                    <a:pt x="426847" y="622311"/>
                  </a:lnTo>
                  <a:lnTo>
                    <a:pt x="392893" y="706488"/>
                  </a:lnTo>
                  <a:lnTo>
                    <a:pt x="338568" y="937976"/>
                  </a:lnTo>
                  <a:lnTo>
                    <a:pt x="333717" y="994094"/>
                  </a:lnTo>
                  <a:lnTo>
                    <a:pt x="331776" y="1047206"/>
                  </a:lnTo>
                  <a:lnTo>
                    <a:pt x="333717" y="1096308"/>
                  </a:lnTo>
                  <a:lnTo>
                    <a:pt x="334686" y="1145413"/>
                  </a:lnTo>
                  <a:lnTo>
                    <a:pt x="334686" y="1191509"/>
                  </a:lnTo>
                  <a:lnTo>
                    <a:pt x="329836" y="1234599"/>
                  </a:lnTo>
                  <a:lnTo>
                    <a:pt x="315284" y="1278693"/>
                  </a:lnTo>
                  <a:lnTo>
                    <a:pt x="289092" y="1331805"/>
                  </a:lnTo>
                  <a:lnTo>
                    <a:pt x="257078" y="1380908"/>
                  </a:lnTo>
                  <a:lnTo>
                    <a:pt x="222155" y="1423998"/>
                  </a:lnTo>
                  <a:lnTo>
                    <a:pt x="185291" y="1468092"/>
                  </a:lnTo>
                  <a:lnTo>
                    <a:pt x="146487" y="1508176"/>
                  </a:lnTo>
                  <a:lnTo>
                    <a:pt x="107683" y="1548261"/>
                  </a:lnTo>
                  <a:lnTo>
                    <a:pt x="70819" y="1592354"/>
                  </a:lnTo>
                  <a:lnTo>
                    <a:pt x="58206" y="1604378"/>
                  </a:lnTo>
                  <a:lnTo>
                    <a:pt x="42684" y="1619410"/>
                  </a:lnTo>
                  <a:lnTo>
                    <a:pt x="26193" y="1637448"/>
                  </a:lnTo>
                  <a:lnTo>
                    <a:pt x="12611" y="1655486"/>
                  </a:lnTo>
                  <a:lnTo>
                    <a:pt x="3882" y="1677533"/>
                  </a:lnTo>
                  <a:lnTo>
                    <a:pt x="0" y="1701583"/>
                  </a:lnTo>
                  <a:lnTo>
                    <a:pt x="4851" y="1726636"/>
                  </a:lnTo>
                  <a:lnTo>
                    <a:pt x="17462" y="1750687"/>
                  </a:lnTo>
                  <a:lnTo>
                    <a:pt x="38806" y="1770728"/>
                  </a:lnTo>
                  <a:lnTo>
                    <a:pt x="63057" y="1784759"/>
                  </a:lnTo>
                  <a:lnTo>
                    <a:pt x="93130" y="1797786"/>
                  </a:lnTo>
                  <a:lnTo>
                    <a:pt x="125143" y="1808809"/>
                  </a:lnTo>
                  <a:lnTo>
                    <a:pt x="157158" y="1819833"/>
                  </a:lnTo>
                  <a:lnTo>
                    <a:pt x="188201" y="1830855"/>
                  </a:lnTo>
                  <a:lnTo>
                    <a:pt x="218273" y="1843883"/>
                  </a:lnTo>
                  <a:lnTo>
                    <a:pt x="245437" y="1857912"/>
                  </a:lnTo>
                  <a:lnTo>
                    <a:pt x="264839" y="1875951"/>
                  </a:lnTo>
                  <a:lnTo>
                    <a:pt x="259018" y="1900001"/>
                  </a:lnTo>
                  <a:lnTo>
                    <a:pt x="248347" y="1922047"/>
                  </a:lnTo>
                  <a:lnTo>
                    <a:pt x="237676" y="1945097"/>
                  </a:lnTo>
                  <a:lnTo>
                    <a:pt x="226035" y="1967142"/>
                  </a:lnTo>
                  <a:lnTo>
                    <a:pt x="215364" y="1989189"/>
                  </a:lnTo>
                  <a:lnTo>
                    <a:pt x="207602" y="2011236"/>
                  </a:lnTo>
                  <a:lnTo>
                    <a:pt x="204693" y="2031277"/>
                  </a:lnTo>
                  <a:lnTo>
                    <a:pt x="206633" y="2053324"/>
                  </a:lnTo>
                  <a:lnTo>
                    <a:pt x="217304" y="2073366"/>
                  </a:lnTo>
                  <a:lnTo>
                    <a:pt x="236706" y="2093409"/>
                  </a:lnTo>
                  <a:lnTo>
                    <a:pt x="264839" y="2113450"/>
                  </a:lnTo>
                  <a:lnTo>
                    <a:pt x="259018" y="2129483"/>
                  </a:lnTo>
                  <a:lnTo>
                    <a:pt x="250288" y="2145517"/>
                  </a:lnTo>
                  <a:lnTo>
                    <a:pt x="243497" y="2164557"/>
                  </a:lnTo>
                  <a:lnTo>
                    <a:pt x="241557" y="2184601"/>
                  </a:lnTo>
                  <a:lnTo>
                    <a:pt x="245437" y="2204642"/>
                  </a:lnTo>
                  <a:lnTo>
                    <a:pt x="256109" y="2222680"/>
                  </a:lnTo>
                  <a:lnTo>
                    <a:pt x="269690" y="2236709"/>
                  </a:lnTo>
                  <a:lnTo>
                    <a:pt x="287151" y="2249737"/>
                  </a:lnTo>
                  <a:lnTo>
                    <a:pt x="304613" y="2258756"/>
                  </a:lnTo>
                  <a:lnTo>
                    <a:pt x="321105" y="2269780"/>
                  </a:lnTo>
                  <a:lnTo>
                    <a:pt x="336627" y="2284810"/>
                  </a:lnTo>
                  <a:lnTo>
                    <a:pt x="345358" y="2300845"/>
                  </a:lnTo>
                  <a:lnTo>
                    <a:pt x="354089" y="2329906"/>
                  </a:lnTo>
                  <a:lnTo>
                    <a:pt x="354089" y="2362976"/>
                  </a:lnTo>
                  <a:lnTo>
                    <a:pt x="351179" y="2394041"/>
                  </a:lnTo>
                  <a:lnTo>
                    <a:pt x="343417" y="2426108"/>
                  </a:lnTo>
                  <a:lnTo>
                    <a:pt x="336627" y="2457173"/>
                  </a:lnTo>
                  <a:lnTo>
                    <a:pt x="331776" y="2485233"/>
                  </a:lnTo>
                  <a:lnTo>
                    <a:pt x="327896" y="2525318"/>
                  </a:lnTo>
                  <a:lnTo>
                    <a:pt x="331776" y="2561393"/>
                  </a:lnTo>
                  <a:lnTo>
                    <a:pt x="342447" y="2594464"/>
                  </a:lnTo>
                  <a:lnTo>
                    <a:pt x="356029" y="2623524"/>
                  </a:lnTo>
                  <a:lnTo>
                    <a:pt x="375432" y="2646572"/>
                  </a:lnTo>
                  <a:lnTo>
                    <a:pt x="400654" y="2668619"/>
                  </a:lnTo>
                  <a:lnTo>
                    <a:pt x="424906" y="2686657"/>
                  </a:lnTo>
                  <a:lnTo>
                    <a:pt x="453040" y="2701688"/>
                  </a:lnTo>
                  <a:lnTo>
                    <a:pt x="481173" y="2714717"/>
                  </a:lnTo>
                  <a:lnTo>
                    <a:pt x="509306" y="2721731"/>
                  </a:lnTo>
                  <a:lnTo>
                    <a:pt x="560721" y="2730751"/>
                  </a:lnTo>
                  <a:lnTo>
                    <a:pt x="615047" y="2734758"/>
                  </a:lnTo>
                  <a:lnTo>
                    <a:pt x="672284" y="2732755"/>
                  </a:lnTo>
                  <a:lnTo>
                    <a:pt x="728550" y="2726742"/>
                  </a:lnTo>
                  <a:lnTo>
                    <a:pt x="784816" y="2719726"/>
                  </a:lnTo>
                  <a:lnTo>
                    <a:pt x="838171" y="2708704"/>
                  </a:lnTo>
                  <a:lnTo>
                    <a:pt x="885706" y="2695677"/>
                  </a:lnTo>
                  <a:lnTo>
                    <a:pt x="927421" y="2681646"/>
                  </a:lnTo>
                  <a:lnTo>
                    <a:pt x="944882" y="2675633"/>
                  </a:lnTo>
                  <a:lnTo>
                    <a:pt x="968165" y="2668619"/>
                  </a:lnTo>
                  <a:lnTo>
                    <a:pt x="993388" y="2661605"/>
                  </a:lnTo>
                  <a:lnTo>
                    <a:pt x="1019581" y="2654590"/>
                  </a:lnTo>
                  <a:lnTo>
                    <a:pt x="1047714" y="2650582"/>
                  </a:lnTo>
                  <a:lnTo>
                    <a:pt x="1075847" y="2648577"/>
                  </a:lnTo>
                  <a:lnTo>
                    <a:pt x="1100100" y="2652585"/>
                  </a:lnTo>
                  <a:lnTo>
                    <a:pt x="1121442" y="2661605"/>
                  </a:lnTo>
                  <a:lnTo>
                    <a:pt x="1140844" y="2679643"/>
                  </a:lnTo>
                  <a:lnTo>
                    <a:pt x="1158306" y="2708704"/>
                  </a:lnTo>
                  <a:lnTo>
                    <a:pt x="1174797" y="2745782"/>
                  </a:lnTo>
                  <a:lnTo>
                    <a:pt x="1190319" y="2788872"/>
                  </a:lnTo>
                  <a:lnTo>
                    <a:pt x="1202931" y="2837975"/>
                  </a:lnTo>
                  <a:lnTo>
                    <a:pt x="1215541" y="2889083"/>
                  </a:lnTo>
                  <a:lnTo>
                    <a:pt x="1226212" y="2942195"/>
                  </a:lnTo>
                  <a:lnTo>
                    <a:pt x="1235914" y="2996309"/>
                  </a:lnTo>
                  <a:lnTo>
                    <a:pt x="1245616" y="3049421"/>
                  </a:lnTo>
                  <a:lnTo>
                    <a:pt x="1252407" y="3098524"/>
                  </a:lnTo>
                  <a:lnTo>
                    <a:pt x="1261138" y="3144621"/>
                  </a:lnTo>
                  <a:lnTo>
                    <a:pt x="1267927" y="3182701"/>
                  </a:lnTo>
                  <a:lnTo>
                    <a:pt x="1273749" y="3215771"/>
                  </a:lnTo>
                  <a:lnTo>
                    <a:pt x="1405683" y="3238820"/>
                  </a:lnTo>
                  <a:lnTo>
                    <a:pt x="1539558" y="3251847"/>
                  </a:lnTo>
                  <a:lnTo>
                    <a:pt x="1677312" y="3253851"/>
                  </a:lnTo>
                  <a:lnTo>
                    <a:pt x="1817977" y="3246837"/>
                  </a:lnTo>
                  <a:lnTo>
                    <a:pt x="1963493" y="3226793"/>
                  </a:lnTo>
                  <a:lnTo>
                    <a:pt x="1998071" y="3220300"/>
                  </a:lnTo>
                  <a:lnTo>
                    <a:pt x="1972544" y="2990832"/>
                  </a:lnTo>
                  <a:cubicBezTo>
                    <a:pt x="1951990" y="2824419"/>
                    <a:pt x="1923973" y="2664322"/>
                    <a:pt x="1866104" y="2529483"/>
                  </a:cubicBezTo>
                  <a:cubicBezTo>
                    <a:pt x="1798827" y="2378364"/>
                    <a:pt x="1318234" y="2057324"/>
                    <a:pt x="1085631" y="1773024"/>
                  </a:cubicBezTo>
                  <a:cubicBezTo>
                    <a:pt x="1039452" y="1683967"/>
                    <a:pt x="924385" y="1218329"/>
                    <a:pt x="1277747" y="968535"/>
                  </a:cubicBezTo>
                  <a:cubicBezTo>
                    <a:pt x="1430175" y="835482"/>
                    <a:pt x="1702005" y="831017"/>
                    <a:pt x="1914134" y="872477"/>
                  </a:cubicBezTo>
                  <a:cubicBezTo>
                    <a:pt x="2031257" y="905756"/>
                    <a:pt x="2240228" y="1053847"/>
                    <a:pt x="2334389" y="1316747"/>
                  </a:cubicBezTo>
                  <a:lnTo>
                    <a:pt x="2850702" y="1256710"/>
                  </a:lnTo>
                  <a:lnTo>
                    <a:pt x="2851858" y="1288484"/>
                  </a:lnTo>
                  <a:lnTo>
                    <a:pt x="2854049" y="1252639"/>
                  </a:lnTo>
                  <a:lnTo>
                    <a:pt x="2852109" y="1156435"/>
                  </a:lnTo>
                  <a:lnTo>
                    <a:pt x="2845318" y="1062236"/>
                  </a:lnTo>
                  <a:lnTo>
                    <a:pt x="2830767" y="971045"/>
                  </a:lnTo>
                  <a:lnTo>
                    <a:pt x="2811365" y="881857"/>
                  </a:lnTo>
                  <a:lnTo>
                    <a:pt x="2787112" y="799684"/>
                  </a:lnTo>
                  <a:lnTo>
                    <a:pt x="2759950" y="724526"/>
                  </a:lnTo>
                  <a:lnTo>
                    <a:pt x="2728906" y="657385"/>
                  </a:lnTo>
                  <a:lnTo>
                    <a:pt x="2682340" y="577215"/>
                  </a:lnTo>
                  <a:lnTo>
                    <a:pt x="2631895" y="501055"/>
                  </a:lnTo>
                  <a:lnTo>
                    <a:pt x="2574659" y="429907"/>
                  </a:lnTo>
                  <a:lnTo>
                    <a:pt x="2513543" y="361762"/>
                  </a:lnTo>
                  <a:lnTo>
                    <a:pt x="2446606" y="300634"/>
                  </a:lnTo>
                  <a:lnTo>
                    <a:pt x="2371907" y="243513"/>
                  </a:lnTo>
                  <a:lnTo>
                    <a:pt x="2294299" y="192406"/>
                  </a:lnTo>
                  <a:lnTo>
                    <a:pt x="2211840" y="147311"/>
                  </a:lnTo>
                  <a:lnTo>
                    <a:pt x="2121620" y="109230"/>
                  </a:lnTo>
                  <a:lnTo>
                    <a:pt x="2028490" y="74157"/>
                  </a:lnTo>
                  <a:lnTo>
                    <a:pt x="1927599" y="47099"/>
                  </a:lnTo>
                  <a:lnTo>
                    <a:pt x="1821858" y="25053"/>
                  </a:lnTo>
                  <a:lnTo>
                    <a:pt x="1711265" y="10021"/>
                  </a:lnTo>
                  <a:lnTo>
                    <a:pt x="1594853" y="1002"/>
                  </a:lnTo>
                  <a:close/>
                </a:path>
              </a:pathLst>
            </a:custGeom>
            <a:solidFill>
              <a:srgbClr val="E7501B"/>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sp>
          <p:nvSpPr>
            <p:cNvPr id="19" name="Freeform: Shape 14">
              <a:extLst>
                <a:ext uri="{FF2B5EF4-FFF2-40B4-BE49-F238E27FC236}">
                  <a16:creationId xmlns:a16="http://schemas.microsoft.com/office/drawing/2014/main" id="{70ED3505-AEAF-4C90-AEA3-639C7E6E87E4}"/>
                </a:ext>
              </a:extLst>
            </p:cNvPr>
            <p:cNvSpPr/>
            <p:nvPr/>
          </p:nvSpPr>
          <p:spPr>
            <a:xfrm flipH="1">
              <a:off x="1105009" y="665240"/>
              <a:ext cx="3688534" cy="2409764"/>
            </a:xfrm>
            <a:custGeom>
              <a:avLst/>
              <a:gdLst>
                <a:gd name="connsiteX0" fmla="*/ 1547519 w 3095038"/>
                <a:gd name="connsiteY0" fmla="*/ 0 h 2022026"/>
                <a:gd name="connsiteX1" fmla="*/ 3095038 w 3095038"/>
                <a:gd name="connsiteY1" fmla="*/ 627509 h 2022026"/>
                <a:gd name="connsiteX2" fmla="*/ 2825277 w 3095038"/>
                <a:gd name="connsiteY2" fmla="*/ 736897 h 2022026"/>
                <a:gd name="connsiteX3" fmla="*/ 2825277 w 3095038"/>
                <a:gd name="connsiteY3" fmla="*/ 1583608 h 2022026"/>
                <a:gd name="connsiteX4" fmla="*/ 2829142 w 3095038"/>
                <a:gd name="connsiteY4" fmla="*/ 1585209 h 2022026"/>
                <a:gd name="connsiteX5" fmla="*/ 2841509 w 3095038"/>
                <a:gd name="connsiteY5" fmla="*/ 1615067 h 2022026"/>
                <a:gd name="connsiteX6" fmla="*/ 2829142 w 3095038"/>
                <a:gd name="connsiteY6" fmla="*/ 1644926 h 2022026"/>
                <a:gd name="connsiteX7" fmla="*/ 2826092 w 3095038"/>
                <a:gd name="connsiteY7" fmla="*/ 1646189 h 2022026"/>
                <a:gd name="connsiteX8" fmla="*/ 2876626 w 3095038"/>
                <a:gd name="connsiteY8" fmla="*/ 2022026 h 2022026"/>
                <a:gd name="connsiteX9" fmla="*/ 2721940 w 3095038"/>
                <a:gd name="connsiteY9" fmla="*/ 2022026 h 2022026"/>
                <a:gd name="connsiteX10" fmla="*/ 2772475 w 3095038"/>
                <a:gd name="connsiteY10" fmla="*/ 1646189 h 2022026"/>
                <a:gd name="connsiteX11" fmla="*/ 2769425 w 3095038"/>
                <a:gd name="connsiteY11" fmla="*/ 1644926 h 2022026"/>
                <a:gd name="connsiteX12" fmla="*/ 2757057 w 3095038"/>
                <a:gd name="connsiteY12" fmla="*/ 1615067 h 2022026"/>
                <a:gd name="connsiteX13" fmla="*/ 2769425 w 3095038"/>
                <a:gd name="connsiteY13" fmla="*/ 1585209 h 2022026"/>
                <a:gd name="connsiteX14" fmla="*/ 2773289 w 3095038"/>
                <a:gd name="connsiteY14" fmla="*/ 1583608 h 2022026"/>
                <a:gd name="connsiteX15" fmla="*/ 2773289 w 3095038"/>
                <a:gd name="connsiteY15" fmla="*/ 757978 h 2022026"/>
                <a:gd name="connsiteX16" fmla="*/ 2747752 w 3095038"/>
                <a:gd name="connsiteY16" fmla="*/ 768333 h 2022026"/>
                <a:gd name="connsiteX17" fmla="*/ 2473970 w 3095038"/>
                <a:gd name="connsiteY17" fmla="*/ 981499 h 2022026"/>
                <a:gd name="connsiteX18" fmla="*/ 2473970 w 3095038"/>
                <a:gd name="connsiteY18" fmla="*/ 1333096 h 2022026"/>
                <a:gd name="connsiteX19" fmla="*/ 1442377 w 3095038"/>
                <a:gd name="connsiteY19" fmla="*/ 1553521 h 2022026"/>
                <a:gd name="connsiteX20" fmla="*/ 628675 w 3095038"/>
                <a:gd name="connsiteY20" fmla="*/ 1422110 h 2022026"/>
                <a:gd name="connsiteX21" fmla="*/ 635755 w 3095038"/>
                <a:gd name="connsiteY21" fmla="*/ 1406334 h 2022026"/>
                <a:gd name="connsiteX22" fmla="*/ 621068 w 3095038"/>
                <a:gd name="connsiteY22" fmla="*/ 1402746 h 2022026"/>
                <a:gd name="connsiteX23" fmla="*/ 621068 w 3095038"/>
                <a:gd name="connsiteY23" fmla="*/ 981499 h 2022026"/>
                <a:gd name="connsiteX24" fmla="*/ 0 w 3095038"/>
                <a:gd name="connsiteY24" fmla="*/ 627509 h 2022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095038" h="2022026">
                  <a:moveTo>
                    <a:pt x="1547519" y="0"/>
                  </a:moveTo>
                  <a:lnTo>
                    <a:pt x="3095038" y="627509"/>
                  </a:lnTo>
                  <a:lnTo>
                    <a:pt x="2825277" y="736897"/>
                  </a:lnTo>
                  <a:lnTo>
                    <a:pt x="2825277" y="1583608"/>
                  </a:lnTo>
                  <a:lnTo>
                    <a:pt x="2829142" y="1585209"/>
                  </a:lnTo>
                  <a:cubicBezTo>
                    <a:pt x="2836783" y="1592850"/>
                    <a:pt x="2841509" y="1603406"/>
                    <a:pt x="2841509" y="1615067"/>
                  </a:cubicBezTo>
                  <a:cubicBezTo>
                    <a:pt x="2841509" y="1626728"/>
                    <a:pt x="2836783" y="1637284"/>
                    <a:pt x="2829142" y="1644926"/>
                  </a:cubicBezTo>
                  <a:lnTo>
                    <a:pt x="2826092" y="1646189"/>
                  </a:lnTo>
                  <a:lnTo>
                    <a:pt x="2876626" y="2022026"/>
                  </a:lnTo>
                  <a:lnTo>
                    <a:pt x="2721940" y="2022026"/>
                  </a:lnTo>
                  <a:lnTo>
                    <a:pt x="2772475" y="1646189"/>
                  </a:lnTo>
                  <a:lnTo>
                    <a:pt x="2769425" y="1644926"/>
                  </a:lnTo>
                  <a:cubicBezTo>
                    <a:pt x="2761784" y="1637284"/>
                    <a:pt x="2757057" y="1626728"/>
                    <a:pt x="2757057" y="1615067"/>
                  </a:cubicBezTo>
                  <a:cubicBezTo>
                    <a:pt x="2757057" y="1603406"/>
                    <a:pt x="2761784" y="1592850"/>
                    <a:pt x="2769425" y="1585209"/>
                  </a:cubicBezTo>
                  <a:lnTo>
                    <a:pt x="2773289" y="1583608"/>
                  </a:lnTo>
                  <a:lnTo>
                    <a:pt x="2773289" y="757978"/>
                  </a:lnTo>
                  <a:lnTo>
                    <a:pt x="2747752" y="768333"/>
                  </a:lnTo>
                  <a:lnTo>
                    <a:pt x="2473970" y="981499"/>
                  </a:lnTo>
                  <a:lnTo>
                    <a:pt x="2473970" y="1333096"/>
                  </a:lnTo>
                  <a:cubicBezTo>
                    <a:pt x="2176456" y="1474039"/>
                    <a:pt x="1822001" y="1553521"/>
                    <a:pt x="1442377" y="1553521"/>
                  </a:cubicBezTo>
                  <a:cubicBezTo>
                    <a:pt x="1151810" y="1553521"/>
                    <a:pt x="875988" y="1506956"/>
                    <a:pt x="628675" y="1422110"/>
                  </a:cubicBezTo>
                  <a:cubicBezTo>
                    <a:pt x="630298" y="1416654"/>
                    <a:pt x="632987" y="1411486"/>
                    <a:pt x="635755" y="1406334"/>
                  </a:cubicBezTo>
                  <a:cubicBezTo>
                    <a:pt x="631035" y="1404608"/>
                    <a:pt x="626049" y="1403669"/>
                    <a:pt x="621068" y="1402746"/>
                  </a:cubicBezTo>
                  <a:lnTo>
                    <a:pt x="621068" y="981499"/>
                  </a:lnTo>
                  <a:lnTo>
                    <a:pt x="0" y="627509"/>
                  </a:lnTo>
                  <a:close/>
                </a:path>
              </a:pathLst>
            </a:custGeom>
            <a:solidFill>
              <a:srgbClr val="15A7A1"/>
            </a:solidFill>
            <a:ln w="12700" cap="flat" cmpd="sng" algn="ctr">
              <a:no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dirty="0">
                <a:ln>
                  <a:noFill/>
                </a:ln>
                <a:solidFill>
                  <a:prstClr val="white"/>
                </a:solidFill>
                <a:effectLst/>
                <a:uLnTx/>
                <a:uFillTx/>
                <a:latin typeface="Calibri" panose="020F0502020204030204"/>
                <a:ea typeface="맑은 고딕" panose="020B0503020000020004" pitchFamily="34" charset="-127"/>
                <a:cs typeface="+mn-cs"/>
              </a:endParaRPr>
            </a:p>
          </p:txBody>
        </p:sp>
      </p:grpSp>
    </p:spTree>
    <p:custDataLst>
      <p:tags r:id="rId1"/>
    </p:custDataLst>
    <p:extLst>
      <p:ext uri="{BB962C8B-B14F-4D97-AF65-F5344CB8AC3E}">
        <p14:creationId xmlns:p14="http://schemas.microsoft.com/office/powerpoint/2010/main" val="25680459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9F817-0C9D-45A8-B598-18DCBFD7D0BC}"/>
              </a:ext>
            </a:extLst>
          </p:cNvPr>
          <p:cNvSpPr>
            <a:spLocks noGrp="1"/>
          </p:cNvSpPr>
          <p:nvPr>
            <p:ph type="title"/>
          </p:nvPr>
        </p:nvSpPr>
        <p:spPr>
          <a:xfrm>
            <a:off x="1150961" y="119423"/>
            <a:ext cx="7717800" cy="1011600"/>
          </a:xfrm>
        </p:spPr>
        <p:txBody>
          <a:bodyPr/>
          <a:lstStyle/>
          <a:p>
            <a:pPr algn="l" rtl="0"/>
            <a:r>
              <a:rPr lang="en-GB" dirty="0">
                <a:solidFill>
                  <a:srgbClr val="059540"/>
                </a:solidFill>
              </a:rPr>
              <a:t>Koristi za druge dionike</a:t>
            </a:r>
            <a:br>
              <a:rPr lang="en-GB" dirty="0"/>
            </a:br>
            <a:endParaRPr lang="en-GB" dirty="0"/>
          </a:p>
        </p:txBody>
      </p:sp>
      <p:sp>
        <p:nvSpPr>
          <p:cNvPr id="5" name="Content Placeholder 2">
            <a:extLst>
              <a:ext uri="{FF2B5EF4-FFF2-40B4-BE49-F238E27FC236}">
                <a16:creationId xmlns:a16="http://schemas.microsoft.com/office/drawing/2014/main" id="{324BA54A-6309-4D6E-8989-1174DFFE20C5}"/>
              </a:ext>
            </a:extLst>
          </p:cNvPr>
          <p:cNvSpPr txBox="1">
            <a:spLocks/>
          </p:cNvSpPr>
          <p:nvPr/>
        </p:nvSpPr>
        <p:spPr>
          <a:xfrm>
            <a:off x="1059799" y="1314433"/>
            <a:ext cx="5854199" cy="2827585"/>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hu-HU" sz="1800" b="1" i="0" u="none" strike="noStrike" kern="1200" cap="none" spc="0" normalizeH="0" baseline="0" noProof="0" dirty="0">
              <a:ln>
                <a:noFill/>
              </a:ln>
              <a:solidFill>
                <a:srgbClr val="368E00"/>
              </a:solidFill>
              <a:effectLst/>
              <a:uLnTx/>
              <a:uFillTx/>
              <a:latin typeface="+mn-lt"/>
              <a:ea typeface="Verdana" panose="020B0604030504040204" pitchFamily="34" charset="0"/>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hu-HU" sz="2100" b="1" dirty="0">
                <a:solidFill>
                  <a:srgbClr val="368E00"/>
                </a:solidFill>
                <a:effectLst/>
                <a:latin typeface="+mn-lt"/>
                <a:cs typeface="Times New Roman" panose="02020603050405020304" pitchFamily="18" charset="0"/>
              </a:rPr>
              <a:t>Vlade</a:t>
            </a:r>
            <a:r>
              <a:rPr kumimoji="0" lang="pt-PT" sz="2100" b="1" i="0" u="none" strike="noStrike" kern="1200" cap="none" spc="0" normalizeH="0" baseline="0" noProof="0" dirty="0">
                <a:ln>
                  <a:noFill/>
                </a:ln>
                <a:solidFill>
                  <a:srgbClr val="368E00"/>
                </a:solidFill>
                <a:effectLst/>
                <a:uLnTx/>
                <a:uFillTx/>
                <a:latin typeface="+mn-lt"/>
                <a:ea typeface="Verdana" panose="020B0604030504040204" pitchFamily="34" charset="0"/>
                <a:cs typeface="+mn-cs"/>
              </a:rPr>
              <a:t> i </a:t>
            </a:r>
            <a:r>
              <a:rPr kumimoji="0" lang="pt-PT" sz="2100" b="1" i="0" u="none" strike="noStrike" kern="1200" cap="none" spc="0" normalizeH="0" baseline="0" noProof="0" dirty="0" err="1">
                <a:ln>
                  <a:noFill/>
                </a:ln>
                <a:solidFill>
                  <a:srgbClr val="368E00"/>
                </a:solidFill>
                <a:effectLst/>
                <a:uLnTx/>
                <a:uFillTx/>
                <a:latin typeface="+mn-lt"/>
                <a:ea typeface="Verdana" panose="020B0604030504040204" pitchFamily="34" charset="0"/>
                <a:cs typeface="+mn-cs"/>
              </a:rPr>
              <a:t>općine</a:t>
            </a:r>
            <a:endParaRPr kumimoji="0" lang="pt-PT" sz="2100" b="1" i="0" u="none" strike="noStrike" kern="1200" cap="none" spc="0" normalizeH="0" baseline="0" noProof="0" dirty="0">
              <a:ln>
                <a:noFill/>
              </a:ln>
              <a:solidFill>
                <a:srgbClr val="368E00"/>
              </a:solidFill>
              <a:effectLst/>
              <a:uLnTx/>
              <a:uFillTx/>
              <a:latin typeface="+mn-lt"/>
              <a:ea typeface="Verdana" panose="020B0604030504040204" pitchFamily="34" charset="0"/>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1" i="0" u="none" strike="noStrike" kern="1200" cap="none" spc="0" normalizeH="0" baseline="0" noProof="0" dirty="0">
              <a:ln>
                <a:noFill/>
              </a:ln>
              <a:solidFill>
                <a:srgbClr val="368E00"/>
              </a:solidFill>
              <a:effectLst/>
              <a:uLnTx/>
              <a:uFillTx/>
              <a:latin typeface="+mn-lt"/>
              <a:ea typeface="Verdana" panose="020B0604030504040204" pitchFamily="34" charset="0"/>
              <a:cs typeface="+mn-cs"/>
            </a:endParaRPr>
          </a:p>
          <a:p>
            <a:pPr marL="228600" marR="0" lvl="0" indent="-2286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hu-HU" sz="1800" b="0" i="0" u="none" strike="noStrike" kern="1200" cap="none" spc="0" normalizeH="0" baseline="0" noProof="0" dirty="0">
                <a:ln>
                  <a:noFill/>
                </a:ln>
                <a:solidFill>
                  <a:prstClr val="black"/>
                </a:solidFill>
                <a:effectLst/>
                <a:uLnTx/>
                <a:uFillTx/>
                <a:latin typeface="+mn-lt"/>
                <a:ea typeface="Calibri" panose="020F0502020204030204" pitchFamily="34" charset="0"/>
                <a:cs typeface="+mn-cs"/>
              </a:rPr>
              <a:t>izuzetna odgovornost</a:t>
            </a:r>
          </a:p>
          <a:p>
            <a:pPr marL="228600" marR="0" lvl="0" indent="-2286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hu-HU" sz="1800" b="0" i="0" u="none" strike="noStrike" kern="1200" cap="none" spc="0" normalizeH="0" baseline="0" noProof="0" dirty="0">
                <a:ln>
                  <a:noFill/>
                </a:ln>
                <a:solidFill>
                  <a:srgbClr val="181818"/>
                </a:solidFill>
                <a:effectLst/>
                <a:uLnTx/>
                <a:uFillTx/>
                <a:latin typeface="+mn-lt"/>
                <a:ea typeface="Calibri" panose="020F0502020204030204" pitchFamily="34" charset="0"/>
                <a:cs typeface="+mn-cs"/>
              </a:rPr>
              <a:t>otvaranje radnih mjesta</a:t>
            </a:r>
          </a:p>
          <a:p>
            <a:pPr marL="228600" marR="0" lvl="0" indent="-2286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hu-HU" sz="1800" b="0" i="0" u="none" strike="noStrike" kern="1200" cap="none" spc="0" normalizeH="0" baseline="0" noProof="0" dirty="0">
                <a:ln>
                  <a:noFill/>
                </a:ln>
                <a:solidFill>
                  <a:prstClr val="black"/>
                </a:solidFill>
                <a:effectLst/>
                <a:uLnTx/>
                <a:uFillTx/>
                <a:latin typeface="+mn-lt"/>
                <a:ea typeface="Calibri" panose="020F0502020204030204" pitchFamily="34" charset="0"/>
                <a:cs typeface="+mn-cs"/>
              </a:rPr>
              <a:t>smanjenje nezaposlenosti</a:t>
            </a:r>
          </a:p>
          <a:p>
            <a:pPr marL="228600" marR="0" lvl="0" indent="-2286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hu-HU" sz="1800" b="0" i="0" u="none" strike="noStrike" kern="1200" cap="none" spc="0" normalizeH="0" baseline="0" noProof="0" dirty="0">
                <a:ln>
                  <a:noFill/>
                </a:ln>
                <a:solidFill>
                  <a:prstClr val="black"/>
                </a:solidFill>
                <a:effectLst/>
                <a:uLnTx/>
                <a:uFillTx/>
                <a:latin typeface="+mn-lt"/>
                <a:ea typeface="Calibri" panose="020F0502020204030204" pitchFamily="34" charset="0"/>
                <a:cs typeface="+mn-cs"/>
              </a:rPr>
              <a:t>lokalni poslovi</a:t>
            </a:r>
          </a:p>
          <a:p>
            <a:pPr marL="228600" marR="0" lvl="0" indent="-2286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hu-HU" sz="1800" b="0" i="0" u="none" strike="noStrike" kern="1200" cap="none" spc="0" normalizeH="0" baseline="0" noProof="0" dirty="0">
                <a:ln>
                  <a:noFill/>
                </a:ln>
                <a:solidFill>
                  <a:srgbClr val="181818"/>
                </a:solidFill>
                <a:effectLst/>
                <a:uLnTx/>
                <a:uFillTx/>
                <a:latin typeface="+mn-lt"/>
                <a:ea typeface="Calibri" panose="020F0502020204030204" pitchFamily="34" charset="0"/>
                <a:cs typeface="+mn-cs"/>
              </a:rPr>
              <a:t>najbrže rastućim sektorima</a:t>
            </a:r>
          </a:p>
          <a:p>
            <a:pPr marL="228600" marR="0" lvl="0" indent="-2286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hu-HU" sz="1800" b="0" i="0" u="none" strike="noStrike" kern="1200" cap="none" spc="0" normalizeH="0" baseline="0" noProof="0" dirty="0">
                <a:ln>
                  <a:noFill/>
                </a:ln>
                <a:solidFill>
                  <a:srgbClr val="000000"/>
                </a:solidFill>
                <a:effectLst/>
                <a:uLnTx/>
                <a:uFillTx/>
                <a:latin typeface="+mn-lt"/>
                <a:ea typeface="Verdana" panose="020B0604030504040204" pitchFamily="34" charset="0"/>
                <a:cs typeface="Times New Roman" panose="02020603050405020304" pitchFamily="18" charset="0"/>
              </a:rPr>
              <a:t>smanjenje zaposlenosti u ekstraktivnim industrijama</a:t>
            </a:r>
            <a:endParaRPr kumimoji="0" lang="hu-HU" sz="1800" b="0" i="0" u="none" strike="noStrike" kern="1200" cap="none" spc="0" normalizeH="0" baseline="0" noProof="0" dirty="0">
              <a:ln>
                <a:noFill/>
              </a:ln>
              <a:solidFill>
                <a:srgbClr val="181818"/>
              </a:solidFill>
              <a:effectLst/>
              <a:uLnTx/>
              <a:uFillTx/>
              <a:latin typeface="+mn-lt"/>
              <a:ea typeface="Calibri" panose="020F0502020204030204" pitchFamily="34" charset="0"/>
              <a:cs typeface="+mn-cs"/>
            </a:endParaRPr>
          </a:p>
        </p:txBody>
      </p:sp>
      <p:grpSp>
        <p:nvGrpSpPr>
          <p:cNvPr id="7" name="Group 151">
            <a:extLst>
              <a:ext uri="{FF2B5EF4-FFF2-40B4-BE49-F238E27FC236}">
                <a16:creationId xmlns:a16="http://schemas.microsoft.com/office/drawing/2014/main" id="{1952D596-622D-4A04-AC26-0CA74E7570DD}"/>
              </a:ext>
            </a:extLst>
          </p:cNvPr>
          <p:cNvGrpSpPr/>
          <p:nvPr/>
        </p:nvGrpSpPr>
        <p:grpSpPr>
          <a:xfrm>
            <a:off x="5713886" y="1423727"/>
            <a:ext cx="2354304" cy="3327384"/>
            <a:chOff x="808111" y="-20084"/>
            <a:chExt cx="3896959" cy="5507649"/>
          </a:xfrm>
        </p:grpSpPr>
        <p:grpSp>
          <p:nvGrpSpPr>
            <p:cNvPr id="8" name="Group 136">
              <a:extLst>
                <a:ext uri="{FF2B5EF4-FFF2-40B4-BE49-F238E27FC236}">
                  <a16:creationId xmlns:a16="http://schemas.microsoft.com/office/drawing/2014/main" id="{A9CD5F47-CC5F-4191-912E-9A77B9F6916F}"/>
                </a:ext>
              </a:extLst>
            </p:cNvPr>
            <p:cNvGrpSpPr/>
            <p:nvPr/>
          </p:nvGrpSpPr>
          <p:grpSpPr>
            <a:xfrm>
              <a:off x="3942094" y="-1847"/>
              <a:ext cx="762976" cy="3863294"/>
              <a:chOff x="3942094" y="-1847"/>
              <a:chExt cx="762976" cy="3863294"/>
            </a:xfrm>
            <a:solidFill>
              <a:schemeClr val="accent2"/>
            </a:solidFill>
          </p:grpSpPr>
          <p:sp>
            <p:nvSpPr>
              <p:cNvPr id="24" name="Rectangle 137">
                <a:extLst>
                  <a:ext uri="{FF2B5EF4-FFF2-40B4-BE49-F238E27FC236}">
                    <a16:creationId xmlns:a16="http://schemas.microsoft.com/office/drawing/2014/main" id="{B4EF30CD-9472-4468-855C-906EF537C078}"/>
                  </a:ext>
                </a:extLst>
              </p:cNvPr>
              <p:cNvSpPr/>
              <p:nvPr/>
            </p:nvSpPr>
            <p:spPr>
              <a:xfrm>
                <a:off x="4288244" y="-1847"/>
                <a:ext cx="72000" cy="2651760"/>
              </a:xfrm>
              <a:prstGeom prst="rect">
                <a:avLst/>
              </a:prstGeom>
              <a:solidFill>
                <a:srgbClr val="05954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sz="2700" dirty="0">
                  <a:solidFill>
                    <a:schemeClr val="tx1"/>
                  </a:solidFill>
                </a:endParaRPr>
              </a:p>
            </p:txBody>
          </p:sp>
          <p:sp>
            <p:nvSpPr>
              <p:cNvPr id="25" name="Freeform: Shape 138">
                <a:extLst>
                  <a:ext uri="{FF2B5EF4-FFF2-40B4-BE49-F238E27FC236}">
                    <a16:creationId xmlns:a16="http://schemas.microsoft.com/office/drawing/2014/main" id="{9C9C1165-E0B4-4603-8BB5-9A47999CEF4B}"/>
                  </a:ext>
                </a:extLst>
              </p:cNvPr>
              <p:cNvSpPr/>
              <p:nvPr/>
            </p:nvSpPr>
            <p:spPr>
              <a:xfrm rot="5400000" flipH="1">
                <a:off x="3694759" y="2851136"/>
                <a:ext cx="1257646" cy="762976"/>
              </a:xfrm>
              <a:custGeom>
                <a:avLst/>
                <a:gdLst>
                  <a:gd name="connsiteX0" fmla="*/ 782320 w 1075004"/>
                  <a:gd name="connsiteY0" fmla="*/ 253919 h 652173"/>
                  <a:gd name="connsiteX1" fmla="*/ 763875 w 1075004"/>
                  <a:gd name="connsiteY1" fmla="*/ 269396 h 652173"/>
                  <a:gd name="connsiteX2" fmla="*/ 421371 w 1075004"/>
                  <a:gd name="connsiteY2" fmla="*/ 239431 h 652173"/>
                  <a:gd name="connsiteX3" fmla="*/ 421370 w 1075004"/>
                  <a:gd name="connsiteY3" fmla="*/ 253854 h 652173"/>
                  <a:gd name="connsiteX4" fmla="*/ 447078 w 1075004"/>
                  <a:gd name="connsiteY4" fmla="*/ 253854 h 652173"/>
                  <a:gd name="connsiteX5" fmla="*/ 464104 w 1075004"/>
                  <a:gd name="connsiteY5" fmla="*/ 270880 h 652173"/>
                  <a:gd name="connsiteX6" fmla="*/ 464104 w 1075004"/>
                  <a:gd name="connsiteY6" fmla="*/ 270879 h 652173"/>
                  <a:gd name="connsiteX7" fmla="*/ 447079 w 1075004"/>
                  <a:gd name="connsiteY7" fmla="*/ 287905 h 652173"/>
                  <a:gd name="connsiteX8" fmla="*/ 421371 w 1075004"/>
                  <a:gd name="connsiteY8" fmla="*/ 287905 h 652173"/>
                  <a:gd name="connsiteX9" fmla="*/ 421371 w 1075004"/>
                  <a:gd name="connsiteY9" fmla="*/ 311227 h 652173"/>
                  <a:gd name="connsiteX10" fmla="*/ 447078 w 1075004"/>
                  <a:gd name="connsiteY10" fmla="*/ 311227 h 652173"/>
                  <a:gd name="connsiteX11" fmla="*/ 464104 w 1075004"/>
                  <a:gd name="connsiteY11" fmla="*/ 328253 h 652173"/>
                  <a:gd name="connsiteX12" fmla="*/ 464104 w 1075004"/>
                  <a:gd name="connsiteY12" fmla="*/ 328253 h 652173"/>
                  <a:gd name="connsiteX13" fmla="*/ 447079 w 1075004"/>
                  <a:gd name="connsiteY13" fmla="*/ 345279 h 652173"/>
                  <a:gd name="connsiteX14" fmla="*/ 421371 w 1075004"/>
                  <a:gd name="connsiteY14" fmla="*/ 345279 h 652173"/>
                  <a:gd name="connsiteX15" fmla="*/ 421371 w 1075004"/>
                  <a:gd name="connsiteY15" fmla="*/ 368601 h 652173"/>
                  <a:gd name="connsiteX16" fmla="*/ 447078 w 1075004"/>
                  <a:gd name="connsiteY16" fmla="*/ 368601 h 652173"/>
                  <a:gd name="connsiteX17" fmla="*/ 464104 w 1075004"/>
                  <a:gd name="connsiteY17" fmla="*/ 385627 h 652173"/>
                  <a:gd name="connsiteX18" fmla="*/ 464104 w 1075004"/>
                  <a:gd name="connsiteY18" fmla="*/ 385627 h 652173"/>
                  <a:gd name="connsiteX19" fmla="*/ 447079 w 1075004"/>
                  <a:gd name="connsiteY19" fmla="*/ 402653 h 652173"/>
                  <a:gd name="connsiteX20" fmla="*/ 421371 w 1075004"/>
                  <a:gd name="connsiteY20" fmla="*/ 402653 h 652173"/>
                  <a:gd name="connsiteX21" fmla="*/ 421370 w 1075004"/>
                  <a:gd name="connsiteY21" fmla="*/ 417162 h 652173"/>
                  <a:gd name="connsiteX22" fmla="*/ 762268 w 1075004"/>
                  <a:gd name="connsiteY22" fmla="*/ 381333 h 652173"/>
                  <a:gd name="connsiteX23" fmla="*/ 780980 w 1075004"/>
                  <a:gd name="connsiteY23" fmla="*/ 396486 h 652173"/>
                  <a:gd name="connsiteX24" fmla="*/ 765828 w 1075004"/>
                  <a:gd name="connsiteY24" fmla="*/ 415197 h 652173"/>
                  <a:gd name="connsiteX25" fmla="*/ 415893 w 1075004"/>
                  <a:gd name="connsiteY25" fmla="*/ 451977 h 652173"/>
                  <a:gd name="connsiteX26" fmla="*/ 397181 w 1075004"/>
                  <a:gd name="connsiteY26" fmla="*/ 436824 h 652173"/>
                  <a:gd name="connsiteX27" fmla="*/ 398889 w 1075004"/>
                  <a:gd name="connsiteY27" fmla="*/ 431060 h 652173"/>
                  <a:gd name="connsiteX28" fmla="*/ 398669 w 1075004"/>
                  <a:gd name="connsiteY28" fmla="*/ 430531 h 652173"/>
                  <a:gd name="connsiteX29" fmla="*/ 398669 w 1075004"/>
                  <a:gd name="connsiteY29" fmla="*/ 402653 h 652173"/>
                  <a:gd name="connsiteX30" fmla="*/ 372962 w 1075004"/>
                  <a:gd name="connsiteY30" fmla="*/ 402653 h 652173"/>
                  <a:gd name="connsiteX31" fmla="*/ 355936 w 1075004"/>
                  <a:gd name="connsiteY31" fmla="*/ 385627 h 652173"/>
                  <a:gd name="connsiteX32" fmla="*/ 372962 w 1075004"/>
                  <a:gd name="connsiteY32" fmla="*/ 368601 h 652173"/>
                  <a:gd name="connsiteX33" fmla="*/ 398669 w 1075004"/>
                  <a:gd name="connsiteY33" fmla="*/ 368601 h 652173"/>
                  <a:gd name="connsiteX34" fmla="*/ 398670 w 1075004"/>
                  <a:gd name="connsiteY34" fmla="*/ 345279 h 652173"/>
                  <a:gd name="connsiteX35" fmla="*/ 372962 w 1075004"/>
                  <a:gd name="connsiteY35" fmla="*/ 345279 h 652173"/>
                  <a:gd name="connsiteX36" fmla="*/ 355936 w 1075004"/>
                  <a:gd name="connsiteY36" fmla="*/ 328253 h 652173"/>
                  <a:gd name="connsiteX37" fmla="*/ 372962 w 1075004"/>
                  <a:gd name="connsiteY37" fmla="*/ 311228 h 652173"/>
                  <a:gd name="connsiteX38" fmla="*/ 398669 w 1075004"/>
                  <a:gd name="connsiteY38" fmla="*/ 311227 h 652173"/>
                  <a:gd name="connsiteX39" fmla="*/ 398669 w 1075004"/>
                  <a:gd name="connsiteY39" fmla="*/ 287905 h 652173"/>
                  <a:gd name="connsiteX40" fmla="*/ 372962 w 1075004"/>
                  <a:gd name="connsiteY40" fmla="*/ 287905 h 652173"/>
                  <a:gd name="connsiteX41" fmla="*/ 355936 w 1075004"/>
                  <a:gd name="connsiteY41" fmla="*/ 270880 h 652173"/>
                  <a:gd name="connsiteX42" fmla="*/ 372962 w 1075004"/>
                  <a:gd name="connsiteY42" fmla="*/ 253854 h 652173"/>
                  <a:gd name="connsiteX43" fmla="*/ 398670 w 1075004"/>
                  <a:gd name="connsiteY43" fmla="*/ 253854 h 652173"/>
                  <a:gd name="connsiteX44" fmla="*/ 398670 w 1075004"/>
                  <a:gd name="connsiteY44" fmla="*/ 226224 h 652173"/>
                  <a:gd name="connsiteX45" fmla="*/ 399282 w 1075004"/>
                  <a:gd name="connsiteY45" fmla="*/ 224745 h 652173"/>
                  <a:gd name="connsiteX46" fmla="*/ 397876 w 1075004"/>
                  <a:gd name="connsiteY46" fmla="*/ 220285 h 652173"/>
                  <a:gd name="connsiteX47" fmla="*/ 416321 w 1075004"/>
                  <a:gd name="connsiteY47" fmla="*/ 204807 h 652173"/>
                  <a:gd name="connsiteX48" fmla="*/ 766843 w 1075004"/>
                  <a:gd name="connsiteY48" fmla="*/ 235474 h 652173"/>
                  <a:gd name="connsiteX49" fmla="*/ 782320 w 1075004"/>
                  <a:gd name="connsiteY49" fmla="*/ 253919 h 652173"/>
                  <a:gd name="connsiteX50" fmla="*/ 787242 w 1075004"/>
                  <a:gd name="connsiteY50" fmla="*/ 326087 h 652173"/>
                  <a:gd name="connsiteX51" fmla="*/ 785600 w 1075004"/>
                  <a:gd name="connsiteY51" fmla="*/ 324445 h 652173"/>
                  <a:gd name="connsiteX52" fmla="*/ 785600 w 1075004"/>
                  <a:gd name="connsiteY52" fmla="*/ 237207 h 652173"/>
                  <a:gd name="connsiteX53" fmla="*/ 722116 w 1075004"/>
                  <a:gd name="connsiteY53" fmla="*/ 173722 h 652173"/>
                  <a:gd name="connsiteX54" fmla="*/ 634876 w 1075004"/>
                  <a:gd name="connsiteY54" fmla="*/ 173722 h 652173"/>
                  <a:gd name="connsiteX55" fmla="*/ 556664 w 1075004"/>
                  <a:gd name="connsiteY55" fmla="*/ 95509 h 652173"/>
                  <a:gd name="connsiteX56" fmla="*/ 95508 w 1075004"/>
                  <a:gd name="connsiteY56" fmla="*/ 95509 h 652173"/>
                  <a:gd name="connsiteX57" fmla="*/ 0 w 1075004"/>
                  <a:gd name="connsiteY57" fmla="*/ 326087 h 652173"/>
                  <a:gd name="connsiteX58" fmla="*/ 95508 w 1075004"/>
                  <a:gd name="connsiteY58" fmla="*/ 556665 h 652173"/>
                  <a:gd name="connsiteX59" fmla="*/ 556665 w 1075004"/>
                  <a:gd name="connsiteY59" fmla="*/ 556665 h 652173"/>
                  <a:gd name="connsiteX60" fmla="*/ 634877 w 1075004"/>
                  <a:gd name="connsiteY60" fmla="*/ 478452 h 652173"/>
                  <a:gd name="connsiteX61" fmla="*/ 722116 w 1075004"/>
                  <a:gd name="connsiteY61" fmla="*/ 478453 h 652173"/>
                  <a:gd name="connsiteX62" fmla="*/ 785600 w 1075004"/>
                  <a:gd name="connsiteY62" fmla="*/ 414968 h 652173"/>
                  <a:gd name="connsiteX63" fmla="*/ 785600 w 1075004"/>
                  <a:gd name="connsiteY63" fmla="*/ 327729 h 652173"/>
                  <a:gd name="connsiteX64" fmla="*/ 893383 w 1075004"/>
                  <a:gd name="connsiteY64" fmla="*/ 437430 h 652173"/>
                  <a:gd name="connsiteX65" fmla="*/ 893383 w 1075004"/>
                  <a:gd name="connsiteY65" fmla="*/ 214743 h 652173"/>
                  <a:gd name="connsiteX66" fmla="*/ 864082 w 1075004"/>
                  <a:gd name="connsiteY66" fmla="*/ 185442 h 652173"/>
                  <a:gd name="connsiteX67" fmla="*/ 834781 w 1075004"/>
                  <a:gd name="connsiteY67" fmla="*/ 214743 h 652173"/>
                  <a:gd name="connsiteX68" fmla="*/ 834781 w 1075004"/>
                  <a:gd name="connsiteY68" fmla="*/ 437431 h 652173"/>
                  <a:gd name="connsiteX69" fmla="*/ 864082 w 1075004"/>
                  <a:gd name="connsiteY69" fmla="*/ 466732 h 652173"/>
                  <a:gd name="connsiteX70" fmla="*/ 864082 w 1075004"/>
                  <a:gd name="connsiteY70" fmla="*/ 466731 h 652173"/>
                  <a:gd name="connsiteX71" fmla="*/ 893383 w 1075004"/>
                  <a:gd name="connsiteY71" fmla="*/ 437430 h 652173"/>
                  <a:gd name="connsiteX72" fmla="*/ 984194 w 1075004"/>
                  <a:gd name="connsiteY72" fmla="*/ 425710 h 652173"/>
                  <a:gd name="connsiteX73" fmla="*/ 984193 w 1075004"/>
                  <a:gd name="connsiteY73" fmla="*/ 226464 h 652173"/>
                  <a:gd name="connsiteX74" fmla="*/ 954893 w 1075004"/>
                  <a:gd name="connsiteY74" fmla="*/ 197162 h 652173"/>
                  <a:gd name="connsiteX75" fmla="*/ 925591 w 1075004"/>
                  <a:gd name="connsiteY75" fmla="*/ 226464 h 652173"/>
                  <a:gd name="connsiteX76" fmla="*/ 925591 w 1075004"/>
                  <a:gd name="connsiteY76" fmla="*/ 425710 h 652173"/>
                  <a:gd name="connsiteX77" fmla="*/ 954893 w 1075004"/>
                  <a:gd name="connsiteY77" fmla="*/ 455012 h 652173"/>
                  <a:gd name="connsiteX78" fmla="*/ 954893 w 1075004"/>
                  <a:gd name="connsiteY78" fmla="*/ 455011 h 652173"/>
                  <a:gd name="connsiteX79" fmla="*/ 984194 w 1075004"/>
                  <a:gd name="connsiteY79" fmla="*/ 425710 h 652173"/>
                  <a:gd name="connsiteX80" fmla="*/ 1075004 w 1075004"/>
                  <a:gd name="connsiteY80" fmla="*/ 402269 h 652173"/>
                  <a:gd name="connsiteX81" fmla="*/ 1075004 w 1075004"/>
                  <a:gd name="connsiteY81" fmla="*/ 249904 h 652173"/>
                  <a:gd name="connsiteX82" fmla="*/ 1045703 w 1075004"/>
                  <a:gd name="connsiteY82" fmla="*/ 220603 h 652173"/>
                  <a:gd name="connsiteX83" fmla="*/ 1016402 w 1075004"/>
                  <a:gd name="connsiteY83" fmla="*/ 249904 h 652173"/>
                  <a:gd name="connsiteX84" fmla="*/ 1016402 w 1075004"/>
                  <a:gd name="connsiteY84" fmla="*/ 402269 h 652173"/>
                  <a:gd name="connsiteX85" fmla="*/ 1045703 w 1075004"/>
                  <a:gd name="connsiteY85" fmla="*/ 431570 h 652173"/>
                  <a:gd name="connsiteX86" fmla="*/ 1045703 w 1075004"/>
                  <a:gd name="connsiteY86" fmla="*/ 431570 h 652173"/>
                  <a:gd name="connsiteX87" fmla="*/ 1075004 w 1075004"/>
                  <a:gd name="connsiteY87" fmla="*/ 402269 h 652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075004" h="652173">
                    <a:moveTo>
                      <a:pt x="782320" y="253919"/>
                    </a:moveTo>
                    <a:cubicBezTo>
                      <a:pt x="781500" y="263286"/>
                      <a:pt x="773242" y="270216"/>
                      <a:pt x="763875" y="269396"/>
                    </a:cubicBezTo>
                    <a:cubicBezTo>
                      <a:pt x="649707" y="259408"/>
                      <a:pt x="535539" y="249420"/>
                      <a:pt x="421371" y="239431"/>
                    </a:cubicBezTo>
                    <a:lnTo>
                      <a:pt x="421370" y="253854"/>
                    </a:lnTo>
                    <a:lnTo>
                      <a:pt x="447078" y="253854"/>
                    </a:lnTo>
                    <a:cubicBezTo>
                      <a:pt x="456482" y="253853"/>
                      <a:pt x="464104" y="261477"/>
                      <a:pt x="464104" y="270880"/>
                    </a:cubicBezTo>
                    <a:lnTo>
                      <a:pt x="464104" y="270879"/>
                    </a:lnTo>
                    <a:cubicBezTo>
                      <a:pt x="464104" y="280282"/>
                      <a:pt x="456482" y="287905"/>
                      <a:pt x="447079" y="287905"/>
                    </a:cubicBezTo>
                    <a:cubicBezTo>
                      <a:pt x="438509" y="287905"/>
                      <a:pt x="429940" y="287905"/>
                      <a:pt x="421371" y="287905"/>
                    </a:cubicBezTo>
                    <a:lnTo>
                      <a:pt x="421371" y="311227"/>
                    </a:lnTo>
                    <a:lnTo>
                      <a:pt x="447078" y="311227"/>
                    </a:lnTo>
                    <a:cubicBezTo>
                      <a:pt x="456482" y="311227"/>
                      <a:pt x="464104" y="318850"/>
                      <a:pt x="464104" y="328253"/>
                    </a:cubicBezTo>
                    <a:lnTo>
                      <a:pt x="464104" y="328253"/>
                    </a:lnTo>
                    <a:cubicBezTo>
                      <a:pt x="464104" y="337655"/>
                      <a:pt x="456482" y="345279"/>
                      <a:pt x="447079" y="345279"/>
                    </a:cubicBezTo>
                    <a:cubicBezTo>
                      <a:pt x="438510" y="345279"/>
                      <a:pt x="429940" y="345279"/>
                      <a:pt x="421371" y="345279"/>
                    </a:cubicBezTo>
                    <a:lnTo>
                      <a:pt x="421371" y="368601"/>
                    </a:lnTo>
                    <a:lnTo>
                      <a:pt x="447078" y="368601"/>
                    </a:lnTo>
                    <a:cubicBezTo>
                      <a:pt x="456482" y="368601"/>
                      <a:pt x="464104" y="376224"/>
                      <a:pt x="464104" y="385627"/>
                    </a:cubicBezTo>
                    <a:lnTo>
                      <a:pt x="464104" y="385627"/>
                    </a:lnTo>
                    <a:cubicBezTo>
                      <a:pt x="464104" y="395030"/>
                      <a:pt x="456481" y="402652"/>
                      <a:pt x="447079" y="402653"/>
                    </a:cubicBezTo>
                    <a:cubicBezTo>
                      <a:pt x="438509" y="402653"/>
                      <a:pt x="429940" y="402652"/>
                      <a:pt x="421371" y="402653"/>
                    </a:cubicBezTo>
                    <a:lnTo>
                      <a:pt x="421370" y="417162"/>
                    </a:lnTo>
                    <a:lnTo>
                      <a:pt x="762268" y="381333"/>
                    </a:lnTo>
                    <a:cubicBezTo>
                      <a:pt x="771619" y="380350"/>
                      <a:pt x="779997" y="387134"/>
                      <a:pt x="780980" y="396486"/>
                    </a:cubicBezTo>
                    <a:cubicBezTo>
                      <a:pt x="781963" y="405837"/>
                      <a:pt x="775179" y="414214"/>
                      <a:pt x="765828" y="415197"/>
                    </a:cubicBezTo>
                    <a:cubicBezTo>
                      <a:pt x="649182" y="427457"/>
                      <a:pt x="532538" y="439718"/>
                      <a:pt x="415893" y="451977"/>
                    </a:cubicBezTo>
                    <a:cubicBezTo>
                      <a:pt x="406541" y="452960"/>
                      <a:pt x="398164" y="446176"/>
                      <a:pt x="397181" y="436824"/>
                    </a:cubicBezTo>
                    <a:cubicBezTo>
                      <a:pt x="396959" y="434720"/>
                      <a:pt x="397132" y="432665"/>
                      <a:pt x="398889" y="431060"/>
                    </a:cubicBezTo>
                    <a:lnTo>
                      <a:pt x="398669" y="430531"/>
                    </a:lnTo>
                    <a:lnTo>
                      <a:pt x="398669" y="402653"/>
                    </a:lnTo>
                    <a:lnTo>
                      <a:pt x="372962" y="402653"/>
                    </a:lnTo>
                    <a:cubicBezTo>
                      <a:pt x="363559" y="402653"/>
                      <a:pt x="355936" y="395031"/>
                      <a:pt x="355936" y="385627"/>
                    </a:cubicBezTo>
                    <a:cubicBezTo>
                      <a:pt x="355936" y="376224"/>
                      <a:pt x="363559" y="368601"/>
                      <a:pt x="372962" y="368601"/>
                    </a:cubicBezTo>
                    <a:lnTo>
                      <a:pt x="398669" y="368601"/>
                    </a:lnTo>
                    <a:lnTo>
                      <a:pt x="398670" y="345279"/>
                    </a:lnTo>
                    <a:lnTo>
                      <a:pt x="372962" y="345279"/>
                    </a:lnTo>
                    <a:cubicBezTo>
                      <a:pt x="363559" y="345279"/>
                      <a:pt x="355937" y="337656"/>
                      <a:pt x="355936" y="328253"/>
                    </a:cubicBezTo>
                    <a:cubicBezTo>
                      <a:pt x="355937" y="318850"/>
                      <a:pt x="363559" y="311227"/>
                      <a:pt x="372962" y="311228"/>
                    </a:cubicBezTo>
                    <a:lnTo>
                      <a:pt x="398669" y="311227"/>
                    </a:lnTo>
                    <a:lnTo>
                      <a:pt x="398669" y="287905"/>
                    </a:lnTo>
                    <a:lnTo>
                      <a:pt x="372962" y="287905"/>
                    </a:lnTo>
                    <a:cubicBezTo>
                      <a:pt x="363559" y="287905"/>
                      <a:pt x="355936" y="280283"/>
                      <a:pt x="355936" y="270880"/>
                    </a:cubicBezTo>
                    <a:cubicBezTo>
                      <a:pt x="355936" y="261477"/>
                      <a:pt x="363559" y="253854"/>
                      <a:pt x="372962" y="253854"/>
                    </a:cubicBezTo>
                    <a:lnTo>
                      <a:pt x="398670" y="253854"/>
                    </a:lnTo>
                    <a:lnTo>
                      <a:pt x="398670" y="226224"/>
                    </a:lnTo>
                    <a:cubicBezTo>
                      <a:pt x="398670" y="225699"/>
                      <a:pt x="398705" y="225182"/>
                      <a:pt x="399282" y="224745"/>
                    </a:cubicBezTo>
                    <a:lnTo>
                      <a:pt x="397876" y="220285"/>
                    </a:lnTo>
                    <a:cubicBezTo>
                      <a:pt x="398695" y="210917"/>
                      <a:pt x="406953" y="203988"/>
                      <a:pt x="416321" y="204807"/>
                    </a:cubicBezTo>
                    <a:lnTo>
                      <a:pt x="766843" y="235474"/>
                    </a:lnTo>
                    <a:cubicBezTo>
                      <a:pt x="776210" y="236294"/>
                      <a:pt x="783140" y="244551"/>
                      <a:pt x="782320" y="253919"/>
                    </a:cubicBezTo>
                    <a:close/>
                    <a:moveTo>
                      <a:pt x="787242" y="326087"/>
                    </a:moveTo>
                    <a:lnTo>
                      <a:pt x="785600" y="324445"/>
                    </a:lnTo>
                    <a:lnTo>
                      <a:pt x="785600" y="237207"/>
                    </a:lnTo>
                    <a:cubicBezTo>
                      <a:pt x="785600" y="202145"/>
                      <a:pt x="757177" y="173722"/>
                      <a:pt x="722116" y="173722"/>
                    </a:cubicBezTo>
                    <a:lnTo>
                      <a:pt x="634876" y="173722"/>
                    </a:lnTo>
                    <a:cubicBezTo>
                      <a:pt x="608806" y="147651"/>
                      <a:pt x="582735" y="121579"/>
                      <a:pt x="556664" y="95509"/>
                    </a:cubicBezTo>
                    <a:cubicBezTo>
                      <a:pt x="429319" y="-31836"/>
                      <a:pt x="222853" y="-31836"/>
                      <a:pt x="95508" y="95509"/>
                    </a:cubicBezTo>
                    <a:cubicBezTo>
                      <a:pt x="31836" y="159181"/>
                      <a:pt x="0" y="242634"/>
                      <a:pt x="0" y="326087"/>
                    </a:cubicBezTo>
                    <a:cubicBezTo>
                      <a:pt x="0" y="409540"/>
                      <a:pt x="31836" y="492992"/>
                      <a:pt x="95508" y="556665"/>
                    </a:cubicBezTo>
                    <a:cubicBezTo>
                      <a:pt x="222853" y="684010"/>
                      <a:pt x="429320" y="684010"/>
                      <a:pt x="556665" y="556665"/>
                    </a:cubicBezTo>
                    <a:lnTo>
                      <a:pt x="634877" y="478452"/>
                    </a:lnTo>
                    <a:lnTo>
                      <a:pt x="722116" y="478453"/>
                    </a:lnTo>
                    <a:cubicBezTo>
                      <a:pt x="757178" y="478452"/>
                      <a:pt x="785600" y="450030"/>
                      <a:pt x="785600" y="414968"/>
                    </a:cubicBezTo>
                    <a:lnTo>
                      <a:pt x="785600" y="327729"/>
                    </a:lnTo>
                    <a:close/>
                    <a:moveTo>
                      <a:pt x="893383" y="437430"/>
                    </a:moveTo>
                    <a:lnTo>
                      <a:pt x="893383" y="214743"/>
                    </a:lnTo>
                    <a:cubicBezTo>
                      <a:pt x="893383" y="198561"/>
                      <a:pt x="880265" y="185442"/>
                      <a:pt x="864082" y="185442"/>
                    </a:cubicBezTo>
                    <a:cubicBezTo>
                      <a:pt x="847900" y="185442"/>
                      <a:pt x="834781" y="198561"/>
                      <a:pt x="834781" y="214743"/>
                    </a:cubicBezTo>
                    <a:lnTo>
                      <a:pt x="834781" y="437431"/>
                    </a:lnTo>
                    <a:cubicBezTo>
                      <a:pt x="834781" y="453613"/>
                      <a:pt x="847900" y="466732"/>
                      <a:pt x="864082" y="466732"/>
                    </a:cubicBezTo>
                    <a:lnTo>
                      <a:pt x="864082" y="466731"/>
                    </a:lnTo>
                    <a:cubicBezTo>
                      <a:pt x="880265" y="466731"/>
                      <a:pt x="893383" y="453613"/>
                      <a:pt x="893383" y="437430"/>
                    </a:cubicBezTo>
                    <a:close/>
                    <a:moveTo>
                      <a:pt x="984194" y="425710"/>
                    </a:moveTo>
                    <a:lnTo>
                      <a:pt x="984193" y="226464"/>
                    </a:lnTo>
                    <a:cubicBezTo>
                      <a:pt x="984193" y="210281"/>
                      <a:pt x="971075" y="197163"/>
                      <a:pt x="954893" y="197162"/>
                    </a:cubicBezTo>
                    <a:cubicBezTo>
                      <a:pt x="938710" y="197163"/>
                      <a:pt x="925591" y="210281"/>
                      <a:pt x="925591" y="226464"/>
                    </a:cubicBezTo>
                    <a:lnTo>
                      <a:pt x="925591" y="425710"/>
                    </a:lnTo>
                    <a:cubicBezTo>
                      <a:pt x="925591" y="441893"/>
                      <a:pt x="938710" y="455012"/>
                      <a:pt x="954893" y="455012"/>
                    </a:cubicBezTo>
                    <a:lnTo>
                      <a:pt x="954893" y="455011"/>
                    </a:lnTo>
                    <a:cubicBezTo>
                      <a:pt x="971075" y="455011"/>
                      <a:pt x="984194" y="441892"/>
                      <a:pt x="984194" y="425710"/>
                    </a:cubicBezTo>
                    <a:close/>
                    <a:moveTo>
                      <a:pt x="1075004" y="402269"/>
                    </a:moveTo>
                    <a:lnTo>
                      <a:pt x="1075004" y="249904"/>
                    </a:lnTo>
                    <a:cubicBezTo>
                      <a:pt x="1075004" y="233721"/>
                      <a:pt x="1061885" y="220603"/>
                      <a:pt x="1045703" y="220603"/>
                    </a:cubicBezTo>
                    <a:cubicBezTo>
                      <a:pt x="1029520" y="220603"/>
                      <a:pt x="1016402" y="233721"/>
                      <a:pt x="1016402" y="249904"/>
                    </a:cubicBezTo>
                    <a:lnTo>
                      <a:pt x="1016402" y="402269"/>
                    </a:lnTo>
                    <a:cubicBezTo>
                      <a:pt x="1016402" y="418452"/>
                      <a:pt x="1029520" y="431570"/>
                      <a:pt x="1045703" y="431570"/>
                    </a:cubicBezTo>
                    <a:lnTo>
                      <a:pt x="1045703" y="431570"/>
                    </a:lnTo>
                    <a:cubicBezTo>
                      <a:pt x="1061885" y="431570"/>
                      <a:pt x="1075004" y="418451"/>
                      <a:pt x="1075004" y="402269"/>
                    </a:cubicBezTo>
                    <a:close/>
                  </a:path>
                </a:pathLst>
              </a:custGeom>
              <a:solidFill>
                <a:srgbClr val="05954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rtl="0"/>
                <a:endParaRPr lang="ko-KR" altLang="en-US" dirty="0">
                  <a:solidFill>
                    <a:schemeClr val="tx1"/>
                  </a:solidFill>
                </a:endParaRPr>
              </a:p>
            </p:txBody>
          </p:sp>
        </p:grpSp>
        <p:grpSp>
          <p:nvGrpSpPr>
            <p:cNvPr id="9" name="Group 139">
              <a:extLst>
                <a:ext uri="{FF2B5EF4-FFF2-40B4-BE49-F238E27FC236}">
                  <a16:creationId xmlns:a16="http://schemas.microsoft.com/office/drawing/2014/main" id="{9599445A-2429-42A0-8020-4301BC28FDBB}"/>
                </a:ext>
              </a:extLst>
            </p:cNvPr>
            <p:cNvGrpSpPr/>
            <p:nvPr/>
          </p:nvGrpSpPr>
          <p:grpSpPr>
            <a:xfrm>
              <a:off x="3158599" y="-1847"/>
              <a:ext cx="762976" cy="2936601"/>
              <a:chOff x="3158599" y="-1847"/>
              <a:chExt cx="762976" cy="2936601"/>
            </a:xfrm>
            <a:solidFill>
              <a:schemeClr val="accent4"/>
            </a:solidFill>
          </p:grpSpPr>
          <p:sp>
            <p:nvSpPr>
              <p:cNvPr id="22" name="Rectangle 140">
                <a:extLst>
                  <a:ext uri="{FF2B5EF4-FFF2-40B4-BE49-F238E27FC236}">
                    <a16:creationId xmlns:a16="http://schemas.microsoft.com/office/drawing/2014/main" id="{0D12C02A-DC6E-457D-BE87-4855B2D4C2AA}"/>
                  </a:ext>
                </a:extLst>
              </p:cNvPr>
              <p:cNvSpPr/>
              <p:nvPr/>
            </p:nvSpPr>
            <p:spPr>
              <a:xfrm>
                <a:off x="3501625" y="-1847"/>
                <a:ext cx="72000" cy="17373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sz="2700" dirty="0">
                  <a:solidFill>
                    <a:schemeClr val="tx1"/>
                  </a:solidFill>
                </a:endParaRPr>
              </a:p>
            </p:txBody>
          </p:sp>
          <p:sp>
            <p:nvSpPr>
              <p:cNvPr id="23" name="Freeform: Shape 141">
                <a:extLst>
                  <a:ext uri="{FF2B5EF4-FFF2-40B4-BE49-F238E27FC236}">
                    <a16:creationId xmlns:a16="http://schemas.microsoft.com/office/drawing/2014/main" id="{B8040CAB-D38D-4A02-847E-AB4037937C62}"/>
                  </a:ext>
                </a:extLst>
              </p:cNvPr>
              <p:cNvSpPr/>
              <p:nvPr/>
            </p:nvSpPr>
            <p:spPr>
              <a:xfrm rot="5400000" flipH="1">
                <a:off x="2911264" y="1924443"/>
                <a:ext cx="1257646" cy="762976"/>
              </a:xfrm>
              <a:custGeom>
                <a:avLst/>
                <a:gdLst>
                  <a:gd name="connsiteX0" fmla="*/ 782320 w 1075004"/>
                  <a:gd name="connsiteY0" fmla="*/ 253919 h 652173"/>
                  <a:gd name="connsiteX1" fmla="*/ 763875 w 1075004"/>
                  <a:gd name="connsiteY1" fmla="*/ 269396 h 652173"/>
                  <a:gd name="connsiteX2" fmla="*/ 421371 w 1075004"/>
                  <a:gd name="connsiteY2" fmla="*/ 239431 h 652173"/>
                  <a:gd name="connsiteX3" fmla="*/ 421370 w 1075004"/>
                  <a:gd name="connsiteY3" fmla="*/ 253854 h 652173"/>
                  <a:gd name="connsiteX4" fmla="*/ 447078 w 1075004"/>
                  <a:gd name="connsiteY4" fmla="*/ 253854 h 652173"/>
                  <a:gd name="connsiteX5" fmla="*/ 464104 w 1075004"/>
                  <a:gd name="connsiteY5" fmla="*/ 270880 h 652173"/>
                  <a:gd name="connsiteX6" fmla="*/ 464104 w 1075004"/>
                  <a:gd name="connsiteY6" fmla="*/ 270879 h 652173"/>
                  <a:gd name="connsiteX7" fmla="*/ 447079 w 1075004"/>
                  <a:gd name="connsiteY7" fmla="*/ 287905 h 652173"/>
                  <a:gd name="connsiteX8" fmla="*/ 421371 w 1075004"/>
                  <a:gd name="connsiteY8" fmla="*/ 287905 h 652173"/>
                  <a:gd name="connsiteX9" fmla="*/ 421371 w 1075004"/>
                  <a:gd name="connsiteY9" fmla="*/ 311227 h 652173"/>
                  <a:gd name="connsiteX10" fmla="*/ 447078 w 1075004"/>
                  <a:gd name="connsiteY10" fmla="*/ 311227 h 652173"/>
                  <a:gd name="connsiteX11" fmla="*/ 464104 w 1075004"/>
                  <a:gd name="connsiteY11" fmla="*/ 328253 h 652173"/>
                  <a:gd name="connsiteX12" fmla="*/ 464104 w 1075004"/>
                  <a:gd name="connsiteY12" fmla="*/ 328253 h 652173"/>
                  <a:gd name="connsiteX13" fmla="*/ 447079 w 1075004"/>
                  <a:gd name="connsiteY13" fmla="*/ 345278 h 652173"/>
                  <a:gd name="connsiteX14" fmla="*/ 421371 w 1075004"/>
                  <a:gd name="connsiteY14" fmla="*/ 345279 h 652173"/>
                  <a:gd name="connsiteX15" fmla="*/ 421371 w 1075004"/>
                  <a:gd name="connsiteY15" fmla="*/ 368601 h 652173"/>
                  <a:gd name="connsiteX16" fmla="*/ 447078 w 1075004"/>
                  <a:gd name="connsiteY16" fmla="*/ 368601 h 652173"/>
                  <a:gd name="connsiteX17" fmla="*/ 464104 w 1075004"/>
                  <a:gd name="connsiteY17" fmla="*/ 385627 h 652173"/>
                  <a:gd name="connsiteX18" fmla="*/ 464104 w 1075004"/>
                  <a:gd name="connsiteY18" fmla="*/ 385627 h 652173"/>
                  <a:gd name="connsiteX19" fmla="*/ 447079 w 1075004"/>
                  <a:gd name="connsiteY19" fmla="*/ 402652 h 652173"/>
                  <a:gd name="connsiteX20" fmla="*/ 421371 w 1075004"/>
                  <a:gd name="connsiteY20" fmla="*/ 402652 h 652173"/>
                  <a:gd name="connsiteX21" fmla="*/ 421370 w 1075004"/>
                  <a:gd name="connsiteY21" fmla="*/ 417162 h 652173"/>
                  <a:gd name="connsiteX22" fmla="*/ 762268 w 1075004"/>
                  <a:gd name="connsiteY22" fmla="*/ 381332 h 652173"/>
                  <a:gd name="connsiteX23" fmla="*/ 780980 w 1075004"/>
                  <a:gd name="connsiteY23" fmla="*/ 396486 h 652173"/>
                  <a:gd name="connsiteX24" fmla="*/ 765828 w 1075004"/>
                  <a:gd name="connsiteY24" fmla="*/ 415197 h 652173"/>
                  <a:gd name="connsiteX25" fmla="*/ 415893 w 1075004"/>
                  <a:gd name="connsiteY25" fmla="*/ 451977 h 652173"/>
                  <a:gd name="connsiteX26" fmla="*/ 397181 w 1075004"/>
                  <a:gd name="connsiteY26" fmla="*/ 436824 h 652173"/>
                  <a:gd name="connsiteX27" fmla="*/ 398889 w 1075004"/>
                  <a:gd name="connsiteY27" fmla="*/ 431060 h 652173"/>
                  <a:gd name="connsiteX28" fmla="*/ 398669 w 1075004"/>
                  <a:gd name="connsiteY28" fmla="*/ 430530 h 652173"/>
                  <a:gd name="connsiteX29" fmla="*/ 398669 w 1075004"/>
                  <a:gd name="connsiteY29" fmla="*/ 402652 h 652173"/>
                  <a:gd name="connsiteX30" fmla="*/ 372962 w 1075004"/>
                  <a:gd name="connsiteY30" fmla="*/ 402653 h 652173"/>
                  <a:gd name="connsiteX31" fmla="*/ 355936 w 1075004"/>
                  <a:gd name="connsiteY31" fmla="*/ 385627 h 652173"/>
                  <a:gd name="connsiteX32" fmla="*/ 372962 w 1075004"/>
                  <a:gd name="connsiteY32" fmla="*/ 368601 h 652173"/>
                  <a:gd name="connsiteX33" fmla="*/ 398669 w 1075004"/>
                  <a:gd name="connsiteY33" fmla="*/ 368601 h 652173"/>
                  <a:gd name="connsiteX34" fmla="*/ 398670 w 1075004"/>
                  <a:gd name="connsiteY34" fmla="*/ 345279 h 652173"/>
                  <a:gd name="connsiteX35" fmla="*/ 372962 w 1075004"/>
                  <a:gd name="connsiteY35" fmla="*/ 345279 h 652173"/>
                  <a:gd name="connsiteX36" fmla="*/ 355936 w 1075004"/>
                  <a:gd name="connsiteY36" fmla="*/ 328253 h 652173"/>
                  <a:gd name="connsiteX37" fmla="*/ 372962 w 1075004"/>
                  <a:gd name="connsiteY37" fmla="*/ 311228 h 652173"/>
                  <a:gd name="connsiteX38" fmla="*/ 398669 w 1075004"/>
                  <a:gd name="connsiteY38" fmla="*/ 311227 h 652173"/>
                  <a:gd name="connsiteX39" fmla="*/ 398669 w 1075004"/>
                  <a:gd name="connsiteY39" fmla="*/ 287905 h 652173"/>
                  <a:gd name="connsiteX40" fmla="*/ 372962 w 1075004"/>
                  <a:gd name="connsiteY40" fmla="*/ 287905 h 652173"/>
                  <a:gd name="connsiteX41" fmla="*/ 355936 w 1075004"/>
                  <a:gd name="connsiteY41" fmla="*/ 270880 h 652173"/>
                  <a:gd name="connsiteX42" fmla="*/ 372962 w 1075004"/>
                  <a:gd name="connsiteY42" fmla="*/ 253854 h 652173"/>
                  <a:gd name="connsiteX43" fmla="*/ 398670 w 1075004"/>
                  <a:gd name="connsiteY43" fmla="*/ 253854 h 652173"/>
                  <a:gd name="connsiteX44" fmla="*/ 398670 w 1075004"/>
                  <a:gd name="connsiteY44" fmla="*/ 226224 h 652173"/>
                  <a:gd name="connsiteX45" fmla="*/ 399282 w 1075004"/>
                  <a:gd name="connsiteY45" fmla="*/ 224745 h 652173"/>
                  <a:gd name="connsiteX46" fmla="*/ 397876 w 1075004"/>
                  <a:gd name="connsiteY46" fmla="*/ 220285 h 652173"/>
                  <a:gd name="connsiteX47" fmla="*/ 416321 w 1075004"/>
                  <a:gd name="connsiteY47" fmla="*/ 204807 h 652173"/>
                  <a:gd name="connsiteX48" fmla="*/ 766843 w 1075004"/>
                  <a:gd name="connsiteY48" fmla="*/ 235474 h 652173"/>
                  <a:gd name="connsiteX49" fmla="*/ 782320 w 1075004"/>
                  <a:gd name="connsiteY49" fmla="*/ 253919 h 652173"/>
                  <a:gd name="connsiteX50" fmla="*/ 787242 w 1075004"/>
                  <a:gd name="connsiteY50" fmla="*/ 326087 h 652173"/>
                  <a:gd name="connsiteX51" fmla="*/ 785600 w 1075004"/>
                  <a:gd name="connsiteY51" fmla="*/ 324445 h 652173"/>
                  <a:gd name="connsiteX52" fmla="*/ 785600 w 1075004"/>
                  <a:gd name="connsiteY52" fmla="*/ 237207 h 652173"/>
                  <a:gd name="connsiteX53" fmla="*/ 722116 w 1075004"/>
                  <a:gd name="connsiteY53" fmla="*/ 173722 h 652173"/>
                  <a:gd name="connsiteX54" fmla="*/ 634876 w 1075004"/>
                  <a:gd name="connsiteY54" fmla="*/ 173722 h 652173"/>
                  <a:gd name="connsiteX55" fmla="*/ 556664 w 1075004"/>
                  <a:gd name="connsiteY55" fmla="*/ 95509 h 652173"/>
                  <a:gd name="connsiteX56" fmla="*/ 95508 w 1075004"/>
                  <a:gd name="connsiteY56" fmla="*/ 95509 h 652173"/>
                  <a:gd name="connsiteX57" fmla="*/ 0 w 1075004"/>
                  <a:gd name="connsiteY57" fmla="*/ 326087 h 652173"/>
                  <a:gd name="connsiteX58" fmla="*/ 95508 w 1075004"/>
                  <a:gd name="connsiteY58" fmla="*/ 556665 h 652173"/>
                  <a:gd name="connsiteX59" fmla="*/ 556665 w 1075004"/>
                  <a:gd name="connsiteY59" fmla="*/ 556665 h 652173"/>
                  <a:gd name="connsiteX60" fmla="*/ 634877 w 1075004"/>
                  <a:gd name="connsiteY60" fmla="*/ 478452 h 652173"/>
                  <a:gd name="connsiteX61" fmla="*/ 722116 w 1075004"/>
                  <a:gd name="connsiteY61" fmla="*/ 478453 h 652173"/>
                  <a:gd name="connsiteX62" fmla="*/ 785600 w 1075004"/>
                  <a:gd name="connsiteY62" fmla="*/ 414968 h 652173"/>
                  <a:gd name="connsiteX63" fmla="*/ 785600 w 1075004"/>
                  <a:gd name="connsiteY63" fmla="*/ 327729 h 652173"/>
                  <a:gd name="connsiteX64" fmla="*/ 893383 w 1075004"/>
                  <a:gd name="connsiteY64" fmla="*/ 437430 h 652173"/>
                  <a:gd name="connsiteX65" fmla="*/ 893383 w 1075004"/>
                  <a:gd name="connsiteY65" fmla="*/ 214743 h 652173"/>
                  <a:gd name="connsiteX66" fmla="*/ 864082 w 1075004"/>
                  <a:gd name="connsiteY66" fmla="*/ 185442 h 652173"/>
                  <a:gd name="connsiteX67" fmla="*/ 834781 w 1075004"/>
                  <a:gd name="connsiteY67" fmla="*/ 214743 h 652173"/>
                  <a:gd name="connsiteX68" fmla="*/ 834781 w 1075004"/>
                  <a:gd name="connsiteY68" fmla="*/ 437431 h 652173"/>
                  <a:gd name="connsiteX69" fmla="*/ 864082 w 1075004"/>
                  <a:gd name="connsiteY69" fmla="*/ 466732 h 652173"/>
                  <a:gd name="connsiteX70" fmla="*/ 864082 w 1075004"/>
                  <a:gd name="connsiteY70" fmla="*/ 466731 h 652173"/>
                  <a:gd name="connsiteX71" fmla="*/ 893383 w 1075004"/>
                  <a:gd name="connsiteY71" fmla="*/ 437430 h 652173"/>
                  <a:gd name="connsiteX72" fmla="*/ 984194 w 1075004"/>
                  <a:gd name="connsiteY72" fmla="*/ 425710 h 652173"/>
                  <a:gd name="connsiteX73" fmla="*/ 984193 w 1075004"/>
                  <a:gd name="connsiteY73" fmla="*/ 226464 h 652173"/>
                  <a:gd name="connsiteX74" fmla="*/ 954892 w 1075004"/>
                  <a:gd name="connsiteY74" fmla="*/ 197162 h 652173"/>
                  <a:gd name="connsiteX75" fmla="*/ 925591 w 1075004"/>
                  <a:gd name="connsiteY75" fmla="*/ 226464 h 652173"/>
                  <a:gd name="connsiteX76" fmla="*/ 925591 w 1075004"/>
                  <a:gd name="connsiteY76" fmla="*/ 425710 h 652173"/>
                  <a:gd name="connsiteX77" fmla="*/ 954892 w 1075004"/>
                  <a:gd name="connsiteY77" fmla="*/ 455011 h 652173"/>
                  <a:gd name="connsiteX78" fmla="*/ 954892 w 1075004"/>
                  <a:gd name="connsiteY78" fmla="*/ 455011 h 652173"/>
                  <a:gd name="connsiteX79" fmla="*/ 984194 w 1075004"/>
                  <a:gd name="connsiteY79" fmla="*/ 425710 h 652173"/>
                  <a:gd name="connsiteX80" fmla="*/ 1075004 w 1075004"/>
                  <a:gd name="connsiteY80" fmla="*/ 402268 h 652173"/>
                  <a:gd name="connsiteX81" fmla="*/ 1075004 w 1075004"/>
                  <a:gd name="connsiteY81" fmla="*/ 249904 h 652173"/>
                  <a:gd name="connsiteX82" fmla="*/ 1045703 w 1075004"/>
                  <a:gd name="connsiteY82" fmla="*/ 220603 h 652173"/>
                  <a:gd name="connsiteX83" fmla="*/ 1016402 w 1075004"/>
                  <a:gd name="connsiteY83" fmla="*/ 249904 h 652173"/>
                  <a:gd name="connsiteX84" fmla="*/ 1016402 w 1075004"/>
                  <a:gd name="connsiteY84" fmla="*/ 402269 h 652173"/>
                  <a:gd name="connsiteX85" fmla="*/ 1045703 w 1075004"/>
                  <a:gd name="connsiteY85" fmla="*/ 431570 h 652173"/>
                  <a:gd name="connsiteX86" fmla="*/ 1045703 w 1075004"/>
                  <a:gd name="connsiteY86" fmla="*/ 431570 h 652173"/>
                  <a:gd name="connsiteX87" fmla="*/ 1075004 w 1075004"/>
                  <a:gd name="connsiteY87" fmla="*/ 402268 h 652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075004" h="652173">
                    <a:moveTo>
                      <a:pt x="782320" y="253919"/>
                    </a:moveTo>
                    <a:cubicBezTo>
                      <a:pt x="781500" y="263286"/>
                      <a:pt x="773242" y="270215"/>
                      <a:pt x="763875" y="269396"/>
                    </a:cubicBezTo>
                    <a:cubicBezTo>
                      <a:pt x="649707" y="259408"/>
                      <a:pt x="535539" y="249420"/>
                      <a:pt x="421371" y="239431"/>
                    </a:cubicBezTo>
                    <a:lnTo>
                      <a:pt x="421370" y="253854"/>
                    </a:lnTo>
                    <a:lnTo>
                      <a:pt x="447078" y="253854"/>
                    </a:lnTo>
                    <a:cubicBezTo>
                      <a:pt x="456482" y="253853"/>
                      <a:pt x="464104" y="261476"/>
                      <a:pt x="464104" y="270880"/>
                    </a:cubicBezTo>
                    <a:lnTo>
                      <a:pt x="464104" y="270879"/>
                    </a:lnTo>
                    <a:cubicBezTo>
                      <a:pt x="464104" y="280282"/>
                      <a:pt x="456482" y="287905"/>
                      <a:pt x="447079" y="287905"/>
                    </a:cubicBezTo>
                    <a:cubicBezTo>
                      <a:pt x="438509" y="287905"/>
                      <a:pt x="429940" y="287905"/>
                      <a:pt x="421371" y="287905"/>
                    </a:cubicBezTo>
                    <a:lnTo>
                      <a:pt x="421371" y="311227"/>
                    </a:lnTo>
                    <a:lnTo>
                      <a:pt x="447078" y="311227"/>
                    </a:lnTo>
                    <a:cubicBezTo>
                      <a:pt x="456482" y="311227"/>
                      <a:pt x="464104" y="318850"/>
                      <a:pt x="464104" y="328253"/>
                    </a:cubicBezTo>
                    <a:lnTo>
                      <a:pt x="464104" y="328253"/>
                    </a:lnTo>
                    <a:cubicBezTo>
                      <a:pt x="464104" y="337655"/>
                      <a:pt x="456482" y="345278"/>
                      <a:pt x="447079" y="345278"/>
                    </a:cubicBezTo>
                    <a:cubicBezTo>
                      <a:pt x="438510" y="345278"/>
                      <a:pt x="429940" y="345278"/>
                      <a:pt x="421371" y="345279"/>
                    </a:cubicBezTo>
                    <a:lnTo>
                      <a:pt x="421371" y="368601"/>
                    </a:lnTo>
                    <a:lnTo>
                      <a:pt x="447078" y="368601"/>
                    </a:lnTo>
                    <a:cubicBezTo>
                      <a:pt x="456482" y="368601"/>
                      <a:pt x="464104" y="376223"/>
                      <a:pt x="464104" y="385627"/>
                    </a:cubicBezTo>
                    <a:lnTo>
                      <a:pt x="464104" y="385627"/>
                    </a:lnTo>
                    <a:cubicBezTo>
                      <a:pt x="464104" y="395030"/>
                      <a:pt x="456481" y="402652"/>
                      <a:pt x="447079" y="402652"/>
                    </a:cubicBezTo>
                    <a:cubicBezTo>
                      <a:pt x="438509" y="402652"/>
                      <a:pt x="429940" y="402652"/>
                      <a:pt x="421371" y="402652"/>
                    </a:cubicBezTo>
                    <a:lnTo>
                      <a:pt x="421370" y="417162"/>
                    </a:lnTo>
                    <a:lnTo>
                      <a:pt x="762268" y="381332"/>
                    </a:lnTo>
                    <a:cubicBezTo>
                      <a:pt x="771619" y="380350"/>
                      <a:pt x="779997" y="387134"/>
                      <a:pt x="780980" y="396486"/>
                    </a:cubicBezTo>
                    <a:cubicBezTo>
                      <a:pt x="781963" y="405837"/>
                      <a:pt x="775179" y="414214"/>
                      <a:pt x="765828" y="415197"/>
                    </a:cubicBezTo>
                    <a:cubicBezTo>
                      <a:pt x="649182" y="427457"/>
                      <a:pt x="532538" y="439718"/>
                      <a:pt x="415893" y="451977"/>
                    </a:cubicBezTo>
                    <a:cubicBezTo>
                      <a:pt x="406541" y="452960"/>
                      <a:pt x="398164" y="446176"/>
                      <a:pt x="397181" y="436824"/>
                    </a:cubicBezTo>
                    <a:cubicBezTo>
                      <a:pt x="396959" y="434720"/>
                      <a:pt x="397132" y="432665"/>
                      <a:pt x="398889" y="431060"/>
                    </a:cubicBezTo>
                    <a:lnTo>
                      <a:pt x="398669" y="430530"/>
                    </a:lnTo>
                    <a:lnTo>
                      <a:pt x="398669" y="402652"/>
                    </a:lnTo>
                    <a:lnTo>
                      <a:pt x="372962" y="402653"/>
                    </a:lnTo>
                    <a:cubicBezTo>
                      <a:pt x="363559" y="402653"/>
                      <a:pt x="355936" y="395031"/>
                      <a:pt x="355936" y="385627"/>
                    </a:cubicBezTo>
                    <a:cubicBezTo>
                      <a:pt x="355936" y="376224"/>
                      <a:pt x="363559" y="368601"/>
                      <a:pt x="372962" y="368601"/>
                    </a:cubicBezTo>
                    <a:lnTo>
                      <a:pt x="398669" y="368601"/>
                    </a:lnTo>
                    <a:lnTo>
                      <a:pt x="398670" y="345279"/>
                    </a:lnTo>
                    <a:lnTo>
                      <a:pt x="372962" y="345279"/>
                    </a:lnTo>
                    <a:cubicBezTo>
                      <a:pt x="363559" y="345278"/>
                      <a:pt x="355937" y="337656"/>
                      <a:pt x="355936" y="328253"/>
                    </a:cubicBezTo>
                    <a:cubicBezTo>
                      <a:pt x="355937" y="318850"/>
                      <a:pt x="363559" y="311227"/>
                      <a:pt x="372962" y="311228"/>
                    </a:cubicBezTo>
                    <a:lnTo>
                      <a:pt x="398669" y="311227"/>
                    </a:lnTo>
                    <a:lnTo>
                      <a:pt x="398669" y="287905"/>
                    </a:lnTo>
                    <a:lnTo>
                      <a:pt x="372962" y="287905"/>
                    </a:lnTo>
                    <a:cubicBezTo>
                      <a:pt x="363559" y="287905"/>
                      <a:pt x="355936" y="280283"/>
                      <a:pt x="355936" y="270880"/>
                    </a:cubicBezTo>
                    <a:cubicBezTo>
                      <a:pt x="355936" y="261476"/>
                      <a:pt x="363559" y="253854"/>
                      <a:pt x="372962" y="253854"/>
                    </a:cubicBezTo>
                    <a:lnTo>
                      <a:pt x="398670" y="253854"/>
                    </a:lnTo>
                    <a:lnTo>
                      <a:pt x="398670" y="226224"/>
                    </a:lnTo>
                    <a:cubicBezTo>
                      <a:pt x="398670" y="225699"/>
                      <a:pt x="398705" y="225182"/>
                      <a:pt x="399282" y="224745"/>
                    </a:cubicBezTo>
                    <a:lnTo>
                      <a:pt x="397876" y="220285"/>
                    </a:lnTo>
                    <a:cubicBezTo>
                      <a:pt x="398695" y="210917"/>
                      <a:pt x="406953" y="203988"/>
                      <a:pt x="416321" y="204807"/>
                    </a:cubicBezTo>
                    <a:lnTo>
                      <a:pt x="766843" y="235474"/>
                    </a:lnTo>
                    <a:cubicBezTo>
                      <a:pt x="776210" y="236294"/>
                      <a:pt x="783140" y="244551"/>
                      <a:pt x="782320" y="253919"/>
                    </a:cubicBezTo>
                    <a:close/>
                    <a:moveTo>
                      <a:pt x="787242" y="326087"/>
                    </a:moveTo>
                    <a:lnTo>
                      <a:pt x="785600" y="324445"/>
                    </a:lnTo>
                    <a:lnTo>
                      <a:pt x="785600" y="237207"/>
                    </a:lnTo>
                    <a:cubicBezTo>
                      <a:pt x="785600" y="202145"/>
                      <a:pt x="757177" y="173722"/>
                      <a:pt x="722116" y="173722"/>
                    </a:cubicBezTo>
                    <a:lnTo>
                      <a:pt x="634876" y="173722"/>
                    </a:lnTo>
                    <a:cubicBezTo>
                      <a:pt x="608806" y="147651"/>
                      <a:pt x="582735" y="121579"/>
                      <a:pt x="556664" y="95509"/>
                    </a:cubicBezTo>
                    <a:cubicBezTo>
                      <a:pt x="429319" y="-31836"/>
                      <a:pt x="222853" y="-31836"/>
                      <a:pt x="95508" y="95509"/>
                    </a:cubicBezTo>
                    <a:cubicBezTo>
                      <a:pt x="31836" y="159181"/>
                      <a:pt x="0" y="242634"/>
                      <a:pt x="0" y="326087"/>
                    </a:cubicBezTo>
                    <a:cubicBezTo>
                      <a:pt x="0" y="409540"/>
                      <a:pt x="31836" y="492992"/>
                      <a:pt x="95508" y="556665"/>
                    </a:cubicBezTo>
                    <a:cubicBezTo>
                      <a:pt x="222853" y="684010"/>
                      <a:pt x="429320" y="684010"/>
                      <a:pt x="556665" y="556665"/>
                    </a:cubicBezTo>
                    <a:lnTo>
                      <a:pt x="634877" y="478452"/>
                    </a:lnTo>
                    <a:lnTo>
                      <a:pt x="722116" y="478453"/>
                    </a:lnTo>
                    <a:cubicBezTo>
                      <a:pt x="757178" y="478452"/>
                      <a:pt x="785600" y="450029"/>
                      <a:pt x="785600" y="414968"/>
                    </a:cubicBezTo>
                    <a:lnTo>
                      <a:pt x="785600" y="327729"/>
                    </a:lnTo>
                    <a:close/>
                    <a:moveTo>
                      <a:pt x="893383" y="437430"/>
                    </a:moveTo>
                    <a:lnTo>
                      <a:pt x="893383" y="214743"/>
                    </a:lnTo>
                    <a:cubicBezTo>
                      <a:pt x="893383" y="198561"/>
                      <a:pt x="880265" y="185442"/>
                      <a:pt x="864082" y="185442"/>
                    </a:cubicBezTo>
                    <a:cubicBezTo>
                      <a:pt x="847900" y="185442"/>
                      <a:pt x="834781" y="198561"/>
                      <a:pt x="834781" y="214743"/>
                    </a:cubicBezTo>
                    <a:lnTo>
                      <a:pt x="834781" y="437431"/>
                    </a:lnTo>
                    <a:cubicBezTo>
                      <a:pt x="834781" y="453613"/>
                      <a:pt x="847900" y="466732"/>
                      <a:pt x="864082" y="466732"/>
                    </a:cubicBezTo>
                    <a:lnTo>
                      <a:pt x="864082" y="466731"/>
                    </a:lnTo>
                    <a:cubicBezTo>
                      <a:pt x="880265" y="466731"/>
                      <a:pt x="893383" y="453613"/>
                      <a:pt x="893383" y="437430"/>
                    </a:cubicBezTo>
                    <a:close/>
                    <a:moveTo>
                      <a:pt x="984194" y="425710"/>
                    </a:moveTo>
                    <a:lnTo>
                      <a:pt x="984193" y="226464"/>
                    </a:lnTo>
                    <a:cubicBezTo>
                      <a:pt x="984193" y="210281"/>
                      <a:pt x="971075" y="197163"/>
                      <a:pt x="954892" y="197162"/>
                    </a:cubicBezTo>
                    <a:cubicBezTo>
                      <a:pt x="938710" y="197163"/>
                      <a:pt x="925591" y="210281"/>
                      <a:pt x="925591" y="226464"/>
                    </a:cubicBezTo>
                    <a:lnTo>
                      <a:pt x="925591" y="425710"/>
                    </a:lnTo>
                    <a:cubicBezTo>
                      <a:pt x="925591" y="441893"/>
                      <a:pt x="938710" y="455011"/>
                      <a:pt x="954892" y="455011"/>
                    </a:cubicBezTo>
                    <a:lnTo>
                      <a:pt x="954892" y="455011"/>
                    </a:lnTo>
                    <a:cubicBezTo>
                      <a:pt x="971075" y="455011"/>
                      <a:pt x="984194" y="441892"/>
                      <a:pt x="984194" y="425710"/>
                    </a:cubicBezTo>
                    <a:close/>
                    <a:moveTo>
                      <a:pt x="1075004" y="402268"/>
                    </a:moveTo>
                    <a:lnTo>
                      <a:pt x="1075004" y="249904"/>
                    </a:lnTo>
                    <a:cubicBezTo>
                      <a:pt x="1075004" y="233721"/>
                      <a:pt x="1061885" y="220603"/>
                      <a:pt x="1045703" y="220603"/>
                    </a:cubicBezTo>
                    <a:cubicBezTo>
                      <a:pt x="1029520" y="220603"/>
                      <a:pt x="1016402" y="233721"/>
                      <a:pt x="1016402" y="249904"/>
                    </a:cubicBezTo>
                    <a:lnTo>
                      <a:pt x="1016402" y="402269"/>
                    </a:lnTo>
                    <a:cubicBezTo>
                      <a:pt x="1016402" y="418451"/>
                      <a:pt x="1029520" y="431570"/>
                      <a:pt x="1045703" y="431570"/>
                    </a:cubicBezTo>
                    <a:lnTo>
                      <a:pt x="1045703" y="431570"/>
                    </a:lnTo>
                    <a:cubicBezTo>
                      <a:pt x="1061885" y="431570"/>
                      <a:pt x="1075004" y="418451"/>
                      <a:pt x="1075004" y="4022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rtl="0"/>
                <a:endParaRPr lang="ko-KR" altLang="en-US" dirty="0">
                  <a:solidFill>
                    <a:schemeClr val="tx1"/>
                  </a:solidFill>
                </a:endParaRPr>
              </a:p>
            </p:txBody>
          </p:sp>
        </p:grpSp>
        <p:grpSp>
          <p:nvGrpSpPr>
            <p:cNvPr id="10" name="Group 142">
              <a:extLst>
                <a:ext uri="{FF2B5EF4-FFF2-40B4-BE49-F238E27FC236}">
                  <a16:creationId xmlns:a16="http://schemas.microsoft.com/office/drawing/2014/main" id="{99E5F00B-E13C-49CA-8E95-3B76D9963117}"/>
                </a:ext>
              </a:extLst>
            </p:cNvPr>
            <p:cNvGrpSpPr/>
            <p:nvPr/>
          </p:nvGrpSpPr>
          <p:grpSpPr>
            <a:xfrm>
              <a:off x="2015424" y="-1847"/>
              <a:ext cx="1437328" cy="5489412"/>
              <a:chOff x="2015424" y="-1847"/>
              <a:chExt cx="1437328" cy="5489412"/>
            </a:xfrm>
          </p:grpSpPr>
          <p:sp>
            <p:nvSpPr>
              <p:cNvPr id="20" name="Rectangle 143">
                <a:extLst>
                  <a:ext uri="{FF2B5EF4-FFF2-40B4-BE49-F238E27FC236}">
                    <a16:creationId xmlns:a16="http://schemas.microsoft.com/office/drawing/2014/main" id="{A6C3B664-966C-4726-AE83-B4046466AA87}"/>
                  </a:ext>
                </a:extLst>
              </p:cNvPr>
              <p:cNvSpPr/>
              <p:nvPr/>
            </p:nvSpPr>
            <p:spPr>
              <a:xfrm>
                <a:off x="2701620" y="-1847"/>
                <a:ext cx="72000" cy="4023360"/>
              </a:xfrm>
              <a:prstGeom prst="rect">
                <a:avLst/>
              </a:prstGeom>
              <a:solidFill>
                <a:srgbClr val="05954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sz="2700" dirty="0">
                  <a:solidFill>
                    <a:schemeClr val="tx1"/>
                  </a:solidFill>
                </a:endParaRPr>
              </a:p>
            </p:txBody>
          </p:sp>
          <p:sp>
            <p:nvSpPr>
              <p:cNvPr id="21" name="Rounded Rectangle 51">
                <a:extLst>
                  <a:ext uri="{FF2B5EF4-FFF2-40B4-BE49-F238E27FC236}">
                    <a16:creationId xmlns:a16="http://schemas.microsoft.com/office/drawing/2014/main" id="{F7062034-0525-4BDA-B64C-AD6C6C6EDF4D}"/>
                  </a:ext>
                </a:extLst>
              </p:cNvPr>
              <p:cNvSpPr/>
              <p:nvPr/>
            </p:nvSpPr>
            <p:spPr>
              <a:xfrm rot="5400000" flipH="1">
                <a:off x="1970982" y="4005795"/>
                <a:ext cx="1526212" cy="1437328"/>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rgbClr val="05954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rtl="0"/>
                <a:endParaRPr lang="ko-KR" altLang="en-US" dirty="0">
                  <a:solidFill>
                    <a:schemeClr val="tx1"/>
                  </a:solidFill>
                </a:endParaRPr>
              </a:p>
            </p:txBody>
          </p:sp>
        </p:grpSp>
        <p:grpSp>
          <p:nvGrpSpPr>
            <p:cNvPr id="11" name="Group 145">
              <a:extLst>
                <a:ext uri="{FF2B5EF4-FFF2-40B4-BE49-F238E27FC236}">
                  <a16:creationId xmlns:a16="http://schemas.microsoft.com/office/drawing/2014/main" id="{A8AF8FCA-13A4-4C29-94B2-314964A20F8F}"/>
                </a:ext>
              </a:extLst>
            </p:cNvPr>
            <p:cNvGrpSpPr/>
            <p:nvPr/>
          </p:nvGrpSpPr>
          <p:grpSpPr>
            <a:xfrm>
              <a:off x="808111" y="-1847"/>
              <a:ext cx="762978" cy="3628896"/>
              <a:chOff x="808111" y="-1847"/>
              <a:chExt cx="762978" cy="3628896"/>
            </a:xfrm>
            <a:solidFill>
              <a:schemeClr val="accent2"/>
            </a:solidFill>
          </p:grpSpPr>
          <p:sp>
            <p:nvSpPr>
              <p:cNvPr id="15" name="Rectangle 146">
                <a:extLst>
                  <a:ext uri="{FF2B5EF4-FFF2-40B4-BE49-F238E27FC236}">
                    <a16:creationId xmlns:a16="http://schemas.microsoft.com/office/drawing/2014/main" id="{4F950371-563D-48CF-A063-61F00B025F59}"/>
                  </a:ext>
                </a:extLst>
              </p:cNvPr>
              <p:cNvSpPr/>
              <p:nvPr/>
            </p:nvSpPr>
            <p:spPr>
              <a:xfrm>
                <a:off x="1152817" y="-1847"/>
                <a:ext cx="72000" cy="2377440"/>
              </a:xfrm>
              <a:prstGeom prst="rect">
                <a:avLst/>
              </a:prstGeom>
              <a:solidFill>
                <a:srgbClr val="05954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sz="2700" dirty="0">
                  <a:solidFill>
                    <a:schemeClr val="tx1"/>
                  </a:solidFill>
                </a:endParaRPr>
              </a:p>
            </p:txBody>
          </p:sp>
          <p:sp>
            <p:nvSpPr>
              <p:cNvPr id="16" name="Freeform: Shape 147">
                <a:extLst>
                  <a:ext uri="{FF2B5EF4-FFF2-40B4-BE49-F238E27FC236}">
                    <a16:creationId xmlns:a16="http://schemas.microsoft.com/office/drawing/2014/main" id="{EBBC6B67-60AB-4516-861F-4CAB2846CD1C}"/>
                  </a:ext>
                </a:extLst>
              </p:cNvPr>
              <p:cNvSpPr/>
              <p:nvPr/>
            </p:nvSpPr>
            <p:spPr>
              <a:xfrm rot="5400000" flipH="1">
                <a:off x="560777" y="2616737"/>
                <a:ext cx="1257646" cy="762978"/>
              </a:xfrm>
              <a:custGeom>
                <a:avLst/>
                <a:gdLst>
                  <a:gd name="connsiteX0" fmla="*/ 782320 w 1075004"/>
                  <a:gd name="connsiteY0" fmla="*/ 253920 h 652174"/>
                  <a:gd name="connsiteX1" fmla="*/ 763875 w 1075004"/>
                  <a:gd name="connsiteY1" fmla="*/ 269397 h 652174"/>
                  <a:gd name="connsiteX2" fmla="*/ 421371 w 1075004"/>
                  <a:gd name="connsiteY2" fmla="*/ 239432 h 652174"/>
                  <a:gd name="connsiteX3" fmla="*/ 421370 w 1075004"/>
                  <a:gd name="connsiteY3" fmla="*/ 253855 h 652174"/>
                  <a:gd name="connsiteX4" fmla="*/ 447078 w 1075004"/>
                  <a:gd name="connsiteY4" fmla="*/ 253855 h 652174"/>
                  <a:gd name="connsiteX5" fmla="*/ 464104 w 1075004"/>
                  <a:gd name="connsiteY5" fmla="*/ 270881 h 652174"/>
                  <a:gd name="connsiteX6" fmla="*/ 464104 w 1075004"/>
                  <a:gd name="connsiteY6" fmla="*/ 270880 h 652174"/>
                  <a:gd name="connsiteX7" fmla="*/ 447079 w 1075004"/>
                  <a:gd name="connsiteY7" fmla="*/ 287906 h 652174"/>
                  <a:gd name="connsiteX8" fmla="*/ 421371 w 1075004"/>
                  <a:gd name="connsiteY8" fmla="*/ 287906 h 652174"/>
                  <a:gd name="connsiteX9" fmla="*/ 421371 w 1075004"/>
                  <a:gd name="connsiteY9" fmla="*/ 311228 h 652174"/>
                  <a:gd name="connsiteX10" fmla="*/ 447078 w 1075004"/>
                  <a:gd name="connsiteY10" fmla="*/ 311228 h 652174"/>
                  <a:gd name="connsiteX11" fmla="*/ 464104 w 1075004"/>
                  <a:gd name="connsiteY11" fmla="*/ 328254 h 652174"/>
                  <a:gd name="connsiteX12" fmla="*/ 464104 w 1075004"/>
                  <a:gd name="connsiteY12" fmla="*/ 328254 h 652174"/>
                  <a:gd name="connsiteX13" fmla="*/ 447079 w 1075004"/>
                  <a:gd name="connsiteY13" fmla="*/ 345279 h 652174"/>
                  <a:gd name="connsiteX14" fmla="*/ 421371 w 1075004"/>
                  <a:gd name="connsiteY14" fmla="*/ 345280 h 652174"/>
                  <a:gd name="connsiteX15" fmla="*/ 421371 w 1075004"/>
                  <a:gd name="connsiteY15" fmla="*/ 368602 h 652174"/>
                  <a:gd name="connsiteX16" fmla="*/ 447078 w 1075004"/>
                  <a:gd name="connsiteY16" fmla="*/ 368602 h 652174"/>
                  <a:gd name="connsiteX17" fmla="*/ 464104 w 1075004"/>
                  <a:gd name="connsiteY17" fmla="*/ 385628 h 652174"/>
                  <a:gd name="connsiteX18" fmla="*/ 464104 w 1075004"/>
                  <a:gd name="connsiteY18" fmla="*/ 385628 h 652174"/>
                  <a:gd name="connsiteX19" fmla="*/ 447079 w 1075004"/>
                  <a:gd name="connsiteY19" fmla="*/ 402653 h 652174"/>
                  <a:gd name="connsiteX20" fmla="*/ 421371 w 1075004"/>
                  <a:gd name="connsiteY20" fmla="*/ 402653 h 652174"/>
                  <a:gd name="connsiteX21" fmla="*/ 421370 w 1075004"/>
                  <a:gd name="connsiteY21" fmla="*/ 417163 h 652174"/>
                  <a:gd name="connsiteX22" fmla="*/ 762268 w 1075004"/>
                  <a:gd name="connsiteY22" fmla="*/ 381333 h 652174"/>
                  <a:gd name="connsiteX23" fmla="*/ 780980 w 1075004"/>
                  <a:gd name="connsiteY23" fmla="*/ 396486 h 652174"/>
                  <a:gd name="connsiteX24" fmla="*/ 765828 w 1075004"/>
                  <a:gd name="connsiteY24" fmla="*/ 415198 h 652174"/>
                  <a:gd name="connsiteX25" fmla="*/ 415893 w 1075004"/>
                  <a:gd name="connsiteY25" fmla="*/ 451978 h 652174"/>
                  <a:gd name="connsiteX26" fmla="*/ 397181 w 1075004"/>
                  <a:gd name="connsiteY26" fmla="*/ 436825 h 652174"/>
                  <a:gd name="connsiteX27" fmla="*/ 398889 w 1075004"/>
                  <a:gd name="connsiteY27" fmla="*/ 431061 h 652174"/>
                  <a:gd name="connsiteX28" fmla="*/ 398669 w 1075004"/>
                  <a:gd name="connsiteY28" fmla="*/ 430531 h 652174"/>
                  <a:gd name="connsiteX29" fmla="*/ 398669 w 1075004"/>
                  <a:gd name="connsiteY29" fmla="*/ 402653 h 652174"/>
                  <a:gd name="connsiteX30" fmla="*/ 372962 w 1075004"/>
                  <a:gd name="connsiteY30" fmla="*/ 402654 h 652174"/>
                  <a:gd name="connsiteX31" fmla="*/ 355936 w 1075004"/>
                  <a:gd name="connsiteY31" fmla="*/ 385628 h 652174"/>
                  <a:gd name="connsiteX32" fmla="*/ 372962 w 1075004"/>
                  <a:gd name="connsiteY32" fmla="*/ 368602 h 652174"/>
                  <a:gd name="connsiteX33" fmla="*/ 398669 w 1075004"/>
                  <a:gd name="connsiteY33" fmla="*/ 368602 h 652174"/>
                  <a:gd name="connsiteX34" fmla="*/ 398670 w 1075004"/>
                  <a:gd name="connsiteY34" fmla="*/ 345280 h 652174"/>
                  <a:gd name="connsiteX35" fmla="*/ 372962 w 1075004"/>
                  <a:gd name="connsiteY35" fmla="*/ 345280 h 652174"/>
                  <a:gd name="connsiteX36" fmla="*/ 355936 w 1075004"/>
                  <a:gd name="connsiteY36" fmla="*/ 328254 h 652174"/>
                  <a:gd name="connsiteX37" fmla="*/ 372962 w 1075004"/>
                  <a:gd name="connsiteY37" fmla="*/ 311229 h 652174"/>
                  <a:gd name="connsiteX38" fmla="*/ 398669 w 1075004"/>
                  <a:gd name="connsiteY38" fmla="*/ 311228 h 652174"/>
                  <a:gd name="connsiteX39" fmla="*/ 398669 w 1075004"/>
                  <a:gd name="connsiteY39" fmla="*/ 287906 h 652174"/>
                  <a:gd name="connsiteX40" fmla="*/ 372962 w 1075004"/>
                  <a:gd name="connsiteY40" fmla="*/ 287906 h 652174"/>
                  <a:gd name="connsiteX41" fmla="*/ 355936 w 1075004"/>
                  <a:gd name="connsiteY41" fmla="*/ 270881 h 652174"/>
                  <a:gd name="connsiteX42" fmla="*/ 372962 w 1075004"/>
                  <a:gd name="connsiteY42" fmla="*/ 253855 h 652174"/>
                  <a:gd name="connsiteX43" fmla="*/ 398670 w 1075004"/>
                  <a:gd name="connsiteY43" fmla="*/ 253855 h 652174"/>
                  <a:gd name="connsiteX44" fmla="*/ 398670 w 1075004"/>
                  <a:gd name="connsiteY44" fmla="*/ 226225 h 652174"/>
                  <a:gd name="connsiteX45" fmla="*/ 399282 w 1075004"/>
                  <a:gd name="connsiteY45" fmla="*/ 224746 h 652174"/>
                  <a:gd name="connsiteX46" fmla="*/ 397876 w 1075004"/>
                  <a:gd name="connsiteY46" fmla="*/ 220286 h 652174"/>
                  <a:gd name="connsiteX47" fmla="*/ 416321 w 1075004"/>
                  <a:gd name="connsiteY47" fmla="*/ 204808 h 652174"/>
                  <a:gd name="connsiteX48" fmla="*/ 766843 w 1075004"/>
                  <a:gd name="connsiteY48" fmla="*/ 235475 h 652174"/>
                  <a:gd name="connsiteX49" fmla="*/ 782320 w 1075004"/>
                  <a:gd name="connsiteY49" fmla="*/ 253920 h 652174"/>
                  <a:gd name="connsiteX50" fmla="*/ 787242 w 1075004"/>
                  <a:gd name="connsiteY50" fmla="*/ 326088 h 652174"/>
                  <a:gd name="connsiteX51" fmla="*/ 785600 w 1075004"/>
                  <a:gd name="connsiteY51" fmla="*/ 324446 h 652174"/>
                  <a:gd name="connsiteX52" fmla="*/ 785600 w 1075004"/>
                  <a:gd name="connsiteY52" fmla="*/ 237208 h 652174"/>
                  <a:gd name="connsiteX53" fmla="*/ 722116 w 1075004"/>
                  <a:gd name="connsiteY53" fmla="*/ 173723 h 652174"/>
                  <a:gd name="connsiteX54" fmla="*/ 634876 w 1075004"/>
                  <a:gd name="connsiteY54" fmla="*/ 173723 h 652174"/>
                  <a:gd name="connsiteX55" fmla="*/ 556664 w 1075004"/>
                  <a:gd name="connsiteY55" fmla="*/ 95510 h 652174"/>
                  <a:gd name="connsiteX56" fmla="*/ 95508 w 1075004"/>
                  <a:gd name="connsiteY56" fmla="*/ 95510 h 652174"/>
                  <a:gd name="connsiteX57" fmla="*/ 0 w 1075004"/>
                  <a:gd name="connsiteY57" fmla="*/ 326088 h 652174"/>
                  <a:gd name="connsiteX58" fmla="*/ 95508 w 1075004"/>
                  <a:gd name="connsiteY58" fmla="*/ 556666 h 652174"/>
                  <a:gd name="connsiteX59" fmla="*/ 556665 w 1075004"/>
                  <a:gd name="connsiteY59" fmla="*/ 556666 h 652174"/>
                  <a:gd name="connsiteX60" fmla="*/ 634877 w 1075004"/>
                  <a:gd name="connsiteY60" fmla="*/ 478453 h 652174"/>
                  <a:gd name="connsiteX61" fmla="*/ 722116 w 1075004"/>
                  <a:gd name="connsiteY61" fmla="*/ 478454 h 652174"/>
                  <a:gd name="connsiteX62" fmla="*/ 785600 w 1075004"/>
                  <a:gd name="connsiteY62" fmla="*/ 414969 h 652174"/>
                  <a:gd name="connsiteX63" fmla="*/ 785600 w 1075004"/>
                  <a:gd name="connsiteY63" fmla="*/ 327730 h 652174"/>
                  <a:gd name="connsiteX64" fmla="*/ 893383 w 1075004"/>
                  <a:gd name="connsiteY64" fmla="*/ 437431 h 652174"/>
                  <a:gd name="connsiteX65" fmla="*/ 893383 w 1075004"/>
                  <a:gd name="connsiteY65" fmla="*/ 214744 h 652174"/>
                  <a:gd name="connsiteX66" fmla="*/ 864082 w 1075004"/>
                  <a:gd name="connsiteY66" fmla="*/ 185443 h 652174"/>
                  <a:gd name="connsiteX67" fmla="*/ 834781 w 1075004"/>
                  <a:gd name="connsiteY67" fmla="*/ 214744 h 652174"/>
                  <a:gd name="connsiteX68" fmla="*/ 834781 w 1075004"/>
                  <a:gd name="connsiteY68" fmla="*/ 437432 h 652174"/>
                  <a:gd name="connsiteX69" fmla="*/ 864082 w 1075004"/>
                  <a:gd name="connsiteY69" fmla="*/ 466733 h 652174"/>
                  <a:gd name="connsiteX70" fmla="*/ 864082 w 1075004"/>
                  <a:gd name="connsiteY70" fmla="*/ 466732 h 652174"/>
                  <a:gd name="connsiteX71" fmla="*/ 893383 w 1075004"/>
                  <a:gd name="connsiteY71" fmla="*/ 437431 h 652174"/>
                  <a:gd name="connsiteX72" fmla="*/ 984194 w 1075004"/>
                  <a:gd name="connsiteY72" fmla="*/ 425711 h 652174"/>
                  <a:gd name="connsiteX73" fmla="*/ 984193 w 1075004"/>
                  <a:gd name="connsiteY73" fmla="*/ 226464 h 652174"/>
                  <a:gd name="connsiteX74" fmla="*/ 954893 w 1075004"/>
                  <a:gd name="connsiteY74" fmla="*/ 197163 h 652174"/>
                  <a:gd name="connsiteX75" fmla="*/ 925591 w 1075004"/>
                  <a:gd name="connsiteY75" fmla="*/ 226464 h 652174"/>
                  <a:gd name="connsiteX76" fmla="*/ 925591 w 1075004"/>
                  <a:gd name="connsiteY76" fmla="*/ 425711 h 652174"/>
                  <a:gd name="connsiteX77" fmla="*/ 954893 w 1075004"/>
                  <a:gd name="connsiteY77" fmla="*/ 455012 h 652174"/>
                  <a:gd name="connsiteX78" fmla="*/ 954893 w 1075004"/>
                  <a:gd name="connsiteY78" fmla="*/ 455012 h 652174"/>
                  <a:gd name="connsiteX79" fmla="*/ 984194 w 1075004"/>
                  <a:gd name="connsiteY79" fmla="*/ 425711 h 652174"/>
                  <a:gd name="connsiteX80" fmla="*/ 1075004 w 1075004"/>
                  <a:gd name="connsiteY80" fmla="*/ 402269 h 652174"/>
                  <a:gd name="connsiteX81" fmla="*/ 1075004 w 1075004"/>
                  <a:gd name="connsiteY81" fmla="*/ 249905 h 652174"/>
                  <a:gd name="connsiteX82" fmla="*/ 1045703 w 1075004"/>
                  <a:gd name="connsiteY82" fmla="*/ 220604 h 652174"/>
                  <a:gd name="connsiteX83" fmla="*/ 1016402 w 1075004"/>
                  <a:gd name="connsiteY83" fmla="*/ 249905 h 652174"/>
                  <a:gd name="connsiteX84" fmla="*/ 1016402 w 1075004"/>
                  <a:gd name="connsiteY84" fmla="*/ 402270 h 652174"/>
                  <a:gd name="connsiteX85" fmla="*/ 1045703 w 1075004"/>
                  <a:gd name="connsiteY85" fmla="*/ 431571 h 652174"/>
                  <a:gd name="connsiteX86" fmla="*/ 1045703 w 1075004"/>
                  <a:gd name="connsiteY86" fmla="*/ 431571 h 652174"/>
                  <a:gd name="connsiteX87" fmla="*/ 1075004 w 1075004"/>
                  <a:gd name="connsiteY87" fmla="*/ 402269 h 652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075004" h="652174">
                    <a:moveTo>
                      <a:pt x="782320" y="253920"/>
                    </a:moveTo>
                    <a:cubicBezTo>
                      <a:pt x="781500" y="263287"/>
                      <a:pt x="773242" y="270216"/>
                      <a:pt x="763875" y="269397"/>
                    </a:cubicBezTo>
                    <a:cubicBezTo>
                      <a:pt x="649707" y="259409"/>
                      <a:pt x="535539" y="249421"/>
                      <a:pt x="421371" y="239432"/>
                    </a:cubicBezTo>
                    <a:lnTo>
                      <a:pt x="421370" y="253855"/>
                    </a:lnTo>
                    <a:lnTo>
                      <a:pt x="447078" y="253855"/>
                    </a:lnTo>
                    <a:cubicBezTo>
                      <a:pt x="456482" y="253854"/>
                      <a:pt x="464104" y="261477"/>
                      <a:pt x="464104" y="270881"/>
                    </a:cubicBezTo>
                    <a:lnTo>
                      <a:pt x="464104" y="270880"/>
                    </a:lnTo>
                    <a:cubicBezTo>
                      <a:pt x="464104" y="280283"/>
                      <a:pt x="456482" y="287906"/>
                      <a:pt x="447079" y="287906"/>
                    </a:cubicBezTo>
                    <a:cubicBezTo>
                      <a:pt x="438509" y="287906"/>
                      <a:pt x="429940" y="287905"/>
                      <a:pt x="421371" y="287906"/>
                    </a:cubicBezTo>
                    <a:lnTo>
                      <a:pt x="421371" y="311228"/>
                    </a:lnTo>
                    <a:lnTo>
                      <a:pt x="447078" y="311228"/>
                    </a:lnTo>
                    <a:cubicBezTo>
                      <a:pt x="456482" y="311228"/>
                      <a:pt x="464104" y="318851"/>
                      <a:pt x="464104" y="328254"/>
                    </a:cubicBezTo>
                    <a:lnTo>
                      <a:pt x="464104" y="328254"/>
                    </a:lnTo>
                    <a:cubicBezTo>
                      <a:pt x="464104" y="337656"/>
                      <a:pt x="456482" y="345279"/>
                      <a:pt x="447079" y="345279"/>
                    </a:cubicBezTo>
                    <a:cubicBezTo>
                      <a:pt x="438510" y="345279"/>
                      <a:pt x="429940" y="345279"/>
                      <a:pt x="421371" y="345280"/>
                    </a:cubicBezTo>
                    <a:lnTo>
                      <a:pt x="421371" y="368602"/>
                    </a:lnTo>
                    <a:lnTo>
                      <a:pt x="447078" y="368602"/>
                    </a:lnTo>
                    <a:cubicBezTo>
                      <a:pt x="456482" y="368602"/>
                      <a:pt x="464104" y="376224"/>
                      <a:pt x="464104" y="385628"/>
                    </a:cubicBezTo>
                    <a:lnTo>
                      <a:pt x="464104" y="385628"/>
                    </a:lnTo>
                    <a:cubicBezTo>
                      <a:pt x="464104" y="395031"/>
                      <a:pt x="456481" y="402653"/>
                      <a:pt x="447079" y="402653"/>
                    </a:cubicBezTo>
                    <a:cubicBezTo>
                      <a:pt x="438509" y="402653"/>
                      <a:pt x="429940" y="402653"/>
                      <a:pt x="421371" y="402653"/>
                    </a:cubicBezTo>
                    <a:lnTo>
                      <a:pt x="421370" y="417163"/>
                    </a:lnTo>
                    <a:lnTo>
                      <a:pt x="762268" y="381333"/>
                    </a:lnTo>
                    <a:cubicBezTo>
                      <a:pt x="771619" y="380351"/>
                      <a:pt x="779997" y="387135"/>
                      <a:pt x="780980" y="396486"/>
                    </a:cubicBezTo>
                    <a:cubicBezTo>
                      <a:pt x="781963" y="405838"/>
                      <a:pt x="775179" y="414215"/>
                      <a:pt x="765828" y="415198"/>
                    </a:cubicBezTo>
                    <a:cubicBezTo>
                      <a:pt x="649182" y="427458"/>
                      <a:pt x="532538" y="439719"/>
                      <a:pt x="415893" y="451978"/>
                    </a:cubicBezTo>
                    <a:cubicBezTo>
                      <a:pt x="406541" y="452961"/>
                      <a:pt x="398164" y="446177"/>
                      <a:pt x="397181" y="436825"/>
                    </a:cubicBezTo>
                    <a:cubicBezTo>
                      <a:pt x="396959" y="434721"/>
                      <a:pt x="397132" y="432666"/>
                      <a:pt x="398889" y="431061"/>
                    </a:cubicBezTo>
                    <a:lnTo>
                      <a:pt x="398669" y="430531"/>
                    </a:lnTo>
                    <a:lnTo>
                      <a:pt x="398669" y="402653"/>
                    </a:lnTo>
                    <a:lnTo>
                      <a:pt x="372962" y="402654"/>
                    </a:lnTo>
                    <a:cubicBezTo>
                      <a:pt x="363559" y="402654"/>
                      <a:pt x="355936" y="395032"/>
                      <a:pt x="355936" y="385628"/>
                    </a:cubicBezTo>
                    <a:cubicBezTo>
                      <a:pt x="355936" y="376225"/>
                      <a:pt x="363559" y="368602"/>
                      <a:pt x="372962" y="368602"/>
                    </a:cubicBezTo>
                    <a:lnTo>
                      <a:pt x="398669" y="368602"/>
                    </a:lnTo>
                    <a:lnTo>
                      <a:pt x="398670" y="345280"/>
                    </a:lnTo>
                    <a:lnTo>
                      <a:pt x="372962" y="345280"/>
                    </a:lnTo>
                    <a:cubicBezTo>
                      <a:pt x="363559" y="345279"/>
                      <a:pt x="355937" y="337657"/>
                      <a:pt x="355936" y="328254"/>
                    </a:cubicBezTo>
                    <a:cubicBezTo>
                      <a:pt x="355937" y="318851"/>
                      <a:pt x="363559" y="311228"/>
                      <a:pt x="372962" y="311229"/>
                    </a:cubicBezTo>
                    <a:lnTo>
                      <a:pt x="398669" y="311228"/>
                    </a:lnTo>
                    <a:lnTo>
                      <a:pt x="398669" y="287906"/>
                    </a:lnTo>
                    <a:lnTo>
                      <a:pt x="372962" y="287906"/>
                    </a:lnTo>
                    <a:cubicBezTo>
                      <a:pt x="363559" y="287906"/>
                      <a:pt x="355936" y="280284"/>
                      <a:pt x="355936" y="270881"/>
                    </a:cubicBezTo>
                    <a:cubicBezTo>
                      <a:pt x="355936" y="261477"/>
                      <a:pt x="363559" y="253855"/>
                      <a:pt x="372962" y="253855"/>
                    </a:cubicBezTo>
                    <a:lnTo>
                      <a:pt x="398670" y="253855"/>
                    </a:lnTo>
                    <a:lnTo>
                      <a:pt x="398670" y="226225"/>
                    </a:lnTo>
                    <a:cubicBezTo>
                      <a:pt x="398670" y="225700"/>
                      <a:pt x="398705" y="225183"/>
                      <a:pt x="399282" y="224746"/>
                    </a:cubicBezTo>
                    <a:lnTo>
                      <a:pt x="397876" y="220286"/>
                    </a:lnTo>
                    <a:cubicBezTo>
                      <a:pt x="398695" y="210918"/>
                      <a:pt x="406953" y="203989"/>
                      <a:pt x="416321" y="204808"/>
                    </a:cubicBezTo>
                    <a:lnTo>
                      <a:pt x="766843" y="235475"/>
                    </a:lnTo>
                    <a:cubicBezTo>
                      <a:pt x="776210" y="236295"/>
                      <a:pt x="783140" y="244552"/>
                      <a:pt x="782320" y="253920"/>
                    </a:cubicBezTo>
                    <a:close/>
                    <a:moveTo>
                      <a:pt x="787242" y="326088"/>
                    </a:moveTo>
                    <a:lnTo>
                      <a:pt x="785600" y="324446"/>
                    </a:lnTo>
                    <a:lnTo>
                      <a:pt x="785600" y="237208"/>
                    </a:lnTo>
                    <a:cubicBezTo>
                      <a:pt x="785600" y="202146"/>
                      <a:pt x="757177" y="173723"/>
                      <a:pt x="722116" y="173723"/>
                    </a:cubicBezTo>
                    <a:lnTo>
                      <a:pt x="634876" y="173723"/>
                    </a:lnTo>
                    <a:cubicBezTo>
                      <a:pt x="608806" y="147652"/>
                      <a:pt x="582735" y="121580"/>
                      <a:pt x="556664" y="95510"/>
                    </a:cubicBezTo>
                    <a:cubicBezTo>
                      <a:pt x="429319" y="-31836"/>
                      <a:pt x="222853" y="-31835"/>
                      <a:pt x="95508" y="95510"/>
                    </a:cubicBezTo>
                    <a:cubicBezTo>
                      <a:pt x="31836" y="159182"/>
                      <a:pt x="0" y="242635"/>
                      <a:pt x="0" y="326088"/>
                    </a:cubicBezTo>
                    <a:cubicBezTo>
                      <a:pt x="0" y="409541"/>
                      <a:pt x="31836" y="492993"/>
                      <a:pt x="95508" y="556666"/>
                    </a:cubicBezTo>
                    <a:cubicBezTo>
                      <a:pt x="222853" y="684011"/>
                      <a:pt x="429320" y="684011"/>
                      <a:pt x="556665" y="556666"/>
                    </a:cubicBezTo>
                    <a:lnTo>
                      <a:pt x="634877" y="478453"/>
                    </a:lnTo>
                    <a:lnTo>
                      <a:pt x="722116" y="478454"/>
                    </a:lnTo>
                    <a:cubicBezTo>
                      <a:pt x="757178" y="478453"/>
                      <a:pt x="785600" y="450030"/>
                      <a:pt x="785600" y="414969"/>
                    </a:cubicBezTo>
                    <a:lnTo>
                      <a:pt x="785600" y="327730"/>
                    </a:lnTo>
                    <a:close/>
                    <a:moveTo>
                      <a:pt x="893383" y="437431"/>
                    </a:moveTo>
                    <a:lnTo>
                      <a:pt x="893383" y="214744"/>
                    </a:lnTo>
                    <a:cubicBezTo>
                      <a:pt x="893383" y="198562"/>
                      <a:pt x="880265" y="185443"/>
                      <a:pt x="864082" y="185443"/>
                    </a:cubicBezTo>
                    <a:cubicBezTo>
                      <a:pt x="847900" y="185443"/>
                      <a:pt x="834781" y="198562"/>
                      <a:pt x="834781" y="214744"/>
                    </a:cubicBezTo>
                    <a:lnTo>
                      <a:pt x="834781" y="437432"/>
                    </a:lnTo>
                    <a:cubicBezTo>
                      <a:pt x="834781" y="453614"/>
                      <a:pt x="847900" y="466733"/>
                      <a:pt x="864082" y="466733"/>
                    </a:cubicBezTo>
                    <a:lnTo>
                      <a:pt x="864082" y="466732"/>
                    </a:lnTo>
                    <a:cubicBezTo>
                      <a:pt x="880265" y="466732"/>
                      <a:pt x="893383" y="453614"/>
                      <a:pt x="893383" y="437431"/>
                    </a:cubicBezTo>
                    <a:close/>
                    <a:moveTo>
                      <a:pt x="984194" y="425711"/>
                    </a:moveTo>
                    <a:lnTo>
                      <a:pt x="984193" y="226464"/>
                    </a:lnTo>
                    <a:cubicBezTo>
                      <a:pt x="984193" y="210282"/>
                      <a:pt x="971075" y="197164"/>
                      <a:pt x="954893" y="197163"/>
                    </a:cubicBezTo>
                    <a:cubicBezTo>
                      <a:pt x="938710" y="197164"/>
                      <a:pt x="925591" y="210282"/>
                      <a:pt x="925591" y="226464"/>
                    </a:cubicBezTo>
                    <a:lnTo>
                      <a:pt x="925591" y="425711"/>
                    </a:lnTo>
                    <a:cubicBezTo>
                      <a:pt x="925591" y="441894"/>
                      <a:pt x="938710" y="455012"/>
                      <a:pt x="954893" y="455012"/>
                    </a:cubicBezTo>
                    <a:lnTo>
                      <a:pt x="954893" y="455012"/>
                    </a:lnTo>
                    <a:cubicBezTo>
                      <a:pt x="971075" y="455012"/>
                      <a:pt x="984194" y="441893"/>
                      <a:pt x="984194" y="425711"/>
                    </a:cubicBezTo>
                    <a:close/>
                    <a:moveTo>
                      <a:pt x="1075004" y="402269"/>
                    </a:moveTo>
                    <a:lnTo>
                      <a:pt x="1075004" y="249905"/>
                    </a:lnTo>
                    <a:cubicBezTo>
                      <a:pt x="1075004" y="233722"/>
                      <a:pt x="1061885" y="220604"/>
                      <a:pt x="1045703" y="220604"/>
                    </a:cubicBezTo>
                    <a:cubicBezTo>
                      <a:pt x="1029520" y="220604"/>
                      <a:pt x="1016402" y="233722"/>
                      <a:pt x="1016402" y="249905"/>
                    </a:cubicBezTo>
                    <a:lnTo>
                      <a:pt x="1016402" y="402270"/>
                    </a:lnTo>
                    <a:cubicBezTo>
                      <a:pt x="1016402" y="418452"/>
                      <a:pt x="1029520" y="431571"/>
                      <a:pt x="1045703" y="431571"/>
                    </a:cubicBezTo>
                    <a:lnTo>
                      <a:pt x="1045703" y="431571"/>
                    </a:lnTo>
                    <a:cubicBezTo>
                      <a:pt x="1061885" y="431571"/>
                      <a:pt x="1075004" y="418452"/>
                      <a:pt x="1075004" y="402269"/>
                    </a:cubicBezTo>
                    <a:close/>
                  </a:path>
                </a:pathLst>
              </a:custGeom>
              <a:solidFill>
                <a:srgbClr val="05954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rtl="0"/>
                <a:endParaRPr lang="ko-KR" altLang="en-US" dirty="0">
                  <a:solidFill>
                    <a:schemeClr val="tx1"/>
                  </a:solidFill>
                </a:endParaRPr>
              </a:p>
            </p:txBody>
          </p:sp>
        </p:grpSp>
        <p:grpSp>
          <p:nvGrpSpPr>
            <p:cNvPr id="12" name="Group 148">
              <a:extLst>
                <a:ext uri="{FF2B5EF4-FFF2-40B4-BE49-F238E27FC236}">
                  <a16:creationId xmlns:a16="http://schemas.microsoft.com/office/drawing/2014/main" id="{36F53429-0E43-4B83-9256-1CC8EEE8ADC6}"/>
                </a:ext>
              </a:extLst>
            </p:cNvPr>
            <p:cNvGrpSpPr/>
            <p:nvPr/>
          </p:nvGrpSpPr>
          <p:grpSpPr>
            <a:xfrm>
              <a:off x="1591607" y="-20084"/>
              <a:ext cx="762976" cy="2449850"/>
              <a:chOff x="1591607" y="-20084"/>
              <a:chExt cx="762976" cy="2449850"/>
            </a:xfrm>
          </p:grpSpPr>
          <p:sp>
            <p:nvSpPr>
              <p:cNvPr id="13" name="Rectangle 149">
                <a:extLst>
                  <a:ext uri="{FF2B5EF4-FFF2-40B4-BE49-F238E27FC236}">
                    <a16:creationId xmlns:a16="http://schemas.microsoft.com/office/drawing/2014/main" id="{4BB1E878-CB34-4F94-ACD2-DBE48A42D681}"/>
                  </a:ext>
                </a:extLst>
              </p:cNvPr>
              <p:cNvSpPr/>
              <p:nvPr/>
            </p:nvSpPr>
            <p:spPr>
              <a:xfrm>
                <a:off x="1936171" y="-20084"/>
                <a:ext cx="72000" cy="118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sz="2700" dirty="0">
                  <a:solidFill>
                    <a:schemeClr val="tx1"/>
                  </a:solidFill>
                </a:endParaRPr>
              </a:p>
            </p:txBody>
          </p:sp>
          <p:sp>
            <p:nvSpPr>
              <p:cNvPr id="14" name="Freeform: Shape 150">
                <a:extLst>
                  <a:ext uri="{FF2B5EF4-FFF2-40B4-BE49-F238E27FC236}">
                    <a16:creationId xmlns:a16="http://schemas.microsoft.com/office/drawing/2014/main" id="{5CE123DE-864C-4C9E-A423-EA9A462B4845}"/>
                  </a:ext>
                </a:extLst>
              </p:cNvPr>
              <p:cNvSpPr/>
              <p:nvPr/>
            </p:nvSpPr>
            <p:spPr>
              <a:xfrm rot="5400000" flipH="1">
                <a:off x="1344272" y="1419455"/>
                <a:ext cx="1257646" cy="762976"/>
              </a:xfrm>
              <a:custGeom>
                <a:avLst/>
                <a:gdLst>
                  <a:gd name="connsiteX0" fmla="*/ 782320 w 1075004"/>
                  <a:gd name="connsiteY0" fmla="*/ 253919 h 652173"/>
                  <a:gd name="connsiteX1" fmla="*/ 763875 w 1075004"/>
                  <a:gd name="connsiteY1" fmla="*/ 269396 h 652173"/>
                  <a:gd name="connsiteX2" fmla="*/ 421371 w 1075004"/>
                  <a:gd name="connsiteY2" fmla="*/ 239431 h 652173"/>
                  <a:gd name="connsiteX3" fmla="*/ 421370 w 1075004"/>
                  <a:gd name="connsiteY3" fmla="*/ 253854 h 652173"/>
                  <a:gd name="connsiteX4" fmla="*/ 447078 w 1075004"/>
                  <a:gd name="connsiteY4" fmla="*/ 253854 h 652173"/>
                  <a:gd name="connsiteX5" fmla="*/ 464104 w 1075004"/>
                  <a:gd name="connsiteY5" fmla="*/ 270880 h 652173"/>
                  <a:gd name="connsiteX6" fmla="*/ 464104 w 1075004"/>
                  <a:gd name="connsiteY6" fmla="*/ 270879 h 652173"/>
                  <a:gd name="connsiteX7" fmla="*/ 447078 w 1075004"/>
                  <a:gd name="connsiteY7" fmla="*/ 287905 h 652173"/>
                  <a:gd name="connsiteX8" fmla="*/ 421371 w 1075004"/>
                  <a:gd name="connsiteY8" fmla="*/ 287905 h 652173"/>
                  <a:gd name="connsiteX9" fmla="*/ 421371 w 1075004"/>
                  <a:gd name="connsiteY9" fmla="*/ 311227 h 652173"/>
                  <a:gd name="connsiteX10" fmla="*/ 447078 w 1075004"/>
                  <a:gd name="connsiteY10" fmla="*/ 311227 h 652173"/>
                  <a:gd name="connsiteX11" fmla="*/ 464104 w 1075004"/>
                  <a:gd name="connsiteY11" fmla="*/ 328253 h 652173"/>
                  <a:gd name="connsiteX12" fmla="*/ 464104 w 1075004"/>
                  <a:gd name="connsiteY12" fmla="*/ 328253 h 652173"/>
                  <a:gd name="connsiteX13" fmla="*/ 447078 w 1075004"/>
                  <a:gd name="connsiteY13" fmla="*/ 345278 h 652173"/>
                  <a:gd name="connsiteX14" fmla="*/ 421371 w 1075004"/>
                  <a:gd name="connsiteY14" fmla="*/ 345279 h 652173"/>
                  <a:gd name="connsiteX15" fmla="*/ 421371 w 1075004"/>
                  <a:gd name="connsiteY15" fmla="*/ 368601 h 652173"/>
                  <a:gd name="connsiteX16" fmla="*/ 447078 w 1075004"/>
                  <a:gd name="connsiteY16" fmla="*/ 368601 h 652173"/>
                  <a:gd name="connsiteX17" fmla="*/ 464104 w 1075004"/>
                  <a:gd name="connsiteY17" fmla="*/ 385627 h 652173"/>
                  <a:gd name="connsiteX18" fmla="*/ 464104 w 1075004"/>
                  <a:gd name="connsiteY18" fmla="*/ 385627 h 652173"/>
                  <a:gd name="connsiteX19" fmla="*/ 447079 w 1075004"/>
                  <a:gd name="connsiteY19" fmla="*/ 402652 h 652173"/>
                  <a:gd name="connsiteX20" fmla="*/ 421371 w 1075004"/>
                  <a:gd name="connsiteY20" fmla="*/ 402652 h 652173"/>
                  <a:gd name="connsiteX21" fmla="*/ 421370 w 1075004"/>
                  <a:gd name="connsiteY21" fmla="*/ 417162 h 652173"/>
                  <a:gd name="connsiteX22" fmla="*/ 762267 w 1075004"/>
                  <a:gd name="connsiteY22" fmla="*/ 381332 h 652173"/>
                  <a:gd name="connsiteX23" fmla="*/ 780979 w 1075004"/>
                  <a:gd name="connsiteY23" fmla="*/ 396485 h 652173"/>
                  <a:gd name="connsiteX24" fmla="*/ 765828 w 1075004"/>
                  <a:gd name="connsiteY24" fmla="*/ 415197 h 652173"/>
                  <a:gd name="connsiteX25" fmla="*/ 415893 w 1075004"/>
                  <a:gd name="connsiteY25" fmla="*/ 451977 h 652173"/>
                  <a:gd name="connsiteX26" fmla="*/ 397181 w 1075004"/>
                  <a:gd name="connsiteY26" fmla="*/ 436824 h 652173"/>
                  <a:gd name="connsiteX27" fmla="*/ 398889 w 1075004"/>
                  <a:gd name="connsiteY27" fmla="*/ 431060 h 652173"/>
                  <a:gd name="connsiteX28" fmla="*/ 398669 w 1075004"/>
                  <a:gd name="connsiteY28" fmla="*/ 430530 h 652173"/>
                  <a:gd name="connsiteX29" fmla="*/ 398669 w 1075004"/>
                  <a:gd name="connsiteY29" fmla="*/ 402652 h 652173"/>
                  <a:gd name="connsiteX30" fmla="*/ 372962 w 1075004"/>
                  <a:gd name="connsiteY30" fmla="*/ 402653 h 652173"/>
                  <a:gd name="connsiteX31" fmla="*/ 355936 w 1075004"/>
                  <a:gd name="connsiteY31" fmla="*/ 385627 h 652173"/>
                  <a:gd name="connsiteX32" fmla="*/ 372962 w 1075004"/>
                  <a:gd name="connsiteY32" fmla="*/ 368601 h 652173"/>
                  <a:gd name="connsiteX33" fmla="*/ 398669 w 1075004"/>
                  <a:gd name="connsiteY33" fmla="*/ 368601 h 652173"/>
                  <a:gd name="connsiteX34" fmla="*/ 398669 w 1075004"/>
                  <a:gd name="connsiteY34" fmla="*/ 345279 h 652173"/>
                  <a:gd name="connsiteX35" fmla="*/ 372962 w 1075004"/>
                  <a:gd name="connsiteY35" fmla="*/ 345279 h 652173"/>
                  <a:gd name="connsiteX36" fmla="*/ 355936 w 1075004"/>
                  <a:gd name="connsiteY36" fmla="*/ 328253 h 652173"/>
                  <a:gd name="connsiteX37" fmla="*/ 372962 w 1075004"/>
                  <a:gd name="connsiteY37" fmla="*/ 311228 h 652173"/>
                  <a:gd name="connsiteX38" fmla="*/ 398669 w 1075004"/>
                  <a:gd name="connsiteY38" fmla="*/ 311227 h 652173"/>
                  <a:gd name="connsiteX39" fmla="*/ 398669 w 1075004"/>
                  <a:gd name="connsiteY39" fmla="*/ 287905 h 652173"/>
                  <a:gd name="connsiteX40" fmla="*/ 372962 w 1075004"/>
                  <a:gd name="connsiteY40" fmla="*/ 287905 h 652173"/>
                  <a:gd name="connsiteX41" fmla="*/ 355936 w 1075004"/>
                  <a:gd name="connsiteY41" fmla="*/ 270880 h 652173"/>
                  <a:gd name="connsiteX42" fmla="*/ 372962 w 1075004"/>
                  <a:gd name="connsiteY42" fmla="*/ 253854 h 652173"/>
                  <a:gd name="connsiteX43" fmla="*/ 398669 w 1075004"/>
                  <a:gd name="connsiteY43" fmla="*/ 253854 h 652173"/>
                  <a:gd name="connsiteX44" fmla="*/ 398669 w 1075004"/>
                  <a:gd name="connsiteY44" fmla="*/ 226224 h 652173"/>
                  <a:gd name="connsiteX45" fmla="*/ 399282 w 1075004"/>
                  <a:gd name="connsiteY45" fmla="*/ 224745 h 652173"/>
                  <a:gd name="connsiteX46" fmla="*/ 397875 w 1075004"/>
                  <a:gd name="connsiteY46" fmla="*/ 220285 h 652173"/>
                  <a:gd name="connsiteX47" fmla="*/ 416320 w 1075004"/>
                  <a:gd name="connsiteY47" fmla="*/ 204807 h 652173"/>
                  <a:gd name="connsiteX48" fmla="*/ 766843 w 1075004"/>
                  <a:gd name="connsiteY48" fmla="*/ 235474 h 652173"/>
                  <a:gd name="connsiteX49" fmla="*/ 782320 w 1075004"/>
                  <a:gd name="connsiteY49" fmla="*/ 253919 h 652173"/>
                  <a:gd name="connsiteX50" fmla="*/ 787242 w 1075004"/>
                  <a:gd name="connsiteY50" fmla="*/ 326087 h 652173"/>
                  <a:gd name="connsiteX51" fmla="*/ 785600 w 1075004"/>
                  <a:gd name="connsiteY51" fmla="*/ 324445 h 652173"/>
                  <a:gd name="connsiteX52" fmla="*/ 785600 w 1075004"/>
                  <a:gd name="connsiteY52" fmla="*/ 237207 h 652173"/>
                  <a:gd name="connsiteX53" fmla="*/ 722115 w 1075004"/>
                  <a:gd name="connsiteY53" fmla="*/ 173722 h 652173"/>
                  <a:gd name="connsiteX54" fmla="*/ 634876 w 1075004"/>
                  <a:gd name="connsiteY54" fmla="*/ 173722 h 652173"/>
                  <a:gd name="connsiteX55" fmla="*/ 556664 w 1075004"/>
                  <a:gd name="connsiteY55" fmla="*/ 95509 h 652173"/>
                  <a:gd name="connsiteX56" fmla="*/ 95508 w 1075004"/>
                  <a:gd name="connsiteY56" fmla="*/ 95509 h 652173"/>
                  <a:gd name="connsiteX57" fmla="*/ 0 w 1075004"/>
                  <a:gd name="connsiteY57" fmla="*/ 326087 h 652173"/>
                  <a:gd name="connsiteX58" fmla="*/ 95508 w 1075004"/>
                  <a:gd name="connsiteY58" fmla="*/ 556665 h 652173"/>
                  <a:gd name="connsiteX59" fmla="*/ 556664 w 1075004"/>
                  <a:gd name="connsiteY59" fmla="*/ 556665 h 652173"/>
                  <a:gd name="connsiteX60" fmla="*/ 634877 w 1075004"/>
                  <a:gd name="connsiteY60" fmla="*/ 478452 h 652173"/>
                  <a:gd name="connsiteX61" fmla="*/ 722116 w 1075004"/>
                  <a:gd name="connsiteY61" fmla="*/ 478453 h 652173"/>
                  <a:gd name="connsiteX62" fmla="*/ 785600 w 1075004"/>
                  <a:gd name="connsiteY62" fmla="*/ 414968 h 652173"/>
                  <a:gd name="connsiteX63" fmla="*/ 785600 w 1075004"/>
                  <a:gd name="connsiteY63" fmla="*/ 327729 h 652173"/>
                  <a:gd name="connsiteX64" fmla="*/ 893383 w 1075004"/>
                  <a:gd name="connsiteY64" fmla="*/ 437430 h 652173"/>
                  <a:gd name="connsiteX65" fmla="*/ 893383 w 1075004"/>
                  <a:gd name="connsiteY65" fmla="*/ 214743 h 652173"/>
                  <a:gd name="connsiteX66" fmla="*/ 864082 w 1075004"/>
                  <a:gd name="connsiteY66" fmla="*/ 185442 h 652173"/>
                  <a:gd name="connsiteX67" fmla="*/ 834781 w 1075004"/>
                  <a:gd name="connsiteY67" fmla="*/ 214743 h 652173"/>
                  <a:gd name="connsiteX68" fmla="*/ 834781 w 1075004"/>
                  <a:gd name="connsiteY68" fmla="*/ 437431 h 652173"/>
                  <a:gd name="connsiteX69" fmla="*/ 864082 w 1075004"/>
                  <a:gd name="connsiteY69" fmla="*/ 466732 h 652173"/>
                  <a:gd name="connsiteX70" fmla="*/ 864082 w 1075004"/>
                  <a:gd name="connsiteY70" fmla="*/ 466731 h 652173"/>
                  <a:gd name="connsiteX71" fmla="*/ 893383 w 1075004"/>
                  <a:gd name="connsiteY71" fmla="*/ 437430 h 652173"/>
                  <a:gd name="connsiteX72" fmla="*/ 984194 w 1075004"/>
                  <a:gd name="connsiteY72" fmla="*/ 425710 h 652173"/>
                  <a:gd name="connsiteX73" fmla="*/ 984193 w 1075004"/>
                  <a:gd name="connsiteY73" fmla="*/ 226463 h 652173"/>
                  <a:gd name="connsiteX74" fmla="*/ 954892 w 1075004"/>
                  <a:gd name="connsiteY74" fmla="*/ 197162 h 652173"/>
                  <a:gd name="connsiteX75" fmla="*/ 925591 w 1075004"/>
                  <a:gd name="connsiteY75" fmla="*/ 226463 h 652173"/>
                  <a:gd name="connsiteX76" fmla="*/ 925591 w 1075004"/>
                  <a:gd name="connsiteY76" fmla="*/ 425710 h 652173"/>
                  <a:gd name="connsiteX77" fmla="*/ 954892 w 1075004"/>
                  <a:gd name="connsiteY77" fmla="*/ 455011 h 652173"/>
                  <a:gd name="connsiteX78" fmla="*/ 954892 w 1075004"/>
                  <a:gd name="connsiteY78" fmla="*/ 455011 h 652173"/>
                  <a:gd name="connsiteX79" fmla="*/ 984194 w 1075004"/>
                  <a:gd name="connsiteY79" fmla="*/ 425710 h 652173"/>
                  <a:gd name="connsiteX80" fmla="*/ 1075004 w 1075004"/>
                  <a:gd name="connsiteY80" fmla="*/ 402268 h 652173"/>
                  <a:gd name="connsiteX81" fmla="*/ 1075003 w 1075004"/>
                  <a:gd name="connsiteY81" fmla="*/ 249904 h 652173"/>
                  <a:gd name="connsiteX82" fmla="*/ 1045703 w 1075004"/>
                  <a:gd name="connsiteY82" fmla="*/ 220603 h 652173"/>
                  <a:gd name="connsiteX83" fmla="*/ 1016401 w 1075004"/>
                  <a:gd name="connsiteY83" fmla="*/ 249904 h 652173"/>
                  <a:gd name="connsiteX84" fmla="*/ 1016402 w 1075004"/>
                  <a:gd name="connsiteY84" fmla="*/ 402269 h 652173"/>
                  <a:gd name="connsiteX85" fmla="*/ 1045703 w 1075004"/>
                  <a:gd name="connsiteY85" fmla="*/ 431570 h 652173"/>
                  <a:gd name="connsiteX86" fmla="*/ 1045703 w 1075004"/>
                  <a:gd name="connsiteY86" fmla="*/ 431570 h 652173"/>
                  <a:gd name="connsiteX87" fmla="*/ 1075004 w 1075004"/>
                  <a:gd name="connsiteY87" fmla="*/ 402268 h 652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075004" h="652173">
                    <a:moveTo>
                      <a:pt x="782320" y="253919"/>
                    </a:moveTo>
                    <a:cubicBezTo>
                      <a:pt x="781500" y="263286"/>
                      <a:pt x="773242" y="270215"/>
                      <a:pt x="763875" y="269396"/>
                    </a:cubicBezTo>
                    <a:cubicBezTo>
                      <a:pt x="649707" y="259408"/>
                      <a:pt x="535539" y="249420"/>
                      <a:pt x="421371" y="239431"/>
                    </a:cubicBezTo>
                    <a:lnTo>
                      <a:pt x="421370" y="253854"/>
                    </a:lnTo>
                    <a:lnTo>
                      <a:pt x="447078" y="253854"/>
                    </a:lnTo>
                    <a:cubicBezTo>
                      <a:pt x="456482" y="253853"/>
                      <a:pt x="464103" y="261476"/>
                      <a:pt x="464104" y="270880"/>
                    </a:cubicBezTo>
                    <a:lnTo>
                      <a:pt x="464104" y="270879"/>
                    </a:lnTo>
                    <a:cubicBezTo>
                      <a:pt x="464104" y="280282"/>
                      <a:pt x="456482" y="287905"/>
                      <a:pt x="447078" y="287905"/>
                    </a:cubicBezTo>
                    <a:cubicBezTo>
                      <a:pt x="438509" y="287905"/>
                      <a:pt x="429939" y="287904"/>
                      <a:pt x="421371" y="287905"/>
                    </a:cubicBezTo>
                    <a:lnTo>
                      <a:pt x="421371" y="311227"/>
                    </a:lnTo>
                    <a:lnTo>
                      <a:pt x="447078" y="311227"/>
                    </a:lnTo>
                    <a:cubicBezTo>
                      <a:pt x="456482" y="311227"/>
                      <a:pt x="464104" y="318850"/>
                      <a:pt x="464104" y="328253"/>
                    </a:cubicBezTo>
                    <a:lnTo>
                      <a:pt x="464104" y="328253"/>
                    </a:lnTo>
                    <a:cubicBezTo>
                      <a:pt x="464104" y="337655"/>
                      <a:pt x="456482" y="345278"/>
                      <a:pt x="447078" y="345278"/>
                    </a:cubicBezTo>
                    <a:cubicBezTo>
                      <a:pt x="438510" y="345278"/>
                      <a:pt x="429939" y="345278"/>
                      <a:pt x="421371" y="345279"/>
                    </a:cubicBezTo>
                    <a:lnTo>
                      <a:pt x="421371" y="368601"/>
                    </a:lnTo>
                    <a:lnTo>
                      <a:pt x="447078" y="368601"/>
                    </a:lnTo>
                    <a:cubicBezTo>
                      <a:pt x="456482" y="368601"/>
                      <a:pt x="464104" y="376223"/>
                      <a:pt x="464104" y="385627"/>
                    </a:cubicBezTo>
                    <a:lnTo>
                      <a:pt x="464104" y="385627"/>
                    </a:lnTo>
                    <a:cubicBezTo>
                      <a:pt x="464104" y="395030"/>
                      <a:pt x="456481" y="402652"/>
                      <a:pt x="447079" y="402652"/>
                    </a:cubicBezTo>
                    <a:cubicBezTo>
                      <a:pt x="438509" y="402652"/>
                      <a:pt x="429940" y="402652"/>
                      <a:pt x="421371" y="402652"/>
                    </a:cubicBezTo>
                    <a:lnTo>
                      <a:pt x="421370" y="417162"/>
                    </a:lnTo>
                    <a:lnTo>
                      <a:pt x="762267" y="381332"/>
                    </a:lnTo>
                    <a:cubicBezTo>
                      <a:pt x="771619" y="380350"/>
                      <a:pt x="779997" y="387134"/>
                      <a:pt x="780979" y="396485"/>
                    </a:cubicBezTo>
                    <a:cubicBezTo>
                      <a:pt x="781963" y="405837"/>
                      <a:pt x="775179" y="414214"/>
                      <a:pt x="765828" y="415197"/>
                    </a:cubicBezTo>
                    <a:cubicBezTo>
                      <a:pt x="649182" y="427457"/>
                      <a:pt x="532538" y="439718"/>
                      <a:pt x="415893" y="451977"/>
                    </a:cubicBezTo>
                    <a:cubicBezTo>
                      <a:pt x="406541" y="452960"/>
                      <a:pt x="398164" y="446176"/>
                      <a:pt x="397181" y="436824"/>
                    </a:cubicBezTo>
                    <a:cubicBezTo>
                      <a:pt x="396959" y="434720"/>
                      <a:pt x="397132" y="432665"/>
                      <a:pt x="398889" y="431060"/>
                    </a:cubicBezTo>
                    <a:lnTo>
                      <a:pt x="398669" y="430530"/>
                    </a:lnTo>
                    <a:lnTo>
                      <a:pt x="398669" y="402652"/>
                    </a:lnTo>
                    <a:lnTo>
                      <a:pt x="372962" y="402653"/>
                    </a:lnTo>
                    <a:cubicBezTo>
                      <a:pt x="363559" y="402653"/>
                      <a:pt x="355936" y="395031"/>
                      <a:pt x="355936" y="385627"/>
                    </a:cubicBezTo>
                    <a:cubicBezTo>
                      <a:pt x="355936" y="376224"/>
                      <a:pt x="363558" y="368601"/>
                      <a:pt x="372962" y="368601"/>
                    </a:cubicBezTo>
                    <a:lnTo>
                      <a:pt x="398669" y="368601"/>
                    </a:lnTo>
                    <a:lnTo>
                      <a:pt x="398669" y="345279"/>
                    </a:lnTo>
                    <a:lnTo>
                      <a:pt x="372962" y="345279"/>
                    </a:lnTo>
                    <a:cubicBezTo>
                      <a:pt x="363559" y="345278"/>
                      <a:pt x="355937" y="337656"/>
                      <a:pt x="355936" y="328253"/>
                    </a:cubicBezTo>
                    <a:cubicBezTo>
                      <a:pt x="355937" y="318850"/>
                      <a:pt x="363559" y="311227"/>
                      <a:pt x="372962" y="311228"/>
                    </a:cubicBezTo>
                    <a:lnTo>
                      <a:pt x="398669" y="311227"/>
                    </a:lnTo>
                    <a:lnTo>
                      <a:pt x="398669" y="287905"/>
                    </a:lnTo>
                    <a:lnTo>
                      <a:pt x="372962" y="287905"/>
                    </a:lnTo>
                    <a:cubicBezTo>
                      <a:pt x="363559" y="287905"/>
                      <a:pt x="355936" y="280283"/>
                      <a:pt x="355936" y="270880"/>
                    </a:cubicBezTo>
                    <a:cubicBezTo>
                      <a:pt x="355936" y="261476"/>
                      <a:pt x="363559" y="253854"/>
                      <a:pt x="372962" y="253854"/>
                    </a:cubicBezTo>
                    <a:lnTo>
                      <a:pt x="398669" y="253854"/>
                    </a:lnTo>
                    <a:lnTo>
                      <a:pt x="398669" y="226224"/>
                    </a:lnTo>
                    <a:cubicBezTo>
                      <a:pt x="398669" y="225699"/>
                      <a:pt x="398705" y="225182"/>
                      <a:pt x="399282" y="224745"/>
                    </a:cubicBezTo>
                    <a:lnTo>
                      <a:pt x="397875" y="220285"/>
                    </a:lnTo>
                    <a:cubicBezTo>
                      <a:pt x="398695" y="210917"/>
                      <a:pt x="406953" y="203988"/>
                      <a:pt x="416320" y="204807"/>
                    </a:cubicBezTo>
                    <a:lnTo>
                      <a:pt x="766843" y="235474"/>
                    </a:lnTo>
                    <a:cubicBezTo>
                      <a:pt x="776210" y="236294"/>
                      <a:pt x="783139" y="244551"/>
                      <a:pt x="782320" y="253919"/>
                    </a:cubicBezTo>
                    <a:close/>
                    <a:moveTo>
                      <a:pt x="787242" y="326087"/>
                    </a:moveTo>
                    <a:lnTo>
                      <a:pt x="785600" y="324445"/>
                    </a:lnTo>
                    <a:lnTo>
                      <a:pt x="785600" y="237207"/>
                    </a:lnTo>
                    <a:cubicBezTo>
                      <a:pt x="785600" y="202145"/>
                      <a:pt x="757177" y="173722"/>
                      <a:pt x="722115" y="173722"/>
                    </a:cubicBezTo>
                    <a:lnTo>
                      <a:pt x="634876" y="173722"/>
                    </a:lnTo>
                    <a:cubicBezTo>
                      <a:pt x="608805" y="147651"/>
                      <a:pt x="582735" y="121579"/>
                      <a:pt x="556664" y="95509"/>
                    </a:cubicBezTo>
                    <a:cubicBezTo>
                      <a:pt x="429319" y="-31836"/>
                      <a:pt x="222853" y="-31836"/>
                      <a:pt x="95508" y="95509"/>
                    </a:cubicBezTo>
                    <a:cubicBezTo>
                      <a:pt x="31836" y="159181"/>
                      <a:pt x="0" y="242634"/>
                      <a:pt x="0" y="326087"/>
                    </a:cubicBezTo>
                    <a:cubicBezTo>
                      <a:pt x="0" y="409540"/>
                      <a:pt x="31836" y="492992"/>
                      <a:pt x="95508" y="556665"/>
                    </a:cubicBezTo>
                    <a:cubicBezTo>
                      <a:pt x="222853" y="684010"/>
                      <a:pt x="429320" y="684010"/>
                      <a:pt x="556664" y="556665"/>
                    </a:cubicBezTo>
                    <a:lnTo>
                      <a:pt x="634877" y="478452"/>
                    </a:lnTo>
                    <a:lnTo>
                      <a:pt x="722116" y="478453"/>
                    </a:lnTo>
                    <a:cubicBezTo>
                      <a:pt x="757178" y="478452"/>
                      <a:pt x="785600" y="450029"/>
                      <a:pt x="785600" y="414968"/>
                    </a:cubicBezTo>
                    <a:lnTo>
                      <a:pt x="785600" y="327729"/>
                    </a:lnTo>
                    <a:close/>
                    <a:moveTo>
                      <a:pt x="893383" y="437430"/>
                    </a:moveTo>
                    <a:lnTo>
                      <a:pt x="893383" y="214743"/>
                    </a:lnTo>
                    <a:cubicBezTo>
                      <a:pt x="893383" y="198561"/>
                      <a:pt x="880265" y="185442"/>
                      <a:pt x="864082" y="185442"/>
                    </a:cubicBezTo>
                    <a:cubicBezTo>
                      <a:pt x="847899" y="185442"/>
                      <a:pt x="834781" y="198561"/>
                      <a:pt x="834781" y="214743"/>
                    </a:cubicBezTo>
                    <a:lnTo>
                      <a:pt x="834781" y="437431"/>
                    </a:lnTo>
                    <a:cubicBezTo>
                      <a:pt x="834781" y="453613"/>
                      <a:pt x="847900" y="466732"/>
                      <a:pt x="864082" y="466732"/>
                    </a:cubicBezTo>
                    <a:lnTo>
                      <a:pt x="864082" y="466731"/>
                    </a:lnTo>
                    <a:cubicBezTo>
                      <a:pt x="880265" y="466731"/>
                      <a:pt x="893383" y="453613"/>
                      <a:pt x="893383" y="437430"/>
                    </a:cubicBezTo>
                    <a:close/>
                    <a:moveTo>
                      <a:pt x="984194" y="425710"/>
                    </a:moveTo>
                    <a:lnTo>
                      <a:pt x="984193" y="226463"/>
                    </a:lnTo>
                    <a:cubicBezTo>
                      <a:pt x="984193" y="210281"/>
                      <a:pt x="971075" y="197163"/>
                      <a:pt x="954892" y="197162"/>
                    </a:cubicBezTo>
                    <a:cubicBezTo>
                      <a:pt x="938710" y="197163"/>
                      <a:pt x="925591" y="210281"/>
                      <a:pt x="925591" y="226463"/>
                    </a:cubicBezTo>
                    <a:lnTo>
                      <a:pt x="925591" y="425710"/>
                    </a:lnTo>
                    <a:cubicBezTo>
                      <a:pt x="925591" y="441893"/>
                      <a:pt x="938710" y="455011"/>
                      <a:pt x="954892" y="455011"/>
                    </a:cubicBezTo>
                    <a:lnTo>
                      <a:pt x="954892" y="455011"/>
                    </a:lnTo>
                    <a:cubicBezTo>
                      <a:pt x="971075" y="455011"/>
                      <a:pt x="984194" y="441892"/>
                      <a:pt x="984194" y="425710"/>
                    </a:cubicBezTo>
                    <a:close/>
                    <a:moveTo>
                      <a:pt x="1075004" y="402268"/>
                    </a:moveTo>
                    <a:lnTo>
                      <a:pt x="1075003" y="249904"/>
                    </a:lnTo>
                    <a:cubicBezTo>
                      <a:pt x="1075003" y="233721"/>
                      <a:pt x="1061885" y="220603"/>
                      <a:pt x="1045703" y="220603"/>
                    </a:cubicBezTo>
                    <a:cubicBezTo>
                      <a:pt x="1029520" y="220603"/>
                      <a:pt x="1016401" y="233721"/>
                      <a:pt x="1016401" y="249904"/>
                    </a:cubicBezTo>
                    <a:lnTo>
                      <a:pt x="1016402" y="402269"/>
                    </a:lnTo>
                    <a:cubicBezTo>
                      <a:pt x="1016402" y="418451"/>
                      <a:pt x="1029520" y="431570"/>
                      <a:pt x="1045703" y="431570"/>
                    </a:cubicBezTo>
                    <a:lnTo>
                      <a:pt x="1045703" y="431570"/>
                    </a:lnTo>
                    <a:cubicBezTo>
                      <a:pt x="1061885" y="431570"/>
                      <a:pt x="1075004" y="418451"/>
                      <a:pt x="1075004" y="402268"/>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rtl="0"/>
                <a:endParaRPr lang="ko-KR" altLang="en-US" dirty="0">
                  <a:solidFill>
                    <a:schemeClr val="tx1"/>
                  </a:solidFill>
                </a:endParaRPr>
              </a:p>
            </p:txBody>
          </p:sp>
        </p:grpSp>
      </p:grpSp>
    </p:spTree>
    <p:custDataLst>
      <p:tags r:id="rId1"/>
    </p:custDataLst>
    <p:extLst>
      <p:ext uri="{BB962C8B-B14F-4D97-AF65-F5344CB8AC3E}">
        <p14:creationId xmlns:p14="http://schemas.microsoft.com/office/powerpoint/2010/main" val="25119125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9F817-0C9D-45A8-B598-18DCBFD7D0BC}"/>
              </a:ext>
            </a:extLst>
          </p:cNvPr>
          <p:cNvSpPr>
            <a:spLocks noGrp="1"/>
          </p:cNvSpPr>
          <p:nvPr>
            <p:ph type="title"/>
          </p:nvPr>
        </p:nvSpPr>
        <p:spPr>
          <a:xfrm>
            <a:off x="1141436" y="122936"/>
            <a:ext cx="7717800" cy="1011600"/>
          </a:xfrm>
        </p:spPr>
        <p:txBody>
          <a:bodyPr/>
          <a:lstStyle/>
          <a:p>
            <a:pPr algn="l" rtl="0"/>
            <a:r>
              <a:rPr lang="en-GB" dirty="0">
                <a:solidFill>
                  <a:srgbClr val="059540"/>
                </a:solidFill>
              </a:rPr>
              <a:t>Koristi za druge dionike</a:t>
            </a:r>
            <a:br>
              <a:rPr lang="en-GB" dirty="0"/>
            </a:br>
            <a:endParaRPr lang="en-GB" dirty="0"/>
          </a:p>
        </p:txBody>
      </p:sp>
      <p:sp>
        <p:nvSpPr>
          <p:cNvPr id="5" name="Content Placeholder 2">
            <a:extLst>
              <a:ext uri="{FF2B5EF4-FFF2-40B4-BE49-F238E27FC236}">
                <a16:creationId xmlns:a16="http://schemas.microsoft.com/office/drawing/2014/main" id="{324BA54A-6309-4D6E-8989-1174DFFE20C5}"/>
              </a:ext>
            </a:extLst>
          </p:cNvPr>
          <p:cNvSpPr txBox="1">
            <a:spLocks/>
          </p:cNvSpPr>
          <p:nvPr/>
        </p:nvSpPr>
        <p:spPr>
          <a:xfrm>
            <a:off x="994709" y="778591"/>
            <a:ext cx="6677753" cy="321812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hr-HR" sz="1800" b="1" dirty="0">
                <a:solidFill>
                  <a:srgbClr val="368E00"/>
                </a:solidFill>
                <a:effectLst/>
                <a:latin typeface="+mn-lt"/>
                <a:cs typeface="Times New Roman" panose="02020603050405020304" pitchFamily="18" charset="0"/>
              </a:rPr>
              <a:t>Vrijednost ulaganja u društvo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400" b="1" i="0" u="none" strike="noStrike" kern="1200" cap="none" spc="0" normalizeH="0" baseline="0" noProof="0" dirty="0">
              <a:ln>
                <a:noFill/>
              </a:ln>
              <a:solidFill>
                <a:srgbClr val="368E00"/>
              </a:solidFill>
              <a:effectLst/>
              <a:uLnTx/>
              <a:uFillTx/>
              <a:latin typeface="+mn-lt"/>
              <a:ea typeface="Verdana" panose="020B0604030504040204" pitchFamily="34" charset="0"/>
              <a:cs typeface="+mn-cs"/>
            </a:endParaRPr>
          </a:p>
          <a:p>
            <a:pPr marL="228600" marR="0" lvl="0" indent="-2286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mn-lt"/>
                <a:ea typeface="Calibri" panose="020F0502020204030204" pitchFamily="34" charset="0"/>
                <a:cs typeface="+mn-cs"/>
              </a:rPr>
              <a:t>uključuje svaki dio društva</a:t>
            </a:r>
          </a:p>
          <a:p>
            <a:pPr marL="228600" marR="0" lvl="0" indent="-2286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mn-lt"/>
                <a:ea typeface="Calibri" panose="020F0502020204030204" pitchFamily="34" charset="0"/>
                <a:cs typeface="+mn-cs"/>
              </a:rPr>
              <a:t>dugoročni odnos sa dionicima</a:t>
            </a:r>
          </a:p>
          <a:p>
            <a:pPr marL="228600" marR="0" lvl="0" indent="-2286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mn-lt"/>
                <a:ea typeface="Calibri" panose="020F0502020204030204" pitchFamily="34" charset="0"/>
                <a:cs typeface="+mn-cs"/>
              </a:rPr>
              <a:t>Izgradnja društvenog kapitala doprinosi podizanju životnog standarda kroz:</a:t>
            </a:r>
          </a:p>
          <a:p>
            <a:pPr marL="457200" lvl="1" indent="0">
              <a:lnSpc>
                <a:spcPct val="120000"/>
              </a:lnSpc>
              <a:buClrTx/>
              <a:buNone/>
              <a:defRPr/>
            </a:pPr>
            <a:r>
              <a:rPr kumimoji="0" lang="en-GB" sz="1400" b="0" i="0" u="none" strike="noStrike" kern="1200" cap="none" spc="0" normalizeH="0" baseline="0" noProof="0" dirty="0">
                <a:ln>
                  <a:noFill/>
                </a:ln>
                <a:solidFill>
                  <a:prstClr val="black"/>
                </a:solidFill>
                <a:effectLst/>
                <a:uLnTx/>
                <a:uFillTx/>
                <a:latin typeface="+mn-lt"/>
                <a:ea typeface="Calibri" panose="020F0502020204030204" pitchFamily="34" charset="0"/>
                <a:cs typeface="+mn-cs"/>
              </a:rPr>
              <a:t>- dobro obrazovanje</a:t>
            </a:r>
          </a:p>
          <a:p>
            <a:pPr marL="457200" lvl="1" indent="0">
              <a:lnSpc>
                <a:spcPct val="120000"/>
              </a:lnSpc>
              <a:buClrTx/>
              <a:buNone/>
              <a:defRPr/>
            </a:pPr>
            <a:r>
              <a:rPr kumimoji="0" lang="en-GB" sz="1400" b="0" i="0" u="none" strike="noStrike" kern="1200" cap="none" spc="0" normalizeH="0" baseline="0" noProof="0" dirty="0">
                <a:ln>
                  <a:noFill/>
                </a:ln>
                <a:solidFill>
                  <a:prstClr val="black"/>
                </a:solidFill>
                <a:effectLst/>
                <a:uLnTx/>
                <a:uFillTx/>
                <a:latin typeface="+mn-lt"/>
                <a:ea typeface="Calibri" panose="020F0502020204030204" pitchFamily="34" charset="0"/>
                <a:cs typeface="+mn-cs"/>
              </a:rPr>
              <a:t>- radna mjesta</a:t>
            </a:r>
          </a:p>
          <a:p>
            <a:pPr marL="457200" lvl="1" indent="0">
              <a:lnSpc>
                <a:spcPct val="120000"/>
              </a:lnSpc>
              <a:buClrTx/>
              <a:buNone/>
              <a:defRPr/>
            </a:pPr>
            <a:r>
              <a:rPr kumimoji="0" lang="en-GB" sz="1400" b="0" i="0" u="none" strike="noStrike" kern="1200" cap="none" spc="0" normalizeH="0" baseline="0" noProof="0" dirty="0">
                <a:ln>
                  <a:noFill/>
                </a:ln>
                <a:solidFill>
                  <a:prstClr val="black"/>
                </a:solidFill>
                <a:effectLst/>
                <a:uLnTx/>
                <a:uFillTx/>
                <a:latin typeface="+mn-lt"/>
                <a:ea typeface="Calibri" panose="020F0502020204030204" pitchFamily="34" charset="0"/>
                <a:cs typeface="+mn-cs"/>
              </a:rPr>
              <a:t>- zdravlje i blagostanje,</a:t>
            </a:r>
          </a:p>
          <a:p>
            <a:pPr marL="457200" lvl="1" indent="0">
              <a:lnSpc>
                <a:spcPct val="120000"/>
              </a:lnSpc>
              <a:buClrTx/>
              <a:buNone/>
              <a:defRPr/>
            </a:pPr>
            <a:r>
              <a:rPr kumimoji="0" lang="en-GB" sz="1400" b="0" i="0" u="none" strike="noStrike" kern="1200" cap="none" spc="0" normalizeH="0" baseline="0" noProof="0" dirty="0">
                <a:ln>
                  <a:noFill/>
                </a:ln>
                <a:solidFill>
                  <a:prstClr val="black"/>
                </a:solidFill>
                <a:effectLst/>
                <a:uLnTx/>
                <a:uFillTx/>
                <a:latin typeface="+mn-lt"/>
                <a:ea typeface="Calibri" panose="020F0502020204030204" pitchFamily="34" charset="0"/>
                <a:cs typeface="+mn-cs"/>
              </a:rPr>
              <a:t>- demokracija</a:t>
            </a:r>
          </a:p>
          <a:p>
            <a:pPr marL="457200" lvl="1" indent="0">
              <a:lnSpc>
                <a:spcPct val="120000"/>
              </a:lnSpc>
              <a:buClrTx/>
              <a:buNone/>
              <a:defRPr/>
            </a:pPr>
            <a:r>
              <a:rPr kumimoji="0" lang="en-GB" sz="1400" b="0" i="0" u="none" strike="noStrike" kern="1200" cap="none" spc="0" normalizeH="0" baseline="0" noProof="0" dirty="0">
                <a:ln>
                  <a:noFill/>
                </a:ln>
                <a:solidFill>
                  <a:prstClr val="black"/>
                </a:solidFill>
                <a:effectLst/>
                <a:uLnTx/>
                <a:uFillTx/>
                <a:latin typeface="+mn-lt"/>
                <a:ea typeface="Calibri" panose="020F0502020204030204" pitchFamily="34" charset="0"/>
                <a:cs typeface="+mn-cs"/>
              </a:rPr>
              <a:t>- uključenje, Ubrajanje</a:t>
            </a:r>
          </a:p>
          <a:p>
            <a:pPr marL="457200" lvl="1" indent="0">
              <a:lnSpc>
                <a:spcPct val="120000"/>
              </a:lnSpc>
              <a:buClrTx/>
              <a:buNone/>
              <a:defRPr/>
            </a:pPr>
            <a:r>
              <a:rPr kumimoji="0" lang="en-GB" sz="1400" b="0" i="0" u="none" strike="noStrike" kern="1200" cap="none" spc="0" normalizeH="0" baseline="0" noProof="0" dirty="0">
                <a:ln>
                  <a:noFill/>
                </a:ln>
                <a:solidFill>
                  <a:prstClr val="black"/>
                </a:solidFill>
                <a:effectLst/>
                <a:uLnTx/>
                <a:uFillTx/>
                <a:latin typeface="+mn-lt"/>
                <a:ea typeface="Calibri" panose="020F0502020204030204" pitchFamily="34" charset="0"/>
                <a:cs typeface="+mn-cs"/>
              </a:rPr>
              <a:t>- socijalna pravda i</a:t>
            </a:r>
          </a:p>
          <a:p>
            <a:pPr marL="457200" lvl="1" indent="0">
              <a:lnSpc>
                <a:spcPct val="120000"/>
              </a:lnSpc>
              <a:buClrTx/>
              <a:buNone/>
              <a:defRPr/>
            </a:pPr>
            <a:r>
              <a:rPr kumimoji="0" lang="en-GB" sz="1400" b="0" i="0" u="none" strike="noStrike" kern="1200" cap="none" spc="0" normalizeH="0" baseline="0" noProof="0" dirty="0">
                <a:ln>
                  <a:noFill/>
                </a:ln>
                <a:solidFill>
                  <a:prstClr val="black"/>
                </a:solidFill>
                <a:effectLst/>
                <a:uLnTx/>
                <a:uFillTx/>
                <a:latin typeface="+mn-lt"/>
                <a:ea typeface="Calibri" panose="020F0502020204030204" pitchFamily="34" charset="0"/>
                <a:cs typeface="+mn-cs"/>
              </a:rPr>
              <a:t>- smanjena nejednakost</a:t>
            </a:r>
            <a:endParaRPr kumimoji="0" lang="hu-HU" sz="1400" b="0" i="0" u="none" strike="noStrike" kern="1200" cap="none" spc="0" normalizeH="0" baseline="0" noProof="0" dirty="0">
              <a:ln>
                <a:noFill/>
              </a:ln>
              <a:solidFill>
                <a:srgbClr val="181818"/>
              </a:solidFill>
              <a:effectLst/>
              <a:uLnTx/>
              <a:uFillTx/>
              <a:latin typeface="+mn-lt"/>
              <a:ea typeface="Calibri" panose="020F0502020204030204" pitchFamily="34" charset="0"/>
              <a:cs typeface="+mn-cs"/>
            </a:endParaRPr>
          </a:p>
        </p:txBody>
      </p:sp>
      <p:grpSp>
        <p:nvGrpSpPr>
          <p:cNvPr id="26" name="Group 198">
            <a:extLst>
              <a:ext uri="{FF2B5EF4-FFF2-40B4-BE49-F238E27FC236}">
                <a16:creationId xmlns:a16="http://schemas.microsoft.com/office/drawing/2014/main" id="{89045398-453D-440B-B36F-082B8423A4AC}"/>
              </a:ext>
            </a:extLst>
          </p:cNvPr>
          <p:cNvGrpSpPr/>
          <p:nvPr/>
        </p:nvGrpSpPr>
        <p:grpSpPr>
          <a:xfrm rot="2523284">
            <a:off x="6753322" y="2178580"/>
            <a:ext cx="1315272" cy="2154370"/>
            <a:chOff x="1589533" y="1116515"/>
            <a:chExt cx="3026615" cy="4968176"/>
          </a:xfrm>
          <a:effectLst/>
        </p:grpSpPr>
        <p:sp>
          <p:nvSpPr>
            <p:cNvPr id="27" name="Oval 17">
              <a:extLst>
                <a:ext uri="{FF2B5EF4-FFF2-40B4-BE49-F238E27FC236}">
                  <a16:creationId xmlns:a16="http://schemas.microsoft.com/office/drawing/2014/main" id="{8195BC68-1B3F-4374-81BC-8F8A1BAB9AD9}"/>
                </a:ext>
              </a:extLst>
            </p:cNvPr>
            <p:cNvSpPr/>
            <p:nvPr/>
          </p:nvSpPr>
          <p:spPr>
            <a:xfrm>
              <a:off x="2132802" y="2924944"/>
              <a:ext cx="1926584" cy="1846330"/>
            </a:xfrm>
            <a:custGeom>
              <a:avLst/>
              <a:gdLst/>
              <a:ahLst/>
              <a:cxnLst/>
              <a:rect l="l" t="t" r="r" b="b"/>
              <a:pathLst>
                <a:path w="1926584" h="1846330">
                  <a:moveTo>
                    <a:pt x="1089951" y="1842682"/>
                  </a:moveTo>
                  <a:lnTo>
                    <a:pt x="1097532" y="1846330"/>
                  </a:lnTo>
                  <a:lnTo>
                    <a:pt x="1093652" y="1846330"/>
                  </a:lnTo>
                  <a:cubicBezTo>
                    <a:pt x="1092687" y="1844762"/>
                    <a:pt x="1091322" y="1843713"/>
                    <a:pt x="1089951" y="1842682"/>
                  </a:cubicBezTo>
                  <a:close/>
                  <a:moveTo>
                    <a:pt x="465856" y="1495303"/>
                  </a:moveTo>
                  <a:lnTo>
                    <a:pt x="1467054" y="1495303"/>
                  </a:lnTo>
                  <a:lnTo>
                    <a:pt x="1233836" y="1811603"/>
                  </a:lnTo>
                  <a:lnTo>
                    <a:pt x="699074" y="1811603"/>
                  </a:lnTo>
                  <a:close/>
                  <a:moveTo>
                    <a:pt x="0" y="0"/>
                  </a:moveTo>
                  <a:lnTo>
                    <a:pt x="706150" y="0"/>
                  </a:lnTo>
                  <a:cubicBezTo>
                    <a:pt x="688007" y="36121"/>
                    <a:pt x="678316" y="76955"/>
                    <a:pt x="678316" y="120053"/>
                  </a:cubicBezTo>
                  <a:cubicBezTo>
                    <a:pt x="678316" y="275422"/>
                    <a:pt x="804268" y="401374"/>
                    <a:pt x="959637" y="401374"/>
                  </a:cubicBezTo>
                  <a:cubicBezTo>
                    <a:pt x="1115006" y="401374"/>
                    <a:pt x="1240958" y="275422"/>
                    <a:pt x="1240958" y="120053"/>
                  </a:cubicBezTo>
                  <a:cubicBezTo>
                    <a:pt x="1240958" y="76955"/>
                    <a:pt x="1231267" y="36121"/>
                    <a:pt x="1213124" y="0"/>
                  </a:cubicBezTo>
                  <a:lnTo>
                    <a:pt x="1926584" y="0"/>
                  </a:lnTo>
                  <a:cubicBezTo>
                    <a:pt x="1925444" y="144359"/>
                    <a:pt x="1883779" y="344931"/>
                    <a:pt x="1823215" y="551899"/>
                  </a:cubicBezTo>
                  <a:cubicBezTo>
                    <a:pt x="1795312" y="517144"/>
                    <a:pt x="1757916" y="489629"/>
                    <a:pt x="1713591" y="472119"/>
                  </a:cubicBezTo>
                  <a:cubicBezTo>
                    <a:pt x="1569089" y="415034"/>
                    <a:pt x="1405670" y="485901"/>
                    <a:pt x="1348585" y="630403"/>
                  </a:cubicBezTo>
                  <a:cubicBezTo>
                    <a:pt x="1291501" y="774905"/>
                    <a:pt x="1362367" y="938324"/>
                    <a:pt x="1506869" y="995409"/>
                  </a:cubicBezTo>
                  <a:cubicBezTo>
                    <a:pt x="1554590" y="1014260"/>
                    <a:pt x="1604374" y="1019158"/>
                    <a:pt x="1651530" y="1010859"/>
                  </a:cubicBezTo>
                  <a:lnTo>
                    <a:pt x="1566591" y="1237129"/>
                  </a:lnTo>
                  <a:cubicBezTo>
                    <a:pt x="1534342" y="1304822"/>
                    <a:pt x="1503291" y="1361947"/>
                    <a:pt x="1475612" y="1404265"/>
                  </a:cubicBezTo>
                  <a:lnTo>
                    <a:pt x="450971" y="1404265"/>
                  </a:lnTo>
                  <a:cubicBezTo>
                    <a:pt x="423328" y="1362000"/>
                    <a:pt x="392320" y="1304965"/>
                    <a:pt x="360116" y="1237384"/>
                  </a:cubicBezTo>
                  <a:lnTo>
                    <a:pt x="271026" y="1000106"/>
                  </a:lnTo>
                  <a:cubicBezTo>
                    <a:pt x="328356" y="1014395"/>
                    <a:pt x="390560" y="1009724"/>
                    <a:pt x="448647" y="983756"/>
                  </a:cubicBezTo>
                  <a:cubicBezTo>
                    <a:pt x="590487" y="920346"/>
                    <a:pt x="654067" y="753956"/>
                    <a:pt x="590657" y="612116"/>
                  </a:cubicBezTo>
                  <a:cubicBezTo>
                    <a:pt x="527246" y="470276"/>
                    <a:pt x="360857" y="406696"/>
                    <a:pt x="219017" y="470106"/>
                  </a:cubicBezTo>
                  <a:cubicBezTo>
                    <a:pt x="172166" y="491051"/>
                    <a:pt x="133853" y="523232"/>
                    <a:pt x="106817" y="562760"/>
                  </a:cubicBezTo>
                  <a:lnTo>
                    <a:pt x="105084" y="558146"/>
                  </a:lnTo>
                  <a:cubicBezTo>
                    <a:pt x="43643" y="348954"/>
                    <a:pt x="1152" y="145804"/>
                    <a:pt x="0" y="0"/>
                  </a:cubicBezTo>
                  <a:close/>
                </a:path>
              </a:pathLst>
            </a:cu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sz="2701" dirty="0"/>
            </a:p>
          </p:txBody>
        </p:sp>
        <p:sp>
          <p:nvSpPr>
            <p:cNvPr id="28" name="Oval 17">
              <a:extLst>
                <a:ext uri="{FF2B5EF4-FFF2-40B4-BE49-F238E27FC236}">
                  <a16:creationId xmlns:a16="http://schemas.microsoft.com/office/drawing/2014/main" id="{3A616F80-A850-432F-8E26-AEDED687D4DE}"/>
                </a:ext>
              </a:extLst>
            </p:cNvPr>
            <p:cNvSpPr/>
            <p:nvPr/>
          </p:nvSpPr>
          <p:spPr>
            <a:xfrm>
              <a:off x="2569504" y="4788517"/>
              <a:ext cx="1269711" cy="1296174"/>
            </a:xfrm>
            <a:custGeom>
              <a:avLst/>
              <a:gdLst/>
              <a:ahLst/>
              <a:cxnLst/>
              <a:rect l="l" t="t" r="r" b="b"/>
              <a:pathLst>
                <a:path w="1020942" h="1042219">
                  <a:moveTo>
                    <a:pt x="598154" y="0"/>
                  </a:moveTo>
                  <a:lnTo>
                    <a:pt x="602034" y="0"/>
                  </a:lnTo>
                  <a:cubicBezTo>
                    <a:pt x="732545" y="48130"/>
                    <a:pt x="851964" y="153955"/>
                    <a:pt x="948095" y="335846"/>
                  </a:cubicBezTo>
                  <a:cubicBezTo>
                    <a:pt x="978843" y="400651"/>
                    <a:pt x="1074165" y="613050"/>
                    <a:pt x="981303" y="723974"/>
                  </a:cubicBezTo>
                  <a:cubicBezTo>
                    <a:pt x="873097" y="539136"/>
                    <a:pt x="886508" y="512529"/>
                    <a:pt x="761589" y="478328"/>
                  </a:cubicBezTo>
                  <a:cubicBezTo>
                    <a:pt x="754102" y="579795"/>
                    <a:pt x="721375" y="679980"/>
                    <a:pt x="714168" y="719738"/>
                  </a:cubicBezTo>
                  <a:cubicBezTo>
                    <a:pt x="628200" y="910870"/>
                    <a:pt x="649237" y="899056"/>
                    <a:pt x="469174" y="1042219"/>
                  </a:cubicBezTo>
                  <a:cubicBezTo>
                    <a:pt x="470908" y="800421"/>
                    <a:pt x="373014" y="748650"/>
                    <a:pt x="282500" y="696880"/>
                  </a:cubicBezTo>
                  <a:cubicBezTo>
                    <a:pt x="223160" y="674502"/>
                    <a:pt x="189098" y="616202"/>
                    <a:pt x="179009" y="547569"/>
                  </a:cubicBezTo>
                  <a:cubicBezTo>
                    <a:pt x="129468" y="579663"/>
                    <a:pt x="78120" y="590821"/>
                    <a:pt x="28383" y="622928"/>
                  </a:cubicBezTo>
                  <a:cubicBezTo>
                    <a:pt x="28383" y="549752"/>
                    <a:pt x="-45416" y="410156"/>
                    <a:pt x="44988" y="257647"/>
                  </a:cubicBezTo>
                  <a:cubicBezTo>
                    <a:pt x="86462" y="192778"/>
                    <a:pt x="162388" y="97808"/>
                    <a:pt x="252225" y="34529"/>
                  </a:cubicBezTo>
                  <a:lnTo>
                    <a:pt x="215398" y="84251"/>
                  </a:lnTo>
                  <a:cubicBezTo>
                    <a:pt x="167064" y="165792"/>
                    <a:pt x="206521" y="240427"/>
                    <a:pt x="206521" y="279552"/>
                  </a:cubicBezTo>
                  <a:cubicBezTo>
                    <a:pt x="233112" y="262386"/>
                    <a:pt x="260566" y="256420"/>
                    <a:pt x="287054" y="239261"/>
                  </a:cubicBezTo>
                  <a:cubicBezTo>
                    <a:pt x="292448" y="275956"/>
                    <a:pt x="310660" y="307127"/>
                    <a:pt x="342388" y="319091"/>
                  </a:cubicBezTo>
                  <a:cubicBezTo>
                    <a:pt x="390781" y="346770"/>
                    <a:pt x="443121" y="374450"/>
                    <a:pt x="442194" y="503730"/>
                  </a:cubicBezTo>
                  <a:cubicBezTo>
                    <a:pt x="538467" y="427187"/>
                    <a:pt x="527219" y="433503"/>
                    <a:pt x="573183" y="331312"/>
                  </a:cubicBezTo>
                  <a:cubicBezTo>
                    <a:pt x="577036" y="310054"/>
                    <a:pt x="594533" y="256491"/>
                    <a:pt x="598537" y="202239"/>
                  </a:cubicBezTo>
                  <a:cubicBezTo>
                    <a:pt x="665326" y="220526"/>
                    <a:pt x="658156" y="234752"/>
                    <a:pt x="716010" y="333576"/>
                  </a:cubicBezTo>
                  <a:cubicBezTo>
                    <a:pt x="765659" y="274270"/>
                    <a:pt x="714694" y="160709"/>
                    <a:pt x="698255" y="126060"/>
                  </a:cubicBezTo>
                  <a:cubicBezTo>
                    <a:pt x="669077" y="70854"/>
                    <a:pt x="635888" y="28754"/>
                    <a:pt x="598154" y="0"/>
                  </a:cubicBezTo>
                  <a:close/>
                </a:path>
              </a:pathLst>
            </a:custGeom>
            <a:solidFill>
              <a:srgbClr val="E750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sz="2701"/>
            </a:p>
          </p:txBody>
        </p:sp>
        <p:sp>
          <p:nvSpPr>
            <p:cNvPr id="29" name="Oval 17">
              <a:extLst>
                <a:ext uri="{FF2B5EF4-FFF2-40B4-BE49-F238E27FC236}">
                  <a16:creationId xmlns:a16="http://schemas.microsoft.com/office/drawing/2014/main" id="{992000A9-AF1D-4936-B54A-87B64B4040D8}"/>
                </a:ext>
              </a:extLst>
            </p:cNvPr>
            <p:cNvSpPr/>
            <p:nvPr/>
          </p:nvSpPr>
          <p:spPr>
            <a:xfrm>
              <a:off x="2131996" y="1116515"/>
              <a:ext cx="1928194" cy="2147820"/>
            </a:xfrm>
            <a:custGeom>
              <a:avLst/>
              <a:gdLst/>
              <a:ahLst/>
              <a:cxnLst/>
              <a:rect l="l" t="t" r="r" b="b"/>
              <a:pathLst>
                <a:path w="1928194" h="2147820">
                  <a:moveTo>
                    <a:pt x="967261" y="833968"/>
                  </a:moveTo>
                  <a:cubicBezTo>
                    <a:pt x="1092352" y="833968"/>
                    <a:pt x="1193758" y="935374"/>
                    <a:pt x="1193758" y="1060466"/>
                  </a:cubicBezTo>
                  <a:cubicBezTo>
                    <a:pt x="1193758" y="1185557"/>
                    <a:pt x="1092352" y="1286963"/>
                    <a:pt x="967261" y="1286963"/>
                  </a:cubicBezTo>
                  <a:cubicBezTo>
                    <a:pt x="842169" y="1286963"/>
                    <a:pt x="740763" y="1185557"/>
                    <a:pt x="740763" y="1060466"/>
                  </a:cubicBezTo>
                  <a:cubicBezTo>
                    <a:pt x="740763" y="935374"/>
                    <a:pt x="842169" y="833968"/>
                    <a:pt x="967261" y="833968"/>
                  </a:cubicBezTo>
                  <a:close/>
                  <a:moveTo>
                    <a:pt x="967261" y="676961"/>
                  </a:moveTo>
                  <a:cubicBezTo>
                    <a:pt x="755457" y="676961"/>
                    <a:pt x="583756" y="848662"/>
                    <a:pt x="583756" y="1060466"/>
                  </a:cubicBezTo>
                  <a:cubicBezTo>
                    <a:pt x="583756" y="1272269"/>
                    <a:pt x="755457" y="1443970"/>
                    <a:pt x="967261" y="1443970"/>
                  </a:cubicBezTo>
                  <a:cubicBezTo>
                    <a:pt x="1179064" y="1443970"/>
                    <a:pt x="1350765" y="1272269"/>
                    <a:pt x="1350765" y="1060466"/>
                  </a:cubicBezTo>
                  <a:cubicBezTo>
                    <a:pt x="1350765" y="848662"/>
                    <a:pt x="1179064" y="676961"/>
                    <a:pt x="967261" y="676961"/>
                  </a:cubicBezTo>
                  <a:close/>
                  <a:moveTo>
                    <a:pt x="950055" y="2168"/>
                  </a:moveTo>
                  <a:cubicBezTo>
                    <a:pt x="1242977" y="152649"/>
                    <a:pt x="1536140" y="521630"/>
                    <a:pt x="1696441" y="779728"/>
                  </a:cubicBezTo>
                  <a:cubicBezTo>
                    <a:pt x="1833936" y="1038333"/>
                    <a:pt x="1933792" y="1407364"/>
                    <a:pt x="1927951" y="1727638"/>
                  </a:cubicBezTo>
                  <a:lnTo>
                    <a:pt x="1927390" y="1736421"/>
                  </a:lnTo>
                  <a:lnTo>
                    <a:pt x="1077865" y="1736421"/>
                  </a:lnTo>
                  <a:lnTo>
                    <a:pt x="1077865" y="1773357"/>
                  </a:lnTo>
                  <a:cubicBezTo>
                    <a:pt x="1131585" y="1808489"/>
                    <a:pt x="1165002" y="1869686"/>
                    <a:pt x="1165002" y="1938688"/>
                  </a:cubicBezTo>
                  <a:cubicBezTo>
                    <a:pt x="1165002" y="2054189"/>
                    <a:pt x="1071372" y="2147820"/>
                    <a:pt x="955874" y="2147820"/>
                  </a:cubicBezTo>
                  <a:cubicBezTo>
                    <a:pt x="840375" y="2147820"/>
                    <a:pt x="746746" y="2054189"/>
                    <a:pt x="746746" y="1938688"/>
                  </a:cubicBezTo>
                  <a:cubicBezTo>
                    <a:pt x="746746" y="1869686"/>
                    <a:pt x="780162" y="1808489"/>
                    <a:pt x="833882" y="1773357"/>
                  </a:cubicBezTo>
                  <a:lnTo>
                    <a:pt x="833882" y="1736421"/>
                  </a:lnTo>
                  <a:lnTo>
                    <a:pt x="806" y="1736421"/>
                  </a:lnTo>
                  <a:cubicBezTo>
                    <a:pt x="261" y="1733474"/>
                    <a:pt x="244" y="1730544"/>
                    <a:pt x="244" y="1727638"/>
                  </a:cubicBezTo>
                  <a:cubicBezTo>
                    <a:pt x="-5597" y="1407364"/>
                    <a:pt x="94259" y="1038333"/>
                    <a:pt x="231753" y="779728"/>
                  </a:cubicBezTo>
                  <a:cubicBezTo>
                    <a:pt x="391561" y="522427"/>
                    <a:pt x="638473" y="114130"/>
                    <a:pt x="950055" y="2168"/>
                  </a:cubicBezTo>
                  <a:close/>
                  <a:moveTo>
                    <a:pt x="954612" y="0"/>
                  </a:moveTo>
                  <a:cubicBezTo>
                    <a:pt x="953033" y="554"/>
                    <a:pt x="951456" y="1115"/>
                    <a:pt x="950055" y="2168"/>
                  </a:cubicBezTo>
                  <a:lnTo>
                    <a:pt x="948393" y="1170"/>
                  </a:ln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sz="2701"/>
            </a:p>
          </p:txBody>
        </p:sp>
        <p:sp>
          <p:nvSpPr>
            <p:cNvPr id="30" name="Oval 17">
              <a:extLst>
                <a:ext uri="{FF2B5EF4-FFF2-40B4-BE49-F238E27FC236}">
                  <a16:creationId xmlns:a16="http://schemas.microsoft.com/office/drawing/2014/main" id="{143AFFA6-82E9-400B-8110-B0A8C0E172CC}"/>
                </a:ext>
              </a:extLst>
            </p:cNvPr>
            <p:cNvSpPr/>
            <p:nvPr/>
          </p:nvSpPr>
          <p:spPr>
            <a:xfrm>
              <a:off x="3519472" y="3388517"/>
              <a:ext cx="1096676" cy="977554"/>
            </a:xfrm>
            <a:custGeom>
              <a:avLst/>
              <a:gdLst/>
              <a:ahLst/>
              <a:cxnLst/>
              <a:rect l="l" t="t" r="r" b="b"/>
              <a:pathLst>
                <a:path w="1096675" h="977555">
                  <a:moveTo>
                    <a:pt x="1096675" y="977555"/>
                  </a:moveTo>
                  <a:lnTo>
                    <a:pt x="294755" y="679396"/>
                  </a:lnTo>
                  <a:cubicBezTo>
                    <a:pt x="317745" y="611708"/>
                    <a:pt x="345100" y="533141"/>
                    <a:pt x="375325" y="450303"/>
                  </a:cubicBezTo>
                  <a:lnTo>
                    <a:pt x="323464" y="431646"/>
                  </a:lnTo>
                  <a:cubicBezTo>
                    <a:pt x="272223" y="470302"/>
                    <a:pt x="203326" y="481030"/>
                    <a:pt x="138398" y="457673"/>
                  </a:cubicBezTo>
                  <a:cubicBezTo>
                    <a:pt x="29715" y="418576"/>
                    <a:pt x="-26695" y="298780"/>
                    <a:pt x="12402" y="190099"/>
                  </a:cubicBezTo>
                  <a:cubicBezTo>
                    <a:pt x="51498" y="81420"/>
                    <a:pt x="171296" y="25011"/>
                    <a:pt x="279978" y="64109"/>
                  </a:cubicBezTo>
                  <a:cubicBezTo>
                    <a:pt x="344907" y="87466"/>
                    <a:pt x="391180" y="139626"/>
                    <a:pt x="406053" y="202066"/>
                  </a:cubicBezTo>
                  <a:lnTo>
                    <a:pt x="460561" y="221675"/>
                  </a:lnTo>
                  <a:cubicBezTo>
                    <a:pt x="489741" y="145000"/>
                    <a:pt x="520036" y="69608"/>
                    <a:pt x="549792" y="0"/>
                  </a:cubicBezTo>
                  <a:lnTo>
                    <a:pt x="799950" y="152882"/>
                  </a:lnTo>
                  <a:close/>
                </a:path>
              </a:pathLst>
            </a:custGeom>
            <a:solidFill>
              <a:srgbClr val="E750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sz="2701"/>
            </a:p>
          </p:txBody>
        </p:sp>
        <p:sp>
          <p:nvSpPr>
            <p:cNvPr id="31" name="Oval 17">
              <a:extLst>
                <a:ext uri="{FF2B5EF4-FFF2-40B4-BE49-F238E27FC236}">
                  <a16:creationId xmlns:a16="http://schemas.microsoft.com/office/drawing/2014/main" id="{FC528300-33C1-40EA-AA4E-2B216F581E75}"/>
                </a:ext>
              </a:extLst>
            </p:cNvPr>
            <p:cNvSpPr/>
            <p:nvPr/>
          </p:nvSpPr>
          <p:spPr>
            <a:xfrm flipH="1">
              <a:off x="1589533" y="3388516"/>
              <a:ext cx="1096675" cy="977555"/>
            </a:xfrm>
            <a:custGeom>
              <a:avLst/>
              <a:gdLst/>
              <a:ahLst/>
              <a:cxnLst/>
              <a:rect l="l" t="t" r="r" b="b"/>
              <a:pathLst>
                <a:path w="1096675" h="977555">
                  <a:moveTo>
                    <a:pt x="1096675" y="977555"/>
                  </a:moveTo>
                  <a:lnTo>
                    <a:pt x="294755" y="679396"/>
                  </a:lnTo>
                  <a:cubicBezTo>
                    <a:pt x="317745" y="611708"/>
                    <a:pt x="345100" y="533141"/>
                    <a:pt x="375325" y="450303"/>
                  </a:cubicBezTo>
                  <a:lnTo>
                    <a:pt x="323464" y="431646"/>
                  </a:lnTo>
                  <a:cubicBezTo>
                    <a:pt x="272223" y="470302"/>
                    <a:pt x="203326" y="481030"/>
                    <a:pt x="138398" y="457673"/>
                  </a:cubicBezTo>
                  <a:cubicBezTo>
                    <a:pt x="29715" y="418576"/>
                    <a:pt x="-26695" y="298780"/>
                    <a:pt x="12402" y="190099"/>
                  </a:cubicBezTo>
                  <a:cubicBezTo>
                    <a:pt x="51498" y="81420"/>
                    <a:pt x="171296" y="25011"/>
                    <a:pt x="279978" y="64109"/>
                  </a:cubicBezTo>
                  <a:cubicBezTo>
                    <a:pt x="344907" y="87466"/>
                    <a:pt x="391180" y="139626"/>
                    <a:pt x="406053" y="202066"/>
                  </a:cubicBezTo>
                  <a:lnTo>
                    <a:pt x="460561" y="221675"/>
                  </a:lnTo>
                  <a:cubicBezTo>
                    <a:pt x="489741" y="145000"/>
                    <a:pt x="520036" y="69608"/>
                    <a:pt x="549792" y="0"/>
                  </a:cubicBezTo>
                  <a:lnTo>
                    <a:pt x="799950" y="152882"/>
                  </a:lnTo>
                  <a:close/>
                </a:path>
              </a:pathLst>
            </a:custGeom>
            <a:solidFill>
              <a:srgbClr val="E750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sz="2701"/>
            </a:p>
          </p:txBody>
        </p:sp>
      </p:grpSp>
    </p:spTree>
    <p:custDataLst>
      <p:tags r:id="rId1"/>
    </p:custDataLst>
    <p:extLst>
      <p:ext uri="{BB962C8B-B14F-4D97-AF65-F5344CB8AC3E}">
        <p14:creationId xmlns:p14="http://schemas.microsoft.com/office/powerpoint/2010/main" val="17134618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Shape 154">
            <a:extLst>
              <a:ext uri="{FF2B5EF4-FFF2-40B4-BE49-F238E27FC236}">
                <a16:creationId xmlns:a16="http://schemas.microsoft.com/office/drawing/2014/main" id="{267E7468-52CB-40E4-AACC-684C68D745BD}"/>
              </a:ext>
            </a:extLst>
          </p:cNvPr>
          <p:cNvSpPr/>
          <p:nvPr/>
        </p:nvSpPr>
        <p:spPr>
          <a:xfrm rot="20723612">
            <a:off x="4972171" y="741178"/>
            <a:ext cx="4195787" cy="3711456"/>
          </a:xfrm>
          <a:custGeom>
            <a:avLst/>
            <a:gdLst>
              <a:gd name="connsiteX0" fmla="*/ 2863236 w 3028217"/>
              <a:gd name="connsiteY0" fmla="*/ 2049564 h 2962327"/>
              <a:gd name="connsiteX1" fmla="*/ 2844662 w 3028217"/>
              <a:gd name="connsiteY1" fmla="*/ 2065518 h 2962327"/>
              <a:gd name="connsiteX2" fmla="*/ 2847519 w 3028217"/>
              <a:gd name="connsiteY2" fmla="*/ 2116953 h 2962327"/>
              <a:gd name="connsiteX3" fmla="*/ 2887525 w 3028217"/>
              <a:gd name="connsiteY3" fmla="*/ 2084568 h 2962327"/>
              <a:gd name="connsiteX4" fmla="*/ 2890382 w 3028217"/>
              <a:gd name="connsiteY4" fmla="*/ 2078853 h 2962327"/>
              <a:gd name="connsiteX5" fmla="*/ 2890382 w 3028217"/>
              <a:gd name="connsiteY5" fmla="*/ 2057898 h 2962327"/>
              <a:gd name="connsiteX6" fmla="*/ 2863236 w 3028217"/>
              <a:gd name="connsiteY6" fmla="*/ 2049564 h 2962327"/>
              <a:gd name="connsiteX7" fmla="*/ 2453184 w 3028217"/>
              <a:gd name="connsiteY7" fmla="*/ 1703568 h 2962327"/>
              <a:gd name="connsiteX8" fmla="*/ 2444611 w 3028217"/>
              <a:gd name="connsiteY8" fmla="*/ 1714046 h 2962327"/>
              <a:gd name="connsiteX9" fmla="*/ 2467471 w 3028217"/>
              <a:gd name="connsiteY9" fmla="*/ 1740716 h 2962327"/>
              <a:gd name="connsiteX10" fmla="*/ 2482711 w 3028217"/>
              <a:gd name="connsiteY10" fmla="*/ 1728333 h 2962327"/>
              <a:gd name="connsiteX11" fmla="*/ 2453184 w 3028217"/>
              <a:gd name="connsiteY11" fmla="*/ 1703568 h 2962327"/>
              <a:gd name="connsiteX12" fmla="*/ 802501 w 3028217"/>
              <a:gd name="connsiteY12" fmla="*/ 1583553 h 2962327"/>
              <a:gd name="connsiteX13" fmla="*/ 812026 w 3028217"/>
              <a:gd name="connsiteY13" fmla="*/ 1589268 h 2962327"/>
              <a:gd name="connsiteX14" fmla="*/ 802501 w 3028217"/>
              <a:gd name="connsiteY14" fmla="*/ 1599745 h 2962327"/>
              <a:gd name="connsiteX15" fmla="*/ 792024 w 3028217"/>
              <a:gd name="connsiteY15" fmla="*/ 1594030 h 2962327"/>
              <a:gd name="connsiteX16" fmla="*/ 802501 w 3028217"/>
              <a:gd name="connsiteY16" fmla="*/ 1583553 h 2962327"/>
              <a:gd name="connsiteX17" fmla="*/ 573901 w 3028217"/>
              <a:gd name="connsiteY17" fmla="*/ 1577838 h 2962327"/>
              <a:gd name="connsiteX18" fmla="*/ 592951 w 3028217"/>
              <a:gd name="connsiteY18" fmla="*/ 1589268 h 2962327"/>
              <a:gd name="connsiteX19" fmla="*/ 584379 w 3028217"/>
              <a:gd name="connsiteY19" fmla="*/ 1596888 h 2962327"/>
              <a:gd name="connsiteX20" fmla="*/ 565329 w 3028217"/>
              <a:gd name="connsiteY20" fmla="*/ 1587363 h 2962327"/>
              <a:gd name="connsiteX21" fmla="*/ 573901 w 3028217"/>
              <a:gd name="connsiteY21" fmla="*/ 1577838 h 2962327"/>
              <a:gd name="connsiteX22" fmla="*/ 698678 w 3028217"/>
              <a:gd name="connsiteY22" fmla="*/ 1550216 h 2962327"/>
              <a:gd name="connsiteX23" fmla="*/ 763448 w 3028217"/>
              <a:gd name="connsiteY23" fmla="*/ 1592126 h 2962327"/>
              <a:gd name="connsiteX24" fmla="*/ 678676 w 3028217"/>
              <a:gd name="connsiteY24" fmla="*/ 1592126 h 2962327"/>
              <a:gd name="connsiteX25" fmla="*/ 698678 w 3028217"/>
              <a:gd name="connsiteY25" fmla="*/ 1550216 h 2962327"/>
              <a:gd name="connsiteX26" fmla="*/ 492939 w 3028217"/>
              <a:gd name="connsiteY26" fmla="*/ 1460681 h 2962327"/>
              <a:gd name="connsiteX27" fmla="*/ 562471 w 3028217"/>
              <a:gd name="connsiteY27" fmla="*/ 1479731 h 2962327"/>
              <a:gd name="connsiteX28" fmla="*/ 646291 w 3028217"/>
              <a:gd name="connsiteY28" fmla="*/ 1537833 h 2962327"/>
              <a:gd name="connsiteX29" fmla="*/ 577711 w 3028217"/>
              <a:gd name="connsiteY29" fmla="*/ 1525451 h 2962327"/>
              <a:gd name="connsiteX30" fmla="*/ 527229 w 3028217"/>
              <a:gd name="connsiteY30" fmla="*/ 1487351 h 2962327"/>
              <a:gd name="connsiteX31" fmla="*/ 525032 w 3028217"/>
              <a:gd name="connsiteY31" fmla="*/ 1486533 h 2962327"/>
              <a:gd name="connsiteX32" fmla="*/ 527229 w 3028217"/>
              <a:gd name="connsiteY32" fmla="*/ 1488303 h 2962327"/>
              <a:gd name="connsiteX33" fmla="*/ 451029 w 3028217"/>
              <a:gd name="connsiteY33" fmla="*/ 1494971 h 2962327"/>
              <a:gd name="connsiteX34" fmla="*/ 492939 w 3028217"/>
              <a:gd name="connsiteY34" fmla="*/ 1460681 h 2962327"/>
              <a:gd name="connsiteX35" fmla="*/ 592475 w 3028217"/>
              <a:gd name="connsiteY35" fmla="*/ 1413889 h 2962327"/>
              <a:gd name="connsiteX36" fmla="*/ 596761 w 3028217"/>
              <a:gd name="connsiteY36" fmla="*/ 1414961 h 2962327"/>
              <a:gd name="connsiteX37" fmla="*/ 595809 w 3028217"/>
              <a:gd name="connsiteY37" fmla="*/ 1447346 h 2962327"/>
              <a:gd name="connsiteX38" fmla="*/ 588189 w 3028217"/>
              <a:gd name="connsiteY38" fmla="*/ 1414961 h 2962327"/>
              <a:gd name="connsiteX39" fmla="*/ 592475 w 3028217"/>
              <a:gd name="connsiteY39" fmla="*/ 1413889 h 2962327"/>
              <a:gd name="connsiteX40" fmla="*/ 2633206 w 3028217"/>
              <a:gd name="connsiteY40" fmla="*/ 1174931 h 2962327"/>
              <a:gd name="connsiteX41" fmla="*/ 2673211 w 3028217"/>
              <a:gd name="connsiteY41" fmla="*/ 1180646 h 2962327"/>
              <a:gd name="connsiteX42" fmla="*/ 2633206 w 3028217"/>
              <a:gd name="connsiteY42" fmla="*/ 1174931 h 2962327"/>
              <a:gd name="connsiteX43" fmla="*/ 2477948 w 3028217"/>
              <a:gd name="connsiteY43" fmla="*/ 1095873 h 2962327"/>
              <a:gd name="connsiteX44" fmla="*/ 2484616 w 3028217"/>
              <a:gd name="connsiteY44" fmla="*/ 1110160 h 2962327"/>
              <a:gd name="connsiteX45" fmla="*/ 2464613 w 3028217"/>
              <a:gd name="connsiteY45" fmla="*/ 1135878 h 2962327"/>
              <a:gd name="connsiteX46" fmla="*/ 2444611 w 3028217"/>
              <a:gd name="connsiteY46" fmla="*/ 1144450 h 2962327"/>
              <a:gd name="connsiteX47" fmla="*/ 2415083 w 3028217"/>
              <a:gd name="connsiteY47" fmla="*/ 1119685 h 2962327"/>
              <a:gd name="connsiteX48" fmla="*/ 2446516 w 3028217"/>
              <a:gd name="connsiteY48" fmla="*/ 1114923 h 2962327"/>
              <a:gd name="connsiteX49" fmla="*/ 2477948 w 3028217"/>
              <a:gd name="connsiteY49" fmla="*/ 1095873 h 2962327"/>
              <a:gd name="connsiteX50" fmla="*/ 2344599 w 3028217"/>
              <a:gd name="connsiteY50" fmla="*/ 1039676 h 2962327"/>
              <a:gd name="connsiteX51" fmla="*/ 2355076 w 3028217"/>
              <a:gd name="connsiteY51" fmla="*/ 1066346 h 2962327"/>
              <a:gd name="connsiteX52" fmla="*/ 2341741 w 3028217"/>
              <a:gd name="connsiteY52" fmla="*/ 1092063 h 2962327"/>
              <a:gd name="connsiteX53" fmla="*/ 2328406 w 3028217"/>
              <a:gd name="connsiteY53" fmla="*/ 1065393 h 2962327"/>
              <a:gd name="connsiteX54" fmla="*/ 2344599 w 3028217"/>
              <a:gd name="connsiteY54" fmla="*/ 1039676 h 2962327"/>
              <a:gd name="connsiteX55" fmla="*/ 699631 w 3028217"/>
              <a:gd name="connsiteY55" fmla="*/ 966334 h 2962327"/>
              <a:gd name="connsiteX56" fmla="*/ 616764 w 3028217"/>
              <a:gd name="connsiteY56" fmla="*/ 992051 h 2962327"/>
              <a:gd name="connsiteX57" fmla="*/ 699631 w 3028217"/>
              <a:gd name="connsiteY57" fmla="*/ 966334 h 2962327"/>
              <a:gd name="connsiteX58" fmla="*/ 2786559 w 3028217"/>
              <a:gd name="connsiteY58" fmla="*/ 938711 h 2962327"/>
              <a:gd name="connsiteX59" fmla="*/ 2814181 w 3028217"/>
              <a:gd name="connsiteY59" fmla="*/ 938711 h 2962327"/>
              <a:gd name="connsiteX60" fmla="*/ 2814181 w 3028217"/>
              <a:gd name="connsiteY60" fmla="*/ 945378 h 2962327"/>
              <a:gd name="connsiteX61" fmla="*/ 2786559 w 3028217"/>
              <a:gd name="connsiteY61" fmla="*/ 938711 h 2962327"/>
              <a:gd name="connsiteX62" fmla="*/ 737731 w 3028217"/>
              <a:gd name="connsiteY62" fmla="*/ 935019 h 2962327"/>
              <a:gd name="connsiteX63" fmla="*/ 702489 w 3028217"/>
              <a:gd name="connsiteY63" fmla="*/ 951093 h 2962327"/>
              <a:gd name="connsiteX64" fmla="*/ 770116 w 3028217"/>
              <a:gd name="connsiteY64" fmla="*/ 936805 h 2962327"/>
              <a:gd name="connsiteX65" fmla="*/ 737731 w 3028217"/>
              <a:gd name="connsiteY65" fmla="*/ 935019 h 2962327"/>
              <a:gd name="connsiteX66" fmla="*/ 619383 w 3028217"/>
              <a:gd name="connsiteY66" fmla="*/ 880251 h 2962327"/>
              <a:gd name="connsiteX67" fmla="*/ 608191 w 3028217"/>
              <a:gd name="connsiteY67" fmla="*/ 882513 h 2962327"/>
              <a:gd name="connsiteX68" fmla="*/ 541516 w 3028217"/>
              <a:gd name="connsiteY68" fmla="*/ 968238 h 2962327"/>
              <a:gd name="connsiteX69" fmla="*/ 558661 w 3028217"/>
              <a:gd name="connsiteY69" fmla="*/ 975858 h 2962327"/>
              <a:gd name="connsiteX70" fmla="*/ 578664 w 3028217"/>
              <a:gd name="connsiteY70" fmla="*/ 949188 h 2962327"/>
              <a:gd name="connsiteX71" fmla="*/ 623431 w 3028217"/>
              <a:gd name="connsiteY71" fmla="*/ 890133 h 2962327"/>
              <a:gd name="connsiteX72" fmla="*/ 619383 w 3028217"/>
              <a:gd name="connsiteY72" fmla="*/ 880251 h 2962327"/>
              <a:gd name="connsiteX73" fmla="*/ 659626 w 3028217"/>
              <a:gd name="connsiteY73" fmla="*/ 872036 h 2962327"/>
              <a:gd name="connsiteX74" fmla="*/ 647244 w 3028217"/>
              <a:gd name="connsiteY74" fmla="*/ 879656 h 2962327"/>
              <a:gd name="connsiteX75" fmla="*/ 657721 w 3028217"/>
              <a:gd name="connsiteY75" fmla="*/ 950141 h 2962327"/>
              <a:gd name="connsiteX76" fmla="*/ 683439 w 3028217"/>
              <a:gd name="connsiteY76" fmla="*/ 913946 h 2962327"/>
              <a:gd name="connsiteX77" fmla="*/ 711061 w 3028217"/>
              <a:gd name="connsiteY77" fmla="*/ 910136 h 2962327"/>
              <a:gd name="connsiteX78" fmla="*/ 709156 w 3028217"/>
              <a:gd name="connsiteY78" fmla="*/ 891086 h 2962327"/>
              <a:gd name="connsiteX79" fmla="*/ 659626 w 3028217"/>
              <a:gd name="connsiteY79" fmla="*/ 872036 h 2962327"/>
              <a:gd name="connsiteX80" fmla="*/ 620410 w 3028217"/>
              <a:gd name="connsiteY80" fmla="*/ 803828 h 2962327"/>
              <a:gd name="connsiteX81" fmla="*/ 603429 w 3028217"/>
              <a:gd name="connsiteY81" fmla="*/ 807266 h 2962327"/>
              <a:gd name="connsiteX82" fmla="*/ 532944 w 3028217"/>
              <a:gd name="connsiteY82" fmla="*/ 841556 h 2962327"/>
              <a:gd name="connsiteX83" fmla="*/ 541516 w 3028217"/>
              <a:gd name="connsiteY83" fmla="*/ 855843 h 2962327"/>
              <a:gd name="connsiteX84" fmla="*/ 602476 w 3028217"/>
              <a:gd name="connsiteY84" fmla="*/ 859653 h 2962327"/>
              <a:gd name="connsiteX85" fmla="*/ 652959 w 3028217"/>
              <a:gd name="connsiteY85" fmla="*/ 835841 h 2962327"/>
              <a:gd name="connsiteX86" fmla="*/ 620410 w 3028217"/>
              <a:gd name="connsiteY86" fmla="*/ 803828 h 2962327"/>
              <a:gd name="connsiteX87" fmla="*/ 2051228 w 3028217"/>
              <a:gd name="connsiteY87" fmla="*/ 690108 h 2962327"/>
              <a:gd name="connsiteX88" fmla="*/ 2074088 w 3028217"/>
              <a:gd name="connsiteY88" fmla="*/ 722493 h 2962327"/>
              <a:gd name="connsiteX89" fmla="*/ 2021701 w 3028217"/>
              <a:gd name="connsiteY89" fmla="*/ 782500 h 2962327"/>
              <a:gd name="connsiteX90" fmla="*/ 2000746 w 3028217"/>
              <a:gd name="connsiteY90" fmla="*/ 772023 h 2962327"/>
              <a:gd name="connsiteX91" fmla="*/ 2036941 w 3028217"/>
              <a:gd name="connsiteY91" fmla="*/ 698680 h 2962327"/>
              <a:gd name="connsiteX92" fmla="*/ 2051228 w 3028217"/>
              <a:gd name="connsiteY92" fmla="*/ 690108 h 2962327"/>
              <a:gd name="connsiteX93" fmla="*/ 2111236 w 3028217"/>
              <a:gd name="connsiteY93" fmla="*/ 608669 h 2962327"/>
              <a:gd name="connsiteX94" fmla="*/ 2113141 w 3028217"/>
              <a:gd name="connsiteY94" fmla="*/ 623433 h 2962327"/>
              <a:gd name="connsiteX95" fmla="*/ 2111236 w 3028217"/>
              <a:gd name="connsiteY95" fmla="*/ 626290 h 2962327"/>
              <a:gd name="connsiteX96" fmla="*/ 2159814 w 3028217"/>
              <a:gd name="connsiteY96" fmla="*/ 711063 h 2962327"/>
              <a:gd name="connsiteX97" fmla="*/ 2199819 w 3028217"/>
              <a:gd name="connsiteY97" fmla="*/ 758688 h 2962327"/>
              <a:gd name="connsiteX98" fmla="*/ 2176959 w 3028217"/>
              <a:gd name="connsiteY98" fmla="*/ 800598 h 2962327"/>
              <a:gd name="connsiteX99" fmla="*/ 2092186 w 3028217"/>
              <a:gd name="connsiteY99" fmla="*/ 814885 h 2962327"/>
              <a:gd name="connsiteX100" fmla="*/ 2092186 w 3028217"/>
              <a:gd name="connsiteY100" fmla="*/ 777738 h 2962327"/>
              <a:gd name="connsiteX101" fmla="*/ 2111236 w 3028217"/>
              <a:gd name="connsiteY101" fmla="*/ 740590 h 2962327"/>
              <a:gd name="connsiteX102" fmla="*/ 2110284 w 3028217"/>
              <a:gd name="connsiteY102" fmla="*/ 710110 h 2962327"/>
              <a:gd name="connsiteX103" fmla="*/ 2076946 w 3028217"/>
              <a:gd name="connsiteY103" fmla="*/ 669153 h 2962327"/>
              <a:gd name="connsiteX104" fmla="*/ 2097901 w 3028217"/>
              <a:gd name="connsiteY104" fmla="*/ 611050 h 2962327"/>
              <a:gd name="connsiteX105" fmla="*/ 2111236 w 3028217"/>
              <a:gd name="connsiteY105" fmla="*/ 608669 h 2962327"/>
              <a:gd name="connsiteX106" fmla="*/ 927279 w 3028217"/>
              <a:gd name="connsiteY106" fmla="*/ 479605 h 2962327"/>
              <a:gd name="connsiteX107" fmla="*/ 933946 w 3028217"/>
              <a:gd name="connsiteY107" fmla="*/ 486273 h 2962327"/>
              <a:gd name="connsiteX108" fmla="*/ 929184 w 3028217"/>
              <a:gd name="connsiteY108" fmla="*/ 493893 h 2962327"/>
              <a:gd name="connsiteX109" fmla="*/ 919659 w 3028217"/>
              <a:gd name="connsiteY109" fmla="*/ 488178 h 2962327"/>
              <a:gd name="connsiteX110" fmla="*/ 927279 w 3028217"/>
              <a:gd name="connsiteY110" fmla="*/ 479605 h 2962327"/>
              <a:gd name="connsiteX111" fmla="*/ 1938089 w 3028217"/>
              <a:gd name="connsiteY111" fmla="*/ 417931 h 2962327"/>
              <a:gd name="connsiteX112" fmla="*/ 1959789 w 3028217"/>
              <a:gd name="connsiteY112" fmla="*/ 441505 h 2962327"/>
              <a:gd name="connsiteX113" fmla="*/ 1940739 w 3028217"/>
              <a:gd name="connsiteY113" fmla="*/ 466270 h 2962327"/>
              <a:gd name="connsiteX114" fmla="*/ 1842631 w 3028217"/>
              <a:gd name="connsiteY114" fmla="*/ 480558 h 2962327"/>
              <a:gd name="connsiteX115" fmla="*/ 1832154 w 3028217"/>
              <a:gd name="connsiteY115" fmla="*/ 458650 h 2962327"/>
              <a:gd name="connsiteX116" fmla="*/ 1833106 w 3028217"/>
              <a:gd name="connsiteY116" fmla="*/ 431980 h 2962327"/>
              <a:gd name="connsiteX117" fmla="*/ 1845489 w 3028217"/>
              <a:gd name="connsiteY117" fmla="*/ 423408 h 2962327"/>
              <a:gd name="connsiteX118" fmla="*/ 1857871 w 3028217"/>
              <a:gd name="connsiteY118" fmla="*/ 432933 h 2962327"/>
              <a:gd name="connsiteX119" fmla="*/ 1926451 w 3028217"/>
              <a:gd name="connsiteY119" fmla="*/ 418645 h 2962327"/>
              <a:gd name="connsiteX120" fmla="*/ 1938089 w 3028217"/>
              <a:gd name="connsiteY120" fmla="*/ 417931 h 2962327"/>
              <a:gd name="connsiteX121" fmla="*/ 904419 w 3028217"/>
              <a:gd name="connsiteY121" fmla="*/ 389118 h 2962327"/>
              <a:gd name="connsiteX122" fmla="*/ 938709 w 3028217"/>
              <a:gd name="connsiteY122" fmla="*/ 433886 h 2962327"/>
              <a:gd name="connsiteX123" fmla="*/ 942519 w 3028217"/>
              <a:gd name="connsiteY123" fmla="*/ 446268 h 2962327"/>
              <a:gd name="connsiteX124" fmla="*/ 931089 w 3028217"/>
              <a:gd name="connsiteY124" fmla="*/ 449125 h 2962327"/>
              <a:gd name="connsiteX125" fmla="*/ 878701 w 3028217"/>
              <a:gd name="connsiteY125" fmla="*/ 449125 h 2962327"/>
              <a:gd name="connsiteX126" fmla="*/ 856794 w 3028217"/>
              <a:gd name="connsiteY126" fmla="*/ 443411 h 2962327"/>
              <a:gd name="connsiteX127" fmla="*/ 867271 w 3028217"/>
              <a:gd name="connsiteY127" fmla="*/ 412930 h 2962327"/>
              <a:gd name="connsiteX128" fmla="*/ 904419 w 3028217"/>
              <a:gd name="connsiteY128" fmla="*/ 389118 h 2962327"/>
              <a:gd name="connsiteX129" fmla="*/ 1062534 w 3028217"/>
              <a:gd name="connsiteY129" fmla="*/ 340541 h 2962327"/>
              <a:gd name="connsiteX130" fmla="*/ 1083489 w 3028217"/>
              <a:gd name="connsiteY130" fmla="*/ 353876 h 2962327"/>
              <a:gd name="connsiteX131" fmla="*/ 1053961 w 3028217"/>
              <a:gd name="connsiteY131" fmla="*/ 360543 h 2962327"/>
              <a:gd name="connsiteX132" fmla="*/ 1062534 w 3028217"/>
              <a:gd name="connsiteY132" fmla="*/ 340541 h 2962327"/>
              <a:gd name="connsiteX133" fmla="*/ 2471113 w 3028217"/>
              <a:gd name="connsiteY133" fmla="*/ 336025 h 2962327"/>
              <a:gd name="connsiteX134" fmla="*/ 2521763 w 3028217"/>
              <a:gd name="connsiteY134" fmla="*/ 370068 h 2962327"/>
              <a:gd name="connsiteX135" fmla="*/ 2848471 w 3028217"/>
              <a:gd name="connsiteY135" fmla="*/ 785358 h 2962327"/>
              <a:gd name="connsiteX136" fmla="*/ 2920861 w 3028217"/>
              <a:gd name="connsiteY136" fmla="*/ 940616 h 2962327"/>
              <a:gd name="connsiteX137" fmla="*/ 2926576 w 3028217"/>
              <a:gd name="connsiteY137" fmla="*/ 977763 h 2962327"/>
              <a:gd name="connsiteX138" fmla="*/ 2847518 w 3028217"/>
              <a:gd name="connsiteY138" fmla="*/ 938711 h 2962327"/>
              <a:gd name="connsiteX139" fmla="*/ 2864663 w 3028217"/>
              <a:gd name="connsiteY139" fmla="*/ 890133 h 2962327"/>
              <a:gd name="connsiteX140" fmla="*/ 2810371 w 3028217"/>
              <a:gd name="connsiteY140" fmla="*/ 908231 h 2962327"/>
              <a:gd name="connsiteX141" fmla="*/ 2757031 w 3028217"/>
              <a:gd name="connsiteY141" fmla="*/ 904421 h 2962327"/>
              <a:gd name="connsiteX142" fmla="*/ 2728456 w 3028217"/>
              <a:gd name="connsiteY142" fmla="*/ 916803 h 2962327"/>
              <a:gd name="connsiteX143" fmla="*/ 2707501 w 3028217"/>
              <a:gd name="connsiteY143" fmla="*/ 971096 h 2962327"/>
              <a:gd name="connsiteX144" fmla="*/ 2706548 w 3028217"/>
              <a:gd name="connsiteY144" fmla="*/ 1011101 h 2962327"/>
              <a:gd name="connsiteX145" fmla="*/ 2712263 w 3028217"/>
              <a:gd name="connsiteY145" fmla="*/ 1044438 h 2962327"/>
              <a:gd name="connsiteX146" fmla="*/ 2750438 w 3028217"/>
              <a:gd name="connsiteY146" fmla="*/ 1026892 h 2962327"/>
              <a:gd name="connsiteX147" fmla="*/ 2757317 w 3028217"/>
              <a:gd name="connsiteY147" fmla="*/ 1029909 h 2962327"/>
              <a:gd name="connsiteX148" fmla="*/ 2760842 w 3028217"/>
              <a:gd name="connsiteY148" fmla="*/ 1028246 h 2962327"/>
              <a:gd name="connsiteX149" fmla="*/ 2785607 w 3028217"/>
              <a:gd name="connsiteY149" fmla="*/ 1010148 h 2962327"/>
              <a:gd name="connsiteX150" fmla="*/ 2804538 w 3028217"/>
              <a:gd name="connsiteY150" fmla="*/ 1006457 h 2962327"/>
              <a:gd name="connsiteX151" fmla="*/ 2822755 w 3028217"/>
              <a:gd name="connsiteY151" fmla="*/ 1009196 h 2962327"/>
              <a:gd name="connsiteX152" fmla="*/ 2938959 w 3028217"/>
              <a:gd name="connsiteY152" fmla="*/ 1031103 h 2962327"/>
              <a:gd name="connsiteX153" fmla="*/ 2959915 w 3028217"/>
              <a:gd name="connsiteY153" fmla="*/ 1058726 h 2962327"/>
              <a:gd name="connsiteX154" fmla="*/ 3021827 w 3028217"/>
              <a:gd name="connsiteY154" fmla="*/ 1368288 h 2962327"/>
              <a:gd name="connsiteX155" fmla="*/ 3027542 w 3028217"/>
              <a:gd name="connsiteY155" fmla="*/ 1562598 h 2962327"/>
              <a:gd name="connsiteX156" fmla="*/ 3020874 w 3028217"/>
              <a:gd name="connsiteY156" fmla="*/ 1594983 h 2962327"/>
              <a:gd name="connsiteX157" fmla="*/ 2958009 w 3028217"/>
              <a:gd name="connsiteY157" fmla="*/ 1512116 h 2962327"/>
              <a:gd name="connsiteX158" fmla="*/ 2918005 w 3028217"/>
              <a:gd name="connsiteY158" fmla="*/ 1446393 h 2962327"/>
              <a:gd name="connsiteX159" fmla="*/ 2860855 w 3028217"/>
              <a:gd name="connsiteY159" fmla="*/ 1371146 h 2962327"/>
              <a:gd name="connsiteX160" fmla="*/ 2831327 w 3028217"/>
              <a:gd name="connsiteY160" fmla="*/ 1343523 h 2962327"/>
              <a:gd name="connsiteX161" fmla="*/ 2856092 w 3028217"/>
              <a:gd name="connsiteY161" fmla="*/ 1380671 h 2962327"/>
              <a:gd name="connsiteX162" fmla="*/ 2930387 w 3028217"/>
              <a:gd name="connsiteY162" fmla="*/ 1514021 h 2962327"/>
              <a:gd name="connsiteX163" fmla="*/ 2939912 w 3028217"/>
              <a:gd name="connsiteY163" fmla="*/ 1546406 h 2962327"/>
              <a:gd name="connsiteX164" fmla="*/ 2962772 w 3028217"/>
              <a:gd name="connsiteY164" fmla="*/ 1597841 h 2962327"/>
              <a:gd name="connsiteX165" fmla="*/ 2999919 w 3028217"/>
              <a:gd name="connsiteY165" fmla="*/ 1683566 h 2962327"/>
              <a:gd name="connsiteX166" fmla="*/ 3012302 w 3028217"/>
              <a:gd name="connsiteY166" fmla="*/ 1740716 h 2962327"/>
              <a:gd name="connsiteX167" fmla="*/ 2886572 w 3028217"/>
              <a:gd name="connsiteY167" fmla="*/ 2158864 h 2962327"/>
              <a:gd name="connsiteX168" fmla="*/ 2841805 w 3028217"/>
              <a:gd name="connsiteY168" fmla="*/ 2246493 h 2962327"/>
              <a:gd name="connsiteX169" fmla="*/ 2821802 w 3028217"/>
              <a:gd name="connsiteY169" fmla="*/ 2266496 h 2962327"/>
              <a:gd name="connsiteX170" fmla="*/ 2808467 w 3028217"/>
              <a:gd name="connsiteY170" fmla="*/ 2240778 h 2962327"/>
              <a:gd name="connsiteX171" fmla="*/ 2785607 w 3028217"/>
              <a:gd name="connsiteY171" fmla="*/ 2172198 h 2962327"/>
              <a:gd name="connsiteX172" fmla="*/ 2805609 w 3028217"/>
              <a:gd name="connsiteY172" fmla="*/ 2234111 h 2962327"/>
              <a:gd name="connsiteX173" fmla="*/ 2821802 w 3028217"/>
              <a:gd name="connsiteY173" fmla="*/ 2273164 h 2962327"/>
              <a:gd name="connsiteX174" fmla="*/ 2708455 w 3028217"/>
              <a:gd name="connsiteY174" fmla="*/ 2451281 h 2962327"/>
              <a:gd name="connsiteX175" fmla="*/ 2551292 w 3028217"/>
              <a:gd name="connsiteY175" fmla="*/ 2622731 h 2962327"/>
              <a:gd name="connsiteX176" fmla="*/ 2476997 w 3028217"/>
              <a:gd name="connsiteY176" fmla="*/ 2687501 h 2962327"/>
              <a:gd name="connsiteX177" fmla="*/ 2463662 w 3028217"/>
              <a:gd name="connsiteY177" fmla="*/ 2655116 h 2962327"/>
              <a:gd name="connsiteX178" fmla="*/ 2425562 w 3028217"/>
              <a:gd name="connsiteY178" fmla="*/ 2533196 h 2962327"/>
              <a:gd name="connsiteX179" fmla="*/ 2439849 w 3028217"/>
              <a:gd name="connsiteY179" fmla="*/ 2375081 h 2962327"/>
              <a:gd name="connsiteX180" fmla="*/ 2449374 w 3028217"/>
              <a:gd name="connsiteY180" fmla="*/ 2301739 h 2962327"/>
              <a:gd name="connsiteX181" fmla="*/ 2430324 w 3028217"/>
              <a:gd name="connsiteY181" fmla="*/ 2210298 h 2962327"/>
              <a:gd name="connsiteX182" fmla="*/ 2396987 w 3028217"/>
              <a:gd name="connsiteY182" fmla="*/ 2144576 h 2962327"/>
              <a:gd name="connsiteX183" fmla="*/ 2370317 w 3028217"/>
              <a:gd name="connsiteY183" fmla="*/ 2012178 h 2962327"/>
              <a:gd name="connsiteX184" fmla="*/ 2374127 w 3028217"/>
              <a:gd name="connsiteY184" fmla="*/ 1992176 h 2962327"/>
              <a:gd name="connsiteX185" fmla="*/ 2319834 w 3028217"/>
              <a:gd name="connsiteY185" fmla="*/ 1944551 h 2962327"/>
              <a:gd name="connsiteX186" fmla="*/ 2282687 w 3028217"/>
              <a:gd name="connsiteY186" fmla="*/ 1931216 h 2962327"/>
              <a:gd name="connsiteX187" fmla="*/ 2200772 w 3028217"/>
              <a:gd name="connsiteY187" fmla="*/ 1905498 h 2962327"/>
              <a:gd name="connsiteX188" fmla="*/ 2157909 w 3028217"/>
              <a:gd name="connsiteY188" fmla="*/ 1926453 h 2962327"/>
              <a:gd name="connsiteX189" fmla="*/ 2106474 w 3028217"/>
              <a:gd name="connsiteY189" fmla="*/ 1931216 h 2962327"/>
              <a:gd name="connsiteX190" fmla="*/ 2040752 w 3028217"/>
              <a:gd name="connsiteY190" fmla="*/ 1937883 h 2962327"/>
              <a:gd name="connsiteX191" fmla="*/ 1974077 w 3028217"/>
              <a:gd name="connsiteY191" fmla="*/ 1924548 h 2962327"/>
              <a:gd name="connsiteX192" fmla="*/ 1919784 w 3028217"/>
              <a:gd name="connsiteY192" fmla="*/ 1877876 h 2962327"/>
              <a:gd name="connsiteX193" fmla="*/ 1896924 w 3028217"/>
              <a:gd name="connsiteY193" fmla="*/ 1849301 h 2962327"/>
              <a:gd name="connsiteX194" fmla="*/ 1839774 w 3028217"/>
              <a:gd name="connsiteY194" fmla="*/ 1762623 h 2962327"/>
              <a:gd name="connsiteX195" fmla="*/ 1822629 w 3028217"/>
              <a:gd name="connsiteY195" fmla="*/ 1676898 h 2962327"/>
              <a:gd name="connsiteX196" fmla="*/ 1829297 w 3028217"/>
              <a:gd name="connsiteY196" fmla="*/ 1537833 h 2962327"/>
              <a:gd name="connsiteX197" fmla="*/ 1828344 w 3028217"/>
              <a:gd name="connsiteY197" fmla="*/ 1514973 h 2962327"/>
              <a:gd name="connsiteX198" fmla="*/ 1909307 w 3028217"/>
              <a:gd name="connsiteY198" fmla="*/ 1373051 h 2962327"/>
              <a:gd name="connsiteX199" fmla="*/ 1929309 w 3028217"/>
              <a:gd name="connsiteY199" fmla="*/ 1361621 h 2962327"/>
              <a:gd name="connsiteX200" fmla="*/ 1977887 w 3028217"/>
              <a:gd name="connsiteY200" fmla="*/ 1293041 h 2962327"/>
              <a:gd name="connsiteX201" fmla="*/ 2019797 w 3028217"/>
              <a:gd name="connsiteY201" fmla="*/ 1227318 h 2962327"/>
              <a:gd name="connsiteX202" fmla="*/ 2051229 w 3028217"/>
              <a:gd name="connsiteY202" fmla="*/ 1178741 h 2962327"/>
              <a:gd name="connsiteX203" fmla="*/ 2083614 w 3028217"/>
              <a:gd name="connsiteY203" fmla="*/ 1172073 h 2962327"/>
              <a:gd name="connsiteX204" fmla="*/ 2161719 w 3028217"/>
              <a:gd name="connsiteY204" fmla="*/ 1162548 h 2962327"/>
              <a:gd name="connsiteX205" fmla="*/ 2266494 w 3028217"/>
              <a:gd name="connsiteY205" fmla="*/ 1136831 h 2962327"/>
              <a:gd name="connsiteX206" fmla="*/ 2331264 w 3028217"/>
              <a:gd name="connsiteY206" fmla="*/ 1133021 h 2962327"/>
              <a:gd name="connsiteX207" fmla="*/ 2387462 w 3028217"/>
              <a:gd name="connsiteY207" fmla="*/ 1197791 h 2962327"/>
              <a:gd name="connsiteX208" fmla="*/ 2400797 w 3028217"/>
              <a:gd name="connsiteY208" fmla="*/ 1229223 h 2962327"/>
              <a:gd name="connsiteX209" fmla="*/ 2517002 w 3028217"/>
              <a:gd name="connsiteY209" fmla="*/ 1283516 h 2962327"/>
              <a:gd name="connsiteX210" fmla="*/ 2556055 w 3028217"/>
              <a:gd name="connsiteY210" fmla="*/ 1266371 h 2962327"/>
              <a:gd name="connsiteX211" fmla="*/ 2617967 w 3028217"/>
              <a:gd name="connsiteY211" fmla="*/ 1241606 h 2962327"/>
              <a:gd name="connsiteX212" fmla="*/ 2701787 w 3028217"/>
              <a:gd name="connsiteY212" fmla="*/ 1271133 h 2962327"/>
              <a:gd name="connsiteX213" fmla="*/ 2823707 w 3028217"/>
              <a:gd name="connsiteY213" fmla="*/ 1270181 h 2962327"/>
              <a:gd name="connsiteX214" fmla="*/ 2842757 w 3028217"/>
              <a:gd name="connsiteY214" fmla="*/ 1253988 h 2962327"/>
              <a:gd name="connsiteX215" fmla="*/ 2857997 w 3028217"/>
              <a:gd name="connsiteY215" fmla="*/ 1191123 h 2962327"/>
              <a:gd name="connsiteX216" fmla="*/ 2824659 w 3028217"/>
              <a:gd name="connsiteY216" fmla="*/ 1163501 h 2962327"/>
              <a:gd name="connsiteX217" fmla="*/ 2781797 w 3028217"/>
              <a:gd name="connsiteY217" fmla="*/ 1153023 h 2962327"/>
              <a:gd name="connsiteX218" fmla="*/ 2778142 w 3028217"/>
              <a:gd name="connsiteY218" fmla="*/ 1149005 h 2962327"/>
              <a:gd name="connsiteX219" fmla="*/ 2758579 w 3028217"/>
              <a:gd name="connsiteY219" fmla="*/ 1157637 h 2962327"/>
              <a:gd name="connsiteX220" fmla="*/ 2684641 w 3028217"/>
              <a:gd name="connsiteY220" fmla="*/ 1122543 h 2962327"/>
              <a:gd name="connsiteX221" fmla="*/ 2664638 w 3028217"/>
              <a:gd name="connsiteY221" fmla="*/ 1083491 h 2962327"/>
              <a:gd name="connsiteX222" fmla="*/ 2646541 w 3028217"/>
              <a:gd name="connsiteY222" fmla="*/ 1054916 h 2962327"/>
              <a:gd name="connsiteX223" fmla="*/ 2610346 w 3028217"/>
              <a:gd name="connsiteY223" fmla="*/ 1080633 h 2962327"/>
              <a:gd name="connsiteX224" fmla="*/ 2609202 w 3028217"/>
              <a:gd name="connsiteY224" fmla="*/ 1082346 h 2962327"/>
              <a:gd name="connsiteX225" fmla="*/ 2613204 w 3028217"/>
              <a:gd name="connsiteY225" fmla="*/ 1086348 h 2962327"/>
              <a:gd name="connsiteX226" fmla="*/ 2632254 w 3028217"/>
              <a:gd name="connsiteY226" fmla="*/ 1108255 h 2962327"/>
              <a:gd name="connsiteX227" fmla="*/ 2609394 w 3028217"/>
              <a:gd name="connsiteY227" fmla="*/ 1145403 h 2962327"/>
              <a:gd name="connsiteX228" fmla="*/ 2584629 w 3028217"/>
              <a:gd name="connsiteY228" fmla="*/ 1132068 h 2962327"/>
              <a:gd name="connsiteX229" fmla="*/ 2566055 w 3028217"/>
              <a:gd name="connsiteY229" fmla="*/ 1095397 h 2962327"/>
              <a:gd name="connsiteX230" fmla="*/ 2558490 w 3028217"/>
              <a:gd name="connsiteY230" fmla="*/ 1083461 h 2962327"/>
              <a:gd name="connsiteX231" fmla="*/ 2545576 w 3028217"/>
              <a:gd name="connsiteY231" fmla="*/ 1071108 h 2962327"/>
              <a:gd name="connsiteX232" fmla="*/ 2536051 w 3028217"/>
              <a:gd name="connsiteY232" fmla="*/ 1061583 h 2962327"/>
              <a:gd name="connsiteX233" fmla="*/ 2429371 w 3028217"/>
              <a:gd name="connsiteY233" fmla="*/ 952046 h 2962327"/>
              <a:gd name="connsiteX234" fmla="*/ 2417941 w 3028217"/>
              <a:gd name="connsiteY234" fmla="*/ 944426 h 2962327"/>
              <a:gd name="connsiteX235" fmla="*/ 2407463 w 3028217"/>
              <a:gd name="connsiteY235" fmla="*/ 947283 h 2962327"/>
              <a:gd name="connsiteX236" fmla="*/ 2469376 w 3028217"/>
              <a:gd name="connsiteY236" fmla="*/ 1014911 h 2962327"/>
              <a:gd name="connsiteX237" fmla="*/ 2509381 w 3028217"/>
              <a:gd name="connsiteY237" fmla="*/ 1044438 h 2962327"/>
              <a:gd name="connsiteX238" fmla="*/ 2504618 w 3028217"/>
              <a:gd name="connsiteY238" fmla="*/ 1057773 h 2962327"/>
              <a:gd name="connsiteX239" fmla="*/ 2488426 w 3028217"/>
              <a:gd name="connsiteY239" fmla="*/ 1077776 h 2962327"/>
              <a:gd name="connsiteX240" fmla="*/ 2476996 w 3028217"/>
              <a:gd name="connsiteY240" fmla="*/ 1084443 h 2962327"/>
              <a:gd name="connsiteX241" fmla="*/ 2356028 w 3028217"/>
              <a:gd name="connsiteY241" fmla="*/ 985383 h 2962327"/>
              <a:gd name="connsiteX242" fmla="*/ 2317928 w 3028217"/>
              <a:gd name="connsiteY242" fmla="*/ 978716 h 2962327"/>
              <a:gd name="connsiteX243" fmla="*/ 2295068 w 3028217"/>
              <a:gd name="connsiteY243" fmla="*/ 993003 h 2962327"/>
              <a:gd name="connsiteX244" fmla="*/ 2196008 w 3028217"/>
              <a:gd name="connsiteY244" fmla="*/ 1057773 h 2962327"/>
              <a:gd name="connsiteX245" fmla="*/ 2181721 w 3028217"/>
              <a:gd name="connsiteY245" fmla="*/ 1087301 h 2962327"/>
              <a:gd name="connsiteX246" fmla="*/ 2105521 w 3028217"/>
              <a:gd name="connsiteY246" fmla="*/ 1157786 h 2962327"/>
              <a:gd name="connsiteX247" fmla="*/ 2053133 w 3028217"/>
              <a:gd name="connsiteY247" fmla="*/ 1155881 h 2962327"/>
              <a:gd name="connsiteX248" fmla="*/ 2036941 w 3028217"/>
              <a:gd name="connsiteY248" fmla="*/ 1136831 h 2962327"/>
              <a:gd name="connsiteX249" fmla="*/ 2008366 w 3028217"/>
              <a:gd name="connsiteY249" fmla="*/ 1131116 h 2962327"/>
              <a:gd name="connsiteX250" fmla="*/ 2001698 w 3028217"/>
              <a:gd name="connsiteY250" fmla="*/ 1074918 h 2962327"/>
              <a:gd name="connsiteX251" fmla="*/ 2008366 w 3028217"/>
              <a:gd name="connsiteY251" fmla="*/ 1001576 h 2962327"/>
              <a:gd name="connsiteX252" fmla="*/ 2035988 w 3028217"/>
              <a:gd name="connsiteY252" fmla="*/ 977763 h 2962327"/>
              <a:gd name="connsiteX253" fmla="*/ 2107426 w 3028217"/>
              <a:gd name="connsiteY253" fmla="*/ 983478 h 2962327"/>
              <a:gd name="connsiteX254" fmla="*/ 2148383 w 3028217"/>
              <a:gd name="connsiteY254" fmla="*/ 975858 h 2962327"/>
              <a:gd name="connsiteX255" fmla="*/ 2150288 w 3028217"/>
              <a:gd name="connsiteY255" fmla="*/ 913946 h 2962327"/>
              <a:gd name="connsiteX256" fmla="*/ 2112188 w 3028217"/>
              <a:gd name="connsiteY256" fmla="*/ 876798 h 2962327"/>
              <a:gd name="connsiteX257" fmla="*/ 2096948 w 3028217"/>
              <a:gd name="connsiteY257" fmla="*/ 862511 h 2962327"/>
              <a:gd name="connsiteX258" fmla="*/ 2118856 w 3028217"/>
              <a:gd name="connsiteY258" fmla="*/ 849176 h 2962327"/>
              <a:gd name="connsiteX259" fmla="*/ 2206486 w 3028217"/>
              <a:gd name="connsiteY259" fmla="*/ 810123 h 2962327"/>
              <a:gd name="connsiteX260" fmla="*/ 2308403 w 3028217"/>
              <a:gd name="connsiteY260" fmla="*/ 731066 h 2962327"/>
              <a:gd name="connsiteX261" fmla="*/ 2321738 w 3028217"/>
              <a:gd name="connsiteY261" fmla="*/ 708206 h 2962327"/>
              <a:gd name="connsiteX262" fmla="*/ 2311261 w 3028217"/>
              <a:gd name="connsiteY262" fmla="*/ 679631 h 2962327"/>
              <a:gd name="connsiteX263" fmla="*/ 2320786 w 3028217"/>
              <a:gd name="connsiteY263" fmla="*/ 643436 h 2962327"/>
              <a:gd name="connsiteX264" fmla="*/ 2338883 w 3028217"/>
              <a:gd name="connsiteY264" fmla="*/ 638673 h 2962327"/>
              <a:gd name="connsiteX265" fmla="*/ 2343646 w 3028217"/>
              <a:gd name="connsiteY265" fmla="*/ 675821 h 2962327"/>
              <a:gd name="connsiteX266" fmla="*/ 2348408 w 3028217"/>
              <a:gd name="connsiteY266" fmla="*/ 699633 h 2962327"/>
              <a:gd name="connsiteX267" fmla="*/ 2376031 w 3028217"/>
              <a:gd name="connsiteY267" fmla="*/ 706301 h 2962327"/>
              <a:gd name="connsiteX268" fmla="*/ 2385556 w 3028217"/>
              <a:gd name="connsiteY268" fmla="*/ 704396 h 2962327"/>
              <a:gd name="connsiteX269" fmla="*/ 2454136 w 3028217"/>
              <a:gd name="connsiteY269" fmla="*/ 698681 h 2962327"/>
              <a:gd name="connsiteX270" fmla="*/ 2476996 w 3028217"/>
              <a:gd name="connsiteY270" fmla="*/ 692013 h 2962327"/>
              <a:gd name="connsiteX271" fmla="*/ 2517953 w 3028217"/>
              <a:gd name="connsiteY271" fmla="*/ 648198 h 2962327"/>
              <a:gd name="connsiteX272" fmla="*/ 2563673 w 3028217"/>
              <a:gd name="connsiteY272" fmla="*/ 626291 h 2962327"/>
              <a:gd name="connsiteX273" fmla="*/ 2554148 w 3028217"/>
              <a:gd name="connsiteY273" fmla="*/ 585333 h 2962327"/>
              <a:gd name="connsiteX274" fmla="*/ 2572928 w 3028217"/>
              <a:gd name="connsiteY274" fmla="*/ 573708 h 2962327"/>
              <a:gd name="connsiteX275" fmla="*/ 2586098 w 3028217"/>
              <a:gd name="connsiteY275" fmla="*/ 571735 h 2962327"/>
              <a:gd name="connsiteX276" fmla="*/ 2586726 w 3028217"/>
              <a:gd name="connsiteY276" fmla="*/ 571671 h 2962327"/>
              <a:gd name="connsiteX277" fmla="*/ 2624633 w 3028217"/>
              <a:gd name="connsiteY277" fmla="*/ 568188 h 2962327"/>
              <a:gd name="connsiteX278" fmla="*/ 2630348 w 3028217"/>
              <a:gd name="connsiteY278" fmla="*/ 563426 h 2962327"/>
              <a:gd name="connsiteX279" fmla="*/ 2633206 w 3028217"/>
              <a:gd name="connsiteY279" fmla="*/ 563426 h 2962327"/>
              <a:gd name="connsiteX280" fmla="*/ 2626538 w 3028217"/>
              <a:gd name="connsiteY280" fmla="*/ 563426 h 2962327"/>
              <a:gd name="connsiteX281" fmla="*/ 2593082 w 3028217"/>
              <a:gd name="connsiteY281" fmla="*/ 570689 h 2962327"/>
              <a:gd name="connsiteX282" fmla="*/ 2586098 w 3028217"/>
              <a:gd name="connsiteY282" fmla="*/ 571735 h 2962327"/>
              <a:gd name="connsiteX283" fmla="*/ 2574151 w 3028217"/>
              <a:gd name="connsiteY283" fmla="*/ 572951 h 2962327"/>
              <a:gd name="connsiteX284" fmla="*/ 2572928 w 3028217"/>
              <a:gd name="connsiteY284" fmla="*/ 573708 h 2962327"/>
              <a:gd name="connsiteX285" fmla="*/ 2558911 w 3028217"/>
              <a:gd name="connsiteY285" fmla="*/ 575808 h 2962327"/>
              <a:gd name="connsiteX286" fmla="*/ 2506523 w 3028217"/>
              <a:gd name="connsiteY286" fmla="*/ 541518 h 2962327"/>
              <a:gd name="connsiteX287" fmla="*/ 2512238 w 3028217"/>
              <a:gd name="connsiteY287" fmla="*/ 480558 h 2962327"/>
              <a:gd name="connsiteX288" fmla="*/ 2533193 w 3028217"/>
              <a:gd name="connsiteY288" fmla="*/ 458651 h 2962327"/>
              <a:gd name="connsiteX289" fmla="*/ 2534146 w 3028217"/>
              <a:gd name="connsiteY289" fmla="*/ 440553 h 2962327"/>
              <a:gd name="connsiteX290" fmla="*/ 2513191 w 3028217"/>
              <a:gd name="connsiteY290" fmla="*/ 445316 h 2962327"/>
              <a:gd name="connsiteX291" fmla="*/ 2464613 w 3028217"/>
              <a:gd name="connsiteY291" fmla="*/ 509133 h 2962327"/>
              <a:gd name="connsiteX292" fmla="*/ 2467471 w 3028217"/>
              <a:gd name="connsiteY292" fmla="*/ 551996 h 2962327"/>
              <a:gd name="connsiteX293" fmla="*/ 2468423 w 3028217"/>
              <a:gd name="connsiteY293" fmla="*/ 597716 h 2962327"/>
              <a:gd name="connsiteX294" fmla="*/ 2453183 w 3028217"/>
              <a:gd name="connsiteY294" fmla="*/ 638673 h 2962327"/>
              <a:gd name="connsiteX295" fmla="*/ 2423656 w 3028217"/>
              <a:gd name="connsiteY295" fmla="*/ 676773 h 2962327"/>
              <a:gd name="connsiteX296" fmla="*/ 2389366 w 3028217"/>
              <a:gd name="connsiteY296" fmla="*/ 683441 h 2962327"/>
              <a:gd name="connsiteX297" fmla="*/ 2383651 w 3028217"/>
              <a:gd name="connsiteY297" fmla="*/ 659628 h 2962327"/>
              <a:gd name="connsiteX298" fmla="*/ 2367458 w 3028217"/>
              <a:gd name="connsiteY298" fmla="*/ 627243 h 2962327"/>
              <a:gd name="connsiteX299" fmla="*/ 2308403 w 3028217"/>
              <a:gd name="connsiteY299" fmla="*/ 612003 h 2962327"/>
              <a:gd name="connsiteX300" fmla="*/ 2270303 w 3028217"/>
              <a:gd name="connsiteY300" fmla="*/ 571046 h 2962327"/>
              <a:gd name="connsiteX301" fmla="*/ 2260778 w 3028217"/>
              <a:gd name="connsiteY301" fmla="*/ 543423 h 2962327"/>
              <a:gd name="connsiteX302" fmla="*/ 2259826 w 3028217"/>
              <a:gd name="connsiteY302" fmla="*/ 522468 h 2962327"/>
              <a:gd name="connsiteX303" fmla="*/ 2390318 w 3028217"/>
              <a:gd name="connsiteY303" fmla="*/ 385308 h 2962327"/>
              <a:gd name="connsiteX304" fmla="*/ 2416988 w 3028217"/>
              <a:gd name="connsiteY304" fmla="*/ 357686 h 2962327"/>
              <a:gd name="connsiteX305" fmla="*/ 2417941 w 3028217"/>
              <a:gd name="connsiteY305" fmla="*/ 351971 h 2962327"/>
              <a:gd name="connsiteX306" fmla="*/ 2424608 w 3028217"/>
              <a:gd name="connsiteY306" fmla="*/ 353876 h 2962327"/>
              <a:gd name="connsiteX307" fmla="*/ 2452245 w 3028217"/>
              <a:gd name="connsiteY307" fmla="*/ 336582 h 2962327"/>
              <a:gd name="connsiteX308" fmla="*/ 2471113 w 3028217"/>
              <a:gd name="connsiteY308" fmla="*/ 336025 h 2962327"/>
              <a:gd name="connsiteX309" fmla="*/ 761544 w 3028217"/>
              <a:gd name="connsiteY309" fmla="*/ 194808 h 2962327"/>
              <a:gd name="connsiteX310" fmla="*/ 773926 w 3028217"/>
              <a:gd name="connsiteY310" fmla="*/ 216716 h 2962327"/>
              <a:gd name="connsiteX311" fmla="*/ 773926 w 3028217"/>
              <a:gd name="connsiteY311" fmla="*/ 278628 h 2962327"/>
              <a:gd name="connsiteX312" fmla="*/ 687249 w 3028217"/>
              <a:gd name="connsiteY312" fmla="*/ 293868 h 2962327"/>
              <a:gd name="connsiteX313" fmla="*/ 671056 w 3028217"/>
              <a:gd name="connsiteY313" fmla="*/ 292916 h 2962327"/>
              <a:gd name="connsiteX314" fmla="*/ 640576 w 3028217"/>
              <a:gd name="connsiteY314" fmla="*/ 298631 h 2962327"/>
              <a:gd name="connsiteX315" fmla="*/ 603429 w 3028217"/>
              <a:gd name="connsiteY315" fmla="*/ 291011 h 2962327"/>
              <a:gd name="connsiteX316" fmla="*/ 715824 w 3028217"/>
              <a:gd name="connsiteY316" fmla="*/ 211953 h 2962327"/>
              <a:gd name="connsiteX317" fmla="*/ 727254 w 3028217"/>
              <a:gd name="connsiteY317" fmla="*/ 215763 h 2962327"/>
              <a:gd name="connsiteX318" fmla="*/ 761544 w 3028217"/>
              <a:gd name="connsiteY318" fmla="*/ 194808 h 2962327"/>
              <a:gd name="connsiteX319" fmla="*/ 873343 w 3028217"/>
              <a:gd name="connsiteY319" fmla="*/ 184331 h 2962327"/>
              <a:gd name="connsiteX320" fmla="*/ 891083 w 3028217"/>
              <a:gd name="connsiteY320" fmla="*/ 191951 h 2962327"/>
              <a:gd name="connsiteX321" fmla="*/ 888226 w 3028217"/>
              <a:gd name="connsiteY321" fmla="*/ 217668 h 2962327"/>
              <a:gd name="connsiteX322" fmla="*/ 879241 w 3028217"/>
              <a:gd name="connsiteY322" fmla="*/ 234820 h 2962327"/>
              <a:gd name="connsiteX323" fmla="*/ 895370 w 3028217"/>
              <a:gd name="connsiteY323" fmla="*/ 235036 h 2962327"/>
              <a:gd name="connsiteX324" fmla="*/ 899656 w 3028217"/>
              <a:gd name="connsiteY324" fmla="*/ 266246 h 2962327"/>
              <a:gd name="connsiteX325" fmla="*/ 892988 w 3028217"/>
              <a:gd name="connsiteY325" fmla="*/ 303393 h 2962327"/>
              <a:gd name="connsiteX326" fmla="*/ 905371 w 3028217"/>
              <a:gd name="connsiteY326" fmla="*/ 303393 h 2962327"/>
              <a:gd name="connsiteX327" fmla="*/ 915848 w 3028217"/>
              <a:gd name="connsiteY327" fmla="*/ 337683 h 2962327"/>
              <a:gd name="connsiteX328" fmla="*/ 946328 w 3028217"/>
              <a:gd name="connsiteY328" fmla="*/ 324348 h 2962327"/>
              <a:gd name="connsiteX329" fmla="*/ 973409 w 3028217"/>
              <a:gd name="connsiteY329" fmla="*/ 303804 h 2962327"/>
              <a:gd name="connsiteX330" fmla="*/ 975260 w 3028217"/>
              <a:gd name="connsiteY330" fmla="*/ 292796 h 2962327"/>
              <a:gd name="connsiteX331" fmla="*/ 965378 w 3028217"/>
              <a:gd name="connsiteY331" fmla="*/ 281485 h 2962327"/>
              <a:gd name="connsiteX332" fmla="*/ 962521 w 3028217"/>
              <a:gd name="connsiteY332" fmla="*/ 233860 h 2962327"/>
              <a:gd name="connsiteX333" fmla="*/ 1013956 w 3028217"/>
              <a:gd name="connsiteY333" fmla="*/ 203380 h 2962327"/>
              <a:gd name="connsiteX334" fmla="*/ 1028243 w 3028217"/>
              <a:gd name="connsiteY334" fmla="*/ 200165 h 2962327"/>
              <a:gd name="connsiteX335" fmla="*/ 1042531 w 3028217"/>
              <a:gd name="connsiteY335" fmla="*/ 206238 h 2962327"/>
              <a:gd name="connsiteX336" fmla="*/ 1016813 w 3028217"/>
              <a:gd name="connsiteY336" fmla="*/ 234813 h 2962327"/>
              <a:gd name="connsiteX337" fmla="*/ 1075868 w 3028217"/>
              <a:gd name="connsiteY337" fmla="*/ 204333 h 2962327"/>
              <a:gd name="connsiteX338" fmla="*/ 1095871 w 3028217"/>
              <a:gd name="connsiteY338" fmla="*/ 204333 h 2962327"/>
              <a:gd name="connsiteX339" fmla="*/ 1099681 w 3028217"/>
              <a:gd name="connsiteY339" fmla="*/ 232908 h 2962327"/>
              <a:gd name="connsiteX340" fmla="*/ 1133971 w 3028217"/>
              <a:gd name="connsiteY340" fmla="*/ 231003 h 2962327"/>
              <a:gd name="connsiteX341" fmla="*/ 1151116 w 3028217"/>
              <a:gd name="connsiteY341" fmla="*/ 238623 h 2962327"/>
              <a:gd name="connsiteX342" fmla="*/ 1205408 w 3028217"/>
              <a:gd name="connsiteY342" fmla="*/ 287200 h 2962327"/>
              <a:gd name="connsiteX343" fmla="*/ 1198741 w 3028217"/>
              <a:gd name="connsiteY343" fmla="*/ 334825 h 2962327"/>
              <a:gd name="connsiteX344" fmla="*/ 1248271 w 3028217"/>
              <a:gd name="connsiteY344" fmla="*/ 377688 h 2962327"/>
              <a:gd name="connsiteX345" fmla="*/ 1246366 w 3028217"/>
              <a:gd name="connsiteY345" fmla="*/ 402453 h 2962327"/>
              <a:gd name="connsiteX346" fmla="*/ 1187311 w 3028217"/>
              <a:gd name="connsiteY346" fmla="*/ 402453 h 2962327"/>
              <a:gd name="connsiteX347" fmla="*/ 1171118 w 3028217"/>
              <a:gd name="connsiteY347" fmla="*/ 396738 h 2962327"/>
              <a:gd name="connsiteX348" fmla="*/ 1171118 w 3028217"/>
              <a:gd name="connsiteY348" fmla="*/ 431028 h 2962327"/>
              <a:gd name="connsiteX349" fmla="*/ 1151116 w 3028217"/>
              <a:gd name="connsiteY349" fmla="*/ 479605 h 2962327"/>
              <a:gd name="connsiteX350" fmla="*/ 1136828 w 3028217"/>
              <a:gd name="connsiteY350" fmla="*/ 476748 h 2962327"/>
              <a:gd name="connsiteX351" fmla="*/ 1136828 w 3028217"/>
              <a:gd name="connsiteY351" fmla="*/ 487225 h 2962327"/>
              <a:gd name="connsiteX352" fmla="*/ 1118731 w 3028217"/>
              <a:gd name="connsiteY352" fmla="*/ 497703 h 2962327"/>
              <a:gd name="connsiteX353" fmla="*/ 1066343 w 3028217"/>
              <a:gd name="connsiteY353" fmla="*/ 455793 h 2962327"/>
              <a:gd name="connsiteX354" fmla="*/ 1016813 w 3028217"/>
              <a:gd name="connsiteY354" fmla="*/ 433885 h 2962327"/>
              <a:gd name="connsiteX355" fmla="*/ 996811 w 3028217"/>
              <a:gd name="connsiteY355" fmla="*/ 428170 h 2962327"/>
              <a:gd name="connsiteX356" fmla="*/ 1013003 w 3028217"/>
              <a:gd name="connsiteY356" fmla="*/ 411978 h 2962327"/>
              <a:gd name="connsiteX357" fmla="*/ 1109206 w 3028217"/>
              <a:gd name="connsiteY357" fmla="*/ 369115 h 2962327"/>
              <a:gd name="connsiteX358" fmla="*/ 1089203 w 3028217"/>
              <a:gd name="connsiteY358" fmla="*/ 307203 h 2962327"/>
              <a:gd name="connsiteX359" fmla="*/ 1077773 w 3028217"/>
              <a:gd name="connsiteY359" fmla="*/ 291010 h 2962327"/>
              <a:gd name="connsiteX360" fmla="*/ 1016813 w 3028217"/>
              <a:gd name="connsiteY360" fmla="*/ 292915 h 2962327"/>
              <a:gd name="connsiteX361" fmla="*/ 1007169 w 3028217"/>
              <a:gd name="connsiteY361" fmla="*/ 296011 h 2962327"/>
              <a:gd name="connsiteX362" fmla="*/ 1007866 w 3028217"/>
              <a:gd name="connsiteY362" fmla="*/ 302667 h 2962327"/>
              <a:gd name="connsiteX363" fmla="*/ 1009193 w 3028217"/>
              <a:gd name="connsiteY363" fmla="*/ 303393 h 2962327"/>
              <a:gd name="connsiteX364" fmla="*/ 962521 w 3028217"/>
              <a:gd name="connsiteY364" fmla="*/ 370068 h 2962327"/>
              <a:gd name="connsiteX365" fmla="*/ 905371 w 3028217"/>
              <a:gd name="connsiteY365" fmla="*/ 371973 h 2962327"/>
              <a:gd name="connsiteX366" fmla="*/ 868223 w 3028217"/>
              <a:gd name="connsiteY366" fmla="*/ 410073 h 2962327"/>
              <a:gd name="connsiteX367" fmla="*/ 836791 w 3028217"/>
              <a:gd name="connsiteY367" fmla="*/ 426266 h 2962327"/>
              <a:gd name="connsiteX368" fmla="*/ 816788 w 3028217"/>
              <a:gd name="connsiteY368" fmla="*/ 424361 h 2962327"/>
              <a:gd name="connsiteX369" fmla="*/ 677723 w 3028217"/>
              <a:gd name="connsiteY369" fmla="*/ 507228 h 2962327"/>
              <a:gd name="connsiteX370" fmla="*/ 668198 w 3028217"/>
              <a:gd name="connsiteY370" fmla="*/ 553901 h 2962327"/>
              <a:gd name="connsiteX371" fmla="*/ 662483 w 3028217"/>
              <a:gd name="connsiteY371" fmla="*/ 586286 h 2962327"/>
              <a:gd name="connsiteX372" fmla="*/ 716776 w 3028217"/>
              <a:gd name="connsiteY372" fmla="*/ 612956 h 2962327"/>
              <a:gd name="connsiteX373" fmla="*/ 771068 w 3028217"/>
              <a:gd name="connsiteY373" fmla="*/ 645341 h 2962327"/>
              <a:gd name="connsiteX374" fmla="*/ 782498 w 3028217"/>
              <a:gd name="connsiteY374" fmla="*/ 667248 h 2962327"/>
              <a:gd name="connsiteX375" fmla="*/ 772973 w 3028217"/>
              <a:gd name="connsiteY375" fmla="*/ 726303 h 2962327"/>
              <a:gd name="connsiteX376" fmla="*/ 805358 w 3028217"/>
              <a:gd name="connsiteY376" fmla="*/ 736781 h 2962327"/>
              <a:gd name="connsiteX377" fmla="*/ 828218 w 3028217"/>
              <a:gd name="connsiteY377" fmla="*/ 689156 h 2962327"/>
              <a:gd name="connsiteX378" fmla="*/ 858698 w 3028217"/>
              <a:gd name="connsiteY378" fmla="*/ 652961 h 2962327"/>
              <a:gd name="connsiteX379" fmla="*/ 901561 w 3028217"/>
              <a:gd name="connsiteY379" fmla="*/ 573903 h 2962327"/>
              <a:gd name="connsiteX380" fmla="*/ 904418 w 3028217"/>
              <a:gd name="connsiteY380" fmla="*/ 561521 h 2962327"/>
              <a:gd name="connsiteX381" fmla="*/ 953948 w 3028217"/>
              <a:gd name="connsiteY381" fmla="*/ 491988 h 2962327"/>
              <a:gd name="connsiteX382" fmla="*/ 968236 w 3028217"/>
              <a:gd name="connsiteY382" fmla="*/ 478653 h 2962327"/>
              <a:gd name="connsiteX383" fmla="*/ 1049198 w 3028217"/>
              <a:gd name="connsiteY383" fmla="*/ 512943 h 2962327"/>
              <a:gd name="connsiteX384" fmla="*/ 1063486 w 3028217"/>
              <a:gd name="connsiteY384" fmla="*/ 539613 h 2962327"/>
              <a:gd name="connsiteX385" fmla="*/ 1067296 w 3028217"/>
              <a:gd name="connsiteY385" fmla="*/ 583428 h 2962327"/>
              <a:gd name="connsiteX386" fmla="*/ 1112063 w 3028217"/>
              <a:gd name="connsiteY386" fmla="*/ 568188 h 2962327"/>
              <a:gd name="connsiteX387" fmla="*/ 1146353 w 3028217"/>
              <a:gd name="connsiteY387" fmla="*/ 580571 h 2962327"/>
              <a:gd name="connsiteX388" fmla="*/ 1151116 w 3028217"/>
              <a:gd name="connsiteY388" fmla="*/ 616766 h 2962327"/>
              <a:gd name="connsiteX389" fmla="*/ 1193026 w 3028217"/>
              <a:gd name="connsiteY389" fmla="*/ 684393 h 2962327"/>
              <a:gd name="connsiteX390" fmla="*/ 1182905 w 3028217"/>
              <a:gd name="connsiteY390" fmla="*/ 697847 h 2962327"/>
              <a:gd name="connsiteX391" fmla="*/ 1179024 w 3028217"/>
              <a:gd name="connsiteY391" fmla="*/ 699159 h 2962327"/>
              <a:gd name="connsiteX392" fmla="*/ 1177845 w 3028217"/>
              <a:gd name="connsiteY392" fmla="*/ 699023 h 2962327"/>
              <a:gd name="connsiteX393" fmla="*/ 1166356 w 3028217"/>
              <a:gd name="connsiteY393" fmla="*/ 703443 h 2962327"/>
              <a:gd name="connsiteX394" fmla="*/ 1179024 w 3028217"/>
              <a:gd name="connsiteY394" fmla="*/ 699159 h 2962327"/>
              <a:gd name="connsiteX395" fmla="*/ 1188263 w 3028217"/>
              <a:gd name="connsiteY395" fmla="*/ 700229 h 2962327"/>
              <a:gd name="connsiteX396" fmla="*/ 1207313 w 3028217"/>
              <a:gd name="connsiteY396" fmla="*/ 712016 h 2962327"/>
              <a:gd name="connsiteX397" fmla="*/ 1205051 w 3028217"/>
              <a:gd name="connsiteY397" fmla="*/ 754402 h 2962327"/>
              <a:gd name="connsiteX398" fmla="*/ 1180854 w 3028217"/>
              <a:gd name="connsiteY398" fmla="*/ 787924 h 2962327"/>
              <a:gd name="connsiteX399" fmla="*/ 1187073 w 3028217"/>
              <a:gd name="connsiteY399" fmla="*/ 807504 h 2962327"/>
              <a:gd name="connsiteX400" fmla="*/ 1206361 w 3028217"/>
              <a:gd name="connsiteY400" fmla="*/ 814886 h 2962327"/>
              <a:gd name="connsiteX401" fmla="*/ 1213981 w 3028217"/>
              <a:gd name="connsiteY401" fmla="*/ 828221 h 2962327"/>
              <a:gd name="connsiteX402" fmla="*/ 1172071 w 3028217"/>
              <a:gd name="connsiteY402" fmla="*/ 862511 h 2962327"/>
              <a:gd name="connsiteX403" fmla="*/ 1115874 w 3028217"/>
              <a:gd name="connsiteY403" fmla="*/ 854891 h 2962327"/>
              <a:gd name="connsiteX404" fmla="*/ 1148259 w 3028217"/>
              <a:gd name="connsiteY404" fmla="*/ 807266 h 2962327"/>
              <a:gd name="connsiteX405" fmla="*/ 1173024 w 3028217"/>
              <a:gd name="connsiteY405" fmla="*/ 780596 h 2962327"/>
              <a:gd name="connsiteX406" fmla="*/ 1173125 w 3028217"/>
              <a:gd name="connsiteY406" fmla="*/ 780684 h 2962327"/>
              <a:gd name="connsiteX407" fmla="*/ 1174333 w 3028217"/>
              <a:gd name="connsiteY407" fmla="*/ 770475 h 2962327"/>
              <a:gd name="connsiteX408" fmla="*/ 1163498 w 3028217"/>
              <a:gd name="connsiteY408" fmla="*/ 767261 h 2962327"/>
              <a:gd name="connsiteX409" fmla="*/ 1124446 w 3028217"/>
              <a:gd name="connsiteY409" fmla="*/ 787263 h 2962327"/>
              <a:gd name="connsiteX410" fmla="*/ 1043483 w 3028217"/>
              <a:gd name="connsiteY410" fmla="*/ 789168 h 2962327"/>
              <a:gd name="connsiteX411" fmla="*/ 993953 w 3028217"/>
              <a:gd name="connsiteY411" fmla="*/ 794883 h 2962327"/>
              <a:gd name="connsiteX412" fmla="*/ 959663 w 3028217"/>
              <a:gd name="connsiteY412" fmla="*/ 814886 h 2962327"/>
              <a:gd name="connsiteX413" fmla="*/ 929183 w 3028217"/>
              <a:gd name="connsiteY413" fmla="*/ 839651 h 2962327"/>
              <a:gd name="connsiteX414" fmla="*/ 925100 w 3028217"/>
              <a:gd name="connsiteY414" fmla="*/ 843462 h 2962327"/>
              <a:gd name="connsiteX415" fmla="*/ 915848 w 3028217"/>
              <a:gd name="connsiteY415" fmla="*/ 851081 h 2962327"/>
              <a:gd name="connsiteX416" fmla="*/ 912991 w 3028217"/>
              <a:gd name="connsiteY416" fmla="*/ 851081 h 2962327"/>
              <a:gd name="connsiteX417" fmla="*/ 914896 w 3028217"/>
              <a:gd name="connsiteY417" fmla="*/ 852986 h 2962327"/>
              <a:gd name="connsiteX418" fmla="*/ 925100 w 3028217"/>
              <a:gd name="connsiteY418" fmla="*/ 843462 h 2962327"/>
              <a:gd name="connsiteX419" fmla="*/ 932041 w 3028217"/>
              <a:gd name="connsiteY419" fmla="*/ 837746 h 2962327"/>
              <a:gd name="connsiteX420" fmla="*/ 972998 w 3028217"/>
              <a:gd name="connsiteY420" fmla="*/ 820601 h 2962327"/>
              <a:gd name="connsiteX421" fmla="*/ 992048 w 3028217"/>
              <a:gd name="connsiteY421" fmla="*/ 814886 h 2962327"/>
              <a:gd name="connsiteX422" fmla="*/ 1023481 w 3028217"/>
              <a:gd name="connsiteY422" fmla="*/ 819648 h 2962327"/>
              <a:gd name="connsiteX423" fmla="*/ 1005383 w 3028217"/>
              <a:gd name="connsiteY423" fmla="*/ 842508 h 2962327"/>
              <a:gd name="connsiteX424" fmla="*/ 1006336 w 3028217"/>
              <a:gd name="connsiteY424" fmla="*/ 854891 h 2962327"/>
              <a:gd name="connsiteX425" fmla="*/ 1005383 w 3028217"/>
              <a:gd name="connsiteY425" fmla="*/ 889181 h 2962327"/>
              <a:gd name="connsiteX426" fmla="*/ 984428 w 3028217"/>
              <a:gd name="connsiteY426" fmla="*/ 910136 h 2962327"/>
              <a:gd name="connsiteX427" fmla="*/ 952043 w 3028217"/>
              <a:gd name="connsiteY427" fmla="*/ 916803 h 2962327"/>
              <a:gd name="connsiteX428" fmla="*/ 899656 w 3028217"/>
              <a:gd name="connsiteY428" fmla="*/ 938711 h 2962327"/>
              <a:gd name="connsiteX429" fmla="*/ 855841 w 3028217"/>
              <a:gd name="connsiteY429" fmla="*/ 985383 h 2962327"/>
              <a:gd name="connsiteX430" fmla="*/ 831076 w 3028217"/>
              <a:gd name="connsiteY430" fmla="*/ 1003481 h 2962327"/>
              <a:gd name="connsiteX431" fmla="*/ 738683 w 3028217"/>
              <a:gd name="connsiteY431" fmla="*/ 1081586 h 2962327"/>
              <a:gd name="connsiteX432" fmla="*/ 711061 w 3028217"/>
              <a:gd name="connsiteY432" fmla="*/ 1115876 h 2962327"/>
              <a:gd name="connsiteX433" fmla="*/ 666293 w 3028217"/>
              <a:gd name="connsiteY433" fmla="*/ 1175883 h 2962327"/>
              <a:gd name="connsiteX434" fmla="*/ 585331 w 3028217"/>
              <a:gd name="connsiteY434" fmla="*/ 1230176 h 2962327"/>
              <a:gd name="connsiteX435" fmla="*/ 559613 w 3028217"/>
              <a:gd name="connsiteY435" fmla="*/ 1297803 h 2962327"/>
              <a:gd name="connsiteX436" fmla="*/ 557708 w 3028217"/>
              <a:gd name="connsiteY436" fmla="*/ 1386386 h 2962327"/>
              <a:gd name="connsiteX437" fmla="*/ 542468 w 3028217"/>
              <a:gd name="connsiteY437" fmla="*/ 1407341 h 2962327"/>
              <a:gd name="connsiteX438" fmla="*/ 528181 w 3028217"/>
              <a:gd name="connsiteY438" fmla="*/ 1387338 h 2962327"/>
              <a:gd name="connsiteX439" fmla="*/ 519608 w 3028217"/>
              <a:gd name="connsiteY439" fmla="*/ 1320663 h 2962327"/>
              <a:gd name="connsiteX440" fmla="*/ 488176 w 3028217"/>
              <a:gd name="connsiteY440" fmla="*/ 1283516 h 2962327"/>
              <a:gd name="connsiteX441" fmla="*/ 429121 w 3028217"/>
              <a:gd name="connsiteY441" fmla="*/ 1267323 h 2962327"/>
              <a:gd name="connsiteX442" fmla="*/ 409118 w 3028217"/>
              <a:gd name="connsiteY442" fmla="*/ 1268276 h 2962327"/>
              <a:gd name="connsiteX443" fmla="*/ 336728 w 3028217"/>
              <a:gd name="connsiteY443" fmla="*/ 1284468 h 2962327"/>
              <a:gd name="connsiteX444" fmla="*/ 215761 w 3028217"/>
              <a:gd name="connsiteY444" fmla="*/ 1373051 h 2962327"/>
              <a:gd name="connsiteX445" fmla="*/ 189091 w 3028217"/>
              <a:gd name="connsiteY445" fmla="*/ 1441631 h 2962327"/>
              <a:gd name="connsiteX446" fmla="*/ 196711 w 3028217"/>
              <a:gd name="connsiteY446" fmla="*/ 1544501 h 2962327"/>
              <a:gd name="connsiteX447" fmla="*/ 244336 w 3028217"/>
              <a:gd name="connsiteY447" fmla="*/ 1573076 h 2962327"/>
              <a:gd name="connsiteX448" fmla="*/ 320536 w 3028217"/>
              <a:gd name="connsiteY448" fmla="*/ 1514973 h 2962327"/>
              <a:gd name="connsiteX449" fmla="*/ 387211 w 3028217"/>
              <a:gd name="connsiteY449" fmla="*/ 1494971 h 2962327"/>
              <a:gd name="connsiteX450" fmla="*/ 389116 w 3028217"/>
              <a:gd name="connsiteY450" fmla="*/ 1515926 h 2962327"/>
              <a:gd name="connsiteX451" fmla="*/ 340538 w 3028217"/>
              <a:gd name="connsiteY451" fmla="*/ 1624511 h 2962327"/>
              <a:gd name="connsiteX452" fmla="*/ 354826 w 3028217"/>
              <a:gd name="connsiteY452" fmla="*/ 1644513 h 2962327"/>
              <a:gd name="connsiteX453" fmla="*/ 410071 w 3028217"/>
              <a:gd name="connsiteY453" fmla="*/ 1645466 h 2962327"/>
              <a:gd name="connsiteX454" fmla="*/ 439598 w 3028217"/>
              <a:gd name="connsiteY454" fmla="*/ 1687376 h 2962327"/>
              <a:gd name="connsiteX455" fmla="*/ 426263 w 3028217"/>
              <a:gd name="connsiteY455" fmla="*/ 1743573 h 2962327"/>
              <a:gd name="connsiteX456" fmla="*/ 450076 w 3028217"/>
              <a:gd name="connsiteY456" fmla="*/ 1813106 h 2962327"/>
              <a:gd name="connsiteX457" fmla="*/ 499606 w 3028217"/>
              <a:gd name="connsiteY457" fmla="*/ 1812153 h 2962327"/>
              <a:gd name="connsiteX458" fmla="*/ 536753 w 3028217"/>
              <a:gd name="connsiteY458" fmla="*/ 1818821 h 2962327"/>
              <a:gd name="connsiteX459" fmla="*/ 577711 w 3028217"/>
              <a:gd name="connsiteY459" fmla="*/ 1813106 h 2962327"/>
              <a:gd name="connsiteX460" fmla="*/ 661531 w 3028217"/>
              <a:gd name="connsiteY460" fmla="*/ 1754051 h 2962327"/>
              <a:gd name="connsiteX461" fmla="*/ 672008 w 3028217"/>
              <a:gd name="connsiteY461" fmla="*/ 1763576 h 2962327"/>
              <a:gd name="connsiteX462" fmla="*/ 695821 w 3028217"/>
              <a:gd name="connsiteY462" fmla="*/ 1768338 h 2962327"/>
              <a:gd name="connsiteX463" fmla="*/ 741541 w 3028217"/>
              <a:gd name="connsiteY463" fmla="*/ 1772148 h 2962327"/>
              <a:gd name="connsiteX464" fmla="*/ 832028 w 3028217"/>
              <a:gd name="connsiteY464" fmla="*/ 1788341 h 2962327"/>
              <a:gd name="connsiteX465" fmla="*/ 865366 w 3028217"/>
              <a:gd name="connsiteY465" fmla="*/ 1796913 h 2962327"/>
              <a:gd name="connsiteX466" fmla="*/ 910133 w 3028217"/>
              <a:gd name="connsiteY466" fmla="*/ 1838823 h 2962327"/>
              <a:gd name="connsiteX467" fmla="*/ 1047293 w 3028217"/>
              <a:gd name="connsiteY467" fmla="*/ 1918833 h 2962327"/>
              <a:gd name="connsiteX468" fmla="*/ 1116826 w 3028217"/>
              <a:gd name="connsiteY468" fmla="*/ 2036943 h 2962327"/>
              <a:gd name="connsiteX469" fmla="*/ 1106348 w 3028217"/>
              <a:gd name="connsiteY469" fmla="*/ 2056946 h 2962327"/>
              <a:gd name="connsiteX470" fmla="*/ 1104443 w 3028217"/>
              <a:gd name="connsiteY470" fmla="*/ 2099808 h 2962327"/>
              <a:gd name="connsiteX471" fmla="*/ 1124446 w 3028217"/>
              <a:gd name="connsiteY471" fmla="*/ 2102666 h 2962327"/>
              <a:gd name="connsiteX472" fmla="*/ 1193026 w 3028217"/>
              <a:gd name="connsiteY472" fmla="*/ 2077901 h 2962327"/>
              <a:gd name="connsiteX473" fmla="*/ 1280656 w 3028217"/>
              <a:gd name="connsiteY473" fmla="*/ 2123621 h 2962327"/>
              <a:gd name="connsiteX474" fmla="*/ 1387336 w 3028217"/>
              <a:gd name="connsiteY474" fmla="*/ 2172198 h 2962327"/>
              <a:gd name="connsiteX475" fmla="*/ 1434008 w 3028217"/>
              <a:gd name="connsiteY475" fmla="*/ 2199821 h 2962327"/>
              <a:gd name="connsiteX476" fmla="*/ 1430198 w 3028217"/>
              <a:gd name="connsiteY476" fmla="*/ 2282688 h 2962327"/>
              <a:gd name="connsiteX477" fmla="*/ 1370191 w 3028217"/>
              <a:gd name="connsiteY477" fmla="*/ 2373176 h 2962327"/>
              <a:gd name="connsiteX478" fmla="*/ 1358761 w 3028217"/>
              <a:gd name="connsiteY478" fmla="*/ 2423658 h 2962327"/>
              <a:gd name="connsiteX479" fmla="*/ 1327328 w 3028217"/>
              <a:gd name="connsiteY479" fmla="*/ 2600823 h 2962327"/>
              <a:gd name="connsiteX480" fmla="*/ 1293991 w 3028217"/>
              <a:gd name="connsiteY480" fmla="*/ 2626541 h 2962327"/>
              <a:gd name="connsiteX481" fmla="*/ 1218743 w 3028217"/>
              <a:gd name="connsiteY481" fmla="*/ 2661783 h 2962327"/>
              <a:gd name="connsiteX482" fmla="*/ 1193026 w 3028217"/>
              <a:gd name="connsiteY482" fmla="*/ 2710361 h 2962327"/>
              <a:gd name="connsiteX483" fmla="*/ 1164451 w 3028217"/>
              <a:gd name="connsiteY483" fmla="*/ 2832281 h 2962327"/>
              <a:gd name="connsiteX484" fmla="*/ 1122541 w 3028217"/>
              <a:gd name="connsiteY484" fmla="*/ 2910386 h 2962327"/>
              <a:gd name="connsiteX485" fmla="*/ 1095871 w 3028217"/>
              <a:gd name="connsiteY485" fmla="*/ 2929436 h 2962327"/>
              <a:gd name="connsiteX486" fmla="*/ 1061581 w 3028217"/>
              <a:gd name="connsiteY486" fmla="*/ 2922768 h 2962327"/>
              <a:gd name="connsiteX487" fmla="*/ 1047293 w 3028217"/>
              <a:gd name="connsiteY487" fmla="*/ 2929436 h 2962327"/>
              <a:gd name="connsiteX488" fmla="*/ 1061581 w 3028217"/>
              <a:gd name="connsiteY488" fmla="*/ 2956106 h 2962327"/>
              <a:gd name="connsiteX489" fmla="*/ 1040626 w 3028217"/>
              <a:gd name="connsiteY489" fmla="*/ 2959916 h 2962327"/>
              <a:gd name="connsiteX490" fmla="*/ 783451 w 3028217"/>
              <a:gd name="connsiteY490" fmla="*/ 2850378 h 2962327"/>
              <a:gd name="connsiteX491" fmla="*/ 752971 w 3028217"/>
              <a:gd name="connsiteY491" fmla="*/ 2805611 h 2962327"/>
              <a:gd name="connsiteX492" fmla="*/ 737731 w 3028217"/>
              <a:gd name="connsiteY492" fmla="*/ 2765606 h 2962327"/>
              <a:gd name="connsiteX493" fmla="*/ 721538 w 3028217"/>
              <a:gd name="connsiteY493" fmla="*/ 2564628 h 2962327"/>
              <a:gd name="connsiteX494" fmla="*/ 670103 w 3028217"/>
              <a:gd name="connsiteY494" fmla="*/ 2492238 h 2962327"/>
              <a:gd name="connsiteX495" fmla="*/ 539611 w 3028217"/>
              <a:gd name="connsiteY495" fmla="*/ 2337933 h 2962327"/>
              <a:gd name="connsiteX496" fmla="*/ 473888 w 3028217"/>
              <a:gd name="connsiteY496" fmla="*/ 2221728 h 2962327"/>
              <a:gd name="connsiteX497" fmla="*/ 468173 w 3028217"/>
              <a:gd name="connsiteY497" fmla="*/ 2148386 h 2962327"/>
              <a:gd name="connsiteX498" fmla="*/ 471983 w 3028217"/>
              <a:gd name="connsiteY498" fmla="*/ 2122668 h 2962327"/>
              <a:gd name="connsiteX499" fmla="*/ 493891 w 3028217"/>
              <a:gd name="connsiteY499" fmla="*/ 2021703 h 2962327"/>
              <a:gd name="connsiteX500" fmla="*/ 538658 w 3028217"/>
              <a:gd name="connsiteY500" fmla="*/ 1907403 h 2962327"/>
              <a:gd name="connsiteX501" fmla="*/ 524371 w 3028217"/>
              <a:gd name="connsiteY501" fmla="*/ 1854063 h 2962327"/>
              <a:gd name="connsiteX502" fmla="*/ 499606 w 3028217"/>
              <a:gd name="connsiteY502" fmla="*/ 1853111 h 2962327"/>
              <a:gd name="connsiteX503" fmla="*/ 459601 w 3028217"/>
              <a:gd name="connsiteY503" fmla="*/ 1860731 h 2962327"/>
              <a:gd name="connsiteX504" fmla="*/ 408166 w 3028217"/>
              <a:gd name="connsiteY504" fmla="*/ 1827393 h 2962327"/>
              <a:gd name="connsiteX505" fmla="*/ 354826 w 3028217"/>
              <a:gd name="connsiteY505" fmla="*/ 1742621 h 2962327"/>
              <a:gd name="connsiteX506" fmla="*/ 322441 w 3028217"/>
              <a:gd name="connsiteY506" fmla="*/ 1715951 h 2962327"/>
              <a:gd name="connsiteX507" fmla="*/ 234811 w 3028217"/>
              <a:gd name="connsiteY507" fmla="*/ 1658801 h 2962327"/>
              <a:gd name="connsiteX508" fmla="*/ 206236 w 3028217"/>
              <a:gd name="connsiteY508" fmla="*/ 1644513 h 2962327"/>
              <a:gd name="connsiteX509" fmla="*/ 116701 w 3028217"/>
              <a:gd name="connsiteY509" fmla="*/ 1622606 h 2962327"/>
              <a:gd name="connsiteX510" fmla="*/ 28118 w 3028217"/>
              <a:gd name="connsiteY510" fmla="*/ 1557836 h 2962327"/>
              <a:gd name="connsiteX511" fmla="*/ 12878 w 3028217"/>
              <a:gd name="connsiteY511" fmla="*/ 1499733 h 2962327"/>
              <a:gd name="connsiteX512" fmla="*/ 10021 w 3028217"/>
              <a:gd name="connsiteY512" fmla="*/ 1446393 h 2962327"/>
              <a:gd name="connsiteX513" fmla="*/ 5258 w 3028217"/>
              <a:gd name="connsiteY513" fmla="*/ 1410198 h 2962327"/>
              <a:gd name="connsiteX514" fmla="*/ 45263 w 3028217"/>
              <a:gd name="connsiteY514" fmla="*/ 1105398 h 2962327"/>
              <a:gd name="connsiteX515" fmla="*/ 304343 w 3028217"/>
              <a:gd name="connsiteY515" fmla="*/ 581523 h 2962327"/>
              <a:gd name="connsiteX516" fmla="*/ 548183 w 3028217"/>
              <a:gd name="connsiteY516" fmla="*/ 329111 h 2962327"/>
              <a:gd name="connsiteX517" fmla="*/ 617716 w 3028217"/>
              <a:gd name="connsiteY517" fmla="*/ 317681 h 2962327"/>
              <a:gd name="connsiteX518" fmla="*/ 631051 w 3028217"/>
              <a:gd name="connsiteY518" fmla="*/ 309108 h 2962327"/>
              <a:gd name="connsiteX519" fmla="*/ 692011 w 3028217"/>
              <a:gd name="connsiteY519" fmla="*/ 299583 h 2962327"/>
              <a:gd name="connsiteX520" fmla="*/ 756781 w 3028217"/>
              <a:gd name="connsiteY520" fmla="*/ 316728 h 2962327"/>
              <a:gd name="connsiteX521" fmla="*/ 780593 w 3028217"/>
              <a:gd name="connsiteY521" fmla="*/ 315776 h 2962327"/>
              <a:gd name="connsiteX522" fmla="*/ 797738 w 3028217"/>
              <a:gd name="connsiteY522" fmla="*/ 314823 h 2962327"/>
              <a:gd name="connsiteX523" fmla="*/ 831076 w 3028217"/>
              <a:gd name="connsiteY523" fmla="*/ 316728 h 2962327"/>
              <a:gd name="connsiteX524" fmla="*/ 841553 w 3028217"/>
              <a:gd name="connsiteY524" fmla="*/ 277676 h 2962327"/>
              <a:gd name="connsiteX525" fmla="*/ 852031 w 3028217"/>
              <a:gd name="connsiteY525" fmla="*/ 259578 h 2962327"/>
              <a:gd name="connsiteX526" fmla="*/ 867152 w 3028217"/>
              <a:gd name="connsiteY526" fmla="*/ 248624 h 2962327"/>
              <a:gd name="connsiteX527" fmla="*/ 876026 w 3028217"/>
              <a:gd name="connsiteY527" fmla="*/ 238011 h 2962327"/>
              <a:gd name="connsiteX528" fmla="*/ 858921 w 3028217"/>
              <a:gd name="connsiteY528" fmla="*/ 241392 h 2962327"/>
              <a:gd name="connsiteX529" fmla="*/ 821551 w 3028217"/>
              <a:gd name="connsiteY529" fmla="*/ 210048 h 2962327"/>
              <a:gd name="connsiteX530" fmla="*/ 857746 w 3028217"/>
              <a:gd name="connsiteY530" fmla="*/ 190998 h 2962327"/>
              <a:gd name="connsiteX531" fmla="*/ 873343 w 3028217"/>
              <a:gd name="connsiteY531" fmla="*/ 184331 h 2962327"/>
              <a:gd name="connsiteX532" fmla="*/ 798215 w 3028217"/>
              <a:gd name="connsiteY532" fmla="*/ 181949 h 2962327"/>
              <a:gd name="connsiteX533" fmla="*/ 805359 w 3028217"/>
              <a:gd name="connsiteY533" fmla="*/ 187188 h 2962327"/>
              <a:gd name="connsiteX534" fmla="*/ 795834 w 3028217"/>
              <a:gd name="connsiteY534" fmla="*/ 196713 h 2962327"/>
              <a:gd name="connsiteX535" fmla="*/ 788214 w 3028217"/>
              <a:gd name="connsiteY535" fmla="*/ 182426 h 2962327"/>
              <a:gd name="connsiteX536" fmla="*/ 798215 w 3028217"/>
              <a:gd name="connsiteY536" fmla="*/ 181949 h 2962327"/>
              <a:gd name="connsiteX537" fmla="*/ 938708 w 3028217"/>
              <a:gd name="connsiteY537" fmla="*/ 121466 h 2962327"/>
              <a:gd name="connsiteX538" fmla="*/ 952043 w 3028217"/>
              <a:gd name="connsiteY538" fmla="*/ 141468 h 2962327"/>
              <a:gd name="connsiteX539" fmla="*/ 951037 w 3028217"/>
              <a:gd name="connsiteY539" fmla="*/ 142501 h 2962327"/>
              <a:gd name="connsiteX540" fmla="*/ 953949 w 3028217"/>
              <a:gd name="connsiteY540" fmla="*/ 140516 h 2962327"/>
              <a:gd name="connsiteX541" fmla="*/ 952996 w 3028217"/>
              <a:gd name="connsiteY541" fmla="*/ 148136 h 2962327"/>
              <a:gd name="connsiteX542" fmla="*/ 952996 w 3028217"/>
              <a:gd name="connsiteY542" fmla="*/ 169091 h 2962327"/>
              <a:gd name="connsiteX543" fmla="*/ 944424 w 3028217"/>
              <a:gd name="connsiteY543" fmla="*/ 159804 h 2962327"/>
              <a:gd name="connsiteX544" fmla="*/ 933131 w 3028217"/>
              <a:gd name="connsiteY544" fmla="*/ 154863 h 2962327"/>
              <a:gd name="connsiteX545" fmla="*/ 931088 w 3028217"/>
              <a:gd name="connsiteY545" fmla="*/ 155756 h 2962327"/>
              <a:gd name="connsiteX546" fmla="*/ 930136 w 3028217"/>
              <a:gd name="connsiteY546" fmla="*/ 155756 h 2962327"/>
              <a:gd name="connsiteX547" fmla="*/ 918706 w 3028217"/>
              <a:gd name="connsiteY547" fmla="*/ 144326 h 2962327"/>
              <a:gd name="connsiteX548" fmla="*/ 931088 w 3028217"/>
              <a:gd name="connsiteY548" fmla="*/ 122418 h 2962327"/>
              <a:gd name="connsiteX549" fmla="*/ 938708 w 3028217"/>
              <a:gd name="connsiteY549" fmla="*/ 121466 h 2962327"/>
              <a:gd name="connsiteX550" fmla="*/ 925373 w 3028217"/>
              <a:gd name="connsiteY550" fmla="*/ 107178 h 2962327"/>
              <a:gd name="connsiteX551" fmla="*/ 938708 w 3028217"/>
              <a:gd name="connsiteY551" fmla="*/ 121465 h 2962327"/>
              <a:gd name="connsiteX552" fmla="*/ 935851 w 3028217"/>
              <a:gd name="connsiteY552" fmla="*/ 121465 h 2962327"/>
              <a:gd name="connsiteX553" fmla="*/ 932993 w 3028217"/>
              <a:gd name="connsiteY553" fmla="*/ 121465 h 2962327"/>
              <a:gd name="connsiteX554" fmla="*/ 901561 w 3028217"/>
              <a:gd name="connsiteY554" fmla="*/ 123370 h 2962327"/>
              <a:gd name="connsiteX555" fmla="*/ 925373 w 3028217"/>
              <a:gd name="connsiteY555" fmla="*/ 107178 h 2962327"/>
              <a:gd name="connsiteX556" fmla="*/ 1021576 w 3028217"/>
              <a:gd name="connsiteY556" fmla="*/ 71936 h 2962327"/>
              <a:gd name="connsiteX557" fmla="*/ 1031101 w 3028217"/>
              <a:gd name="connsiteY557" fmla="*/ 97653 h 2962327"/>
              <a:gd name="connsiteX558" fmla="*/ 1000621 w 3028217"/>
              <a:gd name="connsiteY558" fmla="*/ 92891 h 2962327"/>
              <a:gd name="connsiteX559" fmla="*/ 1007288 w 3028217"/>
              <a:gd name="connsiteY559" fmla="*/ 79556 h 2962327"/>
              <a:gd name="connsiteX560" fmla="*/ 1021576 w 3028217"/>
              <a:gd name="connsiteY560" fmla="*/ 71936 h 2962327"/>
              <a:gd name="connsiteX561" fmla="*/ 1113849 w 3028217"/>
              <a:gd name="connsiteY561" fmla="*/ 40265 h 2962327"/>
              <a:gd name="connsiteX562" fmla="*/ 1159689 w 3028217"/>
              <a:gd name="connsiteY562" fmla="*/ 51933 h 2962327"/>
              <a:gd name="connsiteX563" fmla="*/ 1151116 w 3028217"/>
              <a:gd name="connsiteY563" fmla="*/ 84318 h 2962327"/>
              <a:gd name="connsiteX564" fmla="*/ 1111111 w 3028217"/>
              <a:gd name="connsiteY564" fmla="*/ 92891 h 2962327"/>
              <a:gd name="connsiteX565" fmla="*/ 1070153 w 3028217"/>
              <a:gd name="connsiteY565" fmla="*/ 58601 h 2962327"/>
              <a:gd name="connsiteX566" fmla="*/ 1113849 w 3028217"/>
              <a:gd name="connsiteY566" fmla="*/ 40265 h 2962327"/>
              <a:gd name="connsiteX567" fmla="*/ 1400760 w 3028217"/>
              <a:gd name="connsiteY567" fmla="*/ 96 h 2962327"/>
              <a:gd name="connsiteX568" fmla="*/ 1476871 w 3028217"/>
              <a:gd name="connsiteY568" fmla="*/ 5260 h 2962327"/>
              <a:gd name="connsiteX569" fmla="*/ 1611174 w 3028217"/>
              <a:gd name="connsiteY569" fmla="*/ 9070 h 2962327"/>
              <a:gd name="connsiteX570" fmla="*/ 1619746 w 3028217"/>
              <a:gd name="connsiteY570" fmla="*/ 17643 h 2962327"/>
              <a:gd name="connsiteX571" fmla="*/ 1646416 w 3028217"/>
              <a:gd name="connsiteY571" fmla="*/ 28120 h 2962327"/>
              <a:gd name="connsiteX572" fmla="*/ 1667371 w 3028217"/>
              <a:gd name="connsiteY572" fmla="*/ 31930 h 2962327"/>
              <a:gd name="connsiteX573" fmla="*/ 1742261 w 3028217"/>
              <a:gd name="connsiteY573" fmla="*/ 11690 h 2962327"/>
              <a:gd name="connsiteX574" fmla="*/ 1820723 w 3028217"/>
              <a:gd name="connsiteY574" fmla="*/ 30025 h 2962327"/>
              <a:gd name="connsiteX575" fmla="*/ 1901686 w 3028217"/>
              <a:gd name="connsiteY575" fmla="*/ 45265 h 2962327"/>
              <a:gd name="connsiteX576" fmla="*/ 1894066 w 3028217"/>
              <a:gd name="connsiteY576" fmla="*/ 69078 h 2962327"/>
              <a:gd name="connsiteX577" fmla="*/ 1955978 w 3028217"/>
              <a:gd name="connsiteY577" fmla="*/ 55743 h 2962327"/>
              <a:gd name="connsiteX578" fmla="*/ 1954073 w 3028217"/>
              <a:gd name="connsiteY578" fmla="*/ 71935 h 2962327"/>
              <a:gd name="connsiteX579" fmla="*/ 1935976 w 3028217"/>
              <a:gd name="connsiteY579" fmla="*/ 103368 h 2962327"/>
              <a:gd name="connsiteX580" fmla="*/ 1949311 w 3028217"/>
              <a:gd name="connsiteY580" fmla="*/ 161470 h 2962327"/>
              <a:gd name="connsiteX581" fmla="*/ 1894066 w 3028217"/>
              <a:gd name="connsiteY581" fmla="*/ 171948 h 2962327"/>
              <a:gd name="connsiteX582" fmla="*/ 1913116 w 3028217"/>
              <a:gd name="connsiteY582" fmla="*/ 183378 h 2962327"/>
              <a:gd name="connsiteX583" fmla="*/ 1907401 w 3028217"/>
              <a:gd name="connsiteY583" fmla="*/ 196713 h 2962327"/>
              <a:gd name="connsiteX584" fmla="*/ 1873111 w 3028217"/>
              <a:gd name="connsiteY584" fmla="*/ 245290 h 2962327"/>
              <a:gd name="connsiteX585" fmla="*/ 1866443 w 3028217"/>
              <a:gd name="connsiteY585" fmla="*/ 267198 h 2962327"/>
              <a:gd name="connsiteX586" fmla="*/ 1851203 w 3028217"/>
              <a:gd name="connsiteY586" fmla="*/ 270055 h 2962327"/>
              <a:gd name="connsiteX587" fmla="*/ 1866443 w 3028217"/>
              <a:gd name="connsiteY587" fmla="*/ 313870 h 2962327"/>
              <a:gd name="connsiteX588" fmla="*/ 1843583 w 3028217"/>
              <a:gd name="connsiteY588" fmla="*/ 319585 h 2962327"/>
              <a:gd name="connsiteX589" fmla="*/ 1819771 w 3028217"/>
              <a:gd name="connsiteY589" fmla="*/ 300535 h 2962327"/>
              <a:gd name="connsiteX590" fmla="*/ 1788338 w 3028217"/>
              <a:gd name="connsiteY590" fmla="*/ 313870 h 2962327"/>
              <a:gd name="connsiteX591" fmla="*/ 1800721 w 3028217"/>
              <a:gd name="connsiteY591" fmla="*/ 315775 h 2962327"/>
              <a:gd name="connsiteX592" fmla="*/ 1823581 w 3028217"/>
              <a:gd name="connsiteY592" fmla="*/ 314823 h 2962327"/>
              <a:gd name="connsiteX593" fmla="*/ 1833106 w 3028217"/>
              <a:gd name="connsiteY593" fmla="*/ 317680 h 2962327"/>
              <a:gd name="connsiteX594" fmla="*/ 1838821 w 3028217"/>
              <a:gd name="connsiteY594" fmla="*/ 334825 h 2962327"/>
              <a:gd name="connsiteX595" fmla="*/ 1715948 w 3028217"/>
              <a:gd name="connsiteY595" fmla="*/ 370068 h 2962327"/>
              <a:gd name="connsiteX596" fmla="*/ 1691183 w 3028217"/>
              <a:gd name="connsiteY596" fmla="*/ 379593 h 2962327"/>
              <a:gd name="connsiteX597" fmla="*/ 1586408 w 3028217"/>
              <a:gd name="connsiteY597" fmla="*/ 430075 h 2962327"/>
              <a:gd name="connsiteX598" fmla="*/ 1542593 w 3028217"/>
              <a:gd name="connsiteY598" fmla="*/ 468175 h 2962327"/>
              <a:gd name="connsiteX599" fmla="*/ 1480681 w 3028217"/>
              <a:gd name="connsiteY599" fmla="*/ 555805 h 2962327"/>
              <a:gd name="connsiteX600" fmla="*/ 1462583 w 3028217"/>
              <a:gd name="connsiteY600" fmla="*/ 562473 h 2962327"/>
              <a:gd name="connsiteX601" fmla="*/ 1385431 w 3028217"/>
              <a:gd name="connsiteY601" fmla="*/ 462460 h 2962327"/>
              <a:gd name="connsiteX602" fmla="*/ 1379716 w 3028217"/>
              <a:gd name="connsiteY602" fmla="*/ 398643 h 2962327"/>
              <a:gd name="connsiteX603" fmla="*/ 1441628 w 3028217"/>
              <a:gd name="connsiteY603" fmla="*/ 335778 h 2962327"/>
              <a:gd name="connsiteX604" fmla="*/ 1449248 w 3028217"/>
              <a:gd name="connsiteY604" fmla="*/ 321490 h 2962327"/>
              <a:gd name="connsiteX605" fmla="*/ 1461631 w 3028217"/>
              <a:gd name="connsiteY605" fmla="*/ 300535 h 2962327"/>
              <a:gd name="connsiteX606" fmla="*/ 1412101 w 3028217"/>
              <a:gd name="connsiteY606" fmla="*/ 280533 h 2962327"/>
              <a:gd name="connsiteX607" fmla="*/ 1434961 w 3028217"/>
              <a:gd name="connsiteY607" fmla="*/ 215763 h 2962327"/>
              <a:gd name="connsiteX608" fmla="*/ 1371143 w 3028217"/>
              <a:gd name="connsiteY608" fmla="*/ 160518 h 2962327"/>
              <a:gd name="connsiteX609" fmla="*/ 1331138 w 3028217"/>
              <a:gd name="connsiteY609" fmla="*/ 162423 h 2962327"/>
              <a:gd name="connsiteX610" fmla="*/ 1303516 w 3028217"/>
              <a:gd name="connsiteY610" fmla="*/ 150040 h 2962327"/>
              <a:gd name="connsiteX611" fmla="*/ 1313993 w 3028217"/>
              <a:gd name="connsiteY611" fmla="*/ 130038 h 2962327"/>
              <a:gd name="connsiteX612" fmla="*/ 1313041 w 3028217"/>
              <a:gd name="connsiteY612" fmla="*/ 121465 h 2962327"/>
              <a:gd name="connsiteX613" fmla="*/ 1323518 w 3028217"/>
              <a:gd name="connsiteY613" fmla="*/ 96700 h 2962327"/>
              <a:gd name="connsiteX614" fmla="*/ 1387336 w 3028217"/>
              <a:gd name="connsiteY614" fmla="*/ 88128 h 2962327"/>
              <a:gd name="connsiteX615" fmla="*/ 1394003 w 3028217"/>
              <a:gd name="connsiteY615" fmla="*/ 68125 h 2962327"/>
              <a:gd name="connsiteX616" fmla="*/ 1445438 w 3028217"/>
              <a:gd name="connsiteY616" fmla="*/ 41455 h 2962327"/>
              <a:gd name="connsiteX617" fmla="*/ 1471104 w 3028217"/>
              <a:gd name="connsiteY617" fmla="*/ 35589 h 2962327"/>
              <a:gd name="connsiteX618" fmla="*/ 1469608 w 3028217"/>
              <a:gd name="connsiteY618" fmla="*/ 35026 h 2962327"/>
              <a:gd name="connsiteX619" fmla="*/ 1456869 w 3028217"/>
              <a:gd name="connsiteY619" fmla="*/ 34788 h 2962327"/>
              <a:gd name="connsiteX620" fmla="*/ 1365429 w 3028217"/>
              <a:gd name="connsiteY620" fmla="*/ 60505 h 2962327"/>
              <a:gd name="connsiteX621" fmla="*/ 1208266 w 3028217"/>
              <a:gd name="connsiteY621" fmla="*/ 122418 h 2962327"/>
              <a:gd name="connsiteX622" fmla="*/ 1175881 w 3028217"/>
              <a:gd name="connsiteY622" fmla="*/ 122418 h 2962327"/>
              <a:gd name="connsiteX623" fmla="*/ 1187311 w 3028217"/>
              <a:gd name="connsiteY623" fmla="*/ 142420 h 2962327"/>
              <a:gd name="connsiteX624" fmla="*/ 1180644 w 3028217"/>
              <a:gd name="connsiteY624" fmla="*/ 149088 h 2962327"/>
              <a:gd name="connsiteX625" fmla="*/ 1158647 w 3028217"/>
              <a:gd name="connsiteY625" fmla="*/ 153642 h 2962327"/>
              <a:gd name="connsiteX626" fmla="*/ 1143520 w 3028217"/>
              <a:gd name="connsiteY626" fmla="*/ 152466 h 2962327"/>
              <a:gd name="connsiteX627" fmla="*/ 1148259 w 3028217"/>
              <a:gd name="connsiteY627" fmla="*/ 153731 h 2962327"/>
              <a:gd name="connsiteX628" fmla="*/ 1152069 w 3028217"/>
              <a:gd name="connsiteY628" fmla="*/ 175758 h 2962327"/>
              <a:gd name="connsiteX629" fmla="*/ 1029196 w 3028217"/>
              <a:gd name="connsiteY629" fmla="*/ 182425 h 2962327"/>
              <a:gd name="connsiteX630" fmla="*/ 1006336 w 3028217"/>
              <a:gd name="connsiteY630" fmla="*/ 148135 h 2962327"/>
              <a:gd name="connsiteX631" fmla="*/ 995859 w 3028217"/>
              <a:gd name="connsiteY631" fmla="*/ 134800 h 2962327"/>
              <a:gd name="connsiteX632" fmla="*/ 987286 w 3028217"/>
              <a:gd name="connsiteY632" fmla="*/ 114798 h 2962327"/>
              <a:gd name="connsiteX633" fmla="*/ 1049199 w 3028217"/>
              <a:gd name="connsiteY633" fmla="*/ 134800 h 2962327"/>
              <a:gd name="connsiteX634" fmla="*/ 1064439 w 3028217"/>
              <a:gd name="connsiteY634" fmla="*/ 149088 h 2962327"/>
              <a:gd name="connsiteX635" fmla="*/ 1095871 w 3028217"/>
              <a:gd name="connsiteY635" fmla="*/ 149326 h 2962327"/>
              <a:gd name="connsiteX636" fmla="*/ 1106484 w 3028217"/>
              <a:gd name="connsiteY636" fmla="*/ 148924 h 2962327"/>
              <a:gd name="connsiteX637" fmla="*/ 1093014 w 3028217"/>
              <a:gd name="connsiteY637" fmla="*/ 149088 h 2962327"/>
              <a:gd name="connsiteX638" fmla="*/ 1062534 w 3028217"/>
              <a:gd name="connsiteY638" fmla="*/ 131943 h 2962327"/>
              <a:gd name="connsiteX639" fmla="*/ 1133971 w 3028217"/>
              <a:gd name="connsiteY639" fmla="*/ 110988 h 2962327"/>
              <a:gd name="connsiteX640" fmla="*/ 1158736 w 3028217"/>
              <a:gd name="connsiteY640" fmla="*/ 88128 h 2962327"/>
              <a:gd name="connsiteX641" fmla="*/ 1173024 w 3028217"/>
              <a:gd name="connsiteY641" fmla="*/ 73840 h 2962327"/>
              <a:gd name="connsiteX642" fmla="*/ 1214934 w 3028217"/>
              <a:gd name="connsiteY642" fmla="*/ 54790 h 2962327"/>
              <a:gd name="connsiteX643" fmla="*/ 1275894 w 3028217"/>
              <a:gd name="connsiteY643" fmla="*/ 44313 h 2962327"/>
              <a:gd name="connsiteX644" fmla="*/ 1211124 w 3028217"/>
              <a:gd name="connsiteY644" fmla="*/ 51933 h 2962327"/>
              <a:gd name="connsiteX645" fmla="*/ 1174929 w 3028217"/>
              <a:gd name="connsiteY645" fmla="*/ 39550 h 2962327"/>
              <a:gd name="connsiteX646" fmla="*/ 1174929 w 3028217"/>
              <a:gd name="connsiteY646" fmla="*/ 26215 h 2962327"/>
              <a:gd name="connsiteX647" fmla="*/ 1400760 w 3028217"/>
              <a:gd name="connsiteY647" fmla="*/ 96 h 296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28217" h="2962327">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rgbClr val="1D9A78">
              <a:lumMod val="40000"/>
              <a:lumOff val="6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9E9F817-0C9D-45A8-B598-18DCBFD7D0BC}"/>
              </a:ext>
            </a:extLst>
          </p:cNvPr>
          <p:cNvSpPr>
            <a:spLocks noGrp="1"/>
          </p:cNvSpPr>
          <p:nvPr>
            <p:ph type="title"/>
          </p:nvPr>
        </p:nvSpPr>
        <p:spPr>
          <a:xfrm>
            <a:off x="1093572" y="145335"/>
            <a:ext cx="7717800" cy="1011600"/>
          </a:xfrm>
        </p:spPr>
        <p:txBody>
          <a:bodyPr/>
          <a:lstStyle/>
          <a:p>
            <a:pPr algn="l" rtl="0"/>
            <a:r>
              <a:rPr lang="en-GB" dirty="0">
                <a:solidFill>
                  <a:srgbClr val="059540"/>
                </a:solidFill>
              </a:rPr>
              <a:t>Koristi za druge dionike</a:t>
            </a:r>
            <a:br>
              <a:rPr lang="en-GB" dirty="0"/>
            </a:br>
            <a:endParaRPr lang="en-GB" dirty="0"/>
          </a:p>
        </p:txBody>
      </p:sp>
      <p:sp>
        <p:nvSpPr>
          <p:cNvPr id="5" name="Content Placeholder 2">
            <a:extLst>
              <a:ext uri="{FF2B5EF4-FFF2-40B4-BE49-F238E27FC236}">
                <a16:creationId xmlns:a16="http://schemas.microsoft.com/office/drawing/2014/main" id="{324BA54A-6309-4D6E-8989-1174DFFE20C5}"/>
              </a:ext>
            </a:extLst>
          </p:cNvPr>
          <p:cNvSpPr txBox="1">
            <a:spLocks/>
          </p:cNvSpPr>
          <p:nvPr/>
        </p:nvSpPr>
        <p:spPr>
          <a:xfrm>
            <a:off x="1093572" y="987845"/>
            <a:ext cx="6502971" cy="32181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lnSpc>
                <a:spcPct val="107000"/>
              </a:lnSpc>
              <a:spcAft>
                <a:spcPts val="800"/>
              </a:spcAft>
              <a:buNone/>
            </a:pPr>
            <a:r>
              <a:rPr lang="hu-HU" sz="1400" b="1" dirty="0">
                <a:solidFill>
                  <a:srgbClr val="368E00"/>
                </a:solidFill>
                <a:effectLst/>
                <a:cs typeface="Times New Roman" panose="02020603050405020304" pitchFamily="18" charset="0"/>
              </a:rPr>
              <a:t>Putovanja i prijevoz</a:t>
            </a:r>
            <a:endParaRPr lang="en-US" sz="1400" b="1" dirty="0">
              <a:solidFill>
                <a:srgbClr val="368E00"/>
              </a:solidFill>
            </a:endParaRPr>
          </a:p>
          <a:p>
            <a:pPr algn="l" rtl="0">
              <a:lnSpc>
                <a:spcPct val="120000"/>
              </a:lnSpc>
              <a:spcBef>
                <a:spcPts val="500"/>
              </a:spcBef>
            </a:pPr>
            <a:r>
              <a:rPr lang="hu-HU" sz="1100" dirty="0">
                <a:effectLst/>
                <a:latin typeface="+mn-lt"/>
                <a:ea typeface="Times New Roman" panose="02020603050405020304" pitchFamily="18" charset="0"/>
              </a:rPr>
              <a:t>najveći udio u emisiji stakleničkih plinova</a:t>
            </a:r>
          </a:p>
          <a:p>
            <a:pPr algn="l" rtl="0">
              <a:lnSpc>
                <a:spcPct val="120000"/>
              </a:lnSpc>
              <a:spcBef>
                <a:spcPts val="500"/>
              </a:spcBef>
            </a:pPr>
            <a:r>
              <a:rPr lang="hu-HU" sz="1100" dirty="0" err="1">
                <a:solidFill>
                  <a:srgbClr val="181818"/>
                </a:solidFill>
                <a:latin typeface="+mn-lt"/>
                <a:ea typeface="Calibri" panose="020F0502020204030204" pitchFamily="34" charset="0"/>
              </a:rPr>
              <a:t>prednosti</a:t>
            </a:r>
            <a:r>
              <a:rPr lang="hu-HU" sz="1100" dirty="0">
                <a:solidFill>
                  <a:srgbClr val="181818"/>
                </a:solidFill>
                <a:latin typeface="+mn-lt"/>
                <a:ea typeface="Calibri" panose="020F0502020204030204" pitchFamily="34" charset="0"/>
              </a:rPr>
              <a:t> </a:t>
            </a:r>
            <a:r>
              <a:rPr lang="hu-HU" sz="1100" dirty="0" err="1">
                <a:solidFill>
                  <a:srgbClr val="181818"/>
                </a:solidFill>
                <a:latin typeface="+mn-lt"/>
                <a:ea typeface="Calibri" panose="020F0502020204030204" pitchFamily="34" charset="0"/>
              </a:rPr>
              <a:t>putovanja</a:t>
            </a:r>
            <a:r>
              <a:rPr lang="hu-HU" sz="1100" dirty="0">
                <a:effectLst/>
                <a:latin typeface="+mn-lt"/>
                <a:ea typeface="Calibri" panose="020F0502020204030204" pitchFamily="34" charset="0"/>
              </a:rPr>
              <a:t> vlakom</a:t>
            </a:r>
            <a:endParaRPr lang="hu-HU" sz="1100" dirty="0">
              <a:solidFill>
                <a:srgbClr val="181818"/>
              </a:solidFill>
              <a:latin typeface="+mn-lt"/>
              <a:ea typeface="Calibri" panose="020F0502020204030204" pitchFamily="34" charset="0"/>
            </a:endParaRPr>
          </a:p>
          <a:p>
            <a:pPr algn="l" rtl="0">
              <a:lnSpc>
                <a:spcPct val="120000"/>
              </a:lnSpc>
              <a:spcBef>
                <a:spcPts val="500"/>
              </a:spcBef>
            </a:pPr>
            <a:r>
              <a:rPr lang="hu-HU" sz="1100" dirty="0" err="1">
                <a:effectLst/>
                <a:latin typeface="+mn-lt"/>
                <a:ea typeface="Times New Roman" panose="02020603050405020304" pitchFamily="18" charset="0"/>
              </a:rPr>
              <a:t>usvajanje</a:t>
            </a:r>
            <a:r>
              <a:rPr lang="hu-HU" sz="1100" dirty="0">
                <a:effectLst/>
                <a:latin typeface="+mn-lt"/>
                <a:ea typeface="Times New Roman" panose="02020603050405020304" pitchFamily="18" charset="0"/>
              </a:rPr>
              <a:t> novih prometnih navika</a:t>
            </a:r>
          </a:p>
          <a:p>
            <a:pPr algn="l" rtl="0">
              <a:lnSpc>
                <a:spcPct val="120000"/>
              </a:lnSpc>
              <a:spcBef>
                <a:spcPts val="500"/>
              </a:spcBef>
            </a:pPr>
            <a:r>
              <a:rPr lang="hu-HU" sz="1100" dirty="0">
                <a:solidFill>
                  <a:srgbClr val="181818"/>
                </a:solidFill>
                <a:latin typeface="+mn-lt"/>
                <a:ea typeface="Calibri" panose="020F0502020204030204" pitchFamily="34" charset="0"/>
              </a:rPr>
              <a:t>koristi od inovacija</a:t>
            </a:r>
          </a:p>
          <a:p>
            <a:pPr algn="l" rtl="0">
              <a:lnSpc>
                <a:spcPct val="120000"/>
              </a:lnSpc>
              <a:spcBef>
                <a:spcPts val="500"/>
              </a:spcBef>
            </a:pPr>
            <a:r>
              <a:rPr lang="hu-HU" sz="1100" dirty="0">
                <a:latin typeface="+mn-lt"/>
                <a:ea typeface="Calibri" panose="020F0502020204030204" pitchFamily="34" charset="0"/>
              </a:rPr>
              <a:t>stvarni troškovi </a:t>
            </a:r>
            <a:r>
              <a:rPr lang="hu-HU" sz="1100" dirty="0" err="1">
                <a:latin typeface="+mn-lt"/>
                <a:ea typeface="Calibri" panose="020F0502020204030204" pitchFamily="34" charset="0"/>
              </a:rPr>
              <a:t>transporta</a:t>
            </a:r>
            <a:r>
              <a:rPr lang="hu-HU" sz="1100" dirty="0">
                <a:latin typeface="+mn-lt"/>
                <a:ea typeface="Calibri" panose="020F0502020204030204" pitchFamily="34" charset="0"/>
              </a:rPr>
              <a:t>:</a:t>
            </a:r>
            <a:endParaRPr lang="pt-PT" sz="1100" dirty="0">
              <a:latin typeface="+mn-lt"/>
              <a:ea typeface="Calibri" panose="020F0502020204030204" pitchFamily="34" charset="0"/>
            </a:endParaRPr>
          </a:p>
          <a:p>
            <a:pPr>
              <a:lnSpc>
                <a:spcPct val="120000"/>
              </a:lnSpc>
              <a:spcBef>
                <a:spcPts val="500"/>
              </a:spcBef>
            </a:pPr>
            <a:r>
              <a:rPr lang="hu-HU" sz="1100" dirty="0" err="1">
                <a:latin typeface="+mn-lt"/>
                <a:cs typeface="Times New Roman" panose="02020603050405020304" pitchFamily="18" charset="0"/>
              </a:rPr>
              <a:t>održivi</a:t>
            </a:r>
            <a:r>
              <a:rPr lang="hu-HU" sz="1100" dirty="0">
                <a:latin typeface="+mn-lt"/>
                <a:cs typeface="Times New Roman" panose="02020603050405020304" pitchFamily="18" charset="0"/>
              </a:rPr>
              <a:t> prijevoz: prikladan, ekološki prihvatljiv i NIJE </a:t>
            </a:r>
            <a:r>
              <a:rPr lang="hu-HU" sz="1100" dirty="0" err="1">
                <a:latin typeface="+mn-lt"/>
                <a:cs typeface="Times New Roman" panose="02020603050405020304" pitchFamily="18" charset="0"/>
              </a:rPr>
              <a:t>skup</a:t>
            </a:r>
            <a:endParaRPr lang="hu-HU" sz="1100" dirty="0">
              <a:latin typeface="+mn-lt"/>
              <a:cs typeface="Times New Roman" panose="02020603050405020304" pitchFamily="18" charset="0"/>
            </a:endParaRPr>
          </a:p>
          <a:p>
            <a:pPr marL="0" indent="0" algn="l" rtl="0">
              <a:lnSpc>
                <a:spcPct val="120000"/>
              </a:lnSpc>
              <a:spcBef>
                <a:spcPts val="500"/>
              </a:spcBef>
              <a:buNone/>
            </a:pPr>
            <a:endParaRPr lang="hu-HU" sz="1100" dirty="0">
              <a:latin typeface="+mn-lt"/>
              <a:ea typeface="Calibri" panose="020F0502020204030204" pitchFamily="34" charset="0"/>
            </a:endParaRPr>
          </a:p>
          <a:p>
            <a:pPr marL="0" indent="0" algn="l" rtl="0">
              <a:lnSpc>
                <a:spcPct val="120000"/>
              </a:lnSpc>
              <a:spcBef>
                <a:spcPts val="500"/>
              </a:spcBef>
              <a:buNone/>
            </a:pPr>
            <a:r>
              <a:rPr lang="hu-HU" sz="1400" b="1" dirty="0">
                <a:solidFill>
                  <a:srgbClr val="368E00"/>
                </a:solidFill>
                <a:effectLst/>
              </a:rPr>
              <a:t>Međunarodna suradnja</a:t>
            </a:r>
          </a:p>
          <a:p>
            <a:pPr algn="l" rtl="0">
              <a:lnSpc>
                <a:spcPct val="120000"/>
              </a:lnSpc>
              <a:spcBef>
                <a:spcPts val="500"/>
              </a:spcBef>
            </a:pPr>
            <a:r>
              <a:rPr lang="hu-HU" sz="1100" dirty="0">
                <a:effectLst/>
                <a:latin typeface="+mn-lt"/>
                <a:ea typeface="Calibri" panose="020F0502020204030204" pitchFamily="34" charset="0"/>
              </a:rPr>
              <a:t>ulaganja u zemlji</a:t>
            </a:r>
            <a:r>
              <a:rPr lang="hu-HU" sz="1100" dirty="0">
                <a:latin typeface="+mn-lt"/>
                <a:ea typeface="Calibri" panose="020F0502020204030204" pitchFamily="34" charset="0"/>
              </a:rPr>
              <a:t>i</a:t>
            </a:r>
            <a:r>
              <a:rPr lang="hu-HU" sz="1100" dirty="0">
                <a:effectLst/>
                <a:latin typeface="+mn-lt"/>
                <a:ea typeface="Calibri" panose="020F0502020204030204" pitchFamily="34" charset="0"/>
              </a:rPr>
              <a:t>u inozemstvu</a:t>
            </a:r>
          </a:p>
          <a:p>
            <a:pPr algn="l" rtl="0">
              <a:lnSpc>
                <a:spcPct val="120000"/>
              </a:lnSpc>
              <a:spcBef>
                <a:spcPts val="500"/>
              </a:spcBef>
            </a:pPr>
            <a:r>
              <a:rPr lang="hu-HU" sz="1100" dirty="0">
                <a:effectLst/>
                <a:latin typeface="+mn-lt"/>
                <a:ea typeface="Calibri" panose="020F0502020204030204" pitchFamily="34" charset="0"/>
              </a:rPr>
              <a:t>opskrbnih lanaca na regionalnoj razini</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hu-HU" sz="1100" b="0" i="0" u="none" strike="noStrike" kern="1200" cap="none" spc="0" normalizeH="0" baseline="0" noProof="0" dirty="0">
              <a:ln>
                <a:noFill/>
              </a:ln>
              <a:solidFill>
                <a:srgbClr val="181818"/>
              </a:solidFill>
              <a:effectLst/>
              <a:uLnTx/>
              <a:uFillTx/>
              <a:latin typeface="+mn-lt"/>
              <a:ea typeface="Calibri" panose="020F0502020204030204" pitchFamily="34" charset="0"/>
              <a:cs typeface="+mn-cs"/>
            </a:endParaRPr>
          </a:p>
        </p:txBody>
      </p:sp>
      <p:grpSp>
        <p:nvGrpSpPr>
          <p:cNvPr id="13" name="Group 198">
            <a:extLst>
              <a:ext uri="{FF2B5EF4-FFF2-40B4-BE49-F238E27FC236}">
                <a16:creationId xmlns:a16="http://schemas.microsoft.com/office/drawing/2014/main" id="{03034ABF-92C8-47F0-8BE3-4A7BAF969536}"/>
              </a:ext>
            </a:extLst>
          </p:cNvPr>
          <p:cNvGrpSpPr/>
          <p:nvPr/>
        </p:nvGrpSpPr>
        <p:grpSpPr>
          <a:xfrm rot="19226528">
            <a:off x="6828322" y="1948505"/>
            <a:ext cx="1315272" cy="2154370"/>
            <a:chOff x="1589533" y="1116514"/>
            <a:chExt cx="3026615" cy="4968177"/>
          </a:xfrm>
          <a:effectLst/>
        </p:grpSpPr>
        <p:sp>
          <p:nvSpPr>
            <p:cNvPr id="14" name="Oval 17">
              <a:extLst>
                <a:ext uri="{FF2B5EF4-FFF2-40B4-BE49-F238E27FC236}">
                  <a16:creationId xmlns:a16="http://schemas.microsoft.com/office/drawing/2014/main" id="{51FF4C36-2D6F-4E76-9F4B-827C9B61ACDD}"/>
                </a:ext>
              </a:extLst>
            </p:cNvPr>
            <p:cNvSpPr/>
            <p:nvPr/>
          </p:nvSpPr>
          <p:spPr>
            <a:xfrm>
              <a:off x="2132802" y="2924944"/>
              <a:ext cx="1926584" cy="1846330"/>
            </a:xfrm>
            <a:custGeom>
              <a:avLst/>
              <a:gdLst/>
              <a:ahLst/>
              <a:cxnLst/>
              <a:rect l="l" t="t" r="r" b="b"/>
              <a:pathLst>
                <a:path w="1926584" h="1846330">
                  <a:moveTo>
                    <a:pt x="1089951" y="1842682"/>
                  </a:moveTo>
                  <a:lnTo>
                    <a:pt x="1097532" y="1846330"/>
                  </a:lnTo>
                  <a:lnTo>
                    <a:pt x="1093652" y="1846330"/>
                  </a:lnTo>
                  <a:cubicBezTo>
                    <a:pt x="1092687" y="1844762"/>
                    <a:pt x="1091322" y="1843713"/>
                    <a:pt x="1089951" y="1842682"/>
                  </a:cubicBezTo>
                  <a:close/>
                  <a:moveTo>
                    <a:pt x="465856" y="1495303"/>
                  </a:moveTo>
                  <a:lnTo>
                    <a:pt x="1467054" y="1495303"/>
                  </a:lnTo>
                  <a:lnTo>
                    <a:pt x="1233836" y="1811603"/>
                  </a:lnTo>
                  <a:lnTo>
                    <a:pt x="699074" y="1811603"/>
                  </a:lnTo>
                  <a:close/>
                  <a:moveTo>
                    <a:pt x="0" y="0"/>
                  </a:moveTo>
                  <a:lnTo>
                    <a:pt x="706150" y="0"/>
                  </a:lnTo>
                  <a:cubicBezTo>
                    <a:pt x="688007" y="36121"/>
                    <a:pt x="678316" y="76955"/>
                    <a:pt x="678316" y="120053"/>
                  </a:cubicBezTo>
                  <a:cubicBezTo>
                    <a:pt x="678316" y="275422"/>
                    <a:pt x="804268" y="401374"/>
                    <a:pt x="959637" y="401374"/>
                  </a:cubicBezTo>
                  <a:cubicBezTo>
                    <a:pt x="1115006" y="401374"/>
                    <a:pt x="1240958" y="275422"/>
                    <a:pt x="1240958" y="120053"/>
                  </a:cubicBezTo>
                  <a:cubicBezTo>
                    <a:pt x="1240958" y="76955"/>
                    <a:pt x="1231267" y="36121"/>
                    <a:pt x="1213124" y="0"/>
                  </a:cubicBezTo>
                  <a:lnTo>
                    <a:pt x="1926584" y="0"/>
                  </a:lnTo>
                  <a:cubicBezTo>
                    <a:pt x="1925444" y="144359"/>
                    <a:pt x="1883779" y="344931"/>
                    <a:pt x="1823215" y="551899"/>
                  </a:cubicBezTo>
                  <a:cubicBezTo>
                    <a:pt x="1795312" y="517144"/>
                    <a:pt x="1757916" y="489629"/>
                    <a:pt x="1713591" y="472119"/>
                  </a:cubicBezTo>
                  <a:cubicBezTo>
                    <a:pt x="1569089" y="415034"/>
                    <a:pt x="1405670" y="485901"/>
                    <a:pt x="1348585" y="630403"/>
                  </a:cubicBezTo>
                  <a:cubicBezTo>
                    <a:pt x="1291501" y="774905"/>
                    <a:pt x="1362367" y="938324"/>
                    <a:pt x="1506869" y="995409"/>
                  </a:cubicBezTo>
                  <a:cubicBezTo>
                    <a:pt x="1554590" y="1014260"/>
                    <a:pt x="1604374" y="1019158"/>
                    <a:pt x="1651530" y="1010859"/>
                  </a:cubicBezTo>
                  <a:lnTo>
                    <a:pt x="1566591" y="1237129"/>
                  </a:lnTo>
                  <a:cubicBezTo>
                    <a:pt x="1534342" y="1304822"/>
                    <a:pt x="1503291" y="1361947"/>
                    <a:pt x="1475612" y="1404265"/>
                  </a:cubicBezTo>
                  <a:lnTo>
                    <a:pt x="450971" y="1404265"/>
                  </a:lnTo>
                  <a:cubicBezTo>
                    <a:pt x="423328" y="1362000"/>
                    <a:pt x="392320" y="1304965"/>
                    <a:pt x="360116" y="1237384"/>
                  </a:cubicBezTo>
                  <a:lnTo>
                    <a:pt x="271026" y="1000106"/>
                  </a:lnTo>
                  <a:cubicBezTo>
                    <a:pt x="328356" y="1014395"/>
                    <a:pt x="390560" y="1009724"/>
                    <a:pt x="448647" y="983756"/>
                  </a:cubicBezTo>
                  <a:cubicBezTo>
                    <a:pt x="590487" y="920346"/>
                    <a:pt x="654067" y="753956"/>
                    <a:pt x="590657" y="612116"/>
                  </a:cubicBezTo>
                  <a:cubicBezTo>
                    <a:pt x="527246" y="470276"/>
                    <a:pt x="360857" y="406696"/>
                    <a:pt x="219017" y="470106"/>
                  </a:cubicBezTo>
                  <a:cubicBezTo>
                    <a:pt x="172166" y="491051"/>
                    <a:pt x="133853" y="523232"/>
                    <a:pt x="106817" y="562760"/>
                  </a:cubicBezTo>
                  <a:lnTo>
                    <a:pt x="105084" y="558146"/>
                  </a:lnTo>
                  <a:cubicBezTo>
                    <a:pt x="43643" y="348954"/>
                    <a:pt x="1152" y="145804"/>
                    <a:pt x="0" y="0"/>
                  </a:cubicBezTo>
                  <a:close/>
                </a:path>
              </a:pathLst>
            </a:custGeom>
            <a:solidFill>
              <a:srgbClr val="0595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sz="2701" dirty="0"/>
            </a:p>
          </p:txBody>
        </p:sp>
        <p:sp>
          <p:nvSpPr>
            <p:cNvPr id="15" name="Oval 17">
              <a:extLst>
                <a:ext uri="{FF2B5EF4-FFF2-40B4-BE49-F238E27FC236}">
                  <a16:creationId xmlns:a16="http://schemas.microsoft.com/office/drawing/2014/main" id="{A85F384A-095D-4172-A04B-05B96154DECA}"/>
                </a:ext>
              </a:extLst>
            </p:cNvPr>
            <p:cNvSpPr/>
            <p:nvPr/>
          </p:nvSpPr>
          <p:spPr>
            <a:xfrm>
              <a:off x="2569504" y="4788517"/>
              <a:ext cx="1269711" cy="1296174"/>
            </a:xfrm>
            <a:custGeom>
              <a:avLst/>
              <a:gdLst/>
              <a:ahLst/>
              <a:cxnLst/>
              <a:rect l="l" t="t" r="r" b="b"/>
              <a:pathLst>
                <a:path w="1020942" h="1042219">
                  <a:moveTo>
                    <a:pt x="598154" y="0"/>
                  </a:moveTo>
                  <a:lnTo>
                    <a:pt x="602034" y="0"/>
                  </a:lnTo>
                  <a:cubicBezTo>
                    <a:pt x="732545" y="48130"/>
                    <a:pt x="851964" y="153955"/>
                    <a:pt x="948095" y="335846"/>
                  </a:cubicBezTo>
                  <a:cubicBezTo>
                    <a:pt x="978843" y="400651"/>
                    <a:pt x="1074165" y="613050"/>
                    <a:pt x="981303" y="723974"/>
                  </a:cubicBezTo>
                  <a:cubicBezTo>
                    <a:pt x="873097" y="539136"/>
                    <a:pt x="886508" y="512529"/>
                    <a:pt x="761589" y="478328"/>
                  </a:cubicBezTo>
                  <a:cubicBezTo>
                    <a:pt x="754102" y="579795"/>
                    <a:pt x="721375" y="679980"/>
                    <a:pt x="714168" y="719738"/>
                  </a:cubicBezTo>
                  <a:cubicBezTo>
                    <a:pt x="628200" y="910870"/>
                    <a:pt x="649237" y="899056"/>
                    <a:pt x="469174" y="1042219"/>
                  </a:cubicBezTo>
                  <a:cubicBezTo>
                    <a:pt x="470908" y="800421"/>
                    <a:pt x="373014" y="748650"/>
                    <a:pt x="282500" y="696880"/>
                  </a:cubicBezTo>
                  <a:cubicBezTo>
                    <a:pt x="223160" y="674502"/>
                    <a:pt x="189098" y="616202"/>
                    <a:pt x="179009" y="547569"/>
                  </a:cubicBezTo>
                  <a:cubicBezTo>
                    <a:pt x="129468" y="579663"/>
                    <a:pt x="78120" y="590821"/>
                    <a:pt x="28383" y="622928"/>
                  </a:cubicBezTo>
                  <a:cubicBezTo>
                    <a:pt x="28383" y="549752"/>
                    <a:pt x="-45416" y="410156"/>
                    <a:pt x="44988" y="257647"/>
                  </a:cubicBezTo>
                  <a:cubicBezTo>
                    <a:pt x="86462" y="192778"/>
                    <a:pt x="162388" y="97808"/>
                    <a:pt x="252225" y="34529"/>
                  </a:cubicBezTo>
                  <a:lnTo>
                    <a:pt x="215398" y="84251"/>
                  </a:lnTo>
                  <a:cubicBezTo>
                    <a:pt x="167064" y="165792"/>
                    <a:pt x="206521" y="240427"/>
                    <a:pt x="206521" y="279552"/>
                  </a:cubicBezTo>
                  <a:cubicBezTo>
                    <a:pt x="233112" y="262386"/>
                    <a:pt x="260566" y="256420"/>
                    <a:pt x="287054" y="239261"/>
                  </a:cubicBezTo>
                  <a:cubicBezTo>
                    <a:pt x="292448" y="275956"/>
                    <a:pt x="310660" y="307127"/>
                    <a:pt x="342388" y="319091"/>
                  </a:cubicBezTo>
                  <a:cubicBezTo>
                    <a:pt x="390781" y="346770"/>
                    <a:pt x="443121" y="374450"/>
                    <a:pt x="442194" y="503730"/>
                  </a:cubicBezTo>
                  <a:cubicBezTo>
                    <a:pt x="538467" y="427187"/>
                    <a:pt x="527219" y="433503"/>
                    <a:pt x="573183" y="331312"/>
                  </a:cubicBezTo>
                  <a:cubicBezTo>
                    <a:pt x="577036" y="310054"/>
                    <a:pt x="594533" y="256491"/>
                    <a:pt x="598537" y="202239"/>
                  </a:cubicBezTo>
                  <a:cubicBezTo>
                    <a:pt x="665326" y="220526"/>
                    <a:pt x="658156" y="234752"/>
                    <a:pt x="716010" y="333576"/>
                  </a:cubicBezTo>
                  <a:cubicBezTo>
                    <a:pt x="765659" y="274270"/>
                    <a:pt x="714694" y="160709"/>
                    <a:pt x="698255" y="126060"/>
                  </a:cubicBezTo>
                  <a:cubicBezTo>
                    <a:pt x="669077" y="70854"/>
                    <a:pt x="635888" y="28754"/>
                    <a:pt x="598154" y="0"/>
                  </a:cubicBezTo>
                  <a:close/>
                </a:path>
              </a:pathLst>
            </a:custGeom>
            <a:solidFill>
              <a:srgbClr val="2B2D8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sz="2701"/>
            </a:p>
          </p:txBody>
        </p:sp>
        <p:sp>
          <p:nvSpPr>
            <p:cNvPr id="16" name="Oval 17">
              <a:extLst>
                <a:ext uri="{FF2B5EF4-FFF2-40B4-BE49-F238E27FC236}">
                  <a16:creationId xmlns:a16="http://schemas.microsoft.com/office/drawing/2014/main" id="{31FA8ECC-CAA4-452A-9CD7-81251C151BAB}"/>
                </a:ext>
              </a:extLst>
            </p:cNvPr>
            <p:cNvSpPr/>
            <p:nvPr/>
          </p:nvSpPr>
          <p:spPr>
            <a:xfrm>
              <a:off x="2131996" y="1116514"/>
              <a:ext cx="1928195" cy="2147821"/>
            </a:xfrm>
            <a:custGeom>
              <a:avLst/>
              <a:gdLst/>
              <a:ahLst/>
              <a:cxnLst/>
              <a:rect l="l" t="t" r="r" b="b"/>
              <a:pathLst>
                <a:path w="1928194" h="2147820">
                  <a:moveTo>
                    <a:pt x="967261" y="833968"/>
                  </a:moveTo>
                  <a:cubicBezTo>
                    <a:pt x="1092352" y="833968"/>
                    <a:pt x="1193758" y="935374"/>
                    <a:pt x="1193758" y="1060466"/>
                  </a:cubicBezTo>
                  <a:cubicBezTo>
                    <a:pt x="1193758" y="1185557"/>
                    <a:pt x="1092352" y="1286963"/>
                    <a:pt x="967261" y="1286963"/>
                  </a:cubicBezTo>
                  <a:cubicBezTo>
                    <a:pt x="842169" y="1286963"/>
                    <a:pt x="740763" y="1185557"/>
                    <a:pt x="740763" y="1060466"/>
                  </a:cubicBezTo>
                  <a:cubicBezTo>
                    <a:pt x="740763" y="935374"/>
                    <a:pt x="842169" y="833968"/>
                    <a:pt x="967261" y="833968"/>
                  </a:cubicBezTo>
                  <a:close/>
                  <a:moveTo>
                    <a:pt x="967261" y="676961"/>
                  </a:moveTo>
                  <a:cubicBezTo>
                    <a:pt x="755457" y="676961"/>
                    <a:pt x="583756" y="848662"/>
                    <a:pt x="583756" y="1060466"/>
                  </a:cubicBezTo>
                  <a:cubicBezTo>
                    <a:pt x="583756" y="1272269"/>
                    <a:pt x="755457" y="1443970"/>
                    <a:pt x="967261" y="1443970"/>
                  </a:cubicBezTo>
                  <a:cubicBezTo>
                    <a:pt x="1179064" y="1443970"/>
                    <a:pt x="1350765" y="1272269"/>
                    <a:pt x="1350765" y="1060466"/>
                  </a:cubicBezTo>
                  <a:cubicBezTo>
                    <a:pt x="1350765" y="848662"/>
                    <a:pt x="1179064" y="676961"/>
                    <a:pt x="967261" y="676961"/>
                  </a:cubicBezTo>
                  <a:close/>
                  <a:moveTo>
                    <a:pt x="950055" y="2168"/>
                  </a:moveTo>
                  <a:cubicBezTo>
                    <a:pt x="1242977" y="152649"/>
                    <a:pt x="1536140" y="521630"/>
                    <a:pt x="1696441" y="779728"/>
                  </a:cubicBezTo>
                  <a:cubicBezTo>
                    <a:pt x="1833936" y="1038333"/>
                    <a:pt x="1933792" y="1407364"/>
                    <a:pt x="1927951" y="1727638"/>
                  </a:cubicBezTo>
                  <a:lnTo>
                    <a:pt x="1927390" y="1736421"/>
                  </a:lnTo>
                  <a:lnTo>
                    <a:pt x="1077865" y="1736421"/>
                  </a:lnTo>
                  <a:lnTo>
                    <a:pt x="1077865" y="1773357"/>
                  </a:lnTo>
                  <a:cubicBezTo>
                    <a:pt x="1131585" y="1808489"/>
                    <a:pt x="1165002" y="1869686"/>
                    <a:pt x="1165002" y="1938688"/>
                  </a:cubicBezTo>
                  <a:cubicBezTo>
                    <a:pt x="1165002" y="2054189"/>
                    <a:pt x="1071372" y="2147820"/>
                    <a:pt x="955874" y="2147820"/>
                  </a:cubicBezTo>
                  <a:cubicBezTo>
                    <a:pt x="840375" y="2147820"/>
                    <a:pt x="746746" y="2054189"/>
                    <a:pt x="746746" y="1938688"/>
                  </a:cubicBezTo>
                  <a:cubicBezTo>
                    <a:pt x="746746" y="1869686"/>
                    <a:pt x="780162" y="1808489"/>
                    <a:pt x="833882" y="1773357"/>
                  </a:cubicBezTo>
                  <a:lnTo>
                    <a:pt x="833882" y="1736421"/>
                  </a:lnTo>
                  <a:lnTo>
                    <a:pt x="806" y="1736421"/>
                  </a:lnTo>
                  <a:cubicBezTo>
                    <a:pt x="261" y="1733474"/>
                    <a:pt x="244" y="1730544"/>
                    <a:pt x="244" y="1727638"/>
                  </a:cubicBezTo>
                  <a:cubicBezTo>
                    <a:pt x="-5597" y="1407364"/>
                    <a:pt x="94259" y="1038333"/>
                    <a:pt x="231753" y="779728"/>
                  </a:cubicBezTo>
                  <a:cubicBezTo>
                    <a:pt x="391561" y="522427"/>
                    <a:pt x="638473" y="114130"/>
                    <a:pt x="950055" y="2168"/>
                  </a:cubicBezTo>
                  <a:close/>
                  <a:moveTo>
                    <a:pt x="954612" y="0"/>
                  </a:moveTo>
                  <a:cubicBezTo>
                    <a:pt x="953033" y="554"/>
                    <a:pt x="951456" y="1115"/>
                    <a:pt x="950055" y="2168"/>
                  </a:cubicBezTo>
                  <a:lnTo>
                    <a:pt x="948393" y="1170"/>
                  </a:lnTo>
                  <a:close/>
                </a:path>
              </a:pathLst>
            </a:custGeom>
            <a:solidFill>
              <a:srgbClr val="E750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sz="2701" dirty="0"/>
            </a:p>
          </p:txBody>
        </p:sp>
        <p:sp>
          <p:nvSpPr>
            <p:cNvPr id="17" name="Oval 17">
              <a:extLst>
                <a:ext uri="{FF2B5EF4-FFF2-40B4-BE49-F238E27FC236}">
                  <a16:creationId xmlns:a16="http://schemas.microsoft.com/office/drawing/2014/main" id="{0F038754-9DEA-4295-9A2F-5628A20534D7}"/>
                </a:ext>
              </a:extLst>
            </p:cNvPr>
            <p:cNvSpPr/>
            <p:nvPr/>
          </p:nvSpPr>
          <p:spPr>
            <a:xfrm>
              <a:off x="3519472" y="3388517"/>
              <a:ext cx="1096676" cy="977554"/>
            </a:xfrm>
            <a:custGeom>
              <a:avLst/>
              <a:gdLst/>
              <a:ahLst/>
              <a:cxnLst/>
              <a:rect l="l" t="t" r="r" b="b"/>
              <a:pathLst>
                <a:path w="1096675" h="977555">
                  <a:moveTo>
                    <a:pt x="1096675" y="977555"/>
                  </a:moveTo>
                  <a:lnTo>
                    <a:pt x="294755" y="679396"/>
                  </a:lnTo>
                  <a:cubicBezTo>
                    <a:pt x="317745" y="611708"/>
                    <a:pt x="345100" y="533141"/>
                    <a:pt x="375325" y="450303"/>
                  </a:cubicBezTo>
                  <a:lnTo>
                    <a:pt x="323464" y="431646"/>
                  </a:lnTo>
                  <a:cubicBezTo>
                    <a:pt x="272223" y="470302"/>
                    <a:pt x="203326" y="481030"/>
                    <a:pt x="138398" y="457673"/>
                  </a:cubicBezTo>
                  <a:cubicBezTo>
                    <a:pt x="29715" y="418576"/>
                    <a:pt x="-26695" y="298780"/>
                    <a:pt x="12402" y="190099"/>
                  </a:cubicBezTo>
                  <a:cubicBezTo>
                    <a:pt x="51498" y="81420"/>
                    <a:pt x="171296" y="25011"/>
                    <a:pt x="279978" y="64109"/>
                  </a:cubicBezTo>
                  <a:cubicBezTo>
                    <a:pt x="344907" y="87466"/>
                    <a:pt x="391180" y="139626"/>
                    <a:pt x="406053" y="202066"/>
                  </a:cubicBezTo>
                  <a:lnTo>
                    <a:pt x="460561" y="221675"/>
                  </a:lnTo>
                  <a:cubicBezTo>
                    <a:pt x="489741" y="145000"/>
                    <a:pt x="520036" y="69608"/>
                    <a:pt x="549792" y="0"/>
                  </a:cubicBezTo>
                  <a:lnTo>
                    <a:pt x="799950" y="152882"/>
                  </a:lnTo>
                  <a:close/>
                </a:path>
              </a:pathLst>
            </a:custGeom>
            <a:solidFill>
              <a:srgbClr val="2B2D8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sz="2701"/>
            </a:p>
          </p:txBody>
        </p:sp>
        <p:sp>
          <p:nvSpPr>
            <p:cNvPr id="18" name="Oval 17">
              <a:extLst>
                <a:ext uri="{FF2B5EF4-FFF2-40B4-BE49-F238E27FC236}">
                  <a16:creationId xmlns:a16="http://schemas.microsoft.com/office/drawing/2014/main" id="{16401FF6-6F85-45C2-8929-C6A9E322B5C2}"/>
                </a:ext>
              </a:extLst>
            </p:cNvPr>
            <p:cNvSpPr/>
            <p:nvPr/>
          </p:nvSpPr>
          <p:spPr>
            <a:xfrm flipH="1">
              <a:off x="1589533" y="3388516"/>
              <a:ext cx="1096675" cy="977555"/>
            </a:xfrm>
            <a:custGeom>
              <a:avLst/>
              <a:gdLst/>
              <a:ahLst/>
              <a:cxnLst/>
              <a:rect l="l" t="t" r="r" b="b"/>
              <a:pathLst>
                <a:path w="1096675" h="977555">
                  <a:moveTo>
                    <a:pt x="1096675" y="977555"/>
                  </a:moveTo>
                  <a:lnTo>
                    <a:pt x="294755" y="679396"/>
                  </a:lnTo>
                  <a:cubicBezTo>
                    <a:pt x="317745" y="611708"/>
                    <a:pt x="345100" y="533141"/>
                    <a:pt x="375325" y="450303"/>
                  </a:cubicBezTo>
                  <a:lnTo>
                    <a:pt x="323464" y="431646"/>
                  </a:lnTo>
                  <a:cubicBezTo>
                    <a:pt x="272223" y="470302"/>
                    <a:pt x="203326" y="481030"/>
                    <a:pt x="138398" y="457673"/>
                  </a:cubicBezTo>
                  <a:cubicBezTo>
                    <a:pt x="29715" y="418576"/>
                    <a:pt x="-26695" y="298780"/>
                    <a:pt x="12402" y="190099"/>
                  </a:cubicBezTo>
                  <a:cubicBezTo>
                    <a:pt x="51498" y="81420"/>
                    <a:pt x="171296" y="25011"/>
                    <a:pt x="279978" y="64109"/>
                  </a:cubicBezTo>
                  <a:cubicBezTo>
                    <a:pt x="344907" y="87466"/>
                    <a:pt x="391180" y="139626"/>
                    <a:pt x="406053" y="202066"/>
                  </a:cubicBezTo>
                  <a:lnTo>
                    <a:pt x="460561" y="221675"/>
                  </a:lnTo>
                  <a:cubicBezTo>
                    <a:pt x="489741" y="145000"/>
                    <a:pt x="520036" y="69608"/>
                    <a:pt x="549792" y="0"/>
                  </a:cubicBezTo>
                  <a:lnTo>
                    <a:pt x="799950" y="152882"/>
                  </a:lnTo>
                  <a:close/>
                </a:path>
              </a:pathLst>
            </a:custGeom>
            <a:solidFill>
              <a:srgbClr val="2B2D8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sz="2701"/>
            </a:p>
          </p:txBody>
        </p:sp>
      </p:grpSp>
    </p:spTree>
    <p:custDataLst>
      <p:tags r:id="rId1"/>
    </p:custDataLst>
    <p:extLst>
      <p:ext uri="{BB962C8B-B14F-4D97-AF65-F5344CB8AC3E}">
        <p14:creationId xmlns:p14="http://schemas.microsoft.com/office/powerpoint/2010/main" val="17796102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6A2E4-13D0-447F-9A4D-49FE4CC686AA}"/>
              </a:ext>
            </a:extLst>
          </p:cNvPr>
          <p:cNvSpPr>
            <a:spLocks noGrp="1"/>
          </p:cNvSpPr>
          <p:nvPr>
            <p:ph type="title"/>
          </p:nvPr>
        </p:nvSpPr>
        <p:spPr>
          <a:xfrm>
            <a:off x="713100" y="1067792"/>
            <a:ext cx="7717800" cy="646800"/>
          </a:xfrm>
        </p:spPr>
        <p:txBody>
          <a:bodyPr/>
          <a:lstStyle/>
          <a:p>
            <a:pPr algn="l" rtl="0"/>
            <a:r>
              <a:rPr lang="en-GB" sz="4000" dirty="0">
                <a:solidFill>
                  <a:srgbClr val="368E00"/>
                </a:solidFill>
              </a:rPr>
              <a:t>Prednosti za okoliš</a:t>
            </a:r>
            <a:br>
              <a:rPr lang="en-GB" sz="4000" dirty="0">
                <a:solidFill>
                  <a:srgbClr val="368E00"/>
                </a:solidFill>
              </a:rPr>
            </a:br>
            <a:br>
              <a:rPr lang="el-GR" sz="4000" dirty="0">
                <a:solidFill>
                  <a:srgbClr val="368E00"/>
                </a:solidFill>
              </a:rPr>
            </a:br>
            <a:endParaRPr lang="en-GB" dirty="0"/>
          </a:p>
        </p:txBody>
      </p:sp>
      <p:sp>
        <p:nvSpPr>
          <p:cNvPr id="3" name="Subtitle 2">
            <a:extLst>
              <a:ext uri="{FF2B5EF4-FFF2-40B4-BE49-F238E27FC236}">
                <a16:creationId xmlns:a16="http://schemas.microsoft.com/office/drawing/2014/main" id="{EC35D2E2-C099-4F7D-ABCF-5B86A6A2C7DA}"/>
              </a:ext>
            </a:extLst>
          </p:cNvPr>
          <p:cNvSpPr>
            <a:spLocks noGrp="1"/>
          </p:cNvSpPr>
          <p:nvPr>
            <p:ph type="subTitle" idx="1"/>
          </p:nvPr>
        </p:nvSpPr>
        <p:spPr>
          <a:xfrm>
            <a:off x="2443166" y="2000978"/>
            <a:ext cx="5559606" cy="2074730"/>
          </a:xfrm>
        </p:spPr>
        <p:txBody>
          <a:bodyPr/>
          <a:lstStyle/>
          <a:p>
            <a:pPr algn="l" rtl="0"/>
            <a:r>
              <a:rPr lang="en-GB" sz="1600" dirty="0"/>
              <a:t>Ključne ekološke koristi koje slijede prijelaz malih i srednjih poduzeća s linearne na kružnu ekonomiju</a:t>
            </a:r>
          </a:p>
          <a:p>
            <a:pPr algn="l" rtl="0"/>
            <a:r>
              <a:rPr lang="en-US" sz="1400" dirty="0"/>
              <a:t> </a:t>
            </a:r>
            <a:endParaRPr lang="en-GB" dirty="0"/>
          </a:p>
        </p:txBody>
      </p:sp>
    </p:spTree>
    <p:custDataLst>
      <p:tags r:id="rId1"/>
    </p:custDataLst>
    <p:extLst>
      <p:ext uri="{BB962C8B-B14F-4D97-AF65-F5344CB8AC3E}">
        <p14:creationId xmlns:p14="http://schemas.microsoft.com/office/powerpoint/2010/main" val="10264154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9F817-0C9D-45A8-B598-18DCBFD7D0BC}"/>
              </a:ext>
            </a:extLst>
          </p:cNvPr>
          <p:cNvSpPr>
            <a:spLocks noGrp="1"/>
          </p:cNvSpPr>
          <p:nvPr>
            <p:ph type="title"/>
          </p:nvPr>
        </p:nvSpPr>
        <p:spPr>
          <a:xfrm>
            <a:off x="1149567" y="222218"/>
            <a:ext cx="7717800" cy="1011600"/>
          </a:xfrm>
        </p:spPr>
        <p:txBody>
          <a:bodyPr/>
          <a:lstStyle/>
          <a:p>
            <a:pPr algn="l" rtl="0"/>
            <a:r>
              <a:rPr lang="en-GB" dirty="0" err="1"/>
              <a:t>Uvod</a:t>
            </a:r>
            <a:br>
              <a:rPr lang="en-GB" dirty="0"/>
            </a:br>
            <a:endParaRPr lang="en-GB" dirty="0"/>
          </a:p>
        </p:txBody>
      </p:sp>
      <p:graphicFrame>
        <p:nvGraphicFramePr>
          <p:cNvPr id="19" name="Θέση περιεχομένου 2">
            <a:extLst>
              <a:ext uri="{FF2B5EF4-FFF2-40B4-BE49-F238E27FC236}">
                <a16:creationId xmlns:a16="http://schemas.microsoft.com/office/drawing/2014/main" id="{83954183-32D9-4331-981C-D357164AAD03}"/>
              </a:ext>
            </a:extLst>
          </p:cNvPr>
          <p:cNvGraphicFramePr>
            <a:graphicFrameLocks/>
          </p:cNvGraphicFramePr>
          <p:nvPr>
            <p:extLst>
              <p:ext uri="{D42A27DB-BD31-4B8C-83A1-F6EECF244321}">
                <p14:modId xmlns:p14="http://schemas.microsoft.com/office/powerpoint/2010/main" val="978041113"/>
              </p:ext>
            </p:extLst>
          </p:nvPr>
        </p:nvGraphicFramePr>
        <p:xfrm>
          <a:off x="1350335" y="1233818"/>
          <a:ext cx="6250172" cy="30084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14890645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3CDB3-48D9-42A2-BB78-AAAF7E21926F}"/>
              </a:ext>
            </a:extLst>
          </p:cNvPr>
          <p:cNvSpPr>
            <a:spLocks noGrp="1"/>
          </p:cNvSpPr>
          <p:nvPr>
            <p:ph type="title"/>
          </p:nvPr>
        </p:nvSpPr>
        <p:spPr>
          <a:xfrm>
            <a:off x="1114928" y="138476"/>
            <a:ext cx="7717800" cy="1011600"/>
          </a:xfrm>
        </p:spPr>
        <p:txBody>
          <a:bodyPr/>
          <a:lstStyle/>
          <a:p>
            <a:pPr algn="l" rtl="0"/>
            <a:r>
              <a:rPr lang="en-GB" dirty="0" err="1"/>
              <a:t>KRUžna</a:t>
            </a:r>
            <a:r>
              <a:rPr lang="en-GB" dirty="0"/>
              <a:t> </a:t>
            </a:r>
            <a:r>
              <a:rPr lang="en-GB" dirty="0" err="1"/>
              <a:t>ekonomija</a:t>
            </a:r>
            <a:r>
              <a:rPr lang="en-GB" dirty="0"/>
              <a:t> i bioraznolikost</a:t>
            </a:r>
          </a:p>
        </p:txBody>
      </p:sp>
      <p:graphicFrame>
        <p:nvGraphicFramePr>
          <p:cNvPr id="3" name="Θέση περιεχομένου 3">
            <a:extLst>
              <a:ext uri="{FF2B5EF4-FFF2-40B4-BE49-F238E27FC236}">
                <a16:creationId xmlns:a16="http://schemas.microsoft.com/office/drawing/2014/main" id="{1A19C360-613A-490B-ADB2-5914BD854DAB}"/>
              </a:ext>
            </a:extLst>
          </p:cNvPr>
          <p:cNvGraphicFramePr>
            <a:graphicFrameLocks/>
          </p:cNvGraphicFramePr>
          <p:nvPr>
            <p:extLst>
              <p:ext uri="{D42A27DB-BD31-4B8C-83A1-F6EECF244321}">
                <p14:modId xmlns:p14="http://schemas.microsoft.com/office/powerpoint/2010/main" val="1340197786"/>
              </p:ext>
            </p:extLst>
          </p:nvPr>
        </p:nvGraphicFramePr>
        <p:xfrm>
          <a:off x="1454591" y="976060"/>
          <a:ext cx="6234818" cy="38484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1041908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31"/>
          <p:cNvSpPr txBox="1">
            <a:spLocks noGrp="1"/>
          </p:cNvSpPr>
          <p:nvPr>
            <p:ph type="title"/>
          </p:nvPr>
        </p:nvSpPr>
        <p:spPr>
          <a:xfrm>
            <a:off x="1101339" y="117085"/>
            <a:ext cx="7717800" cy="646800"/>
          </a:xfrm>
          <a:prstGeom prst="rect">
            <a:avLst/>
          </a:prstGeom>
        </p:spPr>
        <p:txBody>
          <a:bodyPr spcFirstLastPara="1" wrap="square" lIns="91425" tIns="91425" rIns="91425" bIns="91425" anchor="t" anchorCtr="0">
            <a:noAutofit/>
          </a:bodyPr>
          <a:lstStyle/>
          <a:p>
            <a:pPr algn="l" rtl="0"/>
            <a:r>
              <a:rPr lang="en-GB" b="1" dirty="0"/>
              <a:t>Glavni ciljevi</a:t>
            </a:r>
            <a:endParaRPr lang="en-US" dirty="0"/>
          </a:p>
        </p:txBody>
      </p:sp>
      <p:grpSp>
        <p:nvGrpSpPr>
          <p:cNvPr id="321" name="Google Shape;321;p31"/>
          <p:cNvGrpSpPr/>
          <p:nvPr/>
        </p:nvGrpSpPr>
        <p:grpSpPr>
          <a:xfrm>
            <a:off x="2858975" y="-386925"/>
            <a:ext cx="701425" cy="247750"/>
            <a:chOff x="2858975" y="3984400"/>
            <a:chExt cx="701425" cy="247750"/>
          </a:xfrm>
        </p:grpSpPr>
        <p:sp>
          <p:nvSpPr>
            <p:cNvPr id="322" name="Google Shape;322;p31"/>
            <p:cNvSpPr/>
            <p:nvPr/>
          </p:nvSpPr>
          <p:spPr>
            <a:xfrm>
              <a:off x="3279200" y="4182725"/>
              <a:ext cx="49425" cy="49425"/>
            </a:xfrm>
            <a:custGeom>
              <a:avLst/>
              <a:gdLst/>
              <a:ahLst/>
              <a:cxnLst/>
              <a:rect l="l" t="t" r="r" b="b"/>
              <a:pathLst>
                <a:path w="1977" h="1977" extrusionOk="0">
                  <a:moveTo>
                    <a:pt x="1004" y="0"/>
                  </a:moveTo>
                  <a:cubicBezTo>
                    <a:pt x="457" y="0"/>
                    <a:pt x="1" y="456"/>
                    <a:pt x="1" y="973"/>
                  </a:cubicBezTo>
                  <a:cubicBezTo>
                    <a:pt x="1" y="1520"/>
                    <a:pt x="457" y="1976"/>
                    <a:pt x="1004" y="1976"/>
                  </a:cubicBezTo>
                  <a:cubicBezTo>
                    <a:pt x="1520" y="1976"/>
                    <a:pt x="1976" y="1520"/>
                    <a:pt x="1976" y="973"/>
                  </a:cubicBezTo>
                  <a:cubicBezTo>
                    <a:pt x="1976" y="456"/>
                    <a:pt x="1520" y="0"/>
                    <a:pt x="1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1"/>
            <p:cNvSpPr/>
            <p:nvPr/>
          </p:nvSpPr>
          <p:spPr>
            <a:xfrm>
              <a:off x="3395475" y="4182725"/>
              <a:ext cx="49400" cy="49425"/>
            </a:xfrm>
            <a:custGeom>
              <a:avLst/>
              <a:gdLst/>
              <a:ahLst/>
              <a:cxnLst/>
              <a:rect l="l" t="t" r="r" b="b"/>
              <a:pathLst>
                <a:path w="1976" h="1977" extrusionOk="0">
                  <a:moveTo>
                    <a:pt x="973" y="0"/>
                  </a:moveTo>
                  <a:cubicBezTo>
                    <a:pt x="426" y="0"/>
                    <a:pt x="0" y="456"/>
                    <a:pt x="0" y="973"/>
                  </a:cubicBezTo>
                  <a:cubicBezTo>
                    <a:pt x="0" y="1520"/>
                    <a:pt x="426" y="1976"/>
                    <a:pt x="973" y="1976"/>
                  </a:cubicBezTo>
                  <a:cubicBezTo>
                    <a:pt x="1520" y="1976"/>
                    <a:pt x="1976" y="1520"/>
                    <a:pt x="1976" y="973"/>
                  </a:cubicBezTo>
                  <a:cubicBezTo>
                    <a:pt x="197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1"/>
            <p:cNvSpPr/>
            <p:nvPr/>
          </p:nvSpPr>
          <p:spPr>
            <a:xfrm>
              <a:off x="3511725" y="4182725"/>
              <a:ext cx="48675" cy="49425"/>
            </a:xfrm>
            <a:custGeom>
              <a:avLst/>
              <a:gdLst/>
              <a:ahLst/>
              <a:cxnLst/>
              <a:rect l="l" t="t" r="r" b="b"/>
              <a:pathLst>
                <a:path w="1947" h="1977" extrusionOk="0">
                  <a:moveTo>
                    <a:pt x="973" y="0"/>
                  </a:moveTo>
                  <a:cubicBezTo>
                    <a:pt x="426" y="0"/>
                    <a:pt x="1" y="456"/>
                    <a:pt x="1" y="973"/>
                  </a:cubicBezTo>
                  <a:cubicBezTo>
                    <a:pt x="1" y="1520"/>
                    <a:pt x="426" y="1976"/>
                    <a:pt x="973" y="1976"/>
                  </a:cubicBezTo>
                  <a:cubicBezTo>
                    <a:pt x="1520" y="1976"/>
                    <a:pt x="1946" y="1520"/>
                    <a:pt x="1946" y="973"/>
                  </a:cubicBezTo>
                  <a:cubicBezTo>
                    <a:pt x="194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1"/>
            <p:cNvSpPr/>
            <p:nvPr/>
          </p:nvSpPr>
          <p:spPr>
            <a:xfrm>
              <a:off x="2858975" y="3984400"/>
              <a:ext cx="121625" cy="121600"/>
            </a:xfrm>
            <a:custGeom>
              <a:avLst/>
              <a:gdLst/>
              <a:ahLst/>
              <a:cxnLst/>
              <a:rect l="l" t="t" r="r" b="b"/>
              <a:pathLst>
                <a:path w="4865" h="4864" extrusionOk="0">
                  <a:moveTo>
                    <a:pt x="4347" y="0"/>
                  </a:moveTo>
                  <a:lnTo>
                    <a:pt x="1" y="4347"/>
                  </a:lnTo>
                  <a:lnTo>
                    <a:pt x="487" y="4863"/>
                  </a:lnTo>
                  <a:lnTo>
                    <a:pt x="4864" y="486"/>
                  </a:lnTo>
                  <a:lnTo>
                    <a:pt x="4347" y="0"/>
                  </a:lnTo>
                  <a:close/>
                </a:path>
              </a:pathLst>
            </a:custGeom>
            <a:solidFill>
              <a:srgbClr val="ABDF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6" name="Google Shape;326;p31"/>
          <p:cNvSpPr txBox="1">
            <a:spLocks noGrp="1"/>
          </p:cNvSpPr>
          <p:nvPr>
            <p:ph type="subTitle" idx="1"/>
          </p:nvPr>
        </p:nvSpPr>
        <p:spPr>
          <a:xfrm>
            <a:off x="947249" y="1528721"/>
            <a:ext cx="7633765" cy="1176900"/>
          </a:xfrm>
          <a:prstGeom prst="rect">
            <a:avLst/>
          </a:prstGeom>
        </p:spPr>
        <p:txBody>
          <a:bodyPr spcFirstLastPara="1" wrap="square" lIns="91425" tIns="91425" rIns="91425" bIns="91425" anchor="t" anchorCtr="0">
            <a:noAutofit/>
          </a:bodyPr>
          <a:lstStyle/>
          <a:p>
            <a:pPr marL="342900" indent="-342900" algn="l" rtl="0">
              <a:buClr>
                <a:srgbClr val="15A7A1"/>
              </a:buClr>
              <a:buFont typeface="Arial" panose="020B0604020202020204" pitchFamily="34" charset="0"/>
              <a:buChar char="•"/>
            </a:pPr>
            <a:r>
              <a:rPr lang="hr-HR" sz="2000" dirty="0"/>
              <a:t>Prednosti i prepreke u implementaciji CE modela (kružne ekonomije) za mala i srednja poduzeća</a:t>
            </a:r>
          </a:p>
          <a:p>
            <a:pPr marL="342900" indent="-342900" algn="l" rtl="0">
              <a:buClr>
                <a:srgbClr val="15A7A1"/>
              </a:buClr>
              <a:buFont typeface="Arial" panose="020B0604020202020204" pitchFamily="34" charset="0"/>
              <a:buChar char="•"/>
            </a:pPr>
            <a:r>
              <a:rPr lang="hr-HR" sz="2000" dirty="0"/>
              <a:t>Prednosti tvrtke</a:t>
            </a:r>
          </a:p>
          <a:p>
            <a:pPr marL="342900" indent="-342900" algn="l" rtl="0">
              <a:buClr>
                <a:srgbClr val="15A7A1"/>
              </a:buClr>
              <a:buFont typeface="Arial" panose="020B0604020202020204" pitchFamily="34" charset="0"/>
              <a:buChar char="•"/>
            </a:pPr>
            <a:r>
              <a:rPr lang="hr-HR" sz="2000" dirty="0"/>
              <a:t>Prednosti potrošača</a:t>
            </a:r>
          </a:p>
          <a:p>
            <a:pPr marL="342900" indent="-342900" algn="l" rtl="0">
              <a:buClr>
                <a:srgbClr val="15A7A1"/>
              </a:buClr>
              <a:buFont typeface="Arial" panose="020B0604020202020204" pitchFamily="34" charset="0"/>
              <a:buChar char="•"/>
            </a:pPr>
            <a:r>
              <a:rPr lang="hr-HR" sz="2000" dirty="0"/>
              <a:t>Koristi za druge dionike</a:t>
            </a:r>
          </a:p>
          <a:p>
            <a:pPr marL="342900" indent="-342900" algn="l" rtl="0">
              <a:buClr>
                <a:srgbClr val="15A7A1"/>
              </a:buClr>
              <a:buFont typeface="Arial" panose="020B0604020202020204" pitchFamily="34" charset="0"/>
              <a:buChar char="•"/>
            </a:pPr>
            <a:r>
              <a:rPr lang="hr-HR" sz="2000" dirty="0"/>
              <a:t>Prednosti za okoliš nakon prijelaza na CE</a:t>
            </a:r>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3CDB3-48D9-42A2-BB78-AAAF7E21926F}"/>
              </a:ext>
            </a:extLst>
          </p:cNvPr>
          <p:cNvSpPr>
            <a:spLocks noGrp="1"/>
          </p:cNvSpPr>
          <p:nvPr>
            <p:ph type="title"/>
          </p:nvPr>
        </p:nvSpPr>
        <p:spPr>
          <a:xfrm>
            <a:off x="1075578" y="83769"/>
            <a:ext cx="7717800" cy="1011600"/>
          </a:xfrm>
        </p:spPr>
        <p:txBody>
          <a:bodyPr/>
          <a:lstStyle/>
          <a:p>
            <a:pPr algn="l" rtl="0"/>
            <a:r>
              <a:rPr lang="en-GB" dirty="0" err="1"/>
              <a:t>Kružna</a:t>
            </a:r>
            <a:r>
              <a:rPr lang="en-GB" dirty="0"/>
              <a:t> </a:t>
            </a:r>
            <a:r>
              <a:rPr lang="en-GB" dirty="0" err="1"/>
              <a:t>ekonomija</a:t>
            </a:r>
            <a:r>
              <a:rPr lang="en-GB" dirty="0"/>
              <a:t> i bioraznolikost</a:t>
            </a:r>
          </a:p>
        </p:txBody>
      </p:sp>
      <p:grpSp>
        <p:nvGrpSpPr>
          <p:cNvPr id="4" name="Ομάδα 3">
            <a:extLst>
              <a:ext uri="{FF2B5EF4-FFF2-40B4-BE49-F238E27FC236}">
                <a16:creationId xmlns:a16="http://schemas.microsoft.com/office/drawing/2014/main" id="{5D836191-99D2-4BD9-84AB-6307088A3364}"/>
              </a:ext>
            </a:extLst>
          </p:cNvPr>
          <p:cNvGrpSpPr/>
          <p:nvPr/>
        </p:nvGrpSpPr>
        <p:grpSpPr>
          <a:xfrm>
            <a:off x="163033" y="1286348"/>
            <a:ext cx="8598579" cy="3367270"/>
            <a:chOff x="515053" y="2921136"/>
            <a:chExt cx="11457591" cy="2657105"/>
          </a:xfrm>
        </p:grpSpPr>
        <p:sp>
          <p:nvSpPr>
            <p:cNvPr id="5" name="Ελεύθερη σχεδίαση: Σχήμα 5">
              <a:extLst>
                <a:ext uri="{FF2B5EF4-FFF2-40B4-BE49-F238E27FC236}">
                  <a16:creationId xmlns:a16="http://schemas.microsoft.com/office/drawing/2014/main" id="{93031A18-C7E5-48B6-A144-B3B36D86ABF4}"/>
                </a:ext>
              </a:extLst>
            </p:cNvPr>
            <p:cNvSpPr/>
            <p:nvPr/>
          </p:nvSpPr>
          <p:spPr>
            <a:xfrm>
              <a:off x="515053" y="2921136"/>
              <a:ext cx="3015155" cy="2657105"/>
            </a:xfrm>
            <a:custGeom>
              <a:avLst/>
              <a:gdLst>
                <a:gd name="connsiteX0" fmla="*/ 0 w 3015155"/>
                <a:gd name="connsiteY0" fmla="*/ 265711 h 2657105"/>
                <a:gd name="connsiteX1" fmla="*/ 265711 w 3015155"/>
                <a:gd name="connsiteY1" fmla="*/ 0 h 2657105"/>
                <a:gd name="connsiteX2" fmla="*/ 2749445 w 3015155"/>
                <a:gd name="connsiteY2" fmla="*/ 0 h 2657105"/>
                <a:gd name="connsiteX3" fmla="*/ 3015156 w 3015155"/>
                <a:gd name="connsiteY3" fmla="*/ 265711 h 2657105"/>
                <a:gd name="connsiteX4" fmla="*/ 3015155 w 3015155"/>
                <a:gd name="connsiteY4" fmla="*/ 2391395 h 2657105"/>
                <a:gd name="connsiteX5" fmla="*/ 2749444 w 3015155"/>
                <a:gd name="connsiteY5" fmla="*/ 2657106 h 2657105"/>
                <a:gd name="connsiteX6" fmla="*/ 265711 w 3015155"/>
                <a:gd name="connsiteY6" fmla="*/ 2657105 h 2657105"/>
                <a:gd name="connsiteX7" fmla="*/ 0 w 3015155"/>
                <a:gd name="connsiteY7" fmla="*/ 2391394 h 2657105"/>
                <a:gd name="connsiteX8" fmla="*/ 0 w 3015155"/>
                <a:gd name="connsiteY8" fmla="*/ 265711 h 2657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5155" h="2657105">
                  <a:moveTo>
                    <a:pt x="0" y="265711"/>
                  </a:moveTo>
                  <a:cubicBezTo>
                    <a:pt x="0" y="118963"/>
                    <a:pt x="118963" y="0"/>
                    <a:pt x="265711" y="0"/>
                  </a:cubicBezTo>
                  <a:lnTo>
                    <a:pt x="2749445" y="0"/>
                  </a:lnTo>
                  <a:cubicBezTo>
                    <a:pt x="2896193" y="0"/>
                    <a:pt x="3015156" y="118963"/>
                    <a:pt x="3015156" y="265711"/>
                  </a:cubicBezTo>
                  <a:cubicBezTo>
                    <a:pt x="3015156" y="974272"/>
                    <a:pt x="3015155" y="1682834"/>
                    <a:pt x="3015155" y="2391395"/>
                  </a:cubicBezTo>
                  <a:cubicBezTo>
                    <a:pt x="3015155" y="2538143"/>
                    <a:pt x="2896192" y="2657106"/>
                    <a:pt x="2749444" y="2657106"/>
                  </a:cubicBezTo>
                  <a:lnTo>
                    <a:pt x="265711" y="2657105"/>
                  </a:lnTo>
                  <a:cubicBezTo>
                    <a:pt x="118963" y="2657105"/>
                    <a:pt x="0" y="2538142"/>
                    <a:pt x="0" y="2391394"/>
                  </a:cubicBezTo>
                  <a:lnTo>
                    <a:pt x="0" y="265711"/>
                  </a:lnTo>
                  <a:close/>
                </a:path>
              </a:pathLst>
            </a:custGeom>
            <a:solidFill>
              <a:srgbClr val="15A7A1"/>
            </a:solidFill>
            <a:ln w="12700" cap="flat" cmpd="sng" algn="ctr">
              <a:solidFill>
                <a:sysClr val="window" lastClr="FFFFFF">
                  <a:hueOff val="0"/>
                  <a:satOff val="0"/>
                  <a:lumOff val="0"/>
                  <a:alphaOff val="0"/>
                </a:sysClr>
              </a:solidFill>
              <a:prstDash val="solid"/>
              <a:miter lim="800000"/>
            </a:ln>
            <a:effectLst/>
          </p:spPr>
          <p:txBody>
            <a:bodyPr spcFirstLastPara="0" vert="horz" wrap="square" lIns="131164" tIns="131164" rIns="131164" bIns="131164" numCol="1" spcCol="1270" anchor="ctr" anchorCtr="0">
              <a:noAutofit/>
            </a:bodyPr>
            <a:lstStyle/>
            <a:p>
              <a:pPr marL="0" marR="0" lvl="0" indent="0" algn="ctr" defTabSz="622300" rtl="0" eaLnBrk="1" fontAlgn="auto" latinLnBrk="0" hangingPunct="1">
                <a:lnSpc>
                  <a:spcPct val="100000"/>
                </a:lnSpc>
                <a:spcBef>
                  <a:spcPct val="0"/>
                </a:spcBef>
                <a:spcAft>
                  <a:spcPct val="35000"/>
                </a:spcAft>
                <a:buClrTx/>
                <a:buSzTx/>
                <a:buFontTx/>
                <a:buNone/>
                <a:tabLst/>
                <a:defRPr/>
              </a:pPr>
              <a:r>
                <a:rPr kumimoji="0" lang="en-GB" b="0" i="0" u="none" strike="noStrike" kern="1200" cap="none" spc="0" normalizeH="0" baseline="0" noProof="0" dirty="0" err="1">
                  <a:ln>
                    <a:noFill/>
                  </a:ln>
                  <a:solidFill>
                    <a:prstClr val="white"/>
                  </a:solidFill>
                  <a:effectLst/>
                  <a:uLnTx/>
                  <a:uFillTx/>
                  <a:latin typeface="+mn-lt"/>
                  <a:ea typeface="Verdana" panose="020B0604030504040204" pitchFamily="34" charset="0"/>
                  <a:cs typeface="+mn-cs"/>
                </a:rPr>
                <a:t>Gubitak</a:t>
              </a:r>
              <a:r>
                <a:rPr kumimoji="0" lang="en-GB" b="0" i="0" u="none" strike="noStrike" kern="1200" cap="none" spc="0" normalizeH="0" baseline="0" noProof="0" dirty="0">
                  <a:ln>
                    <a:noFill/>
                  </a:ln>
                  <a:solidFill>
                    <a:prstClr val="white"/>
                  </a:solidFill>
                  <a:effectLst/>
                  <a:uLnTx/>
                  <a:uFillTx/>
                  <a:latin typeface="+mn-lt"/>
                  <a:ea typeface="Verdana" panose="020B0604030504040204" pitchFamily="34" charset="0"/>
                  <a:cs typeface="+mn-cs"/>
                </a:rPr>
                <a:t> </a:t>
              </a:r>
              <a:r>
                <a:rPr kumimoji="0" lang="en-GB" b="0" i="0" u="none" strike="noStrike" kern="1200" cap="none" spc="0" normalizeH="0" baseline="0" noProof="0" dirty="0" err="1">
                  <a:ln>
                    <a:noFill/>
                  </a:ln>
                  <a:solidFill>
                    <a:prstClr val="white"/>
                  </a:solidFill>
                  <a:effectLst/>
                  <a:uLnTx/>
                  <a:uFillTx/>
                  <a:latin typeface="+mn-lt"/>
                  <a:ea typeface="Verdana" panose="020B0604030504040204" pitchFamily="34" charset="0"/>
                  <a:cs typeface="+mn-cs"/>
                </a:rPr>
                <a:t>jedne</a:t>
              </a:r>
              <a:r>
                <a:rPr kumimoji="0" lang="en-GB" b="0" i="0" u="none" strike="noStrike" kern="1200" cap="none" spc="0" normalizeH="0" baseline="0" noProof="0" dirty="0">
                  <a:ln>
                    <a:noFill/>
                  </a:ln>
                  <a:solidFill>
                    <a:prstClr val="white"/>
                  </a:solidFill>
                  <a:effectLst/>
                  <a:uLnTx/>
                  <a:uFillTx/>
                  <a:latin typeface="+mn-lt"/>
                  <a:ea typeface="Verdana" panose="020B0604030504040204" pitchFamily="34" charset="0"/>
                  <a:cs typeface="+mn-cs"/>
                </a:rPr>
                <a:t> raznolikosti opisuje pad broja, genetske varijabilnosti i raznolikosti vrsta i bioloških zajednica na određenom području.</a:t>
              </a:r>
              <a:endParaRPr kumimoji="0" lang="en-US" b="0" i="0" u="none" strike="noStrike" kern="1200" cap="none" spc="0" normalizeH="0" baseline="0" noProof="0" dirty="0">
                <a:ln>
                  <a:noFill/>
                </a:ln>
                <a:solidFill>
                  <a:prstClr val="white"/>
                </a:solidFill>
                <a:effectLst/>
                <a:uLnTx/>
                <a:uFillTx/>
                <a:latin typeface="+mn-lt"/>
                <a:ea typeface="Verdana" panose="020B0604030504040204" pitchFamily="34" charset="0"/>
                <a:cs typeface="+mn-cs"/>
              </a:endParaRPr>
            </a:p>
          </p:txBody>
        </p:sp>
        <p:sp>
          <p:nvSpPr>
            <p:cNvPr id="6" name="Ελεύθερη σχεδίαση: Σχήμα 6">
              <a:extLst>
                <a:ext uri="{FF2B5EF4-FFF2-40B4-BE49-F238E27FC236}">
                  <a16:creationId xmlns:a16="http://schemas.microsoft.com/office/drawing/2014/main" id="{7BFF3405-BAD3-48A3-AE9B-EE9085F486D0}"/>
                </a:ext>
              </a:extLst>
            </p:cNvPr>
            <p:cNvSpPr/>
            <p:nvPr/>
          </p:nvSpPr>
          <p:spPr>
            <a:xfrm>
              <a:off x="3831725" y="3875810"/>
              <a:ext cx="639212" cy="747758"/>
            </a:xfrm>
            <a:custGeom>
              <a:avLst/>
              <a:gdLst>
                <a:gd name="connsiteX0" fmla="*/ 0 w 639212"/>
                <a:gd name="connsiteY0" fmla="*/ 149552 h 747758"/>
                <a:gd name="connsiteX1" fmla="*/ 319606 w 639212"/>
                <a:gd name="connsiteY1" fmla="*/ 149552 h 747758"/>
                <a:gd name="connsiteX2" fmla="*/ 319606 w 639212"/>
                <a:gd name="connsiteY2" fmla="*/ 0 h 747758"/>
                <a:gd name="connsiteX3" fmla="*/ 639212 w 639212"/>
                <a:gd name="connsiteY3" fmla="*/ 373879 h 747758"/>
                <a:gd name="connsiteX4" fmla="*/ 319606 w 639212"/>
                <a:gd name="connsiteY4" fmla="*/ 747758 h 747758"/>
                <a:gd name="connsiteX5" fmla="*/ 319606 w 639212"/>
                <a:gd name="connsiteY5" fmla="*/ 598206 h 747758"/>
                <a:gd name="connsiteX6" fmla="*/ 0 w 639212"/>
                <a:gd name="connsiteY6" fmla="*/ 598206 h 747758"/>
                <a:gd name="connsiteX7" fmla="*/ 0 w 639212"/>
                <a:gd name="connsiteY7" fmla="*/ 149552 h 74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9212" h="747758">
                  <a:moveTo>
                    <a:pt x="0" y="149552"/>
                  </a:moveTo>
                  <a:lnTo>
                    <a:pt x="319606" y="149552"/>
                  </a:lnTo>
                  <a:lnTo>
                    <a:pt x="319606" y="0"/>
                  </a:lnTo>
                  <a:lnTo>
                    <a:pt x="639212" y="373879"/>
                  </a:lnTo>
                  <a:lnTo>
                    <a:pt x="319606" y="747758"/>
                  </a:lnTo>
                  <a:lnTo>
                    <a:pt x="319606" y="598206"/>
                  </a:lnTo>
                  <a:lnTo>
                    <a:pt x="0" y="598206"/>
                  </a:lnTo>
                  <a:lnTo>
                    <a:pt x="0" y="149552"/>
                  </a:lnTo>
                  <a:close/>
                </a:path>
              </a:pathLst>
            </a:custGeom>
            <a:solidFill>
              <a:srgbClr val="059540"/>
            </a:solidFill>
            <a:ln>
              <a:noFill/>
            </a:ln>
            <a:effectLst/>
          </p:spPr>
          <p:txBody>
            <a:bodyPr spcFirstLastPara="0" vert="horz" wrap="square" lIns="0" tIns="149552" rIns="191764" bIns="149552" numCol="1" spcCol="1270" anchor="ctr" anchorCtr="0">
              <a:noAutofit/>
            </a:bodyPr>
            <a:lstStyle/>
            <a:p>
              <a:pPr marL="0" marR="0" lvl="0" indent="0" algn="ctr" defTabSz="1422400" rtl="0" eaLnBrk="1" fontAlgn="auto" latinLnBrk="0" hangingPunct="1">
                <a:lnSpc>
                  <a:spcPct val="90000"/>
                </a:lnSpc>
                <a:spcBef>
                  <a:spcPct val="0"/>
                </a:spcBef>
                <a:spcAft>
                  <a:spcPct val="3500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Ελεύθερη σχεδίαση: Σχήμα 7">
              <a:extLst>
                <a:ext uri="{FF2B5EF4-FFF2-40B4-BE49-F238E27FC236}">
                  <a16:creationId xmlns:a16="http://schemas.microsoft.com/office/drawing/2014/main" id="{91D32874-3C5F-488E-B194-1734DA7FFCFC}"/>
                </a:ext>
              </a:extLst>
            </p:cNvPr>
            <p:cNvSpPr/>
            <p:nvPr/>
          </p:nvSpPr>
          <p:spPr>
            <a:xfrm>
              <a:off x="4736271" y="2921136"/>
              <a:ext cx="3015155" cy="2657105"/>
            </a:xfrm>
            <a:custGeom>
              <a:avLst/>
              <a:gdLst>
                <a:gd name="connsiteX0" fmla="*/ 0 w 3015155"/>
                <a:gd name="connsiteY0" fmla="*/ 265711 h 2657105"/>
                <a:gd name="connsiteX1" fmla="*/ 265711 w 3015155"/>
                <a:gd name="connsiteY1" fmla="*/ 0 h 2657105"/>
                <a:gd name="connsiteX2" fmla="*/ 2749445 w 3015155"/>
                <a:gd name="connsiteY2" fmla="*/ 0 h 2657105"/>
                <a:gd name="connsiteX3" fmla="*/ 3015156 w 3015155"/>
                <a:gd name="connsiteY3" fmla="*/ 265711 h 2657105"/>
                <a:gd name="connsiteX4" fmla="*/ 3015155 w 3015155"/>
                <a:gd name="connsiteY4" fmla="*/ 2391395 h 2657105"/>
                <a:gd name="connsiteX5" fmla="*/ 2749444 w 3015155"/>
                <a:gd name="connsiteY5" fmla="*/ 2657106 h 2657105"/>
                <a:gd name="connsiteX6" fmla="*/ 265711 w 3015155"/>
                <a:gd name="connsiteY6" fmla="*/ 2657105 h 2657105"/>
                <a:gd name="connsiteX7" fmla="*/ 0 w 3015155"/>
                <a:gd name="connsiteY7" fmla="*/ 2391394 h 2657105"/>
                <a:gd name="connsiteX8" fmla="*/ 0 w 3015155"/>
                <a:gd name="connsiteY8" fmla="*/ 265711 h 2657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5155" h="2657105">
                  <a:moveTo>
                    <a:pt x="0" y="265711"/>
                  </a:moveTo>
                  <a:cubicBezTo>
                    <a:pt x="0" y="118963"/>
                    <a:pt x="118963" y="0"/>
                    <a:pt x="265711" y="0"/>
                  </a:cubicBezTo>
                  <a:lnTo>
                    <a:pt x="2749445" y="0"/>
                  </a:lnTo>
                  <a:cubicBezTo>
                    <a:pt x="2896193" y="0"/>
                    <a:pt x="3015156" y="118963"/>
                    <a:pt x="3015156" y="265711"/>
                  </a:cubicBezTo>
                  <a:cubicBezTo>
                    <a:pt x="3015156" y="974272"/>
                    <a:pt x="3015155" y="1682834"/>
                    <a:pt x="3015155" y="2391395"/>
                  </a:cubicBezTo>
                  <a:cubicBezTo>
                    <a:pt x="3015155" y="2538143"/>
                    <a:pt x="2896192" y="2657106"/>
                    <a:pt x="2749444" y="2657106"/>
                  </a:cubicBezTo>
                  <a:lnTo>
                    <a:pt x="265711" y="2657105"/>
                  </a:lnTo>
                  <a:cubicBezTo>
                    <a:pt x="118963" y="2657105"/>
                    <a:pt x="0" y="2538142"/>
                    <a:pt x="0" y="2391394"/>
                  </a:cubicBezTo>
                  <a:lnTo>
                    <a:pt x="0" y="265711"/>
                  </a:lnTo>
                  <a:close/>
                </a:path>
              </a:pathLst>
            </a:custGeom>
            <a:solidFill>
              <a:srgbClr val="15A7A1"/>
            </a:solidFill>
            <a:ln w="12700" cap="flat" cmpd="sng" algn="ctr">
              <a:solidFill>
                <a:sysClr val="window" lastClr="FFFFFF">
                  <a:hueOff val="0"/>
                  <a:satOff val="0"/>
                  <a:lumOff val="0"/>
                  <a:alphaOff val="0"/>
                </a:sysClr>
              </a:solidFill>
              <a:prstDash val="solid"/>
              <a:miter lim="800000"/>
            </a:ln>
            <a:effectLst/>
          </p:spPr>
          <p:txBody>
            <a:bodyPr spcFirstLastPara="0" vert="horz" wrap="square" lIns="131164" tIns="131164" rIns="131164" bIns="131164" numCol="1" spcCol="1270" anchor="ctr" anchorCtr="0">
              <a:noAutofit/>
            </a:bodyPr>
            <a:lstStyle/>
            <a:p>
              <a:pPr marL="0" marR="0" lvl="0" indent="0" algn="ctr" defTabSz="622300" rtl="0" eaLnBrk="1" fontAlgn="auto" latinLnBrk="0" hangingPunct="1">
                <a:lnSpc>
                  <a:spcPct val="100000"/>
                </a:lnSpc>
                <a:spcBef>
                  <a:spcPct val="0"/>
                </a:spcBef>
                <a:spcAft>
                  <a:spcPct val="35000"/>
                </a:spcAft>
                <a:buClrTx/>
                <a:buSzTx/>
                <a:buFontTx/>
                <a:buNone/>
                <a:tabLst/>
                <a:defRPr/>
              </a:pPr>
              <a:r>
                <a:rPr kumimoji="0" lang="en-GB" b="0" i="0" u="none" strike="noStrike" kern="1200" cap="none" spc="0" normalizeH="0" baseline="0" noProof="0" dirty="0">
                  <a:ln>
                    <a:noFill/>
                  </a:ln>
                  <a:solidFill>
                    <a:prstClr val="white"/>
                  </a:solidFill>
                  <a:effectLst/>
                  <a:uLnTx/>
                  <a:uFillTx/>
                  <a:latin typeface="+mn-lt"/>
                  <a:ea typeface="Verdana" panose="020B0604030504040204" pitchFamily="34" charset="0"/>
                  <a:cs typeface="+mn-cs"/>
                </a:rPr>
                <a:t>Bioraznolikost se </a:t>
              </a:r>
              <a:r>
                <a:rPr kumimoji="0" lang="en-GB" b="0" i="0" u="none" strike="noStrike" kern="1200" cap="none" spc="0" normalizeH="0" baseline="0" noProof="0" dirty="0" err="1">
                  <a:ln>
                    <a:noFill/>
                  </a:ln>
                  <a:solidFill>
                    <a:prstClr val="white"/>
                  </a:solidFill>
                  <a:effectLst/>
                  <a:uLnTx/>
                  <a:uFillTx/>
                  <a:latin typeface="+mn-lt"/>
                  <a:ea typeface="Verdana" panose="020B0604030504040204" pitchFamily="34" charset="0"/>
                  <a:cs typeface="+mn-cs"/>
                </a:rPr>
                <a:t>gubi</a:t>
              </a:r>
              <a:r>
                <a:rPr kumimoji="0" lang="en-GB" b="0" i="0" u="none" strike="noStrike" kern="1200" cap="none" spc="0" normalizeH="0" baseline="0" noProof="0" dirty="0">
                  <a:ln>
                    <a:noFill/>
                  </a:ln>
                  <a:solidFill>
                    <a:prstClr val="white"/>
                  </a:solidFill>
                  <a:effectLst/>
                  <a:uLnTx/>
                  <a:uFillTx/>
                  <a:latin typeface="+mn-lt"/>
                  <a:ea typeface="Verdana" panose="020B0604030504040204" pitchFamily="34" charset="0"/>
                  <a:cs typeface="+mn-cs"/>
                </a:rPr>
                <a:t> </a:t>
              </a:r>
              <a:r>
                <a:rPr lang="en-GB" kern="1200" dirty="0">
                  <a:solidFill>
                    <a:prstClr val="white"/>
                  </a:solidFill>
                  <a:latin typeface="+mn-lt"/>
                  <a:ea typeface="Verdana" panose="020B0604030504040204" pitchFamily="34" charset="0"/>
                  <a:cs typeface="+mn-cs"/>
                </a:rPr>
                <a:t>bez presedana i rastrošna i zagađujuća linearna ekonomija sve se više prepoznaju kao jedan od glavnih temeljnih uzroka ove krize. Danas je više od 90% gubitka bioraznolikosti posljedica vađenja i obrade prirodnih resursa.</a:t>
              </a:r>
              <a:endParaRPr lang="en-US" kern="1200" dirty="0">
                <a:solidFill>
                  <a:prstClr val="white"/>
                </a:solidFill>
                <a:latin typeface="+mn-lt"/>
                <a:ea typeface="Verdana" panose="020B0604030504040204" pitchFamily="34" charset="0"/>
                <a:cs typeface="+mn-cs"/>
              </a:endParaRPr>
            </a:p>
          </p:txBody>
        </p:sp>
        <p:sp>
          <p:nvSpPr>
            <p:cNvPr id="8" name="Ελεύθερη σχεδίαση: Σχήμα 8">
              <a:extLst>
                <a:ext uri="{FF2B5EF4-FFF2-40B4-BE49-F238E27FC236}">
                  <a16:creationId xmlns:a16="http://schemas.microsoft.com/office/drawing/2014/main" id="{19910EA2-31DA-45E6-8F1F-27645D1A7B89}"/>
                </a:ext>
              </a:extLst>
            </p:cNvPr>
            <p:cNvSpPr/>
            <p:nvPr/>
          </p:nvSpPr>
          <p:spPr>
            <a:xfrm>
              <a:off x="8052942" y="3875810"/>
              <a:ext cx="639212" cy="747758"/>
            </a:xfrm>
            <a:custGeom>
              <a:avLst/>
              <a:gdLst>
                <a:gd name="connsiteX0" fmla="*/ 0 w 639212"/>
                <a:gd name="connsiteY0" fmla="*/ 149552 h 747758"/>
                <a:gd name="connsiteX1" fmla="*/ 319606 w 639212"/>
                <a:gd name="connsiteY1" fmla="*/ 149552 h 747758"/>
                <a:gd name="connsiteX2" fmla="*/ 319606 w 639212"/>
                <a:gd name="connsiteY2" fmla="*/ 0 h 747758"/>
                <a:gd name="connsiteX3" fmla="*/ 639212 w 639212"/>
                <a:gd name="connsiteY3" fmla="*/ 373879 h 747758"/>
                <a:gd name="connsiteX4" fmla="*/ 319606 w 639212"/>
                <a:gd name="connsiteY4" fmla="*/ 747758 h 747758"/>
                <a:gd name="connsiteX5" fmla="*/ 319606 w 639212"/>
                <a:gd name="connsiteY5" fmla="*/ 598206 h 747758"/>
                <a:gd name="connsiteX6" fmla="*/ 0 w 639212"/>
                <a:gd name="connsiteY6" fmla="*/ 598206 h 747758"/>
                <a:gd name="connsiteX7" fmla="*/ 0 w 639212"/>
                <a:gd name="connsiteY7" fmla="*/ 149552 h 74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9212" h="747758">
                  <a:moveTo>
                    <a:pt x="0" y="149552"/>
                  </a:moveTo>
                  <a:lnTo>
                    <a:pt x="319606" y="149552"/>
                  </a:lnTo>
                  <a:lnTo>
                    <a:pt x="319606" y="0"/>
                  </a:lnTo>
                  <a:lnTo>
                    <a:pt x="639212" y="373879"/>
                  </a:lnTo>
                  <a:lnTo>
                    <a:pt x="319606" y="747758"/>
                  </a:lnTo>
                  <a:lnTo>
                    <a:pt x="319606" y="598206"/>
                  </a:lnTo>
                  <a:lnTo>
                    <a:pt x="0" y="598206"/>
                  </a:lnTo>
                  <a:lnTo>
                    <a:pt x="0" y="149552"/>
                  </a:lnTo>
                  <a:close/>
                </a:path>
              </a:pathLst>
            </a:custGeom>
            <a:solidFill>
              <a:srgbClr val="059540"/>
            </a:solidFill>
            <a:ln>
              <a:noFill/>
            </a:ln>
            <a:effectLst/>
          </p:spPr>
          <p:txBody>
            <a:bodyPr spcFirstLastPara="0" vert="horz" wrap="square" lIns="0" tIns="149552" rIns="191764" bIns="149552" numCol="1" spcCol="1270" anchor="ctr" anchorCtr="0">
              <a:noAutofit/>
            </a:bodyPr>
            <a:lstStyle/>
            <a:p>
              <a:pPr marL="0" marR="0" lvl="0" indent="0" algn="ctr" defTabSz="1422400" rtl="0" eaLnBrk="1" fontAlgn="auto" latinLnBrk="0" hangingPunct="1">
                <a:lnSpc>
                  <a:spcPct val="90000"/>
                </a:lnSpc>
                <a:spcBef>
                  <a:spcPct val="0"/>
                </a:spcBef>
                <a:spcAft>
                  <a:spcPct val="3500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Ελεύθερη σχεδίαση: Σχήμα 9">
              <a:extLst>
                <a:ext uri="{FF2B5EF4-FFF2-40B4-BE49-F238E27FC236}">
                  <a16:creationId xmlns:a16="http://schemas.microsoft.com/office/drawing/2014/main" id="{D0F00CD3-554C-48B0-8D9C-0CA2621B22C6}"/>
                </a:ext>
              </a:extLst>
            </p:cNvPr>
            <p:cNvSpPr/>
            <p:nvPr/>
          </p:nvSpPr>
          <p:spPr>
            <a:xfrm>
              <a:off x="8957489" y="2921136"/>
              <a:ext cx="3015155" cy="2657105"/>
            </a:xfrm>
            <a:custGeom>
              <a:avLst/>
              <a:gdLst>
                <a:gd name="connsiteX0" fmla="*/ 0 w 3015155"/>
                <a:gd name="connsiteY0" fmla="*/ 265711 h 2657105"/>
                <a:gd name="connsiteX1" fmla="*/ 265711 w 3015155"/>
                <a:gd name="connsiteY1" fmla="*/ 0 h 2657105"/>
                <a:gd name="connsiteX2" fmla="*/ 2749445 w 3015155"/>
                <a:gd name="connsiteY2" fmla="*/ 0 h 2657105"/>
                <a:gd name="connsiteX3" fmla="*/ 3015156 w 3015155"/>
                <a:gd name="connsiteY3" fmla="*/ 265711 h 2657105"/>
                <a:gd name="connsiteX4" fmla="*/ 3015155 w 3015155"/>
                <a:gd name="connsiteY4" fmla="*/ 2391395 h 2657105"/>
                <a:gd name="connsiteX5" fmla="*/ 2749444 w 3015155"/>
                <a:gd name="connsiteY5" fmla="*/ 2657106 h 2657105"/>
                <a:gd name="connsiteX6" fmla="*/ 265711 w 3015155"/>
                <a:gd name="connsiteY6" fmla="*/ 2657105 h 2657105"/>
                <a:gd name="connsiteX7" fmla="*/ 0 w 3015155"/>
                <a:gd name="connsiteY7" fmla="*/ 2391394 h 2657105"/>
                <a:gd name="connsiteX8" fmla="*/ 0 w 3015155"/>
                <a:gd name="connsiteY8" fmla="*/ 265711 h 2657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5155" h="2657105">
                  <a:moveTo>
                    <a:pt x="0" y="265711"/>
                  </a:moveTo>
                  <a:cubicBezTo>
                    <a:pt x="0" y="118963"/>
                    <a:pt x="118963" y="0"/>
                    <a:pt x="265711" y="0"/>
                  </a:cubicBezTo>
                  <a:lnTo>
                    <a:pt x="2749445" y="0"/>
                  </a:lnTo>
                  <a:cubicBezTo>
                    <a:pt x="2896193" y="0"/>
                    <a:pt x="3015156" y="118963"/>
                    <a:pt x="3015156" y="265711"/>
                  </a:cubicBezTo>
                  <a:cubicBezTo>
                    <a:pt x="3015156" y="974272"/>
                    <a:pt x="3015155" y="1682834"/>
                    <a:pt x="3015155" y="2391395"/>
                  </a:cubicBezTo>
                  <a:cubicBezTo>
                    <a:pt x="3015155" y="2538143"/>
                    <a:pt x="2896192" y="2657106"/>
                    <a:pt x="2749444" y="2657106"/>
                  </a:cubicBezTo>
                  <a:lnTo>
                    <a:pt x="265711" y="2657105"/>
                  </a:lnTo>
                  <a:cubicBezTo>
                    <a:pt x="118963" y="2657105"/>
                    <a:pt x="0" y="2538142"/>
                    <a:pt x="0" y="2391394"/>
                  </a:cubicBezTo>
                  <a:lnTo>
                    <a:pt x="0" y="265711"/>
                  </a:lnTo>
                  <a:close/>
                </a:path>
              </a:pathLst>
            </a:custGeom>
            <a:solidFill>
              <a:srgbClr val="15A7A1"/>
            </a:solidFill>
            <a:ln w="12700" cap="flat" cmpd="sng" algn="ctr">
              <a:solidFill>
                <a:sysClr val="window" lastClr="FFFFFF">
                  <a:hueOff val="0"/>
                  <a:satOff val="0"/>
                  <a:lumOff val="0"/>
                  <a:alphaOff val="0"/>
                </a:sysClr>
              </a:solidFill>
              <a:prstDash val="solid"/>
              <a:miter lim="800000"/>
            </a:ln>
            <a:effectLst/>
          </p:spPr>
          <p:txBody>
            <a:bodyPr spcFirstLastPara="0" vert="horz" wrap="square" lIns="131164" tIns="131164" rIns="131164" bIns="131164" numCol="1" spcCol="1270" anchor="ctr" anchorCtr="0">
              <a:noAutofit/>
            </a:bodyPr>
            <a:lstStyle/>
            <a:p>
              <a:pPr marL="0" marR="0" lvl="0" indent="0" algn="ctr" defTabSz="622300" rtl="0" eaLnBrk="1" fontAlgn="auto" latinLnBrk="0" hangingPunct="1">
                <a:lnSpc>
                  <a:spcPct val="100000"/>
                </a:lnSpc>
                <a:spcBef>
                  <a:spcPct val="0"/>
                </a:spcBef>
                <a:spcAft>
                  <a:spcPct val="35000"/>
                </a:spcAft>
                <a:buClrTx/>
                <a:buSzTx/>
                <a:buFontTx/>
                <a:buNone/>
                <a:tabLst/>
                <a:defRPr/>
              </a:pPr>
              <a:r>
                <a:rPr lang="en-GB" kern="1200" dirty="0" err="1">
                  <a:solidFill>
                    <a:prstClr val="white"/>
                  </a:solidFill>
                  <a:latin typeface="+mn-lt"/>
                  <a:ea typeface="Verdana" panose="020B0604030504040204" pitchFamily="34" charset="0"/>
                  <a:cs typeface="+mn-cs"/>
                </a:rPr>
                <a:t>Kružno</a:t>
              </a:r>
              <a:r>
                <a:rPr lang="en-GB" kern="1200" dirty="0">
                  <a:solidFill>
                    <a:prstClr val="white"/>
                  </a:solidFill>
                  <a:latin typeface="+mn-lt"/>
                  <a:ea typeface="Verdana" panose="020B0604030504040204" pitchFamily="34" charset="0"/>
                  <a:cs typeface="+mn-cs"/>
                </a:rPr>
                <a:t> </a:t>
              </a:r>
              <a:r>
                <a:rPr lang="en-GB" kern="1200" dirty="0" err="1">
                  <a:solidFill>
                    <a:prstClr val="white"/>
                  </a:solidFill>
                  <a:latin typeface="+mn-lt"/>
                  <a:ea typeface="Verdana" panose="020B0604030504040204" pitchFamily="34" charset="0"/>
                  <a:cs typeface="+mn-cs"/>
                </a:rPr>
                <a:t>gospodarstvo</a:t>
              </a:r>
              <a:r>
                <a:rPr lang="en-GB" kern="1200" dirty="0">
                  <a:solidFill>
                    <a:prstClr val="white"/>
                  </a:solidFill>
                  <a:latin typeface="+mn-lt"/>
                  <a:ea typeface="Verdana" panose="020B0604030504040204" pitchFamily="34" charset="0"/>
                  <a:cs typeface="+mn-cs"/>
                </a:rPr>
                <a:t> ima za cilj smanjiti ukupnu razinu potrošnje resursa i proizvodnje otpada dobivanjem veće vrijednosti od resursa koje koristimo i zadržavanjem te vrijednosti u gospodarstvu što je duže moguće kroz dizajniranje otpada i prelazak s posjedovanja proizvoda na korištenje usluga.</a:t>
              </a:r>
              <a:endParaRPr lang="en-US" kern="1200" dirty="0">
                <a:solidFill>
                  <a:prstClr val="white"/>
                </a:solidFill>
                <a:latin typeface="+mn-lt"/>
                <a:ea typeface="Verdana" panose="020B0604030504040204" pitchFamily="34" charset="0"/>
                <a:cs typeface="+mn-cs"/>
              </a:endParaRPr>
            </a:p>
          </p:txBody>
        </p:sp>
      </p:grpSp>
    </p:spTree>
    <p:custDataLst>
      <p:tags r:id="rId1"/>
    </p:custDataLst>
    <p:extLst>
      <p:ext uri="{BB962C8B-B14F-4D97-AF65-F5344CB8AC3E}">
        <p14:creationId xmlns:p14="http://schemas.microsoft.com/office/powerpoint/2010/main" val="3139436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3CDB3-48D9-42A2-BB78-AAAF7E21926F}"/>
              </a:ext>
            </a:extLst>
          </p:cNvPr>
          <p:cNvSpPr>
            <a:spLocks noGrp="1"/>
          </p:cNvSpPr>
          <p:nvPr>
            <p:ph type="title"/>
          </p:nvPr>
        </p:nvSpPr>
        <p:spPr>
          <a:xfrm>
            <a:off x="1051570" y="128374"/>
            <a:ext cx="7717800" cy="1011600"/>
          </a:xfrm>
        </p:spPr>
        <p:txBody>
          <a:bodyPr/>
          <a:lstStyle/>
          <a:p>
            <a:pPr algn="l" rtl="0"/>
            <a:r>
              <a:rPr lang="en-GB" dirty="0" err="1"/>
              <a:t>Kružna</a:t>
            </a:r>
            <a:r>
              <a:rPr lang="en-GB" dirty="0"/>
              <a:t> </a:t>
            </a:r>
            <a:r>
              <a:rPr lang="en-GB" dirty="0" err="1"/>
              <a:t>ekonomija</a:t>
            </a:r>
            <a:r>
              <a:rPr lang="en-GB" dirty="0"/>
              <a:t> i bioraznolikost</a:t>
            </a:r>
          </a:p>
        </p:txBody>
      </p:sp>
      <p:sp>
        <p:nvSpPr>
          <p:cNvPr id="5" name="TextBox 4">
            <a:extLst>
              <a:ext uri="{FF2B5EF4-FFF2-40B4-BE49-F238E27FC236}">
                <a16:creationId xmlns:a16="http://schemas.microsoft.com/office/drawing/2014/main" id="{CB04CF0A-AE87-4D14-A390-2C81B167498D}"/>
              </a:ext>
            </a:extLst>
          </p:cNvPr>
          <p:cNvSpPr txBox="1"/>
          <p:nvPr/>
        </p:nvSpPr>
        <p:spPr>
          <a:xfrm>
            <a:off x="374630" y="1139974"/>
            <a:ext cx="8394740" cy="3393878"/>
          </a:xfrm>
          <a:prstGeom prst="rect">
            <a:avLst/>
          </a:prstGeom>
          <a:noFill/>
        </p:spPr>
        <p:txBody>
          <a:bodyPr wrap="square">
            <a:spAutoFit/>
          </a:bodyPr>
          <a:lstStyle/>
          <a:p>
            <a:pPr marL="228600" marR="0" lvl="0" indent="-228600" algn="l" defTabSz="914400" rtl="0" eaLnBrk="1" fontAlgn="auto" latinLnBrk="0" hangingPunct="1">
              <a:lnSpc>
                <a:spcPct val="115000"/>
              </a:lnSpc>
              <a:spcBef>
                <a:spcPts val="1000"/>
              </a:spcBef>
              <a:spcAft>
                <a:spcPts val="8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mn-lt"/>
                <a:ea typeface="Verdana" panose="020B0604030504040204" pitchFamily="34" charset="0"/>
                <a:cs typeface="Calibri" panose="020F0502020204030204" pitchFamily="34" charset="0"/>
              </a:rPr>
              <a:t>Kada proizvodi i materijali cirkuliraju u gospodarstvu, smanjuje se potreba za proizvodnjom od sirovih materijala. To ostavlja više prostora za druge namjene, uključujući očuvanje područja divljine.</a:t>
            </a:r>
            <a:endParaRPr kumimoji="0" lang="en-US" sz="1800" b="0" i="0" u="none" strike="noStrike" kern="1200" cap="none" spc="0" normalizeH="0" baseline="0" noProof="0" dirty="0">
              <a:ln>
                <a:noFill/>
              </a:ln>
              <a:solidFill>
                <a:prstClr val="black"/>
              </a:solidFill>
              <a:effectLst/>
              <a:uLnTx/>
              <a:uFillTx/>
              <a:latin typeface="+mn-lt"/>
              <a:ea typeface="Verdana" panose="020B0604030504040204" pitchFamily="34" charset="0"/>
              <a:cs typeface="Times New Roman" panose="02020603050405020304" pitchFamily="18" charset="0"/>
            </a:endParaRPr>
          </a:p>
          <a:p>
            <a:pPr marL="228600" marR="0" lvl="0" indent="-228600" algn="l" defTabSz="914400" rtl="0" eaLnBrk="1" fontAlgn="auto" latinLnBrk="0" hangingPunct="1">
              <a:lnSpc>
                <a:spcPct val="115000"/>
              </a:lnSpc>
              <a:spcBef>
                <a:spcPts val="1000"/>
              </a:spcBef>
              <a:spcAft>
                <a:spcPts val="8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mn-lt"/>
                <a:ea typeface="Verdana" panose="020B0604030504040204" pitchFamily="34" charset="0"/>
                <a:cs typeface="Calibri" panose="020F0502020204030204" pitchFamily="34" charset="0"/>
              </a:rPr>
              <a:t>U kružnom gospodarstvu, vođenom dizajnom, otpad i onečišćenje se iskorijenjuju kako bi se ove izravne prijetnje bioraznolikosti smanjile. Na primjer, uklanjanje nepotrebne plastike i redizajniranje plastičnih proizvoda kako bi imali vrijednost nakon upotrebe (za ponovnu upotrebu, recikliranje ili kompostiranje) znači da se oni mogu ponovno upotrijebiti u gospodarstvu, a ne bacati i zagađivati ​​okoliš.</a:t>
            </a:r>
            <a:endParaRPr kumimoji="0" lang="en-US" sz="1800" b="0" i="0" u="none" strike="noStrike" kern="1200" cap="none" spc="0" normalizeH="0" baseline="0" noProof="0" dirty="0">
              <a:ln>
                <a:noFill/>
              </a:ln>
              <a:solidFill>
                <a:prstClr val="black"/>
              </a:solidFill>
              <a:effectLst/>
              <a:uLnTx/>
              <a:uFillTx/>
              <a:latin typeface="+mn-lt"/>
              <a:ea typeface="Verdana" panose="020B0604030504040204" pitchFamily="34" charset="0"/>
              <a:cs typeface="Times New Roman" panose="02020603050405020304" pitchFamily="18" charset="0"/>
            </a:endParaRPr>
          </a:p>
          <a:p>
            <a:pPr marL="228600" marR="0" lvl="0" indent="-228600" algn="l" defTabSz="914400" rtl="0" eaLnBrk="1" fontAlgn="auto" latinLnBrk="0" hangingPunct="1">
              <a:lnSpc>
                <a:spcPct val="115000"/>
              </a:lnSpc>
              <a:spcBef>
                <a:spcPts val="1000"/>
              </a:spcBef>
              <a:spcAft>
                <a:spcPts val="8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mn-lt"/>
                <a:ea typeface="Verdana" panose="020B0604030504040204" pitchFamily="34" charset="0"/>
                <a:cs typeface="Calibri" panose="020F0502020204030204" pitchFamily="34" charset="0"/>
              </a:rPr>
              <a:t>Dodatno, gospodarska aktivnost mora aktivno obnoviti biološku raznolikost.</a:t>
            </a:r>
            <a:endParaRPr kumimoji="0" lang="en-US" sz="2800" b="0" i="0" u="none" strike="noStrike" kern="1200" cap="none" spc="0" normalizeH="0" baseline="0" noProof="0" dirty="0">
              <a:ln>
                <a:noFill/>
              </a:ln>
              <a:solidFill>
                <a:prstClr val="black"/>
              </a:solidFill>
              <a:effectLst/>
              <a:uLnTx/>
              <a:uFillTx/>
              <a:latin typeface="+mn-lt"/>
              <a:ea typeface="Verdana" panose="020B0604030504040204" pitchFamily="34" charset="0"/>
              <a:cs typeface="+mn-cs"/>
            </a:endParaRPr>
          </a:p>
        </p:txBody>
      </p:sp>
    </p:spTree>
    <p:custDataLst>
      <p:tags r:id="rId1"/>
    </p:custDataLst>
    <p:extLst>
      <p:ext uri="{BB962C8B-B14F-4D97-AF65-F5344CB8AC3E}">
        <p14:creationId xmlns:p14="http://schemas.microsoft.com/office/powerpoint/2010/main" val="23388103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3CDB3-48D9-42A2-BB78-AAAF7E21926F}"/>
              </a:ext>
            </a:extLst>
          </p:cNvPr>
          <p:cNvSpPr>
            <a:spLocks noGrp="1"/>
          </p:cNvSpPr>
          <p:nvPr>
            <p:ph type="title"/>
          </p:nvPr>
        </p:nvSpPr>
        <p:spPr>
          <a:xfrm>
            <a:off x="1100135" y="106072"/>
            <a:ext cx="7717800" cy="1011600"/>
          </a:xfrm>
        </p:spPr>
        <p:txBody>
          <a:bodyPr/>
          <a:lstStyle/>
          <a:p>
            <a:pPr algn="l" rtl="0"/>
            <a:r>
              <a:rPr lang="en-GB" dirty="0"/>
              <a:t>Ce i bioraznolikost</a:t>
            </a:r>
          </a:p>
        </p:txBody>
      </p:sp>
      <p:graphicFrame>
        <p:nvGraphicFramePr>
          <p:cNvPr id="4" name="Θέση περιεχομένου 2">
            <a:extLst>
              <a:ext uri="{FF2B5EF4-FFF2-40B4-BE49-F238E27FC236}">
                <a16:creationId xmlns:a16="http://schemas.microsoft.com/office/drawing/2014/main" id="{97129989-C33A-4F02-8547-85DDB07D6928}"/>
              </a:ext>
            </a:extLst>
          </p:cNvPr>
          <p:cNvGraphicFramePr>
            <a:graphicFrameLocks/>
          </p:cNvGraphicFramePr>
          <p:nvPr>
            <p:extLst>
              <p:ext uri="{D42A27DB-BD31-4B8C-83A1-F6EECF244321}">
                <p14:modId xmlns:p14="http://schemas.microsoft.com/office/powerpoint/2010/main" val="1136830284"/>
              </p:ext>
            </p:extLst>
          </p:nvPr>
        </p:nvGraphicFramePr>
        <p:xfrm>
          <a:off x="163033" y="921487"/>
          <a:ext cx="8654902" cy="38321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21152350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E0AEC-BF19-4EE9-B633-B12E955840C4}"/>
              </a:ext>
            </a:extLst>
          </p:cNvPr>
          <p:cNvSpPr>
            <a:spLocks noGrp="1"/>
          </p:cNvSpPr>
          <p:nvPr>
            <p:ph type="title"/>
          </p:nvPr>
        </p:nvSpPr>
        <p:spPr>
          <a:xfrm>
            <a:off x="1062284" y="89207"/>
            <a:ext cx="7717800" cy="1011600"/>
          </a:xfrm>
        </p:spPr>
        <p:txBody>
          <a:bodyPr/>
          <a:lstStyle/>
          <a:p>
            <a:pPr algn="l" rtl="0"/>
            <a:r>
              <a:rPr lang="en-GB" dirty="0" err="1"/>
              <a:t>Kružna</a:t>
            </a:r>
            <a:r>
              <a:rPr lang="en-GB" dirty="0"/>
              <a:t> </a:t>
            </a:r>
            <a:r>
              <a:rPr lang="en-GB" dirty="0" err="1"/>
              <a:t>ekonomija</a:t>
            </a:r>
            <a:r>
              <a:rPr lang="en-GB" dirty="0"/>
              <a:t>  i klimatske promjene</a:t>
            </a:r>
          </a:p>
        </p:txBody>
      </p:sp>
      <p:sp>
        <p:nvSpPr>
          <p:cNvPr id="3" name="Θέση περιεχομένου 2">
            <a:extLst>
              <a:ext uri="{FF2B5EF4-FFF2-40B4-BE49-F238E27FC236}">
                <a16:creationId xmlns:a16="http://schemas.microsoft.com/office/drawing/2014/main" id="{E5987ABD-B0CA-4CF9-860A-44A4348DC026}"/>
              </a:ext>
            </a:extLst>
          </p:cNvPr>
          <p:cNvSpPr txBox="1">
            <a:spLocks/>
          </p:cNvSpPr>
          <p:nvPr/>
        </p:nvSpPr>
        <p:spPr>
          <a:xfrm>
            <a:off x="0" y="927723"/>
            <a:ext cx="635827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2B2B2B"/>
                </a:solidFill>
                <a:effectLst/>
                <a:uLnTx/>
                <a:uFillTx/>
                <a:latin typeface="+mn-lt"/>
                <a:ea typeface="Verdana" panose="020B0604030504040204" pitchFamily="34" charset="0"/>
                <a:cs typeface="+mn-cs"/>
              </a:rPr>
              <a:t>Međuvladin panel o klimatskim promjenama (IPCC), koji uključuje više od 1300 znanstvenika, predviđa porast temperature od </a:t>
            </a:r>
            <a:r>
              <a:rPr kumimoji="0" lang="en-GB" sz="1600" b="1" i="0" u="none" strike="noStrike" kern="1200" cap="none" spc="0" normalizeH="0" baseline="0" noProof="0" dirty="0">
                <a:ln>
                  <a:noFill/>
                </a:ln>
                <a:solidFill>
                  <a:srgbClr val="2B2B2B"/>
                </a:solidFill>
                <a:effectLst/>
                <a:uLnTx/>
                <a:uFillTx/>
                <a:latin typeface="+mn-lt"/>
                <a:ea typeface="Verdana" panose="020B0604030504040204" pitchFamily="34" charset="0"/>
                <a:cs typeface="+mn-cs"/>
              </a:rPr>
              <a:t>2,5 do 10 stupnjeva Fahrenheita tijekom sljedećeg stoljeća.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hu-HU" sz="1600" b="0" i="0" u="none" strike="noStrike" kern="1200" cap="none" spc="0" normalizeH="0" baseline="0" noProof="0" dirty="0">
                <a:ln>
                  <a:noFill/>
                </a:ln>
                <a:solidFill>
                  <a:srgbClr val="2B2B2B"/>
                </a:solidFill>
                <a:effectLst/>
                <a:uLnTx/>
                <a:uFillTx/>
                <a:latin typeface="+mn-lt"/>
                <a:ea typeface="Verdana" panose="020B0604030504040204" pitchFamily="34" charset="0"/>
                <a:cs typeface="+mn-cs"/>
              </a:rPr>
              <a:t>Svijet može maksimizirati šanse za izbjegavanje opasnih klimatskih promjena prelaskom na kružno gospodarstvo, omogućujući tako društvima da ispune ciljeve Pariškog sporazuma o klimatskim mjerama.</a:t>
            </a:r>
            <a:endParaRPr kumimoji="0" lang="en-US" sz="1600" b="0" i="0" u="none" strike="noStrike" kern="1200" cap="none" spc="0" normalizeH="0" baseline="0" noProof="0" dirty="0">
              <a:ln>
                <a:noFill/>
              </a:ln>
              <a:solidFill>
                <a:sysClr val="windowText" lastClr="000000"/>
              </a:solidFill>
              <a:effectLst/>
              <a:uLnTx/>
              <a:uFillTx/>
              <a:latin typeface="+mn-lt"/>
              <a:ea typeface="Verdana" panose="020B0604030504040204" pitchFamily="34" charset="0"/>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hu-HU" sz="1600" b="0" i="0" u="none" strike="noStrike" kern="1200" cap="none" spc="0" normalizeH="0" baseline="0" noProof="0" dirty="0">
                <a:ln>
                  <a:noFill/>
                </a:ln>
                <a:solidFill>
                  <a:srgbClr val="2B2B2B"/>
                </a:solidFill>
                <a:effectLst/>
                <a:uLnTx/>
                <a:uFillTx/>
                <a:latin typeface="+mn-lt"/>
                <a:ea typeface="Verdana" panose="020B0604030504040204" pitchFamily="34" charset="0"/>
                <a:cs typeface="+mn-cs"/>
              </a:rPr>
              <a:t>Prijelaz na obnovljivu energiju ključan je ako se želimo uhvatiti u koštac s klimatskim promjenama. Ipak, uz postojeće tehnologije, taj prijelaz </a:t>
            </a:r>
            <a:r>
              <a:rPr kumimoji="0" lang="hu-HU" sz="1600" b="0" i="0" u="none" strike="noStrike" kern="1200" cap="none" spc="0" normalizeH="0" baseline="0" noProof="0" dirty="0" err="1">
                <a:ln>
                  <a:noFill/>
                </a:ln>
                <a:solidFill>
                  <a:srgbClr val="2B2B2B"/>
                </a:solidFill>
                <a:effectLst/>
                <a:uLnTx/>
                <a:uFillTx/>
                <a:latin typeface="+mn-lt"/>
                <a:ea typeface="Verdana" panose="020B0604030504040204" pitchFamily="34" charset="0"/>
                <a:cs typeface="+mn-cs"/>
              </a:rPr>
              <a:t>bi</a:t>
            </a:r>
            <a:r>
              <a:rPr kumimoji="0" lang="hu-HU" sz="1600" b="0" i="0" u="none" strike="noStrike" kern="1200" cap="none" spc="0" normalizeH="0" baseline="0" noProof="0" dirty="0">
                <a:ln>
                  <a:noFill/>
                </a:ln>
                <a:solidFill>
                  <a:srgbClr val="2B2B2B"/>
                </a:solidFill>
                <a:effectLst/>
                <a:uLnTx/>
                <a:uFillTx/>
                <a:latin typeface="+mn-lt"/>
                <a:ea typeface="Verdana" panose="020B0604030504040204" pitchFamily="34" charset="0"/>
                <a:cs typeface="+mn-cs"/>
              </a:rPr>
              <a:t> se </a:t>
            </a:r>
            <a:r>
              <a:rPr kumimoji="0" lang="hu-HU" sz="1600" b="0" i="0" u="none" strike="noStrike" kern="1200" cap="none" spc="0" normalizeH="0" baseline="0" noProof="0" dirty="0" err="1">
                <a:ln>
                  <a:noFill/>
                </a:ln>
                <a:solidFill>
                  <a:srgbClr val="2B2B2B"/>
                </a:solidFill>
                <a:effectLst/>
                <a:uLnTx/>
                <a:uFillTx/>
                <a:latin typeface="+mn-lt"/>
                <a:ea typeface="Verdana" panose="020B0604030504040204" pitchFamily="34" charset="0"/>
                <a:cs typeface="+mn-cs"/>
              </a:rPr>
              <a:t>bavio</a:t>
            </a:r>
            <a:r>
              <a:rPr kumimoji="0" lang="hu-HU" sz="1600" b="0" i="0" u="none" strike="noStrike" kern="1200" cap="none" spc="0" normalizeH="0" baseline="0" noProof="0" dirty="0">
                <a:ln>
                  <a:noFill/>
                </a:ln>
                <a:solidFill>
                  <a:srgbClr val="2B2B2B"/>
                </a:solidFill>
                <a:effectLst/>
                <a:uLnTx/>
                <a:uFillTx/>
                <a:latin typeface="+mn-lt"/>
                <a:ea typeface="Verdana" panose="020B0604030504040204" pitchFamily="34" charset="0"/>
                <a:cs typeface="+mn-cs"/>
              </a:rPr>
              <a:t> </a:t>
            </a:r>
            <a:r>
              <a:rPr kumimoji="0" lang="hu-HU" sz="1600" b="0" i="0" u="none" strike="noStrike" kern="1200" cap="none" spc="0" normalizeH="0" baseline="0" noProof="0" dirty="0" err="1">
                <a:ln>
                  <a:noFill/>
                </a:ln>
                <a:solidFill>
                  <a:srgbClr val="2B2B2B"/>
                </a:solidFill>
                <a:effectLst/>
                <a:uLnTx/>
                <a:uFillTx/>
                <a:latin typeface="+mn-lt"/>
                <a:ea typeface="Verdana" panose="020B0604030504040204" pitchFamily="34" charset="0"/>
                <a:cs typeface="+mn-cs"/>
              </a:rPr>
              <a:t>samo</a:t>
            </a:r>
            <a:r>
              <a:rPr kumimoji="0" lang="hu-HU" sz="1600" b="0" i="0" u="none" strike="noStrike" kern="1200" cap="none" spc="0" normalizeH="0" baseline="0" noProof="0" dirty="0">
                <a:ln>
                  <a:noFill/>
                </a:ln>
                <a:solidFill>
                  <a:srgbClr val="2B2B2B"/>
                </a:solidFill>
                <a:effectLst/>
                <a:uLnTx/>
                <a:uFillTx/>
                <a:latin typeface="+mn-lt"/>
                <a:ea typeface="Verdana" panose="020B0604030504040204" pitchFamily="34" charset="0"/>
                <a:cs typeface="+mn-cs"/>
              </a:rPr>
              <a:t> </a:t>
            </a:r>
            <a:r>
              <a:rPr kumimoji="0" lang="hu-HU" sz="1600" b="0" i="0" u="none" strike="noStrike" kern="1200" cap="none" spc="0" normalizeH="0" baseline="0" noProof="0" dirty="0" err="1">
                <a:ln>
                  <a:noFill/>
                </a:ln>
                <a:solidFill>
                  <a:srgbClr val="2B2B2B"/>
                </a:solidFill>
                <a:effectLst/>
                <a:uLnTx/>
                <a:uFillTx/>
                <a:latin typeface="+mn-lt"/>
                <a:ea typeface="Verdana" panose="020B0604030504040204" pitchFamily="34" charset="0"/>
                <a:cs typeface="+mn-cs"/>
              </a:rPr>
              <a:t>sa</a:t>
            </a:r>
            <a:r>
              <a:rPr kumimoji="0" lang="hu-HU" sz="1600" b="0" i="0" u="none" strike="noStrike" kern="1200" cap="none" spc="0" normalizeH="0" baseline="0" noProof="0" dirty="0">
                <a:ln>
                  <a:noFill/>
                </a:ln>
                <a:solidFill>
                  <a:srgbClr val="2B2B2B"/>
                </a:solidFill>
                <a:effectLst/>
                <a:uLnTx/>
                <a:uFillTx/>
                <a:latin typeface="+mn-lt"/>
                <a:ea typeface="Verdana" panose="020B0604030504040204" pitchFamily="34" charset="0"/>
                <a:cs typeface="+mn-cs"/>
              </a:rPr>
              <a:t> </a:t>
            </a:r>
            <a:r>
              <a:rPr kumimoji="0" lang="hu-HU" sz="1600" b="1" i="0" u="none" strike="noStrike" kern="1200" cap="none" spc="0" normalizeH="0" baseline="0" noProof="0" dirty="0">
                <a:ln>
                  <a:noFill/>
                </a:ln>
                <a:solidFill>
                  <a:srgbClr val="2B2B2B"/>
                </a:solidFill>
                <a:effectLst/>
                <a:uLnTx/>
                <a:uFillTx/>
                <a:latin typeface="+mn-lt"/>
                <a:ea typeface="Verdana" panose="020B0604030504040204" pitchFamily="34" charset="0"/>
                <a:cs typeface="+mn-cs"/>
              </a:rPr>
              <a:t>55% globalnih emisija stakleničkih plinova.</a:t>
            </a:r>
            <a:endParaRPr kumimoji="0" lang="en-US" sz="1600" b="1" i="0" u="none" strike="noStrike" kern="1200" cap="none" spc="0" normalizeH="0" baseline="0" noProof="0" dirty="0">
              <a:ln>
                <a:noFill/>
              </a:ln>
              <a:solidFill>
                <a:srgbClr val="2B2B2B"/>
              </a:solidFill>
              <a:effectLst/>
              <a:uLnTx/>
              <a:uFillTx/>
              <a:latin typeface="+mn-lt"/>
              <a:ea typeface="Verdana" panose="020B0604030504040204" pitchFamily="34" charset="0"/>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hu-HU" sz="1600" b="0" i="0" u="none" strike="noStrike" kern="1200" cap="none" spc="0" normalizeH="0" baseline="0" noProof="0" dirty="0">
                <a:ln>
                  <a:noFill/>
                </a:ln>
                <a:solidFill>
                  <a:srgbClr val="2B2B2B"/>
                </a:solidFill>
                <a:effectLst/>
                <a:uLnTx/>
                <a:uFillTx/>
                <a:latin typeface="+mn-lt"/>
                <a:ea typeface="Verdana" panose="020B0604030504040204" pitchFamily="34" charset="0"/>
                <a:cs typeface="+mn-cs"/>
              </a:rPr>
              <a:t>Ove emisije potječu od električne energije i topline koju koristimo u zgradama, iz našeg energetskog sustava u širem smislu te iz </a:t>
            </a:r>
            <a:r>
              <a:rPr kumimoji="0" lang="hu-HU" sz="1600" b="0" i="0" u="none" strike="noStrike" kern="1200" cap="none" spc="0" normalizeH="0" baseline="0" noProof="0" dirty="0" err="1">
                <a:ln>
                  <a:noFill/>
                </a:ln>
                <a:solidFill>
                  <a:srgbClr val="2B2B2B"/>
                </a:solidFill>
                <a:effectLst/>
                <a:uLnTx/>
                <a:uFillTx/>
                <a:latin typeface="+mn-lt"/>
                <a:ea typeface="Verdana" panose="020B0604030504040204" pitchFamily="34" charset="0"/>
                <a:cs typeface="+mn-cs"/>
              </a:rPr>
              <a:t>transporta</a:t>
            </a:r>
            <a:r>
              <a:rPr kumimoji="0" lang="hu-HU" sz="1600" b="0" i="0" u="none" strike="noStrike" kern="1200" cap="none" spc="0" normalizeH="0" baseline="0" noProof="0" dirty="0">
                <a:ln>
                  <a:noFill/>
                </a:ln>
                <a:solidFill>
                  <a:srgbClr val="2B2B2B"/>
                </a:solidFill>
                <a:effectLst/>
                <a:uLnTx/>
                <a:uFillTx/>
                <a:latin typeface="+mn-lt"/>
                <a:ea typeface="Verdana" panose="020B0604030504040204" pitchFamily="34" charset="0"/>
                <a:cs typeface="+mn-cs"/>
              </a:rPr>
              <a:t>.</a:t>
            </a:r>
            <a:r>
              <a:rPr lang="hu-HU" sz="1600" dirty="0">
                <a:solidFill>
                  <a:srgbClr val="2B2B2B"/>
                </a:solidFill>
                <a:latin typeface="+mn-lt"/>
              </a:rPr>
              <a:t> </a:t>
            </a:r>
            <a:r>
              <a:rPr kumimoji="0" lang="hu-HU" sz="1600" b="1" i="0" u="none" strike="noStrike" kern="1200" cap="none" spc="0" normalizeH="0" baseline="0" noProof="0" dirty="0" err="1">
                <a:ln>
                  <a:noFill/>
                </a:ln>
                <a:solidFill>
                  <a:srgbClr val="2B2B2B"/>
                </a:solidFill>
                <a:effectLst/>
                <a:uLnTx/>
                <a:uFillTx/>
                <a:latin typeface="+mn-lt"/>
                <a:ea typeface="Verdana" panose="020B0604030504040204" pitchFamily="34" charset="0"/>
                <a:cs typeface="+mn-cs"/>
              </a:rPr>
              <a:t>Preostalih</a:t>
            </a:r>
            <a:r>
              <a:rPr kumimoji="0" lang="hu-HU" sz="1600" b="1" i="0" u="none" strike="noStrike" kern="1200" cap="none" spc="0" normalizeH="0" baseline="0" noProof="0" dirty="0">
                <a:ln>
                  <a:noFill/>
                </a:ln>
                <a:solidFill>
                  <a:srgbClr val="2B2B2B"/>
                </a:solidFill>
                <a:effectLst/>
                <a:uLnTx/>
                <a:uFillTx/>
                <a:latin typeface="+mn-lt"/>
                <a:ea typeface="Verdana" panose="020B0604030504040204" pitchFamily="34" charset="0"/>
                <a:cs typeface="+mn-cs"/>
              </a:rPr>
              <a:t> 45% emisija dolazi iz industrije, poljoprivrede i korištenja zemljišta.</a:t>
            </a:r>
            <a:endParaRPr kumimoji="0" lang="en-US" sz="1600" b="1" i="0" u="none" strike="noStrike" kern="1200" cap="none" spc="0" normalizeH="0" baseline="0" noProof="0" dirty="0">
              <a:ln>
                <a:noFill/>
              </a:ln>
              <a:solidFill>
                <a:sysClr val="windowText" lastClr="000000"/>
              </a:solidFill>
              <a:effectLst/>
              <a:uLnTx/>
              <a:uFillTx/>
              <a:latin typeface="+mn-lt"/>
              <a:ea typeface="Verdana" panose="020B0604030504040204" pitchFamily="34" charset="0"/>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ysClr val="windowText" lastClr="000000"/>
              </a:solidFill>
              <a:effectLst/>
              <a:uLnTx/>
              <a:uFillTx/>
              <a:latin typeface="+mn-lt"/>
              <a:ea typeface="Verdana" panose="020B0604030504040204" pitchFamily="34" charset="0"/>
              <a:cs typeface="+mn-cs"/>
            </a:endParaRPr>
          </a:p>
        </p:txBody>
      </p:sp>
      <p:pic>
        <p:nvPicPr>
          <p:cNvPr id="8" name="Picture 7">
            <a:extLst>
              <a:ext uri="{FF2B5EF4-FFF2-40B4-BE49-F238E27FC236}">
                <a16:creationId xmlns:a16="http://schemas.microsoft.com/office/drawing/2014/main" id="{6F915359-9431-7AED-5D5D-362B5FCC59D3}"/>
              </a:ext>
            </a:extLst>
          </p:cNvPr>
          <p:cNvPicPr>
            <a:picLocks noChangeAspect="1"/>
          </p:cNvPicPr>
          <p:nvPr/>
        </p:nvPicPr>
        <p:blipFill>
          <a:blip r:embed="rId3"/>
          <a:stretch>
            <a:fillRect/>
          </a:stretch>
        </p:blipFill>
        <p:spPr>
          <a:xfrm>
            <a:off x="6466196" y="1203779"/>
            <a:ext cx="2454713" cy="2824602"/>
          </a:xfrm>
          <a:prstGeom prst="rect">
            <a:avLst/>
          </a:prstGeom>
        </p:spPr>
      </p:pic>
    </p:spTree>
    <p:custDataLst>
      <p:tags r:id="rId1"/>
    </p:custDataLst>
    <p:extLst>
      <p:ext uri="{BB962C8B-B14F-4D97-AF65-F5344CB8AC3E}">
        <p14:creationId xmlns:p14="http://schemas.microsoft.com/office/powerpoint/2010/main" val="3626953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33097-9FAC-4DB2-8A08-7ED21B49913C}"/>
              </a:ext>
            </a:extLst>
          </p:cNvPr>
          <p:cNvSpPr>
            <a:spLocks noGrp="1"/>
          </p:cNvSpPr>
          <p:nvPr>
            <p:ph type="title"/>
          </p:nvPr>
        </p:nvSpPr>
        <p:spPr>
          <a:xfrm>
            <a:off x="1099715" y="156728"/>
            <a:ext cx="7717800" cy="1011600"/>
          </a:xfrm>
        </p:spPr>
        <p:txBody>
          <a:bodyPr/>
          <a:lstStyle/>
          <a:p>
            <a:pPr algn="l" rtl="0"/>
            <a:r>
              <a:rPr lang="en-GB" dirty="0"/>
              <a:t>Ce i klimatske promjene</a:t>
            </a:r>
          </a:p>
        </p:txBody>
      </p:sp>
      <p:graphicFrame>
        <p:nvGraphicFramePr>
          <p:cNvPr id="3" name="Θέση περιεχομένου 2">
            <a:extLst>
              <a:ext uri="{FF2B5EF4-FFF2-40B4-BE49-F238E27FC236}">
                <a16:creationId xmlns:a16="http://schemas.microsoft.com/office/drawing/2014/main" id="{88BA89BD-3714-488A-91F2-F84CF08CB2DB}"/>
              </a:ext>
            </a:extLst>
          </p:cNvPr>
          <p:cNvGraphicFramePr>
            <a:graphicFrameLocks/>
          </p:cNvGraphicFramePr>
          <p:nvPr>
            <p:extLst>
              <p:ext uri="{D42A27DB-BD31-4B8C-83A1-F6EECF244321}">
                <p14:modId xmlns:p14="http://schemas.microsoft.com/office/powerpoint/2010/main" val="3044541076"/>
              </p:ext>
            </p:extLst>
          </p:nvPr>
        </p:nvGraphicFramePr>
        <p:xfrm>
          <a:off x="766430" y="1168328"/>
          <a:ext cx="7611140" cy="3476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24927424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8E1B-BB04-410E-A3FD-0039EF833260}"/>
              </a:ext>
            </a:extLst>
          </p:cNvPr>
          <p:cNvSpPr>
            <a:spLocks noGrp="1"/>
          </p:cNvSpPr>
          <p:nvPr>
            <p:ph type="title"/>
          </p:nvPr>
        </p:nvSpPr>
        <p:spPr>
          <a:xfrm>
            <a:off x="1133723" y="112979"/>
            <a:ext cx="7717800" cy="1011600"/>
          </a:xfrm>
        </p:spPr>
        <p:txBody>
          <a:bodyPr/>
          <a:lstStyle/>
          <a:p>
            <a:pPr algn="l" rtl="0"/>
            <a:r>
              <a:rPr lang="en-US" sz="4000" dirty="0"/>
              <a:t>Primjer iz građevinskog sektora</a:t>
            </a:r>
            <a:endParaRPr lang="en-GB" dirty="0"/>
          </a:p>
        </p:txBody>
      </p:sp>
      <p:graphicFrame>
        <p:nvGraphicFramePr>
          <p:cNvPr id="3" name="Θέση περιεχομένου 3">
            <a:extLst>
              <a:ext uri="{FF2B5EF4-FFF2-40B4-BE49-F238E27FC236}">
                <a16:creationId xmlns:a16="http://schemas.microsoft.com/office/drawing/2014/main" id="{2206A81C-3177-4E09-9D5E-9210F4DEB620}"/>
              </a:ext>
            </a:extLst>
          </p:cNvPr>
          <p:cNvGraphicFramePr>
            <a:graphicFrameLocks/>
          </p:cNvGraphicFramePr>
          <p:nvPr>
            <p:extLst>
              <p:ext uri="{D42A27DB-BD31-4B8C-83A1-F6EECF244321}">
                <p14:modId xmlns:p14="http://schemas.microsoft.com/office/powerpoint/2010/main" val="3516308493"/>
              </p:ext>
            </p:extLst>
          </p:nvPr>
        </p:nvGraphicFramePr>
        <p:xfrm>
          <a:off x="528927" y="1111866"/>
          <a:ext cx="8322596" cy="38181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23433082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8E1B-BB04-410E-A3FD-0039EF833260}"/>
              </a:ext>
            </a:extLst>
          </p:cNvPr>
          <p:cNvSpPr>
            <a:spLocks noGrp="1"/>
          </p:cNvSpPr>
          <p:nvPr>
            <p:ph type="title"/>
          </p:nvPr>
        </p:nvSpPr>
        <p:spPr>
          <a:xfrm>
            <a:off x="963825" y="124224"/>
            <a:ext cx="7717800" cy="1011600"/>
          </a:xfrm>
        </p:spPr>
        <p:txBody>
          <a:bodyPr/>
          <a:lstStyle/>
          <a:p>
            <a:pPr algn="l" rtl="0"/>
            <a:r>
              <a:rPr lang="en-GB" sz="3600" dirty="0"/>
              <a:t>Onečišćenje plastikom i kružna ekonomija</a:t>
            </a:r>
          </a:p>
        </p:txBody>
      </p:sp>
      <p:graphicFrame>
        <p:nvGraphicFramePr>
          <p:cNvPr id="4" name="Θέση περιεχομένου 2">
            <a:extLst>
              <a:ext uri="{FF2B5EF4-FFF2-40B4-BE49-F238E27FC236}">
                <a16:creationId xmlns:a16="http://schemas.microsoft.com/office/drawing/2014/main" id="{D915C864-94A7-44EA-BBD0-45D36BF66E96}"/>
              </a:ext>
            </a:extLst>
          </p:cNvPr>
          <p:cNvGraphicFramePr>
            <a:graphicFrameLocks/>
          </p:cNvGraphicFramePr>
          <p:nvPr>
            <p:extLst>
              <p:ext uri="{D42A27DB-BD31-4B8C-83A1-F6EECF244321}">
                <p14:modId xmlns:p14="http://schemas.microsoft.com/office/powerpoint/2010/main" val="749041110"/>
              </p:ext>
            </p:extLst>
          </p:nvPr>
        </p:nvGraphicFramePr>
        <p:xfrm>
          <a:off x="63796" y="1234032"/>
          <a:ext cx="8844516" cy="36960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7960616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8E1B-BB04-410E-A3FD-0039EF833260}"/>
              </a:ext>
            </a:extLst>
          </p:cNvPr>
          <p:cNvSpPr>
            <a:spLocks noGrp="1"/>
          </p:cNvSpPr>
          <p:nvPr>
            <p:ph type="title"/>
          </p:nvPr>
        </p:nvSpPr>
        <p:spPr>
          <a:xfrm>
            <a:off x="963798" y="245550"/>
            <a:ext cx="7717800" cy="1011600"/>
          </a:xfrm>
        </p:spPr>
        <p:txBody>
          <a:bodyPr/>
          <a:lstStyle/>
          <a:p>
            <a:pPr algn="l" rtl="0"/>
            <a:r>
              <a:rPr lang="en-GB" sz="3600" dirty="0"/>
              <a:t>Onečišćenje plastikom i kružna ekonomija</a:t>
            </a:r>
          </a:p>
        </p:txBody>
      </p:sp>
      <p:graphicFrame>
        <p:nvGraphicFramePr>
          <p:cNvPr id="5" name="Θέση περιεχομένου 2">
            <a:extLst>
              <a:ext uri="{FF2B5EF4-FFF2-40B4-BE49-F238E27FC236}">
                <a16:creationId xmlns:a16="http://schemas.microsoft.com/office/drawing/2014/main" id="{D67287BB-28BB-421B-8528-2422D60AF963}"/>
              </a:ext>
            </a:extLst>
          </p:cNvPr>
          <p:cNvGraphicFramePr>
            <a:graphicFrameLocks/>
          </p:cNvGraphicFramePr>
          <p:nvPr>
            <p:extLst>
              <p:ext uri="{D42A27DB-BD31-4B8C-83A1-F6EECF244321}">
                <p14:modId xmlns:p14="http://schemas.microsoft.com/office/powerpoint/2010/main" val="77999129"/>
              </p:ext>
            </p:extLst>
          </p:nvPr>
        </p:nvGraphicFramePr>
        <p:xfrm>
          <a:off x="462402" y="1085880"/>
          <a:ext cx="5335773" cy="37688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Εικόνα 5">
            <a:extLst>
              <a:ext uri="{FF2B5EF4-FFF2-40B4-BE49-F238E27FC236}">
                <a16:creationId xmlns:a16="http://schemas.microsoft.com/office/drawing/2014/main" id="{69C21425-3C7F-417C-89D1-6E3DCCADF96A}"/>
              </a:ext>
            </a:extLst>
          </p:cNvPr>
          <p:cNvPicPr>
            <a:picLocks noChangeAspect="1"/>
          </p:cNvPicPr>
          <p:nvPr/>
        </p:nvPicPr>
        <p:blipFill>
          <a:blip r:embed="rId8"/>
          <a:stretch>
            <a:fillRect/>
          </a:stretch>
        </p:blipFill>
        <p:spPr>
          <a:xfrm>
            <a:off x="5952321" y="1085880"/>
            <a:ext cx="2227881" cy="3153873"/>
          </a:xfrm>
          <a:prstGeom prst="rect">
            <a:avLst/>
          </a:prstGeom>
        </p:spPr>
      </p:pic>
    </p:spTree>
    <p:custDataLst>
      <p:tags r:id="rId1"/>
    </p:custDataLst>
    <p:extLst>
      <p:ext uri="{BB962C8B-B14F-4D97-AF65-F5344CB8AC3E}">
        <p14:creationId xmlns:p14="http://schemas.microsoft.com/office/powerpoint/2010/main" val="8283809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8E1B-BB04-410E-A3FD-0039EF833260}"/>
              </a:ext>
            </a:extLst>
          </p:cNvPr>
          <p:cNvSpPr>
            <a:spLocks noGrp="1"/>
          </p:cNvSpPr>
          <p:nvPr>
            <p:ph type="title"/>
          </p:nvPr>
        </p:nvSpPr>
        <p:spPr>
          <a:xfrm>
            <a:off x="977563" y="113074"/>
            <a:ext cx="7717800" cy="1011600"/>
          </a:xfrm>
        </p:spPr>
        <p:txBody>
          <a:bodyPr/>
          <a:lstStyle/>
          <a:p>
            <a:pPr algn="l" rtl="0"/>
            <a:r>
              <a:rPr lang="en-GB" sz="3600" dirty="0"/>
              <a:t>Onečišćenje plastikom i kružna ekonomija</a:t>
            </a:r>
          </a:p>
        </p:txBody>
      </p:sp>
      <p:graphicFrame>
        <p:nvGraphicFramePr>
          <p:cNvPr id="7" name="Θέση περιεχομένου 2">
            <a:extLst>
              <a:ext uri="{FF2B5EF4-FFF2-40B4-BE49-F238E27FC236}">
                <a16:creationId xmlns:a16="http://schemas.microsoft.com/office/drawing/2014/main" id="{4F140824-AE51-4F93-B44F-F23141F51B10}"/>
              </a:ext>
            </a:extLst>
          </p:cNvPr>
          <p:cNvGraphicFramePr>
            <a:graphicFrameLocks/>
          </p:cNvGraphicFramePr>
          <p:nvPr>
            <p:extLst>
              <p:ext uri="{D42A27DB-BD31-4B8C-83A1-F6EECF244321}">
                <p14:modId xmlns:p14="http://schemas.microsoft.com/office/powerpoint/2010/main" val="2208869913"/>
              </p:ext>
            </p:extLst>
          </p:nvPr>
        </p:nvGraphicFramePr>
        <p:xfrm>
          <a:off x="448636" y="1124674"/>
          <a:ext cx="8246727" cy="35690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23384939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33"/>
          <p:cNvSpPr txBox="1">
            <a:spLocks noGrp="1"/>
          </p:cNvSpPr>
          <p:nvPr>
            <p:ph type="title"/>
          </p:nvPr>
        </p:nvSpPr>
        <p:spPr>
          <a:xfrm>
            <a:off x="1270661" y="184345"/>
            <a:ext cx="7717800" cy="1011600"/>
          </a:xfrm>
          <a:prstGeom prst="rect">
            <a:avLst/>
          </a:prstGeom>
        </p:spPr>
        <p:txBody>
          <a:bodyPr spcFirstLastPara="1" wrap="square" lIns="91425" tIns="91425" rIns="91425" bIns="91425" anchor="t" anchorCtr="0">
            <a:noAutofit/>
          </a:bodyPr>
          <a:lstStyle/>
          <a:p>
            <a:pPr lvl="0" algn="l" rtl="0"/>
            <a:r>
              <a:rPr lang="en-GB" b="1" dirty="0"/>
              <a:t>Procjena</a:t>
            </a:r>
            <a:endParaRPr b="1" dirty="0"/>
          </a:p>
        </p:txBody>
      </p:sp>
      <p:sp>
        <p:nvSpPr>
          <p:cNvPr id="372" name="Google Shape;372;p33"/>
          <p:cNvSpPr/>
          <p:nvPr/>
        </p:nvSpPr>
        <p:spPr>
          <a:xfrm>
            <a:off x="1430718" y="266457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3"/>
          <p:cNvSpPr/>
          <p:nvPr/>
        </p:nvSpPr>
        <p:spPr>
          <a:xfrm>
            <a:off x="7296002" y="266152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3"/>
          <p:cNvSpPr/>
          <p:nvPr/>
        </p:nvSpPr>
        <p:spPr>
          <a:xfrm>
            <a:off x="3382999" y="2659388"/>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3"/>
          <p:cNvSpPr/>
          <p:nvPr/>
        </p:nvSpPr>
        <p:spPr>
          <a:xfrm>
            <a:off x="5335279" y="2662251"/>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extfeld 2">
            <a:extLst>
              <a:ext uri="{FF2B5EF4-FFF2-40B4-BE49-F238E27FC236}">
                <a16:creationId xmlns:a16="http://schemas.microsoft.com/office/drawing/2014/main" id="{2BED18F0-FA17-CC1C-E174-2911D2F86FE6}"/>
              </a:ext>
            </a:extLst>
          </p:cNvPr>
          <p:cNvSpPr txBox="1"/>
          <p:nvPr/>
        </p:nvSpPr>
        <p:spPr>
          <a:xfrm>
            <a:off x="1009074" y="1429222"/>
            <a:ext cx="2582425" cy="2567049"/>
          </a:xfrm>
          <a:prstGeom prst="rect">
            <a:avLst/>
          </a:prstGeom>
          <a:noFill/>
        </p:spPr>
        <p:txBody>
          <a:bodyPr wrap="square">
            <a:spAutoFit/>
          </a:bodyPr>
          <a:lstStyle/>
          <a:p>
            <a:pPr algn="l" rtl="0">
              <a:lnSpc>
                <a:spcPct val="107000"/>
              </a:lnSpc>
              <a:spcAft>
                <a:spcPts val="8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Što 3R označavaju?</a:t>
            </a:r>
            <a:endParaRPr lang="de-DE" sz="1400" b="1" dirty="0">
              <a:effectLst/>
              <a:latin typeface="Calibri" panose="020F0502020204030204" pitchFamily="34" charset="0"/>
              <a:ea typeface="Calibri" panose="020F0502020204030204" pitchFamily="34" charset="0"/>
              <a:cs typeface="Times New Roman" panose="02020603050405020304" pitchFamily="18" charset="0"/>
            </a:endParaRPr>
          </a:p>
          <a:p>
            <a:pPr algn="l" rtl="0">
              <a:lnSpc>
                <a:spcPct val="107000"/>
              </a:lnSpc>
              <a:spcAft>
                <a:spcPts val="8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A.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Ponovno</a:t>
            </a:r>
            <a:r>
              <a:rPr lang="en-US" sz="1400" dirty="0">
                <a:effectLst/>
                <a:latin typeface="Calibri" panose="020F0502020204030204" pitchFamily="34" charset="0"/>
                <a:ea typeface="Calibri" panose="020F0502020204030204" pitchFamily="34" charset="0"/>
                <a:cs typeface="Times New Roman" panose="02020603050405020304" pitchFamily="18" charset="0"/>
              </a:rPr>
              <a:t> korištenje, popravak i recikliranje</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p>
            <a:pPr algn="l" rtl="0">
              <a:lnSpc>
                <a:spcPct val="107000"/>
              </a:lnSpc>
              <a:spcAft>
                <a:spcPts val="8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B.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Ponovno</a:t>
            </a:r>
            <a:r>
              <a:rPr lang="en-US" sz="1400" dirty="0">
                <a:effectLst/>
                <a:latin typeface="Calibri" panose="020F0502020204030204" pitchFamily="34" charset="0"/>
                <a:ea typeface="Calibri" panose="020F0502020204030204" pitchFamily="34" charset="0"/>
                <a:cs typeface="Times New Roman" panose="02020603050405020304" pitchFamily="18" charset="0"/>
              </a:rPr>
              <a:t> upotrijebite, popravite i smanjite</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p>
            <a:pPr algn="l" rtl="0">
              <a:lnSpc>
                <a:spcPct val="107000"/>
              </a:lnSpc>
              <a:spcAft>
                <a:spcPts val="8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C.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Recikliranje</a:t>
            </a:r>
            <a:r>
              <a:rPr lang="en-US" sz="1400" dirty="0">
                <a:effectLst/>
                <a:latin typeface="Calibri" panose="020F0502020204030204" pitchFamily="34" charset="0"/>
                <a:ea typeface="Calibri" panose="020F0502020204030204" pitchFamily="34" charset="0"/>
                <a:cs typeface="Times New Roman" panose="02020603050405020304" pitchFamily="18" charset="0"/>
              </a:rPr>
              <a:t>, popravak i smanjenje</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p>
            <a:pPr algn="l" rtl="0">
              <a:lnSpc>
                <a:spcPct val="107000"/>
              </a:lnSpc>
              <a:spcAft>
                <a:spcPts val="8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D.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Ponovna</a:t>
            </a:r>
            <a:r>
              <a:rPr lang="en-US" sz="1400" dirty="0">
                <a:effectLst/>
                <a:latin typeface="Calibri" panose="020F0502020204030204" pitchFamily="34" charset="0"/>
                <a:ea typeface="Calibri" panose="020F0502020204030204" pitchFamily="34" charset="0"/>
                <a:cs typeface="Times New Roman" panose="02020603050405020304" pitchFamily="18" charset="0"/>
              </a:rPr>
              <a:t> upotreba, recikliranje i smanjenje</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feld 4">
            <a:extLst>
              <a:ext uri="{FF2B5EF4-FFF2-40B4-BE49-F238E27FC236}">
                <a16:creationId xmlns:a16="http://schemas.microsoft.com/office/drawing/2014/main" id="{E03E3D3D-0B01-7989-6CFC-DE097BC5E630}"/>
              </a:ext>
            </a:extLst>
          </p:cNvPr>
          <p:cNvSpPr txBox="1"/>
          <p:nvPr/>
        </p:nvSpPr>
        <p:spPr>
          <a:xfrm>
            <a:off x="4464501" y="1604983"/>
            <a:ext cx="3248501" cy="876266"/>
          </a:xfrm>
          <a:prstGeom prst="rect">
            <a:avLst/>
          </a:prstGeom>
          <a:noFill/>
        </p:spPr>
        <p:txBody>
          <a:bodyPr wrap="square">
            <a:spAutoFit/>
          </a:bodyPr>
          <a:lstStyle/>
          <a:p>
            <a:pPr algn="l" rtl="0">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Komentirajte sljedeće pitanje:</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p>
            <a:pPr algn="l" rtl="0">
              <a:lnSpc>
                <a:spcPct val="107000"/>
              </a:lnSpc>
              <a:spcAft>
                <a:spcPts val="8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U kojoj mjeri kružna ekonomija podrazumijeva smanjenje otpada na minimum.</a:t>
            </a:r>
            <a:endParaRPr lang="de-DE" sz="14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6A2E4-13D0-447F-9A4D-49FE4CC686AA}"/>
              </a:ext>
            </a:extLst>
          </p:cNvPr>
          <p:cNvSpPr>
            <a:spLocks noGrp="1"/>
          </p:cNvSpPr>
          <p:nvPr>
            <p:ph type="title"/>
          </p:nvPr>
        </p:nvSpPr>
        <p:spPr>
          <a:xfrm>
            <a:off x="497592" y="990600"/>
            <a:ext cx="7717800" cy="646800"/>
          </a:xfrm>
        </p:spPr>
        <p:txBody>
          <a:bodyPr/>
          <a:lstStyle/>
          <a:p>
            <a:pPr algn="l" rtl="0"/>
            <a:r>
              <a:rPr lang="en-US" sz="4000" dirty="0" err="1">
                <a:solidFill>
                  <a:srgbClr val="368E00"/>
                </a:solidFill>
              </a:rPr>
              <a:t>Prednosti</a:t>
            </a:r>
            <a:r>
              <a:rPr lang="en-US" sz="4000" dirty="0">
                <a:solidFill>
                  <a:srgbClr val="368E00"/>
                </a:solidFill>
              </a:rPr>
              <a:t> KRUŽNE EKONOMIJE</a:t>
            </a:r>
            <a:br>
              <a:rPr lang="el-GR" sz="4000" dirty="0">
                <a:solidFill>
                  <a:srgbClr val="368E00"/>
                </a:solidFill>
              </a:rPr>
            </a:br>
            <a:endParaRPr lang="en-GB" dirty="0"/>
          </a:p>
        </p:txBody>
      </p:sp>
      <p:sp>
        <p:nvSpPr>
          <p:cNvPr id="3" name="Subtitle 2">
            <a:extLst>
              <a:ext uri="{FF2B5EF4-FFF2-40B4-BE49-F238E27FC236}">
                <a16:creationId xmlns:a16="http://schemas.microsoft.com/office/drawing/2014/main" id="{EC35D2E2-C099-4F7D-ABCF-5B86A6A2C7DA}"/>
              </a:ext>
            </a:extLst>
          </p:cNvPr>
          <p:cNvSpPr>
            <a:spLocks noGrp="1"/>
          </p:cNvSpPr>
          <p:nvPr>
            <p:ph type="subTitle" idx="1"/>
          </p:nvPr>
        </p:nvSpPr>
        <p:spPr>
          <a:xfrm>
            <a:off x="2231142" y="1751700"/>
            <a:ext cx="5853552" cy="2074730"/>
          </a:xfrm>
        </p:spPr>
        <p:txBody>
          <a:bodyPr/>
          <a:lstStyle/>
          <a:p>
            <a:pPr algn="l" rtl="0"/>
            <a:r>
              <a:rPr lang="en-GB" sz="1600" dirty="0"/>
              <a:t>Pregled </a:t>
            </a:r>
            <a:r>
              <a:rPr lang="en-GB" sz="1600" dirty="0" err="1"/>
              <a:t>prednosti</a:t>
            </a:r>
            <a:r>
              <a:rPr lang="en-GB" sz="1600" dirty="0"/>
              <a:t> </a:t>
            </a:r>
            <a:r>
              <a:rPr lang="en-GB" sz="1600" dirty="0" err="1"/>
              <a:t>implementacije</a:t>
            </a:r>
            <a:r>
              <a:rPr lang="en-GB" sz="1600" dirty="0"/>
              <a:t> praksi </a:t>
            </a:r>
            <a:r>
              <a:rPr lang="en-GB" sz="1600" dirty="0" err="1"/>
              <a:t>kružnog</a:t>
            </a:r>
            <a:r>
              <a:rPr lang="en-GB" sz="1600" dirty="0"/>
              <a:t> </a:t>
            </a:r>
            <a:r>
              <a:rPr lang="en-GB" sz="1600" dirty="0" err="1"/>
              <a:t>gospodarstva</a:t>
            </a:r>
            <a:r>
              <a:rPr lang="en-GB" sz="1600" dirty="0"/>
              <a:t> </a:t>
            </a:r>
            <a:r>
              <a:rPr lang="en-GB" sz="1600" dirty="0" err="1"/>
              <a:t>na</a:t>
            </a:r>
            <a:r>
              <a:rPr lang="en-GB" sz="1600" dirty="0"/>
              <a:t> </a:t>
            </a:r>
            <a:r>
              <a:rPr lang="en-GB" sz="1600" dirty="0" err="1"/>
              <a:t>primjeru</a:t>
            </a:r>
            <a:r>
              <a:rPr lang="en-GB" sz="1600" dirty="0"/>
              <a:t> </a:t>
            </a:r>
            <a:r>
              <a:rPr lang="en-GB" sz="1600" dirty="0" err="1"/>
              <a:t>jedne</a:t>
            </a:r>
            <a:r>
              <a:rPr lang="en-GB" sz="1600" dirty="0"/>
              <a:t> </a:t>
            </a:r>
            <a:r>
              <a:rPr lang="en-GB" sz="1600" dirty="0" err="1"/>
              <a:t>tvrtke</a:t>
            </a:r>
            <a:r>
              <a:rPr lang="en-GB" sz="1600" dirty="0"/>
              <a:t>.</a:t>
            </a:r>
          </a:p>
          <a:p>
            <a:pPr marL="285750" indent="-285750" algn="l" rtl="0">
              <a:buFont typeface="Arial" panose="020B0604020202020204" pitchFamily="34" charset="0"/>
              <a:buChar char="•"/>
            </a:pPr>
            <a:r>
              <a:rPr lang="en-GB" sz="1600" dirty="0"/>
              <a:t>4 glavna područja predstavljenih prednosti su financije i financiranje, tržište i lanac vrijednosti, ljudski resursi i otpornost. </a:t>
            </a:r>
          </a:p>
          <a:p>
            <a:pPr marL="285750" indent="-285750" algn="l" rtl="0">
              <a:buFont typeface="Arial" panose="020B0604020202020204" pitchFamily="34" charset="0"/>
              <a:buChar char="•"/>
            </a:pPr>
            <a:r>
              <a:rPr lang="en-GB" sz="1600" dirty="0" err="1"/>
              <a:t>Uvid</a:t>
            </a:r>
            <a:r>
              <a:rPr lang="en-GB" sz="1600" dirty="0"/>
              <a:t> u glavne prepreke za mala i srednja poduzeća u vezi s kružnim gospodarstvom.</a:t>
            </a:r>
          </a:p>
          <a:p>
            <a:pPr algn="l" rtl="0"/>
            <a:r>
              <a:rPr lang="en-US" sz="1400" dirty="0"/>
              <a:t> </a:t>
            </a:r>
            <a:endParaRPr lang="en-GB" dirty="0"/>
          </a:p>
        </p:txBody>
      </p:sp>
    </p:spTree>
    <p:custDataLst>
      <p:tags r:id="rId1"/>
    </p:custDataLst>
    <p:extLst>
      <p:ext uri="{BB962C8B-B14F-4D97-AF65-F5344CB8AC3E}">
        <p14:creationId xmlns:p14="http://schemas.microsoft.com/office/powerpoint/2010/main" val="16385959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33"/>
          <p:cNvSpPr txBox="1">
            <a:spLocks noGrp="1"/>
          </p:cNvSpPr>
          <p:nvPr>
            <p:ph type="title"/>
          </p:nvPr>
        </p:nvSpPr>
        <p:spPr>
          <a:xfrm>
            <a:off x="1226752" y="208266"/>
            <a:ext cx="7717800" cy="1011600"/>
          </a:xfrm>
          <a:prstGeom prst="rect">
            <a:avLst/>
          </a:prstGeom>
        </p:spPr>
        <p:txBody>
          <a:bodyPr spcFirstLastPara="1" wrap="square" lIns="91425" tIns="91425" rIns="91425" bIns="91425" anchor="t" anchorCtr="0">
            <a:noAutofit/>
          </a:bodyPr>
          <a:lstStyle/>
          <a:p>
            <a:pPr lvl="0" algn="l" rtl="0"/>
            <a:r>
              <a:rPr lang="en-GB" b="1" dirty="0"/>
              <a:t>Procjena</a:t>
            </a:r>
            <a:endParaRPr b="1" dirty="0"/>
          </a:p>
        </p:txBody>
      </p:sp>
      <p:sp>
        <p:nvSpPr>
          <p:cNvPr id="372" name="Google Shape;372;p33"/>
          <p:cNvSpPr/>
          <p:nvPr/>
        </p:nvSpPr>
        <p:spPr>
          <a:xfrm>
            <a:off x="1430718" y="266457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3"/>
          <p:cNvSpPr/>
          <p:nvPr/>
        </p:nvSpPr>
        <p:spPr>
          <a:xfrm>
            <a:off x="7296002" y="266152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3"/>
          <p:cNvSpPr/>
          <p:nvPr/>
        </p:nvSpPr>
        <p:spPr>
          <a:xfrm>
            <a:off x="3382999" y="2659388"/>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3"/>
          <p:cNvSpPr/>
          <p:nvPr/>
        </p:nvSpPr>
        <p:spPr>
          <a:xfrm>
            <a:off x="5335279" y="2662251"/>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Rectangle 2">
            <a:extLst>
              <a:ext uri="{FF2B5EF4-FFF2-40B4-BE49-F238E27FC236}">
                <a16:creationId xmlns:a16="http://schemas.microsoft.com/office/drawing/2014/main" id="{DC0780BB-20F7-9475-AB6E-DD416C29AD29}"/>
              </a:ext>
            </a:extLst>
          </p:cNvPr>
          <p:cNvSpPr>
            <a:spLocks noChangeArrowheads="1"/>
          </p:cNvSpPr>
          <p:nvPr/>
        </p:nvSpPr>
        <p:spPr bwMode="auto">
          <a:xfrm>
            <a:off x="1639218" y="1427990"/>
            <a:ext cx="556865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1"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Zadatak</a:t>
            </a:r>
            <a:endParaRPr kumimoji="0" lang="de-DE" altLang="de-DE" sz="1600" b="0"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de-DE"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Odaberite proizvod po želji i nacrtajte kružni dijagram s pojedinačnim dijelovima</a:t>
            </a:r>
            <a:r>
              <a:rPr lang="en-US" altLang="de-DE" sz="1600" dirty="0">
                <a:solidFill>
                  <a:schemeClr val="tx1"/>
                </a:solidFill>
                <a:latin typeface="Calibri" panose="020F0502020204030204" pitchFamily="34" charset="0"/>
                <a:ea typeface="Calibri" panose="020F0502020204030204" pitchFamily="34" charset="0"/>
                <a:cs typeface="Calibri" panose="020F0502020204030204" pitchFamily="34" charset="0"/>
              </a:rPr>
              <a:t>toga.</a:t>
            </a:r>
            <a:endParaRPr kumimoji="0" lang="de-DE" altLang="de-DE"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600" b="0" i="0" u="none" strike="noStrike" cap="none" normalizeH="0" baseline="0" dirty="0">
              <a:ln>
                <a:noFill/>
              </a:ln>
              <a:solidFill>
                <a:schemeClr val="tx1"/>
              </a:solidFill>
              <a:effectLst/>
              <a:latin typeface="Arial" panose="020B0604020202020204" pitchFamily="34" charset="0"/>
            </a:endParaRPr>
          </a:p>
        </p:txBody>
      </p:sp>
      <p:sp>
        <p:nvSpPr>
          <p:cNvPr id="4" name="Rectangle 3">
            <a:extLst>
              <a:ext uri="{FF2B5EF4-FFF2-40B4-BE49-F238E27FC236}">
                <a16:creationId xmlns:a16="http://schemas.microsoft.com/office/drawing/2014/main" id="{BEA9C552-47DB-0D9F-1832-590DB83DEED3}"/>
              </a:ext>
            </a:extLst>
          </p:cNvPr>
          <p:cNvSpPr>
            <a:spLocks noChangeArrowheads="1"/>
          </p:cNvSpPr>
          <p:nvPr/>
        </p:nvSpPr>
        <p:spPr bwMode="auto">
          <a:xfrm>
            <a:off x="1430718" y="3886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l" rtl="0"/>
            <a:endParaRPr lang="de-DE"/>
          </a:p>
        </p:txBody>
      </p:sp>
      <p:sp>
        <p:nvSpPr>
          <p:cNvPr id="7" name="Pfeil: gebogen 6">
            <a:extLst>
              <a:ext uri="{FF2B5EF4-FFF2-40B4-BE49-F238E27FC236}">
                <a16:creationId xmlns:a16="http://schemas.microsoft.com/office/drawing/2014/main" id="{5FC529A8-B56E-7C8F-E82C-10249B86C5D0}"/>
              </a:ext>
            </a:extLst>
          </p:cNvPr>
          <p:cNvSpPr/>
          <p:nvPr/>
        </p:nvSpPr>
        <p:spPr>
          <a:xfrm rot="590882">
            <a:off x="3956573" y="2442721"/>
            <a:ext cx="1179030" cy="872363"/>
          </a:xfrm>
          <a:prstGeom prst="circularArrow">
            <a:avLst>
              <a:gd name="adj1" fmla="val 1122"/>
              <a:gd name="adj2" fmla="val 1038801"/>
              <a:gd name="adj3" fmla="val 18315103"/>
              <a:gd name="adj4" fmla="val 13943504"/>
              <a:gd name="adj5" fmla="val 7801"/>
            </a:avLst>
          </a:prstGeom>
          <a:solidFill>
            <a:srgbClr val="059540"/>
          </a:solidFill>
          <a:ln>
            <a:solidFill>
              <a:srgbClr val="0595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solidFill>
                <a:schemeClr val="tx1"/>
              </a:solidFill>
            </a:endParaRPr>
          </a:p>
        </p:txBody>
      </p:sp>
      <p:sp>
        <p:nvSpPr>
          <p:cNvPr id="10" name="Pfeil: gebogen 9">
            <a:extLst>
              <a:ext uri="{FF2B5EF4-FFF2-40B4-BE49-F238E27FC236}">
                <a16:creationId xmlns:a16="http://schemas.microsoft.com/office/drawing/2014/main" id="{E16F84C6-9780-43B1-BC9F-E328F93AF822}"/>
              </a:ext>
            </a:extLst>
          </p:cNvPr>
          <p:cNvSpPr/>
          <p:nvPr/>
        </p:nvSpPr>
        <p:spPr>
          <a:xfrm rot="5400000">
            <a:off x="4496137" y="2958139"/>
            <a:ext cx="1179030" cy="872363"/>
          </a:xfrm>
          <a:prstGeom prst="circularArrow">
            <a:avLst>
              <a:gd name="adj1" fmla="val 1122"/>
              <a:gd name="adj2" fmla="val 1038801"/>
              <a:gd name="adj3" fmla="val 18315103"/>
              <a:gd name="adj4" fmla="val 13943504"/>
              <a:gd name="adj5" fmla="val 7801"/>
            </a:avLst>
          </a:prstGeom>
          <a:solidFill>
            <a:srgbClr val="E7501B"/>
          </a:solidFill>
          <a:ln>
            <a:solidFill>
              <a:srgbClr val="E750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solidFill>
                <a:schemeClr val="tx1"/>
              </a:solidFill>
            </a:endParaRPr>
          </a:p>
        </p:txBody>
      </p:sp>
      <p:sp>
        <p:nvSpPr>
          <p:cNvPr id="11" name="Pfeil: gebogen 10">
            <a:extLst>
              <a:ext uri="{FF2B5EF4-FFF2-40B4-BE49-F238E27FC236}">
                <a16:creationId xmlns:a16="http://schemas.microsoft.com/office/drawing/2014/main" id="{34AC2A59-683D-C9B2-5E04-64782E82297E}"/>
              </a:ext>
            </a:extLst>
          </p:cNvPr>
          <p:cNvSpPr/>
          <p:nvPr/>
        </p:nvSpPr>
        <p:spPr>
          <a:xfrm rot="9839670">
            <a:off x="3969701" y="3615590"/>
            <a:ext cx="1179030" cy="872363"/>
          </a:xfrm>
          <a:prstGeom prst="circularArrow">
            <a:avLst>
              <a:gd name="adj1" fmla="val 1122"/>
              <a:gd name="adj2" fmla="val 1038801"/>
              <a:gd name="adj3" fmla="val 18315103"/>
              <a:gd name="adj4" fmla="val 13943504"/>
              <a:gd name="adj5" fmla="val 7801"/>
            </a:avLst>
          </a:prstGeom>
          <a:solidFill>
            <a:srgbClr val="8F8270"/>
          </a:solidFill>
          <a:ln>
            <a:solidFill>
              <a:srgbClr val="8F8270"/>
            </a:solidFill>
          </a:ln>
        </p:spPr>
        <p:style>
          <a:lnRef idx="3">
            <a:schemeClr val="lt1"/>
          </a:lnRef>
          <a:fillRef idx="1">
            <a:schemeClr val="dk1"/>
          </a:fillRef>
          <a:effectRef idx="1">
            <a:schemeClr val="dk1"/>
          </a:effectRef>
          <a:fontRef idx="minor">
            <a:schemeClr val="lt1"/>
          </a:fontRef>
        </p:style>
        <p:txBody>
          <a:bodyPr rtlCol="0" anchor="ctr"/>
          <a:lstStyle/>
          <a:p>
            <a:pPr algn="ctr" rtl="0"/>
            <a:endParaRPr lang="de-DE">
              <a:solidFill>
                <a:schemeClr val="tx1"/>
              </a:solidFill>
            </a:endParaRPr>
          </a:p>
        </p:txBody>
      </p:sp>
      <p:sp>
        <p:nvSpPr>
          <p:cNvPr id="12" name="Pfeil: gebogen 11">
            <a:extLst>
              <a:ext uri="{FF2B5EF4-FFF2-40B4-BE49-F238E27FC236}">
                <a16:creationId xmlns:a16="http://schemas.microsoft.com/office/drawing/2014/main" id="{5FD2C28D-6B3C-6E91-3BCE-A1657E771241}"/>
              </a:ext>
            </a:extLst>
          </p:cNvPr>
          <p:cNvSpPr/>
          <p:nvPr/>
        </p:nvSpPr>
        <p:spPr>
          <a:xfrm rot="13653762">
            <a:off x="3318380" y="3375044"/>
            <a:ext cx="1179030" cy="872363"/>
          </a:xfrm>
          <a:prstGeom prst="circularArrow">
            <a:avLst>
              <a:gd name="adj1" fmla="val 1122"/>
              <a:gd name="adj2" fmla="val 1038801"/>
              <a:gd name="adj3" fmla="val 18315103"/>
              <a:gd name="adj4" fmla="val 13943504"/>
              <a:gd name="adj5" fmla="val 7801"/>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solidFill>
                <a:schemeClr val="tx1"/>
              </a:solidFill>
            </a:endParaRPr>
          </a:p>
        </p:txBody>
      </p:sp>
      <p:sp>
        <p:nvSpPr>
          <p:cNvPr id="13" name="Pfeil: gebogen 12">
            <a:extLst>
              <a:ext uri="{FF2B5EF4-FFF2-40B4-BE49-F238E27FC236}">
                <a16:creationId xmlns:a16="http://schemas.microsoft.com/office/drawing/2014/main" id="{39FF7384-9306-24C1-B1FD-934FA40E4B2D}"/>
              </a:ext>
            </a:extLst>
          </p:cNvPr>
          <p:cNvSpPr/>
          <p:nvPr/>
        </p:nvSpPr>
        <p:spPr>
          <a:xfrm rot="19194856">
            <a:off x="3237399" y="2818270"/>
            <a:ext cx="1179030" cy="872363"/>
          </a:xfrm>
          <a:prstGeom prst="circularArrow">
            <a:avLst>
              <a:gd name="adj1" fmla="val 1122"/>
              <a:gd name="adj2" fmla="val 1038801"/>
              <a:gd name="adj3" fmla="val 18315103"/>
              <a:gd name="adj4" fmla="val 13943504"/>
              <a:gd name="adj5" fmla="val 7801"/>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solidFill>
                <a:schemeClr val="tx1"/>
              </a:solidFill>
            </a:endParaRPr>
          </a:p>
        </p:txBody>
      </p:sp>
      <p:pic>
        <p:nvPicPr>
          <p:cNvPr id="26" name="Grafik 25">
            <a:extLst>
              <a:ext uri="{FF2B5EF4-FFF2-40B4-BE49-F238E27FC236}">
                <a16:creationId xmlns:a16="http://schemas.microsoft.com/office/drawing/2014/main" id="{AE5D65F6-318E-950B-3603-BD6BAA53482C}"/>
              </a:ext>
            </a:extLst>
          </p:cNvPr>
          <p:cNvPicPr>
            <a:picLocks noChangeAspect="1"/>
          </p:cNvPicPr>
          <p:nvPr/>
        </p:nvPicPr>
        <p:blipFill>
          <a:blip r:embed="rId4"/>
          <a:stretch>
            <a:fillRect/>
          </a:stretch>
        </p:blipFill>
        <p:spPr>
          <a:xfrm>
            <a:off x="3412602" y="2481249"/>
            <a:ext cx="2066723" cy="2085013"/>
          </a:xfrm>
          <a:prstGeom prst="rect">
            <a:avLst/>
          </a:prstGeom>
        </p:spPr>
      </p:pic>
    </p:spTree>
    <p:custDataLst>
      <p:tags r:id="rId1"/>
    </p:custDataLst>
    <p:extLst>
      <p:ext uri="{BB962C8B-B14F-4D97-AF65-F5344CB8AC3E}">
        <p14:creationId xmlns:p14="http://schemas.microsoft.com/office/powerpoint/2010/main" val="24015753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02C7A-14C4-4F7F-947E-CE9F3DC1E7E7}"/>
              </a:ext>
            </a:extLst>
          </p:cNvPr>
          <p:cNvSpPr>
            <a:spLocks noGrp="1"/>
          </p:cNvSpPr>
          <p:nvPr>
            <p:ph type="title"/>
          </p:nvPr>
        </p:nvSpPr>
        <p:spPr/>
        <p:txBody>
          <a:bodyPr/>
          <a:lstStyle/>
          <a:p>
            <a:pPr algn="l" rtl="0"/>
            <a:r>
              <a:rPr lang="en-GB" dirty="0"/>
              <a:t>Dodatna literatura</a:t>
            </a:r>
          </a:p>
        </p:txBody>
      </p:sp>
      <p:sp>
        <p:nvSpPr>
          <p:cNvPr id="4" name="TextBox 3">
            <a:extLst>
              <a:ext uri="{FF2B5EF4-FFF2-40B4-BE49-F238E27FC236}">
                <a16:creationId xmlns:a16="http://schemas.microsoft.com/office/drawing/2014/main" id="{00855202-B72E-47AC-BC25-AEE9EBAFC535}"/>
              </a:ext>
            </a:extLst>
          </p:cNvPr>
          <p:cNvSpPr txBox="1"/>
          <p:nvPr/>
        </p:nvSpPr>
        <p:spPr>
          <a:xfrm>
            <a:off x="951877" y="1532720"/>
            <a:ext cx="8333671" cy="3046988"/>
          </a:xfrm>
          <a:prstGeom prst="rect">
            <a:avLst/>
          </a:prstGeom>
          <a:noFill/>
        </p:spPr>
        <p:txBody>
          <a:bodyPr wrap="square">
            <a:spAutoFit/>
          </a:bodyPr>
          <a:lstStyle/>
          <a:p>
            <a:pPr marL="0" indent="0" algn="l" rtl="0">
              <a:buNone/>
            </a:pPr>
            <a:r>
              <a:rPr lang="en-US" sz="1800" b="1" dirty="0">
                <a:solidFill>
                  <a:srgbClr val="368E00"/>
                </a:solidFill>
              </a:rPr>
              <a:t>5 PREDNOSTI KRUŽNE EKONOMIJE</a:t>
            </a:r>
            <a:r>
              <a:rPr lang="en-US" sz="1400" dirty="0"/>
              <a:t> </a:t>
            </a:r>
            <a:br>
              <a:rPr lang="hu-HU" sz="1400" dirty="0"/>
            </a:br>
            <a:r>
              <a:rPr lang="en-US" sz="1400" dirty="0">
                <a:hlinkClick r:id="rId3"/>
              </a:rPr>
              <a:t>https://tontoton.com/5-benefits-of-a-circular-economy/</a:t>
            </a:r>
            <a:r>
              <a:rPr lang="hu-HU" sz="1400" dirty="0"/>
              <a:t> </a:t>
            </a:r>
            <a:endParaRPr lang="en-US" sz="1400" dirty="0"/>
          </a:p>
          <a:p>
            <a:pPr marL="0" indent="0" algn="l" rtl="0">
              <a:buNone/>
            </a:pPr>
            <a:r>
              <a:rPr lang="en-US" sz="1800" b="1" dirty="0">
                <a:solidFill>
                  <a:srgbClr val="368E00"/>
                </a:solidFill>
              </a:rPr>
              <a:t>Kružna ekonomija - Koje su prednosti za poduzeća?</a:t>
            </a:r>
            <a:r>
              <a:rPr lang="en-US" sz="1400" dirty="0">
                <a:hlinkClick r:id="rId4"/>
              </a:rPr>
              <a:t>https://kenniskaarten.hetgroenebrein.nl/en/knowledge-map-circular-economy/ce-benefits-for-businesses/</a:t>
            </a:r>
            <a:endParaRPr lang="hu-HU" sz="1400" dirty="0"/>
          </a:p>
          <a:p>
            <a:pPr marL="0" indent="0" algn="l" rtl="0">
              <a:buNone/>
            </a:pPr>
            <a:endParaRPr lang="en-US" sz="1400" b="1" dirty="0">
              <a:solidFill>
                <a:srgbClr val="368E00"/>
              </a:solidFill>
            </a:endParaRPr>
          </a:p>
          <a:p>
            <a:pPr marL="0" indent="0" algn="l" rtl="0">
              <a:buFont typeface="Arial" panose="020B0604020202020204" pitchFamily="34" charset="0"/>
              <a:buNone/>
            </a:pPr>
            <a:r>
              <a:rPr lang="en-US" sz="1400" b="1" dirty="0">
                <a:solidFill>
                  <a:srgbClr val="368E00"/>
                </a:solidFill>
              </a:rPr>
              <a:t>Prednosti kružnog gospodarstva – Veolia</a:t>
            </a:r>
            <a:br>
              <a:rPr lang="hu-HU" sz="1400" b="1" dirty="0">
                <a:solidFill>
                  <a:srgbClr val="368E00"/>
                </a:solidFill>
              </a:rPr>
            </a:br>
            <a:r>
              <a:rPr lang="en-US" sz="1100" dirty="0">
                <a:hlinkClick r:id="rId5"/>
              </a:rPr>
              <a:t>https://www.youtube.com/watch?v=iXusHn804hc</a:t>
            </a:r>
            <a:r>
              <a:rPr lang="hu-HU" sz="1100" dirty="0"/>
              <a:t> </a:t>
            </a:r>
            <a:endParaRPr lang="en-US" sz="1100" dirty="0"/>
          </a:p>
          <a:p>
            <a:pPr marL="0" indent="0" algn="l" rtl="0">
              <a:buFont typeface="Arial" panose="020B0604020202020204" pitchFamily="34" charset="0"/>
              <a:buNone/>
            </a:pPr>
            <a:r>
              <a:rPr lang="en-US" sz="1400" b="1" dirty="0">
                <a:solidFill>
                  <a:srgbClr val="368E00"/>
                </a:solidFill>
              </a:rPr>
              <a:t>Prednosti kružnog gospodarstva za postizanje klimatskih ciljeva i bolji oporavak</a:t>
            </a:r>
            <a:br>
              <a:rPr lang="hu-HU" sz="1400" b="1" dirty="0">
                <a:solidFill>
                  <a:srgbClr val="368E00"/>
                </a:solidFill>
              </a:rPr>
            </a:br>
            <a:r>
              <a:rPr lang="en-US" sz="1100" dirty="0">
                <a:hlinkClick r:id="rId6"/>
              </a:rPr>
              <a:t>https://www.youtube.com/watch?v=4cr8sSeeh0</a:t>
            </a:r>
            <a:r>
              <a:rPr lang="hu-HU" sz="1100" dirty="0">
                <a:hlinkClick r:id="rId6"/>
              </a:rPr>
              <a:t>g</a:t>
            </a:r>
            <a:r>
              <a:rPr lang="hu-HU" sz="1100" dirty="0"/>
              <a:t> </a:t>
            </a:r>
            <a:endParaRPr lang="en-US" sz="1100" dirty="0"/>
          </a:p>
          <a:p>
            <a:pPr marL="0" indent="0" algn="l" rtl="0">
              <a:buFont typeface="Arial" panose="020B0604020202020204" pitchFamily="34" charset="0"/>
              <a:buNone/>
            </a:pPr>
            <a:r>
              <a:rPr lang="en-US" sz="1400" b="1" dirty="0">
                <a:solidFill>
                  <a:srgbClr val="368E00"/>
                </a:solidFill>
              </a:rPr>
              <a:t>KRUŽNO GOSPODARSTVO - Prednosti i prilike za poduzeća,</a:t>
            </a:r>
            <a:r>
              <a:rPr lang="en-US" sz="1100" dirty="0">
                <a:hlinkClick r:id="rId7"/>
              </a:rPr>
              <a:t>https://www.youtube.com/watch?v=can-1BB9gz8</a:t>
            </a:r>
            <a:r>
              <a:rPr lang="hu-HU" sz="1100" dirty="0"/>
              <a:t> </a:t>
            </a:r>
            <a:endParaRPr lang="en-US" sz="1100" dirty="0"/>
          </a:p>
          <a:p>
            <a:pPr marL="0" indent="0" algn="l" rtl="0">
              <a:buFont typeface="Arial" panose="020B0604020202020204" pitchFamily="34" charset="0"/>
              <a:buNone/>
            </a:pPr>
            <a:r>
              <a:rPr lang="en-US" sz="1400" b="1" dirty="0">
                <a:solidFill>
                  <a:srgbClr val="368E00"/>
                </a:solidFill>
              </a:rPr>
              <a:t>Kružna ekonomija: 6 prednosti za poslovanje</a:t>
            </a:r>
            <a:br>
              <a:rPr lang="hu-HU" sz="1400" b="1" dirty="0">
                <a:solidFill>
                  <a:srgbClr val="368E00"/>
                </a:solidFill>
              </a:rPr>
            </a:br>
            <a:r>
              <a:rPr lang="en-US" sz="1100" dirty="0">
                <a:hlinkClick r:id="rId8"/>
              </a:rPr>
              <a:t>https://www.youtube.com/watch?v=OLIYDK34UNA</a:t>
            </a:r>
            <a:r>
              <a:rPr lang="hu-HU" sz="1100" dirty="0"/>
              <a:t> </a:t>
            </a:r>
            <a:endParaRPr lang="en-US" sz="1100" dirty="0"/>
          </a:p>
        </p:txBody>
      </p:sp>
      <p:sp>
        <p:nvSpPr>
          <p:cNvPr id="6" name="TextBox 5">
            <a:extLst>
              <a:ext uri="{FF2B5EF4-FFF2-40B4-BE49-F238E27FC236}">
                <a16:creationId xmlns:a16="http://schemas.microsoft.com/office/drawing/2014/main" id="{17D04E2F-F6CA-4AB6-9E8D-A2122E27269D}"/>
              </a:ext>
            </a:extLst>
          </p:cNvPr>
          <p:cNvSpPr txBox="1"/>
          <p:nvPr/>
        </p:nvSpPr>
        <p:spPr>
          <a:xfrm>
            <a:off x="907132" y="1224943"/>
            <a:ext cx="5300770" cy="307777"/>
          </a:xfrm>
          <a:prstGeom prst="rect">
            <a:avLst/>
          </a:prstGeom>
          <a:noFill/>
        </p:spPr>
        <p:txBody>
          <a:bodyPr wrap="square">
            <a:spAutoFit/>
          </a:bodyPr>
          <a:lstStyle/>
          <a:p>
            <a:pPr marL="0" indent="0" algn="l" rtl="0">
              <a:buNone/>
            </a:pPr>
            <a:r>
              <a:rPr lang="en-US" sz="1400" b="1" dirty="0">
                <a:solidFill>
                  <a:srgbClr val="E7501B"/>
                </a:solidFill>
              </a:rPr>
              <a:t>Prednosti tvrtki</a:t>
            </a:r>
          </a:p>
        </p:txBody>
      </p:sp>
    </p:spTree>
    <p:custDataLst>
      <p:tags r:id="rId1"/>
    </p:custDataLst>
    <p:extLst>
      <p:ext uri="{BB962C8B-B14F-4D97-AF65-F5344CB8AC3E}">
        <p14:creationId xmlns:p14="http://schemas.microsoft.com/office/powerpoint/2010/main" val="9974652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02C7A-14C4-4F7F-947E-CE9F3DC1E7E7}"/>
              </a:ext>
            </a:extLst>
          </p:cNvPr>
          <p:cNvSpPr>
            <a:spLocks noGrp="1"/>
          </p:cNvSpPr>
          <p:nvPr>
            <p:ph type="title"/>
          </p:nvPr>
        </p:nvSpPr>
        <p:spPr/>
        <p:txBody>
          <a:bodyPr/>
          <a:lstStyle/>
          <a:p>
            <a:pPr algn="l" rtl="0"/>
            <a:r>
              <a:rPr lang="en-GB" dirty="0"/>
              <a:t>Dodatna literatura</a:t>
            </a:r>
          </a:p>
        </p:txBody>
      </p:sp>
      <p:sp>
        <p:nvSpPr>
          <p:cNvPr id="4" name="TextBox 3">
            <a:extLst>
              <a:ext uri="{FF2B5EF4-FFF2-40B4-BE49-F238E27FC236}">
                <a16:creationId xmlns:a16="http://schemas.microsoft.com/office/drawing/2014/main" id="{00855202-B72E-47AC-BC25-AEE9EBAFC535}"/>
              </a:ext>
            </a:extLst>
          </p:cNvPr>
          <p:cNvSpPr txBox="1"/>
          <p:nvPr/>
        </p:nvSpPr>
        <p:spPr>
          <a:xfrm>
            <a:off x="840365" y="1551100"/>
            <a:ext cx="8333671" cy="3308598"/>
          </a:xfrm>
          <a:prstGeom prst="rect">
            <a:avLst/>
          </a:prstGeom>
          <a:noFill/>
        </p:spPr>
        <p:txBody>
          <a:bodyPr wrap="square">
            <a:spAutoFit/>
          </a:bodyPr>
          <a:lstStyle/>
          <a:p>
            <a:pPr algn="l" rtl="0"/>
            <a:r>
              <a:rPr lang="en-US" sz="1100" b="1" dirty="0">
                <a:solidFill>
                  <a:srgbClr val="368E00"/>
                </a:solidFill>
              </a:rPr>
              <a:t>Knjige, radovi, vodiči, teze, ostalo</a:t>
            </a:r>
            <a:endParaRPr lang="en-US" sz="1100" dirty="0">
              <a:effectLst/>
            </a:endParaRPr>
          </a:p>
          <a:p>
            <a:pPr algn="l" rtl="0"/>
            <a:r>
              <a:rPr lang="en-US" sz="1100" dirty="0">
                <a:effectLst/>
              </a:rPr>
              <a:t>Europska komisija,</a:t>
            </a:r>
            <a:r>
              <a:rPr lang="en-US" sz="1100" i="1" dirty="0">
                <a:effectLst/>
              </a:rPr>
              <a:t>Akcijski plan kružnog gospodarstva Za čišću i konkurentniju Europu,</a:t>
            </a:r>
            <a:r>
              <a:rPr lang="en-US" sz="1100" dirty="0">
                <a:effectLst/>
              </a:rPr>
              <a:t> </a:t>
            </a:r>
            <a:r>
              <a:rPr lang="en-US" sz="1100" u="sng" dirty="0">
                <a:solidFill>
                  <a:srgbClr val="0563C1"/>
                </a:solidFill>
                <a:effectLst/>
                <a:hlinkClick r:id="rId3"/>
              </a:rPr>
              <a:t>https://ec.europa.eu/environment/pdf/circular-economy/new_circular_economy_action_plan.pdf</a:t>
            </a:r>
            <a:r>
              <a:rPr lang="en-US" sz="1100" dirty="0">
                <a:effectLst/>
              </a:rPr>
              <a:t>, zadnji pristup 06.01.2022.</a:t>
            </a:r>
            <a:endParaRPr lang="hu-HU" sz="1100" dirty="0">
              <a:effectLst/>
            </a:endParaRPr>
          </a:p>
          <a:p>
            <a:pPr algn="l" rtl="0"/>
            <a:r>
              <a:rPr lang="en-GB" sz="1100" dirty="0" err="1"/>
              <a:t>Aarikka-Stenroos</a:t>
            </a:r>
            <a:r>
              <a:rPr lang="en-GB" sz="1100" dirty="0"/>
              <a:t>, L.;</a:t>
            </a:r>
            <a:r>
              <a:rPr lang="en-GB" sz="1100" dirty="0" err="1"/>
              <a:t>Welathanthri</a:t>
            </a:r>
            <a:r>
              <a:rPr lang="en-GB" sz="1100" dirty="0"/>
              <a:t>, dr. med.;</a:t>
            </a:r>
            <a:r>
              <a:rPr lang="en-GB" sz="1100" dirty="0" err="1"/>
              <a:t>Ranta</a:t>
            </a:r>
            <a:r>
              <a:rPr lang="en-GB" sz="1100" dirty="0"/>
              <a:t>, V.</a:t>
            </a:r>
            <a:r>
              <a:rPr lang="en-GB" sz="1100" i="1" dirty="0"/>
              <a:t>Koja je potrošačka vrijednost kružnog gospodarstva? Međuindustrijsko istraživanje različitih vrijednosti koje percipiraju potrošači i poslovni korisnici</a:t>
            </a:r>
            <a:r>
              <a:rPr lang="en-GB" sz="1100" dirty="0"/>
              <a:t>. Sustainability 2021, 13, 13764.https://www.mdpi.com/2071-1050/13/24/13764 posljednji pristup: 18.1.2022.</a:t>
            </a:r>
            <a:endParaRPr lang="hu-HU" sz="1100" dirty="0"/>
          </a:p>
          <a:p>
            <a:pPr algn="l" rtl="0"/>
            <a:r>
              <a:rPr lang="hu-HU" sz="1100" dirty="0">
                <a:effectLst/>
                <a:cs typeface="Times New Roman" panose="02020603050405020304" pitchFamily="18" charset="0"/>
              </a:rPr>
              <a:t>Zaklada Macartur, Ellen, (2013.),</a:t>
            </a:r>
            <a:r>
              <a:rPr lang="hu-HU" sz="1100" i="1" dirty="0">
                <a:effectLst/>
                <a:cs typeface="Times New Roman" panose="02020603050405020304" pitchFamily="18" charset="0"/>
              </a:rPr>
              <a:t>Prema kružnom gospodarstvu,</a:t>
            </a:r>
            <a:r>
              <a:rPr lang="hu-HU" sz="1100" dirty="0">
                <a:effectLst/>
                <a:cs typeface="Times New Roman" panose="02020603050405020304" pitchFamily="18" charset="0"/>
              </a:rPr>
              <a:t>knjiga 1.</a:t>
            </a:r>
            <a:r>
              <a:rPr lang="hu-HU" sz="1100" i="1" dirty="0">
                <a:effectLst/>
                <a:cs typeface="Times New Roman" panose="02020603050405020304" pitchFamily="18" charset="0"/>
              </a:rPr>
              <a:t> </a:t>
            </a:r>
            <a:r>
              <a:rPr lang="hu-HU" sz="1100" i="1" u="sng" dirty="0">
                <a:solidFill>
                  <a:srgbClr val="0563C1"/>
                </a:solidFill>
                <a:effectLst/>
                <a:cs typeface="Times New Roman" panose="02020603050405020304" pitchFamily="18" charset="0"/>
                <a:hlinkClick r:id="rId4"/>
              </a:rPr>
              <a:t>https://emf.thirdlight.com/link/x8ay372a3r11-k6775n/@/preview/1?o</a:t>
            </a:r>
            <a:r>
              <a:rPr lang="hu-HU" sz="1100" i="1" dirty="0">
                <a:effectLst/>
                <a:cs typeface="Times New Roman" panose="02020603050405020304" pitchFamily="18" charset="0"/>
              </a:rPr>
              <a:t> </a:t>
            </a:r>
            <a:r>
              <a:rPr lang="hu-HU" sz="1100" dirty="0">
                <a:effectLst/>
                <a:cs typeface="Times New Roman" panose="02020603050405020304" pitchFamily="18" charset="0"/>
              </a:rPr>
              <a:t>zadnji pristup: 13.01.2022.</a:t>
            </a:r>
          </a:p>
          <a:p>
            <a:pPr algn="l" rtl="0"/>
            <a:r>
              <a:rPr lang="sr-Latn-CS" sz="1100" dirty="0">
                <a:cs typeface="Times New Roman" panose="02020603050405020304" pitchFamily="18" charset="0"/>
              </a:rPr>
              <a:t>Šajn, Nikolina,</a:t>
            </a:r>
            <a:r>
              <a:rPr lang="en-GB" sz="1100" dirty="0">
                <a:cs typeface="Times New Roman" panose="02020603050405020304" pitchFamily="18" charset="0"/>
              </a:rPr>
              <a:t>Europski parlament, Održiva potrošnja – Pomaganje potrošačima da donesu ekološki prihvatljive odluke,</a:t>
            </a:r>
            <a:r>
              <a:rPr lang="en-GB" sz="1100" i="1" u="sng" dirty="0">
                <a:solidFill>
                  <a:srgbClr val="0563C1"/>
                </a:solidFill>
                <a:effectLst/>
                <a:cs typeface="Times New Roman" panose="02020603050405020304" pitchFamily="18" charset="0"/>
                <a:hlinkClick r:id="rId5"/>
              </a:rPr>
              <a:t>https://www.europarl.europa.eu/RegData/etudes/BRIE/2020/659295/EPRS_BRI(2020)659295_EN.pdf?fbclid=IwAR03UfonxFQwRB30wMV7lYjABiY9U8ZB_oUfJXL6yivnb2N-be_iQM1VC2s</a:t>
            </a:r>
            <a:r>
              <a:rPr lang="en-GB" sz="1100" i="1" dirty="0">
                <a:effectLst/>
                <a:cs typeface="Times New Roman" panose="02020603050405020304" pitchFamily="18" charset="0"/>
              </a:rPr>
              <a:t>,</a:t>
            </a:r>
            <a:r>
              <a:rPr lang="en-GB" sz="1100" dirty="0">
                <a:cs typeface="Times New Roman" panose="02020603050405020304" pitchFamily="18" charset="0"/>
              </a:rPr>
              <a:t>zadnji pristup 06.01.2022</a:t>
            </a:r>
            <a:r>
              <a:rPr lang="en-GB" sz="1100" i="1" dirty="0">
                <a:effectLst/>
                <a:cs typeface="Times New Roman" panose="02020603050405020304" pitchFamily="18" charset="0"/>
              </a:rPr>
              <a:t>.</a:t>
            </a:r>
            <a:endParaRPr lang="hu-HU" sz="1100" dirty="0">
              <a:effectLst/>
              <a:cs typeface="Times New Roman" panose="02020603050405020304" pitchFamily="18" charset="0"/>
            </a:endParaRPr>
          </a:p>
          <a:p>
            <a:pPr marL="0" indent="0" algn="l" rtl="0">
              <a:buNone/>
            </a:pPr>
            <a:endParaRPr lang="en-US" sz="1100" dirty="0"/>
          </a:p>
          <a:p>
            <a:pPr marL="0" indent="0" algn="l" rtl="0">
              <a:buNone/>
            </a:pPr>
            <a:endParaRPr lang="en-US" sz="1100" dirty="0"/>
          </a:p>
          <a:p>
            <a:pPr marL="0" indent="0" algn="l" rtl="0">
              <a:buNone/>
            </a:pPr>
            <a:r>
              <a:rPr lang="en-US" sz="1100" b="1" dirty="0">
                <a:solidFill>
                  <a:srgbClr val="368E00"/>
                </a:solidFill>
              </a:rPr>
              <a:t>CE web stranice i platforme</a:t>
            </a:r>
            <a:endParaRPr lang="hu-HU" sz="1100" b="1" dirty="0">
              <a:solidFill>
                <a:srgbClr val="368E00"/>
              </a:solidFill>
            </a:endParaRPr>
          </a:p>
          <a:p>
            <a:pPr marL="0" indent="0" algn="l" rtl="0">
              <a:buNone/>
            </a:pPr>
            <a:r>
              <a:rPr lang="hu-HU" sz="1100" i="0" dirty="0">
                <a:solidFill>
                  <a:srgbClr val="222222"/>
                </a:solidFill>
                <a:effectLst/>
                <a:latin typeface="Verdana" panose="020B0604030504040204" pitchFamily="34" charset="0"/>
              </a:rPr>
              <a:t>Platforma dionika europske kružne ekonomije,</a:t>
            </a:r>
            <a:r>
              <a:rPr lang="hu-HU" sz="1100" i="0" dirty="0">
                <a:solidFill>
                  <a:srgbClr val="222222"/>
                </a:solidFill>
                <a:effectLst/>
                <a:latin typeface="Verdana" panose="020B0604030504040204" pitchFamily="34" charset="0"/>
                <a:hlinkClick r:id="rId6"/>
              </a:rPr>
              <a:t>https://circulareconomy.europa.eu/platform/en</a:t>
            </a:r>
            <a:r>
              <a:rPr lang="hu-HU" sz="1100" i="0" dirty="0">
                <a:solidFill>
                  <a:srgbClr val="222222"/>
                </a:solidFill>
                <a:effectLst/>
                <a:latin typeface="Verdana" panose="020B0604030504040204" pitchFamily="34" charset="0"/>
              </a:rPr>
              <a:t>, zadnji pristup: 20.01.2022</a:t>
            </a:r>
          </a:p>
          <a:p>
            <a:pPr marL="0" indent="0" algn="l" rtl="0">
              <a:buNone/>
            </a:pPr>
            <a:r>
              <a:rPr lang="en-US" sz="1100" b="1" dirty="0">
                <a:solidFill>
                  <a:srgbClr val="368E00"/>
                </a:solidFill>
              </a:rPr>
              <a:t>CE projekti (osobito drugi Erasmus+ projekti)</a:t>
            </a:r>
            <a:endParaRPr lang="hu-HU" sz="1100" b="1" dirty="0">
              <a:solidFill>
                <a:srgbClr val="368E00"/>
              </a:solidFill>
            </a:endParaRPr>
          </a:p>
          <a:p>
            <a:pPr marL="0" indent="0" algn="l" rtl="0">
              <a:buNone/>
            </a:pPr>
            <a:r>
              <a:rPr lang="hu-HU" sz="1100" dirty="0"/>
              <a:t>Djevojke idu kružno,</a:t>
            </a:r>
            <a:r>
              <a:rPr lang="en-US" sz="1100" dirty="0"/>
              <a:t>Digitalne i poduzetničke vještine za kružno gospodarstvo</a:t>
            </a:r>
            <a:r>
              <a:rPr lang="hu-HU" sz="1100" dirty="0"/>
              <a:t>,</a:t>
            </a:r>
            <a:r>
              <a:rPr lang="hu-HU" sz="1100" dirty="0">
                <a:solidFill>
                  <a:srgbClr val="368E00"/>
                </a:solidFill>
              </a:rPr>
              <a:t> </a:t>
            </a:r>
            <a:r>
              <a:rPr lang="hu-HU" sz="1100" dirty="0">
                <a:solidFill>
                  <a:srgbClr val="368E00"/>
                </a:solidFill>
                <a:hlinkClick r:id="rId7"/>
              </a:rPr>
              <a:t>https://eit-girlsgocircular.eu</a:t>
            </a:r>
            <a:endParaRPr lang="hu-HU" sz="1100" dirty="0">
              <a:solidFill>
                <a:srgbClr val="368E00"/>
              </a:solidFill>
            </a:endParaRPr>
          </a:p>
          <a:p>
            <a:pPr marL="0" indent="0" algn="l" rtl="0">
              <a:buNone/>
            </a:pPr>
            <a:r>
              <a:rPr lang="hu-HU" sz="1100" dirty="0"/>
              <a:t>Zadnji pristup: 25.01.2022</a:t>
            </a:r>
            <a:endParaRPr lang="en-US" sz="1100" dirty="0"/>
          </a:p>
        </p:txBody>
      </p:sp>
      <p:sp>
        <p:nvSpPr>
          <p:cNvPr id="6" name="TextBox 5">
            <a:extLst>
              <a:ext uri="{FF2B5EF4-FFF2-40B4-BE49-F238E27FC236}">
                <a16:creationId xmlns:a16="http://schemas.microsoft.com/office/drawing/2014/main" id="{17D04E2F-F6CA-4AB6-9E8D-A2122E27269D}"/>
              </a:ext>
            </a:extLst>
          </p:cNvPr>
          <p:cNvSpPr txBox="1"/>
          <p:nvPr/>
        </p:nvSpPr>
        <p:spPr>
          <a:xfrm>
            <a:off x="840365" y="1135733"/>
            <a:ext cx="5300770" cy="307777"/>
          </a:xfrm>
          <a:prstGeom prst="rect">
            <a:avLst/>
          </a:prstGeom>
          <a:noFill/>
        </p:spPr>
        <p:txBody>
          <a:bodyPr wrap="square">
            <a:spAutoFit/>
          </a:bodyPr>
          <a:lstStyle/>
          <a:p>
            <a:pPr marL="0" indent="0" algn="l" rtl="0">
              <a:buNone/>
            </a:pPr>
            <a:r>
              <a:rPr lang="en-US" sz="1400" b="1" dirty="0" err="1">
                <a:solidFill>
                  <a:srgbClr val="E7501B"/>
                </a:solidFill>
              </a:rPr>
              <a:t>potrošač</a:t>
            </a:r>
            <a:r>
              <a:rPr lang="en-US" sz="1400" b="1" dirty="0">
                <a:solidFill>
                  <a:srgbClr val="E7501B"/>
                </a:solidFill>
              </a:rPr>
              <a:t>koristi</a:t>
            </a:r>
          </a:p>
        </p:txBody>
      </p:sp>
    </p:spTree>
    <p:custDataLst>
      <p:tags r:id="rId1"/>
    </p:custDataLst>
    <p:extLst>
      <p:ext uri="{BB962C8B-B14F-4D97-AF65-F5344CB8AC3E}">
        <p14:creationId xmlns:p14="http://schemas.microsoft.com/office/powerpoint/2010/main" val="25857184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02C7A-14C4-4F7F-947E-CE9F3DC1E7E7}"/>
              </a:ext>
            </a:extLst>
          </p:cNvPr>
          <p:cNvSpPr>
            <a:spLocks noGrp="1"/>
          </p:cNvSpPr>
          <p:nvPr>
            <p:ph type="title"/>
          </p:nvPr>
        </p:nvSpPr>
        <p:spPr/>
        <p:txBody>
          <a:bodyPr/>
          <a:lstStyle/>
          <a:p>
            <a:pPr algn="l" rtl="0"/>
            <a:r>
              <a:rPr lang="en-GB" dirty="0"/>
              <a:t>Dodatna literatura</a:t>
            </a:r>
          </a:p>
        </p:txBody>
      </p:sp>
      <p:sp>
        <p:nvSpPr>
          <p:cNvPr id="4" name="TextBox 3">
            <a:extLst>
              <a:ext uri="{FF2B5EF4-FFF2-40B4-BE49-F238E27FC236}">
                <a16:creationId xmlns:a16="http://schemas.microsoft.com/office/drawing/2014/main" id="{00855202-B72E-47AC-BC25-AEE9EBAFC535}"/>
              </a:ext>
            </a:extLst>
          </p:cNvPr>
          <p:cNvSpPr txBox="1"/>
          <p:nvPr/>
        </p:nvSpPr>
        <p:spPr>
          <a:xfrm>
            <a:off x="810329" y="1379911"/>
            <a:ext cx="8333671" cy="3311804"/>
          </a:xfrm>
          <a:prstGeom prst="rect">
            <a:avLst/>
          </a:prstGeom>
          <a:noFill/>
        </p:spPr>
        <p:txBody>
          <a:bodyPr wrap="square">
            <a:spAutoFit/>
          </a:bodyPr>
          <a:lstStyle/>
          <a:p>
            <a:pPr marL="0" indent="0" algn="l" rtl="0">
              <a:buNone/>
            </a:pPr>
            <a:r>
              <a:rPr lang="en-US" sz="1200" b="1" dirty="0">
                <a:solidFill>
                  <a:srgbClr val="368E00"/>
                </a:solidFill>
                <a:latin typeface="+mn-lt"/>
              </a:rPr>
              <a:t>Knjige, radovi, vodiči, teze, ostalo	</a:t>
            </a:r>
          </a:p>
          <a:p>
            <a:pPr algn="l" rtl="0"/>
            <a:r>
              <a:rPr lang="hu-HU" sz="1100" dirty="0">
                <a:effectLst/>
                <a:latin typeface="+mn-lt"/>
                <a:ea typeface="Calibri" panose="020F0502020204030204" pitchFamily="34" charset="0"/>
              </a:rPr>
              <a:t>Europska komisija (14. srpnja 2021.) Europska komisija usvojila je niz prijedloga za prilagođavanje klimatskih, energetskih, prometnih i poreznih politika EU-a za smanjenje neto staklenika</a:t>
            </a:r>
            <a:r>
              <a:rPr lang="hu-HU" sz="1100" dirty="0">
                <a:effectLst/>
                <a:latin typeface="+mn-lt"/>
                <a:ea typeface="Times New Roman" panose="02020603050405020304" pitchFamily="18" charset="0"/>
              </a:rPr>
              <a:t>emisije plinova, Europski zeleni dogovor, Težnja da budemo prvi klimatski neutralni kontinent</a:t>
            </a:r>
            <a:r>
              <a:rPr lang="hu-HU" sz="1100" u="sng" dirty="0">
                <a:solidFill>
                  <a:srgbClr val="0000FF"/>
                </a:solidFill>
                <a:effectLst/>
                <a:latin typeface="+mn-lt"/>
                <a:ea typeface="Times New Roman" panose="02020603050405020304" pitchFamily="18" charset="0"/>
                <a:hlinkClick r:id="rId3"/>
              </a:rPr>
              <a:t>https://ec.europa.eu/info/strategy/priorities-2019-2024/european-green-deal_en</a:t>
            </a:r>
            <a:r>
              <a:rPr lang="hu-HU" sz="1100" dirty="0">
                <a:effectLst/>
                <a:latin typeface="+mn-lt"/>
                <a:ea typeface="Times New Roman" panose="02020603050405020304" pitchFamily="18" charset="0"/>
              </a:rPr>
              <a:t> </a:t>
            </a:r>
            <a:endParaRPr lang="hu-HU" sz="1100" dirty="0">
              <a:effectLst/>
              <a:latin typeface="+mn-lt"/>
              <a:ea typeface="Calibri" panose="020F0502020204030204" pitchFamily="34" charset="0"/>
            </a:endParaRPr>
          </a:p>
          <a:p>
            <a:pPr algn="l" rtl="0"/>
            <a:r>
              <a:rPr lang="hu-HU" sz="1100" dirty="0">
                <a:effectLst/>
                <a:latin typeface="+mn-lt"/>
                <a:ea typeface="Calibri" panose="020F0502020204030204" pitchFamily="34" charset="0"/>
                <a:cs typeface="Times New Roman" panose="02020603050405020304" pitchFamily="18" charset="0"/>
              </a:rPr>
              <a:t>Europska komisija (16. rujna 2021.) Klimatski pakt dio je Europskog zelenog dogovora i pomaže EU da ispuni svoj cilj da postane prvi klimatski neutralni kontinent na svijetu do 2050., članak: U pokretu s Klimatskim paktom</a:t>
            </a:r>
            <a:r>
              <a:rPr lang="hu-HU" sz="1100" u="sng" dirty="0">
                <a:solidFill>
                  <a:srgbClr val="0000FF"/>
                </a:solidFill>
                <a:effectLst/>
                <a:latin typeface="+mn-lt"/>
                <a:ea typeface="Calibri" panose="020F0502020204030204" pitchFamily="34" charset="0"/>
                <a:cs typeface="Times New Roman" panose="02020603050405020304" pitchFamily="18" charset="0"/>
                <a:hlinkClick r:id="rId4"/>
              </a:rPr>
              <a:t>https://europa.eu/climate-pact/news/move-climate-pact-2021-09-16_en</a:t>
            </a:r>
            <a:endParaRPr lang="hu-HU" sz="1100" dirty="0">
              <a:effectLst/>
              <a:latin typeface="+mn-lt"/>
              <a:ea typeface="Calibri" panose="020F0502020204030204" pitchFamily="34" charset="0"/>
              <a:cs typeface="Times New Roman" panose="02020603050405020304" pitchFamily="18" charset="0"/>
            </a:endParaRPr>
          </a:p>
          <a:p>
            <a:pPr algn="l" rtl="0"/>
            <a:r>
              <a:rPr lang="hu-HU" sz="1100" dirty="0">
                <a:effectLst/>
                <a:latin typeface="+mn-lt"/>
                <a:ea typeface="Calibri" panose="020F0502020204030204" pitchFamily="34" charset="0"/>
              </a:rPr>
              <a:t>OECD (2020), Konkurencija na tržištima rada</a:t>
            </a:r>
            <a:br>
              <a:rPr lang="hu-HU" sz="1100" dirty="0">
                <a:effectLst/>
                <a:latin typeface="+mn-lt"/>
                <a:ea typeface="Calibri" panose="020F0502020204030204" pitchFamily="34" charset="0"/>
              </a:rPr>
            </a:br>
            <a:r>
              <a:rPr lang="hu-HU" sz="1100" u="sng" dirty="0">
                <a:solidFill>
                  <a:srgbClr val="0000FF"/>
                </a:solidFill>
                <a:effectLst/>
                <a:latin typeface="+mn-lt"/>
                <a:ea typeface="Calibri" panose="020F0502020204030204" pitchFamily="34" charset="0"/>
                <a:cs typeface="Times New Roman" panose="02020603050405020304" pitchFamily="18" charset="0"/>
                <a:hlinkClick r:id="rId5"/>
              </a:rPr>
              <a:t>http://www.oecd.org/daf/competition/competition-concerns-in-labour-markets.htm</a:t>
            </a:r>
            <a:endParaRPr lang="en-US" sz="1200" b="1" dirty="0">
              <a:solidFill>
                <a:srgbClr val="368E00"/>
              </a:solidFill>
              <a:latin typeface="+mn-lt"/>
            </a:endParaRPr>
          </a:p>
          <a:p>
            <a:pPr algn="l" rtl="0"/>
            <a:r>
              <a:rPr lang="hu-HU" sz="1100" dirty="0">
                <a:effectLst/>
                <a:latin typeface="+mn-lt"/>
                <a:ea typeface="Calibri" panose="020F0502020204030204" pitchFamily="34" charset="0"/>
                <a:cs typeface="Times New Roman" panose="02020603050405020304" pitchFamily="18" charset="0"/>
              </a:rPr>
              <a:t>P63_Stahel_Sustainable_Taxation_10 Oct2011.pdf. [Pristupljeno: 7. svibnja 2020.].</a:t>
            </a:r>
            <a:br>
              <a:rPr lang="hu-HU" sz="1100" dirty="0">
                <a:effectLst/>
                <a:latin typeface="+mn-lt"/>
                <a:ea typeface="Calibri" panose="020F0502020204030204" pitchFamily="34" charset="0"/>
                <a:cs typeface="Times New Roman" panose="02020603050405020304" pitchFamily="18" charset="0"/>
              </a:rPr>
            </a:br>
            <a:r>
              <a:rPr lang="hu-HU" sz="1100" dirty="0">
                <a:effectLst/>
                <a:latin typeface="+mn-lt"/>
                <a:ea typeface="Calibri" panose="020F0502020204030204" pitchFamily="34" charset="0"/>
                <a:cs typeface="Times New Roman" panose="02020603050405020304" pitchFamily="18" charset="0"/>
              </a:rPr>
              <a:t>Projekt Ex' Tax et al., “Nova era. Novi plan. Europa. Fiskalna strategija za uključivo, kružno gospodarstvo,” Ex' Tax Proj., 2016.</a:t>
            </a:r>
          </a:p>
          <a:p>
            <a:pPr algn="l" rtl="0">
              <a:lnSpc>
                <a:spcPct val="107000"/>
              </a:lnSpc>
              <a:spcAft>
                <a:spcPts val="800"/>
              </a:spcAft>
            </a:pPr>
            <a:r>
              <a:rPr lang="hu-HU" sz="1100" dirty="0">
                <a:effectLst/>
                <a:latin typeface="+mn-lt"/>
                <a:ea typeface="Calibri" panose="020F0502020204030204" pitchFamily="34" charset="0"/>
                <a:cs typeface="Times New Roman" panose="02020603050405020304" pitchFamily="18" charset="0"/>
              </a:rPr>
              <a:t>Organizacija Ujedinjenih naroda za obrazovanje, znanost i kulturu</a:t>
            </a:r>
            <a:r>
              <a:rPr lang="hu-HU" sz="1100" u="sng" dirty="0">
                <a:solidFill>
                  <a:srgbClr val="0000FF"/>
                </a:solidFill>
                <a:effectLst/>
                <a:latin typeface="+mn-lt"/>
                <a:ea typeface="Calibri" panose="020F0502020204030204" pitchFamily="34" charset="0"/>
                <a:cs typeface="Times New Roman" panose="02020603050405020304" pitchFamily="18" charset="0"/>
              </a:rPr>
              <a:t> </a:t>
            </a:r>
            <a:r>
              <a:rPr lang="hu-HU" sz="1100" dirty="0">
                <a:effectLst/>
                <a:latin typeface="+mn-lt"/>
                <a:ea typeface="Calibri" panose="020F0502020204030204" pitchFamily="34" charset="0"/>
                <a:cs typeface="Times New Roman" panose="02020603050405020304" pitchFamily="18" charset="0"/>
              </a:rPr>
              <a:t>(2012) Zbirka izvora Obrazovanje za održivi razvoj</a:t>
            </a:r>
            <a:r>
              <a:rPr lang="hu-HU" sz="1100" u="sng" dirty="0">
                <a:solidFill>
                  <a:srgbClr val="0000FF"/>
                </a:solidFill>
                <a:effectLst/>
                <a:latin typeface="+mn-lt"/>
                <a:ea typeface="Calibri" panose="020F0502020204030204" pitchFamily="34" charset="0"/>
                <a:cs typeface="Times New Roman" panose="02020603050405020304" pitchFamily="18" charset="0"/>
                <a:hlinkClick r:id="rId6"/>
              </a:rPr>
              <a:t>https://unesdoc.unesco.org/ark:/48223/pf0000216383</a:t>
            </a:r>
            <a:r>
              <a:rPr lang="hu-HU" sz="1100" dirty="0">
                <a:effectLst/>
                <a:latin typeface="+mn-lt"/>
                <a:ea typeface="Calibri" panose="020F0502020204030204" pitchFamily="34" charset="0"/>
                <a:cs typeface="Times New Roman" panose="02020603050405020304" pitchFamily="18" charset="0"/>
              </a:rPr>
              <a:t> </a:t>
            </a:r>
          </a:p>
          <a:p>
            <a:pPr algn="l" rtl="0"/>
            <a:r>
              <a:rPr lang="hu-HU" sz="1100" dirty="0">
                <a:effectLst/>
                <a:latin typeface="+mn-lt"/>
                <a:ea typeface="Calibri" panose="020F0502020204030204" pitchFamily="34" charset="0"/>
              </a:rPr>
              <a:t>WR Stahel, “The Virtuous Circle? Održiva ekonomija i oporezivanje u vrijeme štednje,”</a:t>
            </a:r>
            <a:br>
              <a:rPr lang="hu-HU" sz="1100" dirty="0">
                <a:effectLst/>
                <a:latin typeface="+mn-lt"/>
                <a:ea typeface="Calibri" panose="020F0502020204030204" pitchFamily="34" charset="0"/>
              </a:rPr>
            </a:br>
            <a:r>
              <a:rPr lang="hu-HU" sz="1100" dirty="0">
                <a:effectLst/>
                <a:latin typeface="+mn-lt"/>
                <a:ea typeface="Calibri" panose="020F0502020204030204" pitchFamily="34" charset="0"/>
              </a:rPr>
              <a:t>Chartered Insurance Institute (CII) Thinkpiece, 2011. Dostupno na mreži: https://www.cii.co.uk/media/854301/T</a:t>
            </a:r>
            <a:endParaRPr lang="en-US" sz="1200" b="1" dirty="0">
              <a:solidFill>
                <a:srgbClr val="368E00"/>
              </a:solidFill>
              <a:latin typeface="+mn-lt"/>
            </a:endParaRPr>
          </a:p>
          <a:p>
            <a:pPr marL="0" indent="0" algn="l" rtl="0">
              <a:buNone/>
            </a:pPr>
            <a:endParaRPr lang="en-US" sz="1200" b="1" dirty="0">
              <a:solidFill>
                <a:srgbClr val="368E00"/>
              </a:solidFill>
              <a:latin typeface="+mn-lt"/>
            </a:endParaRPr>
          </a:p>
          <a:p>
            <a:pPr marL="0" indent="0" algn="l" rtl="0">
              <a:buNone/>
            </a:pPr>
            <a:r>
              <a:rPr lang="en-US" sz="1200" b="1" dirty="0">
                <a:solidFill>
                  <a:srgbClr val="368E00"/>
                </a:solidFill>
                <a:latin typeface="+mn-lt"/>
              </a:rPr>
              <a:t>CE web stranice i platforme</a:t>
            </a:r>
            <a:endParaRPr lang="pt-PT" sz="1200" b="1" dirty="0">
              <a:solidFill>
                <a:srgbClr val="368E00"/>
              </a:solidFill>
              <a:latin typeface="+mn-lt"/>
            </a:endParaRPr>
          </a:p>
          <a:p>
            <a:pPr marL="0" indent="0" algn="l" rtl="0">
              <a:buNone/>
            </a:pPr>
            <a:r>
              <a:rPr lang="hu-HU" sz="1100" kern="0" dirty="0">
                <a:effectLst/>
                <a:latin typeface="+mn-lt"/>
                <a:ea typeface="Times New Roman" panose="02020603050405020304" pitchFamily="18" charset="0"/>
                <a:cs typeface="Calibri Light" panose="020F0302020204030204" pitchFamily="34" charset="0"/>
              </a:rPr>
              <a:t>Zaklada Ellen Macarthur, Izgradimo kružno gospodarstvo</a:t>
            </a:r>
            <a:r>
              <a:rPr lang="hu-HU" sz="1100" u="sng" dirty="0">
                <a:solidFill>
                  <a:srgbClr val="0000FF"/>
                </a:solidFill>
                <a:effectLst/>
                <a:latin typeface="+mn-lt"/>
                <a:ea typeface="Calibri" panose="020F0502020204030204" pitchFamily="34" charset="0"/>
                <a:cs typeface="Times New Roman" panose="02020603050405020304" pitchFamily="18" charset="0"/>
                <a:hlinkClick r:id="rId7"/>
              </a:rPr>
              <a:t>https://ellenmacarthurfoundation.org/</a:t>
            </a:r>
            <a:r>
              <a:rPr lang="hu-HU" sz="1100" dirty="0">
                <a:effectLst/>
                <a:latin typeface="+mn-lt"/>
                <a:ea typeface="Calibri" panose="020F0502020204030204" pitchFamily="34" charset="0"/>
                <a:cs typeface="Times New Roman" panose="02020603050405020304" pitchFamily="18" charset="0"/>
              </a:rPr>
              <a:t>posljednji pristup na</a:t>
            </a:r>
            <a:r>
              <a:rPr lang="pt-PT" sz="1100" dirty="0">
                <a:effectLst/>
                <a:latin typeface="+mn-lt"/>
                <a:ea typeface="Calibri" panose="020F0502020204030204" pitchFamily="34" charset="0"/>
                <a:cs typeface="Times New Roman" panose="02020603050405020304" pitchFamily="18" charset="0"/>
              </a:rPr>
              <a:t>22/05</a:t>
            </a:r>
            <a:r>
              <a:rPr lang="hu-HU" sz="1100" dirty="0">
                <a:effectLst/>
                <a:latin typeface="+mn-lt"/>
                <a:ea typeface="Calibri" panose="020F0502020204030204" pitchFamily="34" charset="0"/>
                <a:cs typeface="Times New Roman" panose="02020603050405020304" pitchFamily="18" charset="0"/>
              </a:rPr>
              <a:t>/2022</a:t>
            </a:r>
          </a:p>
        </p:txBody>
      </p:sp>
      <p:sp>
        <p:nvSpPr>
          <p:cNvPr id="6" name="TextBox 5">
            <a:extLst>
              <a:ext uri="{FF2B5EF4-FFF2-40B4-BE49-F238E27FC236}">
                <a16:creationId xmlns:a16="http://schemas.microsoft.com/office/drawing/2014/main" id="{17D04E2F-F6CA-4AB6-9E8D-A2122E27269D}"/>
              </a:ext>
            </a:extLst>
          </p:cNvPr>
          <p:cNvSpPr txBox="1"/>
          <p:nvPr/>
        </p:nvSpPr>
        <p:spPr>
          <a:xfrm>
            <a:off x="810329" y="1072134"/>
            <a:ext cx="5300770" cy="307777"/>
          </a:xfrm>
          <a:prstGeom prst="rect">
            <a:avLst/>
          </a:prstGeom>
          <a:noFill/>
        </p:spPr>
        <p:txBody>
          <a:bodyPr wrap="square">
            <a:spAutoFit/>
          </a:bodyPr>
          <a:lstStyle/>
          <a:p>
            <a:pPr marL="0" indent="0" algn="l" rtl="0">
              <a:buNone/>
            </a:pPr>
            <a:r>
              <a:rPr lang="en-US" sz="1400" b="1" dirty="0">
                <a:solidFill>
                  <a:srgbClr val="E7501B"/>
                </a:solidFill>
              </a:rPr>
              <a:t>Koristi dionika</a:t>
            </a:r>
          </a:p>
        </p:txBody>
      </p:sp>
    </p:spTree>
    <p:custDataLst>
      <p:tags r:id="rId1"/>
    </p:custDataLst>
    <p:extLst>
      <p:ext uri="{BB962C8B-B14F-4D97-AF65-F5344CB8AC3E}">
        <p14:creationId xmlns:p14="http://schemas.microsoft.com/office/powerpoint/2010/main" val="41100380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02C7A-14C4-4F7F-947E-CE9F3DC1E7E7}"/>
              </a:ext>
            </a:extLst>
          </p:cNvPr>
          <p:cNvSpPr>
            <a:spLocks noGrp="1"/>
          </p:cNvSpPr>
          <p:nvPr>
            <p:ph type="title"/>
          </p:nvPr>
        </p:nvSpPr>
        <p:spPr/>
        <p:txBody>
          <a:bodyPr/>
          <a:lstStyle/>
          <a:p>
            <a:pPr algn="l" rtl="0"/>
            <a:r>
              <a:rPr lang="en-GB" dirty="0"/>
              <a:t>Dodatna literatura</a:t>
            </a:r>
          </a:p>
        </p:txBody>
      </p:sp>
      <p:sp>
        <p:nvSpPr>
          <p:cNvPr id="4" name="TextBox 3">
            <a:extLst>
              <a:ext uri="{FF2B5EF4-FFF2-40B4-BE49-F238E27FC236}">
                <a16:creationId xmlns:a16="http://schemas.microsoft.com/office/drawing/2014/main" id="{00855202-B72E-47AC-BC25-AEE9EBAFC535}"/>
              </a:ext>
            </a:extLst>
          </p:cNvPr>
          <p:cNvSpPr txBox="1"/>
          <p:nvPr/>
        </p:nvSpPr>
        <p:spPr>
          <a:xfrm>
            <a:off x="808226" y="1494396"/>
            <a:ext cx="8333671" cy="3416320"/>
          </a:xfrm>
          <a:prstGeom prst="rect">
            <a:avLst/>
          </a:prstGeom>
          <a:noFill/>
        </p:spPr>
        <p:txBody>
          <a:bodyPr wrap="square">
            <a:spAutoFit/>
          </a:bodyPr>
          <a:lstStyle/>
          <a:p>
            <a:pPr marR="0" lvl="0" algn="l" defTabSz="914400" rtl="0" eaLnBrk="1" fontAlgn="auto" latinLnBrk="0" hangingPunct="1">
              <a:buClrTx/>
              <a:buSzTx/>
              <a:tabLst/>
              <a:defRPr/>
            </a:pPr>
            <a:r>
              <a:rPr kumimoji="0" lang="en-US" sz="1200" b="0" i="0" u="none" strike="noStrike" kern="1200" cap="none" spc="0" normalizeH="0" baseline="0" noProof="0" dirty="0">
                <a:ln>
                  <a:noFill/>
                </a:ln>
                <a:solidFill>
                  <a:prstClr val="black"/>
                </a:solidFill>
                <a:effectLst/>
                <a:uLnTx/>
                <a:uFillTx/>
                <a:latin typeface="+mj-lt"/>
                <a:ea typeface="Verdana" panose="020B0604030504040204" pitchFamily="34" charset="0"/>
                <a:cs typeface="+mn-cs"/>
              </a:rPr>
              <a:t>Zaklada Ellen Macarthur, Kako se kružna ekonomija bori s klimatskim promjenama,</a:t>
            </a:r>
            <a:r>
              <a:rPr kumimoji="0" lang="en-US" sz="1200" b="0" i="0" u="sng" strike="noStrike" kern="1200" cap="none" spc="0" normalizeH="0" baseline="0" noProof="0" dirty="0">
                <a:ln>
                  <a:noFill/>
                </a:ln>
                <a:solidFill>
                  <a:srgbClr val="0563C1"/>
                </a:solidFill>
                <a:effectLst/>
                <a:uLnTx/>
                <a:uFillTx/>
                <a:latin typeface="+mj-lt"/>
                <a:ea typeface="Verdana" panose="020B0604030504040204" pitchFamily="34" charset="0"/>
                <a:cs typeface="+mn-cs"/>
                <a:hlinkClick r:id="rId3"/>
              </a:rPr>
              <a:t>https://emf.thirdlight.com/link/w750u7vysuy1-5a5i6n/@/preview/1?o</a:t>
            </a:r>
            <a:endParaRPr lang="en-US" sz="1200" kern="1200" noProof="0" dirty="0">
              <a:solidFill>
                <a:prstClr val="black"/>
              </a:solidFill>
              <a:latin typeface="+mj-lt"/>
              <a:ea typeface="Verdana" panose="020B0604030504040204" pitchFamily="34" charset="0"/>
              <a:cs typeface="+mn-cs"/>
            </a:endParaRPr>
          </a:p>
          <a:p>
            <a:pPr marR="0" lvl="0" algn="l" defTabSz="914400" rtl="0" eaLnBrk="1" fontAlgn="auto" latinLnBrk="0" hangingPunct="1">
              <a:buClrTx/>
              <a:buSzTx/>
              <a:tabLst/>
              <a:defRPr/>
            </a:pPr>
            <a:r>
              <a:rPr kumimoji="0" lang="en-US" sz="1200" b="0" i="0" u="none" strike="noStrike" kern="1200" cap="none" spc="0" normalizeH="0" baseline="0" noProof="0" dirty="0">
                <a:ln>
                  <a:noFill/>
                </a:ln>
                <a:solidFill>
                  <a:prstClr val="black"/>
                </a:solidFill>
                <a:effectLst/>
                <a:uLnTx/>
                <a:uFillTx/>
                <a:latin typeface="+mj-lt"/>
                <a:ea typeface="Verdana" panose="020B0604030504040204" pitchFamily="34" charset="0"/>
                <a:cs typeface="+mn-cs"/>
              </a:rPr>
              <a:t>Zaklada Ellen Macarthur, Imperativ prirode: Kako kružna ekonomija rješava gubitak bioraznolikosti,</a:t>
            </a:r>
            <a:r>
              <a:rPr kumimoji="0" lang="en-US" sz="1200" b="0" i="0" u="sng" strike="noStrike" kern="1200" cap="none" spc="0" normalizeH="0" baseline="0" noProof="0" dirty="0">
                <a:ln>
                  <a:noFill/>
                </a:ln>
                <a:solidFill>
                  <a:srgbClr val="0563C1"/>
                </a:solidFill>
                <a:effectLst/>
                <a:uLnTx/>
                <a:uFillTx/>
                <a:latin typeface="+mj-lt"/>
                <a:ea typeface="Verdana" panose="020B0604030504040204" pitchFamily="34" charset="0"/>
                <a:cs typeface="+mn-cs"/>
                <a:hlinkClick r:id="rId4"/>
              </a:rPr>
              <a:t>https://emf.thirdlight.com/link/bqgxl2mlprld-v7i2m6/@/preview/1?o</a:t>
            </a:r>
            <a:endParaRPr lang="en-US" sz="1200" kern="1200" dirty="0">
              <a:solidFill>
                <a:prstClr val="black"/>
              </a:solidFill>
              <a:latin typeface="+mj-lt"/>
              <a:ea typeface="Verdana" panose="020B0604030504040204" pitchFamily="34" charset="0"/>
              <a:cs typeface="+mn-cs"/>
            </a:endParaRPr>
          </a:p>
          <a:p>
            <a:pPr marR="0" lvl="0" algn="l" defTabSz="914400" rtl="0" eaLnBrk="1" fontAlgn="auto" latinLnBrk="0" hangingPunct="1">
              <a:buClrTx/>
              <a:buSzTx/>
              <a:tabLst/>
              <a:defRPr/>
            </a:pPr>
            <a:r>
              <a:rPr kumimoji="0" lang="en-US" sz="1200" b="0" i="0" u="none" strike="noStrike" kern="1200" cap="none" spc="0" normalizeH="0" baseline="0" noProof="0" dirty="0" err="1">
                <a:ln>
                  <a:noFill/>
                </a:ln>
                <a:solidFill>
                  <a:prstClr val="black"/>
                </a:solidFill>
                <a:effectLst/>
                <a:uLnTx/>
                <a:uFillTx/>
                <a:latin typeface="+mj-lt"/>
                <a:ea typeface="Verdana" panose="020B0604030504040204" pitchFamily="34" charset="0"/>
                <a:cs typeface="+mn-cs"/>
              </a:rPr>
              <a:t>Carra</a:t>
            </a:r>
            <a:r>
              <a:rPr kumimoji="0" lang="en-US" sz="1200" b="0" i="0" u="none" strike="noStrike" kern="1200" cap="none" spc="0" normalizeH="0" baseline="0" noProof="0" dirty="0">
                <a:ln>
                  <a:noFill/>
                </a:ln>
                <a:solidFill>
                  <a:prstClr val="black"/>
                </a:solidFill>
                <a:effectLst/>
                <a:uLnTx/>
                <a:uFillTx/>
                <a:latin typeface="+mj-lt"/>
                <a:ea typeface="Verdana" panose="020B0604030504040204" pitchFamily="34" charset="0"/>
                <a:cs typeface="+mn-cs"/>
              </a:rPr>
              <a:t>, Guglielmo (Arup) i</a:t>
            </a:r>
            <a:r>
              <a:rPr kumimoji="0" lang="en-US" sz="1200" b="0" i="0" u="none" strike="noStrike" kern="1200" cap="none" spc="0" normalizeH="0" baseline="0" noProof="0" dirty="0" err="1">
                <a:ln>
                  <a:noFill/>
                </a:ln>
                <a:solidFill>
                  <a:prstClr val="black"/>
                </a:solidFill>
                <a:effectLst/>
                <a:uLnTx/>
                <a:uFillTx/>
                <a:latin typeface="+mj-lt"/>
                <a:ea typeface="Verdana" panose="020B0604030504040204" pitchFamily="34" charset="0"/>
                <a:cs typeface="+mn-cs"/>
              </a:rPr>
              <a:t>Magdani</a:t>
            </a:r>
            <a:r>
              <a:rPr kumimoji="0" lang="en-US" sz="1200" b="0" i="0" u="none" strike="noStrike" kern="1200" cap="none" spc="0" normalizeH="0" baseline="0" noProof="0" dirty="0">
                <a:ln>
                  <a:noFill/>
                </a:ln>
                <a:solidFill>
                  <a:prstClr val="black"/>
                </a:solidFill>
                <a:effectLst/>
                <a:uLnTx/>
                <a:uFillTx/>
                <a:latin typeface="+mj-lt"/>
                <a:ea typeface="Verdana" panose="020B0604030504040204" pitchFamily="34" charset="0"/>
                <a:cs typeface="+mn-cs"/>
              </a:rPr>
              <a:t>, Nitesh, (BAM) (2016.)</a:t>
            </a:r>
            <a:r>
              <a:rPr kumimoji="0" lang="en-US" sz="1200" b="0" i="1" u="none" strike="noStrike" kern="1200" cap="none" spc="0" normalizeH="0" baseline="0" noProof="0" dirty="0">
                <a:ln>
                  <a:noFill/>
                </a:ln>
                <a:solidFill>
                  <a:prstClr val="black"/>
                </a:solidFill>
                <a:effectLst/>
                <a:uLnTx/>
                <a:uFillTx/>
                <a:latin typeface="+mj-lt"/>
                <a:ea typeface="Verdana" panose="020B0604030504040204" pitchFamily="34" charset="0"/>
                <a:cs typeface="+mn-cs"/>
              </a:rPr>
              <a:t>Kružni poslovni modeli za izgrađeno okruženje</a:t>
            </a:r>
            <a:r>
              <a:rPr kumimoji="0" lang="en-US" sz="1200" b="0" i="0" u="none" strike="noStrike" kern="1200" cap="none" spc="0" normalizeH="0" baseline="0" noProof="0" dirty="0">
                <a:ln>
                  <a:noFill/>
                </a:ln>
                <a:solidFill>
                  <a:prstClr val="black"/>
                </a:solidFill>
                <a:effectLst/>
                <a:uLnTx/>
                <a:uFillTx/>
                <a:latin typeface="+mj-lt"/>
                <a:ea typeface="Verdana" panose="020B0604030504040204" pitchFamily="34" charset="0"/>
                <a:cs typeface="+mn-cs"/>
              </a:rPr>
              <a:t>,</a:t>
            </a:r>
            <a:r>
              <a:rPr kumimoji="0" lang="en-US" sz="1200" b="0" i="0" u="sng" strike="noStrike" kern="1200" cap="none" spc="0" normalizeH="0" baseline="0" noProof="0" dirty="0">
                <a:ln>
                  <a:noFill/>
                </a:ln>
                <a:solidFill>
                  <a:srgbClr val="0563C1"/>
                </a:solidFill>
                <a:effectLst/>
                <a:uLnTx/>
                <a:uFillTx/>
                <a:latin typeface="+mj-lt"/>
                <a:ea typeface="Verdana" panose="020B0604030504040204" pitchFamily="34" charset="0"/>
                <a:cs typeface="+mn-cs"/>
                <a:hlinkClick r:id="rId5"/>
              </a:rPr>
              <a:t>https://www.ellenmacarthurfoundation.org/assets/downloads/ce100/CE100-CoPro-BE_Business-Models-Interactive.pdf</a:t>
            </a:r>
            <a:r>
              <a:rPr kumimoji="0" lang="en-US" sz="1200" b="0" i="0" u="none" strike="noStrike" kern="1200" cap="none" spc="0" normalizeH="0" baseline="0" noProof="0" dirty="0">
                <a:ln>
                  <a:noFill/>
                </a:ln>
                <a:solidFill>
                  <a:prstClr val="black"/>
                </a:solidFill>
                <a:effectLst/>
                <a:uLnTx/>
                <a:uFillTx/>
                <a:latin typeface="+mj-lt"/>
                <a:ea typeface="Verdana" panose="020B0604030504040204" pitchFamily="34" charset="0"/>
                <a:cs typeface="+mn-cs"/>
              </a:rPr>
              <a:t>, zadnji pristup 13.11.2020.</a:t>
            </a:r>
          </a:p>
          <a:p>
            <a:pPr marR="0" lvl="0" algn="l" defTabSz="914400" rtl="0" eaLnBrk="1" fontAlgn="auto" latinLnBrk="0" hangingPunct="1">
              <a:buClrTx/>
              <a:buSzTx/>
              <a:tabLst/>
              <a:defRPr/>
            </a:pPr>
            <a:r>
              <a:rPr kumimoji="0" lang="en-US" sz="1200" b="0" i="0" u="none" strike="noStrike" kern="1200" cap="none" spc="0" normalizeH="0" baseline="0" noProof="0" dirty="0">
                <a:ln>
                  <a:noFill/>
                </a:ln>
                <a:solidFill>
                  <a:prstClr val="black"/>
                </a:solidFill>
                <a:effectLst/>
                <a:uLnTx/>
                <a:uFillTx/>
                <a:latin typeface="+mj-lt"/>
                <a:ea typeface="Verdana" panose="020B0604030504040204" pitchFamily="34" charset="0"/>
                <a:cs typeface="+mn-cs"/>
              </a:rPr>
              <a:t>Europska komisija (16.01.2018.),</a:t>
            </a:r>
            <a:r>
              <a:rPr kumimoji="0" lang="en-US" sz="1200" b="0" i="1" u="none" strike="noStrike" kern="1200" cap="none" spc="0" normalizeH="0" baseline="0" noProof="0" dirty="0">
                <a:ln>
                  <a:noFill/>
                </a:ln>
                <a:solidFill>
                  <a:prstClr val="black"/>
                </a:solidFill>
                <a:effectLst/>
                <a:uLnTx/>
                <a:uFillTx/>
                <a:latin typeface="+mj-lt"/>
                <a:ea typeface="Verdana" panose="020B0604030504040204" pitchFamily="34" charset="0"/>
                <a:cs typeface="+mn-cs"/>
              </a:rPr>
              <a:t>Komunikacija Komisije Europskom parlamentu, Vijeću, Europskom gospodarskom i socijalnom odboru i Odboru regija o okviru za praćenje kružnog gospodarstva</a:t>
            </a:r>
            <a:r>
              <a:rPr kumimoji="0" lang="en-US" sz="1200" b="0" i="0" u="none" strike="noStrike" kern="1200" cap="none" spc="0" normalizeH="0" baseline="0" noProof="0" dirty="0">
                <a:ln>
                  <a:noFill/>
                </a:ln>
                <a:solidFill>
                  <a:prstClr val="black"/>
                </a:solidFill>
                <a:effectLst/>
                <a:uLnTx/>
                <a:uFillTx/>
                <a:latin typeface="+mj-lt"/>
                <a:ea typeface="Verdana" panose="020B0604030504040204" pitchFamily="34" charset="0"/>
                <a:cs typeface="+mn-cs"/>
              </a:rPr>
              <a:t>,</a:t>
            </a:r>
            <a:r>
              <a:rPr kumimoji="0" lang="en-US" sz="1200" b="0" i="0" u="sng" strike="noStrike" kern="1200" cap="none" spc="0" normalizeH="0" baseline="0" noProof="0" dirty="0">
                <a:ln>
                  <a:noFill/>
                </a:ln>
                <a:solidFill>
                  <a:srgbClr val="0563C1"/>
                </a:solidFill>
                <a:effectLst/>
                <a:uLnTx/>
                <a:uFillTx/>
                <a:latin typeface="+mj-lt"/>
                <a:ea typeface="Verdana" panose="020B0604030504040204" pitchFamily="34" charset="0"/>
                <a:cs typeface="+mn-cs"/>
                <a:hlinkClick r:id="rId6"/>
              </a:rPr>
              <a:t>https://ec.europa.eu/environment/circular-economy/pdf/monitoring-framework.pdf</a:t>
            </a:r>
            <a:r>
              <a:rPr kumimoji="0" lang="en-US" sz="1200" b="0" i="0" u="none" strike="noStrike" kern="1200" cap="none" spc="0" normalizeH="0" baseline="0" noProof="0" dirty="0">
                <a:ln>
                  <a:noFill/>
                </a:ln>
                <a:solidFill>
                  <a:prstClr val="black"/>
                </a:solidFill>
                <a:effectLst/>
                <a:uLnTx/>
                <a:uFillTx/>
                <a:latin typeface="+mj-lt"/>
                <a:ea typeface="Verdana" panose="020B0604030504040204" pitchFamily="34" charset="0"/>
                <a:cs typeface="+mn-cs"/>
              </a:rPr>
              <a:t>, posljednji pristup 03.11.2020.</a:t>
            </a:r>
          </a:p>
          <a:p>
            <a:pPr marR="0" lvl="0" algn="l" defTabSz="914400" rtl="0" eaLnBrk="1" fontAlgn="auto" latinLnBrk="0" hangingPunct="1">
              <a:buClrTx/>
              <a:buSzTx/>
              <a:tabLst/>
              <a:defRPr/>
            </a:pPr>
            <a:r>
              <a:rPr kumimoji="0" lang="en-US" sz="1200" b="0" i="0" u="none" strike="noStrike" kern="1200" cap="none" spc="0" normalizeH="0" baseline="0" noProof="0" dirty="0">
                <a:ln>
                  <a:noFill/>
                </a:ln>
                <a:solidFill>
                  <a:prstClr val="black"/>
                </a:solidFill>
                <a:effectLst/>
                <a:uLnTx/>
                <a:uFillTx/>
                <a:latin typeface="+mj-lt"/>
                <a:ea typeface="Verdana" panose="020B0604030504040204" pitchFamily="34" charset="0"/>
                <a:cs typeface="+mn-cs"/>
              </a:rPr>
              <a:t>John N.</a:t>
            </a:r>
            <a:r>
              <a:rPr kumimoji="0" lang="en-US" sz="1200" b="0" i="0" u="none" strike="noStrike" kern="1200" cap="none" spc="0" normalizeH="0" baseline="0" noProof="0" dirty="0" err="1">
                <a:ln>
                  <a:noFill/>
                </a:ln>
                <a:solidFill>
                  <a:prstClr val="black"/>
                </a:solidFill>
                <a:effectLst/>
                <a:uLnTx/>
                <a:uFillTx/>
                <a:latin typeface="+mj-lt"/>
                <a:ea typeface="Verdana" panose="020B0604030504040204" pitchFamily="34" charset="0"/>
                <a:cs typeface="+mn-cs"/>
              </a:rPr>
              <a:t>Hahladakis</a:t>
            </a:r>
            <a:r>
              <a:rPr kumimoji="0" lang="en-US" sz="1200" b="0" i="0" u="none" strike="noStrike" kern="1200" cap="none" spc="0" normalizeH="0" baseline="0" noProof="0" dirty="0">
                <a:ln>
                  <a:noFill/>
                </a:ln>
                <a:solidFill>
                  <a:prstClr val="black"/>
                </a:solidFill>
                <a:effectLst/>
                <a:uLnTx/>
                <a:uFillTx/>
                <a:latin typeface="+mj-lt"/>
                <a:ea typeface="Verdana" panose="020B0604030504040204" pitchFamily="34" charset="0"/>
                <a:cs typeface="+mn-cs"/>
              </a:rPr>
              <a:t>, Eleni</a:t>
            </a:r>
            <a:r>
              <a:rPr kumimoji="0" lang="en-US" sz="1200" b="0" i="0" u="none" strike="noStrike" kern="1200" cap="none" spc="0" normalizeH="0" baseline="0" noProof="0" dirty="0" err="1">
                <a:ln>
                  <a:noFill/>
                </a:ln>
                <a:solidFill>
                  <a:prstClr val="black"/>
                </a:solidFill>
                <a:effectLst/>
                <a:uLnTx/>
                <a:uFillTx/>
                <a:latin typeface="+mj-lt"/>
                <a:ea typeface="Verdana" panose="020B0604030504040204" pitchFamily="34" charset="0"/>
                <a:cs typeface="+mn-cs"/>
              </a:rPr>
              <a:t>Iacovidou</a:t>
            </a:r>
            <a:r>
              <a:rPr kumimoji="0" lang="en-US" sz="1200" b="0" i="0" u="none" strike="noStrike" kern="1200" cap="none" spc="0" normalizeH="0" baseline="0" noProof="0" dirty="0">
                <a:ln>
                  <a:noFill/>
                </a:ln>
                <a:solidFill>
                  <a:prstClr val="black"/>
                </a:solidFill>
                <a:effectLst/>
                <a:uLnTx/>
                <a:uFillTx/>
                <a:latin typeface="+mj-lt"/>
                <a:ea typeface="Verdana" panose="020B0604030504040204" pitchFamily="34" charset="0"/>
                <a:cs typeface="+mn-cs"/>
              </a:rPr>
              <a:t>,</a:t>
            </a:r>
            <a:r>
              <a:rPr kumimoji="0" lang="en-US" sz="1200" b="0" i="0" u="none" strike="noStrike" kern="1200" cap="none" spc="0" normalizeH="0" baseline="0" noProof="0" dirty="0" err="1">
                <a:ln>
                  <a:noFill/>
                </a:ln>
                <a:solidFill>
                  <a:prstClr val="black"/>
                </a:solidFill>
                <a:effectLst/>
                <a:uLnTx/>
                <a:uFillTx/>
                <a:latin typeface="+mj-lt"/>
                <a:ea typeface="Verdana" panose="020B0604030504040204" pitchFamily="34" charset="0"/>
                <a:cs typeface="+mn-cs"/>
              </a:rPr>
              <a:t>Spiridula</a:t>
            </a:r>
            <a:r>
              <a:rPr kumimoji="0" lang="en-US" sz="1200" b="0" i="0" u="none" strike="noStrike" kern="1200" cap="none" spc="0" normalizeH="0" baseline="0" noProof="0" dirty="0">
                <a:ln>
                  <a:noFill/>
                </a:ln>
                <a:solidFill>
                  <a:prstClr val="black"/>
                </a:solidFill>
                <a:effectLst/>
                <a:uLnTx/>
                <a:uFillTx/>
                <a:latin typeface="+mj-lt"/>
                <a:ea typeface="Verdana" panose="020B0604030504040204" pitchFamily="34" charset="0"/>
                <a:cs typeface="+mn-cs"/>
              </a:rPr>
              <a:t> </a:t>
            </a:r>
            <a:r>
              <a:rPr kumimoji="0" lang="en-US" sz="1200" b="0" i="0" u="none" strike="noStrike" kern="1200" cap="none" spc="0" normalizeH="0" baseline="0" noProof="0" dirty="0" err="1">
                <a:ln>
                  <a:noFill/>
                </a:ln>
                <a:solidFill>
                  <a:prstClr val="black"/>
                </a:solidFill>
                <a:effectLst/>
                <a:uLnTx/>
                <a:uFillTx/>
                <a:latin typeface="+mj-lt"/>
                <a:ea typeface="Verdana" panose="020B0604030504040204" pitchFamily="34" charset="0"/>
                <a:cs typeface="+mn-cs"/>
              </a:rPr>
              <a:t>Gerassimidou</a:t>
            </a:r>
            <a:r>
              <a:rPr kumimoji="0" lang="en-US" sz="1200" b="0" i="0" u="none" strike="noStrike" kern="1200" cap="none" spc="0" normalizeH="0" baseline="0" noProof="0" dirty="0">
                <a:ln>
                  <a:noFill/>
                </a:ln>
                <a:solidFill>
                  <a:prstClr val="black"/>
                </a:solidFill>
                <a:effectLst/>
                <a:uLnTx/>
                <a:uFillTx/>
                <a:latin typeface="+mj-lt"/>
                <a:ea typeface="Verdana" panose="020B0604030504040204" pitchFamily="34" charset="0"/>
                <a:cs typeface="+mn-cs"/>
              </a:rPr>
              <a:t>, Poglavlje 19 - Plastični otpad u kružnom gospodarstvu,</a:t>
            </a:r>
            <a:r>
              <a:rPr kumimoji="0" lang="en-US" sz="1200" b="0" i="0" u="sng" strike="noStrike" kern="1200" cap="none" spc="0" normalizeH="0" baseline="0" noProof="0" dirty="0">
                <a:ln>
                  <a:noFill/>
                </a:ln>
                <a:solidFill>
                  <a:srgbClr val="0563C1"/>
                </a:solidFill>
                <a:effectLst/>
                <a:uLnTx/>
                <a:uFillTx/>
                <a:latin typeface="+mj-lt"/>
                <a:ea typeface="Verdana" panose="020B0604030504040204" pitchFamily="34" charset="0"/>
                <a:cs typeface="+mn-cs"/>
                <a:hlinkClick r:id="rId7"/>
              </a:rPr>
              <a:t>https://www.sciencedirect.com/science/article/pii/B9780128178805000190</a:t>
            </a:r>
            <a:endParaRPr kumimoji="0" lang="en-US" sz="1200" b="0" i="0" u="none" strike="noStrike" kern="1200" cap="none" spc="0" normalizeH="0" baseline="0" noProof="0" dirty="0">
              <a:ln>
                <a:noFill/>
              </a:ln>
              <a:solidFill>
                <a:prstClr val="black"/>
              </a:solidFill>
              <a:effectLst/>
              <a:uLnTx/>
              <a:uFillTx/>
              <a:latin typeface="+mj-lt"/>
              <a:ea typeface="Verdana" panose="020B0604030504040204" pitchFamily="34" charset="0"/>
              <a:cs typeface="+mn-cs"/>
            </a:endParaRPr>
          </a:p>
          <a:p>
            <a:pPr marR="0" lvl="0" algn="l" defTabSz="914400" rtl="0" eaLnBrk="1" fontAlgn="auto" latinLnBrk="0" hangingPunct="1">
              <a:buClrTx/>
              <a:buSzTx/>
              <a:tabLst/>
              <a:defRPr/>
            </a:pPr>
            <a:r>
              <a:rPr kumimoji="0" lang="en-US" sz="1200" b="0" i="0" u="none" strike="noStrike" kern="1200" cap="none" spc="0" normalizeH="0" baseline="0" noProof="0" dirty="0">
                <a:ln>
                  <a:noFill/>
                </a:ln>
                <a:solidFill>
                  <a:prstClr val="black"/>
                </a:solidFill>
                <a:effectLst/>
                <a:uLnTx/>
                <a:uFillTx/>
                <a:latin typeface="+mj-lt"/>
                <a:ea typeface="Verdana" panose="020B0604030504040204" pitchFamily="34" charset="0"/>
                <a:cs typeface="+mn-cs"/>
              </a:rPr>
              <a:t>Zaklada Ellen Macarthur, Plastika i kružna ekonomija,</a:t>
            </a:r>
            <a:r>
              <a:rPr kumimoji="0" lang="en-US" sz="1200" b="0" i="0" u="sng" strike="noStrike" kern="1200" cap="none" spc="0" normalizeH="0" baseline="0" noProof="0" dirty="0">
                <a:ln>
                  <a:noFill/>
                </a:ln>
                <a:solidFill>
                  <a:srgbClr val="0563C1"/>
                </a:solidFill>
                <a:effectLst/>
                <a:uLnTx/>
                <a:uFillTx/>
                <a:latin typeface="+mj-lt"/>
                <a:ea typeface="Verdana" panose="020B0604030504040204" pitchFamily="34" charset="0"/>
                <a:cs typeface="+mn-cs"/>
                <a:hlinkClick r:id="rId8"/>
              </a:rPr>
              <a:t>https://archive.ellenmacarthurfoundation.org/explore/plastics-and-the-circular-economy</a:t>
            </a:r>
            <a:endParaRPr kumimoji="0" lang="en-US" sz="1200" b="0" i="0" u="none" strike="noStrike" kern="1200" cap="none" spc="0" normalizeH="0" baseline="0" noProof="0" dirty="0">
              <a:ln>
                <a:noFill/>
              </a:ln>
              <a:solidFill>
                <a:prstClr val="black"/>
              </a:solidFill>
              <a:effectLst/>
              <a:uLnTx/>
              <a:uFillTx/>
              <a:latin typeface="+mj-lt"/>
              <a:ea typeface="Verdana" panose="020B0604030504040204" pitchFamily="34" charset="0"/>
              <a:cs typeface="+mn-cs"/>
            </a:endParaRPr>
          </a:p>
          <a:p>
            <a:pPr marR="0" lvl="0" algn="l" defTabSz="914400" rtl="0" eaLnBrk="1" fontAlgn="auto" latinLnBrk="0" hangingPunct="1">
              <a:buClrTx/>
              <a:buSzTx/>
              <a:tabLst/>
              <a:defRPr/>
            </a:pPr>
            <a:r>
              <a:rPr kumimoji="0" lang="en-US" sz="1200" b="0" i="0" u="none" strike="noStrike" kern="1200" cap="none" spc="0" normalizeH="0" baseline="0" noProof="0" dirty="0">
                <a:ln>
                  <a:noFill/>
                </a:ln>
                <a:solidFill>
                  <a:prstClr val="black"/>
                </a:solidFill>
                <a:effectLst/>
                <a:uLnTx/>
                <a:uFillTx/>
                <a:latin typeface="+mj-lt"/>
                <a:ea typeface="Verdana" panose="020B0604030504040204" pitchFamily="34" charset="0"/>
                <a:cs typeface="+mn-cs"/>
              </a:rPr>
              <a:t>EU SCIENCE HUB</a:t>
            </a:r>
            <a:r>
              <a:rPr kumimoji="0" lang="en-US" sz="1200" b="0" i="1" u="none" strike="noStrike" kern="1200" cap="none" spc="0" normalizeH="0" baseline="0" noProof="0" dirty="0">
                <a:ln>
                  <a:noFill/>
                </a:ln>
                <a:solidFill>
                  <a:prstClr val="black"/>
                </a:solidFill>
                <a:effectLst/>
                <a:uLnTx/>
                <a:uFillTx/>
                <a:latin typeface="+mj-lt"/>
                <a:ea typeface="Verdana" panose="020B0604030504040204" pitchFamily="34" charset="0"/>
                <a:cs typeface="+mn-cs"/>
              </a:rPr>
              <a:t>, Otpad i kružno gospodarstvo</a:t>
            </a:r>
            <a:r>
              <a:rPr kumimoji="0" lang="en-US" sz="1200" b="0" i="0" u="none" strike="noStrike" kern="1200" cap="none" spc="0" normalizeH="0" baseline="0" noProof="0" dirty="0">
                <a:ln>
                  <a:noFill/>
                </a:ln>
                <a:solidFill>
                  <a:prstClr val="black"/>
                </a:solidFill>
                <a:effectLst/>
                <a:uLnTx/>
                <a:uFillTx/>
                <a:latin typeface="+mj-lt"/>
                <a:ea typeface="Verdana" panose="020B0604030504040204" pitchFamily="34" charset="0"/>
                <a:cs typeface="+mn-cs"/>
              </a:rPr>
              <a:t> </a:t>
            </a:r>
            <a:r>
              <a:rPr kumimoji="0" lang="en-US" sz="1200" b="0" i="1" u="sng" strike="noStrike" kern="1200" cap="none" spc="0" normalizeH="0" baseline="0" noProof="0" dirty="0">
                <a:ln>
                  <a:noFill/>
                </a:ln>
                <a:solidFill>
                  <a:srgbClr val="0563C1"/>
                </a:solidFill>
                <a:effectLst/>
                <a:uLnTx/>
                <a:uFillTx/>
                <a:latin typeface="+mj-lt"/>
                <a:ea typeface="Verdana" panose="020B0604030504040204" pitchFamily="34" charset="0"/>
                <a:cs typeface="+mn-cs"/>
                <a:hlinkClick r:id="rId9"/>
              </a:rPr>
              <a:t>https://ec.europa.eu/jrc/en/research-topic/waste-and-recycling</a:t>
            </a:r>
            <a:endParaRPr kumimoji="0" lang="en-US" sz="1200" b="0" i="0" u="none" strike="noStrike" kern="1200" cap="none" spc="0" normalizeH="0" baseline="0" noProof="0" dirty="0">
              <a:ln>
                <a:noFill/>
              </a:ln>
              <a:solidFill>
                <a:prstClr val="black"/>
              </a:solidFill>
              <a:effectLst/>
              <a:uLnTx/>
              <a:uFillTx/>
              <a:latin typeface="+mj-lt"/>
              <a:ea typeface="Verdana" panose="020B0604030504040204" pitchFamily="34" charset="0"/>
              <a:cs typeface="+mn-cs"/>
            </a:endParaRPr>
          </a:p>
          <a:p>
            <a:pPr marR="0" lvl="0" algn="l" defTabSz="914400" rtl="0" eaLnBrk="1" fontAlgn="auto" latinLnBrk="0" hangingPunct="1">
              <a:buClrTx/>
              <a:buSzTx/>
              <a:tabLst/>
              <a:defRPr/>
            </a:pPr>
            <a:r>
              <a:rPr kumimoji="0" lang="en-US" sz="1200" b="0" i="0" u="none" strike="noStrike" kern="1200" cap="none" spc="0" normalizeH="0" baseline="0" noProof="0" dirty="0">
                <a:ln>
                  <a:noFill/>
                </a:ln>
                <a:solidFill>
                  <a:prstClr val="black"/>
                </a:solidFill>
                <a:effectLst/>
                <a:uLnTx/>
                <a:uFillTx/>
                <a:latin typeface="+mj-lt"/>
                <a:ea typeface="Verdana" panose="020B0604030504040204" pitchFamily="34" charset="0"/>
                <a:cs typeface="+mn-cs"/>
              </a:rPr>
              <a:t>EKONOMIJA KRUGA, SVIJET KRUGA JE BIOLOŠKA RAZNOLIKOST. ALI TREBA LI BIORAZNOLIKOST KRUŽNO GOSPODARSTVO?,</a:t>
            </a:r>
            <a:r>
              <a:rPr kumimoji="0" lang="en-US" sz="1200" b="0" i="0" u="sng" strike="noStrike" kern="1200" cap="none" spc="0" normalizeH="0" baseline="0" noProof="0" dirty="0">
                <a:ln>
                  <a:noFill/>
                </a:ln>
                <a:solidFill>
                  <a:srgbClr val="0563C1"/>
                </a:solidFill>
                <a:effectLst/>
                <a:uLnTx/>
                <a:uFillTx/>
                <a:latin typeface="+mj-lt"/>
                <a:ea typeface="Verdana" panose="020B0604030504040204" pitchFamily="34" charset="0"/>
                <a:cs typeface="+mn-cs"/>
                <a:hlinkClick r:id="rId10"/>
              </a:rPr>
              <a:t>https://www.circle-economy.com/blogs/a-circular-world-is-biodiverse-but-does-biodiversity-need-the-circular-economy</a:t>
            </a:r>
            <a:endParaRPr kumimoji="0" lang="en-US" sz="1200" b="0" i="0" u="none" strike="noStrike" kern="1200" cap="none" spc="0" normalizeH="0" baseline="0" noProof="0" dirty="0">
              <a:ln>
                <a:noFill/>
              </a:ln>
              <a:solidFill>
                <a:prstClr val="black"/>
              </a:solidFill>
              <a:effectLst/>
              <a:uLnTx/>
              <a:uFillTx/>
              <a:latin typeface="+mj-lt"/>
              <a:ea typeface="Verdana" panose="020B060403050404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17D04E2F-F6CA-4AB6-9E8D-A2122E27269D}"/>
              </a:ext>
            </a:extLst>
          </p:cNvPr>
          <p:cNvSpPr txBox="1"/>
          <p:nvPr/>
        </p:nvSpPr>
        <p:spPr>
          <a:xfrm>
            <a:off x="808226" y="1186619"/>
            <a:ext cx="5300770" cy="307777"/>
          </a:xfrm>
          <a:prstGeom prst="rect">
            <a:avLst/>
          </a:prstGeom>
          <a:noFill/>
        </p:spPr>
        <p:txBody>
          <a:bodyPr wrap="square">
            <a:spAutoFit/>
          </a:bodyPr>
          <a:lstStyle/>
          <a:p>
            <a:pPr algn="l" rtl="0"/>
            <a:r>
              <a:rPr lang="en-US" b="1" dirty="0">
                <a:solidFill>
                  <a:srgbClr val="E7501B"/>
                </a:solidFill>
              </a:rPr>
              <a:t>Prednosti za okoliš nakon prijelaza na CE</a:t>
            </a:r>
            <a:endParaRPr lang="el-GR" b="1" dirty="0">
              <a:solidFill>
                <a:srgbClr val="E7501B"/>
              </a:solidFill>
            </a:endParaRPr>
          </a:p>
        </p:txBody>
      </p:sp>
    </p:spTree>
    <p:custDataLst>
      <p:tags r:id="rId1"/>
    </p:custDataLst>
    <p:extLst>
      <p:ext uri="{BB962C8B-B14F-4D97-AF65-F5344CB8AC3E}">
        <p14:creationId xmlns:p14="http://schemas.microsoft.com/office/powerpoint/2010/main" val="24572637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sp>
        <p:nvSpPr>
          <p:cNvPr id="718" name="Google Shape;718;p51"/>
          <p:cNvSpPr txBox="1">
            <a:spLocks noGrp="1"/>
          </p:cNvSpPr>
          <p:nvPr>
            <p:ph type="title"/>
          </p:nvPr>
        </p:nvSpPr>
        <p:spPr>
          <a:xfrm>
            <a:off x="627744" y="1923359"/>
            <a:ext cx="3858900" cy="2661789"/>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err="1"/>
              <a:t>Vaše</a:t>
            </a:r>
            <a:r>
              <a:rPr lang="en-US" dirty="0"/>
              <a:t> </a:t>
            </a:r>
            <a:r>
              <a:rPr lang="en-US" dirty="0" err="1"/>
              <a:t>zeleno</a:t>
            </a:r>
            <a:r>
              <a:rPr lang="en-US" dirty="0"/>
              <a:t> </a:t>
            </a:r>
            <a:r>
              <a:rPr lang="en-US" dirty="0" err="1"/>
              <a:t>poslovanje</a:t>
            </a:r>
            <a:endParaRPr lang="en-US" dirty="0"/>
          </a:p>
        </p:txBody>
      </p:sp>
      <p:sp>
        <p:nvSpPr>
          <p:cNvPr id="2" name="Google Shape;717;p51">
            <a:extLst>
              <a:ext uri="{FF2B5EF4-FFF2-40B4-BE49-F238E27FC236}">
                <a16:creationId xmlns:a16="http://schemas.microsoft.com/office/drawing/2014/main" id="{D798A641-4D9D-F6AB-AC65-97A93394020E}"/>
              </a:ext>
            </a:extLst>
          </p:cNvPr>
          <p:cNvSpPr/>
          <p:nvPr/>
        </p:nvSpPr>
        <p:spPr>
          <a:xfrm>
            <a:off x="5443875" y="1896300"/>
            <a:ext cx="2747100" cy="2712000"/>
          </a:xfrm>
          <a:prstGeom prst="rect">
            <a:avLst/>
          </a:prstGeom>
          <a:solidFill>
            <a:srgbClr val="15A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5" name="Google Shape;720;p51">
            <a:extLst>
              <a:ext uri="{FF2B5EF4-FFF2-40B4-BE49-F238E27FC236}">
                <a16:creationId xmlns:a16="http://schemas.microsoft.com/office/drawing/2014/main" id="{BDDDC8A3-6807-9FA7-1A0B-6598C9C410F6}"/>
              </a:ext>
            </a:extLst>
          </p:cNvPr>
          <p:cNvGrpSpPr/>
          <p:nvPr/>
        </p:nvGrpSpPr>
        <p:grpSpPr>
          <a:xfrm>
            <a:off x="4572118" y="1023546"/>
            <a:ext cx="3615639" cy="2905926"/>
            <a:chOff x="1917372" y="1288466"/>
            <a:chExt cx="2993079" cy="2405568"/>
          </a:xfrm>
        </p:grpSpPr>
        <p:sp>
          <p:nvSpPr>
            <p:cNvPr id="6" name="Google Shape;721;p51">
              <a:extLst>
                <a:ext uri="{FF2B5EF4-FFF2-40B4-BE49-F238E27FC236}">
                  <a16:creationId xmlns:a16="http://schemas.microsoft.com/office/drawing/2014/main" id="{D86A8B92-0223-5A73-51CD-86C652F22B1D}"/>
                </a:ext>
              </a:extLst>
            </p:cNvPr>
            <p:cNvSpPr/>
            <p:nvPr/>
          </p:nvSpPr>
          <p:spPr>
            <a:xfrm>
              <a:off x="2962748" y="2186357"/>
              <a:ext cx="902196" cy="1507677"/>
            </a:xfrm>
            <a:custGeom>
              <a:avLst/>
              <a:gdLst/>
              <a:ahLst/>
              <a:cxnLst/>
              <a:rect l="l" t="t" r="r" b="b"/>
              <a:pathLst>
                <a:path w="55324" h="92453" extrusionOk="0">
                  <a:moveTo>
                    <a:pt x="14662" y="1"/>
                  </a:moveTo>
                  <a:lnTo>
                    <a:pt x="14482" y="2609"/>
                  </a:lnTo>
                  <a:lnTo>
                    <a:pt x="11791" y="41519"/>
                  </a:lnTo>
                  <a:lnTo>
                    <a:pt x="11747" y="42149"/>
                  </a:lnTo>
                  <a:lnTo>
                    <a:pt x="11276" y="48946"/>
                  </a:lnTo>
                  <a:lnTo>
                    <a:pt x="10009" y="67301"/>
                  </a:lnTo>
                  <a:lnTo>
                    <a:pt x="9674" y="72100"/>
                  </a:lnTo>
                  <a:lnTo>
                    <a:pt x="9309" y="77399"/>
                  </a:lnTo>
                  <a:cubicBezTo>
                    <a:pt x="9308" y="79203"/>
                    <a:pt x="8592" y="80932"/>
                    <a:pt x="7316" y="82207"/>
                  </a:cubicBezTo>
                  <a:lnTo>
                    <a:pt x="1713" y="87809"/>
                  </a:lnTo>
                  <a:cubicBezTo>
                    <a:pt x="1" y="89522"/>
                    <a:pt x="1214" y="92452"/>
                    <a:pt x="3638" y="92452"/>
                  </a:cubicBezTo>
                  <a:lnTo>
                    <a:pt x="51687" y="92452"/>
                  </a:lnTo>
                  <a:cubicBezTo>
                    <a:pt x="54110" y="92452"/>
                    <a:pt x="55324" y="89522"/>
                    <a:pt x="53610" y="87809"/>
                  </a:cubicBezTo>
                  <a:lnTo>
                    <a:pt x="48009" y="82207"/>
                  </a:lnTo>
                  <a:cubicBezTo>
                    <a:pt x="46733" y="80932"/>
                    <a:pt x="46017" y="79203"/>
                    <a:pt x="46017" y="77399"/>
                  </a:cubicBezTo>
                  <a:lnTo>
                    <a:pt x="45652" y="72100"/>
                  </a:lnTo>
                  <a:lnTo>
                    <a:pt x="45317" y="67301"/>
                  </a:lnTo>
                  <a:lnTo>
                    <a:pt x="44049" y="48946"/>
                  </a:lnTo>
                  <a:lnTo>
                    <a:pt x="43577" y="42149"/>
                  </a:lnTo>
                  <a:lnTo>
                    <a:pt x="43535" y="41519"/>
                  </a:lnTo>
                  <a:lnTo>
                    <a:pt x="40842" y="2609"/>
                  </a:lnTo>
                  <a:lnTo>
                    <a:pt x="4066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22;p51">
              <a:extLst>
                <a:ext uri="{FF2B5EF4-FFF2-40B4-BE49-F238E27FC236}">
                  <a16:creationId xmlns:a16="http://schemas.microsoft.com/office/drawing/2014/main" id="{EB309248-8A21-0AD0-9218-EA2A084C6072}"/>
                </a:ext>
              </a:extLst>
            </p:cNvPr>
            <p:cNvSpPr/>
            <p:nvPr/>
          </p:nvSpPr>
          <p:spPr>
            <a:xfrm>
              <a:off x="2962748" y="2186357"/>
              <a:ext cx="902196" cy="1507677"/>
            </a:xfrm>
            <a:custGeom>
              <a:avLst/>
              <a:gdLst/>
              <a:ahLst/>
              <a:cxnLst/>
              <a:rect l="l" t="t" r="r" b="b"/>
              <a:pathLst>
                <a:path w="55324" h="92453" extrusionOk="0">
                  <a:moveTo>
                    <a:pt x="14662" y="1"/>
                  </a:moveTo>
                  <a:lnTo>
                    <a:pt x="14482" y="2609"/>
                  </a:lnTo>
                  <a:lnTo>
                    <a:pt x="11791" y="41519"/>
                  </a:lnTo>
                  <a:lnTo>
                    <a:pt x="11747" y="42149"/>
                  </a:lnTo>
                  <a:lnTo>
                    <a:pt x="11276" y="48946"/>
                  </a:lnTo>
                  <a:lnTo>
                    <a:pt x="10009" y="67301"/>
                  </a:lnTo>
                  <a:lnTo>
                    <a:pt x="9674" y="72100"/>
                  </a:lnTo>
                  <a:lnTo>
                    <a:pt x="9309" y="77399"/>
                  </a:lnTo>
                  <a:cubicBezTo>
                    <a:pt x="9308" y="79203"/>
                    <a:pt x="8592" y="80932"/>
                    <a:pt x="7316" y="82207"/>
                  </a:cubicBezTo>
                  <a:lnTo>
                    <a:pt x="1713" y="87809"/>
                  </a:lnTo>
                  <a:cubicBezTo>
                    <a:pt x="1" y="89522"/>
                    <a:pt x="1214" y="92452"/>
                    <a:pt x="3638" y="92452"/>
                  </a:cubicBezTo>
                  <a:lnTo>
                    <a:pt x="51687" y="92452"/>
                  </a:lnTo>
                  <a:cubicBezTo>
                    <a:pt x="54110" y="92452"/>
                    <a:pt x="55324" y="89522"/>
                    <a:pt x="53610" y="87809"/>
                  </a:cubicBezTo>
                  <a:lnTo>
                    <a:pt x="48009" y="82207"/>
                  </a:lnTo>
                  <a:cubicBezTo>
                    <a:pt x="46733" y="80932"/>
                    <a:pt x="46017" y="79203"/>
                    <a:pt x="46017" y="77399"/>
                  </a:cubicBezTo>
                  <a:lnTo>
                    <a:pt x="45652" y="72100"/>
                  </a:lnTo>
                  <a:lnTo>
                    <a:pt x="45317" y="67301"/>
                  </a:lnTo>
                  <a:lnTo>
                    <a:pt x="44049" y="48946"/>
                  </a:lnTo>
                  <a:lnTo>
                    <a:pt x="43577" y="42149"/>
                  </a:lnTo>
                  <a:lnTo>
                    <a:pt x="43535" y="41519"/>
                  </a:lnTo>
                  <a:lnTo>
                    <a:pt x="40842" y="2609"/>
                  </a:lnTo>
                  <a:lnTo>
                    <a:pt x="4066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723;p51">
              <a:extLst>
                <a:ext uri="{FF2B5EF4-FFF2-40B4-BE49-F238E27FC236}">
                  <a16:creationId xmlns:a16="http://schemas.microsoft.com/office/drawing/2014/main" id="{4A1FCD40-FF32-7540-9AD2-736B71C4B6A4}"/>
                </a:ext>
              </a:extLst>
            </p:cNvPr>
            <p:cNvSpPr/>
            <p:nvPr/>
          </p:nvSpPr>
          <p:spPr>
            <a:xfrm>
              <a:off x="1917372" y="1288466"/>
              <a:ext cx="2993079" cy="1995402"/>
            </a:xfrm>
            <a:custGeom>
              <a:avLst/>
              <a:gdLst/>
              <a:ahLst/>
              <a:cxnLst/>
              <a:rect l="l" t="t" r="r" b="b"/>
              <a:pathLst>
                <a:path w="183540" h="122361" extrusionOk="0">
                  <a:moveTo>
                    <a:pt x="6113" y="0"/>
                  </a:moveTo>
                  <a:cubicBezTo>
                    <a:pt x="5991" y="0"/>
                    <a:pt x="5872" y="4"/>
                    <a:pt x="5753" y="12"/>
                  </a:cubicBezTo>
                  <a:cubicBezTo>
                    <a:pt x="5749" y="12"/>
                    <a:pt x="5746" y="11"/>
                    <a:pt x="5743" y="11"/>
                  </a:cubicBezTo>
                  <a:cubicBezTo>
                    <a:pt x="5734" y="11"/>
                    <a:pt x="5726" y="13"/>
                    <a:pt x="5718" y="15"/>
                  </a:cubicBezTo>
                  <a:cubicBezTo>
                    <a:pt x="5602" y="19"/>
                    <a:pt x="5486" y="30"/>
                    <a:pt x="5372" y="46"/>
                  </a:cubicBezTo>
                  <a:cubicBezTo>
                    <a:pt x="5252" y="58"/>
                    <a:pt x="5130" y="77"/>
                    <a:pt x="5011" y="101"/>
                  </a:cubicBezTo>
                  <a:cubicBezTo>
                    <a:pt x="4919" y="116"/>
                    <a:pt x="4827" y="135"/>
                    <a:pt x="4734" y="158"/>
                  </a:cubicBezTo>
                  <a:cubicBezTo>
                    <a:pt x="4447" y="223"/>
                    <a:pt x="4164" y="310"/>
                    <a:pt x="3890" y="418"/>
                  </a:cubicBezTo>
                  <a:cubicBezTo>
                    <a:pt x="3808" y="450"/>
                    <a:pt x="3728" y="484"/>
                    <a:pt x="3648" y="518"/>
                  </a:cubicBezTo>
                  <a:cubicBezTo>
                    <a:pt x="3541" y="569"/>
                    <a:pt x="3433" y="618"/>
                    <a:pt x="3329" y="671"/>
                  </a:cubicBezTo>
                  <a:cubicBezTo>
                    <a:pt x="3222" y="725"/>
                    <a:pt x="3113" y="783"/>
                    <a:pt x="3014" y="844"/>
                  </a:cubicBezTo>
                  <a:cubicBezTo>
                    <a:pt x="2945" y="887"/>
                    <a:pt x="2880" y="926"/>
                    <a:pt x="2814" y="972"/>
                  </a:cubicBezTo>
                  <a:cubicBezTo>
                    <a:pt x="2603" y="1103"/>
                    <a:pt x="2399" y="1249"/>
                    <a:pt x="2208" y="1410"/>
                  </a:cubicBezTo>
                  <a:lnTo>
                    <a:pt x="2092" y="1512"/>
                  </a:lnTo>
                  <a:cubicBezTo>
                    <a:pt x="2031" y="1563"/>
                    <a:pt x="1973" y="1617"/>
                    <a:pt x="1916" y="1670"/>
                  </a:cubicBezTo>
                  <a:cubicBezTo>
                    <a:pt x="1909" y="1678"/>
                    <a:pt x="1902" y="1682"/>
                    <a:pt x="1897" y="1694"/>
                  </a:cubicBezTo>
                  <a:cubicBezTo>
                    <a:pt x="1823" y="1757"/>
                    <a:pt x="1753" y="1825"/>
                    <a:pt x="1689" y="1901"/>
                  </a:cubicBezTo>
                  <a:cubicBezTo>
                    <a:pt x="1672" y="1910"/>
                    <a:pt x="1660" y="1923"/>
                    <a:pt x="1650" y="1938"/>
                  </a:cubicBezTo>
                  <a:cubicBezTo>
                    <a:pt x="1589" y="2001"/>
                    <a:pt x="1531" y="2065"/>
                    <a:pt x="1474" y="2130"/>
                  </a:cubicBezTo>
                  <a:cubicBezTo>
                    <a:pt x="1382" y="2237"/>
                    <a:pt x="1294" y="2346"/>
                    <a:pt x="1214" y="2458"/>
                  </a:cubicBezTo>
                  <a:cubicBezTo>
                    <a:pt x="1098" y="2614"/>
                    <a:pt x="986" y="2779"/>
                    <a:pt x="883" y="2944"/>
                  </a:cubicBezTo>
                  <a:cubicBezTo>
                    <a:pt x="818" y="3053"/>
                    <a:pt x="752" y="3168"/>
                    <a:pt x="694" y="3279"/>
                  </a:cubicBezTo>
                  <a:cubicBezTo>
                    <a:pt x="682" y="3299"/>
                    <a:pt x="672" y="3320"/>
                    <a:pt x="665" y="3340"/>
                  </a:cubicBezTo>
                  <a:cubicBezTo>
                    <a:pt x="614" y="3437"/>
                    <a:pt x="568" y="3532"/>
                    <a:pt x="526" y="3629"/>
                  </a:cubicBezTo>
                  <a:cubicBezTo>
                    <a:pt x="519" y="3649"/>
                    <a:pt x="511" y="3663"/>
                    <a:pt x="502" y="3678"/>
                  </a:cubicBezTo>
                  <a:cubicBezTo>
                    <a:pt x="456" y="3790"/>
                    <a:pt x="410" y="3902"/>
                    <a:pt x="368" y="4016"/>
                  </a:cubicBezTo>
                  <a:cubicBezTo>
                    <a:pt x="362" y="4028"/>
                    <a:pt x="359" y="4039"/>
                    <a:pt x="356" y="4052"/>
                  </a:cubicBezTo>
                  <a:cubicBezTo>
                    <a:pt x="315" y="4171"/>
                    <a:pt x="276" y="4290"/>
                    <a:pt x="242" y="4412"/>
                  </a:cubicBezTo>
                  <a:cubicBezTo>
                    <a:pt x="234" y="4432"/>
                    <a:pt x="227" y="4451"/>
                    <a:pt x="222" y="4470"/>
                  </a:cubicBezTo>
                  <a:cubicBezTo>
                    <a:pt x="152" y="4731"/>
                    <a:pt x="97" y="4997"/>
                    <a:pt x="59" y="5265"/>
                  </a:cubicBezTo>
                  <a:cubicBezTo>
                    <a:pt x="18" y="5548"/>
                    <a:pt x="1" y="5834"/>
                    <a:pt x="1" y="6121"/>
                  </a:cubicBezTo>
                  <a:lnTo>
                    <a:pt x="1" y="116245"/>
                  </a:lnTo>
                  <a:cubicBezTo>
                    <a:pt x="1" y="116350"/>
                    <a:pt x="4" y="116457"/>
                    <a:pt x="8" y="116561"/>
                  </a:cubicBezTo>
                  <a:cubicBezTo>
                    <a:pt x="16" y="116690"/>
                    <a:pt x="27" y="116821"/>
                    <a:pt x="39" y="116948"/>
                  </a:cubicBezTo>
                  <a:cubicBezTo>
                    <a:pt x="69" y="117201"/>
                    <a:pt x="114" y="117453"/>
                    <a:pt x="173" y="117701"/>
                  </a:cubicBezTo>
                  <a:cubicBezTo>
                    <a:pt x="205" y="117823"/>
                    <a:pt x="239" y="117947"/>
                    <a:pt x="273" y="118066"/>
                  </a:cubicBezTo>
                  <a:cubicBezTo>
                    <a:pt x="312" y="118185"/>
                    <a:pt x="353" y="118304"/>
                    <a:pt x="397" y="118419"/>
                  </a:cubicBezTo>
                  <a:cubicBezTo>
                    <a:pt x="438" y="118526"/>
                    <a:pt x="480" y="118635"/>
                    <a:pt x="531" y="118742"/>
                  </a:cubicBezTo>
                  <a:cubicBezTo>
                    <a:pt x="534" y="118754"/>
                    <a:pt x="542" y="118769"/>
                    <a:pt x="545" y="118783"/>
                  </a:cubicBezTo>
                  <a:cubicBezTo>
                    <a:pt x="596" y="118888"/>
                    <a:pt x="645" y="118995"/>
                    <a:pt x="703" y="119095"/>
                  </a:cubicBezTo>
                  <a:cubicBezTo>
                    <a:pt x="761" y="119206"/>
                    <a:pt x="818" y="119313"/>
                    <a:pt x="883" y="119418"/>
                  </a:cubicBezTo>
                  <a:cubicBezTo>
                    <a:pt x="988" y="119586"/>
                    <a:pt x="1099" y="119748"/>
                    <a:pt x="1214" y="119906"/>
                  </a:cubicBezTo>
                  <a:cubicBezTo>
                    <a:pt x="1354" y="120090"/>
                    <a:pt x="1504" y="120269"/>
                    <a:pt x="1663" y="120439"/>
                  </a:cubicBezTo>
                  <a:cubicBezTo>
                    <a:pt x="1744" y="120524"/>
                    <a:pt x="1824" y="120604"/>
                    <a:pt x="1909" y="120684"/>
                  </a:cubicBezTo>
                  <a:cubicBezTo>
                    <a:pt x="2155" y="120915"/>
                    <a:pt x="2418" y="121126"/>
                    <a:pt x="2697" y="121317"/>
                  </a:cubicBezTo>
                  <a:cubicBezTo>
                    <a:pt x="2707" y="121323"/>
                    <a:pt x="2717" y="121329"/>
                    <a:pt x="2726" y="121336"/>
                  </a:cubicBezTo>
                  <a:cubicBezTo>
                    <a:pt x="2826" y="121402"/>
                    <a:pt x="2923" y="121463"/>
                    <a:pt x="3027" y="121524"/>
                  </a:cubicBezTo>
                  <a:cubicBezTo>
                    <a:pt x="3127" y="121582"/>
                    <a:pt x="3229" y="121640"/>
                    <a:pt x="3334" y="121694"/>
                  </a:cubicBezTo>
                  <a:cubicBezTo>
                    <a:pt x="3438" y="121746"/>
                    <a:pt x="3545" y="121796"/>
                    <a:pt x="3652" y="121843"/>
                  </a:cubicBezTo>
                  <a:cubicBezTo>
                    <a:pt x="3752" y="121889"/>
                    <a:pt x="3856" y="121930"/>
                    <a:pt x="3959" y="121969"/>
                  </a:cubicBezTo>
                  <a:cubicBezTo>
                    <a:pt x="4203" y="122063"/>
                    <a:pt x="4453" y="122139"/>
                    <a:pt x="4708" y="122195"/>
                  </a:cubicBezTo>
                  <a:cubicBezTo>
                    <a:pt x="4807" y="122222"/>
                    <a:pt x="4912" y="122243"/>
                    <a:pt x="5016" y="122261"/>
                  </a:cubicBezTo>
                  <a:cubicBezTo>
                    <a:pt x="5135" y="122285"/>
                    <a:pt x="5254" y="122302"/>
                    <a:pt x="5376" y="122314"/>
                  </a:cubicBezTo>
                  <a:cubicBezTo>
                    <a:pt x="5495" y="122331"/>
                    <a:pt x="5614" y="122341"/>
                    <a:pt x="5738" y="122349"/>
                  </a:cubicBezTo>
                  <a:lnTo>
                    <a:pt x="5748" y="122349"/>
                  </a:lnTo>
                  <a:cubicBezTo>
                    <a:pt x="5867" y="122358"/>
                    <a:pt x="5991" y="122361"/>
                    <a:pt x="6113" y="122361"/>
                  </a:cubicBezTo>
                  <a:lnTo>
                    <a:pt x="177418" y="122361"/>
                  </a:lnTo>
                  <a:cubicBezTo>
                    <a:pt x="177419" y="122361"/>
                    <a:pt x="177420" y="122361"/>
                    <a:pt x="177421" y="122361"/>
                  </a:cubicBezTo>
                  <a:cubicBezTo>
                    <a:pt x="180476" y="122361"/>
                    <a:pt x="183063" y="120107"/>
                    <a:pt x="183483" y="117080"/>
                  </a:cubicBezTo>
                  <a:cubicBezTo>
                    <a:pt x="183520" y="116804"/>
                    <a:pt x="183539" y="116524"/>
                    <a:pt x="183539" y="116244"/>
                  </a:cubicBezTo>
                  <a:lnTo>
                    <a:pt x="183539" y="6121"/>
                  </a:lnTo>
                  <a:cubicBezTo>
                    <a:pt x="183539" y="2742"/>
                    <a:pt x="180797" y="0"/>
                    <a:pt x="1774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724;p51">
              <a:extLst>
                <a:ext uri="{FF2B5EF4-FFF2-40B4-BE49-F238E27FC236}">
                  <a16:creationId xmlns:a16="http://schemas.microsoft.com/office/drawing/2014/main" id="{5FE9AA78-4CD2-951E-D93D-A72C58EC79D9}"/>
                </a:ext>
              </a:extLst>
            </p:cNvPr>
            <p:cNvSpPr/>
            <p:nvPr/>
          </p:nvSpPr>
          <p:spPr>
            <a:xfrm>
              <a:off x="2066952" y="1598846"/>
              <a:ext cx="2793524" cy="1485466"/>
            </a:xfrm>
            <a:custGeom>
              <a:avLst/>
              <a:gdLst/>
              <a:ahLst/>
              <a:cxnLst/>
              <a:rect l="l" t="t" r="r" b="b"/>
              <a:pathLst>
                <a:path w="171303" h="91091" extrusionOk="0">
                  <a:moveTo>
                    <a:pt x="0" y="1"/>
                  </a:moveTo>
                  <a:lnTo>
                    <a:pt x="0" y="91090"/>
                  </a:lnTo>
                  <a:lnTo>
                    <a:pt x="171303" y="91090"/>
                  </a:lnTo>
                  <a:lnTo>
                    <a:pt x="171303" y="1"/>
                  </a:lnTo>
                  <a:close/>
                </a:path>
              </a:pathLst>
            </a:cu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2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 name="Google Shape;725;p51">
              <a:extLst>
                <a:ext uri="{FF2B5EF4-FFF2-40B4-BE49-F238E27FC236}">
                  <a16:creationId xmlns:a16="http://schemas.microsoft.com/office/drawing/2014/main" id="{9CA521BB-DA00-86DF-7A00-ECF1806E7C8B}"/>
                </a:ext>
              </a:extLst>
            </p:cNvPr>
            <p:cNvSpPr/>
            <p:nvPr/>
          </p:nvSpPr>
          <p:spPr>
            <a:xfrm>
              <a:off x="1917372" y="2984544"/>
              <a:ext cx="2993079" cy="299324"/>
            </a:xfrm>
            <a:custGeom>
              <a:avLst/>
              <a:gdLst/>
              <a:ahLst/>
              <a:cxnLst/>
              <a:rect l="l" t="t" r="r" b="b"/>
              <a:pathLst>
                <a:path w="183540" h="18355" extrusionOk="0">
                  <a:moveTo>
                    <a:pt x="1" y="0"/>
                  </a:moveTo>
                  <a:lnTo>
                    <a:pt x="1" y="12239"/>
                  </a:lnTo>
                  <a:cubicBezTo>
                    <a:pt x="1" y="12344"/>
                    <a:pt x="4" y="12451"/>
                    <a:pt x="8" y="12555"/>
                  </a:cubicBezTo>
                  <a:cubicBezTo>
                    <a:pt x="16" y="12684"/>
                    <a:pt x="27" y="12815"/>
                    <a:pt x="39" y="12942"/>
                  </a:cubicBezTo>
                  <a:cubicBezTo>
                    <a:pt x="69" y="13195"/>
                    <a:pt x="114" y="13447"/>
                    <a:pt x="173" y="13695"/>
                  </a:cubicBezTo>
                  <a:cubicBezTo>
                    <a:pt x="205" y="13817"/>
                    <a:pt x="239" y="13941"/>
                    <a:pt x="273" y="14060"/>
                  </a:cubicBezTo>
                  <a:cubicBezTo>
                    <a:pt x="312" y="14179"/>
                    <a:pt x="353" y="14298"/>
                    <a:pt x="397" y="14413"/>
                  </a:cubicBezTo>
                  <a:cubicBezTo>
                    <a:pt x="438" y="14520"/>
                    <a:pt x="480" y="14629"/>
                    <a:pt x="531" y="14736"/>
                  </a:cubicBezTo>
                  <a:cubicBezTo>
                    <a:pt x="534" y="14748"/>
                    <a:pt x="542" y="14763"/>
                    <a:pt x="545" y="14777"/>
                  </a:cubicBezTo>
                  <a:cubicBezTo>
                    <a:pt x="596" y="14882"/>
                    <a:pt x="645" y="14989"/>
                    <a:pt x="703" y="15089"/>
                  </a:cubicBezTo>
                  <a:cubicBezTo>
                    <a:pt x="761" y="15200"/>
                    <a:pt x="818" y="15307"/>
                    <a:pt x="883" y="15412"/>
                  </a:cubicBezTo>
                  <a:cubicBezTo>
                    <a:pt x="988" y="15580"/>
                    <a:pt x="1099" y="15742"/>
                    <a:pt x="1214" y="15900"/>
                  </a:cubicBezTo>
                  <a:cubicBezTo>
                    <a:pt x="1354" y="16084"/>
                    <a:pt x="1504" y="16263"/>
                    <a:pt x="1663" y="16433"/>
                  </a:cubicBezTo>
                  <a:cubicBezTo>
                    <a:pt x="1744" y="16518"/>
                    <a:pt x="1824" y="16598"/>
                    <a:pt x="1909" y="16678"/>
                  </a:cubicBezTo>
                  <a:cubicBezTo>
                    <a:pt x="2155" y="16909"/>
                    <a:pt x="2418" y="17120"/>
                    <a:pt x="2697" y="17311"/>
                  </a:cubicBezTo>
                  <a:cubicBezTo>
                    <a:pt x="2707" y="17317"/>
                    <a:pt x="2717" y="17323"/>
                    <a:pt x="2726" y="17330"/>
                  </a:cubicBezTo>
                  <a:cubicBezTo>
                    <a:pt x="2826" y="17396"/>
                    <a:pt x="2923" y="17457"/>
                    <a:pt x="3027" y="17518"/>
                  </a:cubicBezTo>
                  <a:cubicBezTo>
                    <a:pt x="3127" y="17576"/>
                    <a:pt x="3229" y="17634"/>
                    <a:pt x="3334" y="17688"/>
                  </a:cubicBezTo>
                  <a:cubicBezTo>
                    <a:pt x="3438" y="17740"/>
                    <a:pt x="3545" y="17790"/>
                    <a:pt x="3652" y="17837"/>
                  </a:cubicBezTo>
                  <a:cubicBezTo>
                    <a:pt x="3752" y="17883"/>
                    <a:pt x="3856" y="17924"/>
                    <a:pt x="3959" y="17963"/>
                  </a:cubicBezTo>
                  <a:cubicBezTo>
                    <a:pt x="4203" y="18057"/>
                    <a:pt x="4453" y="18133"/>
                    <a:pt x="4708" y="18189"/>
                  </a:cubicBezTo>
                  <a:cubicBezTo>
                    <a:pt x="4807" y="18216"/>
                    <a:pt x="4912" y="18237"/>
                    <a:pt x="5016" y="18255"/>
                  </a:cubicBezTo>
                  <a:cubicBezTo>
                    <a:pt x="5135" y="18279"/>
                    <a:pt x="5254" y="18296"/>
                    <a:pt x="5376" y="18308"/>
                  </a:cubicBezTo>
                  <a:cubicBezTo>
                    <a:pt x="5495" y="18325"/>
                    <a:pt x="5614" y="18335"/>
                    <a:pt x="5738" y="18343"/>
                  </a:cubicBezTo>
                  <a:lnTo>
                    <a:pt x="5748" y="18343"/>
                  </a:lnTo>
                  <a:cubicBezTo>
                    <a:pt x="5867" y="18352"/>
                    <a:pt x="5991" y="18355"/>
                    <a:pt x="6113" y="18355"/>
                  </a:cubicBezTo>
                  <a:lnTo>
                    <a:pt x="177418" y="18355"/>
                  </a:lnTo>
                  <a:cubicBezTo>
                    <a:pt x="177419" y="18355"/>
                    <a:pt x="177420" y="18355"/>
                    <a:pt x="177421" y="18355"/>
                  </a:cubicBezTo>
                  <a:cubicBezTo>
                    <a:pt x="180476" y="18355"/>
                    <a:pt x="183063" y="16101"/>
                    <a:pt x="183483" y="13074"/>
                  </a:cubicBezTo>
                  <a:cubicBezTo>
                    <a:pt x="183520" y="12798"/>
                    <a:pt x="183539" y="12518"/>
                    <a:pt x="183539" y="12238"/>
                  </a:cubicBezTo>
                  <a:lnTo>
                    <a:pt x="18353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726;p51">
              <a:extLst>
                <a:ext uri="{FF2B5EF4-FFF2-40B4-BE49-F238E27FC236}">
                  <a16:creationId xmlns:a16="http://schemas.microsoft.com/office/drawing/2014/main" id="{2A59AE2D-89FD-49D3-CFE8-9744A087A811}"/>
                </a:ext>
              </a:extLst>
            </p:cNvPr>
            <p:cNvSpPr/>
            <p:nvPr/>
          </p:nvSpPr>
          <p:spPr>
            <a:xfrm>
              <a:off x="3363961" y="3084313"/>
              <a:ext cx="99753" cy="99786"/>
            </a:xfrm>
            <a:custGeom>
              <a:avLst/>
              <a:gdLst/>
              <a:ahLst/>
              <a:cxnLst/>
              <a:rect l="l" t="t" r="r" b="b"/>
              <a:pathLst>
                <a:path w="6117" h="6119" extrusionOk="0">
                  <a:moveTo>
                    <a:pt x="3059" y="0"/>
                  </a:moveTo>
                  <a:cubicBezTo>
                    <a:pt x="1370" y="0"/>
                    <a:pt x="0" y="1370"/>
                    <a:pt x="0" y="3059"/>
                  </a:cubicBezTo>
                  <a:cubicBezTo>
                    <a:pt x="0" y="4749"/>
                    <a:pt x="1370" y="6118"/>
                    <a:pt x="3059" y="6118"/>
                  </a:cubicBezTo>
                  <a:cubicBezTo>
                    <a:pt x="4747" y="6118"/>
                    <a:pt x="6117" y="4749"/>
                    <a:pt x="6117" y="3059"/>
                  </a:cubicBezTo>
                  <a:cubicBezTo>
                    <a:pt x="6117" y="1370"/>
                    <a:pt x="4747" y="0"/>
                    <a:pt x="30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727;p51">
              <a:extLst>
                <a:ext uri="{FF2B5EF4-FFF2-40B4-BE49-F238E27FC236}">
                  <a16:creationId xmlns:a16="http://schemas.microsoft.com/office/drawing/2014/main" id="{7E5D67CA-3096-CA97-0C9E-F14276EB1B88}"/>
                </a:ext>
              </a:extLst>
            </p:cNvPr>
            <p:cNvSpPr/>
            <p:nvPr/>
          </p:nvSpPr>
          <p:spPr>
            <a:xfrm>
              <a:off x="3120490" y="3283851"/>
              <a:ext cx="586711" cy="78276"/>
            </a:xfrm>
            <a:custGeom>
              <a:avLst/>
              <a:gdLst/>
              <a:ahLst/>
              <a:cxnLst/>
              <a:rect l="l" t="t" r="r" b="b"/>
              <a:pathLst>
                <a:path w="35978" h="4800" extrusionOk="0">
                  <a:moveTo>
                    <a:pt x="334" y="1"/>
                  </a:moveTo>
                  <a:lnTo>
                    <a:pt x="1" y="4800"/>
                  </a:lnTo>
                  <a:lnTo>
                    <a:pt x="35978" y="4800"/>
                  </a:lnTo>
                  <a:lnTo>
                    <a:pt x="3564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Rectangle 12">
            <a:extLst>
              <a:ext uri="{FF2B5EF4-FFF2-40B4-BE49-F238E27FC236}">
                <a16:creationId xmlns:a16="http://schemas.microsoft.com/office/drawing/2014/main" id="{E7999A64-D6D1-BC93-0C4C-0042835D3EEA}"/>
              </a:ext>
            </a:extLst>
          </p:cNvPr>
          <p:cNvSpPr/>
          <p:nvPr/>
        </p:nvSpPr>
        <p:spPr>
          <a:xfrm>
            <a:off x="4793661" y="1142065"/>
            <a:ext cx="3192099" cy="2146155"/>
          </a:xfrm>
          <a:prstGeom prst="rect">
            <a:avLst/>
          </a:prstGeom>
          <a:solidFill>
            <a:srgbClr val="FAFB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PT"/>
          </a:p>
        </p:txBody>
      </p:sp>
      <p:sp>
        <p:nvSpPr>
          <p:cNvPr id="18" name="TextBox 17">
            <a:extLst>
              <a:ext uri="{FF2B5EF4-FFF2-40B4-BE49-F238E27FC236}">
                <a16:creationId xmlns:a16="http://schemas.microsoft.com/office/drawing/2014/main" id="{4C5EB0DE-7745-7BC9-F497-A5E773355149}"/>
              </a:ext>
            </a:extLst>
          </p:cNvPr>
          <p:cNvSpPr txBox="1"/>
          <p:nvPr/>
        </p:nvSpPr>
        <p:spPr>
          <a:xfrm>
            <a:off x="5443875" y="4077461"/>
            <a:ext cx="1944164" cy="477054"/>
          </a:xfrm>
          <a:prstGeom prst="rect">
            <a:avLst/>
          </a:prstGeom>
          <a:noFill/>
        </p:spPr>
        <p:txBody>
          <a:bodyPr wrap="square" rtlCol="0">
            <a:spAutoFit/>
          </a:bodyPr>
          <a:lstStyle/>
          <a:p>
            <a:pPr algn="l" rtl="0"/>
            <a:r>
              <a:rPr lang="pt-PT" sz="500" b="1" i="0" dirty="0">
                <a:solidFill>
                  <a:srgbClr val="374957"/>
                </a:solidFill>
                <a:effectLst/>
                <a:latin typeface="Proxima Nova"/>
              </a:rPr>
              <a:t>kružni</a:t>
            </a:r>
            <a:r>
              <a:rPr lang="pt-PT" sz="500" b="1" i="0" dirty="0" err="1">
                <a:solidFill>
                  <a:srgbClr val="374957"/>
                </a:solidFill>
                <a:effectLst/>
                <a:latin typeface="Proxima Nova"/>
              </a:rPr>
              <a:t>Ekonomija</a:t>
            </a:r>
            <a:r>
              <a:rPr lang="pt-PT" sz="500" b="1" i="0" dirty="0">
                <a:solidFill>
                  <a:srgbClr val="374957"/>
                </a:solidFill>
                <a:effectLst/>
                <a:latin typeface="Proxima Nova"/>
              </a:rPr>
              <a:t> </a:t>
            </a:r>
            <a:r>
              <a:rPr lang="pt-PT" sz="500" b="1" i="0" dirty="0" err="1">
                <a:solidFill>
                  <a:srgbClr val="374957"/>
                </a:solidFill>
                <a:effectLst/>
                <a:latin typeface="Proxima Nova"/>
              </a:rPr>
              <a:t>infografika</a:t>
            </a:r>
            <a:r>
              <a:rPr lang="pt-PT" sz="500" b="1" i="0" dirty="0">
                <a:solidFill>
                  <a:srgbClr val="374957"/>
                </a:solidFill>
                <a:effectLst/>
                <a:latin typeface="Proxima Nova"/>
              </a:rPr>
              <a:t> </a:t>
            </a:r>
            <a:r>
              <a:rPr lang="pt-PT" sz="500" dirty="0" err="1"/>
              <a:t>po</a:t>
            </a:r>
            <a:r>
              <a:rPr lang="pt-PT" sz="500" dirty="0"/>
              <a:t> </a:t>
            </a:r>
            <a:r>
              <a:rPr lang="pt-PT" sz="500" b="1" i="0" u="none" strike="noStrike" dirty="0" err="1">
                <a:solidFill>
                  <a:srgbClr val="0F73EE"/>
                </a:solidFill>
                <a:effectLst/>
                <a:latin typeface="Proxima Nova"/>
              </a:rPr>
              <a:t>freepik</a:t>
            </a:r>
            <a:r>
              <a:rPr lang="pt-PT" sz="500" dirty="0"/>
              <a:t>u https://www.freepik.com/free-vector/flat-design-circular-economy-infographic_21095200.htm#query=circular%20economy&amp;position=4&amp;from_view=search&amp;track=ais</a:t>
            </a:r>
          </a:p>
        </p:txBody>
      </p:sp>
      <p:pic>
        <p:nvPicPr>
          <p:cNvPr id="19" name="Picture 18">
            <a:extLst>
              <a:ext uri="{FF2B5EF4-FFF2-40B4-BE49-F238E27FC236}">
                <a16:creationId xmlns:a16="http://schemas.microsoft.com/office/drawing/2014/main" id="{7315B591-D9BA-FD2E-3BE6-B7B7645DDEFA}"/>
              </a:ext>
            </a:extLst>
          </p:cNvPr>
          <p:cNvPicPr>
            <a:picLocks noChangeAspect="1"/>
          </p:cNvPicPr>
          <p:nvPr/>
        </p:nvPicPr>
        <p:blipFill>
          <a:blip r:embed="rId4"/>
          <a:stretch>
            <a:fillRect/>
          </a:stretch>
        </p:blipFill>
        <p:spPr>
          <a:xfrm>
            <a:off x="5374287" y="1142065"/>
            <a:ext cx="2168396" cy="2146155"/>
          </a:xfrm>
          <a:prstGeom prst="rect">
            <a:avLst/>
          </a:prstGeom>
        </p:spPr>
      </p:pic>
      <p:grpSp>
        <p:nvGrpSpPr>
          <p:cNvPr id="14" name="Google Shape;729;p51">
            <a:extLst>
              <a:ext uri="{FF2B5EF4-FFF2-40B4-BE49-F238E27FC236}">
                <a16:creationId xmlns:a16="http://schemas.microsoft.com/office/drawing/2014/main" id="{A15C299E-F2E6-8160-EACC-1B7A5153C56D}"/>
              </a:ext>
            </a:extLst>
          </p:cNvPr>
          <p:cNvGrpSpPr/>
          <p:nvPr/>
        </p:nvGrpSpPr>
        <p:grpSpPr>
          <a:xfrm>
            <a:off x="7388039" y="2493707"/>
            <a:ext cx="1453150" cy="1880570"/>
            <a:chOff x="4338285" y="2552085"/>
            <a:chExt cx="1202939" cy="1556763"/>
          </a:xfrm>
        </p:grpSpPr>
        <p:sp>
          <p:nvSpPr>
            <p:cNvPr id="15" name="Google Shape;730;p51">
              <a:extLst>
                <a:ext uri="{FF2B5EF4-FFF2-40B4-BE49-F238E27FC236}">
                  <a16:creationId xmlns:a16="http://schemas.microsoft.com/office/drawing/2014/main" id="{CD0EC686-5729-E219-E6FC-FAF6111ADAE7}"/>
                </a:ext>
              </a:extLst>
            </p:cNvPr>
            <p:cNvSpPr/>
            <p:nvPr/>
          </p:nvSpPr>
          <p:spPr>
            <a:xfrm>
              <a:off x="4338285" y="2552085"/>
              <a:ext cx="1202939" cy="1556763"/>
            </a:xfrm>
            <a:custGeom>
              <a:avLst/>
              <a:gdLst/>
              <a:ahLst/>
              <a:cxnLst/>
              <a:rect l="l" t="t" r="r" b="b"/>
              <a:pathLst>
                <a:path w="73766" h="95463" extrusionOk="0">
                  <a:moveTo>
                    <a:pt x="4340" y="1"/>
                  </a:moveTo>
                  <a:cubicBezTo>
                    <a:pt x="1935" y="1"/>
                    <a:pt x="0" y="1936"/>
                    <a:pt x="0" y="4340"/>
                  </a:cubicBezTo>
                  <a:lnTo>
                    <a:pt x="0" y="91123"/>
                  </a:lnTo>
                  <a:cubicBezTo>
                    <a:pt x="0" y="93527"/>
                    <a:pt x="1935" y="95462"/>
                    <a:pt x="4340" y="95462"/>
                  </a:cubicBezTo>
                  <a:lnTo>
                    <a:pt x="69426" y="95462"/>
                  </a:lnTo>
                  <a:cubicBezTo>
                    <a:pt x="71830" y="95462"/>
                    <a:pt x="73766" y="93527"/>
                    <a:pt x="73766" y="91123"/>
                  </a:cubicBezTo>
                  <a:lnTo>
                    <a:pt x="73766" y="4340"/>
                  </a:lnTo>
                  <a:cubicBezTo>
                    <a:pt x="73766" y="1936"/>
                    <a:pt x="71830" y="1"/>
                    <a:pt x="694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731;p51">
              <a:extLst>
                <a:ext uri="{FF2B5EF4-FFF2-40B4-BE49-F238E27FC236}">
                  <a16:creationId xmlns:a16="http://schemas.microsoft.com/office/drawing/2014/main" id="{C75D617A-16C4-3E26-29AA-E2F2C706AA06}"/>
                </a:ext>
              </a:extLst>
            </p:cNvPr>
            <p:cNvSpPr/>
            <p:nvPr/>
          </p:nvSpPr>
          <p:spPr>
            <a:xfrm>
              <a:off x="4409044" y="2622860"/>
              <a:ext cx="1061423" cy="1415230"/>
            </a:xfrm>
            <a:custGeom>
              <a:avLst/>
              <a:gdLst/>
              <a:ahLst/>
              <a:cxnLst/>
              <a:rect l="l" t="t" r="r" b="b"/>
              <a:pathLst>
                <a:path w="65088" h="86784" extrusionOk="0">
                  <a:moveTo>
                    <a:pt x="1" y="0"/>
                  </a:moveTo>
                  <a:lnTo>
                    <a:pt x="1" y="34371"/>
                  </a:lnTo>
                  <a:lnTo>
                    <a:pt x="1" y="86783"/>
                  </a:lnTo>
                  <a:lnTo>
                    <a:pt x="65087" y="86783"/>
                  </a:lnTo>
                  <a:lnTo>
                    <a:pt x="65087" y="34371"/>
                  </a:lnTo>
                  <a:lnTo>
                    <a:pt x="6508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Rectangle 16">
            <a:extLst>
              <a:ext uri="{FF2B5EF4-FFF2-40B4-BE49-F238E27FC236}">
                <a16:creationId xmlns:a16="http://schemas.microsoft.com/office/drawing/2014/main" id="{389959C5-17E8-0920-D235-9F384483A3A9}"/>
              </a:ext>
            </a:extLst>
          </p:cNvPr>
          <p:cNvSpPr/>
          <p:nvPr/>
        </p:nvSpPr>
        <p:spPr>
          <a:xfrm>
            <a:off x="7390245" y="2857423"/>
            <a:ext cx="1282199" cy="954107"/>
          </a:xfrm>
          <a:prstGeom prst="rect">
            <a:avLst/>
          </a:prstGeom>
        </p:spPr>
        <p:txBody>
          <a:bodyPr wrap="square">
            <a:spAutoFit/>
          </a:bodyPr>
          <a:lstStyle/>
          <a:p>
            <a:pPr lvl="0" algn="ctr" rtl="0"/>
            <a:r>
              <a:rPr lang="en-US"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Hvala</a:t>
            </a:r>
            <a:endPar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lvl="0" algn="ctr" rtl="0"/>
            <a:r>
              <a:rPr lang="en-US" sz="28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vam!</a:t>
            </a:r>
            <a:endPar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20" name="Imagem 8" descr="Uma imagem com texto, clipart  Descrição gerada automaticamente">
            <a:extLst>
              <a:ext uri="{FF2B5EF4-FFF2-40B4-BE49-F238E27FC236}">
                <a16:creationId xmlns:a16="http://schemas.microsoft.com/office/drawing/2014/main" id="{D12C4CCC-654E-4200-FA30-080D9FE73723}"/>
              </a:ext>
            </a:extLst>
          </p:cNvPr>
          <p:cNvPicPr>
            <a:picLocks noChangeAspect="1"/>
          </p:cNvPicPr>
          <p:nvPr/>
        </p:nvPicPr>
        <p:blipFill>
          <a:blip r:embed="rId5"/>
          <a:stretch>
            <a:fillRect/>
          </a:stretch>
        </p:blipFill>
        <p:spPr>
          <a:xfrm>
            <a:off x="4778295" y="3073756"/>
            <a:ext cx="681229" cy="238346"/>
          </a:xfrm>
          <a:prstGeom prst="rect">
            <a:avLst/>
          </a:prstGeom>
        </p:spPr>
      </p:pic>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32"/>
          <p:cNvSpPr txBox="1">
            <a:spLocks noGrp="1"/>
          </p:cNvSpPr>
          <p:nvPr>
            <p:ph type="title"/>
          </p:nvPr>
        </p:nvSpPr>
        <p:spPr>
          <a:xfrm>
            <a:off x="1042608" y="89439"/>
            <a:ext cx="7717800" cy="1011600"/>
          </a:xfrm>
          <a:prstGeom prst="rect">
            <a:avLst/>
          </a:prstGeom>
        </p:spPr>
        <p:txBody>
          <a:bodyPr spcFirstLastPara="1" wrap="square" lIns="91425" tIns="91425" rIns="91425" bIns="91425" anchor="t" anchorCtr="0">
            <a:noAutofit/>
          </a:bodyPr>
          <a:lstStyle/>
          <a:p>
            <a:pPr lvl="0" algn="l" rtl="0"/>
            <a:r>
              <a:rPr lang="hu-HU" sz="4000" dirty="0" err="1"/>
              <a:t>Prednosti</a:t>
            </a:r>
            <a:r>
              <a:rPr lang="hu-HU" sz="4000" dirty="0"/>
              <a:t> KRUŽNE EKONOMIJE</a:t>
            </a:r>
            <a:endParaRPr sz="4000" dirty="0"/>
          </a:p>
        </p:txBody>
      </p:sp>
      <p:sp>
        <p:nvSpPr>
          <p:cNvPr id="10" name="Content Placeholder 2">
            <a:extLst>
              <a:ext uri="{FF2B5EF4-FFF2-40B4-BE49-F238E27FC236}">
                <a16:creationId xmlns:a16="http://schemas.microsoft.com/office/drawing/2014/main" id="{4B7FF551-7930-47A9-B142-C334577FCD15}"/>
              </a:ext>
            </a:extLst>
          </p:cNvPr>
          <p:cNvSpPr txBox="1">
            <a:spLocks/>
          </p:cNvSpPr>
          <p:nvPr/>
        </p:nvSpPr>
        <p:spPr>
          <a:xfrm>
            <a:off x="1042608" y="496653"/>
            <a:ext cx="6204056" cy="2138699"/>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rtl="0"/>
            <a:endParaRPr lang="hu-HU" sz="1500" b="1" dirty="0">
              <a:solidFill>
                <a:srgbClr val="368E00"/>
              </a:solidFill>
            </a:endParaRPr>
          </a:p>
          <a:p>
            <a:pPr algn="l" rtl="0"/>
            <a:r>
              <a:rPr lang="hu-HU" sz="1500" b="1" dirty="0">
                <a:solidFill>
                  <a:srgbClr val="2B2D83"/>
                </a:solidFill>
              </a:rPr>
              <a:t>Zašto bi mala i srednja poduzeća </a:t>
            </a:r>
            <a:r>
              <a:rPr lang="hu-HU" sz="1500" b="1" dirty="0" err="1">
                <a:solidFill>
                  <a:srgbClr val="2B2D83"/>
                </a:solidFill>
              </a:rPr>
              <a:t>trebala</a:t>
            </a:r>
            <a:r>
              <a:rPr lang="hu-HU" sz="1500" b="1" dirty="0">
                <a:solidFill>
                  <a:srgbClr val="2B2D83"/>
                </a:solidFill>
              </a:rPr>
              <a:t> </a:t>
            </a:r>
            <a:r>
              <a:rPr lang="hu-HU" sz="1500" b="1" dirty="0" err="1">
                <a:solidFill>
                  <a:srgbClr val="2B2D83"/>
                </a:solidFill>
              </a:rPr>
              <a:t>usvojiti</a:t>
            </a:r>
            <a:r>
              <a:rPr lang="hu-HU" sz="1500" b="1" dirty="0">
                <a:solidFill>
                  <a:srgbClr val="2B2D83"/>
                </a:solidFill>
              </a:rPr>
              <a:t> </a:t>
            </a:r>
            <a:r>
              <a:rPr lang="hu-HU" sz="1500" b="1" dirty="0" err="1">
                <a:solidFill>
                  <a:srgbClr val="2B2D83"/>
                </a:solidFill>
              </a:rPr>
              <a:t>cirkularnu</a:t>
            </a:r>
            <a:r>
              <a:rPr lang="hu-HU" sz="1500" b="1" dirty="0">
                <a:solidFill>
                  <a:srgbClr val="2B2D83"/>
                </a:solidFill>
              </a:rPr>
              <a:t> </a:t>
            </a:r>
            <a:r>
              <a:rPr lang="hu-HU" sz="1500" b="1" dirty="0" err="1">
                <a:solidFill>
                  <a:srgbClr val="2B2D83"/>
                </a:solidFill>
              </a:rPr>
              <a:t>ekonomiju</a:t>
            </a:r>
            <a:r>
              <a:rPr lang="hu-HU" sz="1500" b="1" dirty="0">
                <a:solidFill>
                  <a:srgbClr val="2B2D83"/>
                </a:solidFill>
              </a:rPr>
              <a:t>?</a:t>
            </a:r>
          </a:p>
          <a:p>
            <a:pPr marL="171450" indent="-171450" algn="l" rtl="0">
              <a:buClr>
                <a:srgbClr val="2B2D83"/>
              </a:buClr>
              <a:buFont typeface="Arial" panose="020B0604020202020204" pitchFamily="34" charset="0"/>
              <a:buChar char="•"/>
            </a:pPr>
            <a:r>
              <a:rPr lang="hu-HU" sz="1500" dirty="0" err="1">
                <a:solidFill>
                  <a:srgbClr val="2B2D83"/>
                </a:solidFill>
              </a:rPr>
              <a:t>Oni</a:t>
            </a:r>
            <a:r>
              <a:rPr lang="hu-HU" sz="1500" dirty="0">
                <a:solidFill>
                  <a:srgbClr val="2B2D83"/>
                </a:solidFill>
              </a:rPr>
              <a:t> </a:t>
            </a:r>
            <a:r>
              <a:rPr lang="hu-HU" sz="1500" dirty="0" err="1">
                <a:solidFill>
                  <a:srgbClr val="2B2D83"/>
                </a:solidFill>
              </a:rPr>
              <a:t>su</a:t>
            </a:r>
            <a:r>
              <a:rPr lang="hu-HU" sz="1500" dirty="0">
                <a:solidFill>
                  <a:srgbClr val="2B2D83"/>
                </a:solidFill>
              </a:rPr>
              <a:t> </a:t>
            </a:r>
            <a:r>
              <a:rPr lang="en-US" sz="1500" dirty="0">
                <a:solidFill>
                  <a:srgbClr val="2B2D83"/>
                </a:solidFill>
              </a:rPr>
              <a:t>okosnica gospodarstva</a:t>
            </a:r>
            <a:endParaRPr lang="hu-HU" sz="1500" dirty="0">
              <a:solidFill>
                <a:srgbClr val="2B2D83"/>
              </a:solidFill>
            </a:endParaRPr>
          </a:p>
          <a:p>
            <a:pPr marL="171450" indent="-171450" algn="l" rtl="0">
              <a:buClr>
                <a:srgbClr val="2B2D83"/>
              </a:buClr>
              <a:buFont typeface="Arial" panose="020B0604020202020204" pitchFamily="34" charset="0"/>
              <a:buChar char="•"/>
            </a:pPr>
            <a:r>
              <a:rPr lang="en-US" sz="1500" dirty="0" err="1">
                <a:solidFill>
                  <a:srgbClr val="2B2D83"/>
                </a:solidFill>
              </a:rPr>
              <a:t>Jednostavnija</a:t>
            </a:r>
            <a:r>
              <a:rPr lang="en-US" sz="1500" dirty="0">
                <a:solidFill>
                  <a:srgbClr val="2B2D83"/>
                </a:solidFill>
              </a:rPr>
              <a:t> </a:t>
            </a:r>
            <a:r>
              <a:rPr lang="en-US" sz="1500" dirty="0" err="1">
                <a:solidFill>
                  <a:srgbClr val="2B2D83"/>
                </a:solidFill>
              </a:rPr>
              <a:t>hijerarhija</a:t>
            </a:r>
            <a:endParaRPr lang="hu-HU" sz="1500" dirty="0">
              <a:solidFill>
                <a:srgbClr val="2B2D83"/>
              </a:solidFill>
            </a:endParaRPr>
          </a:p>
          <a:p>
            <a:pPr marL="171450" indent="-171450" algn="l" rtl="0">
              <a:buClr>
                <a:srgbClr val="2B2D83"/>
              </a:buClr>
              <a:buFont typeface="Arial" panose="020B0604020202020204" pitchFamily="34" charset="0"/>
              <a:buChar char="•"/>
            </a:pPr>
            <a:r>
              <a:rPr lang="hu-HU" sz="1500" dirty="0" err="1">
                <a:solidFill>
                  <a:srgbClr val="2B2D83"/>
                </a:solidFill>
              </a:rPr>
              <a:t>Jednostavna</a:t>
            </a:r>
            <a:r>
              <a:rPr lang="hu-HU" sz="1500" dirty="0">
                <a:solidFill>
                  <a:srgbClr val="2B2D83"/>
                </a:solidFill>
              </a:rPr>
              <a:t> </a:t>
            </a:r>
            <a:r>
              <a:rPr lang="en-US" sz="1500" dirty="0" err="1">
                <a:solidFill>
                  <a:srgbClr val="2B2D83"/>
                </a:solidFill>
              </a:rPr>
              <a:t>organizacijska</a:t>
            </a:r>
            <a:r>
              <a:rPr lang="en-US" sz="1500" dirty="0">
                <a:solidFill>
                  <a:srgbClr val="2B2D83"/>
                </a:solidFill>
              </a:rPr>
              <a:t> struktura</a:t>
            </a:r>
            <a:endParaRPr lang="hu-HU" sz="1500" dirty="0">
              <a:solidFill>
                <a:srgbClr val="2B2D83"/>
              </a:solidFill>
            </a:endParaRPr>
          </a:p>
          <a:p>
            <a:pPr marL="171450" indent="-171450" algn="l" rtl="0">
              <a:buClr>
                <a:srgbClr val="2B2D83"/>
              </a:buClr>
              <a:buFont typeface="Arial" panose="020B0604020202020204" pitchFamily="34" charset="0"/>
              <a:buChar char="•"/>
            </a:pPr>
            <a:r>
              <a:rPr lang="hu-HU" sz="1500" dirty="0">
                <a:solidFill>
                  <a:srgbClr val="2B2D83"/>
                </a:solidFill>
              </a:rPr>
              <a:t>Fleksibilnost</a:t>
            </a:r>
          </a:p>
          <a:p>
            <a:pPr marL="171450" indent="-171450" algn="l" rtl="0">
              <a:buClr>
                <a:srgbClr val="2B2D83"/>
              </a:buClr>
              <a:buFont typeface="Arial" panose="020B0604020202020204" pitchFamily="34" charset="0"/>
              <a:buChar char="•"/>
            </a:pPr>
            <a:r>
              <a:rPr lang="hu-HU" sz="1500" dirty="0">
                <a:solidFill>
                  <a:srgbClr val="2B2D83"/>
                </a:solidFill>
              </a:rPr>
              <a:t>Postojeće prakse bez označavanja „kružno”/”zeleno”</a:t>
            </a:r>
          </a:p>
          <a:p>
            <a:pPr algn="l" rtl="0"/>
            <a:endParaRPr lang="hu-HU" sz="2000" dirty="0">
              <a:solidFill>
                <a:srgbClr val="368E00"/>
              </a:solidFill>
            </a:endParaRPr>
          </a:p>
          <a:p>
            <a:pPr algn="l" rtl="0"/>
            <a:endParaRPr lang="en-US" sz="1800" dirty="0"/>
          </a:p>
          <a:p>
            <a:pPr algn="l" rtl="0">
              <a:lnSpc>
                <a:spcPct val="120000"/>
              </a:lnSpc>
              <a:spcBef>
                <a:spcPts val="500"/>
              </a:spcBef>
            </a:pPr>
            <a:endParaRPr lang="en-US" sz="1800" dirty="0"/>
          </a:p>
        </p:txBody>
      </p:sp>
      <p:grpSp>
        <p:nvGrpSpPr>
          <p:cNvPr id="28" name="Csoportba foglalás 21">
            <a:extLst>
              <a:ext uri="{FF2B5EF4-FFF2-40B4-BE49-F238E27FC236}">
                <a16:creationId xmlns:a16="http://schemas.microsoft.com/office/drawing/2014/main" id="{A07F768D-D057-4C8E-BF85-B556B2BFFD2B}"/>
              </a:ext>
            </a:extLst>
          </p:cNvPr>
          <p:cNvGrpSpPr/>
          <p:nvPr/>
        </p:nvGrpSpPr>
        <p:grpSpPr>
          <a:xfrm>
            <a:off x="522230" y="2684573"/>
            <a:ext cx="8849447" cy="1842980"/>
            <a:chOff x="1387215" y="4993899"/>
            <a:chExt cx="9187660" cy="1842980"/>
          </a:xfrm>
          <a:solidFill>
            <a:srgbClr val="059540"/>
          </a:solidFill>
        </p:grpSpPr>
        <p:graphicFrame>
          <p:nvGraphicFramePr>
            <p:cNvPr id="29" name="Diagram 28">
              <a:extLst>
                <a:ext uri="{FF2B5EF4-FFF2-40B4-BE49-F238E27FC236}">
                  <a16:creationId xmlns:a16="http://schemas.microsoft.com/office/drawing/2014/main" id="{BBC93E25-3F9F-4D7A-AB57-81056B1DB096}"/>
                </a:ext>
              </a:extLst>
            </p:cNvPr>
            <p:cNvGraphicFramePr/>
            <p:nvPr>
              <p:extLst>
                <p:ext uri="{D42A27DB-BD31-4B8C-83A1-F6EECF244321}">
                  <p14:modId xmlns:p14="http://schemas.microsoft.com/office/powerpoint/2010/main" val="3131964700"/>
                </p:ext>
              </p:extLst>
            </p:nvPr>
          </p:nvGraphicFramePr>
          <p:xfrm>
            <a:off x="2474609" y="5770560"/>
            <a:ext cx="8100266" cy="9323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0" name="Szövegdoboz 19">
              <a:extLst>
                <a:ext uri="{FF2B5EF4-FFF2-40B4-BE49-F238E27FC236}">
                  <a16:creationId xmlns:a16="http://schemas.microsoft.com/office/drawing/2014/main" id="{47642AF1-40EE-4145-9B4C-422C1ABC479A}"/>
                </a:ext>
              </a:extLst>
            </p:cNvPr>
            <p:cNvSpPr txBox="1"/>
            <p:nvPr/>
          </p:nvSpPr>
          <p:spPr>
            <a:xfrm>
              <a:off x="1387215" y="5636550"/>
              <a:ext cx="2174789" cy="1200329"/>
            </a:xfrm>
            <a:prstGeom prst="rect">
              <a:avLst/>
            </a:prstGeom>
            <a:solidFill>
              <a:srgbClr val="F0F6F3"/>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kern="1200" dirty="0">
                  <a:solidFill>
                    <a:srgbClr val="059540"/>
                  </a:solidFill>
                  <a:latin typeface="Calibri" panose="020F0502020204030204"/>
                  <a:ea typeface="+mn-ea"/>
                  <a:cs typeface="+mn-cs"/>
                </a:rPr>
                <a:t>TOP 3 </a:t>
              </a:r>
              <a:r>
                <a:rPr kumimoji="0" lang="en-GB" sz="1800" b="1" i="0" u="none" strike="noStrike" kern="1200" cap="none" spc="0" normalizeH="0" baseline="0" noProof="0" dirty="0" err="1">
                  <a:ln>
                    <a:noFill/>
                  </a:ln>
                  <a:solidFill>
                    <a:srgbClr val="059540"/>
                  </a:solidFill>
                  <a:effectLst/>
                  <a:uLnTx/>
                  <a:uFillTx/>
                  <a:latin typeface="Calibri" panose="020F0502020204030204"/>
                  <a:ea typeface="+mn-ea"/>
                  <a:cs typeface="+mn-cs"/>
                </a:rPr>
                <a:t>razloga</a:t>
              </a:r>
              <a:r>
                <a:rPr kumimoji="0" lang="en-GB" sz="1800" b="1" i="0" u="none" strike="noStrike" kern="1200" cap="none" spc="0" normalizeH="0" baseline="0" noProof="0" dirty="0">
                  <a:ln>
                    <a:noFill/>
                  </a:ln>
                  <a:solidFill>
                    <a:srgbClr val="059540"/>
                  </a:solidFill>
                  <a:effectLst/>
                  <a:uLnTx/>
                  <a:uFillTx/>
                  <a:latin typeface="Calibri" panose="020F0502020204030204"/>
                  <a:ea typeface="+mn-ea"/>
                  <a:cs typeface="+mn-cs"/>
                </a:rPr>
                <a:t> </a:t>
              </a:r>
              <a:r>
                <a:rPr kumimoji="0" lang="hu-HU" sz="1800" b="1" i="0" u="none" strike="noStrike" kern="1200" cap="none" spc="0" normalizeH="0" baseline="0" noProof="0" dirty="0" err="1">
                  <a:ln>
                    <a:noFill/>
                  </a:ln>
                  <a:solidFill>
                    <a:srgbClr val="059540"/>
                  </a:solidFill>
                  <a:effectLst/>
                  <a:uLnTx/>
                  <a:uFillTx/>
                  <a:latin typeface="Calibri" panose="020F0502020204030204"/>
                  <a:ea typeface="+mn-ea"/>
                  <a:cs typeface="+mn-cs"/>
                </a:rPr>
                <a:t>zašto</a:t>
              </a:r>
              <a:r>
                <a:rPr kumimoji="0" lang="hu-HU" sz="1800" b="1" i="0" u="none" strike="noStrike" kern="1200" cap="none" spc="0" normalizeH="0" baseline="0" noProof="0" dirty="0">
                  <a:ln>
                    <a:noFill/>
                  </a:ln>
                  <a:solidFill>
                    <a:srgbClr val="059540"/>
                  </a:solidFill>
                  <a:effectLst/>
                  <a:uLnTx/>
                  <a:uFillTx/>
                  <a:latin typeface="Calibri" panose="020F0502020204030204"/>
                  <a:ea typeface="+mn-ea"/>
                  <a:cs typeface="+mn-cs"/>
                </a:rPr>
                <a:t> </a:t>
              </a:r>
              <a:r>
                <a:rPr kumimoji="0" lang="en-GB" sz="1800" b="1" i="0" u="none" strike="noStrike" kern="1200" cap="none" spc="0" normalizeH="0" baseline="0" noProof="0" dirty="0" err="1">
                  <a:ln>
                    <a:noFill/>
                  </a:ln>
                  <a:solidFill>
                    <a:srgbClr val="059540"/>
                  </a:solidFill>
                  <a:effectLst/>
                  <a:uLnTx/>
                  <a:uFillTx/>
                  <a:latin typeface="Calibri" panose="020F0502020204030204"/>
                  <a:ea typeface="+mn-ea"/>
                  <a:cs typeface="+mn-cs"/>
                </a:rPr>
                <a:t>Europska</a:t>
              </a:r>
              <a:r>
                <a:rPr kumimoji="0" lang="en-GB" sz="1800" b="1" i="0" u="none" strike="noStrike" kern="1200" cap="none" spc="0" normalizeH="0" baseline="0" noProof="0" dirty="0">
                  <a:ln>
                    <a:noFill/>
                  </a:ln>
                  <a:solidFill>
                    <a:srgbClr val="059540"/>
                  </a:solidFill>
                  <a:effectLst/>
                  <a:uLnTx/>
                  <a:uFillTx/>
                  <a:latin typeface="Calibri" panose="020F0502020204030204"/>
                  <a:ea typeface="+mn-ea"/>
                  <a:cs typeface="+mn-cs"/>
                </a:rPr>
                <a:t> mala i srednja poduzeća usvajaju CE praksu</a:t>
              </a:r>
            </a:p>
          </p:txBody>
        </p:sp>
        <p:sp>
          <p:nvSpPr>
            <p:cNvPr id="31" name="Szalagnyíl lefelé 20">
              <a:extLst>
                <a:ext uri="{FF2B5EF4-FFF2-40B4-BE49-F238E27FC236}">
                  <a16:creationId xmlns:a16="http://schemas.microsoft.com/office/drawing/2014/main" id="{C9F21827-9CB1-404B-AE1B-D692FA21E943}"/>
                </a:ext>
              </a:extLst>
            </p:cNvPr>
            <p:cNvSpPr/>
            <p:nvPr/>
          </p:nvSpPr>
          <p:spPr>
            <a:xfrm>
              <a:off x="2677387" y="4993899"/>
              <a:ext cx="2386067" cy="627685"/>
            </a:xfrm>
            <a:prstGeom prst="curvedDownArrow">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4B48A"/>
                </a:solidFill>
                <a:effectLst/>
                <a:uLnTx/>
                <a:uFillTx/>
                <a:latin typeface="Calibri" panose="020F0502020204030204"/>
                <a:ea typeface="+mn-ea"/>
                <a:cs typeface="+mn-cs"/>
              </a:endParaRPr>
            </a:p>
          </p:txBody>
        </p:sp>
      </p:gr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0A46B-67AA-409A-BE6F-454AC9372227}"/>
              </a:ext>
            </a:extLst>
          </p:cNvPr>
          <p:cNvSpPr>
            <a:spLocks noGrp="1"/>
          </p:cNvSpPr>
          <p:nvPr>
            <p:ph type="title"/>
          </p:nvPr>
        </p:nvSpPr>
        <p:spPr>
          <a:xfrm>
            <a:off x="944071" y="215440"/>
            <a:ext cx="7717800" cy="1011600"/>
          </a:xfrm>
        </p:spPr>
        <p:txBody>
          <a:bodyPr/>
          <a:lstStyle/>
          <a:p>
            <a:pPr algn="l" rtl="0"/>
            <a:r>
              <a:rPr lang="en-US" sz="3600" dirty="0"/>
              <a:t>Nitko nije premali da bi napravio razliku</a:t>
            </a:r>
            <a:endParaRPr lang="en-GB" dirty="0"/>
          </a:p>
        </p:txBody>
      </p:sp>
      <p:grpSp>
        <p:nvGrpSpPr>
          <p:cNvPr id="3" name="Csoportba foglalás 15">
            <a:extLst>
              <a:ext uri="{FF2B5EF4-FFF2-40B4-BE49-F238E27FC236}">
                <a16:creationId xmlns:a16="http://schemas.microsoft.com/office/drawing/2014/main" id="{39797CB6-8911-4F8D-B055-6852704445B5}"/>
              </a:ext>
            </a:extLst>
          </p:cNvPr>
          <p:cNvGrpSpPr/>
          <p:nvPr/>
        </p:nvGrpSpPr>
        <p:grpSpPr>
          <a:xfrm>
            <a:off x="0" y="1120103"/>
            <a:ext cx="9144000" cy="3679933"/>
            <a:chOff x="4790302" y="1586728"/>
            <a:chExt cx="6874476" cy="4039716"/>
          </a:xfrm>
        </p:grpSpPr>
        <p:grpSp>
          <p:nvGrpSpPr>
            <p:cNvPr id="4" name="Csoportba foglalás 14">
              <a:extLst>
                <a:ext uri="{FF2B5EF4-FFF2-40B4-BE49-F238E27FC236}">
                  <a16:creationId xmlns:a16="http://schemas.microsoft.com/office/drawing/2014/main" id="{73A25359-E0DD-4E7B-87F9-1A5554F593CF}"/>
                </a:ext>
              </a:extLst>
            </p:cNvPr>
            <p:cNvGrpSpPr/>
            <p:nvPr/>
          </p:nvGrpSpPr>
          <p:grpSpPr>
            <a:xfrm>
              <a:off x="4790302" y="1586728"/>
              <a:ext cx="6874476" cy="4039716"/>
              <a:chOff x="4790302" y="1586728"/>
              <a:chExt cx="6874476" cy="4039716"/>
            </a:xfrm>
          </p:grpSpPr>
          <p:sp>
            <p:nvSpPr>
              <p:cNvPr id="8" name="Téglalap 4">
                <a:extLst>
                  <a:ext uri="{FF2B5EF4-FFF2-40B4-BE49-F238E27FC236}">
                    <a16:creationId xmlns:a16="http://schemas.microsoft.com/office/drawing/2014/main" id="{E7450ACA-145A-490C-8848-EE1271D6731B}"/>
                  </a:ext>
                </a:extLst>
              </p:cNvPr>
              <p:cNvSpPr/>
              <p:nvPr/>
            </p:nvSpPr>
            <p:spPr>
              <a:xfrm>
                <a:off x="4810898" y="1586728"/>
                <a:ext cx="6853880" cy="4039716"/>
              </a:xfrm>
              <a:prstGeom prst="rect">
                <a:avLst/>
              </a:prstGeom>
              <a:solidFill>
                <a:srgbClr val="B9CD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pic>
            <p:nvPicPr>
              <p:cNvPr id="9" name="Kép 3" descr="Non-financial business economy by size class, 2017">
                <a:hlinkClick r:id="rId3"/>
                <a:extLst>
                  <a:ext uri="{FF2B5EF4-FFF2-40B4-BE49-F238E27FC236}">
                    <a16:creationId xmlns:a16="http://schemas.microsoft.com/office/drawing/2014/main" id="{8CEEB4D1-6EAD-4C70-A2E1-0359C6401B80}"/>
                  </a:ext>
                </a:extLst>
              </p:cNvPr>
              <p:cNvPicPr/>
              <p:nvPr/>
            </p:nvPicPr>
            <p:blipFill rotWithShape="1">
              <a:blip r:embed="rId4" cstate="print">
                <a:extLst>
                  <a:ext uri="{28A0092B-C50C-407E-A947-70E740481C1C}">
                    <a14:useLocalDpi xmlns:a14="http://schemas.microsoft.com/office/drawing/2010/main" val="0"/>
                  </a:ext>
                </a:extLst>
              </a:blip>
              <a:srcRect l="17396" t="28270" r="1380" b="8049"/>
              <a:stretch/>
            </p:blipFill>
            <p:spPr bwMode="auto">
              <a:xfrm>
                <a:off x="6623220" y="2992571"/>
                <a:ext cx="4679093" cy="2347785"/>
              </a:xfrm>
              <a:prstGeom prst="rect">
                <a:avLst/>
              </a:prstGeom>
              <a:noFill/>
              <a:ln>
                <a:noFill/>
              </a:ln>
            </p:spPr>
          </p:pic>
          <p:sp>
            <p:nvSpPr>
              <p:cNvPr id="10" name="Szövegdoboz 2">
                <a:extLst>
                  <a:ext uri="{FF2B5EF4-FFF2-40B4-BE49-F238E27FC236}">
                    <a16:creationId xmlns:a16="http://schemas.microsoft.com/office/drawing/2014/main" id="{C926D421-372E-46B0-8CCA-5CB58057B198}"/>
                  </a:ext>
                </a:extLst>
              </p:cNvPr>
              <p:cNvSpPr txBox="1"/>
              <p:nvPr/>
            </p:nvSpPr>
            <p:spPr>
              <a:xfrm>
                <a:off x="6384323" y="2047026"/>
                <a:ext cx="1664043" cy="523220"/>
              </a:xfrm>
              <a:prstGeom prst="rect">
                <a:avLst/>
              </a:prstGeom>
              <a:noFill/>
            </p:spPr>
            <p:txBody>
              <a:bodyPr wrap="square" rtlCol="0">
                <a:spAutoFit/>
              </a:bodyPr>
              <a:lstStyle/>
              <a:p>
                <a:pPr algn="ctr" rtl="0"/>
                <a:r>
                  <a:rPr lang="hu-HU" sz="1400" b="1" dirty="0" err="1">
                    <a:solidFill>
                      <a:srgbClr val="236AAA"/>
                    </a:solidFill>
                  </a:rPr>
                  <a:t>velika</a:t>
                </a:r>
                <a:r>
                  <a:rPr lang="hu-HU" sz="1400" b="1" dirty="0">
                    <a:solidFill>
                      <a:srgbClr val="236AAA"/>
                    </a:solidFill>
                  </a:rPr>
                  <a:t> </a:t>
                </a:r>
                <a:r>
                  <a:rPr lang="en-GB" sz="1400" b="1" dirty="0">
                    <a:solidFill>
                      <a:srgbClr val="236AAA"/>
                    </a:solidFill>
                  </a:rPr>
                  <a:t>poduzeća</a:t>
                </a:r>
              </a:p>
              <a:p>
                <a:pPr algn="ctr" rtl="0"/>
                <a:r>
                  <a:rPr lang="hu-HU" sz="1400" b="1" dirty="0">
                    <a:solidFill>
                      <a:srgbClr val="236AAA"/>
                    </a:solidFill>
                  </a:rPr>
                  <a:t>&gt;</a:t>
                </a:r>
                <a:r>
                  <a:rPr lang="en-GB" sz="1400" b="1" dirty="0">
                    <a:solidFill>
                      <a:srgbClr val="236AAA"/>
                    </a:solidFill>
                  </a:rPr>
                  <a:t>250</a:t>
                </a:r>
              </a:p>
            </p:txBody>
          </p:sp>
          <p:sp>
            <p:nvSpPr>
              <p:cNvPr id="11" name="Szövegdoboz 5">
                <a:extLst>
                  <a:ext uri="{FF2B5EF4-FFF2-40B4-BE49-F238E27FC236}">
                    <a16:creationId xmlns:a16="http://schemas.microsoft.com/office/drawing/2014/main" id="{79DDF61B-0894-4BD2-B915-350D144A38C6}"/>
                  </a:ext>
                </a:extLst>
              </p:cNvPr>
              <p:cNvSpPr txBox="1"/>
              <p:nvPr/>
            </p:nvSpPr>
            <p:spPr>
              <a:xfrm>
                <a:off x="7922526" y="1776854"/>
                <a:ext cx="1664043" cy="954107"/>
              </a:xfrm>
              <a:prstGeom prst="rect">
                <a:avLst/>
              </a:prstGeom>
              <a:noFill/>
            </p:spPr>
            <p:txBody>
              <a:bodyPr wrap="square" rtlCol="0">
                <a:spAutoFit/>
              </a:bodyPr>
              <a:lstStyle/>
              <a:p>
                <a:pPr algn="ctr" rtl="0"/>
                <a:r>
                  <a:rPr lang="en-GB" sz="1400" b="1" dirty="0">
                    <a:solidFill>
                      <a:srgbClr val="B41F71"/>
                    </a:solidFill>
                  </a:rPr>
                  <a:t>Srednja poduzeća</a:t>
                </a:r>
              </a:p>
              <a:p>
                <a:pPr algn="ctr" rtl="0"/>
                <a:r>
                  <a:rPr lang="en-GB" sz="1400" b="1" dirty="0">
                    <a:solidFill>
                      <a:srgbClr val="B41F71"/>
                    </a:solidFill>
                  </a:rPr>
                  <a:t>(50-249 zaposlenih osoba)</a:t>
                </a:r>
              </a:p>
            </p:txBody>
          </p:sp>
          <p:sp>
            <p:nvSpPr>
              <p:cNvPr id="12" name="Szövegdoboz 6">
                <a:extLst>
                  <a:ext uri="{FF2B5EF4-FFF2-40B4-BE49-F238E27FC236}">
                    <a16:creationId xmlns:a16="http://schemas.microsoft.com/office/drawing/2014/main" id="{1FD3369E-0E98-44EA-811E-6CCD88B401E7}"/>
                  </a:ext>
                </a:extLst>
              </p:cNvPr>
              <p:cNvSpPr txBox="1"/>
              <p:nvPr/>
            </p:nvSpPr>
            <p:spPr>
              <a:xfrm>
                <a:off x="9481751" y="1879983"/>
                <a:ext cx="1664043" cy="738665"/>
              </a:xfrm>
              <a:prstGeom prst="rect">
                <a:avLst/>
              </a:prstGeom>
              <a:noFill/>
            </p:spPr>
            <p:txBody>
              <a:bodyPr wrap="square" rtlCol="0">
                <a:spAutoFit/>
              </a:bodyPr>
              <a:lstStyle/>
              <a:p>
                <a:pPr algn="ctr" rtl="0"/>
                <a:r>
                  <a:rPr lang="en-GB" sz="1400" b="1" dirty="0">
                    <a:solidFill>
                      <a:srgbClr val="D27AA7"/>
                    </a:solidFill>
                  </a:rPr>
                  <a:t>Mala poduzeća</a:t>
                </a:r>
              </a:p>
              <a:p>
                <a:pPr algn="ctr" rtl="0"/>
                <a:r>
                  <a:rPr lang="en-GB" sz="1400" b="1" dirty="0">
                    <a:solidFill>
                      <a:srgbClr val="D27AA7"/>
                    </a:solidFill>
                  </a:rPr>
                  <a:t>(50-249 zaposlenih osoba)</a:t>
                </a:r>
              </a:p>
            </p:txBody>
          </p:sp>
          <p:sp>
            <p:nvSpPr>
              <p:cNvPr id="13" name="Szövegdoboz 7">
                <a:extLst>
                  <a:ext uri="{FF2B5EF4-FFF2-40B4-BE49-F238E27FC236}">
                    <a16:creationId xmlns:a16="http://schemas.microsoft.com/office/drawing/2014/main" id="{62F60EE6-1327-480C-BECE-47DD810C2633}"/>
                  </a:ext>
                </a:extLst>
              </p:cNvPr>
              <p:cNvSpPr txBox="1"/>
              <p:nvPr/>
            </p:nvSpPr>
            <p:spPr>
              <a:xfrm>
                <a:off x="4790302" y="3215698"/>
                <a:ext cx="1853514" cy="574375"/>
              </a:xfrm>
              <a:prstGeom prst="rect">
                <a:avLst/>
              </a:prstGeom>
              <a:noFill/>
            </p:spPr>
            <p:txBody>
              <a:bodyPr wrap="square" rtlCol="0">
                <a:spAutoFit/>
              </a:bodyPr>
              <a:lstStyle/>
              <a:p>
                <a:pPr algn="l" rtl="0"/>
                <a:r>
                  <a:rPr lang="hu-HU" sz="1400" b="1" dirty="0" err="1">
                    <a:solidFill>
                      <a:schemeClr val="bg2">
                        <a:lumMod val="25000"/>
                      </a:schemeClr>
                    </a:solidFill>
                  </a:rPr>
                  <a:t>Broj</a:t>
                </a:r>
                <a:endParaRPr lang="hu-HU" sz="1400" b="1" dirty="0">
                  <a:solidFill>
                    <a:schemeClr val="bg2">
                      <a:lumMod val="25000"/>
                    </a:schemeClr>
                  </a:solidFill>
                </a:endParaRPr>
              </a:p>
              <a:p>
                <a:pPr algn="l" rtl="0"/>
                <a:r>
                  <a:rPr lang="en-GB" sz="1400" b="1" dirty="0">
                    <a:solidFill>
                      <a:schemeClr val="bg2">
                        <a:lumMod val="25000"/>
                      </a:schemeClr>
                    </a:solidFill>
                  </a:rPr>
                  <a:t>poduzeća</a:t>
                </a:r>
              </a:p>
            </p:txBody>
          </p:sp>
          <p:sp>
            <p:nvSpPr>
              <p:cNvPr id="14" name="Szövegdoboz 8">
                <a:extLst>
                  <a:ext uri="{FF2B5EF4-FFF2-40B4-BE49-F238E27FC236}">
                    <a16:creationId xmlns:a16="http://schemas.microsoft.com/office/drawing/2014/main" id="{AD0F7681-1651-4285-A0E1-84210938F950}"/>
                  </a:ext>
                </a:extLst>
              </p:cNvPr>
              <p:cNvSpPr txBox="1"/>
              <p:nvPr/>
            </p:nvSpPr>
            <p:spPr>
              <a:xfrm>
                <a:off x="4810898" y="3968210"/>
                <a:ext cx="2405448" cy="574375"/>
              </a:xfrm>
              <a:prstGeom prst="rect">
                <a:avLst/>
              </a:prstGeom>
              <a:noFill/>
            </p:spPr>
            <p:txBody>
              <a:bodyPr wrap="square" rtlCol="0">
                <a:spAutoFit/>
              </a:bodyPr>
              <a:lstStyle/>
              <a:p>
                <a:pPr algn="l" rtl="0"/>
                <a:r>
                  <a:rPr lang="hu-HU" sz="1400" b="1" dirty="0" err="1">
                    <a:solidFill>
                      <a:schemeClr val="bg2">
                        <a:lumMod val="25000"/>
                      </a:schemeClr>
                    </a:solidFill>
                  </a:rPr>
                  <a:t>Broj</a:t>
                </a:r>
                <a:endParaRPr lang="hu-HU" sz="1400" b="1" dirty="0">
                  <a:solidFill>
                    <a:schemeClr val="bg2">
                      <a:lumMod val="25000"/>
                    </a:schemeClr>
                  </a:solidFill>
                </a:endParaRPr>
              </a:p>
              <a:p>
                <a:pPr algn="l" rtl="0"/>
                <a:r>
                  <a:rPr lang="hu-HU" sz="1400" b="1" dirty="0" err="1">
                    <a:solidFill>
                      <a:schemeClr val="bg2">
                        <a:lumMod val="25000"/>
                      </a:schemeClr>
                    </a:solidFill>
                  </a:rPr>
                  <a:t>zaposlenih</a:t>
                </a:r>
                <a:endParaRPr lang="en-GB" sz="1400" b="1" dirty="0">
                  <a:solidFill>
                    <a:schemeClr val="bg2">
                      <a:lumMod val="25000"/>
                    </a:schemeClr>
                  </a:solidFill>
                </a:endParaRPr>
              </a:p>
            </p:txBody>
          </p:sp>
          <p:sp>
            <p:nvSpPr>
              <p:cNvPr id="15" name="Szövegdoboz 9">
                <a:extLst>
                  <a:ext uri="{FF2B5EF4-FFF2-40B4-BE49-F238E27FC236}">
                    <a16:creationId xmlns:a16="http://schemas.microsoft.com/office/drawing/2014/main" id="{066312C0-1A7B-4AAF-BB7E-C479EABC4E5A}"/>
                  </a:ext>
                </a:extLst>
              </p:cNvPr>
              <p:cNvSpPr txBox="1"/>
              <p:nvPr/>
            </p:nvSpPr>
            <p:spPr>
              <a:xfrm>
                <a:off x="4790302" y="4927231"/>
                <a:ext cx="1324233" cy="337868"/>
              </a:xfrm>
              <a:prstGeom prst="rect">
                <a:avLst/>
              </a:prstGeom>
              <a:noFill/>
            </p:spPr>
            <p:txBody>
              <a:bodyPr wrap="square" rtlCol="0">
                <a:spAutoFit/>
              </a:bodyPr>
              <a:lstStyle/>
              <a:p>
                <a:pPr algn="l" rtl="0"/>
                <a:r>
                  <a:rPr lang="hu-HU" sz="1400" b="1" dirty="0" err="1">
                    <a:solidFill>
                      <a:schemeClr val="bg2">
                        <a:lumMod val="25000"/>
                      </a:schemeClr>
                    </a:solidFill>
                  </a:rPr>
                  <a:t>Dodana</a:t>
                </a:r>
                <a:r>
                  <a:rPr lang="hu-HU" sz="1400" b="1" dirty="0">
                    <a:solidFill>
                      <a:schemeClr val="bg2">
                        <a:lumMod val="25000"/>
                      </a:schemeClr>
                    </a:solidFill>
                  </a:rPr>
                  <a:t> </a:t>
                </a:r>
                <a:r>
                  <a:rPr lang="hu-HU" sz="1400" b="1" dirty="0" err="1">
                    <a:solidFill>
                      <a:schemeClr val="bg2">
                        <a:lumMod val="25000"/>
                      </a:schemeClr>
                    </a:solidFill>
                  </a:rPr>
                  <a:t>vrijednost</a:t>
                </a:r>
                <a:endParaRPr lang="en-GB" sz="1400" b="1" dirty="0">
                  <a:solidFill>
                    <a:schemeClr val="bg2">
                      <a:lumMod val="25000"/>
                    </a:schemeClr>
                  </a:solidFill>
                </a:endParaRPr>
              </a:p>
            </p:txBody>
          </p:sp>
        </p:grpSp>
        <p:sp>
          <p:nvSpPr>
            <p:cNvPr id="5" name="Háromszög 10">
              <a:extLst>
                <a:ext uri="{FF2B5EF4-FFF2-40B4-BE49-F238E27FC236}">
                  <a16:creationId xmlns:a16="http://schemas.microsoft.com/office/drawing/2014/main" id="{119D6C26-7747-4343-B3DC-7257205E2310}"/>
                </a:ext>
              </a:extLst>
            </p:cNvPr>
            <p:cNvSpPr/>
            <p:nvPr/>
          </p:nvSpPr>
          <p:spPr>
            <a:xfrm rot="5400000">
              <a:off x="6200973" y="3310077"/>
              <a:ext cx="247134" cy="261610"/>
            </a:xfrm>
            <a:prstGeom prst="triangle">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6" name="Háromszög 12">
              <a:extLst>
                <a:ext uri="{FF2B5EF4-FFF2-40B4-BE49-F238E27FC236}">
                  <a16:creationId xmlns:a16="http://schemas.microsoft.com/office/drawing/2014/main" id="{D0739548-1962-49FD-84B9-43F5D5B838F7}"/>
                </a:ext>
              </a:extLst>
            </p:cNvPr>
            <p:cNvSpPr/>
            <p:nvPr/>
          </p:nvSpPr>
          <p:spPr>
            <a:xfrm rot="5400000">
              <a:off x="6210213" y="4105560"/>
              <a:ext cx="247134" cy="261610"/>
            </a:xfrm>
            <a:prstGeom prst="triangle">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7" name="Háromszög 13">
              <a:extLst>
                <a:ext uri="{FF2B5EF4-FFF2-40B4-BE49-F238E27FC236}">
                  <a16:creationId xmlns:a16="http://schemas.microsoft.com/office/drawing/2014/main" id="{EB09C937-ABDC-4F26-A65F-E0F7A9183E6C}"/>
                </a:ext>
              </a:extLst>
            </p:cNvPr>
            <p:cNvSpPr/>
            <p:nvPr/>
          </p:nvSpPr>
          <p:spPr>
            <a:xfrm rot="5400000">
              <a:off x="6210213" y="4949746"/>
              <a:ext cx="247134" cy="261610"/>
            </a:xfrm>
            <a:prstGeom prst="triangle">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spTree>
    <p:custDataLst>
      <p:tags r:id="rId1"/>
    </p:custDataLst>
    <p:extLst>
      <p:ext uri="{BB962C8B-B14F-4D97-AF65-F5344CB8AC3E}">
        <p14:creationId xmlns:p14="http://schemas.microsoft.com/office/powerpoint/2010/main" val="3845282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9238D-3202-41F1-BE27-C0A0F7BB5FDF}"/>
              </a:ext>
            </a:extLst>
          </p:cNvPr>
          <p:cNvSpPr>
            <a:spLocks noGrp="1"/>
          </p:cNvSpPr>
          <p:nvPr>
            <p:ph type="title"/>
          </p:nvPr>
        </p:nvSpPr>
        <p:spPr>
          <a:xfrm>
            <a:off x="1164394" y="111797"/>
            <a:ext cx="6255581" cy="1011600"/>
          </a:xfrm>
        </p:spPr>
        <p:txBody>
          <a:bodyPr/>
          <a:lstStyle/>
          <a:p>
            <a:pPr algn="l" rtl="0"/>
            <a:r>
              <a:rPr lang="en-US" sz="4000" dirty="0"/>
              <a:t>Otpornost – </a:t>
            </a:r>
            <a:r>
              <a:rPr lang="en-US" sz="4000" dirty="0" err="1"/>
              <a:t>kružna</a:t>
            </a:r>
            <a:r>
              <a:rPr lang="en-US" sz="4000" dirty="0"/>
              <a:t> </a:t>
            </a:r>
            <a:r>
              <a:rPr lang="en-US" sz="4000" dirty="0" err="1"/>
              <a:t>ekonomija</a:t>
            </a:r>
            <a:r>
              <a:rPr lang="en-US" sz="4000" dirty="0"/>
              <a:t> -  ključ za oporavak</a:t>
            </a:r>
            <a:endParaRPr lang="en-GB" dirty="0"/>
          </a:p>
        </p:txBody>
      </p:sp>
      <p:sp>
        <p:nvSpPr>
          <p:cNvPr id="4" name="TextBox 3">
            <a:extLst>
              <a:ext uri="{FF2B5EF4-FFF2-40B4-BE49-F238E27FC236}">
                <a16:creationId xmlns:a16="http://schemas.microsoft.com/office/drawing/2014/main" id="{2C0BABB0-7FF2-49C4-BFC6-C3A4434A86C6}"/>
              </a:ext>
            </a:extLst>
          </p:cNvPr>
          <p:cNvSpPr txBox="1"/>
          <p:nvPr/>
        </p:nvSpPr>
        <p:spPr>
          <a:xfrm>
            <a:off x="267042" y="1592134"/>
            <a:ext cx="3478777" cy="2893100"/>
          </a:xfrm>
          <a:prstGeom prst="rect">
            <a:avLst/>
          </a:prstGeom>
          <a:noFill/>
        </p:spPr>
        <p:txBody>
          <a:bodyPr wrap="square">
            <a:spAutoFit/>
          </a:bodyPr>
          <a:lstStyle/>
          <a:p>
            <a:pPr marL="0" indent="0" algn="l" rtl="0">
              <a:buNone/>
            </a:pPr>
            <a:r>
              <a:rPr lang="en-GB" sz="1400" b="1" dirty="0">
                <a:solidFill>
                  <a:srgbClr val="368E00"/>
                </a:solidFill>
              </a:rPr>
              <a:t>Jesam li spreman za kružno gospodarstvo</a:t>
            </a:r>
            <a:r>
              <a:rPr lang="hu-HU" sz="1400" b="1" dirty="0">
                <a:solidFill>
                  <a:srgbClr val="368E00"/>
                </a:solidFill>
              </a:rPr>
              <a:t>?</a:t>
            </a:r>
          </a:p>
          <a:p>
            <a:pPr marL="285750" indent="-285750" algn="l" rtl="0">
              <a:buClr>
                <a:srgbClr val="059540"/>
              </a:buClr>
              <a:buFont typeface="Arial" panose="020B0604020202020204" pitchFamily="34" charset="0"/>
              <a:buChar char="•"/>
            </a:pPr>
            <a:r>
              <a:rPr lang="hu-HU" sz="1400" dirty="0">
                <a:solidFill>
                  <a:srgbClr val="368E00"/>
                </a:solidFill>
              </a:rPr>
              <a:t>Revidirajte vrijednosti svoje tvrtke</a:t>
            </a:r>
          </a:p>
          <a:p>
            <a:pPr marL="285750" indent="-285750" algn="l" rtl="0">
              <a:buClr>
                <a:srgbClr val="059540"/>
              </a:buClr>
              <a:buFont typeface="Arial" panose="020B0604020202020204" pitchFamily="34" charset="0"/>
              <a:buChar char="•"/>
            </a:pPr>
            <a:r>
              <a:rPr lang="hu-HU" sz="1400" dirty="0">
                <a:solidFill>
                  <a:srgbClr val="368E00"/>
                </a:solidFill>
              </a:rPr>
              <a:t>Održite prezentaciju/radionicu o CE-u kako biste potaknuli predanost vašeg malog i srednjeg poduzeća</a:t>
            </a:r>
          </a:p>
          <a:p>
            <a:pPr marL="285750" indent="-285750" algn="l" rtl="0">
              <a:buClr>
                <a:srgbClr val="059540"/>
              </a:buClr>
              <a:buFont typeface="Arial" panose="020B0604020202020204" pitchFamily="34" charset="0"/>
              <a:buChar char="•"/>
            </a:pPr>
            <a:r>
              <a:rPr lang="hu-HU" sz="1400" dirty="0">
                <a:solidFill>
                  <a:srgbClr val="368E00"/>
                </a:solidFill>
              </a:rPr>
              <a:t>Prikupite povratne informacije i razmišljajte kako biste razvili nove ideje</a:t>
            </a:r>
          </a:p>
          <a:p>
            <a:pPr marL="285750" indent="-285750" algn="l" rtl="0">
              <a:buClr>
                <a:srgbClr val="059540"/>
              </a:buClr>
              <a:buFont typeface="Arial" panose="020B0604020202020204" pitchFamily="34" charset="0"/>
              <a:buChar char="•"/>
            </a:pPr>
            <a:r>
              <a:rPr lang="hu-HU" sz="1400" dirty="0" err="1">
                <a:solidFill>
                  <a:srgbClr val="368E00"/>
                </a:solidFill>
              </a:rPr>
              <a:t>Mapirajte</a:t>
            </a:r>
            <a:r>
              <a:rPr lang="hu-HU" sz="1400" dirty="0">
                <a:solidFill>
                  <a:srgbClr val="368E00"/>
                </a:solidFill>
              </a:rPr>
              <a:t> </a:t>
            </a:r>
            <a:r>
              <a:rPr lang="hu-HU" sz="1400" dirty="0" err="1">
                <a:solidFill>
                  <a:srgbClr val="368E00"/>
                </a:solidFill>
              </a:rPr>
              <a:t>krajnje</a:t>
            </a:r>
            <a:r>
              <a:rPr lang="hu-HU" sz="1400" dirty="0">
                <a:solidFill>
                  <a:srgbClr val="368E00"/>
                </a:solidFill>
              </a:rPr>
              <a:t> koristi i prepreke/rizike vaših ideja CE-a</a:t>
            </a:r>
          </a:p>
          <a:p>
            <a:pPr marL="285750" indent="-285750" algn="l" rtl="0">
              <a:buClr>
                <a:srgbClr val="059540"/>
              </a:buClr>
              <a:buFont typeface="Arial" panose="020B0604020202020204" pitchFamily="34" charset="0"/>
              <a:buChar char="•"/>
            </a:pPr>
            <a:r>
              <a:rPr lang="hr-HR" sz="1400" dirty="0">
                <a:solidFill>
                  <a:srgbClr val="368E00"/>
                </a:solidFill>
              </a:rPr>
              <a:t>Napravite odluke </a:t>
            </a:r>
            <a:r>
              <a:rPr lang="hu-HU" sz="1400" dirty="0" err="1">
                <a:solidFill>
                  <a:srgbClr val="368E00"/>
                </a:solidFill>
              </a:rPr>
              <a:t>o</a:t>
            </a:r>
            <a:r>
              <a:rPr lang="hu-HU" sz="1400" dirty="0">
                <a:solidFill>
                  <a:srgbClr val="368E00"/>
                </a:solidFill>
              </a:rPr>
              <a:t> tome koje ideje vrijedi implementirati</a:t>
            </a:r>
          </a:p>
        </p:txBody>
      </p:sp>
      <p:pic>
        <p:nvPicPr>
          <p:cNvPr id="5" name="Kép 2">
            <a:extLst>
              <a:ext uri="{FF2B5EF4-FFF2-40B4-BE49-F238E27FC236}">
                <a16:creationId xmlns:a16="http://schemas.microsoft.com/office/drawing/2014/main" id="{06E696E8-9683-4674-B041-2EA834752969}"/>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val="0"/>
              </a:ext>
            </a:extLst>
          </a:blip>
          <a:srcRect r="21560"/>
          <a:stretch/>
        </p:blipFill>
        <p:spPr>
          <a:xfrm>
            <a:off x="3496959" y="2210267"/>
            <a:ext cx="2150081" cy="1826662"/>
          </a:xfrm>
          <a:prstGeom prst="ellipse">
            <a:avLst/>
          </a:prstGeom>
        </p:spPr>
      </p:pic>
      <p:grpSp>
        <p:nvGrpSpPr>
          <p:cNvPr id="6" name="Csoportba foglalás 28">
            <a:extLst>
              <a:ext uri="{FF2B5EF4-FFF2-40B4-BE49-F238E27FC236}">
                <a16:creationId xmlns:a16="http://schemas.microsoft.com/office/drawing/2014/main" id="{E45D5C28-F622-43F5-9F7B-E2FC177E86B6}"/>
              </a:ext>
            </a:extLst>
          </p:cNvPr>
          <p:cNvGrpSpPr/>
          <p:nvPr/>
        </p:nvGrpSpPr>
        <p:grpSpPr>
          <a:xfrm>
            <a:off x="5800658" y="718227"/>
            <a:ext cx="2838599" cy="4026310"/>
            <a:chOff x="0" y="0"/>
            <a:chExt cx="2944838" cy="4099560"/>
          </a:xfrm>
        </p:grpSpPr>
        <p:graphicFrame>
          <p:nvGraphicFramePr>
            <p:cNvPr id="7" name="Diagram 6">
              <a:extLst>
                <a:ext uri="{FF2B5EF4-FFF2-40B4-BE49-F238E27FC236}">
                  <a16:creationId xmlns:a16="http://schemas.microsoft.com/office/drawing/2014/main" id="{E4FE85AA-AB79-48F4-9890-8DD1E90CB46B}"/>
                </a:ext>
              </a:extLst>
            </p:cNvPr>
            <p:cNvGraphicFramePr/>
            <p:nvPr>
              <p:extLst>
                <p:ext uri="{D42A27DB-BD31-4B8C-83A1-F6EECF244321}">
                  <p14:modId xmlns:p14="http://schemas.microsoft.com/office/powerpoint/2010/main" val="113242369"/>
                </p:ext>
              </p:extLst>
            </p:nvPr>
          </p:nvGraphicFramePr>
          <p:xfrm>
            <a:off x="0" y="0"/>
            <a:ext cx="2943225" cy="336232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Szövegdoboz 5">
              <a:extLst>
                <a:ext uri="{FF2B5EF4-FFF2-40B4-BE49-F238E27FC236}">
                  <a16:creationId xmlns:a16="http://schemas.microsoft.com/office/drawing/2014/main" id="{50FFE6A2-7308-4281-AF70-D36134E4DE27}"/>
                </a:ext>
              </a:extLst>
            </p:cNvPr>
            <p:cNvSpPr txBox="1"/>
            <p:nvPr/>
          </p:nvSpPr>
          <p:spPr>
            <a:xfrm>
              <a:off x="69558" y="3637280"/>
              <a:ext cx="2875280" cy="462280"/>
            </a:xfrm>
            <a:prstGeom prst="rect">
              <a:avLst/>
            </a:prstGeom>
            <a:solidFill>
              <a:prstClr val="white"/>
            </a:solidFill>
            <a:ln>
              <a:noFill/>
            </a:ln>
            <a:effectLst/>
          </p:spPr>
          <p:txBody>
            <a:bodyPr rot="0" spcFirstLastPara="0" vert="horz" wrap="square" lIns="0" tIns="0" rIns="0" bIns="0" numCol="1" spcCol="0" rtlCol="0" fromWordArt="0" anchor="t" anchorCtr="0" forceAA="0" compatLnSpc="1">
              <a:prstTxWarp prst="textNoShape">
                <a:avLst/>
              </a:prstTxWarp>
              <a:spAutoFit/>
            </a:bodyPr>
            <a:lstStyle/>
            <a:p>
              <a:pPr algn="ctr" rtl="0">
                <a:spcBef>
                  <a:spcPts val="600"/>
                </a:spcBef>
                <a:spcAft>
                  <a:spcPts val="600"/>
                </a:spcAft>
              </a:pPr>
              <a:r>
                <a:rPr lang="en-GB" sz="1000" i="1" dirty="0">
                  <a:solidFill>
                    <a:srgbClr val="44546A"/>
                  </a:solidFill>
                  <a:effectLst/>
                  <a:latin typeface="Calibri Light" panose="020F0302020204030204" pitchFamily="34" charset="0"/>
                  <a:ea typeface="Calibri" panose="020F0502020204030204" pitchFamily="34" charset="0"/>
                  <a:cs typeface="Calibri" panose="020F0502020204030204" pitchFamily="34" charset="0"/>
                </a:rPr>
                <a:t>3</a:t>
              </a:r>
              <a:r>
                <a:rPr lang="en-GB" sz="1000" i="1" dirty="0">
                  <a:solidFill>
                    <a:srgbClr val="44546A"/>
                  </a:solidFill>
                  <a:effectLst/>
                  <a:latin typeface="Calibri Light" panose="020F0302020204030204" pitchFamily="34" charset="0"/>
                  <a:ea typeface="Calibri" panose="020F0502020204030204" pitchFamily="34" charset="0"/>
                  <a:cs typeface="Calibri Light" panose="020F0302020204030204" pitchFamily="34" charset="0"/>
                </a:rPr>
                <a:t>. Slika Koraci koraka CE prema Zakladi Ellen MacArthur Izvor: [4]</a:t>
              </a:r>
              <a:endParaRPr lang="hu-HU" sz="1000" i="1" dirty="0">
                <a:solidFill>
                  <a:srgbClr val="44546A"/>
                </a:solidFill>
                <a:effectLst/>
                <a:latin typeface="Calibri Light" panose="020F0302020204030204" pitchFamily="34" charset="0"/>
                <a:ea typeface="Calibri" panose="020F0502020204030204" pitchFamily="34" charset="0"/>
                <a:cs typeface="Calibri Light" panose="020F0302020204030204" pitchFamily="34" charset="0"/>
              </a:endParaRPr>
            </a:p>
          </p:txBody>
        </p:sp>
      </p:grpSp>
    </p:spTree>
    <p:custDataLst>
      <p:tags r:id="rId1"/>
    </p:custDataLst>
    <p:extLst>
      <p:ext uri="{BB962C8B-B14F-4D97-AF65-F5344CB8AC3E}">
        <p14:creationId xmlns:p14="http://schemas.microsoft.com/office/powerpoint/2010/main" val="1091337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6AC13-A94C-4ED3-81F2-8736B0791C12}"/>
              </a:ext>
            </a:extLst>
          </p:cNvPr>
          <p:cNvSpPr>
            <a:spLocks noGrp="1"/>
          </p:cNvSpPr>
          <p:nvPr>
            <p:ph type="title"/>
          </p:nvPr>
        </p:nvSpPr>
        <p:spPr>
          <a:xfrm>
            <a:off x="1106822" y="137299"/>
            <a:ext cx="7717800" cy="1011600"/>
          </a:xfrm>
        </p:spPr>
        <p:txBody>
          <a:bodyPr/>
          <a:lstStyle/>
          <a:p>
            <a:pPr algn="l" rtl="0"/>
            <a:r>
              <a:rPr lang="en-GB" sz="3600" dirty="0"/>
              <a:t>Financije i financiranje</a:t>
            </a:r>
          </a:p>
        </p:txBody>
      </p:sp>
      <p:graphicFrame>
        <p:nvGraphicFramePr>
          <p:cNvPr id="5" name="Diagram 4">
            <a:extLst>
              <a:ext uri="{FF2B5EF4-FFF2-40B4-BE49-F238E27FC236}">
                <a16:creationId xmlns:a16="http://schemas.microsoft.com/office/drawing/2014/main" id="{CFB21F17-A041-4006-93F4-1601C61CC9AB}"/>
              </a:ext>
            </a:extLst>
          </p:cNvPr>
          <p:cNvGraphicFramePr/>
          <p:nvPr>
            <p:extLst>
              <p:ext uri="{D42A27DB-BD31-4B8C-83A1-F6EECF244321}">
                <p14:modId xmlns:p14="http://schemas.microsoft.com/office/powerpoint/2010/main" val="3260561989"/>
              </p:ext>
            </p:extLst>
          </p:nvPr>
        </p:nvGraphicFramePr>
        <p:xfrm>
          <a:off x="1263137" y="1376823"/>
          <a:ext cx="6179575" cy="31651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Kép 3">
            <a:extLst>
              <a:ext uri="{FF2B5EF4-FFF2-40B4-BE49-F238E27FC236}">
                <a16:creationId xmlns:a16="http://schemas.microsoft.com/office/drawing/2014/main" id="{F11C4832-1E5C-43A7-89A8-A4F516F070A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98948" y="1018118"/>
            <a:ext cx="955551" cy="717409"/>
          </a:xfrm>
          <a:prstGeom prst="rect">
            <a:avLst/>
          </a:prstGeom>
        </p:spPr>
      </p:pic>
    </p:spTree>
    <p:custDataLst>
      <p:tags r:id="rId1"/>
    </p:custDataLst>
    <p:extLst>
      <p:ext uri="{BB962C8B-B14F-4D97-AF65-F5344CB8AC3E}">
        <p14:creationId xmlns:p14="http://schemas.microsoft.com/office/powerpoint/2010/main" val="3240257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726B7-E447-46B1-9F02-DCDB0D00A3EE}"/>
              </a:ext>
            </a:extLst>
          </p:cNvPr>
          <p:cNvSpPr>
            <a:spLocks noGrp="1"/>
          </p:cNvSpPr>
          <p:nvPr>
            <p:ph type="title"/>
          </p:nvPr>
        </p:nvSpPr>
        <p:spPr>
          <a:xfrm>
            <a:off x="1151250" y="174654"/>
            <a:ext cx="7717800" cy="1011600"/>
          </a:xfrm>
        </p:spPr>
        <p:txBody>
          <a:bodyPr/>
          <a:lstStyle/>
          <a:p>
            <a:pPr algn="l" rtl="0"/>
            <a:r>
              <a:rPr lang="en-GB" dirty="0"/>
              <a:t>Tržište i lanac vrijednosti</a:t>
            </a:r>
          </a:p>
        </p:txBody>
      </p:sp>
      <p:grpSp>
        <p:nvGrpSpPr>
          <p:cNvPr id="3" name="Csoportba foglalás 11">
            <a:extLst>
              <a:ext uri="{FF2B5EF4-FFF2-40B4-BE49-F238E27FC236}">
                <a16:creationId xmlns:a16="http://schemas.microsoft.com/office/drawing/2014/main" id="{AB9797C5-EFCD-4DF6-8538-CA6985AB39FA}"/>
              </a:ext>
            </a:extLst>
          </p:cNvPr>
          <p:cNvGrpSpPr/>
          <p:nvPr/>
        </p:nvGrpSpPr>
        <p:grpSpPr>
          <a:xfrm>
            <a:off x="3170352" y="499726"/>
            <a:ext cx="4753564" cy="3912298"/>
            <a:chOff x="3519604" y="-112083"/>
            <a:chExt cx="5560540" cy="5528411"/>
          </a:xfrm>
        </p:grpSpPr>
        <p:pic>
          <p:nvPicPr>
            <p:cNvPr id="4" name="Kép 7">
              <a:extLst>
                <a:ext uri="{FF2B5EF4-FFF2-40B4-BE49-F238E27FC236}">
                  <a16:creationId xmlns:a16="http://schemas.microsoft.com/office/drawing/2014/main" id="{7DD85CF2-6180-4A38-9CE9-013804B94737}"/>
                </a:ext>
              </a:extLst>
            </p:cNvPr>
            <p:cNvPicPr>
              <a:picLocks noChangeAspect="1"/>
            </p:cNvPicPr>
            <p:nvPr/>
          </p:nvPicPr>
          <p:blipFill rotWithShape="1">
            <a:blip r:embed="rId3">
              <a:extLst>
                <a:ext uri="{28A0092B-C50C-407E-A947-70E740481C1C}">
                  <a14:useLocalDpi xmlns:a14="http://schemas.microsoft.com/office/drawing/2010/main" val="0"/>
                </a:ext>
              </a:extLst>
            </a:blip>
            <a:srcRect l="13534" t="-25353" r="18583" b="48108"/>
            <a:stretch/>
          </p:blipFill>
          <p:spPr>
            <a:xfrm>
              <a:off x="5099175" y="-112083"/>
              <a:ext cx="1995097" cy="1330228"/>
            </a:xfrm>
            <a:prstGeom prst="rect">
              <a:avLst/>
            </a:prstGeom>
          </p:spPr>
        </p:pic>
        <p:grpSp>
          <p:nvGrpSpPr>
            <p:cNvPr id="5" name="Csoportba foglalás 4">
              <a:extLst>
                <a:ext uri="{FF2B5EF4-FFF2-40B4-BE49-F238E27FC236}">
                  <a16:creationId xmlns:a16="http://schemas.microsoft.com/office/drawing/2014/main" id="{43F96397-8074-4AC2-B3A0-51B12445B918}"/>
                </a:ext>
              </a:extLst>
            </p:cNvPr>
            <p:cNvGrpSpPr/>
            <p:nvPr/>
          </p:nvGrpSpPr>
          <p:grpSpPr>
            <a:xfrm>
              <a:off x="3519604" y="1231508"/>
              <a:ext cx="5560540" cy="4184820"/>
              <a:chOff x="4590039" y="647003"/>
              <a:chExt cx="7383849" cy="4712043"/>
            </a:xfrm>
          </p:grpSpPr>
          <p:graphicFrame>
            <p:nvGraphicFramePr>
              <p:cNvPr id="6" name="Diagram 5">
                <a:extLst>
                  <a:ext uri="{FF2B5EF4-FFF2-40B4-BE49-F238E27FC236}">
                    <a16:creationId xmlns:a16="http://schemas.microsoft.com/office/drawing/2014/main" id="{13F81F7E-D9F4-4F29-8BF3-2D63BC38582B}"/>
                  </a:ext>
                </a:extLst>
              </p:cNvPr>
              <p:cNvGraphicFramePr/>
              <p:nvPr>
                <p:extLst>
                  <p:ext uri="{D42A27DB-BD31-4B8C-83A1-F6EECF244321}">
                    <p14:modId xmlns:p14="http://schemas.microsoft.com/office/powerpoint/2010/main" val="4064319529"/>
                  </p:ext>
                </p:extLst>
              </p:nvPr>
            </p:nvGraphicFramePr>
            <p:xfrm>
              <a:off x="4590039" y="647003"/>
              <a:ext cx="7383849" cy="471204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Szövegdoboz 3">
                <a:extLst>
                  <a:ext uri="{FF2B5EF4-FFF2-40B4-BE49-F238E27FC236}">
                    <a16:creationId xmlns:a16="http://schemas.microsoft.com/office/drawing/2014/main" id="{961BEF54-2BD9-422F-A9C3-692A522F6F74}"/>
                  </a:ext>
                </a:extLst>
              </p:cNvPr>
              <p:cNvSpPr txBox="1"/>
              <p:nvPr/>
            </p:nvSpPr>
            <p:spPr>
              <a:xfrm>
                <a:off x="6355371" y="2174913"/>
                <a:ext cx="4052778" cy="17139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600" b="1" i="0" u="none" strike="noStrike" kern="1200" cap="none" spc="0" normalizeH="0" baseline="0" noProof="0" dirty="0" err="1">
                    <a:ln>
                      <a:noFill/>
                    </a:ln>
                    <a:solidFill>
                      <a:srgbClr val="059540"/>
                    </a:solidFill>
                    <a:effectLst/>
                    <a:uLnTx/>
                    <a:uFillTx/>
                    <a:latin typeface="Calibri" panose="020F0502020204030204"/>
                    <a:ea typeface="+mn-ea"/>
                    <a:cs typeface="+mn-cs"/>
                  </a:rPr>
                  <a:t>Proširite</a:t>
                </a:r>
                <a:r>
                  <a:rPr kumimoji="0" lang="hu-HU" sz="1600" b="1" i="0" u="none" strike="noStrike" kern="1200" cap="none" spc="0" normalizeH="0" baseline="0" noProof="0" dirty="0">
                    <a:ln>
                      <a:noFill/>
                    </a:ln>
                    <a:solidFill>
                      <a:srgbClr val="059540"/>
                    </a:solidFill>
                    <a:effectLst/>
                    <a:uLnTx/>
                    <a:uFillTx/>
                    <a:latin typeface="Calibri" panose="020F0502020204030204"/>
                    <a:ea typeface="+mn-ea"/>
                    <a:cs typeface="+mn-cs"/>
                  </a:rPr>
                  <a:t> </a:t>
                </a:r>
                <a:r>
                  <a:rPr kumimoji="0" lang="hu-HU" sz="1600" b="1" i="0" u="none" strike="noStrike" kern="1200" cap="none" spc="0" normalizeH="0" baseline="0" noProof="0" dirty="0" err="1">
                    <a:ln>
                      <a:noFill/>
                    </a:ln>
                    <a:solidFill>
                      <a:srgbClr val="059540"/>
                    </a:solidFill>
                    <a:effectLst/>
                    <a:uLnTx/>
                    <a:uFillTx/>
                    <a:latin typeface="Calibri" panose="020F0502020204030204"/>
                    <a:ea typeface="+mn-ea"/>
                    <a:cs typeface="+mn-cs"/>
                  </a:rPr>
                  <a:t>aktivnosti</a:t>
                </a:r>
                <a:r>
                  <a:rPr kumimoji="0" lang="hu-HU" sz="1600" b="1" i="0" u="none" strike="noStrike" kern="1200" cap="none" spc="0" normalizeH="0" baseline="0" noProof="0" dirty="0">
                    <a:ln>
                      <a:noFill/>
                    </a:ln>
                    <a:solidFill>
                      <a:srgbClr val="059540"/>
                    </a:solidFill>
                    <a:effectLst/>
                    <a:uLnTx/>
                    <a:uFillTx/>
                    <a:latin typeface="Calibri" panose="020F0502020204030204"/>
                    <a:ea typeface="+mn-ea"/>
                    <a:cs typeface="+mn-cs"/>
                  </a:rPr>
                  <a:t> </a:t>
                </a:r>
                <a:r>
                  <a:rPr kumimoji="0" lang="hu-HU" sz="1600" b="1" i="0" u="none" strike="noStrike" kern="1200" cap="none" spc="0" normalizeH="0" baseline="0" noProof="0" dirty="0" err="1">
                    <a:ln>
                      <a:noFill/>
                    </a:ln>
                    <a:solidFill>
                      <a:srgbClr val="059540"/>
                    </a:solidFill>
                    <a:effectLst/>
                    <a:uLnTx/>
                    <a:uFillTx/>
                    <a:latin typeface="Calibri" panose="020F0502020204030204"/>
                    <a:ea typeface="+mn-ea"/>
                    <a:cs typeface="+mn-cs"/>
                  </a:rPr>
                  <a:t>svog</a:t>
                </a:r>
                <a:r>
                  <a:rPr kumimoji="0" lang="hu-HU" sz="1600" b="1" i="0" u="none" strike="noStrike" kern="1200" cap="none" spc="0" normalizeH="0" baseline="0" noProof="0" dirty="0">
                    <a:ln>
                      <a:noFill/>
                    </a:ln>
                    <a:solidFill>
                      <a:srgbClr val="059540"/>
                    </a:solidFill>
                    <a:effectLst/>
                    <a:uLnTx/>
                    <a:uFillTx/>
                    <a:latin typeface="Calibri" panose="020F0502020204030204"/>
                    <a:ea typeface="+mn-ea"/>
                    <a:cs typeface="+mn-cs"/>
                  </a:rPr>
                  <a:t> </a:t>
                </a:r>
                <a:r>
                  <a:rPr kumimoji="0" lang="hu-HU" sz="1600" b="1" i="0" u="none" strike="noStrike" kern="1200" cap="none" spc="0" normalizeH="0" baseline="0" noProof="0" dirty="0" err="1">
                    <a:ln>
                      <a:noFill/>
                    </a:ln>
                    <a:solidFill>
                      <a:srgbClr val="059540"/>
                    </a:solidFill>
                    <a:effectLst/>
                    <a:uLnTx/>
                    <a:uFillTx/>
                    <a:latin typeface="Calibri" panose="020F0502020204030204"/>
                    <a:ea typeface="+mn-ea"/>
                    <a:cs typeface="+mn-cs"/>
                  </a:rPr>
                  <a:t>poslovanja</a:t>
                </a:r>
                <a:r>
                  <a:rPr kumimoji="0" lang="hu-HU" sz="1600" b="1" i="0" u="none" strike="noStrike" kern="1200" cap="none" spc="0" normalizeH="0" baseline="0" noProof="0" dirty="0">
                    <a:ln>
                      <a:noFill/>
                    </a:ln>
                    <a:solidFill>
                      <a:srgbClr val="059540"/>
                    </a:solidFill>
                    <a:effectLst/>
                    <a:uLnTx/>
                    <a:uFillTx/>
                    <a:latin typeface="Calibri" panose="020F0502020204030204"/>
                    <a:ea typeface="+mn-ea"/>
                    <a:cs typeface="+mn-cs"/>
                  </a:rPr>
                  <a:t>, </a:t>
                </a:r>
                <a:r>
                  <a:rPr kumimoji="0" lang="hu-HU" sz="1600" b="1" i="0" u="none" strike="noStrike" kern="1200" cap="none" spc="0" normalizeH="0" baseline="0" noProof="0" dirty="0" err="1">
                    <a:ln>
                      <a:noFill/>
                    </a:ln>
                    <a:solidFill>
                      <a:srgbClr val="059540"/>
                    </a:solidFill>
                    <a:effectLst/>
                    <a:uLnTx/>
                    <a:uFillTx/>
                    <a:latin typeface="Calibri" panose="020F0502020204030204"/>
                    <a:ea typeface="+mn-ea"/>
                    <a:cs typeface="+mn-cs"/>
                  </a:rPr>
                  <a:t>uđite</a:t>
                </a:r>
                <a:r>
                  <a:rPr kumimoji="0" lang="hu-HU" sz="1600" b="1" i="0" u="none" strike="noStrike" kern="1200" cap="none" spc="0" normalizeH="0" baseline="0" noProof="0" dirty="0">
                    <a:ln>
                      <a:noFill/>
                    </a:ln>
                    <a:solidFill>
                      <a:srgbClr val="059540"/>
                    </a:solidFill>
                    <a:effectLst/>
                    <a:uLnTx/>
                    <a:uFillTx/>
                    <a:latin typeface="Calibri" panose="020F0502020204030204"/>
                    <a:ea typeface="+mn-ea"/>
                    <a:cs typeface="+mn-cs"/>
                  </a:rPr>
                  <a:t> na nova </a:t>
                </a:r>
                <a:r>
                  <a:rPr kumimoji="0" lang="hu-HU" sz="1600" b="1" i="0" u="none" strike="noStrike" kern="1200" cap="none" spc="0" normalizeH="0" baseline="0" noProof="0" dirty="0" err="1">
                    <a:ln>
                      <a:noFill/>
                    </a:ln>
                    <a:solidFill>
                      <a:srgbClr val="059540"/>
                    </a:solidFill>
                    <a:effectLst/>
                    <a:uLnTx/>
                    <a:uFillTx/>
                    <a:latin typeface="Calibri" panose="020F0502020204030204"/>
                    <a:ea typeface="+mn-ea"/>
                    <a:cs typeface="+mn-cs"/>
                  </a:rPr>
                  <a:t>tržišta</a:t>
                </a:r>
                <a:r>
                  <a:rPr kumimoji="0" lang="hu-HU" sz="1600" b="1" i="0" u="none" strike="noStrike" kern="1200" cap="none" spc="0" normalizeH="0" baseline="0" noProof="0" dirty="0">
                    <a:ln>
                      <a:noFill/>
                    </a:ln>
                    <a:solidFill>
                      <a:srgbClr val="059540"/>
                    </a:solidFill>
                    <a:effectLst/>
                    <a:uLnTx/>
                    <a:uFillTx/>
                    <a:latin typeface="Calibri" panose="020F0502020204030204"/>
                    <a:ea typeface="+mn-ea"/>
                    <a:cs typeface="+mn-cs"/>
                  </a:rPr>
                  <a:t> </a:t>
                </a:r>
                <a:r>
                  <a:rPr lang="hu-HU" sz="1600" b="1" kern="1200" dirty="0">
                    <a:solidFill>
                      <a:srgbClr val="059540"/>
                    </a:solidFill>
                    <a:ea typeface="+mn-ea"/>
                    <a:cs typeface="+mn-cs"/>
                  </a:rPr>
                  <a:t>CE </a:t>
                </a:r>
                <a:r>
                  <a:rPr lang="hu-HU" sz="1600" b="1" kern="1200" dirty="0" err="1">
                    <a:solidFill>
                      <a:srgbClr val="059540"/>
                    </a:solidFill>
                    <a:ea typeface="+mn-ea"/>
                    <a:cs typeface="+mn-cs"/>
                  </a:rPr>
                  <a:t>poslovnih</a:t>
                </a:r>
                <a:r>
                  <a:rPr lang="hu-HU" sz="1600" b="1" kern="1200" dirty="0">
                    <a:solidFill>
                      <a:srgbClr val="059540"/>
                    </a:solidFill>
                    <a:ea typeface="+mn-ea"/>
                    <a:cs typeface="+mn-cs"/>
                  </a:rPr>
                  <a:t> </a:t>
                </a:r>
                <a:r>
                  <a:rPr lang="hu-HU" sz="1600" b="1" kern="1200" dirty="0" err="1">
                    <a:solidFill>
                      <a:srgbClr val="059540"/>
                    </a:solidFill>
                    <a:ea typeface="+mn-ea"/>
                    <a:cs typeface="+mn-cs"/>
                  </a:rPr>
                  <a:t>modela</a:t>
                </a:r>
                <a:r>
                  <a:rPr lang="hu-HU" sz="1600" b="1" kern="1200" dirty="0">
                    <a:solidFill>
                      <a:srgbClr val="059540"/>
                    </a:solidFill>
                    <a:ea typeface="+mn-ea"/>
                    <a:cs typeface="+mn-cs"/>
                  </a:rPr>
                  <a:t>, kao što su...</a:t>
                </a:r>
                <a:endParaRPr lang="en-GB" sz="1600" b="1" kern="1200" dirty="0">
                  <a:solidFill>
                    <a:srgbClr val="059540"/>
                  </a:solidFill>
                  <a:ea typeface="+mn-ea"/>
                  <a:cs typeface="+mn-cs"/>
                </a:endParaRPr>
              </a:p>
            </p:txBody>
          </p:sp>
        </p:grpSp>
      </p:grpSp>
      <p:sp>
        <p:nvSpPr>
          <p:cNvPr id="8" name="Téglalap 5">
            <a:extLst>
              <a:ext uri="{FF2B5EF4-FFF2-40B4-BE49-F238E27FC236}">
                <a16:creationId xmlns:a16="http://schemas.microsoft.com/office/drawing/2014/main" id="{1ED48F32-8C53-4E8D-989B-0AF26CBD7C2E}"/>
              </a:ext>
            </a:extLst>
          </p:cNvPr>
          <p:cNvSpPr/>
          <p:nvPr/>
        </p:nvSpPr>
        <p:spPr>
          <a:xfrm>
            <a:off x="430739" y="1948543"/>
            <a:ext cx="2545604" cy="1354217"/>
          </a:xfrm>
          <a:prstGeom prst="rect">
            <a:avLst/>
          </a:prstGeom>
        </p:spPr>
        <p:txBody>
          <a:bodyPr wrap="square">
            <a:spAutoFit/>
          </a:bodyPr>
          <a:lstStyle/>
          <a:p>
            <a:pPr algn="l" rtl="0">
              <a:buClrTx/>
              <a:buFontTx/>
              <a:buNone/>
            </a:pPr>
            <a:r>
              <a:rPr lang="en-GB" sz="1600" kern="1200" dirty="0" err="1">
                <a:solidFill>
                  <a:srgbClr val="E7501B"/>
                </a:solidFill>
                <a:latin typeface="Calibri" panose="020F0502020204030204" pitchFamily="34" charset="0"/>
                <a:ea typeface="Calibri" panose="020F0502020204030204" pitchFamily="34" charset="0"/>
                <a:cs typeface="+mn-cs"/>
              </a:rPr>
              <a:t>Osmislite</a:t>
            </a:r>
            <a:r>
              <a:rPr lang="en-GB" sz="1600" kern="1200" dirty="0">
                <a:solidFill>
                  <a:srgbClr val="E7501B"/>
                </a:solidFill>
                <a:latin typeface="Calibri" panose="020F0502020204030204" pitchFamily="34" charset="0"/>
                <a:ea typeface="Calibri" panose="020F0502020204030204" pitchFamily="34" charset="0"/>
                <a:cs typeface="+mn-cs"/>
              </a:rPr>
              <a:t> </a:t>
            </a:r>
            <a:r>
              <a:rPr lang="en-GB" sz="1600" kern="1200" dirty="0" err="1">
                <a:solidFill>
                  <a:srgbClr val="E7501B"/>
                </a:solidFill>
                <a:latin typeface="Calibri" panose="020F0502020204030204" pitchFamily="34" charset="0"/>
                <a:ea typeface="Calibri" panose="020F0502020204030204" pitchFamily="34" charset="0"/>
                <a:cs typeface="+mn-cs"/>
              </a:rPr>
              <a:t>nove</a:t>
            </a:r>
            <a:r>
              <a:rPr lang="en-GB" sz="1600" kern="1200" dirty="0">
                <a:solidFill>
                  <a:srgbClr val="E7501B"/>
                </a:solidFill>
                <a:latin typeface="Calibri" panose="020F0502020204030204" pitchFamily="34" charset="0"/>
                <a:ea typeface="Calibri" panose="020F0502020204030204" pitchFamily="34" charset="0"/>
                <a:cs typeface="+mn-cs"/>
              </a:rPr>
              <a:t> </a:t>
            </a:r>
            <a:r>
              <a:rPr lang="en-GB" sz="1600" kern="1200" dirty="0" err="1">
                <a:solidFill>
                  <a:srgbClr val="E7501B"/>
                </a:solidFill>
                <a:latin typeface="Calibri" panose="020F0502020204030204" pitchFamily="34" charset="0"/>
                <a:ea typeface="Calibri" panose="020F0502020204030204" pitchFamily="34" charset="0"/>
                <a:cs typeface="+mn-cs"/>
              </a:rPr>
              <a:t>usluge</a:t>
            </a:r>
            <a:r>
              <a:rPr lang="en-GB" sz="1600" kern="1200" dirty="0">
                <a:solidFill>
                  <a:srgbClr val="E7501B"/>
                </a:solidFill>
                <a:latin typeface="Calibri" panose="020F0502020204030204" pitchFamily="34" charset="0"/>
                <a:ea typeface="Calibri" panose="020F0502020204030204" pitchFamily="34" charset="0"/>
                <a:cs typeface="+mn-cs"/>
              </a:rPr>
              <a:t> </a:t>
            </a:r>
            <a:r>
              <a:rPr lang="en-GB" sz="1600" kern="1200" dirty="0" err="1">
                <a:solidFill>
                  <a:srgbClr val="E7501B"/>
                </a:solidFill>
                <a:latin typeface="Calibri" panose="020F0502020204030204" pitchFamily="34" charset="0"/>
                <a:ea typeface="Calibri" panose="020F0502020204030204" pitchFamily="34" charset="0"/>
                <a:cs typeface="+mn-cs"/>
              </a:rPr>
              <a:t>i</a:t>
            </a:r>
            <a:r>
              <a:rPr lang="en-GB" sz="1600" kern="1200" dirty="0">
                <a:solidFill>
                  <a:srgbClr val="E7501B"/>
                </a:solidFill>
                <a:latin typeface="Calibri" panose="020F0502020204030204" pitchFamily="34" charset="0"/>
                <a:ea typeface="Calibri" panose="020F0502020204030204" pitchFamily="34" charset="0"/>
                <a:cs typeface="+mn-cs"/>
              </a:rPr>
              <a:t> </a:t>
            </a:r>
            <a:r>
              <a:rPr lang="en-GB" sz="1600" kern="1200" dirty="0" err="1">
                <a:solidFill>
                  <a:srgbClr val="E7501B"/>
                </a:solidFill>
                <a:latin typeface="Calibri" panose="020F0502020204030204" pitchFamily="34" charset="0"/>
                <a:ea typeface="Calibri" panose="020F0502020204030204" pitchFamily="34" charset="0"/>
                <a:cs typeface="+mn-cs"/>
              </a:rPr>
              <a:t>rješenja</a:t>
            </a:r>
            <a:r>
              <a:rPr lang="hu-HU" sz="1600" kern="1200" dirty="0">
                <a:solidFill>
                  <a:srgbClr val="E7501B"/>
                </a:solidFill>
                <a:latin typeface="Calibri" panose="020F0502020204030204" pitchFamily="34" charset="0"/>
                <a:ea typeface="Calibri" panose="020F0502020204030204" pitchFamily="34" charset="0"/>
                <a:cs typeface="+mn-cs"/>
              </a:rPr>
              <a:t>,</a:t>
            </a:r>
          </a:p>
          <a:p>
            <a:pPr algn="l" rtl="0">
              <a:buClrTx/>
              <a:buFontTx/>
              <a:buNone/>
            </a:pPr>
            <a:r>
              <a:rPr lang="en-GB" sz="1600" kern="1200" dirty="0">
                <a:solidFill>
                  <a:srgbClr val="E7501B"/>
                </a:solidFill>
                <a:latin typeface="Calibri" panose="020F0502020204030204" pitchFamily="34" charset="0"/>
                <a:ea typeface="Calibri" panose="020F0502020204030204" pitchFamily="34" charset="0"/>
                <a:cs typeface="+mn-cs"/>
              </a:rPr>
              <a:t>prodati dobar proizvod više nije dovoljno za zadovoljstvo kupaca</a:t>
            </a:r>
            <a:r>
              <a:rPr lang="en-GB" sz="1800" kern="1200" dirty="0">
                <a:solidFill>
                  <a:srgbClr val="E7501B"/>
                </a:solidFill>
                <a:latin typeface="Calibri" panose="020F0502020204030204" pitchFamily="34" charset="0"/>
                <a:ea typeface="Calibri" panose="020F0502020204030204" pitchFamily="34" charset="0"/>
                <a:cs typeface="+mn-cs"/>
              </a:rPr>
              <a:t>.</a:t>
            </a:r>
            <a:endParaRPr lang="en-GB" sz="1800" kern="1200" dirty="0">
              <a:solidFill>
                <a:srgbClr val="E7501B"/>
              </a:solidFill>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37518290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4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real Modern Portfolio by Slidesgo">
  <a:themeElements>
    <a:clrScheme name="Simple Light">
      <a:dk1>
        <a:srgbClr val="000000"/>
      </a:dk1>
      <a:lt1>
        <a:srgbClr val="FFFFFF"/>
      </a:lt1>
      <a:dk2>
        <a:srgbClr val="595959"/>
      </a:dk2>
      <a:lt2>
        <a:srgbClr val="EEEEEE"/>
      </a:lt2>
      <a:accent1>
        <a:srgbClr val="EC9FFF"/>
      </a:accent1>
      <a:accent2>
        <a:srgbClr val="F4C5FF"/>
      </a:accent2>
      <a:accent3>
        <a:srgbClr val="3A65F6"/>
      </a:accent3>
      <a:accent4>
        <a:srgbClr val="29008C"/>
      </a:accent4>
      <a:accent5>
        <a:srgbClr val="F8D9FF"/>
      </a:accent5>
      <a:accent6>
        <a:srgbClr val="052B50"/>
      </a:accent6>
      <a:hlink>
        <a:srgbClr val="052B5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3830</Words>
  <Application>Microsoft Office PowerPoint</Application>
  <PresentationFormat>Bildschirmpräsentation (16:9)</PresentationFormat>
  <Paragraphs>376</Paragraphs>
  <Slides>45</Slides>
  <Notes>7</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45</vt:i4>
      </vt:variant>
    </vt:vector>
  </HeadingPairs>
  <TitlesOfParts>
    <vt:vector size="54" baseType="lpstr">
      <vt:lpstr>Calibri Light</vt:lpstr>
      <vt:lpstr>Noto Sans</vt:lpstr>
      <vt:lpstr>Verdana</vt:lpstr>
      <vt:lpstr>Arial</vt:lpstr>
      <vt:lpstr>Calibri</vt:lpstr>
      <vt:lpstr>Wingdings</vt:lpstr>
      <vt:lpstr>Proxima Nova</vt:lpstr>
      <vt:lpstr>Bebas Neue</vt:lpstr>
      <vt:lpstr>Creal Modern Portfolio by Slidesgo</vt:lpstr>
      <vt:lpstr>POSLOVNO MODELIRANJE ZA POSLOVANJA KRUŽNE EKONOMIJE</vt:lpstr>
      <vt:lpstr>02</vt:lpstr>
      <vt:lpstr>Glavni ciljevi</vt:lpstr>
      <vt:lpstr>Prednosti KRUŽNE EKONOMIJE </vt:lpstr>
      <vt:lpstr>Prednosti KRUŽNE EKONOMIJE</vt:lpstr>
      <vt:lpstr>Nitko nije premali da bi napravio razliku</vt:lpstr>
      <vt:lpstr>Otpornost – kružna ekonomija -  ključ za oporavak</vt:lpstr>
      <vt:lpstr>Financije i financiranje</vt:lpstr>
      <vt:lpstr>Tržište i lanac vrijednosti</vt:lpstr>
      <vt:lpstr>konkurentskA prednost kroz CE</vt:lpstr>
      <vt:lpstr>Iskorištavanje posla – STVARANJE potencijala od kružne ekonomije</vt:lpstr>
      <vt:lpstr>Otpornost – CE, ključ za oporavak</vt:lpstr>
      <vt:lpstr>Prepreke malih I srednjih poduzeća</vt:lpstr>
      <vt:lpstr>Prednosti potrošača  </vt:lpstr>
      <vt:lpstr>Prednosti potrošača </vt:lpstr>
      <vt:lpstr>Što je održiva potrošnja? </vt:lpstr>
      <vt:lpstr>Jaz između namjere i radnje</vt:lpstr>
      <vt:lpstr>Kako zatvoriti jaz između namjere i djelovanja?</vt:lpstr>
      <vt:lpstr>Potrošačka vrijednostce</vt:lpstr>
      <vt:lpstr>Koristi za druge dionike </vt:lpstr>
      <vt:lpstr>Koristi za druge dionike </vt:lpstr>
      <vt:lpstr>Koristi za druge dionike </vt:lpstr>
      <vt:lpstr>Koristi za druge dionike </vt:lpstr>
      <vt:lpstr>Koristi za druge dionike </vt:lpstr>
      <vt:lpstr>Koristi za druge dionike </vt:lpstr>
      <vt:lpstr>Koristi za druge dionike </vt:lpstr>
      <vt:lpstr>Prednosti za okoliš  </vt:lpstr>
      <vt:lpstr>Uvod </vt:lpstr>
      <vt:lpstr>KRUžna ekonomija i bioraznolikost</vt:lpstr>
      <vt:lpstr>Kružna ekonomija i bioraznolikost</vt:lpstr>
      <vt:lpstr>Kružna ekonomija i bioraznolikost</vt:lpstr>
      <vt:lpstr>Ce i bioraznolikost</vt:lpstr>
      <vt:lpstr>Kružna ekonomija  i klimatske promjene</vt:lpstr>
      <vt:lpstr>Ce i klimatske promjene</vt:lpstr>
      <vt:lpstr>Primjer iz građevinskog sektora</vt:lpstr>
      <vt:lpstr>Onečišćenje plastikom i kružna ekonomija</vt:lpstr>
      <vt:lpstr>Onečišćenje plastikom i kružna ekonomija</vt:lpstr>
      <vt:lpstr>Onečišćenje plastikom i kružna ekonomija</vt:lpstr>
      <vt:lpstr>Procjena</vt:lpstr>
      <vt:lpstr>Procjena</vt:lpstr>
      <vt:lpstr>Dodatna literatura</vt:lpstr>
      <vt:lpstr>Dodatna literatura</vt:lpstr>
      <vt:lpstr>Dodatna literatura</vt:lpstr>
      <vt:lpstr>Dodatna literatura</vt:lpstr>
      <vt:lpstr>Vaše zeleno poslovanje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Creal Modern portfolio</dc:title>
  <dc:creator>Alex S</dc:creator>
  <cp:lastModifiedBy>saskia_ha@web.de</cp:lastModifiedBy>
  <cp:revision>124</cp:revision>
  <dcterms:modified xsi:type="dcterms:W3CDTF">2023-06-26T19:54:55Z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A32F7581-B6AE-4FB9-BD68-567369D4C400</vt:lpwstr>
  </property>
  <property fmtid="{D5CDD505-2E9C-101B-9397-08002B2CF9AE}" pid="3" name="ArticulatePath">
    <vt:lpwstr>Green-4-Future_IO3_LU2- Circular Economy</vt:lpwstr>
  </property>
</Properties>
</file>