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9144000" cy="5143500" type="screen16x9"/>
  <p:notesSz cx="6858000" cy="9144000"/>
  <p:embeddedFontLst>
    <p:embeddedFont>
      <p:font typeface="Bebas Neue" panose="020B0606020202050201" pitchFamily="34" charset="0"/>
      <p:regular r:id="rId48"/>
    </p:embeddedFont>
    <p:embeddedFont>
      <p:font typeface="Calibri" panose="020F0502020204030204" pitchFamily="34" charset="0"/>
      <p:regular r:id="rId49"/>
      <p:bold r:id="rId50"/>
      <p:italic r:id="rId51"/>
      <p:boldItalic r:id="rId52"/>
    </p:embeddedFont>
    <p:embeddedFont>
      <p:font typeface="Noto Sans" panose="020B0502040504020204" pitchFamily="34" charset="0"/>
      <p:regular r:id="rId53"/>
    </p:embeddedFont>
    <p:embeddedFont>
      <p:font typeface="Proxima Nova" panose="020B0604020202020204" charset="0"/>
      <p:regular r:id="rId54"/>
      <p:bold r:id="rId55"/>
      <p:italic r:id="rId56"/>
      <p:boldItalic r:id="rId57"/>
    </p:embeddedFont>
    <p:embeddedFont>
      <p:font typeface="Verdana" panose="020B0604030504040204" pitchFamily="3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2" roundtripDataSignature="AMtx7mjdB98Ahv4DjSaKcxlLEEP6SUs1C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526"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393357719820741E-3"/>
          <c:y val="8.977688417478831E-2"/>
          <c:w val="0.6495751069209813"/>
          <c:h val="0.7298429669141876"/>
        </c:manualLayout>
      </c:layout>
      <c:barChart>
        <c:barDir val="col"/>
        <c:grouping val="clustered"/>
        <c:varyColors val="0"/>
        <c:ser>
          <c:idx val="0"/>
          <c:order val="0"/>
          <c:tx>
            <c:strRef>
              <c:f>Munka1!$B$1</c:f>
              <c:strCache>
                <c:ptCount val="1"/>
                <c:pt idx="0">
                  <c:v>Oszlop3</c:v>
                </c:pt>
              </c:strCache>
            </c:strRef>
          </c:tx>
          <c:spPr>
            <a:solidFill>
              <a:srgbClr val="388F43"/>
            </a:solidFill>
            <a:ln>
              <a:noFill/>
            </a:ln>
            <a:effectLst/>
          </c:spPr>
          <c:invertIfNegative val="0"/>
          <c:cat>
            <c:strRef>
              <c:f>Munka1!$A$2:$A$5</c:f>
              <c:strCache>
                <c:ptCount val="2"/>
                <c:pt idx="0">
                  <c:v>Agree COULD or WANT to do more for the environment</c:v>
                </c:pt>
                <c:pt idx="1">
                  <c:v>Actually CHANGE behaviour in order to help the environment</c:v>
                </c:pt>
              </c:strCache>
            </c:strRef>
          </c:cat>
          <c:val>
            <c:numRef>
              <c:f>Munka1!$B$2:$B$5</c:f>
              <c:numCache>
                <c:formatCode>General</c:formatCode>
                <c:ptCount val="4"/>
                <c:pt idx="0">
                  <c:v>100</c:v>
                </c:pt>
                <c:pt idx="1">
                  <c:v>60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C2EA-44E3-A892-92DE9F59F434}"/>
            </c:ext>
          </c:extLst>
        </c:ser>
        <c:ser>
          <c:idx val="1"/>
          <c:order val="1"/>
          <c:tx>
            <c:strRef>
              <c:f>Munka1!$C$1</c:f>
              <c:strCache>
                <c:ptCount val="1"/>
                <c:pt idx="0">
                  <c:v>Oszlop1</c:v>
                </c:pt>
              </c:strCache>
            </c:strRef>
          </c:tx>
          <c:spPr>
            <a:solidFill>
              <a:schemeClr val="accent2"/>
            </a:solidFill>
            <a:ln>
              <a:noFill/>
            </a:ln>
            <a:effectLst/>
          </c:spPr>
          <c:invertIfNegative val="0"/>
          <c:cat>
            <c:strRef>
              <c:f>Munka1!$A$2:$A$5</c:f>
              <c:strCache>
                <c:ptCount val="2"/>
                <c:pt idx="0">
                  <c:v>Agree COULD or WANT to do more for the environment</c:v>
                </c:pt>
                <c:pt idx="1">
                  <c:v>Actually CHANGE behaviour in order to help the environment</c:v>
                </c:pt>
              </c:strCache>
            </c:strRef>
          </c:cat>
          <c:val>
            <c:numRef>
              <c:f>Munka1!$C$2:$C$5</c:f>
              <c:numCache>
                <c:formatCode>General</c:formatCode>
                <c:ptCount val="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C2EA-44E3-A892-92DE9F59F434}"/>
            </c:ext>
          </c:extLst>
        </c:ser>
        <c:ser>
          <c:idx val="2"/>
          <c:order val="2"/>
          <c:tx>
            <c:strRef>
              <c:f>Munka1!$D$1</c:f>
              <c:strCache>
                <c:ptCount val="1"/>
                <c:pt idx="0">
                  <c:v>Oszlop2</c:v>
                </c:pt>
              </c:strCache>
            </c:strRef>
          </c:tx>
          <c:spPr>
            <a:solidFill>
              <a:schemeClr val="accent3"/>
            </a:solidFill>
            <a:ln>
              <a:noFill/>
            </a:ln>
            <a:effectLst/>
          </c:spPr>
          <c:invertIfNegative val="0"/>
          <c:cat>
            <c:strRef>
              <c:f>Munka1!$A$2:$A$5</c:f>
              <c:strCache>
                <c:ptCount val="2"/>
                <c:pt idx="0">
                  <c:v>Agree COULD or WANT to do more for the environment</c:v>
                </c:pt>
                <c:pt idx="1">
                  <c:v>Actually CHANGE behaviour in order to help the environment</c:v>
                </c:pt>
              </c:strCache>
            </c:strRef>
          </c:cat>
          <c:val>
            <c:numRef>
              <c:f>Munka1!$D$2:$D$5</c:f>
              <c:numCache>
                <c:formatCode>General</c:formatCode>
                <c:ptCount val="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2-C2EA-44E3-A892-92DE9F59F434}"/>
            </c:ext>
          </c:extLst>
        </c:ser>
        <c:dLbls>
          <c:showLegendKey val="0"/>
          <c:showVal val="0"/>
          <c:showCatName val="0"/>
          <c:showSerName val="0"/>
          <c:showPercent val="0"/>
          <c:showBubbleSize val="0"/>
        </c:dLbls>
        <c:gapWidth val="219"/>
        <c:overlap val="-27"/>
        <c:axId val="-1916517408"/>
        <c:axId val="-1916515232"/>
      </c:barChart>
      <c:catAx>
        <c:axId val="-1916517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crossAx val="-1916515232"/>
        <c:crosses val="autoZero"/>
        <c:auto val="1"/>
        <c:lblAlgn val="ctr"/>
        <c:lblOffset val="100"/>
        <c:noMultiLvlLbl val="0"/>
      </c:catAx>
      <c:valAx>
        <c:axId val="-191651523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916517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0.63909</cdr:x>
      <cdr:y>0.24751</cdr:y>
    </cdr:from>
    <cdr:to>
      <cdr:x>0.91845</cdr:x>
      <cdr:y>0.37981</cdr:y>
    </cdr:to>
    <cdr:sp macro="" textlink="">
      <cdr:nvSpPr>
        <cdr:cNvPr id="2" name="Szövegdoboz 1"/>
        <cdr:cNvSpPr txBox="1"/>
      </cdr:nvSpPr>
      <cdr:spPr>
        <a:xfrm xmlns:a="http://schemas.openxmlformats.org/drawingml/2006/main">
          <a:off x="3034195" y="1232851"/>
          <a:ext cx="1326292" cy="6590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hu-HU" sz="1100" dirty="0"/>
        </a:p>
      </cdr:txBody>
    </cdr:sp>
  </cdr:relSizeAnchor>
  <cdr:relSizeAnchor xmlns:cdr="http://schemas.openxmlformats.org/drawingml/2006/chartDrawing">
    <cdr:from>
      <cdr:x>0.47766</cdr:x>
      <cdr:y>0.22667</cdr:y>
    </cdr:from>
    <cdr:to>
      <cdr:x>0.9712</cdr:x>
      <cdr:y>0.32408</cdr:y>
    </cdr:to>
    <cdr:sp macro="" textlink="">
      <cdr:nvSpPr>
        <cdr:cNvPr id="3" name="Szövegdoboz 2"/>
        <cdr:cNvSpPr txBox="1"/>
      </cdr:nvSpPr>
      <cdr:spPr>
        <a:xfrm xmlns:a="http://schemas.openxmlformats.org/drawingml/2006/main">
          <a:off x="1939374" y="832681"/>
          <a:ext cx="2003857" cy="35783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hu-HU" sz="1200" dirty="0" err="1">
              <a:solidFill>
                <a:srgbClr val="E7501B"/>
              </a:solidFill>
            </a:rPr>
            <a:t>Intention-Action</a:t>
          </a:r>
          <a:r>
            <a:rPr lang="hu-HU" sz="1200" dirty="0">
              <a:solidFill>
                <a:srgbClr val="E7501B"/>
              </a:solidFill>
            </a:rPr>
            <a:t> </a:t>
          </a:r>
          <a:r>
            <a:rPr lang="hu-HU" sz="1200" dirty="0" err="1">
              <a:solidFill>
                <a:srgbClr val="E7501B"/>
              </a:solidFill>
            </a:rPr>
            <a:t>Gap</a:t>
          </a:r>
          <a:endParaRPr lang="hu-HU" sz="1200" dirty="0">
            <a:solidFill>
              <a:srgbClr val="E7501B"/>
            </a:solidFill>
          </a:endParaRPr>
        </a:p>
      </cdr:txBody>
    </cdr:sp>
  </cdr:relSizeAnchor>
  <cdr:relSizeAnchor xmlns:cdr="http://schemas.openxmlformats.org/drawingml/2006/chartDrawing">
    <cdr:from>
      <cdr:x>0.36426</cdr:x>
      <cdr:y>0.16823</cdr:y>
    </cdr:from>
    <cdr:to>
      <cdr:x>0.47482</cdr:x>
      <cdr:y>0.38252</cdr:y>
    </cdr:to>
    <cdr:sp macro="" textlink="">
      <cdr:nvSpPr>
        <cdr:cNvPr id="4" name="Jobb oldali kapcsos zárójel 11">
          <a:extLst xmlns:a="http://schemas.openxmlformats.org/drawingml/2006/main">
            <a:ext uri="{FF2B5EF4-FFF2-40B4-BE49-F238E27FC236}">
              <a16:creationId xmlns:a16="http://schemas.microsoft.com/office/drawing/2014/main" id="{26B1B6ED-A166-4955-B1D8-DB46C5A3E003}"/>
            </a:ext>
          </a:extLst>
        </cdr:cNvPr>
        <cdr:cNvSpPr/>
      </cdr:nvSpPr>
      <cdr:spPr>
        <a:xfrm xmlns:a="http://schemas.openxmlformats.org/drawingml/2006/main">
          <a:off x="1478944" y="618002"/>
          <a:ext cx="448910" cy="787196"/>
        </a:xfrm>
        <a:prstGeom xmlns:a="http://schemas.openxmlformats.org/drawingml/2006/main" prst="rightBrace">
          <a:avLst/>
        </a:prstGeom>
        <a:ln xmlns:a="http://schemas.openxmlformats.org/drawingml/2006/main" w="28575"/>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hu-HU">
            <a:ln w="0"/>
            <a:solidFill>
              <a:schemeClr val="accent1"/>
            </a:solidFill>
            <a:effectLst>
              <a:outerShdw blurRad="38100" dist="25400" dir="5400000" algn="ctr" rotWithShape="0">
                <a:srgbClr val="6E747A">
                  <a:alpha val="43000"/>
                </a:srgbClr>
              </a:outerShdw>
            </a:effectLs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6" name="Google Shape;32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0" name="Google Shape;38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7" name="Google Shape;38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5" name="Google Shape;40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3" name="Google Shape;41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38" name="Google Shape;43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6" name="Google Shape;46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2" name="Google Shape;47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1" name="Google Shape;48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6" name="Google Shape;49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5" name="Google Shape;50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7" name="Google Shape;52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9" name="Google Shape;539;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2" name="Google Shape;552;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8" name="Google Shape;558;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6" name="Google Shape;576;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1" name="Google Shape;591;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2" name="Google Shape;602;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8" name="Google Shape;608;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3" name="Google Shape;623;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3" name="Google Shape;633;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5" name="Google Shape;645;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0" name="Google Shape;660;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5" name="Google Shape;675;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8" name="Google Shape;688;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5" name="Google Shape;715;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6" name="Google Shape;726;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3" name="Google Shape;743;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0" name="Google Shape;750;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7" name="Google Shape;757;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4" name="Google Shape;764;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1" name="Google Shape;771;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47"/>
          <p:cNvSpPr txBox="1">
            <a:spLocks noGrp="1"/>
          </p:cNvSpPr>
          <p:nvPr>
            <p:ph type="ctrTitle"/>
          </p:nvPr>
        </p:nvSpPr>
        <p:spPr>
          <a:xfrm>
            <a:off x="2729126" y="311547"/>
            <a:ext cx="3724500" cy="1768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4900"/>
              <a:buFont typeface="Bebas Neue"/>
              <a:buNone/>
              <a:defRPr sz="5600">
                <a:solidFill>
                  <a:srgbClr val="2B2D83"/>
                </a:solidFill>
                <a:latin typeface="Bebas Neue"/>
                <a:ea typeface="Bebas Neue"/>
                <a:cs typeface="Bebas Neue"/>
                <a:sym typeface="Bebas Neue"/>
              </a:defRPr>
            </a:lvl1pPr>
            <a:lvl2pPr lvl="1" algn="ctr">
              <a:lnSpc>
                <a:spcPct val="100000"/>
              </a:lnSpc>
              <a:spcBef>
                <a:spcPts val="0"/>
              </a:spcBef>
              <a:spcAft>
                <a:spcPts val="0"/>
              </a:spcAft>
              <a:buClr>
                <a:srgbClr val="FFFFFF"/>
              </a:buClr>
              <a:buSzPts val="5200"/>
              <a:buNone/>
              <a:defRPr sz="5200">
                <a:solidFill>
                  <a:srgbClr val="FFFFFF"/>
                </a:solidFill>
              </a:defRPr>
            </a:lvl2pPr>
            <a:lvl3pPr lvl="2" algn="ctr">
              <a:lnSpc>
                <a:spcPct val="100000"/>
              </a:lnSpc>
              <a:spcBef>
                <a:spcPts val="0"/>
              </a:spcBef>
              <a:spcAft>
                <a:spcPts val="0"/>
              </a:spcAft>
              <a:buClr>
                <a:srgbClr val="FFFFFF"/>
              </a:buClr>
              <a:buSzPts val="5200"/>
              <a:buNone/>
              <a:defRPr sz="5200">
                <a:solidFill>
                  <a:srgbClr val="FFFFFF"/>
                </a:solidFill>
              </a:defRPr>
            </a:lvl3pPr>
            <a:lvl4pPr lvl="3" algn="ctr">
              <a:lnSpc>
                <a:spcPct val="100000"/>
              </a:lnSpc>
              <a:spcBef>
                <a:spcPts val="0"/>
              </a:spcBef>
              <a:spcAft>
                <a:spcPts val="0"/>
              </a:spcAft>
              <a:buClr>
                <a:srgbClr val="FFFFFF"/>
              </a:buClr>
              <a:buSzPts val="5200"/>
              <a:buNone/>
              <a:defRPr sz="5200">
                <a:solidFill>
                  <a:srgbClr val="FFFFFF"/>
                </a:solidFill>
              </a:defRPr>
            </a:lvl4pPr>
            <a:lvl5pPr lvl="4" algn="ctr">
              <a:lnSpc>
                <a:spcPct val="100000"/>
              </a:lnSpc>
              <a:spcBef>
                <a:spcPts val="0"/>
              </a:spcBef>
              <a:spcAft>
                <a:spcPts val="0"/>
              </a:spcAft>
              <a:buClr>
                <a:srgbClr val="FFFFFF"/>
              </a:buClr>
              <a:buSzPts val="5200"/>
              <a:buNone/>
              <a:defRPr sz="5200">
                <a:solidFill>
                  <a:srgbClr val="FFFFFF"/>
                </a:solidFill>
              </a:defRPr>
            </a:lvl5pPr>
            <a:lvl6pPr lvl="5" algn="ctr">
              <a:lnSpc>
                <a:spcPct val="100000"/>
              </a:lnSpc>
              <a:spcBef>
                <a:spcPts val="0"/>
              </a:spcBef>
              <a:spcAft>
                <a:spcPts val="0"/>
              </a:spcAft>
              <a:buClr>
                <a:srgbClr val="FFFFFF"/>
              </a:buClr>
              <a:buSzPts val="5200"/>
              <a:buNone/>
              <a:defRPr sz="5200">
                <a:solidFill>
                  <a:srgbClr val="FFFFFF"/>
                </a:solidFill>
              </a:defRPr>
            </a:lvl6pPr>
            <a:lvl7pPr lvl="6" algn="ctr">
              <a:lnSpc>
                <a:spcPct val="100000"/>
              </a:lnSpc>
              <a:spcBef>
                <a:spcPts val="0"/>
              </a:spcBef>
              <a:spcAft>
                <a:spcPts val="0"/>
              </a:spcAft>
              <a:buClr>
                <a:srgbClr val="FFFFFF"/>
              </a:buClr>
              <a:buSzPts val="5200"/>
              <a:buNone/>
              <a:defRPr sz="5200">
                <a:solidFill>
                  <a:srgbClr val="FFFFFF"/>
                </a:solidFill>
              </a:defRPr>
            </a:lvl7pPr>
            <a:lvl8pPr lvl="7" algn="ctr">
              <a:lnSpc>
                <a:spcPct val="100000"/>
              </a:lnSpc>
              <a:spcBef>
                <a:spcPts val="0"/>
              </a:spcBef>
              <a:spcAft>
                <a:spcPts val="0"/>
              </a:spcAft>
              <a:buClr>
                <a:srgbClr val="FFFFFF"/>
              </a:buClr>
              <a:buSzPts val="5200"/>
              <a:buNone/>
              <a:defRPr sz="5200">
                <a:solidFill>
                  <a:srgbClr val="FFFFFF"/>
                </a:solidFill>
              </a:defRPr>
            </a:lvl8pPr>
            <a:lvl9pPr lvl="8" algn="ctr">
              <a:lnSpc>
                <a:spcPct val="100000"/>
              </a:lnSpc>
              <a:spcBef>
                <a:spcPts val="0"/>
              </a:spcBef>
              <a:spcAft>
                <a:spcPts val="0"/>
              </a:spcAft>
              <a:buClr>
                <a:srgbClr val="FFFFFF"/>
              </a:buClr>
              <a:buSzPts val="5200"/>
              <a:buNone/>
              <a:defRPr sz="5200">
                <a:solidFill>
                  <a:srgbClr val="FFFFFF"/>
                </a:solidFill>
              </a:defRPr>
            </a:lvl9pPr>
          </a:lstStyle>
          <a:p>
            <a:endParaRPr/>
          </a:p>
        </p:txBody>
      </p:sp>
      <p:sp>
        <p:nvSpPr>
          <p:cNvPr id="9" name="Google Shape;9;p47"/>
          <p:cNvSpPr txBox="1">
            <a:spLocks noGrp="1"/>
          </p:cNvSpPr>
          <p:nvPr>
            <p:ph type="subTitle" idx="1"/>
          </p:nvPr>
        </p:nvSpPr>
        <p:spPr>
          <a:xfrm>
            <a:off x="3214526" y="2301372"/>
            <a:ext cx="2710500" cy="79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grpSp>
        <p:nvGrpSpPr>
          <p:cNvPr id="10" name="Google Shape;10;p47"/>
          <p:cNvGrpSpPr/>
          <p:nvPr/>
        </p:nvGrpSpPr>
        <p:grpSpPr>
          <a:xfrm>
            <a:off x="-1807437" y="-2986677"/>
            <a:ext cx="12729824" cy="8656755"/>
            <a:chOff x="179600" y="-461549"/>
            <a:chExt cx="7466172" cy="5078466"/>
          </a:xfrm>
        </p:grpSpPr>
        <p:sp>
          <p:nvSpPr>
            <p:cNvPr id="11" name="Google Shape;11;p47"/>
            <p:cNvSpPr/>
            <p:nvPr/>
          </p:nvSpPr>
          <p:spPr>
            <a:xfrm>
              <a:off x="179600" y="2135875"/>
              <a:ext cx="1539425" cy="14810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47"/>
            <p:cNvSpPr/>
            <p:nvPr/>
          </p:nvSpPr>
          <p:spPr>
            <a:xfrm>
              <a:off x="6000595" y="3580250"/>
              <a:ext cx="669800" cy="515675"/>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47"/>
            <p:cNvSpPr/>
            <p:nvPr/>
          </p:nvSpPr>
          <p:spPr>
            <a:xfrm>
              <a:off x="1481222" y="3736700"/>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47"/>
            <p:cNvSpPr/>
            <p:nvPr/>
          </p:nvSpPr>
          <p:spPr>
            <a:xfrm>
              <a:off x="1481222" y="3974825"/>
              <a:ext cx="325050" cy="265975"/>
            </a:xfrm>
            <a:custGeom>
              <a:avLst/>
              <a:gdLst/>
              <a:ahLst/>
              <a:cxnLst/>
              <a:rect l="l" t="t" r="r" b="b"/>
              <a:pathLst>
                <a:path w="13002" h="10639" extrusionOk="0">
                  <a:moveTo>
                    <a:pt x="0" y="1"/>
                  </a:moveTo>
                  <a:lnTo>
                    <a:pt x="0" y="10638"/>
                  </a:lnTo>
                  <a:lnTo>
                    <a:pt x="1300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47"/>
            <p:cNvSpPr/>
            <p:nvPr/>
          </p:nvSpPr>
          <p:spPr>
            <a:xfrm>
              <a:off x="5096632" y="4034017"/>
              <a:ext cx="1165175" cy="582900"/>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47"/>
            <p:cNvSpPr/>
            <p:nvPr/>
          </p:nvSpPr>
          <p:spPr>
            <a:xfrm rot="576501">
              <a:off x="5689572" y="1649437"/>
              <a:ext cx="669782" cy="335149"/>
            </a:xfrm>
            <a:custGeom>
              <a:avLst/>
              <a:gdLst/>
              <a:ahLst/>
              <a:cxnLst/>
              <a:rect l="l" t="t" r="r" b="b"/>
              <a:pathLst>
                <a:path w="31218" h="15621" extrusionOk="0">
                  <a:moveTo>
                    <a:pt x="15598" y="0"/>
                  </a:moveTo>
                  <a:cubicBezTo>
                    <a:pt x="6977" y="0"/>
                    <a:pt x="1" y="6999"/>
                    <a:pt x="1" y="15620"/>
                  </a:cubicBezTo>
                  <a:lnTo>
                    <a:pt x="31218" y="15620"/>
                  </a:lnTo>
                  <a:cubicBezTo>
                    <a:pt x="31218" y="6999"/>
                    <a:pt x="24219" y="23"/>
                    <a:pt x="15598"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47"/>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47"/>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47"/>
            <p:cNvSpPr/>
            <p:nvPr/>
          </p:nvSpPr>
          <p:spPr>
            <a:xfrm>
              <a:off x="1110088" y="1173126"/>
              <a:ext cx="608950" cy="554025"/>
            </a:xfrm>
            <a:custGeom>
              <a:avLst/>
              <a:gdLst/>
              <a:ahLst/>
              <a:cxnLst/>
              <a:rect l="l" t="t" r="r" b="b"/>
              <a:pathLst>
                <a:path w="24358" h="22161" extrusionOk="0">
                  <a:moveTo>
                    <a:pt x="12163" y="0"/>
                  </a:moveTo>
                  <a:cubicBezTo>
                    <a:pt x="7122" y="0"/>
                    <a:pt x="2584" y="3459"/>
                    <a:pt x="1391" y="8589"/>
                  </a:cubicBezTo>
                  <a:cubicBezTo>
                    <a:pt x="1" y="14545"/>
                    <a:pt x="3709" y="20501"/>
                    <a:pt x="9688" y="21868"/>
                  </a:cubicBezTo>
                  <a:cubicBezTo>
                    <a:pt x="10534" y="22066"/>
                    <a:pt x="11380" y="22160"/>
                    <a:pt x="12212" y="22160"/>
                  </a:cubicBezTo>
                  <a:cubicBezTo>
                    <a:pt x="17243" y="22160"/>
                    <a:pt x="21794" y="18705"/>
                    <a:pt x="22967" y="13595"/>
                  </a:cubicBezTo>
                  <a:cubicBezTo>
                    <a:pt x="24358" y="7639"/>
                    <a:pt x="20650" y="1683"/>
                    <a:pt x="14694" y="292"/>
                  </a:cubicBezTo>
                  <a:cubicBezTo>
                    <a:pt x="13845" y="95"/>
                    <a:pt x="12997" y="0"/>
                    <a:pt x="1216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47"/>
            <p:cNvSpPr/>
            <p:nvPr/>
          </p:nvSpPr>
          <p:spPr>
            <a:xfrm>
              <a:off x="747375" y="3974825"/>
              <a:ext cx="325075" cy="265950"/>
            </a:xfrm>
            <a:custGeom>
              <a:avLst/>
              <a:gdLst/>
              <a:ahLst/>
              <a:cxnLst/>
              <a:rect l="l" t="t" r="r" b="b"/>
              <a:pathLst>
                <a:path w="13003" h="10638" extrusionOk="0">
                  <a:moveTo>
                    <a:pt x="1" y="0"/>
                  </a:moveTo>
                  <a:lnTo>
                    <a:pt x="1" y="10638"/>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47"/>
            <p:cNvSpPr/>
            <p:nvPr/>
          </p:nvSpPr>
          <p:spPr>
            <a:xfrm>
              <a:off x="747375" y="4212375"/>
              <a:ext cx="325075" cy="265950"/>
            </a:xfrm>
            <a:custGeom>
              <a:avLst/>
              <a:gdLst/>
              <a:ahLst/>
              <a:cxnLst/>
              <a:rect l="l" t="t" r="r" b="b"/>
              <a:pathLst>
                <a:path w="13003" h="10638" extrusionOk="0">
                  <a:moveTo>
                    <a:pt x="1" y="0"/>
                  </a:moveTo>
                  <a:lnTo>
                    <a:pt x="1" y="10637"/>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47"/>
            <p:cNvSpPr/>
            <p:nvPr/>
          </p:nvSpPr>
          <p:spPr>
            <a:xfrm>
              <a:off x="5025222" y="-461549"/>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3" name="Google Shape;23;p47" descr="A picture containing text&#10;&#10;Description automatically generated"/>
          <p:cNvPicPr preferRelativeResize="0"/>
          <p:nvPr/>
        </p:nvPicPr>
        <p:blipFill rotWithShape="1">
          <a:blip r:embed="rId2">
            <a:alphaModFix/>
          </a:blip>
          <a:srcRect/>
          <a:stretch/>
        </p:blipFill>
        <p:spPr>
          <a:xfrm>
            <a:off x="1813021" y="3050174"/>
            <a:ext cx="5308600" cy="1536700"/>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A1C07FA0-E6F6-F641-12DC-94424769F166}"/>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60677301-1B46-D7A9-E5A4-03A53D107908}"/>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Picture 13" descr="Graphical user interface, text, application&#10;&#10;Description automatically generated">
            <a:extLst>
              <a:ext uri="{FF2B5EF4-FFF2-40B4-BE49-F238E27FC236}">
                <a16:creationId xmlns:a16="http://schemas.microsoft.com/office/drawing/2014/main" id="{34A5367C-5135-AE86-EA2E-4F9397D399B3}"/>
              </a:ext>
            </a:extLst>
          </p:cNvPr>
          <p:cNvPicPr>
            <a:picLocks noChangeAspect="1"/>
          </p:cNvPicPr>
          <p:nvPr userDrawn="1"/>
        </p:nvPicPr>
        <p:blipFill rotWithShape="1">
          <a:blip r:embed="rId4"/>
          <a:srcRect r="25005"/>
          <a:stretch/>
        </p:blipFill>
        <p:spPr>
          <a:xfrm>
            <a:off x="72618" y="4780106"/>
            <a:ext cx="1006682" cy="275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8_1">
    <p:spTree>
      <p:nvGrpSpPr>
        <p:cNvPr id="1" name="Shape 89"/>
        <p:cNvGrpSpPr/>
        <p:nvPr/>
      </p:nvGrpSpPr>
      <p:grpSpPr>
        <a:xfrm>
          <a:off x="0" y="0"/>
          <a:ext cx="0" cy="0"/>
          <a:chOff x="0" y="0"/>
          <a:chExt cx="0" cy="0"/>
        </a:xfrm>
      </p:grpSpPr>
      <p:sp>
        <p:nvSpPr>
          <p:cNvPr id="90" name="Google Shape;90;p56"/>
          <p:cNvSpPr/>
          <p:nvPr/>
        </p:nvSpPr>
        <p:spPr>
          <a:xfrm flipH="1">
            <a:off x="-459232" y="161785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1" name="Google Shape;91;p56"/>
          <p:cNvGrpSpPr/>
          <p:nvPr/>
        </p:nvGrpSpPr>
        <p:grpSpPr>
          <a:xfrm rot="10800000">
            <a:off x="7782805" y="539502"/>
            <a:ext cx="682510" cy="1078346"/>
            <a:chOff x="4210925" y="3949824"/>
            <a:chExt cx="325625" cy="514601"/>
          </a:xfrm>
        </p:grpSpPr>
        <p:sp>
          <p:nvSpPr>
            <p:cNvPr id="92" name="Google Shape;92;p56"/>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56"/>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4" name="Google Shape;94;p56"/>
          <p:cNvSpPr/>
          <p:nvPr/>
        </p:nvSpPr>
        <p:spPr>
          <a:xfrm>
            <a:off x="713229" y="3205056"/>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5" name="Google Shape;95;p56"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E6ADBD5A-FE77-D599-FCC0-973FEE8D1200}"/>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1FC4463F-2CB7-4FB4-4D44-0859315FF30E}"/>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Picture 13" descr="Graphical user interface, text, application&#10;&#10;Description automatically generated">
            <a:extLst>
              <a:ext uri="{FF2B5EF4-FFF2-40B4-BE49-F238E27FC236}">
                <a16:creationId xmlns:a16="http://schemas.microsoft.com/office/drawing/2014/main" id="{DB8983FC-5C46-7CDB-0B32-BB9C3E361ACE}"/>
              </a:ext>
            </a:extLst>
          </p:cNvPr>
          <p:cNvPicPr>
            <a:picLocks noChangeAspect="1"/>
          </p:cNvPicPr>
          <p:nvPr userDrawn="1"/>
        </p:nvPicPr>
        <p:blipFill rotWithShape="1">
          <a:blip r:embed="rId4"/>
          <a:srcRect r="25005"/>
          <a:stretch/>
        </p:blipFill>
        <p:spPr>
          <a:xfrm>
            <a:off x="72618" y="4780106"/>
            <a:ext cx="1006682" cy="275804"/>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CUSTOM_8_1_1">
    <p:spTree>
      <p:nvGrpSpPr>
        <p:cNvPr id="1" name="Shape 97"/>
        <p:cNvGrpSpPr/>
        <p:nvPr/>
      </p:nvGrpSpPr>
      <p:grpSpPr>
        <a:xfrm>
          <a:off x="0" y="0"/>
          <a:ext cx="0" cy="0"/>
          <a:chOff x="0" y="0"/>
          <a:chExt cx="0" cy="0"/>
        </a:xfrm>
      </p:grpSpPr>
      <p:sp>
        <p:nvSpPr>
          <p:cNvPr id="98" name="Google Shape;98;p57"/>
          <p:cNvSpPr/>
          <p:nvPr/>
        </p:nvSpPr>
        <p:spPr>
          <a:xfrm>
            <a:off x="8059917" y="387554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57"/>
          <p:cNvSpPr/>
          <p:nvPr/>
        </p:nvSpPr>
        <p:spPr>
          <a:xfrm>
            <a:off x="6518661" y="464903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57"/>
          <p:cNvSpPr/>
          <p:nvPr/>
        </p:nvSpPr>
        <p:spPr>
          <a:xfrm>
            <a:off x="7853493" y="2675630"/>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57"/>
          <p:cNvSpPr/>
          <p:nvPr/>
        </p:nvSpPr>
        <p:spPr>
          <a:xfrm>
            <a:off x="7853493" y="3081538"/>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57"/>
          <p:cNvSpPr/>
          <p:nvPr/>
        </p:nvSpPr>
        <p:spPr>
          <a:xfrm>
            <a:off x="-896823" y="2879880"/>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57"/>
          <p:cNvSpPr/>
          <p:nvPr/>
        </p:nvSpPr>
        <p:spPr>
          <a:xfrm rot="5400000">
            <a:off x="8101245" y="61492"/>
            <a:ext cx="670790" cy="547813"/>
          </a:xfrm>
          <a:custGeom>
            <a:avLst/>
            <a:gdLst/>
            <a:ahLst/>
            <a:cxnLst/>
            <a:rect l="l" t="t" r="r" b="b"/>
            <a:pathLst>
              <a:path w="13025" h="10639" extrusionOk="0">
                <a:moveTo>
                  <a:pt x="0" y="1"/>
                </a:moveTo>
                <a:lnTo>
                  <a:pt x="0" y="10638"/>
                </a:lnTo>
                <a:lnTo>
                  <a:pt x="1302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4" name="Google Shape;104;p57"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86764F8A-2476-82C3-E25F-69FA44B13076}"/>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963B535B-09C0-9E16-F86F-DB853A25D47E}"/>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Picture 13" descr="Graphical user interface, text, application&#10;&#10;Description automatically generated">
            <a:extLst>
              <a:ext uri="{FF2B5EF4-FFF2-40B4-BE49-F238E27FC236}">
                <a16:creationId xmlns:a16="http://schemas.microsoft.com/office/drawing/2014/main" id="{CE79A0EA-02D8-0F84-4A22-205874A70B57}"/>
              </a:ext>
            </a:extLst>
          </p:cNvPr>
          <p:cNvPicPr>
            <a:picLocks noChangeAspect="1"/>
          </p:cNvPicPr>
          <p:nvPr userDrawn="1"/>
        </p:nvPicPr>
        <p:blipFill rotWithShape="1">
          <a:blip r:embed="rId4"/>
          <a:srcRect r="25005"/>
          <a:stretch/>
        </p:blipFill>
        <p:spPr>
          <a:xfrm>
            <a:off x="72618" y="4780106"/>
            <a:ext cx="1006682" cy="27580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48"/>
          <p:cNvSpPr/>
          <p:nvPr/>
        </p:nvSpPr>
        <p:spPr>
          <a:xfrm>
            <a:off x="6083052" y="9344"/>
            <a:ext cx="1860928" cy="93029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48"/>
          <p:cNvSpPr/>
          <p:nvPr/>
        </p:nvSpPr>
        <p:spPr>
          <a:xfrm>
            <a:off x="-97200" y="2596574"/>
            <a:ext cx="9734700" cy="1648200"/>
          </a:xfrm>
          <a:prstGeom prst="rect">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48"/>
          <p:cNvSpPr/>
          <p:nvPr/>
        </p:nvSpPr>
        <p:spPr>
          <a:xfrm>
            <a:off x="-97200" y="1221576"/>
            <a:ext cx="9241200" cy="1310100"/>
          </a:xfrm>
          <a:prstGeom prst="rect">
            <a:avLst/>
          </a:pr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48"/>
          <p:cNvSpPr/>
          <p:nvPr/>
        </p:nvSpPr>
        <p:spPr>
          <a:xfrm rot="-5400000" flipH="1">
            <a:off x="3383002" y="-1606280"/>
            <a:ext cx="3110844" cy="1555166"/>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48"/>
          <p:cNvSpPr/>
          <p:nvPr/>
        </p:nvSpPr>
        <p:spPr>
          <a:xfrm>
            <a:off x="6306100" y="4008552"/>
            <a:ext cx="1758600" cy="17586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48"/>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lvl1pPr lvl="0" algn="ctr">
              <a:lnSpc>
                <a:spcPct val="100000"/>
              </a:lnSpc>
              <a:spcBef>
                <a:spcPts val="0"/>
              </a:spcBef>
              <a:spcAft>
                <a:spcPts val="0"/>
              </a:spcAft>
              <a:buSzPts val="9000"/>
              <a:buNone/>
              <a:defRPr sz="90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1" name="Google Shape;31;p48"/>
          <p:cNvSpPr txBox="1">
            <a:spLocks noGrp="1"/>
          </p:cNvSpPr>
          <p:nvPr>
            <p:ph type="title" idx="2"/>
          </p:nvPr>
        </p:nvSpPr>
        <p:spPr>
          <a:xfrm>
            <a:off x="798250" y="2840375"/>
            <a:ext cx="7632600" cy="1066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2" name="Google Shape;32;p48"/>
          <p:cNvSpPr/>
          <p:nvPr/>
        </p:nvSpPr>
        <p:spPr>
          <a:xfrm>
            <a:off x="-1456929" y="3400784"/>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 name="Google Shape;33;p48"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5593DE65-A3F3-5450-0F1C-D5F8E730DD02}"/>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406C9300-6A52-3B71-1C25-F5471A0EB884}"/>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Picture 13" descr="Graphical user interface, text, application&#10;&#10;Description automatically generated">
            <a:extLst>
              <a:ext uri="{FF2B5EF4-FFF2-40B4-BE49-F238E27FC236}">
                <a16:creationId xmlns:a16="http://schemas.microsoft.com/office/drawing/2014/main" id="{5DA6828B-7439-2673-F5A7-CCDDC67C0995}"/>
              </a:ext>
            </a:extLst>
          </p:cNvPr>
          <p:cNvPicPr>
            <a:picLocks noChangeAspect="1"/>
          </p:cNvPicPr>
          <p:nvPr userDrawn="1"/>
        </p:nvPicPr>
        <p:blipFill rotWithShape="1">
          <a:blip r:embed="rId4"/>
          <a:srcRect r="25005"/>
          <a:stretch/>
        </p:blipFill>
        <p:spPr>
          <a:xfrm>
            <a:off x="72618" y="4780106"/>
            <a:ext cx="1006682" cy="27580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5"/>
        <p:cNvGrpSpPr/>
        <p:nvPr/>
      </p:nvGrpSpPr>
      <p:grpSpPr>
        <a:xfrm>
          <a:off x="0" y="0"/>
          <a:ext cx="0" cy="0"/>
          <a:chOff x="0" y="0"/>
          <a:chExt cx="0" cy="0"/>
        </a:xfrm>
      </p:grpSpPr>
      <p:sp>
        <p:nvSpPr>
          <p:cNvPr id="36" name="Google Shape;36;p49"/>
          <p:cNvSpPr txBox="1">
            <a:spLocks noGrp="1"/>
          </p:cNvSpPr>
          <p:nvPr>
            <p:ph type="title"/>
          </p:nvPr>
        </p:nvSpPr>
        <p:spPr>
          <a:xfrm>
            <a:off x="713225" y="1614925"/>
            <a:ext cx="7717800" cy="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 name="Google Shape;37;p49"/>
          <p:cNvSpPr/>
          <p:nvPr/>
        </p:nvSpPr>
        <p:spPr>
          <a:xfrm>
            <a:off x="-48668" y="3013189"/>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49"/>
          <p:cNvSpPr/>
          <p:nvPr/>
        </p:nvSpPr>
        <p:spPr>
          <a:xfrm rot="10800000">
            <a:off x="4111852" y="-851395"/>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9" name="Google Shape;39;p49"/>
          <p:cNvGrpSpPr/>
          <p:nvPr/>
        </p:nvGrpSpPr>
        <p:grpSpPr>
          <a:xfrm>
            <a:off x="8431033" y="-449325"/>
            <a:ext cx="1061212" cy="1676776"/>
            <a:chOff x="4210925" y="3949824"/>
            <a:chExt cx="325625" cy="514601"/>
          </a:xfrm>
        </p:grpSpPr>
        <p:sp>
          <p:nvSpPr>
            <p:cNvPr id="40" name="Google Shape;40;p49"/>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49"/>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2" name="Google Shape;42;p49"/>
          <p:cNvSpPr/>
          <p:nvPr/>
        </p:nvSpPr>
        <p:spPr>
          <a:xfrm>
            <a:off x="-1599504" y="3160475"/>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49"/>
          <p:cNvSpPr txBox="1">
            <a:spLocks noGrp="1"/>
          </p:cNvSpPr>
          <p:nvPr>
            <p:ph type="subTitle" idx="1"/>
          </p:nvPr>
        </p:nvSpPr>
        <p:spPr>
          <a:xfrm>
            <a:off x="2512825" y="2331700"/>
            <a:ext cx="4114800" cy="11769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44" name="Google Shape;44;p49"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A4DEC126-977A-7E85-F8D3-E720AB77C7C5}"/>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B6911B17-B86C-870C-36F5-C86FAC7888EF}"/>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Picture 13" descr="Graphical user interface, text, application&#10;&#10;Description automatically generated">
            <a:extLst>
              <a:ext uri="{FF2B5EF4-FFF2-40B4-BE49-F238E27FC236}">
                <a16:creationId xmlns:a16="http://schemas.microsoft.com/office/drawing/2014/main" id="{578BB7A8-3113-4CDE-5B6B-BD1CFC0B9A87}"/>
              </a:ext>
            </a:extLst>
          </p:cNvPr>
          <p:cNvPicPr>
            <a:picLocks noChangeAspect="1"/>
          </p:cNvPicPr>
          <p:nvPr userDrawn="1"/>
        </p:nvPicPr>
        <p:blipFill rotWithShape="1">
          <a:blip r:embed="rId4"/>
          <a:srcRect r="25005"/>
          <a:stretch/>
        </p:blipFill>
        <p:spPr>
          <a:xfrm>
            <a:off x="72618" y="4780106"/>
            <a:ext cx="1006682" cy="27580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50"/>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E7501B"/>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8" name="Google Shape;48;p50"/>
          <p:cNvSpPr/>
          <p:nvPr/>
        </p:nvSpPr>
        <p:spPr>
          <a:xfrm>
            <a:off x="7974746" y="45198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50"/>
          <p:cNvSpPr/>
          <p:nvPr/>
        </p:nvSpPr>
        <p:spPr>
          <a:xfrm flipH="1">
            <a:off x="7222540" y="-11"/>
            <a:ext cx="1921448" cy="1421237"/>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0" name="Google Shape;50;p50"/>
          <p:cNvGrpSpPr/>
          <p:nvPr/>
        </p:nvGrpSpPr>
        <p:grpSpPr>
          <a:xfrm>
            <a:off x="8225003" y="433123"/>
            <a:ext cx="411785" cy="650559"/>
            <a:chOff x="4210925" y="3949824"/>
            <a:chExt cx="325625" cy="514601"/>
          </a:xfrm>
        </p:grpSpPr>
        <p:sp>
          <p:nvSpPr>
            <p:cNvPr id="51" name="Google Shape;51;p50"/>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50"/>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3" name="Google Shape;53;p50"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54" name="Google Shape;54;p50"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47D12EF1-0C30-2B75-96BE-69AD2451E9B4}"/>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6F62A773-8C50-E5A9-0391-B3A341C59799}"/>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5"/>
        <p:cNvGrpSpPr/>
        <p:nvPr/>
      </p:nvGrpSpPr>
      <p:grpSpPr>
        <a:xfrm>
          <a:off x="0" y="0"/>
          <a:ext cx="0" cy="0"/>
          <a:chOff x="0" y="0"/>
          <a:chExt cx="0" cy="0"/>
        </a:xfrm>
      </p:grpSpPr>
      <p:sp>
        <p:nvSpPr>
          <p:cNvPr id="56" name="Google Shape;56;p51"/>
          <p:cNvSpPr txBox="1">
            <a:spLocks noGrp="1"/>
          </p:cNvSpPr>
          <p:nvPr>
            <p:ph type="title"/>
          </p:nvPr>
        </p:nvSpPr>
        <p:spPr>
          <a:xfrm>
            <a:off x="713225" y="1477725"/>
            <a:ext cx="3858900" cy="60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15A7A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57" name="Google Shape;57;p51"/>
          <p:cNvGrpSpPr/>
          <p:nvPr/>
        </p:nvGrpSpPr>
        <p:grpSpPr>
          <a:xfrm>
            <a:off x="6609" y="4254853"/>
            <a:ext cx="554210" cy="859289"/>
            <a:chOff x="2242775" y="2016422"/>
            <a:chExt cx="325050" cy="504100"/>
          </a:xfrm>
        </p:grpSpPr>
        <p:sp>
          <p:nvSpPr>
            <p:cNvPr id="58" name="Google Shape;58;p51"/>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51"/>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0" name="Google Shape;60;p51"/>
          <p:cNvSpPr txBox="1">
            <a:spLocks noGrp="1"/>
          </p:cNvSpPr>
          <p:nvPr>
            <p:ph type="subTitle" idx="1"/>
          </p:nvPr>
        </p:nvSpPr>
        <p:spPr>
          <a:xfrm>
            <a:off x="713350" y="2083400"/>
            <a:ext cx="3730800" cy="2134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1" name="Google Shape;61;p51"/>
          <p:cNvSpPr/>
          <p:nvPr/>
        </p:nvSpPr>
        <p:spPr>
          <a:xfrm>
            <a:off x="-2220443" y="-301735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51"/>
          <p:cNvSpPr/>
          <p:nvPr/>
        </p:nvSpPr>
        <p:spPr>
          <a:xfrm>
            <a:off x="7179000" y="-1034375"/>
            <a:ext cx="1965000" cy="19650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3" name="Google Shape;63;p51"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D5FF434D-30A5-B111-5FAA-8E411B2B759C}"/>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27683A63-3A02-3434-2F1C-1A1D6DFB9032}"/>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Picture 13" descr="Graphical user interface, text, application&#10;&#10;Description automatically generated">
            <a:extLst>
              <a:ext uri="{FF2B5EF4-FFF2-40B4-BE49-F238E27FC236}">
                <a16:creationId xmlns:a16="http://schemas.microsoft.com/office/drawing/2014/main" id="{A4748289-3887-E6B7-0CA1-5D15AFE82E8F}"/>
              </a:ext>
            </a:extLst>
          </p:cNvPr>
          <p:cNvPicPr>
            <a:picLocks noChangeAspect="1"/>
          </p:cNvPicPr>
          <p:nvPr userDrawn="1"/>
        </p:nvPicPr>
        <p:blipFill rotWithShape="1">
          <a:blip r:embed="rId4"/>
          <a:srcRect r="25005"/>
          <a:stretch/>
        </p:blipFill>
        <p:spPr>
          <a:xfrm>
            <a:off x="72618" y="4780106"/>
            <a:ext cx="1006682" cy="27580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
        <p:cNvGrpSpPr/>
        <p:nvPr/>
      </p:nvGrpSpPr>
      <p:grpSpPr>
        <a:xfrm>
          <a:off x="0" y="0"/>
          <a:ext cx="0" cy="0"/>
          <a:chOff x="0" y="0"/>
          <a:chExt cx="0" cy="0"/>
        </a:xfrm>
      </p:grpSpPr>
      <p:pic>
        <p:nvPicPr>
          <p:cNvPr id="66" name="Google Shape;66;p52"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0B290828-9EEA-A08A-9F97-F4A602246DBC}"/>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21EF5F2C-A616-A22D-3D25-EC71D80C8DC5}"/>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Picture 13" descr="Graphical user interface, text, application&#10;&#10;Description automatically generated">
            <a:extLst>
              <a:ext uri="{FF2B5EF4-FFF2-40B4-BE49-F238E27FC236}">
                <a16:creationId xmlns:a16="http://schemas.microsoft.com/office/drawing/2014/main" id="{5A67F105-902B-CFD4-1BA2-06A77700BCC5}"/>
              </a:ext>
            </a:extLst>
          </p:cNvPr>
          <p:cNvPicPr>
            <a:picLocks noChangeAspect="1"/>
          </p:cNvPicPr>
          <p:nvPr userDrawn="1"/>
        </p:nvPicPr>
        <p:blipFill rotWithShape="1">
          <a:blip r:embed="rId4"/>
          <a:srcRect r="25005"/>
          <a:stretch/>
        </p:blipFill>
        <p:spPr>
          <a:xfrm>
            <a:off x="72618" y="4780106"/>
            <a:ext cx="1006682" cy="27580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2">
  <p:cSld name="CUSTOM_5">
    <p:spTree>
      <p:nvGrpSpPr>
        <p:cNvPr id="1" name="Shape 68"/>
        <p:cNvGrpSpPr/>
        <p:nvPr/>
      </p:nvGrpSpPr>
      <p:grpSpPr>
        <a:xfrm>
          <a:off x="0" y="0"/>
          <a:ext cx="0" cy="0"/>
          <a:chOff x="0" y="0"/>
          <a:chExt cx="0" cy="0"/>
        </a:xfrm>
      </p:grpSpPr>
      <p:sp>
        <p:nvSpPr>
          <p:cNvPr id="69" name="Google Shape;69;p53"/>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0" name="Google Shape;70;p53"/>
          <p:cNvSpPr/>
          <p:nvPr/>
        </p:nvSpPr>
        <p:spPr>
          <a:xfrm>
            <a:off x="7879457" y="-1591222"/>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53"/>
          <p:cNvSpPr/>
          <p:nvPr/>
        </p:nvSpPr>
        <p:spPr>
          <a:xfrm rot="10800000">
            <a:off x="7278231" y="4297528"/>
            <a:ext cx="1692290" cy="84597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2" name="Google Shape;72;p5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73" name="Google Shape;73;p53" descr="Graphical user interface, text, application&#10;&#10;Description automatically generated"/>
          <p:cNvPicPr preferRelativeResize="0"/>
          <p:nvPr/>
        </p:nvPicPr>
        <p:blipFill rotWithShape="1">
          <a:blip r:embed="rId3">
            <a:alphaModFix/>
          </a:blip>
          <a:srcRect r="25004"/>
          <a:stretch/>
        </p:blipFill>
        <p:spPr>
          <a:xfrm>
            <a:off x="209884" y="4604000"/>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F6DDD067-D00A-C50C-DE7F-AB3E10754184}"/>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DB80AB65-BFB3-7401-3A1D-59070BC55719}"/>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2">
  <p:cSld name="CUSTOM_7">
    <p:spTree>
      <p:nvGrpSpPr>
        <p:cNvPr id="1" name="Shape 74"/>
        <p:cNvGrpSpPr/>
        <p:nvPr/>
      </p:nvGrpSpPr>
      <p:grpSpPr>
        <a:xfrm>
          <a:off x="0" y="0"/>
          <a:ext cx="0" cy="0"/>
          <a:chOff x="0" y="0"/>
          <a:chExt cx="0" cy="0"/>
        </a:xfrm>
      </p:grpSpPr>
      <p:sp>
        <p:nvSpPr>
          <p:cNvPr id="75" name="Google Shape;75;p54"/>
          <p:cNvSpPr txBox="1">
            <a:spLocks noGrp="1"/>
          </p:cNvSpPr>
          <p:nvPr>
            <p:ph type="title"/>
          </p:nvPr>
        </p:nvSpPr>
        <p:spPr>
          <a:xfrm flipH="1">
            <a:off x="5108101" y="1880800"/>
            <a:ext cx="3322800" cy="69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6" name="Google Shape;76;p54"/>
          <p:cNvSpPr txBox="1">
            <a:spLocks noGrp="1"/>
          </p:cNvSpPr>
          <p:nvPr>
            <p:ph type="subTitle" idx="1"/>
          </p:nvPr>
        </p:nvSpPr>
        <p:spPr>
          <a:xfrm flipH="1">
            <a:off x="697455" y="1645900"/>
            <a:ext cx="4074300" cy="1869000"/>
          </a:xfrm>
          <a:prstGeom prst="rect">
            <a:avLst/>
          </a:prstGeom>
          <a:noFill/>
          <a:ln>
            <a:noFill/>
          </a:ln>
        </p:spPr>
        <p:txBody>
          <a:bodyPr spcFirstLastPara="1" wrap="square" lIns="91425" tIns="91425" rIns="91425" bIns="91425" anchor="t" anchorCtr="0">
            <a:noAutofit/>
          </a:bodyPr>
          <a:lstStyle>
            <a:lvl1pPr marR="0" lvl="0" algn="l" rtl="0">
              <a:lnSpc>
                <a:spcPct val="2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77" name="Google Shape;77;p54"/>
          <p:cNvSpPr txBox="1">
            <a:spLocks noGrp="1"/>
          </p:cNvSpPr>
          <p:nvPr>
            <p:ph type="subTitle" idx="2"/>
          </p:nvPr>
        </p:nvSpPr>
        <p:spPr>
          <a:xfrm flipH="1">
            <a:off x="5103667" y="2569355"/>
            <a:ext cx="3322800" cy="609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3"/>
              </a:buClr>
              <a:buSzPts val="2600"/>
              <a:buFont typeface="Bebas Neue"/>
              <a:buNone/>
              <a:defRPr sz="26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8" name="Google Shape;78;p54"/>
          <p:cNvSpPr/>
          <p:nvPr/>
        </p:nvSpPr>
        <p:spPr>
          <a:xfrm rot="10800000">
            <a:off x="-606190" y="4315579"/>
            <a:ext cx="2073526" cy="1036593"/>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54"/>
          <p:cNvSpPr/>
          <p:nvPr/>
        </p:nvSpPr>
        <p:spPr>
          <a:xfrm flipH="1">
            <a:off x="7817366" y="-1376647"/>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54"/>
          <p:cNvSpPr/>
          <p:nvPr/>
        </p:nvSpPr>
        <p:spPr>
          <a:xfrm rot="-4323990" flipH="1">
            <a:off x="5959159" y="238408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1" name="Google Shape;81;p54"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0B3FBDFC-404D-38E7-CE41-A475ECA07EAF}"/>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77471974-1B28-A452-6D6B-D0A193F9D0D9}"/>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Picture 13" descr="Graphical user interface, text, application&#10;&#10;Description automatically generated">
            <a:extLst>
              <a:ext uri="{FF2B5EF4-FFF2-40B4-BE49-F238E27FC236}">
                <a16:creationId xmlns:a16="http://schemas.microsoft.com/office/drawing/2014/main" id="{2E47DF26-EA6C-05D5-37EB-AAD0A0B7B8A9}"/>
              </a:ext>
            </a:extLst>
          </p:cNvPr>
          <p:cNvPicPr>
            <a:picLocks noChangeAspect="1"/>
          </p:cNvPicPr>
          <p:nvPr userDrawn="1"/>
        </p:nvPicPr>
        <p:blipFill rotWithShape="1">
          <a:blip r:embed="rId4"/>
          <a:srcRect r="25005"/>
          <a:stretch/>
        </p:blipFill>
        <p:spPr>
          <a:xfrm>
            <a:off x="72618" y="4780106"/>
            <a:ext cx="1006682" cy="275804"/>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83"/>
        <p:cNvGrpSpPr/>
        <p:nvPr/>
      </p:nvGrpSpPr>
      <p:grpSpPr>
        <a:xfrm>
          <a:off x="0" y="0"/>
          <a:ext cx="0" cy="0"/>
          <a:chOff x="0" y="0"/>
          <a:chExt cx="0" cy="0"/>
        </a:xfrm>
      </p:grpSpPr>
      <p:sp>
        <p:nvSpPr>
          <p:cNvPr id="84" name="Google Shape;84;p55"/>
          <p:cNvSpPr/>
          <p:nvPr/>
        </p:nvSpPr>
        <p:spPr>
          <a:xfrm flipH="1">
            <a:off x="8558479" y="-47194"/>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55"/>
          <p:cNvSpPr/>
          <p:nvPr/>
        </p:nvSpPr>
        <p:spPr>
          <a:xfrm flipH="1">
            <a:off x="7884455" y="-607891"/>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55"/>
          <p:cNvSpPr/>
          <p:nvPr/>
        </p:nvSpPr>
        <p:spPr>
          <a:xfrm flipH="1">
            <a:off x="-235954" y="3958344"/>
            <a:ext cx="1595400" cy="1595400"/>
          </a:xfrm>
          <a:prstGeom prst="ellipse">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7" name="Google Shape;87;p55"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719B2A16-108B-FDF2-F28E-575439273290}"/>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A71D4C07-AAA3-DC13-5ED3-577CC80DA9BD}"/>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Picture 13" descr="Graphical user interface, text, application&#10;&#10;Description automatically generated">
            <a:extLst>
              <a:ext uri="{FF2B5EF4-FFF2-40B4-BE49-F238E27FC236}">
                <a16:creationId xmlns:a16="http://schemas.microsoft.com/office/drawing/2014/main" id="{0268C9E1-94A3-9B8D-2C90-2DEFB288A416}"/>
              </a:ext>
            </a:extLst>
          </p:cNvPr>
          <p:cNvPicPr>
            <a:picLocks noChangeAspect="1"/>
          </p:cNvPicPr>
          <p:nvPr userDrawn="1"/>
        </p:nvPicPr>
        <p:blipFill rotWithShape="1">
          <a:blip r:embed="rId4"/>
          <a:srcRect r="25005"/>
          <a:stretch/>
        </p:blipFill>
        <p:spPr>
          <a:xfrm>
            <a:off x="72618" y="4780106"/>
            <a:ext cx="1006682" cy="27580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chemeClr val="lt2"/>
            </a:gs>
          </a:gsLst>
          <a:lin ang="8100019" scaled="0"/>
        </a:gradFill>
        <a:effectLst/>
      </p:bgPr>
    </p:bg>
    <p:spTree>
      <p:nvGrpSpPr>
        <p:cNvPr id="1" name="Shape 5"/>
        <p:cNvGrpSpPr/>
        <p:nvPr/>
      </p:nvGrpSpPr>
      <p:grpSpPr>
        <a:xfrm>
          <a:off x="0" y="0"/>
          <a:ext cx="0" cy="0"/>
          <a:chOff x="0" y="0"/>
          <a:chExt cx="0" cy="0"/>
        </a:xfrm>
      </p:grpSpPr>
      <p:sp>
        <p:nvSpPr>
          <p:cNvPr id="6" name="Google Shape;6;p46"/>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accent3"/>
              </a:buClr>
              <a:buSzPts val="3800"/>
              <a:buFont typeface="Bebas Neue"/>
              <a:buNone/>
              <a:defRPr sz="3800" b="0" i="0" u="none" strike="noStrike" cap="none">
                <a:solidFill>
                  <a:schemeClr val="accent3"/>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enb.iisd.org/consume/oslo004.html"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hyperlink" Target="https://www.freepik.com/free-photo/aerial-drone-view-thermal-station-s-tube-visible-clouds-with-smoke-coming-out-blue-clear-sky_12875360.htm#query=chimney&amp;position=19&amp;from_view=search&amp;track=sph" TargetMode="Externa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s://tontoton.com/5-benefits-of-a-circular-economy/" TargetMode="External"/><Relationship Id="rId7" Type="http://schemas.openxmlformats.org/officeDocument/2006/relationships/hyperlink" Target="https://www.youtube.com/watch?v=OLIYDK34UNA"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hyperlink" Target="https://www.youtube.com/watch?v=4cr8sSeeh0g" TargetMode="External"/><Relationship Id="rId5" Type="http://schemas.openxmlformats.org/officeDocument/2006/relationships/hyperlink" Target="https://www.youtube.com/watch?v=iXusHn804hc" TargetMode="External"/><Relationship Id="rId4" Type="http://schemas.openxmlformats.org/officeDocument/2006/relationships/hyperlink" Target="https://kenniskaarten.hetgroenebrein.nl/en/knowledge-map-circular-economy/ce-benefits-for-businesses/"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emf.thirdlight.com/link/x8ay372a3r11-k6775n/@/preview/1?o" TargetMode="External"/><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hyperlink" Target="https://eit-girlsgocircular.eu/" TargetMode="External"/><Relationship Id="rId5" Type="http://schemas.openxmlformats.org/officeDocument/2006/relationships/hyperlink" Target="https://circulareconomy.europa.eu/platform/en" TargetMode="External"/><Relationship Id="rId4" Type="http://schemas.openxmlformats.org/officeDocument/2006/relationships/hyperlink" Target="https://www.europarl.europa.eu/RegData/etudes/BRIE/2020/659295/EPRS_BRI(2020)659295_EN.pdf?fbclid=IwAR03UfonxFQwRB30wMV7lYjABiY9U8ZB_oUfJXL6yivnb2N-be_iQM1VC2s"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europa.eu/climate-pact/news/move-climate-pact-2021-09-16_en" TargetMode="External"/><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hyperlink" Target="http://www.oecd.org/daf/competition/competition-concerns-in-labour-markets.htm"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www.circle-economy.com/blogs/a-circular-world-is-biodiverse-but-does-biodiversity-need-the-circular-economy" TargetMode="External"/><Relationship Id="rId3" Type="http://schemas.openxmlformats.org/officeDocument/2006/relationships/hyperlink" Target="https://emf.thirdlight.com/link/w750u7vysuy1-5a5i6n/@/preview/1?o" TargetMode="External"/><Relationship Id="rId7" Type="http://schemas.openxmlformats.org/officeDocument/2006/relationships/hyperlink" Target="https://ec.europa.eu/jrc/en/research-topic/waste-and-recycling" TargetMode="External"/><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hyperlink" Target="https://archive.ellenmacarthurfoundation.org/explore/plastics-and-the-circular-economy" TargetMode="External"/><Relationship Id="rId5" Type="http://schemas.openxmlformats.org/officeDocument/2006/relationships/hyperlink" Target="https://www.sciencedirect.com/science/article/pii/B9780128178805000190" TargetMode="External"/><Relationship Id="rId4" Type="http://schemas.openxmlformats.org/officeDocument/2006/relationships/hyperlink" Target="https://emf.thirdlight.com/link/bqgxl2mlprld-v7i2m6/@/preview/1?o"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ec.europa.eu/eurostat/documents/4187653/10321599/Non-financial+business+economy.jpg/ed38db2b-c36b-5e97-0e00-8271fbeeba02?t=1589379801663"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circulareconomy.europa.eu/platform/en/financing-circular-economy"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
          <p:cNvSpPr txBox="1">
            <a:spLocks noGrp="1"/>
          </p:cNvSpPr>
          <p:nvPr>
            <p:ph type="ctrTitle"/>
          </p:nvPr>
        </p:nvSpPr>
        <p:spPr>
          <a:xfrm>
            <a:off x="1168888" y="803250"/>
            <a:ext cx="6806223" cy="1768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900"/>
              <a:buNone/>
            </a:pPr>
            <a:r>
              <a:rPr lang="en-GB" b="1"/>
              <a:t>GESCHÄFTSMODELLIERUNG FÜR UNTERNEHMEN DER KREISLAUFWIRTSCHAFT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0"/>
          <p:cNvSpPr txBox="1">
            <a:spLocks noGrp="1"/>
          </p:cNvSpPr>
          <p:nvPr>
            <p:ph type="title"/>
          </p:nvPr>
        </p:nvSpPr>
        <p:spPr>
          <a:xfrm>
            <a:off x="447754" y="149593"/>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a:t>Wettbewerbsvorteil durch CE</a:t>
            </a:r>
            <a:endParaRPr/>
          </a:p>
        </p:txBody>
      </p:sp>
      <p:sp>
        <p:nvSpPr>
          <p:cNvPr id="243" name="Google Shape;243;p10"/>
          <p:cNvSpPr/>
          <p:nvPr/>
        </p:nvSpPr>
        <p:spPr>
          <a:xfrm>
            <a:off x="231122" y="2123537"/>
            <a:ext cx="2724025" cy="1379438"/>
          </a:xfrm>
          <a:prstGeom prst="flowChartAlternateProcess">
            <a:avLst/>
          </a:prstGeom>
          <a:solidFill>
            <a:srgbClr val="0595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b="0" i="0" u="none" strike="noStrike" cap="none">
                <a:solidFill>
                  <a:schemeClr val="lt1"/>
                </a:solidFill>
                <a:latin typeface="Calibri"/>
                <a:ea typeface="Calibri"/>
                <a:cs typeface="Calibri"/>
                <a:sym typeface="Calibri"/>
              </a:rPr>
              <a:t>Eine </a:t>
            </a:r>
            <a:r>
              <a:rPr lang="en-GB" sz="1600" b="1" i="0" u="none" strike="noStrike" cap="none">
                <a:solidFill>
                  <a:schemeClr val="lt1"/>
                </a:solidFill>
                <a:latin typeface="Calibri"/>
                <a:ea typeface="Calibri"/>
                <a:cs typeface="Calibri"/>
                <a:sym typeface="Calibri"/>
              </a:rPr>
              <a:t>zirkuläre Lieferkette </a:t>
            </a:r>
            <a:r>
              <a:rPr lang="en-GB" sz="1600" b="0" i="0" u="none" strike="noStrike" cap="none">
                <a:solidFill>
                  <a:schemeClr val="lt1"/>
                </a:solidFill>
                <a:latin typeface="Calibri"/>
                <a:ea typeface="Calibri"/>
                <a:cs typeface="Calibri"/>
                <a:sym typeface="Calibri"/>
              </a:rPr>
              <a:t>ist dezentraler, diversifizierter und kürzer, und es sind mehr lokale Lieferanten beteiligt.</a:t>
            </a:r>
            <a:endParaRPr sz="1600" b="0" i="0" u="none" strike="noStrike" cap="none">
              <a:solidFill>
                <a:schemeClr val="lt1"/>
              </a:solidFill>
              <a:latin typeface="Arial"/>
              <a:ea typeface="Arial"/>
              <a:cs typeface="Arial"/>
              <a:sym typeface="Arial"/>
            </a:endParaRPr>
          </a:p>
        </p:txBody>
      </p:sp>
      <p:grpSp>
        <p:nvGrpSpPr>
          <p:cNvPr id="244" name="Google Shape;244;p10"/>
          <p:cNvGrpSpPr/>
          <p:nvPr/>
        </p:nvGrpSpPr>
        <p:grpSpPr>
          <a:xfrm>
            <a:off x="3512678" y="546667"/>
            <a:ext cx="4766207" cy="3811035"/>
            <a:chOff x="7400956" y="1596208"/>
            <a:chExt cx="3609396" cy="3922836"/>
          </a:xfrm>
        </p:grpSpPr>
        <p:pic>
          <p:nvPicPr>
            <p:cNvPr id="245" name="Google Shape;245;p10"/>
            <p:cNvPicPr preferRelativeResize="0"/>
            <p:nvPr/>
          </p:nvPicPr>
          <p:blipFill rotWithShape="1">
            <a:blip r:embed="rId3">
              <a:alphaModFix/>
            </a:blip>
            <a:srcRect/>
            <a:stretch/>
          </p:blipFill>
          <p:spPr>
            <a:xfrm>
              <a:off x="8509527" y="1596208"/>
              <a:ext cx="1421390" cy="1626152"/>
            </a:xfrm>
            <a:prstGeom prst="rect">
              <a:avLst/>
            </a:prstGeom>
            <a:noFill/>
            <a:ln>
              <a:noFill/>
            </a:ln>
          </p:spPr>
        </p:pic>
        <p:grpSp>
          <p:nvGrpSpPr>
            <p:cNvPr id="246" name="Google Shape;246;p10"/>
            <p:cNvGrpSpPr/>
            <p:nvPr/>
          </p:nvGrpSpPr>
          <p:grpSpPr>
            <a:xfrm>
              <a:off x="7400956" y="2312570"/>
              <a:ext cx="3609396" cy="3206474"/>
              <a:chOff x="1567708" y="1732766"/>
              <a:chExt cx="4764648" cy="3709007"/>
            </a:xfrm>
          </p:grpSpPr>
          <p:grpSp>
            <p:nvGrpSpPr>
              <p:cNvPr id="247" name="Google Shape;247;p10"/>
              <p:cNvGrpSpPr/>
              <p:nvPr/>
            </p:nvGrpSpPr>
            <p:grpSpPr>
              <a:xfrm>
                <a:off x="1567708" y="1732766"/>
                <a:ext cx="4764648" cy="3709007"/>
                <a:chOff x="1290368" y="-236076"/>
                <a:chExt cx="4764648" cy="3709007"/>
              </a:xfrm>
            </p:grpSpPr>
            <p:sp>
              <p:nvSpPr>
                <p:cNvPr id="248" name="Google Shape;248;p10"/>
                <p:cNvSpPr/>
                <p:nvPr/>
              </p:nvSpPr>
              <p:spPr>
                <a:xfrm>
                  <a:off x="2805567" y="0"/>
                  <a:ext cx="1775119" cy="845109"/>
                </a:xfrm>
                <a:prstGeom prst="roundRect">
                  <a:avLst>
                    <a:gd name="adj" fmla="val 16667"/>
                  </a:avLst>
                </a:prstGeom>
                <a:solidFill>
                  <a:srgbClr val="325BD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0"/>
                <p:cNvSpPr txBox="1"/>
                <p:nvPr/>
              </p:nvSpPr>
              <p:spPr>
                <a:xfrm>
                  <a:off x="2846822" y="41255"/>
                  <a:ext cx="1692609" cy="762599"/>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GB" sz="1400" b="1" i="0" u="none" strike="noStrike" cap="none">
                      <a:solidFill>
                        <a:schemeClr val="lt1"/>
                      </a:solidFill>
                      <a:latin typeface="Arial"/>
                      <a:ea typeface="Arial"/>
                      <a:cs typeface="Arial"/>
                      <a:sym typeface="Arial"/>
                    </a:rPr>
                    <a:t>Preisvolatilität</a:t>
                  </a:r>
                  <a:endParaRPr/>
                </a:p>
              </p:txBody>
            </p:sp>
            <p:sp>
              <p:nvSpPr>
                <p:cNvPr id="250" name="Google Shape;250;p10"/>
                <p:cNvSpPr/>
                <p:nvPr/>
              </p:nvSpPr>
              <p:spPr>
                <a:xfrm>
                  <a:off x="2725836" y="663123"/>
                  <a:ext cx="2790112" cy="2790112"/>
                </a:xfrm>
                <a:custGeom>
                  <a:avLst/>
                  <a:gdLst/>
                  <a:ahLst/>
                  <a:cxnLst/>
                  <a:rect l="l" t="t" r="r" b="b"/>
                  <a:pathLst>
                    <a:path w="120000" h="120000" extrusionOk="0">
                      <a:moveTo>
                        <a:pt x="80190" y="3499"/>
                      </a:moveTo>
                      <a:lnTo>
                        <a:pt x="80190" y="3499"/>
                      </a:lnTo>
                      <a:cubicBezTo>
                        <a:pt x="94192" y="8502"/>
                        <a:pt x="105838" y="18527"/>
                        <a:pt x="112869" y="31629"/>
                      </a:cubicBezTo>
                    </a:path>
                  </a:pathLst>
                </a:custGeom>
                <a:noFill/>
                <a:ln w="9525" cap="flat" cmpd="sng">
                  <a:solidFill>
                    <a:srgbClr val="345FE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0"/>
                <p:cNvSpPr/>
                <p:nvPr/>
              </p:nvSpPr>
              <p:spPr>
                <a:xfrm>
                  <a:off x="4754848" y="1407543"/>
                  <a:ext cx="1300168" cy="845109"/>
                </a:xfrm>
                <a:prstGeom prst="roundRect">
                  <a:avLst>
                    <a:gd name="adj" fmla="val 16667"/>
                  </a:avLst>
                </a:prstGeom>
                <a:solidFill>
                  <a:srgbClr val="5270E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0"/>
                <p:cNvSpPr txBox="1"/>
                <p:nvPr/>
              </p:nvSpPr>
              <p:spPr>
                <a:xfrm>
                  <a:off x="4796103" y="1448798"/>
                  <a:ext cx="1217658" cy="762599"/>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GB" sz="1400" b="1" i="0" u="none" strike="noStrike" cap="none">
                      <a:solidFill>
                        <a:schemeClr val="lt1"/>
                      </a:solidFill>
                      <a:latin typeface="Arial"/>
                      <a:ea typeface="Arial"/>
                      <a:cs typeface="Arial"/>
                      <a:sym typeface="Arial"/>
                    </a:rPr>
                    <a:t>Unterbrechung der Lieferkette</a:t>
                  </a:r>
                  <a:endParaRPr sz="1400" b="1" i="0" u="none" strike="noStrike" cap="none">
                    <a:solidFill>
                      <a:schemeClr val="lt1"/>
                    </a:solidFill>
                    <a:latin typeface="Arial"/>
                    <a:ea typeface="Arial"/>
                    <a:cs typeface="Arial"/>
                    <a:sym typeface="Arial"/>
                  </a:endParaRPr>
                </a:p>
              </p:txBody>
            </p:sp>
            <p:sp>
              <p:nvSpPr>
                <p:cNvPr id="253" name="Google Shape;253;p10"/>
                <p:cNvSpPr/>
                <p:nvPr/>
              </p:nvSpPr>
              <p:spPr>
                <a:xfrm>
                  <a:off x="3087865" y="-236076"/>
                  <a:ext cx="2790112" cy="2790112"/>
                </a:xfrm>
                <a:custGeom>
                  <a:avLst/>
                  <a:gdLst/>
                  <a:ahLst/>
                  <a:cxnLst/>
                  <a:rect l="l" t="t" r="r" b="b"/>
                  <a:pathLst>
                    <a:path w="120000" h="120000" extrusionOk="0">
                      <a:moveTo>
                        <a:pt x="96981" y="107248"/>
                      </a:moveTo>
                      <a:lnTo>
                        <a:pt x="96981" y="107248"/>
                      </a:lnTo>
                      <a:cubicBezTo>
                        <a:pt x="88048" y="114240"/>
                        <a:pt x="77315" y="118556"/>
                        <a:pt x="66028" y="119696"/>
                      </a:cubicBezTo>
                    </a:path>
                  </a:pathLst>
                </a:custGeom>
                <a:noFill/>
                <a:ln w="9525" cap="flat" cmpd="sng">
                  <a:solidFill>
                    <a:srgbClr val="5574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0"/>
                <p:cNvSpPr/>
                <p:nvPr/>
              </p:nvSpPr>
              <p:spPr>
                <a:xfrm>
                  <a:off x="2866628" y="2547749"/>
                  <a:ext cx="2123434" cy="845109"/>
                </a:xfrm>
                <a:prstGeom prst="roundRect">
                  <a:avLst>
                    <a:gd name="adj" fmla="val 16667"/>
                  </a:avLst>
                </a:prstGeom>
                <a:solidFill>
                  <a:srgbClr val="7489F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0"/>
                <p:cNvSpPr txBox="1"/>
                <p:nvPr/>
              </p:nvSpPr>
              <p:spPr>
                <a:xfrm>
                  <a:off x="2907883" y="2589004"/>
                  <a:ext cx="2040924" cy="762599"/>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GB" sz="1400" b="1" i="0" u="none" strike="noStrike" cap="none">
                      <a:solidFill>
                        <a:schemeClr val="lt1"/>
                      </a:solidFill>
                      <a:latin typeface="Arial"/>
                      <a:ea typeface="Arial"/>
                      <a:cs typeface="Arial"/>
                      <a:sym typeface="Arial"/>
                    </a:rPr>
                    <a:t>Hohe Nachfrage nach Rohstoffen</a:t>
                  </a:r>
                  <a:endParaRPr sz="1400" b="1" i="0" u="none" strike="noStrike" cap="none">
                    <a:solidFill>
                      <a:schemeClr val="lt1"/>
                    </a:solidFill>
                    <a:latin typeface="Arial"/>
                    <a:ea typeface="Arial"/>
                    <a:cs typeface="Arial"/>
                    <a:sym typeface="Arial"/>
                  </a:endParaRPr>
                </a:p>
              </p:txBody>
            </p:sp>
            <p:sp>
              <p:nvSpPr>
                <p:cNvPr id="256" name="Google Shape;256;p10"/>
                <p:cNvSpPr/>
                <p:nvPr/>
              </p:nvSpPr>
              <p:spPr>
                <a:xfrm>
                  <a:off x="1605165" y="-129180"/>
                  <a:ext cx="2790112" cy="2790112"/>
                </a:xfrm>
                <a:custGeom>
                  <a:avLst/>
                  <a:gdLst/>
                  <a:ahLst/>
                  <a:cxnLst/>
                  <a:rect l="l" t="t" r="r" b="b"/>
                  <a:pathLst>
                    <a:path w="120000" h="120000" extrusionOk="0">
                      <a:moveTo>
                        <a:pt x="53836" y="119683"/>
                      </a:moveTo>
                      <a:lnTo>
                        <a:pt x="53836" y="119683"/>
                      </a:lnTo>
                      <a:cubicBezTo>
                        <a:pt x="39738" y="118227"/>
                        <a:pt x="26610" y="111827"/>
                        <a:pt x="16779" y="101617"/>
                      </a:cubicBezTo>
                    </a:path>
                  </a:pathLst>
                </a:custGeom>
                <a:noFill/>
                <a:ln w="9525" cap="flat" cmpd="sng">
                  <a:solidFill>
                    <a:srgbClr val="778B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0"/>
                <p:cNvSpPr/>
                <p:nvPr/>
              </p:nvSpPr>
              <p:spPr>
                <a:xfrm>
                  <a:off x="1290368" y="1381336"/>
                  <a:ext cx="1300168" cy="845109"/>
                </a:xfrm>
                <a:prstGeom prst="roundRect">
                  <a:avLst>
                    <a:gd name="adj" fmla="val 16667"/>
                  </a:avLst>
                </a:prstGeom>
                <a:solidFill>
                  <a:srgbClr val="99A6F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0"/>
                <p:cNvSpPr txBox="1"/>
                <p:nvPr/>
              </p:nvSpPr>
              <p:spPr>
                <a:xfrm>
                  <a:off x="1331623" y="1422591"/>
                  <a:ext cx="1217658" cy="762599"/>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GB" sz="1400" b="1" i="0" u="none" strike="noStrike" cap="none">
                      <a:solidFill>
                        <a:schemeClr val="lt1"/>
                      </a:solidFill>
                      <a:latin typeface="Arial"/>
                      <a:ea typeface="Arial"/>
                      <a:cs typeface="Arial"/>
                      <a:sym typeface="Arial"/>
                    </a:rPr>
                    <a:t>Geopolitische Konflikte, Naturkatastrophen</a:t>
                  </a:r>
                  <a:endParaRPr sz="1400" b="1" i="0" u="none" strike="noStrike" cap="none">
                    <a:solidFill>
                      <a:schemeClr val="lt1"/>
                    </a:solidFill>
                    <a:latin typeface="Arial"/>
                    <a:ea typeface="Arial"/>
                    <a:cs typeface="Arial"/>
                    <a:sym typeface="Arial"/>
                  </a:endParaRPr>
                </a:p>
              </p:txBody>
            </p:sp>
            <p:sp>
              <p:nvSpPr>
                <p:cNvPr id="259" name="Google Shape;259;p10"/>
                <p:cNvSpPr/>
                <p:nvPr/>
              </p:nvSpPr>
              <p:spPr>
                <a:xfrm>
                  <a:off x="1809433" y="682819"/>
                  <a:ext cx="2790112" cy="2790112"/>
                </a:xfrm>
                <a:custGeom>
                  <a:avLst/>
                  <a:gdLst/>
                  <a:ahLst/>
                  <a:cxnLst/>
                  <a:rect l="l" t="t" r="r" b="b"/>
                  <a:pathLst>
                    <a:path w="120000" h="120000" extrusionOk="0">
                      <a:moveTo>
                        <a:pt x="8237" y="29659"/>
                      </a:moveTo>
                      <a:lnTo>
                        <a:pt x="8237" y="29659"/>
                      </a:lnTo>
                      <a:cubicBezTo>
                        <a:pt x="15841" y="16686"/>
                        <a:pt x="28040" y="7041"/>
                        <a:pt x="42418" y="2634"/>
                      </a:cubicBezTo>
                    </a:path>
                  </a:pathLst>
                </a:custGeom>
                <a:noFill/>
                <a:ln w="9525" cap="flat" cmpd="sng">
                  <a:solidFill>
                    <a:srgbClr val="99A6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 name="Google Shape;260;p10"/>
              <p:cNvSpPr txBox="1"/>
              <p:nvPr/>
            </p:nvSpPr>
            <p:spPr>
              <a:xfrm>
                <a:off x="2888631" y="3010834"/>
                <a:ext cx="2122800" cy="1576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600" b="1" i="0" u="none" strike="noStrike" cap="none">
                    <a:solidFill>
                      <a:srgbClr val="309EBA"/>
                    </a:solidFill>
                    <a:latin typeface="Arial"/>
                    <a:ea typeface="Arial"/>
                    <a:cs typeface="Arial"/>
                    <a:sym typeface="Arial"/>
                  </a:rPr>
                  <a:t>Aufbau einer zirkulären Lieferkette zur Minderung des Risikos von...</a:t>
                </a:r>
                <a:endParaRPr sz="1600" b="1" i="0" u="none" strike="noStrike" cap="none">
                  <a:solidFill>
                    <a:srgbClr val="309EBA"/>
                  </a:solidFill>
                  <a:latin typeface="Arial"/>
                  <a:ea typeface="Arial"/>
                  <a:cs typeface="Arial"/>
                  <a:sym typeface="Arial"/>
                </a:endParaRPr>
              </a:p>
            </p:txBody>
          </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1"/>
          <p:cNvSpPr txBox="1">
            <a:spLocks noGrp="1"/>
          </p:cNvSpPr>
          <p:nvPr>
            <p:ph type="title"/>
          </p:nvPr>
        </p:nvSpPr>
        <p:spPr>
          <a:xfrm>
            <a:off x="536255" y="-12708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dirty="0" err="1"/>
              <a:t>Nutzung</a:t>
            </a:r>
            <a:r>
              <a:rPr lang="en-GB" dirty="0"/>
              <a:t> des </a:t>
            </a:r>
            <a:r>
              <a:rPr lang="en-GB" dirty="0" err="1"/>
              <a:t>Arbeitsplatzschaffungspotenzials</a:t>
            </a:r>
            <a:r>
              <a:rPr lang="en-GB" dirty="0"/>
              <a:t> von CE</a:t>
            </a:r>
            <a:endParaRPr dirty="0"/>
          </a:p>
        </p:txBody>
      </p:sp>
      <p:grpSp>
        <p:nvGrpSpPr>
          <p:cNvPr id="266" name="Google Shape;266;p11"/>
          <p:cNvGrpSpPr/>
          <p:nvPr/>
        </p:nvGrpSpPr>
        <p:grpSpPr>
          <a:xfrm>
            <a:off x="3719139" y="1008536"/>
            <a:ext cx="1581280" cy="878699"/>
            <a:chOff x="3262734" y="108896"/>
            <a:chExt cx="1660962" cy="1079625"/>
          </a:xfrm>
        </p:grpSpPr>
        <p:sp>
          <p:nvSpPr>
            <p:cNvPr id="267" name="Google Shape;267;p11"/>
            <p:cNvSpPr/>
            <p:nvPr/>
          </p:nvSpPr>
          <p:spPr>
            <a:xfrm>
              <a:off x="3262734" y="108896"/>
              <a:ext cx="1660962" cy="1079625"/>
            </a:xfrm>
            <a:prstGeom prst="roundRect">
              <a:avLst>
                <a:gd name="adj" fmla="val 16667"/>
              </a:avLst>
            </a:prstGeom>
            <a:gradFill>
              <a:gsLst>
                <a:gs pos="0">
                  <a:srgbClr val="94C75F"/>
                </a:gs>
                <a:gs pos="50000">
                  <a:srgbClr val="88C63E"/>
                </a:gs>
                <a:gs pos="100000">
                  <a:srgbClr val="77B63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1"/>
            <p:cNvSpPr txBox="1"/>
            <p:nvPr/>
          </p:nvSpPr>
          <p:spPr>
            <a:xfrm>
              <a:off x="3315437" y="161599"/>
              <a:ext cx="1555556" cy="974219"/>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FFFFFF"/>
                </a:buClr>
                <a:buSzPts val="1400"/>
                <a:buFont typeface="Arial"/>
                <a:buNone/>
              </a:pPr>
              <a:r>
                <a:rPr lang="en-GB" sz="1400" b="0" i="0" u="none" strike="noStrike" cap="none">
                  <a:solidFill>
                    <a:srgbClr val="FFFFFF"/>
                  </a:solidFill>
                  <a:latin typeface="Calibri"/>
                  <a:ea typeface="Calibri"/>
                  <a:cs typeface="Calibri"/>
                  <a:sym typeface="Calibri"/>
                </a:rPr>
                <a:t>Verbessern Sie Ihr Arbeitgeberimage</a:t>
              </a:r>
              <a:endParaRPr sz="1400" b="0" i="0" u="none" strike="noStrike" cap="none">
                <a:solidFill>
                  <a:srgbClr val="FFFFFF"/>
                </a:solidFill>
                <a:latin typeface="Calibri"/>
                <a:ea typeface="Calibri"/>
                <a:cs typeface="Calibri"/>
                <a:sym typeface="Calibri"/>
              </a:endParaRPr>
            </a:p>
          </p:txBody>
        </p:sp>
      </p:grpSp>
      <p:sp>
        <p:nvSpPr>
          <p:cNvPr id="269" name="Google Shape;269;p11"/>
          <p:cNvSpPr/>
          <p:nvPr/>
        </p:nvSpPr>
        <p:spPr>
          <a:xfrm>
            <a:off x="3056845" y="1859271"/>
            <a:ext cx="4103871" cy="3508423"/>
          </a:xfrm>
          <a:custGeom>
            <a:avLst/>
            <a:gdLst/>
            <a:ahLst/>
            <a:cxnLst/>
            <a:rect l="l" t="t" r="r" b="b"/>
            <a:pathLst>
              <a:path w="120000" h="120000" extrusionOk="0">
                <a:moveTo>
                  <a:pt x="77957" y="2099"/>
                </a:moveTo>
                <a:lnTo>
                  <a:pt x="77957" y="2099"/>
                </a:lnTo>
                <a:cubicBezTo>
                  <a:pt x="94046" y="7468"/>
                  <a:pt x="107649" y="20100"/>
                  <a:pt x="115769" y="37210"/>
                </a:cubicBez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 name="Google Shape;270;p11"/>
          <p:cNvGrpSpPr/>
          <p:nvPr/>
        </p:nvGrpSpPr>
        <p:grpSpPr>
          <a:xfrm>
            <a:off x="6368731" y="2253120"/>
            <a:ext cx="1581280" cy="878699"/>
            <a:chOff x="5585290" y="1737861"/>
            <a:chExt cx="1660962" cy="1079625"/>
          </a:xfrm>
        </p:grpSpPr>
        <p:sp>
          <p:nvSpPr>
            <p:cNvPr id="271" name="Google Shape;271;p11"/>
            <p:cNvSpPr/>
            <p:nvPr/>
          </p:nvSpPr>
          <p:spPr>
            <a:xfrm>
              <a:off x="5585290" y="1737861"/>
              <a:ext cx="1660962" cy="1079625"/>
            </a:xfrm>
            <a:prstGeom prst="roundRect">
              <a:avLst>
                <a:gd name="adj" fmla="val 16667"/>
              </a:avLst>
            </a:prstGeom>
            <a:gradFill>
              <a:gsLst>
                <a:gs pos="0">
                  <a:srgbClr val="67C95C"/>
                </a:gs>
                <a:gs pos="50000">
                  <a:srgbClr val="4AC938"/>
                </a:gs>
                <a:gs pos="100000">
                  <a:srgbClr val="3CB82A"/>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1"/>
            <p:cNvSpPr txBox="1"/>
            <p:nvPr/>
          </p:nvSpPr>
          <p:spPr>
            <a:xfrm>
              <a:off x="5637993" y="1790564"/>
              <a:ext cx="1555556" cy="974219"/>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FFFFFF"/>
                </a:buClr>
                <a:buSzPts val="1400"/>
                <a:buFont typeface="Arial"/>
                <a:buNone/>
              </a:pPr>
              <a:r>
                <a:rPr lang="en-GB" sz="1400" b="0" i="0" u="none" strike="noStrike" cap="none">
                  <a:solidFill>
                    <a:srgbClr val="FFFFFF"/>
                  </a:solidFill>
                  <a:latin typeface="Calibri"/>
                  <a:ea typeface="Calibri"/>
                  <a:cs typeface="Calibri"/>
                  <a:sym typeface="Calibri"/>
                </a:rPr>
                <a:t>Talente mit "grüner" Denkweise anziehen</a:t>
              </a:r>
              <a:endParaRPr sz="1400" b="0" i="0" u="none" strike="noStrike" cap="none">
                <a:solidFill>
                  <a:srgbClr val="FFFFFF"/>
                </a:solidFill>
                <a:latin typeface="Calibri"/>
                <a:ea typeface="Calibri"/>
                <a:cs typeface="Calibri"/>
                <a:sym typeface="Calibri"/>
              </a:endParaRPr>
            </a:p>
          </p:txBody>
        </p:sp>
      </p:grpSp>
      <p:sp>
        <p:nvSpPr>
          <p:cNvPr id="273" name="Google Shape;273;p11"/>
          <p:cNvSpPr/>
          <p:nvPr/>
        </p:nvSpPr>
        <p:spPr>
          <a:xfrm>
            <a:off x="2997606" y="1219991"/>
            <a:ext cx="4103871" cy="3508423"/>
          </a:xfrm>
          <a:custGeom>
            <a:avLst/>
            <a:gdLst/>
            <a:ahLst/>
            <a:cxnLst/>
            <a:rect l="l" t="t" r="r" b="b"/>
            <a:pathLst>
              <a:path w="120000" h="120000" extrusionOk="0">
                <a:moveTo>
                  <a:pt x="123844" y="93038"/>
                </a:moveTo>
                <a:cubicBezTo>
                  <a:pt x="122622" y="99194"/>
                  <a:pt x="120729" y="105140"/>
                  <a:pt x="118211" y="110731"/>
                </a:cubicBez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4" name="Google Shape;274;p11"/>
          <p:cNvGrpSpPr/>
          <p:nvPr/>
        </p:nvGrpSpPr>
        <p:grpSpPr>
          <a:xfrm>
            <a:off x="5881493" y="3910179"/>
            <a:ext cx="1581280" cy="878699"/>
            <a:chOff x="5098052" y="3394920"/>
            <a:chExt cx="1660962" cy="1079625"/>
          </a:xfrm>
        </p:grpSpPr>
        <p:sp>
          <p:nvSpPr>
            <p:cNvPr id="275" name="Google Shape;275;p11"/>
            <p:cNvSpPr/>
            <p:nvPr/>
          </p:nvSpPr>
          <p:spPr>
            <a:xfrm>
              <a:off x="5098052" y="3394920"/>
              <a:ext cx="1660962" cy="1079625"/>
            </a:xfrm>
            <a:prstGeom prst="roundRect">
              <a:avLst>
                <a:gd name="adj" fmla="val 16667"/>
              </a:avLst>
            </a:prstGeom>
            <a:gradFill>
              <a:gsLst>
                <a:gs pos="0">
                  <a:srgbClr val="5ACD7A"/>
                </a:gs>
                <a:gs pos="50000">
                  <a:srgbClr val="36CC64"/>
                </a:gs>
                <a:gs pos="100000">
                  <a:srgbClr val="27BB55"/>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txBox="1"/>
            <p:nvPr/>
          </p:nvSpPr>
          <p:spPr>
            <a:xfrm>
              <a:off x="5150755" y="3447623"/>
              <a:ext cx="1555556" cy="974219"/>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FFFFFF"/>
                </a:buClr>
                <a:buSzPts val="1400"/>
                <a:buFont typeface="Arial"/>
                <a:buNone/>
              </a:pPr>
              <a:r>
                <a:rPr lang="en-GB" sz="1400" b="0" i="0" u="none" strike="noStrike" cap="none">
                  <a:solidFill>
                    <a:srgbClr val="FFFFFF"/>
                  </a:solidFill>
                  <a:latin typeface="Calibri"/>
                  <a:ea typeface="Calibri"/>
                  <a:cs typeface="Calibri"/>
                  <a:sym typeface="Calibri"/>
                </a:rPr>
                <a:t>Engagierte Mitarbeiter binden</a:t>
              </a:r>
              <a:endParaRPr sz="1400" b="0" i="0" u="none" strike="noStrike" cap="none">
                <a:solidFill>
                  <a:srgbClr val="FFFFFF"/>
                </a:solidFill>
                <a:latin typeface="Calibri"/>
                <a:ea typeface="Calibri"/>
                <a:cs typeface="Calibri"/>
                <a:sym typeface="Calibri"/>
              </a:endParaRPr>
            </a:p>
          </p:txBody>
        </p:sp>
      </p:grpSp>
      <p:sp>
        <p:nvSpPr>
          <p:cNvPr id="277" name="Google Shape;277;p11"/>
          <p:cNvSpPr/>
          <p:nvPr/>
        </p:nvSpPr>
        <p:spPr>
          <a:xfrm>
            <a:off x="2511810" y="1894202"/>
            <a:ext cx="4103871" cy="3508423"/>
          </a:xfrm>
          <a:custGeom>
            <a:avLst/>
            <a:gdLst/>
            <a:ahLst/>
            <a:cxnLst/>
            <a:rect l="l" t="t" r="r" b="b"/>
            <a:pathLst>
              <a:path w="120000" h="120000" extrusionOk="0">
                <a:moveTo>
                  <a:pt x="106441" y="127156"/>
                </a:moveTo>
                <a:lnTo>
                  <a:pt x="106441" y="127156"/>
                </a:lnTo>
                <a:cubicBezTo>
                  <a:pt x="94620" y="142528"/>
                  <a:pt x="77825" y="151387"/>
                  <a:pt x="60150" y="151572"/>
                </a:cubicBezTo>
                <a:cubicBezTo>
                  <a:pt x="42475" y="151757"/>
                  <a:pt x="25547" y="143252"/>
                  <a:pt x="13492" y="128131"/>
                </a:cubicBez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 name="Google Shape;278;p11"/>
          <p:cNvGrpSpPr/>
          <p:nvPr/>
        </p:nvGrpSpPr>
        <p:grpSpPr>
          <a:xfrm>
            <a:off x="1934655" y="3936986"/>
            <a:ext cx="1581280" cy="878699"/>
            <a:chOff x="1151214" y="3421727"/>
            <a:chExt cx="1660962" cy="1079625"/>
          </a:xfrm>
        </p:grpSpPr>
        <p:sp>
          <p:nvSpPr>
            <p:cNvPr id="279" name="Google Shape;279;p11"/>
            <p:cNvSpPr/>
            <p:nvPr/>
          </p:nvSpPr>
          <p:spPr>
            <a:xfrm>
              <a:off x="1151214" y="3421727"/>
              <a:ext cx="1660962" cy="1079625"/>
            </a:xfrm>
            <a:prstGeom prst="roundRect">
              <a:avLst>
                <a:gd name="adj" fmla="val 16667"/>
              </a:avLst>
            </a:prstGeom>
            <a:gradFill>
              <a:gsLst>
                <a:gs pos="0">
                  <a:srgbClr val="57D0B0"/>
                </a:gs>
                <a:gs pos="50000">
                  <a:srgbClr val="2FD1A9"/>
                </a:gs>
                <a:gs pos="100000">
                  <a:srgbClr val="21C09A"/>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1"/>
            <p:cNvSpPr txBox="1"/>
            <p:nvPr/>
          </p:nvSpPr>
          <p:spPr>
            <a:xfrm>
              <a:off x="1203917" y="3474430"/>
              <a:ext cx="1555556" cy="974219"/>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FFFFFF"/>
                </a:buClr>
                <a:buSzPts val="1400"/>
                <a:buFont typeface="Arial"/>
                <a:buNone/>
              </a:pPr>
              <a:r>
                <a:rPr lang="en-GB" sz="1400" b="0" i="0" u="none" strike="noStrike" cap="none">
                  <a:solidFill>
                    <a:srgbClr val="FFFFFF"/>
                  </a:solidFill>
                  <a:latin typeface="Calibri"/>
                  <a:ea typeface="Calibri"/>
                  <a:cs typeface="Calibri"/>
                  <a:sym typeface="Calibri"/>
                </a:rPr>
                <a:t>Schaffung neuer, kreisförmiger Arbeitsplätze, Positionen</a:t>
              </a:r>
              <a:endParaRPr sz="1400" b="0" i="0" u="none" strike="noStrike" cap="none">
                <a:solidFill>
                  <a:srgbClr val="FFFFFF"/>
                </a:solidFill>
                <a:latin typeface="Calibri"/>
                <a:ea typeface="Calibri"/>
                <a:cs typeface="Calibri"/>
                <a:sym typeface="Calibri"/>
              </a:endParaRPr>
            </a:p>
          </p:txBody>
        </p:sp>
      </p:grpSp>
      <p:sp>
        <p:nvSpPr>
          <p:cNvPr id="281" name="Google Shape;281;p11"/>
          <p:cNvSpPr/>
          <p:nvPr/>
        </p:nvSpPr>
        <p:spPr>
          <a:xfrm>
            <a:off x="1470056" y="835751"/>
            <a:ext cx="4103871" cy="3508423"/>
          </a:xfrm>
          <a:custGeom>
            <a:avLst/>
            <a:gdLst/>
            <a:ahLst/>
            <a:cxnLst/>
            <a:rect l="l" t="t" r="r" b="b"/>
            <a:pathLst>
              <a:path w="120000" h="120000" extrusionOk="0">
                <a:moveTo>
                  <a:pt x="30637" y="136961"/>
                </a:moveTo>
                <a:cubicBezTo>
                  <a:pt x="25879" y="133061"/>
                  <a:pt x="21604" y="128410"/>
                  <a:pt x="17935" y="123141"/>
                </a:cubicBez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2" name="Google Shape;282;p11"/>
          <p:cNvGrpSpPr/>
          <p:nvPr/>
        </p:nvGrpSpPr>
        <p:grpSpPr>
          <a:xfrm>
            <a:off x="1247299" y="2095392"/>
            <a:ext cx="1581280" cy="1271031"/>
            <a:chOff x="463858" y="1490423"/>
            <a:chExt cx="1660962" cy="1561668"/>
          </a:xfrm>
        </p:grpSpPr>
        <p:sp>
          <p:nvSpPr>
            <p:cNvPr id="283" name="Google Shape;283;p11"/>
            <p:cNvSpPr/>
            <p:nvPr/>
          </p:nvSpPr>
          <p:spPr>
            <a:xfrm>
              <a:off x="463858" y="1490423"/>
              <a:ext cx="1660962" cy="1561668"/>
            </a:xfrm>
            <a:prstGeom prst="roundRect">
              <a:avLst>
                <a:gd name="adj" fmla="val 16667"/>
              </a:avLst>
            </a:prstGeom>
            <a:gradFill>
              <a:gsLst>
                <a:gs pos="0">
                  <a:srgbClr val="56B5D2"/>
                </a:gs>
                <a:gs pos="50000">
                  <a:srgbClr val="2DB0D3"/>
                </a:gs>
                <a:gs pos="100000">
                  <a:srgbClr val="1EA1C3"/>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1"/>
            <p:cNvSpPr txBox="1"/>
            <p:nvPr/>
          </p:nvSpPr>
          <p:spPr>
            <a:xfrm>
              <a:off x="540092" y="1566657"/>
              <a:ext cx="1508494" cy="14092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FFFFFF"/>
                </a:buClr>
                <a:buSzPts val="1400"/>
                <a:buFont typeface="Arial"/>
                <a:buNone/>
              </a:pPr>
              <a:r>
                <a:rPr lang="en-GB" sz="1400" b="0" i="0" u="none" strike="noStrike" cap="none">
                  <a:solidFill>
                    <a:srgbClr val="FFFFFF"/>
                  </a:solidFill>
                  <a:latin typeface="Calibri"/>
                  <a:ea typeface="Calibri"/>
                  <a:cs typeface="Calibri"/>
                  <a:sym typeface="Calibri"/>
                </a:rPr>
                <a:t>Entwicklung und Nutzung der "zirkulären" Fähigkeiten und Kenntnisse der Mitarbeiter</a:t>
              </a:r>
              <a:endParaRPr sz="1400" b="0" i="0" u="none" strike="noStrike" cap="none">
                <a:solidFill>
                  <a:srgbClr val="FFFFFF"/>
                </a:solidFill>
                <a:latin typeface="Calibri"/>
                <a:ea typeface="Calibri"/>
                <a:cs typeface="Calibri"/>
                <a:sym typeface="Calibri"/>
              </a:endParaRPr>
            </a:p>
          </p:txBody>
        </p:sp>
      </p:grpSp>
      <p:sp>
        <p:nvSpPr>
          <p:cNvPr id="285" name="Google Shape;285;p11"/>
          <p:cNvSpPr/>
          <p:nvPr/>
        </p:nvSpPr>
        <p:spPr>
          <a:xfrm>
            <a:off x="1697765" y="1957115"/>
            <a:ext cx="4103871" cy="3508423"/>
          </a:xfrm>
          <a:custGeom>
            <a:avLst/>
            <a:gdLst/>
            <a:ahLst/>
            <a:cxnLst/>
            <a:rect l="l" t="t" r="r" b="b"/>
            <a:pathLst>
              <a:path w="120000" h="120000" extrusionOk="0">
                <a:moveTo>
                  <a:pt x="18301" y="21777"/>
                </a:moveTo>
                <a:lnTo>
                  <a:pt x="18301" y="21777"/>
                </a:lnTo>
                <a:cubicBezTo>
                  <a:pt x="31634" y="3404"/>
                  <a:pt x="51803" y="-6186"/>
                  <a:pt x="72314" y="-3905"/>
                </a:cubicBez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6" name="Google Shape;286;p11"/>
          <p:cNvPicPr preferRelativeResize="0"/>
          <p:nvPr/>
        </p:nvPicPr>
        <p:blipFill rotWithShape="1">
          <a:blip r:embed="rId3">
            <a:alphaModFix/>
          </a:blip>
          <a:srcRect/>
          <a:stretch/>
        </p:blipFill>
        <p:spPr>
          <a:xfrm>
            <a:off x="2712153" y="1663646"/>
            <a:ext cx="3716815" cy="31766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2"/>
          <p:cNvSpPr txBox="1">
            <a:spLocks noGrp="1"/>
          </p:cNvSpPr>
          <p:nvPr>
            <p:ph type="title"/>
          </p:nvPr>
        </p:nvSpPr>
        <p:spPr>
          <a:xfrm>
            <a:off x="403509" y="111796"/>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dirty="0" err="1"/>
              <a:t>Resilienz</a:t>
            </a:r>
            <a:r>
              <a:rPr lang="en-GB" dirty="0"/>
              <a:t> - CE, der </a:t>
            </a:r>
            <a:r>
              <a:rPr lang="en-GB" dirty="0" err="1"/>
              <a:t>Schlüssel</a:t>
            </a:r>
            <a:r>
              <a:rPr lang="en-GB" dirty="0"/>
              <a:t> </a:t>
            </a:r>
            <a:r>
              <a:rPr lang="en-GB" dirty="0" err="1"/>
              <a:t>zur</a:t>
            </a:r>
            <a:r>
              <a:rPr lang="en-GB" dirty="0"/>
              <a:t> </a:t>
            </a:r>
            <a:r>
              <a:rPr lang="en-GB" dirty="0" err="1"/>
              <a:t>Erholung</a:t>
            </a:r>
            <a:endParaRPr dirty="0"/>
          </a:p>
        </p:txBody>
      </p:sp>
      <p:grpSp>
        <p:nvGrpSpPr>
          <p:cNvPr id="292" name="Google Shape;292;p12"/>
          <p:cNvGrpSpPr/>
          <p:nvPr/>
        </p:nvGrpSpPr>
        <p:grpSpPr>
          <a:xfrm>
            <a:off x="165071" y="907217"/>
            <a:ext cx="8673095" cy="3504852"/>
            <a:chOff x="-38835" y="136411"/>
            <a:chExt cx="5816094" cy="4116567"/>
          </a:xfrm>
        </p:grpSpPr>
        <p:grpSp>
          <p:nvGrpSpPr>
            <p:cNvPr id="293" name="Google Shape;293;p12"/>
            <p:cNvGrpSpPr/>
            <p:nvPr/>
          </p:nvGrpSpPr>
          <p:grpSpPr>
            <a:xfrm>
              <a:off x="3253384" y="1070048"/>
              <a:ext cx="2523875" cy="3114075"/>
              <a:chOff x="-162169" y="1070048"/>
              <a:chExt cx="2523875" cy="3114075"/>
            </a:xfrm>
          </p:grpSpPr>
          <p:grpSp>
            <p:nvGrpSpPr>
              <p:cNvPr id="294" name="Google Shape;294;p12"/>
              <p:cNvGrpSpPr/>
              <p:nvPr/>
            </p:nvGrpSpPr>
            <p:grpSpPr>
              <a:xfrm>
                <a:off x="-162169" y="1070048"/>
                <a:ext cx="2049801" cy="2901187"/>
                <a:chOff x="-290740" y="1081103"/>
                <a:chExt cx="2049801" cy="2901187"/>
              </a:xfrm>
            </p:grpSpPr>
            <p:sp>
              <p:nvSpPr>
                <p:cNvPr id="295" name="Google Shape;295;p12"/>
                <p:cNvSpPr/>
                <p:nvPr/>
              </p:nvSpPr>
              <p:spPr>
                <a:xfrm>
                  <a:off x="-280649" y="1101200"/>
                  <a:ext cx="2016363" cy="942657"/>
                </a:xfrm>
                <a:prstGeom prst="rect">
                  <a:avLst/>
                </a:prstGeom>
                <a:solidFill>
                  <a:srgbClr val="43BCB8"/>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2"/>
                <p:cNvSpPr txBox="1"/>
                <p:nvPr/>
              </p:nvSpPr>
              <p:spPr>
                <a:xfrm>
                  <a:off x="-260750" y="1081103"/>
                  <a:ext cx="1996464" cy="942660"/>
                </a:xfrm>
                <a:prstGeom prst="rect">
                  <a:avLst/>
                </a:prstGeom>
                <a:no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en-GB" sz="1200" b="0" i="0" u="none" strike="noStrike" cap="none" dirty="0">
                      <a:solidFill>
                        <a:srgbClr val="FFFFFF"/>
                      </a:solidFill>
                      <a:latin typeface="Arial"/>
                      <a:ea typeface="Arial"/>
                      <a:cs typeface="Arial"/>
                      <a:sym typeface="Arial"/>
                    </a:rPr>
                    <a:t>-</a:t>
                  </a:r>
                  <a:r>
                    <a:rPr lang="en-GB" sz="1200" b="0" i="0" u="none" strike="noStrike" cap="none" dirty="0" err="1">
                      <a:solidFill>
                        <a:srgbClr val="FFFFFF"/>
                      </a:solidFill>
                      <a:latin typeface="Arial"/>
                      <a:ea typeface="Arial"/>
                      <a:cs typeface="Arial"/>
                      <a:sym typeface="Arial"/>
                    </a:rPr>
                    <a:t>sicherere</a:t>
                  </a:r>
                  <a:r>
                    <a:rPr lang="en-GB" sz="1200" b="0" i="0" u="none" strike="noStrike" cap="none" dirty="0">
                      <a:solidFill>
                        <a:srgbClr val="FFFFFF"/>
                      </a:solidFill>
                      <a:latin typeface="Arial"/>
                      <a:ea typeface="Arial"/>
                      <a:cs typeface="Arial"/>
                      <a:sym typeface="Arial"/>
                    </a:rPr>
                    <a:t>, </a:t>
                  </a:r>
                  <a:r>
                    <a:rPr lang="en-GB" sz="1200" b="0" i="0" u="none" strike="noStrike" cap="none" dirty="0" err="1">
                      <a:solidFill>
                        <a:srgbClr val="FFFFFF"/>
                      </a:solidFill>
                      <a:latin typeface="Arial"/>
                      <a:ea typeface="Arial"/>
                      <a:cs typeface="Arial"/>
                      <a:sym typeface="Arial"/>
                    </a:rPr>
                    <a:t>diversifizierte</a:t>
                  </a:r>
                  <a:r>
                    <a:rPr lang="en-GB" sz="1200" b="0" i="0" u="none" strike="noStrike" cap="none" dirty="0">
                      <a:solidFill>
                        <a:srgbClr val="FFFFFF"/>
                      </a:solidFill>
                      <a:latin typeface="Arial"/>
                      <a:ea typeface="Arial"/>
                      <a:cs typeface="Arial"/>
                      <a:sym typeface="Arial"/>
                    </a:rPr>
                    <a:t> </a:t>
                  </a:r>
                  <a:r>
                    <a:rPr lang="en-GB" sz="1200" b="0" i="0" u="none" strike="noStrike" cap="none" dirty="0" err="1">
                      <a:solidFill>
                        <a:srgbClr val="FFFFFF"/>
                      </a:solidFill>
                      <a:latin typeface="Arial"/>
                      <a:ea typeface="Arial"/>
                      <a:cs typeface="Arial"/>
                      <a:sym typeface="Arial"/>
                    </a:rPr>
                    <a:t>Lieferkette</a:t>
                  </a:r>
                  <a:br>
                    <a:rPr lang="en-GB" sz="1200" b="0" i="0" u="none" strike="noStrike" cap="none" dirty="0">
                      <a:solidFill>
                        <a:srgbClr val="FFFFFF"/>
                      </a:solidFill>
                      <a:latin typeface="Arial"/>
                      <a:ea typeface="Arial"/>
                      <a:cs typeface="Arial"/>
                      <a:sym typeface="Arial"/>
                    </a:rPr>
                  </a:br>
                  <a:r>
                    <a:rPr lang="en-GB" sz="1200" b="0" i="0" u="none" strike="noStrike" cap="none" dirty="0">
                      <a:solidFill>
                        <a:srgbClr val="FFFFFF"/>
                      </a:solidFill>
                      <a:latin typeface="Arial"/>
                      <a:ea typeface="Arial"/>
                      <a:cs typeface="Arial"/>
                      <a:sym typeface="Arial"/>
                    </a:rPr>
                    <a:t>-</a:t>
                  </a:r>
                  <a:r>
                    <a:rPr lang="en-GB" sz="1200" b="0" i="0" u="none" strike="noStrike" cap="none" dirty="0" err="1">
                      <a:solidFill>
                        <a:srgbClr val="FFFFFF"/>
                      </a:solidFill>
                      <a:latin typeface="Arial"/>
                      <a:ea typeface="Arial"/>
                      <a:cs typeface="Arial"/>
                      <a:sym typeface="Arial"/>
                    </a:rPr>
                    <a:t>geringerer</a:t>
                  </a:r>
                  <a:r>
                    <a:rPr lang="en-GB" sz="1200" b="0" i="0" u="none" strike="noStrike" cap="none" dirty="0">
                      <a:solidFill>
                        <a:srgbClr val="FFFFFF"/>
                      </a:solidFill>
                      <a:latin typeface="Arial"/>
                      <a:ea typeface="Arial"/>
                      <a:cs typeface="Arial"/>
                      <a:sym typeface="Arial"/>
                    </a:rPr>
                    <a:t> </a:t>
                  </a:r>
                  <a:r>
                    <a:rPr lang="en-GB" sz="1200" b="0" i="0" u="none" strike="noStrike" cap="none" dirty="0" err="1">
                      <a:solidFill>
                        <a:srgbClr val="FFFFFF"/>
                      </a:solidFill>
                      <a:latin typeface="Arial"/>
                      <a:ea typeface="Arial"/>
                      <a:cs typeface="Arial"/>
                      <a:sym typeface="Arial"/>
                    </a:rPr>
                    <a:t>Bedarf</a:t>
                  </a:r>
                  <a:r>
                    <a:rPr lang="en-GB" sz="1200" b="0" i="0" u="none" strike="noStrike" cap="none" dirty="0">
                      <a:solidFill>
                        <a:srgbClr val="FFFFFF"/>
                      </a:solidFill>
                      <a:latin typeface="Arial"/>
                      <a:ea typeface="Arial"/>
                      <a:cs typeface="Arial"/>
                      <a:sym typeface="Arial"/>
                    </a:rPr>
                    <a:t> an </a:t>
                  </a:r>
                  <a:r>
                    <a:rPr lang="en-GB" sz="1200" b="0" i="0" u="none" strike="noStrike" cap="none" dirty="0" err="1">
                      <a:solidFill>
                        <a:srgbClr val="FFFFFF"/>
                      </a:solidFill>
                      <a:latin typeface="Arial"/>
                      <a:ea typeface="Arial"/>
                      <a:cs typeface="Arial"/>
                      <a:sym typeface="Arial"/>
                    </a:rPr>
                    <a:t>Primärrohstoffen</a:t>
                  </a:r>
                  <a:endParaRPr sz="1200" b="0" i="0" u="none" strike="noStrike" cap="none" dirty="0">
                    <a:solidFill>
                      <a:srgbClr val="FFFFFF"/>
                    </a:solidFill>
                    <a:latin typeface="Arial"/>
                    <a:ea typeface="Arial"/>
                    <a:cs typeface="Arial"/>
                    <a:sym typeface="Arial"/>
                  </a:endParaRPr>
                </a:p>
              </p:txBody>
            </p:sp>
            <p:sp>
              <p:nvSpPr>
                <p:cNvPr id="297" name="Google Shape;297;p12"/>
                <p:cNvSpPr/>
                <p:nvPr/>
              </p:nvSpPr>
              <p:spPr>
                <a:xfrm>
                  <a:off x="-290740" y="2072352"/>
                  <a:ext cx="2043157" cy="942658"/>
                </a:xfrm>
                <a:prstGeom prst="rect">
                  <a:avLst/>
                </a:prstGeom>
                <a:solidFill>
                  <a:srgbClr val="45B36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 name="Google Shape;298;p12"/>
                <p:cNvSpPr txBox="1"/>
                <p:nvPr/>
              </p:nvSpPr>
              <p:spPr>
                <a:xfrm>
                  <a:off x="-263945" y="2047730"/>
                  <a:ext cx="2016363" cy="942658"/>
                </a:xfrm>
                <a:prstGeom prst="rect">
                  <a:avLst/>
                </a:prstGeom>
                <a:no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en-GB" sz="1200" b="0" i="0" u="none" strike="noStrike" cap="none" dirty="0">
                      <a:solidFill>
                        <a:srgbClr val="FFFFFF"/>
                      </a:solidFill>
                      <a:latin typeface="Arial"/>
                      <a:ea typeface="Arial"/>
                      <a:cs typeface="Arial"/>
                      <a:sym typeface="Arial"/>
                    </a:rPr>
                    <a:t>-</a:t>
                  </a:r>
                  <a:r>
                    <a:rPr lang="en-GB" sz="1200" b="0" i="0" u="none" strike="noStrike" cap="none" dirty="0" err="1">
                      <a:solidFill>
                        <a:srgbClr val="FFFFFF"/>
                      </a:solidFill>
                      <a:latin typeface="Arial"/>
                      <a:ea typeface="Arial"/>
                      <a:cs typeface="Arial"/>
                      <a:sym typeface="Arial"/>
                    </a:rPr>
                    <a:t>Hohes</a:t>
                  </a:r>
                  <a:r>
                    <a:rPr lang="en-GB" sz="1200" b="0" i="0" u="none" strike="noStrike" cap="none" dirty="0">
                      <a:solidFill>
                        <a:srgbClr val="FFFFFF"/>
                      </a:solidFill>
                      <a:latin typeface="Arial"/>
                      <a:ea typeface="Arial"/>
                      <a:cs typeface="Arial"/>
                      <a:sym typeface="Arial"/>
                    </a:rPr>
                    <a:t> </a:t>
                  </a:r>
                  <a:r>
                    <a:rPr lang="en-GB" sz="1200" b="0" i="0" u="none" strike="noStrike" cap="none" dirty="0" err="1">
                      <a:solidFill>
                        <a:srgbClr val="FFFFFF"/>
                      </a:solidFill>
                      <a:latin typeface="Arial"/>
                      <a:ea typeface="Arial"/>
                      <a:cs typeface="Arial"/>
                      <a:sym typeface="Arial"/>
                    </a:rPr>
                    <a:t>Arbeitsplatzschaffungspotenzial</a:t>
                  </a:r>
                  <a:endParaRPr sz="1200" b="0" i="0" u="none" strike="noStrike" cap="none" dirty="0">
                    <a:solidFill>
                      <a:srgbClr val="FFFFFF"/>
                    </a:solidFill>
                    <a:latin typeface="Arial"/>
                    <a:ea typeface="Arial"/>
                    <a:cs typeface="Arial"/>
                    <a:sym typeface="Arial"/>
                  </a:endParaRPr>
                </a:p>
                <a:p>
                  <a:pPr marL="0" marR="0" lvl="0" indent="0" algn="l" rtl="0">
                    <a:lnSpc>
                      <a:spcPct val="90000"/>
                    </a:lnSpc>
                    <a:spcBef>
                      <a:spcPts val="420"/>
                    </a:spcBef>
                    <a:spcAft>
                      <a:spcPts val="0"/>
                    </a:spcAft>
                    <a:buClr>
                      <a:srgbClr val="000000"/>
                    </a:buClr>
                    <a:buSzPts val="1200"/>
                    <a:buFont typeface="Arial"/>
                    <a:buNone/>
                  </a:pPr>
                  <a:r>
                    <a:rPr lang="en-GB" sz="1200" b="0" i="0" u="none" strike="noStrike" cap="none" dirty="0">
                      <a:solidFill>
                        <a:srgbClr val="FFFFFF"/>
                      </a:solidFill>
                      <a:latin typeface="Arial"/>
                      <a:ea typeface="Arial"/>
                      <a:cs typeface="Arial"/>
                      <a:sym typeface="Arial"/>
                    </a:rPr>
                    <a:t>-</a:t>
                  </a:r>
                  <a:r>
                    <a:rPr lang="en-GB" sz="1200" b="0" i="0" u="none" strike="noStrike" cap="none" dirty="0" err="1">
                      <a:solidFill>
                        <a:srgbClr val="FFFFFF"/>
                      </a:solidFill>
                      <a:latin typeface="Arial"/>
                      <a:ea typeface="Arial"/>
                      <a:cs typeface="Arial"/>
                      <a:sym typeface="Arial"/>
                    </a:rPr>
                    <a:t>Ressourceneffiziente</a:t>
                  </a:r>
                  <a:r>
                    <a:rPr lang="en-GB" sz="1200" b="0" i="0" u="none" strike="noStrike" cap="none" dirty="0">
                      <a:solidFill>
                        <a:srgbClr val="FFFFFF"/>
                      </a:solidFill>
                      <a:latin typeface="Arial"/>
                      <a:ea typeface="Arial"/>
                      <a:cs typeface="Arial"/>
                      <a:sym typeface="Arial"/>
                    </a:rPr>
                    <a:t>, </a:t>
                  </a:r>
                  <a:r>
                    <a:rPr lang="en-GB" sz="1200" b="0" i="0" u="none" strike="noStrike" cap="none" dirty="0" err="1">
                      <a:solidFill>
                        <a:srgbClr val="FFFFFF"/>
                      </a:solidFill>
                      <a:latin typeface="Arial"/>
                      <a:ea typeface="Arial"/>
                      <a:cs typeface="Arial"/>
                      <a:sym typeface="Arial"/>
                    </a:rPr>
                    <a:t>grüne</a:t>
                  </a:r>
                  <a:r>
                    <a:rPr lang="en-GB" sz="1200" b="0" i="0" u="none" strike="noStrike" cap="none" dirty="0">
                      <a:solidFill>
                        <a:srgbClr val="FFFFFF"/>
                      </a:solidFill>
                      <a:latin typeface="Arial"/>
                      <a:ea typeface="Arial"/>
                      <a:cs typeface="Arial"/>
                      <a:sym typeface="Arial"/>
                    </a:rPr>
                    <a:t> </a:t>
                  </a:r>
                  <a:r>
                    <a:rPr lang="en-GB" sz="1200" b="0" i="0" u="none" strike="noStrike" cap="none" dirty="0" err="1">
                      <a:solidFill>
                        <a:srgbClr val="FFFFFF"/>
                      </a:solidFill>
                      <a:latin typeface="Arial"/>
                      <a:ea typeface="Arial"/>
                      <a:cs typeface="Arial"/>
                      <a:sym typeface="Arial"/>
                    </a:rPr>
                    <a:t>Technologien</a:t>
                  </a:r>
                  <a:endParaRPr sz="1200" b="0" i="0" u="none" strike="noStrike" cap="none" dirty="0">
                    <a:solidFill>
                      <a:srgbClr val="FFFFFF"/>
                    </a:solidFill>
                    <a:latin typeface="Arial"/>
                    <a:ea typeface="Arial"/>
                    <a:cs typeface="Arial"/>
                    <a:sym typeface="Arial"/>
                  </a:endParaRPr>
                </a:p>
              </p:txBody>
            </p:sp>
            <p:sp>
              <p:nvSpPr>
                <p:cNvPr id="299" name="Google Shape;299;p12"/>
                <p:cNvSpPr/>
                <p:nvPr/>
              </p:nvSpPr>
              <p:spPr>
                <a:xfrm>
                  <a:off x="-284096" y="3039632"/>
                  <a:ext cx="2043157" cy="942658"/>
                </a:xfrm>
                <a:prstGeom prst="rect">
                  <a:avLst/>
                </a:prstGeom>
                <a:solidFill>
                  <a:srgbClr val="6FAA47"/>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2"/>
                <p:cNvSpPr txBox="1"/>
                <p:nvPr/>
              </p:nvSpPr>
              <p:spPr>
                <a:xfrm>
                  <a:off x="-264023" y="2980052"/>
                  <a:ext cx="2016363" cy="942659"/>
                </a:xfrm>
                <a:prstGeom prst="rect">
                  <a:avLst/>
                </a:prstGeom>
                <a:no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en-GB" sz="1200" b="0" i="0" u="none" strike="noStrike" cap="none" dirty="0">
                      <a:solidFill>
                        <a:srgbClr val="FFFFFF"/>
                      </a:solidFill>
                      <a:latin typeface="Arial"/>
                      <a:ea typeface="Arial"/>
                      <a:cs typeface="Arial"/>
                      <a:sym typeface="Arial"/>
                    </a:rPr>
                    <a:t>- Das </a:t>
                  </a:r>
                  <a:r>
                    <a:rPr lang="en-GB" sz="1200" b="0" i="0" u="none" strike="noStrike" cap="none" dirty="0" err="1">
                      <a:solidFill>
                        <a:srgbClr val="FFFFFF"/>
                      </a:solidFill>
                      <a:latin typeface="Arial"/>
                      <a:ea typeface="Arial"/>
                      <a:cs typeface="Arial"/>
                      <a:sym typeface="Arial"/>
                    </a:rPr>
                    <a:t>Konzept</a:t>
                  </a:r>
                  <a:r>
                    <a:rPr lang="en-GB" sz="1200" b="0" i="0" u="none" strike="noStrike" cap="none" dirty="0">
                      <a:solidFill>
                        <a:srgbClr val="FFFFFF"/>
                      </a:solidFill>
                      <a:latin typeface="Arial"/>
                      <a:ea typeface="Arial"/>
                      <a:cs typeface="Arial"/>
                      <a:sym typeface="Arial"/>
                    </a:rPr>
                    <a:t> der CE </a:t>
                  </a:r>
                  <a:r>
                    <a:rPr lang="en-GB" sz="1200" b="0" i="0" u="none" strike="noStrike" cap="none" dirty="0" err="1">
                      <a:solidFill>
                        <a:srgbClr val="FFFFFF"/>
                      </a:solidFill>
                      <a:latin typeface="Arial"/>
                      <a:ea typeface="Arial"/>
                      <a:cs typeface="Arial"/>
                      <a:sym typeface="Arial"/>
                    </a:rPr>
                    <a:t>umfasst</a:t>
                  </a:r>
                  <a:r>
                    <a:rPr lang="en-GB" sz="1200" b="0" i="0" u="none" strike="noStrike" cap="none" dirty="0">
                      <a:solidFill>
                        <a:srgbClr val="FFFFFF"/>
                      </a:solidFill>
                      <a:latin typeface="Arial"/>
                      <a:ea typeface="Arial"/>
                      <a:cs typeface="Arial"/>
                      <a:sym typeface="Arial"/>
                    </a:rPr>
                    <a:t> den </a:t>
                  </a:r>
                  <a:r>
                    <a:rPr lang="en-GB" sz="1200" b="0" i="0" u="none" strike="noStrike" cap="none" dirty="0" err="1">
                      <a:solidFill>
                        <a:srgbClr val="FFFFFF"/>
                      </a:solidFill>
                      <a:latin typeface="Arial"/>
                      <a:ea typeface="Arial"/>
                      <a:cs typeface="Arial"/>
                      <a:sym typeface="Arial"/>
                    </a:rPr>
                    <a:t>Bedarf</a:t>
                  </a:r>
                  <a:r>
                    <a:rPr lang="en-GB" sz="1200" b="0" i="0" u="none" strike="noStrike" cap="none" dirty="0">
                      <a:solidFill>
                        <a:srgbClr val="FFFFFF"/>
                      </a:solidFill>
                      <a:latin typeface="Arial"/>
                      <a:ea typeface="Arial"/>
                      <a:cs typeface="Arial"/>
                      <a:sym typeface="Arial"/>
                    </a:rPr>
                    <a:t> an </a:t>
                  </a:r>
                  <a:r>
                    <a:rPr lang="en-GB" sz="1200" b="0" i="0" u="none" strike="noStrike" cap="none" dirty="0" err="1">
                      <a:solidFill>
                        <a:srgbClr val="FFFFFF"/>
                      </a:solidFill>
                      <a:latin typeface="Arial"/>
                      <a:ea typeface="Arial"/>
                      <a:cs typeface="Arial"/>
                      <a:sym typeface="Arial"/>
                    </a:rPr>
                    <a:t>bahnbrechenden</a:t>
                  </a:r>
                  <a:r>
                    <a:rPr lang="en-GB" sz="1200" b="0" i="0" u="none" strike="noStrike" cap="none" dirty="0">
                      <a:solidFill>
                        <a:srgbClr val="FFFFFF"/>
                      </a:solidFill>
                      <a:latin typeface="Arial"/>
                      <a:ea typeface="Arial"/>
                      <a:cs typeface="Arial"/>
                      <a:sym typeface="Arial"/>
                    </a:rPr>
                    <a:t> </a:t>
                  </a:r>
                  <a:r>
                    <a:rPr lang="en-GB" sz="1200" b="0" i="0" u="none" strike="noStrike" cap="none" dirty="0" err="1">
                      <a:solidFill>
                        <a:srgbClr val="FFFFFF"/>
                      </a:solidFill>
                      <a:latin typeface="Arial"/>
                      <a:ea typeface="Arial"/>
                      <a:cs typeface="Arial"/>
                      <a:sym typeface="Arial"/>
                    </a:rPr>
                    <a:t>Technologien</a:t>
                  </a:r>
                  <a:r>
                    <a:rPr lang="en-GB" sz="1200" b="0" i="0" u="none" strike="noStrike" cap="none" dirty="0">
                      <a:solidFill>
                        <a:srgbClr val="FFFFFF"/>
                      </a:solidFill>
                      <a:latin typeface="Arial"/>
                      <a:ea typeface="Arial"/>
                      <a:cs typeface="Arial"/>
                      <a:sym typeface="Arial"/>
                    </a:rPr>
                    <a:t>, </a:t>
                  </a:r>
                  <a:r>
                    <a:rPr lang="en-GB" sz="1200" b="0" i="0" u="none" strike="noStrike" cap="none" dirty="0" err="1">
                      <a:solidFill>
                        <a:srgbClr val="FFFFFF"/>
                      </a:solidFill>
                      <a:latin typeface="Arial"/>
                      <a:ea typeface="Arial"/>
                      <a:cs typeface="Arial"/>
                      <a:sym typeface="Arial"/>
                    </a:rPr>
                    <a:t>innovativen</a:t>
                  </a:r>
                  <a:r>
                    <a:rPr lang="en-GB" sz="1200" b="0" i="0" u="none" strike="noStrike" cap="none" dirty="0">
                      <a:solidFill>
                        <a:srgbClr val="FFFFFF"/>
                      </a:solidFill>
                      <a:latin typeface="Arial"/>
                      <a:ea typeface="Arial"/>
                      <a:cs typeface="Arial"/>
                      <a:sym typeface="Arial"/>
                    </a:rPr>
                    <a:t> </a:t>
                  </a:r>
                  <a:r>
                    <a:rPr lang="en-GB" sz="1200" b="0" i="0" u="none" strike="noStrike" cap="none" dirty="0" err="1">
                      <a:solidFill>
                        <a:srgbClr val="FFFFFF"/>
                      </a:solidFill>
                      <a:latin typeface="Arial"/>
                      <a:ea typeface="Arial"/>
                      <a:cs typeface="Arial"/>
                      <a:sym typeface="Arial"/>
                    </a:rPr>
                    <a:t>Lösungen</a:t>
                  </a:r>
                  <a:endParaRPr sz="1200" b="0" i="0" u="none" strike="noStrike" cap="none" dirty="0">
                    <a:solidFill>
                      <a:srgbClr val="FFFFFF"/>
                    </a:solidFill>
                    <a:latin typeface="Arial"/>
                    <a:ea typeface="Arial"/>
                    <a:cs typeface="Arial"/>
                    <a:sym typeface="Arial"/>
                  </a:endParaRPr>
                </a:p>
              </p:txBody>
            </p:sp>
          </p:grpSp>
          <p:sp>
            <p:nvSpPr>
              <p:cNvPr id="301" name="Google Shape;301;p12"/>
              <p:cNvSpPr txBox="1"/>
              <p:nvPr/>
            </p:nvSpPr>
            <p:spPr>
              <a:xfrm>
                <a:off x="36336" y="4014829"/>
                <a:ext cx="2325370" cy="169294"/>
              </a:xfrm>
              <a:prstGeom prst="rect">
                <a:avLst/>
              </a:prstGeom>
              <a:solidFill>
                <a:srgbClr val="FFFFFF"/>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44546A"/>
                  </a:buClr>
                  <a:buSzPts val="1100"/>
                  <a:buFont typeface="Arial"/>
                  <a:buNone/>
                </a:pPr>
                <a:r>
                  <a:rPr lang="en-GB" sz="1100" b="0" i="1" u="none" strike="noStrike" cap="none" dirty="0">
                    <a:solidFill>
                      <a:srgbClr val="44546A"/>
                    </a:solidFill>
                    <a:latin typeface="Calibri"/>
                    <a:ea typeface="Calibri"/>
                    <a:cs typeface="Calibri"/>
                    <a:sym typeface="Calibri"/>
                  </a:rPr>
                  <a:t>8. </a:t>
                </a:r>
                <a:r>
                  <a:rPr lang="en-GB" sz="1100" b="0" i="1" u="none" strike="noStrike" cap="none" dirty="0" err="1">
                    <a:solidFill>
                      <a:srgbClr val="44546A"/>
                    </a:solidFill>
                    <a:latin typeface="Calibri"/>
                    <a:ea typeface="Calibri"/>
                    <a:cs typeface="Calibri"/>
                    <a:sym typeface="Calibri"/>
                  </a:rPr>
                  <a:t>Abbildung</a:t>
                </a:r>
                <a:r>
                  <a:rPr lang="en-GB" sz="1100" b="0" i="1" u="none" strike="noStrike" cap="none" dirty="0">
                    <a:solidFill>
                      <a:srgbClr val="44546A"/>
                    </a:solidFill>
                    <a:latin typeface="Calibri"/>
                    <a:ea typeface="Calibri"/>
                    <a:cs typeface="Calibri"/>
                    <a:sym typeface="Calibri"/>
                  </a:rPr>
                  <a:t> </a:t>
                </a:r>
                <a:r>
                  <a:rPr lang="en-GB" sz="1100" b="0" i="1" u="none" strike="noStrike" cap="none" dirty="0" err="1">
                    <a:solidFill>
                      <a:srgbClr val="44546A"/>
                    </a:solidFill>
                    <a:latin typeface="Calibri"/>
                    <a:ea typeface="Calibri"/>
                    <a:cs typeface="Calibri"/>
                    <a:sym typeface="Calibri"/>
                  </a:rPr>
                  <a:t>Resilienzbezogener</a:t>
                </a:r>
                <a:r>
                  <a:rPr lang="en-GB" sz="1100" b="0" i="1" u="none" strike="noStrike" cap="none" dirty="0">
                    <a:solidFill>
                      <a:srgbClr val="44546A"/>
                    </a:solidFill>
                    <a:latin typeface="Calibri"/>
                    <a:ea typeface="Calibri"/>
                    <a:cs typeface="Calibri"/>
                    <a:sym typeface="Calibri"/>
                  </a:rPr>
                  <a:t> </a:t>
                </a:r>
                <a:r>
                  <a:rPr lang="en-GB" sz="1100" b="0" i="1" u="none" strike="noStrike" cap="none" dirty="0" err="1">
                    <a:solidFill>
                      <a:srgbClr val="44546A"/>
                    </a:solidFill>
                    <a:latin typeface="Calibri"/>
                    <a:ea typeface="Calibri"/>
                    <a:cs typeface="Calibri"/>
                    <a:sym typeface="Calibri"/>
                  </a:rPr>
                  <a:t>Nutzen</a:t>
                </a:r>
                <a:r>
                  <a:rPr lang="en-GB" sz="1100" b="0" i="1" u="none" strike="noStrike" cap="none" dirty="0">
                    <a:solidFill>
                      <a:srgbClr val="44546A"/>
                    </a:solidFill>
                    <a:latin typeface="Calibri"/>
                    <a:ea typeface="Calibri"/>
                    <a:cs typeface="Calibri"/>
                    <a:sym typeface="Calibri"/>
                  </a:rPr>
                  <a:t> von CE </a:t>
                </a:r>
                <a:endParaRPr sz="1100" b="0" i="1" u="none" strike="noStrike" cap="none" dirty="0">
                  <a:solidFill>
                    <a:srgbClr val="44546A"/>
                  </a:solidFill>
                  <a:latin typeface="Calibri"/>
                  <a:ea typeface="Calibri"/>
                  <a:cs typeface="Calibri"/>
                  <a:sym typeface="Calibri"/>
                </a:endParaRPr>
              </a:p>
            </p:txBody>
          </p:sp>
        </p:grpSp>
        <p:grpSp>
          <p:nvGrpSpPr>
            <p:cNvPr id="302" name="Google Shape;302;p12"/>
            <p:cNvGrpSpPr/>
            <p:nvPr/>
          </p:nvGrpSpPr>
          <p:grpSpPr>
            <a:xfrm>
              <a:off x="-38835" y="136411"/>
              <a:ext cx="5121937" cy="4116567"/>
              <a:chOff x="-38835" y="1941"/>
              <a:chExt cx="5121937" cy="4116567"/>
            </a:xfrm>
          </p:grpSpPr>
          <p:grpSp>
            <p:nvGrpSpPr>
              <p:cNvPr id="303" name="Google Shape;303;p12"/>
              <p:cNvGrpSpPr/>
              <p:nvPr/>
            </p:nvGrpSpPr>
            <p:grpSpPr>
              <a:xfrm>
                <a:off x="0" y="1941"/>
                <a:ext cx="5083102" cy="3718964"/>
                <a:chOff x="0" y="1941"/>
                <a:chExt cx="5083102" cy="3718964"/>
              </a:xfrm>
            </p:grpSpPr>
            <p:sp>
              <p:nvSpPr>
                <p:cNvPr id="304" name="Google Shape;304;p12"/>
                <p:cNvSpPr/>
                <p:nvPr/>
              </p:nvSpPr>
              <p:spPr>
                <a:xfrm>
                  <a:off x="0" y="1941"/>
                  <a:ext cx="3142415" cy="318970"/>
                </a:xfrm>
                <a:prstGeom prst="roundRect">
                  <a:avLst>
                    <a:gd name="adj" fmla="val 16667"/>
                  </a:avLst>
                </a:prstGeom>
                <a:solidFill>
                  <a:srgbClr val="4372C3"/>
                </a:solidFill>
                <a:ln w="1905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2"/>
                <p:cNvSpPr txBox="1"/>
                <p:nvPr/>
              </p:nvSpPr>
              <p:spPr>
                <a:xfrm>
                  <a:off x="15571" y="17512"/>
                  <a:ext cx="5051960" cy="287828"/>
                </a:xfrm>
                <a:prstGeom prst="rect">
                  <a:avLst/>
                </a:prstGeom>
                <a:noFill/>
                <a:ln>
                  <a:noFill/>
                </a:ln>
              </p:spPr>
              <p:txBody>
                <a:bodyPr spcFirstLastPara="1" wrap="square" lIns="53325" tIns="53325" rIns="53325" bIns="53325" anchor="ctr" anchorCtr="0">
                  <a:noAutofit/>
                </a:bodyPr>
                <a:lstStyle/>
                <a:p>
                  <a:pPr marL="114300" marR="0" lvl="1" indent="-114300" algn="l" rtl="0">
                    <a:lnSpc>
                      <a:spcPct val="90000"/>
                    </a:lnSpc>
                    <a:spcBef>
                      <a:spcPts val="0"/>
                    </a:spcBef>
                    <a:spcAft>
                      <a:spcPts val="0"/>
                    </a:spcAft>
                    <a:buClr>
                      <a:srgbClr val="000000"/>
                    </a:buClr>
                    <a:buSzPts val="1400"/>
                    <a:buFont typeface="Arial"/>
                    <a:buNone/>
                  </a:pPr>
                  <a:r>
                    <a:rPr lang="en-GB" sz="1400" b="0" i="0" u="none" strike="noStrike" cap="none">
                      <a:solidFill>
                        <a:schemeClr val="lt1"/>
                      </a:solidFill>
                      <a:latin typeface="Arial"/>
                      <a:ea typeface="Arial"/>
                      <a:cs typeface="Arial"/>
                      <a:sym typeface="Arial"/>
                    </a:rPr>
                    <a:t>Soziale und wirtschaftliche Widerstandsfähigkeit</a:t>
                  </a:r>
                  <a:endParaRPr sz="1400" b="0" i="0" u="none" strike="noStrike" cap="none">
                    <a:solidFill>
                      <a:schemeClr val="lt1"/>
                    </a:solidFill>
                    <a:latin typeface="Arial"/>
                    <a:ea typeface="Arial"/>
                    <a:cs typeface="Arial"/>
                    <a:sym typeface="Arial"/>
                  </a:endParaRPr>
                </a:p>
              </p:txBody>
            </p:sp>
            <p:sp>
              <p:nvSpPr>
                <p:cNvPr id="306" name="Google Shape;306;p12"/>
                <p:cNvSpPr/>
                <p:nvPr/>
              </p:nvSpPr>
              <p:spPr>
                <a:xfrm>
                  <a:off x="0" y="320911"/>
                  <a:ext cx="5083102" cy="76587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2"/>
                <p:cNvSpPr txBox="1"/>
                <p:nvPr/>
              </p:nvSpPr>
              <p:spPr>
                <a:xfrm>
                  <a:off x="0" y="320911"/>
                  <a:ext cx="5083102" cy="765879"/>
                </a:xfrm>
                <a:prstGeom prst="rect">
                  <a:avLst/>
                </a:prstGeom>
                <a:noFill/>
                <a:ln>
                  <a:noFill/>
                </a:ln>
              </p:spPr>
              <p:txBody>
                <a:bodyPr spcFirstLastPara="1" wrap="square" lIns="161375" tIns="15225" rIns="85325" bIns="15225" anchor="t"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n-GB" sz="1200" b="0" i="0" u="none" strike="noStrike" cap="none">
                      <a:solidFill>
                        <a:srgbClr val="000000"/>
                      </a:solidFill>
                      <a:latin typeface="Arial"/>
                      <a:ea typeface="Arial"/>
                      <a:cs typeface="Arial"/>
                      <a:sym typeface="Arial"/>
                    </a:rPr>
                    <a:t>Vertiefte Ungleichheiten </a:t>
                  </a:r>
                  <a:endParaRPr sz="1200" b="0" i="0" u="none" strike="noStrike" cap="none">
                    <a:solidFill>
                      <a:srgbClr val="000000"/>
                    </a:solidFill>
                    <a:latin typeface="Arial"/>
                    <a:ea typeface="Arial"/>
                    <a:cs typeface="Arial"/>
                    <a:sym typeface="Arial"/>
                  </a:endParaRPr>
                </a:p>
                <a:p>
                  <a:pPr marL="114300" marR="0" lvl="1" indent="-114300" algn="l" rtl="0">
                    <a:lnSpc>
                      <a:spcPct val="90000"/>
                    </a:lnSpc>
                    <a:spcBef>
                      <a:spcPts val="240"/>
                    </a:spcBef>
                    <a:spcAft>
                      <a:spcPts val="0"/>
                    </a:spcAft>
                    <a:buClr>
                      <a:srgbClr val="000000"/>
                    </a:buClr>
                    <a:buSzPts val="1200"/>
                    <a:buFont typeface="Arial"/>
                    <a:buChar char="•"/>
                  </a:pPr>
                  <a:r>
                    <a:rPr lang="en-GB" sz="1200" b="0" i="0" u="none" strike="noStrike" cap="none">
                      <a:solidFill>
                        <a:srgbClr val="000000"/>
                      </a:solidFill>
                      <a:latin typeface="Arial"/>
                      <a:ea typeface="Arial"/>
                      <a:cs typeface="Arial"/>
                      <a:sym typeface="Arial"/>
                    </a:rPr>
                    <a:t>Zunehmende demografische Ungleichgewichte und Armut </a:t>
                  </a:r>
                  <a:endParaRPr sz="1200" b="0" i="0" u="none" strike="noStrike" cap="none">
                    <a:solidFill>
                      <a:srgbClr val="000000"/>
                    </a:solidFill>
                    <a:latin typeface="Arial"/>
                    <a:ea typeface="Arial"/>
                    <a:cs typeface="Arial"/>
                    <a:sym typeface="Arial"/>
                  </a:endParaRPr>
                </a:p>
                <a:p>
                  <a:pPr marL="114300" marR="0" lvl="1" indent="-114300" algn="l" rtl="0">
                    <a:lnSpc>
                      <a:spcPct val="90000"/>
                    </a:lnSpc>
                    <a:spcBef>
                      <a:spcPts val="240"/>
                    </a:spcBef>
                    <a:spcAft>
                      <a:spcPts val="0"/>
                    </a:spcAft>
                    <a:buClr>
                      <a:srgbClr val="000000"/>
                    </a:buClr>
                    <a:buSzPts val="1200"/>
                    <a:buFont typeface="Arial"/>
                    <a:buChar char="•"/>
                  </a:pPr>
                  <a:r>
                    <a:rPr lang="en-GB" sz="1200" b="0" i="0" u="none" strike="noStrike" cap="none">
                      <a:solidFill>
                        <a:srgbClr val="000000"/>
                      </a:solidFill>
                      <a:latin typeface="Arial"/>
                      <a:ea typeface="Arial"/>
                      <a:cs typeface="Arial"/>
                      <a:sym typeface="Arial"/>
                    </a:rPr>
                    <a:t>Beschleunigte Automatisierung</a:t>
                  </a:r>
                  <a:endParaRPr sz="1200" b="0" i="0" u="none" strike="noStrike" cap="none">
                    <a:solidFill>
                      <a:srgbClr val="000000"/>
                    </a:solidFill>
                    <a:latin typeface="Arial"/>
                    <a:ea typeface="Arial"/>
                    <a:cs typeface="Arial"/>
                    <a:sym typeface="Arial"/>
                  </a:endParaRPr>
                </a:p>
                <a:p>
                  <a:pPr marL="114300" marR="0" lvl="1" indent="-114300" algn="l" rtl="0">
                    <a:lnSpc>
                      <a:spcPct val="90000"/>
                    </a:lnSpc>
                    <a:spcBef>
                      <a:spcPts val="240"/>
                    </a:spcBef>
                    <a:spcAft>
                      <a:spcPts val="0"/>
                    </a:spcAft>
                    <a:buClr>
                      <a:srgbClr val="000000"/>
                    </a:buClr>
                    <a:buSzPts val="1200"/>
                    <a:buFont typeface="Arial"/>
                    <a:buChar char="•"/>
                  </a:pPr>
                  <a:r>
                    <a:rPr lang="en-GB" sz="1200" b="0" i="0" u="none" strike="noStrike" cap="none">
                      <a:solidFill>
                        <a:srgbClr val="000000"/>
                      </a:solidFill>
                      <a:latin typeface="Arial"/>
                      <a:ea typeface="Arial"/>
                      <a:cs typeface="Arial"/>
                      <a:sym typeface="Arial"/>
                    </a:rPr>
                    <a:t>Arbeitslosigkeit im Dienstleistungssektor</a:t>
                  </a:r>
                  <a:endParaRPr sz="1200" b="0" i="0" u="none" strike="noStrike" cap="none">
                    <a:solidFill>
                      <a:srgbClr val="000000"/>
                    </a:solidFill>
                    <a:latin typeface="Arial"/>
                    <a:ea typeface="Arial"/>
                    <a:cs typeface="Arial"/>
                    <a:sym typeface="Arial"/>
                  </a:endParaRPr>
                </a:p>
              </p:txBody>
            </p:sp>
            <p:sp>
              <p:nvSpPr>
                <p:cNvPr id="308" name="Google Shape;308;p12"/>
                <p:cNvSpPr/>
                <p:nvPr/>
              </p:nvSpPr>
              <p:spPr>
                <a:xfrm>
                  <a:off x="0" y="1086790"/>
                  <a:ext cx="3142415" cy="318970"/>
                </a:xfrm>
                <a:prstGeom prst="roundRect">
                  <a:avLst>
                    <a:gd name="adj" fmla="val 16667"/>
                  </a:avLst>
                </a:prstGeom>
                <a:solidFill>
                  <a:srgbClr val="43BCB8"/>
                </a:solidFill>
                <a:ln w="1905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2"/>
                <p:cNvSpPr txBox="1"/>
                <p:nvPr/>
              </p:nvSpPr>
              <p:spPr>
                <a:xfrm>
                  <a:off x="15571" y="1102361"/>
                  <a:ext cx="3126844" cy="287828"/>
                </a:xfrm>
                <a:prstGeom prst="rect">
                  <a:avLst/>
                </a:prstGeom>
                <a:noFill/>
                <a:ln>
                  <a:noFill/>
                </a:ln>
              </p:spPr>
              <p:txBody>
                <a:bodyPr spcFirstLastPara="1" wrap="square" lIns="53325" tIns="53325" rIns="53325" bIns="53325" anchor="ctr" anchorCtr="0">
                  <a:noAutofit/>
                </a:bodyPr>
                <a:lstStyle/>
                <a:p>
                  <a:pPr marL="114300" marR="0" lvl="1" indent="-114300" algn="l" rtl="0">
                    <a:lnSpc>
                      <a:spcPct val="90000"/>
                    </a:lnSpc>
                    <a:spcBef>
                      <a:spcPts val="0"/>
                    </a:spcBef>
                    <a:spcAft>
                      <a:spcPts val="0"/>
                    </a:spcAft>
                    <a:buClr>
                      <a:srgbClr val="000000"/>
                    </a:buClr>
                    <a:buSzPts val="1400"/>
                    <a:buFont typeface="Arial"/>
                    <a:buNone/>
                  </a:pPr>
                  <a:r>
                    <a:rPr lang="en-GB" sz="1400" b="0" i="0" u="none" strike="noStrike" cap="none">
                      <a:solidFill>
                        <a:srgbClr val="FFFFFF"/>
                      </a:solidFill>
                      <a:latin typeface="Arial"/>
                      <a:ea typeface="Arial"/>
                      <a:cs typeface="Arial"/>
                      <a:sym typeface="Arial"/>
                    </a:rPr>
                    <a:t>Geopolitische Widerstandsfähigkeit</a:t>
                  </a:r>
                  <a:endParaRPr sz="1400" b="0" i="0" u="none" strike="noStrike" cap="none">
                    <a:solidFill>
                      <a:srgbClr val="FFFFFF"/>
                    </a:solidFill>
                    <a:latin typeface="Arial"/>
                    <a:ea typeface="Arial"/>
                    <a:cs typeface="Arial"/>
                    <a:sym typeface="Arial"/>
                  </a:endParaRPr>
                </a:p>
              </p:txBody>
            </p:sp>
            <p:sp>
              <p:nvSpPr>
                <p:cNvPr id="310" name="Google Shape;310;p12"/>
                <p:cNvSpPr/>
                <p:nvPr/>
              </p:nvSpPr>
              <p:spPr>
                <a:xfrm>
                  <a:off x="0" y="1405761"/>
                  <a:ext cx="5083102" cy="49379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2"/>
                <p:cNvSpPr txBox="1"/>
                <p:nvPr/>
              </p:nvSpPr>
              <p:spPr>
                <a:xfrm>
                  <a:off x="0" y="1405761"/>
                  <a:ext cx="3142415" cy="493790"/>
                </a:xfrm>
                <a:prstGeom prst="rect">
                  <a:avLst/>
                </a:prstGeom>
                <a:noFill/>
                <a:ln>
                  <a:noFill/>
                </a:ln>
              </p:spPr>
              <p:txBody>
                <a:bodyPr spcFirstLastPara="1" wrap="square" lIns="161375" tIns="15225" rIns="85325" bIns="15225" anchor="t"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n-GB" sz="1200" b="0" i="0" u="none" strike="noStrike" cap="none" dirty="0">
                      <a:solidFill>
                        <a:srgbClr val="000000"/>
                      </a:solidFill>
                      <a:latin typeface="Arial"/>
                      <a:ea typeface="Arial"/>
                      <a:cs typeface="Arial"/>
                      <a:sym typeface="Arial"/>
                    </a:rPr>
                    <a:t>Die </a:t>
                  </a:r>
                  <a:r>
                    <a:rPr lang="en-GB" sz="1200" b="0" i="0" u="none" strike="noStrike" cap="none" dirty="0" err="1">
                      <a:solidFill>
                        <a:srgbClr val="000000"/>
                      </a:solidFill>
                      <a:latin typeface="Arial"/>
                      <a:ea typeface="Arial"/>
                      <a:cs typeface="Arial"/>
                      <a:sym typeface="Arial"/>
                    </a:rPr>
                    <a:t>übermäßige</a:t>
                  </a:r>
                  <a:r>
                    <a:rPr lang="en-GB" sz="1200" b="0" i="0" u="none" strike="noStrike" cap="none" dirty="0">
                      <a:solidFill>
                        <a:srgbClr val="000000"/>
                      </a:solidFill>
                      <a:latin typeface="Arial"/>
                      <a:ea typeface="Arial"/>
                      <a:cs typeface="Arial"/>
                      <a:sym typeface="Arial"/>
                    </a:rPr>
                    <a:t> </a:t>
                  </a:r>
                  <a:r>
                    <a:rPr lang="en-GB" sz="1200" b="0" i="0" u="none" strike="noStrike" cap="none" dirty="0" err="1">
                      <a:solidFill>
                        <a:srgbClr val="000000"/>
                      </a:solidFill>
                      <a:latin typeface="Arial"/>
                      <a:ea typeface="Arial"/>
                      <a:cs typeface="Arial"/>
                      <a:sym typeface="Arial"/>
                    </a:rPr>
                    <a:t>Abhängigkeit</a:t>
                  </a:r>
                  <a:r>
                    <a:rPr lang="en-GB" sz="1200" b="0" i="0" u="none" strike="noStrike" cap="none" dirty="0">
                      <a:solidFill>
                        <a:srgbClr val="000000"/>
                      </a:solidFill>
                      <a:latin typeface="Arial"/>
                      <a:ea typeface="Arial"/>
                      <a:cs typeface="Arial"/>
                      <a:sym typeface="Arial"/>
                    </a:rPr>
                    <a:t> der EU von </a:t>
                  </a:r>
                  <a:r>
                    <a:rPr lang="en-GB" sz="1200" b="0" i="0" u="none" strike="noStrike" cap="none" dirty="0" err="1">
                      <a:solidFill>
                        <a:srgbClr val="000000"/>
                      </a:solidFill>
                      <a:latin typeface="Arial"/>
                      <a:ea typeface="Arial"/>
                      <a:cs typeface="Arial"/>
                      <a:sym typeface="Arial"/>
                    </a:rPr>
                    <a:t>Drittländern</a:t>
                  </a:r>
                  <a:r>
                    <a:rPr lang="en-GB" sz="1200" b="0" i="0" u="none" strike="noStrike" cap="none" dirty="0">
                      <a:solidFill>
                        <a:srgbClr val="000000"/>
                      </a:solidFill>
                      <a:latin typeface="Arial"/>
                      <a:ea typeface="Arial"/>
                      <a:cs typeface="Arial"/>
                      <a:sym typeface="Arial"/>
                    </a:rPr>
                    <a:t> </a:t>
                  </a:r>
                  <a:r>
                    <a:rPr lang="en-GB" sz="1200" b="0" i="0" u="none" strike="noStrike" cap="none" dirty="0" err="1">
                      <a:solidFill>
                        <a:srgbClr val="000000"/>
                      </a:solidFill>
                      <a:latin typeface="Arial"/>
                      <a:ea typeface="Arial"/>
                      <a:cs typeface="Arial"/>
                      <a:sym typeface="Arial"/>
                    </a:rPr>
                    <a:t>bei</a:t>
                  </a:r>
                  <a:r>
                    <a:rPr lang="en-GB" sz="1200" b="0" i="0" u="none" strike="noStrike" cap="none" dirty="0">
                      <a:solidFill>
                        <a:srgbClr val="000000"/>
                      </a:solidFill>
                      <a:latin typeface="Arial"/>
                      <a:ea typeface="Arial"/>
                      <a:cs typeface="Arial"/>
                      <a:sym typeface="Arial"/>
                    </a:rPr>
                    <a:t> </a:t>
                  </a:r>
                  <a:r>
                    <a:rPr lang="en-GB" sz="1200" b="0" i="0" u="none" strike="noStrike" cap="none" dirty="0" err="1">
                      <a:solidFill>
                        <a:srgbClr val="000000"/>
                      </a:solidFill>
                      <a:latin typeface="Arial"/>
                      <a:ea typeface="Arial"/>
                      <a:cs typeface="Arial"/>
                      <a:sym typeface="Arial"/>
                    </a:rPr>
                    <a:t>kritischen</a:t>
                  </a:r>
                  <a:r>
                    <a:rPr lang="en-GB" sz="1200" b="0" i="0" u="none" strike="noStrike" cap="none" dirty="0">
                      <a:solidFill>
                        <a:srgbClr val="000000"/>
                      </a:solidFill>
                      <a:latin typeface="Arial"/>
                      <a:ea typeface="Arial"/>
                      <a:cs typeface="Arial"/>
                      <a:sym typeface="Arial"/>
                    </a:rPr>
                    <a:t> </a:t>
                  </a:r>
                  <a:r>
                    <a:rPr lang="en-GB" sz="1200" b="0" i="0" u="none" strike="noStrike" cap="none" dirty="0" err="1">
                      <a:solidFill>
                        <a:srgbClr val="000000"/>
                      </a:solidFill>
                      <a:latin typeface="Arial"/>
                      <a:ea typeface="Arial"/>
                      <a:cs typeface="Arial"/>
                      <a:sym typeface="Arial"/>
                    </a:rPr>
                    <a:t>Rohstoffen</a:t>
                  </a:r>
                  <a:r>
                    <a:rPr lang="en-GB" sz="1200" b="0" i="0" u="none" strike="noStrike" cap="none" dirty="0">
                      <a:solidFill>
                        <a:srgbClr val="000000"/>
                      </a:solidFill>
                      <a:latin typeface="Arial"/>
                      <a:ea typeface="Arial"/>
                      <a:cs typeface="Arial"/>
                      <a:sym typeface="Arial"/>
                    </a:rPr>
                    <a:t>, die für die </a:t>
                  </a:r>
                  <a:r>
                    <a:rPr lang="en-GB" sz="1200" b="0" i="0" u="none" strike="noStrike" cap="none" dirty="0" err="1">
                      <a:solidFill>
                        <a:srgbClr val="000000"/>
                      </a:solidFill>
                      <a:latin typeface="Arial"/>
                      <a:ea typeface="Arial"/>
                      <a:cs typeface="Arial"/>
                      <a:sym typeface="Arial"/>
                    </a:rPr>
                    <a:t>Verwirklichung</a:t>
                  </a:r>
                  <a:r>
                    <a:rPr lang="en-GB" sz="1200" b="0" i="0" u="none" strike="noStrike" cap="none" dirty="0">
                      <a:solidFill>
                        <a:srgbClr val="000000"/>
                      </a:solidFill>
                      <a:latin typeface="Arial"/>
                      <a:ea typeface="Arial"/>
                      <a:cs typeface="Arial"/>
                      <a:sym typeface="Arial"/>
                    </a:rPr>
                    <a:t> </a:t>
                  </a:r>
                  <a:r>
                    <a:rPr lang="en-GB" sz="1200" b="0" i="0" u="none" strike="noStrike" cap="none" dirty="0" err="1">
                      <a:solidFill>
                        <a:srgbClr val="000000"/>
                      </a:solidFill>
                      <a:latin typeface="Arial"/>
                      <a:ea typeface="Arial"/>
                      <a:cs typeface="Arial"/>
                      <a:sym typeface="Arial"/>
                    </a:rPr>
                    <a:t>einer</a:t>
                  </a:r>
                  <a:r>
                    <a:rPr lang="en-GB" sz="1200" b="0" i="0" u="none" strike="noStrike" cap="none" dirty="0">
                      <a:solidFill>
                        <a:srgbClr val="000000"/>
                      </a:solidFill>
                      <a:latin typeface="Arial"/>
                      <a:ea typeface="Arial"/>
                      <a:cs typeface="Arial"/>
                      <a:sym typeface="Arial"/>
                    </a:rPr>
                    <a:t> </a:t>
                  </a:r>
                  <a:r>
                    <a:rPr lang="en-GB" sz="1200" b="0" i="0" u="none" strike="noStrike" cap="none" dirty="0" err="1">
                      <a:solidFill>
                        <a:srgbClr val="000000"/>
                      </a:solidFill>
                      <a:latin typeface="Arial"/>
                      <a:ea typeface="Arial"/>
                      <a:cs typeface="Arial"/>
                      <a:sym typeface="Arial"/>
                    </a:rPr>
                    <a:t>kohlenstoffneutralen</a:t>
                  </a:r>
                  <a:r>
                    <a:rPr lang="en-GB" sz="1200" b="0" i="0" u="none" strike="noStrike" cap="none" dirty="0">
                      <a:solidFill>
                        <a:srgbClr val="000000"/>
                      </a:solidFill>
                      <a:latin typeface="Arial"/>
                      <a:ea typeface="Arial"/>
                      <a:cs typeface="Arial"/>
                      <a:sym typeface="Arial"/>
                    </a:rPr>
                    <a:t> und </a:t>
                  </a:r>
                  <a:r>
                    <a:rPr lang="en-GB" sz="1200" b="0" i="0" u="none" strike="noStrike" cap="none" dirty="0" err="1">
                      <a:solidFill>
                        <a:srgbClr val="000000"/>
                      </a:solidFill>
                      <a:latin typeface="Arial"/>
                      <a:ea typeface="Arial"/>
                      <a:cs typeface="Arial"/>
                      <a:sym typeface="Arial"/>
                    </a:rPr>
                    <a:t>digitalen</a:t>
                  </a:r>
                  <a:r>
                    <a:rPr lang="en-GB" sz="1200" b="0" i="0" u="none" strike="noStrike" cap="none" dirty="0">
                      <a:solidFill>
                        <a:srgbClr val="000000"/>
                      </a:solidFill>
                      <a:latin typeface="Arial"/>
                      <a:ea typeface="Arial"/>
                      <a:cs typeface="Arial"/>
                      <a:sym typeface="Arial"/>
                    </a:rPr>
                    <a:t> Gesellschaft von </a:t>
                  </a:r>
                  <a:r>
                    <a:rPr lang="en-GB" sz="1200" b="0" i="0" u="none" strike="noStrike" cap="none" dirty="0" err="1">
                      <a:solidFill>
                        <a:srgbClr val="000000"/>
                      </a:solidFill>
                      <a:latin typeface="Arial"/>
                      <a:ea typeface="Arial"/>
                      <a:cs typeface="Arial"/>
                      <a:sym typeface="Arial"/>
                    </a:rPr>
                    <a:t>entscheidender</a:t>
                  </a:r>
                  <a:r>
                    <a:rPr lang="en-GB" sz="1200" b="0" i="0" u="none" strike="noStrike" cap="none" dirty="0">
                      <a:solidFill>
                        <a:srgbClr val="000000"/>
                      </a:solidFill>
                      <a:latin typeface="Arial"/>
                      <a:ea typeface="Arial"/>
                      <a:cs typeface="Arial"/>
                      <a:sym typeface="Arial"/>
                    </a:rPr>
                    <a:t> </a:t>
                  </a:r>
                  <a:r>
                    <a:rPr lang="en-GB" sz="1200" b="0" i="0" u="none" strike="noStrike" cap="none" dirty="0" err="1">
                      <a:solidFill>
                        <a:srgbClr val="000000"/>
                      </a:solidFill>
                      <a:latin typeface="Arial"/>
                      <a:ea typeface="Arial"/>
                      <a:cs typeface="Arial"/>
                      <a:sym typeface="Arial"/>
                    </a:rPr>
                    <a:t>Bedeutung</a:t>
                  </a:r>
                  <a:r>
                    <a:rPr lang="en-GB" sz="1200" b="0" i="0" u="none" strike="noStrike" cap="none" dirty="0">
                      <a:solidFill>
                        <a:srgbClr val="000000"/>
                      </a:solidFill>
                      <a:latin typeface="Arial"/>
                      <a:ea typeface="Arial"/>
                      <a:cs typeface="Arial"/>
                      <a:sym typeface="Arial"/>
                    </a:rPr>
                    <a:t> </a:t>
                  </a:r>
                  <a:r>
                    <a:rPr lang="en-GB" sz="1200" b="0" i="0" u="none" strike="noStrike" cap="none" dirty="0" err="1">
                      <a:solidFill>
                        <a:srgbClr val="000000"/>
                      </a:solidFill>
                      <a:latin typeface="Arial"/>
                      <a:ea typeface="Arial"/>
                      <a:cs typeface="Arial"/>
                      <a:sym typeface="Arial"/>
                    </a:rPr>
                    <a:t>sind</a:t>
                  </a:r>
                  <a:endParaRPr sz="1200" b="0" i="0" u="none" strike="noStrike" cap="none" dirty="0">
                    <a:solidFill>
                      <a:srgbClr val="000000"/>
                    </a:solidFill>
                    <a:latin typeface="Arial"/>
                    <a:ea typeface="Arial"/>
                    <a:cs typeface="Arial"/>
                    <a:sym typeface="Arial"/>
                  </a:endParaRPr>
                </a:p>
              </p:txBody>
            </p:sp>
            <p:sp>
              <p:nvSpPr>
                <p:cNvPr id="312" name="Google Shape;312;p12"/>
                <p:cNvSpPr/>
                <p:nvPr/>
              </p:nvSpPr>
              <p:spPr>
                <a:xfrm>
                  <a:off x="0" y="1899551"/>
                  <a:ext cx="3142415" cy="318970"/>
                </a:xfrm>
                <a:prstGeom prst="roundRect">
                  <a:avLst>
                    <a:gd name="adj" fmla="val 16667"/>
                  </a:avLst>
                </a:prstGeom>
                <a:solidFill>
                  <a:srgbClr val="45B363"/>
                </a:solidFill>
                <a:ln w="1905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2"/>
                <p:cNvSpPr txBox="1"/>
                <p:nvPr/>
              </p:nvSpPr>
              <p:spPr>
                <a:xfrm>
                  <a:off x="15571" y="1915122"/>
                  <a:ext cx="3126844" cy="287828"/>
                </a:xfrm>
                <a:prstGeom prst="rect">
                  <a:avLst/>
                </a:prstGeom>
                <a:noFill/>
                <a:ln>
                  <a:noFill/>
                </a:ln>
              </p:spPr>
              <p:txBody>
                <a:bodyPr spcFirstLastPara="1" wrap="square" lIns="53325" tIns="53325" rIns="53325" bIns="53325" anchor="ctr" anchorCtr="0">
                  <a:noAutofit/>
                </a:bodyPr>
                <a:lstStyle/>
                <a:p>
                  <a:pPr marL="114300" marR="0" lvl="1" indent="-114300" algn="l" rtl="0">
                    <a:lnSpc>
                      <a:spcPct val="90000"/>
                    </a:lnSpc>
                    <a:spcBef>
                      <a:spcPts val="0"/>
                    </a:spcBef>
                    <a:spcAft>
                      <a:spcPts val="0"/>
                    </a:spcAft>
                    <a:buClr>
                      <a:srgbClr val="000000"/>
                    </a:buClr>
                    <a:buSzPts val="1400"/>
                    <a:buFont typeface="Arial"/>
                    <a:buNone/>
                  </a:pPr>
                  <a:r>
                    <a:rPr lang="en-GB" sz="1400" b="0" i="0" u="none" strike="noStrike" cap="none">
                      <a:solidFill>
                        <a:srgbClr val="FFFFFF"/>
                      </a:solidFill>
                      <a:latin typeface="Arial"/>
                      <a:ea typeface="Arial"/>
                      <a:cs typeface="Arial"/>
                      <a:sym typeface="Arial"/>
                    </a:rPr>
                    <a:t>Grüne Resilienz</a:t>
                  </a:r>
                  <a:endParaRPr sz="1400" b="0" i="0" u="none" strike="noStrike" cap="none">
                    <a:solidFill>
                      <a:srgbClr val="FFFFFF"/>
                    </a:solidFill>
                    <a:latin typeface="Arial"/>
                    <a:ea typeface="Arial"/>
                    <a:cs typeface="Arial"/>
                    <a:sym typeface="Arial"/>
                  </a:endParaRPr>
                </a:p>
              </p:txBody>
            </p:sp>
            <p:sp>
              <p:nvSpPr>
                <p:cNvPr id="314" name="Google Shape;314;p12"/>
                <p:cNvSpPr/>
                <p:nvPr/>
              </p:nvSpPr>
              <p:spPr>
                <a:xfrm>
                  <a:off x="0" y="2218521"/>
                  <a:ext cx="5083102" cy="6449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2"/>
                <p:cNvSpPr txBox="1"/>
                <p:nvPr/>
              </p:nvSpPr>
              <p:spPr>
                <a:xfrm>
                  <a:off x="0" y="2218521"/>
                  <a:ext cx="3142415" cy="644949"/>
                </a:xfrm>
                <a:prstGeom prst="rect">
                  <a:avLst/>
                </a:prstGeom>
                <a:noFill/>
                <a:ln>
                  <a:noFill/>
                </a:ln>
              </p:spPr>
              <p:txBody>
                <a:bodyPr spcFirstLastPara="1" wrap="square" lIns="161375" tIns="15225" rIns="85325" bIns="15225" anchor="t"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n-GB" sz="1200" b="0" i="0" u="none" strike="noStrike" cap="none" dirty="0">
                      <a:solidFill>
                        <a:srgbClr val="000000"/>
                      </a:solidFill>
                      <a:latin typeface="Arial"/>
                      <a:ea typeface="Arial"/>
                      <a:cs typeface="Arial"/>
                      <a:sym typeface="Arial"/>
                    </a:rPr>
                    <a:t>Eine </a:t>
                  </a:r>
                  <a:r>
                    <a:rPr lang="en-GB" sz="1200" b="0" i="0" u="none" strike="noStrike" cap="none" dirty="0" err="1">
                      <a:solidFill>
                        <a:srgbClr val="000000"/>
                      </a:solidFill>
                      <a:latin typeface="Arial"/>
                      <a:ea typeface="Arial"/>
                      <a:cs typeface="Arial"/>
                      <a:sym typeface="Arial"/>
                    </a:rPr>
                    <a:t>Umstellung</a:t>
                  </a:r>
                  <a:r>
                    <a:rPr lang="en-GB" sz="1200" b="0" i="0" u="none" strike="noStrike" cap="none" dirty="0">
                      <a:solidFill>
                        <a:srgbClr val="000000"/>
                      </a:solidFill>
                      <a:latin typeface="Arial"/>
                      <a:ea typeface="Arial"/>
                      <a:cs typeface="Arial"/>
                      <a:sym typeface="Arial"/>
                    </a:rPr>
                    <a:t> auf </a:t>
                  </a:r>
                  <a:r>
                    <a:rPr lang="en-GB" sz="1200" b="0" i="0" u="none" strike="noStrike" cap="none" dirty="0" err="1">
                      <a:solidFill>
                        <a:srgbClr val="000000"/>
                      </a:solidFill>
                      <a:latin typeface="Arial"/>
                      <a:ea typeface="Arial"/>
                      <a:cs typeface="Arial"/>
                      <a:sym typeface="Arial"/>
                    </a:rPr>
                    <a:t>eine</a:t>
                  </a:r>
                  <a:r>
                    <a:rPr lang="en-GB" sz="1200" b="0" i="0" u="none" strike="noStrike" cap="none" dirty="0">
                      <a:solidFill>
                        <a:srgbClr val="000000"/>
                      </a:solidFill>
                      <a:latin typeface="Arial"/>
                      <a:ea typeface="Arial"/>
                      <a:cs typeface="Arial"/>
                      <a:sym typeface="Arial"/>
                    </a:rPr>
                    <a:t> </a:t>
                  </a:r>
                  <a:r>
                    <a:rPr lang="en-GB" sz="1200" b="0" i="0" u="none" strike="noStrike" cap="none" dirty="0" err="1">
                      <a:solidFill>
                        <a:srgbClr val="000000"/>
                      </a:solidFill>
                      <a:latin typeface="Arial"/>
                      <a:ea typeface="Arial"/>
                      <a:cs typeface="Arial"/>
                      <a:sym typeface="Arial"/>
                    </a:rPr>
                    <a:t>umweltfreundlichere</a:t>
                  </a:r>
                  <a:r>
                    <a:rPr lang="en-GB" sz="1200" b="0" i="0" u="none" strike="noStrike" cap="none" dirty="0">
                      <a:solidFill>
                        <a:srgbClr val="000000"/>
                      </a:solidFill>
                      <a:latin typeface="Arial"/>
                      <a:ea typeface="Arial"/>
                      <a:cs typeface="Arial"/>
                      <a:sym typeface="Arial"/>
                    </a:rPr>
                    <a:t> </a:t>
                  </a:r>
                  <a:r>
                    <a:rPr lang="en-GB" sz="1200" b="0" i="0" u="none" strike="noStrike" cap="none" dirty="0" err="1">
                      <a:solidFill>
                        <a:srgbClr val="000000"/>
                      </a:solidFill>
                      <a:latin typeface="Arial"/>
                      <a:ea typeface="Arial"/>
                      <a:cs typeface="Arial"/>
                      <a:sym typeface="Arial"/>
                    </a:rPr>
                    <a:t>Wirtschaft</a:t>
                  </a:r>
                  <a:r>
                    <a:rPr lang="en-GB" sz="1200" b="0" i="0" u="none" strike="noStrike" cap="none" dirty="0">
                      <a:solidFill>
                        <a:srgbClr val="000000"/>
                      </a:solidFill>
                      <a:latin typeface="Arial"/>
                      <a:ea typeface="Arial"/>
                      <a:cs typeface="Arial"/>
                      <a:sym typeface="Arial"/>
                    </a:rPr>
                    <a:t> </a:t>
                  </a:r>
                  <a:r>
                    <a:rPr lang="en-GB" sz="1200" b="0" i="0" u="none" strike="noStrike" cap="none" dirty="0" err="1">
                      <a:solidFill>
                        <a:srgbClr val="000000"/>
                      </a:solidFill>
                      <a:latin typeface="Arial"/>
                      <a:ea typeface="Arial"/>
                      <a:cs typeface="Arial"/>
                      <a:sym typeface="Arial"/>
                    </a:rPr>
                    <a:t>könnte</a:t>
                  </a:r>
                  <a:r>
                    <a:rPr lang="en-GB" sz="1200" b="0" i="0" u="none" strike="noStrike" cap="none" dirty="0">
                      <a:solidFill>
                        <a:srgbClr val="000000"/>
                      </a:solidFill>
                      <a:latin typeface="Arial"/>
                      <a:ea typeface="Arial"/>
                      <a:cs typeface="Arial"/>
                      <a:sym typeface="Arial"/>
                    </a:rPr>
                    <a:t> </a:t>
                  </a:r>
                  <a:r>
                    <a:rPr lang="en-GB" sz="1200" b="0" i="0" u="none" strike="noStrike" cap="none" dirty="0" err="1">
                      <a:solidFill>
                        <a:srgbClr val="000000"/>
                      </a:solidFill>
                      <a:latin typeface="Arial"/>
                      <a:ea typeface="Arial"/>
                      <a:cs typeface="Arial"/>
                      <a:sym typeface="Arial"/>
                    </a:rPr>
                    <a:t>weltweit</a:t>
                  </a:r>
                  <a:r>
                    <a:rPr lang="en-GB" sz="1200" b="0" i="0" u="none" strike="noStrike" cap="none" dirty="0">
                      <a:solidFill>
                        <a:srgbClr val="000000"/>
                      </a:solidFill>
                      <a:latin typeface="Arial"/>
                      <a:ea typeface="Arial"/>
                      <a:cs typeface="Arial"/>
                      <a:sym typeface="Arial"/>
                    </a:rPr>
                    <a:t> 24 </a:t>
                  </a:r>
                  <a:r>
                    <a:rPr lang="en-GB" sz="1200" b="0" i="0" u="none" strike="noStrike" cap="none" dirty="0" err="1">
                      <a:solidFill>
                        <a:srgbClr val="000000"/>
                      </a:solidFill>
                      <a:latin typeface="Arial"/>
                      <a:ea typeface="Arial"/>
                      <a:cs typeface="Arial"/>
                      <a:sym typeface="Arial"/>
                    </a:rPr>
                    <a:t>Millionen</a:t>
                  </a:r>
                  <a:r>
                    <a:rPr lang="en-GB" sz="1200" b="0" i="0" u="none" strike="noStrike" cap="none" dirty="0">
                      <a:solidFill>
                        <a:srgbClr val="000000"/>
                      </a:solidFill>
                      <a:latin typeface="Arial"/>
                      <a:ea typeface="Arial"/>
                      <a:cs typeface="Arial"/>
                      <a:sym typeface="Arial"/>
                    </a:rPr>
                    <a:t> </a:t>
                  </a:r>
                  <a:r>
                    <a:rPr lang="en-GB" sz="1200" b="0" i="0" u="none" strike="noStrike" cap="none" dirty="0" err="1">
                      <a:solidFill>
                        <a:srgbClr val="000000"/>
                      </a:solidFill>
                      <a:latin typeface="Arial"/>
                      <a:ea typeface="Arial"/>
                      <a:cs typeface="Arial"/>
                      <a:sym typeface="Arial"/>
                    </a:rPr>
                    <a:t>neue</a:t>
                  </a:r>
                  <a:r>
                    <a:rPr lang="en-GB" sz="1200" b="0" i="0" u="none" strike="noStrike" cap="none" dirty="0">
                      <a:solidFill>
                        <a:srgbClr val="000000"/>
                      </a:solidFill>
                      <a:latin typeface="Arial"/>
                      <a:ea typeface="Arial"/>
                      <a:cs typeface="Arial"/>
                      <a:sym typeface="Arial"/>
                    </a:rPr>
                    <a:t> </a:t>
                  </a:r>
                  <a:r>
                    <a:rPr lang="en-GB" sz="1200" b="0" i="0" u="none" strike="noStrike" cap="none" dirty="0" err="1">
                      <a:solidFill>
                        <a:srgbClr val="000000"/>
                      </a:solidFill>
                      <a:latin typeface="Arial"/>
                      <a:ea typeface="Arial"/>
                      <a:cs typeface="Arial"/>
                      <a:sym typeface="Arial"/>
                    </a:rPr>
                    <a:t>Arbeitsplätze</a:t>
                  </a:r>
                  <a:r>
                    <a:rPr lang="en-GB" sz="1200" b="0" i="0" u="none" strike="noStrike" cap="none" dirty="0">
                      <a:solidFill>
                        <a:srgbClr val="000000"/>
                      </a:solidFill>
                      <a:latin typeface="Arial"/>
                      <a:ea typeface="Arial"/>
                      <a:cs typeface="Arial"/>
                      <a:sym typeface="Arial"/>
                    </a:rPr>
                    <a:t> </a:t>
                  </a:r>
                  <a:r>
                    <a:rPr lang="en-GB" sz="1200" b="0" i="0" u="none" strike="noStrike" cap="none" dirty="0" err="1">
                      <a:solidFill>
                        <a:srgbClr val="000000"/>
                      </a:solidFill>
                      <a:latin typeface="Arial"/>
                      <a:ea typeface="Arial"/>
                      <a:cs typeface="Arial"/>
                      <a:sym typeface="Arial"/>
                    </a:rPr>
                    <a:t>schaffen</a:t>
                  </a:r>
                  <a:r>
                    <a:rPr lang="en-GB" sz="1200" b="0" i="0" u="none" strike="noStrike" cap="none" dirty="0">
                      <a:solidFill>
                        <a:srgbClr val="000000"/>
                      </a:solidFill>
                      <a:latin typeface="Arial"/>
                      <a:ea typeface="Arial"/>
                      <a:cs typeface="Arial"/>
                      <a:sym typeface="Arial"/>
                    </a:rPr>
                    <a:t>, und </a:t>
                  </a:r>
                  <a:r>
                    <a:rPr lang="en-GB" sz="1200" b="0" i="0" u="none" strike="noStrike" cap="none" dirty="0" err="1">
                      <a:solidFill>
                        <a:srgbClr val="000000"/>
                      </a:solidFill>
                      <a:latin typeface="Arial"/>
                      <a:ea typeface="Arial"/>
                      <a:cs typeface="Arial"/>
                      <a:sym typeface="Arial"/>
                    </a:rPr>
                    <a:t>ihre</a:t>
                  </a:r>
                  <a:r>
                    <a:rPr lang="en-GB" sz="1200" b="0" i="0" u="none" strike="noStrike" cap="none" dirty="0">
                      <a:solidFill>
                        <a:srgbClr val="000000"/>
                      </a:solidFill>
                      <a:latin typeface="Arial"/>
                      <a:ea typeface="Arial"/>
                      <a:cs typeface="Arial"/>
                      <a:sym typeface="Arial"/>
                    </a:rPr>
                    <a:t> </a:t>
                  </a:r>
                  <a:r>
                    <a:rPr lang="en-GB" sz="1200" b="0" i="0" u="none" strike="noStrike" cap="none" dirty="0" err="1">
                      <a:solidFill>
                        <a:srgbClr val="000000"/>
                      </a:solidFill>
                      <a:latin typeface="Arial"/>
                      <a:ea typeface="Arial"/>
                      <a:cs typeface="Arial"/>
                      <a:sym typeface="Arial"/>
                    </a:rPr>
                    <a:t>Auswirkungen</a:t>
                  </a:r>
                  <a:r>
                    <a:rPr lang="en-GB" sz="1200" b="0" i="0" u="none" strike="noStrike" cap="none" dirty="0">
                      <a:solidFill>
                        <a:srgbClr val="000000"/>
                      </a:solidFill>
                      <a:latin typeface="Arial"/>
                      <a:ea typeface="Arial"/>
                      <a:cs typeface="Arial"/>
                      <a:sym typeface="Arial"/>
                    </a:rPr>
                    <a:t> auf die </a:t>
                  </a:r>
                  <a:r>
                    <a:rPr lang="en-GB" sz="1200" b="0" i="0" u="none" strike="noStrike" cap="none" dirty="0" err="1">
                      <a:solidFill>
                        <a:srgbClr val="000000"/>
                      </a:solidFill>
                      <a:latin typeface="Arial"/>
                      <a:ea typeface="Arial"/>
                      <a:cs typeface="Arial"/>
                      <a:sym typeface="Arial"/>
                    </a:rPr>
                    <a:t>Erholung</a:t>
                  </a:r>
                  <a:r>
                    <a:rPr lang="en-GB" sz="1200" b="0" i="0" u="none" strike="noStrike" cap="none" dirty="0">
                      <a:solidFill>
                        <a:srgbClr val="000000"/>
                      </a:solidFill>
                      <a:latin typeface="Arial"/>
                      <a:ea typeface="Arial"/>
                      <a:cs typeface="Arial"/>
                      <a:sym typeface="Arial"/>
                    </a:rPr>
                    <a:t> von der COVID-19-Krise </a:t>
                  </a:r>
                  <a:r>
                    <a:rPr lang="en-GB" sz="1200" b="0" i="0" u="none" strike="noStrike" cap="none" dirty="0" err="1">
                      <a:solidFill>
                        <a:srgbClr val="000000"/>
                      </a:solidFill>
                      <a:latin typeface="Arial"/>
                      <a:ea typeface="Arial"/>
                      <a:cs typeface="Arial"/>
                      <a:sym typeface="Arial"/>
                    </a:rPr>
                    <a:t>könnten</a:t>
                  </a:r>
                  <a:r>
                    <a:rPr lang="en-GB" sz="1200" b="0" i="0" u="none" strike="noStrike" cap="none" dirty="0">
                      <a:solidFill>
                        <a:srgbClr val="000000"/>
                      </a:solidFill>
                      <a:latin typeface="Arial"/>
                      <a:ea typeface="Arial"/>
                      <a:cs typeface="Arial"/>
                      <a:sym typeface="Arial"/>
                    </a:rPr>
                    <a:t> </a:t>
                  </a:r>
                  <a:r>
                    <a:rPr lang="en-GB" sz="1200" b="0" i="0" u="none" strike="noStrike" cap="none" dirty="0" err="1">
                      <a:solidFill>
                        <a:srgbClr val="000000"/>
                      </a:solidFill>
                      <a:latin typeface="Arial"/>
                      <a:ea typeface="Arial"/>
                      <a:cs typeface="Arial"/>
                      <a:sym typeface="Arial"/>
                    </a:rPr>
                    <a:t>erheblich</a:t>
                  </a:r>
                  <a:r>
                    <a:rPr lang="en-GB" sz="1200" b="0" i="0" u="none" strike="noStrike" cap="none" dirty="0">
                      <a:solidFill>
                        <a:srgbClr val="000000"/>
                      </a:solidFill>
                      <a:latin typeface="Arial"/>
                      <a:ea typeface="Arial"/>
                      <a:cs typeface="Arial"/>
                      <a:sym typeface="Arial"/>
                    </a:rPr>
                    <a:t> </a:t>
                  </a:r>
                  <a:r>
                    <a:rPr lang="en-GB" sz="1200" b="0" i="0" u="none" strike="noStrike" cap="none" dirty="0" err="1">
                      <a:solidFill>
                        <a:srgbClr val="000000"/>
                      </a:solidFill>
                      <a:latin typeface="Arial"/>
                      <a:ea typeface="Arial"/>
                      <a:cs typeface="Arial"/>
                      <a:sym typeface="Arial"/>
                    </a:rPr>
                    <a:t>größer</a:t>
                  </a:r>
                  <a:r>
                    <a:rPr lang="en-GB" sz="1200" b="0" i="0" u="none" strike="noStrike" cap="none" dirty="0">
                      <a:solidFill>
                        <a:srgbClr val="000000"/>
                      </a:solidFill>
                      <a:latin typeface="Arial"/>
                      <a:ea typeface="Arial"/>
                      <a:cs typeface="Arial"/>
                      <a:sym typeface="Arial"/>
                    </a:rPr>
                    <a:t> sein </a:t>
                  </a:r>
                  <a:r>
                    <a:rPr lang="en-GB" sz="1200" b="0" i="0" u="none" strike="noStrike" cap="none" dirty="0" err="1">
                      <a:solidFill>
                        <a:srgbClr val="000000"/>
                      </a:solidFill>
                      <a:latin typeface="Arial"/>
                      <a:ea typeface="Arial"/>
                      <a:cs typeface="Arial"/>
                      <a:sym typeface="Arial"/>
                    </a:rPr>
                    <a:t>als</a:t>
                  </a:r>
                  <a:r>
                    <a:rPr lang="en-GB" sz="1200" b="0" i="0" u="none" strike="noStrike" cap="none" dirty="0">
                      <a:solidFill>
                        <a:srgbClr val="000000"/>
                      </a:solidFill>
                      <a:latin typeface="Arial"/>
                      <a:ea typeface="Arial"/>
                      <a:cs typeface="Arial"/>
                      <a:sym typeface="Arial"/>
                    </a:rPr>
                    <a:t> </a:t>
                  </a:r>
                  <a:r>
                    <a:rPr lang="en-GB" sz="1200" b="0" i="0" u="none" strike="noStrike" cap="none" dirty="0" err="1">
                      <a:solidFill>
                        <a:srgbClr val="000000"/>
                      </a:solidFill>
                      <a:latin typeface="Arial"/>
                      <a:ea typeface="Arial"/>
                      <a:cs typeface="Arial"/>
                      <a:sym typeface="Arial"/>
                    </a:rPr>
                    <a:t>bisher</a:t>
                  </a:r>
                  <a:r>
                    <a:rPr lang="en-GB" sz="1200" b="0" i="0" u="none" strike="noStrike" cap="none" dirty="0">
                      <a:solidFill>
                        <a:srgbClr val="000000"/>
                      </a:solidFill>
                      <a:latin typeface="Arial"/>
                      <a:ea typeface="Arial"/>
                      <a:cs typeface="Arial"/>
                      <a:sym typeface="Arial"/>
                    </a:rPr>
                    <a:t> </a:t>
                  </a:r>
                  <a:r>
                    <a:rPr lang="en-GB" sz="1200" b="0" i="0" u="none" strike="noStrike" cap="none" dirty="0" err="1">
                      <a:solidFill>
                        <a:srgbClr val="000000"/>
                      </a:solidFill>
                      <a:latin typeface="Arial"/>
                      <a:ea typeface="Arial"/>
                      <a:cs typeface="Arial"/>
                      <a:sym typeface="Arial"/>
                    </a:rPr>
                    <a:t>angenommen</a:t>
                  </a:r>
                  <a:endParaRPr sz="1200" b="0" i="0" u="none" strike="noStrike" cap="none" dirty="0">
                    <a:solidFill>
                      <a:srgbClr val="000000"/>
                    </a:solidFill>
                    <a:latin typeface="Arial"/>
                    <a:ea typeface="Arial"/>
                    <a:cs typeface="Arial"/>
                    <a:sym typeface="Arial"/>
                  </a:endParaRPr>
                </a:p>
              </p:txBody>
            </p:sp>
            <p:sp>
              <p:nvSpPr>
                <p:cNvPr id="316" name="Google Shape;316;p12"/>
                <p:cNvSpPr/>
                <p:nvPr/>
              </p:nvSpPr>
              <p:spPr>
                <a:xfrm>
                  <a:off x="0" y="2863472"/>
                  <a:ext cx="3142415" cy="318970"/>
                </a:xfrm>
                <a:prstGeom prst="roundRect">
                  <a:avLst>
                    <a:gd name="adj" fmla="val 16667"/>
                  </a:avLst>
                </a:prstGeom>
                <a:solidFill>
                  <a:srgbClr val="6FAA47"/>
                </a:solidFill>
                <a:ln w="1905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2"/>
                <p:cNvSpPr txBox="1"/>
                <p:nvPr/>
              </p:nvSpPr>
              <p:spPr>
                <a:xfrm>
                  <a:off x="15571" y="2879043"/>
                  <a:ext cx="3126844" cy="287828"/>
                </a:xfrm>
                <a:prstGeom prst="rect">
                  <a:avLst/>
                </a:prstGeom>
                <a:noFill/>
                <a:ln>
                  <a:noFill/>
                </a:ln>
              </p:spPr>
              <p:txBody>
                <a:bodyPr spcFirstLastPara="1" wrap="square" lIns="53325" tIns="53325" rIns="53325" bIns="53325" anchor="ctr" anchorCtr="0">
                  <a:noAutofit/>
                </a:bodyPr>
                <a:lstStyle/>
                <a:p>
                  <a:pPr marL="114300" marR="0" lvl="1" indent="-114300" algn="l" rtl="0">
                    <a:lnSpc>
                      <a:spcPct val="90000"/>
                    </a:lnSpc>
                    <a:spcBef>
                      <a:spcPts val="0"/>
                    </a:spcBef>
                    <a:spcAft>
                      <a:spcPts val="0"/>
                    </a:spcAft>
                    <a:buClr>
                      <a:srgbClr val="000000"/>
                    </a:buClr>
                    <a:buSzPts val="1400"/>
                    <a:buFont typeface="Arial"/>
                    <a:buNone/>
                  </a:pPr>
                  <a:r>
                    <a:rPr lang="en-GB" sz="1400" b="0" i="0" u="none" strike="noStrike" cap="none">
                      <a:solidFill>
                        <a:srgbClr val="FFFFFF"/>
                      </a:solidFill>
                      <a:latin typeface="Arial"/>
                      <a:ea typeface="Arial"/>
                      <a:cs typeface="Arial"/>
                      <a:sym typeface="Arial"/>
                    </a:rPr>
                    <a:t>Digitale Resilienz</a:t>
                  </a:r>
                  <a:endParaRPr sz="1400" b="0" i="0" u="none" strike="noStrike" cap="none">
                    <a:solidFill>
                      <a:srgbClr val="FFFFFF"/>
                    </a:solidFill>
                    <a:latin typeface="Arial"/>
                    <a:ea typeface="Arial"/>
                    <a:cs typeface="Arial"/>
                    <a:sym typeface="Arial"/>
                  </a:endParaRPr>
                </a:p>
              </p:txBody>
            </p:sp>
            <p:sp>
              <p:nvSpPr>
                <p:cNvPr id="318" name="Google Shape;318;p12"/>
                <p:cNvSpPr/>
                <p:nvPr/>
              </p:nvSpPr>
              <p:spPr>
                <a:xfrm>
                  <a:off x="0" y="3182442"/>
                  <a:ext cx="5083102" cy="53846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2"/>
                <p:cNvSpPr txBox="1"/>
                <p:nvPr/>
              </p:nvSpPr>
              <p:spPr>
                <a:xfrm>
                  <a:off x="0" y="3182442"/>
                  <a:ext cx="3142415" cy="538463"/>
                </a:xfrm>
                <a:prstGeom prst="rect">
                  <a:avLst/>
                </a:prstGeom>
                <a:noFill/>
                <a:ln>
                  <a:noFill/>
                </a:ln>
              </p:spPr>
              <p:txBody>
                <a:bodyPr spcFirstLastPara="1" wrap="square" lIns="161375" tIns="15225" rIns="85325" bIns="15225" anchor="t"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n-GB" sz="1200" b="0" i="0" u="none" strike="noStrike" cap="none" dirty="0" err="1">
                      <a:solidFill>
                        <a:srgbClr val="000000"/>
                      </a:solidFill>
                      <a:latin typeface="Arial"/>
                      <a:ea typeface="Arial"/>
                      <a:cs typeface="Arial"/>
                      <a:sym typeface="Arial"/>
                    </a:rPr>
                    <a:t>Hyperkonnektivität</a:t>
                  </a:r>
                  <a:r>
                    <a:rPr lang="en-GB" sz="1200" b="0" i="0" u="none" strike="noStrike" cap="none" dirty="0">
                      <a:solidFill>
                        <a:srgbClr val="000000"/>
                      </a:solidFill>
                      <a:latin typeface="Arial"/>
                      <a:ea typeface="Arial"/>
                      <a:cs typeface="Arial"/>
                      <a:sym typeface="Arial"/>
                    </a:rPr>
                    <a:t> und die Integration </a:t>
                  </a:r>
                  <a:r>
                    <a:rPr lang="en-GB" sz="1200" b="0" i="0" u="none" strike="noStrike" cap="none" dirty="0" err="1">
                      <a:solidFill>
                        <a:srgbClr val="000000"/>
                      </a:solidFill>
                      <a:latin typeface="Arial"/>
                      <a:ea typeface="Arial"/>
                      <a:cs typeface="Arial"/>
                      <a:sym typeface="Arial"/>
                    </a:rPr>
                    <a:t>neuer</a:t>
                  </a:r>
                  <a:r>
                    <a:rPr lang="en-GB" sz="1200" b="0" i="0" u="none" strike="noStrike" cap="none" dirty="0">
                      <a:solidFill>
                        <a:srgbClr val="000000"/>
                      </a:solidFill>
                      <a:latin typeface="Arial"/>
                      <a:ea typeface="Arial"/>
                      <a:cs typeface="Arial"/>
                      <a:sym typeface="Arial"/>
                    </a:rPr>
                    <a:t> </a:t>
                  </a:r>
                  <a:r>
                    <a:rPr lang="en-GB" sz="1200" b="0" i="0" u="none" strike="noStrike" cap="none" dirty="0" err="1">
                      <a:solidFill>
                        <a:srgbClr val="000000"/>
                      </a:solidFill>
                      <a:latin typeface="Arial"/>
                      <a:ea typeface="Arial"/>
                      <a:cs typeface="Arial"/>
                      <a:sym typeface="Arial"/>
                    </a:rPr>
                    <a:t>Technologien</a:t>
                  </a:r>
                  <a:r>
                    <a:rPr lang="en-GB" sz="1200" b="0" i="0" u="none" strike="noStrike" cap="none" dirty="0">
                      <a:solidFill>
                        <a:srgbClr val="000000"/>
                      </a:solidFill>
                      <a:latin typeface="Arial"/>
                      <a:ea typeface="Arial"/>
                      <a:cs typeface="Arial"/>
                      <a:sym typeface="Arial"/>
                    </a:rPr>
                    <a:t>, die </a:t>
                  </a:r>
                  <a:r>
                    <a:rPr lang="en-GB" sz="1200" b="0" i="0" u="none" strike="noStrike" cap="none" dirty="0" err="1">
                      <a:solidFill>
                        <a:srgbClr val="000000"/>
                      </a:solidFill>
                      <a:latin typeface="Arial"/>
                      <a:ea typeface="Arial"/>
                      <a:cs typeface="Arial"/>
                      <a:sym typeface="Arial"/>
                    </a:rPr>
                    <a:t>sich</a:t>
                  </a:r>
                  <a:r>
                    <a:rPr lang="en-GB" sz="1200" b="0" i="0" u="none" strike="noStrike" cap="none" dirty="0">
                      <a:solidFill>
                        <a:srgbClr val="000000"/>
                      </a:solidFill>
                      <a:latin typeface="Arial"/>
                      <a:ea typeface="Arial"/>
                      <a:cs typeface="Arial"/>
                      <a:sym typeface="Arial"/>
                    </a:rPr>
                    <a:t> auf die </a:t>
                  </a:r>
                  <a:r>
                    <a:rPr lang="en-GB" sz="1200" b="0" i="0" u="none" strike="noStrike" cap="none" dirty="0" err="1">
                      <a:solidFill>
                        <a:srgbClr val="000000"/>
                      </a:solidFill>
                      <a:latin typeface="Arial"/>
                      <a:ea typeface="Arial"/>
                      <a:cs typeface="Arial"/>
                      <a:sym typeface="Arial"/>
                    </a:rPr>
                    <a:t>menschliche</a:t>
                  </a:r>
                  <a:r>
                    <a:rPr lang="en-GB" sz="1200" b="0" i="0" u="none" strike="noStrike" cap="none" dirty="0">
                      <a:solidFill>
                        <a:srgbClr val="000000"/>
                      </a:solidFill>
                      <a:latin typeface="Arial"/>
                      <a:ea typeface="Arial"/>
                      <a:cs typeface="Arial"/>
                      <a:sym typeface="Arial"/>
                    </a:rPr>
                    <a:t> </a:t>
                  </a:r>
                  <a:r>
                    <a:rPr lang="en-GB" sz="1200" b="0" i="0" u="none" strike="noStrike" cap="none" dirty="0" err="1">
                      <a:solidFill>
                        <a:srgbClr val="000000"/>
                      </a:solidFill>
                      <a:latin typeface="Arial"/>
                      <a:ea typeface="Arial"/>
                      <a:cs typeface="Arial"/>
                      <a:sym typeface="Arial"/>
                    </a:rPr>
                    <a:t>Verfassung</a:t>
                  </a:r>
                  <a:r>
                    <a:rPr lang="en-GB" sz="1200" b="0" i="0" u="none" strike="noStrike" cap="none" dirty="0">
                      <a:solidFill>
                        <a:srgbClr val="000000"/>
                      </a:solidFill>
                      <a:latin typeface="Arial"/>
                      <a:ea typeface="Arial"/>
                      <a:cs typeface="Arial"/>
                      <a:sym typeface="Arial"/>
                    </a:rPr>
                    <a:t> und die Art und Weise, </a:t>
                  </a:r>
                  <a:r>
                    <a:rPr lang="en-GB" sz="1200" b="0" i="0" u="none" strike="noStrike" cap="none" dirty="0" err="1">
                      <a:solidFill>
                        <a:srgbClr val="000000"/>
                      </a:solidFill>
                      <a:latin typeface="Arial"/>
                      <a:ea typeface="Arial"/>
                      <a:cs typeface="Arial"/>
                      <a:sym typeface="Arial"/>
                    </a:rPr>
                    <a:t>wie</a:t>
                  </a:r>
                  <a:r>
                    <a:rPr lang="en-GB" sz="1200" b="0" i="0" u="none" strike="noStrike" cap="none" dirty="0">
                      <a:solidFill>
                        <a:srgbClr val="000000"/>
                      </a:solidFill>
                      <a:latin typeface="Arial"/>
                      <a:ea typeface="Arial"/>
                      <a:cs typeface="Arial"/>
                      <a:sym typeface="Arial"/>
                    </a:rPr>
                    <a:t> </a:t>
                  </a:r>
                  <a:r>
                    <a:rPr lang="en-GB" sz="1200" b="0" i="0" u="none" strike="noStrike" cap="none" dirty="0" err="1">
                      <a:solidFill>
                        <a:srgbClr val="000000"/>
                      </a:solidFill>
                      <a:latin typeface="Arial"/>
                      <a:ea typeface="Arial"/>
                      <a:cs typeface="Arial"/>
                      <a:sym typeface="Arial"/>
                    </a:rPr>
                    <a:t>wir</a:t>
                  </a:r>
                  <a:r>
                    <a:rPr lang="en-GB" sz="1200" b="0" i="0" u="none" strike="noStrike" cap="none" dirty="0">
                      <a:solidFill>
                        <a:srgbClr val="000000"/>
                      </a:solidFill>
                      <a:latin typeface="Arial"/>
                      <a:ea typeface="Arial"/>
                      <a:cs typeface="Arial"/>
                      <a:sym typeface="Arial"/>
                    </a:rPr>
                    <a:t> leben, </a:t>
                  </a:r>
                  <a:r>
                    <a:rPr lang="en-GB" sz="1200" b="0" i="0" u="none" strike="noStrike" cap="none" dirty="0" err="1">
                      <a:solidFill>
                        <a:srgbClr val="000000"/>
                      </a:solidFill>
                      <a:latin typeface="Arial"/>
                      <a:ea typeface="Arial"/>
                      <a:cs typeface="Arial"/>
                      <a:sym typeface="Arial"/>
                    </a:rPr>
                    <a:t>auswirken</a:t>
                  </a:r>
                  <a:endParaRPr sz="1200" b="0" i="0" u="none" strike="noStrike" cap="none" dirty="0">
                    <a:solidFill>
                      <a:srgbClr val="000000"/>
                    </a:solidFill>
                    <a:latin typeface="Arial"/>
                    <a:ea typeface="Arial"/>
                    <a:cs typeface="Arial"/>
                    <a:sym typeface="Arial"/>
                  </a:endParaRPr>
                </a:p>
              </p:txBody>
            </p:sp>
          </p:grpSp>
          <p:sp>
            <p:nvSpPr>
              <p:cNvPr id="320" name="Google Shape;320;p12"/>
              <p:cNvSpPr txBox="1"/>
              <p:nvPr/>
            </p:nvSpPr>
            <p:spPr>
              <a:xfrm>
                <a:off x="-38835" y="3949214"/>
                <a:ext cx="3220085" cy="169294"/>
              </a:xfrm>
              <a:prstGeom prst="rect">
                <a:avLst/>
              </a:prstGeom>
              <a:solidFill>
                <a:srgbClr val="FFFFFF"/>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44546A"/>
                  </a:buClr>
                  <a:buSzPts val="1100"/>
                  <a:buFont typeface="Arial"/>
                  <a:buNone/>
                </a:pPr>
                <a:r>
                  <a:rPr lang="en-GB" sz="1100" b="0" i="1" u="none" strike="noStrike" cap="none" dirty="0">
                    <a:solidFill>
                      <a:srgbClr val="44546A"/>
                    </a:solidFill>
                    <a:latin typeface="Calibri"/>
                    <a:ea typeface="Calibri"/>
                    <a:cs typeface="Calibri"/>
                    <a:sym typeface="Calibri"/>
                  </a:rPr>
                  <a:t>7. </a:t>
                </a:r>
                <a:r>
                  <a:rPr lang="en-GB" sz="1100" b="0" i="1" u="none" strike="noStrike" cap="none" dirty="0" err="1">
                    <a:solidFill>
                      <a:srgbClr val="44546A"/>
                    </a:solidFill>
                    <a:latin typeface="Calibri"/>
                    <a:ea typeface="Calibri"/>
                    <a:cs typeface="Calibri"/>
                    <a:sym typeface="Calibri"/>
                  </a:rPr>
                  <a:t>Abbildung</a:t>
                </a:r>
                <a:r>
                  <a:rPr lang="en-GB" sz="1100" b="0" i="1" u="none" strike="noStrike" cap="none" dirty="0">
                    <a:solidFill>
                      <a:srgbClr val="44546A"/>
                    </a:solidFill>
                    <a:latin typeface="Calibri"/>
                    <a:ea typeface="Calibri"/>
                    <a:cs typeface="Calibri"/>
                    <a:sym typeface="Calibri"/>
                  </a:rPr>
                  <a:t> Die 4 </a:t>
                </a:r>
                <a:r>
                  <a:rPr lang="en-GB" sz="1100" b="0" i="1" u="none" strike="noStrike" cap="none" dirty="0" err="1">
                    <a:solidFill>
                      <a:srgbClr val="44546A"/>
                    </a:solidFill>
                    <a:latin typeface="Calibri"/>
                    <a:ea typeface="Calibri"/>
                    <a:cs typeface="Calibri"/>
                    <a:sym typeface="Calibri"/>
                  </a:rPr>
                  <a:t>Arten</a:t>
                </a:r>
                <a:r>
                  <a:rPr lang="en-GB" sz="1100" b="0" i="1" u="none" strike="noStrike" cap="none" dirty="0">
                    <a:solidFill>
                      <a:srgbClr val="44546A"/>
                    </a:solidFill>
                    <a:latin typeface="Calibri"/>
                    <a:ea typeface="Calibri"/>
                    <a:cs typeface="Calibri"/>
                    <a:sym typeface="Calibri"/>
                  </a:rPr>
                  <a:t> von </a:t>
                </a:r>
                <a:r>
                  <a:rPr lang="en-GB" sz="1100" b="0" i="1" u="none" strike="noStrike" cap="none" dirty="0" err="1">
                    <a:solidFill>
                      <a:srgbClr val="44546A"/>
                    </a:solidFill>
                    <a:latin typeface="Calibri"/>
                    <a:ea typeface="Calibri"/>
                    <a:cs typeface="Calibri"/>
                    <a:sym typeface="Calibri"/>
                  </a:rPr>
                  <a:t>Resilienz</a:t>
                </a:r>
                <a:r>
                  <a:rPr lang="en-GB" sz="1100" b="0" i="1" u="none" strike="noStrike" cap="none" dirty="0">
                    <a:solidFill>
                      <a:srgbClr val="44546A"/>
                    </a:solidFill>
                    <a:latin typeface="Calibri"/>
                    <a:ea typeface="Calibri"/>
                    <a:cs typeface="Calibri"/>
                    <a:sym typeface="Calibri"/>
                  </a:rPr>
                  <a:t> und die </a:t>
                </a:r>
                <a:r>
                  <a:rPr lang="en-GB" sz="1100" b="0" i="1" u="none" strike="noStrike" cap="none" dirty="0" err="1">
                    <a:solidFill>
                      <a:srgbClr val="44546A"/>
                    </a:solidFill>
                    <a:latin typeface="Calibri"/>
                    <a:ea typeface="Calibri"/>
                    <a:cs typeface="Calibri"/>
                    <a:sym typeface="Calibri"/>
                  </a:rPr>
                  <a:t>damit</a:t>
                </a:r>
                <a:r>
                  <a:rPr lang="en-GB" sz="1100" b="0" i="1" u="none" strike="noStrike" cap="none" dirty="0">
                    <a:solidFill>
                      <a:srgbClr val="44546A"/>
                    </a:solidFill>
                    <a:latin typeface="Calibri"/>
                    <a:ea typeface="Calibri"/>
                    <a:cs typeface="Calibri"/>
                    <a:sym typeface="Calibri"/>
                  </a:rPr>
                  <a:t> </a:t>
                </a:r>
                <a:r>
                  <a:rPr lang="en-GB" sz="1100" b="0" i="1" u="none" strike="noStrike" cap="none" dirty="0" err="1">
                    <a:solidFill>
                      <a:srgbClr val="44546A"/>
                    </a:solidFill>
                    <a:latin typeface="Calibri"/>
                    <a:ea typeface="Calibri"/>
                    <a:cs typeface="Calibri"/>
                    <a:sym typeface="Calibri"/>
                  </a:rPr>
                  <a:t>verbundenen</a:t>
                </a:r>
                <a:r>
                  <a:rPr lang="en-GB" sz="1100" b="0" i="1" u="none" strike="noStrike" cap="none" dirty="0">
                    <a:solidFill>
                      <a:srgbClr val="44546A"/>
                    </a:solidFill>
                    <a:latin typeface="Calibri"/>
                    <a:ea typeface="Calibri"/>
                    <a:cs typeface="Calibri"/>
                    <a:sym typeface="Calibri"/>
                  </a:rPr>
                  <a:t> </a:t>
                </a:r>
                <a:r>
                  <a:rPr lang="en-GB" sz="1100" b="0" i="1" u="none" strike="noStrike" cap="none" dirty="0" err="1">
                    <a:solidFill>
                      <a:srgbClr val="44546A"/>
                    </a:solidFill>
                    <a:latin typeface="Calibri"/>
                    <a:ea typeface="Calibri"/>
                    <a:cs typeface="Calibri"/>
                    <a:sym typeface="Calibri"/>
                  </a:rPr>
                  <a:t>Herausforderungen</a:t>
                </a:r>
                <a:r>
                  <a:rPr lang="en-GB" sz="1100" b="0" i="1" u="none" strike="noStrike" cap="none" dirty="0">
                    <a:solidFill>
                      <a:srgbClr val="44546A"/>
                    </a:solidFill>
                    <a:latin typeface="Calibri"/>
                    <a:ea typeface="Calibri"/>
                    <a:cs typeface="Calibri"/>
                    <a:sym typeface="Calibri"/>
                  </a:rPr>
                  <a:t> (</a:t>
                </a:r>
                <a:r>
                  <a:rPr lang="en-GB" sz="1100" b="0" i="1" u="none" strike="noStrike" cap="none" dirty="0" err="1">
                    <a:solidFill>
                      <a:srgbClr val="44546A"/>
                    </a:solidFill>
                    <a:latin typeface="Calibri"/>
                    <a:ea typeface="Calibri"/>
                    <a:cs typeface="Calibri"/>
                    <a:sym typeface="Calibri"/>
                  </a:rPr>
                  <a:t>angepasst</a:t>
                </a:r>
                <a:r>
                  <a:rPr lang="en-GB" sz="1100" b="0" i="1" u="none" strike="noStrike" cap="none" dirty="0">
                    <a:solidFill>
                      <a:srgbClr val="44546A"/>
                    </a:solidFill>
                    <a:latin typeface="Calibri"/>
                    <a:ea typeface="Calibri"/>
                    <a:cs typeface="Calibri"/>
                    <a:sym typeface="Calibri"/>
                  </a:rPr>
                  <a:t> </a:t>
                </a:r>
                <a:r>
                  <a:rPr lang="en-GB" sz="1100" b="0" i="1" u="none" strike="noStrike" cap="none" dirty="0" err="1">
                    <a:solidFill>
                      <a:srgbClr val="44546A"/>
                    </a:solidFill>
                    <a:latin typeface="Calibri"/>
                    <a:ea typeface="Calibri"/>
                    <a:cs typeface="Calibri"/>
                    <a:sym typeface="Calibri"/>
                  </a:rPr>
                  <a:t>aus</a:t>
                </a:r>
                <a:r>
                  <a:rPr lang="en-GB" sz="1100" b="0" i="1" u="none" strike="noStrike" cap="none" dirty="0">
                    <a:solidFill>
                      <a:srgbClr val="44546A"/>
                    </a:solidFill>
                    <a:latin typeface="Calibri"/>
                    <a:ea typeface="Calibri"/>
                    <a:cs typeface="Calibri"/>
                    <a:sym typeface="Calibri"/>
                  </a:rPr>
                  <a:t> [11])</a:t>
                </a:r>
                <a:endParaRPr sz="1100" b="0" i="1" u="none" strike="noStrike" cap="none" dirty="0">
                  <a:solidFill>
                    <a:srgbClr val="44546A"/>
                  </a:solidFill>
                  <a:latin typeface="Calibri"/>
                  <a:ea typeface="Calibri"/>
                  <a:cs typeface="Calibri"/>
                  <a:sym typeface="Calibri"/>
                </a:endParaRPr>
              </a:p>
            </p:txBody>
          </p:sp>
        </p:grpSp>
      </p:grpSp>
      <p:grpSp>
        <p:nvGrpSpPr>
          <p:cNvPr id="321" name="Google Shape;321;p12"/>
          <p:cNvGrpSpPr/>
          <p:nvPr/>
        </p:nvGrpSpPr>
        <p:grpSpPr>
          <a:xfrm>
            <a:off x="5089553" y="922010"/>
            <a:ext cx="2977174" cy="843431"/>
            <a:chOff x="508817" y="0"/>
            <a:chExt cx="2457772" cy="843431"/>
          </a:xfrm>
        </p:grpSpPr>
        <p:sp>
          <p:nvSpPr>
            <p:cNvPr id="322" name="Google Shape;322;p12"/>
            <p:cNvSpPr/>
            <p:nvPr/>
          </p:nvSpPr>
          <p:spPr>
            <a:xfrm>
              <a:off x="508817" y="0"/>
              <a:ext cx="2457772" cy="843431"/>
            </a:xfrm>
            <a:prstGeom prst="rect">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2"/>
            <p:cNvSpPr txBox="1"/>
            <p:nvPr/>
          </p:nvSpPr>
          <p:spPr>
            <a:xfrm>
              <a:off x="508817" y="0"/>
              <a:ext cx="2457772" cy="843431"/>
            </a:xfrm>
            <a:prstGeom prst="rect">
              <a:avLst/>
            </a:prstGeom>
            <a:no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en-GB" sz="1200" b="0" i="0" u="none" strike="noStrike" cap="none">
                  <a:solidFill>
                    <a:srgbClr val="FFFFFF"/>
                  </a:solidFill>
                  <a:latin typeface="Arial"/>
                  <a:ea typeface="Arial"/>
                  <a:cs typeface="Arial"/>
                  <a:sym typeface="Arial"/>
                </a:rPr>
                <a:t>-Höherer Grad der sozialen Integration</a:t>
              </a:r>
              <a:endParaRPr sz="1200" b="0" i="0" u="none" strike="noStrike" cap="none">
                <a:solidFill>
                  <a:srgbClr val="FFFFFF"/>
                </a:solidFill>
                <a:latin typeface="Arial"/>
                <a:ea typeface="Arial"/>
                <a:cs typeface="Arial"/>
                <a:sym typeface="Arial"/>
              </a:endParaRPr>
            </a:p>
            <a:p>
              <a:pPr marL="0" marR="0" lvl="0" indent="0" algn="l" rtl="0">
                <a:lnSpc>
                  <a:spcPct val="90000"/>
                </a:lnSpc>
                <a:spcBef>
                  <a:spcPts val="420"/>
                </a:spcBef>
                <a:spcAft>
                  <a:spcPts val="0"/>
                </a:spcAft>
                <a:buClr>
                  <a:srgbClr val="000000"/>
                </a:buClr>
                <a:buSzPts val="1200"/>
                <a:buFont typeface="Arial"/>
                <a:buNone/>
              </a:pPr>
              <a:r>
                <a:rPr lang="en-GB" sz="1200" b="0" i="0" u="none" strike="noStrike" cap="none">
                  <a:solidFill>
                    <a:srgbClr val="FFFFFF"/>
                  </a:solidFill>
                  <a:latin typeface="Arial"/>
                  <a:ea typeface="Arial"/>
                  <a:cs typeface="Arial"/>
                  <a:sym typeface="Arial"/>
                </a:rPr>
                <a:t>Neues Markt-/Ertragskanalpotenzial</a:t>
              </a:r>
              <a:endParaRPr sz="1200" b="0" i="0" u="none" strike="noStrike" cap="none">
                <a:solidFill>
                  <a:srgbClr val="FFFFFF"/>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3"/>
          <p:cNvSpPr txBox="1">
            <a:spLocks noGrp="1"/>
          </p:cNvSpPr>
          <p:nvPr>
            <p:ph type="title"/>
          </p:nvPr>
        </p:nvSpPr>
        <p:spPr>
          <a:xfrm>
            <a:off x="595237" y="149132"/>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sz="3200"/>
              <a:t>Hemmnisse für KMU</a:t>
            </a:r>
            <a:endParaRPr/>
          </a:p>
        </p:txBody>
      </p:sp>
      <p:grpSp>
        <p:nvGrpSpPr>
          <p:cNvPr id="329" name="Google Shape;329;p13"/>
          <p:cNvGrpSpPr/>
          <p:nvPr/>
        </p:nvGrpSpPr>
        <p:grpSpPr>
          <a:xfrm>
            <a:off x="3092368" y="1160732"/>
            <a:ext cx="6089712" cy="406140"/>
            <a:chOff x="4205250" y="70256"/>
            <a:chExt cx="7476002" cy="558557"/>
          </a:xfrm>
        </p:grpSpPr>
        <p:sp>
          <p:nvSpPr>
            <p:cNvPr id="330" name="Google Shape;330;p13"/>
            <p:cNvSpPr/>
            <p:nvPr/>
          </p:nvSpPr>
          <p:spPr>
            <a:xfrm rot="5400000">
              <a:off x="7663973" y="-3388467"/>
              <a:ext cx="558557" cy="7476002"/>
            </a:xfrm>
            <a:prstGeom prst="round2SameRect">
              <a:avLst>
                <a:gd name="adj1" fmla="val 16667"/>
                <a:gd name="adj2" fmla="val 0"/>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3"/>
            <p:cNvSpPr txBox="1"/>
            <p:nvPr/>
          </p:nvSpPr>
          <p:spPr>
            <a:xfrm>
              <a:off x="4205251" y="97522"/>
              <a:ext cx="7448735" cy="504023"/>
            </a:xfrm>
            <a:prstGeom prst="rect">
              <a:avLst/>
            </a:prstGeom>
            <a:noFill/>
            <a:ln>
              <a:noFill/>
            </a:ln>
          </p:spPr>
          <p:txBody>
            <a:bodyPr spcFirstLastPara="1" wrap="square" lIns="247650" tIns="123825" rIns="247650" bIns="123825" anchor="ctr" anchorCtr="0">
              <a:noAutofit/>
            </a:bodyPr>
            <a:lstStyle/>
            <a:p>
              <a:pPr marL="114300" marR="0" lvl="1" indent="-114300" algn="l" rtl="0">
                <a:lnSpc>
                  <a:spcPct val="90000"/>
                </a:lnSpc>
                <a:spcBef>
                  <a:spcPts val="0"/>
                </a:spcBef>
                <a:spcAft>
                  <a:spcPts val="0"/>
                </a:spcAft>
                <a:buClr>
                  <a:srgbClr val="000000"/>
                </a:buClr>
                <a:buSzPts val="1000"/>
                <a:buFont typeface="Arial"/>
                <a:buChar char="•"/>
              </a:pPr>
              <a:r>
                <a:rPr lang="en-GB" sz="1000" b="0" i="0" u="none" strike="noStrike" cap="none">
                  <a:solidFill>
                    <a:srgbClr val="000000"/>
                  </a:solidFill>
                  <a:latin typeface="Arial"/>
                  <a:ea typeface="Arial"/>
                  <a:cs typeface="Arial"/>
                  <a:sym typeface="Arial"/>
                </a:rPr>
                <a:t>Der Leitung des KMU fehlt möglicherweise eine "grüne" Einstellung</a:t>
              </a:r>
              <a:endParaRPr/>
            </a:p>
          </p:txBody>
        </p:sp>
      </p:grpSp>
      <p:grpSp>
        <p:nvGrpSpPr>
          <p:cNvPr id="332" name="Google Shape;332;p13"/>
          <p:cNvGrpSpPr/>
          <p:nvPr/>
        </p:nvGrpSpPr>
        <p:grpSpPr>
          <a:xfrm>
            <a:off x="0" y="1083979"/>
            <a:ext cx="2936625" cy="507675"/>
            <a:chOff x="0" y="435"/>
            <a:chExt cx="4205251" cy="698197"/>
          </a:xfrm>
        </p:grpSpPr>
        <p:sp>
          <p:nvSpPr>
            <p:cNvPr id="333" name="Google Shape;333;p13"/>
            <p:cNvSpPr/>
            <p:nvPr/>
          </p:nvSpPr>
          <p:spPr>
            <a:xfrm>
              <a:off x="0" y="435"/>
              <a:ext cx="4205251" cy="698197"/>
            </a:xfrm>
            <a:prstGeom prst="roundRect">
              <a:avLst>
                <a:gd name="adj" fmla="val 16667"/>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3"/>
            <p:cNvSpPr txBox="1"/>
            <p:nvPr/>
          </p:nvSpPr>
          <p:spPr>
            <a:xfrm>
              <a:off x="34083" y="34518"/>
              <a:ext cx="4137085" cy="630031"/>
            </a:xfrm>
            <a:prstGeom prst="rect">
              <a:avLst/>
            </a:prstGeom>
            <a:noFill/>
            <a:ln>
              <a:noFill/>
            </a:ln>
          </p:spPr>
          <p:txBody>
            <a:bodyPr spcFirstLastPara="1" wrap="square" lIns="72375" tIns="36175" rIns="72375" bIns="3617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GB" sz="1200" b="1" i="0" u="none" strike="noStrike" cap="none">
                  <a:solidFill>
                    <a:srgbClr val="FFFFFF"/>
                  </a:solidFill>
                  <a:latin typeface="Arial"/>
                  <a:ea typeface="Arial"/>
                  <a:cs typeface="Arial"/>
                  <a:sym typeface="Arial"/>
                </a:rPr>
                <a:t>Kultur der Umwelt </a:t>
              </a:r>
              <a:endParaRPr sz="1200" b="1" i="0" u="none" strike="noStrike" cap="none">
                <a:solidFill>
                  <a:srgbClr val="FFFFFF"/>
                </a:solidFill>
                <a:latin typeface="Arial"/>
                <a:ea typeface="Arial"/>
                <a:cs typeface="Arial"/>
                <a:sym typeface="Arial"/>
              </a:endParaRPr>
            </a:p>
          </p:txBody>
        </p:sp>
      </p:grpSp>
      <p:grpSp>
        <p:nvGrpSpPr>
          <p:cNvPr id="335" name="Google Shape;335;p13"/>
          <p:cNvGrpSpPr/>
          <p:nvPr/>
        </p:nvGrpSpPr>
        <p:grpSpPr>
          <a:xfrm>
            <a:off x="3094028" y="1605765"/>
            <a:ext cx="6145836" cy="406140"/>
            <a:chOff x="4205250" y="803364"/>
            <a:chExt cx="7476002" cy="558557"/>
          </a:xfrm>
        </p:grpSpPr>
        <p:sp>
          <p:nvSpPr>
            <p:cNvPr id="336" name="Google Shape;336;p13"/>
            <p:cNvSpPr/>
            <p:nvPr/>
          </p:nvSpPr>
          <p:spPr>
            <a:xfrm rot="5400000">
              <a:off x="7663973" y="-2655359"/>
              <a:ext cx="558557" cy="7476002"/>
            </a:xfrm>
            <a:prstGeom prst="round2SameRect">
              <a:avLst>
                <a:gd name="adj1" fmla="val 16667"/>
                <a:gd name="adj2" fmla="val 0"/>
              </a:avLst>
            </a:prstGeom>
            <a:solidFill>
              <a:srgbClr val="CBDBE8">
                <a:alpha val="89803"/>
              </a:srgbClr>
            </a:solidFill>
            <a:ln w="12700" cap="flat" cmpd="sng">
              <a:solidFill>
                <a:srgbClr val="CBDBE8">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3"/>
            <p:cNvSpPr txBox="1"/>
            <p:nvPr/>
          </p:nvSpPr>
          <p:spPr>
            <a:xfrm>
              <a:off x="4205251" y="830630"/>
              <a:ext cx="7448735" cy="504023"/>
            </a:xfrm>
            <a:prstGeom prst="rect">
              <a:avLst/>
            </a:prstGeom>
            <a:noFill/>
            <a:ln>
              <a:noFill/>
            </a:ln>
          </p:spPr>
          <p:txBody>
            <a:bodyPr spcFirstLastPara="1" wrap="square" lIns="247650" tIns="123825" rIns="247650" bIns="123825" anchor="ctr" anchorCtr="0">
              <a:noAutofit/>
            </a:bodyPr>
            <a:lstStyle/>
            <a:p>
              <a:pPr marL="114300" marR="0" lvl="1" indent="-114300" algn="l" rtl="0">
                <a:lnSpc>
                  <a:spcPct val="90000"/>
                </a:lnSpc>
                <a:spcBef>
                  <a:spcPts val="0"/>
                </a:spcBef>
                <a:spcAft>
                  <a:spcPts val="0"/>
                </a:spcAft>
                <a:buClr>
                  <a:srgbClr val="000000"/>
                </a:buClr>
                <a:buSzPts val="1000"/>
                <a:buFont typeface="Arial"/>
                <a:buChar char="•"/>
              </a:pPr>
              <a:r>
                <a:rPr lang="en-GB" sz="1000" b="0" i="0" u="none" strike="noStrike" cap="none">
                  <a:solidFill>
                    <a:srgbClr val="000000"/>
                  </a:solidFill>
                  <a:latin typeface="Arial"/>
                  <a:ea typeface="Arial"/>
                  <a:cs typeface="Arial"/>
                  <a:sym typeface="Arial"/>
                </a:rPr>
                <a:t>KMU reagieren empfindlicher auf finanzielle Mehrkosten</a:t>
              </a:r>
              <a:endParaRPr/>
            </a:p>
            <a:p>
              <a:pPr marL="114300" marR="0" lvl="1" indent="-114300" algn="l" rtl="0">
                <a:lnSpc>
                  <a:spcPct val="90000"/>
                </a:lnSpc>
                <a:spcBef>
                  <a:spcPts val="150"/>
                </a:spcBef>
                <a:spcAft>
                  <a:spcPts val="0"/>
                </a:spcAft>
                <a:buClr>
                  <a:srgbClr val="000000"/>
                </a:buClr>
                <a:buSzPts val="1000"/>
                <a:buFont typeface="Arial"/>
                <a:buChar char="•"/>
              </a:pPr>
              <a:r>
                <a:rPr lang="en-GB" sz="1000" b="0" i="0" u="none" strike="noStrike" cap="none">
                  <a:solidFill>
                    <a:srgbClr val="000000"/>
                  </a:solidFill>
                  <a:latin typeface="Arial"/>
                  <a:ea typeface="Arial"/>
                  <a:cs typeface="Arial"/>
                  <a:sym typeface="Arial"/>
                </a:rPr>
                <a:t>KMU, insbesondere Neugründungen, gelten als finanziell riskant</a:t>
              </a:r>
              <a:endParaRPr/>
            </a:p>
          </p:txBody>
        </p:sp>
      </p:grpSp>
      <p:grpSp>
        <p:nvGrpSpPr>
          <p:cNvPr id="338" name="Google Shape;338;p13"/>
          <p:cNvGrpSpPr/>
          <p:nvPr/>
        </p:nvGrpSpPr>
        <p:grpSpPr>
          <a:xfrm>
            <a:off x="0" y="1603232"/>
            <a:ext cx="2936625" cy="507675"/>
            <a:chOff x="0" y="733542"/>
            <a:chExt cx="4205251" cy="698197"/>
          </a:xfrm>
        </p:grpSpPr>
        <p:sp>
          <p:nvSpPr>
            <p:cNvPr id="339" name="Google Shape;339;p13"/>
            <p:cNvSpPr/>
            <p:nvPr/>
          </p:nvSpPr>
          <p:spPr>
            <a:xfrm>
              <a:off x="0" y="733542"/>
              <a:ext cx="4205251" cy="698197"/>
            </a:xfrm>
            <a:prstGeom prst="roundRect">
              <a:avLst>
                <a:gd name="adj" fmla="val 16667"/>
              </a:avLst>
            </a:prstGeom>
            <a:solidFill>
              <a:srgbClr val="439ABF"/>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3"/>
            <p:cNvSpPr txBox="1"/>
            <p:nvPr/>
          </p:nvSpPr>
          <p:spPr>
            <a:xfrm>
              <a:off x="34083" y="767625"/>
              <a:ext cx="4137085" cy="630031"/>
            </a:xfrm>
            <a:prstGeom prst="rect">
              <a:avLst/>
            </a:prstGeom>
            <a:noFill/>
            <a:ln>
              <a:noFill/>
            </a:ln>
          </p:spPr>
          <p:txBody>
            <a:bodyPr spcFirstLastPara="1" wrap="square" lIns="72375" tIns="36175" rIns="72375" bIns="3617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GB" sz="1200" b="1" i="0" u="none" strike="noStrike" cap="none">
                  <a:solidFill>
                    <a:srgbClr val="FFFFFF"/>
                  </a:solidFill>
                  <a:latin typeface="Arial"/>
                  <a:ea typeface="Arial"/>
                  <a:cs typeface="Arial"/>
                  <a:sym typeface="Arial"/>
                </a:rPr>
                <a:t>Finanzielles Hindernis </a:t>
              </a:r>
              <a:endParaRPr sz="1200" b="1" i="0" u="none" strike="noStrike" cap="none">
                <a:solidFill>
                  <a:srgbClr val="FFFFFF"/>
                </a:solidFill>
                <a:latin typeface="Arial"/>
                <a:ea typeface="Arial"/>
                <a:cs typeface="Arial"/>
                <a:sym typeface="Arial"/>
              </a:endParaRPr>
            </a:p>
          </p:txBody>
        </p:sp>
      </p:grpSp>
      <p:grpSp>
        <p:nvGrpSpPr>
          <p:cNvPr id="341" name="Google Shape;341;p13"/>
          <p:cNvGrpSpPr/>
          <p:nvPr/>
        </p:nvGrpSpPr>
        <p:grpSpPr>
          <a:xfrm>
            <a:off x="3092369" y="2204713"/>
            <a:ext cx="6089712" cy="406140"/>
            <a:chOff x="4205250" y="1536471"/>
            <a:chExt cx="7476002" cy="558557"/>
          </a:xfrm>
        </p:grpSpPr>
        <p:sp>
          <p:nvSpPr>
            <p:cNvPr id="342" name="Google Shape;342;p13"/>
            <p:cNvSpPr/>
            <p:nvPr/>
          </p:nvSpPr>
          <p:spPr>
            <a:xfrm rot="5400000">
              <a:off x="7663973" y="-1922252"/>
              <a:ext cx="558557" cy="7476002"/>
            </a:xfrm>
            <a:prstGeom prst="round2SameRect">
              <a:avLst>
                <a:gd name="adj1" fmla="val 16667"/>
                <a:gd name="adj2" fmla="val 0"/>
              </a:avLst>
            </a:prstGeom>
            <a:solidFill>
              <a:srgbClr val="CBE4E7">
                <a:alpha val="89803"/>
              </a:srgbClr>
            </a:solidFill>
            <a:ln w="12700" cap="flat" cmpd="sng">
              <a:solidFill>
                <a:srgbClr val="CBE4E7">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txBox="1"/>
            <p:nvPr/>
          </p:nvSpPr>
          <p:spPr>
            <a:xfrm>
              <a:off x="4205251" y="1563737"/>
              <a:ext cx="7448735" cy="504023"/>
            </a:xfrm>
            <a:prstGeom prst="rect">
              <a:avLst/>
            </a:prstGeom>
            <a:noFill/>
            <a:ln>
              <a:noFill/>
            </a:ln>
          </p:spPr>
          <p:txBody>
            <a:bodyPr spcFirstLastPara="1" wrap="square" lIns="247650" tIns="123825" rIns="247650" bIns="123825" anchor="ctr" anchorCtr="0">
              <a:noAutofit/>
            </a:bodyPr>
            <a:lstStyle/>
            <a:p>
              <a:pPr marL="114300" marR="0" lvl="1" indent="-114300" algn="l" rtl="0">
                <a:lnSpc>
                  <a:spcPct val="90000"/>
                </a:lnSpc>
                <a:spcBef>
                  <a:spcPts val="0"/>
                </a:spcBef>
                <a:spcAft>
                  <a:spcPts val="0"/>
                </a:spcAft>
                <a:buClr>
                  <a:srgbClr val="000000"/>
                </a:buClr>
                <a:buSzPts val="1000"/>
                <a:buFont typeface="Arial"/>
                <a:buChar char="•"/>
              </a:pPr>
              <a:r>
                <a:rPr lang="en-GB" sz="1000" b="0" i="0" u="none" strike="noStrike" cap="none">
                  <a:solidFill>
                    <a:srgbClr val="000000"/>
                  </a:solidFill>
                  <a:latin typeface="Arial"/>
                  <a:ea typeface="Arial"/>
                  <a:cs typeface="Arial"/>
                  <a:sym typeface="Arial"/>
                </a:rPr>
                <a:t>Die meisten Instrumente für das Umweltmanagement sind für große Unternehmen geeignet</a:t>
              </a:r>
              <a:endParaRPr sz="1000" b="0" i="0" u="none" strike="noStrike" cap="none">
                <a:solidFill>
                  <a:srgbClr val="000000"/>
                </a:solidFill>
                <a:latin typeface="Arial"/>
                <a:ea typeface="Arial"/>
                <a:cs typeface="Arial"/>
                <a:sym typeface="Arial"/>
              </a:endParaRPr>
            </a:p>
            <a:p>
              <a:pPr marL="114300" marR="0" lvl="1" indent="-114300" algn="l" rtl="0">
                <a:lnSpc>
                  <a:spcPct val="90000"/>
                </a:lnSpc>
                <a:spcBef>
                  <a:spcPts val="150"/>
                </a:spcBef>
                <a:spcAft>
                  <a:spcPts val="0"/>
                </a:spcAft>
                <a:buClr>
                  <a:srgbClr val="000000"/>
                </a:buClr>
                <a:buSzPts val="1000"/>
                <a:buFont typeface="Arial"/>
                <a:buChar char="•"/>
              </a:pPr>
              <a:r>
                <a:rPr lang="en-GB" sz="1000" b="0" i="0" u="none" strike="noStrike" cap="none">
                  <a:solidFill>
                    <a:srgbClr val="000000"/>
                  </a:solidFill>
                  <a:latin typeface="Arial"/>
                  <a:ea typeface="Arial"/>
                  <a:cs typeface="Arial"/>
                  <a:sym typeface="Arial"/>
                </a:rPr>
                <a:t>Mehrere Konzepte der CE-bezogenen EU-Gesetzgebung sind nicht klar genug</a:t>
              </a:r>
              <a:endParaRPr sz="1000" b="0" i="0" u="none" strike="noStrike" cap="none">
                <a:solidFill>
                  <a:srgbClr val="000000"/>
                </a:solidFill>
                <a:latin typeface="Arial"/>
                <a:ea typeface="Arial"/>
                <a:cs typeface="Arial"/>
                <a:sym typeface="Arial"/>
              </a:endParaRPr>
            </a:p>
          </p:txBody>
        </p:sp>
      </p:grpSp>
      <p:grpSp>
        <p:nvGrpSpPr>
          <p:cNvPr id="344" name="Google Shape;344;p13"/>
          <p:cNvGrpSpPr/>
          <p:nvPr/>
        </p:nvGrpSpPr>
        <p:grpSpPr>
          <a:xfrm>
            <a:off x="0" y="2122484"/>
            <a:ext cx="2936625" cy="507675"/>
            <a:chOff x="0" y="1466649"/>
            <a:chExt cx="4205251" cy="698197"/>
          </a:xfrm>
        </p:grpSpPr>
        <p:sp>
          <p:nvSpPr>
            <p:cNvPr id="345" name="Google Shape;345;p13"/>
            <p:cNvSpPr/>
            <p:nvPr/>
          </p:nvSpPr>
          <p:spPr>
            <a:xfrm>
              <a:off x="0" y="1466649"/>
              <a:ext cx="4205251" cy="698197"/>
            </a:xfrm>
            <a:prstGeom prst="roundRect">
              <a:avLst>
                <a:gd name="adj" fmla="val 16667"/>
              </a:avLst>
            </a:prstGeom>
            <a:solidFill>
              <a:srgbClr val="43BCB8"/>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3"/>
            <p:cNvSpPr txBox="1"/>
            <p:nvPr/>
          </p:nvSpPr>
          <p:spPr>
            <a:xfrm>
              <a:off x="34083" y="1500732"/>
              <a:ext cx="4137085" cy="630031"/>
            </a:xfrm>
            <a:prstGeom prst="rect">
              <a:avLst/>
            </a:prstGeom>
            <a:noFill/>
            <a:ln>
              <a:noFill/>
            </a:ln>
          </p:spPr>
          <p:txBody>
            <a:bodyPr spcFirstLastPara="1" wrap="square" lIns="72375" tIns="36175" rIns="72375" bIns="3617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GB" sz="1200" b="1" i="0" u="none" strike="noStrike" cap="none">
                  <a:solidFill>
                    <a:srgbClr val="FFFFFF"/>
                  </a:solidFill>
                  <a:latin typeface="Arial"/>
                  <a:ea typeface="Arial"/>
                  <a:cs typeface="Arial"/>
                  <a:sym typeface="Arial"/>
                </a:rPr>
                <a:t>Mangel an staatlicher Unterstützung und wirksamen Rechtsvorschriften </a:t>
              </a:r>
              <a:endParaRPr sz="1200" b="1" i="0" u="none" strike="noStrike" cap="none">
                <a:solidFill>
                  <a:srgbClr val="FFFFFF"/>
                </a:solidFill>
                <a:latin typeface="Arial"/>
                <a:ea typeface="Arial"/>
                <a:cs typeface="Arial"/>
                <a:sym typeface="Arial"/>
              </a:endParaRPr>
            </a:p>
          </p:txBody>
        </p:sp>
      </p:grpSp>
      <p:grpSp>
        <p:nvGrpSpPr>
          <p:cNvPr id="347" name="Google Shape;347;p13"/>
          <p:cNvGrpSpPr/>
          <p:nvPr/>
        </p:nvGrpSpPr>
        <p:grpSpPr>
          <a:xfrm>
            <a:off x="3092368" y="2720188"/>
            <a:ext cx="6089712" cy="406140"/>
            <a:chOff x="4205250" y="2269578"/>
            <a:chExt cx="7476002" cy="558557"/>
          </a:xfrm>
        </p:grpSpPr>
        <p:sp>
          <p:nvSpPr>
            <p:cNvPr id="348" name="Google Shape;348;p13"/>
            <p:cNvSpPr/>
            <p:nvPr/>
          </p:nvSpPr>
          <p:spPr>
            <a:xfrm rot="5400000">
              <a:off x="7663973" y="-1189145"/>
              <a:ext cx="558557" cy="7476002"/>
            </a:xfrm>
            <a:prstGeom prst="round2SameRect">
              <a:avLst>
                <a:gd name="adj1" fmla="val 16667"/>
                <a:gd name="adj2" fmla="val 0"/>
              </a:avLst>
            </a:prstGeom>
            <a:solidFill>
              <a:srgbClr val="CBE5DE">
                <a:alpha val="89803"/>
              </a:srgbClr>
            </a:solidFill>
            <a:ln w="12700" cap="flat" cmpd="sng">
              <a:solidFill>
                <a:srgbClr val="CBE5DE">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3"/>
            <p:cNvSpPr txBox="1"/>
            <p:nvPr/>
          </p:nvSpPr>
          <p:spPr>
            <a:xfrm>
              <a:off x="4205251" y="2296844"/>
              <a:ext cx="7448735" cy="504023"/>
            </a:xfrm>
            <a:prstGeom prst="rect">
              <a:avLst/>
            </a:prstGeom>
            <a:noFill/>
            <a:ln>
              <a:noFill/>
            </a:ln>
          </p:spPr>
          <p:txBody>
            <a:bodyPr spcFirstLastPara="1" wrap="square" lIns="247650" tIns="123825" rIns="247650" bIns="123825" anchor="ctr" anchorCtr="0">
              <a:noAutofit/>
            </a:bodyPr>
            <a:lstStyle/>
            <a:p>
              <a:pPr marL="114300" marR="0" lvl="1" indent="-114300" algn="l" rtl="0">
                <a:lnSpc>
                  <a:spcPct val="90000"/>
                </a:lnSpc>
                <a:spcBef>
                  <a:spcPts val="0"/>
                </a:spcBef>
                <a:spcAft>
                  <a:spcPts val="0"/>
                </a:spcAft>
                <a:buClr>
                  <a:srgbClr val="000000"/>
                </a:buClr>
                <a:buSzPts val="1000"/>
                <a:buFont typeface="Arial"/>
                <a:buChar char="•"/>
              </a:pPr>
              <a:r>
                <a:rPr lang="en-GB" sz="1000" b="0" i="0" u="none" strike="noStrike" cap="none">
                  <a:solidFill>
                    <a:srgbClr val="000000"/>
                  </a:solidFill>
                  <a:latin typeface="Arial"/>
                  <a:ea typeface="Arial"/>
                  <a:cs typeface="Arial"/>
                  <a:sym typeface="Arial"/>
                </a:rPr>
                <a:t>KMU sind sich der finanziellen Vorteile einer Verbesserung ihrer Ressourceneffizienz nicht bewusst</a:t>
              </a:r>
              <a:endParaRPr sz="1000" b="0" i="0" u="none" strike="noStrike" cap="none">
                <a:solidFill>
                  <a:srgbClr val="000000"/>
                </a:solidFill>
                <a:latin typeface="Arial"/>
                <a:ea typeface="Arial"/>
                <a:cs typeface="Arial"/>
                <a:sym typeface="Arial"/>
              </a:endParaRPr>
            </a:p>
            <a:p>
              <a:pPr marL="114300" marR="0" lvl="1" indent="-114300" algn="l" rtl="0">
                <a:lnSpc>
                  <a:spcPct val="90000"/>
                </a:lnSpc>
                <a:spcBef>
                  <a:spcPts val="150"/>
                </a:spcBef>
                <a:spcAft>
                  <a:spcPts val="0"/>
                </a:spcAft>
                <a:buClr>
                  <a:srgbClr val="000000"/>
                </a:buClr>
                <a:buSzPts val="1000"/>
                <a:buFont typeface="Arial"/>
                <a:buChar char="•"/>
              </a:pPr>
              <a:r>
                <a:rPr lang="en-GB" sz="1000" b="0" i="0" u="none" strike="noStrike" cap="none">
                  <a:solidFill>
                    <a:srgbClr val="000000"/>
                  </a:solidFill>
                  <a:latin typeface="Arial"/>
                  <a:ea typeface="Arial"/>
                  <a:cs typeface="Arial"/>
                  <a:sym typeface="Arial"/>
                </a:rPr>
                <a:t>Sie betrachten ressourceneffiziente Praktiken als kostspielig</a:t>
              </a:r>
              <a:endParaRPr sz="1000" b="0" i="0" u="none" strike="noStrike" cap="none">
                <a:solidFill>
                  <a:srgbClr val="000000"/>
                </a:solidFill>
                <a:latin typeface="Arial"/>
                <a:ea typeface="Arial"/>
                <a:cs typeface="Arial"/>
                <a:sym typeface="Arial"/>
              </a:endParaRPr>
            </a:p>
          </p:txBody>
        </p:sp>
      </p:grpSp>
      <p:grpSp>
        <p:nvGrpSpPr>
          <p:cNvPr id="350" name="Google Shape;350;p13"/>
          <p:cNvGrpSpPr/>
          <p:nvPr/>
        </p:nvGrpSpPr>
        <p:grpSpPr>
          <a:xfrm>
            <a:off x="0" y="2649118"/>
            <a:ext cx="2936625" cy="507675"/>
            <a:chOff x="0" y="2199756"/>
            <a:chExt cx="4205251" cy="698197"/>
          </a:xfrm>
        </p:grpSpPr>
        <p:sp>
          <p:nvSpPr>
            <p:cNvPr id="351" name="Google Shape;351;p13"/>
            <p:cNvSpPr/>
            <p:nvPr/>
          </p:nvSpPr>
          <p:spPr>
            <a:xfrm>
              <a:off x="0" y="2199756"/>
              <a:ext cx="4205251" cy="698197"/>
            </a:xfrm>
            <a:prstGeom prst="roundRect">
              <a:avLst>
                <a:gd name="adj" fmla="val 16667"/>
              </a:avLst>
            </a:prstGeom>
            <a:solidFill>
              <a:srgbClr val="44B78C"/>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txBox="1"/>
            <p:nvPr/>
          </p:nvSpPr>
          <p:spPr>
            <a:xfrm>
              <a:off x="34083" y="2233839"/>
              <a:ext cx="4137085" cy="630031"/>
            </a:xfrm>
            <a:prstGeom prst="rect">
              <a:avLst/>
            </a:prstGeom>
            <a:noFill/>
            <a:ln>
              <a:noFill/>
            </a:ln>
          </p:spPr>
          <p:txBody>
            <a:bodyPr spcFirstLastPara="1" wrap="square" lIns="72375" tIns="36175" rIns="72375" bIns="3617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GB" sz="1200" b="1" i="0" u="none" strike="noStrike" cap="none">
                  <a:solidFill>
                    <a:srgbClr val="FFFFFF"/>
                  </a:solidFill>
                  <a:latin typeface="Arial"/>
                  <a:ea typeface="Arial"/>
                  <a:cs typeface="Arial"/>
                  <a:sym typeface="Arial"/>
                </a:rPr>
                <a:t>Mangel an Informationen </a:t>
              </a:r>
              <a:endParaRPr sz="1200" b="1" i="0" u="none" strike="noStrike" cap="none">
                <a:solidFill>
                  <a:srgbClr val="FFFFFF"/>
                </a:solidFill>
                <a:latin typeface="Arial"/>
                <a:ea typeface="Arial"/>
                <a:cs typeface="Arial"/>
                <a:sym typeface="Arial"/>
              </a:endParaRPr>
            </a:p>
          </p:txBody>
        </p:sp>
      </p:grpSp>
      <p:grpSp>
        <p:nvGrpSpPr>
          <p:cNvPr id="353" name="Google Shape;353;p13"/>
          <p:cNvGrpSpPr/>
          <p:nvPr/>
        </p:nvGrpSpPr>
        <p:grpSpPr>
          <a:xfrm>
            <a:off x="3073330" y="3248612"/>
            <a:ext cx="6070670" cy="406140"/>
            <a:chOff x="4205250" y="3002685"/>
            <a:chExt cx="7476002" cy="558557"/>
          </a:xfrm>
        </p:grpSpPr>
        <p:sp>
          <p:nvSpPr>
            <p:cNvPr id="354" name="Google Shape;354;p13"/>
            <p:cNvSpPr/>
            <p:nvPr/>
          </p:nvSpPr>
          <p:spPr>
            <a:xfrm rot="5400000">
              <a:off x="7663973" y="-456038"/>
              <a:ext cx="558557" cy="7476002"/>
            </a:xfrm>
            <a:prstGeom prst="round2SameRect">
              <a:avLst>
                <a:gd name="adj1" fmla="val 16667"/>
                <a:gd name="adj2" fmla="val 0"/>
              </a:avLst>
            </a:prstGeom>
            <a:solidFill>
              <a:srgbClr val="CCE4D5">
                <a:alpha val="89803"/>
              </a:srgbClr>
            </a:solidFill>
            <a:ln w="12700" cap="flat" cmpd="sng">
              <a:solidFill>
                <a:srgbClr val="CCE4D5">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3"/>
            <p:cNvSpPr txBox="1"/>
            <p:nvPr/>
          </p:nvSpPr>
          <p:spPr>
            <a:xfrm>
              <a:off x="4205251" y="3029951"/>
              <a:ext cx="7448735" cy="504023"/>
            </a:xfrm>
            <a:prstGeom prst="rect">
              <a:avLst/>
            </a:prstGeom>
            <a:noFill/>
            <a:ln>
              <a:noFill/>
            </a:ln>
          </p:spPr>
          <p:txBody>
            <a:bodyPr spcFirstLastPara="1" wrap="square" lIns="247650" tIns="123825" rIns="247650" bIns="123825" anchor="ctr" anchorCtr="0">
              <a:noAutofit/>
            </a:bodyPr>
            <a:lstStyle/>
            <a:p>
              <a:pPr marL="114300" marR="0" lvl="1" indent="-114300" algn="l" rtl="0">
                <a:lnSpc>
                  <a:spcPct val="90000"/>
                </a:lnSpc>
                <a:spcBef>
                  <a:spcPts val="0"/>
                </a:spcBef>
                <a:spcAft>
                  <a:spcPts val="0"/>
                </a:spcAft>
                <a:buClr>
                  <a:srgbClr val="000000"/>
                </a:buClr>
                <a:buSzPts val="1000"/>
                <a:buFont typeface="Arial"/>
                <a:buChar char="•"/>
              </a:pPr>
              <a:r>
                <a:rPr lang="en-GB" sz="1000" b="0" i="0" u="none" strike="noStrike" cap="none">
                  <a:solidFill>
                    <a:srgbClr val="000000"/>
                  </a:solidFill>
                  <a:latin typeface="Arial"/>
                  <a:ea typeface="Arial"/>
                  <a:cs typeface="Arial"/>
                  <a:sym typeface="Arial"/>
                </a:rPr>
                <a:t>KMU verfügen häufig nicht über das spezifische Wissen und die Kapazitäten, um die administrativen Anforderungen zu erfüllen</a:t>
              </a:r>
              <a:endParaRPr sz="1000" b="0" i="0" u="none" strike="noStrike" cap="none">
                <a:solidFill>
                  <a:srgbClr val="000000"/>
                </a:solidFill>
                <a:latin typeface="Arial"/>
                <a:ea typeface="Arial"/>
                <a:cs typeface="Arial"/>
                <a:sym typeface="Arial"/>
              </a:endParaRPr>
            </a:p>
            <a:p>
              <a:pPr marL="114300" marR="0" lvl="1" indent="-114300" algn="l" rtl="0">
                <a:lnSpc>
                  <a:spcPct val="90000"/>
                </a:lnSpc>
                <a:spcBef>
                  <a:spcPts val="150"/>
                </a:spcBef>
                <a:spcAft>
                  <a:spcPts val="0"/>
                </a:spcAft>
                <a:buClr>
                  <a:srgbClr val="000000"/>
                </a:buClr>
                <a:buSzPts val="1000"/>
                <a:buFont typeface="Arial"/>
                <a:buChar char="•"/>
              </a:pPr>
              <a:r>
                <a:rPr lang="en-GB" sz="1000" b="0" i="0" u="none" strike="noStrike" cap="none">
                  <a:solidFill>
                    <a:srgbClr val="000000"/>
                  </a:solidFill>
                  <a:latin typeface="Arial"/>
                  <a:ea typeface="Arial"/>
                  <a:cs typeface="Arial"/>
                  <a:sym typeface="Arial"/>
                </a:rPr>
                <a:t>Die Überwachung und Berichterstattung von Umweltdaten ist für ein KMU oft ein komplexer Prozess</a:t>
              </a:r>
              <a:endParaRPr sz="1000" b="0" i="0" u="none" strike="noStrike" cap="none">
                <a:solidFill>
                  <a:srgbClr val="000000"/>
                </a:solidFill>
                <a:latin typeface="Arial"/>
                <a:ea typeface="Arial"/>
                <a:cs typeface="Arial"/>
                <a:sym typeface="Arial"/>
              </a:endParaRPr>
            </a:p>
          </p:txBody>
        </p:sp>
      </p:grpSp>
      <p:grpSp>
        <p:nvGrpSpPr>
          <p:cNvPr id="356" name="Google Shape;356;p13"/>
          <p:cNvGrpSpPr/>
          <p:nvPr/>
        </p:nvGrpSpPr>
        <p:grpSpPr>
          <a:xfrm>
            <a:off x="0" y="3175748"/>
            <a:ext cx="2936625" cy="507675"/>
            <a:chOff x="0" y="2932863"/>
            <a:chExt cx="4205251" cy="698197"/>
          </a:xfrm>
        </p:grpSpPr>
        <p:sp>
          <p:nvSpPr>
            <p:cNvPr id="357" name="Google Shape;357;p13"/>
            <p:cNvSpPr/>
            <p:nvPr/>
          </p:nvSpPr>
          <p:spPr>
            <a:xfrm>
              <a:off x="0" y="2932863"/>
              <a:ext cx="4205251" cy="698197"/>
            </a:xfrm>
            <a:prstGeom prst="roundRect">
              <a:avLst>
                <a:gd name="adj" fmla="val 16667"/>
              </a:avLst>
            </a:prstGeom>
            <a:solidFill>
              <a:srgbClr val="45B36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3"/>
            <p:cNvSpPr txBox="1"/>
            <p:nvPr/>
          </p:nvSpPr>
          <p:spPr>
            <a:xfrm>
              <a:off x="34083" y="2966946"/>
              <a:ext cx="4137085" cy="630031"/>
            </a:xfrm>
            <a:prstGeom prst="rect">
              <a:avLst/>
            </a:prstGeom>
            <a:noFill/>
            <a:ln>
              <a:noFill/>
            </a:ln>
          </p:spPr>
          <p:txBody>
            <a:bodyPr spcFirstLastPara="1" wrap="square" lIns="72375" tIns="36175" rIns="72375" bIns="3617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GB" sz="1200" b="1" i="0" u="none" strike="noStrike" cap="none">
                  <a:solidFill>
                    <a:srgbClr val="FFFFFF"/>
                  </a:solidFill>
                  <a:latin typeface="Arial"/>
                  <a:ea typeface="Arial"/>
                  <a:cs typeface="Arial"/>
                  <a:sym typeface="Arial"/>
                </a:rPr>
                <a:t>Verwaltungsaufwand </a:t>
              </a:r>
              <a:endParaRPr sz="1200" b="1" i="0" u="none" strike="noStrike" cap="none">
                <a:solidFill>
                  <a:srgbClr val="FFFFFF"/>
                </a:solidFill>
                <a:latin typeface="Arial"/>
                <a:ea typeface="Arial"/>
                <a:cs typeface="Arial"/>
                <a:sym typeface="Arial"/>
              </a:endParaRPr>
            </a:p>
          </p:txBody>
        </p:sp>
      </p:grpSp>
      <p:grpSp>
        <p:nvGrpSpPr>
          <p:cNvPr id="359" name="Google Shape;359;p13"/>
          <p:cNvGrpSpPr/>
          <p:nvPr/>
        </p:nvGrpSpPr>
        <p:grpSpPr>
          <a:xfrm>
            <a:off x="3073329" y="3781572"/>
            <a:ext cx="6070670" cy="406140"/>
            <a:chOff x="4205250" y="3735791"/>
            <a:chExt cx="7476002" cy="558557"/>
          </a:xfrm>
        </p:grpSpPr>
        <p:sp>
          <p:nvSpPr>
            <p:cNvPr id="360" name="Google Shape;360;p13"/>
            <p:cNvSpPr/>
            <p:nvPr/>
          </p:nvSpPr>
          <p:spPr>
            <a:xfrm rot="5400000">
              <a:off x="7663973" y="277068"/>
              <a:ext cx="558557" cy="7476002"/>
            </a:xfrm>
            <a:prstGeom prst="round2SameRect">
              <a:avLst>
                <a:gd name="adj1" fmla="val 16667"/>
                <a:gd name="adj2" fmla="val 0"/>
              </a:avLst>
            </a:prstGeom>
            <a:solidFill>
              <a:srgbClr val="CBE4CD">
                <a:alpha val="89803"/>
              </a:srgbClr>
            </a:solidFill>
            <a:ln w="12700" cap="flat" cmpd="sng">
              <a:solidFill>
                <a:srgbClr val="CBE4CD">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3"/>
            <p:cNvSpPr txBox="1"/>
            <p:nvPr/>
          </p:nvSpPr>
          <p:spPr>
            <a:xfrm>
              <a:off x="4205251" y="3763058"/>
              <a:ext cx="7448735" cy="504023"/>
            </a:xfrm>
            <a:prstGeom prst="rect">
              <a:avLst/>
            </a:prstGeom>
            <a:noFill/>
            <a:ln>
              <a:noFill/>
            </a:ln>
          </p:spPr>
          <p:txBody>
            <a:bodyPr spcFirstLastPara="1" wrap="square" lIns="247650" tIns="123825" rIns="247650" bIns="123825" anchor="ctr" anchorCtr="0">
              <a:noAutofit/>
            </a:bodyPr>
            <a:lstStyle/>
            <a:p>
              <a:pPr marL="114300" marR="0" lvl="1" indent="-114300" algn="l" rtl="0">
                <a:lnSpc>
                  <a:spcPct val="90000"/>
                </a:lnSpc>
                <a:spcBef>
                  <a:spcPts val="0"/>
                </a:spcBef>
                <a:spcAft>
                  <a:spcPts val="0"/>
                </a:spcAft>
                <a:buClr>
                  <a:srgbClr val="000000"/>
                </a:buClr>
                <a:buSzPts val="1000"/>
                <a:buFont typeface="Arial"/>
                <a:buChar char="•"/>
              </a:pPr>
              <a:r>
                <a:rPr lang="en-GB" sz="1000" b="0" i="0" u="none" strike="noStrike" cap="none">
                  <a:solidFill>
                    <a:srgbClr val="000000"/>
                  </a:solidFill>
                  <a:latin typeface="Arial"/>
                  <a:ea typeface="Arial"/>
                  <a:cs typeface="Arial"/>
                  <a:sym typeface="Arial"/>
                </a:rPr>
                <a:t>Den KMU fehlen oft die technischen Kapazitäten, um fortschrittlichere Spitzentechnologien zu erkennen, zu bewerten und einzuführen.</a:t>
              </a:r>
              <a:endParaRPr sz="1000" b="0" i="0" u="none" strike="noStrike" cap="none">
                <a:solidFill>
                  <a:srgbClr val="000000"/>
                </a:solidFill>
                <a:latin typeface="Arial"/>
                <a:ea typeface="Arial"/>
                <a:cs typeface="Arial"/>
                <a:sym typeface="Arial"/>
              </a:endParaRPr>
            </a:p>
          </p:txBody>
        </p:sp>
      </p:grpSp>
      <p:grpSp>
        <p:nvGrpSpPr>
          <p:cNvPr id="362" name="Google Shape;362;p13"/>
          <p:cNvGrpSpPr/>
          <p:nvPr/>
        </p:nvGrpSpPr>
        <p:grpSpPr>
          <a:xfrm>
            <a:off x="0" y="3702381"/>
            <a:ext cx="2936625" cy="507675"/>
            <a:chOff x="0" y="3665971"/>
            <a:chExt cx="4205251" cy="698197"/>
          </a:xfrm>
        </p:grpSpPr>
        <p:sp>
          <p:nvSpPr>
            <p:cNvPr id="363" name="Google Shape;363;p13"/>
            <p:cNvSpPr/>
            <p:nvPr/>
          </p:nvSpPr>
          <p:spPr>
            <a:xfrm>
              <a:off x="0" y="3665971"/>
              <a:ext cx="4205251" cy="698197"/>
            </a:xfrm>
            <a:prstGeom prst="roundRect">
              <a:avLst>
                <a:gd name="adj" fmla="val 16667"/>
              </a:avLst>
            </a:prstGeom>
            <a:solidFill>
              <a:srgbClr val="4CAF46"/>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3"/>
            <p:cNvSpPr txBox="1"/>
            <p:nvPr/>
          </p:nvSpPr>
          <p:spPr>
            <a:xfrm>
              <a:off x="34083" y="3700054"/>
              <a:ext cx="4137085" cy="630031"/>
            </a:xfrm>
            <a:prstGeom prst="rect">
              <a:avLst/>
            </a:prstGeom>
            <a:noFill/>
            <a:ln>
              <a:noFill/>
            </a:ln>
          </p:spPr>
          <p:txBody>
            <a:bodyPr spcFirstLastPara="1" wrap="square" lIns="72375" tIns="36175" rIns="72375" bIns="3617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GB" sz="1200" b="1" i="0" u="none" strike="noStrike" cap="none">
                  <a:solidFill>
                    <a:srgbClr val="FFFFFF"/>
                  </a:solidFill>
                  <a:latin typeface="Arial"/>
                  <a:ea typeface="Arial"/>
                  <a:cs typeface="Arial"/>
                  <a:sym typeface="Arial"/>
                </a:rPr>
                <a:t>Mangel an technischen Fähigkeiten </a:t>
              </a:r>
              <a:endParaRPr sz="1200" b="1" i="0" u="none" strike="noStrike" cap="none">
                <a:solidFill>
                  <a:srgbClr val="FFFFFF"/>
                </a:solidFill>
                <a:latin typeface="Arial"/>
                <a:ea typeface="Arial"/>
                <a:cs typeface="Arial"/>
                <a:sym typeface="Arial"/>
              </a:endParaRPr>
            </a:p>
          </p:txBody>
        </p:sp>
      </p:grpSp>
      <p:grpSp>
        <p:nvGrpSpPr>
          <p:cNvPr id="365" name="Google Shape;365;p13"/>
          <p:cNvGrpSpPr/>
          <p:nvPr/>
        </p:nvGrpSpPr>
        <p:grpSpPr>
          <a:xfrm>
            <a:off x="3092369" y="4282640"/>
            <a:ext cx="6147495" cy="406140"/>
            <a:chOff x="4205250" y="4468898"/>
            <a:chExt cx="7476002" cy="558557"/>
          </a:xfrm>
        </p:grpSpPr>
        <p:sp>
          <p:nvSpPr>
            <p:cNvPr id="366" name="Google Shape;366;p13"/>
            <p:cNvSpPr/>
            <p:nvPr/>
          </p:nvSpPr>
          <p:spPr>
            <a:xfrm rot="5400000">
              <a:off x="7663973" y="1010175"/>
              <a:ext cx="558557" cy="7476002"/>
            </a:xfrm>
            <a:prstGeom prst="round2SameRect">
              <a:avLst>
                <a:gd name="adj1" fmla="val 16667"/>
                <a:gd name="adj2" fmla="val 0"/>
              </a:avLst>
            </a:prstGeom>
            <a:solidFill>
              <a:srgbClr val="D2E2CB">
                <a:alpha val="89803"/>
              </a:srgbClr>
            </a:solidFill>
            <a:ln w="12700" cap="flat" cmpd="sng">
              <a:solidFill>
                <a:srgbClr val="D2E2CB">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3"/>
            <p:cNvSpPr txBox="1"/>
            <p:nvPr/>
          </p:nvSpPr>
          <p:spPr>
            <a:xfrm>
              <a:off x="4205251" y="4496165"/>
              <a:ext cx="7448735" cy="504023"/>
            </a:xfrm>
            <a:prstGeom prst="rect">
              <a:avLst/>
            </a:prstGeom>
            <a:noFill/>
            <a:ln>
              <a:noFill/>
            </a:ln>
          </p:spPr>
          <p:txBody>
            <a:bodyPr spcFirstLastPara="1" wrap="square" lIns="247650" tIns="123825" rIns="247650" bIns="123825" anchor="ctr" anchorCtr="0">
              <a:noAutofit/>
            </a:bodyPr>
            <a:lstStyle/>
            <a:p>
              <a:pPr marL="114300" marR="0" lvl="1" indent="-114300" algn="l" rtl="0">
                <a:lnSpc>
                  <a:spcPct val="90000"/>
                </a:lnSpc>
                <a:spcBef>
                  <a:spcPts val="0"/>
                </a:spcBef>
                <a:spcAft>
                  <a:spcPts val="0"/>
                </a:spcAft>
                <a:buClr>
                  <a:srgbClr val="000000"/>
                </a:buClr>
                <a:buSzPts val="1000"/>
                <a:buFont typeface="Arial"/>
                <a:buChar char="•"/>
              </a:pPr>
              <a:r>
                <a:rPr lang="en-GB" sz="1000" b="0" i="0" u="none" strike="noStrike" cap="none">
                  <a:solidFill>
                    <a:srgbClr val="000000"/>
                  </a:solidFill>
                  <a:latin typeface="Arial"/>
                  <a:ea typeface="Arial"/>
                  <a:cs typeface="Arial"/>
                  <a:sym typeface="Arial"/>
                </a:rPr>
                <a:t>KMU haben wenig Einfluss auf das Engagement ihrer Zulieferer und Kunden für nachhaltige Aktivitäten</a:t>
              </a:r>
              <a:endParaRPr sz="1000" b="0" i="0" u="none" strike="noStrike" cap="none">
                <a:solidFill>
                  <a:srgbClr val="000000"/>
                </a:solidFill>
                <a:latin typeface="Arial"/>
                <a:ea typeface="Arial"/>
                <a:cs typeface="Arial"/>
                <a:sym typeface="Arial"/>
              </a:endParaRPr>
            </a:p>
          </p:txBody>
        </p:sp>
      </p:grpSp>
      <p:grpSp>
        <p:nvGrpSpPr>
          <p:cNvPr id="368" name="Google Shape;368;p13"/>
          <p:cNvGrpSpPr/>
          <p:nvPr/>
        </p:nvGrpSpPr>
        <p:grpSpPr>
          <a:xfrm>
            <a:off x="0" y="4221635"/>
            <a:ext cx="2936625" cy="507675"/>
            <a:chOff x="0" y="4399078"/>
            <a:chExt cx="4205251" cy="698197"/>
          </a:xfrm>
        </p:grpSpPr>
        <p:sp>
          <p:nvSpPr>
            <p:cNvPr id="369" name="Google Shape;369;p13"/>
            <p:cNvSpPr/>
            <p:nvPr/>
          </p:nvSpPr>
          <p:spPr>
            <a:xfrm>
              <a:off x="0" y="4399078"/>
              <a:ext cx="4205251" cy="698197"/>
            </a:xfrm>
            <a:prstGeom prst="roundRect">
              <a:avLst>
                <a:gd name="adj" fmla="val 16667"/>
              </a:avLst>
            </a:prstGeom>
            <a:solidFill>
              <a:srgbClr val="6FAA47"/>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3"/>
            <p:cNvSpPr txBox="1"/>
            <p:nvPr/>
          </p:nvSpPr>
          <p:spPr>
            <a:xfrm>
              <a:off x="34083" y="4433161"/>
              <a:ext cx="4137085" cy="630031"/>
            </a:xfrm>
            <a:prstGeom prst="rect">
              <a:avLst/>
            </a:prstGeom>
            <a:noFill/>
            <a:ln>
              <a:noFill/>
            </a:ln>
          </p:spPr>
          <p:txBody>
            <a:bodyPr spcFirstLastPara="1" wrap="square" lIns="72375" tIns="36175" rIns="72375" bIns="3617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GB" sz="1200" b="1" i="0" u="none" strike="noStrike" cap="none">
                  <a:solidFill>
                    <a:srgbClr val="FFFFFF"/>
                  </a:solidFill>
                  <a:latin typeface="Arial"/>
                  <a:ea typeface="Arial"/>
                  <a:cs typeface="Arial"/>
                  <a:sym typeface="Arial"/>
                </a:rPr>
                <a:t>Fehlende Unterstützung durch das Netz von Angebot und Nachfrage</a:t>
              </a:r>
              <a:endParaRPr sz="1200" b="1" i="0" u="none" strike="noStrike" cap="none">
                <a:solidFill>
                  <a:srgbClr val="FFFFFF"/>
                </a:solidFill>
                <a:latin typeface="Arial"/>
                <a:ea typeface="Arial"/>
                <a:cs typeface="Arial"/>
                <a:sym typeface="Arial"/>
              </a:endParaRPr>
            </a:p>
          </p:txBody>
        </p:sp>
      </p:grpSp>
      <p:pic>
        <p:nvPicPr>
          <p:cNvPr id="371" name="Google Shape;371;p13"/>
          <p:cNvPicPr preferRelativeResize="0"/>
          <p:nvPr/>
        </p:nvPicPr>
        <p:blipFill rotWithShape="1">
          <a:blip r:embed="rId3">
            <a:alphaModFix/>
          </a:blip>
          <a:srcRect/>
          <a:stretch/>
        </p:blipFill>
        <p:spPr>
          <a:xfrm>
            <a:off x="5486181" y="83687"/>
            <a:ext cx="1359871" cy="133461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14"/>
          <p:cNvSpPr txBox="1">
            <a:spLocks noGrp="1"/>
          </p:cNvSpPr>
          <p:nvPr>
            <p:ph type="title"/>
          </p:nvPr>
        </p:nvSpPr>
        <p:spPr>
          <a:xfrm>
            <a:off x="-931158" y="1077043"/>
            <a:ext cx="771780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sz="4000">
                <a:solidFill>
                  <a:srgbClr val="368E00"/>
                </a:solidFill>
              </a:rPr>
              <a:t>Vorteile für Verbraucher</a:t>
            </a:r>
            <a:br>
              <a:rPr lang="en-GB" sz="4000">
                <a:solidFill>
                  <a:srgbClr val="368E00"/>
                </a:solidFill>
              </a:rPr>
            </a:br>
            <a:br>
              <a:rPr lang="en-GB" sz="4000">
                <a:solidFill>
                  <a:srgbClr val="368E00"/>
                </a:solidFill>
              </a:rPr>
            </a:br>
            <a:endParaRPr/>
          </a:p>
        </p:txBody>
      </p:sp>
      <p:sp>
        <p:nvSpPr>
          <p:cNvPr id="377" name="Google Shape;377;p14"/>
          <p:cNvSpPr txBox="1">
            <a:spLocks noGrp="1"/>
          </p:cNvSpPr>
          <p:nvPr>
            <p:ph type="subTitle" idx="1"/>
          </p:nvPr>
        </p:nvSpPr>
        <p:spPr>
          <a:xfrm>
            <a:off x="3719073" y="2497270"/>
            <a:ext cx="5317350" cy="207473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600"/>
              <a:buNone/>
            </a:pPr>
            <a:r>
              <a:rPr lang="en-GB" sz="1600"/>
              <a:t>Ein Überblick darüber, was nachhaltiger Konsum ist, untersucht das Verbraucherverhalten im Hinblick darauf, wie die Absichten der Kunden mit ihren Handlungen korrelieren, und gibt einen Überblick über die wichtigsten Dimensionen des CE-Nutzens aus Sicht der Kunden.</a:t>
            </a:r>
            <a:endParaRPr/>
          </a:p>
          <a:p>
            <a:pPr marL="0" lvl="0" indent="0" algn="just" rtl="0">
              <a:lnSpc>
                <a:spcPct val="100000"/>
              </a:lnSpc>
              <a:spcBef>
                <a:spcPts val="0"/>
              </a:spcBef>
              <a:spcAft>
                <a:spcPts val="0"/>
              </a:spcAft>
              <a:buSzPts val="1600"/>
              <a:buNone/>
            </a:pPr>
            <a:r>
              <a:rPr lang="en-GB" sz="1400"/>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15"/>
          <p:cNvSpPr txBox="1">
            <a:spLocks noGrp="1"/>
          </p:cNvSpPr>
          <p:nvPr>
            <p:ph type="title"/>
          </p:nvPr>
        </p:nvSpPr>
        <p:spPr>
          <a:xfrm>
            <a:off x="474686" y="118081"/>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a:solidFill>
                  <a:srgbClr val="2B2D83"/>
                </a:solidFill>
              </a:rPr>
              <a:t>Vorteile für Verbraucher</a:t>
            </a:r>
            <a:br>
              <a:rPr lang="en-GB"/>
            </a:br>
            <a:endParaRPr/>
          </a:p>
        </p:txBody>
      </p:sp>
      <p:sp>
        <p:nvSpPr>
          <p:cNvPr id="383" name="Google Shape;383;p15"/>
          <p:cNvSpPr txBox="1"/>
          <p:nvPr/>
        </p:nvSpPr>
        <p:spPr>
          <a:xfrm>
            <a:off x="383229" y="1129681"/>
            <a:ext cx="4745363" cy="3553637"/>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368E00"/>
              </a:buClr>
              <a:buSzPts val="1400"/>
              <a:buFont typeface="Arial"/>
              <a:buNone/>
            </a:pPr>
            <a:r>
              <a:rPr lang="en-GB" sz="1400" b="1" i="0" u="none" strike="noStrike" cap="none">
                <a:solidFill>
                  <a:srgbClr val="368E00"/>
                </a:solidFill>
                <a:latin typeface="Arial"/>
                <a:ea typeface="Arial"/>
                <a:cs typeface="Arial"/>
                <a:sym typeface="Arial"/>
              </a:rPr>
              <a:t>Ein Thema, das von den Forschern totgeschwiegen wird</a:t>
            </a:r>
            <a:endParaRPr sz="1400" b="1" i="0" u="none" strike="noStrike" cap="none">
              <a:solidFill>
                <a:srgbClr val="368E00"/>
              </a:solidFill>
              <a:latin typeface="Arial"/>
              <a:ea typeface="Arial"/>
              <a:cs typeface="Arial"/>
              <a:sym typeface="Arial"/>
            </a:endParaRPr>
          </a:p>
          <a:p>
            <a:pPr marL="228600" marR="0" lvl="0" indent="-228600" algn="just" rtl="0">
              <a:lnSpc>
                <a:spcPct val="120000"/>
              </a:lnSpc>
              <a:spcBef>
                <a:spcPts val="50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Bislang wurde die Kreislaufwirtschaft fast ausschließlich aus der Perspektive der Unternehmen und der Technologie untersucht, wobei die Vorteile der Kreislaufwirtschaft für die Unternehmen im Vordergrund standen</a:t>
            </a:r>
            <a:endParaRPr sz="1400" b="0" i="0" u="none" strike="noStrike" cap="none">
              <a:solidFill>
                <a:srgbClr val="000000"/>
              </a:solidFill>
              <a:latin typeface="Arial"/>
              <a:ea typeface="Arial"/>
              <a:cs typeface="Arial"/>
              <a:sym typeface="Arial"/>
            </a:endParaRPr>
          </a:p>
          <a:p>
            <a:pPr marL="228600" marR="0" lvl="0" indent="-228600" algn="just" rtl="0">
              <a:lnSpc>
                <a:spcPct val="120000"/>
              </a:lnSpc>
              <a:spcBef>
                <a:spcPts val="50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Das Nutzenversprechen der Kreislaufwirtschaft an die Kunden/Verbraucher wurde extrem vernachlässigt</a:t>
            </a:r>
            <a:endParaRPr sz="1400" b="0" i="0" u="none" strike="noStrike" cap="none">
              <a:solidFill>
                <a:srgbClr val="000000"/>
              </a:solidFill>
              <a:latin typeface="Arial"/>
              <a:ea typeface="Arial"/>
              <a:cs typeface="Arial"/>
              <a:sym typeface="Arial"/>
            </a:endParaRPr>
          </a:p>
          <a:p>
            <a:pPr marL="228600" marR="0" lvl="0" indent="-228600" algn="just" rtl="0">
              <a:lnSpc>
                <a:spcPct val="120000"/>
              </a:lnSpc>
              <a:spcBef>
                <a:spcPts val="50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Wie bei jeder Innovation ist es ein Muss, den Kundennutzen aus der Perspektive des Kunden zu verstehen - dies ist der Schlüssel zur erfolgreichen Vermarktung von CE-Produkten und -Lösungen</a:t>
            </a:r>
            <a:endParaRPr sz="1400" b="0" i="0" u="none" strike="noStrike" cap="none">
              <a:solidFill>
                <a:srgbClr val="000000"/>
              </a:solidFill>
              <a:latin typeface="Arial"/>
              <a:ea typeface="Arial"/>
              <a:cs typeface="Arial"/>
              <a:sym typeface="Arial"/>
            </a:endParaRPr>
          </a:p>
        </p:txBody>
      </p:sp>
      <p:pic>
        <p:nvPicPr>
          <p:cNvPr id="384" name="Google Shape;384;p15"/>
          <p:cNvPicPr preferRelativeResize="0"/>
          <p:nvPr/>
        </p:nvPicPr>
        <p:blipFill rotWithShape="1">
          <a:blip r:embed="rId3">
            <a:alphaModFix/>
          </a:blip>
          <a:srcRect/>
          <a:stretch/>
        </p:blipFill>
        <p:spPr>
          <a:xfrm>
            <a:off x="5721185" y="1842479"/>
            <a:ext cx="2921364" cy="212804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6"/>
          <p:cNvSpPr txBox="1">
            <a:spLocks noGrp="1"/>
          </p:cNvSpPr>
          <p:nvPr>
            <p:ph type="title"/>
          </p:nvPr>
        </p:nvSpPr>
        <p:spPr>
          <a:xfrm>
            <a:off x="474686" y="118081"/>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a:solidFill>
                  <a:srgbClr val="2B2D83"/>
                </a:solidFill>
              </a:rPr>
              <a:t>Was ist nachhaltiger Konsum?</a:t>
            </a:r>
            <a:br>
              <a:rPr lang="en-GB"/>
            </a:br>
            <a:endParaRPr/>
          </a:p>
        </p:txBody>
      </p:sp>
      <p:grpSp>
        <p:nvGrpSpPr>
          <p:cNvPr id="390" name="Google Shape;390;p16"/>
          <p:cNvGrpSpPr/>
          <p:nvPr/>
        </p:nvGrpSpPr>
        <p:grpSpPr>
          <a:xfrm>
            <a:off x="0" y="1129681"/>
            <a:ext cx="2385391" cy="3777118"/>
            <a:chOff x="867651" y="1252482"/>
            <a:chExt cx="3354813" cy="5149606"/>
          </a:xfrm>
        </p:grpSpPr>
        <p:grpSp>
          <p:nvGrpSpPr>
            <p:cNvPr id="391" name="Google Shape;391;p16"/>
            <p:cNvGrpSpPr/>
            <p:nvPr/>
          </p:nvGrpSpPr>
          <p:grpSpPr>
            <a:xfrm>
              <a:off x="1473874" y="3286057"/>
              <a:ext cx="2509284" cy="2508016"/>
              <a:chOff x="2120176" y="3985924"/>
              <a:chExt cx="1660513" cy="1659674"/>
            </a:xfrm>
          </p:grpSpPr>
          <p:sp>
            <p:nvSpPr>
              <p:cNvPr id="392" name="Google Shape;392;p16"/>
              <p:cNvSpPr/>
              <p:nvPr/>
            </p:nvSpPr>
            <p:spPr>
              <a:xfrm>
                <a:off x="2120176" y="3985924"/>
                <a:ext cx="1659675" cy="1659674"/>
              </a:xfrm>
              <a:custGeom>
                <a:avLst/>
                <a:gdLst/>
                <a:ahLst/>
                <a:cxnLst/>
                <a:rect l="l" t="t" r="r" b="b"/>
                <a:pathLst>
                  <a:path w="5063163" h="5063163" extrusionOk="0">
                    <a:moveTo>
                      <a:pt x="5063164" y="2531582"/>
                    </a:moveTo>
                    <a:cubicBezTo>
                      <a:pt x="5063164" y="3929736"/>
                      <a:pt x="3929736" y="5063164"/>
                      <a:pt x="2531582" y="5063164"/>
                    </a:cubicBezTo>
                    <a:cubicBezTo>
                      <a:pt x="1133428" y="5063164"/>
                      <a:pt x="0" y="3929736"/>
                      <a:pt x="0" y="2531582"/>
                    </a:cubicBezTo>
                    <a:cubicBezTo>
                      <a:pt x="0" y="1133428"/>
                      <a:pt x="1133428" y="0"/>
                      <a:pt x="2531582" y="0"/>
                    </a:cubicBezTo>
                    <a:cubicBezTo>
                      <a:pt x="3929736" y="0"/>
                      <a:pt x="5063164" y="1133428"/>
                      <a:pt x="5063164" y="2531582"/>
                    </a:cubicBezTo>
                    <a:close/>
                  </a:path>
                </a:pathLst>
              </a:custGeom>
              <a:solidFill>
                <a:srgbClr val="CFE6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393" name="Google Shape;393;p16"/>
              <p:cNvSpPr/>
              <p:nvPr/>
            </p:nvSpPr>
            <p:spPr>
              <a:xfrm>
                <a:off x="2465811" y="3987317"/>
                <a:ext cx="1314878" cy="1651368"/>
              </a:xfrm>
              <a:custGeom>
                <a:avLst/>
                <a:gdLst/>
                <a:ahLst/>
                <a:cxnLst/>
                <a:rect l="l" t="t" r="r" b="b"/>
                <a:pathLst>
                  <a:path w="1878869" h="2359692" extrusionOk="0">
                    <a:moveTo>
                      <a:pt x="848114" y="1699384"/>
                    </a:moveTo>
                    <a:cubicBezTo>
                      <a:pt x="855656" y="1697589"/>
                      <a:pt x="861801" y="1700582"/>
                      <a:pt x="868186" y="1703335"/>
                    </a:cubicBezTo>
                    <a:cubicBezTo>
                      <a:pt x="869183" y="1703774"/>
                      <a:pt x="870859" y="1704692"/>
                      <a:pt x="870779" y="1705131"/>
                    </a:cubicBezTo>
                    <a:cubicBezTo>
                      <a:pt x="867946" y="1723287"/>
                      <a:pt x="886302" y="1721132"/>
                      <a:pt x="893804" y="1729272"/>
                    </a:cubicBezTo>
                    <a:cubicBezTo>
                      <a:pt x="894083" y="1729592"/>
                      <a:pt x="894123" y="1729951"/>
                      <a:pt x="894722" y="1731268"/>
                    </a:cubicBezTo>
                    <a:cubicBezTo>
                      <a:pt x="865033" y="1739129"/>
                      <a:pt x="836383" y="1739448"/>
                      <a:pt x="808170" y="1726639"/>
                    </a:cubicBezTo>
                    <a:cubicBezTo>
                      <a:pt x="802424" y="1724045"/>
                      <a:pt x="800828" y="1721132"/>
                      <a:pt x="800988" y="1715067"/>
                    </a:cubicBezTo>
                    <a:cubicBezTo>
                      <a:pt x="801227" y="1708123"/>
                      <a:pt x="805337" y="1707924"/>
                      <a:pt x="810286" y="1707046"/>
                    </a:cubicBezTo>
                    <a:cubicBezTo>
                      <a:pt x="822935" y="1704771"/>
                      <a:pt x="835584" y="1702337"/>
                      <a:pt x="848114" y="1699384"/>
                    </a:cubicBezTo>
                    <a:close/>
                    <a:moveTo>
                      <a:pt x="626249" y="1653335"/>
                    </a:moveTo>
                    <a:cubicBezTo>
                      <a:pt x="654102" y="1660039"/>
                      <a:pt x="681515" y="1668059"/>
                      <a:pt x="708890" y="1676319"/>
                    </a:cubicBezTo>
                    <a:cubicBezTo>
                      <a:pt x="717908" y="1679033"/>
                      <a:pt x="727764" y="1679951"/>
                      <a:pt x="737262" y="1679911"/>
                    </a:cubicBezTo>
                    <a:cubicBezTo>
                      <a:pt x="753183" y="1679831"/>
                      <a:pt x="765912" y="1688171"/>
                      <a:pt x="779679" y="1693838"/>
                    </a:cubicBezTo>
                    <a:cubicBezTo>
                      <a:pt x="782233" y="1694875"/>
                      <a:pt x="784787" y="1696790"/>
                      <a:pt x="782752" y="1699623"/>
                    </a:cubicBezTo>
                    <a:cubicBezTo>
                      <a:pt x="779719" y="1703853"/>
                      <a:pt x="779839" y="1710877"/>
                      <a:pt x="772935" y="1711874"/>
                    </a:cubicBezTo>
                    <a:cubicBezTo>
                      <a:pt x="762401" y="1713430"/>
                      <a:pt x="751826" y="1714707"/>
                      <a:pt x="741252" y="1716264"/>
                    </a:cubicBezTo>
                    <a:cubicBezTo>
                      <a:pt x="737062" y="1716862"/>
                      <a:pt x="734428" y="1714348"/>
                      <a:pt x="731356" y="1712393"/>
                    </a:cubicBezTo>
                    <a:cubicBezTo>
                      <a:pt x="716551" y="1702936"/>
                      <a:pt x="702625" y="1692401"/>
                      <a:pt x="687022" y="1683821"/>
                    </a:cubicBezTo>
                    <a:cubicBezTo>
                      <a:pt x="659728" y="1668818"/>
                      <a:pt x="630040" y="1665585"/>
                      <a:pt x="598077" y="1660318"/>
                    </a:cubicBezTo>
                    <a:cubicBezTo>
                      <a:pt x="608132" y="1654372"/>
                      <a:pt x="615555" y="1650781"/>
                      <a:pt x="626249" y="1653335"/>
                    </a:cubicBezTo>
                    <a:close/>
                    <a:moveTo>
                      <a:pt x="976644" y="1025170"/>
                    </a:moveTo>
                    <a:cubicBezTo>
                      <a:pt x="999469" y="1046718"/>
                      <a:pt x="1024568" y="1065273"/>
                      <a:pt x="1048151" y="1085664"/>
                    </a:cubicBezTo>
                    <a:cubicBezTo>
                      <a:pt x="1049269" y="1086622"/>
                      <a:pt x="1050705" y="1087420"/>
                      <a:pt x="1051384" y="1088657"/>
                    </a:cubicBezTo>
                    <a:cubicBezTo>
                      <a:pt x="1054257" y="1094004"/>
                      <a:pt x="1060202" y="1099591"/>
                      <a:pt x="1057848" y="1105177"/>
                    </a:cubicBezTo>
                    <a:cubicBezTo>
                      <a:pt x="1056053" y="1109447"/>
                      <a:pt x="1048471" y="1106095"/>
                      <a:pt x="1043562" y="1107013"/>
                    </a:cubicBezTo>
                    <a:cubicBezTo>
                      <a:pt x="1021336" y="1111163"/>
                      <a:pt x="1004856" y="1103501"/>
                      <a:pt x="992526" y="1084387"/>
                    </a:cubicBezTo>
                    <a:cubicBezTo>
                      <a:pt x="987218" y="1076207"/>
                      <a:pt x="979916" y="1069543"/>
                      <a:pt x="976085" y="1059966"/>
                    </a:cubicBezTo>
                    <a:cubicBezTo>
                      <a:pt x="970139" y="1045242"/>
                      <a:pt x="969581" y="1041052"/>
                      <a:pt x="976644" y="1025170"/>
                    </a:cubicBezTo>
                    <a:close/>
                    <a:moveTo>
                      <a:pt x="656018" y="705342"/>
                    </a:moveTo>
                    <a:cubicBezTo>
                      <a:pt x="657854" y="704185"/>
                      <a:pt x="659171" y="704903"/>
                      <a:pt x="660168" y="706579"/>
                    </a:cubicBezTo>
                    <a:cubicBezTo>
                      <a:pt x="659450" y="707218"/>
                      <a:pt x="658771" y="707816"/>
                      <a:pt x="658053" y="708455"/>
                    </a:cubicBezTo>
                    <a:cubicBezTo>
                      <a:pt x="657375" y="707417"/>
                      <a:pt x="656696" y="706380"/>
                      <a:pt x="656018" y="705342"/>
                    </a:cubicBezTo>
                    <a:close/>
                    <a:moveTo>
                      <a:pt x="637621" y="632677"/>
                    </a:moveTo>
                    <a:cubicBezTo>
                      <a:pt x="670861" y="638903"/>
                      <a:pt x="697717" y="659293"/>
                      <a:pt x="727724" y="672581"/>
                    </a:cubicBezTo>
                    <a:cubicBezTo>
                      <a:pt x="743207" y="679444"/>
                      <a:pt x="753422" y="689740"/>
                      <a:pt x="758091" y="705821"/>
                    </a:cubicBezTo>
                    <a:cubicBezTo>
                      <a:pt x="762680" y="721663"/>
                      <a:pt x="773933" y="731958"/>
                      <a:pt x="788897" y="736387"/>
                    </a:cubicBezTo>
                    <a:cubicBezTo>
                      <a:pt x="811682" y="743131"/>
                      <a:pt x="823015" y="760010"/>
                      <a:pt x="832711" y="779443"/>
                    </a:cubicBezTo>
                    <a:cubicBezTo>
                      <a:pt x="834667" y="783354"/>
                      <a:pt x="833909" y="785548"/>
                      <a:pt x="831155" y="787943"/>
                    </a:cubicBezTo>
                    <a:cubicBezTo>
                      <a:pt x="819503" y="798118"/>
                      <a:pt x="813957" y="811327"/>
                      <a:pt x="812440" y="826370"/>
                    </a:cubicBezTo>
                    <a:cubicBezTo>
                      <a:pt x="811922" y="831558"/>
                      <a:pt x="809248" y="834071"/>
                      <a:pt x="804260" y="835229"/>
                    </a:cubicBezTo>
                    <a:cubicBezTo>
                      <a:pt x="793366" y="837743"/>
                      <a:pt x="783430" y="838461"/>
                      <a:pt x="772297" y="833314"/>
                    </a:cubicBezTo>
                    <a:cubicBezTo>
                      <a:pt x="747676" y="821981"/>
                      <a:pt x="721539" y="814758"/>
                      <a:pt x="691492" y="811286"/>
                    </a:cubicBezTo>
                    <a:cubicBezTo>
                      <a:pt x="695322" y="808294"/>
                      <a:pt x="696559" y="806897"/>
                      <a:pt x="698116" y="806179"/>
                    </a:cubicBezTo>
                    <a:cubicBezTo>
                      <a:pt x="723295" y="794846"/>
                      <a:pt x="728881" y="773777"/>
                      <a:pt x="727565" y="748718"/>
                    </a:cubicBezTo>
                    <a:cubicBezTo>
                      <a:pt x="727046" y="738821"/>
                      <a:pt x="711124" y="716236"/>
                      <a:pt x="701388" y="713363"/>
                    </a:cubicBezTo>
                    <a:cubicBezTo>
                      <a:pt x="682074" y="707737"/>
                      <a:pt x="662641" y="702589"/>
                      <a:pt x="644285" y="693890"/>
                    </a:cubicBezTo>
                    <a:cubicBezTo>
                      <a:pt x="626409" y="685430"/>
                      <a:pt x="619585" y="667314"/>
                      <a:pt x="607175" y="654145"/>
                    </a:cubicBezTo>
                    <a:cubicBezTo>
                      <a:pt x="606576" y="653507"/>
                      <a:pt x="606616" y="651991"/>
                      <a:pt x="606855" y="650993"/>
                    </a:cubicBezTo>
                    <a:cubicBezTo>
                      <a:pt x="608771" y="643252"/>
                      <a:pt x="629601" y="631161"/>
                      <a:pt x="637621" y="632677"/>
                    </a:cubicBezTo>
                    <a:close/>
                    <a:moveTo>
                      <a:pt x="1144399" y="569070"/>
                    </a:moveTo>
                    <a:cubicBezTo>
                      <a:pt x="1154216" y="568073"/>
                      <a:pt x="1161998" y="578408"/>
                      <a:pt x="1169739" y="584792"/>
                    </a:cubicBezTo>
                    <a:cubicBezTo>
                      <a:pt x="1174966" y="589062"/>
                      <a:pt x="1169140" y="594808"/>
                      <a:pt x="1168422" y="599916"/>
                    </a:cubicBezTo>
                    <a:cubicBezTo>
                      <a:pt x="1164870" y="624616"/>
                      <a:pt x="1151463" y="643770"/>
                      <a:pt x="1134344" y="661008"/>
                    </a:cubicBezTo>
                    <a:cubicBezTo>
                      <a:pt x="1129955" y="665438"/>
                      <a:pt x="1127121" y="666435"/>
                      <a:pt x="1120537" y="664320"/>
                    </a:cubicBezTo>
                    <a:cubicBezTo>
                      <a:pt x="1091567" y="655103"/>
                      <a:pt x="1090490" y="630921"/>
                      <a:pt x="1087936" y="606660"/>
                    </a:cubicBezTo>
                    <a:cubicBezTo>
                      <a:pt x="1086460" y="601392"/>
                      <a:pt x="1089333" y="599158"/>
                      <a:pt x="1094600" y="598240"/>
                    </a:cubicBezTo>
                    <a:cubicBezTo>
                      <a:pt x="1101862" y="596963"/>
                      <a:pt x="1107249" y="592933"/>
                      <a:pt x="1110681" y="586309"/>
                    </a:cubicBezTo>
                    <a:cubicBezTo>
                      <a:pt x="1117784" y="572701"/>
                      <a:pt x="1131990" y="570307"/>
                      <a:pt x="1144399" y="569070"/>
                    </a:cubicBezTo>
                    <a:close/>
                    <a:moveTo>
                      <a:pt x="2514" y="557698"/>
                    </a:moveTo>
                    <a:cubicBezTo>
                      <a:pt x="2075" y="558217"/>
                      <a:pt x="1596" y="558736"/>
                      <a:pt x="1117" y="559295"/>
                    </a:cubicBezTo>
                    <a:cubicBezTo>
                      <a:pt x="758" y="558815"/>
                      <a:pt x="359" y="558337"/>
                      <a:pt x="0" y="557858"/>
                    </a:cubicBezTo>
                    <a:cubicBezTo>
                      <a:pt x="838" y="557818"/>
                      <a:pt x="1676" y="557778"/>
                      <a:pt x="2514" y="557698"/>
                    </a:cubicBezTo>
                    <a:close/>
                    <a:moveTo>
                      <a:pt x="1302583" y="552430"/>
                    </a:moveTo>
                    <a:cubicBezTo>
                      <a:pt x="1305531" y="551034"/>
                      <a:pt x="1308564" y="550854"/>
                      <a:pt x="1311637" y="554585"/>
                    </a:cubicBezTo>
                    <a:cubicBezTo>
                      <a:pt x="1333464" y="581081"/>
                      <a:pt x="1365826" y="588424"/>
                      <a:pt x="1394916" y="601791"/>
                    </a:cubicBezTo>
                    <a:cubicBezTo>
                      <a:pt x="1405570" y="606700"/>
                      <a:pt x="1416863" y="610131"/>
                      <a:pt x="1426799" y="616715"/>
                    </a:cubicBezTo>
                    <a:cubicBezTo>
                      <a:pt x="1437613" y="623898"/>
                      <a:pt x="1441443" y="632558"/>
                      <a:pt x="1438051" y="645526"/>
                    </a:cubicBezTo>
                    <a:cubicBezTo>
                      <a:pt x="1436735" y="650554"/>
                      <a:pt x="1435538" y="655542"/>
                      <a:pt x="1436136" y="660729"/>
                    </a:cubicBezTo>
                    <a:cubicBezTo>
                      <a:pt x="1437094" y="669309"/>
                      <a:pt x="1433901" y="670625"/>
                      <a:pt x="1425961" y="668231"/>
                    </a:cubicBezTo>
                    <a:cubicBezTo>
                      <a:pt x="1405011" y="661926"/>
                      <a:pt x="1387055" y="649197"/>
                      <a:pt x="1366663" y="641735"/>
                    </a:cubicBezTo>
                    <a:cubicBezTo>
                      <a:pt x="1365985" y="641496"/>
                      <a:pt x="1365347" y="640937"/>
                      <a:pt x="1364669" y="640817"/>
                    </a:cubicBezTo>
                    <a:cubicBezTo>
                      <a:pt x="1359641" y="640019"/>
                      <a:pt x="1353136" y="632956"/>
                      <a:pt x="1350263" y="638702"/>
                    </a:cubicBezTo>
                    <a:cubicBezTo>
                      <a:pt x="1347670" y="643930"/>
                      <a:pt x="1349385" y="652429"/>
                      <a:pt x="1355411" y="657657"/>
                    </a:cubicBezTo>
                    <a:cubicBezTo>
                      <a:pt x="1361795" y="663203"/>
                      <a:pt x="1367821" y="669189"/>
                      <a:pt x="1374525" y="674336"/>
                    </a:cubicBezTo>
                    <a:cubicBezTo>
                      <a:pt x="1381428" y="679684"/>
                      <a:pt x="1383942" y="687026"/>
                      <a:pt x="1386935" y="695326"/>
                    </a:cubicBezTo>
                    <a:cubicBezTo>
                      <a:pt x="1377038" y="695605"/>
                      <a:pt x="1369617" y="693490"/>
                      <a:pt x="1361636" y="688223"/>
                    </a:cubicBezTo>
                    <a:cubicBezTo>
                      <a:pt x="1342881" y="675813"/>
                      <a:pt x="1332746" y="658974"/>
                      <a:pt x="1328915" y="637346"/>
                    </a:cubicBezTo>
                    <a:cubicBezTo>
                      <a:pt x="1325683" y="618910"/>
                      <a:pt x="1317542" y="602590"/>
                      <a:pt x="1306130" y="587785"/>
                    </a:cubicBezTo>
                    <a:cubicBezTo>
                      <a:pt x="1301182" y="581361"/>
                      <a:pt x="1296832" y="574497"/>
                      <a:pt x="1294438" y="566676"/>
                    </a:cubicBezTo>
                    <a:cubicBezTo>
                      <a:pt x="1293520" y="563763"/>
                      <a:pt x="1288213" y="560012"/>
                      <a:pt x="1294039" y="557578"/>
                    </a:cubicBezTo>
                    <a:cubicBezTo>
                      <a:pt x="1296772" y="556441"/>
                      <a:pt x="1299635" y="553827"/>
                      <a:pt x="1302583" y="552430"/>
                    </a:cubicBezTo>
                    <a:close/>
                    <a:moveTo>
                      <a:pt x="1665263" y="505903"/>
                    </a:moveTo>
                    <a:cubicBezTo>
                      <a:pt x="1675319" y="520548"/>
                      <a:pt x="1684896" y="534195"/>
                      <a:pt x="1694114" y="548041"/>
                    </a:cubicBezTo>
                    <a:cubicBezTo>
                      <a:pt x="1736252" y="611289"/>
                      <a:pt x="1769492" y="679205"/>
                      <a:pt x="1797983" y="749396"/>
                    </a:cubicBezTo>
                    <a:cubicBezTo>
                      <a:pt x="1817017" y="796322"/>
                      <a:pt x="1831941" y="844726"/>
                      <a:pt x="1844112" y="893927"/>
                    </a:cubicBezTo>
                    <a:cubicBezTo>
                      <a:pt x="1872564" y="1008929"/>
                      <a:pt x="1883298" y="1125648"/>
                      <a:pt x="1877232" y="1243883"/>
                    </a:cubicBezTo>
                    <a:cubicBezTo>
                      <a:pt x="1876275" y="1262597"/>
                      <a:pt x="1873880" y="1281232"/>
                      <a:pt x="1872803" y="1299947"/>
                    </a:cubicBezTo>
                    <a:cubicBezTo>
                      <a:pt x="1872444" y="1306611"/>
                      <a:pt x="1869650" y="1310083"/>
                      <a:pt x="1863705" y="1311839"/>
                    </a:cubicBezTo>
                    <a:cubicBezTo>
                      <a:pt x="1851773" y="1315270"/>
                      <a:pt x="1843912" y="1322852"/>
                      <a:pt x="1837727" y="1333706"/>
                    </a:cubicBezTo>
                    <a:cubicBezTo>
                      <a:pt x="1828270" y="1350266"/>
                      <a:pt x="1817097" y="1365869"/>
                      <a:pt x="1807082" y="1382109"/>
                    </a:cubicBezTo>
                    <a:cubicBezTo>
                      <a:pt x="1803889" y="1387297"/>
                      <a:pt x="1800457" y="1389132"/>
                      <a:pt x="1794472" y="1387616"/>
                    </a:cubicBezTo>
                    <a:cubicBezTo>
                      <a:pt x="1783817" y="1384862"/>
                      <a:pt x="1773044" y="1382548"/>
                      <a:pt x="1762269" y="1380234"/>
                    </a:cubicBezTo>
                    <a:cubicBezTo>
                      <a:pt x="1759237" y="1379595"/>
                      <a:pt x="1756842" y="1378238"/>
                      <a:pt x="1754808" y="1375964"/>
                    </a:cubicBezTo>
                    <a:cubicBezTo>
                      <a:pt x="1736492" y="1355573"/>
                      <a:pt x="1716979" y="1336659"/>
                      <a:pt x="1705446" y="1310522"/>
                    </a:cubicBezTo>
                    <a:cubicBezTo>
                      <a:pt x="1691002" y="1277801"/>
                      <a:pt x="1677673" y="1244840"/>
                      <a:pt x="1668974" y="1210204"/>
                    </a:cubicBezTo>
                    <a:cubicBezTo>
                      <a:pt x="1663069" y="1186740"/>
                      <a:pt x="1659797" y="1162519"/>
                      <a:pt x="1658879" y="1138537"/>
                    </a:cubicBezTo>
                    <a:cubicBezTo>
                      <a:pt x="1657442" y="1099990"/>
                      <a:pt x="1656804" y="1061243"/>
                      <a:pt x="1660475" y="1022736"/>
                    </a:cubicBezTo>
                    <a:cubicBezTo>
                      <a:pt x="1661752" y="1009209"/>
                      <a:pt x="1655567" y="998355"/>
                      <a:pt x="1650459" y="987262"/>
                    </a:cubicBezTo>
                    <a:cubicBezTo>
                      <a:pt x="1640124" y="964876"/>
                      <a:pt x="1631066" y="941971"/>
                      <a:pt x="1624482" y="918348"/>
                    </a:cubicBezTo>
                    <a:cubicBezTo>
                      <a:pt x="1620931" y="905619"/>
                      <a:pt x="1626317" y="892011"/>
                      <a:pt x="1632981" y="881836"/>
                    </a:cubicBezTo>
                    <a:cubicBezTo>
                      <a:pt x="1643795" y="865196"/>
                      <a:pt x="1646588" y="848556"/>
                      <a:pt x="1643077" y="829721"/>
                    </a:cubicBezTo>
                    <a:cubicBezTo>
                      <a:pt x="1641680" y="822180"/>
                      <a:pt x="1642199" y="814359"/>
                      <a:pt x="1645272" y="806937"/>
                    </a:cubicBezTo>
                    <a:cubicBezTo>
                      <a:pt x="1650260" y="794846"/>
                      <a:pt x="1648305" y="782236"/>
                      <a:pt x="1647387" y="769906"/>
                    </a:cubicBezTo>
                    <a:cubicBezTo>
                      <a:pt x="1645551" y="745605"/>
                      <a:pt x="1647227" y="721463"/>
                      <a:pt x="1649222" y="697242"/>
                    </a:cubicBezTo>
                    <a:cubicBezTo>
                      <a:pt x="1649701" y="691416"/>
                      <a:pt x="1650858" y="689141"/>
                      <a:pt x="1657522" y="689062"/>
                    </a:cubicBezTo>
                    <a:cubicBezTo>
                      <a:pt x="1666820" y="688981"/>
                      <a:pt x="1675479" y="690937"/>
                      <a:pt x="1683819" y="694169"/>
                    </a:cubicBezTo>
                    <a:cubicBezTo>
                      <a:pt x="1689765" y="696484"/>
                      <a:pt x="1691640" y="693970"/>
                      <a:pt x="1691480" y="689261"/>
                    </a:cubicBezTo>
                    <a:cubicBezTo>
                      <a:pt x="1691002" y="673499"/>
                      <a:pt x="1692398" y="657138"/>
                      <a:pt x="1688368" y="642254"/>
                    </a:cubicBezTo>
                    <a:cubicBezTo>
                      <a:pt x="1685534" y="631800"/>
                      <a:pt x="1675240" y="623340"/>
                      <a:pt x="1668017" y="614162"/>
                    </a:cubicBezTo>
                    <a:cubicBezTo>
                      <a:pt x="1661073" y="605503"/>
                      <a:pt x="1655168" y="596325"/>
                      <a:pt x="1649821" y="586669"/>
                    </a:cubicBezTo>
                    <a:cubicBezTo>
                      <a:pt x="1664266" y="583237"/>
                      <a:pt x="1673484" y="567914"/>
                      <a:pt x="1669653" y="553708"/>
                    </a:cubicBezTo>
                    <a:cubicBezTo>
                      <a:pt x="1665583" y="538585"/>
                      <a:pt x="1659637" y="523740"/>
                      <a:pt x="1665263" y="505903"/>
                    </a:cubicBezTo>
                    <a:close/>
                    <a:moveTo>
                      <a:pt x="252470" y="456128"/>
                    </a:moveTo>
                    <a:cubicBezTo>
                      <a:pt x="262456" y="456642"/>
                      <a:pt x="272422" y="459415"/>
                      <a:pt x="282119" y="464403"/>
                    </a:cubicBezTo>
                    <a:cubicBezTo>
                      <a:pt x="285631" y="466198"/>
                      <a:pt x="285989" y="469351"/>
                      <a:pt x="286748" y="472583"/>
                    </a:cubicBezTo>
                    <a:cubicBezTo>
                      <a:pt x="291297" y="492256"/>
                      <a:pt x="297003" y="511769"/>
                      <a:pt x="295048" y="532359"/>
                    </a:cubicBezTo>
                    <a:cubicBezTo>
                      <a:pt x="294409" y="538943"/>
                      <a:pt x="295925" y="544649"/>
                      <a:pt x="300555" y="549558"/>
                    </a:cubicBezTo>
                    <a:cubicBezTo>
                      <a:pt x="310929" y="560651"/>
                      <a:pt x="316157" y="575296"/>
                      <a:pt x="327888" y="585989"/>
                    </a:cubicBezTo>
                    <a:cubicBezTo>
                      <a:pt x="343052" y="599836"/>
                      <a:pt x="358894" y="612885"/>
                      <a:pt x="374695" y="625854"/>
                    </a:cubicBezTo>
                    <a:cubicBezTo>
                      <a:pt x="402987" y="649117"/>
                      <a:pt x="432636" y="670745"/>
                      <a:pt x="461367" y="693530"/>
                    </a:cubicBezTo>
                    <a:cubicBezTo>
                      <a:pt x="468988" y="699556"/>
                      <a:pt x="470904" y="697401"/>
                      <a:pt x="471742" y="689101"/>
                    </a:cubicBezTo>
                    <a:cubicBezTo>
                      <a:pt x="472380" y="682557"/>
                      <a:pt x="473497" y="676013"/>
                      <a:pt x="474973" y="669628"/>
                    </a:cubicBezTo>
                    <a:cubicBezTo>
                      <a:pt x="475811" y="665996"/>
                      <a:pt x="474295" y="663962"/>
                      <a:pt x="471941" y="662086"/>
                    </a:cubicBezTo>
                    <a:cubicBezTo>
                      <a:pt x="467950" y="658814"/>
                      <a:pt x="464160" y="655143"/>
                      <a:pt x="459730" y="652669"/>
                    </a:cubicBezTo>
                    <a:cubicBezTo>
                      <a:pt x="446682" y="645327"/>
                      <a:pt x="440856" y="634154"/>
                      <a:pt x="440218" y="619509"/>
                    </a:cubicBezTo>
                    <a:cubicBezTo>
                      <a:pt x="439738" y="608655"/>
                      <a:pt x="430002" y="604505"/>
                      <a:pt x="423139" y="599158"/>
                    </a:cubicBezTo>
                    <a:cubicBezTo>
                      <a:pt x="414878" y="592694"/>
                      <a:pt x="416595" y="589781"/>
                      <a:pt x="422979" y="582718"/>
                    </a:cubicBezTo>
                    <a:cubicBezTo>
                      <a:pt x="434631" y="569829"/>
                      <a:pt x="449675" y="574857"/>
                      <a:pt x="463162" y="572223"/>
                    </a:cubicBezTo>
                    <a:cubicBezTo>
                      <a:pt x="466833" y="571505"/>
                      <a:pt x="468430" y="575695"/>
                      <a:pt x="470066" y="578527"/>
                    </a:cubicBezTo>
                    <a:cubicBezTo>
                      <a:pt x="479123" y="594369"/>
                      <a:pt x="489459" y="608815"/>
                      <a:pt x="507934" y="614880"/>
                    </a:cubicBezTo>
                    <a:cubicBezTo>
                      <a:pt x="511685" y="616117"/>
                      <a:pt x="512842" y="619509"/>
                      <a:pt x="514399" y="623060"/>
                    </a:cubicBezTo>
                    <a:cubicBezTo>
                      <a:pt x="522938" y="642573"/>
                      <a:pt x="526849" y="662884"/>
                      <a:pt x="524375" y="683914"/>
                    </a:cubicBezTo>
                    <a:cubicBezTo>
                      <a:pt x="522818" y="697082"/>
                      <a:pt x="529961" y="703307"/>
                      <a:pt x="539498" y="709053"/>
                    </a:cubicBezTo>
                    <a:cubicBezTo>
                      <a:pt x="542092" y="710609"/>
                      <a:pt x="544167" y="711128"/>
                      <a:pt x="546362" y="708973"/>
                    </a:cubicBezTo>
                    <a:cubicBezTo>
                      <a:pt x="554183" y="701192"/>
                      <a:pt x="565396" y="696164"/>
                      <a:pt x="565675" y="682517"/>
                    </a:cubicBezTo>
                    <a:cubicBezTo>
                      <a:pt x="565795" y="676013"/>
                      <a:pt x="568588" y="669548"/>
                      <a:pt x="569107" y="663004"/>
                    </a:cubicBezTo>
                    <a:cubicBezTo>
                      <a:pt x="569745" y="655183"/>
                      <a:pt x="573775" y="653906"/>
                      <a:pt x="580719" y="653786"/>
                    </a:cubicBezTo>
                    <a:cubicBezTo>
                      <a:pt x="589178" y="653627"/>
                      <a:pt x="588380" y="659652"/>
                      <a:pt x="588420" y="664201"/>
                    </a:cubicBezTo>
                    <a:cubicBezTo>
                      <a:pt x="588580" y="677928"/>
                      <a:pt x="591492" y="691216"/>
                      <a:pt x="593967" y="704584"/>
                    </a:cubicBezTo>
                    <a:cubicBezTo>
                      <a:pt x="594845" y="709292"/>
                      <a:pt x="596800" y="711766"/>
                      <a:pt x="601828" y="713602"/>
                    </a:cubicBezTo>
                    <a:cubicBezTo>
                      <a:pt x="617270" y="719308"/>
                      <a:pt x="632274" y="723737"/>
                      <a:pt x="647836" y="714200"/>
                    </a:cubicBezTo>
                    <a:cubicBezTo>
                      <a:pt x="654740" y="709971"/>
                      <a:pt x="658371" y="715078"/>
                      <a:pt x="662322" y="719548"/>
                    </a:cubicBezTo>
                    <a:cubicBezTo>
                      <a:pt x="673654" y="732317"/>
                      <a:pt x="673335" y="732037"/>
                      <a:pt x="663679" y="745644"/>
                    </a:cubicBezTo>
                    <a:cubicBezTo>
                      <a:pt x="653343" y="760249"/>
                      <a:pt x="637262" y="767671"/>
                      <a:pt x="624054" y="778645"/>
                    </a:cubicBezTo>
                    <a:cubicBezTo>
                      <a:pt x="593568" y="803983"/>
                      <a:pt x="566393" y="832036"/>
                      <a:pt x="546960" y="866952"/>
                    </a:cubicBezTo>
                    <a:cubicBezTo>
                      <a:pt x="545085" y="870344"/>
                      <a:pt x="544845" y="873895"/>
                      <a:pt x="544566" y="877566"/>
                    </a:cubicBezTo>
                    <a:cubicBezTo>
                      <a:pt x="543488" y="890774"/>
                      <a:pt x="542411" y="903982"/>
                      <a:pt x="541054" y="917150"/>
                    </a:cubicBezTo>
                    <a:cubicBezTo>
                      <a:pt x="539857" y="929002"/>
                      <a:pt x="556298" y="951189"/>
                      <a:pt x="567790" y="954341"/>
                    </a:cubicBezTo>
                    <a:cubicBezTo>
                      <a:pt x="586504" y="959449"/>
                      <a:pt x="605658" y="962561"/>
                      <a:pt x="623735" y="970701"/>
                    </a:cubicBezTo>
                    <a:cubicBezTo>
                      <a:pt x="633671" y="975170"/>
                      <a:pt x="637342" y="981156"/>
                      <a:pt x="637222" y="990414"/>
                    </a:cubicBezTo>
                    <a:cubicBezTo>
                      <a:pt x="636704" y="1024452"/>
                      <a:pt x="660127" y="1043526"/>
                      <a:pt x="682353" y="1063278"/>
                    </a:cubicBezTo>
                    <a:cubicBezTo>
                      <a:pt x="687621" y="1067947"/>
                      <a:pt x="687940" y="1063079"/>
                      <a:pt x="688578" y="1059168"/>
                    </a:cubicBezTo>
                    <a:cubicBezTo>
                      <a:pt x="692449" y="1035984"/>
                      <a:pt x="697197" y="1012879"/>
                      <a:pt x="700031" y="989536"/>
                    </a:cubicBezTo>
                    <a:cubicBezTo>
                      <a:pt x="701268" y="979361"/>
                      <a:pt x="705777" y="971459"/>
                      <a:pt x="711084" y="963678"/>
                    </a:cubicBezTo>
                    <a:cubicBezTo>
                      <a:pt x="714316" y="958890"/>
                      <a:pt x="715194" y="955339"/>
                      <a:pt x="710445" y="951428"/>
                    </a:cubicBezTo>
                    <a:cubicBezTo>
                      <a:pt x="699233" y="942210"/>
                      <a:pt x="696559" y="930040"/>
                      <a:pt x="696719" y="916033"/>
                    </a:cubicBezTo>
                    <a:cubicBezTo>
                      <a:pt x="696919" y="898037"/>
                      <a:pt x="695362" y="880000"/>
                      <a:pt x="694923" y="862003"/>
                    </a:cubicBezTo>
                    <a:cubicBezTo>
                      <a:pt x="694604" y="848835"/>
                      <a:pt x="708251" y="839139"/>
                      <a:pt x="720462" y="844087"/>
                    </a:cubicBezTo>
                    <a:cubicBezTo>
                      <a:pt x="738458" y="851429"/>
                      <a:pt x="756335" y="859090"/>
                      <a:pt x="774012" y="867191"/>
                    </a:cubicBezTo>
                    <a:cubicBezTo>
                      <a:pt x="783430" y="871501"/>
                      <a:pt x="787340" y="881476"/>
                      <a:pt x="793525" y="889019"/>
                    </a:cubicBezTo>
                    <a:cubicBezTo>
                      <a:pt x="797955" y="894406"/>
                      <a:pt x="802344" y="897917"/>
                      <a:pt x="809686" y="898835"/>
                    </a:cubicBezTo>
                    <a:cubicBezTo>
                      <a:pt x="820940" y="900231"/>
                      <a:pt x="831993" y="903064"/>
                      <a:pt x="843485" y="903264"/>
                    </a:cubicBezTo>
                    <a:cubicBezTo>
                      <a:pt x="853541" y="903463"/>
                      <a:pt x="862120" y="907015"/>
                      <a:pt x="870500" y="913480"/>
                    </a:cubicBezTo>
                    <a:cubicBezTo>
                      <a:pt x="899949" y="936105"/>
                      <a:pt x="930196" y="957533"/>
                      <a:pt x="952502" y="988179"/>
                    </a:cubicBezTo>
                    <a:cubicBezTo>
                      <a:pt x="960563" y="999273"/>
                      <a:pt x="962718" y="1012361"/>
                      <a:pt x="968025" y="1024292"/>
                    </a:cubicBezTo>
                    <a:cubicBezTo>
                      <a:pt x="970299" y="1029400"/>
                      <a:pt x="957490" y="1049910"/>
                      <a:pt x="951863" y="1052424"/>
                    </a:cubicBezTo>
                    <a:cubicBezTo>
                      <a:pt x="936780" y="1059168"/>
                      <a:pt x="921537" y="1064276"/>
                      <a:pt x="904817" y="1066670"/>
                    </a:cubicBezTo>
                    <a:cubicBezTo>
                      <a:pt x="885504" y="1069423"/>
                      <a:pt x="869023" y="1081075"/>
                      <a:pt x="853142" y="1092129"/>
                    </a:cubicBezTo>
                    <a:cubicBezTo>
                      <a:pt x="845720" y="1097276"/>
                      <a:pt x="840413" y="1105377"/>
                      <a:pt x="833709" y="1111641"/>
                    </a:cubicBezTo>
                    <a:cubicBezTo>
                      <a:pt x="828242" y="1116789"/>
                      <a:pt x="829040" y="1122495"/>
                      <a:pt x="832112" y="1127643"/>
                    </a:cubicBezTo>
                    <a:cubicBezTo>
                      <a:pt x="836063" y="1134187"/>
                      <a:pt x="840572" y="1128082"/>
                      <a:pt x="844323" y="1126605"/>
                    </a:cubicBezTo>
                    <a:cubicBezTo>
                      <a:pt x="854977" y="1122455"/>
                      <a:pt x="865592" y="1117388"/>
                      <a:pt x="873014" y="1108609"/>
                    </a:cubicBezTo>
                    <a:cubicBezTo>
                      <a:pt x="881393" y="1098792"/>
                      <a:pt x="890372" y="1102105"/>
                      <a:pt x="899909" y="1104698"/>
                    </a:cubicBezTo>
                    <a:cubicBezTo>
                      <a:pt x="907012" y="1106614"/>
                      <a:pt x="905176" y="1112719"/>
                      <a:pt x="905735" y="1117428"/>
                    </a:cubicBezTo>
                    <a:cubicBezTo>
                      <a:pt x="907531" y="1132352"/>
                      <a:pt x="914235" y="1137739"/>
                      <a:pt x="929438" y="1135903"/>
                    </a:cubicBezTo>
                    <a:cubicBezTo>
                      <a:pt x="934546" y="1135304"/>
                      <a:pt x="939693" y="1134905"/>
                      <a:pt x="944761" y="1134027"/>
                    </a:cubicBezTo>
                    <a:cubicBezTo>
                      <a:pt x="959445" y="1131434"/>
                      <a:pt x="962159" y="1133429"/>
                      <a:pt x="965910" y="1147914"/>
                    </a:cubicBezTo>
                    <a:cubicBezTo>
                      <a:pt x="967027" y="1152303"/>
                      <a:pt x="964513" y="1152982"/>
                      <a:pt x="962079" y="1154378"/>
                    </a:cubicBezTo>
                    <a:cubicBezTo>
                      <a:pt x="949948" y="1161322"/>
                      <a:pt x="937977" y="1168504"/>
                      <a:pt x="925607" y="1175009"/>
                    </a:cubicBezTo>
                    <a:cubicBezTo>
                      <a:pt x="915072" y="1180515"/>
                      <a:pt x="905016" y="1186421"/>
                      <a:pt x="898273" y="1196597"/>
                    </a:cubicBezTo>
                    <a:cubicBezTo>
                      <a:pt x="894562" y="1202223"/>
                      <a:pt x="890851" y="1201385"/>
                      <a:pt x="885424" y="1198472"/>
                    </a:cubicBezTo>
                    <a:cubicBezTo>
                      <a:pt x="870061" y="1190172"/>
                      <a:pt x="854419" y="1195120"/>
                      <a:pt x="844722" y="1210284"/>
                    </a:cubicBezTo>
                    <a:cubicBezTo>
                      <a:pt x="835425" y="1224809"/>
                      <a:pt x="825249" y="1238855"/>
                      <a:pt x="820022" y="1255574"/>
                    </a:cubicBezTo>
                    <a:cubicBezTo>
                      <a:pt x="818984" y="1258926"/>
                      <a:pt x="817188" y="1261600"/>
                      <a:pt x="813637" y="1262557"/>
                    </a:cubicBezTo>
                    <a:cubicBezTo>
                      <a:pt x="792408" y="1268304"/>
                      <a:pt x="786462" y="1288176"/>
                      <a:pt x="777324" y="1304097"/>
                    </a:cubicBezTo>
                    <a:cubicBezTo>
                      <a:pt x="769743" y="1317265"/>
                      <a:pt x="765672" y="1332589"/>
                      <a:pt x="760964" y="1347233"/>
                    </a:cubicBezTo>
                    <a:cubicBezTo>
                      <a:pt x="757013" y="1359563"/>
                      <a:pt x="758490" y="1372692"/>
                      <a:pt x="757692" y="1385461"/>
                    </a:cubicBezTo>
                    <a:cubicBezTo>
                      <a:pt x="757253" y="1392763"/>
                      <a:pt x="754739" y="1397552"/>
                      <a:pt x="749432" y="1402260"/>
                    </a:cubicBezTo>
                    <a:cubicBezTo>
                      <a:pt x="731236" y="1418461"/>
                      <a:pt x="710845" y="1431709"/>
                      <a:pt x="691731" y="1446633"/>
                    </a:cubicBezTo>
                    <a:cubicBezTo>
                      <a:pt x="677446" y="1457767"/>
                      <a:pt x="669704" y="1473568"/>
                      <a:pt x="664078" y="1490328"/>
                    </a:cubicBezTo>
                    <a:cubicBezTo>
                      <a:pt x="661883" y="1496872"/>
                      <a:pt x="661484" y="1504015"/>
                      <a:pt x="659848" y="1510759"/>
                    </a:cubicBezTo>
                    <a:cubicBezTo>
                      <a:pt x="657533" y="1520376"/>
                      <a:pt x="660207" y="1529114"/>
                      <a:pt x="665115" y="1536975"/>
                    </a:cubicBezTo>
                    <a:cubicBezTo>
                      <a:pt x="673534" y="1550503"/>
                      <a:pt x="676089" y="1565667"/>
                      <a:pt x="678882" y="1580830"/>
                    </a:cubicBezTo>
                    <a:cubicBezTo>
                      <a:pt x="679520" y="1584222"/>
                      <a:pt x="681954" y="1589808"/>
                      <a:pt x="675171" y="1590088"/>
                    </a:cubicBezTo>
                    <a:cubicBezTo>
                      <a:pt x="669185" y="1590287"/>
                      <a:pt x="663399" y="1599465"/>
                      <a:pt x="657054" y="1589928"/>
                    </a:cubicBezTo>
                    <a:cubicBezTo>
                      <a:pt x="645083" y="1571852"/>
                      <a:pt x="632314" y="1554334"/>
                      <a:pt x="620343" y="1536218"/>
                    </a:cubicBezTo>
                    <a:cubicBezTo>
                      <a:pt x="615275" y="1528556"/>
                      <a:pt x="608931" y="1523887"/>
                      <a:pt x="600391" y="1520176"/>
                    </a:cubicBezTo>
                    <a:cubicBezTo>
                      <a:pt x="583711" y="1512953"/>
                      <a:pt x="566912" y="1508006"/>
                      <a:pt x="548676" y="1506689"/>
                    </a:cubicBezTo>
                    <a:cubicBezTo>
                      <a:pt x="538740" y="1505971"/>
                      <a:pt x="529961" y="1506609"/>
                      <a:pt x="521421" y="1512036"/>
                    </a:cubicBezTo>
                    <a:cubicBezTo>
                      <a:pt x="506298" y="1521652"/>
                      <a:pt x="491573" y="1522850"/>
                      <a:pt x="475133" y="1512874"/>
                    </a:cubicBezTo>
                    <a:cubicBezTo>
                      <a:pt x="462883" y="1505452"/>
                      <a:pt x="447759" y="1504374"/>
                      <a:pt x="433513" y="1506130"/>
                    </a:cubicBezTo>
                    <a:cubicBezTo>
                      <a:pt x="419707" y="1507846"/>
                      <a:pt x="406219" y="1511956"/>
                      <a:pt x="392532" y="1514709"/>
                    </a:cubicBezTo>
                    <a:cubicBezTo>
                      <a:pt x="388542" y="1515508"/>
                      <a:pt x="385908" y="1517702"/>
                      <a:pt x="383674" y="1520735"/>
                    </a:cubicBezTo>
                    <a:cubicBezTo>
                      <a:pt x="373379" y="1534621"/>
                      <a:pt x="363363" y="1548707"/>
                      <a:pt x="352868" y="1562434"/>
                    </a:cubicBezTo>
                    <a:cubicBezTo>
                      <a:pt x="348718" y="1567861"/>
                      <a:pt x="348878" y="1574086"/>
                      <a:pt x="347481" y="1580112"/>
                    </a:cubicBezTo>
                    <a:cubicBezTo>
                      <a:pt x="341895" y="1603854"/>
                      <a:pt x="344449" y="1627557"/>
                      <a:pt x="347242" y="1651340"/>
                    </a:cubicBezTo>
                    <a:cubicBezTo>
                      <a:pt x="347920" y="1656966"/>
                      <a:pt x="350554" y="1660717"/>
                      <a:pt x="354903" y="1664029"/>
                    </a:cubicBezTo>
                    <a:cubicBezTo>
                      <a:pt x="363083" y="1670294"/>
                      <a:pt x="371583" y="1676279"/>
                      <a:pt x="378845" y="1683542"/>
                    </a:cubicBezTo>
                    <a:cubicBezTo>
                      <a:pt x="391974" y="1696710"/>
                      <a:pt x="409133" y="1701100"/>
                      <a:pt x="425772" y="1706686"/>
                    </a:cubicBezTo>
                    <a:cubicBezTo>
                      <a:pt x="433594" y="1709320"/>
                      <a:pt x="456737" y="1700581"/>
                      <a:pt x="459371" y="1693079"/>
                    </a:cubicBezTo>
                    <a:cubicBezTo>
                      <a:pt x="465875" y="1674364"/>
                      <a:pt x="482516" y="1671012"/>
                      <a:pt x="497878" y="1665625"/>
                    </a:cubicBezTo>
                    <a:cubicBezTo>
                      <a:pt x="506178" y="1662712"/>
                      <a:pt x="511206" y="1670334"/>
                      <a:pt x="517710" y="1673087"/>
                    </a:cubicBezTo>
                    <a:cubicBezTo>
                      <a:pt x="525452" y="1676360"/>
                      <a:pt x="526609" y="1681627"/>
                      <a:pt x="525292" y="1689727"/>
                    </a:cubicBezTo>
                    <a:cubicBezTo>
                      <a:pt x="522300" y="1708203"/>
                      <a:pt x="519346" y="1726399"/>
                      <a:pt x="509131" y="1742759"/>
                    </a:cubicBezTo>
                    <a:cubicBezTo>
                      <a:pt x="503784" y="1751299"/>
                      <a:pt x="508692" y="1760157"/>
                      <a:pt x="511725" y="1768099"/>
                    </a:cubicBezTo>
                    <a:cubicBezTo>
                      <a:pt x="514239" y="1774682"/>
                      <a:pt x="521661" y="1771849"/>
                      <a:pt x="526489" y="1771251"/>
                    </a:cubicBezTo>
                    <a:cubicBezTo>
                      <a:pt x="549913" y="1768218"/>
                      <a:pt x="571780" y="1774882"/>
                      <a:pt x="593288" y="1782065"/>
                    </a:cubicBezTo>
                    <a:cubicBezTo>
                      <a:pt x="602546" y="1785137"/>
                      <a:pt x="610447" y="1792360"/>
                      <a:pt x="618707" y="1798106"/>
                    </a:cubicBezTo>
                    <a:cubicBezTo>
                      <a:pt x="622298" y="1800620"/>
                      <a:pt x="620622" y="1805448"/>
                      <a:pt x="620063" y="1808322"/>
                    </a:cubicBezTo>
                    <a:cubicBezTo>
                      <a:pt x="617231" y="1822847"/>
                      <a:pt x="616751" y="1837810"/>
                      <a:pt x="611125" y="1851817"/>
                    </a:cubicBezTo>
                    <a:cubicBezTo>
                      <a:pt x="607135" y="1861713"/>
                      <a:pt x="612642" y="1877275"/>
                      <a:pt x="621420" y="1883699"/>
                    </a:cubicBezTo>
                    <a:cubicBezTo>
                      <a:pt x="621700" y="1883899"/>
                      <a:pt x="622099" y="1884019"/>
                      <a:pt x="622338" y="1884298"/>
                    </a:cubicBezTo>
                    <a:cubicBezTo>
                      <a:pt x="645762" y="1910276"/>
                      <a:pt x="678323" y="1909078"/>
                      <a:pt x="709049" y="1914784"/>
                    </a:cubicBezTo>
                    <a:cubicBezTo>
                      <a:pt x="725170" y="1917778"/>
                      <a:pt x="735226" y="1914505"/>
                      <a:pt x="745960" y="1902574"/>
                    </a:cubicBezTo>
                    <a:cubicBezTo>
                      <a:pt x="764236" y="1882303"/>
                      <a:pt x="787220" y="1868097"/>
                      <a:pt x="812919" y="1858400"/>
                    </a:cubicBezTo>
                    <a:cubicBezTo>
                      <a:pt x="818066" y="1856445"/>
                      <a:pt x="822177" y="1859238"/>
                      <a:pt x="826366" y="1860356"/>
                    </a:cubicBezTo>
                    <a:cubicBezTo>
                      <a:pt x="835664" y="1862830"/>
                      <a:pt x="844722" y="1866461"/>
                      <a:pt x="853581" y="1870292"/>
                    </a:cubicBezTo>
                    <a:cubicBezTo>
                      <a:pt x="866550" y="1875918"/>
                      <a:pt x="878880" y="1875439"/>
                      <a:pt x="890970" y="1868097"/>
                    </a:cubicBezTo>
                    <a:cubicBezTo>
                      <a:pt x="899749" y="1862790"/>
                      <a:pt x="909247" y="1861353"/>
                      <a:pt x="919462" y="1861353"/>
                    </a:cubicBezTo>
                    <a:cubicBezTo>
                      <a:pt x="957011" y="1861274"/>
                      <a:pt x="994561" y="1861114"/>
                      <a:pt x="1030753" y="1848864"/>
                    </a:cubicBezTo>
                    <a:cubicBezTo>
                      <a:pt x="1034704" y="1847547"/>
                      <a:pt x="1038495" y="1847946"/>
                      <a:pt x="1042485" y="1849701"/>
                    </a:cubicBezTo>
                    <a:cubicBezTo>
                      <a:pt x="1062357" y="1858321"/>
                      <a:pt x="1082149" y="1867219"/>
                      <a:pt x="1102381" y="1874921"/>
                    </a:cubicBezTo>
                    <a:cubicBezTo>
                      <a:pt x="1116467" y="1880308"/>
                      <a:pt x="1131870" y="1880786"/>
                      <a:pt x="1146554" y="1884019"/>
                    </a:cubicBezTo>
                    <a:cubicBezTo>
                      <a:pt x="1176881" y="1890643"/>
                      <a:pt x="1207447" y="1886493"/>
                      <a:pt x="1237894" y="1886214"/>
                    </a:cubicBezTo>
                    <a:cubicBezTo>
                      <a:pt x="1246912" y="1886134"/>
                      <a:pt x="1252937" y="1888608"/>
                      <a:pt x="1258484" y="1895710"/>
                    </a:cubicBezTo>
                    <a:cubicBezTo>
                      <a:pt x="1269737" y="1910196"/>
                      <a:pt x="1281908" y="1923963"/>
                      <a:pt x="1293559" y="1938128"/>
                    </a:cubicBezTo>
                    <a:cubicBezTo>
                      <a:pt x="1299306" y="1945112"/>
                      <a:pt x="1306009" y="1946428"/>
                      <a:pt x="1314948" y="1945351"/>
                    </a:cubicBezTo>
                    <a:cubicBezTo>
                      <a:pt x="1357326" y="1940203"/>
                      <a:pt x="1399105" y="1931903"/>
                      <a:pt x="1440366" y="1921129"/>
                    </a:cubicBezTo>
                    <a:cubicBezTo>
                      <a:pt x="1452337" y="1918017"/>
                      <a:pt x="1463869" y="1912590"/>
                      <a:pt x="1475002" y="1907083"/>
                    </a:cubicBezTo>
                    <a:cubicBezTo>
                      <a:pt x="1486055" y="1901616"/>
                      <a:pt x="1495473" y="1903532"/>
                      <a:pt x="1504850" y="1910235"/>
                    </a:cubicBezTo>
                    <a:cubicBezTo>
                      <a:pt x="1527116" y="1926197"/>
                      <a:pt x="1527196" y="1926237"/>
                      <a:pt x="1511674" y="1948543"/>
                    </a:cubicBezTo>
                    <a:cubicBezTo>
                      <a:pt x="1501378" y="1963348"/>
                      <a:pt x="1490246" y="1977593"/>
                      <a:pt x="1480589" y="1992797"/>
                    </a:cubicBezTo>
                    <a:cubicBezTo>
                      <a:pt x="1462592" y="2021208"/>
                      <a:pt x="1447748" y="2050936"/>
                      <a:pt x="1448346" y="2085852"/>
                    </a:cubicBezTo>
                    <a:cubicBezTo>
                      <a:pt x="1448426" y="2090401"/>
                      <a:pt x="1447947" y="2094511"/>
                      <a:pt x="1443718" y="2097504"/>
                    </a:cubicBezTo>
                    <a:cubicBezTo>
                      <a:pt x="1403854" y="2125836"/>
                      <a:pt x="1366224" y="2157519"/>
                      <a:pt x="1324485" y="2183018"/>
                    </a:cubicBezTo>
                    <a:cubicBezTo>
                      <a:pt x="1283105" y="2208277"/>
                      <a:pt x="1240408" y="2231620"/>
                      <a:pt x="1197072" y="2253368"/>
                    </a:cubicBezTo>
                    <a:cubicBezTo>
                      <a:pt x="1165987" y="2269010"/>
                      <a:pt x="1133346" y="2281820"/>
                      <a:pt x="1100665" y="2293910"/>
                    </a:cubicBezTo>
                    <a:cubicBezTo>
                      <a:pt x="1041448" y="2315817"/>
                      <a:pt x="981113" y="2334293"/>
                      <a:pt x="918863" y="2345825"/>
                    </a:cubicBezTo>
                    <a:cubicBezTo>
                      <a:pt x="898672" y="2349576"/>
                      <a:pt x="878720" y="2354644"/>
                      <a:pt x="858289" y="2357237"/>
                    </a:cubicBezTo>
                    <a:cubicBezTo>
                      <a:pt x="853820" y="2357796"/>
                      <a:pt x="847595" y="2362345"/>
                      <a:pt x="845241" y="2357437"/>
                    </a:cubicBezTo>
                    <a:cubicBezTo>
                      <a:pt x="842089" y="2350933"/>
                      <a:pt x="837779" y="2343511"/>
                      <a:pt x="841889" y="2335410"/>
                    </a:cubicBezTo>
                    <a:cubicBezTo>
                      <a:pt x="842886" y="2333455"/>
                      <a:pt x="843565" y="2331260"/>
                      <a:pt x="844802" y="2329464"/>
                    </a:cubicBezTo>
                    <a:cubicBezTo>
                      <a:pt x="855017" y="2314980"/>
                      <a:pt x="851985" y="2298659"/>
                      <a:pt x="851426" y="2282657"/>
                    </a:cubicBezTo>
                    <a:cubicBezTo>
                      <a:pt x="851226" y="2276432"/>
                      <a:pt x="847356" y="2274956"/>
                      <a:pt x="842607" y="2275595"/>
                    </a:cubicBezTo>
                    <a:cubicBezTo>
                      <a:pt x="825329" y="2277989"/>
                      <a:pt x="814874" y="2268691"/>
                      <a:pt x="805217" y="2256042"/>
                    </a:cubicBezTo>
                    <a:cubicBezTo>
                      <a:pt x="784308" y="2228787"/>
                      <a:pt x="758649" y="2205962"/>
                      <a:pt x="733830" y="2182459"/>
                    </a:cubicBezTo>
                    <a:cubicBezTo>
                      <a:pt x="722616" y="2171845"/>
                      <a:pt x="707812" y="2166019"/>
                      <a:pt x="694843" y="2157639"/>
                    </a:cubicBezTo>
                    <a:cubicBezTo>
                      <a:pt x="690853" y="2155045"/>
                      <a:pt x="686823" y="2152292"/>
                      <a:pt x="682513" y="2150376"/>
                    </a:cubicBezTo>
                    <a:cubicBezTo>
                      <a:pt x="649752" y="2135932"/>
                      <a:pt x="643727" y="2108078"/>
                      <a:pt x="650031" y="2077752"/>
                    </a:cubicBezTo>
                    <a:cubicBezTo>
                      <a:pt x="653942" y="2058917"/>
                      <a:pt x="661763" y="2040242"/>
                      <a:pt x="685785" y="2033857"/>
                    </a:cubicBezTo>
                    <a:cubicBezTo>
                      <a:pt x="713199" y="2026555"/>
                      <a:pt x="720342" y="2013706"/>
                      <a:pt x="721339" y="1985294"/>
                    </a:cubicBezTo>
                    <a:cubicBezTo>
                      <a:pt x="721938" y="1968136"/>
                      <a:pt x="719464" y="1950618"/>
                      <a:pt x="725968" y="1934018"/>
                    </a:cubicBezTo>
                    <a:cubicBezTo>
                      <a:pt x="727724" y="1929549"/>
                      <a:pt x="725729" y="1927673"/>
                      <a:pt x="721618" y="1927514"/>
                    </a:cubicBezTo>
                    <a:cubicBezTo>
                      <a:pt x="705498" y="1926876"/>
                      <a:pt x="689337" y="1921409"/>
                      <a:pt x="673335" y="1925678"/>
                    </a:cubicBezTo>
                    <a:cubicBezTo>
                      <a:pt x="646161" y="1932901"/>
                      <a:pt x="623415" y="1919214"/>
                      <a:pt x="598914" y="1912351"/>
                    </a:cubicBezTo>
                    <a:cubicBezTo>
                      <a:pt x="573216" y="1905128"/>
                      <a:pt x="556577" y="1890683"/>
                      <a:pt x="548716" y="1864825"/>
                    </a:cubicBezTo>
                    <a:cubicBezTo>
                      <a:pt x="539299" y="1833820"/>
                      <a:pt x="513082" y="1817579"/>
                      <a:pt x="488501" y="1800341"/>
                    </a:cubicBezTo>
                    <a:cubicBezTo>
                      <a:pt x="455899" y="1777476"/>
                      <a:pt x="418230" y="1765584"/>
                      <a:pt x="381399" y="1752177"/>
                    </a:cubicBezTo>
                    <a:cubicBezTo>
                      <a:pt x="355901" y="1742879"/>
                      <a:pt x="329684" y="1735736"/>
                      <a:pt x="304665" y="1725042"/>
                    </a:cubicBezTo>
                    <a:cubicBezTo>
                      <a:pt x="299198" y="1722728"/>
                      <a:pt x="294249" y="1719814"/>
                      <a:pt x="289900" y="1715665"/>
                    </a:cubicBezTo>
                    <a:cubicBezTo>
                      <a:pt x="282159" y="1708322"/>
                      <a:pt x="273739" y="1701659"/>
                      <a:pt x="266277" y="1694077"/>
                    </a:cubicBezTo>
                    <a:cubicBezTo>
                      <a:pt x="245926" y="1673407"/>
                      <a:pt x="222463" y="1657685"/>
                      <a:pt x="196006" y="1645594"/>
                    </a:cubicBezTo>
                    <a:cubicBezTo>
                      <a:pt x="182918" y="1639608"/>
                      <a:pt x="177770" y="1624924"/>
                      <a:pt x="171585" y="1612833"/>
                    </a:cubicBezTo>
                    <a:cubicBezTo>
                      <a:pt x="169510" y="1608802"/>
                      <a:pt x="174538" y="1600862"/>
                      <a:pt x="176972" y="1594996"/>
                    </a:cubicBezTo>
                    <a:cubicBezTo>
                      <a:pt x="179127" y="1589768"/>
                      <a:pt x="178808" y="1584980"/>
                      <a:pt x="177731" y="1579513"/>
                    </a:cubicBezTo>
                    <a:cubicBezTo>
                      <a:pt x="172782" y="1553536"/>
                      <a:pt x="162128" y="1529873"/>
                      <a:pt x="149199" y="1507168"/>
                    </a:cubicBezTo>
                    <a:cubicBezTo>
                      <a:pt x="135193" y="1482587"/>
                      <a:pt x="127452" y="1455891"/>
                      <a:pt x="121586" y="1428517"/>
                    </a:cubicBezTo>
                    <a:cubicBezTo>
                      <a:pt x="118274" y="1413034"/>
                      <a:pt x="112967" y="1398150"/>
                      <a:pt x="108178" y="1383067"/>
                    </a:cubicBezTo>
                    <a:cubicBezTo>
                      <a:pt x="105505" y="1374687"/>
                      <a:pt x="99319" y="1377799"/>
                      <a:pt x="94571" y="1379076"/>
                    </a:cubicBezTo>
                    <a:cubicBezTo>
                      <a:pt x="89623" y="1380433"/>
                      <a:pt x="81602" y="1379954"/>
                      <a:pt x="83917" y="1389452"/>
                    </a:cubicBezTo>
                    <a:cubicBezTo>
                      <a:pt x="92257" y="1423609"/>
                      <a:pt x="94890" y="1459203"/>
                      <a:pt x="108857" y="1492004"/>
                    </a:cubicBezTo>
                    <a:cubicBezTo>
                      <a:pt x="112448" y="1500424"/>
                      <a:pt x="120987" y="1505372"/>
                      <a:pt x="125337" y="1515188"/>
                    </a:cubicBezTo>
                    <a:cubicBezTo>
                      <a:pt x="118074" y="1513791"/>
                      <a:pt x="113964" y="1510121"/>
                      <a:pt x="109375" y="1506489"/>
                    </a:cubicBezTo>
                    <a:cubicBezTo>
                      <a:pt x="88665" y="1490089"/>
                      <a:pt x="80086" y="1466825"/>
                      <a:pt x="72265" y="1442963"/>
                    </a:cubicBezTo>
                    <a:cubicBezTo>
                      <a:pt x="54069" y="1387456"/>
                      <a:pt x="39185" y="1330992"/>
                      <a:pt x="22146" y="1275167"/>
                    </a:cubicBezTo>
                    <a:cubicBezTo>
                      <a:pt x="19472" y="1266468"/>
                      <a:pt x="21587" y="1257530"/>
                      <a:pt x="22465" y="1248831"/>
                    </a:cubicBezTo>
                    <a:cubicBezTo>
                      <a:pt x="26894" y="1205695"/>
                      <a:pt x="29528" y="1162399"/>
                      <a:pt x="37908" y="1119662"/>
                    </a:cubicBezTo>
                    <a:cubicBezTo>
                      <a:pt x="43255" y="1092487"/>
                      <a:pt x="56264" y="1068625"/>
                      <a:pt x="68195" y="1044404"/>
                    </a:cubicBezTo>
                    <a:cubicBezTo>
                      <a:pt x="79887" y="1020661"/>
                      <a:pt x="94771" y="998634"/>
                      <a:pt x="113166" y="979241"/>
                    </a:cubicBezTo>
                    <a:cubicBezTo>
                      <a:pt x="117037" y="975131"/>
                      <a:pt x="117755" y="971140"/>
                      <a:pt x="116438" y="965354"/>
                    </a:cubicBezTo>
                    <a:cubicBezTo>
                      <a:pt x="105305" y="915435"/>
                      <a:pt x="109495" y="866273"/>
                      <a:pt x="124938" y="817830"/>
                    </a:cubicBezTo>
                    <a:cubicBezTo>
                      <a:pt x="134834" y="786825"/>
                      <a:pt x="144132" y="755421"/>
                      <a:pt x="148561" y="723299"/>
                    </a:cubicBezTo>
                    <a:cubicBezTo>
                      <a:pt x="151993" y="698279"/>
                      <a:pt x="148401" y="672900"/>
                      <a:pt x="138106" y="648878"/>
                    </a:cubicBezTo>
                    <a:cubicBezTo>
                      <a:pt x="133836" y="638902"/>
                      <a:pt x="128290" y="632358"/>
                      <a:pt x="118833" y="626652"/>
                    </a:cubicBezTo>
                    <a:cubicBezTo>
                      <a:pt x="88985" y="608535"/>
                      <a:pt x="54667" y="601353"/>
                      <a:pt x="23582" y="586389"/>
                    </a:cubicBezTo>
                    <a:cubicBezTo>
                      <a:pt x="12888" y="581241"/>
                      <a:pt x="6184" y="575056"/>
                      <a:pt x="5107" y="563284"/>
                    </a:cubicBezTo>
                    <a:cubicBezTo>
                      <a:pt x="5586" y="562726"/>
                      <a:pt x="6065" y="562207"/>
                      <a:pt x="6504" y="561648"/>
                    </a:cubicBezTo>
                    <a:cubicBezTo>
                      <a:pt x="16719" y="571225"/>
                      <a:pt x="28530" y="576772"/>
                      <a:pt x="42696" y="577929"/>
                    </a:cubicBezTo>
                    <a:cubicBezTo>
                      <a:pt x="48642" y="578408"/>
                      <a:pt x="52034" y="578248"/>
                      <a:pt x="54069" y="571465"/>
                    </a:cubicBezTo>
                    <a:cubicBezTo>
                      <a:pt x="57580" y="559534"/>
                      <a:pt x="61171" y="547483"/>
                      <a:pt x="67077" y="536389"/>
                    </a:cubicBezTo>
                    <a:cubicBezTo>
                      <a:pt x="72504" y="526174"/>
                      <a:pt x="76535" y="515719"/>
                      <a:pt x="87189" y="508297"/>
                    </a:cubicBezTo>
                    <a:cubicBezTo>
                      <a:pt x="99280" y="499877"/>
                      <a:pt x="110333" y="499199"/>
                      <a:pt x="124100" y="501952"/>
                    </a:cubicBezTo>
                    <a:cubicBezTo>
                      <a:pt x="151673" y="507459"/>
                      <a:pt x="146646" y="512926"/>
                      <a:pt x="161051" y="482878"/>
                    </a:cubicBezTo>
                    <a:cubicBezTo>
                      <a:pt x="161210" y="482559"/>
                      <a:pt x="161410" y="482240"/>
                      <a:pt x="161530" y="481881"/>
                    </a:cubicBezTo>
                    <a:cubicBezTo>
                      <a:pt x="168513" y="464443"/>
                      <a:pt x="175695" y="460253"/>
                      <a:pt x="194730" y="464961"/>
                    </a:cubicBezTo>
                    <a:cubicBezTo>
                      <a:pt x="204985" y="467516"/>
                      <a:pt x="212966" y="465480"/>
                      <a:pt x="222702" y="461410"/>
                    </a:cubicBezTo>
                    <a:cubicBezTo>
                      <a:pt x="232479" y="457360"/>
                      <a:pt x="242484" y="455614"/>
                      <a:pt x="252470" y="456128"/>
                    </a:cubicBezTo>
                    <a:close/>
                    <a:moveTo>
                      <a:pt x="804500" y="439343"/>
                    </a:moveTo>
                    <a:cubicBezTo>
                      <a:pt x="804859" y="439263"/>
                      <a:pt x="805218" y="439383"/>
                      <a:pt x="805617" y="439343"/>
                    </a:cubicBezTo>
                    <a:cubicBezTo>
                      <a:pt x="836103" y="436190"/>
                      <a:pt x="863637" y="442615"/>
                      <a:pt x="887420" y="463045"/>
                    </a:cubicBezTo>
                    <a:cubicBezTo>
                      <a:pt x="896198" y="470587"/>
                      <a:pt x="907371" y="474498"/>
                      <a:pt x="918505" y="476493"/>
                    </a:cubicBezTo>
                    <a:cubicBezTo>
                      <a:pt x="953461" y="482758"/>
                      <a:pt x="979398" y="504466"/>
                      <a:pt x="1005575" y="525814"/>
                    </a:cubicBezTo>
                    <a:cubicBezTo>
                      <a:pt x="1012957" y="531839"/>
                      <a:pt x="1018583" y="540139"/>
                      <a:pt x="1026285" y="545606"/>
                    </a:cubicBezTo>
                    <a:cubicBezTo>
                      <a:pt x="1043842" y="558016"/>
                      <a:pt x="1049070" y="574457"/>
                      <a:pt x="1046755" y="595087"/>
                    </a:cubicBezTo>
                    <a:cubicBezTo>
                      <a:pt x="1045957" y="602070"/>
                      <a:pt x="1045279" y="607936"/>
                      <a:pt x="1039293" y="612166"/>
                    </a:cubicBezTo>
                    <a:cubicBezTo>
                      <a:pt x="1023093" y="623538"/>
                      <a:pt x="1016868" y="638343"/>
                      <a:pt x="1016868" y="658773"/>
                    </a:cubicBezTo>
                    <a:cubicBezTo>
                      <a:pt x="1016868" y="688821"/>
                      <a:pt x="1015710" y="719068"/>
                      <a:pt x="1011161" y="748995"/>
                    </a:cubicBezTo>
                    <a:cubicBezTo>
                      <a:pt x="1009884" y="757495"/>
                      <a:pt x="1024848" y="780639"/>
                      <a:pt x="1033826" y="784270"/>
                    </a:cubicBezTo>
                    <a:cubicBezTo>
                      <a:pt x="1045359" y="788939"/>
                      <a:pt x="1057090" y="793129"/>
                      <a:pt x="1071177" y="798436"/>
                    </a:cubicBezTo>
                    <a:cubicBezTo>
                      <a:pt x="1056093" y="803703"/>
                      <a:pt x="1043084" y="808372"/>
                      <a:pt x="1029956" y="812761"/>
                    </a:cubicBezTo>
                    <a:cubicBezTo>
                      <a:pt x="1021257" y="815675"/>
                      <a:pt x="1011800" y="817031"/>
                      <a:pt x="1003779" y="821181"/>
                    </a:cubicBezTo>
                    <a:cubicBezTo>
                      <a:pt x="989493" y="828563"/>
                      <a:pt x="977922" y="823855"/>
                      <a:pt x="966270" y="815874"/>
                    </a:cubicBezTo>
                    <a:cubicBezTo>
                      <a:pt x="959286" y="811126"/>
                      <a:pt x="952383" y="806097"/>
                      <a:pt x="944881" y="802267"/>
                    </a:cubicBezTo>
                    <a:cubicBezTo>
                      <a:pt x="932271" y="795882"/>
                      <a:pt x="923852" y="787104"/>
                      <a:pt x="922695" y="772259"/>
                    </a:cubicBezTo>
                    <a:cubicBezTo>
                      <a:pt x="921936" y="762523"/>
                      <a:pt x="912559" y="760967"/>
                      <a:pt x="906015" y="758293"/>
                    </a:cubicBezTo>
                    <a:cubicBezTo>
                      <a:pt x="895560" y="754023"/>
                      <a:pt x="892088" y="746960"/>
                      <a:pt x="891171" y="736426"/>
                    </a:cubicBezTo>
                    <a:cubicBezTo>
                      <a:pt x="889694" y="719986"/>
                      <a:pt x="886821" y="703665"/>
                      <a:pt x="884786" y="687225"/>
                    </a:cubicBezTo>
                    <a:cubicBezTo>
                      <a:pt x="884187" y="682436"/>
                      <a:pt x="881474" y="679324"/>
                      <a:pt x="878241" y="676171"/>
                    </a:cubicBezTo>
                    <a:cubicBezTo>
                      <a:pt x="853581" y="651790"/>
                      <a:pt x="826607" y="630202"/>
                      <a:pt x="798833" y="609612"/>
                    </a:cubicBezTo>
                    <a:cubicBezTo>
                      <a:pt x="795920" y="607417"/>
                      <a:pt x="792768" y="605063"/>
                      <a:pt x="789336" y="604105"/>
                    </a:cubicBezTo>
                    <a:cubicBezTo>
                      <a:pt x="766192" y="597561"/>
                      <a:pt x="751108" y="580163"/>
                      <a:pt x="735147" y="564042"/>
                    </a:cubicBezTo>
                    <a:cubicBezTo>
                      <a:pt x="726926" y="555702"/>
                      <a:pt x="728123" y="543611"/>
                      <a:pt x="723694" y="533715"/>
                    </a:cubicBezTo>
                    <a:cubicBezTo>
                      <a:pt x="722497" y="531081"/>
                      <a:pt x="722058" y="528089"/>
                      <a:pt x="721300" y="525255"/>
                    </a:cubicBezTo>
                    <a:cubicBezTo>
                      <a:pt x="720103" y="520786"/>
                      <a:pt x="717389" y="519549"/>
                      <a:pt x="714357" y="523220"/>
                    </a:cubicBezTo>
                    <a:cubicBezTo>
                      <a:pt x="707413" y="531600"/>
                      <a:pt x="698515" y="538583"/>
                      <a:pt x="695363" y="549836"/>
                    </a:cubicBezTo>
                    <a:cubicBezTo>
                      <a:pt x="690933" y="565239"/>
                      <a:pt x="686105" y="580602"/>
                      <a:pt x="681316" y="596603"/>
                    </a:cubicBezTo>
                    <a:cubicBezTo>
                      <a:pt x="662522" y="586268"/>
                      <a:pt x="644166" y="576572"/>
                      <a:pt x="633552" y="556859"/>
                    </a:cubicBezTo>
                    <a:cubicBezTo>
                      <a:pt x="630599" y="551392"/>
                      <a:pt x="629402" y="547322"/>
                      <a:pt x="632474" y="541776"/>
                    </a:cubicBezTo>
                    <a:cubicBezTo>
                      <a:pt x="634949" y="537306"/>
                      <a:pt x="636305" y="532239"/>
                      <a:pt x="638420" y="527570"/>
                    </a:cubicBezTo>
                    <a:cubicBezTo>
                      <a:pt x="644206" y="514841"/>
                      <a:pt x="650710" y="502391"/>
                      <a:pt x="642490" y="488065"/>
                    </a:cubicBezTo>
                    <a:cubicBezTo>
                      <a:pt x="640854" y="485232"/>
                      <a:pt x="640016" y="480843"/>
                      <a:pt x="645084" y="478887"/>
                    </a:cubicBezTo>
                    <a:cubicBezTo>
                      <a:pt x="662322" y="472183"/>
                      <a:pt x="678204" y="461569"/>
                      <a:pt x="698315" y="463804"/>
                    </a:cubicBezTo>
                    <a:cubicBezTo>
                      <a:pt x="705737" y="464642"/>
                      <a:pt x="709369" y="466158"/>
                      <a:pt x="708850" y="473740"/>
                    </a:cubicBezTo>
                    <a:cubicBezTo>
                      <a:pt x="708331" y="481282"/>
                      <a:pt x="711962" y="482558"/>
                      <a:pt x="718946" y="482439"/>
                    </a:cubicBezTo>
                    <a:cubicBezTo>
                      <a:pt x="730877" y="482239"/>
                      <a:pt x="740254" y="478927"/>
                      <a:pt x="746719" y="468273"/>
                    </a:cubicBezTo>
                    <a:cubicBezTo>
                      <a:pt x="759847" y="446645"/>
                      <a:pt x="783151" y="444889"/>
                      <a:pt x="804500" y="439343"/>
                    </a:cubicBezTo>
                    <a:close/>
                    <a:moveTo>
                      <a:pt x="691048" y="24"/>
                    </a:moveTo>
                    <a:cubicBezTo>
                      <a:pt x="733839" y="313"/>
                      <a:pt x="776566" y="3176"/>
                      <a:pt x="819144" y="8264"/>
                    </a:cubicBezTo>
                    <a:cubicBezTo>
                      <a:pt x="896677" y="17522"/>
                      <a:pt x="973252" y="32725"/>
                      <a:pt x="1048231" y="56667"/>
                    </a:cubicBezTo>
                    <a:cubicBezTo>
                      <a:pt x="1100944" y="73506"/>
                      <a:pt x="1152340" y="92979"/>
                      <a:pt x="1201861" y="116682"/>
                    </a:cubicBezTo>
                    <a:cubicBezTo>
                      <a:pt x="1255492" y="142380"/>
                      <a:pt x="1307327" y="171710"/>
                      <a:pt x="1357126" y="204750"/>
                    </a:cubicBezTo>
                    <a:cubicBezTo>
                      <a:pt x="1436415" y="257423"/>
                      <a:pt x="1507564" y="319114"/>
                      <a:pt x="1571769" y="389065"/>
                    </a:cubicBezTo>
                    <a:cubicBezTo>
                      <a:pt x="1578712" y="396607"/>
                      <a:pt x="1577994" y="406703"/>
                      <a:pt x="1582542" y="415082"/>
                    </a:cubicBezTo>
                    <a:cubicBezTo>
                      <a:pt x="1593117" y="434516"/>
                      <a:pt x="1594714" y="455465"/>
                      <a:pt x="1593955" y="477731"/>
                    </a:cubicBezTo>
                    <a:cubicBezTo>
                      <a:pt x="1593197" y="499798"/>
                      <a:pt x="1599342" y="521067"/>
                      <a:pt x="1623683" y="531442"/>
                    </a:cubicBezTo>
                    <a:cubicBezTo>
                      <a:pt x="1634298" y="535951"/>
                      <a:pt x="1637809" y="548481"/>
                      <a:pt x="1633939" y="558696"/>
                    </a:cubicBezTo>
                    <a:cubicBezTo>
                      <a:pt x="1633061" y="561090"/>
                      <a:pt x="1631265" y="562207"/>
                      <a:pt x="1629151" y="562806"/>
                    </a:cubicBezTo>
                    <a:cubicBezTo>
                      <a:pt x="1617938" y="565879"/>
                      <a:pt x="1607483" y="571465"/>
                      <a:pt x="1594953" y="569270"/>
                    </a:cubicBezTo>
                    <a:cubicBezTo>
                      <a:pt x="1583221" y="567195"/>
                      <a:pt x="1573963" y="575256"/>
                      <a:pt x="1564706" y="580643"/>
                    </a:cubicBezTo>
                    <a:cubicBezTo>
                      <a:pt x="1558840" y="584075"/>
                      <a:pt x="1565344" y="586469"/>
                      <a:pt x="1568098" y="587706"/>
                    </a:cubicBezTo>
                    <a:cubicBezTo>
                      <a:pt x="1580109" y="593173"/>
                      <a:pt x="1592399" y="598121"/>
                      <a:pt x="1604370" y="603707"/>
                    </a:cubicBezTo>
                    <a:cubicBezTo>
                      <a:pt x="1607722" y="605264"/>
                      <a:pt x="1614146" y="605543"/>
                      <a:pt x="1610954" y="612486"/>
                    </a:cubicBezTo>
                    <a:cubicBezTo>
                      <a:pt x="1608560" y="617674"/>
                      <a:pt x="1609597" y="625255"/>
                      <a:pt x="1600021" y="624816"/>
                    </a:cubicBezTo>
                    <a:cubicBezTo>
                      <a:pt x="1589007" y="624298"/>
                      <a:pt x="1577954" y="625096"/>
                      <a:pt x="1566900" y="625176"/>
                    </a:cubicBezTo>
                    <a:cubicBezTo>
                      <a:pt x="1561314" y="625215"/>
                      <a:pt x="1559039" y="626532"/>
                      <a:pt x="1560675" y="633037"/>
                    </a:cubicBezTo>
                    <a:cubicBezTo>
                      <a:pt x="1563549" y="644728"/>
                      <a:pt x="1564746" y="656779"/>
                      <a:pt x="1569574" y="668112"/>
                    </a:cubicBezTo>
                    <a:cubicBezTo>
                      <a:pt x="1573564" y="677449"/>
                      <a:pt x="1578353" y="686907"/>
                      <a:pt x="1576836" y="697721"/>
                    </a:cubicBezTo>
                    <a:cubicBezTo>
                      <a:pt x="1574163" y="717074"/>
                      <a:pt x="1581066" y="733434"/>
                      <a:pt x="1592000" y="748917"/>
                    </a:cubicBezTo>
                    <a:cubicBezTo>
                      <a:pt x="1597706" y="756977"/>
                      <a:pt x="1602814" y="765676"/>
                      <a:pt x="1606725" y="774735"/>
                    </a:cubicBezTo>
                    <a:cubicBezTo>
                      <a:pt x="1612271" y="787544"/>
                      <a:pt x="1619573" y="798637"/>
                      <a:pt x="1631185" y="806498"/>
                    </a:cubicBezTo>
                    <a:cubicBezTo>
                      <a:pt x="1637490" y="810768"/>
                      <a:pt x="1639166" y="816633"/>
                      <a:pt x="1635056" y="822579"/>
                    </a:cubicBezTo>
                    <a:cubicBezTo>
                      <a:pt x="1626118" y="835508"/>
                      <a:pt x="1623365" y="850711"/>
                      <a:pt x="1621369" y="865236"/>
                    </a:cubicBezTo>
                    <a:cubicBezTo>
                      <a:pt x="1618855" y="883552"/>
                      <a:pt x="1605168" y="890335"/>
                      <a:pt x="1593477" y="899872"/>
                    </a:cubicBezTo>
                    <a:cubicBezTo>
                      <a:pt x="1590763" y="902067"/>
                      <a:pt x="1588568" y="900312"/>
                      <a:pt x="1586493" y="899035"/>
                    </a:cubicBezTo>
                    <a:cubicBezTo>
                      <a:pt x="1575520" y="892331"/>
                      <a:pt x="1564626" y="885427"/>
                      <a:pt x="1553652" y="878724"/>
                    </a:cubicBezTo>
                    <a:cubicBezTo>
                      <a:pt x="1550221" y="876648"/>
                      <a:pt x="1547707" y="873895"/>
                      <a:pt x="1548226" y="869865"/>
                    </a:cubicBezTo>
                    <a:cubicBezTo>
                      <a:pt x="1550500" y="853105"/>
                      <a:pt x="1540205" y="843688"/>
                      <a:pt x="1528713" y="834391"/>
                    </a:cubicBezTo>
                    <a:cubicBezTo>
                      <a:pt x="1517300" y="825212"/>
                      <a:pt x="1515465" y="798677"/>
                      <a:pt x="1527037" y="789778"/>
                    </a:cubicBezTo>
                    <a:cubicBezTo>
                      <a:pt x="1544914" y="776051"/>
                      <a:pt x="1542439" y="758454"/>
                      <a:pt x="1540604" y="740138"/>
                    </a:cubicBezTo>
                    <a:cubicBezTo>
                      <a:pt x="1540085" y="735190"/>
                      <a:pt x="1537292" y="732995"/>
                      <a:pt x="1532942" y="732277"/>
                    </a:cubicBezTo>
                    <a:cubicBezTo>
                      <a:pt x="1515624" y="729524"/>
                      <a:pt x="1499383" y="721344"/>
                      <a:pt x="1481187" y="722900"/>
                    </a:cubicBezTo>
                    <a:cubicBezTo>
                      <a:pt x="1474443" y="723498"/>
                      <a:pt x="1463709" y="708854"/>
                      <a:pt x="1463669" y="699317"/>
                    </a:cubicBezTo>
                    <a:cubicBezTo>
                      <a:pt x="1463589" y="689780"/>
                      <a:pt x="1463589" y="680083"/>
                      <a:pt x="1465066" y="670666"/>
                    </a:cubicBezTo>
                    <a:cubicBezTo>
                      <a:pt x="1467500" y="655103"/>
                      <a:pt x="1465665" y="640898"/>
                      <a:pt x="1456487" y="627689"/>
                    </a:cubicBezTo>
                    <a:cubicBezTo>
                      <a:pt x="1452297" y="621704"/>
                      <a:pt x="1448666" y="615120"/>
                      <a:pt x="1445912" y="608376"/>
                    </a:cubicBezTo>
                    <a:cubicBezTo>
                      <a:pt x="1439967" y="593811"/>
                      <a:pt x="1430470" y="582798"/>
                      <a:pt x="1416463" y="575655"/>
                    </a:cubicBezTo>
                    <a:cubicBezTo>
                      <a:pt x="1407844" y="571266"/>
                      <a:pt x="1403734" y="564562"/>
                      <a:pt x="1400901" y="554745"/>
                    </a:cubicBezTo>
                    <a:cubicBezTo>
                      <a:pt x="1394836" y="533756"/>
                      <a:pt x="1391763" y="512368"/>
                      <a:pt x="1389089" y="490899"/>
                    </a:cubicBezTo>
                    <a:cubicBezTo>
                      <a:pt x="1388172" y="483637"/>
                      <a:pt x="1385897" y="477532"/>
                      <a:pt x="1381827" y="471666"/>
                    </a:cubicBezTo>
                    <a:cubicBezTo>
                      <a:pt x="1372170" y="457779"/>
                      <a:pt x="1362952" y="443574"/>
                      <a:pt x="1353136" y="429807"/>
                    </a:cubicBezTo>
                    <a:cubicBezTo>
                      <a:pt x="1345235" y="418754"/>
                      <a:pt x="1345275" y="405466"/>
                      <a:pt x="1342282" y="393175"/>
                    </a:cubicBezTo>
                    <a:cubicBezTo>
                      <a:pt x="1340048" y="383997"/>
                      <a:pt x="1336416" y="378610"/>
                      <a:pt x="1326879" y="375897"/>
                    </a:cubicBezTo>
                    <a:cubicBezTo>
                      <a:pt x="1303296" y="369193"/>
                      <a:pt x="1282706" y="355945"/>
                      <a:pt x="1262315" y="342897"/>
                    </a:cubicBezTo>
                    <a:cubicBezTo>
                      <a:pt x="1251980" y="336273"/>
                      <a:pt x="1248947" y="343934"/>
                      <a:pt x="1243600" y="348922"/>
                    </a:cubicBezTo>
                    <a:cubicBezTo>
                      <a:pt x="1236537" y="355506"/>
                      <a:pt x="1243560" y="359178"/>
                      <a:pt x="1247032" y="362010"/>
                    </a:cubicBezTo>
                    <a:cubicBezTo>
                      <a:pt x="1256210" y="369512"/>
                      <a:pt x="1254135" y="374859"/>
                      <a:pt x="1245196" y="380007"/>
                    </a:cubicBezTo>
                    <a:cubicBezTo>
                      <a:pt x="1244877" y="380207"/>
                      <a:pt x="1244598" y="380446"/>
                      <a:pt x="1244359" y="380725"/>
                    </a:cubicBezTo>
                    <a:cubicBezTo>
                      <a:pt x="1239729" y="385274"/>
                      <a:pt x="1229554" y="387948"/>
                      <a:pt x="1230672" y="393375"/>
                    </a:cubicBezTo>
                    <a:cubicBezTo>
                      <a:pt x="1231988" y="399680"/>
                      <a:pt x="1242244" y="399201"/>
                      <a:pt x="1248668" y="400917"/>
                    </a:cubicBezTo>
                    <a:cubicBezTo>
                      <a:pt x="1254215" y="402353"/>
                      <a:pt x="1258724" y="404867"/>
                      <a:pt x="1263433" y="407780"/>
                    </a:cubicBezTo>
                    <a:cubicBezTo>
                      <a:pt x="1293041" y="426216"/>
                      <a:pt x="1311716" y="458737"/>
                      <a:pt x="1347949" y="469990"/>
                    </a:cubicBezTo>
                    <a:cubicBezTo>
                      <a:pt x="1340806" y="476694"/>
                      <a:pt x="1333863" y="478569"/>
                      <a:pt x="1327598" y="480844"/>
                    </a:cubicBezTo>
                    <a:cubicBezTo>
                      <a:pt x="1318101" y="484236"/>
                      <a:pt x="1311716" y="489982"/>
                      <a:pt x="1309003" y="499439"/>
                    </a:cubicBezTo>
                    <a:cubicBezTo>
                      <a:pt x="1306529" y="508058"/>
                      <a:pt x="1301660" y="508736"/>
                      <a:pt x="1293400" y="507739"/>
                    </a:cubicBezTo>
                    <a:cubicBezTo>
                      <a:pt x="1272531" y="505305"/>
                      <a:pt x="1255651" y="494012"/>
                      <a:pt x="1237654" y="485113"/>
                    </a:cubicBezTo>
                    <a:cubicBezTo>
                      <a:pt x="1234143" y="483358"/>
                      <a:pt x="1232068" y="480245"/>
                      <a:pt x="1230392" y="477013"/>
                    </a:cubicBezTo>
                    <a:cubicBezTo>
                      <a:pt x="1197152" y="413686"/>
                      <a:pt x="1184463" y="418155"/>
                      <a:pt x="1131670" y="389864"/>
                    </a:cubicBezTo>
                    <a:cubicBezTo>
                      <a:pt x="1118063" y="382561"/>
                      <a:pt x="1104017" y="376136"/>
                      <a:pt x="1090410" y="368874"/>
                    </a:cubicBezTo>
                    <a:cubicBezTo>
                      <a:pt x="1078757" y="362649"/>
                      <a:pt x="1075207" y="349281"/>
                      <a:pt x="1066547" y="340462"/>
                    </a:cubicBezTo>
                    <a:cubicBezTo>
                      <a:pt x="1058048" y="331843"/>
                      <a:pt x="1061440" y="328252"/>
                      <a:pt x="1070019" y="322147"/>
                    </a:cubicBezTo>
                    <a:cubicBezTo>
                      <a:pt x="1089173" y="308460"/>
                      <a:pt x="1111878" y="309537"/>
                      <a:pt x="1132907" y="303911"/>
                    </a:cubicBezTo>
                    <a:cubicBezTo>
                      <a:pt x="1138015" y="302554"/>
                      <a:pt x="1146914" y="306185"/>
                      <a:pt x="1147512" y="296528"/>
                    </a:cubicBezTo>
                    <a:cubicBezTo>
                      <a:pt x="1148190" y="285675"/>
                      <a:pt x="1140449" y="271589"/>
                      <a:pt x="1133506" y="269394"/>
                    </a:cubicBezTo>
                    <a:cubicBezTo>
                      <a:pt x="1129316" y="268037"/>
                      <a:pt x="1125046" y="266880"/>
                      <a:pt x="1120936" y="265284"/>
                    </a:cubicBezTo>
                    <a:cubicBezTo>
                      <a:pt x="1116307" y="263528"/>
                      <a:pt x="1112556" y="264446"/>
                      <a:pt x="1111160" y="269155"/>
                    </a:cubicBezTo>
                    <a:cubicBezTo>
                      <a:pt x="1108765" y="277295"/>
                      <a:pt x="1103019" y="278612"/>
                      <a:pt x="1095837" y="277973"/>
                    </a:cubicBezTo>
                    <a:cubicBezTo>
                      <a:pt x="1094759" y="277893"/>
                      <a:pt x="1093642" y="278013"/>
                      <a:pt x="1092525" y="278013"/>
                    </a:cubicBezTo>
                    <a:cubicBezTo>
                      <a:pt x="1086300" y="277973"/>
                      <a:pt x="1078039" y="280367"/>
                      <a:pt x="1074368" y="277295"/>
                    </a:cubicBezTo>
                    <a:cubicBezTo>
                      <a:pt x="1069500" y="273225"/>
                      <a:pt x="1075645" y="266122"/>
                      <a:pt x="1076883" y="260296"/>
                    </a:cubicBezTo>
                    <a:cubicBezTo>
                      <a:pt x="1077880" y="255388"/>
                      <a:pt x="1076324" y="252355"/>
                      <a:pt x="1071615" y="251118"/>
                    </a:cubicBezTo>
                    <a:cubicBezTo>
                      <a:pt x="1056132" y="247088"/>
                      <a:pt x="1045358" y="237431"/>
                      <a:pt x="1037657" y="223664"/>
                    </a:cubicBezTo>
                    <a:cubicBezTo>
                      <a:pt x="1033866" y="216881"/>
                      <a:pt x="1026564" y="214087"/>
                      <a:pt x="1020418" y="210257"/>
                    </a:cubicBezTo>
                    <a:cubicBezTo>
                      <a:pt x="988456" y="190544"/>
                      <a:pt x="957650" y="169156"/>
                      <a:pt x="926685" y="147967"/>
                    </a:cubicBezTo>
                    <a:cubicBezTo>
                      <a:pt x="913596" y="138988"/>
                      <a:pt x="905935" y="140146"/>
                      <a:pt x="895280" y="152596"/>
                    </a:cubicBezTo>
                    <a:cubicBezTo>
                      <a:pt x="890372" y="158342"/>
                      <a:pt x="886382" y="164287"/>
                      <a:pt x="878202" y="167280"/>
                    </a:cubicBezTo>
                    <a:cubicBezTo>
                      <a:pt x="864914" y="172188"/>
                      <a:pt x="853820" y="172947"/>
                      <a:pt x="839734" y="167121"/>
                    </a:cubicBezTo>
                    <a:cubicBezTo>
                      <a:pt x="824970" y="161055"/>
                      <a:pt x="808091" y="157663"/>
                      <a:pt x="791251" y="159419"/>
                    </a:cubicBezTo>
                    <a:cubicBezTo>
                      <a:pt x="782472" y="160337"/>
                      <a:pt x="773654" y="161095"/>
                      <a:pt x="764835" y="161454"/>
                    </a:cubicBezTo>
                    <a:cubicBezTo>
                      <a:pt x="758370" y="161734"/>
                      <a:pt x="752505" y="163130"/>
                      <a:pt x="747237" y="166921"/>
                    </a:cubicBezTo>
                    <a:cubicBezTo>
                      <a:pt x="727046" y="181486"/>
                      <a:pt x="703263" y="183082"/>
                      <a:pt x="679960" y="183242"/>
                    </a:cubicBezTo>
                    <a:cubicBezTo>
                      <a:pt x="660646" y="183361"/>
                      <a:pt x="641452" y="179092"/>
                      <a:pt x="622817" y="172508"/>
                    </a:cubicBezTo>
                    <a:cubicBezTo>
                      <a:pt x="613200" y="169116"/>
                      <a:pt x="607414" y="164567"/>
                      <a:pt x="607295" y="154630"/>
                    </a:cubicBezTo>
                    <a:cubicBezTo>
                      <a:pt x="607175" y="145094"/>
                      <a:pt x="601987" y="142979"/>
                      <a:pt x="593807" y="143218"/>
                    </a:cubicBezTo>
                    <a:cubicBezTo>
                      <a:pt x="588300" y="143378"/>
                      <a:pt x="582754" y="142939"/>
                      <a:pt x="577287" y="142181"/>
                    </a:cubicBezTo>
                    <a:cubicBezTo>
                      <a:pt x="563001" y="140146"/>
                      <a:pt x="550312" y="142181"/>
                      <a:pt x="541174" y="154750"/>
                    </a:cubicBezTo>
                    <a:cubicBezTo>
                      <a:pt x="538540" y="158382"/>
                      <a:pt x="534670" y="158821"/>
                      <a:pt x="530440" y="159140"/>
                    </a:cubicBezTo>
                    <a:cubicBezTo>
                      <a:pt x="503665" y="161015"/>
                      <a:pt x="476929" y="163170"/>
                      <a:pt x="450912" y="170512"/>
                    </a:cubicBezTo>
                    <a:cubicBezTo>
                      <a:pt x="444367" y="172348"/>
                      <a:pt x="441015" y="174184"/>
                      <a:pt x="441175" y="181925"/>
                    </a:cubicBezTo>
                    <a:cubicBezTo>
                      <a:pt x="441574" y="201318"/>
                      <a:pt x="432596" y="210775"/>
                      <a:pt x="412524" y="213409"/>
                    </a:cubicBezTo>
                    <a:cubicBezTo>
                      <a:pt x="401232" y="214885"/>
                      <a:pt x="389899" y="216122"/>
                      <a:pt x="378527" y="217240"/>
                    </a:cubicBezTo>
                    <a:cubicBezTo>
                      <a:pt x="374017" y="217679"/>
                      <a:pt x="370027" y="219035"/>
                      <a:pt x="366316" y="221709"/>
                    </a:cubicBezTo>
                    <a:cubicBezTo>
                      <a:pt x="350993" y="232643"/>
                      <a:pt x="350634" y="232682"/>
                      <a:pt x="355422" y="250719"/>
                    </a:cubicBezTo>
                    <a:cubicBezTo>
                      <a:pt x="356859" y="256066"/>
                      <a:pt x="355502" y="258181"/>
                      <a:pt x="351432" y="261293"/>
                    </a:cubicBezTo>
                    <a:cubicBezTo>
                      <a:pt x="340778" y="269354"/>
                      <a:pt x="328287" y="269873"/>
                      <a:pt x="315997" y="271509"/>
                    </a:cubicBezTo>
                    <a:cubicBezTo>
                      <a:pt x="310531" y="272227"/>
                      <a:pt x="305063" y="272866"/>
                      <a:pt x="299637" y="273743"/>
                    </a:cubicBezTo>
                    <a:cubicBezTo>
                      <a:pt x="276772" y="277454"/>
                      <a:pt x="275654" y="277415"/>
                      <a:pt x="274378" y="300678"/>
                    </a:cubicBezTo>
                    <a:cubicBezTo>
                      <a:pt x="273500" y="316760"/>
                      <a:pt x="269190" y="327613"/>
                      <a:pt x="254705" y="337270"/>
                    </a:cubicBezTo>
                    <a:cubicBezTo>
                      <a:pt x="240020" y="347047"/>
                      <a:pt x="228927" y="362290"/>
                      <a:pt x="216517" y="375338"/>
                    </a:cubicBezTo>
                    <a:cubicBezTo>
                      <a:pt x="207379" y="384955"/>
                      <a:pt x="197364" y="393574"/>
                      <a:pt x="187786" y="402752"/>
                    </a:cubicBezTo>
                    <a:cubicBezTo>
                      <a:pt x="174578" y="415402"/>
                      <a:pt x="159335" y="421467"/>
                      <a:pt x="140101" y="421667"/>
                    </a:cubicBezTo>
                    <a:cubicBezTo>
                      <a:pt x="146725" y="411331"/>
                      <a:pt x="152551" y="401236"/>
                      <a:pt x="159375" y="391898"/>
                    </a:cubicBezTo>
                    <a:cubicBezTo>
                      <a:pt x="165360" y="383678"/>
                      <a:pt x="161211" y="376376"/>
                      <a:pt x="158537" y="369073"/>
                    </a:cubicBezTo>
                    <a:cubicBezTo>
                      <a:pt x="156063" y="362290"/>
                      <a:pt x="149439" y="364844"/>
                      <a:pt x="145010" y="365522"/>
                    </a:cubicBezTo>
                    <a:cubicBezTo>
                      <a:pt x="131283" y="367677"/>
                      <a:pt x="121426" y="363607"/>
                      <a:pt x="115880" y="350518"/>
                    </a:cubicBezTo>
                    <a:cubicBezTo>
                      <a:pt x="115601" y="349840"/>
                      <a:pt x="115042" y="349321"/>
                      <a:pt x="114643" y="348683"/>
                    </a:cubicBezTo>
                    <a:cubicBezTo>
                      <a:pt x="95728" y="321428"/>
                      <a:pt x="95409" y="321109"/>
                      <a:pt x="119232" y="298125"/>
                    </a:cubicBezTo>
                    <a:cubicBezTo>
                      <a:pt x="130963" y="286832"/>
                      <a:pt x="142615" y="274342"/>
                      <a:pt x="161091" y="274462"/>
                    </a:cubicBezTo>
                    <a:cubicBezTo>
                      <a:pt x="162448" y="274462"/>
                      <a:pt x="164603" y="273903"/>
                      <a:pt x="165042" y="272986"/>
                    </a:cubicBezTo>
                    <a:cubicBezTo>
                      <a:pt x="172504" y="256864"/>
                      <a:pt x="188305" y="244135"/>
                      <a:pt x="183876" y="223185"/>
                    </a:cubicBezTo>
                    <a:cubicBezTo>
                      <a:pt x="178648" y="198605"/>
                      <a:pt x="179128" y="198645"/>
                      <a:pt x="201833" y="188190"/>
                    </a:cubicBezTo>
                    <a:cubicBezTo>
                      <a:pt x="214522" y="182364"/>
                      <a:pt x="226932" y="175939"/>
                      <a:pt x="239542" y="170034"/>
                    </a:cubicBezTo>
                    <a:cubicBezTo>
                      <a:pt x="245088" y="167440"/>
                      <a:pt x="248201" y="163888"/>
                      <a:pt x="247881" y="157304"/>
                    </a:cubicBezTo>
                    <a:cubicBezTo>
                      <a:pt x="247602" y="151798"/>
                      <a:pt x="248719" y="146251"/>
                      <a:pt x="248400" y="140784"/>
                    </a:cubicBezTo>
                    <a:cubicBezTo>
                      <a:pt x="247842" y="130808"/>
                      <a:pt x="253667" y="119515"/>
                      <a:pt x="241656" y="111734"/>
                    </a:cubicBezTo>
                    <a:cubicBezTo>
                      <a:pt x="232878" y="106108"/>
                      <a:pt x="227331" y="95613"/>
                      <a:pt x="215081" y="93379"/>
                    </a:cubicBezTo>
                    <a:cubicBezTo>
                      <a:pt x="227531" y="88869"/>
                      <a:pt x="240061" y="84480"/>
                      <a:pt x="252470" y="79771"/>
                    </a:cubicBezTo>
                    <a:cubicBezTo>
                      <a:pt x="305702" y="59460"/>
                      <a:pt x="360251" y="43379"/>
                      <a:pt x="415717" y="30450"/>
                    </a:cubicBezTo>
                    <a:cubicBezTo>
                      <a:pt x="464080" y="19158"/>
                      <a:pt x="513321" y="13212"/>
                      <a:pt x="562563" y="7226"/>
                    </a:cubicBezTo>
                    <a:cubicBezTo>
                      <a:pt x="605399" y="2019"/>
                      <a:pt x="648256" y="-266"/>
                      <a:pt x="691048" y="24"/>
                    </a:cubicBezTo>
                    <a:close/>
                  </a:path>
                </a:pathLst>
              </a:custGeom>
              <a:solidFill>
                <a:srgbClr val="1D9A7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grpSp>
        <p:sp>
          <p:nvSpPr>
            <p:cNvPr id="394" name="Google Shape;394;p16"/>
            <p:cNvSpPr/>
            <p:nvPr/>
          </p:nvSpPr>
          <p:spPr>
            <a:xfrm>
              <a:off x="2386715" y="1252482"/>
              <a:ext cx="1296206" cy="1954156"/>
            </a:xfrm>
            <a:custGeom>
              <a:avLst/>
              <a:gdLst/>
              <a:ahLst/>
              <a:cxnLst/>
              <a:rect l="l" t="t" r="r" b="b"/>
              <a:pathLst>
                <a:path w="2646483" h="3989829" extrusionOk="0">
                  <a:moveTo>
                    <a:pt x="2545595" y="709670"/>
                  </a:moveTo>
                  <a:cubicBezTo>
                    <a:pt x="2541258" y="691993"/>
                    <a:pt x="2536839" y="674316"/>
                    <a:pt x="2528410" y="658030"/>
                  </a:cubicBezTo>
                  <a:cubicBezTo>
                    <a:pt x="2525545" y="652465"/>
                    <a:pt x="2521944" y="639944"/>
                    <a:pt x="2514251" y="655330"/>
                  </a:cubicBezTo>
                  <a:cubicBezTo>
                    <a:pt x="2507132" y="666869"/>
                    <a:pt x="2505331" y="680126"/>
                    <a:pt x="2502222" y="692893"/>
                  </a:cubicBezTo>
                  <a:cubicBezTo>
                    <a:pt x="2487900" y="751489"/>
                    <a:pt x="2469486" y="808366"/>
                    <a:pt x="2440679" y="861806"/>
                  </a:cubicBezTo>
                  <a:cubicBezTo>
                    <a:pt x="2392150" y="951991"/>
                    <a:pt x="2319560" y="1020326"/>
                    <a:pt x="2241487" y="1083832"/>
                  </a:cubicBezTo>
                  <a:cubicBezTo>
                    <a:pt x="2115947" y="1185883"/>
                    <a:pt x="1981324" y="1275823"/>
                    <a:pt x="1851775" y="1372555"/>
                  </a:cubicBezTo>
                  <a:cubicBezTo>
                    <a:pt x="1715679" y="1474116"/>
                    <a:pt x="1585475" y="1582142"/>
                    <a:pt x="1474749" y="1711773"/>
                  </a:cubicBezTo>
                  <a:cubicBezTo>
                    <a:pt x="1321713" y="1890833"/>
                    <a:pt x="1220725" y="2097392"/>
                    <a:pt x="1153209" y="2321545"/>
                  </a:cubicBezTo>
                  <a:cubicBezTo>
                    <a:pt x="1148298" y="2337995"/>
                    <a:pt x="1143470" y="2354444"/>
                    <a:pt x="1138560" y="2370894"/>
                  </a:cubicBezTo>
                  <a:cubicBezTo>
                    <a:pt x="1137741" y="2370648"/>
                    <a:pt x="1137005" y="2370403"/>
                    <a:pt x="1136186" y="2370157"/>
                  </a:cubicBezTo>
                  <a:cubicBezTo>
                    <a:pt x="1128985" y="2368357"/>
                    <a:pt x="1138560" y="2176775"/>
                    <a:pt x="1138805" y="2159098"/>
                  </a:cubicBezTo>
                  <a:cubicBezTo>
                    <a:pt x="1139624" y="2082497"/>
                    <a:pt x="1141833" y="1444491"/>
                    <a:pt x="1152963" y="1352178"/>
                  </a:cubicBezTo>
                  <a:cubicBezTo>
                    <a:pt x="1158364" y="1307576"/>
                    <a:pt x="1167121" y="1265593"/>
                    <a:pt x="1198956" y="1231631"/>
                  </a:cubicBezTo>
                  <a:cubicBezTo>
                    <a:pt x="1209677" y="1223529"/>
                    <a:pt x="1218924" y="1214036"/>
                    <a:pt x="1227026" y="1203315"/>
                  </a:cubicBezTo>
                  <a:cubicBezTo>
                    <a:pt x="1266963" y="1171153"/>
                    <a:pt x="1311074" y="1146356"/>
                    <a:pt x="1358867" y="1127942"/>
                  </a:cubicBezTo>
                  <a:cubicBezTo>
                    <a:pt x="1444960" y="1094798"/>
                    <a:pt x="1533591" y="1068692"/>
                    <a:pt x="1617965" y="1030801"/>
                  </a:cubicBezTo>
                  <a:cubicBezTo>
                    <a:pt x="1865033" y="919829"/>
                    <a:pt x="1985825" y="727265"/>
                    <a:pt x="1989836" y="458674"/>
                  </a:cubicBezTo>
                  <a:cubicBezTo>
                    <a:pt x="1991636" y="337636"/>
                    <a:pt x="1973795" y="218725"/>
                    <a:pt x="1949326" y="100634"/>
                  </a:cubicBezTo>
                  <a:cubicBezTo>
                    <a:pt x="1942942" y="69863"/>
                    <a:pt x="1936559" y="39010"/>
                    <a:pt x="1926248" y="9221"/>
                  </a:cubicBezTo>
                  <a:cubicBezTo>
                    <a:pt x="1924857" y="5211"/>
                    <a:pt x="1924529" y="-1500"/>
                    <a:pt x="1917573" y="301"/>
                  </a:cubicBezTo>
                  <a:cubicBezTo>
                    <a:pt x="1913808" y="1283"/>
                    <a:pt x="1913890" y="5702"/>
                    <a:pt x="1914136" y="9303"/>
                  </a:cubicBezTo>
                  <a:cubicBezTo>
                    <a:pt x="1913153" y="11185"/>
                    <a:pt x="1911762" y="12985"/>
                    <a:pt x="1911353" y="14949"/>
                  </a:cubicBezTo>
                  <a:cubicBezTo>
                    <a:pt x="1892694" y="114137"/>
                    <a:pt x="1835899" y="187954"/>
                    <a:pt x="1757007" y="247041"/>
                  </a:cubicBezTo>
                  <a:cubicBezTo>
                    <a:pt x="1670096" y="312020"/>
                    <a:pt x="1582284" y="375854"/>
                    <a:pt x="1496027" y="441651"/>
                  </a:cubicBezTo>
                  <a:cubicBezTo>
                    <a:pt x="1368196" y="539202"/>
                    <a:pt x="1266145" y="657867"/>
                    <a:pt x="1200511" y="806484"/>
                  </a:cubicBezTo>
                  <a:cubicBezTo>
                    <a:pt x="1126366" y="974251"/>
                    <a:pt x="1101651" y="1151430"/>
                    <a:pt x="1098623" y="1332455"/>
                  </a:cubicBezTo>
                  <a:cubicBezTo>
                    <a:pt x="1096004" y="1490729"/>
                    <a:pt x="1095595" y="1861863"/>
                    <a:pt x="1095595" y="1872256"/>
                  </a:cubicBezTo>
                  <a:cubicBezTo>
                    <a:pt x="1090930" y="1870374"/>
                    <a:pt x="1090194" y="1868574"/>
                    <a:pt x="1089784" y="1866691"/>
                  </a:cubicBezTo>
                  <a:cubicBezTo>
                    <a:pt x="1059423" y="1727895"/>
                    <a:pt x="1008356" y="1597936"/>
                    <a:pt x="926682" y="1480827"/>
                  </a:cubicBezTo>
                  <a:cubicBezTo>
                    <a:pt x="853110" y="1375420"/>
                    <a:pt x="757196" y="1293091"/>
                    <a:pt x="655308" y="1216818"/>
                  </a:cubicBezTo>
                  <a:cubicBezTo>
                    <a:pt x="567905" y="1151348"/>
                    <a:pt x="476247" y="1091525"/>
                    <a:pt x="393591" y="1019835"/>
                  </a:cubicBezTo>
                  <a:cubicBezTo>
                    <a:pt x="341297" y="974415"/>
                    <a:pt x="300705" y="920975"/>
                    <a:pt x="280000" y="854032"/>
                  </a:cubicBezTo>
                  <a:cubicBezTo>
                    <a:pt x="273862" y="834145"/>
                    <a:pt x="267970" y="814095"/>
                    <a:pt x="261996" y="794126"/>
                  </a:cubicBezTo>
                  <a:cubicBezTo>
                    <a:pt x="261423" y="788971"/>
                    <a:pt x="258641" y="784879"/>
                    <a:pt x="254958" y="790935"/>
                  </a:cubicBezTo>
                  <a:cubicBezTo>
                    <a:pt x="250375" y="798627"/>
                    <a:pt x="247347" y="807466"/>
                    <a:pt x="245219" y="816223"/>
                  </a:cubicBezTo>
                  <a:cubicBezTo>
                    <a:pt x="205201" y="979243"/>
                    <a:pt x="176230" y="1143901"/>
                    <a:pt x="185478" y="1312568"/>
                  </a:cubicBezTo>
                  <a:cubicBezTo>
                    <a:pt x="198408" y="1546379"/>
                    <a:pt x="299969" y="1726994"/>
                    <a:pt x="508327" y="1842549"/>
                  </a:cubicBezTo>
                  <a:cubicBezTo>
                    <a:pt x="596385" y="1891324"/>
                    <a:pt x="690989" y="1923569"/>
                    <a:pt x="785512" y="1956140"/>
                  </a:cubicBezTo>
                  <a:cubicBezTo>
                    <a:pt x="854501" y="1979955"/>
                    <a:pt x="922835" y="2005243"/>
                    <a:pt x="979467" y="2053363"/>
                  </a:cubicBezTo>
                  <a:cubicBezTo>
                    <a:pt x="1016540" y="2084871"/>
                    <a:pt x="1049520" y="2119979"/>
                    <a:pt x="1058850" y="2169982"/>
                  </a:cubicBezTo>
                  <a:cubicBezTo>
                    <a:pt x="1081028" y="2288647"/>
                    <a:pt x="1079964" y="2646850"/>
                    <a:pt x="1076118" y="2704710"/>
                  </a:cubicBezTo>
                  <a:cubicBezTo>
                    <a:pt x="1073990" y="2736381"/>
                    <a:pt x="1070634" y="2768052"/>
                    <a:pt x="1067443" y="2799641"/>
                  </a:cubicBezTo>
                  <a:cubicBezTo>
                    <a:pt x="1065560" y="2818300"/>
                    <a:pt x="1060323" y="2852427"/>
                    <a:pt x="1056722" y="2891791"/>
                  </a:cubicBezTo>
                  <a:cubicBezTo>
                    <a:pt x="1053448" y="2879678"/>
                    <a:pt x="1053694" y="2876405"/>
                    <a:pt x="1051894" y="2869776"/>
                  </a:cubicBezTo>
                  <a:cubicBezTo>
                    <a:pt x="1010565" y="2717804"/>
                    <a:pt x="947305" y="2576306"/>
                    <a:pt x="850982" y="2450767"/>
                  </a:cubicBezTo>
                  <a:cubicBezTo>
                    <a:pt x="767999" y="2342496"/>
                    <a:pt x="664965" y="2255420"/>
                    <a:pt x="556448" y="2174319"/>
                  </a:cubicBezTo>
                  <a:cubicBezTo>
                    <a:pt x="458325" y="2101075"/>
                    <a:pt x="356273" y="2033231"/>
                    <a:pt x="262160" y="1954503"/>
                  </a:cubicBezTo>
                  <a:cubicBezTo>
                    <a:pt x="192598" y="1896317"/>
                    <a:pt x="137439" y="1828228"/>
                    <a:pt x="111824" y="1739434"/>
                  </a:cubicBezTo>
                  <a:cubicBezTo>
                    <a:pt x="105850" y="1718729"/>
                    <a:pt x="99712" y="1698024"/>
                    <a:pt x="93656" y="1677401"/>
                  </a:cubicBezTo>
                  <a:cubicBezTo>
                    <a:pt x="93165" y="1670281"/>
                    <a:pt x="90382" y="1665452"/>
                    <a:pt x="84163" y="1672736"/>
                  </a:cubicBezTo>
                  <a:cubicBezTo>
                    <a:pt x="80234" y="1677237"/>
                    <a:pt x="78434" y="1683866"/>
                    <a:pt x="76715" y="1689840"/>
                  </a:cubicBezTo>
                  <a:cubicBezTo>
                    <a:pt x="63458" y="1734114"/>
                    <a:pt x="53555" y="1779207"/>
                    <a:pt x="44880" y="1824545"/>
                  </a:cubicBezTo>
                  <a:cubicBezTo>
                    <a:pt x="13455" y="1988548"/>
                    <a:pt x="-10524" y="2153287"/>
                    <a:pt x="4698" y="2320973"/>
                  </a:cubicBezTo>
                  <a:cubicBezTo>
                    <a:pt x="28840" y="2587191"/>
                    <a:pt x="153888" y="2788429"/>
                    <a:pt x="391136" y="2916997"/>
                  </a:cubicBezTo>
                  <a:cubicBezTo>
                    <a:pt x="490650" y="2970928"/>
                    <a:pt x="597040" y="3007591"/>
                    <a:pt x="703510" y="3044336"/>
                  </a:cubicBezTo>
                  <a:cubicBezTo>
                    <a:pt x="772991" y="3068315"/>
                    <a:pt x="842389" y="3092538"/>
                    <a:pt x="903685" y="3134685"/>
                  </a:cubicBezTo>
                  <a:cubicBezTo>
                    <a:pt x="952133" y="3167993"/>
                    <a:pt x="995916" y="3206293"/>
                    <a:pt x="1020877" y="3261124"/>
                  </a:cubicBezTo>
                  <a:cubicBezTo>
                    <a:pt x="1039454" y="3301798"/>
                    <a:pt x="1041582" y="3347299"/>
                    <a:pt x="1044692" y="3389773"/>
                  </a:cubicBezTo>
                  <a:cubicBezTo>
                    <a:pt x="1045101" y="3421772"/>
                    <a:pt x="1052630" y="3985879"/>
                    <a:pt x="1052221" y="3988661"/>
                  </a:cubicBezTo>
                  <a:cubicBezTo>
                    <a:pt x="1095431" y="3991853"/>
                    <a:pt x="1119328" y="3987352"/>
                    <a:pt x="1129394" y="3988661"/>
                  </a:cubicBezTo>
                  <a:cubicBezTo>
                    <a:pt x="1135286" y="3891520"/>
                    <a:pt x="1139705" y="3576936"/>
                    <a:pt x="1139705" y="3495753"/>
                  </a:cubicBezTo>
                  <a:cubicBezTo>
                    <a:pt x="1142161" y="3343698"/>
                    <a:pt x="1135041" y="3187798"/>
                    <a:pt x="1157219" y="3037216"/>
                  </a:cubicBezTo>
                  <a:cubicBezTo>
                    <a:pt x="1165975" y="2977884"/>
                    <a:pt x="1179806" y="2921661"/>
                    <a:pt x="1218270" y="2873623"/>
                  </a:cubicBezTo>
                  <a:cubicBezTo>
                    <a:pt x="1254442" y="2828366"/>
                    <a:pt x="1296343" y="2789575"/>
                    <a:pt x="1343563" y="2756267"/>
                  </a:cubicBezTo>
                  <a:cubicBezTo>
                    <a:pt x="1430475" y="2694971"/>
                    <a:pt x="1529007" y="2658962"/>
                    <a:pt x="1628276" y="2624672"/>
                  </a:cubicBezTo>
                  <a:cubicBezTo>
                    <a:pt x="1769774" y="2575815"/>
                    <a:pt x="1911926" y="2528595"/>
                    <a:pt x="2045649" y="2460015"/>
                  </a:cubicBezTo>
                  <a:cubicBezTo>
                    <a:pt x="2188537" y="2386688"/>
                    <a:pt x="2317514" y="2295357"/>
                    <a:pt x="2418420" y="2168591"/>
                  </a:cubicBezTo>
                  <a:cubicBezTo>
                    <a:pt x="2567037" y="1981919"/>
                    <a:pt x="2633407" y="1764967"/>
                    <a:pt x="2644292" y="1530257"/>
                  </a:cubicBezTo>
                  <a:cubicBezTo>
                    <a:pt x="2657222" y="1251681"/>
                    <a:pt x="2611475" y="979243"/>
                    <a:pt x="2545595" y="709670"/>
                  </a:cubicBezTo>
                  <a:close/>
                </a:path>
              </a:pathLst>
            </a:custGeom>
            <a:solidFill>
              <a:srgbClr val="95C2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5" name="Google Shape;395;p16"/>
            <p:cNvSpPr/>
            <p:nvPr/>
          </p:nvSpPr>
          <p:spPr>
            <a:xfrm>
              <a:off x="2022347" y="3176737"/>
              <a:ext cx="1497782" cy="405310"/>
            </a:xfrm>
            <a:custGeom>
              <a:avLst/>
              <a:gdLst/>
              <a:ahLst/>
              <a:cxnLst/>
              <a:rect l="l" t="t" r="r" b="b"/>
              <a:pathLst>
                <a:path w="1497782" h="405310" extrusionOk="0">
                  <a:moveTo>
                    <a:pt x="627072" y="719"/>
                  </a:moveTo>
                  <a:cubicBezTo>
                    <a:pt x="652871" y="3515"/>
                    <a:pt x="677932" y="14438"/>
                    <a:pt x="701802" y="33056"/>
                  </a:cubicBezTo>
                  <a:cubicBezTo>
                    <a:pt x="711502" y="40632"/>
                    <a:pt x="718637" y="44039"/>
                    <a:pt x="731423" y="38347"/>
                  </a:cubicBezTo>
                  <a:cubicBezTo>
                    <a:pt x="757036" y="26924"/>
                    <a:pt x="784493" y="25560"/>
                    <a:pt x="811949" y="32214"/>
                  </a:cubicBezTo>
                  <a:cubicBezTo>
                    <a:pt x="817842" y="33658"/>
                    <a:pt x="823012" y="33337"/>
                    <a:pt x="828744" y="31252"/>
                  </a:cubicBezTo>
                  <a:cubicBezTo>
                    <a:pt x="844016" y="25681"/>
                    <a:pt x="859968" y="23556"/>
                    <a:pt x="876202" y="23677"/>
                  </a:cubicBezTo>
                  <a:lnTo>
                    <a:pt x="899851" y="25921"/>
                  </a:lnTo>
                  <a:cubicBezTo>
                    <a:pt x="906745" y="23035"/>
                    <a:pt x="911996" y="26643"/>
                    <a:pt x="917247" y="30250"/>
                  </a:cubicBezTo>
                  <a:cubicBezTo>
                    <a:pt x="938691" y="38227"/>
                    <a:pt x="958332" y="49209"/>
                    <a:pt x="974205" y="65964"/>
                  </a:cubicBezTo>
                  <a:cubicBezTo>
                    <a:pt x="977291" y="69251"/>
                    <a:pt x="979937" y="68209"/>
                    <a:pt x="983303" y="67207"/>
                  </a:cubicBezTo>
                  <a:cubicBezTo>
                    <a:pt x="1001621" y="61796"/>
                    <a:pt x="1019258" y="55102"/>
                    <a:pt x="1036814" y="47326"/>
                  </a:cubicBezTo>
                  <a:cubicBezTo>
                    <a:pt x="1113733" y="13255"/>
                    <a:pt x="1201755" y="53699"/>
                    <a:pt x="1227288" y="133864"/>
                  </a:cubicBezTo>
                  <a:cubicBezTo>
                    <a:pt x="1229292" y="140118"/>
                    <a:pt x="1232338" y="142402"/>
                    <a:pt x="1238390" y="143284"/>
                  </a:cubicBezTo>
                  <a:cubicBezTo>
                    <a:pt x="1258753" y="146290"/>
                    <a:pt x="1277231" y="154227"/>
                    <a:pt x="1294106" y="165810"/>
                  </a:cubicBezTo>
                  <a:cubicBezTo>
                    <a:pt x="1298194" y="168616"/>
                    <a:pt x="1302202" y="170260"/>
                    <a:pt x="1307293" y="170380"/>
                  </a:cubicBezTo>
                  <a:cubicBezTo>
                    <a:pt x="1322164" y="170741"/>
                    <a:pt x="1336313" y="175110"/>
                    <a:pt x="1350623" y="178517"/>
                  </a:cubicBezTo>
                  <a:cubicBezTo>
                    <a:pt x="1355393" y="176753"/>
                    <a:pt x="1359481" y="179438"/>
                    <a:pt x="1363168" y="181402"/>
                  </a:cubicBezTo>
                  <a:cubicBezTo>
                    <a:pt x="1377357" y="188978"/>
                    <a:pt x="1392148" y="195151"/>
                    <a:pt x="1406578" y="202125"/>
                  </a:cubicBezTo>
                  <a:cubicBezTo>
                    <a:pt x="1421409" y="209301"/>
                    <a:pt x="1434396" y="219521"/>
                    <a:pt x="1445779" y="231546"/>
                  </a:cubicBezTo>
                  <a:cubicBezTo>
                    <a:pt x="1462133" y="252549"/>
                    <a:pt x="1479408" y="272912"/>
                    <a:pt x="1488828" y="298484"/>
                  </a:cubicBezTo>
                  <a:cubicBezTo>
                    <a:pt x="1500813" y="330952"/>
                    <a:pt x="1500452" y="363418"/>
                    <a:pt x="1489630" y="395846"/>
                  </a:cubicBezTo>
                  <a:cubicBezTo>
                    <a:pt x="1488187" y="400135"/>
                    <a:pt x="1487185" y="405506"/>
                    <a:pt x="1480651" y="405305"/>
                  </a:cubicBezTo>
                  <a:cubicBezTo>
                    <a:pt x="1399663" y="398082"/>
                    <a:pt x="1138252" y="340944"/>
                    <a:pt x="1003700" y="321076"/>
                  </a:cubicBezTo>
                  <a:cubicBezTo>
                    <a:pt x="869148" y="301208"/>
                    <a:pt x="762649" y="286210"/>
                    <a:pt x="673338" y="286100"/>
                  </a:cubicBezTo>
                  <a:cubicBezTo>
                    <a:pt x="584027" y="285990"/>
                    <a:pt x="534655" y="312400"/>
                    <a:pt x="467834" y="320416"/>
                  </a:cubicBezTo>
                  <a:cubicBezTo>
                    <a:pt x="401013" y="328432"/>
                    <a:pt x="334381" y="334983"/>
                    <a:pt x="272411" y="334196"/>
                  </a:cubicBezTo>
                  <a:cubicBezTo>
                    <a:pt x="210441" y="333409"/>
                    <a:pt x="155331" y="316595"/>
                    <a:pt x="96012" y="315693"/>
                  </a:cubicBezTo>
                  <a:cubicBezTo>
                    <a:pt x="65535" y="315263"/>
                    <a:pt x="35053" y="316039"/>
                    <a:pt x="6295" y="328330"/>
                  </a:cubicBezTo>
                  <a:cubicBezTo>
                    <a:pt x="-50" y="326759"/>
                    <a:pt x="435" y="321316"/>
                    <a:pt x="204" y="316797"/>
                  </a:cubicBezTo>
                  <a:cubicBezTo>
                    <a:pt x="-1459" y="282652"/>
                    <a:pt x="6961" y="251294"/>
                    <a:pt x="27269" y="223270"/>
                  </a:cubicBezTo>
                  <a:cubicBezTo>
                    <a:pt x="43244" y="201191"/>
                    <a:pt x="65377" y="186251"/>
                    <a:pt x="86795" y="170444"/>
                  </a:cubicBezTo>
                  <a:cubicBezTo>
                    <a:pt x="101002" y="161940"/>
                    <a:pt x="116267" y="155606"/>
                    <a:pt x="132484" y="152702"/>
                  </a:cubicBezTo>
                  <a:cubicBezTo>
                    <a:pt x="148261" y="149884"/>
                    <a:pt x="164170" y="147935"/>
                    <a:pt x="179877" y="144472"/>
                  </a:cubicBezTo>
                  <a:cubicBezTo>
                    <a:pt x="183958" y="143577"/>
                    <a:pt x="188620" y="142095"/>
                    <a:pt x="192736" y="145082"/>
                  </a:cubicBezTo>
                  <a:cubicBezTo>
                    <a:pt x="207434" y="145666"/>
                    <a:pt x="222238" y="145280"/>
                    <a:pt x="236654" y="148948"/>
                  </a:cubicBezTo>
                  <a:cubicBezTo>
                    <a:pt x="241587" y="150207"/>
                    <a:pt x="245891" y="149707"/>
                    <a:pt x="250585" y="148110"/>
                  </a:cubicBezTo>
                  <a:cubicBezTo>
                    <a:pt x="269961" y="141514"/>
                    <a:pt x="289896" y="138862"/>
                    <a:pt x="310313" y="141466"/>
                  </a:cubicBezTo>
                  <a:cubicBezTo>
                    <a:pt x="316379" y="142251"/>
                    <a:pt x="319929" y="140875"/>
                    <a:pt x="323547" y="135395"/>
                  </a:cubicBezTo>
                  <a:lnTo>
                    <a:pt x="351089" y="108190"/>
                  </a:lnTo>
                  <a:lnTo>
                    <a:pt x="350556" y="108091"/>
                  </a:lnTo>
                  <a:cubicBezTo>
                    <a:pt x="352159" y="102239"/>
                    <a:pt x="357731" y="99313"/>
                    <a:pt x="360416" y="94303"/>
                  </a:cubicBezTo>
                  <a:cubicBezTo>
                    <a:pt x="386550" y="68008"/>
                    <a:pt x="417775" y="52937"/>
                    <a:pt x="454932" y="49651"/>
                  </a:cubicBezTo>
                  <a:cubicBezTo>
                    <a:pt x="463910" y="48849"/>
                    <a:pt x="472448" y="43157"/>
                    <a:pt x="481426" y="42315"/>
                  </a:cubicBezTo>
                  <a:cubicBezTo>
                    <a:pt x="506158" y="40031"/>
                    <a:pt x="526319" y="28326"/>
                    <a:pt x="547924" y="17143"/>
                  </a:cubicBezTo>
                  <a:cubicBezTo>
                    <a:pt x="574739" y="3255"/>
                    <a:pt x="601274" y="-2077"/>
                    <a:pt x="627072" y="719"/>
                  </a:cubicBezTo>
                  <a:close/>
                </a:path>
              </a:pathLst>
            </a:custGeom>
            <a:solidFill>
              <a:srgbClr val="7946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6" name="Google Shape;396;p16"/>
            <p:cNvSpPr/>
            <p:nvPr/>
          </p:nvSpPr>
          <p:spPr>
            <a:xfrm>
              <a:off x="2386811" y="3203002"/>
              <a:ext cx="1121721" cy="371705"/>
            </a:xfrm>
            <a:custGeom>
              <a:avLst/>
              <a:gdLst/>
              <a:ahLst/>
              <a:cxnLst/>
              <a:rect l="l" t="t" r="r" b="b"/>
              <a:pathLst>
                <a:path w="2290235" h="758916" extrusionOk="0">
                  <a:moveTo>
                    <a:pt x="0" y="172467"/>
                  </a:moveTo>
                  <a:cubicBezTo>
                    <a:pt x="33308" y="134003"/>
                    <a:pt x="78564" y="114690"/>
                    <a:pt x="125948" y="107488"/>
                  </a:cubicBezTo>
                  <a:cubicBezTo>
                    <a:pt x="170304" y="100777"/>
                    <a:pt x="211551" y="79172"/>
                    <a:pt x="255825" y="79418"/>
                  </a:cubicBezTo>
                  <a:cubicBezTo>
                    <a:pt x="292815" y="79581"/>
                    <a:pt x="315321" y="56421"/>
                    <a:pt x="342818" y="40790"/>
                  </a:cubicBezTo>
                  <a:cubicBezTo>
                    <a:pt x="431121" y="-9458"/>
                    <a:pt x="521061" y="-13223"/>
                    <a:pt x="613292" y="29169"/>
                  </a:cubicBezTo>
                  <a:cubicBezTo>
                    <a:pt x="638907" y="40954"/>
                    <a:pt x="661985" y="56421"/>
                    <a:pt x="682936" y="75162"/>
                  </a:cubicBezTo>
                  <a:cubicBezTo>
                    <a:pt x="693084" y="84164"/>
                    <a:pt x="702331" y="88747"/>
                    <a:pt x="718044" y="81791"/>
                  </a:cubicBezTo>
                  <a:cubicBezTo>
                    <a:pt x="777213" y="55357"/>
                    <a:pt x="839246" y="51838"/>
                    <a:pt x="902261" y="66323"/>
                  </a:cubicBezTo>
                  <a:cubicBezTo>
                    <a:pt x="911017" y="68369"/>
                    <a:pt x="918710" y="66078"/>
                    <a:pt x="926812" y="63541"/>
                  </a:cubicBezTo>
                  <a:cubicBezTo>
                    <a:pt x="1039175" y="27860"/>
                    <a:pt x="1138526" y="51183"/>
                    <a:pt x="1225029" y="130321"/>
                  </a:cubicBezTo>
                  <a:cubicBezTo>
                    <a:pt x="1233867" y="138422"/>
                    <a:pt x="1240905" y="136949"/>
                    <a:pt x="1251217" y="135149"/>
                  </a:cubicBezTo>
                  <a:cubicBezTo>
                    <a:pt x="1302938" y="126392"/>
                    <a:pt x="1345248" y="93248"/>
                    <a:pt x="1395251" y="80972"/>
                  </a:cubicBezTo>
                  <a:cubicBezTo>
                    <a:pt x="1491656" y="57485"/>
                    <a:pt x="1578895" y="75653"/>
                    <a:pt x="1655822" y="139896"/>
                  </a:cubicBezTo>
                  <a:cubicBezTo>
                    <a:pt x="1700015" y="176804"/>
                    <a:pt x="1730049" y="222470"/>
                    <a:pt x="1745844" y="277710"/>
                  </a:cubicBezTo>
                  <a:cubicBezTo>
                    <a:pt x="1747890" y="284749"/>
                    <a:pt x="1751327" y="289577"/>
                    <a:pt x="1760165" y="290477"/>
                  </a:cubicBezTo>
                  <a:cubicBezTo>
                    <a:pt x="1796910" y="294242"/>
                    <a:pt x="1831855" y="306108"/>
                    <a:pt x="1861890" y="326486"/>
                  </a:cubicBezTo>
                  <a:cubicBezTo>
                    <a:pt x="1890124" y="345717"/>
                    <a:pt x="1921468" y="347354"/>
                    <a:pt x="1952484" y="353165"/>
                  </a:cubicBezTo>
                  <a:cubicBezTo>
                    <a:pt x="1984319" y="359139"/>
                    <a:pt x="2013862" y="370841"/>
                    <a:pt x="2042342" y="386064"/>
                  </a:cubicBezTo>
                  <a:cubicBezTo>
                    <a:pt x="2076141" y="404068"/>
                    <a:pt x="2114604" y="413479"/>
                    <a:pt x="2144148" y="439094"/>
                  </a:cubicBezTo>
                  <a:cubicBezTo>
                    <a:pt x="2217311" y="502682"/>
                    <a:pt x="2275825" y="575027"/>
                    <a:pt x="2288264" y="676342"/>
                  </a:cubicBezTo>
                  <a:cubicBezTo>
                    <a:pt x="2291538" y="703185"/>
                    <a:pt x="2291047" y="728472"/>
                    <a:pt x="2284418" y="758916"/>
                  </a:cubicBezTo>
                  <a:cubicBezTo>
                    <a:pt x="2275661" y="743940"/>
                    <a:pt x="2279590" y="731091"/>
                    <a:pt x="2277625" y="719634"/>
                  </a:cubicBezTo>
                  <a:cubicBezTo>
                    <a:pt x="2267068" y="656701"/>
                    <a:pt x="2232696" y="606289"/>
                    <a:pt x="2195051" y="557268"/>
                  </a:cubicBezTo>
                  <a:cubicBezTo>
                    <a:pt x="2157733" y="508738"/>
                    <a:pt x="2110104" y="475921"/>
                    <a:pt x="2051753" y="456935"/>
                  </a:cubicBezTo>
                  <a:cubicBezTo>
                    <a:pt x="2033749" y="451042"/>
                    <a:pt x="2018527" y="436967"/>
                    <a:pt x="2000032" y="429929"/>
                  </a:cubicBezTo>
                  <a:cubicBezTo>
                    <a:pt x="1967133" y="417407"/>
                    <a:pt x="1933661" y="408569"/>
                    <a:pt x="1898471" y="408323"/>
                  </a:cubicBezTo>
                  <a:cubicBezTo>
                    <a:pt x="1887505" y="408241"/>
                    <a:pt x="1880140" y="402431"/>
                    <a:pt x="1871874" y="397521"/>
                  </a:cubicBezTo>
                  <a:cubicBezTo>
                    <a:pt x="1836929" y="376652"/>
                    <a:pt x="1801248" y="357911"/>
                    <a:pt x="1759920" y="352837"/>
                  </a:cubicBezTo>
                  <a:cubicBezTo>
                    <a:pt x="1748463" y="351446"/>
                    <a:pt x="1740525" y="346290"/>
                    <a:pt x="1735942" y="333278"/>
                  </a:cubicBezTo>
                  <a:cubicBezTo>
                    <a:pt x="1698623" y="227544"/>
                    <a:pt x="1626443" y="160764"/>
                    <a:pt x="1515389" y="137195"/>
                  </a:cubicBezTo>
                  <a:cubicBezTo>
                    <a:pt x="1440998" y="121400"/>
                    <a:pt x="1373237" y="138668"/>
                    <a:pt x="1308421" y="174677"/>
                  </a:cubicBezTo>
                  <a:cubicBezTo>
                    <a:pt x="1283788" y="188343"/>
                    <a:pt x="1254736" y="188753"/>
                    <a:pt x="1228875" y="199146"/>
                  </a:cubicBezTo>
                  <a:cubicBezTo>
                    <a:pt x="1222164" y="201847"/>
                    <a:pt x="1218973" y="195136"/>
                    <a:pt x="1215290" y="191371"/>
                  </a:cubicBezTo>
                  <a:cubicBezTo>
                    <a:pt x="1149410" y="125410"/>
                    <a:pt x="1068719" y="102578"/>
                    <a:pt x="977797" y="109779"/>
                  </a:cubicBezTo>
                  <a:cubicBezTo>
                    <a:pt x="968222" y="110516"/>
                    <a:pt x="958320" y="112726"/>
                    <a:pt x="949399" y="116326"/>
                  </a:cubicBezTo>
                  <a:cubicBezTo>
                    <a:pt x="917810" y="129175"/>
                    <a:pt x="886793" y="125165"/>
                    <a:pt x="853977" y="119682"/>
                  </a:cubicBezTo>
                  <a:cubicBezTo>
                    <a:pt x="804137" y="111253"/>
                    <a:pt x="755280" y="122791"/>
                    <a:pt x="708960" y="142433"/>
                  </a:cubicBezTo>
                  <a:cubicBezTo>
                    <a:pt x="696193" y="147834"/>
                    <a:pt x="687846" y="146770"/>
                    <a:pt x="677043" y="137768"/>
                  </a:cubicBezTo>
                  <a:cubicBezTo>
                    <a:pt x="634733" y="102332"/>
                    <a:pt x="588086" y="74835"/>
                    <a:pt x="532436" y="66405"/>
                  </a:cubicBezTo>
                  <a:cubicBezTo>
                    <a:pt x="452644" y="54375"/>
                    <a:pt x="377926" y="66896"/>
                    <a:pt x="311720" y="115590"/>
                  </a:cubicBezTo>
                  <a:cubicBezTo>
                    <a:pt x="297562" y="125983"/>
                    <a:pt x="284222" y="136213"/>
                    <a:pt x="265563" y="136704"/>
                  </a:cubicBezTo>
                  <a:cubicBezTo>
                    <a:pt x="227427" y="137522"/>
                    <a:pt x="192728" y="154299"/>
                    <a:pt x="155983" y="161501"/>
                  </a:cubicBezTo>
                  <a:cubicBezTo>
                    <a:pt x="132823" y="166002"/>
                    <a:pt x="109171" y="167802"/>
                    <a:pt x="86584" y="175495"/>
                  </a:cubicBezTo>
                  <a:cubicBezTo>
                    <a:pt x="78073" y="178441"/>
                    <a:pt x="68744" y="179751"/>
                    <a:pt x="63424" y="188343"/>
                  </a:cubicBezTo>
                  <a:cubicBezTo>
                    <a:pt x="42310" y="183106"/>
                    <a:pt x="21114" y="177786"/>
                    <a:pt x="0" y="172467"/>
                  </a:cubicBezTo>
                  <a:close/>
                </a:path>
              </a:pathLst>
            </a:custGeom>
            <a:solidFill>
              <a:srgbClr val="A15B2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7" name="Google Shape;397;p16"/>
            <p:cNvSpPr/>
            <p:nvPr/>
          </p:nvSpPr>
          <p:spPr>
            <a:xfrm>
              <a:off x="867651" y="4722930"/>
              <a:ext cx="3354813" cy="1679158"/>
            </a:xfrm>
            <a:custGeom>
              <a:avLst/>
              <a:gdLst/>
              <a:ahLst/>
              <a:cxnLst/>
              <a:rect l="l" t="t" r="r" b="b"/>
              <a:pathLst>
                <a:path w="6849572" h="3428362" extrusionOk="0">
                  <a:moveTo>
                    <a:pt x="6847555" y="124465"/>
                  </a:moveTo>
                  <a:cubicBezTo>
                    <a:pt x="6843135" y="108425"/>
                    <a:pt x="6842072" y="91730"/>
                    <a:pt x="6835443" y="76181"/>
                  </a:cubicBezTo>
                  <a:cubicBezTo>
                    <a:pt x="6816865" y="32643"/>
                    <a:pt x="6779465" y="14557"/>
                    <a:pt x="6737647" y="1954"/>
                  </a:cubicBezTo>
                  <a:cubicBezTo>
                    <a:pt x="6716696" y="-583"/>
                    <a:pt x="6695828" y="-747"/>
                    <a:pt x="6674959" y="2036"/>
                  </a:cubicBezTo>
                  <a:cubicBezTo>
                    <a:pt x="6641896" y="9483"/>
                    <a:pt x="6610634" y="21268"/>
                    <a:pt x="6581582" y="38863"/>
                  </a:cubicBezTo>
                  <a:cubicBezTo>
                    <a:pt x="6567015" y="47701"/>
                    <a:pt x="6563332" y="41973"/>
                    <a:pt x="6565951" y="27406"/>
                  </a:cubicBezTo>
                  <a:cubicBezTo>
                    <a:pt x="6566360" y="27406"/>
                    <a:pt x="6566606" y="26751"/>
                    <a:pt x="6566687" y="25442"/>
                  </a:cubicBezTo>
                  <a:cubicBezTo>
                    <a:pt x="6566769" y="24214"/>
                    <a:pt x="6566115" y="23232"/>
                    <a:pt x="6564723" y="22414"/>
                  </a:cubicBezTo>
                  <a:cubicBezTo>
                    <a:pt x="6555230" y="25032"/>
                    <a:pt x="6554658" y="33461"/>
                    <a:pt x="6553594" y="40745"/>
                  </a:cubicBezTo>
                  <a:cubicBezTo>
                    <a:pt x="6552203" y="49665"/>
                    <a:pt x="6548356" y="56212"/>
                    <a:pt x="6541154" y="61614"/>
                  </a:cubicBezTo>
                  <a:cubicBezTo>
                    <a:pt x="6461199" y="121437"/>
                    <a:pt x="6399084" y="198037"/>
                    <a:pt x="6338933" y="276356"/>
                  </a:cubicBezTo>
                  <a:cubicBezTo>
                    <a:pt x="6234590" y="412125"/>
                    <a:pt x="6146860" y="558696"/>
                    <a:pt x="6059212" y="705349"/>
                  </a:cubicBezTo>
                  <a:cubicBezTo>
                    <a:pt x="5947504" y="892185"/>
                    <a:pt x="5840787" y="1082130"/>
                    <a:pt x="5716066" y="1260945"/>
                  </a:cubicBezTo>
                  <a:cubicBezTo>
                    <a:pt x="5655098" y="1348266"/>
                    <a:pt x="5589055" y="1431659"/>
                    <a:pt x="5513682" y="1507195"/>
                  </a:cubicBezTo>
                  <a:cubicBezTo>
                    <a:pt x="5457705" y="1563254"/>
                    <a:pt x="5397145" y="1614075"/>
                    <a:pt x="5331920" y="1659086"/>
                  </a:cubicBezTo>
                  <a:cubicBezTo>
                    <a:pt x="5249837" y="1715718"/>
                    <a:pt x="5163417" y="1764329"/>
                    <a:pt x="5071103" y="1802302"/>
                  </a:cubicBezTo>
                  <a:cubicBezTo>
                    <a:pt x="5065047" y="1805166"/>
                    <a:pt x="5059810" y="1809340"/>
                    <a:pt x="5055064" y="1814005"/>
                  </a:cubicBezTo>
                  <a:cubicBezTo>
                    <a:pt x="5032885" y="1837574"/>
                    <a:pt x="5008252" y="1858443"/>
                    <a:pt x="4980100" y="1874483"/>
                  </a:cubicBezTo>
                  <a:cubicBezTo>
                    <a:pt x="4869783" y="1937580"/>
                    <a:pt x="4750381" y="1970724"/>
                    <a:pt x="4623943" y="1976043"/>
                  </a:cubicBezTo>
                  <a:cubicBezTo>
                    <a:pt x="4548488" y="1979235"/>
                    <a:pt x="4473034" y="1976453"/>
                    <a:pt x="4397497" y="1969251"/>
                  </a:cubicBezTo>
                  <a:cubicBezTo>
                    <a:pt x="4250598" y="1955256"/>
                    <a:pt x="4106892" y="1925549"/>
                    <a:pt x="3964576" y="1887822"/>
                  </a:cubicBezTo>
                  <a:cubicBezTo>
                    <a:pt x="3804174" y="1845348"/>
                    <a:pt x="3644181" y="1800992"/>
                    <a:pt x="3480342" y="1773004"/>
                  </a:cubicBezTo>
                  <a:cubicBezTo>
                    <a:pt x="3446789" y="1767275"/>
                    <a:pt x="3413481" y="1759992"/>
                    <a:pt x="3381318" y="1755573"/>
                  </a:cubicBezTo>
                  <a:cubicBezTo>
                    <a:pt x="3384346" y="1755573"/>
                    <a:pt x="3387374" y="1755573"/>
                    <a:pt x="3390402" y="1755736"/>
                  </a:cubicBezTo>
                  <a:cubicBezTo>
                    <a:pt x="3397195" y="1753936"/>
                    <a:pt x="3404069" y="1753036"/>
                    <a:pt x="3411107" y="1752790"/>
                  </a:cubicBezTo>
                  <a:cubicBezTo>
                    <a:pt x="3415936" y="1752627"/>
                    <a:pt x="3420109" y="1752545"/>
                    <a:pt x="3423710" y="1752381"/>
                  </a:cubicBezTo>
                  <a:cubicBezTo>
                    <a:pt x="3433695" y="1755491"/>
                    <a:pt x="3444661" y="1750335"/>
                    <a:pt x="3454399" y="1755327"/>
                  </a:cubicBezTo>
                  <a:cubicBezTo>
                    <a:pt x="3498183" y="1753936"/>
                    <a:pt x="3541147" y="1764575"/>
                    <a:pt x="3584849" y="1763838"/>
                  </a:cubicBezTo>
                  <a:cubicBezTo>
                    <a:pt x="3589023" y="1761383"/>
                    <a:pt x="3593196" y="1759992"/>
                    <a:pt x="3597288" y="1763920"/>
                  </a:cubicBezTo>
                  <a:cubicBezTo>
                    <a:pt x="3607682" y="1772022"/>
                    <a:pt x="3619793" y="1766375"/>
                    <a:pt x="3631005" y="1768094"/>
                  </a:cubicBezTo>
                  <a:cubicBezTo>
                    <a:pt x="3642463" y="1771858"/>
                    <a:pt x="3654493" y="1771040"/>
                    <a:pt x="3666114" y="1772922"/>
                  </a:cubicBezTo>
                  <a:cubicBezTo>
                    <a:pt x="3759490" y="1787980"/>
                    <a:pt x="3853031" y="1801893"/>
                    <a:pt x="3945917" y="1819652"/>
                  </a:cubicBezTo>
                  <a:cubicBezTo>
                    <a:pt x="4079803" y="1845266"/>
                    <a:pt x="4213117" y="1873337"/>
                    <a:pt x="4348477" y="1891096"/>
                  </a:cubicBezTo>
                  <a:cubicBezTo>
                    <a:pt x="4430150" y="1901735"/>
                    <a:pt x="4511907" y="1908445"/>
                    <a:pt x="4593990" y="1910737"/>
                  </a:cubicBezTo>
                  <a:cubicBezTo>
                    <a:pt x="4649803" y="1912292"/>
                    <a:pt x="4705289" y="1906072"/>
                    <a:pt x="4760611" y="1898625"/>
                  </a:cubicBezTo>
                  <a:cubicBezTo>
                    <a:pt x="4832056" y="1888968"/>
                    <a:pt x="4901863" y="1873419"/>
                    <a:pt x="4968152" y="1844284"/>
                  </a:cubicBezTo>
                  <a:cubicBezTo>
                    <a:pt x="4988939" y="1836674"/>
                    <a:pt x="5009480" y="1828736"/>
                    <a:pt x="5028057" y="1816378"/>
                  </a:cubicBezTo>
                  <a:cubicBezTo>
                    <a:pt x="5046961" y="1803857"/>
                    <a:pt x="5066357" y="1792154"/>
                    <a:pt x="5085589" y="1780124"/>
                  </a:cubicBezTo>
                  <a:cubicBezTo>
                    <a:pt x="5092791" y="1772513"/>
                    <a:pt x="5099583" y="1764575"/>
                    <a:pt x="5107194" y="1757373"/>
                  </a:cubicBezTo>
                  <a:cubicBezTo>
                    <a:pt x="5180275" y="1688302"/>
                    <a:pt x="5214401" y="1601308"/>
                    <a:pt x="5224467" y="1503185"/>
                  </a:cubicBezTo>
                  <a:cubicBezTo>
                    <a:pt x="5224386" y="1493446"/>
                    <a:pt x="5224958" y="1483626"/>
                    <a:pt x="5224140" y="1473887"/>
                  </a:cubicBezTo>
                  <a:cubicBezTo>
                    <a:pt x="5219230" y="1418319"/>
                    <a:pt x="5214810" y="1362834"/>
                    <a:pt x="5138128" y="1310621"/>
                  </a:cubicBezTo>
                  <a:cubicBezTo>
                    <a:pt x="5094673" y="1280996"/>
                    <a:pt x="5044588" y="1266101"/>
                    <a:pt x="4994503" y="1252680"/>
                  </a:cubicBezTo>
                  <a:cubicBezTo>
                    <a:pt x="4835575" y="1210124"/>
                    <a:pt x="4672554" y="1192938"/>
                    <a:pt x="4509370" y="1178044"/>
                  </a:cubicBezTo>
                  <a:cubicBezTo>
                    <a:pt x="4412474" y="1169205"/>
                    <a:pt x="4315578" y="1160858"/>
                    <a:pt x="4219418" y="1145800"/>
                  </a:cubicBezTo>
                  <a:cubicBezTo>
                    <a:pt x="4058525" y="1120676"/>
                    <a:pt x="3901479" y="1079430"/>
                    <a:pt x="3745578" y="1033109"/>
                  </a:cubicBezTo>
                  <a:cubicBezTo>
                    <a:pt x="3714234" y="1023780"/>
                    <a:pt x="3476905" y="941205"/>
                    <a:pt x="3470276" y="938669"/>
                  </a:cubicBezTo>
                  <a:cubicBezTo>
                    <a:pt x="3427475" y="922301"/>
                    <a:pt x="3317567" y="878763"/>
                    <a:pt x="3312575" y="876553"/>
                  </a:cubicBezTo>
                  <a:cubicBezTo>
                    <a:pt x="3279594" y="861905"/>
                    <a:pt x="3175660" y="820004"/>
                    <a:pt x="3169768" y="817549"/>
                  </a:cubicBezTo>
                  <a:cubicBezTo>
                    <a:pt x="3095950" y="787269"/>
                    <a:pt x="2709022" y="619010"/>
                    <a:pt x="2636841" y="587748"/>
                  </a:cubicBezTo>
                  <a:cubicBezTo>
                    <a:pt x="2581355" y="563688"/>
                    <a:pt x="2526033" y="539219"/>
                    <a:pt x="2470710" y="514995"/>
                  </a:cubicBezTo>
                  <a:cubicBezTo>
                    <a:pt x="2467355" y="514094"/>
                    <a:pt x="2463918" y="513522"/>
                    <a:pt x="2460726" y="512212"/>
                  </a:cubicBezTo>
                  <a:cubicBezTo>
                    <a:pt x="2323812" y="457381"/>
                    <a:pt x="2184769" y="409015"/>
                    <a:pt x="2041308" y="373906"/>
                  </a:cubicBezTo>
                  <a:cubicBezTo>
                    <a:pt x="1956606" y="353201"/>
                    <a:pt x="1871331" y="336261"/>
                    <a:pt x="1784747" y="325459"/>
                  </a:cubicBezTo>
                  <a:cubicBezTo>
                    <a:pt x="1734171" y="319157"/>
                    <a:pt x="1683431" y="316211"/>
                    <a:pt x="1632692" y="312119"/>
                  </a:cubicBezTo>
                  <a:cubicBezTo>
                    <a:pt x="1540134" y="304672"/>
                    <a:pt x="1448557" y="312119"/>
                    <a:pt x="1357145" y="323985"/>
                  </a:cubicBezTo>
                  <a:cubicBezTo>
                    <a:pt x="1297567" y="331760"/>
                    <a:pt x="1240035" y="349192"/>
                    <a:pt x="1181930" y="363922"/>
                  </a:cubicBezTo>
                  <a:cubicBezTo>
                    <a:pt x="1028730" y="402877"/>
                    <a:pt x="885677" y="464501"/>
                    <a:pt x="754901" y="553622"/>
                  </a:cubicBezTo>
                  <a:cubicBezTo>
                    <a:pt x="612912" y="650354"/>
                    <a:pt x="489256" y="767055"/>
                    <a:pt x="380657" y="900041"/>
                  </a:cubicBezTo>
                  <a:cubicBezTo>
                    <a:pt x="250535" y="1059461"/>
                    <a:pt x="160432" y="1239422"/>
                    <a:pt x="104209" y="1436815"/>
                  </a:cubicBezTo>
                  <a:cubicBezTo>
                    <a:pt x="53797" y="1613912"/>
                    <a:pt x="30064" y="1795591"/>
                    <a:pt x="15906" y="1978580"/>
                  </a:cubicBezTo>
                  <a:cubicBezTo>
                    <a:pt x="10178" y="2052316"/>
                    <a:pt x="4695" y="2126297"/>
                    <a:pt x="6495" y="2200524"/>
                  </a:cubicBezTo>
                  <a:cubicBezTo>
                    <a:pt x="6659" y="2206662"/>
                    <a:pt x="7804" y="2213291"/>
                    <a:pt x="2812" y="2218529"/>
                  </a:cubicBezTo>
                  <a:cubicBezTo>
                    <a:pt x="2649" y="2232441"/>
                    <a:pt x="2485" y="2246271"/>
                    <a:pt x="2321" y="2260184"/>
                  </a:cubicBezTo>
                  <a:cubicBezTo>
                    <a:pt x="-1607" y="2291282"/>
                    <a:pt x="603" y="2322544"/>
                    <a:pt x="766" y="2353724"/>
                  </a:cubicBezTo>
                  <a:cubicBezTo>
                    <a:pt x="930" y="2399554"/>
                    <a:pt x="-1607" y="2445383"/>
                    <a:pt x="2239" y="2491130"/>
                  </a:cubicBezTo>
                  <a:cubicBezTo>
                    <a:pt x="2403" y="2506434"/>
                    <a:pt x="2567" y="2521737"/>
                    <a:pt x="2730" y="2537123"/>
                  </a:cubicBezTo>
                  <a:cubicBezTo>
                    <a:pt x="6577" y="2545061"/>
                    <a:pt x="4367" y="2553490"/>
                    <a:pt x="4613" y="2561756"/>
                  </a:cubicBezTo>
                  <a:cubicBezTo>
                    <a:pt x="5840" y="2597110"/>
                    <a:pt x="2567" y="2632463"/>
                    <a:pt x="6413" y="2667735"/>
                  </a:cubicBezTo>
                  <a:cubicBezTo>
                    <a:pt x="6577" y="2676083"/>
                    <a:pt x="6741" y="2684349"/>
                    <a:pt x="6986" y="2692696"/>
                  </a:cubicBezTo>
                  <a:cubicBezTo>
                    <a:pt x="10751" y="2699898"/>
                    <a:pt x="8541" y="2707672"/>
                    <a:pt x="8868" y="2715120"/>
                  </a:cubicBezTo>
                  <a:cubicBezTo>
                    <a:pt x="10014" y="2737134"/>
                    <a:pt x="6986" y="2759312"/>
                    <a:pt x="10587" y="2781245"/>
                  </a:cubicBezTo>
                  <a:cubicBezTo>
                    <a:pt x="10751" y="2788119"/>
                    <a:pt x="10996" y="2795075"/>
                    <a:pt x="11160" y="2801950"/>
                  </a:cubicBezTo>
                  <a:cubicBezTo>
                    <a:pt x="16643" y="2825683"/>
                    <a:pt x="9687" y="2850070"/>
                    <a:pt x="14842" y="2873803"/>
                  </a:cubicBezTo>
                  <a:cubicBezTo>
                    <a:pt x="15006" y="2879286"/>
                    <a:pt x="15170" y="2884769"/>
                    <a:pt x="15333" y="2890252"/>
                  </a:cubicBezTo>
                  <a:cubicBezTo>
                    <a:pt x="20735" y="2909730"/>
                    <a:pt x="13942" y="2929944"/>
                    <a:pt x="19016" y="2949421"/>
                  </a:cubicBezTo>
                  <a:cubicBezTo>
                    <a:pt x="19180" y="2954904"/>
                    <a:pt x="19344" y="2960469"/>
                    <a:pt x="19507" y="2965952"/>
                  </a:cubicBezTo>
                  <a:cubicBezTo>
                    <a:pt x="24827" y="2983957"/>
                    <a:pt x="18361" y="3002779"/>
                    <a:pt x="23108" y="3020865"/>
                  </a:cubicBezTo>
                  <a:cubicBezTo>
                    <a:pt x="23354" y="3027740"/>
                    <a:pt x="23517" y="3034614"/>
                    <a:pt x="23763" y="3041489"/>
                  </a:cubicBezTo>
                  <a:cubicBezTo>
                    <a:pt x="29000" y="3056710"/>
                    <a:pt x="22535" y="3072914"/>
                    <a:pt x="27445" y="3088136"/>
                  </a:cubicBezTo>
                  <a:cubicBezTo>
                    <a:pt x="27609" y="3092228"/>
                    <a:pt x="27773" y="3096320"/>
                    <a:pt x="27936" y="3100493"/>
                  </a:cubicBezTo>
                  <a:cubicBezTo>
                    <a:pt x="33338" y="3117107"/>
                    <a:pt x="26709" y="3134538"/>
                    <a:pt x="31537" y="3151151"/>
                  </a:cubicBezTo>
                  <a:cubicBezTo>
                    <a:pt x="31701" y="3155243"/>
                    <a:pt x="31947" y="3159417"/>
                    <a:pt x="32110" y="3163508"/>
                  </a:cubicBezTo>
                  <a:cubicBezTo>
                    <a:pt x="37511" y="3178730"/>
                    <a:pt x="30801" y="3194852"/>
                    <a:pt x="35957" y="3210074"/>
                  </a:cubicBezTo>
                  <a:cubicBezTo>
                    <a:pt x="36120" y="3214166"/>
                    <a:pt x="36202" y="3218258"/>
                    <a:pt x="36366" y="3222268"/>
                  </a:cubicBezTo>
                  <a:cubicBezTo>
                    <a:pt x="41603" y="3236017"/>
                    <a:pt x="35220" y="3250829"/>
                    <a:pt x="39967" y="3264660"/>
                  </a:cubicBezTo>
                  <a:cubicBezTo>
                    <a:pt x="40130" y="3268752"/>
                    <a:pt x="40376" y="3272844"/>
                    <a:pt x="40539" y="3276935"/>
                  </a:cubicBezTo>
                  <a:cubicBezTo>
                    <a:pt x="45532" y="3287902"/>
                    <a:pt x="39721" y="3299932"/>
                    <a:pt x="43977" y="3310898"/>
                  </a:cubicBezTo>
                  <a:cubicBezTo>
                    <a:pt x="44222" y="3315072"/>
                    <a:pt x="44386" y="3319246"/>
                    <a:pt x="44631" y="3323420"/>
                  </a:cubicBezTo>
                  <a:cubicBezTo>
                    <a:pt x="49869" y="3334222"/>
                    <a:pt x="43813" y="3346252"/>
                    <a:pt x="48232" y="3357137"/>
                  </a:cubicBezTo>
                  <a:cubicBezTo>
                    <a:pt x="48478" y="3361229"/>
                    <a:pt x="48723" y="3365402"/>
                    <a:pt x="48887" y="3369494"/>
                  </a:cubicBezTo>
                  <a:cubicBezTo>
                    <a:pt x="52651" y="3375632"/>
                    <a:pt x="50033" y="3382424"/>
                    <a:pt x="50933" y="3388808"/>
                  </a:cubicBezTo>
                  <a:cubicBezTo>
                    <a:pt x="54206" y="3394946"/>
                    <a:pt x="60262" y="3400593"/>
                    <a:pt x="53634" y="3408121"/>
                  </a:cubicBezTo>
                  <a:cubicBezTo>
                    <a:pt x="55598" y="3415732"/>
                    <a:pt x="54043" y="3426208"/>
                    <a:pt x="64272" y="3428090"/>
                  </a:cubicBezTo>
                  <a:cubicBezTo>
                    <a:pt x="75402" y="3430136"/>
                    <a:pt x="79331" y="3420233"/>
                    <a:pt x="83913" y="3412377"/>
                  </a:cubicBezTo>
                  <a:cubicBezTo>
                    <a:pt x="116158" y="3356155"/>
                    <a:pt x="148402" y="3299932"/>
                    <a:pt x="180809" y="3243791"/>
                  </a:cubicBezTo>
                  <a:cubicBezTo>
                    <a:pt x="231876" y="3155570"/>
                    <a:pt x="290881" y="3072832"/>
                    <a:pt x="357742" y="2995987"/>
                  </a:cubicBezTo>
                  <a:cubicBezTo>
                    <a:pt x="402180" y="2944920"/>
                    <a:pt x="449646" y="2896636"/>
                    <a:pt x="500631" y="2851707"/>
                  </a:cubicBezTo>
                  <a:cubicBezTo>
                    <a:pt x="546624" y="2811197"/>
                    <a:pt x="593271" y="2771506"/>
                    <a:pt x="642129" y="2734515"/>
                  </a:cubicBezTo>
                  <a:cubicBezTo>
                    <a:pt x="726503" y="2670600"/>
                    <a:pt x="814888" y="2612905"/>
                    <a:pt x="907528" y="2561428"/>
                  </a:cubicBezTo>
                  <a:cubicBezTo>
                    <a:pt x="1007206" y="2506106"/>
                    <a:pt x="1111140" y="2461014"/>
                    <a:pt x="1219166" y="2425496"/>
                  </a:cubicBezTo>
                  <a:cubicBezTo>
                    <a:pt x="1310252" y="2395544"/>
                    <a:pt x="1403547" y="2374102"/>
                    <a:pt x="1498560" y="2360599"/>
                  </a:cubicBezTo>
                  <a:cubicBezTo>
                    <a:pt x="1505189" y="2356098"/>
                    <a:pt x="1513536" y="2361335"/>
                    <a:pt x="1520165" y="2356752"/>
                  </a:cubicBezTo>
                  <a:lnTo>
                    <a:pt x="1522129" y="2356425"/>
                  </a:lnTo>
                  <a:lnTo>
                    <a:pt x="1524093" y="2356507"/>
                  </a:lnTo>
                  <a:cubicBezTo>
                    <a:pt x="1532032" y="2351597"/>
                    <a:pt x="1541525" y="2357243"/>
                    <a:pt x="1549545" y="2352824"/>
                  </a:cubicBezTo>
                  <a:cubicBezTo>
                    <a:pt x="1552246" y="2352660"/>
                    <a:pt x="1554946" y="2352497"/>
                    <a:pt x="1557729" y="2352333"/>
                  </a:cubicBezTo>
                  <a:cubicBezTo>
                    <a:pt x="1567140" y="2347095"/>
                    <a:pt x="1578106" y="2353561"/>
                    <a:pt x="1587518" y="2348405"/>
                  </a:cubicBezTo>
                  <a:cubicBezTo>
                    <a:pt x="1590218" y="2348323"/>
                    <a:pt x="1592837" y="2348159"/>
                    <a:pt x="1595538" y="2348077"/>
                  </a:cubicBezTo>
                  <a:cubicBezTo>
                    <a:pt x="1606422" y="2343004"/>
                    <a:pt x="1618534" y="2349141"/>
                    <a:pt x="1629500" y="2344395"/>
                  </a:cubicBezTo>
                  <a:cubicBezTo>
                    <a:pt x="1633592" y="2344231"/>
                    <a:pt x="1637684" y="2343986"/>
                    <a:pt x="1641776" y="2343822"/>
                  </a:cubicBezTo>
                  <a:cubicBezTo>
                    <a:pt x="1656998" y="2338584"/>
                    <a:pt x="1673202" y="2345131"/>
                    <a:pt x="1688424" y="2340057"/>
                  </a:cubicBezTo>
                  <a:cubicBezTo>
                    <a:pt x="1695298" y="2339894"/>
                    <a:pt x="1702172" y="2339730"/>
                    <a:pt x="1709047" y="2339566"/>
                  </a:cubicBezTo>
                  <a:cubicBezTo>
                    <a:pt x="1767642" y="2335147"/>
                    <a:pt x="1826320" y="2338503"/>
                    <a:pt x="1884998" y="2337848"/>
                  </a:cubicBezTo>
                  <a:cubicBezTo>
                    <a:pt x="1902347" y="2337684"/>
                    <a:pt x="1919861" y="2335229"/>
                    <a:pt x="1937047" y="2339566"/>
                  </a:cubicBezTo>
                  <a:cubicBezTo>
                    <a:pt x="1943921" y="2339730"/>
                    <a:pt x="1950877" y="2339894"/>
                    <a:pt x="1957752" y="2340139"/>
                  </a:cubicBezTo>
                  <a:cubicBezTo>
                    <a:pt x="1975838" y="2345131"/>
                    <a:pt x="1994660" y="2338421"/>
                    <a:pt x="2012665" y="2343822"/>
                  </a:cubicBezTo>
                  <a:cubicBezTo>
                    <a:pt x="2016756" y="2343986"/>
                    <a:pt x="2020930" y="2344149"/>
                    <a:pt x="2025022" y="2344313"/>
                  </a:cubicBezTo>
                  <a:cubicBezTo>
                    <a:pt x="2037380" y="2349059"/>
                    <a:pt x="2050883" y="2342758"/>
                    <a:pt x="2063240" y="2347914"/>
                  </a:cubicBezTo>
                  <a:cubicBezTo>
                    <a:pt x="2067332" y="2348077"/>
                    <a:pt x="2071424" y="2348241"/>
                    <a:pt x="2075516" y="2348487"/>
                  </a:cubicBezTo>
                  <a:cubicBezTo>
                    <a:pt x="2086400" y="2353315"/>
                    <a:pt x="2098512" y="2346932"/>
                    <a:pt x="2109315" y="2352251"/>
                  </a:cubicBezTo>
                  <a:cubicBezTo>
                    <a:pt x="2112016" y="2352415"/>
                    <a:pt x="2114798" y="2352579"/>
                    <a:pt x="2117499" y="2352660"/>
                  </a:cubicBezTo>
                  <a:cubicBezTo>
                    <a:pt x="2126992" y="2357325"/>
                    <a:pt x="2137794" y="2351269"/>
                    <a:pt x="2147206" y="2356425"/>
                  </a:cubicBezTo>
                  <a:cubicBezTo>
                    <a:pt x="2149906" y="2356589"/>
                    <a:pt x="2152689" y="2356752"/>
                    <a:pt x="2155390" y="2356916"/>
                  </a:cubicBezTo>
                  <a:cubicBezTo>
                    <a:pt x="2164801" y="2361499"/>
                    <a:pt x="2175603" y="2355525"/>
                    <a:pt x="2185015" y="2360599"/>
                  </a:cubicBezTo>
                  <a:lnTo>
                    <a:pt x="2186979" y="2360517"/>
                  </a:lnTo>
                  <a:lnTo>
                    <a:pt x="2188943" y="2360844"/>
                  </a:lnTo>
                  <a:cubicBezTo>
                    <a:pt x="2198355" y="2366000"/>
                    <a:pt x="2209321" y="2359535"/>
                    <a:pt x="2218650" y="2364855"/>
                  </a:cubicBezTo>
                  <a:cubicBezTo>
                    <a:pt x="2221433" y="2365100"/>
                    <a:pt x="2224133" y="2365264"/>
                    <a:pt x="2226916" y="2365509"/>
                  </a:cubicBezTo>
                  <a:cubicBezTo>
                    <a:pt x="2233545" y="2369356"/>
                    <a:pt x="2241646" y="2364527"/>
                    <a:pt x="2248112" y="2369028"/>
                  </a:cubicBezTo>
                  <a:cubicBezTo>
                    <a:pt x="2250812" y="2369192"/>
                    <a:pt x="2253595" y="2369437"/>
                    <a:pt x="2256296" y="2369601"/>
                  </a:cubicBezTo>
                  <a:cubicBezTo>
                    <a:pt x="2262924" y="2373611"/>
                    <a:pt x="2271026" y="2368619"/>
                    <a:pt x="2277491" y="2373202"/>
                  </a:cubicBezTo>
                  <a:cubicBezTo>
                    <a:pt x="2288294" y="2375166"/>
                    <a:pt x="2299342" y="2376639"/>
                    <a:pt x="2309981" y="2379258"/>
                  </a:cubicBezTo>
                  <a:cubicBezTo>
                    <a:pt x="2441085" y="2411747"/>
                    <a:pt x="2570880" y="2449147"/>
                    <a:pt x="2699529" y="2489984"/>
                  </a:cubicBezTo>
                  <a:cubicBezTo>
                    <a:pt x="2835788" y="2533276"/>
                    <a:pt x="2971803" y="2577387"/>
                    <a:pt x="3107408" y="2622479"/>
                  </a:cubicBezTo>
                  <a:cubicBezTo>
                    <a:pt x="3321250" y="2693678"/>
                    <a:pt x="3534764" y="2765695"/>
                    <a:pt x="3753353" y="2821100"/>
                  </a:cubicBezTo>
                  <a:cubicBezTo>
                    <a:pt x="3814322" y="2836567"/>
                    <a:pt x="3875455" y="2851461"/>
                    <a:pt x="3937733" y="2860873"/>
                  </a:cubicBezTo>
                  <a:cubicBezTo>
                    <a:pt x="3944198" y="2865865"/>
                    <a:pt x="3952709" y="2860136"/>
                    <a:pt x="3959174" y="2864965"/>
                  </a:cubicBezTo>
                  <a:cubicBezTo>
                    <a:pt x="3976770" y="2871266"/>
                    <a:pt x="3995183" y="2872494"/>
                    <a:pt x="4013597" y="2873885"/>
                  </a:cubicBezTo>
                  <a:cubicBezTo>
                    <a:pt x="4020144" y="2878140"/>
                    <a:pt x="4028327" y="2872903"/>
                    <a:pt x="4034874" y="2877567"/>
                  </a:cubicBezTo>
                  <a:cubicBezTo>
                    <a:pt x="4037657" y="2877731"/>
                    <a:pt x="4040357" y="2877977"/>
                    <a:pt x="4043140" y="2878140"/>
                  </a:cubicBezTo>
                  <a:cubicBezTo>
                    <a:pt x="4049687" y="2882150"/>
                    <a:pt x="4057871" y="2877158"/>
                    <a:pt x="4064336" y="2881741"/>
                  </a:cubicBezTo>
                  <a:cubicBezTo>
                    <a:pt x="4067118" y="2881905"/>
                    <a:pt x="4069819" y="2882150"/>
                    <a:pt x="4072602" y="2882314"/>
                  </a:cubicBezTo>
                  <a:cubicBezTo>
                    <a:pt x="4080622" y="2886570"/>
                    <a:pt x="4090033" y="2881005"/>
                    <a:pt x="4097971" y="2885915"/>
                  </a:cubicBezTo>
                  <a:cubicBezTo>
                    <a:pt x="4100754" y="2886079"/>
                    <a:pt x="4103454" y="2886242"/>
                    <a:pt x="4106237" y="2886406"/>
                  </a:cubicBezTo>
                  <a:cubicBezTo>
                    <a:pt x="4115730" y="2890907"/>
                    <a:pt x="4126451" y="2885015"/>
                    <a:pt x="4135944" y="2890007"/>
                  </a:cubicBezTo>
                  <a:cubicBezTo>
                    <a:pt x="4138645" y="2890089"/>
                    <a:pt x="4141345" y="2890252"/>
                    <a:pt x="4144046" y="2890334"/>
                  </a:cubicBezTo>
                  <a:cubicBezTo>
                    <a:pt x="4156403" y="2895326"/>
                    <a:pt x="4169906" y="2888943"/>
                    <a:pt x="4182182" y="2894181"/>
                  </a:cubicBezTo>
                  <a:cubicBezTo>
                    <a:pt x="4186356" y="2894344"/>
                    <a:pt x="4190448" y="2894590"/>
                    <a:pt x="4194622" y="2894754"/>
                  </a:cubicBezTo>
                  <a:cubicBezTo>
                    <a:pt x="4212708" y="2899500"/>
                    <a:pt x="4231531" y="2893035"/>
                    <a:pt x="4249535" y="2898355"/>
                  </a:cubicBezTo>
                  <a:cubicBezTo>
                    <a:pt x="4256409" y="2898518"/>
                    <a:pt x="4263365" y="2898600"/>
                    <a:pt x="4270240" y="2898764"/>
                  </a:cubicBezTo>
                  <a:cubicBezTo>
                    <a:pt x="4302402" y="2901874"/>
                    <a:pt x="4334564" y="2901628"/>
                    <a:pt x="4366726" y="2898927"/>
                  </a:cubicBezTo>
                  <a:cubicBezTo>
                    <a:pt x="4373683" y="2898764"/>
                    <a:pt x="4380557" y="2898600"/>
                    <a:pt x="4387513" y="2898355"/>
                  </a:cubicBezTo>
                  <a:cubicBezTo>
                    <a:pt x="4402735" y="2893035"/>
                    <a:pt x="4418857" y="2899582"/>
                    <a:pt x="4434079" y="2894590"/>
                  </a:cubicBezTo>
                  <a:cubicBezTo>
                    <a:pt x="4438171" y="2894426"/>
                    <a:pt x="4442181" y="2894263"/>
                    <a:pt x="4446273" y="2894099"/>
                  </a:cubicBezTo>
                  <a:cubicBezTo>
                    <a:pt x="4454293" y="2889352"/>
                    <a:pt x="4463867" y="2894999"/>
                    <a:pt x="4471970" y="2890334"/>
                  </a:cubicBezTo>
                  <a:cubicBezTo>
                    <a:pt x="4474670" y="2890171"/>
                    <a:pt x="4477289" y="2890089"/>
                    <a:pt x="4479990" y="2889925"/>
                  </a:cubicBezTo>
                  <a:cubicBezTo>
                    <a:pt x="4486537" y="2885342"/>
                    <a:pt x="4494884" y="2890662"/>
                    <a:pt x="4501431" y="2886079"/>
                  </a:cubicBezTo>
                  <a:lnTo>
                    <a:pt x="4503395" y="2885751"/>
                  </a:lnTo>
                  <a:lnTo>
                    <a:pt x="4505441" y="2885833"/>
                  </a:lnTo>
                  <a:cubicBezTo>
                    <a:pt x="4511907" y="2881005"/>
                    <a:pt x="4520254" y="2886570"/>
                    <a:pt x="4526719" y="2881905"/>
                  </a:cubicBezTo>
                  <a:cubicBezTo>
                    <a:pt x="4550452" y="2876995"/>
                    <a:pt x="4574021" y="2871757"/>
                    <a:pt x="4597509" y="2865701"/>
                  </a:cubicBezTo>
                  <a:cubicBezTo>
                    <a:pt x="4736715" y="2829775"/>
                    <a:pt x="4863399" y="2765859"/>
                    <a:pt x="4985911" y="2692860"/>
                  </a:cubicBezTo>
                  <a:cubicBezTo>
                    <a:pt x="5072576" y="2641220"/>
                    <a:pt x="5156706" y="2585407"/>
                    <a:pt x="5238216" y="2525829"/>
                  </a:cubicBezTo>
                  <a:cubicBezTo>
                    <a:pt x="5311788" y="2471980"/>
                    <a:pt x="5386424" y="2419440"/>
                    <a:pt x="5458196" y="2363218"/>
                  </a:cubicBezTo>
                  <a:cubicBezTo>
                    <a:pt x="5544289" y="2295865"/>
                    <a:pt x="5629891" y="2227940"/>
                    <a:pt x="5712956" y="2156823"/>
                  </a:cubicBezTo>
                  <a:cubicBezTo>
                    <a:pt x="5775972" y="2102892"/>
                    <a:pt x="5839560" y="2049534"/>
                    <a:pt x="5900038" y="1992820"/>
                  </a:cubicBezTo>
                  <a:cubicBezTo>
                    <a:pt x="5945785" y="1949855"/>
                    <a:pt x="5992105" y="1907381"/>
                    <a:pt x="6034497" y="1860652"/>
                  </a:cubicBezTo>
                  <a:cubicBezTo>
                    <a:pt x="6085155" y="1804757"/>
                    <a:pt x="6133848" y="1747552"/>
                    <a:pt x="6175830" y="1684947"/>
                  </a:cubicBezTo>
                  <a:cubicBezTo>
                    <a:pt x="6266916" y="1548769"/>
                    <a:pt x="6337379" y="1401215"/>
                    <a:pt x="6409232" y="1254644"/>
                  </a:cubicBezTo>
                  <a:cubicBezTo>
                    <a:pt x="6495243" y="1079266"/>
                    <a:pt x="6578636" y="902660"/>
                    <a:pt x="6656873" y="723599"/>
                  </a:cubicBezTo>
                  <a:cubicBezTo>
                    <a:pt x="6702375" y="619501"/>
                    <a:pt x="6746239" y="514749"/>
                    <a:pt x="6785112" y="407951"/>
                  </a:cubicBezTo>
                  <a:cubicBezTo>
                    <a:pt x="6809909" y="339862"/>
                    <a:pt x="6829387" y="270382"/>
                    <a:pt x="6843708" y="199347"/>
                  </a:cubicBezTo>
                  <a:cubicBezTo>
                    <a:pt x="6847636" y="192636"/>
                    <a:pt x="6842808" y="184534"/>
                    <a:pt x="6847227" y="177905"/>
                  </a:cubicBezTo>
                  <a:cubicBezTo>
                    <a:pt x="6847391" y="173813"/>
                    <a:pt x="6847555" y="169803"/>
                    <a:pt x="6847718" y="165711"/>
                  </a:cubicBezTo>
                  <a:cubicBezTo>
                    <a:pt x="6850337" y="152290"/>
                    <a:pt x="6850091" y="138377"/>
                    <a:pt x="6847555" y="124465"/>
                  </a:cubicBezTo>
                  <a:close/>
                  <a:moveTo>
                    <a:pt x="3343755" y="1752217"/>
                  </a:moveTo>
                  <a:cubicBezTo>
                    <a:pt x="3342773" y="1752136"/>
                    <a:pt x="3341709" y="1752054"/>
                    <a:pt x="3340727" y="1752054"/>
                  </a:cubicBezTo>
                  <a:cubicBezTo>
                    <a:pt x="3340809" y="1751890"/>
                    <a:pt x="3340891" y="1751644"/>
                    <a:pt x="3340891" y="1751317"/>
                  </a:cubicBezTo>
                  <a:cubicBezTo>
                    <a:pt x="3341873" y="1751644"/>
                    <a:pt x="3342773" y="1751890"/>
                    <a:pt x="3343755" y="1752217"/>
                  </a:cubicBezTo>
                  <a:close/>
                  <a:moveTo>
                    <a:pt x="3022378" y="778676"/>
                  </a:moveTo>
                  <a:cubicBezTo>
                    <a:pt x="3022460" y="777857"/>
                    <a:pt x="3022460" y="777203"/>
                    <a:pt x="3022460" y="776548"/>
                  </a:cubicBezTo>
                  <a:cubicBezTo>
                    <a:pt x="3023524" y="776957"/>
                    <a:pt x="3024588" y="777203"/>
                    <a:pt x="3025734" y="777612"/>
                  </a:cubicBezTo>
                  <a:cubicBezTo>
                    <a:pt x="3024424" y="777857"/>
                    <a:pt x="3023442" y="778267"/>
                    <a:pt x="3022378" y="778676"/>
                  </a:cubicBezTo>
                  <a:close/>
                </a:path>
              </a:pathLst>
            </a:custGeom>
            <a:solidFill>
              <a:srgbClr val="F9C9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8" name="Google Shape;398;p16"/>
            <p:cNvSpPr/>
            <p:nvPr/>
          </p:nvSpPr>
          <p:spPr>
            <a:xfrm>
              <a:off x="2497594" y="5580687"/>
              <a:ext cx="855087" cy="113341"/>
            </a:xfrm>
            <a:custGeom>
              <a:avLst/>
              <a:gdLst/>
              <a:ahLst/>
              <a:cxnLst/>
              <a:rect l="l" t="t" r="r" b="b"/>
              <a:pathLst>
                <a:path w="1745843" h="231410" extrusionOk="0">
                  <a:moveTo>
                    <a:pt x="12930" y="20"/>
                  </a:moveTo>
                  <a:cubicBezTo>
                    <a:pt x="29707" y="20"/>
                    <a:pt x="292733" y="10086"/>
                    <a:pt x="304518" y="11641"/>
                  </a:cubicBezTo>
                  <a:cubicBezTo>
                    <a:pt x="525152" y="37502"/>
                    <a:pt x="740713" y="92252"/>
                    <a:pt x="959956" y="125478"/>
                  </a:cubicBezTo>
                  <a:cubicBezTo>
                    <a:pt x="1041548" y="137835"/>
                    <a:pt x="1124941" y="149865"/>
                    <a:pt x="1207516" y="154612"/>
                  </a:cubicBezTo>
                  <a:cubicBezTo>
                    <a:pt x="1333954" y="161814"/>
                    <a:pt x="1460394" y="150111"/>
                    <a:pt x="1581923" y="115739"/>
                  </a:cubicBezTo>
                  <a:cubicBezTo>
                    <a:pt x="1597636" y="111320"/>
                    <a:pt x="1683893" y="75720"/>
                    <a:pt x="1729804" y="47323"/>
                  </a:cubicBezTo>
                  <a:cubicBezTo>
                    <a:pt x="1737415" y="50678"/>
                    <a:pt x="1743225" y="49778"/>
                    <a:pt x="1745844" y="49860"/>
                  </a:cubicBezTo>
                  <a:cubicBezTo>
                    <a:pt x="1726039" y="82431"/>
                    <a:pt x="1679637" y="115002"/>
                    <a:pt x="1647066" y="132843"/>
                  </a:cubicBezTo>
                  <a:cubicBezTo>
                    <a:pt x="1581841" y="168606"/>
                    <a:pt x="1513179" y="195858"/>
                    <a:pt x="1440262" y="211325"/>
                  </a:cubicBezTo>
                  <a:cubicBezTo>
                    <a:pt x="1385103" y="223028"/>
                    <a:pt x="1329453" y="231539"/>
                    <a:pt x="1272822" y="231294"/>
                  </a:cubicBezTo>
                  <a:cubicBezTo>
                    <a:pt x="1212753" y="231048"/>
                    <a:pt x="1152602" y="233013"/>
                    <a:pt x="1092697" y="226956"/>
                  </a:cubicBezTo>
                  <a:cubicBezTo>
                    <a:pt x="995229" y="217054"/>
                    <a:pt x="898332" y="203305"/>
                    <a:pt x="802419" y="182764"/>
                  </a:cubicBezTo>
                  <a:cubicBezTo>
                    <a:pt x="646436" y="149374"/>
                    <a:pt x="493972" y="101745"/>
                    <a:pt x="338563" y="66063"/>
                  </a:cubicBezTo>
                  <a:cubicBezTo>
                    <a:pt x="237657" y="42903"/>
                    <a:pt x="11703" y="3785"/>
                    <a:pt x="0" y="3785"/>
                  </a:cubicBezTo>
                  <a:cubicBezTo>
                    <a:pt x="3437" y="-2517"/>
                    <a:pt x="8838" y="1248"/>
                    <a:pt x="12930" y="20"/>
                  </a:cubicBezTo>
                  <a:close/>
                </a:path>
              </a:pathLst>
            </a:custGeom>
            <a:solidFill>
              <a:srgbClr val="DAB2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9" name="Google Shape;399;p16"/>
            <p:cNvSpPr/>
            <p:nvPr/>
          </p:nvSpPr>
          <p:spPr>
            <a:xfrm>
              <a:off x="2384390" y="1252562"/>
              <a:ext cx="1300202" cy="1953503"/>
            </a:xfrm>
            <a:custGeom>
              <a:avLst/>
              <a:gdLst/>
              <a:ahLst/>
              <a:cxnLst/>
              <a:rect l="l" t="t" r="r" b="b"/>
              <a:pathLst>
                <a:path w="1300202" h="1953503" extrusionOk="0">
                  <a:moveTo>
                    <a:pt x="41222" y="819160"/>
                  </a:moveTo>
                  <a:cubicBezTo>
                    <a:pt x="44348" y="815673"/>
                    <a:pt x="45710" y="818038"/>
                    <a:pt x="45951" y="821525"/>
                  </a:cubicBezTo>
                  <a:cubicBezTo>
                    <a:pt x="41782" y="849142"/>
                    <a:pt x="42665" y="876999"/>
                    <a:pt x="44027" y="904576"/>
                  </a:cubicBezTo>
                  <a:cubicBezTo>
                    <a:pt x="47114" y="965823"/>
                    <a:pt x="50120" y="1027230"/>
                    <a:pt x="70241" y="1086072"/>
                  </a:cubicBezTo>
                  <a:cubicBezTo>
                    <a:pt x="83789" y="1125713"/>
                    <a:pt x="104953" y="1160706"/>
                    <a:pt x="132530" y="1192171"/>
                  </a:cubicBezTo>
                  <a:cubicBezTo>
                    <a:pt x="177864" y="1243958"/>
                    <a:pt x="230492" y="1287207"/>
                    <a:pt x="286568" y="1326649"/>
                  </a:cubicBezTo>
                  <a:cubicBezTo>
                    <a:pt x="322322" y="1351781"/>
                    <a:pt x="359680" y="1374628"/>
                    <a:pt x="394111" y="1401684"/>
                  </a:cubicBezTo>
                  <a:cubicBezTo>
                    <a:pt x="429985" y="1429902"/>
                    <a:pt x="459165" y="1463732"/>
                    <a:pt x="482934" y="1502652"/>
                  </a:cubicBezTo>
                  <a:cubicBezTo>
                    <a:pt x="501012" y="1532233"/>
                    <a:pt x="509189" y="1564460"/>
                    <a:pt x="513517" y="1598370"/>
                  </a:cubicBezTo>
                  <a:cubicBezTo>
                    <a:pt x="515883" y="1616888"/>
                    <a:pt x="518127" y="1638372"/>
                    <a:pt x="514840" y="1663144"/>
                  </a:cubicBezTo>
                  <a:cubicBezTo>
                    <a:pt x="512074" y="1641940"/>
                    <a:pt x="509068" y="1617049"/>
                    <a:pt x="499969" y="1597127"/>
                  </a:cubicBezTo>
                  <a:cubicBezTo>
                    <a:pt x="487704" y="1570272"/>
                    <a:pt x="466300" y="1551553"/>
                    <a:pt x="442571" y="1535199"/>
                  </a:cubicBezTo>
                  <a:cubicBezTo>
                    <a:pt x="412589" y="1514557"/>
                    <a:pt x="378599" y="1502692"/>
                    <a:pt x="344529" y="1490948"/>
                  </a:cubicBezTo>
                  <a:cubicBezTo>
                    <a:pt x="292381" y="1472951"/>
                    <a:pt x="240313" y="1454994"/>
                    <a:pt x="191572" y="1428579"/>
                  </a:cubicBezTo>
                  <a:cubicBezTo>
                    <a:pt x="75332" y="1365609"/>
                    <a:pt x="14125" y="1267046"/>
                    <a:pt x="2301" y="1136656"/>
                  </a:cubicBezTo>
                  <a:cubicBezTo>
                    <a:pt x="-5155" y="1054566"/>
                    <a:pt x="6590" y="973840"/>
                    <a:pt x="21982" y="893514"/>
                  </a:cubicBezTo>
                  <a:cubicBezTo>
                    <a:pt x="26230" y="871308"/>
                    <a:pt x="31081" y="849222"/>
                    <a:pt x="37574" y="827537"/>
                  </a:cubicBezTo>
                  <a:cubicBezTo>
                    <a:pt x="38456" y="824611"/>
                    <a:pt x="39337" y="821364"/>
                    <a:pt x="41222" y="819160"/>
                  </a:cubicBezTo>
                  <a:close/>
                  <a:moveTo>
                    <a:pt x="124995" y="387347"/>
                  </a:moveTo>
                  <a:cubicBezTo>
                    <a:pt x="126719" y="384381"/>
                    <a:pt x="128081" y="386385"/>
                    <a:pt x="128402" y="388950"/>
                  </a:cubicBezTo>
                  <a:cubicBezTo>
                    <a:pt x="126719" y="406306"/>
                    <a:pt x="125115" y="423703"/>
                    <a:pt x="126117" y="441138"/>
                  </a:cubicBezTo>
                  <a:cubicBezTo>
                    <a:pt x="129324" y="496893"/>
                    <a:pt x="130526" y="552969"/>
                    <a:pt x="146920" y="607001"/>
                  </a:cubicBezTo>
                  <a:cubicBezTo>
                    <a:pt x="157582" y="642154"/>
                    <a:pt x="175740" y="673218"/>
                    <a:pt x="199669" y="701076"/>
                  </a:cubicBezTo>
                  <a:cubicBezTo>
                    <a:pt x="254863" y="765368"/>
                    <a:pt x="323606" y="812986"/>
                    <a:pt x="393630" y="859082"/>
                  </a:cubicBezTo>
                  <a:cubicBezTo>
                    <a:pt x="441810" y="890787"/>
                    <a:pt x="481452" y="930549"/>
                    <a:pt x="507826" y="982417"/>
                  </a:cubicBezTo>
                  <a:cubicBezTo>
                    <a:pt x="518809" y="1003981"/>
                    <a:pt x="522977" y="1027550"/>
                    <a:pt x="525543" y="1051359"/>
                  </a:cubicBezTo>
                  <a:cubicBezTo>
                    <a:pt x="531114" y="1102625"/>
                    <a:pt x="537888" y="1237384"/>
                    <a:pt x="534601" y="1261834"/>
                  </a:cubicBezTo>
                  <a:cubicBezTo>
                    <a:pt x="533680" y="1268809"/>
                    <a:pt x="531876" y="1303039"/>
                    <a:pt x="530032" y="1309893"/>
                  </a:cubicBezTo>
                  <a:cubicBezTo>
                    <a:pt x="529752" y="1273097"/>
                    <a:pt x="521374" y="1077173"/>
                    <a:pt x="518729" y="1062783"/>
                  </a:cubicBezTo>
                  <a:cubicBezTo>
                    <a:pt x="514159" y="1038292"/>
                    <a:pt x="497966" y="1021097"/>
                    <a:pt x="479848" y="1005665"/>
                  </a:cubicBezTo>
                  <a:cubicBezTo>
                    <a:pt x="452111" y="982096"/>
                    <a:pt x="418642" y="969670"/>
                    <a:pt x="384852" y="958046"/>
                  </a:cubicBezTo>
                  <a:cubicBezTo>
                    <a:pt x="338556" y="942094"/>
                    <a:pt x="292221" y="926301"/>
                    <a:pt x="249091" y="902411"/>
                  </a:cubicBezTo>
                  <a:cubicBezTo>
                    <a:pt x="147040" y="845854"/>
                    <a:pt x="97258" y="757352"/>
                    <a:pt x="90965" y="642835"/>
                  </a:cubicBezTo>
                  <a:cubicBezTo>
                    <a:pt x="86395" y="560184"/>
                    <a:pt x="100624" y="479578"/>
                    <a:pt x="120225" y="399733"/>
                  </a:cubicBezTo>
                  <a:cubicBezTo>
                    <a:pt x="121267" y="395444"/>
                    <a:pt x="122750" y="391115"/>
                    <a:pt x="124995" y="387347"/>
                  </a:cubicBezTo>
                  <a:close/>
                  <a:moveTo>
                    <a:pt x="1239818" y="317663"/>
                  </a:moveTo>
                  <a:cubicBezTo>
                    <a:pt x="1240900" y="318595"/>
                    <a:pt x="1241682" y="320810"/>
                    <a:pt x="1242384" y="322172"/>
                  </a:cubicBezTo>
                  <a:cubicBezTo>
                    <a:pt x="1246512" y="330109"/>
                    <a:pt x="1248676" y="338807"/>
                    <a:pt x="1250801" y="347465"/>
                  </a:cubicBezTo>
                  <a:cubicBezTo>
                    <a:pt x="1283067" y="479498"/>
                    <a:pt x="1305434" y="612933"/>
                    <a:pt x="1299140" y="749415"/>
                  </a:cubicBezTo>
                  <a:cubicBezTo>
                    <a:pt x="1293850" y="864333"/>
                    <a:pt x="1261343" y="970633"/>
                    <a:pt x="1188512" y="1062062"/>
                  </a:cubicBezTo>
                  <a:cubicBezTo>
                    <a:pt x="1139090" y="1124150"/>
                    <a:pt x="1071911" y="1168882"/>
                    <a:pt x="1001927" y="1204796"/>
                  </a:cubicBezTo>
                  <a:cubicBezTo>
                    <a:pt x="936431" y="1238386"/>
                    <a:pt x="866807" y="1261473"/>
                    <a:pt x="797504" y="1285443"/>
                  </a:cubicBezTo>
                  <a:cubicBezTo>
                    <a:pt x="748884" y="1302238"/>
                    <a:pt x="700223" y="1323522"/>
                    <a:pt x="657655" y="1353544"/>
                  </a:cubicBezTo>
                  <a:cubicBezTo>
                    <a:pt x="634527" y="1369857"/>
                    <a:pt x="616651" y="1385249"/>
                    <a:pt x="598934" y="1407375"/>
                  </a:cubicBezTo>
                  <a:cubicBezTo>
                    <a:pt x="580135" y="1430903"/>
                    <a:pt x="572880" y="1461647"/>
                    <a:pt x="568592" y="1490707"/>
                  </a:cubicBezTo>
                  <a:cubicBezTo>
                    <a:pt x="557809" y="1564459"/>
                    <a:pt x="558370" y="1905965"/>
                    <a:pt x="555484" y="1953503"/>
                  </a:cubicBezTo>
                  <a:cubicBezTo>
                    <a:pt x="550273" y="1952822"/>
                    <a:pt x="548069" y="1952702"/>
                    <a:pt x="542938" y="1951459"/>
                  </a:cubicBezTo>
                  <a:cubicBezTo>
                    <a:pt x="542818" y="1915826"/>
                    <a:pt x="551636" y="1526741"/>
                    <a:pt x="554522" y="1494114"/>
                  </a:cubicBezTo>
                  <a:cubicBezTo>
                    <a:pt x="558571" y="1448300"/>
                    <a:pt x="562379" y="1402325"/>
                    <a:pt x="577169" y="1358314"/>
                  </a:cubicBezTo>
                  <a:cubicBezTo>
                    <a:pt x="590958" y="1317309"/>
                    <a:pt x="614005" y="1281355"/>
                    <a:pt x="640540" y="1247524"/>
                  </a:cubicBezTo>
                  <a:cubicBezTo>
                    <a:pt x="656813" y="1226802"/>
                    <a:pt x="674049" y="1206921"/>
                    <a:pt x="693169" y="1188723"/>
                  </a:cubicBezTo>
                  <a:cubicBezTo>
                    <a:pt x="726958" y="1156577"/>
                    <a:pt x="764957" y="1129882"/>
                    <a:pt x="803597" y="1104028"/>
                  </a:cubicBezTo>
                  <a:cubicBezTo>
                    <a:pt x="849893" y="1073124"/>
                    <a:pt x="896348" y="1042381"/>
                    <a:pt x="940560" y="1008551"/>
                  </a:cubicBezTo>
                  <a:cubicBezTo>
                    <a:pt x="967656" y="987828"/>
                    <a:pt x="994311" y="966504"/>
                    <a:pt x="1019322" y="943136"/>
                  </a:cubicBezTo>
                  <a:cubicBezTo>
                    <a:pt x="1036799" y="926782"/>
                    <a:pt x="1055397" y="911591"/>
                    <a:pt x="1071911" y="894235"/>
                  </a:cubicBezTo>
                  <a:cubicBezTo>
                    <a:pt x="1114038" y="850023"/>
                    <a:pt x="1152959" y="803327"/>
                    <a:pt x="1178491" y="747131"/>
                  </a:cubicBezTo>
                  <a:cubicBezTo>
                    <a:pt x="1196208" y="708130"/>
                    <a:pt x="1208112" y="667326"/>
                    <a:pt x="1215648" y="624998"/>
                  </a:cubicBezTo>
                  <a:cubicBezTo>
                    <a:pt x="1222021" y="589405"/>
                    <a:pt x="1229276" y="553491"/>
                    <a:pt x="1233485" y="517697"/>
                  </a:cubicBezTo>
                  <a:cubicBezTo>
                    <a:pt x="1234727" y="507235"/>
                    <a:pt x="1234688" y="496613"/>
                    <a:pt x="1235489" y="486031"/>
                  </a:cubicBezTo>
                  <a:cubicBezTo>
                    <a:pt x="1238776" y="441579"/>
                    <a:pt x="1238215" y="397007"/>
                    <a:pt x="1237573" y="352475"/>
                  </a:cubicBezTo>
                  <a:cubicBezTo>
                    <a:pt x="1237413" y="342014"/>
                    <a:pt x="1235810" y="331392"/>
                    <a:pt x="1235449" y="320850"/>
                  </a:cubicBezTo>
                  <a:cubicBezTo>
                    <a:pt x="1237353" y="317082"/>
                    <a:pt x="1238736" y="316731"/>
                    <a:pt x="1239818" y="317663"/>
                  </a:cubicBezTo>
                  <a:close/>
                  <a:moveTo>
                    <a:pt x="943327" y="148"/>
                  </a:moveTo>
                  <a:cubicBezTo>
                    <a:pt x="946734" y="-735"/>
                    <a:pt x="946894" y="2552"/>
                    <a:pt x="947575" y="4516"/>
                  </a:cubicBezTo>
                  <a:cubicBezTo>
                    <a:pt x="952626" y="19107"/>
                    <a:pt x="955752" y="34218"/>
                    <a:pt x="958879" y="49289"/>
                  </a:cubicBezTo>
                  <a:cubicBezTo>
                    <a:pt x="970864" y="107128"/>
                    <a:pt x="979602" y="165369"/>
                    <a:pt x="978720" y="224651"/>
                  </a:cubicBezTo>
                  <a:cubicBezTo>
                    <a:pt x="976756" y="356203"/>
                    <a:pt x="913585" y="450518"/>
                    <a:pt x="792575" y="504870"/>
                  </a:cubicBezTo>
                  <a:cubicBezTo>
                    <a:pt x="751250" y="523429"/>
                    <a:pt x="707800" y="536215"/>
                    <a:pt x="665673" y="552448"/>
                  </a:cubicBezTo>
                  <a:cubicBezTo>
                    <a:pt x="642264" y="561467"/>
                    <a:pt x="607432" y="584756"/>
                    <a:pt x="589636" y="603194"/>
                  </a:cubicBezTo>
                  <a:cubicBezTo>
                    <a:pt x="573843" y="619627"/>
                    <a:pt x="570236" y="636462"/>
                    <a:pt x="567590" y="658308"/>
                  </a:cubicBezTo>
                  <a:cubicBezTo>
                    <a:pt x="565465" y="675984"/>
                    <a:pt x="562299" y="804850"/>
                    <a:pt x="562059" y="833509"/>
                  </a:cubicBezTo>
                  <a:cubicBezTo>
                    <a:pt x="561778" y="864694"/>
                    <a:pt x="558451" y="1137217"/>
                    <a:pt x="558171" y="1135413"/>
                  </a:cubicBezTo>
                  <a:cubicBezTo>
                    <a:pt x="545745" y="1049195"/>
                    <a:pt x="557810" y="676385"/>
                    <a:pt x="560616" y="638547"/>
                  </a:cubicBezTo>
                  <a:cubicBezTo>
                    <a:pt x="564223" y="590287"/>
                    <a:pt x="582982" y="548801"/>
                    <a:pt x="614126" y="511604"/>
                  </a:cubicBezTo>
                  <a:cubicBezTo>
                    <a:pt x="647315" y="472002"/>
                    <a:pt x="690604" y="445909"/>
                    <a:pt x="732170" y="417249"/>
                  </a:cubicBezTo>
                  <a:cubicBezTo>
                    <a:pt x="764798" y="394723"/>
                    <a:pt x="796183" y="370793"/>
                    <a:pt x="825764" y="344258"/>
                  </a:cubicBezTo>
                  <a:cubicBezTo>
                    <a:pt x="855826" y="317323"/>
                    <a:pt x="882401" y="287862"/>
                    <a:pt x="902282" y="252709"/>
                  </a:cubicBezTo>
                  <a:cubicBezTo>
                    <a:pt x="916030" y="228419"/>
                    <a:pt x="923887" y="201844"/>
                    <a:pt x="929097" y="174548"/>
                  </a:cubicBezTo>
                  <a:cubicBezTo>
                    <a:pt x="934108" y="148414"/>
                    <a:pt x="935751" y="121919"/>
                    <a:pt x="937915" y="95384"/>
                  </a:cubicBezTo>
                  <a:cubicBezTo>
                    <a:pt x="940321" y="66565"/>
                    <a:pt x="942405" y="37865"/>
                    <a:pt x="943367" y="9166"/>
                  </a:cubicBezTo>
                  <a:cubicBezTo>
                    <a:pt x="943407" y="7643"/>
                    <a:pt x="942245" y="6080"/>
                    <a:pt x="941643" y="4557"/>
                  </a:cubicBezTo>
                  <a:cubicBezTo>
                    <a:pt x="941483" y="2793"/>
                    <a:pt x="941443" y="629"/>
                    <a:pt x="943327" y="148"/>
                  </a:cubicBezTo>
                  <a:close/>
                </a:path>
              </a:pathLst>
            </a:custGeom>
            <a:solidFill>
              <a:srgbClr val="88AB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0" name="Google Shape;400;p16"/>
            <p:cNvSpPr/>
            <p:nvPr/>
          </p:nvSpPr>
          <p:spPr>
            <a:xfrm>
              <a:off x="3079016" y="5338954"/>
              <a:ext cx="314799" cy="266564"/>
            </a:xfrm>
            <a:custGeom>
              <a:avLst/>
              <a:gdLst/>
              <a:ahLst/>
              <a:cxnLst/>
              <a:rect l="l" t="t" r="r" b="b"/>
              <a:pathLst>
                <a:path w="642730" h="544248" extrusionOk="0">
                  <a:moveTo>
                    <a:pt x="642220" y="230627"/>
                  </a:moveTo>
                  <a:cubicBezTo>
                    <a:pt x="643939" y="301744"/>
                    <a:pt x="614477" y="354448"/>
                    <a:pt x="573313" y="400686"/>
                  </a:cubicBezTo>
                  <a:cubicBezTo>
                    <a:pt x="501705" y="481214"/>
                    <a:pt x="406773" y="517468"/>
                    <a:pt x="303658" y="536864"/>
                  </a:cubicBezTo>
                  <a:cubicBezTo>
                    <a:pt x="245962" y="547748"/>
                    <a:pt x="188921" y="547830"/>
                    <a:pt x="132617" y="528762"/>
                  </a:cubicBezTo>
                  <a:cubicBezTo>
                    <a:pt x="87934" y="513622"/>
                    <a:pt x="56917" y="483915"/>
                    <a:pt x="41204" y="439886"/>
                  </a:cubicBezTo>
                  <a:cubicBezTo>
                    <a:pt x="20336" y="381291"/>
                    <a:pt x="7078" y="321303"/>
                    <a:pt x="1513" y="258861"/>
                  </a:cubicBezTo>
                  <a:cubicBezTo>
                    <a:pt x="-4871" y="186516"/>
                    <a:pt x="10106" y="117609"/>
                    <a:pt x="24755" y="48293"/>
                  </a:cubicBezTo>
                  <a:cubicBezTo>
                    <a:pt x="31547" y="15885"/>
                    <a:pt x="43823" y="10484"/>
                    <a:pt x="87279" y="6392"/>
                  </a:cubicBezTo>
                  <a:cubicBezTo>
                    <a:pt x="133190" y="2054"/>
                    <a:pt x="179428" y="-155"/>
                    <a:pt x="225093" y="8"/>
                  </a:cubicBezTo>
                  <a:cubicBezTo>
                    <a:pt x="317406" y="254"/>
                    <a:pt x="408165" y="14903"/>
                    <a:pt x="494503" y="50666"/>
                  </a:cubicBezTo>
                  <a:cubicBezTo>
                    <a:pt x="525683" y="63597"/>
                    <a:pt x="556045" y="78163"/>
                    <a:pt x="581333" y="100424"/>
                  </a:cubicBezTo>
                  <a:cubicBezTo>
                    <a:pt x="622006" y="136268"/>
                    <a:pt x="646639" y="180215"/>
                    <a:pt x="642220" y="230627"/>
                  </a:cubicBezTo>
                  <a:close/>
                </a:path>
              </a:pathLst>
            </a:custGeom>
            <a:solidFill>
              <a:srgbClr val="FEE5D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401" name="Google Shape;401;p16"/>
          <p:cNvSpPr txBox="1"/>
          <p:nvPr/>
        </p:nvSpPr>
        <p:spPr>
          <a:xfrm>
            <a:off x="2816437" y="623881"/>
            <a:ext cx="5376049" cy="226858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None/>
            </a:pPr>
            <a:r>
              <a:rPr lang="en-GB" sz="2000" b="1" i="0" u="none" strike="noStrike" cap="none" dirty="0" err="1">
                <a:solidFill>
                  <a:srgbClr val="368E00"/>
                </a:solidFill>
                <a:latin typeface="Arial"/>
                <a:ea typeface="Arial"/>
                <a:cs typeface="Arial"/>
                <a:sym typeface="Arial"/>
              </a:rPr>
              <a:t>Nachhaltiger</a:t>
            </a:r>
            <a:r>
              <a:rPr lang="en-GB" sz="2000" b="1" i="0" u="none" strike="noStrike" cap="none" dirty="0">
                <a:solidFill>
                  <a:srgbClr val="368E00"/>
                </a:solidFill>
                <a:latin typeface="Arial"/>
                <a:ea typeface="Arial"/>
                <a:cs typeface="Arial"/>
                <a:sym typeface="Arial"/>
              </a:rPr>
              <a:t> </a:t>
            </a:r>
            <a:r>
              <a:rPr lang="en-GB" sz="2000" b="1" i="0" u="none" strike="noStrike" cap="none" dirty="0" err="1">
                <a:solidFill>
                  <a:srgbClr val="368E00"/>
                </a:solidFill>
                <a:latin typeface="Arial"/>
                <a:ea typeface="Arial"/>
                <a:cs typeface="Arial"/>
                <a:sym typeface="Arial"/>
              </a:rPr>
              <a:t>Verbrauch</a:t>
            </a:r>
            <a:endParaRPr sz="2000" b="1" i="0" u="none" strike="noStrike" cap="none" dirty="0">
              <a:solidFill>
                <a:srgbClr val="368E00"/>
              </a:solidFill>
              <a:latin typeface="Arial"/>
              <a:ea typeface="Arial"/>
              <a:cs typeface="Arial"/>
              <a:sym typeface="Arial"/>
            </a:endParaRPr>
          </a:p>
          <a:p>
            <a:pPr marL="0" marR="0" lvl="0" indent="0" algn="l" rtl="0">
              <a:lnSpc>
                <a:spcPct val="120000"/>
              </a:lnSpc>
              <a:spcBef>
                <a:spcPts val="500"/>
              </a:spcBef>
              <a:spcAft>
                <a:spcPts val="0"/>
              </a:spcAft>
              <a:buNone/>
            </a:pPr>
            <a:r>
              <a:rPr lang="en-GB" sz="1800" b="0" i="0" u="none" strike="noStrike" cap="none" dirty="0">
                <a:solidFill>
                  <a:srgbClr val="000000"/>
                </a:solidFill>
                <a:latin typeface="Arial"/>
                <a:ea typeface="Arial"/>
                <a:cs typeface="Arial"/>
                <a:sym typeface="Arial"/>
              </a:rPr>
              <a:t>Hat </a:t>
            </a:r>
            <a:r>
              <a:rPr lang="en-GB" sz="1800" b="0" i="0" u="none" strike="noStrike" cap="none" dirty="0" err="1">
                <a:solidFill>
                  <a:srgbClr val="000000"/>
                </a:solidFill>
                <a:latin typeface="Arial"/>
                <a:ea typeface="Arial"/>
                <a:cs typeface="Arial"/>
                <a:sym typeface="Arial"/>
              </a:rPr>
              <a:t>verschiedene</a:t>
            </a:r>
            <a:r>
              <a:rPr lang="en-GB" sz="1800" b="0" i="0" u="none" strike="noStrike" cap="none" dirty="0">
                <a:solidFill>
                  <a:srgbClr val="000000"/>
                </a:solidFill>
                <a:latin typeface="Arial"/>
                <a:ea typeface="Arial"/>
                <a:cs typeface="Arial"/>
                <a:sym typeface="Arial"/>
              </a:rPr>
              <a:t> </a:t>
            </a:r>
            <a:r>
              <a:rPr lang="en-GB" sz="1800" b="0" i="0" u="none" strike="noStrike" cap="none" dirty="0" err="1">
                <a:solidFill>
                  <a:srgbClr val="000000"/>
                </a:solidFill>
                <a:latin typeface="Arial"/>
                <a:ea typeface="Arial"/>
                <a:cs typeface="Arial"/>
                <a:sym typeface="Arial"/>
              </a:rPr>
              <a:t>Abmessungen</a:t>
            </a:r>
            <a:r>
              <a:rPr lang="en-GB" sz="1800" b="0" i="0" u="none" strike="noStrike" cap="none" dirty="0">
                <a:solidFill>
                  <a:srgbClr val="000000"/>
                </a:solidFill>
                <a:latin typeface="Arial"/>
                <a:ea typeface="Arial"/>
                <a:cs typeface="Arial"/>
                <a:sym typeface="Arial"/>
              </a:rPr>
              <a:t>:</a:t>
            </a:r>
            <a:endParaRPr dirty="0"/>
          </a:p>
          <a:p>
            <a:pPr marL="0" marR="0" lvl="1" indent="-88900" algn="l" rtl="0">
              <a:lnSpc>
                <a:spcPct val="120000"/>
              </a:lnSpc>
              <a:spcBef>
                <a:spcPts val="0"/>
              </a:spcBef>
              <a:spcAft>
                <a:spcPts val="0"/>
              </a:spcAft>
              <a:buClr>
                <a:srgbClr val="000000"/>
              </a:buClr>
              <a:buSzPts val="1400"/>
              <a:buFont typeface="Noto Sans Symbols"/>
              <a:buChar char="⮚"/>
            </a:pPr>
            <a:r>
              <a:rPr lang="en-GB" sz="1400" b="0" i="0" u="none" strike="noStrike" cap="none" dirty="0" err="1">
                <a:solidFill>
                  <a:srgbClr val="000000"/>
                </a:solidFill>
                <a:latin typeface="Arial"/>
                <a:ea typeface="Arial"/>
                <a:cs typeface="Arial"/>
                <a:sym typeface="Arial"/>
              </a:rPr>
              <a:t>Ökologische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Nachhaltigkeit</a:t>
            </a:r>
            <a:r>
              <a:rPr lang="en-GB" sz="1400" b="0" i="0" u="none" strike="noStrike" cap="none" dirty="0">
                <a:solidFill>
                  <a:srgbClr val="000000"/>
                </a:solidFill>
                <a:latin typeface="Arial"/>
                <a:ea typeface="Arial"/>
                <a:cs typeface="Arial"/>
                <a:sym typeface="Arial"/>
              </a:rPr>
              <a:t> (z. B. </a:t>
            </a:r>
            <a:r>
              <a:rPr lang="en-GB" sz="1400" b="0" i="0" u="none" strike="noStrike" cap="none" dirty="0" err="1">
                <a:solidFill>
                  <a:srgbClr val="000000"/>
                </a:solidFill>
                <a:latin typeface="Arial"/>
                <a:ea typeface="Arial"/>
                <a:cs typeface="Arial"/>
                <a:sym typeface="Arial"/>
              </a:rPr>
              <a:t>Auswirkungen</a:t>
            </a:r>
            <a:r>
              <a:rPr lang="en-GB" sz="1400" b="0" i="0" u="none" strike="noStrike" cap="none" dirty="0">
                <a:solidFill>
                  <a:srgbClr val="000000"/>
                </a:solidFill>
                <a:latin typeface="Arial"/>
                <a:ea typeface="Arial"/>
                <a:cs typeface="Arial"/>
                <a:sym typeface="Arial"/>
              </a:rPr>
              <a:t> auf die Umwelt)</a:t>
            </a:r>
            <a:endParaRPr dirty="0"/>
          </a:p>
          <a:p>
            <a:pPr marL="0" marR="0" lvl="1" indent="-88900" algn="l" rtl="0">
              <a:lnSpc>
                <a:spcPct val="120000"/>
              </a:lnSpc>
              <a:spcBef>
                <a:spcPts val="0"/>
              </a:spcBef>
              <a:spcAft>
                <a:spcPts val="0"/>
              </a:spcAft>
              <a:buClr>
                <a:srgbClr val="000000"/>
              </a:buClr>
              <a:buSzPts val="1400"/>
              <a:buFont typeface="Noto Sans Symbols"/>
              <a:buChar char="⮚"/>
            </a:pPr>
            <a:r>
              <a:rPr lang="en-GB" sz="1400" b="0" i="0" u="none" strike="noStrike" cap="none" dirty="0" err="1">
                <a:solidFill>
                  <a:srgbClr val="000000"/>
                </a:solidFill>
                <a:latin typeface="Arial"/>
                <a:ea typeface="Arial"/>
                <a:cs typeface="Arial"/>
                <a:sym typeface="Arial"/>
              </a:rPr>
              <a:t>Soziale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Nachhaltigkeit</a:t>
            </a:r>
            <a:r>
              <a:rPr lang="en-GB" sz="1400" b="0" i="0" u="none" strike="noStrike" cap="none" dirty="0">
                <a:solidFill>
                  <a:srgbClr val="000000"/>
                </a:solidFill>
                <a:latin typeface="Arial"/>
                <a:ea typeface="Arial"/>
                <a:cs typeface="Arial"/>
                <a:sym typeface="Arial"/>
              </a:rPr>
              <a:t> (z. B. </a:t>
            </a:r>
            <a:r>
              <a:rPr lang="en-GB" sz="1400" b="0" i="0" u="none" strike="noStrike" cap="none" dirty="0" err="1">
                <a:solidFill>
                  <a:srgbClr val="000000"/>
                </a:solidFill>
                <a:latin typeface="Arial"/>
                <a:ea typeface="Arial"/>
                <a:cs typeface="Arial"/>
                <a:sym typeface="Arial"/>
              </a:rPr>
              <a:t>Lebensbedingungen</a:t>
            </a:r>
            <a:r>
              <a:rPr lang="en-GB" sz="1400" b="0" i="0" u="none" strike="noStrike" cap="none" dirty="0">
                <a:solidFill>
                  <a:srgbClr val="000000"/>
                </a:solidFill>
                <a:latin typeface="Arial"/>
                <a:ea typeface="Arial"/>
                <a:cs typeface="Arial"/>
                <a:sym typeface="Arial"/>
              </a:rPr>
              <a:t> der </a:t>
            </a:r>
            <a:r>
              <a:rPr lang="en-GB" sz="1400" b="0" i="0" u="none" strike="noStrike" cap="none" dirty="0" err="1">
                <a:solidFill>
                  <a:srgbClr val="000000"/>
                </a:solidFill>
                <a:latin typeface="Arial"/>
                <a:ea typeface="Arial"/>
                <a:cs typeface="Arial"/>
                <a:sym typeface="Arial"/>
              </a:rPr>
              <a:t>lokalen</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Gemeinschaften</a:t>
            </a:r>
            <a:r>
              <a:rPr lang="en-GB" sz="1400" b="0" i="0" u="none" strike="noStrike" cap="none" dirty="0">
                <a:solidFill>
                  <a:srgbClr val="000000"/>
                </a:solidFill>
                <a:latin typeface="Arial"/>
                <a:ea typeface="Arial"/>
                <a:cs typeface="Arial"/>
                <a:sym typeface="Arial"/>
              </a:rPr>
              <a:t>)</a:t>
            </a:r>
            <a:endParaRPr dirty="0"/>
          </a:p>
          <a:p>
            <a:pPr marL="0" marR="0" lvl="1" indent="-88900" algn="l" rtl="0">
              <a:lnSpc>
                <a:spcPct val="120000"/>
              </a:lnSpc>
              <a:spcBef>
                <a:spcPts val="0"/>
              </a:spcBef>
              <a:spcAft>
                <a:spcPts val="0"/>
              </a:spcAft>
              <a:buClr>
                <a:srgbClr val="000000"/>
              </a:buClr>
              <a:buSzPts val="1400"/>
              <a:buFont typeface="Noto Sans Symbols"/>
              <a:buChar char="⮚"/>
            </a:pPr>
            <a:r>
              <a:rPr lang="en-GB" sz="1400" b="0" i="0" u="none" strike="noStrike" cap="none" dirty="0" err="1">
                <a:solidFill>
                  <a:srgbClr val="000000"/>
                </a:solidFill>
                <a:latin typeface="Arial"/>
                <a:ea typeface="Arial"/>
                <a:cs typeface="Arial"/>
                <a:sym typeface="Arial"/>
              </a:rPr>
              <a:t>Wirtschaftliche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Nachhaltigkeit</a:t>
            </a:r>
            <a:endParaRPr dirty="0"/>
          </a:p>
          <a:p>
            <a:pPr marL="0" marR="0" lvl="0" indent="0" algn="l" rtl="0">
              <a:lnSpc>
                <a:spcPct val="120000"/>
              </a:lnSpc>
              <a:spcBef>
                <a:spcPts val="500"/>
              </a:spcBef>
              <a:spcAft>
                <a:spcPts val="0"/>
              </a:spcAft>
              <a:buNone/>
            </a:pPr>
            <a:endParaRPr sz="1800" b="0" i="0" u="none" strike="noStrike" cap="none" dirty="0">
              <a:solidFill>
                <a:srgbClr val="000000"/>
              </a:solidFill>
              <a:latin typeface="Arial"/>
              <a:ea typeface="Arial"/>
              <a:cs typeface="Arial"/>
              <a:sym typeface="Arial"/>
            </a:endParaRPr>
          </a:p>
          <a:p>
            <a:pPr marL="0" marR="0" lvl="0" indent="0" algn="l" rtl="0">
              <a:lnSpc>
                <a:spcPct val="120000"/>
              </a:lnSpc>
              <a:spcBef>
                <a:spcPts val="500"/>
              </a:spcBef>
              <a:spcAft>
                <a:spcPts val="0"/>
              </a:spcAft>
              <a:buNone/>
            </a:pPr>
            <a:endParaRPr sz="1800" b="0" i="0" u="none" strike="noStrike" cap="none" dirty="0">
              <a:solidFill>
                <a:srgbClr val="000000"/>
              </a:solidFill>
              <a:latin typeface="Arial"/>
              <a:ea typeface="Arial"/>
              <a:cs typeface="Arial"/>
              <a:sym typeface="Arial"/>
            </a:endParaRPr>
          </a:p>
        </p:txBody>
      </p:sp>
      <p:sp>
        <p:nvSpPr>
          <p:cNvPr id="402" name="Google Shape;402;p16"/>
          <p:cNvSpPr/>
          <p:nvPr/>
        </p:nvSpPr>
        <p:spPr>
          <a:xfrm>
            <a:off x="2815537" y="2718303"/>
            <a:ext cx="5390984" cy="1913744"/>
          </a:xfrm>
          <a:prstGeom prst="roundRect">
            <a:avLst>
              <a:gd name="adj" fmla="val 16667"/>
            </a:avLst>
          </a:prstGeom>
          <a:solidFill>
            <a:srgbClr val="E7E6E6"/>
          </a:solidFill>
          <a:ln w="12700" cap="flat" cmpd="sng">
            <a:solidFill>
              <a:srgbClr val="70AD47"/>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None/>
            </a:pPr>
            <a:r>
              <a:rPr lang="en-GB" sz="1200" b="1" i="0" u="none" strike="noStrike" cap="none" dirty="0">
                <a:solidFill>
                  <a:srgbClr val="000000"/>
                </a:solidFill>
                <a:latin typeface="Arial"/>
                <a:ea typeface="Arial"/>
                <a:cs typeface="Arial"/>
                <a:sym typeface="Arial"/>
              </a:rPr>
              <a:t>Was </a:t>
            </a:r>
            <a:r>
              <a:rPr lang="en-GB" sz="1200" b="1" i="0" u="none" strike="noStrike" cap="none" dirty="0" err="1">
                <a:solidFill>
                  <a:srgbClr val="000000"/>
                </a:solidFill>
                <a:latin typeface="Arial"/>
                <a:ea typeface="Arial"/>
                <a:cs typeface="Arial"/>
                <a:sym typeface="Arial"/>
              </a:rPr>
              <a:t>ist</a:t>
            </a:r>
            <a:r>
              <a:rPr lang="en-GB" sz="1200" b="1" i="0" u="none" strike="noStrike" cap="none" dirty="0">
                <a:solidFill>
                  <a:srgbClr val="000000"/>
                </a:solidFill>
                <a:latin typeface="Arial"/>
                <a:ea typeface="Arial"/>
                <a:cs typeface="Arial"/>
                <a:sym typeface="Arial"/>
              </a:rPr>
              <a:t> </a:t>
            </a:r>
            <a:r>
              <a:rPr lang="en-GB" sz="1200" b="1" i="0" u="none" strike="noStrike" cap="none" dirty="0" err="1">
                <a:solidFill>
                  <a:srgbClr val="000000"/>
                </a:solidFill>
                <a:latin typeface="Arial"/>
                <a:ea typeface="Arial"/>
                <a:cs typeface="Arial"/>
                <a:sym typeface="Arial"/>
              </a:rPr>
              <a:t>nachhaltiger</a:t>
            </a:r>
            <a:r>
              <a:rPr lang="en-GB" sz="1200" b="1" i="0" u="none" strike="noStrike" cap="none" dirty="0">
                <a:solidFill>
                  <a:srgbClr val="000000"/>
                </a:solidFill>
                <a:latin typeface="Arial"/>
                <a:ea typeface="Arial"/>
                <a:cs typeface="Arial"/>
                <a:sym typeface="Arial"/>
              </a:rPr>
              <a:t> </a:t>
            </a:r>
            <a:r>
              <a:rPr lang="en-GB" sz="1200" b="1" i="0" u="none" strike="noStrike" cap="none" dirty="0" err="1">
                <a:solidFill>
                  <a:srgbClr val="000000"/>
                </a:solidFill>
                <a:latin typeface="Arial"/>
                <a:ea typeface="Arial"/>
                <a:cs typeface="Arial"/>
                <a:sym typeface="Arial"/>
              </a:rPr>
              <a:t>Konsum</a:t>
            </a:r>
            <a:r>
              <a:rPr lang="en-GB" sz="1200" b="1" i="0" u="none" strike="noStrike" cap="none" dirty="0">
                <a:solidFill>
                  <a:srgbClr val="000000"/>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a:p>
            <a:pPr marL="0" marR="0" lvl="0" indent="0" algn="ctr" rtl="0">
              <a:lnSpc>
                <a:spcPct val="107000"/>
              </a:lnSpc>
              <a:spcBef>
                <a:spcPts val="800"/>
              </a:spcBef>
              <a:spcAft>
                <a:spcPts val="0"/>
              </a:spcAft>
              <a:buNone/>
            </a:pPr>
            <a:r>
              <a:rPr lang="en-GB" sz="1200" b="1" i="0" u="none" strike="noStrike" cap="none" dirty="0">
                <a:solidFill>
                  <a:srgbClr val="000000"/>
                </a:solidFill>
                <a:latin typeface="Arial"/>
                <a:ea typeface="Arial"/>
                <a:cs typeface="Arial"/>
                <a:sym typeface="Arial"/>
              </a:rPr>
              <a:t>die </a:t>
            </a:r>
            <a:r>
              <a:rPr lang="en-GB" sz="1200" b="1" i="0" u="none" strike="noStrike" cap="none" dirty="0" err="1">
                <a:solidFill>
                  <a:srgbClr val="000000"/>
                </a:solidFill>
                <a:latin typeface="Arial"/>
                <a:ea typeface="Arial"/>
                <a:cs typeface="Arial"/>
                <a:sym typeface="Arial"/>
              </a:rPr>
              <a:t>Verwendung</a:t>
            </a:r>
            <a:r>
              <a:rPr lang="en-GB" sz="1200" b="1" i="0" u="none" strike="noStrike" cap="none" dirty="0">
                <a:solidFill>
                  <a:srgbClr val="000000"/>
                </a:solidFill>
                <a:latin typeface="Arial"/>
                <a:ea typeface="Arial"/>
                <a:cs typeface="Arial"/>
                <a:sym typeface="Arial"/>
              </a:rPr>
              <a:t> von </a:t>
            </a:r>
            <a:r>
              <a:rPr lang="en-GB" sz="1200" b="1" i="0" u="none" strike="noStrike" cap="none" dirty="0" err="1">
                <a:solidFill>
                  <a:srgbClr val="000000"/>
                </a:solidFill>
                <a:latin typeface="Arial"/>
                <a:ea typeface="Arial"/>
                <a:cs typeface="Arial"/>
                <a:sym typeface="Arial"/>
              </a:rPr>
              <a:t>Waren</a:t>
            </a:r>
            <a:r>
              <a:rPr lang="en-GB" sz="1200" b="1" i="0" u="none" strike="noStrike" cap="none" dirty="0">
                <a:solidFill>
                  <a:srgbClr val="000000"/>
                </a:solidFill>
                <a:latin typeface="Arial"/>
                <a:ea typeface="Arial"/>
                <a:cs typeface="Arial"/>
                <a:sym typeface="Arial"/>
              </a:rPr>
              <a:t> und </a:t>
            </a:r>
            <a:r>
              <a:rPr lang="en-GB" sz="1200" b="1" i="0" u="none" strike="noStrike" cap="none" dirty="0" err="1">
                <a:solidFill>
                  <a:srgbClr val="000000"/>
                </a:solidFill>
                <a:latin typeface="Arial"/>
                <a:ea typeface="Arial"/>
                <a:cs typeface="Arial"/>
                <a:sym typeface="Arial"/>
              </a:rPr>
              <a:t>Dienstleistungen</a:t>
            </a:r>
            <a:r>
              <a:rPr lang="en-GB" sz="1200" b="1" i="0" u="none" strike="noStrike" cap="none" dirty="0">
                <a:solidFill>
                  <a:srgbClr val="000000"/>
                </a:solidFill>
                <a:latin typeface="Arial"/>
                <a:ea typeface="Arial"/>
                <a:cs typeface="Arial"/>
                <a:sym typeface="Arial"/>
              </a:rPr>
              <a:t>, die </a:t>
            </a:r>
            <a:r>
              <a:rPr lang="en-GB" sz="1200" b="1" i="0" u="none" strike="noStrike" cap="none" dirty="0" err="1">
                <a:solidFill>
                  <a:srgbClr val="000000"/>
                </a:solidFill>
                <a:latin typeface="Arial"/>
                <a:ea typeface="Arial"/>
                <a:cs typeface="Arial"/>
                <a:sym typeface="Arial"/>
              </a:rPr>
              <a:t>die</a:t>
            </a:r>
            <a:r>
              <a:rPr lang="en-GB" sz="1200" b="1" i="0" u="none" strike="noStrike" cap="none" dirty="0">
                <a:solidFill>
                  <a:srgbClr val="000000"/>
                </a:solidFill>
                <a:latin typeface="Arial"/>
                <a:ea typeface="Arial"/>
                <a:cs typeface="Arial"/>
                <a:sym typeface="Arial"/>
              </a:rPr>
              <a:t> </a:t>
            </a:r>
            <a:r>
              <a:rPr lang="en-GB" sz="1200" b="1" i="0" u="none" strike="noStrike" cap="none" dirty="0" err="1">
                <a:solidFill>
                  <a:srgbClr val="000000"/>
                </a:solidFill>
                <a:latin typeface="Arial"/>
                <a:ea typeface="Arial"/>
                <a:cs typeface="Arial"/>
                <a:sym typeface="Arial"/>
              </a:rPr>
              <a:t>Grundbedürfnisse</a:t>
            </a:r>
            <a:r>
              <a:rPr lang="en-GB" sz="1200" b="1" i="0" u="none" strike="noStrike" cap="none" dirty="0">
                <a:solidFill>
                  <a:srgbClr val="000000"/>
                </a:solidFill>
                <a:latin typeface="Arial"/>
                <a:ea typeface="Arial"/>
                <a:cs typeface="Arial"/>
                <a:sym typeface="Arial"/>
              </a:rPr>
              <a:t> </a:t>
            </a:r>
            <a:r>
              <a:rPr lang="en-GB" sz="1200" b="1" i="0" u="none" strike="noStrike" cap="none" dirty="0" err="1">
                <a:solidFill>
                  <a:srgbClr val="000000"/>
                </a:solidFill>
                <a:latin typeface="Arial"/>
                <a:ea typeface="Arial"/>
                <a:cs typeface="Arial"/>
                <a:sym typeface="Arial"/>
              </a:rPr>
              <a:t>befriedigen</a:t>
            </a:r>
            <a:r>
              <a:rPr lang="en-GB" sz="1200" b="1" i="0" u="none" strike="noStrike" cap="none" dirty="0">
                <a:solidFill>
                  <a:srgbClr val="000000"/>
                </a:solidFill>
                <a:latin typeface="Arial"/>
                <a:ea typeface="Arial"/>
                <a:cs typeface="Arial"/>
                <a:sym typeface="Arial"/>
              </a:rPr>
              <a:t> und </a:t>
            </a:r>
            <a:r>
              <a:rPr lang="en-GB" sz="1200" b="1" i="0" u="none" strike="noStrike" cap="none" dirty="0" err="1">
                <a:solidFill>
                  <a:srgbClr val="000000"/>
                </a:solidFill>
                <a:latin typeface="Arial"/>
                <a:ea typeface="Arial"/>
                <a:cs typeface="Arial"/>
                <a:sym typeface="Arial"/>
              </a:rPr>
              <a:t>eine</a:t>
            </a:r>
            <a:r>
              <a:rPr lang="en-GB" sz="1200" b="1" i="0" u="none" strike="noStrike" cap="none" dirty="0">
                <a:solidFill>
                  <a:srgbClr val="000000"/>
                </a:solidFill>
                <a:latin typeface="Arial"/>
                <a:ea typeface="Arial"/>
                <a:cs typeface="Arial"/>
                <a:sym typeface="Arial"/>
              </a:rPr>
              <a:t> </a:t>
            </a:r>
            <a:r>
              <a:rPr lang="en-GB" sz="1200" b="1" i="0" u="none" strike="noStrike" cap="none" dirty="0" err="1">
                <a:solidFill>
                  <a:srgbClr val="000000"/>
                </a:solidFill>
                <a:latin typeface="Arial"/>
                <a:ea typeface="Arial"/>
                <a:cs typeface="Arial"/>
                <a:sym typeface="Arial"/>
              </a:rPr>
              <a:t>bessere</a:t>
            </a:r>
            <a:r>
              <a:rPr lang="en-GB" sz="1200" b="1" i="0" u="none" strike="noStrike" cap="none" dirty="0">
                <a:solidFill>
                  <a:srgbClr val="000000"/>
                </a:solidFill>
                <a:latin typeface="Arial"/>
                <a:ea typeface="Arial"/>
                <a:cs typeface="Arial"/>
                <a:sym typeface="Arial"/>
              </a:rPr>
              <a:t> </a:t>
            </a:r>
            <a:r>
              <a:rPr lang="en-GB" sz="1200" b="1" i="0" u="none" strike="noStrike" cap="none" dirty="0" err="1">
                <a:solidFill>
                  <a:srgbClr val="000000"/>
                </a:solidFill>
                <a:latin typeface="Arial"/>
                <a:ea typeface="Arial"/>
                <a:cs typeface="Arial"/>
                <a:sym typeface="Arial"/>
              </a:rPr>
              <a:t>Lebensqualität</a:t>
            </a:r>
            <a:r>
              <a:rPr lang="en-GB" sz="1200" b="1" i="0" u="none" strike="noStrike" cap="none" dirty="0">
                <a:solidFill>
                  <a:srgbClr val="000000"/>
                </a:solidFill>
                <a:latin typeface="Arial"/>
                <a:ea typeface="Arial"/>
                <a:cs typeface="Arial"/>
                <a:sym typeface="Arial"/>
              </a:rPr>
              <a:t> </a:t>
            </a:r>
            <a:r>
              <a:rPr lang="en-GB" sz="1200" b="1" i="0" u="none" strike="noStrike" cap="none" dirty="0" err="1">
                <a:solidFill>
                  <a:srgbClr val="000000"/>
                </a:solidFill>
                <a:latin typeface="Arial"/>
                <a:ea typeface="Arial"/>
                <a:cs typeface="Arial"/>
                <a:sym typeface="Arial"/>
              </a:rPr>
              <a:t>bieten</a:t>
            </a:r>
            <a:r>
              <a:rPr lang="en-GB" sz="1200" b="1" i="0" u="none" strike="noStrike" cap="none" dirty="0">
                <a:solidFill>
                  <a:srgbClr val="000000"/>
                </a:solidFill>
                <a:latin typeface="Arial"/>
                <a:ea typeface="Arial"/>
                <a:cs typeface="Arial"/>
                <a:sym typeface="Arial"/>
              </a:rPr>
              <a:t>, </a:t>
            </a:r>
            <a:r>
              <a:rPr lang="en-GB" sz="1200" b="1" i="0" u="none" strike="noStrike" cap="none" dirty="0" err="1">
                <a:solidFill>
                  <a:srgbClr val="000000"/>
                </a:solidFill>
                <a:latin typeface="Arial"/>
                <a:ea typeface="Arial"/>
                <a:cs typeface="Arial"/>
                <a:sym typeface="Arial"/>
              </a:rPr>
              <a:t>wobei</a:t>
            </a:r>
            <a:r>
              <a:rPr lang="en-GB" sz="1200" b="1" i="0" u="none" strike="noStrike" cap="none" dirty="0">
                <a:solidFill>
                  <a:srgbClr val="000000"/>
                </a:solidFill>
                <a:latin typeface="Arial"/>
                <a:ea typeface="Arial"/>
                <a:cs typeface="Arial"/>
                <a:sym typeface="Arial"/>
              </a:rPr>
              <a:t> der </a:t>
            </a:r>
            <a:r>
              <a:rPr lang="en-GB" sz="1200" b="1" i="0" u="none" strike="noStrike" cap="none" dirty="0" err="1">
                <a:solidFill>
                  <a:srgbClr val="000000"/>
                </a:solidFill>
                <a:latin typeface="Arial"/>
                <a:ea typeface="Arial"/>
                <a:cs typeface="Arial"/>
                <a:sym typeface="Arial"/>
              </a:rPr>
              <a:t>Verbrauch</a:t>
            </a:r>
            <a:r>
              <a:rPr lang="en-GB" sz="1200" b="1" i="0" u="none" strike="noStrike" cap="none" dirty="0">
                <a:solidFill>
                  <a:srgbClr val="000000"/>
                </a:solidFill>
                <a:latin typeface="Arial"/>
                <a:ea typeface="Arial"/>
                <a:cs typeface="Arial"/>
                <a:sym typeface="Arial"/>
              </a:rPr>
              <a:t> </a:t>
            </a:r>
            <a:r>
              <a:rPr lang="en-GB" sz="1200" b="1" i="0" u="none" strike="noStrike" cap="none" dirty="0" err="1">
                <a:solidFill>
                  <a:srgbClr val="000000"/>
                </a:solidFill>
                <a:latin typeface="Arial"/>
                <a:ea typeface="Arial"/>
                <a:cs typeface="Arial"/>
                <a:sym typeface="Arial"/>
              </a:rPr>
              <a:t>natürlicher</a:t>
            </a:r>
            <a:r>
              <a:rPr lang="en-GB" sz="1200" b="1" i="0" u="none" strike="noStrike" cap="none" dirty="0">
                <a:solidFill>
                  <a:srgbClr val="000000"/>
                </a:solidFill>
                <a:latin typeface="Arial"/>
                <a:ea typeface="Arial"/>
                <a:cs typeface="Arial"/>
                <a:sym typeface="Arial"/>
              </a:rPr>
              <a:t> </a:t>
            </a:r>
            <a:r>
              <a:rPr lang="en-GB" sz="1200" b="1" i="0" u="none" strike="noStrike" cap="none" dirty="0" err="1">
                <a:solidFill>
                  <a:srgbClr val="000000"/>
                </a:solidFill>
                <a:latin typeface="Arial"/>
                <a:ea typeface="Arial"/>
                <a:cs typeface="Arial"/>
                <a:sym typeface="Arial"/>
              </a:rPr>
              <a:t>Ressourcen</a:t>
            </a:r>
            <a:r>
              <a:rPr lang="en-GB" sz="1200" b="1" i="0" u="none" strike="noStrike" cap="none" dirty="0">
                <a:solidFill>
                  <a:srgbClr val="000000"/>
                </a:solidFill>
                <a:latin typeface="Arial"/>
                <a:ea typeface="Arial"/>
                <a:cs typeface="Arial"/>
                <a:sym typeface="Arial"/>
              </a:rPr>
              <a:t>, </a:t>
            </a:r>
            <a:r>
              <a:rPr lang="en-GB" sz="1200" b="1" i="0" u="none" strike="noStrike" cap="none" dirty="0" err="1">
                <a:solidFill>
                  <a:srgbClr val="000000"/>
                </a:solidFill>
                <a:latin typeface="Arial"/>
                <a:ea typeface="Arial"/>
                <a:cs typeface="Arial"/>
                <a:sym typeface="Arial"/>
              </a:rPr>
              <a:t>giftiger</a:t>
            </a:r>
            <a:r>
              <a:rPr lang="en-GB" sz="1200" b="1" i="0" u="none" strike="noStrike" cap="none" dirty="0">
                <a:solidFill>
                  <a:srgbClr val="000000"/>
                </a:solidFill>
                <a:latin typeface="Arial"/>
                <a:ea typeface="Arial"/>
                <a:cs typeface="Arial"/>
                <a:sym typeface="Arial"/>
              </a:rPr>
              <a:t> </a:t>
            </a:r>
            <a:r>
              <a:rPr lang="en-GB" sz="1200" b="1" i="0" u="none" strike="noStrike" cap="none" dirty="0" err="1">
                <a:solidFill>
                  <a:srgbClr val="000000"/>
                </a:solidFill>
                <a:latin typeface="Arial"/>
                <a:ea typeface="Arial"/>
                <a:cs typeface="Arial"/>
                <a:sym typeface="Arial"/>
              </a:rPr>
              <a:t>Materialien</a:t>
            </a:r>
            <a:r>
              <a:rPr lang="en-GB" sz="1200" b="1" i="0" u="none" strike="noStrike" cap="none" dirty="0">
                <a:solidFill>
                  <a:srgbClr val="000000"/>
                </a:solidFill>
                <a:latin typeface="Arial"/>
                <a:ea typeface="Arial"/>
                <a:cs typeface="Arial"/>
                <a:sym typeface="Arial"/>
              </a:rPr>
              <a:t> und die Emission von </a:t>
            </a:r>
            <a:r>
              <a:rPr lang="en-GB" sz="1200" b="1" i="0" u="none" strike="noStrike" cap="none" dirty="0" err="1">
                <a:solidFill>
                  <a:srgbClr val="000000"/>
                </a:solidFill>
                <a:latin typeface="Arial"/>
                <a:ea typeface="Arial"/>
                <a:cs typeface="Arial"/>
                <a:sym typeface="Arial"/>
              </a:rPr>
              <a:t>Abfällen</a:t>
            </a:r>
            <a:r>
              <a:rPr lang="en-GB" sz="1200" b="1" i="0" u="none" strike="noStrike" cap="none" dirty="0">
                <a:solidFill>
                  <a:srgbClr val="000000"/>
                </a:solidFill>
                <a:latin typeface="Arial"/>
                <a:ea typeface="Arial"/>
                <a:cs typeface="Arial"/>
                <a:sym typeface="Arial"/>
              </a:rPr>
              <a:t> und </a:t>
            </a:r>
            <a:r>
              <a:rPr lang="en-GB" sz="1200" b="1" i="0" u="none" strike="noStrike" cap="none" dirty="0" err="1">
                <a:solidFill>
                  <a:srgbClr val="000000"/>
                </a:solidFill>
                <a:latin typeface="Arial"/>
                <a:ea typeface="Arial"/>
                <a:cs typeface="Arial"/>
                <a:sym typeface="Arial"/>
              </a:rPr>
              <a:t>Schadstoffen</a:t>
            </a:r>
            <a:r>
              <a:rPr lang="en-GB" sz="1200" b="1" i="0" u="none" strike="noStrike" cap="none" dirty="0">
                <a:solidFill>
                  <a:srgbClr val="000000"/>
                </a:solidFill>
                <a:latin typeface="Arial"/>
                <a:ea typeface="Arial"/>
                <a:cs typeface="Arial"/>
                <a:sym typeface="Arial"/>
              </a:rPr>
              <a:t> </a:t>
            </a:r>
            <a:r>
              <a:rPr lang="en-GB" sz="1200" b="1" i="0" u="none" strike="noStrike" cap="none" dirty="0" err="1">
                <a:solidFill>
                  <a:srgbClr val="000000"/>
                </a:solidFill>
                <a:latin typeface="Arial"/>
                <a:ea typeface="Arial"/>
                <a:cs typeface="Arial"/>
                <a:sym typeface="Arial"/>
              </a:rPr>
              <a:t>während</a:t>
            </a:r>
            <a:r>
              <a:rPr lang="en-GB" sz="1200" b="1" i="0" u="none" strike="noStrike" cap="none" dirty="0">
                <a:solidFill>
                  <a:srgbClr val="000000"/>
                </a:solidFill>
                <a:latin typeface="Arial"/>
                <a:ea typeface="Arial"/>
                <a:cs typeface="Arial"/>
                <a:sym typeface="Arial"/>
              </a:rPr>
              <a:t> des </a:t>
            </a:r>
            <a:r>
              <a:rPr lang="en-GB" sz="1200" b="1" i="0" u="none" strike="noStrike" cap="none" dirty="0" err="1">
                <a:solidFill>
                  <a:srgbClr val="000000"/>
                </a:solidFill>
                <a:latin typeface="Arial"/>
                <a:ea typeface="Arial"/>
                <a:cs typeface="Arial"/>
                <a:sym typeface="Arial"/>
              </a:rPr>
              <a:t>gesamten</a:t>
            </a:r>
            <a:r>
              <a:rPr lang="en-GB" sz="1200" b="1" i="0" u="none" strike="noStrike" cap="none" dirty="0">
                <a:solidFill>
                  <a:srgbClr val="000000"/>
                </a:solidFill>
                <a:latin typeface="Arial"/>
                <a:ea typeface="Arial"/>
                <a:cs typeface="Arial"/>
                <a:sym typeface="Arial"/>
              </a:rPr>
              <a:t> </a:t>
            </a:r>
            <a:r>
              <a:rPr lang="en-GB" sz="1200" b="1" i="0" u="none" strike="noStrike" cap="none" dirty="0" err="1">
                <a:solidFill>
                  <a:srgbClr val="000000"/>
                </a:solidFill>
                <a:latin typeface="Arial"/>
                <a:ea typeface="Arial"/>
                <a:cs typeface="Arial"/>
                <a:sym typeface="Arial"/>
              </a:rPr>
              <a:t>Lebenszyklus</a:t>
            </a:r>
            <a:r>
              <a:rPr lang="en-GB" sz="1200" b="1" i="0" u="none" strike="noStrike" cap="none" dirty="0">
                <a:solidFill>
                  <a:srgbClr val="000000"/>
                </a:solidFill>
                <a:latin typeface="Arial"/>
                <a:ea typeface="Arial"/>
                <a:cs typeface="Arial"/>
                <a:sym typeface="Arial"/>
              </a:rPr>
              <a:t> so </a:t>
            </a:r>
            <a:r>
              <a:rPr lang="en-GB" sz="1200" b="1" i="0" u="none" strike="noStrike" cap="none" dirty="0" err="1">
                <a:solidFill>
                  <a:srgbClr val="000000"/>
                </a:solidFill>
                <a:latin typeface="Arial"/>
                <a:ea typeface="Arial"/>
                <a:cs typeface="Arial"/>
                <a:sym typeface="Arial"/>
              </a:rPr>
              <a:t>gering</a:t>
            </a:r>
            <a:r>
              <a:rPr lang="en-GB" sz="1200" b="1" i="0" u="none" strike="noStrike" cap="none" dirty="0">
                <a:solidFill>
                  <a:srgbClr val="000000"/>
                </a:solidFill>
                <a:latin typeface="Arial"/>
                <a:ea typeface="Arial"/>
                <a:cs typeface="Arial"/>
                <a:sym typeface="Arial"/>
              </a:rPr>
              <a:t> </a:t>
            </a:r>
            <a:r>
              <a:rPr lang="en-GB" sz="1200" b="1" i="0" u="none" strike="noStrike" cap="none" dirty="0" err="1">
                <a:solidFill>
                  <a:srgbClr val="000000"/>
                </a:solidFill>
                <a:latin typeface="Arial"/>
                <a:ea typeface="Arial"/>
                <a:cs typeface="Arial"/>
                <a:sym typeface="Arial"/>
              </a:rPr>
              <a:t>wie</a:t>
            </a:r>
            <a:r>
              <a:rPr lang="en-GB" sz="1200" b="1" i="0" u="none" strike="noStrike" cap="none" dirty="0">
                <a:solidFill>
                  <a:srgbClr val="000000"/>
                </a:solidFill>
                <a:latin typeface="Arial"/>
                <a:ea typeface="Arial"/>
                <a:cs typeface="Arial"/>
                <a:sym typeface="Arial"/>
              </a:rPr>
              <a:t> </a:t>
            </a:r>
            <a:r>
              <a:rPr lang="en-GB" sz="1200" b="1" i="0" u="none" strike="noStrike" cap="none" dirty="0" err="1">
                <a:solidFill>
                  <a:srgbClr val="000000"/>
                </a:solidFill>
                <a:latin typeface="Arial"/>
                <a:ea typeface="Arial"/>
                <a:cs typeface="Arial"/>
                <a:sym typeface="Arial"/>
              </a:rPr>
              <a:t>möglich</a:t>
            </a:r>
            <a:r>
              <a:rPr lang="en-GB" sz="1200" b="1" i="0" u="none" strike="noStrike" cap="none" dirty="0">
                <a:solidFill>
                  <a:srgbClr val="000000"/>
                </a:solidFill>
                <a:latin typeface="Arial"/>
                <a:ea typeface="Arial"/>
                <a:cs typeface="Arial"/>
                <a:sym typeface="Arial"/>
              </a:rPr>
              <a:t> </a:t>
            </a:r>
            <a:r>
              <a:rPr lang="en-GB" sz="1200" b="1" i="0" u="none" strike="noStrike" cap="none" dirty="0" err="1">
                <a:solidFill>
                  <a:srgbClr val="000000"/>
                </a:solidFill>
                <a:latin typeface="Arial"/>
                <a:ea typeface="Arial"/>
                <a:cs typeface="Arial"/>
                <a:sym typeface="Arial"/>
              </a:rPr>
              <a:t>gehalten</a:t>
            </a:r>
            <a:r>
              <a:rPr lang="en-GB" sz="1200" b="1" i="0" u="none" strike="noStrike" cap="none" dirty="0">
                <a:solidFill>
                  <a:srgbClr val="000000"/>
                </a:solidFill>
                <a:latin typeface="Arial"/>
                <a:ea typeface="Arial"/>
                <a:cs typeface="Arial"/>
                <a:sym typeface="Arial"/>
              </a:rPr>
              <a:t> </a:t>
            </a:r>
            <a:r>
              <a:rPr lang="en-GB" sz="1200" b="1" i="0" u="none" strike="noStrike" cap="none" dirty="0" err="1">
                <a:solidFill>
                  <a:srgbClr val="000000"/>
                </a:solidFill>
                <a:latin typeface="Arial"/>
                <a:ea typeface="Arial"/>
                <a:cs typeface="Arial"/>
                <a:sym typeface="Arial"/>
              </a:rPr>
              <a:t>wird</a:t>
            </a:r>
            <a:r>
              <a:rPr lang="en-GB" sz="1200" b="1" i="0" u="none" strike="noStrike" cap="none" dirty="0">
                <a:solidFill>
                  <a:srgbClr val="000000"/>
                </a:solidFill>
                <a:latin typeface="Arial"/>
                <a:ea typeface="Arial"/>
                <a:cs typeface="Arial"/>
                <a:sym typeface="Arial"/>
              </a:rPr>
              <a:t>, um die </a:t>
            </a:r>
            <a:r>
              <a:rPr lang="en-GB" sz="1200" b="1" i="0" u="none" strike="noStrike" cap="none" dirty="0" err="1">
                <a:solidFill>
                  <a:srgbClr val="000000"/>
                </a:solidFill>
                <a:latin typeface="Arial"/>
                <a:ea typeface="Arial"/>
                <a:cs typeface="Arial"/>
                <a:sym typeface="Arial"/>
              </a:rPr>
              <a:t>Bedürfnisse</a:t>
            </a:r>
            <a:r>
              <a:rPr lang="en-GB" sz="1200" b="1" i="0" u="none" strike="noStrike" cap="none" dirty="0">
                <a:solidFill>
                  <a:srgbClr val="000000"/>
                </a:solidFill>
                <a:latin typeface="Arial"/>
                <a:ea typeface="Arial"/>
                <a:cs typeface="Arial"/>
                <a:sym typeface="Arial"/>
              </a:rPr>
              <a:t> </a:t>
            </a:r>
            <a:r>
              <a:rPr lang="en-GB" sz="1200" b="1" i="0" u="none" strike="noStrike" cap="none" dirty="0" err="1">
                <a:solidFill>
                  <a:srgbClr val="000000"/>
                </a:solidFill>
                <a:latin typeface="Arial"/>
                <a:ea typeface="Arial"/>
                <a:cs typeface="Arial"/>
                <a:sym typeface="Arial"/>
              </a:rPr>
              <a:t>künftiger</a:t>
            </a:r>
            <a:r>
              <a:rPr lang="en-GB" sz="1200" b="1" i="0" u="none" strike="noStrike" cap="none" dirty="0">
                <a:solidFill>
                  <a:srgbClr val="000000"/>
                </a:solidFill>
                <a:latin typeface="Arial"/>
                <a:ea typeface="Arial"/>
                <a:cs typeface="Arial"/>
                <a:sym typeface="Arial"/>
              </a:rPr>
              <a:t> </a:t>
            </a:r>
            <a:r>
              <a:rPr lang="en-GB" sz="1200" b="1" i="0" u="none" strike="noStrike" cap="none" dirty="0" err="1">
                <a:solidFill>
                  <a:srgbClr val="000000"/>
                </a:solidFill>
                <a:latin typeface="Arial"/>
                <a:ea typeface="Arial"/>
                <a:cs typeface="Arial"/>
                <a:sym typeface="Arial"/>
              </a:rPr>
              <a:t>Generationen</a:t>
            </a:r>
            <a:r>
              <a:rPr lang="en-GB" sz="1200" b="1" i="0" u="none" strike="noStrike" cap="none" dirty="0">
                <a:solidFill>
                  <a:srgbClr val="000000"/>
                </a:solidFill>
                <a:latin typeface="Arial"/>
                <a:ea typeface="Arial"/>
                <a:cs typeface="Arial"/>
                <a:sym typeface="Arial"/>
              </a:rPr>
              <a:t> </a:t>
            </a:r>
            <a:r>
              <a:rPr lang="en-GB" sz="1200" b="1" i="0" u="none" strike="noStrike" cap="none" dirty="0" err="1">
                <a:solidFill>
                  <a:srgbClr val="000000"/>
                </a:solidFill>
                <a:latin typeface="Arial"/>
                <a:ea typeface="Arial"/>
                <a:cs typeface="Arial"/>
                <a:sym typeface="Arial"/>
              </a:rPr>
              <a:t>nicht</a:t>
            </a:r>
            <a:r>
              <a:rPr lang="en-GB" sz="1200" b="1" i="0" u="none" strike="noStrike" cap="none" dirty="0">
                <a:solidFill>
                  <a:srgbClr val="000000"/>
                </a:solidFill>
                <a:latin typeface="Arial"/>
                <a:ea typeface="Arial"/>
                <a:cs typeface="Arial"/>
                <a:sym typeface="Arial"/>
              </a:rPr>
              <a:t> </a:t>
            </a:r>
            <a:r>
              <a:rPr lang="en-GB" sz="1200" b="1" i="0" u="none" strike="noStrike" cap="none" dirty="0" err="1">
                <a:solidFill>
                  <a:srgbClr val="000000"/>
                </a:solidFill>
                <a:latin typeface="Arial"/>
                <a:ea typeface="Arial"/>
                <a:cs typeface="Arial"/>
                <a:sym typeface="Arial"/>
              </a:rPr>
              <a:t>zu</a:t>
            </a:r>
            <a:r>
              <a:rPr lang="en-GB" sz="1200" b="1" i="0" u="none" strike="noStrike" cap="none" dirty="0">
                <a:solidFill>
                  <a:srgbClr val="000000"/>
                </a:solidFill>
                <a:latin typeface="Arial"/>
                <a:ea typeface="Arial"/>
                <a:cs typeface="Arial"/>
                <a:sym typeface="Arial"/>
              </a:rPr>
              <a:t> </a:t>
            </a:r>
            <a:r>
              <a:rPr lang="en-GB" sz="1200" b="1" i="0" u="none" strike="noStrike" cap="none" dirty="0" err="1">
                <a:solidFill>
                  <a:srgbClr val="000000"/>
                </a:solidFill>
                <a:latin typeface="Arial"/>
                <a:ea typeface="Arial"/>
                <a:cs typeface="Arial"/>
                <a:sym typeface="Arial"/>
              </a:rPr>
              <a:t>gefährden</a:t>
            </a:r>
            <a:r>
              <a:rPr lang="en-GB" sz="1200" b="1" i="0" u="none" strike="noStrike" cap="none" dirty="0">
                <a:solidFill>
                  <a:srgbClr val="000000"/>
                </a:solidFill>
                <a:latin typeface="Arial"/>
                <a:ea typeface="Arial"/>
                <a:cs typeface="Arial"/>
                <a:sym typeface="Arial"/>
              </a:rPr>
              <a:t>".</a:t>
            </a:r>
            <a:endParaRPr sz="1200" b="1" i="0" u="none" strike="noStrike" cap="none" dirty="0">
              <a:solidFill>
                <a:srgbClr val="000000"/>
              </a:solidFill>
              <a:latin typeface="Arial"/>
              <a:ea typeface="Arial"/>
              <a:cs typeface="Arial"/>
              <a:sym typeface="Arial"/>
            </a:endParaRPr>
          </a:p>
          <a:p>
            <a:pPr marL="0" marR="0" lvl="0" indent="0" algn="ctr" rtl="0">
              <a:lnSpc>
                <a:spcPct val="107000"/>
              </a:lnSpc>
              <a:spcBef>
                <a:spcPts val="800"/>
              </a:spcBef>
              <a:spcAft>
                <a:spcPts val="0"/>
              </a:spcAft>
              <a:buNone/>
            </a:pPr>
            <a:r>
              <a:rPr lang="en-GB" sz="1200" b="0" i="0" u="none" strike="noStrike" cap="none" dirty="0">
                <a:solidFill>
                  <a:srgbClr val="000000"/>
                </a:solidFill>
                <a:latin typeface="Arial"/>
                <a:ea typeface="Arial"/>
                <a:cs typeface="Arial"/>
                <a:sym typeface="Arial"/>
              </a:rPr>
              <a:t>(</a:t>
            </a:r>
            <a:r>
              <a:rPr lang="en-GB" sz="1200" b="0" i="0" u="sng" strike="noStrike" cap="none" dirty="0" err="1">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Osloer</a:t>
            </a:r>
            <a:r>
              <a:rPr lang="en-GB" sz="1200" b="0" i="0" u="sng" strike="noStrike" cap="none" dirty="0">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 Symposium </a:t>
            </a:r>
            <a:r>
              <a:rPr lang="en-GB" sz="1200" b="0" i="0" u="sng" strike="noStrike" cap="none" dirty="0" err="1">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über</a:t>
            </a:r>
            <a:r>
              <a:rPr lang="en-GB" sz="1200" b="0" i="0" u="sng" strike="noStrike" cap="none" dirty="0">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 </a:t>
            </a:r>
            <a:r>
              <a:rPr lang="en-GB" sz="1200" b="0" i="0" u="sng" strike="noStrike" cap="none" dirty="0" err="1">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nachhaltigen</a:t>
            </a:r>
            <a:r>
              <a:rPr lang="en-GB" sz="1200" b="0" i="0" u="sng" strike="noStrike" cap="none" dirty="0">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 </a:t>
            </a:r>
            <a:r>
              <a:rPr lang="en-GB" sz="1200" b="0" i="0" u="sng" strike="noStrike" cap="none" dirty="0" err="1">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Verbrauch</a:t>
            </a:r>
            <a:r>
              <a:rPr lang="en-GB" sz="1200" b="0" i="0" u="sng" strike="noStrike" cap="none" dirty="0">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 1994</a:t>
            </a:r>
            <a:r>
              <a:rPr lang="en-GB" sz="1200" b="0" i="0" u="none" strike="noStrike" cap="none" dirty="0">
                <a:solidFill>
                  <a:srgbClr val="000000"/>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17"/>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a:solidFill>
                  <a:srgbClr val="2B2D83"/>
                </a:solidFill>
              </a:rPr>
              <a:t>Lücke zwischen Absicht und Handlung</a:t>
            </a:r>
            <a:endParaRPr/>
          </a:p>
        </p:txBody>
      </p:sp>
      <p:sp>
        <p:nvSpPr>
          <p:cNvPr id="408" name="Google Shape;408;p17"/>
          <p:cNvSpPr txBox="1"/>
          <p:nvPr/>
        </p:nvSpPr>
        <p:spPr>
          <a:xfrm>
            <a:off x="4643562" y="1391479"/>
            <a:ext cx="4412973" cy="3387256"/>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just" rtl="0">
              <a:lnSpc>
                <a:spcPct val="120000"/>
              </a:lnSpc>
              <a:spcBef>
                <a:spcPts val="0"/>
              </a:spcBef>
              <a:spcAft>
                <a:spcPts val="0"/>
              </a:spcAft>
              <a:buNone/>
            </a:pPr>
            <a:r>
              <a:rPr lang="en-GB" sz="1600" b="0" i="0" u="none" strike="noStrike" cap="none">
                <a:solidFill>
                  <a:srgbClr val="000000"/>
                </a:solidFill>
                <a:latin typeface="Arial"/>
                <a:ea typeface="Arial"/>
                <a:cs typeface="Arial"/>
                <a:sym typeface="Arial"/>
              </a:rPr>
              <a:t>Die Mehrheit der Kunden ist sich der negativen Auswirkungen ihrer Konsumgewohnheiten auf die Umwelt bewusst</a:t>
            </a:r>
            <a:endParaRPr sz="1600" b="0" i="0" u="none" strike="noStrike" cap="none">
              <a:solidFill>
                <a:srgbClr val="000000"/>
              </a:solidFill>
              <a:latin typeface="Arial"/>
              <a:ea typeface="Arial"/>
              <a:cs typeface="Arial"/>
              <a:sym typeface="Arial"/>
            </a:endParaRPr>
          </a:p>
          <a:p>
            <a:pPr marL="0" marR="0" lvl="0" indent="0" algn="just" rtl="0">
              <a:lnSpc>
                <a:spcPct val="120000"/>
              </a:lnSpc>
              <a:spcBef>
                <a:spcPts val="500"/>
              </a:spcBef>
              <a:spcAft>
                <a:spcPts val="0"/>
              </a:spcAft>
              <a:buNone/>
            </a:pPr>
            <a:r>
              <a:rPr lang="en-GB" sz="1600" b="0" i="0" u="none" strike="noStrike" cap="none">
                <a:solidFill>
                  <a:srgbClr val="000000"/>
                </a:solidFill>
                <a:latin typeface="Arial"/>
                <a:ea typeface="Arial"/>
                <a:cs typeface="Arial"/>
                <a:sym typeface="Arial"/>
              </a:rPr>
              <a:t>Trotz ihres Bewusstseins entsprechen ihre Kaufgewohnheiten nicht ihren guten Absichten</a:t>
            </a:r>
            <a:endParaRPr/>
          </a:p>
          <a:p>
            <a:pPr marL="0" marR="0" lvl="0" indent="0" algn="just" rtl="0">
              <a:lnSpc>
                <a:spcPct val="120000"/>
              </a:lnSpc>
              <a:spcBef>
                <a:spcPts val="500"/>
              </a:spcBef>
              <a:spcAft>
                <a:spcPts val="0"/>
              </a:spcAft>
              <a:buNone/>
            </a:pPr>
            <a:r>
              <a:rPr lang="en-GB" sz="1600" b="0" i="0" u="none" strike="noStrike" cap="none">
                <a:solidFill>
                  <a:srgbClr val="000000"/>
                </a:solidFill>
                <a:latin typeface="Arial"/>
                <a:ea typeface="Arial"/>
                <a:cs typeface="Arial"/>
                <a:sym typeface="Arial"/>
              </a:rPr>
              <a:t>Diese Diskrepanz ist darauf zurückzuführen, dass sich die Verbraucher nicht nur von Nachhaltigkeitsfaktoren leiten lassen, sondern auch von vielen anderen Faktoren wie Preis, Verfügbarkeit, Gewohnheiten, Werten, sozialen Normen, Gruppenzwang, Selbstverständnis, emotionalen Reizen usw.</a:t>
            </a:r>
            <a:endParaRPr/>
          </a:p>
        </p:txBody>
      </p:sp>
      <p:graphicFrame>
        <p:nvGraphicFramePr>
          <p:cNvPr id="409" name="Google Shape;409;p17"/>
          <p:cNvGraphicFramePr/>
          <p:nvPr/>
        </p:nvGraphicFramePr>
        <p:xfrm>
          <a:off x="190831" y="1391479"/>
          <a:ext cx="4060172" cy="3673518"/>
        </p:xfrm>
        <a:graphic>
          <a:graphicData uri="http://schemas.openxmlformats.org/drawingml/2006/chart">
            <c:chart xmlns:c="http://schemas.openxmlformats.org/drawingml/2006/chart" xmlns:r="http://schemas.openxmlformats.org/officeDocument/2006/relationships" r:id="rId3"/>
          </a:graphicData>
        </a:graphic>
      </p:graphicFrame>
      <p:sp>
        <p:nvSpPr>
          <p:cNvPr id="410" name="Google Shape;410;p17"/>
          <p:cNvSpPr txBox="1"/>
          <p:nvPr/>
        </p:nvSpPr>
        <p:spPr>
          <a:xfrm rot="-5400000">
            <a:off x="-657717" y="2695327"/>
            <a:ext cx="175352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 der Bevölkerung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18"/>
          <p:cNvSpPr txBox="1">
            <a:spLocks noGrp="1"/>
          </p:cNvSpPr>
          <p:nvPr>
            <p:ph type="title"/>
          </p:nvPr>
        </p:nvSpPr>
        <p:spPr>
          <a:xfrm>
            <a:off x="452072" y="3145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sz="3200">
                <a:solidFill>
                  <a:srgbClr val="2B2D83"/>
                </a:solidFill>
              </a:rPr>
              <a:t>Wie lässt sich die Lücke zwischen Absicht und Handlung schließen?</a:t>
            </a:r>
            <a:endParaRPr sz="3200">
              <a:solidFill>
                <a:srgbClr val="2B2D83"/>
              </a:solidFill>
            </a:endParaRPr>
          </a:p>
        </p:txBody>
      </p:sp>
      <p:sp>
        <p:nvSpPr>
          <p:cNvPr id="416" name="Google Shape;416;p18"/>
          <p:cNvSpPr txBox="1"/>
          <p:nvPr/>
        </p:nvSpPr>
        <p:spPr>
          <a:xfrm>
            <a:off x="194611" y="1404441"/>
            <a:ext cx="3168792" cy="954107"/>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1400"/>
              <a:buFont typeface="Arial"/>
              <a:buAutoNum type="arabicPeriod"/>
            </a:pPr>
            <a:r>
              <a:rPr lang="en-GB" sz="1400" b="1" i="0" u="sng" strike="noStrike" cap="none">
                <a:solidFill>
                  <a:srgbClr val="000000"/>
                </a:solidFill>
                <a:latin typeface="Arial"/>
                <a:ea typeface="Arial"/>
                <a:cs typeface="Arial"/>
                <a:sym typeface="Arial"/>
              </a:rPr>
              <a:t>Geringerer Aufwand für die Kunden </a:t>
            </a:r>
            <a:endParaRPr/>
          </a:p>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(z. B. durch leichten Zugang zu nachhaltigen Produkten/Lösungen, Erleichterung des Recyclings)</a:t>
            </a:r>
            <a:endParaRPr/>
          </a:p>
        </p:txBody>
      </p:sp>
      <p:sp>
        <p:nvSpPr>
          <p:cNvPr id="417" name="Google Shape;417;p18"/>
          <p:cNvSpPr txBox="1"/>
          <p:nvPr/>
        </p:nvSpPr>
        <p:spPr>
          <a:xfrm>
            <a:off x="4803096" y="1000782"/>
            <a:ext cx="4340904" cy="331625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GB" sz="1200" b="0" i="0" u="none" strike="noStrike" cap="none" dirty="0">
                <a:solidFill>
                  <a:srgbClr val="000000"/>
                </a:solidFill>
                <a:latin typeface="Arial"/>
                <a:ea typeface="Arial"/>
                <a:cs typeface="Arial"/>
                <a:sym typeface="Arial"/>
              </a:rPr>
              <a:t>2. </a:t>
            </a:r>
            <a:r>
              <a:rPr lang="en-GB" sz="1200" b="1" i="0" u="sng" strike="noStrike" cap="none" dirty="0" err="1">
                <a:solidFill>
                  <a:srgbClr val="000000"/>
                </a:solidFill>
                <a:latin typeface="Arial"/>
                <a:ea typeface="Arial"/>
                <a:cs typeface="Arial"/>
                <a:sym typeface="Arial"/>
              </a:rPr>
              <a:t>Erhöhung</a:t>
            </a:r>
            <a:r>
              <a:rPr lang="en-GB" sz="1200" b="1" i="0" u="sng" strike="noStrike" cap="none" dirty="0">
                <a:solidFill>
                  <a:srgbClr val="000000"/>
                </a:solidFill>
                <a:latin typeface="Arial"/>
                <a:ea typeface="Arial"/>
                <a:cs typeface="Arial"/>
                <a:sym typeface="Arial"/>
              </a:rPr>
              <a:t> des </a:t>
            </a:r>
            <a:r>
              <a:rPr lang="en-GB" sz="1200" b="1" i="0" u="sng" strike="noStrike" cap="none" dirty="0" err="1">
                <a:solidFill>
                  <a:srgbClr val="000000"/>
                </a:solidFill>
                <a:latin typeface="Arial"/>
                <a:ea typeface="Arial"/>
                <a:cs typeface="Arial"/>
                <a:sym typeface="Arial"/>
              </a:rPr>
              <a:t>Kundennutzens</a:t>
            </a:r>
            <a:r>
              <a:rPr lang="en-GB" sz="1200" b="1" i="0" u="sng" strike="noStrike" cap="none" dirty="0">
                <a:solidFill>
                  <a:srgbClr val="000000"/>
                </a:solidFill>
                <a:latin typeface="Arial"/>
                <a:ea typeface="Arial"/>
                <a:cs typeface="Arial"/>
                <a:sym typeface="Arial"/>
              </a:rPr>
              <a:t> </a:t>
            </a:r>
            <a:endParaRPr sz="1200" dirty="0"/>
          </a:p>
          <a:p>
            <a:pPr marL="0" marR="0" lvl="0" indent="0" algn="just" rtl="0">
              <a:lnSpc>
                <a:spcPct val="100000"/>
              </a:lnSpc>
              <a:spcBef>
                <a:spcPts val="0"/>
              </a:spcBef>
              <a:spcAft>
                <a:spcPts val="0"/>
              </a:spcAft>
              <a:buNone/>
            </a:pPr>
            <a:endParaRPr sz="105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GB" sz="1050" b="1" i="0" u="none" strike="noStrike" cap="none" dirty="0" err="1">
                <a:solidFill>
                  <a:srgbClr val="000000"/>
                </a:solidFill>
                <a:latin typeface="Arial"/>
                <a:ea typeface="Arial"/>
                <a:cs typeface="Arial"/>
                <a:sym typeface="Arial"/>
              </a:rPr>
              <a:t>Persönlicher</a:t>
            </a:r>
            <a:r>
              <a:rPr lang="en-GB" sz="1050" b="1" i="0" u="none" strike="noStrike" cap="none" dirty="0">
                <a:solidFill>
                  <a:srgbClr val="000000"/>
                </a:solidFill>
                <a:latin typeface="Arial"/>
                <a:ea typeface="Arial"/>
                <a:cs typeface="Arial"/>
                <a:sym typeface="Arial"/>
              </a:rPr>
              <a:t>/</a:t>
            </a:r>
            <a:r>
              <a:rPr lang="en-GB" sz="1050" b="1" i="0" u="none" strike="noStrike" cap="none" dirty="0" err="1">
                <a:solidFill>
                  <a:srgbClr val="000000"/>
                </a:solidFill>
                <a:latin typeface="Arial"/>
                <a:ea typeface="Arial"/>
                <a:cs typeface="Arial"/>
                <a:sym typeface="Arial"/>
              </a:rPr>
              <a:t>unmittelbarer</a:t>
            </a:r>
            <a:r>
              <a:rPr lang="en-GB" sz="1050" b="1" i="0" u="none" strike="noStrike" cap="none" dirty="0">
                <a:solidFill>
                  <a:srgbClr val="000000"/>
                </a:solidFill>
                <a:latin typeface="Arial"/>
                <a:ea typeface="Arial"/>
                <a:cs typeface="Arial"/>
                <a:sym typeface="Arial"/>
              </a:rPr>
              <a:t> </a:t>
            </a:r>
            <a:r>
              <a:rPr lang="en-GB" sz="1050" b="1" i="0" u="none" strike="noStrike" cap="none" dirty="0" err="1">
                <a:solidFill>
                  <a:srgbClr val="000000"/>
                </a:solidFill>
                <a:latin typeface="Arial"/>
                <a:ea typeface="Arial"/>
                <a:cs typeface="Arial"/>
                <a:sym typeface="Arial"/>
              </a:rPr>
              <a:t>Nutzen</a:t>
            </a:r>
            <a:endParaRPr sz="1200" dirty="0"/>
          </a:p>
          <a:p>
            <a:pPr marL="171450" marR="0" lvl="0" indent="-171450" algn="just" rtl="0">
              <a:lnSpc>
                <a:spcPct val="100000"/>
              </a:lnSpc>
              <a:spcBef>
                <a:spcPts val="0"/>
              </a:spcBef>
              <a:spcAft>
                <a:spcPts val="0"/>
              </a:spcAft>
              <a:buClr>
                <a:srgbClr val="000000"/>
              </a:buClr>
              <a:buSzPts val="1100"/>
              <a:buFont typeface="Arial"/>
              <a:buChar char="•"/>
            </a:pPr>
            <a:r>
              <a:rPr lang="en-GB" sz="1050" b="0" i="0" u="none" strike="noStrike" cap="none" dirty="0" err="1">
                <a:solidFill>
                  <a:srgbClr val="000000"/>
                </a:solidFill>
                <a:latin typeface="Arial"/>
                <a:ea typeface="Arial"/>
                <a:cs typeface="Arial"/>
                <a:sym typeface="Arial"/>
              </a:rPr>
              <a:t>geringere</a:t>
            </a:r>
            <a:r>
              <a:rPr lang="en-GB" sz="1050" b="0" i="0" u="none" strike="noStrike" cap="none" dirty="0">
                <a:solidFill>
                  <a:srgbClr val="000000"/>
                </a:solidFill>
                <a:latin typeface="Arial"/>
                <a:ea typeface="Arial"/>
                <a:cs typeface="Arial"/>
                <a:sym typeface="Arial"/>
              </a:rPr>
              <a:t> </a:t>
            </a:r>
            <a:r>
              <a:rPr lang="en-GB" sz="1050" b="0" i="0" u="none" strike="noStrike" cap="none" dirty="0" err="1">
                <a:solidFill>
                  <a:srgbClr val="000000"/>
                </a:solidFill>
                <a:latin typeface="Arial"/>
                <a:ea typeface="Arial"/>
                <a:cs typeface="Arial"/>
                <a:sym typeface="Arial"/>
              </a:rPr>
              <a:t>Menge</a:t>
            </a:r>
            <a:r>
              <a:rPr lang="en-GB" sz="1050" b="0" i="0" u="none" strike="noStrike" cap="none" dirty="0">
                <a:solidFill>
                  <a:srgbClr val="000000"/>
                </a:solidFill>
                <a:latin typeface="Arial"/>
                <a:ea typeface="Arial"/>
                <a:cs typeface="Arial"/>
                <a:sym typeface="Arial"/>
              </a:rPr>
              <a:t> an </a:t>
            </a:r>
            <a:r>
              <a:rPr lang="en-GB" sz="1050" b="0" i="0" u="none" strike="noStrike" cap="none" dirty="0" err="1">
                <a:solidFill>
                  <a:srgbClr val="000000"/>
                </a:solidFill>
                <a:latin typeface="Arial"/>
                <a:ea typeface="Arial"/>
                <a:cs typeface="Arial"/>
                <a:sym typeface="Arial"/>
              </a:rPr>
              <a:t>Giftstoffen</a:t>
            </a:r>
            <a:r>
              <a:rPr lang="en-GB" sz="1050" b="0" i="0" u="none" strike="noStrike" cap="none" dirty="0">
                <a:solidFill>
                  <a:srgbClr val="000000"/>
                </a:solidFill>
                <a:latin typeface="Arial"/>
                <a:ea typeface="Arial"/>
                <a:cs typeface="Arial"/>
                <a:sym typeface="Arial"/>
              </a:rPr>
              <a:t> in </a:t>
            </a:r>
            <a:r>
              <a:rPr lang="en-GB" sz="1050" b="0" i="0" u="none" strike="noStrike" cap="none" dirty="0" err="1">
                <a:solidFill>
                  <a:srgbClr val="000000"/>
                </a:solidFill>
                <a:latin typeface="Arial"/>
                <a:ea typeface="Arial"/>
                <a:cs typeface="Arial"/>
                <a:sym typeface="Arial"/>
              </a:rPr>
              <a:t>einem</a:t>
            </a:r>
            <a:r>
              <a:rPr lang="en-GB" sz="1050" b="0" i="0" u="none" strike="noStrike" cap="none" dirty="0">
                <a:solidFill>
                  <a:srgbClr val="000000"/>
                </a:solidFill>
                <a:latin typeface="Arial"/>
                <a:ea typeface="Arial"/>
                <a:cs typeface="Arial"/>
                <a:sym typeface="Arial"/>
              </a:rPr>
              <a:t> </a:t>
            </a:r>
            <a:r>
              <a:rPr lang="en-GB" sz="1050" b="0" i="0" u="none" strike="noStrike" cap="none" dirty="0" err="1">
                <a:solidFill>
                  <a:srgbClr val="000000"/>
                </a:solidFill>
                <a:latin typeface="Arial"/>
                <a:ea typeface="Arial"/>
                <a:cs typeface="Arial"/>
                <a:sym typeface="Arial"/>
              </a:rPr>
              <a:t>Produkt</a:t>
            </a:r>
            <a:r>
              <a:rPr lang="en-GB" sz="1050" b="0" i="0" u="none" strike="noStrike" cap="none" dirty="0">
                <a:solidFill>
                  <a:srgbClr val="000000"/>
                </a:solidFill>
                <a:latin typeface="Arial"/>
                <a:ea typeface="Arial"/>
                <a:cs typeface="Arial"/>
                <a:sym typeface="Arial"/>
              </a:rPr>
              <a:t> - z. B. </a:t>
            </a:r>
            <a:r>
              <a:rPr lang="en-GB" sz="1050" b="0" i="0" u="none" strike="noStrike" cap="none" dirty="0" err="1">
                <a:solidFill>
                  <a:srgbClr val="000000"/>
                </a:solidFill>
                <a:latin typeface="Arial"/>
                <a:ea typeface="Arial"/>
                <a:cs typeface="Arial"/>
                <a:sym typeface="Arial"/>
              </a:rPr>
              <a:t>saubere</a:t>
            </a:r>
            <a:r>
              <a:rPr lang="en-GB" sz="1050" b="0" i="0" u="none" strike="noStrike" cap="none" dirty="0">
                <a:solidFill>
                  <a:srgbClr val="000000"/>
                </a:solidFill>
                <a:latin typeface="Arial"/>
                <a:ea typeface="Arial"/>
                <a:cs typeface="Arial"/>
                <a:sym typeface="Arial"/>
              </a:rPr>
              <a:t> </a:t>
            </a:r>
            <a:r>
              <a:rPr lang="en-GB" sz="1050" b="0" i="0" u="none" strike="noStrike" cap="none" dirty="0" err="1">
                <a:solidFill>
                  <a:srgbClr val="000000"/>
                </a:solidFill>
                <a:latin typeface="Arial"/>
                <a:ea typeface="Arial"/>
                <a:cs typeface="Arial"/>
                <a:sym typeface="Arial"/>
              </a:rPr>
              <a:t>Kosmetika</a:t>
            </a:r>
            <a:r>
              <a:rPr lang="en-GB" sz="1050" b="0" i="0" u="none" strike="noStrike" cap="none" dirty="0">
                <a:solidFill>
                  <a:srgbClr val="000000"/>
                </a:solidFill>
                <a:latin typeface="Arial"/>
                <a:ea typeface="Arial"/>
                <a:cs typeface="Arial"/>
                <a:sym typeface="Arial"/>
              </a:rPr>
              <a:t>, </a:t>
            </a:r>
            <a:r>
              <a:rPr lang="en-GB" sz="1050" b="0" i="0" u="none" strike="noStrike" cap="none" dirty="0" err="1">
                <a:solidFill>
                  <a:srgbClr val="000000"/>
                </a:solidFill>
                <a:latin typeface="Arial"/>
                <a:ea typeface="Arial"/>
                <a:cs typeface="Arial"/>
                <a:sym typeface="Arial"/>
              </a:rPr>
              <a:t>ökologische</a:t>
            </a:r>
            <a:r>
              <a:rPr lang="en-GB" sz="1050" b="0" i="0" u="none" strike="noStrike" cap="none" dirty="0">
                <a:solidFill>
                  <a:srgbClr val="000000"/>
                </a:solidFill>
                <a:latin typeface="Arial"/>
                <a:ea typeface="Arial"/>
                <a:cs typeface="Arial"/>
                <a:sym typeface="Arial"/>
              </a:rPr>
              <a:t> </a:t>
            </a:r>
            <a:r>
              <a:rPr lang="en-GB" sz="1050" b="0" i="0" u="none" strike="noStrike" cap="none" dirty="0" err="1">
                <a:solidFill>
                  <a:srgbClr val="000000"/>
                </a:solidFill>
                <a:latin typeface="Arial"/>
                <a:ea typeface="Arial"/>
                <a:cs typeface="Arial"/>
                <a:sym typeface="Arial"/>
              </a:rPr>
              <a:t>Lebensmittel</a:t>
            </a:r>
            <a:endParaRPr sz="1200" dirty="0"/>
          </a:p>
          <a:p>
            <a:pPr marL="171450" marR="0" lvl="0" indent="-171450" algn="just" rtl="0">
              <a:lnSpc>
                <a:spcPct val="100000"/>
              </a:lnSpc>
              <a:spcBef>
                <a:spcPts val="0"/>
              </a:spcBef>
              <a:spcAft>
                <a:spcPts val="0"/>
              </a:spcAft>
              <a:buClr>
                <a:srgbClr val="000000"/>
              </a:buClr>
              <a:buSzPts val="1100"/>
              <a:buFont typeface="Arial"/>
              <a:buChar char="•"/>
            </a:pPr>
            <a:r>
              <a:rPr lang="en-GB" sz="1050" b="0" i="0" u="none" strike="noStrike" cap="none" dirty="0" err="1">
                <a:solidFill>
                  <a:srgbClr val="000000"/>
                </a:solidFill>
                <a:latin typeface="Arial"/>
                <a:ea typeface="Arial"/>
                <a:cs typeface="Arial"/>
                <a:sym typeface="Arial"/>
              </a:rPr>
              <a:t>Öko-Einsparungen</a:t>
            </a:r>
            <a:r>
              <a:rPr lang="en-GB" sz="1050" b="0" i="0" u="none" strike="noStrike" cap="none" dirty="0">
                <a:solidFill>
                  <a:srgbClr val="000000"/>
                </a:solidFill>
                <a:latin typeface="Arial"/>
                <a:ea typeface="Arial"/>
                <a:cs typeface="Arial"/>
                <a:sym typeface="Arial"/>
              </a:rPr>
              <a:t> - z. B. </a:t>
            </a:r>
            <a:r>
              <a:rPr lang="en-GB" sz="1050" b="0" i="0" u="none" strike="noStrike" cap="none" dirty="0" err="1">
                <a:solidFill>
                  <a:srgbClr val="000000"/>
                </a:solidFill>
                <a:latin typeface="Arial"/>
                <a:ea typeface="Arial"/>
                <a:cs typeface="Arial"/>
                <a:sym typeface="Arial"/>
              </a:rPr>
              <a:t>weniger</a:t>
            </a:r>
            <a:r>
              <a:rPr lang="en-GB" sz="1050" b="0" i="0" u="none" strike="noStrike" cap="none" dirty="0">
                <a:solidFill>
                  <a:srgbClr val="000000"/>
                </a:solidFill>
                <a:latin typeface="Arial"/>
                <a:ea typeface="Arial"/>
                <a:cs typeface="Arial"/>
                <a:sym typeface="Arial"/>
              </a:rPr>
              <a:t> </a:t>
            </a:r>
            <a:r>
              <a:rPr lang="en-GB" sz="1050" b="0" i="0" u="none" strike="noStrike" cap="none" dirty="0" err="1">
                <a:solidFill>
                  <a:srgbClr val="000000"/>
                </a:solidFill>
                <a:latin typeface="Arial"/>
                <a:ea typeface="Arial"/>
                <a:cs typeface="Arial"/>
                <a:sym typeface="Arial"/>
              </a:rPr>
              <a:t>Verpackung</a:t>
            </a:r>
            <a:r>
              <a:rPr lang="en-GB" sz="1050" b="0" i="0" u="none" strike="noStrike" cap="none" dirty="0">
                <a:solidFill>
                  <a:srgbClr val="000000"/>
                </a:solidFill>
                <a:latin typeface="Arial"/>
                <a:ea typeface="Arial"/>
                <a:cs typeface="Arial"/>
                <a:sym typeface="Arial"/>
              </a:rPr>
              <a:t> </a:t>
            </a:r>
            <a:endParaRPr sz="1200" dirty="0"/>
          </a:p>
          <a:p>
            <a:pPr marL="171450" marR="0" lvl="0" indent="-171450" algn="just" rtl="0">
              <a:lnSpc>
                <a:spcPct val="100000"/>
              </a:lnSpc>
              <a:spcBef>
                <a:spcPts val="0"/>
              </a:spcBef>
              <a:spcAft>
                <a:spcPts val="0"/>
              </a:spcAft>
              <a:buClr>
                <a:srgbClr val="000000"/>
              </a:buClr>
              <a:buSzPts val="1100"/>
              <a:buFont typeface="Arial"/>
              <a:buChar char="•"/>
            </a:pPr>
            <a:r>
              <a:rPr lang="en-GB" sz="1050" b="0" i="0" u="none" strike="noStrike" cap="none" dirty="0">
                <a:solidFill>
                  <a:srgbClr val="000000"/>
                </a:solidFill>
                <a:latin typeface="Arial"/>
                <a:ea typeface="Arial"/>
                <a:cs typeface="Arial"/>
                <a:sym typeface="Arial"/>
              </a:rPr>
              <a:t>positives </a:t>
            </a:r>
            <a:r>
              <a:rPr lang="en-GB" sz="1050" b="0" i="0" u="none" strike="noStrike" cap="none" dirty="0" err="1">
                <a:solidFill>
                  <a:srgbClr val="000000"/>
                </a:solidFill>
                <a:latin typeface="Arial"/>
                <a:ea typeface="Arial"/>
                <a:cs typeface="Arial"/>
                <a:sym typeface="Arial"/>
              </a:rPr>
              <a:t>Selbstbild</a:t>
            </a:r>
            <a:r>
              <a:rPr lang="en-GB" sz="1050" b="0" i="0" u="none" strike="noStrike" cap="none" dirty="0">
                <a:solidFill>
                  <a:srgbClr val="000000"/>
                </a:solidFill>
                <a:latin typeface="Arial"/>
                <a:ea typeface="Arial"/>
                <a:cs typeface="Arial"/>
                <a:sym typeface="Arial"/>
              </a:rPr>
              <a:t> - Der </a:t>
            </a:r>
            <a:r>
              <a:rPr lang="en-GB" sz="1050" b="0" i="0" u="none" strike="noStrike" cap="none" dirty="0" err="1">
                <a:solidFill>
                  <a:srgbClr val="000000"/>
                </a:solidFill>
                <a:latin typeface="Arial"/>
                <a:ea typeface="Arial"/>
                <a:cs typeface="Arial"/>
                <a:sym typeface="Arial"/>
              </a:rPr>
              <a:t>Einzelne</a:t>
            </a:r>
            <a:r>
              <a:rPr lang="en-GB" sz="1050" b="0" i="0" u="none" strike="noStrike" cap="none" dirty="0">
                <a:solidFill>
                  <a:srgbClr val="000000"/>
                </a:solidFill>
                <a:latin typeface="Arial"/>
                <a:ea typeface="Arial"/>
                <a:cs typeface="Arial"/>
                <a:sym typeface="Arial"/>
              </a:rPr>
              <a:t> </a:t>
            </a:r>
            <a:r>
              <a:rPr lang="en-GB" sz="1050" b="0" i="0" u="none" strike="noStrike" cap="none" dirty="0" err="1">
                <a:solidFill>
                  <a:srgbClr val="000000"/>
                </a:solidFill>
                <a:latin typeface="Arial"/>
                <a:ea typeface="Arial"/>
                <a:cs typeface="Arial"/>
                <a:sym typeface="Arial"/>
              </a:rPr>
              <a:t>möchte</a:t>
            </a:r>
            <a:r>
              <a:rPr lang="en-GB" sz="1050" b="0" i="0" u="none" strike="noStrike" cap="none" dirty="0">
                <a:solidFill>
                  <a:srgbClr val="000000"/>
                </a:solidFill>
                <a:latin typeface="Arial"/>
                <a:ea typeface="Arial"/>
                <a:cs typeface="Arial"/>
                <a:sym typeface="Arial"/>
              </a:rPr>
              <a:t> </a:t>
            </a:r>
            <a:r>
              <a:rPr lang="en-GB" sz="1050" b="0" i="0" u="none" strike="noStrike" cap="none" dirty="0" err="1">
                <a:solidFill>
                  <a:srgbClr val="000000"/>
                </a:solidFill>
                <a:latin typeface="Arial"/>
                <a:ea typeface="Arial"/>
                <a:cs typeface="Arial"/>
                <a:sym typeface="Arial"/>
              </a:rPr>
              <a:t>ein</a:t>
            </a:r>
            <a:r>
              <a:rPr lang="en-GB" sz="1050" b="0" i="0" u="none" strike="noStrike" cap="none" dirty="0">
                <a:solidFill>
                  <a:srgbClr val="000000"/>
                </a:solidFill>
                <a:latin typeface="Arial"/>
                <a:ea typeface="Arial"/>
                <a:cs typeface="Arial"/>
                <a:sym typeface="Arial"/>
              </a:rPr>
              <a:t> positives </a:t>
            </a:r>
            <a:r>
              <a:rPr lang="en-GB" sz="1050" b="0" i="0" u="none" strike="noStrike" cap="none" dirty="0" err="1">
                <a:solidFill>
                  <a:srgbClr val="000000"/>
                </a:solidFill>
                <a:latin typeface="Arial"/>
                <a:ea typeface="Arial"/>
                <a:cs typeface="Arial"/>
                <a:sym typeface="Arial"/>
              </a:rPr>
              <a:t>Selbstbild</a:t>
            </a:r>
            <a:r>
              <a:rPr lang="en-GB" sz="1050" b="0" i="0" u="none" strike="noStrike" cap="none" dirty="0">
                <a:solidFill>
                  <a:srgbClr val="000000"/>
                </a:solidFill>
                <a:latin typeface="Arial"/>
                <a:ea typeface="Arial"/>
                <a:cs typeface="Arial"/>
                <a:sym typeface="Arial"/>
              </a:rPr>
              <a:t> </a:t>
            </a:r>
            <a:r>
              <a:rPr lang="en-GB" sz="1050" b="0" i="0" u="none" strike="noStrike" cap="none" dirty="0" err="1">
                <a:solidFill>
                  <a:srgbClr val="000000"/>
                </a:solidFill>
                <a:latin typeface="Arial"/>
                <a:ea typeface="Arial"/>
                <a:cs typeface="Arial"/>
                <a:sym typeface="Arial"/>
              </a:rPr>
              <a:t>aufrechterhalten</a:t>
            </a:r>
            <a:r>
              <a:rPr lang="en-GB" sz="1050" b="0" i="0" u="none" strike="noStrike" cap="none" dirty="0">
                <a:solidFill>
                  <a:srgbClr val="000000"/>
                </a:solidFill>
                <a:latin typeface="Arial"/>
                <a:ea typeface="Arial"/>
                <a:cs typeface="Arial"/>
                <a:sym typeface="Arial"/>
              </a:rPr>
              <a:t> und </a:t>
            </a:r>
            <a:r>
              <a:rPr lang="en-GB" sz="1050" b="0" i="0" u="none" strike="noStrike" cap="none" dirty="0" err="1">
                <a:solidFill>
                  <a:srgbClr val="000000"/>
                </a:solidFill>
                <a:latin typeface="Arial"/>
                <a:ea typeface="Arial"/>
                <a:cs typeface="Arial"/>
                <a:sym typeface="Arial"/>
              </a:rPr>
              <a:t>kann</a:t>
            </a:r>
            <a:r>
              <a:rPr lang="en-GB" sz="1050" b="0" i="0" u="none" strike="noStrike" cap="none" dirty="0">
                <a:solidFill>
                  <a:srgbClr val="000000"/>
                </a:solidFill>
                <a:latin typeface="Arial"/>
                <a:ea typeface="Arial"/>
                <a:cs typeface="Arial"/>
                <a:sym typeface="Arial"/>
              </a:rPr>
              <a:t> die </a:t>
            </a:r>
            <a:r>
              <a:rPr lang="en-GB" sz="1050" b="0" i="0" u="none" strike="noStrike" cap="none" dirty="0" err="1">
                <a:solidFill>
                  <a:srgbClr val="000000"/>
                </a:solidFill>
                <a:latin typeface="Arial"/>
                <a:ea typeface="Arial"/>
                <a:cs typeface="Arial"/>
                <a:sym typeface="Arial"/>
              </a:rPr>
              <a:t>Positivität</a:t>
            </a:r>
            <a:r>
              <a:rPr lang="en-GB" sz="1050" b="0" i="0" u="none" strike="noStrike" cap="none" dirty="0">
                <a:solidFill>
                  <a:srgbClr val="000000"/>
                </a:solidFill>
                <a:latin typeface="Arial"/>
                <a:ea typeface="Arial"/>
                <a:cs typeface="Arial"/>
                <a:sym typeface="Arial"/>
              </a:rPr>
              <a:t> seines </a:t>
            </a:r>
            <a:r>
              <a:rPr lang="en-GB" sz="1050" b="0" i="0" u="none" strike="noStrike" cap="none" dirty="0" err="1">
                <a:solidFill>
                  <a:srgbClr val="000000"/>
                </a:solidFill>
                <a:latin typeface="Arial"/>
                <a:ea typeface="Arial"/>
                <a:cs typeface="Arial"/>
                <a:sym typeface="Arial"/>
              </a:rPr>
              <a:t>Selbstkonzepts</a:t>
            </a:r>
            <a:r>
              <a:rPr lang="en-GB" sz="1050" b="0" i="0" u="none" strike="noStrike" cap="none" dirty="0">
                <a:solidFill>
                  <a:srgbClr val="000000"/>
                </a:solidFill>
                <a:latin typeface="Arial"/>
                <a:ea typeface="Arial"/>
                <a:cs typeface="Arial"/>
                <a:sym typeface="Arial"/>
              </a:rPr>
              <a:t> </a:t>
            </a:r>
            <a:r>
              <a:rPr lang="en-GB" sz="1050" b="0" i="0" u="none" strike="noStrike" cap="none" dirty="0" err="1">
                <a:solidFill>
                  <a:srgbClr val="000000"/>
                </a:solidFill>
                <a:latin typeface="Arial"/>
                <a:ea typeface="Arial"/>
                <a:cs typeface="Arial"/>
                <a:sym typeface="Arial"/>
              </a:rPr>
              <a:t>durch</a:t>
            </a:r>
            <a:r>
              <a:rPr lang="en-GB" sz="1050" b="0" i="0" u="none" strike="noStrike" cap="none" dirty="0">
                <a:solidFill>
                  <a:srgbClr val="000000"/>
                </a:solidFill>
                <a:latin typeface="Arial"/>
                <a:ea typeface="Arial"/>
                <a:cs typeface="Arial"/>
                <a:sym typeface="Arial"/>
              </a:rPr>
              <a:t> den </a:t>
            </a:r>
            <a:r>
              <a:rPr lang="en-GB" sz="1050" b="0" i="0" u="none" strike="noStrike" cap="none" dirty="0" err="1">
                <a:solidFill>
                  <a:srgbClr val="000000"/>
                </a:solidFill>
                <a:latin typeface="Arial"/>
                <a:ea typeface="Arial"/>
                <a:cs typeface="Arial"/>
                <a:sym typeface="Arial"/>
              </a:rPr>
              <a:t>Konsum</a:t>
            </a:r>
            <a:r>
              <a:rPr lang="en-GB" sz="1050" b="0" i="0" u="none" strike="noStrike" cap="none" dirty="0">
                <a:solidFill>
                  <a:srgbClr val="000000"/>
                </a:solidFill>
                <a:latin typeface="Arial"/>
                <a:ea typeface="Arial"/>
                <a:cs typeface="Arial"/>
                <a:sym typeface="Arial"/>
              </a:rPr>
              <a:t> </a:t>
            </a:r>
            <a:r>
              <a:rPr lang="en-GB" sz="1050" b="0" i="0" u="none" strike="noStrike" cap="none" dirty="0" err="1">
                <a:solidFill>
                  <a:srgbClr val="000000"/>
                </a:solidFill>
                <a:latin typeface="Arial"/>
                <a:ea typeface="Arial"/>
                <a:cs typeface="Arial"/>
                <a:sym typeface="Arial"/>
              </a:rPr>
              <a:t>bekräftigen</a:t>
            </a:r>
            <a:endParaRPr sz="1200" dirty="0"/>
          </a:p>
          <a:p>
            <a:pPr marL="171450" marR="0" lvl="0" indent="-171450" algn="just" rtl="0">
              <a:lnSpc>
                <a:spcPct val="100000"/>
              </a:lnSpc>
              <a:spcBef>
                <a:spcPts val="0"/>
              </a:spcBef>
              <a:spcAft>
                <a:spcPts val="0"/>
              </a:spcAft>
              <a:buClr>
                <a:srgbClr val="000000"/>
              </a:buClr>
              <a:buSzPts val="1100"/>
              <a:buFont typeface="Arial"/>
              <a:buChar char="•"/>
            </a:pPr>
            <a:r>
              <a:rPr lang="en-GB" sz="1050" b="0" i="0" u="none" strike="noStrike" cap="none" dirty="0" err="1">
                <a:solidFill>
                  <a:srgbClr val="000000"/>
                </a:solidFill>
                <a:latin typeface="Arial"/>
                <a:ea typeface="Arial"/>
                <a:cs typeface="Arial"/>
                <a:sym typeface="Arial"/>
              </a:rPr>
              <a:t>Sozialkredit</a:t>
            </a:r>
            <a:r>
              <a:rPr lang="en-GB" sz="1050" b="0" i="0" u="none" strike="noStrike" cap="none" dirty="0">
                <a:solidFill>
                  <a:srgbClr val="000000"/>
                </a:solidFill>
                <a:latin typeface="Arial"/>
                <a:ea typeface="Arial"/>
                <a:cs typeface="Arial"/>
                <a:sym typeface="Arial"/>
              </a:rPr>
              <a:t> für die </a:t>
            </a:r>
            <a:r>
              <a:rPr lang="en-GB" sz="1050" b="0" i="0" u="none" strike="noStrike" cap="none" dirty="0" err="1">
                <a:solidFill>
                  <a:srgbClr val="000000"/>
                </a:solidFill>
                <a:latin typeface="Arial"/>
                <a:ea typeface="Arial"/>
                <a:cs typeface="Arial"/>
                <a:sym typeface="Arial"/>
              </a:rPr>
              <a:t>Verwendung</a:t>
            </a:r>
            <a:r>
              <a:rPr lang="en-GB" sz="1050" b="0" i="0" u="none" strike="noStrike" cap="none" dirty="0">
                <a:solidFill>
                  <a:srgbClr val="000000"/>
                </a:solidFill>
                <a:latin typeface="Arial"/>
                <a:ea typeface="Arial"/>
                <a:cs typeface="Arial"/>
                <a:sym typeface="Arial"/>
              </a:rPr>
              <a:t>/den </a:t>
            </a:r>
            <a:r>
              <a:rPr lang="en-GB" sz="1050" b="0" i="0" u="none" strike="noStrike" cap="none" dirty="0" err="1">
                <a:solidFill>
                  <a:srgbClr val="000000"/>
                </a:solidFill>
                <a:latin typeface="Arial"/>
                <a:ea typeface="Arial"/>
                <a:cs typeface="Arial"/>
                <a:sym typeface="Arial"/>
              </a:rPr>
              <a:t>Kauf</a:t>
            </a:r>
            <a:r>
              <a:rPr lang="en-GB" sz="1050" b="0" i="0" u="none" strike="noStrike" cap="none" dirty="0">
                <a:solidFill>
                  <a:srgbClr val="000000"/>
                </a:solidFill>
                <a:latin typeface="Arial"/>
                <a:ea typeface="Arial"/>
                <a:cs typeface="Arial"/>
                <a:sym typeface="Arial"/>
              </a:rPr>
              <a:t> </a:t>
            </a:r>
            <a:r>
              <a:rPr lang="en-GB" sz="1050" b="0" i="0" u="none" strike="noStrike" cap="none" dirty="0" err="1">
                <a:solidFill>
                  <a:srgbClr val="000000"/>
                </a:solidFill>
                <a:latin typeface="Arial"/>
                <a:ea typeface="Arial"/>
                <a:cs typeface="Arial"/>
                <a:sym typeface="Arial"/>
              </a:rPr>
              <a:t>eines</a:t>
            </a:r>
            <a:r>
              <a:rPr lang="en-GB" sz="1050" b="0" i="0" u="none" strike="noStrike" cap="none" dirty="0">
                <a:solidFill>
                  <a:srgbClr val="000000"/>
                </a:solidFill>
                <a:latin typeface="Arial"/>
                <a:ea typeface="Arial"/>
                <a:cs typeface="Arial"/>
                <a:sym typeface="Arial"/>
              </a:rPr>
              <a:t> </a:t>
            </a:r>
            <a:r>
              <a:rPr lang="en-GB" sz="1050" b="0" i="0" u="none" strike="noStrike" cap="none" dirty="0" err="1">
                <a:solidFill>
                  <a:srgbClr val="000000"/>
                </a:solidFill>
                <a:latin typeface="Arial"/>
                <a:ea typeface="Arial"/>
                <a:cs typeface="Arial"/>
                <a:sym typeface="Arial"/>
              </a:rPr>
              <a:t>nachhaltigen</a:t>
            </a:r>
            <a:r>
              <a:rPr lang="en-GB" sz="1050" b="0" i="0" u="none" strike="noStrike" cap="none" dirty="0">
                <a:solidFill>
                  <a:srgbClr val="000000"/>
                </a:solidFill>
                <a:latin typeface="Arial"/>
                <a:ea typeface="Arial"/>
                <a:cs typeface="Arial"/>
                <a:sym typeface="Arial"/>
              </a:rPr>
              <a:t> </a:t>
            </a:r>
            <a:r>
              <a:rPr lang="en-GB" sz="1050" b="0" i="0" u="none" strike="noStrike" cap="none" dirty="0" err="1">
                <a:solidFill>
                  <a:srgbClr val="000000"/>
                </a:solidFill>
                <a:latin typeface="Arial"/>
                <a:ea typeface="Arial"/>
                <a:cs typeface="Arial"/>
                <a:sym typeface="Arial"/>
              </a:rPr>
              <a:t>Produkts</a:t>
            </a:r>
            <a:r>
              <a:rPr lang="en-GB" sz="1050" b="0" i="0" u="none" strike="noStrike" cap="none" dirty="0">
                <a:solidFill>
                  <a:srgbClr val="000000"/>
                </a:solidFill>
                <a:latin typeface="Arial"/>
                <a:ea typeface="Arial"/>
                <a:cs typeface="Arial"/>
                <a:sym typeface="Arial"/>
              </a:rPr>
              <a:t> </a:t>
            </a:r>
            <a:endParaRPr sz="1200" dirty="0"/>
          </a:p>
          <a:p>
            <a:pPr marL="0" marR="0" lvl="0" indent="0" algn="just" rtl="0">
              <a:lnSpc>
                <a:spcPct val="100000"/>
              </a:lnSpc>
              <a:spcBef>
                <a:spcPts val="0"/>
              </a:spcBef>
              <a:spcAft>
                <a:spcPts val="0"/>
              </a:spcAft>
              <a:buNone/>
            </a:pPr>
            <a:endParaRPr sz="105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GB" sz="1050" b="1" i="0" u="none" strike="noStrike" cap="none" dirty="0" err="1">
                <a:solidFill>
                  <a:srgbClr val="000000"/>
                </a:solidFill>
                <a:latin typeface="Arial"/>
                <a:ea typeface="Arial"/>
                <a:cs typeface="Arial"/>
                <a:sym typeface="Arial"/>
              </a:rPr>
              <a:t>Entfernte</a:t>
            </a:r>
            <a:r>
              <a:rPr lang="en-GB" sz="1050" b="1" i="0" u="none" strike="noStrike" cap="none" dirty="0">
                <a:solidFill>
                  <a:srgbClr val="000000"/>
                </a:solidFill>
                <a:latin typeface="Arial"/>
                <a:ea typeface="Arial"/>
                <a:cs typeface="Arial"/>
                <a:sym typeface="Arial"/>
              </a:rPr>
              <a:t> </a:t>
            </a:r>
            <a:r>
              <a:rPr lang="en-GB" sz="1050" b="1" i="0" u="none" strike="noStrike" cap="none" dirty="0" err="1">
                <a:solidFill>
                  <a:srgbClr val="000000"/>
                </a:solidFill>
                <a:latin typeface="Arial"/>
                <a:ea typeface="Arial"/>
                <a:cs typeface="Arial"/>
                <a:sym typeface="Arial"/>
              </a:rPr>
              <a:t>Vorteile</a:t>
            </a:r>
            <a:r>
              <a:rPr lang="en-GB" sz="1050" b="1" i="0" u="none" strike="noStrike" cap="none" dirty="0">
                <a:solidFill>
                  <a:srgbClr val="000000"/>
                </a:solidFill>
                <a:latin typeface="Arial"/>
                <a:ea typeface="Arial"/>
                <a:cs typeface="Arial"/>
                <a:sym typeface="Arial"/>
              </a:rPr>
              <a:t>:</a:t>
            </a:r>
            <a:endParaRPr sz="1200" dirty="0"/>
          </a:p>
          <a:p>
            <a:pPr marL="171450" marR="0" lvl="0" indent="-171450" algn="just" rtl="0">
              <a:lnSpc>
                <a:spcPct val="100000"/>
              </a:lnSpc>
              <a:spcBef>
                <a:spcPts val="0"/>
              </a:spcBef>
              <a:spcAft>
                <a:spcPts val="0"/>
              </a:spcAft>
              <a:buClr>
                <a:srgbClr val="000000"/>
              </a:buClr>
              <a:buSzPts val="1100"/>
              <a:buFont typeface="Arial"/>
              <a:buChar char="•"/>
            </a:pPr>
            <a:r>
              <a:rPr lang="en-GB" sz="1050" b="0" i="0" u="none" strike="noStrike" cap="none" dirty="0">
                <a:solidFill>
                  <a:srgbClr val="000000"/>
                </a:solidFill>
                <a:latin typeface="Arial"/>
                <a:ea typeface="Arial"/>
                <a:cs typeface="Arial"/>
                <a:sym typeface="Arial"/>
              </a:rPr>
              <a:t>positive </a:t>
            </a:r>
            <a:r>
              <a:rPr lang="en-GB" sz="1050" b="0" i="0" u="none" strike="noStrike" cap="none" dirty="0" err="1">
                <a:solidFill>
                  <a:srgbClr val="000000"/>
                </a:solidFill>
                <a:latin typeface="Arial"/>
                <a:ea typeface="Arial"/>
                <a:cs typeface="Arial"/>
                <a:sym typeface="Arial"/>
              </a:rPr>
              <a:t>Auswirkungen</a:t>
            </a:r>
            <a:r>
              <a:rPr lang="en-GB" sz="1050" b="0" i="0" u="none" strike="noStrike" cap="none" dirty="0">
                <a:solidFill>
                  <a:srgbClr val="000000"/>
                </a:solidFill>
                <a:latin typeface="Arial"/>
                <a:ea typeface="Arial"/>
                <a:cs typeface="Arial"/>
                <a:sym typeface="Arial"/>
              </a:rPr>
              <a:t> auf die </a:t>
            </a:r>
            <a:r>
              <a:rPr lang="en-GB" sz="1050" b="0" i="0" u="none" strike="noStrike" cap="none" dirty="0" err="1">
                <a:solidFill>
                  <a:srgbClr val="000000"/>
                </a:solidFill>
                <a:latin typeface="Arial"/>
                <a:ea typeface="Arial"/>
                <a:cs typeface="Arial"/>
                <a:sym typeface="Arial"/>
              </a:rPr>
              <a:t>Eindämmung</a:t>
            </a:r>
            <a:r>
              <a:rPr lang="en-GB" sz="1050" b="0" i="0" u="none" strike="noStrike" cap="none" dirty="0">
                <a:solidFill>
                  <a:srgbClr val="000000"/>
                </a:solidFill>
                <a:latin typeface="Arial"/>
                <a:ea typeface="Arial"/>
                <a:cs typeface="Arial"/>
                <a:sym typeface="Arial"/>
              </a:rPr>
              <a:t> des </a:t>
            </a:r>
            <a:r>
              <a:rPr lang="en-GB" sz="1050" b="0" i="0" u="none" strike="noStrike" cap="none" dirty="0" err="1">
                <a:solidFill>
                  <a:srgbClr val="000000"/>
                </a:solidFill>
                <a:latin typeface="Arial"/>
                <a:ea typeface="Arial"/>
                <a:cs typeface="Arial"/>
                <a:sym typeface="Arial"/>
              </a:rPr>
              <a:t>Klimawandels</a:t>
            </a:r>
            <a:endParaRPr sz="1200" dirty="0"/>
          </a:p>
          <a:p>
            <a:pPr marL="171450" marR="0" lvl="0" indent="-171450" algn="just" rtl="0">
              <a:lnSpc>
                <a:spcPct val="100000"/>
              </a:lnSpc>
              <a:spcBef>
                <a:spcPts val="0"/>
              </a:spcBef>
              <a:spcAft>
                <a:spcPts val="0"/>
              </a:spcAft>
              <a:buClr>
                <a:srgbClr val="000000"/>
              </a:buClr>
              <a:buSzPts val="1100"/>
              <a:buFont typeface="Arial"/>
              <a:buChar char="•"/>
            </a:pPr>
            <a:r>
              <a:rPr lang="en-GB" sz="1050" b="0" i="0" u="none" strike="noStrike" cap="none" dirty="0" err="1">
                <a:solidFill>
                  <a:srgbClr val="000000"/>
                </a:solidFill>
                <a:latin typeface="Arial"/>
                <a:ea typeface="Arial"/>
                <a:cs typeface="Arial"/>
                <a:sym typeface="Arial"/>
              </a:rPr>
              <a:t>weniger</a:t>
            </a:r>
            <a:r>
              <a:rPr lang="en-GB" sz="1050" b="0" i="0" u="none" strike="noStrike" cap="none" dirty="0">
                <a:solidFill>
                  <a:srgbClr val="000000"/>
                </a:solidFill>
                <a:latin typeface="Arial"/>
                <a:ea typeface="Arial"/>
                <a:cs typeface="Arial"/>
                <a:sym typeface="Arial"/>
              </a:rPr>
              <a:t> </a:t>
            </a:r>
            <a:r>
              <a:rPr lang="en-GB" sz="1050" b="0" i="0" u="none" strike="noStrike" cap="none" dirty="0" err="1">
                <a:solidFill>
                  <a:srgbClr val="000000"/>
                </a:solidFill>
                <a:latin typeface="Arial"/>
                <a:ea typeface="Arial"/>
                <a:cs typeface="Arial"/>
                <a:sym typeface="Arial"/>
              </a:rPr>
              <a:t>Plastik</a:t>
            </a:r>
            <a:r>
              <a:rPr lang="en-GB" sz="1050" b="0" i="0" u="none" strike="noStrike" cap="none" dirty="0">
                <a:solidFill>
                  <a:srgbClr val="000000"/>
                </a:solidFill>
                <a:latin typeface="Arial"/>
                <a:ea typeface="Arial"/>
                <a:cs typeface="Arial"/>
                <a:sym typeface="Arial"/>
              </a:rPr>
              <a:t> in den </a:t>
            </a:r>
            <a:r>
              <a:rPr lang="en-GB" sz="1050" b="0" i="0" u="none" strike="noStrike" cap="none" dirty="0" err="1">
                <a:solidFill>
                  <a:srgbClr val="000000"/>
                </a:solidFill>
                <a:latin typeface="Arial"/>
                <a:ea typeface="Arial"/>
                <a:cs typeface="Arial"/>
                <a:sym typeface="Arial"/>
              </a:rPr>
              <a:t>Weltmeeren</a:t>
            </a:r>
            <a:endParaRPr sz="1200" dirty="0"/>
          </a:p>
          <a:p>
            <a:pPr marL="171450" marR="0" lvl="0" indent="-171450" algn="just" rtl="0">
              <a:lnSpc>
                <a:spcPct val="100000"/>
              </a:lnSpc>
              <a:spcBef>
                <a:spcPts val="0"/>
              </a:spcBef>
              <a:spcAft>
                <a:spcPts val="0"/>
              </a:spcAft>
              <a:buClr>
                <a:srgbClr val="000000"/>
              </a:buClr>
              <a:buSzPts val="1100"/>
              <a:buFont typeface="Arial"/>
              <a:buChar char="•"/>
            </a:pPr>
            <a:r>
              <a:rPr lang="en-GB" sz="1050" b="0" i="0" u="none" strike="noStrike" cap="none" dirty="0" err="1">
                <a:solidFill>
                  <a:srgbClr val="000000"/>
                </a:solidFill>
                <a:latin typeface="Arial"/>
                <a:ea typeface="Arial"/>
                <a:cs typeface="Arial"/>
                <a:sym typeface="Arial"/>
              </a:rPr>
              <a:t>bessere</a:t>
            </a:r>
            <a:r>
              <a:rPr lang="en-GB" sz="1050" b="0" i="0" u="none" strike="noStrike" cap="none" dirty="0">
                <a:solidFill>
                  <a:srgbClr val="000000"/>
                </a:solidFill>
                <a:latin typeface="Arial"/>
                <a:ea typeface="Arial"/>
                <a:cs typeface="Arial"/>
                <a:sym typeface="Arial"/>
              </a:rPr>
              <a:t> </a:t>
            </a:r>
            <a:r>
              <a:rPr lang="en-GB" sz="1050" b="0" i="0" u="none" strike="noStrike" cap="none" dirty="0" err="1">
                <a:solidFill>
                  <a:srgbClr val="000000"/>
                </a:solidFill>
                <a:latin typeface="Arial"/>
                <a:ea typeface="Arial"/>
                <a:cs typeface="Arial"/>
                <a:sym typeface="Arial"/>
              </a:rPr>
              <a:t>Arbeits</a:t>
            </a:r>
            <a:r>
              <a:rPr lang="en-GB" sz="1050" b="0" i="0" u="none" strike="noStrike" cap="none" dirty="0">
                <a:solidFill>
                  <a:srgbClr val="000000"/>
                </a:solidFill>
                <a:latin typeface="Arial"/>
                <a:ea typeface="Arial"/>
                <a:cs typeface="Arial"/>
                <a:sym typeface="Arial"/>
              </a:rPr>
              <a:t>- und </a:t>
            </a:r>
            <a:r>
              <a:rPr lang="en-GB" sz="1050" b="0" i="0" u="none" strike="noStrike" cap="none" dirty="0" err="1">
                <a:solidFill>
                  <a:srgbClr val="000000"/>
                </a:solidFill>
                <a:latin typeface="Arial"/>
                <a:ea typeface="Arial"/>
                <a:cs typeface="Arial"/>
                <a:sym typeface="Arial"/>
              </a:rPr>
              <a:t>Lebensbedingungen</a:t>
            </a:r>
            <a:r>
              <a:rPr lang="en-GB" sz="1050" b="0" i="0" u="none" strike="noStrike" cap="none" dirty="0">
                <a:solidFill>
                  <a:srgbClr val="000000"/>
                </a:solidFill>
                <a:latin typeface="Arial"/>
                <a:ea typeface="Arial"/>
                <a:cs typeface="Arial"/>
                <a:sym typeface="Arial"/>
              </a:rPr>
              <a:t> für die </a:t>
            </a:r>
            <a:r>
              <a:rPr lang="en-GB" sz="1050" b="0" i="0" u="none" strike="noStrike" cap="none" dirty="0" err="1">
                <a:solidFill>
                  <a:srgbClr val="000000"/>
                </a:solidFill>
                <a:latin typeface="Arial"/>
                <a:ea typeface="Arial"/>
                <a:cs typeface="Arial"/>
                <a:sym typeface="Arial"/>
              </a:rPr>
              <a:t>Arbeitnehmer</a:t>
            </a:r>
            <a:endParaRPr sz="1200" dirty="0"/>
          </a:p>
          <a:p>
            <a:pPr marL="0" marR="0" lvl="0" indent="0" algn="just" rtl="0">
              <a:lnSpc>
                <a:spcPct val="100000"/>
              </a:lnSpc>
              <a:spcBef>
                <a:spcPts val="0"/>
              </a:spcBef>
              <a:spcAft>
                <a:spcPts val="0"/>
              </a:spcAft>
              <a:buNone/>
            </a:pPr>
            <a:endParaRPr sz="12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342900" marR="0" lvl="0" indent="-254000" algn="just"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nvGrpSpPr>
          <p:cNvPr id="418" name="Google Shape;418;p18"/>
          <p:cNvGrpSpPr/>
          <p:nvPr/>
        </p:nvGrpSpPr>
        <p:grpSpPr>
          <a:xfrm>
            <a:off x="-19069" y="1760457"/>
            <a:ext cx="4702135" cy="1983792"/>
            <a:chOff x="2" y="3330899"/>
            <a:chExt cx="7782673" cy="2731335"/>
          </a:xfrm>
        </p:grpSpPr>
        <p:sp>
          <p:nvSpPr>
            <p:cNvPr id="419" name="Google Shape;419;p18"/>
            <p:cNvSpPr/>
            <p:nvPr/>
          </p:nvSpPr>
          <p:spPr>
            <a:xfrm>
              <a:off x="2" y="5651833"/>
              <a:ext cx="3859773" cy="410400"/>
            </a:xfrm>
            <a:prstGeom prst="rect">
              <a:avLst/>
            </a:prstGeom>
            <a:solidFill>
              <a:srgbClr val="F19D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100"/>
                <a:buFont typeface="Arial"/>
                <a:buNone/>
              </a:pPr>
              <a:r>
                <a:rPr lang="en-GB" sz="1100" b="0" i="0" u="none" strike="noStrike" cap="none">
                  <a:solidFill>
                    <a:srgbClr val="FFFFFF"/>
                  </a:solidFill>
                  <a:latin typeface="Arial"/>
                  <a:ea typeface="Arial"/>
                  <a:cs typeface="Arial"/>
                  <a:sym typeface="Arial"/>
                </a:rPr>
                <a:t>Schließen der Lücke zwischen Absicht und Handlung</a:t>
              </a:r>
              <a:endParaRPr sz="1100" b="0" i="0" u="none" strike="noStrike" cap="none">
                <a:solidFill>
                  <a:srgbClr val="FFFFFF"/>
                </a:solidFill>
                <a:latin typeface="Arial"/>
                <a:ea typeface="Arial"/>
                <a:cs typeface="Arial"/>
                <a:sym typeface="Arial"/>
              </a:endParaRPr>
            </a:p>
          </p:txBody>
        </p:sp>
        <p:sp>
          <p:nvSpPr>
            <p:cNvPr id="420" name="Google Shape;420;p18"/>
            <p:cNvSpPr/>
            <p:nvPr/>
          </p:nvSpPr>
          <p:spPr>
            <a:xfrm rot="-5400000" flipH="1">
              <a:off x="3478338" y="5283666"/>
              <a:ext cx="1160004" cy="397131"/>
            </a:xfrm>
            <a:prstGeom prst="parallelogram">
              <a:avLst>
                <a:gd name="adj" fmla="val 103225"/>
              </a:avLst>
            </a:prstGeom>
            <a:solidFill>
              <a:srgbClr val="0E4D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000000"/>
                </a:solidFill>
                <a:latin typeface="Calibri"/>
                <a:ea typeface="Calibri"/>
                <a:cs typeface="Calibri"/>
                <a:sym typeface="Calibri"/>
              </a:endParaRPr>
            </a:p>
          </p:txBody>
        </p:sp>
        <p:sp>
          <p:nvSpPr>
            <p:cNvPr id="421" name="Google Shape;421;p18"/>
            <p:cNvSpPr/>
            <p:nvPr/>
          </p:nvSpPr>
          <p:spPr>
            <a:xfrm>
              <a:off x="3859774" y="4902228"/>
              <a:ext cx="2160000" cy="410400"/>
            </a:xfrm>
            <a:prstGeom prst="parallelogram">
              <a:avLst>
                <a:gd name="adj" fmla="val 96284"/>
              </a:avLst>
            </a:prstGeom>
            <a:solidFill>
              <a:srgbClr val="1D9A7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000000"/>
                </a:solidFill>
                <a:latin typeface="Calibri"/>
                <a:ea typeface="Calibri"/>
                <a:cs typeface="Calibri"/>
                <a:sym typeface="Calibri"/>
              </a:endParaRPr>
            </a:p>
          </p:txBody>
        </p:sp>
        <p:sp>
          <p:nvSpPr>
            <p:cNvPr id="422" name="Google Shape;422;p18"/>
            <p:cNvSpPr/>
            <p:nvPr/>
          </p:nvSpPr>
          <p:spPr>
            <a:xfrm>
              <a:off x="4555698" y="4078442"/>
              <a:ext cx="747543" cy="747543"/>
            </a:xfrm>
            <a:prstGeom prst="ellipse">
              <a:avLst/>
            </a:prstGeom>
            <a:solidFill>
              <a:srgbClr val="1D9A7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FFFFFF"/>
                </a:solidFill>
                <a:latin typeface="Calibri"/>
                <a:ea typeface="Calibri"/>
                <a:cs typeface="Calibri"/>
                <a:sym typeface="Calibri"/>
              </a:endParaRPr>
            </a:p>
          </p:txBody>
        </p:sp>
        <p:sp>
          <p:nvSpPr>
            <p:cNvPr id="423" name="Google Shape;423;p18"/>
            <p:cNvSpPr/>
            <p:nvPr/>
          </p:nvSpPr>
          <p:spPr>
            <a:xfrm rot="-5400000" flipH="1">
              <a:off x="5241239" y="4535186"/>
              <a:ext cx="1160004" cy="397131"/>
            </a:xfrm>
            <a:prstGeom prst="parallelogram">
              <a:avLst>
                <a:gd name="adj" fmla="val 103225"/>
              </a:avLst>
            </a:prstGeom>
            <a:solidFill>
              <a:srgbClr val="4562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000000"/>
                </a:solidFill>
                <a:latin typeface="Calibri"/>
                <a:ea typeface="Calibri"/>
                <a:cs typeface="Calibri"/>
                <a:sym typeface="Calibri"/>
              </a:endParaRPr>
            </a:p>
          </p:txBody>
        </p:sp>
        <p:sp>
          <p:nvSpPr>
            <p:cNvPr id="424" name="Google Shape;424;p18"/>
            <p:cNvSpPr/>
            <p:nvPr/>
          </p:nvSpPr>
          <p:spPr>
            <a:xfrm>
              <a:off x="5622675" y="4153748"/>
              <a:ext cx="2160000" cy="410400"/>
            </a:xfrm>
            <a:prstGeom prst="parallelogram">
              <a:avLst>
                <a:gd name="adj" fmla="val 96284"/>
              </a:avLst>
            </a:prstGeom>
            <a:solidFill>
              <a:srgbClr val="8BC1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000000"/>
                </a:solidFill>
                <a:latin typeface="Calibri"/>
                <a:ea typeface="Calibri"/>
                <a:cs typeface="Calibri"/>
                <a:sym typeface="Calibri"/>
              </a:endParaRPr>
            </a:p>
          </p:txBody>
        </p:sp>
        <p:sp>
          <p:nvSpPr>
            <p:cNvPr id="425" name="Google Shape;425;p18"/>
            <p:cNvSpPr/>
            <p:nvPr/>
          </p:nvSpPr>
          <p:spPr>
            <a:xfrm>
              <a:off x="6405491" y="3330899"/>
              <a:ext cx="747543" cy="747543"/>
            </a:xfrm>
            <a:prstGeom prst="ellipse">
              <a:avLst/>
            </a:prstGeom>
            <a:solidFill>
              <a:srgbClr val="8BC1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FFFFFF"/>
                </a:solidFill>
                <a:latin typeface="Calibri"/>
                <a:ea typeface="Calibri"/>
                <a:cs typeface="Calibri"/>
                <a:sym typeface="Calibri"/>
              </a:endParaRPr>
            </a:p>
          </p:txBody>
        </p:sp>
        <p:sp>
          <p:nvSpPr>
            <p:cNvPr id="426" name="Google Shape;426;p18"/>
            <p:cNvSpPr/>
            <p:nvPr/>
          </p:nvSpPr>
          <p:spPr>
            <a:xfrm rot="5400000">
              <a:off x="4701824" y="4193815"/>
              <a:ext cx="472195" cy="471568"/>
            </a:xfrm>
            <a:custGeom>
              <a:avLst/>
              <a:gdLst/>
              <a:ahLst/>
              <a:cxnLst/>
              <a:rect l="l" t="t" r="r" b="b"/>
              <a:pathLst>
                <a:path w="3244313" h="3240000" extrusionOk="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rgbClr val="1D9A78"/>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FFFFFF"/>
                </a:solidFill>
                <a:latin typeface="Calibri"/>
                <a:ea typeface="Calibri"/>
                <a:cs typeface="Calibri"/>
                <a:sym typeface="Calibri"/>
              </a:endParaRPr>
            </a:p>
          </p:txBody>
        </p:sp>
        <p:sp>
          <p:nvSpPr>
            <p:cNvPr id="427" name="Google Shape;427;p18"/>
            <p:cNvSpPr/>
            <p:nvPr/>
          </p:nvSpPr>
          <p:spPr>
            <a:xfrm>
              <a:off x="6557855" y="3436952"/>
              <a:ext cx="471567" cy="471567"/>
            </a:xfrm>
            <a:custGeom>
              <a:avLst/>
              <a:gdLst/>
              <a:ahLst/>
              <a:cxnLst/>
              <a:rect l="l" t="t" r="r" b="b"/>
              <a:pathLst>
                <a:path w="3240000" h="3240000" extrusionOk="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rgbClr val="1D9A78"/>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FFFFFF"/>
                </a:solidFill>
                <a:latin typeface="Calibri"/>
                <a:ea typeface="Calibri"/>
                <a:cs typeface="Calibri"/>
                <a:sym typeface="Calibri"/>
              </a:endParaRPr>
            </a:p>
          </p:txBody>
        </p:sp>
      </p:grpSp>
      <p:grpSp>
        <p:nvGrpSpPr>
          <p:cNvPr id="428" name="Google Shape;428;p18"/>
          <p:cNvGrpSpPr/>
          <p:nvPr/>
        </p:nvGrpSpPr>
        <p:grpSpPr>
          <a:xfrm>
            <a:off x="2604644" y="3218425"/>
            <a:ext cx="1095948" cy="1357561"/>
            <a:chOff x="3688338" y="4951445"/>
            <a:chExt cx="1880462" cy="2096511"/>
          </a:xfrm>
        </p:grpSpPr>
        <p:sp>
          <p:nvSpPr>
            <p:cNvPr id="429" name="Google Shape;429;p18"/>
            <p:cNvSpPr txBox="1"/>
            <p:nvPr/>
          </p:nvSpPr>
          <p:spPr>
            <a:xfrm>
              <a:off x="3708840" y="5301206"/>
              <a:ext cx="1859960" cy="17467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3F3F3F"/>
                </a:buClr>
                <a:buSzPts val="1050"/>
                <a:buFont typeface="Arial"/>
                <a:buNone/>
              </a:pPr>
              <a:r>
                <a:rPr lang="en-GB" sz="1050" b="1" i="0" u="none" strike="noStrike" cap="none">
                  <a:solidFill>
                    <a:srgbClr val="3F3F3F"/>
                  </a:solidFill>
                  <a:latin typeface="Arial"/>
                  <a:ea typeface="Arial"/>
                  <a:cs typeface="Arial"/>
                  <a:sym typeface="Arial"/>
                </a:rPr>
                <a:t>Verringerung des Aufwands, </a:t>
              </a:r>
              <a:r>
                <a:rPr lang="en-GB" sz="1050" b="0" i="0" u="none" strike="noStrike" cap="none">
                  <a:solidFill>
                    <a:srgbClr val="3F3F3F"/>
                  </a:solidFill>
                  <a:latin typeface="Arial"/>
                  <a:ea typeface="Arial"/>
                  <a:cs typeface="Arial"/>
                  <a:sym typeface="Arial"/>
                </a:rPr>
                <a:t>den die Kunden für die Auswahl nachhaltiger Produkte/Lösungen betreiben müssen </a:t>
              </a:r>
              <a:endParaRPr/>
            </a:p>
          </p:txBody>
        </p:sp>
        <p:sp>
          <p:nvSpPr>
            <p:cNvPr id="430" name="Google Shape;430;p18"/>
            <p:cNvSpPr txBox="1"/>
            <p:nvPr/>
          </p:nvSpPr>
          <p:spPr>
            <a:xfrm>
              <a:off x="3688338" y="4951445"/>
              <a:ext cx="1484248" cy="28518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1D9A78"/>
                </a:buClr>
                <a:buSzPts val="1200"/>
                <a:buFont typeface="Arial"/>
                <a:buNone/>
              </a:pPr>
              <a:r>
                <a:rPr lang="en-GB" sz="1200" b="1" i="0" u="none" strike="noStrike" cap="none">
                  <a:solidFill>
                    <a:srgbClr val="1D9A78"/>
                  </a:solidFill>
                  <a:latin typeface="Arial"/>
                  <a:ea typeface="Arial"/>
                  <a:cs typeface="Arial"/>
                  <a:sym typeface="Arial"/>
                </a:rPr>
                <a:t>SCHRITT 01</a:t>
              </a:r>
              <a:endParaRPr/>
            </a:p>
          </p:txBody>
        </p:sp>
      </p:grpSp>
      <p:sp>
        <p:nvSpPr>
          <p:cNvPr id="431" name="Google Shape;431;p18"/>
          <p:cNvSpPr txBox="1"/>
          <p:nvPr/>
        </p:nvSpPr>
        <p:spPr>
          <a:xfrm>
            <a:off x="3768973" y="2960452"/>
            <a:ext cx="1083999" cy="113107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3F3F3F"/>
              </a:buClr>
              <a:buSzPts val="1050"/>
              <a:buFont typeface="Arial"/>
              <a:buNone/>
            </a:pPr>
            <a:r>
              <a:rPr lang="en-GB" sz="1050" b="1" i="0" u="none" strike="noStrike" cap="none">
                <a:solidFill>
                  <a:srgbClr val="3F3F3F"/>
                </a:solidFill>
                <a:latin typeface="Arial"/>
                <a:ea typeface="Arial"/>
                <a:cs typeface="Arial"/>
                <a:sym typeface="Arial"/>
              </a:rPr>
              <a:t>Steigerung der Vorteile, die </a:t>
            </a:r>
            <a:r>
              <a:rPr lang="en-GB" sz="1050" b="0" i="0" u="none" strike="noStrike" cap="none">
                <a:solidFill>
                  <a:srgbClr val="3F3F3F"/>
                </a:solidFill>
                <a:latin typeface="Arial"/>
                <a:ea typeface="Arial"/>
                <a:cs typeface="Arial"/>
                <a:sym typeface="Arial"/>
              </a:rPr>
              <a:t>Kunden erfahren, wenn sie sich für nachhaltige Produkte/Lösungen entscheiden </a:t>
            </a:r>
            <a:endParaRPr/>
          </a:p>
        </p:txBody>
      </p:sp>
      <p:sp>
        <p:nvSpPr>
          <p:cNvPr id="432" name="Google Shape;432;p18"/>
          <p:cNvSpPr txBox="1"/>
          <p:nvPr/>
        </p:nvSpPr>
        <p:spPr>
          <a:xfrm>
            <a:off x="3756437" y="2743732"/>
            <a:ext cx="838753" cy="18466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8BC145"/>
              </a:buClr>
              <a:buSzPts val="1200"/>
              <a:buFont typeface="Arial"/>
              <a:buNone/>
            </a:pPr>
            <a:r>
              <a:rPr lang="en-GB" sz="1200" b="1" i="0" u="none" strike="noStrike" cap="none">
                <a:solidFill>
                  <a:srgbClr val="8BC145"/>
                </a:solidFill>
                <a:latin typeface="Arial"/>
                <a:ea typeface="Arial"/>
                <a:cs typeface="Arial"/>
                <a:sym typeface="Arial"/>
              </a:rPr>
              <a:t>SCHRITT 02</a:t>
            </a:r>
            <a:endParaRPr/>
          </a:p>
        </p:txBody>
      </p:sp>
      <p:sp>
        <p:nvSpPr>
          <p:cNvPr id="433" name="Google Shape;433;p18"/>
          <p:cNvSpPr/>
          <p:nvPr/>
        </p:nvSpPr>
        <p:spPr>
          <a:xfrm>
            <a:off x="4916698" y="3720826"/>
            <a:ext cx="4032692" cy="940880"/>
          </a:xfrm>
          <a:prstGeom prst="rect">
            <a:avLst/>
          </a:prstGeom>
          <a:solidFill>
            <a:srgbClr val="E7501B"/>
          </a:solidFill>
          <a:ln w="12700" cap="flat" cmpd="sng">
            <a:solidFill>
              <a:srgbClr val="E750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34" name="Google Shape;434;p18"/>
          <p:cNvSpPr/>
          <p:nvPr/>
        </p:nvSpPr>
        <p:spPr>
          <a:xfrm>
            <a:off x="7993844" y="3763429"/>
            <a:ext cx="815845" cy="855672"/>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000000"/>
              </a:solidFill>
              <a:latin typeface="Calibri"/>
              <a:ea typeface="Calibri"/>
              <a:cs typeface="Calibri"/>
              <a:sym typeface="Calibri"/>
            </a:endParaRPr>
          </a:p>
        </p:txBody>
      </p:sp>
      <p:sp>
        <p:nvSpPr>
          <p:cNvPr id="435" name="Google Shape;435;p18"/>
          <p:cNvSpPr txBox="1"/>
          <p:nvPr/>
        </p:nvSpPr>
        <p:spPr>
          <a:xfrm>
            <a:off x="4916698" y="3806545"/>
            <a:ext cx="3077146"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100"/>
              <a:buFont typeface="Arial"/>
              <a:buNone/>
            </a:pPr>
            <a:r>
              <a:rPr lang="en-GB" sz="1100" b="1" i="1" u="none" strike="noStrike" cap="none" dirty="0">
                <a:solidFill>
                  <a:srgbClr val="FFFFFF"/>
                </a:solidFill>
                <a:latin typeface="Arial"/>
                <a:ea typeface="Arial"/>
                <a:cs typeface="Arial"/>
                <a:sym typeface="Arial"/>
              </a:rPr>
              <a:t>TIPP:</a:t>
            </a:r>
            <a:endParaRPr dirty="0"/>
          </a:p>
          <a:p>
            <a:pPr marL="0" marR="0" lvl="0" indent="0" algn="ctr" rtl="0">
              <a:lnSpc>
                <a:spcPct val="100000"/>
              </a:lnSpc>
              <a:spcBef>
                <a:spcPts val="0"/>
              </a:spcBef>
              <a:spcAft>
                <a:spcPts val="0"/>
              </a:spcAft>
              <a:buClr>
                <a:srgbClr val="FFFFFF"/>
              </a:buClr>
              <a:buSzPts val="1100"/>
              <a:buFont typeface="Arial"/>
              <a:buNone/>
            </a:pPr>
            <a:r>
              <a:rPr lang="en-GB" sz="1100" b="0" i="1" u="none" strike="noStrike" cap="none" dirty="0" err="1">
                <a:solidFill>
                  <a:srgbClr val="FFFFFF"/>
                </a:solidFill>
                <a:latin typeface="Arial"/>
                <a:ea typeface="Arial"/>
                <a:cs typeface="Arial"/>
                <a:sym typeface="Arial"/>
              </a:rPr>
              <a:t>Führen</a:t>
            </a:r>
            <a:r>
              <a:rPr lang="en-GB" sz="1100" b="0" i="1" u="none" strike="noStrike" cap="none" dirty="0">
                <a:solidFill>
                  <a:srgbClr val="FFFFFF"/>
                </a:solidFill>
                <a:latin typeface="Arial"/>
                <a:ea typeface="Arial"/>
                <a:cs typeface="Arial"/>
                <a:sym typeface="Arial"/>
              </a:rPr>
              <a:t> Sie </a:t>
            </a:r>
            <a:r>
              <a:rPr lang="en-GB" sz="1100" b="0" i="1" u="none" strike="noStrike" cap="none" dirty="0" err="1">
                <a:solidFill>
                  <a:srgbClr val="FFFFFF"/>
                </a:solidFill>
                <a:latin typeface="Arial"/>
                <a:ea typeface="Arial"/>
                <a:cs typeface="Arial"/>
                <a:sym typeface="Arial"/>
              </a:rPr>
              <a:t>eine</a:t>
            </a:r>
            <a:r>
              <a:rPr lang="en-GB" sz="1100" b="0" i="1" u="none" strike="noStrike" cap="none" dirty="0">
                <a:solidFill>
                  <a:srgbClr val="FFFFFF"/>
                </a:solidFill>
                <a:latin typeface="Arial"/>
                <a:ea typeface="Arial"/>
                <a:cs typeface="Arial"/>
                <a:sym typeface="Arial"/>
              </a:rPr>
              <a:t> </a:t>
            </a:r>
            <a:r>
              <a:rPr lang="en-GB" sz="1100" b="0" i="1" u="none" strike="noStrike" cap="none" dirty="0" err="1">
                <a:solidFill>
                  <a:srgbClr val="FFFFFF"/>
                </a:solidFill>
                <a:latin typeface="Arial"/>
                <a:ea typeface="Arial"/>
                <a:cs typeface="Arial"/>
                <a:sym typeface="Arial"/>
              </a:rPr>
              <a:t>Kundensegmentierung</a:t>
            </a:r>
            <a:r>
              <a:rPr lang="en-GB" sz="1100" b="0" i="1" u="none" strike="noStrike" cap="none" dirty="0">
                <a:solidFill>
                  <a:srgbClr val="FFFFFF"/>
                </a:solidFill>
                <a:latin typeface="Arial"/>
                <a:ea typeface="Arial"/>
                <a:cs typeface="Arial"/>
                <a:sym typeface="Arial"/>
              </a:rPr>
              <a:t> </a:t>
            </a:r>
            <a:r>
              <a:rPr lang="en-GB" sz="1100" b="0" i="1" u="none" strike="noStrike" cap="none" dirty="0" err="1">
                <a:solidFill>
                  <a:srgbClr val="FFFFFF"/>
                </a:solidFill>
                <a:latin typeface="Arial"/>
                <a:ea typeface="Arial"/>
                <a:cs typeface="Arial"/>
                <a:sym typeface="Arial"/>
              </a:rPr>
              <a:t>durch</a:t>
            </a:r>
            <a:r>
              <a:rPr lang="en-GB" sz="1100" b="0" i="1" u="none" strike="noStrike" cap="none" dirty="0">
                <a:solidFill>
                  <a:srgbClr val="FFFFFF"/>
                </a:solidFill>
                <a:latin typeface="Arial"/>
                <a:ea typeface="Arial"/>
                <a:cs typeface="Arial"/>
                <a:sym typeface="Arial"/>
              </a:rPr>
              <a:t>, um die </a:t>
            </a:r>
            <a:r>
              <a:rPr lang="en-GB" sz="1100" b="0" i="1" u="none" strike="noStrike" cap="none" dirty="0" err="1">
                <a:solidFill>
                  <a:srgbClr val="FFFFFF"/>
                </a:solidFill>
                <a:latin typeface="Arial"/>
                <a:ea typeface="Arial"/>
                <a:cs typeface="Arial"/>
                <a:sym typeface="Arial"/>
              </a:rPr>
              <a:t>richtigen</a:t>
            </a:r>
            <a:r>
              <a:rPr lang="en-GB" sz="1100" b="0" i="1" u="none" strike="noStrike" cap="none" dirty="0">
                <a:solidFill>
                  <a:srgbClr val="FFFFFF"/>
                </a:solidFill>
                <a:latin typeface="Arial"/>
                <a:ea typeface="Arial"/>
                <a:cs typeface="Arial"/>
                <a:sym typeface="Arial"/>
              </a:rPr>
              <a:t> </a:t>
            </a:r>
            <a:r>
              <a:rPr lang="en-GB" sz="1100" b="0" i="1" u="none" strike="noStrike" cap="none" dirty="0" err="1">
                <a:solidFill>
                  <a:srgbClr val="FFFFFF"/>
                </a:solidFill>
                <a:latin typeface="Arial"/>
                <a:ea typeface="Arial"/>
                <a:cs typeface="Arial"/>
                <a:sym typeface="Arial"/>
              </a:rPr>
              <a:t>Vorteile</a:t>
            </a:r>
            <a:r>
              <a:rPr lang="en-GB" sz="1100" b="0" i="1" u="none" strike="noStrike" cap="none" dirty="0">
                <a:solidFill>
                  <a:srgbClr val="FFFFFF"/>
                </a:solidFill>
                <a:latin typeface="Arial"/>
                <a:ea typeface="Arial"/>
                <a:cs typeface="Arial"/>
                <a:sym typeface="Arial"/>
              </a:rPr>
              <a:t> für die </a:t>
            </a:r>
            <a:r>
              <a:rPr lang="en-GB" sz="1100" b="0" i="1" u="none" strike="noStrike" cap="none" dirty="0" err="1">
                <a:solidFill>
                  <a:srgbClr val="FFFFFF"/>
                </a:solidFill>
                <a:latin typeface="Arial"/>
                <a:ea typeface="Arial"/>
                <a:cs typeface="Arial"/>
                <a:sym typeface="Arial"/>
              </a:rPr>
              <a:t>richtigen</a:t>
            </a:r>
            <a:r>
              <a:rPr lang="en-GB" sz="1100" b="0" i="1" u="none" strike="noStrike" cap="none" dirty="0">
                <a:solidFill>
                  <a:srgbClr val="FFFFFF"/>
                </a:solidFill>
                <a:latin typeface="Arial"/>
                <a:ea typeface="Arial"/>
                <a:cs typeface="Arial"/>
                <a:sym typeface="Arial"/>
              </a:rPr>
              <a:t> Gruppen </a:t>
            </a:r>
            <a:r>
              <a:rPr lang="en-GB" sz="1100" b="0" i="1" u="none" strike="noStrike" cap="none" dirty="0" err="1">
                <a:solidFill>
                  <a:srgbClr val="FFFFFF"/>
                </a:solidFill>
                <a:latin typeface="Arial"/>
                <a:ea typeface="Arial"/>
                <a:cs typeface="Arial"/>
                <a:sym typeface="Arial"/>
              </a:rPr>
              <a:t>auszuwählen</a:t>
            </a:r>
            <a:r>
              <a:rPr lang="en-GB" sz="1100" b="0" i="1" u="none" strike="noStrike" cap="none" dirty="0">
                <a:solidFill>
                  <a:srgbClr val="FFFFFF"/>
                </a:solidFill>
                <a:latin typeface="Arial"/>
                <a:ea typeface="Arial"/>
                <a:cs typeface="Arial"/>
                <a:sym typeface="Arial"/>
              </a:rPr>
              <a:t>, </a:t>
            </a:r>
            <a:r>
              <a:rPr lang="en-GB" sz="1100" b="0" i="1" u="none" strike="noStrike" cap="none" dirty="0" err="1">
                <a:solidFill>
                  <a:srgbClr val="FFFFFF"/>
                </a:solidFill>
                <a:latin typeface="Arial"/>
                <a:ea typeface="Arial"/>
                <a:cs typeface="Arial"/>
                <a:sym typeface="Arial"/>
              </a:rPr>
              <a:t>wenn</a:t>
            </a:r>
            <a:r>
              <a:rPr lang="en-GB" sz="1100" b="0" i="1" u="none" strike="noStrike" cap="none" dirty="0">
                <a:solidFill>
                  <a:srgbClr val="FFFFFF"/>
                </a:solidFill>
                <a:latin typeface="Arial"/>
                <a:ea typeface="Arial"/>
                <a:cs typeface="Arial"/>
                <a:sym typeface="Arial"/>
              </a:rPr>
              <a:t> Sie </a:t>
            </a:r>
            <a:r>
              <a:rPr lang="en-GB" sz="1100" b="0" i="1" u="none" strike="noStrike" cap="none" dirty="0" err="1">
                <a:solidFill>
                  <a:srgbClr val="FFFFFF"/>
                </a:solidFill>
                <a:latin typeface="Arial"/>
                <a:ea typeface="Arial"/>
                <a:cs typeface="Arial"/>
                <a:sym typeface="Arial"/>
              </a:rPr>
              <a:t>mit</a:t>
            </a:r>
            <a:r>
              <a:rPr lang="en-GB" sz="1100" b="0" i="1" u="none" strike="noStrike" cap="none" dirty="0">
                <a:solidFill>
                  <a:srgbClr val="FFFFFF"/>
                </a:solidFill>
                <a:latin typeface="Arial"/>
                <a:ea typeface="Arial"/>
                <a:cs typeface="Arial"/>
                <a:sym typeface="Arial"/>
              </a:rPr>
              <a:t> </a:t>
            </a:r>
            <a:r>
              <a:rPr lang="en-GB" sz="1100" b="0" i="1" u="none" strike="noStrike" cap="none" dirty="0" err="1">
                <a:solidFill>
                  <a:srgbClr val="FFFFFF"/>
                </a:solidFill>
                <a:latin typeface="Arial"/>
                <a:ea typeface="Arial"/>
                <a:cs typeface="Arial"/>
                <a:sym typeface="Arial"/>
              </a:rPr>
              <a:t>ihnen</a:t>
            </a:r>
            <a:r>
              <a:rPr lang="en-GB" sz="1100" b="0" i="1" u="none" strike="noStrike" cap="none" dirty="0">
                <a:solidFill>
                  <a:srgbClr val="FFFFFF"/>
                </a:solidFill>
                <a:latin typeface="Arial"/>
                <a:ea typeface="Arial"/>
                <a:cs typeface="Arial"/>
                <a:sym typeface="Arial"/>
              </a:rPr>
              <a:t> </a:t>
            </a:r>
            <a:r>
              <a:rPr lang="en-GB" sz="1100" b="0" i="1" u="none" strike="noStrike" cap="none" dirty="0" err="1">
                <a:solidFill>
                  <a:srgbClr val="FFFFFF"/>
                </a:solidFill>
                <a:latin typeface="Arial"/>
                <a:ea typeface="Arial"/>
                <a:cs typeface="Arial"/>
                <a:sym typeface="Arial"/>
              </a:rPr>
              <a:t>kommunizieren</a:t>
            </a:r>
            <a:r>
              <a:rPr lang="en-GB" sz="1100" b="0" i="1" u="none" strike="noStrike" cap="none" dirty="0">
                <a:solidFill>
                  <a:srgbClr val="FFFFFF"/>
                </a:solidFill>
                <a:latin typeface="Arial"/>
                <a:ea typeface="Arial"/>
                <a:cs typeface="Arial"/>
                <a:sym typeface="Arial"/>
              </a:rPr>
              <a:t>.</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19"/>
          <p:cNvSpPr txBox="1">
            <a:spLocks noGrp="1"/>
          </p:cNvSpPr>
          <p:nvPr>
            <p:ph type="title"/>
          </p:nvPr>
        </p:nvSpPr>
        <p:spPr>
          <a:xfrm>
            <a:off x="713225" y="99488"/>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sz="4000">
                <a:solidFill>
                  <a:srgbClr val="2B2D83"/>
                </a:solidFill>
              </a:rPr>
              <a:t>Kundenwert von ce</a:t>
            </a:r>
            <a:endParaRPr sz="4000">
              <a:solidFill>
                <a:srgbClr val="2B2D83"/>
              </a:solidFill>
            </a:endParaRPr>
          </a:p>
        </p:txBody>
      </p:sp>
      <p:sp>
        <p:nvSpPr>
          <p:cNvPr id="441" name="Google Shape;441;p19"/>
          <p:cNvSpPr/>
          <p:nvPr/>
        </p:nvSpPr>
        <p:spPr>
          <a:xfrm rot="10800000">
            <a:off x="330007" y="858350"/>
            <a:ext cx="3713397" cy="1713400"/>
          </a:xfrm>
          <a:custGeom>
            <a:avLst/>
            <a:gdLst/>
            <a:ahLst/>
            <a:cxnLst/>
            <a:rect l="l" t="t" r="r" b="b"/>
            <a:pathLst>
              <a:path w="2897180" h="1233384" extrusionOk="0">
                <a:moveTo>
                  <a:pt x="503125" y="0"/>
                </a:moveTo>
                <a:lnTo>
                  <a:pt x="2691612" y="0"/>
                </a:lnTo>
                <a:cubicBezTo>
                  <a:pt x="2805144" y="0"/>
                  <a:pt x="2897180" y="92036"/>
                  <a:pt x="2897180" y="205568"/>
                </a:cubicBezTo>
                <a:lnTo>
                  <a:pt x="2897180" y="1027816"/>
                </a:lnTo>
                <a:cubicBezTo>
                  <a:pt x="2897180" y="1141348"/>
                  <a:pt x="2805144" y="1233384"/>
                  <a:pt x="2691612" y="1233384"/>
                </a:cubicBezTo>
                <a:lnTo>
                  <a:pt x="503125" y="1233384"/>
                </a:lnTo>
                <a:cubicBezTo>
                  <a:pt x="389593" y="1233384"/>
                  <a:pt x="297557" y="1141348"/>
                  <a:pt x="297557" y="1027816"/>
                </a:cubicBezTo>
                <a:lnTo>
                  <a:pt x="297557" y="785055"/>
                </a:lnTo>
                <a:lnTo>
                  <a:pt x="0" y="612472"/>
                </a:lnTo>
                <a:lnTo>
                  <a:pt x="297557" y="439889"/>
                </a:lnTo>
                <a:lnTo>
                  <a:pt x="297557" y="205568"/>
                </a:lnTo>
                <a:cubicBezTo>
                  <a:pt x="297557" y="92036"/>
                  <a:pt x="389593" y="0"/>
                  <a:pt x="503125" y="0"/>
                </a:cubicBezTo>
                <a:close/>
              </a:path>
            </a:pathLst>
          </a:custGeom>
          <a:solidFill>
            <a:srgbClr val="0595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FFFFFF"/>
              </a:solidFill>
              <a:latin typeface="Calibri"/>
              <a:ea typeface="Calibri"/>
              <a:cs typeface="Calibri"/>
              <a:sym typeface="Calibri"/>
            </a:endParaRPr>
          </a:p>
        </p:txBody>
      </p:sp>
      <p:grpSp>
        <p:nvGrpSpPr>
          <p:cNvPr id="442" name="Google Shape;442;p19"/>
          <p:cNvGrpSpPr/>
          <p:nvPr/>
        </p:nvGrpSpPr>
        <p:grpSpPr>
          <a:xfrm>
            <a:off x="397489" y="899596"/>
            <a:ext cx="3253238" cy="1846129"/>
            <a:chOff x="864543" y="2434918"/>
            <a:chExt cx="2448916" cy="1563443"/>
          </a:xfrm>
        </p:grpSpPr>
        <p:sp>
          <p:nvSpPr>
            <p:cNvPr id="443" name="Google Shape;443;p19"/>
            <p:cNvSpPr txBox="1"/>
            <p:nvPr/>
          </p:nvSpPr>
          <p:spPr>
            <a:xfrm>
              <a:off x="999100" y="2434918"/>
              <a:ext cx="2102166" cy="260649"/>
            </a:xfrm>
            <a:prstGeom prst="rect">
              <a:avLst/>
            </a:prstGeom>
            <a:solidFill>
              <a:srgbClr val="05954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GB" sz="1400" b="1" i="0" u="none" strike="noStrike" cap="none">
                  <a:solidFill>
                    <a:srgbClr val="FFFFFF"/>
                  </a:solidFill>
                  <a:latin typeface="Calibri"/>
                  <a:ea typeface="Calibri"/>
                  <a:cs typeface="Calibri"/>
                  <a:sym typeface="Calibri"/>
                </a:rPr>
                <a:t>Wirtschaftliche Werte</a:t>
              </a:r>
              <a:endParaRPr sz="1400" b="1" i="0" u="none" strike="noStrike" cap="none">
                <a:solidFill>
                  <a:srgbClr val="FFFFFF"/>
                </a:solidFill>
                <a:latin typeface="Calibri"/>
                <a:ea typeface="Calibri"/>
                <a:cs typeface="Calibri"/>
                <a:sym typeface="Calibri"/>
              </a:endParaRPr>
            </a:p>
          </p:txBody>
        </p:sp>
        <p:sp>
          <p:nvSpPr>
            <p:cNvPr id="444" name="Google Shape;444;p19"/>
            <p:cNvSpPr txBox="1"/>
            <p:nvPr/>
          </p:nvSpPr>
          <p:spPr>
            <a:xfrm>
              <a:off x="864543" y="2629957"/>
              <a:ext cx="2448916" cy="1368404"/>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rgbClr val="FFFFFF"/>
                </a:buClr>
                <a:buSzPts val="900"/>
                <a:buFont typeface="Noto Sans Symbols"/>
                <a:buChar char="⮚"/>
              </a:pPr>
              <a:r>
                <a:rPr lang="en-GB" sz="900" b="0" i="0" u="none" strike="noStrike" cap="none">
                  <a:solidFill>
                    <a:srgbClr val="FFFFFF"/>
                  </a:solidFill>
                  <a:latin typeface="Arial"/>
                  <a:ea typeface="Arial"/>
                  <a:cs typeface="Arial"/>
                  <a:sym typeface="Arial"/>
                </a:rPr>
                <a:t>Direkte finanzielle Vorteile (Einsparungen)</a:t>
              </a:r>
              <a:endParaRPr/>
            </a:p>
            <a:p>
              <a:pPr marL="171450" marR="0" lvl="0" indent="-171450" algn="l" rtl="0">
                <a:lnSpc>
                  <a:spcPct val="100000"/>
                </a:lnSpc>
                <a:spcBef>
                  <a:spcPts val="0"/>
                </a:spcBef>
                <a:spcAft>
                  <a:spcPts val="0"/>
                </a:spcAft>
                <a:buClr>
                  <a:srgbClr val="FFFFFF"/>
                </a:buClr>
                <a:buSzPts val="900"/>
                <a:buFont typeface="Noto Sans Symbols"/>
                <a:buChar char="⮚"/>
              </a:pPr>
              <a:r>
                <a:rPr lang="en-GB" sz="900" b="0" i="0" u="none" strike="noStrike" cap="none">
                  <a:solidFill>
                    <a:srgbClr val="FFFFFF"/>
                  </a:solidFill>
                  <a:latin typeface="Arial"/>
                  <a:ea typeface="Arial"/>
                  <a:cs typeface="Arial"/>
                  <a:sym typeface="Arial"/>
                </a:rPr>
                <a:t>Indirekte monetäre Einsparungen durch geringere Kosten im Zusammenhang mit Abfallmanagement, Verarbeitung, Material usw.</a:t>
              </a:r>
              <a:endParaRPr/>
            </a:p>
            <a:p>
              <a:pPr marL="171450" marR="0" lvl="0" indent="-171450" algn="l" rtl="0">
                <a:lnSpc>
                  <a:spcPct val="100000"/>
                </a:lnSpc>
                <a:spcBef>
                  <a:spcPts val="0"/>
                </a:spcBef>
                <a:spcAft>
                  <a:spcPts val="0"/>
                </a:spcAft>
                <a:buClr>
                  <a:srgbClr val="FFFFFF"/>
                </a:buClr>
                <a:buSzPts val="900"/>
                <a:buFont typeface="Noto Sans Symbols"/>
                <a:buChar char="⮚"/>
              </a:pPr>
              <a:r>
                <a:rPr lang="en-GB" sz="900" b="0" i="0" u="none" strike="noStrike" cap="none">
                  <a:solidFill>
                    <a:srgbClr val="FFFFFF"/>
                  </a:solidFill>
                  <a:latin typeface="Arial"/>
                  <a:ea typeface="Arial"/>
                  <a:cs typeface="Arial"/>
                  <a:sym typeface="Arial"/>
                </a:rPr>
                <a:t>Indirekte finanzielle Einsparungen durch Zeitaufwand, psychologische/emotionale Kosten</a:t>
              </a:r>
              <a:endParaRPr/>
            </a:p>
            <a:p>
              <a:pPr marL="171450" marR="0" lvl="0" indent="-171450" algn="l" rtl="0">
                <a:lnSpc>
                  <a:spcPct val="100000"/>
                </a:lnSpc>
                <a:spcBef>
                  <a:spcPts val="0"/>
                </a:spcBef>
                <a:spcAft>
                  <a:spcPts val="0"/>
                </a:spcAft>
                <a:buClr>
                  <a:srgbClr val="FFFFFF"/>
                </a:buClr>
                <a:buSzPts val="900"/>
                <a:buFont typeface="Noto Sans Symbols"/>
                <a:buChar char="⮚"/>
              </a:pPr>
              <a:r>
                <a:rPr lang="en-GB" sz="900" b="0" i="0" u="none" strike="noStrike" cap="none">
                  <a:solidFill>
                    <a:srgbClr val="FFFFFF"/>
                  </a:solidFill>
                  <a:latin typeface="Arial"/>
                  <a:ea typeface="Arial"/>
                  <a:cs typeface="Arial"/>
                  <a:sym typeface="Arial"/>
                </a:rPr>
                <a:t>Indirekte Erträge aus dem verbesserten Markenwert (im Falle von Geschäftskunden)</a:t>
              </a:r>
              <a:endParaRPr/>
            </a:p>
            <a:p>
              <a:pPr marL="171450" marR="0" lvl="0" indent="-171450" algn="l" rtl="0">
                <a:lnSpc>
                  <a:spcPct val="100000"/>
                </a:lnSpc>
                <a:spcBef>
                  <a:spcPts val="0"/>
                </a:spcBef>
                <a:spcAft>
                  <a:spcPts val="0"/>
                </a:spcAft>
                <a:buClr>
                  <a:srgbClr val="FFFFFF"/>
                </a:buClr>
                <a:buSzPts val="900"/>
                <a:buFont typeface="Noto Sans Symbols"/>
                <a:buChar char="⮚"/>
              </a:pPr>
              <a:r>
                <a:rPr lang="en-GB" sz="900" b="0" i="0" u="none" strike="noStrike" cap="none">
                  <a:solidFill>
                    <a:srgbClr val="FFFFFF"/>
                  </a:solidFill>
                  <a:latin typeface="Arial"/>
                  <a:ea typeface="Arial"/>
                  <a:cs typeface="Arial"/>
                  <a:sym typeface="Arial"/>
                </a:rPr>
                <a:t>Hervorragendes Qualitäts-/Preisverhältnis von wiederverwendeten/recycelten Materialien/Produkten</a:t>
              </a:r>
              <a:endParaRPr/>
            </a:p>
            <a:p>
              <a:pPr marL="0" marR="0" lvl="0" indent="0" algn="r" rtl="0">
                <a:lnSpc>
                  <a:spcPct val="100000"/>
                </a:lnSpc>
                <a:spcBef>
                  <a:spcPts val="0"/>
                </a:spcBef>
                <a:spcAft>
                  <a:spcPts val="0"/>
                </a:spcAft>
                <a:buClr>
                  <a:srgbClr val="FFFFFF"/>
                </a:buClr>
                <a:buSzPts val="900"/>
                <a:buFont typeface="Arial"/>
                <a:buNone/>
              </a:pPr>
              <a:r>
                <a:rPr lang="en-GB" sz="900" b="0" i="0" u="none" strike="noStrike" cap="none">
                  <a:solidFill>
                    <a:srgbClr val="FFFFFF"/>
                  </a:solidFill>
                  <a:latin typeface="Arial"/>
                  <a:ea typeface="Arial"/>
                  <a:cs typeface="Arial"/>
                  <a:sym typeface="Arial"/>
                </a:rPr>
                <a:t>  </a:t>
              </a:r>
              <a:endParaRPr/>
            </a:p>
          </p:txBody>
        </p:sp>
      </p:grpSp>
      <p:sp>
        <p:nvSpPr>
          <p:cNvPr id="445" name="Google Shape;445;p19"/>
          <p:cNvSpPr/>
          <p:nvPr/>
        </p:nvSpPr>
        <p:spPr>
          <a:xfrm rot="10800000">
            <a:off x="330006" y="2626786"/>
            <a:ext cx="3752100" cy="1713400"/>
          </a:xfrm>
          <a:custGeom>
            <a:avLst/>
            <a:gdLst/>
            <a:ahLst/>
            <a:cxnLst/>
            <a:rect l="l" t="t" r="r" b="b"/>
            <a:pathLst>
              <a:path w="2897180" h="1233384" extrusionOk="0">
                <a:moveTo>
                  <a:pt x="503125" y="0"/>
                </a:moveTo>
                <a:lnTo>
                  <a:pt x="2691612" y="0"/>
                </a:lnTo>
                <a:cubicBezTo>
                  <a:pt x="2805144" y="0"/>
                  <a:pt x="2897180" y="92036"/>
                  <a:pt x="2897180" y="205568"/>
                </a:cubicBezTo>
                <a:lnTo>
                  <a:pt x="2897180" y="1027816"/>
                </a:lnTo>
                <a:cubicBezTo>
                  <a:pt x="2897180" y="1141348"/>
                  <a:pt x="2805144" y="1233384"/>
                  <a:pt x="2691612" y="1233384"/>
                </a:cubicBezTo>
                <a:lnTo>
                  <a:pt x="503125" y="1233384"/>
                </a:lnTo>
                <a:cubicBezTo>
                  <a:pt x="389593" y="1233384"/>
                  <a:pt x="297557" y="1141348"/>
                  <a:pt x="297557" y="1027816"/>
                </a:cubicBezTo>
                <a:lnTo>
                  <a:pt x="297557" y="785055"/>
                </a:lnTo>
                <a:lnTo>
                  <a:pt x="0" y="612472"/>
                </a:lnTo>
                <a:lnTo>
                  <a:pt x="297557" y="439889"/>
                </a:lnTo>
                <a:lnTo>
                  <a:pt x="297557" y="205568"/>
                </a:lnTo>
                <a:cubicBezTo>
                  <a:pt x="297557" y="92036"/>
                  <a:pt x="389593" y="0"/>
                  <a:pt x="503125"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0" b="0" i="0" u="none" strike="noStrike" cap="none">
              <a:solidFill>
                <a:schemeClr val="lt1"/>
              </a:solidFill>
              <a:latin typeface="Arial"/>
              <a:ea typeface="Arial"/>
              <a:cs typeface="Arial"/>
              <a:sym typeface="Arial"/>
            </a:endParaRPr>
          </a:p>
        </p:txBody>
      </p:sp>
      <p:sp>
        <p:nvSpPr>
          <p:cNvPr id="446" name="Google Shape;446;p19"/>
          <p:cNvSpPr txBox="1"/>
          <p:nvPr/>
        </p:nvSpPr>
        <p:spPr>
          <a:xfrm>
            <a:off x="330006" y="2846792"/>
            <a:ext cx="3253236" cy="1477328"/>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chemeClr val="lt1"/>
              </a:buClr>
              <a:buSzPts val="900"/>
              <a:buFont typeface="Noto Sans Symbols"/>
              <a:buChar char="⮚"/>
            </a:pPr>
            <a:r>
              <a:rPr lang="en-GB" sz="900" b="0" i="0" u="none" strike="noStrike" cap="none">
                <a:solidFill>
                  <a:schemeClr val="lt1"/>
                </a:solidFill>
                <a:latin typeface="Arial"/>
                <a:ea typeface="Arial"/>
                <a:cs typeface="Arial"/>
                <a:sym typeface="Arial"/>
              </a:rPr>
              <a:t>Stolz darauf, sich nachhaltig zu verhalten</a:t>
            </a:r>
            <a:endParaRPr/>
          </a:p>
          <a:p>
            <a:pPr marL="171450" marR="0" lvl="0" indent="-171450" algn="l" rtl="0">
              <a:lnSpc>
                <a:spcPct val="100000"/>
              </a:lnSpc>
              <a:spcBef>
                <a:spcPts val="0"/>
              </a:spcBef>
              <a:spcAft>
                <a:spcPts val="0"/>
              </a:spcAft>
              <a:buClr>
                <a:schemeClr val="lt1"/>
              </a:buClr>
              <a:buSzPts val="900"/>
              <a:buFont typeface="Noto Sans Symbols"/>
              <a:buChar char="⮚"/>
            </a:pPr>
            <a:r>
              <a:rPr lang="en-GB" sz="900" b="0" i="0" u="none" strike="noStrike" cap="none">
                <a:solidFill>
                  <a:schemeClr val="lt1"/>
                </a:solidFill>
                <a:latin typeface="Arial"/>
                <a:ea typeface="Arial"/>
                <a:cs typeface="Arial"/>
                <a:sym typeface="Arial"/>
              </a:rPr>
              <a:t>Erleichterung durch Nichtverursachung von Schaden</a:t>
            </a:r>
            <a:endParaRPr/>
          </a:p>
          <a:p>
            <a:pPr marL="171450" marR="0" lvl="0" indent="-171450" algn="l" rtl="0">
              <a:lnSpc>
                <a:spcPct val="100000"/>
              </a:lnSpc>
              <a:spcBef>
                <a:spcPts val="0"/>
              </a:spcBef>
              <a:spcAft>
                <a:spcPts val="0"/>
              </a:spcAft>
              <a:buClr>
                <a:schemeClr val="lt1"/>
              </a:buClr>
              <a:buSzPts val="900"/>
              <a:buFont typeface="Noto Sans Symbols"/>
              <a:buChar char="⮚"/>
            </a:pPr>
            <a:r>
              <a:rPr lang="en-GB" sz="900" b="0" i="0" u="none" strike="noStrike" cap="none">
                <a:solidFill>
                  <a:schemeClr val="lt1"/>
                </a:solidFill>
                <a:latin typeface="Arial"/>
                <a:ea typeface="Arial"/>
                <a:cs typeface="Arial"/>
                <a:sym typeface="Arial"/>
              </a:rPr>
              <a:t>Gefühl der Zugehörigkeit zu einer Gemeinschaft, die dieselben Werte teilt</a:t>
            </a:r>
            <a:endParaRPr/>
          </a:p>
          <a:p>
            <a:pPr marL="171450" marR="0" lvl="0" indent="-171450" algn="l" rtl="0">
              <a:lnSpc>
                <a:spcPct val="100000"/>
              </a:lnSpc>
              <a:spcBef>
                <a:spcPts val="0"/>
              </a:spcBef>
              <a:spcAft>
                <a:spcPts val="0"/>
              </a:spcAft>
              <a:buClr>
                <a:schemeClr val="lt1"/>
              </a:buClr>
              <a:buSzPts val="900"/>
              <a:buFont typeface="Noto Sans Symbols"/>
              <a:buChar char="⮚"/>
            </a:pPr>
            <a:r>
              <a:rPr lang="en-GB" sz="900" b="0" i="0" u="none" strike="noStrike" cap="none">
                <a:solidFill>
                  <a:schemeClr val="lt1"/>
                </a:solidFill>
                <a:latin typeface="Arial"/>
                <a:ea typeface="Arial"/>
                <a:cs typeface="Arial"/>
                <a:sym typeface="Arial"/>
              </a:rPr>
              <a:t>Begeisterung für recycelte/wiederverwendete Produkte</a:t>
            </a:r>
            <a:endParaRPr/>
          </a:p>
          <a:p>
            <a:pPr marL="171450" marR="0" lvl="0" indent="-171450" algn="l" rtl="0">
              <a:lnSpc>
                <a:spcPct val="100000"/>
              </a:lnSpc>
              <a:spcBef>
                <a:spcPts val="0"/>
              </a:spcBef>
              <a:spcAft>
                <a:spcPts val="0"/>
              </a:spcAft>
              <a:buClr>
                <a:schemeClr val="lt1"/>
              </a:buClr>
              <a:buSzPts val="900"/>
              <a:buFont typeface="Noto Sans Symbols"/>
              <a:buChar char="⮚"/>
            </a:pPr>
            <a:r>
              <a:rPr lang="en-GB" sz="900" b="0" i="0" u="none" strike="noStrike" cap="none">
                <a:solidFill>
                  <a:schemeClr val="lt1"/>
                </a:solidFill>
                <a:latin typeface="Arial"/>
                <a:ea typeface="Arial"/>
                <a:cs typeface="Arial"/>
                <a:sym typeface="Arial"/>
              </a:rPr>
              <a:t>Zufriedenheit im Zusammenhang mit der täglichen Arbeit (z. B. größere Zufriedenheit bei nachhaltiger Arbeit)</a:t>
            </a:r>
            <a:endParaRPr/>
          </a:p>
          <a:p>
            <a:pPr marL="171450" marR="0" lvl="0" indent="-171450" algn="l" rtl="0">
              <a:lnSpc>
                <a:spcPct val="100000"/>
              </a:lnSpc>
              <a:spcBef>
                <a:spcPts val="0"/>
              </a:spcBef>
              <a:spcAft>
                <a:spcPts val="0"/>
              </a:spcAft>
              <a:buClr>
                <a:schemeClr val="lt1"/>
              </a:buClr>
              <a:buSzPts val="900"/>
              <a:buFont typeface="Noto Sans Symbols"/>
              <a:buChar char="⮚"/>
            </a:pPr>
            <a:r>
              <a:rPr lang="en-GB" sz="900" b="0" i="0" u="none" strike="noStrike" cap="none">
                <a:solidFill>
                  <a:schemeClr val="lt1"/>
                </a:solidFill>
                <a:latin typeface="Arial"/>
                <a:ea typeface="Arial"/>
                <a:cs typeface="Arial"/>
                <a:sym typeface="Arial"/>
              </a:rPr>
              <a:t>Manchmal können negative Gefühle vorhanden sein (z. B. Angst vor schlechter Qualität)  </a:t>
            </a:r>
            <a:endParaRPr/>
          </a:p>
        </p:txBody>
      </p:sp>
      <p:sp>
        <p:nvSpPr>
          <p:cNvPr id="447" name="Google Shape;447;p19"/>
          <p:cNvSpPr txBox="1"/>
          <p:nvPr/>
        </p:nvSpPr>
        <p:spPr>
          <a:xfrm>
            <a:off x="464972" y="2591840"/>
            <a:ext cx="290386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GB" sz="1400" b="1" i="0" u="none" strike="noStrike" cap="none">
                <a:solidFill>
                  <a:srgbClr val="FFFFFF"/>
                </a:solidFill>
                <a:latin typeface="Calibri"/>
                <a:ea typeface="Calibri"/>
                <a:cs typeface="Calibri"/>
                <a:sym typeface="Calibri"/>
              </a:rPr>
              <a:t>Emotionale Werte</a:t>
            </a:r>
            <a:endParaRPr sz="1400" b="1" i="0" u="none" strike="noStrike" cap="none">
              <a:solidFill>
                <a:srgbClr val="FFFFFF"/>
              </a:solidFill>
              <a:latin typeface="Calibri"/>
              <a:ea typeface="Calibri"/>
              <a:cs typeface="Calibri"/>
              <a:sym typeface="Calibri"/>
            </a:endParaRPr>
          </a:p>
        </p:txBody>
      </p:sp>
      <p:grpSp>
        <p:nvGrpSpPr>
          <p:cNvPr id="448" name="Google Shape;448;p19"/>
          <p:cNvGrpSpPr/>
          <p:nvPr/>
        </p:nvGrpSpPr>
        <p:grpSpPr>
          <a:xfrm>
            <a:off x="5502595" y="1378538"/>
            <a:ext cx="3465604" cy="1590608"/>
            <a:chOff x="5061896" y="1378538"/>
            <a:chExt cx="3465604" cy="1590608"/>
          </a:xfrm>
        </p:grpSpPr>
        <p:sp>
          <p:nvSpPr>
            <p:cNvPr id="449" name="Google Shape;449;p19"/>
            <p:cNvSpPr/>
            <p:nvPr/>
          </p:nvSpPr>
          <p:spPr>
            <a:xfrm>
              <a:off x="5061896" y="1378538"/>
              <a:ext cx="3465604" cy="1590608"/>
            </a:xfrm>
            <a:custGeom>
              <a:avLst/>
              <a:gdLst/>
              <a:ahLst/>
              <a:cxnLst/>
              <a:rect l="l" t="t" r="r" b="b"/>
              <a:pathLst>
                <a:path w="2897180" h="1233384" extrusionOk="0">
                  <a:moveTo>
                    <a:pt x="503125" y="0"/>
                  </a:moveTo>
                  <a:lnTo>
                    <a:pt x="2691612" y="0"/>
                  </a:lnTo>
                  <a:cubicBezTo>
                    <a:pt x="2805144" y="0"/>
                    <a:pt x="2897180" y="92036"/>
                    <a:pt x="2897180" y="205568"/>
                  </a:cubicBezTo>
                  <a:lnTo>
                    <a:pt x="2897180" y="1027816"/>
                  </a:lnTo>
                  <a:cubicBezTo>
                    <a:pt x="2897180" y="1141348"/>
                    <a:pt x="2805144" y="1233384"/>
                    <a:pt x="2691612" y="1233384"/>
                  </a:cubicBezTo>
                  <a:lnTo>
                    <a:pt x="503125" y="1233384"/>
                  </a:lnTo>
                  <a:cubicBezTo>
                    <a:pt x="389593" y="1233384"/>
                    <a:pt x="297557" y="1141348"/>
                    <a:pt x="297557" y="1027816"/>
                  </a:cubicBezTo>
                  <a:lnTo>
                    <a:pt x="297557" y="785055"/>
                  </a:lnTo>
                  <a:lnTo>
                    <a:pt x="0" y="612472"/>
                  </a:lnTo>
                  <a:lnTo>
                    <a:pt x="297557" y="439889"/>
                  </a:lnTo>
                  <a:lnTo>
                    <a:pt x="297557" y="205568"/>
                  </a:lnTo>
                  <a:cubicBezTo>
                    <a:pt x="297557" y="92036"/>
                    <a:pt x="389593" y="0"/>
                    <a:pt x="503125" y="0"/>
                  </a:cubicBezTo>
                  <a:close/>
                </a:path>
              </a:pathLst>
            </a:custGeom>
            <a:solidFill>
              <a:srgbClr val="E750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0" b="0" i="0" u="none" strike="noStrike" cap="none">
                <a:solidFill>
                  <a:schemeClr val="lt1"/>
                </a:solidFill>
                <a:latin typeface="Arial"/>
                <a:ea typeface="Arial"/>
                <a:cs typeface="Arial"/>
                <a:sym typeface="Arial"/>
              </a:endParaRPr>
            </a:p>
          </p:txBody>
        </p:sp>
        <p:sp>
          <p:nvSpPr>
            <p:cNvPr id="450" name="Google Shape;450;p19"/>
            <p:cNvSpPr txBox="1"/>
            <p:nvPr/>
          </p:nvSpPr>
          <p:spPr>
            <a:xfrm>
              <a:off x="5493275" y="1843672"/>
              <a:ext cx="2937750" cy="1061829"/>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rgbClr val="FFFFFF"/>
                </a:buClr>
                <a:buSzPts val="900"/>
                <a:buFont typeface="Noto Sans Symbols"/>
                <a:buChar char="⮚"/>
              </a:pPr>
              <a:r>
                <a:rPr lang="en-GB" sz="900" b="0" i="0" u="none" strike="noStrike" cap="none">
                  <a:solidFill>
                    <a:srgbClr val="FFFFFF"/>
                  </a:solidFill>
                  <a:latin typeface="Arial"/>
                  <a:ea typeface="Arial"/>
                  <a:cs typeface="Arial"/>
                  <a:sym typeface="Arial"/>
                </a:rPr>
                <a:t>Geringere Abfallmenge</a:t>
              </a:r>
              <a:endParaRPr/>
            </a:p>
            <a:p>
              <a:pPr marL="171450" marR="0" lvl="0" indent="-171450" algn="l" rtl="0">
                <a:lnSpc>
                  <a:spcPct val="100000"/>
                </a:lnSpc>
                <a:spcBef>
                  <a:spcPts val="0"/>
                </a:spcBef>
                <a:spcAft>
                  <a:spcPts val="0"/>
                </a:spcAft>
                <a:buClr>
                  <a:srgbClr val="FFFFFF"/>
                </a:buClr>
                <a:buSzPts val="900"/>
                <a:buFont typeface="Noto Sans Symbols"/>
                <a:buChar char="⮚"/>
              </a:pPr>
              <a:r>
                <a:rPr lang="en-GB" sz="900" b="0" i="0" u="none" strike="noStrike" cap="none">
                  <a:solidFill>
                    <a:srgbClr val="FFFFFF"/>
                  </a:solidFill>
                  <a:latin typeface="Arial"/>
                  <a:ea typeface="Arial"/>
                  <a:cs typeface="Arial"/>
                  <a:sym typeface="Arial"/>
                </a:rPr>
                <a:t>Verbesserte Prozesse und Funktionen</a:t>
              </a:r>
              <a:endParaRPr/>
            </a:p>
            <a:p>
              <a:pPr marL="171450" marR="0" lvl="0" indent="-171450" algn="l" rtl="0">
                <a:lnSpc>
                  <a:spcPct val="100000"/>
                </a:lnSpc>
                <a:spcBef>
                  <a:spcPts val="0"/>
                </a:spcBef>
                <a:spcAft>
                  <a:spcPts val="0"/>
                </a:spcAft>
                <a:buClr>
                  <a:srgbClr val="FFFFFF"/>
                </a:buClr>
                <a:buSzPts val="900"/>
                <a:buFont typeface="Noto Sans Symbols"/>
                <a:buChar char="⮚"/>
              </a:pPr>
              <a:r>
                <a:rPr lang="en-GB" sz="900" b="0" i="0" u="none" strike="noStrike" cap="none">
                  <a:solidFill>
                    <a:srgbClr val="FFFFFF"/>
                  </a:solidFill>
                  <a:latin typeface="Arial"/>
                  <a:ea typeface="Arial"/>
                  <a:cs typeface="Arial"/>
                  <a:sym typeface="Arial"/>
                </a:rPr>
                <a:t>Einfache Anwendung / Anpassung an die Praxis</a:t>
              </a:r>
              <a:endParaRPr/>
            </a:p>
            <a:p>
              <a:pPr marL="171450" marR="0" lvl="0" indent="-171450" algn="l" rtl="0">
                <a:lnSpc>
                  <a:spcPct val="100000"/>
                </a:lnSpc>
                <a:spcBef>
                  <a:spcPts val="0"/>
                </a:spcBef>
                <a:spcAft>
                  <a:spcPts val="0"/>
                </a:spcAft>
                <a:buClr>
                  <a:srgbClr val="FFFFFF"/>
                </a:buClr>
                <a:buSzPts val="900"/>
                <a:buFont typeface="Noto Sans Symbols"/>
                <a:buChar char="⮚"/>
              </a:pPr>
              <a:r>
                <a:rPr lang="en-GB" sz="900" b="0" i="0" u="none" strike="noStrike" cap="none">
                  <a:solidFill>
                    <a:srgbClr val="FFFFFF"/>
                  </a:solidFill>
                  <a:latin typeface="Arial"/>
                  <a:ea typeface="Arial"/>
                  <a:cs typeface="Arial"/>
                  <a:sym typeface="Arial"/>
                </a:rPr>
                <a:t>Erweiterung der Vielfalt und der Möglichkeiten durch neue, trendige Merkmale</a:t>
              </a:r>
              <a:endParaRPr/>
            </a:p>
            <a:p>
              <a:pPr marL="171450" marR="0" lvl="0" indent="-171450" algn="l" rtl="0">
                <a:lnSpc>
                  <a:spcPct val="100000"/>
                </a:lnSpc>
                <a:spcBef>
                  <a:spcPts val="0"/>
                </a:spcBef>
                <a:spcAft>
                  <a:spcPts val="0"/>
                </a:spcAft>
                <a:buClr>
                  <a:srgbClr val="FFFFFF"/>
                </a:buClr>
                <a:buSzPts val="900"/>
                <a:buFont typeface="Noto Sans Symbols"/>
                <a:buChar char="⮚"/>
              </a:pPr>
              <a:r>
                <a:rPr lang="en-GB" sz="900" b="0" i="0" u="none" strike="noStrike" cap="none">
                  <a:solidFill>
                    <a:srgbClr val="FFFFFF"/>
                  </a:solidFill>
                  <a:latin typeface="Arial"/>
                  <a:ea typeface="Arial"/>
                  <a:cs typeface="Arial"/>
                  <a:sym typeface="Arial"/>
                </a:rPr>
                <a:t>Besseres Verständnis der Ressourceneffizienz </a:t>
              </a:r>
              <a:endParaRPr sz="900" b="0" i="0" u="none" strike="noStrike" cap="none">
                <a:solidFill>
                  <a:srgbClr val="FFFFFF"/>
                </a:solidFill>
                <a:latin typeface="Arial"/>
                <a:ea typeface="Arial"/>
                <a:cs typeface="Arial"/>
                <a:sym typeface="Arial"/>
              </a:endParaRPr>
            </a:p>
            <a:p>
              <a:pPr marL="171450" marR="0" lvl="0" indent="-171450" algn="l" rtl="0">
                <a:lnSpc>
                  <a:spcPct val="100000"/>
                </a:lnSpc>
                <a:spcBef>
                  <a:spcPts val="0"/>
                </a:spcBef>
                <a:spcAft>
                  <a:spcPts val="0"/>
                </a:spcAft>
                <a:buClr>
                  <a:srgbClr val="FFFFFF"/>
                </a:buClr>
                <a:buSzPts val="900"/>
                <a:buFont typeface="Noto Sans Symbols"/>
                <a:buChar char="⮚"/>
              </a:pPr>
              <a:r>
                <a:rPr lang="en-GB" sz="900" b="0" i="0" u="none" strike="noStrike" cap="none">
                  <a:solidFill>
                    <a:srgbClr val="FFFFFF"/>
                  </a:solidFill>
                  <a:latin typeface="Arial"/>
                  <a:ea typeface="Arial"/>
                  <a:cs typeface="Arial"/>
                  <a:sym typeface="Arial"/>
                </a:rPr>
                <a:t>Innovationsfähigkeit und Kreativität </a:t>
              </a:r>
              <a:endParaRPr/>
            </a:p>
          </p:txBody>
        </p:sp>
        <p:sp>
          <p:nvSpPr>
            <p:cNvPr id="451" name="Google Shape;451;p19"/>
            <p:cNvSpPr txBox="1"/>
            <p:nvPr/>
          </p:nvSpPr>
          <p:spPr>
            <a:xfrm>
              <a:off x="5527156" y="1480165"/>
              <a:ext cx="290386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GB" sz="1400" b="1" i="0" u="none" strike="noStrike" cap="none">
                  <a:solidFill>
                    <a:srgbClr val="FFFFFF"/>
                  </a:solidFill>
                  <a:latin typeface="Calibri"/>
                  <a:ea typeface="Calibri"/>
                  <a:cs typeface="Calibri"/>
                  <a:sym typeface="Calibri"/>
                </a:rPr>
                <a:t>FunktionsWerte</a:t>
              </a:r>
              <a:endParaRPr sz="1400" b="1" i="0" u="none" strike="noStrike" cap="none">
                <a:solidFill>
                  <a:srgbClr val="FFFFFF"/>
                </a:solidFill>
                <a:latin typeface="Calibri"/>
                <a:ea typeface="Calibri"/>
                <a:cs typeface="Calibri"/>
                <a:sym typeface="Calibri"/>
              </a:endParaRPr>
            </a:p>
          </p:txBody>
        </p:sp>
      </p:grpSp>
      <p:grpSp>
        <p:nvGrpSpPr>
          <p:cNvPr id="452" name="Google Shape;452;p19"/>
          <p:cNvGrpSpPr/>
          <p:nvPr/>
        </p:nvGrpSpPr>
        <p:grpSpPr>
          <a:xfrm>
            <a:off x="5502595" y="3073877"/>
            <a:ext cx="3465604" cy="1708605"/>
            <a:chOff x="5061896" y="3236597"/>
            <a:chExt cx="3465604" cy="1708605"/>
          </a:xfrm>
        </p:grpSpPr>
        <p:sp>
          <p:nvSpPr>
            <p:cNvPr id="453" name="Google Shape;453;p19"/>
            <p:cNvSpPr/>
            <p:nvPr/>
          </p:nvSpPr>
          <p:spPr>
            <a:xfrm>
              <a:off x="5061896" y="3236597"/>
              <a:ext cx="3465604" cy="1708605"/>
            </a:xfrm>
            <a:custGeom>
              <a:avLst/>
              <a:gdLst/>
              <a:ahLst/>
              <a:cxnLst/>
              <a:rect l="l" t="t" r="r" b="b"/>
              <a:pathLst>
                <a:path w="2897180" h="1233384" extrusionOk="0">
                  <a:moveTo>
                    <a:pt x="503125" y="0"/>
                  </a:moveTo>
                  <a:lnTo>
                    <a:pt x="2691612" y="0"/>
                  </a:lnTo>
                  <a:cubicBezTo>
                    <a:pt x="2805144" y="0"/>
                    <a:pt x="2897180" y="92036"/>
                    <a:pt x="2897180" y="205568"/>
                  </a:cubicBezTo>
                  <a:lnTo>
                    <a:pt x="2897180" y="1027816"/>
                  </a:lnTo>
                  <a:cubicBezTo>
                    <a:pt x="2897180" y="1141348"/>
                    <a:pt x="2805144" y="1233384"/>
                    <a:pt x="2691612" y="1233384"/>
                  </a:cubicBezTo>
                  <a:lnTo>
                    <a:pt x="503125" y="1233384"/>
                  </a:lnTo>
                  <a:cubicBezTo>
                    <a:pt x="389593" y="1233384"/>
                    <a:pt x="297557" y="1141348"/>
                    <a:pt x="297557" y="1027816"/>
                  </a:cubicBezTo>
                  <a:lnTo>
                    <a:pt x="297557" y="785055"/>
                  </a:lnTo>
                  <a:lnTo>
                    <a:pt x="0" y="612472"/>
                  </a:lnTo>
                  <a:lnTo>
                    <a:pt x="297557" y="439889"/>
                  </a:lnTo>
                  <a:lnTo>
                    <a:pt x="297557" y="205568"/>
                  </a:lnTo>
                  <a:cubicBezTo>
                    <a:pt x="297557" y="92036"/>
                    <a:pt x="389593" y="0"/>
                    <a:pt x="503125" y="0"/>
                  </a:cubicBezTo>
                  <a:close/>
                </a:path>
              </a:pathLst>
            </a:custGeom>
            <a:solidFill>
              <a:srgbClr val="15A7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0" b="0" i="0" u="none" strike="noStrike" cap="none">
                <a:solidFill>
                  <a:schemeClr val="lt1"/>
                </a:solidFill>
                <a:latin typeface="Arial"/>
                <a:ea typeface="Arial"/>
                <a:cs typeface="Arial"/>
                <a:sym typeface="Arial"/>
              </a:endParaRPr>
            </a:p>
          </p:txBody>
        </p:sp>
        <p:sp>
          <p:nvSpPr>
            <p:cNvPr id="454" name="Google Shape;454;p19"/>
            <p:cNvSpPr txBox="1"/>
            <p:nvPr/>
          </p:nvSpPr>
          <p:spPr>
            <a:xfrm>
              <a:off x="5600861" y="3239692"/>
              <a:ext cx="2903869" cy="307777"/>
            </a:xfrm>
            <a:prstGeom prst="rect">
              <a:avLst/>
            </a:prstGeom>
            <a:solidFill>
              <a:srgbClr val="15A7A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GB" sz="1400" b="1" i="0" u="none" strike="noStrike" cap="none">
                  <a:solidFill>
                    <a:srgbClr val="FFFFFF"/>
                  </a:solidFill>
                  <a:latin typeface="Calibri"/>
                  <a:ea typeface="Calibri"/>
                  <a:cs typeface="Calibri"/>
                  <a:sym typeface="Calibri"/>
                </a:rPr>
                <a:t>Wertschätzung/Symbolische Werte</a:t>
              </a:r>
              <a:endParaRPr sz="1400" b="1" i="0" u="none" strike="noStrike" cap="none">
                <a:solidFill>
                  <a:srgbClr val="FFFFFF"/>
                </a:solidFill>
                <a:latin typeface="Calibri"/>
                <a:ea typeface="Calibri"/>
                <a:cs typeface="Calibri"/>
                <a:sym typeface="Calibri"/>
              </a:endParaRPr>
            </a:p>
          </p:txBody>
        </p:sp>
        <p:sp>
          <p:nvSpPr>
            <p:cNvPr id="455" name="Google Shape;455;p19"/>
            <p:cNvSpPr txBox="1"/>
            <p:nvPr/>
          </p:nvSpPr>
          <p:spPr>
            <a:xfrm>
              <a:off x="5600861" y="3555960"/>
              <a:ext cx="2830164" cy="1200329"/>
            </a:xfrm>
            <a:prstGeom prst="rect">
              <a:avLst/>
            </a:prstGeom>
            <a:solidFill>
              <a:srgbClr val="15A7A1"/>
            </a:solid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rgbClr val="FFFFFF"/>
                </a:buClr>
                <a:buSzPts val="900"/>
                <a:buFont typeface="Noto Sans Symbols"/>
                <a:buChar char="⮚"/>
              </a:pPr>
              <a:r>
                <a:rPr lang="en-GB" sz="900" b="0" i="0" u="none" strike="noStrike" cap="none" dirty="0" err="1">
                  <a:solidFill>
                    <a:srgbClr val="FFFFFF"/>
                  </a:solidFill>
                  <a:latin typeface="Arial"/>
                  <a:ea typeface="Arial"/>
                  <a:cs typeface="Arial"/>
                  <a:sym typeface="Arial"/>
                </a:rPr>
                <a:t>Positionierung</a:t>
              </a:r>
              <a:r>
                <a:rPr lang="en-GB" sz="900" b="0" i="0" u="none" strike="noStrike" cap="none" dirty="0">
                  <a:solidFill>
                    <a:srgbClr val="FFFFFF"/>
                  </a:solidFill>
                  <a:latin typeface="Arial"/>
                  <a:ea typeface="Arial"/>
                  <a:cs typeface="Arial"/>
                  <a:sym typeface="Arial"/>
                </a:rPr>
                <a:t> </a:t>
              </a:r>
              <a:r>
                <a:rPr lang="en-GB" sz="900" b="0" i="0" u="none" strike="noStrike" cap="none" dirty="0" err="1">
                  <a:solidFill>
                    <a:srgbClr val="FFFFFF"/>
                  </a:solidFill>
                  <a:latin typeface="Arial"/>
                  <a:ea typeface="Arial"/>
                  <a:cs typeface="Arial"/>
                  <a:sym typeface="Arial"/>
                </a:rPr>
                <a:t>Ihres</a:t>
              </a:r>
              <a:r>
                <a:rPr lang="en-GB" sz="900" b="0" i="0" u="none" strike="noStrike" cap="none" dirty="0">
                  <a:solidFill>
                    <a:srgbClr val="FFFFFF"/>
                  </a:solidFill>
                  <a:latin typeface="Arial"/>
                  <a:ea typeface="Arial"/>
                  <a:cs typeface="Arial"/>
                  <a:sym typeface="Arial"/>
                </a:rPr>
                <a:t> </a:t>
              </a:r>
              <a:r>
                <a:rPr lang="en-GB" sz="900" b="0" i="0" u="none" strike="noStrike" cap="none" dirty="0" err="1">
                  <a:solidFill>
                    <a:srgbClr val="FFFFFF"/>
                  </a:solidFill>
                  <a:latin typeface="Arial"/>
                  <a:ea typeface="Arial"/>
                  <a:cs typeface="Arial"/>
                  <a:sym typeface="Arial"/>
                </a:rPr>
                <a:t>Unternehmens</a:t>
              </a:r>
              <a:r>
                <a:rPr lang="en-GB" sz="900" b="0" i="0" u="none" strike="noStrike" cap="none" dirty="0">
                  <a:solidFill>
                    <a:srgbClr val="FFFFFF"/>
                  </a:solidFill>
                  <a:latin typeface="Arial"/>
                  <a:ea typeface="Arial"/>
                  <a:cs typeface="Arial"/>
                  <a:sym typeface="Arial"/>
                </a:rPr>
                <a:t> </a:t>
              </a:r>
              <a:r>
                <a:rPr lang="en-GB" sz="900" b="0" i="0" u="none" strike="noStrike" cap="none" dirty="0" err="1">
                  <a:solidFill>
                    <a:srgbClr val="FFFFFF"/>
                  </a:solidFill>
                  <a:latin typeface="Arial"/>
                  <a:ea typeface="Arial"/>
                  <a:cs typeface="Arial"/>
                  <a:sym typeface="Arial"/>
                </a:rPr>
                <a:t>als</a:t>
              </a:r>
              <a:r>
                <a:rPr lang="en-GB" sz="900" b="0" i="0" u="none" strike="noStrike" cap="none" dirty="0">
                  <a:solidFill>
                    <a:srgbClr val="FFFFFF"/>
                  </a:solidFill>
                  <a:latin typeface="Arial"/>
                  <a:ea typeface="Arial"/>
                  <a:cs typeface="Arial"/>
                  <a:sym typeface="Arial"/>
                </a:rPr>
                <a:t> </a:t>
              </a:r>
              <a:r>
                <a:rPr lang="en-GB" sz="900" b="0" i="0" u="none" strike="noStrike" cap="none" dirty="0" err="1">
                  <a:solidFill>
                    <a:srgbClr val="FFFFFF"/>
                  </a:solidFill>
                  <a:latin typeface="Arial"/>
                  <a:ea typeface="Arial"/>
                  <a:cs typeface="Arial"/>
                  <a:sym typeface="Arial"/>
                </a:rPr>
                <a:t>nachhaltiges</a:t>
              </a:r>
              <a:r>
                <a:rPr lang="en-GB" sz="900" b="0" i="0" u="none" strike="noStrike" cap="none" dirty="0">
                  <a:solidFill>
                    <a:srgbClr val="FFFFFF"/>
                  </a:solidFill>
                  <a:latin typeface="Arial"/>
                  <a:ea typeface="Arial"/>
                  <a:cs typeface="Arial"/>
                  <a:sym typeface="Arial"/>
                </a:rPr>
                <a:t> </a:t>
              </a:r>
              <a:r>
                <a:rPr lang="en-GB" sz="900" b="0" i="0" u="none" strike="noStrike" cap="none" dirty="0" err="1">
                  <a:solidFill>
                    <a:srgbClr val="FFFFFF"/>
                  </a:solidFill>
                  <a:latin typeface="Arial"/>
                  <a:ea typeface="Arial"/>
                  <a:cs typeface="Arial"/>
                  <a:sym typeface="Arial"/>
                </a:rPr>
                <a:t>Unternehmen</a:t>
              </a:r>
              <a:r>
                <a:rPr lang="en-GB" sz="900" b="0" i="0" u="none" strike="noStrike" cap="none" dirty="0">
                  <a:solidFill>
                    <a:srgbClr val="FFFFFF"/>
                  </a:solidFill>
                  <a:latin typeface="Arial"/>
                  <a:ea typeface="Arial"/>
                  <a:cs typeface="Arial"/>
                  <a:sym typeface="Arial"/>
                </a:rPr>
                <a:t> (</a:t>
              </a:r>
              <a:r>
                <a:rPr lang="en-GB" sz="900" b="0" i="0" u="none" strike="noStrike" cap="none" dirty="0" err="1">
                  <a:solidFill>
                    <a:srgbClr val="FFFFFF"/>
                  </a:solidFill>
                  <a:latin typeface="Arial"/>
                  <a:ea typeface="Arial"/>
                  <a:cs typeface="Arial"/>
                  <a:sym typeface="Arial"/>
                </a:rPr>
                <a:t>im</a:t>
              </a:r>
              <a:r>
                <a:rPr lang="en-GB" sz="900" b="0" i="0" u="none" strike="noStrike" cap="none" dirty="0">
                  <a:solidFill>
                    <a:srgbClr val="FFFFFF"/>
                  </a:solidFill>
                  <a:latin typeface="Arial"/>
                  <a:ea typeface="Arial"/>
                  <a:cs typeface="Arial"/>
                  <a:sym typeface="Arial"/>
                </a:rPr>
                <a:t> Falle von </a:t>
              </a:r>
              <a:r>
                <a:rPr lang="en-GB" sz="900" b="0" i="0" u="none" strike="noStrike" cap="none" dirty="0" err="1">
                  <a:solidFill>
                    <a:srgbClr val="FFFFFF"/>
                  </a:solidFill>
                  <a:latin typeface="Arial"/>
                  <a:ea typeface="Arial"/>
                  <a:cs typeface="Arial"/>
                  <a:sym typeface="Arial"/>
                </a:rPr>
                <a:t>Geschäftskunden</a:t>
              </a:r>
              <a:r>
                <a:rPr lang="en-GB" sz="900" b="0" i="0" u="none" strike="noStrike" cap="none" dirty="0">
                  <a:solidFill>
                    <a:srgbClr val="FFFFFF"/>
                  </a:solidFill>
                  <a:latin typeface="Arial"/>
                  <a:ea typeface="Arial"/>
                  <a:cs typeface="Arial"/>
                  <a:sym typeface="Arial"/>
                </a:rPr>
                <a:t>)</a:t>
              </a:r>
              <a:endParaRPr dirty="0"/>
            </a:p>
            <a:p>
              <a:pPr marL="171450" marR="0" lvl="0" indent="-171450" algn="l" rtl="0">
                <a:lnSpc>
                  <a:spcPct val="100000"/>
                </a:lnSpc>
                <a:spcBef>
                  <a:spcPts val="0"/>
                </a:spcBef>
                <a:spcAft>
                  <a:spcPts val="0"/>
                </a:spcAft>
                <a:buClr>
                  <a:srgbClr val="FFFFFF"/>
                </a:buClr>
                <a:buSzPts val="900"/>
                <a:buFont typeface="Noto Sans Symbols"/>
                <a:buChar char="⮚"/>
              </a:pPr>
              <a:r>
                <a:rPr lang="en-GB" sz="900" b="0" i="0" u="none" strike="noStrike" cap="none" dirty="0" err="1">
                  <a:solidFill>
                    <a:srgbClr val="FFFFFF"/>
                  </a:solidFill>
                  <a:latin typeface="Arial"/>
                  <a:ea typeface="Arial"/>
                  <a:cs typeface="Arial"/>
                  <a:sym typeface="Arial"/>
                </a:rPr>
                <a:t>Sich</a:t>
              </a:r>
              <a:r>
                <a:rPr lang="en-GB" sz="900" b="0" i="0" u="none" strike="noStrike" cap="none" dirty="0">
                  <a:solidFill>
                    <a:srgbClr val="FFFFFF"/>
                  </a:solidFill>
                  <a:latin typeface="Arial"/>
                  <a:ea typeface="Arial"/>
                  <a:cs typeface="Arial"/>
                  <a:sym typeface="Arial"/>
                </a:rPr>
                <a:t> </a:t>
              </a:r>
              <a:r>
                <a:rPr lang="en-GB" sz="900" b="0" i="0" u="none" strike="noStrike" cap="none" dirty="0" err="1">
                  <a:solidFill>
                    <a:srgbClr val="FFFFFF"/>
                  </a:solidFill>
                  <a:latin typeface="Arial"/>
                  <a:ea typeface="Arial"/>
                  <a:cs typeface="Arial"/>
                  <a:sym typeface="Arial"/>
                </a:rPr>
                <a:t>als</a:t>
              </a:r>
              <a:r>
                <a:rPr lang="en-GB" sz="900" b="0" i="0" u="none" strike="noStrike" cap="none" dirty="0">
                  <a:solidFill>
                    <a:srgbClr val="FFFFFF"/>
                  </a:solidFill>
                  <a:latin typeface="Arial"/>
                  <a:ea typeface="Arial"/>
                  <a:cs typeface="Arial"/>
                  <a:sym typeface="Arial"/>
                </a:rPr>
                <a:t> </a:t>
              </a:r>
              <a:r>
                <a:rPr lang="en-GB" sz="900" b="0" i="0" u="none" strike="noStrike" cap="none" dirty="0" err="1">
                  <a:solidFill>
                    <a:srgbClr val="FFFFFF"/>
                  </a:solidFill>
                  <a:latin typeface="Arial"/>
                  <a:ea typeface="Arial"/>
                  <a:cs typeface="Arial"/>
                  <a:sym typeface="Arial"/>
                </a:rPr>
                <a:t>jemand</a:t>
              </a:r>
              <a:r>
                <a:rPr lang="en-GB" sz="900" b="0" i="0" u="none" strike="noStrike" cap="none" dirty="0">
                  <a:solidFill>
                    <a:srgbClr val="FFFFFF"/>
                  </a:solidFill>
                  <a:latin typeface="Arial"/>
                  <a:ea typeface="Arial"/>
                  <a:cs typeface="Arial"/>
                  <a:sym typeface="Arial"/>
                </a:rPr>
                <a:t> </a:t>
              </a:r>
              <a:r>
                <a:rPr lang="en-GB" sz="900" b="0" i="0" u="none" strike="noStrike" cap="none" dirty="0" err="1">
                  <a:solidFill>
                    <a:srgbClr val="FFFFFF"/>
                  </a:solidFill>
                  <a:latin typeface="Arial"/>
                  <a:ea typeface="Arial"/>
                  <a:cs typeface="Arial"/>
                  <a:sym typeface="Arial"/>
                </a:rPr>
                <a:t>zu</a:t>
              </a:r>
              <a:r>
                <a:rPr lang="en-GB" sz="900" b="0" i="0" u="none" strike="noStrike" cap="none" dirty="0">
                  <a:solidFill>
                    <a:srgbClr val="FFFFFF"/>
                  </a:solidFill>
                  <a:latin typeface="Arial"/>
                  <a:ea typeface="Arial"/>
                  <a:cs typeface="Arial"/>
                  <a:sym typeface="Arial"/>
                </a:rPr>
                <a:t> </a:t>
              </a:r>
              <a:r>
                <a:rPr lang="en-GB" sz="900" b="0" i="0" u="none" strike="noStrike" cap="none" dirty="0" err="1">
                  <a:solidFill>
                    <a:srgbClr val="FFFFFF"/>
                  </a:solidFill>
                  <a:latin typeface="Arial"/>
                  <a:ea typeface="Arial"/>
                  <a:cs typeface="Arial"/>
                  <a:sym typeface="Arial"/>
                </a:rPr>
                <a:t>erkennen</a:t>
              </a:r>
              <a:r>
                <a:rPr lang="en-GB" sz="900" b="0" i="0" u="none" strike="noStrike" cap="none" dirty="0">
                  <a:solidFill>
                    <a:srgbClr val="FFFFFF"/>
                  </a:solidFill>
                  <a:latin typeface="Arial"/>
                  <a:ea typeface="Arial"/>
                  <a:cs typeface="Arial"/>
                  <a:sym typeface="Arial"/>
                </a:rPr>
                <a:t> </a:t>
              </a:r>
              <a:r>
                <a:rPr lang="en-GB" sz="900" b="0" i="0" u="none" strike="noStrike" cap="none" dirty="0" err="1">
                  <a:solidFill>
                    <a:srgbClr val="FFFFFF"/>
                  </a:solidFill>
                  <a:latin typeface="Arial"/>
                  <a:ea typeface="Arial"/>
                  <a:cs typeface="Arial"/>
                  <a:sym typeface="Arial"/>
                </a:rPr>
                <a:t>geben</a:t>
              </a:r>
              <a:r>
                <a:rPr lang="en-GB" sz="900" b="0" i="0" u="none" strike="noStrike" cap="none" dirty="0">
                  <a:solidFill>
                    <a:srgbClr val="FFFFFF"/>
                  </a:solidFill>
                  <a:latin typeface="Arial"/>
                  <a:ea typeface="Arial"/>
                  <a:cs typeface="Arial"/>
                  <a:sym typeface="Arial"/>
                </a:rPr>
                <a:t>, der die </a:t>
              </a:r>
              <a:r>
                <a:rPr lang="en-GB" sz="900" b="0" i="0" u="none" strike="noStrike" cap="none" dirty="0" err="1">
                  <a:solidFill>
                    <a:srgbClr val="FFFFFF"/>
                  </a:solidFill>
                  <a:latin typeface="Arial"/>
                  <a:ea typeface="Arial"/>
                  <a:cs typeface="Arial"/>
                  <a:sym typeface="Arial"/>
                </a:rPr>
                <a:t>Grundsätze</a:t>
              </a:r>
              <a:r>
                <a:rPr lang="en-GB" sz="900" b="0" i="0" u="none" strike="noStrike" cap="none" dirty="0">
                  <a:solidFill>
                    <a:srgbClr val="FFFFFF"/>
                  </a:solidFill>
                  <a:latin typeface="Arial"/>
                  <a:ea typeface="Arial"/>
                  <a:cs typeface="Arial"/>
                  <a:sym typeface="Arial"/>
                </a:rPr>
                <a:t> der </a:t>
              </a:r>
              <a:r>
                <a:rPr lang="en-GB" sz="900" b="0" i="0" u="none" strike="noStrike" cap="none" dirty="0" err="1">
                  <a:solidFill>
                    <a:srgbClr val="FFFFFF"/>
                  </a:solidFill>
                  <a:latin typeface="Arial"/>
                  <a:ea typeface="Arial"/>
                  <a:cs typeface="Arial"/>
                  <a:sym typeface="Arial"/>
                </a:rPr>
                <a:t>Nachhaltigkeit</a:t>
              </a:r>
              <a:r>
                <a:rPr lang="en-GB" sz="900" b="0" i="0" u="none" strike="noStrike" cap="none" dirty="0">
                  <a:solidFill>
                    <a:srgbClr val="FFFFFF"/>
                  </a:solidFill>
                  <a:latin typeface="Arial"/>
                  <a:ea typeface="Arial"/>
                  <a:cs typeface="Arial"/>
                  <a:sym typeface="Arial"/>
                </a:rPr>
                <a:t> </a:t>
              </a:r>
              <a:r>
                <a:rPr lang="en-GB" sz="900" b="0" i="0" u="none" strike="noStrike" cap="none" dirty="0" err="1">
                  <a:solidFill>
                    <a:srgbClr val="FFFFFF"/>
                  </a:solidFill>
                  <a:latin typeface="Arial"/>
                  <a:ea typeface="Arial"/>
                  <a:cs typeface="Arial"/>
                  <a:sym typeface="Arial"/>
                </a:rPr>
                <a:t>respektiert</a:t>
              </a:r>
              <a:endParaRPr dirty="0"/>
            </a:p>
            <a:p>
              <a:pPr marL="171450" marR="0" lvl="0" indent="-171450" algn="l" rtl="0">
                <a:lnSpc>
                  <a:spcPct val="100000"/>
                </a:lnSpc>
                <a:spcBef>
                  <a:spcPts val="0"/>
                </a:spcBef>
                <a:spcAft>
                  <a:spcPts val="0"/>
                </a:spcAft>
                <a:buClr>
                  <a:srgbClr val="FFFFFF"/>
                </a:buClr>
                <a:buSzPts val="900"/>
                <a:buFont typeface="Noto Sans Symbols"/>
                <a:buChar char="⮚"/>
              </a:pPr>
              <a:r>
                <a:rPr lang="en-GB" sz="900" b="0" i="0" u="none" strike="noStrike" cap="none" dirty="0" err="1">
                  <a:solidFill>
                    <a:srgbClr val="FFFFFF"/>
                  </a:solidFill>
                  <a:latin typeface="Arial"/>
                  <a:ea typeface="Arial"/>
                  <a:cs typeface="Arial"/>
                  <a:sym typeface="Arial"/>
                </a:rPr>
                <a:t>Einbindung</a:t>
              </a:r>
              <a:r>
                <a:rPr lang="en-GB" sz="900" b="0" i="0" u="none" strike="noStrike" cap="none" dirty="0">
                  <a:solidFill>
                    <a:srgbClr val="FFFFFF"/>
                  </a:solidFill>
                  <a:latin typeface="Arial"/>
                  <a:ea typeface="Arial"/>
                  <a:cs typeface="Arial"/>
                  <a:sym typeface="Arial"/>
                </a:rPr>
                <a:t> in </a:t>
              </a:r>
              <a:r>
                <a:rPr lang="en-GB" sz="900" b="0" i="0" u="none" strike="noStrike" cap="none" dirty="0" err="1">
                  <a:solidFill>
                    <a:srgbClr val="FFFFFF"/>
                  </a:solidFill>
                  <a:latin typeface="Arial"/>
                  <a:ea typeface="Arial"/>
                  <a:cs typeface="Arial"/>
                  <a:sym typeface="Arial"/>
                </a:rPr>
                <a:t>andere</a:t>
              </a:r>
              <a:endParaRPr dirty="0"/>
            </a:p>
            <a:p>
              <a:pPr marL="171450" marR="0" lvl="0" indent="-171450" algn="l" rtl="0">
                <a:lnSpc>
                  <a:spcPct val="100000"/>
                </a:lnSpc>
                <a:spcBef>
                  <a:spcPts val="0"/>
                </a:spcBef>
                <a:spcAft>
                  <a:spcPts val="0"/>
                </a:spcAft>
                <a:buClr>
                  <a:srgbClr val="FFFFFF"/>
                </a:buClr>
                <a:buSzPts val="900"/>
                <a:buFont typeface="Noto Sans Symbols"/>
                <a:buChar char="⮚"/>
              </a:pPr>
              <a:r>
                <a:rPr lang="en-GB" sz="900" b="0" i="0" u="none" strike="noStrike" cap="none" dirty="0" err="1">
                  <a:solidFill>
                    <a:srgbClr val="FFFFFF"/>
                  </a:solidFill>
                  <a:latin typeface="Arial"/>
                  <a:ea typeface="Arial"/>
                  <a:cs typeface="Arial"/>
                  <a:sym typeface="Arial"/>
                </a:rPr>
                <a:t>Ähnliche</a:t>
              </a:r>
              <a:r>
                <a:rPr lang="en-GB" sz="900" b="0" i="0" u="none" strike="noStrike" cap="none" dirty="0">
                  <a:solidFill>
                    <a:srgbClr val="FFFFFF"/>
                  </a:solidFill>
                  <a:latin typeface="Arial"/>
                  <a:ea typeface="Arial"/>
                  <a:cs typeface="Arial"/>
                  <a:sym typeface="Arial"/>
                </a:rPr>
                <a:t> </a:t>
              </a:r>
              <a:r>
                <a:rPr lang="en-GB" sz="900" b="0" i="0" u="none" strike="noStrike" cap="none" dirty="0" err="1">
                  <a:solidFill>
                    <a:srgbClr val="FFFFFF"/>
                  </a:solidFill>
                  <a:latin typeface="Arial"/>
                  <a:ea typeface="Arial"/>
                  <a:cs typeface="Arial"/>
                  <a:sym typeface="Arial"/>
                </a:rPr>
                <a:t>Werte</a:t>
              </a:r>
              <a:r>
                <a:rPr lang="en-GB" sz="900" b="0" i="0" u="none" strike="noStrike" cap="none" dirty="0">
                  <a:solidFill>
                    <a:srgbClr val="FFFFFF"/>
                  </a:solidFill>
                  <a:latin typeface="Arial"/>
                  <a:ea typeface="Arial"/>
                  <a:cs typeface="Arial"/>
                  <a:sym typeface="Arial"/>
                </a:rPr>
                <a:t> </a:t>
              </a:r>
              <a:r>
                <a:rPr lang="en-GB" sz="900" b="0" i="0" u="none" strike="noStrike" cap="none" dirty="0" err="1">
                  <a:solidFill>
                    <a:srgbClr val="FFFFFF"/>
                  </a:solidFill>
                  <a:latin typeface="Arial"/>
                  <a:ea typeface="Arial"/>
                  <a:cs typeface="Arial"/>
                  <a:sym typeface="Arial"/>
                </a:rPr>
                <a:t>teilen</a:t>
              </a:r>
              <a:endParaRPr dirty="0"/>
            </a:p>
            <a:p>
              <a:pPr marL="171450" marR="0" lvl="0" indent="-171450" algn="l" rtl="0">
                <a:lnSpc>
                  <a:spcPct val="100000"/>
                </a:lnSpc>
                <a:spcBef>
                  <a:spcPts val="0"/>
                </a:spcBef>
                <a:spcAft>
                  <a:spcPts val="0"/>
                </a:spcAft>
                <a:buClr>
                  <a:srgbClr val="FFFFFF"/>
                </a:buClr>
                <a:buSzPts val="900"/>
                <a:buFont typeface="Noto Sans Symbols"/>
                <a:buChar char="⮚"/>
              </a:pPr>
              <a:r>
                <a:rPr lang="en-GB" sz="900" b="0" i="0" u="none" strike="noStrike" cap="none" dirty="0" err="1">
                  <a:solidFill>
                    <a:srgbClr val="FFFFFF"/>
                  </a:solidFill>
                  <a:latin typeface="Arial"/>
                  <a:ea typeface="Arial"/>
                  <a:cs typeface="Arial"/>
                  <a:sym typeface="Arial"/>
                </a:rPr>
                <a:t>Möglichkeit</a:t>
              </a:r>
              <a:r>
                <a:rPr lang="en-GB" sz="900" b="0" i="0" u="none" strike="noStrike" cap="none" dirty="0">
                  <a:solidFill>
                    <a:srgbClr val="FFFFFF"/>
                  </a:solidFill>
                  <a:latin typeface="Arial"/>
                  <a:ea typeface="Arial"/>
                  <a:cs typeface="Arial"/>
                  <a:sym typeface="Arial"/>
                </a:rPr>
                <a:t> </a:t>
              </a:r>
              <a:r>
                <a:rPr lang="en-GB" sz="900" b="0" i="0" u="none" strike="noStrike" cap="none" dirty="0" err="1">
                  <a:solidFill>
                    <a:srgbClr val="FFFFFF"/>
                  </a:solidFill>
                  <a:latin typeface="Arial"/>
                  <a:ea typeface="Arial"/>
                  <a:cs typeface="Arial"/>
                  <a:sym typeface="Arial"/>
                </a:rPr>
                <a:t>zur</a:t>
              </a:r>
              <a:r>
                <a:rPr lang="en-GB" sz="900" b="0" i="0" u="none" strike="noStrike" cap="none" dirty="0">
                  <a:solidFill>
                    <a:srgbClr val="FFFFFF"/>
                  </a:solidFill>
                  <a:latin typeface="Arial"/>
                  <a:ea typeface="Arial"/>
                  <a:cs typeface="Arial"/>
                  <a:sym typeface="Arial"/>
                </a:rPr>
                <a:t> </a:t>
              </a:r>
              <a:r>
                <a:rPr lang="en-GB" sz="900" b="0" i="0" u="none" strike="noStrike" cap="none" dirty="0" err="1">
                  <a:solidFill>
                    <a:srgbClr val="FFFFFF"/>
                  </a:solidFill>
                  <a:latin typeface="Arial"/>
                  <a:ea typeface="Arial"/>
                  <a:cs typeface="Arial"/>
                  <a:sym typeface="Arial"/>
                </a:rPr>
                <a:t>Schaffung</a:t>
              </a:r>
              <a:r>
                <a:rPr lang="en-GB" sz="900" b="0" i="0" u="none" strike="noStrike" cap="none" dirty="0">
                  <a:solidFill>
                    <a:srgbClr val="FFFFFF"/>
                  </a:solidFill>
                  <a:latin typeface="Arial"/>
                  <a:ea typeface="Arial"/>
                  <a:cs typeface="Arial"/>
                  <a:sym typeface="Arial"/>
                </a:rPr>
                <a:t> </a:t>
              </a:r>
              <a:r>
                <a:rPr lang="en-GB" sz="900" b="0" i="0" u="none" strike="noStrike" cap="none" dirty="0" err="1">
                  <a:solidFill>
                    <a:srgbClr val="FFFFFF"/>
                  </a:solidFill>
                  <a:latin typeface="Arial"/>
                  <a:ea typeface="Arial"/>
                  <a:cs typeface="Arial"/>
                  <a:sym typeface="Arial"/>
                </a:rPr>
                <a:t>neuer</a:t>
              </a:r>
              <a:r>
                <a:rPr lang="en-GB" sz="900" b="0" i="0" u="none" strike="noStrike" cap="none" dirty="0">
                  <a:solidFill>
                    <a:srgbClr val="FFFFFF"/>
                  </a:solidFill>
                  <a:latin typeface="Arial"/>
                  <a:ea typeface="Arial"/>
                  <a:cs typeface="Arial"/>
                  <a:sym typeface="Arial"/>
                </a:rPr>
                <a:t> </a:t>
              </a:r>
              <a:r>
                <a:rPr lang="en-GB" sz="900" b="0" i="0" u="none" strike="noStrike" cap="none" dirty="0" err="1">
                  <a:solidFill>
                    <a:srgbClr val="FFFFFF"/>
                  </a:solidFill>
                  <a:latin typeface="Arial"/>
                  <a:ea typeface="Arial"/>
                  <a:cs typeface="Arial"/>
                  <a:sym typeface="Arial"/>
                </a:rPr>
                <a:t>Arbeitsplätze</a:t>
              </a:r>
              <a:endParaRPr dirty="0"/>
            </a:p>
            <a:p>
              <a:pPr marL="171450" marR="0" lvl="0" indent="-171450" algn="l" rtl="0">
                <a:lnSpc>
                  <a:spcPct val="100000"/>
                </a:lnSpc>
                <a:spcBef>
                  <a:spcPts val="0"/>
                </a:spcBef>
                <a:spcAft>
                  <a:spcPts val="0"/>
                </a:spcAft>
                <a:buClr>
                  <a:srgbClr val="FFFFFF"/>
                </a:buClr>
                <a:buSzPts val="900"/>
                <a:buFont typeface="Noto Sans Symbols"/>
                <a:buChar char="⮚"/>
              </a:pPr>
              <a:r>
                <a:rPr lang="en-GB" sz="900" b="0" i="0" u="none" strike="noStrike" cap="none" dirty="0" err="1">
                  <a:solidFill>
                    <a:srgbClr val="FFFFFF"/>
                  </a:solidFill>
                  <a:latin typeface="Arial"/>
                  <a:ea typeface="Arial"/>
                  <a:cs typeface="Arial"/>
                  <a:sym typeface="Arial"/>
                </a:rPr>
                <a:t>Beitrag</a:t>
              </a:r>
              <a:r>
                <a:rPr lang="en-GB" sz="900" b="0" i="0" u="none" strike="noStrike" cap="none" dirty="0">
                  <a:solidFill>
                    <a:srgbClr val="FFFFFF"/>
                  </a:solidFill>
                  <a:latin typeface="Arial"/>
                  <a:ea typeface="Arial"/>
                  <a:cs typeface="Arial"/>
                  <a:sym typeface="Arial"/>
                </a:rPr>
                <a:t> </a:t>
              </a:r>
              <a:r>
                <a:rPr lang="en-GB" sz="900" b="0" i="0" u="none" strike="noStrike" cap="none" dirty="0" err="1">
                  <a:solidFill>
                    <a:srgbClr val="FFFFFF"/>
                  </a:solidFill>
                  <a:latin typeface="Arial"/>
                  <a:ea typeface="Arial"/>
                  <a:cs typeface="Arial"/>
                  <a:sym typeface="Arial"/>
                </a:rPr>
                <a:t>zu</a:t>
              </a:r>
              <a:r>
                <a:rPr lang="en-GB" sz="900" b="0" i="0" u="none" strike="noStrike" cap="none" dirty="0">
                  <a:solidFill>
                    <a:srgbClr val="FFFFFF"/>
                  </a:solidFill>
                  <a:latin typeface="Arial"/>
                  <a:ea typeface="Arial"/>
                  <a:cs typeface="Arial"/>
                  <a:sym typeface="Arial"/>
                </a:rPr>
                <a:t> </a:t>
              </a:r>
              <a:r>
                <a:rPr lang="en-GB" sz="900" b="0" i="0" u="none" strike="noStrike" cap="none" dirty="0" err="1">
                  <a:solidFill>
                    <a:srgbClr val="FFFFFF"/>
                  </a:solidFill>
                  <a:latin typeface="Arial"/>
                  <a:ea typeface="Arial"/>
                  <a:cs typeface="Arial"/>
                  <a:sym typeface="Arial"/>
                </a:rPr>
                <a:t>nachhaltigem</a:t>
              </a:r>
              <a:r>
                <a:rPr lang="en-GB" sz="900" b="0" i="0" u="none" strike="noStrike" cap="none" dirty="0">
                  <a:solidFill>
                    <a:srgbClr val="FFFFFF"/>
                  </a:solidFill>
                  <a:latin typeface="Arial"/>
                  <a:ea typeface="Arial"/>
                  <a:cs typeface="Arial"/>
                  <a:sym typeface="Arial"/>
                </a:rPr>
                <a:t> </a:t>
              </a:r>
              <a:r>
                <a:rPr lang="en-GB" sz="900" b="0" i="0" u="none" strike="noStrike" cap="none" dirty="0" err="1">
                  <a:solidFill>
                    <a:srgbClr val="FFFFFF"/>
                  </a:solidFill>
                  <a:latin typeface="Arial"/>
                  <a:ea typeface="Arial"/>
                  <a:cs typeface="Arial"/>
                  <a:sym typeface="Arial"/>
                </a:rPr>
                <a:t>Wachstum</a:t>
              </a:r>
              <a:endParaRPr dirty="0"/>
            </a:p>
          </p:txBody>
        </p:sp>
      </p:grpSp>
      <p:grpSp>
        <p:nvGrpSpPr>
          <p:cNvPr id="456" name="Google Shape;456;p19"/>
          <p:cNvGrpSpPr/>
          <p:nvPr/>
        </p:nvGrpSpPr>
        <p:grpSpPr>
          <a:xfrm>
            <a:off x="3762347" y="1299520"/>
            <a:ext cx="2081354" cy="2905773"/>
            <a:chOff x="3213013" y="1803519"/>
            <a:chExt cx="2785636" cy="3639853"/>
          </a:xfrm>
        </p:grpSpPr>
        <p:cxnSp>
          <p:nvCxnSpPr>
            <p:cNvPr id="457" name="Google Shape;457;p19"/>
            <p:cNvCxnSpPr/>
            <p:nvPr/>
          </p:nvCxnSpPr>
          <p:spPr>
            <a:xfrm>
              <a:off x="4265835" y="3004412"/>
              <a:ext cx="795993" cy="830402"/>
            </a:xfrm>
            <a:prstGeom prst="straightConnector1">
              <a:avLst/>
            </a:prstGeom>
            <a:noFill/>
            <a:ln w="66675" cap="flat" cmpd="sng">
              <a:solidFill>
                <a:srgbClr val="7F7F7F"/>
              </a:solidFill>
              <a:prstDash val="solid"/>
              <a:round/>
              <a:headEnd type="none" w="sm" len="sm"/>
              <a:tailEnd type="none" w="sm" len="sm"/>
            </a:ln>
          </p:spPr>
        </p:cxnSp>
        <p:cxnSp>
          <p:nvCxnSpPr>
            <p:cNvPr id="458" name="Google Shape;458;p19"/>
            <p:cNvCxnSpPr/>
            <p:nvPr/>
          </p:nvCxnSpPr>
          <p:spPr>
            <a:xfrm rot="10800000" flipH="1">
              <a:off x="3987599" y="4316857"/>
              <a:ext cx="1074230" cy="708147"/>
            </a:xfrm>
            <a:prstGeom prst="straightConnector1">
              <a:avLst/>
            </a:prstGeom>
            <a:noFill/>
            <a:ln w="66675" cap="flat" cmpd="sng">
              <a:solidFill>
                <a:srgbClr val="7F7F7F"/>
              </a:solidFill>
              <a:prstDash val="solid"/>
              <a:round/>
              <a:headEnd type="none" w="sm" len="sm"/>
              <a:tailEnd type="none" w="sm" len="sm"/>
            </a:ln>
          </p:spPr>
        </p:cxnSp>
        <p:cxnSp>
          <p:nvCxnSpPr>
            <p:cNvPr id="459" name="Google Shape;459;p19"/>
            <p:cNvCxnSpPr/>
            <p:nvPr/>
          </p:nvCxnSpPr>
          <p:spPr>
            <a:xfrm rot="10800000" flipH="1">
              <a:off x="4265835" y="2282779"/>
              <a:ext cx="478221" cy="386665"/>
            </a:xfrm>
            <a:prstGeom prst="straightConnector1">
              <a:avLst/>
            </a:prstGeom>
            <a:noFill/>
            <a:ln w="66675" cap="flat" cmpd="sng">
              <a:solidFill>
                <a:srgbClr val="7F7F7F"/>
              </a:solidFill>
              <a:prstDash val="solid"/>
              <a:round/>
              <a:headEnd type="none" w="sm" len="sm"/>
              <a:tailEnd type="none" w="sm" len="sm"/>
            </a:ln>
          </p:spPr>
        </p:cxnSp>
        <p:sp>
          <p:nvSpPr>
            <p:cNvPr id="460" name="Google Shape;460;p19"/>
            <p:cNvSpPr/>
            <p:nvPr/>
          </p:nvSpPr>
          <p:spPr>
            <a:xfrm>
              <a:off x="4872082" y="1803519"/>
              <a:ext cx="795992" cy="592911"/>
            </a:xfrm>
            <a:prstGeom prst="ellipse">
              <a:avLst/>
            </a:prstGeom>
            <a:solidFill>
              <a:srgbClr val="E750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b="0" i="0" u="none" strike="noStrike" cap="none">
                  <a:solidFill>
                    <a:schemeClr val="lt1"/>
                  </a:solidFill>
                  <a:latin typeface="Arial"/>
                  <a:ea typeface="Arial"/>
                  <a:cs typeface="Arial"/>
                  <a:sym typeface="Arial"/>
                </a:rPr>
                <a:t>01</a:t>
              </a:r>
              <a:endParaRPr sz="1600" b="0" i="0" u="none" strike="noStrike" cap="none">
                <a:solidFill>
                  <a:schemeClr val="lt1"/>
                </a:solidFill>
                <a:latin typeface="Arial"/>
                <a:ea typeface="Arial"/>
                <a:cs typeface="Arial"/>
                <a:sym typeface="Arial"/>
              </a:endParaRPr>
            </a:p>
          </p:txBody>
        </p:sp>
        <p:sp>
          <p:nvSpPr>
            <p:cNvPr id="461" name="Google Shape;461;p19"/>
            <p:cNvSpPr/>
            <p:nvPr/>
          </p:nvSpPr>
          <p:spPr>
            <a:xfrm>
              <a:off x="3410846" y="2540931"/>
              <a:ext cx="774293" cy="592911"/>
            </a:xfrm>
            <a:prstGeom prst="ellipse">
              <a:avLst/>
            </a:prstGeom>
            <a:solidFill>
              <a:srgbClr val="0595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b="0" i="0" u="none" strike="noStrike" cap="none">
                  <a:solidFill>
                    <a:schemeClr val="lt1"/>
                  </a:solidFill>
                  <a:latin typeface="Arial"/>
                  <a:ea typeface="Arial"/>
                  <a:cs typeface="Arial"/>
                  <a:sym typeface="Arial"/>
                </a:rPr>
                <a:t>02</a:t>
              </a:r>
              <a:endParaRPr sz="1600" b="0" i="0" u="none" strike="noStrike" cap="none">
                <a:solidFill>
                  <a:schemeClr val="lt1"/>
                </a:solidFill>
                <a:latin typeface="Arial"/>
                <a:ea typeface="Arial"/>
                <a:cs typeface="Arial"/>
                <a:sym typeface="Arial"/>
              </a:endParaRPr>
            </a:p>
          </p:txBody>
        </p:sp>
        <p:sp>
          <p:nvSpPr>
            <p:cNvPr id="462" name="Google Shape;462;p19"/>
            <p:cNvSpPr/>
            <p:nvPr/>
          </p:nvSpPr>
          <p:spPr>
            <a:xfrm>
              <a:off x="5202657" y="3834815"/>
              <a:ext cx="795992" cy="592911"/>
            </a:xfrm>
            <a:prstGeom prst="ellipse">
              <a:avLst/>
            </a:prstGeom>
            <a:solidFill>
              <a:srgbClr val="15A7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b="0" i="0" u="none" strike="noStrike" cap="none">
                  <a:solidFill>
                    <a:schemeClr val="lt1"/>
                  </a:solidFill>
                  <a:latin typeface="Arial"/>
                  <a:ea typeface="Arial"/>
                  <a:cs typeface="Arial"/>
                  <a:sym typeface="Arial"/>
                </a:rPr>
                <a:t>03</a:t>
              </a:r>
              <a:endParaRPr sz="1600" b="0" i="0" u="none" strike="noStrike" cap="none">
                <a:solidFill>
                  <a:schemeClr val="lt1"/>
                </a:solidFill>
                <a:latin typeface="Arial"/>
                <a:ea typeface="Arial"/>
                <a:cs typeface="Arial"/>
                <a:sym typeface="Arial"/>
              </a:endParaRPr>
            </a:p>
          </p:txBody>
        </p:sp>
        <p:sp>
          <p:nvSpPr>
            <p:cNvPr id="463" name="Google Shape;463;p19"/>
            <p:cNvSpPr/>
            <p:nvPr/>
          </p:nvSpPr>
          <p:spPr>
            <a:xfrm>
              <a:off x="3213013" y="4850461"/>
              <a:ext cx="774293" cy="59291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b="0" i="0" u="none" strike="noStrike" cap="none">
                  <a:solidFill>
                    <a:schemeClr val="lt1"/>
                  </a:solidFill>
                  <a:latin typeface="Arial"/>
                  <a:ea typeface="Arial"/>
                  <a:cs typeface="Arial"/>
                  <a:sym typeface="Arial"/>
                </a:rPr>
                <a:t>04</a:t>
              </a:r>
              <a:endParaRPr sz="1600" b="0" i="0" u="none" strike="noStrike" cap="none">
                <a:solidFill>
                  <a:schemeClr val="lt1"/>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p>
            <a:pPr marL="0" lvl="0" indent="0" algn="ctr" rtl="0">
              <a:lnSpc>
                <a:spcPct val="100000"/>
              </a:lnSpc>
              <a:spcBef>
                <a:spcPts val="0"/>
              </a:spcBef>
              <a:spcAft>
                <a:spcPts val="0"/>
              </a:spcAft>
              <a:buSzPts val="9000"/>
              <a:buNone/>
            </a:pPr>
            <a:r>
              <a:rPr lang="en-GB"/>
              <a:t>02</a:t>
            </a:r>
            <a:endParaRPr/>
          </a:p>
        </p:txBody>
      </p:sp>
      <p:sp>
        <p:nvSpPr>
          <p:cNvPr id="116" name="Google Shape;116;p2"/>
          <p:cNvSpPr txBox="1">
            <a:spLocks noGrp="1"/>
          </p:cNvSpPr>
          <p:nvPr>
            <p:ph type="title" idx="2"/>
          </p:nvPr>
        </p:nvSpPr>
        <p:spPr>
          <a:xfrm>
            <a:off x="92220" y="2672735"/>
            <a:ext cx="9051792" cy="106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6000"/>
              <a:buNone/>
            </a:pPr>
            <a:r>
              <a:rPr lang="en-GB" sz="5400" b="1"/>
              <a:t>2.3 Ökologisierung Ihres Unternehmens</a:t>
            </a:r>
            <a:endParaRPr sz="5400"/>
          </a:p>
        </p:txBody>
      </p:sp>
      <p:sp>
        <p:nvSpPr>
          <p:cNvPr id="117" name="Google Shape;117;p2"/>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0"/>
          <p:cNvSpPr txBox="1">
            <a:spLocks noGrp="1"/>
          </p:cNvSpPr>
          <p:nvPr>
            <p:ph type="title"/>
          </p:nvPr>
        </p:nvSpPr>
        <p:spPr>
          <a:xfrm>
            <a:off x="-480692" y="1077043"/>
            <a:ext cx="771780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sz="4000">
                <a:solidFill>
                  <a:srgbClr val="368E00"/>
                </a:solidFill>
              </a:rPr>
              <a:t>Vorteile für andere Interessengruppen</a:t>
            </a:r>
            <a:br>
              <a:rPr lang="en-GB" sz="4000">
                <a:solidFill>
                  <a:srgbClr val="368E00"/>
                </a:solidFill>
              </a:rPr>
            </a:br>
            <a:endParaRPr/>
          </a:p>
        </p:txBody>
      </p:sp>
      <p:sp>
        <p:nvSpPr>
          <p:cNvPr id="469" name="Google Shape;469;p20"/>
          <p:cNvSpPr txBox="1">
            <a:spLocks noGrp="1"/>
          </p:cNvSpPr>
          <p:nvPr>
            <p:ph type="subTitle" idx="1"/>
          </p:nvPr>
        </p:nvSpPr>
        <p:spPr>
          <a:xfrm>
            <a:off x="2443166" y="2000978"/>
            <a:ext cx="5559606" cy="207473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600"/>
              <a:buNone/>
            </a:pPr>
            <a:r>
              <a:rPr lang="en-GB" sz="1600"/>
              <a:t>Ein Überblick über die Vorteile für die Beteiligten mit Ausnahme der Unternehmen und der Verbraucher. </a:t>
            </a:r>
            <a:endParaRPr/>
          </a:p>
          <a:p>
            <a:pPr marL="0" lvl="0" indent="0" algn="just" rtl="0">
              <a:lnSpc>
                <a:spcPct val="100000"/>
              </a:lnSpc>
              <a:spcBef>
                <a:spcPts val="0"/>
              </a:spcBef>
              <a:spcAft>
                <a:spcPts val="0"/>
              </a:spcAft>
              <a:buSzPts val="1600"/>
              <a:buNone/>
            </a:pPr>
            <a:r>
              <a:rPr lang="en-GB" sz="1600"/>
              <a:t>Zu diesen Akteuren gehören die Regierung, die Gemeinden, die Bildungseinrichtungen und die Gesellschaft im Allgemeinen, und</a:t>
            </a:r>
            <a:endParaRPr/>
          </a:p>
          <a:p>
            <a:pPr marL="0" lvl="0" indent="0" algn="just" rtl="0">
              <a:lnSpc>
                <a:spcPct val="100000"/>
              </a:lnSpc>
              <a:spcBef>
                <a:spcPts val="0"/>
              </a:spcBef>
              <a:spcAft>
                <a:spcPts val="0"/>
              </a:spcAft>
              <a:buSzPts val="1600"/>
              <a:buNone/>
            </a:pPr>
            <a:r>
              <a:rPr lang="en-GB" sz="1600"/>
              <a:t> gibt einen Überblick über die wichtigsten Dimensionen des CE-Nutzens aus der Sicht dieser Gruppen. </a:t>
            </a:r>
            <a:endParaRPr/>
          </a:p>
          <a:p>
            <a:pPr marL="0" lvl="0" indent="0" algn="just" rtl="0">
              <a:lnSpc>
                <a:spcPct val="100000"/>
              </a:lnSpc>
              <a:spcBef>
                <a:spcPts val="0"/>
              </a:spcBef>
              <a:spcAft>
                <a:spcPts val="0"/>
              </a:spcAft>
              <a:buSzPts val="1600"/>
              <a:buNone/>
            </a:pPr>
            <a:r>
              <a:rPr lang="en-GB" sz="1400"/>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21"/>
          <p:cNvSpPr txBox="1">
            <a:spLocks noGrp="1"/>
          </p:cNvSpPr>
          <p:nvPr>
            <p:ph type="title"/>
          </p:nvPr>
        </p:nvSpPr>
        <p:spPr>
          <a:xfrm>
            <a:off x="474686" y="118081"/>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a:solidFill>
                  <a:srgbClr val="059540"/>
                </a:solidFill>
              </a:rPr>
              <a:t>Vorteile für andere Interessengruppen</a:t>
            </a:r>
            <a:br>
              <a:rPr lang="en-GB"/>
            </a:br>
            <a:endParaRPr/>
          </a:p>
        </p:txBody>
      </p:sp>
      <p:sp>
        <p:nvSpPr>
          <p:cNvPr id="475" name="Google Shape;475;p21"/>
          <p:cNvSpPr txBox="1"/>
          <p:nvPr/>
        </p:nvSpPr>
        <p:spPr>
          <a:xfrm>
            <a:off x="474686" y="1118327"/>
            <a:ext cx="11163300" cy="489902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368E00"/>
              </a:buClr>
              <a:buSzPts val="1600"/>
              <a:buFont typeface="Arial"/>
              <a:buNone/>
            </a:pPr>
            <a:r>
              <a:rPr lang="en-GB" sz="1600" b="1" i="0" u="none" strike="noStrike" cap="none">
                <a:solidFill>
                  <a:srgbClr val="368E00"/>
                </a:solidFill>
                <a:latin typeface="Arial"/>
                <a:ea typeface="Arial"/>
                <a:cs typeface="Arial"/>
                <a:sym typeface="Arial"/>
              </a:rPr>
              <a:t>Wer sind sie? </a:t>
            </a:r>
            <a:endParaRPr/>
          </a:p>
          <a:p>
            <a:pPr marL="228600" marR="0" lvl="0" indent="-228600" algn="l" rtl="0">
              <a:lnSpc>
                <a:spcPct val="90000"/>
              </a:lnSpc>
              <a:spcBef>
                <a:spcPts val="1000"/>
              </a:spcBef>
              <a:spcAft>
                <a:spcPts val="0"/>
              </a:spcAft>
              <a:buClr>
                <a:srgbClr val="000000"/>
              </a:buClr>
              <a:buSzPts val="1600"/>
              <a:buFont typeface="Arial"/>
              <a:buChar char="•"/>
            </a:pPr>
            <a:r>
              <a:rPr lang="en-GB" sz="1600" b="0" i="0" u="none" strike="noStrike" cap="none">
                <a:solidFill>
                  <a:srgbClr val="000000"/>
                </a:solidFill>
                <a:latin typeface="Arial"/>
                <a:ea typeface="Arial"/>
                <a:cs typeface="Arial"/>
                <a:sym typeface="Arial"/>
              </a:rPr>
              <a:t>Regierung </a:t>
            </a:r>
            <a:endParaRPr/>
          </a:p>
          <a:p>
            <a:pPr marL="228600" marR="0" lvl="0" indent="-228600" algn="l" rtl="0">
              <a:lnSpc>
                <a:spcPct val="90000"/>
              </a:lnSpc>
              <a:spcBef>
                <a:spcPts val="1000"/>
              </a:spcBef>
              <a:spcAft>
                <a:spcPts val="0"/>
              </a:spcAft>
              <a:buClr>
                <a:srgbClr val="000000"/>
              </a:buClr>
              <a:buSzPts val="1600"/>
              <a:buFont typeface="Arial"/>
              <a:buChar char="•"/>
            </a:pPr>
            <a:r>
              <a:rPr lang="en-GB" sz="1600" b="0" i="0" u="none" strike="noStrike" cap="none">
                <a:solidFill>
                  <a:srgbClr val="000000"/>
                </a:solidFill>
                <a:latin typeface="Arial"/>
                <a:ea typeface="Arial"/>
                <a:cs typeface="Arial"/>
                <a:sym typeface="Arial"/>
              </a:rPr>
              <a:t>Gemeinden </a:t>
            </a:r>
            <a:endParaRPr/>
          </a:p>
          <a:p>
            <a:pPr marL="228600" marR="0" lvl="0" indent="-228600" algn="l" rtl="0">
              <a:lnSpc>
                <a:spcPct val="90000"/>
              </a:lnSpc>
              <a:spcBef>
                <a:spcPts val="1000"/>
              </a:spcBef>
              <a:spcAft>
                <a:spcPts val="0"/>
              </a:spcAft>
              <a:buClr>
                <a:srgbClr val="000000"/>
              </a:buClr>
              <a:buSzPts val="1600"/>
              <a:buFont typeface="Arial"/>
              <a:buChar char="•"/>
            </a:pPr>
            <a:r>
              <a:rPr lang="en-GB" sz="1600" b="0" i="0" u="none" strike="noStrike" cap="none">
                <a:solidFill>
                  <a:srgbClr val="000000"/>
                </a:solidFill>
                <a:latin typeface="Arial"/>
                <a:ea typeface="Arial"/>
                <a:cs typeface="Arial"/>
                <a:sym typeface="Arial"/>
              </a:rPr>
              <a:t>Bildungseinrichtungen und </a:t>
            </a:r>
            <a:endParaRPr/>
          </a:p>
          <a:p>
            <a:pPr marL="228600" marR="0" lvl="0" indent="-228600" algn="l" rtl="0">
              <a:lnSpc>
                <a:spcPct val="90000"/>
              </a:lnSpc>
              <a:spcBef>
                <a:spcPts val="1000"/>
              </a:spcBef>
              <a:spcAft>
                <a:spcPts val="0"/>
              </a:spcAft>
              <a:buClr>
                <a:srgbClr val="000000"/>
              </a:buClr>
              <a:buSzPts val="1600"/>
              <a:buFont typeface="Arial"/>
              <a:buChar char="•"/>
            </a:pPr>
            <a:r>
              <a:rPr lang="en-GB" sz="1600" b="0" i="0" u="none" strike="noStrike" cap="none">
                <a:solidFill>
                  <a:srgbClr val="000000"/>
                </a:solidFill>
                <a:latin typeface="Arial"/>
                <a:ea typeface="Arial"/>
                <a:cs typeface="Arial"/>
                <a:sym typeface="Arial"/>
              </a:rPr>
              <a:t>die gesamte </a:t>
            </a:r>
            <a:r>
              <a:rPr lang="en-GB" sz="1600" b="1" i="0" u="none" strike="noStrike" cap="none">
                <a:solidFill>
                  <a:srgbClr val="000000"/>
                </a:solidFill>
                <a:latin typeface="Arial"/>
                <a:ea typeface="Arial"/>
                <a:cs typeface="Arial"/>
                <a:sym typeface="Arial"/>
              </a:rPr>
              <a:t>Gesellschaft </a:t>
            </a:r>
            <a:endParaRPr sz="1600" b="1"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1600"/>
              <a:buFont typeface="Arial"/>
              <a:buNone/>
            </a:pPr>
            <a:endParaRPr sz="1600" b="1" i="0" u="none" strike="noStrike" cap="none">
              <a:solidFill>
                <a:srgbClr val="368E00"/>
              </a:solidFill>
              <a:latin typeface="Arial"/>
              <a:ea typeface="Arial"/>
              <a:cs typeface="Arial"/>
              <a:sym typeface="Arial"/>
            </a:endParaRPr>
          </a:p>
          <a:p>
            <a:pPr marL="0" marR="0" lvl="0" indent="0" algn="l" rtl="0">
              <a:lnSpc>
                <a:spcPct val="90000"/>
              </a:lnSpc>
              <a:spcBef>
                <a:spcPts val="1000"/>
              </a:spcBef>
              <a:spcAft>
                <a:spcPts val="0"/>
              </a:spcAft>
              <a:buClr>
                <a:srgbClr val="368E00"/>
              </a:buClr>
              <a:buSzPts val="1600"/>
              <a:buFont typeface="Arial"/>
              <a:buNone/>
            </a:pPr>
            <a:r>
              <a:rPr lang="en-GB" sz="1600" b="1" i="0" u="none" strike="noStrike" cap="none">
                <a:solidFill>
                  <a:srgbClr val="368E00"/>
                </a:solidFill>
                <a:latin typeface="Arial"/>
                <a:ea typeface="Arial"/>
                <a:cs typeface="Arial"/>
                <a:sym typeface="Arial"/>
              </a:rPr>
              <a:t>Ziele für nachhaltige Entwicklung in Europa</a:t>
            </a:r>
            <a:endParaRPr sz="1600" b="1" i="0" u="none" strike="noStrike" cap="none">
              <a:solidFill>
                <a:srgbClr val="368E00"/>
              </a:solidFill>
              <a:latin typeface="Arial"/>
              <a:ea typeface="Arial"/>
              <a:cs typeface="Arial"/>
              <a:sym typeface="Arial"/>
            </a:endParaRPr>
          </a:p>
          <a:p>
            <a:pPr marL="228600" marR="0" lvl="0" indent="-228600" algn="l" rtl="0">
              <a:lnSpc>
                <a:spcPct val="120000"/>
              </a:lnSpc>
              <a:spcBef>
                <a:spcPts val="500"/>
              </a:spcBef>
              <a:spcAft>
                <a:spcPts val="0"/>
              </a:spcAft>
              <a:buClr>
                <a:srgbClr val="000000"/>
              </a:buClr>
              <a:buSzPts val="1600"/>
              <a:buFont typeface="Arial"/>
              <a:buChar char="•"/>
            </a:pPr>
            <a:r>
              <a:rPr lang="en-GB" sz="1600" b="0" i="0" u="none" strike="noStrike" cap="none">
                <a:solidFill>
                  <a:srgbClr val="000000"/>
                </a:solidFill>
                <a:latin typeface="Arial"/>
                <a:ea typeface="Arial"/>
                <a:cs typeface="Arial"/>
                <a:sym typeface="Arial"/>
              </a:rPr>
              <a:t>Zusammenarbeit von Wissenschaft und Wirtschaft </a:t>
            </a:r>
            <a:endParaRPr/>
          </a:p>
          <a:p>
            <a:pPr marL="228600" marR="0" lvl="0" indent="-228600" algn="l" rtl="0">
              <a:lnSpc>
                <a:spcPct val="120000"/>
              </a:lnSpc>
              <a:spcBef>
                <a:spcPts val="500"/>
              </a:spcBef>
              <a:spcAft>
                <a:spcPts val="0"/>
              </a:spcAft>
              <a:buClr>
                <a:srgbClr val="000000"/>
              </a:buClr>
              <a:buSzPts val="1600"/>
              <a:buFont typeface="Arial"/>
              <a:buChar char="•"/>
            </a:pPr>
            <a:r>
              <a:rPr lang="en-GB" sz="1600" b="0" i="0" u="none" strike="noStrike" cap="none">
                <a:solidFill>
                  <a:srgbClr val="000000"/>
                </a:solidFill>
                <a:latin typeface="Arial"/>
                <a:ea typeface="Arial"/>
                <a:cs typeface="Arial"/>
                <a:sym typeface="Arial"/>
              </a:rPr>
              <a:t>die lokalen, regionalen und staatlichen Behörden</a:t>
            </a:r>
            <a:endParaRPr sz="1600" b="0" i="0" u="none" strike="noStrike" cap="none">
              <a:solidFill>
                <a:srgbClr val="000000"/>
              </a:solidFill>
              <a:latin typeface="Arial"/>
              <a:ea typeface="Arial"/>
              <a:cs typeface="Arial"/>
              <a:sym typeface="Arial"/>
            </a:endParaRPr>
          </a:p>
          <a:p>
            <a:pPr marL="228600" marR="0" lvl="0" indent="-228600" algn="l" rtl="0">
              <a:lnSpc>
                <a:spcPct val="120000"/>
              </a:lnSpc>
              <a:spcBef>
                <a:spcPts val="500"/>
              </a:spcBef>
              <a:spcAft>
                <a:spcPts val="0"/>
              </a:spcAft>
              <a:buClr>
                <a:srgbClr val="000000"/>
              </a:buClr>
              <a:buSzPts val="1600"/>
              <a:buFont typeface="Arial"/>
              <a:buChar char="•"/>
            </a:pPr>
            <a:r>
              <a:rPr lang="en-GB" sz="1600" b="0" i="0" u="none" strike="noStrike" cap="none">
                <a:solidFill>
                  <a:srgbClr val="000000"/>
                </a:solidFill>
                <a:latin typeface="Arial"/>
                <a:ea typeface="Arial"/>
                <a:cs typeface="Arial"/>
                <a:sym typeface="Arial"/>
              </a:rPr>
              <a:t>Der Europäische Grüne Deal</a:t>
            </a:r>
            <a:endParaRPr sz="1600" b="0" i="0" u="none" strike="noStrike" cap="none">
              <a:solidFill>
                <a:srgbClr val="000000"/>
              </a:solidFill>
              <a:latin typeface="Arial"/>
              <a:ea typeface="Arial"/>
              <a:cs typeface="Arial"/>
              <a:sym typeface="Arial"/>
            </a:endParaRPr>
          </a:p>
        </p:txBody>
      </p:sp>
      <p:pic>
        <p:nvPicPr>
          <p:cNvPr id="476" name="Google Shape;476;p21"/>
          <p:cNvPicPr preferRelativeResize="0"/>
          <p:nvPr/>
        </p:nvPicPr>
        <p:blipFill rotWithShape="1">
          <a:blip r:embed="rId3">
            <a:alphaModFix/>
          </a:blip>
          <a:srcRect/>
          <a:stretch/>
        </p:blipFill>
        <p:spPr>
          <a:xfrm>
            <a:off x="4803681" y="1410586"/>
            <a:ext cx="4177286" cy="2628451"/>
          </a:xfrm>
          <a:prstGeom prst="rect">
            <a:avLst/>
          </a:prstGeom>
          <a:noFill/>
          <a:ln>
            <a:noFill/>
          </a:ln>
        </p:spPr>
      </p:pic>
      <p:sp>
        <p:nvSpPr>
          <p:cNvPr id="477" name="Google Shape;477;p21"/>
          <p:cNvSpPr txBox="1"/>
          <p:nvPr/>
        </p:nvSpPr>
        <p:spPr>
          <a:xfrm>
            <a:off x="5819559" y="4058249"/>
            <a:ext cx="2955846" cy="3231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500" b="1" i="0" u="none" strike="noStrike" cap="none">
                <a:solidFill>
                  <a:srgbClr val="374957"/>
                </a:solidFill>
                <a:latin typeface="Proxima Nova"/>
                <a:ea typeface="Proxima Nova"/>
                <a:cs typeface="Proxima Nova"/>
                <a:sym typeface="Proxima Nova"/>
              </a:rPr>
              <a:t>sdg infografik </a:t>
            </a:r>
            <a:r>
              <a:rPr lang="en-GB" sz="500" b="0" i="0" u="none" strike="noStrike" cap="none">
                <a:solidFill>
                  <a:srgbClr val="000000"/>
                </a:solidFill>
                <a:latin typeface="Arial"/>
                <a:ea typeface="Arial"/>
                <a:cs typeface="Arial"/>
                <a:sym typeface="Arial"/>
              </a:rPr>
              <a:t>von </a:t>
            </a:r>
            <a:r>
              <a:rPr lang="en-GB" sz="500" b="1" i="0" u="none" strike="noStrike" cap="none">
                <a:solidFill>
                  <a:srgbClr val="0F73EE"/>
                </a:solidFill>
                <a:latin typeface="Proxima Nova"/>
                <a:ea typeface="Proxima Nova"/>
                <a:cs typeface="Proxima Nova"/>
                <a:sym typeface="Proxima Nova"/>
              </a:rPr>
              <a:t>freepik </a:t>
            </a:r>
            <a:r>
              <a:rPr lang="en-GB" sz="500" b="0" i="0" u="none" strike="noStrike" cap="none">
                <a:solidFill>
                  <a:srgbClr val="000000"/>
                </a:solidFill>
                <a:latin typeface="Arial"/>
                <a:ea typeface="Arial"/>
                <a:cs typeface="Arial"/>
                <a:sym typeface="Arial"/>
              </a:rPr>
              <a:t>in https://www.freepik.com/free-vector/hand-drawn-sdg-infographic-infographic_29830257.htm#query=sustainable%20development%20goals&amp;position=1&amp;from_view=search&amp;track=ais</a:t>
            </a:r>
            <a:endParaRPr/>
          </a:p>
        </p:txBody>
      </p:sp>
      <p:pic>
        <p:nvPicPr>
          <p:cNvPr id="478" name="Google Shape;478;p21" descr="Uma imagem com texto, clipart&#10;&#10;Descrição gerada automaticamente"/>
          <p:cNvPicPr preferRelativeResize="0"/>
          <p:nvPr/>
        </p:nvPicPr>
        <p:blipFill rotWithShape="1">
          <a:blip r:embed="rId4">
            <a:alphaModFix/>
          </a:blip>
          <a:srcRect/>
          <a:stretch/>
        </p:blipFill>
        <p:spPr>
          <a:xfrm>
            <a:off x="8299738" y="3819903"/>
            <a:ext cx="681229" cy="23834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22"/>
          <p:cNvSpPr txBox="1">
            <a:spLocks noGrp="1"/>
          </p:cNvSpPr>
          <p:nvPr>
            <p:ph type="title"/>
          </p:nvPr>
        </p:nvSpPr>
        <p:spPr>
          <a:xfrm>
            <a:off x="474686" y="118081"/>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a:solidFill>
                  <a:srgbClr val="059540"/>
                </a:solidFill>
              </a:rPr>
              <a:t>Vorteile für andere Interessengruppen</a:t>
            </a:r>
            <a:br>
              <a:rPr lang="en-GB"/>
            </a:br>
            <a:endParaRPr/>
          </a:p>
        </p:txBody>
      </p:sp>
      <p:sp>
        <p:nvSpPr>
          <p:cNvPr id="484" name="Google Shape;484;p22"/>
          <p:cNvSpPr txBox="1"/>
          <p:nvPr/>
        </p:nvSpPr>
        <p:spPr>
          <a:xfrm>
            <a:off x="297711" y="1247553"/>
            <a:ext cx="4790619" cy="282758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400"/>
              <a:buFont typeface="Arial"/>
              <a:buNone/>
            </a:pPr>
            <a:endParaRPr sz="2400" b="1" i="0" u="none" strike="noStrike" cap="none">
              <a:solidFill>
                <a:srgbClr val="368E00"/>
              </a:solidFill>
              <a:latin typeface="Verdana"/>
              <a:ea typeface="Verdana"/>
              <a:cs typeface="Verdana"/>
              <a:sym typeface="Verdana"/>
            </a:endParaRPr>
          </a:p>
          <a:p>
            <a:pPr marL="0" marR="0" lvl="0" indent="0" algn="l" rtl="0">
              <a:lnSpc>
                <a:spcPct val="90000"/>
              </a:lnSpc>
              <a:spcBef>
                <a:spcPts val="1000"/>
              </a:spcBef>
              <a:spcAft>
                <a:spcPts val="0"/>
              </a:spcAft>
              <a:buClr>
                <a:srgbClr val="368E00"/>
              </a:buClr>
              <a:buSzPts val="1400"/>
              <a:buFont typeface="Arial"/>
              <a:buNone/>
            </a:pPr>
            <a:r>
              <a:rPr lang="en-GB" sz="1400" b="1" i="0" u="none" strike="noStrike" cap="none">
                <a:solidFill>
                  <a:srgbClr val="368E00"/>
                </a:solidFill>
                <a:latin typeface="Arial"/>
                <a:ea typeface="Arial"/>
                <a:cs typeface="Arial"/>
                <a:sym typeface="Arial"/>
              </a:rPr>
              <a:t>Bildung für nachhaltige Entwicklung</a:t>
            </a:r>
            <a:endParaRPr/>
          </a:p>
          <a:p>
            <a:pPr marL="0" marR="0" lvl="0" indent="0" algn="l" rtl="0">
              <a:lnSpc>
                <a:spcPct val="90000"/>
              </a:lnSpc>
              <a:spcBef>
                <a:spcPts val="1000"/>
              </a:spcBef>
              <a:spcAft>
                <a:spcPts val="0"/>
              </a:spcAft>
              <a:buClr>
                <a:srgbClr val="368E00"/>
              </a:buClr>
              <a:buSzPts val="1400"/>
              <a:buFont typeface="Arial"/>
              <a:buNone/>
            </a:pPr>
            <a:r>
              <a:rPr lang="en-GB" sz="1400" b="1" i="0" u="none" strike="noStrike" cap="none">
                <a:solidFill>
                  <a:srgbClr val="368E00"/>
                </a:solidFill>
                <a:latin typeface="Arial"/>
                <a:ea typeface="Arial"/>
                <a:cs typeface="Arial"/>
                <a:sym typeface="Arial"/>
              </a:rPr>
              <a:t> </a:t>
            </a:r>
            <a:endParaRPr sz="1400" b="1" i="0" u="none" strike="noStrike" cap="none">
              <a:solidFill>
                <a:srgbClr val="368E00"/>
              </a:solidFill>
              <a:latin typeface="Arial"/>
              <a:ea typeface="Arial"/>
              <a:cs typeface="Arial"/>
              <a:sym typeface="Arial"/>
            </a:endParaRPr>
          </a:p>
          <a:p>
            <a:pPr marL="228600" marR="0" lvl="0" indent="-228600" algn="l" rtl="0">
              <a:lnSpc>
                <a:spcPct val="120000"/>
              </a:lnSpc>
              <a:spcBef>
                <a:spcPts val="50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lebenslanges Lernen </a:t>
            </a:r>
            <a:endParaRPr/>
          </a:p>
          <a:p>
            <a:pPr marL="228600" marR="0" lvl="0" indent="-228600" algn="l" rtl="0">
              <a:lnSpc>
                <a:spcPct val="120000"/>
              </a:lnSpc>
              <a:spcBef>
                <a:spcPts val="50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integraler Bestandteil einer hochwertigen Bildung </a:t>
            </a:r>
            <a:endParaRPr/>
          </a:p>
          <a:p>
            <a:pPr marL="228600" marR="0" lvl="0" indent="-228600" algn="l" rtl="0">
              <a:lnSpc>
                <a:spcPct val="120000"/>
              </a:lnSpc>
              <a:spcBef>
                <a:spcPts val="50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höheres Niveau des Wissenserwerbs </a:t>
            </a:r>
            <a:endParaRPr/>
          </a:p>
          <a:p>
            <a:pPr marL="228600" marR="0" lvl="0" indent="-228600" algn="l" rtl="0">
              <a:lnSpc>
                <a:spcPct val="120000"/>
              </a:lnSpc>
              <a:spcBef>
                <a:spcPts val="50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befähigt Menschen aller Geschlechter und Altersgruppen und respektiert die kulturelle Vielfalt</a:t>
            </a:r>
            <a:endParaRPr/>
          </a:p>
        </p:txBody>
      </p:sp>
      <p:sp>
        <p:nvSpPr>
          <p:cNvPr id="485" name="Google Shape;485;p22"/>
          <p:cNvSpPr/>
          <p:nvPr/>
        </p:nvSpPr>
        <p:spPr>
          <a:xfrm rot="295670">
            <a:off x="5817508" y="1590400"/>
            <a:ext cx="1981047" cy="2563019"/>
          </a:xfrm>
          <a:custGeom>
            <a:avLst/>
            <a:gdLst/>
            <a:ahLst/>
            <a:cxnLst/>
            <a:rect l="l" t="t" r="r" b="b"/>
            <a:pathLst>
              <a:path w="3080644" h="4439610" extrusionOk="0">
                <a:moveTo>
                  <a:pt x="1012072" y="3220106"/>
                </a:moveTo>
                <a:lnTo>
                  <a:pt x="998456" y="3229609"/>
                </a:lnTo>
                <a:cubicBezTo>
                  <a:pt x="943555" y="3272612"/>
                  <a:pt x="952339" y="3307176"/>
                  <a:pt x="962396" y="3356060"/>
                </a:cubicBezTo>
                <a:lnTo>
                  <a:pt x="967019" y="3386898"/>
                </a:lnTo>
                <a:close/>
                <a:moveTo>
                  <a:pt x="2308946" y="281"/>
                </a:moveTo>
                <a:cubicBezTo>
                  <a:pt x="2371920" y="-2431"/>
                  <a:pt x="2431416" y="14543"/>
                  <a:pt x="2488812" y="48840"/>
                </a:cubicBezTo>
                <a:cubicBezTo>
                  <a:pt x="2538275" y="78705"/>
                  <a:pt x="2581672" y="115103"/>
                  <a:pt x="2621336" y="156633"/>
                </a:cubicBezTo>
                <a:cubicBezTo>
                  <a:pt x="2661467" y="198163"/>
                  <a:pt x="2716063" y="285425"/>
                  <a:pt x="2720730" y="341421"/>
                </a:cubicBezTo>
                <a:cubicBezTo>
                  <a:pt x="2722129" y="359620"/>
                  <a:pt x="2723530" y="377818"/>
                  <a:pt x="2724462" y="396483"/>
                </a:cubicBezTo>
                <a:cubicBezTo>
                  <a:pt x="2727729" y="442214"/>
                  <a:pt x="2723996" y="462746"/>
                  <a:pt x="2765527" y="475812"/>
                </a:cubicBezTo>
                <a:cubicBezTo>
                  <a:pt x="2828522" y="496344"/>
                  <a:pt x="2842988" y="542541"/>
                  <a:pt x="2870052" y="599937"/>
                </a:cubicBezTo>
                <a:cubicBezTo>
                  <a:pt x="2898518" y="660599"/>
                  <a:pt x="2944715" y="696997"/>
                  <a:pt x="2960580" y="758592"/>
                </a:cubicBezTo>
                <a:cubicBezTo>
                  <a:pt x="2968980" y="791257"/>
                  <a:pt x="2990444" y="829054"/>
                  <a:pt x="2985778" y="861253"/>
                </a:cubicBezTo>
                <a:cubicBezTo>
                  <a:pt x="2977379" y="918182"/>
                  <a:pt x="2966646" y="967179"/>
                  <a:pt x="2984378" y="1020375"/>
                </a:cubicBezTo>
                <a:cubicBezTo>
                  <a:pt x="3010510" y="1097837"/>
                  <a:pt x="3017043" y="1189764"/>
                  <a:pt x="3052508" y="1264425"/>
                </a:cubicBezTo>
                <a:cubicBezTo>
                  <a:pt x="3080038" y="1322754"/>
                  <a:pt x="3089838" y="1368951"/>
                  <a:pt x="3070706" y="1427281"/>
                </a:cubicBezTo>
                <a:cubicBezTo>
                  <a:pt x="3059507" y="1461812"/>
                  <a:pt x="3043641" y="1500543"/>
                  <a:pt x="3049708" y="1536940"/>
                </a:cubicBezTo>
                <a:cubicBezTo>
                  <a:pt x="3051574" y="1547206"/>
                  <a:pt x="3066040" y="1557939"/>
                  <a:pt x="3052508" y="1562605"/>
                </a:cubicBezTo>
                <a:cubicBezTo>
                  <a:pt x="3039442" y="1566805"/>
                  <a:pt x="3025442" y="1556072"/>
                  <a:pt x="3019376" y="1547206"/>
                </a:cubicBezTo>
                <a:cubicBezTo>
                  <a:pt x="3008177" y="1530874"/>
                  <a:pt x="3007244" y="1508942"/>
                  <a:pt x="2996511" y="1492143"/>
                </a:cubicBezTo>
                <a:cubicBezTo>
                  <a:pt x="2993244" y="1487477"/>
                  <a:pt x="2991378" y="1481411"/>
                  <a:pt x="2982045" y="1477677"/>
                </a:cubicBezTo>
                <a:cubicBezTo>
                  <a:pt x="2991845" y="1545340"/>
                  <a:pt x="2993244" y="1612535"/>
                  <a:pt x="3023576" y="1674598"/>
                </a:cubicBezTo>
                <a:cubicBezTo>
                  <a:pt x="3030109" y="1687664"/>
                  <a:pt x="3030576" y="1700263"/>
                  <a:pt x="3024042" y="1714729"/>
                </a:cubicBezTo>
                <a:cubicBezTo>
                  <a:pt x="3013310" y="1738061"/>
                  <a:pt x="3017509" y="1763726"/>
                  <a:pt x="3018910" y="1788457"/>
                </a:cubicBezTo>
                <a:cubicBezTo>
                  <a:pt x="3022176" y="1860319"/>
                  <a:pt x="3025909" y="1931714"/>
                  <a:pt x="3029642" y="2003576"/>
                </a:cubicBezTo>
                <a:cubicBezTo>
                  <a:pt x="3030109" y="2010109"/>
                  <a:pt x="3030109" y="2016642"/>
                  <a:pt x="3033842" y="2022241"/>
                </a:cubicBezTo>
                <a:cubicBezTo>
                  <a:pt x="3043641" y="2035774"/>
                  <a:pt x="3040842" y="2048840"/>
                  <a:pt x="3033842" y="2062838"/>
                </a:cubicBezTo>
                <a:cubicBezTo>
                  <a:pt x="3022176" y="2085704"/>
                  <a:pt x="3023109" y="2088970"/>
                  <a:pt x="3040842" y="2106236"/>
                </a:cubicBezTo>
                <a:cubicBezTo>
                  <a:pt x="3055774" y="2120702"/>
                  <a:pt x="3056240" y="2124434"/>
                  <a:pt x="3043641" y="2141700"/>
                </a:cubicBezTo>
                <a:cubicBezTo>
                  <a:pt x="3035708" y="2151966"/>
                  <a:pt x="3027309" y="2161765"/>
                  <a:pt x="3019376" y="2172032"/>
                </a:cubicBezTo>
                <a:cubicBezTo>
                  <a:pt x="3010043" y="2183698"/>
                  <a:pt x="3009110" y="2196763"/>
                  <a:pt x="3015176" y="2210295"/>
                </a:cubicBezTo>
                <a:cubicBezTo>
                  <a:pt x="3018910" y="2219162"/>
                  <a:pt x="3021709" y="2228961"/>
                  <a:pt x="3027309" y="2236427"/>
                </a:cubicBezTo>
                <a:cubicBezTo>
                  <a:pt x="3046441" y="2261158"/>
                  <a:pt x="3040842" y="2286357"/>
                  <a:pt x="3031975" y="2312955"/>
                </a:cubicBezTo>
                <a:cubicBezTo>
                  <a:pt x="3024042" y="2337687"/>
                  <a:pt x="3013776" y="2361485"/>
                  <a:pt x="3013776" y="2388083"/>
                </a:cubicBezTo>
                <a:cubicBezTo>
                  <a:pt x="3013776" y="2406749"/>
                  <a:pt x="3016576" y="2424948"/>
                  <a:pt x="3026842" y="2440813"/>
                </a:cubicBezTo>
                <a:cubicBezTo>
                  <a:pt x="3042708" y="2466011"/>
                  <a:pt x="3037575" y="2493076"/>
                  <a:pt x="3035708" y="2519675"/>
                </a:cubicBezTo>
                <a:cubicBezTo>
                  <a:pt x="3026842" y="2633067"/>
                  <a:pt x="2998864" y="2687663"/>
                  <a:pt x="2994664" y="2801522"/>
                </a:cubicBezTo>
                <a:cubicBezTo>
                  <a:pt x="2962188" y="2904273"/>
                  <a:pt x="2877914" y="2943717"/>
                  <a:pt x="2850383" y="2974514"/>
                </a:cubicBezTo>
                <a:cubicBezTo>
                  <a:pt x="2654690" y="3020565"/>
                  <a:pt x="2021062" y="3065229"/>
                  <a:pt x="1839152" y="3077828"/>
                </a:cubicBezTo>
                <a:lnTo>
                  <a:pt x="1839722" y="3074971"/>
                </a:lnTo>
                <a:lnTo>
                  <a:pt x="1584473" y="3080570"/>
                </a:lnTo>
                <a:cubicBezTo>
                  <a:pt x="1561141" y="3038573"/>
                  <a:pt x="1556008" y="3017108"/>
                  <a:pt x="1527076" y="2985377"/>
                </a:cubicBezTo>
                <a:cubicBezTo>
                  <a:pt x="1500012" y="2955979"/>
                  <a:pt x="1496746" y="3026440"/>
                  <a:pt x="1493012" y="3048839"/>
                </a:cubicBezTo>
                <a:cubicBezTo>
                  <a:pt x="1488346" y="3077304"/>
                  <a:pt x="1484146" y="3106235"/>
                  <a:pt x="1479480" y="3134700"/>
                </a:cubicBezTo>
                <a:cubicBezTo>
                  <a:pt x="1475280" y="3160365"/>
                  <a:pt x="1422083" y="3319954"/>
                  <a:pt x="1398752" y="3373150"/>
                </a:cubicBezTo>
                <a:cubicBezTo>
                  <a:pt x="1360021" y="3461345"/>
                  <a:pt x="1309158" y="3542539"/>
                  <a:pt x="1258761" y="3624667"/>
                </a:cubicBezTo>
                <a:cubicBezTo>
                  <a:pt x="1227030" y="3676463"/>
                  <a:pt x="1194366" y="3727793"/>
                  <a:pt x="1166368" y="3782389"/>
                </a:cubicBezTo>
                <a:cubicBezTo>
                  <a:pt x="1123437" y="3865917"/>
                  <a:pt x="1178034" y="3887849"/>
                  <a:pt x="1217231" y="3960177"/>
                </a:cubicBezTo>
                <a:cubicBezTo>
                  <a:pt x="1225164" y="3975110"/>
                  <a:pt x="1234496" y="4039972"/>
                  <a:pt x="1225630" y="4055838"/>
                </a:cubicBezTo>
                <a:cubicBezTo>
                  <a:pt x="1217697" y="4070770"/>
                  <a:pt x="1197166" y="4391349"/>
                  <a:pt x="1198565" y="4434746"/>
                </a:cubicBezTo>
                <a:cubicBezTo>
                  <a:pt x="1175700" y="4443612"/>
                  <a:pt x="1106638" y="4438012"/>
                  <a:pt x="1075840" y="4436146"/>
                </a:cubicBezTo>
                <a:cubicBezTo>
                  <a:pt x="1073041" y="4422613"/>
                  <a:pt x="1080973" y="4362884"/>
                  <a:pt x="1078640" y="4341885"/>
                </a:cubicBezTo>
                <a:cubicBezTo>
                  <a:pt x="1074907" y="4311554"/>
                  <a:pt x="1066508" y="4186963"/>
                  <a:pt x="1045509" y="4179029"/>
                </a:cubicBezTo>
                <a:cubicBezTo>
                  <a:pt x="1034310" y="4174830"/>
                  <a:pt x="1019377" y="4188829"/>
                  <a:pt x="1010512" y="4194896"/>
                </a:cubicBezTo>
                <a:cubicBezTo>
                  <a:pt x="986246" y="4211694"/>
                  <a:pt x="891986" y="4327886"/>
                  <a:pt x="877053" y="4370350"/>
                </a:cubicBezTo>
                <a:cubicBezTo>
                  <a:pt x="870521" y="4389015"/>
                  <a:pt x="871454" y="4410481"/>
                  <a:pt x="852788" y="4419814"/>
                </a:cubicBezTo>
                <a:cubicBezTo>
                  <a:pt x="836456" y="4427746"/>
                  <a:pt x="816391" y="4427746"/>
                  <a:pt x="798659" y="4430079"/>
                </a:cubicBezTo>
                <a:cubicBezTo>
                  <a:pt x="754795" y="4436146"/>
                  <a:pt x="482747" y="4441279"/>
                  <a:pt x="390353" y="4431480"/>
                </a:cubicBezTo>
                <a:cubicBezTo>
                  <a:pt x="345090" y="4426346"/>
                  <a:pt x="326891" y="4387149"/>
                  <a:pt x="330624" y="4345152"/>
                </a:cubicBezTo>
                <a:cubicBezTo>
                  <a:pt x="335756" y="4293822"/>
                  <a:pt x="369354" y="4275623"/>
                  <a:pt x="417418" y="4271890"/>
                </a:cubicBezTo>
                <a:cubicBezTo>
                  <a:pt x="470148" y="4267690"/>
                  <a:pt x="605472" y="4170163"/>
                  <a:pt x="629270" y="4140766"/>
                </a:cubicBezTo>
                <a:cubicBezTo>
                  <a:pt x="676867" y="4081970"/>
                  <a:pt x="826190" y="3822987"/>
                  <a:pt x="854655" y="3752525"/>
                </a:cubicBezTo>
                <a:cubicBezTo>
                  <a:pt x="873554" y="3705862"/>
                  <a:pt x="889536" y="3658381"/>
                  <a:pt x="904177" y="3610493"/>
                </a:cubicBezTo>
                <a:lnTo>
                  <a:pt x="934079" y="3506319"/>
                </a:lnTo>
                <a:lnTo>
                  <a:pt x="927574" y="3515515"/>
                </a:lnTo>
                <a:cubicBezTo>
                  <a:pt x="889477" y="3576407"/>
                  <a:pt x="771861" y="3794958"/>
                  <a:pt x="757236" y="3829614"/>
                </a:cubicBezTo>
                <a:cubicBezTo>
                  <a:pt x="733001" y="3828118"/>
                  <a:pt x="673212" y="3794479"/>
                  <a:pt x="646288" y="3780046"/>
                </a:cubicBezTo>
                <a:cubicBezTo>
                  <a:pt x="649376" y="3766716"/>
                  <a:pt x="681246" y="3716287"/>
                  <a:pt x="687845" y="3696436"/>
                </a:cubicBezTo>
                <a:cubicBezTo>
                  <a:pt x="697049" y="3667613"/>
                  <a:pt x="741095" y="3552088"/>
                  <a:pt x="725497" y="3536257"/>
                </a:cubicBezTo>
                <a:cubicBezTo>
                  <a:pt x="717165" y="3527842"/>
                  <a:pt x="697937" y="3534247"/>
                  <a:pt x="687452" y="3536031"/>
                </a:cubicBezTo>
                <a:cubicBezTo>
                  <a:pt x="658673" y="3541088"/>
                  <a:pt x="525783" y="3606543"/>
                  <a:pt x="494767" y="3638547"/>
                </a:cubicBezTo>
                <a:cubicBezTo>
                  <a:pt x="481162" y="3652627"/>
                  <a:pt x="473111" y="3672318"/>
                  <a:pt x="452459" y="3672981"/>
                </a:cubicBezTo>
                <a:cubicBezTo>
                  <a:pt x="434487" y="3673350"/>
                  <a:pt x="416442" y="3665040"/>
                  <a:pt x="399529" y="3659795"/>
                </a:cubicBezTo>
                <a:cubicBezTo>
                  <a:pt x="357569" y="3647084"/>
                  <a:pt x="110788" y="3539031"/>
                  <a:pt x="31755" y="3491953"/>
                </a:cubicBezTo>
                <a:cubicBezTo>
                  <a:pt x="-6825" y="3468590"/>
                  <a:pt x="-6958" y="3425803"/>
                  <a:pt x="13794" y="3389581"/>
                </a:cubicBezTo>
                <a:cubicBezTo>
                  <a:pt x="39667" y="3345545"/>
                  <a:pt x="77419" y="3343093"/>
                  <a:pt x="122189" y="3359641"/>
                </a:cubicBezTo>
                <a:cubicBezTo>
                  <a:pt x="171350" y="3377703"/>
                  <a:pt x="333440" y="3346041"/>
                  <a:pt x="367016" y="3329460"/>
                </a:cubicBezTo>
                <a:cubicBezTo>
                  <a:pt x="434171" y="3296296"/>
                  <a:pt x="675717" y="3125233"/>
                  <a:pt x="730498" y="3073655"/>
                </a:cubicBezTo>
                <a:cubicBezTo>
                  <a:pt x="803141" y="3005379"/>
                  <a:pt x="866646" y="2929334"/>
                  <a:pt x="930990" y="2853676"/>
                </a:cubicBezTo>
                <a:cubicBezTo>
                  <a:pt x="1002684" y="2768685"/>
                  <a:pt x="1073538" y="2683309"/>
                  <a:pt x="1144392" y="2597933"/>
                </a:cubicBezTo>
                <a:cubicBezTo>
                  <a:pt x="1180431" y="2555018"/>
                  <a:pt x="1216665" y="2511684"/>
                  <a:pt x="1252705" y="2468769"/>
                </a:cubicBezTo>
                <a:cubicBezTo>
                  <a:pt x="1269339" y="2449216"/>
                  <a:pt x="1287411" y="2430961"/>
                  <a:pt x="1305401" y="2412606"/>
                </a:cubicBezTo>
                <a:lnTo>
                  <a:pt x="1330036" y="2385821"/>
                </a:lnTo>
                <a:lnTo>
                  <a:pt x="1317469" y="2383581"/>
                </a:lnTo>
                <a:cubicBezTo>
                  <a:pt x="1223508" y="2367778"/>
                  <a:pt x="1112938" y="2352794"/>
                  <a:pt x="1067441" y="2339087"/>
                </a:cubicBezTo>
                <a:cubicBezTo>
                  <a:pt x="1059041" y="2336754"/>
                  <a:pt x="1051109" y="2335354"/>
                  <a:pt x="1042709" y="2340020"/>
                </a:cubicBezTo>
                <a:cubicBezTo>
                  <a:pt x="1012844" y="2356352"/>
                  <a:pt x="976447" y="2351220"/>
                  <a:pt x="960115" y="2320422"/>
                </a:cubicBezTo>
                <a:cubicBezTo>
                  <a:pt x="940983" y="2284490"/>
                  <a:pt x="913451" y="2284957"/>
                  <a:pt x="880320" y="2285424"/>
                </a:cubicBezTo>
                <a:cubicBezTo>
                  <a:pt x="814524" y="2286824"/>
                  <a:pt x="748262" y="2289157"/>
                  <a:pt x="683867" y="2273291"/>
                </a:cubicBezTo>
                <a:cubicBezTo>
                  <a:pt x="612938" y="2256026"/>
                  <a:pt x="559275" y="2210762"/>
                  <a:pt x="513078" y="2156633"/>
                </a:cubicBezTo>
                <a:cubicBezTo>
                  <a:pt x="506545" y="2149166"/>
                  <a:pt x="503279" y="2139367"/>
                  <a:pt x="503745" y="2129568"/>
                </a:cubicBezTo>
                <a:cubicBezTo>
                  <a:pt x="505145" y="2078705"/>
                  <a:pt x="491613" y="2030174"/>
                  <a:pt x="486480" y="1980244"/>
                </a:cubicBezTo>
                <a:cubicBezTo>
                  <a:pt x="484146" y="1955979"/>
                  <a:pt x="478081" y="1932181"/>
                  <a:pt x="493013" y="1909782"/>
                </a:cubicBezTo>
                <a:cubicBezTo>
                  <a:pt x="498146" y="1901850"/>
                  <a:pt x="492546" y="1894383"/>
                  <a:pt x="488346" y="1887384"/>
                </a:cubicBezTo>
                <a:cubicBezTo>
                  <a:pt x="459882" y="1841654"/>
                  <a:pt x="428150" y="1797790"/>
                  <a:pt x="396886" y="1753926"/>
                </a:cubicBezTo>
                <a:cubicBezTo>
                  <a:pt x="374954" y="1723128"/>
                  <a:pt x="354422" y="1691397"/>
                  <a:pt x="336223" y="1658266"/>
                </a:cubicBezTo>
                <a:cubicBezTo>
                  <a:pt x="324091" y="1636334"/>
                  <a:pt x="310092" y="1616268"/>
                  <a:pt x="294226" y="1596670"/>
                </a:cubicBezTo>
                <a:cubicBezTo>
                  <a:pt x="283960" y="1584071"/>
                  <a:pt x="281626" y="1571005"/>
                  <a:pt x="292359" y="1557006"/>
                </a:cubicBezTo>
                <a:cubicBezTo>
                  <a:pt x="343689" y="1491677"/>
                  <a:pt x="307292" y="1389484"/>
                  <a:pt x="350222" y="1319955"/>
                </a:cubicBezTo>
                <a:cubicBezTo>
                  <a:pt x="362355" y="1300356"/>
                  <a:pt x="374487" y="1280758"/>
                  <a:pt x="386620" y="1260692"/>
                </a:cubicBezTo>
                <a:cubicBezTo>
                  <a:pt x="391287" y="1253226"/>
                  <a:pt x="397352" y="1247160"/>
                  <a:pt x="403886" y="1241560"/>
                </a:cubicBezTo>
                <a:cubicBezTo>
                  <a:pt x="422551" y="1227095"/>
                  <a:pt x="433283" y="1228494"/>
                  <a:pt x="446349" y="1247626"/>
                </a:cubicBezTo>
                <a:cubicBezTo>
                  <a:pt x="464081" y="1273292"/>
                  <a:pt x="480413" y="1300356"/>
                  <a:pt x="498612" y="1325554"/>
                </a:cubicBezTo>
                <a:cubicBezTo>
                  <a:pt x="518211" y="1352619"/>
                  <a:pt x="528011" y="1354953"/>
                  <a:pt x="559275" y="1341886"/>
                </a:cubicBezTo>
                <a:cubicBezTo>
                  <a:pt x="570941" y="1337220"/>
                  <a:pt x="582140" y="1331621"/>
                  <a:pt x="592872" y="1325554"/>
                </a:cubicBezTo>
                <a:cubicBezTo>
                  <a:pt x="602672" y="1319955"/>
                  <a:pt x="609205" y="1322754"/>
                  <a:pt x="614805" y="1331621"/>
                </a:cubicBezTo>
                <a:cubicBezTo>
                  <a:pt x="617138" y="1335354"/>
                  <a:pt x="619471" y="1339087"/>
                  <a:pt x="620871" y="1342820"/>
                </a:cubicBezTo>
                <a:cubicBezTo>
                  <a:pt x="648869" y="1425415"/>
                  <a:pt x="737530" y="1583137"/>
                  <a:pt x="776727" y="1660598"/>
                </a:cubicBezTo>
                <a:cubicBezTo>
                  <a:pt x="833190" y="1772592"/>
                  <a:pt x="892919" y="1883184"/>
                  <a:pt x="947049" y="1996577"/>
                </a:cubicBezTo>
                <a:cubicBezTo>
                  <a:pt x="961048" y="2025975"/>
                  <a:pt x="961048" y="2025975"/>
                  <a:pt x="934450" y="2043240"/>
                </a:cubicBezTo>
                <a:cubicBezTo>
                  <a:pt x="926983" y="2047907"/>
                  <a:pt x="926983" y="2052573"/>
                  <a:pt x="931183" y="2059106"/>
                </a:cubicBezTo>
                <a:cubicBezTo>
                  <a:pt x="947049" y="2084304"/>
                  <a:pt x="965248" y="2107636"/>
                  <a:pt x="985779" y="2129101"/>
                </a:cubicBezTo>
                <a:cubicBezTo>
                  <a:pt x="991379" y="2135167"/>
                  <a:pt x="995113" y="2135634"/>
                  <a:pt x="1000712" y="2128167"/>
                </a:cubicBezTo>
                <a:cubicBezTo>
                  <a:pt x="1023577" y="2099236"/>
                  <a:pt x="1068374" y="2102036"/>
                  <a:pt x="1085640" y="2136100"/>
                </a:cubicBezTo>
                <a:cubicBezTo>
                  <a:pt x="1097305" y="2159432"/>
                  <a:pt x="1112704" y="2165499"/>
                  <a:pt x="1136503" y="2165032"/>
                </a:cubicBezTo>
                <a:cubicBezTo>
                  <a:pt x="1223763" y="2163632"/>
                  <a:pt x="1311491" y="2165499"/>
                  <a:pt x="1398752" y="2163632"/>
                </a:cubicBezTo>
                <a:cubicBezTo>
                  <a:pt x="1475747" y="2162232"/>
                  <a:pt x="1714664" y="2166432"/>
                  <a:pt x="1788859" y="2191163"/>
                </a:cubicBezTo>
                <a:cubicBezTo>
                  <a:pt x="1824323" y="2203296"/>
                  <a:pt x="1858388" y="2196763"/>
                  <a:pt x="1889186" y="2172032"/>
                </a:cubicBezTo>
                <a:cubicBezTo>
                  <a:pt x="1957781" y="2116502"/>
                  <a:pt x="1967580" y="1249026"/>
                  <a:pt x="2030576" y="1187897"/>
                </a:cubicBezTo>
                <a:cubicBezTo>
                  <a:pt x="2136502" y="1084770"/>
                  <a:pt x="2240095" y="1009176"/>
                  <a:pt x="2246161" y="1003109"/>
                </a:cubicBezTo>
                <a:cubicBezTo>
                  <a:pt x="2263427" y="986311"/>
                  <a:pt x="2243361" y="922849"/>
                  <a:pt x="2235428" y="912582"/>
                </a:cubicBezTo>
                <a:cubicBezTo>
                  <a:pt x="2216764" y="889251"/>
                  <a:pt x="2194365" y="880385"/>
                  <a:pt x="2164034" y="886451"/>
                </a:cubicBezTo>
                <a:cubicBezTo>
                  <a:pt x="2129036" y="893450"/>
                  <a:pt x="2094971" y="904650"/>
                  <a:pt x="2059507" y="907916"/>
                </a:cubicBezTo>
                <a:cubicBezTo>
                  <a:pt x="2029176" y="911183"/>
                  <a:pt x="2017510" y="902783"/>
                  <a:pt x="2009577" y="872918"/>
                </a:cubicBezTo>
                <a:cubicBezTo>
                  <a:pt x="2005844" y="859386"/>
                  <a:pt x="2003511" y="831388"/>
                  <a:pt x="2001644" y="817856"/>
                </a:cubicBezTo>
                <a:cubicBezTo>
                  <a:pt x="2000245" y="804789"/>
                  <a:pt x="1993712" y="799190"/>
                  <a:pt x="1981112" y="797323"/>
                </a:cubicBezTo>
                <a:cubicBezTo>
                  <a:pt x="1957781" y="794057"/>
                  <a:pt x="1953115" y="785191"/>
                  <a:pt x="1965714" y="766059"/>
                </a:cubicBezTo>
                <a:cubicBezTo>
                  <a:pt x="1975513" y="751593"/>
                  <a:pt x="1968980" y="746926"/>
                  <a:pt x="1956381" y="741794"/>
                </a:cubicBezTo>
                <a:cubicBezTo>
                  <a:pt x="1929316" y="731528"/>
                  <a:pt x="1926983" y="726861"/>
                  <a:pt x="1933049" y="697930"/>
                </a:cubicBezTo>
                <a:cubicBezTo>
                  <a:pt x="1934916" y="687664"/>
                  <a:pt x="1933049" y="681131"/>
                  <a:pt x="1922783" y="677865"/>
                </a:cubicBezTo>
                <a:cubicBezTo>
                  <a:pt x="1911117" y="673665"/>
                  <a:pt x="1899452" y="669465"/>
                  <a:pt x="1888252" y="664332"/>
                </a:cubicBezTo>
                <a:cubicBezTo>
                  <a:pt x="1863521" y="652666"/>
                  <a:pt x="1857454" y="639134"/>
                  <a:pt x="1867720" y="613469"/>
                </a:cubicBezTo>
                <a:cubicBezTo>
                  <a:pt x="1875187" y="594337"/>
                  <a:pt x="1884519" y="576138"/>
                  <a:pt x="1893852" y="557940"/>
                </a:cubicBezTo>
                <a:cubicBezTo>
                  <a:pt x="1910651" y="525275"/>
                  <a:pt x="1919517" y="490277"/>
                  <a:pt x="1919517" y="453880"/>
                </a:cubicBezTo>
                <a:cubicBezTo>
                  <a:pt x="1919517" y="430081"/>
                  <a:pt x="1920450" y="420282"/>
                  <a:pt x="1918584" y="396483"/>
                </a:cubicBezTo>
                <a:cubicBezTo>
                  <a:pt x="1913917" y="333954"/>
                  <a:pt x="1910184" y="287758"/>
                  <a:pt x="1928850" y="228961"/>
                </a:cubicBezTo>
                <a:cubicBezTo>
                  <a:pt x="1934449" y="212163"/>
                  <a:pt x="1917650" y="209363"/>
                  <a:pt x="1913451" y="192098"/>
                </a:cubicBezTo>
                <a:cubicBezTo>
                  <a:pt x="1908784" y="172032"/>
                  <a:pt x="1929783" y="142634"/>
                  <a:pt x="1947982" y="131435"/>
                </a:cubicBezTo>
                <a:cubicBezTo>
                  <a:pt x="1976446" y="114170"/>
                  <a:pt x="2026376" y="89904"/>
                  <a:pt x="2056241" y="76839"/>
                </a:cubicBezTo>
                <a:cubicBezTo>
                  <a:pt x="2117837" y="50707"/>
                  <a:pt x="2179432" y="25509"/>
                  <a:pt x="2244762" y="9643"/>
                </a:cubicBezTo>
                <a:cubicBezTo>
                  <a:pt x="2266577" y="4277"/>
                  <a:pt x="2287954" y="1185"/>
                  <a:pt x="2308946" y="28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86" name="Google Shape;486;p22"/>
          <p:cNvGrpSpPr/>
          <p:nvPr/>
        </p:nvGrpSpPr>
        <p:grpSpPr>
          <a:xfrm>
            <a:off x="6796035" y="3378276"/>
            <a:ext cx="890487" cy="855494"/>
            <a:chOff x="431983" y="4908978"/>
            <a:chExt cx="1791643" cy="1519698"/>
          </a:xfrm>
        </p:grpSpPr>
        <p:sp>
          <p:nvSpPr>
            <p:cNvPr id="487" name="Google Shape;487;p22"/>
            <p:cNvSpPr/>
            <p:nvPr/>
          </p:nvSpPr>
          <p:spPr>
            <a:xfrm rot="10800000" flipH="1">
              <a:off x="431983" y="6207029"/>
              <a:ext cx="1791643" cy="221647"/>
            </a:xfrm>
            <a:custGeom>
              <a:avLst/>
              <a:gdLst/>
              <a:ahLst/>
              <a:cxnLst/>
              <a:rect l="l" t="t" r="r" b="b"/>
              <a:pathLst>
                <a:path w="5393520" h="667240" extrusionOk="0">
                  <a:moveTo>
                    <a:pt x="615033" y="0"/>
                  </a:moveTo>
                  <a:lnTo>
                    <a:pt x="0" y="0"/>
                  </a:lnTo>
                  <a:lnTo>
                    <a:pt x="0" y="667240"/>
                  </a:lnTo>
                  <a:lnTo>
                    <a:pt x="615033" y="667240"/>
                  </a:lnTo>
                  <a:close/>
                  <a:moveTo>
                    <a:pt x="829123" y="0"/>
                  </a:moveTo>
                  <a:lnTo>
                    <a:pt x="698438" y="0"/>
                  </a:lnTo>
                  <a:lnTo>
                    <a:pt x="698438" y="667240"/>
                  </a:lnTo>
                  <a:lnTo>
                    <a:pt x="829123" y="667240"/>
                  </a:lnTo>
                  <a:close/>
                  <a:moveTo>
                    <a:pt x="4597121" y="0"/>
                  </a:moveTo>
                  <a:lnTo>
                    <a:pt x="912528" y="0"/>
                  </a:lnTo>
                  <a:lnTo>
                    <a:pt x="912528" y="667240"/>
                  </a:lnTo>
                  <a:lnTo>
                    <a:pt x="4597121" y="667240"/>
                  </a:lnTo>
                  <a:close/>
                  <a:moveTo>
                    <a:pt x="4811211" y="0"/>
                  </a:moveTo>
                  <a:lnTo>
                    <a:pt x="4680526" y="0"/>
                  </a:lnTo>
                  <a:lnTo>
                    <a:pt x="4680526" y="667240"/>
                  </a:lnTo>
                  <a:lnTo>
                    <a:pt x="4811211" y="667240"/>
                  </a:lnTo>
                  <a:close/>
                  <a:moveTo>
                    <a:pt x="5393520" y="0"/>
                  </a:moveTo>
                  <a:lnTo>
                    <a:pt x="4894616" y="0"/>
                  </a:lnTo>
                  <a:lnTo>
                    <a:pt x="4894616" y="667240"/>
                  </a:lnTo>
                  <a:lnTo>
                    <a:pt x="5393520" y="667240"/>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488" name="Google Shape;488;p22"/>
            <p:cNvSpPr/>
            <p:nvPr/>
          </p:nvSpPr>
          <p:spPr>
            <a:xfrm rot="10800000" flipH="1">
              <a:off x="477202" y="5975783"/>
              <a:ext cx="1701206" cy="210459"/>
            </a:xfrm>
            <a:custGeom>
              <a:avLst/>
              <a:gdLst/>
              <a:ahLst/>
              <a:cxnLst/>
              <a:rect l="l" t="t" r="r" b="b"/>
              <a:pathLst>
                <a:path w="5393520" h="667240" extrusionOk="0">
                  <a:moveTo>
                    <a:pt x="4577339" y="222921"/>
                  </a:moveTo>
                  <a:lnTo>
                    <a:pt x="4577339" y="451264"/>
                  </a:lnTo>
                  <a:lnTo>
                    <a:pt x="4329141" y="451264"/>
                  </a:lnTo>
                  <a:lnTo>
                    <a:pt x="4329141" y="222921"/>
                  </a:lnTo>
                  <a:close/>
                  <a:moveTo>
                    <a:pt x="5021455" y="222921"/>
                  </a:moveTo>
                  <a:lnTo>
                    <a:pt x="5021455" y="451264"/>
                  </a:lnTo>
                  <a:lnTo>
                    <a:pt x="4773257" y="451264"/>
                  </a:lnTo>
                  <a:lnTo>
                    <a:pt x="4773257" y="222921"/>
                  </a:lnTo>
                  <a:close/>
                  <a:moveTo>
                    <a:pt x="5393520" y="0"/>
                  </a:moveTo>
                  <a:lnTo>
                    <a:pt x="538365" y="0"/>
                  </a:lnTo>
                  <a:lnTo>
                    <a:pt x="538365" y="667239"/>
                  </a:lnTo>
                  <a:lnTo>
                    <a:pt x="300065" y="667239"/>
                  </a:lnTo>
                  <a:lnTo>
                    <a:pt x="300065" y="0"/>
                  </a:lnTo>
                  <a:lnTo>
                    <a:pt x="0" y="0"/>
                  </a:lnTo>
                  <a:lnTo>
                    <a:pt x="0" y="667240"/>
                  </a:lnTo>
                  <a:lnTo>
                    <a:pt x="5393520" y="667240"/>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489" name="Google Shape;489;p22"/>
            <p:cNvSpPr/>
            <p:nvPr/>
          </p:nvSpPr>
          <p:spPr>
            <a:xfrm rot="10800000" flipH="1">
              <a:off x="608469" y="5777017"/>
              <a:ext cx="1438672" cy="177980"/>
            </a:xfrm>
            <a:custGeom>
              <a:avLst/>
              <a:gdLst/>
              <a:ahLst/>
              <a:cxnLst/>
              <a:rect l="l" t="t" r="r" b="b"/>
              <a:pathLst>
                <a:path w="5393520" h="667240" extrusionOk="0">
                  <a:moveTo>
                    <a:pt x="3749325" y="214783"/>
                  </a:moveTo>
                  <a:lnTo>
                    <a:pt x="3749325" y="452458"/>
                  </a:lnTo>
                  <a:lnTo>
                    <a:pt x="3604159" y="452458"/>
                  </a:lnTo>
                  <a:lnTo>
                    <a:pt x="3604159" y="214783"/>
                  </a:lnTo>
                  <a:close/>
                  <a:moveTo>
                    <a:pt x="4010934" y="214783"/>
                  </a:moveTo>
                  <a:lnTo>
                    <a:pt x="4010934" y="452458"/>
                  </a:lnTo>
                  <a:lnTo>
                    <a:pt x="3865768" y="452458"/>
                  </a:lnTo>
                  <a:lnTo>
                    <a:pt x="3865768" y="214783"/>
                  </a:lnTo>
                  <a:close/>
                  <a:moveTo>
                    <a:pt x="4272544" y="214783"/>
                  </a:moveTo>
                  <a:lnTo>
                    <a:pt x="4272544" y="452458"/>
                  </a:lnTo>
                  <a:lnTo>
                    <a:pt x="4127378" y="452458"/>
                  </a:lnTo>
                  <a:lnTo>
                    <a:pt x="4127378" y="214783"/>
                  </a:lnTo>
                  <a:close/>
                  <a:moveTo>
                    <a:pt x="4534153" y="214783"/>
                  </a:moveTo>
                  <a:lnTo>
                    <a:pt x="4534153" y="452458"/>
                  </a:lnTo>
                  <a:lnTo>
                    <a:pt x="4388987" y="452458"/>
                  </a:lnTo>
                  <a:lnTo>
                    <a:pt x="4388987" y="214783"/>
                  </a:lnTo>
                  <a:close/>
                  <a:moveTo>
                    <a:pt x="4795763" y="214783"/>
                  </a:moveTo>
                  <a:lnTo>
                    <a:pt x="4795763" y="452458"/>
                  </a:lnTo>
                  <a:lnTo>
                    <a:pt x="4650597" y="452458"/>
                  </a:lnTo>
                  <a:lnTo>
                    <a:pt x="4650597" y="214783"/>
                  </a:lnTo>
                  <a:close/>
                  <a:moveTo>
                    <a:pt x="5057372" y="214783"/>
                  </a:moveTo>
                  <a:lnTo>
                    <a:pt x="5057372" y="452458"/>
                  </a:lnTo>
                  <a:lnTo>
                    <a:pt x="4912206" y="452458"/>
                  </a:lnTo>
                  <a:lnTo>
                    <a:pt x="4912206" y="214783"/>
                  </a:lnTo>
                  <a:close/>
                  <a:moveTo>
                    <a:pt x="5393520" y="0"/>
                  </a:moveTo>
                  <a:lnTo>
                    <a:pt x="0" y="0"/>
                  </a:lnTo>
                  <a:lnTo>
                    <a:pt x="0" y="667240"/>
                  </a:lnTo>
                  <a:lnTo>
                    <a:pt x="5393520" y="66724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490" name="Google Shape;490;p22"/>
            <p:cNvSpPr/>
            <p:nvPr/>
          </p:nvSpPr>
          <p:spPr>
            <a:xfrm rot="10800000">
              <a:off x="501262" y="5570427"/>
              <a:ext cx="1653085" cy="204505"/>
            </a:xfrm>
            <a:custGeom>
              <a:avLst/>
              <a:gdLst/>
              <a:ahLst/>
              <a:cxnLst/>
              <a:rect l="l" t="t" r="r" b="b"/>
              <a:pathLst>
                <a:path w="5393520" h="667240" extrusionOk="0">
                  <a:moveTo>
                    <a:pt x="4933815" y="0"/>
                  </a:moveTo>
                  <a:lnTo>
                    <a:pt x="834953" y="0"/>
                  </a:lnTo>
                  <a:lnTo>
                    <a:pt x="834953" y="658575"/>
                  </a:lnTo>
                  <a:lnTo>
                    <a:pt x="751548" y="658575"/>
                  </a:lnTo>
                  <a:lnTo>
                    <a:pt x="751548" y="0"/>
                  </a:lnTo>
                  <a:lnTo>
                    <a:pt x="620863" y="0"/>
                  </a:lnTo>
                  <a:lnTo>
                    <a:pt x="620863" y="658575"/>
                  </a:lnTo>
                  <a:lnTo>
                    <a:pt x="537458" y="658575"/>
                  </a:lnTo>
                  <a:lnTo>
                    <a:pt x="537458" y="0"/>
                  </a:lnTo>
                  <a:lnTo>
                    <a:pt x="406774" y="0"/>
                  </a:lnTo>
                  <a:lnTo>
                    <a:pt x="406774" y="658575"/>
                  </a:lnTo>
                  <a:lnTo>
                    <a:pt x="323369" y="658575"/>
                  </a:lnTo>
                  <a:lnTo>
                    <a:pt x="323369" y="0"/>
                  </a:lnTo>
                  <a:lnTo>
                    <a:pt x="192684" y="0"/>
                  </a:lnTo>
                  <a:lnTo>
                    <a:pt x="192684" y="658575"/>
                  </a:lnTo>
                  <a:lnTo>
                    <a:pt x="109279" y="658575"/>
                  </a:lnTo>
                  <a:lnTo>
                    <a:pt x="109279" y="0"/>
                  </a:lnTo>
                  <a:lnTo>
                    <a:pt x="0" y="0"/>
                  </a:lnTo>
                  <a:lnTo>
                    <a:pt x="0" y="667240"/>
                  </a:lnTo>
                  <a:lnTo>
                    <a:pt x="4933815" y="667240"/>
                  </a:lnTo>
                  <a:close/>
                  <a:moveTo>
                    <a:pt x="5147905" y="0"/>
                  </a:moveTo>
                  <a:lnTo>
                    <a:pt x="5017220" y="0"/>
                  </a:lnTo>
                  <a:lnTo>
                    <a:pt x="5017220" y="667240"/>
                  </a:lnTo>
                  <a:lnTo>
                    <a:pt x="5147905" y="667240"/>
                  </a:lnTo>
                  <a:close/>
                  <a:moveTo>
                    <a:pt x="5393520" y="0"/>
                  </a:moveTo>
                  <a:lnTo>
                    <a:pt x="5231310" y="0"/>
                  </a:lnTo>
                  <a:lnTo>
                    <a:pt x="5231310" y="667240"/>
                  </a:lnTo>
                  <a:lnTo>
                    <a:pt x="5393520" y="667240"/>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491" name="Google Shape;491;p22"/>
            <p:cNvSpPr/>
            <p:nvPr/>
          </p:nvSpPr>
          <p:spPr>
            <a:xfrm flipH="1">
              <a:off x="523586" y="5358778"/>
              <a:ext cx="1608437" cy="198982"/>
            </a:xfrm>
            <a:custGeom>
              <a:avLst/>
              <a:gdLst/>
              <a:ahLst/>
              <a:cxnLst/>
              <a:rect l="l" t="t" r="r" b="b"/>
              <a:pathLst>
                <a:path w="5393520" h="667240" extrusionOk="0">
                  <a:moveTo>
                    <a:pt x="4942528" y="261481"/>
                  </a:moveTo>
                  <a:lnTo>
                    <a:pt x="4942528" y="389369"/>
                  </a:lnTo>
                  <a:lnTo>
                    <a:pt x="5081536" y="389369"/>
                  </a:lnTo>
                  <a:lnTo>
                    <a:pt x="5081536" y="261481"/>
                  </a:lnTo>
                  <a:close/>
                  <a:moveTo>
                    <a:pt x="4692028" y="261481"/>
                  </a:moveTo>
                  <a:lnTo>
                    <a:pt x="4692028" y="389369"/>
                  </a:lnTo>
                  <a:lnTo>
                    <a:pt x="4831036" y="389369"/>
                  </a:lnTo>
                  <a:lnTo>
                    <a:pt x="4831036" y="261481"/>
                  </a:lnTo>
                  <a:close/>
                  <a:moveTo>
                    <a:pt x="4441519" y="261481"/>
                  </a:moveTo>
                  <a:lnTo>
                    <a:pt x="4441519" y="389369"/>
                  </a:lnTo>
                  <a:lnTo>
                    <a:pt x="4580527" y="389369"/>
                  </a:lnTo>
                  <a:lnTo>
                    <a:pt x="4580527" y="261481"/>
                  </a:lnTo>
                  <a:close/>
                  <a:moveTo>
                    <a:pt x="4191008" y="261481"/>
                  </a:moveTo>
                  <a:lnTo>
                    <a:pt x="4191008" y="389369"/>
                  </a:lnTo>
                  <a:lnTo>
                    <a:pt x="4330016" y="389369"/>
                  </a:lnTo>
                  <a:lnTo>
                    <a:pt x="4330016" y="261481"/>
                  </a:lnTo>
                  <a:close/>
                  <a:moveTo>
                    <a:pt x="0" y="0"/>
                  </a:moveTo>
                  <a:lnTo>
                    <a:pt x="570675" y="0"/>
                  </a:lnTo>
                  <a:lnTo>
                    <a:pt x="570675" y="658575"/>
                  </a:lnTo>
                  <a:lnTo>
                    <a:pt x="654080" y="658575"/>
                  </a:lnTo>
                  <a:lnTo>
                    <a:pt x="654080" y="0"/>
                  </a:lnTo>
                  <a:lnTo>
                    <a:pt x="784765" y="0"/>
                  </a:lnTo>
                  <a:lnTo>
                    <a:pt x="784765" y="658575"/>
                  </a:lnTo>
                  <a:lnTo>
                    <a:pt x="868170" y="658575"/>
                  </a:lnTo>
                  <a:lnTo>
                    <a:pt x="868170" y="0"/>
                  </a:lnTo>
                  <a:lnTo>
                    <a:pt x="998854" y="0"/>
                  </a:lnTo>
                  <a:lnTo>
                    <a:pt x="998854" y="658575"/>
                  </a:lnTo>
                  <a:lnTo>
                    <a:pt x="1082259" y="658575"/>
                  </a:lnTo>
                  <a:lnTo>
                    <a:pt x="1082259" y="0"/>
                  </a:lnTo>
                  <a:lnTo>
                    <a:pt x="5393520" y="0"/>
                  </a:lnTo>
                  <a:lnTo>
                    <a:pt x="5393520" y="667240"/>
                  </a:lnTo>
                  <a:lnTo>
                    <a:pt x="0" y="667240"/>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492" name="Google Shape;492;p22"/>
            <p:cNvSpPr/>
            <p:nvPr/>
          </p:nvSpPr>
          <p:spPr>
            <a:xfrm rot="10800000" flipH="1">
              <a:off x="431983" y="5132611"/>
              <a:ext cx="1791643" cy="221647"/>
            </a:xfrm>
            <a:custGeom>
              <a:avLst/>
              <a:gdLst/>
              <a:ahLst/>
              <a:cxnLst/>
              <a:rect l="l" t="t" r="r" b="b"/>
              <a:pathLst>
                <a:path w="5393520" h="667240" extrusionOk="0">
                  <a:moveTo>
                    <a:pt x="615033" y="0"/>
                  </a:moveTo>
                  <a:lnTo>
                    <a:pt x="0" y="0"/>
                  </a:lnTo>
                  <a:lnTo>
                    <a:pt x="0" y="667240"/>
                  </a:lnTo>
                  <a:lnTo>
                    <a:pt x="615033" y="667240"/>
                  </a:lnTo>
                  <a:close/>
                  <a:moveTo>
                    <a:pt x="829123" y="0"/>
                  </a:moveTo>
                  <a:lnTo>
                    <a:pt x="698438" y="0"/>
                  </a:lnTo>
                  <a:lnTo>
                    <a:pt x="698438" y="667240"/>
                  </a:lnTo>
                  <a:lnTo>
                    <a:pt x="829123" y="667240"/>
                  </a:lnTo>
                  <a:close/>
                  <a:moveTo>
                    <a:pt x="4597121" y="0"/>
                  </a:moveTo>
                  <a:lnTo>
                    <a:pt x="912528" y="0"/>
                  </a:lnTo>
                  <a:lnTo>
                    <a:pt x="912528" y="667240"/>
                  </a:lnTo>
                  <a:lnTo>
                    <a:pt x="4597121" y="667240"/>
                  </a:lnTo>
                  <a:close/>
                  <a:moveTo>
                    <a:pt x="4811211" y="0"/>
                  </a:moveTo>
                  <a:lnTo>
                    <a:pt x="4680526" y="0"/>
                  </a:lnTo>
                  <a:lnTo>
                    <a:pt x="4680526" y="667240"/>
                  </a:lnTo>
                  <a:lnTo>
                    <a:pt x="4811211" y="667240"/>
                  </a:lnTo>
                  <a:close/>
                  <a:moveTo>
                    <a:pt x="5393520" y="0"/>
                  </a:moveTo>
                  <a:lnTo>
                    <a:pt x="4894616" y="0"/>
                  </a:lnTo>
                  <a:lnTo>
                    <a:pt x="4894616" y="667240"/>
                  </a:lnTo>
                  <a:lnTo>
                    <a:pt x="5393520" y="66724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493" name="Google Shape;493;p22"/>
            <p:cNvSpPr/>
            <p:nvPr/>
          </p:nvSpPr>
          <p:spPr>
            <a:xfrm rot="10800000" flipH="1">
              <a:off x="477202" y="4908978"/>
              <a:ext cx="1701206" cy="210459"/>
            </a:xfrm>
            <a:custGeom>
              <a:avLst/>
              <a:gdLst/>
              <a:ahLst/>
              <a:cxnLst/>
              <a:rect l="l" t="t" r="r" b="b"/>
              <a:pathLst>
                <a:path w="5393520" h="667240" extrusionOk="0">
                  <a:moveTo>
                    <a:pt x="4577339" y="222921"/>
                  </a:moveTo>
                  <a:lnTo>
                    <a:pt x="4577339" y="451264"/>
                  </a:lnTo>
                  <a:lnTo>
                    <a:pt x="4329141" y="451264"/>
                  </a:lnTo>
                  <a:lnTo>
                    <a:pt x="4329141" y="222921"/>
                  </a:lnTo>
                  <a:close/>
                  <a:moveTo>
                    <a:pt x="5021455" y="222921"/>
                  </a:moveTo>
                  <a:lnTo>
                    <a:pt x="5021455" y="451264"/>
                  </a:lnTo>
                  <a:lnTo>
                    <a:pt x="4773257" y="451264"/>
                  </a:lnTo>
                  <a:lnTo>
                    <a:pt x="4773257" y="222921"/>
                  </a:lnTo>
                  <a:close/>
                  <a:moveTo>
                    <a:pt x="5393520" y="0"/>
                  </a:moveTo>
                  <a:lnTo>
                    <a:pt x="538365" y="0"/>
                  </a:lnTo>
                  <a:lnTo>
                    <a:pt x="538365" y="667239"/>
                  </a:lnTo>
                  <a:lnTo>
                    <a:pt x="300065" y="667239"/>
                  </a:lnTo>
                  <a:lnTo>
                    <a:pt x="300065" y="0"/>
                  </a:lnTo>
                  <a:lnTo>
                    <a:pt x="0" y="0"/>
                  </a:lnTo>
                  <a:lnTo>
                    <a:pt x="0" y="667240"/>
                  </a:lnTo>
                  <a:lnTo>
                    <a:pt x="5393520" y="667240"/>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23"/>
          <p:cNvSpPr txBox="1">
            <a:spLocks noGrp="1"/>
          </p:cNvSpPr>
          <p:nvPr>
            <p:ph type="title"/>
          </p:nvPr>
        </p:nvSpPr>
        <p:spPr>
          <a:xfrm>
            <a:off x="474686" y="118081"/>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a:solidFill>
                  <a:srgbClr val="059540"/>
                </a:solidFill>
              </a:rPr>
              <a:t>Vorteile für andere Interessengruppen</a:t>
            </a:r>
            <a:br>
              <a:rPr lang="en-GB"/>
            </a:br>
            <a:endParaRPr/>
          </a:p>
        </p:txBody>
      </p:sp>
      <p:sp>
        <p:nvSpPr>
          <p:cNvPr id="499" name="Google Shape;499;p23"/>
          <p:cNvSpPr txBox="1"/>
          <p:nvPr/>
        </p:nvSpPr>
        <p:spPr>
          <a:xfrm>
            <a:off x="297711" y="1247553"/>
            <a:ext cx="5543108" cy="282758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400"/>
              <a:buFont typeface="Arial"/>
              <a:buNone/>
            </a:pPr>
            <a:endParaRPr sz="2400" b="1" i="0" u="none" strike="noStrike" cap="none">
              <a:solidFill>
                <a:srgbClr val="368E00"/>
              </a:solidFill>
              <a:latin typeface="Verdana"/>
              <a:ea typeface="Verdana"/>
              <a:cs typeface="Verdana"/>
              <a:sym typeface="Verdana"/>
            </a:endParaRPr>
          </a:p>
          <a:p>
            <a:pPr marL="0" marR="0" lvl="0" indent="0" algn="l" rtl="0">
              <a:lnSpc>
                <a:spcPct val="90000"/>
              </a:lnSpc>
              <a:spcBef>
                <a:spcPts val="1000"/>
              </a:spcBef>
              <a:spcAft>
                <a:spcPts val="0"/>
              </a:spcAft>
              <a:buClr>
                <a:srgbClr val="368E00"/>
              </a:buClr>
              <a:buSzPts val="1400"/>
              <a:buFont typeface="Arial"/>
              <a:buNone/>
            </a:pPr>
            <a:r>
              <a:rPr lang="en-GB" sz="1400" b="1" i="0" u="none" strike="noStrike" cap="none">
                <a:solidFill>
                  <a:srgbClr val="368E00"/>
                </a:solidFill>
                <a:latin typeface="Arial"/>
                <a:ea typeface="Arial"/>
                <a:cs typeface="Arial"/>
                <a:sym typeface="Arial"/>
              </a:rPr>
              <a:t>Universitäten und Forschungszentren</a:t>
            </a:r>
            <a:endParaRPr sz="1400" b="1" i="0" u="none" strike="noStrike" cap="none">
              <a:solidFill>
                <a:srgbClr val="368E00"/>
              </a:solidFill>
              <a:latin typeface="Arial"/>
              <a:ea typeface="Arial"/>
              <a:cs typeface="Arial"/>
              <a:sym typeface="Arial"/>
            </a:endParaRPr>
          </a:p>
          <a:p>
            <a:pPr marL="228600" marR="0" lvl="0" indent="-228600" algn="l" rtl="0">
              <a:lnSpc>
                <a:spcPct val="120000"/>
              </a:lnSpc>
              <a:spcBef>
                <a:spcPts val="50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Projekte</a:t>
            </a:r>
            <a:endParaRPr/>
          </a:p>
          <a:p>
            <a:pPr marL="228600" marR="0" lvl="0" indent="-228600" algn="l" rtl="0">
              <a:lnSpc>
                <a:spcPct val="120000"/>
              </a:lnSpc>
              <a:spcBef>
                <a:spcPts val="50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Lehrprogramme</a:t>
            </a:r>
            <a:endParaRPr/>
          </a:p>
          <a:p>
            <a:pPr marL="228600" marR="0" lvl="0" indent="-228600" algn="l" rtl="0">
              <a:lnSpc>
                <a:spcPct val="120000"/>
              </a:lnSpc>
              <a:spcBef>
                <a:spcPts val="50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Forschungsarbeit</a:t>
            </a:r>
            <a:endParaRPr/>
          </a:p>
          <a:p>
            <a:pPr marL="228600" marR="0" lvl="0" indent="-228600" algn="l" rtl="0">
              <a:lnSpc>
                <a:spcPct val="120000"/>
              </a:lnSpc>
              <a:spcBef>
                <a:spcPts val="50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internationales Netzwerk</a:t>
            </a:r>
            <a:endParaRPr/>
          </a:p>
          <a:p>
            <a:pPr marL="228600" marR="0" lvl="0" indent="-228600" algn="l" rtl="0">
              <a:lnSpc>
                <a:spcPct val="120000"/>
              </a:lnSpc>
              <a:spcBef>
                <a:spcPts val="50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Wissensaustausch zwischen Unternehmen und Hochschulen</a:t>
            </a:r>
            <a:endParaRPr/>
          </a:p>
        </p:txBody>
      </p:sp>
      <p:grpSp>
        <p:nvGrpSpPr>
          <p:cNvPr id="500" name="Google Shape;500;p23"/>
          <p:cNvGrpSpPr/>
          <p:nvPr/>
        </p:nvGrpSpPr>
        <p:grpSpPr>
          <a:xfrm rot="-701036" flipH="1">
            <a:off x="6083464" y="1087994"/>
            <a:ext cx="2488309" cy="3754721"/>
            <a:chOff x="1105009" y="665240"/>
            <a:chExt cx="3688534" cy="5399544"/>
          </a:xfrm>
        </p:grpSpPr>
        <p:sp>
          <p:nvSpPr>
            <p:cNvPr id="501" name="Google Shape;501;p23"/>
            <p:cNvSpPr/>
            <p:nvPr/>
          </p:nvSpPr>
          <p:spPr>
            <a:xfrm rot="410959" flipH="1">
              <a:off x="1522252" y="1773885"/>
              <a:ext cx="2854049" cy="4135471"/>
            </a:xfrm>
            <a:custGeom>
              <a:avLst/>
              <a:gdLst/>
              <a:ahLst/>
              <a:cxnLst/>
              <a:rect l="l" t="t" r="r" b="b"/>
              <a:pathLst>
                <a:path w="2854049" h="4135471" extrusionOk="0">
                  <a:moveTo>
                    <a:pt x="1696267" y="3431657"/>
                  </a:moveTo>
                  <a:cubicBezTo>
                    <a:pt x="1501914" y="3431657"/>
                    <a:pt x="1344360" y="3589211"/>
                    <a:pt x="1344360" y="3783564"/>
                  </a:cubicBezTo>
                  <a:cubicBezTo>
                    <a:pt x="1344360" y="3977917"/>
                    <a:pt x="1501914" y="4135471"/>
                    <a:pt x="1696267" y="4135471"/>
                  </a:cubicBezTo>
                  <a:cubicBezTo>
                    <a:pt x="1890620" y="4135471"/>
                    <a:pt x="2048174" y="3977917"/>
                    <a:pt x="2048174" y="3783564"/>
                  </a:cubicBezTo>
                  <a:cubicBezTo>
                    <a:pt x="2048174" y="3589211"/>
                    <a:pt x="1890620" y="3431657"/>
                    <a:pt x="1696267" y="3431657"/>
                  </a:cubicBezTo>
                  <a:close/>
                  <a:moveTo>
                    <a:pt x="1470680" y="0"/>
                  </a:moveTo>
                  <a:lnTo>
                    <a:pt x="1360088" y="9020"/>
                  </a:lnTo>
                  <a:lnTo>
                    <a:pt x="1082638" y="72152"/>
                  </a:lnTo>
                  <a:lnTo>
                    <a:pt x="1000179" y="103217"/>
                  </a:lnTo>
                  <a:lnTo>
                    <a:pt x="918691" y="138291"/>
                  </a:lnTo>
                  <a:lnTo>
                    <a:pt x="839141" y="180379"/>
                  </a:lnTo>
                  <a:lnTo>
                    <a:pt x="765414" y="227479"/>
                  </a:lnTo>
                  <a:lnTo>
                    <a:pt x="694595" y="280591"/>
                  </a:lnTo>
                  <a:lnTo>
                    <a:pt x="629599" y="338714"/>
                  </a:lnTo>
                  <a:lnTo>
                    <a:pt x="569452" y="401847"/>
                  </a:lnTo>
                  <a:lnTo>
                    <a:pt x="515126" y="470992"/>
                  </a:lnTo>
                  <a:lnTo>
                    <a:pt x="467591" y="544147"/>
                  </a:lnTo>
                  <a:lnTo>
                    <a:pt x="426847" y="622311"/>
                  </a:lnTo>
                  <a:lnTo>
                    <a:pt x="392893" y="706488"/>
                  </a:lnTo>
                  <a:lnTo>
                    <a:pt x="338568" y="937976"/>
                  </a:lnTo>
                  <a:lnTo>
                    <a:pt x="333717" y="994094"/>
                  </a:lnTo>
                  <a:lnTo>
                    <a:pt x="331776" y="1047206"/>
                  </a:lnTo>
                  <a:lnTo>
                    <a:pt x="333717" y="1096308"/>
                  </a:lnTo>
                  <a:lnTo>
                    <a:pt x="334686" y="1145413"/>
                  </a:lnTo>
                  <a:lnTo>
                    <a:pt x="334686" y="1191509"/>
                  </a:lnTo>
                  <a:lnTo>
                    <a:pt x="329836" y="1234599"/>
                  </a:lnTo>
                  <a:lnTo>
                    <a:pt x="315284" y="1278693"/>
                  </a:lnTo>
                  <a:lnTo>
                    <a:pt x="289092" y="1331805"/>
                  </a:lnTo>
                  <a:lnTo>
                    <a:pt x="257078" y="1380908"/>
                  </a:lnTo>
                  <a:lnTo>
                    <a:pt x="222155" y="1423998"/>
                  </a:lnTo>
                  <a:lnTo>
                    <a:pt x="185291" y="1468092"/>
                  </a:lnTo>
                  <a:lnTo>
                    <a:pt x="146487" y="1508176"/>
                  </a:lnTo>
                  <a:lnTo>
                    <a:pt x="107683" y="1548261"/>
                  </a:lnTo>
                  <a:lnTo>
                    <a:pt x="70819" y="1592354"/>
                  </a:lnTo>
                  <a:lnTo>
                    <a:pt x="58206" y="1604378"/>
                  </a:lnTo>
                  <a:lnTo>
                    <a:pt x="42684" y="1619410"/>
                  </a:lnTo>
                  <a:lnTo>
                    <a:pt x="26193" y="1637448"/>
                  </a:lnTo>
                  <a:lnTo>
                    <a:pt x="12611" y="1655486"/>
                  </a:lnTo>
                  <a:lnTo>
                    <a:pt x="3882" y="1677533"/>
                  </a:lnTo>
                  <a:lnTo>
                    <a:pt x="0" y="1701583"/>
                  </a:lnTo>
                  <a:lnTo>
                    <a:pt x="4851" y="1726636"/>
                  </a:lnTo>
                  <a:lnTo>
                    <a:pt x="17462" y="1750687"/>
                  </a:lnTo>
                  <a:lnTo>
                    <a:pt x="38806" y="1770728"/>
                  </a:lnTo>
                  <a:lnTo>
                    <a:pt x="63057" y="1784759"/>
                  </a:lnTo>
                  <a:lnTo>
                    <a:pt x="93130" y="1797786"/>
                  </a:lnTo>
                  <a:lnTo>
                    <a:pt x="125143" y="1808809"/>
                  </a:lnTo>
                  <a:lnTo>
                    <a:pt x="157158" y="1819833"/>
                  </a:lnTo>
                  <a:lnTo>
                    <a:pt x="188201" y="1830855"/>
                  </a:lnTo>
                  <a:lnTo>
                    <a:pt x="218273" y="1843883"/>
                  </a:lnTo>
                  <a:lnTo>
                    <a:pt x="245437" y="1857912"/>
                  </a:lnTo>
                  <a:lnTo>
                    <a:pt x="264839" y="1875951"/>
                  </a:lnTo>
                  <a:lnTo>
                    <a:pt x="259018" y="1900001"/>
                  </a:lnTo>
                  <a:lnTo>
                    <a:pt x="248347" y="1922047"/>
                  </a:lnTo>
                  <a:lnTo>
                    <a:pt x="237676" y="1945097"/>
                  </a:lnTo>
                  <a:lnTo>
                    <a:pt x="226035" y="1967142"/>
                  </a:lnTo>
                  <a:lnTo>
                    <a:pt x="215364" y="1989189"/>
                  </a:lnTo>
                  <a:lnTo>
                    <a:pt x="207602" y="2011236"/>
                  </a:lnTo>
                  <a:lnTo>
                    <a:pt x="204693" y="2031277"/>
                  </a:lnTo>
                  <a:lnTo>
                    <a:pt x="206633" y="2053324"/>
                  </a:lnTo>
                  <a:lnTo>
                    <a:pt x="217304" y="2073366"/>
                  </a:lnTo>
                  <a:lnTo>
                    <a:pt x="236706" y="2093409"/>
                  </a:lnTo>
                  <a:lnTo>
                    <a:pt x="264839" y="2113450"/>
                  </a:lnTo>
                  <a:lnTo>
                    <a:pt x="259018" y="2129483"/>
                  </a:lnTo>
                  <a:lnTo>
                    <a:pt x="250288" y="2145517"/>
                  </a:lnTo>
                  <a:lnTo>
                    <a:pt x="243497" y="2164557"/>
                  </a:lnTo>
                  <a:lnTo>
                    <a:pt x="241557" y="2184601"/>
                  </a:lnTo>
                  <a:lnTo>
                    <a:pt x="245437" y="2204642"/>
                  </a:lnTo>
                  <a:lnTo>
                    <a:pt x="256109" y="2222680"/>
                  </a:lnTo>
                  <a:lnTo>
                    <a:pt x="269690" y="2236709"/>
                  </a:lnTo>
                  <a:lnTo>
                    <a:pt x="287151" y="2249737"/>
                  </a:lnTo>
                  <a:lnTo>
                    <a:pt x="304613" y="2258756"/>
                  </a:lnTo>
                  <a:lnTo>
                    <a:pt x="321105" y="2269780"/>
                  </a:lnTo>
                  <a:lnTo>
                    <a:pt x="336627" y="2284810"/>
                  </a:lnTo>
                  <a:lnTo>
                    <a:pt x="345358" y="2300845"/>
                  </a:lnTo>
                  <a:lnTo>
                    <a:pt x="354089" y="2329906"/>
                  </a:lnTo>
                  <a:lnTo>
                    <a:pt x="354089" y="2362976"/>
                  </a:lnTo>
                  <a:lnTo>
                    <a:pt x="351179" y="2394041"/>
                  </a:lnTo>
                  <a:lnTo>
                    <a:pt x="343417" y="2426108"/>
                  </a:lnTo>
                  <a:lnTo>
                    <a:pt x="336627" y="2457173"/>
                  </a:lnTo>
                  <a:lnTo>
                    <a:pt x="331776" y="2485233"/>
                  </a:lnTo>
                  <a:lnTo>
                    <a:pt x="327896" y="2525318"/>
                  </a:lnTo>
                  <a:lnTo>
                    <a:pt x="331776" y="2561393"/>
                  </a:lnTo>
                  <a:lnTo>
                    <a:pt x="342447" y="2594464"/>
                  </a:lnTo>
                  <a:lnTo>
                    <a:pt x="356029" y="2623524"/>
                  </a:lnTo>
                  <a:lnTo>
                    <a:pt x="375432" y="2646572"/>
                  </a:lnTo>
                  <a:lnTo>
                    <a:pt x="400654" y="2668619"/>
                  </a:lnTo>
                  <a:lnTo>
                    <a:pt x="424906" y="2686657"/>
                  </a:lnTo>
                  <a:lnTo>
                    <a:pt x="453040" y="2701688"/>
                  </a:lnTo>
                  <a:lnTo>
                    <a:pt x="481173" y="2714717"/>
                  </a:lnTo>
                  <a:lnTo>
                    <a:pt x="509306" y="2721731"/>
                  </a:lnTo>
                  <a:lnTo>
                    <a:pt x="560721" y="2730751"/>
                  </a:lnTo>
                  <a:lnTo>
                    <a:pt x="615047" y="2734758"/>
                  </a:lnTo>
                  <a:lnTo>
                    <a:pt x="672284" y="2732755"/>
                  </a:lnTo>
                  <a:lnTo>
                    <a:pt x="728550" y="2726742"/>
                  </a:lnTo>
                  <a:lnTo>
                    <a:pt x="784816" y="2719726"/>
                  </a:lnTo>
                  <a:lnTo>
                    <a:pt x="838171" y="2708704"/>
                  </a:lnTo>
                  <a:lnTo>
                    <a:pt x="885706" y="2695677"/>
                  </a:lnTo>
                  <a:lnTo>
                    <a:pt x="927421" y="2681646"/>
                  </a:lnTo>
                  <a:lnTo>
                    <a:pt x="944882" y="2675633"/>
                  </a:lnTo>
                  <a:lnTo>
                    <a:pt x="968165" y="2668619"/>
                  </a:lnTo>
                  <a:lnTo>
                    <a:pt x="993388" y="2661605"/>
                  </a:lnTo>
                  <a:lnTo>
                    <a:pt x="1019581" y="2654590"/>
                  </a:lnTo>
                  <a:lnTo>
                    <a:pt x="1047714" y="2650582"/>
                  </a:lnTo>
                  <a:lnTo>
                    <a:pt x="1075847" y="2648577"/>
                  </a:lnTo>
                  <a:lnTo>
                    <a:pt x="1100100" y="2652585"/>
                  </a:lnTo>
                  <a:lnTo>
                    <a:pt x="1121442" y="2661605"/>
                  </a:lnTo>
                  <a:lnTo>
                    <a:pt x="1140844" y="2679643"/>
                  </a:lnTo>
                  <a:lnTo>
                    <a:pt x="1158306" y="2708704"/>
                  </a:lnTo>
                  <a:lnTo>
                    <a:pt x="1174797" y="2745782"/>
                  </a:lnTo>
                  <a:lnTo>
                    <a:pt x="1190319" y="2788872"/>
                  </a:lnTo>
                  <a:lnTo>
                    <a:pt x="1202931" y="2837975"/>
                  </a:lnTo>
                  <a:lnTo>
                    <a:pt x="1215541" y="2889083"/>
                  </a:lnTo>
                  <a:lnTo>
                    <a:pt x="1226212" y="2942195"/>
                  </a:lnTo>
                  <a:lnTo>
                    <a:pt x="1235914" y="2996309"/>
                  </a:lnTo>
                  <a:lnTo>
                    <a:pt x="1245616" y="3049421"/>
                  </a:lnTo>
                  <a:lnTo>
                    <a:pt x="1252407" y="3098524"/>
                  </a:lnTo>
                  <a:lnTo>
                    <a:pt x="1261138" y="3144621"/>
                  </a:lnTo>
                  <a:lnTo>
                    <a:pt x="1267927" y="3182701"/>
                  </a:lnTo>
                  <a:lnTo>
                    <a:pt x="1273749" y="3215771"/>
                  </a:lnTo>
                  <a:lnTo>
                    <a:pt x="1405683" y="3238820"/>
                  </a:lnTo>
                  <a:lnTo>
                    <a:pt x="1539558" y="3251847"/>
                  </a:lnTo>
                  <a:lnTo>
                    <a:pt x="1677312" y="3253851"/>
                  </a:lnTo>
                  <a:lnTo>
                    <a:pt x="1817977" y="3246837"/>
                  </a:lnTo>
                  <a:lnTo>
                    <a:pt x="1963493" y="3226793"/>
                  </a:lnTo>
                  <a:lnTo>
                    <a:pt x="1998071" y="3220300"/>
                  </a:lnTo>
                  <a:lnTo>
                    <a:pt x="1972544" y="2990832"/>
                  </a:lnTo>
                  <a:cubicBezTo>
                    <a:pt x="1951990" y="2824419"/>
                    <a:pt x="1923973" y="2664322"/>
                    <a:pt x="1866104" y="2529483"/>
                  </a:cubicBezTo>
                  <a:cubicBezTo>
                    <a:pt x="1798827" y="2378364"/>
                    <a:pt x="1318234" y="2057324"/>
                    <a:pt x="1085631" y="1773024"/>
                  </a:cubicBezTo>
                  <a:cubicBezTo>
                    <a:pt x="1039452" y="1683967"/>
                    <a:pt x="924385" y="1218329"/>
                    <a:pt x="1277747" y="968535"/>
                  </a:cubicBezTo>
                  <a:cubicBezTo>
                    <a:pt x="1430175" y="835482"/>
                    <a:pt x="1702005" y="831017"/>
                    <a:pt x="1914134" y="872477"/>
                  </a:cubicBezTo>
                  <a:cubicBezTo>
                    <a:pt x="2031257" y="905756"/>
                    <a:pt x="2240228" y="1053847"/>
                    <a:pt x="2334389" y="1316747"/>
                  </a:cubicBezTo>
                  <a:lnTo>
                    <a:pt x="2850702" y="1256710"/>
                  </a:lnTo>
                  <a:lnTo>
                    <a:pt x="2851858" y="1288484"/>
                  </a:lnTo>
                  <a:lnTo>
                    <a:pt x="2854049" y="1252639"/>
                  </a:lnTo>
                  <a:lnTo>
                    <a:pt x="2852109" y="1156435"/>
                  </a:lnTo>
                  <a:lnTo>
                    <a:pt x="2845318" y="1062236"/>
                  </a:lnTo>
                  <a:lnTo>
                    <a:pt x="2830767" y="971045"/>
                  </a:lnTo>
                  <a:lnTo>
                    <a:pt x="2811365" y="881857"/>
                  </a:lnTo>
                  <a:lnTo>
                    <a:pt x="2787112" y="799684"/>
                  </a:lnTo>
                  <a:lnTo>
                    <a:pt x="2759950" y="724526"/>
                  </a:lnTo>
                  <a:lnTo>
                    <a:pt x="2728906" y="657385"/>
                  </a:lnTo>
                  <a:lnTo>
                    <a:pt x="2682340" y="577215"/>
                  </a:lnTo>
                  <a:lnTo>
                    <a:pt x="2631895" y="501055"/>
                  </a:lnTo>
                  <a:lnTo>
                    <a:pt x="2574659" y="429907"/>
                  </a:lnTo>
                  <a:lnTo>
                    <a:pt x="2513543" y="361762"/>
                  </a:lnTo>
                  <a:lnTo>
                    <a:pt x="2446606" y="300634"/>
                  </a:lnTo>
                  <a:lnTo>
                    <a:pt x="2371907" y="243513"/>
                  </a:lnTo>
                  <a:lnTo>
                    <a:pt x="2294299" y="192406"/>
                  </a:lnTo>
                  <a:lnTo>
                    <a:pt x="2211840" y="147311"/>
                  </a:lnTo>
                  <a:lnTo>
                    <a:pt x="2121620" y="109230"/>
                  </a:lnTo>
                  <a:lnTo>
                    <a:pt x="2028490" y="74157"/>
                  </a:lnTo>
                  <a:lnTo>
                    <a:pt x="1927599" y="47099"/>
                  </a:lnTo>
                  <a:lnTo>
                    <a:pt x="1821858" y="25053"/>
                  </a:lnTo>
                  <a:lnTo>
                    <a:pt x="1711265" y="10021"/>
                  </a:lnTo>
                  <a:lnTo>
                    <a:pt x="1594853" y="1002"/>
                  </a:lnTo>
                  <a:close/>
                </a:path>
              </a:pathLst>
            </a:custGeom>
            <a:solidFill>
              <a:srgbClr val="E750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701"/>
                <a:buFont typeface="Arial"/>
                <a:buNone/>
              </a:pPr>
              <a:endParaRPr sz="2701" b="0" i="0" u="none" strike="noStrike" cap="none">
                <a:solidFill>
                  <a:srgbClr val="000000"/>
                </a:solidFill>
                <a:latin typeface="Calibri"/>
                <a:ea typeface="Calibri"/>
                <a:cs typeface="Calibri"/>
                <a:sym typeface="Calibri"/>
              </a:endParaRPr>
            </a:p>
          </p:txBody>
        </p:sp>
        <p:sp>
          <p:nvSpPr>
            <p:cNvPr id="502" name="Google Shape;502;p23"/>
            <p:cNvSpPr/>
            <p:nvPr/>
          </p:nvSpPr>
          <p:spPr>
            <a:xfrm flipH="1">
              <a:off x="1105009" y="665240"/>
              <a:ext cx="3688534" cy="2409764"/>
            </a:xfrm>
            <a:custGeom>
              <a:avLst/>
              <a:gdLst/>
              <a:ahLst/>
              <a:cxnLst/>
              <a:rect l="l" t="t" r="r" b="b"/>
              <a:pathLst>
                <a:path w="3095038" h="2022026" extrusionOk="0">
                  <a:moveTo>
                    <a:pt x="1547519" y="0"/>
                  </a:moveTo>
                  <a:lnTo>
                    <a:pt x="3095038" y="627509"/>
                  </a:lnTo>
                  <a:lnTo>
                    <a:pt x="2825277" y="736897"/>
                  </a:lnTo>
                  <a:lnTo>
                    <a:pt x="2825277" y="1583608"/>
                  </a:lnTo>
                  <a:lnTo>
                    <a:pt x="2829142" y="1585209"/>
                  </a:lnTo>
                  <a:cubicBezTo>
                    <a:pt x="2836783" y="1592850"/>
                    <a:pt x="2841509" y="1603406"/>
                    <a:pt x="2841509" y="1615067"/>
                  </a:cubicBezTo>
                  <a:cubicBezTo>
                    <a:pt x="2841509" y="1626728"/>
                    <a:pt x="2836783" y="1637284"/>
                    <a:pt x="2829142" y="1644926"/>
                  </a:cubicBezTo>
                  <a:lnTo>
                    <a:pt x="2826092" y="1646189"/>
                  </a:lnTo>
                  <a:lnTo>
                    <a:pt x="2876626" y="2022026"/>
                  </a:lnTo>
                  <a:lnTo>
                    <a:pt x="2721940" y="2022026"/>
                  </a:lnTo>
                  <a:lnTo>
                    <a:pt x="2772475" y="1646189"/>
                  </a:lnTo>
                  <a:lnTo>
                    <a:pt x="2769425" y="1644926"/>
                  </a:lnTo>
                  <a:cubicBezTo>
                    <a:pt x="2761784" y="1637284"/>
                    <a:pt x="2757057" y="1626728"/>
                    <a:pt x="2757057" y="1615067"/>
                  </a:cubicBezTo>
                  <a:cubicBezTo>
                    <a:pt x="2757057" y="1603406"/>
                    <a:pt x="2761784" y="1592850"/>
                    <a:pt x="2769425" y="1585209"/>
                  </a:cubicBezTo>
                  <a:lnTo>
                    <a:pt x="2773289" y="1583608"/>
                  </a:lnTo>
                  <a:lnTo>
                    <a:pt x="2773289" y="757978"/>
                  </a:lnTo>
                  <a:lnTo>
                    <a:pt x="2747752" y="768333"/>
                  </a:lnTo>
                  <a:lnTo>
                    <a:pt x="2473970" y="981499"/>
                  </a:lnTo>
                  <a:lnTo>
                    <a:pt x="2473970" y="1333096"/>
                  </a:lnTo>
                  <a:cubicBezTo>
                    <a:pt x="2176456" y="1474039"/>
                    <a:pt x="1822001" y="1553521"/>
                    <a:pt x="1442377" y="1553521"/>
                  </a:cubicBezTo>
                  <a:cubicBezTo>
                    <a:pt x="1151810" y="1553521"/>
                    <a:pt x="875988" y="1506956"/>
                    <a:pt x="628675" y="1422110"/>
                  </a:cubicBezTo>
                  <a:cubicBezTo>
                    <a:pt x="630298" y="1416654"/>
                    <a:pt x="632987" y="1411486"/>
                    <a:pt x="635755" y="1406334"/>
                  </a:cubicBezTo>
                  <a:cubicBezTo>
                    <a:pt x="631035" y="1404608"/>
                    <a:pt x="626049" y="1403669"/>
                    <a:pt x="621068" y="1402746"/>
                  </a:cubicBezTo>
                  <a:lnTo>
                    <a:pt x="621068" y="981499"/>
                  </a:lnTo>
                  <a:lnTo>
                    <a:pt x="0" y="627509"/>
                  </a:lnTo>
                  <a:close/>
                </a:path>
              </a:pathLst>
            </a:custGeom>
            <a:solidFill>
              <a:srgbClr val="15A7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1"/>
                <a:buFont typeface="Arial"/>
                <a:buNone/>
              </a:pPr>
              <a:endParaRPr sz="2701" b="0" i="0" u="none" strike="noStrike" cap="none">
                <a:solidFill>
                  <a:srgbClr val="FFFFFF"/>
                </a:solidFill>
                <a:latin typeface="Calibri"/>
                <a:ea typeface="Calibri"/>
                <a:cs typeface="Calibri"/>
                <a:sym typeface="Calibri"/>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24"/>
          <p:cNvSpPr txBox="1">
            <a:spLocks noGrp="1"/>
          </p:cNvSpPr>
          <p:nvPr>
            <p:ph type="title"/>
          </p:nvPr>
        </p:nvSpPr>
        <p:spPr>
          <a:xfrm>
            <a:off x="474686" y="118081"/>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a:solidFill>
                  <a:srgbClr val="059540"/>
                </a:solidFill>
              </a:rPr>
              <a:t>Vorteile für andere Interessengruppen</a:t>
            </a:r>
            <a:br>
              <a:rPr lang="en-GB"/>
            </a:br>
            <a:endParaRPr/>
          </a:p>
        </p:txBody>
      </p:sp>
      <p:sp>
        <p:nvSpPr>
          <p:cNvPr id="508" name="Google Shape;508;p24"/>
          <p:cNvSpPr txBox="1"/>
          <p:nvPr/>
        </p:nvSpPr>
        <p:spPr>
          <a:xfrm>
            <a:off x="356493" y="1622983"/>
            <a:ext cx="5854199" cy="282758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1400"/>
              <a:buFont typeface="Arial"/>
              <a:buNone/>
            </a:pPr>
            <a:endParaRPr sz="1400" b="1" i="0" u="none" strike="noStrike" cap="none">
              <a:solidFill>
                <a:srgbClr val="368E00"/>
              </a:solidFill>
              <a:latin typeface="Arial"/>
              <a:ea typeface="Arial"/>
              <a:cs typeface="Arial"/>
              <a:sym typeface="Arial"/>
            </a:endParaRPr>
          </a:p>
          <a:p>
            <a:pPr marL="0" marR="0" lvl="0" indent="0" algn="l" rtl="0">
              <a:lnSpc>
                <a:spcPct val="90000"/>
              </a:lnSpc>
              <a:spcBef>
                <a:spcPts val="1000"/>
              </a:spcBef>
              <a:spcAft>
                <a:spcPts val="0"/>
              </a:spcAft>
              <a:buClr>
                <a:srgbClr val="368E00"/>
              </a:buClr>
              <a:buSzPts val="1400"/>
              <a:buFont typeface="Arial"/>
              <a:buNone/>
            </a:pPr>
            <a:r>
              <a:rPr lang="en-GB" sz="1400" b="1" i="0" u="none" strike="noStrike" cap="none">
                <a:solidFill>
                  <a:srgbClr val="368E00"/>
                </a:solidFill>
                <a:latin typeface="Arial"/>
                <a:ea typeface="Arial"/>
                <a:cs typeface="Arial"/>
                <a:sym typeface="Arial"/>
              </a:rPr>
              <a:t>Regierungen und Gemeinden</a:t>
            </a:r>
            <a:endParaRPr sz="1400" b="1" i="0" u="none" strike="noStrike" cap="none">
              <a:solidFill>
                <a:srgbClr val="368E00"/>
              </a:solidFill>
              <a:latin typeface="Arial"/>
              <a:ea typeface="Arial"/>
              <a:cs typeface="Arial"/>
              <a:sym typeface="Arial"/>
            </a:endParaRPr>
          </a:p>
          <a:p>
            <a:pPr marL="228600" marR="0" lvl="0" indent="-228600" algn="l" rtl="0">
              <a:lnSpc>
                <a:spcPct val="120000"/>
              </a:lnSpc>
              <a:spcBef>
                <a:spcPts val="50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herausragende Verantwortung </a:t>
            </a:r>
            <a:endParaRPr/>
          </a:p>
          <a:p>
            <a:pPr marL="228600" marR="0" lvl="0" indent="-228600" algn="l" rtl="0">
              <a:lnSpc>
                <a:spcPct val="120000"/>
              </a:lnSpc>
              <a:spcBef>
                <a:spcPts val="500"/>
              </a:spcBef>
              <a:spcAft>
                <a:spcPts val="0"/>
              </a:spcAft>
              <a:buClr>
                <a:srgbClr val="181818"/>
              </a:buClr>
              <a:buSzPts val="1400"/>
              <a:buFont typeface="Arial"/>
              <a:buChar char="•"/>
            </a:pPr>
            <a:r>
              <a:rPr lang="en-GB" sz="1400" b="0" i="0" u="none" strike="noStrike" cap="none">
                <a:solidFill>
                  <a:srgbClr val="181818"/>
                </a:solidFill>
                <a:latin typeface="Arial"/>
                <a:ea typeface="Arial"/>
                <a:cs typeface="Arial"/>
                <a:sym typeface="Arial"/>
              </a:rPr>
              <a:t>Schaffung von Arbeitsplätzen </a:t>
            </a:r>
            <a:endParaRPr/>
          </a:p>
          <a:p>
            <a:pPr marL="228600" marR="0" lvl="0" indent="-228600" algn="l" rtl="0">
              <a:lnSpc>
                <a:spcPct val="120000"/>
              </a:lnSpc>
              <a:spcBef>
                <a:spcPts val="50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Verringerung der Arbeitslosigkeit </a:t>
            </a:r>
            <a:endParaRPr/>
          </a:p>
          <a:p>
            <a:pPr marL="228600" marR="0" lvl="0" indent="-228600" algn="l" rtl="0">
              <a:lnSpc>
                <a:spcPct val="120000"/>
              </a:lnSpc>
              <a:spcBef>
                <a:spcPts val="50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lokale Arbeitsplätze</a:t>
            </a:r>
            <a:endParaRPr/>
          </a:p>
          <a:p>
            <a:pPr marL="228600" marR="0" lvl="0" indent="-228600" algn="l" rtl="0">
              <a:lnSpc>
                <a:spcPct val="120000"/>
              </a:lnSpc>
              <a:spcBef>
                <a:spcPts val="500"/>
              </a:spcBef>
              <a:spcAft>
                <a:spcPts val="0"/>
              </a:spcAft>
              <a:buClr>
                <a:srgbClr val="181818"/>
              </a:buClr>
              <a:buSzPts val="1400"/>
              <a:buFont typeface="Arial"/>
              <a:buChar char="•"/>
            </a:pPr>
            <a:r>
              <a:rPr lang="en-GB" sz="1400" b="0" i="0" u="none" strike="noStrike" cap="none">
                <a:solidFill>
                  <a:srgbClr val="181818"/>
                </a:solidFill>
                <a:latin typeface="Arial"/>
                <a:ea typeface="Arial"/>
                <a:cs typeface="Arial"/>
                <a:sym typeface="Arial"/>
              </a:rPr>
              <a:t>die am schnellsten wachsenden Sektoren</a:t>
            </a:r>
            <a:endParaRPr/>
          </a:p>
          <a:p>
            <a:pPr marL="228600" marR="0" lvl="0" indent="-228600" algn="l" rtl="0">
              <a:lnSpc>
                <a:spcPct val="120000"/>
              </a:lnSpc>
              <a:spcBef>
                <a:spcPts val="50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Rückgang der Beschäftigung in der mineralgewinnenden Industrie</a:t>
            </a:r>
            <a:endParaRPr sz="1400" b="0" i="0" u="none" strike="noStrike" cap="none">
              <a:solidFill>
                <a:srgbClr val="181818"/>
              </a:solidFill>
              <a:latin typeface="Arial"/>
              <a:ea typeface="Arial"/>
              <a:cs typeface="Arial"/>
              <a:sym typeface="Arial"/>
            </a:endParaRPr>
          </a:p>
        </p:txBody>
      </p:sp>
      <p:grpSp>
        <p:nvGrpSpPr>
          <p:cNvPr id="509" name="Google Shape;509;p24"/>
          <p:cNvGrpSpPr/>
          <p:nvPr/>
        </p:nvGrpSpPr>
        <p:grpSpPr>
          <a:xfrm>
            <a:off x="5713886" y="1423727"/>
            <a:ext cx="2354304" cy="3327384"/>
            <a:chOff x="808111" y="-20084"/>
            <a:chExt cx="3896959" cy="5507649"/>
          </a:xfrm>
        </p:grpSpPr>
        <p:grpSp>
          <p:nvGrpSpPr>
            <p:cNvPr id="510" name="Google Shape;510;p24"/>
            <p:cNvGrpSpPr/>
            <p:nvPr/>
          </p:nvGrpSpPr>
          <p:grpSpPr>
            <a:xfrm>
              <a:off x="3942094" y="-1847"/>
              <a:ext cx="762976" cy="3863294"/>
              <a:chOff x="3942094" y="-1847"/>
              <a:chExt cx="762976" cy="3863294"/>
            </a:xfrm>
          </p:grpSpPr>
          <p:sp>
            <p:nvSpPr>
              <p:cNvPr id="511" name="Google Shape;511;p24"/>
              <p:cNvSpPr/>
              <p:nvPr/>
            </p:nvSpPr>
            <p:spPr>
              <a:xfrm>
                <a:off x="4288244" y="-1847"/>
                <a:ext cx="72000" cy="2651760"/>
              </a:xfrm>
              <a:prstGeom prst="rect">
                <a:avLst/>
              </a:prstGeom>
              <a:solidFill>
                <a:srgbClr val="0595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0" b="0" i="0" u="none" strike="noStrike" cap="none">
                  <a:solidFill>
                    <a:schemeClr val="dk1"/>
                  </a:solidFill>
                  <a:latin typeface="Arial"/>
                  <a:ea typeface="Arial"/>
                  <a:cs typeface="Arial"/>
                  <a:sym typeface="Arial"/>
                </a:endParaRPr>
              </a:p>
            </p:txBody>
          </p:sp>
          <p:sp>
            <p:nvSpPr>
              <p:cNvPr id="512" name="Google Shape;512;p24"/>
              <p:cNvSpPr/>
              <p:nvPr/>
            </p:nvSpPr>
            <p:spPr>
              <a:xfrm rot="5400000" flipH="1">
                <a:off x="3694759" y="2851136"/>
                <a:ext cx="1257646" cy="762976"/>
              </a:xfrm>
              <a:custGeom>
                <a:avLst/>
                <a:gdLst/>
                <a:ahLst/>
                <a:cxnLst/>
                <a:rect l="l" t="t" r="r" b="b"/>
                <a:pathLst>
                  <a:path w="1075004" h="652173" extrusionOk="0">
                    <a:moveTo>
                      <a:pt x="782320" y="253919"/>
                    </a:moveTo>
                    <a:cubicBezTo>
                      <a:pt x="781500" y="263286"/>
                      <a:pt x="773242" y="270216"/>
                      <a:pt x="763875" y="269396"/>
                    </a:cubicBezTo>
                    <a:cubicBezTo>
                      <a:pt x="649707" y="259408"/>
                      <a:pt x="535539" y="249420"/>
                      <a:pt x="421371" y="239431"/>
                    </a:cubicBezTo>
                    <a:lnTo>
                      <a:pt x="421370" y="253854"/>
                    </a:lnTo>
                    <a:lnTo>
                      <a:pt x="447078" y="253854"/>
                    </a:lnTo>
                    <a:cubicBezTo>
                      <a:pt x="456482" y="253853"/>
                      <a:pt x="464104" y="261477"/>
                      <a:pt x="464104" y="270880"/>
                    </a:cubicBezTo>
                    <a:lnTo>
                      <a:pt x="464104" y="270879"/>
                    </a:lnTo>
                    <a:cubicBezTo>
                      <a:pt x="464104" y="280282"/>
                      <a:pt x="456482" y="287905"/>
                      <a:pt x="447079" y="287905"/>
                    </a:cubicBezTo>
                    <a:cubicBezTo>
                      <a:pt x="438509" y="287905"/>
                      <a:pt x="429940" y="287905"/>
                      <a:pt x="421371" y="287905"/>
                    </a:cubicBezTo>
                    <a:lnTo>
                      <a:pt x="421371" y="311227"/>
                    </a:lnTo>
                    <a:lnTo>
                      <a:pt x="447078" y="311227"/>
                    </a:lnTo>
                    <a:cubicBezTo>
                      <a:pt x="456482" y="311227"/>
                      <a:pt x="464104" y="318850"/>
                      <a:pt x="464104" y="328253"/>
                    </a:cubicBezTo>
                    <a:lnTo>
                      <a:pt x="464104" y="328253"/>
                    </a:lnTo>
                    <a:cubicBezTo>
                      <a:pt x="464104" y="337655"/>
                      <a:pt x="456482" y="345279"/>
                      <a:pt x="447079" y="345279"/>
                    </a:cubicBezTo>
                    <a:cubicBezTo>
                      <a:pt x="438510" y="345279"/>
                      <a:pt x="429940" y="345279"/>
                      <a:pt x="421371" y="345279"/>
                    </a:cubicBezTo>
                    <a:lnTo>
                      <a:pt x="421371" y="368601"/>
                    </a:lnTo>
                    <a:lnTo>
                      <a:pt x="447078" y="368601"/>
                    </a:lnTo>
                    <a:cubicBezTo>
                      <a:pt x="456482" y="368601"/>
                      <a:pt x="464104" y="376224"/>
                      <a:pt x="464104" y="385627"/>
                    </a:cubicBezTo>
                    <a:lnTo>
                      <a:pt x="464104" y="385627"/>
                    </a:lnTo>
                    <a:cubicBezTo>
                      <a:pt x="464104" y="395030"/>
                      <a:pt x="456481" y="402652"/>
                      <a:pt x="447079" y="402653"/>
                    </a:cubicBezTo>
                    <a:cubicBezTo>
                      <a:pt x="438509" y="402653"/>
                      <a:pt x="429940" y="402652"/>
                      <a:pt x="421371" y="402653"/>
                    </a:cubicBezTo>
                    <a:lnTo>
                      <a:pt x="421370" y="417162"/>
                    </a:lnTo>
                    <a:lnTo>
                      <a:pt x="762268" y="381333"/>
                    </a:lnTo>
                    <a:cubicBezTo>
                      <a:pt x="771619" y="380350"/>
                      <a:pt x="779997" y="387134"/>
                      <a:pt x="780980" y="396486"/>
                    </a:cubicBezTo>
                    <a:cubicBezTo>
                      <a:pt x="781963" y="405837"/>
                      <a:pt x="775179" y="414214"/>
                      <a:pt x="765828" y="415197"/>
                    </a:cubicBezTo>
                    <a:cubicBezTo>
                      <a:pt x="649182" y="427457"/>
                      <a:pt x="532538" y="439718"/>
                      <a:pt x="415893" y="451977"/>
                    </a:cubicBezTo>
                    <a:cubicBezTo>
                      <a:pt x="406541" y="452960"/>
                      <a:pt x="398164" y="446176"/>
                      <a:pt x="397181" y="436824"/>
                    </a:cubicBezTo>
                    <a:cubicBezTo>
                      <a:pt x="396959" y="434720"/>
                      <a:pt x="397132" y="432665"/>
                      <a:pt x="398889" y="431060"/>
                    </a:cubicBezTo>
                    <a:lnTo>
                      <a:pt x="398669" y="430531"/>
                    </a:lnTo>
                    <a:lnTo>
                      <a:pt x="398669" y="402653"/>
                    </a:lnTo>
                    <a:lnTo>
                      <a:pt x="372962" y="402653"/>
                    </a:lnTo>
                    <a:cubicBezTo>
                      <a:pt x="363559" y="402653"/>
                      <a:pt x="355936" y="395031"/>
                      <a:pt x="355936" y="385627"/>
                    </a:cubicBezTo>
                    <a:cubicBezTo>
                      <a:pt x="355936" y="376224"/>
                      <a:pt x="363559" y="368601"/>
                      <a:pt x="372962" y="368601"/>
                    </a:cubicBezTo>
                    <a:lnTo>
                      <a:pt x="398669" y="368601"/>
                    </a:lnTo>
                    <a:lnTo>
                      <a:pt x="398670" y="345279"/>
                    </a:lnTo>
                    <a:lnTo>
                      <a:pt x="372962" y="345279"/>
                    </a:lnTo>
                    <a:cubicBezTo>
                      <a:pt x="363559" y="345279"/>
                      <a:pt x="355937" y="337656"/>
                      <a:pt x="355936" y="328253"/>
                    </a:cubicBezTo>
                    <a:cubicBezTo>
                      <a:pt x="355937" y="318850"/>
                      <a:pt x="363559" y="311227"/>
                      <a:pt x="372962" y="311228"/>
                    </a:cubicBezTo>
                    <a:lnTo>
                      <a:pt x="398669" y="311227"/>
                    </a:lnTo>
                    <a:lnTo>
                      <a:pt x="398669" y="287905"/>
                    </a:lnTo>
                    <a:lnTo>
                      <a:pt x="372962" y="287905"/>
                    </a:lnTo>
                    <a:cubicBezTo>
                      <a:pt x="363559" y="287905"/>
                      <a:pt x="355936" y="280283"/>
                      <a:pt x="355936" y="270880"/>
                    </a:cubicBezTo>
                    <a:cubicBezTo>
                      <a:pt x="355936" y="261477"/>
                      <a:pt x="363559" y="253854"/>
                      <a:pt x="372962" y="253854"/>
                    </a:cubicBezTo>
                    <a:lnTo>
                      <a:pt x="398670" y="253854"/>
                    </a:lnTo>
                    <a:lnTo>
                      <a:pt x="398670" y="226224"/>
                    </a:lnTo>
                    <a:cubicBezTo>
                      <a:pt x="398670" y="225699"/>
                      <a:pt x="398705" y="225182"/>
                      <a:pt x="399282" y="224745"/>
                    </a:cubicBezTo>
                    <a:lnTo>
                      <a:pt x="397876" y="220285"/>
                    </a:lnTo>
                    <a:cubicBezTo>
                      <a:pt x="398695" y="210917"/>
                      <a:pt x="406953" y="203988"/>
                      <a:pt x="416321" y="204807"/>
                    </a:cubicBezTo>
                    <a:lnTo>
                      <a:pt x="766843" y="235474"/>
                    </a:lnTo>
                    <a:cubicBezTo>
                      <a:pt x="776210" y="236294"/>
                      <a:pt x="783140" y="244551"/>
                      <a:pt x="782320" y="253919"/>
                    </a:cubicBezTo>
                    <a:close/>
                    <a:moveTo>
                      <a:pt x="787242" y="326087"/>
                    </a:moveTo>
                    <a:lnTo>
                      <a:pt x="785600" y="324445"/>
                    </a:lnTo>
                    <a:lnTo>
                      <a:pt x="785600" y="237207"/>
                    </a:lnTo>
                    <a:cubicBezTo>
                      <a:pt x="785600" y="202145"/>
                      <a:pt x="757177" y="173722"/>
                      <a:pt x="722116" y="173722"/>
                    </a:cubicBezTo>
                    <a:lnTo>
                      <a:pt x="634876" y="173722"/>
                    </a:lnTo>
                    <a:cubicBezTo>
                      <a:pt x="608806" y="147651"/>
                      <a:pt x="582735" y="121579"/>
                      <a:pt x="556664" y="95509"/>
                    </a:cubicBezTo>
                    <a:cubicBezTo>
                      <a:pt x="429319" y="-31836"/>
                      <a:pt x="222853" y="-31836"/>
                      <a:pt x="95508" y="95509"/>
                    </a:cubicBezTo>
                    <a:cubicBezTo>
                      <a:pt x="31836" y="159181"/>
                      <a:pt x="0" y="242634"/>
                      <a:pt x="0" y="326087"/>
                    </a:cubicBezTo>
                    <a:cubicBezTo>
                      <a:pt x="0" y="409540"/>
                      <a:pt x="31836" y="492992"/>
                      <a:pt x="95508" y="556665"/>
                    </a:cubicBezTo>
                    <a:cubicBezTo>
                      <a:pt x="222853" y="684010"/>
                      <a:pt x="429320" y="684010"/>
                      <a:pt x="556665" y="556665"/>
                    </a:cubicBezTo>
                    <a:lnTo>
                      <a:pt x="634877" y="478452"/>
                    </a:lnTo>
                    <a:lnTo>
                      <a:pt x="722116" y="478453"/>
                    </a:lnTo>
                    <a:cubicBezTo>
                      <a:pt x="757178" y="478452"/>
                      <a:pt x="785600" y="450030"/>
                      <a:pt x="785600" y="414968"/>
                    </a:cubicBezTo>
                    <a:lnTo>
                      <a:pt x="785600" y="327729"/>
                    </a:lnTo>
                    <a:close/>
                    <a:moveTo>
                      <a:pt x="893383" y="437430"/>
                    </a:moveTo>
                    <a:lnTo>
                      <a:pt x="893383" y="214743"/>
                    </a:lnTo>
                    <a:cubicBezTo>
                      <a:pt x="893383" y="198561"/>
                      <a:pt x="880265" y="185442"/>
                      <a:pt x="864082" y="185442"/>
                    </a:cubicBezTo>
                    <a:cubicBezTo>
                      <a:pt x="847900" y="185442"/>
                      <a:pt x="834781" y="198561"/>
                      <a:pt x="834781" y="214743"/>
                    </a:cubicBezTo>
                    <a:lnTo>
                      <a:pt x="834781" y="437431"/>
                    </a:lnTo>
                    <a:cubicBezTo>
                      <a:pt x="834781" y="453613"/>
                      <a:pt x="847900" y="466732"/>
                      <a:pt x="864082" y="466732"/>
                    </a:cubicBezTo>
                    <a:lnTo>
                      <a:pt x="864082" y="466731"/>
                    </a:lnTo>
                    <a:cubicBezTo>
                      <a:pt x="880265" y="466731"/>
                      <a:pt x="893383" y="453613"/>
                      <a:pt x="893383" y="437430"/>
                    </a:cubicBezTo>
                    <a:close/>
                    <a:moveTo>
                      <a:pt x="984194" y="425710"/>
                    </a:moveTo>
                    <a:lnTo>
                      <a:pt x="984193" y="226464"/>
                    </a:lnTo>
                    <a:cubicBezTo>
                      <a:pt x="984193" y="210281"/>
                      <a:pt x="971075" y="197163"/>
                      <a:pt x="954893" y="197162"/>
                    </a:cubicBezTo>
                    <a:cubicBezTo>
                      <a:pt x="938710" y="197163"/>
                      <a:pt x="925591" y="210281"/>
                      <a:pt x="925591" y="226464"/>
                    </a:cubicBezTo>
                    <a:lnTo>
                      <a:pt x="925591" y="425710"/>
                    </a:lnTo>
                    <a:cubicBezTo>
                      <a:pt x="925591" y="441893"/>
                      <a:pt x="938710" y="455012"/>
                      <a:pt x="954893" y="455012"/>
                    </a:cubicBezTo>
                    <a:lnTo>
                      <a:pt x="954893" y="455011"/>
                    </a:lnTo>
                    <a:cubicBezTo>
                      <a:pt x="971075" y="455011"/>
                      <a:pt x="984194" y="441892"/>
                      <a:pt x="984194" y="425710"/>
                    </a:cubicBezTo>
                    <a:close/>
                    <a:moveTo>
                      <a:pt x="1075004" y="402269"/>
                    </a:moveTo>
                    <a:lnTo>
                      <a:pt x="1075004" y="249904"/>
                    </a:lnTo>
                    <a:cubicBezTo>
                      <a:pt x="1075004" y="233721"/>
                      <a:pt x="1061885" y="220603"/>
                      <a:pt x="1045703" y="220603"/>
                    </a:cubicBezTo>
                    <a:cubicBezTo>
                      <a:pt x="1029520" y="220603"/>
                      <a:pt x="1016402" y="233721"/>
                      <a:pt x="1016402" y="249904"/>
                    </a:cubicBezTo>
                    <a:lnTo>
                      <a:pt x="1016402" y="402269"/>
                    </a:lnTo>
                    <a:cubicBezTo>
                      <a:pt x="1016402" y="418452"/>
                      <a:pt x="1029520" y="431570"/>
                      <a:pt x="1045703" y="431570"/>
                    </a:cubicBezTo>
                    <a:lnTo>
                      <a:pt x="1045703" y="431570"/>
                    </a:lnTo>
                    <a:cubicBezTo>
                      <a:pt x="1061885" y="431570"/>
                      <a:pt x="1075004" y="418451"/>
                      <a:pt x="1075004" y="402269"/>
                    </a:cubicBezTo>
                    <a:close/>
                  </a:path>
                </a:pathLst>
              </a:custGeom>
              <a:solidFill>
                <a:srgbClr val="0595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grpSp>
        <p:grpSp>
          <p:nvGrpSpPr>
            <p:cNvPr id="513" name="Google Shape;513;p24"/>
            <p:cNvGrpSpPr/>
            <p:nvPr/>
          </p:nvGrpSpPr>
          <p:grpSpPr>
            <a:xfrm>
              <a:off x="3158599" y="-1847"/>
              <a:ext cx="762976" cy="2936601"/>
              <a:chOff x="3158599" y="-1847"/>
              <a:chExt cx="762976" cy="2936601"/>
            </a:xfrm>
          </p:grpSpPr>
          <p:sp>
            <p:nvSpPr>
              <p:cNvPr id="514" name="Google Shape;514;p24"/>
              <p:cNvSpPr/>
              <p:nvPr/>
            </p:nvSpPr>
            <p:spPr>
              <a:xfrm>
                <a:off x="3501625" y="-1847"/>
                <a:ext cx="72000" cy="173736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0" b="0" i="0" u="none" strike="noStrike" cap="none">
                  <a:solidFill>
                    <a:schemeClr val="dk1"/>
                  </a:solidFill>
                  <a:latin typeface="Arial"/>
                  <a:ea typeface="Arial"/>
                  <a:cs typeface="Arial"/>
                  <a:sym typeface="Arial"/>
                </a:endParaRPr>
              </a:p>
            </p:txBody>
          </p:sp>
          <p:sp>
            <p:nvSpPr>
              <p:cNvPr id="515" name="Google Shape;515;p24"/>
              <p:cNvSpPr/>
              <p:nvPr/>
            </p:nvSpPr>
            <p:spPr>
              <a:xfrm rot="5400000" flipH="1">
                <a:off x="2911264" y="1924443"/>
                <a:ext cx="1257646" cy="762976"/>
              </a:xfrm>
              <a:custGeom>
                <a:avLst/>
                <a:gdLst/>
                <a:ahLst/>
                <a:cxnLst/>
                <a:rect l="l" t="t" r="r" b="b"/>
                <a:pathLst>
                  <a:path w="1075004" h="652173" extrusionOk="0">
                    <a:moveTo>
                      <a:pt x="782320" y="253919"/>
                    </a:moveTo>
                    <a:cubicBezTo>
                      <a:pt x="781500" y="263286"/>
                      <a:pt x="773242" y="270215"/>
                      <a:pt x="763875" y="269396"/>
                    </a:cubicBezTo>
                    <a:cubicBezTo>
                      <a:pt x="649707" y="259408"/>
                      <a:pt x="535539" y="249420"/>
                      <a:pt x="421371" y="239431"/>
                    </a:cubicBezTo>
                    <a:lnTo>
                      <a:pt x="421370" y="253854"/>
                    </a:lnTo>
                    <a:lnTo>
                      <a:pt x="447078" y="253854"/>
                    </a:lnTo>
                    <a:cubicBezTo>
                      <a:pt x="456482" y="253853"/>
                      <a:pt x="464104" y="261476"/>
                      <a:pt x="464104" y="270880"/>
                    </a:cubicBezTo>
                    <a:lnTo>
                      <a:pt x="464104" y="270879"/>
                    </a:lnTo>
                    <a:cubicBezTo>
                      <a:pt x="464104" y="280282"/>
                      <a:pt x="456482" y="287905"/>
                      <a:pt x="447079" y="287905"/>
                    </a:cubicBezTo>
                    <a:cubicBezTo>
                      <a:pt x="438509" y="287905"/>
                      <a:pt x="429940" y="287905"/>
                      <a:pt x="421371" y="287905"/>
                    </a:cubicBezTo>
                    <a:lnTo>
                      <a:pt x="421371" y="311227"/>
                    </a:lnTo>
                    <a:lnTo>
                      <a:pt x="447078" y="311227"/>
                    </a:lnTo>
                    <a:cubicBezTo>
                      <a:pt x="456482" y="311227"/>
                      <a:pt x="464104" y="318850"/>
                      <a:pt x="464104" y="328253"/>
                    </a:cubicBezTo>
                    <a:lnTo>
                      <a:pt x="464104" y="328253"/>
                    </a:lnTo>
                    <a:cubicBezTo>
                      <a:pt x="464104" y="337655"/>
                      <a:pt x="456482" y="345278"/>
                      <a:pt x="447079" y="345278"/>
                    </a:cubicBezTo>
                    <a:cubicBezTo>
                      <a:pt x="438510" y="345278"/>
                      <a:pt x="429940" y="345278"/>
                      <a:pt x="421371" y="345279"/>
                    </a:cubicBezTo>
                    <a:lnTo>
                      <a:pt x="421371" y="368601"/>
                    </a:lnTo>
                    <a:lnTo>
                      <a:pt x="447078" y="368601"/>
                    </a:lnTo>
                    <a:cubicBezTo>
                      <a:pt x="456482" y="368601"/>
                      <a:pt x="464104" y="376223"/>
                      <a:pt x="464104" y="385627"/>
                    </a:cubicBezTo>
                    <a:lnTo>
                      <a:pt x="464104" y="385627"/>
                    </a:lnTo>
                    <a:cubicBezTo>
                      <a:pt x="464104" y="395030"/>
                      <a:pt x="456481" y="402652"/>
                      <a:pt x="447079" y="402652"/>
                    </a:cubicBezTo>
                    <a:cubicBezTo>
                      <a:pt x="438509" y="402652"/>
                      <a:pt x="429940" y="402652"/>
                      <a:pt x="421371" y="402652"/>
                    </a:cubicBezTo>
                    <a:lnTo>
                      <a:pt x="421370" y="417162"/>
                    </a:lnTo>
                    <a:lnTo>
                      <a:pt x="762268" y="381332"/>
                    </a:lnTo>
                    <a:cubicBezTo>
                      <a:pt x="771619" y="380350"/>
                      <a:pt x="779997" y="387134"/>
                      <a:pt x="780980" y="396486"/>
                    </a:cubicBezTo>
                    <a:cubicBezTo>
                      <a:pt x="781963" y="405837"/>
                      <a:pt x="775179" y="414214"/>
                      <a:pt x="765828" y="415197"/>
                    </a:cubicBezTo>
                    <a:cubicBezTo>
                      <a:pt x="649182" y="427457"/>
                      <a:pt x="532538" y="439718"/>
                      <a:pt x="415893" y="451977"/>
                    </a:cubicBezTo>
                    <a:cubicBezTo>
                      <a:pt x="406541" y="452960"/>
                      <a:pt x="398164" y="446176"/>
                      <a:pt x="397181" y="436824"/>
                    </a:cubicBezTo>
                    <a:cubicBezTo>
                      <a:pt x="396959" y="434720"/>
                      <a:pt x="397132" y="432665"/>
                      <a:pt x="398889" y="431060"/>
                    </a:cubicBezTo>
                    <a:lnTo>
                      <a:pt x="398669" y="430530"/>
                    </a:lnTo>
                    <a:lnTo>
                      <a:pt x="398669" y="402652"/>
                    </a:lnTo>
                    <a:lnTo>
                      <a:pt x="372962" y="402653"/>
                    </a:lnTo>
                    <a:cubicBezTo>
                      <a:pt x="363559" y="402653"/>
                      <a:pt x="355936" y="395031"/>
                      <a:pt x="355936" y="385627"/>
                    </a:cubicBezTo>
                    <a:cubicBezTo>
                      <a:pt x="355936" y="376224"/>
                      <a:pt x="363559" y="368601"/>
                      <a:pt x="372962" y="368601"/>
                    </a:cubicBezTo>
                    <a:lnTo>
                      <a:pt x="398669" y="368601"/>
                    </a:lnTo>
                    <a:lnTo>
                      <a:pt x="398670" y="345279"/>
                    </a:lnTo>
                    <a:lnTo>
                      <a:pt x="372962" y="345279"/>
                    </a:lnTo>
                    <a:cubicBezTo>
                      <a:pt x="363559" y="345278"/>
                      <a:pt x="355937" y="337656"/>
                      <a:pt x="355936" y="328253"/>
                    </a:cubicBezTo>
                    <a:cubicBezTo>
                      <a:pt x="355937" y="318850"/>
                      <a:pt x="363559" y="311227"/>
                      <a:pt x="372962" y="311228"/>
                    </a:cubicBezTo>
                    <a:lnTo>
                      <a:pt x="398669" y="311227"/>
                    </a:lnTo>
                    <a:lnTo>
                      <a:pt x="398669" y="287905"/>
                    </a:lnTo>
                    <a:lnTo>
                      <a:pt x="372962" y="287905"/>
                    </a:lnTo>
                    <a:cubicBezTo>
                      <a:pt x="363559" y="287905"/>
                      <a:pt x="355936" y="280283"/>
                      <a:pt x="355936" y="270880"/>
                    </a:cubicBezTo>
                    <a:cubicBezTo>
                      <a:pt x="355936" y="261476"/>
                      <a:pt x="363559" y="253854"/>
                      <a:pt x="372962" y="253854"/>
                    </a:cubicBezTo>
                    <a:lnTo>
                      <a:pt x="398670" y="253854"/>
                    </a:lnTo>
                    <a:lnTo>
                      <a:pt x="398670" y="226224"/>
                    </a:lnTo>
                    <a:cubicBezTo>
                      <a:pt x="398670" y="225699"/>
                      <a:pt x="398705" y="225182"/>
                      <a:pt x="399282" y="224745"/>
                    </a:cubicBezTo>
                    <a:lnTo>
                      <a:pt x="397876" y="220285"/>
                    </a:lnTo>
                    <a:cubicBezTo>
                      <a:pt x="398695" y="210917"/>
                      <a:pt x="406953" y="203988"/>
                      <a:pt x="416321" y="204807"/>
                    </a:cubicBezTo>
                    <a:lnTo>
                      <a:pt x="766843" y="235474"/>
                    </a:lnTo>
                    <a:cubicBezTo>
                      <a:pt x="776210" y="236294"/>
                      <a:pt x="783140" y="244551"/>
                      <a:pt x="782320" y="253919"/>
                    </a:cubicBezTo>
                    <a:close/>
                    <a:moveTo>
                      <a:pt x="787242" y="326087"/>
                    </a:moveTo>
                    <a:lnTo>
                      <a:pt x="785600" y="324445"/>
                    </a:lnTo>
                    <a:lnTo>
                      <a:pt x="785600" y="237207"/>
                    </a:lnTo>
                    <a:cubicBezTo>
                      <a:pt x="785600" y="202145"/>
                      <a:pt x="757177" y="173722"/>
                      <a:pt x="722116" y="173722"/>
                    </a:cubicBezTo>
                    <a:lnTo>
                      <a:pt x="634876" y="173722"/>
                    </a:lnTo>
                    <a:cubicBezTo>
                      <a:pt x="608806" y="147651"/>
                      <a:pt x="582735" y="121579"/>
                      <a:pt x="556664" y="95509"/>
                    </a:cubicBezTo>
                    <a:cubicBezTo>
                      <a:pt x="429319" y="-31836"/>
                      <a:pt x="222853" y="-31836"/>
                      <a:pt x="95508" y="95509"/>
                    </a:cubicBezTo>
                    <a:cubicBezTo>
                      <a:pt x="31836" y="159181"/>
                      <a:pt x="0" y="242634"/>
                      <a:pt x="0" y="326087"/>
                    </a:cubicBezTo>
                    <a:cubicBezTo>
                      <a:pt x="0" y="409540"/>
                      <a:pt x="31836" y="492992"/>
                      <a:pt x="95508" y="556665"/>
                    </a:cubicBezTo>
                    <a:cubicBezTo>
                      <a:pt x="222853" y="684010"/>
                      <a:pt x="429320" y="684010"/>
                      <a:pt x="556665" y="556665"/>
                    </a:cubicBezTo>
                    <a:lnTo>
                      <a:pt x="634877" y="478452"/>
                    </a:lnTo>
                    <a:lnTo>
                      <a:pt x="722116" y="478453"/>
                    </a:lnTo>
                    <a:cubicBezTo>
                      <a:pt x="757178" y="478452"/>
                      <a:pt x="785600" y="450029"/>
                      <a:pt x="785600" y="414968"/>
                    </a:cubicBezTo>
                    <a:lnTo>
                      <a:pt x="785600" y="327729"/>
                    </a:lnTo>
                    <a:close/>
                    <a:moveTo>
                      <a:pt x="893383" y="437430"/>
                    </a:moveTo>
                    <a:lnTo>
                      <a:pt x="893383" y="214743"/>
                    </a:lnTo>
                    <a:cubicBezTo>
                      <a:pt x="893383" y="198561"/>
                      <a:pt x="880265" y="185442"/>
                      <a:pt x="864082" y="185442"/>
                    </a:cubicBezTo>
                    <a:cubicBezTo>
                      <a:pt x="847900" y="185442"/>
                      <a:pt x="834781" y="198561"/>
                      <a:pt x="834781" y="214743"/>
                    </a:cubicBezTo>
                    <a:lnTo>
                      <a:pt x="834781" y="437431"/>
                    </a:lnTo>
                    <a:cubicBezTo>
                      <a:pt x="834781" y="453613"/>
                      <a:pt x="847900" y="466732"/>
                      <a:pt x="864082" y="466732"/>
                    </a:cubicBezTo>
                    <a:lnTo>
                      <a:pt x="864082" y="466731"/>
                    </a:lnTo>
                    <a:cubicBezTo>
                      <a:pt x="880265" y="466731"/>
                      <a:pt x="893383" y="453613"/>
                      <a:pt x="893383" y="437430"/>
                    </a:cubicBezTo>
                    <a:close/>
                    <a:moveTo>
                      <a:pt x="984194" y="425710"/>
                    </a:moveTo>
                    <a:lnTo>
                      <a:pt x="984193" y="226464"/>
                    </a:lnTo>
                    <a:cubicBezTo>
                      <a:pt x="984193" y="210281"/>
                      <a:pt x="971075" y="197163"/>
                      <a:pt x="954892" y="197162"/>
                    </a:cubicBezTo>
                    <a:cubicBezTo>
                      <a:pt x="938710" y="197163"/>
                      <a:pt x="925591" y="210281"/>
                      <a:pt x="925591" y="226464"/>
                    </a:cubicBezTo>
                    <a:lnTo>
                      <a:pt x="925591" y="425710"/>
                    </a:lnTo>
                    <a:cubicBezTo>
                      <a:pt x="925591" y="441893"/>
                      <a:pt x="938710" y="455011"/>
                      <a:pt x="954892" y="455011"/>
                    </a:cubicBezTo>
                    <a:lnTo>
                      <a:pt x="954892" y="455011"/>
                    </a:lnTo>
                    <a:cubicBezTo>
                      <a:pt x="971075" y="455011"/>
                      <a:pt x="984194" y="441892"/>
                      <a:pt x="984194" y="425710"/>
                    </a:cubicBezTo>
                    <a:close/>
                    <a:moveTo>
                      <a:pt x="1075004" y="402268"/>
                    </a:moveTo>
                    <a:lnTo>
                      <a:pt x="1075004" y="249904"/>
                    </a:lnTo>
                    <a:cubicBezTo>
                      <a:pt x="1075004" y="233721"/>
                      <a:pt x="1061885" y="220603"/>
                      <a:pt x="1045703" y="220603"/>
                    </a:cubicBezTo>
                    <a:cubicBezTo>
                      <a:pt x="1029520" y="220603"/>
                      <a:pt x="1016402" y="233721"/>
                      <a:pt x="1016402" y="249904"/>
                    </a:cubicBezTo>
                    <a:lnTo>
                      <a:pt x="1016402" y="402269"/>
                    </a:lnTo>
                    <a:cubicBezTo>
                      <a:pt x="1016402" y="418451"/>
                      <a:pt x="1029520" y="431570"/>
                      <a:pt x="1045703" y="431570"/>
                    </a:cubicBezTo>
                    <a:lnTo>
                      <a:pt x="1045703" y="431570"/>
                    </a:lnTo>
                    <a:cubicBezTo>
                      <a:pt x="1061885" y="431570"/>
                      <a:pt x="1075004" y="418451"/>
                      <a:pt x="1075004" y="4022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grpSp>
        <p:grpSp>
          <p:nvGrpSpPr>
            <p:cNvPr id="516" name="Google Shape;516;p24"/>
            <p:cNvGrpSpPr/>
            <p:nvPr/>
          </p:nvGrpSpPr>
          <p:grpSpPr>
            <a:xfrm>
              <a:off x="2015424" y="-1847"/>
              <a:ext cx="1437328" cy="5489412"/>
              <a:chOff x="2015424" y="-1847"/>
              <a:chExt cx="1437328" cy="5489412"/>
            </a:xfrm>
          </p:grpSpPr>
          <p:sp>
            <p:nvSpPr>
              <p:cNvPr id="517" name="Google Shape;517;p24"/>
              <p:cNvSpPr/>
              <p:nvPr/>
            </p:nvSpPr>
            <p:spPr>
              <a:xfrm>
                <a:off x="2701620" y="-1847"/>
                <a:ext cx="72000" cy="4023360"/>
              </a:xfrm>
              <a:prstGeom prst="rect">
                <a:avLst/>
              </a:prstGeom>
              <a:solidFill>
                <a:srgbClr val="0595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0" b="0" i="0" u="none" strike="noStrike" cap="none">
                  <a:solidFill>
                    <a:schemeClr val="dk1"/>
                  </a:solidFill>
                  <a:latin typeface="Arial"/>
                  <a:ea typeface="Arial"/>
                  <a:cs typeface="Arial"/>
                  <a:sym typeface="Arial"/>
                </a:endParaRPr>
              </a:p>
            </p:txBody>
          </p:sp>
          <p:sp>
            <p:nvSpPr>
              <p:cNvPr id="518" name="Google Shape;518;p24"/>
              <p:cNvSpPr/>
              <p:nvPr/>
            </p:nvSpPr>
            <p:spPr>
              <a:xfrm rot="5400000" flipH="1">
                <a:off x="1970982" y="4005795"/>
                <a:ext cx="1526212" cy="1437328"/>
              </a:xfrm>
              <a:custGeom>
                <a:avLst/>
                <a:gdLst/>
                <a:ahLst/>
                <a:cxnLst/>
                <a:rect l="l" t="t" r="r" b="b"/>
                <a:pathLst>
                  <a:path w="2928608" h="2758049" extrusionOk="0">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0595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grpSp>
        <p:grpSp>
          <p:nvGrpSpPr>
            <p:cNvPr id="519" name="Google Shape;519;p24"/>
            <p:cNvGrpSpPr/>
            <p:nvPr/>
          </p:nvGrpSpPr>
          <p:grpSpPr>
            <a:xfrm>
              <a:off x="808111" y="-1847"/>
              <a:ext cx="762978" cy="3628896"/>
              <a:chOff x="808111" y="-1847"/>
              <a:chExt cx="762978" cy="3628896"/>
            </a:xfrm>
          </p:grpSpPr>
          <p:sp>
            <p:nvSpPr>
              <p:cNvPr id="520" name="Google Shape;520;p24"/>
              <p:cNvSpPr/>
              <p:nvPr/>
            </p:nvSpPr>
            <p:spPr>
              <a:xfrm>
                <a:off x="1152817" y="-1847"/>
                <a:ext cx="72000" cy="2377440"/>
              </a:xfrm>
              <a:prstGeom prst="rect">
                <a:avLst/>
              </a:prstGeom>
              <a:solidFill>
                <a:srgbClr val="0595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0" b="0" i="0" u="none" strike="noStrike" cap="none">
                  <a:solidFill>
                    <a:schemeClr val="dk1"/>
                  </a:solidFill>
                  <a:latin typeface="Arial"/>
                  <a:ea typeface="Arial"/>
                  <a:cs typeface="Arial"/>
                  <a:sym typeface="Arial"/>
                </a:endParaRPr>
              </a:p>
            </p:txBody>
          </p:sp>
          <p:sp>
            <p:nvSpPr>
              <p:cNvPr id="521" name="Google Shape;521;p24"/>
              <p:cNvSpPr/>
              <p:nvPr/>
            </p:nvSpPr>
            <p:spPr>
              <a:xfrm rot="5400000" flipH="1">
                <a:off x="560777" y="2616737"/>
                <a:ext cx="1257646" cy="762978"/>
              </a:xfrm>
              <a:custGeom>
                <a:avLst/>
                <a:gdLst/>
                <a:ahLst/>
                <a:cxnLst/>
                <a:rect l="l" t="t" r="r" b="b"/>
                <a:pathLst>
                  <a:path w="1075004" h="652174" extrusionOk="0">
                    <a:moveTo>
                      <a:pt x="782320" y="253920"/>
                    </a:moveTo>
                    <a:cubicBezTo>
                      <a:pt x="781500" y="263287"/>
                      <a:pt x="773242" y="270216"/>
                      <a:pt x="763875" y="269397"/>
                    </a:cubicBezTo>
                    <a:cubicBezTo>
                      <a:pt x="649707" y="259409"/>
                      <a:pt x="535539" y="249421"/>
                      <a:pt x="421371" y="239432"/>
                    </a:cubicBezTo>
                    <a:lnTo>
                      <a:pt x="421370" y="253855"/>
                    </a:lnTo>
                    <a:lnTo>
                      <a:pt x="447078" y="253855"/>
                    </a:lnTo>
                    <a:cubicBezTo>
                      <a:pt x="456482" y="253854"/>
                      <a:pt x="464104" y="261477"/>
                      <a:pt x="464104" y="270881"/>
                    </a:cubicBezTo>
                    <a:lnTo>
                      <a:pt x="464104" y="270880"/>
                    </a:lnTo>
                    <a:cubicBezTo>
                      <a:pt x="464104" y="280283"/>
                      <a:pt x="456482" y="287906"/>
                      <a:pt x="447079" y="287906"/>
                    </a:cubicBezTo>
                    <a:cubicBezTo>
                      <a:pt x="438509" y="287906"/>
                      <a:pt x="429940" y="287905"/>
                      <a:pt x="421371" y="287906"/>
                    </a:cubicBezTo>
                    <a:lnTo>
                      <a:pt x="421371" y="311228"/>
                    </a:lnTo>
                    <a:lnTo>
                      <a:pt x="447078" y="311228"/>
                    </a:lnTo>
                    <a:cubicBezTo>
                      <a:pt x="456482" y="311228"/>
                      <a:pt x="464104" y="318851"/>
                      <a:pt x="464104" y="328254"/>
                    </a:cubicBezTo>
                    <a:lnTo>
                      <a:pt x="464104" y="328254"/>
                    </a:lnTo>
                    <a:cubicBezTo>
                      <a:pt x="464104" y="337656"/>
                      <a:pt x="456482" y="345279"/>
                      <a:pt x="447079" y="345279"/>
                    </a:cubicBezTo>
                    <a:cubicBezTo>
                      <a:pt x="438510" y="345279"/>
                      <a:pt x="429940" y="345279"/>
                      <a:pt x="421371" y="345280"/>
                    </a:cubicBezTo>
                    <a:lnTo>
                      <a:pt x="421371" y="368602"/>
                    </a:lnTo>
                    <a:lnTo>
                      <a:pt x="447078" y="368602"/>
                    </a:lnTo>
                    <a:cubicBezTo>
                      <a:pt x="456482" y="368602"/>
                      <a:pt x="464104" y="376224"/>
                      <a:pt x="464104" y="385628"/>
                    </a:cubicBezTo>
                    <a:lnTo>
                      <a:pt x="464104" y="385628"/>
                    </a:lnTo>
                    <a:cubicBezTo>
                      <a:pt x="464104" y="395031"/>
                      <a:pt x="456481" y="402653"/>
                      <a:pt x="447079" y="402653"/>
                    </a:cubicBezTo>
                    <a:cubicBezTo>
                      <a:pt x="438509" y="402653"/>
                      <a:pt x="429940" y="402653"/>
                      <a:pt x="421371" y="402653"/>
                    </a:cubicBezTo>
                    <a:lnTo>
                      <a:pt x="421370" y="417163"/>
                    </a:lnTo>
                    <a:lnTo>
                      <a:pt x="762268" y="381333"/>
                    </a:lnTo>
                    <a:cubicBezTo>
                      <a:pt x="771619" y="380351"/>
                      <a:pt x="779997" y="387135"/>
                      <a:pt x="780980" y="396486"/>
                    </a:cubicBezTo>
                    <a:cubicBezTo>
                      <a:pt x="781963" y="405838"/>
                      <a:pt x="775179" y="414215"/>
                      <a:pt x="765828" y="415198"/>
                    </a:cubicBezTo>
                    <a:cubicBezTo>
                      <a:pt x="649182" y="427458"/>
                      <a:pt x="532538" y="439719"/>
                      <a:pt x="415893" y="451978"/>
                    </a:cubicBezTo>
                    <a:cubicBezTo>
                      <a:pt x="406541" y="452961"/>
                      <a:pt x="398164" y="446177"/>
                      <a:pt x="397181" y="436825"/>
                    </a:cubicBezTo>
                    <a:cubicBezTo>
                      <a:pt x="396959" y="434721"/>
                      <a:pt x="397132" y="432666"/>
                      <a:pt x="398889" y="431061"/>
                    </a:cubicBezTo>
                    <a:lnTo>
                      <a:pt x="398669" y="430531"/>
                    </a:lnTo>
                    <a:lnTo>
                      <a:pt x="398669" y="402653"/>
                    </a:lnTo>
                    <a:lnTo>
                      <a:pt x="372962" y="402654"/>
                    </a:lnTo>
                    <a:cubicBezTo>
                      <a:pt x="363559" y="402654"/>
                      <a:pt x="355936" y="395032"/>
                      <a:pt x="355936" y="385628"/>
                    </a:cubicBezTo>
                    <a:cubicBezTo>
                      <a:pt x="355936" y="376225"/>
                      <a:pt x="363559" y="368602"/>
                      <a:pt x="372962" y="368602"/>
                    </a:cubicBezTo>
                    <a:lnTo>
                      <a:pt x="398669" y="368602"/>
                    </a:lnTo>
                    <a:lnTo>
                      <a:pt x="398670" y="345280"/>
                    </a:lnTo>
                    <a:lnTo>
                      <a:pt x="372962" y="345280"/>
                    </a:lnTo>
                    <a:cubicBezTo>
                      <a:pt x="363559" y="345279"/>
                      <a:pt x="355937" y="337657"/>
                      <a:pt x="355936" y="328254"/>
                    </a:cubicBezTo>
                    <a:cubicBezTo>
                      <a:pt x="355937" y="318851"/>
                      <a:pt x="363559" y="311228"/>
                      <a:pt x="372962" y="311229"/>
                    </a:cubicBezTo>
                    <a:lnTo>
                      <a:pt x="398669" y="311228"/>
                    </a:lnTo>
                    <a:lnTo>
                      <a:pt x="398669" y="287906"/>
                    </a:lnTo>
                    <a:lnTo>
                      <a:pt x="372962" y="287906"/>
                    </a:lnTo>
                    <a:cubicBezTo>
                      <a:pt x="363559" y="287906"/>
                      <a:pt x="355936" y="280284"/>
                      <a:pt x="355936" y="270881"/>
                    </a:cubicBezTo>
                    <a:cubicBezTo>
                      <a:pt x="355936" y="261477"/>
                      <a:pt x="363559" y="253855"/>
                      <a:pt x="372962" y="253855"/>
                    </a:cubicBezTo>
                    <a:lnTo>
                      <a:pt x="398670" y="253855"/>
                    </a:lnTo>
                    <a:lnTo>
                      <a:pt x="398670" y="226225"/>
                    </a:lnTo>
                    <a:cubicBezTo>
                      <a:pt x="398670" y="225700"/>
                      <a:pt x="398705" y="225183"/>
                      <a:pt x="399282" y="224746"/>
                    </a:cubicBezTo>
                    <a:lnTo>
                      <a:pt x="397876" y="220286"/>
                    </a:lnTo>
                    <a:cubicBezTo>
                      <a:pt x="398695" y="210918"/>
                      <a:pt x="406953" y="203989"/>
                      <a:pt x="416321" y="204808"/>
                    </a:cubicBezTo>
                    <a:lnTo>
                      <a:pt x="766843" y="235475"/>
                    </a:lnTo>
                    <a:cubicBezTo>
                      <a:pt x="776210" y="236295"/>
                      <a:pt x="783140" y="244552"/>
                      <a:pt x="782320" y="253920"/>
                    </a:cubicBezTo>
                    <a:close/>
                    <a:moveTo>
                      <a:pt x="787242" y="326088"/>
                    </a:moveTo>
                    <a:lnTo>
                      <a:pt x="785600" y="324446"/>
                    </a:lnTo>
                    <a:lnTo>
                      <a:pt x="785600" y="237208"/>
                    </a:lnTo>
                    <a:cubicBezTo>
                      <a:pt x="785600" y="202146"/>
                      <a:pt x="757177" y="173723"/>
                      <a:pt x="722116" y="173723"/>
                    </a:cubicBezTo>
                    <a:lnTo>
                      <a:pt x="634876" y="173723"/>
                    </a:lnTo>
                    <a:cubicBezTo>
                      <a:pt x="608806" y="147652"/>
                      <a:pt x="582735" y="121580"/>
                      <a:pt x="556664" y="95510"/>
                    </a:cubicBezTo>
                    <a:cubicBezTo>
                      <a:pt x="429319" y="-31836"/>
                      <a:pt x="222853" y="-31835"/>
                      <a:pt x="95508" y="95510"/>
                    </a:cubicBezTo>
                    <a:cubicBezTo>
                      <a:pt x="31836" y="159182"/>
                      <a:pt x="0" y="242635"/>
                      <a:pt x="0" y="326088"/>
                    </a:cubicBezTo>
                    <a:cubicBezTo>
                      <a:pt x="0" y="409541"/>
                      <a:pt x="31836" y="492993"/>
                      <a:pt x="95508" y="556666"/>
                    </a:cubicBezTo>
                    <a:cubicBezTo>
                      <a:pt x="222853" y="684011"/>
                      <a:pt x="429320" y="684011"/>
                      <a:pt x="556665" y="556666"/>
                    </a:cubicBezTo>
                    <a:lnTo>
                      <a:pt x="634877" y="478453"/>
                    </a:lnTo>
                    <a:lnTo>
                      <a:pt x="722116" y="478454"/>
                    </a:lnTo>
                    <a:cubicBezTo>
                      <a:pt x="757178" y="478453"/>
                      <a:pt x="785600" y="450030"/>
                      <a:pt x="785600" y="414969"/>
                    </a:cubicBezTo>
                    <a:lnTo>
                      <a:pt x="785600" y="327730"/>
                    </a:lnTo>
                    <a:close/>
                    <a:moveTo>
                      <a:pt x="893383" y="437431"/>
                    </a:moveTo>
                    <a:lnTo>
                      <a:pt x="893383" y="214744"/>
                    </a:lnTo>
                    <a:cubicBezTo>
                      <a:pt x="893383" y="198562"/>
                      <a:pt x="880265" y="185443"/>
                      <a:pt x="864082" y="185443"/>
                    </a:cubicBezTo>
                    <a:cubicBezTo>
                      <a:pt x="847900" y="185443"/>
                      <a:pt x="834781" y="198562"/>
                      <a:pt x="834781" y="214744"/>
                    </a:cubicBezTo>
                    <a:lnTo>
                      <a:pt x="834781" y="437432"/>
                    </a:lnTo>
                    <a:cubicBezTo>
                      <a:pt x="834781" y="453614"/>
                      <a:pt x="847900" y="466733"/>
                      <a:pt x="864082" y="466733"/>
                    </a:cubicBezTo>
                    <a:lnTo>
                      <a:pt x="864082" y="466732"/>
                    </a:lnTo>
                    <a:cubicBezTo>
                      <a:pt x="880265" y="466732"/>
                      <a:pt x="893383" y="453614"/>
                      <a:pt x="893383" y="437431"/>
                    </a:cubicBezTo>
                    <a:close/>
                    <a:moveTo>
                      <a:pt x="984194" y="425711"/>
                    </a:moveTo>
                    <a:lnTo>
                      <a:pt x="984193" y="226464"/>
                    </a:lnTo>
                    <a:cubicBezTo>
                      <a:pt x="984193" y="210282"/>
                      <a:pt x="971075" y="197164"/>
                      <a:pt x="954893" y="197163"/>
                    </a:cubicBezTo>
                    <a:cubicBezTo>
                      <a:pt x="938710" y="197164"/>
                      <a:pt x="925591" y="210282"/>
                      <a:pt x="925591" y="226464"/>
                    </a:cubicBezTo>
                    <a:lnTo>
                      <a:pt x="925591" y="425711"/>
                    </a:lnTo>
                    <a:cubicBezTo>
                      <a:pt x="925591" y="441894"/>
                      <a:pt x="938710" y="455012"/>
                      <a:pt x="954893" y="455012"/>
                    </a:cubicBezTo>
                    <a:lnTo>
                      <a:pt x="954893" y="455012"/>
                    </a:lnTo>
                    <a:cubicBezTo>
                      <a:pt x="971075" y="455012"/>
                      <a:pt x="984194" y="441893"/>
                      <a:pt x="984194" y="425711"/>
                    </a:cubicBezTo>
                    <a:close/>
                    <a:moveTo>
                      <a:pt x="1075004" y="402269"/>
                    </a:moveTo>
                    <a:lnTo>
                      <a:pt x="1075004" y="249905"/>
                    </a:lnTo>
                    <a:cubicBezTo>
                      <a:pt x="1075004" y="233722"/>
                      <a:pt x="1061885" y="220604"/>
                      <a:pt x="1045703" y="220604"/>
                    </a:cubicBezTo>
                    <a:cubicBezTo>
                      <a:pt x="1029520" y="220604"/>
                      <a:pt x="1016402" y="233722"/>
                      <a:pt x="1016402" y="249905"/>
                    </a:cubicBezTo>
                    <a:lnTo>
                      <a:pt x="1016402" y="402270"/>
                    </a:lnTo>
                    <a:cubicBezTo>
                      <a:pt x="1016402" y="418452"/>
                      <a:pt x="1029520" y="431571"/>
                      <a:pt x="1045703" y="431571"/>
                    </a:cubicBezTo>
                    <a:lnTo>
                      <a:pt x="1045703" y="431571"/>
                    </a:lnTo>
                    <a:cubicBezTo>
                      <a:pt x="1061885" y="431571"/>
                      <a:pt x="1075004" y="418452"/>
                      <a:pt x="1075004" y="402269"/>
                    </a:cubicBezTo>
                    <a:close/>
                  </a:path>
                </a:pathLst>
              </a:custGeom>
              <a:solidFill>
                <a:srgbClr val="0595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grpSp>
        <p:grpSp>
          <p:nvGrpSpPr>
            <p:cNvPr id="522" name="Google Shape;522;p24"/>
            <p:cNvGrpSpPr/>
            <p:nvPr/>
          </p:nvGrpSpPr>
          <p:grpSpPr>
            <a:xfrm>
              <a:off x="1591607" y="-20084"/>
              <a:ext cx="762976" cy="2449850"/>
              <a:chOff x="1591607" y="-20084"/>
              <a:chExt cx="762976" cy="2449850"/>
            </a:xfrm>
          </p:grpSpPr>
          <p:sp>
            <p:nvSpPr>
              <p:cNvPr id="523" name="Google Shape;523;p24"/>
              <p:cNvSpPr/>
              <p:nvPr/>
            </p:nvSpPr>
            <p:spPr>
              <a:xfrm>
                <a:off x="1936171" y="-20084"/>
                <a:ext cx="72000" cy="118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0" b="0" i="0" u="none" strike="noStrike" cap="none">
                  <a:solidFill>
                    <a:schemeClr val="dk1"/>
                  </a:solidFill>
                  <a:latin typeface="Arial"/>
                  <a:ea typeface="Arial"/>
                  <a:cs typeface="Arial"/>
                  <a:sym typeface="Arial"/>
                </a:endParaRPr>
              </a:p>
            </p:txBody>
          </p:sp>
          <p:sp>
            <p:nvSpPr>
              <p:cNvPr id="524" name="Google Shape;524;p24"/>
              <p:cNvSpPr/>
              <p:nvPr/>
            </p:nvSpPr>
            <p:spPr>
              <a:xfrm rot="5400000" flipH="1">
                <a:off x="1344272" y="1419455"/>
                <a:ext cx="1257646" cy="762976"/>
              </a:xfrm>
              <a:custGeom>
                <a:avLst/>
                <a:gdLst/>
                <a:ahLst/>
                <a:cxnLst/>
                <a:rect l="l" t="t" r="r" b="b"/>
                <a:pathLst>
                  <a:path w="1075004" h="652173" extrusionOk="0">
                    <a:moveTo>
                      <a:pt x="782320" y="253919"/>
                    </a:moveTo>
                    <a:cubicBezTo>
                      <a:pt x="781500" y="263286"/>
                      <a:pt x="773242" y="270215"/>
                      <a:pt x="763875" y="269396"/>
                    </a:cubicBezTo>
                    <a:cubicBezTo>
                      <a:pt x="649707" y="259408"/>
                      <a:pt x="535539" y="249420"/>
                      <a:pt x="421371" y="239431"/>
                    </a:cubicBezTo>
                    <a:lnTo>
                      <a:pt x="421370" y="253854"/>
                    </a:lnTo>
                    <a:lnTo>
                      <a:pt x="447078" y="253854"/>
                    </a:lnTo>
                    <a:cubicBezTo>
                      <a:pt x="456482" y="253853"/>
                      <a:pt x="464103" y="261476"/>
                      <a:pt x="464104" y="270880"/>
                    </a:cubicBezTo>
                    <a:lnTo>
                      <a:pt x="464104" y="270879"/>
                    </a:lnTo>
                    <a:cubicBezTo>
                      <a:pt x="464104" y="280282"/>
                      <a:pt x="456482" y="287905"/>
                      <a:pt x="447078" y="287905"/>
                    </a:cubicBezTo>
                    <a:cubicBezTo>
                      <a:pt x="438509" y="287905"/>
                      <a:pt x="429939" y="287904"/>
                      <a:pt x="421371" y="287905"/>
                    </a:cubicBezTo>
                    <a:lnTo>
                      <a:pt x="421371" y="311227"/>
                    </a:lnTo>
                    <a:lnTo>
                      <a:pt x="447078" y="311227"/>
                    </a:lnTo>
                    <a:cubicBezTo>
                      <a:pt x="456482" y="311227"/>
                      <a:pt x="464104" y="318850"/>
                      <a:pt x="464104" y="328253"/>
                    </a:cubicBezTo>
                    <a:lnTo>
                      <a:pt x="464104" y="328253"/>
                    </a:lnTo>
                    <a:cubicBezTo>
                      <a:pt x="464104" y="337655"/>
                      <a:pt x="456482" y="345278"/>
                      <a:pt x="447078" y="345278"/>
                    </a:cubicBezTo>
                    <a:cubicBezTo>
                      <a:pt x="438510" y="345278"/>
                      <a:pt x="429939" y="345278"/>
                      <a:pt x="421371" y="345279"/>
                    </a:cubicBezTo>
                    <a:lnTo>
                      <a:pt x="421371" y="368601"/>
                    </a:lnTo>
                    <a:lnTo>
                      <a:pt x="447078" y="368601"/>
                    </a:lnTo>
                    <a:cubicBezTo>
                      <a:pt x="456482" y="368601"/>
                      <a:pt x="464104" y="376223"/>
                      <a:pt x="464104" y="385627"/>
                    </a:cubicBezTo>
                    <a:lnTo>
                      <a:pt x="464104" y="385627"/>
                    </a:lnTo>
                    <a:cubicBezTo>
                      <a:pt x="464104" y="395030"/>
                      <a:pt x="456481" y="402652"/>
                      <a:pt x="447079" y="402652"/>
                    </a:cubicBezTo>
                    <a:cubicBezTo>
                      <a:pt x="438509" y="402652"/>
                      <a:pt x="429940" y="402652"/>
                      <a:pt x="421371" y="402652"/>
                    </a:cubicBezTo>
                    <a:lnTo>
                      <a:pt x="421370" y="417162"/>
                    </a:lnTo>
                    <a:lnTo>
                      <a:pt x="762267" y="381332"/>
                    </a:lnTo>
                    <a:cubicBezTo>
                      <a:pt x="771619" y="380350"/>
                      <a:pt x="779997" y="387134"/>
                      <a:pt x="780979" y="396485"/>
                    </a:cubicBezTo>
                    <a:cubicBezTo>
                      <a:pt x="781963" y="405837"/>
                      <a:pt x="775179" y="414214"/>
                      <a:pt x="765828" y="415197"/>
                    </a:cubicBezTo>
                    <a:cubicBezTo>
                      <a:pt x="649182" y="427457"/>
                      <a:pt x="532538" y="439718"/>
                      <a:pt x="415893" y="451977"/>
                    </a:cubicBezTo>
                    <a:cubicBezTo>
                      <a:pt x="406541" y="452960"/>
                      <a:pt x="398164" y="446176"/>
                      <a:pt x="397181" y="436824"/>
                    </a:cubicBezTo>
                    <a:cubicBezTo>
                      <a:pt x="396959" y="434720"/>
                      <a:pt x="397132" y="432665"/>
                      <a:pt x="398889" y="431060"/>
                    </a:cubicBezTo>
                    <a:lnTo>
                      <a:pt x="398669" y="430530"/>
                    </a:lnTo>
                    <a:lnTo>
                      <a:pt x="398669" y="402652"/>
                    </a:lnTo>
                    <a:lnTo>
                      <a:pt x="372962" y="402653"/>
                    </a:lnTo>
                    <a:cubicBezTo>
                      <a:pt x="363559" y="402653"/>
                      <a:pt x="355936" y="395031"/>
                      <a:pt x="355936" y="385627"/>
                    </a:cubicBezTo>
                    <a:cubicBezTo>
                      <a:pt x="355936" y="376224"/>
                      <a:pt x="363558" y="368601"/>
                      <a:pt x="372962" y="368601"/>
                    </a:cubicBezTo>
                    <a:lnTo>
                      <a:pt x="398669" y="368601"/>
                    </a:lnTo>
                    <a:lnTo>
                      <a:pt x="398669" y="345279"/>
                    </a:lnTo>
                    <a:lnTo>
                      <a:pt x="372962" y="345279"/>
                    </a:lnTo>
                    <a:cubicBezTo>
                      <a:pt x="363559" y="345278"/>
                      <a:pt x="355937" y="337656"/>
                      <a:pt x="355936" y="328253"/>
                    </a:cubicBezTo>
                    <a:cubicBezTo>
                      <a:pt x="355937" y="318850"/>
                      <a:pt x="363559" y="311227"/>
                      <a:pt x="372962" y="311228"/>
                    </a:cubicBezTo>
                    <a:lnTo>
                      <a:pt x="398669" y="311227"/>
                    </a:lnTo>
                    <a:lnTo>
                      <a:pt x="398669" y="287905"/>
                    </a:lnTo>
                    <a:lnTo>
                      <a:pt x="372962" y="287905"/>
                    </a:lnTo>
                    <a:cubicBezTo>
                      <a:pt x="363559" y="287905"/>
                      <a:pt x="355936" y="280283"/>
                      <a:pt x="355936" y="270880"/>
                    </a:cubicBezTo>
                    <a:cubicBezTo>
                      <a:pt x="355936" y="261476"/>
                      <a:pt x="363559" y="253854"/>
                      <a:pt x="372962" y="253854"/>
                    </a:cubicBezTo>
                    <a:lnTo>
                      <a:pt x="398669" y="253854"/>
                    </a:lnTo>
                    <a:lnTo>
                      <a:pt x="398669" y="226224"/>
                    </a:lnTo>
                    <a:cubicBezTo>
                      <a:pt x="398669" y="225699"/>
                      <a:pt x="398705" y="225182"/>
                      <a:pt x="399282" y="224745"/>
                    </a:cubicBezTo>
                    <a:lnTo>
                      <a:pt x="397875" y="220285"/>
                    </a:lnTo>
                    <a:cubicBezTo>
                      <a:pt x="398695" y="210917"/>
                      <a:pt x="406953" y="203988"/>
                      <a:pt x="416320" y="204807"/>
                    </a:cubicBezTo>
                    <a:lnTo>
                      <a:pt x="766843" y="235474"/>
                    </a:lnTo>
                    <a:cubicBezTo>
                      <a:pt x="776210" y="236294"/>
                      <a:pt x="783139" y="244551"/>
                      <a:pt x="782320" y="253919"/>
                    </a:cubicBezTo>
                    <a:close/>
                    <a:moveTo>
                      <a:pt x="787242" y="326087"/>
                    </a:moveTo>
                    <a:lnTo>
                      <a:pt x="785600" y="324445"/>
                    </a:lnTo>
                    <a:lnTo>
                      <a:pt x="785600" y="237207"/>
                    </a:lnTo>
                    <a:cubicBezTo>
                      <a:pt x="785600" y="202145"/>
                      <a:pt x="757177" y="173722"/>
                      <a:pt x="722115" y="173722"/>
                    </a:cubicBezTo>
                    <a:lnTo>
                      <a:pt x="634876" y="173722"/>
                    </a:lnTo>
                    <a:cubicBezTo>
                      <a:pt x="608805" y="147651"/>
                      <a:pt x="582735" y="121579"/>
                      <a:pt x="556664" y="95509"/>
                    </a:cubicBezTo>
                    <a:cubicBezTo>
                      <a:pt x="429319" y="-31836"/>
                      <a:pt x="222853" y="-31836"/>
                      <a:pt x="95508" y="95509"/>
                    </a:cubicBezTo>
                    <a:cubicBezTo>
                      <a:pt x="31836" y="159181"/>
                      <a:pt x="0" y="242634"/>
                      <a:pt x="0" y="326087"/>
                    </a:cubicBezTo>
                    <a:cubicBezTo>
                      <a:pt x="0" y="409540"/>
                      <a:pt x="31836" y="492992"/>
                      <a:pt x="95508" y="556665"/>
                    </a:cubicBezTo>
                    <a:cubicBezTo>
                      <a:pt x="222853" y="684010"/>
                      <a:pt x="429320" y="684010"/>
                      <a:pt x="556664" y="556665"/>
                    </a:cubicBezTo>
                    <a:lnTo>
                      <a:pt x="634877" y="478452"/>
                    </a:lnTo>
                    <a:lnTo>
                      <a:pt x="722116" y="478453"/>
                    </a:lnTo>
                    <a:cubicBezTo>
                      <a:pt x="757178" y="478452"/>
                      <a:pt x="785600" y="450029"/>
                      <a:pt x="785600" y="414968"/>
                    </a:cubicBezTo>
                    <a:lnTo>
                      <a:pt x="785600" y="327729"/>
                    </a:lnTo>
                    <a:close/>
                    <a:moveTo>
                      <a:pt x="893383" y="437430"/>
                    </a:moveTo>
                    <a:lnTo>
                      <a:pt x="893383" y="214743"/>
                    </a:lnTo>
                    <a:cubicBezTo>
                      <a:pt x="893383" y="198561"/>
                      <a:pt x="880265" y="185442"/>
                      <a:pt x="864082" y="185442"/>
                    </a:cubicBezTo>
                    <a:cubicBezTo>
                      <a:pt x="847899" y="185442"/>
                      <a:pt x="834781" y="198561"/>
                      <a:pt x="834781" y="214743"/>
                    </a:cubicBezTo>
                    <a:lnTo>
                      <a:pt x="834781" y="437431"/>
                    </a:lnTo>
                    <a:cubicBezTo>
                      <a:pt x="834781" y="453613"/>
                      <a:pt x="847900" y="466732"/>
                      <a:pt x="864082" y="466732"/>
                    </a:cubicBezTo>
                    <a:lnTo>
                      <a:pt x="864082" y="466731"/>
                    </a:lnTo>
                    <a:cubicBezTo>
                      <a:pt x="880265" y="466731"/>
                      <a:pt x="893383" y="453613"/>
                      <a:pt x="893383" y="437430"/>
                    </a:cubicBezTo>
                    <a:close/>
                    <a:moveTo>
                      <a:pt x="984194" y="425710"/>
                    </a:moveTo>
                    <a:lnTo>
                      <a:pt x="984193" y="226463"/>
                    </a:lnTo>
                    <a:cubicBezTo>
                      <a:pt x="984193" y="210281"/>
                      <a:pt x="971075" y="197163"/>
                      <a:pt x="954892" y="197162"/>
                    </a:cubicBezTo>
                    <a:cubicBezTo>
                      <a:pt x="938710" y="197163"/>
                      <a:pt x="925591" y="210281"/>
                      <a:pt x="925591" y="226463"/>
                    </a:cubicBezTo>
                    <a:lnTo>
                      <a:pt x="925591" y="425710"/>
                    </a:lnTo>
                    <a:cubicBezTo>
                      <a:pt x="925591" y="441893"/>
                      <a:pt x="938710" y="455011"/>
                      <a:pt x="954892" y="455011"/>
                    </a:cubicBezTo>
                    <a:lnTo>
                      <a:pt x="954892" y="455011"/>
                    </a:lnTo>
                    <a:cubicBezTo>
                      <a:pt x="971075" y="455011"/>
                      <a:pt x="984194" y="441892"/>
                      <a:pt x="984194" y="425710"/>
                    </a:cubicBezTo>
                    <a:close/>
                    <a:moveTo>
                      <a:pt x="1075004" y="402268"/>
                    </a:moveTo>
                    <a:lnTo>
                      <a:pt x="1075003" y="249904"/>
                    </a:lnTo>
                    <a:cubicBezTo>
                      <a:pt x="1075003" y="233721"/>
                      <a:pt x="1061885" y="220603"/>
                      <a:pt x="1045703" y="220603"/>
                    </a:cubicBezTo>
                    <a:cubicBezTo>
                      <a:pt x="1029520" y="220603"/>
                      <a:pt x="1016401" y="233721"/>
                      <a:pt x="1016401" y="249904"/>
                    </a:cubicBezTo>
                    <a:lnTo>
                      <a:pt x="1016402" y="402269"/>
                    </a:lnTo>
                    <a:cubicBezTo>
                      <a:pt x="1016402" y="418451"/>
                      <a:pt x="1029520" y="431570"/>
                      <a:pt x="1045703" y="431570"/>
                    </a:cubicBezTo>
                    <a:lnTo>
                      <a:pt x="1045703" y="431570"/>
                    </a:lnTo>
                    <a:cubicBezTo>
                      <a:pt x="1061885" y="431570"/>
                      <a:pt x="1075004" y="418451"/>
                      <a:pt x="1075004" y="4022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gr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25"/>
          <p:cNvSpPr txBox="1">
            <a:spLocks noGrp="1"/>
          </p:cNvSpPr>
          <p:nvPr>
            <p:ph type="title"/>
          </p:nvPr>
        </p:nvSpPr>
        <p:spPr>
          <a:xfrm>
            <a:off x="474686" y="118081"/>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a:solidFill>
                  <a:srgbClr val="059540"/>
                </a:solidFill>
              </a:rPr>
              <a:t>Vorteile für andere Interessengruppen</a:t>
            </a:r>
            <a:br>
              <a:rPr lang="en-GB"/>
            </a:br>
            <a:endParaRPr/>
          </a:p>
        </p:txBody>
      </p:sp>
      <p:sp>
        <p:nvSpPr>
          <p:cNvPr id="530" name="Google Shape;530;p25"/>
          <p:cNvSpPr txBox="1"/>
          <p:nvPr/>
        </p:nvSpPr>
        <p:spPr>
          <a:xfrm>
            <a:off x="487134" y="841211"/>
            <a:ext cx="6677753" cy="321812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400"/>
              <a:buFont typeface="Arial"/>
              <a:buNone/>
            </a:pPr>
            <a:endParaRPr sz="1400" b="1" i="0" u="none" strike="noStrike" cap="none" dirty="0">
              <a:solidFill>
                <a:srgbClr val="368E00"/>
              </a:solidFill>
              <a:latin typeface="Arial"/>
              <a:ea typeface="Arial"/>
              <a:cs typeface="Arial"/>
              <a:sym typeface="Arial"/>
            </a:endParaRPr>
          </a:p>
          <a:p>
            <a:pPr marL="0" marR="0" lvl="0" indent="0" algn="l" rtl="0">
              <a:lnSpc>
                <a:spcPct val="90000"/>
              </a:lnSpc>
              <a:spcBef>
                <a:spcPts val="1000"/>
              </a:spcBef>
              <a:spcAft>
                <a:spcPts val="0"/>
              </a:spcAft>
              <a:buClr>
                <a:srgbClr val="368E00"/>
              </a:buClr>
              <a:buSzPts val="1400"/>
              <a:buFont typeface="Arial"/>
              <a:buNone/>
            </a:pPr>
            <a:r>
              <a:rPr lang="en-GB" sz="1400" b="1" i="0" u="none" strike="noStrike" cap="none" dirty="0" err="1">
                <a:solidFill>
                  <a:srgbClr val="368E00"/>
                </a:solidFill>
                <a:latin typeface="Arial"/>
                <a:ea typeface="Arial"/>
                <a:cs typeface="Arial"/>
                <a:sym typeface="Arial"/>
              </a:rPr>
              <a:t>Wertschöpfung</a:t>
            </a:r>
            <a:r>
              <a:rPr lang="en-GB" sz="1400" b="1" i="0" u="none" strike="noStrike" cap="none" dirty="0">
                <a:solidFill>
                  <a:srgbClr val="368E00"/>
                </a:solidFill>
                <a:latin typeface="Arial"/>
                <a:ea typeface="Arial"/>
                <a:cs typeface="Arial"/>
                <a:sym typeface="Arial"/>
              </a:rPr>
              <a:t> in der Gesellschaft</a:t>
            </a:r>
            <a:endParaRPr sz="1400" b="1" i="0" u="none" strike="noStrike" cap="none" dirty="0">
              <a:solidFill>
                <a:srgbClr val="368E00"/>
              </a:solidFill>
              <a:latin typeface="Arial"/>
              <a:ea typeface="Arial"/>
              <a:cs typeface="Arial"/>
              <a:sym typeface="Arial"/>
            </a:endParaRPr>
          </a:p>
          <a:p>
            <a:pPr marL="228600" marR="0" lvl="0" indent="-228600" algn="l" rtl="0">
              <a:lnSpc>
                <a:spcPct val="120000"/>
              </a:lnSpc>
              <a:spcBef>
                <a:spcPts val="500"/>
              </a:spcBef>
              <a:spcAft>
                <a:spcPts val="0"/>
              </a:spcAft>
              <a:buClr>
                <a:srgbClr val="000000"/>
              </a:buClr>
              <a:buSzPts val="1400"/>
              <a:buFont typeface="Arial"/>
              <a:buChar char="•"/>
            </a:pPr>
            <a:r>
              <a:rPr lang="en-GB" sz="1400" b="0" i="0" u="none" strike="noStrike" cap="none" dirty="0" err="1">
                <a:solidFill>
                  <a:srgbClr val="000000"/>
                </a:solidFill>
                <a:latin typeface="Arial"/>
                <a:ea typeface="Arial"/>
                <a:cs typeface="Arial"/>
                <a:sym typeface="Arial"/>
              </a:rPr>
              <a:t>umfasst</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jeden</a:t>
            </a:r>
            <a:r>
              <a:rPr lang="en-GB" sz="1400" b="0" i="0" u="none" strike="noStrike" cap="none" dirty="0">
                <a:solidFill>
                  <a:srgbClr val="000000"/>
                </a:solidFill>
                <a:latin typeface="Arial"/>
                <a:ea typeface="Arial"/>
                <a:cs typeface="Arial"/>
                <a:sym typeface="Arial"/>
              </a:rPr>
              <a:t> Teil der Gesellschaft </a:t>
            </a:r>
            <a:endParaRPr dirty="0"/>
          </a:p>
          <a:p>
            <a:pPr marL="228600" marR="0" lvl="0" indent="-228600" algn="l" rtl="0">
              <a:lnSpc>
                <a:spcPct val="120000"/>
              </a:lnSpc>
              <a:spcBef>
                <a:spcPts val="500"/>
              </a:spcBef>
              <a:spcAft>
                <a:spcPts val="0"/>
              </a:spcAft>
              <a:buClr>
                <a:srgbClr val="000000"/>
              </a:buClr>
              <a:buSzPts val="1400"/>
              <a:buFont typeface="Arial"/>
              <a:buChar char="•"/>
            </a:pPr>
            <a:r>
              <a:rPr lang="en-GB" sz="1400" b="0" i="0" u="none" strike="noStrike" cap="none" dirty="0" err="1">
                <a:solidFill>
                  <a:srgbClr val="000000"/>
                </a:solidFill>
                <a:latin typeface="Arial"/>
                <a:ea typeface="Arial"/>
                <a:cs typeface="Arial"/>
                <a:sym typeface="Arial"/>
              </a:rPr>
              <a:t>langfristige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Beziehungen</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zu</a:t>
            </a:r>
            <a:r>
              <a:rPr lang="en-GB" sz="1400" b="0" i="0" u="none" strike="noStrike" cap="none" dirty="0">
                <a:solidFill>
                  <a:srgbClr val="000000"/>
                </a:solidFill>
                <a:latin typeface="Arial"/>
                <a:ea typeface="Arial"/>
                <a:cs typeface="Arial"/>
                <a:sym typeface="Arial"/>
              </a:rPr>
              <a:t> den </a:t>
            </a:r>
            <a:r>
              <a:rPr lang="en-GB" sz="1400" b="0" i="0" u="none" strike="noStrike" cap="none" dirty="0" err="1">
                <a:solidFill>
                  <a:srgbClr val="000000"/>
                </a:solidFill>
                <a:latin typeface="Arial"/>
                <a:ea typeface="Arial"/>
                <a:cs typeface="Arial"/>
                <a:sym typeface="Arial"/>
              </a:rPr>
              <a:t>Beteiligten</a:t>
            </a:r>
            <a:r>
              <a:rPr lang="en-GB" sz="1400" b="0" i="0" u="none" strike="noStrike" cap="none" dirty="0">
                <a:solidFill>
                  <a:srgbClr val="000000"/>
                </a:solidFill>
                <a:latin typeface="Arial"/>
                <a:ea typeface="Arial"/>
                <a:cs typeface="Arial"/>
                <a:sym typeface="Arial"/>
              </a:rPr>
              <a:t> </a:t>
            </a:r>
            <a:endParaRPr dirty="0"/>
          </a:p>
          <a:p>
            <a:pPr marL="228600" marR="0" lvl="0" indent="-228600" algn="l" rtl="0">
              <a:lnSpc>
                <a:spcPct val="120000"/>
              </a:lnSpc>
              <a:spcBef>
                <a:spcPts val="500"/>
              </a:spcBef>
              <a:spcAft>
                <a:spcPts val="0"/>
              </a:spcAft>
              <a:buClr>
                <a:srgbClr val="000000"/>
              </a:buClr>
              <a:buSzPts val="1400"/>
              <a:buFont typeface="Arial"/>
              <a:buChar char="•"/>
            </a:pPr>
            <a:r>
              <a:rPr lang="en-GB" sz="1400" b="0" i="0" u="none" strike="noStrike" cap="none" dirty="0">
                <a:solidFill>
                  <a:srgbClr val="000000"/>
                </a:solidFill>
                <a:latin typeface="Arial"/>
                <a:ea typeface="Arial"/>
                <a:cs typeface="Arial"/>
                <a:sym typeface="Arial"/>
              </a:rPr>
              <a:t>Der Aufbau des </a:t>
            </a:r>
            <a:r>
              <a:rPr lang="en-GB" sz="1400" b="0" i="0" u="none" strike="noStrike" cap="none" dirty="0" err="1">
                <a:solidFill>
                  <a:srgbClr val="000000"/>
                </a:solidFill>
                <a:latin typeface="Arial"/>
                <a:ea typeface="Arial"/>
                <a:cs typeface="Arial"/>
                <a:sym typeface="Arial"/>
              </a:rPr>
              <a:t>Sozialkapitals</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trägt</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zur</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Erhöhung</a:t>
            </a:r>
            <a:r>
              <a:rPr lang="en-GB" sz="1400" b="0" i="0" u="none" strike="noStrike" cap="none" dirty="0">
                <a:solidFill>
                  <a:srgbClr val="000000"/>
                </a:solidFill>
                <a:latin typeface="Arial"/>
                <a:ea typeface="Arial"/>
                <a:cs typeface="Arial"/>
                <a:sym typeface="Arial"/>
              </a:rPr>
              <a:t> des </a:t>
            </a:r>
            <a:r>
              <a:rPr lang="en-GB" sz="1400" b="0" i="0" u="none" strike="noStrike" cap="none" dirty="0" err="1">
                <a:solidFill>
                  <a:srgbClr val="000000"/>
                </a:solidFill>
                <a:latin typeface="Arial"/>
                <a:ea typeface="Arial"/>
                <a:cs typeface="Arial"/>
                <a:sym typeface="Arial"/>
              </a:rPr>
              <a:t>Lebensstandards</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bei</a:t>
            </a:r>
            <a:r>
              <a:rPr lang="en-GB" sz="1400" b="0" i="0" u="none" strike="noStrike" cap="none" dirty="0">
                <a:solidFill>
                  <a:srgbClr val="000000"/>
                </a:solidFill>
                <a:latin typeface="Arial"/>
                <a:ea typeface="Arial"/>
                <a:cs typeface="Arial"/>
                <a:sym typeface="Arial"/>
              </a:rPr>
              <a:t>:</a:t>
            </a:r>
            <a:endParaRPr dirty="0"/>
          </a:p>
          <a:p>
            <a:pPr marL="0" marR="0" lvl="0" indent="0" algn="l" rtl="0">
              <a:lnSpc>
                <a:spcPct val="120000"/>
              </a:lnSpc>
              <a:spcBef>
                <a:spcPts val="500"/>
              </a:spcBef>
              <a:spcAft>
                <a:spcPts val="0"/>
              </a:spcAft>
              <a:buClr>
                <a:srgbClr val="000000"/>
              </a:buClr>
              <a:buSzPts val="1400"/>
              <a:buFont typeface="Arial"/>
              <a:buNone/>
            </a:pPr>
            <a:r>
              <a:rPr lang="en-GB" sz="1400" b="0" i="0" u="none" strike="noStrike" cap="none" dirty="0">
                <a:solidFill>
                  <a:srgbClr val="000000"/>
                </a:solidFill>
                <a:latin typeface="Arial"/>
                <a:ea typeface="Arial"/>
                <a:cs typeface="Arial"/>
                <a:sym typeface="Arial"/>
              </a:rPr>
              <a:t>	- </a:t>
            </a:r>
            <a:r>
              <a:rPr lang="en-GB" sz="1400" b="0" i="0" u="none" strike="noStrike" cap="none" dirty="0" err="1">
                <a:solidFill>
                  <a:srgbClr val="000000"/>
                </a:solidFill>
                <a:latin typeface="Arial"/>
                <a:ea typeface="Arial"/>
                <a:cs typeface="Arial"/>
                <a:sym typeface="Arial"/>
              </a:rPr>
              <a:t>gute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Ausbildung</a:t>
            </a:r>
            <a:r>
              <a:rPr lang="en-GB" sz="1400" b="0" i="0" u="none" strike="noStrike" cap="none" dirty="0">
                <a:solidFill>
                  <a:srgbClr val="000000"/>
                </a:solidFill>
                <a:latin typeface="Arial"/>
                <a:ea typeface="Arial"/>
                <a:cs typeface="Arial"/>
                <a:sym typeface="Arial"/>
              </a:rPr>
              <a:t> </a:t>
            </a:r>
            <a:endParaRPr dirty="0"/>
          </a:p>
          <a:p>
            <a:pPr marL="0" marR="0" lvl="0" indent="0" algn="l" rtl="0">
              <a:lnSpc>
                <a:spcPct val="120000"/>
              </a:lnSpc>
              <a:spcBef>
                <a:spcPts val="500"/>
              </a:spcBef>
              <a:spcAft>
                <a:spcPts val="0"/>
              </a:spcAft>
              <a:buClr>
                <a:srgbClr val="000000"/>
              </a:buClr>
              <a:buSzPts val="1400"/>
              <a:buFont typeface="Arial"/>
              <a:buNone/>
            </a:pPr>
            <a:r>
              <a:rPr lang="en-GB" sz="1400" b="0" i="0" u="none" strike="noStrike" cap="none" dirty="0">
                <a:solidFill>
                  <a:srgbClr val="000000"/>
                </a:solidFill>
                <a:latin typeface="Arial"/>
                <a:ea typeface="Arial"/>
                <a:cs typeface="Arial"/>
                <a:sym typeface="Arial"/>
              </a:rPr>
              <a:t>	- </a:t>
            </a:r>
            <a:r>
              <a:rPr lang="en-GB" sz="1400" b="0" i="0" u="none" strike="noStrike" cap="none" dirty="0" err="1">
                <a:solidFill>
                  <a:srgbClr val="000000"/>
                </a:solidFill>
                <a:latin typeface="Arial"/>
                <a:ea typeface="Arial"/>
                <a:cs typeface="Arial"/>
                <a:sym typeface="Arial"/>
              </a:rPr>
              <a:t>Aufgaben</a:t>
            </a:r>
            <a:r>
              <a:rPr lang="en-GB" sz="1400" b="0" i="0" u="none" strike="noStrike" cap="none" dirty="0">
                <a:solidFill>
                  <a:srgbClr val="000000"/>
                </a:solidFill>
                <a:latin typeface="Arial"/>
                <a:ea typeface="Arial"/>
                <a:cs typeface="Arial"/>
                <a:sym typeface="Arial"/>
              </a:rPr>
              <a:t> </a:t>
            </a:r>
            <a:endParaRPr dirty="0"/>
          </a:p>
          <a:p>
            <a:pPr marL="0" marR="0" lvl="0" indent="0" algn="l" rtl="0">
              <a:lnSpc>
                <a:spcPct val="120000"/>
              </a:lnSpc>
              <a:spcBef>
                <a:spcPts val="500"/>
              </a:spcBef>
              <a:spcAft>
                <a:spcPts val="0"/>
              </a:spcAft>
              <a:buClr>
                <a:srgbClr val="000000"/>
              </a:buClr>
              <a:buSzPts val="1400"/>
              <a:buFont typeface="Arial"/>
              <a:buNone/>
            </a:pPr>
            <a:r>
              <a:rPr lang="en-GB" sz="1400" b="0" i="0" u="none" strike="noStrike" cap="none" dirty="0">
                <a:solidFill>
                  <a:srgbClr val="000000"/>
                </a:solidFill>
                <a:latin typeface="Arial"/>
                <a:ea typeface="Arial"/>
                <a:cs typeface="Arial"/>
                <a:sym typeface="Arial"/>
              </a:rPr>
              <a:t>	- Gesundheit und </a:t>
            </a:r>
            <a:r>
              <a:rPr lang="en-GB" sz="1400" b="0" i="0" u="none" strike="noStrike" cap="none" dirty="0" err="1">
                <a:solidFill>
                  <a:srgbClr val="000000"/>
                </a:solidFill>
                <a:latin typeface="Arial"/>
                <a:ea typeface="Arial"/>
                <a:cs typeface="Arial"/>
                <a:sym typeface="Arial"/>
              </a:rPr>
              <a:t>Wohlbefinden</a:t>
            </a:r>
            <a:r>
              <a:rPr lang="en-GB" sz="1400" b="0" i="0" u="none" strike="noStrike" cap="none" dirty="0">
                <a:solidFill>
                  <a:srgbClr val="000000"/>
                </a:solidFill>
                <a:latin typeface="Arial"/>
                <a:ea typeface="Arial"/>
                <a:cs typeface="Arial"/>
                <a:sym typeface="Arial"/>
              </a:rPr>
              <a:t>, </a:t>
            </a:r>
            <a:endParaRPr dirty="0"/>
          </a:p>
          <a:p>
            <a:pPr marL="0" marR="0" lvl="0" indent="0" algn="l" rtl="0">
              <a:lnSpc>
                <a:spcPct val="120000"/>
              </a:lnSpc>
              <a:spcBef>
                <a:spcPts val="500"/>
              </a:spcBef>
              <a:spcAft>
                <a:spcPts val="0"/>
              </a:spcAft>
              <a:buClr>
                <a:srgbClr val="000000"/>
              </a:buClr>
              <a:buSzPts val="1400"/>
              <a:buFont typeface="Arial"/>
              <a:buNone/>
            </a:pPr>
            <a:r>
              <a:rPr lang="en-GB" sz="1400" b="0" i="0" u="none" strike="noStrike" cap="none" dirty="0">
                <a:solidFill>
                  <a:srgbClr val="000000"/>
                </a:solidFill>
                <a:latin typeface="Arial"/>
                <a:ea typeface="Arial"/>
                <a:cs typeface="Arial"/>
                <a:sym typeface="Arial"/>
              </a:rPr>
              <a:t>	- </a:t>
            </a:r>
            <a:r>
              <a:rPr lang="en-GB" sz="1400" b="0" i="0" u="none" strike="noStrike" cap="none" dirty="0" err="1">
                <a:solidFill>
                  <a:srgbClr val="000000"/>
                </a:solidFill>
                <a:latin typeface="Arial"/>
                <a:ea typeface="Arial"/>
                <a:cs typeface="Arial"/>
                <a:sym typeface="Arial"/>
              </a:rPr>
              <a:t>Demokratie</a:t>
            </a:r>
            <a:r>
              <a:rPr lang="en-GB" sz="1400" b="0" i="0" u="none" strike="noStrike" cap="none" dirty="0">
                <a:solidFill>
                  <a:srgbClr val="000000"/>
                </a:solidFill>
                <a:latin typeface="Arial"/>
                <a:ea typeface="Arial"/>
                <a:cs typeface="Arial"/>
                <a:sym typeface="Arial"/>
              </a:rPr>
              <a:t> </a:t>
            </a:r>
            <a:endParaRPr dirty="0"/>
          </a:p>
          <a:p>
            <a:pPr marL="0" marR="0" lvl="0" indent="0" algn="l" rtl="0">
              <a:lnSpc>
                <a:spcPct val="120000"/>
              </a:lnSpc>
              <a:spcBef>
                <a:spcPts val="500"/>
              </a:spcBef>
              <a:spcAft>
                <a:spcPts val="0"/>
              </a:spcAft>
              <a:buClr>
                <a:srgbClr val="000000"/>
              </a:buClr>
              <a:buSzPts val="1400"/>
              <a:buFont typeface="Arial"/>
              <a:buNone/>
            </a:pPr>
            <a:r>
              <a:rPr lang="en-GB" sz="1400" b="0" i="0" u="none" strike="noStrike" cap="none" dirty="0">
                <a:solidFill>
                  <a:srgbClr val="000000"/>
                </a:solidFill>
                <a:latin typeface="Arial"/>
                <a:ea typeface="Arial"/>
                <a:cs typeface="Arial"/>
                <a:sym typeface="Arial"/>
              </a:rPr>
              <a:t>	- </a:t>
            </a:r>
            <a:r>
              <a:rPr lang="en-GB" sz="1400" b="0" i="0" u="none" strike="noStrike" cap="none" dirty="0" err="1">
                <a:solidFill>
                  <a:srgbClr val="000000"/>
                </a:solidFill>
                <a:latin typeface="Arial"/>
                <a:ea typeface="Arial"/>
                <a:cs typeface="Arial"/>
                <a:sym typeface="Arial"/>
              </a:rPr>
              <a:t>Einbeziehung</a:t>
            </a:r>
            <a:r>
              <a:rPr lang="en-GB" sz="1400" b="0" i="0" u="none" strike="noStrike" cap="none" dirty="0">
                <a:solidFill>
                  <a:srgbClr val="000000"/>
                </a:solidFill>
                <a:latin typeface="Arial"/>
                <a:ea typeface="Arial"/>
                <a:cs typeface="Arial"/>
                <a:sym typeface="Arial"/>
              </a:rPr>
              <a:t> </a:t>
            </a:r>
            <a:endParaRPr dirty="0"/>
          </a:p>
          <a:p>
            <a:pPr marL="0" marR="0" lvl="0" indent="0" algn="l" rtl="0">
              <a:lnSpc>
                <a:spcPct val="120000"/>
              </a:lnSpc>
              <a:spcBef>
                <a:spcPts val="500"/>
              </a:spcBef>
              <a:spcAft>
                <a:spcPts val="0"/>
              </a:spcAft>
              <a:buClr>
                <a:srgbClr val="000000"/>
              </a:buClr>
              <a:buSzPts val="1400"/>
              <a:buFont typeface="Arial"/>
              <a:buNone/>
            </a:pPr>
            <a:r>
              <a:rPr lang="en-GB" sz="1400" b="0" i="0" u="none" strike="noStrike" cap="none" dirty="0">
                <a:solidFill>
                  <a:srgbClr val="000000"/>
                </a:solidFill>
                <a:latin typeface="Arial"/>
                <a:ea typeface="Arial"/>
                <a:cs typeface="Arial"/>
                <a:sym typeface="Arial"/>
              </a:rPr>
              <a:t>	- </a:t>
            </a:r>
            <a:r>
              <a:rPr lang="en-GB" sz="1400" b="0" i="0" u="none" strike="noStrike" cap="none" dirty="0" err="1">
                <a:solidFill>
                  <a:srgbClr val="000000"/>
                </a:solidFill>
                <a:latin typeface="Arial"/>
                <a:ea typeface="Arial"/>
                <a:cs typeface="Arial"/>
                <a:sym typeface="Arial"/>
              </a:rPr>
              <a:t>soziale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Gerechtigkeit</a:t>
            </a:r>
            <a:r>
              <a:rPr lang="en-GB" sz="1400" b="0" i="0" u="none" strike="noStrike" cap="none" dirty="0">
                <a:solidFill>
                  <a:srgbClr val="000000"/>
                </a:solidFill>
                <a:latin typeface="Arial"/>
                <a:ea typeface="Arial"/>
                <a:cs typeface="Arial"/>
                <a:sym typeface="Arial"/>
              </a:rPr>
              <a:t> und </a:t>
            </a:r>
            <a:endParaRPr dirty="0"/>
          </a:p>
          <a:p>
            <a:pPr marL="0" marR="0" lvl="0" indent="0" algn="l" rtl="0">
              <a:lnSpc>
                <a:spcPct val="120000"/>
              </a:lnSpc>
              <a:spcBef>
                <a:spcPts val="500"/>
              </a:spcBef>
              <a:spcAft>
                <a:spcPts val="0"/>
              </a:spcAft>
              <a:buClr>
                <a:srgbClr val="000000"/>
              </a:buClr>
              <a:buSzPts val="1400"/>
              <a:buFont typeface="Arial"/>
              <a:buNone/>
            </a:pPr>
            <a:r>
              <a:rPr lang="en-GB" sz="1400" b="0" i="0" u="none" strike="noStrike" cap="none" dirty="0">
                <a:solidFill>
                  <a:srgbClr val="000000"/>
                </a:solidFill>
                <a:latin typeface="Arial"/>
                <a:ea typeface="Arial"/>
                <a:cs typeface="Arial"/>
                <a:sym typeface="Arial"/>
              </a:rPr>
              <a:t>	- </a:t>
            </a:r>
            <a:r>
              <a:rPr lang="en-GB" sz="1400" b="0" i="0" u="none" strike="noStrike" cap="none" dirty="0" err="1">
                <a:solidFill>
                  <a:srgbClr val="000000"/>
                </a:solidFill>
                <a:latin typeface="Arial"/>
                <a:ea typeface="Arial"/>
                <a:cs typeface="Arial"/>
                <a:sym typeface="Arial"/>
              </a:rPr>
              <a:t>verringerte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Ungleichheit</a:t>
            </a:r>
            <a:endParaRPr sz="1400" b="0" i="0" u="none" strike="noStrike" cap="none" dirty="0">
              <a:solidFill>
                <a:srgbClr val="181818"/>
              </a:solidFill>
              <a:latin typeface="Arial"/>
              <a:ea typeface="Arial"/>
              <a:cs typeface="Arial"/>
              <a:sym typeface="Arial"/>
            </a:endParaRPr>
          </a:p>
        </p:txBody>
      </p:sp>
      <p:grpSp>
        <p:nvGrpSpPr>
          <p:cNvPr id="531" name="Google Shape;531;p25"/>
          <p:cNvGrpSpPr/>
          <p:nvPr/>
        </p:nvGrpSpPr>
        <p:grpSpPr>
          <a:xfrm rot="2523284">
            <a:off x="5527580" y="2825988"/>
            <a:ext cx="1315272" cy="2154370"/>
            <a:chOff x="1589533" y="1116515"/>
            <a:chExt cx="3026615" cy="4968176"/>
          </a:xfrm>
        </p:grpSpPr>
        <p:sp>
          <p:nvSpPr>
            <p:cNvPr id="532" name="Google Shape;532;p25"/>
            <p:cNvSpPr/>
            <p:nvPr/>
          </p:nvSpPr>
          <p:spPr>
            <a:xfrm>
              <a:off x="2132802" y="2924944"/>
              <a:ext cx="1926584" cy="1846330"/>
            </a:xfrm>
            <a:custGeom>
              <a:avLst/>
              <a:gdLst/>
              <a:ahLst/>
              <a:cxnLst/>
              <a:rect l="l" t="t" r="r" b="b"/>
              <a:pathLst>
                <a:path w="1926584" h="1846330" extrusionOk="0">
                  <a:moveTo>
                    <a:pt x="1089951" y="1842682"/>
                  </a:moveTo>
                  <a:lnTo>
                    <a:pt x="1097532" y="1846330"/>
                  </a:lnTo>
                  <a:lnTo>
                    <a:pt x="1093652" y="1846330"/>
                  </a:lnTo>
                  <a:cubicBezTo>
                    <a:pt x="1092687" y="1844762"/>
                    <a:pt x="1091322" y="1843713"/>
                    <a:pt x="1089951" y="1842682"/>
                  </a:cubicBezTo>
                  <a:close/>
                  <a:moveTo>
                    <a:pt x="465856" y="1495303"/>
                  </a:moveTo>
                  <a:lnTo>
                    <a:pt x="1467054" y="1495303"/>
                  </a:lnTo>
                  <a:lnTo>
                    <a:pt x="1233836" y="1811603"/>
                  </a:lnTo>
                  <a:lnTo>
                    <a:pt x="699074" y="1811603"/>
                  </a:lnTo>
                  <a:close/>
                  <a:moveTo>
                    <a:pt x="0" y="0"/>
                  </a:moveTo>
                  <a:lnTo>
                    <a:pt x="706150" y="0"/>
                  </a:lnTo>
                  <a:cubicBezTo>
                    <a:pt x="688007" y="36121"/>
                    <a:pt x="678316" y="76955"/>
                    <a:pt x="678316" y="120053"/>
                  </a:cubicBezTo>
                  <a:cubicBezTo>
                    <a:pt x="678316" y="275422"/>
                    <a:pt x="804268" y="401374"/>
                    <a:pt x="959637" y="401374"/>
                  </a:cubicBezTo>
                  <a:cubicBezTo>
                    <a:pt x="1115006" y="401374"/>
                    <a:pt x="1240958" y="275422"/>
                    <a:pt x="1240958" y="120053"/>
                  </a:cubicBezTo>
                  <a:cubicBezTo>
                    <a:pt x="1240958" y="76955"/>
                    <a:pt x="1231267" y="36121"/>
                    <a:pt x="1213124" y="0"/>
                  </a:cubicBezTo>
                  <a:lnTo>
                    <a:pt x="1926584" y="0"/>
                  </a:lnTo>
                  <a:cubicBezTo>
                    <a:pt x="1925444" y="144359"/>
                    <a:pt x="1883779" y="344931"/>
                    <a:pt x="1823215" y="551899"/>
                  </a:cubicBezTo>
                  <a:cubicBezTo>
                    <a:pt x="1795312" y="517144"/>
                    <a:pt x="1757916" y="489629"/>
                    <a:pt x="1713591" y="472119"/>
                  </a:cubicBezTo>
                  <a:cubicBezTo>
                    <a:pt x="1569089" y="415034"/>
                    <a:pt x="1405670" y="485901"/>
                    <a:pt x="1348585" y="630403"/>
                  </a:cubicBezTo>
                  <a:cubicBezTo>
                    <a:pt x="1291501" y="774905"/>
                    <a:pt x="1362367" y="938324"/>
                    <a:pt x="1506869" y="995409"/>
                  </a:cubicBezTo>
                  <a:cubicBezTo>
                    <a:pt x="1554590" y="1014260"/>
                    <a:pt x="1604374" y="1019158"/>
                    <a:pt x="1651530" y="1010859"/>
                  </a:cubicBezTo>
                  <a:lnTo>
                    <a:pt x="1566591" y="1237129"/>
                  </a:lnTo>
                  <a:cubicBezTo>
                    <a:pt x="1534342" y="1304822"/>
                    <a:pt x="1503291" y="1361947"/>
                    <a:pt x="1475612" y="1404265"/>
                  </a:cubicBezTo>
                  <a:lnTo>
                    <a:pt x="450971" y="1404265"/>
                  </a:lnTo>
                  <a:cubicBezTo>
                    <a:pt x="423328" y="1362000"/>
                    <a:pt x="392320" y="1304965"/>
                    <a:pt x="360116" y="1237384"/>
                  </a:cubicBezTo>
                  <a:lnTo>
                    <a:pt x="271026" y="1000106"/>
                  </a:lnTo>
                  <a:cubicBezTo>
                    <a:pt x="328356" y="1014395"/>
                    <a:pt x="390560" y="1009724"/>
                    <a:pt x="448647" y="983756"/>
                  </a:cubicBezTo>
                  <a:cubicBezTo>
                    <a:pt x="590487" y="920346"/>
                    <a:pt x="654067" y="753956"/>
                    <a:pt x="590657" y="612116"/>
                  </a:cubicBezTo>
                  <a:cubicBezTo>
                    <a:pt x="527246" y="470276"/>
                    <a:pt x="360857" y="406696"/>
                    <a:pt x="219017" y="470106"/>
                  </a:cubicBezTo>
                  <a:cubicBezTo>
                    <a:pt x="172166" y="491051"/>
                    <a:pt x="133853" y="523232"/>
                    <a:pt x="106817" y="562760"/>
                  </a:cubicBezTo>
                  <a:lnTo>
                    <a:pt x="105084" y="558146"/>
                  </a:lnTo>
                  <a:cubicBezTo>
                    <a:pt x="43643" y="348954"/>
                    <a:pt x="1152" y="145804"/>
                    <a:pt x="0"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1" b="0" i="0" u="none" strike="noStrike" cap="none">
                <a:solidFill>
                  <a:schemeClr val="lt1"/>
                </a:solidFill>
                <a:latin typeface="Arial"/>
                <a:ea typeface="Arial"/>
                <a:cs typeface="Arial"/>
                <a:sym typeface="Arial"/>
              </a:endParaRPr>
            </a:p>
          </p:txBody>
        </p:sp>
        <p:sp>
          <p:nvSpPr>
            <p:cNvPr id="533" name="Google Shape;533;p25"/>
            <p:cNvSpPr/>
            <p:nvPr/>
          </p:nvSpPr>
          <p:spPr>
            <a:xfrm>
              <a:off x="2569504" y="4788517"/>
              <a:ext cx="1269711" cy="1296174"/>
            </a:xfrm>
            <a:custGeom>
              <a:avLst/>
              <a:gdLst/>
              <a:ahLst/>
              <a:cxnLst/>
              <a:rect l="l" t="t" r="r" b="b"/>
              <a:pathLst>
                <a:path w="1020942" h="1042219" extrusionOk="0">
                  <a:moveTo>
                    <a:pt x="598154" y="0"/>
                  </a:moveTo>
                  <a:lnTo>
                    <a:pt x="602034" y="0"/>
                  </a:lnTo>
                  <a:cubicBezTo>
                    <a:pt x="732545" y="48130"/>
                    <a:pt x="851964" y="153955"/>
                    <a:pt x="948095" y="335846"/>
                  </a:cubicBezTo>
                  <a:cubicBezTo>
                    <a:pt x="978843" y="400651"/>
                    <a:pt x="1074165" y="613050"/>
                    <a:pt x="981303" y="723974"/>
                  </a:cubicBezTo>
                  <a:cubicBezTo>
                    <a:pt x="873097" y="539136"/>
                    <a:pt x="886508" y="512529"/>
                    <a:pt x="761589" y="478328"/>
                  </a:cubicBezTo>
                  <a:cubicBezTo>
                    <a:pt x="754102" y="579795"/>
                    <a:pt x="721375" y="679980"/>
                    <a:pt x="714168" y="719738"/>
                  </a:cubicBezTo>
                  <a:cubicBezTo>
                    <a:pt x="628200" y="910870"/>
                    <a:pt x="649237" y="899056"/>
                    <a:pt x="469174" y="1042219"/>
                  </a:cubicBezTo>
                  <a:cubicBezTo>
                    <a:pt x="470908" y="800421"/>
                    <a:pt x="373014" y="748650"/>
                    <a:pt x="282500" y="696880"/>
                  </a:cubicBezTo>
                  <a:cubicBezTo>
                    <a:pt x="223160" y="674502"/>
                    <a:pt x="189098" y="616202"/>
                    <a:pt x="179009" y="547569"/>
                  </a:cubicBezTo>
                  <a:cubicBezTo>
                    <a:pt x="129468" y="579663"/>
                    <a:pt x="78120" y="590821"/>
                    <a:pt x="28383" y="622928"/>
                  </a:cubicBezTo>
                  <a:cubicBezTo>
                    <a:pt x="28383" y="549752"/>
                    <a:pt x="-45416" y="410156"/>
                    <a:pt x="44988" y="257647"/>
                  </a:cubicBezTo>
                  <a:cubicBezTo>
                    <a:pt x="86462" y="192778"/>
                    <a:pt x="162388" y="97808"/>
                    <a:pt x="252225" y="34529"/>
                  </a:cubicBezTo>
                  <a:lnTo>
                    <a:pt x="215398" y="84251"/>
                  </a:lnTo>
                  <a:cubicBezTo>
                    <a:pt x="167064" y="165792"/>
                    <a:pt x="206521" y="240427"/>
                    <a:pt x="206521" y="279552"/>
                  </a:cubicBezTo>
                  <a:cubicBezTo>
                    <a:pt x="233112" y="262386"/>
                    <a:pt x="260566" y="256420"/>
                    <a:pt x="287054" y="239261"/>
                  </a:cubicBezTo>
                  <a:cubicBezTo>
                    <a:pt x="292448" y="275956"/>
                    <a:pt x="310660" y="307127"/>
                    <a:pt x="342388" y="319091"/>
                  </a:cubicBezTo>
                  <a:cubicBezTo>
                    <a:pt x="390781" y="346770"/>
                    <a:pt x="443121" y="374450"/>
                    <a:pt x="442194" y="503730"/>
                  </a:cubicBezTo>
                  <a:cubicBezTo>
                    <a:pt x="538467" y="427187"/>
                    <a:pt x="527219" y="433503"/>
                    <a:pt x="573183" y="331312"/>
                  </a:cubicBezTo>
                  <a:cubicBezTo>
                    <a:pt x="577036" y="310054"/>
                    <a:pt x="594533" y="256491"/>
                    <a:pt x="598537" y="202239"/>
                  </a:cubicBezTo>
                  <a:cubicBezTo>
                    <a:pt x="665326" y="220526"/>
                    <a:pt x="658156" y="234752"/>
                    <a:pt x="716010" y="333576"/>
                  </a:cubicBezTo>
                  <a:cubicBezTo>
                    <a:pt x="765659" y="274270"/>
                    <a:pt x="714694" y="160709"/>
                    <a:pt x="698255" y="126060"/>
                  </a:cubicBezTo>
                  <a:cubicBezTo>
                    <a:pt x="669077" y="70854"/>
                    <a:pt x="635888" y="28754"/>
                    <a:pt x="598154" y="0"/>
                  </a:cubicBezTo>
                  <a:close/>
                </a:path>
              </a:pathLst>
            </a:custGeom>
            <a:solidFill>
              <a:srgbClr val="E750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1" b="0" i="0" u="none" strike="noStrike" cap="none">
                <a:solidFill>
                  <a:schemeClr val="lt1"/>
                </a:solidFill>
                <a:latin typeface="Arial"/>
                <a:ea typeface="Arial"/>
                <a:cs typeface="Arial"/>
                <a:sym typeface="Arial"/>
              </a:endParaRPr>
            </a:p>
          </p:txBody>
        </p:sp>
        <p:sp>
          <p:nvSpPr>
            <p:cNvPr id="534" name="Google Shape;534;p25"/>
            <p:cNvSpPr/>
            <p:nvPr/>
          </p:nvSpPr>
          <p:spPr>
            <a:xfrm>
              <a:off x="2131996" y="1116515"/>
              <a:ext cx="1928194" cy="2147820"/>
            </a:xfrm>
            <a:custGeom>
              <a:avLst/>
              <a:gdLst/>
              <a:ahLst/>
              <a:cxnLst/>
              <a:rect l="l" t="t" r="r" b="b"/>
              <a:pathLst>
                <a:path w="1928194" h="2147820" extrusionOk="0">
                  <a:moveTo>
                    <a:pt x="967261" y="833968"/>
                  </a:moveTo>
                  <a:cubicBezTo>
                    <a:pt x="1092352" y="833968"/>
                    <a:pt x="1193758" y="935374"/>
                    <a:pt x="1193758" y="1060466"/>
                  </a:cubicBezTo>
                  <a:cubicBezTo>
                    <a:pt x="1193758" y="1185557"/>
                    <a:pt x="1092352" y="1286963"/>
                    <a:pt x="967261" y="1286963"/>
                  </a:cubicBezTo>
                  <a:cubicBezTo>
                    <a:pt x="842169" y="1286963"/>
                    <a:pt x="740763" y="1185557"/>
                    <a:pt x="740763" y="1060466"/>
                  </a:cubicBezTo>
                  <a:cubicBezTo>
                    <a:pt x="740763" y="935374"/>
                    <a:pt x="842169" y="833968"/>
                    <a:pt x="967261" y="833968"/>
                  </a:cubicBezTo>
                  <a:close/>
                  <a:moveTo>
                    <a:pt x="967261" y="676961"/>
                  </a:moveTo>
                  <a:cubicBezTo>
                    <a:pt x="755457" y="676961"/>
                    <a:pt x="583756" y="848662"/>
                    <a:pt x="583756" y="1060466"/>
                  </a:cubicBezTo>
                  <a:cubicBezTo>
                    <a:pt x="583756" y="1272269"/>
                    <a:pt x="755457" y="1443970"/>
                    <a:pt x="967261" y="1443970"/>
                  </a:cubicBezTo>
                  <a:cubicBezTo>
                    <a:pt x="1179064" y="1443970"/>
                    <a:pt x="1350765" y="1272269"/>
                    <a:pt x="1350765" y="1060466"/>
                  </a:cubicBezTo>
                  <a:cubicBezTo>
                    <a:pt x="1350765" y="848662"/>
                    <a:pt x="1179064" y="676961"/>
                    <a:pt x="967261" y="676961"/>
                  </a:cubicBezTo>
                  <a:close/>
                  <a:moveTo>
                    <a:pt x="950055" y="2168"/>
                  </a:moveTo>
                  <a:cubicBezTo>
                    <a:pt x="1242977" y="152649"/>
                    <a:pt x="1536140" y="521630"/>
                    <a:pt x="1696441" y="779728"/>
                  </a:cubicBezTo>
                  <a:cubicBezTo>
                    <a:pt x="1833936" y="1038333"/>
                    <a:pt x="1933792" y="1407364"/>
                    <a:pt x="1927951" y="1727638"/>
                  </a:cubicBezTo>
                  <a:lnTo>
                    <a:pt x="1927390" y="1736421"/>
                  </a:lnTo>
                  <a:lnTo>
                    <a:pt x="1077865" y="1736421"/>
                  </a:lnTo>
                  <a:lnTo>
                    <a:pt x="1077865" y="1773357"/>
                  </a:lnTo>
                  <a:cubicBezTo>
                    <a:pt x="1131585" y="1808489"/>
                    <a:pt x="1165002" y="1869686"/>
                    <a:pt x="1165002" y="1938688"/>
                  </a:cubicBezTo>
                  <a:cubicBezTo>
                    <a:pt x="1165002" y="2054189"/>
                    <a:pt x="1071372" y="2147820"/>
                    <a:pt x="955874" y="2147820"/>
                  </a:cubicBezTo>
                  <a:cubicBezTo>
                    <a:pt x="840375" y="2147820"/>
                    <a:pt x="746746" y="2054189"/>
                    <a:pt x="746746" y="1938688"/>
                  </a:cubicBezTo>
                  <a:cubicBezTo>
                    <a:pt x="746746" y="1869686"/>
                    <a:pt x="780162" y="1808489"/>
                    <a:pt x="833882" y="1773357"/>
                  </a:cubicBezTo>
                  <a:lnTo>
                    <a:pt x="833882" y="1736421"/>
                  </a:lnTo>
                  <a:lnTo>
                    <a:pt x="806" y="1736421"/>
                  </a:lnTo>
                  <a:cubicBezTo>
                    <a:pt x="261" y="1733474"/>
                    <a:pt x="244" y="1730544"/>
                    <a:pt x="244" y="1727638"/>
                  </a:cubicBezTo>
                  <a:cubicBezTo>
                    <a:pt x="-5597" y="1407364"/>
                    <a:pt x="94259" y="1038333"/>
                    <a:pt x="231753" y="779728"/>
                  </a:cubicBezTo>
                  <a:cubicBezTo>
                    <a:pt x="391561" y="522427"/>
                    <a:pt x="638473" y="114130"/>
                    <a:pt x="950055" y="2168"/>
                  </a:cubicBezTo>
                  <a:close/>
                  <a:moveTo>
                    <a:pt x="954612" y="0"/>
                  </a:moveTo>
                  <a:cubicBezTo>
                    <a:pt x="953033" y="554"/>
                    <a:pt x="951456" y="1115"/>
                    <a:pt x="950055" y="2168"/>
                  </a:cubicBezTo>
                  <a:lnTo>
                    <a:pt x="948393" y="1170"/>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1" b="0" i="0" u="none" strike="noStrike" cap="none">
                <a:solidFill>
                  <a:schemeClr val="lt1"/>
                </a:solidFill>
                <a:latin typeface="Arial"/>
                <a:ea typeface="Arial"/>
                <a:cs typeface="Arial"/>
                <a:sym typeface="Arial"/>
              </a:endParaRPr>
            </a:p>
          </p:txBody>
        </p:sp>
        <p:sp>
          <p:nvSpPr>
            <p:cNvPr id="535" name="Google Shape;535;p25"/>
            <p:cNvSpPr/>
            <p:nvPr/>
          </p:nvSpPr>
          <p:spPr>
            <a:xfrm>
              <a:off x="3519472" y="3388517"/>
              <a:ext cx="1096676" cy="977554"/>
            </a:xfrm>
            <a:custGeom>
              <a:avLst/>
              <a:gdLst/>
              <a:ahLst/>
              <a:cxnLst/>
              <a:rect l="l" t="t" r="r" b="b"/>
              <a:pathLst>
                <a:path w="1096675" h="977555" extrusionOk="0">
                  <a:moveTo>
                    <a:pt x="1096675" y="977555"/>
                  </a:moveTo>
                  <a:lnTo>
                    <a:pt x="294755" y="679396"/>
                  </a:lnTo>
                  <a:cubicBezTo>
                    <a:pt x="317745" y="611708"/>
                    <a:pt x="345100" y="533141"/>
                    <a:pt x="375325" y="450303"/>
                  </a:cubicBezTo>
                  <a:lnTo>
                    <a:pt x="323464" y="431646"/>
                  </a:lnTo>
                  <a:cubicBezTo>
                    <a:pt x="272223" y="470302"/>
                    <a:pt x="203326" y="481030"/>
                    <a:pt x="138398" y="457673"/>
                  </a:cubicBezTo>
                  <a:cubicBezTo>
                    <a:pt x="29715" y="418576"/>
                    <a:pt x="-26695" y="298780"/>
                    <a:pt x="12402" y="190099"/>
                  </a:cubicBezTo>
                  <a:cubicBezTo>
                    <a:pt x="51498" y="81420"/>
                    <a:pt x="171296" y="25011"/>
                    <a:pt x="279978" y="64109"/>
                  </a:cubicBezTo>
                  <a:cubicBezTo>
                    <a:pt x="344907" y="87466"/>
                    <a:pt x="391180" y="139626"/>
                    <a:pt x="406053" y="202066"/>
                  </a:cubicBezTo>
                  <a:lnTo>
                    <a:pt x="460561" y="221675"/>
                  </a:lnTo>
                  <a:cubicBezTo>
                    <a:pt x="489741" y="145000"/>
                    <a:pt x="520036" y="69608"/>
                    <a:pt x="549792" y="0"/>
                  </a:cubicBezTo>
                  <a:lnTo>
                    <a:pt x="799950" y="152882"/>
                  </a:lnTo>
                  <a:close/>
                </a:path>
              </a:pathLst>
            </a:custGeom>
            <a:solidFill>
              <a:srgbClr val="E750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1" b="0" i="0" u="none" strike="noStrike" cap="none">
                <a:solidFill>
                  <a:schemeClr val="lt1"/>
                </a:solidFill>
                <a:latin typeface="Arial"/>
                <a:ea typeface="Arial"/>
                <a:cs typeface="Arial"/>
                <a:sym typeface="Arial"/>
              </a:endParaRPr>
            </a:p>
          </p:txBody>
        </p:sp>
        <p:sp>
          <p:nvSpPr>
            <p:cNvPr id="536" name="Google Shape;536;p25"/>
            <p:cNvSpPr/>
            <p:nvPr/>
          </p:nvSpPr>
          <p:spPr>
            <a:xfrm flipH="1">
              <a:off x="1589533" y="3388516"/>
              <a:ext cx="1096675" cy="977555"/>
            </a:xfrm>
            <a:custGeom>
              <a:avLst/>
              <a:gdLst/>
              <a:ahLst/>
              <a:cxnLst/>
              <a:rect l="l" t="t" r="r" b="b"/>
              <a:pathLst>
                <a:path w="1096675" h="977555" extrusionOk="0">
                  <a:moveTo>
                    <a:pt x="1096675" y="977555"/>
                  </a:moveTo>
                  <a:lnTo>
                    <a:pt x="294755" y="679396"/>
                  </a:lnTo>
                  <a:cubicBezTo>
                    <a:pt x="317745" y="611708"/>
                    <a:pt x="345100" y="533141"/>
                    <a:pt x="375325" y="450303"/>
                  </a:cubicBezTo>
                  <a:lnTo>
                    <a:pt x="323464" y="431646"/>
                  </a:lnTo>
                  <a:cubicBezTo>
                    <a:pt x="272223" y="470302"/>
                    <a:pt x="203326" y="481030"/>
                    <a:pt x="138398" y="457673"/>
                  </a:cubicBezTo>
                  <a:cubicBezTo>
                    <a:pt x="29715" y="418576"/>
                    <a:pt x="-26695" y="298780"/>
                    <a:pt x="12402" y="190099"/>
                  </a:cubicBezTo>
                  <a:cubicBezTo>
                    <a:pt x="51498" y="81420"/>
                    <a:pt x="171296" y="25011"/>
                    <a:pt x="279978" y="64109"/>
                  </a:cubicBezTo>
                  <a:cubicBezTo>
                    <a:pt x="344907" y="87466"/>
                    <a:pt x="391180" y="139626"/>
                    <a:pt x="406053" y="202066"/>
                  </a:cubicBezTo>
                  <a:lnTo>
                    <a:pt x="460561" y="221675"/>
                  </a:lnTo>
                  <a:cubicBezTo>
                    <a:pt x="489741" y="145000"/>
                    <a:pt x="520036" y="69608"/>
                    <a:pt x="549792" y="0"/>
                  </a:cubicBezTo>
                  <a:lnTo>
                    <a:pt x="799950" y="152882"/>
                  </a:lnTo>
                  <a:close/>
                </a:path>
              </a:pathLst>
            </a:custGeom>
            <a:solidFill>
              <a:srgbClr val="E750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1" b="0" i="0" u="none" strike="noStrike" cap="none">
                <a:solidFill>
                  <a:schemeClr val="lt1"/>
                </a:solidFill>
                <a:latin typeface="Arial"/>
                <a:ea typeface="Arial"/>
                <a:cs typeface="Arial"/>
                <a:sym typeface="Aria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26"/>
          <p:cNvSpPr/>
          <p:nvPr/>
        </p:nvSpPr>
        <p:spPr>
          <a:xfrm rot="-876388">
            <a:off x="5829247" y="1062101"/>
            <a:ext cx="4195787" cy="3711456"/>
          </a:xfrm>
          <a:custGeom>
            <a:avLst/>
            <a:gdLst/>
            <a:ahLst/>
            <a:cxnLst/>
            <a:rect l="l" t="t" r="r" b="b"/>
            <a:pathLst>
              <a:path w="3028217" h="2962327" extrusionOk="0">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8FEA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42" name="Google Shape;542;p26"/>
          <p:cNvSpPr txBox="1">
            <a:spLocks noGrp="1"/>
          </p:cNvSpPr>
          <p:nvPr>
            <p:ph type="title"/>
          </p:nvPr>
        </p:nvSpPr>
        <p:spPr>
          <a:xfrm>
            <a:off x="474686" y="118081"/>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a:solidFill>
                  <a:srgbClr val="059540"/>
                </a:solidFill>
              </a:rPr>
              <a:t>Vorteile für andere Interessengruppen</a:t>
            </a:r>
            <a:br>
              <a:rPr lang="en-GB"/>
            </a:br>
            <a:endParaRPr/>
          </a:p>
        </p:txBody>
      </p:sp>
      <p:sp>
        <p:nvSpPr>
          <p:cNvPr id="543" name="Google Shape;543;p26"/>
          <p:cNvSpPr txBox="1"/>
          <p:nvPr/>
        </p:nvSpPr>
        <p:spPr>
          <a:xfrm>
            <a:off x="666082" y="1388596"/>
            <a:ext cx="6502971" cy="3218121"/>
          </a:xfrm>
          <a:prstGeom prst="rect">
            <a:avLst/>
          </a:prstGeom>
          <a:noFill/>
          <a:ln>
            <a:noFill/>
          </a:ln>
        </p:spPr>
        <p:txBody>
          <a:bodyPr spcFirstLastPara="1" wrap="square" lIns="91425" tIns="45700" rIns="91425" bIns="45700" anchor="t" anchorCtr="0">
            <a:normAutofit/>
          </a:bodyPr>
          <a:lstStyle/>
          <a:p>
            <a:pPr marL="0" marR="0" lvl="0" indent="0" algn="l" rtl="0">
              <a:lnSpc>
                <a:spcPct val="107000"/>
              </a:lnSpc>
              <a:spcBef>
                <a:spcPts val="0"/>
              </a:spcBef>
              <a:spcAft>
                <a:spcPts val="0"/>
              </a:spcAft>
              <a:buClr>
                <a:srgbClr val="000000"/>
              </a:buClr>
              <a:buSzPts val="1400"/>
              <a:buFont typeface="Arial"/>
              <a:buNone/>
            </a:pPr>
            <a:r>
              <a:rPr lang="en-GB" sz="1400" b="1" i="0" u="none" strike="noStrike" cap="none">
                <a:solidFill>
                  <a:srgbClr val="368E00"/>
                </a:solidFill>
                <a:latin typeface="Verdana"/>
                <a:ea typeface="Verdana"/>
                <a:cs typeface="Verdana"/>
                <a:sym typeface="Verdana"/>
              </a:rPr>
              <a:t>Reisen und Transport</a:t>
            </a:r>
            <a:endParaRPr sz="1400" b="1" i="0" u="none" strike="noStrike" cap="none">
              <a:solidFill>
                <a:srgbClr val="368E00"/>
              </a:solidFill>
              <a:latin typeface="Verdana"/>
              <a:ea typeface="Verdana"/>
              <a:cs typeface="Verdana"/>
              <a:sym typeface="Verdana"/>
            </a:endParaRPr>
          </a:p>
          <a:p>
            <a:pPr marL="228600" marR="0" lvl="0" indent="-228600" algn="l" rtl="0">
              <a:lnSpc>
                <a:spcPct val="120000"/>
              </a:lnSpc>
              <a:spcBef>
                <a:spcPts val="1300"/>
              </a:spcBef>
              <a:spcAft>
                <a:spcPts val="0"/>
              </a:spcAft>
              <a:buClr>
                <a:srgbClr val="000000"/>
              </a:buClr>
              <a:buSzPts val="1100"/>
              <a:buFont typeface="Arial"/>
              <a:buChar char="•"/>
            </a:pPr>
            <a:r>
              <a:rPr lang="en-GB" sz="1100" b="0" i="0" u="none" strike="noStrike" cap="none">
                <a:solidFill>
                  <a:schemeClr val="dk1"/>
                </a:solidFill>
                <a:latin typeface="Arial"/>
                <a:ea typeface="Arial"/>
                <a:cs typeface="Arial"/>
                <a:sym typeface="Arial"/>
              </a:rPr>
              <a:t>größter Anteil an den Treibhausgasemissionen </a:t>
            </a:r>
            <a:endParaRPr/>
          </a:p>
          <a:p>
            <a:pPr marL="228600" marR="0" lvl="0" indent="-228600" algn="l" rtl="0">
              <a:lnSpc>
                <a:spcPct val="120000"/>
              </a:lnSpc>
              <a:spcBef>
                <a:spcPts val="500"/>
              </a:spcBef>
              <a:spcAft>
                <a:spcPts val="0"/>
              </a:spcAft>
              <a:buClr>
                <a:srgbClr val="000000"/>
              </a:buClr>
              <a:buSzPts val="1100"/>
              <a:buFont typeface="Arial"/>
              <a:buChar char="•"/>
            </a:pPr>
            <a:r>
              <a:rPr lang="en-GB" sz="1100" b="0" i="0" u="none" strike="noStrike" cap="none">
                <a:solidFill>
                  <a:srgbClr val="181818"/>
                </a:solidFill>
                <a:latin typeface="Arial"/>
                <a:ea typeface="Arial"/>
                <a:cs typeface="Arial"/>
                <a:sym typeface="Arial"/>
              </a:rPr>
              <a:t>Vorteile des </a:t>
            </a:r>
            <a:r>
              <a:rPr lang="en-GB" sz="1100" b="0" i="0" u="none" strike="noStrike" cap="none">
                <a:solidFill>
                  <a:schemeClr val="dk1"/>
                </a:solidFill>
                <a:latin typeface="Arial"/>
                <a:ea typeface="Arial"/>
                <a:cs typeface="Arial"/>
                <a:sym typeface="Arial"/>
              </a:rPr>
              <a:t>Reisens mit dem Zug </a:t>
            </a:r>
            <a:endParaRPr sz="1100" b="0" i="0" u="none" strike="noStrike" cap="none">
              <a:solidFill>
                <a:srgbClr val="181818"/>
              </a:solidFill>
              <a:latin typeface="Arial"/>
              <a:ea typeface="Arial"/>
              <a:cs typeface="Arial"/>
              <a:sym typeface="Arial"/>
            </a:endParaRPr>
          </a:p>
          <a:p>
            <a:pPr marL="228600" marR="0" lvl="0" indent="-228600" algn="l" rtl="0">
              <a:lnSpc>
                <a:spcPct val="120000"/>
              </a:lnSpc>
              <a:spcBef>
                <a:spcPts val="500"/>
              </a:spcBef>
              <a:spcAft>
                <a:spcPts val="0"/>
              </a:spcAft>
              <a:buClr>
                <a:srgbClr val="000000"/>
              </a:buClr>
              <a:buSzPts val="1100"/>
              <a:buFont typeface="Arial"/>
              <a:buChar char="•"/>
            </a:pPr>
            <a:r>
              <a:rPr lang="en-GB" sz="1100" b="0" i="0" u="none" strike="noStrike" cap="none">
                <a:solidFill>
                  <a:schemeClr val="dk1"/>
                </a:solidFill>
                <a:latin typeface="Arial"/>
                <a:ea typeface="Arial"/>
                <a:cs typeface="Arial"/>
                <a:sym typeface="Arial"/>
              </a:rPr>
              <a:t>neue Verkehrsgewohnheiten annehmen </a:t>
            </a:r>
            <a:endParaRPr/>
          </a:p>
          <a:p>
            <a:pPr marL="228600" marR="0" lvl="0" indent="-228600" algn="l" rtl="0">
              <a:lnSpc>
                <a:spcPct val="120000"/>
              </a:lnSpc>
              <a:spcBef>
                <a:spcPts val="500"/>
              </a:spcBef>
              <a:spcAft>
                <a:spcPts val="0"/>
              </a:spcAft>
              <a:buClr>
                <a:srgbClr val="000000"/>
              </a:buClr>
              <a:buSzPts val="1100"/>
              <a:buFont typeface="Arial"/>
              <a:buChar char="•"/>
            </a:pPr>
            <a:r>
              <a:rPr lang="en-GB" sz="1100" b="0" i="0" u="none" strike="noStrike" cap="none">
                <a:solidFill>
                  <a:srgbClr val="181818"/>
                </a:solidFill>
                <a:latin typeface="Arial"/>
                <a:ea typeface="Arial"/>
                <a:cs typeface="Arial"/>
                <a:sym typeface="Arial"/>
              </a:rPr>
              <a:t>Vorteile von Innovationen</a:t>
            </a:r>
            <a:endParaRPr/>
          </a:p>
          <a:p>
            <a:pPr marL="228600" marR="0" lvl="0" indent="-228600" algn="l" rtl="0">
              <a:lnSpc>
                <a:spcPct val="120000"/>
              </a:lnSpc>
              <a:spcBef>
                <a:spcPts val="500"/>
              </a:spcBef>
              <a:spcAft>
                <a:spcPts val="0"/>
              </a:spcAft>
              <a:buClr>
                <a:srgbClr val="000000"/>
              </a:buClr>
              <a:buSzPts val="1100"/>
              <a:buFont typeface="Arial"/>
              <a:buChar char="•"/>
            </a:pPr>
            <a:r>
              <a:rPr lang="en-GB" sz="1100" b="0" i="0" u="none" strike="noStrike" cap="none">
                <a:solidFill>
                  <a:schemeClr val="dk1"/>
                </a:solidFill>
                <a:latin typeface="Arial"/>
                <a:ea typeface="Arial"/>
                <a:cs typeface="Arial"/>
                <a:sym typeface="Arial"/>
              </a:rPr>
              <a:t>die realen Kosten des Verkehrs: </a:t>
            </a:r>
            <a:endParaRPr sz="1100" b="0" i="0" u="none" strike="noStrike" cap="none">
              <a:solidFill>
                <a:schemeClr val="dk1"/>
              </a:solidFill>
              <a:latin typeface="Arial"/>
              <a:ea typeface="Arial"/>
              <a:cs typeface="Arial"/>
              <a:sym typeface="Arial"/>
            </a:endParaRPr>
          </a:p>
          <a:p>
            <a:pPr marL="0" marR="0" lvl="0" indent="0" algn="l" rtl="0">
              <a:lnSpc>
                <a:spcPct val="120000"/>
              </a:lnSpc>
              <a:spcBef>
                <a:spcPts val="500"/>
              </a:spcBef>
              <a:spcAft>
                <a:spcPts val="0"/>
              </a:spcAft>
              <a:buClr>
                <a:srgbClr val="000000"/>
              </a:buClr>
              <a:buSzPts val="1100"/>
              <a:buFont typeface="Arial"/>
              <a:buNone/>
            </a:pPr>
            <a:r>
              <a:rPr lang="en-GB" sz="1100" b="0" i="0" u="none" strike="noStrike" cap="none">
                <a:solidFill>
                  <a:schemeClr val="dk1"/>
                </a:solidFill>
                <a:latin typeface="Arial"/>
                <a:ea typeface="Arial"/>
                <a:cs typeface="Arial"/>
                <a:sym typeface="Arial"/>
              </a:rPr>
              <a:t>- nachhaltiger Transport: bequem, umweltfreundlich und NICHT teuer</a:t>
            </a:r>
            <a:endParaRPr sz="1100" b="0" i="0" u="none" strike="noStrike" cap="none">
              <a:solidFill>
                <a:schemeClr val="dk1"/>
              </a:solidFill>
              <a:latin typeface="Arial"/>
              <a:ea typeface="Arial"/>
              <a:cs typeface="Arial"/>
              <a:sym typeface="Arial"/>
            </a:endParaRPr>
          </a:p>
          <a:p>
            <a:pPr marL="0" marR="0" lvl="0" indent="0" algn="l" rtl="0">
              <a:lnSpc>
                <a:spcPct val="120000"/>
              </a:lnSpc>
              <a:spcBef>
                <a:spcPts val="500"/>
              </a:spcBef>
              <a:spcAft>
                <a:spcPts val="0"/>
              </a:spcAft>
              <a:buClr>
                <a:srgbClr val="000000"/>
              </a:buClr>
              <a:buSzPts val="1400"/>
              <a:buFont typeface="Arial"/>
              <a:buNone/>
            </a:pPr>
            <a:r>
              <a:rPr lang="en-GB" sz="1400" b="1" i="0" u="none" strike="noStrike" cap="none">
                <a:solidFill>
                  <a:srgbClr val="368E00"/>
                </a:solidFill>
                <a:latin typeface="Verdana"/>
                <a:ea typeface="Verdana"/>
                <a:cs typeface="Verdana"/>
                <a:sym typeface="Verdana"/>
              </a:rPr>
              <a:t>Internationale Zusammenarbeit</a:t>
            </a:r>
            <a:endParaRPr/>
          </a:p>
          <a:p>
            <a:pPr marL="228600" marR="0" lvl="0" indent="-228600" algn="l" rtl="0">
              <a:lnSpc>
                <a:spcPct val="120000"/>
              </a:lnSpc>
              <a:spcBef>
                <a:spcPts val="500"/>
              </a:spcBef>
              <a:spcAft>
                <a:spcPts val="0"/>
              </a:spcAft>
              <a:buClr>
                <a:srgbClr val="000000"/>
              </a:buClr>
              <a:buSzPts val="1100"/>
              <a:buFont typeface="Arial"/>
              <a:buChar char="•"/>
            </a:pPr>
            <a:r>
              <a:rPr lang="en-GB" sz="1100" b="0" i="0" u="none" strike="noStrike" cap="none">
                <a:solidFill>
                  <a:schemeClr val="dk1"/>
                </a:solidFill>
                <a:latin typeface="Arial"/>
                <a:ea typeface="Arial"/>
                <a:cs typeface="Arial"/>
                <a:sym typeface="Arial"/>
              </a:rPr>
              <a:t>Investitionen im In- und Ausland </a:t>
            </a:r>
            <a:endParaRPr/>
          </a:p>
          <a:p>
            <a:pPr marL="228600" marR="0" lvl="0" indent="-228600" algn="l" rtl="0">
              <a:lnSpc>
                <a:spcPct val="120000"/>
              </a:lnSpc>
              <a:spcBef>
                <a:spcPts val="500"/>
              </a:spcBef>
              <a:spcAft>
                <a:spcPts val="0"/>
              </a:spcAft>
              <a:buClr>
                <a:srgbClr val="000000"/>
              </a:buClr>
              <a:buSzPts val="1100"/>
              <a:buFont typeface="Arial"/>
              <a:buChar char="•"/>
            </a:pPr>
            <a:r>
              <a:rPr lang="en-GB" sz="1100" b="0" i="0" u="none" strike="noStrike" cap="none">
                <a:solidFill>
                  <a:schemeClr val="dk1"/>
                </a:solidFill>
                <a:latin typeface="Arial"/>
                <a:ea typeface="Arial"/>
                <a:cs typeface="Arial"/>
                <a:sym typeface="Arial"/>
              </a:rPr>
              <a:t>Lieferketten auf regionaler Ebene </a:t>
            </a:r>
            <a:endParaRPr/>
          </a:p>
          <a:p>
            <a:pPr marL="0" marR="0" lvl="0" indent="0" algn="l" rtl="0">
              <a:lnSpc>
                <a:spcPct val="90000"/>
              </a:lnSpc>
              <a:spcBef>
                <a:spcPts val="1000"/>
              </a:spcBef>
              <a:spcAft>
                <a:spcPts val="0"/>
              </a:spcAft>
              <a:buClr>
                <a:schemeClr val="dk1"/>
              </a:buClr>
              <a:buSzPts val="1100"/>
              <a:buFont typeface="Arial"/>
              <a:buNone/>
            </a:pPr>
            <a:endParaRPr sz="1100" b="0" i="0" u="none" strike="noStrike" cap="none">
              <a:solidFill>
                <a:srgbClr val="181818"/>
              </a:solidFill>
              <a:latin typeface="Arial"/>
              <a:ea typeface="Arial"/>
              <a:cs typeface="Arial"/>
              <a:sym typeface="Arial"/>
            </a:endParaRPr>
          </a:p>
        </p:txBody>
      </p:sp>
      <p:grpSp>
        <p:nvGrpSpPr>
          <p:cNvPr id="544" name="Google Shape;544;p26"/>
          <p:cNvGrpSpPr/>
          <p:nvPr/>
        </p:nvGrpSpPr>
        <p:grpSpPr>
          <a:xfrm rot="-2373472">
            <a:off x="7534849" y="2835001"/>
            <a:ext cx="1315272" cy="2154370"/>
            <a:chOff x="1589533" y="1116514"/>
            <a:chExt cx="3026615" cy="4968177"/>
          </a:xfrm>
        </p:grpSpPr>
        <p:sp>
          <p:nvSpPr>
            <p:cNvPr id="545" name="Google Shape;545;p26"/>
            <p:cNvSpPr/>
            <p:nvPr/>
          </p:nvSpPr>
          <p:spPr>
            <a:xfrm>
              <a:off x="2132802" y="2924944"/>
              <a:ext cx="1926584" cy="1846330"/>
            </a:xfrm>
            <a:custGeom>
              <a:avLst/>
              <a:gdLst/>
              <a:ahLst/>
              <a:cxnLst/>
              <a:rect l="l" t="t" r="r" b="b"/>
              <a:pathLst>
                <a:path w="1926584" h="1846330" extrusionOk="0">
                  <a:moveTo>
                    <a:pt x="1089951" y="1842682"/>
                  </a:moveTo>
                  <a:lnTo>
                    <a:pt x="1097532" y="1846330"/>
                  </a:lnTo>
                  <a:lnTo>
                    <a:pt x="1093652" y="1846330"/>
                  </a:lnTo>
                  <a:cubicBezTo>
                    <a:pt x="1092687" y="1844762"/>
                    <a:pt x="1091322" y="1843713"/>
                    <a:pt x="1089951" y="1842682"/>
                  </a:cubicBezTo>
                  <a:close/>
                  <a:moveTo>
                    <a:pt x="465856" y="1495303"/>
                  </a:moveTo>
                  <a:lnTo>
                    <a:pt x="1467054" y="1495303"/>
                  </a:lnTo>
                  <a:lnTo>
                    <a:pt x="1233836" y="1811603"/>
                  </a:lnTo>
                  <a:lnTo>
                    <a:pt x="699074" y="1811603"/>
                  </a:lnTo>
                  <a:close/>
                  <a:moveTo>
                    <a:pt x="0" y="0"/>
                  </a:moveTo>
                  <a:lnTo>
                    <a:pt x="706150" y="0"/>
                  </a:lnTo>
                  <a:cubicBezTo>
                    <a:pt x="688007" y="36121"/>
                    <a:pt x="678316" y="76955"/>
                    <a:pt x="678316" y="120053"/>
                  </a:cubicBezTo>
                  <a:cubicBezTo>
                    <a:pt x="678316" y="275422"/>
                    <a:pt x="804268" y="401374"/>
                    <a:pt x="959637" y="401374"/>
                  </a:cubicBezTo>
                  <a:cubicBezTo>
                    <a:pt x="1115006" y="401374"/>
                    <a:pt x="1240958" y="275422"/>
                    <a:pt x="1240958" y="120053"/>
                  </a:cubicBezTo>
                  <a:cubicBezTo>
                    <a:pt x="1240958" y="76955"/>
                    <a:pt x="1231267" y="36121"/>
                    <a:pt x="1213124" y="0"/>
                  </a:cubicBezTo>
                  <a:lnTo>
                    <a:pt x="1926584" y="0"/>
                  </a:lnTo>
                  <a:cubicBezTo>
                    <a:pt x="1925444" y="144359"/>
                    <a:pt x="1883779" y="344931"/>
                    <a:pt x="1823215" y="551899"/>
                  </a:cubicBezTo>
                  <a:cubicBezTo>
                    <a:pt x="1795312" y="517144"/>
                    <a:pt x="1757916" y="489629"/>
                    <a:pt x="1713591" y="472119"/>
                  </a:cubicBezTo>
                  <a:cubicBezTo>
                    <a:pt x="1569089" y="415034"/>
                    <a:pt x="1405670" y="485901"/>
                    <a:pt x="1348585" y="630403"/>
                  </a:cubicBezTo>
                  <a:cubicBezTo>
                    <a:pt x="1291501" y="774905"/>
                    <a:pt x="1362367" y="938324"/>
                    <a:pt x="1506869" y="995409"/>
                  </a:cubicBezTo>
                  <a:cubicBezTo>
                    <a:pt x="1554590" y="1014260"/>
                    <a:pt x="1604374" y="1019158"/>
                    <a:pt x="1651530" y="1010859"/>
                  </a:cubicBezTo>
                  <a:lnTo>
                    <a:pt x="1566591" y="1237129"/>
                  </a:lnTo>
                  <a:cubicBezTo>
                    <a:pt x="1534342" y="1304822"/>
                    <a:pt x="1503291" y="1361947"/>
                    <a:pt x="1475612" y="1404265"/>
                  </a:cubicBezTo>
                  <a:lnTo>
                    <a:pt x="450971" y="1404265"/>
                  </a:lnTo>
                  <a:cubicBezTo>
                    <a:pt x="423328" y="1362000"/>
                    <a:pt x="392320" y="1304965"/>
                    <a:pt x="360116" y="1237384"/>
                  </a:cubicBezTo>
                  <a:lnTo>
                    <a:pt x="271026" y="1000106"/>
                  </a:lnTo>
                  <a:cubicBezTo>
                    <a:pt x="328356" y="1014395"/>
                    <a:pt x="390560" y="1009724"/>
                    <a:pt x="448647" y="983756"/>
                  </a:cubicBezTo>
                  <a:cubicBezTo>
                    <a:pt x="590487" y="920346"/>
                    <a:pt x="654067" y="753956"/>
                    <a:pt x="590657" y="612116"/>
                  </a:cubicBezTo>
                  <a:cubicBezTo>
                    <a:pt x="527246" y="470276"/>
                    <a:pt x="360857" y="406696"/>
                    <a:pt x="219017" y="470106"/>
                  </a:cubicBezTo>
                  <a:cubicBezTo>
                    <a:pt x="172166" y="491051"/>
                    <a:pt x="133853" y="523232"/>
                    <a:pt x="106817" y="562760"/>
                  </a:cubicBezTo>
                  <a:lnTo>
                    <a:pt x="105084" y="558146"/>
                  </a:lnTo>
                  <a:cubicBezTo>
                    <a:pt x="43643" y="348954"/>
                    <a:pt x="1152" y="145804"/>
                    <a:pt x="0" y="0"/>
                  </a:cubicBezTo>
                  <a:close/>
                </a:path>
              </a:pathLst>
            </a:custGeom>
            <a:solidFill>
              <a:srgbClr val="0595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1" b="0" i="0" u="none" strike="noStrike" cap="none">
                <a:solidFill>
                  <a:schemeClr val="lt1"/>
                </a:solidFill>
                <a:latin typeface="Arial"/>
                <a:ea typeface="Arial"/>
                <a:cs typeface="Arial"/>
                <a:sym typeface="Arial"/>
              </a:endParaRPr>
            </a:p>
          </p:txBody>
        </p:sp>
        <p:sp>
          <p:nvSpPr>
            <p:cNvPr id="546" name="Google Shape;546;p26"/>
            <p:cNvSpPr/>
            <p:nvPr/>
          </p:nvSpPr>
          <p:spPr>
            <a:xfrm>
              <a:off x="2569504" y="4788517"/>
              <a:ext cx="1269711" cy="1296174"/>
            </a:xfrm>
            <a:custGeom>
              <a:avLst/>
              <a:gdLst/>
              <a:ahLst/>
              <a:cxnLst/>
              <a:rect l="l" t="t" r="r" b="b"/>
              <a:pathLst>
                <a:path w="1020942" h="1042219" extrusionOk="0">
                  <a:moveTo>
                    <a:pt x="598154" y="0"/>
                  </a:moveTo>
                  <a:lnTo>
                    <a:pt x="602034" y="0"/>
                  </a:lnTo>
                  <a:cubicBezTo>
                    <a:pt x="732545" y="48130"/>
                    <a:pt x="851964" y="153955"/>
                    <a:pt x="948095" y="335846"/>
                  </a:cubicBezTo>
                  <a:cubicBezTo>
                    <a:pt x="978843" y="400651"/>
                    <a:pt x="1074165" y="613050"/>
                    <a:pt x="981303" y="723974"/>
                  </a:cubicBezTo>
                  <a:cubicBezTo>
                    <a:pt x="873097" y="539136"/>
                    <a:pt x="886508" y="512529"/>
                    <a:pt x="761589" y="478328"/>
                  </a:cubicBezTo>
                  <a:cubicBezTo>
                    <a:pt x="754102" y="579795"/>
                    <a:pt x="721375" y="679980"/>
                    <a:pt x="714168" y="719738"/>
                  </a:cubicBezTo>
                  <a:cubicBezTo>
                    <a:pt x="628200" y="910870"/>
                    <a:pt x="649237" y="899056"/>
                    <a:pt x="469174" y="1042219"/>
                  </a:cubicBezTo>
                  <a:cubicBezTo>
                    <a:pt x="470908" y="800421"/>
                    <a:pt x="373014" y="748650"/>
                    <a:pt x="282500" y="696880"/>
                  </a:cubicBezTo>
                  <a:cubicBezTo>
                    <a:pt x="223160" y="674502"/>
                    <a:pt x="189098" y="616202"/>
                    <a:pt x="179009" y="547569"/>
                  </a:cubicBezTo>
                  <a:cubicBezTo>
                    <a:pt x="129468" y="579663"/>
                    <a:pt x="78120" y="590821"/>
                    <a:pt x="28383" y="622928"/>
                  </a:cubicBezTo>
                  <a:cubicBezTo>
                    <a:pt x="28383" y="549752"/>
                    <a:pt x="-45416" y="410156"/>
                    <a:pt x="44988" y="257647"/>
                  </a:cubicBezTo>
                  <a:cubicBezTo>
                    <a:pt x="86462" y="192778"/>
                    <a:pt x="162388" y="97808"/>
                    <a:pt x="252225" y="34529"/>
                  </a:cubicBezTo>
                  <a:lnTo>
                    <a:pt x="215398" y="84251"/>
                  </a:lnTo>
                  <a:cubicBezTo>
                    <a:pt x="167064" y="165792"/>
                    <a:pt x="206521" y="240427"/>
                    <a:pt x="206521" y="279552"/>
                  </a:cubicBezTo>
                  <a:cubicBezTo>
                    <a:pt x="233112" y="262386"/>
                    <a:pt x="260566" y="256420"/>
                    <a:pt x="287054" y="239261"/>
                  </a:cubicBezTo>
                  <a:cubicBezTo>
                    <a:pt x="292448" y="275956"/>
                    <a:pt x="310660" y="307127"/>
                    <a:pt x="342388" y="319091"/>
                  </a:cubicBezTo>
                  <a:cubicBezTo>
                    <a:pt x="390781" y="346770"/>
                    <a:pt x="443121" y="374450"/>
                    <a:pt x="442194" y="503730"/>
                  </a:cubicBezTo>
                  <a:cubicBezTo>
                    <a:pt x="538467" y="427187"/>
                    <a:pt x="527219" y="433503"/>
                    <a:pt x="573183" y="331312"/>
                  </a:cubicBezTo>
                  <a:cubicBezTo>
                    <a:pt x="577036" y="310054"/>
                    <a:pt x="594533" y="256491"/>
                    <a:pt x="598537" y="202239"/>
                  </a:cubicBezTo>
                  <a:cubicBezTo>
                    <a:pt x="665326" y="220526"/>
                    <a:pt x="658156" y="234752"/>
                    <a:pt x="716010" y="333576"/>
                  </a:cubicBezTo>
                  <a:cubicBezTo>
                    <a:pt x="765659" y="274270"/>
                    <a:pt x="714694" y="160709"/>
                    <a:pt x="698255" y="126060"/>
                  </a:cubicBezTo>
                  <a:cubicBezTo>
                    <a:pt x="669077" y="70854"/>
                    <a:pt x="635888" y="28754"/>
                    <a:pt x="598154" y="0"/>
                  </a:cubicBezTo>
                  <a:close/>
                </a:path>
              </a:pathLst>
            </a:custGeom>
            <a:solidFill>
              <a:srgbClr val="2B2D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1" b="0" i="0" u="none" strike="noStrike" cap="none">
                <a:solidFill>
                  <a:schemeClr val="lt1"/>
                </a:solidFill>
                <a:latin typeface="Arial"/>
                <a:ea typeface="Arial"/>
                <a:cs typeface="Arial"/>
                <a:sym typeface="Arial"/>
              </a:endParaRPr>
            </a:p>
          </p:txBody>
        </p:sp>
        <p:sp>
          <p:nvSpPr>
            <p:cNvPr id="547" name="Google Shape;547;p26"/>
            <p:cNvSpPr/>
            <p:nvPr/>
          </p:nvSpPr>
          <p:spPr>
            <a:xfrm>
              <a:off x="2131996" y="1116514"/>
              <a:ext cx="1928195" cy="2147821"/>
            </a:xfrm>
            <a:custGeom>
              <a:avLst/>
              <a:gdLst/>
              <a:ahLst/>
              <a:cxnLst/>
              <a:rect l="l" t="t" r="r" b="b"/>
              <a:pathLst>
                <a:path w="1928194" h="2147820" extrusionOk="0">
                  <a:moveTo>
                    <a:pt x="967261" y="833968"/>
                  </a:moveTo>
                  <a:cubicBezTo>
                    <a:pt x="1092352" y="833968"/>
                    <a:pt x="1193758" y="935374"/>
                    <a:pt x="1193758" y="1060466"/>
                  </a:cubicBezTo>
                  <a:cubicBezTo>
                    <a:pt x="1193758" y="1185557"/>
                    <a:pt x="1092352" y="1286963"/>
                    <a:pt x="967261" y="1286963"/>
                  </a:cubicBezTo>
                  <a:cubicBezTo>
                    <a:pt x="842169" y="1286963"/>
                    <a:pt x="740763" y="1185557"/>
                    <a:pt x="740763" y="1060466"/>
                  </a:cubicBezTo>
                  <a:cubicBezTo>
                    <a:pt x="740763" y="935374"/>
                    <a:pt x="842169" y="833968"/>
                    <a:pt x="967261" y="833968"/>
                  </a:cubicBezTo>
                  <a:close/>
                  <a:moveTo>
                    <a:pt x="967261" y="676961"/>
                  </a:moveTo>
                  <a:cubicBezTo>
                    <a:pt x="755457" y="676961"/>
                    <a:pt x="583756" y="848662"/>
                    <a:pt x="583756" y="1060466"/>
                  </a:cubicBezTo>
                  <a:cubicBezTo>
                    <a:pt x="583756" y="1272269"/>
                    <a:pt x="755457" y="1443970"/>
                    <a:pt x="967261" y="1443970"/>
                  </a:cubicBezTo>
                  <a:cubicBezTo>
                    <a:pt x="1179064" y="1443970"/>
                    <a:pt x="1350765" y="1272269"/>
                    <a:pt x="1350765" y="1060466"/>
                  </a:cubicBezTo>
                  <a:cubicBezTo>
                    <a:pt x="1350765" y="848662"/>
                    <a:pt x="1179064" y="676961"/>
                    <a:pt x="967261" y="676961"/>
                  </a:cubicBezTo>
                  <a:close/>
                  <a:moveTo>
                    <a:pt x="950055" y="2168"/>
                  </a:moveTo>
                  <a:cubicBezTo>
                    <a:pt x="1242977" y="152649"/>
                    <a:pt x="1536140" y="521630"/>
                    <a:pt x="1696441" y="779728"/>
                  </a:cubicBezTo>
                  <a:cubicBezTo>
                    <a:pt x="1833936" y="1038333"/>
                    <a:pt x="1933792" y="1407364"/>
                    <a:pt x="1927951" y="1727638"/>
                  </a:cubicBezTo>
                  <a:lnTo>
                    <a:pt x="1927390" y="1736421"/>
                  </a:lnTo>
                  <a:lnTo>
                    <a:pt x="1077865" y="1736421"/>
                  </a:lnTo>
                  <a:lnTo>
                    <a:pt x="1077865" y="1773357"/>
                  </a:lnTo>
                  <a:cubicBezTo>
                    <a:pt x="1131585" y="1808489"/>
                    <a:pt x="1165002" y="1869686"/>
                    <a:pt x="1165002" y="1938688"/>
                  </a:cubicBezTo>
                  <a:cubicBezTo>
                    <a:pt x="1165002" y="2054189"/>
                    <a:pt x="1071372" y="2147820"/>
                    <a:pt x="955874" y="2147820"/>
                  </a:cubicBezTo>
                  <a:cubicBezTo>
                    <a:pt x="840375" y="2147820"/>
                    <a:pt x="746746" y="2054189"/>
                    <a:pt x="746746" y="1938688"/>
                  </a:cubicBezTo>
                  <a:cubicBezTo>
                    <a:pt x="746746" y="1869686"/>
                    <a:pt x="780162" y="1808489"/>
                    <a:pt x="833882" y="1773357"/>
                  </a:cubicBezTo>
                  <a:lnTo>
                    <a:pt x="833882" y="1736421"/>
                  </a:lnTo>
                  <a:lnTo>
                    <a:pt x="806" y="1736421"/>
                  </a:lnTo>
                  <a:cubicBezTo>
                    <a:pt x="261" y="1733474"/>
                    <a:pt x="244" y="1730544"/>
                    <a:pt x="244" y="1727638"/>
                  </a:cubicBezTo>
                  <a:cubicBezTo>
                    <a:pt x="-5597" y="1407364"/>
                    <a:pt x="94259" y="1038333"/>
                    <a:pt x="231753" y="779728"/>
                  </a:cubicBezTo>
                  <a:cubicBezTo>
                    <a:pt x="391561" y="522427"/>
                    <a:pt x="638473" y="114130"/>
                    <a:pt x="950055" y="2168"/>
                  </a:cubicBezTo>
                  <a:close/>
                  <a:moveTo>
                    <a:pt x="954612" y="0"/>
                  </a:moveTo>
                  <a:cubicBezTo>
                    <a:pt x="953033" y="554"/>
                    <a:pt x="951456" y="1115"/>
                    <a:pt x="950055" y="2168"/>
                  </a:cubicBezTo>
                  <a:lnTo>
                    <a:pt x="948393" y="1170"/>
                  </a:lnTo>
                  <a:close/>
                </a:path>
              </a:pathLst>
            </a:custGeom>
            <a:solidFill>
              <a:srgbClr val="E750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1" b="0" i="0" u="none" strike="noStrike" cap="none">
                <a:solidFill>
                  <a:schemeClr val="lt1"/>
                </a:solidFill>
                <a:latin typeface="Arial"/>
                <a:ea typeface="Arial"/>
                <a:cs typeface="Arial"/>
                <a:sym typeface="Arial"/>
              </a:endParaRPr>
            </a:p>
          </p:txBody>
        </p:sp>
        <p:sp>
          <p:nvSpPr>
            <p:cNvPr id="548" name="Google Shape;548;p26"/>
            <p:cNvSpPr/>
            <p:nvPr/>
          </p:nvSpPr>
          <p:spPr>
            <a:xfrm>
              <a:off x="3519472" y="3388517"/>
              <a:ext cx="1096676" cy="977554"/>
            </a:xfrm>
            <a:custGeom>
              <a:avLst/>
              <a:gdLst/>
              <a:ahLst/>
              <a:cxnLst/>
              <a:rect l="l" t="t" r="r" b="b"/>
              <a:pathLst>
                <a:path w="1096675" h="977555" extrusionOk="0">
                  <a:moveTo>
                    <a:pt x="1096675" y="977555"/>
                  </a:moveTo>
                  <a:lnTo>
                    <a:pt x="294755" y="679396"/>
                  </a:lnTo>
                  <a:cubicBezTo>
                    <a:pt x="317745" y="611708"/>
                    <a:pt x="345100" y="533141"/>
                    <a:pt x="375325" y="450303"/>
                  </a:cubicBezTo>
                  <a:lnTo>
                    <a:pt x="323464" y="431646"/>
                  </a:lnTo>
                  <a:cubicBezTo>
                    <a:pt x="272223" y="470302"/>
                    <a:pt x="203326" y="481030"/>
                    <a:pt x="138398" y="457673"/>
                  </a:cubicBezTo>
                  <a:cubicBezTo>
                    <a:pt x="29715" y="418576"/>
                    <a:pt x="-26695" y="298780"/>
                    <a:pt x="12402" y="190099"/>
                  </a:cubicBezTo>
                  <a:cubicBezTo>
                    <a:pt x="51498" y="81420"/>
                    <a:pt x="171296" y="25011"/>
                    <a:pt x="279978" y="64109"/>
                  </a:cubicBezTo>
                  <a:cubicBezTo>
                    <a:pt x="344907" y="87466"/>
                    <a:pt x="391180" y="139626"/>
                    <a:pt x="406053" y="202066"/>
                  </a:cubicBezTo>
                  <a:lnTo>
                    <a:pt x="460561" y="221675"/>
                  </a:lnTo>
                  <a:cubicBezTo>
                    <a:pt x="489741" y="145000"/>
                    <a:pt x="520036" y="69608"/>
                    <a:pt x="549792" y="0"/>
                  </a:cubicBezTo>
                  <a:lnTo>
                    <a:pt x="799950" y="152882"/>
                  </a:lnTo>
                  <a:close/>
                </a:path>
              </a:pathLst>
            </a:custGeom>
            <a:solidFill>
              <a:srgbClr val="2B2D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1" b="0" i="0" u="none" strike="noStrike" cap="none">
                <a:solidFill>
                  <a:schemeClr val="lt1"/>
                </a:solidFill>
                <a:latin typeface="Arial"/>
                <a:ea typeface="Arial"/>
                <a:cs typeface="Arial"/>
                <a:sym typeface="Arial"/>
              </a:endParaRPr>
            </a:p>
          </p:txBody>
        </p:sp>
        <p:sp>
          <p:nvSpPr>
            <p:cNvPr id="549" name="Google Shape;549;p26"/>
            <p:cNvSpPr/>
            <p:nvPr/>
          </p:nvSpPr>
          <p:spPr>
            <a:xfrm flipH="1">
              <a:off x="1589533" y="3388516"/>
              <a:ext cx="1096675" cy="977555"/>
            </a:xfrm>
            <a:custGeom>
              <a:avLst/>
              <a:gdLst/>
              <a:ahLst/>
              <a:cxnLst/>
              <a:rect l="l" t="t" r="r" b="b"/>
              <a:pathLst>
                <a:path w="1096675" h="977555" extrusionOk="0">
                  <a:moveTo>
                    <a:pt x="1096675" y="977555"/>
                  </a:moveTo>
                  <a:lnTo>
                    <a:pt x="294755" y="679396"/>
                  </a:lnTo>
                  <a:cubicBezTo>
                    <a:pt x="317745" y="611708"/>
                    <a:pt x="345100" y="533141"/>
                    <a:pt x="375325" y="450303"/>
                  </a:cubicBezTo>
                  <a:lnTo>
                    <a:pt x="323464" y="431646"/>
                  </a:lnTo>
                  <a:cubicBezTo>
                    <a:pt x="272223" y="470302"/>
                    <a:pt x="203326" y="481030"/>
                    <a:pt x="138398" y="457673"/>
                  </a:cubicBezTo>
                  <a:cubicBezTo>
                    <a:pt x="29715" y="418576"/>
                    <a:pt x="-26695" y="298780"/>
                    <a:pt x="12402" y="190099"/>
                  </a:cubicBezTo>
                  <a:cubicBezTo>
                    <a:pt x="51498" y="81420"/>
                    <a:pt x="171296" y="25011"/>
                    <a:pt x="279978" y="64109"/>
                  </a:cubicBezTo>
                  <a:cubicBezTo>
                    <a:pt x="344907" y="87466"/>
                    <a:pt x="391180" y="139626"/>
                    <a:pt x="406053" y="202066"/>
                  </a:cubicBezTo>
                  <a:lnTo>
                    <a:pt x="460561" y="221675"/>
                  </a:lnTo>
                  <a:cubicBezTo>
                    <a:pt x="489741" y="145000"/>
                    <a:pt x="520036" y="69608"/>
                    <a:pt x="549792" y="0"/>
                  </a:cubicBezTo>
                  <a:lnTo>
                    <a:pt x="799950" y="152882"/>
                  </a:lnTo>
                  <a:close/>
                </a:path>
              </a:pathLst>
            </a:custGeom>
            <a:solidFill>
              <a:srgbClr val="2B2D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1" b="0" i="0" u="none" strike="noStrike" cap="none">
                <a:solidFill>
                  <a:schemeClr val="lt1"/>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27"/>
          <p:cNvSpPr txBox="1">
            <a:spLocks noGrp="1"/>
          </p:cNvSpPr>
          <p:nvPr>
            <p:ph type="title"/>
          </p:nvPr>
        </p:nvSpPr>
        <p:spPr>
          <a:xfrm>
            <a:off x="-739772" y="1077043"/>
            <a:ext cx="771780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sz="4000">
                <a:solidFill>
                  <a:srgbClr val="368E00"/>
                </a:solidFill>
              </a:rPr>
              <a:t>Vorteile für die Umwelt</a:t>
            </a:r>
            <a:br>
              <a:rPr lang="en-GB" sz="4000">
                <a:solidFill>
                  <a:srgbClr val="368E00"/>
                </a:solidFill>
              </a:rPr>
            </a:br>
            <a:br>
              <a:rPr lang="en-GB" sz="4000">
                <a:solidFill>
                  <a:srgbClr val="368E00"/>
                </a:solidFill>
              </a:rPr>
            </a:br>
            <a:endParaRPr/>
          </a:p>
        </p:txBody>
      </p:sp>
      <p:sp>
        <p:nvSpPr>
          <p:cNvPr id="555" name="Google Shape;555;p27"/>
          <p:cNvSpPr txBox="1">
            <a:spLocks noGrp="1"/>
          </p:cNvSpPr>
          <p:nvPr>
            <p:ph type="subTitle" idx="1"/>
          </p:nvPr>
        </p:nvSpPr>
        <p:spPr>
          <a:xfrm>
            <a:off x="2443166" y="2000978"/>
            <a:ext cx="5559606" cy="207473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600"/>
              <a:buNone/>
            </a:pPr>
            <a:r>
              <a:rPr lang="en-GB" sz="1600"/>
              <a:t>Die wichtigsten Umweltvorteile, die sich aus dem Übergang eines kleinen und mittleren Unternehmens von der linearen zur Kreislaufwirtschaft ergeben </a:t>
            </a:r>
            <a:endParaRPr/>
          </a:p>
          <a:p>
            <a:pPr marL="0" lvl="0" indent="0" algn="just" rtl="0">
              <a:lnSpc>
                <a:spcPct val="100000"/>
              </a:lnSpc>
              <a:spcBef>
                <a:spcPts val="0"/>
              </a:spcBef>
              <a:spcAft>
                <a:spcPts val="0"/>
              </a:spcAft>
              <a:buSzPts val="1600"/>
              <a:buNone/>
            </a:pPr>
            <a:r>
              <a:rPr lang="en-GB" sz="1400"/>
              <a: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28"/>
          <p:cNvSpPr txBox="1">
            <a:spLocks noGrp="1"/>
          </p:cNvSpPr>
          <p:nvPr>
            <p:ph type="title"/>
          </p:nvPr>
        </p:nvSpPr>
        <p:spPr>
          <a:xfrm>
            <a:off x="474686" y="118081"/>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a:t>eINFÜHRUNG</a:t>
            </a:r>
            <a:br>
              <a:rPr lang="en-GB"/>
            </a:br>
            <a:endParaRPr/>
          </a:p>
        </p:txBody>
      </p:sp>
      <p:grpSp>
        <p:nvGrpSpPr>
          <p:cNvPr id="561" name="Google Shape;561;p28"/>
          <p:cNvGrpSpPr/>
          <p:nvPr/>
        </p:nvGrpSpPr>
        <p:grpSpPr>
          <a:xfrm>
            <a:off x="1434443" y="1481468"/>
            <a:ext cx="6386756" cy="3008458"/>
            <a:chOff x="-68292" y="0"/>
            <a:chExt cx="6386756" cy="3008458"/>
          </a:xfrm>
        </p:grpSpPr>
        <p:sp>
          <p:nvSpPr>
            <p:cNvPr id="562" name="Google Shape;562;p28"/>
            <p:cNvSpPr/>
            <p:nvPr/>
          </p:nvSpPr>
          <p:spPr>
            <a:xfrm>
              <a:off x="-68292" y="0"/>
              <a:ext cx="6250172" cy="873008"/>
            </a:xfrm>
            <a:prstGeom prst="roundRect">
              <a:avLst>
                <a:gd name="adj" fmla="val 10000"/>
              </a:avLst>
            </a:prstGeom>
            <a:solidFill>
              <a:srgbClr val="B3B1C9"/>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8"/>
            <p:cNvSpPr/>
            <p:nvPr/>
          </p:nvSpPr>
          <p:spPr>
            <a:xfrm>
              <a:off x="195792" y="200921"/>
              <a:ext cx="481093" cy="480154"/>
            </a:xfrm>
            <a:prstGeom prst="rect">
              <a:avLst/>
            </a:prstGeom>
            <a:blipFill rotWithShape="1">
              <a:blip r:embed="rId3">
                <a:alphaModFix/>
              </a:blip>
              <a:stretch>
                <a:fillRect/>
              </a:stretch>
            </a:blip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8"/>
            <p:cNvSpPr/>
            <p:nvPr/>
          </p:nvSpPr>
          <p:spPr>
            <a:xfrm>
              <a:off x="711128" y="4494"/>
              <a:ext cx="5606178" cy="87386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8"/>
            <p:cNvSpPr txBox="1"/>
            <p:nvPr/>
          </p:nvSpPr>
          <p:spPr>
            <a:xfrm>
              <a:off x="711128" y="4494"/>
              <a:ext cx="5606178" cy="873862"/>
            </a:xfrm>
            <a:prstGeom prst="rect">
              <a:avLst/>
            </a:prstGeom>
            <a:noFill/>
            <a:ln>
              <a:noFill/>
            </a:ln>
          </p:spPr>
          <p:txBody>
            <a:bodyPr spcFirstLastPara="1" wrap="square" lIns="92475" tIns="92475" rIns="92475" bIns="9247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Angesichts der wachsenden Weltbevölkerung und des steigenden Materialverbrauchs ist der Druck auf die Umwelt alles andere als nachhaltig.</a:t>
              </a:r>
              <a:endParaRPr sz="1400" b="0" i="0" u="none" strike="noStrike" cap="none">
                <a:solidFill>
                  <a:srgbClr val="000000"/>
                </a:solidFill>
                <a:latin typeface="Arial"/>
                <a:ea typeface="Arial"/>
                <a:cs typeface="Arial"/>
                <a:sym typeface="Arial"/>
              </a:endParaRPr>
            </a:p>
          </p:txBody>
        </p:sp>
        <p:sp>
          <p:nvSpPr>
            <p:cNvPr id="566" name="Google Shape;566;p28"/>
            <p:cNvSpPr/>
            <p:nvPr/>
          </p:nvSpPr>
          <p:spPr>
            <a:xfrm>
              <a:off x="-68292" y="1067299"/>
              <a:ext cx="6250172" cy="873008"/>
            </a:xfrm>
            <a:prstGeom prst="roundRect">
              <a:avLst>
                <a:gd name="adj" fmla="val 10000"/>
              </a:avLst>
            </a:prstGeom>
            <a:solidFill>
              <a:srgbClr val="B3B1C9"/>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8"/>
            <p:cNvSpPr/>
            <p:nvPr/>
          </p:nvSpPr>
          <p:spPr>
            <a:xfrm>
              <a:off x="195792" y="1263726"/>
              <a:ext cx="481093" cy="480154"/>
            </a:xfrm>
            <a:prstGeom prst="rect">
              <a:avLst/>
            </a:prstGeom>
            <a:blipFill rotWithShape="1">
              <a:blip r:embed="rId4">
                <a:alphaModFix/>
              </a:blip>
              <a:stretch>
                <a:fillRect/>
              </a:stretch>
            </a:blip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8"/>
            <p:cNvSpPr/>
            <p:nvPr/>
          </p:nvSpPr>
          <p:spPr>
            <a:xfrm>
              <a:off x="709970" y="1067299"/>
              <a:ext cx="5608494" cy="87386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8"/>
            <p:cNvSpPr txBox="1"/>
            <p:nvPr/>
          </p:nvSpPr>
          <p:spPr>
            <a:xfrm>
              <a:off x="709970" y="1067299"/>
              <a:ext cx="5608494" cy="873862"/>
            </a:xfrm>
            <a:prstGeom prst="rect">
              <a:avLst/>
            </a:prstGeom>
            <a:noFill/>
            <a:ln>
              <a:noFill/>
            </a:ln>
          </p:spPr>
          <p:txBody>
            <a:bodyPr spcFirstLastPara="1" wrap="square" lIns="92475" tIns="92475" rIns="92475" bIns="9247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Die Ursprünge der Kreislaufwirtschaft liegen vor allem in der Ökologie, der Umweltökonomie und der industriellen Ökologie. Das ursprüngliche Ziel der Kreislaufwirtschaft ist es, einen positiven Einfluss auf die ökologischen Systeme zu haben.</a:t>
              </a:r>
              <a:endParaRPr sz="1400" b="0" i="0" u="none" strike="noStrike" cap="none">
                <a:solidFill>
                  <a:srgbClr val="000000"/>
                </a:solidFill>
                <a:latin typeface="Arial"/>
                <a:ea typeface="Arial"/>
                <a:cs typeface="Arial"/>
                <a:sym typeface="Arial"/>
              </a:endParaRPr>
            </a:p>
          </p:txBody>
        </p:sp>
        <p:sp>
          <p:nvSpPr>
            <p:cNvPr id="570" name="Google Shape;570;p28"/>
            <p:cNvSpPr/>
            <p:nvPr/>
          </p:nvSpPr>
          <p:spPr>
            <a:xfrm>
              <a:off x="-68292" y="2130104"/>
              <a:ext cx="6250172" cy="873008"/>
            </a:xfrm>
            <a:prstGeom prst="roundRect">
              <a:avLst>
                <a:gd name="adj" fmla="val 10000"/>
              </a:avLst>
            </a:prstGeom>
            <a:solidFill>
              <a:srgbClr val="B3B1C9"/>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8"/>
            <p:cNvSpPr/>
            <p:nvPr/>
          </p:nvSpPr>
          <p:spPr>
            <a:xfrm>
              <a:off x="195792" y="2326531"/>
              <a:ext cx="481093" cy="480154"/>
            </a:xfrm>
            <a:prstGeom prst="rect">
              <a:avLst/>
            </a:prstGeom>
            <a:blipFill rotWithShape="1">
              <a:blip r:embed="rId5">
                <a:alphaModFix/>
              </a:blip>
              <a:stretch>
                <a:fillRect/>
              </a:stretch>
            </a:blip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8"/>
            <p:cNvSpPr/>
            <p:nvPr/>
          </p:nvSpPr>
          <p:spPr>
            <a:xfrm>
              <a:off x="765733" y="2134596"/>
              <a:ext cx="5146493" cy="87386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8"/>
            <p:cNvSpPr txBox="1"/>
            <p:nvPr/>
          </p:nvSpPr>
          <p:spPr>
            <a:xfrm>
              <a:off x="765733" y="2134596"/>
              <a:ext cx="5146493" cy="873862"/>
            </a:xfrm>
            <a:prstGeom prst="rect">
              <a:avLst/>
            </a:prstGeom>
            <a:noFill/>
            <a:ln>
              <a:noFill/>
            </a:ln>
          </p:spPr>
          <p:txBody>
            <a:bodyPr spcFirstLastPara="1" wrap="square" lIns="92475" tIns="92475" rIns="92475" bIns="9247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Die Kreislaufwirtschaft ist ein Konzept, das darauf hindeutet, dass es möglich ist, den Druck auf die Umwelt zu verringern, ohne die Wirtschaft einzuschränken.</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29"/>
          <p:cNvSpPr txBox="1">
            <a:spLocks noGrp="1"/>
          </p:cNvSpPr>
          <p:nvPr>
            <p:ph type="title"/>
          </p:nvPr>
        </p:nvSpPr>
        <p:spPr>
          <a:xfrm>
            <a:off x="479309" y="12837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a:t>Ce und biologische Vielfalt</a:t>
            </a:r>
            <a:endParaRPr/>
          </a:p>
        </p:txBody>
      </p:sp>
      <p:grpSp>
        <p:nvGrpSpPr>
          <p:cNvPr id="579" name="Google Shape;579;p29"/>
          <p:cNvGrpSpPr/>
          <p:nvPr/>
        </p:nvGrpSpPr>
        <p:grpSpPr>
          <a:xfrm>
            <a:off x="946891" y="943069"/>
            <a:ext cx="7206431" cy="3844699"/>
            <a:chOff x="0" y="1879"/>
            <a:chExt cx="6234818" cy="3844699"/>
          </a:xfrm>
        </p:grpSpPr>
        <p:cxnSp>
          <p:nvCxnSpPr>
            <p:cNvPr id="580" name="Google Shape;580;p29"/>
            <p:cNvCxnSpPr/>
            <p:nvPr/>
          </p:nvCxnSpPr>
          <p:spPr>
            <a:xfrm>
              <a:off x="0" y="1879"/>
              <a:ext cx="6234818" cy="0"/>
            </a:xfrm>
            <a:prstGeom prst="straightConnector1">
              <a:avLst/>
            </a:prstGeom>
            <a:solidFill>
              <a:srgbClr val="012648"/>
            </a:solidFill>
            <a:ln w="25400" cap="flat" cmpd="sng">
              <a:solidFill>
                <a:srgbClr val="012648"/>
              </a:solidFill>
              <a:prstDash val="solid"/>
              <a:round/>
              <a:headEnd type="none" w="sm" len="sm"/>
              <a:tailEnd type="none" w="sm" len="sm"/>
            </a:ln>
          </p:spPr>
        </p:cxnSp>
        <p:sp>
          <p:nvSpPr>
            <p:cNvPr id="581" name="Google Shape;581;p29"/>
            <p:cNvSpPr/>
            <p:nvPr/>
          </p:nvSpPr>
          <p:spPr>
            <a:xfrm>
              <a:off x="0" y="1879"/>
              <a:ext cx="6234818" cy="128156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9"/>
            <p:cNvSpPr txBox="1"/>
            <p:nvPr/>
          </p:nvSpPr>
          <p:spPr>
            <a:xfrm>
              <a:off x="0" y="1879"/>
              <a:ext cx="6234818" cy="1281566"/>
            </a:xfrm>
            <a:prstGeom prst="rect">
              <a:avLst/>
            </a:prstGeom>
            <a:noFill/>
            <a:ln>
              <a:noFill/>
            </a:ln>
          </p:spPr>
          <p:txBody>
            <a:bodyPr spcFirstLastPara="1" wrap="square" lIns="68575" tIns="68575" rIns="68575" bIns="68575" anchor="t" anchorCtr="0">
              <a:noAutofit/>
            </a:bodyPr>
            <a:lstStyle/>
            <a:p>
              <a:pPr marL="0" marR="0" lvl="0" indent="0" algn="just" rtl="0">
                <a:lnSpc>
                  <a:spcPct val="90000"/>
                </a:lnSpc>
                <a:spcBef>
                  <a:spcPts val="0"/>
                </a:spcBef>
                <a:spcAft>
                  <a:spcPts val="0"/>
                </a:spcAft>
                <a:buClr>
                  <a:srgbClr val="000000"/>
                </a:buClr>
                <a:buSzPts val="1800"/>
                <a:buFont typeface="Arial"/>
                <a:buNone/>
              </a:pPr>
              <a:r>
                <a:rPr lang="en-GB" sz="1800" b="1" i="0" u="none" strike="noStrike" cap="none">
                  <a:solidFill>
                    <a:srgbClr val="000000"/>
                  </a:solidFill>
                  <a:latin typeface="Arial"/>
                  <a:ea typeface="Arial"/>
                  <a:cs typeface="Arial"/>
                  <a:sym typeface="Arial"/>
                </a:rPr>
                <a:t>Biodiversität </a:t>
              </a:r>
              <a:r>
                <a:rPr lang="en-GB" sz="1800" b="0" i="0" u="none" strike="noStrike" cap="none">
                  <a:solidFill>
                    <a:srgbClr val="000000"/>
                  </a:solidFill>
                  <a:latin typeface="Arial"/>
                  <a:ea typeface="Arial"/>
                  <a:cs typeface="Arial"/>
                  <a:sym typeface="Arial"/>
                </a:rPr>
                <a:t>ist die Vielfalt des Lebens auf der Erde. Die Raten der biologischen Vielfalt sind in der Regel das Maß für die Variation auf der Ebene der Gene, Arten und Ökosysteme. </a:t>
              </a:r>
              <a:endParaRPr sz="1800" b="0" i="0" u="none" strike="noStrike" cap="none">
                <a:solidFill>
                  <a:srgbClr val="000000"/>
                </a:solidFill>
                <a:latin typeface="Arial"/>
                <a:ea typeface="Arial"/>
                <a:cs typeface="Arial"/>
                <a:sym typeface="Arial"/>
              </a:endParaRPr>
            </a:p>
          </p:txBody>
        </p:sp>
        <p:cxnSp>
          <p:nvCxnSpPr>
            <p:cNvPr id="583" name="Google Shape;583;p29"/>
            <p:cNvCxnSpPr/>
            <p:nvPr/>
          </p:nvCxnSpPr>
          <p:spPr>
            <a:xfrm>
              <a:off x="0" y="1283445"/>
              <a:ext cx="6234818" cy="0"/>
            </a:xfrm>
            <a:prstGeom prst="straightConnector1">
              <a:avLst/>
            </a:prstGeom>
            <a:solidFill>
              <a:srgbClr val="2E5590"/>
            </a:solidFill>
            <a:ln w="25400" cap="flat" cmpd="sng">
              <a:solidFill>
                <a:srgbClr val="2E5590"/>
              </a:solidFill>
              <a:prstDash val="solid"/>
              <a:round/>
              <a:headEnd type="none" w="sm" len="sm"/>
              <a:tailEnd type="none" w="sm" len="sm"/>
            </a:ln>
          </p:spPr>
        </p:cxnSp>
        <p:sp>
          <p:nvSpPr>
            <p:cNvPr id="584" name="Google Shape;584;p29"/>
            <p:cNvSpPr/>
            <p:nvPr/>
          </p:nvSpPr>
          <p:spPr>
            <a:xfrm>
              <a:off x="0" y="1283445"/>
              <a:ext cx="6234818" cy="128156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9"/>
            <p:cNvSpPr txBox="1"/>
            <p:nvPr/>
          </p:nvSpPr>
          <p:spPr>
            <a:xfrm>
              <a:off x="0" y="1283445"/>
              <a:ext cx="6234818" cy="1281566"/>
            </a:xfrm>
            <a:prstGeom prst="rect">
              <a:avLst/>
            </a:prstGeom>
            <a:noFill/>
            <a:ln>
              <a:noFill/>
            </a:ln>
          </p:spPr>
          <p:txBody>
            <a:bodyPr spcFirstLastPara="1" wrap="square" lIns="68575" tIns="68575" rIns="68575" bIns="68575" anchor="t" anchorCtr="0">
              <a:noAutofit/>
            </a:bodyPr>
            <a:lstStyle/>
            <a:p>
              <a:pPr marL="0" marR="0" lvl="0" indent="0" algn="just" rtl="0">
                <a:lnSpc>
                  <a:spcPct val="9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Alle Arten, einschließlich des Menschen, sind für ihr Überleben auf diese Komplexität und das komplizierte Gleichgewicht des natürlichen Lebens in den Ökosystemen - von der Mikro- bis zur Makroebene - angewiesen. </a:t>
              </a:r>
              <a:endParaRPr sz="1800" b="0" i="0" u="none" strike="noStrike" cap="none">
                <a:solidFill>
                  <a:srgbClr val="000000"/>
                </a:solidFill>
                <a:latin typeface="Arial"/>
                <a:ea typeface="Arial"/>
                <a:cs typeface="Arial"/>
                <a:sym typeface="Arial"/>
              </a:endParaRPr>
            </a:p>
          </p:txBody>
        </p:sp>
        <p:cxnSp>
          <p:nvCxnSpPr>
            <p:cNvPr id="586" name="Google Shape;586;p29"/>
            <p:cNvCxnSpPr/>
            <p:nvPr/>
          </p:nvCxnSpPr>
          <p:spPr>
            <a:xfrm>
              <a:off x="0" y="2565012"/>
              <a:ext cx="6234818" cy="0"/>
            </a:xfrm>
            <a:prstGeom prst="straightConnector1">
              <a:avLst/>
            </a:prstGeom>
            <a:solidFill>
              <a:srgbClr val="9297A2"/>
            </a:solidFill>
            <a:ln w="25400" cap="flat" cmpd="sng">
              <a:solidFill>
                <a:srgbClr val="9297A2"/>
              </a:solidFill>
              <a:prstDash val="solid"/>
              <a:round/>
              <a:headEnd type="none" w="sm" len="sm"/>
              <a:tailEnd type="none" w="sm" len="sm"/>
            </a:ln>
          </p:spPr>
        </p:cxnSp>
        <p:sp>
          <p:nvSpPr>
            <p:cNvPr id="587" name="Google Shape;587;p29"/>
            <p:cNvSpPr/>
            <p:nvPr/>
          </p:nvSpPr>
          <p:spPr>
            <a:xfrm>
              <a:off x="0" y="2565012"/>
              <a:ext cx="6234818" cy="128156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9"/>
            <p:cNvSpPr txBox="1"/>
            <p:nvPr/>
          </p:nvSpPr>
          <p:spPr>
            <a:xfrm>
              <a:off x="0" y="2565012"/>
              <a:ext cx="6234818" cy="1281566"/>
            </a:xfrm>
            <a:prstGeom prst="rect">
              <a:avLst/>
            </a:prstGeom>
            <a:noFill/>
            <a:ln>
              <a:noFill/>
            </a:ln>
          </p:spPr>
          <p:txBody>
            <a:bodyPr spcFirstLastPara="1" wrap="square" lIns="68575" tIns="68575" rIns="68575" bIns="68575" anchor="t" anchorCtr="0">
              <a:noAutofit/>
            </a:bodyPr>
            <a:lstStyle/>
            <a:p>
              <a:pPr marL="0" marR="0" lvl="0" indent="0" algn="just" rtl="0">
                <a:lnSpc>
                  <a:spcPct val="9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Die Menschen werden sich immer mehr des breiten Spektrums an Gütern und Dienstleistungen bewusst, die ihnen die Natur kostenlos zur Verfügung stellt, sowie der dringenden Notwendigkeit, sie zu schützen. Wir sind für unser Leben auf viele dieser Leistungen angewiesen. </a:t>
              </a:r>
              <a:endParaRPr sz="1800" b="0" i="0" u="none" strike="noStrike" cap="non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3"/>
          <p:cNvSpPr txBox="1">
            <a:spLocks noGrp="1"/>
          </p:cNvSpPr>
          <p:nvPr>
            <p:ph type="title"/>
          </p:nvPr>
        </p:nvSpPr>
        <p:spPr>
          <a:xfrm>
            <a:off x="-1599669" y="1119730"/>
            <a:ext cx="771780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Wichtigste Ziele</a:t>
            </a:r>
            <a:endParaRPr/>
          </a:p>
        </p:txBody>
      </p:sp>
      <p:grpSp>
        <p:nvGrpSpPr>
          <p:cNvPr id="123" name="Google Shape;123;p3"/>
          <p:cNvGrpSpPr/>
          <p:nvPr/>
        </p:nvGrpSpPr>
        <p:grpSpPr>
          <a:xfrm>
            <a:off x="2858975" y="-386925"/>
            <a:ext cx="701425" cy="247750"/>
            <a:chOff x="2858975" y="3984400"/>
            <a:chExt cx="701425" cy="247750"/>
          </a:xfrm>
        </p:grpSpPr>
        <p:sp>
          <p:nvSpPr>
            <p:cNvPr id="124" name="Google Shape;124;p3"/>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3"/>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3"/>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3"/>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8" name="Google Shape;128;p3"/>
          <p:cNvSpPr txBox="1">
            <a:spLocks noGrp="1"/>
          </p:cNvSpPr>
          <p:nvPr>
            <p:ph type="subTitle" idx="1"/>
          </p:nvPr>
        </p:nvSpPr>
        <p:spPr>
          <a:xfrm>
            <a:off x="1840694" y="2262146"/>
            <a:ext cx="7633765" cy="1176900"/>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0"/>
              </a:spcBef>
              <a:spcAft>
                <a:spcPts val="0"/>
              </a:spcAft>
              <a:buClr>
                <a:srgbClr val="15A7A1"/>
              </a:buClr>
              <a:buSzPts val="1600"/>
              <a:buFont typeface="Arial"/>
              <a:buChar char="•"/>
            </a:pPr>
            <a:r>
              <a:rPr lang="en-GB"/>
              <a:t>Vorteile und Hindernisse bei der Umsetzung von CE-Modellen in KMU</a:t>
            </a:r>
            <a:endParaRPr/>
          </a:p>
          <a:p>
            <a:pPr marL="342900" lvl="0" indent="-342900" algn="l" rtl="0">
              <a:lnSpc>
                <a:spcPct val="100000"/>
              </a:lnSpc>
              <a:spcBef>
                <a:spcPts val="0"/>
              </a:spcBef>
              <a:spcAft>
                <a:spcPts val="0"/>
              </a:spcAft>
              <a:buClr>
                <a:srgbClr val="15A7A1"/>
              </a:buClr>
              <a:buSzPts val="1600"/>
              <a:buFont typeface="Arial"/>
              <a:buChar char="•"/>
            </a:pPr>
            <a:r>
              <a:rPr lang="en-GB"/>
              <a:t>Betriebliche Leistungen</a:t>
            </a:r>
            <a:endParaRPr/>
          </a:p>
          <a:p>
            <a:pPr marL="342900" lvl="0" indent="-342900" algn="l" rtl="0">
              <a:lnSpc>
                <a:spcPct val="100000"/>
              </a:lnSpc>
              <a:spcBef>
                <a:spcPts val="0"/>
              </a:spcBef>
              <a:spcAft>
                <a:spcPts val="0"/>
              </a:spcAft>
              <a:buClr>
                <a:srgbClr val="15A7A1"/>
              </a:buClr>
              <a:buSzPts val="1600"/>
              <a:buFont typeface="Arial"/>
              <a:buChar char="•"/>
            </a:pPr>
            <a:r>
              <a:rPr lang="en-GB"/>
              <a:t>Vorteile für Verbraucher</a:t>
            </a:r>
            <a:endParaRPr/>
          </a:p>
          <a:p>
            <a:pPr marL="342900" lvl="0" indent="-342900" algn="l" rtl="0">
              <a:lnSpc>
                <a:spcPct val="100000"/>
              </a:lnSpc>
              <a:spcBef>
                <a:spcPts val="0"/>
              </a:spcBef>
              <a:spcAft>
                <a:spcPts val="0"/>
              </a:spcAft>
              <a:buClr>
                <a:srgbClr val="15A7A1"/>
              </a:buClr>
              <a:buSzPts val="1600"/>
              <a:buFont typeface="Arial"/>
              <a:buChar char="•"/>
            </a:pPr>
            <a:r>
              <a:rPr lang="en-GB"/>
              <a:t>Vorteile für andere Interessengruppen</a:t>
            </a:r>
            <a:endParaRPr/>
          </a:p>
          <a:p>
            <a:pPr marL="342900" lvl="0" indent="-342900" algn="l" rtl="0">
              <a:lnSpc>
                <a:spcPct val="100000"/>
              </a:lnSpc>
              <a:spcBef>
                <a:spcPts val="0"/>
              </a:spcBef>
              <a:spcAft>
                <a:spcPts val="0"/>
              </a:spcAft>
              <a:buClr>
                <a:srgbClr val="15A7A1"/>
              </a:buClr>
              <a:buSzPts val="1600"/>
              <a:buFont typeface="Arial"/>
              <a:buChar char="•"/>
            </a:pPr>
            <a:r>
              <a:rPr lang="en-GB"/>
              <a:t>Umweltvorteile nach der CE-Umstellung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30"/>
          <p:cNvSpPr txBox="1">
            <a:spLocks noGrp="1"/>
          </p:cNvSpPr>
          <p:nvPr>
            <p:ph type="title"/>
          </p:nvPr>
        </p:nvSpPr>
        <p:spPr>
          <a:xfrm>
            <a:off x="479309" y="12837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a:t>Ce und biologische Vielfalt</a:t>
            </a:r>
            <a:endParaRPr/>
          </a:p>
        </p:txBody>
      </p:sp>
      <p:grpSp>
        <p:nvGrpSpPr>
          <p:cNvPr id="594" name="Google Shape;594;p30"/>
          <p:cNvGrpSpPr/>
          <p:nvPr/>
        </p:nvGrpSpPr>
        <p:grpSpPr>
          <a:xfrm>
            <a:off x="163033" y="1286348"/>
            <a:ext cx="8598579" cy="3367270"/>
            <a:chOff x="515053" y="2921136"/>
            <a:chExt cx="11457591" cy="2657105"/>
          </a:xfrm>
        </p:grpSpPr>
        <p:sp>
          <p:nvSpPr>
            <p:cNvPr id="595" name="Google Shape;595;p30"/>
            <p:cNvSpPr/>
            <p:nvPr/>
          </p:nvSpPr>
          <p:spPr>
            <a:xfrm>
              <a:off x="515053" y="2921136"/>
              <a:ext cx="3015155" cy="2657105"/>
            </a:xfrm>
            <a:custGeom>
              <a:avLst/>
              <a:gdLst/>
              <a:ahLst/>
              <a:cxnLst/>
              <a:rect l="l" t="t" r="r" b="b"/>
              <a:pathLst>
                <a:path w="3015155" h="2657105" extrusionOk="0">
                  <a:moveTo>
                    <a:pt x="0" y="265711"/>
                  </a:moveTo>
                  <a:cubicBezTo>
                    <a:pt x="0" y="118963"/>
                    <a:pt x="118963" y="0"/>
                    <a:pt x="265711" y="0"/>
                  </a:cubicBezTo>
                  <a:lnTo>
                    <a:pt x="2749445" y="0"/>
                  </a:lnTo>
                  <a:cubicBezTo>
                    <a:pt x="2896193" y="0"/>
                    <a:pt x="3015156" y="118963"/>
                    <a:pt x="3015156" y="265711"/>
                  </a:cubicBezTo>
                  <a:cubicBezTo>
                    <a:pt x="3015156" y="974272"/>
                    <a:pt x="3015155" y="1682834"/>
                    <a:pt x="3015155" y="2391395"/>
                  </a:cubicBezTo>
                  <a:cubicBezTo>
                    <a:pt x="3015155" y="2538143"/>
                    <a:pt x="2896192" y="2657106"/>
                    <a:pt x="2749444" y="2657106"/>
                  </a:cubicBezTo>
                  <a:lnTo>
                    <a:pt x="265711" y="2657105"/>
                  </a:lnTo>
                  <a:cubicBezTo>
                    <a:pt x="118963" y="2657105"/>
                    <a:pt x="0" y="2538142"/>
                    <a:pt x="0" y="2391394"/>
                  </a:cubicBezTo>
                  <a:lnTo>
                    <a:pt x="0" y="265711"/>
                  </a:lnTo>
                  <a:close/>
                </a:path>
              </a:pathLst>
            </a:custGeom>
            <a:solidFill>
              <a:srgbClr val="15A7A1"/>
            </a:solidFill>
            <a:ln w="12700" cap="flat" cmpd="sng">
              <a:solidFill>
                <a:srgbClr val="FFFFFF"/>
              </a:solidFill>
              <a:prstDash val="solid"/>
              <a:miter lim="800000"/>
              <a:headEnd type="none" w="sm" len="sm"/>
              <a:tailEnd type="none" w="sm" len="sm"/>
            </a:ln>
          </p:spPr>
          <p:txBody>
            <a:bodyPr spcFirstLastPara="1" wrap="square" lIns="131150" tIns="131150" rIns="131150" bIns="131150"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a:solidFill>
                    <a:srgbClr val="FFFFFF"/>
                  </a:solidFill>
                  <a:latin typeface="Arial"/>
                  <a:ea typeface="Arial"/>
                  <a:cs typeface="Arial"/>
                  <a:sym typeface="Arial"/>
                </a:rPr>
                <a:t>Der Verlust der biologischen Vielfalt beschreibt den Rückgang der Anzahl, der genetischen Variabilität und der Vielfalt der Arten und der biologischen Gemeinschaften in einem bestimmten Gebiet. </a:t>
              </a:r>
              <a:endParaRPr sz="1400" b="0" i="0" u="none" strike="noStrike" cap="none">
                <a:solidFill>
                  <a:srgbClr val="FFFFFF"/>
                </a:solidFill>
                <a:latin typeface="Arial"/>
                <a:ea typeface="Arial"/>
                <a:cs typeface="Arial"/>
                <a:sym typeface="Arial"/>
              </a:endParaRPr>
            </a:p>
          </p:txBody>
        </p:sp>
        <p:sp>
          <p:nvSpPr>
            <p:cNvPr id="596" name="Google Shape;596;p30"/>
            <p:cNvSpPr/>
            <p:nvPr/>
          </p:nvSpPr>
          <p:spPr>
            <a:xfrm>
              <a:off x="3831725" y="3875810"/>
              <a:ext cx="639212" cy="747758"/>
            </a:xfrm>
            <a:custGeom>
              <a:avLst/>
              <a:gdLst/>
              <a:ahLst/>
              <a:cxnLst/>
              <a:rect l="l" t="t" r="r" b="b"/>
              <a:pathLst>
                <a:path w="639212" h="747758" extrusionOk="0">
                  <a:moveTo>
                    <a:pt x="0" y="149552"/>
                  </a:moveTo>
                  <a:lnTo>
                    <a:pt x="319606" y="149552"/>
                  </a:lnTo>
                  <a:lnTo>
                    <a:pt x="319606" y="0"/>
                  </a:lnTo>
                  <a:lnTo>
                    <a:pt x="639212" y="373879"/>
                  </a:lnTo>
                  <a:lnTo>
                    <a:pt x="319606" y="747758"/>
                  </a:lnTo>
                  <a:lnTo>
                    <a:pt x="319606" y="598206"/>
                  </a:lnTo>
                  <a:lnTo>
                    <a:pt x="0" y="598206"/>
                  </a:lnTo>
                  <a:lnTo>
                    <a:pt x="0" y="149552"/>
                  </a:lnTo>
                  <a:close/>
                </a:path>
              </a:pathLst>
            </a:custGeom>
            <a:solidFill>
              <a:srgbClr val="059540"/>
            </a:solidFill>
            <a:ln>
              <a:noFill/>
            </a:ln>
          </p:spPr>
          <p:txBody>
            <a:bodyPr spcFirstLastPara="1" wrap="square" lIns="0" tIns="149550" rIns="191750" bIns="149550" anchor="ctr" anchorCtr="0">
              <a:noAutofit/>
            </a:bodyPr>
            <a:lstStyle/>
            <a:p>
              <a:pPr marL="0" marR="0" lvl="0" indent="0" algn="ctr" rtl="0">
                <a:lnSpc>
                  <a:spcPct val="90000"/>
                </a:lnSpc>
                <a:spcBef>
                  <a:spcPts val="0"/>
                </a:spcBef>
                <a:spcAft>
                  <a:spcPts val="0"/>
                </a:spcAft>
                <a:buClr>
                  <a:srgbClr val="000000"/>
                </a:buClr>
                <a:buSzPts val="3200"/>
                <a:buFont typeface="Arial"/>
                <a:buNone/>
              </a:pPr>
              <a:endParaRPr sz="3200" b="0" i="0" u="none" strike="noStrike" cap="none">
                <a:solidFill>
                  <a:srgbClr val="FFFFFF"/>
                </a:solidFill>
                <a:latin typeface="Calibri"/>
                <a:ea typeface="Calibri"/>
                <a:cs typeface="Calibri"/>
                <a:sym typeface="Calibri"/>
              </a:endParaRPr>
            </a:p>
          </p:txBody>
        </p:sp>
        <p:sp>
          <p:nvSpPr>
            <p:cNvPr id="597" name="Google Shape;597;p30"/>
            <p:cNvSpPr/>
            <p:nvPr/>
          </p:nvSpPr>
          <p:spPr>
            <a:xfrm>
              <a:off x="4736271" y="2921136"/>
              <a:ext cx="3015155" cy="2657105"/>
            </a:xfrm>
            <a:custGeom>
              <a:avLst/>
              <a:gdLst/>
              <a:ahLst/>
              <a:cxnLst/>
              <a:rect l="l" t="t" r="r" b="b"/>
              <a:pathLst>
                <a:path w="3015155" h="2657105" extrusionOk="0">
                  <a:moveTo>
                    <a:pt x="0" y="265711"/>
                  </a:moveTo>
                  <a:cubicBezTo>
                    <a:pt x="0" y="118963"/>
                    <a:pt x="118963" y="0"/>
                    <a:pt x="265711" y="0"/>
                  </a:cubicBezTo>
                  <a:lnTo>
                    <a:pt x="2749445" y="0"/>
                  </a:lnTo>
                  <a:cubicBezTo>
                    <a:pt x="2896193" y="0"/>
                    <a:pt x="3015156" y="118963"/>
                    <a:pt x="3015156" y="265711"/>
                  </a:cubicBezTo>
                  <a:cubicBezTo>
                    <a:pt x="3015156" y="974272"/>
                    <a:pt x="3015155" y="1682834"/>
                    <a:pt x="3015155" y="2391395"/>
                  </a:cubicBezTo>
                  <a:cubicBezTo>
                    <a:pt x="3015155" y="2538143"/>
                    <a:pt x="2896192" y="2657106"/>
                    <a:pt x="2749444" y="2657106"/>
                  </a:cubicBezTo>
                  <a:lnTo>
                    <a:pt x="265711" y="2657105"/>
                  </a:lnTo>
                  <a:cubicBezTo>
                    <a:pt x="118963" y="2657105"/>
                    <a:pt x="0" y="2538142"/>
                    <a:pt x="0" y="2391394"/>
                  </a:cubicBezTo>
                  <a:lnTo>
                    <a:pt x="0" y="265711"/>
                  </a:lnTo>
                  <a:close/>
                </a:path>
              </a:pathLst>
            </a:custGeom>
            <a:solidFill>
              <a:srgbClr val="15A7A1"/>
            </a:solidFill>
            <a:ln w="12700" cap="flat" cmpd="sng">
              <a:solidFill>
                <a:srgbClr val="FFFFFF"/>
              </a:solidFill>
              <a:prstDash val="solid"/>
              <a:miter lim="800000"/>
              <a:headEnd type="none" w="sm" len="sm"/>
              <a:tailEnd type="none" w="sm" len="sm"/>
            </a:ln>
          </p:spPr>
          <p:txBody>
            <a:bodyPr spcFirstLastPara="1" wrap="square" lIns="131150" tIns="131150" rIns="131150" bIns="131150"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a:solidFill>
                    <a:srgbClr val="FFFFFF"/>
                  </a:solidFill>
                  <a:latin typeface="Arial"/>
                  <a:ea typeface="Arial"/>
                  <a:cs typeface="Arial"/>
                  <a:sym typeface="Arial"/>
                </a:rPr>
                <a:t>Die biologische Vielfalt geht in einem noch nie dagewesenen Tempo verloren, und die verschwenderische und umweltverschmutzende lineare Wirtschaft wird zunehmend als eine der Hauptursachen für diese Krise erkannt. Mehr als 90 % des Verlustes an biologischer Vielfalt ist heute auf die Gewinnung und Verarbeitung natürlicher Ressourcen zurückzuführen. </a:t>
              </a:r>
              <a:endParaRPr sz="1400" b="0" i="0" u="none" strike="noStrike" cap="none">
                <a:solidFill>
                  <a:srgbClr val="FFFFFF"/>
                </a:solidFill>
                <a:latin typeface="Arial"/>
                <a:ea typeface="Arial"/>
                <a:cs typeface="Arial"/>
                <a:sym typeface="Arial"/>
              </a:endParaRPr>
            </a:p>
          </p:txBody>
        </p:sp>
        <p:sp>
          <p:nvSpPr>
            <p:cNvPr id="598" name="Google Shape;598;p30"/>
            <p:cNvSpPr/>
            <p:nvPr/>
          </p:nvSpPr>
          <p:spPr>
            <a:xfrm>
              <a:off x="8052942" y="3875810"/>
              <a:ext cx="639212" cy="747758"/>
            </a:xfrm>
            <a:custGeom>
              <a:avLst/>
              <a:gdLst/>
              <a:ahLst/>
              <a:cxnLst/>
              <a:rect l="l" t="t" r="r" b="b"/>
              <a:pathLst>
                <a:path w="639212" h="747758" extrusionOk="0">
                  <a:moveTo>
                    <a:pt x="0" y="149552"/>
                  </a:moveTo>
                  <a:lnTo>
                    <a:pt x="319606" y="149552"/>
                  </a:lnTo>
                  <a:lnTo>
                    <a:pt x="319606" y="0"/>
                  </a:lnTo>
                  <a:lnTo>
                    <a:pt x="639212" y="373879"/>
                  </a:lnTo>
                  <a:lnTo>
                    <a:pt x="319606" y="747758"/>
                  </a:lnTo>
                  <a:lnTo>
                    <a:pt x="319606" y="598206"/>
                  </a:lnTo>
                  <a:lnTo>
                    <a:pt x="0" y="598206"/>
                  </a:lnTo>
                  <a:lnTo>
                    <a:pt x="0" y="149552"/>
                  </a:lnTo>
                  <a:close/>
                </a:path>
              </a:pathLst>
            </a:custGeom>
            <a:solidFill>
              <a:srgbClr val="059540"/>
            </a:solidFill>
            <a:ln>
              <a:noFill/>
            </a:ln>
          </p:spPr>
          <p:txBody>
            <a:bodyPr spcFirstLastPara="1" wrap="square" lIns="0" tIns="149550" rIns="191750" bIns="149550" anchor="ctr" anchorCtr="0">
              <a:noAutofit/>
            </a:bodyPr>
            <a:lstStyle/>
            <a:p>
              <a:pPr marL="0" marR="0" lvl="0" indent="0" algn="ctr" rtl="0">
                <a:lnSpc>
                  <a:spcPct val="90000"/>
                </a:lnSpc>
                <a:spcBef>
                  <a:spcPts val="0"/>
                </a:spcBef>
                <a:spcAft>
                  <a:spcPts val="0"/>
                </a:spcAft>
                <a:buClr>
                  <a:srgbClr val="000000"/>
                </a:buClr>
                <a:buSzPts val="3200"/>
                <a:buFont typeface="Arial"/>
                <a:buNone/>
              </a:pPr>
              <a:endParaRPr sz="3200" b="0" i="0" u="none" strike="noStrike" cap="none">
                <a:solidFill>
                  <a:srgbClr val="FFFFFF"/>
                </a:solidFill>
                <a:latin typeface="Calibri"/>
                <a:ea typeface="Calibri"/>
                <a:cs typeface="Calibri"/>
                <a:sym typeface="Calibri"/>
              </a:endParaRPr>
            </a:p>
          </p:txBody>
        </p:sp>
        <p:sp>
          <p:nvSpPr>
            <p:cNvPr id="599" name="Google Shape;599;p30"/>
            <p:cNvSpPr/>
            <p:nvPr/>
          </p:nvSpPr>
          <p:spPr>
            <a:xfrm>
              <a:off x="8957489" y="2921136"/>
              <a:ext cx="3015155" cy="2657105"/>
            </a:xfrm>
            <a:custGeom>
              <a:avLst/>
              <a:gdLst/>
              <a:ahLst/>
              <a:cxnLst/>
              <a:rect l="l" t="t" r="r" b="b"/>
              <a:pathLst>
                <a:path w="3015155" h="2657105" extrusionOk="0">
                  <a:moveTo>
                    <a:pt x="0" y="265711"/>
                  </a:moveTo>
                  <a:cubicBezTo>
                    <a:pt x="0" y="118963"/>
                    <a:pt x="118963" y="0"/>
                    <a:pt x="265711" y="0"/>
                  </a:cubicBezTo>
                  <a:lnTo>
                    <a:pt x="2749445" y="0"/>
                  </a:lnTo>
                  <a:cubicBezTo>
                    <a:pt x="2896193" y="0"/>
                    <a:pt x="3015156" y="118963"/>
                    <a:pt x="3015156" y="265711"/>
                  </a:cubicBezTo>
                  <a:cubicBezTo>
                    <a:pt x="3015156" y="974272"/>
                    <a:pt x="3015155" y="1682834"/>
                    <a:pt x="3015155" y="2391395"/>
                  </a:cubicBezTo>
                  <a:cubicBezTo>
                    <a:pt x="3015155" y="2538143"/>
                    <a:pt x="2896192" y="2657106"/>
                    <a:pt x="2749444" y="2657106"/>
                  </a:cubicBezTo>
                  <a:lnTo>
                    <a:pt x="265711" y="2657105"/>
                  </a:lnTo>
                  <a:cubicBezTo>
                    <a:pt x="118963" y="2657105"/>
                    <a:pt x="0" y="2538142"/>
                    <a:pt x="0" y="2391394"/>
                  </a:cubicBezTo>
                  <a:lnTo>
                    <a:pt x="0" y="265711"/>
                  </a:lnTo>
                  <a:close/>
                </a:path>
              </a:pathLst>
            </a:custGeom>
            <a:solidFill>
              <a:srgbClr val="15A7A1"/>
            </a:solidFill>
            <a:ln w="12700" cap="flat" cmpd="sng">
              <a:solidFill>
                <a:srgbClr val="FFFFFF"/>
              </a:solidFill>
              <a:prstDash val="solid"/>
              <a:miter lim="800000"/>
              <a:headEnd type="none" w="sm" len="sm"/>
              <a:tailEnd type="none" w="sm" len="sm"/>
            </a:ln>
          </p:spPr>
          <p:txBody>
            <a:bodyPr spcFirstLastPara="1" wrap="square" lIns="131150" tIns="131150" rIns="131150" bIns="131150"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a:solidFill>
                    <a:srgbClr val="FFFFFF"/>
                  </a:solidFill>
                  <a:latin typeface="Arial"/>
                  <a:ea typeface="Arial"/>
                  <a:cs typeface="Arial"/>
                  <a:sym typeface="Arial"/>
                </a:rPr>
                <a:t>Die Kreislaufwirtschaft zielt darauf ab, den Ressourcenverbrauch und die Abfallproduktion insgesamt zu verringern, indem wir mehr Wert aus den von uns genutzten Ressourcen schöpfen und diesen Wert so lange wie möglich in der Wirtschaft halten, indem wir Abfälle vermeiden und vom Besitz von Produkten zur Nutzung von Dienstleistungen übergehen.</a:t>
              </a:r>
              <a:endParaRPr sz="1400" b="0" i="0" u="none" strike="noStrike" cap="none">
                <a:solidFill>
                  <a:srgbClr val="FFFFFF"/>
                </a:solidFill>
                <a:latin typeface="Arial"/>
                <a:ea typeface="Arial"/>
                <a:cs typeface="Arial"/>
                <a:sym typeface="Arial"/>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31"/>
          <p:cNvSpPr txBox="1">
            <a:spLocks noGrp="1"/>
          </p:cNvSpPr>
          <p:nvPr>
            <p:ph type="title"/>
          </p:nvPr>
        </p:nvSpPr>
        <p:spPr>
          <a:xfrm>
            <a:off x="479309" y="12837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a:t>Ce und biologische Vielfalt</a:t>
            </a:r>
            <a:endParaRPr/>
          </a:p>
        </p:txBody>
      </p:sp>
      <p:sp>
        <p:nvSpPr>
          <p:cNvPr id="605" name="Google Shape;605;p31"/>
          <p:cNvSpPr txBox="1"/>
          <p:nvPr/>
        </p:nvSpPr>
        <p:spPr>
          <a:xfrm>
            <a:off x="374630" y="1238402"/>
            <a:ext cx="8394740" cy="3010504"/>
          </a:xfrm>
          <a:prstGeom prst="rect">
            <a:avLst/>
          </a:prstGeom>
          <a:noFill/>
          <a:ln>
            <a:noFill/>
          </a:ln>
        </p:spPr>
        <p:txBody>
          <a:bodyPr spcFirstLastPara="1" wrap="square" lIns="91425" tIns="45700" rIns="91425" bIns="45700" anchor="t" anchorCtr="0">
            <a:spAutoFit/>
          </a:bodyPr>
          <a:lstStyle/>
          <a:p>
            <a:pPr marL="228600" marR="0" lvl="0" indent="-228600" algn="just" rtl="0">
              <a:lnSpc>
                <a:spcPct val="115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Wenn Produkte und Materialien in der Wirtschaft zirkulieren, sinkt der Bedarf an der Produktion von neuen Materialien. Dadurch bleibt mehr Raum für andere Zwecke, einschließlich der Erhaltung von Wildnisgebieten.</a:t>
            </a:r>
            <a:endParaRPr sz="1400" b="0" i="0" u="none" strike="noStrike" cap="none">
              <a:solidFill>
                <a:srgbClr val="000000"/>
              </a:solidFill>
              <a:latin typeface="Arial"/>
              <a:ea typeface="Arial"/>
              <a:cs typeface="Arial"/>
              <a:sym typeface="Arial"/>
            </a:endParaRPr>
          </a:p>
          <a:p>
            <a:pPr marL="228600" marR="0" lvl="0" indent="-228600" algn="just" rtl="0">
              <a:lnSpc>
                <a:spcPct val="115000"/>
              </a:lnSpc>
              <a:spcBef>
                <a:spcPts val="180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In einer durch Design angetriebenen Kreislaufwirtschaft werden Abfall und Verschmutzung beseitigt, so dass diese direkten Bedrohungen für die biologische Vielfalt reduziert werden. Wenn beispielsweise unnötige Kunststoffe vermieden und Kunststoffprodukte so umgestaltet werden, dass sie nach dem Gebrauch einen Wert haben (für Wiederverwendung, Recycling oder Kompostierung), können sie in der Wirtschaft wiederverwendet werden, anstatt verschwendet zu werden und die Umwelt zu verschmutzen.</a:t>
            </a:r>
            <a:endParaRPr sz="1400" b="0" i="0" u="none" strike="noStrike" cap="none">
              <a:solidFill>
                <a:srgbClr val="000000"/>
              </a:solidFill>
              <a:latin typeface="Arial"/>
              <a:ea typeface="Arial"/>
              <a:cs typeface="Arial"/>
              <a:sym typeface="Arial"/>
            </a:endParaRPr>
          </a:p>
          <a:p>
            <a:pPr marL="228600" marR="0" lvl="0" indent="-228600" algn="just" rtl="0">
              <a:lnSpc>
                <a:spcPct val="115000"/>
              </a:lnSpc>
              <a:spcBef>
                <a:spcPts val="180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Außerdem muss die Wirtschaftstätigkeit die biologische Vielfalt aktiv wiederherstellen.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32"/>
          <p:cNvSpPr txBox="1">
            <a:spLocks noGrp="1"/>
          </p:cNvSpPr>
          <p:nvPr>
            <p:ph type="title"/>
          </p:nvPr>
        </p:nvSpPr>
        <p:spPr>
          <a:xfrm>
            <a:off x="479309" y="12837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a:t>Ce und biologische Vielfalt</a:t>
            </a:r>
            <a:endParaRPr/>
          </a:p>
        </p:txBody>
      </p:sp>
      <p:grpSp>
        <p:nvGrpSpPr>
          <p:cNvPr id="611" name="Google Shape;611;p32"/>
          <p:cNvGrpSpPr/>
          <p:nvPr/>
        </p:nvGrpSpPr>
        <p:grpSpPr>
          <a:xfrm>
            <a:off x="163033" y="923358"/>
            <a:ext cx="8654902" cy="3830279"/>
            <a:chOff x="0" y="1871"/>
            <a:chExt cx="8654902" cy="3830279"/>
          </a:xfrm>
        </p:grpSpPr>
        <p:cxnSp>
          <p:nvCxnSpPr>
            <p:cNvPr id="612" name="Google Shape;612;p32"/>
            <p:cNvCxnSpPr/>
            <p:nvPr/>
          </p:nvCxnSpPr>
          <p:spPr>
            <a:xfrm>
              <a:off x="0" y="1871"/>
              <a:ext cx="8654902" cy="0"/>
            </a:xfrm>
            <a:prstGeom prst="straightConnector1">
              <a:avLst/>
            </a:prstGeom>
            <a:solidFill>
              <a:srgbClr val="1A9A76"/>
            </a:solidFill>
            <a:ln w="12700" cap="flat" cmpd="sng">
              <a:solidFill>
                <a:srgbClr val="1A9A76"/>
              </a:solidFill>
              <a:prstDash val="solid"/>
              <a:miter lim="800000"/>
              <a:headEnd type="none" w="sm" len="sm"/>
              <a:tailEnd type="none" w="sm" len="sm"/>
            </a:ln>
          </p:spPr>
        </p:cxnSp>
        <p:sp>
          <p:nvSpPr>
            <p:cNvPr id="613" name="Google Shape;613;p32"/>
            <p:cNvSpPr/>
            <p:nvPr/>
          </p:nvSpPr>
          <p:spPr>
            <a:xfrm>
              <a:off x="0" y="90320"/>
              <a:ext cx="8654902" cy="127613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2"/>
            <p:cNvSpPr txBox="1"/>
            <p:nvPr/>
          </p:nvSpPr>
          <p:spPr>
            <a:xfrm>
              <a:off x="0" y="90320"/>
              <a:ext cx="8654902" cy="1276136"/>
            </a:xfrm>
            <a:prstGeom prst="rect">
              <a:avLst/>
            </a:prstGeom>
            <a:noFill/>
            <a:ln>
              <a:noFill/>
            </a:ln>
          </p:spPr>
          <p:txBody>
            <a:bodyPr spcFirstLastPara="1" wrap="square" lIns="53325" tIns="53325" rIns="53325" bIns="53325" anchor="t" anchorCtr="0">
              <a:noAutofit/>
            </a:bodyPr>
            <a:lstStyle/>
            <a:p>
              <a:pPr marL="0" marR="0" lvl="0" indent="0" algn="just" rtl="0">
                <a:lnSpc>
                  <a:spcPct val="90000"/>
                </a:lnSpc>
                <a:spcBef>
                  <a:spcPts val="0"/>
                </a:spcBef>
                <a:spcAft>
                  <a:spcPts val="0"/>
                </a:spcAft>
                <a:buClr>
                  <a:srgbClr val="000000"/>
                </a:buClr>
                <a:buSzPts val="1400"/>
                <a:buFont typeface="Arial"/>
                <a:buNone/>
              </a:pPr>
              <a:r>
                <a:rPr lang="en-GB" sz="1400" b="1" i="0" u="none" strike="noStrike" cap="none">
                  <a:solidFill>
                    <a:srgbClr val="000000"/>
                  </a:solidFill>
                  <a:latin typeface="Arial"/>
                  <a:ea typeface="Arial"/>
                  <a:cs typeface="Arial"/>
                  <a:sym typeface="Arial"/>
                </a:rPr>
                <a:t>Baugewerbe</a:t>
              </a:r>
              <a:r>
                <a:rPr lang="en-GB" sz="1400" b="0" i="0" u="none" strike="noStrike" cap="none">
                  <a:solidFill>
                    <a:srgbClr val="000000"/>
                  </a:solidFill>
                  <a:latin typeface="Arial"/>
                  <a:ea typeface="Arial"/>
                  <a:cs typeface="Arial"/>
                  <a:sym typeface="Arial"/>
                </a:rPr>
                <a:t>: Die Planung von Gebäuden unter Verwendung wiederverwendbarer modularer Betonbauteile verringert die Nachfrage nach Sand, dessen Gewinnung den lokalen Wildtierpopulationen schadet und in einem Ausmaß erfolgt, das die natürliche Regenerationsfähigkeit übersteigt.</a:t>
              </a:r>
              <a:endParaRPr/>
            </a:p>
          </p:txBody>
        </p:sp>
        <p:cxnSp>
          <p:nvCxnSpPr>
            <p:cNvPr id="615" name="Google Shape;615;p32"/>
            <p:cNvCxnSpPr/>
            <p:nvPr/>
          </p:nvCxnSpPr>
          <p:spPr>
            <a:xfrm>
              <a:off x="0" y="1278007"/>
              <a:ext cx="8654902" cy="0"/>
            </a:xfrm>
            <a:prstGeom prst="straightConnector1">
              <a:avLst/>
            </a:prstGeom>
            <a:solidFill>
              <a:srgbClr val="1A9A76"/>
            </a:solidFill>
            <a:ln w="12700" cap="flat" cmpd="sng">
              <a:solidFill>
                <a:srgbClr val="1A9A76"/>
              </a:solidFill>
              <a:prstDash val="solid"/>
              <a:miter lim="800000"/>
              <a:headEnd type="none" w="sm" len="sm"/>
              <a:tailEnd type="none" w="sm" len="sm"/>
            </a:ln>
          </p:spPr>
        </p:cxnSp>
        <p:sp>
          <p:nvSpPr>
            <p:cNvPr id="616" name="Google Shape;616;p32"/>
            <p:cNvSpPr/>
            <p:nvPr/>
          </p:nvSpPr>
          <p:spPr>
            <a:xfrm>
              <a:off x="0" y="1366456"/>
              <a:ext cx="8654902" cy="127613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2"/>
            <p:cNvSpPr txBox="1"/>
            <p:nvPr/>
          </p:nvSpPr>
          <p:spPr>
            <a:xfrm>
              <a:off x="0" y="1366456"/>
              <a:ext cx="8654902" cy="1276136"/>
            </a:xfrm>
            <a:prstGeom prst="rect">
              <a:avLst/>
            </a:prstGeom>
            <a:noFill/>
            <a:ln>
              <a:noFill/>
            </a:ln>
          </p:spPr>
          <p:txBody>
            <a:bodyPr spcFirstLastPara="1" wrap="square" lIns="53325" tIns="53325" rIns="53325" bIns="53325" anchor="t" anchorCtr="0">
              <a:noAutofit/>
            </a:bodyPr>
            <a:lstStyle/>
            <a:p>
              <a:pPr marL="0" marR="0" lvl="0" indent="0" algn="just" rtl="0">
                <a:lnSpc>
                  <a:spcPct val="90000"/>
                </a:lnSpc>
                <a:spcBef>
                  <a:spcPts val="0"/>
                </a:spcBef>
                <a:spcAft>
                  <a:spcPts val="0"/>
                </a:spcAft>
                <a:buClr>
                  <a:srgbClr val="000000"/>
                </a:buClr>
                <a:buSzPts val="1400"/>
                <a:buFont typeface="Arial"/>
                <a:buNone/>
              </a:pPr>
              <a:r>
                <a:rPr lang="en-GB" sz="1400" b="1" i="0" u="none" strike="noStrike" cap="none">
                  <a:solidFill>
                    <a:srgbClr val="000000"/>
                  </a:solidFill>
                  <a:latin typeface="Arial"/>
                  <a:ea typeface="Arial"/>
                  <a:cs typeface="Arial"/>
                  <a:sym typeface="Arial"/>
                </a:rPr>
                <a:t>Kunststoffverpackungen</a:t>
              </a:r>
              <a:r>
                <a:rPr lang="en-GB" sz="1400" b="0" i="0" u="none" strike="noStrike" cap="none">
                  <a:solidFill>
                    <a:srgbClr val="000000"/>
                  </a:solidFill>
                  <a:latin typeface="Arial"/>
                  <a:ea typeface="Arial"/>
                  <a:cs typeface="Arial"/>
                  <a:sym typeface="Arial"/>
                </a:rPr>
                <a:t>: Die Abschaffung nicht notwendiger Verpackungen wie z. B. Aufreißverpackungen, die Verwendung innovativer, essbarer Materialien oder die Umgestaltung von Produkten und Geschäftsmodellen, so dass sie keine Verpackungen mehr benötigen - all diese Maßnahmen tragen dazu bei, dass Kunststoffabfälle gar nicht erst entstehen.</a:t>
              </a:r>
              <a:endParaRPr/>
            </a:p>
          </p:txBody>
        </p:sp>
        <p:cxnSp>
          <p:nvCxnSpPr>
            <p:cNvPr id="618" name="Google Shape;618;p32"/>
            <p:cNvCxnSpPr/>
            <p:nvPr/>
          </p:nvCxnSpPr>
          <p:spPr>
            <a:xfrm>
              <a:off x="0" y="2554143"/>
              <a:ext cx="8654902" cy="0"/>
            </a:xfrm>
            <a:prstGeom prst="straightConnector1">
              <a:avLst/>
            </a:prstGeom>
            <a:solidFill>
              <a:srgbClr val="1A9A76"/>
            </a:solidFill>
            <a:ln w="12700" cap="flat" cmpd="sng">
              <a:solidFill>
                <a:srgbClr val="1A9A76"/>
              </a:solidFill>
              <a:prstDash val="solid"/>
              <a:miter lim="800000"/>
              <a:headEnd type="none" w="sm" len="sm"/>
              <a:tailEnd type="none" w="sm" len="sm"/>
            </a:ln>
          </p:spPr>
        </p:cxnSp>
        <p:sp>
          <p:nvSpPr>
            <p:cNvPr id="619" name="Google Shape;619;p32"/>
            <p:cNvSpPr/>
            <p:nvPr/>
          </p:nvSpPr>
          <p:spPr>
            <a:xfrm>
              <a:off x="0" y="2556014"/>
              <a:ext cx="8654902" cy="127613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2"/>
            <p:cNvSpPr txBox="1"/>
            <p:nvPr/>
          </p:nvSpPr>
          <p:spPr>
            <a:xfrm>
              <a:off x="0" y="2556014"/>
              <a:ext cx="8654902" cy="1276136"/>
            </a:xfrm>
            <a:prstGeom prst="rect">
              <a:avLst/>
            </a:prstGeom>
            <a:noFill/>
            <a:ln>
              <a:noFill/>
            </a:ln>
          </p:spPr>
          <p:txBody>
            <a:bodyPr spcFirstLastPara="1" wrap="square" lIns="53325" tIns="53325" rIns="53325" bIns="53325" anchor="t" anchorCtr="0">
              <a:noAutofit/>
            </a:bodyPr>
            <a:lstStyle/>
            <a:p>
              <a:pPr marL="0" marR="0" lvl="0" indent="0" algn="just" rtl="0">
                <a:lnSpc>
                  <a:spcPct val="90000"/>
                </a:lnSpc>
                <a:spcBef>
                  <a:spcPts val="0"/>
                </a:spcBef>
                <a:spcAft>
                  <a:spcPts val="0"/>
                </a:spcAft>
                <a:buClr>
                  <a:srgbClr val="000000"/>
                </a:buClr>
                <a:buSzPts val="1400"/>
                <a:buFont typeface="Arial"/>
                <a:buNone/>
              </a:pPr>
              <a:r>
                <a:rPr lang="en-GB" sz="1400" b="1" i="0" u="none" strike="noStrike" cap="none">
                  <a:solidFill>
                    <a:srgbClr val="000000"/>
                  </a:solidFill>
                  <a:latin typeface="Arial"/>
                  <a:ea typeface="Arial"/>
                  <a:cs typeface="Arial"/>
                  <a:sym typeface="Arial"/>
                </a:rPr>
                <a:t>Lebensmittelproduktion</a:t>
              </a:r>
              <a:r>
                <a:rPr lang="en-GB" sz="1400" b="0" i="0" u="none" strike="noStrike" cap="none">
                  <a:solidFill>
                    <a:srgbClr val="000000"/>
                  </a:solidFill>
                  <a:latin typeface="Arial"/>
                  <a:ea typeface="Arial"/>
                  <a:cs typeface="Arial"/>
                  <a:sym typeface="Arial"/>
                </a:rPr>
                <a:t>: Die Entwicklung von Lebensmitteln mit einer breiten Palette an regenerativ erzeugten Zutaten fördert die biologische Vielfalt, indem landwirtschaftliche Systeme unterstützt werden, die Lebensmittel auf eine Art und Weise anbauen, die beispielsweise die Gesundheit des Bodens fördert, die Kohlenstoffbindung erhöht, die Luft- und Wasserqualität verbessert und den Bedarf an schädlichen synthetischen Stoffen eliminiert.</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33"/>
          <p:cNvSpPr txBox="1">
            <a:spLocks noGrp="1"/>
          </p:cNvSpPr>
          <p:nvPr>
            <p:ph type="title"/>
          </p:nvPr>
        </p:nvSpPr>
        <p:spPr>
          <a:xfrm>
            <a:off x="415513" y="114198"/>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a:t>Ce und Klimawandel</a:t>
            </a:r>
            <a:endParaRPr/>
          </a:p>
        </p:txBody>
      </p:sp>
      <p:sp>
        <p:nvSpPr>
          <p:cNvPr id="626" name="Google Shape;626;p33"/>
          <p:cNvSpPr txBox="1"/>
          <p:nvPr/>
        </p:nvSpPr>
        <p:spPr>
          <a:xfrm>
            <a:off x="0" y="1139320"/>
            <a:ext cx="6358270" cy="4351338"/>
          </a:xfrm>
          <a:prstGeom prst="rect">
            <a:avLst/>
          </a:prstGeom>
          <a:noFill/>
          <a:ln>
            <a:noFill/>
          </a:ln>
        </p:spPr>
        <p:txBody>
          <a:bodyPr spcFirstLastPara="1" wrap="square" lIns="91425" tIns="45700" rIns="91425" bIns="45700" anchor="t" anchorCtr="0">
            <a:normAutofit/>
          </a:bodyPr>
          <a:lstStyle/>
          <a:p>
            <a:pPr marL="228600" marR="0" lvl="0" indent="-228600" algn="just" rtl="0">
              <a:lnSpc>
                <a:spcPct val="90000"/>
              </a:lnSpc>
              <a:spcBef>
                <a:spcPts val="0"/>
              </a:spcBef>
              <a:spcAft>
                <a:spcPts val="0"/>
              </a:spcAft>
              <a:buClr>
                <a:srgbClr val="2B2B2B"/>
              </a:buClr>
              <a:buSzPts val="1400"/>
              <a:buFont typeface="Arial"/>
              <a:buChar char="•"/>
            </a:pPr>
            <a:r>
              <a:rPr lang="en-GB" sz="1400" b="0" i="0" u="none" strike="noStrike" cap="none">
                <a:solidFill>
                  <a:srgbClr val="2B2B2B"/>
                </a:solidFill>
                <a:latin typeface="Arial"/>
                <a:ea typeface="Arial"/>
                <a:cs typeface="Arial"/>
                <a:sym typeface="Arial"/>
              </a:rPr>
              <a:t>Der Zwischenstaatliche Ausschuss für Klimaänderungen (IPCC), dem mehr als 1 300 Wissenschaftler angehören, prognostiziert </a:t>
            </a:r>
            <a:r>
              <a:rPr lang="en-GB" sz="1400" b="1" i="0" u="none" strike="noStrike" cap="none">
                <a:solidFill>
                  <a:srgbClr val="2B2B2B"/>
                </a:solidFill>
                <a:latin typeface="Arial"/>
                <a:ea typeface="Arial"/>
                <a:cs typeface="Arial"/>
                <a:sym typeface="Arial"/>
              </a:rPr>
              <a:t>für das nächste Jahrhundert </a:t>
            </a:r>
            <a:r>
              <a:rPr lang="en-GB" sz="1400" b="0" i="0" u="none" strike="noStrike" cap="none">
                <a:solidFill>
                  <a:srgbClr val="2B2B2B"/>
                </a:solidFill>
                <a:latin typeface="Arial"/>
                <a:ea typeface="Arial"/>
                <a:cs typeface="Arial"/>
                <a:sym typeface="Arial"/>
              </a:rPr>
              <a:t>einen Temperaturanstieg von </a:t>
            </a:r>
            <a:r>
              <a:rPr lang="en-GB" sz="1400" b="1" i="0" u="none" strike="noStrike" cap="none">
                <a:solidFill>
                  <a:srgbClr val="2B2B2B"/>
                </a:solidFill>
                <a:latin typeface="Arial"/>
                <a:ea typeface="Arial"/>
                <a:cs typeface="Arial"/>
                <a:sym typeface="Arial"/>
              </a:rPr>
              <a:t>2,5 bis 10 Grad Fahrenheit.</a:t>
            </a:r>
            <a:endParaRPr/>
          </a:p>
          <a:p>
            <a:pPr marL="228600" marR="0" lvl="0" indent="-228600" algn="just" rtl="0">
              <a:lnSpc>
                <a:spcPct val="90000"/>
              </a:lnSpc>
              <a:spcBef>
                <a:spcPts val="1000"/>
              </a:spcBef>
              <a:spcAft>
                <a:spcPts val="0"/>
              </a:spcAft>
              <a:buClr>
                <a:srgbClr val="2B2B2B"/>
              </a:buClr>
              <a:buSzPts val="1400"/>
              <a:buFont typeface="Arial"/>
              <a:buChar char="•"/>
            </a:pPr>
            <a:r>
              <a:rPr lang="en-GB" sz="1400" b="0" i="0" u="none" strike="noStrike" cap="none">
                <a:solidFill>
                  <a:srgbClr val="2B2B2B"/>
                </a:solidFill>
                <a:latin typeface="Arial"/>
                <a:ea typeface="Arial"/>
                <a:cs typeface="Arial"/>
                <a:sym typeface="Arial"/>
              </a:rPr>
              <a:t>Die Welt kann die Chancen zur Vermeidung eines gefährlichen Klimawandels maximieren, indem sie zu einer Kreislaufwirtschaft übergeht, die es den Gesellschaften ermöglicht, die Ziele des Pariser Klimaabkommens zu erreichen.</a:t>
            </a:r>
            <a:endParaRPr sz="1400" b="0" i="0" u="none" strike="noStrike" cap="none">
              <a:solidFill>
                <a:srgbClr val="000000"/>
              </a:solidFill>
              <a:latin typeface="Arial"/>
              <a:ea typeface="Arial"/>
              <a:cs typeface="Arial"/>
              <a:sym typeface="Arial"/>
            </a:endParaRPr>
          </a:p>
          <a:p>
            <a:pPr marL="228600" marR="0" lvl="0" indent="-228600" algn="just" rtl="0">
              <a:lnSpc>
                <a:spcPct val="90000"/>
              </a:lnSpc>
              <a:spcBef>
                <a:spcPts val="1000"/>
              </a:spcBef>
              <a:spcAft>
                <a:spcPts val="0"/>
              </a:spcAft>
              <a:buClr>
                <a:srgbClr val="2B2B2B"/>
              </a:buClr>
              <a:buSzPts val="1400"/>
              <a:buFont typeface="Arial"/>
              <a:buChar char="•"/>
            </a:pPr>
            <a:r>
              <a:rPr lang="en-GB" sz="1400" b="0" i="0" u="none" strike="noStrike" cap="none">
                <a:solidFill>
                  <a:srgbClr val="2B2B2B"/>
                </a:solidFill>
                <a:latin typeface="Arial"/>
                <a:ea typeface="Arial"/>
                <a:cs typeface="Arial"/>
                <a:sym typeface="Arial"/>
              </a:rPr>
              <a:t>Der Übergang zu erneuerbaren Energien ist unerlässlich, wenn wir den Klimawandel bekämpfen wollen. Mit den vorhandenen Technologien würde dieser Übergang jedoch nur </a:t>
            </a:r>
            <a:r>
              <a:rPr lang="en-GB" sz="1400" b="1" i="0" u="none" strike="noStrike" cap="none">
                <a:solidFill>
                  <a:srgbClr val="2B2B2B"/>
                </a:solidFill>
                <a:latin typeface="Arial"/>
                <a:ea typeface="Arial"/>
                <a:cs typeface="Arial"/>
                <a:sym typeface="Arial"/>
              </a:rPr>
              <a:t>55 % der weltweiten Treibhausgasemissionen beseitigen. </a:t>
            </a:r>
            <a:endParaRPr sz="1400" b="1" i="0" u="none" strike="noStrike" cap="none">
              <a:solidFill>
                <a:srgbClr val="2B2B2B"/>
              </a:solidFill>
              <a:latin typeface="Arial"/>
              <a:ea typeface="Arial"/>
              <a:cs typeface="Arial"/>
              <a:sym typeface="Arial"/>
            </a:endParaRPr>
          </a:p>
          <a:p>
            <a:pPr marL="228600" marR="0" lvl="0" indent="-228600" algn="just" rtl="0">
              <a:lnSpc>
                <a:spcPct val="90000"/>
              </a:lnSpc>
              <a:spcBef>
                <a:spcPts val="1000"/>
              </a:spcBef>
              <a:spcAft>
                <a:spcPts val="0"/>
              </a:spcAft>
              <a:buClr>
                <a:srgbClr val="2B2B2B"/>
              </a:buClr>
              <a:buSzPts val="1400"/>
              <a:buFont typeface="Arial"/>
              <a:buChar char="•"/>
            </a:pPr>
            <a:r>
              <a:rPr lang="en-GB" sz="1400" b="0" i="0" u="none" strike="noStrike" cap="none">
                <a:solidFill>
                  <a:srgbClr val="2B2B2B"/>
                </a:solidFill>
                <a:latin typeface="Arial"/>
                <a:ea typeface="Arial"/>
                <a:cs typeface="Arial"/>
                <a:sym typeface="Arial"/>
              </a:rPr>
              <a:t>Diese Emissionen stammen aus der Elektrizität und Wärme, die wir in Gebäuden verbrauchen, aus unserem Energiesystem im Allgemeinen und aus dem Verkehr. </a:t>
            </a:r>
            <a:r>
              <a:rPr lang="en-GB" sz="1400" b="1" i="0" u="none" strike="noStrike" cap="none">
                <a:solidFill>
                  <a:srgbClr val="2B2B2B"/>
                </a:solidFill>
                <a:latin typeface="Arial"/>
                <a:ea typeface="Arial"/>
                <a:cs typeface="Arial"/>
                <a:sym typeface="Arial"/>
              </a:rPr>
              <a:t>Die restlichen 45 % der Emissionen stammen aus der Industrie, der Landwirtschaft und der Landnutzung.</a:t>
            </a:r>
            <a:endParaRPr sz="1400" b="1" i="0" u="none" strike="noStrike" cap="none">
              <a:solidFill>
                <a:srgbClr val="000000"/>
              </a:solidFill>
              <a:latin typeface="Arial"/>
              <a:ea typeface="Arial"/>
              <a:cs typeface="Arial"/>
              <a:sym typeface="Arial"/>
            </a:endParaRPr>
          </a:p>
          <a:p>
            <a:pPr marL="228600" marR="0" lvl="0" indent="-139700" algn="just" rtl="0">
              <a:lnSpc>
                <a:spcPct val="90000"/>
              </a:lnSpc>
              <a:spcBef>
                <a:spcPts val="100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33"/>
          <p:cNvSpPr txBox="1"/>
          <p:nvPr/>
        </p:nvSpPr>
        <p:spPr>
          <a:xfrm>
            <a:off x="3317832" y="4572858"/>
            <a:ext cx="4655442"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1" i="0" u="none" strike="noStrike" cap="none" dirty="0">
                <a:solidFill>
                  <a:srgbClr val="000000"/>
                </a:solidFill>
                <a:latin typeface="Calibri"/>
                <a:ea typeface="Calibri"/>
                <a:cs typeface="Calibri"/>
                <a:sym typeface="Calibri"/>
              </a:rPr>
              <a:t>aerial drone view of thermal station's by </a:t>
            </a:r>
            <a:r>
              <a:rPr lang="en-GB" sz="1200" b="1" i="0" u="none" strike="noStrike" cap="none" dirty="0" err="1">
                <a:solidFill>
                  <a:srgbClr val="000000"/>
                </a:solidFill>
                <a:latin typeface="Calibri"/>
                <a:ea typeface="Calibri"/>
                <a:cs typeface="Calibri"/>
                <a:sym typeface="Calibri"/>
              </a:rPr>
              <a:t>frimufilmse</a:t>
            </a:r>
            <a:r>
              <a:rPr lang="en-GB" sz="1200" b="1" i="0" u="none" strike="noStrike" cap="none" dirty="0">
                <a:solidFill>
                  <a:srgbClr val="000000"/>
                </a:solidFill>
                <a:latin typeface="Calibri"/>
                <a:ea typeface="Calibri"/>
                <a:cs typeface="Calibri"/>
                <a:sym typeface="Calibri"/>
              </a:rPr>
              <a:t> o nr da </a:t>
            </a:r>
            <a:r>
              <a:rPr lang="en-GB" sz="1200" b="1" i="0" u="none" strike="noStrike" cap="none" dirty="0" err="1">
                <a:solidFill>
                  <a:srgbClr val="000000"/>
                </a:solidFill>
                <a:latin typeface="Calibri"/>
                <a:ea typeface="Calibri"/>
                <a:cs typeface="Calibri"/>
                <a:sym typeface="Calibri"/>
              </a:rPr>
              <a:t>licença</a:t>
            </a:r>
            <a:r>
              <a:rPr lang="en-GB" sz="1200" b="1" i="0" u="none" strike="noStrike" cap="none" dirty="0">
                <a:solidFill>
                  <a:srgbClr val="000000"/>
                </a:solidFill>
                <a:latin typeface="Calibri"/>
                <a:ea typeface="Calibri"/>
                <a:cs typeface="Calibri"/>
                <a:sym typeface="Calibri"/>
              </a:rPr>
              <a:t>... </a:t>
            </a:r>
            <a:endParaRPr sz="1050" b="0" i="0" u="none" strike="noStrike" cap="none" dirty="0">
              <a:solidFill>
                <a:srgbClr val="000000"/>
              </a:solidFill>
              <a:latin typeface="Arial"/>
              <a:ea typeface="Arial"/>
              <a:cs typeface="Arial"/>
              <a:sym typeface="Arial"/>
            </a:endParaRPr>
          </a:p>
        </p:txBody>
      </p:sp>
      <p:pic>
        <p:nvPicPr>
          <p:cNvPr id="628" name="Google Shape;628;p33"/>
          <p:cNvPicPr preferRelativeResize="0"/>
          <p:nvPr/>
        </p:nvPicPr>
        <p:blipFill rotWithShape="1">
          <a:blip r:embed="rId3">
            <a:alphaModFix/>
          </a:blip>
          <a:srcRect/>
          <a:stretch/>
        </p:blipFill>
        <p:spPr>
          <a:xfrm>
            <a:off x="6466196" y="1203779"/>
            <a:ext cx="2454713" cy="2824602"/>
          </a:xfrm>
          <a:prstGeom prst="rect">
            <a:avLst/>
          </a:prstGeom>
          <a:noFill/>
          <a:ln>
            <a:noFill/>
          </a:ln>
        </p:spPr>
      </p:pic>
      <p:pic>
        <p:nvPicPr>
          <p:cNvPr id="629" name="Google Shape;629;p33" descr="Uma imagem com texto, clipart&#10;&#10;Descrição gerada automaticamente"/>
          <p:cNvPicPr preferRelativeResize="0"/>
          <p:nvPr/>
        </p:nvPicPr>
        <p:blipFill rotWithShape="1">
          <a:blip r:embed="rId4">
            <a:alphaModFix/>
          </a:blip>
          <a:srcRect/>
          <a:stretch/>
        </p:blipFill>
        <p:spPr>
          <a:xfrm>
            <a:off x="8239680" y="3790035"/>
            <a:ext cx="681229" cy="238346"/>
          </a:xfrm>
          <a:prstGeom prst="rect">
            <a:avLst/>
          </a:prstGeom>
          <a:noFill/>
          <a:ln>
            <a:noFill/>
          </a:ln>
        </p:spPr>
      </p:pic>
      <p:sp>
        <p:nvSpPr>
          <p:cNvPr id="630" name="Google Shape;630;p33"/>
          <p:cNvSpPr txBox="1"/>
          <p:nvPr/>
        </p:nvSpPr>
        <p:spPr>
          <a:xfrm>
            <a:off x="6358270" y="4066894"/>
            <a:ext cx="1944164" cy="6309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500" b="1" i="0" u="none" strike="noStrike" cap="none">
                <a:solidFill>
                  <a:srgbClr val="374957"/>
                </a:solidFill>
                <a:latin typeface="Proxima Nova"/>
                <a:ea typeface="Proxima Nova"/>
                <a:cs typeface="Proxima Nova"/>
                <a:sym typeface="Proxima Nova"/>
              </a:rPr>
              <a:t>Luftbilddrohne </a:t>
            </a:r>
            <a:r>
              <a:rPr lang="en-GB" sz="500" b="0" i="0" u="none" strike="noStrike" cap="none">
                <a:solidFill>
                  <a:srgbClr val="000000"/>
                </a:solidFill>
                <a:latin typeface="Arial"/>
                <a:ea typeface="Arial"/>
                <a:cs typeface="Arial"/>
                <a:sym typeface="Arial"/>
              </a:rPr>
              <a:t>von Frimufilms in </a:t>
            </a:r>
            <a:endParaRPr/>
          </a:p>
          <a:p>
            <a:pPr marL="0" marR="0" lvl="0" indent="0" algn="l" rtl="0">
              <a:lnSpc>
                <a:spcPct val="100000"/>
              </a:lnSpc>
              <a:spcBef>
                <a:spcPts val="0"/>
              </a:spcBef>
              <a:spcAft>
                <a:spcPts val="0"/>
              </a:spcAft>
              <a:buNone/>
            </a:pPr>
            <a:r>
              <a:rPr lang="en-GB" sz="5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https://www.freepik.com/free-photo/aerial-drone-view-thermal-station-s-tube-visible-clouds-with-smoke-coming-out-blue-clear-sky_12875360.htm#query=chimney&amp;position=19&amp;from_view=search&amp;track=sph</a:t>
            </a:r>
            <a:endParaRPr sz="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5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34"/>
          <p:cNvSpPr txBox="1">
            <a:spLocks noGrp="1"/>
          </p:cNvSpPr>
          <p:nvPr>
            <p:ph type="title"/>
          </p:nvPr>
        </p:nvSpPr>
        <p:spPr>
          <a:xfrm>
            <a:off x="486397" y="156728"/>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a:t>Ce und Klimawandel</a:t>
            </a:r>
            <a:endParaRPr/>
          </a:p>
        </p:txBody>
      </p:sp>
      <p:grpSp>
        <p:nvGrpSpPr>
          <p:cNvPr id="636" name="Google Shape;636;p34"/>
          <p:cNvGrpSpPr/>
          <p:nvPr/>
        </p:nvGrpSpPr>
        <p:grpSpPr>
          <a:xfrm>
            <a:off x="766430" y="1180937"/>
            <a:ext cx="7611140" cy="3451501"/>
            <a:chOff x="0" y="12609"/>
            <a:chExt cx="7611140" cy="3451501"/>
          </a:xfrm>
        </p:grpSpPr>
        <p:sp>
          <p:nvSpPr>
            <p:cNvPr id="637" name="Google Shape;637;p34"/>
            <p:cNvSpPr/>
            <p:nvPr/>
          </p:nvSpPr>
          <p:spPr>
            <a:xfrm>
              <a:off x="0" y="12609"/>
              <a:ext cx="7611140" cy="1125540"/>
            </a:xfrm>
            <a:prstGeom prst="roundRect">
              <a:avLst>
                <a:gd name="adj" fmla="val 16667"/>
              </a:avLst>
            </a:pr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4"/>
            <p:cNvSpPr txBox="1"/>
            <p:nvPr/>
          </p:nvSpPr>
          <p:spPr>
            <a:xfrm>
              <a:off x="54944" y="67553"/>
              <a:ext cx="7501252" cy="1015652"/>
            </a:xfrm>
            <a:prstGeom prst="rect">
              <a:avLst/>
            </a:prstGeom>
            <a:noFill/>
            <a:ln>
              <a:noFill/>
            </a:ln>
          </p:spPr>
          <p:txBody>
            <a:bodyPr spcFirstLastPara="1" wrap="square" lIns="49525" tIns="49525" rIns="49525" bIns="49525" anchor="ctr" anchorCtr="0">
              <a:noAutofit/>
            </a:bodyPr>
            <a:lstStyle/>
            <a:p>
              <a:pPr marL="0" marR="0" lvl="0" indent="0" algn="l" rtl="0">
                <a:lnSpc>
                  <a:spcPct val="90000"/>
                </a:lnSpc>
                <a:spcBef>
                  <a:spcPts val="0"/>
                </a:spcBef>
                <a:spcAft>
                  <a:spcPts val="0"/>
                </a:spcAft>
                <a:buClr>
                  <a:srgbClr val="000000"/>
                </a:buClr>
                <a:buSzPts val="1300"/>
                <a:buFont typeface="Arial"/>
                <a:buNone/>
              </a:pPr>
              <a:r>
                <a:rPr lang="en-GB" sz="1300" b="1" i="0" u="none" strike="noStrike" cap="none">
                  <a:solidFill>
                    <a:srgbClr val="000000"/>
                  </a:solidFill>
                  <a:latin typeface="Verdana"/>
                  <a:ea typeface="Verdana"/>
                  <a:cs typeface="Verdana"/>
                  <a:sym typeface="Verdana"/>
                </a:rPr>
                <a:t>Durch die Beseitigung von Abfall und Verschmutzung</a:t>
              </a:r>
              <a:r>
                <a:rPr lang="en-GB" sz="1300" b="0" i="0" u="none" strike="noStrike" cap="none">
                  <a:solidFill>
                    <a:srgbClr val="000000"/>
                  </a:solidFill>
                  <a:latin typeface="Verdana"/>
                  <a:ea typeface="Verdana"/>
                  <a:cs typeface="Verdana"/>
                  <a:sym typeface="Verdana"/>
                </a:rPr>
                <a:t>. Die Kreislaufwirtschaft ist ein Rahmen zur Vermeidung negativer Auswirkungen der Wirtschaftstätigkeit, die zum Verlust wertvoller Ressourcen und zur Schädigung der menschlichen Gesundheit und der natürlichen Systeme führen. Treibhausgasemissionen sind eine dieser negativen Auswirkungen, die aus dem System entfernt werden sollen. </a:t>
              </a:r>
              <a:endParaRPr sz="1300" b="0" i="0" u="none" strike="noStrike" cap="none">
                <a:solidFill>
                  <a:srgbClr val="000000"/>
                </a:solidFill>
                <a:latin typeface="Verdana"/>
                <a:ea typeface="Verdana"/>
                <a:cs typeface="Verdana"/>
                <a:sym typeface="Verdana"/>
              </a:endParaRPr>
            </a:p>
          </p:txBody>
        </p:sp>
        <p:sp>
          <p:nvSpPr>
            <p:cNvPr id="639" name="Google Shape;639;p34"/>
            <p:cNvSpPr/>
            <p:nvPr/>
          </p:nvSpPr>
          <p:spPr>
            <a:xfrm>
              <a:off x="0" y="1175589"/>
              <a:ext cx="7611140" cy="1125540"/>
            </a:xfrm>
            <a:prstGeom prst="roundRect">
              <a:avLst>
                <a:gd name="adj" fmla="val 16667"/>
              </a:avLst>
            </a:pr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4"/>
            <p:cNvSpPr txBox="1"/>
            <p:nvPr/>
          </p:nvSpPr>
          <p:spPr>
            <a:xfrm>
              <a:off x="54944" y="1230533"/>
              <a:ext cx="7501252" cy="1015652"/>
            </a:xfrm>
            <a:prstGeom prst="rect">
              <a:avLst/>
            </a:prstGeom>
            <a:noFill/>
            <a:ln>
              <a:noFill/>
            </a:ln>
          </p:spPr>
          <p:txBody>
            <a:bodyPr spcFirstLastPara="1" wrap="square" lIns="49525" tIns="49525" rIns="49525" bIns="49525" anchor="ctr" anchorCtr="0">
              <a:noAutofit/>
            </a:bodyPr>
            <a:lstStyle/>
            <a:p>
              <a:pPr marL="0" marR="0" lvl="0" indent="0" algn="l" rtl="0">
                <a:lnSpc>
                  <a:spcPct val="90000"/>
                </a:lnSpc>
                <a:spcBef>
                  <a:spcPts val="0"/>
                </a:spcBef>
                <a:spcAft>
                  <a:spcPts val="0"/>
                </a:spcAft>
                <a:buClr>
                  <a:srgbClr val="000000"/>
                </a:buClr>
                <a:buSzPts val="1300"/>
                <a:buFont typeface="Arial"/>
                <a:buNone/>
              </a:pPr>
              <a:r>
                <a:rPr lang="en-GB" sz="1300" b="1" i="0" u="none" strike="noStrike" cap="none">
                  <a:solidFill>
                    <a:srgbClr val="000000"/>
                  </a:solidFill>
                  <a:latin typeface="Verdana"/>
                  <a:ea typeface="Verdana"/>
                  <a:cs typeface="Verdana"/>
                  <a:sym typeface="Verdana"/>
                </a:rPr>
                <a:t>Indem Produkte und Materialien in Gebrauch bleiben</a:t>
              </a:r>
              <a:r>
                <a:rPr lang="en-GB" sz="1300" b="0" i="0" u="none" strike="noStrike" cap="none">
                  <a:solidFill>
                    <a:srgbClr val="000000"/>
                  </a:solidFill>
                  <a:latin typeface="Verdana"/>
                  <a:ea typeface="Verdana"/>
                  <a:cs typeface="Verdana"/>
                  <a:sym typeface="Verdana"/>
                </a:rPr>
                <a:t>. Die Kreislaufwirtschaft begünstigt Aktivitäten, die Werte in Form von Energie, Arbeit und Materialien erhalten. Dies bedeutet, dass Wiederverwendung, Wiederaufbereitung und Recycling eingesetzt werden, um Produkte, Komponenten und Materialien im Wirtschaftskreislauf zu halten. </a:t>
              </a:r>
              <a:endParaRPr sz="1300" b="0" i="0" u="none" strike="noStrike" cap="none">
                <a:solidFill>
                  <a:srgbClr val="000000"/>
                </a:solidFill>
                <a:latin typeface="Verdana"/>
                <a:ea typeface="Verdana"/>
                <a:cs typeface="Verdana"/>
                <a:sym typeface="Verdana"/>
              </a:endParaRPr>
            </a:p>
          </p:txBody>
        </p:sp>
        <p:sp>
          <p:nvSpPr>
            <p:cNvPr id="641" name="Google Shape;641;p34"/>
            <p:cNvSpPr/>
            <p:nvPr/>
          </p:nvSpPr>
          <p:spPr>
            <a:xfrm>
              <a:off x="0" y="2338570"/>
              <a:ext cx="7611140" cy="1125540"/>
            </a:xfrm>
            <a:prstGeom prst="roundRect">
              <a:avLst>
                <a:gd name="adj" fmla="val 16667"/>
              </a:avLst>
            </a:pr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4"/>
            <p:cNvSpPr txBox="1"/>
            <p:nvPr/>
          </p:nvSpPr>
          <p:spPr>
            <a:xfrm>
              <a:off x="54944" y="2393514"/>
              <a:ext cx="7501252" cy="1015652"/>
            </a:xfrm>
            <a:prstGeom prst="rect">
              <a:avLst/>
            </a:prstGeom>
            <a:noFill/>
            <a:ln>
              <a:noFill/>
            </a:ln>
          </p:spPr>
          <p:txBody>
            <a:bodyPr spcFirstLastPara="1" wrap="square" lIns="49525" tIns="49525" rIns="49525" bIns="49525" anchor="ctr" anchorCtr="0">
              <a:noAutofit/>
            </a:bodyPr>
            <a:lstStyle/>
            <a:p>
              <a:pPr marL="0" marR="0" lvl="0" indent="0" algn="l" rtl="0">
                <a:lnSpc>
                  <a:spcPct val="90000"/>
                </a:lnSpc>
                <a:spcBef>
                  <a:spcPts val="0"/>
                </a:spcBef>
                <a:spcAft>
                  <a:spcPts val="0"/>
                </a:spcAft>
                <a:buClr>
                  <a:srgbClr val="000000"/>
                </a:buClr>
                <a:buSzPts val="1300"/>
                <a:buFont typeface="Arial"/>
                <a:buNone/>
              </a:pPr>
              <a:r>
                <a:rPr lang="en-GB" sz="1300" b="1" i="0" u="none" strike="noStrike" cap="none">
                  <a:solidFill>
                    <a:srgbClr val="000000"/>
                  </a:solidFill>
                  <a:latin typeface="Verdana"/>
                  <a:ea typeface="Verdana"/>
                  <a:cs typeface="Verdana"/>
                  <a:sym typeface="Verdana"/>
                </a:rPr>
                <a:t>Durch die Regeneration natürlicher Systeme</a:t>
              </a:r>
              <a:r>
                <a:rPr lang="en-GB" sz="1300" b="0" i="0" u="none" strike="noStrike" cap="none">
                  <a:solidFill>
                    <a:srgbClr val="000000"/>
                  </a:solidFill>
                  <a:latin typeface="Verdana"/>
                  <a:ea typeface="Verdana"/>
                  <a:cs typeface="Verdana"/>
                  <a:sym typeface="Verdana"/>
                </a:rPr>
                <a:t>. Die Kreislaufwirtschaft begünstigt die Nutzung erneuerbarer Ressourcen und zielt darauf ab, natürliche Systeme zu verbessern, indem dem Boden wertvolle Nährstoffe zurückgegeben werden. Dieser regenerative Ansatz bietet Möglichkeiten zur Kohlenstoffbindung.</a:t>
              </a:r>
              <a:endParaRPr sz="1300" b="0" i="0" u="none" strike="noStrike" cap="none">
                <a:solidFill>
                  <a:srgbClr val="000000"/>
                </a:solidFill>
                <a:latin typeface="Verdana"/>
                <a:ea typeface="Verdana"/>
                <a:cs typeface="Verdana"/>
                <a:sym typeface="Verdana"/>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35"/>
          <p:cNvSpPr txBox="1">
            <a:spLocks noGrp="1"/>
          </p:cNvSpPr>
          <p:nvPr>
            <p:ph type="title"/>
          </p:nvPr>
        </p:nvSpPr>
        <p:spPr>
          <a:xfrm>
            <a:off x="528927" y="213435"/>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sz="4000"/>
              <a:t>Beispiel aus dem Bausektor</a:t>
            </a:r>
            <a:endParaRPr/>
          </a:p>
        </p:txBody>
      </p:sp>
      <p:grpSp>
        <p:nvGrpSpPr>
          <p:cNvPr id="648" name="Google Shape;648;p35"/>
          <p:cNvGrpSpPr/>
          <p:nvPr/>
        </p:nvGrpSpPr>
        <p:grpSpPr>
          <a:xfrm>
            <a:off x="537131" y="1130180"/>
            <a:ext cx="8314391" cy="3745307"/>
            <a:chOff x="8204" y="18314"/>
            <a:chExt cx="8314391" cy="3745307"/>
          </a:xfrm>
        </p:grpSpPr>
        <p:sp>
          <p:nvSpPr>
            <p:cNvPr id="649" name="Google Shape;649;p35"/>
            <p:cNvSpPr/>
            <p:nvPr/>
          </p:nvSpPr>
          <p:spPr>
            <a:xfrm>
              <a:off x="8204" y="54576"/>
              <a:ext cx="1336627" cy="1336627"/>
            </a:xfrm>
            <a:prstGeom prst="rect">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5"/>
            <p:cNvSpPr/>
            <p:nvPr/>
          </p:nvSpPr>
          <p:spPr>
            <a:xfrm>
              <a:off x="8204" y="1550801"/>
              <a:ext cx="3818936" cy="125431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5"/>
            <p:cNvSpPr txBox="1"/>
            <p:nvPr/>
          </p:nvSpPr>
          <p:spPr>
            <a:xfrm>
              <a:off x="8204" y="1550801"/>
              <a:ext cx="3818936" cy="125431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Die Materialwirtschaft, einschließlich der Produktion, des Verbrauchs und der Entsorgung von Materialien, Produkten und Infrastrukturen, trägt einen großen Teil zu den weltweiten Treibhausgasemissionen bei - nach manchen Angaben bis zu zwei Drittel.</a:t>
              </a:r>
              <a:endParaRPr sz="1400" b="1" i="0" u="none" strike="noStrike" cap="none">
                <a:solidFill>
                  <a:srgbClr val="000000"/>
                </a:solidFill>
                <a:latin typeface="Arial"/>
                <a:ea typeface="Arial"/>
                <a:cs typeface="Arial"/>
                <a:sym typeface="Arial"/>
              </a:endParaRPr>
            </a:p>
          </p:txBody>
        </p:sp>
        <p:sp>
          <p:nvSpPr>
            <p:cNvPr id="652" name="Google Shape;652;p35"/>
            <p:cNvSpPr/>
            <p:nvPr/>
          </p:nvSpPr>
          <p:spPr>
            <a:xfrm>
              <a:off x="8204" y="2879346"/>
              <a:ext cx="3818936" cy="8842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5"/>
            <p:cNvSpPr/>
            <p:nvPr/>
          </p:nvSpPr>
          <p:spPr>
            <a:xfrm>
              <a:off x="5559236" y="18314"/>
              <a:ext cx="1336627" cy="1336627"/>
            </a:xfrm>
            <a:prstGeom prst="rect">
              <a:avLst/>
            </a:prstGeom>
            <a:blipFill rotWithShape="1">
              <a:blip r:embed="rId4">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5"/>
            <p:cNvSpPr/>
            <p:nvPr/>
          </p:nvSpPr>
          <p:spPr>
            <a:xfrm>
              <a:off x="4495454" y="1339612"/>
              <a:ext cx="3818936" cy="167669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5"/>
            <p:cNvSpPr txBox="1"/>
            <p:nvPr/>
          </p:nvSpPr>
          <p:spPr>
            <a:xfrm>
              <a:off x="4495454" y="1339612"/>
              <a:ext cx="3818936" cy="167669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rgbClr val="000000"/>
                  </a:solidFill>
                  <a:latin typeface="Arial"/>
                  <a:ea typeface="Arial"/>
                  <a:cs typeface="Arial"/>
                  <a:sym typeface="Arial"/>
                </a:rPr>
                <a:t>Verbesserung der Kreislaufwirtschaft und der Effizienz</a:t>
              </a:r>
              <a:endParaRPr sz="1600" b="1" i="0" u="none" strike="noStrike" cap="none">
                <a:solidFill>
                  <a:srgbClr val="000000"/>
                </a:solidFill>
                <a:latin typeface="Arial"/>
                <a:ea typeface="Arial"/>
                <a:cs typeface="Arial"/>
                <a:sym typeface="Arial"/>
              </a:endParaRPr>
            </a:p>
          </p:txBody>
        </p:sp>
        <p:sp>
          <p:nvSpPr>
            <p:cNvPr id="656" name="Google Shape;656;p35"/>
            <p:cNvSpPr/>
            <p:nvPr/>
          </p:nvSpPr>
          <p:spPr>
            <a:xfrm>
              <a:off x="4503659" y="1779183"/>
              <a:ext cx="3818936" cy="8842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5"/>
            <p:cNvSpPr txBox="1"/>
            <p:nvPr/>
          </p:nvSpPr>
          <p:spPr>
            <a:xfrm>
              <a:off x="4503659" y="1779183"/>
              <a:ext cx="3818936" cy="88427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Verlängerung der Produktlebensdauer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9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Verringerung der Materialverluste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9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wiederverwendbare Materialien und Produkte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9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Verhinderung von Downcycling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9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Substitution von treibhausgasintensiven Materialien durch solche mit geringeren Emissionen</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36"/>
          <p:cNvSpPr txBox="1">
            <a:spLocks noGrp="1"/>
          </p:cNvSpPr>
          <p:nvPr>
            <p:ph type="title"/>
          </p:nvPr>
        </p:nvSpPr>
        <p:spPr>
          <a:xfrm>
            <a:off x="528927" y="213435"/>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sz="4000"/>
              <a:t>Plastikverschmutzung und Kreislaufwirtschaft</a:t>
            </a:r>
            <a:endParaRPr/>
          </a:p>
        </p:txBody>
      </p:sp>
      <p:grpSp>
        <p:nvGrpSpPr>
          <p:cNvPr id="663" name="Google Shape;663;p36"/>
          <p:cNvGrpSpPr/>
          <p:nvPr/>
        </p:nvGrpSpPr>
        <p:grpSpPr>
          <a:xfrm>
            <a:off x="1662435" y="1365303"/>
            <a:ext cx="5647236" cy="3433490"/>
            <a:chOff x="1598639" y="131271"/>
            <a:chExt cx="5647236" cy="3433490"/>
          </a:xfrm>
        </p:grpSpPr>
        <p:sp>
          <p:nvSpPr>
            <p:cNvPr id="664" name="Google Shape;664;p36"/>
            <p:cNvSpPr/>
            <p:nvPr/>
          </p:nvSpPr>
          <p:spPr>
            <a:xfrm>
              <a:off x="2062218" y="131271"/>
              <a:ext cx="758583" cy="758583"/>
            </a:xfrm>
            <a:prstGeom prst="rect">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6"/>
            <p:cNvSpPr/>
            <p:nvPr/>
          </p:nvSpPr>
          <p:spPr>
            <a:xfrm>
              <a:off x="1598639" y="1404904"/>
              <a:ext cx="1685742" cy="215985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6"/>
            <p:cNvSpPr txBox="1"/>
            <p:nvPr/>
          </p:nvSpPr>
          <p:spPr>
            <a:xfrm>
              <a:off x="1598639" y="1404904"/>
              <a:ext cx="1685742" cy="215985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Jedes Jahr werden etwa 11 Millionen Tonnen Plastik in die Weltmeere gekippt - eine Menge, die sich bis 2040 fast verdreifachen dürfte - und mindestens 267 Arten beeinträchtigt.</a:t>
              </a:r>
              <a:endParaRPr sz="1400" b="0" i="0" u="none" strike="noStrike" cap="none">
                <a:solidFill>
                  <a:srgbClr val="000000"/>
                </a:solidFill>
                <a:latin typeface="Arial"/>
                <a:ea typeface="Arial"/>
                <a:cs typeface="Arial"/>
                <a:sym typeface="Arial"/>
              </a:endParaRPr>
            </a:p>
          </p:txBody>
        </p:sp>
        <p:sp>
          <p:nvSpPr>
            <p:cNvPr id="667" name="Google Shape;667;p36"/>
            <p:cNvSpPr/>
            <p:nvPr/>
          </p:nvSpPr>
          <p:spPr>
            <a:xfrm>
              <a:off x="4042966" y="131271"/>
              <a:ext cx="758583" cy="758583"/>
            </a:xfrm>
            <a:prstGeom prst="rect">
              <a:avLst/>
            </a:prstGeom>
            <a:blipFill rotWithShape="1">
              <a:blip r:embed="rId4">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6"/>
            <p:cNvSpPr/>
            <p:nvPr/>
          </p:nvSpPr>
          <p:spPr>
            <a:xfrm>
              <a:off x="3579386" y="1404904"/>
              <a:ext cx="1685742" cy="215985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6"/>
            <p:cNvSpPr txBox="1"/>
            <p:nvPr/>
          </p:nvSpPr>
          <p:spPr>
            <a:xfrm>
              <a:off x="3579386" y="1223826"/>
              <a:ext cx="1685742" cy="215985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dirty="0" err="1">
                  <a:solidFill>
                    <a:srgbClr val="000000"/>
                  </a:solidFill>
                  <a:latin typeface="Arial"/>
                  <a:ea typeface="Arial"/>
                  <a:cs typeface="Arial"/>
                  <a:sym typeface="Arial"/>
                </a:rPr>
                <a:t>Viele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dieser</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Produkte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wie</a:t>
              </a:r>
              <a:r>
                <a:rPr lang="en-GB" sz="1400" b="0" i="0" u="none" strike="noStrike" cap="none" dirty="0">
                  <a:solidFill>
                    <a:srgbClr val="000000"/>
                  </a:solidFill>
                  <a:latin typeface="Arial"/>
                  <a:ea typeface="Arial"/>
                  <a:cs typeface="Arial"/>
                  <a:sym typeface="Arial"/>
                </a:rPr>
                <a:t> z. B. </a:t>
              </a:r>
              <a:r>
                <a:rPr lang="en-GB" sz="1400" b="0" i="0" u="none" strike="noStrike" cap="none" dirty="0" err="1">
                  <a:solidFill>
                    <a:srgbClr val="000000"/>
                  </a:solidFill>
                  <a:latin typeface="Arial"/>
                  <a:ea typeface="Arial"/>
                  <a:cs typeface="Arial"/>
                  <a:sym typeface="Arial"/>
                </a:rPr>
                <a:t>Plastiktüten</a:t>
              </a:r>
              <a:r>
                <a:rPr lang="en-GB" sz="1400" b="0" i="0" u="none" strike="noStrike" cap="none" dirty="0">
                  <a:solidFill>
                    <a:srgbClr val="000000"/>
                  </a:solidFill>
                  <a:latin typeface="Arial"/>
                  <a:ea typeface="Arial"/>
                  <a:cs typeface="Arial"/>
                  <a:sym typeface="Arial"/>
                </a:rPr>
                <a:t> und </a:t>
              </a:r>
              <a:r>
                <a:rPr lang="en-GB" sz="1400" b="0" i="0" u="none" strike="noStrike" cap="none" dirty="0" err="1">
                  <a:solidFill>
                    <a:srgbClr val="000000"/>
                  </a:solidFill>
                  <a:latin typeface="Arial"/>
                  <a:ea typeface="Arial"/>
                  <a:cs typeface="Arial"/>
                  <a:sym typeface="Arial"/>
                </a:rPr>
                <a:t>Lebensmittelverpackungen</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haben</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eine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Lebensdauer</a:t>
              </a:r>
              <a:r>
                <a:rPr lang="en-GB" sz="1400" b="0" i="0" u="none" strike="noStrike" cap="none" dirty="0">
                  <a:solidFill>
                    <a:srgbClr val="000000"/>
                  </a:solidFill>
                  <a:latin typeface="Arial"/>
                  <a:ea typeface="Arial"/>
                  <a:cs typeface="Arial"/>
                  <a:sym typeface="Arial"/>
                </a:rPr>
                <a:t> von </a:t>
              </a:r>
              <a:r>
                <a:rPr lang="en-GB" sz="1400" b="0" i="0" u="none" strike="noStrike" cap="none" dirty="0" err="1">
                  <a:solidFill>
                    <a:srgbClr val="000000"/>
                  </a:solidFill>
                  <a:latin typeface="Arial"/>
                  <a:ea typeface="Arial"/>
                  <a:cs typeface="Arial"/>
                  <a:sym typeface="Arial"/>
                </a:rPr>
                <a:t>nur</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wenigen</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Minuten</a:t>
              </a:r>
              <a:r>
                <a:rPr lang="en-GB" sz="1400" b="0" i="0" u="none" strike="noStrike" cap="none" dirty="0">
                  <a:solidFill>
                    <a:srgbClr val="000000"/>
                  </a:solidFill>
                  <a:latin typeface="Arial"/>
                  <a:ea typeface="Arial"/>
                  <a:cs typeface="Arial"/>
                  <a:sym typeface="Arial"/>
                </a:rPr>
                <a:t> bis </a:t>
              </a:r>
              <a:r>
                <a:rPr lang="en-GB" sz="1400" b="0" i="0" u="none" strike="noStrike" cap="none" dirty="0" err="1">
                  <a:solidFill>
                    <a:srgbClr val="000000"/>
                  </a:solidFill>
                  <a:latin typeface="Arial"/>
                  <a:ea typeface="Arial"/>
                  <a:cs typeface="Arial"/>
                  <a:sym typeface="Arial"/>
                </a:rPr>
                <a:t>Stunden</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können</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aber</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Hunderte</a:t>
              </a:r>
              <a:r>
                <a:rPr lang="en-GB" sz="1400" b="0" i="0" u="none" strike="noStrike" cap="none" dirty="0">
                  <a:solidFill>
                    <a:srgbClr val="000000"/>
                  </a:solidFill>
                  <a:latin typeface="Arial"/>
                  <a:ea typeface="Arial"/>
                  <a:cs typeface="Arial"/>
                  <a:sym typeface="Arial"/>
                </a:rPr>
                <a:t> von Jahren in der Umwelt </a:t>
              </a:r>
              <a:r>
                <a:rPr lang="en-GB" sz="1400" b="0" i="0" u="none" strike="noStrike" cap="none" dirty="0" err="1">
                  <a:solidFill>
                    <a:srgbClr val="000000"/>
                  </a:solidFill>
                  <a:latin typeface="Arial"/>
                  <a:ea typeface="Arial"/>
                  <a:cs typeface="Arial"/>
                  <a:sym typeface="Arial"/>
                </a:rPr>
                <a:t>verbleiben</a:t>
              </a:r>
              <a:r>
                <a:rPr lang="en-GB" sz="1400"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670" name="Google Shape;670;p36"/>
            <p:cNvSpPr/>
            <p:nvPr/>
          </p:nvSpPr>
          <p:spPr>
            <a:xfrm>
              <a:off x="6023713" y="131271"/>
              <a:ext cx="758583" cy="758583"/>
            </a:xfrm>
            <a:prstGeom prst="rect">
              <a:avLst/>
            </a:prstGeom>
            <a:blipFill rotWithShape="1">
              <a:blip r:embed="rId5">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6"/>
            <p:cNvSpPr/>
            <p:nvPr/>
          </p:nvSpPr>
          <p:spPr>
            <a:xfrm>
              <a:off x="5560133" y="1404904"/>
              <a:ext cx="1685742" cy="215985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6"/>
            <p:cNvSpPr txBox="1"/>
            <p:nvPr/>
          </p:nvSpPr>
          <p:spPr>
            <a:xfrm>
              <a:off x="5560133" y="1404904"/>
              <a:ext cx="1685742" cy="215985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Jeden Tag gelangt jede Minute der Inhalt eines Müllwagens voller Plastik in die Ozeane; bis 2050 wird erwartet, dass dieser Wert auf vier pro Minute ansteigt. </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37"/>
          <p:cNvSpPr txBox="1">
            <a:spLocks noGrp="1"/>
          </p:cNvSpPr>
          <p:nvPr>
            <p:ph type="title"/>
          </p:nvPr>
        </p:nvSpPr>
        <p:spPr>
          <a:xfrm>
            <a:off x="528927" y="213435"/>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sz="4000"/>
              <a:t>Plastikverschmutzung und Kreislaufwirtschaft</a:t>
            </a:r>
            <a:endParaRPr/>
          </a:p>
        </p:txBody>
      </p:sp>
      <p:grpSp>
        <p:nvGrpSpPr>
          <p:cNvPr id="678" name="Google Shape;678;p37"/>
          <p:cNvGrpSpPr/>
          <p:nvPr/>
        </p:nvGrpSpPr>
        <p:grpSpPr>
          <a:xfrm>
            <a:off x="122523" y="1487583"/>
            <a:ext cx="5830020" cy="3164746"/>
            <a:chOff x="0" y="0"/>
            <a:chExt cx="5830020" cy="3164746"/>
          </a:xfrm>
        </p:grpSpPr>
        <p:cxnSp>
          <p:nvCxnSpPr>
            <p:cNvPr id="679" name="Google Shape;679;p37"/>
            <p:cNvCxnSpPr/>
            <p:nvPr/>
          </p:nvCxnSpPr>
          <p:spPr>
            <a:xfrm>
              <a:off x="0" y="0"/>
              <a:ext cx="5830020" cy="0"/>
            </a:xfrm>
            <a:prstGeom prst="straightConnector1">
              <a:avLst/>
            </a:prstGeom>
            <a:solidFill>
              <a:srgbClr val="3765F6"/>
            </a:solidFill>
            <a:ln w="25400" cap="flat" cmpd="sng">
              <a:solidFill>
                <a:srgbClr val="3765F6"/>
              </a:solidFill>
              <a:prstDash val="solid"/>
              <a:round/>
              <a:headEnd type="none" w="sm" len="sm"/>
              <a:tailEnd type="none" w="sm" len="sm"/>
            </a:ln>
          </p:spPr>
        </p:cxnSp>
        <p:sp>
          <p:nvSpPr>
            <p:cNvPr id="680" name="Google Shape;680;p37"/>
            <p:cNvSpPr/>
            <p:nvPr/>
          </p:nvSpPr>
          <p:spPr>
            <a:xfrm>
              <a:off x="0" y="0"/>
              <a:ext cx="5830020" cy="158237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7"/>
            <p:cNvSpPr txBox="1"/>
            <p:nvPr/>
          </p:nvSpPr>
          <p:spPr>
            <a:xfrm>
              <a:off x="0" y="0"/>
              <a:ext cx="5830020" cy="1582373"/>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Am 22. Januar veröffentlichte </a:t>
              </a:r>
              <a:r>
                <a:rPr lang="en-GB" sz="1400" b="0" i="1" u="none" strike="noStrike" cap="none">
                  <a:solidFill>
                    <a:srgbClr val="000000"/>
                  </a:solidFill>
                  <a:latin typeface="Arial"/>
                  <a:ea typeface="Arial"/>
                  <a:cs typeface="Arial"/>
                  <a:sym typeface="Arial"/>
                </a:rPr>
                <a:t>Circle Economy </a:t>
              </a:r>
              <a:r>
                <a:rPr lang="en-GB" sz="1400" b="0" i="0" u="none" strike="noStrike" cap="none">
                  <a:solidFill>
                    <a:srgbClr val="000000"/>
                  </a:solidFill>
                  <a:latin typeface="Arial"/>
                  <a:ea typeface="Arial"/>
                  <a:cs typeface="Arial"/>
                  <a:sym typeface="Arial"/>
                </a:rPr>
                <a:t>auf dem jährlichen Weltwirtschaftsforum in Davos, Schweiz, einen Bericht über die Vorteile einer Kreislaufwirtschaft. Im Mittelpunkt dieses Papiers steht die Frage, wie sehr die Welt </a:t>
              </a:r>
              <a:r>
                <a:rPr lang="en-GB" sz="1400" b="1" i="0" u="none" strike="noStrike" cap="none">
                  <a:solidFill>
                    <a:srgbClr val="000000"/>
                  </a:solidFill>
                  <a:latin typeface="Arial"/>
                  <a:ea typeface="Arial"/>
                  <a:cs typeface="Arial"/>
                  <a:sym typeface="Arial"/>
                </a:rPr>
                <a:t>vom Übergang zu einer Kreislaufwirtschaft profitieren könnte, insbesondere unter dem Gesichtspunkt der Treibhausgase und des Klimawandels.</a:t>
              </a:r>
              <a:endParaRPr sz="1400" b="1" i="0" u="none" strike="noStrike" cap="none">
                <a:solidFill>
                  <a:srgbClr val="000000"/>
                </a:solidFill>
                <a:latin typeface="Arial"/>
                <a:ea typeface="Arial"/>
                <a:cs typeface="Arial"/>
                <a:sym typeface="Arial"/>
              </a:endParaRPr>
            </a:p>
          </p:txBody>
        </p:sp>
        <p:cxnSp>
          <p:nvCxnSpPr>
            <p:cNvPr id="682" name="Google Shape;682;p37"/>
            <p:cNvCxnSpPr/>
            <p:nvPr/>
          </p:nvCxnSpPr>
          <p:spPr>
            <a:xfrm>
              <a:off x="0" y="1582373"/>
              <a:ext cx="5830020" cy="0"/>
            </a:xfrm>
            <a:prstGeom prst="straightConnector1">
              <a:avLst/>
            </a:prstGeom>
            <a:solidFill>
              <a:srgbClr val="290089"/>
            </a:solidFill>
            <a:ln w="25400" cap="flat" cmpd="sng">
              <a:solidFill>
                <a:srgbClr val="290089"/>
              </a:solidFill>
              <a:prstDash val="solid"/>
              <a:round/>
              <a:headEnd type="none" w="sm" len="sm"/>
              <a:tailEnd type="none" w="sm" len="sm"/>
            </a:ln>
          </p:spPr>
        </p:cxnSp>
        <p:sp>
          <p:nvSpPr>
            <p:cNvPr id="683" name="Google Shape;683;p37"/>
            <p:cNvSpPr/>
            <p:nvPr/>
          </p:nvSpPr>
          <p:spPr>
            <a:xfrm>
              <a:off x="0" y="1582373"/>
              <a:ext cx="5830020" cy="158237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7"/>
            <p:cNvSpPr txBox="1"/>
            <p:nvPr/>
          </p:nvSpPr>
          <p:spPr>
            <a:xfrm>
              <a:off x="0" y="1582373"/>
              <a:ext cx="5830020" cy="1582373"/>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rgbClr val="000000"/>
                </a:buClr>
                <a:buSzPts val="1400"/>
                <a:buFont typeface="Arial"/>
                <a:buNone/>
              </a:pPr>
              <a:r>
                <a:rPr lang="en-GB" sz="1400" b="0" i="1" u="none" strike="noStrike" cap="none">
                  <a:solidFill>
                    <a:srgbClr val="000000"/>
                  </a:solidFill>
                  <a:latin typeface="Arial"/>
                  <a:ea typeface="Arial"/>
                  <a:cs typeface="Arial"/>
                  <a:sym typeface="Arial"/>
                </a:rPr>
                <a:t>Circle Economy </a:t>
              </a:r>
              <a:r>
                <a:rPr lang="en-GB" sz="1400" b="0" i="0" u="none" strike="noStrike" cap="none">
                  <a:solidFill>
                    <a:srgbClr val="000000"/>
                  </a:solidFill>
                  <a:latin typeface="Arial"/>
                  <a:ea typeface="Arial"/>
                  <a:cs typeface="Arial"/>
                  <a:sym typeface="Arial"/>
                </a:rPr>
                <a:t>schätzt, dass etwa </a:t>
              </a:r>
              <a:r>
                <a:rPr lang="en-GB" sz="1400" b="1" i="0" u="none" strike="noStrike" cap="none">
                  <a:solidFill>
                    <a:srgbClr val="000000"/>
                  </a:solidFill>
                  <a:latin typeface="Arial"/>
                  <a:ea typeface="Arial"/>
                  <a:cs typeface="Arial"/>
                  <a:sym typeface="Arial"/>
                </a:rPr>
                <a:t>zwei Drittel der Treibhausgase (außer denen aus Forstwirtschaft und Landnutzung) bei der Gewinnung, Verarbeitung und Herstellung von Gütern zur Deckung des gesellschaftlichen Bedarfs freigesetzt werden.</a:t>
              </a:r>
              <a:r>
                <a:rPr lang="en-GB" sz="1400" b="0" i="0" u="none" strike="noStrike" cap="none">
                  <a:solidFill>
                    <a:srgbClr val="000000"/>
                  </a:solidFill>
                  <a:latin typeface="Arial"/>
                  <a:ea typeface="Arial"/>
                  <a:cs typeface="Arial"/>
                  <a:sym typeface="Arial"/>
                </a:rPr>
                <a:t> Das verbleibende Drittel der Emissionen entsteht beim Transport oder der Nutzung von Gütern und Dienstleistungen. Eine weitere interessante Erkenntnis ist, dass die Bedürfnisse der Gesellschaft in den Bereichen Wohnen, Ernährung und Mobilität über 80 % unseres gesamten derzeitigen materiellen Fußabdrucks ausmachen.</a:t>
              </a:r>
              <a:endParaRPr sz="1400" b="0" i="0" u="none" strike="noStrike" cap="none">
                <a:solidFill>
                  <a:srgbClr val="000000"/>
                </a:solidFill>
                <a:latin typeface="Arial"/>
                <a:ea typeface="Arial"/>
                <a:cs typeface="Arial"/>
                <a:sym typeface="Arial"/>
              </a:endParaRPr>
            </a:p>
          </p:txBody>
        </p:sp>
      </p:grpSp>
      <p:pic>
        <p:nvPicPr>
          <p:cNvPr id="685" name="Google Shape;685;p37"/>
          <p:cNvPicPr preferRelativeResize="0"/>
          <p:nvPr/>
        </p:nvPicPr>
        <p:blipFill rotWithShape="1">
          <a:blip r:embed="rId3">
            <a:alphaModFix/>
          </a:blip>
          <a:srcRect/>
          <a:stretch/>
        </p:blipFill>
        <p:spPr>
          <a:xfrm>
            <a:off x="6200809" y="1129363"/>
            <a:ext cx="2575131" cy="3645453"/>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38"/>
          <p:cNvSpPr txBox="1">
            <a:spLocks noGrp="1"/>
          </p:cNvSpPr>
          <p:nvPr>
            <p:ph type="title"/>
          </p:nvPr>
        </p:nvSpPr>
        <p:spPr>
          <a:xfrm>
            <a:off x="552003" y="-122381"/>
            <a:ext cx="814336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sz="4000" dirty="0" err="1"/>
              <a:t>Plastikverschmutzung</a:t>
            </a:r>
            <a:r>
              <a:rPr lang="en-GB" sz="4000" dirty="0"/>
              <a:t> und </a:t>
            </a:r>
            <a:r>
              <a:rPr lang="en-GB" sz="4000" dirty="0" err="1"/>
              <a:t>Kreislaufwirtschaft</a:t>
            </a:r>
            <a:endParaRPr dirty="0"/>
          </a:p>
        </p:txBody>
      </p:sp>
      <p:grpSp>
        <p:nvGrpSpPr>
          <p:cNvPr id="691" name="Google Shape;691;p38"/>
          <p:cNvGrpSpPr/>
          <p:nvPr/>
        </p:nvGrpSpPr>
        <p:grpSpPr>
          <a:xfrm>
            <a:off x="448636" y="1148986"/>
            <a:ext cx="8246727" cy="3565612"/>
            <a:chOff x="0" y="1742"/>
            <a:chExt cx="8246727" cy="3565612"/>
          </a:xfrm>
        </p:grpSpPr>
        <p:cxnSp>
          <p:nvCxnSpPr>
            <p:cNvPr id="692" name="Google Shape;692;p38"/>
            <p:cNvCxnSpPr/>
            <p:nvPr/>
          </p:nvCxnSpPr>
          <p:spPr>
            <a:xfrm>
              <a:off x="0" y="1742"/>
              <a:ext cx="8246727" cy="0"/>
            </a:xfrm>
            <a:prstGeom prst="straightConnector1">
              <a:avLst/>
            </a:prstGeom>
            <a:solidFill>
              <a:srgbClr val="325BDD"/>
            </a:solidFill>
            <a:ln w="25400" cap="flat" cmpd="sng">
              <a:solidFill>
                <a:srgbClr val="325BDD"/>
              </a:solidFill>
              <a:prstDash val="solid"/>
              <a:round/>
              <a:headEnd type="none" w="sm" len="sm"/>
              <a:tailEnd type="none" w="sm" len="sm"/>
            </a:ln>
          </p:spPr>
        </p:cxnSp>
        <p:sp>
          <p:nvSpPr>
            <p:cNvPr id="693" name="Google Shape;693;p38"/>
            <p:cNvSpPr/>
            <p:nvPr/>
          </p:nvSpPr>
          <p:spPr>
            <a:xfrm>
              <a:off x="0" y="1742"/>
              <a:ext cx="1491981" cy="356561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8"/>
            <p:cNvSpPr txBox="1"/>
            <p:nvPr/>
          </p:nvSpPr>
          <p:spPr>
            <a:xfrm>
              <a:off x="0" y="1742"/>
              <a:ext cx="1491981" cy="3565612"/>
            </a:xfrm>
            <a:prstGeom prst="rect">
              <a:avLst/>
            </a:prstGeom>
            <a:noFill/>
            <a:ln>
              <a:noFill/>
            </a:ln>
          </p:spPr>
          <p:txBody>
            <a:bodyPr spcFirstLastPara="1" wrap="square" lIns="68575" tIns="68575" rIns="68575" bIns="68575" anchor="t"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0" marR="0" lvl="0" indent="0" algn="ctr" rtl="0">
                <a:lnSpc>
                  <a:spcPct val="90000"/>
                </a:lnSpc>
                <a:spcBef>
                  <a:spcPts val="63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0" marR="0" lvl="0" indent="0" algn="ctr" rtl="0">
                <a:lnSpc>
                  <a:spcPct val="90000"/>
                </a:lnSpc>
                <a:spcBef>
                  <a:spcPts val="630"/>
                </a:spcBef>
                <a:spcAft>
                  <a:spcPts val="0"/>
                </a:spcAft>
                <a:buClr>
                  <a:srgbClr val="000000"/>
                </a:buClr>
                <a:buSzPts val="1800"/>
                <a:buFont typeface="Arial"/>
                <a:buNone/>
              </a:pPr>
              <a:r>
                <a:rPr lang="en-GB" sz="1800" b="1" i="0" u="none" strike="noStrike" cap="none" dirty="0" err="1">
                  <a:solidFill>
                    <a:srgbClr val="059540"/>
                  </a:solidFill>
                  <a:latin typeface="Arial"/>
                  <a:ea typeface="Arial"/>
                  <a:cs typeface="Arial"/>
                  <a:sym typeface="Arial"/>
                </a:rPr>
                <a:t>Sechs</a:t>
              </a:r>
              <a:r>
                <a:rPr lang="en-GB" sz="1800" b="1" i="0" u="none" strike="noStrike" cap="none" dirty="0">
                  <a:solidFill>
                    <a:srgbClr val="059540"/>
                  </a:solidFill>
                  <a:latin typeface="Arial"/>
                  <a:ea typeface="Arial"/>
                  <a:cs typeface="Arial"/>
                  <a:sym typeface="Arial"/>
                </a:rPr>
                <a:t> </a:t>
              </a:r>
              <a:r>
                <a:rPr lang="en-GB" sz="1800" b="1" i="0" u="none" strike="noStrike" cap="none" dirty="0" err="1">
                  <a:solidFill>
                    <a:srgbClr val="059540"/>
                  </a:solidFill>
                  <a:latin typeface="Arial"/>
                  <a:ea typeface="Arial"/>
                  <a:cs typeface="Arial"/>
                  <a:sym typeface="Arial"/>
                </a:rPr>
                <a:t>wichtige</a:t>
              </a:r>
              <a:r>
                <a:rPr lang="en-GB" sz="1800" b="1" i="0" u="none" strike="noStrike" cap="none" dirty="0">
                  <a:solidFill>
                    <a:srgbClr val="059540"/>
                  </a:solidFill>
                  <a:latin typeface="Arial"/>
                  <a:ea typeface="Arial"/>
                  <a:cs typeface="Arial"/>
                  <a:sym typeface="Arial"/>
                </a:rPr>
                <a:t> </a:t>
              </a:r>
              <a:r>
                <a:rPr lang="en-GB" sz="1800" b="1" i="0" u="none" strike="noStrike" cap="none" dirty="0" err="1">
                  <a:solidFill>
                    <a:srgbClr val="059540"/>
                  </a:solidFill>
                  <a:latin typeface="Arial"/>
                  <a:ea typeface="Arial"/>
                  <a:cs typeface="Arial"/>
                  <a:sym typeface="Arial"/>
                </a:rPr>
                <a:t>Punkte</a:t>
              </a:r>
              <a:r>
                <a:rPr lang="en-GB" sz="1800" b="1" i="0" u="none" strike="noStrike" cap="none" dirty="0">
                  <a:solidFill>
                    <a:srgbClr val="059540"/>
                  </a:solidFill>
                  <a:latin typeface="Arial"/>
                  <a:ea typeface="Arial"/>
                  <a:cs typeface="Arial"/>
                  <a:sym typeface="Arial"/>
                </a:rPr>
                <a:t> </a:t>
              </a:r>
              <a:r>
                <a:rPr lang="en-GB" sz="1800" b="1" i="0" u="none" strike="noStrike" cap="none" dirty="0" err="1">
                  <a:solidFill>
                    <a:srgbClr val="059540"/>
                  </a:solidFill>
                  <a:latin typeface="Arial"/>
                  <a:ea typeface="Arial"/>
                  <a:cs typeface="Arial"/>
                  <a:sym typeface="Arial"/>
                </a:rPr>
                <a:t>zur</a:t>
              </a:r>
              <a:r>
                <a:rPr lang="en-GB" sz="1800" b="1" i="0" u="none" strike="noStrike" cap="none" dirty="0">
                  <a:solidFill>
                    <a:srgbClr val="059540"/>
                  </a:solidFill>
                  <a:latin typeface="Arial"/>
                  <a:ea typeface="Arial"/>
                  <a:cs typeface="Arial"/>
                  <a:sym typeface="Arial"/>
                </a:rPr>
                <a:t> </a:t>
              </a:r>
              <a:r>
                <a:rPr lang="en-GB" sz="1800" b="1" i="0" u="none" strike="noStrike" cap="none" dirty="0" err="1">
                  <a:solidFill>
                    <a:srgbClr val="059540"/>
                  </a:solidFill>
                  <a:latin typeface="Arial"/>
                  <a:ea typeface="Arial"/>
                  <a:cs typeface="Arial"/>
                  <a:sym typeface="Arial"/>
                </a:rPr>
                <a:t>Umkehr</a:t>
              </a:r>
              <a:r>
                <a:rPr lang="en-GB" sz="1800" b="1" i="0" u="none" strike="noStrike" cap="none" dirty="0">
                  <a:solidFill>
                    <a:srgbClr val="059540"/>
                  </a:solidFill>
                  <a:latin typeface="Arial"/>
                  <a:ea typeface="Arial"/>
                  <a:cs typeface="Arial"/>
                  <a:sym typeface="Arial"/>
                </a:rPr>
                <a:t> der </a:t>
              </a:r>
              <a:r>
                <a:rPr lang="en-GB" sz="1800" b="1" i="0" u="none" strike="noStrike" cap="none" dirty="0" err="1">
                  <a:solidFill>
                    <a:srgbClr val="059540"/>
                  </a:solidFill>
                  <a:latin typeface="Arial"/>
                  <a:ea typeface="Arial"/>
                  <a:cs typeface="Arial"/>
                  <a:sym typeface="Arial"/>
                </a:rPr>
                <a:t>Plastik-verschmutzung</a:t>
              </a:r>
              <a:endParaRPr sz="1800" b="1" i="0" u="none" strike="noStrike" cap="none" dirty="0">
                <a:solidFill>
                  <a:srgbClr val="059540"/>
                </a:solidFill>
                <a:latin typeface="Arial"/>
                <a:ea typeface="Arial"/>
                <a:cs typeface="Arial"/>
                <a:sym typeface="Arial"/>
              </a:endParaRPr>
            </a:p>
          </p:txBody>
        </p:sp>
        <p:sp>
          <p:nvSpPr>
            <p:cNvPr id="695" name="Google Shape;695;p38"/>
            <p:cNvSpPr/>
            <p:nvPr/>
          </p:nvSpPr>
          <p:spPr>
            <a:xfrm>
              <a:off x="1615682" y="29816"/>
              <a:ext cx="6473680" cy="56147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8"/>
            <p:cNvSpPr txBox="1"/>
            <p:nvPr/>
          </p:nvSpPr>
          <p:spPr>
            <a:xfrm>
              <a:off x="1615682" y="29816"/>
              <a:ext cx="6473680" cy="561479"/>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rgbClr val="000000"/>
                </a:buClr>
                <a:buSzPts val="1600"/>
                <a:buFont typeface="Arial"/>
                <a:buNone/>
              </a:pPr>
              <a:r>
                <a:rPr lang="en-GB" sz="1600" b="0" i="0" u="none" strike="noStrike" cap="none" dirty="0">
                  <a:solidFill>
                    <a:srgbClr val="000000"/>
                  </a:solidFill>
                  <a:latin typeface="Arial"/>
                  <a:ea typeface="Arial"/>
                  <a:cs typeface="Arial"/>
                  <a:sym typeface="Arial"/>
                </a:rPr>
                <a:t>Alle </a:t>
              </a:r>
              <a:r>
                <a:rPr lang="en-GB" sz="1600" b="0" i="0" u="none" strike="noStrike" cap="none" dirty="0" err="1">
                  <a:solidFill>
                    <a:srgbClr val="000000"/>
                  </a:solidFill>
                  <a:latin typeface="Arial"/>
                  <a:ea typeface="Arial"/>
                  <a:cs typeface="Arial"/>
                  <a:sym typeface="Arial"/>
                </a:rPr>
                <a:t>Kunststoffverpackungen</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sind</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zu</a:t>
              </a:r>
              <a:r>
                <a:rPr lang="en-GB" sz="1600" b="0" i="0" u="none" strike="noStrike" cap="none" dirty="0">
                  <a:solidFill>
                    <a:srgbClr val="000000"/>
                  </a:solidFill>
                  <a:latin typeface="Arial"/>
                  <a:ea typeface="Arial"/>
                  <a:cs typeface="Arial"/>
                  <a:sym typeface="Arial"/>
                </a:rPr>
                <a:t> 100 % </a:t>
              </a:r>
              <a:r>
                <a:rPr lang="en-GB" sz="1600" b="0" i="0" u="none" strike="noStrike" cap="none" dirty="0" err="1">
                  <a:solidFill>
                    <a:srgbClr val="000000"/>
                  </a:solidFill>
                  <a:latin typeface="Arial"/>
                  <a:ea typeface="Arial"/>
                  <a:cs typeface="Arial"/>
                  <a:sym typeface="Arial"/>
                </a:rPr>
                <a:t>wiederverwendbar</a:t>
              </a:r>
              <a:r>
                <a:rPr lang="en-GB" sz="1600" b="0" i="0" u="none" strike="noStrike" cap="none" dirty="0">
                  <a:solidFill>
                    <a:srgbClr val="000000"/>
                  </a:solidFill>
                  <a:latin typeface="Arial"/>
                  <a:ea typeface="Arial"/>
                  <a:cs typeface="Arial"/>
                  <a:sym typeface="Arial"/>
                </a:rPr>
                <a:t> und </a:t>
              </a:r>
              <a:r>
                <a:rPr lang="en-GB" sz="1600" b="0" i="0" u="none" strike="noStrike" cap="none" dirty="0" err="1">
                  <a:solidFill>
                    <a:srgbClr val="000000"/>
                  </a:solidFill>
                  <a:latin typeface="Arial"/>
                  <a:ea typeface="Arial"/>
                  <a:cs typeface="Arial"/>
                  <a:sym typeface="Arial"/>
                </a:rPr>
                <a:t>recycelbar</a:t>
              </a:r>
              <a:endParaRPr dirty="0"/>
            </a:p>
          </p:txBody>
        </p:sp>
        <p:cxnSp>
          <p:nvCxnSpPr>
            <p:cNvPr id="697" name="Google Shape;697;p38"/>
            <p:cNvCxnSpPr/>
            <p:nvPr/>
          </p:nvCxnSpPr>
          <p:spPr>
            <a:xfrm>
              <a:off x="1491981" y="591296"/>
              <a:ext cx="6597381" cy="0"/>
            </a:xfrm>
            <a:prstGeom prst="straightConnector1">
              <a:avLst/>
            </a:prstGeom>
            <a:solidFill>
              <a:srgbClr val="3765F6"/>
            </a:solidFill>
            <a:ln w="25400" cap="flat" cmpd="sng">
              <a:solidFill>
                <a:srgbClr val="3765F6"/>
              </a:solidFill>
              <a:prstDash val="solid"/>
              <a:round/>
              <a:headEnd type="none" w="sm" len="sm"/>
              <a:tailEnd type="none" w="sm" len="sm"/>
            </a:ln>
          </p:spPr>
        </p:cxnSp>
        <p:sp>
          <p:nvSpPr>
            <p:cNvPr id="698" name="Google Shape;698;p38"/>
            <p:cNvSpPr/>
            <p:nvPr/>
          </p:nvSpPr>
          <p:spPr>
            <a:xfrm>
              <a:off x="1615682" y="619370"/>
              <a:ext cx="6473680" cy="56147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8"/>
            <p:cNvSpPr txBox="1"/>
            <p:nvPr/>
          </p:nvSpPr>
          <p:spPr>
            <a:xfrm>
              <a:off x="1615682" y="619370"/>
              <a:ext cx="6473680" cy="561479"/>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rgbClr val="000000"/>
                </a:buClr>
                <a:buSzPts val="1600"/>
                <a:buFont typeface="Arial"/>
                <a:buNone/>
              </a:pPr>
              <a:r>
                <a:rPr lang="en-GB" sz="1600" b="0" i="0" u="none" strike="noStrike" cap="none" dirty="0">
                  <a:solidFill>
                    <a:srgbClr val="000000"/>
                  </a:solidFill>
                  <a:latin typeface="Arial"/>
                  <a:ea typeface="Arial"/>
                  <a:cs typeface="Arial"/>
                  <a:sym typeface="Arial"/>
                </a:rPr>
                <a:t>Wo </a:t>
              </a:r>
              <a:r>
                <a:rPr lang="en-GB" sz="1600" b="0" i="0" u="none" strike="noStrike" cap="none" dirty="0" err="1">
                  <a:solidFill>
                    <a:srgbClr val="000000"/>
                  </a:solidFill>
                  <a:latin typeface="Arial"/>
                  <a:ea typeface="Arial"/>
                  <a:cs typeface="Arial"/>
                  <a:sym typeface="Arial"/>
                </a:rPr>
                <a:t>immer</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möglich</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werden</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Wiederverwendungsmodelle</a:t>
              </a:r>
              <a:r>
                <a:rPr lang="en-GB" sz="1600" b="0" i="0" u="none" strike="noStrike" cap="none" dirty="0">
                  <a:solidFill>
                    <a:srgbClr val="000000"/>
                  </a:solidFill>
                  <a:latin typeface="Arial"/>
                  <a:ea typeface="Arial"/>
                  <a:cs typeface="Arial"/>
                  <a:sym typeface="Arial"/>
                </a:rPr>
                <a:t> </a:t>
              </a:r>
              <a:r>
                <a:rPr lang="en-GB" sz="1600" b="0" i="0" u="none" strike="noStrike" cap="none" dirty="0" err="1">
                  <a:solidFill>
                    <a:srgbClr val="000000"/>
                  </a:solidFill>
                  <a:latin typeface="Arial"/>
                  <a:ea typeface="Arial"/>
                  <a:cs typeface="Arial"/>
                  <a:sym typeface="Arial"/>
                </a:rPr>
                <a:t>angewandt</a:t>
              </a:r>
              <a:endParaRPr sz="1600" b="0" i="0" u="none" strike="noStrike" cap="none" dirty="0">
                <a:solidFill>
                  <a:srgbClr val="000000"/>
                </a:solidFill>
                <a:latin typeface="Arial"/>
                <a:ea typeface="Arial"/>
                <a:cs typeface="Arial"/>
                <a:sym typeface="Arial"/>
              </a:endParaRPr>
            </a:p>
          </p:txBody>
        </p:sp>
        <p:cxnSp>
          <p:nvCxnSpPr>
            <p:cNvPr id="700" name="Google Shape;700;p38"/>
            <p:cNvCxnSpPr/>
            <p:nvPr/>
          </p:nvCxnSpPr>
          <p:spPr>
            <a:xfrm>
              <a:off x="1491981" y="1180849"/>
              <a:ext cx="6597381" cy="0"/>
            </a:xfrm>
            <a:prstGeom prst="straightConnector1">
              <a:avLst/>
            </a:prstGeom>
            <a:solidFill>
              <a:srgbClr val="3765F6"/>
            </a:solidFill>
            <a:ln w="25400" cap="flat" cmpd="sng">
              <a:solidFill>
                <a:srgbClr val="3765F6"/>
              </a:solidFill>
              <a:prstDash val="solid"/>
              <a:round/>
              <a:headEnd type="none" w="sm" len="sm"/>
              <a:tailEnd type="none" w="sm" len="sm"/>
            </a:ln>
          </p:spPr>
        </p:cxnSp>
        <p:sp>
          <p:nvSpPr>
            <p:cNvPr id="701" name="Google Shape;701;p38"/>
            <p:cNvSpPr/>
            <p:nvPr/>
          </p:nvSpPr>
          <p:spPr>
            <a:xfrm>
              <a:off x="1615682" y="1208923"/>
              <a:ext cx="6473680" cy="56147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8"/>
            <p:cNvSpPr txBox="1"/>
            <p:nvPr/>
          </p:nvSpPr>
          <p:spPr>
            <a:xfrm>
              <a:off x="1615682" y="1208923"/>
              <a:ext cx="6473680" cy="561479"/>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rgbClr val="000000"/>
                </a:buClr>
                <a:buSzPts val="1600"/>
                <a:buFont typeface="Arial"/>
                <a:buNone/>
              </a:pPr>
              <a:r>
                <a:rPr lang="en-GB" sz="1600" b="0" i="0" u="none" strike="noStrike" cap="none">
                  <a:solidFill>
                    <a:srgbClr val="000000"/>
                  </a:solidFill>
                  <a:latin typeface="Arial"/>
                  <a:ea typeface="Arial"/>
                  <a:cs typeface="Arial"/>
                  <a:sym typeface="Arial"/>
                </a:rPr>
                <a:t>Neugestaltung neuer Lieferverpackungsmodelle</a:t>
              </a:r>
              <a:endParaRPr sz="1600" b="0" i="0" u="none" strike="noStrike" cap="none">
                <a:solidFill>
                  <a:srgbClr val="000000"/>
                </a:solidFill>
                <a:latin typeface="Arial"/>
                <a:ea typeface="Arial"/>
                <a:cs typeface="Arial"/>
                <a:sym typeface="Arial"/>
              </a:endParaRPr>
            </a:p>
          </p:txBody>
        </p:sp>
        <p:cxnSp>
          <p:nvCxnSpPr>
            <p:cNvPr id="703" name="Google Shape;703;p38"/>
            <p:cNvCxnSpPr/>
            <p:nvPr/>
          </p:nvCxnSpPr>
          <p:spPr>
            <a:xfrm>
              <a:off x="1491981" y="1770403"/>
              <a:ext cx="6597381" cy="0"/>
            </a:xfrm>
            <a:prstGeom prst="straightConnector1">
              <a:avLst/>
            </a:prstGeom>
            <a:solidFill>
              <a:srgbClr val="3765F6"/>
            </a:solidFill>
            <a:ln w="25400" cap="flat" cmpd="sng">
              <a:solidFill>
                <a:srgbClr val="3765F6"/>
              </a:solidFill>
              <a:prstDash val="solid"/>
              <a:round/>
              <a:headEnd type="none" w="sm" len="sm"/>
              <a:tailEnd type="none" w="sm" len="sm"/>
            </a:ln>
          </p:spPr>
        </p:cxnSp>
        <p:sp>
          <p:nvSpPr>
            <p:cNvPr id="704" name="Google Shape;704;p38"/>
            <p:cNvSpPr/>
            <p:nvPr/>
          </p:nvSpPr>
          <p:spPr>
            <a:xfrm>
              <a:off x="1615682" y="1798477"/>
              <a:ext cx="6473680" cy="56147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8"/>
            <p:cNvSpPr txBox="1"/>
            <p:nvPr/>
          </p:nvSpPr>
          <p:spPr>
            <a:xfrm>
              <a:off x="1615682" y="1798477"/>
              <a:ext cx="6473680" cy="561479"/>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rgbClr val="000000"/>
                </a:buClr>
                <a:buSzPts val="1600"/>
                <a:buFont typeface="Arial"/>
                <a:buNone/>
              </a:pPr>
              <a:r>
                <a:rPr lang="en-GB" sz="1600" b="0" i="0" u="none" strike="noStrike" cap="none">
                  <a:solidFill>
                    <a:srgbClr val="000000"/>
                  </a:solidFill>
                  <a:latin typeface="Arial"/>
                  <a:ea typeface="Arial"/>
                  <a:cs typeface="Arial"/>
                  <a:sym typeface="Arial"/>
                </a:rPr>
                <a:t>Endliche Ressourcen werden anstelle von Kunststoffen verwendet</a:t>
              </a:r>
              <a:endParaRPr sz="1600" b="0" i="0" u="none" strike="noStrike" cap="none">
                <a:solidFill>
                  <a:srgbClr val="000000"/>
                </a:solidFill>
                <a:latin typeface="Arial"/>
                <a:ea typeface="Arial"/>
                <a:cs typeface="Arial"/>
                <a:sym typeface="Arial"/>
              </a:endParaRPr>
            </a:p>
          </p:txBody>
        </p:sp>
        <p:cxnSp>
          <p:nvCxnSpPr>
            <p:cNvPr id="706" name="Google Shape;706;p38"/>
            <p:cNvCxnSpPr/>
            <p:nvPr/>
          </p:nvCxnSpPr>
          <p:spPr>
            <a:xfrm>
              <a:off x="1491981" y="2359956"/>
              <a:ext cx="6597381" cy="0"/>
            </a:xfrm>
            <a:prstGeom prst="straightConnector1">
              <a:avLst/>
            </a:prstGeom>
            <a:solidFill>
              <a:srgbClr val="3765F6"/>
            </a:solidFill>
            <a:ln w="25400" cap="flat" cmpd="sng">
              <a:solidFill>
                <a:srgbClr val="3765F6"/>
              </a:solidFill>
              <a:prstDash val="solid"/>
              <a:round/>
              <a:headEnd type="none" w="sm" len="sm"/>
              <a:tailEnd type="none" w="sm" len="sm"/>
            </a:ln>
          </p:spPr>
        </p:cxnSp>
        <p:sp>
          <p:nvSpPr>
            <p:cNvPr id="707" name="Google Shape;707;p38"/>
            <p:cNvSpPr/>
            <p:nvPr/>
          </p:nvSpPr>
          <p:spPr>
            <a:xfrm>
              <a:off x="1615682" y="2388030"/>
              <a:ext cx="6473680" cy="56147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8"/>
            <p:cNvSpPr txBox="1"/>
            <p:nvPr/>
          </p:nvSpPr>
          <p:spPr>
            <a:xfrm>
              <a:off x="1615682" y="2388030"/>
              <a:ext cx="6473680" cy="561479"/>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rgbClr val="000000"/>
                </a:buClr>
                <a:buSzPts val="1600"/>
                <a:buFont typeface="Arial"/>
                <a:buNone/>
              </a:pPr>
              <a:r>
                <a:rPr lang="en-GB" sz="1600" b="0" i="0" u="none" strike="noStrike" cap="none">
                  <a:solidFill>
                    <a:srgbClr val="000000"/>
                  </a:solidFill>
                  <a:latin typeface="Arial"/>
                  <a:ea typeface="Arial"/>
                  <a:cs typeface="Arial"/>
                  <a:sym typeface="Arial"/>
                </a:rPr>
                <a:t>Alle Kunststoffverpackungen werden wiederverwendet, recycelt oder kompostiert</a:t>
              </a:r>
              <a:endParaRPr sz="1600" b="0" i="0" u="none" strike="noStrike" cap="none">
                <a:solidFill>
                  <a:srgbClr val="000000"/>
                </a:solidFill>
                <a:latin typeface="Arial"/>
                <a:ea typeface="Arial"/>
                <a:cs typeface="Arial"/>
                <a:sym typeface="Arial"/>
              </a:endParaRPr>
            </a:p>
          </p:txBody>
        </p:sp>
        <p:cxnSp>
          <p:nvCxnSpPr>
            <p:cNvPr id="709" name="Google Shape;709;p38"/>
            <p:cNvCxnSpPr/>
            <p:nvPr/>
          </p:nvCxnSpPr>
          <p:spPr>
            <a:xfrm>
              <a:off x="1491981" y="2949510"/>
              <a:ext cx="6597381" cy="0"/>
            </a:xfrm>
            <a:prstGeom prst="straightConnector1">
              <a:avLst/>
            </a:prstGeom>
            <a:solidFill>
              <a:srgbClr val="3765F6"/>
            </a:solidFill>
            <a:ln w="25400" cap="flat" cmpd="sng">
              <a:solidFill>
                <a:srgbClr val="3765F6"/>
              </a:solidFill>
              <a:prstDash val="solid"/>
              <a:round/>
              <a:headEnd type="none" w="sm" len="sm"/>
              <a:tailEnd type="none" w="sm" len="sm"/>
            </a:ln>
          </p:spPr>
        </p:cxnSp>
        <p:sp>
          <p:nvSpPr>
            <p:cNvPr id="710" name="Google Shape;710;p38"/>
            <p:cNvSpPr/>
            <p:nvPr/>
          </p:nvSpPr>
          <p:spPr>
            <a:xfrm>
              <a:off x="1615682" y="2977584"/>
              <a:ext cx="6473680" cy="56147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8"/>
            <p:cNvSpPr txBox="1"/>
            <p:nvPr/>
          </p:nvSpPr>
          <p:spPr>
            <a:xfrm>
              <a:off x="1615682" y="2977584"/>
              <a:ext cx="6473680" cy="561479"/>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rgbClr val="000000"/>
                </a:buClr>
                <a:buSzPts val="1600"/>
                <a:buFont typeface="Arial"/>
                <a:buNone/>
              </a:pPr>
              <a:r>
                <a:rPr lang="en-GB" sz="1600" b="0" i="0" u="none" strike="noStrike" cap="none">
                  <a:solidFill>
                    <a:srgbClr val="000000"/>
                  </a:solidFill>
                  <a:latin typeface="Arial"/>
                  <a:ea typeface="Arial"/>
                  <a:cs typeface="Arial"/>
                  <a:sym typeface="Arial"/>
                </a:rPr>
                <a:t>Kunststoffverpackungen sind frei von gefährlichen Chemikalien</a:t>
              </a:r>
              <a:endParaRPr/>
            </a:p>
          </p:txBody>
        </p:sp>
        <p:cxnSp>
          <p:nvCxnSpPr>
            <p:cNvPr id="712" name="Google Shape;712;p38"/>
            <p:cNvCxnSpPr/>
            <p:nvPr/>
          </p:nvCxnSpPr>
          <p:spPr>
            <a:xfrm>
              <a:off x="1491981" y="3539063"/>
              <a:ext cx="6597381" cy="0"/>
            </a:xfrm>
            <a:prstGeom prst="straightConnector1">
              <a:avLst/>
            </a:prstGeom>
            <a:solidFill>
              <a:srgbClr val="3765F6"/>
            </a:solidFill>
            <a:ln w="25400" cap="flat" cmpd="sng">
              <a:solidFill>
                <a:srgbClr val="3765F6"/>
              </a:solidFill>
              <a:prstDash val="solid"/>
              <a:round/>
              <a:headEnd type="none" w="sm" len="sm"/>
              <a:tailEnd type="none" w="sm" len="sm"/>
            </a:ln>
          </p:spPr>
        </p:cxn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39"/>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Bewertung</a:t>
            </a:r>
            <a:endParaRPr b="1"/>
          </a:p>
        </p:txBody>
      </p:sp>
      <p:sp>
        <p:nvSpPr>
          <p:cNvPr id="718" name="Google Shape;718;p39"/>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9" name="Google Shape;719;p39"/>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0" name="Google Shape;720;p39"/>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1" name="Google Shape;721;p39"/>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2" name="Google Shape;722;p39"/>
          <p:cNvSpPr txBox="1"/>
          <p:nvPr/>
        </p:nvSpPr>
        <p:spPr>
          <a:xfrm>
            <a:off x="760785" y="1429222"/>
            <a:ext cx="2582425" cy="1645066"/>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1400" b="1" i="0" u="none" strike="noStrike" cap="none">
                <a:solidFill>
                  <a:srgbClr val="000000"/>
                </a:solidFill>
                <a:latin typeface="Calibri"/>
                <a:ea typeface="Calibri"/>
                <a:cs typeface="Calibri"/>
                <a:sym typeface="Calibri"/>
              </a:rPr>
              <a:t>Wofür stehen die 3R?</a:t>
            </a:r>
            <a:endParaRPr sz="1400" b="1" i="0" u="none" strike="noStrike" cap="none">
              <a:solidFill>
                <a:srgbClr val="000000"/>
              </a:solidFill>
              <a:latin typeface="Calibri"/>
              <a:ea typeface="Calibri"/>
              <a:cs typeface="Calibri"/>
              <a:sym typeface="Calibri"/>
            </a:endParaRPr>
          </a:p>
          <a:p>
            <a:pPr marL="0" marR="0" lvl="0" indent="0" algn="just" rtl="0">
              <a:lnSpc>
                <a:spcPct val="107000"/>
              </a:lnSpc>
              <a:spcBef>
                <a:spcPts val="800"/>
              </a:spcBef>
              <a:spcAft>
                <a:spcPts val="0"/>
              </a:spcAft>
              <a:buNone/>
            </a:pPr>
            <a:r>
              <a:rPr lang="en-GB" sz="1400" b="1" i="0" u="none" strike="noStrike" cap="none">
                <a:solidFill>
                  <a:srgbClr val="000000"/>
                </a:solidFill>
                <a:latin typeface="Calibri"/>
                <a:ea typeface="Calibri"/>
                <a:cs typeface="Calibri"/>
                <a:sym typeface="Calibri"/>
              </a:rPr>
              <a:t>A. </a:t>
            </a:r>
            <a:r>
              <a:rPr lang="en-GB" sz="1400" b="0" i="0" u="none" strike="noStrike" cap="none">
                <a:solidFill>
                  <a:srgbClr val="000000"/>
                </a:solidFill>
                <a:latin typeface="Calibri"/>
                <a:ea typeface="Calibri"/>
                <a:cs typeface="Calibri"/>
                <a:sym typeface="Calibri"/>
              </a:rPr>
              <a:t>Wiederverwendung, Reparatur und Recycling</a:t>
            </a:r>
            <a:endParaRPr sz="1400" b="0" i="0" u="none" strike="noStrike" cap="none">
              <a:solidFill>
                <a:srgbClr val="000000"/>
              </a:solidFill>
              <a:latin typeface="Calibri"/>
              <a:ea typeface="Calibri"/>
              <a:cs typeface="Calibri"/>
              <a:sym typeface="Calibri"/>
            </a:endParaRPr>
          </a:p>
          <a:p>
            <a:pPr marL="0" marR="0" lvl="0" indent="0" algn="just" rtl="0">
              <a:lnSpc>
                <a:spcPct val="107000"/>
              </a:lnSpc>
              <a:spcBef>
                <a:spcPts val="800"/>
              </a:spcBef>
              <a:spcAft>
                <a:spcPts val="0"/>
              </a:spcAft>
              <a:buNone/>
            </a:pPr>
            <a:r>
              <a:rPr lang="en-GB" sz="1400" b="1" i="0" u="none" strike="noStrike" cap="none">
                <a:solidFill>
                  <a:srgbClr val="000000"/>
                </a:solidFill>
                <a:latin typeface="Calibri"/>
                <a:ea typeface="Calibri"/>
                <a:cs typeface="Calibri"/>
                <a:sym typeface="Calibri"/>
              </a:rPr>
              <a:t>B. </a:t>
            </a:r>
            <a:r>
              <a:rPr lang="en-GB" sz="1400" b="0" i="0" u="none" strike="noStrike" cap="none">
                <a:solidFill>
                  <a:srgbClr val="000000"/>
                </a:solidFill>
                <a:latin typeface="Calibri"/>
                <a:ea typeface="Calibri"/>
                <a:cs typeface="Calibri"/>
                <a:sym typeface="Calibri"/>
              </a:rPr>
              <a:t>Wiederverwenden, Reparieren und Reduzieren</a:t>
            </a:r>
            <a:endParaRPr sz="1400" b="0" i="0" u="none" strike="noStrike" cap="none">
              <a:solidFill>
                <a:srgbClr val="000000"/>
              </a:solidFill>
              <a:latin typeface="Calibri"/>
              <a:ea typeface="Calibri"/>
              <a:cs typeface="Calibri"/>
              <a:sym typeface="Calibri"/>
            </a:endParaRPr>
          </a:p>
          <a:p>
            <a:pPr marL="0" marR="0" lvl="0" indent="0" algn="just" rtl="0">
              <a:lnSpc>
                <a:spcPct val="107000"/>
              </a:lnSpc>
              <a:spcBef>
                <a:spcPts val="800"/>
              </a:spcBef>
              <a:spcAft>
                <a:spcPts val="0"/>
              </a:spcAft>
              <a:buNone/>
            </a:pPr>
            <a:r>
              <a:rPr lang="en-GB" sz="1400" b="1" i="0" u="none" strike="noStrike" cap="none">
                <a:solidFill>
                  <a:srgbClr val="000000"/>
                </a:solidFill>
                <a:latin typeface="Calibri"/>
                <a:ea typeface="Calibri"/>
                <a:cs typeface="Calibri"/>
                <a:sym typeface="Calibri"/>
              </a:rPr>
              <a:t>C. </a:t>
            </a:r>
            <a:r>
              <a:rPr lang="en-GB" sz="1400" b="0" i="0" u="none" strike="noStrike" cap="none">
                <a:solidFill>
                  <a:srgbClr val="000000"/>
                </a:solidFill>
                <a:latin typeface="Calibri"/>
                <a:ea typeface="Calibri"/>
                <a:cs typeface="Calibri"/>
                <a:sym typeface="Calibri"/>
              </a:rPr>
              <a:t>Recycling, Reparieren und Reduzieren</a:t>
            </a:r>
            <a:endParaRPr sz="1400" b="0" i="0" u="none" strike="noStrike" cap="none">
              <a:solidFill>
                <a:srgbClr val="000000"/>
              </a:solidFill>
              <a:latin typeface="Calibri"/>
              <a:ea typeface="Calibri"/>
              <a:cs typeface="Calibri"/>
              <a:sym typeface="Calibri"/>
            </a:endParaRPr>
          </a:p>
          <a:p>
            <a:pPr marL="0" marR="0" lvl="0" indent="0" algn="just" rtl="0">
              <a:lnSpc>
                <a:spcPct val="107000"/>
              </a:lnSpc>
              <a:spcBef>
                <a:spcPts val="800"/>
              </a:spcBef>
              <a:spcAft>
                <a:spcPts val="0"/>
              </a:spcAft>
              <a:buNone/>
            </a:pPr>
            <a:r>
              <a:rPr lang="en-GB" sz="1400" b="1" i="0" u="none" strike="noStrike" cap="none">
                <a:solidFill>
                  <a:srgbClr val="000000"/>
                </a:solidFill>
                <a:latin typeface="Calibri"/>
                <a:ea typeface="Calibri"/>
                <a:cs typeface="Calibri"/>
                <a:sym typeface="Calibri"/>
              </a:rPr>
              <a:t>D. </a:t>
            </a:r>
            <a:r>
              <a:rPr lang="en-GB" sz="1400" b="0" i="0" u="none" strike="noStrike" cap="none">
                <a:solidFill>
                  <a:srgbClr val="000000"/>
                </a:solidFill>
                <a:latin typeface="Calibri"/>
                <a:ea typeface="Calibri"/>
                <a:cs typeface="Calibri"/>
                <a:sym typeface="Calibri"/>
              </a:rPr>
              <a:t>Wiederverwendung, Recycling und Reduktion</a:t>
            </a:r>
            <a:endParaRPr sz="1400" b="0" i="0" u="none" strike="noStrike" cap="none">
              <a:solidFill>
                <a:srgbClr val="000000"/>
              </a:solidFill>
              <a:latin typeface="Calibri"/>
              <a:ea typeface="Calibri"/>
              <a:cs typeface="Calibri"/>
              <a:sym typeface="Calibri"/>
            </a:endParaRPr>
          </a:p>
        </p:txBody>
      </p:sp>
      <p:sp>
        <p:nvSpPr>
          <p:cNvPr id="723" name="Google Shape;723;p39"/>
          <p:cNvSpPr txBox="1"/>
          <p:nvPr/>
        </p:nvSpPr>
        <p:spPr>
          <a:xfrm>
            <a:off x="4779791" y="1813622"/>
            <a:ext cx="3248501" cy="876266"/>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en-GB" sz="1400" b="1" i="0" u="none" strike="noStrike" cap="none">
                <a:solidFill>
                  <a:srgbClr val="000000"/>
                </a:solidFill>
                <a:latin typeface="Calibri"/>
                <a:ea typeface="Calibri"/>
                <a:cs typeface="Calibri"/>
                <a:sym typeface="Calibri"/>
              </a:rPr>
              <a:t>Kommentieren Sie die folgende Frage:</a:t>
            </a:r>
            <a:endParaRPr sz="1400" b="1" i="0" u="none" strike="noStrike" cap="none">
              <a:solidFill>
                <a:srgbClr val="000000"/>
              </a:solidFill>
              <a:latin typeface="Calibri"/>
              <a:ea typeface="Calibri"/>
              <a:cs typeface="Calibri"/>
              <a:sym typeface="Calibri"/>
            </a:endParaRPr>
          </a:p>
          <a:p>
            <a:pPr marL="0" marR="0" lvl="0" indent="0" algn="just" rtl="0">
              <a:lnSpc>
                <a:spcPct val="107000"/>
              </a:lnSpc>
              <a:spcBef>
                <a:spcPts val="800"/>
              </a:spcBef>
              <a:spcAft>
                <a:spcPts val="0"/>
              </a:spcAft>
              <a:buNone/>
            </a:pPr>
            <a:r>
              <a:rPr lang="en-GB" sz="1400" b="1" i="0" u="none" strike="noStrike" cap="none">
                <a:solidFill>
                  <a:srgbClr val="000000"/>
                </a:solidFill>
                <a:latin typeface="Calibri"/>
                <a:ea typeface="Calibri"/>
                <a:cs typeface="Calibri"/>
                <a:sym typeface="Calibri"/>
              </a:rPr>
              <a:t>Inwieweit impliziert die Kreislaufwirtschaft die Reduzierung von Abfällen auf ein Minimum.</a:t>
            </a:r>
            <a:endParaRPr sz="1400" b="1" i="0" u="none" strike="noStrike" cap="non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4"/>
          <p:cNvSpPr txBox="1">
            <a:spLocks noGrp="1"/>
          </p:cNvSpPr>
          <p:nvPr>
            <p:ph type="title"/>
          </p:nvPr>
        </p:nvSpPr>
        <p:spPr>
          <a:xfrm>
            <a:off x="-931158" y="1077043"/>
            <a:ext cx="771780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sz="4000">
                <a:solidFill>
                  <a:srgbClr val="368E00"/>
                </a:solidFill>
              </a:rPr>
              <a:t>Unternehmensvorteile von ce</a:t>
            </a:r>
            <a:br>
              <a:rPr lang="en-GB" sz="4000">
                <a:solidFill>
                  <a:srgbClr val="368E00"/>
                </a:solidFill>
              </a:rPr>
            </a:br>
            <a:endParaRPr/>
          </a:p>
        </p:txBody>
      </p:sp>
      <p:sp>
        <p:nvSpPr>
          <p:cNvPr id="134" name="Google Shape;134;p4"/>
          <p:cNvSpPr txBox="1">
            <a:spLocks noGrp="1"/>
          </p:cNvSpPr>
          <p:nvPr>
            <p:ph type="subTitle" idx="1"/>
          </p:nvPr>
        </p:nvSpPr>
        <p:spPr>
          <a:xfrm>
            <a:off x="2553213" y="1872430"/>
            <a:ext cx="5317350" cy="207473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600"/>
              <a:buNone/>
            </a:pPr>
            <a:r>
              <a:rPr lang="en-GB" sz="1600"/>
              <a:t>Ein Überblick über die Vorteile, die Unternehmen aus der Umsetzung von Praktiken der Kreislaufwirtschaft ziehen. Die 4 Hauptbereiche der vorgestellten Vorteile sind Finanzen und Finanzierung, Markt und Wertschöpfungskette, Humanressourcen und Widerstandsfähigkeit. Ein Einblick in die wichtigsten Hindernisse für KMU im Zusammenhang mit der Kreislaufwirtschaft.</a:t>
            </a:r>
            <a:endParaRPr/>
          </a:p>
          <a:p>
            <a:pPr marL="0" lvl="0" indent="0" algn="just" rtl="0">
              <a:lnSpc>
                <a:spcPct val="100000"/>
              </a:lnSpc>
              <a:spcBef>
                <a:spcPts val="0"/>
              </a:spcBef>
              <a:spcAft>
                <a:spcPts val="0"/>
              </a:spcAft>
              <a:buSzPts val="1600"/>
              <a:buNone/>
            </a:pPr>
            <a:r>
              <a:rPr lang="en-GB" sz="1400"/>
              <a:t>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40"/>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Bewertung</a:t>
            </a:r>
            <a:endParaRPr b="1"/>
          </a:p>
        </p:txBody>
      </p:sp>
      <p:sp>
        <p:nvSpPr>
          <p:cNvPr id="729" name="Google Shape;729;p40"/>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0" name="Google Shape;730;p40"/>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1" name="Google Shape;731;p40"/>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2" name="Google Shape;732;p40"/>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3" name="Google Shape;733;p40"/>
          <p:cNvSpPr/>
          <p:nvPr/>
        </p:nvSpPr>
        <p:spPr>
          <a:xfrm>
            <a:off x="1639218" y="1427990"/>
            <a:ext cx="5568655" cy="1077218"/>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600"/>
              <a:buFont typeface="Arial"/>
              <a:buNone/>
            </a:pPr>
            <a:r>
              <a:rPr lang="en-GB" sz="1600" b="1" i="0" u="sng" strike="noStrike" cap="none">
                <a:solidFill>
                  <a:schemeClr val="dk1"/>
                </a:solidFill>
                <a:latin typeface="Calibri"/>
                <a:ea typeface="Calibri"/>
                <a:cs typeface="Calibri"/>
                <a:sym typeface="Calibri"/>
              </a:rPr>
              <a:t>Aufgabe</a:t>
            </a:r>
            <a:endParaRPr sz="1600" b="0" i="0"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600"/>
              <a:buFont typeface="Arial"/>
              <a:buNone/>
            </a:pPr>
            <a:r>
              <a:rPr lang="en-GB" sz="1600" b="0" i="0" u="none" strike="noStrike" cap="none">
                <a:solidFill>
                  <a:schemeClr val="dk1"/>
                </a:solidFill>
                <a:latin typeface="Calibri"/>
                <a:ea typeface="Calibri"/>
                <a:cs typeface="Calibri"/>
                <a:sym typeface="Calibri"/>
              </a:rPr>
              <a:t>Wählen Sie ein Produkt Ihrer Wahl aus und zeichnen Sie ein Kreisdiagramm mit den einzelnen Teilen des Produkts. </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734" name="Google Shape;734;p40"/>
          <p:cNvSpPr/>
          <p:nvPr/>
        </p:nvSpPr>
        <p:spPr>
          <a:xfrm>
            <a:off x="644893" y="325445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5" name="Google Shape;735;p40"/>
          <p:cNvSpPr/>
          <p:nvPr/>
        </p:nvSpPr>
        <p:spPr>
          <a:xfrm rot="590882">
            <a:off x="3956573" y="2442721"/>
            <a:ext cx="1179030" cy="872363"/>
          </a:xfrm>
          <a:custGeom>
            <a:avLst/>
            <a:gdLst/>
            <a:ahLst/>
            <a:cxnLst/>
            <a:rect l="l" t="t" r="r" b="b"/>
            <a:pathLst>
              <a:path w="120000" h="120000" extrusionOk="0">
                <a:moveTo>
                  <a:pt x="34330" y="14962"/>
                </a:moveTo>
                <a:lnTo>
                  <a:pt x="34330" y="14962"/>
                </a:lnTo>
                <a:cubicBezTo>
                  <a:pt x="49800" y="6873"/>
                  <a:pt x="68433" y="6590"/>
                  <a:pt x="84163" y="14204"/>
                </a:cubicBezTo>
                <a:lnTo>
                  <a:pt x="89195" y="8998"/>
                </a:lnTo>
                <a:lnTo>
                  <a:pt x="95980" y="22774"/>
                </a:lnTo>
                <a:lnTo>
                  <a:pt x="78196" y="20379"/>
                </a:lnTo>
                <a:lnTo>
                  <a:pt x="83226" y="15174"/>
                </a:lnTo>
                <a:lnTo>
                  <a:pt x="83226" y="15174"/>
                </a:lnTo>
                <a:cubicBezTo>
                  <a:pt x="67936" y="8019"/>
                  <a:pt x="49945" y="8351"/>
                  <a:pt x="34959" y="16066"/>
                </a:cubicBezTo>
                <a:close/>
              </a:path>
            </a:pathLst>
          </a:custGeom>
          <a:solidFill>
            <a:srgbClr val="059540"/>
          </a:solidFill>
          <a:ln w="25400" cap="flat" cmpd="sng">
            <a:solidFill>
              <a:srgbClr val="0595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36" name="Google Shape;736;p40"/>
          <p:cNvSpPr/>
          <p:nvPr/>
        </p:nvSpPr>
        <p:spPr>
          <a:xfrm rot="5400000">
            <a:off x="4496137" y="2958139"/>
            <a:ext cx="1179030" cy="872363"/>
          </a:xfrm>
          <a:custGeom>
            <a:avLst/>
            <a:gdLst/>
            <a:ahLst/>
            <a:cxnLst/>
            <a:rect l="l" t="t" r="r" b="b"/>
            <a:pathLst>
              <a:path w="120000" h="120000" extrusionOk="0">
                <a:moveTo>
                  <a:pt x="34330" y="14962"/>
                </a:moveTo>
                <a:lnTo>
                  <a:pt x="34330" y="14962"/>
                </a:lnTo>
                <a:cubicBezTo>
                  <a:pt x="49800" y="6873"/>
                  <a:pt x="68433" y="6590"/>
                  <a:pt x="84163" y="14204"/>
                </a:cubicBezTo>
                <a:lnTo>
                  <a:pt x="89195" y="8998"/>
                </a:lnTo>
                <a:lnTo>
                  <a:pt x="95980" y="22774"/>
                </a:lnTo>
                <a:lnTo>
                  <a:pt x="78196" y="20379"/>
                </a:lnTo>
                <a:lnTo>
                  <a:pt x="83226" y="15174"/>
                </a:lnTo>
                <a:lnTo>
                  <a:pt x="83226" y="15174"/>
                </a:lnTo>
                <a:cubicBezTo>
                  <a:pt x="67936" y="8019"/>
                  <a:pt x="49945" y="8351"/>
                  <a:pt x="34959" y="16066"/>
                </a:cubicBezTo>
                <a:close/>
              </a:path>
            </a:pathLst>
          </a:custGeom>
          <a:solidFill>
            <a:srgbClr val="E7501B"/>
          </a:solidFill>
          <a:ln w="25400" cap="flat" cmpd="sng">
            <a:solidFill>
              <a:srgbClr val="E750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37" name="Google Shape;737;p40"/>
          <p:cNvSpPr/>
          <p:nvPr/>
        </p:nvSpPr>
        <p:spPr>
          <a:xfrm rot="9839670">
            <a:off x="3969701" y="3615590"/>
            <a:ext cx="1179030" cy="872363"/>
          </a:xfrm>
          <a:custGeom>
            <a:avLst/>
            <a:gdLst/>
            <a:ahLst/>
            <a:cxnLst/>
            <a:rect l="l" t="t" r="r" b="b"/>
            <a:pathLst>
              <a:path w="120000" h="120000" extrusionOk="0">
                <a:moveTo>
                  <a:pt x="34330" y="14962"/>
                </a:moveTo>
                <a:lnTo>
                  <a:pt x="34330" y="14962"/>
                </a:lnTo>
                <a:cubicBezTo>
                  <a:pt x="49800" y="6873"/>
                  <a:pt x="68433" y="6590"/>
                  <a:pt x="84163" y="14204"/>
                </a:cubicBezTo>
                <a:lnTo>
                  <a:pt x="89195" y="8998"/>
                </a:lnTo>
                <a:lnTo>
                  <a:pt x="95980" y="22774"/>
                </a:lnTo>
                <a:lnTo>
                  <a:pt x="78196" y="20379"/>
                </a:lnTo>
                <a:lnTo>
                  <a:pt x="83226" y="15174"/>
                </a:lnTo>
                <a:lnTo>
                  <a:pt x="83226" y="15174"/>
                </a:lnTo>
                <a:cubicBezTo>
                  <a:pt x="67936" y="8019"/>
                  <a:pt x="49945" y="8351"/>
                  <a:pt x="34959" y="16066"/>
                </a:cubicBezTo>
                <a:close/>
              </a:path>
            </a:pathLst>
          </a:custGeom>
          <a:solidFill>
            <a:srgbClr val="8F8270"/>
          </a:solidFill>
          <a:ln w="38100" cap="flat" cmpd="sng">
            <a:solidFill>
              <a:srgbClr val="8F827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38" name="Google Shape;738;p40"/>
          <p:cNvSpPr/>
          <p:nvPr/>
        </p:nvSpPr>
        <p:spPr>
          <a:xfrm rot="-7946238">
            <a:off x="3318380" y="3375044"/>
            <a:ext cx="1179030" cy="872363"/>
          </a:xfrm>
          <a:custGeom>
            <a:avLst/>
            <a:gdLst/>
            <a:ahLst/>
            <a:cxnLst/>
            <a:rect l="l" t="t" r="r" b="b"/>
            <a:pathLst>
              <a:path w="120000" h="120000" extrusionOk="0">
                <a:moveTo>
                  <a:pt x="34330" y="14962"/>
                </a:moveTo>
                <a:lnTo>
                  <a:pt x="34330" y="14962"/>
                </a:lnTo>
                <a:cubicBezTo>
                  <a:pt x="49800" y="6873"/>
                  <a:pt x="68433" y="6590"/>
                  <a:pt x="84163" y="14204"/>
                </a:cubicBezTo>
                <a:lnTo>
                  <a:pt x="89195" y="8998"/>
                </a:lnTo>
                <a:lnTo>
                  <a:pt x="95980" y="22774"/>
                </a:lnTo>
                <a:lnTo>
                  <a:pt x="78196" y="20379"/>
                </a:lnTo>
                <a:lnTo>
                  <a:pt x="83226" y="15174"/>
                </a:lnTo>
                <a:lnTo>
                  <a:pt x="83226" y="15174"/>
                </a:lnTo>
                <a:cubicBezTo>
                  <a:pt x="67936" y="8019"/>
                  <a:pt x="49945" y="8351"/>
                  <a:pt x="34959" y="16066"/>
                </a:cubicBezTo>
                <a:close/>
              </a:path>
            </a:pathLst>
          </a:cu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39" name="Google Shape;739;p40"/>
          <p:cNvSpPr/>
          <p:nvPr/>
        </p:nvSpPr>
        <p:spPr>
          <a:xfrm rot="-2405144">
            <a:off x="3237399" y="2818270"/>
            <a:ext cx="1179030" cy="872363"/>
          </a:xfrm>
          <a:custGeom>
            <a:avLst/>
            <a:gdLst/>
            <a:ahLst/>
            <a:cxnLst/>
            <a:rect l="l" t="t" r="r" b="b"/>
            <a:pathLst>
              <a:path w="120000" h="120000" extrusionOk="0">
                <a:moveTo>
                  <a:pt x="34330" y="14962"/>
                </a:moveTo>
                <a:lnTo>
                  <a:pt x="34330" y="14962"/>
                </a:lnTo>
                <a:cubicBezTo>
                  <a:pt x="49800" y="6873"/>
                  <a:pt x="68433" y="6590"/>
                  <a:pt x="84163" y="14204"/>
                </a:cubicBezTo>
                <a:lnTo>
                  <a:pt x="89195" y="8998"/>
                </a:lnTo>
                <a:lnTo>
                  <a:pt x="95980" y="22774"/>
                </a:lnTo>
                <a:lnTo>
                  <a:pt x="78196" y="20379"/>
                </a:lnTo>
                <a:lnTo>
                  <a:pt x="83226" y="15174"/>
                </a:lnTo>
                <a:lnTo>
                  <a:pt x="83226" y="15174"/>
                </a:lnTo>
                <a:cubicBezTo>
                  <a:pt x="67936" y="8019"/>
                  <a:pt x="49945" y="8351"/>
                  <a:pt x="34959" y="16066"/>
                </a:cubicBezTo>
                <a:close/>
              </a:path>
            </a:pathLst>
          </a:custGeom>
          <a:solidFill>
            <a:srgbClr val="0960B5"/>
          </a:solidFill>
          <a:ln w="25400" cap="flat" cmpd="sng">
            <a:solidFill>
              <a:srgbClr val="0960B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740" name="Google Shape;740;p40"/>
          <p:cNvPicPr preferRelativeResize="0"/>
          <p:nvPr/>
        </p:nvPicPr>
        <p:blipFill rotWithShape="1">
          <a:blip r:embed="rId3">
            <a:alphaModFix/>
          </a:blip>
          <a:srcRect/>
          <a:stretch/>
        </p:blipFill>
        <p:spPr>
          <a:xfrm>
            <a:off x="3412602" y="2481249"/>
            <a:ext cx="2066723" cy="2085013"/>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4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a:t>Weitere Lektüre</a:t>
            </a:r>
            <a:endParaRPr/>
          </a:p>
        </p:txBody>
      </p:sp>
      <p:sp>
        <p:nvSpPr>
          <p:cNvPr id="746" name="Google Shape;746;p41"/>
          <p:cNvSpPr txBox="1"/>
          <p:nvPr/>
        </p:nvSpPr>
        <p:spPr>
          <a:xfrm>
            <a:off x="316258" y="1551100"/>
            <a:ext cx="8333671" cy="23083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368E00"/>
                </a:solidFill>
                <a:latin typeface="Arial"/>
                <a:ea typeface="Arial"/>
                <a:cs typeface="Arial"/>
                <a:sym typeface="Arial"/>
              </a:rPr>
              <a:t>5 VORTEILE EINER </a:t>
            </a:r>
            <a:r>
              <a:rPr lang="en-GB" sz="1200" b="0" i="0" u="none" strike="noStrike" cap="none">
                <a:solidFill>
                  <a:srgbClr val="000000"/>
                </a:solidFill>
                <a:latin typeface="Arial"/>
                <a:ea typeface="Arial"/>
                <a:cs typeface="Arial"/>
                <a:sym typeface="Arial"/>
              </a:rPr>
              <a:t>KREISLAUFWIRTSCHAFT </a:t>
            </a:r>
            <a:br>
              <a:rPr lang="en-GB" sz="1200" b="0" i="0" u="none" strike="noStrike" cap="none">
                <a:solidFill>
                  <a:srgbClr val="000000"/>
                </a:solidFill>
                <a:latin typeface="Arial"/>
                <a:ea typeface="Arial"/>
                <a:cs typeface="Arial"/>
                <a:sym typeface="Arial"/>
              </a:rPr>
            </a:br>
            <a:r>
              <a:rPr lang="en-GB" sz="12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https://tontoton.com/5-benefits-of-a-circular-economy/ </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368E00"/>
                </a:solidFill>
                <a:latin typeface="Arial"/>
                <a:ea typeface="Arial"/>
                <a:cs typeface="Arial"/>
                <a:sym typeface="Arial"/>
              </a:rPr>
              <a:t>Kreislaufwirtschaft - Was sind die Vorteile für Unternehmen? </a:t>
            </a:r>
            <a:r>
              <a:rPr lang="en-GB" sz="12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https://kenniskaarten.hetgroenebrein.nl/en/knowledge-map-circular-economy/ce-benefits-for-businesses/</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368E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368E00"/>
                </a:solidFill>
                <a:latin typeface="Arial"/>
                <a:ea typeface="Arial"/>
                <a:cs typeface="Arial"/>
                <a:sym typeface="Arial"/>
              </a:rPr>
              <a:t>Die Vorteile der Kreislaufwirtschaft - Veolia</a:t>
            </a:r>
            <a:br>
              <a:rPr lang="en-GB" sz="1200" b="1" i="0" u="none" strike="noStrike" cap="none">
                <a:solidFill>
                  <a:srgbClr val="368E00"/>
                </a:solidFill>
                <a:latin typeface="Arial"/>
                <a:ea typeface="Arial"/>
                <a:cs typeface="Arial"/>
                <a:sym typeface="Arial"/>
              </a:rPr>
            </a:br>
            <a:r>
              <a:rPr lang="en-GB" sz="12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https://www.youtube.com/watch?v=iXusHn804hc </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368E00"/>
                </a:solidFill>
                <a:latin typeface="Arial"/>
                <a:ea typeface="Arial"/>
                <a:cs typeface="Arial"/>
                <a:sym typeface="Arial"/>
              </a:rPr>
              <a:t>Die Vorteile einer Kreislaufwirtschaft für die Erreichung der Klimaziele und eine bessere Verwertung</a:t>
            </a:r>
            <a:br>
              <a:rPr lang="en-GB" sz="1200" b="1" i="0" u="none" strike="noStrike" cap="none">
                <a:solidFill>
                  <a:srgbClr val="368E00"/>
                </a:solidFill>
                <a:latin typeface="Arial"/>
                <a:ea typeface="Arial"/>
                <a:cs typeface="Arial"/>
                <a:sym typeface="Arial"/>
              </a:rPr>
            </a:br>
            <a:r>
              <a:rPr lang="en-GB" sz="12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https://www.youtube.com/watch?v=4cr8sSeeh0g </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368E00"/>
                </a:solidFill>
                <a:latin typeface="Arial"/>
                <a:ea typeface="Arial"/>
                <a:cs typeface="Arial"/>
                <a:sym typeface="Arial"/>
              </a:rPr>
              <a:t>CIRCULAR ECONOMY - Vorteile und Chancen für Unternehmen, </a:t>
            </a:r>
            <a:r>
              <a:rPr lang="en-GB" sz="1200" b="0" i="0" u="none" strike="noStrike" cap="none">
                <a:solidFill>
                  <a:srgbClr val="000000"/>
                </a:solidFill>
                <a:latin typeface="Arial"/>
                <a:ea typeface="Arial"/>
                <a:cs typeface="Arial"/>
                <a:sym typeface="Arial"/>
              </a:rPr>
              <a:t>https://www.youtube.com/watch?v=can-1BB9gz8 </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368E00"/>
                </a:solidFill>
                <a:latin typeface="Arial"/>
                <a:ea typeface="Arial"/>
                <a:cs typeface="Arial"/>
                <a:sym typeface="Arial"/>
              </a:rPr>
              <a:t>Kreislaufwirtschaft: 6 Vorteile für Unternehmen</a:t>
            </a:r>
            <a:br>
              <a:rPr lang="en-GB" sz="1200" b="1" i="0" u="none" strike="noStrike" cap="none">
                <a:solidFill>
                  <a:srgbClr val="368E00"/>
                </a:solidFill>
                <a:latin typeface="Arial"/>
                <a:ea typeface="Arial"/>
                <a:cs typeface="Arial"/>
                <a:sym typeface="Arial"/>
              </a:rPr>
            </a:br>
            <a:r>
              <a:rPr lang="en-GB" sz="1200" b="0" i="0" u="sng"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https://www.youtube.com/watch?v=OLIYDK34UNA </a:t>
            </a:r>
            <a:endParaRPr sz="1200" b="0" i="0" u="none" strike="noStrike" cap="none">
              <a:solidFill>
                <a:srgbClr val="000000"/>
              </a:solidFill>
              <a:latin typeface="Arial"/>
              <a:ea typeface="Arial"/>
              <a:cs typeface="Arial"/>
              <a:sym typeface="Arial"/>
            </a:endParaRPr>
          </a:p>
        </p:txBody>
      </p:sp>
      <p:sp>
        <p:nvSpPr>
          <p:cNvPr id="747" name="Google Shape;747;p41"/>
          <p:cNvSpPr txBox="1"/>
          <p:nvPr/>
        </p:nvSpPr>
        <p:spPr>
          <a:xfrm>
            <a:off x="316258" y="1224943"/>
            <a:ext cx="53007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E7501B"/>
                </a:solidFill>
                <a:latin typeface="Arial"/>
                <a:ea typeface="Arial"/>
                <a:cs typeface="Arial"/>
                <a:sym typeface="Arial"/>
              </a:rPr>
              <a:t>Vorteile für Unternehmen</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42"/>
          <p:cNvSpPr txBox="1">
            <a:spLocks noGrp="1"/>
          </p:cNvSpPr>
          <p:nvPr>
            <p:ph type="title"/>
          </p:nvPr>
        </p:nvSpPr>
        <p:spPr>
          <a:xfrm>
            <a:off x="713100" y="-55586"/>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dirty="0" err="1"/>
              <a:t>Weitere</a:t>
            </a:r>
            <a:r>
              <a:rPr lang="en-GB" dirty="0"/>
              <a:t> </a:t>
            </a:r>
            <a:r>
              <a:rPr lang="en-GB" dirty="0" err="1"/>
              <a:t>Lektüre</a:t>
            </a:r>
            <a:endParaRPr dirty="0"/>
          </a:p>
        </p:txBody>
      </p:sp>
      <p:sp>
        <p:nvSpPr>
          <p:cNvPr id="753" name="Google Shape;753;p42"/>
          <p:cNvSpPr txBox="1"/>
          <p:nvPr/>
        </p:nvSpPr>
        <p:spPr>
          <a:xfrm>
            <a:off x="316258" y="1195500"/>
            <a:ext cx="8333671" cy="3477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100" b="1" i="0" u="none" strike="noStrike" cap="none" dirty="0" err="1">
                <a:solidFill>
                  <a:srgbClr val="368E00"/>
                </a:solidFill>
                <a:latin typeface="Arial"/>
                <a:ea typeface="Arial"/>
                <a:cs typeface="Arial"/>
                <a:sym typeface="Arial"/>
              </a:rPr>
              <a:t>Bücher</a:t>
            </a:r>
            <a:r>
              <a:rPr lang="en-GB" sz="1100" b="1" i="0" u="none" strike="noStrike" cap="none" dirty="0">
                <a:solidFill>
                  <a:srgbClr val="368E00"/>
                </a:solidFill>
                <a:latin typeface="Arial"/>
                <a:ea typeface="Arial"/>
                <a:cs typeface="Arial"/>
                <a:sym typeface="Arial"/>
              </a:rPr>
              <a:t>, </a:t>
            </a:r>
            <a:r>
              <a:rPr lang="en-GB" sz="1100" b="1" i="0" u="none" strike="noStrike" cap="none" dirty="0" err="1">
                <a:solidFill>
                  <a:srgbClr val="368E00"/>
                </a:solidFill>
                <a:latin typeface="Arial"/>
                <a:ea typeface="Arial"/>
                <a:cs typeface="Arial"/>
                <a:sym typeface="Arial"/>
              </a:rPr>
              <a:t>Abhandlungen</a:t>
            </a:r>
            <a:r>
              <a:rPr lang="en-GB" sz="1100" b="1" i="0" u="none" strike="noStrike" cap="none" dirty="0">
                <a:solidFill>
                  <a:srgbClr val="368E00"/>
                </a:solidFill>
                <a:latin typeface="Arial"/>
                <a:ea typeface="Arial"/>
                <a:cs typeface="Arial"/>
                <a:sym typeface="Arial"/>
              </a:rPr>
              <a:t>, </a:t>
            </a:r>
            <a:r>
              <a:rPr lang="en-GB" sz="1100" b="1" i="0" u="none" strike="noStrike" cap="none" dirty="0" err="1">
                <a:solidFill>
                  <a:srgbClr val="368E00"/>
                </a:solidFill>
                <a:latin typeface="Arial"/>
                <a:ea typeface="Arial"/>
                <a:cs typeface="Arial"/>
                <a:sym typeface="Arial"/>
              </a:rPr>
              <a:t>Leitfäden</a:t>
            </a:r>
            <a:r>
              <a:rPr lang="en-GB" sz="1100" b="1" i="0" u="none" strike="noStrike" cap="none" dirty="0">
                <a:solidFill>
                  <a:srgbClr val="368E00"/>
                </a:solidFill>
                <a:latin typeface="Arial"/>
                <a:ea typeface="Arial"/>
                <a:cs typeface="Arial"/>
                <a:sym typeface="Arial"/>
              </a:rPr>
              <a:t>, </a:t>
            </a:r>
            <a:r>
              <a:rPr lang="en-GB" sz="1100" b="1" i="0" u="none" strike="noStrike" cap="none" dirty="0" err="1">
                <a:solidFill>
                  <a:srgbClr val="368E00"/>
                </a:solidFill>
                <a:latin typeface="Arial"/>
                <a:ea typeface="Arial"/>
                <a:cs typeface="Arial"/>
                <a:sym typeface="Arial"/>
              </a:rPr>
              <a:t>Diplomarbeiten</a:t>
            </a:r>
            <a:r>
              <a:rPr lang="en-GB" sz="1100" b="1" i="0" u="none" strike="noStrike" cap="none" dirty="0">
                <a:solidFill>
                  <a:srgbClr val="368E00"/>
                </a:solidFill>
                <a:latin typeface="Arial"/>
                <a:ea typeface="Arial"/>
                <a:cs typeface="Arial"/>
                <a:sym typeface="Arial"/>
              </a:rPr>
              <a:t>, </a:t>
            </a:r>
            <a:r>
              <a:rPr lang="en-GB" sz="1100" b="1" i="0" u="none" strike="noStrike" cap="none" dirty="0" err="1">
                <a:solidFill>
                  <a:srgbClr val="368E00"/>
                </a:solidFill>
                <a:latin typeface="Arial"/>
                <a:ea typeface="Arial"/>
                <a:cs typeface="Arial"/>
                <a:sym typeface="Arial"/>
              </a:rPr>
              <a:t>Sonstiges</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100" b="0" i="0" u="none" strike="noStrike" cap="none" dirty="0" err="1">
                <a:solidFill>
                  <a:srgbClr val="000000"/>
                </a:solidFill>
                <a:latin typeface="Arial"/>
                <a:ea typeface="Arial"/>
                <a:cs typeface="Arial"/>
                <a:sym typeface="Arial"/>
              </a:rPr>
              <a:t>Europäische</a:t>
            </a:r>
            <a:r>
              <a:rPr lang="en-GB" sz="1100" b="0" i="0" u="none" strike="noStrike" cap="none" dirty="0">
                <a:solidFill>
                  <a:srgbClr val="000000"/>
                </a:solidFill>
                <a:latin typeface="Arial"/>
                <a:ea typeface="Arial"/>
                <a:cs typeface="Arial"/>
                <a:sym typeface="Arial"/>
              </a:rPr>
              <a:t> </a:t>
            </a:r>
            <a:r>
              <a:rPr lang="en-GB" sz="1100" b="0" i="0" u="none" strike="noStrike" cap="none" dirty="0" err="1">
                <a:solidFill>
                  <a:srgbClr val="000000"/>
                </a:solidFill>
                <a:latin typeface="Arial"/>
                <a:ea typeface="Arial"/>
                <a:cs typeface="Arial"/>
                <a:sym typeface="Arial"/>
              </a:rPr>
              <a:t>Kommission</a:t>
            </a:r>
            <a:r>
              <a:rPr lang="en-GB" sz="1100" b="0" i="0" u="none" strike="noStrike" cap="none" dirty="0">
                <a:solidFill>
                  <a:srgbClr val="000000"/>
                </a:solidFill>
                <a:latin typeface="Arial"/>
                <a:ea typeface="Arial"/>
                <a:cs typeface="Arial"/>
                <a:sym typeface="Arial"/>
              </a:rPr>
              <a:t>, </a:t>
            </a:r>
            <a:r>
              <a:rPr lang="en-GB" sz="1100" b="0" i="1" u="none" strike="noStrike" cap="none" dirty="0" err="1">
                <a:solidFill>
                  <a:srgbClr val="000000"/>
                </a:solidFill>
                <a:latin typeface="Arial"/>
                <a:ea typeface="Arial"/>
                <a:cs typeface="Arial"/>
                <a:sym typeface="Arial"/>
              </a:rPr>
              <a:t>Aktionsplan</a:t>
            </a:r>
            <a:r>
              <a:rPr lang="en-GB" sz="1100" b="0" i="1" u="none" strike="noStrike" cap="none" dirty="0">
                <a:solidFill>
                  <a:srgbClr val="000000"/>
                </a:solidFill>
                <a:latin typeface="Arial"/>
                <a:ea typeface="Arial"/>
                <a:cs typeface="Arial"/>
                <a:sym typeface="Arial"/>
              </a:rPr>
              <a:t> für </a:t>
            </a:r>
            <a:r>
              <a:rPr lang="en-GB" sz="1100" b="0" i="1" u="none" strike="noStrike" cap="none" dirty="0" err="1">
                <a:solidFill>
                  <a:srgbClr val="000000"/>
                </a:solidFill>
                <a:latin typeface="Arial"/>
                <a:ea typeface="Arial"/>
                <a:cs typeface="Arial"/>
                <a:sym typeface="Arial"/>
              </a:rPr>
              <a:t>eine</a:t>
            </a:r>
            <a:r>
              <a:rPr lang="en-GB" sz="1100" b="0" i="1" u="none" strike="noStrike" cap="none" dirty="0">
                <a:solidFill>
                  <a:srgbClr val="000000"/>
                </a:solidFill>
                <a:latin typeface="Arial"/>
                <a:ea typeface="Arial"/>
                <a:cs typeface="Arial"/>
                <a:sym typeface="Arial"/>
              </a:rPr>
              <a:t> </a:t>
            </a:r>
            <a:r>
              <a:rPr lang="en-GB" sz="1100" b="0" i="1" u="none" strike="noStrike" cap="none" dirty="0" err="1">
                <a:solidFill>
                  <a:srgbClr val="000000"/>
                </a:solidFill>
                <a:latin typeface="Arial"/>
                <a:ea typeface="Arial"/>
                <a:cs typeface="Arial"/>
                <a:sym typeface="Arial"/>
              </a:rPr>
              <a:t>Kreislaufwirtschaft</a:t>
            </a:r>
            <a:r>
              <a:rPr lang="en-GB" sz="1100" b="0" i="1" u="none" strike="noStrike" cap="none" dirty="0">
                <a:solidFill>
                  <a:srgbClr val="000000"/>
                </a:solidFill>
                <a:latin typeface="Arial"/>
                <a:ea typeface="Arial"/>
                <a:cs typeface="Arial"/>
                <a:sym typeface="Arial"/>
              </a:rPr>
              <a:t> - Für </a:t>
            </a:r>
            <a:r>
              <a:rPr lang="en-GB" sz="1100" b="0" i="1" u="none" strike="noStrike" cap="none" dirty="0" err="1">
                <a:solidFill>
                  <a:srgbClr val="000000"/>
                </a:solidFill>
                <a:latin typeface="Arial"/>
                <a:ea typeface="Arial"/>
                <a:cs typeface="Arial"/>
                <a:sym typeface="Arial"/>
              </a:rPr>
              <a:t>ein</a:t>
            </a:r>
            <a:r>
              <a:rPr lang="en-GB" sz="1100" b="0" i="1" u="none" strike="noStrike" cap="none" dirty="0">
                <a:solidFill>
                  <a:srgbClr val="000000"/>
                </a:solidFill>
                <a:latin typeface="Arial"/>
                <a:ea typeface="Arial"/>
                <a:cs typeface="Arial"/>
                <a:sym typeface="Arial"/>
              </a:rPr>
              <a:t> </a:t>
            </a:r>
            <a:r>
              <a:rPr lang="en-GB" sz="1100" b="0" i="1" u="none" strike="noStrike" cap="none" dirty="0" err="1">
                <a:solidFill>
                  <a:srgbClr val="000000"/>
                </a:solidFill>
                <a:latin typeface="Arial"/>
                <a:ea typeface="Arial"/>
                <a:cs typeface="Arial"/>
                <a:sym typeface="Arial"/>
              </a:rPr>
              <a:t>sauberes</a:t>
            </a:r>
            <a:r>
              <a:rPr lang="en-GB" sz="1100" b="0" i="1" u="none" strike="noStrike" cap="none" dirty="0">
                <a:solidFill>
                  <a:srgbClr val="000000"/>
                </a:solidFill>
                <a:latin typeface="Arial"/>
                <a:ea typeface="Arial"/>
                <a:cs typeface="Arial"/>
                <a:sym typeface="Arial"/>
              </a:rPr>
              <a:t> und </a:t>
            </a:r>
            <a:r>
              <a:rPr lang="en-GB" sz="1100" b="0" i="1" u="none" strike="noStrike" cap="none" dirty="0" err="1">
                <a:solidFill>
                  <a:srgbClr val="000000"/>
                </a:solidFill>
                <a:latin typeface="Arial"/>
                <a:ea typeface="Arial"/>
                <a:cs typeface="Arial"/>
                <a:sym typeface="Arial"/>
              </a:rPr>
              <a:t>wettbewerbsfähigeres</a:t>
            </a:r>
            <a:r>
              <a:rPr lang="en-GB" sz="1100" b="0" i="1" u="none" strike="noStrike" cap="none" dirty="0">
                <a:solidFill>
                  <a:srgbClr val="000000"/>
                </a:solidFill>
                <a:latin typeface="Arial"/>
                <a:ea typeface="Arial"/>
                <a:cs typeface="Arial"/>
                <a:sym typeface="Arial"/>
              </a:rPr>
              <a:t> Europa, </a:t>
            </a:r>
            <a:r>
              <a:rPr lang="en-GB" sz="1100" b="0" i="0" u="none" strike="noStrike" cap="none" dirty="0">
                <a:solidFill>
                  <a:srgbClr val="000000"/>
                </a:solidFill>
                <a:latin typeface="Arial"/>
                <a:ea typeface="Arial"/>
                <a:cs typeface="Arial"/>
                <a:sym typeface="Arial"/>
              </a:rPr>
              <a:t>https://ec.europa.eu/environment/pdf/circular-economy/new_circular_economy_action_plan.pdf, </a:t>
            </a:r>
            <a:r>
              <a:rPr lang="en-GB" sz="1100" b="0" i="0" u="none" strike="noStrike" cap="none" dirty="0" err="1">
                <a:solidFill>
                  <a:srgbClr val="000000"/>
                </a:solidFill>
                <a:latin typeface="Arial"/>
                <a:ea typeface="Arial"/>
                <a:cs typeface="Arial"/>
                <a:sym typeface="Arial"/>
              </a:rPr>
              <a:t>letzter</a:t>
            </a:r>
            <a:r>
              <a:rPr lang="en-GB" sz="1100" b="0" i="0" u="none" strike="noStrike" cap="none" dirty="0">
                <a:solidFill>
                  <a:srgbClr val="000000"/>
                </a:solidFill>
                <a:latin typeface="Arial"/>
                <a:ea typeface="Arial"/>
                <a:cs typeface="Arial"/>
                <a:sym typeface="Arial"/>
              </a:rPr>
              <a:t> </a:t>
            </a:r>
            <a:r>
              <a:rPr lang="en-GB" sz="1100" b="0" i="0" u="none" strike="noStrike" cap="none" dirty="0" err="1">
                <a:solidFill>
                  <a:srgbClr val="000000"/>
                </a:solidFill>
                <a:latin typeface="Arial"/>
                <a:ea typeface="Arial"/>
                <a:cs typeface="Arial"/>
                <a:sym typeface="Arial"/>
              </a:rPr>
              <a:t>Zugriff</a:t>
            </a:r>
            <a:r>
              <a:rPr lang="en-GB" sz="1100" b="0" i="0" u="none" strike="noStrike" cap="none" dirty="0">
                <a:solidFill>
                  <a:srgbClr val="000000"/>
                </a:solidFill>
                <a:latin typeface="Arial"/>
                <a:ea typeface="Arial"/>
                <a:cs typeface="Arial"/>
                <a:sym typeface="Arial"/>
              </a:rPr>
              <a:t> am 06.01.2022.</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100" b="0" i="0" u="none" strike="noStrike" cap="none" dirty="0" err="1">
                <a:solidFill>
                  <a:srgbClr val="000000"/>
                </a:solidFill>
                <a:latin typeface="Arial"/>
                <a:ea typeface="Arial"/>
                <a:cs typeface="Arial"/>
                <a:sym typeface="Arial"/>
              </a:rPr>
              <a:t>Aarikka-Stenroos</a:t>
            </a:r>
            <a:r>
              <a:rPr lang="en-GB" sz="1100" b="0" i="0" u="none" strike="noStrike" cap="none" dirty="0">
                <a:solidFill>
                  <a:srgbClr val="000000"/>
                </a:solidFill>
                <a:latin typeface="Arial"/>
                <a:ea typeface="Arial"/>
                <a:cs typeface="Arial"/>
                <a:sym typeface="Arial"/>
              </a:rPr>
              <a:t>, L.; </a:t>
            </a:r>
            <a:r>
              <a:rPr lang="en-GB" sz="1100" b="0" i="0" u="none" strike="noStrike" cap="none" dirty="0" err="1">
                <a:solidFill>
                  <a:srgbClr val="000000"/>
                </a:solidFill>
                <a:latin typeface="Arial"/>
                <a:ea typeface="Arial"/>
                <a:cs typeface="Arial"/>
                <a:sym typeface="Arial"/>
              </a:rPr>
              <a:t>Welathanthri</a:t>
            </a:r>
            <a:r>
              <a:rPr lang="en-GB" sz="1100" b="0" i="0" u="none" strike="noStrike" cap="none" dirty="0">
                <a:solidFill>
                  <a:srgbClr val="000000"/>
                </a:solidFill>
                <a:latin typeface="Arial"/>
                <a:ea typeface="Arial"/>
                <a:cs typeface="Arial"/>
                <a:sym typeface="Arial"/>
              </a:rPr>
              <a:t>, M.D.; </a:t>
            </a:r>
            <a:r>
              <a:rPr lang="en-GB" sz="1100" b="0" i="0" u="none" strike="noStrike" cap="none" dirty="0" err="1">
                <a:solidFill>
                  <a:srgbClr val="000000"/>
                </a:solidFill>
                <a:latin typeface="Arial"/>
                <a:ea typeface="Arial"/>
                <a:cs typeface="Arial"/>
                <a:sym typeface="Arial"/>
              </a:rPr>
              <a:t>Ranta</a:t>
            </a:r>
            <a:r>
              <a:rPr lang="en-GB" sz="1100" b="0" i="0" u="none" strike="noStrike" cap="none" dirty="0">
                <a:solidFill>
                  <a:srgbClr val="000000"/>
                </a:solidFill>
                <a:latin typeface="Arial"/>
                <a:ea typeface="Arial"/>
                <a:cs typeface="Arial"/>
                <a:sym typeface="Arial"/>
              </a:rPr>
              <a:t>, V. </a:t>
            </a:r>
            <a:r>
              <a:rPr lang="en-GB" sz="1100" b="0" i="1" u="none" strike="noStrike" cap="none" dirty="0">
                <a:solidFill>
                  <a:srgbClr val="000000"/>
                </a:solidFill>
                <a:latin typeface="Arial"/>
                <a:ea typeface="Arial"/>
                <a:cs typeface="Arial"/>
                <a:sym typeface="Arial"/>
              </a:rPr>
              <a:t>What Is the Customer Value of the Circular Economy? Eine </a:t>
            </a:r>
            <a:r>
              <a:rPr lang="en-GB" sz="1100" b="0" i="1" u="none" strike="noStrike" cap="none" dirty="0" err="1">
                <a:solidFill>
                  <a:srgbClr val="000000"/>
                </a:solidFill>
                <a:latin typeface="Arial"/>
                <a:ea typeface="Arial"/>
                <a:cs typeface="Arial"/>
                <a:sym typeface="Arial"/>
              </a:rPr>
              <a:t>branchenübergreifende</a:t>
            </a:r>
            <a:r>
              <a:rPr lang="en-GB" sz="1100" b="0" i="1" u="none" strike="noStrike" cap="none" dirty="0">
                <a:solidFill>
                  <a:srgbClr val="000000"/>
                </a:solidFill>
                <a:latin typeface="Arial"/>
                <a:ea typeface="Arial"/>
                <a:cs typeface="Arial"/>
                <a:sym typeface="Arial"/>
              </a:rPr>
              <a:t> </a:t>
            </a:r>
            <a:r>
              <a:rPr lang="en-GB" sz="1100" b="0" i="1" u="none" strike="noStrike" cap="none" dirty="0" err="1">
                <a:solidFill>
                  <a:srgbClr val="000000"/>
                </a:solidFill>
                <a:latin typeface="Arial"/>
                <a:ea typeface="Arial"/>
                <a:cs typeface="Arial"/>
                <a:sym typeface="Arial"/>
              </a:rPr>
              <a:t>Untersuchung</a:t>
            </a:r>
            <a:r>
              <a:rPr lang="en-GB" sz="1100" b="0" i="1" u="none" strike="noStrike" cap="none" dirty="0">
                <a:solidFill>
                  <a:srgbClr val="000000"/>
                </a:solidFill>
                <a:latin typeface="Arial"/>
                <a:ea typeface="Arial"/>
                <a:cs typeface="Arial"/>
                <a:sym typeface="Arial"/>
              </a:rPr>
              <a:t> der von </a:t>
            </a:r>
            <a:r>
              <a:rPr lang="en-GB" sz="1100" b="0" i="1" u="none" strike="noStrike" cap="none" dirty="0" err="1">
                <a:solidFill>
                  <a:srgbClr val="000000"/>
                </a:solidFill>
                <a:latin typeface="Arial"/>
                <a:ea typeface="Arial"/>
                <a:cs typeface="Arial"/>
                <a:sym typeface="Arial"/>
              </a:rPr>
              <a:t>Verbrauchern</a:t>
            </a:r>
            <a:r>
              <a:rPr lang="en-GB" sz="1100" b="0" i="1" u="none" strike="noStrike" cap="none" dirty="0">
                <a:solidFill>
                  <a:srgbClr val="000000"/>
                </a:solidFill>
                <a:latin typeface="Arial"/>
                <a:ea typeface="Arial"/>
                <a:cs typeface="Arial"/>
                <a:sym typeface="Arial"/>
              </a:rPr>
              <a:t> und </a:t>
            </a:r>
            <a:r>
              <a:rPr lang="en-GB" sz="1100" b="0" i="1" u="none" strike="noStrike" cap="none" dirty="0" err="1">
                <a:solidFill>
                  <a:srgbClr val="000000"/>
                </a:solidFill>
                <a:latin typeface="Arial"/>
                <a:ea typeface="Arial"/>
                <a:cs typeface="Arial"/>
                <a:sym typeface="Arial"/>
              </a:rPr>
              <a:t>Geschäftskunden</a:t>
            </a:r>
            <a:r>
              <a:rPr lang="en-GB" sz="1100" b="0" i="1" u="none" strike="noStrike" cap="none" dirty="0">
                <a:solidFill>
                  <a:srgbClr val="000000"/>
                </a:solidFill>
                <a:latin typeface="Arial"/>
                <a:ea typeface="Arial"/>
                <a:cs typeface="Arial"/>
                <a:sym typeface="Arial"/>
              </a:rPr>
              <a:t> </a:t>
            </a:r>
            <a:r>
              <a:rPr lang="en-GB" sz="1100" b="0" i="1" u="none" strike="noStrike" cap="none" dirty="0" err="1">
                <a:solidFill>
                  <a:srgbClr val="000000"/>
                </a:solidFill>
                <a:latin typeface="Arial"/>
                <a:ea typeface="Arial"/>
                <a:cs typeface="Arial"/>
                <a:sym typeface="Arial"/>
              </a:rPr>
              <a:t>wahrgenommenen</a:t>
            </a:r>
            <a:r>
              <a:rPr lang="en-GB" sz="1100" b="0" i="1" u="none" strike="noStrike" cap="none" dirty="0">
                <a:solidFill>
                  <a:srgbClr val="000000"/>
                </a:solidFill>
                <a:latin typeface="Arial"/>
                <a:ea typeface="Arial"/>
                <a:cs typeface="Arial"/>
                <a:sym typeface="Arial"/>
              </a:rPr>
              <a:t> </a:t>
            </a:r>
            <a:r>
              <a:rPr lang="en-GB" sz="1100" b="0" i="1" u="none" strike="noStrike" cap="none" dirty="0" err="1">
                <a:solidFill>
                  <a:srgbClr val="000000"/>
                </a:solidFill>
                <a:latin typeface="Arial"/>
                <a:ea typeface="Arial"/>
                <a:cs typeface="Arial"/>
                <a:sym typeface="Arial"/>
              </a:rPr>
              <a:t>unterschiedlichen</a:t>
            </a:r>
            <a:r>
              <a:rPr lang="en-GB" sz="1100" b="0" i="1" u="none" strike="noStrike" cap="none" dirty="0">
                <a:solidFill>
                  <a:srgbClr val="000000"/>
                </a:solidFill>
                <a:latin typeface="Arial"/>
                <a:ea typeface="Arial"/>
                <a:cs typeface="Arial"/>
                <a:sym typeface="Arial"/>
              </a:rPr>
              <a:t> </a:t>
            </a:r>
            <a:r>
              <a:rPr lang="en-GB" sz="1100" b="0" i="1" u="none" strike="noStrike" cap="none" dirty="0" err="1">
                <a:solidFill>
                  <a:srgbClr val="000000"/>
                </a:solidFill>
                <a:latin typeface="Arial"/>
                <a:ea typeface="Arial"/>
                <a:cs typeface="Arial"/>
                <a:sym typeface="Arial"/>
              </a:rPr>
              <a:t>Werte</a:t>
            </a:r>
            <a:r>
              <a:rPr lang="en-GB" sz="1100" b="0" i="0" u="none" strike="noStrike" cap="none" dirty="0">
                <a:solidFill>
                  <a:srgbClr val="000000"/>
                </a:solidFill>
                <a:latin typeface="Arial"/>
                <a:ea typeface="Arial"/>
                <a:cs typeface="Arial"/>
                <a:sym typeface="Arial"/>
              </a:rPr>
              <a:t>. </a:t>
            </a:r>
            <a:r>
              <a:rPr lang="en-GB" sz="1100" b="0" i="0" u="none" strike="noStrike" cap="none" dirty="0" err="1">
                <a:solidFill>
                  <a:srgbClr val="000000"/>
                </a:solidFill>
                <a:latin typeface="Arial"/>
                <a:ea typeface="Arial"/>
                <a:cs typeface="Arial"/>
                <a:sym typeface="Arial"/>
              </a:rPr>
              <a:t>Nachhaltigkeit</a:t>
            </a:r>
            <a:r>
              <a:rPr lang="en-GB" sz="1100" b="0" i="0" u="none" strike="noStrike" cap="none" dirty="0">
                <a:solidFill>
                  <a:srgbClr val="000000"/>
                </a:solidFill>
                <a:latin typeface="Arial"/>
                <a:ea typeface="Arial"/>
                <a:cs typeface="Arial"/>
                <a:sym typeface="Arial"/>
              </a:rPr>
              <a:t> 2021, 13, 13764.https://www.mdpi.com/2071-1050/13/24/13764 </a:t>
            </a:r>
            <a:r>
              <a:rPr lang="en-GB" sz="1100" b="0" i="0" u="none" strike="noStrike" cap="none" dirty="0" err="1">
                <a:solidFill>
                  <a:srgbClr val="000000"/>
                </a:solidFill>
                <a:latin typeface="Arial"/>
                <a:ea typeface="Arial"/>
                <a:cs typeface="Arial"/>
                <a:sym typeface="Arial"/>
              </a:rPr>
              <a:t>letzter</a:t>
            </a:r>
            <a:r>
              <a:rPr lang="en-GB" sz="1100" b="0" i="0" u="none" strike="noStrike" cap="none" dirty="0">
                <a:solidFill>
                  <a:srgbClr val="000000"/>
                </a:solidFill>
                <a:latin typeface="Arial"/>
                <a:ea typeface="Arial"/>
                <a:cs typeface="Arial"/>
                <a:sym typeface="Arial"/>
              </a:rPr>
              <a:t> </a:t>
            </a:r>
            <a:r>
              <a:rPr lang="en-GB" sz="1100" b="0" i="0" u="none" strike="noStrike" cap="none" dirty="0" err="1">
                <a:solidFill>
                  <a:srgbClr val="000000"/>
                </a:solidFill>
                <a:latin typeface="Arial"/>
                <a:ea typeface="Arial"/>
                <a:cs typeface="Arial"/>
                <a:sym typeface="Arial"/>
              </a:rPr>
              <a:t>Zugriff</a:t>
            </a:r>
            <a:r>
              <a:rPr lang="en-GB" sz="1100" b="0" i="0" u="none" strike="noStrike" cap="none" dirty="0">
                <a:solidFill>
                  <a:srgbClr val="000000"/>
                </a:solidFill>
                <a:latin typeface="Arial"/>
                <a:ea typeface="Arial"/>
                <a:cs typeface="Arial"/>
                <a:sym typeface="Arial"/>
              </a:rPr>
              <a:t>: 18/01/2022</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100" b="0" i="0" u="none" strike="noStrike" cap="none" dirty="0" err="1">
                <a:solidFill>
                  <a:srgbClr val="000000"/>
                </a:solidFill>
                <a:latin typeface="Arial"/>
                <a:ea typeface="Arial"/>
                <a:cs typeface="Arial"/>
                <a:sym typeface="Arial"/>
              </a:rPr>
              <a:t>Macartur</a:t>
            </a:r>
            <a:r>
              <a:rPr lang="en-GB" sz="1100" b="0" i="0" u="none" strike="noStrike" cap="none" dirty="0">
                <a:solidFill>
                  <a:srgbClr val="000000"/>
                </a:solidFill>
                <a:latin typeface="Arial"/>
                <a:ea typeface="Arial"/>
                <a:cs typeface="Arial"/>
                <a:sym typeface="Arial"/>
              </a:rPr>
              <a:t> Foundation, Ellen, (2013), </a:t>
            </a:r>
            <a:r>
              <a:rPr lang="en-GB" sz="1100" b="0" i="1" u="none" strike="noStrike" cap="none" dirty="0">
                <a:solidFill>
                  <a:srgbClr val="000000"/>
                </a:solidFill>
                <a:latin typeface="Arial"/>
                <a:ea typeface="Arial"/>
                <a:cs typeface="Arial"/>
                <a:sym typeface="Arial"/>
              </a:rPr>
              <a:t>Towards the Circular Economy, </a:t>
            </a:r>
            <a:r>
              <a:rPr lang="en-GB" sz="1100" b="0" i="0" u="none" strike="noStrike" cap="none" dirty="0">
                <a:solidFill>
                  <a:srgbClr val="000000"/>
                </a:solidFill>
                <a:latin typeface="Arial"/>
                <a:ea typeface="Arial"/>
                <a:cs typeface="Arial"/>
                <a:sym typeface="Arial"/>
              </a:rPr>
              <a:t>Bd. 1. </a:t>
            </a:r>
            <a:r>
              <a:rPr lang="en-GB" sz="1100" b="0" i="1" u="sng" strike="noStrike" cap="none" dirty="0">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https://emf.thirdlight.com/link/x8ay372a3r11-k6775n/@/preview/1?o </a:t>
            </a:r>
            <a:r>
              <a:rPr lang="en-GB" sz="1100" b="0" i="0" u="none" strike="noStrike" cap="none" dirty="0" err="1">
                <a:solidFill>
                  <a:srgbClr val="000000"/>
                </a:solidFill>
                <a:latin typeface="Arial"/>
                <a:ea typeface="Arial"/>
                <a:cs typeface="Arial"/>
                <a:sym typeface="Arial"/>
              </a:rPr>
              <a:t>letzter</a:t>
            </a:r>
            <a:r>
              <a:rPr lang="en-GB" sz="1100" b="0" i="0" u="none" strike="noStrike" cap="none" dirty="0">
                <a:solidFill>
                  <a:srgbClr val="000000"/>
                </a:solidFill>
                <a:latin typeface="Arial"/>
                <a:ea typeface="Arial"/>
                <a:cs typeface="Arial"/>
                <a:sym typeface="Arial"/>
              </a:rPr>
              <a:t> </a:t>
            </a:r>
            <a:r>
              <a:rPr lang="en-GB" sz="1100" b="0" i="0" u="none" strike="noStrike" cap="none" dirty="0" err="1">
                <a:solidFill>
                  <a:srgbClr val="000000"/>
                </a:solidFill>
                <a:latin typeface="Arial"/>
                <a:ea typeface="Arial"/>
                <a:cs typeface="Arial"/>
                <a:sym typeface="Arial"/>
              </a:rPr>
              <a:t>Zugriff</a:t>
            </a:r>
            <a:r>
              <a:rPr lang="en-GB" sz="1100" b="0" i="0" u="none" strike="noStrike" cap="none" dirty="0">
                <a:solidFill>
                  <a:srgbClr val="000000"/>
                </a:solidFill>
                <a:latin typeface="Arial"/>
                <a:ea typeface="Arial"/>
                <a:cs typeface="Arial"/>
                <a:sym typeface="Arial"/>
              </a:rPr>
              <a:t>: 13.01.2022.</a:t>
            </a:r>
            <a:endParaRPr dirty="0"/>
          </a:p>
          <a:p>
            <a:pPr marL="0" marR="0" lvl="0" indent="0" algn="l" rtl="0">
              <a:lnSpc>
                <a:spcPct val="100000"/>
              </a:lnSpc>
              <a:spcBef>
                <a:spcPts val="0"/>
              </a:spcBef>
              <a:spcAft>
                <a:spcPts val="0"/>
              </a:spcAft>
              <a:buNone/>
            </a:pPr>
            <a:r>
              <a:rPr lang="en-GB" sz="1100" b="0" i="0" u="none" strike="noStrike" cap="none" dirty="0" err="1">
                <a:solidFill>
                  <a:srgbClr val="000000"/>
                </a:solidFill>
                <a:latin typeface="Arial"/>
                <a:ea typeface="Arial"/>
                <a:cs typeface="Arial"/>
                <a:sym typeface="Arial"/>
              </a:rPr>
              <a:t>Šajn</a:t>
            </a:r>
            <a:r>
              <a:rPr lang="en-GB" sz="1100" b="0" i="0" u="none" strike="noStrike" cap="none" dirty="0">
                <a:solidFill>
                  <a:srgbClr val="000000"/>
                </a:solidFill>
                <a:latin typeface="Arial"/>
                <a:ea typeface="Arial"/>
                <a:cs typeface="Arial"/>
                <a:sym typeface="Arial"/>
              </a:rPr>
              <a:t>, </a:t>
            </a:r>
            <a:r>
              <a:rPr lang="en-GB" sz="1100" b="0" i="0" u="none" strike="noStrike" cap="none" dirty="0" err="1">
                <a:solidFill>
                  <a:srgbClr val="000000"/>
                </a:solidFill>
                <a:latin typeface="Arial"/>
                <a:ea typeface="Arial"/>
                <a:cs typeface="Arial"/>
                <a:sym typeface="Arial"/>
              </a:rPr>
              <a:t>Nikolina</a:t>
            </a:r>
            <a:r>
              <a:rPr lang="en-GB" sz="1100" b="0" i="0" u="none" strike="noStrike" cap="none" dirty="0">
                <a:solidFill>
                  <a:srgbClr val="000000"/>
                </a:solidFill>
                <a:latin typeface="Arial"/>
                <a:ea typeface="Arial"/>
                <a:cs typeface="Arial"/>
                <a:sym typeface="Arial"/>
              </a:rPr>
              <a:t>, </a:t>
            </a:r>
            <a:r>
              <a:rPr lang="en-GB" sz="1100" b="0" i="0" u="none" strike="noStrike" cap="none" dirty="0" err="1">
                <a:solidFill>
                  <a:srgbClr val="000000"/>
                </a:solidFill>
                <a:latin typeface="Arial"/>
                <a:ea typeface="Arial"/>
                <a:cs typeface="Arial"/>
                <a:sym typeface="Arial"/>
              </a:rPr>
              <a:t>Europäisches</a:t>
            </a:r>
            <a:r>
              <a:rPr lang="en-GB" sz="1100" b="0" i="0" u="none" strike="noStrike" cap="none" dirty="0">
                <a:solidFill>
                  <a:srgbClr val="000000"/>
                </a:solidFill>
                <a:latin typeface="Arial"/>
                <a:ea typeface="Arial"/>
                <a:cs typeface="Arial"/>
                <a:sym typeface="Arial"/>
              </a:rPr>
              <a:t> </a:t>
            </a:r>
            <a:r>
              <a:rPr lang="en-GB" sz="1100" b="0" i="0" u="none" strike="noStrike" cap="none" dirty="0" err="1">
                <a:solidFill>
                  <a:srgbClr val="000000"/>
                </a:solidFill>
                <a:latin typeface="Arial"/>
                <a:ea typeface="Arial"/>
                <a:cs typeface="Arial"/>
                <a:sym typeface="Arial"/>
              </a:rPr>
              <a:t>Parlament</a:t>
            </a:r>
            <a:r>
              <a:rPr lang="en-GB" sz="1100" b="0" i="0" u="none" strike="noStrike" cap="none" dirty="0">
                <a:solidFill>
                  <a:srgbClr val="000000"/>
                </a:solidFill>
                <a:latin typeface="Arial"/>
                <a:ea typeface="Arial"/>
                <a:cs typeface="Arial"/>
                <a:sym typeface="Arial"/>
              </a:rPr>
              <a:t>, </a:t>
            </a:r>
            <a:r>
              <a:rPr lang="en-GB" sz="1100" b="0" i="0" u="none" strike="noStrike" cap="none" dirty="0" err="1">
                <a:solidFill>
                  <a:srgbClr val="000000"/>
                </a:solidFill>
                <a:latin typeface="Arial"/>
                <a:ea typeface="Arial"/>
                <a:cs typeface="Arial"/>
                <a:sym typeface="Arial"/>
              </a:rPr>
              <a:t>Nachhaltiger</a:t>
            </a:r>
            <a:r>
              <a:rPr lang="en-GB" sz="1100" b="0" i="0" u="none" strike="noStrike" cap="none" dirty="0">
                <a:solidFill>
                  <a:srgbClr val="000000"/>
                </a:solidFill>
                <a:latin typeface="Arial"/>
                <a:ea typeface="Arial"/>
                <a:cs typeface="Arial"/>
                <a:sym typeface="Arial"/>
              </a:rPr>
              <a:t> </a:t>
            </a:r>
            <a:r>
              <a:rPr lang="en-GB" sz="1100" b="0" i="0" u="none" strike="noStrike" cap="none" dirty="0" err="1">
                <a:solidFill>
                  <a:srgbClr val="000000"/>
                </a:solidFill>
                <a:latin typeface="Arial"/>
                <a:ea typeface="Arial"/>
                <a:cs typeface="Arial"/>
                <a:sym typeface="Arial"/>
              </a:rPr>
              <a:t>Konsum</a:t>
            </a:r>
            <a:r>
              <a:rPr lang="en-GB" sz="1100" b="0" i="0" u="none" strike="noStrike" cap="none" dirty="0">
                <a:solidFill>
                  <a:srgbClr val="000000"/>
                </a:solidFill>
                <a:latin typeface="Arial"/>
                <a:ea typeface="Arial"/>
                <a:cs typeface="Arial"/>
                <a:sym typeface="Arial"/>
              </a:rPr>
              <a:t> - Den </a:t>
            </a:r>
            <a:r>
              <a:rPr lang="en-GB" sz="1100" b="0" i="0" u="none" strike="noStrike" cap="none" dirty="0" err="1">
                <a:solidFill>
                  <a:srgbClr val="000000"/>
                </a:solidFill>
                <a:latin typeface="Arial"/>
                <a:ea typeface="Arial"/>
                <a:cs typeface="Arial"/>
                <a:sym typeface="Arial"/>
              </a:rPr>
              <a:t>Verbrauchern</a:t>
            </a:r>
            <a:r>
              <a:rPr lang="en-GB" sz="1100" b="0" i="0" u="none" strike="noStrike" cap="none" dirty="0">
                <a:solidFill>
                  <a:srgbClr val="000000"/>
                </a:solidFill>
                <a:latin typeface="Arial"/>
                <a:ea typeface="Arial"/>
                <a:cs typeface="Arial"/>
                <a:sym typeface="Arial"/>
              </a:rPr>
              <a:t> </a:t>
            </a:r>
            <a:r>
              <a:rPr lang="en-GB" sz="1100" b="0" i="0" u="none" strike="noStrike" cap="none" dirty="0" err="1">
                <a:solidFill>
                  <a:srgbClr val="000000"/>
                </a:solidFill>
                <a:latin typeface="Arial"/>
                <a:ea typeface="Arial"/>
                <a:cs typeface="Arial"/>
                <a:sym typeface="Arial"/>
              </a:rPr>
              <a:t>helfen</a:t>
            </a:r>
            <a:r>
              <a:rPr lang="en-GB" sz="1100" b="0" i="0" u="none" strike="noStrike" cap="none" dirty="0">
                <a:solidFill>
                  <a:srgbClr val="000000"/>
                </a:solidFill>
                <a:latin typeface="Arial"/>
                <a:ea typeface="Arial"/>
                <a:cs typeface="Arial"/>
                <a:sym typeface="Arial"/>
              </a:rPr>
              <a:t>, </a:t>
            </a:r>
            <a:r>
              <a:rPr lang="en-GB" sz="1100" b="0" i="0" u="none" strike="noStrike" cap="none" dirty="0" err="1">
                <a:solidFill>
                  <a:srgbClr val="000000"/>
                </a:solidFill>
                <a:latin typeface="Arial"/>
                <a:ea typeface="Arial"/>
                <a:cs typeface="Arial"/>
                <a:sym typeface="Arial"/>
              </a:rPr>
              <a:t>umweltfreundliche</a:t>
            </a:r>
            <a:r>
              <a:rPr lang="en-GB" sz="1100" b="0" i="0" u="none" strike="noStrike" cap="none" dirty="0">
                <a:solidFill>
                  <a:srgbClr val="000000"/>
                </a:solidFill>
                <a:latin typeface="Arial"/>
                <a:ea typeface="Arial"/>
                <a:cs typeface="Arial"/>
                <a:sym typeface="Arial"/>
              </a:rPr>
              <a:t> </a:t>
            </a:r>
            <a:r>
              <a:rPr lang="en-GB" sz="1100" b="0" i="0" u="none" strike="noStrike" cap="none" dirty="0" err="1">
                <a:solidFill>
                  <a:srgbClr val="000000"/>
                </a:solidFill>
                <a:latin typeface="Arial"/>
                <a:ea typeface="Arial"/>
                <a:cs typeface="Arial"/>
                <a:sym typeface="Arial"/>
              </a:rPr>
              <a:t>Entscheidungen</a:t>
            </a:r>
            <a:r>
              <a:rPr lang="en-GB" sz="1100" b="0" i="0" u="none" strike="noStrike" cap="none" dirty="0">
                <a:solidFill>
                  <a:srgbClr val="000000"/>
                </a:solidFill>
                <a:latin typeface="Arial"/>
                <a:ea typeface="Arial"/>
                <a:cs typeface="Arial"/>
                <a:sym typeface="Arial"/>
              </a:rPr>
              <a:t> </a:t>
            </a:r>
            <a:r>
              <a:rPr lang="en-GB" sz="1100" b="0" i="0" u="none" strike="noStrike" cap="none" dirty="0" err="1">
                <a:solidFill>
                  <a:srgbClr val="000000"/>
                </a:solidFill>
                <a:latin typeface="Arial"/>
                <a:ea typeface="Arial"/>
                <a:cs typeface="Arial"/>
                <a:sym typeface="Arial"/>
              </a:rPr>
              <a:t>zu</a:t>
            </a:r>
            <a:r>
              <a:rPr lang="en-GB" sz="1100" b="0" i="0" u="none" strike="noStrike" cap="none" dirty="0">
                <a:solidFill>
                  <a:srgbClr val="000000"/>
                </a:solidFill>
                <a:latin typeface="Arial"/>
                <a:ea typeface="Arial"/>
                <a:cs typeface="Arial"/>
                <a:sym typeface="Arial"/>
              </a:rPr>
              <a:t> </a:t>
            </a:r>
            <a:r>
              <a:rPr lang="en-GB" sz="1100" b="0" i="0" u="none" strike="noStrike" cap="none" dirty="0" err="1">
                <a:solidFill>
                  <a:srgbClr val="000000"/>
                </a:solidFill>
                <a:latin typeface="Arial"/>
                <a:ea typeface="Arial"/>
                <a:cs typeface="Arial"/>
                <a:sym typeface="Arial"/>
              </a:rPr>
              <a:t>treffen</a:t>
            </a:r>
            <a:r>
              <a:rPr lang="en-GB" sz="1100" b="0" i="0" u="none" strike="noStrike" cap="none" dirty="0">
                <a:solidFill>
                  <a:srgbClr val="000000"/>
                </a:solidFill>
                <a:latin typeface="Arial"/>
                <a:ea typeface="Arial"/>
                <a:cs typeface="Arial"/>
                <a:sym typeface="Arial"/>
              </a:rPr>
              <a:t>, </a:t>
            </a:r>
            <a:r>
              <a:rPr lang="en-GB" sz="1100" b="0" i="1" u="sng" strike="noStrike" cap="none" dirty="0">
                <a:solidFill>
                  <a:srgbClr val="0563C1"/>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https://www.europarl.europa.eu/RegData/etudes/BRIE/2020/659295/EPRS_BRI(2020)659295_EN.pdf?fbclid=IwAR03UfonxFQwRB30wMV7lYjABiY9U8ZB_oUfJXL6yivnb2N-be_iQM1VC2s </a:t>
            </a:r>
            <a:r>
              <a:rPr lang="en-GB" sz="1100" b="0" i="1" u="none" strike="noStrike" cap="none" dirty="0">
                <a:solidFill>
                  <a:srgbClr val="000000"/>
                </a:solidFill>
                <a:latin typeface="Arial"/>
                <a:ea typeface="Arial"/>
                <a:cs typeface="Arial"/>
                <a:sym typeface="Arial"/>
              </a:rPr>
              <a:t>, </a:t>
            </a:r>
            <a:r>
              <a:rPr lang="en-GB" sz="1100" b="0" i="0" u="none" strike="noStrike" cap="none" dirty="0" err="1">
                <a:solidFill>
                  <a:srgbClr val="000000"/>
                </a:solidFill>
                <a:latin typeface="Arial"/>
                <a:ea typeface="Arial"/>
                <a:cs typeface="Arial"/>
                <a:sym typeface="Arial"/>
              </a:rPr>
              <a:t>letzter</a:t>
            </a:r>
            <a:r>
              <a:rPr lang="en-GB" sz="1100" b="0" i="0" u="none" strike="noStrike" cap="none" dirty="0">
                <a:solidFill>
                  <a:srgbClr val="000000"/>
                </a:solidFill>
                <a:latin typeface="Arial"/>
                <a:ea typeface="Arial"/>
                <a:cs typeface="Arial"/>
                <a:sym typeface="Arial"/>
              </a:rPr>
              <a:t> </a:t>
            </a:r>
            <a:r>
              <a:rPr lang="en-GB" sz="1100" b="0" i="0" u="none" strike="noStrike" cap="none" dirty="0" err="1">
                <a:solidFill>
                  <a:srgbClr val="000000"/>
                </a:solidFill>
                <a:latin typeface="Arial"/>
                <a:ea typeface="Arial"/>
                <a:cs typeface="Arial"/>
                <a:sym typeface="Arial"/>
              </a:rPr>
              <a:t>Zugriff</a:t>
            </a:r>
            <a:r>
              <a:rPr lang="en-GB" sz="1100" b="0" i="0" u="none" strike="noStrike" cap="none" dirty="0">
                <a:solidFill>
                  <a:srgbClr val="000000"/>
                </a:solidFill>
                <a:latin typeface="Arial"/>
                <a:ea typeface="Arial"/>
                <a:cs typeface="Arial"/>
                <a:sym typeface="Arial"/>
              </a:rPr>
              <a:t> am 06.01.2022</a:t>
            </a:r>
            <a:r>
              <a:rPr lang="en-GB" sz="1100" b="0" i="1" u="none" strike="noStrike" cap="none" dirty="0">
                <a:solidFill>
                  <a:srgbClr val="000000"/>
                </a:solidFill>
                <a:latin typeface="Arial"/>
                <a:ea typeface="Arial"/>
                <a:cs typeface="Arial"/>
                <a:sym typeface="Arial"/>
              </a:rPr>
              <a:t>.</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dirty="0">
                <a:solidFill>
                  <a:srgbClr val="368E00"/>
                </a:solidFill>
                <a:latin typeface="Arial"/>
                <a:ea typeface="Arial"/>
                <a:cs typeface="Arial"/>
                <a:sym typeface="Arial"/>
              </a:rPr>
              <a:t>CE-Websites und -</a:t>
            </a:r>
            <a:r>
              <a:rPr lang="en-GB" sz="1100" b="1" i="0" u="none" strike="noStrike" cap="none" dirty="0" err="1">
                <a:solidFill>
                  <a:srgbClr val="368E00"/>
                </a:solidFill>
                <a:latin typeface="Arial"/>
                <a:ea typeface="Arial"/>
                <a:cs typeface="Arial"/>
                <a:sym typeface="Arial"/>
              </a:rPr>
              <a:t>Plattformen</a:t>
            </a:r>
            <a:r>
              <a:rPr lang="en-GB" sz="1100" b="1" i="0" u="none" strike="noStrike" cap="none" dirty="0">
                <a:solidFill>
                  <a:srgbClr val="368E00"/>
                </a:solidFill>
                <a:latin typeface="Arial"/>
                <a:ea typeface="Arial"/>
                <a:cs typeface="Arial"/>
                <a:sym typeface="Arial"/>
              </a:rPr>
              <a:t> </a:t>
            </a:r>
            <a:endParaRPr sz="1100" b="1" i="0" u="none" strike="noStrike" cap="none" dirty="0">
              <a:solidFill>
                <a:srgbClr val="368E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dirty="0">
                <a:solidFill>
                  <a:srgbClr val="222222"/>
                </a:solidFill>
                <a:latin typeface="Verdana"/>
                <a:ea typeface="Verdana"/>
                <a:cs typeface="Verdana"/>
                <a:sym typeface="Verdana"/>
              </a:rPr>
              <a:t>European Circular Economy Stakeholder Platform, </a:t>
            </a:r>
            <a:r>
              <a:rPr lang="en-GB" sz="1100" b="0" i="0" u="sng" strike="noStrike" cap="none" dirty="0">
                <a:solidFill>
                  <a:srgbClr val="222222"/>
                </a:solidFill>
                <a:latin typeface="Verdana"/>
                <a:ea typeface="Verdana"/>
                <a:cs typeface="Verdana"/>
                <a:sym typeface="Verdana"/>
                <a:hlinkClick r:id="rId5">
                  <a:extLst>
                    <a:ext uri="{A12FA001-AC4F-418D-AE19-62706E023703}">
                      <ahyp:hlinkClr xmlns:ahyp="http://schemas.microsoft.com/office/drawing/2018/hyperlinkcolor" val="tx"/>
                    </a:ext>
                  </a:extLst>
                </a:hlinkClick>
              </a:rPr>
              <a:t>https://circulareconomy.europa.eu/platform/en </a:t>
            </a:r>
            <a:r>
              <a:rPr lang="en-GB" sz="1100" b="0" i="0" u="none" strike="noStrike" cap="none" dirty="0">
                <a:solidFill>
                  <a:srgbClr val="222222"/>
                </a:solidFill>
                <a:latin typeface="Verdana"/>
                <a:ea typeface="Verdana"/>
                <a:cs typeface="Verdana"/>
                <a:sym typeface="Verdana"/>
              </a:rPr>
              <a:t>, </a:t>
            </a:r>
            <a:r>
              <a:rPr lang="en-GB" sz="1100" b="0" i="0" u="none" strike="noStrike" cap="none" dirty="0" err="1">
                <a:solidFill>
                  <a:srgbClr val="222222"/>
                </a:solidFill>
                <a:latin typeface="Verdana"/>
                <a:ea typeface="Verdana"/>
                <a:cs typeface="Verdana"/>
                <a:sym typeface="Verdana"/>
              </a:rPr>
              <a:t>letzter</a:t>
            </a:r>
            <a:r>
              <a:rPr lang="en-GB" sz="1100" b="0" i="0" u="none" strike="noStrike" cap="none" dirty="0">
                <a:solidFill>
                  <a:srgbClr val="222222"/>
                </a:solidFill>
                <a:latin typeface="Verdana"/>
                <a:ea typeface="Verdana"/>
                <a:cs typeface="Verdana"/>
                <a:sym typeface="Verdana"/>
              </a:rPr>
              <a:t> </a:t>
            </a:r>
            <a:r>
              <a:rPr lang="en-GB" sz="1100" b="0" i="0" u="none" strike="noStrike" cap="none" dirty="0" err="1">
                <a:solidFill>
                  <a:srgbClr val="222222"/>
                </a:solidFill>
                <a:latin typeface="Verdana"/>
                <a:ea typeface="Verdana"/>
                <a:cs typeface="Verdana"/>
                <a:sym typeface="Verdana"/>
              </a:rPr>
              <a:t>Zugriff</a:t>
            </a:r>
            <a:r>
              <a:rPr lang="en-GB" sz="1100" b="0" i="0" u="none" strike="noStrike" cap="none" dirty="0">
                <a:solidFill>
                  <a:srgbClr val="222222"/>
                </a:solidFill>
                <a:latin typeface="Verdana"/>
                <a:ea typeface="Verdana"/>
                <a:cs typeface="Verdana"/>
                <a:sym typeface="Verdana"/>
              </a:rPr>
              <a:t>: 20/01/2022</a:t>
            </a:r>
            <a:endParaRPr dirty="0"/>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dirty="0">
                <a:solidFill>
                  <a:srgbClr val="368E00"/>
                </a:solidFill>
                <a:latin typeface="Arial"/>
                <a:ea typeface="Arial"/>
                <a:cs typeface="Arial"/>
                <a:sym typeface="Arial"/>
              </a:rPr>
              <a:t>CE-</a:t>
            </a:r>
            <a:r>
              <a:rPr lang="en-GB" sz="1100" b="1" i="0" u="none" strike="noStrike" cap="none" dirty="0" err="1">
                <a:solidFill>
                  <a:srgbClr val="368E00"/>
                </a:solidFill>
                <a:latin typeface="Arial"/>
                <a:ea typeface="Arial"/>
                <a:cs typeface="Arial"/>
                <a:sym typeface="Arial"/>
              </a:rPr>
              <a:t>Projekte</a:t>
            </a:r>
            <a:r>
              <a:rPr lang="en-GB" sz="1100" b="1" i="0" u="none" strike="noStrike" cap="none" dirty="0">
                <a:solidFill>
                  <a:srgbClr val="368E00"/>
                </a:solidFill>
                <a:latin typeface="Arial"/>
                <a:ea typeface="Arial"/>
                <a:cs typeface="Arial"/>
                <a:sym typeface="Arial"/>
              </a:rPr>
              <a:t> (</a:t>
            </a:r>
            <a:r>
              <a:rPr lang="en-GB" sz="1100" b="1" i="0" u="none" strike="noStrike" cap="none" dirty="0" err="1">
                <a:solidFill>
                  <a:srgbClr val="368E00"/>
                </a:solidFill>
                <a:latin typeface="Arial"/>
                <a:ea typeface="Arial"/>
                <a:cs typeface="Arial"/>
                <a:sym typeface="Arial"/>
              </a:rPr>
              <a:t>insbesondere</a:t>
            </a:r>
            <a:r>
              <a:rPr lang="en-GB" sz="1100" b="1" i="0" u="none" strike="noStrike" cap="none" dirty="0">
                <a:solidFill>
                  <a:srgbClr val="368E00"/>
                </a:solidFill>
                <a:latin typeface="Arial"/>
                <a:ea typeface="Arial"/>
                <a:cs typeface="Arial"/>
                <a:sym typeface="Arial"/>
              </a:rPr>
              <a:t> </a:t>
            </a:r>
            <a:r>
              <a:rPr lang="en-GB" sz="1100" b="1" i="0" u="none" strike="noStrike" cap="none" dirty="0" err="1">
                <a:solidFill>
                  <a:srgbClr val="368E00"/>
                </a:solidFill>
                <a:latin typeface="Arial"/>
                <a:ea typeface="Arial"/>
                <a:cs typeface="Arial"/>
                <a:sym typeface="Arial"/>
              </a:rPr>
              <a:t>andere</a:t>
            </a:r>
            <a:r>
              <a:rPr lang="en-GB" sz="1100" b="1" i="0" u="none" strike="noStrike" cap="none" dirty="0">
                <a:solidFill>
                  <a:srgbClr val="368E00"/>
                </a:solidFill>
                <a:latin typeface="Arial"/>
                <a:ea typeface="Arial"/>
                <a:cs typeface="Arial"/>
                <a:sym typeface="Arial"/>
              </a:rPr>
              <a:t> Erasmus+-</a:t>
            </a:r>
            <a:r>
              <a:rPr lang="en-GB" sz="1100" b="1" i="0" u="none" strike="noStrike" cap="none" dirty="0" err="1">
                <a:solidFill>
                  <a:srgbClr val="368E00"/>
                </a:solidFill>
                <a:latin typeface="Arial"/>
                <a:ea typeface="Arial"/>
                <a:cs typeface="Arial"/>
                <a:sym typeface="Arial"/>
              </a:rPr>
              <a:t>Projekte</a:t>
            </a:r>
            <a:r>
              <a:rPr lang="en-GB" sz="1100" b="1" i="0" u="none" strike="noStrike" cap="none" dirty="0">
                <a:solidFill>
                  <a:srgbClr val="368E00"/>
                </a:solidFill>
                <a:latin typeface="Arial"/>
                <a:ea typeface="Arial"/>
                <a:cs typeface="Arial"/>
                <a:sym typeface="Arial"/>
              </a:rPr>
              <a:t>)</a:t>
            </a:r>
            <a:endParaRPr sz="1100" b="1" i="0" u="none" strike="noStrike" cap="none" dirty="0">
              <a:solidFill>
                <a:srgbClr val="368E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dirty="0">
                <a:solidFill>
                  <a:srgbClr val="000000"/>
                </a:solidFill>
                <a:latin typeface="Arial"/>
                <a:ea typeface="Arial"/>
                <a:cs typeface="Arial"/>
                <a:sym typeface="Arial"/>
              </a:rPr>
              <a:t>Girls go Circular, </a:t>
            </a:r>
            <a:r>
              <a:rPr lang="en-GB" sz="1100" b="0" i="0" u="none" strike="noStrike" cap="none" dirty="0" err="1">
                <a:solidFill>
                  <a:srgbClr val="000000"/>
                </a:solidFill>
                <a:latin typeface="Arial"/>
                <a:ea typeface="Arial"/>
                <a:cs typeface="Arial"/>
                <a:sym typeface="Arial"/>
              </a:rPr>
              <a:t>Digitale</a:t>
            </a:r>
            <a:r>
              <a:rPr lang="en-GB" sz="1100" b="0" i="0" u="none" strike="noStrike" cap="none" dirty="0">
                <a:solidFill>
                  <a:srgbClr val="000000"/>
                </a:solidFill>
                <a:latin typeface="Arial"/>
                <a:ea typeface="Arial"/>
                <a:cs typeface="Arial"/>
                <a:sym typeface="Arial"/>
              </a:rPr>
              <a:t> und </a:t>
            </a:r>
            <a:r>
              <a:rPr lang="en-GB" sz="1100" b="0" i="0" u="none" strike="noStrike" cap="none" dirty="0" err="1">
                <a:solidFill>
                  <a:srgbClr val="000000"/>
                </a:solidFill>
                <a:latin typeface="Arial"/>
                <a:ea typeface="Arial"/>
                <a:cs typeface="Arial"/>
                <a:sym typeface="Arial"/>
              </a:rPr>
              <a:t>unternehmerische</a:t>
            </a:r>
            <a:r>
              <a:rPr lang="en-GB" sz="1100" b="0" i="0" u="none" strike="noStrike" cap="none" dirty="0">
                <a:solidFill>
                  <a:srgbClr val="000000"/>
                </a:solidFill>
                <a:latin typeface="Arial"/>
                <a:ea typeface="Arial"/>
                <a:cs typeface="Arial"/>
                <a:sym typeface="Arial"/>
              </a:rPr>
              <a:t> </a:t>
            </a:r>
            <a:r>
              <a:rPr lang="en-GB" sz="1100" b="0" i="0" u="none" strike="noStrike" cap="none" dirty="0" err="1">
                <a:solidFill>
                  <a:srgbClr val="000000"/>
                </a:solidFill>
                <a:latin typeface="Arial"/>
                <a:ea typeface="Arial"/>
                <a:cs typeface="Arial"/>
                <a:sym typeface="Arial"/>
              </a:rPr>
              <a:t>Fertigkeiten</a:t>
            </a:r>
            <a:r>
              <a:rPr lang="en-GB" sz="1100" b="0" i="0" u="none" strike="noStrike" cap="none" dirty="0">
                <a:solidFill>
                  <a:srgbClr val="000000"/>
                </a:solidFill>
                <a:latin typeface="Arial"/>
                <a:ea typeface="Arial"/>
                <a:cs typeface="Arial"/>
                <a:sym typeface="Arial"/>
              </a:rPr>
              <a:t> für die </a:t>
            </a:r>
            <a:r>
              <a:rPr lang="en-GB" sz="1100" b="0" i="0" u="none" strike="noStrike" cap="none" dirty="0" err="1">
                <a:solidFill>
                  <a:srgbClr val="000000"/>
                </a:solidFill>
                <a:latin typeface="Arial"/>
                <a:ea typeface="Arial"/>
                <a:cs typeface="Arial"/>
                <a:sym typeface="Arial"/>
              </a:rPr>
              <a:t>Kreislaufwirtschaft</a:t>
            </a:r>
            <a:r>
              <a:rPr lang="en-GB" sz="1100" b="0" i="0" u="none" strike="noStrike" cap="none" dirty="0">
                <a:solidFill>
                  <a:srgbClr val="000000"/>
                </a:solidFill>
                <a:latin typeface="Arial"/>
                <a:ea typeface="Arial"/>
                <a:cs typeface="Arial"/>
                <a:sym typeface="Arial"/>
              </a:rPr>
              <a:t>, </a:t>
            </a:r>
            <a:r>
              <a:rPr lang="en-GB" sz="1100" b="0" i="0" u="sng" strike="noStrike" cap="none" dirty="0">
                <a:solidFill>
                  <a:srgbClr val="368E00"/>
                </a:solidFill>
                <a:latin typeface="Arial"/>
                <a:ea typeface="Arial"/>
                <a:cs typeface="Arial"/>
                <a:sym typeface="Arial"/>
                <a:hlinkClick r:id="rId6">
                  <a:extLst>
                    <a:ext uri="{A12FA001-AC4F-418D-AE19-62706E023703}">
                      <ahyp:hlinkClr xmlns:ahyp="http://schemas.microsoft.com/office/drawing/2018/hyperlinkcolor" val="tx"/>
                    </a:ext>
                  </a:extLst>
                </a:hlinkClick>
              </a:rPr>
              <a:t>https://eit-girlsgocircular.eu</a:t>
            </a:r>
            <a:endParaRPr sz="1100" b="0" i="0" u="none" strike="noStrike" cap="none" dirty="0">
              <a:solidFill>
                <a:srgbClr val="368E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dirty="0" err="1">
                <a:solidFill>
                  <a:srgbClr val="000000"/>
                </a:solidFill>
                <a:latin typeface="Arial"/>
                <a:ea typeface="Arial"/>
                <a:cs typeface="Arial"/>
                <a:sym typeface="Arial"/>
              </a:rPr>
              <a:t>Letzter</a:t>
            </a:r>
            <a:r>
              <a:rPr lang="en-GB" sz="1100" b="0" i="0" u="none" strike="noStrike" cap="none" dirty="0">
                <a:solidFill>
                  <a:srgbClr val="000000"/>
                </a:solidFill>
                <a:latin typeface="Arial"/>
                <a:ea typeface="Arial"/>
                <a:cs typeface="Arial"/>
                <a:sym typeface="Arial"/>
              </a:rPr>
              <a:t> </a:t>
            </a:r>
            <a:r>
              <a:rPr lang="en-GB" sz="1100" b="0" i="0" u="none" strike="noStrike" cap="none" dirty="0" err="1">
                <a:solidFill>
                  <a:srgbClr val="000000"/>
                </a:solidFill>
                <a:latin typeface="Arial"/>
                <a:ea typeface="Arial"/>
                <a:cs typeface="Arial"/>
                <a:sym typeface="Arial"/>
              </a:rPr>
              <a:t>Zugriff</a:t>
            </a:r>
            <a:r>
              <a:rPr lang="en-GB" sz="1100" b="0" i="0" u="none" strike="noStrike" cap="none" dirty="0">
                <a:solidFill>
                  <a:srgbClr val="000000"/>
                </a:solidFill>
                <a:latin typeface="Arial"/>
                <a:ea typeface="Arial"/>
                <a:cs typeface="Arial"/>
                <a:sym typeface="Arial"/>
              </a:rPr>
              <a:t>: 25/01/2022</a:t>
            </a:r>
            <a:endParaRPr sz="1100" b="0" i="0" u="none" strike="noStrike" cap="none" dirty="0">
              <a:solidFill>
                <a:srgbClr val="000000"/>
              </a:solidFill>
              <a:latin typeface="Arial"/>
              <a:ea typeface="Arial"/>
              <a:cs typeface="Arial"/>
              <a:sym typeface="Arial"/>
            </a:endParaRPr>
          </a:p>
        </p:txBody>
      </p:sp>
      <p:sp>
        <p:nvSpPr>
          <p:cNvPr id="754" name="Google Shape;754;p42"/>
          <p:cNvSpPr txBox="1"/>
          <p:nvPr/>
        </p:nvSpPr>
        <p:spPr>
          <a:xfrm>
            <a:off x="316258" y="945779"/>
            <a:ext cx="53007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E7501B"/>
                </a:solidFill>
                <a:latin typeface="Arial"/>
                <a:ea typeface="Arial"/>
                <a:cs typeface="Arial"/>
                <a:sym typeface="Arial"/>
              </a:rPr>
              <a:t>Vorteile für die Verbraucher</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43"/>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a:t>Weitere Lektüre</a:t>
            </a:r>
            <a:endParaRPr/>
          </a:p>
        </p:txBody>
      </p:sp>
      <p:sp>
        <p:nvSpPr>
          <p:cNvPr id="760" name="Google Shape;760;p43"/>
          <p:cNvSpPr txBox="1"/>
          <p:nvPr/>
        </p:nvSpPr>
        <p:spPr>
          <a:xfrm>
            <a:off x="316258" y="1551100"/>
            <a:ext cx="8333671" cy="31403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1" i="0" u="none" strike="noStrike" cap="none">
                <a:solidFill>
                  <a:srgbClr val="368E00"/>
                </a:solidFill>
                <a:latin typeface="Arial"/>
                <a:ea typeface="Arial"/>
                <a:cs typeface="Arial"/>
                <a:sym typeface="Arial"/>
              </a:rPr>
              <a:t>Bücher, Abhandlungen, Leitfäden, Diplomarbeiten, Sonstiges</a:t>
            </a:r>
            <a:endParaRPr/>
          </a:p>
          <a:p>
            <a:pPr marL="0" marR="0" lvl="0" indent="0" algn="l" rtl="0">
              <a:lnSpc>
                <a:spcPct val="100000"/>
              </a:lnSpc>
              <a:spcBef>
                <a:spcPts val="0"/>
              </a:spcBef>
              <a:spcAft>
                <a:spcPts val="0"/>
              </a:spcAft>
              <a:buNone/>
            </a:pPr>
            <a:r>
              <a:rPr lang="en-GB" sz="1000" b="0" i="0" u="none" strike="noStrike" cap="none">
                <a:solidFill>
                  <a:srgbClr val="000000"/>
                </a:solidFill>
                <a:latin typeface="Arial"/>
                <a:ea typeface="Arial"/>
                <a:cs typeface="Arial"/>
                <a:sym typeface="Arial"/>
              </a:rPr>
              <a:t>Europäische Kommission (14. Juli 2021) Die Europäische Kommission hat eine Reihe von Vorschlägen angenommen, um die Klima-, Energie-, Verkehrs- und Steuerpolitik der EU für die Verringerung der Netto-Treibhausgasemissionen fit zu machen, Europäischer Grüner Deal, Bestreben, der erste klimaneutrale Kontinent zu sein https://ec.europa.eu/info/strategy/priorities-2019-2024/european-green-deal_en </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000" b="0" i="0" u="none" strike="noStrike" cap="none">
                <a:solidFill>
                  <a:srgbClr val="000000"/>
                </a:solidFill>
                <a:latin typeface="Arial"/>
                <a:ea typeface="Arial"/>
                <a:cs typeface="Arial"/>
                <a:sym typeface="Arial"/>
              </a:rPr>
              <a:t>Europäische Kommission (16. September 2021) Der Klimapakt ist Teil des europäischen Green Deals und hilft der EU, ihr Ziel zu erreichen, bis 2050 der erste klimaneutrale Kontinent der Welt zu sein, Artikel: Unterwegs mit dem Klimapakt </a:t>
            </a:r>
            <a:r>
              <a:rPr lang="en-GB" sz="1000" b="0" i="0" u="sng" strike="noStrike" cap="none">
                <a:solidFill>
                  <a:srgbClr val="0000FF"/>
                </a:solidFill>
                <a:latin typeface="Arial"/>
                <a:ea typeface="Arial"/>
                <a:cs typeface="Arial"/>
                <a:sym typeface="Arial"/>
                <a:hlinkClick r:id="rId3">
                  <a:extLst>
                    <a:ext uri="{A12FA001-AC4F-418D-AE19-62706E023703}">
                      <ahyp:hlinkClr xmlns:ahyp="http://schemas.microsoft.com/office/drawing/2018/hyperlinkcolor" val="tx"/>
                    </a:ext>
                  </a:extLst>
                </a:hlinkClick>
              </a:rPr>
              <a:t>https://europa.eu/climate-pact/news/move-climate-pact-2021-09-16_en</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000" b="0" i="0" u="none" strike="noStrike" cap="none">
                <a:solidFill>
                  <a:srgbClr val="000000"/>
                </a:solidFill>
                <a:latin typeface="Arial"/>
                <a:ea typeface="Arial"/>
                <a:cs typeface="Arial"/>
                <a:sym typeface="Arial"/>
              </a:rPr>
              <a:t>OECD (2020), Wettbewerb auf den Arbeitsmärkten</a:t>
            </a:r>
            <a:br>
              <a:rPr lang="en-GB" sz="1000" b="0" i="0" u="none" strike="noStrike" cap="none">
                <a:solidFill>
                  <a:srgbClr val="000000"/>
                </a:solidFill>
                <a:latin typeface="Arial"/>
                <a:ea typeface="Arial"/>
                <a:cs typeface="Arial"/>
                <a:sym typeface="Arial"/>
              </a:rPr>
            </a:br>
            <a:r>
              <a:rPr lang="en-GB" sz="1000" b="0" i="0" u="sng" strike="noStrike" cap="none">
                <a:solidFill>
                  <a:srgbClr val="0000FF"/>
                </a:solidFill>
                <a:latin typeface="Arial"/>
                <a:ea typeface="Arial"/>
                <a:cs typeface="Arial"/>
                <a:sym typeface="Arial"/>
                <a:hlinkClick r:id="rId4">
                  <a:extLst>
                    <a:ext uri="{A12FA001-AC4F-418D-AE19-62706E023703}">
                      <ahyp:hlinkClr xmlns:ahyp="http://schemas.microsoft.com/office/drawing/2018/hyperlinkcolor" val="tx"/>
                    </a:ext>
                  </a:extLst>
                </a:hlinkClick>
              </a:rPr>
              <a:t>http://www.oecd.org/daf/competition/competition-concerns-in-labour-markets.htm</a:t>
            </a:r>
            <a:endParaRPr sz="1000" b="1" i="0" u="none" strike="noStrike" cap="none">
              <a:solidFill>
                <a:srgbClr val="368E00"/>
              </a:solidFill>
              <a:latin typeface="Arial"/>
              <a:ea typeface="Arial"/>
              <a:cs typeface="Arial"/>
              <a:sym typeface="Arial"/>
            </a:endParaRPr>
          </a:p>
          <a:p>
            <a:pPr marL="0" marR="0" lvl="0" indent="0" algn="l" rtl="0">
              <a:lnSpc>
                <a:spcPct val="100000"/>
              </a:lnSpc>
              <a:spcBef>
                <a:spcPts val="0"/>
              </a:spcBef>
              <a:spcAft>
                <a:spcPts val="0"/>
              </a:spcAft>
              <a:buNone/>
            </a:pPr>
            <a:r>
              <a:rPr lang="en-GB" sz="1000" b="0" i="0" u="none" strike="noStrike" cap="none">
                <a:solidFill>
                  <a:srgbClr val="000000"/>
                </a:solidFill>
                <a:latin typeface="Arial"/>
                <a:ea typeface="Arial"/>
                <a:cs typeface="Arial"/>
                <a:sym typeface="Arial"/>
              </a:rPr>
              <a:t>P63_Stahel_Nachhaltige_Besteuerung_10 Oct2011.pdf. [Zugriff: 07-Mai-2020].</a:t>
            </a:r>
            <a:br>
              <a:rPr lang="en-GB" sz="1000" b="0" i="0" u="none" strike="noStrike" cap="none">
                <a:solidFill>
                  <a:srgbClr val="000000"/>
                </a:solidFill>
                <a:latin typeface="Arial"/>
                <a:ea typeface="Arial"/>
                <a:cs typeface="Arial"/>
                <a:sym typeface="Arial"/>
              </a:rPr>
            </a:br>
            <a:r>
              <a:rPr lang="en-GB" sz="1000" b="0" i="0" u="none" strike="noStrike" cap="none">
                <a:solidFill>
                  <a:srgbClr val="000000"/>
                </a:solidFill>
                <a:latin typeface="Arial"/>
                <a:ea typeface="Arial"/>
                <a:cs typeface="Arial"/>
                <a:sym typeface="Arial"/>
              </a:rPr>
              <a:t>The Ex' Tax project et al., "Neue Ära. Neuer Plan. Europa. Eine Steuerstrategie für eine integrative, kreislauforientierte Wirtschaft", Ex' Tax Proj., 2016</a:t>
            </a:r>
            <a:endParaRPr/>
          </a:p>
          <a:p>
            <a:pPr marL="0" marR="0" lvl="0" indent="0" algn="l" rtl="0">
              <a:lnSpc>
                <a:spcPct val="107000"/>
              </a:lnSpc>
              <a:spcBef>
                <a:spcPts val="0"/>
              </a:spcBef>
              <a:spcAft>
                <a:spcPts val="0"/>
              </a:spcAft>
              <a:buNone/>
            </a:pPr>
            <a:r>
              <a:rPr lang="en-GB" sz="1000" b="0" i="0" u="none" strike="noStrike" cap="none">
                <a:solidFill>
                  <a:srgbClr val="000000"/>
                </a:solidFill>
                <a:latin typeface="Arial"/>
                <a:ea typeface="Arial"/>
                <a:cs typeface="Arial"/>
                <a:sym typeface="Arial"/>
              </a:rPr>
              <a:t>Organisation der Vereinten Nationen für Bildung, Wissenschaft und Kultur (2012) Education for sustainable development sourcebook https://unesdoc.unesco.org/ark:/48223/pf0000216383 </a:t>
            </a:r>
            <a:endParaRPr/>
          </a:p>
          <a:p>
            <a:pPr marL="0" marR="0" lvl="0" indent="0" algn="l" rtl="0">
              <a:lnSpc>
                <a:spcPct val="100000"/>
              </a:lnSpc>
              <a:spcBef>
                <a:spcPts val="800"/>
              </a:spcBef>
              <a:spcAft>
                <a:spcPts val="0"/>
              </a:spcAft>
              <a:buNone/>
            </a:pPr>
            <a:r>
              <a:rPr lang="en-GB" sz="1000" b="0" i="0" u="none" strike="noStrike" cap="none">
                <a:solidFill>
                  <a:srgbClr val="000000"/>
                </a:solidFill>
                <a:latin typeface="Arial"/>
                <a:ea typeface="Arial"/>
                <a:cs typeface="Arial"/>
                <a:sym typeface="Arial"/>
              </a:rPr>
              <a:t>W. R. Stahel, "The Virtuous Circle? Nachhaltiges Wirtschaften und Besteuerung in einer Zeit der Sparmaßnahmen,"</a:t>
            </a:r>
            <a:br>
              <a:rPr lang="en-GB" sz="1000" b="0" i="0" u="none" strike="noStrike" cap="none">
                <a:solidFill>
                  <a:srgbClr val="000000"/>
                </a:solidFill>
                <a:latin typeface="Arial"/>
                <a:ea typeface="Arial"/>
                <a:cs typeface="Arial"/>
                <a:sym typeface="Arial"/>
              </a:rPr>
            </a:br>
            <a:r>
              <a:rPr lang="en-GB" sz="1000" b="0" i="0" u="none" strike="noStrike" cap="none">
                <a:solidFill>
                  <a:srgbClr val="000000"/>
                </a:solidFill>
                <a:latin typeface="Arial"/>
                <a:ea typeface="Arial"/>
                <a:cs typeface="Arial"/>
                <a:sym typeface="Arial"/>
              </a:rPr>
              <a:t>Chartered Insurance Institute (CII) Thinkpiece, 2011. Online verfügbar: https://www.cii.co.uk/media/854301/T</a:t>
            </a:r>
            <a:endParaRPr sz="1000" b="1" i="0" u="none" strike="noStrike" cap="none">
              <a:solidFill>
                <a:srgbClr val="368E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368E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GB" sz="1000" b="1" i="0" u="none" strike="noStrike" cap="none">
                <a:solidFill>
                  <a:srgbClr val="368E00"/>
                </a:solidFill>
                <a:latin typeface="Arial"/>
                <a:ea typeface="Arial"/>
                <a:cs typeface="Arial"/>
                <a:sym typeface="Arial"/>
              </a:rPr>
              <a:t>CE-Websites und -Plattformen </a:t>
            </a:r>
            <a:endParaRPr sz="1000" b="1" i="0" u="none" strike="noStrike" cap="none">
              <a:solidFill>
                <a:srgbClr val="368E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Arial"/>
                <a:ea typeface="Arial"/>
                <a:cs typeface="Arial"/>
                <a:sym typeface="Arial"/>
              </a:rPr>
              <a:t>Ellen Macarthur Foundation, Bauen wir eine Kreislaufwirtschaft https://ellenmacarthurfoundation.org/ letzter Zugriff am 22/05/2022</a:t>
            </a:r>
            <a:endParaRPr/>
          </a:p>
        </p:txBody>
      </p:sp>
      <p:sp>
        <p:nvSpPr>
          <p:cNvPr id="761" name="Google Shape;761;p43"/>
          <p:cNvSpPr txBox="1"/>
          <p:nvPr/>
        </p:nvSpPr>
        <p:spPr>
          <a:xfrm>
            <a:off x="316258" y="1224943"/>
            <a:ext cx="53007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E7501B"/>
                </a:solidFill>
                <a:latin typeface="Arial"/>
                <a:ea typeface="Arial"/>
                <a:cs typeface="Arial"/>
                <a:sym typeface="Arial"/>
              </a:rPr>
              <a:t>Vorteile für die Stakeholder</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44"/>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a:t>Weitere Lektüre</a:t>
            </a:r>
            <a:endParaRPr/>
          </a:p>
        </p:txBody>
      </p:sp>
      <p:sp>
        <p:nvSpPr>
          <p:cNvPr id="767" name="Google Shape;767;p44"/>
          <p:cNvSpPr txBox="1"/>
          <p:nvPr/>
        </p:nvSpPr>
        <p:spPr>
          <a:xfrm>
            <a:off x="316258" y="1494396"/>
            <a:ext cx="8333671" cy="286232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GB" sz="1000" b="0" i="0" u="none" strike="noStrike" cap="none">
                <a:solidFill>
                  <a:srgbClr val="000000"/>
                </a:solidFill>
                <a:latin typeface="Arial"/>
                <a:ea typeface="Arial"/>
                <a:cs typeface="Arial"/>
                <a:sym typeface="Arial"/>
              </a:rPr>
              <a:t>Ellen Macarthur Foundation, Wie die Kreislaufwirtschaft den Klimawandel bekämpft, </a:t>
            </a:r>
            <a:r>
              <a:rPr lang="en-GB" sz="1000" b="0" i="0" u="sng" strike="noStrike" cap="none">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https://emf.thirdlight.com/link/w750u7vysuy1-5a5i6n/@/preview/1?o</a:t>
            </a:r>
            <a:endParaRPr sz="1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GB" sz="1000" b="0" i="0" u="none" strike="noStrike" cap="none">
                <a:solidFill>
                  <a:srgbClr val="000000"/>
                </a:solidFill>
                <a:latin typeface="Arial"/>
                <a:ea typeface="Arial"/>
                <a:cs typeface="Arial"/>
                <a:sym typeface="Arial"/>
              </a:rPr>
              <a:t>Ellen Macarthur Foundation, The Nature Imperative: How the circular economy tackles biodiversity loss, </a:t>
            </a:r>
            <a:r>
              <a:rPr lang="en-GB" sz="1000" b="0" i="0" u="sng" strike="noStrike" cap="none">
                <a:solidFill>
                  <a:srgbClr val="0563C1"/>
                </a:solidFill>
                <a:latin typeface="Arial"/>
                <a:ea typeface="Arial"/>
                <a:cs typeface="Arial"/>
                <a:sym typeface="Arial"/>
                <a:hlinkClick r:id="rId4">
                  <a:extLst>
                    <a:ext uri="{A12FA001-AC4F-418D-AE19-62706E023703}">
                      <ahyp:hlinkClr xmlns:ahyp="http://schemas.microsoft.com/office/drawing/2018/hyperlinkcolor" val="tx"/>
                    </a:ext>
                  </a:extLst>
                </a:hlinkClick>
              </a:rPr>
              <a:t>https://emf.thirdlight.com/link/bqgxl2mlprld-v7i2m6/@/preview/1?o</a:t>
            </a:r>
            <a:endParaRPr sz="1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GB" sz="1000" b="0" i="0" u="none" strike="noStrike" cap="none">
                <a:solidFill>
                  <a:srgbClr val="000000"/>
                </a:solidFill>
                <a:latin typeface="Arial"/>
                <a:ea typeface="Arial"/>
                <a:cs typeface="Arial"/>
                <a:sym typeface="Arial"/>
              </a:rPr>
              <a:t>Carra, Guglielmo (Arup) und Magdani, Nitesh, (BAM) (2016) </a:t>
            </a:r>
            <a:r>
              <a:rPr lang="en-GB" sz="1000" b="0" i="1" u="none" strike="noStrike" cap="none">
                <a:solidFill>
                  <a:srgbClr val="000000"/>
                </a:solidFill>
                <a:latin typeface="Arial"/>
                <a:ea typeface="Arial"/>
                <a:cs typeface="Arial"/>
                <a:sym typeface="Arial"/>
              </a:rPr>
              <a:t>Circular Business Models for the Built Environment</a:t>
            </a:r>
            <a:r>
              <a:rPr lang="en-GB" sz="1000" b="0" i="0" u="none" strike="noStrike" cap="none">
                <a:solidFill>
                  <a:srgbClr val="000000"/>
                </a:solidFill>
                <a:latin typeface="Arial"/>
                <a:ea typeface="Arial"/>
                <a:cs typeface="Arial"/>
                <a:sym typeface="Arial"/>
              </a:rPr>
              <a:t>, https://www.ellenmacarthurfoundation.org/assets/downloads/ce100/CE100-CoPro-BE_Business-Models-Interactive.pdf, letzter Zugriff 13.11.2020.</a:t>
            </a:r>
            <a:endParaRPr/>
          </a:p>
          <a:p>
            <a:pPr marL="0" marR="0" lvl="0" indent="0" algn="just" rtl="0">
              <a:lnSpc>
                <a:spcPct val="100000"/>
              </a:lnSpc>
              <a:spcBef>
                <a:spcPts val="0"/>
              </a:spcBef>
              <a:spcAft>
                <a:spcPts val="0"/>
              </a:spcAft>
              <a:buNone/>
            </a:pPr>
            <a:r>
              <a:rPr lang="en-GB" sz="1000" b="0" i="0" u="none" strike="noStrike" cap="none">
                <a:solidFill>
                  <a:srgbClr val="000000"/>
                </a:solidFill>
                <a:latin typeface="Arial"/>
                <a:ea typeface="Arial"/>
                <a:cs typeface="Arial"/>
                <a:sym typeface="Arial"/>
              </a:rPr>
              <a:t>Europäische Kommission (16.01.2018), </a:t>
            </a:r>
            <a:r>
              <a:rPr lang="en-GB" sz="1000" b="0" i="1" u="none" strike="noStrike" cap="none">
                <a:solidFill>
                  <a:srgbClr val="000000"/>
                </a:solidFill>
                <a:latin typeface="Arial"/>
                <a:ea typeface="Arial"/>
                <a:cs typeface="Arial"/>
                <a:sym typeface="Arial"/>
              </a:rPr>
              <a:t>Mitteilung der Kommission an das Europäische Parlament, den Rat, den Europäischen Wirtschafts- und Sozialausschuss und den Ausschuss der Regionen über einen Überwachungsrahmen für die Kreislaufwirtschaft</a:t>
            </a:r>
            <a:r>
              <a:rPr lang="en-GB" sz="1000" b="0" i="0" u="none" strike="noStrike" cap="none">
                <a:solidFill>
                  <a:srgbClr val="000000"/>
                </a:solidFill>
                <a:latin typeface="Arial"/>
                <a:ea typeface="Arial"/>
                <a:cs typeface="Arial"/>
                <a:sym typeface="Arial"/>
              </a:rPr>
              <a:t>, https://ec.europa.eu/environment/circular-economy/pdf/monitoring-framework.pdf, letzter Zugriff 03.11.2020.</a:t>
            </a:r>
            <a:endParaRPr/>
          </a:p>
          <a:p>
            <a:pPr marL="0" marR="0" lvl="0" indent="0" algn="just" rtl="0">
              <a:lnSpc>
                <a:spcPct val="100000"/>
              </a:lnSpc>
              <a:spcBef>
                <a:spcPts val="0"/>
              </a:spcBef>
              <a:spcAft>
                <a:spcPts val="0"/>
              </a:spcAft>
              <a:buNone/>
            </a:pPr>
            <a:r>
              <a:rPr lang="en-GB" sz="1000" b="0" i="0" u="none" strike="noStrike" cap="none">
                <a:solidFill>
                  <a:srgbClr val="000000"/>
                </a:solidFill>
                <a:latin typeface="Arial"/>
                <a:ea typeface="Arial"/>
                <a:cs typeface="Arial"/>
                <a:sym typeface="Arial"/>
              </a:rPr>
              <a:t>John N. Hahladakis, Eleni Iacovidou, Spyridoula Gerassimidou, Kapitel 19 - Plastic waste in a circular economy, </a:t>
            </a:r>
            <a:r>
              <a:rPr lang="en-GB" sz="1000" b="0" i="0" u="sng" strike="noStrike" cap="none">
                <a:solidFill>
                  <a:srgbClr val="0563C1"/>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https://www.sciencedirect.com/science/article/pii/B9780128178805000190</a:t>
            </a:r>
            <a:endParaRPr sz="1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GB" sz="1000" b="0" i="0" u="none" strike="noStrike" cap="none">
                <a:solidFill>
                  <a:srgbClr val="000000"/>
                </a:solidFill>
                <a:latin typeface="Arial"/>
                <a:ea typeface="Arial"/>
                <a:cs typeface="Arial"/>
                <a:sym typeface="Arial"/>
              </a:rPr>
              <a:t>Ellen Macarthur Foundation, Kunststoffe und die Kreislaufwirtschaft, </a:t>
            </a:r>
            <a:r>
              <a:rPr lang="en-GB" sz="1000" b="0" i="0" u="sng" strike="noStrike" cap="none">
                <a:solidFill>
                  <a:srgbClr val="0563C1"/>
                </a:solidFill>
                <a:latin typeface="Arial"/>
                <a:ea typeface="Arial"/>
                <a:cs typeface="Arial"/>
                <a:sym typeface="Arial"/>
                <a:hlinkClick r:id="rId6">
                  <a:extLst>
                    <a:ext uri="{A12FA001-AC4F-418D-AE19-62706E023703}">
                      <ahyp:hlinkClr xmlns:ahyp="http://schemas.microsoft.com/office/drawing/2018/hyperlinkcolor" val="tx"/>
                    </a:ext>
                  </a:extLst>
                </a:hlinkClick>
              </a:rPr>
              <a:t>https://archive.ellenmacarthurfoundation.org/explore/plastics-and-the-circular-economy</a:t>
            </a:r>
            <a:endParaRPr sz="1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GB" sz="1000" b="0" i="0" u="none" strike="noStrike" cap="none">
                <a:solidFill>
                  <a:srgbClr val="000000"/>
                </a:solidFill>
                <a:latin typeface="Arial"/>
                <a:ea typeface="Arial"/>
                <a:cs typeface="Arial"/>
                <a:sym typeface="Arial"/>
              </a:rPr>
              <a:t>EU SCIENCE HUB</a:t>
            </a:r>
            <a:r>
              <a:rPr lang="en-GB" sz="1000" b="0" i="1" u="none" strike="noStrike" cap="none">
                <a:solidFill>
                  <a:srgbClr val="000000"/>
                </a:solidFill>
                <a:latin typeface="Arial"/>
                <a:ea typeface="Arial"/>
                <a:cs typeface="Arial"/>
                <a:sym typeface="Arial"/>
              </a:rPr>
              <a:t>, Abfall- und Kreislaufwirtschaft </a:t>
            </a:r>
            <a:r>
              <a:rPr lang="en-GB" sz="1000" b="0" i="1" u="sng" strike="noStrike" cap="none">
                <a:solidFill>
                  <a:srgbClr val="0563C1"/>
                </a:solidFill>
                <a:latin typeface="Arial"/>
                <a:ea typeface="Arial"/>
                <a:cs typeface="Arial"/>
                <a:sym typeface="Arial"/>
                <a:hlinkClick r:id="rId7">
                  <a:extLst>
                    <a:ext uri="{A12FA001-AC4F-418D-AE19-62706E023703}">
                      <ahyp:hlinkClr xmlns:ahyp="http://schemas.microsoft.com/office/drawing/2018/hyperlinkcolor" val="tx"/>
                    </a:ext>
                  </a:extLst>
                </a:hlinkClick>
              </a:rPr>
              <a:t>https://ec.europa.eu/jrc/en/research-topic/waste-and-recycling</a:t>
            </a:r>
            <a:endParaRPr sz="1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GB" sz="1000" b="0" i="0" u="none" strike="noStrike" cap="none">
                <a:solidFill>
                  <a:srgbClr val="000000"/>
                </a:solidFill>
                <a:latin typeface="Arial"/>
                <a:ea typeface="Arial"/>
                <a:cs typeface="Arial"/>
                <a:sym typeface="Arial"/>
              </a:rPr>
              <a:t>KREISLAUFWIRTSCHAFT, EINE KREISFÖRMIGE WELT IST BIODIVERS. ABER BRAUCHT DIE BIOLOGISCHE VIELFALT DIE KREISLAUFWIRTSCHAFT?, </a:t>
            </a:r>
            <a:r>
              <a:rPr lang="en-GB" sz="1000" b="0" i="0" u="sng" strike="noStrike" cap="none">
                <a:solidFill>
                  <a:srgbClr val="0563C1"/>
                </a:solidFill>
                <a:latin typeface="Arial"/>
                <a:ea typeface="Arial"/>
                <a:cs typeface="Arial"/>
                <a:sym typeface="Arial"/>
                <a:hlinkClick r:id="rId8">
                  <a:extLst>
                    <a:ext uri="{A12FA001-AC4F-418D-AE19-62706E023703}">
                      <ahyp:hlinkClr xmlns:ahyp="http://schemas.microsoft.com/office/drawing/2018/hyperlinkcolor" val="tx"/>
                    </a:ext>
                  </a:extLst>
                </a:hlinkClick>
              </a:rPr>
              <a:t>https://www.circle-economy.com/blogs/a-circular-world-is-biodiverse-but-does-biodiversity-need-the-circular-economy</a:t>
            </a:r>
            <a:endParaRPr sz="1000" b="0" i="0" u="none" strike="noStrike" cap="none">
              <a:solidFill>
                <a:srgbClr val="000000"/>
              </a:solidFill>
              <a:latin typeface="Arial"/>
              <a:ea typeface="Arial"/>
              <a:cs typeface="Arial"/>
              <a:sym typeface="Arial"/>
            </a:endParaRPr>
          </a:p>
        </p:txBody>
      </p:sp>
      <p:sp>
        <p:nvSpPr>
          <p:cNvPr id="768" name="Google Shape;768;p44"/>
          <p:cNvSpPr txBox="1"/>
          <p:nvPr/>
        </p:nvSpPr>
        <p:spPr>
          <a:xfrm>
            <a:off x="316258" y="1224943"/>
            <a:ext cx="53007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a:solidFill>
                  <a:srgbClr val="E7501B"/>
                </a:solidFill>
                <a:latin typeface="Arial"/>
                <a:ea typeface="Arial"/>
                <a:cs typeface="Arial"/>
                <a:sym typeface="Arial"/>
              </a:rPr>
              <a:t>Umweltvorteile nach der CE-Umstellung </a:t>
            </a:r>
            <a:endParaRPr sz="1400" b="1" i="0" u="none" strike="noStrike" cap="none">
              <a:solidFill>
                <a:srgbClr val="E7501B"/>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45"/>
          <p:cNvSpPr txBox="1">
            <a:spLocks noGrp="1"/>
          </p:cNvSpPr>
          <p:nvPr>
            <p:ph type="title"/>
          </p:nvPr>
        </p:nvSpPr>
        <p:spPr>
          <a:xfrm>
            <a:off x="627744" y="1923359"/>
            <a:ext cx="3858900" cy="2661789"/>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a:t>Ökologisierung Ihres Unternehmens</a:t>
            </a:r>
            <a:endParaRPr/>
          </a:p>
        </p:txBody>
      </p:sp>
      <p:sp>
        <p:nvSpPr>
          <p:cNvPr id="774" name="Google Shape;774;p45"/>
          <p:cNvSpPr/>
          <p:nvPr/>
        </p:nvSpPr>
        <p:spPr>
          <a:xfrm>
            <a:off x="5443875" y="1896300"/>
            <a:ext cx="2747100" cy="2712000"/>
          </a:xfrm>
          <a:prstGeom prst="rect">
            <a:avLst/>
          </a:pr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775" name="Google Shape;775;p45"/>
          <p:cNvGrpSpPr/>
          <p:nvPr/>
        </p:nvGrpSpPr>
        <p:grpSpPr>
          <a:xfrm>
            <a:off x="4572118" y="1023546"/>
            <a:ext cx="3615639" cy="2905926"/>
            <a:chOff x="1917372" y="1288466"/>
            <a:chExt cx="2993079" cy="2405568"/>
          </a:xfrm>
        </p:grpSpPr>
        <p:sp>
          <p:nvSpPr>
            <p:cNvPr id="776" name="Google Shape;776;p45"/>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7" name="Google Shape;777;p45"/>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8" name="Google Shape;778;p45"/>
            <p:cNvSpPr/>
            <p:nvPr/>
          </p:nvSpPr>
          <p:spPr>
            <a:xfrm>
              <a:off x="1917372" y="1288466"/>
              <a:ext cx="2993079" cy="1995402"/>
            </a:xfrm>
            <a:custGeom>
              <a:avLst/>
              <a:gdLst/>
              <a:ahLst/>
              <a:cxnLst/>
              <a:rect l="l" t="t" r="r" b="b"/>
              <a:pathLst>
                <a:path w="183540" h="122361" extrusionOk="0">
                  <a:moveTo>
                    <a:pt x="6113" y="0"/>
                  </a:moveTo>
                  <a:cubicBezTo>
                    <a:pt x="5991" y="0"/>
                    <a:pt x="5872" y="4"/>
                    <a:pt x="5753" y="12"/>
                  </a:cubicBezTo>
                  <a:cubicBezTo>
                    <a:pt x="5749" y="12"/>
                    <a:pt x="5746" y="11"/>
                    <a:pt x="5743" y="11"/>
                  </a:cubicBezTo>
                  <a:cubicBezTo>
                    <a:pt x="5734" y="11"/>
                    <a:pt x="5726" y="13"/>
                    <a:pt x="5718" y="15"/>
                  </a:cubicBezTo>
                  <a:cubicBezTo>
                    <a:pt x="5602" y="19"/>
                    <a:pt x="5486" y="30"/>
                    <a:pt x="5372" y="46"/>
                  </a:cubicBezTo>
                  <a:cubicBezTo>
                    <a:pt x="5252" y="58"/>
                    <a:pt x="5130" y="77"/>
                    <a:pt x="5011" y="101"/>
                  </a:cubicBezTo>
                  <a:cubicBezTo>
                    <a:pt x="4919" y="116"/>
                    <a:pt x="4827" y="135"/>
                    <a:pt x="4734" y="158"/>
                  </a:cubicBezTo>
                  <a:cubicBezTo>
                    <a:pt x="4447" y="223"/>
                    <a:pt x="4164" y="310"/>
                    <a:pt x="3890" y="418"/>
                  </a:cubicBezTo>
                  <a:cubicBezTo>
                    <a:pt x="3808" y="450"/>
                    <a:pt x="3728" y="484"/>
                    <a:pt x="3648" y="518"/>
                  </a:cubicBezTo>
                  <a:cubicBezTo>
                    <a:pt x="3541" y="569"/>
                    <a:pt x="3433" y="618"/>
                    <a:pt x="3329" y="671"/>
                  </a:cubicBezTo>
                  <a:cubicBezTo>
                    <a:pt x="3222" y="725"/>
                    <a:pt x="3113" y="783"/>
                    <a:pt x="3014" y="844"/>
                  </a:cubicBezTo>
                  <a:cubicBezTo>
                    <a:pt x="2945" y="887"/>
                    <a:pt x="2880" y="926"/>
                    <a:pt x="2814" y="972"/>
                  </a:cubicBezTo>
                  <a:cubicBezTo>
                    <a:pt x="2603" y="1103"/>
                    <a:pt x="2399" y="1249"/>
                    <a:pt x="2208" y="1410"/>
                  </a:cubicBezTo>
                  <a:lnTo>
                    <a:pt x="2092" y="1512"/>
                  </a:lnTo>
                  <a:cubicBezTo>
                    <a:pt x="2031" y="1563"/>
                    <a:pt x="1973" y="1617"/>
                    <a:pt x="1916" y="1670"/>
                  </a:cubicBezTo>
                  <a:cubicBezTo>
                    <a:pt x="1909" y="1678"/>
                    <a:pt x="1902" y="1682"/>
                    <a:pt x="1897" y="1694"/>
                  </a:cubicBezTo>
                  <a:cubicBezTo>
                    <a:pt x="1823" y="1757"/>
                    <a:pt x="1753" y="1825"/>
                    <a:pt x="1689" y="1901"/>
                  </a:cubicBezTo>
                  <a:cubicBezTo>
                    <a:pt x="1672" y="1910"/>
                    <a:pt x="1660" y="1923"/>
                    <a:pt x="1650" y="1938"/>
                  </a:cubicBezTo>
                  <a:cubicBezTo>
                    <a:pt x="1589" y="2001"/>
                    <a:pt x="1531" y="2065"/>
                    <a:pt x="1474" y="2130"/>
                  </a:cubicBezTo>
                  <a:cubicBezTo>
                    <a:pt x="1382" y="2237"/>
                    <a:pt x="1294" y="2346"/>
                    <a:pt x="1214" y="2458"/>
                  </a:cubicBezTo>
                  <a:cubicBezTo>
                    <a:pt x="1098" y="2614"/>
                    <a:pt x="986" y="2779"/>
                    <a:pt x="883" y="2944"/>
                  </a:cubicBezTo>
                  <a:cubicBezTo>
                    <a:pt x="818" y="3053"/>
                    <a:pt x="752" y="3168"/>
                    <a:pt x="694" y="3279"/>
                  </a:cubicBezTo>
                  <a:cubicBezTo>
                    <a:pt x="682" y="3299"/>
                    <a:pt x="672" y="3320"/>
                    <a:pt x="665" y="3340"/>
                  </a:cubicBezTo>
                  <a:cubicBezTo>
                    <a:pt x="614" y="3437"/>
                    <a:pt x="568" y="3532"/>
                    <a:pt x="526" y="3629"/>
                  </a:cubicBezTo>
                  <a:cubicBezTo>
                    <a:pt x="519" y="3649"/>
                    <a:pt x="511" y="3663"/>
                    <a:pt x="502" y="3678"/>
                  </a:cubicBezTo>
                  <a:cubicBezTo>
                    <a:pt x="456" y="3790"/>
                    <a:pt x="410" y="3902"/>
                    <a:pt x="368" y="4016"/>
                  </a:cubicBezTo>
                  <a:cubicBezTo>
                    <a:pt x="362" y="4028"/>
                    <a:pt x="359" y="4039"/>
                    <a:pt x="356" y="4052"/>
                  </a:cubicBezTo>
                  <a:cubicBezTo>
                    <a:pt x="315" y="4171"/>
                    <a:pt x="276" y="4290"/>
                    <a:pt x="242" y="4412"/>
                  </a:cubicBezTo>
                  <a:cubicBezTo>
                    <a:pt x="234" y="4432"/>
                    <a:pt x="227" y="4451"/>
                    <a:pt x="222" y="4470"/>
                  </a:cubicBezTo>
                  <a:cubicBezTo>
                    <a:pt x="152" y="4731"/>
                    <a:pt x="97" y="4997"/>
                    <a:pt x="59" y="5265"/>
                  </a:cubicBezTo>
                  <a:cubicBezTo>
                    <a:pt x="18" y="5548"/>
                    <a:pt x="1" y="5834"/>
                    <a:pt x="1" y="6121"/>
                  </a:cubicBezTo>
                  <a:lnTo>
                    <a:pt x="1" y="116245"/>
                  </a:lnTo>
                  <a:cubicBezTo>
                    <a:pt x="1" y="116350"/>
                    <a:pt x="4" y="116457"/>
                    <a:pt x="8" y="116561"/>
                  </a:cubicBezTo>
                  <a:cubicBezTo>
                    <a:pt x="16" y="116690"/>
                    <a:pt x="27" y="116821"/>
                    <a:pt x="39" y="116948"/>
                  </a:cubicBezTo>
                  <a:cubicBezTo>
                    <a:pt x="69" y="117201"/>
                    <a:pt x="114" y="117453"/>
                    <a:pt x="173" y="117701"/>
                  </a:cubicBezTo>
                  <a:cubicBezTo>
                    <a:pt x="205" y="117823"/>
                    <a:pt x="239" y="117947"/>
                    <a:pt x="273" y="118066"/>
                  </a:cubicBezTo>
                  <a:cubicBezTo>
                    <a:pt x="312" y="118185"/>
                    <a:pt x="353" y="118304"/>
                    <a:pt x="397" y="118419"/>
                  </a:cubicBezTo>
                  <a:cubicBezTo>
                    <a:pt x="438" y="118526"/>
                    <a:pt x="480" y="118635"/>
                    <a:pt x="531" y="118742"/>
                  </a:cubicBezTo>
                  <a:cubicBezTo>
                    <a:pt x="534" y="118754"/>
                    <a:pt x="542" y="118769"/>
                    <a:pt x="545" y="118783"/>
                  </a:cubicBezTo>
                  <a:cubicBezTo>
                    <a:pt x="596" y="118888"/>
                    <a:pt x="645" y="118995"/>
                    <a:pt x="703" y="119095"/>
                  </a:cubicBezTo>
                  <a:cubicBezTo>
                    <a:pt x="761" y="119206"/>
                    <a:pt x="818" y="119313"/>
                    <a:pt x="883" y="119418"/>
                  </a:cubicBezTo>
                  <a:cubicBezTo>
                    <a:pt x="988" y="119586"/>
                    <a:pt x="1099" y="119748"/>
                    <a:pt x="1214" y="119906"/>
                  </a:cubicBezTo>
                  <a:cubicBezTo>
                    <a:pt x="1354" y="120090"/>
                    <a:pt x="1504" y="120269"/>
                    <a:pt x="1663" y="120439"/>
                  </a:cubicBezTo>
                  <a:cubicBezTo>
                    <a:pt x="1744" y="120524"/>
                    <a:pt x="1824" y="120604"/>
                    <a:pt x="1909" y="120684"/>
                  </a:cubicBezTo>
                  <a:cubicBezTo>
                    <a:pt x="2155" y="120915"/>
                    <a:pt x="2418" y="121126"/>
                    <a:pt x="2697" y="121317"/>
                  </a:cubicBezTo>
                  <a:cubicBezTo>
                    <a:pt x="2707" y="121323"/>
                    <a:pt x="2717" y="121329"/>
                    <a:pt x="2726" y="121336"/>
                  </a:cubicBezTo>
                  <a:cubicBezTo>
                    <a:pt x="2826" y="121402"/>
                    <a:pt x="2923" y="121463"/>
                    <a:pt x="3027" y="121524"/>
                  </a:cubicBezTo>
                  <a:cubicBezTo>
                    <a:pt x="3127" y="121582"/>
                    <a:pt x="3229" y="121640"/>
                    <a:pt x="3334" y="121694"/>
                  </a:cubicBezTo>
                  <a:cubicBezTo>
                    <a:pt x="3438" y="121746"/>
                    <a:pt x="3545" y="121796"/>
                    <a:pt x="3652" y="121843"/>
                  </a:cubicBezTo>
                  <a:cubicBezTo>
                    <a:pt x="3752" y="121889"/>
                    <a:pt x="3856" y="121930"/>
                    <a:pt x="3959" y="121969"/>
                  </a:cubicBezTo>
                  <a:cubicBezTo>
                    <a:pt x="4203" y="122063"/>
                    <a:pt x="4453" y="122139"/>
                    <a:pt x="4708" y="122195"/>
                  </a:cubicBezTo>
                  <a:cubicBezTo>
                    <a:pt x="4807" y="122222"/>
                    <a:pt x="4912" y="122243"/>
                    <a:pt x="5016" y="122261"/>
                  </a:cubicBezTo>
                  <a:cubicBezTo>
                    <a:pt x="5135" y="122285"/>
                    <a:pt x="5254" y="122302"/>
                    <a:pt x="5376" y="122314"/>
                  </a:cubicBezTo>
                  <a:cubicBezTo>
                    <a:pt x="5495" y="122331"/>
                    <a:pt x="5614" y="122341"/>
                    <a:pt x="5738" y="122349"/>
                  </a:cubicBezTo>
                  <a:lnTo>
                    <a:pt x="5748" y="122349"/>
                  </a:lnTo>
                  <a:cubicBezTo>
                    <a:pt x="5867" y="122358"/>
                    <a:pt x="5991" y="122361"/>
                    <a:pt x="6113" y="122361"/>
                  </a:cubicBezTo>
                  <a:lnTo>
                    <a:pt x="177418" y="122361"/>
                  </a:lnTo>
                  <a:cubicBezTo>
                    <a:pt x="177419" y="122361"/>
                    <a:pt x="177420" y="122361"/>
                    <a:pt x="177421" y="122361"/>
                  </a:cubicBezTo>
                  <a:cubicBezTo>
                    <a:pt x="180476" y="122361"/>
                    <a:pt x="183063" y="120107"/>
                    <a:pt x="183483" y="117080"/>
                  </a:cubicBezTo>
                  <a:cubicBezTo>
                    <a:pt x="183520" y="116804"/>
                    <a:pt x="183539" y="116524"/>
                    <a:pt x="183539" y="116244"/>
                  </a:cubicBezTo>
                  <a:lnTo>
                    <a:pt x="183539" y="6121"/>
                  </a:lnTo>
                  <a:cubicBezTo>
                    <a:pt x="183539" y="2742"/>
                    <a:pt x="180797" y="0"/>
                    <a:pt x="17741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9" name="Google Shape;779;p45"/>
            <p:cNvSpPr/>
            <p:nvPr/>
          </p:nvSpPr>
          <p:spPr>
            <a:xfrm>
              <a:off x="2066952" y="1598846"/>
              <a:ext cx="2793524" cy="1485466"/>
            </a:xfrm>
            <a:custGeom>
              <a:avLst/>
              <a:gdLst/>
              <a:ahLst/>
              <a:cxnLst/>
              <a:rect l="l" t="t" r="r" b="b"/>
              <a:pathLst>
                <a:path w="171303" h="91091" extrusionOk="0">
                  <a:moveTo>
                    <a:pt x="0" y="1"/>
                  </a:moveTo>
                  <a:lnTo>
                    <a:pt x="0" y="91090"/>
                  </a:lnTo>
                  <a:lnTo>
                    <a:pt x="171303" y="91090"/>
                  </a:lnTo>
                  <a:lnTo>
                    <a:pt x="17130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200"/>
                <a:buFont typeface="Arial"/>
                <a:buNone/>
              </a:pPr>
              <a:endParaRPr sz="3200" b="1" i="0" u="none" strike="noStrike" cap="none">
                <a:solidFill>
                  <a:srgbClr val="F1F1F1"/>
                </a:solidFill>
                <a:latin typeface="Arial"/>
                <a:ea typeface="Arial"/>
                <a:cs typeface="Arial"/>
                <a:sym typeface="Arial"/>
              </a:endParaRPr>
            </a:p>
          </p:txBody>
        </p:sp>
        <p:sp>
          <p:nvSpPr>
            <p:cNvPr id="780" name="Google Shape;780;p45"/>
            <p:cNvSpPr/>
            <p:nvPr/>
          </p:nvSpPr>
          <p:spPr>
            <a:xfrm>
              <a:off x="1917372" y="2984544"/>
              <a:ext cx="2993079" cy="299324"/>
            </a:xfrm>
            <a:custGeom>
              <a:avLst/>
              <a:gdLst/>
              <a:ahLst/>
              <a:cxnLst/>
              <a:rect l="l" t="t" r="r" b="b"/>
              <a:pathLst>
                <a:path w="183540" h="18355" extrusionOk="0">
                  <a:moveTo>
                    <a:pt x="1" y="0"/>
                  </a:moveTo>
                  <a:lnTo>
                    <a:pt x="1" y="12239"/>
                  </a:lnTo>
                  <a:cubicBezTo>
                    <a:pt x="1" y="12344"/>
                    <a:pt x="4" y="12451"/>
                    <a:pt x="8" y="12555"/>
                  </a:cubicBezTo>
                  <a:cubicBezTo>
                    <a:pt x="16" y="12684"/>
                    <a:pt x="27" y="12815"/>
                    <a:pt x="39" y="12942"/>
                  </a:cubicBezTo>
                  <a:cubicBezTo>
                    <a:pt x="69" y="13195"/>
                    <a:pt x="114" y="13447"/>
                    <a:pt x="173" y="13695"/>
                  </a:cubicBezTo>
                  <a:cubicBezTo>
                    <a:pt x="205" y="13817"/>
                    <a:pt x="239" y="13941"/>
                    <a:pt x="273" y="14060"/>
                  </a:cubicBezTo>
                  <a:cubicBezTo>
                    <a:pt x="312" y="14179"/>
                    <a:pt x="353" y="14298"/>
                    <a:pt x="397" y="14413"/>
                  </a:cubicBezTo>
                  <a:cubicBezTo>
                    <a:pt x="438" y="14520"/>
                    <a:pt x="480" y="14629"/>
                    <a:pt x="531" y="14736"/>
                  </a:cubicBezTo>
                  <a:cubicBezTo>
                    <a:pt x="534" y="14748"/>
                    <a:pt x="542" y="14763"/>
                    <a:pt x="545" y="14777"/>
                  </a:cubicBezTo>
                  <a:cubicBezTo>
                    <a:pt x="596" y="14882"/>
                    <a:pt x="645" y="14989"/>
                    <a:pt x="703" y="15089"/>
                  </a:cubicBezTo>
                  <a:cubicBezTo>
                    <a:pt x="761" y="15200"/>
                    <a:pt x="818" y="15307"/>
                    <a:pt x="883" y="15412"/>
                  </a:cubicBezTo>
                  <a:cubicBezTo>
                    <a:pt x="988" y="15580"/>
                    <a:pt x="1099" y="15742"/>
                    <a:pt x="1214" y="15900"/>
                  </a:cubicBezTo>
                  <a:cubicBezTo>
                    <a:pt x="1354" y="16084"/>
                    <a:pt x="1504" y="16263"/>
                    <a:pt x="1663" y="16433"/>
                  </a:cubicBezTo>
                  <a:cubicBezTo>
                    <a:pt x="1744" y="16518"/>
                    <a:pt x="1824" y="16598"/>
                    <a:pt x="1909" y="16678"/>
                  </a:cubicBezTo>
                  <a:cubicBezTo>
                    <a:pt x="2155" y="16909"/>
                    <a:pt x="2418" y="17120"/>
                    <a:pt x="2697" y="17311"/>
                  </a:cubicBezTo>
                  <a:cubicBezTo>
                    <a:pt x="2707" y="17317"/>
                    <a:pt x="2717" y="17323"/>
                    <a:pt x="2726" y="17330"/>
                  </a:cubicBezTo>
                  <a:cubicBezTo>
                    <a:pt x="2826" y="17396"/>
                    <a:pt x="2923" y="17457"/>
                    <a:pt x="3027" y="17518"/>
                  </a:cubicBezTo>
                  <a:cubicBezTo>
                    <a:pt x="3127" y="17576"/>
                    <a:pt x="3229" y="17634"/>
                    <a:pt x="3334" y="17688"/>
                  </a:cubicBezTo>
                  <a:cubicBezTo>
                    <a:pt x="3438" y="17740"/>
                    <a:pt x="3545" y="17790"/>
                    <a:pt x="3652" y="17837"/>
                  </a:cubicBezTo>
                  <a:cubicBezTo>
                    <a:pt x="3752" y="17883"/>
                    <a:pt x="3856" y="17924"/>
                    <a:pt x="3959" y="17963"/>
                  </a:cubicBezTo>
                  <a:cubicBezTo>
                    <a:pt x="4203" y="18057"/>
                    <a:pt x="4453" y="18133"/>
                    <a:pt x="4708" y="18189"/>
                  </a:cubicBezTo>
                  <a:cubicBezTo>
                    <a:pt x="4807" y="18216"/>
                    <a:pt x="4912" y="18237"/>
                    <a:pt x="5016" y="18255"/>
                  </a:cubicBezTo>
                  <a:cubicBezTo>
                    <a:pt x="5135" y="18279"/>
                    <a:pt x="5254" y="18296"/>
                    <a:pt x="5376" y="18308"/>
                  </a:cubicBezTo>
                  <a:cubicBezTo>
                    <a:pt x="5495" y="18325"/>
                    <a:pt x="5614" y="18335"/>
                    <a:pt x="5738" y="18343"/>
                  </a:cubicBezTo>
                  <a:lnTo>
                    <a:pt x="5748" y="18343"/>
                  </a:lnTo>
                  <a:cubicBezTo>
                    <a:pt x="5867" y="18352"/>
                    <a:pt x="5991" y="18355"/>
                    <a:pt x="6113" y="18355"/>
                  </a:cubicBezTo>
                  <a:lnTo>
                    <a:pt x="177418" y="18355"/>
                  </a:lnTo>
                  <a:cubicBezTo>
                    <a:pt x="177419" y="18355"/>
                    <a:pt x="177420" y="18355"/>
                    <a:pt x="177421" y="18355"/>
                  </a:cubicBezTo>
                  <a:cubicBezTo>
                    <a:pt x="180476" y="18355"/>
                    <a:pt x="183063" y="16101"/>
                    <a:pt x="183483" y="13074"/>
                  </a:cubicBezTo>
                  <a:cubicBezTo>
                    <a:pt x="183520" y="12798"/>
                    <a:pt x="183539" y="12518"/>
                    <a:pt x="183539" y="12238"/>
                  </a:cubicBezTo>
                  <a:lnTo>
                    <a:pt x="183539"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1" name="Google Shape;781;p45"/>
            <p:cNvSpPr/>
            <p:nvPr/>
          </p:nvSpPr>
          <p:spPr>
            <a:xfrm>
              <a:off x="3363961" y="3084313"/>
              <a:ext cx="99753" cy="99786"/>
            </a:xfrm>
            <a:custGeom>
              <a:avLst/>
              <a:gdLst/>
              <a:ahLst/>
              <a:cxnLst/>
              <a:rect l="l" t="t" r="r" b="b"/>
              <a:pathLst>
                <a:path w="6117" h="6119" extrusionOk="0">
                  <a:moveTo>
                    <a:pt x="3059" y="0"/>
                  </a:moveTo>
                  <a:cubicBezTo>
                    <a:pt x="1370" y="0"/>
                    <a:pt x="0" y="1370"/>
                    <a:pt x="0" y="3059"/>
                  </a:cubicBezTo>
                  <a:cubicBezTo>
                    <a:pt x="0" y="4749"/>
                    <a:pt x="1370" y="6118"/>
                    <a:pt x="3059" y="6118"/>
                  </a:cubicBezTo>
                  <a:cubicBezTo>
                    <a:pt x="4747" y="6118"/>
                    <a:pt x="6117" y="4749"/>
                    <a:pt x="6117" y="3059"/>
                  </a:cubicBezTo>
                  <a:cubicBezTo>
                    <a:pt x="6117" y="1370"/>
                    <a:pt x="4747" y="0"/>
                    <a:pt x="305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2" name="Google Shape;782;p45"/>
            <p:cNvSpPr/>
            <p:nvPr/>
          </p:nvSpPr>
          <p:spPr>
            <a:xfrm>
              <a:off x="3120490" y="3283851"/>
              <a:ext cx="586711" cy="78276"/>
            </a:xfrm>
            <a:custGeom>
              <a:avLst/>
              <a:gdLst/>
              <a:ahLst/>
              <a:cxnLst/>
              <a:rect l="l" t="t" r="r" b="b"/>
              <a:pathLst>
                <a:path w="35978" h="4800" extrusionOk="0">
                  <a:moveTo>
                    <a:pt x="334" y="1"/>
                  </a:moveTo>
                  <a:lnTo>
                    <a:pt x="1" y="4800"/>
                  </a:lnTo>
                  <a:lnTo>
                    <a:pt x="35978" y="4800"/>
                  </a:lnTo>
                  <a:lnTo>
                    <a:pt x="3564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83" name="Google Shape;783;p45"/>
          <p:cNvSpPr/>
          <p:nvPr/>
        </p:nvSpPr>
        <p:spPr>
          <a:xfrm>
            <a:off x="4793661" y="1142065"/>
            <a:ext cx="3192099" cy="2146155"/>
          </a:xfrm>
          <a:prstGeom prst="rect">
            <a:avLst/>
          </a:prstGeom>
          <a:solidFill>
            <a:srgbClr val="FAFBF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84" name="Google Shape;784;p45"/>
          <p:cNvSpPr txBox="1"/>
          <p:nvPr/>
        </p:nvSpPr>
        <p:spPr>
          <a:xfrm>
            <a:off x="5443875" y="4077461"/>
            <a:ext cx="1944164" cy="4770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500" b="1" i="0" u="none" strike="noStrike" cap="none">
                <a:solidFill>
                  <a:srgbClr val="374957"/>
                </a:solidFill>
                <a:latin typeface="Proxima Nova"/>
                <a:ea typeface="Proxima Nova"/>
                <a:cs typeface="Proxima Nova"/>
                <a:sym typeface="Proxima Nova"/>
              </a:rPr>
              <a:t>Infografik zur Kreislaufwirtschaft </a:t>
            </a:r>
            <a:r>
              <a:rPr lang="en-GB" sz="500" b="0" i="0" u="none" strike="noStrike" cap="none">
                <a:solidFill>
                  <a:srgbClr val="000000"/>
                </a:solidFill>
                <a:latin typeface="Arial"/>
                <a:ea typeface="Arial"/>
                <a:cs typeface="Arial"/>
                <a:sym typeface="Arial"/>
              </a:rPr>
              <a:t>von </a:t>
            </a:r>
            <a:r>
              <a:rPr lang="en-GB" sz="500" b="1" i="0" u="none" strike="noStrike" cap="none">
                <a:solidFill>
                  <a:srgbClr val="0F73EE"/>
                </a:solidFill>
                <a:latin typeface="Proxima Nova"/>
                <a:ea typeface="Proxima Nova"/>
                <a:cs typeface="Proxima Nova"/>
                <a:sym typeface="Proxima Nova"/>
              </a:rPr>
              <a:t>freepik </a:t>
            </a:r>
            <a:r>
              <a:rPr lang="en-GB" sz="500" b="0" i="0" u="none" strike="noStrike" cap="none">
                <a:solidFill>
                  <a:srgbClr val="000000"/>
                </a:solidFill>
                <a:latin typeface="Arial"/>
                <a:ea typeface="Arial"/>
                <a:cs typeface="Arial"/>
                <a:sym typeface="Arial"/>
              </a:rPr>
              <a:t>in https://www.freepik.com/free-vector/flat-design-circular-economy-infographic_21095200.htm#query=circular%20economy&amp;position=4&amp;from_view=search&amp;track=ais</a:t>
            </a:r>
            <a:endParaRPr/>
          </a:p>
        </p:txBody>
      </p:sp>
      <p:pic>
        <p:nvPicPr>
          <p:cNvPr id="785" name="Google Shape;785;p45"/>
          <p:cNvPicPr preferRelativeResize="0"/>
          <p:nvPr/>
        </p:nvPicPr>
        <p:blipFill rotWithShape="1">
          <a:blip r:embed="rId3">
            <a:alphaModFix/>
          </a:blip>
          <a:srcRect/>
          <a:stretch/>
        </p:blipFill>
        <p:spPr>
          <a:xfrm>
            <a:off x="5374287" y="1142065"/>
            <a:ext cx="2168396" cy="2146155"/>
          </a:xfrm>
          <a:prstGeom prst="rect">
            <a:avLst/>
          </a:prstGeom>
          <a:noFill/>
          <a:ln>
            <a:noFill/>
          </a:ln>
        </p:spPr>
      </p:pic>
      <p:grpSp>
        <p:nvGrpSpPr>
          <p:cNvPr id="786" name="Google Shape;786;p45"/>
          <p:cNvGrpSpPr/>
          <p:nvPr/>
        </p:nvGrpSpPr>
        <p:grpSpPr>
          <a:xfrm>
            <a:off x="7388039" y="2493707"/>
            <a:ext cx="1453150" cy="1880570"/>
            <a:chOff x="4338285" y="2552085"/>
            <a:chExt cx="1202939" cy="1556763"/>
          </a:xfrm>
        </p:grpSpPr>
        <p:sp>
          <p:nvSpPr>
            <p:cNvPr id="787" name="Google Shape;787;p45"/>
            <p:cNvSpPr/>
            <p:nvPr/>
          </p:nvSpPr>
          <p:spPr>
            <a:xfrm>
              <a:off x="4338285" y="2552085"/>
              <a:ext cx="1202939" cy="1556763"/>
            </a:xfrm>
            <a:custGeom>
              <a:avLst/>
              <a:gdLst/>
              <a:ahLst/>
              <a:cxnLst/>
              <a:rect l="l" t="t" r="r" b="b"/>
              <a:pathLst>
                <a:path w="73766" h="95463" extrusionOk="0">
                  <a:moveTo>
                    <a:pt x="4340" y="1"/>
                  </a:moveTo>
                  <a:cubicBezTo>
                    <a:pt x="1935" y="1"/>
                    <a:pt x="0" y="1936"/>
                    <a:pt x="0" y="4340"/>
                  </a:cubicBezTo>
                  <a:lnTo>
                    <a:pt x="0" y="91123"/>
                  </a:lnTo>
                  <a:cubicBezTo>
                    <a:pt x="0" y="93527"/>
                    <a:pt x="1935" y="95462"/>
                    <a:pt x="4340" y="95462"/>
                  </a:cubicBezTo>
                  <a:lnTo>
                    <a:pt x="69426" y="95462"/>
                  </a:lnTo>
                  <a:cubicBezTo>
                    <a:pt x="71830" y="95462"/>
                    <a:pt x="73766" y="93527"/>
                    <a:pt x="73766" y="91123"/>
                  </a:cubicBezTo>
                  <a:lnTo>
                    <a:pt x="73766" y="4340"/>
                  </a:lnTo>
                  <a:cubicBezTo>
                    <a:pt x="73766" y="1936"/>
                    <a:pt x="71830" y="1"/>
                    <a:pt x="6942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8" name="Google Shape;788;p45"/>
            <p:cNvSpPr/>
            <p:nvPr/>
          </p:nvSpPr>
          <p:spPr>
            <a:xfrm>
              <a:off x="4409044" y="2622860"/>
              <a:ext cx="1061423" cy="1415230"/>
            </a:xfrm>
            <a:custGeom>
              <a:avLst/>
              <a:gdLst/>
              <a:ahLst/>
              <a:cxnLst/>
              <a:rect l="l" t="t" r="r" b="b"/>
              <a:pathLst>
                <a:path w="65088" h="86784" extrusionOk="0">
                  <a:moveTo>
                    <a:pt x="1" y="0"/>
                  </a:moveTo>
                  <a:lnTo>
                    <a:pt x="1" y="34371"/>
                  </a:lnTo>
                  <a:lnTo>
                    <a:pt x="1" y="86783"/>
                  </a:lnTo>
                  <a:lnTo>
                    <a:pt x="65087" y="86783"/>
                  </a:lnTo>
                  <a:lnTo>
                    <a:pt x="65087" y="34371"/>
                  </a:lnTo>
                  <a:lnTo>
                    <a:pt x="65087"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89" name="Google Shape;789;p45"/>
          <p:cNvSpPr/>
          <p:nvPr/>
        </p:nvSpPr>
        <p:spPr>
          <a:xfrm>
            <a:off x="7482209" y="2935608"/>
            <a:ext cx="1282199"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2800" b="1" i="0" u="none" strike="noStrike" cap="none">
                <a:solidFill>
                  <a:srgbClr val="F1F1F1"/>
                </a:solidFill>
                <a:latin typeface="Arial"/>
                <a:ea typeface="Arial"/>
                <a:cs typeface="Arial"/>
                <a:sym typeface="Arial"/>
              </a:rPr>
              <a:t>Vielen Dank!</a:t>
            </a:r>
            <a:endParaRPr/>
          </a:p>
        </p:txBody>
      </p:sp>
      <p:pic>
        <p:nvPicPr>
          <p:cNvPr id="790" name="Google Shape;790;p45" descr="Uma imagem com texto, clipart&#10;&#10;Descrição gerada automaticamente"/>
          <p:cNvPicPr preferRelativeResize="0"/>
          <p:nvPr/>
        </p:nvPicPr>
        <p:blipFill rotWithShape="1">
          <a:blip r:embed="rId4">
            <a:alphaModFix/>
          </a:blip>
          <a:srcRect/>
          <a:stretch/>
        </p:blipFill>
        <p:spPr>
          <a:xfrm>
            <a:off x="4778295" y="3073756"/>
            <a:ext cx="681229" cy="23834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5"/>
          <p:cNvSpPr txBox="1">
            <a:spLocks noGrp="1"/>
          </p:cNvSpPr>
          <p:nvPr>
            <p:ph type="title"/>
          </p:nvPr>
        </p:nvSpPr>
        <p:spPr>
          <a:xfrm>
            <a:off x="536244" y="17079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sz="4000"/>
              <a:t>Unternehmen Vorteile von CE</a:t>
            </a:r>
            <a:endParaRPr sz="4000"/>
          </a:p>
        </p:txBody>
      </p:sp>
      <p:sp>
        <p:nvSpPr>
          <p:cNvPr id="140" name="Google Shape;140;p5"/>
          <p:cNvSpPr txBox="1"/>
          <p:nvPr/>
        </p:nvSpPr>
        <p:spPr>
          <a:xfrm>
            <a:off x="201013" y="1365344"/>
            <a:ext cx="3062002" cy="1575881"/>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100000"/>
              </a:lnSpc>
              <a:spcBef>
                <a:spcPts val="0"/>
              </a:spcBef>
              <a:spcAft>
                <a:spcPts val="0"/>
              </a:spcAft>
              <a:buNone/>
            </a:pPr>
            <a:endParaRPr sz="1200" b="1" i="0" u="none" strike="noStrike" cap="none">
              <a:solidFill>
                <a:srgbClr val="368E00"/>
              </a:solidFill>
              <a:latin typeface="Arial"/>
              <a:ea typeface="Arial"/>
              <a:cs typeface="Arial"/>
              <a:sym typeface="Arial"/>
            </a:endParaRPr>
          </a:p>
          <a:p>
            <a:pPr marL="0" marR="0" lvl="0" indent="0" algn="l" rtl="0">
              <a:lnSpc>
                <a:spcPct val="100000"/>
              </a:lnSpc>
              <a:spcBef>
                <a:spcPts val="0"/>
              </a:spcBef>
              <a:spcAft>
                <a:spcPts val="0"/>
              </a:spcAft>
              <a:buNone/>
            </a:pPr>
            <a:r>
              <a:rPr lang="en-GB" sz="1200" b="1" i="0" u="none" strike="noStrike" cap="none">
                <a:solidFill>
                  <a:srgbClr val="2B2D83"/>
                </a:solidFill>
                <a:latin typeface="Arial"/>
                <a:ea typeface="Arial"/>
                <a:cs typeface="Arial"/>
                <a:sym typeface="Arial"/>
              </a:rPr>
              <a:t>Warum sollten KMU auf die Kreislaufwirtschaft setzen?</a:t>
            </a:r>
            <a:endParaRPr/>
          </a:p>
          <a:p>
            <a:pPr marL="171450" marR="0" lvl="0" indent="-171450" algn="l" rtl="0">
              <a:lnSpc>
                <a:spcPct val="100000"/>
              </a:lnSpc>
              <a:spcBef>
                <a:spcPts val="0"/>
              </a:spcBef>
              <a:spcAft>
                <a:spcPts val="0"/>
              </a:spcAft>
              <a:buClr>
                <a:srgbClr val="2B2D83"/>
              </a:buClr>
              <a:buSzPts val="1200"/>
              <a:buFont typeface="Arial"/>
              <a:buChar char="•"/>
            </a:pPr>
            <a:r>
              <a:rPr lang="en-GB" sz="1200" b="0" i="0" u="none" strike="noStrike" cap="none">
                <a:solidFill>
                  <a:srgbClr val="2B2D83"/>
                </a:solidFill>
                <a:latin typeface="Arial"/>
                <a:ea typeface="Arial"/>
                <a:cs typeface="Arial"/>
                <a:sym typeface="Arial"/>
              </a:rPr>
              <a:t>Sie sind das Rückgrat der Wirtschaft </a:t>
            </a:r>
            <a:endParaRPr sz="1200" b="0" i="0" u="none" strike="noStrike" cap="none">
              <a:solidFill>
                <a:srgbClr val="2B2D83"/>
              </a:solidFill>
              <a:latin typeface="Arial"/>
              <a:ea typeface="Arial"/>
              <a:cs typeface="Arial"/>
              <a:sym typeface="Arial"/>
            </a:endParaRPr>
          </a:p>
          <a:p>
            <a:pPr marL="171450" marR="0" lvl="0" indent="-171450" algn="l" rtl="0">
              <a:lnSpc>
                <a:spcPct val="100000"/>
              </a:lnSpc>
              <a:spcBef>
                <a:spcPts val="0"/>
              </a:spcBef>
              <a:spcAft>
                <a:spcPts val="0"/>
              </a:spcAft>
              <a:buClr>
                <a:srgbClr val="2B2D83"/>
              </a:buClr>
              <a:buSzPts val="1200"/>
              <a:buFont typeface="Arial"/>
              <a:buChar char="•"/>
            </a:pPr>
            <a:r>
              <a:rPr lang="en-GB" sz="1200" b="0" i="0" u="none" strike="noStrike" cap="none">
                <a:solidFill>
                  <a:srgbClr val="2B2D83"/>
                </a:solidFill>
                <a:latin typeface="Arial"/>
                <a:ea typeface="Arial"/>
                <a:cs typeface="Arial"/>
                <a:sym typeface="Arial"/>
              </a:rPr>
              <a:t>Untere Ebene der Hierarchie</a:t>
            </a:r>
            <a:endParaRPr sz="1200" b="0" i="0" u="none" strike="noStrike" cap="none">
              <a:solidFill>
                <a:srgbClr val="2B2D83"/>
              </a:solidFill>
              <a:latin typeface="Arial"/>
              <a:ea typeface="Arial"/>
              <a:cs typeface="Arial"/>
              <a:sym typeface="Arial"/>
            </a:endParaRPr>
          </a:p>
          <a:p>
            <a:pPr marL="171450" marR="0" lvl="0" indent="-171450" algn="l" rtl="0">
              <a:lnSpc>
                <a:spcPct val="100000"/>
              </a:lnSpc>
              <a:spcBef>
                <a:spcPts val="0"/>
              </a:spcBef>
              <a:spcAft>
                <a:spcPts val="0"/>
              </a:spcAft>
              <a:buClr>
                <a:srgbClr val="2B2D83"/>
              </a:buClr>
              <a:buSzPts val="1200"/>
              <a:buFont typeface="Arial"/>
              <a:buChar char="•"/>
            </a:pPr>
            <a:r>
              <a:rPr lang="en-GB" sz="1200" b="0" i="0" u="none" strike="noStrike" cap="none">
                <a:solidFill>
                  <a:srgbClr val="2B2D83"/>
                </a:solidFill>
                <a:latin typeface="Arial"/>
                <a:ea typeface="Arial"/>
                <a:cs typeface="Arial"/>
                <a:sym typeface="Arial"/>
              </a:rPr>
              <a:t>Einfachere Organisationsstruktur</a:t>
            </a:r>
            <a:endParaRPr sz="1200" b="0" i="0" u="none" strike="noStrike" cap="none">
              <a:solidFill>
                <a:srgbClr val="2B2D83"/>
              </a:solidFill>
              <a:latin typeface="Arial"/>
              <a:ea typeface="Arial"/>
              <a:cs typeface="Arial"/>
              <a:sym typeface="Arial"/>
            </a:endParaRPr>
          </a:p>
          <a:p>
            <a:pPr marL="171450" marR="0" lvl="0" indent="-171450" algn="l" rtl="0">
              <a:lnSpc>
                <a:spcPct val="100000"/>
              </a:lnSpc>
              <a:spcBef>
                <a:spcPts val="0"/>
              </a:spcBef>
              <a:spcAft>
                <a:spcPts val="0"/>
              </a:spcAft>
              <a:buClr>
                <a:srgbClr val="2B2D83"/>
              </a:buClr>
              <a:buSzPts val="1200"/>
              <a:buFont typeface="Arial"/>
              <a:buChar char="•"/>
            </a:pPr>
            <a:r>
              <a:rPr lang="en-GB" sz="1200" b="0" i="0" u="none" strike="noStrike" cap="none">
                <a:solidFill>
                  <a:srgbClr val="2B2D83"/>
                </a:solidFill>
                <a:latin typeface="Arial"/>
                <a:ea typeface="Arial"/>
                <a:cs typeface="Arial"/>
                <a:sym typeface="Arial"/>
              </a:rPr>
              <a:t>Flexibilität</a:t>
            </a:r>
            <a:endParaRPr/>
          </a:p>
          <a:p>
            <a:pPr marL="171450" marR="0" lvl="0" indent="-171450" algn="l" rtl="0">
              <a:lnSpc>
                <a:spcPct val="100000"/>
              </a:lnSpc>
              <a:spcBef>
                <a:spcPts val="0"/>
              </a:spcBef>
              <a:spcAft>
                <a:spcPts val="0"/>
              </a:spcAft>
              <a:buClr>
                <a:srgbClr val="2B2D83"/>
              </a:buClr>
              <a:buSzPts val="1200"/>
              <a:buFont typeface="Arial"/>
              <a:buChar char="•"/>
            </a:pPr>
            <a:r>
              <a:rPr lang="en-GB" sz="1200" b="0" i="0" u="none" strike="noStrike" cap="none">
                <a:solidFill>
                  <a:srgbClr val="2B2D83"/>
                </a:solidFill>
                <a:latin typeface="Arial"/>
                <a:ea typeface="Arial"/>
                <a:cs typeface="Arial"/>
                <a:sym typeface="Arial"/>
              </a:rPr>
              <a:t>Bestehende Praktiken ohne Kennzeichnung "Kreislauf"/"grün"</a:t>
            </a:r>
            <a:endParaRPr/>
          </a:p>
          <a:p>
            <a:pPr marL="0" marR="0" lvl="0" indent="0" algn="l" rtl="0">
              <a:lnSpc>
                <a:spcPct val="100000"/>
              </a:lnSpc>
              <a:spcBef>
                <a:spcPts val="0"/>
              </a:spcBef>
              <a:spcAft>
                <a:spcPts val="0"/>
              </a:spcAft>
              <a:buNone/>
            </a:pPr>
            <a:endParaRPr sz="2000" b="0" i="0" u="none" strike="noStrike" cap="none">
              <a:solidFill>
                <a:srgbClr val="368E00"/>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l" rtl="0">
              <a:lnSpc>
                <a:spcPct val="120000"/>
              </a:lnSpc>
              <a:spcBef>
                <a:spcPts val="500"/>
              </a:spcBef>
              <a:spcAft>
                <a:spcPts val="0"/>
              </a:spcAft>
              <a:buNone/>
            </a:pPr>
            <a:endParaRPr sz="1800" b="0" i="0" u="none" strike="noStrike" cap="none">
              <a:solidFill>
                <a:srgbClr val="000000"/>
              </a:solidFill>
              <a:latin typeface="Arial"/>
              <a:ea typeface="Arial"/>
              <a:cs typeface="Arial"/>
              <a:sym typeface="Arial"/>
            </a:endParaRPr>
          </a:p>
        </p:txBody>
      </p:sp>
      <p:grpSp>
        <p:nvGrpSpPr>
          <p:cNvPr id="141" name="Google Shape;141;p5"/>
          <p:cNvGrpSpPr/>
          <p:nvPr/>
        </p:nvGrpSpPr>
        <p:grpSpPr>
          <a:xfrm>
            <a:off x="1168284" y="2941225"/>
            <a:ext cx="6979804" cy="1658472"/>
            <a:chOff x="1612954" y="4660973"/>
            <a:chExt cx="7246562" cy="1658472"/>
          </a:xfrm>
        </p:grpSpPr>
        <p:grpSp>
          <p:nvGrpSpPr>
            <p:cNvPr id="142" name="Google Shape;142;p5"/>
            <p:cNvGrpSpPr/>
            <p:nvPr/>
          </p:nvGrpSpPr>
          <p:grpSpPr>
            <a:xfrm>
              <a:off x="3891785" y="5304836"/>
              <a:ext cx="4967731" cy="931449"/>
              <a:chOff x="1417175" y="429"/>
              <a:chExt cx="4967731" cy="931449"/>
            </a:xfrm>
          </p:grpSpPr>
          <p:sp>
            <p:nvSpPr>
              <p:cNvPr id="143" name="Google Shape;143;p5"/>
              <p:cNvSpPr/>
              <p:nvPr/>
            </p:nvSpPr>
            <p:spPr>
              <a:xfrm>
                <a:off x="1417175" y="429"/>
                <a:ext cx="1552416" cy="931449"/>
              </a:xfrm>
              <a:prstGeom prst="rect">
                <a:avLst/>
              </a:pr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txBox="1"/>
              <p:nvPr/>
            </p:nvSpPr>
            <p:spPr>
              <a:xfrm>
                <a:off x="1417175" y="429"/>
                <a:ext cx="1552416" cy="931449"/>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GB" sz="1400" b="1" i="0" u="none" strike="noStrike" cap="none">
                    <a:solidFill>
                      <a:srgbClr val="FFFFFF"/>
                    </a:solidFill>
                    <a:latin typeface="Calibri"/>
                    <a:ea typeface="Calibri"/>
                    <a:cs typeface="Calibri"/>
                    <a:sym typeface="Calibri"/>
                  </a:rPr>
                  <a:t>Einsparung von Materialkosten</a:t>
                </a:r>
                <a:endParaRPr/>
              </a:p>
            </p:txBody>
          </p:sp>
          <p:sp>
            <p:nvSpPr>
              <p:cNvPr id="145" name="Google Shape;145;p5"/>
              <p:cNvSpPr/>
              <p:nvPr/>
            </p:nvSpPr>
            <p:spPr>
              <a:xfrm>
                <a:off x="3124832" y="429"/>
                <a:ext cx="1552416" cy="931449"/>
              </a:xfrm>
              <a:prstGeom prst="rect">
                <a:avLst/>
              </a:pr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txBox="1"/>
              <p:nvPr/>
            </p:nvSpPr>
            <p:spPr>
              <a:xfrm>
                <a:off x="3124832" y="429"/>
                <a:ext cx="1552416" cy="931449"/>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GB" sz="1400" b="1" i="0" u="none" strike="noStrike" cap="none">
                    <a:solidFill>
                      <a:srgbClr val="FFFFFF"/>
                    </a:solidFill>
                    <a:latin typeface="Calibri"/>
                    <a:ea typeface="Calibri"/>
                    <a:cs typeface="Calibri"/>
                    <a:sym typeface="Calibri"/>
                  </a:rPr>
                  <a:t>Wettbewerbsvorteile schaffen</a:t>
                </a:r>
                <a:endParaRPr sz="1400" b="1" i="0" u="none" strike="noStrike" cap="none">
                  <a:solidFill>
                    <a:srgbClr val="FFFFFF"/>
                  </a:solidFill>
                  <a:latin typeface="Calibri"/>
                  <a:ea typeface="Calibri"/>
                  <a:cs typeface="Calibri"/>
                  <a:sym typeface="Calibri"/>
                </a:endParaRPr>
              </a:p>
            </p:txBody>
          </p:sp>
          <p:sp>
            <p:nvSpPr>
              <p:cNvPr id="147" name="Google Shape;147;p5"/>
              <p:cNvSpPr/>
              <p:nvPr/>
            </p:nvSpPr>
            <p:spPr>
              <a:xfrm>
                <a:off x="4832490" y="429"/>
                <a:ext cx="1552416" cy="931449"/>
              </a:xfrm>
              <a:prstGeom prst="rect">
                <a:avLst/>
              </a:pr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txBox="1"/>
              <p:nvPr/>
            </p:nvSpPr>
            <p:spPr>
              <a:xfrm>
                <a:off x="4832490" y="429"/>
                <a:ext cx="1552416" cy="931449"/>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GB" sz="1400" b="1" i="0" u="none" strike="noStrike" cap="none">
                    <a:solidFill>
                      <a:srgbClr val="FFFFFF"/>
                    </a:solidFill>
                    <a:latin typeface="Calibri"/>
                    <a:ea typeface="Calibri"/>
                    <a:cs typeface="Calibri"/>
                    <a:sym typeface="Calibri"/>
                  </a:rPr>
                  <a:t>Neue Märkte schaffen</a:t>
                </a:r>
                <a:endParaRPr/>
              </a:p>
            </p:txBody>
          </p:sp>
        </p:grpSp>
        <p:sp>
          <p:nvSpPr>
            <p:cNvPr id="149" name="Google Shape;149;p5"/>
            <p:cNvSpPr txBox="1"/>
            <p:nvPr/>
          </p:nvSpPr>
          <p:spPr>
            <a:xfrm>
              <a:off x="1612954" y="5396115"/>
              <a:ext cx="2174789" cy="923330"/>
            </a:xfrm>
            <a:prstGeom prst="rect">
              <a:avLst/>
            </a:prstGeom>
            <a:solidFill>
              <a:srgbClr val="F0F6F3"/>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59540"/>
                </a:buClr>
                <a:buSzPts val="1800"/>
                <a:buFont typeface="Arial"/>
                <a:buNone/>
              </a:pPr>
              <a:r>
                <a:rPr lang="en-GB" sz="1800" b="1" i="0" u="none" strike="noStrike" cap="none">
                  <a:solidFill>
                    <a:srgbClr val="059540"/>
                  </a:solidFill>
                  <a:latin typeface="Calibri"/>
                  <a:ea typeface="Calibri"/>
                  <a:cs typeface="Calibri"/>
                  <a:sym typeface="Calibri"/>
                </a:rPr>
                <a:t>Die </a:t>
              </a:r>
              <a:r>
                <a:rPr lang="en-GB" sz="1800" b="1" i="0" u="none" strike="noStrike" cap="none">
                  <a:solidFill>
                    <a:srgbClr val="2B2D83"/>
                  </a:solidFill>
                  <a:latin typeface="Calibri"/>
                  <a:ea typeface="Calibri"/>
                  <a:cs typeface="Calibri"/>
                  <a:sym typeface="Calibri"/>
                </a:rPr>
                <a:t>TOP 3 </a:t>
              </a:r>
              <a:r>
                <a:rPr lang="en-GB" sz="1800" b="1" i="0" u="none" strike="noStrike" cap="none">
                  <a:solidFill>
                    <a:srgbClr val="059540"/>
                  </a:solidFill>
                  <a:latin typeface="Calibri"/>
                  <a:ea typeface="Calibri"/>
                  <a:cs typeface="Calibri"/>
                  <a:sym typeface="Calibri"/>
                </a:rPr>
                <a:t>Gründe, warum europäische KMU CE-Praktiken einführen</a:t>
              </a:r>
              <a:endParaRPr/>
            </a:p>
          </p:txBody>
        </p:sp>
        <p:sp>
          <p:nvSpPr>
            <p:cNvPr id="150" name="Google Shape;150;p5"/>
            <p:cNvSpPr/>
            <p:nvPr/>
          </p:nvSpPr>
          <p:spPr>
            <a:xfrm rot="-162678">
              <a:off x="2280973" y="4716632"/>
              <a:ext cx="2367303" cy="592533"/>
            </a:xfrm>
            <a:prstGeom prst="curvedDownArrow">
              <a:avLst>
                <a:gd name="adj1" fmla="val 25000"/>
                <a:gd name="adj2" fmla="val 50000"/>
                <a:gd name="adj3" fmla="val 25000"/>
              </a:avLst>
            </a:prstGeom>
            <a:solidFill>
              <a:srgbClr val="0595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4B48A"/>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6"/>
          <p:cNvSpPr txBox="1">
            <a:spLocks noGrp="1"/>
          </p:cNvSpPr>
          <p:nvPr>
            <p:ph type="title"/>
          </p:nvPr>
        </p:nvSpPr>
        <p:spPr>
          <a:xfrm>
            <a:off x="381387" y="171232"/>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sz="3600"/>
              <a:t>Keiner ist zu klein, um etwas zu bewirken</a:t>
            </a:r>
            <a:endParaRPr/>
          </a:p>
        </p:txBody>
      </p:sp>
      <p:grpSp>
        <p:nvGrpSpPr>
          <p:cNvPr id="156" name="Google Shape;156;p6"/>
          <p:cNvGrpSpPr/>
          <p:nvPr/>
        </p:nvGrpSpPr>
        <p:grpSpPr>
          <a:xfrm>
            <a:off x="0" y="1120103"/>
            <a:ext cx="9144000" cy="3679933"/>
            <a:chOff x="4790302" y="1586728"/>
            <a:chExt cx="6874476" cy="4039716"/>
          </a:xfrm>
        </p:grpSpPr>
        <p:grpSp>
          <p:nvGrpSpPr>
            <p:cNvPr id="157" name="Google Shape;157;p6"/>
            <p:cNvGrpSpPr/>
            <p:nvPr/>
          </p:nvGrpSpPr>
          <p:grpSpPr>
            <a:xfrm>
              <a:off x="4790302" y="1586728"/>
              <a:ext cx="6874476" cy="4039716"/>
              <a:chOff x="4790302" y="1586728"/>
              <a:chExt cx="6874476" cy="4039716"/>
            </a:xfrm>
          </p:grpSpPr>
          <p:sp>
            <p:nvSpPr>
              <p:cNvPr id="158" name="Google Shape;158;p6"/>
              <p:cNvSpPr/>
              <p:nvPr/>
            </p:nvSpPr>
            <p:spPr>
              <a:xfrm>
                <a:off x="4810898" y="1586728"/>
                <a:ext cx="6853880" cy="4039716"/>
              </a:xfrm>
              <a:prstGeom prst="rect">
                <a:avLst/>
              </a:prstGeom>
              <a:solidFill>
                <a:srgbClr val="B9CD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59" name="Google Shape;159;p6" descr="Non-financial business economy by size class, 2017">
                <a:hlinkClick r:id="rId3"/>
              </p:cNvPr>
              <p:cNvPicPr preferRelativeResize="0"/>
              <p:nvPr/>
            </p:nvPicPr>
            <p:blipFill rotWithShape="1">
              <a:blip r:embed="rId4">
                <a:alphaModFix/>
              </a:blip>
              <a:srcRect l="17396" t="28270" r="1379" b="8048"/>
              <a:stretch/>
            </p:blipFill>
            <p:spPr>
              <a:xfrm>
                <a:off x="6623220" y="2992571"/>
                <a:ext cx="4679093" cy="2347785"/>
              </a:xfrm>
              <a:prstGeom prst="rect">
                <a:avLst/>
              </a:prstGeom>
              <a:noFill/>
              <a:ln>
                <a:noFill/>
              </a:ln>
            </p:spPr>
          </p:pic>
          <p:sp>
            <p:nvSpPr>
              <p:cNvPr id="160" name="Google Shape;160;p6"/>
              <p:cNvSpPr txBox="1"/>
              <p:nvPr/>
            </p:nvSpPr>
            <p:spPr>
              <a:xfrm>
                <a:off x="6384323" y="2047026"/>
                <a:ext cx="166404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400" b="1" i="0" u="none" strike="noStrike" cap="none">
                    <a:solidFill>
                      <a:srgbClr val="236AAA"/>
                    </a:solidFill>
                    <a:latin typeface="Arial"/>
                    <a:ea typeface="Arial"/>
                    <a:cs typeface="Arial"/>
                    <a:sym typeface="Arial"/>
                  </a:rPr>
                  <a:t>Große Unternehmen</a:t>
                </a:r>
                <a:endParaRPr/>
              </a:p>
              <a:p>
                <a:pPr marL="0" marR="0" lvl="0" indent="0" algn="ctr" rtl="0">
                  <a:lnSpc>
                    <a:spcPct val="100000"/>
                  </a:lnSpc>
                  <a:spcBef>
                    <a:spcPts val="0"/>
                  </a:spcBef>
                  <a:spcAft>
                    <a:spcPts val="0"/>
                  </a:spcAft>
                  <a:buNone/>
                </a:pPr>
                <a:r>
                  <a:rPr lang="en-GB" sz="1400" b="1" i="0" u="none" strike="noStrike" cap="none">
                    <a:solidFill>
                      <a:srgbClr val="236AAA"/>
                    </a:solidFill>
                    <a:latin typeface="Arial"/>
                    <a:ea typeface="Arial"/>
                    <a:cs typeface="Arial"/>
                    <a:sym typeface="Arial"/>
                  </a:rPr>
                  <a:t>&gt;250</a:t>
                </a:r>
                <a:endParaRPr/>
              </a:p>
            </p:txBody>
          </p:sp>
          <p:sp>
            <p:nvSpPr>
              <p:cNvPr id="161" name="Google Shape;161;p6"/>
              <p:cNvSpPr txBox="1"/>
              <p:nvPr/>
            </p:nvSpPr>
            <p:spPr>
              <a:xfrm>
                <a:off x="7922526" y="1776854"/>
                <a:ext cx="1664043"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400" b="1" i="0" u="none" strike="noStrike" cap="none">
                    <a:solidFill>
                      <a:srgbClr val="B41F71"/>
                    </a:solidFill>
                    <a:latin typeface="Arial"/>
                    <a:ea typeface="Arial"/>
                    <a:cs typeface="Arial"/>
                    <a:sym typeface="Arial"/>
                  </a:rPr>
                  <a:t>Mittlere Unternehmen</a:t>
                </a:r>
                <a:endParaRPr/>
              </a:p>
              <a:p>
                <a:pPr marL="0" marR="0" lvl="0" indent="0" algn="ctr" rtl="0">
                  <a:lnSpc>
                    <a:spcPct val="100000"/>
                  </a:lnSpc>
                  <a:spcBef>
                    <a:spcPts val="0"/>
                  </a:spcBef>
                  <a:spcAft>
                    <a:spcPts val="0"/>
                  </a:spcAft>
                  <a:buNone/>
                </a:pPr>
                <a:r>
                  <a:rPr lang="en-GB" sz="1400" b="1" i="0" u="none" strike="noStrike" cap="none">
                    <a:solidFill>
                      <a:srgbClr val="B41F71"/>
                    </a:solidFill>
                    <a:latin typeface="Arial"/>
                    <a:ea typeface="Arial"/>
                    <a:cs typeface="Arial"/>
                    <a:sym typeface="Arial"/>
                  </a:rPr>
                  <a:t>(50-249 Beschäftigte)</a:t>
                </a:r>
                <a:endParaRPr/>
              </a:p>
            </p:txBody>
          </p:sp>
          <p:sp>
            <p:nvSpPr>
              <p:cNvPr id="162" name="Google Shape;162;p6"/>
              <p:cNvSpPr txBox="1"/>
              <p:nvPr/>
            </p:nvSpPr>
            <p:spPr>
              <a:xfrm>
                <a:off x="9481751" y="1879983"/>
                <a:ext cx="1664043" cy="738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400" b="1" i="0" u="none" strike="noStrike" cap="none">
                    <a:solidFill>
                      <a:srgbClr val="D27AA7"/>
                    </a:solidFill>
                    <a:latin typeface="Arial"/>
                    <a:ea typeface="Arial"/>
                    <a:cs typeface="Arial"/>
                    <a:sym typeface="Arial"/>
                  </a:rPr>
                  <a:t>Kleine Unternehmen</a:t>
                </a:r>
                <a:endParaRPr/>
              </a:p>
              <a:p>
                <a:pPr marL="0" marR="0" lvl="0" indent="0" algn="ctr" rtl="0">
                  <a:lnSpc>
                    <a:spcPct val="100000"/>
                  </a:lnSpc>
                  <a:spcBef>
                    <a:spcPts val="0"/>
                  </a:spcBef>
                  <a:spcAft>
                    <a:spcPts val="0"/>
                  </a:spcAft>
                  <a:buNone/>
                </a:pPr>
                <a:r>
                  <a:rPr lang="en-GB" sz="1400" b="1" i="0" u="none" strike="noStrike" cap="none">
                    <a:solidFill>
                      <a:srgbClr val="D27AA7"/>
                    </a:solidFill>
                    <a:latin typeface="Arial"/>
                    <a:ea typeface="Arial"/>
                    <a:cs typeface="Arial"/>
                    <a:sym typeface="Arial"/>
                  </a:rPr>
                  <a:t>(50-249 Beschäftigte)</a:t>
                </a:r>
                <a:endParaRPr/>
              </a:p>
            </p:txBody>
          </p:sp>
          <p:sp>
            <p:nvSpPr>
              <p:cNvPr id="163" name="Google Shape;163;p6"/>
              <p:cNvSpPr txBox="1"/>
              <p:nvPr/>
            </p:nvSpPr>
            <p:spPr>
              <a:xfrm>
                <a:off x="4790302" y="3215699"/>
                <a:ext cx="185351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a:solidFill>
                      <a:srgbClr val="3B3B3B"/>
                    </a:solidFill>
                    <a:latin typeface="Arial"/>
                    <a:ea typeface="Arial"/>
                    <a:cs typeface="Arial"/>
                    <a:sym typeface="Arial"/>
                  </a:rPr>
                  <a:t>Anzahl der </a:t>
                </a:r>
                <a:endParaRPr/>
              </a:p>
              <a:p>
                <a:pPr marL="0" marR="0" lvl="0" indent="0" algn="l" rtl="0">
                  <a:lnSpc>
                    <a:spcPct val="100000"/>
                  </a:lnSpc>
                  <a:spcBef>
                    <a:spcPts val="0"/>
                  </a:spcBef>
                  <a:spcAft>
                    <a:spcPts val="0"/>
                  </a:spcAft>
                  <a:buNone/>
                </a:pPr>
                <a:r>
                  <a:rPr lang="en-GB" sz="1400" b="1" i="0" u="none" strike="noStrike" cap="none">
                    <a:solidFill>
                      <a:srgbClr val="3B3B3B"/>
                    </a:solidFill>
                    <a:latin typeface="Arial"/>
                    <a:ea typeface="Arial"/>
                    <a:cs typeface="Arial"/>
                    <a:sym typeface="Arial"/>
                  </a:rPr>
                  <a:t>Unternehmen</a:t>
                </a:r>
                <a:endParaRPr/>
              </a:p>
            </p:txBody>
          </p:sp>
          <p:sp>
            <p:nvSpPr>
              <p:cNvPr id="164" name="Google Shape;164;p6"/>
              <p:cNvSpPr txBox="1"/>
              <p:nvPr/>
            </p:nvSpPr>
            <p:spPr>
              <a:xfrm>
                <a:off x="4810897" y="3797131"/>
                <a:ext cx="2405448"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a:solidFill>
                      <a:srgbClr val="3B3B3B"/>
                    </a:solidFill>
                    <a:latin typeface="Arial"/>
                    <a:ea typeface="Arial"/>
                    <a:cs typeface="Arial"/>
                    <a:sym typeface="Arial"/>
                  </a:rPr>
                  <a:t>Anzahl der </a:t>
                </a:r>
                <a:endParaRPr/>
              </a:p>
              <a:p>
                <a:pPr marL="0" marR="0" lvl="0" indent="0" algn="l" rtl="0">
                  <a:lnSpc>
                    <a:spcPct val="100000"/>
                  </a:lnSpc>
                  <a:spcBef>
                    <a:spcPts val="0"/>
                  </a:spcBef>
                  <a:spcAft>
                    <a:spcPts val="0"/>
                  </a:spcAft>
                  <a:buNone/>
                </a:pPr>
                <a:r>
                  <a:rPr lang="en-GB" sz="1400" b="1" i="0" u="none" strike="noStrike" cap="none">
                    <a:solidFill>
                      <a:srgbClr val="3B3B3B"/>
                    </a:solidFill>
                    <a:latin typeface="Arial"/>
                    <a:ea typeface="Arial"/>
                    <a:cs typeface="Arial"/>
                    <a:sym typeface="Arial"/>
                  </a:rPr>
                  <a:t>Personen </a:t>
                </a:r>
                <a:endParaRPr/>
              </a:p>
              <a:p>
                <a:pPr marL="0" marR="0" lvl="0" indent="0" algn="l" rtl="0">
                  <a:lnSpc>
                    <a:spcPct val="100000"/>
                  </a:lnSpc>
                  <a:spcBef>
                    <a:spcPts val="0"/>
                  </a:spcBef>
                  <a:spcAft>
                    <a:spcPts val="0"/>
                  </a:spcAft>
                  <a:buNone/>
                </a:pPr>
                <a:r>
                  <a:rPr lang="en-GB" sz="1400" b="1" i="0" u="none" strike="noStrike" cap="none">
                    <a:solidFill>
                      <a:srgbClr val="3B3B3B"/>
                    </a:solidFill>
                    <a:latin typeface="Arial"/>
                    <a:ea typeface="Arial"/>
                    <a:cs typeface="Arial"/>
                    <a:sym typeface="Arial"/>
                  </a:rPr>
                  <a:t>beschäftigt</a:t>
                </a:r>
                <a:endParaRPr sz="1400" b="1" i="0" u="none" strike="noStrike" cap="none">
                  <a:solidFill>
                    <a:srgbClr val="3B3B3B"/>
                  </a:solidFill>
                  <a:latin typeface="Arial"/>
                  <a:ea typeface="Arial"/>
                  <a:cs typeface="Arial"/>
                  <a:sym typeface="Arial"/>
                </a:endParaRPr>
              </a:p>
            </p:txBody>
          </p:sp>
          <p:sp>
            <p:nvSpPr>
              <p:cNvPr id="165" name="Google Shape;165;p6"/>
              <p:cNvSpPr txBox="1"/>
              <p:nvPr/>
            </p:nvSpPr>
            <p:spPr>
              <a:xfrm>
                <a:off x="4790302" y="4927231"/>
                <a:ext cx="132423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a:solidFill>
                      <a:srgbClr val="3B3B3B"/>
                    </a:solidFill>
                    <a:latin typeface="Arial"/>
                    <a:ea typeface="Arial"/>
                    <a:cs typeface="Arial"/>
                    <a:sym typeface="Arial"/>
                  </a:rPr>
                  <a:t>Wertschöpfung</a:t>
                </a:r>
                <a:endParaRPr sz="1400" b="1" i="0" u="none" strike="noStrike" cap="none">
                  <a:solidFill>
                    <a:srgbClr val="3B3B3B"/>
                  </a:solidFill>
                  <a:latin typeface="Arial"/>
                  <a:ea typeface="Arial"/>
                  <a:cs typeface="Arial"/>
                  <a:sym typeface="Arial"/>
                </a:endParaRPr>
              </a:p>
            </p:txBody>
          </p:sp>
        </p:grpSp>
        <p:sp>
          <p:nvSpPr>
            <p:cNvPr id="166" name="Google Shape;166;p6"/>
            <p:cNvSpPr/>
            <p:nvPr/>
          </p:nvSpPr>
          <p:spPr>
            <a:xfrm rot="5400000">
              <a:off x="6200973" y="3310077"/>
              <a:ext cx="247134" cy="261610"/>
            </a:xfrm>
            <a:prstGeom prst="triangle">
              <a:avLst>
                <a:gd name="adj" fmla="val 50000"/>
              </a:avLst>
            </a:prstGeom>
            <a:solidFill>
              <a:srgbClr val="3B38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7" name="Google Shape;167;p6"/>
            <p:cNvSpPr/>
            <p:nvPr/>
          </p:nvSpPr>
          <p:spPr>
            <a:xfrm rot="5400000">
              <a:off x="6210213" y="4105560"/>
              <a:ext cx="247134" cy="261610"/>
            </a:xfrm>
            <a:prstGeom prst="triangle">
              <a:avLst>
                <a:gd name="adj" fmla="val 50000"/>
              </a:avLst>
            </a:prstGeom>
            <a:solidFill>
              <a:srgbClr val="3B38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8" name="Google Shape;168;p6"/>
            <p:cNvSpPr/>
            <p:nvPr/>
          </p:nvSpPr>
          <p:spPr>
            <a:xfrm rot="5400000">
              <a:off x="6210213" y="4949746"/>
              <a:ext cx="247134" cy="261610"/>
            </a:xfrm>
            <a:prstGeom prst="triangle">
              <a:avLst>
                <a:gd name="adj" fmla="val 50000"/>
              </a:avLst>
            </a:prstGeom>
            <a:solidFill>
              <a:srgbClr val="3B38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7"/>
          <p:cNvSpPr txBox="1">
            <a:spLocks noGrp="1"/>
          </p:cNvSpPr>
          <p:nvPr>
            <p:ph type="title"/>
          </p:nvPr>
        </p:nvSpPr>
        <p:spPr>
          <a:xfrm>
            <a:off x="499373" y="111797"/>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sz="4000"/>
              <a:t>Resilienz - CE, der Schlüssel zur Erholung</a:t>
            </a:r>
            <a:endParaRPr/>
          </a:p>
        </p:txBody>
      </p:sp>
      <p:sp>
        <p:nvSpPr>
          <p:cNvPr id="174" name="Google Shape;174;p7"/>
          <p:cNvSpPr txBox="1"/>
          <p:nvPr/>
        </p:nvSpPr>
        <p:spPr>
          <a:xfrm>
            <a:off x="150882" y="1448365"/>
            <a:ext cx="3478777" cy="22467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368E00"/>
                </a:solidFill>
                <a:latin typeface="Arial"/>
                <a:ea typeface="Arial"/>
                <a:cs typeface="Arial"/>
                <a:sym typeface="Arial"/>
              </a:rPr>
              <a:t>Bin ich bereit für die Kreislaufwirtschaft?</a:t>
            </a:r>
            <a:endParaRPr/>
          </a:p>
          <a:p>
            <a:pPr marL="285750" marR="0" lvl="0" indent="-285750" algn="l" rtl="0">
              <a:lnSpc>
                <a:spcPct val="100000"/>
              </a:lnSpc>
              <a:spcBef>
                <a:spcPts val="0"/>
              </a:spcBef>
              <a:spcAft>
                <a:spcPts val="0"/>
              </a:spcAft>
              <a:buClr>
                <a:srgbClr val="059540"/>
              </a:buClr>
              <a:buSzPts val="1400"/>
              <a:buFont typeface="Arial"/>
              <a:buChar char="•"/>
            </a:pPr>
            <a:r>
              <a:rPr lang="en-GB" sz="1400" b="0" i="0" u="none" strike="noStrike" cap="none">
                <a:solidFill>
                  <a:srgbClr val="368E00"/>
                </a:solidFill>
                <a:latin typeface="Arial"/>
                <a:ea typeface="Arial"/>
                <a:cs typeface="Arial"/>
                <a:sym typeface="Arial"/>
              </a:rPr>
              <a:t>Überarbeiten Sie Ihre Unternehmenswerte</a:t>
            </a:r>
            <a:endParaRPr/>
          </a:p>
          <a:p>
            <a:pPr marL="285750" marR="0" lvl="0" indent="-285750" algn="l" rtl="0">
              <a:lnSpc>
                <a:spcPct val="100000"/>
              </a:lnSpc>
              <a:spcBef>
                <a:spcPts val="0"/>
              </a:spcBef>
              <a:spcAft>
                <a:spcPts val="0"/>
              </a:spcAft>
              <a:buClr>
                <a:srgbClr val="059540"/>
              </a:buClr>
              <a:buSzPts val="1400"/>
              <a:buFont typeface="Arial"/>
              <a:buChar char="•"/>
            </a:pPr>
            <a:r>
              <a:rPr lang="en-GB" sz="1400" b="0" i="0" u="none" strike="noStrike" cap="none">
                <a:solidFill>
                  <a:srgbClr val="368E00"/>
                </a:solidFill>
                <a:latin typeface="Arial"/>
                <a:ea typeface="Arial"/>
                <a:cs typeface="Arial"/>
                <a:sym typeface="Arial"/>
              </a:rPr>
              <a:t>Halten Sie einen Pitch/Workshop zum Thema CE ab, um das Engagement Ihres KMU zu fördern.</a:t>
            </a:r>
            <a:endParaRPr/>
          </a:p>
          <a:p>
            <a:pPr marL="285750" marR="0" lvl="0" indent="-285750" algn="l" rtl="0">
              <a:lnSpc>
                <a:spcPct val="100000"/>
              </a:lnSpc>
              <a:spcBef>
                <a:spcPts val="0"/>
              </a:spcBef>
              <a:spcAft>
                <a:spcPts val="0"/>
              </a:spcAft>
              <a:buClr>
                <a:srgbClr val="059540"/>
              </a:buClr>
              <a:buSzPts val="1400"/>
              <a:buFont typeface="Arial"/>
              <a:buChar char="•"/>
            </a:pPr>
            <a:r>
              <a:rPr lang="en-GB" sz="1400" b="0" i="0" u="none" strike="noStrike" cap="none">
                <a:solidFill>
                  <a:srgbClr val="368E00"/>
                </a:solidFill>
                <a:latin typeface="Arial"/>
                <a:ea typeface="Arial"/>
                <a:cs typeface="Arial"/>
                <a:sym typeface="Arial"/>
              </a:rPr>
              <a:t>Feedback sammeln und Brainstorming zur Entwicklung neuer Ideen</a:t>
            </a:r>
            <a:endParaRPr/>
          </a:p>
          <a:p>
            <a:pPr marL="285750" marR="0" lvl="0" indent="-285750" algn="l" rtl="0">
              <a:lnSpc>
                <a:spcPct val="100000"/>
              </a:lnSpc>
              <a:spcBef>
                <a:spcPts val="0"/>
              </a:spcBef>
              <a:spcAft>
                <a:spcPts val="0"/>
              </a:spcAft>
              <a:buClr>
                <a:srgbClr val="059540"/>
              </a:buClr>
              <a:buSzPts val="1400"/>
              <a:buFont typeface="Arial"/>
              <a:buChar char="•"/>
            </a:pPr>
            <a:r>
              <a:rPr lang="en-GB" sz="1400" b="0" i="0" u="none" strike="noStrike" cap="none">
                <a:solidFill>
                  <a:srgbClr val="368E00"/>
                </a:solidFill>
                <a:latin typeface="Arial"/>
                <a:ea typeface="Arial"/>
                <a:cs typeface="Arial"/>
                <a:sym typeface="Arial"/>
              </a:rPr>
              <a:t>Stellen Sie die potenziellen Vorteile und Hindernisse/Risiken Ihrer CE-Ideen dar</a:t>
            </a:r>
            <a:endParaRPr/>
          </a:p>
          <a:p>
            <a:pPr marL="285750" marR="0" lvl="0" indent="-285750" algn="l" rtl="0">
              <a:lnSpc>
                <a:spcPct val="100000"/>
              </a:lnSpc>
              <a:spcBef>
                <a:spcPts val="0"/>
              </a:spcBef>
              <a:spcAft>
                <a:spcPts val="0"/>
              </a:spcAft>
              <a:buClr>
                <a:srgbClr val="059540"/>
              </a:buClr>
              <a:buSzPts val="1400"/>
              <a:buFont typeface="Arial"/>
              <a:buChar char="•"/>
            </a:pPr>
            <a:r>
              <a:rPr lang="en-GB" sz="1400" b="0" i="0" u="none" strike="noStrike" cap="none">
                <a:solidFill>
                  <a:srgbClr val="368E00"/>
                </a:solidFill>
                <a:latin typeface="Arial"/>
                <a:ea typeface="Arial"/>
                <a:cs typeface="Arial"/>
                <a:sym typeface="Arial"/>
              </a:rPr>
              <a:t>Entscheiden Sie selbst, welche Ideen es wert sind, umgesetzt zu werden</a:t>
            </a:r>
            <a:endParaRPr/>
          </a:p>
        </p:txBody>
      </p:sp>
      <p:pic>
        <p:nvPicPr>
          <p:cNvPr id="175" name="Google Shape;175;p7"/>
          <p:cNvPicPr preferRelativeResize="0"/>
          <p:nvPr/>
        </p:nvPicPr>
        <p:blipFill rotWithShape="1">
          <a:blip r:embed="rId3">
            <a:alphaModFix/>
          </a:blip>
          <a:srcRect r="21560"/>
          <a:stretch/>
        </p:blipFill>
        <p:spPr>
          <a:xfrm>
            <a:off x="3745819" y="2839727"/>
            <a:ext cx="2150081" cy="1826662"/>
          </a:xfrm>
          <a:prstGeom prst="ellipse">
            <a:avLst/>
          </a:prstGeom>
          <a:noFill/>
          <a:ln>
            <a:noFill/>
          </a:ln>
        </p:spPr>
      </p:pic>
      <p:grpSp>
        <p:nvGrpSpPr>
          <p:cNvPr id="176" name="Google Shape;176;p7"/>
          <p:cNvGrpSpPr/>
          <p:nvPr/>
        </p:nvGrpSpPr>
        <p:grpSpPr>
          <a:xfrm>
            <a:off x="6012060" y="866735"/>
            <a:ext cx="2771550" cy="3945983"/>
            <a:chOff x="69558" y="81788"/>
            <a:chExt cx="2875280" cy="4017772"/>
          </a:xfrm>
        </p:grpSpPr>
        <p:grpSp>
          <p:nvGrpSpPr>
            <p:cNvPr id="177" name="Google Shape;177;p7"/>
            <p:cNvGrpSpPr/>
            <p:nvPr/>
          </p:nvGrpSpPr>
          <p:grpSpPr>
            <a:xfrm>
              <a:off x="453359" y="81788"/>
              <a:ext cx="1930324" cy="3138670"/>
              <a:chOff x="453359" y="81788"/>
              <a:chExt cx="1930324" cy="3138670"/>
            </a:xfrm>
          </p:grpSpPr>
          <p:sp>
            <p:nvSpPr>
              <p:cNvPr id="178" name="Google Shape;178;p7"/>
              <p:cNvSpPr/>
              <p:nvPr/>
            </p:nvSpPr>
            <p:spPr>
              <a:xfrm>
                <a:off x="872958" y="81788"/>
                <a:ext cx="1510725" cy="1510955"/>
              </a:xfrm>
              <a:custGeom>
                <a:avLst/>
                <a:gdLst/>
                <a:ahLst/>
                <a:cxnLst/>
                <a:rect l="l" t="t" r="r" b="b"/>
                <a:pathLst>
                  <a:path w="120000" h="120000" extrusionOk="0">
                    <a:moveTo>
                      <a:pt x="8412" y="60000"/>
                    </a:moveTo>
                    <a:lnTo>
                      <a:pt x="8412" y="60000"/>
                    </a:lnTo>
                    <a:cubicBezTo>
                      <a:pt x="8412" y="32916"/>
                      <a:pt x="29234" y="10414"/>
                      <a:pt x="56161" y="8398"/>
                    </a:cubicBezTo>
                    <a:cubicBezTo>
                      <a:pt x="83088" y="6383"/>
                      <a:pt x="107008" y="25535"/>
                      <a:pt x="111017" y="52319"/>
                    </a:cubicBezTo>
                    <a:cubicBezTo>
                      <a:pt x="115025" y="79103"/>
                      <a:pt x="97763" y="104456"/>
                      <a:pt x="71433" y="110458"/>
                    </a:cubicBezTo>
                    <a:lnTo>
                      <a:pt x="70866" y="118345"/>
                    </a:lnTo>
                    <a:lnTo>
                      <a:pt x="56751" y="105162"/>
                    </a:lnTo>
                    <a:lnTo>
                      <a:pt x="72979" y="88979"/>
                    </a:lnTo>
                    <a:lnTo>
                      <a:pt x="72421" y="96730"/>
                    </a:lnTo>
                    <a:cubicBezTo>
                      <a:pt x="90955" y="90330"/>
                      <a:pt x="101755" y="70864"/>
                      <a:pt x="97490" y="51548"/>
                    </a:cubicBezTo>
                    <a:cubicBezTo>
                      <a:pt x="93225" y="32231"/>
                      <a:pt x="75261" y="19250"/>
                      <a:pt x="55792" y="21418"/>
                    </a:cubicBezTo>
                    <a:cubicBezTo>
                      <a:pt x="36324" y="23586"/>
                      <a:pt x="21588" y="40208"/>
                      <a:pt x="21588" y="60000"/>
                    </a:cubicBezTo>
                    <a:close/>
                  </a:path>
                </a:pathLst>
              </a:cu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7"/>
              <p:cNvSpPr/>
              <p:nvPr/>
            </p:nvSpPr>
            <p:spPr>
              <a:xfrm>
                <a:off x="1206878" y="627289"/>
                <a:ext cx="839481" cy="4196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txBox="1"/>
              <p:nvPr/>
            </p:nvSpPr>
            <p:spPr>
              <a:xfrm>
                <a:off x="1206878" y="627289"/>
                <a:ext cx="839481" cy="419640"/>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GB" sz="1200" b="1" i="0" u="none" strike="noStrike" cap="none">
                    <a:solidFill>
                      <a:srgbClr val="388F43"/>
                    </a:solidFill>
                    <a:latin typeface="Calibri"/>
                    <a:ea typeface="Calibri"/>
                    <a:cs typeface="Calibri"/>
                    <a:sym typeface="Calibri"/>
                  </a:rPr>
                  <a:t>Schritt 1 - Verstehen Sie, wen Sie beeinflussen wollen.</a:t>
                </a:r>
                <a:endParaRPr sz="1200" b="1" i="0" u="none" strike="noStrike" cap="none">
                  <a:solidFill>
                    <a:srgbClr val="388F43"/>
                  </a:solidFill>
                  <a:latin typeface="Calibri"/>
                  <a:ea typeface="Calibri"/>
                  <a:cs typeface="Calibri"/>
                  <a:sym typeface="Calibri"/>
                </a:endParaRPr>
              </a:p>
            </p:txBody>
          </p:sp>
          <p:sp>
            <p:nvSpPr>
              <p:cNvPr id="181" name="Google Shape;181;p7"/>
              <p:cNvSpPr/>
              <p:nvPr/>
            </p:nvSpPr>
            <p:spPr>
              <a:xfrm>
                <a:off x="453359" y="949945"/>
                <a:ext cx="1510725" cy="1510955"/>
              </a:xfrm>
              <a:custGeom>
                <a:avLst/>
                <a:gdLst/>
                <a:ahLst/>
                <a:cxnLst/>
                <a:rect l="l" t="t" r="r" b="b"/>
                <a:pathLst>
                  <a:path w="120000" h="120000" extrusionOk="0">
                    <a:moveTo>
                      <a:pt x="96876" y="23814"/>
                    </a:moveTo>
                    <a:lnTo>
                      <a:pt x="87557" y="32958"/>
                    </a:lnTo>
                    <a:cubicBezTo>
                      <a:pt x="76479" y="21432"/>
                      <a:pt x="59518" y="17993"/>
                      <a:pt x="44898" y="24310"/>
                    </a:cubicBezTo>
                    <a:cubicBezTo>
                      <a:pt x="30277" y="30628"/>
                      <a:pt x="21020" y="45395"/>
                      <a:pt x="21615" y="61451"/>
                    </a:cubicBezTo>
                    <a:cubicBezTo>
                      <a:pt x="22209" y="77508"/>
                      <a:pt x="32533" y="91534"/>
                      <a:pt x="47579" y="96730"/>
                    </a:cubicBezTo>
                    <a:lnTo>
                      <a:pt x="47021" y="88979"/>
                    </a:lnTo>
                    <a:lnTo>
                      <a:pt x="63249" y="105162"/>
                    </a:lnTo>
                    <a:lnTo>
                      <a:pt x="49134" y="118345"/>
                    </a:lnTo>
                    <a:lnTo>
                      <a:pt x="48567" y="110458"/>
                    </a:lnTo>
                    <a:lnTo>
                      <a:pt x="48567" y="110458"/>
                    </a:lnTo>
                    <a:cubicBezTo>
                      <a:pt x="27116" y="105568"/>
                      <a:pt x="11116" y="87572"/>
                      <a:pt x="8719" y="65637"/>
                    </a:cubicBezTo>
                    <a:cubicBezTo>
                      <a:pt x="6322" y="43703"/>
                      <a:pt x="18056" y="22658"/>
                      <a:pt x="37942" y="13223"/>
                    </a:cubicBezTo>
                    <a:cubicBezTo>
                      <a:pt x="57829" y="3789"/>
                      <a:pt x="81492" y="8041"/>
                      <a:pt x="96876" y="23814"/>
                    </a:cubicBezTo>
                    <a:close/>
                  </a:path>
                </a:pathLst>
              </a:custGeom>
              <a:solidFill>
                <a:srgbClr val="44B78C"/>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p:nvPr/>
            </p:nvSpPr>
            <p:spPr>
              <a:xfrm>
                <a:off x="788981" y="1500467"/>
                <a:ext cx="839481" cy="4196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txBox="1"/>
              <p:nvPr/>
            </p:nvSpPr>
            <p:spPr>
              <a:xfrm>
                <a:off x="788981" y="1500467"/>
                <a:ext cx="839481" cy="419640"/>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GB" sz="1200" b="1" i="0" u="none" strike="noStrike" cap="none">
                    <a:solidFill>
                      <a:srgbClr val="388F43"/>
                    </a:solidFill>
                    <a:latin typeface="Calibri"/>
                    <a:ea typeface="Calibri"/>
                    <a:cs typeface="Calibri"/>
                    <a:sym typeface="Calibri"/>
                  </a:rPr>
                  <a:t>Schritt 2 - Beschreiben Sie den Kontext</a:t>
                </a:r>
                <a:endParaRPr sz="1200" b="1" i="0" u="none" strike="noStrike" cap="none">
                  <a:solidFill>
                    <a:srgbClr val="388F43"/>
                  </a:solidFill>
                  <a:latin typeface="Calibri"/>
                  <a:ea typeface="Calibri"/>
                  <a:cs typeface="Calibri"/>
                  <a:sym typeface="Calibri"/>
                </a:endParaRPr>
              </a:p>
            </p:txBody>
          </p:sp>
          <p:sp>
            <p:nvSpPr>
              <p:cNvPr id="184" name="Google Shape;184;p7"/>
              <p:cNvSpPr/>
              <p:nvPr/>
            </p:nvSpPr>
            <p:spPr>
              <a:xfrm>
                <a:off x="980482" y="1921991"/>
                <a:ext cx="1297947" cy="1298467"/>
              </a:xfrm>
              <a:prstGeom prst="blockArc">
                <a:avLst>
                  <a:gd name="adj1" fmla="val 13500000"/>
                  <a:gd name="adj2" fmla="val 10800000"/>
                  <a:gd name="adj3" fmla="val 12740"/>
                </a:avLst>
              </a:prstGeom>
              <a:solidFill>
                <a:srgbClr val="6FAA47"/>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7"/>
              <p:cNvSpPr/>
              <p:nvPr/>
            </p:nvSpPr>
            <p:spPr>
              <a:xfrm>
                <a:off x="1208864" y="2374901"/>
                <a:ext cx="839481" cy="4196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7"/>
              <p:cNvSpPr txBox="1"/>
              <p:nvPr/>
            </p:nvSpPr>
            <p:spPr>
              <a:xfrm>
                <a:off x="1208864" y="2374901"/>
                <a:ext cx="839481" cy="419640"/>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GB" sz="1200" b="1" i="0" u="none" strike="noStrike" cap="none">
                    <a:solidFill>
                      <a:srgbClr val="388F43"/>
                    </a:solidFill>
                    <a:latin typeface="Calibri"/>
                    <a:ea typeface="Calibri"/>
                    <a:cs typeface="Calibri"/>
                    <a:sym typeface="Calibri"/>
                  </a:rPr>
                  <a:t>Schritt 3 - Definieren Sie Ihre Idee der Kreislaufwirtschaft</a:t>
                </a:r>
                <a:endParaRPr sz="1200" b="1" i="0" u="none" strike="noStrike" cap="none">
                  <a:solidFill>
                    <a:srgbClr val="388F43"/>
                  </a:solidFill>
                  <a:latin typeface="Calibri"/>
                  <a:ea typeface="Calibri"/>
                  <a:cs typeface="Calibri"/>
                  <a:sym typeface="Calibri"/>
                </a:endParaRPr>
              </a:p>
            </p:txBody>
          </p:sp>
        </p:grpSp>
        <p:sp>
          <p:nvSpPr>
            <p:cNvPr id="187" name="Google Shape;187;p7"/>
            <p:cNvSpPr txBox="1"/>
            <p:nvPr/>
          </p:nvSpPr>
          <p:spPr>
            <a:xfrm>
              <a:off x="69558" y="3637280"/>
              <a:ext cx="2875280" cy="462280"/>
            </a:xfrm>
            <a:prstGeom prst="rect">
              <a:avLst/>
            </a:prstGeom>
            <a:solidFill>
              <a:srgbClr val="FFFFFF"/>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GB" sz="1000" b="0" i="1" u="none" strike="noStrike" cap="none">
                  <a:solidFill>
                    <a:srgbClr val="44546A"/>
                  </a:solidFill>
                  <a:latin typeface="Calibri"/>
                  <a:ea typeface="Calibri"/>
                  <a:cs typeface="Calibri"/>
                  <a:sym typeface="Calibri"/>
                </a:rPr>
                <a:t>3. Abbildung Schritte des CE-Pitch nach Ellen MacArthur Foundation Quelle: [4]</a:t>
              </a:r>
              <a:endParaRPr sz="1000" b="0" i="1" u="none" strike="noStrike" cap="none">
                <a:solidFill>
                  <a:srgbClr val="44546A"/>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8"/>
          <p:cNvSpPr txBox="1">
            <a:spLocks noGrp="1"/>
          </p:cNvSpPr>
          <p:nvPr>
            <p:ph type="title"/>
          </p:nvPr>
        </p:nvSpPr>
        <p:spPr>
          <a:xfrm>
            <a:off x="506747" y="8967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sz="3600"/>
              <a:t>Finanzen und Finanzierung</a:t>
            </a:r>
            <a:endParaRPr/>
          </a:p>
        </p:txBody>
      </p:sp>
      <p:grpSp>
        <p:nvGrpSpPr>
          <p:cNvPr id="193" name="Google Shape;193;p8"/>
          <p:cNvGrpSpPr/>
          <p:nvPr/>
        </p:nvGrpSpPr>
        <p:grpSpPr>
          <a:xfrm>
            <a:off x="1485304" y="1614948"/>
            <a:ext cx="6176482" cy="3165172"/>
            <a:chOff x="3092" y="0"/>
            <a:chExt cx="6176482" cy="3165172"/>
          </a:xfrm>
        </p:grpSpPr>
        <p:sp>
          <p:nvSpPr>
            <p:cNvPr id="194" name="Google Shape;194;p8"/>
            <p:cNvSpPr/>
            <p:nvPr/>
          </p:nvSpPr>
          <p:spPr>
            <a:xfrm>
              <a:off x="3092" y="0"/>
              <a:ext cx="2975127" cy="3165172"/>
            </a:xfrm>
            <a:prstGeom prst="roundRect">
              <a:avLst>
                <a:gd name="adj" fmla="val 10000"/>
              </a:avLst>
            </a:prstGeom>
            <a:solidFill>
              <a:srgbClr val="DAE7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txBox="1"/>
            <p:nvPr/>
          </p:nvSpPr>
          <p:spPr>
            <a:xfrm>
              <a:off x="30903" y="27811"/>
              <a:ext cx="2919505" cy="893929"/>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en-GB" sz="3200" b="0" i="0" u="none" strike="noStrike" cap="none">
                  <a:solidFill>
                    <a:srgbClr val="388F43"/>
                  </a:solidFill>
                  <a:latin typeface="Calibri"/>
                  <a:ea typeface="Calibri"/>
                  <a:cs typeface="Calibri"/>
                  <a:sym typeface="Calibri"/>
                </a:rPr>
                <a:t>Kosten sparen</a:t>
              </a:r>
              <a:endParaRPr sz="3200" b="0" i="0" u="none" strike="noStrike" cap="none">
                <a:solidFill>
                  <a:srgbClr val="388F43"/>
                </a:solidFill>
                <a:latin typeface="Calibri"/>
                <a:ea typeface="Calibri"/>
                <a:cs typeface="Calibri"/>
                <a:sym typeface="Calibri"/>
              </a:endParaRPr>
            </a:p>
          </p:txBody>
        </p:sp>
        <p:sp>
          <p:nvSpPr>
            <p:cNvPr id="196" name="Google Shape;196;p8"/>
            <p:cNvSpPr/>
            <p:nvPr/>
          </p:nvSpPr>
          <p:spPr>
            <a:xfrm>
              <a:off x="300605" y="949822"/>
              <a:ext cx="2380101" cy="621829"/>
            </a:xfrm>
            <a:prstGeom prst="roundRect">
              <a:avLst>
                <a:gd name="adj" fmla="val 10000"/>
              </a:avLst>
            </a:prstGeom>
            <a:solidFill>
              <a:srgbClr val="88C145"/>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txBox="1"/>
            <p:nvPr/>
          </p:nvSpPr>
          <p:spPr>
            <a:xfrm>
              <a:off x="318818" y="968035"/>
              <a:ext cx="2343675" cy="585403"/>
            </a:xfrm>
            <a:prstGeom prst="rect">
              <a:avLst/>
            </a:prstGeom>
            <a:noFill/>
            <a:ln>
              <a:noFill/>
            </a:ln>
          </p:spPr>
          <p:txBody>
            <a:bodyPr spcFirstLastPara="1" wrap="square" lIns="30475" tIns="22850" rIns="30475" bIns="2285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GB" sz="1200" b="0" i="0" u="none" strike="noStrike" cap="none">
                  <a:solidFill>
                    <a:srgbClr val="FFFFFF"/>
                  </a:solidFill>
                  <a:latin typeface="Calibri"/>
                  <a:ea typeface="Calibri"/>
                  <a:cs typeface="Calibri"/>
                  <a:sym typeface="Calibri"/>
                </a:rPr>
                <a:t>Verwenden Sie weniger Primärrohstoffe, um das Risiko von Preisschwankungen zu verringern.</a:t>
              </a:r>
              <a:endParaRPr sz="1200" b="0" i="0" u="none" strike="noStrike" cap="none">
                <a:solidFill>
                  <a:srgbClr val="FFFFFF"/>
                </a:solidFill>
                <a:latin typeface="Calibri"/>
                <a:ea typeface="Calibri"/>
                <a:cs typeface="Calibri"/>
                <a:sym typeface="Calibri"/>
              </a:endParaRPr>
            </a:p>
          </p:txBody>
        </p:sp>
        <p:sp>
          <p:nvSpPr>
            <p:cNvPr id="198" name="Google Shape;198;p8"/>
            <p:cNvSpPr/>
            <p:nvPr/>
          </p:nvSpPr>
          <p:spPr>
            <a:xfrm>
              <a:off x="300605" y="1667317"/>
              <a:ext cx="2380101" cy="621829"/>
            </a:xfrm>
            <a:prstGeom prst="roundRect">
              <a:avLst>
                <a:gd name="adj" fmla="val 10000"/>
              </a:avLst>
            </a:prstGeom>
            <a:solidFill>
              <a:srgbClr val="50C340"/>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txBox="1"/>
            <p:nvPr/>
          </p:nvSpPr>
          <p:spPr>
            <a:xfrm>
              <a:off x="318818" y="1685530"/>
              <a:ext cx="2343675" cy="585403"/>
            </a:xfrm>
            <a:prstGeom prst="rect">
              <a:avLst/>
            </a:prstGeom>
            <a:noFill/>
            <a:ln>
              <a:noFill/>
            </a:ln>
          </p:spPr>
          <p:txBody>
            <a:bodyPr spcFirstLastPara="1" wrap="square" lIns="30475" tIns="22850" rIns="30475" bIns="2285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GB" sz="1200" b="0" i="0" u="none" strike="noStrike" cap="none">
                  <a:solidFill>
                    <a:srgbClr val="FFFFFF"/>
                  </a:solidFill>
                  <a:latin typeface="Calibri"/>
                  <a:ea typeface="Calibri"/>
                  <a:cs typeface="Calibri"/>
                  <a:sym typeface="Calibri"/>
                </a:rPr>
                <a:t>Maximierung des erhaltenen Wertes der vorhandenen Kapitalanlagen.</a:t>
              </a:r>
              <a:endParaRPr sz="1200" b="0" i="0" u="none" strike="noStrike" cap="none">
                <a:solidFill>
                  <a:srgbClr val="FFFFFF"/>
                </a:solidFill>
                <a:latin typeface="Calibri"/>
                <a:ea typeface="Calibri"/>
                <a:cs typeface="Calibri"/>
                <a:sym typeface="Calibri"/>
              </a:endParaRPr>
            </a:p>
          </p:txBody>
        </p:sp>
        <p:sp>
          <p:nvSpPr>
            <p:cNvPr id="200" name="Google Shape;200;p8"/>
            <p:cNvSpPr/>
            <p:nvPr/>
          </p:nvSpPr>
          <p:spPr>
            <a:xfrm>
              <a:off x="300605" y="2384813"/>
              <a:ext cx="2380101" cy="621829"/>
            </a:xfrm>
            <a:prstGeom prst="roundRect">
              <a:avLst>
                <a:gd name="adj" fmla="val 10000"/>
              </a:avLst>
            </a:prstGeom>
            <a:solidFill>
              <a:srgbClr val="3DC668"/>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txBox="1"/>
            <p:nvPr/>
          </p:nvSpPr>
          <p:spPr>
            <a:xfrm>
              <a:off x="318818" y="2403026"/>
              <a:ext cx="2343675" cy="585403"/>
            </a:xfrm>
            <a:prstGeom prst="rect">
              <a:avLst/>
            </a:prstGeom>
            <a:noFill/>
            <a:ln>
              <a:noFill/>
            </a:ln>
          </p:spPr>
          <p:txBody>
            <a:bodyPr spcFirstLastPara="1" wrap="square" lIns="30475" tIns="22850" rIns="30475" bIns="2285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GB" sz="1200" b="0" i="0" u="none" strike="noStrike" cap="none">
                  <a:solidFill>
                    <a:srgbClr val="FFFFFF"/>
                  </a:solidFill>
                  <a:latin typeface="Calibri"/>
                  <a:ea typeface="Calibri"/>
                  <a:cs typeface="Calibri"/>
                  <a:sym typeface="Calibri"/>
                </a:rPr>
                <a:t>Mieten Sie Ausrüstung, anstatt sie zu kaufen.</a:t>
              </a:r>
              <a:endParaRPr sz="1200" b="0" i="0" u="none" strike="noStrike" cap="none">
                <a:solidFill>
                  <a:srgbClr val="FFFFFF"/>
                </a:solidFill>
                <a:latin typeface="Calibri"/>
                <a:ea typeface="Calibri"/>
                <a:cs typeface="Calibri"/>
                <a:sym typeface="Calibri"/>
              </a:endParaRPr>
            </a:p>
          </p:txBody>
        </p:sp>
        <p:sp>
          <p:nvSpPr>
            <p:cNvPr id="202" name="Google Shape;202;p8"/>
            <p:cNvSpPr/>
            <p:nvPr/>
          </p:nvSpPr>
          <p:spPr>
            <a:xfrm>
              <a:off x="3204447" y="0"/>
              <a:ext cx="2975127" cy="3165172"/>
            </a:xfrm>
            <a:prstGeom prst="roundRect">
              <a:avLst>
                <a:gd name="adj" fmla="val 10000"/>
              </a:avLst>
            </a:prstGeom>
            <a:solidFill>
              <a:srgbClr val="DAE7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txBox="1"/>
            <p:nvPr/>
          </p:nvSpPr>
          <p:spPr>
            <a:xfrm>
              <a:off x="3232258" y="27811"/>
              <a:ext cx="2919505" cy="893929"/>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GB" sz="2800" b="0" i="0" u="none" strike="noStrike" cap="none">
                  <a:solidFill>
                    <a:srgbClr val="388F43"/>
                  </a:solidFill>
                  <a:latin typeface="Calibri"/>
                  <a:ea typeface="Calibri"/>
                  <a:cs typeface="Calibri"/>
                  <a:sym typeface="Calibri"/>
                </a:rPr>
                <a:t>Finanzierung erhalten</a:t>
              </a:r>
              <a:endParaRPr sz="2800" b="0" i="0" u="none" strike="noStrike" cap="none">
                <a:solidFill>
                  <a:srgbClr val="388F43"/>
                </a:solidFill>
                <a:latin typeface="Calibri"/>
                <a:ea typeface="Calibri"/>
                <a:cs typeface="Calibri"/>
                <a:sym typeface="Calibri"/>
              </a:endParaRPr>
            </a:p>
          </p:txBody>
        </p:sp>
        <p:sp>
          <p:nvSpPr>
            <p:cNvPr id="204" name="Google Shape;204;p8"/>
            <p:cNvSpPr/>
            <p:nvPr/>
          </p:nvSpPr>
          <p:spPr>
            <a:xfrm>
              <a:off x="3498867" y="950478"/>
              <a:ext cx="2380101" cy="954342"/>
            </a:xfrm>
            <a:prstGeom prst="roundRect">
              <a:avLst>
                <a:gd name="adj" fmla="val 10000"/>
              </a:avLst>
            </a:prstGeom>
            <a:solidFill>
              <a:srgbClr val="38CAA7"/>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txBox="1"/>
            <p:nvPr/>
          </p:nvSpPr>
          <p:spPr>
            <a:xfrm>
              <a:off x="3526819" y="978430"/>
              <a:ext cx="2324197" cy="898438"/>
            </a:xfrm>
            <a:prstGeom prst="rect">
              <a:avLst/>
            </a:prstGeom>
            <a:noFill/>
            <a:ln>
              <a:noFill/>
            </a:ln>
          </p:spPr>
          <p:txBody>
            <a:bodyPr spcFirstLastPara="1" wrap="square" lIns="30475" tIns="22850" rIns="30475" bIns="2285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GB" sz="1200" b="0" i="0" u="none" strike="noStrike" cap="none">
                  <a:solidFill>
                    <a:srgbClr val="FFFFFF"/>
                  </a:solidFill>
                  <a:latin typeface="Calibri"/>
                  <a:ea typeface="Calibri"/>
                  <a:cs typeface="Calibri"/>
                  <a:sym typeface="Calibri"/>
                </a:rPr>
                <a:t>Lernen Sie die verschiedenen Arten von Finanzprodukten kennen: öffentliche Aktienfonds, Anleihen, Privatmarktfonds und Bankgeschäfte.</a:t>
              </a:r>
              <a:endParaRPr sz="1200" b="0" i="0" u="none" strike="noStrike" cap="none">
                <a:solidFill>
                  <a:srgbClr val="FFFFFF"/>
                </a:solidFill>
                <a:latin typeface="Calibri"/>
                <a:ea typeface="Calibri"/>
                <a:cs typeface="Calibri"/>
                <a:sym typeface="Calibri"/>
              </a:endParaRPr>
            </a:p>
          </p:txBody>
        </p:sp>
        <p:sp>
          <p:nvSpPr>
            <p:cNvPr id="206" name="Google Shape;206;p8"/>
            <p:cNvSpPr/>
            <p:nvPr/>
          </p:nvSpPr>
          <p:spPr>
            <a:xfrm>
              <a:off x="3498867" y="2051643"/>
              <a:ext cx="2380101" cy="954342"/>
            </a:xfrm>
            <a:prstGeom prst="roundRect">
              <a:avLst>
                <a:gd name="adj" fmla="val 10000"/>
              </a:avLst>
            </a:prstGeom>
            <a:solidFill>
              <a:srgbClr val="35ADCD"/>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8"/>
            <p:cNvSpPr txBox="1"/>
            <p:nvPr/>
          </p:nvSpPr>
          <p:spPr>
            <a:xfrm>
              <a:off x="3526819" y="2079595"/>
              <a:ext cx="2324197" cy="898438"/>
            </a:xfrm>
            <a:prstGeom prst="rect">
              <a:avLst/>
            </a:prstGeom>
            <a:noFill/>
            <a:ln>
              <a:noFill/>
            </a:ln>
          </p:spPr>
          <p:txBody>
            <a:bodyPr spcFirstLastPara="1" wrap="square" lIns="30475" tIns="22850" rIns="30475" bIns="2285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GB" sz="1200" b="0" i="0" u="none" strike="noStrike" cap="none">
                  <a:solidFill>
                    <a:srgbClr val="FFFFFF"/>
                  </a:solidFill>
                  <a:latin typeface="Calibri"/>
                  <a:ea typeface="Calibri"/>
                  <a:cs typeface="Calibri"/>
                  <a:sym typeface="Calibri"/>
                </a:rPr>
                <a:t>Informieren Sie sich auf der </a:t>
              </a:r>
              <a:r>
                <a:rPr lang="en-GB" sz="1200" b="0" i="0" u="sng" strike="noStrike" cap="none">
                  <a:solidFill>
                    <a:srgbClr val="FFFF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Website </a:t>
              </a:r>
              <a:r>
                <a:rPr lang="en-GB" sz="1200" b="0" i="0" u="none" strike="noStrike" cap="none">
                  <a:solidFill>
                    <a:srgbClr val="FFFFFF"/>
                  </a:solidFill>
                  <a:latin typeface="Calibri"/>
                  <a:ea typeface="Calibri"/>
                  <a:cs typeface="Calibri"/>
                  <a:sym typeface="Calibri"/>
                </a:rPr>
                <a:t>der EU über Finanzierungsprogramme wie Horizon Europe oder das LIFE-Programm.</a:t>
              </a:r>
              <a:endParaRPr sz="1200" b="0" i="0" u="none" strike="noStrike" cap="none">
                <a:solidFill>
                  <a:srgbClr val="FFFFFF"/>
                </a:solidFill>
                <a:latin typeface="Calibri"/>
                <a:ea typeface="Calibri"/>
                <a:cs typeface="Calibri"/>
                <a:sym typeface="Calibri"/>
              </a:endParaRPr>
            </a:p>
          </p:txBody>
        </p:sp>
      </p:grpSp>
      <p:pic>
        <p:nvPicPr>
          <p:cNvPr id="208" name="Google Shape;208;p8"/>
          <p:cNvPicPr preferRelativeResize="0"/>
          <p:nvPr/>
        </p:nvPicPr>
        <p:blipFill rotWithShape="1">
          <a:blip r:embed="rId4">
            <a:alphaModFix/>
          </a:blip>
          <a:srcRect/>
          <a:stretch/>
        </p:blipFill>
        <p:spPr>
          <a:xfrm>
            <a:off x="4094223" y="1256243"/>
            <a:ext cx="955551" cy="71740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9"/>
          <p:cNvSpPr txBox="1">
            <a:spLocks noGrp="1"/>
          </p:cNvSpPr>
          <p:nvPr>
            <p:ph type="title"/>
          </p:nvPr>
        </p:nvSpPr>
        <p:spPr>
          <a:xfrm>
            <a:off x="713100" y="192913"/>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a:t>Markt und Wertschöpfungskette</a:t>
            </a:r>
            <a:endParaRPr/>
          </a:p>
        </p:txBody>
      </p:sp>
      <p:grpSp>
        <p:nvGrpSpPr>
          <p:cNvPr id="214" name="Google Shape;214;p9"/>
          <p:cNvGrpSpPr/>
          <p:nvPr/>
        </p:nvGrpSpPr>
        <p:grpSpPr>
          <a:xfrm>
            <a:off x="3103677" y="444481"/>
            <a:ext cx="3681328" cy="2959325"/>
            <a:chOff x="3519604" y="-112083"/>
            <a:chExt cx="4306278" cy="4181779"/>
          </a:xfrm>
        </p:grpSpPr>
        <p:pic>
          <p:nvPicPr>
            <p:cNvPr id="215" name="Google Shape;215;p9"/>
            <p:cNvPicPr preferRelativeResize="0"/>
            <p:nvPr/>
          </p:nvPicPr>
          <p:blipFill rotWithShape="1">
            <a:blip r:embed="rId3">
              <a:alphaModFix/>
            </a:blip>
            <a:srcRect l="13534" t="-25352" r="18583" b="48108"/>
            <a:stretch/>
          </p:blipFill>
          <p:spPr>
            <a:xfrm>
              <a:off x="5099175" y="-112083"/>
              <a:ext cx="1995097" cy="1330228"/>
            </a:xfrm>
            <a:prstGeom prst="rect">
              <a:avLst/>
            </a:prstGeom>
            <a:noFill/>
            <a:ln>
              <a:noFill/>
            </a:ln>
          </p:spPr>
        </p:pic>
        <p:grpSp>
          <p:nvGrpSpPr>
            <p:cNvPr id="216" name="Google Shape;216;p9"/>
            <p:cNvGrpSpPr/>
            <p:nvPr/>
          </p:nvGrpSpPr>
          <p:grpSpPr>
            <a:xfrm>
              <a:off x="3519604" y="1233004"/>
              <a:ext cx="4306278" cy="2836691"/>
              <a:chOff x="4590039" y="648688"/>
              <a:chExt cx="5718313" cy="3194071"/>
            </a:xfrm>
          </p:grpSpPr>
          <p:grpSp>
            <p:nvGrpSpPr>
              <p:cNvPr id="217" name="Google Shape;217;p9"/>
              <p:cNvGrpSpPr/>
              <p:nvPr/>
            </p:nvGrpSpPr>
            <p:grpSpPr>
              <a:xfrm>
                <a:off x="4590039" y="648688"/>
                <a:ext cx="4753563" cy="2958105"/>
                <a:chOff x="0" y="1685"/>
                <a:chExt cx="4753563" cy="2958105"/>
              </a:xfrm>
            </p:grpSpPr>
            <p:sp>
              <p:nvSpPr>
                <p:cNvPr id="218" name="Google Shape;218;p9"/>
                <p:cNvSpPr/>
                <p:nvPr/>
              </p:nvSpPr>
              <p:spPr>
                <a:xfrm>
                  <a:off x="1440736" y="1685"/>
                  <a:ext cx="1829763" cy="518238"/>
                </a:xfrm>
                <a:prstGeom prst="roundRect">
                  <a:avLst>
                    <a:gd name="adj" fmla="val 16667"/>
                  </a:avLst>
                </a:prstGeom>
                <a:solidFill>
                  <a:srgbClr val="3765F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9"/>
                <p:cNvSpPr txBox="1"/>
                <p:nvPr/>
              </p:nvSpPr>
              <p:spPr>
                <a:xfrm>
                  <a:off x="1466034" y="26983"/>
                  <a:ext cx="1779167" cy="467642"/>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GB" sz="1400" b="1" i="0" u="none" strike="noStrike" cap="none">
                      <a:solidFill>
                        <a:schemeClr val="lt1"/>
                      </a:solidFill>
                      <a:latin typeface="Arial"/>
                      <a:ea typeface="Arial"/>
                      <a:cs typeface="Arial"/>
                      <a:sym typeface="Arial"/>
                    </a:rPr>
                    <a:t>Wiederaufbereitung</a:t>
                  </a:r>
                  <a:endParaRPr sz="1400" b="1" i="0" u="none" strike="noStrike" cap="none">
                    <a:solidFill>
                      <a:schemeClr val="lt1"/>
                    </a:solidFill>
                    <a:latin typeface="Arial"/>
                    <a:ea typeface="Arial"/>
                    <a:cs typeface="Arial"/>
                    <a:sym typeface="Arial"/>
                  </a:endParaRPr>
                </a:p>
              </p:txBody>
            </p:sp>
            <p:sp>
              <p:nvSpPr>
                <p:cNvPr id="220" name="Google Shape;220;p9"/>
                <p:cNvSpPr/>
                <p:nvPr/>
              </p:nvSpPr>
              <p:spPr>
                <a:xfrm>
                  <a:off x="1659653" y="485020"/>
                  <a:ext cx="2439867" cy="2439867"/>
                </a:xfrm>
                <a:custGeom>
                  <a:avLst/>
                  <a:gdLst/>
                  <a:ahLst/>
                  <a:cxnLst/>
                  <a:rect l="l" t="t" r="r" b="b"/>
                  <a:pathLst>
                    <a:path w="120000" h="120000" extrusionOk="0">
                      <a:moveTo>
                        <a:pt x="128544" y="12107"/>
                      </a:moveTo>
                      <a:lnTo>
                        <a:pt x="128544" y="12107"/>
                      </a:lnTo>
                      <a:cubicBezTo>
                        <a:pt x="134249" y="15532"/>
                        <a:pt x="139531" y="19617"/>
                        <a:pt x="144282" y="24277"/>
                      </a:cubicBezTo>
                    </a:path>
                  </a:pathLst>
                </a:custGeom>
                <a:noFill/>
                <a:ln w="9525" cap="flat" cmpd="sng">
                  <a:solidFill>
                    <a:srgbClr val="3765F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3328456" y="538392"/>
                  <a:ext cx="1425107" cy="518238"/>
                </a:xfrm>
                <a:prstGeom prst="roundRect">
                  <a:avLst>
                    <a:gd name="adj" fmla="val 16667"/>
                  </a:avLst>
                </a:prstGeom>
                <a:solidFill>
                  <a:srgbClr val="3765F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txBox="1"/>
                <p:nvPr/>
              </p:nvSpPr>
              <p:spPr>
                <a:xfrm>
                  <a:off x="3353754" y="563690"/>
                  <a:ext cx="1374511" cy="467642"/>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GB" sz="1400" b="1" i="0" u="none" strike="noStrike" cap="none">
                      <a:solidFill>
                        <a:schemeClr val="lt1"/>
                      </a:solidFill>
                      <a:latin typeface="Arial"/>
                      <a:ea typeface="Arial"/>
                      <a:cs typeface="Arial"/>
                      <a:sym typeface="Arial"/>
                    </a:rPr>
                    <a:t>Reparieren</a:t>
                  </a:r>
                  <a:endParaRPr sz="1400" b="1" i="0" u="none" strike="noStrike" cap="none">
                    <a:solidFill>
                      <a:schemeClr val="lt1"/>
                    </a:solidFill>
                    <a:latin typeface="Arial"/>
                    <a:ea typeface="Arial"/>
                    <a:cs typeface="Arial"/>
                    <a:sym typeface="Arial"/>
                  </a:endParaRPr>
                </a:p>
              </p:txBody>
            </p:sp>
            <p:sp>
              <p:nvSpPr>
                <p:cNvPr id="223" name="Google Shape;223;p9"/>
                <p:cNvSpPr/>
                <p:nvPr/>
              </p:nvSpPr>
              <p:spPr>
                <a:xfrm>
                  <a:off x="1826814" y="409043"/>
                  <a:ext cx="2439867" cy="2439867"/>
                </a:xfrm>
                <a:custGeom>
                  <a:avLst/>
                  <a:gdLst/>
                  <a:ahLst/>
                  <a:cxnLst/>
                  <a:rect l="l" t="t" r="r" b="b"/>
                  <a:pathLst>
                    <a:path w="120000" h="120000" extrusionOk="0">
                      <a:moveTo>
                        <a:pt x="166270" y="60909"/>
                      </a:moveTo>
                      <a:cubicBezTo>
                        <a:pt x="170870" y="76545"/>
                        <a:pt x="170870" y="93175"/>
                        <a:pt x="166270" y="108811"/>
                      </a:cubicBezTo>
                    </a:path>
                  </a:pathLst>
                </a:custGeom>
                <a:noFill/>
                <a:ln w="9525" cap="flat" cmpd="sng">
                  <a:solidFill>
                    <a:srgbClr val="3765F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9"/>
                <p:cNvSpPr/>
                <p:nvPr/>
              </p:nvSpPr>
              <p:spPr>
                <a:xfrm>
                  <a:off x="3572817" y="1888822"/>
                  <a:ext cx="1180746" cy="518238"/>
                </a:xfrm>
                <a:prstGeom prst="roundRect">
                  <a:avLst>
                    <a:gd name="adj" fmla="val 16667"/>
                  </a:avLst>
                </a:prstGeom>
                <a:solidFill>
                  <a:srgbClr val="3765F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9"/>
                <p:cNvSpPr txBox="1"/>
                <p:nvPr/>
              </p:nvSpPr>
              <p:spPr>
                <a:xfrm>
                  <a:off x="3598115" y="1914120"/>
                  <a:ext cx="1130150" cy="467642"/>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GB" sz="1400" b="1" i="0" u="none" strike="noStrike" cap="none">
                      <a:solidFill>
                        <a:schemeClr val="lt1"/>
                      </a:solidFill>
                      <a:latin typeface="Arial"/>
                      <a:ea typeface="Arial"/>
                      <a:cs typeface="Arial"/>
                      <a:sym typeface="Arial"/>
                    </a:rPr>
                    <a:t>Wiederverkauf</a:t>
                  </a:r>
                  <a:endParaRPr sz="1400" b="1" i="0" u="none" strike="noStrike" cap="none">
                    <a:solidFill>
                      <a:schemeClr val="lt1"/>
                    </a:solidFill>
                    <a:latin typeface="Arial"/>
                    <a:ea typeface="Arial"/>
                    <a:cs typeface="Arial"/>
                    <a:sym typeface="Arial"/>
                  </a:endParaRPr>
                </a:p>
              </p:txBody>
            </p:sp>
            <p:sp>
              <p:nvSpPr>
                <p:cNvPr id="226" name="Google Shape;226;p9"/>
                <p:cNvSpPr/>
                <p:nvPr/>
              </p:nvSpPr>
              <p:spPr>
                <a:xfrm>
                  <a:off x="2143896" y="175155"/>
                  <a:ext cx="2439867" cy="2439867"/>
                </a:xfrm>
                <a:custGeom>
                  <a:avLst/>
                  <a:gdLst/>
                  <a:ahLst/>
                  <a:cxnLst/>
                  <a:rect l="l" t="t" r="r" b="b"/>
                  <a:pathLst>
                    <a:path w="120000" h="120000" extrusionOk="0">
                      <a:moveTo>
                        <a:pt x="144159" y="145564"/>
                      </a:moveTo>
                      <a:cubicBezTo>
                        <a:pt x="135288" y="154229"/>
                        <a:pt x="124626" y="160845"/>
                        <a:pt x="112923" y="164946"/>
                      </a:cubicBezTo>
                    </a:path>
                  </a:pathLst>
                </a:custGeom>
                <a:noFill/>
                <a:ln w="9525" cap="flat" cmpd="sng">
                  <a:solidFill>
                    <a:srgbClr val="3765F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9"/>
                <p:cNvSpPr/>
                <p:nvPr/>
              </p:nvSpPr>
              <p:spPr>
                <a:xfrm>
                  <a:off x="1757547" y="2441552"/>
                  <a:ext cx="1196141" cy="518238"/>
                </a:xfrm>
                <a:prstGeom prst="roundRect">
                  <a:avLst>
                    <a:gd name="adj" fmla="val 16667"/>
                  </a:avLst>
                </a:prstGeom>
                <a:solidFill>
                  <a:srgbClr val="3765F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9"/>
                <p:cNvSpPr txBox="1"/>
                <p:nvPr/>
              </p:nvSpPr>
              <p:spPr>
                <a:xfrm>
                  <a:off x="1782845" y="2466850"/>
                  <a:ext cx="1145545" cy="467642"/>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GB" sz="1400" b="1" i="0" u="none" strike="noStrike" cap="none">
                      <a:solidFill>
                        <a:schemeClr val="lt1"/>
                      </a:solidFill>
                      <a:latin typeface="Arial"/>
                      <a:ea typeface="Arial"/>
                      <a:cs typeface="Arial"/>
                      <a:sym typeface="Arial"/>
                    </a:rPr>
                    <a:t>Aktualisieren von</a:t>
                  </a:r>
                  <a:endParaRPr sz="1400" b="1" i="0" u="none" strike="noStrike" cap="none">
                    <a:solidFill>
                      <a:schemeClr val="lt1"/>
                    </a:solidFill>
                    <a:latin typeface="Arial"/>
                    <a:ea typeface="Arial"/>
                    <a:cs typeface="Arial"/>
                    <a:sym typeface="Arial"/>
                  </a:endParaRPr>
                </a:p>
              </p:txBody>
            </p:sp>
            <p:sp>
              <p:nvSpPr>
                <p:cNvPr id="229" name="Google Shape;229;p9"/>
                <p:cNvSpPr/>
                <p:nvPr/>
              </p:nvSpPr>
              <p:spPr>
                <a:xfrm>
                  <a:off x="142248" y="169987"/>
                  <a:ext cx="2439867" cy="2439867"/>
                </a:xfrm>
                <a:custGeom>
                  <a:avLst/>
                  <a:gdLst/>
                  <a:ahLst/>
                  <a:cxnLst/>
                  <a:rect l="l" t="t" r="r" b="b"/>
                  <a:pathLst>
                    <a:path w="120000" h="120000" extrusionOk="0">
                      <a:moveTo>
                        <a:pt x="56797" y="164946"/>
                      </a:moveTo>
                      <a:cubicBezTo>
                        <a:pt x="45094" y="160845"/>
                        <a:pt x="34432" y="154229"/>
                        <a:pt x="25561" y="145564"/>
                      </a:cubicBezTo>
                    </a:path>
                  </a:pathLst>
                </a:custGeom>
                <a:noFill/>
                <a:ln w="9525" cap="flat" cmpd="sng">
                  <a:solidFill>
                    <a:srgbClr val="3765F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9"/>
                <p:cNvSpPr/>
                <p:nvPr/>
              </p:nvSpPr>
              <p:spPr>
                <a:xfrm>
                  <a:off x="0" y="1888823"/>
                  <a:ext cx="1138146" cy="518238"/>
                </a:xfrm>
                <a:prstGeom prst="roundRect">
                  <a:avLst>
                    <a:gd name="adj" fmla="val 16667"/>
                  </a:avLst>
                </a:prstGeom>
                <a:solidFill>
                  <a:srgbClr val="3765F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9"/>
                <p:cNvSpPr txBox="1"/>
                <p:nvPr/>
              </p:nvSpPr>
              <p:spPr>
                <a:xfrm>
                  <a:off x="25298" y="1914121"/>
                  <a:ext cx="1087550" cy="467642"/>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GB" sz="1400" b="1" i="0" u="none" strike="noStrike" cap="none">
                      <a:solidFill>
                        <a:schemeClr val="lt1"/>
                      </a:solidFill>
                      <a:latin typeface="Arial"/>
                      <a:ea typeface="Arial"/>
                      <a:cs typeface="Arial"/>
                      <a:sym typeface="Arial"/>
                    </a:rPr>
                    <a:t>Teilen</a:t>
                  </a:r>
                  <a:endParaRPr sz="1400" b="1" i="0" u="none" strike="noStrike" cap="none">
                    <a:solidFill>
                      <a:schemeClr val="lt1"/>
                    </a:solidFill>
                    <a:latin typeface="Arial"/>
                    <a:ea typeface="Arial"/>
                    <a:cs typeface="Arial"/>
                    <a:sym typeface="Arial"/>
                  </a:endParaRPr>
                </a:p>
              </p:txBody>
            </p:sp>
            <p:sp>
              <p:nvSpPr>
                <p:cNvPr id="232" name="Google Shape;232;p9"/>
                <p:cNvSpPr/>
                <p:nvPr/>
              </p:nvSpPr>
              <p:spPr>
                <a:xfrm>
                  <a:off x="475913" y="467057"/>
                  <a:ext cx="2439867" cy="2439867"/>
                </a:xfrm>
                <a:custGeom>
                  <a:avLst/>
                  <a:gdLst/>
                  <a:ahLst/>
                  <a:cxnLst/>
                  <a:rect l="l" t="t" r="r" b="b"/>
                  <a:pathLst>
                    <a:path w="120000" h="120000" extrusionOk="0">
                      <a:moveTo>
                        <a:pt x="3450" y="108811"/>
                      </a:moveTo>
                      <a:lnTo>
                        <a:pt x="3450" y="108811"/>
                      </a:lnTo>
                      <a:cubicBezTo>
                        <a:pt x="-1150" y="93175"/>
                        <a:pt x="-1150" y="76545"/>
                        <a:pt x="3450" y="60909"/>
                      </a:cubicBezTo>
                    </a:path>
                  </a:pathLst>
                </a:custGeom>
                <a:noFill/>
                <a:ln w="9525" cap="flat" cmpd="sng">
                  <a:solidFill>
                    <a:srgbClr val="3765F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9"/>
                <p:cNvSpPr/>
                <p:nvPr/>
              </p:nvSpPr>
              <p:spPr>
                <a:xfrm>
                  <a:off x="67535" y="538396"/>
                  <a:ext cx="1340451" cy="518238"/>
                </a:xfrm>
                <a:prstGeom prst="roundRect">
                  <a:avLst>
                    <a:gd name="adj" fmla="val 16667"/>
                  </a:avLst>
                </a:prstGeom>
                <a:solidFill>
                  <a:srgbClr val="3765F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9"/>
                <p:cNvSpPr txBox="1"/>
                <p:nvPr/>
              </p:nvSpPr>
              <p:spPr>
                <a:xfrm>
                  <a:off x="92833" y="563694"/>
                  <a:ext cx="1289855" cy="467642"/>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GB" sz="1400" b="1" i="0" u="none" strike="noStrike" cap="none">
                      <a:solidFill>
                        <a:schemeClr val="lt1"/>
                      </a:solidFill>
                      <a:latin typeface="Arial"/>
                      <a:ea typeface="Arial"/>
                      <a:cs typeface="Arial"/>
                      <a:sym typeface="Arial"/>
                    </a:rPr>
                    <a:t>Wiedervermarktung</a:t>
                  </a:r>
                  <a:endParaRPr sz="1400" b="1" i="0" u="none" strike="noStrike" cap="none">
                    <a:solidFill>
                      <a:schemeClr val="lt1"/>
                    </a:solidFill>
                    <a:latin typeface="Arial"/>
                    <a:ea typeface="Arial"/>
                    <a:cs typeface="Arial"/>
                    <a:sym typeface="Arial"/>
                  </a:endParaRPr>
                </a:p>
              </p:txBody>
            </p:sp>
            <p:sp>
              <p:nvSpPr>
                <p:cNvPr id="235" name="Google Shape;235;p9"/>
                <p:cNvSpPr/>
                <p:nvPr/>
              </p:nvSpPr>
              <p:spPr>
                <a:xfrm>
                  <a:off x="654448" y="482499"/>
                  <a:ext cx="2439867" cy="2439867"/>
                </a:xfrm>
                <a:custGeom>
                  <a:avLst/>
                  <a:gdLst/>
                  <a:ahLst/>
                  <a:cxnLst/>
                  <a:rect l="l" t="t" r="r" b="b"/>
                  <a:pathLst>
                    <a:path w="120000" h="120000" extrusionOk="0">
                      <a:moveTo>
                        <a:pt x="25439" y="24277"/>
                      </a:moveTo>
                      <a:lnTo>
                        <a:pt x="25439" y="24277"/>
                      </a:lnTo>
                      <a:cubicBezTo>
                        <a:pt x="30190" y="19617"/>
                        <a:pt x="35472" y="15533"/>
                        <a:pt x="41177" y="12107"/>
                      </a:cubicBezTo>
                    </a:path>
                  </a:pathLst>
                </a:custGeom>
                <a:noFill/>
                <a:ln w="9525" cap="flat" cmpd="sng">
                  <a:solidFill>
                    <a:srgbClr val="3765F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Google Shape;236;p9"/>
              <p:cNvSpPr txBox="1"/>
              <p:nvPr/>
            </p:nvSpPr>
            <p:spPr>
              <a:xfrm>
                <a:off x="6255574" y="1883931"/>
                <a:ext cx="4052778" cy="19588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59540"/>
                  </a:buClr>
                  <a:buSzPts val="2000"/>
                  <a:buFont typeface="Arial"/>
                  <a:buNone/>
                </a:pPr>
                <a:r>
                  <a:rPr lang="en-GB" sz="2000" b="1" i="0" u="none" strike="noStrike" cap="none">
                    <a:solidFill>
                      <a:srgbClr val="059540"/>
                    </a:solidFill>
                    <a:latin typeface="Calibri"/>
                    <a:ea typeface="Calibri"/>
                    <a:cs typeface="Calibri"/>
                    <a:sym typeface="Calibri"/>
                  </a:rPr>
                  <a:t>Erweitern Sie Ihre Geschäftsaktivitäten, erschließen Sie neue Märkte mit </a:t>
                </a:r>
                <a:r>
                  <a:rPr lang="en-GB" sz="1400" b="1" i="0" u="none" strike="noStrike" cap="none">
                    <a:solidFill>
                      <a:srgbClr val="059540"/>
                    </a:solidFill>
                    <a:latin typeface="Arial"/>
                    <a:ea typeface="Arial"/>
                    <a:cs typeface="Arial"/>
                    <a:sym typeface="Arial"/>
                  </a:rPr>
                  <a:t>CE-Geschäftsmodellen, wie...</a:t>
                </a:r>
                <a:endParaRPr sz="1400" b="1" i="0" u="none" strike="noStrike" cap="none">
                  <a:solidFill>
                    <a:srgbClr val="059540"/>
                  </a:solidFill>
                  <a:latin typeface="Arial"/>
                  <a:ea typeface="Arial"/>
                  <a:cs typeface="Arial"/>
                  <a:sym typeface="Arial"/>
                </a:endParaRPr>
              </a:p>
            </p:txBody>
          </p:sp>
        </p:grpSp>
      </p:grpSp>
      <p:sp>
        <p:nvSpPr>
          <p:cNvPr id="237" name="Google Shape;237;p9"/>
          <p:cNvSpPr/>
          <p:nvPr/>
        </p:nvSpPr>
        <p:spPr>
          <a:xfrm>
            <a:off x="230714" y="2509855"/>
            <a:ext cx="2545604" cy="135421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7501B"/>
              </a:buClr>
              <a:buSzPts val="1600"/>
              <a:buFont typeface="Arial"/>
              <a:buNone/>
            </a:pPr>
            <a:r>
              <a:rPr lang="en-GB" sz="1600" b="0" i="0" u="none" strike="noStrike" cap="none">
                <a:solidFill>
                  <a:srgbClr val="E7501B"/>
                </a:solidFill>
                <a:latin typeface="Calibri"/>
                <a:ea typeface="Calibri"/>
                <a:cs typeface="Calibri"/>
                <a:sym typeface="Calibri"/>
              </a:rPr>
              <a:t>Der Bedarf an </a:t>
            </a:r>
            <a:r>
              <a:rPr lang="en-GB" sz="1600" b="1" i="0" u="none" strike="noStrike" cap="none">
                <a:solidFill>
                  <a:srgbClr val="E7501B"/>
                </a:solidFill>
                <a:latin typeface="Calibri"/>
                <a:ea typeface="Calibri"/>
                <a:cs typeface="Calibri"/>
                <a:sym typeface="Calibri"/>
              </a:rPr>
              <a:t>dienstleistungsbasierten </a:t>
            </a:r>
            <a:r>
              <a:rPr lang="en-GB" sz="1600" b="0" i="0" u="none" strike="noStrike" cap="none">
                <a:solidFill>
                  <a:srgbClr val="E7501B"/>
                </a:solidFill>
                <a:latin typeface="Calibri"/>
                <a:ea typeface="Calibri"/>
                <a:cs typeface="Calibri"/>
                <a:sym typeface="Calibri"/>
              </a:rPr>
              <a:t>Lösungen entwickelt sich weiter,</a:t>
            </a:r>
            <a:endParaRPr/>
          </a:p>
          <a:p>
            <a:pPr marL="0" marR="0" lvl="0" indent="0" algn="l" rtl="0">
              <a:lnSpc>
                <a:spcPct val="100000"/>
              </a:lnSpc>
              <a:spcBef>
                <a:spcPts val="0"/>
              </a:spcBef>
              <a:spcAft>
                <a:spcPts val="0"/>
              </a:spcAft>
              <a:buClr>
                <a:srgbClr val="E7501B"/>
              </a:buClr>
              <a:buSzPts val="1600"/>
              <a:buFont typeface="Arial"/>
              <a:buNone/>
            </a:pPr>
            <a:r>
              <a:rPr lang="en-GB" sz="1600" b="0" i="0" u="none" strike="noStrike" cap="none">
                <a:solidFill>
                  <a:srgbClr val="E7501B"/>
                </a:solidFill>
                <a:latin typeface="Calibri"/>
                <a:ea typeface="Calibri"/>
                <a:cs typeface="Calibri"/>
                <a:sym typeface="Calibri"/>
              </a:rPr>
              <a:t>Der Verkauf eines guten Produkts reicht nicht mehr aus, um die Kunden zufrieden zu stellen</a:t>
            </a:r>
            <a:r>
              <a:rPr lang="en-GB" sz="1800" b="0" i="0" u="none" strike="noStrike" cap="none">
                <a:solidFill>
                  <a:srgbClr val="E7501B"/>
                </a:solidFill>
                <a:latin typeface="Calibri"/>
                <a:ea typeface="Calibri"/>
                <a:cs typeface="Calibri"/>
                <a:sym typeface="Calibri"/>
              </a:rPr>
              <a:t>. </a:t>
            </a:r>
            <a:endParaRPr sz="1800" b="0" i="0" u="none" strike="noStrike" cap="none">
              <a:solidFill>
                <a:srgbClr val="E7501B"/>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Creal Modern Portfolio by Slidesgo">
  <a:themeElements>
    <a:clrScheme name="Simple Light">
      <a:dk1>
        <a:srgbClr val="000000"/>
      </a:dk1>
      <a:lt1>
        <a:srgbClr val="FFFFFF"/>
      </a:lt1>
      <a:dk2>
        <a:srgbClr val="595959"/>
      </a:dk2>
      <a:lt2>
        <a:srgbClr val="EEEEEE"/>
      </a:lt2>
      <a:accent1>
        <a:srgbClr val="EC9FFF"/>
      </a:accent1>
      <a:accent2>
        <a:srgbClr val="F4C5FF"/>
      </a:accent2>
      <a:accent3>
        <a:srgbClr val="3A65F6"/>
      </a:accent3>
      <a:accent4>
        <a:srgbClr val="29008C"/>
      </a:accent4>
      <a:accent5>
        <a:srgbClr val="F8D9FF"/>
      </a:accent5>
      <a:accent6>
        <a:srgbClr val="052B50"/>
      </a:accent6>
      <a:hlink>
        <a:srgbClr val="052B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4285</Words>
  <Application>Microsoft Office PowerPoint</Application>
  <PresentationFormat>Bildschirmpräsentation (16:9)</PresentationFormat>
  <Paragraphs>384</Paragraphs>
  <Slides>45</Slides>
  <Notes>45</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45</vt:i4>
      </vt:variant>
    </vt:vector>
  </HeadingPairs>
  <TitlesOfParts>
    <vt:vector size="53" baseType="lpstr">
      <vt:lpstr>Bebas Neue</vt:lpstr>
      <vt:lpstr>Verdana</vt:lpstr>
      <vt:lpstr>Arial</vt:lpstr>
      <vt:lpstr>Calibri</vt:lpstr>
      <vt:lpstr>Noto Sans</vt:lpstr>
      <vt:lpstr>Proxima Nova</vt:lpstr>
      <vt:lpstr>Noto Sans Symbols</vt:lpstr>
      <vt:lpstr>Creal Modern Portfolio by Slidesgo</vt:lpstr>
      <vt:lpstr>GESCHÄFTSMODELLIERUNG FÜR UNTERNEHMEN DER KREISLAUFWIRTSCHAFT</vt:lpstr>
      <vt:lpstr>02</vt:lpstr>
      <vt:lpstr>Wichtigste Ziele</vt:lpstr>
      <vt:lpstr>Unternehmensvorteile von ce </vt:lpstr>
      <vt:lpstr>Unternehmen Vorteile von CE</vt:lpstr>
      <vt:lpstr>Keiner ist zu klein, um etwas zu bewirken</vt:lpstr>
      <vt:lpstr>Resilienz - CE, der Schlüssel zur Erholung</vt:lpstr>
      <vt:lpstr>Finanzen und Finanzierung</vt:lpstr>
      <vt:lpstr>Markt und Wertschöpfungskette</vt:lpstr>
      <vt:lpstr>Wettbewerbsvorteil durch CE</vt:lpstr>
      <vt:lpstr>Nutzung des Arbeitsplatzschaffungspotenzials von CE</vt:lpstr>
      <vt:lpstr>Resilienz - CE, der Schlüssel zur Erholung</vt:lpstr>
      <vt:lpstr>Hemmnisse für KMU</vt:lpstr>
      <vt:lpstr>Vorteile für Verbraucher  </vt:lpstr>
      <vt:lpstr>Vorteile für Verbraucher </vt:lpstr>
      <vt:lpstr>Was ist nachhaltiger Konsum? </vt:lpstr>
      <vt:lpstr>Lücke zwischen Absicht und Handlung</vt:lpstr>
      <vt:lpstr>Wie lässt sich die Lücke zwischen Absicht und Handlung schließen?</vt:lpstr>
      <vt:lpstr>Kundenwert von ce</vt:lpstr>
      <vt:lpstr>Vorteile für andere Interessengruppen </vt:lpstr>
      <vt:lpstr>Vorteile für andere Interessengruppen </vt:lpstr>
      <vt:lpstr>Vorteile für andere Interessengruppen </vt:lpstr>
      <vt:lpstr>Vorteile für andere Interessengruppen </vt:lpstr>
      <vt:lpstr>Vorteile für andere Interessengruppen </vt:lpstr>
      <vt:lpstr>Vorteile für andere Interessengruppen </vt:lpstr>
      <vt:lpstr>Vorteile für andere Interessengruppen </vt:lpstr>
      <vt:lpstr>Vorteile für die Umwelt  </vt:lpstr>
      <vt:lpstr>eINFÜHRUNG </vt:lpstr>
      <vt:lpstr>Ce und biologische Vielfalt</vt:lpstr>
      <vt:lpstr>Ce und biologische Vielfalt</vt:lpstr>
      <vt:lpstr>Ce und biologische Vielfalt</vt:lpstr>
      <vt:lpstr>Ce und biologische Vielfalt</vt:lpstr>
      <vt:lpstr>Ce und Klimawandel</vt:lpstr>
      <vt:lpstr>Ce und Klimawandel</vt:lpstr>
      <vt:lpstr>Beispiel aus dem Bausektor</vt:lpstr>
      <vt:lpstr>Plastikverschmutzung und Kreislaufwirtschaft</vt:lpstr>
      <vt:lpstr>Plastikverschmutzung und Kreislaufwirtschaft</vt:lpstr>
      <vt:lpstr>Plastikverschmutzung und Kreislaufwirtschaft</vt:lpstr>
      <vt:lpstr>Bewertung</vt:lpstr>
      <vt:lpstr>Bewertung</vt:lpstr>
      <vt:lpstr>Weitere Lektüre</vt:lpstr>
      <vt:lpstr>Weitere Lektüre</vt:lpstr>
      <vt:lpstr>Weitere Lektüre</vt:lpstr>
      <vt:lpstr>Weitere Lektüre</vt:lpstr>
      <vt:lpstr>Ökologisierung Ihres Unternehmens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GESCHÄFTSMODELLIERUNG FÜR UNTERNEHMEN DER KREISLAUFWIRTSCHAFT</dc:title>
  <dc:creator>Alex S</dc:creator>
  <cp:lastModifiedBy>saskia_ha@web.de</cp:lastModifiedBy>
  <cp:revision>2</cp:revision>
  <dcterms:modified xsi:type="dcterms:W3CDTF">2023-06-26T18:45:54Z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A32F7581-B6AE-4FB9-BD68-567369D4C400</vt:lpwstr>
  </property>
  <property fmtid="{D5CDD505-2E9C-101B-9397-08002B2CF9AE}" pid="3" name="ArticulatePath">
    <vt:lpwstr>Green-4-Future_IO3_LU2- Circular Economy</vt:lpwstr>
  </property>
</Properties>
</file>