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71" r:id="rId8"/>
    <p:sldId id="273" r:id="rId9"/>
    <p:sldId id="272" r:id="rId10"/>
    <p:sldId id="277" r:id="rId11"/>
    <p:sldId id="269" r:id="rId12"/>
    <p:sldId id="270" r:id="rId13"/>
    <p:sldId id="262" r:id="rId14"/>
    <p:sldId id="266" r:id="rId15"/>
    <p:sldId id="267" r:id="rId16"/>
    <p:sldId id="268" r:id="rId17"/>
    <p:sldId id="275" r:id="rId18"/>
    <p:sldId id="276" r:id="rId19"/>
    <p:sldId id="265" r:id="rId20"/>
  </p:sldIdLst>
  <p:sldSz cx="9144000" cy="5143500" type="screen16x9"/>
  <p:notesSz cx="6858000" cy="9144000"/>
  <p:embeddedFontLst>
    <p:embeddedFont>
      <p:font typeface="Bebas Neue" panose="020B0606020202050201" pitchFamily="34" charset="0"/>
      <p:regular r:id="rId22"/>
    </p:embeddedFont>
    <p:embeddedFont>
      <p:font typeface="Calibri" panose="020F0502020204030204" pitchFamily="34" charset="0"/>
      <p:regular r:id="rId23"/>
      <p:bold r:id="rId24"/>
      <p:italic r:id="rId25"/>
      <p:boldItalic r:id="rId26"/>
    </p:embeddedFont>
    <p:embeddedFont>
      <p:font typeface="Noto Sans" panose="020B0502040504020204" pitchFamily="34" charset="0"/>
      <p:regular r:id="rId27"/>
    </p:embeddedFont>
    <p:embeddedFont>
      <p:font typeface="Roboto" panose="02000000000000000000"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i8uS3mDX5b0cqq3T8xF4lemfnhY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lipa" initials="A" lastIdx="5" clrIdx="0">
    <p:extLst>
      <p:ext uri="{19B8F6BF-5375-455C-9EA6-DF929625EA0E}">
        <p15:presenceInfo xmlns:p15="http://schemas.microsoft.com/office/powerpoint/2012/main" userId="Filip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9540"/>
    <a:srgbClr val="E7501B"/>
    <a:srgbClr val="14A7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90364" autoAdjust="0"/>
  </p:normalViewPr>
  <p:slideViewPr>
    <p:cSldViewPr snapToGrid="0">
      <p:cViewPr varScale="1">
        <p:scale>
          <a:sx n="100" d="100"/>
          <a:sy n="100" d="100"/>
        </p:scale>
        <p:origin x="538" y="5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customschemas.google.com/relationships/presentationmetadata" Target="meta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6-02T13:47:40.881" idx="2">
    <p:pos x="4879" y="569"/>
    <p:text>este texto é do esquema do slide 7</p:text>
    <p:extLst>
      <p:ext uri="{C676402C-5697-4E1C-873F-D02D1690AC5C}">
        <p15:threadingInfo xmlns:p15="http://schemas.microsoft.com/office/powerpoint/2012/main" timeZoneBias="-60"/>
      </p:ext>
    </p:extLst>
  </p:cm>
  <p:cm authorId="1" dt="2023-06-02T13:48:18.333" idx="3">
    <p:pos x="2037" y="386"/>
    <p:text>este texto é do esquema do slide 9</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38580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64547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643038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860151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72821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51236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86676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2741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12733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974343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12"/>
          <p:cNvSpPr txBox="1">
            <a:spLocks noGrp="1"/>
          </p:cNvSpPr>
          <p:nvPr>
            <p:ph type="ctrTitle"/>
          </p:nvPr>
        </p:nvSpPr>
        <p:spPr>
          <a:xfrm>
            <a:off x="2729126" y="311547"/>
            <a:ext cx="3724500" cy="1768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4900"/>
              <a:buFont typeface="Bebas Neue"/>
              <a:buNone/>
              <a:defRPr sz="5600">
                <a:solidFill>
                  <a:srgbClr val="2B2D83"/>
                </a:solidFill>
                <a:latin typeface="Bebas Neue"/>
                <a:ea typeface="Bebas Neue"/>
                <a:cs typeface="Bebas Neue"/>
                <a:sym typeface="Bebas Neue"/>
              </a:defRPr>
            </a:lvl1pPr>
            <a:lvl2pPr lvl="1" algn="ctr">
              <a:lnSpc>
                <a:spcPct val="100000"/>
              </a:lnSpc>
              <a:spcBef>
                <a:spcPts val="0"/>
              </a:spcBef>
              <a:spcAft>
                <a:spcPts val="0"/>
              </a:spcAft>
              <a:buClr>
                <a:srgbClr val="FFFFFF"/>
              </a:buClr>
              <a:buSzPts val="5200"/>
              <a:buNone/>
              <a:defRPr sz="5200">
                <a:solidFill>
                  <a:srgbClr val="FFFFFF"/>
                </a:solidFill>
              </a:defRPr>
            </a:lvl2pPr>
            <a:lvl3pPr lvl="2" algn="ctr">
              <a:lnSpc>
                <a:spcPct val="100000"/>
              </a:lnSpc>
              <a:spcBef>
                <a:spcPts val="0"/>
              </a:spcBef>
              <a:spcAft>
                <a:spcPts val="0"/>
              </a:spcAft>
              <a:buClr>
                <a:srgbClr val="FFFFFF"/>
              </a:buClr>
              <a:buSzPts val="5200"/>
              <a:buNone/>
              <a:defRPr sz="5200">
                <a:solidFill>
                  <a:srgbClr val="FFFFFF"/>
                </a:solidFill>
              </a:defRPr>
            </a:lvl3pPr>
            <a:lvl4pPr lvl="3" algn="ctr">
              <a:lnSpc>
                <a:spcPct val="100000"/>
              </a:lnSpc>
              <a:spcBef>
                <a:spcPts val="0"/>
              </a:spcBef>
              <a:spcAft>
                <a:spcPts val="0"/>
              </a:spcAft>
              <a:buClr>
                <a:srgbClr val="FFFFFF"/>
              </a:buClr>
              <a:buSzPts val="5200"/>
              <a:buNone/>
              <a:defRPr sz="5200">
                <a:solidFill>
                  <a:srgbClr val="FFFFFF"/>
                </a:solidFill>
              </a:defRPr>
            </a:lvl4pPr>
            <a:lvl5pPr lvl="4" algn="ctr">
              <a:lnSpc>
                <a:spcPct val="100000"/>
              </a:lnSpc>
              <a:spcBef>
                <a:spcPts val="0"/>
              </a:spcBef>
              <a:spcAft>
                <a:spcPts val="0"/>
              </a:spcAft>
              <a:buClr>
                <a:srgbClr val="FFFFFF"/>
              </a:buClr>
              <a:buSzPts val="5200"/>
              <a:buNone/>
              <a:defRPr sz="5200">
                <a:solidFill>
                  <a:srgbClr val="FFFFFF"/>
                </a:solidFill>
              </a:defRPr>
            </a:lvl5pPr>
            <a:lvl6pPr lvl="5" algn="ctr">
              <a:lnSpc>
                <a:spcPct val="100000"/>
              </a:lnSpc>
              <a:spcBef>
                <a:spcPts val="0"/>
              </a:spcBef>
              <a:spcAft>
                <a:spcPts val="0"/>
              </a:spcAft>
              <a:buClr>
                <a:srgbClr val="FFFFFF"/>
              </a:buClr>
              <a:buSzPts val="5200"/>
              <a:buNone/>
              <a:defRPr sz="5200">
                <a:solidFill>
                  <a:srgbClr val="FFFFFF"/>
                </a:solidFill>
              </a:defRPr>
            </a:lvl6pPr>
            <a:lvl7pPr lvl="6" algn="ctr">
              <a:lnSpc>
                <a:spcPct val="100000"/>
              </a:lnSpc>
              <a:spcBef>
                <a:spcPts val="0"/>
              </a:spcBef>
              <a:spcAft>
                <a:spcPts val="0"/>
              </a:spcAft>
              <a:buClr>
                <a:srgbClr val="FFFFFF"/>
              </a:buClr>
              <a:buSzPts val="5200"/>
              <a:buNone/>
              <a:defRPr sz="5200">
                <a:solidFill>
                  <a:srgbClr val="FFFFFF"/>
                </a:solidFill>
              </a:defRPr>
            </a:lvl7pPr>
            <a:lvl8pPr lvl="7" algn="ctr">
              <a:lnSpc>
                <a:spcPct val="100000"/>
              </a:lnSpc>
              <a:spcBef>
                <a:spcPts val="0"/>
              </a:spcBef>
              <a:spcAft>
                <a:spcPts val="0"/>
              </a:spcAft>
              <a:buClr>
                <a:srgbClr val="FFFFFF"/>
              </a:buClr>
              <a:buSzPts val="5200"/>
              <a:buNone/>
              <a:defRPr sz="5200">
                <a:solidFill>
                  <a:srgbClr val="FFFFFF"/>
                </a:solidFill>
              </a:defRPr>
            </a:lvl8pPr>
            <a:lvl9pPr lvl="8" algn="ctr">
              <a:lnSpc>
                <a:spcPct val="100000"/>
              </a:lnSpc>
              <a:spcBef>
                <a:spcPts val="0"/>
              </a:spcBef>
              <a:spcAft>
                <a:spcPts val="0"/>
              </a:spcAft>
              <a:buClr>
                <a:srgbClr val="FFFFFF"/>
              </a:buClr>
              <a:buSzPts val="5200"/>
              <a:buNone/>
              <a:defRPr sz="5200">
                <a:solidFill>
                  <a:srgbClr val="FFFFFF"/>
                </a:solidFill>
              </a:defRPr>
            </a:lvl9pPr>
          </a:lstStyle>
          <a:p>
            <a:endParaRPr/>
          </a:p>
        </p:txBody>
      </p:sp>
      <p:sp>
        <p:nvSpPr>
          <p:cNvPr id="9" name="Google Shape;9;p12"/>
          <p:cNvSpPr txBox="1">
            <a:spLocks noGrp="1"/>
          </p:cNvSpPr>
          <p:nvPr>
            <p:ph type="subTitle" idx="1"/>
          </p:nvPr>
        </p:nvSpPr>
        <p:spPr>
          <a:xfrm>
            <a:off x="3214526" y="2301372"/>
            <a:ext cx="2710500" cy="792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grpSp>
        <p:nvGrpSpPr>
          <p:cNvPr id="10" name="Google Shape;10;p12"/>
          <p:cNvGrpSpPr/>
          <p:nvPr/>
        </p:nvGrpSpPr>
        <p:grpSpPr>
          <a:xfrm>
            <a:off x="-1807437" y="-2986677"/>
            <a:ext cx="12729824" cy="8656755"/>
            <a:chOff x="179600" y="-461549"/>
            <a:chExt cx="7466172" cy="5078466"/>
          </a:xfrm>
        </p:grpSpPr>
        <p:sp>
          <p:nvSpPr>
            <p:cNvPr id="11" name="Google Shape;11;p12"/>
            <p:cNvSpPr/>
            <p:nvPr/>
          </p:nvSpPr>
          <p:spPr>
            <a:xfrm>
              <a:off x="179600" y="2135875"/>
              <a:ext cx="1539425" cy="14810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2"/>
            <p:cNvSpPr/>
            <p:nvPr/>
          </p:nvSpPr>
          <p:spPr>
            <a:xfrm>
              <a:off x="6000595" y="3580250"/>
              <a:ext cx="669800" cy="515675"/>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2"/>
            <p:cNvSpPr/>
            <p:nvPr/>
          </p:nvSpPr>
          <p:spPr>
            <a:xfrm>
              <a:off x="1481222" y="3736700"/>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12"/>
            <p:cNvSpPr/>
            <p:nvPr/>
          </p:nvSpPr>
          <p:spPr>
            <a:xfrm>
              <a:off x="1481222" y="3974825"/>
              <a:ext cx="325050" cy="265975"/>
            </a:xfrm>
            <a:custGeom>
              <a:avLst/>
              <a:gdLst/>
              <a:ahLst/>
              <a:cxnLst/>
              <a:rect l="l" t="t" r="r" b="b"/>
              <a:pathLst>
                <a:path w="13002" h="10639" extrusionOk="0">
                  <a:moveTo>
                    <a:pt x="0" y="1"/>
                  </a:moveTo>
                  <a:lnTo>
                    <a:pt x="0" y="10638"/>
                  </a:lnTo>
                  <a:lnTo>
                    <a:pt x="1300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12"/>
            <p:cNvSpPr/>
            <p:nvPr/>
          </p:nvSpPr>
          <p:spPr>
            <a:xfrm>
              <a:off x="5096632" y="4034017"/>
              <a:ext cx="1165175" cy="582900"/>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2"/>
            <p:cNvSpPr/>
            <p:nvPr/>
          </p:nvSpPr>
          <p:spPr>
            <a:xfrm rot="576501">
              <a:off x="5689572" y="1649437"/>
              <a:ext cx="669782" cy="335149"/>
            </a:xfrm>
            <a:custGeom>
              <a:avLst/>
              <a:gdLst/>
              <a:ahLst/>
              <a:cxnLst/>
              <a:rect l="l" t="t" r="r" b="b"/>
              <a:pathLst>
                <a:path w="31218" h="15621" extrusionOk="0">
                  <a:moveTo>
                    <a:pt x="15598" y="0"/>
                  </a:moveTo>
                  <a:cubicBezTo>
                    <a:pt x="6977" y="0"/>
                    <a:pt x="1" y="6999"/>
                    <a:pt x="1" y="15620"/>
                  </a:cubicBezTo>
                  <a:lnTo>
                    <a:pt x="31218" y="15620"/>
                  </a:lnTo>
                  <a:cubicBezTo>
                    <a:pt x="31218" y="6999"/>
                    <a:pt x="24219" y="23"/>
                    <a:pt x="15598"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2"/>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12"/>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12"/>
            <p:cNvSpPr/>
            <p:nvPr/>
          </p:nvSpPr>
          <p:spPr>
            <a:xfrm>
              <a:off x="1110088" y="1173126"/>
              <a:ext cx="608950" cy="554025"/>
            </a:xfrm>
            <a:custGeom>
              <a:avLst/>
              <a:gdLst/>
              <a:ahLst/>
              <a:cxnLst/>
              <a:rect l="l" t="t" r="r" b="b"/>
              <a:pathLst>
                <a:path w="24358" h="22161" extrusionOk="0">
                  <a:moveTo>
                    <a:pt x="12163" y="0"/>
                  </a:moveTo>
                  <a:cubicBezTo>
                    <a:pt x="7122" y="0"/>
                    <a:pt x="2584" y="3459"/>
                    <a:pt x="1391" y="8589"/>
                  </a:cubicBezTo>
                  <a:cubicBezTo>
                    <a:pt x="1" y="14545"/>
                    <a:pt x="3709" y="20501"/>
                    <a:pt x="9688" y="21868"/>
                  </a:cubicBezTo>
                  <a:cubicBezTo>
                    <a:pt x="10534" y="22066"/>
                    <a:pt x="11380" y="22160"/>
                    <a:pt x="12212" y="22160"/>
                  </a:cubicBezTo>
                  <a:cubicBezTo>
                    <a:pt x="17243" y="22160"/>
                    <a:pt x="21794" y="18705"/>
                    <a:pt x="22967" y="13595"/>
                  </a:cubicBezTo>
                  <a:cubicBezTo>
                    <a:pt x="24358" y="7639"/>
                    <a:pt x="20650" y="1683"/>
                    <a:pt x="14694" y="292"/>
                  </a:cubicBezTo>
                  <a:cubicBezTo>
                    <a:pt x="13845" y="95"/>
                    <a:pt x="12997" y="0"/>
                    <a:pt x="1216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2"/>
            <p:cNvSpPr/>
            <p:nvPr/>
          </p:nvSpPr>
          <p:spPr>
            <a:xfrm>
              <a:off x="747375" y="3974825"/>
              <a:ext cx="325075" cy="265950"/>
            </a:xfrm>
            <a:custGeom>
              <a:avLst/>
              <a:gdLst/>
              <a:ahLst/>
              <a:cxnLst/>
              <a:rect l="l" t="t" r="r" b="b"/>
              <a:pathLst>
                <a:path w="13003" h="10638" extrusionOk="0">
                  <a:moveTo>
                    <a:pt x="1" y="0"/>
                  </a:moveTo>
                  <a:lnTo>
                    <a:pt x="1" y="10638"/>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12"/>
            <p:cNvSpPr/>
            <p:nvPr/>
          </p:nvSpPr>
          <p:spPr>
            <a:xfrm>
              <a:off x="747375" y="4212375"/>
              <a:ext cx="325075" cy="265950"/>
            </a:xfrm>
            <a:custGeom>
              <a:avLst/>
              <a:gdLst/>
              <a:ahLst/>
              <a:cxnLst/>
              <a:rect l="l" t="t" r="r" b="b"/>
              <a:pathLst>
                <a:path w="13003" h="10638" extrusionOk="0">
                  <a:moveTo>
                    <a:pt x="1" y="0"/>
                  </a:moveTo>
                  <a:lnTo>
                    <a:pt x="1" y="10637"/>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12"/>
            <p:cNvSpPr/>
            <p:nvPr/>
          </p:nvSpPr>
          <p:spPr>
            <a:xfrm>
              <a:off x="5025222" y="-461549"/>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3" name="Google Shape;23;p12" descr="A picture containing text&#10;&#10;Description automatically generated"/>
          <p:cNvPicPr preferRelativeResize="0"/>
          <p:nvPr/>
        </p:nvPicPr>
        <p:blipFill rotWithShape="1">
          <a:blip r:embed="rId2">
            <a:alphaModFix/>
          </a:blip>
          <a:srcRect/>
          <a:stretch/>
        </p:blipFill>
        <p:spPr>
          <a:xfrm>
            <a:off x="1813021" y="3050174"/>
            <a:ext cx="5308600" cy="1536700"/>
          </a:xfrm>
          <a:prstGeom prst="rect">
            <a:avLst/>
          </a:prstGeom>
          <a:noFill/>
          <a:ln>
            <a:noFill/>
          </a:ln>
        </p:spPr>
      </p:pic>
      <p:sp>
        <p:nvSpPr>
          <p:cNvPr id="2" name="TextBox 19">
            <a:extLst>
              <a:ext uri="{FF2B5EF4-FFF2-40B4-BE49-F238E27FC236}">
                <a16:creationId xmlns:a16="http://schemas.microsoft.com/office/drawing/2014/main" id="{4F6D18D2-469F-2A87-8AA6-3098A438B652}"/>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oogle Shape;34;p13" descr="Graphical user interface, text, application&#10;&#10;Description automatically generated">
            <a:extLst>
              <a:ext uri="{FF2B5EF4-FFF2-40B4-BE49-F238E27FC236}">
                <a16:creationId xmlns:a16="http://schemas.microsoft.com/office/drawing/2014/main" id="{CFB67791-0EF9-B82E-335C-AAC93CEB42DD}"/>
              </a:ext>
            </a:extLst>
          </p:cNvPr>
          <p:cNvPicPr preferRelativeResize="0"/>
          <p:nvPr userDrawn="1"/>
        </p:nvPicPr>
        <p:blipFill rotWithShape="1">
          <a:blip r:embed="rId3">
            <a:alphaModFix/>
          </a:blip>
          <a:srcRect r="25004"/>
          <a:stretch/>
        </p:blipFill>
        <p:spPr>
          <a:xfrm>
            <a:off x="72618" y="4823747"/>
            <a:ext cx="1006682" cy="275804"/>
          </a:xfrm>
          <a:prstGeom prst="rect">
            <a:avLst/>
          </a:prstGeom>
          <a:noFill/>
          <a:ln>
            <a:noFill/>
          </a:ln>
        </p:spPr>
      </p:pic>
      <p:pic>
        <p:nvPicPr>
          <p:cNvPr id="4" name="Grafik 3" descr="Ein Bild, das Symbol, Kreis, Schrift, Grafiken enthält.&#10;&#10;Automatisch generierte Beschreibung">
            <a:extLst>
              <a:ext uri="{FF2B5EF4-FFF2-40B4-BE49-F238E27FC236}">
                <a16:creationId xmlns:a16="http://schemas.microsoft.com/office/drawing/2014/main" id="{FCEED394-ABB8-A9D0-6FD3-908616AC99A0}"/>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8_1">
    <p:spTree>
      <p:nvGrpSpPr>
        <p:cNvPr id="1" name="Shape 110"/>
        <p:cNvGrpSpPr/>
        <p:nvPr/>
      </p:nvGrpSpPr>
      <p:grpSpPr>
        <a:xfrm>
          <a:off x="0" y="0"/>
          <a:ext cx="0" cy="0"/>
          <a:chOff x="0" y="0"/>
          <a:chExt cx="0" cy="0"/>
        </a:xfrm>
      </p:grpSpPr>
      <p:sp>
        <p:nvSpPr>
          <p:cNvPr id="111" name="Google Shape;111;p22"/>
          <p:cNvSpPr/>
          <p:nvPr/>
        </p:nvSpPr>
        <p:spPr>
          <a:xfrm flipH="1">
            <a:off x="-459232" y="161785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2" name="Google Shape;112;p22"/>
          <p:cNvGrpSpPr/>
          <p:nvPr/>
        </p:nvGrpSpPr>
        <p:grpSpPr>
          <a:xfrm rot="10800000">
            <a:off x="7782805" y="539502"/>
            <a:ext cx="682510" cy="1078346"/>
            <a:chOff x="4210925" y="3949824"/>
            <a:chExt cx="325625" cy="514601"/>
          </a:xfrm>
        </p:grpSpPr>
        <p:sp>
          <p:nvSpPr>
            <p:cNvPr id="113" name="Google Shape;113;p22"/>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22"/>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5" name="Google Shape;115;p22"/>
          <p:cNvSpPr/>
          <p:nvPr/>
        </p:nvSpPr>
        <p:spPr>
          <a:xfrm>
            <a:off x="713229" y="3205056"/>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6" name="Google Shape;116;p22"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17" name="Google Shape;117;p22" descr="Graphical user interface, text, application&#10;&#10;Description automatically generated"/>
          <p:cNvPicPr preferRelativeResize="0"/>
          <p:nvPr/>
        </p:nvPicPr>
        <p:blipFill rotWithShape="1">
          <a:blip r:embed="rId3">
            <a:alphaModFix/>
          </a:blip>
          <a:srcRect r="25004"/>
          <a:stretch/>
        </p:blipFill>
        <p:spPr>
          <a:xfrm>
            <a:off x="72618" y="4825464"/>
            <a:ext cx="1006682" cy="275804"/>
          </a:xfrm>
          <a:prstGeom prst="rect">
            <a:avLst/>
          </a:prstGeom>
          <a:noFill/>
          <a:ln>
            <a:noFill/>
          </a:ln>
        </p:spPr>
      </p:pic>
      <p:sp>
        <p:nvSpPr>
          <p:cNvPr id="2" name="TextBox 19">
            <a:extLst>
              <a:ext uri="{FF2B5EF4-FFF2-40B4-BE49-F238E27FC236}">
                <a16:creationId xmlns:a16="http://schemas.microsoft.com/office/drawing/2014/main" id="{00229874-7F94-C8EC-161B-210AEE0AC57E}"/>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F1BBEAF7-D61F-5548-393B-AA33F00E0DF2}"/>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CUSTOM_8_1_1">
    <p:spTree>
      <p:nvGrpSpPr>
        <p:cNvPr id="1" name="Shape 118"/>
        <p:cNvGrpSpPr/>
        <p:nvPr/>
      </p:nvGrpSpPr>
      <p:grpSpPr>
        <a:xfrm>
          <a:off x="0" y="0"/>
          <a:ext cx="0" cy="0"/>
          <a:chOff x="0" y="0"/>
          <a:chExt cx="0" cy="0"/>
        </a:xfrm>
      </p:grpSpPr>
      <p:sp>
        <p:nvSpPr>
          <p:cNvPr id="119" name="Google Shape;119;p23"/>
          <p:cNvSpPr/>
          <p:nvPr/>
        </p:nvSpPr>
        <p:spPr>
          <a:xfrm>
            <a:off x="8059917" y="387554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23"/>
          <p:cNvSpPr/>
          <p:nvPr/>
        </p:nvSpPr>
        <p:spPr>
          <a:xfrm>
            <a:off x="6518661" y="464903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23"/>
          <p:cNvSpPr/>
          <p:nvPr/>
        </p:nvSpPr>
        <p:spPr>
          <a:xfrm>
            <a:off x="7853493" y="2675630"/>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23"/>
          <p:cNvSpPr/>
          <p:nvPr/>
        </p:nvSpPr>
        <p:spPr>
          <a:xfrm>
            <a:off x="7853493" y="3081538"/>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23"/>
          <p:cNvSpPr/>
          <p:nvPr/>
        </p:nvSpPr>
        <p:spPr>
          <a:xfrm>
            <a:off x="-896823" y="2879880"/>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23"/>
          <p:cNvSpPr/>
          <p:nvPr/>
        </p:nvSpPr>
        <p:spPr>
          <a:xfrm rot="5400000">
            <a:off x="8101245" y="61492"/>
            <a:ext cx="670790" cy="547813"/>
          </a:xfrm>
          <a:custGeom>
            <a:avLst/>
            <a:gdLst/>
            <a:ahLst/>
            <a:cxnLst/>
            <a:rect l="l" t="t" r="r" b="b"/>
            <a:pathLst>
              <a:path w="13025" h="10639" extrusionOk="0">
                <a:moveTo>
                  <a:pt x="0" y="1"/>
                </a:moveTo>
                <a:lnTo>
                  <a:pt x="0" y="10638"/>
                </a:lnTo>
                <a:lnTo>
                  <a:pt x="1302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5" name="Google Shape;125;p2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26" name="Google Shape;126;p23" descr="Graphical user interface, text, application&#10;&#10;Description automatically generated"/>
          <p:cNvPicPr preferRelativeResize="0"/>
          <p:nvPr/>
        </p:nvPicPr>
        <p:blipFill rotWithShape="1">
          <a:blip r:embed="rId3">
            <a:alphaModFix/>
          </a:blip>
          <a:srcRect r="25004"/>
          <a:stretch/>
        </p:blipFill>
        <p:spPr>
          <a:xfrm>
            <a:off x="72618" y="4754561"/>
            <a:ext cx="1006682" cy="275804"/>
          </a:xfrm>
          <a:prstGeom prst="rect">
            <a:avLst/>
          </a:prstGeom>
          <a:noFill/>
          <a:ln>
            <a:noFill/>
          </a:ln>
        </p:spPr>
      </p:pic>
      <p:sp>
        <p:nvSpPr>
          <p:cNvPr id="2" name="TextBox 19">
            <a:extLst>
              <a:ext uri="{FF2B5EF4-FFF2-40B4-BE49-F238E27FC236}">
                <a16:creationId xmlns:a16="http://schemas.microsoft.com/office/drawing/2014/main" id="{F5B27BC1-DD52-D891-4AAB-6F8D4F610C46}"/>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61C1FEAC-7875-1ED6-0CB8-A5559C77214F}"/>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13"/>
          <p:cNvSpPr txBox="1">
            <a:spLocks noGrp="1"/>
          </p:cNvSpPr>
          <p:nvPr>
            <p:ph type="title"/>
          </p:nvPr>
        </p:nvSpPr>
        <p:spPr>
          <a:xfrm>
            <a:off x="713225" y="1614925"/>
            <a:ext cx="7717800" cy="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 name="Google Shape;26;p13"/>
          <p:cNvSpPr/>
          <p:nvPr/>
        </p:nvSpPr>
        <p:spPr>
          <a:xfrm>
            <a:off x="-48668" y="3013189"/>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13"/>
          <p:cNvSpPr/>
          <p:nvPr/>
        </p:nvSpPr>
        <p:spPr>
          <a:xfrm rot="10800000">
            <a:off x="4111852" y="-851395"/>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8" name="Google Shape;28;p13"/>
          <p:cNvGrpSpPr/>
          <p:nvPr/>
        </p:nvGrpSpPr>
        <p:grpSpPr>
          <a:xfrm>
            <a:off x="8431033" y="-449325"/>
            <a:ext cx="1061212" cy="1676776"/>
            <a:chOff x="4210925" y="3949824"/>
            <a:chExt cx="325625" cy="514601"/>
          </a:xfrm>
        </p:grpSpPr>
        <p:sp>
          <p:nvSpPr>
            <p:cNvPr id="29" name="Google Shape;29;p13"/>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3"/>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 name="Google Shape;31;p13"/>
          <p:cNvSpPr/>
          <p:nvPr/>
        </p:nvSpPr>
        <p:spPr>
          <a:xfrm>
            <a:off x="-1599504" y="3160475"/>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13"/>
          <p:cNvSpPr txBox="1">
            <a:spLocks noGrp="1"/>
          </p:cNvSpPr>
          <p:nvPr>
            <p:ph type="subTitle" idx="1"/>
          </p:nvPr>
        </p:nvSpPr>
        <p:spPr>
          <a:xfrm>
            <a:off x="2512825" y="2331700"/>
            <a:ext cx="4114800" cy="11769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33" name="Google Shape;33;p1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34" name="Google Shape;34;p13" descr="Graphical user interface, text, application&#10;&#10;Description automatically generated"/>
          <p:cNvPicPr preferRelativeResize="0"/>
          <p:nvPr/>
        </p:nvPicPr>
        <p:blipFill rotWithShape="1">
          <a:blip r:embed="rId3">
            <a:alphaModFix/>
          </a:blip>
          <a:srcRect r="25004"/>
          <a:stretch/>
        </p:blipFill>
        <p:spPr>
          <a:xfrm>
            <a:off x="72618" y="4823747"/>
            <a:ext cx="1006682" cy="275804"/>
          </a:xfrm>
          <a:prstGeom prst="rect">
            <a:avLst/>
          </a:prstGeom>
          <a:noFill/>
          <a:ln>
            <a:noFill/>
          </a:ln>
        </p:spPr>
      </p:pic>
      <p:sp>
        <p:nvSpPr>
          <p:cNvPr id="2" name="TextBox 19">
            <a:extLst>
              <a:ext uri="{FF2B5EF4-FFF2-40B4-BE49-F238E27FC236}">
                <a16:creationId xmlns:a16="http://schemas.microsoft.com/office/drawing/2014/main" id="{2029AF07-2264-6504-3C55-B778386E39F5}"/>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4F2C20C6-55DE-0942-EBC5-78474E683271}"/>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14"/>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E7501B"/>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 name="Google Shape;37;p14"/>
          <p:cNvSpPr/>
          <p:nvPr/>
        </p:nvSpPr>
        <p:spPr>
          <a:xfrm>
            <a:off x="7974746" y="451980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14"/>
          <p:cNvSpPr/>
          <p:nvPr/>
        </p:nvSpPr>
        <p:spPr>
          <a:xfrm flipH="1">
            <a:off x="7222540" y="-11"/>
            <a:ext cx="1921448" cy="1421237"/>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9" name="Google Shape;39;p14"/>
          <p:cNvGrpSpPr/>
          <p:nvPr/>
        </p:nvGrpSpPr>
        <p:grpSpPr>
          <a:xfrm>
            <a:off x="8225003" y="433123"/>
            <a:ext cx="411785" cy="650559"/>
            <a:chOff x="4210925" y="3949824"/>
            <a:chExt cx="325625" cy="514601"/>
          </a:xfrm>
        </p:grpSpPr>
        <p:sp>
          <p:nvSpPr>
            <p:cNvPr id="40" name="Google Shape;40;p14"/>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14"/>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2" name="Google Shape;42;p14"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43" name="Google Shape;43;p14" descr="Graphical user interface, text, application&#10;&#10;Description automatically generated"/>
          <p:cNvPicPr preferRelativeResize="0"/>
          <p:nvPr/>
        </p:nvPicPr>
        <p:blipFill rotWithShape="1">
          <a:blip r:embed="rId3">
            <a:alphaModFix/>
          </a:blip>
          <a:srcRect r="25004"/>
          <a:stretch/>
        </p:blipFill>
        <p:spPr>
          <a:xfrm>
            <a:off x="72618" y="4780106"/>
            <a:ext cx="1006682" cy="275804"/>
          </a:xfrm>
          <a:prstGeom prst="rect">
            <a:avLst/>
          </a:prstGeom>
          <a:noFill/>
          <a:ln>
            <a:noFill/>
          </a:ln>
        </p:spPr>
      </p:pic>
      <p:sp>
        <p:nvSpPr>
          <p:cNvPr id="2" name="TextBox 19">
            <a:extLst>
              <a:ext uri="{FF2B5EF4-FFF2-40B4-BE49-F238E27FC236}">
                <a16:creationId xmlns:a16="http://schemas.microsoft.com/office/drawing/2014/main" id="{03CB134F-D827-EAC4-854E-FC0D4282BE37}"/>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1209CAD7-6EDC-E8F5-B7A0-FDA9884E6499}"/>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44"/>
        <p:cNvGrpSpPr/>
        <p:nvPr/>
      </p:nvGrpSpPr>
      <p:grpSpPr>
        <a:xfrm>
          <a:off x="0" y="0"/>
          <a:ext cx="0" cy="0"/>
          <a:chOff x="0" y="0"/>
          <a:chExt cx="0" cy="0"/>
        </a:xfrm>
      </p:grpSpPr>
      <p:sp>
        <p:nvSpPr>
          <p:cNvPr id="45" name="Google Shape;45;p15"/>
          <p:cNvSpPr txBox="1">
            <a:spLocks noGrp="1"/>
          </p:cNvSpPr>
          <p:nvPr>
            <p:ph type="title"/>
          </p:nvPr>
        </p:nvSpPr>
        <p:spPr>
          <a:xfrm>
            <a:off x="713225" y="539500"/>
            <a:ext cx="7717800" cy="1313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6" name="Google Shape;46;p15"/>
          <p:cNvSpPr txBox="1">
            <a:spLocks noGrp="1"/>
          </p:cNvSpPr>
          <p:nvPr>
            <p:ph type="title" idx="2"/>
          </p:nvPr>
        </p:nvSpPr>
        <p:spPr>
          <a:xfrm>
            <a:off x="713225" y="2939525"/>
            <a:ext cx="2572500" cy="60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2600">
                <a:solidFill>
                  <a:srgbClr val="E7501B"/>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sp>
        <p:nvSpPr>
          <p:cNvPr id="47" name="Google Shape;47;p15"/>
          <p:cNvSpPr txBox="1">
            <a:spLocks noGrp="1"/>
          </p:cNvSpPr>
          <p:nvPr>
            <p:ph type="title" idx="3"/>
          </p:nvPr>
        </p:nvSpPr>
        <p:spPr>
          <a:xfrm>
            <a:off x="3286025" y="2939525"/>
            <a:ext cx="2572500" cy="60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2600">
                <a:solidFill>
                  <a:srgbClr val="E7501B"/>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sp>
        <p:nvSpPr>
          <p:cNvPr id="48" name="Google Shape;48;p15"/>
          <p:cNvSpPr txBox="1">
            <a:spLocks noGrp="1"/>
          </p:cNvSpPr>
          <p:nvPr>
            <p:ph type="title" idx="4"/>
          </p:nvPr>
        </p:nvSpPr>
        <p:spPr>
          <a:xfrm>
            <a:off x="5858250" y="2935338"/>
            <a:ext cx="2572500" cy="60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2600">
                <a:solidFill>
                  <a:srgbClr val="E7501B"/>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grpSp>
        <p:nvGrpSpPr>
          <p:cNvPr id="49" name="Google Shape;49;p15"/>
          <p:cNvGrpSpPr/>
          <p:nvPr/>
        </p:nvGrpSpPr>
        <p:grpSpPr>
          <a:xfrm flipH="1">
            <a:off x="-2177742" y="-2909309"/>
            <a:ext cx="12699962" cy="4468012"/>
            <a:chOff x="56293" y="466675"/>
            <a:chExt cx="7448658" cy="2621150"/>
          </a:xfrm>
        </p:grpSpPr>
        <p:sp>
          <p:nvSpPr>
            <p:cNvPr id="50" name="Google Shape;50;p15"/>
            <p:cNvSpPr/>
            <p:nvPr/>
          </p:nvSpPr>
          <p:spPr>
            <a:xfrm>
              <a:off x="4884401" y="466675"/>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15"/>
            <p:cNvSpPr/>
            <p:nvPr/>
          </p:nvSpPr>
          <p:spPr>
            <a:xfrm>
              <a:off x="56293" y="1765430"/>
              <a:ext cx="1847075" cy="923550"/>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2" name="Google Shape;52;p15"/>
          <p:cNvSpPr/>
          <p:nvPr/>
        </p:nvSpPr>
        <p:spPr>
          <a:xfrm>
            <a:off x="7408786" y="462738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3" name="Google Shape;53;p15"/>
          <p:cNvGrpSpPr/>
          <p:nvPr/>
        </p:nvGrpSpPr>
        <p:grpSpPr>
          <a:xfrm flipH="1">
            <a:off x="8393467" y="586788"/>
            <a:ext cx="789213" cy="1219105"/>
            <a:chOff x="5879525" y="2876325"/>
            <a:chExt cx="325650" cy="504075"/>
          </a:xfrm>
        </p:grpSpPr>
        <p:sp>
          <p:nvSpPr>
            <p:cNvPr id="54" name="Google Shape;54;p15"/>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15"/>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6" name="Google Shape;56;p15"/>
          <p:cNvSpPr txBox="1">
            <a:spLocks noGrp="1"/>
          </p:cNvSpPr>
          <p:nvPr>
            <p:ph type="subTitle" idx="1"/>
          </p:nvPr>
        </p:nvSpPr>
        <p:spPr>
          <a:xfrm>
            <a:off x="713225" y="3505050"/>
            <a:ext cx="2572500" cy="6393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7" name="Google Shape;57;p15"/>
          <p:cNvSpPr txBox="1">
            <a:spLocks noGrp="1"/>
          </p:cNvSpPr>
          <p:nvPr>
            <p:ph type="subTitle" idx="5"/>
          </p:nvPr>
        </p:nvSpPr>
        <p:spPr>
          <a:xfrm>
            <a:off x="3285750" y="3505050"/>
            <a:ext cx="2572500" cy="6393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8" name="Google Shape;58;p15"/>
          <p:cNvSpPr txBox="1">
            <a:spLocks noGrp="1"/>
          </p:cNvSpPr>
          <p:nvPr>
            <p:ph type="subTitle" idx="6"/>
          </p:nvPr>
        </p:nvSpPr>
        <p:spPr>
          <a:xfrm>
            <a:off x="5858250" y="3505050"/>
            <a:ext cx="2572500" cy="6393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59" name="Google Shape;59;p15"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60" name="Google Shape;60;p15" descr="Graphical user interface, text, application&#10;&#10;Description automatically generated"/>
          <p:cNvPicPr preferRelativeResize="0"/>
          <p:nvPr/>
        </p:nvPicPr>
        <p:blipFill rotWithShape="1">
          <a:blip r:embed="rId3">
            <a:alphaModFix/>
          </a:blip>
          <a:srcRect r="25004"/>
          <a:stretch/>
        </p:blipFill>
        <p:spPr>
          <a:xfrm>
            <a:off x="72618" y="4731708"/>
            <a:ext cx="1006682" cy="275804"/>
          </a:xfrm>
          <a:prstGeom prst="rect">
            <a:avLst/>
          </a:prstGeom>
          <a:noFill/>
          <a:ln>
            <a:noFill/>
          </a:ln>
        </p:spPr>
      </p:pic>
      <p:sp>
        <p:nvSpPr>
          <p:cNvPr id="2" name="TextBox 19">
            <a:extLst>
              <a:ext uri="{FF2B5EF4-FFF2-40B4-BE49-F238E27FC236}">
                <a16:creationId xmlns:a16="http://schemas.microsoft.com/office/drawing/2014/main" id="{8468C820-F54C-7FCB-BD13-0CDC7964EB61}"/>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211B5DB0-B3B4-F6FD-0AF7-05BD1B753B33}"/>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2">
  <p:cSld name="CUSTOM_6">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4572000" y="1477306"/>
            <a:ext cx="3858900" cy="60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63" name="Google Shape;63;p16"/>
          <p:cNvGrpSpPr/>
          <p:nvPr/>
        </p:nvGrpSpPr>
        <p:grpSpPr>
          <a:xfrm flipH="1">
            <a:off x="8589784" y="4408228"/>
            <a:ext cx="554210" cy="859289"/>
            <a:chOff x="2242775" y="2016422"/>
            <a:chExt cx="325050" cy="504100"/>
          </a:xfrm>
        </p:grpSpPr>
        <p:sp>
          <p:nvSpPr>
            <p:cNvPr id="64" name="Google Shape;64;p16"/>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16"/>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6" name="Google Shape;66;p16"/>
          <p:cNvSpPr txBox="1">
            <a:spLocks noGrp="1"/>
          </p:cNvSpPr>
          <p:nvPr>
            <p:ph type="subTitle" idx="1"/>
          </p:nvPr>
        </p:nvSpPr>
        <p:spPr>
          <a:xfrm>
            <a:off x="4572125" y="2082981"/>
            <a:ext cx="3580500" cy="2196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7" name="Google Shape;67;p16"/>
          <p:cNvSpPr/>
          <p:nvPr/>
        </p:nvSpPr>
        <p:spPr>
          <a:xfrm>
            <a:off x="6945857" y="-300700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8" name="Google Shape;68;p16"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3" name="Grafik 2" descr="Ein Bild, das Symbol, Kreis, Schrift, Grafiken enthält.&#10;&#10;Automatisch generierte Beschreibung">
            <a:extLst>
              <a:ext uri="{FF2B5EF4-FFF2-40B4-BE49-F238E27FC236}">
                <a16:creationId xmlns:a16="http://schemas.microsoft.com/office/drawing/2014/main" id="{6131430F-222B-2221-0D22-2DD792EB9BA7}"/>
              </a:ext>
            </a:extLst>
          </p:cNvPr>
          <p:cNvPicPr>
            <a:picLocks noChangeAspect="1"/>
          </p:cNvPicPr>
          <p:nvPr userDrawn="1"/>
        </p:nvPicPr>
        <p:blipFill>
          <a:blip r:embed="rId3"/>
          <a:stretch>
            <a:fillRect/>
          </a:stretch>
        </p:blipFill>
        <p:spPr>
          <a:xfrm>
            <a:off x="8324850" y="4824197"/>
            <a:ext cx="657632" cy="23171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713225" y="1477725"/>
            <a:ext cx="3858900" cy="60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15A7A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84" name="Google Shape;84;p18"/>
          <p:cNvGrpSpPr/>
          <p:nvPr/>
        </p:nvGrpSpPr>
        <p:grpSpPr>
          <a:xfrm>
            <a:off x="6609" y="4254853"/>
            <a:ext cx="554210" cy="859289"/>
            <a:chOff x="2242775" y="2016422"/>
            <a:chExt cx="325050" cy="504100"/>
          </a:xfrm>
        </p:grpSpPr>
        <p:sp>
          <p:nvSpPr>
            <p:cNvPr id="85" name="Google Shape;85;p18"/>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18"/>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7" name="Google Shape;87;p18"/>
          <p:cNvSpPr txBox="1">
            <a:spLocks noGrp="1"/>
          </p:cNvSpPr>
          <p:nvPr>
            <p:ph type="subTitle" idx="1"/>
          </p:nvPr>
        </p:nvSpPr>
        <p:spPr>
          <a:xfrm>
            <a:off x="713350" y="2083400"/>
            <a:ext cx="3730800" cy="2134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88" name="Google Shape;88;p18"/>
          <p:cNvSpPr/>
          <p:nvPr/>
        </p:nvSpPr>
        <p:spPr>
          <a:xfrm>
            <a:off x="-2220443" y="-301735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18"/>
          <p:cNvSpPr/>
          <p:nvPr/>
        </p:nvSpPr>
        <p:spPr>
          <a:xfrm>
            <a:off x="7179000" y="-1034375"/>
            <a:ext cx="1965000" cy="19650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0" name="Google Shape;90;p18"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91" name="Google Shape;91;p18" descr="Graphical user interface, text, application&#10;&#10;Description automatically generated"/>
          <p:cNvPicPr preferRelativeResize="0"/>
          <p:nvPr/>
        </p:nvPicPr>
        <p:blipFill rotWithShape="1">
          <a:blip r:embed="rId3">
            <a:alphaModFix/>
          </a:blip>
          <a:srcRect r="25004"/>
          <a:stretch/>
        </p:blipFill>
        <p:spPr>
          <a:xfrm>
            <a:off x="72618" y="4823275"/>
            <a:ext cx="1006682" cy="275804"/>
          </a:xfrm>
          <a:prstGeom prst="rect">
            <a:avLst/>
          </a:prstGeom>
          <a:noFill/>
          <a:ln>
            <a:noFill/>
          </a:ln>
        </p:spPr>
      </p:pic>
      <p:sp>
        <p:nvSpPr>
          <p:cNvPr id="2" name="TextBox 19">
            <a:extLst>
              <a:ext uri="{FF2B5EF4-FFF2-40B4-BE49-F238E27FC236}">
                <a16:creationId xmlns:a16="http://schemas.microsoft.com/office/drawing/2014/main" id="{3267D27C-35EC-063E-BD96-D8B7446E8A42}"/>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7A5F6670-D83D-E9E6-223E-E8790ADD7F49}"/>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2"/>
        <p:cNvGrpSpPr/>
        <p:nvPr/>
      </p:nvGrpSpPr>
      <p:grpSpPr>
        <a:xfrm>
          <a:off x="0" y="0"/>
          <a:ext cx="0" cy="0"/>
          <a:chOff x="0" y="0"/>
          <a:chExt cx="0" cy="0"/>
        </a:xfrm>
      </p:grpSpPr>
      <p:pic>
        <p:nvPicPr>
          <p:cNvPr id="93" name="Google Shape;93;p19"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94" name="Google Shape;94;p19" descr="Graphical user interface, text, application&#10;&#10;Description automatically generated"/>
          <p:cNvPicPr preferRelativeResize="0"/>
          <p:nvPr/>
        </p:nvPicPr>
        <p:blipFill rotWithShape="1">
          <a:blip r:embed="rId3">
            <a:alphaModFix/>
          </a:blip>
          <a:srcRect r="25004"/>
          <a:stretch/>
        </p:blipFill>
        <p:spPr>
          <a:xfrm>
            <a:off x="72618" y="4825464"/>
            <a:ext cx="1006682" cy="275804"/>
          </a:xfrm>
          <a:prstGeom prst="rect">
            <a:avLst/>
          </a:prstGeom>
          <a:noFill/>
          <a:ln>
            <a:noFill/>
          </a:ln>
        </p:spPr>
      </p:pic>
      <p:sp>
        <p:nvSpPr>
          <p:cNvPr id="2" name="TextBox 19">
            <a:extLst>
              <a:ext uri="{FF2B5EF4-FFF2-40B4-BE49-F238E27FC236}">
                <a16:creationId xmlns:a16="http://schemas.microsoft.com/office/drawing/2014/main" id="{D3A93C35-6E4B-4AFB-8AF6-E58AD6659B8C}"/>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13B0B6E6-05A4-E189-BC69-DD529CB0B6FD}"/>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2">
  <p:cSld name="CUSTOM_7">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flipH="1">
            <a:off x="5108101" y="1880800"/>
            <a:ext cx="3322800" cy="69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7" name="Google Shape;97;p20"/>
          <p:cNvSpPr txBox="1">
            <a:spLocks noGrp="1"/>
          </p:cNvSpPr>
          <p:nvPr>
            <p:ph type="subTitle" idx="1"/>
          </p:nvPr>
        </p:nvSpPr>
        <p:spPr>
          <a:xfrm flipH="1">
            <a:off x="697455" y="1645900"/>
            <a:ext cx="4074300" cy="1869000"/>
          </a:xfrm>
          <a:prstGeom prst="rect">
            <a:avLst/>
          </a:prstGeom>
          <a:noFill/>
          <a:ln>
            <a:noFill/>
          </a:ln>
        </p:spPr>
        <p:txBody>
          <a:bodyPr spcFirstLastPara="1" wrap="square" lIns="91425" tIns="91425" rIns="91425" bIns="91425" anchor="t" anchorCtr="0">
            <a:noAutofit/>
          </a:bodyPr>
          <a:lstStyle>
            <a:lvl1pPr marR="0" lvl="0" algn="l" rtl="0">
              <a:lnSpc>
                <a:spcPct val="2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98" name="Google Shape;98;p20"/>
          <p:cNvSpPr txBox="1">
            <a:spLocks noGrp="1"/>
          </p:cNvSpPr>
          <p:nvPr>
            <p:ph type="subTitle" idx="2"/>
          </p:nvPr>
        </p:nvSpPr>
        <p:spPr>
          <a:xfrm flipH="1">
            <a:off x="5103667" y="2569355"/>
            <a:ext cx="3322800" cy="609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3"/>
              </a:buClr>
              <a:buSzPts val="2600"/>
              <a:buFont typeface="Bebas Neue"/>
              <a:buNone/>
              <a:defRPr sz="26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9" name="Google Shape;99;p20"/>
          <p:cNvSpPr/>
          <p:nvPr/>
        </p:nvSpPr>
        <p:spPr>
          <a:xfrm rot="10800000">
            <a:off x="-606190" y="4315579"/>
            <a:ext cx="2073526" cy="1036593"/>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20"/>
          <p:cNvSpPr/>
          <p:nvPr/>
        </p:nvSpPr>
        <p:spPr>
          <a:xfrm flipH="1">
            <a:off x="7817366" y="-1376647"/>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20"/>
          <p:cNvSpPr/>
          <p:nvPr/>
        </p:nvSpPr>
        <p:spPr>
          <a:xfrm rot="-4323990" flipH="1">
            <a:off x="5959159" y="238408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2" name="Google Shape;102;p20"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03" name="Google Shape;103;p20" descr="Graphical user interface, text, application&#10;&#10;Description automatically generated"/>
          <p:cNvPicPr preferRelativeResize="0"/>
          <p:nvPr/>
        </p:nvPicPr>
        <p:blipFill rotWithShape="1">
          <a:blip r:embed="rId3">
            <a:alphaModFix/>
          </a:blip>
          <a:srcRect r="25004"/>
          <a:stretch/>
        </p:blipFill>
        <p:spPr>
          <a:xfrm>
            <a:off x="72618" y="4825464"/>
            <a:ext cx="1006682" cy="275804"/>
          </a:xfrm>
          <a:prstGeom prst="rect">
            <a:avLst/>
          </a:prstGeom>
          <a:noFill/>
          <a:ln>
            <a:noFill/>
          </a:ln>
        </p:spPr>
      </p:pic>
      <p:sp>
        <p:nvSpPr>
          <p:cNvPr id="2" name="TextBox 19">
            <a:extLst>
              <a:ext uri="{FF2B5EF4-FFF2-40B4-BE49-F238E27FC236}">
                <a16:creationId xmlns:a16="http://schemas.microsoft.com/office/drawing/2014/main" id="{24DE8659-0837-A939-2C65-1F9419D956DD}"/>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59161E03-1AF9-693D-8DEE-BAC5FFEF5E8D}"/>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104"/>
        <p:cNvGrpSpPr/>
        <p:nvPr/>
      </p:nvGrpSpPr>
      <p:grpSpPr>
        <a:xfrm>
          <a:off x="0" y="0"/>
          <a:ext cx="0" cy="0"/>
          <a:chOff x="0" y="0"/>
          <a:chExt cx="0" cy="0"/>
        </a:xfrm>
      </p:grpSpPr>
      <p:sp>
        <p:nvSpPr>
          <p:cNvPr id="105" name="Google Shape;105;p21"/>
          <p:cNvSpPr/>
          <p:nvPr/>
        </p:nvSpPr>
        <p:spPr>
          <a:xfrm flipH="1">
            <a:off x="8558479" y="-47194"/>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21"/>
          <p:cNvSpPr/>
          <p:nvPr/>
        </p:nvSpPr>
        <p:spPr>
          <a:xfrm flipH="1">
            <a:off x="7884455" y="-607891"/>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21"/>
          <p:cNvSpPr/>
          <p:nvPr/>
        </p:nvSpPr>
        <p:spPr>
          <a:xfrm flipH="1">
            <a:off x="-235954" y="3958344"/>
            <a:ext cx="1595400" cy="1595400"/>
          </a:xfrm>
          <a:prstGeom prst="ellipse">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8" name="Google Shape;108;p21"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09" name="Google Shape;109;p21" descr="Graphical user interface, text, application&#10;&#10;Description automatically generated"/>
          <p:cNvPicPr preferRelativeResize="0"/>
          <p:nvPr/>
        </p:nvPicPr>
        <p:blipFill rotWithShape="1">
          <a:blip r:embed="rId3">
            <a:alphaModFix/>
          </a:blip>
          <a:srcRect r="25004"/>
          <a:stretch/>
        </p:blipFill>
        <p:spPr>
          <a:xfrm>
            <a:off x="72618" y="4825464"/>
            <a:ext cx="1006682" cy="275804"/>
          </a:xfrm>
          <a:prstGeom prst="rect">
            <a:avLst/>
          </a:prstGeom>
          <a:noFill/>
          <a:ln>
            <a:noFill/>
          </a:ln>
        </p:spPr>
      </p:pic>
      <p:sp>
        <p:nvSpPr>
          <p:cNvPr id="2" name="TextBox 19">
            <a:extLst>
              <a:ext uri="{FF2B5EF4-FFF2-40B4-BE49-F238E27FC236}">
                <a16:creationId xmlns:a16="http://schemas.microsoft.com/office/drawing/2014/main" id="{EDF3E90C-9E95-7958-48E6-477F3F71E941}"/>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71FF5A92-1DCD-717F-A309-62E7234BB680}"/>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100000">
              <a:schemeClr val="lt2"/>
            </a:gs>
          </a:gsLst>
          <a:lin ang="8100019" scaled="0"/>
        </a:gra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accent3"/>
              </a:buClr>
              <a:buSzPts val="3800"/>
              <a:buFont typeface="Bebas Neue"/>
              <a:buNone/>
              <a:defRPr sz="3800" b="0" i="0" u="none" strike="noStrike" cap="none">
                <a:solidFill>
                  <a:schemeClr val="accent3"/>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
          <p:cNvSpPr txBox="1">
            <a:spLocks noGrp="1"/>
          </p:cNvSpPr>
          <p:nvPr>
            <p:ph type="ctrTitle"/>
          </p:nvPr>
        </p:nvSpPr>
        <p:spPr>
          <a:xfrm>
            <a:off x="2173175" y="1201921"/>
            <a:ext cx="4797649" cy="1369829"/>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900"/>
              <a:buNone/>
            </a:pPr>
            <a:r>
              <a:rPr lang="pt-PT" sz="4000" dirty="0"/>
              <a:t>Modelos de negócio para empresas em economia circular</a:t>
            </a:r>
            <a:endParaRPr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1065811" y="266132"/>
            <a:ext cx="2695433" cy="4939814"/>
          </a:xfrm>
          <a:prstGeom prst="rect">
            <a:avLst/>
          </a:prstGeom>
          <a:noFill/>
        </p:spPr>
        <p:txBody>
          <a:bodyPr wrap="square" rtlCol="0">
            <a:spAutoFit/>
          </a:bodyPr>
          <a:lstStyle/>
          <a:p>
            <a:endParaRPr lang="pt-PT" dirty="0"/>
          </a:p>
          <a:p>
            <a:r>
              <a:rPr lang="pt-PT" sz="1200" b="1" dirty="0"/>
              <a:t>Fatores individuais</a:t>
            </a:r>
          </a:p>
          <a:p>
            <a:r>
              <a:rPr lang="pt-PT" sz="1100" dirty="0"/>
              <a:t>Características socioeconómicas</a:t>
            </a:r>
          </a:p>
          <a:p>
            <a:r>
              <a:rPr lang="pt-PT" sz="1100" dirty="0"/>
              <a:t>Necessidades/desejos</a:t>
            </a:r>
          </a:p>
          <a:p>
            <a:r>
              <a:rPr lang="pt-PT" sz="1100" dirty="0"/>
              <a:t>Valores pessoais</a:t>
            </a:r>
          </a:p>
          <a:p>
            <a:r>
              <a:rPr lang="pt-PT" sz="1100" dirty="0"/>
              <a:t>Hábitos/estilo de vida</a:t>
            </a:r>
          </a:p>
          <a:p>
            <a:r>
              <a:rPr lang="pt-PT" sz="1100" dirty="0"/>
              <a:t>Controlo da ação</a:t>
            </a:r>
          </a:p>
          <a:p>
            <a:r>
              <a:rPr lang="pt-PT" sz="1100" dirty="0"/>
              <a:t>Capacidades/aptidões</a:t>
            </a:r>
          </a:p>
          <a:p>
            <a:r>
              <a:rPr lang="pt-PT" sz="1100" b="1" dirty="0">
                <a:latin typeface="+mn-lt"/>
              </a:rPr>
              <a:t>Atitude </a:t>
            </a:r>
          </a:p>
          <a:p>
            <a:endParaRPr lang="pt-PT" sz="1100" dirty="0">
              <a:latin typeface="+mn-lt"/>
            </a:endParaRPr>
          </a:p>
          <a:p>
            <a:r>
              <a:rPr lang="pt-PT" sz="1100" b="1" dirty="0">
                <a:latin typeface="+mn-lt"/>
              </a:rPr>
              <a:t>Fatores sociais</a:t>
            </a:r>
          </a:p>
          <a:p>
            <a:r>
              <a:rPr lang="pt-PT" sz="1100" dirty="0">
                <a:latin typeface="+mn-lt"/>
              </a:rPr>
              <a:t>Normas sociais</a:t>
            </a:r>
          </a:p>
          <a:p>
            <a:r>
              <a:rPr lang="pt-PT" sz="1100" dirty="0">
                <a:latin typeface="+mn-lt"/>
              </a:rPr>
              <a:t>Cultura</a:t>
            </a:r>
          </a:p>
          <a:p>
            <a:r>
              <a:rPr lang="pt-PT" sz="1100" dirty="0">
                <a:latin typeface="+mn-lt"/>
              </a:rPr>
              <a:t>Meios de comunicação</a:t>
            </a:r>
          </a:p>
          <a:p>
            <a:r>
              <a:rPr lang="pt-PT" sz="1100" dirty="0">
                <a:latin typeface="+mn-lt"/>
              </a:rPr>
              <a:t>(definição de programação)</a:t>
            </a:r>
          </a:p>
          <a:p>
            <a:r>
              <a:rPr lang="pt-PT" sz="1100" b="1" dirty="0">
                <a:latin typeface="+mn-lt"/>
              </a:rPr>
              <a:t>Intenção</a:t>
            </a:r>
          </a:p>
          <a:p>
            <a:endParaRPr lang="pt-PT" sz="1100" b="1" dirty="0">
              <a:latin typeface="+mn-lt"/>
            </a:endParaRPr>
          </a:p>
          <a:p>
            <a:r>
              <a:rPr lang="pt-PT" sz="1100" b="1" dirty="0">
                <a:latin typeface="+mn-lt"/>
              </a:rPr>
              <a:t>Fatores situacionais</a:t>
            </a:r>
          </a:p>
          <a:p>
            <a:r>
              <a:rPr lang="pt-PT" sz="1100" kern="100" dirty="0">
                <a:effectLst/>
                <a:latin typeface="+mn-lt"/>
                <a:ea typeface="Calibri" panose="020F0502020204030204" pitchFamily="34" charset="0"/>
                <a:cs typeface="Times New Roman" panose="02020603050405020304" pitchFamily="18" charset="0"/>
              </a:rPr>
              <a:t>situação de aquisição</a:t>
            </a:r>
          </a:p>
          <a:p>
            <a:r>
              <a:rPr lang="pt-PT" sz="1100" kern="100" dirty="0">
                <a:effectLst/>
                <a:latin typeface="+mn-lt"/>
                <a:ea typeface="Calibri" panose="020F0502020204030204" pitchFamily="34" charset="0"/>
                <a:cs typeface="Times New Roman" panose="02020603050405020304" pitchFamily="18" charset="0"/>
              </a:rPr>
              <a:t>incentivos</a:t>
            </a:r>
          </a:p>
          <a:p>
            <a:r>
              <a:rPr lang="pt-PT" sz="1100" kern="100" dirty="0">
                <a:effectLst/>
                <a:latin typeface="+mn-lt"/>
                <a:ea typeface="Calibri" panose="020F0502020204030204" pitchFamily="34" charset="0"/>
                <a:cs typeface="Times New Roman" panose="02020603050405020304" pitchFamily="18" charset="0"/>
              </a:rPr>
              <a:t>disponibilidade </a:t>
            </a:r>
          </a:p>
          <a:p>
            <a:r>
              <a:rPr lang="pt-PT" sz="1100" kern="100" dirty="0">
                <a:effectLst/>
                <a:latin typeface="+mn-lt"/>
                <a:ea typeface="Calibri" panose="020F0502020204030204" pitchFamily="34" charset="0"/>
                <a:cs typeface="Times New Roman" panose="02020603050405020304" pitchFamily="18" charset="0"/>
              </a:rPr>
              <a:t>ocasião </a:t>
            </a:r>
          </a:p>
          <a:p>
            <a:r>
              <a:rPr lang="pt-PT" sz="1100" kern="100" dirty="0">
                <a:effectLst/>
                <a:latin typeface="+mn-lt"/>
                <a:ea typeface="Calibri" panose="020F0502020204030204" pitchFamily="34" charset="0"/>
                <a:cs typeface="Times New Roman" panose="02020603050405020304" pitchFamily="18" charset="0"/>
              </a:rPr>
              <a:t>informação </a:t>
            </a:r>
          </a:p>
          <a:p>
            <a:r>
              <a:rPr lang="pt-PT" sz="1100" kern="100" dirty="0">
                <a:effectLst/>
                <a:latin typeface="+mn-lt"/>
                <a:ea typeface="Calibri" panose="020F0502020204030204" pitchFamily="34" charset="0"/>
                <a:cs typeface="Times New Roman" panose="02020603050405020304" pitchFamily="18" charset="0"/>
              </a:rPr>
              <a:t>preço </a:t>
            </a:r>
          </a:p>
          <a:p>
            <a:r>
              <a:rPr lang="pt-PT" sz="1100" kern="100" dirty="0">
                <a:effectLst/>
                <a:latin typeface="+mn-lt"/>
                <a:ea typeface="Calibri" panose="020F0502020204030204" pitchFamily="34" charset="0"/>
                <a:cs typeface="Times New Roman" panose="02020603050405020304" pitchFamily="18" charset="0"/>
              </a:rPr>
              <a:t>tempo </a:t>
            </a:r>
          </a:p>
          <a:p>
            <a:r>
              <a:rPr lang="pt-PT" sz="1100" kern="100" dirty="0">
                <a:effectLst/>
                <a:latin typeface="+mn-lt"/>
                <a:ea typeface="Calibri" panose="020F0502020204030204" pitchFamily="34" charset="0"/>
                <a:cs typeface="Times New Roman" panose="02020603050405020304" pitchFamily="18" charset="0"/>
              </a:rPr>
              <a:t> </a:t>
            </a:r>
            <a:r>
              <a:rPr lang="pt-PT" sz="1100" b="1" kern="100" dirty="0">
                <a:effectLst/>
                <a:latin typeface="+mn-lt"/>
                <a:ea typeface="Calibri" panose="020F0502020204030204" pitchFamily="34" charset="0"/>
                <a:cs typeface="Times New Roman" panose="02020603050405020304" pitchFamily="18" charset="0"/>
              </a:rPr>
              <a:t>C</a:t>
            </a:r>
            <a:r>
              <a:rPr lang="pt-PT" sz="1100" b="1" dirty="0">
                <a:latin typeface="+mn-lt"/>
              </a:rPr>
              <a:t>omportamento</a:t>
            </a:r>
          </a:p>
          <a:p>
            <a:endParaRPr lang="pt-PT" dirty="0"/>
          </a:p>
        </p:txBody>
      </p:sp>
      <p:sp>
        <p:nvSpPr>
          <p:cNvPr id="4" name="CaixaDeTexto 3">
            <a:extLst>
              <a:ext uri="{FF2B5EF4-FFF2-40B4-BE49-F238E27FC236}">
                <a16:creationId xmlns:a16="http://schemas.microsoft.com/office/drawing/2014/main" id="{3F02F494-D006-E71E-EA2C-BB3522497D8D}"/>
              </a:ext>
            </a:extLst>
          </p:cNvPr>
          <p:cNvSpPr txBox="1"/>
          <p:nvPr/>
        </p:nvSpPr>
        <p:spPr>
          <a:xfrm>
            <a:off x="4389120" y="860612"/>
            <a:ext cx="3689069" cy="3638817"/>
          </a:xfrm>
          <a:prstGeom prst="rect">
            <a:avLst/>
          </a:prstGeom>
          <a:noFill/>
        </p:spPr>
        <p:txBody>
          <a:bodyPr wrap="square" rtlCol="0">
            <a:spAutoFit/>
          </a:bodyPr>
          <a:lstStyle/>
          <a:p>
            <a:pPr>
              <a:lnSpc>
                <a:spcPct val="107000"/>
              </a:lnSpc>
              <a:spcAft>
                <a:spcPts val="800"/>
              </a:spcAft>
            </a:pPr>
            <a:r>
              <a:rPr lang="pt-PT" kern="100" dirty="0">
                <a:effectLst/>
                <a:latin typeface="Calibri" panose="020F0502020204030204" pitchFamily="34" charset="0"/>
                <a:ea typeface="Calibri" panose="020F0502020204030204" pitchFamily="34" charset="0"/>
                <a:cs typeface="Times New Roman" panose="02020603050405020304" pitchFamily="18" charset="0"/>
              </a:rPr>
              <a:t>CONSUMO E PRODUÇÃO SUSTENTÁVEIS </a:t>
            </a:r>
          </a:p>
          <a:p>
            <a:pPr>
              <a:lnSpc>
                <a:spcPct val="107000"/>
              </a:lnSpc>
              <a:spcAft>
                <a:spcPts val="800"/>
              </a:spcAft>
            </a:pPr>
            <a:r>
              <a:rPr lang="pt-PT" kern="100" dirty="0">
                <a:effectLst/>
                <a:latin typeface="Calibri" panose="020F0502020204030204" pitchFamily="34" charset="0"/>
                <a:ea typeface="Calibri" panose="020F0502020204030204" pitchFamily="34" charset="0"/>
                <a:cs typeface="Times New Roman" panose="02020603050405020304" pitchFamily="18" charset="0"/>
              </a:rPr>
              <a:t>Gestão sustentável de recursos</a:t>
            </a:r>
          </a:p>
          <a:p>
            <a:pPr>
              <a:lnSpc>
                <a:spcPct val="107000"/>
              </a:lnSpc>
              <a:spcAft>
                <a:spcPts val="800"/>
              </a:spcAft>
            </a:pPr>
            <a:r>
              <a:rPr lang="pt-PT" kern="100" dirty="0">
                <a:effectLst/>
                <a:latin typeface="Calibri" panose="020F0502020204030204" pitchFamily="34" charset="0"/>
                <a:ea typeface="Calibri" panose="020F0502020204030204" pitchFamily="34" charset="0"/>
                <a:cs typeface="Times New Roman" panose="02020603050405020304" pitchFamily="18" charset="0"/>
              </a:rPr>
              <a:t>Design para a sustentabilidade D4S</a:t>
            </a:r>
          </a:p>
          <a:p>
            <a:pPr>
              <a:lnSpc>
                <a:spcPct val="107000"/>
              </a:lnSpc>
              <a:spcAft>
                <a:spcPts val="800"/>
              </a:spcAft>
            </a:pPr>
            <a:r>
              <a:rPr lang="pt-PT" kern="100" dirty="0">
                <a:effectLst/>
                <a:latin typeface="Calibri" panose="020F0502020204030204" pitchFamily="34" charset="0"/>
                <a:ea typeface="Calibri" panose="020F0502020204030204" pitchFamily="34" charset="0"/>
                <a:cs typeface="Times New Roman" panose="02020603050405020304" pitchFamily="18" charset="0"/>
              </a:rPr>
              <a:t>Produção mais limpa e eficiência de recursos</a:t>
            </a:r>
          </a:p>
          <a:p>
            <a:pPr>
              <a:lnSpc>
                <a:spcPct val="107000"/>
              </a:lnSpc>
              <a:spcAft>
                <a:spcPts val="800"/>
              </a:spcAft>
            </a:pPr>
            <a:r>
              <a:rPr lang="pt-PT" kern="100" dirty="0">
                <a:effectLst/>
                <a:latin typeface="Calibri" panose="020F0502020204030204" pitchFamily="34" charset="0"/>
                <a:ea typeface="Calibri" panose="020F0502020204030204" pitchFamily="34" charset="0"/>
                <a:cs typeface="Times New Roman" panose="02020603050405020304" pitchFamily="18" charset="0"/>
              </a:rPr>
              <a:t>Transporte sustentável</a:t>
            </a:r>
          </a:p>
          <a:p>
            <a:pPr>
              <a:lnSpc>
                <a:spcPct val="107000"/>
              </a:lnSpc>
              <a:spcAft>
                <a:spcPts val="800"/>
              </a:spcAft>
            </a:pPr>
            <a:r>
              <a:rPr lang="pt-PT" kern="100" dirty="0">
                <a:effectLst/>
                <a:latin typeface="Calibri" panose="020F0502020204030204" pitchFamily="34" charset="0"/>
                <a:ea typeface="Calibri" panose="020F0502020204030204" pitchFamily="34" charset="0"/>
                <a:cs typeface="Times New Roman" panose="02020603050405020304" pitchFamily="18" charset="0"/>
              </a:rPr>
              <a:t>Certificação e rotulagem ecológicas</a:t>
            </a:r>
          </a:p>
          <a:p>
            <a:pPr>
              <a:lnSpc>
                <a:spcPct val="107000"/>
              </a:lnSpc>
              <a:spcAft>
                <a:spcPts val="800"/>
              </a:spcAft>
            </a:pPr>
            <a:r>
              <a:rPr lang="pt-PT" kern="100" dirty="0">
                <a:effectLst/>
                <a:latin typeface="Calibri" panose="020F0502020204030204" pitchFamily="34" charset="0"/>
                <a:ea typeface="Calibri" panose="020F0502020204030204" pitchFamily="34" charset="0"/>
                <a:cs typeface="Times New Roman" panose="02020603050405020304" pitchFamily="18" charset="0"/>
              </a:rPr>
              <a:t>Aquisições sustentáveis </a:t>
            </a:r>
          </a:p>
          <a:p>
            <a:pPr>
              <a:lnSpc>
                <a:spcPct val="107000"/>
              </a:lnSpc>
              <a:spcAft>
                <a:spcPts val="800"/>
              </a:spcAft>
            </a:pPr>
            <a:r>
              <a:rPr lang="pt-PT" kern="100" dirty="0">
                <a:effectLst/>
                <a:latin typeface="Calibri" panose="020F0502020204030204" pitchFamily="34" charset="0"/>
                <a:ea typeface="Calibri" panose="020F0502020204030204" pitchFamily="34" charset="0"/>
                <a:cs typeface="Times New Roman" panose="02020603050405020304" pitchFamily="18" charset="0"/>
              </a:rPr>
              <a:t>Marketing sustentável</a:t>
            </a:r>
          </a:p>
          <a:p>
            <a:pPr>
              <a:lnSpc>
                <a:spcPct val="107000"/>
              </a:lnSpc>
              <a:spcAft>
                <a:spcPts val="800"/>
              </a:spcAft>
            </a:pPr>
            <a:r>
              <a:rPr lang="pt-PT" kern="100" dirty="0">
                <a:effectLst/>
                <a:latin typeface="Calibri" panose="020F0502020204030204" pitchFamily="34" charset="0"/>
                <a:ea typeface="Calibri" panose="020F0502020204030204" pitchFamily="34" charset="0"/>
                <a:cs typeface="Times New Roman" panose="02020603050405020304" pitchFamily="18" charset="0"/>
              </a:rPr>
              <a:t>Estilos de vida sustentáveis</a:t>
            </a:r>
          </a:p>
          <a:p>
            <a:pPr>
              <a:lnSpc>
                <a:spcPct val="107000"/>
              </a:lnSpc>
              <a:spcAft>
                <a:spcPts val="800"/>
              </a:spcAft>
            </a:pPr>
            <a:r>
              <a:rPr lang="pt-PT" kern="100" dirty="0">
                <a:effectLst/>
                <a:latin typeface="Calibri" panose="020F0502020204030204" pitchFamily="34" charset="0"/>
                <a:ea typeface="Calibri" panose="020F0502020204030204" pitchFamily="34" charset="0"/>
                <a:cs typeface="Times New Roman" panose="02020603050405020304" pitchFamily="18" charset="0"/>
              </a:rPr>
              <a:t>Gestão de desperdício </a:t>
            </a:r>
          </a:p>
          <a:p>
            <a:endParaRPr lang="pt-PT"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a:spLocks noGrp="1"/>
          </p:cNvSpPr>
          <p:nvPr>
            <p:ph type="title"/>
          </p:nvPr>
        </p:nvSpPr>
        <p:spPr>
          <a:xfrm>
            <a:off x="713225" y="1477724"/>
            <a:ext cx="7947366" cy="1201409"/>
          </a:xfrm>
          <a:prstGeom prst="rect">
            <a:avLst/>
          </a:prstGeom>
          <a:noFill/>
          <a:ln>
            <a:noFill/>
          </a:ln>
        </p:spPr>
        <p:txBody>
          <a:bodyPr spcFirstLastPara="1" wrap="square" lIns="91425" tIns="91425" rIns="91425" bIns="91425" anchor="t" anchorCtr="0">
            <a:noAutofit/>
          </a:bodyPr>
          <a:lstStyle/>
          <a:p>
            <a:pPr lvl="0"/>
            <a:r>
              <a:rPr lang="pt-PT" dirty="0"/>
              <a:t>Quais são os exemplos de consumo sustentável?</a:t>
            </a:r>
            <a:endParaRPr lang="en-IE" dirty="0"/>
          </a:p>
        </p:txBody>
      </p:sp>
      <p:sp>
        <p:nvSpPr>
          <p:cNvPr id="3" name="TextBox 2">
            <a:extLst>
              <a:ext uri="{FF2B5EF4-FFF2-40B4-BE49-F238E27FC236}">
                <a16:creationId xmlns:a16="http://schemas.microsoft.com/office/drawing/2014/main" id="{E7A0D3E6-50BD-BE27-A81D-655A574901D0}"/>
              </a:ext>
            </a:extLst>
          </p:cNvPr>
          <p:cNvSpPr txBox="1"/>
          <p:nvPr/>
        </p:nvSpPr>
        <p:spPr>
          <a:xfrm>
            <a:off x="2132674" y="2099326"/>
            <a:ext cx="6663956" cy="2246769"/>
          </a:xfrm>
          <a:prstGeom prst="rect">
            <a:avLst/>
          </a:prstGeom>
          <a:noFill/>
        </p:spPr>
        <p:txBody>
          <a:bodyPr wrap="square">
            <a:spAutoFit/>
          </a:bodyPr>
          <a:lstStyle/>
          <a:p>
            <a:pPr algn="l"/>
            <a:br>
              <a:rPr lang="en-US" sz="2000" b="0" i="0" u="none" strike="noStrike" dirty="0">
                <a:solidFill>
                  <a:srgbClr val="202124"/>
                </a:solidFill>
                <a:effectLst/>
                <a:latin typeface="arial" panose="020B0604020202020204" pitchFamily="34" charset="0"/>
              </a:rPr>
            </a:br>
            <a:endParaRPr lang="en-US" sz="2000" b="0" i="0" u="none" strike="noStrike" dirty="0">
              <a:solidFill>
                <a:srgbClr val="202124"/>
              </a:solidFill>
              <a:effectLst/>
              <a:latin typeface="arial" panose="020B0604020202020204" pitchFamily="34" charset="0"/>
            </a:endParaRPr>
          </a:p>
          <a:p>
            <a:r>
              <a:rPr lang="pt-PT" sz="2000" dirty="0">
                <a:solidFill>
                  <a:srgbClr val="202124"/>
                </a:solidFill>
                <a:latin typeface="arial" panose="020B0604020202020204" pitchFamily="34" charset="0"/>
              </a:rPr>
              <a:t>O consumo fortemente sustentável refere-se à participação em atividades ambientais viáveis, tais como o consumo de bens e serviços renováveis e eficientes (como a locomotiva elétrica, a bicicleta, as energias renováveis).</a:t>
            </a:r>
            <a:endParaRPr lang="en-US" sz="2000" b="0" i="0" u="none" strike="noStrike" dirty="0">
              <a:solidFill>
                <a:srgbClr val="202124"/>
              </a:solidFill>
              <a:effectLst/>
              <a:latin typeface="arial" panose="020B0604020202020204" pitchFamily="34" charset="0"/>
            </a:endParaRPr>
          </a:p>
        </p:txBody>
      </p:sp>
      <p:pic>
        <p:nvPicPr>
          <p:cNvPr id="4" name="Picture 2" descr="293,547 Examples 图片、库存照片和矢量图| Shutterstock">
            <a:extLst>
              <a:ext uri="{FF2B5EF4-FFF2-40B4-BE49-F238E27FC236}">
                <a16:creationId xmlns:a16="http://schemas.microsoft.com/office/drawing/2014/main" id="{2650C45C-A12D-4D93-8893-2C85ECB187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578" r="869" b="13783"/>
          <a:stretch/>
        </p:blipFill>
        <p:spPr bwMode="auto">
          <a:xfrm>
            <a:off x="713225" y="2724641"/>
            <a:ext cx="1419449" cy="13969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468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a:spLocks noGrp="1"/>
          </p:cNvSpPr>
          <p:nvPr>
            <p:ph type="title"/>
          </p:nvPr>
        </p:nvSpPr>
        <p:spPr>
          <a:xfrm>
            <a:off x="713225" y="1477725"/>
            <a:ext cx="6389324" cy="605700"/>
          </a:xfrm>
          <a:prstGeom prst="rect">
            <a:avLst/>
          </a:prstGeom>
          <a:noFill/>
          <a:ln>
            <a:noFill/>
          </a:ln>
        </p:spPr>
        <p:txBody>
          <a:bodyPr spcFirstLastPara="1" wrap="square" lIns="91425" tIns="91425" rIns="91425" bIns="91425" anchor="t" anchorCtr="0">
            <a:noAutofit/>
          </a:bodyPr>
          <a:lstStyle/>
          <a:p>
            <a:pPr lvl="0"/>
            <a:r>
              <a:rPr lang="pt-PT" dirty="0"/>
              <a:t>Quais são os exemplos de consumo sustentável?</a:t>
            </a:r>
            <a:endParaRPr lang="en-IE" dirty="0"/>
          </a:p>
        </p:txBody>
      </p:sp>
      <p:sp>
        <p:nvSpPr>
          <p:cNvPr id="3" name="TextBox 2">
            <a:extLst>
              <a:ext uri="{FF2B5EF4-FFF2-40B4-BE49-F238E27FC236}">
                <a16:creationId xmlns:a16="http://schemas.microsoft.com/office/drawing/2014/main" id="{E7A0D3E6-50BD-BE27-A81D-655A574901D0}"/>
              </a:ext>
            </a:extLst>
          </p:cNvPr>
          <p:cNvSpPr txBox="1"/>
          <p:nvPr/>
        </p:nvSpPr>
        <p:spPr>
          <a:xfrm>
            <a:off x="2132674" y="2213335"/>
            <a:ext cx="6663956" cy="1908215"/>
          </a:xfrm>
          <a:prstGeom prst="rect">
            <a:avLst/>
          </a:prstGeom>
          <a:noFill/>
        </p:spPr>
        <p:txBody>
          <a:bodyPr wrap="square">
            <a:spAutoFit/>
          </a:bodyPr>
          <a:lstStyle/>
          <a:p>
            <a:pPr algn="l"/>
            <a:br>
              <a:rPr lang="en-US" b="0" i="0" u="none" strike="noStrike" dirty="0">
                <a:solidFill>
                  <a:srgbClr val="202124"/>
                </a:solidFill>
                <a:effectLst/>
                <a:latin typeface="arial" panose="020B0604020202020204" pitchFamily="34" charset="0"/>
              </a:rPr>
            </a:br>
            <a:endParaRPr lang="en-US" b="0" i="0" u="none" strike="noStrike" dirty="0">
              <a:solidFill>
                <a:srgbClr val="202124"/>
              </a:solidFill>
              <a:effectLst/>
              <a:latin typeface="arial" panose="020B0604020202020204" pitchFamily="34" charset="0"/>
            </a:endParaRPr>
          </a:p>
          <a:p>
            <a:r>
              <a:rPr lang="pt-PT" sz="1800" dirty="0">
                <a:solidFill>
                  <a:srgbClr val="202124"/>
                </a:solidFill>
                <a:latin typeface="arial" panose="020B0604020202020204" pitchFamily="34" charset="0"/>
              </a:rPr>
              <a:t>O consumo sustentável pode ser entendido como incluindo uma série de mudanças de comportamento, tais como uma maior eficiência no consumo de energia e de recursos em casa, a minimização dos resíduos e hábitos de compra mais respeitadores do ambiente por parte dos agregados familiares.</a:t>
            </a:r>
            <a:endParaRPr lang="en-IE" b="0" i="0" u="none" strike="noStrike" dirty="0">
              <a:solidFill>
                <a:srgbClr val="202124"/>
              </a:solidFill>
              <a:effectLst/>
              <a:latin typeface="arial" panose="020B0604020202020204" pitchFamily="34" charset="0"/>
            </a:endParaRPr>
          </a:p>
        </p:txBody>
      </p:sp>
      <p:pic>
        <p:nvPicPr>
          <p:cNvPr id="4" name="Picture 2" descr="293,547 Examples 图片、库存照片和矢量图| Shutterstock">
            <a:extLst>
              <a:ext uri="{FF2B5EF4-FFF2-40B4-BE49-F238E27FC236}">
                <a16:creationId xmlns:a16="http://schemas.microsoft.com/office/drawing/2014/main" id="{2650C45C-A12D-4D93-8893-2C85ECB187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578" r="869" b="13783"/>
          <a:stretch/>
        </p:blipFill>
        <p:spPr bwMode="auto">
          <a:xfrm>
            <a:off x="713225" y="2724641"/>
            <a:ext cx="1419449" cy="13969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756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grpSp>
        <p:nvGrpSpPr>
          <p:cNvPr id="186" name="Google Shape;186;p7"/>
          <p:cNvGrpSpPr/>
          <p:nvPr/>
        </p:nvGrpSpPr>
        <p:grpSpPr>
          <a:xfrm>
            <a:off x="1007030" y="1868367"/>
            <a:ext cx="2378309" cy="2149787"/>
            <a:chOff x="1133660" y="2029217"/>
            <a:chExt cx="2378309" cy="2149787"/>
          </a:xfrm>
        </p:grpSpPr>
        <p:sp>
          <p:nvSpPr>
            <p:cNvPr id="187" name="Google Shape;187;p7"/>
            <p:cNvSpPr/>
            <p:nvPr/>
          </p:nvSpPr>
          <p:spPr>
            <a:xfrm>
              <a:off x="1133660" y="2995691"/>
              <a:ext cx="2378309" cy="1183313"/>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7"/>
            <p:cNvSpPr/>
            <p:nvPr/>
          </p:nvSpPr>
          <p:spPr>
            <a:xfrm>
              <a:off x="1133660" y="2673533"/>
              <a:ext cx="2378309" cy="1183313"/>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7"/>
            <p:cNvSpPr/>
            <p:nvPr/>
          </p:nvSpPr>
          <p:spPr>
            <a:xfrm>
              <a:off x="1133660" y="2351375"/>
              <a:ext cx="2378309" cy="1183313"/>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7"/>
            <p:cNvSpPr/>
            <p:nvPr/>
          </p:nvSpPr>
          <p:spPr>
            <a:xfrm>
              <a:off x="1133660" y="2029217"/>
              <a:ext cx="2378309" cy="1183313"/>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191" name="Google Shape;191;p7"/>
          <p:cNvCxnSpPr/>
          <p:nvPr/>
        </p:nvCxnSpPr>
        <p:spPr>
          <a:xfrm rot="10800000" flipH="1">
            <a:off x="2672400" y="2434450"/>
            <a:ext cx="1338000" cy="14700"/>
          </a:xfrm>
          <a:prstGeom prst="straightConnector1">
            <a:avLst/>
          </a:prstGeom>
          <a:noFill/>
          <a:ln w="19050" cap="flat" cmpd="sng">
            <a:solidFill>
              <a:srgbClr val="15A7A1"/>
            </a:solidFill>
            <a:prstDash val="solid"/>
            <a:round/>
            <a:headEnd type="none" w="sm" len="sm"/>
            <a:tailEnd type="none" w="sm" len="sm"/>
          </a:ln>
        </p:spPr>
      </p:cxnSp>
      <p:cxnSp>
        <p:nvCxnSpPr>
          <p:cNvPr id="192" name="Google Shape;192;p7"/>
          <p:cNvCxnSpPr/>
          <p:nvPr/>
        </p:nvCxnSpPr>
        <p:spPr>
          <a:xfrm rot="10800000" flipH="1">
            <a:off x="3026920" y="2760325"/>
            <a:ext cx="1117500" cy="11700"/>
          </a:xfrm>
          <a:prstGeom prst="straightConnector1">
            <a:avLst/>
          </a:prstGeom>
          <a:noFill/>
          <a:ln w="19050" cap="flat" cmpd="sng">
            <a:solidFill>
              <a:schemeClr val="accent3"/>
            </a:solidFill>
            <a:prstDash val="solid"/>
            <a:round/>
            <a:headEnd type="none" w="sm" len="sm"/>
            <a:tailEnd type="none" w="sm" len="sm"/>
          </a:ln>
        </p:spPr>
      </p:cxnSp>
      <p:cxnSp>
        <p:nvCxnSpPr>
          <p:cNvPr id="193" name="Google Shape;193;p7"/>
          <p:cNvCxnSpPr/>
          <p:nvPr/>
        </p:nvCxnSpPr>
        <p:spPr>
          <a:xfrm rot="10800000" flipH="1">
            <a:off x="2818695" y="3079163"/>
            <a:ext cx="1338000" cy="14700"/>
          </a:xfrm>
          <a:prstGeom prst="straightConnector1">
            <a:avLst/>
          </a:prstGeom>
          <a:noFill/>
          <a:ln w="19050" cap="flat" cmpd="sng">
            <a:solidFill>
              <a:schemeClr val="accent4"/>
            </a:solidFill>
            <a:prstDash val="solid"/>
            <a:round/>
            <a:headEnd type="none" w="sm" len="sm"/>
            <a:tailEnd type="none" w="sm" len="sm"/>
          </a:ln>
        </p:spPr>
      </p:cxnSp>
      <p:cxnSp>
        <p:nvCxnSpPr>
          <p:cNvPr id="194" name="Google Shape;194;p7"/>
          <p:cNvCxnSpPr/>
          <p:nvPr/>
        </p:nvCxnSpPr>
        <p:spPr>
          <a:xfrm rot="10800000" flipH="1">
            <a:off x="2806420" y="3401000"/>
            <a:ext cx="1338000" cy="14700"/>
          </a:xfrm>
          <a:prstGeom prst="straightConnector1">
            <a:avLst/>
          </a:prstGeom>
          <a:noFill/>
          <a:ln w="19050" cap="flat" cmpd="sng">
            <a:solidFill>
              <a:srgbClr val="FFFFFF"/>
            </a:solidFill>
            <a:prstDash val="solid"/>
            <a:round/>
            <a:headEnd type="none" w="sm" len="sm"/>
            <a:tailEnd type="none" w="sm" len="sm"/>
          </a:ln>
        </p:spPr>
      </p:cxnSp>
      <p:sp>
        <p:nvSpPr>
          <p:cNvPr id="195" name="Google Shape;195;p7"/>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r-HR" sz="4800" dirty="0"/>
              <a:t>ATIVI</a:t>
            </a:r>
            <a:r>
              <a:rPr lang="pt-PT" sz="4800" dirty="0"/>
              <a:t>DADE</a:t>
            </a:r>
            <a:r>
              <a:rPr lang="hr-HR" sz="4800" dirty="0"/>
              <a:t> </a:t>
            </a:r>
            <a:endParaRPr sz="4800" dirty="0"/>
          </a:p>
        </p:txBody>
      </p:sp>
      <p:sp>
        <p:nvSpPr>
          <p:cNvPr id="2" name="Google Shape;181;p6">
            <a:extLst>
              <a:ext uri="{FF2B5EF4-FFF2-40B4-BE49-F238E27FC236}">
                <a16:creationId xmlns:a16="http://schemas.microsoft.com/office/drawing/2014/main" id="{85DF3C47-D3E4-6527-9649-2D0E9AD999D8}"/>
              </a:ext>
            </a:extLst>
          </p:cNvPr>
          <p:cNvSpPr txBox="1">
            <a:spLocks/>
          </p:cNvSpPr>
          <p:nvPr/>
        </p:nvSpPr>
        <p:spPr>
          <a:xfrm>
            <a:off x="4156695" y="1551100"/>
            <a:ext cx="5136792" cy="2196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1600"/>
            </a:pPr>
            <a:r>
              <a:rPr lang="pt-PT" sz="2000" dirty="0">
                <a:solidFill>
                  <a:schemeClr val="tx1"/>
                </a:solidFill>
                <a:latin typeface="+mj-lt"/>
              </a:rPr>
              <a:t>Como é que eu/nós podemos influenciar estes três domínios para alcançar um futuro mais sustentável?</a:t>
            </a:r>
            <a:endParaRPr lang="en-US" sz="2000" dirty="0">
              <a:solidFill>
                <a:schemeClr val="tx1"/>
              </a:solidFill>
              <a:latin typeface="+mj-lt"/>
            </a:endParaRPr>
          </a:p>
          <a:p>
            <a:pPr marL="342900" indent="-342900">
              <a:buSzPts val="1600"/>
              <a:buAutoNum type="arabicPeriod"/>
            </a:pPr>
            <a:r>
              <a:rPr lang="en-US" sz="2400" dirty="0">
                <a:solidFill>
                  <a:schemeClr val="tx1"/>
                </a:solidFill>
                <a:latin typeface="+mj-lt"/>
              </a:rPr>
              <a:t>ÁGUA</a:t>
            </a:r>
          </a:p>
          <a:p>
            <a:pPr marL="342900" indent="-342900">
              <a:buSzPts val="1600"/>
              <a:buAutoNum type="arabicPeriod"/>
            </a:pPr>
            <a:r>
              <a:rPr lang="en-US" sz="2400" dirty="0">
                <a:solidFill>
                  <a:schemeClr val="tx1"/>
                </a:solidFill>
                <a:latin typeface="+mj-lt"/>
              </a:rPr>
              <a:t>ENERGIA</a:t>
            </a:r>
          </a:p>
          <a:p>
            <a:pPr marL="342900" indent="-342900">
              <a:buSzPts val="1600"/>
              <a:buAutoNum type="arabicPeriod"/>
            </a:pPr>
            <a:r>
              <a:rPr lang="en-US" sz="2400" dirty="0">
                <a:solidFill>
                  <a:schemeClr val="tx1"/>
                </a:solidFill>
                <a:latin typeface="+mj-lt"/>
              </a:rPr>
              <a:t>COMIDA</a:t>
            </a:r>
          </a:p>
        </p:txBody>
      </p:sp>
      <p:pic>
        <p:nvPicPr>
          <p:cNvPr id="3074" name="Picture 2" descr="293,547 Examples 图片、库存照片和矢量图| Shutterstock">
            <a:extLst>
              <a:ext uri="{FF2B5EF4-FFF2-40B4-BE49-F238E27FC236}">
                <a16:creationId xmlns:a16="http://schemas.microsoft.com/office/drawing/2014/main" id="{D0155746-8FAC-3714-A927-2E808DBF71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578" r="869" b="13783"/>
          <a:stretch/>
        </p:blipFill>
        <p:spPr bwMode="auto">
          <a:xfrm>
            <a:off x="6725091" y="2782181"/>
            <a:ext cx="1955207" cy="19241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cxnSp>
        <p:nvCxnSpPr>
          <p:cNvPr id="194" name="Google Shape;194;p7"/>
          <p:cNvCxnSpPr/>
          <p:nvPr/>
        </p:nvCxnSpPr>
        <p:spPr>
          <a:xfrm rot="10800000" flipH="1">
            <a:off x="2806420" y="3401000"/>
            <a:ext cx="1338000" cy="14700"/>
          </a:xfrm>
          <a:prstGeom prst="straightConnector1">
            <a:avLst/>
          </a:prstGeom>
          <a:noFill/>
          <a:ln w="19050" cap="flat" cmpd="sng">
            <a:solidFill>
              <a:srgbClr val="FFFFFF"/>
            </a:solidFill>
            <a:prstDash val="solid"/>
            <a:round/>
            <a:headEnd type="none" w="sm" len="sm"/>
            <a:tailEnd type="none" w="sm" len="sm"/>
          </a:ln>
        </p:spPr>
      </p:cxnSp>
      <p:sp>
        <p:nvSpPr>
          <p:cNvPr id="195" name="Google Shape;195;p7"/>
          <p:cNvSpPr txBox="1">
            <a:spLocks noGrp="1"/>
          </p:cNvSpPr>
          <p:nvPr>
            <p:ph type="title"/>
          </p:nvPr>
        </p:nvSpPr>
        <p:spPr>
          <a:xfrm>
            <a:off x="713100" y="207801"/>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r-HR" sz="4800" dirty="0"/>
              <a:t>ATIVI</a:t>
            </a:r>
            <a:r>
              <a:rPr lang="pt-PT" sz="4800" dirty="0"/>
              <a:t>DADE</a:t>
            </a:r>
            <a:r>
              <a:rPr lang="hr-HR" sz="4800" dirty="0"/>
              <a:t> </a:t>
            </a:r>
            <a:endParaRPr sz="4800" dirty="0"/>
          </a:p>
        </p:txBody>
      </p:sp>
      <p:sp>
        <p:nvSpPr>
          <p:cNvPr id="2" name="Google Shape;181;p6">
            <a:extLst>
              <a:ext uri="{FF2B5EF4-FFF2-40B4-BE49-F238E27FC236}">
                <a16:creationId xmlns:a16="http://schemas.microsoft.com/office/drawing/2014/main" id="{85DF3C47-D3E4-6527-9649-2D0E9AD999D8}"/>
              </a:ext>
            </a:extLst>
          </p:cNvPr>
          <p:cNvSpPr txBox="1">
            <a:spLocks/>
          </p:cNvSpPr>
          <p:nvPr/>
        </p:nvSpPr>
        <p:spPr>
          <a:xfrm>
            <a:off x="584154" y="1020049"/>
            <a:ext cx="3170265" cy="1011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1600"/>
            </a:pPr>
            <a:r>
              <a:rPr lang="pt-PT" sz="1600" dirty="0">
                <a:solidFill>
                  <a:schemeClr val="tx1"/>
                </a:solidFill>
                <a:latin typeface="+mj-lt"/>
              </a:rPr>
              <a:t>Grupo 1: Conceba um sistema de poupança de água para a sua casa/empresa:</a:t>
            </a:r>
          </a:p>
          <a:p>
            <a:pPr>
              <a:buSzPts val="1600"/>
            </a:pPr>
            <a:endParaRPr lang="pt-PT" sz="1600" dirty="0">
              <a:solidFill>
                <a:schemeClr val="tx1"/>
              </a:solidFill>
              <a:latin typeface="+mj-lt"/>
            </a:endParaRPr>
          </a:p>
        </p:txBody>
      </p:sp>
      <p:pic>
        <p:nvPicPr>
          <p:cNvPr id="4098" name="Picture 2" descr="Water Conservation | Town of Westminster MA">
            <a:extLst>
              <a:ext uri="{FF2B5EF4-FFF2-40B4-BE49-F238E27FC236}">
                <a16:creationId xmlns:a16="http://schemas.microsoft.com/office/drawing/2014/main" id="{CE3AC134-24A1-16CE-C0CE-2346452875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4483" y="1020049"/>
            <a:ext cx="4496417" cy="32819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2B17629-2078-3CA9-8502-0C64A11AE05F}"/>
              </a:ext>
            </a:extLst>
          </p:cNvPr>
          <p:cNvSpPr txBox="1"/>
          <p:nvPr/>
        </p:nvSpPr>
        <p:spPr>
          <a:xfrm>
            <a:off x="266400" y="3111852"/>
            <a:ext cx="5299200" cy="1631216"/>
          </a:xfrm>
          <a:prstGeom prst="rect">
            <a:avLst/>
          </a:prstGeom>
          <a:noFill/>
        </p:spPr>
        <p:txBody>
          <a:bodyPr wrap="square">
            <a:spAutoFit/>
          </a:bodyPr>
          <a:lstStyle/>
          <a:p>
            <a:pPr>
              <a:buSzPts val="1600"/>
            </a:pPr>
            <a:r>
              <a:rPr lang="pt-PT" sz="1000" dirty="0">
                <a:solidFill>
                  <a:schemeClr val="accent6">
                    <a:lumMod val="90000"/>
                    <a:lumOff val="10000"/>
                  </a:schemeClr>
                </a:solidFill>
                <a:latin typeface="+mj-lt"/>
              </a:rPr>
              <a:t>UTILIZAÇÃO DA ÁGUA EM CASA:</a:t>
            </a:r>
          </a:p>
          <a:p>
            <a:pPr>
              <a:buSzPts val="1600"/>
            </a:pPr>
            <a:r>
              <a:rPr lang="pt-PT" sz="1000" dirty="0">
                <a:solidFill>
                  <a:schemeClr val="accent6">
                    <a:lumMod val="90000"/>
                    <a:lumOff val="10000"/>
                  </a:schemeClr>
                </a:solidFill>
                <a:latin typeface="+mj-lt"/>
              </a:rPr>
              <a:t>Torneiras: 17%</a:t>
            </a:r>
          </a:p>
          <a:p>
            <a:pPr>
              <a:buSzPts val="1600"/>
            </a:pPr>
            <a:r>
              <a:rPr lang="pt-PT" sz="1000" dirty="0">
                <a:solidFill>
                  <a:schemeClr val="accent6">
                    <a:lumMod val="90000"/>
                    <a:lumOff val="10000"/>
                  </a:schemeClr>
                </a:solidFill>
                <a:latin typeface="+mj-lt"/>
              </a:rPr>
              <a:t>Utilização de água no exterior: 8%</a:t>
            </a:r>
          </a:p>
          <a:p>
            <a:pPr>
              <a:buSzPts val="1600"/>
            </a:pPr>
            <a:r>
              <a:rPr lang="pt-PT" sz="1000" dirty="0">
                <a:solidFill>
                  <a:schemeClr val="accent6">
                    <a:lumMod val="90000"/>
                    <a:lumOff val="10000"/>
                  </a:schemeClr>
                </a:solidFill>
                <a:latin typeface="+mj-lt"/>
              </a:rPr>
              <a:t>Roturas: 11%</a:t>
            </a:r>
          </a:p>
          <a:p>
            <a:pPr>
              <a:buSzPts val="1600"/>
            </a:pPr>
            <a:r>
              <a:rPr lang="pt-PT" sz="1000" dirty="0">
                <a:solidFill>
                  <a:schemeClr val="accent6">
                    <a:lumMod val="90000"/>
                    <a:lumOff val="10000"/>
                  </a:schemeClr>
                </a:solidFill>
                <a:latin typeface="+mj-lt"/>
              </a:rPr>
              <a:t>Beber: 1%</a:t>
            </a:r>
          </a:p>
          <a:p>
            <a:pPr>
              <a:buSzPts val="1600"/>
            </a:pPr>
            <a:r>
              <a:rPr lang="pt-PT" sz="1000" dirty="0">
                <a:solidFill>
                  <a:schemeClr val="accent6">
                    <a:lumMod val="90000"/>
                    <a:lumOff val="10000"/>
                  </a:schemeClr>
                </a:solidFill>
                <a:latin typeface="+mj-lt"/>
              </a:rPr>
              <a:t>Lavar roupa: 15%</a:t>
            </a:r>
          </a:p>
          <a:p>
            <a:pPr>
              <a:buSzPts val="1600"/>
            </a:pPr>
            <a:r>
              <a:rPr lang="pt-PT" sz="1000" dirty="0">
                <a:solidFill>
                  <a:schemeClr val="accent6">
                    <a:lumMod val="90000"/>
                    <a:lumOff val="10000"/>
                  </a:schemeClr>
                </a:solidFill>
                <a:latin typeface="+mj-lt"/>
              </a:rPr>
              <a:t>Duche:19%</a:t>
            </a:r>
          </a:p>
          <a:p>
            <a:pPr>
              <a:buSzPts val="1600"/>
            </a:pPr>
            <a:r>
              <a:rPr lang="pt-PT" sz="1000" dirty="0" err="1">
                <a:solidFill>
                  <a:schemeClr val="accent6">
                    <a:lumMod val="90000"/>
                    <a:lumOff val="10000"/>
                  </a:schemeClr>
                </a:solidFill>
                <a:latin typeface="+mj-lt"/>
              </a:rPr>
              <a:t>Autocolismo</a:t>
            </a:r>
            <a:r>
              <a:rPr lang="en-US" sz="1000" dirty="0">
                <a:solidFill>
                  <a:schemeClr val="accent6">
                    <a:lumMod val="90000"/>
                    <a:lumOff val="10000"/>
                  </a:schemeClr>
                </a:solidFill>
                <a:latin typeface="+mj-lt"/>
              </a:rPr>
              <a:t>: 23%</a:t>
            </a:r>
          </a:p>
          <a:p>
            <a:pPr>
              <a:buSzPts val="1600"/>
            </a:pPr>
            <a:r>
              <a:rPr lang="en-US" sz="1000" dirty="0">
                <a:solidFill>
                  <a:schemeClr val="accent6">
                    <a:lumMod val="90000"/>
                    <a:lumOff val="10000"/>
                  </a:schemeClr>
                </a:solidFill>
                <a:latin typeface="+mj-lt"/>
              </a:rPr>
              <a:t>Outros </a:t>
            </a:r>
            <a:r>
              <a:rPr lang="en-US" sz="1000" dirty="0" err="1">
                <a:solidFill>
                  <a:schemeClr val="accent6">
                    <a:lumMod val="90000"/>
                    <a:lumOff val="10000"/>
                  </a:schemeClr>
                </a:solidFill>
                <a:latin typeface="+mj-lt"/>
              </a:rPr>
              <a:t>usos</a:t>
            </a:r>
            <a:r>
              <a:rPr lang="en-US" sz="1000" dirty="0">
                <a:solidFill>
                  <a:schemeClr val="accent6">
                    <a:lumMod val="90000"/>
                    <a:lumOff val="10000"/>
                  </a:schemeClr>
                </a:solidFill>
                <a:latin typeface="+mj-lt"/>
              </a:rPr>
              <a:t>: 6%</a:t>
            </a:r>
          </a:p>
          <a:p>
            <a:pPr>
              <a:buSzPts val="1600"/>
            </a:pPr>
            <a:r>
              <a:rPr lang="en-US" sz="1000" dirty="0">
                <a:solidFill>
                  <a:schemeClr val="accent6">
                    <a:lumMod val="90000"/>
                    <a:lumOff val="10000"/>
                  </a:schemeClr>
                </a:solidFill>
                <a:latin typeface="+mj-lt"/>
              </a:rPr>
              <a:t>Fonte: EPA</a:t>
            </a:r>
          </a:p>
        </p:txBody>
      </p:sp>
    </p:spTree>
    <p:extLst>
      <p:ext uri="{BB962C8B-B14F-4D97-AF65-F5344CB8AC3E}">
        <p14:creationId xmlns:p14="http://schemas.microsoft.com/office/powerpoint/2010/main" val="1374922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cxnSp>
        <p:nvCxnSpPr>
          <p:cNvPr id="194" name="Google Shape;194;p7"/>
          <p:cNvCxnSpPr/>
          <p:nvPr/>
        </p:nvCxnSpPr>
        <p:spPr>
          <a:xfrm rot="10800000" flipH="1">
            <a:off x="2806420" y="3401000"/>
            <a:ext cx="1338000" cy="14700"/>
          </a:xfrm>
          <a:prstGeom prst="straightConnector1">
            <a:avLst/>
          </a:prstGeom>
          <a:noFill/>
          <a:ln w="19050" cap="flat" cmpd="sng">
            <a:solidFill>
              <a:srgbClr val="FFFFFF"/>
            </a:solidFill>
            <a:prstDash val="solid"/>
            <a:round/>
            <a:headEnd type="none" w="sm" len="sm"/>
            <a:tailEnd type="none" w="sm" len="sm"/>
          </a:ln>
        </p:spPr>
      </p:cxnSp>
      <p:sp>
        <p:nvSpPr>
          <p:cNvPr id="195" name="Google Shape;195;p7"/>
          <p:cNvSpPr txBox="1">
            <a:spLocks noGrp="1"/>
          </p:cNvSpPr>
          <p:nvPr>
            <p:ph type="title"/>
          </p:nvPr>
        </p:nvSpPr>
        <p:spPr>
          <a:xfrm>
            <a:off x="713100" y="207801"/>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r-HR" sz="4800" dirty="0"/>
              <a:t>ATIVI</a:t>
            </a:r>
            <a:r>
              <a:rPr lang="pt-PT" sz="4800" dirty="0"/>
              <a:t>DADE</a:t>
            </a:r>
            <a:r>
              <a:rPr lang="hr-HR" sz="4800" dirty="0"/>
              <a:t> </a:t>
            </a:r>
            <a:endParaRPr sz="4800" dirty="0"/>
          </a:p>
        </p:txBody>
      </p:sp>
      <p:sp>
        <p:nvSpPr>
          <p:cNvPr id="2" name="Google Shape;181;p6">
            <a:extLst>
              <a:ext uri="{FF2B5EF4-FFF2-40B4-BE49-F238E27FC236}">
                <a16:creationId xmlns:a16="http://schemas.microsoft.com/office/drawing/2014/main" id="{85DF3C47-D3E4-6527-9649-2D0E9AD999D8}"/>
              </a:ext>
            </a:extLst>
          </p:cNvPr>
          <p:cNvSpPr txBox="1">
            <a:spLocks/>
          </p:cNvSpPr>
          <p:nvPr/>
        </p:nvSpPr>
        <p:spPr>
          <a:xfrm>
            <a:off x="664974" y="989865"/>
            <a:ext cx="3052076" cy="131353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1600"/>
            </a:pPr>
            <a:r>
              <a:rPr lang="pt-PT" sz="1800" dirty="0">
                <a:solidFill>
                  <a:schemeClr val="tx1"/>
                </a:solidFill>
                <a:latin typeface="+mj-lt"/>
              </a:rPr>
              <a:t>Grupo 1: </a:t>
            </a:r>
          </a:p>
          <a:p>
            <a:pPr>
              <a:buSzPts val="1600"/>
            </a:pPr>
            <a:r>
              <a:rPr lang="pt-PT" sz="1800" dirty="0">
                <a:solidFill>
                  <a:schemeClr val="tx1"/>
                </a:solidFill>
                <a:latin typeface="+mj-lt"/>
              </a:rPr>
              <a:t>Conceba um sistema de poupança de energia para a sua casa/empresa:</a:t>
            </a:r>
          </a:p>
          <a:p>
            <a:pPr>
              <a:buSzPts val="1600"/>
            </a:pPr>
            <a:endParaRPr lang="pt-PT" sz="1600" dirty="0">
              <a:solidFill>
                <a:schemeClr val="tx1"/>
              </a:solidFill>
              <a:latin typeface="+mj-lt"/>
            </a:endParaRPr>
          </a:p>
        </p:txBody>
      </p:sp>
      <p:pic>
        <p:nvPicPr>
          <p:cNvPr id="5124" name="Picture 4" descr="Save on Energy Bills: 8 Ways You Can Reduce Energy Usage">
            <a:extLst>
              <a:ext uri="{FF2B5EF4-FFF2-40B4-BE49-F238E27FC236}">
                <a16:creationId xmlns:a16="http://schemas.microsoft.com/office/drawing/2014/main" id="{156DA97B-25EB-6EF1-B565-79BCDD699E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2812" y="713601"/>
            <a:ext cx="3488088" cy="39240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ECD3A00-63BA-08C3-E1DA-3F7083DCE7E5}"/>
              </a:ext>
            </a:extLst>
          </p:cNvPr>
          <p:cNvSpPr txBox="1"/>
          <p:nvPr/>
        </p:nvSpPr>
        <p:spPr>
          <a:xfrm>
            <a:off x="254731" y="3168922"/>
            <a:ext cx="4075200" cy="1477328"/>
          </a:xfrm>
          <a:prstGeom prst="rect">
            <a:avLst/>
          </a:prstGeom>
          <a:noFill/>
        </p:spPr>
        <p:txBody>
          <a:bodyPr wrap="square">
            <a:spAutoFit/>
          </a:bodyPr>
          <a:lstStyle/>
          <a:p>
            <a:pPr>
              <a:buSzPts val="1600"/>
            </a:pPr>
            <a:r>
              <a:rPr lang="pt-PT" sz="1000" dirty="0">
                <a:solidFill>
                  <a:schemeClr val="accent6">
                    <a:lumMod val="90000"/>
                    <a:lumOff val="10000"/>
                  </a:schemeClr>
                </a:solidFill>
                <a:latin typeface="+mj-lt"/>
              </a:rPr>
              <a:t>Some as Poupanças!</a:t>
            </a:r>
          </a:p>
          <a:p>
            <a:pPr>
              <a:buSzPts val="1600"/>
            </a:pPr>
            <a:r>
              <a:rPr lang="pt-PT" sz="1000" dirty="0">
                <a:solidFill>
                  <a:schemeClr val="accent6">
                    <a:lumMod val="90000"/>
                    <a:lumOff val="10000"/>
                  </a:schemeClr>
                </a:solidFill>
                <a:latin typeface="+mj-lt"/>
              </a:rPr>
              <a:t>Experimente estas ideias para poupar 30% ou mais!</a:t>
            </a:r>
          </a:p>
          <a:p>
            <a:pPr>
              <a:buSzPts val="1600"/>
            </a:pPr>
            <a:r>
              <a:rPr lang="pt-PT" sz="1000" dirty="0">
                <a:solidFill>
                  <a:schemeClr val="accent6">
                    <a:lumMod val="90000"/>
                    <a:lumOff val="10000"/>
                  </a:schemeClr>
                </a:solidFill>
                <a:latin typeface="+mj-lt"/>
              </a:rPr>
              <a:t>Vede as fissuras 10% de poupança</a:t>
            </a:r>
          </a:p>
          <a:p>
            <a:pPr>
              <a:buSzPts val="1600"/>
            </a:pPr>
            <a:r>
              <a:rPr lang="pt-PT" sz="1000" dirty="0">
                <a:solidFill>
                  <a:schemeClr val="accent6">
                    <a:lumMod val="90000"/>
                    <a:lumOff val="10000"/>
                  </a:schemeClr>
                </a:solidFill>
                <a:latin typeface="+mj-lt"/>
              </a:rPr>
              <a:t>Reduza o aquecimento 10% de poupança</a:t>
            </a:r>
          </a:p>
          <a:p>
            <a:pPr>
              <a:buSzPts val="1600"/>
            </a:pPr>
            <a:r>
              <a:rPr lang="pt-PT" sz="1000" dirty="0">
                <a:solidFill>
                  <a:schemeClr val="accent6">
                    <a:lumMod val="90000"/>
                    <a:lumOff val="10000"/>
                  </a:schemeClr>
                </a:solidFill>
                <a:latin typeface="+mj-lt"/>
              </a:rPr>
              <a:t>Mude os filtros 7% de poupança</a:t>
            </a:r>
          </a:p>
          <a:p>
            <a:pPr>
              <a:buSzPts val="1600"/>
            </a:pPr>
            <a:r>
              <a:rPr lang="pt-PT" sz="1000" dirty="0">
                <a:solidFill>
                  <a:schemeClr val="accent6">
                    <a:lumMod val="90000"/>
                    <a:lumOff val="10000"/>
                  </a:schemeClr>
                </a:solidFill>
                <a:latin typeface="+mj-lt"/>
              </a:rPr>
              <a:t>Utilize o sol 2% de poupança</a:t>
            </a:r>
          </a:p>
          <a:p>
            <a:pPr>
              <a:buSzPts val="1600"/>
            </a:pPr>
            <a:r>
              <a:rPr lang="pt-PT" sz="1000" dirty="0">
                <a:solidFill>
                  <a:schemeClr val="accent6">
                    <a:lumMod val="90000"/>
                    <a:lumOff val="10000"/>
                  </a:schemeClr>
                </a:solidFill>
                <a:latin typeface="+mj-lt"/>
              </a:rPr>
              <a:t>Peça uma auditoria 5-30% de poupança</a:t>
            </a:r>
          </a:p>
          <a:p>
            <a:pPr>
              <a:buSzPts val="1600"/>
            </a:pPr>
            <a:endParaRPr lang="pt-PT" sz="1000" dirty="0">
              <a:solidFill>
                <a:schemeClr val="accent6">
                  <a:lumMod val="90000"/>
                  <a:lumOff val="10000"/>
                </a:schemeClr>
              </a:solidFill>
              <a:latin typeface="+mj-lt"/>
            </a:endParaRPr>
          </a:p>
          <a:p>
            <a:pPr>
              <a:buSzPts val="1600"/>
            </a:pPr>
            <a:r>
              <a:rPr lang="pt-PT" sz="1000" dirty="0">
                <a:solidFill>
                  <a:schemeClr val="accent6">
                    <a:lumMod val="90000"/>
                    <a:lumOff val="10000"/>
                  </a:schemeClr>
                </a:solidFill>
                <a:latin typeface="+mj-lt"/>
              </a:rPr>
              <a:t>Em média, estas alterações podem poupar cerca de 700€ por ano</a:t>
            </a:r>
            <a:r>
              <a:rPr lang="en-US" sz="1000" dirty="0">
                <a:solidFill>
                  <a:schemeClr val="accent6">
                    <a:lumMod val="90000"/>
                    <a:lumOff val="10000"/>
                  </a:schemeClr>
                </a:solidFill>
                <a:latin typeface="+mj-lt"/>
              </a:rPr>
              <a:t>!</a:t>
            </a:r>
          </a:p>
        </p:txBody>
      </p:sp>
    </p:spTree>
    <p:extLst>
      <p:ext uri="{BB962C8B-B14F-4D97-AF65-F5344CB8AC3E}">
        <p14:creationId xmlns:p14="http://schemas.microsoft.com/office/powerpoint/2010/main" val="1047064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cxnSp>
        <p:nvCxnSpPr>
          <p:cNvPr id="194" name="Google Shape;194;p7"/>
          <p:cNvCxnSpPr/>
          <p:nvPr/>
        </p:nvCxnSpPr>
        <p:spPr>
          <a:xfrm rot="10800000" flipH="1">
            <a:off x="2806420" y="3401000"/>
            <a:ext cx="1338000" cy="14700"/>
          </a:xfrm>
          <a:prstGeom prst="straightConnector1">
            <a:avLst/>
          </a:prstGeom>
          <a:noFill/>
          <a:ln w="19050" cap="flat" cmpd="sng">
            <a:solidFill>
              <a:srgbClr val="FFFFFF"/>
            </a:solidFill>
            <a:prstDash val="solid"/>
            <a:round/>
            <a:headEnd type="none" w="sm" len="sm"/>
            <a:tailEnd type="none" w="sm" len="sm"/>
          </a:ln>
        </p:spPr>
      </p:cxnSp>
      <p:sp>
        <p:nvSpPr>
          <p:cNvPr id="195" name="Google Shape;195;p7"/>
          <p:cNvSpPr txBox="1">
            <a:spLocks noGrp="1"/>
          </p:cNvSpPr>
          <p:nvPr>
            <p:ph type="title"/>
          </p:nvPr>
        </p:nvSpPr>
        <p:spPr>
          <a:xfrm>
            <a:off x="713100" y="207801"/>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r-HR" sz="4800" dirty="0"/>
              <a:t>ATIVI</a:t>
            </a:r>
            <a:r>
              <a:rPr lang="pt-PT" sz="4800" dirty="0"/>
              <a:t>DADE</a:t>
            </a:r>
            <a:r>
              <a:rPr lang="hr-HR" sz="4800" dirty="0"/>
              <a:t> </a:t>
            </a:r>
            <a:endParaRPr sz="4800" dirty="0"/>
          </a:p>
        </p:txBody>
      </p:sp>
      <p:sp>
        <p:nvSpPr>
          <p:cNvPr id="2" name="Google Shape;181;p6">
            <a:extLst>
              <a:ext uri="{FF2B5EF4-FFF2-40B4-BE49-F238E27FC236}">
                <a16:creationId xmlns:a16="http://schemas.microsoft.com/office/drawing/2014/main" id="{85DF3C47-D3E4-6527-9649-2D0E9AD999D8}"/>
              </a:ext>
            </a:extLst>
          </p:cNvPr>
          <p:cNvSpPr txBox="1">
            <a:spLocks/>
          </p:cNvSpPr>
          <p:nvPr/>
        </p:nvSpPr>
        <p:spPr>
          <a:xfrm>
            <a:off x="713100" y="1349659"/>
            <a:ext cx="2901970" cy="2196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1600"/>
            </a:pPr>
            <a:r>
              <a:rPr lang="pt-PT" sz="2000" dirty="0">
                <a:solidFill>
                  <a:schemeClr val="tx1"/>
                </a:solidFill>
                <a:latin typeface="+mj-lt"/>
              </a:rPr>
              <a:t>Grupo 1: Conceba um sistema de poupança de alimentos para a sua casa/empresa:</a:t>
            </a:r>
            <a:endParaRPr lang="en-US" sz="2000" dirty="0">
              <a:solidFill>
                <a:schemeClr val="tx1"/>
              </a:solidFill>
              <a:latin typeface="+mj-lt"/>
            </a:endParaRPr>
          </a:p>
        </p:txBody>
      </p:sp>
      <p:pic>
        <p:nvPicPr>
          <p:cNvPr id="6146" name="Picture 2" descr="6 Ways Meal Planning Will Save You Money | My Money Coach">
            <a:extLst>
              <a:ext uri="{FF2B5EF4-FFF2-40B4-BE49-F238E27FC236}">
                <a16:creationId xmlns:a16="http://schemas.microsoft.com/office/drawing/2014/main" id="{6B022BF8-38D3-CAD9-7DB1-631550509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5419" y="1349659"/>
            <a:ext cx="4919237" cy="3279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898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cxnSp>
        <p:nvCxnSpPr>
          <p:cNvPr id="194" name="Google Shape;194;p7"/>
          <p:cNvCxnSpPr/>
          <p:nvPr/>
        </p:nvCxnSpPr>
        <p:spPr>
          <a:xfrm rot="10800000" flipH="1">
            <a:off x="2806420" y="3401000"/>
            <a:ext cx="1338000" cy="14700"/>
          </a:xfrm>
          <a:prstGeom prst="straightConnector1">
            <a:avLst/>
          </a:prstGeom>
          <a:noFill/>
          <a:ln w="19050" cap="flat" cmpd="sng">
            <a:solidFill>
              <a:srgbClr val="FFFFFF"/>
            </a:solidFill>
            <a:prstDash val="solid"/>
            <a:round/>
            <a:headEnd type="none" w="sm" len="sm"/>
            <a:tailEnd type="none" w="sm" len="sm"/>
          </a:ln>
        </p:spPr>
      </p:cxnSp>
      <p:sp>
        <p:nvSpPr>
          <p:cNvPr id="195" name="Google Shape;195;p7"/>
          <p:cNvSpPr txBox="1">
            <a:spLocks noGrp="1"/>
          </p:cNvSpPr>
          <p:nvPr>
            <p:ph type="title"/>
          </p:nvPr>
        </p:nvSpPr>
        <p:spPr>
          <a:xfrm>
            <a:off x="713100" y="207801"/>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sz="4800" dirty="0" err="1"/>
              <a:t>Conclusão</a:t>
            </a:r>
            <a:r>
              <a:rPr lang="hr-HR" sz="4800" dirty="0"/>
              <a:t> </a:t>
            </a:r>
            <a:endParaRPr sz="4800" dirty="0"/>
          </a:p>
        </p:txBody>
      </p:sp>
      <p:sp>
        <p:nvSpPr>
          <p:cNvPr id="2" name="Google Shape;181;p6">
            <a:extLst>
              <a:ext uri="{FF2B5EF4-FFF2-40B4-BE49-F238E27FC236}">
                <a16:creationId xmlns:a16="http://schemas.microsoft.com/office/drawing/2014/main" id="{85DF3C47-D3E4-6527-9649-2D0E9AD999D8}"/>
              </a:ext>
            </a:extLst>
          </p:cNvPr>
          <p:cNvSpPr txBox="1">
            <a:spLocks/>
          </p:cNvSpPr>
          <p:nvPr/>
        </p:nvSpPr>
        <p:spPr>
          <a:xfrm>
            <a:off x="713099" y="1349658"/>
            <a:ext cx="7615511" cy="35659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pt-PT" sz="2000" dirty="0">
                <a:solidFill>
                  <a:schemeClr val="tx1"/>
                </a:solidFill>
                <a:latin typeface="+mn-lt"/>
              </a:rPr>
              <a:t>No que diz respeito ao consumo sustentável para as empresas, eis algumas conclusões a ter em conta:</a:t>
            </a:r>
          </a:p>
          <a:p>
            <a:endParaRPr lang="en-GB" sz="2000" b="0" i="0" dirty="0">
              <a:solidFill>
                <a:schemeClr val="tx1"/>
              </a:solidFill>
              <a:effectLst/>
              <a:latin typeface="+mn-lt"/>
            </a:endParaRPr>
          </a:p>
          <a:p>
            <a:pPr marL="514350" indent="-514350">
              <a:buFont typeface="+mj-lt"/>
              <a:buAutoNum type="arabicPeriod"/>
            </a:pPr>
            <a:r>
              <a:rPr lang="pt-PT" dirty="0">
                <a:solidFill>
                  <a:schemeClr val="tx1"/>
                </a:solidFill>
                <a:latin typeface="+mn-lt"/>
              </a:rPr>
              <a:t>A sustentabilidade deve ser integrada em todos os aspetos de uma empresa, incluindo a conceção do produto, o aprovisionamento, a produção, a embalagem, a distribuição e as considerações relativas ao fim de vida</a:t>
            </a:r>
          </a:p>
          <a:p>
            <a:pPr marL="514350" indent="-514350">
              <a:buFont typeface="+mj-lt"/>
              <a:buAutoNum type="arabicPeriod"/>
            </a:pPr>
            <a:r>
              <a:rPr lang="pt-PT" dirty="0">
                <a:solidFill>
                  <a:schemeClr val="tx1"/>
                </a:solidFill>
                <a:latin typeface="+mn-lt"/>
              </a:rPr>
              <a:t>Afaste-se do modelo tradicional linear “tirar-fazer-deitar fora" e adote os princípios da economia circular</a:t>
            </a:r>
          </a:p>
          <a:p>
            <a:pPr marL="514350" indent="-514350">
              <a:buFont typeface="+mj-lt"/>
              <a:buAutoNum type="arabicPeriod"/>
            </a:pPr>
            <a:r>
              <a:rPr lang="pt-PT" dirty="0">
                <a:solidFill>
                  <a:schemeClr val="tx1"/>
                </a:solidFill>
                <a:latin typeface="+mn-lt"/>
              </a:rPr>
              <a:t>Incentive os clientes a fazerem escolhas sustentáveis, oferecendo produtos e serviços amigos do ambiente</a:t>
            </a:r>
          </a:p>
          <a:p>
            <a:pPr marL="514350" indent="-514350">
              <a:buFont typeface="+mj-lt"/>
              <a:buAutoNum type="arabicPeriod"/>
            </a:pPr>
            <a:r>
              <a:rPr lang="pt-PT" dirty="0">
                <a:solidFill>
                  <a:schemeClr val="tx1"/>
                </a:solidFill>
                <a:latin typeface="+mn-lt"/>
              </a:rPr>
              <a:t>Fomente uma cultura de inovação na sua organização. Atribua recursos a esforços de investigação e desenvolvimento centrados em tecnologias, materiais e processos sustentáveis</a:t>
            </a:r>
            <a:endParaRPr lang="en-US" dirty="0">
              <a:solidFill>
                <a:schemeClr val="tx1"/>
              </a:solidFill>
              <a:latin typeface="+mn-lt"/>
            </a:endParaRPr>
          </a:p>
        </p:txBody>
      </p:sp>
    </p:spTree>
    <p:extLst>
      <p:ext uri="{BB962C8B-B14F-4D97-AF65-F5344CB8AC3E}">
        <p14:creationId xmlns:p14="http://schemas.microsoft.com/office/powerpoint/2010/main" val="3960398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cxnSp>
        <p:nvCxnSpPr>
          <p:cNvPr id="194" name="Google Shape;194;p7"/>
          <p:cNvCxnSpPr/>
          <p:nvPr/>
        </p:nvCxnSpPr>
        <p:spPr>
          <a:xfrm rot="10800000" flipH="1">
            <a:off x="2806420" y="3401000"/>
            <a:ext cx="1338000" cy="14700"/>
          </a:xfrm>
          <a:prstGeom prst="straightConnector1">
            <a:avLst/>
          </a:prstGeom>
          <a:noFill/>
          <a:ln w="19050" cap="flat" cmpd="sng">
            <a:solidFill>
              <a:srgbClr val="FFFFFF"/>
            </a:solidFill>
            <a:prstDash val="solid"/>
            <a:round/>
            <a:headEnd type="none" w="sm" len="sm"/>
            <a:tailEnd type="none" w="sm" len="sm"/>
          </a:ln>
        </p:spPr>
      </p:cxnSp>
      <p:sp>
        <p:nvSpPr>
          <p:cNvPr id="195" name="Google Shape;195;p7"/>
          <p:cNvSpPr txBox="1">
            <a:spLocks noGrp="1"/>
          </p:cNvSpPr>
          <p:nvPr>
            <p:ph type="title"/>
          </p:nvPr>
        </p:nvSpPr>
        <p:spPr>
          <a:xfrm>
            <a:off x="713100" y="207801"/>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sz="4800" dirty="0" err="1"/>
              <a:t>Conclusão</a:t>
            </a:r>
            <a:r>
              <a:rPr lang="hr-HR" sz="4800" dirty="0"/>
              <a:t> </a:t>
            </a:r>
            <a:endParaRPr sz="4800" dirty="0"/>
          </a:p>
        </p:txBody>
      </p:sp>
      <p:sp>
        <p:nvSpPr>
          <p:cNvPr id="2" name="Google Shape;181;p6">
            <a:extLst>
              <a:ext uri="{FF2B5EF4-FFF2-40B4-BE49-F238E27FC236}">
                <a16:creationId xmlns:a16="http://schemas.microsoft.com/office/drawing/2014/main" id="{85DF3C47-D3E4-6527-9649-2D0E9AD999D8}"/>
              </a:ext>
            </a:extLst>
          </p:cNvPr>
          <p:cNvSpPr txBox="1">
            <a:spLocks/>
          </p:cNvSpPr>
          <p:nvPr/>
        </p:nvSpPr>
        <p:spPr>
          <a:xfrm>
            <a:off x="713099" y="1017680"/>
            <a:ext cx="7615511" cy="35659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endParaRPr lang="en-GB" sz="1600" b="0" i="0" dirty="0">
              <a:solidFill>
                <a:schemeClr val="tx1"/>
              </a:solidFill>
              <a:effectLst/>
              <a:latin typeface="+mn-lt"/>
            </a:endParaRPr>
          </a:p>
          <a:p>
            <a:pPr marL="342900" indent="-342900">
              <a:buFont typeface="+mj-lt"/>
              <a:buAutoNum type="arabicPeriod" startAt="5"/>
            </a:pPr>
            <a:r>
              <a:rPr lang="pt-PT" sz="1600" dirty="0">
                <a:solidFill>
                  <a:schemeClr val="tx1"/>
                </a:solidFill>
                <a:latin typeface="+mn-lt"/>
              </a:rPr>
              <a:t>Junte-se a colaborações, parcerias ou iniciativas do setor centradas na sustentabilidade. Ao trabalharem em conjunto, as empresas podem enfrentar desafios sistémicos e promover mudanças em todo o setor.</a:t>
            </a:r>
          </a:p>
          <a:p>
            <a:pPr marL="342900" indent="-342900">
              <a:buFont typeface="+mj-lt"/>
              <a:buAutoNum type="arabicPeriod" startAt="5"/>
            </a:pPr>
            <a:r>
              <a:rPr lang="pt-PT" sz="1600" dirty="0">
                <a:solidFill>
                  <a:schemeClr val="tx1"/>
                </a:solidFill>
                <a:latin typeface="+mn-lt"/>
              </a:rPr>
              <a:t>A sustentabilidade é uma viagem contínua. Avalie e reavalie regularmente as suas iniciativas de sustentabilidade, aprenda com os êxitos e fracassos e adapte as suas estratégias em conformidade.</a:t>
            </a:r>
          </a:p>
          <a:p>
            <a:pPr marL="342900" indent="-342900">
              <a:buFont typeface="+mj-lt"/>
              <a:buAutoNum type="arabicPeriod" startAt="5"/>
            </a:pPr>
            <a:r>
              <a:rPr lang="pt-PT" sz="1600" dirty="0">
                <a:solidFill>
                  <a:schemeClr val="tx1"/>
                </a:solidFill>
                <a:latin typeface="+mn-lt"/>
              </a:rPr>
              <a:t>Empenhe-se na melhoria contínua para gerar impactos ambientais e sociais positivos.</a:t>
            </a:r>
            <a:endParaRPr lang="en-US" sz="1600" dirty="0">
              <a:solidFill>
                <a:schemeClr val="tx1"/>
              </a:solidFill>
              <a:latin typeface="+mn-lt"/>
            </a:endParaRPr>
          </a:p>
        </p:txBody>
      </p:sp>
    </p:spTree>
    <p:extLst>
      <p:ext uri="{BB962C8B-B14F-4D97-AF65-F5344CB8AC3E}">
        <p14:creationId xmlns:p14="http://schemas.microsoft.com/office/powerpoint/2010/main" val="2018829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0"/>
          <p:cNvSpPr txBox="1">
            <a:spLocks noGrp="1"/>
          </p:cNvSpPr>
          <p:nvPr>
            <p:ph type="title"/>
          </p:nvPr>
        </p:nvSpPr>
        <p:spPr>
          <a:xfrm>
            <a:off x="637511" y="1156866"/>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dirty="0"/>
              <a:t>OBRIGADO</a:t>
            </a:r>
            <a:endParaRPr dirty="0"/>
          </a:p>
        </p:txBody>
      </p:sp>
      <p:sp>
        <p:nvSpPr>
          <p:cNvPr id="211" name="Google Shape;211;p10"/>
          <p:cNvSpPr txBox="1"/>
          <p:nvPr/>
        </p:nvSpPr>
        <p:spPr>
          <a:xfrm>
            <a:off x="2969111" y="2302137"/>
            <a:ext cx="3243431"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IE" sz="3200" b="0" i="0" u="none" strike="noStrike" cap="none" dirty="0">
                <a:solidFill>
                  <a:srgbClr val="059540"/>
                </a:solidFill>
                <a:latin typeface="Bebas Neue"/>
                <a:ea typeface="Bebas Neue"/>
                <a:cs typeface="Bebas Neue"/>
                <a:sym typeface="Bebas Neue"/>
              </a:rPr>
              <a:t>ALGUMAS </a:t>
            </a:r>
            <a:r>
              <a:rPr lang="en-IE" sz="3200" b="0" i="0" u="none" strike="noStrike" cap="none" dirty="0" err="1">
                <a:solidFill>
                  <a:srgbClr val="059540"/>
                </a:solidFill>
                <a:latin typeface="Bebas Neue"/>
                <a:ea typeface="Bebas Neue"/>
                <a:cs typeface="Bebas Neue"/>
                <a:sym typeface="Bebas Neue"/>
              </a:rPr>
              <a:t>dúvidas</a:t>
            </a:r>
            <a:r>
              <a:rPr lang="en-IE" sz="3200" b="0" i="0" u="none" strike="noStrike" cap="none" dirty="0">
                <a:solidFill>
                  <a:srgbClr val="059540"/>
                </a:solidFill>
                <a:latin typeface="Bebas Neue"/>
                <a:ea typeface="Bebas Neue"/>
                <a:cs typeface="Bebas Neue"/>
                <a:sym typeface="Bebas Neue"/>
              </a:rPr>
              <a:t>? </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
          <p:cNvSpPr txBox="1">
            <a:spLocks noGrp="1"/>
          </p:cNvSpPr>
          <p:nvPr>
            <p:ph type="title"/>
          </p:nvPr>
        </p:nvSpPr>
        <p:spPr>
          <a:xfrm>
            <a:off x="-121807" y="1034572"/>
            <a:ext cx="771780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sz="4400" dirty="0"/>
              <a:t>O </a:t>
            </a:r>
            <a:r>
              <a:rPr lang="en-IE" sz="4400" dirty="0" err="1"/>
              <a:t>consumo</a:t>
            </a:r>
            <a:r>
              <a:rPr lang="en-IE" sz="4400" dirty="0"/>
              <a:t> </a:t>
            </a:r>
            <a:r>
              <a:rPr lang="en-IE" sz="4400" dirty="0" err="1"/>
              <a:t>SUSTentável</a:t>
            </a:r>
            <a:endParaRPr sz="4400" dirty="0"/>
          </a:p>
        </p:txBody>
      </p:sp>
      <p:grpSp>
        <p:nvGrpSpPr>
          <p:cNvPr id="137" name="Google Shape;137;p2"/>
          <p:cNvGrpSpPr/>
          <p:nvPr/>
        </p:nvGrpSpPr>
        <p:grpSpPr>
          <a:xfrm>
            <a:off x="2858975" y="-386925"/>
            <a:ext cx="701425" cy="247750"/>
            <a:chOff x="2858975" y="3984400"/>
            <a:chExt cx="701425" cy="247750"/>
          </a:xfrm>
        </p:grpSpPr>
        <p:sp>
          <p:nvSpPr>
            <p:cNvPr id="138" name="Google Shape;138;p2"/>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2"/>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2"/>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2"/>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026" name="Picture 2" descr="blue and white toothbrush in clear glass jar">
            <a:extLst>
              <a:ext uri="{FF2B5EF4-FFF2-40B4-BE49-F238E27FC236}">
                <a16:creationId xmlns:a16="http://schemas.microsoft.com/office/drawing/2014/main" id="{D086379E-EF07-F601-21FD-B56F64A34C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480" b="24231"/>
          <a:stretch/>
        </p:blipFill>
        <p:spPr bwMode="auto">
          <a:xfrm>
            <a:off x="3702015" y="2142245"/>
            <a:ext cx="3619010" cy="23266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dirty="0" err="1"/>
              <a:t>Objetivo</a:t>
            </a:r>
            <a:r>
              <a:rPr lang="en-IE" dirty="0"/>
              <a:t> da Masterclass</a:t>
            </a:r>
            <a:endParaRPr dirty="0"/>
          </a:p>
        </p:txBody>
      </p:sp>
      <p:sp>
        <p:nvSpPr>
          <p:cNvPr id="3" name="TextBox 2">
            <a:extLst>
              <a:ext uri="{FF2B5EF4-FFF2-40B4-BE49-F238E27FC236}">
                <a16:creationId xmlns:a16="http://schemas.microsoft.com/office/drawing/2014/main" id="{890B7255-4009-EB38-A132-501A8E010AEE}"/>
              </a:ext>
            </a:extLst>
          </p:cNvPr>
          <p:cNvSpPr txBox="1"/>
          <p:nvPr/>
        </p:nvSpPr>
        <p:spPr>
          <a:xfrm>
            <a:off x="712974" y="1320191"/>
            <a:ext cx="4582039" cy="1600438"/>
          </a:xfrm>
          <a:prstGeom prst="rect">
            <a:avLst/>
          </a:prstGeom>
          <a:noFill/>
        </p:spPr>
        <p:txBody>
          <a:bodyPr wrap="square">
            <a:spAutoFit/>
          </a:bodyPr>
          <a:lstStyle/>
          <a:p>
            <a:pPr algn="just"/>
            <a:r>
              <a:rPr lang="pt-PT" dirty="0">
                <a:latin typeface="+mj-lt"/>
                <a:ea typeface="Calibri" panose="020F0502020204030204" pitchFamily="34" charset="0"/>
                <a:cs typeface="Calibri" panose="020F0502020204030204" pitchFamily="34" charset="0"/>
              </a:rPr>
              <a:t>O consumo sustentável é o Santo Graal da sustentabilidade ambiental. Em termos simples, o consumo sustentável consiste em alargar o processo de tomada de decisão dos consumidores quando pensam em comprar um produto ou serviço, para além do preço, da qualidade, etc., de modo a incluir a sustentabilidade, independentemente da sua definição.</a:t>
            </a:r>
            <a:endParaRPr lang="x-none" sz="1400" dirty="0">
              <a:effectLst/>
              <a:latin typeface="+mj-l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B791C57-E040-6237-57C5-60314C2B2CA7}"/>
              </a:ext>
            </a:extLst>
          </p:cNvPr>
          <p:cNvSpPr txBox="1"/>
          <p:nvPr/>
        </p:nvSpPr>
        <p:spPr>
          <a:xfrm>
            <a:off x="3445163" y="3193234"/>
            <a:ext cx="4985861" cy="954107"/>
          </a:xfrm>
          <a:prstGeom prst="rect">
            <a:avLst/>
          </a:prstGeom>
          <a:noFill/>
        </p:spPr>
        <p:txBody>
          <a:bodyPr wrap="square">
            <a:spAutoFit/>
          </a:bodyPr>
          <a:lstStyle/>
          <a:p>
            <a:pPr algn="just"/>
            <a:r>
              <a:rPr lang="pt-PT" b="1" dirty="0">
                <a:latin typeface="+mj-lt"/>
                <a:ea typeface="Calibri" panose="020F0502020204030204" pitchFamily="34" charset="0"/>
                <a:cs typeface="Calibri" panose="020F0502020204030204" pitchFamily="34" charset="0"/>
              </a:rPr>
              <a:t>O objetivo desta Masterclass é explicar o conceito de Consumo Sustentável, torná-lo mais objetivo com atividades práticas e fornecer estratégias relativas a como podemos alcançar um futuro mais sustentável.</a:t>
            </a:r>
            <a:endParaRPr lang="x-none" sz="1400" b="1" dirty="0">
              <a:effectLst/>
              <a:latin typeface="+mj-lt"/>
              <a:ea typeface="Calibri" panose="020F0502020204030204" pitchFamily="34" charset="0"/>
              <a:cs typeface="Times New Roman" panose="02020603050405020304" pitchFamily="18" charset="0"/>
            </a:endParaRPr>
          </a:p>
        </p:txBody>
      </p:sp>
      <p:pic>
        <p:nvPicPr>
          <p:cNvPr id="1026" name="Picture 2" descr="What is Goal-Setting Theory?">
            <a:extLst>
              <a:ext uri="{FF2B5EF4-FFF2-40B4-BE49-F238E27FC236}">
                <a16:creationId xmlns:a16="http://schemas.microsoft.com/office/drawing/2014/main" id="{6D9F0DD1-CFBB-56E6-9AE1-47A21BD3EF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6906"/>
          <a:stretch/>
        </p:blipFill>
        <p:spPr bwMode="auto">
          <a:xfrm>
            <a:off x="1125507" y="2986128"/>
            <a:ext cx="1878486" cy="13849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y ESG] Promoting Sustainable Consumption With Responsible Products | LG  NEWSROOM">
            <a:extLst>
              <a:ext uri="{FF2B5EF4-FFF2-40B4-BE49-F238E27FC236}">
                <a16:creationId xmlns:a16="http://schemas.microsoft.com/office/drawing/2014/main" id="{3DC08F44-FD08-6C31-3924-5A2971F539A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929" r="7744"/>
          <a:stretch/>
        </p:blipFill>
        <p:spPr bwMode="auto">
          <a:xfrm>
            <a:off x="5938093" y="1270159"/>
            <a:ext cx="2112389" cy="17159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4"/>
          <p:cNvSpPr txBox="1">
            <a:spLocks noGrp="1"/>
          </p:cNvSpPr>
          <p:nvPr>
            <p:ph type="title"/>
          </p:nvPr>
        </p:nvSpPr>
        <p:spPr>
          <a:xfrm>
            <a:off x="1175043" y="647232"/>
            <a:ext cx="7091502" cy="991218"/>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dirty="0" err="1"/>
              <a:t>eStrutura</a:t>
            </a:r>
            <a:r>
              <a:rPr lang="en-IE" dirty="0"/>
              <a:t> da Masterclass – O </a:t>
            </a:r>
            <a:r>
              <a:rPr lang="en-IE" dirty="0" err="1"/>
              <a:t>consumo</a:t>
            </a:r>
            <a:r>
              <a:rPr lang="en-IE" dirty="0"/>
              <a:t> </a:t>
            </a:r>
            <a:r>
              <a:rPr lang="en-IE" dirty="0" err="1"/>
              <a:t>SUSTentável</a:t>
            </a:r>
            <a:endParaRPr dirty="0"/>
          </a:p>
        </p:txBody>
      </p:sp>
      <p:sp>
        <p:nvSpPr>
          <p:cNvPr id="153" name="Google Shape;153;p4"/>
          <p:cNvSpPr txBox="1">
            <a:spLocks noGrp="1"/>
          </p:cNvSpPr>
          <p:nvPr>
            <p:ph type="title" idx="2"/>
          </p:nvPr>
        </p:nvSpPr>
        <p:spPr>
          <a:xfrm>
            <a:off x="713225" y="2117962"/>
            <a:ext cx="2572500" cy="1300846"/>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600"/>
              <a:buNone/>
            </a:pPr>
            <a:r>
              <a:rPr lang="hr-HR" dirty="0"/>
              <a:t>1. </a:t>
            </a:r>
            <a:r>
              <a:rPr lang="pt-PT" dirty="0"/>
              <a:t>O que é </a:t>
            </a:r>
            <a:r>
              <a:rPr lang="hr-HR" dirty="0"/>
              <a:t>O consumo SUSTentável</a:t>
            </a:r>
            <a:endParaRPr dirty="0"/>
          </a:p>
        </p:txBody>
      </p:sp>
      <p:sp>
        <p:nvSpPr>
          <p:cNvPr id="154" name="Google Shape;154;p4"/>
          <p:cNvSpPr txBox="1">
            <a:spLocks noGrp="1"/>
          </p:cNvSpPr>
          <p:nvPr>
            <p:ph type="subTitle" idx="1"/>
          </p:nvPr>
        </p:nvSpPr>
        <p:spPr>
          <a:xfrm>
            <a:off x="713225" y="3679900"/>
            <a:ext cx="2572500" cy="639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en-IE" dirty="0" err="1"/>
              <a:t>Explicação</a:t>
            </a:r>
            <a:r>
              <a:rPr lang="en-IE" dirty="0"/>
              <a:t> do </a:t>
            </a:r>
            <a:r>
              <a:rPr lang="en-IE" dirty="0" err="1"/>
              <a:t>conceito</a:t>
            </a:r>
            <a:endParaRPr lang="en-IE" dirty="0"/>
          </a:p>
        </p:txBody>
      </p:sp>
      <p:sp>
        <p:nvSpPr>
          <p:cNvPr id="155" name="Google Shape;155;p4"/>
          <p:cNvSpPr txBox="1">
            <a:spLocks noGrp="1"/>
          </p:cNvSpPr>
          <p:nvPr>
            <p:ph type="title" idx="3"/>
          </p:nvPr>
        </p:nvSpPr>
        <p:spPr>
          <a:xfrm>
            <a:off x="3285750" y="2117961"/>
            <a:ext cx="2572500" cy="1341615"/>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600"/>
              <a:buNone/>
            </a:pPr>
            <a:r>
              <a:rPr lang="hr-HR" dirty="0"/>
              <a:t>2. </a:t>
            </a:r>
            <a:r>
              <a:rPr lang="en-IE" dirty="0"/>
              <a:t>Como </a:t>
            </a:r>
            <a:r>
              <a:rPr lang="en-IE" dirty="0" err="1"/>
              <a:t>posso</a:t>
            </a:r>
            <a:r>
              <a:rPr lang="en-IE" dirty="0"/>
              <a:t> </a:t>
            </a:r>
            <a:r>
              <a:rPr lang="en-IE" dirty="0" err="1"/>
              <a:t>alcançar</a:t>
            </a:r>
            <a:r>
              <a:rPr lang="en-IE" dirty="0"/>
              <a:t> O </a:t>
            </a:r>
            <a:r>
              <a:rPr lang="en-IE" dirty="0" err="1"/>
              <a:t>consumo</a:t>
            </a:r>
            <a:r>
              <a:rPr lang="en-IE" dirty="0"/>
              <a:t> </a:t>
            </a:r>
            <a:r>
              <a:rPr lang="en-IE" dirty="0" err="1"/>
              <a:t>SUSTentável</a:t>
            </a:r>
            <a:endParaRPr lang="en-IE" dirty="0"/>
          </a:p>
        </p:txBody>
      </p:sp>
      <p:sp>
        <p:nvSpPr>
          <p:cNvPr id="156" name="Google Shape;156;p4"/>
          <p:cNvSpPr txBox="1">
            <a:spLocks noGrp="1"/>
          </p:cNvSpPr>
          <p:nvPr>
            <p:ph type="subTitle" idx="5"/>
          </p:nvPr>
        </p:nvSpPr>
        <p:spPr>
          <a:xfrm>
            <a:off x="3285750" y="3679900"/>
            <a:ext cx="2572500" cy="639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en-IE" dirty="0" err="1"/>
              <a:t>Atividades</a:t>
            </a:r>
            <a:endParaRPr lang="en-IE" dirty="0"/>
          </a:p>
        </p:txBody>
      </p:sp>
      <p:sp>
        <p:nvSpPr>
          <p:cNvPr id="157" name="Google Shape;157;p4"/>
          <p:cNvSpPr txBox="1">
            <a:spLocks noGrp="1"/>
          </p:cNvSpPr>
          <p:nvPr>
            <p:ph type="title" idx="4"/>
          </p:nvPr>
        </p:nvSpPr>
        <p:spPr>
          <a:xfrm>
            <a:off x="5858250" y="2117961"/>
            <a:ext cx="2572500" cy="1277549"/>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600"/>
              <a:buNone/>
            </a:pPr>
            <a:r>
              <a:rPr lang="hr-HR" dirty="0"/>
              <a:t>3. </a:t>
            </a:r>
            <a:r>
              <a:rPr lang="en-IE" dirty="0" err="1"/>
              <a:t>Conclusões</a:t>
            </a:r>
            <a:r>
              <a:rPr lang="en-IE" dirty="0"/>
              <a:t> e OUTRAS </a:t>
            </a:r>
            <a:r>
              <a:rPr lang="en-IE" dirty="0" err="1"/>
              <a:t>aÇÕEs</a:t>
            </a:r>
            <a:endParaRPr lang="en-IE" dirty="0"/>
          </a:p>
        </p:txBody>
      </p:sp>
      <p:sp>
        <p:nvSpPr>
          <p:cNvPr id="158" name="Google Shape;158;p4"/>
          <p:cNvSpPr txBox="1">
            <a:spLocks noGrp="1"/>
          </p:cNvSpPr>
          <p:nvPr>
            <p:ph type="subTitle" idx="6"/>
          </p:nvPr>
        </p:nvSpPr>
        <p:spPr>
          <a:xfrm>
            <a:off x="5858250" y="3627772"/>
            <a:ext cx="2572500" cy="639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en-IE" dirty="0" err="1"/>
              <a:t>Outras</a:t>
            </a:r>
            <a:r>
              <a:rPr lang="en-IE" dirty="0"/>
              <a:t> </a:t>
            </a:r>
            <a:r>
              <a:rPr lang="en-IE" dirty="0" err="1"/>
              <a:t>medidas</a:t>
            </a:r>
            <a:endParaRPr lang="en-IE" dirty="0"/>
          </a:p>
        </p:txBody>
      </p:sp>
      <p:cxnSp>
        <p:nvCxnSpPr>
          <p:cNvPr id="3" name="Straight Connector 2">
            <a:extLst>
              <a:ext uri="{FF2B5EF4-FFF2-40B4-BE49-F238E27FC236}">
                <a16:creationId xmlns:a16="http://schemas.microsoft.com/office/drawing/2014/main" id="{FC6E1E50-2017-8B62-90CD-55ECF0707E0F}"/>
              </a:ext>
            </a:extLst>
          </p:cNvPr>
          <p:cNvCxnSpPr/>
          <p:nvPr/>
        </p:nvCxnSpPr>
        <p:spPr>
          <a:xfrm>
            <a:off x="611372" y="3602813"/>
            <a:ext cx="7921256" cy="0"/>
          </a:xfrm>
          <a:prstGeom prst="line">
            <a:avLst/>
          </a:prstGeom>
        </p:spPr>
        <p:style>
          <a:lnRef idx="2">
            <a:schemeClr val="dk1"/>
          </a:lnRef>
          <a:fillRef idx="0">
            <a:schemeClr val="dk1"/>
          </a:fillRef>
          <a:effectRef idx="1">
            <a:schemeClr val="dk1"/>
          </a:effectRef>
          <a:fontRef idx="minor">
            <a:schemeClr val="tx1"/>
          </a:fontRef>
        </p:style>
      </p:cxnSp>
      <p:cxnSp>
        <p:nvCxnSpPr>
          <p:cNvPr id="4" name="Straight Connector 3">
            <a:extLst>
              <a:ext uri="{FF2B5EF4-FFF2-40B4-BE49-F238E27FC236}">
                <a16:creationId xmlns:a16="http://schemas.microsoft.com/office/drawing/2014/main" id="{076CD893-A776-491D-121A-E1E6EAD23234}"/>
              </a:ext>
            </a:extLst>
          </p:cNvPr>
          <p:cNvCxnSpPr/>
          <p:nvPr/>
        </p:nvCxnSpPr>
        <p:spPr>
          <a:xfrm>
            <a:off x="611372" y="1913711"/>
            <a:ext cx="7921256"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grpSp>
        <p:nvGrpSpPr>
          <p:cNvPr id="163" name="Google Shape;163;p5"/>
          <p:cNvGrpSpPr/>
          <p:nvPr/>
        </p:nvGrpSpPr>
        <p:grpSpPr>
          <a:xfrm>
            <a:off x="2858975" y="-386925"/>
            <a:ext cx="701425" cy="247750"/>
            <a:chOff x="2858975" y="3984400"/>
            <a:chExt cx="701425" cy="247750"/>
          </a:xfrm>
        </p:grpSpPr>
        <p:sp>
          <p:nvSpPr>
            <p:cNvPr id="164" name="Google Shape;164;p5"/>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5"/>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5"/>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5"/>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8" name="Google Shape;168;p5"/>
          <p:cNvSpPr txBox="1">
            <a:spLocks noGrp="1"/>
          </p:cNvSpPr>
          <p:nvPr>
            <p:ph type="title"/>
          </p:nvPr>
        </p:nvSpPr>
        <p:spPr>
          <a:xfrm>
            <a:off x="122660" y="1057955"/>
            <a:ext cx="6875480" cy="1419319"/>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sz="4400" dirty="0"/>
              <a:t>O que é O </a:t>
            </a:r>
            <a:r>
              <a:rPr lang="en-IE" sz="4400" dirty="0" err="1"/>
              <a:t>consumo</a:t>
            </a:r>
            <a:r>
              <a:rPr lang="en-IE" sz="4400" dirty="0"/>
              <a:t> </a:t>
            </a:r>
            <a:r>
              <a:rPr lang="en-IE" sz="4400" dirty="0" err="1"/>
              <a:t>SUSTentável</a:t>
            </a:r>
            <a:r>
              <a:rPr lang="en-IE" sz="4400" dirty="0"/>
              <a:t>?</a:t>
            </a:r>
            <a:endParaRPr sz="4400" dirty="0"/>
          </a:p>
        </p:txBody>
      </p:sp>
      <p:pic>
        <p:nvPicPr>
          <p:cNvPr id="2050" name="Picture 2" descr="Sustainable consumption in everyday personal life Vector Image">
            <a:extLst>
              <a:ext uri="{FF2B5EF4-FFF2-40B4-BE49-F238E27FC236}">
                <a16:creationId xmlns:a16="http://schemas.microsoft.com/office/drawing/2014/main" id="{25A708B1-0F8A-B6B7-F23D-B7F9206381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721" b="12279"/>
          <a:stretch/>
        </p:blipFill>
        <p:spPr bwMode="auto">
          <a:xfrm>
            <a:off x="1016001" y="1906289"/>
            <a:ext cx="1467060" cy="13309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BFA70B8-68D5-CC17-3F86-7F97DB7CECA2}"/>
              </a:ext>
            </a:extLst>
          </p:cNvPr>
          <p:cNvSpPr txBox="1"/>
          <p:nvPr/>
        </p:nvSpPr>
        <p:spPr>
          <a:xfrm>
            <a:off x="2564169" y="1906289"/>
            <a:ext cx="5563829" cy="2308324"/>
          </a:xfrm>
          <a:prstGeom prst="rect">
            <a:avLst/>
          </a:prstGeom>
          <a:noFill/>
        </p:spPr>
        <p:txBody>
          <a:bodyPr wrap="square">
            <a:spAutoFit/>
          </a:bodyPr>
          <a:lstStyle/>
          <a:p>
            <a:pPr algn="just"/>
            <a:r>
              <a:rPr lang="pt-PT" sz="1800" i="1" dirty="0">
                <a:solidFill>
                  <a:srgbClr val="01724C"/>
                </a:solidFill>
                <a:latin typeface="Roboto" panose="02000000000000000000" pitchFamily="2" charset="0"/>
              </a:rPr>
              <a:t>«A utilização de serviços e produtos conexos que respondam às necessidades básicas e proporcionem uma melhor qualidade de vida, minimizando a utilização de recursos naturais e materiais tóxicos, bem como as emissões de resíduos e poluentes ao longo do ciclo de vida do serviço ou produto, de modo a não comprometer as necessidades das gerações futuras».</a:t>
            </a:r>
            <a:endParaRPr lang="x-none" sz="1800"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6"/>
          <p:cNvSpPr txBox="1">
            <a:spLocks noGrp="1"/>
          </p:cNvSpPr>
          <p:nvPr>
            <p:ph type="title"/>
          </p:nvPr>
        </p:nvSpPr>
        <p:spPr>
          <a:xfrm>
            <a:off x="-10011925" y="576463"/>
            <a:ext cx="3858900"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IE"/>
              <a:t>My work - project 2</a:t>
            </a:r>
            <a:endParaRPr/>
          </a:p>
        </p:txBody>
      </p:sp>
      <p:sp>
        <p:nvSpPr>
          <p:cNvPr id="175" name="Google Shape;175;p6"/>
          <p:cNvSpPr txBox="1">
            <a:spLocks noGrp="1"/>
          </p:cNvSpPr>
          <p:nvPr>
            <p:ph type="subTitle" idx="1"/>
          </p:nvPr>
        </p:nvSpPr>
        <p:spPr>
          <a:xfrm>
            <a:off x="-10011800" y="1182138"/>
            <a:ext cx="3265500" cy="675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IE" sz="1400" b="0" i="0" u="none" strike="noStrike" cap="none">
                <a:solidFill>
                  <a:srgbClr val="000000"/>
                </a:solidFill>
                <a:latin typeface="Arial"/>
                <a:ea typeface="Arial"/>
                <a:cs typeface="Arial"/>
                <a:sym typeface="Arial"/>
              </a:rPr>
              <a:t>Venus has a beautiful name and is the second planet from the Sun</a:t>
            </a:r>
            <a:endParaRPr sz="1400" b="0" i="0" u="none" strike="noStrike" cap="none">
              <a:solidFill>
                <a:srgbClr val="000000"/>
              </a:solidFill>
              <a:latin typeface="Arial"/>
              <a:ea typeface="Arial"/>
              <a:cs typeface="Arial"/>
              <a:sym typeface="Arial"/>
            </a:endParaRPr>
          </a:p>
        </p:txBody>
      </p:sp>
      <p:sp>
        <p:nvSpPr>
          <p:cNvPr id="176" name="Google Shape;176;p6"/>
          <p:cNvSpPr/>
          <p:nvPr/>
        </p:nvSpPr>
        <p:spPr>
          <a:xfrm flipH="1">
            <a:off x="-1019175" y="3150311"/>
            <a:ext cx="3730796" cy="3588793"/>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6"/>
          <p:cNvSpPr/>
          <p:nvPr/>
        </p:nvSpPr>
        <p:spPr>
          <a:xfrm flipH="1">
            <a:off x="-149170" y="4001525"/>
            <a:ext cx="1876800" cy="18768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8" name="Google Shape;178;p6"/>
          <p:cNvPicPr preferRelativeResize="0"/>
          <p:nvPr/>
        </p:nvPicPr>
        <p:blipFill rotWithShape="1">
          <a:blip r:embed="rId3">
            <a:alphaModFix/>
          </a:blip>
          <a:srcRect l="29359" r="29359"/>
          <a:stretch/>
        </p:blipFill>
        <p:spPr>
          <a:xfrm>
            <a:off x="713100" y="576463"/>
            <a:ext cx="3160200" cy="3217200"/>
          </a:xfrm>
          <a:prstGeom prst="ellipse">
            <a:avLst/>
          </a:prstGeom>
          <a:noFill/>
          <a:ln>
            <a:noFill/>
          </a:ln>
        </p:spPr>
      </p:pic>
      <p:sp>
        <p:nvSpPr>
          <p:cNvPr id="179" name="Google Shape;179;p6"/>
          <p:cNvSpPr/>
          <p:nvPr/>
        </p:nvSpPr>
        <p:spPr>
          <a:xfrm>
            <a:off x="713773" y="2396688"/>
            <a:ext cx="3160161" cy="158130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6"/>
          <p:cNvSpPr txBox="1">
            <a:spLocks noGrp="1"/>
          </p:cNvSpPr>
          <p:nvPr>
            <p:ph type="title"/>
          </p:nvPr>
        </p:nvSpPr>
        <p:spPr>
          <a:xfrm>
            <a:off x="3873300" y="576463"/>
            <a:ext cx="3858900"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IE" dirty="0" err="1"/>
              <a:t>Factos</a:t>
            </a:r>
            <a:r>
              <a:rPr lang="en-IE" dirty="0"/>
              <a:t> e </a:t>
            </a:r>
            <a:r>
              <a:rPr lang="en-IE" dirty="0" err="1"/>
              <a:t>números</a:t>
            </a:r>
            <a:endParaRPr lang="en-IE" dirty="0"/>
          </a:p>
        </p:txBody>
      </p:sp>
      <p:sp>
        <p:nvSpPr>
          <p:cNvPr id="181" name="Google Shape;181;p6"/>
          <p:cNvSpPr txBox="1">
            <a:spLocks noGrp="1"/>
          </p:cNvSpPr>
          <p:nvPr>
            <p:ph type="subTitle" idx="1"/>
          </p:nvPr>
        </p:nvSpPr>
        <p:spPr>
          <a:xfrm>
            <a:off x="3709497" y="1182137"/>
            <a:ext cx="5136792" cy="3704369"/>
          </a:xfrm>
          <a:prstGeom prst="rect">
            <a:avLst/>
          </a:prstGeom>
          <a:noFill/>
          <a:ln>
            <a:noFill/>
          </a:ln>
        </p:spPr>
        <p:txBody>
          <a:bodyPr spcFirstLastPara="1" wrap="square" lIns="91425" tIns="91425" rIns="91425" bIns="91425" anchor="t" anchorCtr="0">
            <a:noAutofit/>
          </a:bodyPr>
          <a:lstStyle/>
          <a:p>
            <a:pPr marL="285750" indent="-285750"/>
            <a:r>
              <a:rPr lang="pt-PT" dirty="0">
                <a:solidFill>
                  <a:schemeClr val="tx1"/>
                </a:solidFill>
                <a:latin typeface="+mj-lt"/>
              </a:rPr>
              <a:t>Todos os anos, estima-se que um terço de todos os alimentos produzidos - o equivalente a 1,3 mil milhões de toneladas no valor de cerca de 1 bilião de dólares - acaba por apodrecer nos contentores dos consumidores e retalhistas ou por se estragar devido a más práticas de transporte e de colheita.</a:t>
            </a:r>
          </a:p>
          <a:p>
            <a:pPr marL="285750" indent="-285750"/>
            <a:endParaRPr lang="en-IE" b="0" i="0" u="none" strike="noStrike" dirty="0">
              <a:solidFill>
                <a:schemeClr val="tx1"/>
              </a:solidFill>
              <a:effectLst/>
              <a:latin typeface="+mj-lt"/>
            </a:endParaRPr>
          </a:p>
          <a:p>
            <a:pPr marL="285750" indent="-285750"/>
            <a:r>
              <a:rPr lang="pt-PT" dirty="0">
                <a:solidFill>
                  <a:schemeClr val="tx1"/>
                </a:solidFill>
                <a:latin typeface="+mj-lt"/>
              </a:rPr>
              <a:t>Se as pessoas em todo o mundo mudassem para lâmpadas energeticamente eficientes, o mundo pouparia 120 mil milhões de dólares por ano</a:t>
            </a:r>
            <a:r>
              <a:rPr lang="en-IE" b="1" i="0" u="none" strike="noStrike" dirty="0">
                <a:solidFill>
                  <a:schemeClr val="tx1"/>
                </a:solidFill>
                <a:effectLst/>
                <a:latin typeface="+mj-lt"/>
              </a:rPr>
              <a:t>.</a:t>
            </a:r>
          </a:p>
          <a:p>
            <a:pPr marL="285750" indent="-285750"/>
            <a:endParaRPr lang="en-IE" sz="1600" b="0" i="0" u="none" strike="noStrike" dirty="0">
              <a:solidFill>
                <a:schemeClr val="tx1"/>
              </a:solidFill>
              <a:effectLst/>
              <a:latin typeface="+mj-lt"/>
            </a:endParaRPr>
          </a:p>
          <a:p>
            <a:pPr marL="285750" indent="-285750"/>
            <a:r>
              <a:rPr lang="pt-PT" dirty="0">
                <a:solidFill>
                  <a:schemeClr val="tx1"/>
                </a:solidFill>
                <a:latin typeface="+mj-lt"/>
              </a:rPr>
              <a:t>Se a população mundial atingir 9,6 mil milhões de pessoas até 2050, poderá ser necessário o equivalente a quase três planetas para fornecer os recursos naturais necessários para sustentar os atuais estilos de vida.</a:t>
            </a:r>
            <a:endParaRPr dirty="0">
              <a:solidFill>
                <a:schemeClr val="tx1"/>
              </a:solidFill>
              <a:latin typeface="+mj-lt"/>
            </a:endParaRPr>
          </a:p>
        </p:txBody>
      </p:sp>
      <p:sp>
        <p:nvSpPr>
          <p:cNvPr id="2" name="TextBox 19">
            <a:extLst>
              <a:ext uri="{FF2B5EF4-FFF2-40B4-BE49-F238E27FC236}">
                <a16:creationId xmlns:a16="http://schemas.microsoft.com/office/drawing/2014/main" id="{B0DB0D2F-3551-2351-B43C-D24FE9292F1E}"/>
              </a:ext>
            </a:extLst>
          </p:cNvPr>
          <p:cNvSpPr txBox="1"/>
          <p:nvPr/>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oogle Shape;69;p16" descr="Graphical user interface, text, application&#10;&#10;Description automatically generated">
            <a:extLst>
              <a:ext uri="{FF2B5EF4-FFF2-40B4-BE49-F238E27FC236}">
                <a16:creationId xmlns:a16="http://schemas.microsoft.com/office/drawing/2014/main" id="{62C95C7C-39BB-E1CA-D73A-420C393C0F06}"/>
              </a:ext>
            </a:extLst>
          </p:cNvPr>
          <p:cNvPicPr preferRelativeResize="0"/>
          <p:nvPr/>
        </p:nvPicPr>
        <p:blipFill rotWithShape="1">
          <a:blip r:embed="rId4">
            <a:alphaModFix/>
          </a:blip>
          <a:srcRect r="25004"/>
          <a:stretch/>
        </p:blipFill>
        <p:spPr>
          <a:xfrm>
            <a:off x="72618" y="4814136"/>
            <a:ext cx="1006682" cy="27580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5" name="Title 4">
            <a:extLst>
              <a:ext uri="{FF2B5EF4-FFF2-40B4-BE49-F238E27FC236}">
                <a16:creationId xmlns:a16="http://schemas.microsoft.com/office/drawing/2014/main" id="{7B9AB94D-E3A7-463E-0BA1-B253AE46334D}"/>
              </a:ext>
            </a:extLst>
          </p:cNvPr>
          <p:cNvSpPr>
            <a:spLocks noGrp="1"/>
          </p:cNvSpPr>
          <p:nvPr>
            <p:ph type="title"/>
          </p:nvPr>
        </p:nvSpPr>
        <p:spPr>
          <a:xfrm>
            <a:off x="645463" y="775975"/>
            <a:ext cx="3060475" cy="4614731"/>
          </a:xfrm>
        </p:spPr>
        <p:txBody>
          <a:bodyPr/>
          <a:lstStyle/>
          <a:p>
            <a:br>
              <a:rPr lang="en-US" sz="2000" dirty="0"/>
            </a:br>
            <a:br>
              <a:rPr lang="en-US" sz="2000" dirty="0"/>
            </a:br>
            <a:br>
              <a:rPr lang="en-US" sz="2000" dirty="0"/>
            </a:br>
            <a:br>
              <a:rPr lang="en-US" sz="2000" dirty="0"/>
            </a:br>
            <a:r>
              <a:rPr lang="en-US" sz="2000" dirty="0"/>
              <a:t>O </a:t>
            </a:r>
            <a:r>
              <a:rPr lang="en-US" sz="2000" dirty="0" err="1"/>
              <a:t>desenvolvimento</a:t>
            </a:r>
            <a:r>
              <a:rPr lang="en-US" sz="2000" dirty="0"/>
              <a:t> </a:t>
            </a:r>
            <a:r>
              <a:rPr lang="en-US" sz="2000" dirty="0" err="1"/>
              <a:t>sustentável</a:t>
            </a:r>
            <a:r>
              <a:rPr lang="en-US" sz="2000" dirty="0"/>
              <a:t> </a:t>
            </a:r>
            <a:r>
              <a:rPr lang="en-US" sz="2000" dirty="0" err="1"/>
              <a:t>baseia</a:t>
            </a:r>
            <a:r>
              <a:rPr lang="en-US" sz="2000" dirty="0"/>
              <a:t>-se </a:t>
            </a:r>
            <a:r>
              <a:rPr lang="en-US" sz="2000" dirty="0" err="1"/>
              <a:t>em</a:t>
            </a:r>
            <a:r>
              <a:rPr lang="en-US" sz="2000" dirty="0"/>
              <a:t> </a:t>
            </a:r>
            <a:r>
              <a:rPr lang="en-US" sz="2000" dirty="0" err="1"/>
              <a:t>três</a:t>
            </a:r>
            <a:r>
              <a:rPr lang="en-US" sz="2000" dirty="0"/>
              <a:t> </a:t>
            </a:r>
            <a:r>
              <a:rPr lang="en-US" sz="2000" dirty="0" err="1"/>
              <a:t>pilares</a:t>
            </a:r>
            <a:r>
              <a:rPr lang="en-US" sz="2000" dirty="0"/>
              <a:t> </a:t>
            </a:r>
            <a:r>
              <a:rPr lang="en-US" sz="2000" dirty="0" err="1"/>
              <a:t>fundamentais</a:t>
            </a:r>
            <a:r>
              <a:rPr lang="en-US" sz="2000" dirty="0"/>
              <a:t>: social, </a:t>
            </a:r>
            <a:r>
              <a:rPr lang="en-US" sz="2000" dirty="0" err="1"/>
              <a:t>económico</a:t>
            </a:r>
            <a:r>
              <a:rPr lang="en-US" sz="2000" dirty="0"/>
              <a:t> e Ambiental.</a:t>
            </a:r>
            <a:br>
              <a:rPr lang="en-US" sz="2000" dirty="0"/>
            </a:br>
            <a:endParaRPr lang="x-none" sz="2000" dirty="0"/>
          </a:p>
        </p:txBody>
      </p:sp>
      <p:pic>
        <p:nvPicPr>
          <p:cNvPr id="12290" name="Picture 2" descr="Sustainable Consumption">
            <a:extLst>
              <a:ext uri="{FF2B5EF4-FFF2-40B4-BE49-F238E27FC236}">
                <a16:creationId xmlns:a16="http://schemas.microsoft.com/office/drawing/2014/main" id="{F1EE6866-F8B4-CFB4-18C4-CB19FE7A8D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8139" y="243308"/>
            <a:ext cx="4382151" cy="4367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766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5" name="Title 4">
            <a:extLst>
              <a:ext uri="{FF2B5EF4-FFF2-40B4-BE49-F238E27FC236}">
                <a16:creationId xmlns:a16="http://schemas.microsoft.com/office/drawing/2014/main" id="{7B9AB94D-E3A7-463E-0BA1-B253AE46334D}"/>
              </a:ext>
            </a:extLst>
          </p:cNvPr>
          <p:cNvSpPr>
            <a:spLocks noGrp="1"/>
          </p:cNvSpPr>
          <p:nvPr>
            <p:ph type="title"/>
          </p:nvPr>
        </p:nvSpPr>
        <p:spPr>
          <a:xfrm>
            <a:off x="1954829" y="0"/>
            <a:ext cx="5787235" cy="1538344"/>
          </a:xfrm>
        </p:spPr>
        <p:txBody>
          <a:bodyPr/>
          <a:lstStyle/>
          <a:p>
            <a:br>
              <a:rPr lang="en-US" sz="2800" dirty="0"/>
            </a:br>
            <a:r>
              <a:rPr lang="pt-PT" sz="2800" dirty="0" err="1"/>
              <a:t>ModelO</a:t>
            </a:r>
            <a:r>
              <a:rPr lang="pt-PT" sz="2800" dirty="0"/>
              <a:t> DE DECISÃO PARA UM CONSUMO </a:t>
            </a:r>
            <a:r>
              <a:rPr lang="pt-PT" sz="2800" dirty="0" err="1"/>
              <a:t>SustENTÁVEL</a:t>
            </a:r>
            <a:r>
              <a:rPr lang="pt-PT" sz="2800" dirty="0"/>
              <a:t>: </a:t>
            </a:r>
            <a:r>
              <a:rPr lang="pt-PT" sz="2800" dirty="0" err="1"/>
              <a:t>DeterminantEs</a:t>
            </a:r>
            <a:r>
              <a:rPr lang="pt-PT" sz="2800" dirty="0"/>
              <a:t> E </a:t>
            </a:r>
            <a:r>
              <a:rPr lang="pt-PT" sz="2800" dirty="0" err="1"/>
              <a:t>MotivaÇÕEs</a:t>
            </a:r>
            <a:r>
              <a:rPr lang="pt-PT" sz="2800" dirty="0"/>
              <a:t> </a:t>
            </a:r>
            <a:br>
              <a:rPr lang="en-US" sz="2800" dirty="0"/>
            </a:br>
            <a:endParaRPr lang="x-none" sz="2800" dirty="0"/>
          </a:p>
        </p:txBody>
      </p:sp>
      <p:sp>
        <p:nvSpPr>
          <p:cNvPr id="9" name="TextBox 8">
            <a:extLst>
              <a:ext uri="{FF2B5EF4-FFF2-40B4-BE49-F238E27FC236}">
                <a16:creationId xmlns:a16="http://schemas.microsoft.com/office/drawing/2014/main" id="{C32BBFE4-25B2-E30A-F5FD-960F16605265}"/>
              </a:ext>
            </a:extLst>
          </p:cNvPr>
          <p:cNvSpPr txBox="1"/>
          <p:nvPr/>
        </p:nvSpPr>
        <p:spPr>
          <a:xfrm>
            <a:off x="1038003" y="1421076"/>
            <a:ext cx="7620886" cy="2800767"/>
          </a:xfrm>
          <a:prstGeom prst="rect">
            <a:avLst/>
          </a:prstGeom>
          <a:noFill/>
        </p:spPr>
        <p:txBody>
          <a:bodyPr wrap="square">
            <a:spAutoFit/>
          </a:bodyPr>
          <a:lstStyle/>
          <a:p>
            <a:pPr marL="285750" indent="-285750">
              <a:buFont typeface="Arial" panose="020B0604020202020204" pitchFamily="34" charset="0"/>
              <a:buChar char="•"/>
            </a:pPr>
            <a:r>
              <a:rPr lang="pt-PT" sz="1600" dirty="0">
                <a:latin typeface="+mj-lt"/>
              </a:rPr>
              <a:t>As tentativas de explicar ou alterar o comportamento no sentido de um consumo mais sustentável devem começar com as diversas e interdependentes quantidades de influência do consumo sustentável.</a:t>
            </a:r>
          </a:p>
          <a:p>
            <a:pPr marL="285750" indent="-285750">
              <a:buFont typeface="Arial" panose="020B0604020202020204" pitchFamily="34" charset="0"/>
              <a:buChar char="•"/>
            </a:pPr>
            <a:endParaRPr lang="en-IE" sz="1600" b="0" i="0" u="none" strike="noStrike" dirty="0">
              <a:solidFill>
                <a:srgbClr val="000000"/>
              </a:solidFill>
              <a:effectLst/>
              <a:latin typeface="+mj-lt"/>
            </a:endParaRPr>
          </a:p>
          <a:p>
            <a:pPr marL="285750" indent="-285750">
              <a:buFont typeface="Arial" panose="020B0604020202020204" pitchFamily="34" charset="0"/>
              <a:buChar char="•"/>
            </a:pPr>
            <a:r>
              <a:rPr lang="pt-PT" sz="1600" dirty="0">
                <a:latin typeface="+mj-lt"/>
              </a:rPr>
              <a:t>A imagem seguinte apresenta uma panorâmica de um modelo geral de tomada de decisão sobre o consumo sustentável derivado de diferentes estudos.</a:t>
            </a:r>
          </a:p>
          <a:p>
            <a:pPr marL="285750" indent="-285750">
              <a:buFont typeface="Arial" panose="020B0604020202020204" pitchFamily="34" charset="0"/>
              <a:buChar char="•"/>
            </a:pPr>
            <a:endParaRPr lang="en-IE" sz="1600" b="0" i="0" u="none" strike="noStrike" dirty="0">
              <a:solidFill>
                <a:srgbClr val="000000"/>
              </a:solidFill>
              <a:effectLst/>
              <a:latin typeface="+mj-lt"/>
            </a:endParaRPr>
          </a:p>
          <a:p>
            <a:pPr marL="285750" indent="-285750">
              <a:buFont typeface="Arial" panose="020B0604020202020204" pitchFamily="34" charset="0"/>
              <a:buChar char="•"/>
            </a:pPr>
            <a:r>
              <a:rPr lang="pt-PT" sz="1600" dirty="0">
                <a:latin typeface="+mj-lt"/>
              </a:rPr>
              <a:t>Isto implica que as crenças conduzem a atitudes que, por sua vez, originam intenções. As intenções determinam o comportamento efetivo de compra. Muitos fatores individuais, sociais e situacionais diferentes influenciam este processo de decisão.</a:t>
            </a:r>
            <a:endParaRPr lang="en-IE" sz="1600" b="0" i="0" u="none" strike="noStrike" dirty="0">
              <a:solidFill>
                <a:srgbClr val="000000"/>
              </a:solidFill>
              <a:effectLst/>
              <a:latin typeface="+mj-lt"/>
            </a:endParaRPr>
          </a:p>
        </p:txBody>
      </p:sp>
    </p:spTree>
    <p:extLst>
      <p:ext uri="{BB962C8B-B14F-4D97-AF65-F5344CB8AC3E}">
        <p14:creationId xmlns:p14="http://schemas.microsoft.com/office/powerpoint/2010/main" val="2159605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7" name="Picture 6">
            <a:extLst>
              <a:ext uri="{FF2B5EF4-FFF2-40B4-BE49-F238E27FC236}">
                <a16:creationId xmlns:a16="http://schemas.microsoft.com/office/drawing/2014/main" id="{7AC80C56-696E-2A4B-D4D2-545B47446E7C}"/>
              </a:ext>
            </a:extLst>
          </p:cNvPr>
          <p:cNvPicPr>
            <a:picLocks noChangeAspect="1"/>
          </p:cNvPicPr>
          <p:nvPr/>
        </p:nvPicPr>
        <p:blipFill>
          <a:blip r:embed="rId3"/>
          <a:stretch>
            <a:fillRect/>
          </a:stretch>
        </p:blipFill>
        <p:spPr>
          <a:xfrm>
            <a:off x="1234731" y="1122028"/>
            <a:ext cx="7223574" cy="3654279"/>
          </a:xfrm>
          <a:prstGeom prst="rect">
            <a:avLst/>
          </a:prstGeom>
        </p:spPr>
      </p:pic>
      <p:sp>
        <p:nvSpPr>
          <p:cNvPr id="4" name="Title 4">
            <a:extLst>
              <a:ext uri="{FF2B5EF4-FFF2-40B4-BE49-F238E27FC236}">
                <a16:creationId xmlns:a16="http://schemas.microsoft.com/office/drawing/2014/main" id="{23D17205-971B-CBD0-8A20-78CD9DE1CBD6}"/>
              </a:ext>
            </a:extLst>
          </p:cNvPr>
          <p:cNvSpPr>
            <a:spLocks noGrp="1"/>
          </p:cNvSpPr>
          <p:nvPr>
            <p:ph type="title"/>
          </p:nvPr>
        </p:nvSpPr>
        <p:spPr>
          <a:xfrm>
            <a:off x="2337601" y="-297711"/>
            <a:ext cx="5700613" cy="1117848"/>
          </a:xfrm>
        </p:spPr>
        <p:txBody>
          <a:bodyPr/>
          <a:lstStyle/>
          <a:p>
            <a:br>
              <a:rPr lang="en-US" sz="2400" dirty="0"/>
            </a:br>
            <a:r>
              <a:rPr lang="pt-PT" sz="2400" dirty="0" err="1"/>
              <a:t>ModelO</a:t>
            </a:r>
            <a:r>
              <a:rPr lang="pt-PT" sz="2400" dirty="0"/>
              <a:t> DE DECISÃO PARA UM CONSUMO </a:t>
            </a:r>
            <a:r>
              <a:rPr lang="pt-PT" sz="2400" dirty="0" err="1"/>
              <a:t>SustENTÁVEL</a:t>
            </a:r>
            <a:r>
              <a:rPr lang="pt-PT" sz="2400" dirty="0"/>
              <a:t>: </a:t>
            </a:r>
            <a:r>
              <a:rPr lang="pt-PT" sz="2400" dirty="0" err="1"/>
              <a:t>DeterminantEs</a:t>
            </a:r>
            <a:r>
              <a:rPr lang="pt-PT" sz="2400" dirty="0"/>
              <a:t> E </a:t>
            </a:r>
            <a:r>
              <a:rPr lang="pt-PT" sz="2400" dirty="0" err="1"/>
              <a:t>MotivaÇÕEs</a:t>
            </a:r>
            <a:r>
              <a:rPr lang="pt-PT" sz="2400" dirty="0"/>
              <a:t> </a:t>
            </a:r>
            <a:br>
              <a:rPr lang="en-US" sz="2400" dirty="0"/>
            </a:br>
            <a:endParaRPr lang="x-none" sz="2400" dirty="0"/>
          </a:p>
        </p:txBody>
      </p:sp>
    </p:spTree>
    <p:extLst>
      <p:ext uri="{BB962C8B-B14F-4D97-AF65-F5344CB8AC3E}">
        <p14:creationId xmlns:p14="http://schemas.microsoft.com/office/powerpoint/2010/main" val="3245278045"/>
      </p:ext>
    </p:extLst>
  </p:cSld>
  <p:clrMapOvr>
    <a:masterClrMapping/>
  </p:clrMapOvr>
</p:sld>
</file>

<file path=ppt/theme/theme1.xml><?xml version="1.0" encoding="utf-8"?>
<a:theme xmlns:a="http://schemas.openxmlformats.org/drawingml/2006/main" name="Creal Modern Portfolio by Slidesgo">
  <a:themeElements>
    <a:clrScheme name="Simple Light">
      <a:dk1>
        <a:srgbClr val="000000"/>
      </a:dk1>
      <a:lt1>
        <a:srgbClr val="FFFFFF"/>
      </a:lt1>
      <a:dk2>
        <a:srgbClr val="595959"/>
      </a:dk2>
      <a:lt2>
        <a:srgbClr val="EEEEEE"/>
      </a:lt2>
      <a:accent1>
        <a:srgbClr val="EC9FFF"/>
      </a:accent1>
      <a:accent2>
        <a:srgbClr val="F4C5FF"/>
      </a:accent2>
      <a:accent3>
        <a:srgbClr val="3A65F6"/>
      </a:accent3>
      <a:accent4>
        <a:srgbClr val="29008C"/>
      </a:accent4>
      <a:accent5>
        <a:srgbClr val="F8D9FF"/>
      </a:accent5>
      <a:accent6>
        <a:srgbClr val="052B50"/>
      </a:accent6>
      <a:hlink>
        <a:srgbClr val="052B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1099</Words>
  <Application>Microsoft Office PowerPoint</Application>
  <PresentationFormat>Bildschirmpräsentation (16:9)</PresentationFormat>
  <Paragraphs>118</Paragraphs>
  <Slides>19</Slides>
  <Notes>18</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19</vt:i4>
      </vt:variant>
    </vt:vector>
  </HeadingPairs>
  <TitlesOfParts>
    <vt:vector size="26" baseType="lpstr">
      <vt:lpstr>Roboto</vt:lpstr>
      <vt:lpstr>Arial</vt:lpstr>
      <vt:lpstr>Bebas Neue</vt:lpstr>
      <vt:lpstr>Noto Sans</vt:lpstr>
      <vt:lpstr>Arial</vt:lpstr>
      <vt:lpstr>Calibri</vt:lpstr>
      <vt:lpstr>Creal Modern Portfolio by Slidesgo</vt:lpstr>
      <vt:lpstr>Modelos de negócio para empresas em economia circular</vt:lpstr>
      <vt:lpstr>O consumo SUSTentável</vt:lpstr>
      <vt:lpstr>Objetivo da Masterclass</vt:lpstr>
      <vt:lpstr>eStrutura da Masterclass – O consumo SUSTentável</vt:lpstr>
      <vt:lpstr>O que é O consumo SUSTentável?</vt:lpstr>
      <vt:lpstr>My work - project 2</vt:lpstr>
      <vt:lpstr>    O desenvolvimento sustentável baseia-se em três pilares fundamentais: social, económico e Ambiental. </vt:lpstr>
      <vt:lpstr> ModelO DE DECISÃO PARA UM CONSUMO SustENTÁVEL: DeterminantEs E MotivaÇÕEs  </vt:lpstr>
      <vt:lpstr> ModelO DE DECISÃO PARA UM CONSUMO SustENTÁVEL: DeterminantEs E MotivaÇÕEs  </vt:lpstr>
      <vt:lpstr>PowerPoint-Präsentation</vt:lpstr>
      <vt:lpstr>Quais são os exemplos de consumo sustentável?</vt:lpstr>
      <vt:lpstr>Quais são os exemplos de consumo sustentável?</vt:lpstr>
      <vt:lpstr>ATIVIDADE </vt:lpstr>
      <vt:lpstr>ATIVIDADE </vt:lpstr>
      <vt:lpstr>ATIVIDADE </vt:lpstr>
      <vt:lpstr>ATIVIDADE </vt:lpstr>
      <vt:lpstr>Conclusão </vt:lpstr>
      <vt:lpstr>Conclusão </vt:lpstr>
      <vt:lpstr>OBRIGADO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Modelling for Circular Economy Businesses</dc:title>
  <dc:creator>Jennifer Nolan</dc:creator>
  <cp:lastModifiedBy>saskia_ha@web.de</cp:lastModifiedBy>
  <cp:revision>35</cp:revision>
  <dcterms:modified xsi:type="dcterms:W3CDTF">2023-06-21T14:29:44Z</dcterms:modified>
</cp:coreProperties>
</file>