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71" r:id="rId8"/>
    <p:sldId id="273" r:id="rId9"/>
    <p:sldId id="272" r:id="rId10"/>
    <p:sldId id="269" r:id="rId11"/>
    <p:sldId id="270" r:id="rId12"/>
    <p:sldId id="262" r:id="rId13"/>
    <p:sldId id="266" r:id="rId14"/>
    <p:sldId id="267" r:id="rId15"/>
    <p:sldId id="268" r:id="rId16"/>
    <p:sldId id="275" r:id="rId17"/>
    <p:sldId id="276" r:id="rId18"/>
    <p:sldId id="265" r:id="rId19"/>
  </p:sldIdLst>
  <p:sldSz cx="9144000" cy="5143500" type="screen16x9"/>
  <p:notesSz cx="6858000" cy="9144000"/>
  <p:embeddedFontLst>
    <p:embeddedFont>
      <p:font typeface="Bahnschrift SemiBold" panose="020B0502040204020203" pitchFamily="34" charset="0"/>
      <p:bold r:id="rId21"/>
    </p:embeddedFont>
    <p:embeddedFont>
      <p:font typeface="Bahnschrift SemiBold Condensed" panose="020B0502040204020203" pitchFamily="34" charset="0"/>
      <p:bold r:id="rId22"/>
    </p:embeddedFont>
    <p:embeddedFont>
      <p:font typeface="Bebas Neue" panose="020B0606020202050201" pitchFamily="34" charset="0"/>
      <p:regular r:id="rId23"/>
    </p:embeddedFont>
    <p:embeddedFont>
      <p:font typeface="Noto Sans" panose="020B050204050402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8uS3mDX5b0cqq3T8xF4lemfnh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540"/>
    <a:srgbClr val="E7501B"/>
    <a:srgbClr val="14A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54"/>
  </p:normalViewPr>
  <p:slideViewPr>
    <p:cSldViewPr snapToGrid="0">
      <p:cViewPr varScale="1">
        <p:scale>
          <a:sx n="105" d="100"/>
          <a:sy n="105" d="100"/>
        </p:scale>
        <p:origin x="2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858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454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303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015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282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1236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6676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741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273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7434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2FDEB19-9C50-7804-B605-D7BF43D400CB}"/>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1C8AFFD-EAC4-F165-1273-CDC18AFD6B1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34;p13" descr="Graphical user interface, text, application&#10;&#10;Description automatically generated">
            <a:extLst>
              <a:ext uri="{FF2B5EF4-FFF2-40B4-BE49-F238E27FC236}">
                <a16:creationId xmlns:a16="http://schemas.microsoft.com/office/drawing/2014/main" id="{F107B79E-D729-BE0E-5DD1-5EED586E0116}"/>
              </a:ext>
            </a:extLst>
          </p:cNvPr>
          <p:cNvPicPr preferRelativeResize="0"/>
          <p:nvPr userDrawn="1"/>
        </p:nvPicPr>
        <p:blipFill rotWithShape="1">
          <a:blip r:embed="rId4">
            <a:alphaModFix/>
          </a:blip>
          <a:srcRect r="25004"/>
          <a:stretch/>
        </p:blipFill>
        <p:spPr>
          <a:xfrm>
            <a:off x="161518" y="4846580"/>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1615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5CCEB53-E4A5-FFF7-D9CC-C7934232DDC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1A3E4F1-C07D-0182-0330-18F4766348E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161518" y="4824197"/>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723DCFE-1B47-8A55-5F6B-6E0C3AF9C19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C016410-4B40-9998-2353-C151ABEC9B2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161518" y="484658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2076782-F4BD-2C0C-6FF7-59E1935551A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E43B753-74D5-1BED-7AF8-9F0BCEFD47E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17D1AE9-7CBF-ED8B-9E0C-B5E2520BDCD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BC64905-C5A1-3163-00D8-1AF0E897F33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2A0AF23-D1BD-355F-DE11-17B97797EC7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A513C20-A079-AC6F-48FC-1A64350EB26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16"/>
          <p:cNvGrpSpPr/>
          <p:nvPr/>
        </p:nvGrpSpPr>
        <p:grpSpPr>
          <a:xfrm flipH="1">
            <a:off x="8589784" y="4408228"/>
            <a:ext cx="554210" cy="859289"/>
            <a:chOff x="2242775" y="2016422"/>
            <a:chExt cx="325050" cy="504100"/>
          </a:xfrm>
        </p:grpSpPr>
        <p:sp>
          <p:nvSpPr>
            <p:cNvPr id="64" name="Google Shape;64;p1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9" name="Google Shape;69;p16"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C997CCDE-9088-8BBB-34C4-95CA6CA9DBB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4" name="Google Shape;84;p18"/>
          <p:cNvGrpSpPr/>
          <p:nvPr/>
        </p:nvGrpSpPr>
        <p:grpSpPr>
          <a:xfrm>
            <a:off x="6609" y="4254853"/>
            <a:ext cx="554210" cy="859289"/>
            <a:chOff x="2242775" y="2016422"/>
            <a:chExt cx="325050" cy="504100"/>
          </a:xfrm>
        </p:grpSpPr>
        <p:sp>
          <p:nvSpPr>
            <p:cNvPr id="85" name="Google Shape;85;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18" descr="Graphical user interface, text, application&#10;&#10;Description automatically generated"/>
          <p:cNvPicPr preferRelativeResize="0"/>
          <p:nvPr/>
        </p:nvPicPr>
        <p:blipFill rotWithShape="1">
          <a:blip r:embed="rId3">
            <a:alphaModFix/>
          </a:blip>
          <a:srcRect r="25004"/>
          <a:stretch/>
        </p:blipFill>
        <p:spPr>
          <a:xfrm>
            <a:off x="72618" y="478484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F522BB0-5EF6-6273-318C-14D031423C1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566CA19-73DD-8C2A-9178-87357BAF577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172479" y="474185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2CFC314-5528-91F2-9D31-63A375F238D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64DD68B-505C-E60F-21E5-FFD74BB0DE2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20" descr="Graphical user interface, text, application&#10;&#10;Description automatically generated"/>
          <p:cNvPicPr preferRelativeResize="0"/>
          <p:nvPr/>
        </p:nvPicPr>
        <p:blipFill rotWithShape="1">
          <a:blip r:embed="rId3">
            <a:alphaModFix/>
          </a:blip>
          <a:srcRect r="25004"/>
          <a:stretch/>
        </p:blipFill>
        <p:spPr>
          <a:xfrm>
            <a:off x="161518" y="483387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04056F0-72B4-A207-CEF3-73660E6B4E1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728CCA5-3FDF-2C6A-BD45-BCB7BCFE441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21" descr="Graphical user interface, text, application&#10;&#10;Description automatically generated"/>
          <p:cNvPicPr preferRelativeResize="0"/>
          <p:nvPr/>
        </p:nvPicPr>
        <p:blipFill rotWithShape="1">
          <a:blip r:embed="rId3">
            <a:alphaModFix/>
          </a:blip>
          <a:srcRect r="25004"/>
          <a:stretch/>
        </p:blipFill>
        <p:spPr>
          <a:xfrm>
            <a:off x="315809" y="4824197"/>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BA7669A-AC74-DC28-6ABD-B1D839EC7B3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2FFDBAB-8407-3B76-489A-ECEC122BB58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173175" y="1201921"/>
            <a:ext cx="4797649" cy="1369829"/>
          </a:xfrm>
          <a:prstGeom prst="rect">
            <a:avLst/>
          </a:prstGeom>
          <a:noFill/>
          <a:ln>
            <a:noFill/>
          </a:ln>
        </p:spPr>
        <p:txBody>
          <a:bodyPr spcFirstLastPara="1" wrap="square" lIns="91425" tIns="91425" rIns="91425" bIns="91425" anchor="t" anchorCtr="0">
            <a:noAutofit/>
          </a:bodyPr>
          <a:lstStyle/>
          <a:p>
            <a:pPr lvl="0"/>
            <a:r>
              <a:rPr lang="bg-BG" sz="4000" dirty="0">
                <a:latin typeface="Bahnschrift SemiBold Condensed" panose="020B0502040204020203" pitchFamily="34" charset="0"/>
              </a:rPr>
              <a:t>Бизнес моделиране за бизнеси от кръговата икономика</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713225" y="1477724"/>
            <a:ext cx="7947366" cy="120140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dirty="0">
                <a:latin typeface="Bahnschrift SemiBold Condensed" panose="020B0502040204020203" pitchFamily="34" charset="0"/>
              </a:rPr>
              <a:t>Какви примери можем да дадем за устойчиво потребление?</a:t>
            </a:r>
            <a:endParaRPr lang="en-IE" dirty="0">
              <a:latin typeface="Bahnschrift SemiBold Condensed" panose="020B0502040204020203" pitchFamily="34" charset="0"/>
            </a:endParaRPr>
          </a:p>
        </p:txBody>
      </p:sp>
      <p:sp>
        <p:nvSpPr>
          <p:cNvPr id="3" name="TextBox 2">
            <a:extLst>
              <a:ext uri="{FF2B5EF4-FFF2-40B4-BE49-F238E27FC236}">
                <a16:creationId xmlns:a16="http://schemas.microsoft.com/office/drawing/2014/main" id="{E7A0D3E6-50BD-BE27-A81D-655A574901D0}"/>
              </a:ext>
            </a:extLst>
          </p:cNvPr>
          <p:cNvSpPr txBox="1"/>
          <p:nvPr/>
        </p:nvSpPr>
        <p:spPr>
          <a:xfrm>
            <a:off x="2132674" y="2099326"/>
            <a:ext cx="6663956" cy="1938992"/>
          </a:xfrm>
          <a:prstGeom prst="rect">
            <a:avLst/>
          </a:prstGeom>
          <a:noFill/>
        </p:spPr>
        <p:txBody>
          <a:bodyPr wrap="square">
            <a:spAutoFit/>
          </a:bodyPr>
          <a:lstStyle/>
          <a:p>
            <a:pPr algn="l"/>
            <a:br>
              <a:rPr lang="en-US" sz="2000" b="0" i="0" u="none" strike="noStrike" dirty="0">
                <a:solidFill>
                  <a:srgbClr val="202124"/>
                </a:solidFill>
                <a:effectLst/>
                <a:latin typeface="arial" panose="020B0604020202020204" pitchFamily="34" charset="0"/>
              </a:rPr>
            </a:br>
            <a:endParaRPr lang="en-US" sz="2000" b="0" i="0" u="none" strike="noStrike" dirty="0">
              <a:solidFill>
                <a:srgbClr val="202124"/>
              </a:solidFill>
              <a:effectLst/>
              <a:latin typeface="arial" panose="020B0604020202020204" pitchFamily="34" charset="0"/>
            </a:endParaRPr>
          </a:p>
          <a:p>
            <a:r>
              <a:rPr lang="ru-RU" sz="2000" dirty="0">
                <a:solidFill>
                  <a:srgbClr val="202124"/>
                </a:solidFill>
                <a:latin typeface="arial" panose="020B0604020202020204" pitchFamily="34" charset="0"/>
              </a:rPr>
              <a:t>Силно устойчивото потребление е участие в екологични дейности, като потребление на възобновяеми и ефективни стоки и услуги (като ж.п транспорт, колоездене, възобновяема енергия).</a:t>
            </a:r>
            <a:endParaRPr lang="en-US" sz="2000" b="0" i="0" u="none" strike="noStrike" dirty="0">
              <a:solidFill>
                <a:srgbClr val="202124"/>
              </a:solidFill>
              <a:effectLst/>
              <a:latin typeface="arial" panose="020B0604020202020204" pitchFamily="34" charset="0"/>
            </a:endParaRPr>
          </a:p>
        </p:txBody>
      </p:sp>
      <p:pic>
        <p:nvPicPr>
          <p:cNvPr id="4" name="Picture 2" descr="293,547 Examples 图片、库存照片和矢量图| Shutterstock">
            <a:extLst>
              <a:ext uri="{FF2B5EF4-FFF2-40B4-BE49-F238E27FC236}">
                <a16:creationId xmlns:a16="http://schemas.microsoft.com/office/drawing/2014/main" id="{2650C45C-A12D-4D93-8893-2C85ECB18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713225" y="2724641"/>
            <a:ext cx="1419449" cy="13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6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713224" y="1477725"/>
            <a:ext cx="7681475" cy="735610"/>
          </a:xfrm>
          <a:prstGeom prst="rect">
            <a:avLst/>
          </a:prstGeom>
          <a:noFill/>
          <a:ln>
            <a:noFill/>
          </a:ln>
        </p:spPr>
        <p:txBody>
          <a:bodyPr spcFirstLastPara="1" wrap="square" lIns="91425" tIns="91425" rIns="91425" bIns="91425" anchor="t" anchorCtr="0">
            <a:noAutofit/>
          </a:bodyPr>
          <a:lstStyle/>
          <a:p>
            <a:pPr lvl="0" algn="ctr"/>
            <a:r>
              <a:rPr lang="bg-BG" dirty="0">
                <a:latin typeface="Bahnschrift SemiBold Condensed" panose="020B0502040204020203" pitchFamily="34" charset="0"/>
              </a:rPr>
              <a:t>Какви примери можем да дадем за устойчиво потребление?</a:t>
            </a:r>
            <a:endParaRPr lang="en-IE" dirty="0">
              <a:latin typeface="Bahnschrift SemiBold Condensed" panose="020B0502040204020203" pitchFamily="34" charset="0"/>
            </a:endParaRPr>
          </a:p>
        </p:txBody>
      </p:sp>
      <p:sp>
        <p:nvSpPr>
          <p:cNvPr id="3" name="TextBox 2">
            <a:extLst>
              <a:ext uri="{FF2B5EF4-FFF2-40B4-BE49-F238E27FC236}">
                <a16:creationId xmlns:a16="http://schemas.microsoft.com/office/drawing/2014/main" id="{E7A0D3E6-50BD-BE27-A81D-655A574901D0}"/>
              </a:ext>
            </a:extLst>
          </p:cNvPr>
          <p:cNvSpPr txBox="1"/>
          <p:nvPr/>
        </p:nvSpPr>
        <p:spPr>
          <a:xfrm>
            <a:off x="2132674" y="2269319"/>
            <a:ext cx="6663956" cy="1908215"/>
          </a:xfrm>
          <a:prstGeom prst="rect">
            <a:avLst/>
          </a:prstGeom>
          <a:noFill/>
        </p:spPr>
        <p:txBody>
          <a:bodyPr wrap="square">
            <a:spAutoFit/>
          </a:bodyPr>
          <a:lstStyle/>
          <a:p>
            <a:pPr algn="l"/>
            <a:br>
              <a:rPr lang="en-US" b="0" i="0" u="none" strike="noStrike" dirty="0">
                <a:solidFill>
                  <a:srgbClr val="202124"/>
                </a:solidFill>
                <a:effectLst/>
                <a:latin typeface="arial" panose="020B0604020202020204" pitchFamily="34" charset="0"/>
              </a:rPr>
            </a:br>
            <a:endParaRPr lang="en-US" b="0" i="0" u="none" strike="noStrike" dirty="0">
              <a:solidFill>
                <a:srgbClr val="202124"/>
              </a:solidFill>
              <a:effectLst/>
              <a:latin typeface="arial" panose="020B0604020202020204" pitchFamily="34" charset="0"/>
            </a:endParaRPr>
          </a:p>
          <a:p>
            <a:r>
              <a:rPr lang="ru-RU" sz="1800" dirty="0">
                <a:solidFill>
                  <a:srgbClr val="202124"/>
                </a:solidFill>
                <a:latin typeface="arial" panose="020B0604020202020204" pitchFamily="34" charset="0"/>
              </a:rPr>
              <a:t>Устойчивото потребление може да включва редица промени в поведението, като например по-голяма ефективност на потреблението на енергия и ресурси у дома, свеждане до минимум на отпадъците и по-екологични покупателни навици на домакинствата.</a:t>
            </a:r>
            <a:endParaRPr lang="en-IE" b="0" i="0" u="none" strike="noStrike" dirty="0">
              <a:solidFill>
                <a:srgbClr val="202124"/>
              </a:solidFill>
              <a:effectLst/>
              <a:latin typeface="arial" panose="020B0604020202020204" pitchFamily="34" charset="0"/>
            </a:endParaRPr>
          </a:p>
        </p:txBody>
      </p:sp>
      <p:pic>
        <p:nvPicPr>
          <p:cNvPr id="4" name="Picture 2" descr="293,547 Examples 图片、库存照片和矢量图| Shutterstock">
            <a:extLst>
              <a:ext uri="{FF2B5EF4-FFF2-40B4-BE49-F238E27FC236}">
                <a16:creationId xmlns:a16="http://schemas.microsoft.com/office/drawing/2014/main" id="{2650C45C-A12D-4D93-8893-2C85ECB18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713225" y="2724641"/>
            <a:ext cx="1419449" cy="13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5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7"/>
          <p:cNvGrpSpPr/>
          <p:nvPr/>
        </p:nvGrpSpPr>
        <p:grpSpPr>
          <a:xfrm>
            <a:off x="781507" y="1880808"/>
            <a:ext cx="2378309" cy="2149787"/>
            <a:chOff x="1133660" y="2029217"/>
            <a:chExt cx="2378309" cy="2149787"/>
          </a:xfrm>
        </p:grpSpPr>
        <p:sp>
          <p:nvSpPr>
            <p:cNvPr id="187" name="Google Shape;187;p7"/>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7"/>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91" name="Google Shape;191;p7"/>
          <p:cNvCxnSpPr/>
          <p:nvPr/>
        </p:nvCxnSpPr>
        <p:spPr>
          <a:xfrm rot="10800000" flipH="1">
            <a:off x="2672400" y="2434450"/>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92" name="Google Shape;192;p7"/>
          <p:cNvCxnSpPr/>
          <p:nvPr/>
        </p:nvCxnSpPr>
        <p:spPr>
          <a:xfrm rot="10800000" flipH="1">
            <a:off x="3026920" y="2760325"/>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93" name="Google Shape;193;p7"/>
          <p:cNvCxnSpPr/>
          <p:nvPr/>
        </p:nvCxnSpPr>
        <p:spPr>
          <a:xfrm rot="10800000" flipH="1">
            <a:off x="2818695" y="3079163"/>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sz="4800" dirty="0">
                <a:latin typeface="Bahnschrift SemiBold Condensed" panose="020B0502040204020203" pitchFamily="34" charset="0"/>
              </a:rPr>
              <a:t>Задача</a:t>
            </a:r>
            <a:endParaRPr sz="4800" dirty="0">
              <a:latin typeface="Bahnschrift SemiBold Condensed" panose="020B0502040204020203" pitchFamily="34" charset="0"/>
            </a:endParaRPr>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4144420" y="1578262"/>
            <a:ext cx="4999580" cy="12837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bg-BG" sz="2400" dirty="0">
                <a:solidFill>
                  <a:schemeClr val="tx1"/>
                </a:solidFill>
                <a:latin typeface="+mj-lt"/>
              </a:rPr>
              <a:t>Как мога/можем да повлияем на тези три фактора, за да постигнем по-устойчиво бъдеще?</a:t>
            </a:r>
          </a:p>
          <a:p>
            <a:pPr>
              <a:buSzPts val="1600"/>
            </a:pPr>
            <a:endParaRPr lang="en-US" sz="2400" dirty="0">
              <a:solidFill>
                <a:schemeClr val="tx1"/>
              </a:solidFill>
              <a:latin typeface="+mj-lt"/>
            </a:endParaRPr>
          </a:p>
          <a:p>
            <a:pPr marL="342900" indent="-342900">
              <a:buSzPts val="1600"/>
              <a:buAutoNum type="arabicPeriod"/>
            </a:pPr>
            <a:r>
              <a:rPr lang="bg-BG" sz="2400" dirty="0">
                <a:solidFill>
                  <a:schemeClr val="tx1"/>
                </a:solidFill>
                <a:latin typeface="+mj-lt"/>
              </a:rPr>
              <a:t>Вода</a:t>
            </a:r>
            <a:endParaRPr lang="en-US" sz="2400" dirty="0">
              <a:solidFill>
                <a:schemeClr val="tx1"/>
              </a:solidFill>
              <a:latin typeface="+mj-lt"/>
            </a:endParaRPr>
          </a:p>
          <a:p>
            <a:pPr marL="342900" indent="-342900">
              <a:buSzPts val="1600"/>
              <a:buAutoNum type="arabicPeriod"/>
            </a:pPr>
            <a:r>
              <a:rPr lang="bg-BG" sz="2400" dirty="0">
                <a:solidFill>
                  <a:schemeClr val="tx1"/>
                </a:solidFill>
                <a:latin typeface="+mj-lt"/>
              </a:rPr>
              <a:t>Енергия</a:t>
            </a:r>
            <a:endParaRPr lang="en-US" sz="2400" dirty="0">
              <a:solidFill>
                <a:schemeClr val="tx1"/>
              </a:solidFill>
              <a:latin typeface="+mj-lt"/>
            </a:endParaRPr>
          </a:p>
          <a:p>
            <a:pPr marL="342900" indent="-342900">
              <a:buSzPts val="1600"/>
              <a:buAutoNum type="arabicPeriod"/>
            </a:pPr>
            <a:r>
              <a:rPr lang="bg-BG" sz="2400" dirty="0">
                <a:solidFill>
                  <a:schemeClr val="tx1"/>
                </a:solidFill>
                <a:latin typeface="+mj-lt"/>
              </a:rPr>
              <a:t>Храна</a:t>
            </a:r>
            <a:endParaRPr lang="en-US" sz="2400" dirty="0">
              <a:solidFill>
                <a:schemeClr val="tx1"/>
              </a:solidFill>
              <a:latin typeface="+mj-lt"/>
            </a:endParaRPr>
          </a:p>
        </p:txBody>
      </p:sp>
      <p:pic>
        <p:nvPicPr>
          <p:cNvPr id="3074" name="Picture 2" descr="293,547 Examples 图片、库存照片和矢量图| Shutterstock">
            <a:extLst>
              <a:ext uri="{FF2B5EF4-FFF2-40B4-BE49-F238E27FC236}">
                <a16:creationId xmlns:a16="http://schemas.microsoft.com/office/drawing/2014/main" id="{D0155746-8FAC-3714-A927-2E808DBF71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6725091" y="2782181"/>
            <a:ext cx="1955207" cy="1924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32699"/>
            <a:ext cx="7717800" cy="1011600"/>
          </a:xfrm>
          <a:prstGeom prst="rect">
            <a:avLst/>
          </a:prstGeom>
          <a:noFill/>
          <a:ln>
            <a:noFill/>
          </a:ln>
        </p:spPr>
        <p:txBody>
          <a:bodyPr spcFirstLastPara="1" wrap="square" lIns="91425" tIns="91425" rIns="91425" bIns="91425" anchor="t" anchorCtr="0">
            <a:noAutofit/>
          </a:bodyPr>
          <a:lstStyle/>
          <a:p>
            <a:pPr lvl="0"/>
            <a:r>
              <a:rPr lang="bg-BG" sz="4800" dirty="0">
                <a:latin typeface="Bahnschrift SemiBold Condensed" panose="020B0502040204020203" pitchFamily="34" charset="0"/>
              </a:rPr>
              <a:t>Задача</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363375" y="1562948"/>
            <a:ext cx="2258237" cy="31074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bg-BG" sz="2400" dirty="0">
                <a:solidFill>
                  <a:schemeClr val="tx1"/>
                </a:solidFill>
                <a:latin typeface="+mj-lt"/>
              </a:rPr>
              <a:t>Група</a:t>
            </a:r>
            <a:r>
              <a:rPr lang="en-US" sz="2400" dirty="0">
                <a:solidFill>
                  <a:schemeClr val="tx1"/>
                </a:solidFill>
                <a:latin typeface="+mj-lt"/>
              </a:rPr>
              <a:t> 1: </a:t>
            </a:r>
            <a:r>
              <a:rPr lang="bg-BG" sz="2400" dirty="0">
                <a:solidFill>
                  <a:schemeClr val="tx1"/>
                </a:solidFill>
                <a:latin typeface="+mj-lt"/>
              </a:rPr>
              <a:t>Изгответе система за спестяване на вода за вашия дом/фирма</a:t>
            </a:r>
            <a:endParaRPr lang="en-US" sz="2400" dirty="0">
              <a:solidFill>
                <a:schemeClr val="tx1"/>
              </a:solidFill>
              <a:latin typeface="+mj-lt"/>
            </a:endParaRPr>
          </a:p>
        </p:txBody>
      </p:sp>
      <p:pic>
        <p:nvPicPr>
          <p:cNvPr id="4098" name="Picture 2" descr="Water Conservation | Town of Westminster MA">
            <a:extLst>
              <a:ext uri="{FF2B5EF4-FFF2-40B4-BE49-F238E27FC236}">
                <a16:creationId xmlns:a16="http://schemas.microsoft.com/office/drawing/2014/main" id="{CE3AC134-24A1-16CE-C0CE-234645287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419" y="729764"/>
            <a:ext cx="5019490" cy="399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lvl="0"/>
            <a:r>
              <a:rPr lang="bg-BG" sz="4800" dirty="0">
                <a:latin typeface="Bahnschrift SemiBold Condensed" panose="020B0502040204020203" pitchFamily="34" charset="0"/>
              </a:rPr>
              <a:t>Задача</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785088"/>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bg-BG" sz="2400" dirty="0">
                <a:solidFill>
                  <a:schemeClr val="tx1"/>
                </a:solidFill>
                <a:latin typeface="+mj-lt"/>
              </a:rPr>
              <a:t>Група</a:t>
            </a:r>
            <a:r>
              <a:rPr lang="en-US" sz="2400" dirty="0">
                <a:solidFill>
                  <a:schemeClr val="tx1"/>
                </a:solidFill>
                <a:latin typeface="+mj-lt"/>
              </a:rPr>
              <a:t> 1: </a:t>
            </a:r>
            <a:r>
              <a:rPr lang="bg-BG" sz="2400" dirty="0">
                <a:solidFill>
                  <a:schemeClr val="tx1"/>
                </a:solidFill>
              </a:rPr>
              <a:t>Изгответе система за спестяване на енергия за вашия дом/фирма</a:t>
            </a:r>
            <a:endParaRPr lang="en-US" sz="2400" dirty="0">
              <a:solidFill>
                <a:schemeClr val="tx1"/>
              </a:solidFill>
            </a:endParaRPr>
          </a:p>
          <a:p>
            <a:pPr>
              <a:buSzPts val="1600"/>
            </a:pPr>
            <a:endParaRPr lang="en-US" sz="2400" dirty="0">
              <a:solidFill>
                <a:schemeClr val="tx1"/>
              </a:solidFill>
              <a:latin typeface="+mj-lt"/>
            </a:endParaRPr>
          </a:p>
        </p:txBody>
      </p:sp>
      <p:pic>
        <p:nvPicPr>
          <p:cNvPr id="5124" name="Picture 4" descr="Save on Energy Bills: 8 Ways You Can Reduce Energy Usage">
            <a:extLst>
              <a:ext uri="{FF2B5EF4-FFF2-40B4-BE49-F238E27FC236}">
                <a16:creationId xmlns:a16="http://schemas.microsoft.com/office/drawing/2014/main" id="{156DA97B-25EB-6EF1-B565-79BCDD699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842" y="1020049"/>
            <a:ext cx="3488088" cy="392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6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lvl="0"/>
            <a:r>
              <a:rPr lang="bg-BG" sz="4800" dirty="0">
                <a:latin typeface="Bahnschrift SemiBold Condensed" panose="020B0502040204020203" pitchFamily="34" charset="0"/>
              </a:rPr>
              <a:t>Задача</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520267" y="1785088"/>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bg-BG" sz="2400" dirty="0">
                <a:solidFill>
                  <a:schemeClr val="tx1"/>
                </a:solidFill>
                <a:latin typeface="+mj-lt"/>
              </a:rPr>
              <a:t>Група</a:t>
            </a:r>
            <a:r>
              <a:rPr lang="en-US" sz="2400" dirty="0">
                <a:solidFill>
                  <a:schemeClr val="tx1"/>
                </a:solidFill>
                <a:latin typeface="+mj-lt"/>
              </a:rPr>
              <a:t> 1: </a:t>
            </a:r>
            <a:r>
              <a:rPr lang="bg-BG" sz="2400" dirty="0">
                <a:solidFill>
                  <a:schemeClr val="tx1"/>
                </a:solidFill>
              </a:rPr>
              <a:t>Изгответе система за спестяване на храна за вашия дом/фирма</a:t>
            </a:r>
            <a:endParaRPr lang="en-US" sz="2400" dirty="0">
              <a:solidFill>
                <a:schemeClr val="tx1"/>
              </a:solidFill>
            </a:endParaRPr>
          </a:p>
          <a:p>
            <a:pPr>
              <a:buSzPts val="1600"/>
            </a:pPr>
            <a:endParaRPr lang="en-US" sz="2400" dirty="0">
              <a:solidFill>
                <a:schemeClr val="tx1"/>
              </a:solidFill>
              <a:latin typeface="+mj-lt"/>
            </a:endParaRPr>
          </a:p>
        </p:txBody>
      </p:sp>
      <p:pic>
        <p:nvPicPr>
          <p:cNvPr id="6146" name="Picture 2" descr="6 Ways Meal Planning Will Save You Money | My Money Coach">
            <a:extLst>
              <a:ext uri="{FF2B5EF4-FFF2-40B4-BE49-F238E27FC236}">
                <a16:creationId xmlns:a16="http://schemas.microsoft.com/office/drawing/2014/main" id="{6B022BF8-38D3-CAD9-7DB1-631550509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419" y="1349659"/>
            <a:ext cx="4919237" cy="327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9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205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sz="4800" dirty="0">
                <a:latin typeface="Bahnschrift SemiBold Condensed" panose="020B0502040204020203" pitchFamily="34" charset="0"/>
              </a:rPr>
              <a:t>Заключение</a:t>
            </a:r>
            <a:r>
              <a:rPr lang="hr-HR" sz="4800" dirty="0">
                <a:latin typeface="Bahnschrift SemiBold Condensed" panose="020B0502040204020203" pitchFamily="34" charset="0"/>
              </a:rPr>
              <a:t> </a:t>
            </a:r>
            <a:endParaRPr sz="4800" dirty="0">
              <a:latin typeface="Bahnschrift SemiBold Condensed" panose="020B0502040204020203" pitchFamily="34" charset="0"/>
            </a:endParaRPr>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64244" y="1006758"/>
            <a:ext cx="7615511" cy="356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ru-RU" sz="2000" dirty="0">
                <a:solidFill>
                  <a:schemeClr val="tx1"/>
                </a:solidFill>
                <a:latin typeface="+mn-lt"/>
              </a:rPr>
              <a:t>Що се отнася до устойчивото потребление в предприятията, ето няколко заключения, които трябва да имате предвид:</a:t>
            </a:r>
          </a:p>
          <a:p>
            <a:endParaRPr lang="en-GB" sz="2000" b="0" i="0" dirty="0">
              <a:solidFill>
                <a:schemeClr val="tx1"/>
              </a:solidFill>
              <a:effectLst/>
              <a:latin typeface="+mn-lt"/>
            </a:endParaRPr>
          </a:p>
          <a:p>
            <a:pPr marL="514350" indent="-514350">
              <a:buFont typeface="+mj-lt"/>
              <a:buAutoNum type="arabicPeriod"/>
            </a:pPr>
            <a:r>
              <a:rPr lang="ru-RU" sz="1600" dirty="0">
                <a:solidFill>
                  <a:schemeClr val="tx1"/>
                </a:solidFill>
                <a:latin typeface="+mn-lt"/>
              </a:rPr>
              <a:t>Устойчивостта трябва да бъде интегрирана във всички аспекти на бизнеса, включително създаването на продуктите, снабдяването, производството, опаковането, дистрибуцията и съображенията, свързани с края на жизнения цикъл.</a:t>
            </a:r>
          </a:p>
          <a:p>
            <a:pPr marL="514350" indent="-514350">
              <a:buFont typeface="+mj-lt"/>
              <a:buAutoNum type="arabicPeriod"/>
            </a:pPr>
            <a:r>
              <a:rPr lang="ru-RU" sz="1600" dirty="0">
                <a:solidFill>
                  <a:schemeClr val="tx1"/>
                </a:solidFill>
                <a:latin typeface="+mn-lt"/>
              </a:rPr>
              <a:t>Отдалечете се от традиционния линеен модел "вземи - направи - изхвърли" и възприемете принципите на кръговата икономика</a:t>
            </a:r>
          </a:p>
          <a:p>
            <a:pPr marL="514350" indent="-514350">
              <a:buFont typeface="+mj-lt"/>
              <a:buAutoNum type="arabicPeriod"/>
            </a:pPr>
            <a:r>
              <a:rPr lang="ru-RU" sz="1600" dirty="0">
                <a:solidFill>
                  <a:schemeClr val="tx1"/>
                </a:solidFill>
                <a:latin typeface="+mn-lt"/>
              </a:rPr>
              <a:t>Насърчавайте клиентите да правят устойчив избор, като предлагате екологични продукти и услуги</a:t>
            </a:r>
          </a:p>
          <a:p>
            <a:pPr marL="514350" indent="-514350">
              <a:buFont typeface="+mj-lt"/>
              <a:buAutoNum type="arabicPeriod"/>
            </a:pPr>
            <a:r>
              <a:rPr lang="ru-RU" sz="1600" dirty="0">
                <a:solidFill>
                  <a:schemeClr val="tx1"/>
                </a:solidFill>
                <a:latin typeface="+mn-lt"/>
              </a:rPr>
              <a:t>Насърчавайте културата на иновации във вашата организация. Отделяйте ресурси за научноизследователска и развойна дейност, насочена към устойчиви технологии, материали и процеси</a:t>
            </a:r>
            <a:endParaRPr lang="en-US" sz="2000" dirty="0">
              <a:solidFill>
                <a:schemeClr val="tx1"/>
              </a:solidFill>
              <a:latin typeface="+mn-lt"/>
            </a:endParaRPr>
          </a:p>
        </p:txBody>
      </p:sp>
    </p:spTree>
    <p:extLst>
      <p:ext uri="{BB962C8B-B14F-4D97-AF65-F5344CB8AC3E}">
        <p14:creationId xmlns:p14="http://schemas.microsoft.com/office/powerpoint/2010/main" val="396039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815389" y="1232101"/>
            <a:ext cx="7615511" cy="356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en-GB" sz="1600" b="0" i="0" dirty="0">
              <a:solidFill>
                <a:schemeClr val="tx1"/>
              </a:solidFill>
              <a:effectLst/>
              <a:latin typeface="+mn-lt"/>
            </a:endParaRPr>
          </a:p>
          <a:p>
            <a:pPr marL="342900" indent="-342900">
              <a:buFont typeface="+mj-lt"/>
              <a:buAutoNum type="arabicPeriod" startAt="5"/>
            </a:pPr>
            <a:r>
              <a:rPr lang="ru-RU" sz="1600" dirty="0">
                <a:solidFill>
                  <a:schemeClr val="tx1"/>
                </a:solidFill>
                <a:latin typeface="+mn-lt"/>
              </a:rPr>
              <a:t>Присъединете се към индустриални партньорства или инициативи, насочени към устойчивостта. Работейки заедно, предприятията могат да се справят с постоянните предизвикателства и да стимулират промяната в цялата индустрия. </a:t>
            </a:r>
          </a:p>
          <a:p>
            <a:pPr marL="342900" indent="-342900">
              <a:buFont typeface="+mj-lt"/>
              <a:buAutoNum type="arabicPeriod" startAt="5"/>
            </a:pPr>
            <a:r>
              <a:rPr lang="ru-RU" sz="1600" dirty="0">
                <a:solidFill>
                  <a:schemeClr val="tx1"/>
                </a:solidFill>
                <a:latin typeface="+mn-lt"/>
              </a:rPr>
              <a:t>Устойчивостта е непрекъснато пътуване. Редовно оценявайте и преоценявайте инициативите си за устойчивост, учете се от успехите и неуспехите и адаптирайте стратегиите си. </a:t>
            </a:r>
          </a:p>
          <a:p>
            <a:pPr marL="342900" indent="-342900">
              <a:buFont typeface="+mj-lt"/>
              <a:buAutoNum type="arabicPeriod" startAt="5"/>
            </a:pPr>
            <a:r>
              <a:rPr lang="ru-RU" sz="1600" dirty="0">
                <a:solidFill>
                  <a:schemeClr val="tx1"/>
                </a:solidFill>
                <a:latin typeface="+mn-lt"/>
              </a:rPr>
              <a:t>Включете се в непрекъснато усъвършенстване, за да постигнете положително въздействие върху околната среда и обществото.</a:t>
            </a:r>
            <a:endParaRPr lang="en-US" sz="1600" dirty="0">
              <a:solidFill>
                <a:schemeClr val="tx1"/>
              </a:solidFill>
              <a:latin typeface="+mn-lt"/>
            </a:endParaRPr>
          </a:p>
        </p:txBody>
      </p:sp>
      <p:sp>
        <p:nvSpPr>
          <p:cNvPr id="6" name="Google Shape;195;p7"/>
          <p:cNvSpPr txBox="1">
            <a:spLocks/>
          </p:cNvSpPr>
          <p:nvPr/>
        </p:nvSpPr>
        <p:spPr>
          <a:xfrm>
            <a:off x="713100" y="220501"/>
            <a:ext cx="7717800" cy="101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800"/>
              <a:buFont typeface="Bebas Neue"/>
              <a:buNone/>
              <a:defRPr sz="3800" b="0" i="0" u="none" strike="noStrike" cap="none">
                <a:solidFill>
                  <a:srgbClr val="E7501B"/>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sz="4800" dirty="0">
                <a:latin typeface="Bahnschrift SemiBold Condensed" panose="020B0502040204020203" pitchFamily="34" charset="0"/>
              </a:rPr>
              <a:t>Заключение </a:t>
            </a:r>
          </a:p>
        </p:txBody>
      </p:sp>
    </p:spTree>
    <p:extLst>
      <p:ext uri="{BB962C8B-B14F-4D97-AF65-F5344CB8AC3E}">
        <p14:creationId xmlns:p14="http://schemas.microsoft.com/office/powerpoint/2010/main" val="201882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637511" y="115686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dirty="0">
                <a:latin typeface="Bahnschrift SemiBold Condensed" panose="020B0502040204020203" pitchFamily="34" charset="0"/>
              </a:rPr>
              <a:t>Благодарим ви!</a:t>
            </a:r>
            <a:endParaRPr dirty="0">
              <a:latin typeface="Bahnschrift SemiBold Condensed" panose="020B0502040204020203" pitchFamily="34" charset="0"/>
            </a:endParaRPr>
          </a:p>
        </p:txBody>
      </p:sp>
      <p:sp>
        <p:nvSpPr>
          <p:cNvPr id="211" name="Google Shape;211;p10"/>
          <p:cNvSpPr txBox="1"/>
          <p:nvPr/>
        </p:nvSpPr>
        <p:spPr>
          <a:xfrm>
            <a:off x="2969111" y="2302137"/>
            <a:ext cx="32434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bg-BG" sz="3200" b="0" i="0" u="none" strike="noStrike" cap="none" dirty="0">
                <a:solidFill>
                  <a:srgbClr val="059540"/>
                </a:solidFill>
                <a:latin typeface="Bahnschrift SemiBold Condensed" panose="020B0502040204020203" pitchFamily="34" charset="0"/>
                <a:ea typeface="Bebas Neue"/>
                <a:cs typeface="Bebas Neue"/>
                <a:sym typeface="Bebas Neue"/>
              </a:rPr>
              <a:t>Въпроси?</a:t>
            </a:r>
            <a:endParaRPr dirty="0">
              <a:latin typeface="Bahnschrift SemiBold Condensed"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121807" y="1034572"/>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sz="3200" dirty="0">
                <a:latin typeface="Bahnschrift SemiBold" panose="020B0502040204020203" pitchFamily="34" charset="0"/>
              </a:rPr>
              <a:t>Устойчивото потребление</a:t>
            </a:r>
            <a:endParaRPr sz="3200" dirty="0">
              <a:latin typeface="Bahnschrift SemiBold" panose="020B0502040204020203" pitchFamily="34" charset="0"/>
            </a:endParaRPr>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6" name="Picture 2" descr="blue and white toothbrush in clear glass jar">
            <a:extLst>
              <a:ext uri="{FF2B5EF4-FFF2-40B4-BE49-F238E27FC236}">
                <a16:creationId xmlns:a16="http://schemas.microsoft.com/office/drawing/2014/main" id="{D086379E-EF07-F601-21FD-B56F64A34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80" b="24231"/>
          <a:stretch/>
        </p:blipFill>
        <p:spPr bwMode="auto">
          <a:xfrm>
            <a:off x="3702015" y="2142245"/>
            <a:ext cx="3619010" cy="2326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dirty="0">
                <a:latin typeface="Bahnschrift SemiBold Condensed" panose="020B0502040204020203" pitchFamily="34" charset="0"/>
              </a:rPr>
              <a:t>Цел на урока </a:t>
            </a:r>
            <a:endParaRPr dirty="0">
              <a:latin typeface="Bahnschrift SemiBold Condensed" panose="020B0502040204020203" pitchFamily="34" charset="0"/>
            </a:endParaRPr>
          </a:p>
        </p:txBody>
      </p:sp>
      <p:sp>
        <p:nvSpPr>
          <p:cNvPr id="3" name="TextBox 2">
            <a:extLst>
              <a:ext uri="{FF2B5EF4-FFF2-40B4-BE49-F238E27FC236}">
                <a16:creationId xmlns:a16="http://schemas.microsoft.com/office/drawing/2014/main" id="{890B7255-4009-EB38-A132-501A8E010AEE}"/>
              </a:ext>
            </a:extLst>
          </p:cNvPr>
          <p:cNvSpPr txBox="1"/>
          <p:nvPr/>
        </p:nvSpPr>
        <p:spPr>
          <a:xfrm>
            <a:off x="712974" y="1320191"/>
            <a:ext cx="4891614" cy="1600438"/>
          </a:xfrm>
          <a:prstGeom prst="rect">
            <a:avLst/>
          </a:prstGeom>
          <a:noFill/>
        </p:spPr>
        <p:txBody>
          <a:bodyPr wrap="square">
            <a:spAutoFit/>
          </a:bodyPr>
          <a:lstStyle/>
          <a:p>
            <a:pPr algn="just"/>
            <a:r>
              <a:rPr lang="ru-RU" dirty="0">
                <a:latin typeface="+mj-lt"/>
                <a:ea typeface="Calibri" panose="020F0502020204030204" pitchFamily="34" charset="0"/>
                <a:cs typeface="Calibri" panose="020F0502020204030204" pitchFamily="34" charset="0"/>
              </a:rPr>
              <a:t>Устойчивото потребление е Свещеният Граал на екологичната устойчивост. Устойчивото потребление, накратко, означава да се разшири процесът на вземане на решения от потребителите, когато те решават да купят даден продукт или услуга, като освен цената, качеството и т.н. се включи и устойчивостта, независимо от това как е дефинирана тя.</a:t>
            </a:r>
            <a:endParaRPr lang="en-HR" sz="14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B791C57-E040-6237-57C5-60314C2B2CA7}"/>
              </a:ext>
            </a:extLst>
          </p:cNvPr>
          <p:cNvSpPr txBox="1"/>
          <p:nvPr/>
        </p:nvSpPr>
        <p:spPr>
          <a:xfrm>
            <a:off x="3445163" y="3193234"/>
            <a:ext cx="4985861" cy="1169551"/>
          </a:xfrm>
          <a:prstGeom prst="rect">
            <a:avLst/>
          </a:prstGeom>
          <a:noFill/>
        </p:spPr>
        <p:txBody>
          <a:bodyPr wrap="square">
            <a:spAutoFit/>
          </a:bodyPr>
          <a:lstStyle/>
          <a:p>
            <a:pPr algn="just"/>
            <a:r>
              <a:rPr lang="ru-RU" b="1" dirty="0">
                <a:latin typeface="+mj-lt"/>
                <a:ea typeface="Calibri" panose="020F0502020204030204" pitchFamily="34" charset="0"/>
                <a:cs typeface="Calibri" panose="020F0502020204030204" pitchFamily="34" charset="0"/>
              </a:rPr>
              <a:t>Целта на този урок е да обясни концепцията за устойчиво потребление, да я направи по-приложима чрез практически дейности и да предостави стратегии за това как можем да постигнем по-устойчиво бъдеще.</a:t>
            </a:r>
            <a:endParaRPr lang="en-HR" sz="1400" b="1" dirty="0">
              <a:effectLst/>
              <a:latin typeface="+mj-lt"/>
              <a:ea typeface="Calibri" panose="020F0502020204030204" pitchFamily="34" charset="0"/>
              <a:cs typeface="Times New Roman" panose="02020603050405020304" pitchFamily="18" charset="0"/>
            </a:endParaRPr>
          </a:p>
        </p:txBody>
      </p:sp>
      <p:pic>
        <p:nvPicPr>
          <p:cNvPr id="1026" name="Picture 2" descr="What is Goal-Setting Theory?">
            <a:extLst>
              <a:ext uri="{FF2B5EF4-FFF2-40B4-BE49-F238E27FC236}">
                <a16:creationId xmlns:a16="http://schemas.microsoft.com/office/drawing/2014/main" id="{6D9F0DD1-CFBB-56E6-9AE1-47A21BD3EF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906"/>
          <a:stretch/>
        </p:blipFill>
        <p:spPr bwMode="auto">
          <a:xfrm>
            <a:off x="1125507" y="2986128"/>
            <a:ext cx="1878486" cy="1384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ESG] Promoting Sustainable Consumption With Responsible Products | LG  NEWSROOM">
            <a:extLst>
              <a:ext uri="{FF2B5EF4-FFF2-40B4-BE49-F238E27FC236}">
                <a16:creationId xmlns:a16="http://schemas.microsoft.com/office/drawing/2014/main" id="{3DC08F44-FD08-6C31-3924-5A2971F53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29" r="7744"/>
          <a:stretch/>
        </p:blipFill>
        <p:spPr bwMode="auto">
          <a:xfrm>
            <a:off x="5938093" y="1270159"/>
            <a:ext cx="2112389" cy="1715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1175043" y="647232"/>
            <a:ext cx="7091502"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dirty="0">
                <a:latin typeface="Bahnschrift SemiBold Condensed" panose="020B0502040204020203" pitchFamily="34" charset="0"/>
              </a:rPr>
              <a:t>Структура на урока – Устойчиво потребление </a:t>
            </a:r>
            <a:endParaRPr dirty="0">
              <a:latin typeface="Bahnschrift SemiBold Condensed" panose="020B0502040204020203" pitchFamily="34" charset="0"/>
            </a:endParaRPr>
          </a:p>
        </p:txBody>
      </p:sp>
      <p:sp>
        <p:nvSpPr>
          <p:cNvPr id="153" name="Google Shape;153;p4"/>
          <p:cNvSpPr txBox="1">
            <a:spLocks noGrp="1"/>
          </p:cNvSpPr>
          <p:nvPr>
            <p:ph type="title" idx="2"/>
          </p:nvPr>
        </p:nvSpPr>
        <p:spPr>
          <a:xfrm>
            <a:off x="713225" y="2117962"/>
            <a:ext cx="2572500" cy="130084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sz="2800" dirty="0">
                <a:latin typeface="Bahnschrift SemiBold Condensed" panose="020B0502040204020203" pitchFamily="34" charset="0"/>
              </a:rPr>
              <a:t>1. </a:t>
            </a:r>
            <a:r>
              <a:rPr lang="bg-BG" sz="2800" dirty="0">
                <a:latin typeface="Bahnschrift SemiBold Condensed" panose="020B0502040204020203" pitchFamily="34" charset="0"/>
              </a:rPr>
              <a:t>Какво е устойчиво потребление</a:t>
            </a:r>
            <a:endParaRPr sz="2800" dirty="0">
              <a:latin typeface="Bahnschrift SemiBold Condensed" panose="020B0502040204020203" pitchFamily="34" charset="0"/>
            </a:endParaRPr>
          </a:p>
        </p:txBody>
      </p:sp>
      <p:sp>
        <p:nvSpPr>
          <p:cNvPr id="154" name="Google Shape;154;p4"/>
          <p:cNvSpPr txBox="1">
            <a:spLocks noGrp="1"/>
          </p:cNvSpPr>
          <p:nvPr>
            <p:ph type="subTitle" idx="1"/>
          </p:nvPr>
        </p:nvSpPr>
        <p:spPr>
          <a:xfrm>
            <a:off x="713225"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bg-BG" b="1" dirty="0"/>
              <a:t>Обяснение на концепцията</a:t>
            </a:r>
            <a:endParaRPr lang="en-IE" b="1" dirty="0"/>
          </a:p>
        </p:txBody>
      </p:sp>
      <p:sp>
        <p:nvSpPr>
          <p:cNvPr id="155" name="Google Shape;155;p4"/>
          <p:cNvSpPr txBox="1">
            <a:spLocks noGrp="1"/>
          </p:cNvSpPr>
          <p:nvPr>
            <p:ph type="title" idx="3"/>
          </p:nvPr>
        </p:nvSpPr>
        <p:spPr>
          <a:xfrm>
            <a:off x="3285725" y="2117961"/>
            <a:ext cx="2670575" cy="134161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sz="2800" dirty="0">
                <a:latin typeface="Bahnschrift SemiBold Condensed" panose="020B0502040204020203" pitchFamily="34" charset="0"/>
              </a:rPr>
              <a:t>2. </a:t>
            </a:r>
            <a:r>
              <a:rPr lang="bg-BG" sz="2800" dirty="0">
                <a:latin typeface="Bahnschrift SemiBold Condensed" panose="020B0502040204020203" pitchFamily="34" charset="0"/>
              </a:rPr>
              <a:t>Как да постигнем устойчиво потребление</a:t>
            </a:r>
            <a:endParaRPr lang="en-IE" sz="2800" dirty="0">
              <a:latin typeface="Bahnschrift SemiBold Condensed" panose="020B0502040204020203" pitchFamily="34" charset="0"/>
            </a:endParaRPr>
          </a:p>
        </p:txBody>
      </p:sp>
      <p:sp>
        <p:nvSpPr>
          <p:cNvPr id="156" name="Google Shape;156;p4"/>
          <p:cNvSpPr txBox="1">
            <a:spLocks noGrp="1"/>
          </p:cNvSpPr>
          <p:nvPr>
            <p:ph type="subTitle" idx="5"/>
          </p:nvPr>
        </p:nvSpPr>
        <p:spPr>
          <a:xfrm>
            <a:off x="3285750"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bg-BG" b="1" dirty="0"/>
              <a:t>Дейности </a:t>
            </a:r>
            <a:endParaRPr lang="en-IE" b="1" dirty="0"/>
          </a:p>
        </p:txBody>
      </p:sp>
      <p:sp>
        <p:nvSpPr>
          <p:cNvPr id="157" name="Google Shape;157;p4"/>
          <p:cNvSpPr txBox="1">
            <a:spLocks noGrp="1"/>
          </p:cNvSpPr>
          <p:nvPr>
            <p:ph type="title" idx="4"/>
          </p:nvPr>
        </p:nvSpPr>
        <p:spPr>
          <a:xfrm>
            <a:off x="5858250" y="2117961"/>
            <a:ext cx="2572500" cy="127754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sz="2800" dirty="0">
                <a:latin typeface="Bahnschrift SemiBold Condensed" panose="020B0502040204020203" pitchFamily="34" charset="0"/>
              </a:rPr>
              <a:t>3. </a:t>
            </a:r>
            <a:r>
              <a:rPr lang="bg-BG" sz="2800" dirty="0">
                <a:latin typeface="Bahnschrift SemiBold Condensed" panose="020B0502040204020203" pitchFamily="34" charset="0"/>
              </a:rPr>
              <a:t>Заключения и следващи дейности </a:t>
            </a:r>
            <a:endParaRPr lang="en-IE" sz="2800" dirty="0">
              <a:latin typeface="Bahnschrift SemiBold Condensed" panose="020B0502040204020203" pitchFamily="34" charset="0"/>
            </a:endParaRPr>
          </a:p>
        </p:txBody>
      </p:sp>
      <p:sp>
        <p:nvSpPr>
          <p:cNvPr id="158" name="Google Shape;158;p4"/>
          <p:cNvSpPr txBox="1">
            <a:spLocks noGrp="1"/>
          </p:cNvSpPr>
          <p:nvPr>
            <p:ph type="subTitle" idx="6"/>
          </p:nvPr>
        </p:nvSpPr>
        <p:spPr>
          <a:xfrm>
            <a:off x="5858250" y="3627772"/>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bg-BG" b="1" dirty="0"/>
              <a:t>Следващи стъпки </a:t>
            </a:r>
            <a:endParaRPr lang="en-IE" b="1" dirty="0"/>
          </a:p>
        </p:txBody>
      </p:sp>
      <p:cxnSp>
        <p:nvCxnSpPr>
          <p:cNvPr id="3" name="Straight Connector 2">
            <a:extLst>
              <a:ext uri="{FF2B5EF4-FFF2-40B4-BE49-F238E27FC236}">
                <a16:creationId xmlns:a16="http://schemas.microsoft.com/office/drawing/2014/main" id="{FC6E1E50-2017-8B62-90CD-55ECF0707E0F}"/>
              </a:ext>
            </a:extLst>
          </p:cNvPr>
          <p:cNvCxnSpPr/>
          <p:nvPr/>
        </p:nvCxnSpPr>
        <p:spPr>
          <a:xfrm>
            <a:off x="611372" y="3602813"/>
            <a:ext cx="7921256" cy="0"/>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076CD893-A776-491D-121A-E1E6EAD23234}"/>
              </a:ext>
            </a:extLst>
          </p:cNvPr>
          <p:cNvCxnSpPr/>
          <p:nvPr/>
        </p:nvCxnSpPr>
        <p:spPr>
          <a:xfrm>
            <a:off x="611372" y="1913711"/>
            <a:ext cx="7921256"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2858975" y="-386925"/>
            <a:ext cx="701425" cy="247750"/>
            <a:chOff x="2858975" y="3984400"/>
            <a:chExt cx="701425" cy="247750"/>
          </a:xfrm>
        </p:grpSpPr>
        <p:sp>
          <p:nvSpPr>
            <p:cNvPr id="164" name="Google Shape;164;p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8" name="Google Shape;168;p5"/>
          <p:cNvSpPr txBox="1">
            <a:spLocks noGrp="1"/>
          </p:cNvSpPr>
          <p:nvPr>
            <p:ph type="title"/>
          </p:nvPr>
        </p:nvSpPr>
        <p:spPr>
          <a:xfrm>
            <a:off x="122660" y="1057955"/>
            <a:ext cx="6875480" cy="141931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sz="3200" dirty="0">
                <a:latin typeface="Bahnschrift SemiBold Condensed" panose="020B0502040204020203" pitchFamily="34" charset="0"/>
              </a:rPr>
              <a:t>Какво е устойчиво потребление</a:t>
            </a:r>
            <a:r>
              <a:rPr lang="en-IE" sz="4400" dirty="0">
                <a:latin typeface="Bahnschrift SemiBold Condensed" panose="020B0502040204020203" pitchFamily="34" charset="0"/>
              </a:rPr>
              <a:t>?</a:t>
            </a:r>
            <a:endParaRPr sz="4400" dirty="0">
              <a:latin typeface="Bahnschrift SemiBold Condensed" panose="020B0502040204020203" pitchFamily="34" charset="0"/>
            </a:endParaRPr>
          </a:p>
        </p:txBody>
      </p:sp>
      <p:pic>
        <p:nvPicPr>
          <p:cNvPr id="2050" name="Picture 2" descr="Sustainable consumption in everyday personal life Vector Image">
            <a:extLst>
              <a:ext uri="{FF2B5EF4-FFF2-40B4-BE49-F238E27FC236}">
                <a16:creationId xmlns:a16="http://schemas.microsoft.com/office/drawing/2014/main" id="{25A708B1-0F8A-B6B7-F23D-B7F9206381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21" b="12279"/>
          <a:stretch/>
        </p:blipFill>
        <p:spPr bwMode="auto">
          <a:xfrm>
            <a:off x="818940" y="1940886"/>
            <a:ext cx="1467060" cy="1330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FA70B8-68D5-CC17-3F86-7F97DB7CECA2}"/>
              </a:ext>
            </a:extLst>
          </p:cNvPr>
          <p:cNvSpPr txBox="1"/>
          <p:nvPr/>
        </p:nvSpPr>
        <p:spPr>
          <a:xfrm>
            <a:off x="2286000" y="1758017"/>
            <a:ext cx="5818949" cy="2308324"/>
          </a:xfrm>
          <a:prstGeom prst="rect">
            <a:avLst/>
          </a:prstGeom>
          <a:noFill/>
        </p:spPr>
        <p:txBody>
          <a:bodyPr wrap="square">
            <a:spAutoFit/>
          </a:bodyPr>
          <a:lstStyle/>
          <a:p>
            <a:pPr algn="just"/>
            <a:r>
              <a:rPr lang="ru-RU" sz="1800" i="1" dirty="0">
                <a:solidFill>
                  <a:srgbClr val="01724C"/>
                </a:solidFill>
                <a:latin typeface="Roboto" panose="02000000000000000000" pitchFamily="2" charset="0"/>
              </a:rPr>
              <a:t>«Използването на услуги и свързани с тях продукти, които отговарят на основните нужди и осигуряват по-добро качество на живот, като същевременно се свежда до минимум използването на природни ресурси и токсични материали, както и количествата отпадъци и замърсители през целия жизнен цикъл на услугата или продукта, за да не се застрашават нуждите на бъдещите поколения.»</a:t>
            </a:r>
            <a:endParaRPr lang="en-HR" sz="18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My work - project 2</a:t>
            </a:r>
            <a:endParaRPr/>
          </a:p>
        </p:txBody>
      </p:sp>
      <p:sp>
        <p:nvSpPr>
          <p:cNvPr id="175" name="Google Shape;175;p6"/>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Venus has a beautiful name and is the second planet from the Sun</a:t>
            </a:r>
            <a:endParaRPr sz="1400" b="0" i="0" u="none" strike="noStrike" cap="none">
              <a:solidFill>
                <a:srgbClr val="000000"/>
              </a:solidFill>
              <a:latin typeface="Arial"/>
              <a:ea typeface="Arial"/>
              <a:cs typeface="Arial"/>
              <a:sym typeface="Arial"/>
            </a:endParaRPr>
          </a:p>
        </p:txBody>
      </p:sp>
      <p:sp>
        <p:nvSpPr>
          <p:cNvPr id="176" name="Google Shape;176;p6"/>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6"/>
          <p:cNvPicPr preferRelativeResize="0"/>
          <p:nvPr/>
        </p:nvPicPr>
        <p:blipFill rotWithShape="1">
          <a:blip r:embed="rId3">
            <a:alphaModFix/>
          </a:blip>
          <a:srcRect l="29359" r="29359"/>
          <a:stretch/>
        </p:blipFill>
        <p:spPr>
          <a:xfrm>
            <a:off x="713100" y="576463"/>
            <a:ext cx="3160200" cy="3217200"/>
          </a:xfrm>
          <a:prstGeom prst="ellipse">
            <a:avLst/>
          </a:prstGeom>
          <a:noFill/>
          <a:ln>
            <a:noFill/>
          </a:ln>
        </p:spPr>
      </p:pic>
      <p:sp>
        <p:nvSpPr>
          <p:cNvPr id="179" name="Google Shape;179;p6"/>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
          <p:cNvSpPr txBox="1">
            <a:spLocks noGrp="1"/>
          </p:cNvSpPr>
          <p:nvPr>
            <p:ph type="title"/>
          </p:nvPr>
        </p:nvSpPr>
        <p:spPr>
          <a:xfrm>
            <a:off x="3873300" y="352927"/>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bg-BG" sz="3200" dirty="0">
                <a:latin typeface="Bahnschrift SemiBold Condensed" panose="020B0502040204020203" pitchFamily="34" charset="0"/>
              </a:rPr>
              <a:t>Факти и данни</a:t>
            </a:r>
            <a:endParaRPr lang="en-IE" sz="3200" dirty="0">
              <a:latin typeface="Bahnschrift SemiBold Condensed" panose="020B0502040204020203" pitchFamily="34" charset="0"/>
            </a:endParaRPr>
          </a:p>
        </p:txBody>
      </p:sp>
      <p:sp>
        <p:nvSpPr>
          <p:cNvPr id="181" name="Google Shape;181;p6"/>
          <p:cNvSpPr txBox="1">
            <a:spLocks noGrp="1"/>
          </p:cNvSpPr>
          <p:nvPr>
            <p:ph type="subTitle" idx="1"/>
          </p:nvPr>
        </p:nvSpPr>
        <p:spPr>
          <a:xfrm>
            <a:off x="3709497" y="958627"/>
            <a:ext cx="5136792" cy="3704369"/>
          </a:xfrm>
          <a:prstGeom prst="rect">
            <a:avLst/>
          </a:prstGeom>
          <a:noFill/>
          <a:ln>
            <a:noFill/>
          </a:ln>
        </p:spPr>
        <p:txBody>
          <a:bodyPr spcFirstLastPara="1" wrap="square" lIns="91425" tIns="91425" rIns="91425" bIns="91425" anchor="t" anchorCtr="0">
            <a:noAutofit/>
          </a:bodyPr>
          <a:lstStyle/>
          <a:p>
            <a:pPr marL="285750" indent="-285750"/>
            <a:r>
              <a:rPr lang="ru-RU" sz="1600" dirty="0">
                <a:solidFill>
                  <a:schemeClr val="tx1"/>
                </a:solidFill>
                <a:latin typeface="+mj-lt"/>
              </a:rPr>
              <a:t>Всяка година приблизително една трета от всички произведени храни, равняващи се на 1,3 милиарда тона на стойност около 1 трилион долара, гният в кофите за боклук на потребителите и търговците на дребно или се развалят поради лоши практики на транспортиране и събиране на реколтата.</a:t>
            </a:r>
            <a:endParaRPr lang="en-IE" sz="1600" b="0" i="0" u="none" strike="noStrike" dirty="0">
              <a:solidFill>
                <a:schemeClr val="tx1"/>
              </a:solidFill>
              <a:effectLst/>
              <a:latin typeface="+mj-lt"/>
            </a:endParaRPr>
          </a:p>
          <a:p>
            <a:pPr marL="285750" indent="-285750"/>
            <a:r>
              <a:rPr lang="ru-RU" sz="1600" dirty="0">
                <a:solidFill>
                  <a:schemeClr val="tx1"/>
                </a:solidFill>
                <a:latin typeface="+mj-lt"/>
              </a:rPr>
              <a:t>Ако хората по света преминат към енергоефективни крушки, светът ще спести 120 милиарда щатски долара годишно.</a:t>
            </a:r>
            <a:endParaRPr lang="en-IE" sz="1600" b="0" i="0" u="none" strike="noStrike" dirty="0">
              <a:solidFill>
                <a:schemeClr val="tx1"/>
              </a:solidFill>
              <a:effectLst/>
              <a:latin typeface="+mj-lt"/>
            </a:endParaRPr>
          </a:p>
          <a:p>
            <a:pPr marL="285750" indent="-285750"/>
            <a:r>
              <a:rPr lang="ru-RU" sz="1600" dirty="0">
                <a:solidFill>
                  <a:schemeClr val="tx1"/>
                </a:solidFill>
                <a:latin typeface="+mj-lt"/>
              </a:rPr>
              <a:t>Ако до 2050 г. световното население достигне 9,6 милиарда души, за осигуряването на природните ресурси, необходими за поддържането на сегашния начин на живот, ще са необходими почти три планети.</a:t>
            </a:r>
            <a:endParaRPr sz="1600" dirty="0">
              <a:solidFill>
                <a:schemeClr val="tx1"/>
              </a:solidFill>
              <a:latin typeface="+mj-lt"/>
            </a:endParaRPr>
          </a:p>
        </p:txBody>
      </p:sp>
      <p:pic>
        <p:nvPicPr>
          <p:cNvPr id="2" name="Google Shape;34;p13" descr="Graphical user interface, text, application&#10;&#10;Description automatically generated">
            <a:extLst>
              <a:ext uri="{FF2B5EF4-FFF2-40B4-BE49-F238E27FC236}">
                <a16:creationId xmlns:a16="http://schemas.microsoft.com/office/drawing/2014/main" id="{247CB586-1B3A-4938-B962-1C2E375B15D4}"/>
              </a:ext>
            </a:extLst>
          </p:cNvPr>
          <p:cNvPicPr preferRelativeResize="0"/>
          <p:nvPr/>
        </p:nvPicPr>
        <p:blipFill rotWithShape="1">
          <a:blip r:embed="rId4">
            <a:alphaModFix/>
          </a:blip>
          <a:srcRect r="25004"/>
          <a:stretch/>
        </p:blipFill>
        <p:spPr>
          <a:xfrm>
            <a:off x="209759" y="4691302"/>
            <a:ext cx="1006682" cy="275804"/>
          </a:xfrm>
          <a:prstGeom prst="rect">
            <a:avLst/>
          </a:prstGeom>
          <a:noFill/>
          <a:ln>
            <a:noFill/>
          </a:ln>
        </p:spPr>
      </p:pic>
      <p:sp>
        <p:nvSpPr>
          <p:cNvPr id="3" name="TextBox 19">
            <a:extLst>
              <a:ext uri="{FF2B5EF4-FFF2-40B4-BE49-F238E27FC236}">
                <a16:creationId xmlns:a16="http://schemas.microsoft.com/office/drawing/2014/main" id="{F2F2204F-1E09-B0D3-5D76-5FDA800980BE}"/>
              </a:ext>
            </a:extLst>
          </p:cNvPr>
          <p:cNvSpPr txBox="1"/>
          <p:nvPr/>
        </p:nvSpPr>
        <p:spPr>
          <a:xfrm>
            <a:off x="1528801"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Title 4">
            <a:extLst>
              <a:ext uri="{FF2B5EF4-FFF2-40B4-BE49-F238E27FC236}">
                <a16:creationId xmlns:a16="http://schemas.microsoft.com/office/drawing/2014/main" id="{7B9AB94D-E3A7-463E-0BA1-B253AE46334D}"/>
              </a:ext>
            </a:extLst>
          </p:cNvPr>
          <p:cNvSpPr>
            <a:spLocks noGrp="1"/>
          </p:cNvSpPr>
          <p:nvPr>
            <p:ph type="title"/>
          </p:nvPr>
        </p:nvSpPr>
        <p:spPr>
          <a:xfrm>
            <a:off x="391463" y="1169675"/>
            <a:ext cx="3060475" cy="4614731"/>
          </a:xfrm>
        </p:spPr>
        <p:txBody>
          <a:bodyPr/>
          <a:lstStyle/>
          <a:p>
            <a:pPr algn="ctr"/>
            <a:br>
              <a:rPr lang="en-US" sz="2000" dirty="0"/>
            </a:br>
            <a:br>
              <a:rPr lang="en-US" sz="2000" dirty="0"/>
            </a:br>
            <a:r>
              <a:rPr lang="ru-RU" sz="2000" b="1" dirty="0"/>
              <a:t>Устойчивото развитие се основава на три основни стълба: социален, икономически и екологичен.</a:t>
            </a:r>
            <a:br>
              <a:rPr lang="en-US" sz="2000" dirty="0"/>
            </a:br>
            <a:endParaRPr lang="en-HR" sz="2000" dirty="0"/>
          </a:p>
        </p:txBody>
      </p:sp>
      <p:pic>
        <p:nvPicPr>
          <p:cNvPr id="12290" name="Picture 2" descr="Sustainable Consumption">
            <a:extLst>
              <a:ext uri="{FF2B5EF4-FFF2-40B4-BE49-F238E27FC236}">
                <a16:creationId xmlns:a16="http://schemas.microsoft.com/office/drawing/2014/main" id="{F1EE6866-F8B4-CFB4-18C4-CB19FE7A8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139" y="245682"/>
            <a:ext cx="4382151" cy="436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6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Title 4">
            <a:extLst>
              <a:ext uri="{FF2B5EF4-FFF2-40B4-BE49-F238E27FC236}">
                <a16:creationId xmlns:a16="http://schemas.microsoft.com/office/drawing/2014/main" id="{7B9AB94D-E3A7-463E-0BA1-B253AE46334D}"/>
              </a:ext>
            </a:extLst>
          </p:cNvPr>
          <p:cNvSpPr>
            <a:spLocks noGrp="1"/>
          </p:cNvSpPr>
          <p:nvPr>
            <p:ph type="title"/>
          </p:nvPr>
        </p:nvSpPr>
        <p:spPr>
          <a:xfrm>
            <a:off x="1583542" y="0"/>
            <a:ext cx="6137922" cy="1144555"/>
          </a:xfrm>
        </p:spPr>
        <p:txBody>
          <a:bodyPr/>
          <a:lstStyle/>
          <a:p>
            <a:pPr algn="ctr"/>
            <a:br>
              <a:rPr lang="en-US" sz="2800" dirty="0">
                <a:latin typeface="Bahnschrift SemiBold Condensed" panose="020B0502040204020203" pitchFamily="34" charset="0"/>
              </a:rPr>
            </a:br>
            <a:r>
              <a:rPr lang="ru-RU" sz="2400" dirty="0">
                <a:latin typeface="Bahnschrift SemiBold Condensed" panose="020B0502040204020203" pitchFamily="34" charset="0"/>
              </a:rPr>
              <a:t>Модел за вземане на решения за устойчиво потребление: Детерминанти и мотиви</a:t>
            </a:r>
            <a:endParaRPr lang="en-HR" sz="2400" dirty="0">
              <a:latin typeface="Bahnschrift SemiBold Condensed" panose="020B0502040204020203" pitchFamily="34" charset="0"/>
            </a:endParaRPr>
          </a:p>
        </p:txBody>
      </p:sp>
      <p:sp>
        <p:nvSpPr>
          <p:cNvPr id="9" name="TextBox 8">
            <a:extLst>
              <a:ext uri="{FF2B5EF4-FFF2-40B4-BE49-F238E27FC236}">
                <a16:creationId xmlns:a16="http://schemas.microsoft.com/office/drawing/2014/main" id="{C32BBFE4-25B2-E30A-F5FD-960F16605265}"/>
              </a:ext>
            </a:extLst>
          </p:cNvPr>
          <p:cNvSpPr txBox="1"/>
          <p:nvPr/>
        </p:nvSpPr>
        <p:spPr>
          <a:xfrm>
            <a:off x="994460" y="1278006"/>
            <a:ext cx="7620886" cy="3416320"/>
          </a:xfrm>
          <a:prstGeom prst="rect">
            <a:avLst/>
          </a:prstGeom>
          <a:noFill/>
        </p:spPr>
        <p:txBody>
          <a:bodyPr wrap="square">
            <a:spAutoFit/>
          </a:bodyPr>
          <a:lstStyle/>
          <a:p>
            <a:pPr marL="285750" indent="-285750">
              <a:buFont typeface="Arial" panose="020B0604020202020204" pitchFamily="34" charset="0"/>
              <a:buChar char="•"/>
            </a:pPr>
            <a:r>
              <a:rPr lang="ru-RU" sz="1800" dirty="0">
                <a:latin typeface="+mj-lt"/>
              </a:rPr>
              <a:t>Опитите да се обясни или промени поведението към по-устойчиво потребление трябва да започнат с </a:t>
            </a:r>
            <a:r>
              <a:rPr lang="ru-RU" sz="1800" dirty="0">
                <a:solidFill>
                  <a:schemeClr val="accent6">
                    <a:lumMod val="50000"/>
                    <a:lumOff val="50000"/>
                  </a:schemeClr>
                </a:solidFill>
                <a:latin typeface="+mj-lt"/>
              </a:rPr>
              <a:t>разнообразните и взаимозависими величини на влияние върху устойчивото потребление.</a:t>
            </a:r>
            <a:endParaRPr lang="en-IE" sz="1800" b="0" i="0" u="none" strike="noStrike" dirty="0">
              <a:solidFill>
                <a:schemeClr val="accent6">
                  <a:lumMod val="50000"/>
                  <a:lumOff val="50000"/>
                </a:schemeClr>
              </a:solidFill>
              <a:effectLst/>
              <a:latin typeface="+mj-lt"/>
            </a:endParaRPr>
          </a:p>
          <a:p>
            <a:pPr marL="285750" indent="-285750">
              <a:buFont typeface="Arial" panose="020B0604020202020204" pitchFamily="34" charset="0"/>
              <a:buChar char="•"/>
            </a:pPr>
            <a:r>
              <a:rPr lang="ru-RU" sz="1800" dirty="0">
                <a:latin typeface="+mj-lt"/>
              </a:rPr>
              <a:t>На следващото изображение е демонстриран </a:t>
            </a:r>
            <a:r>
              <a:rPr lang="ru-RU" sz="1800" dirty="0">
                <a:solidFill>
                  <a:srgbClr val="00B050"/>
                </a:solidFill>
                <a:latin typeface="+mj-lt"/>
              </a:rPr>
              <a:t>общ модел за вземане на решения за устойчиво потребление</a:t>
            </a:r>
            <a:r>
              <a:rPr lang="ru-RU" sz="1800" dirty="0">
                <a:latin typeface="+mj-lt"/>
              </a:rPr>
              <a:t>, изведен от различни проучвания.</a:t>
            </a:r>
            <a:endParaRPr lang="en-IE" sz="1800" b="0" i="0" u="none" strike="noStrike" dirty="0">
              <a:solidFill>
                <a:srgbClr val="000000"/>
              </a:solidFill>
              <a:effectLst/>
              <a:latin typeface="+mj-lt"/>
            </a:endParaRPr>
          </a:p>
          <a:p>
            <a:pPr algn="l"/>
            <a:endParaRPr lang="en-IE" sz="1800" b="0" i="0" u="none" strike="noStrike" dirty="0">
              <a:solidFill>
                <a:srgbClr val="000000"/>
              </a:solidFill>
              <a:effectLst/>
              <a:latin typeface="+mj-lt"/>
            </a:endParaRPr>
          </a:p>
          <a:p>
            <a:pPr marL="285750" indent="-285750">
              <a:buFont typeface="Arial" panose="020B0604020202020204" pitchFamily="34" charset="0"/>
              <a:buChar char="•"/>
            </a:pPr>
            <a:r>
              <a:rPr lang="ru-RU" sz="1800" dirty="0">
                <a:solidFill>
                  <a:schemeClr val="accent4">
                    <a:lumMod val="60000"/>
                    <a:lumOff val="40000"/>
                  </a:schemeClr>
                </a:solidFill>
                <a:latin typeface="+mj-lt"/>
              </a:rPr>
              <a:t>Убежденията водят до нагласи, а те от своя страна - до намерения</a:t>
            </a:r>
            <a:r>
              <a:rPr lang="ru-RU" sz="1800" dirty="0">
                <a:latin typeface="+mj-lt"/>
              </a:rPr>
              <a:t>. Намеренията определят действителното поведение при покупка. Върху този процес на вземане на решение влияят много различни индивидуални, социални и ситуационни фактори</a:t>
            </a:r>
            <a:endParaRPr lang="en-IE" sz="1800" b="0" i="0" u="none" strike="noStrike" dirty="0">
              <a:solidFill>
                <a:srgbClr val="000000"/>
              </a:solidFill>
              <a:effectLst/>
              <a:latin typeface="+mj-lt"/>
            </a:endParaRPr>
          </a:p>
        </p:txBody>
      </p:sp>
    </p:spTree>
    <p:extLst>
      <p:ext uri="{BB962C8B-B14F-4D97-AF65-F5344CB8AC3E}">
        <p14:creationId xmlns:p14="http://schemas.microsoft.com/office/powerpoint/2010/main" val="215960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7" name="Picture 6">
            <a:extLst>
              <a:ext uri="{FF2B5EF4-FFF2-40B4-BE49-F238E27FC236}">
                <a16:creationId xmlns:a16="http://schemas.microsoft.com/office/drawing/2014/main" id="{7AC80C56-696E-2A4B-D4D2-545B47446E7C}"/>
              </a:ext>
            </a:extLst>
          </p:cNvPr>
          <p:cNvPicPr>
            <a:picLocks noChangeAspect="1"/>
          </p:cNvPicPr>
          <p:nvPr/>
        </p:nvPicPr>
        <p:blipFill>
          <a:blip r:embed="rId3"/>
          <a:stretch>
            <a:fillRect/>
          </a:stretch>
        </p:blipFill>
        <p:spPr>
          <a:xfrm>
            <a:off x="1145831" y="1134728"/>
            <a:ext cx="7223574" cy="3654279"/>
          </a:xfrm>
          <a:prstGeom prst="rect">
            <a:avLst/>
          </a:prstGeom>
        </p:spPr>
      </p:pic>
      <p:sp>
        <p:nvSpPr>
          <p:cNvPr id="5" name="Title 4">
            <a:extLst>
              <a:ext uri="{FF2B5EF4-FFF2-40B4-BE49-F238E27FC236}">
                <a16:creationId xmlns:a16="http://schemas.microsoft.com/office/drawing/2014/main" id="{7B9AB94D-E3A7-463E-0BA1-B253AE46334D}"/>
              </a:ext>
            </a:extLst>
          </p:cNvPr>
          <p:cNvSpPr txBox="1">
            <a:spLocks/>
          </p:cNvSpPr>
          <p:nvPr/>
        </p:nvSpPr>
        <p:spPr>
          <a:xfrm>
            <a:off x="1657739" y="-213049"/>
            <a:ext cx="5710334" cy="11632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r>
              <a:rPr lang="en-US" sz="2400" dirty="0">
                <a:latin typeface="Bahnschrift SemiBold Condensed" panose="020B0502040204020203" pitchFamily="34" charset="0"/>
              </a:rPr>
            </a:br>
            <a:r>
              <a:rPr lang="ru-RU" sz="2400" dirty="0">
                <a:latin typeface="Bahnschrift SemiBold Condensed" panose="020B0502040204020203" pitchFamily="34" charset="0"/>
              </a:rPr>
              <a:t>Модел за вземане на решения за устойчиво потребление: Детерминанти и мотиви</a:t>
            </a:r>
            <a:endParaRPr lang="en-HR" sz="2400" dirty="0">
              <a:latin typeface="Bahnschrift SemiBold Condensed" panose="020B0502040204020203" pitchFamily="34" charset="0"/>
            </a:endParaRPr>
          </a:p>
        </p:txBody>
      </p:sp>
    </p:spTree>
    <p:extLst>
      <p:ext uri="{BB962C8B-B14F-4D97-AF65-F5344CB8AC3E}">
        <p14:creationId xmlns:p14="http://schemas.microsoft.com/office/powerpoint/2010/main" val="3245278045"/>
      </p:ext>
    </p:extLst>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Bildschirmpräsentation (16:9)</PresentationFormat>
  <Paragraphs>60</Paragraphs>
  <Slides>18</Slides>
  <Notes>18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Bahnschrift SemiBold</vt:lpstr>
      <vt:lpstr>Roboto</vt:lpstr>
      <vt:lpstr>Bebas Neue</vt:lpstr>
      <vt:lpstr>Noto Sans</vt:lpstr>
      <vt:lpstr>Bahnschrift SemiBold Condensed</vt:lpstr>
      <vt:lpstr>Arial</vt:lpstr>
      <vt:lpstr>Arial</vt:lpstr>
      <vt:lpstr>Creal Modern Portfolio by Slidesgo</vt:lpstr>
      <vt:lpstr>Бизнес моделиране за бизнеси от кръговата икономика</vt:lpstr>
      <vt:lpstr>Устойчивото потребление</vt:lpstr>
      <vt:lpstr>Цел на урока </vt:lpstr>
      <vt:lpstr>Структура на урока – Устойчиво потребление </vt:lpstr>
      <vt:lpstr>Какво е устойчиво потребление?</vt:lpstr>
      <vt:lpstr>My work - project 2</vt:lpstr>
      <vt:lpstr>  Устойчивото развитие се основава на три основни стълба: социален, икономически и екологичен. </vt:lpstr>
      <vt:lpstr> Модел за вземане на решения за устойчиво потребление: Детерминанти и мотиви</vt:lpstr>
      <vt:lpstr>PowerPoint-Präsentation</vt:lpstr>
      <vt:lpstr>Какви примери можем да дадем за устойчиво потребление?</vt:lpstr>
      <vt:lpstr>Какви примери можем да дадем за устойчиво потребление?</vt:lpstr>
      <vt:lpstr>Задача</vt:lpstr>
      <vt:lpstr>Задача</vt:lpstr>
      <vt:lpstr>Задача</vt:lpstr>
      <vt:lpstr>Задача </vt:lpstr>
      <vt:lpstr>Заключение </vt:lpstr>
      <vt:lpstr>PowerPoint-Präsentation</vt:lpstr>
      <vt:lpstr>Благодарим ви!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lastModifiedBy>saskia_ha@web.de</cp:lastModifiedBy>
  <cp:revision>19</cp:revision>
  <dcterms:modified xsi:type="dcterms:W3CDTF">2023-06-21T12:29:26Z</dcterms:modified>
</cp:coreProperties>
</file>