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Noto Sans"/>
      <p:regular r:id="rId29"/>
      <p:bold r:id="rId30"/>
      <p:italic r:id="rId31"/>
      <p:boldItalic r:id="rId32"/>
    </p:embeddedFont>
    <p:embeddedFont>
      <p:font typeface="Bebas Neue"/>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j8LWGmoCCWZtrHhzOjT4vs5TWZ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dm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oto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otoSans-italic.fntdata"/><Relationship Id="rId30" Type="http://schemas.openxmlformats.org/officeDocument/2006/relationships/font" Target="fonts/NotoSans-bold.fntdata"/><Relationship Id="rId11" Type="http://schemas.openxmlformats.org/officeDocument/2006/relationships/slide" Target="slides/slide6.xml"/><Relationship Id="rId33" Type="http://schemas.openxmlformats.org/officeDocument/2006/relationships/font" Target="fonts/BebasNeue-regular.fntdata"/><Relationship Id="rId10" Type="http://schemas.openxmlformats.org/officeDocument/2006/relationships/slide" Target="slides/slide5.xml"/><Relationship Id="rId32" Type="http://schemas.openxmlformats.org/officeDocument/2006/relationships/font" Target="fonts/NotoSans-bold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09T13:15:50.168">
    <p:pos x="5328" y="707"/>
    <p:text>CANNOT BE TRANSLATED</p:text>
    <p:extLst>
      <p:ext uri="{C676402C-5697-4E1C-873F-D02D1690AC5C}">
        <p15:threadingInfo timeZoneBias="0"/>
      </p:ext>
      <p:ext uri="http://customooxmlschemas.google.com/">
        <go:slidesCustomData xmlns:go="http://customooxmlschemas.google.com/" commentPostId="AAAAzt_gTk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6" name="Google Shape;2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12"/>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12"/>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12"/>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pic>
        <p:nvPicPr>
          <p:cNvPr descr="Graphical user interface, text, application&#10;&#10;Description automatically generated" id="24" name="Google Shape;24;p12"/>
          <p:cNvPicPr preferRelativeResize="0"/>
          <p:nvPr/>
        </p:nvPicPr>
        <p:blipFill rotWithShape="1">
          <a:blip r:embed="rId3">
            <a:alphaModFix/>
          </a:blip>
          <a:srcRect b="0" l="0" r="25004" t="0"/>
          <a:stretch/>
        </p:blipFill>
        <p:spPr>
          <a:xfrm>
            <a:off x="72618" y="4765022"/>
            <a:ext cx="1006682" cy="275804"/>
          </a:xfrm>
          <a:prstGeom prst="rect">
            <a:avLst/>
          </a:prstGeom>
          <a:noFill/>
          <a:ln>
            <a:noFill/>
          </a:ln>
        </p:spPr>
      </p:pic>
      <p:sp>
        <p:nvSpPr>
          <p:cNvPr id="25" name="Google Shape;25;p1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26" name="Google Shape;26;p12"/>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15" name="Shape 115"/>
        <p:cNvGrpSpPr/>
        <p:nvPr/>
      </p:nvGrpSpPr>
      <p:grpSpPr>
        <a:xfrm>
          <a:off x="0" y="0"/>
          <a:ext cx="0" cy="0"/>
          <a:chOff x="0" y="0"/>
          <a:chExt cx="0" cy="0"/>
        </a:xfrm>
      </p:grpSpPr>
      <p:sp>
        <p:nvSpPr>
          <p:cNvPr id="116" name="Google Shape;116;p22"/>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 name="Google Shape;117;p22"/>
          <p:cNvGrpSpPr/>
          <p:nvPr/>
        </p:nvGrpSpPr>
        <p:grpSpPr>
          <a:xfrm rot="10800000">
            <a:off x="7782805" y="539502"/>
            <a:ext cx="682510" cy="1078346"/>
            <a:chOff x="4210925" y="3949824"/>
            <a:chExt cx="325625" cy="514601"/>
          </a:xfrm>
        </p:grpSpPr>
        <p:sp>
          <p:nvSpPr>
            <p:cNvPr id="118" name="Google Shape;118;p22"/>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2"/>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 name="Google Shape;120;p22"/>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1" name="Google Shape;121;p2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22" name="Google Shape;122;p22"/>
          <p:cNvPicPr preferRelativeResize="0"/>
          <p:nvPr/>
        </p:nvPicPr>
        <p:blipFill rotWithShape="1">
          <a:blip r:embed="rId3">
            <a:alphaModFix/>
          </a:blip>
          <a:srcRect b="0" l="0" r="25004" t="0"/>
          <a:stretch/>
        </p:blipFill>
        <p:spPr>
          <a:xfrm>
            <a:off x="72618" y="4730189"/>
            <a:ext cx="1006682" cy="275804"/>
          </a:xfrm>
          <a:prstGeom prst="rect">
            <a:avLst/>
          </a:prstGeom>
          <a:noFill/>
          <a:ln>
            <a:noFill/>
          </a:ln>
        </p:spPr>
      </p:pic>
      <p:sp>
        <p:nvSpPr>
          <p:cNvPr id="123" name="Google Shape;123;p2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24" name="Google Shape;124;p22"/>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25" name="Shape 125"/>
        <p:cNvGrpSpPr/>
        <p:nvPr/>
      </p:nvGrpSpPr>
      <p:grpSpPr>
        <a:xfrm>
          <a:off x="0" y="0"/>
          <a:ext cx="0" cy="0"/>
          <a:chOff x="0" y="0"/>
          <a:chExt cx="0" cy="0"/>
        </a:xfrm>
      </p:grpSpPr>
      <p:sp>
        <p:nvSpPr>
          <p:cNvPr id="126" name="Google Shape;126;p23"/>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3"/>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3"/>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3"/>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3"/>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3"/>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32" name="Google Shape;132;p2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33" name="Google Shape;133;p23"/>
          <p:cNvPicPr preferRelativeResize="0"/>
          <p:nvPr/>
        </p:nvPicPr>
        <p:blipFill rotWithShape="1">
          <a:blip r:embed="rId3">
            <a:alphaModFix/>
          </a:blip>
          <a:srcRect b="0" l="0" r="25004" t="0"/>
          <a:stretch/>
        </p:blipFill>
        <p:spPr>
          <a:xfrm>
            <a:off x="72618" y="4754561"/>
            <a:ext cx="1006682" cy="275804"/>
          </a:xfrm>
          <a:prstGeom prst="rect">
            <a:avLst/>
          </a:prstGeom>
          <a:noFill/>
          <a:ln>
            <a:noFill/>
          </a:ln>
        </p:spPr>
      </p:pic>
      <p:sp>
        <p:nvSpPr>
          <p:cNvPr id="134" name="Google Shape;134;p2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35" name="Google Shape;135;p23"/>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13"/>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3"/>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3"/>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13"/>
          <p:cNvGrpSpPr/>
          <p:nvPr/>
        </p:nvGrpSpPr>
        <p:grpSpPr>
          <a:xfrm>
            <a:off x="8431033" y="-449325"/>
            <a:ext cx="1061212" cy="1676776"/>
            <a:chOff x="4210925" y="3949824"/>
            <a:chExt cx="325625" cy="514601"/>
          </a:xfrm>
        </p:grpSpPr>
        <p:sp>
          <p:nvSpPr>
            <p:cNvPr id="32" name="Google Shape;32;p13"/>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3"/>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36" name="Google Shape;36;p1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37" name="Google Shape;37;p13"/>
          <p:cNvPicPr preferRelativeResize="0"/>
          <p:nvPr/>
        </p:nvPicPr>
        <p:blipFill rotWithShape="1">
          <a:blip r:embed="rId3">
            <a:alphaModFix/>
          </a:blip>
          <a:srcRect b="0" l="0" r="25004" t="0"/>
          <a:stretch/>
        </p:blipFill>
        <p:spPr>
          <a:xfrm>
            <a:off x="72618" y="4728046"/>
            <a:ext cx="1006682" cy="275804"/>
          </a:xfrm>
          <a:prstGeom prst="rect">
            <a:avLst/>
          </a:prstGeom>
          <a:noFill/>
          <a:ln>
            <a:noFill/>
          </a:ln>
        </p:spPr>
      </p:pic>
      <p:sp>
        <p:nvSpPr>
          <p:cNvPr id="38" name="Google Shape;38;p1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39" name="Google Shape;39;p13"/>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4"/>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4"/>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 name="Google Shape;44;p14"/>
          <p:cNvGrpSpPr/>
          <p:nvPr/>
        </p:nvGrpSpPr>
        <p:grpSpPr>
          <a:xfrm>
            <a:off x="8225003" y="433123"/>
            <a:ext cx="411785" cy="650559"/>
            <a:chOff x="4210925" y="3949824"/>
            <a:chExt cx="325625" cy="514601"/>
          </a:xfrm>
        </p:grpSpPr>
        <p:sp>
          <p:nvSpPr>
            <p:cNvPr id="45" name="Google Shape;45;p14"/>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4"/>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47" name="Google Shape;47;p14"/>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48" name="Google Shape;48;p14"/>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sp>
        <p:nvSpPr>
          <p:cNvPr id="49" name="Google Shape;49;p1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50" name="Google Shape;50;p14"/>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51" name="Shape 51"/>
        <p:cNvGrpSpPr/>
        <p:nvPr/>
      </p:nvGrpSpPr>
      <p:grpSpPr>
        <a:xfrm>
          <a:off x="0" y="0"/>
          <a:ext cx="0" cy="0"/>
          <a:chOff x="0" y="0"/>
          <a:chExt cx="0" cy="0"/>
        </a:xfrm>
      </p:grpSpPr>
      <p:sp>
        <p:nvSpPr>
          <p:cNvPr id="52" name="Google Shape;52;p15"/>
          <p:cNvSpPr txBox="1"/>
          <p:nvPr>
            <p:ph type="title"/>
          </p:nvPr>
        </p:nvSpPr>
        <p:spPr>
          <a:xfrm>
            <a:off x="713225" y="539500"/>
            <a:ext cx="7717800" cy="131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 name="Google Shape;53;p15"/>
          <p:cNvSpPr txBox="1"/>
          <p:nvPr>
            <p:ph idx="2" type="title"/>
          </p:nvPr>
        </p:nvSpPr>
        <p:spPr>
          <a:xfrm>
            <a:off x="7132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4" name="Google Shape;54;p15"/>
          <p:cNvSpPr txBox="1"/>
          <p:nvPr>
            <p:ph idx="3" type="title"/>
          </p:nvPr>
        </p:nvSpPr>
        <p:spPr>
          <a:xfrm>
            <a:off x="3286025" y="2939525"/>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sp>
        <p:nvSpPr>
          <p:cNvPr id="55" name="Google Shape;55;p15"/>
          <p:cNvSpPr txBox="1"/>
          <p:nvPr>
            <p:ph idx="4" type="title"/>
          </p:nvPr>
        </p:nvSpPr>
        <p:spPr>
          <a:xfrm>
            <a:off x="5858250" y="2935338"/>
            <a:ext cx="2572500" cy="609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p:txBody>
      </p:sp>
      <p:grpSp>
        <p:nvGrpSpPr>
          <p:cNvPr id="56" name="Google Shape;56;p15"/>
          <p:cNvGrpSpPr/>
          <p:nvPr/>
        </p:nvGrpSpPr>
        <p:grpSpPr>
          <a:xfrm flipH="1">
            <a:off x="-2177742" y="-2909309"/>
            <a:ext cx="12699962" cy="4468012"/>
            <a:chOff x="56293" y="466675"/>
            <a:chExt cx="7448658" cy="2621150"/>
          </a:xfrm>
        </p:grpSpPr>
        <p:sp>
          <p:nvSpPr>
            <p:cNvPr id="57" name="Google Shape;57;p15"/>
            <p:cNvSpPr/>
            <p:nvPr/>
          </p:nvSpPr>
          <p:spPr>
            <a:xfrm>
              <a:off x="4884401" y="466675"/>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5"/>
            <p:cNvSpPr/>
            <p:nvPr/>
          </p:nvSpPr>
          <p:spPr>
            <a:xfrm>
              <a:off x="56293" y="1765430"/>
              <a:ext cx="1847075" cy="923550"/>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15"/>
          <p:cNvSpPr/>
          <p:nvPr/>
        </p:nvSpPr>
        <p:spPr>
          <a:xfrm>
            <a:off x="7408786" y="462738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 name="Google Shape;60;p15"/>
          <p:cNvGrpSpPr/>
          <p:nvPr/>
        </p:nvGrpSpPr>
        <p:grpSpPr>
          <a:xfrm flipH="1">
            <a:off x="8393467" y="586788"/>
            <a:ext cx="789213" cy="1219105"/>
            <a:chOff x="5879525" y="2876325"/>
            <a:chExt cx="325650" cy="504075"/>
          </a:xfrm>
        </p:grpSpPr>
        <p:sp>
          <p:nvSpPr>
            <p:cNvPr id="61" name="Google Shape;61;p15"/>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15"/>
          <p:cNvSpPr txBox="1"/>
          <p:nvPr>
            <p:ph idx="1" type="subTitle"/>
          </p:nvPr>
        </p:nvSpPr>
        <p:spPr>
          <a:xfrm>
            <a:off x="713225"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15"/>
          <p:cNvSpPr txBox="1"/>
          <p:nvPr>
            <p:ph idx="5" type="subTitle"/>
          </p:nvPr>
        </p:nvSpPr>
        <p:spPr>
          <a:xfrm>
            <a:off x="32857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6" type="subTitle"/>
          </p:nvPr>
        </p:nvSpPr>
        <p:spPr>
          <a:xfrm>
            <a:off x="5858250" y="3505050"/>
            <a:ext cx="2572500" cy="639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66" name="Google Shape;66;p1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7" name="Google Shape;67;p15"/>
          <p:cNvPicPr preferRelativeResize="0"/>
          <p:nvPr/>
        </p:nvPicPr>
        <p:blipFill rotWithShape="1">
          <a:blip r:embed="rId3">
            <a:alphaModFix/>
          </a:blip>
          <a:srcRect b="0" l="0" r="25004" t="0"/>
          <a:stretch/>
        </p:blipFill>
        <p:spPr>
          <a:xfrm>
            <a:off x="72618" y="4731708"/>
            <a:ext cx="1006682" cy="275804"/>
          </a:xfrm>
          <a:prstGeom prst="rect">
            <a:avLst/>
          </a:prstGeom>
          <a:noFill/>
          <a:ln>
            <a:noFill/>
          </a:ln>
        </p:spPr>
      </p:pic>
      <p:sp>
        <p:nvSpPr>
          <p:cNvPr id="68" name="Google Shape;68;p1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69" name="Google Shape;69;p15"/>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p:cSld name="CUSTOM_6">
    <p:spTree>
      <p:nvGrpSpPr>
        <p:cNvPr id="70" name="Shape 70"/>
        <p:cNvGrpSpPr/>
        <p:nvPr/>
      </p:nvGrpSpPr>
      <p:grpSpPr>
        <a:xfrm>
          <a:off x="0" y="0"/>
          <a:ext cx="0" cy="0"/>
          <a:chOff x="0" y="0"/>
          <a:chExt cx="0" cy="0"/>
        </a:xfrm>
      </p:grpSpPr>
      <p:sp>
        <p:nvSpPr>
          <p:cNvPr id="71" name="Google Shape;71;p16"/>
          <p:cNvSpPr txBox="1"/>
          <p:nvPr>
            <p:ph type="title"/>
          </p:nvPr>
        </p:nvSpPr>
        <p:spPr>
          <a:xfrm>
            <a:off x="4572000" y="1477306"/>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72" name="Google Shape;72;p16"/>
          <p:cNvGrpSpPr/>
          <p:nvPr/>
        </p:nvGrpSpPr>
        <p:grpSpPr>
          <a:xfrm flipH="1">
            <a:off x="8589784" y="4408228"/>
            <a:ext cx="554210" cy="859289"/>
            <a:chOff x="2242775" y="2016422"/>
            <a:chExt cx="325050" cy="504100"/>
          </a:xfrm>
        </p:grpSpPr>
        <p:sp>
          <p:nvSpPr>
            <p:cNvPr id="73" name="Google Shape;73;p16"/>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 name="Google Shape;75;p16"/>
          <p:cNvSpPr txBox="1"/>
          <p:nvPr>
            <p:ph idx="1" type="subTitle"/>
          </p:nvPr>
        </p:nvSpPr>
        <p:spPr>
          <a:xfrm>
            <a:off x="4572125" y="2082981"/>
            <a:ext cx="3580500" cy="2196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76" name="Google Shape;76;p16"/>
          <p:cNvSpPr/>
          <p:nvPr/>
        </p:nvSpPr>
        <p:spPr>
          <a:xfrm>
            <a:off x="6945857" y="-300700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77" name="Google Shape;77;p16"/>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Ein Bild, das Symbol, Kreis, Schrift, Grafiken enthält.&#10;&#10;Automatisch generierte Beschreibung" id="78" name="Google Shape;78;p16"/>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8"/>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81" name="Google Shape;81;p18"/>
          <p:cNvGrpSpPr/>
          <p:nvPr/>
        </p:nvGrpSpPr>
        <p:grpSpPr>
          <a:xfrm>
            <a:off x="6609" y="4254853"/>
            <a:ext cx="554210" cy="859289"/>
            <a:chOff x="2242775" y="2016422"/>
            <a:chExt cx="325050" cy="504100"/>
          </a:xfrm>
        </p:grpSpPr>
        <p:sp>
          <p:nvSpPr>
            <p:cNvPr id="82" name="Google Shape;82;p18"/>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8"/>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18"/>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85" name="Google Shape;85;p18"/>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8"/>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87" name="Google Shape;87;p1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88" name="Google Shape;88;p18"/>
          <p:cNvPicPr preferRelativeResize="0"/>
          <p:nvPr/>
        </p:nvPicPr>
        <p:blipFill rotWithShape="1">
          <a:blip r:embed="rId3">
            <a:alphaModFix/>
          </a:blip>
          <a:srcRect b="0" l="0" r="25004" t="0"/>
          <a:stretch/>
        </p:blipFill>
        <p:spPr>
          <a:xfrm>
            <a:off x="72618" y="4773286"/>
            <a:ext cx="1006682" cy="275804"/>
          </a:xfrm>
          <a:prstGeom prst="rect">
            <a:avLst/>
          </a:prstGeom>
          <a:noFill/>
          <a:ln>
            <a:noFill/>
          </a:ln>
        </p:spPr>
      </p:pic>
      <p:sp>
        <p:nvSpPr>
          <p:cNvPr id="89" name="Google Shape;89;p1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90" name="Google Shape;90;p18"/>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pic>
        <p:nvPicPr>
          <p:cNvPr descr="Logo&#10;&#10;Description automatically generated" id="92" name="Google Shape;92;p1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93" name="Google Shape;93;p19"/>
          <p:cNvPicPr preferRelativeResize="0"/>
          <p:nvPr/>
        </p:nvPicPr>
        <p:blipFill rotWithShape="1">
          <a:blip r:embed="rId3">
            <a:alphaModFix/>
          </a:blip>
          <a:srcRect b="0" l="0" r="25004" t="0"/>
          <a:stretch/>
        </p:blipFill>
        <p:spPr>
          <a:xfrm>
            <a:off x="72618" y="4728129"/>
            <a:ext cx="1006682" cy="275804"/>
          </a:xfrm>
          <a:prstGeom prst="rect">
            <a:avLst/>
          </a:prstGeom>
          <a:noFill/>
          <a:ln>
            <a:noFill/>
          </a:ln>
        </p:spPr>
      </p:pic>
      <p:sp>
        <p:nvSpPr>
          <p:cNvPr id="94" name="Google Shape;94;p1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95" name="Google Shape;95;p19"/>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96" name="Shape 96"/>
        <p:cNvGrpSpPr/>
        <p:nvPr/>
      </p:nvGrpSpPr>
      <p:grpSpPr>
        <a:xfrm>
          <a:off x="0" y="0"/>
          <a:ext cx="0" cy="0"/>
          <a:chOff x="0" y="0"/>
          <a:chExt cx="0" cy="0"/>
        </a:xfrm>
      </p:grpSpPr>
      <p:sp>
        <p:nvSpPr>
          <p:cNvPr id="97" name="Google Shape;97;p20"/>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8" name="Google Shape;98;p20"/>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9" name="Google Shape;99;p20"/>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20"/>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0"/>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0"/>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03" name="Google Shape;103;p2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04" name="Google Shape;104;p20"/>
          <p:cNvPicPr preferRelativeResize="0"/>
          <p:nvPr/>
        </p:nvPicPr>
        <p:blipFill rotWithShape="1">
          <a:blip r:embed="rId3">
            <a:alphaModFix/>
          </a:blip>
          <a:srcRect b="0" l="0" r="25004" t="0"/>
          <a:stretch/>
        </p:blipFill>
        <p:spPr>
          <a:xfrm>
            <a:off x="72618" y="4695973"/>
            <a:ext cx="1006682" cy="275804"/>
          </a:xfrm>
          <a:prstGeom prst="rect">
            <a:avLst/>
          </a:prstGeom>
          <a:noFill/>
          <a:ln>
            <a:noFill/>
          </a:ln>
        </p:spPr>
      </p:pic>
      <p:sp>
        <p:nvSpPr>
          <p:cNvPr id="105" name="Google Shape;105;p2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06" name="Google Shape;106;p20"/>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107" name="Shape 107"/>
        <p:cNvGrpSpPr/>
        <p:nvPr/>
      </p:nvGrpSpPr>
      <p:grpSpPr>
        <a:xfrm>
          <a:off x="0" y="0"/>
          <a:ext cx="0" cy="0"/>
          <a:chOff x="0" y="0"/>
          <a:chExt cx="0" cy="0"/>
        </a:xfrm>
      </p:grpSpPr>
      <p:sp>
        <p:nvSpPr>
          <p:cNvPr id="108" name="Google Shape;108;p21"/>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1"/>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1"/>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11" name="Google Shape;111;p2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12" name="Google Shape;112;p21"/>
          <p:cNvPicPr preferRelativeResize="0"/>
          <p:nvPr/>
        </p:nvPicPr>
        <p:blipFill rotWithShape="1">
          <a:blip r:embed="rId3">
            <a:alphaModFix/>
          </a:blip>
          <a:srcRect b="0" l="0" r="25004" t="0"/>
          <a:stretch/>
        </p:blipFill>
        <p:spPr>
          <a:xfrm>
            <a:off x="72618" y="4618142"/>
            <a:ext cx="1006682" cy="275804"/>
          </a:xfrm>
          <a:prstGeom prst="rect">
            <a:avLst/>
          </a:prstGeom>
          <a:noFill/>
          <a:ln>
            <a:noFill/>
          </a:ln>
        </p:spPr>
      </p:pic>
      <p:sp>
        <p:nvSpPr>
          <p:cNvPr id="113" name="Google Shape;113;p2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14" name="Google Shape;114;p21"/>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
          <p:cNvSpPr txBox="1"/>
          <p:nvPr>
            <p:ph type="ctrTitle"/>
          </p:nvPr>
        </p:nvSpPr>
        <p:spPr>
          <a:xfrm>
            <a:off x="1926432" y="643121"/>
            <a:ext cx="5352482" cy="136982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lang="en-IE" sz="4000"/>
              <a:t>ΕΠΙΧΕΙΡΗΜΑΤΙΚΗ ΜΟΝΤΕΛΟΠΟΙΗΣΗ ΓΙΑ ΕΠΙΧΕΙΡΗΣΕΙΣ ΚΥΚΛΙΚΗΣ ΟΙΚΟΝΟΜΙΑΣ</a:t>
            </a:r>
            <a:endParaRPr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type="title"/>
          </p:nvPr>
        </p:nvSpPr>
        <p:spPr>
          <a:xfrm>
            <a:off x="849264" y="897917"/>
            <a:ext cx="7947366" cy="120140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ΠΟΙΑ ΕΙΝΑΙ ΤΑ ΠΑΡΑΔΕΙΓΜΑΤΑ ΒΙΩΣΙΜΗΣ ΚΑΤΑΝΑΛΩΣΗΣ;  </a:t>
            </a:r>
            <a:endParaRPr/>
          </a:p>
        </p:txBody>
      </p:sp>
      <p:sp>
        <p:nvSpPr>
          <p:cNvPr id="223" name="Google Shape;223;p27"/>
          <p:cNvSpPr txBox="1"/>
          <p:nvPr/>
        </p:nvSpPr>
        <p:spPr>
          <a:xfrm>
            <a:off x="2132674" y="2099326"/>
            <a:ext cx="666395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IE" sz="2000" u="none" cap="none" strike="noStrike">
                <a:solidFill>
                  <a:srgbClr val="202124"/>
                </a:solidFill>
                <a:latin typeface="arial"/>
                <a:ea typeface="arial"/>
                <a:cs typeface="arial"/>
                <a:sym typeface="arial"/>
              </a:rPr>
            </a:br>
            <a:endParaRPr b="0" i="0" sz="2000" u="none" cap="none" strike="noStrike">
              <a:solidFill>
                <a:srgbClr val="202124"/>
              </a:solidFill>
              <a:latin typeface="arial"/>
              <a:ea typeface="arial"/>
              <a:cs typeface="arial"/>
              <a:sym typeface="arial"/>
            </a:endParaRPr>
          </a:p>
          <a:p>
            <a:pPr indent="0" lvl="0" marL="0" marR="0" rtl="0" algn="l">
              <a:lnSpc>
                <a:spcPct val="100000"/>
              </a:lnSpc>
              <a:spcBef>
                <a:spcPts val="0"/>
              </a:spcBef>
              <a:spcAft>
                <a:spcPts val="0"/>
              </a:spcAft>
              <a:buNone/>
            </a:pPr>
            <a:r>
              <a:rPr b="0" i="0" lang="en-IE" sz="2000" u="none" cap="none" strike="noStrike">
                <a:solidFill>
                  <a:srgbClr val="202124"/>
                </a:solidFill>
                <a:latin typeface="arial"/>
                <a:ea typeface="arial"/>
                <a:cs typeface="arial"/>
                <a:sym typeface="arial"/>
              </a:rPr>
              <a:t>Η ισχυρή βιώσιμη κατανάλωση αναφέρεται στη συμμετοχή σε βιώσιμες περιβαλλοντικές δραστηριότητες, όπως η κατανάλωση ανανεώσιμων και αποδοτικών αγαθών και υπηρεσιών (όπως η </a:t>
            </a:r>
            <a:r>
              <a:rPr b="1" i="0" lang="en-IE" sz="2000" u="none" cap="none" strike="noStrike">
                <a:solidFill>
                  <a:srgbClr val="202124"/>
                </a:solidFill>
                <a:latin typeface="arial"/>
                <a:ea typeface="arial"/>
                <a:cs typeface="arial"/>
                <a:sym typeface="arial"/>
              </a:rPr>
              <a:t>ηλεκτρική μηχανή, η ποδηλασία, η ανανεώσιμη ενέργεια</a:t>
            </a:r>
            <a:r>
              <a:rPr b="0" i="0" lang="en-IE" sz="2000" u="none" cap="none" strike="noStrike">
                <a:solidFill>
                  <a:srgbClr val="202124"/>
                </a:solidFill>
                <a:latin typeface="arial"/>
                <a:ea typeface="arial"/>
                <a:cs typeface="arial"/>
                <a:sym typeface="arial"/>
              </a:rPr>
              <a:t>).</a:t>
            </a:r>
            <a:endParaRPr/>
          </a:p>
        </p:txBody>
      </p:sp>
      <p:pic>
        <p:nvPicPr>
          <p:cNvPr descr="293,547 Examples 图片、库存照片和矢量图| Shutterstock" id="224" name="Google Shape;224;p27"/>
          <p:cNvPicPr preferRelativeResize="0"/>
          <p:nvPr/>
        </p:nvPicPr>
        <p:blipFill rotWithShape="1">
          <a:blip r:embed="rId3">
            <a:alphaModFix/>
          </a:blip>
          <a:srcRect b="13783" l="34578" r="869" t="0"/>
          <a:stretch/>
        </p:blipFill>
        <p:spPr>
          <a:xfrm>
            <a:off x="713225" y="2724641"/>
            <a:ext cx="1419449" cy="13969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8"/>
          <p:cNvSpPr txBox="1"/>
          <p:nvPr>
            <p:ph type="title"/>
          </p:nvPr>
        </p:nvSpPr>
        <p:spPr>
          <a:xfrm>
            <a:off x="775218" y="1049132"/>
            <a:ext cx="6389324"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ΠΟΙΑ ΕΙΝΑΙ ΤΑ ΠΑΡΑΔΕΙΓΜΑΤΑ ΒΙΩΣΙΜΗΣ ΚΑΤΑΝΑΛΩΣΗΣ;</a:t>
            </a:r>
            <a:endParaRPr/>
          </a:p>
        </p:txBody>
      </p:sp>
      <p:sp>
        <p:nvSpPr>
          <p:cNvPr id="230" name="Google Shape;230;p28"/>
          <p:cNvSpPr txBox="1"/>
          <p:nvPr/>
        </p:nvSpPr>
        <p:spPr>
          <a:xfrm>
            <a:off x="2132674" y="2213335"/>
            <a:ext cx="6663956" cy="19082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IE" sz="1400" u="none" cap="none" strike="noStrike">
                <a:solidFill>
                  <a:srgbClr val="202124"/>
                </a:solidFill>
                <a:latin typeface="arial"/>
                <a:ea typeface="arial"/>
                <a:cs typeface="arial"/>
                <a:sym typeface="arial"/>
              </a:rPr>
            </a:br>
            <a:endParaRPr b="0" i="0" sz="1400" u="none" cap="none" strike="noStrike">
              <a:solidFill>
                <a:srgbClr val="202124"/>
              </a:solidFill>
              <a:latin typeface="arial"/>
              <a:ea typeface="arial"/>
              <a:cs typeface="arial"/>
              <a:sym typeface="arial"/>
            </a:endParaRPr>
          </a:p>
          <a:p>
            <a:pPr indent="0" lvl="0" marL="0" marR="0" rtl="0" algn="l">
              <a:lnSpc>
                <a:spcPct val="100000"/>
              </a:lnSpc>
              <a:spcBef>
                <a:spcPts val="0"/>
              </a:spcBef>
              <a:spcAft>
                <a:spcPts val="0"/>
              </a:spcAft>
              <a:buNone/>
            </a:pPr>
            <a:r>
              <a:rPr b="0" i="0" lang="en-IE" sz="1800" u="none" cap="none" strike="noStrike">
                <a:solidFill>
                  <a:srgbClr val="202124"/>
                </a:solidFill>
                <a:latin typeface="arial"/>
                <a:ea typeface="arial"/>
                <a:cs typeface="arial"/>
                <a:sym typeface="arial"/>
              </a:rPr>
              <a:t>Η βιώσιμη κατανάλωση μπορεί να θεωρηθεί ότι περιλαμβάνει μια σειρά από αλλαγές στη συμπεριφορά, όπως η </a:t>
            </a:r>
            <a:r>
              <a:rPr b="1" i="0" lang="en-IE" sz="1800" u="none" cap="none" strike="noStrike">
                <a:solidFill>
                  <a:srgbClr val="202124"/>
                </a:solidFill>
                <a:latin typeface="arial"/>
                <a:ea typeface="arial"/>
                <a:cs typeface="arial"/>
                <a:sym typeface="arial"/>
              </a:rPr>
              <a:t>μεγαλύτερη αποδοτικότητα στην κατανάλωση ενέργειας και πόρων στο σπίτι, η ελαχιστοποίηση των αποβλήτων και οι πιο περιβαλλοντικά ορθές αγοραστικές συνήθειες των νοικοκυριών</a:t>
            </a:r>
            <a:r>
              <a:rPr b="0" i="0" lang="en-IE" sz="1800" u="none" cap="none" strike="noStrike">
                <a:solidFill>
                  <a:srgbClr val="202124"/>
                </a:solidFill>
                <a:latin typeface="arial"/>
                <a:ea typeface="arial"/>
                <a:cs typeface="arial"/>
                <a:sym typeface="arial"/>
              </a:rPr>
              <a:t>.</a:t>
            </a:r>
            <a:endParaRPr b="0" i="0" sz="1400" u="none" cap="none" strike="noStrike">
              <a:solidFill>
                <a:srgbClr val="202124"/>
              </a:solidFill>
              <a:latin typeface="arial"/>
              <a:ea typeface="arial"/>
              <a:cs typeface="arial"/>
              <a:sym typeface="arial"/>
            </a:endParaRPr>
          </a:p>
        </p:txBody>
      </p:sp>
      <p:pic>
        <p:nvPicPr>
          <p:cNvPr descr="293,547 Examples 图片、库存照片和矢量图| Shutterstock" id="231" name="Google Shape;231;p28"/>
          <p:cNvPicPr preferRelativeResize="0"/>
          <p:nvPr/>
        </p:nvPicPr>
        <p:blipFill rotWithShape="1">
          <a:blip r:embed="rId3">
            <a:alphaModFix/>
          </a:blip>
          <a:srcRect b="13783" l="34578" r="869" t="0"/>
          <a:stretch/>
        </p:blipFill>
        <p:spPr>
          <a:xfrm>
            <a:off x="713225" y="2724641"/>
            <a:ext cx="1419449" cy="1396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7"/>
          <p:cNvGrpSpPr/>
          <p:nvPr/>
        </p:nvGrpSpPr>
        <p:grpSpPr>
          <a:xfrm>
            <a:off x="1007030" y="1868367"/>
            <a:ext cx="2378309" cy="2149787"/>
            <a:chOff x="1133660" y="2029217"/>
            <a:chExt cx="2378309" cy="2149787"/>
          </a:xfrm>
        </p:grpSpPr>
        <p:sp>
          <p:nvSpPr>
            <p:cNvPr id="237" name="Google Shape;237;p7"/>
            <p:cNvSpPr/>
            <p:nvPr/>
          </p:nvSpPr>
          <p:spPr>
            <a:xfrm>
              <a:off x="1133660" y="2995691"/>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1133660" y="2673533"/>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1133660" y="2351375"/>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1133660" y="2029217"/>
              <a:ext cx="2378309" cy="1183313"/>
            </a:xfrm>
            <a:custGeom>
              <a:rect b="b" l="l" r="r" t="t"/>
              <a:pathLst>
                <a:path extrusionOk="0" h="10331" w="20764">
                  <a:moveTo>
                    <a:pt x="10376" y="1"/>
                  </a:moveTo>
                  <a:lnTo>
                    <a:pt x="1" y="5028"/>
                  </a:lnTo>
                  <a:lnTo>
                    <a:pt x="10376" y="10331"/>
                  </a:lnTo>
                  <a:lnTo>
                    <a:pt x="20763" y="5028"/>
                  </a:lnTo>
                  <a:lnTo>
                    <a:pt x="10376"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41" name="Google Shape;241;p7"/>
          <p:cNvCxnSpPr/>
          <p:nvPr/>
        </p:nvCxnSpPr>
        <p:spPr>
          <a:xfrm flipH="1" rot="10800000">
            <a:off x="2672400" y="2434450"/>
            <a:ext cx="1338000" cy="14700"/>
          </a:xfrm>
          <a:prstGeom prst="straightConnector1">
            <a:avLst/>
          </a:prstGeom>
          <a:noFill/>
          <a:ln cap="flat" cmpd="sng" w="19050">
            <a:solidFill>
              <a:srgbClr val="15A7A1"/>
            </a:solidFill>
            <a:prstDash val="solid"/>
            <a:round/>
            <a:headEnd len="sm" w="sm" type="none"/>
            <a:tailEnd len="sm" w="sm" type="none"/>
          </a:ln>
        </p:spPr>
      </p:cxnSp>
      <p:cxnSp>
        <p:nvCxnSpPr>
          <p:cNvPr id="242" name="Google Shape;242;p7"/>
          <p:cNvCxnSpPr/>
          <p:nvPr/>
        </p:nvCxnSpPr>
        <p:spPr>
          <a:xfrm flipH="1" rot="10800000">
            <a:off x="3026920" y="2760325"/>
            <a:ext cx="1117500" cy="11700"/>
          </a:xfrm>
          <a:prstGeom prst="straightConnector1">
            <a:avLst/>
          </a:prstGeom>
          <a:noFill/>
          <a:ln cap="flat" cmpd="sng" w="19050">
            <a:solidFill>
              <a:schemeClr val="accent3"/>
            </a:solidFill>
            <a:prstDash val="solid"/>
            <a:round/>
            <a:headEnd len="sm" w="sm" type="none"/>
            <a:tailEnd len="sm" w="sm" type="none"/>
          </a:ln>
        </p:spPr>
      </p:cxnSp>
      <p:cxnSp>
        <p:nvCxnSpPr>
          <p:cNvPr id="243" name="Google Shape;243;p7"/>
          <p:cNvCxnSpPr/>
          <p:nvPr/>
        </p:nvCxnSpPr>
        <p:spPr>
          <a:xfrm flipH="1" rot="10800000">
            <a:off x="2818695" y="3079163"/>
            <a:ext cx="1338000" cy="14700"/>
          </a:xfrm>
          <a:prstGeom prst="straightConnector1">
            <a:avLst/>
          </a:prstGeom>
          <a:noFill/>
          <a:ln cap="flat" cmpd="sng" w="19050">
            <a:solidFill>
              <a:schemeClr val="accent4"/>
            </a:solidFill>
            <a:prstDash val="solid"/>
            <a:round/>
            <a:headEnd len="sm" w="sm" type="none"/>
            <a:tailEnd len="sm" w="sm" type="none"/>
          </a:ln>
        </p:spPr>
      </p:cxnSp>
      <p:cxnSp>
        <p:nvCxnSpPr>
          <p:cNvPr id="244" name="Google Shape;244;p7"/>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45" name="Google Shape;245;p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ΔΡΑΣΤΗΡΙΟΤΗΤΑ </a:t>
            </a:r>
            <a:endParaRPr sz="4800"/>
          </a:p>
        </p:txBody>
      </p:sp>
      <p:sp>
        <p:nvSpPr>
          <p:cNvPr id="246" name="Google Shape;246;p7"/>
          <p:cNvSpPr txBox="1"/>
          <p:nvPr/>
        </p:nvSpPr>
        <p:spPr>
          <a:xfrm>
            <a:off x="4156695" y="1551100"/>
            <a:ext cx="5136792" cy="21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400" u="none" cap="none" strike="noStrike">
                <a:solidFill>
                  <a:schemeClr val="dk1"/>
                </a:solidFill>
                <a:latin typeface="Arial"/>
                <a:ea typeface="Arial"/>
                <a:cs typeface="Arial"/>
                <a:sym typeface="Arial"/>
              </a:rPr>
              <a:t>Πώς μπορώ/μπορούμε να επηρεάσουμε αυτούς τους τρεις τομείς, για να επιτύχουμε ένα πιο βιώσιμο μέλλον; </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IE" sz="2400" u="none" cap="none" strike="noStrike">
                <a:solidFill>
                  <a:schemeClr val="dk1"/>
                </a:solidFill>
                <a:latin typeface="Arial"/>
                <a:ea typeface="Arial"/>
                <a:cs typeface="Arial"/>
                <a:sym typeface="Arial"/>
              </a:rPr>
              <a:t>ΝΕΡΟ</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IE" sz="2400" u="none" cap="none" strike="noStrike">
                <a:solidFill>
                  <a:schemeClr val="dk1"/>
                </a:solidFill>
                <a:latin typeface="Arial"/>
                <a:ea typeface="Arial"/>
                <a:cs typeface="Arial"/>
                <a:sym typeface="Arial"/>
              </a:rPr>
              <a:t>ΕΝΕΡΓΕΙΑ</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IE" sz="2400" u="none" cap="none" strike="noStrike">
                <a:solidFill>
                  <a:schemeClr val="dk1"/>
                </a:solidFill>
                <a:latin typeface="Arial"/>
                <a:ea typeface="Arial"/>
                <a:cs typeface="Arial"/>
                <a:sym typeface="Arial"/>
              </a:rPr>
              <a:t>ΤΡΟΦΙΜΑ</a:t>
            </a:r>
            <a:endParaRPr/>
          </a:p>
        </p:txBody>
      </p:sp>
      <p:pic>
        <p:nvPicPr>
          <p:cNvPr descr="293,547 Examples 图片、库存照片和矢量图| Shutterstock" id="247" name="Google Shape;247;p7"/>
          <p:cNvPicPr preferRelativeResize="0"/>
          <p:nvPr/>
        </p:nvPicPr>
        <p:blipFill rotWithShape="1">
          <a:blip r:embed="rId3">
            <a:alphaModFix/>
          </a:blip>
          <a:srcRect b="13783" l="34578" r="869" t="0"/>
          <a:stretch/>
        </p:blipFill>
        <p:spPr>
          <a:xfrm>
            <a:off x="6725091" y="2782181"/>
            <a:ext cx="1955207" cy="19241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cxnSp>
        <p:nvCxnSpPr>
          <p:cNvPr id="252" name="Google Shape;252;p29"/>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53" name="Google Shape;253;p29"/>
          <p:cNvSpPr txBox="1"/>
          <p:nvPr>
            <p:ph type="title"/>
          </p:nvPr>
        </p:nvSpPr>
        <p:spPr>
          <a:xfrm>
            <a:off x="713100" y="844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ΔΡΑΣΤΗΡΙΟΤΗΤΑ </a:t>
            </a:r>
            <a:endParaRPr sz="4800"/>
          </a:p>
        </p:txBody>
      </p:sp>
      <p:sp>
        <p:nvSpPr>
          <p:cNvPr id="254" name="Google Shape;254;p29"/>
          <p:cNvSpPr txBox="1"/>
          <p:nvPr/>
        </p:nvSpPr>
        <p:spPr>
          <a:xfrm>
            <a:off x="584154" y="1020049"/>
            <a:ext cx="2222265" cy="21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400" u="none" cap="none" strike="noStrike">
                <a:solidFill>
                  <a:schemeClr val="dk1"/>
                </a:solidFill>
                <a:latin typeface="Arial"/>
                <a:ea typeface="Arial"/>
                <a:cs typeface="Arial"/>
                <a:sym typeface="Arial"/>
              </a:rPr>
              <a:t>Ομάδα 1: Σχεδιάστε ένα σύστημα εξοικονόμησης νερού για το σπίτι/την εταιρεία σας:</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Water Conservation | Town of Westminster MA" id="255" name="Google Shape;255;p29"/>
          <p:cNvPicPr preferRelativeResize="0"/>
          <p:nvPr/>
        </p:nvPicPr>
        <p:blipFill rotWithShape="1">
          <a:blip r:embed="rId3">
            <a:alphaModFix/>
          </a:blip>
          <a:srcRect b="0" l="0" r="0" t="0"/>
          <a:stretch/>
        </p:blipFill>
        <p:spPr>
          <a:xfrm>
            <a:off x="2806419" y="686221"/>
            <a:ext cx="5019490" cy="39938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cxnSp>
        <p:nvCxnSpPr>
          <p:cNvPr id="260" name="Google Shape;260;p30"/>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61" name="Google Shape;261;p30"/>
          <p:cNvSpPr txBox="1"/>
          <p:nvPr>
            <p:ph type="title"/>
          </p:nvPr>
        </p:nvSpPr>
        <p:spPr>
          <a:xfrm>
            <a:off x="713100" y="20780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ΔΡΑΣΤΗΡΙΟΤΗΤΑ </a:t>
            </a:r>
            <a:endParaRPr sz="4800"/>
          </a:p>
        </p:txBody>
      </p:sp>
      <p:sp>
        <p:nvSpPr>
          <p:cNvPr id="262" name="Google Shape;262;p30"/>
          <p:cNvSpPr txBox="1"/>
          <p:nvPr/>
        </p:nvSpPr>
        <p:spPr>
          <a:xfrm>
            <a:off x="713100" y="1349659"/>
            <a:ext cx="2901970" cy="21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400" u="none" cap="none" strike="noStrike">
                <a:solidFill>
                  <a:schemeClr val="dk1"/>
                </a:solidFill>
                <a:latin typeface="Arial"/>
                <a:ea typeface="Arial"/>
                <a:cs typeface="Arial"/>
                <a:sym typeface="Arial"/>
              </a:rPr>
              <a:t>Ομάδα 1: Σχεδιάστε ένα σύστημα εξοικονόμησης ενέργειας για το σπίτι/την εταιρεία σας:</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Save on Energy Bills: 8 Ways You Can Reduce Energy Usage" id="263" name="Google Shape;263;p30"/>
          <p:cNvPicPr preferRelativeResize="0"/>
          <p:nvPr/>
        </p:nvPicPr>
        <p:blipFill rotWithShape="1">
          <a:blip r:embed="rId3">
            <a:alphaModFix/>
          </a:blip>
          <a:srcRect b="0" l="0" r="0" t="0"/>
          <a:stretch/>
        </p:blipFill>
        <p:spPr>
          <a:xfrm>
            <a:off x="4077671" y="874906"/>
            <a:ext cx="3488088" cy="3924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cxnSp>
        <p:nvCxnSpPr>
          <p:cNvPr id="268" name="Google Shape;268;p31"/>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69" name="Google Shape;269;p31"/>
          <p:cNvSpPr txBox="1"/>
          <p:nvPr>
            <p:ph type="title"/>
          </p:nvPr>
        </p:nvSpPr>
        <p:spPr>
          <a:xfrm>
            <a:off x="713100" y="20780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ΔΡΑΣΤΗΡΙΟΤΗΤΑ </a:t>
            </a:r>
            <a:endParaRPr sz="4800"/>
          </a:p>
        </p:txBody>
      </p:sp>
      <p:sp>
        <p:nvSpPr>
          <p:cNvPr id="270" name="Google Shape;270;p31"/>
          <p:cNvSpPr txBox="1"/>
          <p:nvPr/>
        </p:nvSpPr>
        <p:spPr>
          <a:xfrm>
            <a:off x="713100" y="1349659"/>
            <a:ext cx="2901970" cy="21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400" u="none" cap="none" strike="noStrike">
                <a:solidFill>
                  <a:schemeClr val="dk1"/>
                </a:solidFill>
                <a:latin typeface="Arial"/>
                <a:ea typeface="Arial"/>
                <a:cs typeface="Arial"/>
                <a:sym typeface="Arial"/>
              </a:rPr>
              <a:t>Ομάδα 1: Σχεδιάστε ένα σύστημα εξοικονόμησης τροφίμων για το σπίτι/την εταιρεία σας:</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6 Ways Meal Planning Will Save You Money | My Money Coach" id="271" name="Google Shape;271;p31"/>
          <p:cNvPicPr preferRelativeResize="0"/>
          <p:nvPr/>
        </p:nvPicPr>
        <p:blipFill rotWithShape="1">
          <a:blip r:embed="rId3">
            <a:alphaModFix/>
          </a:blip>
          <a:srcRect b="0" l="0" r="0" t="0"/>
          <a:stretch/>
        </p:blipFill>
        <p:spPr>
          <a:xfrm>
            <a:off x="3475419" y="1349659"/>
            <a:ext cx="4919237" cy="32794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cxnSp>
        <p:nvCxnSpPr>
          <p:cNvPr id="276" name="Google Shape;276;p32"/>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77" name="Google Shape;277;p32"/>
          <p:cNvSpPr txBox="1"/>
          <p:nvPr>
            <p:ph type="title"/>
          </p:nvPr>
        </p:nvSpPr>
        <p:spPr>
          <a:xfrm>
            <a:off x="713100" y="20780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ΔΡΑΣΤΗΡΙΟΤΗΤΑ </a:t>
            </a:r>
            <a:endParaRPr sz="4800"/>
          </a:p>
        </p:txBody>
      </p:sp>
      <p:sp>
        <p:nvSpPr>
          <p:cNvPr id="278" name="Google Shape;278;p32"/>
          <p:cNvSpPr txBox="1"/>
          <p:nvPr/>
        </p:nvSpPr>
        <p:spPr>
          <a:xfrm>
            <a:off x="713100" y="1349659"/>
            <a:ext cx="2901970" cy="219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400" u="none" cap="none" strike="noStrike">
                <a:solidFill>
                  <a:schemeClr val="dk1"/>
                </a:solidFill>
                <a:latin typeface="Arial"/>
                <a:ea typeface="Arial"/>
                <a:cs typeface="Arial"/>
                <a:sym typeface="Arial"/>
              </a:rPr>
              <a:t>Ομάδα 1: Σχεδιάστε ένα σύστημα εξοικονόμησης τροφίμων για το σπίτι/την εταιρεία σας:</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6 Ways Meal Planning Will Save You Money | My Money Coach" id="279" name="Google Shape;279;p32"/>
          <p:cNvPicPr preferRelativeResize="0"/>
          <p:nvPr/>
        </p:nvPicPr>
        <p:blipFill rotWithShape="1">
          <a:blip r:embed="rId3">
            <a:alphaModFix/>
          </a:blip>
          <a:srcRect b="0" l="0" r="0" t="0"/>
          <a:stretch/>
        </p:blipFill>
        <p:spPr>
          <a:xfrm>
            <a:off x="3475419" y="1349659"/>
            <a:ext cx="4919237" cy="32794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cxnSp>
        <p:nvCxnSpPr>
          <p:cNvPr id="284" name="Google Shape;284;p33"/>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85" name="Google Shape;285;p33"/>
          <p:cNvSpPr txBox="1"/>
          <p:nvPr>
            <p:ph type="title"/>
          </p:nvPr>
        </p:nvSpPr>
        <p:spPr>
          <a:xfrm>
            <a:off x="713100" y="86283"/>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ΣΥΜΠΕΡΑΣΜΑ </a:t>
            </a:r>
            <a:endParaRPr sz="4800"/>
          </a:p>
        </p:txBody>
      </p:sp>
      <p:sp>
        <p:nvSpPr>
          <p:cNvPr id="286" name="Google Shape;286;p33"/>
          <p:cNvSpPr txBox="1"/>
          <p:nvPr/>
        </p:nvSpPr>
        <p:spPr>
          <a:xfrm>
            <a:off x="921343" y="731448"/>
            <a:ext cx="7615511" cy="35659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IE" sz="2000" u="none" cap="none" strike="noStrike">
                <a:solidFill>
                  <a:schemeClr val="dk1"/>
                </a:solidFill>
                <a:latin typeface="Arial"/>
                <a:ea typeface="Arial"/>
                <a:cs typeface="Arial"/>
                <a:sym typeface="Arial"/>
              </a:rPr>
              <a:t>Σε ό,τι αφορά τη βιώσιμη κατανάλωση για τις επιχειρήσεις, παραθέτουμε ορισμένα τελικά συμπεράσματα που πρέπει να λάβετε υπόψη σας:</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1600"/>
              <a:buFont typeface="Arial"/>
              <a:buAutoNum type="arabicPeriod"/>
            </a:pPr>
            <a:r>
              <a:rPr b="0" i="0" lang="en-IE" sz="1600" u="none" cap="none" strike="noStrike">
                <a:solidFill>
                  <a:schemeClr val="dk1"/>
                </a:solidFill>
                <a:latin typeface="Arial"/>
                <a:ea typeface="Arial"/>
                <a:cs typeface="Arial"/>
                <a:sym typeface="Arial"/>
              </a:rPr>
              <a:t>Η βιωσιμότητα θα πρέπει να ενσωματωθεί σε όλες τις πτυχές μιας επιχείρησης, συμπεριλαμβανομένου του σχεδιασμού των προϊόντων, της προμήθειας, της παραγωγής, της συσκευασίας, της διανομής και του τέλους του κύκλου ζωής.</a:t>
            </a:r>
            <a:endParaRPr/>
          </a:p>
          <a:p>
            <a:pPr indent="-514350" lvl="0" marL="514350" marR="0" rtl="0" algn="l">
              <a:lnSpc>
                <a:spcPct val="100000"/>
              </a:lnSpc>
              <a:spcBef>
                <a:spcPts val="0"/>
              </a:spcBef>
              <a:spcAft>
                <a:spcPts val="0"/>
              </a:spcAft>
              <a:buClr>
                <a:srgbClr val="000000"/>
              </a:buClr>
              <a:buSzPts val="1600"/>
              <a:buFont typeface="Arial"/>
              <a:buAutoNum type="arabicPeriod"/>
            </a:pPr>
            <a:r>
              <a:rPr b="0" i="0" lang="en-IE" sz="1600" u="none" cap="none" strike="noStrike">
                <a:solidFill>
                  <a:schemeClr val="dk1"/>
                </a:solidFill>
                <a:latin typeface="Arial"/>
                <a:ea typeface="Arial"/>
                <a:cs typeface="Arial"/>
                <a:sym typeface="Arial"/>
              </a:rPr>
              <a:t>Απομακρυνθείτε από το παραδοσιακό γραμμικό μοντέλο «πάρε-φτιάξε- πέταξε» και υιοθετήστε τις αρχές της κυκλικής οικονομίας.</a:t>
            </a:r>
            <a:endParaRPr b="0" i="0" sz="1600" u="none" cap="none" strike="noStrik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1600"/>
              <a:buFont typeface="Arial"/>
              <a:buAutoNum type="arabicPeriod"/>
            </a:pPr>
            <a:r>
              <a:rPr b="0" i="0" lang="en-IE" sz="1600" u="none" cap="none" strike="noStrike">
                <a:solidFill>
                  <a:schemeClr val="dk1"/>
                </a:solidFill>
                <a:latin typeface="Arial"/>
                <a:ea typeface="Arial"/>
                <a:cs typeface="Arial"/>
                <a:sym typeface="Arial"/>
              </a:rPr>
              <a:t>Ενθαρρύνετε τους πελάτες να κάνουν βιώσιμες επιλογές, προσφέροντας φιλικά προς το περιβάλλον προϊόντα και υπηρεσίες.</a:t>
            </a:r>
            <a:endParaRPr b="0" i="0" sz="1600" u="none" cap="none" strike="noStrike">
              <a:solidFill>
                <a:schemeClr val="dk1"/>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1600"/>
              <a:buFont typeface="Arial"/>
              <a:buAutoNum type="arabicPeriod"/>
            </a:pPr>
            <a:r>
              <a:rPr b="0" i="0" lang="en-IE" sz="1600" u="none" cap="none" strike="noStrike">
                <a:solidFill>
                  <a:schemeClr val="dk1"/>
                </a:solidFill>
                <a:latin typeface="Arial"/>
                <a:ea typeface="Arial"/>
                <a:cs typeface="Arial"/>
                <a:sym typeface="Arial"/>
              </a:rPr>
              <a:t>Προωθήστε μια κουλτούρα καινοτομίας στον οργανισμό σας. Διαθέστε πόρους για προσπάθειες έρευνας και ανάπτυξης που επικεντρώνονται σε βιώσιμες τεχνολογίες, υλικά και διαδικασίες.</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cxnSp>
        <p:nvCxnSpPr>
          <p:cNvPr id="291" name="Google Shape;291;p34"/>
          <p:cNvCxnSpPr/>
          <p:nvPr/>
        </p:nvCxnSpPr>
        <p:spPr>
          <a:xfrm flipH="1" rot="10800000">
            <a:off x="2806420" y="3401000"/>
            <a:ext cx="1338000" cy="14700"/>
          </a:xfrm>
          <a:prstGeom prst="straightConnector1">
            <a:avLst/>
          </a:prstGeom>
          <a:noFill/>
          <a:ln cap="flat" cmpd="sng" w="19050">
            <a:solidFill>
              <a:srgbClr val="FFFFFF"/>
            </a:solidFill>
            <a:prstDash val="solid"/>
            <a:round/>
            <a:headEnd len="sm" w="sm" type="none"/>
            <a:tailEnd len="sm" w="sm" type="none"/>
          </a:ln>
        </p:spPr>
      </p:cxnSp>
      <p:sp>
        <p:nvSpPr>
          <p:cNvPr id="292" name="Google Shape;292;p34"/>
          <p:cNvSpPr txBox="1"/>
          <p:nvPr>
            <p:ph type="title"/>
          </p:nvPr>
        </p:nvSpPr>
        <p:spPr>
          <a:xfrm>
            <a:off x="713100" y="20780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800"/>
              <a:t>ΣΥΜΠΕΡΑΣΜΑ </a:t>
            </a:r>
            <a:endParaRPr sz="4800"/>
          </a:p>
        </p:txBody>
      </p:sp>
      <p:sp>
        <p:nvSpPr>
          <p:cNvPr id="293" name="Google Shape;293;p34"/>
          <p:cNvSpPr txBox="1"/>
          <p:nvPr/>
        </p:nvSpPr>
        <p:spPr>
          <a:xfrm>
            <a:off x="713099" y="1017680"/>
            <a:ext cx="7615511" cy="35659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600"/>
              <a:buFont typeface="Arial"/>
              <a:buAutoNum type="arabicPeriod" startAt="5"/>
            </a:pPr>
            <a:r>
              <a:rPr b="0" i="0" lang="en-IE" sz="1600" u="none" cap="none" strike="noStrike">
                <a:solidFill>
                  <a:schemeClr val="dk1"/>
                </a:solidFill>
                <a:latin typeface="Arial"/>
                <a:ea typeface="Arial"/>
                <a:cs typeface="Arial"/>
                <a:sym typeface="Arial"/>
              </a:rPr>
              <a:t>Συμμετάσχετε σε βιομηχανικές συνεργασίες, συμπράξεις ή πρωτοβουλίες που επικεντρώνονται στη βιωσιμότητα. Συνεργαζόμενες, οι επιχειρήσεις μπορούν να αντιμετωπίσουν συστημικές προκλήσεις και να προωθήσουν αλλαγές σε ολόκληρο τον κλάδο. </a:t>
            </a:r>
            <a:endParaRPr/>
          </a:p>
          <a:p>
            <a:pPr indent="-342900" lvl="0" marL="342900" marR="0" rtl="0" algn="l">
              <a:lnSpc>
                <a:spcPct val="100000"/>
              </a:lnSpc>
              <a:spcBef>
                <a:spcPts val="0"/>
              </a:spcBef>
              <a:spcAft>
                <a:spcPts val="0"/>
              </a:spcAft>
              <a:buClr>
                <a:srgbClr val="000000"/>
              </a:buClr>
              <a:buSzPts val="1600"/>
              <a:buFont typeface="Arial"/>
              <a:buAutoNum type="arabicPeriod" startAt="5"/>
            </a:pPr>
            <a:r>
              <a:rPr b="0" i="0" lang="en-IE" sz="1600" u="none" cap="none" strike="noStrike">
                <a:solidFill>
                  <a:schemeClr val="dk1"/>
                </a:solidFill>
                <a:latin typeface="Arial"/>
                <a:ea typeface="Arial"/>
                <a:cs typeface="Arial"/>
                <a:sym typeface="Arial"/>
              </a:rPr>
              <a:t>Η βιωσιμότητα είναι ένα διαρκές ταξίδι. Αξιολογείτε και επαναξιολογείτε τακτικά τις πρωτοβουλίες σας για τη βιωσιμότητα, μαθαίνετε από τις επιτυχίες και τις αποτυχίες και προσαρμόζετε τις στρατηγικές σας ανάλογα. </a:t>
            </a:r>
            <a:endParaRPr/>
          </a:p>
          <a:p>
            <a:pPr indent="-342900" lvl="0" marL="342900" marR="0" rtl="0" algn="l">
              <a:lnSpc>
                <a:spcPct val="100000"/>
              </a:lnSpc>
              <a:spcBef>
                <a:spcPts val="0"/>
              </a:spcBef>
              <a:spcAft>
                <a:spcPts val="0"/>
              </a:spcAft>
              <a:buClr>
                <a:srgbClr val="000000"/>
              </a:buClr>
              <a:buSzPts val="1600"/>
              <a:buFont typeface="Arial"/>
              <a:buAutoNum type="arabicPeriod" startAt="5"/>
            </a:pPr>
            <a:r>
              <a:rPr b="0" i="0" lang="en-IE" sz="1600" u="none" cap="none" strike="noStrike">
                <a:solidFill>
                  <a:schemeClr val="dk1"/>
                </a:solidFill>
                <a:latin typeface="Arial"/>
                <a:ea typeface="Arial"/>
                <a:cs typeface="Arial"/>
                <a:sym typeface="Arial"/>
              </a:rPr>
              <a:t>Συνεχής βελτίωση για την επίτευξη θετικών περιβαλλοντικών και κοινωνικών επιπτώσεων.</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0"/>
          <p:cNvSpPr txBox="1"/>
          <p:nvPr>
            <p:ph type="title"/>
          </p:nvPr>
        </p:nvSpPr>
        <p:spPr>
          <a:xfrm>
            <a:off x="637511" y="1156866"/>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Σας ευχαριστώ </a:t>
            </a:r>
            <a:endParaRPr/>
          </a:p>
        </p:txBody>
      </p:sp>
      <p:sp>
        <p:nvSpPr>
          <p:cNvPr id="299" name="Google Shape;299;p10"/>
          <p:cNvSpPr txBox="1"/>
          <p:nvPr/>
        </p:nvSpPr>
        <p:spPr>
          <a:xfrm>
            <a:off x="2969111" y="2302137"/>
            <a:ext cx="324343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IE" sz="3200" u="none" cap="none" strike="noStrike">
                <a:solidFill>
                  <a:srgbClr val="059540"/>
                </a:solidFill>
                <a:latin typeface="Bebas Neue"/>
                <a:ea typeface="Bebas Neue"/>
                <a:cs typeface="Bebas Neue"/>
                <a:sym typeface="Bebas Neue"/>
              </a:rPr>
              <a:t>Ερωτήσεις;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title"/>
          </p:nvPr>
        </p:nvSpPr>
        <p:spPr>
          <a:xfrm>
            <a:off x="-121807" y="1034572"/>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400"/>
              <a:t>ΒΙΩΣΙΜΗ ΚΑΤΑΝΑΛΩΣΗ</a:t>
            </a:r>
            <a:endParaRPr sz="4400"/>
          </a:p>
        </p:txBody>
      </p:sp>
      <p:grpSp>
        <p:nvGrpSpPr>
          <p:cNvPr id="146" name="Google Shape;146;p2"/>
          <p:cNvGrpSpPr/>
          <p:nvPr/>
        </p:nvGrpSpPr>
        <p:grpSpPr>
          <a:xfrm>
            <a:off x="2858975" y="-386925"/>
            <a:ext cx="701425" cy="247750"/>
            <a:chOff x="2858975" y="3984400"/>
            <a:chExt cx="701425" cy="247750"/>
          </a:xfrm>
        </p:grpSpPr>
        <p:sp>
          <p:nvSpPr>
            <p:cNvPr id="147" name="Google Shape;147;p2"/>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blue and white toothbrush in clear glass jar" id="151" name="Google Shape;151;p2"/>
          <p:cNvPicPr preferRelativeResize="0"/>
          <p:nvPr/>
        </p:nvPicPr>
        <p:blipFill rotWithShape="1">
          <a:blip r:embed="rId3">
            <a:alphaModFix/>
          </a:blip>
          <a:srcRect b="24230" l="0" r="0" t="11480"/>
          <a:stretch/>
        </p:blipFill>
        <p:spPr>
          <a:xfrm>
            <a:off x="3702015" y="2142245"/>
            <a:ext cx="3619010" cy="23266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ΣΤΟΧΟΣ ΣΕΜΙΝΑΡΙΟΥ ΕΞΕΙΔΙΚΕΥΣΗΣ</a:t>
            </a:r>
            <a:endParaRPr/>
          </a:p>
        </p:txBody>
      </p:sp>
      <p:sp>
        <p:nvSpPr>
          <p:cNvPr id="157" name="Google Shape;157;p3"/>
          <p:cNvSpPr txBox="1"/>
          <p:nvPr/>
        </p:nvSpPr>
        <p:spPr>
          <a:xfrm>
            <a:off x="712974" y="1320191"/>
            <a:ext cx="4745073"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IE" sz="1400" u="none" cap="none" strike="noStrike">
                <a:solidFill>
                  <a:srgbClr val="000000"/>
                </a:solidFill>
                <a:latin typeface="Arial"/>
                <a:ea typeface="Arial"/>
                <a:cs typeface="Arial"/>
                <a:sym typeface="Arial"/>
              </a:rPr>
              <a:t>Η βιώσιμη κατανάλωση είναι το Άγιο Δισκοπότηρο της περιβαλλοντικής βιωσιμότητας. Με απλά λόγια, βιώσιμη κατανάλωση σημαίνει να ενισχύσουμε τη διαδικασία λήψης αποφάσεων των καταναλωτών, ώστε όταν αποφασίζουν να αγοράσουν ένα προϊόν ή μια υπηρεσία, να λαμβάνουν υπόψη τη βιωσιμότητα, εκτός από την τιμή, την ποιότητα κ.λπ.</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3445163" y="3193234"/>
            <a:ext cx="4985861"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IE" sz="1400" u="none" cap="none" strike="noStrike">
                <a:solidFill>
                  <a:srgbClr val="000000"/>
                </a:solidFill>
                <a:latin typeface="Arial"/>
                <a:ea typeface="Arial"/>
                <a:cs typeface="Arial"/>
                <a:sym typeface="Arial"/>
              </a:rPr>
              <a:t>Στόχος αυτού του σεμιναρίου είναι να εξηγήσει την έννοια της βιώσιμης κατανάλωσης, να την κάνει πιο πρακτική με πρακτικές δραστηριότητες και να παρέχει στρατηγικές για το πώς μπορούμε να επιτύχουμε ένα πιο βιώσιμο μέλλον. </a:t>
            </a:r>
            <a:endParaRPr b="1" i="0" sz="1400" u="none" cap="none" strike="noStrike">
              <a:solidFill>
                <a:srgbClr val="000000"/>
              </a:solidFill>
              <a:latin typeface="Arial"/>
              <a:ea typeface="Arial"/>
              <a:cs typeface="Arial"/>
              <a:sym typeface="Arial"/>
            </a:endParaRPr>
          </a:p>
        </p:txBody>
      </p:sp>
      <p:pic>
        <p:nvPicPr>
          <p:cNvPr descr="What is Goal-Setting Theory?" id="159" name="Google Shape;159;p3"/>
          <p:cNvPicPr preferRelativeResize="0"/>
          <p:nvPr/>
        </p:nvPicPr>
        <p:blipFill rotWithShape="1">
          <a:blip r:embed="rId3">
            <a:alphaModFix/>
          </a:blip>
          <a:srcRect b="26906" l="0" r="0" t="0"/>
          <a:stretch/>
        </p:blipFill>
        <p:spPr>
          <a:xfrm>
            <a:off x="1125507" y="2986128"/>
            <a:ext cx="1878486" cy="1384995"/>
          </a:xfrm>
          <a:prstGeom prst="rect">
            <a:avLst/>
          </a:prstGeom>
          <a:noFill/>
          <a:ln>
            <a:noFill/>
          </a:ln>
        </p:spPr>
      </p:pic>
      <p:pic>
        <p:nvPicPr>
          <p:cNvPr descr="Why ESG] Promoting Sustainable Consumption With Responsible Products | LG  NEWSROOM" id="160" name="Google Shape;160;p3"/>
          <p:cNvPicPr preferRelativeResize="0"/>
          <p:nvPr/>
        </p:nvPicPr>
        <p:blipFill rotWithShape="1">
          <a:blip r:embed="rId4">
            <a:alphaModFix/>
          </a:blip>
          <a:srcRect b="0" l="8929" r="7744" t="0"/>
          <a:stretch/>
        </p:blipFill>
        <p:spPr>
          <a:xfrm>
            <a:off x="5938093" y="1270159"/>
            <a:ext cx="2112389" cy="17159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ph type="title"/>
          </p:nvPr>
        </p:nvSpPr>
        <p:spPr>
          <a:xfrm>
            <a:off x="1175043" y="647232"/>
            <a:ext cx="7091502" cy="99121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a:t>ΔΟΜΗ ΣΕΜΙΝΑΡΙΟΥ – ΒΙΩΣΙΜΗ ΚΑΤΑΝΑΛΩΣΗ</a:t>
            </a:r>
            <a:endParaRPr/>
          </a:p>
        </p:txBody>
      </p:sp>
      <p:sp>
        <p:nvSpPr>
          <p:cNvPr id="166" name="Google Shape;166;p4"/>
          <p:cNvSpPr txBox="1"/>
          <p:nvPr>
            <p:ph idx="2" type="title"/>
          </p:nvPr>
        </p:nvSpPr>
        <p:spPr>
          <a:xfrm>
            <a:off x="713225" y="2117962"/>
            <a:ext cx="2572500" cy="1300846"/>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t>1. Τι είναι η βιώσιμη κατανάλωση</a:t>
            </a:r>
            <a:endParaRPr/>
          </a:p>
        </p:txBody>
      </p:sp>
      <p:sp>
        <p:nvSpPr>
          <p:cNvPr id="167" name="Google Shape;167;p4"/>
          <p:cNvSpPr txBox="1"/>
          <p:nvPr>
            <p:ph idx="1" type="subTitle"/>
          </p:nvPr>
        </p:nvSpPr>
        <p:spPr>
          <a:xfrm>
            <a:off x="713225" y="3679900"/>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Επεξήγηση της έννοιας</a:t>
            </a:r>
            <a:endParaRPr/>
          </a:p>
        </p:txBody>
      </p:sp>
      <p:sp>
        <p:nvSpPr>
          <p:cNvPr id="168" name="Google Shape;168;p4"/>
          <p:cNvSpPr txBox="1"/>
          <p:nvPr>
            <p:ph idx="3" type="title"/>
          </p:nvPr>
        </p:nvSpPr>
        <p:spPr>
          <a:xfrm>
            <a:off x="3285750" y="2117961"/>
            <a:ext cx="2572500" cy="134161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t>2. Πώς μπορώ να επιτύχω βιώσιμη κατανάλωση</a:t>
            </a:r>
            <a:endParaRPr/>
          </a:p>
        </p:txBody>
      </p:sp>
      <p:sp>
        <p:nvSpPr>
          <p:cNvPr id="169" name="Google Shape;169;p4"/>
          <p:cNvSpPr txBox="1"/>
          <p:nvPr>
            <p:ph idx="5" type="subTitle"/>
          </p:nvPr>
        </p:nvSpPr>
        <p:spPr>
          <a:xfrm>
            <a:off x="3285750" y="3679900"/>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Δραστηριότητες</a:t>
            </a:r>
            <a:endParaRPr/>
          </a:p>
        </p:txBody>
      </p:sp>
      <p:sp>
        <p:nvSpPr>
          <p:cNvPr id="170" name="Google Shape;170;p4"/>
          <p:cNvSpPr txBox="1"/>
          <p:nvPr>
            <p:ph idx="4" type="title"/>
          </p:nvPr>
        </p:nvSpPr>
        <p:spPr>
          <a:xfrm>
            <a:off x="5858250" y="2117961"/>
            <a:ext cx="2572500" cy="127754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IE"/>
              <a:t>3. Συµπεράσµατα και περαιτέρω ενέργειες</a:t>
            </a:r>
            <a:endParaRPr/>
          </a:p>
        </p:txBody>
      </p:sp>
      <p:sp>
        <p:nvSpPr>
          <p:cNvPr id="171" name="Google Shape;171;p4"/>
          <p:cNvSpPr txBox="1"/>
          <p:nvPr>
            <p:ph idx="6" type="subTitle"/>
          </p:nvPr>
        </p:nvSpPr>
        <p:spPr>
          <a:xfrm>
            <a:off x="5858250" y="3627772"/>
            <a:ext cx="2572500" cy="63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IE"/>
              <a:t>Περαιτέρω βήματα </a:t>
            </a:r>
            <a:endParaRPr/>
          </a:p>
        </p:txBody>
      </p:sp>
      <p:cxnSp>
        <p:nvCxnSpPr>
          <p:cNvPr id="172" name="Google Shape;172;p4"/>
          <p:cNvCxnSpPr/>
          <p:nvPr/>
        </p:nvCxnSpPr>
        <p:spPr>
          <a:xfrm>
            <a:off x="611372" y="3602813"/>
            <a:ext cx="7921256"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173" name="Google Shape;173;p4"/>
          <p:cNvCxnSpPr/>
          <p:nvPr/>
        </p:nvCxnSpPr>
        <p:spPr>
          <a:xfrm>
            <a:off x="611372" y="1913711"/>
            <a:ext cx="7921256"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pSp>
        <p:nvGrpSpPr>
          <p:cNvPr id="178" name="Google Shape;178;p5"/>
          <p:cNvGrpSpPr/>
          <p:nvPr/>
        </p:nvGrpSpPr>
        <p:grpSpPr>
          <a:xfrm>
            <a:off x="2858975" y="-386925"/>
            <a:ext cx="701425" cy="247750"/>
            <a:chOff x="2858975" y="3984400"/>
            <a:chExt cx="701425" cy="247750"/>
          </a:xfrm>
        </p:grpSpPr>
        <p:sp>
          <p:nvSpPr>
            <p:cNvPr id="179" name="Google Shape;179;p5"/>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5"/>
          <p:cNvSpPr txBox="1"/>
          <p:nvPr>
            <p:ph type="title"/>
          </p:nvPr>
        </p:nvSpPr>
        <p:spPr>
          <a:xfrm>
            <a:off x="195232" y="486970"/>
            <a:ext cx="6875480" cy="141931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IE" sz="4400"/>
              <a:t>ΤΙ ΕΙΝΑΙ Η ΒΙΩΣΙΜΗ ΚΑΤΑΝΑΛΩΣΗ;</a:t>
            </a:r>
            <a:endParaRPr sz="4400"/>
          </a:p>
        </p:txBody>
      </p:sp>
      <p:pic>
        <p:nvPicPr>
          <p:cNvPr descr="Sustainable consumption in everyday personal life Vector Image" id="184" name="Google Shape;184;p5"/>
          <p:cNvPicPr preferRelativeResize="0"/>
          <p:nvPr/>
        </p:nvPicPr>
        <p:blipFill rotWithShape="1">
          <a:blip r:embed="rId3">
            <a:alphaModFix/>
          </a:blip>
          <a:srcRect b="12279" l="0" r="0" t="3721"/>
          <a:stretch/>
        </p:blipFill>
        <p:spPr>
          <a:xfrm>
            <a:off x="1016001" y="1906289"/>
            <a:ext cx="1467060" cy="1330921"/>
          </a:xfrm>
          <a:prstGeom prst="rect">
            <a:avLst/>
          </a:prstGeom>
          <a:noFill/>
          <a:ln>
            <a:noFill/>
          </a:ln>
        </p:spPr>
      </p:pic>
      <p:sp>
        <p:nvSpPr>
          <p:cNvPr id="185" name="Google Shape;185;p5"/>
          <p:cNvSpPr txBox="1"/>
          <p:nvPr/>
        </p:nvSpPr>
        <p:spPr>
          <a:xfrm>
            <a:off x="2564169" y="1906289"/>
            <a:ext cx="5745260"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1" lang="en-IE" sz="1800" u="none" cap="none" strike="noStrike">
                <a:solidFill>
                  <a:srgbClr val="01724C"/>
                </a:solidFill>
                <a:latin typeface="Roboto"/>
                <a:ea typeface="Roboto"/>
                <a:cs typeface="Roboto"/>
                <a:sym typeface="Roboto"/>
              </a:rPr>
              <a:t>«Η χρήση υπηρεσιών και συναφών προϊόντων, που ανταποκρίνονται στις βασικές ανάγκες και προσφέρουν καλύτερη ποιότητα ζωής, ελαχιστοποιώντας παράλληλα τη χρήση φυσικών πόρων και τοξικών υλικών, καθώς και τις εκπομπές αποβλήτων και ρύπων κατά τη διάρκεια του κύκλου ζωής της υπηρεσίας ή του προϊόντος, ώστε να μην τίθενται σε κίνδυνο οι ανάγκες των μελλοντικών γενεών»</a:t>
            </a:r>
            <a:endParaRPr b="0" i="1"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type="title"/>
          </p:nvPr>
        </p:nvSpPr>
        <p:spPr>
          <a:xfrm>
            <a:off x="-10011925" y="576463"/>
            <a:ext cx="3858900"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Η δουλειά μου - έργο 2</a:t>
            </a:r>
            <a:endParaRPr/>
          </a:p>
        </p:txBody>
      </p:sp>
      <p:sp>
        <p:nvSpPr>
          <p:cNvPr id="191" name="Google Shape;191;p6"/>
          <p:cNvSpPr txBox="1"/>
          <p:nvPr>
            <p:ph idx="1" type="subTitle"/>
          </p:nvPr>
        </p:nvSpPr>
        <p:spPr>
          <a:xfrm>
            <a:off x="-10011800" y="1182138"/>
            <a:ext cx="3265500" cy="67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IE" sz="1400" u="none" cap="none" strike="noStrike">
                <a:solidFill>
                  <a:srgbClr val="000000"/>
                </a:solidFill>
                <a:latin typeface="Arial"/>
                <a:ea typeface="Arial"/>
                <a:cs typeface="Arial"/>
                <a:sym typeface="Arial"/>
              </a:rPr>
              <a:t>Η Αφροδίτη έχει ένα όμορφο όνομα και είναι ο δεύτερος πλανήτης από τον Ήλιο.</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flipH="1">
            <a:off x="-1019175" y="3150311"/>
            <a:ext cx="3730796" cy="3588793"/>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flipH="1">
            <a:off x="-149170" y="4001525"/>
            <a:ext cx="1876800" cy="1876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4" name="Google Shape;194;p6"/>
          <p:cNvPicPr preferRelativeResize="0"/>
          <p:nvPr/>
        </p:nvPicPr>
        <p:blipFill rotWithShape="1">
          <a:blip r:embed="rId3">
            <a:alphaModFix/>
          </a:blip>
          <a:srcRect b="0" l="29358" r="29358" t="0"/>
          <a:stretch/>
        </p:blipFill>
        <p:spPr>
          <a:xfrm>
            <a:off x="713100" y="576463"/>
            <a:ext cx="3160200" cy="3217200"/>
          </a:xfrm>
          <a:prstGeom prst="ellipse">
            <a:avLst/>
          </a:prstGeom>
          <a:noFill/>
          <a:ln>
            <a:noFill/>
          </a:ln>
        </p:spPr>
      </p:pic>
      <p:sp>
        <p:nvSpPr>
          <p:cNvPr id="195" name="Google Shape;195;p6"/>
          <p:cNvSpPr/>
          <p:nvPr/>
        </p:nvSpPr>
        <p:spPr>
          <a:xfrm>
            <a:off x="713773" y="2396688"/>
            <a:ext cx="3160161" cy="158130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
          <p:cNvSpPr txBox="1"/>
          <p:nvPr>
            <p:ph type="title"/>
          </p:nvPr>
        </p:nvSpPr>
        <p:spPr>
          <a:xfrm>
            <a:off x="2779486" y="371750"/>
            <a:ext cx="4755539" cy="60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a:t>ΣΤΟΙΧΕΙΑ ΚΑΙ ΑΡΙΘΜΟΙ</a:t>
            </a:r>
            <a:endParaRPr/>
          </a:p>
        </p:txBody>
      </p:sp>
      <p:sp>
        <p:nvSpPr>
          <p:cNvPr id="197" name="Google Shape;197;p6"/>
          <p:cNvSpPr txBox="1"/>
          <p:nvPr>
            <p:ph idx="1" type="subTitle"/>
          </p:nvPr>
        </p:nvSpPr>
        <p:spPr>
          <a:xfrm>
            <a:off x="3724011" y="1029737"/>
            <a:ext cx="5136792" cy="3704369"/>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600"/>
              <a:buChar char="●"/>
            </a:pPr>
            <a:r>
              <a:rPr b="0" i="0" lang="en-IE" u="none" strike="noStrike">
                <a:solidFill>
                  <a:schemeClr val="dk1"/>
                </a:solidFill>
                <a:latin typeface="Arial"/>
                <a:ea typeface="Arial"/>
                <a:cs typeface="Arial"/>
                <a:sym typeface="Arial"/>
              </a:rPr>
              <a:t>Κάθε χρόνο, εκτιμάται ότι το ένα τρίτο του συνόλου των παραγόμενων τροφίμων - που αντιστοιχεί σε 1,3 δισεκατομμύρια τόνους αξίας περίπου 1 τρισεκατομμυρίου δολαρίων - καταλήγει </a:t>
            </a:r>
            <a:r>
              <a:rPr b="1" i="0" lang="en-IE" u="none" strike="noStrike">
                <a:solidFill>
                  <a:schemeClr val="dk1"/>
                </a:solidFill>
                <a:latin typeface="Arial"/>
                <a:ea typeface="Arial"/>
                <a:cs typeface="Arial"/>
                <a:sym typeface="Arial"/>
              </a:rPr>
              <a:t>να σαπίζει στους κάδους των καταναλωτών και των εμπόρων λιανικής πώλησης ή να αλλοιώνεται </a:t>
            </a:r>
            <a:r>
              <a:rPr b="0" i="0" lang="en-IE" u="none" strike="noStrike">
                <a:solidFill>
                  <a:schemeClr val="dk1"/>
                </a:solidFill>
                <a:latin typeface="Arial"/>
                <a:ea typeface="Arial"/>
                <a:cs typeface="Arial"/>
                <a:sym typeface="Arial"/>
              </a:rPr>
              <a:t>λόγω κακών πρακτικών μεταφοράς και συγκομιδής. </a:t>
            </a:r>
            <a:endParaRPr/>
          </a:p>
          <a:p>
            <a:pPr indent="-184150" lvl="0" marL="285750" rtl="0" algn="l">
              <a:lnSpc>
                <a:spcPct val="100000"/>
              </a:lnSpc>
              <a:spcBef>
                <a:spcPts val="0"/>
              </a:spcBef>
              <a:spcAft>
                <a:spcPts val="0"/>
              </a:spcAft>
              <a:buSzPts val="1600"/>
              <a:buNone/>
            </a:pPr>
            <a:r>
              <a:t/>
            </a:r>
            <a:endParaRPr b="0" i="0" u="none" strike="noStrike">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600"/>
              <a:buChar char="●"/>
            </a:pPr>
            <a:r>
              <a:rPr b="0" i="0" lang="en-IE" u="none" strike="noStrike">
                <a:solidFill>
                  <a:schemeClr val="dk1"/>
                </a:solidFill>
                <a:latin typeface="Arial"/>
                <a:ea typeface="Arial"/>
                <a:cs typeface="Arial"/>
                <a:sym typeface="Arial"/>
              </a:rPr>
              <a:t>Εάν οι άνθρωποι παγκοσμίως μεταπηδήσουν σε ενεργειακά αποδοτικούς λαμπτήρες, ο κόσμος θα εξοικονομήσει </a:t>
            </a:r>
            <a:r>
              <a:rPr b="1" i="0" lang="en-IE" u="none" strike="noStrike">
                <a:solidFill>
                  <a:schemeClr val="dk1"/>
                </a:solidFill>
                <a:latin typeface="Arial"/>
                <a:ea typeface="Arial"/>
                <a:cs typeface="Arial"/>
                <a:sym typeface="Arial"/>
              </a:rPr>
              <a:t>120 δισεκατομμύρια δολάρια ετησίως. </a:t>
            </a:r>
            <a:endParaRPr/>
          </a:p>
          <a:p>
            <a:pPr indent="0" lvl="0" marL="0" rtl="0" algn="l">
              <a:lnSpc>
                <a:spcPct val="100000"/>
              </a:lnSpc>
              <a:spcBef>
                <a:spcPts val="0"/>
              </a:spcBef>
              <a:spcAft>
                <a:spcPts val="0"/>
              </a:spcAft>
              <a:buSzPts val="1600"/>
              <a:buNone/>
            </a:pPr>
            <a:r>
              <a:t/>
            </a:r>
            <a:endParaRPr b="0" i="0" u="none" strike="noStrike">
              <a:solidFill>
                <a:schemeClr val="dk1"/>
              </a:solidFill>
              <a:latin typeface="Arial"/>
              <a:ea typeface="Arial"/>
              <a:cs typeface="Arial"/>
              <a:sym typeface="Arial"/>
            </a:endParaRPr>
          </a:p>
          <a:p>
            <a:pPr indent="-285750" lvl="0" marL="285750" rtl="0" algn="l">
              <a:lnSpc>
                <a:spcPct val="100000"/>
              </a:lnSpc>
              <a:spcBef>
                <a:spcPts val="0"/>
              </a:spcBef>
              <a:spcAft>
                <a:spcPts val="0"/>
              </a:spcAft>
              <a:buSzPts val="1600"/>
              <a:buChar char="●"/>
            </a:pPr>
            <a:r>
              <a:rPr b="0" i="0" lang="en-IE" u="none" strike="noStrike">
                <a:solidFill>
                  <a:schemeClr val="dk1"/>
                </a:solidFill>
                <a:latin typeface="Arial"/>
                <a:ea typeface="Arial"/>
                <a:cs typeface="Arial"/>
                <a:sym typeface="Arial"/>
              </a:rPr>
              <a:t>Εάν ο παγκόσμιος πληθυσμός φθάσει τα 9,6 δισεκατομμύρια μέχρι το 2050, θα απαιτηθεί το </a:t>
            </a:r>
            <a:r>
              <a:rPr b="1" i="0" lang="en-IE" u="none" strike="noStrike">
                <a:solidFill>
                  <a:schemeClr val="dk1"/>
                </a:solidFill>
                <a:latin typeface="Arial"/>
                <a:ea typeface="Arial"/>
                <a:cs typeface="Arial"/>
                <a:sym typeface="Arial"/>
              </a:rPr>
              <a:t>ισοδύναμο σχεδόν τριών πλανητών για </a:t>
            </a:r>
            <a:r>
              <a:rPr b="0" i="0" lang="en-IE" u="none" strike="noStrike">
                <a:solidFill>
                  <a:schemeClr val="dk1"/>
                </a:solidFill>
                <a:latin typeface="Arial"/>
                <a:ea typeface="Arial"/>
                <a:cs typeface="Arial"/>
                <a:sym typeface="Arial"/>
              </a:rPr>
              <a:t>την παροχή των φυσικών πόρων που απαιτούνται για τη διατήρηση του σημερινού τρόπου ζωής. </a:t>
            </a:r>
            <a:endParaRPr/>
          </a:p>
          <a:p>
            <a:pPr indent="0" lvl="0" marL="0" rtl="0" algn="l">
              <a:lnSpc>
                <a:spcPct val="100000"/>
              </a:lnSpc>
              <a:spcBef>
                <a:spcPts val="0"/>
              </a:spcBef>
              <a:spcAft>
                <a:spcPts val="0"/>
              </a:spcAft>
              <a:buSzPts val="1600"/>
              <a:buNone/>
            </a:pPr>
            <a:r>
              <a:t/>
            </a:r>
            <a:endParaRPr>
              <a:solidFill>
                <a:schemeClr val="dk1"/>
              </a:solidFill>
              <a:latin typeface="Arial"/>
              <a:ea typeface="Arial"/>
              <a:cs typeface="Arial"/>
              <a:sym typeface="Arial"/>
            </a:endParaRPr>
          </a:p>
        </p:txBody>
      </p:sp>
      <p:sp>
        <p:nvSpPr>
          <p:cNvPr id="198" name="Google Shape;198;p6"/>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IE"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Graphical user interface, text, application&#10;&#10;Description automatically generated" id="199" name="Google Shape;199;p6"/>
          <p:cNvPicPr preferRelativeResize="0"/>
          <p:nvPr/>
        </p:nvPicPr>
        <p:blipFill rotWithShape="1">
          <a:blip r:embed="rId4">
            <a:alphaModFix/>
          </a:blip>
          <a:srcRect b="0" l="0" r="25004" t="0"/>
          <a:stretch/>
        </p:blipFill>
        <p:spPr>
          <a:xfrm>
            <a:off x="72618" y="4723707"/>
            <a:ext cx="1006682" cy="2758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645463" y="775975"/>
            <a:ext cx="3060475" cy="461473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br>
              <a:rPr lang="en-IE" sz="2000"/>
            </a:br>
            <a:br>
              <a:rPr lang="en-IE" sz="2000"/>
            </a:br>
            <a:r>
              <a:rPr lang="en-IE" sz="2000"/>
              <a:t>Η αειφόρος ανάπτυξη βασίζεται σε τρεις θεμελιώδεις πυλώνες: τον κοινωνικό, τον οικονομικό και τον περιβαλλοντικό.</a:t>
            </a:r>
            <a:br>
              <a:rPr lang="en-IE" sz="2000"/>
            </a:br>
            <a:endParaRPr sz="2000"/>
          </a:p>
        </p:txBody>
      </p:sp>
      <p:pic>
        <p:nvPicPr>
          <p:cNvPr descr="Sustainable Consumption" id="205" name="Google Shape;205;p24"/>
          <p:cNvPicPr preferRelativeResize="0"/>
          <p:nvPr/>
        </p:nvPicPr>
        <p:blipFill rotWithShape="1">
          <a:blip r:embed="rId3">
            <a:alphaModFix/>
          </a:blip>
          <a:srcRect b="0" l="0" r="0" t="0"/>
          <a:stretch/>
        </p:blipFill>
        <p:spPr>
          <a:xfrm>
            <a:off x="3628139" y="178226"/>
            <a:ext cx="4382151" cy="43673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1199809" y="122063"/>
            <a:ext cx="8207829" cy="111784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IE" sz="2800"/>
              <a:t>ΜΟΝΤΕΛΟ ΑΠΟΦΑΣΗΣ ΓΙΑ ΤΗ ΒΙΩΣΙΜΗ ΚΑΤΑΝΑΛΩΣΗ: ΚΑΘΟΡΙΣΤΙΚΟΙ ΠΑΡΑΓΟΝΤΕΣ ΚΑΙ ΚΙΝΗΤΡΑ </a:t>
            </a:r>
            <a:endParaRPr sz="2800"/>
          </a:p>
        </p:txBody>
      </p:sp>
      <p:sp>
        <p:nvSpPr>
          <p:cNvPr id="211" name="Google Shape;211;p25"/>
          <p:cNvSpPr txBox="1"/>
          <p:nvPr/>
        </p:nvSpPr>
        <p:spPr>
          <a:xfrm>
            <a:off x="1038003" y="1016342"/>
            <a:ext cx="7620886" cy="369331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IE" sz="1800" u="none" cap="none" strike="noStrike">
                <a:solidFill>
                  <a:srgbClr val="000000"/>
                </a:solidFill>
                <a:latin typeface="Arial"/>
                <a:ea typeface="Arial"/>
                <a:cs typeface="Arial"/>
                <a:sym typeface="Arial"/>
              </a:rPr>
              <a:t>Οι προσπάθειες εξήγησης ή αλλαγής της συμπεριφοράς προς μια πιο βιώσιμη κατανάλωση πρέπει να ξεκινούν από </a:t>
            </a:r>
            <a:r>
              <a:rPr b="1" i="0" lang="en-IE" sz="1800" u="none" cap="none" strike="noStrike">
                <a:solidFill>
                  <a:srgbClr val="14A7A1"/>
                </a:solidFill>
                <a:latin typeface="Arial"/>
                <a:ea typeface="Arial"/>
                <a:cs typeface="Arial"/>
                <a:sym typeface="Arial"/>
              </a:rPr>
              <a:t>τα ποικίλα και αλληλοεξαρτώμενα μεγέθη επιρροής της βιώσιμης κατανάλωσης.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IE" sz="1800" u="none" cap="none" strike="noStrike">
                <a:solidFill>
                  <a:srgbClr val="000000"/>
                </a:solidFill>
                <a:latin typeface="Arial"/>
                <a:ea typeface="Arial"/>
                <a:cs typeface="Arial"/>
                <a:sym typeface="Arial"/>
              </a:rPr>
              <a:t>Η επόμενη εικόνα δίνει μια επισκόπηση ενός </a:t>
            </a:r>
            <a:r>
              <a:rPr b="1" i="0" lang="en-IE" sz="1800" u="none" cap="none" strike="noStrike">
                <a:solidFill>
                  <a:srgbClr val="E7501B"/>
                </a:solidFill>
                <a:latin typeface="Arial"/>
                <a:ea typeface="Arial"/>
                <a:cs typeface="Arial"/>
                <a:sym typeface="Arial"/>
              </a:rPr>
              <a:t>γενικού μοντέλου λήψης αποφάσεων </a:t>
            </a:r>
            <a:r>
              <a:rPr b="0" i="0" lang="en-IE" sz="1800" u="none" cap="none" strike="noStrike">
                <a:solidFill>
                  <a:srgbClr val="000000"/>
                </a:solidFill>
                <a:latin typeface="Arial"/>
                <a:ea typeface="Arial"/>
                <a:cs typeface="Arial"/>
                <a:sym typeface="Arial"/>
              </a:rPr>
              <a:t>για τη βιώσιμη κατανάλωση που προέρχεται από διάφορες μελέτες.</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IE" sz="1800" u="none" cap="none" strike="noStrike">
                <a:solidFill>
                  <a:srgbClr val="000000"/>
                </a:solidFill>
                <a:latin typeface="Arial"/>
                <a:ea typeface="Arial"/>
                <a:cs typeface="Arial"/>
                <a:sym typeface="Arial"/>
              </a:rPr>
              <a:t>Αυτό σημαίνει ότι </a:t>
            </a:r>
            <a:r>
              <a:rPr b="1" i="0" lang="en-IE" sz="1800" u="none" cap="none" strike="noStrike">
                <a:solidFill>
                  <a:srgbClr val="049540"/>
                </a:solidFill>
                <a:latin typeface="Arial"/>
                <a:ea typeface="Arial"/>
                <a:cs typeface="Arial"/>
                <a:sym typeface="Arial"/>
              </a:rPr>
              <a:t>οι πεποιθήσεις οδηγούν σε στάσεις, οι οποίες με τη σειρά τους οδηγούν σε προθέσεις</a:t>
            </a:r>
            <a:r>
              <a:rPr b="0" i="0" lang="en-IE" sz="1800" u="none" cap="none" strike="noStrike">
                <a:solidFill>
                  <a:srgbClr val="000000"/>
                </a:solidFill>
                <a:latin typeface="Arial"/>
                <a:ea typeface="Arial"/>
                <a:cs typeface="Arial"/>
                <a:sym typeface="Arial"/>
              </a:rPr>
              <a:t>. Οι προθέσεις καθορίζουν την πραγματική αγοραστική συμπεριφορά. Πολλοί διαφορετικοί ατομικοί, κοινωνικοί και καταστατικοί παράγοντες επηρεάζουν αυτή τη διαδικασία λήψης αποφάσεων</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6"/>
          <p:cNvPicPr preferRelativeResize="0"/>
          <p:nvPr/>
        </p:nvPicPr>
        <p:blipFill rotWithShape="1">
          <a:blip r:embed="rId4">
            <a:alphaModFix/>
          </a:blip>
          <a:srcRect b="0" l="0" r="0" t="0"/>
          <a:stretch/>
        </p:blipFill>
        <p:spPr>
          <a:xfrm>
            <a:off x="1234731" y="1122028"/>
            <a:ext cx="7223574" cy="3654279"/>
          </a:xfrm>
          <a:prstGeom prst="rect">
            <a:avLst/>
          </a:prstGeom>
          <a:noFill/>
          <a:ln>
            <a:noFill/>
          </a:ln>
        </p:spPr>
      </p:pic>
      <p:sp>
        <p:nvSpPr>
          <p:cNvPr id="217" name="Google Shape;217;p26"/>
          <p:cNvSpPr txBox="1"/>
          <p:nvPr>
            <p:ph type="title"/>
          </p:nvPr>
        </p:nvSpPr>
        <p:spPr>
          <a:xfrm>
            <a:off x="2337601" y="-297711"/>
            <a:ext cx="5700613" cy="111784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br>
              <a:rPr lang="en-IE" sz="2400"/>
            </a:br>
            <a:r>
              <a:rPr lang="en-IE" sz="2400"/>
              <a:t>ΜΟΝΤΕΛΟ ΑΠΟΦΑΣΗΣ ΓΙΑ ΤΗ ΒΙΩΣΙΜΗ ΚΑΤΑΝΑΛΩΣΗ: ΚΑΘΟΡΙΣΤΙΚΟΙ ΠΑΡΑΓΟΝΤΕΣ ΚΑΙ ΚΙΝΗΤΡΑ</a:t>
            </a:r>
            <a:br>
              <a:rPr lang="en-IE" sz="2400"/>
            </a:b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 Nolan</dc:creator>
</cp:coreProperties>
</file>