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Bebas Neue" panose="020B0606020202050201" pitchFamily="34" charset="0"/>
      <p:regular r:id="rId22"/>
    </p:embeddedFont>
    <p:embeddedFont>
      <p:font typeface="Calibri" panose="020F0502020204030204" pitchFamily="34" charset="0"/>
      <p:regular r:id="rId23"/>
      <p:bold r:id="rId24"/>
      <p:italic r:id="rId25"/>
      <p:boldItalic r:id="rId26"/>
    </p:embeddedFont>
    <p:embeddedFont>
      <p:font typeface="Noto Sans" panose="020B0502040504020204" pitchFamily="34" charset="0"/>
      <p:regular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81"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34;p3" descr="Graphical user interface, text, application&#10;&#10;Description automatically generated">
            <a:extLst>
              <a:ext uri="{FF2B5EF4-FFF2-40B4-BE49-F238E27FC236}">
                <a16:creationId xmlns:a16="http://schemas.microsoft.com/office/drawing/2014/main" id="{1D2F5981-B93B-5C0C-2A56-869677BEB711}"/>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4548F4BA-DB99-29DF-A44F-E22A94553BD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F13D038-99D2-19E4-15EC-97D93D9BBD2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98"/>
        <p:cNvGrpSpPr/>
        <p:nvPr/>
      </p:nvGrpSpPr>
      <p:grpSpPr>
        <a:xfrm>
          <a:off x="0" y="0"/>
          <a:ext cx="0" cy="0"/>
          <a:chOff x="0" y="0"/>
          <a:chExt cx="0" cy="0"/>
        </a:xfrm>
      </p:grpSpPr>
      <p:sp>
        <p:nvSpPr>
          <p:cNvPr id="99" name="Google Shape;99;p11"/>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 name="Google Shape;100;p11"/>
          <p:cNvGrpSpPr/>
          <p:nvPr/>
        </p:nvGrpSpPr>
        <p:grpSpPr>
          <a:xfrm rot="10800000">
            <a:off x="7782805" y="539502"/>
            <a:ext cx="682510" cy="1078346"/>
            <a:chOff x="4210925" y="3949824"/>
            <a:chExt cx="325625" cy="514601"/>
          </a:xfrm>
        </p:grpSpPr>
        <p:sp>
          <p:nvSpPr>
            <p:cNvPr id="101" name="Google Shape;101;p11"/>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1"/>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 name="Google Shape;103;p11"/>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5" name="Google Shape;105;p11"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FA98908-4E85-7BEE-618A-AB5CCAB539A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D859650-8B12-8995-EC04-469F9CD5270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06"/>
        <p:cNvGrpSpPr/>
        <p:nvPr/>
      </p:nvGrpSpPr>
      <p:grpSpPr>
        <a:xfrm>
          <a:off x="0" y="0"/>
          <a:ext cx="0" cy="0"/>
          <a:chOff x="0" y="0"/>
          <a:chExt cx="0" cy="0"/>
        </a:xfrm>
      </p:grpSpPr>
      <p:sp>
        <p:nvSpPr>
          <p:cNvPr id="107" name="Google Shape;107;p12"/>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2"/>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2"/>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2"/>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2"/>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2"/>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4" name="Google Shape;114;p12" descr="Graphical user interface, text, application&#10;&#10;Description automatically generated"/>
          <p:cNvPicPr preferRelativeResize="0"/>
          <p:nvPr/>
        </p:nvPicPr>
        <p:blipFill rotWithShape="1">
          <a:blip r:embed="rId3">
            <a:alphaModFix/>
          </a:blip>
          <a:srcRect r="25004"/>
          <a:stretch/>
        </p:blipFill>
        <p:spPr>
          <a:xfrm>
            <a:off x="72618" y="461665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DFE05BA-F51A-F2C8-A34D-75E06272A79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D40411E-EC6C-F778-23CF-0A8BBDA123C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
          <p:cNvGrpSpPr/>
          <p:nvPr/>
        </p:nvGrpSpPr>
        <p:grpSpPr>
          <a:xfrm>
            <a:off x="8431033" y="-449325"/>
            <a:ext cx="1061212" cy="1676776"/>
            <a:chOff x="4210925" y="3949824"/>
            <a:chExt cx="325625" cy="514601"/>
          </a:xfrm>
        </p:grpSpPr>
        <p:sp>
          <p:nvSpPr>
            <p:cNvPr id="29" name="Google Shape;29;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3" descr="Graphical user interface, text, application&#10;&#10;Description automatically generated"/>
          <p:cNvPicPr preferRelativeResize="0"/>
          <p:nvPr/>
        </p:nvPicPr>
        <p:blipFill rotWithShape="1">
          <a:blip r:embed="rId3">
            <a:alphaModFix/>
          </a:blip>
          <a:srcRect r="25004"/>
          <a:stretch/>
        </p:blipFill>
        <p:spPr>
          <a:xfrm>
            <a:off x="72618" y="472804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D8233CA-18CF-7895-7A6B-45A6AFFA285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AB31BA1-5B00-9F16-98A3-26E6DFE8689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
          <p:cNvGrpSpPr/>
          <p:nvPr/>
        </p:nvGrpSpPr>
        <p:grpSpPr>
          <a:xfrm>
            <a:off x="8225003" y="433123"/>
            <a:ext cx="411785" cy="650559"/>
            <a:chOff x="4210925" y="3949824"/>
            <a:chExt cx="325625" cy="514601"/>
          </a:xfrm>
        </p:grpSpPr>
        <p:sp>
          <p:nvSpPr>
            <p:cNvPr id="40" name="Google Shape;40;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DA7AAC7-A520-C5CC-253F-A61BE6E3742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E38757D-957D-9B6F-88BA-8BFAE159D58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5"/>
          <p:cNvGrpSpPr/>
          <p:nvPr/>
        </p:nvGrpSpPr>
        <p:grpSpPr>
          <a:xfrm flipH="1">
            <a:off x="-2177742" y="-2909309"/>
            <a:ext cx="12699962" cy="4468012"/>
            <a:chOff x="56293" y="466675"/>
            <a:chExt cx="7448658" cy="2621150"/>
          </a:xfrm>
        </p:grpSpPr>
        <p:sp>
          <p:nvSpPr>
            <p:cNvPr id="50" name="Google Shape;50;p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5"/>
          <p:cNvGrpSpPr/>
          <p:nvPr/>
        </p:nvGrpSpPr>
        <p:grpSpPr>
          <a:xfrm flipH="1">
            <a:off x="8393467" y="586788"/>
            <a:ext cx="789213" cy="1219105"/>
            <a:chOff x="5879525" y="2876325"/>
            <a:chExt cx="325650" cy="504075"/>
          </a:xfrm>
        </p:grpSpPr>
        <p:sp>
          <p:nvSpPr>
            <p:cNvPr id="54" name="Google Shape;54;p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D247693-930C-E9C2-A142-EFD16A315B8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BD4D69E-8A39-9F4C-F49F-600E44DBD8E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6"/>
          <p:cNvGrpSpPr/>
          <p:nvPr/>
        </p:nvGrpSpPr>
        <p:grpSpPr>
          <a:xfrm flipH="1">
            <a:off x="8589784" y="4408228"/>
            <a:ext cx="554210" cy="859289"/>
            <a:chOff x="2242775" y="2016422"/>
            <a:chExt cx="325050" cy="504100"/>
          </a:xfrm>
        </p:grpSpPr>
        <p:sp>
          <p:nvSpPr>
            <p:cNvPr id="64" name="Google Shape;64;p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733EA61-58AF-3EEC-7B03-D5C8DDB008BC}"/>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7"/>
          <p:cNvGrpSpPr/>
          <p:nvPr/>
        </p:nvGrpSpPr>
        <p:grpSpPr>
          <a:xfrm>
            <a:off x="6609" y="4254853"/>
            <a:ext cx="554210" cy="859289"/>
            <a:chOff x="2242775" y="2016422"/>
            <a:chExt cx="325050" cy="504100"/>
          </a:xfrm>
        </p:grpSpPr>
        <p:sp>
          <p:nvSpPr>
            <p:cNvPr id="73" name="Google Shape;73;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7"/>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7" descr="Graphical user interface, text, application&#10;&#10;Description automatically generated"/>
          <p:cNvPicPr preferRelativeResize="0"/>
          <p:nvPr/>
        </p:nvPicPr>
        <p:blipFill rotWithShape="1">
          <a:blip r:embed="rId3">
            <a:alphaModFix/>
          </a:blip>
          <a:srcRect r="25004"/>
          <a:stretch/>
        </p:blipFill>
        <p:spPr>
          <a:xfrm>
            <a:off x="100734" y="481032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E1CEBB7-E25A-35BC-4C3C-74980379015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F39B1F8-F659-3DBB-60DA-F895489A8A7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pic>
        <p:nvPicPr>
          <p:cNvPr id="81" name="Google Shape;81;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2" name="Google Shape;82;p8" descr="Graphical user interface, text, application&#10;&#10;Description automatically generated"/>
          <p:cNvPicPr preferRelativeResize="0"/>
          <p:nvPr/>
        </p:nvPicPr>
        <p:blipFill rotWithShape="1">
          <a:blip r:embed="rId3">
            <a:alphaModFix/>
          </a:blip>
          <a:srcRect r="25004"/>
          <a:stretch/>
        </p:blipFill>
        <p:spPr>
          <a:xfrm>
            <a:off x="72618" y="477625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C5103CB-DD95-10B6-0928-73273E94710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6CE39ED-D870-9964-F984-883B43879A6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p9"/>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6" name="Google Shape;86;p9"/>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9"/>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9"/>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9"/>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9" descr="Graphical user interface, text, application&#10;&#10;Description automatically generated"/>
          <p:cNvPicPr preferRelativeResize="0"/>
          <p:nvPr/>
        </p:nvPicPr>
        <p:blipFill rotWithShape="1">
          <a:blip r:embed="rId3">
            <a:alphaModFix/>
          </a:blip>
          <a:srcRect r="25004"/>
          <a:stretch/>
        </p:blipFill>
        <p:spPr>
          <a:xfrm>
            <a:off x="72618" y="4695973"/>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F68144D-F89C-FFF0-7390-391EA882642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27A3B15-689C-4B79-1711-D7021319B4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2"/>
        <p:cNvGrpSpPr/>
        <p:nvPr/>
      </p:nvGrpSpPr>
      <p:grpSpPr>
        <a:xfrm>
          <a:off x="0" y="0"/>
          <a:ext cx="0" cy="0"/>
          <a:chOff x="0" y="0"/>
          <a:chExt cx="0" cy="0"/>
        </a:xfrm>
      </p:grpSpPr>
      <p:sp>
        <p:nvSpPr>
          <p:cNvPr id="93" name="Google Shape;93;p10"/>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0"/>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0"/>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10" descr="Graphical user interface, text, application&#10;&#10;Description automatically generated"/>
          <p:cNvPicPr preferRelativeResize="0"/>
          <p:nvPr/>
        </p:nvPicPr>
        <p:blipFill rotWithShape="1">
          <a:blip r:embed="rId3">
            <a:alphaModFix/>
          </a:blip>
          <a:srcRect r="25004"/>
          <a:stretch/>
        </p:blipFill>
        <p:spPr>
          <a:xfrm>
            <a:off x="130338" y="475604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20A22B2-C4D7-A226-16B3-DAB0A631385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E8F9AD1-BF05-305C-7B1D-897C11AAF72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txBox="1">
            <a:spLocks noGrp="1"/>
          </p:cNvSpPr>
          <p:nvPr>
            <p:ph type="ctrTitle"/>
          </p:nvPr>
        </p:nvSpPr>
        <p:spPr>
          <a:xfrm>
            <a:off x="2173175" y="1201921"/>
            <a:ext cx="4797649" cy="196879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sz="4000"/>
              <a:t>Modelarea afacerilor pentru Companiile din economia circularA</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713225" y="1477724"/>
            <a:ext cx="7947366" cy="12014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Care sunt exemplele de consum durabil?</a:t>
            </a:r>
            <a:endParaRPr/>
          </a:p>
        </p:txBody>
      </p:sp>
      <p:sp>
        <p:nvSpPr>
          <p:cNvPr id="224" name="Google Shape;224;p22"/>
          <p:cNvSpPr txBox="1"/>
          <p:nvPr/>
        </p:nvSpPr>
        <p:spPr>
          <a:xfrm>
            <a:off x="2132674" y="2099326"/>
            <a:ext cx="666395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en-US" sz="2000" b="0" i="0" u="none" strike="noStrike" cap="none">
                <a:solidFill>
                  <a:srgbClr val="202124"/>
                </a:solidFill>
                <a:latin typeface="arial"/>
                <a:ea typeface="arial"/>
                <a:cs typeface="arial"/>
                <a:sym typeface="arial"/>
              </a:rPr>
            </a:br>
            <a:endParaRPr sz="2000" b="0" i="0" u="none" strike="noStrike" cap="none">
              <a:solidFill>
                <a:srgbClr val="202124"/>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202124"/>
                </a:solidFill>
                <a:latin typeface="arial"/>
                <a:ea typeface="arial"/>
                <a:cs typeface="arial"/>
                <a:sym typeface="arial"/>
              </a:rPr>
              <a:t>Consumul durabil puternic se referă la participarea la activități viabile de mediu, precum consumul de bunuri și servicii regenerabile și eficiente (cum ar fi locomotiva electrică, ciclismul, energia regenerabilă).</a:t>
            </a:r>
            <a:endParaRPr sz="2000" b="0" i="0" u="none" strike="noStrike" cap="none">
              <a:solidFill>
                <a:srgbClr val="202124"/>
              </a:solidFill>
              <a:latin typeface="arial"/>
              <a:ea typeface="arial"/>
              <a:cs typeface="arial"/>
              <a:sym typeface="arial"/>
            </a:endParaRPr>
          </a:p>
        </p:txBody>
      </p:sp>
      <p:pic>
        <p:nvPicPr>
          <p:cNvPr id="225" name="Google Shape;225;p22" descr="293,547 Examples 图片、库存照片和矢量图| Shutterstock"/>
          <p:cNvPicPr preferRelativeResize="0"/>
          <p:nvPr/>
        </p:nvPicPr>
        <p:blipFill rotWithShape="1">
          <a:blip r:embed="rId3">
            <a:alphaModFix/>
          </a:blip>
          <a:srcRect l="34578" r="869" b="13783"/>
          <a:stretch/>
        </p:blipFill>
        <p:spPr>
          <a:xfrm>
            <a:off x="713225" y="2724641"/>
            <a:ext cx="1419449" cy="13969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713225" y="1477725"/>
            <a:ext cx="6389324"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Care sunt exemplele de consum durabil?</a:t>
            </a:r>
            <a:endParaRPr/>
          </a:p>
        </p:txBody>
      </p:sp>
      <p:sp>
        <p:nvSpPr>
          <p:cNvPr id="231" name="Google Shape;231;p23"/>
          <p:cNvSpPr txBox="1"/>
          <p:nvPr/>
        </p:nvSpPr>
        <p:spPr>
          <a:xfrm>
            <a:off x="2132674" y="2213335"/>
            <a:ext cx="6663956"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en-US" sz="1400" b="0" i="0" u="none" strike="noStrike" cap="none">
                <a:solidFill>
                  <a:srgbClr val="202124"/>
                </a:solidFill>
                <a:latin typeface="arial"/>
                <a:ea typeface="arial"/>
                <a:cs typeface="arial"/>
                <a:sym typeface="arial"/>
              </a:rPr>
            </a:br>
            <a:endParaRPr sz="1400" b="0" i="0" u="none" strike="noStrike" cap="none">
              <a:solidFill>
                <a:srgbClr val="202124"/>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202124"/>
                </a:solidFill>
                <a:latin typeface="arial"/>
                <a:ea typeface="arial"/>
                <a:cs typeface="arial"/>
                <a:sym typeface="arial"/>
              </a:rPr>
              <a:t>Consumul durabil poate fi înțeles ca o serie de schimbări de comportament, cum ar fi o eficiență mai mare în consumul de energie și resurse în casă, reducerea la minimum a deșeurilor și obiceiuri de cumpărare mai ecologice ale gospodăriilor.</a:t>
            </a:r>
            <a:endParaRPr sz="1400" b="0" i="0" u="none" strike="noStrike" cap="none">
              <a:solidFill>
                <a:srgbClr val="202124"/>
              </a:solidFill>
              <a:latin typeface="arial"/>
              <a:ea typeface="arial"/>
              <a:cs typeface="arial"/>
              <a:sym typeface="arial"/>
            </a:endParaRPr>
          </a:p>
        </p:txBody>
      </p:sp>
      <p:pic>
        <p:nvPicPr>
          <p:cNvPr id="232" name="Google Shape;232;p23" descr="293,547 Examples 图片、库存照片和矢量图| Shutterstock"/>
          <p:cNvPicPr preferRelativeResize="0"/>
          <p:nvPr/>
        </p:nvPicPr>
        <p:blipFill rotWithShape="1">
          <a:blip r:embed="rId3">
            <a:alphaModFix/>
          </a:blip>
          <a:srcRect l="34578" r="869" b="13783"/>
          <a:stretch/>
        </p:blipFill>
        <p:spPr>
          <a:xfrm>
            <a:off x="713225" y="2724641"/>
            <a:ext cx="1419449" cy="1396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24"/>
          <p:cNvGrpSpPr/>
          <p:nvPr/>
        </p:nvGrpSpPr>
        <p:grpSpPr>
          <a:xfrm>
            <a:off x="1007030" y="1868367"/>
            <a:ext cx="2378309" cy="2149787"/>
            <a:chOff x="1133660" y="2029217"/>
            <a:chExt cx="2378309" cy="2149787"/>
          </a:xfrm>
        </p:grpSpPr>
        <p:sp>
          <p:nvSpPr>
            <p:cNvPr id="238" name="Google Shape;238;p24"/>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4"/>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4"/>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4"/>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42" name="Google Shape;242;p24"/>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243" name="Google Shape;243;p24"/>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244" name="Google Shape;244;p24"/>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245" name="Google Shape;245;p24"/>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246" name="Google Shape;246;p2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t>ACTIVITate </a:t>
            </a:r>
            <a:endParaRPr sz="4800"/>
          </a:p>
        </p:txBody>
      </p:sp>
      <p:sp>
        <p:nvSpPr>
          <p:cNvPr id="247" name="Google Shape;247;p24"/>
          <p:cNvSpPr txBox="1"/>
          <p:nvPr/>
        </p:nvSpPr>
        <p:spPr>
          <a:xfrm>
            <a:off x="4156695" y="1551100"/>
            <a:ext cx="5136792" cy="21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Cum pot/putem influența aceste trei domenii pentru a obține un viitor mai durabil?</a:t>
            </a:r>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APĂ</a:t>
            </a:r>
            <a:endParaRPr/>
          </a:p>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ENERGIE</a:t>
            </a:r>
            <a:endParaRPr/>
          </a:p>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ALIMENTE</a:t>
            </a:r>
            <a:endParaRPr/>
          </a:p>
        </p:txBody>
      </p:sp>
      <p:pic>
        <p:nvPicPr>
          <p:cNvPr id="248" name="Google Shape;248;p24" descr="293,547 Examples 图片、库存照片和矢量图| Shutterstock"/>
          <p:cNvPicPr preferRelativeResize="0"/>
          <p:nvPr/>
        </p:nvPicPr>
        <p:blipFill rotWithShape="1">
          <a:blip r:embed="rId3">
            <a:alphaModFix/>
          </a:blip>
          <a:srcRect l="34578" r="869" b="13783"/>
          <a:stretch/>
        </p:blipFill>
        <p:spPr>
          <a:xfrm>
            <a:off x="6725091" y="2782181"/>
            <a:ext cx="1955207" cy="19241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cxnSp>
        <p:nvCxnSpPr>
          <p:cNvPr id="253" name="Google Shape;253;p25"/>
          <p:cNvCxnSpPr/>
          <p:nvPr/>
        </p:nvCxnSpPr>
        <p:spPr>
          <a:xfrm rot="10800000" flipH="1">
            <a:off x="2806420" y="3176029"/>
            <a:ext cx="1338000" cy="14700"/>
          </a:xfrm>
          <a:prstGeom prst="straightConnector1">
            <a:avLst/>
          </a:prstGeom>
          <a:noFill/>
          <a:ln w="19050" cap="flat" cmpd="sng">
            <a:solidFill>
              <a:srgbClr val="FFFFFF"/>
            </a:solidFill>
            <a:prstDash val="solid"/>
            <a:round/>
            <a:headEnd type="none" w="sm" len="sm"/>
            <a:tailEnd type="none" w="sm" len="sm"/>
          </a:ln>
        </p:spPr>
      </p:cxnSp>
      <p:sp>
        <p:nvSpPr>
          <p:cNvPr id="254" name="Google Shape;254;p25"/>
          <p:cNvSpPr txBox="1">
            <a:spLocks noGrp="1"/>
          </p:cNvSpPr>
          <p:nvPr>
            <p:ph type="title"/>
          </p:nvPr>
        </p:nvSpPr>
        <p:spPr>
          <a:xfrm>
            <a:off x="713100" y="491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dirty="0" err="1"/>
              <a:t>ACTIVITate</a:t>
            </a:r>
            <a:endParaRPr sz="4800" dirty="0"/>
          </a:p>
        </p:txBody>
      </p:sp>
      <p:sp>
        <p:nvSpPr>
          <p:cNvPr id="255" name="Google Shape;255;p25"/>
          <p:cNvSpPr txBox="1"/>
          <p:nvPr/>
        </p:nvSpPr>
        <p:spPr>
          <a:xfrm>
            <a:off x="368136" y="1020048"/>
            <a:ext cx="2321902" cy="30175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Grupa 1: Proiectați un sistem de economisire a apei pentru casa/compania dvs.:</a:t>
            </a:r>
            <a:endParaRPr sz="2400" b="0" i="0" u="none" strike="noStrike" cap="none">
              <a:solidFill>
                <a:schemeClr val="dk1"/>
              </a:solidFill>
              <a:latin typeface="Arial"/>
              <a:ea typeface="Arial"/>
              <a:cs typeface="Arial"/>
              <a:sym typeface="Arial"/>
            </a:endParaRPr>
          </a:p>
        </p:txBody>
      </p:sp>
      <p:pic>
        <p:nvPicPr>
          <p:cNvPr id="256" name="Google Shape;256;p25" descr="Water Conservation | Town of Westminster MA"/>
          <p:cNvPicPr preferRelativeResize="0"/>
          <p:nvPr/>
        </p:nvPicPr>
        <p:blipFill rotWithShape="1">
          <a:blip r:embed="rId3">
            <a:alphaModFix/>
          </a:blip>
          <a:srcRect/>
          <a:stretch/>
        </p:blipFill>
        <p:spPr>
          <a:xfrm>
            <a:off x="2818983" y="795078"/>
            <a:ext cx="5019490" cy="3993897"/>
          </a:xfrm>
          <a:prstGeom prst="rect">
            <a:avLst/>
          </a:prstGeom>
          <a:noFill/>
          <a:ln>
            <a:noFill/>
          </a:ln>
        </p:spPr>
      </p:pic>
      <p:sp>
        <p:nvSpPr>
          <p:cNvPr id="257" name="Google Shape;257;p25"/>
          <p:cNvSpPr txBox="1"/>
          <p:nvPr/>
        </p:nvSpPr>
        <p:spPr>
          <a:xfrm>
            <a:off x="2818984" y="788883"/>
            <a:ext cx="5019489" cy="584775"/>
          </a:xfrm>
          <a:prstGeom prst="rect">
            <a:avLst/>
          </a:prstGeom>
          <a:solidFill>
            <a:srgbClr val="1B257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chemeClr val="lt1"/>
                </a:solidFill>
                <a:latin typeface="Arial"/>
                <a:ea typeface="Arial"/>
                <a:cs typeface="Arial"/>
                <a:sym typeface="Arial"/>
              </a:rPr>
              <a:t>Utilizarea</a:t>
            </a:r>
            <a:r>
              <a:rPr lang="en-US" sz="3200" b="1" i="0" u="none" strike="noStrike" cap="none" dirty="0">
                <a:solidFill>
                  <a:schemeClr val="lt1"/>
                </a:solidFill>
                <a:latin typeface="Arial"/>
                <a:ea typeface="Arial"/>
                <a:cs typeface="Arial"/>
                <a:sym typeface="Arial"/>
              </a:rPr>
              <a:t> </a:t>
            </a:r>
            <a:r>
              <a:rPr lang="en-US" sz="3200" b="1" i="0" u="none" strike="noStrike" cap="none" dirty="0" err="1">
                <a:solidFill>
                  <a:schemeClr val="lt1"/>
                </a:solidFill>
                <a:latin typeface="Arial"/>
                <a:ea typeface="Arial"/>
                <a:cs typeface="Arial"/>
                <a:sym typeface="Arial"/>
              </a:rPr>
              <a:t>Apei</a:t>
            </a:r>
            <a:r>
              <a:rPr lang="en-US" sz="3200" b="1" i="0" u="none" strike="noStrike" cap="none" dirty="0">
                <a:solidFill>
                  <a:schemeClr val="lt1"/>
                </a:solidFill>
                <a:latin typeface="Arial"/>
                <a:ea typeface="Arial"/>
                <a:cs typeface="Arial"/>
                <a:sym typeface="Arial"/>
              </a:rPr>
              <a:t> </a:t>
            </a:r>
            <a:r>
              <a:rPr lang="en-US" sz="3200" b="1" i="0" u="none" strike="noStrike" cap="none" dirty="0" err="1">
                <a:solidFill>
                  <a:schemeClr val="lt1"/>
                </a:solidFill>
                <a:latin typeface="Arial"/>
                <a:ea typeface="Arial"/>
                <a:cs typeface="Arial"/>
                <a:sym typeface="Arial"/>
              </a:rPr>
              <a:t>Menajere</a:t>
            </a:r>
            <a:endParaRPr dirty="0"/>
          </a:p>
        </p:txBody>
      </p:sp>
      <p:sp>
        <p:nvSpPr>
          <p:cNvPr id="258" name="Google Shape;258;p25"/>
          <p:cNvSpPr txBox="1"/>
          <p:nvPr/>
        </p:nvSpPr>
        <p:spPr>
          <a:xfrm>
            <a:off x="6396254" y="4035548"/>
            <a:ext cx="548012" cy="276999"/>
          </a:xfrm>
          <a:prstGeom prst="rect">
            <a:avLst/>
          </a:prstGeom>
          <a:solidFill>
            <a:srgbClr val="A8CB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Duș:    </a:t>
            </a:r>
            <a:endParaRPr/>
          </a:p>
        </p:txBody>
      </p:sp>
      <p:sp>
        <p:nvSpPr>
          <p:cNvPr id="259" name="Google Shape;259;p25"/>
          <p:cNvSpPr txBox="1"/>
          <p:nvPr/>
        </p:nvSpPr>
        <p:spPr>
          <a:xfrm>
            <a:off x="4256564" y="4433729"/>
            <a:ext cx="1470905" cy="276999"/>
          </a:xfrm>
          <a:prstGeom prst="rect">
            <a:avLst/>
          </a:prstGeom>
          <a:solidFill>
            <a:srgbClr val="B0D0E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Mașină de spălat:  </a:t>
            </a:r>
            <a:endParaRPr/>
          </a:p>
        </p:txBody>
      </p:sp>
      <p:sp>
        <p:nvSpPr>
          <p:cNvPr id="260" name="Google Shape;260;p25"/>
          <p:cNvSpPr txBox="1"/>
          <p:nvPr/>
        </p:nvSpPr>
        <p:spPr>
          <a:xfrm>
            <a:off x="2883757" y="3427019"/>
            <a:ext cx="756590" cy="276999"/>
          </a:xfrm>
          <a:prstGeom prst="rect">
            <a:avLst/>
          </a:prstGeom>
          <a:solidFill>
            <a:srgbClr val="96BDD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Pierderi:</a:t>
            </a:r>
            <a:endParaRPr/>
          </a:p>
        </p:txBody>
      </p:sp>
      <p:sp>
        <p:nvSpPr>
          <p:cNvPr id="261" name="Google Shape;261;p25"/>
          <p:cNvSpPr txBox="1"/>
          <p:nvPr/>
        </p:nvSpPr>
        <p:spPr>
          <a:xfrm>
            <a:off x="6753649" y="2812502"/>
            <a:ext cx="764938" cy="461665"/>
          </a:xfrm>
          <a:prstGeom prst="rect">
            <a:avLst/>
          </a:prstGeom>
          <a:solidFill>
            <a:srgbClr val="81ACD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Alte</a:t>
            </a:r>
            <a:endParaRPr/>
          </a:p>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 utilizări:    </a:t>
            </a:r>
            <a:endParaRPr/>
          </a:p>
        </p:txBody>
      </p:sp>
      <p:sp>
        <p:nvSpPr>
          <p:cNvPr id="262" name="Google Shape;262;p25"/>
          <p:cNvSpPr txBox="1"/>
          <p:nvPr/>
        </p:nvSpPr>
        <p:spPr>
          <a:xfrm>
            <a:off x="3237914" y="2303857"/>
            <a:ext cx="760979" cy="276999"/>
          </a:xfrm>
          <a:prstGeom prst="rect">
            <a:avLst/>
          </a:prstGeom>
          <a:solidFill>
            <a:srgbClr val="6B94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263" name="Google Shape;263;p25"/>
          <p:cNvSpPr txBox="1"/>
          <p:nvPr/>
        </p:nvSpPr>
        <p:spPr>
          <a:xfrm>
            <a:off x="2844861" y="2356728"/>
            <a:ext cx="760979" cy="461665"/>
          </a:xfrm>
          <a:prstGeom prst="rect">
            <a:avLst/>
          </a:prstGeom>
          <a:solidFill>
            <a:srgbClr val="749CC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Udare in exterior:    </a:t>
            </a:r>
            <a:endParaRPr/>
          </a:p>
        </p:txBody>
      </p:sp>
      <p:sp>
        <p:nvSpPr>
          <p:cNvPr id="264" name="Google Shape;264;p25"/>
          <p:cNvSpPr txBox="1"/>
          <p:nvPr/>
        </p:nvSpPr>
        <p:spPr>
          <a:xfrm>
            <a:off x="6287791" y="1639504"/>
            <a:ext cx="764938" cy="276999"/>
          </a:xfrm>
          <a:prstGeom prst="rect">
            <a:avLst/>
          </a:prstGeom>
          <a:solidFill>
            <a:srgbClr val="4F70B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Toaleta: </a:t>
            </a:r>
            <a:endParaRPr/>
          </a:p>
        </p:txBody>
      </p:sp>
      <p:sp>
        <p:nvSpPr>
          <p:cNvPr id="265" name="Google Shape;265;p25"/>
          <p:cNvSpPr txBox="1"/>
          <p:nvPr/>
        </p:nvSpPr>
        <p:spPr>
          <a:xfrm>
            <a:off x="4505810" y="1310944"/>
            <a:ext cx="1076400" cy="276999"/>
          </a:xfrm>
          <a:prstGeom prst="rect">
            <a:avLst/>
          </a:prstGeom>
          <a:solidFill>
            <a:srgbClr val="4762A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Apa de băut: </a:t>
            </a:r>
            <a:endParaRPr/>
          </a:p>
        </p:txBody>
      </p:sp>
      <p:sp>
        <p:nvSpPr>
          <p:cNvPr id="266" name="Google Shape;266;p25"/>
          <p:cNvSpPr txBox="1"/>
          <p:nvPr/>
        </p:nvSpPr>
        <p:spPr>
          <a:xfrm>
            <a:off x="3117273" y="1531915"/>
            <a:ext cx="871036" cy="276999"/>
          </a:xfrm>
          <a:prstGeom prst="rect">
            <a:avLst/>
          </a:prstGeom>
          <a:solidFill>
            <a:srgbClr val="4F70B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Robinete: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cxnSp>
        <p:nvCxnSpPr>
          <p:cNvPr id="271" name="Google Shape;271;p26"/>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272" name="Google Shape;272;p26"/>
          <p:cNvSpPr txBox="1">
            <a:spLocks noGrp="1"/>
          </p:cNvSpPr>
          <p:nvPr>
            <p:ph type="title"/>
          </p:nvPr>
        </p:nvSpPr>
        <p:spPr>
          <a:xfrm>
            <a:off x="466357" y="8484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dirty="0" err="1"/>
              <a:t>ACTIVITate</a:t>
            </a:r>
            <a:r>
              <a:rPr lang="en-US" sz="4800" dirty="0"/>
              <a:t> </a:t>
            </a:r>
            <a:endParaRPr sz="4800" dirty="0"/>
          </a:p>
        </p:txBody>
      </p:sp>
      <p:sp>
        <p:nvSpPr>
          <p:cNvPr id="273" name="Google Shape;273;p26"/>
          <p:cNvSpPr txBox="1"/>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Grupa 1: Proiectați un sistem de economisire a energiei pentru casa/compania dvs.:</a:t>
            </a:r>
            <a:endParaRPr/>
          </a:p>
        </p:txBody>
      </p:sp>
      <p:pic>
        <p:nvPicPr>
          <p:cNvPr id="274" name="Google Shape;274;p26" descr="Save on Energy Bills: 8 Ways You Can Reduce Energy Usage"/>
          <p:cNvPicPr preferRelativeResize="0"/>
          <p:nvPr/>
        </p:nvPicPr>
        <p:blipFill rotWithShape="1">
          <a:blip r:embed="rId3">
            <a:alphaModFix/>
          </a:blip>
          <a:srcRect/>
          <a:stretch/>
        </p:blipFill>
        <p:spPr>
          <a:xfrm>
            <a:off x="4045092" y="837630"/>
            <a:ext cx="3488088" cy="3924099"/>
          </a:xfrm>
          <a:prstGeom prst="rect">
            <a:avLst/>
          </a:prstGeom>
          <a:noFill/>
          <a:ln>
            <a:noFill/>
          </a:ln>
        </p:spPr>
      </p:pic>
      <p:sp>
        <p:nvSpPr>
          <p:cNvPr id="275" name="Google Shape;275;p26"/>
          <p:cNvSpPr/>
          <p:nvPr/>
        </p:nvSpPr>
        <p:spPr>
          <a:xfrm>
            <a:off x="4594222" y="1243721"/>
            <a:ext cx="2360331" cy="934204"/>
          </a:xfrm>
          <a:prstGeom prst="triangle">
            <a:avLst>
              <a:gd name="adj" fmla="val 50000"/>
            </a:avLst>
          </a:prstGeom>
          <a:solidFill>
            <a:srgbClr val="CF71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26"/>
          <p:cNvSpPr txBox="1"/>
          <p:nvPr/>
        </p:nvSpPr>
        <p:spPr>
          <a:xfrm>
            <a:off x="4969380" y="1531594"/>
            <a:ext cx="164661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Adună</a:t>
            </a:r>
            <a:endParaRPr/>
          </a:p>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Economiile</a:t>
            </a:r>
            <a:endParaRPr/>
          </a:p>
        </p:txBody>
      </p:sp>
      <p:sp>
        <p:nvSpPr>
          <p:cNvPr id="277" name="Google Shape;277;p26"/>
          <p:cNvSpPr txBox="1"/>
          <p:nvPr/>
        </p:nvSpPr>
        <p:spPr>
          <a:xfrm>
            <a:off x="4468726" y="2248645"/>
            <a:ext cx="2647917" cy="200055"/>
          </a:xfrm>
          <a:prstGeom prst="rect">
            <a:avLst/>
          </a:prstGeom>
          <a:solidFill>
            <a:srgbClr val="7FAE4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Urmează aceste sfaturi pentru a economisi </a:t>
            </a:r>
            <a:r>
              <a:rPr lang="en-US" sz="700" b="1" i="0" u="none" strike="noStrike" cap="none">
                <a:solidFill>
                  <a:schemeClr val="lt1"/>
                </a:solidFill>
                <a:latin typeface="Arial"/>
                <a:ea typeface="Arial"/>
                <a:cs typeface="Arial"/>
                <a:sym typeface="Arial"/>
              </a:rPr>
              <a:t>30% </a:t>
            </a:r>
            <a:r>
              <a:rPr lang="en-US" sz="700" b="0" i="0" u="none" strike="noStrike" cap="none">
                <a:solidFill>
                  <a:schemeClr val="lt1"/>
                </a:solidFill>
                <a:latin typeface="Arial"/>
                <a:ea typeface="Arial"/>
                <a:cs typeface="Arial"/>
                <a:sym typeface="Arial"/>
              </a:rPr>
              <a:t>sau mai mult!</a:t>
            </a:r>
            <a:endParaRPr/>
          </a:p>
        </p:txBody>
      </p:sp>
      <p:sp>
        <p:nvSpPr>
          <p:cNvPr id="278" name="Google Shape;278;p26"/>
          <p:cNvSpPr txBox="1"/>
          <p:nvPr/>
        </p:nvSpPr>
        <p:spPr>
          <a:xfrm>
            <a:off x="4749937" y="3360394"/>
            <a:ext cx="557442" cy="307777"/>
          </a:xfrm>
          <a:prstGeom prst="rect">
            <a:avLst/>
          </a:prstGeom>
          <a:solidFill>
            <a:srgbClr val="6AC1A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Schimba</a:t>
            </a:r>
            <a:endParaRPr/>
          </a:p>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filtrele</a:t>
            </a:r>
            <a:endParaRPr/>
          </a:p>
        </p:txBody>
      </p:sp>
      <p:sp>
        <p:nvSpPr>
          <p:cNvPr id="279" name="Google Shape;279;p26"/>
          <p:cNvSpPr txBox="1"/>
          <p:nvPr/>
        </p:nvSpPr>
        <p:spPr>
          <a:xfrm>
            <a:off x="5634997" y="3316313"/>
            <a:ext cx="593038" cy="415498"/>
          </a:xfrm>
          <a:prstGeom prst="rect">
            <a:avLst/>
          </a:prstGeom>
          <a:solidFill>
            <a:srgbClr val="7FAE4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Folosește lumina naturala</a:t>
            </a:r>
            <a:endParaRPr/>
          </a:p>
        </p:txBody>
      </p:sp>
      <p:sp>
        <p:nvSpPr>
          <p:cNvPr id="280" name="Google Shape;280;p26"/>
          <p:cNvSpPr txBox="1"/>
          <p:nvPr/>
        </p:nvSpPr>
        <p:spPr>
          <a:xfrm>
            <a:off x="6446710" y="2533870"/>
            <a:ext cx="669933" cy="307777"/>
          </a:xfrm>
          <a:prstGeom prst="rect">
            <a:avLst/>
          </a:prstGeom>
          <a:solidFill>
            <a:srgbClr val="6AC1A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Redu temperatura</a:t>
            </a:r>
            <a:endParaRPr/>
          </a:p>
        </p:txBody>
      </p:sp>
      <p:sp>
        <p:nvSpPr>
          <p:cNvPr id="281" name="Google Shape;281;p26"/>
          <p:cNvSpPr txBox="1"/>
          <p:nvPr/>
        </p:nvSpPr>
        <p:spPr>
          <a:xfrm>
            <a:off x="6555653" y="3360394"/>
            <a:ext cx="557442" cy="307777"/>
          </a:xfrm>
          <a:prstGeom prst="rect">
            <a:avLst/>
          </a:prstGeom>
          <a:solidFill>
            <a:srgbClr val="CA5D4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Solicita un Audit</a:t>
            </a:r>
            <a:endParaRPr/>
          </a:p>
        </p:txBody>
      </p:sp>
      <p:sp>
        <p:nvSpPr>
          <p:cNvPr id="282" name="Google Shape;282;p26"/>
          <p:cNvSpPr txBox="1"/>
          <p:nvPr/>
        </p:nvSpPr>
        <p:spPr>
          <a:xfrm>
            <a:off x="4701037" y="2563461"/>
            <a:ext cx="602769" cy="307777"/>
          </a:xfrm>
          <a:prstGeom prst="rect">
            <a:avLst/>
          </a:prstGeom>
          <a:solidFill>
            <a:srgbClr val="CF712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Lipește crăpăturile</a:t>
            </a:r>
            <a:endParaRPr/>
          </a:p>
        </p:txBody>
      </p:sp>
      <p:sp>
        <p:nvSpPr>
          <p:cNvPr id="283" name="Google Shape;283;p26"/>
          <p:cNvSpPr txBox="1"/>
          <p:nvPr/>
        </p:nvSpPr>
        <p:spPr>
          <a:xfrm>
            <a:off x="4465178" y="4147798"/>
            <a:ext cx="2647917" cy="338554"/>
          </a:xfrm>
          <a:prstGeom prst="rect">
            <a:avLst/>
          </a:prstGeom>
          <a:solidFill>
            <a:srgbClr val="6AC1A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In medie, cu aceste schimbări poți economisi cca 700</a:t>
            </a:r>
            <a:r>
              <a:rPr lang="en-US" sz="800" b="0" i="0" u="none" strike="noStrike" cap="none">
                <a:solidFill>
                  <a:schemeClr val="lt1"/>
                </a:solidFill>
                <a:latin typeface="Calibri"/>
                <a:ea typeface="Calibri"/>
                <a:cs typeface="Calibri"/>
                <a:sym typeface="Calibri"/>
              </a:rPr>
              <a:t>$ pe an!</a:t>
            </a:r>
            <a:endParaRPr sz="8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cxnSp>
        <p:nvCxnSpPr>
          <p:cNvPr id="288" name="Google Shape;288;p2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289" name="Google Shape;289;p2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t>ACTIVITate </a:t>
            </a:r>
            <a:endParaRPr sz="4800"/>
          </a:p>
        </p:txBody>
      </p:sp>
      <p:sp>
        <p:nvSpPr>
          <p:cNvPr id="290" name="Google Shape;290;p27"/>
          <p:cNvSpPr txBox="1"/>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Grupa 1: Proiectați un sistem de economisire a alimentelor pentru casa/compania dvs.:</a:t>
            </a:r>
            <a:endParaRPr/>
          </a:p>
        </p:txBody>
      </p:sp>
      <p:pic>
        <p:nvPicPr>
          <p:cNvPr id="291" name="Google Shape;291;p27" descr="6 Ways Meal Planning Will Save You Money | My Money Coach"/>
          <p:cNvPicPr preferRelativeResize="0"/>
          <p:nvPr/>
        </p:nvPicPr>
        <p:blipFill rotWithShape="1">
          <a:blip r:embed="rId3">
            <a:alphaModFix/>
          </a:blip>
          <a:srcRect/>
          <a:stretch/>
        </p:blipFill>
        <p:spPr>
          <a:xfrm>
            <a:off x="3475419" y="1349659"/>
            <a:ext cx="4919237" cy="32794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cxnSp>
        <p:nvCxnSpPr>
          <p:cNvPr id="296" name="Google Shape;296;p28"/>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297" name="Google Shape;297;p28"/>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t>ACTIVITate </a:t>
            </a:r>
            <a:endParaRPr sz="4800"/>
          </a:p>
        </p:txBody>
      </p:sp>
      <p:sp>
        <p:nvSpPr>
          <p:cNvPr id="298" name="Google Shape;298;p28"/>
          <p:cNvSpPr txBox="1"/>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Grupa 1: Proiectați un sistem de economisire a alimentelor pentru casa/compania dvs.:</a:t>
            </a:r>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299" name="Google Shape;299;p28" descr="6 Ways Meal Planning Will Save You Money | My Money Coach"/>
          <p:cNvPicPr preferRelativeResize="0"/>
          <p:nvPr/>
        </p:nvPicPr>
        <p:blipFill rotWithShape="1">
          <a:blip r:embed="rId3">
            <a:alphaModFix/>
          </a:blip>
          <a:srcRect/>
          <a:stretch/>
        </p:blipFill>
        <p:spPr>
          <a:xfrm>
            <a:off x="3475419" y="1349659"/>
            <a:ext cx="4919237" cy="32794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cxnSp>
        <p:nvCxnSpPr>
          <p:cNvPr id="304" name="Google Shape;304;p29"/>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305" name="Google Shape;305;p29"/>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t>Concluzii</a:t>
            </a:r>
            <a:endParaRPr sz="4800"/>
          </a:p>
        </p:txBody>
      </p:sp>
      <p:sp>
        <p:nvSpPr>
          <p:cNvPr id="306" name="Google Shape;306;p29"/>
          <p:cNvSpPr txBox="1"/>
          <p:nvPr/>
        </p:nvSpPr>
        <p:spPr>
          <a:xfrm>
            <a:off x="713099" y="1349658"/>
            <a:ext cx="7615511" cy="35659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Când vine vorba de consumul durabil pentru companii, iată câteva concluzii finale pe care trebuie să le luați în considerare:</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Sustenabilitatea ar trebui să fie integrată în toate aspectele unei afaceri, inclusiv în proiectarea produsului, aprovizionarea, producția, ambalarea, distribuția și aspectele legate de sfârșitul vieții.</a:t>
            </a:r>
            <a:endParaRPr sz="1600" b="0" i="0" u="none" strike="noStrike" cap="none">
              <a:solidFill>
                <a:schemeClr val="dk1"/>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Abandonați modelul liniar tradițional „luați-faceți-aruncați” și îmbrățișați principiile economiei circulare</a:t>
            </a:r>
            <a:endParaRPr sz="1600" b="0" i="0" u="none" strike="noStrike" cap="none">
              <a:solidFill>
                <a:schemeClr val="dk1"/>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Încurajați clienții să facă alegeri durabile, oferind produse și servicii ecologice</a:t>
            </a:r>
            <a:endParaRPr sz="1600" b="0" i="0" u="none" strike="noStrike" cap="none">
              <a:solidFill>
                <a:schemeClr val="dk1"/>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Promovați o cultură a inovației în cadrul organizației dvs. Alocați resurse pentru eforturile de cercetare și dezvoltare axate pe tehnologii, materiale și procese durabile</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cxnSp>
        <p:nvCxnSpPr>
          <p:cNvPr id="311" name="Google Shape;311;p30"/>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312" name="Google Shape;312;p30"/>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t>Concluzii</a:t>
            </a:r>
            <a:endParaRPr sz="4800"/>
          </a:p>
        </p:txBody>
      </p:sp>
      <p:sp>
        <p:nvSpPr>
          <p:cNvPr id="313" name="Google Shape;313;p30"/>
          <p:cNvSpPr txBox="1"/>
          <p:nvPr/>
        </p:nvSpPr>
        <p:spPr>
          <a:xfrm>
            <a:off x="713099" y="1017680"/>
            <a:ext cx="7615511" cy="35659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startAt="5"/>
            </a:pPr>
            <a:r>
              <a:rPr lang="en-US" sz="1600" b="0" i="0" u="none" strike="noStrike" cap="none">
                <a:solidFill>
                  <a:schemeClr val="dk1"/>
                </a:solidFill>
                <a:latin typeface="Arial"/>
                <a:ea typeface="Arial"/>
                <a:cs typeface="Arial"/>
                <a:sym typeface="Arial"/>
              </a:rPr>
              <a:t>Alăturați-vă colaborărilor din industrie, parteneriatelor sau inițiativelor axate pe durabilitate. Lucrând împreună, companiile pot aborda provocările sistemice și pot genera schimbări la nivel de industrie.</a:t>
            </a: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startAt="5"/>
            </a:pPr>
            <a:r>
              <a:rPr lang="en-US" sz="1600" b="0" i="0" u="none" strike="noStrike" cap="none">
                <a:solidFill>
                  <a:schemeClr val="dk1"/>
                </a:solidFill>
                <a:latin typeface="Arial"/>
                <a:ea typeface="Arial"/>
                <a:cs typeface="Arial"/>
                <a:sym typeface="Arial"/>
              </a:rPr>
              <a:t>Sustenabilitatea este o călătorie continuă. Evaluează și reevaluează în mod regulat inițiativele de sustenabilitate, învață din succese și eșecuri și adaptează-ți strategiile în consecință.</a:t>
            </a: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startAt="5"/>
            </a:pPr>
            <a:r>
              <a:rPr lang="en-US" sz="1600" b="0" i="0" u="none" strike="noStrike" cap="none">
                <a:solidFill>
                  <a:schemeClr val="dk1"/>
                </a:solidFill>
                <a:latin typeface="Arial"/>
                <a:ea typeface="Arial"/>
                <a:cs typeface="Arial"/>
                <a:sym typeface="Arial"/>
              </a:rPr>
              <a:t>Angajați-vă în îmbunătățirea continuă pentru a genera efecte pozitive asupra mediului și social.</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637511" y="1156866"/>
            <a:ext cx="7717800" cy="196634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MulTumesc!</a:t>
            </a:r>
            <a:endParaRPr/>
          </a:p>
        </p:txBody>
      </p:sp>
      <p:sp>
        <p:nvSpPr>
          <p:cNvPr id="319" name="Google Shape;319;p31"/>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59540"/>
                </a:solidFill>
                <a:latin typeface="Bebas Neue"/>
                <a:ea typeface="Bebas Neue"/>
                <a:cs typeface="Bebas Neue"/>
                <a:sym typeface="Bebas Neue"/>
              </a:rPr>
              <a:t>vreo intrebare?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121807" y="103457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400"/>
              <a:t>CONSUMUL DURABIL</a:t>
            </a:r>
            <a:endParaRPr sz="4400"/>
          </a:p>
        </p:txBody>
      </p:sp>
      <p:grpSp>
        <p:nvGrpSpPr>
          <p:cNvPr id="125" name="Google Shape;125;p14"/>
          <p:cNvGrpSpPr/>
          <p:nvPr/>
        </p:nvGrpSpPr>
        <p:grpSpPr>
          <a:xfrm>
            <a:off x="2858975" y="-386925"/>
            <a:ext cx="701425" cy="247750"/>
            <a:chOff x="2858975" y="3984400"/>
            <a:chExt cx="701425" cy="247750"/>
          </a:xfrm>
        </p:grpSpPr>
        <p:sp>
          <p:nvSpPr>
            <p:cNvPr id="126" name="Google Shape;126;p14"/>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4"/>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4"/>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4"/>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0" name="Google Shape;130;p14" descr="blue and white toothbrush in clear glass jar"/>
          <p:cNvPicPr preferRelativeResize="0"/>
          <p:nvPr/>
        </p:nvPicPr>
        <p:blipFill rotWithShape="1">
          <a:blip r:embed="rId3">
            <a:alphaModFix/>
          </a:blip>
          <a:srcRect t="11480" b="24230"/>
          <a:stretch/>
        </p:blipFill>
        <p:spPr>
          <a:xfrm>
            <a:off x="3702015" y="2142245"/>
            <a:ext cx="3619010" cy="23266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Scopul Masterclassului</a:t>
            </a:r>
            <a:endParaRPr/>
          </a:p>
        </p:txBody>
      </p:sp>
      <p:sp>
        <p:nvSpPr>
          <p:cNvPr id="136" name="Google Shape;136;p15"/>
          <p:cNvSpPr txBox="1"/>
          <p:nvPr/>
        </p:nvSpPr>
        <p:spPr>
          <a:xfrm>
            <a:off x="712974" y="1320191"/>
            <a:ext cx="4582039"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Consumul durabil este Sfântul Graal al </a:t>
            </a:r>
            <a:r>
              <a:rPr lang="en-US" sz="1400" b="0" i="0" u="none" strike="noStrike" cap="none">
                <a:solidFill>
                  <a:srgbClr val="000000"/>
                </a:solidFill>
                <a:latin typeface="Times New Roman"/>
                <a:ea typeface="Times New Roman"/>
                <a:cs typeface="Times New Roman"/>
                <a:sym typeface="Times New Roman"/>
              </a:rPr>
              <a:t>sustenabilității </a:t>
            </a:r>
            <a:r>
              <a:rPr lang="en-US" sz="1400" b="0" i="0" u="none" strike="noStrike" cap="none">
                <a:solidFill>
                  <a:srgbClr val="000000"/>
                </a:solidFill>
                <a:latin typeface="Arial"/>
                <a:ea typeface="Arial"/>
                <a:cs typeface="Arial"/>
                <a:sym typeface="Arial"/>
              </a:rPr>
              <a:t>mediului. Consumul durabil, pur și simplu, înseamnă extinderea procesului decizional al consumatorilor atunci când </a:t>
            </a:r>
            <a:r>
              <a:rPr lang="en-US" sz="1400" b="0" i="0" u="none" strike="noStrike" cap="none">
                <a:solidFill>
                  <a:srgbClr val="000000"/>
                </a:solidFill>
                <a:latin typeface="Times New Roman"/>
                <a:ea typeface="Times New Roman"/>
                <a:cs typeface="Times New Roman"/>
                <a:sym typeface="Times New Roman"/>
              </a:rPr>
              <a:t>hotărăsc </a:t>
            </a:r>
            <a:r>
              <a:rPr lang="en-US" sz="1400" b="0" i="0" u="none" strike="noStrike" cap="none">
                <a:solidFill>
                  <a:srgbClr val="000000"/>
                </a:solidFill>
                <a:latin typeface="Arial"/>
                <a:ea typeface="Arial"/>
                <a:cs typeface="Arial"/>
                <a:sym typeface="Arial"/>
              </a:rPr>
              <a:t>să cumpere un produs sau un serviciu, altul decât prețul, calitatea etc., pentru a include sustenabilitatea, oricum </a:t>
            </a:r>
            <a:r>
              <a:rPr lang="en-US" sz="1400" b="0" i="0" u="none" strike="noStrike" cap="none">
                <a:solidFill>
                  <a:srgbClr val="000000"/>
                </a:solidFill>
                <a:latin typeface="Times New Roman"/>
                <a:ea typeface="Times New Roman"/>
                <a:cs typeface="Times New Roman"/>
                <a:sym typeface="Times New Roman"/>
              </a:rPr>
              <a:t>este</a:t>
            </a:r>
            <a:r>
              <a:rPr lang="en-US" sz="1400" b="0" i="0" u="none" strike="noStrike" cap="none">
                <a:solidFill>
                  <a:srgbClr val="000000"/>
                </a:solidFill>
                <a:latin typeface="Arial"/>
                <a:ea typeface="Arial"/>
                <a:cs typeface="Arial"/>
                <a:sym typeface="Arial"/>
              </a:rPr>
              <a:t> aceasta definită.</a:t>
            </a:r>
            <a:endParaRPr sz="1400" b="0" i="0" u="none" strike="noStrike" cap="none">
              <a:solidFill>
                <a:srgbClr val="000000"/>
              </a:solidFill>
              <a:latin typeface="Arial"/>
              <a:ea typeface="Arial"/>
              <a:cs typeface="Arial"/>
              <a:sym typeface="Arial"/>
            </a:endParaRPr>
          </a:p>
        </p:txBody>
      </p:sp>
      <p:sp>
        <p:nvSpPr>
          <p:cNvPr id="137" name="Google Shape;137;p15"/>
          <p:cNvSpPr txBox="1"/>
          <p:nvPr/>
        </p:nvSpPr>
        <p:spPr>
          <a:xfrm>
            <a:off x="3445163" y="3193234"/>
            <a:ext cx="4985861"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Scopul acestui Masterclass este de a explica conceptul de consum durabil, de a-l face mai practic cu activități </a:t>
            </a:r>
            <a:r>
              <a:rPr lang="en-US" sz="1400" b="1" i="0" u="none" strike="noStrike" cap="none">
                <a:solidFill>
                  <a:srgbClr val="000000"/>
                </a:solidFill>
                <a:latin typeface="Times New Roman"/>
                <a:ea typeface="Times New Roman"/>
                <a:cs typeface="Times New Roman"/>
                <a:sym typeface="Times New Roman"/>
              </a:rPr>
              <a:t>directe</a:t>
            </a:r>
            <a:r>
              <a:rPr lang="en-US" sz="1400" b="1" i="0" u="none" strike="noStrike" cap="none">
                <a:solidFill>
                  <a:srgbClr val="000000"/>
                </a:solidFill>
                <a:latin typeface="Arial"/>
                <a:ea typeface="Arial"/>
                <a:cs typeface="Arial"/>
                <a:sym typeface="Arial"/>
              </a:rPr>
              <a:t> și de a oferi strategii despre cum putem realiza un viitor mai durabil.</a:t>
            </a:r>
            <a:endParaRPr sz="1400" b="1" i="0" u="none" strike="noStrike" cap="none">
              <a:solidFill>
                <a:srgbClr val="000000"/>
              </a:solidFill>
              <a:latin typeface="Arial"/>
              <a:ea typeface="Arial"/>
              <a:cs typeface="Arial"/>
              <a:sym typeface="Arial"/>
            </a:endParaRPr>
          </a:p>
        </p:txBody>
      </p:sp>
      <p:pic>
        <p:nvPicPr>
          <p:cNvPr id="138" name="Google Shape;138;p15" descr="What is Goal-Setting Theory?"/>
          <p:cNvPicPr preferRelativeResize="0"/>
          <p:nvPr/>
        </p:nvPicPr>
        <p:blipFill rotWithShape="1">
          <a:blip r:embed="rId3">
            <a:alphaModFix/>
          </a:blip>
          <a:srcRect b="26906"/>
          <a:stretch/>
        </p:blipFill>
        <p:spPr>
          <a:xfrm>
            <a:off x="1125507" y="2986128"/>
            <a:ext cx="1878486" cy="1384995"/>
          </a:xfrm>
          <a:prstGeom prst="rect">
            <a:avLst/>
          </a:prstGeom>
          <a:noFill/>
          <a:ln>
            <a:noFill/>
          </a:ln>
        </p:spPr>
      </p:pic>
      <p:pic>
        <p:nvPicPr>
          <p:cNvPr id="139" name="Google Shape;139;p15" descr="Why ESG] Promoting Sustainable Consumption With Responsible Products | LG  NEWSROOM"/>
          <p:cNvPicPr preferRelativeResize="0"/>
          <p:nvPr/>
        </p:nvPicPr>
        <p:blipFill rotWithShape="1">
          <a:blip r:embed="rId4">
            <a:alphaModFix/>
          </a:blip>
          <a:srcRect l="8929" r="7744"/>
          <a:stretch/>
        </p:blipFill>
        <p:spPr>
          <a:xfrm>
            <a:off x="5938093" y="1270159"/>
            <a:ext cx="2112389" cy="17159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1175043" y="647232"/>
            <a:ext cx="7091502"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Structura Masterclassului – consum durabil</a:t>
            </a:r>
            <a:endParaRPr/>
          </a:p>
        </p:txBody>
      </p:sp>
      <p:sp>
        <p:nvSpPr>
          <p:cNvPr id="145" name="Google Shape;145;p16"/>
          <p:cNvSpPr txBox="1">
            <a:spLocks noGrp="1"/>
          </p:cNvSpPr>
          <p:nvPr>
            <p:ph type="title" idx="2"/>
          </p:nvPr>
        </p:nvSpPr>
        <p:spPr>
          <a:xfrm>
            <a:off x="713225" y="2117962"/>
            <a:ext cx="2572500" cy="13008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US"/>
              <a:t>1. Ce este consumul durabil</a:t>
            </a:r>
            <a:endParaRPr/>
          </a:p>
        </p:txBody>
      </p:sp>
      <p:sp>
        <p:nvSpPr>
          <p:cNvPr id="146" name="Google Shape;146;p16"/>
          <p:cNvSpPr txBox="1">
            <a:spLocks noGrp="1"/>
          </p:cNvSpPr>
          <p:nvPr>
            <p:ph type="subTitle" idx="1"/>
          </p:nvPr>
        </p:nvSpPr>
        <p:spPr>
          <a:xfrm>
            <a:off x="713225"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US"/>
              <a:t>Explicarea conceptului</a:t>
            </a:r>
            <a:endParaRPr/>
          </a:p>
        </p:txBody>
      </p:sp>
      <p:sp>
        <p:nvSpPr>
          <p:cNvPr id="147" name="Google Shape;147;p16"/>
          <p:cNvSpPr txBox="1">
            <a:spLocks noGrp="1"/>
          </p:cNvSpPr>
          <p:nvPr>
            <p:ph type="title" idx="3"/>
          </p:nvPr>
        </p:nvSpPr>
        <p:spPr>
          <a:xfrm>
            <a:off x="3285750" y="2117961"/>
            <a:ext cx="2572500" cy="13416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US"/>
              <a:t>2. Cum pot realiza un consum durabil</a:t>
            </a:r>
            <a:endParaRPr/>
          </a:p>
        </p:txBody>
      </p:sp>
      <p:sp>
        <p:nvSpPr>
          <p:cNvPr id="148" name="Google Shape;148;p16"/>
          <p:cNvSpPr txBox="1">
            <a:spLocks noGrp="1"/>
          </p:cNvSpPr>
          <p:nvPr>
            <p:ph type="subTitle" idx="5"/>
          </p:nvPr>
        </p:nvSpPr>
        <p:spPr>
          <a:xfrm>
            <a:off x="3285750"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US"/>
              <a:t>Activități</a:t>
            </a:r>
            <a:endParaRPr/>
          </a:p>
        </p:txBody>
      </p:sp>
      <p:sp>
        <p:nvSpPr>
          <p:cNvPr id="149" name="Google Shape;149;p16"/>
          <p:cNvSpPr txBox="1">
            <a:spLocks noGrp="1"/>
          </p:cNvSpPr>
          <p:nvPr>
            <p:ph type="title" idx="4"/>
          </p:nvPr>
        </p:nvSpPr>
        <p:spPr>
          <a:xfrm>
            <a:off x="5858250" y="2117961"/>
            <a:ext cx="2572500" cy="1277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US">
                <a:latin typeface="Bebas Neue"/>
                <a:ea typeface="Bebas Neue"/>
                <a:cs typeface="Bebas Neue"/>
                <a:sym typeface="Bebas Neue"/>
              </a:rPr>
              <a:t>3. Concluzii Și acȚiuni ulterioare</a:t>
            </a:r>
            <a:endParaRPr>
              <a:latin typeface="Bebas Neue"/>
              <a:ea typeface="Bebas Neue"/>
              <a:cs typeface="Bebas Neue"/>
              <a:sym typeface="Bebas Neue"/>
            </a:endParaRPr>
          </a:p>
        </p:txBody>
      </p:sp>
      <p:sp>
        <p:nvSpPr>
          <p:cNvPr id="150" name="Google Shape;150;p16"/>
          <p:cNvSpPr txBox="1">
            <a:spLocks noGrp="1"/>
          </p:cNvSpPr>
          <p:nvPr>
            <p:ph type="subTitle" idx="6"/>
          </p:nvPr>
        </p:nvSpPr>
        <p:spPr>
          <a:xfrm>
            <a:off x="5858250" y="3627772"/>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US"/>
              <a:t>Următorii pași</a:t>
            </a:r>
            <a:endParaRPr/>
          </a:p>
        </p:txBody>
      </p:sp>
      <p:cxnSp>
        <p:nvCxnSpPr>
          <p:cNvPr id="151" name="Google Shape;151;p16"/>
          <p:cNvCxnSpPr/>
          <p:nvPr/>
        </p:nvCxnSpPr>
        <p:spPr>
          <a:xfrm>
            <a:off x="611372" y="3602813"/>
            <a:ext cx="79212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152" name="Google Shape;152;p16"/>
          <p:cNvCxnSpPr/>
          <p:nvPr/>
        </p:nvCxnSpPr>
        <p:spPr>
          <a:xfrm>
            <a:off x="611372" y="1913711"/>
            <a:ext cx="79212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17"/>
          <p:cNvGrpSpPr/>
          <p:nvPr/>
        </p:nvGrpSpPr>
        <p:grpSpPr>
          <a:xfrm>
            <a:off x="2858975" y="-386925"/>
            <a:ext cx="701425" cy="247750"/>
            <a:chOff x="2858975" y="3984400"/>
            <a:chExt cx="701425" cy="247750"/>
          </a:xfrm>
        </p:grpSpPr>
        <p:sp>
          <p:nvSpPr>
            <p:cNvPr id="158" name="Google Shape;158;p1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 name="Google Shape;162;p17"/>
          <p:cNvSpPr txBox="1">
            <a:spLocks noGrp="1"/>
          </p:cNvSpPr>
          <p:nvPr>
            <p:ph type="title"/>
          </p:nvPr>
        </p:nvSpPr>
        <p:spPr>
          <a:xfrm>
            <a:off x="122660" y="1057955"/>
            <a:ext cx="6875480" cy="141931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400"/>
              <a:t>Ce este consumul durabil?</a:t>
            </a:r>
            <a:endParaRPr sz="4400"/>
          </a:p>
        </p:txBody>
      </p:sp>
      <p:pic>
        <p:nvPicPr>
          <p:cNvPr id="163" name="Google Shape;163;p17" descr="Sustainable consumption in everyday personal life Vector Image"/>
          <p:cNvPicPr preferRelativeResize="0"/>
          <p:nvPr/>
        </p:nvPicPr>
        <p:blipFill rotWithShape="1">
          <a:blip r:embed="rId3">
            <a:alphaModFix/>
          </a:blip>
          <a:srcRect t="3721" b="12279"/>
          <a:stretch/>
        </p:blipFill>
        <p:spPr>
          <a:xfrm>
            <a:off x="1016001" y="1906289"/>
            <a:ext cx="1467060" cy="1330921"/>
          </a:xfrm>
          <a:prstGeom prst="rect">
            <a:avLst/>
          </a:prstGeom>
          <a:noFill/>
          <a:ln>
            <a:noFill/>
          </a:ln>
        </p:spPr>
      </p:pic>
      <p:sp>
        <p:nvSpPr>
          <p:cNvPr id="164" name="Google Shape;164;p17"/>
          <p:cNvSpPr txBox="1"/>
          <p:nvPr/>
        </p:nvSpPr>
        <p:spPr>
          <a:xfrm>
            <a:off x="2564169" y="1906289"/>
            <a:ext cx="5563829"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1" u="none" strike="noStrike" cap="none">
                <a:solidFill>
                  <a:srgbClr val="01724C"/>
                </a:solidFill>
                <a:latin typeface="Roboto"/>
                <a:ea typeface="Roboto"/>
                <a:cs typeface="Roboto"/>
                <a:sym typeface="Roboto"/>
              </a:rPr>
              <a:t>„utilizarea serviciilor și a produselor aferente, care răspund nevoilor de bază și aduc o calitate mai bună a vieții, reducând în același timp la minimum utilizarea resurselor naturale și a materialelor toxice, precum și a emisiilor de deșeuri și poluanți de-a lungul ciclului de viață a serviciului sau produsului,  pentru a nu pune în pericol nevoile generațiilor viitoare”</a:t>
            </a:r>
            <a:endParaRPr sz="1800" b="0" i="1"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My work - project 2</a:t>
            </a:r>
            <a:endParaRPr/>
          </a:p>
        </p:txBody>
      </p:sp>
      <p:sp>
        <p:nvSpPr>
          <p:cNvPr id="170" name="Google Shape;170;p18"/>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71" name="Google Shape;171;p18"/>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8"/>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18"/>
          <p:cNvPicPr preferRelativeResize="0"/>
          <p:nvPr/>
        </p:nvPicPr>
        <p:blipFill rotWithShape="1">
          <a:blip r:embed="rId3">
            <a:alphaModFix/>
          </a:blip>
          <a:srcRect l="29358" r="29358"/>
          <a:stretch/>
        </p:blipFill>
        <p:spPr>
          <a:xfrm>
            <a:off x="713100" y="576463"/>
            <a:ext cx="3160200" cy="3217200"/>
          </a:xfrm>
          <a:prstGeom prst="ellipse">
            <a:avLst/>
          </a:prstGeom>
          <a:noFill/>
          <a:ln>
            <a:noFill/>
          </a:ln>
        </p:spPr>
      </p:pic>
      <p:sp>
        <p:nvSpPr>
          <p:cNvPr id="174" name="Google Shape;174;p18"/>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8"/>
          <p:cNvSpPr txBox="1">
            <a:spLocks noGrp="1"/>
          </p:cNvSpPr>
          <p:nvPr>
            <p:ph type="title"/>
          </p:nvPr>
        </p:nvSpPr>
        <p:spPr>
          <a:xfrm>
            <a:off x="3873300" y="89286"/>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Fapte</a:t>
            </a:r>
            <a:r>
              <a:rPr lang="en-US" dirty="0"/>
              <a:t> </a:t>
            </a:r>
            <a:r>
              <a:rPr lang="en-US" dirty="0" err="1"/>
              <a:t>Și</a:t>
            </a:r>
            <a:r>
              <a:rPr lang="en-US" dirty="0"/>
              <a:t> </a:t>
            </a:r>
            <a:r>
              <a:rPr lang="en-US" dirty="0" err="1"/>
              <a:t>cifre</a:t>
            </a:r>
            <a:endParaRPr dirty="0"/>
          </a:p>
        </p:txBody>
      </p:sp>
      <p:sp>
        <p:nvSpPr>
          <p:cNvPr id="176" name="Google Shape;176;p18"/>
          <p:cNvSpPr txBox="1">
            <a:spLocks noGrp="1"/>
          </p:cNvSpPr>
          <p:nvPr>
            <p:ph type="subTitle" idx="1"/>
          </p:nvPr>
        </p:nvSpPr>
        <p:spPr>
          <a:xfrm>
            <a:off x="3800049" y="1341619"/>
            <a:ext cx="5264663" cy="4124169"/>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SzPts val="1600"/>
              <a:buChar char="●"/>
            </a:pPr>
            <a:r>
              <a:rPr lang="en-US" dirty="0" err="1">
                <a:solidFill>
                  <a:schemeClr val="dk1"/>
                </a:solidFill>
                <a:latin typeface="Arial"/>
                <a:ea typeface="Arial"/>
                <a:cs typeface="Arial"/>
                <a:sym typeface="Arial"/>
              </a:rPr>
              <a:t>În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fiecare</a:t>
            </a:r>
            <a:r>
              <a:rPr lang="en-US" dirty="0">
                <a:solidFill>
                  <a:schemeClr val="dk1"/>
                </a:solidFill>
                <a:latin typeface="Arial"/>
                <a:ea typeface="Arial"/>
                <a:cs typeface="Arial"/>
                <a:sym typeface="Arial"/>
              </a:rPr>
              <a:t> an, se </a:t>
            </a:r>
            <a:r>
              <a:rPr lang="en-US" dirty="0" err="1">
                <a:solidFill>
                  <a:schemeClr val="dk1"/>
                </a:solidFill>
                <a:latin typeface="Arial"/>
                <a:ea typeface="Arial"/>
                <a:cs typeface="Arial"/>
                <a:sym typeface="Arial"/>
              </a:rPr>
              <a:t>estimează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că</a:t>
            </a:r>
            <a:r>
              <a:rPr lang="en-US" dirty="0">
                <a:solidFill>
                  <a:schemeClr val="dk1"/>
                </a:solidFill>
                <a:latin typeface="Arial"/>
                <a:ea typeface="Arial"/>
                <a:cs typeface="Arial"/>
                <a:sym typeface="Arial"/>
              </a:rPr>
              <a:t> o </a:t>
            </a:r>
            <a:r>
              <a:rPr lang="en-US" dirty="0" err="1">
                <a:solidFill>
                  <a:schemeClr val="dk1"/>
                </a:solidFill>
                <a:latin typeface="Arial"/>
                <a:ea typeface="Arial"/>
                <a:cs typeface="Arial"/>
                <a:sym typeface="Arial"/>
              </a:rPr>
              <a:t>treime</a:t>
            </a:r>
            <a:r>
              <a:rPr lang="en-US" dirty="0">
                <a:solidFill>
                  <a:schemeClr val="dk1"/>
                </a:solidFill>
                <a:latin typeface="Arial"/>
                <a:ea typeface="Arial"/>
                <a:cs typeface="Arial"/>
                <a:sym typeface="Arial"/>
              </a:rPr>
              <a:t> </a:t>
            </a:r>
            <a:r>
              <a:rPr lang="en-US" dirty="0" err="1">
                <a:solidFill>
                  <a:schemeClr val="dk1"/>
                </a:solidFill>
                <a:latin typeface="Times New Roman"/>
                <a:ea typeface="Times New Roman"/>
                <a:cs typeface="Times New Roman"/>
                <a:sym typeface="Times New Roman"/>
              </a:rPr>
              <a:t>dintre</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Arial"/>
                <a:ea typeface="Arial"/>
                <a:cs typeface="Arial"/>
                <a:sym typeface="Arial"/>
              </a:rPr>
              <a:t>alimentele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produse</a:t>
            </a:r>
            <a:r>
              <a:rPr lang="en-US" dirty="0">
                <a:solidFill>
                  <a:schemeClr val="dk1"/>
                </a:solidFill>
                <a:latin typeface="Arial"/>
                <a:ea typeface="Arial"/>
                <a:cs typeface="Arial"/>
                <a:sym typeface="Arial"/>
              </a:rPr>
              <a:t> – </a:t>
            </a:r>
            <a:r>
              <a:rPr lang="en-US" dirty="0" err="1">
                <a:solidFill>
                  <a:schemeClr val="dk1"/>
                </a:solidFill>
                <a:latin typeface="Arial"/>
                <a:ea typeface="Arial"/>
                <a:cs typeface="Arial"/>
                <a:sym typeface="Arial"/>
              </a:rPr>
              <a:t>echivalentul</a:t>
            </a:r>
            <a:r>
              <a:rPr lang="en-US" dirty="0">
                <a:solidFill>
                  <a:schemeClr val="dk1"/>
                </a:solidFill>
                <a:latin typeface="Arial"/>
                <a:ea typeface="Arial"/>
                <a:cs typeface="Arial"/>
                <a:sym typeface="Arial"/>
              </a:rPr>
              <a:t> a 1,3 </a:t>
            </a:r>
            <a:r>
              <a:rPr lang="en-US" dirty="0" err="1">
                <a:solidFill>
                  <a:schemeClr val="dk1"/>
                </a:solidFill>
                <a:latin typeface="Arial"/>
                <a:ea typeface="Arial"/>
                <a:cs typeface="Arial"/>
                <a:sym typeface="Arial"/>
              </a:rPr>
              <a:t>miliarde</a:t>
            </a:r>
            <a:r>
              <a:rPr lang="en-US" dirty="0">
                <a:solidFill>
                  <a:schemeClr val="dk1"/>
                </a:solidFill>
                <a:latin typeface="Arial"/>
                <a:ea typeface="Arial"/>
                <a:cs typeface="Arial"/>
                <a:sym typeface="Arial"/>
              </a:rPr>
              <a:t> de tone </a:t>
            </a:r>
            <a:r>
              <a:rPr lang="en-US" dirty="0" err="1">
                <a:solidFill>
                  <a:schemeClr val="dk1"/>
                </a:solidFill>
                <a:latin typeface="Arial"/>
                <a:ea typeface="Arial"/>
                <a:cs typeface="Arial"/>
                <a:sym typeface="Arial"/>
              </a:rPr>
              <a:t>în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valoare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aproximativ</a:t>
            </a:r>
            <a:r>
              <a:rPr lang="en-US" dirty="0">
                <a:solidFill>
                  <a:schemeClr val="dk1"/>
                </a:solidFill>
                <a:latin typeface="Arial"/>
                <a:ea typeface="Arial"/>
                <a:cs typeface="Arial"/>
                <a:sym typeface="Arial"/>
              </a:rPr>
              <a:t> 1 </a:t>
            </a:r>
            <a:r>
              <a:rPr lang="en-US" dirty="0" err="1">
                <a:solidFill>
                  <a:schemeClr val="dk1"/>
                </a:solidFill>
                <a:latin typeface="Arial"/>
                <a:ea typeface="Arial"/>
                <a:cs typeface="Arial"/>
                <a:sym typeface="Arial"/>
              </a:rPr>
              <a:t>trilion</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dolari</a:t>
            </a:r>
            <a:r>
              <a:rPr lang="en-US" dirty="0">
                <a:solidFill>
                  <a:schemeClr val="dk1"/>
                </a:solidFill>
                <a:latin typeface="Arial"/>
                <a:ea typeface="Arial"/>
                <a:cs typeface="Arial"/>
                <a:sym typeface="Arial"/>
              </a:rPr>
              <a:t> – </a:t>
            </a:r>
            <a:r>
              <a:rPr lang="en-US" dirty="0" err="1">
                <a:solidFill>
                  <a:schemeClr val="dk1"/>
                </a:solidFill>
                <a:latin typeface="Arial"/>
                <a:ea typeface="Arial"/>
                <a:cs typeface="Arial"/>
                <a:sym typeface="Arial"/>
              </a:rPr>
              <a:t>ajung</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putrezească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în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coșurile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consumatorilor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și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comercianților</a:t>
            </a:r>
            <a:r>
              <a:rPr lang="en-US" dirty="0">
                <a:solidFill>
                  <a:schemeClr val="dk1"/>
                </a:solidFill>
                <a:latin typeface="Arial"/>
                <a:ea typeface="Arial"/>
                <a:cs typeface="Arial"/>
                <a:sym typeface="Arial"/>
              </a:rPr>
              <a:t> cu </a:t>
            </a:r>
            <a:r>
              <a:rPr lang="en-US" dirty="0" err="1">
                <a:solidFill>
                  <a:schemeClr val="dk1"/>
                </a:solidFill>
                <a:latin typeface="Arial"/>
                <a:ea typeface="Arial"/>
                <a:cs typeface="Arial"/>
                <a:sym typeface="Arial"/>
              </a:rPr>
              <a:t>amănuntul</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sau</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să</a:t>
            </a:r>
            <a:r>
              <a:rPr lang="en-US" dirty="0">
                <a:solidFill>
                  <a:schemeClr val="dk1"/>
                </a:solidFill>
                <a:latin typeface="Arial"/>
                <a:ea typeface="Arial"/>
                <a:cs typeface="Arial"/>
                <a:sym typeface="Arial"/>
              </a:rPr>
              <a:t> se </a:t>
            </a:r>
            <a:r>
              <a:rPr lang="en-US" dirty="0" err="1">
                <a:solidFill>
                  <a:schemeClr val="dk1"/>
                </a:solidFill>
                <a:latin typeface="Arial"/>
                <a:ea typeface="Arial"/>
                <a:cs typeface="Arial"/>
                <a:sym typeface="Arial"/>
              </a:rPr>
              <a:t>strice</a:t>
            </a:r>
            <a:r>
              <a:rPr lang="en-US" dirty="0">
                <a:solidFill>
                  <a:schemeClr val="dk1"/>
                </a:solidFill>
                <a:latin typeface="Arial"/>
                <a:ea typeface="Arial"/>
                <a:cs typeface="Arial"/>
                <a:sym typeface="Arial"/>
              </a:rPr>
              <a:t> din </a:t>
            </a:r>
            <a:r>
              <a:rPr lang="en-US" dirty="0" err="1">
                <a:solidFill>
                  <a:schemeClr val="dk1"/>
                </a:solidFill>
                <a:latin typeface="Arial"/>
                <a:ea typeface="Arial"/>
                <a:cs typeface="Arial"/>
                <a:sym typeface="Arial"/>
              </a:rPr>
              <a:t>cauza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practicilor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necorespunzătoare</a:t>
            </a:r>
            <a:r>
              <a:rPr lang="en-US" dirty="0">
                <a:solidFill>
                  <a:schemeClr val="dk1"/>
                </a:solidFill>
                <a:latin typeface="Arial"/>
                <a:ea typeface="Arial"/>
                <a:cs typeface="Arial"/>
                <a:sym typeface="Arial"/>
              </a:rPr>
              <a:t> de transport </a:t>
            </a:r>
            <a:r>
              <a:rPr lang="en-US" dirty="0" err="1">
                <a:solidFill>
                  <a:schemeClr val="dk1"/>
                </a:solidFill>
                <a:latin typeface="Arial"/>
                <a:ea typeface="Arial"/>
                <a:cs typeface="Arial"/>
                <a:sym typeface="Arial"/>
              </a:rPr>
              <a:t>și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recoltare</a:t>
            </a:r>
            <a:r>
              <a:rPr lang="en-US"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285750" lvl="0" indent="-28575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285750" lvl="0" indent="-285750" algn="l" rtl="0">
              <a:lnSpc>
                <a:spcPct val="100000"/>
              </a:lnSpc>
              <a:spcBef>
                <a:spcPts val="0"/>
              </a:spcBef>
              <a:spcAft>
                <a:spcPts val="0"/>
              </a:spcAft>
              <a:buSzPts val="1600"/>
              <a:buChar char="●"/>
            </a:pPr>
            <a:r>
              <a:rPr lang="en-US" dirty="0" err="1">
                <a:solidFill>
                  <a:schemeClr val="dk1"/>
                </a:solidFill>
                <a:latin typeface="Arial"/>
                <a:ea typeface="Arial"/>
                <a:cs typeface="Arial"/>
                <a:sym typeface="Arial"/>
              </a:rPr>
              <a:t>Dacă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oamenii</a:t>
            </a:r>
            <a:r>
              <a:rPr lang="en-US" dirty="0">
                <a:solidFill>
                  <a:schemeClr val="dk1"/>
                </a:solidFill>
                <a:latin typeface="Arial"/>
                <a:ea typeface="Arial"/>
                <a:cs typeface="Arial"/>
                <a:sym typeface="Arial"/>
              </a:rPr>
              <a:t> din </a:t>
            </a:r>
            <a:r>
              <a:rPr lang="en-US" dirty="0" err="1">
                <a:solidFill>
                  <a:schemeClr val="dk1"/>
                </a:solidFill>
                <a:latin typeface="Arial"/>
                <a:ea typeface="Arial"/>
                <a:cs typeface="Arial"/>
                <a:sym typeface="Arial"/>
              </a:rPr>
              <a:t>întreaga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lume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trece</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becuri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eficiente</a:t>
            </a:r>
            <a:r>
              <a:rPr lang="en-US" dirty="0">
                <a:solidFill>
                  <a:schemeClr val="dk1"/>
                </a:solidFill>
                <a:latin typeface="Arial"/>
                <a:ea typeface="Arial"/>
                <a:cs typeface="Arial"/>
                <a:sym typeface="Arial"/>
              </a:rPr>
              <a:t> din </a:t>
            </a:r>
            <a:r>
              <a:rPr lang="en-US" dirty="0" err="1">
                <a:solidFill>
                  <a:schemeClr val="dk1"/>
                </a:solidFill>
                <a:latin typeface="Arial"/>
                <a:ea typeface="Arial"/>
                <a:cs typeface="Arial"/>
                <a:sym typeface="Arial"/>
              </a:rPr>
              <a:t>punct</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vedere</a:t>
            </a:r>
            <a:r>
              <a:rPr lang="en-US" dirty="0">
                <a:solidFill>
                  <a:schemeClr val="dk1"/>
                </a:solidFill>
                <a:latin typeface="Arial"/>
                <a:ea typeface="Arial"/>
                <a:cs typeface="Arial"/>
                <a:sym typeface="Arial"/>
              </a:rPr>
              <a:t> energetic, </a:t>
            </a:r>
            <a:r>
              <a:rPr lang="en-US" dirty="0" err="1">
                <a:solidFill>
                  <a:schemeClr val="dk1"/>
                </a:solidFill>
                <a:latin typeface="Arial"/>
                <a:ea typeface="Arial"/>
                <a:cs typeface="Arial"/>
                <a:sym typeface="Arial"/>
              </a:rPr>
              <a:t>lumea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economisi</a:t>
            </a:r>
            <a:r>
              <a:rPr lang="en-US" dirty="0">
                <a:solidFill>
                  <a:schemeClr val="dk1"/>
                </a:solidFill>
                <a:latin typeface="Arial"/>
                <a:ea typeface="Arial"/>
                <a:cs typeface="Arial"/>
                <a:sym typeface="Arial"/>
              </a:rPr>
              <a:t> 120 de </a:t>
            </a:r>
            <a:r>
              <a:rPr lang="en-US" dirty="0" err="1">
                <a:solidFill>
                  <a:schemeClr val="dk1"/>
                </a:solidFill>
                <a:latin typeface="Arial"/>
                <a:ea typeface="Arial"/>
                <a:cs typeface="Arial"/>
                <a:sym typeface="Arial"/>
              </a:rPr>
              <a:t>miliarde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dolari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anual</a:t>
            </a:r>
            <a:r>
              <a:rPr lang="en-US"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285750" lvl="0" indent="-28575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285750" lvl="0" indent="-285750" algn="l" rtl="0">
              <a:lnSpc>
                <a:spcPct val="100000"/>
              </a:lnSpc>
              <a:spcBef>
                <a:spcPts val="0"/>
              </a:spcBef>
              <a:spcAft>
                <a:spcPts val="0"/>
              </a:spcAft>
              <a:buSzPts val="1600"/>
              <a:buChar char="●"/>
            </a:pPr>
            <a:r>
              <a:rPr lang="en-US" dirty="0" err="1">
                <a:solidFill>
                  <a:schemeClr val="dk1"/>
                </a:solidFill>
                <a:latin typeface="Arial"/>
                <a:ea typeface="Arial"/>
                <a:cs typeface="Arial"/>
                <a:sym typeface="Arial"/>
              </a:rPr>
              <a:t>Dacă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populația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globală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ajunge</a:t>
            </a:r>
            <a:r>
              <a:rPr lang="en-US" dirty="0">
                <a:solidFill>
                  <a:schemeClr val="dk1"/>
                </a:solidFill>
                <a:latin typeface="Arial"/>
                <a:ea typeface="Arial"/>
                <a:cs typeface="Arial"/>
                <a:sym typeface="Arial"/>
              </a:rPr>
              <a:t> la 9,6 </a:t>
            </a:r>
            <a:r>
              <a:rPr lang="en-US" dirty="0" err="1">
                <a:solidFill>
                  <a:schemeClr val="dk1"/>
                </a:solidFill>
                <a:latin typeface="Arial"/>
                <a:ea typeface="Arial"/>
                <a:cs typeface="Arial"/>
                <a:sym typeface="Arial"/>
              </a:rPr>
              <a:t>miliarde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până</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în</a:t>
            </a:r>
            <a:r>
              <a:rPr lang="en-US" dirty="0">
                <a:solidFill>
                  <a:schemeClr val="dk1"/>
                </a:solidFill>
                <a:latin typeface="Arial"/>
                <a:ea typeface="Arial"/>
                <a:cs typeface="Arial"/>
                <a:sym typeface="Arial"/>
              </a:rPr>
              <a:t> 2050, </a:t>
            </a:r>
            <a:r>
              <a:rPr lang="en-US" dirty="0" err="1">
                <a:solidFill>
                  <a:schemeClr val="dk1"/>
                </a:solidFill>
                <a:latin typeface="Arial"/>
                <a:ea typeface="Arial"/>
                <a:cs typeface="Arial"/>
                <a:sym typeface="Arial"/>
              </a:rPr>
              <a:t>echivalentul</a:t>
            </a:r>
            <a:r>
              <a:rPr lang="en-US" dirty="0">
                <a:solidFill>
                  <a:schemeClr val="dk1"/>
                </a:solidFill>
                <a:latin typeface="Arial"/>
                <a:ea typeface="Arial"/>
                <a:cs typeface="Arial"/>
                <a:sym typeface="Arial"/>
              </a:rPr>
              <a:t> a </a:t>
            </a:r>
            <a:r>
              <a:rPr lang="en-US" dirty="0" err="1">
                <a:solidFill>
                  <a:schemeClr val="dk1"/>
                </a:solidFill>
                <a:latin typeface="Arial"/>
                <a:ea typeface="Arial"/>
                <a:cs typeface="Arial"/>
                <a:sym typeface="Arial"/>
              </a:rPr>
              <a:t>aproape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trei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planete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putea</a:t>
            </a:r>
            <a:r>
              <a:rPr lang="en-US" dirty="0">
                <a:solidFill>
                  <a:schemeClr val="dk1"/>
                </a:solidFill>
                <a:latin typeface="Arial"/>
                <a:ea typeface="Arial"/>
                <a:cs typeface="Arial"/>
                <a:sym typeface="Arial"/>
              </a:rPr>
              <a:t> fi </a:t>
            </a:r>
            <a:r>
              <a:rPr lang="en-US" dirty="0" err="1">
                <a:solidFill>
                  <a:schemeClr val="dk1"/>
                </a:solidFill>
                <a:latin typeface="Arial"/>
                <a:ea typeface="Arial"/>
                <a:cs typeface="Arial"/>
                <a:sym typeface="Arial"/>
              </a:rPr>
              <a:t>necesar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pentru</a:t>
            </a:r>
            <a:r>
              <a:rPr lang="en-US" dirty="0">
                <a:solidFill>
                  <a:schemeClr val="dk1"/>
                </a:solidFill>
                <a:latin typeface="Arial"/>
                <a:ea typeface="Arial"/>
                <a:cs typeface="Arial"/>
                <a:sym typeface="Arial"/>
              </a:rPr>
              <a:t> a </a:t>
            </a:r>
            <a:r>
              <a:rPr lang="en-US" dirty="0" err="1">
                <a:solidFill>
                  <a:schemeClr val="dk1"/>
                </a:solidFill>
                <a:latin typeface="Arial"/>
                <a:ea typeface="Arial"/>
                <a:cs typeface="Arial"/>
                <a:sym typeface="Arial"/>
              </a:rPr>
              <a:t>furniza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resursele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naturale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necesare</a:t>
            </a:r>
            <a:r>
              <a:rPr lang="en-US" dirty="0">
                <a:solidFill>
                  <a:schemeClr val="dk1"/>
                </a:solidFill>
                <a:latin typeface="Arial"/>
                <a:ea typeface="Arial"/>
                <a:cs typeface="Arial"/>
                <a:sym typeface="Arial"/>
              </a:rPr>
              <a:t>  </a:t>
            </a:r>
            <a:r>
              <a:rPr lang="en-US" dirty="0" err="1">
                <a:solidFill>
                  <a:schemeClr val="dk1"/>
                </a:solidFill>
                <a:latin typeface="Times New Roman"/>
                <a:ea typeface="Times New Roman"/>
                <a:cs typeface="Times New Roman"/>
                <a:sym typeface="Times New Roman"/>
              </a:rPr>
              <a:t>susținerii</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stilului</a:t>
            </a:r>
            <a:r>
              <a:rPr lang="en-US" dirty="0">
                <a:solidFill>
                  <a:schemeClr val="dk1"/>
                </a:solidFill>
                <a:latin typeface="Times New Roman"/>
                <a:ea typeface="Times New Roman"/>
                <a:cs typeface="Times New Roman"/>
                <a:sym typeface="Times New Roman"/>
              </a:rPr>
              <a:t> </a:t>
            </a:r>
            <a:r>
              <a:rPr lang="en-US" dirty="0">
                <a:solidFill>
                  <a:schemeClr val="dk1"/>
                </a:solidFill>
                <a:latin typeface="Arial"/>
                <a:ea typeface="Arial"/>
                <a:cs typeface="Arial"/>
                <a:sym typeface="Arial"/>
              </a:rPr>
              <a:t>de </a:t>
            </a:r>
            <a:r>
              <a:rPr lang="en-US" dirty="0" err="1">
                <a:solidFill>
                  <a:schemeClr val="dk1"/>
                </a:solidFill>
                <a:latin typeface="Arial"/>
                <a:ea typeface="Arial"/>
                <a:cs typeface="Arial"/>
                <a:sym typeface="Arial"/>
              </a:rPr>
              <a:t>viață</a:t>
            </a:r>
            <a:r>
              <a:rPr lang="en-US" dirty="0">
                <a:solidFill>
                  <a:schemeClr val="dk1"/>
                </a:solidFill>
                <a:latin typeface="Arial"/>
                <a:ea typeface="Arial"/>
                <a:cs typeface="Arial"/>
                <a:sym typeface="Arial"/>
              </a:rPr>
              <a:t> actual.</a:t>
            </a:r>
            <a:endParaRPr dirty="0">
              <a:solidFill>
                <a:schemeClr val="dk1"/>
              </a:solidFill>
              <a:latin typeface="Arial"/>
              <a:ea typeface="Arial"/>
              <a:cs typeface="Arial"/>
              <a:sym typeface="Arial"/>
            </a:endParaRPr>
          </a:p>
        </p:txBody>
      </p:sp>
      <p:sp>
        <p:nvSpPr>
          <p:cNvPr id="2" name="TextBox 19">
            <a:extLst>
              <a:ext uri="{FF2B5EF4-FFF2-40B4-BE49-F238E27FC236}">
                <a16:creationId xmlns:a16="http://schemas.microsoft.com/office/drawing/2014/main" id="{5CB8618E-6AD0-D467-02A5-13409351B9B4}"/>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69;p6" descr="Graphical user interface, text, application&#10;&#10;Description automatically generated">
            <a:extLst>
              <a:ext uri="{FF2B5EF4-FFF2-40B4-BE49-F238E27FC236}">
                <a16:creationId xmlns:a16="http://schemas.microsoft.com/office/drawing/2014/main" id="{E7962C2E-4766-EDD6-C05D-23ED84BB7A26}"/>
              </a:ext>
            </a:extLst>
          </p:cNvPr>
          <p:cNvPicPr preferRelativeResize="0"/>
          <p:nvPr/>
        </p:nvPicPr>
        <p:blipFill rotWithShape="1">
          <a:blip r:embed="rId4">
            <a:alphaModFix/>
          </a:blip>
          <a:srcRect r="25004"/>
          <a:stretch/>
        </p:blipFill>
        <p:spPr>
          <a:xfrm>
            <a:off x="72618" y="4723707"/>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645463" y="775975"/>
            <a:ext cx="3060475" cy="461473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br>
              <a:rPr lang="en-US" sz="2000" dirty="0"/>
            </a:br>
            <a:br>
              <a:rPr lang="en-US" sz="2000" dirty="0"/>
            </a:br>
            <a:r>
              <a:rPr lang="en-US" sz="2000" dirty="0" err="1"/>
              <a:t>Dezvoltarea</a:t>
            </a:r>
            <a:r>
              <a:rPr lang="en-US" sz="2000" dirty="0"/>
              <a:t> </a:t>
            </a:r>
            <a:r>
              <a:rPr lang="en-US" sz="2000" dirty="0" err="1"/>
              <a:t>durabilA</a:t>
            </a:r>
            <a:r>
              <a:rPr lang="en-US" sz="2000" dirty="0"/>
              <a:t> se </a:t>
            </a:r>
            <a:r>
              <a:rPr lang="en-US" sz="2000" dirty="0" err="1"/>
              <a:t>bazeaza</a:t>
            </a:r>
            <a:r>
              <a:rPr lang="en-US" sz="2000" dirty="0"/>
              <a:t> pe </a:t>
            </a:r>
            <a:r>
              <a:rPr lang="en-US" sz="2000" dirty="0" err="1"/>
              <a:t>trei</a:t>
            </a:r>
            <a:r>
              <a:rPr lang="en-US" sz="2000" dirty="0"/>
              <a:t> </a:t>
            </a:r>
            <a:r>
              <a:rPr lang="en-US" sz="2000" dirty="0" err="1"/>
              <a:t>piloni</a:t>
            </a:r>
            <a:r>
              <a:rPr lang="en-US" sz="2000" dirty="0"/>
              <a:t> </a:t>
            </a:r>
            <a:r>
              <a:rPr lang="en-US" sz="2000" dirty="0" err="1"/>
              <a:t>fundamentali</a:t>
            </a:r>
            <a:r>
              <a:rPr lang="en-US" sz="2000" dirty="0"/>
              <a:t>: social, economic </a:t>
            </a:r>
            <a:r>
              <a:rPr lang="en-US" sz="2000" dirty="0" err="1"/>
              <a:t>si</a:t>
            </a:r>
            <a:r>
              <a:rPr lang="en-US" sz="2000" dirty="0"/>
              <a:t> de </a:t>
            </a:r>
            <a:r>
              <a:rPr lang="en-US" sz="2000" dirty="0" err="1"/>
              <a:t>mediu</a:t>
            </a:r>
            <a:r>
              <a:rPr lang="en-US" sz="2000" dirty="0"/>
              <a:t>.</a:t>
            </a:r>
            <a:endParaRPr sz="2000" dirty="0"/>
          </a:p>
        </p:txBody>
      </p:sp>
      <p:pic>
        <p:nvPicPr>
          <p:cNvPr id="182" name="Google Shape;182;p19" descr="Sustainable Consumption"/>
          <p:cNvPicPr preferRelativeResize="0"/>
          <p:nvPr/>
        </p:nvPicPr>
        <p:blipFill rotWithShape="1">
          <a:blip r:embed="rId3">
            <a:alphaModFix/>
          </a:blip>
          <a:srcRect/>
          <a:stretch/>
        </p:blipFill>
        <p:spPr>
          <a:xfrm>
            <a:off x="3628139" y="388088"/>
            <a:ext cx="4382151" cy="4367323"/>
          </a:xfrm>
          <a:prstGeom prst="rect">
            <a:avLst/>
          </a:prstGeom>
          <a:noFill/>
          <a:ln>
            <a:noFill/>
          </a:ln>
        </p:spPr>
      </p:pic>
      <p:sp>
        <p:nvSpPr>
          <p:cNvPr id="183" name="Google Shape;183;p19"/>
          <p:cNvSpPr txBox="1"/>
          <p:nvPr/>
        </p:nvSpPr>
        <p:spPr>
          <a:xfrm>
            <a:off x="4804914" y="1814003"/>
            <a:ext cx="2018580"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err="1">
                <a:solidFill>
                  <a:srgbClr val="000000"/>
                </a:solidFill>
                <a:latin typeface="Arial"/>
                <a:ea typeface="Arial"/>
                <a:cs typeface="Arial"/>
                <a:sym typeface="Arial"/>
              </a:rPr>
              <a:t>Consum</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și</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Producție</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Durabile</a:t>
            </a:r>
            <a:endParaRPr dirty="0"/>
          </a:p>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p:txBody>
      </p:sp>
      <p:sp>
        <p:nvSpPr>
          <p:cNvPr id="184" name="Google Shape;184;p19"/>
          <p:cNvSpPr txBox="1"/>
          <p:nvPr/>
        </p:nvSpPr>
        <p:spPr>
          <a:xfrm>
            <a:off x="7094927" y="1443778"/>
            <a:ext cx="1072342"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Proiectare pentru Durabilitate</a:t>
            </a:r>
            <a:endParaRPr/>
          </a:p>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D45</a:t>
            </a:r>
            <a:endParaRPr/>
          </a:p>
        </p:txBody>
      </p:sp>
      <p:sp>
        <p:nvSpPr>
          <p:cNvPr id="185" name="Google Shape;185;p19"/>
          <p:cNvSpPr txBox="1"/>
          <p:nvPr/>
        </p:nvSpPr>
        <p:spPr>
          <a:xfrm>
            <a:off x="3536696" y="1227647"/>
            <a:ext cx="1072342"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Stil de viață Durabil</a:t>
            </a:r>
            <a:endParaRPr/>
          </a:p>
          <a:p>
            <a:pPr marL="0" marR="0" lvl="0" indent="0" algn="ctr" rtl="0">
              <a:lnSpc>
                <a:spcPct val="100000"/>
              </a:lnSpc>
              <a:spcBef>
                <a:spcPts val="0"/>
              </a:spcBef>
              <a:spcAft>
                <a:spcPts val="0"/>
              </a:spcAft>
              <a:buNone/>
            </a:pPr>
            <a:endParaRPr sz="800" b="1" i="0" u="none" strike="noStrike" cap="none">
              <a:solidFill>
                <a:srgbClr val="000000"/>
              </a:solidFill>
              <a:latin typeface="Arial"/>
              <a:ea typeface="Arial"/>
              <a:cs typeface="Arial"/>
              <a:sym typeface="Arial"/>
            </a:endParaRPr>
          </a:p>
        </p:txBody>
      </p:sp>
      <p:sp>
        <p:nvSpPr>
          <p:cNvPr id="186" name="Google Shape;186;p19"/>
          <p:cNvSpPr txBox="1"/>
          <p:nvPr/>
        </p:nvSpPr>
        <p:spPr>
          <a:xfrm>
            <a:off x="3248257" y="2559082"/>
            <a:ext cx="1072342"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Marketing</a:t>
            </a:r>
            <a:endParaRPr/>
          </a:p>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Durabil</a:t>
            </a:r>
            <a:endParaRPr/>
          </a:p>
          <a:p>
            <a:pPr marL="0" marR="0" lvl="0" indent="0" algn="ctr" rtl="0">
              <a:lnSpc>
                <a:spcPct val="100000"/>
              </a:lnSpc>
              <a:spcBef>
                <a:spcPts val="0"/>
              </a:spcBef>
              <a:spcAft>
                <a:spcPts val="0"/>
              </a:spcAft>
              <a:buNone/>
            </a:pPr>
            <a:endParaRPr sz="800" b="1" i="0" u="none" strike="noStrike" cap="none">
              <a:solidFill>
                <a:srgbClr val="000000"/>
              </a:solidFill>
              <a:latin typeface="Arial"/>
              <a:ea typeface="Arial"/>
              <a:cs typeface="Arial"/>
              <a:sym typeface="Arial"/>
            </a:endParaRPr>
          </a:p>
        </p:txBody>
      </p:sp>
      <p:sp>
        <p:nvSpPr>
          <p:cNvPr id="187" name="Google Shape;187;p19"/>
          <p:cNvSpPr txBox="1"/>
          <p:nvPr/>
        </p:nvSpPr>
        <p:spPr>
          <a:xfrm>
            <a:off x="3797381" y="3866107"/>
            <a:ext cx="1072342"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Achiziții</a:t>
            </a:r>
            <a:endParaRPr/>
          </a:p>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Durabile</a:t>
            </a:r>
            <a:endParaRPr/>
          </a:p>
        </p:txBody>
      </p:sp>
      <p:sp>
        <p:nvSpPr>
          <p:cNvPr id="188" name="Google Shape;188;p19"/>
          <p:cNvSpPr txBox="1"/>
          <p:nvPr/>
        </p:nvSpPr>
        <p:spPr>
          <a:xfrm>
            <a:off x="7236243" y="2745651"/>
            <a:ext cx="1072342"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Producție mai curata &amp; Eficienta resurselor</a:t>
            </a:r>
            <a:endParaRPr/>
          </a:p>
          <a:p>
            <a:pPr marL="0" marR="0" lvl="0" indent="0" algn="ctr" rtl="0">
              <a:lnSpc>
                <a:spcPct val="100000"/>
              </a:lnSpc>
              <a:spcBef>
                <a:spcPts val="0"/>
              </a:spcBef>
              <a:spcAft>
                <a:spcPts val="0"/>
              </a:spcAft>
              <a:buNone/>
            </a:pPr>
            <a:endParaRPr sz="800" b="1" i="0" u="none" strike="noStrike" cap="none">
              <a:solidFill>
                <a:srgbClr val="000000"/>
              </a:solidFill>
              <a:latin typeface="Arial"/>
              <a:ea typeface="Arial"/>
              <a:cs typeface="Arial"/>
              <a:sym typeface="Arial"/>
            </a:endParaRPr>
          </a:p>
        </p:txBody>
      </p:sp>
      <p:sp>
        <p:nvSpPr>
          <p:cNvPr id="189" name="Google Shape;189;p19"/>
          <p:cNvSpPr txBox="1"/>
          <p:nvPr/>
        </p:nvSpPr>
        <p:spPr>
          <a:xfrm>
            <a:off x="6695207" y="4054594"/>
            <a:ext cx="79943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Transport</a:t>
            </a:r>
            <a:endParaRPr/>
          </a:p>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Durabil</a:t>
            </a:r>
            <a:endParaRPr/>
          </a:p>
        </p:txBody>
      </p:sp>
      <p:sp>
        <p:nvSpPr>
          <p:cNvPr id="190" name="Google Shape;190;p19"/>
          <p:cNvSpPr/>
          <p:nvPr/>
        </p:nvSpPr>
        <p:spPr>
          <a:xfrm>
            <a:off x="5321943" y="4106071"/>
            <a:ext cx="671533" cy="6972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19"/>
          <p:cNvSpPr txBox="1"/>
          <p:nvPr/>
        </p:nvSpPr>
        <p:spPr>
          <a:xfrm>
            <a:off x="5139486" y="4341670"/>
            <a:ext cx="107234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dirty="0" err="1">
                <a:solidFill>
                  <a:srgbClr val="000000"/>
                </a:solidFill>
                <a:latin typeface="Arial"/>
                <a:ea typeface="Arial"/>
                <a:cs typeface="Arial"/>
                <a:sym typeface="Arial"/>
              </a:rPr>
              <a:t>Etichetare</a:t>
            </a:r>
            <a:r>
              <a:rPr lang="en-US" sz="800" b="1" i="0" u="none" strike="noStrike" cap="none" dirty="0">
                <a:solidFill>
                  <a:srgbClr val="000000"/>
                </a:solidFill>
                <a:latin typeface="Arial"/>
                <a:ea typeface="Arial"/>
                <a:cs typeface="Arial"/>
                <a:sym typeface="Arial"/>
              </a:rPr>
              <a:t> </a:t>
            </a:r>
            <a:r>
              <a:rPr lang="en-US" sz="800" b="1" i="0" u="none" strike="noStrike" cap="none" dirty="0" err="1">
                <a:solidFill>
                  <a:srgbClr val="000000"/>
                </a:solidFill>
                <a:latin typeface="Arial"/>
                <a:ea typeface="Arial"/>
                <a:cs typeface="Arial"/>
                <a:sym typeface="Arial"/>
              </a:rPr>
              <a:t>si</a:t>
            </a:r>
            <a:r>
              <a:rPr lang="en-US" sz="800" b="1" i="0" u="none" strike="noStrike" cap="none" dirty="0">
                <a:solidFill>
                  <a:srgbClr val="000000"/>
                </a:solidFill>
                <a:latin typeface="Arial"/>
                <a:ea typeface="Arial"/>
                <a:cs typeface="Arial"/>
                <a:sym typeface="Arial"/>
              </a:rPr>
              <a:t> </a:t>
            </a:r>
            <a:r>
              <a:rPr lang="en-US" sz="800" b="1" i="0" u="none" strike="noStrike" cap="none" dirty="0" err="1">
                <a:solidFill>
                  <a:srgbClr val="000000"/>
                </a:solidFill>
                <a:latin typeface="Arial"/>
                <a:ea typeface="Arial"/>
                <a:cs typeface="Arial"/>
                <a:sym typeface="Arial"/>
              </a:rPr>
              <a:t>Certificare</a:t>
            </a:r>
            <a:r>
              <a:rPr lang="en-US" sz="800" b="1" i="0" u="none" strike="noStrike" cap="none" dirty="0">
                <a:solidFill>
                  <a:srgbClr val="000000"/>
                </a:solidFill>
                <a:latin typeface="Arial"/>
                <a:ea typeface="Arial"/>
                <a:cs typeface="Arial"/>
                <a:sym typeface="Arial"/>
              </a:rPr>
              <a:t> </a:t>
            </a:r>
            <a:r>
              <a:rPr lang="en-US" sz="800" b="1" i="0" u="none" strike="noStrike" cap="none" dirty="0" err="1">
                <a:solidFill>
                  <a:srgbClr val="000000"/>
                </a:solidFill>
                <a:latin typeface="Arial"/>
                <a:ea typeface="Arial"/>
                <a:cs typeface="Arial"/>
                <a:sym typeface="Arial"/>
              </a:rPr>
              <a:t>Ecologica</a:t>
            </a:r>
            <a:endParaRPr dirty="0"/>
          </a:p>
        </p:txBody>
      </p:sp>
      <p:sp>
        <p:nvSpPr>
          <p:cNvPr id="192" name="Google Shape;192;p19"/>
          <p:cNvSpPr/>
          <p:nvPr/>
        </p:nvSpPr>
        <p:spPr>
          <a:xfrm>
            <a:off x="4946436" y="539577"/>
            <a:ext cx="671533" cy="4727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19"/>
          <p:cNvSpPr/>
          <p:nvPr/>
        </p:nvSpPr>
        <p:spPr>
          <a:xfrm>
            <a:off x="5409716" y="662102"/>
            <a:ext cx="583760" cy="2277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p19"/>
          <p:cNvSpPr/>
          <p:nvPr/>
        </p:nvSpPr>
        <p:spPr>
          <a:xfrm>
            <a:off x="4930083" y="500305"/>
            <a:ext cx="583760" cy="2277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9"/>
          <p:cNvSpPr txBox="1"/>
          <p:nvPr/>
        </p:nvSpPr>
        <p:spPr>
          <a:xfrm>
            <a:off x="4752958" y="322376"/>
            <a:ext cx="92269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Managementul Deșeurilor</a:t>
            </a:r>
            <a:endParaRPr/>
          </a:p>
        </p:txBody>
      </p:sp>
      <p:sp>
        <p:nvSpPr>
          <p:cNvPr id="196" name="Google Shape;196;p19"/>
          <p:cNvSpPr/>
          <p:nvPr/>
        </p:nvSpPr>
        <p:spPr>
          <a:xfrm>
            <a:off x="6244480" y="639429"/>
            <a:ext cx="671533" cy="4727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19"/>
          <p:cNvSpPr txBox="1"/>
          <p:nvPr/>
        </p:nvSpPr>
        <p:spPr>
          <a:xfrm>
            <a:off x="6356106" y="433259"/>
            <a:ext cx="820876"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Arial"/>
                <a:ea typeface="Arial"/>
                <a:cs typeface="Arial"/>
                <a:sym typeface="Arial"/>
              </a:rPr>
              <a:t>Management Durabil al Resurselor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1954829" y="-1"/>
            <a:ext cx="5787235" cy="146066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br>
              <a:rPr lang="en-US" sz="2800"/>
            </a:br>
            <a:r>
              <a:rPr lang="en-US" sz="2800"/>
              <a:t> Model de decizie de consum durabil: Factori </a:t>
            </a:r>
            <a:r>
              <a:rPr lang="en-US" sz="2800">
                <a:latin typeface="Bebas Neue"/>
                <a:ea typeface="Bebas Neue"/>
                <a:cs typeface="Bebas Neue"/>
                <a:sym typeface="Bebas Neue"/>
              </a:rPr>
              <a:t>determinanTi</a:t>
            </a:r>
            <a:r>
              <a:rPr lang="en-US" sz="2800"/>
              <a:t> si motivatii </a:t>
            </a:r>
            <a:br>
              <a:rPr lang="en-US" sz="2800"/>
            </a:br>
            <a:endParaRPr sz="2800"/>
          </a:p>
        </p:txBody>
      </p:sp>
      <p:sp>
        <p:nvSpPr>
          <p:cNvPr id="203" name="Google Shape;203;p20"/>
          <p:cNvSpPr txBox="1"/>
          <p:nvPr/>
        </p:nvSpPr>
        <p:spPr>
          <a:xfrm>
            <a:off x="1038003" y="1421075"/>
            <a:ext cx="7620886" cy="313932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Încercările de a explica sau de a schimba comportamentul către un consum mai durabil trebuie să înceapă cu cantitățile de influență diverse și interdependente ale consumului durabil.</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Imaginea următoare oferă o </a:t>
            </a:r>
            <a:r>
              <a:rPr lang="en-US" sz="1800" b="0" i="0" u="none" strike="noStrike" cap="none">
                <a:solidFill>
                  <a:srgbClr val="000000"/>
                </a:solidFill>
                <a:latin typeface="Times New Roman"/>
                <a:ea typeface="Times New Roman"/>
                <a:cs typeface="Times New Roman"/>
                <a:sym typeface="Times New Roman"/>
              </a:rPr>
              <a:t>viziune </a:t>
            </a:r>
            <a:r>
              <a:rPr lang="en-US" sz="1800" b="0" i="0" u="none" strike="noStrike" cap="none">
                <a:solidFill>
                  <a:srgbClr val="000000"/>
                </a:solidFill>
                <a:latin typeface="Arial"/>
                <a:ea typeface="Arial"/>
                <a:cs typeface="Arial"/>
                <a:sym typeface="Arial"/>
              </a:rPr>
              <a:t>de ansamblu asupra unui model decizional general de consum durabil derivat din diferite studii.</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Implică faptul că </a:t>
            </a:r>
            <a:r>
              <a:rPr lang="en-US" sz="1800" b="0" i="0" u="none" strike="noStrike" cap="none">
                <a:solidFill>
                  <a:srgbClr val="000000"/>
                </a:solidFill>
                <a:latin typeface="Times New Roman"/>
                <a:ea typeface="Times New Roman"/>
                <a:cs typeface="Times New Roman"/>
                <a:sym typeface="Times New Roman"/>
              </a:rPr>
              <a:t>exista</a:t>
            </a:r>
            <a:r>
              <a:rPr lang="en-US" sz="1800" b="0" i="0" u="none" strike="noStrike" cap="none">
                <a:solidFill>
                  <a:srgbClr val="000000"/>
                </a:solidFill>
                <a:latin typeface="Arial"/>
                <a:ea typeface="Arial"/>
                <a:cs typeface="Arial"/>
                <a:sym typeface="Arial"/>
              </a:rPr>
              <a:t> credințe </a:t>
            </a:r>
            <a:r>
              <a:rPr lang="en-US" sz="1800" b="0" i="0" u="none" strike="noStrike" cap="none">
                <a:solidFill>
                  <a:srgbClr val="000000"/>
                </a:solidFill>
                <a:latin typeface="Times New Roman"/>
                <a:ea typeface="Times New Roman"/>
                <a:cs typeface="Times New Roman"/>
                <a:sym typeface="Times New Roman"/>
              </a:rPr>
              <a:t>care</a:t>
            </a:r>
            <a:r>
              <a:rPr lang="en-US" sz="1800" b="0" i="0" u="none" strike="noStrike" cap="none">
                <a:solidFill>
                  <a:srgbClr val="000000"/>
                </a:solidFill>
                <a:latin typeface="Arial"/>
                <a:ea typeface="Arial"/>
                <a:cs typeface="Arial"/>
                <a:sym typeface="Arial"/>
              </a:rPr>
              <a:t>  conduc la atitudini, care la rândul lor </a:t>
            </a:r>
            <a:r>
              <a:rPr lang="en-US" sz="1800" b="0" i="0" u="none" strike="noStrike" cap="none">
                <a:solidFill>
                  <a:srgbClr val="000000"/>
                </a:solidFill>
                <a:latin typeface="Times New Roman"/>
                <a:ea typeface="Times New Roman"/>
                <a:cs typeface="Times New Roman"/>
                <a:sym typeface="Times New Roman"/>
              </a:rPr>
              <a:t>determină </a:t>
            </a:r>
            <a:r>
              <a:rPr lang="en-US" sz="1800" b="0" i="0" u="none" strike="noStrike" cap="none">
                <a:solidFill>
                  <a:srgbClr val="000000"/>
                </a:solidFill>
                <a:latin typeface="Arial"/>
                <a:ea typeface="Arial"/>
                <a:cs typeface="Arial"/>
                <a:sym typeface="Arial"/>
              </a:rPr>
              <a:t>intenții. Intențiile determină comportamentul real de cumpărare. Mulți factori individuali, sociali și situaționali diferiți influențează acest proces de decizie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1"/>
          <p:cNvPicPr preferRelativeResize="0"/>
          <p:nvPr/>
        </p:nvPicPr>
        <p:blipFill rotWithShape="1">
          <a:blip r:embed="rId3">
            <a:alphaModFix/>
          </a:blip>
          <a:srcRect/>
          <a:stretch/>
        </p:blipFill>
        <p:spPr>
          <a:xfrm>
            <a:off x="1234731" y="1122028"/>
            <a:ext cx="7223574" cy="3654279"/>
          </a:xfrm>
          <a:prstGeom prst="rect">
            <a:avLst/>
          </a:prstGeom>
          <a:noFill/>
          <a:ln>
            <a:noFill/>
          </a:ln>
        </p:spPr>
      </p:pic>
      <p:sp>
        <p:nvSpPr>
          <p:cNvPr id="209" name="Google Shape;209;p21"/>
          <p:cNvSpPr txBox="1">
            <a:spLocks noGrp="1"/>
          </p:cNvSpPr>
          <p:nvPr>
            <p:ph type="title"/>
          </p:nvPr>
        </p:nvSpPr>
        <p:spPr>
          <a:xfrm>
            <a:off x="2337601" y="-297711"/>
            <a:ext cx="5700613" cy="11178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br>
              <a:rPr lang="en-US" sz="2400" dirty="0"/>
            </a:br>
            <a:r>
              <a:rPr lang="en-US" sz="2400" dirty="0"/>
              <a:t> Model de </a:t>
            </a:r>
            <a:r>
              <a:rPr lang="en-US" sz="2400" dirty="0" err="1"/>
              <a:t>decizie</a:t>
            </a:r>
            <a:r>
              <a:rPr lang="en-US" sz="2400" dirty="0"/>
              <a:t> de </a:t>
            </a:r>
            <a:r>
              <a:rPr lang="en-US" sz="2400" dirty="0" err="1"/>
              <a:t>consum</a:t>
            </a:r>
            <a:r>
              <a:rPr lang="en-US" sz="2400" dirty="0"/>
              <a:t> </a:t>
            </a:r>
            <a:r>
              <a:rPr lang="en-US" sz="2400" dirty="0" err="1"/>
              <a:t>durabil</a:t>
            </a:r>
            <a:r>
              <a:rPr lang="en-US" sz="2400" dirty="0"/>
              <a:t>: </a:t>
            </a:r>
            <a:r>
              <a:rPr lang="en-US" sz="2400" dirty="0" err="1"/>
              <a:t>Factori</a:t>
            </a:r>
            <a:r>
              <a:rPr lang="en-US" sz="2400" dirty="0"/>
              <a:t> </a:t>
            </a:r>
            <a:r>
              <a:rPr lang="en-US" sz="2400" dirty="0" err="1">
                <a:latin typeface="Bebas Neue"/>
                <a:ea typeface="Bebas Neue"/>
                <a:cs typeface="Bebas Neue"/>
                <a:sym typeface="Bebas Neue"/>
              </a:rPr>
              <a:t>determinanTi</a:t>
            </a:r>
            <a:r>
              <a:rPr lang="en-US" sz="2400" dirty="0"/>
              <a:t> </a:t>
            </a:r>
            <a:r>
              <a:rPr lang="en-US" sz="2400" dirty="0" err="1"/>
              <a:t>si</a:t>
            </a:r>
            <a:r>
              <a:rPr lang="en-US" sz="2400" dirty="0"/>
              <a:t> </a:t>
            </a:r>
            <a:r>
              <a:rPr lang="en-US" sz="2400" dirty="0" err="1"/>
              <a:t>motivatii</a:t>
            </a:r>
            <a:r>
              <a:rPr lang="en-US" sz="2400" dirty="0"/>
              <a:t> </a:t>
            </a:r>
            <a:br>
              <a:rPr lang="en-US" sz="2400" dirty="0"/>
            </a:br>
            <a:endParaRPr sz="2400" dirty="0"/>
          </a:p>
        </p:txBody>
      </p:sp>
      <p:sp>
        <p:nvSpPr>
          <p:cNvPr id="210" name="Google Shape;210;p21"/>
          <p:cNvSpPr txBox="1"/>
          <p:nvPr/>
        </p:nvSpPr>
        <p:spPr>
          <a:xfrm>
            <a:off x="1760367" y="4098174"/>
            <a:ext cx="1346661" cy="338554"/>
          </a:xfrm>
          <a:prstGeom prst="rect">
            <a:avLst/>
          </a:prstGeom>
          <a:solidFill>
            <a:srgbClr val="F5F5F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Atitudine</a:t>
            </a:r>
            <a:endParaRPr/>
          </a:p>
        </p:txBody>
      </p:sp>
      <p:sp>
        <p:nvSpPr>
          <p:cNvPr id="211" name="Google Shape;211;p21"/>
          <p:cNvSpPr txBox="1"/>
          <p:nvPr/>
        </p:nvSpPr>
        <p:spPr>
          <a:xfrm>
            <a:off x="6325985" y="4098173"/>
            <a:ext cx="1845426"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Comportament</a:t>
            </a:r>
            <a:endParaRPr/>
          </a:p>
        </p:txBody>
      </p:sp>
      <p:sp>
        <p:nvSpPr>
          <p:cNvPr id="212" name="Google Shape;212;p21"/>
          <p:cNvSpPr txBox="1"/>
          <p:nvPr/>
        </p:nvSpPr>
        <p:spPr>
          <a:xfrm>
            <a:off x="3934049" y="4128952"/>
            <a:ext cx="1845426" cy="338554"/>
          </a:xfrm>
          <a:prstGeom prst="rect">
            <a:avLst/>
          </a:prstGeom>
          <a:solidFill>
            <a:srgbClr val="F9F9F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Intenție</a:t>
            </a:r>
            <a:endParaRPr/>
          </a:p>
        </p:txBody>
      </p:sp>
      <p:sp>
        <p:nvSpPr>
          <p:cNvPr id="213" name="Google Shape;213;p21"/>
          <p:cNvSpPr/>
          <p:nvPr/>
        </p:nvSpPr>
        <p:spPr>
          <a:xfrm>
            <a:off x="1353315" y="1414732"/>
            <a:ext cx="1985108" cy="2053087"/>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21"/>
          <p:cNvSpPr txBox="1"/>
          <p:nvPr/>
        </p:nvSpPr>
        <p:spPr>
          <a:xfrm>
            <a:off x="1395912" y="1285249"/>
            <a:ext cx="1942511" cy="22775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err="1">
                <a:solidFill>
                  <a:srgbClr val="000000"/>
                </a:solidFill>
                <a:latin typeface="Arial"/>
                <a:ea typeface="Arial"/>
                <a:cs typeface="Arial"/>
                <a:sym typeface="Arial"/>
              </a:rPr>
              <a:t>Factori</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Individuali</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err="1">
                <a:solidFill>
                  <a:srgbClr val="000000"/>
                </a:solidFill>
                <a:latin typeface="Arial"/>
                <a:ea typeface="Arial"/>
                <a:cs typeface="Arial"/>
                <a:sym typeface="Arial"/>
              </a:rPr>
              <a:t>Caracteristici</a:t>
            </a:r>
            <a:r>
              <a:rPr lang="en-US" sz="1200" b="1" i="0" u="none" strike="noStrike" cap="none" dirty="0">
                <a:solidFill>
                  <a:srgbClr val="000000"/>
                </a:solidFill>
                <a:latin typeface="Arial"/>
                <a:ea typeface="Arial"/>
                <a:cs typeface="Arial"/>
                <a:sym typeface="Arial"/>
              </a:rPr>
              <a:t> socio-</a:t>
            </a:r>
            <a:r>
              <a:rPr lang="en-US" sz="1200" b="1" i="0" u="none" strike="noStrike" cap="none" dirty="0" err="1">
                <a:solidFill>
                  <a:srgbClr val="000000"/>
                </a:solidFill>
                <a:latin typeface="Arial"/>
                <a:ea typeface="Arial"/>
                <a:cs typeface="Arial"/>
                <a:sym typeface="Arial"/>
              </a:rPr>
              <a:t>economice</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err="1">
                <a:solidFill>
                  <a:srgbClr val="000000"/>
                </a:solidFill>
                <a:latin typeface="Arial"/>
                <a:ea typeface="Arial"/>
                <a:cs typeface="Arial"/>
                <a:sym typeface="Arial"/>
              </a:rPr>
              <a:t>Nevoi</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dorințe</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err="1">
                <a:solidFill>
                  <a:srgbClr val="000000"/>
                </a:solidFill>
                <a:latin typeface="Arial"/>
                <a:ea typeface="Arial"/>
                <a:cs typeface="Arial"/>
                <a:sym typeface="Arial"/>
              </a:rPr>
              <a:t>Valori</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personale</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err="1">
                <a:solidFill>
                  <a:srgbClr val="000000"/>
                </a:solidFill>
                <a:latin typeface="Arial"/>
                <a:ea typeface="Arial"/>
                <a:cs typeface="Arial"/>
                <a:sym typeface="Arial"/>
              </a:rPr>
              <a:t>Obiceiuri</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stil</a:t>
            </a:r>
            <a:r>
              <a:rPr lang="en-US" sz="1200" b="1" i="0" u="none" strike="noStrike" cap="none" dirty="0">
                <a:solidFill>
                  <a:srgbClr val="000000"/>
                </a:solidFill>
                <a:latin typeface="Arial"/>
                <a:ea typeface="Arial"/>
                <a:cs typeface="Arial"/>
                <a:sym typeface="Arial"/>
              </a:rPr>
              <a:t> de </a:t>
            </a:r>
            <a:r>
              <a:rPr lang="en-US" sz="1200" b="1" i="0" u="none" strike="noStrike" cap="none" dirty="0" err="1">
                <a:solidFill>
                  <a:srgbClr val="000000"/>
                </a:solidFill>
                <a:latin typeface="Arial"/>
                <a:ea typeface="Arial"/>
                <a:cs typeface="Arial"/>
                <a:sym typeface="Arial"/>
              </a:rPr>
              <a:t>viată</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err="1">
                <a:solidFill>
                  <a:srgbClr val="000000"/>
                </a:solidFill>
                <a:latin typeface="Arial"/>
                <a:ea typeface="Arial"/>
                <a:cs typeface="Arial"/>
                <a:sym typeface="Arial"/>
              </a:rPr>
              <a:t>Controlul</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acțiunilor</a:t>
            </a:r>
            <a:endParaRPr dirty="0"/>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dirty="0" err="1">
                <a:solidFill>
                  <a:srgbClr val="000000"/>
                </a:solidFill>
                <a:latin typeface="Arial"/>
                <a:ea typeface="Arial"/>
                <a:cs typeface="Arial"/>
                <a:sym typeface="Arial"/>
              </a:rPr>
              <a:t>Capabilități</a:t>
            </a:r>
            <a:r>
              <a:rPr lang="en-US" sz="1200" b="1" i="0" u="none" strike="noStrike" cap="none" dirty="0">
                <a:solidFill>
                  <a:srgbClr val="000000"/>
                </a:solidFill>
                <a:latin typeface="Arial"/>
                <a:ea typeface="Arial"/>
                <a:cs typeface="Arial"/>
                <a:sym typeface="Arial"/>
              </a:rPr>
              <a:t>/ </a:t>
            </a:r>
            <a:r>
              <a:rPr lang="en-US" sz="1200" b="1" i="0" u="none" strike="noStrike" cap="none" dirty="0" err="1">
                <a:solidFill>
                  <a:srgbClr val="000000"/>
                </a:solidFill>
                <a:latin typeface="Arial"/>
                <a:ea typeface="Arial"/>
                <a:cs typeface="Arial"/>
                <a:sym typeface="Arial"/>
              </a:rPr>
              <a:t>Competențe</a:t>
            </a:r>
            <a:endParaRPr dirty="0"/>
          </a:p>
        </p:txBody>
      </p:sp>
      <p:sp>
        <p:nvSpPr>
          <p:cNvPr id="215" name="Google Shape;215;p21"/>
          <p:cNvSpPr/>
          <p:nvPr/>
        </p:nvSpPr>
        <p:spPr>
          <a:xfrm>
            <a:off x="3794367" y="1351780"/>
            <a:ext cx="1985108" cy="205308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21"/>
          <p:cNvSpPr/>
          <p:nvPr/>
        </p:nvSpPr>
        <p:spPr>
          <a:xfrm>
            <a:off x="6186303" y="1414732"/>
            <a:ext cx="1985108" cy="2053087"/>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21"/>
          <p:cNvSpPr txBox="1"/>
          <p:nvPr/>
        </p:nvSpPr>
        <p:spPr>
          <a:xfrm>
            <a:off x="6169123" y="1285249"/>
            <a:ext cx="2088475" cy="21698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Factori Situaționali</a:t>
            </a:r>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Situație de cumpărare</a:t>
            </a:r>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Facilități</a:t>
            </a:r>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Disponibilitate</a:t>
            </a:r>
            <a:endParaRPr/>
          </a:p>
          <a:p>
            <a:pPr marL="0" marR="0" lvl="4" indent="0" algn="l" rtl="0">
              <a:lnSpc>
                <a:spcPct val="100000"/>
              </a:lnSpc>
              <a:spcBef>
                <a:spcPts val="600"/>
              </a:spcBef>
              <a:spcAft>
                <a:spcPts val="0"/>
              </a:spcAft>
              <a:buNone/>
            </a:pPr>
            <a:r>
              <a:rPr lang="en-US" sz="1200" b="1" i="0" u="none" strike="noStrike" cap="none">
                <a:solidFill>
                  <a:srgbClr val="000000"/>
                </a:solidFill>
                <a:latin typeface="Arial"/>
                <a:ea typeface="Arial"/>
                <a:cs typeface="Arial"/>
                <a:sym typeface="Arial"/>
              </a:rPr>
              <a:t>       - Ocazie</a:t>
            </a:r>
            <a:endParaRPr/>
          </a:p>
          <a:p>
            <a:pPr marL="0" marR="0" lvl="4" indent="0" algn="l" rtl="0">
              <a:lnSpc>
                <a:spcPct val="100000"/>
              </a:lnSpc>
              <a:spcBef>
                <a:spcPts val="600"/>
              </a:spcBef>
              <a:spcAft>
                <a:spcPts val="0"/>
              </a:spcAft>
              <a:buNone/>
            </a:pPr>
            <a:r>
              <a:rPr lang="en-US" sz="1200" b="1" i="0" u="none" strike="noStrike" cap="none">
                <a:solidFill>
                  <a:srgbClr val="000000"/>
                </a:solidFill>
                <a:latin typeface="Arial"/>
                <a:ea typeface="Arial"/>
                <a:cs typeface="Arial"/>
                <a:sym typeface="Arial"/>
              </a:rPr>
              <a:t>       - Informare</a:t>
            </a:r>
            <a:endParaRPr/>
          </a:p>
          <a:p>
            <a:pPr marL="0" marR="0" lvl="3" indent="0" algn="l" rtl="0">
              <a:lnSpc>
                <a:spcPct val="100000"/>
              </a:lnSpc>
              <a:spcBef>
                <a:spcPts val="600"/>
              </a:spcBef>
              <a:spcAft>
                <a:spcPts val="0"/>
              </a:spcAft>
              <a:buNone/>
            </a:pPr>
            <a:r>
              <a:rPr lang="en-US" sz="1200" b="1" i="0" u="none" strike="noStrike" cap="none">
                <a:solidFill>
                  <a:srgbClr val="000000"/>
                </a:solidFill>
                <a:latin typeface="Arial"/>
                <a:ea typeface="Arial"/>
                <a:cs typeface="Arial"/>
                <a:sym typeface="Arial"/>
              </a:rPr>
              <a:t>       - Preț</a:t>
            </a:r>
            <a:endParaRPr/>
          </a:p>
          <a:p>
            <a:pPr marL="0" marR="0" lvl="3" indent="0" algn="l" rtl="0">
              <a:lnSpc>
                <a:spcPct val="100000"/>
              </a:lnSpc>
              <a:spcBef>
                <a:spcPts val="600"/>
              </a:spcBef>
              <a:spcAft>
                <a:spcPts val="0"/>
              </a:spcAft>
              <a:buNone/>
            </a:pPr>
            <a:r>
              <a:rPr lang="en-US" sz="1200" b="1" i="0" u="none" strike="noStrike" cap="none">
                <a:solidFill>
                  <a:srgbClr val="000000"/>
                </a:solidFill>
                <a:latin typeface="Arial"/>
                <a:ea typeface="Arial"/>
                <a:cs typeface="Arial"/>
                <a:sym typeface="Arial"/>
              </a:rPr>
              <a:t>       - Timp</a:t>
            </a:r>
            <a:endParaRPr/>
          </a:p>
        </p:txBody>
      </p:sp>
      <p:sp>
        <p:nvSpPr>
          <p:cNvPr id="218" name="Google Shape;218;p21"/>
          <p:cNvSpPr txBox="1"/>
          <p:nvPr/>
        </p:nvSpPr>
        <p:spPr>
          <a:xfrm>
            <a:off x="3980613" y="1285249"/>
            <a:ext cx="187711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Factori Sociali</a:t>
            </a:r>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Norme sociale</a:t>
            </a:r>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Cultura</a:t>
            </a:r>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rgbClr val="000000"/>
                </a:solidFill>
                <a:latin typeface="Arial"/>
                <a:ea typeface="Arial"/>
                <a:cs typeface="Arial"/>
                <a:sym typeface="Arial"/>
              </a:rPr>
              <a:t>Mass media</a:t>
            </a:r>
            <a:endParaRPr/>
          </a:p>
          <a:p>
            <a:pPr marL="0" marR="0" lvl="4" indent="0" algn="l" rtl="0">
              <a:lnSpc>
                <a:spcPct val="100000"/>
              </a:lnSpc>
              <a:spcBef>
                <a:spcPts val="600"/>
              </a:spcBef>
              <a:spcAft>
                <a:spcPts val="0"/>
              </a:spcAft>
              <a:buNone/>
            </a:pPr>
            <a:r>
              <a:rPr lang="en-US" sz="1200" b="1" i="0" u="none" strike="noStrike" cap="none">
                <a:solidFill>
                  <a:srgbClr val="000000"/>
                </a:solidFill>
                <a:latin typeface="Arial"/>
                <a:ea typeface="Arial"/>
                <a:cs typeface="Arial"/>
                <a:sym typeface="Arial"/>
              </a:rPr>
              <a:t>     (Stabilirea Agendei)</a:t>
            </a:r>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Bildschirmpräsentation (16:9)</PresentationFormat>
  <Paragraphs>122</Paragraphs>
  <Slides>19</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Roboto</vt:lpstr>
      <vt:lpstr>Arial</vt:lpstr>
      <vt:lpstr>Times New Roman</vt:lpstr>
      <vt:lpstr>Bebas Neue</vt:lpstr>
      <vt:lpstr>Noto Sans</vt:lpstr>
      <vt:lpstr>Arial</vt:lpstr>
      <vt:lpstr>Calibri</vt:lpstr>
      <vt:lpstr>Creal Modern Portfolio by Slidesgo</vt:lpstr>
      <vt:lpstr>Modelarea afacerilor pentru Companiile din economia circularA</vt:lpstr>
      <vt:lpstr>CONSUMUL DURABIL</vt:lpstr>
      <vt:lpstr>Scopul Masterclassului</vt:lpstr>
      <vt:lpstr>Structura Masterclassului – consum durabil</vt:lpstr>
      <vt:lpstr>Ce este consumul durabil?</vt:lpstr>
      <vt:lpstr>My work - project 2</vt:lpstr>
      <vt:lpstr>  Dezvoltarea durabilA se bazeaza pe trei piloni fundamentali: social, economic si de mediu.</vt:lpstr>
      <vt:lpstr>  Model de decizie de consum durabil: Factori determinanTi si motivatii  </vt:lpstr>
      <vt:lpstr>  Model de decizie de consum durabil: Factori determinanTi si motivatii  </vt:lpstr>
      <vt:lpstr>Care sunt exemplele de consum durabil?</vt:lpstr>
      <vt:lpstr>Care sunt exemplele de consum durabil?</vt:lpstr>
      <vt:lpstr>ACTIVITate </vt:lpstr>
      <vt:lpstr>ACTIVITate</vt:lpstr>
      <vt:lpstr>ACTIVITate </vt:lpstr>
      <vt:lpstr>ACTIVITate </vt:lpstr>
      <vt:lpstr>ACTIVITate </vt:lpstr>
      <vt:lpstr>Concluzii</vt:lpstr>
      <vt:lpstr>Concluzii</vt:lpstr>
      <vt:lpstr>MulTumesc!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Modelarea afacerilor pentru Companiile din economia circularA</dc:title>
  <cp:lastModifiedBy>saskia_ha@web.de</cp:lastModifiedBy>
  <cp:revision>1</cp:revision>
  <dcterms:modified xsi:type="dcterms:W3CDTF">2023-06-21T14:44:46Z</dcterms:modified>
</cp:coreProperties>
</file>