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71" r:id="rId8"/>
    <p:sldId id="273" r:id="rId9"/>
    <p:sldId id="272" r:id="rId10"/>
    <p:sldId id="269" r:id="rId11"/>
    <p:sldId id="270" r:id="rId12"/>
    <p:sldId id="262" r:id="rId13"/>
    <p:sldId id="266" r:id="rId14"/>
    <p:sldId id="267" r:id="rId15"/>
    <p:sldId id="268" r:id="rId16"/>
    <p:sldId id="274" r:id="rId17"/>
    <p:sldId id="275" r:id="rId18"/>
    <p:sldId id="276" r:id="rId19"/>
    <p:sldId id="265" r:id="rId20"/>
  </p:sldIdLst>
  <p:sldSz cx="9144000" cy="5143500" type="screen16x9"/>
  <p:notesSz cx="6858000" cy="9144000"/>
  <p:embeddedFontLst>
    <p:embeddedFont>
      <p:font typeface="Bebas Neue" panose="020B0606020202050201" pitchFamily="34" charset="0"/>
      <p:regular r:id="rId22"/>
    </p:embeddedFont>
    <p:embeddedFont>
      <p:font typeface="Noto Sans" panose="020B050204050402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8uS3mDX5b0cqq3T8xF4lemfnh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540"/>
    <a:srgbClr val="E7501B"/>
    <a:srgbClr val="14A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54"/>
  </p:normalViewPr>
  <p:slideViewPr>
    <p:cSldViewPr snapToGrid="0">
      <p:cViewPr varScale="1">
        <p:scale>
          <a:sx n="105" d="100"/>
          <a:sy n="105" d="100"/>
        </p:scale>
        <p:origin x="2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858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4547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43038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015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72821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0918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1236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6676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741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273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7434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1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1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1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oogle Shape;34;p13" descr="Graphical user interface, text, application&#10;&#10;Description automatically generated">
            <a:extLst>
              <a:ext uri="{FF2B5EF4-FFF2-40B4-BE49-F238E27FC236}">
                <a16:creationId xmlns:a16="http://schemas.microsoft.com/office/drawing/2014/main" id="{E196E124-3090-53B3-EF64-38C15554EE2F}"/>
              </a:ext>
            </a:extLst>
          </p:cNvPr>
          <p:cNvPicPr preferRelativeResize="0"/>
          <p:nvPr userDrawn="1"/>
        </p:nvPicPr>
        <p:blipFill rotWithShape="1">
          <a:blip r:embed="rId3">
            <a:alphaModFix/>
          </a:blip>
          <a:srcRect r="25004"/>
          <a:stretch/>
        </p:blipFill>
        <p:spPr>
          <a:xfrm>
            <a:off x="72618" y="4827345"/>
            <a:ext cx="1006682" cy="275804"/>
          </a:xfrm>
          <a:prstGeom prst="rect">
            <a:avLst/>
          </a:prstGeom>
          <a:noFill/>
          <a:ln>
            <a:noFill/>
          </a:ln>
        </p:spPr>
      </p:pic>
      <p:sp>
        <p:nvSpPr>
          <p:cNvPr id="3" name="TextBox 19">
            <a:extLst>
              <a:ext uri="{FF2B5EF4-FFF2-40B4-BE49-F238E27FC236}">
                <a16:creationId xmlns:a16="http://schemas.microsoft.com/office/drawing/2014/main" id="{1ECA9618-11D3-2D83-2748-92659DBB5FB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2191821E-3701-A610-9318-C10E42CC3F63}"/>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0"/>
        <p:cNvGrpSpPr/>
        <p:nvPr/>
      </p:nvGrpSpPr>
      <p:grpSpPr>
        <a:xfrm>
          <a:off x="0" y="0"/>
          <a:ext cx="0" cy="0"/>
          <a:chOff x="0" y="0"/>
          <a:chExt cx="0" cy="0"/>
        </a:xfrm>
      </p:grpSpPr>
      <p:sp>
        <p:nvSpPr>
          <p:cNvPr id="111" name="Google Shape;111;p2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22"/>
          <p:cNvGrpSpPr/>
          <p:nvPr/>
        </p:nvGrpSpPr>
        <p:grpSpPr>
          <a:xfrm rot="10800000">
            <a:off x="7782805" y="539502"/>
            <a:ext cx="682510" cy="1078346"/>
            <a:chOff x="4210925" y="3949824"/>
            <a:chExt cx="325625" cy="514601"/>
          </a:xfrm>
        </p:grpSpPr>
        <p:sp>
          <p:nvSpPr>
            <p:cNvPr id="113" name="Google Shape;113;p2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2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7" name="Google Shape;117;p22" descr="Graphical user interface, text, application&#10;&#10;Description automatically generated"/>
          <p:cNvPicPr preferRelativeResize="0"/>
          <p:nvPr/>
        </p:nvPicPr>
        <p:blipFill rotWithShape="1">
          <a:blip r:embed="rId3">
            <a:alphaModFix/>
          </a:blip>
          <a:srcRect r="25004"/>
          <a:stretch/>
        </p:blipFill>
        <p:spPr>
          <a:xfrm>
            <a:off x="72618" y="4730189"/>
            <a:ext cx="1006682" cy="275804"/>
          </a:xfrm>
          <a:prstGeom prst="rect">
            <a:avLst/>
          </a:prstGeom>
          <a:noFill/>
          <a:ln>
            <a:noFill/>
          </a:ln>
        </p:spPr>
      </p:pic>
      <p:sp>
        <p:nvSpPr>
          <p:cNvPr id="2" name="TextBox 19">
            <a:extLst>
              <a:ext uri="{FF2B5EF4-FFF2-40B4-BE49-F238E27FC236}">
                <a16:creationId xmlns:a16="http://schemas.microsoft.com/office/drawing/2014/main" id="{3158CB87-44D8-ABC8-705F-5185F27436F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691AD8CD-4DB7-ADA6-8375-FE7C8F299EDB}"/>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8"/>
        <p:cNvGrpSpPr/>
        <p:nvPr/>
      </p:nvGrpSpPr>
      <p:grpSpPr>
        <a:xfrm>
          <a:off x="0" y="0"/>
          <a:ext cx="0" cy="0"/>
          <a:chOff x="0" y="0"/>
          <a:chExt cx="0" cy="0"/>
        </a:xfrm>
      </p:grpSpPr>
      <p:sp>
        <p:nvSpPr>
          <p:cNvPr id="119" name="Google Shape;119;p2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2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6" name="Google Shape;126;p23" descr="Graphical user interface, text, application&#10;&#10;Description automatically generated"/>
          <p:cNvPicPr preferRelativeResize="0"/>
          <p:nvPr/>
        </p:nvPicPr>
        <p:blipFill rotWithShape="1">
          <a:blip r:embed="rId3">
            <a:alphaModFix/>
          </a:blip>
          <a:srcRect r="25004"/>
          <a:stretch/>
        </p:blipFill>
        <p:spPr>
          <a:xfrm>
            <a:off x="72618" y="4754561"/>
            <a:ext cx="1006682" cy="275804"/>
          </a:xfrm>
          <a:prstGeom prst="rect">
            <a:avLst/>
          </a:prstGeom>
          <a:noFill/>
          <a:ln>
            <a:noFill/>
          </a:ln>
        </p:spPr>
      </p:pic>
      <p:sp>
        <p:nvSpPr>
          <p:cNvPr id="2" name="TextBox 19">
            <a:extLst>
              <a:ext uri="{FF2B5EF4-FFF2-40B4-BE49-F238E27FC236}">
                <a16:creationId xmlns:a16="http://schemas.microsoft.com/office/drawing/2014/main" id="{87A12A22-26A9-1125-169C-EFF24BC7869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EE7ABE68-76F2-72AC-DEE1-E8DBEEA7D5D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13"/>
          <p:cNvGrpSpPr/>
          <p:nvPr/>
        </p:nvGrpSpPr>
        <p:grpSpPr>
          <a:xfrm>
            <a:off x="8431033" y="-449325"/>
            <a:ext cx="1061212" cy="1676776"/>
            <a:chOff x="4210925" y="3949824"/>
            <a:chExt cx="325625" cy="514601"/>
          </a:xfrm>
        </p:grpSpPr>
        <p:sp>
          <p:nvSpPr>
            <p:cNvPr id="29" name="Google Shape;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4" name="Google Shape;34;p13" descr="Graphical user interface, text, application&#10;&#10;Description automatically generated"/>
          <p:cNvPicPr preferRelativeResize="0"/>
          <p:nvPr/>
        </p:nvPicPr>
        <p:blipFill rotWithShape="1">
          <a:blip r:embed="rId3">
            <a:alphaModFix/>
          </a:blip>
          <a:srcRect r="25004"/>
          <a:stretch/>
        </p:blipFill>
        <p:spPr>
          <a:xfrm>
            <a:off x="72618" y="4827345"/>
            <a:ext cx="1006682" cy="275804"/>
          </a:xfrm>
          <a:prstGeom prst="rect">
            <a:avLst/>
          </a:prstGeom>
          <a:noFill/>
          <a:ln>
            <a:noFill/>
          </a:ln>
        </p:spPr>
      </p:pic>
      <p:sp>
        <p:nvSpPr>
          <p:cNvPr id="2" name="TextBox 19">
            <a:extLst>
              <a:ext uri="{FF2B5EF4-FFF2-40B4-BE49-F238E27FC236}">
                <a16:creationId xmlns:a16="http://schemas.microsoft.com/office/drawing/2014/main" id="{CA895B7E-4D2B-9650-85EA-AE88C17B42D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5F6C9FC9-4EAE-12CE-C5B5-0A91B547B9BD}"/>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1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4"/>
          <p:cNvGrpSpPr/>
          <p:nvPr/>
        </p:nvGrpSpPr>
        <p:grpSpPr>
          <a:xfrm>
            <a:off x="8225003" y="433123"/>
            <a:ext cx="411785" cy="650559"/>
            <a:chOff x="4210925" y="3949824"/>
            <a:chExt cx="325625" cy="514601"/>
          </a:xfrm>
        </p:grpSpPr>
        <p:sp>
          <p:nvSpPr>
            <p:cNvPr id="40" name="Google Shape;40;p1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3" name="Google Shape;43;p1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22CFE268-F09A-8F71-76A0-9F766284D3A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F20A09EB-B14A-6E19-1D31-F2FB9973DE61}"/>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1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1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1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15"/>
          <p:cNvGrpSpPr/>
          <p:nvPr/>
        </p:nvGrpSpPr>
        <p:grpSpPr>
          <a:xfrm flipH="1">
            <a:off x="-2177742" y="-2909309"/>
            <a:ext cx="12699962" cy="4468012"/>
            <a:chOff x="56293" y="466675"/>
            <a:chExt cx="7448658" cy="2621150"/>
          </a:xfrm>
        </p:grpSpPr>
        <p:sp>
          <p:nvSpPr>
            <p:cNvPr id="50" name="Google Shape;50;p1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1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15"/>
          <p:cNvGrpSpPr/>
          <p:nvPr/>
        </p:nvGrpSpPr>
        <p:grpSpPr>
          <a:xfrm flipH="1">
            <a:off x="8393467" y="586788"/>
            <a:ext cx="789213" cy="1219105"/>
            <a:chOff x="5879525" y="2876325"/>
            <a:chExt cx="325650" cy="504075"/>
          </a:xfrm>
        </p:grpSpPr>
        <p:sp>
          <p:nvSpPr>
            <p:cNvPr id="54" name="Google Shape;54;p1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1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1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0" name="Google Shape;60;p15" descr="Graphical user interface, text, application&#10;&#10;Description automatically generated"/>
          <p:cNvPicPr preferRelativeResize="0"/>
          <p:nvPr/>
        </p:nvPicPr>
        <p:blipFill rotWithShape="1">
          <a:blip r:embed="rId3">
            <a:alphaModFix/>
          </a:blip>
          <a:srcRect r="25004"/>
          <a:stretch/>
        </p:blipFill>
        <p:spPr>
          <a:xfrm>
            <a:off x="72618" y="4731708"/>
            <a:ext cx="1006682" cy="275804"/>
          </a:xfrm>
          <a:prstGeom prst="rect">
            <a:avLst/>
          </a:prstGeom>
          <a:noFill/>
          <a:ln>
            <a:noFill/>
          </a:ln>
        </p:spPr>
      </p:pic>
      <p:sp>
        <p:nvSpPr>
          <p:cNvPr id="2" name="TextBox 19">
            <a:extLst>
              <a:ext uri="{FF2B5EF4-FFF2-40B4-BE49-F238E27FC236}">
                <a16:creationId xmlns:a16="http://schemas.microsoft.com/office/drawing/2014/main" id="{91C75FA1-2669-ECF7-406F-48F987BAAA2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CA99DD09-6C12-E7BC-58B6-3FFB3302202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2">
  <p:cSld name="CUSTOM_6">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572000" y="1477306"/>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3" name="Google Shape;63;p16"/>
          <p:cNvGrpSpPr/>
          <p:nvPr/>
        </p:nvGrpSpPr>
        <p:grpSpPr>
          <a:xfrm flipH="1">
            <a:off x="8589784" y="4408228"/>
            <a:ext cx="554210" cy="859289"/>
            <a:chOff x="2242775" y="2016422"/>
            <a:chExt cx="325050" cy="504100"/>
          </a:xfrm>
        </p:grpSpPr>
        <p:sp>
          <p:nvSpPr>
            <p:cNvPr id="64" name="Google Shape;64;p16"/>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6"/>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16"/>
          <p:cNvSpPr txBox="1">
            <a:spLocks noGrp="1"/>
          </p:cNvSpPr>
          <p:nvPr>
            <p:ph type="subTitle" idx="1"/>
          </p:nvPr>
        </p:nvSpPr>
        <p:spPr>
          <a:xfrm>
            <a:off x="4572125" y="2082981"/>
            <a:ext cx="3580500" cy="219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7" name="Google Shape;67;p16"/>
          <p:cNvSpPr/>
          <p:nvPr/>
        </p:nvSpPr>
        <p:spPr>
          <a:xfrm>
            <a:off x="6945857" y="-300700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1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46157856-6A1C-1581-D48E-CF217BBB8112}"/>
              </a:ext>
            </a:extLst>
          </p:cNvPr>
          <p:cNvPicPr>
            <a:picLocks noChangeAspect="1"/>
          </p:cNvPicPr>
          <p:nvPr userDrawn="1"/>
        </p:nvPicPr>
        <p:blipFill>
          <a:blip r:embed="rId3"/>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84" name="Google Shape;84;p18"/>
          <p:cNvGrpSpPr/>
          <p:nvPr/>
        </p:nvGrpSpPr>
        <p:grpSpPr>
          <a:xfrm>
            <a:off x="6609" y="4254853"/>
            <a:ext cx="554210" cy="859289"/>
            <a:chOff x="2242775" y="2016422"/>
            <a:chExt cx="325050" cy="504100"/>
          </a:xfrm>
        </p:grpSpPr>
        <p:sp>
          <p:nvSpPr>
            <p:cNvPr id="85" name="Google Shape;85;p1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1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8" name="Google Shape;88;p1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 name="Google Shape;90;p1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1" name="Google Shape;91;p18" descr="Graphical user interface, text, application&#10;&#10;Description automatically generated"/>
          <p:cNvPicPr preferRelativeResize="0"/>
          <p:nvPr/>
        </p:nvPicPr>
        <p:blipFill rotWithShape="1">
          <a:blip r:embed="rId3">
            <a:alphaModFix/>
          </a:blip>
          <a:srcRect r="25004"/>
          <a:stretch/>
        </p:blipFill>
        <p:spPr>
          <a:xfrm>
            <a:off x="72618" y="4773286"/>
            <a:ext cx="1006682" cy="275804"/>
          </a:xfrm>
          <a:prstGeom prst="rect">
            <a:avLst/>
          </a:prstGeom>
          <a:noFill/>
          <a:ln>
            <a:noFill/>
          </a:ln>
        </p:spPr>
      </p:pic>
      <p:sp>
        <p:nvSpPr>
          <p:cNvPr id="2" name="TextBox 19">
            <a:extLst>
              <a:ext uri="{FF2B5EF4-FFF2-40B4-BE49-F238E27FC236}">
                <a16:creationId xmlns:a16="http://schemas.microsoft.com/office/drawing/2014/main" id="{9A356010-94D3-042D-4DA6-73FFFB656D0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CCC0B213-B7B4-035C-00A9-1A5F0D72D242}"/>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pic>
        <p:nvPicPr>
          <p:cNvPr id="93" name="Google Shape;93;p1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4" name="Google Shape;94;p19" descr="Graphical user interface, text, application&#10;&#10;Description automatically generated"/>
          <p:cNvPicPr preferRelativeResize="0"/>
          <p:nvPr/>
        </p:nvPicPr>
        <p:blipFill rotWithShape="1">
          <a:blip r:embed="rId3">
            <a:alphaModFix/>
          </a:blip>
          <a:srcRect r="25004"/>
          <a:stretch/>
        </p:blipFill>
        <p:spPr>
          <a:xfrm>
            <a:off x="72618" y="4755630"/>
            <a:ext cx="1006682" cy="275804"/>
          </a:xfrm>
          <a:prstGeom prst="rect">
            <a:avLst/>
          </a:prstGeom>
          <a:noFill/>
          <a:ln>
            <a:noFill/>
          </a:ln>
        </p:spPr>
      </p:pic>
      <p:sp>
        <p:nvSpPr>
          <p:cNvPr id="2" name="TextBox 19">
            <a:extLst>
              <a:ext uri="{FF2B5EF4-FFF2-40B4-BE49-F238E27FC236}">
                <a16:creationId xmlns:a16="http://schemas.microsoft.com/office/drawing/2014/main" id="{D9149C88-EF55-7619-E8B9-9BE4332EEB7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15443E04-F990-CF1E-F19C-D9F7FA2D0C1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2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8" name="Google Shape;98;p2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2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3" name="Google Shape;103;p20" descr="Graphical user interface, text, application&#10;&#10;Description automatically generated"/>
          <p:cNvPicPr preferRelativeResize="0"/>
          <p:nvPr/>
        </p:nvPicPr>
        <p:blipFill rotWithShape="1">
          <a:blip r:embed="rId3">
            <a:alphaModFix/>
          </a:blip>
          <a:srcRect r="25004"/>
          <a:stretch/>
        </p:blipFill>
        <p:spPr>
          <a:xfrm>
            <a:off x="72618" y="4777207"/>
            <a:ext cx="1006682" cy="275804"/>
          </a:xfrm>
          <a:prstGeom prst="rect">
            <a:avLst/>
          </a:prstGeom>
          <a:noFill/>
          <a:ln>
            <a:noFill/>
          </a:ln>
        </p:spPr>
      </p:pic>
      <p:sp>
        <p:nvSpPr>
          <p:cNvPr id="2" name="TextBox 19">
            <a:extLst>
              <a:ext uri="{FF2B5EF4-FFF2-40B4-BE49-F238E27FC236}">
                <a16:creationId xmlns:a16="http://schemas.microsoft.com/office/drawing/2014/main" id="{05DDCD8D-7881-2B9F-7AD6-B166BD642BB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1A5E8F48-13AF-AEB6-165D-FFF03E88A4F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4"/>
        <p:cNvGrpSpPr/>
        <p:nvPr/>
      </p:nvGrpSpPr>
      <p:grpSpPr>
        <a:xfrm>
          <a:off x="0" y="0"/>
          <a:ext cx="0" cy="0"/>
          <a:chOff x="0" y="0"/>
          <a:chExt cx="0" cy="0"/>
        </a:xfrm>
      </p:grpSpPr>
      <p:sp>
        <p:nvSpPr>
          <p:cNvPr id="105" name="Google Shape;105;p2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2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9" name="Google Shape;109;p21" descr="Graphical user interface, text, application&#10;&#10;Description automatically generated"/>
          <p:cNvPicPr preferRelativeResize="0"/>
          <p:nvPr/>
        </p:nvPicPr>
        <p:blipFill rotWithShape="1">
          <a:blip r:embed="rId3">
            <a:alphaModFix/>
          </a:blip>
          <a:srcRect r="25004"/>
          <a:stretch/>
        </p:blipFill>
        <p:spPr>
          <a:xfrm>
            <a:off x="72618" y="4703530"/>
            <a:ext cx="1006682" cy="275804"/>
          </a:xfrm>
          <a:prstGeom prst="rect">
            <a:avLst/>
          </a:prstGeom>
          <a:noFill/>
          <a:ln>
            <a:noFill/>
          </a:ln>
        </p:spPr>
      </p:pic>
      <p:sp>
        <p:nvSpPr>
          <p:cNvPr id="2" name="TextBox 19">
            <a:extLst>
              <a:ext uri="{FF2B5EF4-FFF2-40B4-BE49-F238E27FC236}">
                <a16:creationId xmlns:a16="http://schemas.microsoft.com/office/drawing/2014/main" id="{CB9979BD-9F34-9AD8-71B5-00A713C6185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0CB64542-911C-BF07-E9BF-BF373674202B}"/>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2173175" y="1201921"/>
            <a:ext cx="4797649" cy="136982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IE" sz="4000" dirty="0"/>
              <a:t>Business Modelling for Circular Economy Businesses </a:t>
            </a:r>
            <a:endParaRP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713225" y="1477724"/>
            <a:ext cx="7947366" cy="120140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What are the examples of sustainable consumption?</a:t>
            </a:r>
          </a:p>
        </p:txBody>
      </p:sp>
      <p:sp>
        <p:nvSpPr>
          <p:cNvPr id="3" name="TextBox 2">
            <a:extLst>
              <a:ext uri="{FF2B5EF4-FFF2-40B4-BE49-F238E27FC236}">
                <a16:creationId xmlns:a16="http://schemas.microsoft.com/office/drawing/2014/main" id="{E7A0D3E6-50BD-BE27-A81D-655A574901D0}"/>
              </a:ext>
            </a:extLst>
          </p:cNvPr>
          <p:cNvSpPr txBox="1"/>
          <p:nvPr/>
        </p:nvSpPr>
        <p:spPr>
          <a:xfrm>
            <a:off x="2132674" y="2099326"/>
            <a:ext cx="6663956" cy="1938992"/>
          </a:xfrm>
          <a:prstGeom prst="rect">
            <a:avLst/>
          </a:prstGeom>
          <a:noFill/>
        </p:spPr>
        <p:txBody>
          <a:bodyPr wrap="square">
            <a:spAutoFit/>
          </a:bodyPr>
          <a:lstStyle/>
          <a:p>
            <a:pPr algn="l"/>
            <a:br>
              <a:rPr lang="en-US" sz="2000" b="0" i="0" u="none" strike="noStrike" dirty="0">
                <a:solidFill>
                  <a:srgbClr val="202124"/>
                </a:solidFill>
                <a:effectLst/>
                <a:latin typeface="arial" panose="020B0604020202020204" pitchFamily="34" charset="0"/>
              </a:rPr>
            </a:br>
            <a:endParaRPr lang="en-US" sz="2000" b="0" i="0" u="none" strike="noStrike" dirty="0">
              <a:solidFill>
                <a:srgbClr val="202124"/>
              </a:solidFill>
              <a:effectLst/>
              <a:latin typeface="arial" panose="020B0604020202020204" pitchFamily="34" charset="0"/>
            </a:endParaRPr>
          </a:p>
          <a:p>
            <a:pPr algn="l"/>
            <a:r>
              <a:rPr lang="en-US" sz="2000" b="0" i="0" u="none" strike="noStrike" dirty="0">
                <a:solidFill>
                  <a:srgbClr val="202124"/>
                </a:solidFill>
                <a:effectLst/>
                <a:latin typeface="arial" panose="020B0604020202020204" pitchFamily="34" charset="0"/>
              </a:rPr>
              <a:t>Strong sustainable consumption refers to participating in viable environmental activities, such as consuming renewable and efficient goods and services (such as </a:t>
            </a:r>
            <a:r>
              <a:rPr lang="en-US" sz="2000" b="1" i="0" u="none" strike="noStrike" dirty="0">
                <a:solidFill>
                  <a:srgbClr val="202124"/>
                </a:solidFill>
                <a:effectLst/>
                <a:latin typeface="arial" panose="020B0604020202020204" pitchFamily="34" charset="0"/>
              </a:rPr>
              <a:t>electric locomotive, cycling, renewable energy</a:t>
            </a:r>
            <a:r>
              <a:rPr lang="en-US" sz="2000" b="0" i="0" u="none" strike="noStrike" dirty="0">
                <a:solidFill>
                  <a:srgbClr val="202124"/>
                </a:solidFill>
                <a:effectLst/>
                <a:latin typeface="arial" panose="020B0604020202020204" pitchFamily="34" charset="0"/>
              </a:rPr>
              <a:t>).</a:t>
            </a:r>
          </a:p>
        </p:txBody>
      </p:sp>
      <p:pic>
        <p:nvPicPr>
          <p:cNvPr id="4" name="Picture 2" descr="293,547 Examples 图片、库存照片和矢量图| Shutterstock">
            <a:extLst>
              <a:ext uri="{FF2B5EF4-FFF2-40B4-BE49-F238E27FC236}">
                <a16:creationId xmlns:a16="http://schemas.microsoft.com/office/drawing/2014/main" id="{2650C45C-A12D-4D93-8893-2C85ECB18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78" r="869" b="13783"/>
          <a:stretch/>
        </p:blipFill>
        <p:spPr bwMode="auto">
          <a:xfrm>
            <a:off x="713225" y="2724641"/>
            <a:ext cx="1419449" cy="1396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46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713225" y="1477725"/>
            <a:ext cx="6389324"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What are the examples of sustainable consumption?</a:t>
            </a:r>
          </a:p>
        </p:txBody>
      </p:sp>
      <p:sp>
        <p:nvSpPr>
          <p:cNvPr id="3" name="TextBox 2">
            <a:extLst>
              <a:ext uri="{FF2B5EF4-FFF2-40B4-BE49-F238E27FC236}">
                <a16:creationId xmlns:a16="http://schemas.microsoft.com/office/drawing/2014/main" id="{E7A0D3E6-50BD-BE27-A81D-655A574901D0}"/>
              </a:ext>
            </a:extLst>
          </p:cNvPr>
          <p:cNvSpPr txBox="1"/>
          <p:nvPr/>
        </p:nvSpPr>
        <p:spPr>
          <a:xfrm>
            <a:off x="2132674" y="2213335"/>
            <a:ext cx="6663956" cy="1908215"/>
          </a:xfrm>
          <a:prstGeom prst="rect">
            <a:avLst/>
          </a:prstGeom>
          <a:noFill/>
        </p:spPr>
        <p:txBody>
          <a:bodyPr wrap="square">
            <a:spAutoFit/>
          </a:bodyPr>
          <a:lstStyle/>
          <a:p>
            <a:pPr algn="l"/>
            <a:br>
              <a:rPr lang="en-US" b="0" i="0" u="none" strike="noStrike" dirty="0">
                <a:solidFill>
                  <a:srgbClr val="202124"/>
                </a:solidFill>
                <a:effectLst/>
                <a:latin typeface="arial" panose="020B0604020202020204" pitchFamily="34" charset="0"/>
              </a:rPr>
            </a:br>
            <a:endParaRPr lang="en-US" b="0" i="0" u="none" strike="noStrike" dirty="0">
              <a:solidFill>
                <a:srgbClr val="202124"/>
              </a:solidFill>
              <a:effectLst/>
              <a:latin typeface="arial" panose="020B0604020202020204" pitchFamily="34" charset="0"/>
            </a:endParaRPr>
          </a:p>
          <a:p>
            <a:pPr algn="l"/>
            <a:r>
              <a:rPr lang="en-IE" sz="1800" b="0" i="0" u="none" strike="noStrike" dirty="0">
                <a:solidFill>
                  <a:srgbClr val="202124"/>
                </a:solidFill>
                <a:effectLst/>
                <a:latin typeface="arial" panose="020B0604020202020204" pitchFamily="34" charset="0"/>
              </a:rPr>
              <a:t>Sustainable consumption can be understood to include a range of changes in behaviour, such as </a:t>
            </a:r>
            <a:r>
              <a:rPr lang="en-IE" sz="1800" b="1" i="0" u="none" strike="noStrike" dirty="0">
                <a:solidFill>
                  <a:srgbClr val="202124"/>
                </a:solidFill>
                <a:effectLst/>
                <a:latin typeface="arial" panose="020B0604020202020204" pitchFamily="34" charset="0"/>
              </a:rPr>
              <a:t>greater efficiency in the consumption of energy and resources in the home, the minimisation of waste, and more environmentally sound purchasing habits of households</a:t>
            </a:r>
            <a:r>
              <a:rPr lang="en-IE" sz="1800" b="0" i="0" u="none" strike="noStrike" dirty="0">
                <a:solidFill>
                  <a:srgbClr val="202124"/>
                </a:solidFill>
                <a:effectLst/>
                <a:latin typeface="arial" panose="020B0604020202020204" pitchFamily="34" charset="0"/>
              </a:rPr>
              <a:t>.</a:t>
            </a:r>
            <a:endParaRPr lang="en-IE" b="0" i="0" u="none" strike="noStrike" dirty="0">
              <a:solidFill>
                <a:srgbClr val="202124"/>
              </a:solidFill>
              <a:effectLst/>
              <a:latin typeface="arial" panose="020B0604020202020204" pitchFamily="34" charset="0"/>
            </a:endParaRPr>
          </a:p>
        </p:txBody>
      </p:sp>
      <p:pic>
        <p:nvPicPr>
          <p:cNvPr id="4" name="Picture 2" descr="293,547 Examples 图片、库存照片和矢量图| Shutterstock">
            <a:extLst>
              <a:ext uri="{FF2B5EF4-FFF2-40B4-BE49-F238E27FC236}">
                <a16:creationId xmlns:a16="http://schemas.microsoft.com/office/drawing/2014/main" id="{2650C45C-A12D-4D93-8893-2C85ECB18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78" r="869" b="13783"/>
          <a:stretch/>
        </p:blipFill>
        <p:spPr bwMode="auto">
          <a:xfrm>
            <a:off x="713225" y="2724641"/>
            <a:ext cx="1419449" cy="1396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75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186" name="Google Shape;186;p7"/>
          <p:cNvGrpSpPr/>
          <p:nvPr/>
        </p:nvGrpSpPr>
        <p:grpSpPr>
          <a:xfrm>
            <a:off x="1007030" y="1868367"/>
            <a:ext cx="2378309" cy="2149787"/>
            <a:chOff x="1133660" y="2029217"/>
            <a:chExt cx="2378309" cy="2149787"/>
          </a:xfrm>
        </p:grpSpPr>
        <p:sp>
          <p:nvSpPr>
            <p:cNvPr id="187" name="Google Shape;187;p7"/>
            <p:cNvSpPr/>
            <p:nvPr/>
          </p:nvSpPr>
          <p:spPr>
            <a:xfrm>
              <a:off x="1133660" y="2995691"/>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7"/>
            <p:cNvSpPr/>
            <p:nvPr/>
          </p:nvSpPr>
          <p:spPr>
            <a:xfrm>
              <a:off x="1133660" y="2673533"/>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7"/>
            <p:cNvSpPr/>
            <p:nvPr/>
          </p:nvSpPr>
          <p:spPr>
            <a:xfrm>
              <a:off x="1133660" y="2351375"/>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7"/>
            <p:cNvSpPr/>
            <p:nvPr/>
          </p:nvSpPr>
          <p:spPr>
            <a:xfrm>
              <a:off x="1133660" y="2029217"/>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91" name="Google Shape;191;p7"/>
          <p:cNvCxnSpPr/>
          <p:nvPr/>
        </p:nvCxnSpPr>
        <p:spPr>
          <a:xfrm rot="10800000" flipH="1">
            <a:off x="2672400" y="2434450"/>
            <a:ext cx="1338000" cy="14700"/>
          </a:xfrm>
          <a:prstGeom prst="straightConnector1">
            <a:avLst/>
          </a:prstGeom>
          <a:noFill/>
          <a:ln w="19050" cap="flat" cmpd="sng">
            <a:solidFill>
              <a:srgbClr val="15A7A1"/>
            </a:solidFill>
            <a:prstDash val="solid"/>
            <a:round/>
            <a:headEnd type="none" w="sm" len="sm"/>
            <a:tailEnd type="none" w="sm" len="sm"/>
          </a:ln>
        </p:spPr>
      </p:cxnSp>
      <p:cxnSp>
        <p:nvCxnSpPr>
          <p:cNvPr id="192" name="Google Shape;192;p7"/>
          <p:cNvCxnSpPr/>
          <p:nvPr/>
        </p:nvCxnSpPr>
        <p:spPr>
          <a:xfrm rot="10800000" flipH="1">
            <a:off x="3026920" y="2760325"/>
            <a:ext cx="1117500" cy="11700"/>
          </a:xfrm>
          <a:prstGeom prst="straightConnector1">
            <a:avLst/>
          </a:prstGeom>
          <a:noFill/>
          <a:ln w="19050" cap="flat" cmpd="sng">
            <a:solidFill>
              <a:schemeClr val="accent3"/>
            </a:solidFill>
            <a:prstDash val="solid"/>
            <a:round/>
            <a:headEnd type="none" w="sm" len="sm"/>
            <a:tailEnd type="none" w="sm" len="sm"/>
          </a:ln>
        </p:spPr>
      </p:cxnSp>
      <p:cxnSp>
        <p:nvCxnSpPr>
          <p:cNvPr id="193" name="Google Shape;193;p7"/>
          <p:cNvCxnSpPr/>
          <p:nvPr/>
        </p:nvCxnSpPr>
        <p:spPr>
          <a:xfrm rot="10800000" flipH="1">
            <a:off x="2818695" y="3079163"/>
            <a:ext cx="1338000" cy="14700"/>
          </a:xfrm>
          <a:prstGeom prst="straightConnector1">
            <a:avLst/>
          </a:prstGeom>
          <a:noFill/>
          <a:ln w="19050" cap="flat" cmpd="sng">
            <a:solidFill>
              <a:schemeClr val="accent4"/>
            </a:solidFill>
            <a:prstDash val="solid"/>
            <a:round/>
            <a:headEnd type="none" w="sm" len="sm"/>
            <a:tailEnd type="none" w="sm" len="sm"/>
          </a:ln>
        </p:spPr>
      </p:cxnSp>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ACTIVITY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4156695" y="1551100"/>
            <a:ext cx="5136792"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en-US" sz="2400" dirty="0">
                <a:solidFill>
                  <a:schemeClr val="tx1"/>
                </a:solidFill>
                <a:latin typeface="+mj-lt"/>
              </a:rPr>
              <a:t>How can I / we influence on these three fields to achieve more sustainable future? </a:t>
            </a:r>
          </a:p>
          <a:p>
            <a:pPr>
              <a:buSzPts val="1600"/>
            </a:pPr>
            <a:endParaRPr lang="en-US" sz="2400" dirty="0">
              <a:solidFill>
                <a:schemeClr val="tx1"/>
              </a:solidFill>
              <a:latin typeface="+mj-lt"/>
            </a:endParaRPr>
          </a:p>
          <a:p>
            <a:pPr marL="342900" indent="-342900">
              <a:buSzPts val="1600"/>
              <a:buAutoNum type="arabicPeriod"/>
            </a:pPr>
            <a:r>
              <a:rPr lang="en-US" sz="2400" dirty="0">
                <a:solidFill>
                  <a:schemeClr val="tx1"/>
                </a:solidFill>
                <a:latin typeface="+mj-lt"/>
              </a:rPr>
              <a:t>WATER</a:t>
            </a:r>
          </a:p>
          <a:p>
            <a:pPr marL="342900" indent="-342900">
              <a:buSzPts val="1600"/>
              <a:buAutoNum type="arabicPeriod"/>
            </a:pPr>
            <a:r>
              <a:rPr lang="en-US" sz="2400" dirty="0">
                <a:solidFill>
                  <a:schemeClr val="tx1"/>
                </a:solidFill>
                <a:latin typeface="+mj-lt"/>
              </a:rPr>
              <a:t>ENERGY</a:t>
            </a:r>
          </a:p>
          <a:p>
            <a:pPr marL="342900" indent="-342900">
              <a:buSzPts val="1600"/>
              <a:buAutoNum type="arabicPeriod"/>
            </a:pPr>
            <a:r>
              <a:rPr lang="en-US" sz="2400" dirty="0">
                <a:solidFill>
                  <a:schemeClr val="tx1"/>
                </a:solidFill>
                <a:latin typeface="+mj-lt"/>
              </a:rPr>
              <a:t>FOOD</a:t>
            </a:r>
          </a:p>
        </p:txBody>
      </p:sp>
      <p:pic>
        <p:nvPicPr>
          <p:cNvPr id="3074" name="Picture 2" descr="293,547 Examples 图片、库存照片和矢量图| Shutterstock">
            <a:extLst>
              <a:ext uri="{FF2B5EF4-FFF2-40B4-BE49-F238E27FC236}">
                <a16:creationId xmlns:a16="http://schemas.microsoft.com/office/drawing/2014/main" id="{D0155746-8FAC-3714-A927-2E808DBF71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78" r="869" b="13783"/>
          <a:stretch/>
        </p:blipFill>
        <p:spPr bwMode="auto">
          <a:xfrm>
            <a:off x="6725091" y="2782181"/>
            <a:ext cx="1955207" cy="19241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9699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ACTIVITY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584154" y="1020049"/>
            <a:ext cx="2105883"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en-US" sz="2400" dirty="0">
                <a:solidFill>
                  <a:schemeClr val="tx1"/>
                </a:solidFill>
                <a:latin typeface="+mj-lt"/>
              </a:rPr>
              <a:t>Group 1: Design a water saving system for your home / company:</a:t>
            </a:r>
          </a:p>
          <a:p>
            <a:pPr>
              <a:buSzPts val="1600"/>
            </a:pPr>
            <a:endParaRPr lang="en-US" sz="2400" dirty="0">
              <a:solidFill>
                <a:schemeClr val="tx1"/>
              </a:solidFill>
              <a:latin typeface="+mj-lt"/>
            </a:endParaRPr>
          </a:p>
        </p:txBody>
      </p:sp>
      <p:pic>
        <p:nvPicPr>
          <p:cNvPr id="4098" name="Picture 2" descr="Water Conservation | Town of Westminster MA">
            <a:extLst>
              <a:ext uri="{FF2B5EF4-FFF2-40B4-BE49-F238E27FC236}">
                <a16:creationId xmlns:a16="http://schemas.microsoft.com/office/drawing/2014/main" id="{CE3AC134-24A1-16CE-C0CE-234645287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419" y="574801"/>
            <a:ext cx="5019490" cy="399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2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ACTIVITY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100" y="1349659"/>
            <a:ext cx="2901970"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en-US" sz="2400" dirty="0">
                <a:solidFill>
                  <a:schemeClr val="tx1"/>
                </a:solidFill>
                <a:latin typeface="+mj-lt"/>
              </a:rPr>
              <a:t>Group 1: Design an energy saving system for your home / company:</a:t>
            </a:r>
          </a:p>
          <a:p>
            <a:pPr>
              <a:buSzPts val="1600"/>
            </a:pPr>
            <a:endParaRPr lang="en-US" sz="2400" dirty="0">
              <a:solidFill>
                <a:schemeClr val="tx1"/>
              </a:solidFill>
              <a:latin typeface="+mj-lt"/>
            </a:endParaRPr>
          </a:p>
        </p:txBody>
      </p:sp>
      <p:pic>
        <p:nvPicPr>
          <p:cNvPr id="5124" name="Picture 4" descr="Save on Energy Bills: 8 Ways You Can Reduce Energy Usage">
            <a:extLst>
              <a:ext uri="{FF2B5EF4-FFF2-40B4-BE49-F238E27FC236}">
                <a16:creationId xmlns:a16="http://schemas.microsoft.com/office/drawing/2014/main" id="{156DA97B-25EB-6EF1-B565-79BCDD699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420" y="751535"/>
            <a:ext cx="3488088" cy="392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06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ACTIVITY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100" y="1349659"/>
            <a:ext cx="2901970"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en-US" sz="2400" dirty="0">
                <a:solidFill>
                  <a:schemeClr val="tx1"/>
                </a:solidFill>
                <a:latin typeface="+mj-lt"/>
              </a:rPr>
              <a:t>Group 1: Design a food saving system for your home / company:</a:t>
            </a:r>
          </a:p>
          <a:p>
            <a:pPr>
              <a:buSzPts val="1600"/>
            </a:pPr>
            <a:endParaRPr lang="en-US" sz="2400" dirty="0">
              <a:solidFill>
                <a:schemeClr val="tx1"/>
              </a:solidFill>
              <a:latin typeface="+mj-lt"/>
            </a:endParaRPr>
          </a:p>
        </p:txBody>
      </p:sp>
      <p:pic>
        <p:nvPicPr>
          <p:cNvPr id="6146" name="Picture 2" descr="6 Ways Meal Planning Will Save You Money | My Money Coach">
            <a:extLst>
              <a:ext uri="{FF2B5EF4-FFF2-40B4-BE49-F238E27FC236}">
                <a16:creationId xmlns:a16="http://schemas.microsoft.com/office/drawing/2014/main" id="{6B022BF8-38D3-CAD9-7DB1-631550509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419" y="1349659"/>
            <a:ext cx="4919237" cy="327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898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ACTIVITY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100" y="1349659"/>
            <a:ext cx="2901970"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en-US" sz="2400" dirty="0">
                <a:solidFill>
                  <a:schemeClr val="tx1"/>
                </a:solidFill>
                <a:latin typeface="+mj-lt"/>
              </a:rPr>
              <a:t>Group 1: Design a food saving system for your home / company:</a:t>
            </a:r>
          </a:p>
          <a:p>
            <a:pPr>
              <a:buSzPts val="1600"/>
            </a:pPr>
            <a:endParaRPr lang="en-US" sz="2400" dirty="0">
              <a:solidFill>
                <a:schemeClr val="tx1"/>
              </a:solidFill>
              <a:latin typeface="+mj-lt"/>
            </a:endParaRPr>
          </a:p>
        </p:txBody>
      </p:sp>
      <p:pic>
        <p:nvPicPr>
          <p:cNvPr id="6146" name="Picture 2" descr="6 Ways Meal Planning Will Save You Money | My Money Coach">
            <a:extLst>
              <a:ext uri="{FF2B5EF4-FFF2-40B4-BE49-F238E27FC236}">
                <a16:creationId xmlns:a16="http://schemas.microsoft.com/office/drawing/2014/main" id="{6B022BF8-38D3-CAD9-7DB1-631550509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419" y="1349659"/>
            <a:ext cx="4919237" cy="327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240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4800" dirty="0"/>
              <a:t>Conclusion</a:t>
            </a:r>
            <a:r>
              <a:rPr lang="hr-HR" sz="4800" dirty="0"/>
              <a:t>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100" y="1073887"/>
            <a:ext cx="7615511" cy="3565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GB" sz="2000" b="0" i="0" dirty="0">
                <a:solidFill>
                  <a:schemeClr val="tx1"/>
                </a:solidFill>
                <a:effectLst/>
                <a:latin typeface="+mn-lt"/>
              </a:rPr>
              <a:t>When it comes to sustainable consumption for businesses, here are some final conclusions for you to consider:</a:t>
            </a:r>
          </a:p>
          <a:p>
            <a:pPr algn="l"/>
            <a:endParaRPr lang="en-GB" sz="2000" b="0" i="0" dirty="0">
              <a:solidFill>
                <a:schemeClr val="tx1"/>
              </a:solidFill>
              <a:effectLst/>
              <a:latin typeface="+mn-lt"/>
            </a:endParaRPr>
          </a:p>
          <a:p>
            <a:pPr marL="514350" indent="-514350" algn="l">
              <a:buFont typeface="+mj-lt"/>
              <a:buAutoNum type="arabicPeriod"/>
            </a:pPr>
            <a:r>
              <a:rPr lang="en-GB" sz="1600" b="0" i="0" dirty="0">
                <a:solidFill>
                  <a:schemeClr val="tx1"/>
                </a:solidFill>
                <a:effectLst/>
                <a:latin typeface="+mn-lt"/>
              </a:rPr>
              <a:t>Sustainability should be integrated into all aspects of a business, including product design, sourcing, production, packaging, distribution, and end-of-life considerations</a:t>
            </a:r>
          </a:p>
          <a:p>
            <a:pPr marL="514350" indent="-514350" algn="l">
              <a:buFont typeface="+mj-lt"/>
              <a:buAutoNum type="arabicPeriod"/>
            </a:pPr>
            <a:r>
              <a:rPr lang="en-GB" sz="1600" b="0" i="0" dirty="0">
                <a:solidFill>
                  <a:schemeClr val="tx1"/>
                </a:solidFill>
                <a:effectLst/>
                <a:latin typeface="+mn-lt"/>
              </a:rPr>
              <a:t>Move away from the traditional linear "take-make-dispose" model and embrace circular economy principles</a:t>
            </a:r>
            <a:endParaRPr lang="en-GB" sz="1600" dirty="0">
              <a:solidFill>
                <a:schemeClr val="tx1"/>
              </a:solidFill>
              <a:latin typeface="+mn-lt"/>
            </a:endParaRPr>
          </a:p>
          <a:p>
            <a:pPr marL="514350" indent="-514350" algn="l">
              <a:buFont typeface="+mj-lt"/>
              <a:buAutoNum type="arabicPeriod"/>
            </a:pPr>
            <a:r>
              <a:rPr lang="en-GB" sz="1600" b="0" i="0" dirty="0">
                <a:solidFill>
                  <a:schemeClr val="tx1"/>
                </a:solidFill>
                <a:effectLst/>
                <a:latin typeface="+mn-lt"/>
              </a:rPr>
              <a:t>Encourage customers to make sustainable choices by offering eco-friendly products and services</a:t>
            </a:r>
          </a:p>
          <a:p>
            <a:pPr marL="514350" indent="-514350" algn="l">
              <a:buFont typeface="+mj-lt"/>
              <a:buAutoNum type="arabicPeriod"/>
            </a:pPr>
            <a:r>
              <a:rPr lang="en-GB" sz="1600" b="0" i="0" dirty="0">
                <a:solidFill>
                  <a:schemeClr val="tx1"/>
                </a:solidFill>
                <a:effectLst/>
                <a:latin typeface="+mn-lt"/>
              </a:rPr>
              <a:t>Foster a culture of innovation within your organization. Allocate resources to research and development efforts focused on sustainable technologies, materials, and processes</a:t>
            </a:r>
          </a:p>
          <a:p>
            <a:pPr>
              <a:buSzPts val="1600"/>
            </a:pPr>
            <a:endParaRPr lang="en-US" sz="2000" dirty="0">
              <a:solidFill>
                <a:schemeClr val="tx1"/>
              </a:solidFill>
              <a:latin typeface="+mn-lt"/>
            </a:endParaRPr>
          </a:p>
        </p:txBody>
      </p:sp>
    </p:spTree>
    <p:extLst>
      <p:ext uri="{BB962C8B-B14F-4D97-AF65-F5344CB8AC3E}">
        <p14:creationId xmlns:p14="http://schemas.microsoft.com/office/powerpoint/2010/main" val="396039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4800" dirty="0"/>
              <a:t>Conclusion</a:t>
            </a:r>
            <a:r>
              <a:rPr lang="hr-HR" sz="4800" dirty="0"/>
              <a:t>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099" y="1017680"/>
            <a:ext cx="7615511" cy="3565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endParaRPr lang="en-GB" sz="1600" b="0" i="0" dirty="0">
              <a:solidFill>
                <a:schemeClr val="tx1"/>
              </a:solidFill>
              <a:effectLst/>
              <a:latin typeface="+mn-lt"/>
            </a:endParaRPr>
          </a:p>
          <a:p>
            <a:pPr marL="342900" indent="-342900" algn="l">
              <a:buFont typeface="+mj-lt"/>
              <a:buAutoNum type="arabicPeriod" startAt="5"/>
            </a:pPr>
            <a:r>
              <a:rPr lang="en-GB" sz="1600" b="0" i="0" dirty="0">
                <a:solidFill>
                  <a:schemeClr val="tx1"/>
                </a:solidFill>
                <a:effectLst/>
                <a:latin typeface="+mn-lt"/>
              </a:rPr>
              <a:t>Join industry collaborations, partnerships, or initiatives focused on sustainability. By working together, businesses can address systemic challenges and drive industry-wide change. </a:t>
            </a:r>
          </a:p>
          <a:p>
            <a:pPr marL="342900" indent="-342900" algn="l">
              <a:buFont typeface="+mj-lt"/>
              <a:buAutoNum type="arabicPeriod" startAt="5"/>
            </a:pPr>
            <a:r>
              <a:rPr lang="en-GB" sz="1600" b="0" i="0" dirty="0">
                <a:solidFill>
                  <a:schemeClr val="tx1"/>
                </a:solidFill>
                <a:effectLst/>
                <a:latin typeface="+mn-lt"/>
              </a:rPr>
              <a:t>Sustainability is an ongoing journey. Regularly evaluate and reassess your sustainability initiatives, learn from successes and failures, and adapt your strategies accordingly. </a:t>
            </a:r>
          </a:p>
          <a:p>
            <a:pPr marL="342900" indent="-342900" algn="l">
              <a:buFont typeface="+mj-lt"/>
              <a:buAutoNum type="arabicPeriod" startAt="5"/>
            </a:pPr>
            <a:r>
              <a:rPr lang="en-GB" sz="1600" b="0" i="0" dirty="0">
                <a:solidFill>
                  <a:schemeClr val="tx1"/>
                </a:solidFill>
                <a:effectLst/>
                <a:latin typeface="+mn-lt"/>
              </a:rPr>
              <a:t>Engage in continuous improvement to drive positive environmental and social impacts.</a:t>
            </a:r>
          </a:p>
          <a:p>
            <a:pPr>
              <a:buSzPts val="1600"/>
            </a:pPr>
            <a:endParaRPr lang="en-US" sz="1600" dirty="0">
              <a:solidFill>
                <a:schemeClr val="tx1"/>
              </a:solidFill>
              <a:latin typeface="+mn-lt"/>
            </a:endParaRPr>
          </a:p>
        </p:txBody>
      </p:sp>
    </p:spTree>
    <p:extLst>
      <p:ext uri="{BB962C8B-B14F-4D97-AF65-F5344CB8AC3E}">
        <p14:creationId xmlns:p14="http://schemas.microsoft.com/office/powerpoint/2010/main" val="201882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637511" y="115686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Thank you </a:t>
            </a:r>
            <a:endParaRPr/>
          </a:p>
        </p:txBody>
      </p:sp>
      <p:sp>
        <p:nvSpPr>
          <p:cNvPr id="211" name="Google Shape;211;p10"/>
          <p:cNvSpPr txBox="1"/>
          <p:nvPr/>
        </p:nvSpPr>
        <p:spPr>
          <a:xfrm>
            <a:off x="2969111" y="2302137"/>
            <a:ext cx="32434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E" sz="3200" b="0" i="0" u="none" strike="noStrike" cap="none">
                <a:solidFill>
                  <a:srgbClr val="059540"/>
                </a:solidFill>
                <a:latin typeface="Bebas Neue"/>
                <a:ea typeface="Bebas Neue"/>
                <a:cs typeface="Bebas Neue"/>
                <a:sym typeface="Bebas Neue"/>
              </a:rPr>
              <a:t>Any Questions?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121807" y="1034572"/>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4400" dirty="0"/>
              <a:t>THE SUSTAINABLE CONSUMPTION</a:t>
            </a:r>
            <a:endParaRPr sz="4400" dirty="0"/>
          </a:p>
        </p:txBody>
      </p:sp>
      <p:grpSp>
        <p:nvGrpSpPr>
          <p:cNvPr id="137" name="Google Shape;137;p2"/>
          <p:cNvGrpSpPr/>
          <p:nvPr/>
        </p:nvGrpSpPr>
        <p:grpSpPr>
          <a:xfrm>
            <a:off x="2858975" y="-386925"/>
            <a:ext cx="701425" cy="247750"/>
            <a:chOff x="2858975" y="3984400"/>
            <a:chExt cx="701425" cy="247750"/>
          </a:xfrm>
        </p:grpSpPr>
        <p:sp>
          <p:nvSpPr>
            <p:cNvPr id="138" name="Google Shape;138;p2"/>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26" name="Picture 2" descr="blue and white toothbrush in clear glass jar">
            <a:extLst>
              <a:ext uri="{FF2B5EF4-FFF2-40B4-BE49-F238E27FC236}">
                <a16:creationId xmlns:a16="http://schemas.microsoft.com/office/drawing/2014/main" id="{D086379E-EF07-F601-21FD-B56F64A34C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80" b="24231"/>
          <a:stretch/>
        </p:blipFill>
        <p:spPr bwMode="auto">
          <a:xfrm>
            <a:off x="3702015" y="2142245"/>
            <a:ext cx="3619010" cy="23266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Aim of the Masterclass</a:t>
            </a:r>
            <a:endParaRPr/>
          </a:p>
        </p:txBody>
      </p:sp>
      <p:sp>
        <p:nvSpPr>
          <p:cNvPr id="3" name="TextBox 2">
            <a:extLst>
              <a:ext uri="{FF2B5EF4-FFF2-40B4-BE49-F238E27FC236}">
                <a16:creationId xmlns:a16="http://schemas.microsoft.com/office/drawing/2014/main" id="{890B7255-4009-EB38-A132-501A8E010AEE}"/>
              </a:ext>
            </a:extLst>
          </p:cNvPr>
          <p:cNvSpPr txBox="1"/>
          <p:nvPr/>
        </p:nvSpPr>
        <p:spPr>
          <a:xfrm>
            <a:off x="712974" y="1320191"/>
            <a:ext cx="4582039" cy="1384995"/>
          </a:xfrm>
          <a:prstGeom prst="rect">
            <a:avLst/>
          </a:prstGeom>
          <a:noFill/>
        </p:spPr>
        <p:txBody>
          <a:bodyPr wrap="square">
            <a:spAutoFit/>
          </a:bodyPr>
          <a:lstStyle/>
          <a:p>
            <a:pPr algn="just"/>
            <a:r>
              <a:rPr lang="en-US" sz="1400" dirty="0">
                <a:effectLst/>
                <a:latin typeface="+mj-lt"/>
                <a:ea typeface="Calibri" panose="020F0502020204030204" pitchFamily="34" charset="0"/>
                <a:cs typeface="Calibri" panose="020F0502020204030204" pitchFamily="34" charset="0"/>
              </a:rPr>
              <a:t>Sustainable Consumption is the Holy Grail of environmental sustainability. Sustainable consumption simply put, is to expand the decision-making process of consumers when deciding to buy a product or a service, other than price, quality etc., to include sustainability, however this is defined. </a:t>
            </a:r>
            <a:endParaRPr lang="en-HR" sz="1400" dirty="0">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B791C57-E040-6237-57C5-60314C2B2CA7}"/>
              </a:ext>
            </a:extLst>
          </p:cNvPr>
          <p:cNvSpPr txBox="1"/>
          <p:nvPr/>
        </p:nvSpPr>
        <p:spPr>
          <a:xfrm>
            <a:off x="3445163" y="3193234"/>
            <a:ext cx="4985861" cy="954107"/>
          </a:xfrm>
          <a:prstGeom prst="rect">
            <a:avLst/>
          </a:prstGeom>
          <a:noFill/>
        </p:spPr>
        <p:txBody>
          <a:bodyPr wrap="square">
            <a:spAutoFit/>
          </a:bodyPr>
          <a:lstStyle/>
          <a:p>
            <a:pPr algn="just"/>
            <a:r>
              <a:rPr lang="en-US" sz="1400" b="1" dirty="0">
                <a:effectLst/>
                <a:latin typeface="+mj-lt"/>
                <a:ea typeface="Calibri" panose="020F0502020204030204" pitchFamily="34" charset="0"/>
                <a:cs typeface="Calibri" panose="020F0502020204030204" pitchFamily="34" charset="0"/>
              </a:rPr>
              <a:t>The aim of this Masterclass is to explain the concept of Sustainable Consumption, make it more practical with hands-on </a:t>
            </a:r>
            <a:r>
              <a:rPr lang="en-US" b="1" dirty="0">
                <a:latin typeface="+mj-lt"/>
                <a:ea typeface="Calibri" panose="020F0502020204030204" pitchFamily="34" charset="0"/>
                <a:cs typeface="Calibri" panose="020F0502020204030204" pitchFamily="34" charset="0"/>
              </a:rPr>
              <a:t>a</a:t>
            </a:r>
            <a:r>
              <a:rPr lang="en-US" sz="1400" b="1" dirty="0">
                <a:effectLst/>
                <a:latin typeface="+mj-lt"/>
                <a:ea typeface="Calibri" panose="020F0502020204030204" pitchFamily="34" charset="0"/>
                <a:cs typeface="Calibri" panose="020F0502020204030204" pitchFamily="34" charset="0"/>
              </a:rPr>
              <a:t>ctivities and provide strategies on how we can achieve a more sustainable future. </a:t>
            </a:r>
            <a:endParaRPr lang="en-HR" sz="1400" b="1" dirty="0">
              <a:effectLst/>
              <a:latin typeface="+mj-lt"/>
              <a:ea typeface="Calibri" panose="020F0502020204030204" pitchFamily="34" charset="0"/>
              <a:cs typeface="Times New Roman" panose="02020603050405020304" pitchFamily="18" charset="0"/>
            </a:endParaRPr>
          </a:p>
        </p:txBody>
      </p:sp>
      <p:pic>
        <p:nvPicPr>
          <p:cNvPr id="1026" name="Picture 2" descr="What is Goal-Setting Theory?">
            <a:extLst>
              <a:ext uri="{FF2B5EF4-FFF2-40B4-BE49-F238E27FC236}">
                <a16:creationId xmlns:a16="http://schemas.microsoft.com/office/drawing/2014/main" id="{6D9F0DD1-CFBB-56E6-9AE1-47A21BD3EF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906"/>
          <a:stretch/>
        </p:blipFill>
        <p:spPr bwMode="auto">
          <a:xfrm>
            <a:off x="1125507" y="2986128"/>
            <a:ext cx="1878486" cy="1384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y ESG] Promoting Sustainable Consumption With Responsible Products | LG  NEWSROOM">
            <a:extLst>
              <a:ext uri="{FF2B5EF4-FFF2-40B4-BE49-F238E27FC236}">
                <a16:creationId xmlns:a16="http://schemas.microsoft.com/office/drawing/2014/main" id="{3DC08F44-FD08-6C31-3924-5A2971F539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29" r="7744"/>
          <a:stretch/>
        </p:blipFill>
        <p:spPr bwMode="auto">
          <a:xfrm>
            <a:off x="5938093" y="1270159"/>
            <a:ext cx="2112389" cy="17159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1175043" y="647232"/>
            <a:ext cx="7091502"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Structure of the Masterclass – sustainable consumption</a:t>
            </a:r>
            <a:endParaRPr dirty="0"/>
          </a:p>
        </p:txBody>
      </p:sp>
      <p:sp>
        <p:nvSpPr>
          <p:cNvPr id="153" name="Google Shape;153;p4"/>
          <p:cNvSpPr txBox="1">
            <a:spLocks noGrp="1"/>
          </p:cNvSpPr>
          <p:nvPr>
            <p:ph type="title" idx="2"/>
          </p:nvPr>
        </p:nvSpPr>
        <p:spPr>
          <a:xfrm>
            <a:off x="713225" y="2117962"/>
            <a:ext cx="2572500" cy="130084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hr-HR" dirty="0"/>
              <a:t>1. What is sustainable consu</a:t>
            </a:r>
            <a:r>
              <a:rPr lang="en-IE" dirty="0"/>
              <a:t>m</a:t>
            </a:r>
            <a:r>
              <a:rPr lang="hr-HR" dirty="0"/>
              <a:t>ption</a:t>
            </a:r>
            <a:endParaRPr dirty="0"/>
          </a:p>
        </p:txBody>
      </p:sp>
      <p:sp>
        <p:nvSpPr>
          <p:cNvPr id="154" name="Google Shape;154;p4"/>
          <p:cNvSpPr txBox="1">
            <a:spLocks noGrp="1"/>
          </p:cNvSpPr>
          <p:nvPr>
            <p:ph type="subTitle" idx="1"/>
          </p:nvPr>
        </p:nvSpPr>
        <p:spPr>
          <a:xfrm>
            <a:off x="713225" y="367990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dirty="0"/>
              <a:t>Explanation of the concept</a:t>
            </a:r>
          </a:p>
        </p:txBody>
      </p:sp>
      <p:sp>
        <p:nvSpPr>
          <p:cNvPr id="155" name="Google Shape;155;p4"/>
          <p:cNvSpPr txBox="1">
            <a:spLocks noGrp="1"/>
          </p:cNvSpPr>
          <p:nvPr>
            <p:ph type="title" idx="3"/>
          </p:nvPr>
        </p:nvSpPr>
        <p:spPr>
          <a:xfrm>
            <a:off x="3285750" y="2117961"/>
            <a:ext cx="2572500" cy="134161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hr-HR" dirty="0"/>
              <a:t>2. </a:t>
            </a:r>
            <a:r>
              <a:rPr lang="en-IE" dirty="0"/>
              <a:t>How can </a:t>
            </a:r>
            <a:r>
              <a:rPr lang="en-IE" dirty="0" err="1"/>
              <a:t>i</a:t>
            </a:r>
            <a:r>
              <a:rPr lang="en-IE" dirty="0"/>
              <a:t> achieve sustainable consumption</a:t>
            </a:r>
          </a:p>
        </p:txBody>
      </p:sp>
      <p:sp>
        <p:nvSpPr>
          <p:cNvPr id="156" name="Google Shape;156;p4"/>
          <p:cNvSpPr txBox="1">
            <a:spLocks noGrp="1"/>
          </p:cNvSpPr>
          <p:nvPr>
            <p:ph type="subTitle" idx="5"/>
          </p:nvPr>
        </p:nvSpPr>
        <p:spPr>
          <a:xfrm>
            <a:off x="3285750" y="367990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dirty="0"/>
              <a:t>Activities</a:t>
            </a:r>
          </a:p>
        </p:txBody>
      </p:sp>
      <p:sp>
        <p:nvSpPr>
          <p:cNvPr id="157" name="Google Shape;157;p4"/>
          <p:cNvSpPr txBox="1">
            <a:spLocks noGrp="1"/>
          </p:cNvSpPr>
          <p:nvPr>
            <p:ph type="title" idx="4"/>
          </p:nvPr>
        </p:nvSpPr>
        <p:spPr>
          <a:xfrm>
            <a:off x="5858250" y="2117961"/>
            <a:ext cx="2572500" cy="127754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hr-HR" dirty="0"/>
              <a:t>3. </a:t>
            </a:r>
            <a:r>
              <a:rPr lang="en-IE" dirty="0"/>
              <a:t>Conclusions and further actions</a:t>
            </a:r>
          </a:p>
        </p:txBody>
      </p:sp>
      <p:sp>
        <p:nvSpPr>
          <p:cNvPr id="158" name="Google Shape;158;p4"/>
          <p:cNvSpPr txBox="1">
            <a:spLocks noGrp="1"/>
          </p:cNvSpPr>
          <p:nvPr>
            <p:ph type="subTitle" idx="6"/>
          </p:nvPr>
        </p:nvSpPr>
        <p:spPr>
          <a:xfrm>
            <a:off x="5858250" y="3627772"/>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dirty="0"/>
              <a:t>Further steps </a:t>
            </a:r>
          </a:p>
        </p:txBody>
      </p:sp>
      <p:cxnSp>
        <p:nvCxnSpPr>
          <p:cNvPr id="3" name="Straight Connector 2">
            <a:extLst>
              <a:ext uri="{FF2B5EF4-FFF2-40B4-BE49-F238E27FC236}">
                <a16:creationId xmlns:a16="http://schemas.microsoft.com/office/drawing/2014/main" id="{FC6E1E50-2017-8B62-90CD-55ECF0707E0F}"/>
              </a:ext>
            </a:extLst>
          </p:cNvPr>
          <p:cNvCxnSpPr/>
          <p:nvPr/>
        </p:nvCxnSpPr>
        <p:spPr>
          <a:xfrm>
            <a:off x="611372" y="3602813"/>
            <a:ext cx="7921256" cy="0"/>
          </a:xfrm>
          <a:prstGeom prst="line">
            <a:avLst/>
          </a:prstGeom>
        </p:spPr>
        <p:style>
          <a:lnRef idx="2">
            <a:schemeClr val="dk1"/>
          </a:lnRef>
          <a:fillRef idx="0">
            <a:schemeClr val="dk1"/>
          </a:fillRef>
          <a:effectRef idx="1">
            <a:schemeClr val="dk1"/>
          </a:effectRef>
          <a:fontRef idx="minor">
            <a:schemeClr val="tx1"/>
          </a:fontRef>
        </p:style>
      </p:cxnSp>
      <p:cxnSp>
        <p:nvCxnSpPr>
          <p:cNvPr id="4" name="Straight Connector 3">
            <a:extLst>
              <a:ext uri="{FF2B5EF4-FFF2-40B4-BE49-F238E27FC236}">
                <a16:creationId xmlns:a16="http://schemas.microsoft.com/office/drawing/2014/main" id="{076CD893-A776-491D-121A-E1E6EAD23234}"/>
              </a:ext>
            </a:extLst>
          </p:cNvPr>
          <p:cNvCxnSpPr/>
          <p:nvPr/>
        </p:nvCxnSpPr>
        <p:spPr>
          <a:xfrm>
            <a:off x="611372" y="1913711"/>
            <a:ext cx="7921256"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5"/>
          <p:cNvGrpSpPr/>
          <p:nvPr/>
        </p:nvGrpSpPr>
        <p:grpSpPr>
          <a:xfrm>
            <a:off x="2858975" y="-386925"/>
            <a:ext cx="701425" cy="247750"/>
            <a:chOff x="2858975" y="3984400"/>
            <a:chExt cx="701425" cy="247750"/>
          </a:xfrm>
        </p:grpSpPr>
        <p:sp>
          <p:nvSpPr>
            <p:cNvPr id="164" name="Google Shape;164;p5"/>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5"/>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8" name="Google Shape;168;p5"/>
          <p:cNvSpPr txBox="1">
            <a:spLocks noGrp="1"/>
          </p:cNvSpPr>
          <p:nvPr>
            <p:ph type="title"/>
          </p:nvPr>
        </p:nvSpPr>
        <p:spPr>
          <a:xfrm>
            <a:off x="122660" y="1057955"/>
            <a:ext cx="6875480" cy="141931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4400" dirty="0"/>
              <a:t>What is sustainable consumption?</a:t>
            </a:r>
            <a:endParaRPr sz="4400" dirty="0"/>
          </a:p>
        </p:txBody>
      </p:sp>
      <p:pic>
        <p:nvPicPr>
          <p:cNvPr id="2050" name="Picture 2" descr="Sustainable consumption in everyday personal life Vector Image">
            <a:extLst>
              <a:ext uri="{FF2B5EF4-FFF2-40B4-BE49-F238E27FC236}">
                <a16:creationId xmlns:a16="http://schemas.microsoft.com/office/drawing/2014/main" id="{25A708B1-0F8A-B6B7-F23D-B7F9206381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21" b="12279"/>
          <a:stretch/>
        </p:blipFill>
        <p:spPr bwMode="auto">
          <a:xfrm>
            <a:off x="1016001" y="1906289"/>
            <a:ext cx="1467060" cy="13309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FA70B8-68D5-CC17-3F86-7F97DB7CECA2}"/>
              </a:ext>
            </a:extLst>
          </p:cNvPr>
          <p:cNvSpPr txBox="1"/>
          <p:nvPr/>
        </p:nvSpPr>
        <p:spPr>
          <a:xfrm>
            <a:off x="2564169" y="1906289"/>
            <a:ext cx="5563829" cy="2031325"/>
          </a:xfrm>
          <a:prstGeom prst="rect">
            <a:avLst/>
          </a:prstGeom>
          <a:noFill/>
        </p:spPr>
        <p:txBody>
          <a:bodyPr wrap="square">
            <a:spAutoFit/>
          </a:bodyPr>
          <a:lstStyle/>
          <a:p>
            <a:pPr algn="just"/>
            <a:r>
              <a:rPr lang="en-US" sz="1800" i="1" u="none" strike="noStrike" dirty="0">
                <a:solidFill>
                  <a:srgbClr val="01724C"/>
                </a:solidFill>
                <a:effectLst/>
                <a:latin typeface="Roboto" panose="02000000000000000000" pitchFamily="2" charset="0"/>
              </a:rPr>
              <a:t>“the use of services and related products, which respond to basic needs and bring a better quality of life while minimizing the use of natural resources and toxic materials as well as the emissions of waste and pollutants over the life cycle of the service or product so as not to jeopardize the needs of future generations”</a:t>
            </a:r>
            <a:endParaRPr lang="en-HR" sz="18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title"/>
          </p:nvPr>
        </p:nvSpPr>
        <p:spPr>
          <a:xfrm>
            <a:off x="-10011925" y="57646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My work - project 2</a:t>
            </a:r>
            <a:endParaRPr/>
          </a:p>
        </p:txBody>
      </p:sp>
      <p:sp>
        <p:nvSpPr>
          <p:cNvPr id="175" name="Google Shape;175;p6"/>
          <p:cNvSpPr txBox="1">
            <a:spLocks noGrp="1"/>
          </p:cNvSpPr>
          <p:nvPr>
            <p:ph type="subTitle" idx="1"/>
          </p:nvPr>
        </p:nvSpPr>
        <p:spPr>
          <a:xfrm>
            <a:off x="-10011800" y="1182138"/>
            <a:ext cx="32655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Venus has a beautiful name and is the second planet from the Sun</a:t>
            </a:r>
            <a:endParaRPr sz="1400" b="0" i="0" u="none" strike="noStrike" cap="none">
              <a:solidFill>
                <a:srgbClr val="000000"/>
              </a:solidFill>
              <a:latin typeface="Arial"/>
              <a:ea typeface="Arial"/>
              <a:cs typeface="Arial"/>
              <a:sym typeface="Arial"/>
            </a:endParaRPr>
          </a:p>
        </p:txBody>
      </p:sp>
      <p:sp>
        <p:nvSpPr>
          <p:cNvPr id="176" name="Google Shape;176;p6"/>
          <p:cNvSpPr/>
          <p:nvPr/>
        </p:nvSpPr>
        <p:spPr>
          <a:xfrm flipH="1">
            <a:off x="-1019175" y="3150311"/>
            <a:ext cx="3730796" cy="3588793"/>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6"/>
          <p:cNvSpPr/>
          <p:nvPr/>
        </p:nvSpPr>
        <p:spPr>
          <a:xfrm flipH="1">
            <a:off x="-149170" y="4001525"/>
            <a:ext cx="1876800" cy="18768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 name="Google Shape;178;p6"/>
          <p:cNvPicPr preferRelativeResize="0"/>
          <p:nvPr/>
        </p:nvPicPr>
        <p:blipFill rotWithShape="1">
          <a:blip r:embed="rId3">
            <a:alphaModFix/>
          </a:blip>
          <a:srcRect l="29359" r="29359"/>
          <a:stretch/>
        </p:blipFill>
        <p:spPr>
          <a:xfrm>
            <a:off x="713100" y="576463"/>
            <a:ext cx="3160200" cy="3217200"/>
          </a:xfrm>
          <a:prstGeom prst="ellipse">
            <a:avLst/>
          </a:prstGeom>
          <a:noFill/>
          <a:ln>
            <a:noFill/>
          </a:ln>
        </p:spPr>
      </p:pic>
      <p:sp>
        <p:nvSpPr>
          <p:cNvPr id="179" name="Google Shape;179;p6"/>
          <p:cNvSpPr/>
          <p:nvPr/>
        </p:nvSpPr>
        <p:spPr>
          <a:xfrm>
            <a:off x="713773" y="2396688"/>
            <a:ext cx="3160161" cy="158130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6"/>
          <p:cNvSpPr txBox="1">
            <a:spLocks noGrp="1"/>
          </p:cNvSpPr>
          <p:nvPr>
            <p:ph type="title"/>
          </p:nvPr>
        </p:nvSpPr>
        <p:spPr>
          <a:xfrm>
            <a:off x="3873300" y="57646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Facts and figures</a:t>
            </a:r>
          </a:p>
        </p:txBody>
      </p:sp>
      <p:sp>
        <p:nvSpPr>
          <p:cNvPr id="181" name="Google Shape;181;p6"/>
          <p:cNvSpPr txBox="1">
            <a:spLocks noGrp="1"/>
          </p:cNvSpPr>
          <p:nvPr>
            <p:ph type="subTitle" idx="1"/>
          </p:nvPr>
        </p:nvSpPr>
        <p:spPr>
          <a:xfrm>
            <a:off x="3709497" y="1182137"/>
            <a:ext cx="5136792" cy="3704369"/>
          </a:xfrm>
          <a:prstGeom prst="rect">
            <a:avLst/>
          </a:prstGeom>
          <a:noFill/>
          <a:ln>
            <a:noFill/>
          </a:ln>
        </p:spPr>
        <p:txBody>
          <a:bodyPr spcFirstLastPara="1" wrap="square" lIns="91425" tIns="91425" rIns="91425" bIns="91425" anchor="t" anchorCtr="0">
            <a:noAutofit/>
          </a:bodyPr>
          <a:lstStyle/>
          <a:p>
            <a:pPr marL="285750" indent="-285750"/>
            <a:r>
              <a:rPr lang="en-IE" sz="1600" b="0" i="0" u="none" strike="noStrike" dirty="0">
                <a:solidFill>
                  <a:schemeClr val="tx1"/>
                </a:solidFill>
                <a:effectLst/>
                <a:latin typeface="+mj-lt"/>
              </a:rPr>
              <a:t>Each year, an estimated one third of all food produced – equivalent to 1.3 billion tonnes worth around $1 trillion – </a:t>
            </a:r>
            <a:r>
              <a:rPr lang="en-IE" sz="1600" b="1" i="0" u="none" strike="noStrike" dirty="0">
                <a:solidFill>
                  <a:schemeClr val="tx1"/>
                </a:solidFill>
                <a:effectLst/>
                <a:latin typeface="+mj-lt"/>
              </a:rPr>
              <a:t>ends up rotting in the bins of consumers and retailers or spoiling </a:t>
            </a:r>
            <a:r>
              <a:rPr lang="en-IE" sz="1600" b="0" i="0" u="none" strike="noStrike" dirty="0">
                <a:solidFill>
                  <a:schemeClr val="tx1"/>
                </a:solidFill>
                <a:effectLst/>
                <a:latin typeface="+mj-lt"/>
              </a:rPr>
              <a:t>due to poor transportation and harvesting practices.</a:t>
            </a:r>
          </a:p>
          <a:p>
            <a:pPr marL="285750" indent="-285750"/>
            <a:endParaRPr lang="en-IE" sz="1600" b="0" i="0" u="none" strike="noStrike" dirty="0">
              <a:solidFill>
                <a:schemeClr val="tx1"/>
              </a:solidFill>
              <a:effectLst/>
              <a:latin typeface="+mj-lt"/>
            </a:endParaRPr>
          </a:p>
          <a:p>
            <a:pPr marL="285750" indent="-285750"/>
            <a:r>
              <a:rPr lang="en-IE" sz="1600" b="0" i="0" u="none" strike="noStrike" dirty="0">
                <a:solidFill>
                  <a:schemeClr val="tx1"/>
                </a:solidFill>
                <a:effectLst/>
                <a:latin typeface="+mj-lt"/>
              </a:rPr>
              <a:t>If people worldwide switched to energy efficient light bulbs the world would save </a:t>
            </a:r>
            <a:r>
              <a:rPr lang="en-IE" sz="1600" b="1" i="0" u="none" strike="noStrike" dirty="0">
                <a:solidFill>
                  <a:schemeClr val="tx1"/>
                </a:solidFill>
                <a:effectLst/>
                <a:latin typeface="+mj-lt"/>
              </a:rPr>
              <a:t>US$120 billion annually.</a:t>
            </a:r>
          </a:p>
          <a:p>
            <a:pPr marL="285750" indent="-285750"/>
            <a:endParaRPr lang="en-IE" sz="1600" b="0" i="0" u="none" strike="noStrike" dirty="0">
              <a:solidFill>
                <a:schemeClr val="tx1"/>
              </a:solidFill>
              <a:effectLst/>
              <a:latin typeface="+mj-lt"/>
            </a:endParaRPr>
          </a:p>
          <a:p>
            <a:pPr marL="285750" indent="-285750"/>
            <a:r>
              <a:rPr lang="en-IE" sz="1600" b="0" i="0" u="none" strike="noStrike" dirty="0">
                <a:solidFill>
                  <a:schemeClr val="tx1"/>
                </a:solidFill>
                <a:effectLst/>
                <a:latin typeface="+mj-lt"/>
              </a:rPr>
              <a:t>Should the global population reach 9.6 billion by 2050, the </a:t>
            </a:r>
            <a:r>
              <a:rPr lang="en-IE" sz="1600" b="1" i="0" u="none" strike="noStrike" dirty="0">
                <a:solidFill>
                  <a:schemeClr val="tx1"/>
                </a:solidFill>
                <a:effectLst/>
                <a:latin typeface="+mj-lt"/>
              </a:rPr>
              <a:t>equivalent of almost three planets </a:t>
            </a:r>
            <a:r>
              <a:rPr lang="en-IE" sz="1600" b="0" i="0" u="none" strike="noStrike" dirty="0">
                <a:solidFill>
                  <a:schemeClr val="tx1"/>
                </a:solidFill>
                <a:effectLst/>
                <a:latin typeface="+mj-lt"/>
              </a:rPr>
              <a:t>could be required to provide the natural resources needed to sustain current lifestyles.</a:t>
            </a:r>
          </a:p>
          <a:p>
            <a:pPr marL="0" lvl="0" indent="0" algn="l" rtl="0">
              <a:lnSpc>
                <a:spcPct val="100000"/>
              </a:lnSpc>
              <a:spcBef>
                <a:spcPts val="0"/>
              </a:spcBef>
              <a:spcAft>
                <a:spcPts val="0"/>
              </a:spcAft>
              <a:buSzPts val="1600"/>
              <a:buNone/>
            </a:pPr>
            <a:endParaRPr sz="1600" dirty="0">
              <a:solidFill>
                <a:schemeClr val="tx1"/>
              </a:solidFill>
              <a:latin typeface="+mj-lt"/>
            </a:endParaRPr>
          </a:p>
        </p:txBody>
      </p:sp>
      <p:pic>
        <p:nvPicPr>
          <p:cNvPr id="2" name="Google Shape;69;p16" descr="Graphical user interface, text, application&#10;&#10;Description automatically generated">
            <a:extLst>
              <a:ext uri="{FF2B5EF4-FFF2-40B4-BE49-F238E27FC236}">
                <a16:creationId xmlns:a16="http://schemas.microsoft.com/office/drawing/2014/main" id="{84D1676F-7342-01CF-C5A7-874294A177A9}"/>
              </a:ext>
            </a:extLst>
          </p:cNvPr>
          <p:cNvPicPr preferRelativeResize="0"/>
          <p:nvPr/>
        </p:nvPicPr>
        <p:blipFill rotWithShape="1">
          <a:blip r:embed="rId4">
            <a:alphaModFix/>
          </a:blip>
          <a:srcRect r="25004"/>
          <a:stretch/>
        </p:blipFill>
        <p:spPr>
          <a:xfrm>
            <a:off x="72618" y="4765022"/>
            <a:ext cx="1006682" cy="275804"/>
          </a:xfrm>
          <a:prstGeom prst="rect">
            <a:avLst/>
          </a:prstGeom>
          <a:noFill/>
          <a:ln>
            <a:noFill/>
          </a:ln>
        </p:spPr>
      </p:pic>
      <p:sp>
        <p:nvSpPr>
          <p:cNvPr id="3" name="TextBox 19">
            <a:extLst>
              <a:ext uri="{FF2B5EF4-FFF2-40B4-BE49-F238E27FC236}">
                <a16:creationId xmlns:a16="http://schemas.microsoft.com/office/drawing/2014/main" id="{58070C87-01FB-68D9-6DE5-80AD4509992A}"/>
              </a:ext>
            </a:extLst>
          </p:cNvPr>
          <p:cNvSpPr txBox="1"/>
          <p:nvPr/>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5" name="Title 4">
            <a:extLst>
              <a:ext uri="{FF2B5EF4-FFF2-40B4-BE49-F238E27FC236}">
                <a16:creationId xmlns:a16="http://schemas.microsoft.com/office/drawing/2014/main" id="{7B9AB94D-E3A7-463E-0BA1-B253AE46334D}"/>
              </a:ext>
            </a:extLst>
          </p:cNvPr>
          <p:cNvSpPr>
            <a:spLocks noGrp="1"/>
          </p:cNvSpPr>
          <p:nvPr>
            <p:ph type="title"/>
          </p:nvPr>
        </p:nvSpPr>
        <p:spPr>
          <a:xfrm>
            <a:off x="645463" y="775975"/>
            <a:ext cx="3060475" cy="4614731"/>
          </a:xfrm>
        </p:spPr>
        <p:txBody>
          <a:bodyPr/>
          <a:lstStyle/>
          <a:p>
            <a:br>
              <a:rPr lang="en-US" sz="2000" dirty="0"/>
            </a:br>
            <a:br>
              <a:rPr lang="en-US" sz="2000" dirty="0"/>
            </a:br>
            <a:r>
              <a:rPr lang="en-US" sz="2000" dirty="0"/>
              <a:t>Sustainable development is based on three fundamental pillars: social, economic and environmental.</a:t>
            </a:r>
            <a:br>
              <a:rPr lang="en-US" sz="2000" dirty="0"/>
            </a:br>
            <a:endParaRPr lang="en-HR" sz="2000" dirty="0"/>
          </a:p>
        </p:txBody>
      </p:sp>
      <p:pic>
        <p:nvPicPr>
          <p:cNvPr id="12290" name="Picture 2" descr="Sustainable Consumption">
            <a:extLst>
              <a:ext uri="{FF2B5EF4-FFF2-40B4-BE49-F238E27FC236}">
                <a16:creationId xmlns:a16="http://schemas.microsoft.com/office/drawing/2014/main" id="{F1EE6866-F8B4-CFB4-18C4-CB19FE7A8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139" y="215701"/>
            <a:ext cx="4382151" cy="436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6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5" name="Title 4">
            <a:extLst>
              <a:ext uri="{FF2B5EF4-FFF2-40B4-BE49-F238E27FC236}">
                <a16:creationId xmlns:a16="http://schemas.microsoft.com/office/drawing/2014/main" id="{7B9AB94D-E3A7-463E-0BA1-B253AE46334D}"/>
              </a:ext>
            </a:extLst>
          </p:cNvPr>
          <p:cNvSpPr>
            <a:spLocks noGrp="1"/>
          </p:cNvSpPr>
          <p:nvPr>
            <p:ph type="title"/>
          </p:nvPr>
        </p:nvSpPr>
        <p:spPr>
          <a:xfrm>
            <a:off x="1954829" y="0"/>
            <a:ext cx="5787235" cy="1117848"/>
          </a:xfrm>
        </p:spPr>
        <p:txBody>
          <a:bodyPr/>
          <a:lstStyle/>
          <a:p>
            <a:br>
              <a:rPr lang="en-US" sz="2800" dirty="0"/>
            </a:br>
            <a:r>
              <a:rPr lang="en-US" sz="2800" dirty="0"/>
              <a:t>Decision-Model of Sustainable Consumption: Determinants and Motivations </a:t>
            </a:r>
            <a:br>
              <a:rPr lang="en-US" sz="2800" dirty="0"/>
            </a:br>
            <a:endParaRPr lang="en-HR" sz="2800" dirty="0"/>
          </a:p>
        </p:txBody>
      </p:sp>
      <p:sp>
        <p:nvSpPr>
          <p:cNvPr id="9" name="TextBox 8">
            <a:extLst>
              <a:ext uri="{FF2B5EF4-FFF2-40B4-BE49-F238E27FC236}">
                <a16:creationId xmlns:a16="http://schemas.microsoft.com/office/drawing/2014/main" id="{C32BBFE4-25B2-E30A-F5FD-960F16605265}"/>
              </a:ext>
            </a:extLst>
          </p:cNvPr>
          <p:cNvSpPr txBox="1"/>
          <p:nvPr/>
        </p:nvSpPr>
        <p:spPr>
          <a:xfrm>
            <a:off x="1038003" y="1421076"/>
            <a:ext cx="7620886" cy="3139321"/>
          </a:xfrm>
          <a:prstGeom prst="rect">
            <a:avLst/>
          </a:prstGeom>
          <a:noFill/>
        </p:spPr>
        <p:txBody>
          <a:bodyPr wrap="square">
            <a:spAutoFit/>
          </a:bodyPr>
          <a:lstStyle/>
          <a:p>
            <a:pPr marL="285750" indent="-285750" algn="l">
              <a:buFont typeface="Arial" panose="020B0604020202020204" pitchFamily="34" charset="0"/>
              <a:buChar char="•"/>
            </a:pPr>
            <a:r>
              <a:rPr lang="en-IE" sz="1800" b="0" i="0" u="none" strike="noStrike" dirty="0">
                <a:solidFill>
                  <a:srgbClr val="000000"/>
                </a:solidFill>
                <a:effectLst/>
                <a:latin typeface="+mj-lt"/>
              </a:rPr>
              <a:t>Attempts to explain or change behaviour towards a more sustainable consumption must start off with </a:t>
            </a:r>
            <a:r>
              <a:rPr lang="en-IE" sz="1800" b="1" i="0" u="none" strike="noStrike" dirty="0">
                <a:solidFill>
                  <a:srgbClr val="14A7A1"/>
                </a:solidFill>
                <a:effectLst/>
                <a:latin typeface="+mj-lt"/>
              </a:rPr>
              <a:t>the diverse and interdependent influence quantities of sustainable consumption. </a:t>
            </a:r>
          </a:p>
          <a:p>
            <a:pPr marL="285750" indent="-285750" algn="l">
              <a:buFont typeface="Arial" panose="020B0604020202020204" pitchFamily="34" charset="0"/>
              <a:buChar char="•"/>
            </a:pPr>
            <a:endParaRPr lang="en-IE" sz="1800" b="0" i="0" u="none" strike="noStrike" dirty="0">
              <a:solidFill>
                <a:srgbClr val="000000"/>
              </a:solidFill>
              <a:effectLst/>
              <a:latin typeface="+mj-lt"/>
            </a:endParaRPr>
          </a:p>
          <a:p>
            <a:pPr marL="285750" indent="-285750" algn="l">
              <a:buFont typeface="Arial" panose="020B0604020202020204" pitchFamily="34" charset="0"/>
              <a:buChar char="•"/>
            </a:pPr>
            <a:r>
              <a:rPr lang="en-IE" sz="1800" b="0" i="0" u="none" strike="noStrike" dirty="0">
                <a:solidFill>
                  <a:srgbClr val="000000"/>
                </a:solidFill>
                <a:effectLst/>
                <a:latin typeface="+mj-lt"/>
              </a:rPr>
              <a:t>Next picture gives an overview of a </a:t>
            </a:r>
            <a:r>
              <a:rPr lang="en-IE" sz="1800" b="1" i="0" u="none" strike="noStrike" dirty="0">
                <a:solidFill>
                  <a:srgbClr val="E7501B"/>
                </a:solidFill>
                <a:effectLst/>
                <a:latin typeface="+mj-lt"/>
              </a:rPr>
              <a:t>general decision-making model </a:t>
            </a:r>
            <a:r>
              <a:rPr lang="en-IE" sz="1800" b="0" i="0" u="none" strike="noStrike" dirty="0">
                <a:solidFill>
                  <a:srgbClr val="000000"/>
                </a:solidFill>
                <a:effectLst/>
                <a:latin typeface="+mj-lt"/>
              </a:rPr>
              <a:t>of sustainable consumption derived from different studies.</a:t>
            </a:r>
          </a:p>
          <a:p>
            <a:pPr algn="l"/>
            <a:endParaRPr lang="en-IE" sz="1800" b="0" i="0" u="none" strike="noStrike" dirty="0">
              <a:solidFill>
                <a:srgbClr val="000000"/>
              </a:solidFill>
              <a:effectLst/>
              <a:latin typeface="+mj-lt"/>
            </a:endParaRPr>
          </a:p>
          <a:p>
            <a:pPr marL="285750" indent="-285750" algn="l">
              <a:buFont typeface="Arial" panose="020B0604020202020204" pitchFamily="34" charset="0"/>
              <a:buChar char="•"/>
            </a:pPr>
            <a:r>
              <a:rPr lang="en-IE" sz="1800" b="0" i="0" u="none" strike="noStrike" dirty="0">
                <a:solidFill>
                  <a:srgbClr val="000000"/>
                </a:solidFill>
                <a:effectLst/>
                <a:latin typeface="+mj-lt"/>
              </a:rPr>
              <a:t>It implies that  </a:t>
            </a:r>
            <a:r>
              <a:rPr lang="en-IE" sz="1800" b="1" i="0" u="none" strike="noStrike" dirty="0">
                <a:solidFill>
                  <a:srgbClr val="049540"/>
                </a:solidFill>
                <a:effectLst/>
                <a:latin typeface="+mj-lt"/>
              </a:rPr>
              <a:t>beliefs lead to attitudes, which in their turn derive intentions</a:t>
            </a:r>
            <a:r>
              <a:rPr lang="en-IE" sz="1800" b="0" i="0" u="none" strike="noStrike" dirty="0">
                <a:solidFill>
                  <a:srgbClr val="000000"/>
                </a:solidFill>
                <a:effectLst/>
                <a:latin typeface="+mj-lt"/>
              </a:rPr>
              <a:t>. Intentions determine the actual buying behaviour. Many different individual, social and situational factors influence this decision process</a:t>
            </a:r>
          </a:p>
        </p:txBody>
      </p:sp>
    </p:spTree>
    <p:extLst>
      <p:ext uri="{BB962C8B-B14F-4D97-AF65-F5344CB8AC3E}">
        <p14:creationId xmlns:p14="http://schemas.microsoft.com/office/powerpoint/2010/main" val="215960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7" name="Picture 6">
            <a:extLst>
              <a:ext uri="{FF2B5EF4-FFF2-40B4-BE49-F238E27FC236}">
                <a16:creationId xmlns:a16="http://schemas.microsoft.com/office/drawing/2014/main" id="{7AC80C56-696E-2A4B-D4D2-545B47446E7C}"/>
              </a:ext>
            </a:extLst>
          </p:cNvPr>
          <p:cNvPicPr>
            <a:picLocks noChangeAspect="1"/>
          </p:cNvPicPr>
          <p:nvPr/>
        </p:nvPicPr>
        <p:blipFill>
          <a:blip r:embed="rId3"/>
          <a:stretch>
            <a:fillRect/>
          </a:stretch>
        </p:blipFill>
        <p:spPr>
          <a:xfrm>
            <a:off x="1234731" y="1122028"/>
            <a:ext cx="7223574" cy="3654279"/>
          </a:xfrm>
          <a:prstGeom prst="rect">
            <a:avLst/>
          </a:prstGeom>
        </p:spPr>
      </p:pic>
      <p:sp>
        <p:nvSpPr>
          <p:cNvPr id="4" name="Title 4">
            <a:extLst>
              <a:ext uri="{FF2B5EF4-FFF2-40B4-BE49-F238E27FC236}">
                <a16:creationId xmlns:a16="http://schemas.microsoft.com/office/drawing/2014/main" id="{23D17205-971B-CBD0-8A20-78CD9DE1CBD6}"/>
              </a:ext>
            </a:extLst>
          </p:cNvPr>
          <p:cNvSpPr>
            <a:spLocks noGrp="1"/>
          </p:cNvSpPr>
          <p:nvPr>
            <p:ph type="title"/>
          </p:nvPr>
        </p:nvSpPr>
        <p:spPr>
          <a:xfrm>
            <a:off x="2337601" y="-297711"/>
            <a:ext cx="5700613" cy="1117848"/>
          </a:xfrm>
        </p:spPr>
        <p:txBody>
          <a:bodyPr/>
          <a:lstStyle/>
          <a:p>
            <a:br>
              <a:rPr lang="en-US" sz="2400" dirty="0"/>
            </a:br>
            <a:r>
              <a:rPr lang="en-US" sz="2400" dirty="0"/>
              <a:t>Decision-Model of Sustainable Consumption: Determinants and Motivations </a:t>
            </a:r>
            <a:br>
              <a:rPr lang="en-US" sz="2400" dirty="0"/>
            </a:br>
            <a:endParaRPr lang="en-HR" sz="2400" dirty="0"/>
          </a:p>
        </p:txBody>
      </p:sp>
    </p:spTree>
    <p:extLst>
      <p:ext uri="{BB962C8B-B14F-4D97-AF65-F5344CB8AC3E}">
        <p14:creationId xmlns:p14="http://schemas.microsoft.com/office/powerpoint/2010/main" val="3245278045"/>
      </p:ext>
    </p:extLst>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811</Words>
  <Application>Microsoft Office PowerPoint</Application>
  <PresentationFormat>Bildschirmpräsentation (16:9)</PresentationFormat>
  <Paragraphs>65</Paragraphs>
  <Slides>19</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Roboto</vt:lpstr>
      <vt:lpstr>Bebas Neue</vt:lpstr>
      <vt:lpstr>Noto Sans</vt:lpstr>
      <vt:lpstr>Arial</vt:lpstr>
      <vt:lpstr>Arial</vt:lpstr>
      <vt:lpstr>Creal Modern Portfolio by Slidesgo</vt:lpstr>
      <vt:lpstr>Business Modelling for Circular Economy Businesses </vt:lpstr>
      <vt:lpstr>THE SUSTAINABLE CONSUMPTION</vt:lpstr>
      <vt:lpstr>Aim of the Masterclass</vt:lpstr>
      <vt:lpstr>Structure of the Masterclass – sustainable consumption</vt:lpstr>
      <vt:lpstr>What is sustainable consumption?</vt:lpstr>
      <vt:lpstr>My work - project 2</vt:lpstr>
      <vt:lpstr>  Sustainable development is based on three fundamental pillars: social, economic and environmental. </vt:lpstr>
      <vt:lpstr> Decision-Model of Sustainable Consumption: Determinants and Motivations  </vt:lpstr>
      <vt:lpstr> Decision-Model of Sustainable Consumption: Determinants and Motivations  </vt:lpstr>
      <vt:lpstr>What are the examples of sustainable consumption?</vt:lpstr>
      <vt:lpstr>What are the examples of sustainable consumption?</vt:lpstr>
      <vt:lpstr>ACTIVITY </vt:lpstr>
      <vt:lpstr>ACTIVITY </vt:lpstr>
      <vt:lpstr>ACTIVITY </vt:lpstr>
      <vt:lpstr>ACTIVITY </vt:lpstr>
      <vt:lpstr>ACTIVITY </vt:lpstr>
      <vt:lpstr>Conclusion </vt:lpstr>
      <vt:lpstr>Conclusion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Modelling for Circular Economy Businesses</dc:title>
  <dc:creator>Jennifer Nolan</dc:creator>
  <cp:lastModifiedBy>saskia_ha@web.de</cp:lastModifiedBy>
  <cp:revision>11</cp:revision>
  <dcterms:modified xsi:type="dcterms:W3CDTF">2023-06-21T13:30:47Z</dcterms:modified>
</cp:coreProperties>
</file>