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1" r:id="rId8"/>
    <p:sldId id="273" r:id="rId9"/>
    <p:sldId id="272" r:id="rId10"/>
    <p:sldId id="269" r:id="rId11"/>
    <p:sldId id="270" r:id="rId12"/>
    <p:sldId id="262" r:id="rId13"/>
    <p:sldId id="266" r:id="rId14"/>
    <p:sldId id="267" r:id="rId15"/>
    <p:sldId id="268" r:id="rId16"/>
    <p:sldId id="274" r:id="rId17"/>
    <p:sldId id="275" r:id="rId18"/>
    <p:sldId id="276" r:id="rId19"/>
    <p:sldId id="265" r:id="rId20"/>
  </p:sldIdLst>
  <p:sldSz cx="9144000" cy="5143500" type="screen16x9"/>
  <p:notesSz cx="6858000" cy="9144000"/>
  <p:embeddedFontLst>
    <p:embeddedFont>
      <p:font typeface="Bebas Neue" panose="020B0606020202050201" pitchFamily="34" charset="0"/>
      <p:regular r:id="rId22"/>
    </p:embeddedFont>
    <p:embeddedFont>
      <p:font typeface="Noto Sans" panose="020B0502040504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540"/>
    <a:srgbClr val="E7501B"/>
    <a:srgbClr val="14A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37"/>
  </p:normalViewPr>
  <p:slideViewPr>
    <p:cSldViewPr snapToGrid="0">
      <p:cViewPr varScale="1">
        <p:scale>
          <a:sx n="101" d="100"/>
          <a:sy n="101" d="100"/>
        </p:scale>
        <p:origin x="7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58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454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303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0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282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091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123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667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74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273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743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3F31493-BD14-2267-B6D5-F1C9647850B3}"/>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3" name="Google Shape;34;p13" descr="Graphical user interface, text, application&#10;&#10;Description automatically generated">
            <a:extLst>
              <a:ext uri="{FF2B5EF4-FFF2-40B4-BE49-F238E27FC236}">
                <a16:creationId xmlns:a16="http://schemas.microsoft.com/office/drawing/2014/main" id="{CB0A2F14-936B-8178-08BA-C9472DD3E689}"/>
              </a:ext>
            </a:extLst>
          </p:cNvPr>
          <p:cNvPicPr preferRelativeResize="0"/>
          <p:nvPr userDrawn="1"/>
        </p:nvPicPr>
        <p:blipFill rotWithShape="1">
          <a:blip r:embed="rId4">
            <a:alphaModFix/>
          </a:blip>
          <a:srcRect r="25004"/>
          <a:stretch/>
        </p:blipFill>
        <p:spPr>
          <a:xfrm>
            <a:off x="72618" y="4827345"/>
            <a:ext cx="1006682" cy="275804"/>
          </a:xfrm>
          <a:prstGeom prst="rect">
            <a:avLst/>
          </a:prstGeom>
          <a:noFill/>
          <a:ln>
            <a:noFill/>
          </a:ln>
        </p:spPr>
      </p:pic>
      <p:sp>
        <p:nvSpPr>
          <p:cNvPr id="4" name="TextBox 19">
            <a:extLst>
              <a:ext uri="{FF2B5EF4-FFF2-40B4-BE49-F238E27FC236}">
                <a16:creationId xmlns:a16="http://schemas.microsoft.com/office/drawing/2014/main" id="{EE1930E1-72B8-F9CD-C717-C90C263EC9E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4A0CB0E-84A1-6D71-AB1D-697E33E2585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C030F8E-C42C-1424-5226-BC85325DE6A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B85D000-49EE-D4D7-DD06-396424C496E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154997C-BE9F-1911-E49A-43448F28BC7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E2177D2-CDD4-F413-0B85-E5684B37450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4EDF02A-6A05-8D09-241A-BB48E6FAC24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7505E20-9CBA-CF81-52CF-2591E47A840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149A031-1779-A00A-8006-4124EAEF37C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A03C159-5F64-329B-1551-0007BF89FB9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170C451-B995-F94A-1025-55612B825A2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39D2C7A-6D43-44F8-F288-3D3971884C39}"/>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8" descr="Graphical user interface, text, application&#10;&#10;Description automatically generated"/>
          <p:cNvPicPr preferRelativeResize="0"/>
          <p:nvPr/>
        </p:nvPicPr>
        <p:blipFill rotWithShape="1">
          <a:blip r:embed="rId3">
            <a:alphaModFix/>
          </a:blip>
          <a:srcRect r="25004"/>
          <a:stretch/>
        </p:blipFill>
        <p:spPr>
          <a:xfrm>
            <a:off x="1615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BDC8946-18E3-FA11-8F3C-6C94E02B7B0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D6C02EA-0E46-BEE2-9154-35D9E280BB5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7820250-0EF2-44B9-A6C3-BD89A2CA781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8435C31-F865-6B03-5BD9-4260A5575CE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68629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99416C0-E2B1-F1B4-4BFA-569C1D20A02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82808" y="475604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AB87CEC-CBD8-BE35-C0F9-198E4942D9A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173175" y="120192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4000" dirty="0"/>
              <a:t>Poslovno modeliranje za tvrtke kružne ekonomije</a:t>
            </a:r>
            <a:endParaRPr sz="4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4"/>
            <a:ext cx="7947366" cy="12014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Koji su primjeri održive potrošnje?</a:t>
            </a: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099326"/>
            <a:ext cx="6663956" cy="2246769"/>
          </a:xfrm>
          <a:prstGeom prst="rect">
            <a:avLst/>
          </a:prstGeom>
          <a:noFill/>
        </p:spPr>
        <p:txBody>
          <a:bodyPr wrap="square">
            <a:spAutoFit/>
          </a:bodyPr>
          <a:lstStyle/>
          <a:p>
            <a:pPr algn="l" rtl="0"/>
            <a:br>
              <a:rPr lang="en-US" sz="2000" b="0" i="0" u="none" strike="noStrike" dirty="0">
                <a:solidFill>
                  <a:srgbClr val="202124"/>
                </a:solidFill>
                <a:effectLst/>
                <a:latin typeface="arial" panose="020B0604020202020204" pitchFamily="34" charset="0"/>
              </a:rPr>
            </a:br>
            <a:endParaRPr lang="en-US" sz="2000" b="0" i="0" u="none" strike="noStrike" dirty="0">
              <a:solidFill>
                <a:srgbClr val="202124"/>
              </a:solidFill>
              <a:effectLst/>
              <a:latin typeface="arial" panose="020B0604020202020204" pitchFamily="34" charset="0"/>
            </a:endParaRPr>
          </a:p>
          <a:p>
            <a:pPr algn="l" rtl="0"/>
            <a:r>
              <a:rPr lang="en-US" sz="2000" b="0" i="0" u="none" strike="noStrike" dirty="0">
                <a:solidFill>
                  <a:srgbClr val="202124"/>
                </a:solidFill>
                <a:effectLst/>
                <a:latin typeface="arial" panose="020B0604020202020204" pitchFamily="34" charset="0"/>
              </a:rPr>
              <a:t>Snažna održiva potrošnja odnosi se na sudjelovanje u održivim ekološkim aktivnostima, kao što je potrošnja obnovljivih i učinkovitih dobara i usluga (kao </a:t>
            </a:r>
            <a:r>
              <a:rPr lang="en-US" sz="2000" b="0" i="0" u="none" strike="noStrike" dirty="0" err="1">
                <a:solidFill>
                  <a:srgbClr val="202124"/>
                </a:solidFill>
                <a:effectLst/>
                <a:latin typeface="arial" panose="020B0604020202020204" pitchFamily="34" charset="0"/>
              </a:rPr>
              <a:t>što</a:t>
            </a:r>
            <a:r>
              <a:rPr lang="en-US" sz="2000" b="0" i="0" u="none" strike="noStrike" dirty="0">
                <a:solidFill>
                  <a:srgbClr val="202124"/>
                </a:solidFill>
                <a:effectLst/>
                <a:latin typeface="arial" panose="020B0604020202020204" pitchFamily="34" charset="0"/>
              </a:rPr>
              <a:t> </a:t>
            </a:r>
            <a:r>
              <a:rPr lang="en-US" sz="2000" b="0" i="0" u="none" strike="noStrike" dirty="0" err="1">
                <a:solidFill>
                  <a:srgbClr val="202124"/>
                </a:solidFill>
                <a:effectLst/>
                <a:latin typeface="arial" panose="020B0604020202020204" pitchFamily="34" charset="0"/>
              </a:rPr>
              <a:t>su</a:t>
            </a:r>
            <a:r>
              <a:rPr lang="en-US" sz="2000" b="0" i="0" u="none" strike="noStrike" dirty="0">
                <a:solidFill>
                  <a:srgbClr val="202124"/>
                </a:solidFill>
                <a:effectLst/>
                <a:latin typeface="arial" panose="020B0604020202020204" pitchFamily="34" charset="0"/>
              </a:rPr>
              <a:t> </a:t>
            </a:r>
            <a:r>
              <a:rPr lang="en-US" sz="2000" b="1" i="0" u="none" strike="noStrike" dirty="0" err="1">
                <a:solidFill>
                  <a:srgbClr val="202124"/>
                </a:solidFill>
                <a:effectLst/>
                <a:latin typeface="arial" panose="020B0604020202020204" pitchFamily="34" charset="0"/>
              </a:rPr>
              <a:t>električna</a:t>
            </a:r>
            <a:r>
              <a:rPr lang="en-US" sz="2000" b="1" i="0" u="none" strike="noStrike" dirty="0">
                <a:solidFill>
                  <a:srgbClr val="202124"/>
                </a:solidFill>
                <a:effectLst/>
                <a:latin typeface="arial" panose="020B0604020202020204" pitchFamily="34" charset="0"/>
              </a:rPr>
              <a:t> lokomotiva, biciklizam, obnovljivi izvori energije</a:t>
            </a:r>
            <a:r>
              <a:rPr lang="en-US" sz="2000" b="0" i="0" u="none" strike="noStrike" dirty="0">
                <a:solidFill>
                  <a:srgbClr val="202124"/>
                </a:solidFill>
                <a:effectLst/>
                <a:latin typeface="arial" panose="020B0604020202020204" pitchFamily="34" charset="0"/>
              </a:rPr>
              <a:t>).</a:t>
            </a: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6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5"/>
            <a:ext cx="6389324"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Koji su primjeri održive potrošnje?</a:t>
            </a: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213335"/>
            <a:ext cx="6663956" cy="1631216"/>
          </a:xfrm>
          <a:prstGeom prst="rect">
            <a:avLst/>
          </a:prstGeom>
          <a:noFill/>
        </p:spPr>
        <p:txBody>
          <a:bodyPr wrap="square">
            <a:spAutoFit/>
          </a:bodyPr>
          <a:lstStyle/>
          <a:p>
            <a:pPr algn="l" rtl="0"/>
            <a:br>
              <a:rPr lang="en-US" b="0" i="0" u="none" strike="noStrike" dirty="0">
                <a:solidFill>
                  <a:srgbClr val="202124"/>
                </a:solidFill>
                <a:effectLst/>
                <a:latin typeface="arial" panose="020B0604020202020204" pitchFamily="34" charset="0"/>
              </a:rPr>
            </a:br>
            <a:endParaRPr lang="en-US" b="0" i="0" u="none" strike="noStrike" dirty="0">
              <a:solidFill>
                <a:srgbClr val="202124"/>
              </a:solidFill>
              <a:effectLst/>
              <a:latin typeface="arial" panose="020B0604020202020204" pitchFamily="34" charset="0"/>
            </a:endParaRPr>
          </a:p>
          <a:p>
            <a:pPr algn="l" rtl="0"/>
            <a:r>
              <a:rPr lang="en-IE" sz="1800" b="0" i="0" u="none" strike="noStrike" dirty="0">
                <a:solidFill>
                  <a:srgbClr val="202124"/>
                </a:solidFill>
                <a:effectLst/>
                <a:latin typeface="arial" panose="020B0604020202020204" pitchFamily="34" charset="0"/>
              </a:rPr>
              <a:t>Održiva potrošnja može se shvatiti tako da uključuje niz promjena u ponašanju, kao </a:t>
            </a:r>
            <a:r>
              <a:rPr lang="en-IE" sz="1800" b="0" i="0" u="none" strike="noStrike" dirty="0" err="1">
                <a:solidFill>
                  <a:srgbClr val="202124"/>
                </a:solidFill>
                <a:effectLst/>
                <a:latin typeface="arial" panose="020B0604020202020204" pitchFamily="34" charset="0"/>
              </a:rPr>
              <a:t>što</a:t>
            </a:r>
            <a:r>
              <a:rPr lang="en-IE" sz="1800" b="0" i="0" u="none" strike="noStrike" dirty="0">
                <a:solidFill>
                  <a:srgbClr val="202124"/>
                </a:solidFill>
                <a:effectLst/>
                <a:latin typeface="arial" panose="020B0604020202020204" pitchFamily="34" charset="0"/>
              </a:rPr>
              <a:t> </a:t>
            </a:r>
            <a:r>
              <a:rPr lang="en-IE" sz="1800" b="0" i="0" u="none" strike="noStrike" dirty="0" err="1">
                <a:solidFill>
                  <a:srgbClr val="202124"/>
                </a:solidFill>
                <a:effectLst/>
                <a:latin typeface="arial" panose="020B0604020202020204" pitchFamily="34" charset="0"/>
              </a:rPr>
              <a:t>su</a:t>
            </a:r>
            <a:r>
              <a:rPr lang="en-IE" sz="1800" b="0" i="0" u="none" strike="noStrike" dirty="0">
                <a:solidFill>
                  <a:srgbClr val="202124"/>
                </a:solidFill>
                <a:effectLst/>
                <a:latin typeface="arial" panose="020B0604020202020204" pitchFamily="34" charset="0"/>
              </a:rPr>
              <a:t> </a:t>
            </a:r>
            <a:r>
              <a:rPr lang="en-IE" sz="1800" b="1" i="0" u="none" strike="noStrike" dirty="0" err="1">
                <a:solidFill>
                  <a:srgbClr val="202124"/>
                </a:solidFill>
                <a:effectLst/>
                <a:latin typeface="arial" panose="020B0604020202020204" pitchFamily="34" charset="0"/>
              </a:rPr>
              <a:t>veća</a:t>
            </a:r>
            <a:r>
              <a:rPr lang="en-IE" sz="1800" b="1" i="0" u="none" strike="noStrike" dirty="0">
                <a:solidFill>
                  <a:srgbClr val="202124"/>
                </a:solidFill>
                <a:effectLst/>
                <a:latin typeface="arial" panose="020B0604020202020204" pitchFamily="34" charset="0"/>
              </a:rPr>
              <a:t> učinkovitost u potrošnji energije i resursa u domu, minimiziranje otpada i ekološki prihvatljivije kupovne navike kućanstava</a:t>
            </a:r>
            <a:r>
              <a:rPr lang="en-IE" sz="1800" b="0" i="0" u="none" strike="noStrike" dirty="0">
                <a:solidFill>
                  <a:srgbClr val="202124"/>
                </a:solidFill>
                <a:effectLst/>
                <a:latin typeface="arial" panose="020B0604020202020204" pitchFamily="34" charset="0"/>
              </a:rPr>
              <a:t>.</a:t>
            </a:r>
            <a:endParaRPr lang="en-IE" b="0" i="0" u="none" strike="noStrike" dirty="0">
              <a:solidFill>
                <a:srgbClr val="202124"/>
              </a:solidFill>
              <a:effectLst/>
              <a:latin typeface="arial" panose="020B0604020202020204" pitchFamily="34" charset="0"/>
            </a:endParaRP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5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7"/>
          <p:cNvGrpSpPr/>
          <p:nvPr/>
        </p:nvGrpSpPr>
        <p:grpSpPr>
          <a:xfrm>
            <a:off x="1007030" y="1868367"/>
            <a:ext cx="2378309" cy="2149787"/>
            <a:chOff x="1133660" y="2029217"/>
            <a:chExt cx="2378309" cy="2149787"/>
          </a:xfrm>
        </p:grpSpPr>
        <p:sp>
          <p:nvSpPr>
            <p:cNvPr id="187" name="Google Shape;18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1" name="Google Shape;191;p7"/>
          <p:cNvCxnSpPr/>
          <p:nvPr/>
        </p:nvCxnSpPr>
        <p:spPr>
          <a:xfrm rot="10800000" flipH="1">
            <a:off x="2672400" y="2434450"/>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92" name="Google Shape;192;p7"/>
          <p:cNvCxnSpPr/>
          <p:nvPr/>
        </p:nvCxnSpPr>
        <p:spPr>
          <a:xfrm rot="10800000" flipH="1">
            <a:off x="3026920" y="2760325"/>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93" name="Google Shape;193;p7"/>
          <p:cNvCxnSpPr/>
          <p:nvPr/>
        </p:nvCxnSpPr>
        <p:spPr>
          <a:xfrm rot="10800000" flipH="1">
            <a:off x="2818695" y="3079163"/>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AKTIVNOST</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4156695" y="1551100"/>
            <a:ext cx="5136792"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buSzPts val="1600"/>
            </a:pPr>
            <a:r>
              <a:rPr lang="en-US" sz="2400" dirty="0">
                <a:solidFill>
                  <a:schemeClr val="tx1"/>
                </a:solidFill>
                <a:latin typeface="+mj-lt"/>
              </a:rPr>
              <a:t>Kako ja/mi možemo utjecati na ova tri polja da postignemo održiviju budućnost?</a:t>
            </a:r>
          </a:p>
          <a:p>
            <a:pPr algn="l" rtl="0">
              <a:buSzPts val="1600"/>
            </a:pPr>
            <a:endParaRPr lang="en-US" sz="2400" dirty="0">
              <a:solidFill>
                <a:schemeClr val="tx1"/>
              </a:solidFill>
              <a:latin typeface="+mj-lt"/>
            </a:endParaRPr>
          </a:p>
          <a:p>
            <a:pPr marL="342900" indent="-342900" algn="l" rtl="0">
              <a:buSzPts val="1600"/>
              <a:buAutoNum type="arabicPeriod"/>
            </a:pPr>
            <a:r>
              <a:rPr lang="en-US" sz="2400" dirty="0">
                <a:solidFill>
                  <a:schemeClr val="tx1"/>
                </a:solidFill>
                <a:latin typeface="+mj-lt"/>
              </a:rPr>
              <a:t>VODA</a:t>
            </a:r>
          </a:p>
          <a:p>
            <a:pPr marL="342900" indent="-342900" algn="l" rtl="0">
              <a:buSzPts val="1600"/>
              <a:buAutoNum type="arabicPeriod"/>
            </a:pPr>
            <a:r>
              <a:rPr lang="en-US" sz="2400" dirty="0">
                <a:solidFill>
                  <a:schemeClr val="tx1"/>
                </a:solidFill>
                <a:latin typeface="+mj-lt"/>
              </a:rPr>
              <a:t>ENERGIJA</a:t>
            </a:r>
          </a:p>
          <a:p>
            <a:pPr marL="342900" indent="-342900" algn="l" rtl="0">
              <a:buSzPts val="1600"/>
              <a:buAutoNum type="arabicPeriod"/>
            </a:pPr>
            <a:r>
              <a:rPr lang="en-US" sz="2400" dirty="0">
                <a:solidFill>
                  <a:schemeClr val="tx1"/>
                </a:solidFill>
                <a:latin typeface="+mj-lt"/>
              </a:rPr>
              <a:t>HRANA</a:t>
            </a:r>
          </a:p>
        </p:txBody>
      </p:sp>
      <p:pic>
        <p:nvPicPr>
          <p:cNvPr id="3074" name="Picture 2" descr="293,547 Examples 图片、库存照片和矢量图| Shutterstock">
            <a:extLst>
              <a:ext uri="{FF2B5EF4-FFF2-40B4-BE49-F238E27FC236}">
                <a16:creationId xmlns:a16="http://schemas.microsoft.com/office/drawing/2014/main" id="{D0155746-8FAC-3714-A927-2E808DBF71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6725091" y="2782181"/>
            <a:ext cx="1955207" cy="1924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12955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AKTIVNOST</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584154" y="1020049"/>
            <a:ext cx="2105883"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buSzPts val="1600"/>
            </a:pPr>
            <a:r>
              <a:rPr lang="en-US" sz="2400" dirty="0">
                <a:solidFill>
                  <a:schemeClr val="tx1"/>
                </a:solidFill>
                <a:latin typeface="+mj-lt"/>
              </a:rPr>
              <a:t>Grupa 1: Dizajnirajte sustav za uštedu vode za vaš dom / tvrtku:</a:t>
            </a:r>
          </a:p>
          <a:p>
            <a:pPr algn="l" rtl="0">
              <a:buSzPts val="1600"/>
            </a:pPr>
            <a:endParaRPr lang="en-US" sz="2400" dirty="0">
              <a:solidFill>
                <a:schemeClr val="tx1"/>
              </a:solidFill>
              <a:latin typeface="+mj-lt"/>
            </a:endParaRPr>
          </a:p>
        </p:txBody>
      </p:sp>
      <p:pic>
        <p:nvPicPr>
          <p:cNvPr id="4098" name="Picture 2" descr="Water Conservation | Town of Westminster MA">
            <a:extLst>
              <a:ext uri="{FF2B5EF4-FFF2-40B4-BE49-F238E27FC236}">
                <a16:creationId xmlns:a16="http://schemas.microsoft.com/office/drawing/2014/main" id="{CE3AC134-24A1-16CE-C0CE-234645287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983" y="813571"/>
            <a:ext cx="5019490" cy="399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5294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AKTIVNOST</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buSzPts val="1600"/>
            </a:pPr>
            <a:r>
              <a:rPr lang="en-US" sz="2400" dirty="0">
                <a:solidFill>
                  <a:schemeClr val="tx1"/>
                </a:solidFill>
                <a:latin typeface="+mj-lt"/>
              </a:rPr>
              <a:t>Grupa 1: Dizajnirajte sustav za uštedu energije za svoj dom / tvrtku:</a:t>
            </a:r>
          </a:p>
          <a:p>
            <a:pPr algn="l" rtl="0">
              <a:buSzPts val="1600"/>
            </a:pPr>
            <a:endParaRPr lang="en-US" sz="2400" dirty="0">
              <a:solidFill>
                <a:schemeClr val="tx1"/>
              </a:solidFill>
              <a:latin typeface="+mj-lt"/>
            </a:endParaRPr>
          </a:p>
        </p:txBody>
      </p:sp>
      <p:pic>
        <p:nvPicPr>
          <p:cNvPr id="5124" name="Picture 4" descr="Save on Energy Bills: 8 Ways You Can Reduce Energy Usage">
            <a:extLst>
              <a:ext uri="{FF2B5EF4-FFF2-40B4-BE49-F238E27FC236}">
                <a16:creationId xmlns:a16="http://schemas.microsoft.com/office/drawing/2014/main" id="{156DA97B-25EB-6EF1-B565-79BCDD699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713" y="813571"/>
            <a:ext cx="3488088" cy="392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6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AKTIVNOST</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buSzPts val="1600"/>
            </a:pPr>
            <a:r>
              <a:rPr lang="en-US" sz="2400" dirty="0">
                <a:solidFill>
                  <a:schemeClr val="tx1"/>
                </a:solidFill>
                <a:latin typeface="+mj-lt"/>
              </a:rPr>
              <a:t>Grupa 1: Dizajnirajte sustav za uštedu hrane za svoj dom / tvrtku:</a:t>
            </a:r>
          </a:p>
          <a:p>
            <a:pPr algn="l" rtl="0">
              <a:buSzPts val="1600"/>
            </a:pPr>
            <a:endParaRPr lang="en-US" sz="24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9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AKTIVNOST</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buSzPts val="1600"/>
            </a:pPr>
            <a:r>
              <a:rPr lang="en-US" sz="2400" dirty="0">
                <a:solidFill>
                  <a:schemeClr val="tx1"/>
                </a:solidFill>
                <a:latin typeface="+mj-lt"/>
              </a:rPr>
              <a:t>Grupa 1: Dizajnirajte sustav za uštedu hrane za svoj dom / tvrtku:</a:t>
            </a:r>
          </a:p>
          <a:p>
            <a:pPr algn="l" rtl="0">
              <a:buSzPts val="1600"/>
            </a:pPr>
            <a:endParaRPr lang="en-US" sz="24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4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a:t>Zaključak</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219401"/>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en-GB" sz="2000" b="0" i="0" dirty="0">
                <a:solidFill>
                  <a:schemeClr val="tx1"/>
                </a:solidFill>
                <a:effectLst/>
                <a:latin typeface="+mn-lt"/>
              </a:rPr>
              <a:t>Kada je riječ o održivoj potrošnji za tvrtke, evo nekoliko konačnih zaključaka koje možete razmotriti:</a:t>
            </a:r>
          </a:p>
          <a:p>
            <a:pPr algn="l" rtl="0"/>
            <a:endParaRPr lang="en-GB" sz="2000" b="0" i="0" dirty="0">
              <a:solidFill>
                <a:schemeClr val="tx1"/>
              </a:solidFill>
              <a:effectLst/>
              <a:latin typeface="+mn-lt"/>
            </a:endParaRPr>
          </a:p>
          <a:p>
            <a:pPr marL="514350" indent="-514350" algn="l" rtl="0">
              <a:buFont typeface="+mj-lt"/>
              <a:buAutoNum type="arabicPeriod"/>
            </a:pPr>
            <a:r>
              <a:rPr lang="en-GB" sz="1600" b="0" i="0" dirty="0">
                <a:solidFill>
                  <a:schemeClr val="tx1"/>
                </a:solidFill>
                <a:effectLst/>
                <a:latin typeface="+mn-lt"/>
              </a:rPr>
              <a:t>Održivost bi trebala biti integrirana u sve aspekte poslovanja, uključujući dizajn proizvoda, nabavu, proizvodnju, pakiranje, distribuciju i razmatranja kraja životnog vijeka</a:t>
            </a:r>
          </a:p>
          <a:p>
            <a:pPr marL="514350" indent="-514350" algn="l" rtl="0">
              <a:buFont typeface="+mj-lt"/>
              <a:buAutoNum type="arabicPeriod"/>
            </a:pPr>
            <a:r>
              <a:rPr lang="en-GB" sz="1600" b="0" i="0" dirty="0">
                <a:solidFill>
                  <a:schemeClr val="tx1"/>
                </a:solidFill>
                <a:effectLst/>
                <a:latin typeface="+mn-lt"/>
              </a:rPr>
              <a:t>Odmaknite se od tradicionalnog linearnog modela "uzmi-napravi-odloži" i prihvatite načela kružnog gospodarstva</a:t>
            </a:r>
            <a:endParaRPr lang="en-GB" sz="1600" dirty="0">
              <a:solidFill>
                <a:schemeClr val="tx1"/>
              </a:solidFill>
              <a:latin typeface="+mn-lt"/>
            </a:endParaRPr>
          </a:p>
          <a:p>
            <a:pPr marL="514350" indent="-514350" algn="l" rtl="0">
              <a:buFont typeface="+mj-lt"/>
              <a:buAutoNum type="arabicPeriod"/>
            </a:pPr>
            <a:r>
              <a:rPr lang="en-GB" sz="1600" b="0" i="0" dirty="0">
                <a:solidFill>
                  <a:schemeClr val="tx1"/>
                </a:solidFill>
                <a:effectLst/>
                <a:latin typeface="+mn-lt"/>
              </a:rPr>
              <a:t>Potaknite kupce da donesu održiv izbor ponudom ekološki prihvatljivih proizvoda i usluga</a:t>
            </a:r>
          </a:p>
          <a:p>
            <a:pPr marL="514350" indent="-514350" algn="l" rtl="0">
              <a:buFont typeface="+mj-lt"/>
              <a:buAutoNum type="arabicPeriod"/>
            </a:pPr>
            <a:r>
              <a:rPr lang="en-GB" sz="1600" b="0" i="0" dirty="0">
                <a:solidFill>
                  <a:schemeClr val="tx1"/>
                </a:solidFill>
                <a:effectLst/>
                <a:latin typeface="+mn-lt"/>
              </a:rPr>
              <a:t>Potaknite kulturu inovacija unutar svoje organizacije. Dodijelite resurse istraživačkim i razvojnim naporima usmjerenim na održive tehnologije, materijale i procese</a:t>
            </a:r>
          </a:p>
          <a:p>
            <a:pPr algn="l" rtl="0">
              <a:buSzPts val="1600"/>
            </a:pPr>
            <a:endParaRPr lang="en-US" sz="2000" dirty="0">
              <a:solidFill>
                <a:schemeClr val="tx1"/>
              </a:solidFill>
              <a:latin typeface="+mn-lt"/>
            </a:endParaRPr>
          </a:p>
        </p:txBody>
      </p:sp>
    </p:spTree>
    <p:extLst>
      <p:ext uri="{BB962C8B-B14F-4D97-AF65-F5344CB8AC3E}">
        <p14:creationId xmlns:p14="http://schemas.microsoft.com/office/powerpoint/2010/main" val="396039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a:t>Zaključak</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099" y="1017680"/>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endParaRPr lang="en-GB" sz="1600" b="0" i="0" dirty="0">
              <a:solidFill>
                <a:schemeClr val="tx1"/>
              </a:solidFill>
              <a:effectLst/>
              <a:latin typeface="+mn-lt"/>
            </a:endParaRPr>
          </a:p>
          <a:p>
            <a:pPr marL="342900" indent="-342900" algn="l" rtl="0">
              <a:buFont typeface="+mj-lt"/>
              <a:buAutoNum type="arabicPeriod" startAt="5"/>
            </a:pPr>
            <a:r>
              <a:rPr lang="en-GB" sz="1600" b="0" i="0" dirty="0">
                <a:solidFill>
                  <a:schemeClr val="tx1"/>
                </a:solidFill>
                <a:effectLst/>
                <a:latin typeface="+mn-lt"/>
              </a:rPr>
              <a:t>Pridružite se industrijskim suradnjama, partnerstvima ili inicijativama usmjerenim na održivost. Radeći zajedno, poduzeća se mogu suočiti sa sistemskim izazovima i potaknuti promjene u cijeloj industriji.</a:t>
            </a:r>
          </a:p>
          <a:p>
            <a:pPr marL="342900" indent="-342900" algn="l" rtl="0">
              <a:buFont typeface="+mj-lt"/>
              <a:buAutoNum type="arabicPeriod" startAt="5"/>
            </a:pPr>
            <a:r>
              <a:rPr lang="en-GB" sz="1600" b="0" i="0" dirty="0">
                <a:solidFill>
                  <a:schemeClr val="tx1"/>
                </a:solidFill>
                <a:effectLst/>
                <a:latin typeface="+mn-lt"/>
              </a:rPr>
              <a:t>Održivost je trajno putovanje. Redovito procjenjujte i ponovno procjenjujte svoje inicijative za održivost, učite iz uspjeha i neuspjeha i prilagodite svoje strategije u skladu s tim.</a:t>
            </a:r>
          </a:p>
          <a:p>
            <a:pPr marL="342900" indent="-342900" algn="l" rtl="0">
              <a:buFont typeface="+mj-lt"/>
              <a:buAutoNum type="arabicPeriod" startAt="5"/>
            </a:pPr>
            <a:r>
              <a:rPr lang="en-GB" sz="1600" b="0" i="0" dirty="0">
                <a:solidFill>
                  <a:schemeClr val="tx1"/>
                </a:solidFill>
                <a:effectLst/>
                <a:latin typeface="+mn-lt"/>
              </a:rPr>
              <a:t>Uključite se u stalna poboljšanja kako biste potaknuli pozitivne utjecaje na okoliš i društvo.</a:t>
            </a:r>
          </a:p>
          <a:p>
            <a:pPr algn="l" rtl="0">
              <a:buSzPts val="1600"/>
            </a:pPr>
            <a:endParaRPr lang="en-US" sz="1600" dirty="0">
              <a:solidFill>
                <a:schemeClr val="tx1"/>
              </a:solidFill>
              <a:latin typeface="+mn-lt"/>
            </a:endParaRPr>
          </a:p>
        </p:txBody>
      </p:sp>
    </p:spTree>
    <p:extLst>
      <p:ext uri="{BB962C8B-B14F-4D97-AF65-F5344CB8AC3E}">
        <p14:creationId xmlns:p14="http://schemas.microsoft.com/office/powerpoint/2010/main" val="201882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Hvala vam</a:t>
            </a:r>
            <a:endParaRPr/>
          </a:p>
        </p:txBody>
      </p:sp>
      <p:sp>
        <p:nvSpPr>
          <p:cNvPr id="211" name="Google Shape;211;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a:solidFill>
                  <a:srgbClr val="059540"/>
                </a:solidFill>
                <a:latin typeface="Bebas Neue"/>
                <a:ea typeface="Bebas Neue"/>
                <a:cs typeface="Bebas Neue"/>
                <a:sym typeface="Bebas Neue"/>
              </a:rPr>
              <a:t>Ima li pitanja?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731407" y="1200827"/>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ODRŽIVA POTROŠNJA</a:t>
            </a:r>
            <a:endParaRPr sz="4400"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6" name="Picture 2" descr="blue and white toothbrush in clear glass jar">
            <a:extLst>
              <a:ext uri="{FF2B5EF4-FFF2-40B4-BE49-F238E27FC236}">
                <a16:creationId xmlns:a16="http://schemas.microsoft.com/office/drawing/2014/main" id="{D086379E-EF07-F601-21FD-B56F64A34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80" b="24231"/>
          <a:stretch/>
        </p:blipFill>
        <p:spPr bwMode="auto">
          <a:xfrm>
            <a:off x="3702015" y="2142245"/>
            <a:ext cx="3619010" cy="2326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Cilj Masterclass-a</a:t>
            </a:r>
            <a:endParaRPr/>
          </a:p>
        </p:txBody>
      </p:sp>
      <p:sp>
        <p:nvSpPr>
          <p:cNvPr id="3" name="TextBox 2">
            <a:extLst>
              <a:ext uri="{FF2B5EF4-FFF2-40B4-BE49-F238E27FC236}">
                <a16:creationId xmlns:a16="http://schemas.microsoft.com/office/drawing/2014/main" id="{890B7255-4009-EB38-A132-501A8E010AEE}"/>
              </a:ext>
            </a:extLst>
          </p:cNvPr>
          <p:cNvSpPr txBox="1"/>
          <p:nvPr/>
        </p:nvSpPr>
        <p:spPr>
          <a:xfrm>
            <a:off x="712974" y="1320191"/>
            <a:ext cx="4582039" cy="1384995"/>
          </a:xfrm>
          <a:prstGeom prst="rect">
            <a:avLst/>
          </a:prstGeom>
          <a:noFill/>
        </p:spPr>
        <p:txBody>
          <a:bodyPr wrap="square">
            <a:spAutoFit/>
          </a:bodyPr>
          <a:lstStyle/>
          <a:p>
            <a:pPr algn="l" rtl="0"/>
            <a:r>
              <a:rPr lang="en-US" sz="1400" dirty="0">
                <a:effectLst/>
                <a:latin typeface="+mj-lt"/>
                <a:ea typeface="Calibri" panose="020F0502020204030204" pitchFamily="34" charset="0"/>
                <a:cs typeface="Calibri" panose="020F0502020204030204" pitchFamily="34" charset="0"/>
              </a:rPr>
              <a:t>Održiva potrošnja je sveti gral ekološke održivosti. Održiva potrošnja jednostavno rečeno, znači proširiti proces donošenja odluka potrošača kada odlučuju o kupnji proizvoda ili usluge, osim cijene, kvalitete itd., kako bi uključio održivost, kako god to definirali.</a:t>
            </a:r>
            <a:endParaRPr lang="en-HR" sz="14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791C57-E040-6237-57C5-60314C2B2CA7}"/>
              </a:ext>
            </a:extLst>
          </p:cNvPr>
          <p:cNvSpPr txBox="1"/>
          <p:nvPr/>
        </p:nvSpPr>
        <p:spPr>
          <a:xfrm>
            <a:off x="3445163" y="3193234"/>
            <a:ext cx="4985861" cy="954107"/>
          </a:xfrm>
          <a:prstGeom prst="rect">
            <a:avLst/>
          </a:prstGeom>
          <a:noFill/>
        </p:spPr>
        <p:txBody>
          <a:bodyPr wrap="square">
            <a:spAutoFit/>
          </a:bodyPr>
          <a:lstStyle/>
          <a:p>
            <a:pPr algn="l" rtl="0"/>
            <a:r>
              <a:rPr lang="en-US" sz="1400" b="1" dirty="0">
                <a:effectLst/>
                <a:latin typeface="+mj-lt"/>
                <a:ea typeface="Calibri" panose="020F0502020204030204" pitchFamily="34" charset="0"/>
                <a:cs typeface="Calibri" panose="020F0502020204030204" pitchFamily="34" charset="0"/>
              </a:rPr>
              <a:t>Cilj ovog Masterclass-a je objasniti koncept održive potrošnje, učiniti ga praktičnijim praktičnim</a:t>
            </a:r>
            <a:r>
              <a:rPr lang="en-US" b="1" dirty="0">
                <a:latin typeface="+mj-lt"/>
                <a:ea typeface="Calibri" panose="020F0502020204030204" pitchFamily="34" charset="0"/>
                <a:cs typeface="Calibri" panose="020F0502020204030204" pitchFamily="34" charset="0"/>
              </a:rPr>
              <a:t>a</a:t>
            </a:r>
            <a:r>
              <a:rPr lang="en-US" sz="1400" b="1" dirty="0">
                <a:effectLst/>
                <a:latin typeface="+mj-lt"/>
                <a:ea typeface="Calibri" panose="020F0502020204030204" pitchFamily="34" charset="0"/>
                <a:cs typeface="Calibri" panose="020F0502020204030204" pitchFamily="34" charset="0"/>
              </a:rPr>
              <a:t>aktivnosti i pružiti strategije o tome kako možemo postići održiviju budućnost.</a:t>
            </a:r>
            <a:endParaRPr lang="en-HR" sz="1400" b="1" dirty="0">
              <a:effectLst/>
              <a:latin typeface="+mj-lt"/>
              <a:ea typeface="Calibri" panose="020F0502020204030204" pitchFamily="34" charset="0"/>
              <a:cs typeface="Times New Roman" panose="02020603050405020304" pitchFamily="18" charset="0"/>
            </a:endParaRPr>
          </a:p>
        </p:txBody>
      </p:sp>
      <p:pic>
        <p:nvPicPr>
          <p:cNvPr id="1026" name="Picture 2" descr="What is Goal-Setting Theory?">
            <a:extLst>
              <a:ext uri="{FF2B5EF4-FFF2-40B4-BE49-F238E27FC236}">
                <a16:creationId xmlns:a16="http://schemas.microsoft.com/office/drawing/2014/main" id="{6D9F0DD1-CFBB-56E6-9AE1-47A21BD3E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906"/>
          <a:stretch/>
        </p:blipFill>
        <p:spPr bwMode="auto">
          <a:xfrm>
            <a:off x="1125507" y="2986128"/>
            <a:ext cx="1878486" cy="1384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ESG] Promoting Sustainable Consumption With Responsible Products | LG  NEWSROOM">
            <a:extLst>
              <a:ext uri="{FF2B5EF4-FFF2-40B4-BE49-F238E27FC236}">
                <a16:creationId xmlns:a16="http://schemas.microsoft.com/office/drawing/2014/main" id="{3DC08F44-FD08-6C31-3924-5A2971F53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29" r="7744"/>
          <a:stretch/>
        </p:blipFill>
        <p:spPr bwMode="auto">
          <a:xfrm>
            <a:off x="5938093" y="1270159"/>
            <a:ext cx="2112389" cy="1715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1175043" y="647232"/>
            <a:ext cx="7091502"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Struktura Masterclassa – održiva potrošnja</a:t>
            </a:r>
            <a:endParaRPr dirty="0"/>
          </a:p>
        </p:txBody>
      </p:sp>
      <p:sp>
        <p:nvSpPr>
          <p:cNvPr id="153" name="Google Shape;153;p4"/>
          <p:cNvSpPr txBox="1">
            <a:spLocks noGrp="1"/>
          </p:cNvSpPr>
          <p:nvPr>
            <p:ph type="title" idx="2"/>
          </p:nvPr>
        </p:nvSpPr>
        <p:spPr>
          <a:xfrm>
            <a:off x="713225" y="2117962"/>
            <a:ext cx="2572500" cy="130084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1. Što je </a:t>
            </a:r>
            <a:r>
              <a:rPr lang="hr-HR" dirty="0" err="1"/>
              <a:t>održivA</a:t>
            </a:r>
            <a:r>
              <a:rPr lang="hr-HR" dirty="0"/>
              <a:t> POTROŠNJA</a:t>
            </a:r>
            <a:endParaRPr dirty="0"/>
          </a:p>
        </p:txBody>
      </p:sp>
      <p:sp>
        <p:nvSpPr>
          <p:cNvPr id="154" name="Google Shape;154;p4"/>
          <p:cNvSpPr txBox="1">
            <a:spLocks noGrp="1"/>
          </p:cNvSpPr>
          <p:nvPr>
            <p:ph type="subTitle" idx="1"/>
          </p:nvPr>
        </p:nvSpPr>
        <p:spPr>
          <a:xfrm>
            <a:off x="713225"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Objašnjenje pojma</a:t>
            </a:r>
          </a:p>
        </p:txBody>
      </p:sp>
      <p:sp>
        <p:nvSpPr>
          <p:cNvPr id="155" name="Google Shape;155;p4"/>
          <p:cNvSpPr txBox="1">
            <a:spLocks noGrp="1"/>
          </p:cNvSpPr>
          <p:nvPr>
            <p:ph type="title" idx="3"/>
          </p:nvPr>
        </p:nvSpPr>
        <p:spPr>
          <a:xfrm>
            <a:off x="3285750" y="2117961"/>
            <a:ext cx="2572500" cy="13416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2.</a:t>
            </a:r>
            <a:r>
              <a:rPr lang="en-IE" dirty="0" err="1"/>
              <a:t>Kako</a:t>
            </a:r>
            <a:r>
              <a:rPr lang="en-IE" dirty="0"/>
              <a:t> </a:t>
            </a:r>
            <a:r>
              <a:rPr lang="en-IE" dirty="0" err="1"/>
              <a:t>možeTE</a:t>
            </a:r>
            <a:r>
              <a:rPr lang="en-IE" dirty="0"/>
              <a:t> </a:t>
            </a:r>
            <a:r>
              <a:rPr lang="en-IE" dirty="0" err="1"/>
              <a:t>postići</a:t>
            </a:r>
            <a:r>
              <a:rPr lang="en-IE" dirty="0"/>
              <a:t> održivu potrošnju</a:t>
            </a:r>
          </a:p>
        </p:txBody>
      </p:sp>
      <p:sp>
        <p:nvSpPr>
          <p:cNvPr id="156" name="Google Shape;156;p4"/>
          <p:cNvSpPr txBox="1">
            <a:spLocks noGrp="1"/>
          </p:cNvSpPr>
          <p:nvPr>
            <p:ph type="subTitle" idx="5"/>
          </p:nvPr>
        </p:nvSpPr>
        <p:spPr>
          <a:xfrm>
            <a:off x="3285750"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Aktivnosti</a:t>
            </a:r>
          </a:p>
        </p:txBody>
      </p:sp>
      <p:sp>
        <p:nvSpPr>
          <p:cNvPr id="157" name="Google Shape;157;p4"/>
          <p:cNvSpPr txBox="1">
            <a:spLocks noGrp="1"/>
          </p:cNvSpPr>
          <p:nvPr>
            <p:ph type="title" idx="4"/>
          </p:nvPr>
        </p:nvSpPr>
        <p:spPr>
          <a:xfrm>
            <a:off x="5858250" y="2117961"/>
            <a:ext cx="2572500" cy="127754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3.</a:t>
            </a:r>
            <a:r>
              <a:rPr lang="en-IE" dirty="0"/>
              <a:t>Zaključci i daljnje radnje</a:t>
            </a:r>
          </a:p>
        </p:txBody>
      </p:sp>
      <p:sp>
        <p:nvSpPr>
          <p:cNvPr id="158" name="Google Shape;158;p4"/>
          <p:cNvSpPr txBox="1">
            <a:spLocks noGrp="1"/>
          </p:cNvSpPr>
          <p:nvPr>
            <p:ph type="subTitle" idx="6"/>
          </p:nvPr>
        </p:nvSpPr>
        <p:spPr>
          <a:xfrm>
            <a:off x="5858250" y="3627772"/>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Daljnji koraci</a:t>
            </a:r>
          </a:p>
        </p:txBody>
      </p:sp>
      <p:cxnSp>
        <p:nvCxnSpPr>
          <p:cNvPr id="3" name="Straight Connector 2">
            <a:extLst>
              <a:ext uri="{FF2B5EF4-FFF2-40B4-BE49-F238E27FC236}">
                <a16:creationId xmlns:a16="http://schemas.microsoft.com/office/drawing/2014/main" id="{FC6E1E50-2017-8B62-90CD-55ECF0707E0F}"/>
              </a:ext>
            </a:extLst>
          </p:cNvPr>
          <p:cNvCxnSpPr/>
          <p:nvPr/>
        </p:nvCxnSpPr>
        <p:spPr>
          <a:xfrm>
            <a:off x="611372" y="3602813"/>
            <a:ext cx="7921256" cy="0"/>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076CD893-A776-491D-121A-E1E6EAD23234}"/>
              </a:ext>
            </a:extLst>
          </p:cNvPr>
          <p:cNvCxnSpPr/>
          <p:nvPr/>
        </p:nvCxnSpPr>
        <p:spPr>
          <a:xfrm>
            <a:off x="611372" y="1913711"/>
            <a:ext cx="7921256"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5"/>
          <p:cNvSpPr txBox="1">
            <a:spLocks noGrp="1"/>
          </p:cNvSpPr>
          <p:nvPr>
            <p:ph type="title"/>
          </p:nvPr>
        </p:nvSpPr>
        <p:spPr>
          <a:xfrm>
            <a:off x="122660" y="1057955"/>
            <a:ext cx="6875480" cy="141931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Što je održiva potrošnja?</a:t>
            </a:r>
            <a:endParaRPr sz="4400" dirty="0"/>
          </a:p>
        </p:txBody>
      </p:sp>
      <p:pic>
        <p:nvPicPr>
          <p:cNvPr id="2050" name="Picture 2" descr="Sustainable consumption in everyday personal life Vector Image">
            <a:extLst>
              <a:ext uri="{FF2B5EF4-FFF2-40B4-BE49-F238E27FC236}">
                <a16:creationId xmlns:a16="http://schemas.microsoft.com/office/drawing/2014/main" id="{25A708B1-0F8A-B6B7-F23D-B7F920638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1" b="12279"/>
          <a:stretch/>
        </p:blipFill>
        <p:spPr bwMode="auto">
          <a:xfrm>
            <a:off x="1016001" y="1906289"/>
            <a:ext cx="1467060" cy="1330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FA70B8-68D5-CC17-3F86-7F97DB7CECA2}"/>
              </a:ext>
            </a:extLst>
          </p:cNvPr>
          <p:cNvSpPr txBox="1"/>
          <p:nvPr/>
        </p:nvSpPr>
        <p:spPr>
          <a:xfrm>
            <a:off x="2564169" y="1906289"/>
            <a:ext cx="5563829" cy="2031325"/>
          </a:xfrm>
          <a:prstGeom prst="rect">
            <a:avLst/>
          </a:prstGeom>
          <a:noFill/>
        </p:spPr>
        <p:txBody>
          <a:bodyPr wrap="square">
            <a:spAutoFit/>
          </a:bodyPr>
          <a:lstStyle/>
          <a:p>
            <a:pPr algn="l" rtl="0"/>
            <a:r>
              <a:rPr lang="en-US" sz="1800" i="1" u="none" strike="noStrike" dirty="0">
                <a:solidFill>
                  <a:srgbClr val="01724C"/>
                </a:solidFill>
                <a:effectLst/>
                <a:latin typeface="Roboto" panose="02000000000000000000" pitchFamily="2" charset="0"/>
              </a:rPr>
              <a:t>„upotreba usluga i srodnih proizvoda, koji odgovaraju osnovnim potrebama i donose bolju kvalitetu života uz smanjenje upotrebe prirodnih resursa i otrovnih materijala kao i emisija otpada i onečišćujućih tvari tijekom životnog ciklusa usluge ili proizvoda, tako da kako se ne bi ugrozile potrebe budućih generacija”</a:t>
            </a:r>
            <a:endParaRPr lang="en-HR" sz="18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Moj rad - projekt 2</a:t>
            </a:r>
            <a:endParaRPr/>
          </a:p>
        </p:txBody>
      </p:sp>
      <p:sp>
        <p:nvSpPr>
          <p:cNvPr id="175" name="Google Shape;175;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Venera ima lijepo ime i drugi je planet od Sunca</a:t>
            </a:r>
            <a:endParaRPr sz="1400" b="0" i="0" u="none" strike="noStrike" cap="none">
              <a:solidFill>
                <a:srgbClr val="000000"/>
              </a:solidFill>
              <a:latin typeface="Arial"/>
              <a:ea typeface="Arial"/>
              <a:cs typeface="Arial"/>
              <a:sym typeface="Arial"/>
            </a:endParaRPr>
          </a:p>
        </p:txBody>
      </p:sp>
      <p:sp>
        <p:nvSpPr>
          <p:cNvPr id="176" name="Google Shape;176;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l="29359" r="29359"/>
          <a:stretch/>
        </p:blipFill>
        <p:spPr>
          <a:xfrm>
            <a:off x="713100" y="576463"/>
            <a:ext cx="3160200" cy="3217200"/>
          </a:xfrm>
          <a:prstGeom prst="ellipse">
            <a:avLst/>
          </a:prstGeom>
          <a:noFill/>
          <a:ln>
            <a:noFill/>
          </a:ln>
        </p:spPr>
      </p:pic>
      <p:sp>
        <p:nvSpPr>
          <p:cNvPr id="179" name="Google Shape;179;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a:spLocks noGrp="1"/>
          </p:cNvSpPr>
          <p:nvPr>
            <p:ph type="title"/>
          </p:nvPr>
        </p:nvSpPr>
        <p:spPr>
          <a:xfrm>
            <a:off x="3873300"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Činjenice i brojke</a:t>
            </a:r>
          </a:p>
        </p:txBody>
      </p:sp>
      <p:sp>
        <p:nvSpPr>
          <p:cNvPr id="181" name="Google Shape;181;p6"/>
          <p:cNvSpPr txBox="1">
            <a:spLocks noGrp="1"/>
          </p:cNvSpPr>
          <p:nvPr>
            <p:ph type="subTitle" idx="1"/>
          </p:nvPr>
        </p:nvSpPr>
        <p:spPr>
          <a:xfrm>
            <a:off x="3709497" y="1182137"/>
            <a:ext cx="5136792" cy="3704369"/>
          </a:xfrm>
          <a:prstGeom prst="rect">
            <a:avLst/>
          </a:prstGeom>
          <a:noFill/>
          <a:ln>
            <a:noFill/>
          </a:ln>
        </p:spPr>
        <p:txBody>
          <a:bodyPr spcFirstLastPara="1" wrap="square" lIns="91425" tIns="91425" rIns="91425" bIns="91425" anchor="t" anchorCtr="0">
            <a:noAutofit/>
          </a:bodyPr>
          <a:lstStyle/>
          <a:p>
            <a:pPr marL="285750" indent="-285750" algn="l" rtl="0"/>
            <a:r>
              <a:rPr lang="en-IE" sz="1600" b="0" i="0" u="none" strike="noStrike" dirty="0">
                <a:solidFill>
                  <a:schemeClr val="tx1"/>
                </a:solidFill>
                <a:effectLst/>
                <a:latin typeface="+mj-lt"/>
              </a:rPr>
              <a:t>Svake godine, procjenjuje se da jedna trećina sve proizvedene hrane – što odgovara 1,3 milijarde tona u vrijednosti od oko 1 bilijun dolara –</a:t>
            </a:r>
            <a:r>
              <a:rPr lang="en-IE" sz="1600" b="1" i="0" u="none" strike="noStrike" dirty="0">
                <a:solidFill>
                  <a:schemeClr val="tx1"/>
                </a:solidFill>
                <a:effectLst/>
                <a:latin typeface="+mj-lt"/>
              </a:rPr>
              <a:t>završava truljenjem u kontejnerima potrošača i trgovaca ili se kvari</a:t>
            </a:r>
            <a:r>
              <a:rPr lang="en-IE" sz="1600" b="0" i="0" u="none" strike="noStrike" dirty="0">
                <a:solidFill>
                  <a:schemeClr val="tx1"/>
                </a:solidFill>
                <a:effectLst/>
                <a:latin typeface="+mj-lt"/>
              </a:rPr>
              <a:t>zbog loše prakse prijevoza i žetve.</a:t>
            </a:r>
          </a:p>
          <a:p>
            <a:pPr marL="285750" indent="-285750" algn="l" rtl="0"/>
            <a:endParaRPr lang="en-IE" sz="1600" b="0" i="0" u="none" strike="noStrike" dirty="0">
              <a:solidFill>
                <a:schemeClr val="tx1"/>
              </a:solidFill>
              <a:effectLst/>
              <a:latin typeface="+mj-lt"/>
            </a:endParaRPr>
          </a:p>
          <a:p>
            <a:pPr marL="285750" indent="-285750" algn="l" rtl="0"/>
            <a:r>
              <a:rPr lang="en-IE" sz="1600" b="0" i="0" u="none" strike="noStrike" dirty="0">
                <a:solidFill>
                  <a:schemeClr val="tx1"/>
                </a:solidFill>
                <a:effectLst/>
                <a:latin typeface="+mj-lt"/>
              </a:rPr>
              <a:t>Kad bi ljudi diljem svijeta prešli na energetski učinkovite žarulje, svijet bi uštedio</a:t>
            </a:r>
            <a:r>
              <a:rPr lang="en-IE" sz="1600" b="1" i="0" u="none" strike="noStrike" dirty="0">
                <a:solidFill>
                  <a:schemeClr val="tx1"/>
                </a:solidFill>
                <a:effectLst/>
                <a:latin typeface="+mj-lt"/>
              </a:rPr>
              <a:t>120 milijardi dolara godišnje.</a:t>
            </a:r>
          </a:p>
          <a:p>
            <a:pPr marL="285750" indent="-285750" algn="l" rtl="0"/>
            <a:endParaRPr lang="en-IE" sz="1600" b="0" i="0" u="none" strike="noStrike" dirty="0">
              <a:solidFill>
                <a:schemeClr val="tx1"/>
              </a:solidFill>
              <a:effectLst/>
              <a:latin typeface="+mj-lt"/>
            </a:endParaRPr>
          </a:p>
          <a:p>
            <a:pPr marL="285750" indent="-285750" algn="l" rtl="0"/>
            <a:r>
              <a:rPr lang="en-IE" sz="1600" b="0" i="0" u="none" strike="noStrike" dirty="0">
                <a:solidFill>
                  <a:schemeClr val="tx1"/>
                </a:solidFill>
                <a:effectLst/>
                <a:latin typeface="+mj-lt"/>
              </a:rPr>
              <a:t>Ako globalna populacija dosegne 9,6 milijardi do 2050 </a:t>
            </a:r>
            <a:r>
              <a:rPr lang="en-IE" sz="1600" b="1" i="0" u="none" strike="noStrike" dirty="0" err="1">
                <a:solidFill>
                  <a:schemeClr val="tx1"/>
                </a:solidFill>
                <a:effectLst/>
                <a:latin typeface="+mj-lt"/>
              </a:rPr>
              <a:t>ekvivalent</a:t>
            </a:r>
            <a:r>
              <a:rPr lang="en-IE" sz="1600" b="1" i="0" u="none" strike="noStrike" dirty="0">
                <a:solidFill>
                  <a:schemeClr val="tx1"/>
                </a:solidFill>
                <a:effectLst/>
                <a:latin typeface="+mj-lt"/>
              </a:rPr>
              <a:t> gotovo tri </a:t>
            </a:r>
            <a:r>
              <a:rPr lang="en-IE" sz="1600" b="1" i="0" u="none" strike="noStrike" dirty="0" err="1">
                <a:solidFill>
                  <a:schemeClr val="tx1"/>
                </a:solidFill>
                <a:effectLst/>
                <a:latin typeface="+mj-lt"/>
              </a:rPr>
              <a:t>planeta</a:t>
            </a:r>
            <a:r>
              <a:rPr lang="en-IE" sz="1600" b="1" i="0" u="none" strike="noStrike" dirty="0">
                <a:solidFill>
                  <a:schemeClr val="tx1"/>
                </a:solidFill>
                <a:effectLst/>
                <a:latin typeface="+mj-lt"/>
              </a:rPr>
              <a:t> </a:t>
            </a:r>
            <a:r>
              <a:rPr lang="en-IE" sz="1600" b="0" i="0" u="none" strike="noStrike" dirty="0" err="1">
                <a:solidFill>
                  <a:schemeClr val="tx1"/>
                </a:solidFill>
                <a:effectLst/>
                <a:latin typeface="+mj-lt"/>
              </a:rPr>
              <a:t>moglo</a:t>
            </a:r>
            <a:r>
              <a:rPr lang="en-IE" sz="1600" b="0" i="0" u="none" strike="noStrike" dirty="0">
                <a:solidFill>
                  <a:schemeClr val="tx1"/>
                </a:solidFill>
                <a:effectLst/>
                <a:latin typeface="+mj-lt"/>
              </a:rPr>
              <a:t> bi se zahtijevati da osigura prirodne resurse potrebne za održavanje sadašnjeg načina života.</a:t>
            </a:r>
          </a:p>
          <a:p>
            <a:pPr marL="0" lvl="0" indent="0" algn="l" rtl="0">
              <a:lnSpc>
                <a:spcPct val="100000"/>
              </a:lnSpc>
              <a:spcBef>
                <a:spcPts val="0"/>
              </a:spcBef>
              <a:spcAft>
                <a:spcPts val="0"/>
              </a:spcAft>
              <a:buSzPts val="1600"/>
              <a:buNone/>
            </a:pPr>
            <a:endParaRPr sz="1600" dirty="0">
              <a:solidFill>
                <a:schemeClr val="tx1"/>
              </a:solidFill>
              <a:latin typeface="+mj-lt"/>
            </a:endParaRPr>
          </a:p>
        </p:txBody>
      </p:sp>
      <p:sp>
        <p:nvSpPr>
          <p:cNvPr id="2" name="TextBox 19">
            <a:extLst>
              <a:ext uri="{FF2B5EF4-FFF2-40B4-BE49-F238E27FC236}">
                <a16:creationId xmlns:a16="http://schemas.microsoft.com/office/drawing/2014/main" id="{A5A261DF-805F-95AD-4493-3B4D465D12D2}"/>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69;p16" descr="Graphical user interface, text, application&#10;&#10;Description automatically generated">
            <a:extLst>
              <a:ext uri="{FF2B5EF4-FFF2-40B4-BE49-F238E27FC236}">
                <a16:creationId xmlns:a16="http://schemas.microsoft.com/office/drawing/2014/main" id="{89483BD4-E9EE-1CDB-3A4B-0B6DC248850B}"/>
              </a:ext>
            </a:extLst>
          </p:cNvPr>
          <p:cNvPicPr preferRelativeResize="0"/>
          <p:nvPr/>
        </p:nvPicPr>
        <p:blipFill rotWithShape="1">
          <a:blip r:embed="rId4">
            <a:alphaModFix/>
          </a:blip>
          <a:srcRect r="25004"/>
          <a:stretch/>
        </p:blipFill>
        <p:spPr>
          <a:xfrm>
            <a:off x="111161" y="4765022"/>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645463" y="775975"/>
            <a:ext cx="3060475" cy="4614731"/>
          </a:xfrm>
        </p:spPr>
        <p:txBody>
          <a:bodyPr/>
          <a:lstStyle/>
          <a:p>
            <a:pPr algn="l" rtl="0"/>
            <a:br>
              <a:rPr lang="en-US" sz="2000" dirty="0"/>
            </a:br>
            <a:br>
              <a:rPr lang="en-US" sz="2000" dirty="0"/>
            </a:br>
            <a:r>
              <a:rPr lang="en-US" sz="2000" dirty="0"/>
              <a:t>Održivi razvoj temelji se na tri temeljna stupa: društvenom, gospodarskom </a:t>
            </a:r>
            <a:r>
              <a:rPr lang="en-US" sz="2000" dirty="0" err="1"/>
              <a:t>i</a:t>
            </a:r>
            <a:r>
              <a:rPr lang="en-US" sz="2000" dirty="0"/>
              <a:t> </a:t>
            </a:r>
            <a:r>
              <a:rPr lang="en-US" sz="2000" dirty="0" err="1"/>
              <a:t>ekološkom</a:t>
            </a:r>
            <a:br>
              <a:rPr lang="en-US" sz="2000" dirty="0"/>
            </a:br>
            <a:endParaRPr lang="en-HR" sz="2000" dirty="0"/>
          </a:p>
        </p:txBody>
      </p:sp>
      <p:pic>
        <p:nvPicPr>
          <p:cNvPr id="12290" name="Picture 2" descr="Sustainable Consumption">
            <a:extLst>
              <a:ext uri="{FF2B5EF4-FFF2-40B4-BE49-F238E27FC236}">
                <a16:creationId xmlns:a16="http://schemas.microsoft.com/office/drawing/2014/main" id="{F1EE6866-F8B4-CFB4-18C4-CB19FE7A8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139" y="282290"/>
            <a:ext cx="4382151" cy="436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1954829" y="0"/>
            <a:ext cx="5787235" cy="1117848"/>
          </a:xfrm>
        </p:spPr>
        <p:txBody>
          <a:bodyPr/>
          <a:lstStyle/>
          <a:p>
            <a:pPr algn="l" rtl="0"/>
            <a:br>
              <a:rPr lang="en-US" sz="2800" dirty="0"/>
            </a:br>
            <a:r>
              <a:rPr lang="en-US" sz="2800" dirty="0"/>
              <a:t>Odlučivanje-model održive potrošnje: odrednice i motivacije</a:t>
            </a:r>
            <a:br>
              <a:rPr lang="en-US" sz="2800" dirty="0"/>
            </a:br>
            <a:endParaRPr lang="en-HR" sz="2800" dirty="0"/>
          </a:p>
        </p:txBody>
      </p:sp>
      <p:sp>
        <p:nvSpPr>
          <p:cNvPr id="9" name="TextBox 8">
            <a:extLst>
              <a:ext uri="{FF2B5EF4-FFF2-40B4-BE49-F238E27FC236}">
                <a16:creationId xmlns:a16="http://schemas.microsoft.com/office/drawing/2014/main" id="{C32BBFE4-25B2-E30A-F5FD-960F16605265}"/>
              </a:ext>
            </a:extLst>
          </p:cNvPr>
          <p:cNvSpPr txBox="1"/>
          <p:nvPr/>
        </p:nvSpPr>
        <p:spPr>
          <a:xfrm>
            <a:off x="1038003" y="1421076"/>
            <a:ext cx="7620886" cy="3139321"/>
          </a:xfrm>
          <a:prstGeom prst="rect">
            <a:avLst/>
          </a:prstGeom>
          <a:noFill/>
        </p:spPr>
        <p:txBody>
          <a:bodyPr wrap="square">
            <a:spAutoFit/>
          </a:bodyPr>
          <a:lstStyle/>
          <a:p>
            <a:pPr marL="285750" indent="-285750" algn="l" rtl="0">
              <a:buFont typeface="Arial" panose="020B0604020202020204" pitchFamily="34" charset="0"/>
              <a:buChar char="•"/>
            </a:pPr>
            <a:r>
              <a:rPr lang="en-IE" sz="1800" b="0" i="0" u="none" strike="noStrike" dirty="0">
                <a:solidFill>
                  <a:srgbClr val="000000"/>
                </a:solidFill>
                <a:effectLst/>
                <a:latin typeface="+mj-lt"/>
              </a:rPr>
              <a:t>Pokušaji da se objasni ili promijeni ponašanje prema održivijoj potrošnji moraju započeti s</a:t>
            </a:r>
            <a:r>
              <a:rPr lang="en-IE" sz="1800" b="1" i="0" u="none" strike="noStrike" dirty="0">
                <a:solidFill>
                  <a:srgbClr val="14A7A1"/>
                </a:solidFill>
                <a:effectLst/>
                <a:latin typeface="+mj-lt"/>
              </a:rPr>
              <a:t>različiti i međuovisni utjecaji na količine održive potrošnje.</a:t>
            </a:r>
          </a:p>
          <a:p>
            <a:pPr marL="285750" indent="-285750" algn="l" rtl="0">
              <a:buFont typeface="Arial" panose="020B0604020202020204" pitchFamily="34" charset="0"/>
              <a:buChar char="•"/>
            </a:pPr>
            <a:endParaRPr lang="en-IE" sz="1800" b="0" i="0" u="none" strike="noStrike" dirty="0">
              <a:solidFill>
                <a:srgbClr val="000000"/>
              </a:solidFill>
              <a:effectLst/>
              <a:latin typeface="+mj-lt"/>
            </a:endParaRPr>
          </a:p>
          <a:p>
            <a:pPr marL="285750" indent="-285750" algn="l" rtl="0">
              <a:buFont typeface="Arial" panose="020B0604020202020204" pitchFamily="34" charset="0"/>
              <a:buChar char="•"/>
            </a:pPr>
            <a:r>
              <a:rPr lang="en-IE" sz="1800" b="0" i="0" u="none" strike="noStrike" dirty="0">
                <a:solidFill>
                  <a:srgbClr val="000000"/>
                </a:solidFill>
                <a:effectLst/>
                <a:latin typeface="+mj-lt"/>
              </a:rPr>
              <a:t>Sljedeća slika daje pregled a</a:t>
            </a:r>
            <a:r>
              <a:rPr lang="en-IE" sz="1800" b="1" i="0" u="none" strike="noStrike" dirty="0">
                <a:solidFill>
                  <a:srgbClr val="E7501B"/>
                </a:solidFill>
                <a:effectLst/>
                <a:latin typeface="+mj-lt"/>
              </a:rPr>
              <a:t>opći model odlučivanja</a:t>
            </a:r>
            <a:r>
              <a:rPr lang="en-IE" sz="1800" b="0" i="0" u="none" strike="noStrike" dirty="0">
                <a:solidFill>
                  <a:srgbClr val="000000"/>
                </a:solidFill>
                <a:effectLst/>
                <a:latin typeface="+mj-lt"/>
              </a:rPr>
              <a:t>održive potrošnje proizašle iz različitih studija.</a:t>
            </a:r>
          </a:p>
          <a:p>
            <a:pPr algn="l" rtl="0"/>
            <a:endParaRPr lang="en-IE" sz="1800" b="0" i="0" u="none" strike="noStrike" dirty="0">
              <a:solidFill>
                <a:srgbClr val="000000"/>
              </a:solidFill>
              <a:effectLst/>
              <a:latin typeface="+mj-lt"/>
            </a:endParaRPr>
          </a:p>
          <a:p>
            <a:pPr marL="285750" indent="-285750" algn="l" rtl="0">
              <a:buFont typeface="Arial" panose="020B0604020202020204" pitchFamily="34" charset="0"/>
              <a:buChar char="•"/>
            </a:pPr>
            <a:r>
              <a:rPr lang="en-IE" sz="1800" b="0" i="0" u="none" strike="noStrike" dirty="0">
                <a:solidFill>
                  <a:srgbClr val="000000"/>
                </a:solidFill>
                <a:effectLst/>
                <a:latin typeface="+mj-lt"/>
              </a:rPr>
              <a:t>To implicira da</a:t>
            </a:r>
            <a:r>
              <a:rPr lang="en-IE" sz="1800" b="1" i="0" u="none" strike="noStrike" dirty="0">
                <a:solidFill>
                  <a:srgbClr val="049540"/>
                </a:solidFill>
                <a:effectLst/>
                <a:latin typeface="+mj-lt"/>
              </a:rPr>
              <a:t>uvjerenja dovode do stavova, koji sa svoje strane izvode namjere</a:t>
            </a:r>
            <a:r>
              <a:rPr lang="en-IE" sz="1800" b="0" i="0" u="none" strike="noStrike" dirty="0">
                <a:solidFill>
                  <a:srgbClr val="000000"/>
                </a:solidFill>
                <a:effectLst/>
                <a:latin typeface="+mj-lt"/>
              </a:rPr>
              <a:t>. Namjere određuju stvarno kupovno ponašanje. Mnogi različiti individualni, društveni i situacijski čimbenici utječu na ovaj proces odlučivanja</a:t>
            </a:r>
          </a:p>
        </p:txBody>
      </p:sp>
    </p:spTree>
    <p:extLst>
      <p:ext uri="{BB962C8B-B14F-4D97-AF65-F5344CB8AC3E}">
        <p14:creationId xmlns:p14="http://schemas.microsoft.com/office/powerpoint/2010/main" val="21596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7" name="Picture 6">
            <a:extLst>
              <a:ext uri="{FF2B5EF4-FFF2-40B4-BE49-F238E27FC236}">
                <a16:creationId xmlns:a16="http://schemas.microsoft.com/office/drawing/2014/main" id="{7AC80C56-696E-2A4B-D4D2-545B47446E7C}"/>
              </a:ext>
            </a:extLst>
          </p:cNvPr>
          <p:cNvPicPr>
            <a:picLocks noChangeAspect="1"/>
          </p:cNvPicPr>
          <p:nvPr/>
        </p:nvPicPr>
        <p:blipFill>
          <a:blip r:embed="rId3"/>
          <a:stretch>
            <a:fillRect/>
          </a:stretch>
        </p:blipFill>
        <p:spPr>
          <a:xfrm>
            <a:off x="1234731" y="1122028"/>
            <a:ext cx="7223574" cy="3654279"/>
          </a:xfrm>
          <a:prstGeom prst="rect">
            <a:avLst/>
          </a:prstGeom>
        </p:spPr>
      </p:pic>
      <p:sp>
        <p:nvSpPr>
          <p:cNvPr id="4" name="Title 4">
            <a:extLst>
              <a:ext uri="{FF2B5EF4-FFF2-40B4-BE49-F238E27FC236}">
                <a16:creationId xmlns:a16="http://schemas.microsoft.com/office/drawing/2014/main" id="{23D17205-971B-CBD0-8A20-78CD9DE1CBD6}"/>
              </a:ext>
            </a:extLst>
          </p:cNvPr>
          <p:cNvSpPr>
            <a:spLocks noGrp="1"/>
          </p:cNvSpPr>
          <p:nvPr>
            <p:ph type="title"/>
          </p:nvPr>
        </p:nvSpPr>
        <p:spPr>
          <a:xfrm>
            <a:off x="2337601" y="-297711"/>
            <a:ext cx="5700613" cy="1117848"/>
          </a:xfrm>
        </p:spPr>
        <p:txBody>
          <a:bodyPr/>
          <a:lstStyle/>
          <a:p>
            <a:pPr algn="l" rtl="0"/>
            <a:br>
              <a:rPr lang="en-US" sz="2400" dirty="0"/>
            </a:br>
            <a:r>
              <a:rPr lang="en-US" sz="2400" dirty="0"/>
              <a:t>Odlučivanje-model održive potrošnje: odrednice i motivacije</a:t>
            </a:r>
            <a:br>
              <a:rPr lang="en-US" sz="2400" dirty="0"/>
            </a:br>
            <a:endParaRPr lang="en-HR" sz="2400" dirty="0"/>
          </a:p>
        </p:txBody>
      </p:sp>
    </p:spTree>
    <p:extLst>
      <p:ext uri="{BB962C8B-B14F-4D97-AF65-F5344CB8AC3E}">
        <p14:creationId xmlns:p14="http://schemas.microsoft.com/office/powerpoint/2010/main" val="3245278045"/>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Bildschirmpräsentation (16:9)</PresentationFormat>
  <Paragraphs>65</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Roboto</vt:lpstr>
      <vt:lpstr>Bebas Neue</vt:lpstr>
      <vt:lpstr>Noto Sans</vt:lpstr>
      <vt:lpstr>Arial</vt:lpstr>
      <vt:lpstr>Arial</vt:lpstr>
      <vt:lpstr>Creal Modern Portfolio by Slidesgo</vt:lpstr>
      <vt:lpstr>Poslovno modeliranje za tvrtke kružne ekonomije</vt:lpstr>
      <vt:lpstr>ODRŽIVA POTROŠNJA</vt:lpstr>
      <vt:lpstr>Cilj Masterclass-a</vt:lpstr>
      <vt:lpstr>Struktura Masterclassa – održiva potrošnja</vt:lpstr>
      <vt:lpstr>Što je održiva potrošnja?</vt:lpstr>
      <vt:lpstr>Moj rad - projekt 2</vt:lpstr>
      <vt:lpstr>  Održivi razvoj temelji se na tri temeljna stupa: društvenom, gospodarskom i ekološkom </vt:lpstr>
      <vt:lpstr> Odlučivanje-model održive potrošnje: odrednice i motivacije </vt:lpstr>
      <vt:lpstr> Odlučivanje-model održive potrošnje: odrednice i motivacije </vt:lpstr>
      <vt:lpstr>Koji su primjeri održive potrošnje?</vt:lpstr>
      <vt:lpstr>Koji su primjeri održive potrošnje?</vt:lpstr>
      <vt:lpstr>AKTIVNOST</vt:lpstr>
      <vt:lpstr>AKTIVNOST</vt:lpstr>
      <vt:lpstr>AKTIVNOST</vt:lpstr>
      <vt:lpstr>AKTIVNOST</vt:lpstr>
      <vt:lpstr>AKTIVNOST</vt:lpstr>
      <vt:lpstr>Zaključak </vt:lpstr>
      <vt:lpstr>Zaključak </vt:lpstr>
      <vt:lpstr>Hvala vam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12</cp:revision>
  <dcterms:modified xsi:type="dcterms:W3CDTF">2023-06-21T13:03:50Z</dcterms:modified>
</cp:coreProperties>
</file>