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71" r:id="rId8"/>
    <p:sldId id="273" r:id="rId9"/>
    <p:sldId id="272" r:id="rId10"/>
    <p:sldId id="269" r:id="rId11"/>
    <p:sldId id="270" r:id="rId12"/>
    <p:sldId id="262" r:id="rId13"/>
    <p:sldId id="266" r:id="rId14"/>
    <p:sldId id="267" r:id="rId15"/>
    <p:sldId id="268" r:id="rId16"/>
    <p:sldId id="274" r:id="rId17"/>
    <p:sldId id="275" r:id="rId18"/>
    <p:sldId id="276" r:id="rId19"/>
    <p:sldId id="265" r:id="rId20"/>
  </p:sldIdLst>
  <p:sldSz cx="9144000" cy="5143500" type="screen16x9"/>
  <p:notesSz cx="6858000" cy="9144000"/>
  <p:embeddedFontLst>
    <p:embeddedFont>
      <p:font typeface="Bebas Neue" panose="020B0606020202050201" pitchFamily="34" charset="0"/>
      <p:regular r:id="rId22"/>
    </p:embeddedFont>
    <p:embeddedFont>
      <p:font typeface="Noto Sans" panose="020B0502040504020204" pitchFamily="34" charset="0"/>
      <p:regular r:id="rId23"/>
      <p:bold r:id="rId24"/>
      <p:italic r:id="rId25"/>
      <p:boldItalic r:id="rId26"/>
    </p:embeddedFont>
    <p:embeddedFont>
      <p:font typeface="Roboto" panose="020000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i8uS3mDX5b0cqq3T8xF4lemfnhY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9540"/>
    <a:srgbClr val="E7501B"/>
    <a:srgbClr val="14A7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p:restoredTop sz="94654"/>
  </p:normalViewPr>
  <p:slideViewPr>
    <p:cSldViewPr snapToGrid="0">
      <p:cViewPr varScale="1">
        <p:scale>
          <a:sx n="135" d="100"/>
          <a:sy n="135" d="100"/>
        </p:scale>
        <p:origin x="98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38580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64547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43038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60151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72821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30918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51236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86676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2741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12733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974343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12"/>
          <p:cNvSpPr txBox="1">
            <a:spLocks noGrp="1"/>
          </p:cNvSpPr>
          <p:nvPr>
            <p:ph type="ctrTitle"/>
          </p:nvPr>
        </p:nvSpPr>
        <p:spPr>
          <a:xfrm>
            <a:off x="2729126" y="311547"/>
            <a:ext cx="3724500" cy="1768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a:endParaRPr/>
          </a:p>
        </p:txBody>
      </p:sp>
      <p:sp>
        <p:nvSpPr>
          <p:cNvPr id="9" name="Google Shape;9;p12"/>
          <p:cNvSpPr txBox="1">
            <a:spLocks noGrp="1"/>
          </p:cNvSpPr>
          <p:nvPr>
            <p:ph type="subTitle" idx="1"/>
          </p:nvPr>
        </p:nvSpPr>
        <p:spPr>
          <a:xfrm>
            <a:off x="3214526" y="2301372"/>
            <a:ext cx="2710500" cy="79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grpSp>
        <p:nvGrpSpPr>
          <p:cNvPr id="10" name="Google Shape;10;p12"/>
          <p:cNvGrpSpPr/>
          <p:nvPr/>
        </p:nvGrpSpPr>
        <p:grpSpPr>
          <a:xfrm>
            <a:off x="-1807437" y="-2986677"/>
            <a:ext cx="12729824" cy="8656755"/>
            <a:chOff x="179600" y="-461549"/>
            <a:chExt cx="7466172" cy="5078466"/>
          </a:xfrm>
        </p:grpSpPr>
        <p:sp>
          <p:nvSpPr>
            <p:cNvPr id="11" name="Google Shape;11;p12"/>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2"/>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2"/>
            <p:cNvSpPr/>
            <p:nvPr/>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2"/>
            <p:cNvSpPr/>
            <p:nvPr/>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2"/>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2"/>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2"/>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2"/>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12"/>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2"/>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2"/>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12"/>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3" name="Google Shape;23;p12" descr="A picture containing text&#10;&#10;Description automatically generated"/>
          <p:cNvPicPr preferRelativeResize="0"/>
          <p:nvPr/>
        </p:nvPicPr>
        <p:blipFill rotWithShape="1">
          <a:blip r:embed="rId2">
            <a:alphaModFix/>
          </a:blip>
          <a:srcRect/>
          <a:stretch/>
        </p:blipFill>
        <p:spPr>
          <a:xfrm>
            <a:off x="1813021" y="3050174"/>
            <a:ext cx="5308600" cy="1536700"/>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6D499034-AB83-1290-50F2-401416BEBD60}"/>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37F994B6-363C-B80D-B2BB-88F4E504DF6A}"/>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164E5C22-495A-B003-BE54-C5FD46A6268F}"/>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110"/>
        <p:cNvGrpSpPr/>
        <p:nvPr/>
      </p:nvGrpSpPr>
      <p:grpSpPr>
        <a:xfrm>
          <a:off x="0" y="0"/>
          <a:ext cx="0" cy="0"/>
          <a:chOff x="0" y="0"/>
          <a:chExt cx="0" cy="0"/>
        </a:xfrm>
      </p:grpSpPr>
      <p:sp>
        <p:nvSpPr>
          <p:cNvPr id="111" name="Google Shape;111;p22"/>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2" name="Google Shape;112;p22"/>
          <p:cNvGrpSpPr/>
          <p:nvPr/>
        </p:nvGrpSpPr>
        <p:grpSpPr>
          <a:xfrm rot="10800000">
            <a:off x="7782805" y="539502"/>
            <a:ext cx="682510" cy="1078346"/>
            <a:chOff x="4210925" y="3949824"/>
            <a:chExt cx="325625" cy="514601"/>
          </a:xfrm>
        </p:grpSpPr>
        <p:sp>
          <p:nvSpPr>
            <p:cNvPr id="113" name="Google Shape;113;p22"/>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22"/>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5" name="Google Shape;115;p22"/>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6" name="Google Shape;116;p22"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17" name="Google Shape;117;p22" descr="Graphical user interface, text, application&#10;&#10;Description automatically generated"/>
          <p:cNvPicPr preferRelativeResize="0"/>
          <p:nvPr/>
        </p:nvPicPr>
        <p:blipFill rotWithShape="1">
          <a:blip r:embed="rId3">
            <a:alphaModFix/>
          </a:blip>
          <a:srcRect r="25004"/>
          <a:stretch/>
        </p:blipFill>
        <p:spPr>
          <a:xfrm>
            <a:off x="8064700" y="190505"/>
            <a:ext cx="1006682" cy="275804"/>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2A9F1421-0431-F435-4226-BCB7D257FF6F}"/>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0C5DA36C-A12C-2293-BDD9-485C1B6E2FE4}"/>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5" name="Google Shape;43;p14" descr="Graphical user interface, text, application&#10;&#10;Description automatically generated">
            <a:extLst>
              <a:ext uri="{FF2B5EF4-FFF2-40B4-BE49-F238E27FC236}">
                <a16:creationId xmlns:a16="http://schemas.microsoft.com/office/drawing/2014/main" id="{AC9B44EB-E073-B163-60A9-C36AF19413D9}"/>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118"/>
        <p:cNvGrpSpPr/>
        <p:nvPr/>
      </p:nvGrpSpPr>
      <p:grpSpPr>
        <a:xfrm>
          <a:off x="0" y="0"/>
          <a:ext cx="0" cy="0"/>
          <a:chOff x="0" y="0"/>
          <a:chExt cx="0" cy="0"/>
        </a:xfrm>
      </p:grpSpPr>
      <p:sp>
        <p:nvSpPr>
          <p:cNvPr id="119" name="Google Shape;119;p23"/>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23"/>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23"/>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23"/>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23"/>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23"/>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5" name="Google Shape;125;p2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4" name="Grafik 3" descr="Ein Bild, das Symbol, Kreis, Schrift, Grafiken enthält.&#10;&#10;Automatisch generierte Beschreibung">
            <a:extLst>
              <a:ext uri="{FF2B5EF4-FFF2-40B4-BE49-F238E27FC236}">
                <a16:creationId xmlns:a16="http://schemas.microsoft.com/office/drawing/2014/main" id="{79FA6F3B-9992-85C9-21A9-3289D4E61579}"/>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5" name="TextBox 19">
            <a:extLst>
              <a:ext uri="{FF2B5EF4-FFF2-40B4-BE49-F238E27FC236}">
                <a16:creationId xmlns:a16="http://schemas.microsoft.com/office/drawing/2014/main" id="{2B3FB6D4-B84A-F561-49D9-DDA8993AC7F9}"/>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8" name="Google Shape;43;p14" descr="Graphical user interface, text, application&#10;&#10;Description automatically generated">
            <a:extLst>
              <a:ext uri="{FF2B5EF4-FFF2-40B4-BE49-F238E27FC236}">
                <a16:creationId xmlns:a16="http://schemas.microsoft.com/office/drawing/2014/main" id="{7D532F77-CD4A-4B6D-7FFE-3BF26B7B2B7B}"/>
              </a:ext>
            </a:extLst>
          </p:cNvPr>
          <p:cNvPicPr preferRelativeResize="0"/>
          <p:nvPr userDrawn="1"/>
        </p:nvPicPr>
        <p:blipFill rotWithShape="1">
          <a:blip r:embed="rId4">
            <a:alphaModFix/>
          </a:blip>
          <a:srcRect r="25004"/>
          <a:stretch/>
        </p:blipFill>
        <p:spPr>
          <a:xfrm>
            <a:off x="72618" y="4780106"/>
            <a:ext cx="1006682" cy="27580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13"/>
          <p:cNvSpPr txBox="1">
            <a:spLocks noGrp="1"/>
          </p:cNvSpPr>
          <p:nvPr>
            <p:ph type="title"/>
          </p:nvPr>
        </p:nvSpPr>
        <p:spPr>
          <a:xfrm>
            <a:off x="713225" y="1614925"/>
            <a:ext cx="7717800" cy="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p13"/>
          <p:cNvSpPr/>
          <p:nvPr/>
        </p:nvSpPr>
        <p:spPr>
          <a:xfrm>
            <a:off x="-48668" y="3013189"/>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13"/>
          <p:cNvSpPr/>
          <p:nvPr/>
        </p:nvSpPr>
        <p:spPr>
          <a:xfrm rot="10800000">
            <a:off x="4111852" y="-851395"/>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 name="Google Shape;28;p13"/>
          <p:cNvGrpSpPr/>
          <p:nvPr/>
        </p:nvGrpSpPr>
        <p:grpSpPr>
          <a:xfrm>
            <a:off x="8431033" y="-449325"/>
            <a:ext cx="1061212" cy="1676776"/>
            <a:chOff x="4210925" y="3949824"/>
            <a:chExt cx="325625" cy="514601"/>
          </a:xfrm>
        </p:grpSpPr>
        <p:sp>
          <p:nvSpPr>
            <p:cNvPr id="29" name="Google Shape;29;p13"/>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3"/>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 name="Google Shape;31;p13"/>
          <p:cNvSpPr/>
          <p:nvPr/>
        </p:nvSpPr>
        <p:spPr>
          <a:xfrm>
            <a:off x="-1599504" y="3160475"/>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13"/>
          <p:cNvSpPr txBox="1">
            <a:spLocks noGrp="1"/>
          </p:cNvSpPr>
          <p:nvPr>
            <p:ph type="subTitle" idx="1"/>
          </p:nvPr>
        </p:nvSpPr>
        <p:spPr>
          <a:xfrm>
            <a:off x="2512825" y="2331700"/>
            <a:ext cx="4114800" cy="11769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33" name="Google Shape;33;p1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91806142-968D-11C6-33FF-9B8C8F3F5089}"/>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pic>
        <p:nvPicPr>
          <p:cNvPr id="4" name="Grafik 3" descr="Ein Bild, das Symbol, Kreis, Schrift, Grafiken enthält.&#10;&#10;Automatisch generierte Beschreibung">
            <a:extLst>
              <a:ext uri="{FF2B5EF4-FFF2-40B4-BE49-F238E27FC236}">
                <a16:creationId xmlns:a16="http://schemas.microsoft.com/office/drawing/2014/main" id="{7E9A0BB6-CA4A-E0E4-3DF8-188075A814B5}"/>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5" name="TextBox 19">
            <a:extLst>
              <a:ext uri="{FF2B5EF4-FFF2-40B4-BE49-F238E27FC236}">
                <a16:creationId xmlns:a16="http://schemas.microsoft.com/office/drawing/2014/main" id="{9E9B3363-66E7-32ED-7FA7-27C01629BCB0}"/>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14"/>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E7501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 name="Google Shape;37;p14"/>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14"/>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 name="Google Shape;39;p14"/>
          <p:cNvGrpSpPr/>
          <p:nvPr/>
        </p:nvGrpSpPr>
        <p:grpSpPr>
          <a:xfrm>
            <a:off x="8225003" y="433123"/>
            <a:ext cx="411785" cy="650559"/>
            <a:chOff x="4210925" y="3949824"/>
            <a:chExt cx="325625" cy="514601"/>
          </a:xfrm>
        </p:grpSpPr>
        <p:sp>
          <p:nvSpPr>
            <p:cNvPr id="40" name="Google Shape;40;p14"/>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14"/>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2" name="Google Shape;42;p14"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43" name="Google Shape;43;p14"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266AFDA3-9F1D-A113-0E08-75618429F6F3}"/>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375F6076-C446-9F79-351B-15CA373A9804}"/>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44"/>
        <p:cNvGrpSpPr/>
        <p:nvPr/>
      </p:nvGrpSpPr>
      <p:grpSpPr>
        <a:xfrm>
          <a:off x="0" y="0"/>
          <a:ext cx="0" cy="0"/>
          <a:chOff x="0" y="0"/>
          <a:chExt cx="0" cy="0"/>
        </a:xfrm>
      </p:grpSpPr>
      <p:sp>
        <p:nvSpPr>
          <p:cNvPr id="45" name="Google Shape;45;p15"/>
          <p:cNvSpPr txBox="1">
            <a:spLocks noGrp="1"/>
          </p:cNvSpPr>
          <p:nvPr>
            <p:ph type="title"/>
          </p:nvPr>
        </p:nvSpPr>
        <p:spPr>
          <a:xfrm>
            <a:off x="713225" y="539500"/>
            <a:ext cx="7717800" cy="1313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6" name="Google Shape;46;p15"/>
          <p:cNvSpPr txBox="1">
            <a:spLocks noGrp="1"/>
          </p:cNvSpPr>
          <p:nvPr>
            <p:ph type="title" idx="2"/>
          </p:nvPr>
        </p:nvSpPr>
        <p:spPr>
          <a:xfrm>
            <a:off x="713225" y="2939525"/>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sp>
        <p:nvSpPr>
          <p:cNvPr id="47" name="Google Shape;47;p15"/>
          <p:cNvSpPr txBox="1">
            <a:spLocks noGrp="1"/>
          </p:cNvSpPr>
          <p:nvPr>
            <p:ph type="title" idx="3"/>
          </p:nvPr>
        </p:nvSpPr>
        <p:spPr>
          <a:xfrm>
            <a:off x="3286025" y="2939525"/>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sp>
        <p:nvSpPr>
          <p:cNvPr id="48" name="Google Shape;48;p15"/>
          <p:cNvSpPr txBox="1">
            <a:spLocks noGrp="1"/>
          </p:cNvSpPr>
          <p:nvPr>
            <p:ph type="title" idx="4"/>
          </p:nvPr>
        </p:nvSpPr>
        <p:spPr>
          <a:xfrm>
            <a:off x="5858250" y="2935338"/>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grpSp>
        <p:nvGrpSpPr>
          <p:cNvPr id="49" name="Google Shape;49;p15"/>
          <p:cNvGrpSpPr/>
          <p:nvPr/>
        </p:nvGrpSpPr>
        <p:grpSpPr>
          <a:xfrm flipH="1">
            <a:off x="-2177742" y="-2909309"/>
            <a:ext cx="12699962" cy="4468012"/>
            <a:chOff x="56293" y="466675"/>
            <a:chExt cx="7448658" cy="2621150"/>
          </a:xfrm>
        </p:grpSpPr>
        <p:sp>
          <p:nvSpPr>
            <p:cNvPr id="50" name="Google Shape;50;p15"/>
            <p:cNvSpPr/>
            <p:nvPr/>
          </p:nvSpPr>
          <p:spPr>
            <a:xfrm>
              <a:off x="4884401" y="466675"/>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15"/>
            <p:cNvSpPr/>
            <p:nvPr/>
          </p:nvSpPr>
          <p:spPr>
            <a:xfrm>
              <a:off x="56293" y="1765430"/>
              <a:ext cx="1847075" cy="923550"/>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2" name="Google Shape;52;p15"/>
          <p:cNvSpPr/>
          <p:nvPr/>
        </p:nvSpPr>
        <p:spPr>
          <a:xfrm>
            <a:off x="7408786" y="462738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3" name="Google Shape;53;p15"/>
          <p:cNvGrpSpPr/>
          <p:nvPr/>
        </p:nvGrpSpPr>
        <p:grpSpPr>
          <a:xfrm flipH="1">
            <a:off x="8393467" y="586788"/>
            <a:ext cx="789213" cy="1219105"/>
            <a:chOff x="5879525" y="2876325"/>
            <a:chExt cx="325650" cy="504075"/>
          </a:xfrm>
        </p:grpSpPr>
        <p:sp>
          <p:nvSpPr>
            <p:cNvPr id="54" name="Google Shape;54;p15"/>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5"/>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6" name="Google Shape;56;p15"/>
          <p:cNvSpPr txBox="1">
            <a:spLocks noGrp="1"/>
          </p:cNvSpPr>
          <p:nvPr>
            <p:ph type="subTitle" idx="1"/>
          </p:nvPr>
        </p:nvSpPr>
        <p:spPr>
          <a:xfrm>
            <a:off x="713225"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7" name="Google Shape;57;p15"/>
          <p:cNvSpPr txBox="1">
            <a:spLocks noGrp="1"/>
          </p:cNvSpPr>
          <p:nvPr>
            <p:ph type="subTitle" idx="5"/>
          </p:nvPr>
        </p:nvSpPr>
        <p:spPr>
          <a:xfrm>
            <a:off x="3285750"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Google Shape;58;p15"/>
          <p:cNvSpPr txBox="1">
            <a:spLocks noGrp="1"/>
          </p:cNvSpPr>
          <p:nvPr>
            <p:ph type="subTitle" idx="6"/>
          </p:nvPr>
        </p:nvSpPr>
        <p:spPr>
          <a:xfrm>
            <a:off x="5858250"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59" name="Google Shape;59;p15"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60" name="Google Shape;60;p15" descr="Graphical user interface, text, application&#10;&#10;Description automatically generated"/>
          <p:cNvPicPr preferRelativeResize="0"/>
          <p:nvPr/>
        </p:nvPicPr>
        <p:blipFill rotWithShape="1">
          <a:blip r:embed="rId3">
            <a:alphaModFix/>
          </a:blip>
          <a:srcRect r="25004"/>
          <a:stretch/>
        </p:blipFill>
        <p:spPr>
          <a:xfrm>
            <a:off x="72618" y="4731708"/>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0F92499E-2F8C-1788-5EE6-C68CB9594904}"/>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9606529A-16CF-263D-6361-459633F5D1B9}"/>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2">
  <p:cSld name="CUSTOM_6">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4572000" y="1477306"/>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63" name="Google Shape;63;p16"/>
          <p:cNvGrpSpPr/>
          <p:nvPr/>
        </p:nvGrpSpPr>
        <p:grpSpPr>
          <a:xfrm flipH="1">
            <a:off x="8589784" y="4408228"/>
            <a:ext cx="554210" cy="859289"/>
            <a:chOff x="2242775" y="2016422"/>
            <a:chExt cx="325050" cy="504100"/>
          </a:xfrm>
        </p:grpSpPr>
        <p:sp>
          <p:nvSpPr>
            <p:cNvPr id="64" name="Google Shape;64;p16"/>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16"/>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6" name="Google Shape;66;p16"/>
          <p:cNvSpPr txBox="1">
            <a:spLocks noGrp="1"/>
          </p:cNvSpPr>
          <p:nvPr>
            <p:ph type="subTitle" idx="1"/>
          </p:nvPr>
        </p:nvSpPr>
        <p:spPr>
          <a:xfrm>
            <a:off x="4572125" y="2082981"/>
            <a:ext cx="3580500" cy="2196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7" name="Google Shape;67;p16"/>
          <p:cNvSpPr/>
          <p:nvPr/>
        </p:nvSpPr>
        <p:spPr>
          <a:xfrm>
            <a:off x="6945857" y="-300700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8" name="Google Shape;68;p16"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69" name="Google Shape;69;p16" descr="Graphical user interface, text, application&#10;&#10;Description automatically generated"/>
          <p:cNvPicPr preferRelativeResize="0"/>
          <p:nvPr/>
        </p:nvPicPr>
        <p:blipFill rotWithShape="1">
          <a:blip r:embed="rId3">
            <a:alphaModFix/>
          </a:blip>
          <a:srcRect r="25004"/>
          <a:stretch/>
        </p:blipFill>
        <p:spPr>
          <a:xfrm>
            <a:off x="8064700" y="190505"/>
            <a:ext cx="1006682" cy="275804"/>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2BA7E8C2-8416-4475-9CDB-35B379084D86}"/>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D33D08F2-99A6-5EE2-40BB-9CD309075BE5}"/>
              </a:ext>
            </a:extLst>
          </p:cNvPr>
          <p:cNvPicPr>
            <a:picLocks noChangeAspect="1"/>
          </p:cNvPicPr>
          <p:nvPr userDrawn="1"/>
        </p:nvPicPr>
        <p:blipFill>
          <a:blip r:embed="rId4"/>
          <a:stretch>
            <a:fillRect/>
          </a:stretch>
        </p:blipFill>
        <p:spPr>
          <a:xfrm>
            <a:off x="8182923" y="4742867"/>
            <a:ext cx="888459" cy="313043"/>
          </a:xfrm>
          <a:prstGeom prst="rect">
            <a:avLst/>
          </a:prstGeom>
        </p:spPr>
      </p:pic>
      <p:sp>
        <p:nvSpPr>
          <p:cNvPr id="4" name="TextBox 19">
            <a:extLst>
              <a:ext uri="{FF2B5EF4-FFF2-40B4-BE49-F238E27FC236}">
                <a16:creationId xmlns:a16="http://schemas.microsoft.com/office/drawing/2014/main" id="{B29A3317-2855-432A-4B49-EB16BEF01905}"/>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713225" y="1477725"/>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15A7A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84" name="Google Shape;84;p18"/>
          <p:cNvGrpSpPr/>
          <p:nvPr/>
        </p:nvGrpSpPr>
        <p:grpSpPr>
          <a:xfrm>
            <a:off x="6609" y="4254853"/>
            <a:ext cx="554210" cy="859289"/>
            <a:chOff x="2242775" y="2016422"/>
            <a:chExt cx="325050" cy="504100"/>
          </a:xfrm>
        </p:grpSpPr>
        <p:sp>
          <p:nvSpPr>
            <p:cNvPr id="85" name="Google Shape;85;p18"/>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18"/>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7" name="Google Shape;87;p18"/>
          <p:cNvSpPr txBox="1">
            <a:spLocks noGrp="1"/>
          </p:cNvSpPr>
          <p:nvPr>
            <p:ph type="subTitle" idx="1"/>
          </p:nvPr>
        </p:nvSpPr>
        <p:spPr>
          <a:xfrm>
            <a:off x="713350" y="2083400"/>
            <a:ext cx="3730800" cy="2134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88" name="Google Shape;88;p18"/>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8"/>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0" name="Google Shape;90;p18"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8962C82C-0B77-3B01-0CD3-B833C9838DED}"/>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C7AE4E18-B8E9-3C9A-CF8F-FEAC016A0FC1}"/>
              </a:ext>
            </a:extLst>
          </p:cNvPr>
          <p:cNvPicPr>
            <a:picLocks noChangeAspect="1"/>
          </p:cNvPicPr>
          <p:nvPr userDrawn="1"/>
        </p:nvPicPr>
        <p:blipFill>
          <a:blip r:embed="rId4"/>
          <a:stretch>
            <a:fillRect/>
          </a:stretch>
        </p:blipFill>
        <p:spPr>
          <a:xfrm>
            <a:off x="8182923" y="4742867"/>
            <a:ext cx="888459" cy="313043"/>
          </a:xfrm>
          <a:prstGeom prst="rect">
            <a:avLst/>
          </a:prstGeom>
        </p:spPr>
      </p:pic>
      <p:sp>
        <p:nvSpPr>
          <p:cNvPr id="4" name="TextBox 19">
            <a:extLst>
              <a:ext uri="{FF2B5EF4-FFF2-40B4-BE49-F238E27FC236}">
                <a16:creationId xmlns:a16="http://schemas.microsoft.com/office/drawing/2014/main" id="{E4B8E30B-73DD-749F-F030-09CE82340A85}"/>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2"/>
        <p:cNvGrpSpPr/>
        <p:nvPr/>
      </p:nvGrpSpPr>
      <p:grpSpPr>
        <a:xfrm>
          <a:off x="0" y="0"/>
          <a:ext cx="0" cy="0"/>
          <a:chOff x="0" y="0"/>
          <a:chExt cx="0" cy="0"/>
        </a:xfrm>
      </p:grpSpPr>
      <p:pic>
        <p:nvPicPr>
          <p:cNvPr id="93" name="Google Shape;93;p19"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AF599145-F2EE-EA65-CF72-2202321A4729}"/>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pic>
        <p:nvPicPr>
          <p:cNvPr id="5" name="Grafik 4" descr="Ein Bild, das Symbol, Kreis, Schrift, Grafiken enthält.&#10;&#10;Automatisch generierte Beschreibung">
            <a:extLst>
              <a:ext uri="{FF2B5EF4-FFF2-40B4-BE49-F238E27FC236}">
                <a16:creationId xmlns:a16="http://schemas.microsoft.com/office/drawing/2014/main" id="{93DC73F5-16F2-9327-F407-FF506AE8EDD5}"/>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6" name="TextBox 19">
            <a:extLst>
              <a:ext uri="{FF2B5EF4-FFF2-40B4-BE49-F238E27FC236}">
                <a16:creationId xmlns:a16="http://schemas.microsoft.com/office/drawing/2014/main" id="{95A8C4F0-AB46-3DCA-F111-0A637233397C}"/>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flipH="1">
            <a:off x="5108101" y="1880800"/>
            <a:ext cx="3322800" cy="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7" name="Google Shape;97;p20"/>
          <p:cNvSpPr txBox="1">
            <a:spLocks noGrp="1"/>
          </p:cNvSpPr>
          <p:nvPr>
            <p:ph type="subTitle" idx="1"/>
          </p:nvPr>
        </p:nvSpPr>
        <p:spPr>
          <a:xfrm flipH="1">
            <a:off x="69745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98" name="Google Shape;98;p20"/>
          <p:cNvSpPr txBox="1">
            <a:spLocks noGrp="1"/>
          </p:cNvSpPr>
          <p:nvPr>
            <p:ph type="subTitle" idx="2"/>
          </p:nvPr>
        </p:nvSpPr>
        <p:spPr>
          <a:xfrm flipH="1">
            <a:off x="5103667" y="2569355"/>
            <a:ext cx="33228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9" name="Google Shape;99;p20"/>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0"/>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0"/>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2" name="Google Shape;102;p20"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98EBBC9B-EE96-A822-1B2F-AE2A23AA5021}"/>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pic>
        <p:nvPicPr>
          <p:cNvPr id="4" name="Grafik 3" descr="Ein Bild, das Symbol, Kreis, Schrift, Grafiken enthält.&#10;&#10;Automatisch generierte Beschreibung">
            <a:extLst>
              <a:ext uri="{FF2B5EF4-FFF2-40B4-BE49-F238E27FC236}">
                <a16:creationId xmlns:a16="http://schemas.microsoft.com/office/drawing/2014/main" id="{E54177D4-BF5B-FC1F-5CA4-AEBC99B682A0}"/>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5" name="TextBox 19">
            <a:extLst>
              <a:ext uri="{FF2B5EF4-FFF2-40B4-BE49-F238E27FC236}">
                <a16:creationId xmlns:a16="http://schemas.microsoft.com/office/drawing/2014/main" id="{5C86CB10-7E54-807C-9FFA-F02994839796}"/>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04"/>
        <p:cNvGrpSpPr/>
        <p:nvPr/>
      </p:nvGrpSpPr>
      <p:grpSpPr>
        <a:xfrm>
          <a:off x="0" y="0"/>
          <a:ext cx="0" cy="0"/>
          <a:chOff x="0" y="0"/>
          <a:chExt cx="0" cy="0"/>
        </a:xfrm>
      </p:grpSpPr>
      <p:sp>
        <p:nvSpPr>
          <p:cNvPr id="105" name="Google Shape;105;p21"/>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21"/>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21"/>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8" name="Google Shape;108;p21"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4" name="Grafik 3" descr="Ein Bild, das Symbol, Kreis, Schrift, Grafiken enthält.&#10;&#10;Automatisch generierte Beschreibung">
            <a:extLst>
              <a:ext uri="{FF2B5EF4-FFF2-40B4-BE49-F238E27FC236}">
                <a16:creationId xmlns:a16="http://schemas.microsoft.com/office/drawing/2014/main" id="{838D678C-8D03-B4FD-D1B3-8F930B4EB7F8}"/>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5" name="TextBox 19">
            <a:extLst>
              <a:ext uri="{FF2B5EF4-FFF2-40B4-BE49-F238E27FC236}">
                <a16:creationId xmlns:a16="http://schemas.microsoft.com/office/drawing/2014/main" id="{6EB45836-41E6-8D40-E7B6-B802F3FB3AB9}"/>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6" name="Google Shape;43;p14" descr="Graphical user interface, text, application&#10;&#10;Description automatically generated">
            <a:extLst>
              <a:ext uri="{FF2B5EF4-FFF2-40B4-BE49-F238E27FC236}">
                <a16:creationId xmlns:a16="http://schemas.microsoft.com/office/drawing/2014/main" id="{A2B1EE30-6720-0F94-FADB-E100789CBF55}"/>
              </a:ext>
            </a:extLst>
          </p:cNvPr>
          <p:cNvPicPr preferRelativeResize="0"/>
          <p:nvPr userDrawn="1"/>
        </p:nvPicPr>
        <p:blipFill rotWithShape="1">
          <a:blip r:embed="rId4">
            <a:alphaModFix/>
          </a:blip>
          <a:srcRect r="25004"/>
          <a:stretch/>
        </p:blipFill>
        <p:spPr>
          <a:xfrm>
            <a:off x="72618" y="4780106"/>
            <a:ext cx="1006682" cy="27580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lt2"/>
            </a:gs>
          </a:gsLst>
          <a:lin ang="8100019" scaled="0"/>
        </a:gra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accent3"/>
              </a:buClr>
              <a:buSzPts val="3800"/>
              <a:buFont typeface="Bebas Neue"/>
              <a:buNone/>
              <a:defRPr sz="3800" b="0" i="0" u="none" strike="noStrike" cap="none">
                <a:solidFill>
                  <a:schemeClr val="accent3"/>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
          <p:cNvSpPr txBox="1">
            <a:spLocks noGrp="1"/>
          </p:cNvSpPr>
          <p:nvPr>
            <p:ph type="ctrTitle"/>
          </p:nvPr>
        </p:nvSpPr>
        <p:spPr>
          <a:xfrm>
            <a:off x="2173175" y="1201921"/>
            <a:ext cx="4797649" cy="1369829"/>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900"/>
              <a:buNone/>
            </a:pPr>
            <a:r>
              <a:rPr lang="en-IE" sz="4000" dirty="0"/>
              <a:t>Geschäftsmodellierung für Unternehmen der Kreislaufwirtschaft </a:t>
            </a:r>
            <a:endParaRPr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713225" y="1477724"/>
            <a:ext cx="7947366" cy="120140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IE" dirty="0"/>
              <a:t>Welche Beispiele gibt es für nachhaltigen Konsum?</a:t>
            </a:r>
          </a:p>
        </p:txBody>
      </p:sp>
      <p:sp>
        <p:nvSpPr>
          <p:cNvPr id="3" name="TextBox 2">
            <a:extLst>
              <a:ext uri="{FF2B5EF4-FFF2-40B4-BE49-F238E27FC236}">
                <a16:creationId xmlns:a16="http://schemas.microsoft.com/office/drawing/2014/main" id="{E7A0D3E6-50BD-BE27-A81D-655A574901D0}"/>
              </a:ext>
            </a:extLst>
          </p:cNvPr>
          <p:cNvSpPr txBox="1"/>
          <p:nvPr/>
        </p:nvSpPr>
        <p:spPr>
          <a:xfrm>
            <a:off x="2132674" y="2099326"/>
            <a:ext cx="6663956" cy="1938992"/>
          </a:xfrm>
          <a:prstGeom prst="rect">
            <a:avLst/>
          </a:prstGeom>
          <a:noFill/>
        </p:spPr>
        <p:txBody>
          <a:bodyPr wrap="square">
            <a:spAutoFit/>
          </a:bodyPr>
          <a:lstStyle/>
          <a:p>
            <a:pPr algn="l"/>
            <a:br>
              <a:rPr lang="en-US" sz="2000" b="0" i="0" u="none" strike="noStrike" dirty="0">
                <a:solidFill>
                  <a:srgbClr val="202124"/>
                </a:solidFill>
                <a:effectLst/>
                <a:latin typeface="arial" panose="020B0604020202020204" pitchFamily="34" charset="0"/>
              </a:rPr>
            </a:br>
            <a:endParaRPr lang="en-US" sz="2000" b="0" i="0" u="none" strike="noStrike" dirty="0">
              <a:solidFill>
                <a:srgbClr val="202124"/>
              </a:solidFill>
              <a:effectLst/>
              <a:latin typeface="arial" panose="020B0604020202020204" pitchFamily="34" charset="0"/>
            </a:endParaRPr>
          </a:p>
          <a:p>
            <a:pPr algn="l"/>
            <a:r>
              <a:rPr lang="en-US" sz="2000" b="0" i="0" u="none" strike="noStrike" dirty="0">
                <a:solidFill>
                  <a:srgbClr val="202124"/>
                </a:solidFill>
                <a:effectLst/>
                <a:latin typeface="arial" panose="020B0604020202020204" pitchFamily="34" charset="0"/>
              </a:rPr>
              <a:t>Nachhaltiger Konsum bezieht sich auf die Teilnahme an umweltverträglichen Aktivitäten, wie z. B. den Konsum von erneuerbaren und effizienten Gütern und Dienstleistungen (z. B. </a:t>
            </a:r>
            <a:r>
              <a:rPr lang="en-US" sz="2000" b="1" i="0" u="none" strike="noStrike" dirty="0">
                <a:solidFill>
                  <a:srgbClr val="202124"/>
                </a:solidFill>
                <a:effectLst/>
                <a:latin typeface="arial" panose="020B0604020202020204" pitchFamily="34" charset="0"/>
              </a:rPr>
              <a:t>Elektrolokomotive, Fahrradfahren, erneuerbare Energie</a:t>
            </a:r>
            <a:r>
              <a:rPr lang="en-US" sz="2000" b="0" i="0" u="none" strike="noStrike" dirty="0">
                <a:solidFill>
                  <a:srgbClr val="202124"/>
                </a:solidFill>
                <a:effectLst/>
                <a:latin typeface="arial" panose="020B0604020202020204" pitchFamily="34" charset="0"/>
              </a:rPr>
              <a:t>).</a:t>
            </a:r>
          </a:p>
        </p:txBody>
      </p:sp>
      <p:pic>
        <p:nvPicPr>
          <p:cNvPr id="4" name="Picture 2" descr="293,547 Examples 图片、库存照片和矢量图| Shutterstock">
            <a:extLst>
              <a:ext uri="{FF2B5EF4-FFF2-40B4-BE49-F238E27FC236}">
                <a16:creationId xmlns:a16="http://schemas.microsoft.com/office/drawing/2014/main" id="{2650C45C-A12D-4D93-8893-2C85ECB187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578" r="869" b="13783"/>
          <a:stretch/>
        </p:blipFill>
        <p:spPr bwMode="auto">
          <a:xfrm>
            <a:off x="713225" y="2724641"/>
            <a:ext cx="1419449" cy="13969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468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713225" y="1477725"/>
            <a:ext cx="6389324"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IE" dirty="0"/>
              <a:t>Welche Beispiele gibt es für nachhaltigen Konsum?</a:t>
            </a:r>
          </a:p>
        </p:txBody>
      </p:sp>
      <p:sp>
        <p:nvSpPr>
          <p:cNvPr id="3" name="TextBox 2">
            <a:extLst>
              <a:ext uri="{FF2B5EF4-FFF2-40B4-BE49-F238E27FC236}">
                <a16:creationId xmlns:a16="http://schemas.microsoft.com/office/drawing/2014/main" id="{E7A0D3E6-50BD-BE27-A81D-655A574901D0}"/>
              </a:ext>
            </a:extLst>
          </p:cNvPr>
          <p:cNvSpPr txBox="1"/>
          <p:nvPr/>
        </p:nvSpPr>
        <p:spPr>
          <a:xfrm>
            <a:off x="2132674" y="2213335"/>
            <a:ext cx="6663956" cy="1908215"/>
          </a:xfrm>
          <a:prstGeom prst="rect">
            <a:avLst/>
          </a:prstGeom>
          <a:noFill/>
        </p:spPr>
        <p:txBody>
          <a:bodyPr wrap="square">
            <a:spAutoFit/>
          </a:bodyPr>
          <a:lstStyle/>
          <a:p>
            <a:pPr algn="l"/>
            <a:br>
              <a:rPr lang="en-US" b="0" i="0" u="none" strike="noStrike" dirty="0">
                <a:solidFill>
                  <a:srgbClr val="202124"/>
                </a:solidFill>
                <a:effectLst/>
                <a:latin typeface="arial" panose="020B0604020202020204" pitchFamily="34" charset="0"/>
              </a:rPr>
            </a:br>
            <a:endParaRPr lang="en-US" b="0" i="0" u="none" strike="noStrike" dirty="0">
              <a:solidFill>
                <a:srgbClr val="202124"/>
              </a:solidFill>
              <a:effectLst/>
              <a:latin typeface="arial" panose="020B0604020202020204" pitchFamily="34" charset="0"/>
            </a:endParaRPr>
          </a:p>
          <a:p>
            <a:pPr algn="l"/>
            <a:r>
              <a:rPr lang="en-IE" sz="1800" b="0" i="0" u="none" strike="noStrike" dirty="0">
                <a:solidFill>
                  <a:srgbClr val="202124"/>
                </a:solidFill>
                <a:effectLst/>
                <a:latin typeface="arial" panose="020B0604020202020204" pitchFamily="34" charset="0"/>
              </a:rPr>
              <a:t>Unter nachhaltigem Konsum ist eine Reihe von Verhaltensänderungen zu verstehen, wie z. B. ein </a:t>
            </a:r>
            <a:r>
              <a:rPr lang="en-IE" sz="1800" b="1" i="0" u="none" strike="noStrike" dirty="0">
                <a:solidFill>
                  <a:srgbClr val="202124"/>
                </a:solidFill>
                <a:effectLst/>
                <a:latin typeface="arial" panose="020B0604020202020204" pitchFamily="34" charset="0"/>
              </a:rPr>
              <a:t>effizienterer Energie- und Ressourcenverbrauch im Haushalt, die Minimierung von Abfällen und ein umweltfreundlicheres Kaufverhalten der Haushalte</a:t>
            </a:r>
            <a:r>
              <a:rPr lang="en-IE" sz="1800" b="0" i="0" u="none" strike="noStrike" dirty="0">
                <a:solidFill>
                  <a:srgbClr val="202124"/>
                </a:solidFill>
                <a:effectLst/>
                <a:latin typeface="arial" panose="020B0604020202020204" pitchFamily="34" charset="0"/>
              </a:rPr>
              <a:t>.</a:t>
            </a:r>
            <a:endParaRPr lang="en-IE" b="0" i="0" u="none" strike="noStrike" dirty="0">
              <a:solidFill>
                <a:srgbClr val="202124"/>
              </a:solidFill>
              <a:effectLst/>
              <a:latin typeface="arial" panose="020B0604020202020204" pitchFamily="34" charset="0"/>
            </a:endParaRPr>
          </a:p>
        </p:txBody>
      </p:sp>
      <p:pic>
        <p:nvPicPr>
          <p:cNvPr id="4" name="Picture 2" descr="293,547 Examples 图片、库存照片和矢量图| Shutterstock">
            <a:extLst>
              <a:ext uri="{FF2B5EF4-FFF2-40B4-BE49-F238E27FC236}">
                <a16:creationId xmlns:a16="http://schemas.microsoft.com/office/drawing/2014/main" id="{2650C45C-A12D-4D93-8893-2C85ECB187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578" r="869" b="13783"/>
          <a:stretch/>
        </p:blipFill>
        <p:spPr bwMode="auto">
          <a:xfrm>
            <a:off x="713225" y="2724641"/>
            <a:ext cx="1419449" cy="13969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756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grpSp>
        <p:nvGrpSpPr>
          <p:cNvPr id="186" name="Google Shape;186;p7"/>
          <p:cNvGrpSpPr/>
          <p:nvPr/>
        </p:nvGrpSpPr>
        <p:grpSpPr>
          <a:xfrm>
            <a:off x="1007030" y="1868367"/>
            <a:ext cx="2378309" cy="2149787"/>
            <a:chOff x="1133660" y="2029217"/>
            <a:chExt cx="2378309" cy="2149787"/>
          </a:xfrm>
        </p:grpSpPr>
        <p:sp>
          <p:nvSpPr>
            <p:cNvPr id="187" name="Google Shape;187;p7"/>
            <p:cNvSpPr/>
            <p:nvPr/>
          </p:nvSpPr>
          <p:spPr>
            <a:xfrm>
              <a:off x="1133660" y="2995691"/>
              <a:ext cx="2378309" cy="1183313"/>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7"/>
            <p:cNvSpPr/>
            <p:nvPr/>
          </p:nvSpPr>
          <p:spPr>
            <a:xfrm>
              <a:off x="1133660" y="2673533"/>
              <a:ext cx="2378309" cy="1183313"/>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7"/>
            <p:cNvSpPr/>
            <p:nvPr/>
          </p:nvSpPr>
          <p:spPr>
            <a:xfrm>
              <a:off x="1133660" y="2351375"/>
              <a:ext cx="2378309" cy="1183313"/>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7"/>
            <p:cNvSpPr/>
            <p:nvPr/>
          </p:nvSpPr>
          <p:spPr>
            <a:xfrm>
              <a:off x="1133660" y="2029217"/>
              <a:ext cx="2378309" cy="1183313"/>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191" name="Google Shape;191;p7"/>
          <p:cNvCxnSpPr/>
          <p:nvPr/>
        </p:nvCxnSpPr>
        <p:spPr>
          <a:xfrm rot="10800000" flipH="1">
            <a:off x="2672400" y="2434450"/>
            <a:ext cx="1338000" cy="14700"/>
          </a:xfrm>
          <a:prstGeom prst="straightConnector1">
            <a:avLst/>
          </a:prstGeom>
          <a:noFill/>
          <a:ln w="19050" cap="flat" cmpd="sng">
            <a:solidFill>
              <a:srgbClr val="15A7A1"/>
            </a:solidFill>
            <a:prstDash val="solid"/>
            <a:round/>
            <a:headEnd type="none" w="sm" len="sm"/>
            <a:tailEnd type="none" w="sm" len="sm"/>
          </a:ln>
        </p:spPr>
      </p:cxnSp>
      <p:cxnSp>
        <p:nvCxnSpPr>
          <p:cNvPr id="192" name="Google Shape;192;p7"/>
          <p:cNvCxnSpPr/>
          <p:nvPr/>
        </p:nvCxnSpPr>
        <p:spPr>
          <a:xfrm rot="10800000" flipH="1">
            <a:off x="3026920" y="2760325"/>
            <a:ext cx="1117500" cy="11700"/>
          </a:xfrm>
          <a:prstGeom prst="straightConnector1">
            <a:avLst/>
          </a:prstGeom>
          <a:noFill/>
          <a:ln w="19050" cap="flat" cmpd="sng">
            <a:solidFill>
              <a:schemeClr val="accent3"/>
            </a:solidFill>
            <a:prstDash val="solid"/>
            <a:round/>
            <a:headEnd type="none" w="sm" len="sm"/>
            <a:tailEnd type="none" w="sm" len="sm"/>
          </a:ln>
        </p:spPr>
      </p:cxnSp>
      <p:cxnSp>
        <p:nvCxnSpPr>
          <p:cNvPr id="193" name="Google Shape;193;p7"/>
          <p:cNvCxnSpPr/>
          <p:nvPr/>
        </p:nvCxnSpPr>
        <p:spPr>
          <a:xfrm rot="10800000" flipH="1">
            <a:off x="2818695" y="3079163"/>
            <a:ext cx="1338000" cy="14700"/>
          </a:xfrm>
          <a:prstGeom prst="straightConnector1">
            <a:avLst/>
          </a:prstGeom>
          <a:noFill/>
          <a:ln w="19050" cap="flat" cmpd="sng">
            <a:solidFill>
              <a:schemeClr val="accent4"/>
            </a:solidFill>
            <a:prstDash val="solid"/>
            <a:round/>
            <a:headEnd type="none" w="sm" len="sm"/>
            <a:tailEnd type="none" w="sm" len="sm"/>
          </a:ln>
        </p:spPr>
      </p:cxnSp>
      <p:cxnSp>
        <p:nvCxnSpPr>
          <p:cNvPr id="194" name="Google Shape;194;p7"/>
          <p:cNvCxnSpPr/>
          <p:nvPr/>
        </p:nvCxnSpPr>
        <p:spPr>
          <a:xfrm rot="10800000" flipH="1">
            <a:off x="2806420" y="3401000"/>
            <a:ext cx="1338000" cy="14700"/>
          </a:xfrm>
          <a:prstGeom prst="straightConnector1">
            <a:avLst/>
          </a:prstGeom>
          <a:noFill/>
          <a:ln w="19050" cap="flat" cmpd="sng">
            <a:solidFill>
              <a:srgbClr val="FFFFFF"/>
            </a:solidFill>
            <a:prstDash val="solid"/>
            <a:round/>
            <a:headEnd type="none" w="sm" len="sm"/>
            <a:tailEnd type="none" w="sm" len="sm"/>
          </a:ln>
        </p:spPr>
      </p:cxnSp>
      <p:sp>
        <p:nvSpPr>
          <p:cNvPr id="195" name="Google Shape;195;p7"/>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r-HR" sz="4800" dirty="0"/>
              <a:t>AKTIVITÄT </a:t>
            </a:r>
            <a:endParaRPr sz="4800" dirty="0"/>
          </a:p>
        </p:txBody>
      </p:sp>
      <p:sp>
        <p:nvSpPr>
          <p:cNvPr id="2" name="Google Shape;181;p6">
            <a:extLst>
              <a:ext uri="{FF2B5EF4-FFF2-40B4-BE49-F238E27FC236}">
                <a16:creationId xmlns:a16="http://schemas.microsoft.com/office/drawing/2014/main" id="{85DF3C47-D3E4-6527-9649-2D0E9AD999D8}"/>
              </a:ext>
            </a:extLst>
          </p:cNvPr>
          <p:cNvSpPr txBox="1">
            <a:spLocks/>
          </p:cNvSpPr>
          <p:nvPr/>
        </p:nvSpPr>
        <p:spPr>
          <a:xfrm>
            <a:off x="4156695" y="1551100"/>
            <a:ext cx="5136792" cy="2196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600"/>
            </a:pPr>
            <a:r>
              <a:rPr lang="en-US" sz="2400" dirty="0">
                <a:solidFill>
                  <a:schemeClr val="tx1"/>
                </a:solidFill>
                <a:latin typeface="+mj-lt"/>
              </a:rPr>
              <a:t>Wie kann ich/können wir auf diese drei Bereiche Einfluss nehmen, um eine nachhaltigere Zukunft zu erreichen? </a:t>
            </a:r>
          </a:p>
          <a:p>
            <a:pPr>
              <a:buSzPts val="1600"/>
            </a:pPr>
            <a:endParaRPr lang="en-US" sz="2400" dirty="0">
              <a:solidFill>
                <a:schemeClr val="tx1"/>
              </a:solidFill>
              <a:latin typeface="+mj-lt"/>
            </a:endParaRPr>
          </a:p>
          <a:p>
            <a:pPr marL="342900" indent="-342900">
              <a:buSzPts val="1600"/>
              <a:buAutoNum type="arabicPeriod"/>
            </a:pPr>
            <a:r>
              <a:rPr lang="en-US" sz="2400" dirty="0">
                <a:solidFill>
                  <a:schemeClr val="tx1"/>
                </a:solidFill>
                <a:latin typeface="+mj-lt"/>
              </a:rPr>
              <a:t>WASSER</a:t>
            </a:r>
          </a:p>
          <a:p>
            <a:pPr marL="342900" indent="-342900">
              <a:buSzPts val="1600"/>
              <a:buAutoNum type="arabicPeriod"/>
            </a:pPr>
            <a:r>
              <a:rPr lang="en-US" sz="2400" dirty="0">
                <a:solidFill>
                  <a:schemeClr val="tx1"/>
                </a:solidFill>
                <a:latin typeface="+mj-lt"/>
              </a:rPr>
              <a:t>ENERGIE</a:t>
            </a:r>
          </a:p>
          <a:p>
            <a:pPr marL="342900" indent="-342900">
              <a:buSzPts val="1600"/>
              <a:buAutoNum type="arabicPeriod"/>
            </a:pPr>
            <a:r>
              <a:rPr lang="en-US" sz="2400" dirty="0">
                <a:solidFill>
                  <a:schemeClr val="tx1"/>
                </a:solidFill>
                <a:latin typeface="+mj-lt"/>
              </a:rPr>
              <a:t>ERNÄHRUNG</a:t>
            </a:r>
          </a:p>
        </p:txBody>
      </p:sp>
      <p:pic>
        <p:nvPicPr>
          <p:cNvPr id="3074" name="Picture 2" descr="293,547 Examples 图片、库存照片和矢量图| Shutterstock">
            <a:extLst>
              <a:ext uri="{FF2B5EF4-FFF2-40B4-BE49-F238E27FC236}">
                <a16:creationId xmlns:a16="http://schemas.microsoft.com/office/drawing/2014/main" id="{D0155746-8FAC-3714-A927-2E808DBF71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578" r="869" b="13783"/>
          <a:stretch/>
        </p:blipFill>
        <p:spPr bwMode="auto">
          <a:xfrm>
            <a:off x="6725091" y="2782181"/>
            <a:ext cx="1955207" cy="19241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cxnSp>
        <p:nvCxnSpPr>
          <p:cNvPr id="194" name="Google Shape;194;p7"/>
          <p:cNvCxnSpPr/>
          <p:nvPr/>
        </p:nvCxnSpPr>
        <p:spPr>
          <a:xfrm rot="10800000" flipH="1">
            <a:off x="2806420" y="3401000"/>
            <a:ext cx="1338000" cy="14700"/>
          </a:xfrm>
          <a:prstGeom prst="straightConnector1">
            <a:avLst/>
          </a:prstGeom>
          <a:noFill/>
          <a:ln w="19050" cap="flat" cmpd="sng">
            <a:solidFill>
              <a:srgbClr val="FFFFFF"/>
            </a:solidFill>
            <a:prstDash val="solid"/>
            <a:round/>
            <a:headEnd type="none" w="sm" len="sm"/>
            <a:tailEnd type="none" w="sm" len="sm"/>
          </a:ln>
        </p:spPr>
      </p:cxnSp>
      <p:sp>
        <p:nvSpPr>
          <p:cNvPr id="195" name="Google Shape;195;p7"/>
          <p:cNvSpPr txBox="1">
            <a:spLocks noGrp="1"/>
          </p:cNvSpPr>
          <p:nvPr>
            <p:ph type="title"/>
          </p:nvPr>
        </p:nvSpPr>
        <p:spPr>
          <a:xfrm>
            <a:off x="713100" y="20780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r-HR" sz="4800" dirty="0"/>
              <a:t>AKTIVITÄT </a:t>
            </a:r>
            <a:endParaRPr sz="4800" dirty="0"/>
          </a:p>
        </p:txBody>
      </p:sp>
      <p:sp>
        <p:nvSpPr>
          <p:cNvPr id="2" name="Google Shape;181;p6">
            <a:extLst>
              <a:ext uri="{FF2B5EF4-FFF2-40B4-BE49-F238E27FC236}">
                <a16:creationId xmlns:a16="http://schemas.microsoft.com/office/drawing/2014/main" id="{85DF3C47-D3E4-6527-9649-2D0E9AD999D8}"/>
              </a:ext>
            </a:extLst>
          </p:cNvPr>
          <p:cNvSpPr txBox="1">
            <a:spLocks/>
          </p:cNvSpPr>
          <p:nvPr/>
        </p:nvSpPr>
        <p:spPr>
          <a:xfrm>
            <a:off x="584154" y="1020049"/>
            <a:ext cx="2105883" cy="2196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600"/>
            </a:pPr>
            <a:r>
              <a:rPr lang="en-US" sz="2400" dirty="0">
                <a:solidFill>
                  <a:schemeClr val="tx1"/>
                </a:solidFill>
                <a:latin typeface="+mj-lt"/>
              </a:rPr>
              <a:t>Gruppe 1: Entwerfen Sie ein Wassersparsystem für Ihr Haus/Ihre Firma:</a:t>
            </a:r>
          </a:p>
          <a:p>
            <a:pPr>
              <a:buSzPts val="1600"/>
            </a:pPr>
            <a:endParaRPr lang="en-US" sz="2400" dirty="0">
              <a:solidFill>
                <a:schemeClr val="tx1"/>
              </a:solidFill>
              <a:latin typeface="+mj-lt"/>
            </a:endParaRPr>
          </a:p>
        </p:txBody>
      </p:sp>
      <p:pic>
        <p:nvPicPr>
          <p:cNvPr id="4098" name="Picture 2" descr="Water Conservation | Town of Westminster MA">
            <a:extLst>
              <a:ext uri="{FF2B5EF4-FFF2-40B4-BE49-F238E27FC236}">
                <a16:creationId xmlns:a16="http://schemas.microsoft.com/office/drawing/2014/main" id="{CE3AC134-24A1-16CE-C0CE-2346452875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5087" y="1020049"/>
            <a:ext cx="4528203" cy="3602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922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cxnSp>
        <p:nvCxnSpPr>
          <p:cNvPr id="194" name="Google Shape;194;p7"/>
          <p:cNvCxnSpPr/>
          <p:nvPr/>
        </p:nvCxnSpPr>
        <p:spPr>
          <a:xfrm rot="10800000" flipH="1">
            <a:off x="2806420" y="3401000"/>
            <a:ext cx="1338000" cy="14700"/>
          </a:xfrm>
          <a:prstGeom prst="straightConnector1">
            <a:avLst/>
          </a:prstGeom>
          <a:noFill/>
          <a:ln w="19050" cap="flat" cmpd="sng">
            <a:solidFill>
              <a:srgbClr val="FFFFFF"/>
            </a:solidFill>
            <a:prstDash val="solid"/>
            <a:round/>
            <a:headEnd type="none" w="sm" len="sm"/>
            <a:tailEnd type="none" w="sm" len="sm"/>
          </a:ln>
        </p:spPr>
      </p:cxnSp>
      <p:sp>
        <p:nvSpPr>
          <p:cNvPr id="195" name="Google Shape;195;p7"/>
          <p:cNvSpPr txBox="1">
            <a:spLocks noGrp="1"/>
          </p:cNvSpPr>
          <p:nvPr>
            <p:ph type="title"/>
          </p:nvPr>
        </p:nvSpPr>
        <p:spPr>
          <a:xfrm>
            <a:off x="713100" y="20780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r-HR" sz="4800" dirty="0"/>
              <a:t>AKTIVITÄT </a:t>
            </a:r>
            <a:endParaRPr sz="4800" dirty="0"/>
          </a:p>
        </p:txBody>
      </p:sp>
      <p:sp>
        <p:nvSpPr>
          <p:cNvPr id="2" name="Google Shape;181;p6">
            <a:extLst>
              <a:ext uri="{FF2B5EF4-FFF2-40B4-BE49-F238E27FC236}">
                <a16:creationId xmlns:a16="http://schemas.microsoft.com/office/drawing/2014/main" id="{85DF3C47-D3E4-6527-9649-2D0E9AD999D8}"/>
              </a:ext>
            </a:extLst>
          </p:cNvPr>
          <p:cNvSpPr txBox="1">
            <a:spLocks/>
          </p:cNvSpPr>
          <p:nvPr/>
        </p:nvSpPr>
        <p:spPr>
          <a:xfrm>
            <a:off x="713100" y="1349659"/>
            <a:ext cx="2901970" cy="2196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600"/>
            </a:pPr>
            <a:r>
              <a:rPr lang="en-US" sz="2400" dirty="0">
                <a:solidFill>
                  <a:schemeClr val="tx1"/>
                </a:solidFill>
                <a:latin typeface="+mj-lt"/>
              </a:rPr>
              <a:t>Gruppe 1: Entwerfen Sie ein Energiesparsystem für Ihr Haus / Ihr Unternehmen:</a:t>
            </a:r>
          </a:p>
          <a:p>
            <a:pPr>
              <a:buSzPts val="1600"/>
            </a:pPr>
            <a:endParaRPr lang="en-US" sz="2400" dirty="0">
              <a:solidFill>
                <a:schemeClr val="tx1"/>
              </a:solidFill>
              <a:latin typeface="+mj-lt"/>
            </a:endParaRPr>
          </a:p>
        </p:txBody>
      </p:sp>
      <p:pic>
        <p:nvPicPr>
          <p:cNvPr id="5124" name="Picture 4" descr="Save on Energy Bills: 8 Ways You Can Reduce Energy Usage">
            <a:extLst>
              <a:ext uri="{FF2B5EF4-FFF2-40B4-BE49-F238E27FC236}">
                <a16:creationId xmlns:a16="http://schemas.microsoft.com/office/drawing/2014/main" id="{156DA97B-25EB-6EF1-B565-79BCDD699E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3554" y="1020050"/>
            <a:ext cx="3282375" cy="3692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064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cxnSp>
        <p:nvCxnSpPr>
          <p:cNvPr id="194" name="Google Shape;194;p7"/>
          <p:cNvCxnSpPr/>
          <p:nvPr/>
        </p:nvCxnSpPr>
        <p:spPr>
          <a:xfrm rot="10800000" flipH="1">
            <a:off x="2806420" y="3401000"/>
            <a:ext cx="1338000" cy="14700"/>
          </a:xfrm>
          <a:prstGeom prst="straightConnector1">
            <a:avLst/>
          </a:prstGeom>
          <a:noFill/>
          <a:ln w="19050" cap="flat" cmpd="sng">
            <a:solidFill>
              <a:srgbClr val="FFFFFF"/>
            </a:solidFill>
            <a:prstDash val="solid"/>
            <a:round/>
            <a:headEnd type="none" w="sm" len="sm"/>
            <a:tailEnd type="none" w="sm" len="sm"/>
          </a:ln>
        </p:spPr>
      </p:cxnSp>
      <p:sp>
        <p:nvSpPr>
          <p:cNvPr id="195" name="Google Shape;195;p7"/>
          <p:cNvSpPr txBox="1">
            <a:spLocks noGrp="1"/>
          </p:cNvSpPr>
          <p:nvPr>
            <p:ph type="title"/>
          </p:nvPr>
        </p:nvSpPr>
        <p:spPr>
          <a:xfrm>
            <a:off x="713100" y="20780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r-HR" sz="4800" dirty="0"/>
              <a:t>AKTIVITÄT </a:t>
            </a:r>
            <a:endParaRPr sz="4800" dirty="0"/>
          </a:p>
        </p:txBody>
      </p:sp>
      <p:sp>
        <p:nvSpPr>
          <p:cNvPr id="2" name="Google Shape;181;p6">
            <a:extLst>
              <a:ext uri="{FF2B5EF4-FFF2-40B4-BE49-F238E27FC236}">
                <a16:creationId xmlns:a16="http://schemas.microsoft.com/office/drawing/2014/main" id="{85DF3C47-D3E4-6527-9649-2D0E9AD999D8}"/>
              </a:ext>
            </a:extLst>
          </p:cNvPr>
          <p:cNvSpPr txBox="1">
            <a:spLocks/>
          </p:cNvSpPr>
          <p:nvPr/>
        </p:nvSpPr>
        <p:spPr>
          <a:xfrm>
            <a:off x="713100" y="1349659"/>
            <a:ext cx="2901970" cy="2196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600"/>
            </a:pPr>
            <a:r>
              <a:rPr lang="en-US" sz="2400" dirty="0">
                <a:solidFill>
                  <a:schemeClr val="tx1"/>
                </a:solidFill>
                <a:latin typeface="+mj-lt"/>
              </a:rPr>
              <a:t>Gruppe 1: Entwerfen Sie ein System zum Einsparen von Lebensmitteln für Ihren Haushalt / Ihr Unternehmen:</a:t>
            </a:r>
          </a:p>
          <a:p>
            <a:pPr>
              <a:buSzPts val="1600"/>
            </a:pPr>
            <a:endParaRPr lang="en-US" sz="2400" dirty="0">
              <a:solidFill>
                <a:schemeClr val="tx1"/>
              </a:solidFill>
              <a:latin typeface="+mj-lt"/>
            </a:endParaRPr>
          </a:p>
        </p:txBody>
      </p:sp>
      <p:pic>
        <p:nvPicPr>
          <p:cNvPr id="6146" name="Picture 2" descr="6 Ways Meal Planning Will Save You Money | My Money Coach">
            <a:extLst>
              <a:ext uri="{FF2B5EF4-FFF2-40B4-BE49-F238E27FC236}">
                <a16:creationId xmlns:a16="http://schemas.microsoft.com/office/drawing/2014/main" id="{6B022BF8-38D3-CAD9-7DB1-631550509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5419" y="1349659"/>
            <a:ext cx="4919237" cy="3279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898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cxnSp>
        <p:nvCxnSpPr>
          <p:cNvPr id="194" name="Google Shape;194;p7"/>
          <p:cNvCxnSpPr/>
          <p:nvPr/>
        </p:nvCxnSpPr>
        <p:spPr>
          <a:xfrm rot="10800000" flipH="1">
            <a:off x="2806420" y="3401000"/>
            <a:ext cx="1338000" cy="14700"/>
          </a:xfrm>
          <a:prstGeom prst="straightConnector1">
            <a:avLst/>
          </a:prstGeom>
          <a:noFill/>
          <a:ln w="19050" cap="flat" cmpd="sng">
            <a:solidFill>
              <a:srgbClr val="FFFFFF"/>
            </a:solidFill>
            <a:prstDash val="solid"/>
            <a:round/>
            <a:headEnd type="none" w="sm" len="sm"/>
            <a:tailEnd type="none" w="sm" len="sm"/>
          </a:ln>
        </p:spPr>
      </p:cxnSp>
      <p:sp>
        <p:nvSpPr>
          <p:cNvPr id="195" name="Google Shape;195;p7"/>
          <p:cNvSpPr txBox="1">
            <a:spLocks noGrp="1"/>
          </p:cNvSpPr>
          <p:nvPr>
            <p:ph type="title"/>
          </p:nvPr>
        </p:nvSpPr>
        <p:spPr>
          <a:xfrm>
            <a:off x="713100" y="20780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r-HR" sz="4800" dirty="0"/>
              <a:t>AKTIVITÄT </a:t>
            </a:r>
            <a:endParaRPr sz="4800" dirty="0"/>
          </a:p>
        </p:txBody>
      </p:sp>
      <p:sp>
        <p:nvSpPr>
          <p:cNvPr id="2" name="Google Shape;181;p6">
            <a:extLst>
              <a:ext uri="{FF2B5EF4-FFF2-40B4-BE49-F238E27FC236}">
                <a16:creationId xmlns:a16="http://schemas.microsoft.com/office/drawing/2014/main" id="{85DF3C47-D3E4-6527-9649-2D0E9AD999D8}"/>
              </a:ext>
            </a:extLst>
          </p:cNvPr>
          <p:cNvSpPr txBox="1">
            <a:spLocks/>
          </p:cNvSpPr>
          <p:nvPr/>
        </p:nvSpPr>
        <p:spPr>
          <a:xfrm>
            <a:off x="713100" y="1349659"/>
            <a:ext cx="2901970" cy="2196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600"/>
            </a:pPr>
            <a:r>
              <a:rPr lang="en-US" sz="2400" dirty="0">
                <a:solidFill>
                  <a:schemeClr val="tx1"/>
                </a:solidFill>
                <a:latin typeface="+mj-lt"/>
              </a:rPr>
              <a:t>Gruppe 1: Entwerfen Sie ein System zum Einsparen von Lebensmitteln für Ihren Haushalt / Ihr Unternehmen:</a:t>
            </a:r>
          </a:p>
          <a:p>
            <a:pPr>
              <a:buSzPts val="1600"/>
            </a:pPr>
            <a:endParaRPr lang="en-US" sz="2400" dirty="0">
              <a:solidFill>
                <a:schemeClr val="tx1"/>
              </a:solidFill>
              <a:latin typeface="+mj-lt"/>
            </a:endParaRPr>
          </a:p>
        </p:txBody>
      </p:sp>
      <p:pic>
        <p:nvPicPr>
          <p:cNvPr id="6146" name="Picture 2" descr="6 Ways Meal Planning Will Save You Money | My Money Coach">
            <a:extLst>
              <a:ext uri="{FF2B5EF4-FFF2-40B4-BE49-F238E27FC236}">
                <a16:creationId xmlns:a16="http://schemas.microsoft.com/office/drawing/2014/main" id="{6B022BF8-38D3-CAD9-7DB1-631550509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5419" y="1349659"/>
            <a:ext cx="4919237" cy="3279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240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cxnSp>
        <p:nvCxnSpPr>
          <p:cNvPr id="194" name="Google Shape;194;p7"/>
          <p:cNvCxnSpPr/>
          <p:nvPr/>
        </p:nvCxnSpPr>
        <p:spPr>
          <a:xfrm rot="10800000" flipH="1">
            <a:off x="2806420" y="3401000"/>
            <a:ext cx="1338000" cy="14700"/>
          </a:xfrm>
          <a:prstGeom prst="straightConnector1">
            <a:avLst/>
          </a:prstGeom>
          <a:noFill/>
          <a:ln w="19050" cap="flat" cmpd="sng">
            <a:solidFill>
              <a:srgbClr val="FFFFFF"/>
            </a:solidFill>
            <a:prstDash val="solid"/>
            <a:round/>
            <a:headEnd type="none" w="sm" len="sm"/>
            <a:tailEnd type="none" w="sm" len="sm"/>
          </a:ln>
        </p:spPr>
      </p:cxnSp>
      <p:sp>
        <p:nvSpPr>
          <p:cNvPr id="195" name="Google Shape;195;p7"/>
          <p:cNvSpPr txBox="1">
            <a:spLocks noGrp="1"/>
          </p:cNvSpPr>
          <p:nvPr>
            <p:ph type="title"/>
          </p:nvPr>
        </p:nvSpPr>
        <p:spPr>
          <a:xfrm>
            <a:off x="713100" y="20780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sz="4800" dirty="0"/>
              <a:t>Schlussfolgerun</a:t>
            </a:r>
            <a:r>
              <a:rPr lang="hr-HR" sz="4800" dirty="0"/>
              <a:t>g </a:t>
            </a:r>
            <a:endParaRPr sz="4800" dirty="0"/>
          </a:p>
        </p:txBody>
      </p:sp>
      <p:sp>
        <p:nvSpPr>
          <p:cNvPr id="2" name="Google Shape;181;p6">
            <a:extLst>
              <a:ext uri="{FF2B5EF4-FFF2-40B4-BE49-F238E27FC236}">
                <a16:creationId xmlns:a16="http://schemas.microsoft.com/office/drawing/2014/main" id="{85DF3C47-D3E4-6527-9649-2D0E9AD999D8}"/>
              </a:ext>
            </a:extLst>
          </p:cNvPr>
          <p:cNvSpPr txBox="1">
            <a:spLocks/>
          </p:cNvSpPr>
          <p:nvPr/>
        </p:nvSpPr>
        <p:spPr>
          <a:xfrm>
            <a:off x="713099" y="1349658"/>
            <a:ext cx="7615511" cy="35659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GB" sz="2000" b="0" i="0" dirty="0">
                <a:solidFill>
                  <a:schemeClr val="tx1"/>
                </a:solidFill>
                <a:effectLst/>
                <a:latin typeface="+mn-lt"/>
              </a:rPr>
              <a:t>Wenn es um nachhaltigen Konsum für Unternehmen geht, sollten Sie einige abschließende Schlussfolgerungen in Betracht ziehen:</a:t>
            </a:r>
          </a:p>
          <a:p>
            <a:pPr algn="l"/>
            <a:endParaRPr lang="en-GB" sz="2000" b="0" i="0" dirty="0">
              <a:solidFill>
                <a:schemeClr val="tx1"/>
              </a:solidFill>
              <a:effectLst/>
              <a:latin typeface="+mn-lt"/>
            </a:endParaRPr>
          </a:p>
          <a:p>
            <a:pPr marL="514350" indent="-514350" algn="l">
              <a:buFont typeface="+mj-lt"/>
              <a:buAutoNum type="arabicPeriod"/>
            </a:pPr>
            <a:r>
              <a:rPr lang="en-GB" sz="1600" b="0" i="0" dirty="0">
                <a:solidFill>
                  <a:schemeClr val="tx1"/>
                </a:solidFill>
                <a:effectLst/>
                <a:latin typeface="+mn-lt"/>
              </a:rPr>
              <a:t>Nachhaltigkeit sollte in alle Aspekte eines Unternehmens integriert werden, einschließlich Produktdesign, Beschaffung, Produktion, Verpackung, Vertrieb und End-of-Life-Überlegungen</a:t>
            </a:r>
          </a:p>
          <a:p>
            <a:pPr marL="514350" indent="-514350" algn="l">
              <a:buFont typeface="+mj-lt"/>
              <a:buAutoNum type="arabicPeriod"/>
            </a:pPr>
            <a:r>
              <a:rPr lang="en-GB" sz="1600" b="0" i="0" dirty="0">
                <a:solidFill>
                  <a:schemeClr val="tx1"/>
                </a:solidFill>
                <a:effectLst/>
                <a:latin typeface="+mn-lt"/>
              </a:rPr>
              <a:t>Abkehr vom traditionellen linearen "Nehmen-Herstellen-Entsorgen"-Modell und Übernahme der Grundsätze der Kreislaufwirtschaft</a:t>
            </a:r>
            <a:endParaRPr lang="en-GB" sz="1600" dirty="0">
              <a:solidFill>
                <a:schemeClr val="tx1"/>
              </a:solidFill>
              <a:latin typeface="+mn-lt"/>
            </a:endParaRPr>
          </a:p>
          <a:p>
            <a:pPr marL="514350" indent="-514350" algn="l">
              <a:buFont typeface="+mj-lt"/>
              <a:buAutoNum type="arabicPeriod"/>
            </a:pPr>
            <a:r>
              <a:rPr lang="en-GB" sz="1600" b="0" i="0" dirty="0">
                <a:solidFill>
                  <a:schemeClr val="tx1"/>
                </a:solidFill>
                <a:effectLst/>
                <a:latin typeface="+mn-lt"/>
              </a:rPr>
              <a:t>Ermutigung der Kunden zu nachhaltigen Entscheidungen durch das Angebot umweltfreundlicher Produkte und Dienstleistungen</a:t>
            </a:r>
          </a:p>
          <a:p>
            <a:pPr marL="514350" indent="-514350" algn="l">
              <a:buFont typeface="+mj-lt"/>
              <a:buAutoNum type="arabicPeriod"/>
            </a:pPr>
            <a:r>
              <a:rPr lang="en-GB" sz="1600" b="0" i="0" dirty="0">
                <a:solidFill>
                  <a:schemeClr val="tx1"/>
                </a:solidFill>
                <a:effectLst/>
                <a:latin typeface="+mn-lt"/>
              </a:rPr>
              <a:t>Fördern Sie eine Kultur der Innovation in Ihrem Unternehmen. Stellen Sie Ressourcen für Forschungs- und Entwicklungsbemühungen bereit, die sich auf nachhaltige Technologien, Materialien und Prozesse konzentrieren.</a:t>
            </a:r>
          </a:p>
          <a:p>
            <a:pPr>
              <a:buSzPts val="1600"/>
            </a:pPr>
            <a:endParaRPr lang="en-US" sz="2000" dirty="0">
              <a:solidFill>
                <a:schemeClr val="tx1"/>
              </a:solidFill>
              <a:latin typeface="+mn-lt"/>
            </a:endParaRPr>
          </a:p>
        </p:txBody>
      </p:sp>
    </p:spTree>
    <p:extLst>
      <p:ext uri="{BB962C8B-B14F-4D97-AF65-F5344CB8AC3E}">
        <p14:creationId xmlns:p14="http://schemas.microsoft.com/office/powerpoint/2010/main" val="3960398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cxnSp>
        <p:nvCxnSpPr>
          <p:cNvPr id="194" name="Google Shape;194;p7"/>
          <p:cNvCxnSpPr/>
          <p:nvPr/>
        </p:nvCxnSpPr>
        <p:spPr>
          <a:xfrm rot="10800000" flipH="1">
            <a:off x="2806420" y="3401000"/>
            <a:ext cx="1338000" cy="14700"/>
          </a:xfrm>
          <a:prstGeom prst="straightConnector1">
            <a:avLst/>
          </a:prstGeom>
          <a:noFill/>
          <a:ln w="19050" cap="flat" cmpd="sng">
            <a:solidFill>
              <a:srgbClr val="FFFFFF"/>
            </a:solidFill>
            <a:prstDash val="solid"/>
            <a:round/>
            <a:headEnd type="none" w="sm" len="sm"/>
            <a:tailEnd type="none" w="sm" len="sm"/>
          </a:ln>
        </p:spPr>
      </p:cxnSp>
      <p:sp>
        <p:nvSpPr>
          <p:cNvPr id="195" name="Google Shape;195;p7"/>
          <p:cNvSpPr txBox="1">
            <a:spLocks noGrp="1"/>
          </p:cNvSpPr>
          <p:nvPr>
            <p:ph type="title"/>
          </p:nvPr>
        </p:nvSpPr>
        <p:spPr>
          <a:xfrm>
            <a:off x="713100" y="20780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sz="4800" dirty="0"/>
              <a:t>Schlussfolgerun</a:t>
            </a:r>
            <a:r>
              <a:rPr lang="hr-HR" sz="4800" dirty="0"/>
              <a:t>g </a:t>
            </a:r>
            <a:endParaRPr sz="4800" dirty="0"/>
          </a:p>
        </p:txBody>
      </p:sp>
      <p:sp>
        <p:nvSpPr>
          <p:cNvPr id="2" name="Google Shape;181;p6">
            <a:extLst>
              <a:ext uri="{FF2B5EF4-FFF2-40B4-BE49-F238E27FC236}">
                <a16:creationId xmlns:a16="http://schemas.microsoft.com/office/drawing/2014/main" id="{85DF3C47-D3E4-6527-9649-2D0E9AD999D8}"/>
              </a:ext>
            </a:extLst>
          </p:cNvPr>
          <p:cNvSpPr txBox="1">
            <a:spLocks/>
          </p:cNvSpPr>
          <p:nvPr/>
        </p:nvSpPr>
        <p:spPr>
          <a:xfrm>
            <a:off x="713099" y="1017680"/>
            <a:ext cx="7615511" cy="35659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endParaRPr lang="en-GB" sz="1600" b="0" i="0" dirty="0">
              <a:solidFill>
                <a:schemeClr val="tx1"/>
              </a:solidFill>
              <a:effectLst/>
              <a:latin typeface="+mn-lt"/>
            </a:endParaRPr>
          </a:p>
          <a:p>
            <a:pPr marL="342900" indent="-342900" algn="l">
              <a:buFont typeface="+mj-lt"/>
              <a:buAutoNum type="arabicPeriod" startAt="5"/>
            </a:pPr>
            <a:r>
              <a:rPr lang="en-GB" sz="1600" b="0" i="0" dirty="0">
                <a:solidFill>
                  <a:schemeClr val="tx1"/>
                </a:solidFill>
                <a:effectLst/>
                <a:latin typeface="+mn-lt"/>
              </a:rPr>
              <a:t>Schließen Sie sich Industriekooperationen, Partnerschaften oder Initiativen an, die sich mit Nachhaltigkeit befassen. Durch Zusammenarbeit können Unternehmen systemische Herausforderungen angehen und einen branchenweiten Wandel vorantreiben. </a:t>
            </a:r>
          </a:p>
          <a:p>
            <a:pPr marL="342900" indent="-342900" algn="l">
              <a:buFont typeface="+mj-lt"/>
              <a:buAutoNum type="arabicPeriod" startAt="5"/>
            </a:pPr>
            <a:r>
              <a:rPr lang="en-GB" sz="1600" b="0" i="0" dirty="0">
                <a:solidFill>
                  <a:schemeClr val="tx1"/>
                </a:solidFill>
                <a:effectLst/>
                <a:latin typeface="+mn-lt"/>
              </a:rPr>
              <a:t>Nachhaltigkeit ist ein ständiger Prozess. Bewerten Sie Ihre Nachhaltigkeitsinitiativen regelmäßig, lernen Sie aus Erfolgen und Misserfolgen, und passen Sie Ihre Strategien entsprechend an. </a:t>
            </a:r>
          </a:p>
          <a:p>
            <a:pPr marL="342900" indent="-342900" algn="l">
              <a:buFont typeface="+mj-lt"/>
              <a:buAutoNum type="arabicPeriod" startAt="5"/>
            </a:pPr>
            <a:r>
              <a:rPr lang="en-GB" sz="1600" b="0" i="0" dirty="0">
                <a:solidFill>
                  <a:schemeClr val="tx1"/>
                </a:solidFill>
                <a:effectLst/>
                <a:latin typeface="+mn-lt"/>
              </a:rPr>
              <a:t>Kontinuierliche Verbesserung, um positive Auswirkungen auf Umwelt und Gesellschaft zu erzielen.</a:t>
            </a:r>
          </a:p>
          <a:p>
            <a:pPr>
              <a:buSzPts val="1600"/>
            </a:pPr>
            <a:endParaRPr lang="en-US" sz="1600" dirty="0">
              <a:solidFill>
                <a:schemeClr val="tx1"/>
              </a:solidFill>
              <a:latin typeface="+mn-lt"/>
            </a:endParaRPr>
          </a:p>
        </p:txBody>
      </p:sp>
    </p:spTree>
    <p:extLst>
      <p:ext uri="{BB962C8B-B14F-4D97-AF65-F5344CB8AC3E}">
        <p14:creationId xmlns:p14="http://schemas.microsoft.com/office/powerpoint/2010/main" val="2018829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0"/>
          <p:cNvSpPr txBox="1">
            <a:spLocks noGrp="1"/>
          </p:cNvSpPr>
          <p:nvPr>
            <p:ph type="title"/>
          </p:nvPr>
        </p:nvSpPr>
        <p:spPr>
          <a:xfrm>
            <a:off x="713100" y="206595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dirty="0" err="1"/>
              <a:t>Vielen</a:t>
            </a:r>
            <a:r>
              <a:rPr lang="en-IE" dirty="0"/>
              <a:t> Dank!</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
          <p:cNvSpPr txBox="1">
            <a:spLocks noGrp="1"/>
          </p:cNvSpPr>
          <p:nvPr>
            <p:ph type="title"/>
          </p:nvPr>
        </p:nvSpPr>
        <p:spPr>
          <a:xfrm>
            <a:off x="-121807" y="1034572"/>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sz="4400" dirty="0"/>
              <a:t>DER NACHHALTIGE KONSUM</a:t>
            </a:r>
            <a:endParaRPr sz="4400" dirty="0"/>
          </a:p>
        </p:txBody>
      </p:sp>
      <p:grpSp>
        <p:nvGrpSpPr>
          <p:cNvPr id="137" name="Google Shape;137;p2"/>
          <p:cNvGrpSpPr/>
          <p:nvPr/>
        </p:nvGrpSpPr>
        <p:grpSpPr>
          <a:xfrm>
            <a:off x="2858975" y="-386925"/>
            <a:ext cx="701425" cy="247750"/>
            <a:chOff x="2858975" y="3984400"/>
            <a:chExt cx="701425" cy="247750"/>
          </a:xfrm>
        </p:grpSpPr>
        <p:sp>
          <p:nvSpPr>
            <p:cNvPr id="138" name="Google Shape;138;p2"/>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2"/>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2"/>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2"/>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026" name="Picture 2" descr="blue and white toothbrush in clear glass jar">
            <a:extLst>
              <a:ext uri="{FF2B5EF4-FFF2-40B4-BE49-F238E27FC236}">
                <a16:creationId xmlns:a16="http://schemas.microsoft.com/office/drawing/2014/main" id="{D086379E-EF07-F601-21FD-B56F64A34C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480" b="24231"/>
          <a:stretch/>
        </p:blipFill>
        <p:spPr bwMode="auto">
          <a:xfrm>
            <a:off x="3702015" y="2142245"/>
            <a:ext cx="3619010" cy="23266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a:t>Ziel der Masterclass</a:t>
            </a:r>
            <a:endParaRPr/>
          </a:p>
        </p:txBody>
      </p:sp>
      <p:sp>
        <p:nvSpPr>
          <p:cNvPr id="3" name="TextBox 2">
            <a:extLst>
              <a:ext uri="{FF2B5EF4-FFF2-40B4-BE49-F238E27FC236}">
                <a16:creationId xmlns:a16="http://schemas.microsoft.com/office/drawing/2014/main" id="{890B7255-4009-EB38-A132-501A8E010AEE}"/>
              </a:ext>
            </a:extLst>
          </p:cNvPr>
          <p:cNvSpPr txBox="1"/>
          <p:nvPr/>
        </p:nvSpPr>
        <p:spPr>
          <a:xfrm>
            <a:off x="712974" y="1320191"/>
            <a:ext cx="4582039" cy="1384995"/>
          </a:xfrm>
          <a:prstGeom prst="rect">
            <a:avLst/>
          </a:prstGeom>
          <a:noFill/>
        </p:spPr>
        <p:txBody>
          <a:bodyPr wrap="square">
            <a:spAutoFit/>
          </a:bodyPr>
          <a:lstStyle/>
          <a:p>
            <a:pPr algn="just"/>
            <a:r>
              <a:rPr lang="en-US" sz="1400" dirty="0">
                <a:effectLst/>
                <a:latin typeface="+mj-lt"/>
                <a:ea typeface="Calibri" panose="020F0502020204030204" pitchFamily="34" charset="0"/>
                <a:cs typeface="Calibri" panose="020F0502020204030204" pitchFamily="34" charset="0"/>
              </a:rPr>
              <a:t>Nachhaltiger Konsum ist der Heilige Gral der ökologischen Nachhaltigkeit. Nachhaltiger Konsum bedeutet, einfach ausgedrückt, den Entscheidungsprozess der Verbraucher beim Kauf eines Produkts oder einer Dienstleistung über den Preis, die Qualität usw. hinaus um die Nachhaltigkeit zu erweitern, wie auch immer diese definiert wird. </a:t>
            </a:r>
            <a:endParaRPr lang="en-HR" sz="1400" dirty="0">
              <a:effectLst/>
              <a:latin typeface="+mj-l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B791C57-E040-6237-57C5-60314C2B2CA7}"/>
              </a:ext>
            </a:extLst>
          </p:cNvPr>
          <p:cNvSpPr txBox="1"/>
          <p:nvPr/>
        </p:nvSpPr>
        <p:spPr>
          <a:xfrm>
            <a:off x="3445163" y="3193234"/>
            <a:ext cx="4985861" cy="954107"/>
          </a:xfrm>
          <a:prstGeom prst="rect">
            <a:avLst/>
          </a:prstGeom>
          <a:noFill/>
        </p:spPr>
        <p:txBody>
          <a:bodyPr wrap="square">
            <a:spAutoFit/>
          </a:bodyPr>
          <a:lstStyle/>
          <a:p>
            <a:pPr algn="just"/>
            <a:r>
              <a:rPr lang="en-US" sz="1400" b="1" dirty="0">
                <a:effectLst/>
                <a:latin typeface="+mj-lt"/>
                <a:ea typeface="Calibri" panose="020F0502020204030204" pitchFamily="34" charset="0"/>
                <a:cs typeface="Calibri" panose="020F0502020204030204" pitchFamily="34" charset="0"/>
              </a:rPr>
              <a:t>Ziel dieser Masterclass ist es, das Konzept des nachhaltigen Konsums zu erläutern, es mit praktischen Aktivitäten zu vertiefen und Strategien zu vermitteln, wie wir eine nachhaltigere Zukunft erreichen können. </a:t>
            </a:r>
            <a:endParaRPr lang="en-HR" sz="1400" b="1" dirty="0">
              <a:effectLst/>
              <a:latin typeface="+mj-lt"/>
              <a:ea typeface="Calibri" panose="020F0502020204030204" pitchFamily="34" charset="0"/>
              <a:cs typeface="Times New Roman" panose="02020603050405020304" pitchFamily="18" charset="0"/>
            </a:endParaRPr>
          </a:p>
        </p:txBody>
      </p:sp>
      <p:pic>
        <p:nvPicPr>
          <p:cNvPr id="1026" name="Picture 2" descr="What is Goal-Setting Theory?">
            <a:extLst>
              <a:ext uri="{FF2B5EF4-FFF2-40B4-BE49-F238E27FC236}">
                <a16:creationId xmlns:a16="http://schemas.microsoft.com/office/drawing/2014/main" id="{6D9F0DD1-CFBB-56E6-9AE1-47A21BD3EF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6906"/>
          <a:stretch/>
        </p:blipFill>
        <p:spPr bwMode="auto">
          <a:xfrm>
            <a:off x="1125507" y="2986128"/>
            <a:ext cx="1878486" cy="13849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y ESG] Promoting Sustainable Consumption With Responsible Products | LG  NEWSROOM">
            <a:extLst>
              <a:ext uri="{FF2B5EF4-FFF2-40B4-BE49-F238E27FC236}">
                <a16:creationId xmlns:a16="http://schemas.microsoft.com/office/drawing/2014/main" id="{3DC08F44-FD08-6C31-3924-5A2971F539A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929" r="7744"/>
          <a:stretch/>
        </p:blipFill>
        <p:spPr bwMode="auto">
          <a:xfrm>
            <a:off x="5938093" y="1270159"/>
            <a:ext cx="2112389" cy="17159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4"/>
          <p:cNvSpPr txBox="1">
            <a:spLocks noGrp="1"/>
          </p:cNvSpPr>
          <p:nvPr>
            <p:ph type="title"/>
          </p:nvPr>
        </p:nvSpPr>
        <p:spPr>
          <a:xfrm>
            <a:off x="1175043" y="647232"/>
            <a:ext cx="7091502" cy="991218"/>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dirty="0"/>
              <a:t>Struktur der Masterclass - Nachhaltiger Konsum</a:t>
            </a:r>
            <a:endParaRPr dirty="0"/>
          </a:p>
        </p:txBody>
      </p:sp>
      <p:sp>
        <p:nvSpPr>
          <p:cNvPr id="153" name="Google Shape;153;p4"/>
          <p:cNvSpPr txBox="1">
            <a:spLocks noGrp="1"/>
          </p:cNvSpPr>
          <p:nvPr>
            <p:ph type="title" idx="2"/>
          </p:nvPr>
        </p:nvSpPr>
        <p:spPr>
          <a:xfrm>
            <a:off x="713225" y="2117962"/>
            <a:ext cx="2572500" cy="1300846"/>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600"/>
              <a:buNone/>
            </a:pPr>
            <a:r>
              <a:rPr lang="hr-HR" dirty="0"/>
              <a:t>1. Was ist nachhaltiger Konsum?</a:t>
            </a:r>
            <a:endParaRPr dirty="0"/>
          </a:p>
        </p:txBody>
      </p:sp>
      <p:sp>
        <p:nvSpPr>
          <p:cNvPr id="154" name="Google Shape;154;p4"/>
          <p:cNvSpPr txBox="1">
            <a:spLocks noGrp="1"/>
          </p:cNvSpPr>
          <p:nvPr>
            <p:ph type="subTitle" idx="1"/>
          </p:nvPr>
        </p:nvSpPr>
        <p:spPr>
          <a:xfrm>
            <a:off x="713225" y="3679900"/>
            <a:ext cx="2572500" cy="63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IE" dirty="0"/>
              <a:t>Erläuterung des Konzepts</a:t>
            </a:r>
          </a:p>
        </p:txBody>
      </p:sp>
      <p:sp>
        <p:nvSpPr>
          <p:cNvPr id="155" name="Google Shape;155;p4"/>
          <p:cNvSpPr txBox="1">
            <a:spLocks noGrp="1"/>
          </p:cNvSpPr>
          <p:nvPr>
            <p:ph type="title" idx="3"/>
          </p:nvPr>
        </p:nvSpPr>
        <p:spPr>
          <a:xfrm>
            <a:off x="3285750" y="2117961"/>
            <a:ext cx="2572500" cy="1341615"/>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600"/>
              <a:buNone/>
            </a:pPr>
            <a:r>
              <a:rPr lang="hr-HR" dirty="0"/>
              <a:t>2. </a:t>
            </a:r>
            <a:r>
              <a:rPr lang="en-IE" dirty="0"/>
              <a:t>Wie kann </a:t>
            </a:r>
            <a:r>
              <a:rPr lang="en-IE" dirty="0" err="1"/>
              <a:t>ich </a:t>
            </a:r>
            <a:r>
              <a:rPr lang="en-IE" dirty="0"/>
              <a:t>nachhaltigen Konsum erreichen?</a:t>
            </a:r>
          </a:p>
        </p:txBody>
      </p:sp>
      <p:sp>
        <p:nvSpPr>
          <p:cNvPr id="156" name="Google Shape;156;p4"/>
          <p:cNvSpPr txBox="1">
            <a:spLocks noGrp="1"/>
          </p:cNvSpPr>
          <p:nvPr>
            <p:ph type="subTitle" idx="5"/>
          </p:nvPr>
        </p:nvSpPr>
        <p:spPr>
          <a:xfrm>
            <a:off x="3285750" y="3679900"/>
            <a:ext cx="2572500" cy="63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IE" dirty="0"/>
              <a:t>Aktivitäten</a:t>
            </a:r>
          </a:p>
        </p:txBody>
      </p:sp>
      <p:sp>
        <p:nvSpPr>
          <p:cNvPr id="157" name="Google Shape;157;p4"/>
          <p:cNvSpPr txBox="1">
            <a:spLocks noGrp="1"/>
          </p:cNvSpPr>
          <p:nvPr>
            <p:ph type="title" idx="4"/>
          </p:nvPr>
        </p:nvSpPr>
        <p:spPr>
          <a:xfrm>
            <a:off x="5858250" y="1872780"/>
            <a:ext cx="2572500" cy="1277549"/>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600"/>
              <a:buNone/>
            </a:pPr>
            <a:r>
              <a:rPr lang="hr-HR" dirty="0"/>
              <a:t>3. </a:t>
            </a:r>
            <a:r>
              <a:rPr lang="en-IE" dirty="0"/>
              <a:t>Schlussfolgerungen und weitere Maßnahmen</a:t>
            </a:r>
          </a:p>
        </p:txBody>
      </p:sp>
      <p:sp>
        <p:nvSpPr>
          <p:cNvPr id="158" name="Google Shape;158;p4"/>
          <p:cNvSpPr txBox="1">
            <a:spLocks noGrp="1"/>
          </p:cNvSpPr>
          <p:nvPr>
            <p:ph type="subTitle" idx="6"/>
          </p:nvPr>
        </p:nvSpPr>
        <p:spPr>
          <a:xfrm>
            <a:off x="5858250" y="3627772"/>
            <a:ext cx="2572500" cy="63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IE" dirty="0"/>
              <a:t>Weitere Schritte </a:t>
            </a:r>
          </a:p>
        </p:txBody>
      </p:sp>
      <p:cxnSp>
        <p:nvCxnSpPr>
          <p:cNvPr id="3" name="Straight Connector 2">
            <a:extLst>
              <a:ext uri="{FF2B5EF4-FFF2-40B4-BE49-F238E27FC236}">
                <a16:creationId xmlns:a16="http://schemas.microsoft.com/office/drawing/2014/main" id="{FC6E1E50-2017-8B62-90CD-55ECF0707E0F}"/>
              </a:ext>
            </a:extLst>
          </p:cNvPr>
          <p:cNvCxnSpPr/>
          <p:nvPr/>
        </p:nvCxnSpPr>
        <p:spPr>
          <a:xfrm>
            <a:off x="611372" y="3602813"/>
            <a:ext cx="7921256" cy="0"/>
          </a:xfrm>
          <a:prstGeom prst="line">
            <a:avLst/>
          </a:prstGeom>
        </p:spPr>
        <p:style>
          <a:lnRef idx="2">
            <a:schemeClr val="dk1"/>
          </a:lnRef>
          <a:fillRef idx="0">
            <a:schemeClr val="dk1"/>
          </a:fillRef>
          <a:effectRef idx="1">
            <a:schemeClr val="dk1"/>
          </a:effectRef>
          <a:fontRef idx="minor">
            <a:schemeClr val="tx1"/>
          </a:fontRef>
        </p:style>
      </p:cxnSp>
      <p:cxnSp>
        <p:nvCxnSpPr>
          <p:cNvPr id="4" name="Straight Connector 3">
            <a:extLst>
              <a:ext uri="{FF2B5EF4-FFF2-40B4-BE49-F238E27FC236}">
                <a16:creationId xmlns:a16="http://schemas.microsoft.com/office/drawing/2014/main" id="{076CD893-A776-491D-121A-E1E6EAD23234}"/>
              </a:ext>
            </a:extLst>
          </p:cNvPr>
          <p:cNvCxnSpPr/>
          <p:nvPr/>
        </p:nvCxnSpPr>
        <p:spPr>
          <a:xfrm>
            <a:off x="611372" y="1913711"/>
            <a:ext cx="7921256"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grpSp>
        <p:nvGrpSpPr>
          <p:cNvPr id="163" name="Google Shape;163;p5"/>
          <p:cNvGrpSpPr/>
          <p:nvPr/>
        </p:nvGrpSpPr>
        <p:grpSpPr>
          <a:xfrm>
            <a:off x="2858975" y="-386925"/>
            <a:ext cx="701425" cy="247750"/>
            <a:chOff x="2858975" y="3984400"/>
            <a:chExt cx="701425" cy="247750"/>
          </a:xfrm>
        </p:grpSpPr>
        <p:sp>
          <p:nvSpPr>
            <p:cNvPr id="164" name="Google Shape;164;p5"/>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5"/>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5"/>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5"/>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8" name="Google Shape;168;p5"/>
          <p:cNvSpPr txBox="1">
            <a:spLocks noGrp="1"/>
          </p:cNvSpPr>
          <p:nvPr>
            <p:ph type="title"/>
          </p:nvPr>
        </p:nvSpPr>
        <p:spPr>
          <a:xfrm>
            <a:off x="122660" y="1057955"/>
            <a:ext cx="6875480" cy="1419319"/>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sz="4400" dirty="0"/>
              <a:t>Was ist nachhaltiger Konsum?</a:t>
            </a:r>
            <a:endParaRPr sz="4400" dirty="0"/>
          </a:p>
        </p:txBody>
      </p:sp>
      <p:pic>
        <p:nvPicPr>
          <p:cNvPr id="2050" name="Picture 2" descr="Sustainable consumption in everyday personal life Vector Image">
            <a:extLst>
              <a:ext uri="{FF2B5EF4-FFF2-40B4-BE49-F238E27FC236}">
                <a16:creationId xmlns:a16="http://schemas.microsoft.com/office/drawing/2014/main" id="{25A708B1-0F8A-B6B7-F23D-B7F9206381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21" b="12279"/>
          <a:stretch/>
        </p:blipFill>
        <p:spPr bwMode="auto">
          <a:xfrm>
            <a:off x="1016001" y="1906289"/>
            <a:ext cx="1467060" cy="13309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BFA70B8-68D5-CC17-3F86-7F97DB7CECA2}"/>
              </a:ext>
            </a:extLst>
          </p:cNvPr>
          <p:cNvSpPr txBox="1"/>
          <p:nvPr/>
        </p:nvSpPr>
        <p:spPr>
          <a:xfrm>
            <a:off x="2564169" y="1906289"/>
            <a:ext cx="5563829" cy="2062103"/>
          </a:xfrm>
          <a:prstGeom prst="rect">
            <a:avLst/>
          </a:prstGeom>
          <a:noFill/>
        </p:spPr>
        <p:txBody>
          <a:bodyPr wrap="square">
            <a:spAutoFit/>
          </a:bodyPr>
          <a:lstStyle/>
          <a:p>
            <a:pPr algn="just"/>
            <a:r>
              <a:rPr lang="en-US" sz="1600" i="1" u="none" strike="noStrike" dirty="0">
                <a:solidFill>
                  <a:srgbClr val="01724C"/>
                </a:solidFill>
                <a:effectLst/>
                <a:latin typeface="Roboto" panose="02000000000000000000" pitchFamily="2" charset="0"/>
              </a:rPr>
              <a:t>"die Nutzung von Dienstleistungen und damit verbundenen Produkten, die die Grundbedürfnisse befriedigen und eine bessere Lebensqualität bieten, wobei der Verbrauch natürlicher Ressourcen und toxischer Materialien sowie die Emissionen von Abfällen und Schadstoffen während des Lebenszyklus der Dienstleistung oder des Produkts so gering wie möglich gehalten werden, um die Bedürfnisse künftiger Generationen nicht zu gefährden"</a:t>
            </a:r>
            <a:endParaRPr lang="en-HR" sz="1600"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6"/>
          <p:cNvSpPr txBox="1">
            <a:spLocks noGrp="1"/>
          </p:cNvSpPr>
          <p:nvPr>
            <p:ph type="title"/>
          </p:nvPr>
        </p:nvSpPr>
        <p:spPr>
          <a:xfrm>
            <a:off x="-10011925" y="576463"/>
            <a:ext cx="385890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IE"/>
              <a:t>Meine Arbeit - Projekt 2</a:t>
            </a:r>
            <a:endParaRPr/>
          </a:p>
        </p:txBody>
      </p:sp>
      <p:sp>
        <p:nvSpPr>
          <p:cNvPr id="175" name="Google Shape;175;p6"/>
          <p:cNvSpPr txBox="1">
            <a:spLocks noGrp="1"/>
          </p:cNvSpPr>
          <p:nvPr>
            <p:ph type="subTitle" idx="1"/>
          </p:nvPr>
        </p:nvSpPr>
        <p:spPr>
          <a:xfrm>
            <a:off x="-10011800" y="1182138"/>
            <a:ext cx="3265500" cy="67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IE" sz="1400" b="0" i="0" u="none" strike="noStrike" cap="none">
                <a:solidFill>
                  <a:srgbClr val="000000"/>
                </a:solidFill>
                <a:latin typeface="Arial"/>
                <a:ea typeface="Arial"/>
                <a:cs typeface="Arial"/>
                <a:sym typeface="Arial"/>
              </a:rPr>
              <a:t>Die Venus hat einen schönen Namen und ist der zweite Planet von der Sonne</a:t>
            </a:r>
            <a:endParaRPr sz="1400" b="0" i="0" u="none" strike="noStrike" cap="none">
              <a:solidFill>
                <a:srgbClr val="000000"/>
              </a:solidFill>
              <a:latin typeface="Arial"/>
              <a:ea typeface="Arial"/>
              <a:cs typeface="Arial"/>
              <a:sym typeface="Arial"/>
            </a:endParaRPr>
          </a:p>
        </p:txBody>
      </p:sp>
      <p:sp>
        <p:nvSpPr>
          <p:cNvPr id="177" name="Google Shape;177;p6"/>
          <p:cNvSpPr/>
          <p:nvPr/>
        </p:nvSpPr>
        <p:spPr>
          <a:xfrm flipH="1">
            <a:off x="-149170" y="4001525"/>
            <a:ext cx="1876800" cy="18768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8" name="Google Shape;178;p6"/>
          <p:cNvPicPr preferRelativeResize="0"/>
          <p:nvPr/>
        </p:nvPicPr>
        <p:blipFill rotWithShape="1">
          <a:blip r:embed="rId3">
            <a:alphaModFix/>
          </a:blip>
          <a:srcRect l="29359" r="29359"/>
          <a:stretch/>
        </p:blipFill>
        <p:spPr>
          <a:xfrm>
            <a:off x="713100" y="576463"/>
            <a:ext cx="3160200" cy="3217200"/>
          </a:xfrm>
          <a:prstGeom prst="ellipse">
            <a:avLst/>
          </a:prstGeom>
          <a:noFill/>
          <a:ln>
            <a:noFill/>
          </a:ln>
        </p:spPr>
      </p:pic>
      <p:sp>
        <p:nvSpPr>
          <p:cNvPr id="179" name="Google Shape;179;p6"/>
          <p:cNvSpPr/>
          <p:nvPr/>
        </p:nvSpPr>
        <p:spPr>
          <a:xfrm>
            <a:off x="713773" y="2396688"/>
            <a:ext cx="3160161" cy="158130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6"/>
          <p:cNvSpPr txBox="1">
            <a:spLocks noGrp="1"/>
          </p:cNvSpPr>
          <p:nvPr>
            <p:ph type="title"/>
          </p:nvPr>
        </p:nvSpPr>
        <p:spPr>
          <a:xfrm>
            <a:off x="3873300" y="576463"/>
            <a:ext cx="385890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IE" dirty="0"/>
              <a:t>Fakten und Zahlen</a:t>
            </a:r>
          </a:p>
        </p:txBody>
      </p:sp>
      <p:sp>
        <p:nvSpPr>
          <p:cNvPr id="181" name="Google Shape;181;p6"/>
          <p:cNvSpPr txBox="1">
            <a:spLocks noGrp="1"/>
          </p:cNvSpPr>
          <p:nvPr>
            <p:ph type="subTitle" idx="1"/>
          </p:nvPr>
        </p:nvSpPr>
        <p:spPr>
          <a:xfrm>
            <a:off x="3873300" y="1394788"/>
            <a:ext cx="4919331" cy="2893677"/>
          </a:xfrm>
          <a:prstGeom prst="rect">
            <a:avLst/>
          </a:prstGeom>
          <a:noFill/>
          <a:ln>
            <a:noFill/>
          </a:ln>
        </p:spPr>
        <p:txBody>
          <a:bodyPr spcFirstLastPara="1" wrap="square" lIns="91425" tIns="91425" rIns="91425" bIns="91425" anchor="t" anchorCtr="0">
            <a:noAutofit/>
          </a:bodyPr>
          <a:lstStyle/>
          <a:p>
            <a:pPr marL="285750" indent="-285750"/>
            <a:r>
              <a:rPr lang="en-IE" sz="1200" b="0" i="0" u="none" strike="noStrike" dirty="0">
                <a:solidFill>
                  <a:schemeClr val="tx1"/>
                </a:solidFill>
                <a:effectLst/>
                <a:latin typeface="+mj-lt"/>
              </a:rPr>
              <a:t>Jedes Jahr </a:t>
            </a:r>
            <a:r>
              <a:rPr lang="en-IE" sz="1200" b="1" i="0" u="none" strike="noStrike" dirty="0">
                <a:solidFill>
                  <a:schemeClr val="tx1"/>
                </a:solidFill>
                <a:effectLst/>
                <a:latin typeface="+mj-lt"/>
              </a:rPr>
              <a:t>landet </a:t>
            </a:r>
            <a:r>
              <a:rPr lang="en-IE" sz="1200" b="0" i="0" u="none" strike="noStrike" dirty="0">
                <a:solidFill>
                  <a:schemeClr val="tx1"/>
                </a:solidFill>
                <a:effectLst/>
                <a:latin typeface="+mj-lt"/>
              </a:rPr>
              <a:t>schätzungsweise ein Drittel aller produzierten Lebensmittel - das entspricht 1,3 Milliarden Tonnen im Wert von etwa 1 Billion Dollar - in den </a:t>
            </a:r>
            <a:r>
              <a:rPr lang="en-IE" sz="1200" b="1" i="0" u="none" strike="noStrike" dirty="0">
                <a:solidFill>
                  <a:schemeClr val="tx1"/>
                </a:solidFill>
                <a:effectLst/>
                <a:latin typeface="+mj-lt"/>
              </a:rPr>
              <a:t>Mülleimern von Verbrauchern und Einzelhändlern oder verdirbt </a:t>
            </a:r>
            <a:r>
              <a:rPr lang="en-IE" sz="1200" b="0" i="0" u="none" strike="noStrike" dirty="0">
                <a:solidFill>
                  <a:schemeClr val="tx1"/>
                </a:solidFill>
                <a:effectLst/>
                <a:latin typeface="+mj-lt"/>
              </a:rPr>
              <a:t>aufgrund schlechter Transport- und Erntemethoden.</a:t>
            </a:r>
          </a:p>
          <a:p>
            <a:pPr marL="285750" indent="-285750"/>
            <a:endParaRPr lang="en-IE" sz="1200" b="0" i="0" u="none" strike="noStrike" dirty="0">
              <a:solidFill>
                <a:schemeClr val="tx1"/>
              </a:solidFill>
              <a:effectLst/>
              <a:latin typeface="+mj-lt"/>
            </a:endParaRPr>
          </a:p>
          <a:p>
            <a:pPr marL="285750" indent="-285750"/>
            <a:r>
              <a:rPr lang="en-IE" sz="1200" b="0" i="0" u="none" strike="noStrike" dirty="0">
                <a:solidFill>
                  <a:schemeClr val="tx1"/>
                </a:solidFill>
                <a:effectLst/>
                <a:latin typeface="+mj-lt"/>
              </a:rPr>
              <a:t>Wenn die Menschen weltweit auf energieeffiziente Glühbirnen umsteigen würden, könnte die Welt </a:t>
            </a:r>
            <a:r>
              <a:rPr lang="en-IE" sz="1200" b="1" i="0" u="none" strike="noStrike" dirty="0">
                <a:solidFill>
                  <a:schemeClr val="tx1"/>
                </a:solidFill>
                <a:effectLst/>
                <a:latin typeface="+mj-lt"/>
              </a:rPr>
              <a:t>jährlich 120 Milliarden US-Dollar </a:t>
            </a:r>
            <a:r>
              <a:rPr lang="en-IE" sz="1200" b="0" i="0" u="none" strike="noStrike" dirty="0">
                <a:solidFill>
                  <a:schemeClr val="tx1"/>
                </a:solidFill>
                <a:effectLst/>
                <a:latin typeface="+mj-lt"/>
              </a:rPr>
              <a:t>einsparen</a:t>
            </a:r>
            <a:r>
              <a:rPr lang="en-IE" sz="1200" b="1" i="0" u="none" strike="noStrike" dirty="0">
                <a:solidFill>
                  <a:schemeClr val="tx1"/>
                </a:solidFill>
                <a:effectLst/>
                <a:latin typeface="+mj-lt"/>
              </a:rPr>
              <a:t>.</a:t>
            </a:r>
          </a:p>
          <a:p>
            <a:pPr marL="285750" indent="-285750"/>
            <a:endParaRPr lang="en-IE" sz="1200" b="0" i="0" u="none" strike="noStrike" dirty="0">
              <a:solidFill>
                <a:schemeClr val="tx1"/>
              </a:solidFill>
              <a:effectLst/>
              <a:latin typeface="+mj-lt"/>
            </a:endParaRPr>
          </a:p>
          <a:p>
            <a:pPr marL="285750" indent="-285750"/>
            <a:r>
              <a:rPr lang="en-IE" sz="1200" b="0" i="0" u="none" strike="noStrike" dirty="0">
                <a:solidFill>
                  <a:schemeClr val="tx1"/>
                </a:solidFill>
                <a:effectLst/>
                <a:latin typeface="+mj-lt"/>
              </a:rPr>
              <a:t>Sollte die Weltbevölkerung bis zum Jahr 2050 auf 9,6 Milliarden Menschen anwachsen, könnte das </a:t>
            </a:r>
            <a:r>
              <a:rPr lang="en-IE" sz="1200" b="1" i="0" u="none" strike="noStrike" dirty="0">
                <a:solidFill>
                  <a:schemeClr val="tx1"/>
                </a:solidFill>
                <a:effectLst/>
                <a:latin typeface="+mj-lt"/>
              </a:rPr>
              <a:t>Äquivalent von fast drei Planeten </a:t>
            </a:r>
            <a:r>
              <a:rPr lang="en-IE" sz="1200" b="0" i="0" u="none" strike="noStrike" dirty="0">
                <a:solidFill>
                  <a:schemeClr val="tx1"/>
                </a:solidFill>
                <a:effectLst/>
                <a:latin typeface="+mj-lt"/>
              </a:rPr>
              <a:t>benötigt werden, um die natürlichen Ressourcen bereitzustellen, die zur Aufrechterhaltung des derzeitigen Lebensstils erforderlich sind.</a:t>
            </a:r>
          </a:p>
          <a:p>
            <a:pPr marL="0" lvl="0" indent="0" algn="l" rtl="0">
              <a:lnSpc>
                <a:spcPct val="100000"/>
              </a:lnSpc>
              <a:spcBef>
                <a:spcPts val="0"/>
              </a:spcBef>
              <a:spcAft>
                <a:spcPts val="0"/>
              </a:spcAft>
              <a:buSzPts val="1600"/>
              <a:buNone/>
            </a:pPr>
            <a:endParaRPr sz="1200" dirty="0">
              <a:solidFill>
                <a:schemeClr val="tx1"/>
              </a:solidFill>
              <a:latin typeface="+mj-lt"/>
            </a:endParaRPr>
          </a:p>
        </p:txBody>
      </p:sp>
      <p:pic>
        <p:nvPicPr>
          <p:cNvPr id="2" name="Google Shape;43;p14" descr="Graphical user interface, text, application&#10;&#10;Description automatically generated">
            <a:extLst>
              <a:ext uri="{FF2B5EF4-FFF2-40B4-BE49-F238E27FC236}">
                <a16:creationId xmlns:a16="http://schemas.microsoft.com/office/drawing/2014/main" id="{887A03C7-9819-33E2-378B-22E7BECE6EFD}"/>
              </a:ext>
            </a:extLst>
          </p:cNvPr>
          <p:cNvPicPr preferRelativeResize="0"/>
          <p:nvPr/>
        </p:nvPicPr>
        <p:blipFill rotWithShape="1">
          <a:blip r:embed="rId4">
            <a:alphaModFix/>
          </a:blip>
          <a:srcRect r="25004"/>
          <a:stretch/>
        </p:blipFill>
        <p:spPr>
          <a:xfrm>
            <a:off x="72618" y="4780106"/>
            <a:ext cx="1006682" cy="27580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5" name="Title 4">
            <a:extLst>
              <a:ext uri="{FF2B5EF4-FFF2-40B4-BE49-F238E27FC236}">
                <a16:creationId xmlns:a16="http://schemas.microsoft.com/office/drawing/2014/main" id="{7B9AB94D-E3A7-463E-0BA1-B253AE46334D}"/>
              </a:ext>
            </a:extLst>
          </p:cNvPr>
          <p:cNvSpPr>
            <a:spLocks noGrp="1"/>
          </p:cNvSpPr>
          <p:nvPr>
            <p:ph type="title"/>
          </p:nvPr>
        </p:nvSpPr>
        <p:spPr>
          <a:xfrm>
            <a:off x="645463" y="775975"/>
            <a:ext cx="3060475" cy="4614731"/>
          </a:xfrm>
        </p:spPr>
        <p:txBody>
          <a:bodyPr/>
          <a:lstStyle/>
          <a:p>
            <a:br>
              <a:rPr lang="en-US" sz="2000" dirty="0"/>
            </a:br>
            <a:br>
              <a:rPr lang="en-US" sz="2000" dirty="0"/>
            </a:br>
            <a:r>
              <a:rPr lang="en-US" sz="2000" dirty="0"/>
              <a:t>Die nachhaltige Entwicklung beruht auf drei Grundpfeilern: Soziales, Wirtschaft und Umwelt.</a:t>
            </a:r>
            <a:br>
              <a:rPr lang="en-US" sz="2000" dirty="0"/>
            </a:br>
            <a:endParaRPr lang="en-HR" sz="2000" dirty="0"/>
          </a:p>
        </p:txBody>
      </p:sp>
      <p:pic>
        <p:nvPicPr>
          <p:cNvPr id="12290" name="Picture 2" descr="Sustainable Consumption">
            <a:extLst>
              <a:ext uri="{FF2B5EF4-FFF2-40B4-BE49-F238E27FC236}">
                <a16:creationId xmlns:a16="http://schemas.microsoft.com/office/drawing/2014/main" id="{F1EE6866-F8B4-CFB4-18C4-CB19FE7A8D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8139" y="388088"/>
            <a:ext cx="4382151" cy="4367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766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5" name="Title 4">
            <a:extLst>
              <a:ext uri="{FF2B5EF4-FFF2-40B4-BE49-F238E27FC236}">
                <a16:creationId xmlns:a16="http://schemas.microsoft.com/office/drawing/2014/main" id="{7B9AB94D-E3A7-463E-0BA1-B253AE46334D}"/>
              </a:ext>
            </a:extLst>
          </p:cNvPr>
          <p:cNvSpPr>
            <a:spLocks noGrp="1"/>
          </p:cNvSpPr>
          <p:nvPr>
            <p:ph type="title"/>
          </p:nvPr>
        </p:nvSpPr>
        <p:spPr>
          <a:xfrm>
            <a:off x="1954829" y="0"/>
            <a:ext cx="5787235" cy="1117848"/>
          </a:xfrm>
        </p:spPr>
        <p:txBody>
          <a:bodyPr/>
          <a:lstStyle/>
          <a:p>
            <a:br>
              <a:rPr lang="en-US" sz="2800" dirty="0"/>
            </a:br>
            <a:r>
              <a:rPr lang="en-US" sz="2800" dirty="0"/>
              <a:t>Entscheidungsmodell des nachhaltigen Konsums: Determinanten und Motivationen </a:t>
            </a:r>
            <a:br>
              <a:rPr lang="en-US" sz="2800" dirty="0"/>
            </a:br>
            <a:endParaRPr lang="en-HR" sz="2800" dirty="0"/>
          </a:p>
        </p:txBody>
      </p:sp>
      <p:sp>
        <p:nvSpPr>
          <p:cNvPr id="9" name="TextBox 8">
            <a:extLst>
              <a:ext uri="{FF2B5EF4-FFF2-40B4-BE49-F238E27FC236}">
                <a16:creationId xmlns:a16="http://schemas.microsoft.com/office/drawing/2014/main" id="{C32BBFE4-25B2-E30A-F5FD-960F16605265}"/>
              </a:ext>
            </a:extLst>
          </p:cNvPr>
          <p:cNvSpPr txBox="1"/>
          <p:nvPr/>
        </p:nvSpPr>
        <p:spPr>
          <a:xfrm>
            <a:off x="1038003" y="1421076"/>
            <a:ext cx="7620886" cy="2462213"/>
          </a:xfrm>
          <a:prstGeom prst="rect">
            <a:avLst/>
          </a:prstGeom>
          <a:noFill/>
        </p:spPr>
        <p:txBody>
          <a:bodyPr wrap="square">
            <a:spAutoFit/>
          </a:bodyPr>
          <a:lstStyle/>
          <a:p>
            <a:pPr marL="285750" indent="-285750" algn="l">
              <a:buFont typeface="Arial" panose="020B0604020202020204" pitchFamily="34" charset="0"/>
              <a:buChar char="•"/>
            </a:pPr>
            <a:r>
              <a:rPr lang="en-IE" b="0" i="0" u="none" strike="noStrike" dirty="0">
                <a:solidFill>
                  <a:srgbClr val="000000"/>
                </a:solidFill>
                <a:effectLst/>
                <a:latin typeface="+mj-lt"/>
              </a:rPr>
              <a:t>Versuche, Verhalten in Richtung eines nachhaltigeren Konsums zu erklären oder zu verändern, müssen bei </a:t>
            </a:r>
            <a:r>
              <a:rPr lang="en-IE" b="1" i="0" u="none" strike="noStrike" dirty="0">
                <a:solidFill>
                  <a:srgbClr val="14A7A1"/>
                </a:solidFill>
                <a:effectLst/>
                <a:latin typeface="+mj-lt"/>
              </a:rPr>
              <a:t>den vielfältigen und voneinander abhängigen Einflussgrößen des nachhaltigen Konsums ansetzen. </a:t>
            </a:r>
          </a:p>
          <a:p>
            <a:pPr marL="285750" indent="-285750" algn="l">
              <a:buFont typeface="Arial" panose="020B0604020202020204" pitchFamily="34" charset="0"/>
              <a:buChar char="•"/>
            </a:pPr>
            <a:endParaRPr lang="en-IE" b="0" i="0" u="none" strike="noStrike" dirty="0">
              <a:solidFill>
                <a:srgbClr val="000000"/>
              </a:solidFill>
              <a:effectLst/>
              <a:latin typeface="+mj-lt"/>
            </a:endParaRPr>
          </a:p>
          <a:p>
            <a:pPr marL="285750" indent="-285750" algn="l">
              <a:buFont typeface="Arial" panose="020B0604020202020204" pitchFamily="34" charset="0"/>
              <a:buChar char="•"/>
            </a:pPr>
            <a:r>
              <a:rPr lang="en-IE" b="0" i="0" u="none" strike="noStrike" dirty="0">
                <a:solidFill>
                  <a:srgbClr val="000000"/>
                </a:solidFill>
                <a:effectLst/>
                <a:latin typeface="+mj-lt"/>
              </a:rPr>
              <a:t>Die nächste Abbildung gibt einen Überblick über ein </a:t>
            </a:r>
            <a:r>
              <a:rPr lang="en-IE" b="1" i="0" u="none" strike="noStrike" dirty="0">
                <a:solidFill>
                  <a:srgbClr val="E7501B"/>
                </a:solidFill>
                <a:effectLst/>
                <a:latin typeface="+mj-lt"/>
              </a:rPr>
              <a:t>allgemeines Entscheidungsmodell </a:t>
            </a:r>
            <a:r>
              <a:rPr lang="en-IE" b="0" i="0" u="none" strike="noStrike" dirty="0">
                <a:solidFill>
                  <a:srgbClr val="000000"/>
                </a:solidFill>
                <a:effectLst/>
                <a:latin typeface="+mj-lt"/>
              </a:rPr>
              <a:t>für nachhaltigen Konsum, das aus verschiedenen Studien abgeleitet wurde.</a:t>
            </a:r>
          </a:p>
          <a:p>
            <a:pPr algn="l"/>
            <a:endParaRPr lang="en-IE" b="0" i="0" u="none" strike="noStrike" dirty="0">
              <a:solidFill>
                <a:srgbClr val="000000"/>
              </a:solidFill>
              <a:effectLst/>
              <a:latin typeface="+mj-lt"/>
            </a:endParaRPr>
          </a:p>
          <a:p>
            <a:pPr marL="285750" indent="-285750" algn="l">
              <a:buFont typeface="Arial" panose="020B0604020202020204" pitchFamily="34" charset="0"/>
              <a:buChar char="•"/>
            </a:pPr>
            <a:r>
              <a:rPr lang="en-IE" b="0" i="0" u="none" strike="noStrike" dirty="0">
                <a:solidFill>
                  <a:srgbClr val="000000"/>
                </a:solidFill>
                <a:effectLst/>
                <a:latin typeface="+mj-lt"/>
              </a:rPr>
              <a:t>Das bedeutet, dass </a:t>
            </a:r>
            <a:r>
              <a:rPr lang="en-IE" b="1" i="0" u="none" strike="noStrike" dirty="0">
                <a:solidFill>
                  <a:srgbClr val="049540"/>
                </a:solidFill>
                <a:effectLst/>
                <a:latin typeface="+mj-lt"/>
              </a:rPr>
              <a:t>Überzeugungen zu Einstellungen führen, die wiederum Absichten nach sich ziehen</a:t>
            </a:r>
            <a:r>
              <a:rPr lang="en-IE" b="0" i="0" u="none" strike="noStrike" dirty="0">
                <a:solidFill>
                  <a:srgbClr val="000000"/>
                </a:solidFill>
                <a:effectLst/>
                <a:latin typeface="+mj-lt"/>
              </a:rPr>
              <a:t>. Die Intentionen bestimmen das tatsächliche Kaufverhalten. Viele verschiedene individuelle, soziale und situative Faktoren beeinflussen diesen Entscheidungsprozess</a:t>
            </a:r>
          </a:p>
        </p:txBody>
      </p:sp>
    </p:spTree>
    <p:extLst>
      <p:ext uri="{BB962C8B-B14F-4D97-AF65-F5344CB8AC3E}">
        <p14:creationId xmlns:p14="http://schemas.microsoft.com/office/powerpoint/2010/main" val="2159605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7" name="Picture 6">
            <a:extLst>
              <a:ext uri="{FF2B5EF4-FFF2-40B4-BE49-F238E27FC236}">
                <a16:creationId xmlns:a16="http://schemas.microsoft.com/office/drawing/2014/main" id="{7AC80C56-696E-2A4B-D4D2-545B47446E7C}"/>
              </a:ext>
            </a:extLst>
          </p:cNvPr>
          <p:cNvPicPr>
            <a:picLocks noChangeAspect="1"/>
          </p:cNvPicPr>
          <p:nvPr/>
        </p:nvPicPr>
        <p:blipFill>
          <a:blip r:embed="rId3"/>
          <a:stretch>
            <a:fillRect/>
          </a:stretch>
        </p:blipFill>
        <p:spPr>
          <a:xfrm>
            <a:off x="1202156" y="1107852"/>
            <a:ext cx="6739688" cy="3409490"/>
          </a:xfrm>
          <a:prstGeom prst="rect">
            <a:avLst/>
          </a:prstGeom>
        </p:spPr>
      </p:pic>
      <p:sp>
        <p:nvSpPr>
          <p:cNvPr id="4" name="Title 4">
            <a:extLst>
              <a:ext uri="{FF2B5EF4-FFF2-40B4-BE49-F238E27FC236}">
                <a16:creationId xmlns:a16="http://schemas.microsoft.com/office/drawing/2014/main" id="{23D17205-971B-CBD0-8A20-78CD9DE1CBD6}"/>
              </a:ext>
            </a:extLst>
          </p:cNvPr>
          <p:cNvSpPr>
            <a:spLocks noGrp="1"/>
          </p:cNvSpPr>
          <p:nvPr>
            <p:ph type="title"/>
          </p:nvPr>
        </p:nvSpPr>
        <p:spPr>
          <a:xfrm>
            <a:off x="2337601" y="-297711"/>
            <a:ext cx="5700613" cy="1117848"/>
          </a:xfrm>
        </p:spPr>
        <p:txBody>
          <a:bodyPr/>
          <a:lstStyle/>
          <a:p>
            <a:br>
              <a:rPr lang="en-US" sz="2400" dirty="0"/>
            </a:br>
            <a:r>
              <a:rPr lang="en-US" sz="2400" dirty="0"/>
              <a:t>Entscheidungsmodell des nachhaltigen Konsums: Determinanten und Motivationen </a:t>
            </a:r>
            <a:br>
              <a:rPr lang="en-US" sz="2400" dirty="0"/>
            </a:br>
            <a:endParaRPr lang="en-HR" sz="2400" dirty="0"/>
          </a:p>
        </p:txBody>
      </p:sp>
    </p:spTree>
    <p:extLst>
      <p:ext uri="{BB962C8B-B14F-4D97-AF65-F5344CB8AC3E}">
        <p14:creationId xmlns:p14="http://schemas.microsoft.com/office/powerpoint/2010/main" val="3245278045"/>
      </p:ext>
    </p:extLst>
  </p:cSld>
  <p:clrMapOvr>
    <a:masterClrMapping/>
  </p:clrMapOvr>
</p:sld>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783</Words>
  <Application>Microsoft Office PowerPoint</Application>
  <PresentationFormat>Bildschirmpräsentation (16:9)</PresentationFormat>
  <Paragraphs>63</Paragraphs>
  <Slides>19</Slides>
  <Notes>19</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19</vt:i4>
      </vt:variant>
    </vt:vector>
  </HeadingPairs>
  <TitlesOfParts>
    <vt:vector size="25" baseType="lpstr">
      <vt:lpstr>Bebas Neue</vt:lpstr>
      <vt:lpstr>Noto Sans</vt:lpstr>
      <vt:lpstr>arial</vt:lpstr>
      <vt:lpstr>arial</vt:lpstr>
      <vt:lpstr>Roboto</vt:lpstr>
      <vt:lpstr>Creal Modern Portfolio by Slidesgo</vt:lpstr>
      <vt:lpstr>Geschäftsmodellierung für Unternehmen der Kreislaufwirtschaft </vt:lpstr>
      <vt:lpstr>DER NACHHALTIGE KONSUM</vt:lpstr>
      <vt:lpstr>Ziel der Masterclass</vt:lpstr>
      <vt:lpstr>Struktur der Masterclass - Nachhaltiger Konsum</vt:lpstr>
      <vt:lpstr>Was ist nachhaltiger Konsum?</vt:lpstr>
      <vt:lpstr>Meine Arbeit - Projekt 2</vt:lpstr>
      <vt:lpstr>  Die nachhaltige Entwicklung beruht auf drei Grundpfeilern: Soziales, Wirtschaft und Umwelt. </vt:lpstr>
      <vt:lpstr> Entscheidungsmodell des nachhaltigen Konsums: Determinanten und Motivationen  </vt:lpstr>
      <vt:lpstr> Entscheidungsmodell des nachhaltigen Konsums: Determinanten und Motivationen  </vt:lpstr>
      <vt:lpstr>Welche Beispiele gibt es für nachhaltigen Konsum?</vt:lpstr>
      <vt:lpstr>Welche Beispiele gibt es für nachhaltigen Konsum?</vt:lpstr>
      <vt:lpstr>AKTIVITÄT </vt:lpstr>
      <vt:lpstr>AKTIVITÄT </vt:lpstr>
      <vt:lpstr>AKTIVITÄT </vt:lpstr>
      <vt:lpstr>AKTIVITÄT </vt:lpstr>
      <vt:lpstr>AKTIVITÄT </vt:lpstr>
      <vt:lpstr>Schlussfolgerung </vt:lpstr>
      <vt:lpstr>Schlussfolgerung </vt:lpstr>
      <vt:lpstr>Vielen Dank!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Modelling for Circular Economy Businesses</dc:title>
  <dc:creator>Jennifer Nolan</dc:creator>
  <cp:keywords>, docId:554AF78072BDABA0113D2692D684FBB0</cp:keywords>
  <cp:lastModifiedBy>Niclas Grüttner</cp:lastModifiedBy>
  <cp:revision>12</cp:revision>
  <dcterms:modified xsi:type="dcterms:W3CDTF">2023-06-19T08:59:19Z</dcterms:modified>
</cp:coreProperties>
</file>