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79" r:id="rId6"/>
    <p:sldId id="260" r:id="rId7"/>
    <p:sldId id="264"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65" r:id="rId22"/>
  </p:sldIdLst>
  <p:sldSz cx="9144000" cy="5143500" type="screen16x9"/>
  <p:notesSz cx="6858000" cy="9144000"/>
  <p:embeddedFontLst>
    <p:embeddedFont>
      <p:font typeface="Bebas Neue" panose="020B0606020202050201" pitchFamily="34" charset="0"/>
      <p:regular r:id="rId24"/>
    </p:embeddedFont>
    <p:embeddedFont>
      <p:font typeface="Noto Sans" panose="020B0502040504020204" pitchFamily="34" charset="0"/>
      <p:regular r:id="rId25"/>
    </p:embeddedFont>
    <p:embeddedFont>
      <p:font typeface="Verdana" panose="020B060403050404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0" roundtripDataSignature="AMtx7mi8uS3mDX5b0cqq3T8xF4lemfnhY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Estilo Médio 4 - Destaqu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78" autoAdjust="0"/>
    <p:restoredTop sz="94660"/>
  </p:normalViewPr>
  <p:slideViewPr>
    <p:cSldViewPr snapToGrid="0">
      <p:cViewPr varScale="1">
        <p:scale>
          <a:sx n="105" d="100"/>
          <a:sy n="105" d="100"/>
        </p:scale>
        <p:origin x="1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9430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0599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72578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535875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57621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87039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84482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87995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681566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65165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46955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0" name="Google Shape;15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0" name="Google Shape;15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8356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02663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279463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12"/>
          <p:cNvSpPr txBox="1">
            <a:spLocks noGrp="1"/>
          </p:cNvSpPr>
          <p:nvPr>
            <p:ph type="ctrTitle"/>
          </p:nvPr>
        </p:nvSpPr>
        <p:spPr>
          <a:xfrm>
            <a:off x="2729126" y="311547"/>
            <a:ext cx="3724500" cy="1768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a:endParaRPr/>
          </a:p>
        </p:txBody>
      </p:sp>
      <p:sp>
        <p:nvSpPr>
          <p:cNvPr id="9" name="Google Shape;9;p12"/>
          <p:cNvSpPr txBox="1">
            <a:spLocks noGrp="1"/>
          </p:cNvSpPr>
          <p:nvPr>
            <p:ph type="subTitle" idx="1"/>
          </p:nvPr>
        </p:nvSpPr>
        <p:spPr>
          <a:xfrm>
            <a:off x="3214526" y="2301372"/>
            <a:ext cx="2710500" cy="79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grpSp>
        <p:nvGrpSpPr>
          <p:cNvPr id="10" name="Google Shape;10;p12"/>
          <p:cNvGrpSpPr/>
          <p:nvPr/>
        </p:nvGrpSpPr>
        <p:grpSpPr>
          <a:xfrm>
            <a:off x="-1807437" y="-2986677"/>
            <a:ext cx="12729824" cy="8656755"/>
            <a:chOff x="179600" y="-461549"/>
            <a:chExt cx="7466172" cy="5078466"/>
          </a:xfrm>
        </p:grpSpPr>
        <p:sp>
          <p:nvSpPr>
            <p:cNvPr id="11" name="Google Shape;11;p12"/>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2"/>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2"/>
            <p:cNvSpPr/>
            <p:nvPr/>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2"/>
            <p:cNvSpPr/>
            <p:nvPr/>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2"/>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2"/>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2"/>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2"/>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12"/>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2"/>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2"/>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12"/>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3" name="Google Shape;23;p12" descr="A picture containing text&#10;&#10;Description automatically generated"/>
          <p:cNvPicPr preferRelativeResize="0"/>
          <p:nvPr/>
        </p:nvPicPr>
        <p:blipFill rotWithShape="1">
          <a:blip r:embed="rId2">
            <a:alphaModFix/>
          </a:blip>
          <a:srcRect/>
          <a:stretch/>
        </p:blipFill>
        <p:spPr>
          <a:xfrm>
            <a:off x="1813021" y="3050174"/>
            <a:ext cx="5308600" cy="1536700"/>
          </a:xfrm>
          <a:prstGeom prst="rect">
            <a:avLst/>
          </a:prstGeom>
          <a:noFill/>
          <a:ln>
            <a:noFill/>
          </a:ln>
        </p:spPr>
      </p:pic>
      <p:pic>
        <p:nvPicPr>
          <p:cNvPr id="2" name="Google Shape;69;p16" descr="Graphical user interface, text, application&#10;&#10;Description automatically generated">
            <a:extLst>
              <a:ext uri="{FF2B5EF4-FFF2-40B4-BE49-F238E27FC236}">
                <a16:creationId xmlns:a16="http://schemas.microsoft.com/office/drawing/2014/main" id="{4A2A5F78-8B79-9509-EDF0-FDD62E1FE741}"/>
              </a:ext>
            </a:extLst>
          </p:cNvPr>
          <p:cNvPicPr preferRelativeResize="0"/>
          <p:nvPr userDrawn="1"/>
        </p:nvPicPr>
        <p:blipFill rotWithShape="1">
          <a:blip r:embed="rId3">
            <a:alphaModFix/>
          </a:blip>
          <a:srcRect r="25004"/>
          <a:stretch/>
        </p:blipFill>
        <p:spPr>
          <a:xfrm>
            <a:off x="462698" y="4680898"/>
            <a:ext cx="1006682" cy="275804"/>
          </a:xfrm>
          <a:prstGeom prst="rect">
            <a:avLst/>
          </a:prstGeom>
          <a:noFill/>
          <a:ln>
            <a:noFill/>
          </a:ln>
        </p:spPr>
      </p:pic>
      <p:pic>
        <p:nvPicPr>
          <p:cNvPr id="3" name="Grafik 2" descr="Ein Bild, das Symbol, Kreis, Schrift, Grafiken enthält.&#10;&#10;Automatisch generierte Beschreibung">
            <a:extLst>
              <a:ext uri="{FF2B5EF4-FFF2-40B4-BE49-F238E27FC236}">
                <a16:creationId xmlns:a16="http://schemas.microsoft.com/office/drawing/2014/main" id="{6FB5FE9A-F7F5-685B-75FC-78B546989778}"/>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4" name="TextBox 19">
            <a:extLst>
              <a:ext uri="{FF2B5EF4-FFF2-40B4-BE49-F238E27FC236}">
                <a16:creationId xmlns:a16="http://schemas.microsoft.com/office/drawing/2014/main" id="{3409F26B-2A2A-E9B3-7624-9A748120C5E7}"/>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118"/>
        <p:cNvGrpSpPr/>
        <p:nvPr/>
      </p:nvGrpSpPr>
      <p:grpSpPr>
        <a:xfrm>
          <a:off x="0" y="0"/>
          <a:ext cx="0" cy="0"/>
          <a:chOff x="0" y="0"/>
          <a:chExt cx="0" cy="0"/>
        </a:xfrm>
      </p:grpSpPr>
      <p:sp>
        <p:nvSpPr>
          <p:cNvPr id="119" name="Google Shape;119;p23"/>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23"/>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23"/>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23"/>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23"/>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23"/>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5" name="Google Shape;125;p2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26" name="Google Shape;126;p23" descr="Graphical user interface, text, application&#10;&#10;Description automatically generated"/>
          <p:cNvPicPr preferRelativeResize="0"/>
          <p:nvPr/>
        </p:nvPicPr>
        <p:blipFill rotWithShape="1">
          <a:blip r:embed="rId3">
            <a:alphaModFix/>
          </a:blip>
          <a:srcRect r="25004"/>
          <a:stretch/>
        </p:blipFill>
        <p:spPr>
          <a:xfrm>
            <a:off x="72618" y="4754561"/>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9AC48900-BEE3-7097-9436-546486D9DBE3}"/>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51A7661F-224F-8D24-3BF7-2E5967C7B95E}"/>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13"/>
          <p:cNvSpPr txBox="1">
            <a:spLocks noGrp="1"/>
          </p:cNvSpPr>
          <p:nvPr>
            <p:ph type="title"/>
          </p:nvPr>
        </p:nvSpPr>
        <p:spPr>
          <a:xfrm>
            <a:off x="713225" y="1614925"/>
            <a:ext cx="7717800" cy="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p13"/>
          <p:cNvSpPr/>
          <p:nvPr/>
        </p:nvSpPr>
        <p:spPr>
          <a:xfrm>
            <a:off x="-48668" y="3013189"/>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13"/>
          <p:cNvSpPr/>
          <p:nvPr/>
        </p:nvSpPr>
        <p:spPr>
          <a:xfrm rot="10800000">
            <a:off x="4111852" y="-851395"/>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 name="Google Shape;28;p13"/>
          <p:cNvGrpSpPr/>
          <p:nvPr/>
        </p:nvGrpSpPr>
        <p:grpSpPr>
          <a:xfrm>
            <a:off x="8431033" y="-449325"/>
            <a:ext cx="1061212" cy="1676776"/>
            <a:chOff x="4210925" y="3949824"/>
            <a:chExt cx="325625" cy="514601"/>
          </a:xfrm>
        </p:grpSpPr>
        <p:sp>
          <p:nvSpPr>
            <p:cNvPr id="29" name="Google Shape;29;p13"/>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3"/>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1" name="Google Shape;31;p13"/>
          <p:cNvSpPr/>
          <p:nvPr/>
        </p:nvSpPr>
        <p:spPr>
          <a:xfrm>
            <a:off x="-1599504" y="3160475"/>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13"/>
          <p:cNvSpPr txBox="1">
            <a:spLocks noGrp="1"/>
          </p:cNvSpPr>
          <p:nvPr>
            <p:ph type="subTitle" idx="1"/>
          </p:nvPr>
        </p:nvSpPr>
        <p:spPr>
          <a:xfrm>
            <a:off x="2512825" y="2331700"/>
            <a:ext cx="4114800" cy="11769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33" name="Google Shape;33;p1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34" name="Google Shape;34;p13" descr="Graphical user interface, text, application&#10;&#10;Description automatically generated"/>
          <p:cNvPicPr preferRelativeResize="0"/>
          <p:nvPr/>
        </p:nvPicPr>
        <p:blipFill rotWithShape="1">
          <a:blip r:embed="rId3">
            <a:alphaModFix/>
          </a:blip>
          <a:srcRect r="25004"/>
          <a:stretch/>
        </p:blipFill>
        <p:spPr>
          <a:xfrm>
            <a:off x="72618" y="472804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BC31C9DB-0FC8-85EB-59E4-FEE380E63778}"/>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3BCF2314-A50B-EF3B-E24D-8FEB0B9BFEC4}"/>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14"/>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E7501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 name="Google Shape;37;p14"/>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14"/>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 name="Google Shape;39;p14"/>
          <p:cNvGrpSpPr/>
          <p:nvPr/>
        </p:nvGrpSpPr>
        <p:grpSpPr>
          <a:xfrm>
            <a:off x="8225003" y="433123"/>
            <a:ext cx="411785" cy="650559"/>
            <a:chOff x="4210925" y="3949824"/>
            <a:chExt cx="325625" cy="514601"/>
          </a:xfrm>
        </p:grpSpPr>
        <p:sp>
          <p:nvSpPr>
            <p:cNvPr id="40" name="Google Shape;40;p14"/>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14"/>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2" name="Google Shape;42;p14"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43" name="Google Shape;43;p14"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8F6870CA-7505-3DAC-5DEC-024B100AAFA7}"/>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6EE07026-3729-ACFD-3A9B-783C1A9D9558}"/>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hree columns">
  <p:cSld name="CUSTOM_1">
    <p:spTree>
      <p:nvGrpSpPr>
        <p:cNvPr id="1" name="Shape 44"/>
        <p:cNvGrpSpPr/>
        <p:nvPr/>
      </p:nvGrpSpPr>
      <p:grpSpPr>
        <a:xfrm>
          <a:off x="0" y="0"/>
          <a:ext cx="0" cy="0"/>
          <a:chOff x="0" y="0"/>
          <a:chExt cx="0" cy="0"/>
        </a:xfrm>
      </p:grpSpPr>
      <p:sp>
        <p:nvSpPr>
          <p:cNvPr id="45" name="Google Shape;45;p15"/>
          <p:cNvSpPr txBox="1">
            <a:spLocks noGrp="1"/>
          </p:cNvSpPr>
          <p:nvPr>
            <p:ph type="title"/>
          </p:nvPr>
        </p:nvSpPr>
        <p:spPr>
          <a:xfrm>
            <a:off x="713225" y="539500"/>
            <a:ext cx="7717800" cy="1313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6" name="Google Shape;46;p15"/>
          <p:cNvSpPr txBox="1">
            <a:spLocks noGrp="1"/>
          </p:cNvSpPr>
          <p:nvPr>
            <p:ph type="title" idx="2"/>
          </p:nvPr>
        </p:nvSpPr>
        <p:spPr>
          <a:xfrm>
            <a:off x="713225" y="2939525"/>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sp>
        <p:nvSpPr>
          <p:cNvPr id="47" name="Google Shape;47;p15"/>
          <p:cNvSpPr txBox="1">
            <a:spLocks noGrp="1"/>
          </p:cNvSpPr>
          <p:nvPr>
            <p:ph type="title" idx="3"/>
          </p:nvPr>
        </p:nvSpPr>
        <p:spPr>
          <a:xfrm>
            <a:off x="3286025" y="2939525"/>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sp>
        <p:nvSpPr>
          <p:cNvPr id="48" name="Google Shape;48;p15"/>
          <p:cNvSpPr txBox="1">
            <a:spLocks noGrp="1"/>
          </p:cNvSpPr>
          <p:nvPr>
            <p:ph type="title" idx="4"/>
          </p:nvPr>
        </p:nvSpPr>
        <p:spPr>
          <a:xfrm>
            <a:off x="5858250" y="2935338"/>
            <a:ext cx="2572500" cy="6099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2600">
                <a:solidFill>
                  <a:srgbClr val="E7501B"/>
                </a:solidFill>
              </a:defRPr>
            </a:lvl1pPr>
            <a:lvl2pPr lvl="1" algn="l">
              <a:lnSpc>
                <a:spcPct val="100000"/>
              </a:lnSpc>
              <a:spcBef>
                <a:spcPts val="0"/>
              </a:spcBef>
              <a:spcAft>
                <a:spcPts val="0"/>
              </a:spcAft>
              <a:buSzPts val="2800"/>
              <a:buFont typeface="Bebas Neue"/>
              <a:buNone/>
              <a:defRPr>
                <a:latin typeface="Bebas Neue"/>
                <a:ea typeface="Bebas Neue"/>
                <a:cs typeface="Bebas Neue"/>
                <a:sym typeface="Bebas Neue"/>
              </a:defRPr>
            </a:lvl2pPr>
            <a:lvl3pPr lvl="2" algn="l">
              <a:lnSpc>
                <a:spcPct val="100000"/>
              </a:lnSpc>
              <a:spcBef>
                <a:spcPts val="0"/>
              </a:spcBef>
              <a:spcAft>
                <a:spcPts val="0"/>
              </a:spcAft>
              <a:buSzPts val="2800"/>
              <a:buFont typeface="Bebas Neue"/>
              <a:buNone/>
              <a:defRPr>
                <a:latin typeface="Bebas Neue"/>
                <a:ea typeface="Bebas Neue"/>
                <a:cs typeface="Bebas Neue"/>
                <a:sym typeface="Bebas Neue"/>
              </a:defRPr>
            </a:lvl3pPr>
            <a:lvl4pPr lvl="3" algn="l">
              <a:lnSpc>
                <a:spcPct val="100000"/>
              </a:lnSpc>
              <a:spcBef>
                <a:spcPts val="0"/>
              </a:spcBef>
              <a:spcAft>
                <a:spcPts val="0"/>
              </a:spcAft>
              <a:buSzPts val="2800"/>
              <a:buFont typeface="Bebas Neue"/>
              <a:buNone/>
              <a:defRPr>
                <a:latin typeface="Bebas Neue"/>
                <a:ea typeface="Bebas Neue"/>
                <a:cs typeface="Bebas Neue"/>
                <a:sym typeface="Bebas Neue"/>
              </a:defRPr>
            </a:lvl4pPr>
            <a:lvl5pPr lvl="4" algn="l">
              <a:lnSpc>
                <a:spcPct val="100000"/>
              </a:lnSpc>
              <a:spcBef>
                <a:spcPts val="0"/>
              </a:spcBef>
              <a:spcAft>
                <a:spcPts val="0"/>
              </a:spcAft>
              <a:buSzPts val="2800"/>
              <a:buFont typeface="Bebas Neue"/>
              <a:buNone/>
              <a:defRPr>
                <a:latin typeface="Bebas Neue"/>
                <a:ea typeface="Bebas Neue"/>
                <a:cs typeface="Bebas Neue"/>
                <a:sym typeface="Bebas Neue"/>
              </a:defRPr>
            </a:lvl5pPr>
            <a:lvl6pPr lvl="5" algn="l">
              <a:lnSpc>
                <a:spcPct val="100000"/>
              </a:lnSpc>
              <a:spcBef>
                <a:spcPts val="0"/>
              </a:spcBef>
              <a:spcAft>
                <a:spcPts val="0"/>
              </a:spcAft>
              <a:buSzPts val="2800"/>
              <a:buFont typeface="Bebas Neue"/>
              <a:buNone/>
              <a:defRPr>
                <a:latin typeface="Bebas Neue"/>
                <a:ea typeface="Bebas Neue"/>
                <a:cs typeface="Bebas Neue"/>
                <a:sym typeface="Bebas Neue"/>
              </a:defRPr>
            </a:lvl6pPr>
            <a:lvl7pPr lvl="6" algn="l">
              <a:lnSpc>
                <a:spcPct val="100000"/>
              </a:lnSpc>
              <a:spcBef>
                <a:spcPts val="0"/>
              </a:spcBef>
              <a:spcAft>
                <a:spcPts val="0"/>
              </a:spcAft>
              <a:buSzPts val="2800"/>
              <a:buFont typeface="Bebas Neue"/>
              <a:buNone/>
              <a:defRPr>
                <a:latin typeface="Bebas Neue"/>
                <a:ea typeface="Bebas Neue"/>
                <a:cs typeface="Bebas Neue"/>
                <a:sym typeface="Bebas Neue"/>
              </a:defRPr>
            </a:lvl7pPr>
            <a:lvl8pPr lvl="7" algn="l">
              <a:lnSpc>
                <a:spcPct val="100000"/>
              </a:lnSpc>
              <a:spcBef>
                <a:spcPts val="0"/>
              </a:spcBef>
              <a:spcAft>
                <a:spcPts val="0"/>
              </a:spcAft>
              <a:buSzPts val="2800"/>
              <a:buFont typeface="Bebas Neue"/>
              <a:buNone/>
              <a:defRPr>
                <a:latin typeface="Bebas Neue"/>
                <a:ea typeface="Bebas Neue"/>
                <a:cs typeface="Bebas Neue"/>
                <a:sym typeface="Bebas Neue"/>
              </a:defRPr>
            </a:lvl8pPr>
            <a:lvl9pPr lvl="8" algn="l">
              <a:lnSpc>
                <a:spcPct val="100000"/>
              </a:lnSpc>
              <a:spcBef>
                <a:spcPts val="0"/>
              </a:spcBef>
              <a:spcAft>
                <a:spcPts val="0"/>
              </a:spcAft>
              <a:buSzPts val="2800"/>
              <a:buFont typeface="Bebas Neue"/>
              <a:buNone/>
              <a:defRPr>
                <a:latin typeface="Bebas Neue"/>
                <a:ea typeface="Bebas Neue"/>
                <a:cs typeface="Bebas Neue"/>
                <a:sym typeface="Bebas Neue"/>
              </a:defRPr>
            </a:lvl9pPr>
          </a:lstStyle>
          <a:p>
            <a:endParaRPr/>
          </a:p>
        </p:txBody>
      </p:sp>
      <p:grpSp>
        <p:nvGrpSpPr>
          <p:cNvPr id="49" name="Google Shape;49;p15"/>
          <p:cNvGrpSpPr/>
          <p:nvPr/>
        </p:nvGrpSpPr>
        <p:grpSpPr>
          <a:xfrm flipH="1">
            <a:off x="-2177742" y="-2909309"/>
            <a:ext cx="12699962" cy="4468012"/>
            <a:chOff x="56293" y="466675"/>
            <a:chExt cx="7448658" cy="2621150"/>
          </a:xfrm>
        </p:grpSpPr>
        <p:sp>
          <p:nvSpPr>
            <p:cNvPr id="50" name="Google Shape;50;p15"/>
            <p:cNvSpPr/>
            <p:nvPr/>
          </p:nvSpPr>
          <p:spPr>
            <a:xfrm>
              <a:off x="4884401" y="466675"/>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15"/>
            <p:cNvSpPr/>
            <p:nvPr/>
          </p:nvSpPr>
          <p:spPr>
            <a:xfrm>
              <a:off x="56293" y="1765430"/>
              <a:ext cx="1847075" cy="923550"/>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2" name="Google Shape;52;p15"/>
          <p:cNvSpPr/>
          <p:nvPr/>
        </p:nvSpPr>
        <p:spPr>
          <a:xfrm>
            <a:off x="7408786" y="462738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3" name="Google Shape;53;p15"/>
          <p:cNvGrpSpPr/>
          <p:nvPr/>
        </p:nvGrpSpPr>
        <p:grpSpPr>
          <a:xfrm flipH="1">
            <a:off x="8393467" y="586788"/>
            <a:ext cx="789213" cy="1219105"/>
            <a:chOff x="5879525" y="2876325"/>
            <a:chExt cx="325650" cy="504075"/>
          </a:xfrm>
        </p:grpSpPr>
        <p:sp>
          <p:nvSpPr>
            <p:cNvPr id="54" name="Google Shape;54;p15"/>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5"/>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6" name="Google Shape;56;p15"/>
          <p:cNvSpPr txBox="1">
            <a:spLocks noGrp="1"/>
          </p:cNvSpPr>
          <p:nvPr>
            <p:ph type="subTitle" idx="1"/>
          </p:nvPr>
        </p:nvSpPr>
        <p:spPr>
          <a:xfrm>
            <a:off x="713225"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7" name="Google Shape;57;p15"/>
          <p:cNvSpPr txBox="1">
            <a:spLocks noGrp="1"/>
          </p:cNvSpPr>
          <p:nvPr>
            <p:ph type="subTitle" idx="5"/>
          </p:nvPr>
        </p:nvSpPr>
        <p:spPr>
          <a:xfrm>
            <a:off x="3285750"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Google Shape;58;p15"/>
          <p:cNvSpPr txBox="1">
            <a:spLocks noGrp="1"/>
          </p:cNvSpPr>
          <p:nvPr>
            <p:ph type="subTitle" idx="6"/>
          </p:nvPr>
        </p:nvSpPr>
        <p:spPr>
          <a:xfrm>
            <a:off x="5858250" y="3505050"/>
            <a:ext cx="2572500" cy="6393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59" name="Google Shape;59;p15"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60" name="Google Shape;60;p15" descr="Graphical user interface, text, application&#10;&#10;Description automatically generated"/>
          <p:cNvPicPr preferRelativeResize="0"/>
          <p:nvPr/>
        </p:nvPicPr>
        <p:blipFill rotWithShape="1">
          <a:blip r:embed="rId3">
            <a:alphaModFix/>
          </a:blip>
          <a:srcRect r="25004"/>
          <a:stretch/>
        </p:blipFill>
        <p:spPr>
          <a:xfrm>
            <a:off x="72618" y="4731708"/>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17CFFAB6-45C9-ABF7-0DFD-B513926DD05D}"/>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AD259CFA-901C-37AC-DEA5-B8A1A34BA51E}"/>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713225" y="1477725"/>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15A7A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84" name="Google Shape;84;p18"/>
          <p:cNvGrpSpPr/>
          <p:nvPr/>
        </p:nvGrpSpPr>
        <p:grpSpPr>
          <a:xfrm>
            <a:off x="6609" y="4254853"/>
            <a:ext cx="554210" cy="859289"/>
            <a:chOff x="2242775" y="2016422"/>
            <a:chExt cx="325050" cy="504100"/>
          </a:xfrm>
        </p:grpSpPr>
        <p:sp>
          <p:nvSpPr>
            <p:cNvPr id="85" name="Google Shape;85;p18"/>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18"/>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7" name="Google Shape;87;p18"/>
          <p:cNvSpPr txBox="1">
            <a:spLocks noGrp="1"/>
          </p:cNvSpPr>
          <p:nvPr>
            <p:ph type="subTitle" idx="1"/>
          </p:nvPr>
        </p:nvSpPr>
        <p:spPr>
          <a:xfrm>
            <a:off x="713350" y="2083400"/>
            <a:ext cx="3730800" cy="2134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88" name="Google Shape;88;p18"/>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8"/>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0" name="Google Shape;90;p18"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91" name="Google Shape;91;p18" descr="Graphical user interface, text, application&#10;&#10;Description automatically generated"/>
          <p:cNvPicPr preferRelativeResize="0"/>
          <p:nvPr/>
        </p:nvPicPr>
        <p:blipFill rotWithShape="1">
          <a:blip r:embed="rId3">
            <a:alphaModFix/>
          </a:blip>
          <a:srcRect r="25004"/>
          <a:stretch/>
        </p:blipFill>
        <p:spPr>
          <a:xfrm>
            <a:off x="72618" y="477328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158B8337-8A92-21C2-C4B5-F3081F4F1D1A}"/>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22F540B1-6382-6EB8-3114-D7F930174C9E}"/>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2"/>
        <p:cNvGrpSpPr/>
        <p:nvPr/>
      </p:nvGrpSpPr>
      <p:grpSpPr>
        <a:xfrm>
          <a:off x="0" y="0"/>
          <a:ext cx="0" cy="0"/>
          <a:chOff x="0" y="0"/>
          <a:chExt cx="0" cy="0"/>
        </a:xfrm>
      </p:grpSpPr>
      <p:pic>
        <p:nvPicPr>
          <p:cNvPr id="93" name="Google Shape;93;p19"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94" name="Google Shape;94;p19" descr="Graphical user interface, text, application&#10;&#10;Description automatically generated"/>
          <p:cNvPicPr preferRelativeResize="0"/>
          <p:nvPr/>
        </p:nvPicPr>
        <p:blipFill rotWithShape="1">
          <a:blip r:embed="rId3">
            <a:alphaModFix/>
          </a:blip>
          <a:srcRect r="25004"/>
          <a:stretch/>
        </p:blipFill>
        <p:spPr>
          <a:xfrm>
            <a:off x="144484" y="4735005"/>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532BF62B-DCF8-58A0-BD1E-A346B4D68F8A}"/>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22C49234-E811-3D36-87BD-C2C5332E66D4}"/>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flipH="1">
            <a:off x="5108101" y="1880800"/>
            <a:ext cx="3322800" cy="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97" name="Google Shape;97;p20"/>
          <p:cNvSpPr txBox="1">
            <a:spLocks noGrp="1"/>
          </p:cNvSpPr>
          <p:nvPr>
            <p:ph type="subTitle" idx="1"/>
          </p:nvPr>
        </p:nvSpPr>
        <p:spPr>
          <a:xfrm flipH="1">
            <a:off x="69745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98" name="Google Shape;98;p20"/>
          <p:cNvSpPr txBox="1">
            <a:spLocks noGrp="1"/>
          </p:cNvSpPr>
          <p:nvPr>
            <p:ph type="subTitle" idx="2"/>
          </p:nvPr>
        </p:nvSpPr>
        <p:spPr>
          <a:xfrm flipH="1">
            <a:off x="5103667" y="2569355"/>
            <a:ext cx="33228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9" name="Google Shape;99;p20"/>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0"/>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0"/>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2" name="Google Shape;102;p20"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03" name="Google Shape;103;p20" descr="Graphical user interface, text, application&#10;&#10;Description automatically generated"/>
          <p:cNvPicPr preferRelativeResize="0"/>
          <p:nvPr/>
        </p:nvPicPr>
        <p:blipFill rotWithShape="1">
          <a:blip r:embed="rId3">
            <a:alphaModFix/>
          </a:blip>
          <a:srcRect r="25004"/>
          <a:stretch/>
        </p:blipFill>
        <p:spPr>
          <a:xfrm>
            <a:off x="72618" y="4777207"/>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02B67617-AD2B-F374-4FF1-B9397D4AE222}"/>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5680352A-CF72-BD6F-8CE4-B930B0C610AA}"/>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04"/>
        <p:cNvGrpSpPr/>
        <p:nvPr/>
      </p:nvGrpSpPr>
      <p:grpSpPr>
        <a:xfrm>
          <a:off x="0" y="0"/>
          <a:ext cx="0" cy="0"/>
          <a:chOff x="0" y="0"/>
          <a:chExt cx="0" cy="0"/>
        </a:xfrm>
      </p:grpSpPr>
      <p:sp>
        <p:nvSpPr>
          <p:cNvPr id="105" name="Google Shape;105;p21"/>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21"/>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21"/>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8" name="Google Shape;108;p21"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09" name="Google Shape;109;p21" descr="Graphical user interface, text, application&#10;&#10;Description automatically generated"/>
          <p:cNvPicPr preferRelativeResize="0"/>
          <p:nvPr/>
        </p:nvPicPr>
        <p:blipFill rotWithShape="1">
          <a:blip r:embed="rId3">
            <a:alphaModFix/>
          </a:blip>
          <a:srcRect r="25004"/>
          <a:stretch/>
        </p:blipFill>
        <p:spPr>
          <a:xfrm>
            <a:off x="72618" y="4703530"/>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95D7CD41-521D-2275-DC61-1995A38C3ADE}"/>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ABD0845E-35BB-56B8-AFA0-B81DB4D0DC78}"/>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110"/>
        <p:cNvGrpSpPr/>
        <p:nvPr/>
      </p:nvGrpSpPr>
      <p:grpSpPr>
        <a:xfrm>
          <a:off x="0" y="0"/>
          <a:ext cx="0" cy="0"/>
          <a:chOff x="0" y="0"/>
          <a:chExt cx="0" cy="0"/>
        </a:xfrm>
      </p:grpSpPr>
      <p:sp>
        <p:nvSpPr>
          <p:cNvPr id="111" name="Google Shape;111;p22"/>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2" name="Google Shape;112;p22"/>
          <p:cNvGrpSpPr/>
          <p:nvPr/>
        </p:nvGrpSpPr>
        <p:grpSpPr>
          <a:xfrm rot="10800000">
            <a:off x="7782805" y="539502"/>
            <a:ext cx="682510" cy="1078346"/>
            <a:chOff x="4210925" y="3949824"/>
            <a:chExt cx="325625" cy="514601"/>
          </a:xfrm>
        </p:grpSpPr>
        <p:sp>
          <p:nvSpPr>
            <p:cNvPr id="113" name="Google Shape;113;p22"/>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22"/>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5" name="Google Shape;115;p22"/>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6" name="Google Shape;116;p22"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17" name="Google Shape;117;p22" descr="Graphical user interface, text, application&#10;&#10;Description automatically generated"/>
          <p:cNvPicPr preferRelativeResize="0"/>
          <p:nvPr/>
        </p:nvPicPr>
        <p:blipFill rotWithShape="1">
          <a:blip r:embed="rId3">
            <a:alphaModFix/>
          </a:blip>
          <a:srcRect r="25004"/>
          <a:stretch/>
        </p:blipFill>
        <p:spPr>
          <a:xfrm>
            <a:off x="72618" y="4730189"/>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C46DF677-4ECA-4742-D4FA-FDF950C2E3C0}"/>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EA86D376-0C7A-3F8F-DC64-30966BB0F352}"/>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lt2"/>
            </a:gs>
          </a:gsLst>
          <a:lin ang="8100019" scaled="0"/>
        </a:gra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accent3"/>
              </a:buClr>
              <a:buSzPts val="3800"/>
              <a:buFont typeface="Bebas Neue"/>
              <a:buNone/>
              <a:defRPr sz="3800" b="0" i="0" u="none" strike="noStrike" cap="none">
                <a:solidFill>
                  <a:schemeClr val="accent3"/>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6" r:id="rId6"/>
    <p:sldLayoutId id="2147483657" r:id="rId7"/>
    <p:sldLayoutId id="2147483658" r:id="rId8"/>
    <p:sldLayoutId id="2147483659"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hyperlink" Target="https://www.hva.nl/binaries/content/assets/subsites/kc-techniek/second-life-of-a-stadium-seat.pdf?1541515706243"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hva.nl/binaries/content/assets/subsites/kc-techniek/second-life-of-a-stadium-seat.pdf?1541515706243"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https://www.hva.nl/binaries/content/assets/subsites/kc-techniek/second-life-of-a-stadium-seat.pdf?1541515706243"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hyperlink" Target="https://www.hva.nl/binaries/content/assets/subsites/kc-techniek/second-life-of-a-stadium-seat.pdf?1541515706243"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hyperlink" Target="https://www.hva.nl/binaries/content/assets/subsites/kc-techniek/second-life-of-a-stadium-seat.pdf?1541515706243"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hyperlink" Target="https://www.hva.nl/binaries/content/assets/subsites/kc-techniek/second-life-of-a-stadium-seat.pdf?1541515706243"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https://freshworks.io/design-thinking-proces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ellenmacarthurfoundation.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www.hva.nl/binaries/content/assets/subsites/kc-techniek/second-life-of-a-stadium-seat.pdf?1541515706243"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
          <p:cNvSpPr txBox="1">
            <a:spLocks noGrp="1"/>
          </p:cNvSpPr>
          <p:nvPr>
            <p:ph type="ctrTitle"/>
          </p:nvPr>
        </p:nvSpPr>
        <p:spPr>
          <a:xfrm>
            <a:off x="2657331" y="1262711"/>
            <a:ext cx="4797649" cy="1369829"/>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900"/>
              <a:buNone/>
            </a:pPr>
            <a:r>
              <a:rPr lang="pt-PT" sz="3200" dirty="0"/>
              <a:t>Modelos de negócio para empresas em economia circular</a:t>
            </a:r>
            <a:endParaRPr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539711" y="576578"/>
            <a:ext cx="6892479" cy="605700"/>
          </a:xfrm>
          <a:prstGeom prst="rect">
            <a:avLst/>
          </a:prstGeom>
          <a:noFill/>
          <a:ln>
            <a:noFill/>
          </a:ln>
        </p:spPr>
        <p:txBody>
          <a:bodyPr spcFirstLastPara="1" wrap="square" lIns="91425" tIns="91425" rIns="91425" bIns="91425" anchor="t" anchorCtr="0">
            <a:noAutofit/>
          </a:bodyPr>
          <a:lstStyle/>
          <a:p>
            <a:pPr lvl="0"/>
            <a:r>
              <a:rPr lang="pt-PT" dirty="0"/>
              <a:t>O estudo de caso da arena de Amsterdão</a:t>
            </a:r>
            <a:endParaRPr dirty="0"/>
          </a:p>
        </p:txBody>
      </p:sp>
      <p:sp>
        <p:nvSpPr>
          <p:cNvPr id="4" name="CaixaDeTexto 3">
            <a:extLst>
              <a:ext uri="{FF2B5EF4-FFF2-40B4-BE49-F238E27FC236}">
                <a16:creationId xmlns:a16="http://schemas.microsoft.com/office/drawing/2014/main" id="{F3B106C7-17AB-45A8-B214-7DC9DDE65BBA}"/>
              </a:ext>
            </a:extLst>
          </p:cNvPr>
          <p:cNvSpPr txBox="1"/>
          <p:nvPr/>
        </p:nvSpPr>
        <p:spPr>
          <a:xfrm>
            <a:off x="539711" y="2166564"/>
            <a:ext cx="7136207" cy="1600438"/>
          </a:xfrm>
          <a:prstGeom prst="rect">
            <a:avLst/>
          </a:prstGeom>
          <a:noFill/>
        </p:spPr>
        <p:txBody>
          <a:bodyPr wrap="square" rtlCol="0">
            <a:spAutoFit/>
          </a:bodyPr>
          <a:lstStyle/>
          <a:p>
            <a:pPr algn="just"/>
            <a:r>
              <a:rPr lang="pt-PT" dirty="0"/>
              <a:t>No cenário para explorar a reciclagem das cadeiras do estádio, foram identificadas várias opções, começando com a recolha de projetos de cadeiras e protótipos correspondentes feitos com as cadeiras originais:</a:t>
            </a:r>
          </a:p>
          <a:p>
            <a:pPr algn="just"/>
            <a:r>
              <a:rPr lang="pt-PT" dirty="0"/>
              <a:t>• Modelos de cadeiras que reutilizam as estruturas de aço originais</a:t>
            </a:r>
          </a:p>
          <a:p>
            <a:pPr algn="just"/>
            <a:r>
              <a:rPr lang="pt-PT" dirty="0"/>
              <a:t>• Modelos de cadeiras que incorporam outras estruturas existentes</a:t>
            </a:r>
          </a:p>
          <a:p>
            <a:pPr algn="just"/>
            <a:r>
              <a:rPr lang="pt-PT" dirty="0"/>
              <a:t>• Modelos de cadeiras com uma estrutura personalizada</a:t>
            </a:r>
          </a:p>
          <a:p>
            <a:pPr algn="just"/>
            <a:r>
              <a:rPr lang="pt-PT" dirty="0"/>
              <a:t>• Modelos de cadeiras com uma estrutura produzida digitalmente</a:t>
            </a:r>
          </a:p>
        </p:txBody>
      </p:sp>
      <p:sp>
        <p:nvSpPr>
          <p:cNvPr id="8" name="CaixaDeTexto 7">
            <a:extLst>
              <a:ext uri="{FF2B5EF4-FFF2-40B4-BE49-F238E27FC236}">
                <a16:creationId xmlns:a16="http://schemas.microsoft.com/office/drawing/2014/main" id="{A9CFAF81-285C-4D11-9DC7-52266B68A504}"/>
              </a:ext>
            </a:extLst>
          </p:cNvPr>
          <p:cNvSpPr txBox="1"/>
          <p:nvPr/>
        </p:nvSpPr>
        <p:spPr>
          <a:xfrm>
            <a:off x="539711" y="1603946"/>
            <a:ext cx="8064577" cy="307777"/>
          </a:xfrm>
          <a:prstGeom prst="rect">
            <a:avLst/>
          </a:prstGeom>
          <a:noFill/>
        </p:spPr>
        <p:txBody>
          <a:bodyPr wrap="square" rtlCol="0">
            <a:spAutoFit/>
          </a:bodyPr>
          <a:lstStyle/>
          <a:p>
            <a:pPr algn="just"/>
            <a:r>
              <a:rPr lang="pt-PT" b="1" dirty="0"/>
              <a:t>• Cenário 2: Transformação dos assentos de estádio em cadeiras para consumo</a:t>
            </a:r>
          </a:p>
        </p:txBody>
      </p:sp>
    </p:spTree>
    <p:extLst>
      <p:ext uri="{BB962C8B-B14F-4D97-AF65-F5344CB8AC3E}">
        <p14:creationId xmlns:p14="http://schemas.microsoft.com/office/powerpoint/2010/main" val="3855637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1059366" y="576577"/>
            <a:ext cx="6616551" cy="833035"/>
          </a:xfrm>
          <a:prstGeom prst="rect">
            <a:avLst/>
          </a:prstGeom>
          <a:noFill/>
          <a:ln>
            <a:noFill/>
          </a:ln>
        </p:spPr>
        <p:txBody>
          <a:bodyPr spcFirstLastPara="1" wrap="square" lIns="91425" tIns="91425" rIns="91425" bIns="91425" anchor="t" anchorCtr="0">
            <a:noAutofit/>
          </a:bodyPr>
          <a:lstStyle/>
          <a:p>
            <a:pPr lvl="0"/>
            <a:r>
              <a:rPr lang="pt-PT" dirty="0"/>
              <a:t>O estudo de caso da arena de Amsterdão</a:t>
            </a:r>
            <a:endParaRPr dirty="0"/>
          </a:p>
        </p:txBody>
      </p:sp>
      <p:sp>
        <p:nvSpPr>
          <p:cNvPr id="4" name="CaixaDeTexto 3">
            <a:extLst>
              <a:ext uri="{FF2B5EF4-FFF2-40B4-BE49-F238E27FC236}">
                <a16:creationId xmlns:a16="http://schemas.microsoft.com/office/drawing/2014/main" id="{F3B106C7-17AB-45A8-B214-7DC9DDE65BBA}"/>
              </a:ext>
            </a:extLst>
          </p:cNvPr>
          <p:cNvSpPr txBox="1"/>
          <p:nvPr/>
        </p:nvSpPr>
        <p:spPr>
          <a:xfrm>
            <a:off x="539711" y="1911723"/>
            <a:ext cx="7136207" cy="307777"/>
          </a:xfrm>
          <a:prstGeom prst="rect">
            <a:avLst/>
          </a:prstGeom>
          <a:noFill/>
        </p:spPr>
        <p:txBody>
          <a:bodyPr wrap="square" rtlCol="0">
            <a:spAutoFit/>
          </a:bodyPr>
          <a:lstStyle/>
          <a:p>
            <a:pPr algn="just"/>
            <a:r>
              <a:rPr lang="pt-PT" b="1" dirty="0"/>
              <a:t>Modelos de cadeiras que reutilizam as estruturas de aço originais</a:t>
            </a:r>
          </a:p>
        </p:txBody>
      </p:sp>
      <p:sp>
        <p:nvSpPr>
          <p:cNvPr id="8" name="CaixaDeTexto 7">
            <a:extLst>
              <a:ext uri="{FF2B5EF4-FFF2-40B4-BE49-F238E27FC236}">
                <a16:creationId xmlns:a16="http://schemas.microsoft.com/office/drawing/2014/main" id="{A9CFAF81-285C-4D11-9DC7-52266B68A504}"/>
              </a:ext>
            </a:extLst>
          </p:cNvPr>
          <p:cNvSpPr txBox="1"/>
          <p:nvPr/>
        </p:nvSpPr>
        <p:spPr>
          <a:xfrm>
            <a:off x="412595" y="1603946"/>
            <a:ext cx="8402669" cy="307777"/>
          </a:xfrm>
          <a:prstGeom prst="rect">
            <a:avLst/>
          </a:prstGeom>
          <a:noFill/>
        </p:spPr>
        <p:txBody>
          <a:bodyPr wrap="square" rtlCol="0">
            <a:spAutoFit/>
          </a:bodyPr>
          <a:lstStyle/>
          <a:p>
            <a:pPr algn="just"/>
            <a:r>
              <a:rPr lang="pt-PT" b="1" dirty="0"/>
              <a:t>Cenário 2: Transformação dos assentos de estádio em cadeiras de consumo</a:t>
            </a:r>
          </a:p>
        </p:txBody>
      </p:sp>
      <p:sp>
        <p:nvSpPr>
          <p:cNvPr id="6" name="CaixaDeTexto 5">
            <a:extLst>
              <a:ext uri="{FF2B5EF4-FFF2-40B4-BE49-F238E27FC236}">
                <a16:creationId xmlns:a16="http://schemas.microsoft.com/office/drawing/2014/main" id="{EC9BB83E-F099-495F-BC6E-18A7731F279D}"/>
              </a:ext>
            </a:extLst>
          </p:cNvPr>
          <p:cNvSpPr txBox="1"/>
          <p:nvPr/>
        </p:nvSpPr>
        <p:spPr>
          <a:xfrm>
            <a:off x="539711" y="2571750"/>
            <a:ext cx="5488949" cy="1600438"/>
          </a:xfrm>
          <a:prstGeom prst="rect">
            <a:avLst/>
          </a:prstGeom>
          <a:noFill/>
        </p:spPr>
        <p:txBody>
          <a:bodyPr wrap="square" rtlCol="0">
            <a:spAutoFit/>
          </a:bodyPr>
          <a:lstStyle/>
          <a:p>
            <a:pPr algn="just"/>
            <a:r>
              <a:rPr lang="pt-PT" dirty="0"/>
              <a:t>Esta opção foi provavelmente a melhor do ponto de vista da economia circular, uma vez que o objetivo era reutilizar o máximo de material possível dos assentos existentes. Foram envolvidos vários fabricantes de mobiliário e empresas de produção para considerar esta solução. A cadeira escolhida é feita com a estrutura existente e as peças de plástico do assento original, montadas numa base nova.</a:t>
            </a:r>
          </a:p>
        </p:txBody>
      </p:sp>
      <p:pic>
        <p:nvPicPr>
          <p:cNvPr id="3" name="Imagem 2">
            <a:extLst>
              <a:ext uri="{FF2B5EF4-FFF2-40B4-BE49-F238E27FC236}">
                <a16:creationId xmlns:a16="http://schemas.microsoft.com/office/drawing/2014/main" id="{6641F50A-2474-47D7-A494-9FE5D4396622}"/>
              </a:ext>
            </a:extLst>
          </p:cNvPr>
          <p:cNvPicPr>
            <a:picLocks noChangeAspect="1"/>
          </p:cNvPicPr>
          <p:nvPr/>
        </p:nvPicPr>
        <p:blipFill>
          <a:blip r:embed="rId3"/>
          <a:stretch>
            <a:fillRect/>
          </a:stretch>
        </p:blipFill>
        <p:spPr>
          <a:xfrm>
            <a:off x="6975832" y="1139840"/>
            <a:ext cx="1839432" cy="1258955"/>
          </a:xfrm>
          <a:prstGeom prst="rect">
            <a:avLst/>
          </a:prstGeom>
        </p:spPr>
      </p:pic>
      <p:sp>
        <p:nvSpPr>
          <p:cNvPr id="10" name="Google Shape;169;p5">
            <a:extLst>
              <a:ext uri="{FF2B5EF4-FFF2-40B4-BE49-F238E27FC236}">
                <a16:creationId xmlns:a16="http://schemas.microsoft.com/office/drawing/2014/main" id="{B0F44B04-07D1-4943-96E1-957584DC8E6C}"/>
              </a:ext>
            </a:extLst>
          </p:cNvPr>
          <p:cNvSpPr txBox="1">
            <a:spLocks/>
          </p:cNvSpPr>
          <p:nvPr/>
        </p:nvSpPr>
        <p:spPr>
          <a:xfrm>
            <a:off x="5932974" y="4345411"/>
            <a:ext cx="3034820" cy="6876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en-US" sz="800" dirty="0">
                <a:solidFill>
                  <a:srgbClr val="000000"/>
                </a:solidFill>
              </a:rPr>
              <a:t>Fonte: </a:t>
            </a:r>
            <a:r>
              <a:rPr lang="en-US" sz="800" dirty="0">
                <a:solidFill>
                  <a:srgbClr val="000000"/>
                </a:solidFill>
                <a:hlinkClick r:id="rId4"/>
              </a:rPr>
              <a:t>https://www.hva.nl/binaries/content/assets/subsites/kc-techniek/second-life-of-a-stadium-seat.pdf?1541515706243</a:t>
            </a:r>
            <a:endParaRPr lang="en-US" sz="800" dirty="0">
              <a:solidFill>
                <a:srgbClr val="000000"/>
              </a:solidFill>
            </a:endParaRPr>
          </a:p>
        </p:txBody>
      </p:sp>
      <p:pic>
        <p:nvPicPr>
          <p:cNvPr id="5" name="Imagem 4">
            <a:extLst>
              <a:ext uri="{FF2B5EF4-FFF2-40B4-BE49-F238E27FC236}">
                <a16:creationId xmlns:a16="http://schemas.microsoft.com/office/drawing/2014/main" id="{FD825D45-C37B-42B5-9F86-20216F4FE393}"/>
              </a:ext>
            </a:extLst>
          </p:cNvPr>
          <p:cNvPicPr>
            <a:picLocks noChangeAspect="1"/>
          </p:cNvPicPr>
          <p:nvPr/>
        </p:nvPicPr>
        <p:blipFill>
          <a:blip r:embed="rId5"/>
          <a:stretch>
            <a:fillRect/>
          </a:stretch>
        </p:blipFill>
        <p:spPr>
          <a:xfrm>
            <a:off x="6482429" y="2310341"/>
            <a:ext cx="2209800" cy="1638300"/>
          </a:xfrm>
          <a:prstGeom prst="rect">
            <a:avLst/>
          </a:prstGeom>
        </p:spPr>
      </p:pic>
      <p:sp>
        <p:nvSpPr>
          <p:cNvPr id="11" name="Google Shape;169;p5">
            <a:extLst>
              <a:ext uri="{FF2B5EF4-FFF2-40B4-BE49-F238E27FC236}">
                <a16:creationId xmlns:a16="http://schemas.microsoft.com/office/drawing/2014/main" id="{3B51ACBA-DAF1-492F-9714-8231C881576E}"/>
              </a:ext>
            </a:extLst>
          </p:cNvPr>
          <p:cNvSpPr txBox="1">
            <a:spLocks/>
          </p:cNvSpPr>
          <p:nvPr/>
        </p:nvSpPr>
        <p:spPr>
          <a:xfrm>
            <a:off x="6315740" y="3746204"/>
            <a:ext cx="2465078" cy="404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pt-PT" sz="800" dirty="0">
                <a:solidFill>
                  <a:srgbClr val="000000"/>
                </a:solidFill>
              </a:rPr>
              <a:t>Protótipo de uma cadeira individual que pode ser ligada a outras, fabricada pela </a:t>
            </a:r>
            <a:r>
              <a:rPr lang="pt-PT" sz="800" dirty="0" err="1">
                <a:solidFill>
                  <a:srgbClr val="000000"/>
                </a:solidFill>
              </a:rPr>
              <a:t>Ahrend</a:t>
            </a:r>
            <a:r>
              <a:rPr lang="pt-PT" sz="800" dirty="0">
                <a:solidFill>
                  <a:srgbClr val="000000"/>
                </a:solidFill>
              </a:rPr>
              <a:t>.</a:t>
            </a:r>
            <a:endParaRPr lang="en-US" sz="800" dirty="0">
              <a:solidFill>
                <a:srgbClr val="000000"/>
              </a:solidFill>
            </a:endParaRPr>
          </a:p>
        </p:txBody>
      </p:sp>
    </p:spTree>
    <p:extLst>
      <p:ext uri="{BB962C8B-B14F-4D97-AF65-F5344CB8AC3E}">
        <p14:creationId xmlns:p14="http://schemas.microsoft.com/office/powerpoint/2010/main" val="931197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lvl="0"/>
            <a:r>
              <a:rPr lang="pt-PT" dirty="0"/>
              <a:t>O estudo de caso da arena de Amsterdão</a:t>
            </a:r>
            <a:endParaRPr dirty="0"/>
          </a:p>
        </p:txBody>
      </p:sp>
      <p:sp>
        <p:nvSpPr>
          <p:cNvPr id="4" name="CaixaDeTexto 3">
            <a:extLst>
              <a:ext uri="{FF2B5EF4-FFF2-40B4-BE49-F238E27FC236}">
                <a16:creationId xmlns:a16="http://schemas.microsoft.com/office/drawing/2014/main" id="{F3B106C7-17AB-45A8-B214-7DC9DDE65BBA}"/>
              </a:ext>
            </a:extLst>
          </p:cNvPr>
          <p:cNvSpPr txBox="1"/>
          <p:nvPr/>
        </p:nvSpPr>
        <p:spPr>
          <a:xfrm>
            <a:off x="539711" y="1911723"/>
            <a:ext cx="7136207" cy="307777"/>
          </a:xfrm>
          <a:prstGeom prst="rect">
            <a:avLst/>
          </a:prstGeom>
          <a:noFill/>
        </p:spPr>
        <p:txBody>
          <a:bodyPr wrap="square" rtlCol="0">
            <a:spAutoFit/>
          </a:bodyPr>
          <a:lstStyle/>
          <a:p>
            <a:pPr algn="just"/>
            <a:r>
              <a:rPr lang="pt-PT" b="1" dirty="0"/>
              <a:t>Modelos de cadeiras que integram outras estruturas existentes</a:t>
            </a:r>
          </a:p>
        </p:txBody>
      </p:sp>
      <p:sp>
        <p:nvSpPr>
          <p:cNvPr id="8" name="CaixaDeTexto 7">
            <a:extLst>
              <a:ext uri="{FF2B5EF4-FFF2-40B4-BE49-F238E27FC236}">
                <a16:creationId xmlns:a16="http://schemas.microsoft.com/office/drawing/2014/main" id="{A9CFAF81-285C-4D11-9DC7-52266B68A504}"/>
              </a:ext>
            </a:extLst>
          </p:cNvPr>
          <p:cNvSpPr txBox="1"/>
          <p:nvPr/>
        </p:nvSpPr>
        <p:spPr>
          <a:xfrm>
            <a:off x="539711" y="1603946"/>
            <a:ext cx="8064577" cy="307777"/>
          </a:xfrm>
          <a:prstGeom prst="rect">
            <a:avLst/>
          </a:prstGeom>
          <a:noFill/>
        </p:spPr>
        <p:txBody>
          <a:bodyPr wrap="square" rtlCol="0">
            <a:spAutoFit/>
          </a:bodyPr>
          <a:lstStyle/>
          <a:p>
            <a:pPr algn="just"/>
            <a:r>
              <a:rPr lang="pt-PT" b="1" dirty="0"/>
              <a:t>Cenário 2: Transformação dos assentos de estádio em cadeiras de consumo</a:t>
            </a:r>
          </a:p>
        </p:txBody>
      </p:sp>
      <p:sp>
        <p:nvSpPr>
          <p:cNvPr id="6" name="CaixaDeTexto 5">
            <a:extLst>
              <a:ext uri="{FF2B5EF4-FFF2-40B4-BE49-F238E27FC236}">
                <a16:creationId xmlns:a16="http://schemas.microsoft.com/office/drawing/2014/main" id="{EC9BB83E-F099-495F-BC6E-18A7731F279D}"/>
              </a:ext>
            </a:extLst>
          </p:cNvPr>
          <p:cNvSpPr txBox="1"/>
          <p:nvPr/>
        </p:nvSpPr>
        <p:spPr>
          <a:xfrm>
            <a:off x="539711" y="2571750"/>
            <a:ext cx="5574010" cy="2246769"/>
          </a:xfrm>
          <a:prstGeom prst="rect">
            <a:avLst/>
          </a:prstGeom>
          <a:noFill/>
        </p:spPr>
        <p:txBody>
          <a:bodyPr wrap="square" rtlCol="0">
            <a:spAutoFit/>
          </a:bodyPr>
          <a:lstStyle/>
          <a:p>
            <a:pPr algn="just"/>
            <a:r>
              <a:rPr lang="pt-PT" dirty="0"/>
              <a:t>Esta foi a opção de montar as cadeiras de estádio de plástico numa estrutura de cadeira existente, de preferência reutilizada, numa solução de </a:t>
            </a:r>
            <a:r>
              <a:rPr lang="pt-PT" dirty="0" err="1"/>
              <a:t>upcycling</a:t>
            </a:r>
            <a:r>
              <a:rPr lang="pt-PT" dirty="0"/>
              <a:t>. As estruturas existentes ajudam a reduzir o impacto ambiental e representam uma poupança de custos, uma vez que não foi necessário produzir novas estruturas. No entanto, a geometria das cadeiras antigas existentes é tão específica que se revelou difícil encontrar molduras adequadas para as encaixar e montar na perfeição. A solução foi a necessidade de efetuar mais ajustes nas peças de plástico, o que resultou em mais mão-de-obra e materiais.</a:t>
            </a:r>
          </a:p>
        </p:txBody>
      </p:sp>
      <p:sp>
        <p:nvSpPr>
          <p:cNvPr id="10" name="Google Shape;169;p5">
            <a:extLst>
              <a:ext uri="{FF2B5EF4-FFF2-40B4-BE49-F238E27FC236}">
                <a16:creationId xmlns:a16="http://schemas.microsoft.com/office/drawing/2014/main" id="{9B72FD08-139C-432F-9658-F8506DEA2ECF}"/>
              </a:ext>
            </a:extLst>
          </p:cNvPr>
          <p:cNvSpPr txBox="1">
            <a:spLocks/>
          </p:cNvSpPr>
          <p:nvPr/>
        </p:nvSpPr>
        <p:spPr>
          <a:xfrm>
            <a:off x="5932974" y="4345411"/>
            <a:ext cx="3034820" cy="6876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en-US" sz="800" dirty="0">
                <a:solidFill>
                  <a:srgbClr val="000000"/>
                </a:solidFill>
              </a:rPr>
              <a:t>Fonte: </a:t>
            </a:r>
            <a:r>
              <a:rPr lang="en-US" sz="800" dirty="0">
                <a:solidFill>
                  <a:srgbClr val="000000"/>
                </a:solidFill>
                <a:hlinkClick r:id="rId3"/>
              </a:rPr>
              <a:t>https://www.hva.nl/binaries/content/assets/subsites/kc-techniek/second-life-of-a-stadium-seat.pdf?1541515706243</a:t>
            </a:r>
            <a:endParaRPr lang="en-US" sz="800" dirty="0">
              <a:solidFill>
                <a:srgbClr val="000000"/>
              </a:solidFill>
            </a:endParaRPr>
          </a:p>
        </p:txBody>
      </p:sp>
      <p:pic>
        <p:nvPicPr>
          <p:cNvPr id="7" name="Imagem 6">
            <a:extLst>
              <a:ext uri="{FF2B5EF4-FFF2-40B4-BE49-F238E27FC236}">
                <a16:creationId xmlns:a16="http://schemas.microsoft.com/office/drawing/2014/main" id="{E2FAEFB3-AE13-4EA7-8095-FC6507E7CEF1}"/>
              </a:ext>
            </a:extLst>
          </p:cNvPr>
          <p:cNvPicPr>
            <a:picLocks noChangeAspect="1"/>
          </p:cNvPicPr>
          <p:nvPr/>
        </p:nvPicPr>
        <p:blipFill>
          <a:blip r:embed="rId4"/>
          <a:stretch>
            <a:fillRect/>
          </a:stretch>
        </p:blipFill>
        <p:spPr>
          <a:xfrm>
            <a:off x="6902605" y="1898510"/>
            <a:ext cx="1495402" cy="2010485"/>
          </a:xfrm>
          <a:prstGeom prst="rect">
            <a:avLst/>
          </a:prstGeom>
        </p:spPr>
      </p:pic>
      <p:sp>
        <p:nvSpPr>
          <p:cNvPr id="12" name="Google Shape;169;p5">
            <a:extLst>
              <a:ext uri="{FF2B5EF4-FFF2-40B4-BE49-F238E27FC236}">
                <a16:creationId xmlns:a16="http://schemas.microsoft.com/office/drawing/2014/main" id="{8CF46621-DCCD-4DDC-BF9A-EDCD8E2D0F62}"/>
              </a:ext>
            </a:extLst>
          </p:cNvPr>
          <p:cNvSpPr txBox="1">
            <a:spLocks/>
          </p:cNvSpPr>
          <p:nvPr/>
        </p:nvSpPr>
        <p:spPr>
          <a:xfrm>
            <a:off x="6482429" y="3857633"/>
            <a:ext cx="2386978" cy="404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pt-PT" sz="800" dirty="0">
                <a:solidFill>
                  <a:srgbClr val="000000"/>
                </a:solidFill>
              </a:rPr>
              <a:t>Protótipo de cadeira com estrutura tubular existente, fabricado pela AUAS.</a:t>
            </a:r>
            <a:endParaRPr lang="en-US" sz="800" dirty="0">
              <a:solidFill>
                <a:srgbClr val="000000"/>
              </a:solidFill>
            </a:endParaRPr>
          </a:p>
        </p:txBody>
      </p:sp>
    </p:spTree>
    <p:extLst>
      <p:ext uri="{BB962C8B-B14F-4D97-AF65-F5344CB8AC3E}">
        <p14:creationId xmlns:p14="http://schemas.microsoft.com/office/powerpoint/2010/main" val="1983811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lvl="0"/>
            <a:r>
              <a:rPr lang="pt-PT" dirty="0"/>
              <a:t>O estudo de caso da arena de Amsterdão</a:t>
            </a:r>
            <a:endParaRPr dirty="0"/>
          </a:p>
        </p:txBody>
      </p:sp>
      <p:sp>
        <p:nvSpPr>
          <p:cNvPr id="4" name="CaixaDeTexto 3">
            <a:extLst>
              <a:ext uri="{FF2B5EF4-FFF2-40B4-BE49-F238E27FC236}">
                <a16:creationId xmlns:a16="http://schemas.microsoft.com/office/drawing/2014/main" id="{F3B106C7-17AB-45A8-B214-7DC9DDE65BBA}"/>
              </a:ext>
            </a:extLst>
          </p:cNvPr>
          <p:cNvSpPr txBox="1"/>
          <p:nvPr/>
        </p:nvSpPr>
        <p:spPr>
          <a:xfrm>
            <a:off x="539711" y="1911723"/>
            <a:ext cx="7136207" cy="307777"/>
          </a:xfrm>
          <a:prstGeom prst="rect">
            <a:avLst/>
          </a:prstGeom>
          <a:noFill/>
        </p:spPr>
        <p:txBody>
          <a:bodyPr wrap="square" rtlCol="0">
            <a:spAutoFit/>
          </a:bodyPr>
          <a:lstStyle/>
          <a:p>
            <a:pPr algn="just"/>
            <a:r>
              <a:rPr lang="pt-PT" b="1" dirty="0"/>
              <a:t>Modelos de cadeiras com estrutura personalizada</a:t>
            </a:r>
          </a:p>
        </p:txBody>
      </p:sp>
      <p:sp>
        <p:nvSpPr>
          <p:cNvPr id="8" name="CaixaDeTexto 7">
            <a:extLst>
              <a:ext uri="{FF2B5EF4-FFF2-40B4-BE49-F238E27FC236}">
                <a16:creationId xmlns:a16="http://schemas.microsoft.com/office/drawing/2014/main" id="{A9CFAF81-285C-4D11-9DC7-52266B68A504}"/>
              </a:ext>
            </a:extLst>
          </p:cNvPr>
          <p:cNvSpPr txBox="1"/>
          <p:nvPr/>
        </p:nvSpPr>
        <p:spPr>
          <a:xfrm>
            <a:off x="0" y="1603946"/>
            <a:ext cx="8604289" cy="307777"/>
          </a:xfrm>
          <a:prstGeom prst="rect">
            <a:avLst/>
          </a:prstGeom>
          <a:noFill/>
        </p:spPr>
        <p:txBody>
          <a:bodyPr wrap="square" rtlCol="0">
            <a:spAutoFit/>
          </a:bodyPr>
          <a:lstStyle/>
          <a:p>
            <a:pPr algn="just"/>
            <a:r>
              <a:rPr lang="pt-PT" b="1" dirty="0"/>
              <a:t>Cenário 2: Transformação dos assentos de estádio em cadeiras de consumo</a:t>
            </a:r>
          </a:p>
        </p:txBody>
      </p:sp>
      <p:sp>
        <p:nvSpPr>
          <p:cNvPr id="6" name="CaixaDeTexto 5">
            <a:extLst>
              <a:ext uri="{FF2B5EF4-FFF2-40B4-BE49-F238E27FC236}">
                <a16:creationId xmlns:a16="http://schemas.microsoft.com/office/drawing/2014/main" id="{EC9BB83E-F099-495F-BC6E-18A7731F279D}"/>
              </a:ext>
            </a:extLst>
          </p:cNvPr>
          <p:cNvSpPr txBox="1"/>
          <p:nvPr/>
        </p:nvSpPr>
        <p:spPr>
          <a:xfrm>
            <a:off x="539711" y="2571750"/>
            <a:ext cx="5574010" cy="2031325"/>
          </a:xfrm>
          <a:prstGeom prst="rect">
            <a:avLst/>
          </a:prstGeom>
          <a:noFill/>
        </p:spPr>
        <p:txBody>
          <a:bodyPr wrap="square" rtlCol="0">
            <a:spAutoFit/>
          </a:bodyPr>
          <a:lstStyle/>
          <a:p>
            <a:pPr algn="just"/>
            <a:r>
              <a:rPr lang="pt-PT" dirty="0"/>
              <a:t>A opção de fazer uma estrutura personalizada também foi explorada, a fim de evitar o risco de uma baixa disponibilidade de estruturas existentes. Considerando várias soluções, a primeira estrutura de cadeira nova foi produzida à mão, utilizando madeira reciclada de paletes industriais como matéria-prima. Apesar de ser eventualmente uma boa solução, não seria fácil aumentar a produção para quantidades maiores devido a limitações relacionadas com o método de produção e a mão-de-obra necessária.</a:t>
            </a:r>
          </a:p>
        </p:txBody>
      </p:sp>
      <p:sp>
        <p:nvSpPr>
          <p:cNvPr id="10" name="Google Shape;169;p5">
            <a:extLst>
              <a:ext uri="{FF2B5EF4-FFF2-40B4-BE49-F238E27FC236}">
                <a16:creationId xmlns:a16="http://schemas.microsoft.com/office/drawing/2014/main" id="{8AB3F028-B217-4125-ACBD-99C53B14D831}"/>
              </a:ext>
            </a:extLst>
          </p:cNvPr>
          <p:cNvSpPr txBox="1">
            <a:spLocks/>
          </p:cNvSpPr>
          <p:nvPr/>
        </p:nvSpPr>
        <p:spPr>
          <a:xfrm>
            <a:off x="5932974" y="4345411"/>
            <a:ext cx="3034820" cy="6876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en-US" sz="800" dirty="0">
                <a:solidFill>
                  <a:srgbClr val="000000"/>
                </a:solidFill>
              </a:rPr>
              <a:t>Fonte: </a:t>
            </a:r>
            <a:r>
              <a:rPr lang="en-US" sz="800" dirty="0">
                <a:solidFill>
                  <a:srgbClr val="000000"/>
                </a:solidFill>
                <a:hlinkClick r:id="rId3"/>
              </a:rPr>
              <a:t>https://www.hva.nl/binaries/content/assets/subsites/kc-techniek/second-life-of-a-stadium-seat.pdf?1541515706243</a:t>
            </a:r>
            <a:endParaRPr lang="en-US" sz="800" dirty="0">
              <a:solidFill>
                <a:srgbClr val="000000"/>
              </a:solidFill>
            </a:endParaRPr>
          </a:p>
        </p:txBody>
      </p:sp>
      <p:pic>
        <p:nvPicPr>
          <p:cNvPr id="3" name="Imagem 2">
            <a:extLst>
              <a:ext uri="{FF2B5EF4-FFF2-40B4-BE49-F238E27FC236}">
                <a16:creationId xmlns:a16="http://schemas.microsoft.com/office/drawing/2014/main" id="{8C045461-7479-4345-96C8-2803740DF62B}"/>
              </a:ext>
            </a:extLst>
          </p:cNvPr>
          <p:cNvPicPr>
            <a:picLocks noChangeAspect="1"/>
          </p:cNvPicPr>
          <p:nvPr/>
        </p:nvPicPr>
        <p:blipFill>
          <a:blip r:embed="rId4"/>
          <a:stretch>
            <a:fillRect/>
          </a:stretch>
        </p:blipFill>
        <p:spPr>
          <a:xfrm>
            <a:off x="6700795" y="1536925"/>
            <a:ext cx="1790700" cy="2381250"/>
          </a:xfrm>
          <a:prstGeom prst="rect">
            <a:avLst/>
          </a:prstGeom>
        </p:spPr>
      </p:pic>
      <p:sp>
        <p:nvSpPr>
          <p:cNvPr id="11" name="Google Shape;169;p5">
            <a:extLst>
              <a:ext uri="{FF2B5EF4-FFF2-40B4-BE49-F238E27FC236}">
                <a16:creationId xmlns:a16="http://schemas.microsoft.com/office/drawing/2014/main" id="{C30C9246-3325-4143-B2BA-358A14FA8766}"/>
              </a:ext>
            </a:extLst>
          </p:cNvPr>
          <p:cNvSpPr txBox="1">
            <a:spLocks/>
          </p:cNvSpPr>
          <p:nvPr/>
        </p:nvSpPr>
        <p:spPr>
          <a:xfrm>
            <a:off x="6482429" y="3857633"/>
            <a:ext cx="2386978" cy="404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pt-PT" sz="800" dirty="0">
                <a:solidFill>
                  <a:srgbClr val="000000"/>
                </a:solidFill>
              </a:rPr>
              <a:t>Protótipo com moldura personalizada em madeira recuperada, concebido pela AUAS e fabricado pela </a:t>
            </a:r>
            <a:r>
              <a:rPr lang="pt-PT" sz="800" dirty="0" err="1">
                <a:solidFill>
                  <a:srgbClr val="000000"/>
                </a:solidFill>
              </a:rPr>
              <a:t>Panter</a:t>
            </a:r>
            <a:r>
              <a:rPr lang="pt-PT" sz="800" dirty="0">
                <a:solidFill>
                  <a:srgbClr val="000000"/>
                </a:solidFill>
              </a:rPr>
              <a:t>.</a:t>
            </a:r>
            <a:endParaRPr lang="en-US" sz="800" dirty="0">
              <a:solidFill>
                <a:srgbClr val="000000"/>
              </a:solidFill>
            </a:endParaRPr>
          </a:p>
        </p:txBody>
      </p:sp>
    </p:spTree>
    <p:extLst>
      <p:ext uri="{BB962C8B-B14F-4D97-AF65-F5344CB8AC3E}">
        <p14:creationId xmlns:p14="http://schemas.microsoft.com/office/powerpoint/2010/main" val="1607980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2014847" y="56439"/>
            <a:ext cx="5661071" cy="605700"/>
          </a:xfrm>
          <a:prstGeom prst="rect">
            <a:avLst/>
          </a:prstGeom>
          <a:noFill/>
          <a:ln>
            <a:noFill/>
          </a:ln>
        </p:spPr>
        <p:txBody>
          <a:bodyPr spcFirstLastPara="1" wrap="square" lIns="91425" tIns="91425" rIns="91425" bIns="91425" anchor="t" anchorCtr="0">
            <a:noAutofit/>
          </a:bodyPr>
          <a:lstStyle/>
          <a:p>
            <a:pPr lvl="0"/>
            <a:r>
              <a:rPr lang="pt-PT" dirty="0"/>
              <a:t>O estudo de caso da arena de Amsterdão</a:t>
            </a:r>
            <a:endParaRPr dirty="0"/>
          </a:p>
        </p:txBody>
      </p:sp>
      <p:sp>
        <p:nvSpPr>
          <p:cNvPr id="4" name="CaixaDeTexto 3">
            <a:extLst>
              <a:ext uri="{FF2B5EF4-FFF2-40B4-BE49-F238E27FC236}">
                <a16:creationId xmlns:a16="http://schemas.microsoft.com/office/drawing/2014/main" id="{F3B106C7-17AB-45A8-B214-7DC9DDE65BBA}"/>
              </a:ext>
            </a:extLst>
          </p:cNvPr>
          <p:cNvSpPr txBox="1"/>
          <p:nvPr/>
        </p:nvSpPr>
        <p:spPr>
          <a:xfrm>
            <a:off x="627973" y="1537572"/>
            <a:ext cx="7136207" cy="307777"/>
          </a:xfrm>
          <a:prstGeom prst="rect">
            <a:avLst/>
          </a:prstGeom>
          <a:noFill/>
        </p:spPr>
        <p:txBody>
          <a:bodyPr wrap="square" rtlCol="0">
            <a:spAutoFit/>
          </a:bodyPr>
          <a:lstStyle/>
          <a:p>
            <a:pPr algn="just"/>
            <a:r>
              <a:rPr lang="pt-PT" b="1" dirty="0"/>
              <a:t>Modelos de cadeiras com uma moldura produzida digitalmente</a:t>
            </a:r>
          </a:p>
        </p:txBody>
      </p:sp>
      <p:sp>
        <p:nvSpPr>
          <p:cNvPr id="8" name="CaixaDeTexto 7">
            <a:extLst>
              <a:ext uri="{FF2B5EF4-FFF2-40B4-BE49-F238E27FC236}">
                <a16:creationId xmlns:a16="http://schemas.microsoft.com/office/drawing/2014/main" id="{A9CFAF81-285C-4D11-9DC7-52266B68A504}"/>
              </a:ext>
            </a:extLst>
          </p:cNvPr>
          <p:cNvSpPr txBox="1"/>
          <p:nvPr/>
        </p:nvSpPr>
        <p:spPr>
          <a:xfrm>
            <a:off x="813093" y="1282634"/>
            <a:ext cx="8064577" cy="307777"/>
          </a:xfrm>
          <a:prstGeom prst="rect">
            <a:avLst/>
          </a:prstGeom>
          <a:noFill/>
        </p:spPr>
        <p:txBody>
          <a:bodyPr wrap="square" rtlCol="0">
            <a:spAutoFit/>
          </a:bodyPr>
          <a:lstStyle/>
          <a:p>
            <a:pPr algn="just"/>
            <a:r>
              <a:rPr lang="pt-PT" b="1" dirty="0"/>
              <a:t>Cenário 2: Transformação dos assentos de estádio em cadeiras de consumo</a:t>
            </a:r>
          </a:p>
        </p:txBody>
      </p:sp>
      <p:sp>
        <p:nvSpPr>
          <p:cNvPr id="9" name="Google Shape;169;p5">
            <a:extLst>
              <a:ext uri="{FF2B5EF4-FFF2-40B4-BE49-F238E27FC236}">
                <a16:creationId xmlns:a16="http://schemas.microsoft.com/office/drawing/2014/main" id="{4BBF50B3-298A-4875-8550-20376E957593}"/>
              </a:ext>
            </a:extLst>
          </p:cNvPr>
          <p:cNvSpPr txBox="1">
            <a:spLocks/>
          </p:cNvSpPr>
          <p:nvPr/>
        </p:nvSpPr>
        <p:spPr>
          <a:xfrm>
            <a:off x="5932974" y="4345411"/>
            <a:ext cx="3034820" cy="6876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en-US" sz="800" dirty="0">
                <a:solidFill>
                  <a:srgbClr val="000000"/>
                </a:solidFill>
              </a:rPr>
              <a:t>Fonte: </a:t>
            </a:r>
            <a:r>
              <a:rPr lang="en-US" sz="800" dirty="0">
                <a:solidFill>
                  <a:srgbClr val="000000"/>
                </a:solidFill>
                <a:hlinkClick r:id="rId3"/>
              </a:rPr>
              <a:t>https://www.hva.nl/binaries/content/assets/subsites/kc-techniek/second-life-of-a-stadium-seat.pdf?1541515706243</a:t>
            </a:r>
            <a:endParaRPr lang="en-US" sz="800" dirty="0">
              <a:solidFill>
                <a:srgbClr val="000000"/>
              </a:solidFill>
            </a:endParaRPr>
          </a:p>
        </p:txBody>
      </p:sp>
      <p:sp>
        <p:nvSpPr>
          <p:cNvPr id="6" name="CaixaDeTexto 5">
            <a:extLst>
              <a:ext uri="{FF2B5EF4-FFF2-40B4-BE49-F238E27FC236}">
                <a16:creationId xmlns:a16="http://schemas.microsoft.com/office/drawing/2014/main" id="{EC9BB83E-F099-495F-BC6E-18A7731F279D}"/>
              </a:ext>
            </a:extLst>
          </p:cNvPr>
          <p:cNvSpPr txBox="1"/>
          <p:nvPr/>
        </p:nvSpPr>
        <p:spPr>
          <a:xfrm>
            <a:off x="562244" y="1845349"/>
            <a:ext cx="5297566" cy="2677656"/>
          </a:xfrm>
          <a:prstGeom prst="rect">
            <a:avLst/>
          </a:prstGeom>
          <a:noFill/>
        </p:spPr>
        <p:txBody>
          <a:bodyPr wrap="square" rtlCol="0">
            <a:spAutoFit/>
          </a:bodyPr>
          <a:lstStyle/>
          <a:p>
            <a:pPr algn="just"/>
            <a:r>
              <a:rPr lang="pt-PT" dirty="0"/>
              <a:t>A produção digital facilita a criação de formas complexas que se adaptam às características específicas dos bancos de plástico.</a:t>
            </a:r>
          </a:p>
          <a:p>
            <a:pPr algn="just"/>
            <a:r>
              <a:rPr lang="pt-PT" dirty="0"/>
              <a:t>Um exemplo foi um conjunto de peças planas de madeira separadas que podem ser montadas pelo cliente. Pode ser produzido por CNC, fresando uma única placa de madeira padrão, perfeitamente adequada para embalar e enviar para o cliente final. Com este mesmo método, foi produzida uma cadeira dobrável como alternativa. A impressão 3D foi utilizada para produzir um conector de plástico para interligar perfis tubulares padrão numa estrutura de cadeira adequada. Esta opção pode ajudar a reduzir os custos de transporte devido à possibilidade de impressão em diferentes locais.</a:t>
            </a:r>
          </a:p>
        </p:txBody>
      </p:sp>
      <p:pic>
        <p:nvPicPr>
          <p:cNvPr id="5" name="Imagem 4">
            <a:extLst>
              <a:ext uri="{FF2B5EF4-FFF2-40B4-BE49-F238E27FC236}">
                <a16:creationId xmlns:a16="http://schemas.microsoft.com/office/drawing/2014/main" id="{B2356789-E05C-4CE0-926E-31E45142503C}"/>
              </a:ext>
            </a:extLst>
          </p:cNvPr>
          <p:cNvPicPr>
            <a:picLocks noChangeAspect="1"/>
          </p:cNvPicPr>
          <p:nvPr/>
        </p:nvPicPr>
        <p:blipFill>
          <a:blip r:embed="rId4"/>
          <a:stretch>
            <a:fillRect/>
          </a:stretch>
        </p:blipFill>
        <p:spPr>
          <a:xfrm>
            <a:off x="6154723" y="2448285"/>
            <a:ext cx="1521195" cy="1477103"/>
          </a:xfrm>
          <a:prstGeom prst="rect">
            <a:avLst/>
          </a:prstGeom>
        </p:spPr>
      </p:pic>
      <p:pic>
        <p:nvPicPr>
          <p:cNvPr id="7" name="Imagem 6">
            <a:extLst>
              <a:ext uri="{FF2B5EF4-FFF2-40B4-BE49-F238E27FC236}">
                <a16:creationId xmlns:a16="http://schemas.microsoft.com/office/drawing/2014/main" id="{86618110-A619-46E8-9E23-E52ABD5F0CFB}"/>
              </a:ext>
            </a:extLst>
          </p:cNvPr>
          <p:cNvPicPr>
            <a:picLocks noChangeAspect="1"/>
          </p:cNvPicPr>
          <p:nvPr/>
        </p:nvPicPr>
        <p:blipFill>
          <a:blip r:embed="rId5"/>
          <a:stretch>
            <a:fillRect/>
          </a:stretch>
        </p:blipFill>
        <p:spPr>
          <a:xfrm>
            <a:off x="7579059" y="1001912"/>
            <a:ext cx="1378102" cy="1922089"/>
          </a:xfrm>
          <a:prstGeom prst="rect">
            <a:avLst/>
          </a:prstGeom>
        </p:spPr>
      </p:pic>
      <p:sp>
        <p:nvSpPr>
          <p:cNvPr id="11" name="Google Shape;169;p5">
            <a:extLst>
              <a:ext uri="{FF2B5EF4-FFF2-40B4-BE49-F238E27FC236}">
                <a16:creationId xmlns:a16="http://schemas.microsoft.com/office/drawing/2014/main" id="{6CCDB2AE-D6B0-4DC5-B224-E055C3B4766E}"/>
              </a:ext>
            </a:extLst>
          </p:cNvPr>
          <p:cNvSpPr txBox="1">
            <a:spLocks/>
          </p:cNvSpPr>
          <p:nvPr/>
        </p:nvSpPr>
        <p:spPr>
          <a:xfrm>
            <a:off x="6044641" y="3925388"/>
            <a:ext cx="2912520" cy="404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pt-PT" sz="800" dirty="0">
                <a:solidFill>
                  <a:srgbClr val="000000"/>
                </a:solidFill>
              </a:rPr>
              <a:t>Conceção e protótipos da AUAS com moldura produzida digitalmente que pode ser facilmente personalizada.</a:t>
            </a:r>
            <a:endParaRPr lang="en-US" sz="800" dirty="0">
              <a:solidFill>
                <a:srgbClr val="000000"/>
              </a:solidFill>
            </a:endParaRPr>
          </a:p>
        </p:txBody>
      </p:sp>
      <p:sp>
        <p:nvSpPr>
          <p:cNvPr id="12" name="Google Shape;169;p5">
            <a:extLst>
              <a:ext uri="{FF2B5EF4-FFF2-40B4-BE49-F238E27FC236}">
                <a16:creationId xmlns:a16="http://schemas.microsoft.com/office/drawing/2014/main" id="{880A34CF-86D8-4B64-9FAB-4EF7326901B6}"/>
              </a:ext>
            </a:extLst>
          </p:cNvPr>
          <p:cNvSpPr txBox="1">
            <a:spLocks/>
          </p:cNvSpPr>
          <p:nvPr/>
        </p:nvSpPr>
        <p:spPr>
          <a:xfrm>
            <a:off x="7583923" y="2877891"/>
            <a:ext cx="1378102" cy="404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pt-PT" sz="800">
                <a:solidFill>
                  <a:srgbClr val="000000"/>
                </a:solidFill>
              </a:rPr>
              <a:t>Protótipo de cadeira dobrável da AUAS.</a:t>
            </a:r>
            <a:endParaRPr lang="en-US" sz="800" dirty="0">
              <a:solidFill>
                <a:srgbClr val="000000"/>
              </a:solidFill>
            </a:endParaRPr>
          </a:p>
        </p:txBody>
      </p:sp>
    </p:spTree>
    <p:extLst>
      <p:ext uri="{BB962C8B-B14F-4D97-AF65-F5344CB8AC3E}">
        <p14:creationId xmlns:p14="http://schemas.microsoft.com/office/powerpoint/2010/main" val="2622312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lvl="0"/>
            <a:r>
              <a:rPr lang="pt-PT" dirty="0"/>
              <a:t>O estudo de caso da arena de Amsterdão</a:t>
            </a:r>
            <a:endParaRPr dirty="0"/>
          </a:p>
        </p:txBody>
      </p:sp>
      <p:sp>
        <p:nvSpPr>
          <p:cNvPr id="8" name="CaixaDeTexto 7">
            <a:extLst>
              <a:ext uri="{FF2B5EF4-FFF2-40B4-BE49-F238E27FC236}">
                <a16:creationId xmlns:a16="http://schemas.microsoft.com/office/drawing/2014/main" id="{A9CFAF81-285C-4D11-9DC7-52266B68A504}"/>
              </a:ext>
            </a:extLst>
          </p:cNvPr>
          <p:cNvSpPr txBox="1"/>
          <p:nvPr/>
        </p:nvSpPr>
        <p:spPr>
          <a:xfrm>
            <a:off x="539711" y="1693659"/>
            <a:ext cx="8064577" cy="307777"/>
          </a:xfrm>
          <a:prstGeom prst="rect">
            <a:avLst/>
          </a:prstGeom>
          <a:noFill/>
        </p:spPr>
        <p:txBody>
          <a:bodyPr wrap="square" rtlCol="0">
            <a:spAutoFit/>
          </a:bodyPr>
          <a:lstStyle/>
          <a:p>
            <a:pPr algn="just"/>
            <a:r>
              <a:rPr lang="pt-PT" b="1" dirty="0"/>
              <a:t>Cenário 3: Reciclagem da matéria-prima das cadeiras de estádio para diversas aplicações</a:t>
            </a:r>
          </a:p>
        </p:txBody>
      </p:sp>
      <p:sp>
        <p:nvSpPr>
          <p:cNvPr id="9" name="Google Shape;169;p5">
            <a:extLst>
              <a:ext uri="{FF2B5EF4-FFF2-40B4-BE49-F238E27FC236}">
                <a16:creationId xmlns:a16="http://schemas.microsoft.com/office/drawing/2014/main" id="{4BBF50B3-298A-4875-8550-20376E957593}"/>
              </a:ext>
            </a:extLst>
          </p:cNvPr>
          <p:cNvSpPr txBox="1">
            <a:spLocks/>
          </p:cNvSpPr>
          <p:nvPr/>
        </p:nvSpPr>
        <p:spPr>
          <a:xfrm>
            <a:off x="5932974" y="4345411"/>
            <a:ext cx="3034820" cy="6876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en-US" sz="800" dirty="0">
                <a:solidFill>
                  <a:srgbClr val="000000"/>
                </a:solidFill>
              </a:rPr>
              <a:t>Fonte: </a:t>
            </a:r>
            <a:r>
              <a:rPr lang="en-US" sz="800" dirty="0">
                <a:solidFill>
                  <a:srgbClr val="000000"/>
                </a:solidFill>
                <a:hlinkClick r:id="rId3"/>
              </a:rPr>
              <a:t>https://www.hva.nl/binaries/content/assets/subsites/kc-techniek/second-life-of-a-stadium-seat.pdf?1541515706243</a:t>
            </a:r>
            <a:endParaRPr lang="en-US" sz="800" dirty="0">
              <a:solidFill>
                <a:srgbClr val="000000"/>
              </a:solidFill>
            </a:endParaRPr>
          </a:p>
        </p:txBody>
      </p:sp>
      <p:sp>
        <p:nvSpPr>
          <p:cNvPr id="6" name="CaixaDeTexto 5">
            <a:extLst>
              <a:ext uri="{FF2B5EF4-FFF2-40B4-BE49-F238E27FC236}">
                <a16:creationId xmlns:a16="http://schemas.microsoft.com/office/drawing/2014/main" id="{EC9BB83E-F099-495F-BC6E-18A7731F279D}"/>
              </a:ext>
            </a:extLst>
          </p:cNvPr>
          <p:cNvSpPr txBox="1"/>
          <p:nvPr/>
        </p:nvSpPr>
        <p:spPr>
          <a:xfrm>
            <a:off x="539711" y="2050039"/>
            <a:ext cx="5297566" cy="2246769"/>
          </a:xfrm>
          <a:prstGeom prst="rect">
            <a:avLst/>
          </a:prstGeom>
          <a:noFill/>
        </p:spPr>
        <p:txBody>
          <a:bodyPr wrap="square" rtlCol="0">
            <a:spAutoFit/>
          </a:bodyPr>
          <a:lstStyle/>
          <a:p>
            <a:pPr algn="just"/>
            <a:r>
              <a:rPr lang="pt-PT" dirty="0"/>
              <a:t>Nem todas as 50 mil cadeiras de estádio poderão ser reutilizadas através da redistribuição ou da reciclagem, devido à existência de cadeiras partidas e degradadas. Estudou-se um processo de reciclagem para estas peças de plástico remanescentes, a fim de as utilizar como uma "nova" matéria-prima para fabricar produtos. Com o objetivo de manter a matéria-prima dos assentos o mais próximo possível do original, testaram-se diferentes técnicas de processamento para determinar possíveis aplicações, nomeadamente a moldagem por pressão e injeção e a impressão 3D.</a:t>
            </a:r>
          </a:p>
        </p:txBody>
      </p:sp>
      <p:pic>
        <p:nvPicPr>
          <p:cNvPr id="2" name="Imagem 1">
            <a:extLst>
              <a:ext uri="{FF2B5EF4-FFF2-40B4-BE49-F238E27FC236}">
                <a16:creationId xmlns:a16="http://schemas.microsoft.com/office/drawing/2014/main" id="{62F9E712-5076-46FA-B46A-E227812E118B}"/>
              </a:ext>
            </a:extLst>
          </p:cNvPr>
          <p:cNvPicPr>
            <a:picLocks noChangeAspect="1"/>
          </p:cNvPicPr>
          <p:nvPr/>
        </p:nvPicPr>
        <p:blipFill>
          <a:blip r:embed="rId4"/>
          <a:stretch>
            <a:fillRect/>
          </a:stretch>
        </p:blipFill>
        <p:spPr>
          <a:xfrm>
            <a:off x="6074022" y="2445616"/>
            <a:ext cx="2752724" cy="1319212"/>
          </a:xfrm>
          <a:prstGeom prst="rect">
            <a:avLst/>
          </a:prstGeom>
        </p:spPr>
      </p:pic>
      <p:sp>
        <p:nvSpPr>
          <p:cNvPr id="13" name="Google Shape;169;p5">
            <a:extLst>
              <a:ext uri="{FF2B5EF4-FFF2-40B4-BE49-F238E27FC236}">
                <a16:creationId xmlns:a16="http://schemas.microsoft.com/office/drawing/2014/main" id="{22F018B4-E564-42BE-9C6D-C726732F10C7}"/>
              </a:ext>
            </a:extLst>
          </p:cNvPr>
          <p:cNvSpPr txBox="1">
            <a:spLocks/>
          </p:cNvSpPr>
          <p:nvPr/>
        </p:nvSpPr>
        <p:spPr>
          <a:xfrm>
            <a:off x="6044640" y="3755260"/>
            <a:ext cx="2752723" cy="404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pt-PT" sz="800" dirty="0">
                <a:solidFill>
                  <a:srgbClr val="000000"/>
                </a:solidFill>
              </a:rPr>
              <a:t>Granulado de plástico para assentos moldados</a:t>
            </a:r>
            <a:endParaRPr lang="en-US" sz="800" dirty="0">
              <a:solidFill>
                <a:srgbClr val="000000"/>
              </a:solidFill>
            </a:endParaRPr>
          </a:p>
        </p:txBody>
      </p:sp>
    </p:spTree>
    <p:extLst>
      <p:ext uri="{BB962C8B-B14F-4D97-AF65-F5344CB8AC3E}">
        <p14:creationId xmlns:p14="http://schemas.microsoft.com/office/powerpoint/2010/main" val="2795538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lvl="0"/>
            <a:r>
              <a:rPr lang="pt-PT" dirty="0"/>
              <a:t>O estudo de caso da arena de Amsterdão</a:t>
            </a:r>
            <a:endParaRPr dirty="0"/>
          </a:p>
        </p:txBody>
      </p:sp>
      <p:sp>
        <p:nvSpPr>
          <p:cNvPr id="8" name="CaixaDeTexto 7">
            <a:extLst>
              <a:ext uri="{FF2B5EF4-FFF2-40B4-BE49-F238E27FC236}">
                <a16:creationId xmlns:a16="http://schemas.microsoft.com/office/drawing/2014/main" id="{A9CFAF81-285C-4D11-9DC7-52266B68A504}"/>
              </a:ext>
            </a:extLst>
          </p:cNvPr>
          <p:cNvSpPr txBox="1"/>
          <p:nvPr/>
        </p:nvSpPr>
        <p:spPr>
          <a:xfrm>
            <a:off x="539711" y="1726736"/>
            <a:ext cx="8064577" cy="307777"/>
          </a:xfrm>
          <a:prstGeom prst="rect">
            <a:avLst/>
          </a:prstGeom>
          <a:noFill/>
        </p:spPr>
        <p:txBody>
          <a:bodyPr wrap="square" rtlCol="0">
            <a:spAutoFit/>
          </a:bodyPr>
          <a:lstStyle/>
          <a:p>
            <a:pPr algn="just"/>
            <a:r>
              <a:rPr lang="pt-PT" b="1" dirty="0"/>
              <a:t>Cenário 3: Reciclagem da matéria-prima das cadeiras de estádio para diversas aplicações</a:t>
            </a:r>
          </a:p>
        </p:txBody>
      </p:sp>
      <p:sp>
        <p:nvSpPr>
          <p:cNvPr id="9" name="Google Shape;169;p5">
            <a:extLst>
              <a:ext uri="{FF2B5EF4-FFF2-40B4-BE49-F238E27FC236}">
                <a16:creationId xmlns:a16="http://schemas.microsoft.com/office/drawing/2014/main" id="{4BBF50B3-298A-4875-8550-20376E957593}"/>
              </a:ext>
            </a:extLst>
          </p:cNvPr>
          <p:cNvSpPr txBox="1">
            <a:spLocks/>
          </p:cNvSpPr>
          <p:nvPr/>
        </p:nvSpPr>
        <p:spPr>
          <a:xfrm>
            <a:off x="5914780" y="4455807"/>
            <a:ext cx="3034820" cy="6876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en-US" sz="800" dirty="0">
                <a:solidFill>
                  <a:srgbClr val="000000"/>
                </a:solidFill>
              </a:rPr>
              <a:t>Fonte: </a:t>
            </a:r>
            <a:r>
              <a:rPr lang="en-US" sz="800" dirty="0">
                <a:solidFill>
                  <a:srgbClr val="000000"/>
                </a:solidFill>
                <a:hlinkClick r:id="rId3"/>
              </a:rPr>
              <a:t>https://www.hva.nl/binaries/content/assets/subsites/kc-techniek/second-life-of-a-stadium-seat.pdf?1541515706243</a:t>
            </a:r>
            <a:endParaRPr lang="en-US" sz="800" dirty="0">
              <a:solidFill>
                <a:srgbClr val="000000"/>
              </a:solidFill>
            </a:endParaRPr>
          </a:p>
        </p:txBody>
      </p:sp>
      <p:sp>
        <p:nvSpPr>
          <p:cNvPr id="6" name="CaixaDeTexto 5">
            <a:extLst>
              <a:ext uri="{FF2B5EF4-FFF2-40B4-BE49-F238E27FC236}">
                <a16:creationId xmlns:a16="http://schemas.microsoft.com/office/drawing/2014/main" id="{EC9BB83E-F099-495F-BC6E-18A7731F279D}"/>
              </a:ext>
            </a:extLst>
          </p:cNvPr>
          <p:cNvSpPr txBox="1"/>
          <p:nvPr/>
        </p:nvSpPr>
        <p:spPr>
          <a:xfrm>
            <a:off x="539711" y="2148633"/>
            <a:ext cx="5297566" cy="2246769"/>
          </a:xfrm>
          <a:prstGeom prst="rect">
            <a:avLst/>
          </a:prstGeom>
          <a:noFill/>
        </p:spPr>
        <p:txBody>
          <a:bodyPr wrap="square" rtlCol="0">
            <a:spAutoFit/>
          </a:bodyPr>
          <a:lstStyle/>
          <a:p>
            <a:pPr algn="just"/>
            <a:r>
              <a:rPr lang="pt-PT" dirty="0"/>
              <a:t>Após os testes, o granulado dos bancos revelou-se tão eficaz como o polipropileno virgem. A resistência à tração, a elasticidade e a densidade apresentaram resultados promissores: demonstraram um bom desempenho do material, ligeiramente inferior ao material novo virgem (aplicação final sujeita a uma análise mais aprofundada do material).</a:t>
            </a:r>
          </a:p>
          <a:p>
            <a:pPr algn="just"/>
            <a:r>
              <a:rPr lang="pt-PT" dirty="0"/>
              <a:t>A impressão 3D pode promover a economia circular com a utilização de plásticos reciclados e desbloquear um potencial criativo, uma ligação social e um impacto ambiental positivo a que devemos aceder.</a:t>
            </a:r>
          </a:p>
        </p:txBody>
      </p:sp>
      <p:sp>
        <p:nvSpPr>
          <p:cNvPr id="13" name="Google Shape;169;p5">
            <a:extLst>
              <a:ext uri="{FF2B5EF4-FFF2-40B4-BE49-F238E27FC236}">
                <a16:creationId xmlns:a16="http://schemas.microsoft.com/office/drawing/2014/main" id="{22F018B4-E564-42BE-9C6D-C726732F10C7}"/>
              </a:ext>
            </a:extLst>
          </p:cNvPr>
          <p:cNvSpPr txBox="1">
            <a:spLocks/>
          </p:cNvSpPr>
          <p:nvPr/>
        </p:nvSpPr>
        <p:spPr>
          <a:xfrm>
            <a:off x="6045383" y="4162048"/>
            <a:ext cx="3034820" cy="404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pt-PT" sz="800" dirty="0">
                <a:solidFill>
                  <a:srgbClr val="000000"/>
                </a:solidFill>
              </a:rPr>
              <a:t>Impressão 3D em grande escala com um braço robótico industrial.</a:t>
            </a:r>
            <a:endParaRPr lang="en-US" sz="800" dirty="0">
              <a:solidFill>
                <a:srgbClr val="000000"/>
              </a:solidFill>
            </a:endParaRPr>
          </a:p>
        </p:txBody>
      </p:sp>
      <p:pic>
        <p:nvPicPr>
          <p:cNvPr id="3" name="Imagem 2">
            <a:extLst>
              <a:ext uri="{FF2B5EF4-FFF2-40B4-BE49-F238E27FC236}">
                <a16:creationId xmlns:a16="http://schemas.microsoft.com/office/drawing/2014/main" id="{D6736125-F82E-4B53-8880-02D1361E700A}"/>
              </a:ext>
            </a:extLst>
          </p:cNvPr>
          <p:cNvPicPr>
            <a:picLocks noChangeAspect="1"/>
          </p:cNvPicPr>
          <p:nvPr/>
        </p:nvPicPr>
        <p:blipFill>
          <a:blip r:embed="rId4"/>
          <a:stretch>
            <a:fillRect/>
          </a:stretch>
        </p:blipFill>
        <p:spPr>
          <a:xfrm>
            <a:off x="6130676" y="1292457"/>
            <a:ext cx="2767011" cy="1176337"/>
          </a:xfrm>
          <a:prstGeom prst="rect">
            <a:avLst/>
          </a:prstGeom>
        </p:spPr>
      </p:pic>
      <p:pic>
        <p:nvPicPr>
          <p:cNvPr id="4" name="Imagem 3">
            <a:extLst>
              <a:ext uri="{FF2B5EF4-FFF2-40B4-BE49-F238E27FC236}">
                <a16:creationId xmlns:a16="http://schemas.microsoft.com/office/drawing/2014/main" id="{35D8109F-F5E7-4BA2-9243-ABC2396953C5}"/>
              </a:ext>
            </a:extLst>
          </p:cNvPr>
          <p:cNvPicPr>
            <a:picLocks noChangeAspect="1"/>
          </p:cNvPicPr>
          <p:nvPr/>
        </p:nvPicPr>
        <p:blipFill>
          <a:blip r:embed="rId5"/>
          <a:stretch>
            <a:fillRect/>
          </a:stretch>
        </p:blipFill>
        <p:spPr>
          <a:xfrm>
            <a:off x="6458547" y="2718993"/>
            <a:ext cx="2364711" cy="1492974"/>
          </a:xfrm>
          <a:prstGeom prst="rect">
            <a:avLst/>
          </a:prstGeom>
        </p:spPr>
      </p:pic>
      <p:sp>
        <p:nvSpPr>
          <p:cNvPr id="10" name="Google Shape;169;p5">
            <a:extLst>
              <a:ext uri="{FF2B5EF4-FFF2-40B4-BE49-F238E27FC236}">
                <a16:creationId xmlns:a16="http://schemas.microsoft.com/office/drawing/2014/main" id="{5DE37BD9-67F2-4E25-B712-EA91A7CE7C32}"/>
              </a:ext>
            </a:extLst>
          </p:cNvPr>
          <p:cNvSpPr txBox="1">
            <a:spLocks/>
          </p:cNvSpPr>
          <p:nvPr/>
        </p:nvSpPr>
        <p:spPr>
          <a:xfrm>
            <a:off x="6130676" y="2369313"/>
            <a:ext cx="3013323" cy="404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pt-PT" sz="800" dirty="0">
                <a:solidFill>
                  <a:srgbClr val="000000"/>
                </a:solidFill>
              </a:rPr>
              <a:t>Filamento de impressão 3D e barras de teste de tração para ensaio de materiais</a:t>
            </a:r>
            <a:endParaRPr lang="en-US" sz="800" dirty="0">
              <a:solidFill>
                <a:srgbClr val="000000"/>
              </a:solidFill>
            </a:endParaRPr>
          </a:p>
        </p:txBody>
      </p:sp>
    </p:spTree>
    <p:extLst>
      <p:ext uri="{BB962C8B-B14F-4D97-AF65-F5344CB8AC3E}">
        <p14:creationId xmlns:p14="http://schemas.microsoft.com/office/powerpoint/2010/main" val="1280885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lvl="0"/>
            <a:r>
              <a:rPr lang="en-US" dirty="0"/>
              <a:t>Exercício 1</a:t>
            </a:r>
            <a:endParaRPr dirty="0"/>
          </a:p>
        </p:txBody>
      </p:sp>
      <p:sp>
        <p:nvSpPr>
          <p:cNvPr id="8" name="CaixaDeTexto 7">
            <a:extLst>
              <a:ext uri="{FF2B5EF4-FFF2-40B4-BE49-F238E27FC236}">
                <a16:creationId xmlns:a16="http://schemas.microsoft.com/office/drawing/2014/main" id="{A9CFAF81-285C-4D11-9DC7-52266B68A504}"/>
              </a:ext>
            </a:extLst>
          </p:cNvPr>
          <p:cNvSpPr txBox="1"/>
          <p:nvPr/>
        </p:nvSpPr>
        <p:spPr>
          <a:xfrm>
            <a:off x="539711" y="1657111"/>
            <a:ext cx="8064577" cy="307777"/>
          </a:xfrm>
          <a:prstGeom prst="rect">
            <a:avLst/>
          </a:prstGeom>
          <a:noFill/>
        </p:spPr>
        <p:txBody>
          <a:bodyPr wrap="square" rtlCol="0">
            <a:spAutoFit/>
          </a:bodyPr>
          <a:lstStyle/>
          <a:p>
            <a:pPr algn="just"/>
            <a:r>
              <a:rPr lang="en-US" b="1" dirty="0"/>
              <a:t>Design thinking</a:t>
            </a:r>
            <a:endParaRPr lang="pt-PT" b="1" dirty="0"/>
          </a:p>
        </p:txBody>
      </p:sp>
      <p:sp>
        <p:nvSpPr>
          <p:cNvPr id="6" name="CaixaDeTexto 5">
            <a:extLst>
              <a:ext uri="{FF2B5EF4-FFF2-40B4-BE49-F238E27FC236}">
                <a16:creationId xmlns:a16="http://schemas.microsoft.com/office/drawing/2014/main" id="{EC9BB83E-F099-495F-BC6E-18A7731F279D}"/>
              </a:ext>
            </a:extLst>
          </p:cNvPr>
          <p:cNvSpPr txBox="1"/>
          <p:nvPr/>
        </p:nvSpPr>
        <p:spPr>
          <a:xfrm>
            <a:off x="539711" y="2011850"/>
            <a:ext cx="3681414" cy="2246769"/>
          </a:xfrm>
          <a:prstGeom prst="rect">
            <a:avLst/>
          </a:prstGeom>
          <a:noFill/>
        </p:spPr>
        <p:txBody>
          <a:bodyPr wrap="square" rtlCol="0">
            <a:spAutoFit/>
          </a:bodyPr>
          <a:lstStyle/>
          <a:p>
            <a:pPr algn="just"/>
            <a:r>
              <a:rPr lang="pt-PT" dirty="0"/>
              <a:t>Imagine que tem de encontrar uma solução para transformar estas velhas cadeiras de plástico numa ação de reutilização/reciclagem em colaboração com outros países.  </a:t>
            </a:r>
          </a:p>
          <a:p>
            <a:pPr algn="just"/>
            <a:r>
              <a:rPr lang="pt-PT" dirty="0"/>
              <a:t>A sua tarefa é criar um </a:t>
            </a:r>
            <a:r>
              <a:rPr lang="pt-PT" b="1" dirty="0" err="1"/>
              <a:t>Canvas</a:t>
            </a:r>
            <a:r>
              <a:rPr lang="pt-PT" b="1" dirty="0"/>
              <a:t> sobre Design </a:t>
            </a:r>
            <a:r>
              <a:rPr lang="pt-PT" b="1" dirty="0" err="1"/>
              <a:t>Thinking</a:t>
            </a:r>
            <a:r>
              <a:rPr lang="pt-PT" b="1" dirty="0"/>
              <a:t> como uma abordagem estruturada para planear uma estratégia e um processo orientados para a conceção</a:t>
            </a:r>
            <a:r>
              <a:rPr lang="pt-PT" dirty="0"/>
              <a:t>.</a:t>
            </a:r>
          </a:p>
        </p:txBody>
      </p:sp>
      <p:pic>
        <p:nvPicPr>
          <p:cNvPr id="1026" name="Picture 2" descr="  The design thinking process according to the    Stanford d. School   .  ">
            <a:extLst>
              <a:ext uri="{FF2B5EF4-FFF2-40B4-BE49-F238E27FC236}">
                <a16:creationId xmlns:a16="http://schemas.microsoft.com/office/drawing/2014/main" id="{788EC393-33A2-478A-B734-3049B4CE96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2123" y="1756915"/>
            <a:ext cx="4221123" cy="1421698"/>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169;p5">
            <a:extLst>
              <a:ext uri="{FF2B5EF4-FFF2-40B4-BE49-F238E27FC236}">
                <a16:creationId xmlns:a16="http://schemas.microsoft.com/office/drawing/2014/main" id="{3F850466-C50F-42B8-B59B-4A7631A1AA22}"/>
              </a:ext>
            </a:extLst>
          </p:cNvPr>
          <p:cNvSpPr txBox="1">
            <a:spLocks/>
          </p:cNvSpPr>
          <p:nvPr/>
        </p:nvSpPr>
        <p:spPr>
          <a:xfrm>
            <a:off x="5569468" y="3103660"/>
            <a:ext cx="3034820" cy="30777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en-US" sz="800" dirty="0">
                <a:solidFill>
                  <a:srgbClr val="000000"/>
                </a:solidFill>
              </a:rPr>
              <a:t>Fonte: </a:t>
            </a:r>
            <a:r>
              <a:rPr lang="en-US" sz="800" dirty="0">
                <a:solidFill>
                  <a:srgbClr val="000000"/>
                </a:solidFill>
                <a:hlinkClick r:id="rId4"/>
              </a:rPr>
              <a:t>https://freshworks.io/design-thinking-process/</a:t>
            </a:r>
            <a:endParaRPr lang="en-US" sz="800" dirty="0">
              <a:solidFill>
                <a:srgbClr val="000000"/>
              </a:solidFill>
            </a:endParaRPr>
          </a:p>
        </p:txBody>
      </p:sp>
    </p:spTree>
    <p:extLst>
      <p:ext uri="{BB962C8B-B14F-4D97-AF65-F5344CB8AC3E}">
        <p14:creationId xmlns:p14="http://schemas.microsoft.com/office/powerpoint/2010/main" val="766563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 name="Imagem 1">
            <a:extLst>
              <a:ext uri="{FF2B5EF4-FFF2-40B4-BE49-F238E27FC236}">
                <a16:creationId xmlns:a16="http://schemas.microsoft.com/office/drawing/2014/main" id="{141F4FCB-6933-41FD-BAF1-5D1EE8C71F3E}"/>
              </a:ext>
            </a:extLst>
          </p:cNvPr>
          <p:cNvPicPr>
            <a:picLocks noChangeAspect="1"/>
          </p:cNvPicPr>
          <p:nvPr/>
        </p:nvPicPr>
        <p:blipFill>
          <a:blip r:embed="rId3"/>
          <a:stretch>
            <a:fillRect/>
          </a:stretch>
        </p:blipFill>
        <p:spPr>
          <a:xfrm>
            <a:off x="2881423" y="1368198"/>
            <a:ext cx="5960548" cy="3360587"/>
          </a:xfrm>
          <a:prstGeom prst="rect">
            <a:avLst/>
          </a:prstGeom>
        </p:spPr>
      </p:pic>
      <p:sp>
        <p:nvSpPr>
          <p:cNvPr id="9" name="Google Shape;205;p9">
            <a:extLst>
              <a:ext uri="{FF2B5EF4-FFF2-40B4-BE49-F238E27FC236}">
                <a16:creationId xmlns:a16="http://schemas.microsoft.com/office/drawing/2014/main" id="{ACEA5CE6-AC75-4A95-8DA7-8502B1F33CF2}"/>
              </a:ext>
            </a:extLst>
          </p:cNvPr>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lvl="0"/>
            <a:r>
              <a:rPr lang="en-US" dirty="0"/>
              <a:t>Exercício 1</a:t>
            </a:r>
            <a:endParaRPr dirty="0"/>
          </a:p>
        </p:txBody>
      </p:sp>
      <p:sp>
        <p:nvSpPr>
          <p:cNvPr id="10" name="CaixaDeTexto 9">
            <a:extLst>
              <a:ext uri="{FF2B5EF4-FFF2-40B4-BE49-F238E27FC236}">
                <a16:creationId xmlns:a16="http://schemas.microsoft.com/office/drawing/2014/main" id="{744DE246-979C-457D-AC40-0FF783BF9D93}"/>
              </a:ext>
            </a:extLst>
          </p:cNvPr>
          <p:cNvSpPr txBox="1"/>
          <p:nvPr/>
        </p:nvSpPr>
        <p:spPr>
          <a:xfrm>
            <a:off x="511891" y="1563649"/>
            <a:ext cx="2292867" cy="2677656"/>
          </a:xfrm>
          <a:prstGeom prst="rect">
            <a:avLst/>
          </a:prstGeom>
          <a:noFill/>
        </p:spPr>
        <p:txBody>
          <a:bodyPr wrap="square" rtlCol="0">
            <a:spAutoFit/>
          </a:bodyPr>
          <a:lstStyle/>
          <a:p>
            <a:r>
              <a:rPr lang="pt-PT" b="1" dirty="0" err="1"/>
              <a:t>Canvas</a:t>
            </a:r>
            <a:r>
              <a:rPr lang="pt-PT" b="1" dirty="0"/>
              <a:t> Design </a:t>
            </a:r>
            <a:r>
              <a:rPr lang="pt-PT" b="1" dirty="0" err="1"/>
              <a:t>Thinking</a:t>
            </a:r>
            <a:endParaRPr lang="pt-PT" b="1" dirty="0"/>
          </a:p>
          <a:p>
            <a:endParaRPr lang="pt-PT" b="1" dirty="0"/>
          </a:p>
          <a:p>
            <a:r>
              <a:rPr lang="en-US" dirty="0"/>
              <a:t>O Canvas Design Thinking </a:t>
            </a:r>
            <a:r>
              <a:rPr lang="pt-PT" dirty="0"/>
              <a:t>é o seu mapa. Utilize-o para escolher o destino do seu projeto, planear o melhor percurso para lá chegar, criar direções detalhadas para uma viagem segura e registar os seus progressos à medida que avança.</a:t>
            </a:r>
            <a:endParaRPr lang="pt-PT" b="1" dirty="0"/>
          </a:p>
        </p:txBody>
      </p:sp>
    </p:spTree>
    <p:extLst>
      <p:ext uri="{BB962C8B-B14F-4D97-AF65-F5344CB8AC3E}">
        <p14:creationId xmlns:p14="http://schemas.microsoft.com/office/powerpoint/2010/main" val="2842575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1771119" y="576578"/>
            <a:ext cx="5661071" cy="605700"/>
          </a:xfrm>
          <a:prstGeom prst="rect">
            <a:avLst/>
          </a:prstGeom>
          <a:noFill/>
          <a:ln>
            <a:noFill/>
          </a:ln>
        </p:spPr>
        <p:txBody>
          <a:bodyPr spcFirstLastPara="1" wrap="square" lIns="91425" tIns="91425" rIns="91425" bIns="91425" anchor="t" anchorCtr="0">
            <a:noAutofit/>
          </a:bodyPr>
          <a:lstStyle/>
          <a:p>
            <a:pPr lvl="0"/>
            <a:r>
              <a:rPr lang="en-US" dirty="0"/>
              <a:t>Exercício 2</a:t>
            </a:r>
            <a:endParaRPr dirty="0"/>
          </a:p>
        </p:txBody>
      </p:sp>
      <p:sp>
        <p:nvSpPr>
          <p:cNvPr id="8" name="CaixaDeTexto 7">
            <a:extLst>
              <a:ext uri="{FF2B5EF4-FFF2-40B4-BE49-F238E27FC236}">
                <a16:creationId xmlns:a16="http://schemas.microsoft.com/office/drawing/2014/main" id="{A9CFAF81-285C-4D11-9DC7-52266B68A504}"/>
              </a:ext>
            </a:extLst>
          </p:cNvPr>
          <p:cNvSpPr txBox="1"/>
          <p:nvPr/>
        </p:nvSpPr>
        <p:spPr>
          <a:xfrm>
            <a:off x="539711" y="1657111"/>
            <a:ext cx="8064577" cy="307777"/>
          </a:xfrm>
          <a:prstGeom prst="rect">
            <a:avLst/>
          </a:prstGeom>
          <a:noFill/>
        </p:spPr>
        <p:txBody>
          <a:bodyPr wrap="square" rtlCol="0">
            <a:spAutoFit/>
          </a:bodyPr>
          <a:lstStyle/>
          <a:p>
            <a:pPr algn="just"/>
            <a:r>
              <a:rPr lang="en-US" b="1" dirty="0"/>
              <a:t>Canvas para um </a:t>
            </a:r>
            <a:r>
              <a:rPr lang="en-US" b="1" dirty="0" err="1"/>
              <a:t>Modelo</a:t>
            </a:r>
            <a:r>
              <a:rPr lang="en-US" b="1" dirty="0"/>
              <a:t> de </a:t>
            </a:r>
            <a:r>
              <a:rPr lang="en-US" b="1" dirty="0" err="1"/>
              <a:t>Negócios</a:t>
            </a:r>
            <a:r>
              <a:rPr lang="en-US" b="1" dirty="0"/>
              <a:t>  </a:t>
            </a:r>
            <a:endParaRPr lang="pt-PT" b="1" dirty="0"/>
          </a:p>
        </p:txBody>
      </p:sp>
      <p:sp>
        <p:nvSpPr>
          <p:cNvPr id="6" name="CaixaDeTexto 5">
            <a:extLst>
              <a:ext uri="{FF2B5EF4-FFF2-40B4-BE49-F238E27FC236}">
                <a16:creationId xmlns:a16="http://schemas.microsoft.com/office/drawing/2014/main" id="{EC9BB83E-F099-495F-BC6E-18A7731F279D}"/>
              </a:ext>
            </a:extLst>
          </p:cNvPr>
          <p:cNvSpPr txBox="1"/>
          <p:nvPr/>
        </p:nvSpPr>
        <p:spPr>
          <a:xfrm>
            <a:off x="539711" y="2277671"/>
            <a:ext cx="3681414" cy="1815882"/>
          </a:xfrm>
          <a:prstGeom prst="rect">
            <a:avLst/>
          </a:prstGeom>
          <a:noFill/>
        </p:spPr>
        <p:txBody>
          <a:bodyPr wrap="square" rtlCol="0">
            <a:spAutoFit/>
          </a:bodyPr>
          <a:lstStyle/>
          <a:p>
            <a:pPr algn="just"/>
            <a:r>
              <a:rPr lang="pt-PT" dirty="0"/>
              <a:t>Imagine que é um produtor de cadeiras de plástico que enfrenta uma grande escassez de matérias-primas e que precisa de encontrar uma solução para a sua empresa seguindo os princípios da economia circular. Utilize um </a:t>
            </a:r>
            <a:r>
              <a:rPr lang="pt-PT" dirty="0" err="1"/>
              <a:t>Canvas</a:t>
            </a:r>
            <a:r>
              <a:rPr lang="pt-PT" dirty="0"/>
              <a:t> para um Modelo de Negócios para desenvolver um novo modelo de negócio.</a:t>
            </a:r>
            <a:endParaRPr lang="en-IE" dirty="0"/>
          </a:p>
        </p:txBody>
      </p:sp>
      <p:pic>
        <p:nvPicPr>
          <p:cNvPr id="2" name="Imagem 1">
            <a:extLst>
              <a:ext uri="{FF2B5EF4-FFF2-40B4-BE49-F238E27FC236}">
                <a16:creationId xmlns:a16="http://schemas.microsoft.com/office/drawing/2014/main" id="{937D64E2-E581-4A75-8963-DD1E895B32E2}"/>
              </a:ext>
            </a:extLst>
          </p:cNvPr>
          <p:cNvPicPr>
            <a:picLocks noChangeAspect="1"/>
          </p:cNvPicPr>
          <p:nvPr/>
        </p:nvPicPr>
        <p:blipFill>
          <a:blip r:embed="rId3"/>
          <a:stretch>
            <a:fillRect/>
          </a:stretch>
        </p:blipFill>
        <p:spPr>
          <a:xfrm>
            <a:off x="4922877" y="966787"/>
            <a:ext cx="2886075" cy="3209925"/>
          </a:xfrm>
          <a:prstGeom prst="rect">
            <a:avLst/>
          </a:prstGeom>
        </p:spPr>
      </p:pic>
    </p:spTree>
    <p:extLst>
      <p:ext uri="{BB962C8B-B14F-4D97-AF65-F5344CB8AC3E}">
        <p14:creationId xmlns:p14="http://schemas.microsoft.com/office/powerpoint/2010/main" val="3737545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
          <p:cNvSpPr txBox="1">
            <a:spLocks noGrp="1"/>
          </p:cNvSpPr>
          <p:nvPr>
            <p:ph type="title"/>
          </p:nvPr>
        </p:nvSpPr>
        <p:spPr>
          <a:xfrm>
            <a:off x="-202740" y="1078211"/>
            <a:ext cx="6619563"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dirty="0"/>
              <a:t>A SEGUNDA VIDA DE UMA CADEIRA DE UM </a:t>
            </a:r>
            <a:r>
              <a:rPr lang="en-IE" dirty="0" err="1"/>
              <a:t>ESTáDIO</a:t>
            </a:r>
            <a:endParaRPr dirty="0"/>
          </a:p>
        </p:txBody>
      </p:sp>
      <p:grpSp>
        <p:nvGrpSpPr>
          <p:cNvPr id="137" name="Google Shape;137;p2"/>
          <p:cNvGrpSpPr/>
          <p:nvPr/>
        </p:nvGrpSpPr>
        <p:grpSpPr>
          <a:xfrm>
            <a:off x="2858975" y="-386925"/>
            <a:ext cx="701425" cy="247750"/>
            <a:chOff x="2858975" y="3984400"/>
            <a:chExt cx="701425" cy="247750"/>
          </a:xfrm>
        </p:grpSpPr>
        <p:sp>
          <p:nvSpPr>
            <p:cNvPr id="138" name="Google Shape;138;p2"/>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39" name="Google Shape;139;p2"/>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0" name="Google Shape;140;p2"/>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41" name="Google Shape;141;p2"/>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3" name="Subtítulo 2">
            <a:extLst>
              <a:ext uri="{FF2B5EF4-FFF2-40B4-BE49-F238E27FC236}">
                <a16:creationId xmlns:a16="http://schemas.microsoft.com/office/drawing/2014/main" id="{2CA638E8-CF59-4123-BED8-3D076D3C98F5}"/>
              </a:ext>
            </a:extLst>
          </p:cNvPr>
          <p:cNvSpPr>
            <a:spLocks noGrp="1"/>
          </p:cNvSpPr>
          <p:nvPr>
            <p:ph type="subTitle" idx="1"/>
          </p:nvPr>
        </p:nvSpPr>
        <p:spPr>
          <a:xfrm>
            <a:off x="395934" y="2136706"/>
            <a:ext cx="3115791" cy="1281784"/>
          </a:xfrm>
        </p:spPr>
        <p:txBody>
          <a:bodyPr/>
          <a:lstStyle/>
          <a:p>
            <a:r>
              <a:rPr lang="en-US" dirty="0"/>
              <a:t>ARENA DE AMSTERDÃO: UM ESTUDO DE CASO PARA A REUTILIZAÇÃO E RECICLAGEM DE CADEIRAS INUTILIZADAS DE UM ESTÁDIO</a:t>
            </a:r>
            <a:endParaRPr lang="pt-PT" dirty="0"/>
          </a:p>
        </p:txBody>
      </p:sp>
      <p:sp>
        <p:nvSpPr>
          <p:cNvPr id="12" name="TextBox 11">
            <a:extLst>
              <a:ext uri="{FF2B5EF4-FFF2-40B4-BE49-F238E27FC236}">
                <a16:creationId xmlns:a16="http://schemas.microsoft.com/office/drawing/2014/main" id="{19362616-1C38-4FAB-9AD9-0A632E1C6716}"/>
              </a:ext>
            </a:extLst>
          </p:cNvPr>
          <p:cNvSpPr txBox="1"/>
          <p:nvPr/>
        </p:nvSpPr>
        <p:spPr>
          <a:xfrm>
            <a:off x="8012711" y="4547374"/>
            <a:ext cx="1787693" cy="261610"/>
          </a:xfrm>
          <a:prstGeom prst="rect">
            <a:avLst/>
          </a:prstGeom>
          <a:noFill/>
        </p:spPr>
        <p:txBody>
          <a:bodyPr wrap="square">
            <a:spAutoFit/>
          </a:bodyPr>
          <a:lstStyle/>
          <a:p>
            <a:pPr algn="l"/>
            <a:r>
              <a:rPr lang="pt-PT" sz="1100" dirty="0">
                <a:solidFill>
                  <a:srgbClr val="15A7A1"/>
                </a:solidFill>
                <a:hlinkClick r:id="rId3">
                  <a:extLst>
                    <a:ext uri="{A12FA001-AC4F-418D-AE19-62706E023703}">
                      <ahyp:hlinkClr xmlns:ahyp="http://schemas.microsoft.com/office/drawing/2018/hyperlinkcolor" val="tx"/>
                    </a:ext>
                  </a:extLst>
                </a:hlinkClick>
              </a:rPr>
              <a:t>CC BY-SA 4.0</a:t>
            </a:r>
            <a:endParaRPr lang="pt-PT" sz="1100" dirty="0">
              <a:solidFill>
                <a:srgbClr val="15A7A1"/>
              </a:solidFill>
            </a:endParaRPr>
          </a:p>
        </p:txBody>
      </p:sp>
      <p:pic>
        <p:nvPicPr>
          <p:cNvPr id="5" name="Picture 2" descr="undefined">
            <a:extLst>
              <a:ext uri="{FF2B5EF4-FFF2-40B4-BE49-F238E27FC236}">
                <a16:creationId xmlns:a16="http://schemas.microsoft.com/office/drawing/2014/main" id="{74740832-3A6F-4FEE-973D-A865525892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4355" y="1720217"/>
            <a:ext cx="4118356" cy="30887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9" name="Google Shape;205;p9">
            <a:extLst>
              <a:ext uri="{FF2B5EF4-FFF2-40B4-BE49-F238E27FC236}">
                <a16:creationId xmlns:a16="http://schemas.microsoft.com/office/drawing/2014/main" id="{ACEA5CE6-AC75-4A95-8DA7-8502B1F33CF2}"/>
              </a:ext>
            </a:extLst>
          </p:cNvPr>
          <p:cNvSpPr txBox="1">
            <a:spLocks noGrp="1"/>
          </p:cNvSpPr>
          <p:nvPr>
            <p:ph type="title"/>
          </p:nvPr>
        </p:nvSpPr>
        <p:spPr>
          <a:xfrm>
            <a:off x="2033446" y="167660"/>
            <a:ext cx="5661071" cy="605700"/>
          </a:xfrm>
          <a:prstGeom prst="rect">
            <a:avLst/>
          </a:prstGeom>
          <a:noFill/>
          <a:ln>
            <a:noFill/>
          </a:ln>
        </p:spPr>
        <p:txBody>
          <a:bodyPr spcFirstLastPara="1" wrap="square" lIns="91425" tIns="91425" rIns="91425" bIns="91425" anchor="t" anchorCtr="0">
            <a:noAutofit/>
          </a:bodyPr>
          <a:lstStyle/>
          <a:p>
            <a:pPr lvl="0"/>
            <a:r>
              <a:rPr lang="en-US" dirty="0"/>
              <a:t>Exercício 2</a:t>
            </a:r>
            <a:endParaRPr dirty="0"/>
          </a:p>
        </p:txBody>
      </p:sp>
      <p:sp>
        <p:nvSpPr>
          <p:cNvPr id="10" name="CaixaDeTexto 9">
            <a:extLst>
              <a:ext uri="{FF2B5EF4-FFF2-40B4-BE49-F238E27FC236}">
                <a16:creationId xmlns:a16="http://schemas.microsoft.com/office/drawing/2014/main" id="{744DE246-979C-457D-AC40-0FF783BF9D93}"/>
              </a:ext>
            </a:extLst>
          </p:cNvPr>
          <p:cNvSpPr txBox="1"/>
          <p:nvPr/>
        </p:nvSpPr>
        <p:spPr>
          <a:xfrm>
            <a:off x="610072" y="1242935"/>
            <a:ext cx="2427677" cy="3323987"/>
          </a:xfrm>
          <a:prstGeom prst="rect">
            <a:avLst/>
          </a:prstGeom>
          <a:noFill/>
        </p:spPr>
        <p:txBody>
          <a:bodyPr wrap="square" rtlCol="0">
            <a:spAutoFit/>
          </a:bodyPr>
          <a:lstStyle/>
          <a:p>
            <a:r>
              <a:rPr lang="pt-PT" b="1" dirty="0" err="1"/>
              <a:t>Canvas</a:t>
            </a:r>
            <a:r>
              <a:rPr lang="pt-PT" b="1" dirty="0"/>
              <a:t> para um Modelo de Negócios </a:t>
            </a:r>
            <a:endParaRPr lang="en-IE" dirty="0"/>
          </a:p>
          <a:p>
            <a:r>
              <a:rPr lang="pt-PT" dirty="0"/>
              <a:t>O quadro do modelo empresarial é uma excelente ferramenta para o ajudar a compreender um modelo empresarial de uma forma direta e estruturada. Esta ferramenta permite obter informações sobre os clientes que serve, as propostas de valor oferecidas através de que canais e a forma como a sua empresa obtém lucros.</a:t>
            </a:r>
          </a:p>
        </p:txBody>
      </p:sp>
      <p:pic>
        <p:nvPicPr>
          <p:cNvPr id="5" name="Grafik 4">
            <a:extLst>
              <a:ext uri="{FF2B5EF4-FFF2-40B4-BE49-F238E27FC236}">
                <a16:creationId xmlns:a16="http://schemas.microsoft.com/office/drawing/2014/main" id="{0BFF54EE-582B-464E-BBAD-C9C9D6CF01A1}"/>
              </a:ext>
            </a:extLst>
          </p:cNvPr>
          <p:cNvPicPr/>
          <p:nvPr/>
        </p:nvPicPr>
        <p:blipFill>
          <a:blip r:embed="rId3">
            <a:extLst>
              <a:ext uri="{28A0092B-C50C-407E-A947-70E740481C1C}">
                <a14:useLocalDpi xmlns:a14="http://schemas.microsoft.com/office/drawing/2010/main" val="0"/>
              </a:ext>
            </a:extLst>
          </a:blip>
          <a:stretch>
            <a:fillRect/>
          </a:stretch>
        </p:blipFill>
        <p:spPr>
          <a:xfrm>
            <a:off x="2955303" y="1226474"/>
            <a:ext cx="5661071" cy="3340448"/>
          </a:xfrm>
          <a:prstGeom prst="rect">
            <a:avLst/>
          </a:prstGeom>
        </p:spPr>
      </p:pic>
    </p:spTree>
    <p:extLst>
      <p:ext uri="{BB962C8B-B14F-4D97-AF65-F5344CB8AC3E}">
        <p14:creationId xmlns:p14="http://schemas.microsoft.com/office/powerpoint/2010/main" val="4186239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0"/>
          <p:cNvSpPr txBox="1">
            <a:spLocks noGrp="1"/>
          </p:cNvSpPr>
          <p:nvPr>
            <p:ph type="title"/>
          </p:nvPr>
        </p:nvSpPr>
        <p:spPr>
          <a:xfrm>
            <a:off x="713100" y="3142102"/>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a:t>obrigado</a:t>
            </a:r>
            <a:endParaRPr dirty="0"/>
          </a:p>
        </p:txBody>
      </p:sp>
      <p:sp>
        <p:nvSpPr>
          <p:cNvPr id="211" name="Google Shape;211;p10"/>
          <p:cNvSpPr txBox="1"/>
          <p:nvPr/>
        </p:nvSpPr>
        <p:spPr>
          <a:xfrm>
            <a:off x="2812994" y="847256"/>
            <a:ext cx="3243431" cy="255450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IE" sz="3200" b="0" i="0" u="none" strike="noStrike" cap="none" dirty="0" err="1">
                <a:solidFill>
                  <a:srgbClr val="059540"/>
                </a:solidFill>
                <a:latin typeface="Bebas Neue"/>
                <a:ea typeface="Bebas Neue"/>
                <a:cs typeface="Bebas Neue"/>
                <a:sym typeface="Bebas Neue"/>
              </a:rPr>
              <a:t>Resumo</a:t>
            </a:r>
            <a:r>
              <a:rPr lang="en-IE" sz="3200" b="0" i="0" u="none" strike="noStrike" cap="none" dirty="0">
                <a:solidFill>
                  <a:srgbClr val="059540"/>
                </a:solidFill>
                <a:latin typeface="Bebas Neue"/>
                <a:ea typeface="Bebas Neue"/>
                <a:cs typeface="Bebas Neue"/>
                <a:sym typeface="Bebas Neue"/>
              </a:rPr>
              <a:t> final</a:t>
            </a:r>
          </a:p>
          <a:p>
            <a:pPr lvl="0" algn="ctr"/>
            <a:r>
              <a:rPr lang="en-IE" sz="1600" dirty="0">
                <a:solidFill>
                  <a:srgbClr val="059540"/>
                </a:solidFill>
                <a:latin typeface="Bebas Neue"/>
              </a:rPr>
              <a:t>• </a:t>
            </a:r>
            <a:r>
              <a:rPr lang="en-IE" sz="1600" b="0" i="0" u="none" strike="noStrike" cap="none" dirty="0">
                <a:solidFill>
                  <a:srgbClr val="059540"/>
                </a:solidFill>
                <a:latin typeface="Bebas Neue"/>
                <a:ea typeface="Bebas Neue"/>
                <a:cs typeface="Bebas Neue"/>
                <a:sym typeface="Bebas Neue"/>
              </a:rPr>
              <a:t>a </a:t>
            </a:r>
            <a:r>
              <a:rPr lang="en-IE" sz="1600" b="0" i="0" u="none" strike="noStrike" cap="none" dirty="0" err="1">
                <a:solidFill>
                  <a:srgbClr val="059540"/>
                </a:solidFill>
                <a:latin typeface="Bebas Neue"/>
                <a:ea typeface="Bebas Neue"/>
                <a:cs typeface="Bebas Neue"/>
                <a:sym typeface="Bebas Neue"/>
              </a:rPr>
              <a:t>segunda</a:t>
            </a:r>
            <a:r>
              <a:rPr lang="en-IE" sz="1600" b="0" i="0" u="none" strike="noStrike" cap="none" dirty="0">
                <a:solidFill>
                  <a:srgbClr val="059540"/>
                </a:solidFill>
                <a:latin typeface="Bebas Neue"/>
                <a:ea typeface="Bebas Neue"/>
                <a:cs typeface="Bebas Neue"/>
                <a:sym typeface="Bebas Neue"/>
              </a:rPr>
              <a:t> </a:t>
            </a:r>
            <a:r>
              <a:rPr lang="en-IE" sz="1600" b="0" i="0" u="none" strike="noStrike" cap="none" dirty="0" err="1">
                <a:solidFill>
                  <a:srgbClr val="059540"/>
                </a:solidFill>
                <a:latin typeface="Bebas Neue"/>
                <a:ea typeface="Bebas Neue"/>
                <a:cs typeface="Bebas Neue"/>
                <a:sym typeface="Bebas Neue"/>
              </a:rPr>
              <a:t>vida</a:t>
            </a:r>
            <a:r>
              <a:rPr lang="en-IE" sz="1600" b="0" i="0" u="none" strike="noStrike" cap="none" dirty="0">
                <a:solidFill>
                  <a:srgbClr val="059540"/>
                </a:solidFill>
                <a:latin typeface="Bebas Neue"/>
                <a:ea typeface="Bebas Neue"/>
                <a:cs typeface="Bebas Neue"/>
                <a:sym typeface="Bebas Neue"/>
              </a:rPr>
              <a:t> de </a:t>
            </a:r>
            <a:r>
              <a:rPr lang="en-IE" sz="1600" b="0" i="0" u="none" strike="noStrike" cap="none" dirty="0" err="1">
                <a:solidFill>
                  <a:srgbClr val="059540"/>
                </a:solidFill>
                <a:latin typeface="Bebas Neue"/>
                <a:ea typeface="Bebas Neue"/>
                <a:cs typeface="Bebas Neue"/>
                <a:sym typeface="Bebas Neue"/>
              </a:rPr>
              <a:t>uma</a:t>
            </a:r>
            <a:r>
              <a:rPr lang="en-IE" sz="1600" b="0" i="0" u="none" strike="noStrike" cap="none" dirty="0">
                <a:solidFill>
                  <a:srgbClr val="059540"/>
                </a:solidFill>
                <a:latin typeface="Bebas Neue"/>
                <a:ea typeface="Bebas Neue"/>
                <a:cs typeface="Bebas Neue"/>
                <a:sym typeface="Bebas Neue"/>
              </a:rPr>
              <a:t> </a:t>
            </a:r>
            <a:r>
              <a:rPr lang="en-IE" sz="1600" b="0" i="0" u="none" strike="noStrike" cap="none" dirty="0" err="1">
                <a:solidFill>
                  <a:srgbClr val="059540"/>
                </a:solidFill>
                <a:latin typeface="Bebas Neue"/>
                <a:ea typeface="Bebas Neue"/>
                <a:cs typeface="Bebas Neue"/>
                <a:sym typeface="Bebas Neue"/>
              </a:rPr>
              <a:t>cadeira</a:t>
            </a:r>
            <a:r>
              <a:rPr lang="en-IE" sz="1600" b="0" i="0" u="none" strike="noStrike" cap="none" dirty="0">
                <a:solidFill>
                  <a:srgbClr val="059540"/>
                </a:solidFill>
                <a:latin typeface="Bebas Neue"/>
                <a:ea typeface="Bebas Neue"/>
                <a:cs typeface="Bebas Neue"/>
                <a:sym typeface="Bebas Neue"/>
              </a:rPr>
              <a:t> de um </a:t>
            </a:r>
            <a:r>
              <a:rPr lang="en-IE" sz="1600" b="0" i="0" u="none" strike="noStrike" cap="none" dirty="0" err="1">
                <a:solidFill>
                  <a:srgbClr val="059540"/>
                </a:solidFill>
                <a:latin typeface="Bebas Neue"/>
                <a:ea typeface="Bebas Neue"/>
                <a:cs typeface="Bebas Neue"/>
                <a:sym typeface="Bebas Neue"/>
              </a:rPr>
              <a:t>estádio</a:t>
            </a:r>
            <a:endParaRPr lang="en-IE" sz="1600" b="0" i="0" u="none" strike="noStrike" cap="none" dirty="0">
              <a:solidFill>
                <a:srgbClr val="059540"/>
              </a:solidFill>
              <a:latin typeface="Bebas Neue"/>
              <a:ea typeface="Bebas Neue"/>
              <a:cs typeface="Bebas Neue"/>
              <a:sym typeface="Bebas Neue"/>
            </a:endParaRPr>
          </a:p>
          <a:p>
            <a:pPr algn="ctr"/>
            <a:r>
              <a:rPr lang="en-IE" sz="1600" dirty="0">
                <a:solidFill>
                  <a:srgbClr val="059540"/>
                </a:solidFill>
                <a:latin typeface="Bebas Neue"/>
              </a:rPr>
              <a:t>• </a:t>
            </a:r>
            <a:r>
              <a:rPr lang="en-IE" sz="1600" dirty="0" err="1">
                <a:solidFill>
                  <a:srgbClr val="059540"/>
                </a:solidFill>
                <a:latin typeface="Bebas Neue"/>
              </a:rPr>
              <a:t>modelos</a:t>
            </a:r>
            <a:r>
              <a:rPr lang="en-IE" sz="1600" dirty="0">
                <a:solidFill>
                  <a:srgbClr val="059540"/>
                </a:solidFill>
                <a:latin typeface="Bebas Neue"/>
              </a:rPr>
              <a:t> de </a:t>
            </a:r>
            <a:r>
              <a:rPr lang="en-IE" sz="1600" dirty="0" err="1">
                <a:solidFill>
                  <a:srgbClr val="059540"/>
                </a:solidFill>
                <a:latin typeface="Bebas Neue"/>
              </a:rPr>
              <a:t>economia</a:t>
            </a:r>
            <a:r>
              <a:rPr lang="en-IE" sz="1600" dirty="0">
                <a:solidFill>
                  <a:srgbClr val="059540"/>
                </a:solidFill>
                <a:latin typeface="Bebas Neue"/>
              </a:rPr>
              <a:t> Circular</a:t>
            </a:r>
          </a:p>
          <a:p>
            <a:pPr algn="ctr"/>
            <a:r>
              <a:rPr lang="en-IE" sz="1600" dirty="0">
                <a:solidFill>
                  <a:srgbClr val="059540"/>
                </a:solidFill>
                <a:latin typeface="Bebas Neue"/>
              </a:rPr>
              <a:t>• Design Thinking</a:t>
            </a:r>
          </a:p>
          <a:p>
            <a:pPr algn="ctr"/>
            <a:r>
              <a:rPr lang="en-IE" sz="1600" dirty="0">
                <a:solidFill>
                  <a:srgbClr val="059540"/>
                </a:solidFill>
                <a:latin typeface="Bebas Neue"/>
              </a:rPr>
              <a:t>• </a:t>
            </a:r>
            <a:r>
              <a:rPr lang="en-IE" sz="1600" dirty="0" err="1">
                <a:solidFill>
                  <a:srgbClr val="059540"/>
                </a:solidFill>
                <a:latin typeface="Bebas Neue"/>
              </a:rPr>
              <a:t>reciclagem</a:t>
            </a:r>
            <a:r>
              <a:rPr lang="en-IE" sz="1600" dirty="0">
                <a:solidFill>
                  <a:srgbClr val="059540"/>
                </a:solidFill>
                <a:latin typeface="Bebas Neue"/>
              </a:rPr>
              <a:t>/</a:t>
            </a:r>
            <a:r>
              <a:rPr lang="en-IE" sz="1600" dirty="0" err="1">
                <a:solidFill>
                  <a:srgbClr val="059540"/>
                </a:solidFill>
                <a:latin typeface="Bebas Neue"/>
              </a:rPr>
              <a:t>reutilização</a:t>
            </a:r>
            <a:r>
              <a:rPr lang="en-IE" sz="1600" dirty="0">
                <a:solidFill>
                  <a:srgbClr val="059540"/>
                </a:solidFill>
                <a:latin typeface="Bebas Neue"/>
              </a:rPr>
              <a:t> </a:t>
            </a:r>
            <a:r>
              <a:rPr lang="en-IE" sz="1600" dirty="0" err="1">
                <a:solidFill>
                  <a:srgbClr val="059540"/>
                </a:solidFill>
                <a:latin typeface="Bebas Neue"/>
              </a:rPr>
              <a:t>Colaborativa</a:t>
            </a:r>
            <a:r>
              <a:rPr lang="en-IE" sz="1600" dirty="0">
                <a:solidFill>
                  <a:srgbClr val="059540"/>
                </a:solidFill>
                <a:latin typeface="Bebas Neue"/>
              </a:rPr>
              <a:t> • </a:t>
            </a:r>
            <a:r>
              <a:rPr lang="en-IE" sz="1600">
                <a:solidFill>
                  <a:srgbClr val="059540"/>
                </a:solidFill>
                <a:latin typeface="Bebas Neue"/>
              </a:rPr>
              <a:t>canvas de Design </a:t>
            </a:r>
            <a:r>
              <a:rPr lang="en-IE" sz="1600" dirty="0">
                <a:solidFill>
                  <a:srgbClr val="059540"/>
                </a:solidFill>
                <a:latin typeface="Bebas Neue"/>
              </a:rPr>
              <a:t>thinking</a:t>
            </a:r>
          </a:p>
          <a:p>
            <a:pPr algn="ctr"/>
            <a:r>
              <a:rPr lang="en-IE" sz="1600" dirty="0">
                <a:solidFill>
                  <a:srgbClr val="059540"/>
                </a:solidFill>
                <a:latin typeface="Bebas Neue"/>
              </a:rPr>
              <a:t>• canvas do </a:t>
            </a:r>
            <a:r>
              <a:rPr lang="en-IE" sz="1600" dirty="0" err="1">
                <a:solidFill>
                  <a:srgbClr val="059540"/>
                </a:solidFill>
                <a:latin typeface="Bebas Neue"/>
              </a:rPr>
              <a:t>modelo</a:t>
            </a:r>
            <a:r>
              <a:rPr lang="en-IE" sz="1600" dirty="0">
                <a:solidFill>
                  <a:srgbClr val="059540"/>
                </a:solidFill>
                <a:latin typeface="Bebas Neue"/>
              </a:rPr>
              <a:t> de </a:t>
            </a:r>
            <a:r>
              <a:rPr lang="en-IE" sz="1600" dirty="0" err="1">
                <a:solidFill>
                  <a:srgbClr val="059540"/>
                </a:solidFill>
                <a:latin typeface="Bebas Neue"/>
              </a:rPr>
              <a:t>negócios</a:t>
            </a:r>
            <a:endParaRPr lang="en-IE" sz="1600" dirty="0">
              <a:solidFill>
                <a:srgbClr val="059540"/>
              </a:solidFill>
              <a:latin typeface="Bebas Neue"/>
            </a:endParaRPr>
          </a:p>
          <a:p>
            <a:pPr marL="0" marR="0" lvl="0" indent="0" algn="ctr" rtl="0">
              <a:lnSpc>
                <a:spcPct val="100000"/>
              </a:lnSpc>
              <a:spcBef>
                <a:spcPts val="0"/>
              </a:spcBef>
              <a:spcAft>
                <a:spcPts val="0"/>
              </a:spcAft>
              <a:buNone/>
            </a:pPr>
            <a:endParaRPr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dirty="0"/>
              <a:t>OBJETIVO DA Masterclass</a:t>
            </a:r>
            <a:endParaRPr dirty="0"/>
          </a:p>
        </p:txBody>
      </p:sp>
      <p:sp>
        <p:nvSpPr>
          <p:cNvPr id="2" name="CaixaDeTexto 1">
            <a:extLst>
              <a:ext uri="{FF2B5EF4-FFF2-40B4-BE49-F238E27FC236}">
                <a16:creationId xmlns:a16="http://schemas.microsoft.com/office/drawing/2014/main" id="{73B2C0DC-BE4E-41BD-B448-BAA38552F57E}"/>
              </a:ext>
            </a:extLst>
          </p:cNvPr>
          <p:cNvSpPr txBox="1"/>
          <p:nvPr/>
        </p:nvSpPr>
        <p:spPr>
          <a:xfrm>
            <a:off x="713225" y="1907147"/>
            <a:ext cx="7717800" cy="2462213"/>
          </a:xfrm>
          <a:prstGeom prst="rect">
            <a:avLst/>
          </a:prstGeom>
          <a:noFill/>
        </p:spPr>
        <p:txBody>
          <a:bodyPr wrap="square" rtlCol="0">
            <a:spAutoFit/>
          </a:bodyPr>
          <a:lstStyle/>
          <a:p>
            <a:pPr algn="just"/>
            <a:r>
              <a:rPr lang="pt-PT" dirty="0"/>
              <a:t>Esta </a:t>
            </a:r>
            <a:r>
              <a:rPr lang="pt-PT" dirty="0" err="1"/>
              <a:t>Masterclass</a:t>
            </a:r>
            <a:r>
              <a:rPr lang="pt-PT" dirty="0"/>
              <a:t> tem como objetivo apresentar um estudo de caso baseado na reciclagem e reutilização no contexto de modelos de negócio circulares</a:t>
            </a:r>
            <a:r>
              <a:rPr lang="en-AU" dirty="0"/>
              <a:t>. </a:t>
            </a:r>
          </a:p>
          <a:p>
            <a:pPr algn="just"/>
            <a:endParaRPr lang="en-AU" dirty="0"/>
          </a:p>
          <a:p>
            <a:pPr algn="just"/>
            <a:r>
              <a:rPr lang="pt-PT" dirty="0"/>
              <a:t>Os formandos terão a oportunidade de desenvolver um </a:t>
            </a:r>
            <a:r>
              <a:rPr lang="pt-PT" dirty="0" err="1"/>
              <a:t>Canvas</a:t>
            </a:r>
            <a:r>
              <a:rPr lang="pt-PT" dirty="0"/>
              <a:t> sobre Design </a:t>
            </a:r>
            <a:r>
              <a:rPr lang="pt-PT" dirty="0" err="1"/>
              <a:t>Thinking</a:t>
            </a:r>
            <a:r>
              <a:rPr lang="pt-PT" dirty="0"/>
              <a:t> e um </a:t>
            </a:r>
            <a:r>
              <a:rPr lang="pt-PT" dirty="0" err="1"/>
              <a:t>Canvas</a:t>
            </a:r>
            <a:r>
              <a:rPr lang="pt-PT" dirty="0"/>
              <a:t> sobre Modelos de Negócio Circulares enquanto aprofundam os seus conhecimentos nos conceitos de:</a:t>
            </a:r>
            <a:endParaRPr lang="en-AU" dirty="0"/>
          </a:p>
          <a:p>
            <a:pPr algn="just"/>
            <a:endParaRPr lang="en-AU" dirty="0"/>
          </a:p>
          <a:p>
            <a:pPr algn="just"/>
            <a:r>
              <a:rPr lang="en-AU" dirty="0"/>
              <a:t>•</a:t>
            </a:r>
            <a:r>
              <a:rPr lang="pt-PT" dirty="0"/>
              <a:t> Modelos de negócio circulares</a:t>
            </a:r>
          </a:p>
          <a:p>
            <a:pPr algn="just"/>
            <a:r>
              <a:rPr lang="en-AU" dirty="0"/>
              <a:t>• </a:t>
            </a:r>
            <a:r>
              <a:rPr lang="pt-PT" dirty="0"/>
              <a:t>Design </a:t>
            </a:r>
            <a:r>
              <a:rPr lang="pt-PT" dirty="0" err="1"/>
              <a:t>Thinking</a:t>
            </a:r>
            <a:endParaRPr lang="pt-PT" dirty="0"/>
          </a:p>
          <a:p>
            <a:pPr algn="just"/>
            <a:r>
              <a:rPr lang="en-AU" dirty="0"/>
              <a:t>• </a:t>
            </a:r>
            <a:r>
              <a:rPr lang="pt-PT" dirty="0"/>
              <a:t>Reciclagem/Reutilização colaborativa</a:t>
            </a:r>
          </a:p>
          <a:p>
            <a:pPr algn="just"/>
            <a:r>
              <a:rPr lang="en-AU" dirty="0"/>
              <a:t>• </a:t>
            </a:r>
            <a:r>
              <a:rPr lang="pt-PT" dirty="0"/>
              <a:t>Reciclagem</a:t>
            </a:r>
            <a:endParaRPr lang="en-A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4"/>
          <p:cNvSpPr txBox="1">
            <a:spLocks noGrp="1"/>
          </p:cNvSpPr>
          <p:nvPr>
            <p:ph type="title"/>
          </p:nvPr>
        </p:nvSpPr>
        <p:spPr>
          <a:xfrm>
            <a:off x="768884" y="313342"/>
            <a:ext cx="7717800" cy="991218"/>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dirty="0"/>
              <a:t>EStruturA DA Masterclass</a:t>
            </a:r>
            <a:endParaRPr dirty="0"/>
          </a:p>
        </p:txBody>
      </p:sp>
      <p:graphicFrame>
        <p:nvGraphicFramePr>
          <p:cNvPr id="5" name="Tabela 4">
            <a:extLst>
              <a:ext uri="{FF2B5EF4-FFF2-40B4-BE49-F238E27FC236}">
                <a16:creationId xmlns:a16="http://schemas.microsoft.com/office/drawing/2014/main" id="{C9B0F995-D011-4568-8DD9-E69FFBF2FFD6}"/>
              </a:ext>
            </a:extLst>
          </p:cNvPr>
          <p:cNvGraphicFramePr>
            <a:graphicFrameLocks noGrp="1"/>
          </p:cNvGraphicFramePr>
          <p:nvPr>
            <p:extLst>
              <p:ext uri="{D42A27DB-BD31-4B8C-83A1-F6EECF244321}">
                <p14:modId xmlns:p14="http://schemas.microsoft.com/office/powerpoint/2010/main" val="4190592424"/>
              </p:ext>
            </p:extLst>
          </p:nvPr>
        </p:nvGraphicFramePr>
        <p:xfrm>
          <a:off x="1109191" y="1304561"/>
          <a:ext cx="7377494" cy="3331049"/>
        </p:xfrm>
        <a:graphic>
          <a:graphicData uri="http://schemas.openxmlformats.org/drawingml/2006/table">
            <a:tbl>
              <a:tblPr firstRow="1" bandRow="1">
                <a:tableStyleId>{0505E3EF-67EA-436B-97B2-0124C06EBD24}</a:tableStyleId>
              </a:tblPr>
              <a:tblGrid>
                <a:gridCol w="1973052">
                  <a:extLst>
                    <a:ext uri="{9D8B030D-6E8A-4147-A177-3AD203B41FA5}">
                      <a16:colId xmlns:a16="http://schemas.microsoft.com/office/drawing/2014/main" val="1322618489"/>
                    </a:ext>
                  </a:extLst>
                </a:gridCol>
                <a:gridCol w="5404442">
                  <a:extLst>
                    <a:ext uri="{9D8B030D-6E8A-4147-A177-3AD203B41FA5}">
                      <a16:colId xmlns:a16="http://schemas.microsoft.com/office/drawing/2014/main" val="3142294435"/>
                    </a:ext>
                  </a:extLst>
                </a:gridCol>
              </a:tblGrid>
              <a:tr h="401265">
                <a:tc>
                  <a:txBody>
                    <a:bodyPr/>
                    <a:lstStyle/>
                    <a:p>
                      <a:r>
                        <a:rPr lang="pt-PT" sz="900" b="0" dirty="0"/>
                        <a:t>TIPO DE ATIVIDADE</a:t>
                      </a:r>
                    </a:p>
                  </a:txBody>
                  <a:tcPr/>
                </a:tc>
                <a:tc>
                  <a:txBody>
                    <a:bodyPr/>
                    <a:lstStyle/>
                    <a:p>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a:t>
                      </a:r>
                      <a:r>
                        <a:rPr lang="pt-PT" sz="900" b="0" i="0" u="none" strike="noStrike" cap="none" dirty="0">
                          <a:solidFill>
                            <a:schemeClr val="dk1"/>
                          </a:solidFill>
                          <a:effectLst/>
                          <a:latin typeface="+mn-lt"/>
                          <a:ea typeface="+mn-ea"/>
                          <a:cs typeface="+mn-cs"/>
                          <a:sym typeface="Arial"/>
                        </a:rPr>
                        <a:t>Atividade em sala de aula</a:t>
                      </a:r>
                      <a:endParaRPr lang="pt-PT" sz="900" b="0" dirty="0"/>
                    </a:p>
                  </a:txBody>
                  <a:tcPr/>
                </a:tc>
                <a:extLst>
                  <a:ext uri="{0D108BD9-81ED-4DB2-BD59-A6C34878D82A}">
                    <a16:rowId xmlns:a16="http://schemas.microsoft.com/office/drawing/2014/main" val="831256997"/>
                  </a:ext>
                </a:extLst>
              </a:tr>
              <a:tr h="692594">
                <a:tc>
                  <a:txBody>
                    <a:bodyPr/>
                    <a:lstStyle/>
                    <a:p>
                      <a:r>
                        <a:rPr lang="en-GB" sz="900" b="0" i="0" u="none" strike="noStrike" cap="none" dirty="0">
                          <a:solidFill>
                            <a:schemeClr val="dk1"/>
                          </a:solidFill>
                          <a:effectLst/>
                          <a:latin typeface="+mn-lt"/>
                          <a:ea typeface="+mn-ea"/>
                          <a:cs typeface="+mn-cs"/>
                          <a:sym typeface="Arial"/>
                        </a:rPr>
                        <a:t>OBJETIVOS DE APRENDIZAGEM</a:t>
                      </a:r>
                      <a:endParaRPr lang="pt-PT" sz="900" b="0" dirty="0"/>
                    </a:p>
                  </a:txBody>
                  <a:tcPr/>
                </a:tc>
                <a:tc>
                  <a:txBody>
                    <a:bodyPr/>
                    <a:lstStyle/>
                    <a:p>
                      <a:pPr lvl="0"/>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a:t>
                      </a:r>
                      <a:r>
                        <a:rPr lang="en-GB" sz="900" b="0" i="0" u="none" strike="noStrike" cap="none" dirty="0" err="1">
                          <a:solidFill>
                            <a:schemeClr val="dk1"/>
                          </a:solidFill>
                          <a:effectLst/>
                          <a:latin typeface="Verdana" panose="020B0604030504040204" pitchFamily="34" charset="0"/>
                          <a:ea typeface="Verdana" panose="020B0604030504040204" pitchFamily="34" charset="0"/>
                          <a:cs typeface="+mn-cs"/>
                          <a:sym typeface="Arial"/>
                        </a:rPr>
                        <a:t>Modelos</a:t>
                      </a:r>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de </a:t>
                      </a:r>
                      <a:r>
                        <a:rPr lang="en-GB" sz="900" b="0" i="0" u="none" strike="noStrike" cap="none" dirty="0" err="1">
                          <a:solidFill>
                            <a:schemeClr val="dk1"/>
                          </a:solidFill>
                          <a:effectLst/>
                          <a:latin typeface="Verdana" panose="020B0604030504040204" pitchFamily="34" charset="0"/>
                          <a:ea typeface="Verdana" panose="020B0604030504040204" pitchFamily="34" charset="0"/>
                          <a:cs typeface="+mn-cs"/>
                          <a:sym typeface="Arial"/>
                        </a:rPr>
                        <a:t>negócios</a:t>
                      </a:r>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a:t>
                      </a:r>
                      <a:r>
                        <a:rPr lang="en-GB" sz="900" b="0" i="0" u="none" strike="noStrike" cap="none" dirty="0">
                          <a:solidFill>
                            <a:schemeClr val="dk1"/>
                          </a:solidFill>
                          <a:effectLst/>
                          <a:latin typeface="+mn-lt"/>
                          <a:ea typeface="+mn-ea"/>
                          <a:cs typeface="+mn-cs"/>
                          <a:sym typeface="Arial"/>
                        </a:rPr>
                        <a:t>circulares</a:t>
                      </a:r>
                    </a:p>
                    <a:p>
                      <a:pPr lvl="0"/>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a:t>
                      </a:r>
                      <a:r>
                        <a:rPr lang="en-GB" sz="900" b="0" i="0" u="none" strike="noStrike" cap="none" dirty="0" err="1">
                          <a:solidFill>
                            <a:schemeClr val="dk1"/>
                          </a:solidFill>
                          <a:effectLst/>
                          <a:latin typeface="Verdana" panose="020B0604030504040204" pitchFamily="34" charset="0"/>
                          <a:ea typeface="Verdana" panose="020B0604030504040204" pitchFamily="34" charset="0"/>
                          <a:cs typeface="+mn-cs"/>
                          <a:sym typeface="Arial"/>
                        </a:rPr>
                        <a:t>Reciclagem</a:t>
                      </a:r>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a:t>
                      </a:r>
                      <a:r>
                        <a:rPr lang="en-GB" sz="900" b="0" i="0" u="none" strike="noStrike" cap="none" dirty="0" err="1">
                          <a:solidFill>
                            <a:schemeClr val="dk1"/>
                          </a:solidFill>
                          <a:effectLst/>
                          <a:latin typeface="Verdana" panose="020B0604030504040204" pitchFamily="34" charset="0"/>
                          <a:ea typeface="Verdana" panose="020B0604030504040204" pitchFamily="34" charset="0"/>
                          <a:cs typeface="+mn-cs"/>
                          <a:sym typeface="Arial"/>
                        </a:rPr>
                        <a:t>reutilização</a:t>
                      </a:r>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a:t>
                      </a:r>
                      <a:r>
                        <a:rPr lang="en-GB" sz="900" b="0" i="0" u="none" strike="noStrike" cap="none" dirty="0" err="1">
                          <a:solidFill>
                            <a:schemeClr val="dk1"/>
                          </a:solidFill>
                          <a:effectLst/>
                          <a:latin typeface="+mn-lt"/>
                          <a:ea typeface="+mn-ea"/>
                          <a:cs typeface="+mn-cs"/>
                          <a:sym typeface="Arial"/>
                        </a:rPr>
                        <a:t>colaborativa</a:t>
                      </a:r>
                      <a:endParaRPr lang="en-GB" sz="900" b="0" i="0" u="none" strike="noStrike" cap="none" dirty="0">
                        <a:solidFill>
                          <a:schemeClr val="dk1"/>
                        </a:solidFill>
                        <a:effectLst/>
                        <a:latin typeface="+mn-lt"/>
                        <a:ea typeface="+mn-ea"/>
                        <a:cs typeface="+mn-cs"/>
                        <a:sym typeface="Arial"/>
                      </a:endParaRPr>
                    </a:p>
                    <a:p>
                      <a:pPr lvl="0"/>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a:t>
                      </a:r>
                      <a:r>
                        <a:rPr lang="pt-PT" sz="900" b="0" i="0" u="none" strike="noStrike" cap="none" dirty="0">
                          <a:solidFill>
                            <a:schemeClr val="dk1"/>
                          </a:solidFill>
                          <a:effectLst/>
                          <a:latin typeface="+mn-lt"/>
                          <a:ea typeface="+mn-ea"/>
                          <a:cs typeface="+mn-cs"/>
                          <a:sym typeface="Arial"/>
                        </a:rPr>
                        <a:t>Design Thinking</a:t>
                      </a:r>
                    </a:p>
                    <a:p>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a:t>
                      </a:r>
                      <a:r>
                        <a:rPr lang="en-GB" sz="900" b="0" i="0" u="none" strike="noStrike" cap="none" dirty="0" err="1">
                          <a:solidFill>
                            <a:schemeClr val="dk1"/>
                          </a:solidFill>
                          <a:effectLst/>
                          <a:latin typeface="Verdana" panose="020B0604030504040204" pitchFamily="34" charset="0"/>
                          <a:ea typeface="Verdana" panose="020B0604030504040204" pitchFamily="34" charset="0"/>
                          <a:cs typeface="+mn-cs"/>
                          <a:sym typeface="Arial"/>
                        </a:rPr>
                        <a:t>Práticas</a:t>
                      </a:r>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de </a:t>
                      </a:r>
                      <a:r>
                        <a:rPr lang="en-GB" sz="900" b="0" i="0" u="none" strike="noStrike" cap="none" dirty="0" err="1">
                          <a:solidFill>
                            <a:schemeClr val="dk1"/>
                          </a:solidFill>
                          <a:effectLst/>
                          <a:latin typeface="Verdana" panose="020B0604030504040204" pitchFamily="34" charset="0"/>
                          <a:ea typeface="Verdana" panose="020B0604030504040204" pitchFamily="34" charset="0"/>
                          <a:cs typeface="+mn-cs"/>
                          <a:sym typeface="Arial"/>
                        </a:rPr>
                        <a:t>economia</a:t>
                      </a:r>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a:t>
                      </a:r>
                      <a:r>
                        <a:rPr lang="en-GB" sz="900" b="0" i="0" u="none" strike="noStrike" cap="none" dirty="0">
                          <a:solidFill>
                            <a:schemeClr val="dk1"/>
                          </a:solidFill>
                          <a:effectLst/>
                          <a:latin typeface="+mn-lt"/>
                          <a:ea typeface="+mn-ea"/>
                          <a:cs typeface="+mn-cs"/>
                          <a:sym typeface="Arial"/>
                        </a:rPr>
                        <a:t>circular</a:t>
                      </a:r>
                      <a:endParaRPr lang="pt-PT" sz="900" b="0" dirty="0"/>
                    </a:p>
                  </a:txBody>
                  <a:tcPr/>
                </a:tc>
                <a:extLst>
                  <a:ext uri="{0D108BD9-81ED-4DB2-BD59-A6C34878D82A}">
                    <a16:rowId xmlns:a16="http://schemas.microsoft.com/office/drawing/2014/main" val="27690367"/>
                  </a:ext>
                </a:extLst>
              </a:tr>
              <a:tr h="401265">
                <a:tc>
                  <a:txBody>
                    <a:bodyPr/>
                    <a:lstStyle/>
                    <a:p>
                      <a:r>
                        <a:rPr lang="en-GB" sz="900" b="0" i="0" u="none" strike="noStrike" cap="none" dirty="0">
                          <a:solidFill>
                            <a:schemeClr val="dk1"/>
                          </a:solidFill>
                          <a:effectLst/>
                          <a:latin typeface="+mn-lt"/>
                          <a:ea typeface="+mn-ea"/>
                          <a:cs typeface="+mn-cs"/>
                          <a:sym typeface="Arial"/>
                        </a:rPr>
                        <a:t>METÓDO(S) DE APRENDIZAGEM</a:t>
                      </a:r>
                      <a:endParaRPr lang="pt-PT" sz="900" b="0" dirty="0"/>
                    </a:p>
                  </a:txBody>
                  <a:tcPr/>
                </a:tc>
                <a:tc>
                  <a:txBody>
                    <a:bodyPr/>
                    <a:lstStyle/>
                    <a:p>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a:t>
                      </a:r>
                      <a:r>
                        <a:rPr lang="en-GB" sz="900" b="0" i="0" u="none" strike="noStrike" cap="none" dirty="0">
                          <a:solidFill>
                            <a:schemeClr val="dk1"/>
                          </a:solidFill>
                          <a:effectLst/>
                          <a:latin typeface="+mn-lt"/>
                          <a:ea typeface="+mn-ea"/>
                          <a:cs typeface="+mn-cs"/>
                          <a:sym typeface="Arial"/>
                        </a:rPr>
                        <a:t>ABP (</a:t>
                      </a:r>
                      <a:r>
                        <a:rPr lang="en-GB" sz="900" b="0" i="0" u="none" strike="noStrike" cap="none" dirty="0" err="1">
                          <a:solidFill>
                            <a:schemeClr val="dk1"/>
                          </a:solidFill>
                          <a:effectLst/>
                          <a:latin typeface="+mn-lt"/>
                          <a:ea typeface="+mn-ea"/>
                          <a:cs typeface="+mn-cs"/>
                          <a:sym typeface="Arial"/>
                        </a:rPr>
                        <a:t>Aprendizagem</a:t>
                      </a:r>
                      <a:r>
                        <a:rPr lang="en-GB" sz="900" b="0" i="0" u="none" strike="noStrike" cap="none" dirty="0">
                          <a:solidFill>
                            <a:schemeClr val="dk1"/>
                          </a:solidFill>
                          <a:effectLst/>
                          <a:latin typeface="+mn-lt"/>
                          <a:ea typeface="+mn-ea"/>
                          <a:cs typeface="+mn-cs"/>
                          <a:sym typeface="Arial"/>
                        </a:rPr>
                        <a:t> </a:t>
                      </a:r>
                      <a:r>
                        <a:rPr lang="en-GB" sz="900" b="0" i="0" u="none" strike="noStrike" cap="none" dirty="0" err="1">
                          <a:solidFill>
                            <a:schemeClr val="dk1"/>
                          </a:solidFill>
                          <a:effectLst/>
                          <a:latin typeface="+mn-lt"/>
                          <a:ea typeface="+mn-ea"/>
                          <a:cs typeface="+mn-cs"/>
                          <a:sym typeface="Arial"/>
                        </a:rPr>
                        <a:t>baseada</a:t>
                      </a:r>
                      <a:r>
                        <a:rPr lang="en-GB" sz="900" b="0" i="0" u="none" strike="noStrike" cap="none" dirty="0">
                          <a:solidFill>
                            <a:schemeClr val="dk1"/>
                          </a:solidFill>
                          <a:effectLst/>
                          <a:latin typeface="+mn-lt"/>
                          <a:ea typeface="+mn-ea"/>
                          <a:cs typeface="+mn-cs"/>
                          <a:sym typeface="Arial"/>
                        </a:rPr>
                        <a:t> </a:t>
                      </a:r>
                      <a:r>
                        <a:rPr lang="en-GB" sz="900" b="0" i="0" u="none" strike="noStrike" cap="none" dirty="0" err="1">
                          <a:solidFill>
                            <a:schemeClr val="dk1"/>
                          </a:solidFill>
                          <a:effectLst/>
                          <a:latin typeface="+mn-lt"/>
                          <a:ea typeface="+mn-ea"/>
                          <a:cs typeface="+mn-cs"/>
                          <a:sym typeface="Arial"/>
                        </a:rPr>
                        <a:t>em</a:t>
                      </a:r>
                      <a:r>
                        <a:rPr lang="en-GB" sz="900" b="0" i="0" u="none" strike="noStrike" cap="none" dirty="0">
                          <a:solidFill>
                            <a:schemeClr val="dk1"/>
                          </a:solidFill>
                          <a:effectLst/>
                          <a:latin typeface="+mn-lt"/>
                          <a:ea typeface="+mn-ea"/>
                          <a:cs typeface="+mn-cs"/>
                          <a:sym typeface="Arial"/>
                        </a:rPr>
                        <a:t> </a:t>
                      </a:r>
                      <a:r>
                        <a:rPr lang="en-GB" sz="900" b="0" i="0" u="none" strike="noStrike" cap="none" dirty="0" err="1">
                          <a:solidFill>
                            <a:schemeClr val="dk1"/>
                          </a:solidFill>
                          <a:effectLst/>
                          <a:latin typeface="+mn-lt"/>
                          <a:ea typeface="+mn-ea"/>
                          <a:cs typeface="+mn-cs"/>
                          <a:sym typeface="Arial"/>
                        </a:rPr>
                        <a:t>problemas</a:t>
                      </a:r>
                      <a:r>
                        <a:rPr lang="en-GB" sz="900" b="0" i="0" u="none" strike="noStrike" cap="none" dirty="0">
                          <a:solidFill>
                            <a:schemeClr val="dk1"/>
                          </a:solidFill>
                          <a:effectLst/>
                          <a:latin typeface="+mn-lt"/>
                          <a:ea typeface="+mn-ea"/>
                          <a:cs typeface="+mn-cs"/>
                          <a:sym typeface="Arial"/>
                        </a:rPr>
                        <a:t>), </a:t>
                      </a:r>
                      <a:r>
                        <a:rPr lang="en-GB" sz="900" b="0" i="0" u="none" strike="noStrike" cap="none" dirty="0" err="1">
                          <a:solidFill>
                            <a:schemeClr val="dk1"/>
                          </a:solidFill>
                          <a:effectLst/>
                          <a:latin typeface="+mn-lt"/>
                          <a:ea typeface="+mn-ea"/>
                          <a:cs typeface="+mn-cs"/>
                          <a:sym typeface="Arial"/>
                        </a:rPr>
                        <a:t>aprendizagem</a:t>
                      </a:r>
                      <a:r>
                        <a:rPr lang="en-GB" sz="900" b="0" i="0" u="none" strike="noStrike" cap="none" dirty="0">
                          <a:solidFill>
                            <a:schemeClr val="dk1"/>
                          </a:solidFill>
                          <a:effectLst/>
                          <a:latin typeface="+mn-lt"/>
                          <a:ea typeface="+mn-ea"/>
                          <a:cs typeface="+mn-cs"/>
                          <a:sym typeface="Arial"/>
                        </a:rPr>
                        <a:t> experimental</a:t>
                      </a:r>
                      <a:endParaRPr lang="pt-PT" sz="900" b="0" dirty="0"/>
                    </a:p>
                  </a:txBody>
                  <a:tcPr/>
                </a:tc>
                <a:extLst>
                  <a:ext uri="{0D108BD9-81ED-4DB2-BD59-A6C34878D82A}">
                    <a16:rowId xmlns:a16="http://schemas.microsoft.com/office/drawing/2014/main" val="4162636176"/>
                  </a:ext>
                </a:extLst>
              </a:tr>
              <a:tr h="1434660">
                <a:tc>
                  <a:txBody>
                    <a:bodyPr/>
                    <a:lstStyle/>
                    <a:p>
                      <a:r>
                        <a:rPr lang="en-GB" sz="900" b="0" i="0" u="none" strike="noStrike" cap="none" dirty="0">
                          <a:solidFill>
                            <a:schemeClr val="dk1"/>
                          </a:solidFill>
                          <a:effectLst/>
                          <a:latin typeface="+mn-lt"/>
                          <a:ea typeface="+mn-ea"/>
                          <a:cs typeface="+mn-cs"/>
                          <a:sym typeface="Arial"/>
                        </a:rPr>
                        <a:t>TEMPO/ DURAÇÃO</a:t>
                      </a:r>
                      <a:endParaRPr lang="pt-PT" sz="900" b="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a:t>
                      </a:r>
                      <a:r>
                        <a:rPr lang="en-GB" sz="900" b="0" i="0" u="none" strike="noStrike" cap="none" dirty="0" err="1">
                          <a:solidFill>
                            <a:schemeClr val="dk1"/>
                          </a:solidFill>
                          <a:effectLst/>
                          <a:latin typeface="+mn-lt"/>
                          <a:ea typeface="+mn-ea"/>
                          <a:cs typeface="+mn-cs"/>
                          <a:sym typeface="Arial"/>
                        </a:rPr>
                        <a:t>Duração</a:t>
                      </a:r>
                      <a:r>
                        <a:rPr lang="en-GB" sz="900" b="0" i="0" u="none" strike="noStrike" cap="none" dirty="0">
                          <a:solidFill>
                            <a:schemeClr val="dk1"/>
                          </a:solidFill>
                          <a:effectLst/>
                          <a:latin typeface="+mn-lt"/>
                          <a:ea typeface="+mn-ea"/>
                          <a:cs typeface="+mn-cs"/>
                          <a:sym typeface="Arial"/>
                        </a:rPr>
                        <a:t> total: 90 </a:t>
                      </a:r>
                      <a:r>
                        <a:rPr lang="en-GB" sz="900" b="0" i="0" u="none" strike="noStrike" cap="none" dirty="0" err="1">
                          <a:solidFill>
                            <a:schemeClr val="dk1"/>
                          </a:solidFill>
                          <a:effectLst/>
                          <a:latin typeface="+mn-lt"/>
                          <a:ea typeface="+mn-ea"/>
                          <a:cs typeface="+mn-cs"/>
                          <a:sym typeface="Arial"/>
                        </a:rPr>
                        <a:t>minutos</a:t>
                      </a:r>
                      <a:r>
                        <a:rPr lang="en-GB" sz="900" b="0" i="0" u="none" strike="noStrike" cap="none" dirty="0">
                          <a:solidFill>
                            <a:schemeClr val="dk1"/>
                          </a:solidFill>
                          <a:effectLst/>
                          <a:latin typeface="+mn-lt"/>
                          <a:ea typeface="+mn-ea"/>
                          <a:cs typeface="+mn-cs"/>
                          <a:sym typeface="Arial"/>
                        </a:rPr>
                        <a:t> (</a:t>
                      </a:r>
                      <a:r>
                        <a:rPr lang="en-GB" sz="900" b="0" i="0" u="none" strike="noStrike" cap="none" dirty="0" err="1">
                          <a:solidFill>
                            <a:schemeClr val="dk1"/>
                          </a:solidFill>
                          <a:effectLst/>
                          <a:latin typeface="+mn-lt"/>
                          <a:ea typeface="+mn-ea"/>
                          <a:cs typeface="+mn-cs"/>
                          <a:sym typeface="Arial"/>
                        </a:rPr>
                        <a:t>dependendo</a:t>
                      </a:r>
                      <a:r>
                        <a:rPr lang="en-GB" sz="900" b="0" i="0" u="none" strike="noStrike" cap="none" dirty="0">
                          <a:solidFill>
                            <a:schemeClr val="dk1"/>
                          </a:solidFill>
                          <a:effectLst/>
                          <a:latin typeface="+mn-lt"/>
                          <a:ea typeface="+mn-ea"/>
                          <a:cs typeface="+mn-cs"/>
                          <a:sym typeface="Arial"/>
                        </a:rPr>
                        <a:t> da </a:t>
                      </a:r>
                      <a:r>
                        <a:rPr lang="en-GB" sz="900" b="0" i="0" u="none" strike="noStrike" cap="none" dirty="0" err="1">
                          <a:solidFill>
                            <a:schemeClr val="dk1"/>
                          </a:solidFill>
                          <a:effectLst/>
                          <a:latin typeface="+mn-lt"/>
                          <a:ea typeface="+mn-ea"/>
                          <a:cs typeface="+mn-cs"/>
                          <a:sym typeface="Arial"/>
                        </a:rPr>
                        <a:t>dimensão</a:t>
                      </a:r>
                      <a:r>
                        <a:rPr lang="en-GB" sz="900" b="0" i="0" u="none" strike="noStrike" cap="none" dirty="0">
                          <a:solidFill>
                            <a:schemeClr val="dk1"/>
                          </a:solidFill>
                          <a:effectLst/>
                          <a:latin typeface="+mn-lt"/>
                          <a:ea typeface="+mn-ea"/>
                          <a:cs typeface="+mn-cs"/>
                          <a:sym typeface="Arial"/>
                        </a:rPr>
                        <a:t> do </a:t>
                      </a:r>
                      <a:r>
                        <a:rPr lang="en-GB" sz="900" b="0" i="0" u="none" strike="noStrike" cap="none" dirty="0" err="1">
                          <a:solidFill>
                            <a:schemeClr val="dk1"/>
                          </a:solidFill>
                          <a:effectLst/>
                          <a:latin typeface="+mn-lt"/>
                          <a:ea typeface="+mn-ea"/>
                          <a:cs typeface="+mn-cs"/>
                          <a:sym typeface="Arial"/>
                        </a:rPr>
                        <a:t>grupo</a:t>
                      </a:r>
                      <a:r>
                        <a:rPr lang="en-GB" sz="900" b="0" i="0" u="none" strike="noStrike" cap="none" dirty="0">
                          <a:solidFill>
                            <a:schemeClr val="dk1"/>
                          </a:solidFill>
                          <a:effectLst/>
                          <a:latin typeface="+mn-lt"/>
                          <a:ea typeface="+mn-ea"/>
                          <a:cs typeface="+mn-cs"/>
                          <a:sym typeface="Arial"/>
                        </a:rPr>
                        <a:t>)</a:t>
                      </a:r>
                      <a:endParaRPr lang="pt-PT" sz="900" b="0" i="0" u="none" strike="noStrike" cap="none" dirty="0">
                        <a:solidFill>
                          <a:schemeClr val="dk1"/>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a:t>
                      </a:r>
                      <a:r>
                        <a:rPr lang="en-GB" sz="900" b="0" i="0" u="none" strike="noStrike" cap="none" dirty="0">
                          <a:solidFill>
                            <a:schemeClr val="dk1"/>
                          </a:solidFill>
                          <a:effectLst/>
                          <a:latin typeface="+mn-lt"/>
                          <a:ea typeface="+mn-ea"/>
                          <a:cs typeface="+mn-cs"/>
                          <a:sym typeface="Arial"/>
                        </a:rPr>
                        <a:t>20 </a:t>
                      </a:r>
                      <a:r>
                        <a:rPr lang="en-GB" sz="900" b="0" i="0" u="none" strike="noStrike" cap="none" dirty="0" err="1">
                          <a:solidFill>
                            <a:schemeClr val="dk1"/>
                          </a:solidFill>
                          <a:effectLst/>
                          <a:latin typeface="+mn-lt"/>
                          <a:ea typeface="+mn-ea"/>
                          <a:cs typeface="+mn-cs"/>
                          <a:sym typeface="Arial"/>
                        </a:rPr>
                        <a:t>minutos</a:t>
                      </a:r>
                      <a:r>
                        <a:rPr lang="en-GB" sz="900" b="0" i="0" u="none" strike="noStrike" cap="none" dirty="0">
                          <a:solidFill>
                            <a:schemeClr val="dk1"/>
                          </a:solidFill>
                          <a:effectLst/>
                          <a:latin typeface="+mn-lt"/>
                          <a:ea typeface="+mn-ea"/>
                          <a:cs typeface="+mn-cs"/>
                          <a:sym typeface="Arial"/>
                        </a:rPr>
                        <a:t> </a:t>
                      </a:r>
                      <a:r>
                        <a:rPr lang="pt-PT" sz="900" b="0" i="0" u="none" strike="noStrike" cap="none" dirty="0">
                          <a:solidFill>
                            <a:schemeClr val="dk1"/>
                          </a:solidFill>
                          <a:effectLst/>
                          <a:latin typeface="+mn-lt"/>
                          <a:ea typeface="+mn-ea"/>
                          <a:cs typeface="+mn-cs"/>
                          <a:sym typeface="Arial"/>
                        </a:rPr>
                        <a:t>para partilhar o estudo de caso A SEGUNDA VIDA DE UMA CADEIRA DE ESTÁDIO</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5 </a:t>
                      </a:r>
                      <a:r>
                        <a:rPr lang="en-GB" sz="900" b="0" i="0" u="none" strike="noStrike" cap="none" dirty="0" err="1">
                          <a:solidFill>
                            <a:schemeClr val="dk1"/>
                          </a:solidFill>
                          <a:effectLst/>
                          <a:latin typeface="Verdana" panose="020B0604030504040204" pitchFamily="34" charset="0"/>
                          <a:ea typeface="Verdana" panose="020B0604030504040204" pitchFamily="34" charset="0"/>
                          <a:cs typeface="+mn-cs"/>
                          <a:sym typeface="Arial"/>
                        </a:rPr>
                        <a:t>minutos</a:t>
                      </a:r>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para </a:t>
                      </a:r>
                      <a:r>
                        <a:rPr lang="en-GB" sz="900" b="0" i="0" u="none" strike="noStrike" cap="none" dirty="0" err="1">
                          <a:solidFill>
                            <a:schemeClr val="dk1"/>
                          </a:solidFill>
                          <a:effectLst/>
                          <a:latin typeface="Verdana" panose="020B0604030504040204" pitchFamily="34" charset="0"/>
                          <a:ea typeface="Verdana" panose="020B0604030504040204" pitchFamily="34" charset="0"/>
                          <a:cs typeface="+mn-cs"/>
                          <a:sym typeface="Arial"/>
                        </a:rPr>
                        <a:t>explicar</a:t>
                      </a:r>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o </a:t>
                      </a:r>
                      <a:r>
                        <a:rPr lang="en-GB" sz="900" b="0" i="0" u="none" strike="noStrike" cap="none" dirty="0" err="1">
                          <a:solidFill>
                            <a:schemeClr val="dk1"/>
                          </a:solidFill>
                          <a:effectLst/>
                          <a:latin typeface="Verdana" panose="020B0604030504040204" pitchFamily="34" charset="0"/>
                          <a:ea typeface="Verdana" panose="020B0604030504040204" pitchFamily="34" charset="0"/>
                          <a:cs typeface="+mn-cs"/>
                          <a:sym typeface="Arial"/>
                        </a:rPr>
                        <a:t>exercício</a:t>
                      </a:r>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do Canvas </a:t>
                      </a:r>
                      <a:r>
                        <a:rPr lang="en-GB" sz="900" b="0" i="0" u="none" strike="noStrike" cap="none" dirty="0" err="1">
                          <a:solidFill>
                            <a:schemeClr val="dk1"/>
                          </a:solidFill>
                          <a:effectLst/>
                          <a:latin typeface="Verdana" panose="020B0604030504040204" pitchFamily="34" charset="0"/>
                          <a:ea typeface="Verdana" panose="020B0604030504040204" pitchFamily="34" charset="0"/>
                          <a:cs typeface="+mn-cs"/>
                          <a:sym typeface="Arial"/>
                        </a:rPr>
                        <a:t>sobre</a:t>
                      </a:r>
                      <a:r>
                        <a:rPr lang="en-GB" sz="900" b="0" i="0" u="none" strike="noStrike" cap="none" dirty="0">
                          <a:solidFill>
                            <a:schemeClr val="dk1"/>
                          </a:solidFill>
                          <a:effectLst/>
                          <a:latin typeface="+mn-lt"/>
                          <a:ea typeface="+mn-ea"/>
                          <a:cs typeface="+mn-cs"/>
                          <a:sym typeface="Arial"/>
                        </a:rPr>
                        <a:t> </a:t>
                      </a:r>
                      <a:r>
                        <a:rPr lang="en-US" sz="900" dirty="0"/>
                        <a:t>Design Thinking</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a:t>
                      </a:r>
                      <a:r>
                        <a:rPr lang="en-GB" sz="900" b="0" i="0" u="none" strike="noStrike" cap="none" dirty="0">
                          <a:solidFill>
                            <a:schemeClr val="dk1"/>
                          </a:solidFill>
                          <a:effectLst/>
                          <a:latin typeface="+mn-lt"/>
                          <a:ea typeface="+mn-ea"/>
                          <a:cs typeface="+mn-cs"/>
                          <a:sym typeface="Arial"/>
                        </a:rPr>
                        <a:t>25 </a:t>
                      </a:r>
                      <a:r>
                        <a:rPr lang="en-GB" sz="900" b="0" i="0" u="none" strike="noStrike" cap="none" dirty="0" err="1">
                          <a:solidFill>
                            <a:schemeClr val="dk1"/>
                          </a:solidFill>
                          <a:effectLst/>
                          <a:latin typeface="+mn-lt"/>
                          <a:ea typeface="+mn-ea"/>
                          <a:cs typeface="+mn-cs"/>
                          <a:sym typeface="Arial"/>
                        </a:rPr>
                        <a:t>minutos</a:t>
                      </a:r>
                      <a:r>
                        <a:rPr lang="en-GB" sz="900" b="0" i="0" u="none" strike="noStrike" cap="none" dirty="0">
                          <a:solidFill>
                            <a:schemeClr val="dk1"/>
                          </a:solidFill>
                          <a:effectLst/>
                          <a:latin typeface="+mn-lt"/>
                          <a:ea typeface="+mn-ea"/>
                          <a:cs typeface="+mn-cs"/>
                          <a:sym typeface="Arial"/>
                        </a:rPr>
                        <a:t> para </a:t>
                      </a:r>
                      <a:r>
                        <a:rPr lang="en-GB" sz="900" b="0" i="0" u="none" strike="noStrike" cap="none" dirty="0" err="1">
                          <a:solidFill>
                            <a:schemeClr val="dk1"/>
                          </a:solidFill>
                          <a:effectLst/>
                          <a:latin typeface="+mn-lt"/>
                          <a:ea typeface="+mn-ea"/>
                          <a:cs typeface="+mn-cs"/>
                          <a:sym typeface="Arial"/>
                        </a:rPr>
                        <a:t>desenvolver</a:t>
                      </a:r>
                      <a:r>
                        <a:rPr lang="en-GB" sz="900" b="0" i="0" u="none" strike="noStrike" cap="none" dirty="0">
                          <a:solidFill>
                            <a:schemeClr val="dk1"/>
                          </a:solidFill>
                          <a:effectLst/>
                          <a:latin typeface="+mn-lt"/>
                          <a:ea typeface="+mn-ea"/>
                          <a:cs typeface="+mn-cs"/>
                          <a:sym typeface="Arial"/>
                        </a:rPr>
                        <a:t> o </a:t>
                      </a:r>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Canvas </a:t>
                      </a:r>
                      <a:r>
                        <a:rPr lang="en-GB" sz="900" b="0" i="0" u="none" strike="noStrike" cap="none" dirty="0" err="1">
                          <a:solidFill>
                            <a:schemeClr val="dk1"/>
                          </a:solidFill>
                          <a:effectLst/>
                          <a:latin typeface="Verdana" panose="020B0604030504040204" pitchFamily="34" charset="0"/>
                          <a:ea typeface="Verdana" panose="020B0604030504040204" pitchFamily="34" charset="0"/>
                          <a:cs typeface="+mn-cs"/>
                          <a:sym typeface="Arial"/>
                        </a:rPr>
                        <a:t>sobre</a:t>
                      </a:r>
                      <a:r>
                        <a:rPr lang="en-GB" sz="900" b="0" i="0" u="none" strike="noStrike" cap="none" dirty="0">
                          <a:solidFill>
                            <a:schemeClr val="dk1"/>
                          </a:solidFill>
                          <a:effectLst/>
                          <a:latin typeface="+mn-lt"/>
                          <a:ea typeface="+mn-ea"/>
                          <a:cs typeface="+mn-cs"/>
                          <a:sym typeface="Arial"/>
                        </a:rPr>
                        <a:t> </a:t>
                      </a:r>
                      <a:r>
                        <a:rPr lang="en-US" sz="900" dirty="0"/>
                        <a:t>Design Thinking</a:t>
                      </a:r>
                      <a:r>
                        <a:rPr lang="pt-PT" sz="900" dirty="0"/>
                        <a:t> em pequenos </a:t>
                      </a:r>
                      <a:r>
                        <a:rPr lang="en-GB" sz="900" b="0" i="0" u="none" strike="noStrike" cap="none" dirty="0" err="1">
                          <a:solidFill>
                            <a:schemeClr val="dk1"/>
                          </a:solidFill>
                          <a:effectLst/>
                          <a:latin typeface="+mn-lt"/>
                          <a:ea typeface="+mn-ea"/>
                          <a:cs typeface="+mn-cs"/>
                          <a:sym typeface="Arial"/>
                        </a:rPr>
                        <a:t>grupos</a:t>
                      </a:r>
                      <a:r>
                        <a:rPr lang="en-GB" sz="900" b="0" i="0" u="none" strike="noStrike" cap="none" dirty="0">
                          <a:solidFill>
                            <a:schemeClr val="dk1"/>
                          </a:solidFill>
                          <a:effectLst/>
                          <a:latin typeface="+mn-lt"/>
                          <a:ea typeface="+mn-ea"/>
                          <a:cs typeface="+mn-cs"/>
                          <a:sym typeface="Arial"/>
                        </a:rPr>
                        <a:t> e para </a:t>
                      </a:r>
                      <a:r>
                        <a:rPr lang="en-GB" sz="900" b="0" i="0" u="none" strike="noStrike" cap="none" dirty="0" err="1">
                          <a:solidFill>
                            <a:schemeClr val="dk1"/>
                          </a:solidFill>
                          <a:effectLst/>
                          <a:latin typeface="+mn-lt"/>
                          <a:ea typeface="+mn-ea"/>
                          <a:cs typeface="+mn-cs"/>
                          <a:sym typeface="Arial"/>
                        </a:rPr>
                        <a:t>partilhar</a:t>
                      </a:r>
                      <a:r>
                        <a:rPr lang="en-GB" sz="900" b="0" i="0" u="none" strike="noStrike" cap="none" dirty="0">
                          <a:solidFill>
                            <a:schemeClr val="dk1"/>
                          </a:solidFill>
                          <a:effectLst/>
                          <a:latin typeface="+mn-lt"/>
                          <a:ea typeface="+mn-ea"/>
                          <a:cs typeface="+mn-cs"/>
                          <a:sym typeface="Arial"/>
                        </a:rPr>
                        <a:t> as </a:t>
                      </a:r>
                      <a:r>
                        <a:rPr lang="en-GB" sz="900" b="0" i="0" u="none" strike="noStrike" cap="none" dirty="0" err="1">
                          <a:solidFill>
                            <a:schemeClr val="dk1"/>
                          </a:solidFill>
                          <a:effectLst/>
                          <a:latin typeface="+mn-lt"/>
                          <a:ea typeface="+mn-ea"/>
                          <a:cs typeface="+mn-cs"/>
                          <a:sym typeface="Arial"/>
                        </a:rPr>
                        <a:t>aprendizagens</a:t>
                      </a:r>
                      <a:r>
                        <a:rPr lang="en-GB" sz="900" b="0" i="0" u="none" strike="noStrike" cap="none" dirty="0">
                          <a:solidFill>
                            <a:schemeClr val="dk1"/>
                          </a:solidFill>
                          <a:effectLst/>
                          <a:latin typeface="+mn-lt"/>
                          <a:ea typeface="+mn-ea"/>
                          <a:cs typeface="+mn-cs"/>
                          <a:sym typeface="Arial"/>
                        </a:rPr>
                        <a:t> e </a:t>
                      </a:r>
                      <a:r>
                        <a:rPr lang="en-GB" sz="900" b="0" i="0" u="none" strike="noStrike" cap="none" dirty="0" err="1">
                          <a:solidFill>
                            <a:schemeClr val="dk1"/>
                          </a:solidFill>
                          <a:effectLst/>
                          <a:latin typeface="+mn-lt"/>
                          <a:ea typeface="+mn-ea"/>
                          <a:cs typeface="+mn-cs"/>
                          <a:sym typeface="Arial"/>
                        </a:rPr>
                        <a:t>resultados</a:t>
                      </a:r>
                      <a:r>
                        <a:rPr lang="en-GB" sz="900" b="0" i="0" u="none" strike="noStrike" cap="none" dirty="0">
                          <a:solidFill>
                            <a:schemeClr val="dk1"/>
                          </a:solidFill>
                          <a:effectLst/>
                          <a:latin typeface="+mn-lt"/>
                          <a:ea typeface="+mn-ea"/>
                          <a:cs typeface="+mn-cs"/>
                          <a:sym typeface="Arial"/>
                        </a:rPr>
                        <a:t> com </a:t>
                      </a:r>
                      <a:r>
                        <a:rPr lang="en-GB" sz="900" b="0" i="0" u="none" strike="noStrike" cap="none" dirty="0" err="1">
                          <a:solidFill>
                            <a:schemeClr val="dk1"/>
                          </a:solidFill>
                          <a:effectLst/>
                          <a:latin typeface="+mn-lt"/>
                          <a:ea typeface="+mn-ea"/>
                          <a:cs typeface="+mn-cs"/>
                          <a:sym typeface="Arial"/>
                        </a:rPr>
                        <a:t>todos</a:t>
                      </a:r>
                      <a:r>
                        <a:rPr lang="en-GB" sz="900" b="0" i="0" u="none" strike="noStrike" cap="none" dirty="0">
                          <a:solidFill>
                            <a:schemeClr val="dk1"/>
                          </a:solidFill>
                          <a:effectLst/>
                          <a:latin typeface="+mn-lt"/>
                          <a:ea typeface="+mn-ea"/>
                          <a:cs typeface="+mn-cs"/>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5 </a:t>
                      </a:r>
                      <a:r>
                        <a:rPr lang="en-GB" sz="900" b="0" i="0" u="none" strike="noStrike" cap="none" dirty="0" err="1">
                          <a:solidFill>
                            <a:schemeClr val="dk1"/>
                          </a:solidFill>
                          <a:effectLst/>
                          <a:latin typeface="Verdana" panose="020B0604030504040204" pitchFamily="34" charset="0"/>
                          <a:ea typeface="Verdana" panose="020B0604030504040204" pitchFamily="34" charset="0"/>
                          <a:cs typeface="+mn-cs"/>
                          <a:sym typeface="Arial"/>
                        </a:rPr>
                        <a:t>minutos</a:t>
                      </a:r>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para </a:t>
                      </a:r>
                      <a:r>
                        <a:rPr lang="en-GB" sz="900" b="0" i="0" u="none" strike="noStrike" cap="none" dirty="0" err="1">
                          <a:solidFill>
                            <a:schemeClr val="dk1"/>
                          </a:solidFill>
                          <a:effectLst/>
                          <a:latin typeface="Verdana" panose="020B0604030504040204" pitchFamily="34" charset="0"/>
                          <a:ea typeface="Verdana" panose="020B0604030504040204" pitchFamily="34" charset="0"/>
                          <a:cs typeface="+mn-cs"/>
                          <a:sym typeface="Arial"/>
                        </a:rPr>
                        <a:t>explicar</a:t>
                      </a:r>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o </a:t>
                      </a:r>
                      <a:r>
                        <a:rPr lang="en-GB" sz="900" b="0" i="0" u="none" strike="noStrike" cap="none" dirty="0" err="1">
                          <a:solidFill>
                            <a:schemeClr val="dk1"/>
                          </a:solidFill>
                          <a:effectLst/>
                          <a:latin typeface="Verdana" panose="020B0604030504040204" pitchFamily="34" charset="0"/>
                          <a:ea typeface="Verdana" panose="020B0604030504040204" pitchFamily="34" charset="0"/>
                          <a:cs typeface="+mn-cs"/>
                          <a:sym typeface="Arial"/>
                        </a:rPr>
                        <a:t>exercício</a:t>
                      </a:r>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do Canvas </a:t>
                      </a:r>
                      <a:r>
                        <a:rPr lang="en-GB" sz="900" b="0" i="0" u="none" strike="noStrike" cap="none" dirty="0" err="1">
                          <a:solidFill>
                            <a:schemeClr val="dk1"/>
                          </a:solidFill>
                          <a:effectLst/>
                          <a:latin typeface="Verdana" panose="020B0604030504040204" pitchFamily="34" charset="0"/>
                          <a:ea typeface="Verdana" panose="020B0604030504040204" pitchFamily="34" charset="0"/>
                          <a:cs typeface="+mn-cs"/>
                          <a:sym typeface="Arial"/>
                        </a:rPr>
                        <a:t>sobre</a:t>
                      </a:r>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a:t>
                      </a:r>
                      <a:r>
                        <a:rPr lang="pt-PT"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o </a:t>
                      </a:r>
                      <a:r>
                        <a:rPr lang="en-IE" sz="900" noProof="0" dirty="0" err="1"/>
                        <a:t>Modelo</a:t>
                      </a:r>
                      <a:r>
                        <a:rPr lang="en-IE" sz="900" noProof="0" dirty="0"/>
                        <a:t> de </a:t>
                      </a:r>
                      <a:r>
                        <a:rPr lang="en-IE" sz="900" noProof="0" dirty="0" err="1"/>
                        <a:t>Negócios</a:t>
                      </a:r>
                      <a:r>
                        <a:rPr lang="en-GB" sz="900" b="0" i="0" u="none" strike="noStrike" cap="none" dirty="0">
                          <a:solidFill>
                            <a:schemeClr val="dk1"/>
                          </a:solidFill>
                          <a:effectLst/>
                          <a:latin typeface="+mn-lt"/>
                          <a:ea typeface="+mn-ea"/>
                          <a:cs typeface="+mn-cs"/>
                          <a:sym typeface="Arial"/>
                        </a:rPr>
                        <a:t>.</a:t>
                      </a:r>
                      <a:endParaRPr lang="pt-PT" sz="900" b="0" i="0" u="none" strike="noStrike" cap="none" dirty="0">
                        <a:solidFill>
                          <a:schemeClr val="dk1"/>
                        </a:solidFill>
                        <a:effectLst/>
                        <a:latin typeface="+mn-lt"/>
                        <a:ea typeface="+mn-ea"/>
                        <a:cs typeface="+mn-cs"/>
                        <a:sym typeface="Arial"/>
                      </a:endParaRPr>
                    </a:p>
                    <a:p>
                      <a:pPr lvl="0"/>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a:t>
                      </a:r>
                      <a:r>
                        <a:rPr lang="en-GB" sz="900" b="0" i="0" u="none" strike="noStrike" cap="none" dirty="0">
                          <a:solidFill>
                            <a:schemeClr val="dk1"/>
                          </a:solidFill>
                          <a:effectLst/>
                          <a:latin typeface="+mn-lt"/>
                          <a:ea typeface="+mn-ea"/>
                          <a:cs typeface="+mn-cs"/>
                          <a:sym typeface="Arial"/>
                        </a:rPr>
                        <a:t>25 </a:t>
                      </a:r>
                      <a:r>
                        <a:rPr lang="en-GB" sz="900" b="0" i="0" u="none" strike="noStrike" cap="none" dirty="0" err="1">
                          <a:solidFill>
                            <a:schemeClr val="dk1"/>
                          </a:solidFill>
                          <a:effectLst/>
                          <a:latin typeface="+mn-lt"/>
                          <a:ea typeface="+mn-ea"/>
                          <a:cs typeface="+mn-cs"/>
                          <a:sym typeface="Arial"/>
                        </a:rPr>
                        <a:t>minutos</a:t>
                      </a:r>
                      <a:r>
                        <a:rPr lang="en-GB" sz="900" b="0" i="0" u="none" strike="noStrike" cap="none" dirty="0">
                          <a:solidFill>
                            <a:schemeClr val="dk1"/>
                          </a:solidFill>
                          <a:effectLst/>
                          <a:latin typeface="+mn-lt"/>
                          <a:ea typeface="+mn-ea"/>
                          <a:cs typeface="+mn-cs"/>
                          <a:sym typeface="Arial"/>
                        </a:rPr>
                        <a:t> </a:t>
                      </a:r>
                      <a:r>
                        <a:rPr lang="pt-PT" sz="900" b="0" i="0" u="none" strike="noStrike" cap="none" dirty="0">
                          <a:solidFill>
                            <a:schemeClr val="dk1"/>
                          </a:solidFill>
                          <a:effectLst/>
                          <a:latin typeface="+mn-lt"/>
                          <a:ea typeface="+mn-ea"/>
                          <a:cs typeface="+mn-cs"/>
                          <a:sym typeface="Arial"/>
                        </a:rPr>
                        <a:t>para desenvolver o </a:t>
                      </a:r>
                      <a:r>
                        <a:rPr lang="pt-PT" sz="900" b="0" i="0" u="none" strike="noStrike" cap="none" dirty="0" err="1">
                          <a:solidFill>
                            <a:schemeClr val="dk1"/>
                          </a:solidFill>
                          <a:effectLst/>
                          <a:latin typeface="+mn-lt"/>
                          <a:ea typeface="+mn-ea"/>
                          <a:cs typeface="+mn-cs"/>
                          <a:sym typeface="Arial"/>
                        </a:rPr>
                        <a:t>Canvas</a:t>
                      </a:r>
                      <a:r>
                        <a:rPr lang="pt-PT" sz="900" b="0" i="0" u="none" strike="noStrike" cap="none" dirty="0">
                          <a:solidFill>
                            <a:schemeClr val="dk1"/>
                          </a:solidFill>
                          <a:effectLst/>
                          <a:latin typeface="+mn-lt"/>
                          <a:ea typeface="+mn-ea"/>
                          <a:cs typeface="+mn-cs"/>
                          <a:sym typeface="Arial"/>
                        </a:rPr>
                        <a:t> sobre o </a:t>
                      </a:r>
                      <a:r>
                        <a:rPr lang="en-IE" sz="900" noProof="0" dirty="0" err="1"/>
                        <a:t>Modelo</a:t>
                      </a:r>
                      <a:r>
                        <a:rPr lang="en-IE" sz="900" noProof="0" dirty="0"/>
                        <a:t> de </a:t>
                      </a:r>
                      <a:r>
                        <a:rPr lang="en-IE" sz="900" noProof="0" dirty="0" err="1"/>
                        <a:t>Negócios</a:t>
                      </a:r>
                      <a:r>
                        <a:rPr lang="en-IE" sz="900" noProof="0" dirty="0"/>
                        <a:t> </a:t>
                      </a:r>
                      <a:r>
                        <a:rPr lang="en-IE" sz="900" noProof="0" dirty="0" err="1"/>
                        <a:t>em</a:t>
                      </a:r>
                      <a:r>
                        <a:rPr lang="en-IE" sz="900" noProof="0" dirty="0"/>
                        <a:t> </a:t>
                      </a:r>
                      <a:r>
                        <a:rPr lang="en-IE" sz="900" noProof="0" dirty="0" err="1"/>
                        <a:t>pequenos</a:t>
                      </a:r>
                      <a:r>
                        <a:rPr lang="en-IE" sz="900" noProof="0" dirty="0"/>
                        <a:t> </a:t>
                      </a:r>
                      <a:r>
                        <a:rPr lang="en-IE" sz="900" noProof="0" dirty="0" err="1"/>
                        <a:t>grupos</a:t>
                      </a:r>
                      <a:r>
                        <a:rPr lang="en-IE" sz="900" noProof="0" dirty="0"/>
                        <a:t> e </a:t>
                      </a:r>
                      <a:r>
                        <a:rPr lang="en-GB" sz="900" b="0" i="0" u="none" strike="noStrike" cap="none" dirty="0">
                          <a:solidFill>
                            <a:schemeClr val="dk1"/>
                          </a:solidFill>
                          <a:effectLst/>
                          <a:latin typeface="+mn-lt"/>
                          <a:ea typeface="+mn-ea"/>
                          <a:cs typeface="+mn-cs"/>
                          <a:sym typeface="Arial"/>
                        </a:rPr>
                        <a:t>para </a:t>
                      </a:r>
                      <a:r>
                        <a:rPr lang="en-GB" sz="900" b="0" i="0" u="none" strike="noStrike" cap="none" dirty="0" err="1">
                          <a:solidFill>
                            <a:schemeClr val="dk1"/>
                          </a:solidFill>
                          <a:effectLst/>
                          <a:latin typeface="+mn-lt"/>
                          <a:ea typeface="+mn-ea"/>
                          <a:cs typeface="+mn-cs"/>
                          <a:sym typeface="Arial"/>
                        </a:rPr>
                        <a:t>partilhar</a:t>
                      </a:r>
                      <a:r>
                        <a:rPr lang="en-GB" sz="900" b="0" i="0" u="none" strike="noStrike" cap="none" dirty="0">
                          <a:solidFill>
                            <a:schemeClr val="dk1"/>
                          </a:solidFill>
                          <a:effectLst/>
                          <a:latin typeface="+mn-lt"/>
                          <a:ea typeface="+mn-ea"/>
                          <a:cs typeface="+mn-cs"/>
                          <a:sym typeface="Arial"/>
                        </a:rPr>
                        <a:t> as </a:t>
                      </a:r>
                      <a:r>
                        <a:rPr lang="en-GB" sz="900" b="0" i="0" u="none" strike="noStrike" cap="none" dirty="0" err="1">
                          <a:solidFill>
                            <a:schemeClr val="dk1"/>
                          </a:solidFill>
                          <a:effectLst/>
                          <a:latin typeface="+mn-lt"/>
                          <a:ea typeface="+mn-ea"/>
                          <a:cs typeface="+mn-cs"/>
                          <a:sym typeface="Arial"/>
                        </a:rPr>
                        <a:t>aprendizagens</a:t>
                      </a:r>
                      <a:r>
                        <a:rPr lang="en-GB" sz="900" b="0" i="0" u="none" strike="noStrike" cap="none" dirty="0">
                          <a:solidFill>
                            <a:schemeClr val="dk1"/>
                          </a:solidFill>
                          <a:effectLst/>
                          <a:latin typeface="+mn-lt"/>
                          <a:ea typeface="+mn-ea"/>
                          <a:cs typeface="+mn-cs"/>
                          <a:sym typeface="Arial"/>
                        </a:rPr>
                        <a:t> e </a:t>
                      </a:r>
                      <a:r>
                        <a:rPr lang="en-GB" sz="900" b="0" i="0" u="none" strike="noStrike" cap="none" dirty="0" err="1">
                          <a:solidFill>
                            <a:schemeClr val="dk1"/>
                          </a:solidFill>
                          <a:effectLst/>
                          <a:latin typeface="+mn-lt"/>
                          <a:ea typeface="+mn-ea"/>
                          <a:cs typeface="+mn-cs"/>
                          <a:sym typeface="Arial"/>
                        </a:rPr>
                        <a:t>resultados</a:t>
                      </a:r>
                      <a:r>
                        <a:rPr lang="en-GB" sz="900" b="0" i="0" u="none" strike="noStrike" cap="none" dirty="0">
                          <a:solidFill>
                            <a:schemeClr val="dk1"/>
                          </a:solidFill>
                          <a:effectLst/>
                          <a:latin typeface="+mn-lt"/>
                          <a:ea typeface="+mn-ea"/>
                          <a:cs typeface="+mn-cs"/>
                          <a:sym typeface="Arial"/>
                        </a:rPr>
                        <a:t> com </a:t>
                      </a:r>
                      <a:r>
                        <a:rPr lang="en-GB" sz="900" b="0" i="0" u="none" strike="noStrike" cap="none" dirty="0" err="1">
                          <a:solidFill>
                            <a:schemeClr val="dk1"/>
                          </a:solidFill>
                          <a:effectLst/>
                          <a:latin typeface="+mn-lt"/>
                          <a:ea typeface="+mn-ea"/>
                          <a:cs typeface="+mn-cs"/>
                          <a:sym typeface="Arial"/>
                        </a:rPr>
                        <a:t>todos</a:t>
                      </a:r>
                      <a:r>
                        <a:rPr lang="en-GB" sz="900" b="0" i="0" u="none" strike="noStrike" cap="none" dirty="0">
                          <a:solidFill>
                            <a:schemeClr val="dk1"/>
                          </a:solidFill>
                          <a:effectLst/>
                          <a:latin typeface="+mn-lt"/>
                          <a:ea typeface="+mn-ea"/>
                          <a:cs typeface="+mn-cs"/>
                          <a:sym typeface="Arial"/>
                        </a:rPr>
                        <a:t>.</a:t>
                      </a:r>
                      <a:endParaRPr lang="pt-PT" sz="900" b="0" i="0" u="none" strike="noStrike" cap="none" dirty="0">
                        <a:solidFill>
                          <a:schemeClr val="dk1"/>
                        </a:solidFill>
                        <a:effectLst/>
                        <a:latin typeface="+mn-lt"/>
                        <a:ea typeface="+mn-ea"/>
                        <a:cs typeface="+mn-cs"/>
                        <a:sym typeface="Arial"/>
                      </a:endParaRPr>
                    </a:p>
                    <a:p>
                      <a:pPr lvl="0"/>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a:t>
                      </a:r>
                      <a:r>
                        <a:rPr lang="en-GB" sz="900" b="0" i="0" u="none" strike="noStrike" cap="none" dirty="0">
                          <a:solidFill>
                            <a:schemeClr val="dk1"/>
                          </a:solidFill>
                          <a:effectLst/>
                          <a:latin typeface="+mn-lt"/>
                          <a:ea typeface="+mn-ea"/>
                          <a:cs typeface="+mn-cs"/>
                          <a:sym typeface="Arial"/>
                        </a:rPr>
                        <a:t>10 </a:t>
                      </a:r>
                      <a:r>
                        <a:rPr lang="en-GB" sz="900" b="0" i="0" u="none" strike="noStrike" cap="none" dirty="0" err="1">
                          <a:solidFill>
                            <a:schemeClr val="dk1"/>
                          </a:solidFill>
                          <a:effectLst/>
                          <a:latin typeface="+mn-lt"/>
                          <a:ea typeface="+mn-ea"/>
                          <a:cs typeface="+mn-cs"/>
                          <a:sym typeface="Arial"/>
                        </a:rPr>
                        <a:t>minutos</a:t>
                      </a:r>
                      <a:r>
                        <a:rPr lang="en-GB" sz="900" b="0" i="0" u="none" strike="noStrike" cap="none" dirty="0">
                          <a:solidFill>
                            <a:schemeClr val="dk1"/>
                          </a:solidFill>
                          <a:effectLst/>
                          <a:latin typeface="+mn-lt"/>
                          <a:ea typeface="+mn-ea"/>
                          <a:cs typeface="+mn-cs"/>
                          <a:sym typeface="Arial"/>
                        </a:rPr>
                        <a:t> </a:t>
                      </a:r>
                      <a:r>
                        <a:rPr lang="pt-PT" sz="900" b="0" i="0" u="none" strike="noStrike" cap="none" dirty="0">
                          <a:solidFill>
                            <a:schemeClr val="dk1"/>
                          </a:solidFill>
                          <a:effectLst/>
                          <a:latin typeface="+mn-lt"/>
                          <a:ea typeface="+mn-ea"/>
                          <a:cs typeface="+mn-cs"/>
                          <a:sym typeface="Arial"/>
                        </a:rPr>
                        <a:t>para debate final, conclusão e resumo</a:t>
                      </a:r>
                      <a:r>
                        <a:rPr lang="en-GB" sz="900" b="0" i="0" u="none" strike="noStrike" cap="none" dirty="0">
                          <a:solidFill>
                            <a:schemeClr val="dk1"/>
                          </a:solidFill>
                          <a:effectLst/>
                          <a:latin typeface="+mn-lt"/>
                          <a:ea typeface="+mn-ea"/>
                          <a:cs typeface="+mn-cs"/>
                          <a:sym typeface="Arial"/>
                        </a:rPr>
                        <a:t>.</a:t>
                      </a:r>
                      <a:endParaRPr lang="pt-PT" sz="900" b="0" i="0" u="none" strike="noStrike" cap="none" dirty="0">
                        <a:solidFill>
                          <a:schemeClr val="dk1"/>
                        </a:solidFill>
                        <a:effectLst/>
                        <a:latin typeface="+mn-lt"/>
                        <a:ea typeface="+mn-ea"/>
                        <a:cs typeface="+mn-cs"/>
                        <a:sym typeface="Arial"/>
                      </a:endParaRPr>
                    </a:p>
                  </a:txBody>
                  <a:tcPr/>
                </a:tc>
                <a:extLst>
                  <a:ext uri="{0D108BD9-81ED-4DB2-BD59-A6C34878D82A}">
                    <a16:rowId xmlns:a16="http://schemas.microsoft.com/office/drawing/2014/main" val="677472441"/>
                  </a:ext>
                </a:extLst>
              </a:tr>
              <a:tr h="401265">
                <a:tc>
                  <a:txBody>
                    <a:bodyPr/>
                    <a:lstStyle/>
                    <a:p>
                      <a:r>
                        <a:rPr lang="en-GB" sz="900" b="0" i="0" u="none" strike="noStrike" cap="none" dirty="0">
                          <a:solidFill>
                            <a:schemeClr val="dk1"/>
                          </a:solidFill>
                          <a:effectLst/>
                          <a:latin typeface="+mn-lt"/>
                          <a:ea typeface="+mn-ea"/>
                          <a:cs typeface="+mn-cs"/>
                          <a:sym typeface="Arial"/>
                        </a:rPr>
                        <a:t>DIMENSÃO DO GRUPO</a:t>
                      </a:r>
                      <a:endParaRPr lang="pt-PT" sz="900" b="0" dirty="0"/>
                    </a:p>
                  </a:txBody>
                  <a:tcPr/>
                </a:tc>
                <a:tc>
                  <a:txBody>
                    <a:bodyPr/>
                    <a:lstStyle/>
                    <a:p>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a:t>
                      </a:r>
                      <a:r>
                        <a:rPr lang="en-GB" sz="900" b="0" i="0" u="none" strike="noStrike" cap="none" dirty="0">
                          <a:solidFill>
                            <a:schemeClr val="dk1"/>
                          </a:solidFill>
                          <a:effectLst/>
                          <a:latin typeface="+mn-lt"/>
                          <a:ea typeface="+mn-ea"/>
                          <a:cs typeface="+mn-cs"/>
                          <a:sym typeface="Arial"/>
                        </a:rPr>
                        <a:t>20 </a:t>
                      </a:r>
                      <a:r>
                        <a:rPr lang="en-GB" sz="900" b="0" i="0" u="none" strike="noStrike" cap="none" dirty="0" err="1">
                          <a:solidFill>
                            <a:schemeClr val="dk1"/>
                          </a:solidFill>
                          <a:effectLst/>
                          <a:latin typeface="+mn-lt"/>
                          <a:ea typeface="+mn-ea"/>
                          <a:cs typeface="+mn-cs"/>
                          <a:sym typeface="Arial"/>
                        </a:rPr>
                        <a:t>pessoas</a:t>
                      </a:r>
                      <a:r>
                        <a:rPr lang="en-GB" sz="900" b="0" i="0" u="none" strike="noStrike" cap="none" dirty="0">
                          <a:solidFill>
                            <a:schemeClr val="dk1"/>
                          </a:solidFill>
                          <a:effectLst/>
                          <a:latin typeface="+mn-lt"/>
                          <a:ea typeface="+mn-ea"/>
                          <a:cs typeface="+mn-cs"/>
                          <a:sym typeface="Arial"/>
                        </a:rPr>
                        <a:t> no </a:t>
                      </a:r>
                      <a:r>
                        <a:rPr lang="en-GB" sz="900" b="0" i="0" u="none" strike="noStrike" cap="none" dirty="0" err="1">
                          <a:solidFill>
                            <a:schemeClr val="dk1"/>
                          </a:solidFill>
                          <a:effectLst/>
                          <a:latin typeface="+mn-lt"/>
                          <a:ea typeface="+mn-ea"/>
                          <a:cs typeface="+mn-cs"/>
                          <a:sym typeface="Arial"/>
                        </a:rPr>
                        <a:t>máximo</a:t>
                      </a:r>
                      <a:r>
                        <a:rPr lang="en-GB" sz="900" b="0" i="0" u="none" strike="noStrike" cap="none" dirty="0">
                          <a:solidFill>
                            <a:schemeClr val="dk1"/>
                          </a:solidFill>
                          <a:effectLst/>
                          <a:latin typeface="+mn-lt"/>
                          <a:ea typeface="+mn-ea"/>
                          <a:cs typeface="+mn-cs"/>
                          <a:sym typeface="Arial"/>
                        </a:rPr>
                        <a:t>; </a:t>
                      </a:r>
                      <a:r>
                        <a:rPr lang="en-GB" sz="900" b="0" i="0" u="none" strike="noStrike" cap="none" dirty="0" err="1">
                          <a:solidFill>
                            <a:schemeClr val="dk1"/>
                          </a:solidFill>
                          <a:effectLst/>
                          <a:latin typeface="+mn-lt"/>
                          <a:ea typeface="+mn-ea"/>
                          <a:cs typeface="+mn-cs"/>
                          <a:sym typeface="Arial"/>
                        </a:rPr>
                        <a:t>os</a:t>
                      </a:r>
                      <a:r>
                        <a:rPr lang="en-GB" sz="900" b="0" i="0" u="none" strike="noStrike" cap="none" dirty="0">
                          <a:solidFill>
                            <a:schemeClr val="dk1"/>
                          </a:solidFill>
                          <a:effectLst/>
                          <a:latin typeface="+mn-lt"/>
                          <a:ea typeface="+mn-ea"/>
                          <a:cs typeface="+mn-cs"/>
                          <a:sym typeface="Arial"/>
                        </a:rPr>
                        <a:t> </a:t>
                      </a:r>
                      <a:r>
                        <a:rPr lang="en-GB" sz="900" b="0" i="0" u="none" strike="noStrike" cap="none" dirty="0" err="1">
                          <a:solidFill>
                            <a:schemeClr val="dk1"/>
                          </a:solidFill>
                          <a:effectLst/>
                          <a:latin typeface="+mn-lt"/>
                          <a:ea typeface="+mn-ea"/>
                          <a:cs typeface="+mn-cs"/>
                          <a:sym typeface="Arial"/>
                        </a:rPr>
                        <a:t>subgrupos</a:t>
                      </a:r>
                      <a:r>
                        <a:rPr lang="en-GB" sz="900" b="0" i="0" u="none" strike="noStrike" cap="none" dirty="0">
                          <a:solidFill>
                            <a:schemeClr val="dk1"/>
                          </a:solidFill>
                          <a:effectLst/>
                          <a:latin typeface="+mn-lt"/>
                          <a:ea typeface="+mn-ea"/>
                          <a:cs typeface="+mn-cs"/>
                          <a:sym typeface="Arial"/>
                        </a:rPr>
                        <a:t> </a:t>
                      </a:r>
                      <a:r>
                        <a:rPr lang="en-GB" sz="900" b="0" i="0" u="none" strike="noStrike" cap="none" dirty="0" err="1">
                          <a:solidFill>
                            <a:schemeClr val="dk1"/>
                          </a:solidFill>
                          <a:effectLst/>
                          <a:latin typeface="+mn-lt"/>
                          <a:ea typeface="+mn-ea"/>
                          <a:cs typeface="+mn-cs"/>
                          <a:sym typeface="Arial"/>
                        </a:rPr>
                        <a:t>não</a:t>
                      </a:r>
                      <a:r>
                        <a:rPr lang="en-GB" sz="900" b="0" i="0" u="none" strike="noStrike" cap="none" dirty="0">
                          <a:solidFill>
                            <a:schemeClr val="dk1"/>
                          </a:solidFill>
                          <a:effectLst/>
                          <a:latin typeface="+mn-lt"/>
                          <a:ea typeface="+mn-ea"/>
                          <a:cs typeface="+mn-cs"/>
                          <a:sym typeface="Arial"/>
                        </a:rPr>
                        <a:t> </a:t>
                      </a:r>
                      <a:r>
                        <a:rPr lang="en-GB" sz="900" b="0" i="0" u="none" strike="noStrike" cap="none" dirty="0" err="1">
                          <a:solidFill>
                            <a:schemeClr val="dk1"/>
                          </a:solidFill>
                          <a:effectLst/>
                          <a:latin typeface="+mn-lt"/>
                          <a:ea typeface="+mn-ea"/>
                          <a:cs typeface="+mn-cs"/>
                          <a:sym typeface="Arial"/>
                        </a:rPr>
                        <a:t>devem</a:t>
                      </a:r>
                      <a:r>
                        <a:rPr lang="en-GB" sz="900" b="0" i="0" u="none" strike="noStrike" cap="none" dirty="0">
                          <a:solidFill>
                            <a:schemeClr val="dk1"/>
                          </a:solidFill>
                          <a:effectLst/>
                          <a:latin typeface="+mn-lt"/>
                          <a:ea typeface="+mn-ea"/>
                          <a:cs typeface="+mn-cs"/>
                          <a:sym typeface="Arial"/>
                        </a:rPr>
                        <a:t> </a:t>
                      </a:r>
                      <a:r>
                        <a:rPr lang="en-GB" sz="900" b="0" i="0" u="none" strike="noStrike" cap="none" dirty="0" err="1">
                          <a:solidFill>
                            <a:schemeClr val="dk1"/>
                          </a:solidFill>
                          <a:effectLst/>
                          <a:latin typeface="+mn-lt"/>
                          <a:ea typeface="+mn-ea"/>
                          <a:cs typeface="+mn-cs"/>
                          <a:sym typeface="Arial"/>
                        </a:rPr>
                        <a:t>ter</a:t>
                      </a:r>
                      <a:r>
                        <a:rPr lang="en-GB" sz="900" b="0" i="0" u="none" strike="noStrike" cap="none" dirty="0">
                          <a:solidFill>
                            <a:schemeClr val="dk1"/>
                          </a:solidFill>
                          <a:effectLst/>
                          <a:latin typeface="+mn-lt"/>
                          <a:ea typeface="+mn-ea"/>
                          <a:cs typeface="+mn-cs"/>
                          <a:sym typeface="Arial"/>
                        </a:rPr>
                        <a:t> </a:t>
                      </a:r>
                      <a:r>
                        <a:rPr lang="en-GB" sz="900" b="0" i="0" u="none" strike="noStrike" cap="none" dirty="0" err="1">
                          <a:solidFill>
                            <a:schemeClr val="dk1"/>
                          </a:solidFill>
                          <a:effectLst/>
                          <a:latin typeface="+mn-lt"/>
                          <a:ea typeface="+mn-ea"/>
                          <a:cs typeface="+mn-cs"/>
                          <a:sym typeface="Arial"/>
                        </a:rPr>
                        <a:t>mais</a:t>
                      </a:r>
                      <a:r>
                        <a:rPr lang="en-GB" sz="900" b="0" i="0" u="none" strike="noStrike" cap="none" dirty="0">
                          <a:solidFill>
                            <a:schemeClr val="dk1"/>
                          </a:solidFill>
                          <a:effectLst/>
                          <a:latin typeface="+mn-lt"/>
                          <a:ea typeface="+mn-ea"/>
                          <a:cs typeface="+mn-cs"/>
                          <a:sym typeface="Arial"/>
                        </a:rPr>
                        <a:t> de </a:t>
                      </a:r>
                      <a:r>
                        <a:rPr lang="en-GB" sz="900" b="0" i="0" u="none" strike="noStrike" cap="none" dirty="0" err="1">
                          <a:solidFill>
                            <a:schemeClr val="dk1"/>
                          </a:solidFill>
                          <a:effectLst/>
                          <a:latin typeface="+mn-lt"/>
                          <a:ea typeface="+mn-ea"/>
                          <a:cs typeface="+mn-cs"/>
                          <a:sym typeface="Arial"/>
                        </a:rPr>
                        <a:t>cinco</a:t>
                      </a:r>
                      <a:r>
                        <a:rPr lang="en-GB" sz="900" b="0" i="0" u="none" strike="noStrike" cap="none" dirty="0">
                          <a:solidFill>
                            <a:schemeClr val="dk1"/>
                          </a:solidFill>
                          <a:effectLst/>
                          <a:latin typeface="+mn-lt"/>
                          <a:ea typeface="+mn-ea"/>
                          <a:cs typeface="+mn-cs"/>
                          <a:sym typeface="Arial"/>
                        </a:rPr>
                        <a:t> </a:t>
                      </a:r>
                      <a:r>
                        <a:rPr lang="en-GB" sz="900" b="0" i="0" u="none" strike="noStrike" cap="none" dirty="0" err="1">
                          <a:solidFill>
                            <a:schemeClr val="dk1"/>
                          </a:solidFill>
                          <a:effectLst/>
                          <a:latin typeface="+mn-lt"/>
                          <a:ea typeface="+mn-ea"/>
                          <a:cs typeface="+mn-cs"/>
                          <a:sym typeface="Arial"/>
                        </a:rPr>
                        <a:t>pessoas</a:t>
                      </a:r>
                      <a:r>
                        <a:rPr lang="en-GB" sz="900" b="0" i="0" u="none" strike="noStrike" cap="none" dirty="0">
                          <a:solidFill>
                            <a:schemeClr val="dk1"/>
                          </a:solidFill>
                          <a:effectLst/>
                          <a:latin typeface="+mn-lt"/>
                          <a:ea typeface="+mn-ea"/>
                          <a:cs typeface="+mn-cs"/>
                          <a:sym typeface="Arial"/>
                        </a:rPr>
                        <a:t>.</a:t>
                      </a:r>
                      <a:endParaRPr lang="pt-PT" sz="900" b="0" dirty="0"/>
                    </a:p>
                  </a:txBody>
                  <a:tcPr/>
                </a:tc>
                <a:extLst>
                  <a:ext uri="{0D108BD9-81ED-4DB2-BD59-A6C34878D82A}">
                    <a16:rowId xmlns:a16="http://schemas.microsoft.com/office/drawing/2014/main" val="2328572006"/>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4"/>
          <p:cNvSpPr txBox="1">
            <a:spLocks noGrp="1"/>
          </p:cNvSpPr>
          <p:nvPr>
            <p:ph type="title"/>
          </p:nvPr>
        </p:nvSpPr>
        <p:spPr>
          <a:xfrm>
            <a:off x="800689" y="131079"/>
            <a:ext cx="7717800" cy="991218"/>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IE" dirty="0"/>
              <a:t>EStruturA DA Masterclass</a:t>
            </a:r>
            <a:endParaRPr dirty="0"/>
          </a:p>
        </p:txBody>
      </p:sp>
      <p:graphicFrame>
        <p:nvGraphicFramePr>
          <p:cNvPr id="5" name="Tabela 4">
            <a:extLst>
              <a:ext uri="{FF2B5EF4-FFF2-40B4-BE49-F238E27FC236}">
                <a16:creationId xmlns:a16="http://schemas.microsoft.com/office/drawing/2014/main" id="{C9B0F995-D011-4568-8DD9-E69FFBF2FFD6}"/>
              </a:ext>
            </a:extLst>
          </p:cNvPr>
          <p:cNvGraphicFramePr>
            <a:graphicFrameLocks noGrp="1"/>
          </p:cNvGraphicFramePr>
          <p:nvPr>
            <p:extLst>
              <p:ext uri="{D42A27DB-BD31-4B8C-83A1-F6EECF244321}">
                <p14:modId xmlns:p14="http://schemas.microsoft.com/office/powerpoint/2010/main" val="521315166"/>
              </p:ext>
            </p:extLst>
          </p:nvPr>
        </p:nvGraphicFramePr>
        <p:xfrm>
          <a:off x="1292070" y="1005831"/>
          <a:ext cx="7226419" cy="3716687"/>
        </p:xfrm>
        <a:graphic>
          <a:graphicData uri="http://schemas.openxmlformats.org/drawingml/2006/table">
            <a:tbl>
              <a:tblPr firstRow="1" bandRow="1">
                <a:tableStyleId>{0505E3EF-67EA-436B-97B2-0124C06EBD24}</a:tableStyleId>
              </a:tblPr>
              <a:tblGrid>
                <a:gridCol w="1932648">
                  <a:extLst>
                    <a:ext uri="{9D8B030D-6E8A-4147-A177-3AD203B41FA5}">
                      <a16:colId xmlns:a16="http://schemas.microsoft.com/office/drawing/2014/main" val="1322618489"/>
                    </a:ext>
                  </a:extLst>
                </a:gridCol>
                <a:gridCol w="5293771">
                  <a:extLst>
                    <a:ext uri="{9D8B030D-6E8A-4147-A177-3AD203B41FA5}">
                      <a16:colId xmlns:a16="http://schemas.microsoft.com/office/drawing/2014/main" val="3142294435"/>
                    </a:ext>
                  </a:extLst>
                </a:gridCol>
              </a:tblGrid>
              <a:tr h="388285">
                <a:tc>
                  <a:txBody>
                    <a:bodyPr/>
                    <a:lstStyle/>
                    <a:p>
                      <a:r>
                        <a:rPr lang="pt-PT" sz="900" b="0" i="0" u="none" strike="noStrike" cap="none" dirty="0">
                          <a:solidFill>
                            <a:schemeClr val="dk1"/>
                          </a:solidFill>
                          <a:effectLst/>
                          <a:latin typeface="+mn-lt"/>
                          <a:ea typeface="+mn-ea"/>
                          <a:cs typeface="+mn-cs"/>
                          <a:sym typeface="Arial"/>
                        </a:rPr>
                        <a:t>CONFIGURAÇÃO (AMBIENTE) E FERRAMENTAS NECESSÁRIAS</a:t>
                      </a:r>
                      <a:endParaRPr lang="pt-PT" sz="900" b="0" dirty="0"/>
                    </a:p>
                  </a:txBody>
                  <a:tcPr/>
                </a:tc>
                <a:tc>
                  <a:txBody>
                    <a:bodyPr/>
                    <a:lstStyle/>
                    <a:p>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a:t>
                      </a:r>
                      <a:r>
                        <a:rPr lang="pt-PT" sz="900" b="0" i="0" u="none" strike="noStrike" cap="none" dirty="0" err="1">
                          <a:solidFill>
                            <a:schemeClr val="dk1"/>
                          </a:solidFill>
                          <a:effectLst/>
                          <a:latin typeface="+mn-lt"/>
                          <a:ea typeface="+mn-ea"/>
                          <a:cs typeface="+mn-cs"/>
                          <a:sym typeface="Arial"/>
                        </a:rPr>
                        <a:t>Flipcharts</a:t>
                      </a:r>
                      <a:r>
                        <a:rPr lang="pt-PT" sz="900" b="0" i="0" u="none" strike="noStrike" cap="none" dirty="0">
                          <a:solidFill>
                            <a:schemeClr val="dk1"/>
                          </a:solidFill>
                          <a:effectLst/>
                          <a:latin typeface="+mn-lt"/>
                          <a:ea typeface="+mn-ea"/>
                          <a:cs typeface="+mn-cs"/>
                          <a:sym typeface="Arial"/>
                        </a:rPr>
                        <a:t>, marcadores, folhas para tomar notas, canetas, modelos de exercícios. Todos os materiais devem ter em conta o número de participantes (devem ser preparados antes do workshop).</a:t>
                      </a:r>
                      <a:endParaRPr lang="pt-PT" sz="900" b="0" dirty="0"/>
                    </a:p>
                  </a:txBody>
                  <a:tcPr/>
                </a:tc>
                <a:extLst>
                  <a:ext uri="{0D108BD9-81ED-4DB2-BD59-A6C34878D82A}">
                    <a16:rowId xmlns:a16="http://schemas.microsoft.com/office/drawing/2014/main" val="831256997"/>
                  </a:ext>
                </a:extLst>
              </a:tr>
              <a:tr h="1962699">
                <a:tc>
                  <a:txBody>
                    <a:bodyPr/>
                    <a:lstStyle/>
                    <a:p>
                      <a:r>
                        <a:rPr lang="en-GB" sz="900" b="0" i="0" u="none" strike="noStrike" cap="none" dirty="0">
                          <a:solidFill>
                            <a:schemeClr val="dk1"/>
                          </a:solidFill>
                          <a:effectLst/>
                          <a:latin typeface="+mn-lt"/>
                          <a:ea typeface="+mn-ea"/>
                          <a:cs typeface="+mn-cs"/>
                          <a:sym typeface="Arial"/>
                        </a:rPr>
                        <a:t>DESCRIÇÃO</a:t>
                      </a:r>
                      <a:endParaRPr lang="pt-PT" sz="900" b="0" dirty="0"/>
                    </a:p>
                  </a:txBody>
                  <a:tcPr/>
                </a:tc>
                <a:tc>
                  <a:txBody>
                    <a:bodyPr/>
                    <a:lstStyle/>
                    <a:p>
                      <a:pPr marL="342900" lvl="0" indent="-342900">
                        <a:buAutoNum type="arabicPeriod"/>
                      </a:pPr>
                      <a:r>
                        <a:rPr lang="pt-PT" sz="900" b="0" i="0" u="none" strike="noStrike" cap="none" noProof="0" dirty="0">
                          <a:solidFill>
                            <a:schemeClr val="dk1"/>
                          </a:solidFill>
                          <a:effectLst/>
                          <a:latin typeface="+mn-lt"/>
                          <a:ea typeface="+mn-ea"/>
                          <a:cs typeface="+mn-cs"/>
                          <a:sym typeface="Arial"/>
                        </a:rPr>
                        <a:t>O formador apresenta uma perspetiva geral da estrutura da </a:t>
                      </a:r>
                      <a:r>
                        <a:rPr lang="pt-PT" sz="900" b="0" i="0" u="none" strike="noStrike" cap="none" noProof="0" dirty="0" err="1">
                          <a:solidFill>
                            <a:schemeClr val="dk1"/>
                          </a:solidFill>
                          <a:effectLst/>
                          <a:latin typeface="+mn-lt"/>
                          <a:ea typeface="+mn-ea"/>
                          <a:cs typeface="+mn-cs"/>
                          <a:sym typeface="Arial"/>
                        </a:rPr>
                        <a:t>masterclass</a:t>
                      </a:r>
                      <a:r>
                        <a:rPr lang="pt-PT" sz="900" b="0" i="0" u="none" strike="noStrike" cap="none" noProof="0" dirty="0">
                          <a:solidFill>
                            <a:schemeClr val="dk1"/>
                          </a:solidFill>
                          <a:effectLst/>
                          <a:latin typeface="+mn-lt"/>
                          <a:ea typeface="+mn-ea"/>
                          <a:cs typeface="+mn-cs"/>
                          <a:sym typeface="Arial"/>
                        </a:rPr>
                        <a:t> e abre o tema da economia circular com a frase de Ellen </a:t>
                      </a:r>
                      <a:r>
                        <a:rPr lang="pt-PT" sz="900" b="0" i="0" u="none" strike="noStrike" cap="none" noProof="0" dirty="0" err="1">
                          <a:solidFill>
                            <a:schemeClr val="dk1"/>
                          </a:solidFill>
                          <a:effectLst/>
                          <a:latin typeface="+mn-lt"/>
                          <a:ea typeface="+mn-ea"/>
                          <a:cs typeface="+mn-cs"/>
                          <a:sym typeface="Arial"/>
                        </a:rPr>
                        <a:t>Macarthur</a:t>
                      </a:r>
                      <a:r>
                        <a:rPr lang="pt-PT" sz="900" b="0" i="0" u="none" strike="noStrike" cap="none" noProof="0" dirty="0">
                          <a:solidFill>
                            <a:schemeClr val="dk1"/>
                          </a:solidFill>
                          <a:effectLst/>
                          <a:latin typeface="+mn-lt"/>
                          <a:ea typeface="+mn-ea"/>
                          <a:cs typeface="+mn-cs"/>
                          <a:sym typeface="Arial"/>
                        </a:rPr>
                        <a:t>.</a:t>
                      </a:r>
                    </a:p>
                    <a:p>
                      <a:pPr marL="342900" lvl="0" indent="-342900">
                        <a:buAutoNum type="arabicPeriod"/>
                      </a:pPr>
                      <a:r>
                        <a:rPr lang="pt-PT" sz="900" b="0" noProof="0" dirty="0"/>
                        <a:t>O formador apresenta o estudo de caso destacando os conceitos de: Modelos de Negócio Circulares; Design </a:t>
                      </a:r>
                      <a:r>
                        <a:rPr lang="pt-PT" sz="900" b="0" noProof="0" dirty="0" err="1"/>
                        <a:t>Thinking</a:t>
                      </a:r>
                      <a:r>
                        <a:rPr lang="pt-PT" sz="900" b="0" noProof="0" dirty="0"/>
                        <a:t>; Reciclar; Reutilizar; </a:t>
                      </a:r>
                      <a:r>
                        <a:rPr lang="pt-PT" sz="900" b="0" noProof="0" dirty="0" err="1"/>
                        <a:t>Up-cycling</a:t>
                      </a:r>
                      <a:r>
                        <a:rPr lang="pt-PT" sz="900" b="0" noProof="0" dirty="0"/>
                        <a:t>.</a:t>
                      </a:r>
                    </a:p>
                    <a:p>
                      <a:pPr marL="342900" lvl="0" indent="-342900">
                        <a:buAutoNum type="arabicPeriod"/>
                      </a:pPr>
                      <a:r>
                        <a:rPr lang="pt-PT" sz="900" b="0" noProof="0" dirty="0"/>
                        <a:t>O formador explica o primeiro exercício proposto para os formandos desenvolverem em pequenos grupos.</a:t>
                      </a:r>
                    </a:p>
                    <a:p>
                      <a:pPr marL="342900" lvl="0" indent="-342900">
                        <a:buAutoNum type="arabicPeriod"/>
                      </a:pPr>
                      <a:r>
                        <a:rPr lang="pt-PT" sz="900" b="0" noProof="0" dirty="0"/>
                        <a:t>Os formandos partilham as suas conclusões e o formador faz perguntas para explorar os seus resultados e introduz o conceito de reciclagem/reutilização colaborativa na apresentação.</a:t>
                      </a:r>
                    </a:p>
                    <a:p>
                      <a:pPr marL="342900" lvl="0" indent="-342900">
                        <a:buAutoNum type="arabicPeriod"/>
                      </a:pPr>
                      <a:r>
                        <a:rPr lang="pt-PT" sz="900" b="0" noProof="0" dirty="0"/>
                        <a:t>O formador introduz uma reviravolta e apresenta um novo exercício com um problema diferente a ser resolvido utilizando o exercício do </a:t>
                      </a:r>
                      <a:r>
                        <a:rPr lang="pt-PT" sz="900" b="0" noProof="0" dirty="0" err="1"/>
                        <a:t>Canvas</a:t>
                      </a:r>
                      <a:r>
                        <a:rPr lang="pt-PT" sz="900" b="0" noProof="0" dirty="0"/>
                        <a:t> sobre o Modelo de Negócios.</a:t>
                      </a:r>
                    </a:p>
                    <a:p>
                      <a:pPr marL="342900" lvl="0" indent="-342900">
                        <a:buAutoNum type="arabicPeriod"/>
                      </a:pPr>
                      <a:r>
                        <a:rPr lang="pt-PT" sz="900" b="0" noProof="0" dirty="0"/>
                        <a:t>Os formandos partilham os resultados e o formador interfere para dinamizar com perguntas e sugestões sobre o modelo de negócio.</a:t>
                      </a:r>
                    </a:p>
                    <a:p>
                      <a:pPr marL="342900" lvl="0" indent="-342900">
                        <a:buAutoNum type="arabicPeriod"/>
                      </a:pPr>
                      <a:r>
                        <a:rPr lang="pt-PT" sz="900" b="0" noProof="0" dirty="0"/>
                        <a:t>O formador encerra a </a:t>
                      </a:r>
                      <a:r>
                        <a:rPr lang="pt-PT" sz="900" b="0" noProof="0" dirty="0" err="1"/>
                        <a:t>masterclass</a:t>
                      </a:r>
                      <a:r>
                        <a:rPr lang="pt-PT" sz="900" b="0" noProof="0" dirty="0"/>
                        <a:t> com uma análise geral dos resultados alcançados.</a:t>
                      </a:r>
                      <a:endParaRPr lang="en-IE" sz="900" b="0" noProof="0" dirty="0"/>
                    </a:p>
                  </a:txBody>
                  <a:tcPr/>
                </a:tc>
                <a:extLst>
                  <a:ext uri="{0D108BD9-81ED-4DB2-BD59-A6C34878D82A}">
                    <a16:rowId xmlns:a16="http://schemas.microsoft.com/office/drawing/2014/main" val="27690367"/>
                  </a:ext>
                </a:extLst>
              </a:tr>
              <a:tr h="813802">
                <a:tc>
                  <a:txBody>
                    <a:bodyPr/>
                    <a:lstStyle/>
                    <a:p>
                      <a:r>
                        <a:rPr lang="pt-PT" sz="900" b="0" i="0" u="none" strike="noStrike" cap="none" dirty="0">
                          <a:solidFill>
                            <a:schemeClr val="dk1"/>
                          </a:solidFill>
                          <a:effectLst/>
                          <a:latin typeface="+mn-lt"/>
                          <a:ea typeface="+mn-ea"/>
                          <a:cs typeface="+mn-cs"/>
                          <a:sym typeface="Arial"/>
                        </a:rPr>
                        <a:t>PREOCUPAÇÕES E SUGESTÕES DE IMPLEMENTAÇÃO</a:t>
                      </a:r>
                      <a:endParaRPr lang="pt-PT" sz="900" b="0" dirty="0"/>
                    </a:p>
                  </a:txBody>
                  <a:tcPr/>
                </a:tc>
                <a:tc>
                  <a:txBody>
                    <a:bodyPr/>
                    <a:lstStyle/>
                    <a:p>
                      <a:r>
                        <a:rPr lang="pt-PT" sz="900" b="0" i="0" u="none" strike="noStrike" cap="none" dirty="0">
                          <a:solidFill>
                            <a:schemeClr val="dk1"/>
                          </a:solidFill>
                          <a:effectLst/>
                          <a:latin typeface="+mn-lt"/>
                          <a:ea typeface="+mn-ea"/>
                          <a:cs typeface="+mn-cs"/>
                          <a:sym typeface="Arial"/>
                        </a:rPr>
                        <a:t>O formador deve preparar a moderação da dinâmica de grupo com antecedência, tendo em conta o seguinte</a:t>
                      </a:r>
                      <a:r>
                        <a:rPr lang="en-GB" sz="900" b="0" i="0" u="none" strike="noStrike" cap="none" dirty="0">
                          <a:solidFill>
                            <a:schemeClr val="dk1"/>
                          </a:solidFill>
                          <a:effectLst/>
                          <a:latin typeface="+mn-lt"/>
                          <a:ea typeface="+mn-ea"/>
                          <a:cs typeface="+mn-cs"/>
                          <a:sym typeface="Arial"/>
                        </a:rPr>
                        <a:t>:</a:t>
                      </a:r>
                      <a:endParaRPr lang="pt-PT" sz="900" b="0" i="0" u="none" strike="noStrike" cap="none" dirty="0">
                        <a:solidFill>
                          <a:schemeClr val="dk1"/>
                        </a:solidFill>
                        <a:effectLst/>
                        <a:latin typeface="+mn-lt"/>
                        <a:ea typeface="+mn-ea"/>
                        <a:cs typeface="+mn-cs"/>
                        <a:sym typeface="Arial"/>
                      </a:endParaRPr>
                    </a:p>
                    <a:p>
                      <a:pPr lvl="0"/>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a:t>
                      </a:r>
                      <a:r>
                        <a:rPr lang="pt-PT" sz="900" b="0" i="0" u="none" strike="noStrike" cap="none" dirty="0">
                          <a:solidFill>
                            <a:schemeClr val="dk1"/>
                          </a:solidFill>
                          <a:effectLst/>
                          <a:latin typeface="+mn-lt"/>
                          <a:ea typeface="+mn-ea"/>
                          <a:cs typeface="+mn-cs"/>
                          <a:sym typeface="Arial"/>
                        </a:rPr>
                        <a:t>Exemplos de comunicação (bons e maus)</a:t>
                      </a:r>
                    </a:p>
                    <a:p>
                      <a:pPr lvl="0"/>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a:t>
                      </a:r>
                      <a:r>
                        <a:rPr lang="pt-PT" sz="900" b="0" i="0" u="none" strike="noStrike" cap="none" dirty="0">
                          <a:solidFill>
                            <a:schemeClr val="dk1"/>
                          </a:solidFill>
                          <a:effectLst/>
                          <a:latin typeface="+mn-lt"/>
                          <a:ea typeface="+mn-ea"/>
                          <a:cs typeface="+mn-cs"/>
                          <a:sym typeface="Arial"/>
                        </a:rPr>
                        <a:t>Soluções possíveis</a:t>
                      </a:r>
                    </a:p>
                    <a:p>
                      <a:pPr lvl="0"/>
                      <a:r>
                        <a:rPr lang="en-GB" sz="900" b="0" i="0" u="none" strike="noStrike" cap="none" dirty="0">
                          <a:solidFill>
                            <a:schemeClr val="dk1"/>
                          </a:solidFill>
                          <a:effectLst/>
                          <a:latin typeface="Verdana" panose="020B0604030504040204" pitchFamily="34" charset="0"/>
                          <a:ea typeface="Verdana" panose="020B0604030504040204" pitchFamily="34" charset="0"/>
                          <a:cs typeface="+mn-cs"/>
                          <a:sym typeface="Arial"/>
                        </a:rPr>
                        <a:t>• </a:t>
                      </a:r>
                      <a:r>
                        <a:rPr lang="pt-PT" sz="900" b="0" i="0" u="none" strike="noStrike" cap="none" dirty="0">
                          <a:solidFill>
                            <a:schemeClr val="dk1"/>
                          </a:solidFill>
                          <a:effectLst/>
                          <a:latin typeface="+mn-lt"/>
                          <a:ea typeface="+mn-ea"/>
                          <a:cs typeface="+mn-cs"/>
                          <a:sym typeface="Arial"/>
                        </a:rPr>
                        <a:t>Fator de reviravolta/complicação</a:t>
                      </a:r>
                    </a:p>
                  </a:txBody>
                  <a:tcPr/>
                </a:tc>
                <a:extLst>
                  <a:ext uri="{0D108BD9-81ED-4DB2-BD59-A6C34878D82A}">
                    <a16:rowId xmlns:a16="http://schemas.microsoft.com/office/drawing/2014/main" val="4162636176"/>
                  </a:ext>
                </a:extLst>
              </a:tr>
              <a:tr h="388285">
                <a:tc>
                  <a:txBody>
                    <a:bodyPr/>
                    <a:lstStyle/>
                    <a:p>
                      <a:r>
                        <a:rPr lang="en-GB" sz="900" b="0" i="0" u="none" strike="noStrike" cap="none" dirty="0">
                          <a:solidFill>
                            <a:schemeClr val="dk1"/>
                          </a:solidFill>
                          <a:effectLst/>
                          <a:latin typeface="+mn-lt"/>
                          <a:ea typeface="+mn-ea"/>
                          <a:cs typeface="+mn-cs"/>
                          <a:sym typeface="Arial"/>
                        </a:rPr>
                        <a:t>NÍVEIS E VARIAÇÕES</a:t>
                      </a:r>
                      <a:endParaRPr lang="pt-PT" sz="900" b="0"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pt-PT" sz="900" b="0" i="0" u="none" strike="noStrike" cap="none" dirty="0">
                          <a:solidFill>
                            <a:schemeClr val="dk1"/>
                          </a:solidFill>
                          <a:effectLst/>
                          <a:latin typeface="+mn-lt"/>
                          <a:ea typeface="+mn-ea"/>
                          <a:cs typeface="+mn-cs"/>
                          <a:sym typeface="Arial"/>
                        </a:rPr>
                        <a:t>Adaptar o exercício à situação local e interna, se possível. Abordar os temas sensíveis de forma assertiva</a:t>
                      </a:r>
                      <a:r>
                        <a:rPr lang="en-GB" sz="900" b="0" i="0" u="none" strike="noStrike" cap="none" dirty="0">
                          <a:solidFill>
                            <a:schemeClr val="dk1"/>
                          </a:solidFill>
                          <a:effectLst/>
                          <a:latin typeface="+mn-lt"/>
                          <a:ea typeface="+mn-ea"/>
                          <a:cs typeface="+mn-cs"/>
                          <a:sym typeface="Arial"/>
                        </a:rPr>
                        <a:t>.</a:t>
                      </a:r>
                      <a:endParaRPr lang="pt-PT" sz="900" b="0" i="0" u="none" strike="noStrike" cap="none" dirty="0">
                        <a:solidFill>
                          <a:schemeClr val="dk1"/>
                        </a:solidFill>
                        <a:effectLst/>
                        <a:latin typeface="+mn-lt"/>
                        <a:ea typeface="+mn-ea"/>
                        <a:cs typeface="+mn-cs"/>
                        <a:sym typeface="Arial"/>
                      </a:endParaRPr>
                    </a:p>
                  </a:txBody>
                  <a:tcPr/>
                </a:tc>
                <a:extLst>
                  <a:ext uri="{0D108BD9-81ED-4DB2-BD59-A6C34878D82A}">
                    <a16:rowId xmlns:a16="http://schemas.microsoft.com/office/drawing/2014/main" val="677472441"/>
                  </a:ext>
                </a:extLst>
              </a:tr>
            </a:tbl>
          </a:graphicData>
        </a:graphic>
      </p:graphicFrame>
    </p:spTree>
    <p:extLst>
      <p:ext uri="{BB962C8B-B14F-4D97-AF65-F5344CB8AC3E}">
        <p14:creationId xmlns:p14="http://schemas.microsoft.com/office/powerpoint/2010/main" val="2917449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grpSp>
        <p:nvGrpSpPr>
          <p:cNvPr id="163" name="Google Shape;163;p5"/>
          <p:cNvGrpSpPr/>
          <p:nvPr/>
        </p:nvGrpSpPr>
        <p:grpSpPr>
          <a:xfrm>
            <a:off x="2858975" y="-386925"/>
            <a:ext cx="701425" cy="247750"/>
            <a:chOff x="2858975" y="3984400"/>
            <a:chExt cx="701425" cy="247750"/>
          </a:xfrm>
        </p:grpSpPr>
        <p:sp>
          <p:nvSpPr>
            <p:cNvPr id="164" name="Google Shape;164;p5"/>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5" name="Google Shape;165;p5"/>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6" name="Google Shape;166;p5"/>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67" name="Google Shape;167;p5"/>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169" name="Google Shape;169;p5"/>
          <p:cNvSpPr txBox="1">
            <a:spLocks noGrp="1"/>
          </p:cNvSpPr>
          <p:nvPr>
            <p:ph type="subTitle" idx="1"/>
          </p:nvPr>
        </p:nvSpPr>
        <p:spPr>
          <a:xfrm>
            <a:off x="2438400" y="1129553"/>
            <a:ext cx="4498428" cy="2864377"/>
          </a:xfrm>
          <a:prstGeom prst="rect">
            <a:avLst/>
          </a:prstGeom>
          <a:noFill/>
          <a:ln>
            <a:noFill/>
          </a:ln>
        </p:spPr>
        <p:txBody>
          <a:bodyPr spcFirstLastPara="1" wrap="square" lIns="91425" tIns="91425" rIns="91425" bIns="91425" anchor="t" anchorCtr="0">
            <a:noAutofit/>
          </a:bodyPr>
          <a:lstStyle/>
          <a:p>
            <a:pPr algn="just"/>
            <a:r>
              <a:rPr lang="en-US" sz="1600" b="1" i="1" dirty="0">
                <a:solidFill>
                  <a:srgbClr val="000000"/>
                </a:solidFill>
              </a:rPr>
              <a:t>«</a:t>
            </a:r>
            <a:r>
              <a:rPr lang="pt-PT" sz="1600" b="1" i="1" dirty="0">
                <a:solidFill>
                  <a:srgbClr val="000000"/>
                </a:solidFill>
              </a:rPr>
              <a:t>Para resolver grandes problemas como as alterações climáticas, o desperdício e a poluição, precisamos de uma grande ideia.</a:t>
            </a:r>
          </a:p>
          <a:p>
            <a:pPr algn="just"/>
            <a:r>
              <a:rPr lang="pt-PT" sz="1600" b="1" i="1" dirty="0">
                <a:solidFill>
                  <a:srgbClr val="000000"/>
                </a:solidFill>
              </a:rPr>
              <a:t>Está na altura de repensar a forma como concebemos, fabricamos e utilizamos as coisas de que precisamos, desde os alimentos que comemos até às roupas que vestimos.</a:t>
            </a:r>
          </a:p>
          <a:p>
            <a:pPr algn="just"/>
            <a:r>
              <a:rPr lang="pt-PT" sz="1600" b="1" i="1" dirty="0">
                <a:solidFill>
                  <a:srgbClr val="000000"/>
                </a:solidFill>
              </a:rPr>
              <a:t>Juntos, podemos criar um futuro melhor para as empresas, a sociedade e o mundo natural</a:t>
            </a:r>
            <a:r>
              <a:rPr lang="en-US" sz="1600" b="1" i="1" dirty="0">
                <a:solidFill>
                  <a:srgbClr val="000000"/>
                </a:solidFill>
              </a:rPr>
              <a:t>».</a:t>
            </a:r>
          </a:p>
        </p:txBody>
      </p:sp>
      <p:sp>
        <p:nvSpPr>
          <p:cNvPr id="11" name="Google Shape;169;p5">
            <a:extLst>
              <a:ext uri="{FF2B5EF4-FFF2-40B4-BE49-F238E27FC236}">
                <a16:creationId xmlns:a16="http://schemas.microsoft.com/office/drawing/2014/main" id="{1B950DD8-2FF9-4503-A555-4B6885E9E8DA}"/>
              </a:ext>
            </a:extLst>
          </p:cNvPr>
          <p:cNvSpPr txBox="1">
            <a:spLocks/>
          </p:cNvSpPr>
          <p:nvPr/>
        </p:nvSpPr>
        <p:spPr>
          <a:xfrm>
            <a:off x="4785561" y="3875910"/>
            <a:ext cx="3279914" cy="404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en-US" sz="1000" dirty="0">
                <a:solidFill>
                  <a:srgbClr val="000000"/>
                </a:solidFill>
              </a:rPr>
              <a:t>Fonte: </a:t>
            </a:r>
            <a:r>
              <a:rPr lang="en-US" sz="1000" dirty="0">
                <a:solidFill>
                  <a:srgbClr val="000000"/>
                </a:solidFill>
                <a:hlinkClick r:id="rId3"/>
              </a:rPr>
              <a:t>https://ellenmacarthurfoundation.org/</a:t>
            </a:r>
            <a:endParaRPr lang="en-US" sz="1000" dirty="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1237785" y="576578"/>
            <a:ext cx="6657278" cy="605700"/>
          </a:xfrm>
          <a:prstGeom prst="rect">
            <a:avLst/>
          </a:prstGeom>
          <a:noFill/>
          <a:ln>
            <a:noFill/>
          </a:ln>
        </p:spPr>
        <p:txBody>
          <a:bodyPr spcFirstLastPara="1" wrap="square" lIns="91425" tIns="91425" rIns="91425" bIns="91425" anchor="t" anchorCtr="0">
            <a:noAutofit/>
          </a:bodyPr>
          <a:lstStyle/>
          <a:p>
            <a:pPr lvl="0"/>
            <a:r>
              <a:rPr lang="en-US" dirty="0"/>
              <a:t>O </a:t>
            </a:r>
            <a:r>
              <a:rPr lang="en-US" dirty="0" err="1"/>
              <a:t>estudo</a:t>
            </a:r>
            <a:r>
              <a:rPr lang="en-US" dirty="0"/>
              <a:t> de </a:t>
            </a:r>
            <a:r>
              <a:rPr lang="en-US" dirty="0" err="1"/>
              <a:t>caso</a:t>
            </a:r>
            <a:r>
              <a:rPr lang="en-US" dirty="0"/>
              <a:t> da arena de </a:t>
            </a:r>
            <a:r>
              <a:rPr lang="en-US" dirty="0" err="1"/>
              <a:t>Amsterdão</a:t>
            </a:r>
            <a:endParaRPr dirty="0"/>
          </a:p>
        </p:txBody>
      </p:sp>
      <p:sp>
        <p:nvSpPr>
          <p:cNvPr id="2" name="CaixaDeTexto 1">
            <a:extLst>
              <a:ext uri="{FF2B5EF4-FFF2-40B4-BE49-F238E27FC236}">
                <a16:creationId xmlns:a16="http://schemas.microsoft.com/office/drawing/2014/main" id="{40E38B62-0CC2-4D5D-8514-65715B45E473}"/>
              </a:ext>
            </a:extLst>
          </p:cNvPr>
          <p:cNvSpPr txBox="1"/>
          <p:nvPr/>
        </p:nvSpPr>
        <p:spPr>
          <a:xfrm>
            <a:off x="539711" y="1603946"/>
            <a:ext cx="8064577" cy="1384995"/>
          </a:xfrm>
          <a:prstGeom prst="rect">
            <a:avLst/>
          </a:prstGeom>
          <a:noFill/>
        </p:spPr>
        <p:txBody>
          <a:bodyPr wrap="square" rtlCol="0">
            <a:spAutoFit/>
          </a:bodyPr>
          <a:lstStyle/>
          <a:p>
            <a:pPr algn="just"/>
            <a:r>
              <a:rPr lang="pt-PT" dirty="0"/>
              <a:t>A Arena de Amsterdão, designada por </a:t>
            </a:r>
            <a:r>
              <a:rPr lang="pt-PT" dirty="0" err="1"/>
              <a:t>Johan</a:t>
            </a:r>
            <a:r>
              <a:rPr lang="pt-PT" dirty="0"/>
              <a:t> </a:t>
            </a:r>
            <a:r>
              <a:rPr lang="pt-PT" dirty="0" err="1"/>
              <a:t>Cruyff</a:t>
            </a:r>
            <a:r>
              <a:rPr lang="pt-PT" dirty="0"/>
              <a:t> Arena, é o estádio do clube de futebol Ajax e um local para concertos e eventos. Em preparação para a organização do Campeonato Europeu de Futebol de 2020 (UEFA Euro 2020), o clube substituiu todos os assentos do estádio, mas desejava reutilizar os assentos antigos com uma abordagem circular. Neste projeto, o clube envolveu os especialistas do programa de investigação em Tecnologia Urbana da Universidade de Ciências Aplicadas de Amesterdão (AUAS).</a:t>
            </a:r>
            <a:endParaRPr lang="en-IE" dirty="0"/>
          </a:p>
        </p:txBody>
      </p:sp>
      <p:sp>
        <p:nvSpPr>
          <p:cNvPr id="4" name="CaixaDeTexto 3">
            <a:extLst>
              <a:ext uri="{FF2B5EF4-FFF2-40B4-BE49-F238E27FC236}">
                <a16:creationId xmlns:a16="http://schemas.microsoft.com/office/drawing/2014/main" id="{F3B106C7-17AB-45A8-B214-7DC9DDE65BBA}"/>
              </a:ext>
            </a:extLst>
          </p:cNvPr>
          <p:cNvSpPr txBox="1"/>
          <p:nvPr/>
        </p:nvSpPr>
        <p:spPr>
          <a:xfrm>
            <a:off x="539711" y="3195166"/>
            <a:ext cx="8064577" cy="954107"/>
          </a:xfrm>
          <a:prstGeom prst="rect">
            <a:avLst/>
          </a:prstGeom>
          <a:noFill/>
        </p:spPr>
        <p:txBody>
          <a:bodyPr wrap="square" rtlCol="0">
            <a:spAutoFit/>
          </a:bodyPr>
          <a:lstStyle/>
          <a:p>
            <a:pPr algn="just"/>
            <a:r>
              <a:rPr lang="pt-PT" dirty="0"/>
              <a:t>Como cenário de referência, partiu-se do princípio de que as cadeiras de estádio seriam tratadas como resíduos, o que significa que as estruturas de aço poderiam ser vendidas a fabricantes de metal para reciclagem, enquanto as cadeiras poderiam acabar por ser parcialmente "</a:t>
            </a:r>
            <a:r>
              <a:rPr lang="pt-PT" dirty="0" err="1"/>
              <a:t>downcycled</a:t>
            </a:r>
            <a:r>
              <a:rPr lang="pt-PT" dirty="0"/>
              <a:t>" e parcialmente incineradas por recicladores de plástico.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1209268" y="143915"/>
            <a:ext cx="7058722" cy="605700"/>
          </a:xfrm>
          <a:prstGeom prst="rect">
            <a:avLst/>
          </a:prstGeom>
          <a:noFill/>
          <a:ln>
            <a:noFill/>
          </a:ln>
        </p:spPr>
        <p:txBody>
          <a:bodyPr spcFirstLastPara="1" wrap="square" lIns="91425" tIns="91425" rIns="91425" bIns="91425" anchor="t" anchorCtr="0">
            <a:noAutofit/>
          </a:bodyPr>
          <a:lstStyle/>
          <a:p>
            <a:pPr lvl="0"/>
            <a:r>
              <a:rPr lang="pt-PT" dirty="0"/>
              <a:t>O estudo de caso da arena de Amsterdão</a:t>
            </a:r>
            <a:endParaRPr dirty="0"/>
          </a:p>
        </p:txBody>
      </p:sp>
      <p:sp>
        <p:nvSpPr>
          <p:cNvPr id="4" name="CaixaDeTexto 3">
            <a:extLst>
              <a:ext uri="{FF2B5EF4-FFF2-40B4-BE49-F238E27FC236}">
                <a16:creationId xmlns:a16="http://schemas.microsoft.com/office/drawing/2014/main" id="{F3B106C7-17AB-45A8-B214-7DC9DDE65BBA}"/>
              </a:ext>
            </a:extLst>
          </p:cNvPr>
          <p:cNvSpPr txBox="1"/>
          <p:nvPr/>
        </p:nvSpPr>
        <p:spPr>
          <a:xfrm>
            <a:off x="584681" y="1614865"/>
            <a:ext cx="7823704" cy="738664"/>
          </a:xfrm>
          <a:prstGeom prst="rect">
            <a:avLst/>
          </a:prstGeom>
          <a:noFill/>
        </p:spPr>
        <p:txBody>
          <a:bodyPr wrap="square" rtlCol="0">
            <a:spAutoFit/>
          </a:bodyPr>
          <a:lstStyle/>
          <a:p>
            <a:pPr algn="just"/>
            <a:r>
              <a:rPr lang="pt-PT" dirty="0"/>
              <a:t>• </a:t>
            </a:r>
            <a:r>
              <a:rPr lang="en-US" dirty="0"/>
              <a:t>Cenário 1: </a:t>
            </a:r>
            <a:r>
              <a:rPr lang="pt-PT" dirty="0"/>
              <a:t>Redistribuição das cadeiras para reutilização noutros estádios</a:t>
            </a:r>
          </a:p>
          <a:p>
            <a:pPr algn="just"/>
            <a:r>
              <a:rPr lang="pt-PT" dirty="0"/>
              <a:t>• </a:t>
            </a:r>
            <a:r>
              <a:rPr lang="en-US" dirty="0"/>
              <a:t>Cenário 2: </a:t>
            </a:r>
            <a:r>
              <a:rPr lang="pt-PT" dirty="0"/>
              <a:t>Transformação dos assentos de estádio em cadeiras para consumo</a:t>
            </a:r>
          </a:p>
          <a:p>
            <a:pPr algn="just"/>
            <a:r>
              <a:rPr lang="pt-PT" dirty="0"/>
              <a:t>• </a:t>
            </a:r>
            <a:r>
              <a:rPr lang="en-US" dirty="0"/>
              <a:t>Cenário 3: </a:t>
            </a:r>
            <a:r>
              <a:rPr lang="pt-PT" dirty="0"/>
              <a:t>Reciclagem da matéria-prima das cadeiras de estádio para diversas aplicações</a:t>
            </a:r>
          </a:p>
        </p:txBody>
      </p:sp>
      <p:pic>
        <p:nvPicPr>
          <p:cNvPr id="5" name="Imagem 4">
            <a:extLst>
              <a:ext uri="{FF2B5EF4-FFF2-40B4-BE49-F238E27FC236}">
                <a16:creationId xmlns:a16="http://schemas.microsoft.com/office/drawing/2014/main" id="{0CBB7BC7-7B2B-4A30-851C-6BA924720DBE}"/>
              </a:ext>
            </a:extLst>
          </p:cNvPr>
          <p:cNvPicPr>
            <a:picLocks noChangeAspect="1"/>
          </p:cNvPicPr>
          <p:nvPr/>
        </p:nvPicPr>
        <p:blipFill>
          <a:blip r:embed="rId3"/>
          <a:stretch>
            <a:fillRect/>
          </a:stretch>
        </p:blipFill>
        <p:spPr>
          <a:xfrm>
            <a:off x="1890681" y="2414914"/>
            <a:ext cx="4649383" cy="1995172"/>
          </a:xfrm>
          <a:prstGeom prst="rect">
            <a:avLst/>
          </a:prstGeom>
        </p:spPr>
      </p:pic>
      <p:sp>
        <p:nvSpPr>
          <p:cNvPr id="8" name="CaixaDeTexto 7">
            <a:extLst>
              <a:ext uri="{FF2B5EF4-FFF2-40B4-BE49-F238E27FC236}">
                <a16:creationId xmlns:a16="http://schemas.microsoft.com/office/drawing/2014/main" id="{A9CFAF81-285C-4D11-9DC7-52266B68A504}"/>
              </a:ext>
            </a:extLst>
          </p:cNvPr>
          <p:cNvSpPr txBox="1"/>
          <p:nvPr/>
        </p:nvSpPr>
        <p:spPr>
          <a:xfrm>
            <a:off x="659632" y="1105296"/>
            <a:ext cx="8283723" cy="523220"/>
          </a:xfrm>
          <a:prstGeom prst="rect">
            <a:avLst/>
          </a:prstGeom>
          <a:noFill/>
        </p:spPr>
        <p:txBody>
          <a:bodyPr wrap="square" rtlCol="0">
            <a:spAutoFit/>
          </a:bodyPr>
          <a:lstStyle/>
          <a:p>
            <a:pPr algn="just"/>
            <a:r>
              <a:rPr lang="pt-PT" dirty="0"/>
              <a:t>Com este ponto de partida, exploraram-se três cenários alternativos para dar uma segunda vida às bancadas do estádio:</a:t>
            </a:r>
          </a:p>
        </p:txBody>
      </p:sp>
      <p:sp>
        <p:nvSpPr>
          <p:cNvPr id="9" name="Google Shape;169;p5">
            <a:extLst>
              <a:ext uri="{FF2B5EF4-FFF2-40B4-BE49-F238E27FC236}">
                <a16:creationId xmlns:a16="http://schemas.microsoft.com/office/drawing/2014/main" id="{4BBF50B3-298A-4875-8550-20376E957593}"/>
              </a:ext>
            </a:extLst>
          </p:cNvPr>
          <p:cNvSpPr txBox="1">
            <a:spLocks/>
          </p:cNvSpPr>
          <p:nvPr/>
        </p:nvSpPr>
        <p:spPr>
          <a:xfrm>
            <a:off x="1807149" y="4342631"/>
            <a:ext cx="7136206" cy="40487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algn="just"/>
            <a:r>
              <a:rPr lang="en-US" sz="800" dirty="0">
                <a:solidFill>
                  <a:srgbClr val="000000"/>
                </a:solidFill>
              </a:rPr>
              <a:t>Fonte: </a:t>
            </a:r>
            <a:r>
              <a:rPr lang="en-US" sz="800" dirty="0">
                <a:solidFill>
                  <a:srgbClr val="000000"/>
                </a:solidFill>
                <a:hlinkClick r:id="rId4"/>
              </a:rPr>
              <a:t>https://www.hva.nl/binaries/content/assets/subsites/kc-techniek/second-life-of-a-stadium-seat.pdf?1541515706243</a:t>
            </a:r>
            <a:endParaRPr lang="en-US" sz="800" dirty="0">
              <a:solidFill>
                <a:srgbClr val="000000"/>
              </a:solidFill>
            </a:endParaRPr>
          </a:p>
        </p:txBody>
      </p:sp>
    </p:spTree>
    <p:extLst>
      <p:ext uri="{BB962C8B-B14F-4D97-AF65-F5344CB8AC3E}">
        <p14:creationId xmlns:p14="http://schemas.microsoft.com/office/powerpoint/2010/main" val="722505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9"/>
          <p:cNvSpPr txBox="1">
            <a:spLocks noGrp="1"/>
          </p:cNvSpPr>
          <p:nvPr>
            <p:ph type="title"/>
          </p:nvPr>
        </p:nvSpPr>
        <p:spPr>
          <a:xfrm>
            <a:off x="992459" y="576578"/>
            <a:ext cx="6683459" cy="683510"/>
          </a:xfrm>
          <a:prstGeom prst="rect">
            <a:avLst/>
          </a:prstGeom>
          <a:noFill/>
          <a:ln>
            <a:noFill/>
          </a:ln>
        </p:spPr>
        <p:txBody>
          <a:bodyPr spcFirstLastPara="1" wrap="square" lIns="91425" tIns="91425" rIns="91425" bIns="91425" anchor="t" anchorCtr="0">
            <a:noAutofit/>
          </a:bodyPr>
          <a:lstStyle/>
          <a:p>
            <a:pPr lvl="0"/>
            <a:r>
              <a:rPr lang="pt-PT" dirty="0"/>
              <a:t>O estudo de caso da arena de Amsterdão</a:t>
            </a:r>
            <a:endParaRPr dirty="0"/>
          </a:p>
        </p:txBody>
      </p:sp>
      <p:sp>
        <p:nvSpPr>
          <p:cNvPr id="4" name="CaixaDeTexto 3">
            <a:extLst>
              <a:ext uri="{FF2B5EF4-FFF2-40B4-BE49-F238E27FC236}">
                <a16:creationId xmlns:a16="http://schemas.microsoft.com/office/drawing/2014/main" id="{F3B106C7-17AB-45A8-B214-7DC9DDE65BBA}"/>
              </a:ext>
            </a:extLst>
          </p:cNvPr>
          <p:cNvSpPr txBox="1"/>
          <p:nvPr/>
        </p:nvSpPr>
        <p:spPr>
          <a:xfrm>
            <a:off x="539711" y="2166564"/>
            <a:ext cx="7136207" cy="1600438"/>
          </a:xfrm>
          <a:prstGeom prst="rect">
            <a:avLst/>
          </a:prstGeom>
          <a:noFill/>
        </p:spPr>
        <p:txBody>
          <a:bodyPr wrap="square" rtlCol="0">
            <a:spAutoFit/>
          </a:bodyPr>
          <a:lstStyle/>
          <a:p>
            <a:pPr algn="just"/>
            <a:r>
              <a:rPr lang="pt-PT" dirty="0"/>
              <a:t>No primeiro cenário, as cadeiras de estádio, incluindo as estruturas, são desmontadas, transportadas e instaladas noutros estádios. A Arena de Amsterdão distribuiu as cadeiras desmontadas por estádios amadores em várias partes do mundo. Por exemplo, 2500 cadeiras foram enviadas para </a:t>
            </a:r>
            <a:r>
              <a:rPr lang="pt-PT" dirty="0" err="1"/>
              <a:t>Curaçao</a:t>
            </a:r>
            <a:r>
              <a:rPr lang="pt-PT" dirty="0"/>
              <a:t>, 2700 para o Suriname e 2000 cadeiras foram reservadas para campos de futebol nos Países Baixos. Este cenário de reutilização foi útil para os estádios amadores, devido aos seus meios limitados para construir ou melhorar as suas atuais galerias com novos lugares.</a:t>
            </a:r>
            <a:endParaRPr lang="en-US" dirty="0"/>
          </a:p>
        </p:txBody>
      </p:sp>
      <p:sp>
        <p:nvSpPr>
          <p:cNvPr id="8" name="CaixaDeTexto 7">
            <a:extLst>
              <a:ext uri="{FF2B5EF4-FFF2-40B4-BE49-F238E27FC236}">
                <a16:creationId xmlns:a16="http://schemas.microsoft.com/office/drawing/2014/main" id="{A9CFAF81-285C-4D11-9DC7-52266B68A504}"/>
              </a:ext>
            </a:extLst>
          </p:cNvPr>
          <p:cNvSpPr txBox="1"/>
          <p:nvPr/>
        </p:nvSpPr>
        <p:spPr>
          <a:xfrm>
            <a:off x="539711" y="1603946"/>
            <a:ext cx="8064577" cy="307777"/>
          </a:xfrm>
          <a:prstGeom prst="rect">
            <a:avLst/>
          </a:prstGeom>
          <a:noFill/>
        </p:spPr>
        <p:txBody>
          <a:bodyPr wrap="square" rtlCol="0">
            <a:spAutoFit/>
          </a:bodyPr>
          <a:lstStyle/>
          <a:p>
            <a:pPr algn="just"/>
            <a:r>
              <a:rPr lang="pt-PT" b="1" dirty="0"/>
              <a:t>• Cenário 1: Redistribuição das cadeiras para reutilização noutros estádios</a:t>
            </a:r>
          </a:p>
        </p:txBody>
      </p:sp>
    </p:spTree>
    <p:extLst>
      <p:ext uri="{BB962C8B-B14F-4D97-AF65-F5344CB8AC3E}">
        <p14:creationId xmlns:p14="http://schemas.microsoft.com/office/powerpoint/2010/main" val="168310874"/>
      </p:ext>
    </p:extLst>
  </p:cSld>
  <p:clrMapOvr>
    <a:masterClrMapping/>
  </p:clrMapOvr>
</p:sld>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2308</Words>
  <Application>Microsoft Office PowerPoint</Application>
  <PresentationFormat>Bildschirmpräsentation (16:9)</PresentationFormat>
  <Paragraphs>134</Paragraphs>
  <Slides>21</Slides>
  <Notes>21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21</vt:i4>
      </vt:variant>
    </vt:vector>
  </HeadingPairs>
  <TitlesOfParts>
    <vt:vector size="26" baseType="lpstr">
      <vt:lpstr>Bebas Neue</vt:lpstr>
      <vt:lpstr>Noto Sans</vt:lpstr>
      <vt:lpstr>Verdana</vt:lpstr>
      <vt:lpstr>Arial</vt:lpstr>
      <vt:lpstr>Creal Modern Portfolio by Slidesgo</vt:lpstr>
      <vt:lpstr>Modelos de negócio para empresas em economia circular</vt:lpstr>
      <vt:lpstr>A SEGUNDA VIDA DE UMA CADEIRA DE UM ESTáDIO</vt:lpstr>
      <vt:lpstr>OBJETIVO DA Masterclass</vt:lpstr>
      <vt:lpstr>EStruturA DA Masterclass</vt:lpstr>
      <vt:lpstr>EStruturA DA Masterclass</vt:lpstr>
      <vt:lpstr>PowerPoint-Präsentation</vt:lpstr>
      <vt:lpstr>O estudo de caso da arena de Amsterdão</vt:lpstr>
      <vt:lpstr>O estudo de caso da arena de Amsterdão</vt:lpstr>
      <vt:lpstr>O estudo de caso da arena de Amsterdão</vt:lpstr>
      <vt:lpstr>O estudo de caso da arena de Amsterdão</vt:lpstr>
      <vt:lpstr>O estudo de caso da arena de Amsterdão</vt:lpstr>
      <vt:lpstr>O estudo de caso da arena de Amsterdão</vt:lpstr>
      <vt:lpstr>O estudo de caso da arena de Amsterdão</vt:lpstr>
      <vt:lpstr>O estudo de caso da arena de Amsterdão</vt:lpstr>
      <vt:lpstr>O estudo de caso da arena de Amsterdão</vt:lpstr>
      <vt:lpstr>O estudo de caso da arena de Amsterdão</vt:lpstr>
      <vt:lpstr>Exercício 1</vt:lpstr>
      <vt:lpstr>Exercício 1</vt:lpstr>
      <vt:lpstr>Exercício 2</vt:lpstr>
      <vt:lpstr>Exercício 2</vt:lpstr>
      <vt:lpstr>obrigado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Modelling for Circular Economy Businesses</dc:title>
  <dc:creator>Jennifer Nolan</dc:creator>
  <cp:lastModifiedBy>saskia_ha@web.de</cp:lastModifiedBy>
  <cp:revision>81</cp:revision>
  <dcterms:modified xsi:type="dcterms:W3CDTF">2023-06-21T14:26:39Z</dcterms:modified>
</cp:coreProperties>
</file>