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9" r:id="rId6"/>
    <p:sldId id="260"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5" r:id="rId22"/>
  </p:sldIdLst>
  <p:sldSz cx="9144000" cy="5143500" type="screen16x9"/>
  <p:notesSz cx="6858000" cy="9144000"/>
  <p:embeddedFontLst>
    <p:embeddedFont>
      <p:font typeface="Bahnschrift SemiBold" panose="020B0502040204020203" pitchFamily="34" charset="0"/>
      <p:bold r:id="rId24"/>
    </p:embeddedFont>
    <p:embeddedFont>
      <p:font typeface="Bahnschrift SemiBold Condensed" panose="020B0502040204020203" pitchFamily="34" charset="0"/>
      <p:bold r:id="rId25"/>
    </p:embeddedFont>
    <p:embeddedFont>
      <p:font typeface="Bebas Neue" panose="020B0606020202050201" pitchFamily="34" charset="0"/>
      <p:regular r:id="rId26"/>
    </p:embeddedFont>
    <p:embeddedFont>
      <p:font typeface="Noto Sans" panose="020B0502040504020204" pitchFamily="3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8uS3mDX5b0cqq3T8xF4lemfn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9D96C-5BDA-4472-B112-F33E0BBA4909}" v="13" dt="2022-12-20T09:02:53.091"/>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édio 4 - Destaqu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8" autoAdjust="0"/>
    <p:restoredTop sz="94660"/>
  </p:normalViewPr>
  <p:slideViewPr>
    <p:cSldViewPr snapToGrid="0">
      <p:cViewPr varScale="1">
        <p:scale>
          <a:sx n="105" d="100"/>
          <a:sy n="105" d="100"/>
        </p:scale>
        <p:origin x="1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43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5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257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587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762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03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448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799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815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516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695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35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26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7946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F11F997-93DB-5F36-2284-7BB0EB645ACA}"/>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01A4250-9965-E8DF-7743-49B6A5897E8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34;p13" descr="Graphical user interface, text, application&#10;&#10;Description automatically generated">
            <a:extLst>
              <a:ext uri="{FF2B5EF4-FFF2-40B4-BE49-F238E27FC236}">
                <a16:creationId xmlns:a16="http://schemas.microsoft.com/office/drawing/2014/main" id="{B1A1EFFA-3072-615A-9A8A-1182FF50AA2E}"/>
              </a:ext>
            </a:extLst>
          </p:cNvPr>
          <p:cNvPicPr preferRelativeResize="0"/>
          <p:nvPr userDrawn="1"/>
        </p:nvPicPr>
        <p:blipFill rotWithShape="1">
          <a:blip r:embed="rId4">
            <a:alphaModFix/>
          </a:blip>
          <a:srcRect r="25004"/>
          <a:stretch/>
        </p:blipFill>
        <p:spPr>
          <a:xfrm>
            <a:off x="161518" y="4824197"/>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172479"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A02D5445-73EA-8B8D-CA52-95CBDA2AE92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52864C7-C26F-F979-3121-C1E48BE4835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161518" y="482419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20F6F6B8-96F4-836C-7AF3-FEBF2E1CED9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2A293EE-9634-C048-D12F-B6137733E1B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9A38FD2-9DAC-B84B-A794-0DE108A7AC9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5337984-C6E9-558E-4B00-142D1C0DA0A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C008944E-719C-ECB6-5001-51EC3483640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B2AE16C-C7A3-2947-1DBB-E4F6183C0F3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8" descr="Graphical user interface, text, application&#10;&#10;Description automatically generated"/>
          <p:cNvPicPr preferRelativeResize="0"/>
          <p:nvPr/>
        </p:nvPicPr>
        <p:blipFill rotWithShape="1">
          <a:blip r:embed="rId3">
            <a:alphaModFix/>
          </a:blip>
          <a:srcRect r="25004"/>
          <a:stretch/>
        </p:blipFill>
        <p:spPr>
          <a:xfrm>
            <a:off x="72618" y="474954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0809C81-32BC-B212-040C-D79B17C2041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C221151-DBB8-B9F2-26C8-5AE5A33A9C1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161518" y="470867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8E5C53F-C9C9-AB44-0BF1-BC032755E86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29B30C2-C153-E0D4-936B-5D757AC213C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161518"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28FA68E-19BA-995A-17C0-FC43A67AF06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719F16B-CE09-4425-D685-4DC9D65BB6A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209434"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0470C1D-2A3F-4D87-74E4-7B286BBA8E0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2A7C14A-01C9-677D-DAB3-C96358F16C5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72618" y="473018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68404E6-AC16-B092-6705-33265C838FE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FDFB5D8-3B1D-BBD4-F06D-03B18CCBB90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hva.nl/binaries/content/assets/subsites/kc-techniek/second-life-of-a-stadium-seat.pdf?15415157062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freshworks.io/design-thinking-proce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llenmacarthur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hva.nl/binaries/content/assets/subsites/kc-techniek/second-life-of-a-stadium-seat.pdf?154151570624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265446" y="1542630"/>
            <a:ext cx="4797649" cy="1369829"/>
          </a:xfrm>
          <a:prstGeom prst="rect">
            <a:avLst/>
          </a:prstGeom>
          <a:noFill/>
          <a:ln>
            <a:noFill/>
          </a:ln>
        </p:spPr>
        <p:txBody>
          <a:bodyPr spcFirstLastPara="1" wrap="square" lIns="91425" tIns="91425" rIns="91425" bIns="91425" anchor="t" anchorCtr="0">
            <a:noAutofit/>
          </a:bodyPr>
          <a:lstStyle/>
          <a:p>
            <a:pPr lvl="0"/>
            <a:r>
              <a:rPr lang="bg-BG" sz="3200" dirty="0">
                <a:latin typeface="Bahnschrift SemiBold Condensed" panose="020B0502040204020203" pitchFamily="34" charset="0"/>
              </a:rPr>
              <a:t>Бизнес моделиране за бизнеси от кръговата икономика</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CaixaDeTexto 3">
            <a:extLst>
              <a:ext uri="{FF2B5EF4-FFF2-40B4-BE49-F238E27FC236}">
                <a16:creationId xmlns:a16="http://schemas.microsoft.com/office/drawing/2014/main" id="{F3B106C7-17AB-45A8-B214-7DC9DDE65BBA}"/>
              </a:ext>
            </a:extLst>
          </p:cNvPr>
          <p:cNvSpPr txBox="1"/>
          <p:nvPr/>
        </p:nvSpPr>
        <p:spPr>
          <a:xfrm>
            <a:off x="1182944" y="2191789"/>
            <a:ext cx="7136207" cy="1815882"/>
          </a:xfrm>
          <a:prstGeom prst="rect">
            <a:avLst/>
          </a:prstGeom>
          <a:noFill/>
        </p:spPr>
        <p:txBody>
          <a:bodyPr wrap="square" rtlCol="0">
            <a:spAutoFit/>
          </a:bodyPr>
          <a:lstStyle/>
          <a:p>
            <a:pPr algn="just"/>
            <a:r>
              <a:rPr lang="bg-BG" dirty="0"/>
              <a:t>При</a:t>
            </a:r>
            <a:r>
              <a:rPr lang="ru-RU" dirty="0"/>
              <a:t> сценария за проучване на опциите за ъпсайклинг (рециклиране със създаване на продукт с по-висока стойност) на седалките на стадиона са идентифицирани няколко варианта, като се започне със събирането на дизайни на столове и съответните прототипи, направени с оригиналните седалки. </a:t>
            </a:r>
            <a:r>
              <a:rPr lang="en-US" dirty="0"/>
              <a:t>:</a:t>
            </a:r>
          </a:p>
          <a:p>
            <a:pPr algn="just"/>
            <a:r>
              <a:rPr lang="ru-RU" dirty="0"/>
              <a:t>- Дизайн на столове с повторно използване на оригиналните стоманени рамки</a:t>
            </a:r>
          </a:p>
          <a:p>
            <a:pPr algn="just"/>
            <a:r>
              <a:rPr lang="ru-RU" dirty="0"/>
              <a:t>- Проекти на столове, включващи други съществуващи рамки</a:t>
            </a:r>
          </a:p>
          <a:p>
            <a:pPr algn="just"/>
            <a:r>
              <a:rPr lang="ru-RU" dirty="0"/>
              <a:t>- Проекти на столове с персонализирана рамка</a:t>
            </a:r>
          </a:p>
          <a:p>
            <a:pPr algn="just"/>
            <a:r>
              <a:rPr lang="ru-RU" dirty="0"/>
              <a:t>- Проекти на столове с дигитално изработена рамка</a:t>
            </a:r>
            <a:endParaRPr lang="pt-PT"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1126188" y="1654396"/>
            <a:ext cx="8459246" cy="307777"/>
          </a:xfrm>
          <a:prstGeom prst="rect">
            <a:avLst/>
          </a:prstGeom>
          <a:noFill/>
        </p:spPr>
        <p:txBody>
          <a:bodyPr wrap="square" rtlCol="0">
            <a:spAutoFit/>
          </a:bodyPr>
          <a:lstStyle/>
          <a:p>
            <a:pPr algn="just"/>
            <a:r>
              <a:rPr lang="ru-RU" b="1" dirty="0"/>
              <a:t>Сценарий 2: Преработване на седалките на стадиона в </a:t>
            </a:r>
            <a:r>
              <a:rPr lang="ru-RU" b="1" dirty="0" err="1"/>
              <a:t>столове</a:t>
            </a:r>
            <a:endParaRPr lang="pt-PT" b="1" dirty="0"/>
          </a:p>
        </p:txBody>
      </p:sp>
      <p:sp>
        <p:nvSpPr>
          <p:cNvPr id="6" name="Google Shape;205;p9"/>
          <p:cNvSpPr txBox="1">
            <a:spLocks/>
          </p:cNvSpPr>
          <p:nvPr/>
        </p:nvSpPr>
        <p:spPr>
          <a:xfrm>
            <a:off x="2099042" y="563965"/>
            <a:ext cx="566107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Примерът „Арена Амстердам“ </a:t>
            </a:r>
          </a:p>
        </p:txBody>
      </p:sp>
    </p:spTree>
    <p:extLst>
      <p:ext uri="{BB962C8B-B14F-4D97-AF65-F5344CB8AC3E}">
        <p14:creationId xmlns:p14="http://schemas.microsoft.com/office/powerpoint/2010/main" val="385563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CaixaDeTexto 3">
            <a:extLst>
              <a:ext uri="{FF2B5EF4-FFF2-40B4-BE49-F238E27FC236}">
                <a16:creationId xmlns:a16="http://schemas.microsoft.com/office/drawing/2014/main" id="{F3B106C7-17AB-45A8-B214-7DC9DDE65BBA}"/>
              </a:ext>
            </a:extLst>
          </p:cNvPr>
          <p:cNvSpPr txBox="1"/>
          <p:nvPr/>
        </p:nvSpPr>
        <p:spPr>
          <a:xfrm>
            <a:off x="503740" y="1989084"/>
            <a:ext cx="7136207" cy="307777"/>
          </a:xfrm>
          <a:prstGeom prst="rect">
            <a:avLst/>
          </a:prstGeom>
          <a:noFill/>
        </p:spPr>
        <p:txBody>
          <a:bodyPr wrap="square" rtlCol="0">
            <a:spAutoFit/>
          </a:bodyPr>
          <a:lstStyle/>
          <a:p>
            <a:pPr algn="just"/>
            <a:r>
              <a:rPr lang="bg-BG" b="1" dirty="0"/>
              <a:t>Дизайни за столове, използващи оригиналните стоманени рамки </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20323" y="2352741"/>
            <a:ext cx="5795417" cy="1600438"/>
          </a:xfrm>
          <a:prstGeom prst="rect">
            <a:avLst/>
          </a:prstGeom>
          <a:noFill/>
        </p:spPr>
        <p:txBody>
          <a:bodyPr wrap="square" rtlCol="0">
            <a:spAutoFit/>
          </a:bodyPr>
          <a:lstStyle/>
          <a:p>
            <a:pPr algn="just"/>
            <a:r>
              <a:rPr lang="ru-RU" dirty="0"/>
              <a:t>Този вариант вероятно е най-добрият от гледна точка на кръговата икономика, тъй като целта е била да се използват повторно възможно най-много материали от съществуващите седалки. За разглеждането на това решение са били привлечени няколко производители на мебели. Избраният стол е изработен от съществуващата рамка и пластмасовите части на оригиналната седалка, монтирани върху новоизградена основа.</a:t>
            </a:r>
            <a:endParaRPr lang="pt-PT" dirty="0"/>
          </a:p>
        </p:txBody>
      </p:sp>
      <p:pic>
        <p:nvPicPr>
          <p:cNvPr id="3" name="Imagem 2">
            <a:extLst>
              <a:ext uri="{FF2B5EF4-FFF2-40B4-BE49-F238E27FC236}">
                <a16:creationId xmlns:a16="http://schemas.microsoft.com/office/drawing/2014/main" id="{6641F50A-2474-47D7-A494-9FE5D4396622}"/>
              </a:ext>
            </a:extLst>
          </p:cNvPr>
          <p:cNvPicPr>
            <a:picLocks noChangeAspect="1"/>
          </p:cNvPicPr>
          <p:nvPr/>
        </p:nvPicPr>
        <p:blipFill>
          <a:blip r:embed="rId3"/>
          <a:stretch>
            <a:fillRect/>
          </a:stretch>
        </p:blipFill>
        <p:spPr>
          <a:xfrm>
            <a:off x="6975832" y="1139840"/>
            <a:ext cx="1839432" cy="1258955"/>
          </a:xfrm>
          <a:prstGeom prst="rect">
            <a:avLst/>
          </a:prstGeom>
        </p:spPr>
      </p:pic>
      <p:sp>
        <p:nvSpPr>
          <p:cNvPr id="10" name="Google Shape;169;p5">
            <a:extLst>
              <a:ext uri="{FF2B5EF4-FFF2-40B4-BE49-F238E27FC236}">
                <a16:creationId xmlns:a16="http://schemas.microsoft.com/office/drawing/2014/main" id="{B0F44B04-07D1-4943-96E1-957584DC8E6C}"/>
              </a:ext>
            </a:extLst>
          </p:cNvPr>
          <p:cNvSpPr txBox="1">
            <a:spLocks/>
          </p:cNvSpPr>
          <p:nvPr/>
        </p:nvSpPr>
        <p:spPr>
          <a:xfrm>
            <a:off x="6410325" y="4151078"/>
            <a:ext cx="2404939"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Източник</a:t>
            </a:r>
            <a:r>
              <a:rPr lang="en-US" sz="800" dirty="0">
                <a:solidFill>
                  <a:srgbClr val="000000"/>
                </a:solidFill>
              </a:rPr>
              <a:t>: </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pic>
        <p:nvPicPr>
          <p:cNvPr id="5" name="Imagem 4">
            <a:extLst>
              <a:ext uri="{FF2B5EF4-FFF2-40B4-BE49-F238E27FC236}">
                <a16:creationId xmlns:a16="http://schemas.microsoft.com/office/drawing/2014/main" id="{FD825D45-C37B-42B5-9F86-20216F4FE393}"/>
              </a:ext>
            </a:extLst>
          </p:cNvPr>
          <p:cNvPicPr>
            <a:picLocks noChangeAspect="1"/>
          </p:cNvPicPr>
          <p:nvPr/>
        </p:nvPicPr>
        <p:blipFill>
          <a:blip r:embed="rId5"/>
          <a:stretch>
            <a:fillRect/>
          </a:stretch>
        </p:blipFill>
        <p:spPr>
          <a:xfrm>
            <a:off x="6482429" y="2310341"/>
            <a:ext cx="2209800" cy="1638300"/>
          </a:xfrm>
          <a:prstGeom prst="rect">
            <a:avLst/>
          </a:prstGeom>
        </p:spPr>
      </p:pic>
      <p:sp>
        <p:nvSpPr>
          <p:cNvPr id="11" name="Google Shape;169;p5">
            <a:extLst>
              <a:ext uri="{FF2B5EF4-FFF2-40B4-BE49-F238E27FC236}">
                <a16:creationId xmlns:a16="http://schemas.microsoft.com/office/drawing/2014/main" id="{3B51ACBA-DAF1-492F-9714-8231C881576E}"/>
              </a:ext>
            </a:extLst>
          </p:cNvPr>
          <p:cNvSpPr txBox="1">
            <a:spLocks/>
          </p:cNvSpPr>
          <p:nvPr/>
        </p:nvSpPr>
        <p:spPr>
          <a:xfrm>
            <a:off x="6315740" y="3746204"/>
            <a:ext cx="24650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Прототип на единичен стол, който може да се свърже с други, направен от </a:t>
            </a:r>
            <a:r>
              <a:rPr lang="en-US" sz="800" dirty="0">
                <a:solidFill>
                  <a:srgbClr val="000000"/>
                </a:solidFill>
              </a:rPr>
              <a:t> </a:t>
            </a:r>
            <a:r>
              <a:rPr lang="en-US" sz="800" dirty="0" err="1">
                <a:solidFill>
                  <a:srgbClr val="000000"/>
                </a:solidFill>
              </a:rPr>
              <a:t>Ahrend</a:t>
            </a:r>
            <a:r>
              <a:rPr lang="en-US" sz="800" dirty="0">
                <a:solidFill>
                  <a:srgbClr val="000000"/>
                </a:solidFill>
              </a:rPr>
              <a:t>.</a:t>
            </a:r>
          </a:p>
        </p:txBody>
      </p:sp>
      <p:sp>
        <p:nvSpPr>
          <p:cNvPr id="12" name="Google Shape;205;p9"/>
          <p:cNvSpPr txBox="1">
            <a:spLocks/>
          </p:cNvSpPr>
          <p:nvPr/>
        </p:nvSpPr>
        <p:spPr>
          <a:xfrm>
            <a:off x="2099042" y="563965"/>
            <a:ext cx="566107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Примерът „Арена Амстердам“ </a:t>
            </a:r>
          </a:p>
        </p:txBody>
      </p:sp>
      <p:sp>
        <p:nvSpPr>
          <p:cNvPr id="13" name="CaixaDeTexto 7">
            <a:extLst>
              <a:ext uri="{FF2B5EF4-FFF2-40B4-BE49-F238E27FC236}">
                <a16:creationId xmlns:a16="http://schemas.microsoft.com/office/drawing/2014/main" id="{A9CFAF81-285C-4D11-9DC7-52266B68A504}"/>
              </a:ext>
            </a:extLst>
          </p:cNvPr>
          <p:cNvSpPr txBox="1"/>
          <p:nvPr/>
        </p:nvSpPr>
        <p:spPr>
          <a:xfrm>
            <a:off x="503740" y="1428345"/>
            <a:ext cx="5906585" cy="307777"/>
          </a:xfrm>
          <a:prstGeom prst="rect">
            <a:avLst/>
          </a:prstGeom>
          <a:noFill/>
        </p:spPr>
        <p:txBody>
          <a:bodyPr wrap="square" rtlCol="0">
            <a:spAutoFit/>
          </a:bodyPr>
          <a:lstStyle/>
          <a:p>
            <a:pPr algn="just"/>
            <a:r>
              <a:rPr lang="ru-RU" b="1" dirty="0"/>
              <a:t>Сценарий 2: Преработване на седалките на стадиона в </a:t>
            </a:r>
            <a:r>
              <a:rPr lang="ru-RU" b="1" dirty="0" err="1"/>
              <a:t>столове</a:t>
            </a:r>
            <a:endParaRPr lang="pt-PT" b="1" dirty="0"/>
          </a:p>
        </p:txBody>
      </p:sp>
    </p:spTree>
    <p:extLst>
      <p:ext uri="{BB962C8B-B14F-4D97-AF65-F5344CB8AC3E}">
        <p14:creationId xmlns:p14="http://schemas.microsoft.com/office/powerpoint/2010/main" val="93119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CaixaDeTexto 3">
            <a:extLst>
              <a:ext uri="{FF2B5EF4-FFF2-40B4-BE49-F238E27FC236}">
                <a16:creationId xmlns:a16="http://schemas.microsoft.com/office/drawing/2014/main" id="{F3B106C7-17AB-45A8-B214-7DC9DDE65BBA}"/>
              </a:ext>
            </a:extLst>
          </p:cNvPr>
          <p:cNvSpPr txBox="1"/>
          <p:nvPr/>
        </p:nvSpPr>
        <p:spPr>
          <a:xfrm>
            <a:off x="908419" y="1977560"/>
            <a:ext cx="5701931" cy="307777"/>
          </a:xfrm>
          <a:prstGeom prst="rect">
            <a:avLst/>
          </a:prstGeom>
          <a:noFill/>
        </p:spPr>
        <p:txBody>
          <a:bodyPr wrap="square" rtlCol="0">
            <a:spAutoFit/>
          </a:bodyPr>
          <a:lstStyle/>
          <a:p>
            <a:pPr algn="just"/>
            <a:r>
              <a:rPr lang="bg-BG" b="1" dirty="0"/>
              <a:t>Дизайни на столове, използващи други съществуващи рамки </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908419" y="1377069"/>
            <a:ext cx="5574010" cy="523220"/>
          </a:xfrm>
          <a:prstGeom prst="rect">
            <a:avLst/>
          </a:prstGeom>
          <a:noFill/>
        </p:spPr>
        <p:txBody>
          <a:bodyPr wrap="square" rtlCol="0">
            <a:spAutoFit/>
          </a:bodyPr>
          <a:lstStyle/>
          <a:p>
            <a:pPr algn="just"/>
            <a:r>
              <a:rPr lang="ru-RU" b="1" dirty="0"/>
              <a:t>Сценарий 2: Преработване на седалките на стадиона в </a:t>
            </a:r>
            <a:r>
              <a:rPr lang="ru-RU" b="1" dirty="0" err="1"/>
              <a:t>столове</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898221" y="2301173"/>
            <a:ext cx="5574010" cy="2462213"/>
          </a:xfrm>
          <a:prstGeom prst="rect">
            <a:avLst/>
          </a:prstGeom>
          <a:noFill/>
        </p:spPr>
        <p:txBody>
          <a:bodyPr wrap="square" rtlCol="0">
            <a:spAutoFit/>
          </a:bodyPr>
          <a:lstStyle/>
          <a:p>
            <a:pPr algn="just"/>
            <a:r>
              <a:rPr lang="ru-RU" dirty="0"/>
              <a:t>Това е възможността за монтиране на пластмасовите седалки от стадиона върху съществуваща, за предпочитане рециклирана рамка на стол. Използването на рециклирани рамки спомага за намаляването на негативното въздействие върху околната среда и спестява разходи, тъй като не е необходимо да се произвеждат нови. Размерът на съществуващите стари седалки обаче е толкова специфичен, че се оказва трудно да се намерят подходящи рамки, които да пасват идеално при монтаж. Решението е да се направят допълнителни корекции на пластмасовите части, което води до повече труд и материали.</a:t>
            </a:r>
            <a:endParaRPr lang="pt-PT" dirty="0"/>
          </a:p>
        </p:txBody>
      </p:sp>
      <p:sp>
        <p:nvSpPr>
          <p:cNvPr id="10" name="Google Shape;169;p5">
            <a:extLst>
              <a:ext uri="{FF2B5EF4-FFF2-40B4-BE49-F238E27FC236}">
                <a16:creationId xmlns:a16="http://schemas.microsoft.com/office/drawing/2014/main" id="{9B72FD08-139C-432F-9658-F8506DEA2ECF}"/>
              </a:ext>
            </a:extLst>
          </p:cNvPr>
          <p:cNvSpPr txBox="1">
            <a:spLocks/>
          </p:cNvSpPr>
          <p:nvPr/>
        </p:nvSpPr>
        <p:spPr>
          <a:xfrm>
            <a:off x="6472231" y="4169062"/>
            <a:ext cx="2671769"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Източник</a:t>
            </a:r>
            <a:r>
              <a:rPr lang="en-US" sz="800" dirty="0">
                <a:solidFill>
                  <a:srgbClr val="000000"/>
                </a:solidFill>
              </a:rPr>
              <a:t>: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7" name="Imagem 6">
            <a:extLst>
              <a:ext uri="{FF2B5EF4-FFF2-40B4-BE49-F238E27FC236}">
                <a16:creationId xmlns:a16="http://schemas.microsoft.com/office/drawing/2014/main" id="{E2FAEFB3-AE13-4EA7-8095-FC6507E7CEF1}"/>
              </a:ext>
            </a:extLst>
          </p:cNvPr>
          <p:cNvPicPr>
            <a:picLocks noChangeAspect="1"/>
          </p:cNvPicPr>
          <p:nvPr/>
        </p:nvPicPr>
        <p:blipFill>
          <a:blip r:embed="rId4"/>
          <a:stretch>
            <a:fillRect/>
          </a:stretch>
        </p:blipFill>
        <p:spPr>
          <a:xfrm>
            <a:off x="7003022" y="1552583"/>
            <a:ext cx="1714500" cy="2305050"/>
          </a:xfrm>
          <a:prstGeom prst="rect">
            <a:avLst/>
          </a:prstGeom>
        </p:spPr>
      </p:pic>
      <p:sp>
        <p:nvSpPr>
          <p:cNvPr id="12" name="Google Shape;169;p5">
            <a:extLst>
              <a:ext uri="{FF2B5EF4-FFF2-40B4-BE49-F238E27FC236}">
                <a16:creationId xmlns:a16="http://schemas.microsoft.com/office/drawing/2014/main" id="{8CF46621-DCCD-4DDC-BF9A-EDCD8E2D0F62}"/>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Прототип на стол с рециклирана тръбна рамка, направена от </a:t>
            </a:r>
            <a:r>
              <a:rPr lang="en-US" sz="800" dirty="0">
                <a:solidFill>
                  <a:srgbClr val="000000"/>
                </a:solidFill>
              </a:rPr>
              <a:t>AUAS.</a:t>
            </a:r>
          </a:p>
        </p:txBody>
      </p:sp>
      <p:sp>
        <p:nvSpPr>
          <p:cNvPr id="9" name="Google Shape;205;p9"/>
          <p:cNvSpPr txBox="1">
            <a:spLocks/>
          </p:cNvSpPr>
          <p:nvPr/>
        </p:nvSpPr>
        <p:spPr>
          <a:xfrm>
            <a:off x="2014847" y="333068"/>
            <a:ext cx="566107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Примерът „Арена Амстердам“ </a:t>
            </a:r>
          </a:p>
        </p:txBody>
      </p:sp>
    </p:spTree>
    <p:extLst>
      <p:ext uri="{BB962C8B-B14F-4D97-AF65-F5344CB8AC3E}">
        <p14:creationId xmlns:p14="http://schemas.microsoft.com/office/powerpoint/2010/main" val="198381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CaixaDeTexto 3">
            <a:extLst>
              <a:ext uri="{FF2B5EF4-FFF2-40B4-BE49-F238E27FC236}">
                <a16:creationId xmlns:a16="http://schemas.microsoft.com/office/drawing/2014/main" id="{F3B106C7-17AB-45A8-B214-7DC9DDE65BBA}"/>
              </a:ext>
            </a:extLst>
          </p:cNvPr>
          <p:cNvSpPr txBox="1"/>
          <p:nvPr/>
        </p:nvSpPr>
        <p:spPr>
          <a:xfrm>
            <a:off x="539711" y="2014294"/>
            <a:ext cx="7136207" cy="307777"/>
          </a:xfrm>
          <a:prstGeom prst="rect">
            <a:avLst/>
          </a:prstGeom>
          <a:noFill/>
        </p:spPr>
        <p:txBody>
          <a:bodyPr wrap="square" rtlCol="0">
            <a:spAutoFit/>
          </a:bodyPr>
          <a:lstStyle/>
          <a:p>
            <a:pPr algn="just"/>
            <a:r>
              <a:rPr lang="bg-BG" b="1" dirty="0"/>
              <a:t>Дизайни на столове с модифицирана рамка </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491074"/>
            <a:ext cx="6470689" cy="307777"/>
          </a:xfrm>
          <a:prstGeom prst="rect">
            <a:avLst/>
          </a:prstGeom>
          <a:noFill/>
        </p:spPr>
        <p:txBody>
          <a:bodyPr wrap="square" rtlCol="0">
            <a:spAutoFit/>
          </a:bodyPr>
          <a:lstStyle/>
          <a:p>
            <a:pPr algn="just"/>
            <a:r>
              <a:rPr lang="ru-RU" b="1" dirty="0"/>
              <a:t>Сценарий 2: Преработване на седалките на стадиона в </a:t>
            </a:r>
            <a:r>
              <a:rPr lang="ru-RU" b="1" dirty="0" err="1"/>
              <a:t>столове</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404975"/>
            <a:ext cx="5574010" cy="1815882"/>
          </a:xfrm>
          <a:prstGeom prst="rect">
            <a:avLst/>
          </a:prstGeom>
          <a:noFill/>
        </p:spPr>
        <p:txBody>
          <a:bodyPr wrap="square" rtlCol="0">
            <a:spAutoFit/>
          </a:bodyPr>
          <a:lstStyle/>
          <a:p>
            <a:pPr algn="just"/>
            <a:r>
              <a:rPr lang="ru-RU" dirty="0"/>
              <a:t>Проучена е и възможността за изработване на рамка по поръчка, за да се избегне рискът от липса на съществуващи рамки. След като са взети предвид няколко опции, първата нова рамка за стол е изработена ръчно, като за основа е използвана рециклирана дървесина от палети. Въпреки че това е потенциално добро решение, увеличаването на </a:t>
            </a:r>
            <a:r>
              <a:rPr lang="ru-RU" dirty="0" err="1"/>
              <a:t>производството</a:t>
            </a:r>
            <a:r>
              <a:rPr lang="ru-RU" dirty="0"/>
              <a:t> не би било лесно поради ограничения, свързани с метода на производство и необходимата работна ръка.</a:t>
            </a:r>
            <a:endParaRPr lang="pt-PT" dirty="0"/>
          </a:p>
        </p:txBody>
      </p:sp>
      <p:sp>
        <p:nvSpPr>
          <p:cNvPr id="10" name="Google Shape;169;p5">
            <a:extLst>
              <a:ext uri="{FF2B5EF4-FFF2-40B4-BE49-F238E27FC236}">
                <a16:creationId xmlns:a16="http://schemas.microsoft.com/office/drawing/2014/main" id="{8AB3F028-B217-4125-ACBD-99C53B14D831}"/>
              </a:ext>
            </a:extLst>
          </p:cNvPr>
          <p:cNvSpPr txBox="1">
            <a:spLocks/>
          </p:cNvSpPr>
          <p:nvPr/>
        </p:nvSpPr>
        <p:spPr>
          <a:xfrm>
            <a:off x="5932974" y="4298932"/>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Източник</a:t>
            </a:r>
            <a:r>
              <a:rPr lang="en-US" sz="800" dirty="0">
                <a:solidFill>
                  <a:srgbClr val="000000"/>
                </a:solidFill>
              </a:rPr>
              <a:t>: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3" name="Imagem 2">
            <a:extLst>
              <a:ext uri="{FF2B5EF4-FFF2-40B4-BE49-F238E27FC236}">
                <a16:creationId xmlns:a16="http://schemas.microsoft.com/office/drawing/2014/main" id="{8C045461-7479-4345-96C8-2803740DF62B}"/>
              </a:ext>
            </a:extLst>
          </p:cNvPr>
          <p:cNvPicPr>
            <a:picLocks noChangeAspect="1"/>
          </p:cNvPicPr>
          <p:nvPr/>
        </p:nvPicPr>
        <p:blipFill>
          <a:blip r:embed="rId4"/>
          <a:stretch>
            <a:fillRect/>
          </a:stretch>
        </p:blipFill>
        <p:spPr>
          <a:xfrm>
            <a:off x="6700795" y="1536925"/>
            <a:ext cx="1790700" cy="2381250"/>
          </a:xfrm>
          <a:prstGeom prst="rect">
            <a:avLst/>
          </a:prstGeom>
        </p:spPr>
      </p:pic>
      <p:sp>
        <p:nvSpPr>
          <p:cNvPr id="11" name="Google Shape;169;p5">
            <a:extLst>
              <a:ext uri="{FF2B5EF4-FFF2-40B4-BE49-F238E27FC236}">
                <a16:creationId xmlns:a16="http://schemas.microsoft.com/office/drawing/2014/main" id="{C30C9246-3325-4143-B2BA-358A14FA8766}"/>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Прототип на модифицирана рамка, използваща дървесина втора употреба – дизайн от </a:t>
            </a:r>
            <a:r>
              <a:rPr lang="en-US" sz="800" dirty="0">
                <a:solidFill>
                  <a:srgbClr val="000000"/>
                </a:solidFill>
              </a:rPr>
              <a:t>AUAS</a:t>
            </a:r>
            <a:r>
              <a:rPr lang="bg-BG" sz="800" dirty="0">
                <a:solidFill>
                  <a:srgbClr val="000000"/>
                </a:solidFill>
              </a:rPr>
              <a:t>, изработка -</a:t>
            </a:r>
            <a:r>
              <a:rPr lang="en-US" sz="800" dirty="0">
                <a:solidFill>
                  <a:srgbClr val="000000"/>
                </a:solidFill>
              </a:rPr>
              <a:t> </a:t>
            </a:r>
            <a:r>
              <a:rPr lang="en-US" sz="800" dirty="0" err="1">
                <a:solidFill>
                  <a:srgbClr val="000000"/>
                </a:solidFill>
              </a:rPr>
              <a:t>Panter</a:t>
            </a:r>
            <a:r>
              <a:rPr lang="en-US" sz="800" dirty="0">
                <a:solidFill>
                  <a:srgbClr val="000000"/>
                </a:solidFill>
              </a:rPr>
              <a:t>.</a:t>
            </a:r>
          </a:p>
        </p:txBody>
      </p:sp>
      <p:sp>
        <p:nvSpPr>
          <p:cNvPr id="9" name="Google Shape;205;p9"/>
          <p:cNvSpPr txBox="1">
            <a:spLocks/>
          </p:cNvSpPr>
          <p:nvPr/>
        </p:nvSpPr>
        <p:spPr>
          <a:xfrm>
            <a:off x="2014847" y="333068"/>
            <a:ext cx="566107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Примерът „Арена Амстердам“ </a:t>
            </a:r>
          </a:p>
        </p:txBody>
      </p:sp>
    </p:spTree>
    <p:extLst>
      <p:ext uri="{BB962C8B-B14F-4D97-AF65-F5344CB8AC3E}">
        <p14:creationId xmlns:p14="http://schemas.microsoft.com/office/powerpoint/2010/main" val="160798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CaixaDeTexto 3">
            <a:extLst>
              <a:ext uri="{FF2B5EF4-FFF2-40B4-BE49-F238E27FC236}">
                <a16:creationId xmlns:a16="http://schemas.microsoft.com/office/drawing/2014/main" id="{F3B106C7-17AB-45A8-B214-7DC9DDE65BBA}"/>
              </a:ext>
            </a:extLst>
          </p:cNvPr>
          <p:cNvSpPr txBox="1"/>
          <p:nvPr/>
        </p:nvSpPr>
        <p:spPr>
          <a:xfrm>
            <a:off x="539711" y="1986594"/>
            <a:ext cx="7136207" cy="307777"/>
          </a:xfrm>
          <a:prstGeom prst="rect">
            <a:avLst/>
          </a:prstGeom>
          <a:noFill/>
        </p:spPr>
        <p:txBody>
          <a:bodyPr wrap="square" rtlCol="0">
            <a:spAutoFit/>
          </a:bodyPr>
          <a:lstStyle/>
          <a:p>
            <a:pPr algn="just"/>
            <a:r>
              <a:rPr lang="bg-BG" b="1" dirty="0"/>
              <a:t>Дизайни за столове с дигитално създадена рамка</a:t>
            </a:r>
            <a:endParaRPr lang="pt-PT" b="1"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465683"/>
            <a:ext cx="6899314" cy="307777"/>
          </a:xfrm>
          <a:prstGeom prst="rect">
            <a:avLst/>
          </a:prstGeom>
          <a:noFill/>
        </p:spPr>
        <p:txBody>
          <a:bodyPr wrap="square" rtlCol="0">
            <a:spAutoFit/>
          </a:bodyPr>
          <a:lstStyle/>
          <a:p>
            <a:pPr algn="just"/>
            <a:r>
              <a:rPr lang="ru-RU" b="1" dirty="0"/>
              <a:t>Сценарий 2: Преработване на седалките на стадиона в </a:t>
            </a:r>
            <a:r>
              <a:rPr lang="ru-RU" b="1" dirty="0" err="1"/>
              <a:t>столове</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28110" y="4271159"/>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Източник</a:t>
            </a:r>
            <a:r>
              <a:rPr lang="en-US" sz="800" dirty="0">
                <a:solidFill>
                  <a:srgbClr val="000000"/>
                </a:solidFill>
              </a:rPr>
              <a:t>: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287752"/>
            <a:ext cx="5388399" cy="2492990"/>
          </a:xfrm>
          <a:prstGeom prst="rect">
            <a:avLst/>
          </a:prstGeom>
          <a:noFill/>
        </p:spPr>
        <p:txBody>
          <a:bodyPr wrap="square" rtlCol="0">
            <a:spAutoFit/>
          </a:bodyPr>
          <a:lstStyle/>
          <a:p>
            <a:pPr algn="just"/>
            <a:r>
              <a:rPr lang="ru-RU" sz="1200" dirty="0" err="1"/>
              <a:t>Дигиталното</a:t>
            </a:r>
            <a:r>
              <a:rPr lang="ru-RU" sz="1200" dirty="0"/>
              <a:t> производство улеснява създаването на сложни форми, които да съответстват на специфичните характеристики на пластмасовите седалки.</a:t>
            </a:r>
          </a:p>
          <a:p>
            <a:pPr algn="just"/>
            <a:endParaRPr lang="ru-RU" sz="1200" dirty="0"/>
          </a:p>
          <a:p>
            <a:pPr algn="just"/>
            <a:r>
              <a:rPr lang="ru-RU" sz="1200" dirty="0"/>
              <a:t>Един от примерите е комплект от отделни плоски дървени части, които могат да се сглобяват от потребителя. Той може да бъде произведен с ЦПУ, като се фрезова една стандартна дървена плоча, напълно подходяща за опаковане и изпращане до крайния клиент. Със същия метод е произведен и сгъваем стол като алтернатива. 3D принтирането е използвано за производството на пластмасов конектор за свързване на стандартни тръбни профили в подходяща рамка на стола. Тази опция може да помогне за намаляване на транспортните </a:t>
            </a:r>
            <a:r>
              <a:rPr lang="ru-RU" sz="1200" dirty="0" err="1"/>
              <a:t>разходи</a:t>
            </a:r>
            <a:r>
              <a:rPr lang="ru-RU" sz="1200" dirty="0"/>
              <a:t> </a:t>
            </a:r>
            <a:r>
              <a:rPr lang="ru-RU" sz="1200" dirty="0" err="1"/>
              <a:t>заради</a:t>
            </a:r>
            <a:r>
              <a:rPr lang="ru-RU" sz="1200" dirty="0"/>
              <a:t> </a:t>
            </a:r>
            <a:r>
              <a:rPr lang="ru-RU" sz="1200" dirty="0" err="1"/>
              <a:t>възможността</a:t>
            </a:r>
            <a:r>
              <a:rPr lang="ru-RU" sz="1200" dirty="0"/>
              <a:t> да се </a:t>
            </a:r>
            <a:r>
              <a:rPr lang="ru-RU" sz="1200" dirty="0" err="1"/>
              <a:t>отпечата</a:t>
            </a:r>
            <a:r>
              <a:rPr lang="ru-RU" sz="1200" dirty="0"/>
              <a:t> на различни места.</a:t>
            </a:r>
            <a:endParaRPr lang="pt-PT" sz="1200" dirty="0"/>
          </a:p>
        </p:txBody>
      </p:sp>
      <p:pic>
        <p:nvPicPr>
          <p:cNvPr id="5" name="Imagem 4">
            <a:extLst>
              <a:ext uri="{FF2B5EF4-FFF2-40B4-BE49-F238E27FC236}">
                <a16:creationId xmlns:a16="http://schemas.microsoft.com/office/drawing/2014/main" id="{B2356789-E05C-4CE0-926E-31E45142503C}"/>
              </a:ext>
            </a:extLst>
          </p:cNvPr>
          <p:cNvPicPr>
            <a:picLocks noChangeAspect="1"/>
          </p:cNvPicPr>
          <p:nvPr/>
        </p:nvPicPr>
        <p:blipFill>
          <a:blip r:embed="rId4"/>
          <a:stretch>
            <a:fillRect/>
          </a:stretch>
        </p:blipFill>
        <p:spPr>
          <a:xfrm>
            <a:off x="6154723" y="2448285"/>
            <a:ext cx="1521195" cy="1477103"/>
          </a:xfrm>
          <a:prstGeom prst="rect">
            <a:avLst/>
          </a:prstGeom>
        </p:spPr>
      </p:pic>
      <p:pic>
        <p:nvPicPr>
          <p:cNvPr id="7" name="Imagem 6">
            <a:extLst>
              <a:ext uri="{FF2B5EF4-FFF2-40B4-BE49-F238E27FC236}">
                <a16:creationId xmlns:a16="http://schemas.microsoft.com/office/drawing/2014/main" id="{86618110-A619-46E8-9E23-E52ABD5F0CFB}"/>
              </a:ext>
            </a:extLst>
          </p:cNvPr>
          <p:cNvPicPr>
            <a:picLocks noChangeAspect="1"/>
          </p:cNvPicPr>
          <p:nvPr/>
        </p:nvPicPr>
        <p:blipFill>
          <a:blip r:embed="rId5"/>
          <a:stretch>
            <a:fillRect/>
          </a:stretch>
        </p:blipFill>
        <p:spPr>
          <a:xfrm>
            <a:off x="7579059" y="1001912"/>
            <a:ext cx="1378102" cy="1922089"/>
          </a:xfrm>
          <a:prstGeom prst="rect">
            <a:avLst/>
          </a:prstGeom>
        </p:spPr>
      </p:pic>
      <p:sp>
        <p:nvSpPr>
          <p:cNvPr id="11" name="Google Shape;169;p5">
            <a:extLst>
              <a:ext uri="{FF2B5EF4-FFF2-40B4-BE49-F238E27FC236}">
                <a16:creationId xmlns:a16="http://schemas.microsoft.com/office/drawing/2014/main" id="{6CCDB2AE-D6B0-4DC5-B224-E055C3B4766E}"/>
              </a:ext>
            </a:extLst>
          </p:cNvPr>
          <p:cNvSpPr txBox="1">
            <a:spLocks/>
          </p:cNvSpPr>
          <p:nvPr/>
        </p:nvSpPr>
        <p:spPr>
          <a:xfrm>
            <a:off x="6044641" y="3866285"/>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Дизайн и прототипи от </a:t>
            </a:r>
            <a:r>
              <a:rPr lang="es-ES" sz="800" dirty="0">
                <a:solidFill>
                  <a:srgbClr val="000000"/>
                </a:solidFill>
              </a:rPr>
              <a:t>AU</a:t>
            </a:r>
            <a:r>
              <a:rPr lang="en-US" sz="800" dirty="0">
                <a:solidFill>
                  <a:srgbClr val="000000"/>
                </a:solidFill>
              </a:rPr>
              <a:t>AS </a:t>
            </a:r>
            <a:r>
              <a:rPr lang="bg-BG" sz="800" dirty="0">
                <a:solidFill>
                  <a:srgbClr val="000000"/>
                </a:solidFill>
              </a:rPr>
              <a:t>с дигитално създадена рамка, която може да бъде модифицирана лесно</a:t>
            </a:r>
            <a:r>
              <a:rPr lang="en-US" sz="800" dirty="0">
                <a:solidFill>
                  <a:srgbClr val="000000"/>
                </a:solidFill>
              </a:rPr>
              <a:t>.</a:t>
            </a:r>
          </a:p>
        </p:txBody>
      </p:sp>
      <p:sp>
        <p:nvSpPr>
          <p:cNvPr id="12" name="Google Shape;169;p5">
            <a:extLst>
              <a:ext uri="{FF2B5EF4-FFF2-40B4-BE49-F238E27FC236}">
                <a16:creationId xmlns:a16="http://schemas.microsoft.com/office/drawing/2014/main" id="{880A34CF-86D8-4B64-9FAB-4EF7326901B6}"/>
              </a:ext>
            </a:extLst>
          </p:cNvPr>
          <p:cNvSpPr txBox="1">
            <a:spLocks/>
          </p:cNvSpPr>
          <p:nvPr/>
        </p:nvSpPr>
        <p:spPr>
          <a:xfrm>
            <a:off x="7583923" y="2877891"/>
            <a:ext cx="1378102"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Прототип на сгъваем стол от </a:t>
            </a:r>
            <a:r>
              <a:rPr lang="en-US" sz="800" dirty="0">
                <a:solidFill>
                  <a:srgbClr val="000000"/>
                </a:solidFill>
              </a:rPr>
              <a:t>AUAS</a:t>
            </a:r>
          </a:p>
        </p:txBody>
      </p:sp>
      <p:sp>
        <p:nvSpPr>
          <p:cNvPr id="13" name="Google Shape;205;p9"/>
          <p:cNvSpPr txBox="1">
            <a:spLocks/>
          </p:cNvSpPr>
          <p:nvPr/>
        </p:nvSpPr>
        <p:spPr>
          <a:xfrm>
            <a:off x="2014847" y="333068"/>
            <a:ext cx="566107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Примерът „Арена Амстердам“ </a:t>
            </a:r>
          </a:p>
        </p:txBody>
      </p:sp>
    </p:spTree>
    <p:extLst>
      <p:ext uri="{BB962C8B-B14F-4D97-AF65-F5344CB8AC3E}">
        <p14:creationId xmlns:p14="http://schemas.microsoft.com/office/powerpoint/2010/main" val="262231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ru-RU" b="1" dirty="0"/>
              <a:t>Сценарий 3: Рециклиране на суровината от седалките на стадиона за </a:t>
            </a:r>
            <a:r>
              <a:rPr lang="ru-RU" b="1" dirty="0" err="1"/>
              <a:t>различни</a:t>
            </a:r>
            <a:r>
              <a:rPr lang="ru-RU" b="1" dirty="0"/>
              <a:t> цели</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245532"/>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Източник</a:t>
            </a:r>
            <a:r>
              <a:rPr lang="en-US" sz="800" dirty="0">
                <a:solidFill>
                  <a:srgbClr val="000000"/>
                </a:solidFill>
              </a:rPr>
              <a:t>: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127166"/>
            <a:ext cx="5297566" cy="2462213"/>
          </a:xfrm>
          <a:prstGeom prst="rect">
            <a:avLst/>
          </a:prstGeom>
          <a:noFill/>
        </p:spPr>
        <p:txBody>
          <a:bodyPr wrap="square" rtlCol="0">
            <a:spAutoFit/>
          </a:bodyPr>
          <a:lstStyle/>
          <a:p>
            <a:pPr algn="just"/>
            <a:r>
              <a:rPr lang="ru-RU" dirty="0"/>
              <a:t>Не всички 50 000 седалки на стадиона са подходящи за повторна употреба чрез </a:t>
            </a:r>
            <a:r>
              <a:rPr lang="ru-RU" dirty="0" err="1"/>
              <a:t>преразпределение</a:t>
            </a:r>
            <a:r>
              <a:rPr lang="ru-RU" dirty="0"/>
              <a:t> на </a:t>
            </a:r>
            <a:r>
              <a:rPr lang="ru-RU" dirty="0" err="1"/>
              <a:t>други</a:t>
            </a:r>
            <a:r>
              <a:rPr lang="ru-RU" dirty="0"/>
              <a:t> </a:t>
            </a:r>
            <a:r>
              <a:rPr lang="ru-RU" dirty="0" err="1"/>
              <a:t>стадиони</a:t>
            </a:r>
            <a:r>
              <a:rPr lang="ru-RU" dirty="0"/>
              <a:t> или рециклиране </a:t>
            </a:r>
            <a:r>
              <a:rPr lang="ru-RU" dirty="0" err="1"/>
              <a:t>заради</a:t>
            </a:r>
            <a:r>
              <a:rPr lang="ru-RU" dirty="0"/>
              <a:t> повреди по </a:t>
            </a:r>
            <a:r>
              <a:rPr lang="ru-RU" dirty="0" err="1"/>
              <a:t>тях</a:t>
            </a:r>
            <a:r>
              <a:rPr lang="ru-RU" dirty="0"/>
              <a:t>. Проучен е процес за рециклиране на останалите пластмасови части, за да се използват като суровина за производство на </a:t>
            </a:r>
            <a:r>
              <a:rPr lang="ru-RU" dirty="0" err="1"/>
              <a:t>различни</a:t>
            </a:r>
            <a:r>
              <a:rPr lang="ru-RU" dirty="0"/>
              <a:t> </a:t>
            </a:r>
            <a:r>
              <a:rPr lang="ru-RU" dirty="0" err="1"/>
              <a:t>продукти</a:t>
            </a:r>
            <a:r>
              <a:rPr lang="ru-RU" dirty="0"/>
              <a:t>.</a:t>
            </a:r>
          </a:p>
          <a:p>
            <a:pPr algn="just"/>
            <a:r>
              <a:rPr lang="ru-RU" dirty="0"/>
              <a:t>За да се запази суровината на седалките възможно най-близо до оригинала са тествани различни техники за обработка, за да се определят възможните приложения, като формоване под налягане и чрез инжектиране, както и 3D принтиране.</a:t>
            </a:r>
            <a:endParaRPr lang="pt-PT" dirty="0"/>
          </a:p>
        </p:txBody>
      </p:sp>
      <p:pic>
        <p:nvPicPr>
          <p:cNvPr id="2" name="Imagem 1">
            <a:extLst>
              <a:ext uri="{FF2B5EF4-FFF2-40B4-BE49-F238E27FC236}">
                <a16:creationId xmlns:a16="http://schemas.microsoft.com/office/drawing/2014/main" id="{62F9E712-5076-46FA-B46A-E227812E118B}"/>
              </a:ext>
            </a:extLst>
          </p:cNvPr>
          <p:cNvPicPr>
            <a:picLocks noChangeAspect="1"/>
          </p:cNvPicPr>
          <p:nvPr/>
        </p:nvPicPr>
        <p:blipFill>
          <a:blip r:embed="rId4"/>
          <a:stretch>
            <a:fillRect/>
          </a:stretch>
        </p:blipFill>
        <p:spPr>
          <a:xfrm>
            <a:off x="6074022" y="2445616"/>
            <a:ext cx="2752724" cy="1319212"/>
          </a:xfrm>
          <a:prstGeom prst="rect">
            <a:avLst/>
          </a:prstGeom>
        </p:spPr>
      </p:pic>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044640" y="3755260"/>
            <a:ext cx="27527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ru-RU" sz="800" dirty="0">
                <a:solidFill>
                  <a:srgbClr val="000000"/>
                </a:solidFill>
              </a:rPr>
              <a:t>Гранулат от стари пластмасови седалки.</a:t>
            </a:r>
            <a:endParaRPr lang="en-US" sz="800" dirty="0">
              <a:solidFill>
                <a:srgbClr val="000000"/>
              </a:solidFill>
            </a:endParaRPr>
          </a:p>
        </p:txBody>
      </p:sp>
      <p:sp>
        <p:nvSpPr>
          <p:cNvPr id="10" name="Google Shape;205;p9"/>
          <p:cNvSpPr txBox="1">
            <a:spLocks/>
          </p:cNvSpPr>
          <p:nvPr/>
        </p:nvSpPr>
        <p:spPr>
          <a:xfrm>
            <a:off x="2014847" y="333068"/>
            <a:ext cx="566107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Примерът „Арена Амстердам“ </a:t>
            </a:r>
          </a:p>
        </p:txBody>
      </p:sp>
    </p:spTree>
    <p:extLst>
      <p:ext uri="{BB962C8B-B14F-4D97-AF65-F5344CB8AC3E}">
        <p14:creationId xmlns:p14="http://schemas.microsoft.com/office/powerpoint/2010/main" val="279553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5590965" cy="523220"/>
          </a:xfrm>
          <a:prstGeom prst="rect">
            <a:avLst/>
          </a:prstGeom>
          <a:noFill/>
        </p:spPr>
        <p:txBody>
          <a:bodyPr wrap="square" rtlCol="0">
            <a:spAutoFit/>
          </a:bodyPr>
          <a:lstStyle/>
          <a:p>
            <a:pPr algn="just"/>
            <a:r>
              <a:rPr lang="ru-RU" b="1" dirty="0"/>
              <a:t>Сценарий 3: Рециклиране на суровината от седалките на стадиона за </a:t>
            </a:r>
            <a:r>
              <a:rPr lang="ru-RU" b="1" dirty="0" err="1"/>
              <a:t>различни</a:t>
            </a:r>
            <a:r>
              <a:rPr lang="ru-RU" b="1" dirty="0"/>
              <a:t> цели</a:t>
            </a:r>
            <a:endParaRPr lang="pt-PT" b="1"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676900" y="4447058"/>
            <a:ext cx="3461049"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Източник</a:t>
            </a:r>
            <a:r>
              <a:rPr lang="en-US" sz="800" dirty="0">
                <a:solidFill>
                  <a:srgbClr val="000000"/>
                </a:solidFill>
              </a:rPr>
              <a:t>: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51227" y="2113249"/>
            <a:ext cx="5567932" cy="2677656"/>
          </a:xfrm>
          <a:prstGeom prst="rect">
            <a:avLst/>
          </a:prstGeom>
          <a:noFill/>
        </p:spPr>
        <p:txBody>
          <a:bodyPr wrap="square" rtlCol="0">
            <a:spAutoFit/>
          </a:bodyPr>
          <a:lstStyle/>
          <a:p>
            <a:pPr algn="just"/>
            <a:r>
              <a:rPr lang="ru-RU" dirty="0"/>
              <a:t>След проведените тестове гранулата от седалките се оказа също толкова ефективен, колкото и първичния полипропилен. Якостта на опън, еластичността и плътността показват обещаващи резултати: демонстрират се добри характеристики на материала, малко по-ниски от тези на нова суровина. (окончателното приложение подлежи на допълнителен анализ на материала)</a:t>
            </a:r>
          </a:p>
          <a:p>
            <a:pPr algn="just"/>
            <a:endParaRPr lang="ru-RU" dirty="0"/>
          </a:p>
          <a:p>
            <a:pPr algn="just"/>
            <a:r>
              <a:rPr lang="ru-RU" dirty="0"/>
              <a:t>3D принтирането може да насърчи кръговата икономика чрез използването на рециклирани пластмаси и да отключи творческия потенциал, социалната връзка и положителното въздействие върху околната среда</a:t>
            </a:r>
            <a:endParaRPr lang="pt-PT" dirty="0"/>
          </a:p>
        </p:txBody>
      </p:sp>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327479" y="4116269"/>
            <a:ext cx="27527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3</a:t>
            </a:r>
            <a:r>
              <a:rPr lang="es-ES" sz="800" dirty="0">
                <a:solidFill>
                  <a:srgbClr val="000000"/>
                </a:solidFill>
              </a:rPr>
              <a:t>D </a:t>
            </a:r>
            <a:r>
              <a:rPr lang="bg-BG" sz="800" dirty="0">
                <a:solidFill>
                  <a:srgbClr val="000000"/>
                </a:solidFill>
              </a:rPr>
              <a:t>принтиране с индустриална роботна ръка в голям мащаб </a:t>
            </a:r>
            <a:endParaRPr lang="en-US" sz="800" dirty="0">
              <a:solidFill>
                <a:srgbClr val="000000"/>
              </a:solidFill>
            </a:endParaRPr>
          </a:p>
        </p:txBody>
      </p:sp>
      <p:pic>
        <p:nvPicPr>
          <p:cNvPr id="3" name="Imagem 2">
            <a:extLst>
              <a:ext uri="{FF2B5EF4-FFF2-40B4-BE49-F238E27FC236}">
                <a16:creationId xmlns:a16="http://schemas.microsoft.com/office/drawing/2014/main" id="{D6736125-F82E-4B53-8880-02D1361E700A}"/>
              </a:ext>
            </a:extLst>
          </p:cNvPr>
          <p:cNvPicPr>
            <a:picLocks noChangeAspect="1"/>
          </p:cNvPicPr>
          <p:nvPr/>
        </p:nvPicPr>
        <p:blipFill>
          <a:blip r:embed="rId4"/>
          <a:stretch>
            <a:fillRect/>
          </a:stretch>
        </p:blipFill>
        <p:spPr>
          <a:xfrm>
            <a:off x="6200783" y="1051339"/>
            <a:ext cx="2767011" cy="1176337"/>
          </a:xfrm>
          <a:prstGeom prst="rect">
            <a:avLst/>
          </a:prstGeom>
        </p:spPr>
      </p:pic>
      <p:pic>
        <p:nvPicPr>
          <p:cNvPr id="4" name="Imagem 3">
            <a:extLst>
              <a:ext uri="{FF2B5EF4-FFF2-40B4-BE49-F238E27FC236}">
                <a16:creationId xmlns:a16="http://schemas.microsoft.com/office/drawing/2014/main" id="{35D8109F-F5E7-4BA2-9243-ABC2396953C5}"/>
              </a:ext>
            </a:extLst>
          </p:cNvPr>
          <p:cNvPicPr>
            <a:picLocks noChangeAspect="1"/>
          </p:cNvPicPr>
          <p:nvPr/>
        </p:nvPicPr>
        <p:blipFill>
          <a:blip r:embed="rId5"/>
          <a:stretch>
            <a:fillRect/>
          </a:stretch>
        </p:blipFill>
        <p:spPr>
          <a:xfrm>
            <a:off x="6458547" y="2718993"/>
            <a:ext cx="2364711" cy="1492974"/>
          </a:xfrm>
          <a:prstGeom prst="rect">
            <a:avLst/>
          </a:prstGeom>
        </p:spPr>
      </p:pic>
      <p:sp>
        <p:nvSpPr>
          <p:cNvPr id="10" name="Google Shape;169;p5">
            <a:extLst>
              <a:ext uri="{FF2B5EF4-FFF2-40B4-BE49-F238E27FC236}">
                <a16:creationId xmlns:a16="http://schemas.microsoft.com/office/drawing/2014/main" id="{5DE37BD9-67F2-4E25-B712-EA91A7CE7C32}"/>
              </a:ext>
            </a:extLst>
          </p:cNvPr>
          <p:cNvSpPr txBox="1">
            <a:spLocks/>
          </p:cNvSpPr>
          <p:nvPr/>
        </p:nvSpPr>
        <p:spPr>
          <a:xfrm>
            <a:off x="6327479" y="2237215"/>
            <a:ext cx="2902687"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ru-RU" sz="800" dirty="0">
                <a:solidFill>
                  <a:srgbClr val="000000"/>
                </a:solidFill>
              </a:rPr>
              <a:t>3D печат на нишки и пръчици за тестове за опън</a:t>
            </a:r>
            <a:endParaRPr lang="en-US" sz="800" dirty="0">
              <a:solidFill>
                <a:srgbClr val="000000"/>
              </a:solidFill>
            </a:endParaRPr>
          </a:p>
        </p:txBody>
      </p:sp>
      <p:sp>
        <p:nvSpPr>
          <p:cNvPr id="11" name="Google Shape;205;p9"/>
          <p:cNvSpPr txBox="1">
            <a:spLocks/>
          </p:cNvSpPr>
          <p:nvPr/>
        </p:nvSpPr>
        <p:spPr>
          <a:xfrm>
            <a:off x="2014847" y="333068"/>
            <a:ext cx="566107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Примерът „Арена Амстердам“ </a:t>
            </a:r>
          </a:p>
        </p:txBody>
      </p:sp>
    </p:spTree>
    <p:extLst>
      <p:ext uri="{BB962C8B-B14F-4D97-AF65-F5344CB8AC3E}">
        <p14:creationId xmlns:p14="http://schemas.microsoft.com/office/powerpoint/2010/main" val="128088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3295119" y="443386"/>
            <a:ext cx="2590424" cy="605700"/>
          </a:xfrm>
          <a:prstGeom prst="rect">
            <a:avLst/>
          </a:prstGeom>
          <a:noFill/>
          <a:ln>
            <a:noFill/>
          </a:ln>
        </p:spPr>
        <p:txBody>
          <a:bodyPr spcFirstLastPara="1" wrap="square" lIns="91425" tIns="91425" rIns="91425" bIns="91425" anchor="t" anchorCtr="0">
            <a:noAutofit/>
          </a:bodyPr>
          <a:lstStyle/>
          <a:p>
            <a:pPr lvl="0"/>
            <a:r>
              <a:rPr lang="bg-BG" dirty="0">
                <a:latin typeface="Bahnschrift SemiBold Condensed" panose="020B0502040204020203" pitchFamily="34" charset="0"/>
              </a:rPr>
              <a:t>Упражнение</a:t>
            </a:r>
            <a:r>
              <a:rPr lang="en-US" dirty="0">
                <a:latin typeface="Bahnschrift SemiBold Condensed" panose="020B0502040204020203" pitchFamily="34" charset="0"/>
              </a:rPr>
              <a:t> 1</a:t>
            </a:r>
            <a:endParaRPr dirty="0">
              <a:latin typeface="Bahnschrift SemiBold Condensed" panose="020B0502040204020203" pitchFamily="34" charset="0"/>
            </a:endParaRPr>
          </a:p>
        </p:txBody>
      </p:sp>
      <p:sp>
        <p:nvSpPr>
          <p:cNvPr id="8" name="CaixaDeTexto 7">
            <a:extLst>
              <a:ext uri="{FF2B5EF4-FFF2-40B4-BE49-F238E27FC236}">
                <a16:creationId xmlns:a16="http://schemas.microsoft.com/office/drawing/2014/main" id="{A9CFAF81-285C-4D11-9DC7-52266B68A504}"/>
              </a:ext>
            </a:extLst>
          </p:cNvPr>
          <p:cNvSpPr txBox="1"/>
          <p:nvPr/>
        </p:nvSpPr>
        <p:spPr>
          <a:xfrm>
            <a:off x="823114" y="1603026"/>
            <a:ext cx="8064577" cy="307777"/>
          </a:xfrm>
          <a:prstGeom prst="rect">
            <a:avLst/>
          </a:prstGeom>
          <a:noFill/>
        </p:spPr>
        <p:txBody>
          <a:bodyPr wrap="square" rtlCol="0">
            <a:spAutoFit/>
          </a:bodyPr>
          <a:lstStyle/>
          <a:p>
            <a:pPr algn="just"/>
            <a:r>
              <a:rPr lang="bg-BG" b="1" dirty="0"/>
              <a:t>Измисляне на дизайн </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823114" y="1964888"/>
            <a:ext cx="3681414" cy="2462213"/>
          </a:xfrm>
          <a:prstGeom prst="rect">
            <a:avLst/>
          </a:prstGeom>
          <a:noFill/>
        </p:spPr>
        <p:txBody>
          <a:bodyPr wrap="square" rtlCol="0">
            <a:spAutoFit/>
          </a:bodyPr>
          <a:lstStyle/>
          <a:p>
            <a:r>
              <a:rPr lang="ru-RU" dirty="0"/>
              <a:t>Представете си, че трябва да намерите решение за това как тези стари пластмасови столове да бъдат трансформирани в съвместна акция за повторна употреба/рециклиране с други държави. </a:t>
            </a:r>
          </a:p>
          <a:p>
            <a:endParaRPr lang="ru-RU" dirty="0"/>
          </a:p>
          <a:p>
            <a:r>
              <a:rPr lang="ru-RU" dirty="0"/>
              <a:t>Имате за задача да създадете </a:t>
            </a:r>
            <a:r>
              <a:rPr lang="bg-BG" dirty="0">
                <a:solidFill>
                  <a:schemeClr val="dk1"/>
                </a:solidFill>
              </a:rPr>
              <a:t>схема (канвас) за измисляне на дизайн </a:t>
            </a:r>
            <a:r>
              <a:rPr lang="ru-RU" dirty="0"/>
              <a:t>като структуриран подход за планиране на стратегия и процес, водени от дизайн.</a:t>
            </a:r>
          </a:p>
        </p:txBody>
      </p:sp>
      <p:pic>
        <p:nvPicPr>
          <p:cNvPr id="1026" name="Picture 2" descr="  The design thinking process according to the    Stanford d. School   .  ">
            <a:extLst>
              <a:ext uri="{FF2B5EF4-FFF2-40B4-BE49-F238E27FC236}">
                <a16:creationId xmlns:a16="http://schemas.microsoft.com/office/drawing/2014/main" id="{788EC393-33A2-478A-B734-3049B4CE9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123" y="1756915"/>
            <a:ext cx="4221123" cy="142169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69;p5">
            <a:extLst>
              <a:ext uri="{FF2B5EF4-FFF2-40B4-BE49-F238E27FC236}">
                <a16:creationId xmlns:a16="http://schemas.microsoft.com/office/drawing/2014/main" id="{3F850466-C50F-42B8-B59B-4A7631A1AA22}"/>
              </a:ext>
            </a:extLst>
          </p:cNvPr>
          <p:cNvSpPr txBox="1">
            <a:spLocks/>
          </p:cNvSpPr>
          <p:nvPr/>
        </p:nvSpPr>
        <p:spPr>
          <a:xfrm>
            <a:off x="5569468" y="3103660"/>
            <a:ext cx="3034820"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800" dirty="0">
                <a:solidFill>
                  <a:srgbClr val="000000"/>
                </a:solidFill>
              </a:rPr>
              <a:t>Източник</a:t>
            </a:r>
            <a:r>
              <a:rPr lang="en-US" sz="800" dirty="0">
                <a:solidFill>
                  <a:srgbClr val="000000"/>
                </a:solidFill>
              </a:rPr>
              <a:t>: </a:t>
            </a:r>
            <a:r>
              <a:rPr lang="en-US" sz="800" dirty="0">
                <a:solidFill>
                  <a:srgbClr val="000000"/>
                </a:solidFill>
                <a:hlinkClick r:id="rId4"/>
              </a:rPr>
              <a:t>https://freshworks.io/design-thinking-process/</a:t>
            </a:r>
            <a:endParaRPr lang="en-US" sz="800" dirty="0">
              <a:solidFill>
                <a:srgbClr val="000000"/>
              </a:solidFill>
            </a:endParaRPr>
          </a:p>
        </p:txBody>
      </p:sp>
    </p:spTree>
    <p:extLst>
      <p:ext uri="{BB962C8B-B14F-4D97-AF65-F5344CB8AC3E}">
        <p14:creationId xmlns:p14="http://schemas.microsoft.com/office/powerpoint/2010/main" val="76656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 name="Imagem 1">
            <a:extLst>
              <a:ext uri="{FF2B5EF4-FFF2-40B4-BE49-F238E27FC236}">
                <a16:creationId xmlns:a16="http://schemas.microsoft.com/office/drawing/2014/main" id="{141F4FCB-6933-41FD-BAF1-5D1EE8C71F3E}"/>
              </a:ext>
            </a:extLst>
          </p:cNvPr>
          <p:cNvPicPr>
            <a:picLocks noChangeAspect="1"/>
          </p:cNvPicPr>
          <p:nvPr/>
        </p:nvPicPr>
        <p:blipFill>
          <a:blip r:embed="rId3"/>
          <a:stretch>
            <a:fillRect/>
          </a:stretch>
        </p:blipFill>
        <p:spPr>
          <a:xfrm>
            <a:off x="2881423" y="1368198"/>
            <a:ext cx="5960548" cy="3360587"/>
          </a:xfrm>
          <a:prstGeom prst="rect">
            <a:avLst/>
          </a:prstGeom>
        </p:spPr>
      </p:pic>
      <p:sp>
        <p:nvSpPr>
          <p:cNvPr id="10" name="CaixaDeTexto 9">
            <a:extLst>
              <a:ext uri="{FF2B5EF4-FFF2-40B4-BE49-F238E27FC236}">
                <a16:creationId xmlns:a16="http://schemas.microsoft.com/office/drawing/2014/main" id="{744DE246-979C-457D-AC40-0FF783BF9D93}"/>
              </a:ext>
            </a:extLst>
          </p:cNvPr>
          <p:cNvSpPr txBox="1"/>
          <p:nvPr/>
        </p:nvSpPr>
        <p:spPr>
          <a:xfrm>
            <a:off x="523875" y="1494219"/>
            <a:ext cx="2357548" cy="3323987"/>
          </a:xfrm>
          <a:prstGeom prst="rect">
            <a:avLst/>
          </a:prstGeom>
          <a:noFill/>
        </p:spPr>
        <p:txBody>
          <a:bodyPr wrap="square" rtlCol="0">
            <a:spAutoFit/>
          </a:bodyPr>
          <a:lstStyle/>
          <a:p>
            <a:r>
              <a:rPr lang="bg-BG" b="1" dirty="0"/>
              <a:t>Схема за измисляне на дизайн</a:t>
            </a:r>
            <a:endParaRPr lang="pt-PT" b="1" dirty="0"/>
          </a:p>
          <a:p>
            <a:endParaRPr lang="pt-PT" b="1" dirty="0"/>
          </a:p>
          <a:p>
            <a:r>
              <a:rPr lang="bg-BG" b="1" dirty="0"/>
              <a:t>Схемата за измисляне на дизайн е Вашата карта.</a:t>
            </a:r>
            <a:endParaRPr lang="pt-PT" b="1" dirty="0"/>
          </a:p>
          <a:p>
            <a:r>
              <a:rPr lang="bg-BG" dirty="0"/>
              <a:t>Използвайте я за да изберете целта на своя проект, за да изберете най-добрия път за постигането ѝ, за създаване на добри насоки за действие и за да записвате процеса, докато той тече. </a:t>
            </a:r>
            <a:endParaRPr lang="pt-PT" b="1" dirty="0"/>
          </a:p>
        </p:txBody>
      </p:sp>
      <p:sp>
        <p:nvSpPr>
          <p:cNvPr id="6" name="Google Shape;205;p9"/>
          <p:cNvSpPr txBox="1">
            <a:spLocks/>
          </p:cNvSpPr>
          <p:nvPr/>
        </p:nvSpPr>
        <p:spPr>
          <a:xfrm>
            <a:off x="3234987" y="450643"/>
            <a:ext cx="2626710"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Упражнение 1</a:t>
            </a:r>
          </a:p>
        </p:txBody>
      </p:sp>
    </p:spTree>
    <p:extLst>
      <p:ext uri="{BB962C8B-B14F-4D97-AF65-F5344CB8AC3E}">
        <p14:creationId xmlns:p14="http://schemas.microsoft.com/office/powerpoint/2010/main" val="284257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8" name="CaixaDeTexto 7">
            <a:extLst>
              <a:ext uri="{FF2B5EF4-FFF2-40B4-BE49-F238E27FC236}">
                <a16:creationId xmlns:a16="http://schemas.microsoft.com/office/drawing/2014/main" id="{A9CFAF81-285C-4D11-9DC7-52266B68A504}"/>
              </a:ext>
            </a:extLst>
          </p:cNvPr>
          <p:cNvSpPr txBox="1"/>
          <p:nvPr/>
        </p:nvSpPr>
        <p:spPr>
          <a:xfrm>
            <a:off x="539711" y="1657111"/>
            <a:ext cx="8064577" cy="307777"/>
          </a:xfrm>
          <a:prstGeom prst="rect">
            <a:avLst/>
          </a:prstGeom>
          <a:noFill/>
        </p:spPr>
        <p:txBody>
          <a:bodyPr wrap="square" rtlCol="0">
            <a:spAutoFit/>
          </a:bodyPr>
          <a:lstStyle/>
          <a:p>
            <a:pPr algn="just"/>
            <a:r>
              <a:rPr lang="bg-BG" b="1" dirty="0"/>
              <a:t>Схема на бизнес модел </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277671"/>
            <a:ext cx="3681414" cy="1600438"/>
          </a:xfrm>
          <a:prstGeom prst="rect">
            <a:avLst/>
          </a:prstGeom>
          <a:noFill/>
        </p:spPr>
        <p:txBody>
          <a:bodyPr wrap="square" rtlCol="0">
            <a:spAutoFit/>
          </a:bodyPr>
          <a:lstStyle/>
          <a:p>
            <a:pPr algn="just"/>
            <a:r>
              <a:rPr lang="ru-RU" dirty="0"/>
              <a:t>Представете си, че сте производител на пластмасови столове, който изпитва голям недостиг на суровини, и трябва да намерите решение за бизнеса си, следвайки принципите на кръговата икономика. Използвайте схемата за бизнес модел, за да разработите свой.</a:t>
            </a:r>
            <a:endParaRPr lang="en-IE" dirty="0"/>
          </a:p>
        </p:txBody>
      </p:sp>
      <p:pic>
        <p:nvPicPr>
          <p:cNvPr id="2" name="Imagem 1">
            <a:extLst>
              <a:ext uri="{FF2B5EF4-FFF2-40B4-BE49-F238E27FC236}">
                <a16:creationId xmlns:a16="http://schemas.microsoft.com/office/drawing/2014/main" id="{937D64E2-E581-4A75-8963-DD1E895B32E2}"/>
              </a:ext>
            </a:extLst>
          </p:cNvPr>
          <p:cNvPicPr>
            <a:picLocks noChangeAspect="1"/>
          </p:cNvPicPr>
          <p:nvPr/>
        </p:nvPicPr>
        <p:blipFill>
          <a:blip r:embed="rId3"/>
          <a:stretch>
            <a:fillRect/>
          </a:stretch>
        </p:blipFill>
        <p:spPr>
          <a:xfrm>
            <a:off x="4922877" y="966787"/>
            <a:ext cx="2886075" cy="3209925"/>
          </a:xfrm>
          <a:prstGeom prst="rect">
            <a:avLst/>
          </a:prstGeom>
        </p:spPr>
      </p:pic>
      <p:sp>
        <p:nvSpPr>
          <p:cNvPr id="7" name="Google Shape;205;p9"/>
          <p:cNvSpPr txBox="1">
            <a:spLocks/>
          </p:cNvSpPr>
          <p:nvPr/>
        </p:nvSpPr>
        <p:spPr>
          <a:xfrm>
            <a:off x="3295119" y="443386"/>
            <a:ext cx="266753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Упражнение 2</a:t>
            </a:r>
          </a:p>
        </p:txBody>
      </p:sp>
    </p:spTree>
    <p:extLst>
      <p:ext uri="{BB962C8B-B14F-4D97-AF65-F5344CB8AC3E}">
        <p14:creationId xmlns:p14="http://schemas.microsoft.com/office/powerpoint/2010/main" val="373754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85693" y="976611"/>
            <a:ext cx="6619563"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dirty="0">
                <a:latin typeface="Bahnschrift SemiBold Condensed" panose="020B0502040204020203" pitchFamily="34" charset="0"/>
              </a:rPr>
              <a:t>Втори живот за седалката на стадиона</a:t>
            </a:r>
            <a:endParaRPr dirty="0">
              <a:latin typeface="Bahnschrift SemiBold Condensed" panose="020B0502040204020203" pitchFamily="34" charset="0"/>
            </a:endParaRPr>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 name="Subtítulo 2">
            <a:extLst>
              <a:ext uri="{FF2B5EF4-FFF2-40B4-BE49-F238E27FC236}">
                <a16:creationId xmlns:a16="http://schemas.microsoft.com/office/drawing/2014/main" id="{2CA638E8-CF59-4123-BED8-3D076D3C98F5}"/>
              </a:ext>
            </a:extLst>
          </p:cNvPr>
          <p:cNvSpPr>
            <a:spLocks noGrp="1"/>
          </p:cNvSpPr>
          <p:nvPr>
            <p:ph type="subTitle" idx="1"/>
          </p:nvPr>
        </p:nvSpPr>
        <p:spPr>
          <a:xfrm>
            <a:off x="395934" y="2136706"/>
            <a:ext cx="3115791" cy="1281784"/>
          </a:xfrm>
        </p:spPr>
        <p:txBody>
          <a:bodyPr/>
          <a:lstStyle/>
          <a:p>
            <a:r>
              <a:rPr lang="bg-BG" dirty="0"/>
              <a:t>Амстердам Арена – пример за повторна употреба и рециклиране на бракувани седалки за стадион </a:t>
            </a:r>
            <a:endParaRPr lang="pt-PT" dirty="0"/>
          </a:p>
        </p:txBody>
      </p:sp>
      <p:sp>
        <p:nvSpPr>
          <p:cNvPr id="12" name="TextBox 11">
            <a:extLst>
              <a:ext uri="{FF2B5EF4-FFF2-40B4-BE49-F238E27FC236}">
                <a16:creationId xmlns:a16="http://schemas.microsoft.com/office/drawing/2014/main" id="{19362616-1C38-4FAB-9AD9-0A632E1C6716}"/>
              </a:ext>
            </a:extLst>
          </p:cNvPr>
          <p:cNvSpPr txBox="1"/>
          <p:nvPr/>
        </p:nvSpPr>
        <p:spPr>
          <a:xfrm>
            <a:off x="7678756" y="4503162"/>
            <a:ext cx="1260479" cy="261610"/>
          </a:xfrm>
          <a:prstGeom prst="rect">
            <a:avLst/>
          </a:prstGeom>
          <a:noFill/>
        </p:spPr>
        <p:txBody>
          <a:bodyPr wrap="square">
            <a:spAutoFit/>
          </a:bodyPr>
          <a:lstStyle/>
          <a:p>
            <a:pPr algn="l"/>
            <a:r>
              <a:rPr lang="pt-PT" sz="1100" dirty="0">
                <a:solidFill>
                  <a:srgbClr val="15A7A1"/>
                </a:solidFill>
                <a:hlinkClick r:id="rId3">
                  <a:extLst>
                    <a:ext uri="{A12FA001-AC4F-418D-AE19-62706E023703}">
                      <ahyp:hlinkClr xmlns:ahyp="http://schemas.microsoft.com/office/drawing/2018/hyperlinkcolor" val="tx"/>
                    </a:ext>
                  </a:extLst>
                </a:hlinkClick>
              </a:rPr>
              <a:t>CC BY-SA 4.0</a:t>
            </a:r>
            <a:endParaRPr lang="pt-PT" sz="1100" dirty="0">
              <a:solidFill>
                <a:srgbClr val="15A7A1"/>
              </a:solidFill>
            </a:endParaRPr>
          </a:p>
        </p:txBody>
      </p:sp>
      <p:pic>
        <p:nvPicPr>
          <p:cNvPr id="5" name="Picture 2" descr="undefined">
            <a:extLst>
              <a:ext uri="{FF2B5EF4-FFF2-40B4-BE49-F238E27FC236}">
                <a16:creationId xmlns:a16="http://schemas.microsoft.com/office/drawing/2014/main" id="{74740832-3A6F-4FEE-973D-A86552589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400" y="1649708"/>
            <a:ext cx="4118356" cy="308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10" name="CaixaDeTexto 9">
            <a:extLst>
              <a:ext uri="{FF2B5EF4-FFF2-40B4-BE49-F238E27FC236}">
                <a16:creationId xmlns:a16="http://schemas.microsoft.com/office/drawing/2014/main" id="{744DE246-979C-457D-AC40-0FF783BF9D93}"/>
              </a:ext>
            </a:extLst>
          </p:cNvPr>
          <p:cNvSpPr txBox="1"/>
          <p:nvPr/>
        </p:nvSpPr>
        <p:spPr>
          <a:xfrm>
            <a:off x="518040" y="1458379"/>
            <a:ext cx="2339460" cy="3108543"/>
          </a:xfrm>
          <a:prstGeom prst="rect">
            <a:avLst/>
          </a:prstGeom>
          <a:noFill/>
        </p:spPr>
        <p:txBody>
          <a:bodyPr wrap="square" rtlCol="0">
            <a:spAutoFit/>
          </a:bodyPr>
          <a:lstStyle/>
          <a:p>
            <a:pPr algn="just"/>
            <a:r>
              <a:rPr lang="bg-BG" b="1" dirty="0"/>
              <a:t>Схема на бизнес модел </a:t>
            </a:r>
            <a:endParaRPr lang="pt-PT" b="1" dirty="0"/>
          </a:p>
          <a:p>
            <a:endParaRPr lang="en-IE" dirty="0"/>
          </a:p>
          <a:p>
            <a:r>
              <a:rPr lang="bg-BG" dirty="0"/>
              <a:t>Схемата на бизнес модел </a:t>
            </a:r>
            <a:r>
              <a:rPr lang="ru-RU" dirty="0"/>
              <a:t>е чудесен инструмент, който ще ви помогне да разберете бизнес модела по прост и структуриран начин. Той ще доведе до прозрения за клиентите, които обслужвате, какви стойностни предложения се предлагат чрез какви канали и как компанията Ви реализира печалба.</a:t>
            </a:r>
            <a:endParaRPr lang="pt-PT" dirty="0"/>
          </a:p>
        </p:txBody>
      </p:sp>
      <p:pic>
        <p:nvPicPr>
          <p:cNvPr id="5" name="Grafik 4">
            <a:extLst>
              <a:ext uri="{FF2B5EF4-FFF2-40B4-BE49-F238E27FC236}">
                <a16:creationId xmlns:a16="http://schemas.microsoft.com/office/drawing/2014/main" id="{0BFF54EE-582B-464E-BBAD-C9C9D6CF01A1}"/>
              </a:ext>
            </a:extLst>
          </p:cNvPr>
          <p:cNvPicPr/>
          <p:nvPr/>
        </p:nvPicPr>
        <p:blipFill>
          <a:blip r:embed="rId3">
            <a:extLst>
              <a:ext uri="{28A0092B-C50C-407E-A947-70E740481C1C}">
                <a14:useLocalDpi xmlns:a14="http://schemas.microsoft.com/office/drawing/2010/main" val="0"/>
              </a:ext>
            </a:extLst>
          </a:blip>
          <a:stretch>
            <a:fillRect/>
          </a:stretch>
        </p:blipFill>
        <p:spPr>
          <a:xfrm>
            <a:off x="2955303" y="1226474"/>
            <a:ext cx="5661071" cy="3340448"/>
          </a:xfrm>
          <a:prstGeom prst="rect">
            <a:avLst/>
          </a:prstGeom>
        </p:spPr>
      </p:pic>
      <p:sp>
        <p:nvSpPr>
          <p:cNvPr id="6" name="Google Shape;205;p9"/>
          <p:cNvSpPr txBox="1">
            <a:spLocks/>
          </p:cNvSpPr>
          <p:nvPr/>
        </p:nvSpPr>
        <p:spPr>
          <a:xfrm>
            <a:off x="3295119" y="443386"/>
            <a:ext cx="266753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Упражнение 2</a:t>
            </a:r>
          </a:p>
        </p:txBody>
      </p:sp>
    </p:spTree>
    <p:extLst>
      <p:ext uri="{BB962C8B-B14F-4D97-AF65-F5344CB8AC3E}">
        <p14:creationId xmlns:p14="http://schemas.microsoft.com/office/powerpoint/2010/main" val="418623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731926" y="358025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dirty="0">
                <a:latin typeface="Bahnschrift SemiBold Condensed" panose="020B0502040204020203" pitchFamily="34" charset="0"/>
              </a:rPr>
              <a:t>Благодарим Ви!</a:t>
            </a:r>
            <a:endParaRPr dirty="0">
              <a:latin typeface="Bahnschrift SemiBold Condensed" panose="020B0502040204020203" pitchFamily="34" charset="0"/>
            </a:endParaRPr>
          </a:p>
        </p:txBody>
      </p:sp>
      <p:sp>
        <p:nvSpPr>
          <p:cNvPr id="211" name="Google Shape;211;p10"/>
          <p:cNvSpPr txBox="1"/>
          <p:nvPr/>
        </p:nvSpPr>
        <p:spPr>
          <a:xfrm>
            <a:off x="2969111" y="834846"/>
            <a:ext cx="3272032" cy="29238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bg-BG" sz="2800" b="0" i="0" u="none" strike="noStrike" cap="none" dirty="0">
                <a:solidFill>
                  <a:srgbClr val="059540"/>
                </a:solidFill>
                <a:latin typeface="Bahnschrift SemiBold" panose="020B0502040204020203" pitchFamily="34" charset="0"/>
                <a:ea typeface="Bebas Neue"/>
                <a:cs typeface="Bebas Neue"/>
                <a:sym typeface="Bebas Neue"/>
              </a:rPr>
              <a:t>Заключение и обобщение</a:t>
            </a:r>
            <a:endParaRPr lang="en-IE" sz="2800" b="0" i="0" u="none" strike="noStrike" cap="none" dirty="0">
              <a:solidFill>
                <a:srgbClr val="059540"/>
              </a:solidFill>
              <a:latin typeface="Bahnschrift SemiBold" panose="020B0502040204020203" pitchFamily="34" charset="0"/>
              <a:ea typeface="Bebas Neue"/>
              <a:cs typeface="Bebas Neue"/>
              <a:sym typeface="Bebas Neue"/>
            </a:endParaRPr>
          </a:p>
          <a:p>
            <a:pPr lvl="0" algn="ctr"/>
            <a:r>
              <a:rPr lang="en-IE" dirty="0">
                <a:solidFill>
                  <a:srgbClr val="059540"/>
                </a:solidFill>
                <a:latin typeface="Bahnschrift SemiBold" panose="020B0502040204020203" pitchFamily="34" charset="0"/>
              </a:rPr>
              <a:t>• </a:t>
            </a:r>
            <a:r>
              <a:rPr lang="bg-BG" b="0" i="0" u="none" strike="noStrike" cap="none" dirty="0">
                <a:solidFill>
                  <a:srgbClr val="059540"/>
                </a:solidFill>
                <a:latin typeface="Bahnschrift SemiBold" panose="020B0502040204020203" pitchFamily="34" charset="0"/>
                <a:ea typeface="Bebas Neue"/>
                <a:cs typeface="Bebas Neue"/>
                <a:sym typeface="Bebas Neue"/>
              </a:rPr>
              <a:t>Нов живот за седалката на стадиона</a:t>
            </a:r>
            <a:endParaRPr lang="en-IE" b="0" i="0" u="none" strike="noStrike" cap="none" dirty="0">
              <a:solidFill>
                <a:srgbClr val="059540"/>
              </a:solidFill>
              <a:latin typeface="Bahnschrift SemiBold" panose="020B0502040204020203" pitchFamily="34" charset="0"/>
              <a:ea typeface="Bebas Neue"/>
              <a:cs typeface="Bebas Neue"/>
              <a:sym typeface="Bebas Neue"/>
            </a:endParaRPr>
          </a:p>
          <a:p>
            <a:pPr algn="ctr"/>
            <a:r>
              <a:rPr lang="en-IE" dirty="0">
                <a:solidFill>
                  <a:srgbClr val="059540"/>
                </a:solidFill>
                <a:latin typeface="Bahnschrift SemiBold" panose="020B0502040204020203" pitchFamily="34" charset="0"/>
              </a:rPr>
              <a:t>• </a:t>
            </a:r>
            <a:r>
              <a:rPr lang="bg-BG" dirty="0">
                <a:solidFill>
                  <a:srgbClr val="059540"/>
                </a:solidFill>
                <a:latin typeface="Bahnschrift SemiBold" panose="020B0502040204020203" pitchFamily="34" charset="0"/>
              </a:rPr>
              <a:t>Модели на кръгова икономика</a:t>
            </a:r>
            <a:endParaRPr lang="en-IE" dirty="0">
              <a:solidFill>
                <a:srgbClr val="059540"/>
              </a:solidFill>
              <a:latin typeface="Bahnschrift SemiBold" panose="020B0502040204020203" pitchFamily="34" charset="0"/>
            </a:endParaRPr>
          </a:p>
          <a:p>
            <a:pPr algn="ctr"/>
            <a:r>
              <a:rPr lang="en-IE" dirty="0">
                <a:solidFill>
                  <a:srgbClr val="059540"/>
                </a:solidFill>
                <a:latin typeface="Bahnschrift SemiBold" panose="020B0502040204020203" pitchFamily="34" charset="0"/>
              </a:rPr>
              <a:t>• </a:t>
            </a:r>
            <a:r>
              <a:rPr lang="bg-BG" dirty="0">
                <a:solidFill>
                  <a:srgbClr val="059540"/>
                </a:solidFill>
                <a:latin typeface="Bahnschrift SemiBold" panose="020B0502040204020203" pitchFamily="34" charset="0"/>
              </a:rPr>
              <a:t>Измисляне на дизайн</a:t>
            </a:r>
            <a:endParaRPr lang="en-IE" dirty="0">
              <a:solidFill>
                <a:srgbClr val="059540"/>
              </a:solidFill>
              <a:latin typeface="Bahnschrift SemiBold" panose="020B0502040204020203" pitchFamily="34" charset="0"/>
            </a:endParaRPr>
          </a:p>
          <a:p>
            <a:pPr algn="ctr"/>
            <a:r>
              <a:rPr lang="en-IE" dirty="0">
                <a:solidFill>
                  <a:srgbClr val="059540"/>
                </a:solidFill>
                <a:latin typeface="Bahnschrift SemiBold" panose="020B0502040204020203" pitchFamily="34" charset="0"/>
              </a:rPr>
              <a:t>• </a:t>
            </a:r>
            <a:r>
              <a:rPr lang="bg-BG" dirty="0">
                <a:solidFill>
                  <a:srgbClr val="059540"/>
                </a:solidFill>
                <a:latin typeface="Bahnschrift SemiBold" panose="020B0502040204020203" pitchFamily="34" charset="0"/>
              </a:rPr>
              <a:t>Съвместно рециклиране и </a:t>
            </a:r>
            <a:r>
              <a:rPr lang="bg-BG">
                <a:solidFill>
                  <a:srgbClr val="059540"/>
                </a:solidFill>
                <a:latin typeface="Bahnschrift SemiBold" panose="020B0502040204020203" pitchFamily="34" charset="0"/>
              </a:rPr>
              <a:t>повторна употреба</a:t>
            </a:r>
            <a:endParaRPr lang="en-IE" dirty="0">
              <a:solidFill>
                <a:srgbClr val="059540"/>
              </a:solidFill>
              <a:latin typeface="Bahnschrift SemiBold" panose="020B0502040204020203" pitchFamily="34" charset="0"/>
            </a:endParaRPr>
          </a:p>
          <a:p>
            <a:pPr algn="ctr"/>
            <a:r>
              <a:rPr lang="en-IE" dirty="0">
                <a:solidFill>
                  <a:srgbClr val="059540"/>
                </a:solidFill>
                <a:latin typeface="Bahnschrift SemiBold" panose="020B0502040204020203" pitchFamily="34" charset="0"/>
              </a:rPr>
              <a:t>• </a:t>
            </a:r>
            <a:r>
              <a:rPr lang="bg-BG" dirty="0">
                <a:solidFill>
                  <a:srgbClr val="059540"/>
                </a:solidFill>
                <a:latin typeface="Bahnschrift SemiBold" panose="020B0502040204020203" pitchFamily="34" charset="0"/>
              </a:rPr>
              <a:t>Схема за измисляне на дизайн</a:t>
            </a:r>
            <a:endParaRPr lang="en-IE" dirty="0">
              <a:solidFill>
                <a:srgbClr val="059540"/>
              </a:solidFill>
              <a:latin typeface="Bahnschrift SemiBold" panose="020B0502040204020203" pitchFamily="34" charset="0"/>
            </a:endParaRPr>
          </a:p>
          <a:p>
            <a:pPr algn="ctr"/>
            <a:r>
              <a:rPr lang="en-IE" dirty="0">
                <a:solidFill>
                  <a:srgbClr val="059540"/>
                </a:solidFill>
                <a:latin typeface="Bahnschrift SemiBold" panose="020B0502040204020203" pitchFamily="34" charset="0"/>
              </a:rPr>
              <a:t>• </a:t>
            </a:r>
            <a:r>
              <a:rPr lang="bg-BG" dirty="0">
                <a:solidFill>
                  <a:srgbClr val="059540"/>
                </a:solidFill>
                <a:latin typeface="Bahnschrift SemiBold" panose="020B0502040204020203" pitchFamily="34" charset="0"/>
              </a:rPr>
              <a:t>Схема за бизнес модел</a:t>
            </a:r>
            <a:endParaRPr lang="en-IE" dirty="0">
              <a:solidFill>
                <a:srgbClr val="059540"/>
              </a:solidFill>
              <a:latin typeface="Bahnschrift SemiBold" panose="020B0502040204020203" pitchFamily="34" charset="0"/>
            </a:endParaRPr>
          </a:p>
          <a:p>
            <a:pPr marL="0" marR="0" lvl="0" indent="0" algn="ctr" rtl="0">
              <a:lnSpc>
                <a:spcPct val="100000"/>
              </a:lnSpc>
              <a:spcBef>
                <a:spcPts val="0"/>
              </a:spcBef>
              <a:spcAft>
                <a:spcPts val="0"/>
              </a:spcAft>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dirty="0">
                <a:latin typeface="Bahnschrift SemiBold Condensed" panose="020B0502040204020203" pitchFamily="34" charset="0"/>
              </a:rPr>
              <a:t>Цел на урока </a:t>
            </a:r>
            <a:endParaRPr dirty="0">
              <a:latin typeface="Bahnschrift SemiBold Condensed" panose="020B0502040204020203" pitchFamily="34" charset="0"/>
            </a:endParaRPr>
          </a:p>
        </p:txBody>
      </p:sp>
      <p:sp>
        <p:nvSpPr>
          <p:cNvPr id="2" name="CaixaDeTexto 1">
            <a:extLst>
              <a:ext uri="{FF2B5EF4-FFF2-40B4-BE49-F238E27FC236}">
                <a16:creationId xmlns:a16="http://schemas.microsoft.com/office/drawing/2014/main" id="{73B2C0DC-BE4E-41BD-B448-BAA38552F57E}"/>
              </a:ext>
            </a:extLst>
          </p:cNvPr>
          <p:cNvSpPr txBox="1"/>
          <p:nvPr/>
        </p:nvSpPr>
        <p:spPr>
          <a:xfrm>
            <a:off x="713225" y="1907147"/>
            <a:ext cx="7717800" cy="2462213"/>
          </a:xfrm>
          <a:prstGeom prst="rect">
            <a:avLst/>
          </a:prstGeom>
          <a:noFill/>
        </p:spPr>
        <p:txBody>
          <a:bodyPr wrap="square" rtlCol="0">
            <a:spAutoFit/>
          </a:bodyPr>
          <a:lstStyle/>
          <a:p>
            <a:pPr algn="ctr"/>
            <a:r>
              <a:rPr lang="ru-RU" dirty="0"/>
              <a:t>Този урок има за цел да представи пример, свързан с рециклирането и повторната употреба, в контекста на кръговите бизнес модели. </a:t>
            </a:r>
          </a:p>
          <a:p>
            <a:pPr algn="ctr"/>
            <a:endParaRPr lang="en-AU" dirty="0"/>
          </a:p>
          <a:p>
            <a:pPr algn="ctr"/>
            <a:r>
              <a:rPr lang="ru-RU" dirty="0"/>
              <a:t>Обучаващите се ще имат възможност да разработят схема на дизайнерско мислене и схема на устойчив бизнес модел, като същевременно задълбочат познанията си в концепциите за:</a:t>
            </a:r>
            <a:endParaRPr lang="en-AU" dirty="0"/>
          </a:p>
          <a:p>
            <a:pPr algn="ctr"/>
            <a:endParaRPr lang="en-AU" dirty="0"/>
          </a:p>
          <a:p>
            <a:pPr algn="ctr"/>
            <a:r>
              <a:rPr lang="ru-RU" dirty="0"/>
              <a:t>- Кръгови бизнес модели</a:t>
            </a:r>
          </a:p>
          <a:p>
            <a:pPr algn="ctr"/>
            <a:r>
              <a:rPr lang="ru-RU" dirty="0"/>
              <a:t>- Дизайнерско мислене</a:t>
            </a:r>
          </a:p>
          <a:p>
            <a:pPr algn="ctr"/>
            <a:r>
              <a:rPr lang="ru-RU" dirty="0"/>
              <a:t>- Съвместно рециклиране/повторна употреба</a:t>
            </a:r>
          </a:p>
          <a:p>
            <a:pPr algn="ctr"/>
            <a:r>
              <a:rPr lang="ru-RU" dirty="0"/>
              <a:t>- </a:t>
            </a:r>
            <a:r>
              <a:rPr lang="bg-BG" dirty="0"/>
              <a:t>Ъпсайклинг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768884" y="31334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bg-BG" dirty="0">
                <a:latin typeface="Bahnschrift SemiBold Condensed" panose="020B0502040204020203" pitchFamily="34" charset="0"/>
              </a:rPr>
              <a:t>Структура на урока</a:t>
            </a:r>
            <a:endParaRPr dirty="0">
              <a:latin typeface="Bahnschrift SemiBold Condensed" panose="020B0502040204020203" pitchFamily="34" charset="0"/>
            </a:endParaRPr>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1134057161"/>
              </p:ext>
            </p:extLst>
          </p:nvPr>
        </p:nvGraphicFramePr>
        <p:xfrm>
          <a:off x="1109191" y="1304561"/>
          <a:ext cx="7377494" cy="3331049"/>
        </p:xfrm>
        <a:graphic>
          <a:graphicData uri="http://schemas.openxmlformats.org/drawingml/2006/table">
            <a:tbl>
              <a:tblPr firstRow="1" bandRow="1">
                <a:tableStyleId>{0505E3EF-67EA-436B-97B2-0124C06EBD24}</a:tableStyleId>
              </a:tblPr>
              <a:tblGrid>
                <a:gridCol w="1973052">
                  <a:extLst>
                    <a:ext uri="{9D8B030D-6E8A-4147-A177-3AD203B41FA5}">
                      <a16:colId xmlns:a16="http://schemas.microsoft.com/office/drawing/2014/main" val="1322618489"/>
                    </a:ext>
                  </a:extLst>
                </a:gridCol>
                <a:gridCol w="5404442">
                  <a:extLst>
                    <a:ext uri="{9D8B030D-6E8A-4147-A177-3AD203B41FA5}">
                      <a16:colId xmlns:a16="http://schemas.microsoft.com/office/drawing/2014/main" val="3142294435"/>
                    </a:ext>
                  </a:extLst>
                </a:gridCol>
              </a:tblGrid>
              <a:tr h="401265">
                <a:tc>
                  <a:txBody>
                    <a:bodyPr/>
                    <a:lstStyle/>
                    <a:p>
                      <a:r>
                        <a:rPr lang="bg-BG" sz="900" b="0" dirty="0"/>
                        <a:t>Тип дейност</a:t>
                      </a:r>
                      <a:r>
                        <a:rPr lang="bg-BG" sz="900" b="0" baseline="0" dirty="0"/>
                        <a:t> </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mn-lt"/>
                          <a:ea typeface="+mn-ea"/>
                          <a:cs typeface="+mn-cs"/>
                          <a:sym typeface="Arial"/>
                        </a:rPr>
                        <a:t>Класна дейност</a:t>
                      </a:r>
                      <a:endParaRPr lang="pt-PT" sz="900" b="0" dirty="0"/>
                    </a:p>
                  </a:txBody>
                  <a:tcPr/>
                </a:tc>
                <a:extLst>
                  <a:ext uri="{0D108BD9-81ED-4DB2-BD59-A6C34878D82A}">
                    <a16:rowId xmlns:a16="http://schemas.microsoft.com/office/drawing/2014/main" val="831256997"/>
                  </a:ext>
                </a:extLst>
              </a:tr>
              <a:tr h="692594">
                <a:tc>
                  <a:txBody>
                    <a:bodyPr/>
                    <a:lstStyle/>
                    <a:p>
                      <a:r>
                        <a:rPr lang="bg-BG" sz="900" b="0" i="0" u="none" strike="noStrike" cap="none" dirty="0">
                          <a:solidFill>
                            <a:schemeClr val="dk1"/>
                          </a:solidFill>
                          <a:effectLst/>
                          <a:latin typeface="+mn-lt"/>
                          <a:ea typeface="+mn-ea"/>
                          <a:cs typeface="+mn-cs"/>
                          <a:sym typeface="Arial"/>
                        </a:rPr>
                        <a:t>Обучителни цели</a:t>
                      </a:r>
                      <a:endParaRPr lang="pt-PT" sz="900" b="0" dirty="0"/>
                    </a:p>
                  </a:txBody>
                  <a:tcPr/>
                </a:tc>
                <a:tc>
                  <a:txBody>
                    <a:bodyPr/>
                    <a:lstStyle/>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mn-lt"/>
                          <a:ea typeface="+mn-ea"/>
                          <a:cs typeface="+mn-cs"/>
                          <a:sym typeface="Arial"/>
                        </a:rPr>
                        <a:t>Кръгови бизнес модели </a:t>
                      </a:r>
                      <a:endParaRPr lang="en-GB"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Съвместно рециклиране/повторна</a:t>
                      </a:r>
                      <a:r>
                        <a:rPr lang="bg-BG" sz="900" b="0" i="0" u="none" strike="noStrike" cap="none" baseline="0" dirty="0">
                          <a:solidFill>
                            <a:schemeClr val="dk1"/>
                          </a:solidFill>
                          <a:effectLst/>
                          <a:latin typeface="Verdana" panose="020B0604030504040204" pitchFamily="34" charset="0"/>
                          <a:ea typeface="Verdana" panose="020B0604030504040204" pitchFamily="34" charset="0"/>
                          <a:cs typeface="+mn-cs"/>
                          <a:sym typeface="Arial"/>
                        </a:rPr>
                        <a:t> употреба</a:t>
                      </a:r>
                      <a:endParaRPr lang="en-GB"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mn-lt"/>
                          <a:ea typeface="+mn-ea"/>
                          <a:cs typeface="+mn-cs"/>
                          <a:sym typeface="Arial"/>
                        </a:rPr>
                        <a:t>Измисляне на дизайни </a:t>
                      </a:r>
                      <a:endParaRPr lang="pt-PT" sz="900" b="0" i="0" u="none" strike="noStrike" cap="none" dirty="0">
                        <a:solidFill>
                          <a:schemeClr val="dk1"/>
                        </a:solidFill>
                        <a:effectLst/>
                        <a:latin typeface="+mn-lt"/>
                        <a:ea typeface="+mn-ea"/>
                        <a:cs typeface="+mn-cs"/>
                        <a:sym typeface="Arial"/>
                      </a:endParaRPr>
                    </a:p>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Практики от кръговата икономика</a:t>
                      </a:r>
                      <a:endParaRPr lang="pt-PT" sz="900" b="0" dirty="0"/>
                    </a:p>
                  </a:txBody>
                  <a:tcPr/>
                </a:tc>
                <a:extLst>
                  <a:ext uri="{0D108BD9-81ED-4DB2-BD59-A6C34878D82A}">
                    <a16:rowId xmlns:a16="http://schemas.microsoft.com/office/drawing/2014/main" val="27690367"/>
                  </a:ext>
                </a:extLst>
              </a:tr>
              <a:tr h="401265">
                <a:tc>
                  <a:txBody>
                    <a:bodyPr/>
                    <a:lstStyle/>
                    <a:p>
                      <a:r>
                        <a:rPr lang="bg-BG" sz="900" b="0" i="0" u="none" strike="noStrike" cap="none" dirty="0">
                          <a:solidFill>
                            <a:schemeClr val="dk1"/>
                          </a:solidFill>
                          <a:effectLst/>
                          <a:latin typeface="+mn-lt"/>
                          <a:ea typeface="+mn-ea"/>
                          <a:cs typeface="+mn-cs"/>
                          <a:sym typeface="Arial"/>
                        </a:rPr>
                        <a:t>Обучителни</a:t>
                      </a:r>
                      <a:r>
                        <a:rPr lang="bg-BG" sz="900" b="0" i="0" u="none" strike="noStrike" cap="none" baseline="0" dirty="0">
                          <a:solidFill>
                            <a:schemeClr val="dk1"/>
                          </a:solidFill>
                          <a:effectLst/>
                          <a:latin typeface="+mn-lt"/>
                          <a:ea typeface="+mn-ea"/>
                          <a:cs typeface="+mn-cs"/>
                          <a:sym typeface="Arial"/>
                        </a:rPr>
                        <a:t> методи </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PBL (</a:t>
                      </a:r>
                      <a:r>
                        <a:rPr lang="bg-BG" sz="900" b="0" i="0" u="none" strike="noStrike" cap="none" dirty="0">
                          <a:solidFill>
                            <a:schemeClr val="dk1"/>
                          </a:solidFill>
                          <a:effectLst/>
                          <a:latin typeface="+mn-lt"/>
                          <a:ea typeface="+mn-ea"/>
                          <a:cs typeface="+mn-cs"/>
                          <a:sym typeface="Arial"/>
                        </a:rPr>
                        <a:t>Обучение на базата</a:t>
                      </a:r>
                      <a:r>
                        <a:rPr lang="bg-BG" sz="900" b="0" i="0" u="none" strike="noStrike" cap="none" baseline="0" dirty="0">
                          <a:solidFill>
                            <a:schemeClr val="dk1"/>
                          </a:solidFill>
                          <a:effectLst/>
                          <a:latin typeface="+mn-lt"/>
                          <a:ea typeface="+mn-ea"/>
                          <a:cs typeface="+mn-cs"/>
                          <a:sym typeface="Arial"/>
                        </a:rPr>
                        <a:t> на казуси</a:t>
                      </a:r>
                      <a:r>
                        <a:rPr lang="en-GB" sz="900" b="0" i="0" u="none" strike="noStrike" cap="none" dirty="0">
                          <a:solidFill>
                            <a:schemeClr val="dk1"/>
                          </a:solidFill>
                          <a:effectLst/>
                          <a:latin typeface="+mn-lt"/>
                          <a:ea typeface="+mn-ea"/>
                          <a:cs typeface="+mn-cs"/>
                          <a:sym typeface="Arial"/>
                        </a:rPr>
                        <a:t>), </a:t>
                      </a:r>
                      <a:r>
                        <a:rPr lang="bg-BG" sz="900" b="0" i="0" u="none" strike="noStrike" cap="none" dirty="0">
                          <a:solidFill>
                            <a:schemeClr val="dk1"/>
                          </a:solidFill>
                          <a:effectLst/>
                          <a:latin typeface="+mn-lt"/>
                          <a:ea typeface="+mn-ea"/>
                          <a:cs typeface="+mn-cs"/>
                          <a:sym typeface="Arial"/>
                        </a:rPr>
                        <a:t>експериментално учене</a:t>
                      </a:r>
                      <a:endParaRPr lang="pt-PT" sz="900" b="0" dirty="0"/>
                    </a:p>
                  </a:txBody>
                  <a:tcPr/>
                </a:tc>
                <a:extLst>
                  <a:ext uri="{0D108BD9-81ED-4DB2-BD59-A6C34878D82A}">
                    <a16:rowId xmlns:a16="http://schemas.microsoft.com/office/drawing/2014/main" val="4162636176"/>
                  </a:ext>
                </a:extLst>
              </a:tr>
              <a:tr h="1434660">
                <a:tc>
                  <a:txBody>
                    <a:bodyPr/>
                    <a:lstStyle/>
                    <a:p>
                      <a:r>
                        <a:rPr lang="bg-BG" sz="900" b="0" i="0" u="none" strike="noStrike" cap="none" dirty="0">
                          <a:solidFill>
                            <a:schemeClr val="dk1"/>
                          </a:solidFill>
                          <a:effectLst/>
                          <a:latin typeface="+mn-lt"/>
                          <a:ea typeface="+mn-ea"/>
                          <a:cs typeface="+mn-cs"/>
                          <a:sym typeface="Arial"/>
                        </a:rPr>
                        <a:t>Време/Продължителност</a:t>
                      </a:r>
                      <a:r>
                        <a:rPr lang="bg-BG" sz="900" b="0" i="0" u="none" strike="noStrike" cap="none" baseline="0" dirty="0">
                          <a:solidFill>
                            <a:schemeClr val="dk1"/>
                          </a:solidFill>
                          <a:effectLst/>
                          <a:latin typeface="+mn-lt"/>
                          <a:ea typeface="+mn-ea"/>
                          <a:cs typeface="+mn-cs"/>
                          <a:sym typeface="Arial"/>
                        </a:rPr>
                        <a:t> </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Цялостна продължителност</a:t>
                      </a:r>
                      <a:r>
                        <a:rPr lang="en-GB" sz="900" b="0" i="0" u="none" strike="noStrike" cap="none" dirty="0">
                          <a:solidFill>
                            <a:schemeClr val="dk1"/>
                          </a:solidFill>
                          <a:effectLst/>
                          <a:latin typeface="+mn-lt"/>
                          <a:ea typeface="+mn-ea"/>
                          <a:cs typeface="+mn-cs"/>
                          <a:sym typeface="Arial"/>
                        </a:rPr>
                        <a:t>: 90 </a:t>
                      </a:r>
                      <a:r>
                        <a:rPr lang="bg-BG" sz="900" b="0" i="0" u="none" strike="noStrike" cap="none" dirty="0">
                          <a:solidFill>
                            <a:schemeClr val="dk1"/>
                          </a:solidFill>
                          <a:effectLst/>
                          <a:latin typeface="+mn-lt"/>
                          <a:ea typeface="+mn-ea"/>
                          <a:cs typeface="+mn-cs"/>
                          <a:sym typeface="Arial"/>
                        </a:rPr>
                        <a:t>минути</a:t>
                      </a:r>
                      <a:r>
                        <a:rPr lang="en-GB" sz="900" b="0" i="0" u="none" strike="noStrike" cap="none" dirty="0">
                          <a:solidFill>
                            <a:schemeClr val="dk1"/>
                          </a:solidFill>
                          <a:effectLst/>
                          <a:latin typeface="+mn-lt"/>
                          <a:ea typeface="+mn-ea"/>
                          <a:cs typeface="+mn-cs"/>
                          <a:sym typeface="Arial"/>
                        </a:rPr>
                        <a:t> (</a:t>
                      </a:r>
                      <a:r>
                        <a:rPr lang="bg-BG" sz="900" b="0" i="0" u="none" strike="noStrike" cap="none" dirty="0">
                          <a:solidFill>
                            <a:schemeClr val="dk1"/>
                          </a:solidFill>
                          <a:effectLst/>
                          <a:latin typeface="+mn-lt"/>
                          <a:ea typeface="+mn-ea"/>
                          <a:cs typeface="+mn-cs"/>
                          <a:sym typeface="Arial"/>
                        </a:rPr>
                        <a:t>в</a:t>
                      </a:r>
                      <a:r>
                        <a:rPr lang="bg-BG" sz="900" b="0" i="0" u="none" strike="noStrike" cap="none" baseline="0" dirty="0">
                          <a:solidFill>
                            <a:schemeClr val="dk1"/>
                          </a:solidFill>
                          <a:effectLst/>
                          <a:latin typeface="+mn-lt"/>
                          <a:ea typeface="+mn-ea"/>
                          <a:cs typeface="+mn-cs"/>
                          <a:sym typeface="Arial"/>
                        </a:rPr>
                        <a:t> зависимост от големината на групата</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20 </a:t>
                      </a:r>
                      <a:r>
                        <a:rPr lang="bg-BG" sz="900" b="0" i="0" u="none" strike="noStrike" cap="none" dirty="0">
                          <a:solidFill>
                            <a:schemeClr val="dk1"/>
                          </a:solidFill>
                          <a:effectLst/>
                          <a:latin typeface="+mn-lt"/>
                          <a:ea typeface="+mn-ea"/>
                          <a:cs typeface="+mn-cs"/>
                          <a:sym typeface="Arial"/>
                        </a:rPr>
                        <a:t>минути за споделяне на кейсстъди</a:t>
                      </a:r>
                      <a:r>
                        <a:rPr lang="bg-BG" sz="900" b="0" i="0" u="none" strike="noStrike" cap="none" baseline="0" dirty="0">
                          <a:solidFill>
                            <a:schemeClr val="dk1"/>
                          </a:solidFill>
                          <a:effectLst/>
                          <a:latin typeface="+mn-lt"/>
                          <a:ea typeface="+mn-ea"/>
                          <a:cs typeface="+mn-cs"/>
                          <a:sym typeface="Arial"/>
                        </a:rPr>
                        <a:t> „</a:t>
                      </a:r>
                      <a:r>
                        <a:rPr lang="ru-RU" sz="900" dirty="0"/>
                        <a:t>Втори живот за седалката на стадиона</a:t>
                      </a:r>
                      <a:r>
                        <a:rPr lang="es-ES" sz="900" dirty="0"/>
                        <a:t>” </a:t>
                      </a:r>
                      <a:r>
                        <a:rPr lang="en-GB" sz="900" b="0" i="0" u="none" strike="noStrike" cap="none" dirty="0">
                          <a:solidFill>
                            <a:schemeClr val="dk1"/>
                          </a:solidFill>
                          <a:effectLst/>
                          <a:latin typeface="+mn-lt"/>
                          <a:ea typeface="+mn-ea"/>
                          <a:cs typeface="+mn-cs"/>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a:t>
                      </a:r>
                      <a:r>
                        <a:rPr lang="bg-BG"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минути за обясняване на упражнението</a:t>
                      </a:r>
                      <a:r>
                        <a:rPr lang="bg-BG" sz="900" b="0" i="0" u="none" strike="noStrike" cap="none" baseline="0" dirty="0">
                          <a:solidFill>
                            <a:schemeClr val="dk1"/>
                          </a:solidFill>
                          <a:effectLst/>
                          <a:latin typeface="Verdana" panose="020B0604030504040204" pitchFamily="34" charset="0"/>
                          <a:ea typeface="Verdana" panose="020B0604030504040204" pitchFamily="34" charset="0"/>
                          <a:cs typeface="+mn-cs"/>
                          <a:sym typeface="Arial"/>
                        </a:rPr>
                        <a:t> „Измисляне на дизайн“</a:t>
                      </a:r>
                      <a:r>
                        <a:rPr lang="en-GB" sz="900" b="0" i="0" u="none" strike="noStrike" cap="none" dirty="0">
                          <a:solidFill>
                            <a:schemeClr val="dk1"/>
                          </a:solidFill>
                          <a:effectLst/>
                          <a:latin typeface="+mn-lt"/>
                          <a:ea typeface="+mn-ea"/>
                          <a:cs typeface="+mn-cs"/>
                          <a:sym typeface="Arial"/>
                        </a:rPr>
                        <a:t>.</a:t>
                      </a: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25 </a:t>
                      </a:r>
                      <a:r>
                        <a:rPr lang="bg-BG" sz="900" b="0" i="0" u="none" strike="noStrike" cap="none" dirty="0">
                          <a:solidFill>
                            <a:schemeClr val="dk1"/>
                          </a:solidFill>
                          <a:effectLst/>
                          <a:latin typeface="+mn-lt"/>
                          <a:ea typeface="+mn-ea"/>
                          <a:cs typeface="+mn-cs"/>
                          <a:sym typeface="Arial"/>
                        </a:rPr>
                        <a:t>минути</a:t>
                      </a:r>
                      <a:r>
                        <a:rPr lang="bg-BG" sz="900" b="0" i="0" u="none" strike="noStrike" cap="none" baseline="0" dirty="0">
                          <a:solidFill>
                            <a:schemeClr val="dk1"/>
                          </a:solidFill>
                          <a:effectLst/>
                          <a:latin typeface="+mn-lt"/>
                          <a:ea typeface="+mn-ea"/>
                          <a:cs typeface="+mn-cs"/>
                          <a:sym typeface="Arial"/>
                        </a:rPr>
                        <a:t> за разработване на схема (канвас) „Измисляне на дизайн“ в малки групи и споделяне на научените знания и резултати с всеки.</a:t>
                      </a:r>
                      <a:endParaRPr lang="en-GB" sz="900" b="0"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a:t>
                      </a:r>
                      <a:r>
                        <a:rPr lang="bg-BG"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минути за обяснение на упражението</a:t>
                      </a:r>
                      <a:r>
                        <a:rPr lang="bg-BG" sz="900" b="0" i="0" u="none" strike="noStrike" cap="none" baseline="0" dirty="0">
                          <a:solidFill>
                            <a:schemeClr val="dk1"/>
                          </a:solidFill>
                          <a:effectLst/>
                          <a:latin typeface="Verdana" panose="020B0604030504040204" pitchFamily="34" charset="0"/>
                          <a:ea typeface="Verdana" panose="020B0604030504040204" pitchFamily="34" charset="0"/>
                          <a:cs typeface="+mn-cs"/>
                          <a:sym typeface="Arial"/>
                        </a:rPr>
                        <a:t> „Схема (канвас) на бизнес модел</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25 </a:t>
                      </a:r>
                      <a:r>
                        <a:rPr lang="bg-BG" sz="900" b="0" i="0" u="none" strike="noStrike" cap="none" dirty="0">
                          <a:solidFill>
                            <a:schemeClr val="dk1"/>
                          </a:solidFill>
                          <a:effectLst/>
                          <a:latin typeface="+mn-lt"/>
                          <a:ea typeface="+mn-ea"/>
                          <a:cs typeface="+mn-cs"/>
                          <a:sym typeface="Arial"/>
                        </a:rPr>
                        <a:t>минути за разработване на схема на бизнес модел в малки групи и</a:t>
                      </a:r>
                      <a:r>
                        <a:rPr lang="bg-BG" sz="900" b="0" i="0" u="none" strike="noStrike" cap="none" baseline="0" dirty="0">
                          <a:solidFill>
                            <a:schemeClr val="dk1"/>
                          </a:solidFill>
                          <a:effectLst/>
                          <a:latin typeface="+mn-lt"/>
                          <a:ea typeface="+mn-ea"/>
                          <a:cs typeface="+mn-cs"/>
                          <a:sym typeface="Arial"/>
                        </a:rPr>
                        <a:t> за споделяне на наученото и резултатите с всеки</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10 </a:t>
                      </a:r>
                      <a:r>
                        <a:rPr lang="bg-BG" sz="900" b="0" i="0" u="none" strike="noStrike" cap="none" dirty="0">
                          <a:solidFill>
                            <a:schemeClr val="dk1"/>
                          </a:solidFill>
                          <a:effectLst/>
                          <a:latin typeface="+mn-lt"/>
                          <a:ea typeface="+mn-ea"/>
                          <a:cs typeface="+mn-cs"/>
                          <a:sym typeface="Arial"/>
                        </a:rPr>
                        <a:t>минути за финална дискусия, заключение и обобщение</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r h="401265">
                <a:tc>
                  <a:txBody>
                    <a:bodyPr/>
                    <a:lstStyle/>
                    <a:p>
                      <a:r>
                        <a:rPr lang="bg-BG" sz="900" b="0" i="0" u="none" strike="noStrike" cap="none" dirty="0">
                          <a:solidFill>
                            <a:schemeClr val="dk1"/>
                          </a:solidFill>
                          <a:effectLst/>
                          <a:latin typeface="+mn-lt"/>
                          <a:ea typeface="+mn-ea"/>
                          <a:cs typeface="+mn-cs"/>
                          <a:sym typeface="Arial"/>
                        </a:rPr>
                        <a:t>Големина</a:t>
                      </a:r>
                      <a:r>
                        <a:rPr lang="bg-BG" sz="900" b="0" i="0" u="none" strike="noStrike" cap="none" baseline="0" dirty="0">
                          <a:solidFill>
                            <a:schemeClr val="dk1"/>
                          </a:solidFill>
                          <a:effectLst/>
                          <a:latin typeface="+mn-lt"/>
                          <a:ea typeface="+mn-ea"/>
                          <a:cs typeface="+mn-cs"/>
                          <a:sym typeface="Arial"/>
                        </a:rPr>
                        <a:t> на групата </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Най-много 20 души;</a:t>
                      </a:r>
                      <a:r>
                        <a:rPr lang="bg-BG" sz="900" b="0" i="0" u="none" strike="noStrike" cap="none" baseline="0" dirty="0">
                          <a:solidFill>
                            <a:schemeClr val="dk1"/>
                          </a:solidFill>
                          <a:effectLst/>
                          <a:latin typeface="Verdana" panose="020B0604030504040204" pitchFamily="34" charset="0"/>
                          <a:ea typeface="Verdana" panose="020B0604030504040204" pitchFamily="34" charset="0"/>
                          <a:cs typeface="+mn-cs"/>
                          <a:sym typeface="Arial"/>
                        </a:rPr>
                        <a:t> подгрупите не трява да се състоят от повече от 5 души.</a:t>
                      </a:r>
                      <a:endParaRPr lang="pt-PT" sz="900" b="0" dirty="0"/>
                    </a:p>
                  </a:txBody>
                  <a:tcPr/>
                </a:tc>
                <a:extLst>
                  <a:ext uri="{0D108BD9-81ED-4DB2-BD59-A6C34878D82A}">
                    <a16:rowId xmlns:a16="http://schemas.microsoft.com/office/drawing/2014/main" val="2328572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00689" y="131079"/>
            <a:ext cx="7717800" cy="991218"/>
          </a:xfrm>
          <a:prstGeom prst="rect">
            <a:avLst/>
          </a:prstGeom>
          <a:noFill/>
          <a:ln>
            <a:noFill/>
          </a:ln>
        </p:spPr>
        <p:txBody>
          <a:bodyPr spcFirstLastPara="1" wrap="square" lIns="91425" tIns="91425" rIns="91425" bIns="91425" anchor="t" anchorCtr="0">
            <a:noAutofit/>
          </a:bodyPr>
          <a:lstStyle/>
          <a:p>
            <a:pPr lvl="0"/>
            <a:r>
              <a:rPr lang="bg-BG" dirty="0">
                <a:latin typeface="Bahnschrift SemiBold Condensed" panose="020B0502040204020203" pitchFamily="34" charset="0"/>
              </a:rPr>
              <a:t>Структура на урока</a:t>
            </a:r>
            <a:endParaRPr dirty="0">
              <a:latin typeface="Bahnschrift SemiBold Condensed" panose="020B0502040204020203" pitchFamily="34" charset="0"/>
            </a:endParaRPr>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589446298"/>
              </p:ext>
            </p:extLst>
          </p:nvPr>
        </p:nvGraphicFramePr>
        <p:xfrm>
          <a:off x="1380737" y="955019"/>
          <a:ext cx="7226419" cy="3716687"/>
        </p:xfrm>
        <a:graphic>
          <a:graphicData uri="http://schemas.openxmlformats.org/drawingml/2006/table">
            <a:tbl>
              <a:tblPr firstRow="1" bandRow="1">
                <a:tableStyleId>{0505E3EF-67EA-436B-97B2-0124C06EBD24}</a:tableStyleId>
              </a:tblPr>
              <a:tblGrid>
                <a:gridCol w="1932648">
                  <a:extLst>
                    <a:ext uri="{9D8B030D-6E8A-4147-A177-3AD203B41FA5}">
                      <a16:colId xmlns:a16="http://schemas.microsoft.com/office/drawing/2014/main" val="1322618489"/>
                    </a:ext>
                  </a:extLst>
                </a:gridCol>
                <a:gridCol w="5293771">
                  <a:extLst>
                    <a:ext uri="{9D8B030D-6E8A-4147-A177-3AD203B41FA5}">
                      <a16:colId xmlns:a16="http://schemas.microsoft.com/office/drawing/2014/main" val="3142294435"/>
                    </a:ext>
                  </a:extLst>
                </a:gridCol>
              </a:tblGrid>
              <a:tr h="388285">
                <a:tc>
                  <a:txBody>
                    <a:bodyPr/>
                    <a:lstStyle/>
                    <a:p>
                      <a:r>
                        <a:rPr lang="bg-BG" sz="900" b="0" i="0" u="none" strike="noStrike" cap="none" dirty="0">
                          <a:solidFill>
                            <a:schemeClr val="dk1"/>
                          </a:solidFill>
                          <a:effectLst/>
                          <a:latin typeface="+mn-lt"/>
                          <a:ea typeface="+mn-ea"/>
                          <a:cs typeface="+mn-cs"/>
                          <a:sym typeface="Arial"/>
                        </a:rPr>
                        <a:t>Среда и</a:t>
                      </a:r>
                      <a:r>
                        <a:rPr lang="bg-BG" sz="900" b="0" i="0" u="none" strike="noStrike" cap="none" baseline="0" dirty="0">
                          <a:solidFill>
                            <a:schemeClr val="dk1"/>
                          </a:solidFill>
                          <a:effectLst/>
                          <a:latin typeface="+mn-lt"/>
                          <a:ea typeface="+mn-ea"/>
                          <a:cs typeface="+mn-cs"/>
                          <a:sym typeface="Arial"/>
                        </a:rPr>
                        <a:t> нужни инструменти </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Флипчартове,</a:t>
                      </a:r>
                      <a:r>
                        <a:rPr lang="bg-BG" sz="900" b="0" i="0" u="none" strike="noStrike" cap="none" baseline="0" dirty="0">
                          <a:solidFill>
                            <a:schemeClr val="dk1"/>
                          </a:solidFill>
                          <a:effectLst/>
                          <a:latin typeface="Verdana" panose="020B0604030504040204" pitchFamily="34" charset="0"/>
                          <a:ea typeface="Verdana" panose="020B0604030504040204" pitchFamily="34" charset="0"/>
                          <a:cs typeface="+mn-cs"/>
                          <a:sym typeface="Arial"/>
                        </a:rPr>
                        <a:t> маркери, листи за записки, химикалки, шаблони на упражения. Всички материали трябва да са съобразени с броя на участниците </a:t>
                      </a:r>
                      <a:r>
                        <a:rPr lang="en-US" sz="900" b="0" i="0" u="none" strike="noStrike" cap="none" dirty="0">
                          <a:solidFill>
                            <a:schemeClr val="dk1"/>
                          </a:solidFill>
                          <a:effectLst/>
                          <a:latin typeface="+mn-lt"/>
                          <a:ea typeface="+mn-ea"/>
                          <a:cs typeface="+mn-cs"/>
                          <a:sym typeface="Arial"/>
                        </a:rPr>
                        <a:t>(</a:t>
                      </a:r>
                      <a:r>
                        <a:rPr lang="bg-BG" sz="900" b="0" i="0" u="none" strike="noStrike" cap="none" dirty="0">
                          <a:solidFill>
                            <a:schemeClr val="dk1"/>
                          </a:solidFill>
                          <a:effectLst/>
                          <a:latin typeface="+mn-lt"/>
                          <a:ea typeface="+mn-ea"/>
                          <a:cs typeface="+mn-cs"/>
                          <a:sym typeface="Arial"/>
                        </a:rPr>
                        <a:t>трябва да</a:t>
                      </a:r>
                      <a:r>
                        <a:rPr lang="bg-BG" sz="900" b="0" i="0" u="none" strike="noStrike" cap="none" baseline="0" dirty="0">
                          <a:solidFill>
                            <a:schemeClr val="dk1"/>
                          </a:solidFill>
                          <a:effectLst/>
                          <a:latin typeface="+mn-lt"/>
                          <a:ea typeface="+mn-ea"/>
                          <a:cs typeface="+mn-cs"/>
                          <a:sym typeface="Arial"/>
                        </a:rPr>
                        <a:t> се приготвят преди уъркшопът</a:t>
                      </a:r>
                      <a:r>
                        <a:rPr lang="en-US" sz="900" b="0" i="0" u="none" strike="noStrike" cap="none" dirty="0">
                          <a:solidFill>
                            <a:schemeClr val="dk1"/>
                          </a:solidFill>
                          <a:effectLst/>
                          <a:latin typeface="+mn-lt"/>
                          <a:ea typeface="+mn-ea"/>
                          <a:cs typeface="+mn-cs"/>
                          <a:sym typeface="Arial"/>
                        </a:rPr>
                        <a:t>).</a:t>
                      </a:r>
                      <a:endParaRPr lang="pt-PT" sz="900" b="0" dirty="0"/>
                    </a:p>
                  </a:txBody>
                  <a:tcPr/>
                </a:tc>
                <a:extLst>
                  <a:ext uri="{0D108BD9-81ED-4DB2-BD59-A6C34878D82A}">
                    <a16:rowId xmlns:a16="http://schemas.microsoft.com/office/drawing/2014/main" val="831256997"/>
                  </a:ext>
                </a:extLst>
              </a:tr>
              <a:tr h="1962699">
                <a:tc>
                  <a:txBody>
                    <a:bodyPr/>
                    <a:lstStyle/>
                    <a:p>
                      <a:r>
                        <a:rPr lang="bg-BG" sz="900" b="0" i="0" u="none" strike="noStrike" cap="none" dirty="0">
                          <a:solidFill>
                            <a:schemeClr val="dk1"/>
                          </a:solidFill>
                          <a:effectLst/>
                          <a:latin typeface="+mn-lt"/>
                          <a:ea typeface="+mn-ea"/>
                          <a:cs typeface="+mn-cs"/>
                          <a:sym typeface="Arial"/>
                        </a:rPr>
                        <a:t>Описание </a:t>
                      </a:r>
                      <a:endParaRPr lang="pt-PT" sz="900" b="0" dirty="0"/>
                    </a:p>
                  </a:txBody>
                  <a:tcPr/>
                </a:tc>
                <a:tc>
                  <a:txBody>
                    <a:bodyPr/>
                    <a:lstStyle/>
                    <a:p>
                      <a:pPr marL="342900" lvl="0" indent="-342900">
                        <a:buAutoNum type="arabicPeriod"/>
                      </a:pPr>
                      <a:r>
                        <a:rPr lang="bg-BG" sz="900" b="0" i="0" u="none" strike="noStrike" cap="none" noProof="0" dirty="0">
                          <a:solidFill>
                            <a:schemeClr val="dk1"/>
                          </a:solidFill>
                          <a:effectLst/>
                          <a:latin typeface="+mn-lt"/>
                          <a:ea typeface="+mn-ea"/>
                          <a:cs typeface="+mn-cs"/>
                          <a:sym typeface="Arial"/>
                        </a:rPr>
                        <a:t>Обучаващият</a:t>
                      </a:r>
                      <a:r>
                        <a:rPr lang="bg-BG" sz="900" b="0" i="0" u="none" strike="noStrike" cap="none" baseline="0" noProof="0" dirty="0">
                          <a:solidFill>
                            <a:schemeClr val="dk1"/>
                          </a:solidFill>
                          <a:effectLst/>
                          <a:latin typeface="+mn-lt"/>
                          <a:ea typeface="+mn-ea"/>
                          <a:cs typeface="+mn-cs"/>
                          <a:sym typeface="Arial"/>
                        </a:rPr>
                        <a:t> дава обща картина на урока и започва темата за кръговата икономика с цитата на Елън Макартър</a:t>
                      </a:r>
                      <a:r>
                        <a:rPr lang="en-IE" sz="900" b="0" i="0" u="none" strike="noStrike" cap="none" noProof="0" dirty="0">
                          <a:solidFill>
                            <a:schemeClr val="dk1"/>
                          </a:solidFill>
                          <a:effectLst/>
                          <a:latin typeface="+mn-lt"/>
                          <a:ea typeface="+mn-ea"/>
                          <a:cs typeface="+mn-cs"/>
                          <a:sym typeface="Arial"/>
                        </a:rPr>
                        <a:t>.</a:t>
                      </a:r>
                    </a:p>
                    <a:p>
                      <a:pPr marL="342900" lvl="0" indent="-342900">
                        <a:buAutoNum type="arabicPeriod"/>
                      </a:pPr>
                      <a:r>
                        <a:rPr lang="bg-BG" sz="900" b="0" noProof="0" dirty="0"/>
                        <a:t>Обучаващият</a:t>
                      </a:r>
                      <a:r>
                        <a:rPr lang="bg-BG" sz="900" b="0" baseline="0" noProof="0" dirty="0"/>
                        <a:t> представя примера маркиращ концепциите за: кръгови бизнес модели, модели на дизайн, мислене на дизайни, рециклиране, повторна употреба, ъпсайклинг</a:t>
                      </a:r>
                      <a:r>
                        <a:rPr lang="en-IE" sz="900" b="0" noProof="0" dirty="0"/>
                        <a:t>.</a:t>
                      </a:r>
                    </a:p>
                    <a:p>
                      <a:pPr marL="342900" lvl="0" indent="-342900">
                        <a:buAutoNum type="arabicPeriod"/>
                      </a:pPr>
                      <a:r>
                        <a:rPr lang="bg-BG" sz="900" b="0" noProof="0" dirty="0"/>
                        <a:t>Обучаващият обяснява първото упражение,</a:t>
                      </a:r>
                      <a:r>
                        <a:rPr lang="bg-BG" sz="900" b="0" baseline="0" noProof="0" dirty="0"/>
                        <a:t> предвидено за обучаващите се, което да се разработи на малки групи.</a:t>
                      </a:r>
                      <a:endParaRPr lang="en-IE" sz="900" b="0" noProof="0" dirty="0"/>
                    </a:p>
                    <a:p>
                      <a:pPr marL="342900" lvl="0" indent="-342900">
                        <a:buAutoNum type="arabicPeriod"/>
                      </a:pPr>
                      <a:r>
                        <a:rPr lang="bg-BG" sz="900" b="0" noProof="0" dirty="0"/>
                        <a:t>Обучаващите</a:t>
                      </a:r>
                      <a:r>
                        <a:rPr lang="bg-BG" sz="900" b="0" baseline="0" noProof="0" dirty="0"/>
                        <a:t> се споделят своите отговори, а обучаващият задава въпроси, за да изучи техните резултати и представя концепцията за съвместно рециклиране и повторна употреба в презентацията</a:t>
                      </a:r>
                      <a:r>
                        <a:rPr lang="en-IE" sz="900" b="0" noProof="0" dirty="0"/>
                        <a:t>.</a:t>
                      </a:r>
                    </a:p>
                    <a:p>
                      <a:pPr marL="342900" lvl="0" indent="-342900">
                        <a:buAutoNum type="arabicPeriod"/>
                      </a:pPr>
                      <a:r>
                        <a:rPr lang="bg-BG" sz="900" b="0" noProof="0" dirty="0"/>
                        <a:t>Обучаващият променя</a:t>
                      </a:r>
                      <a:r>
                        <a:rPr lang="bg-BG" sz="900" b="0" baseline="0" noProof="0" dirty="0"/>
                        <a:t> подхода и представя ново упражнение с различен казус, който се нуждае от решаване използвайки упражнението за схема на бизнес модел</a:t>
                      </a:r>
                      <a:r>
                        <a:rPr lang="en-IE" sz="900" b="0" i="0" u="none" strike="noStrike" cap="none" noProof="0" dirty="0">
                          <a:solidFill>
                            <a:schemeClr val="dk1"/>
                          </a:solidFill>
                          <a:effectLst/>
                          <a:latin typeface="+mn-lt"/>
                          <a:ea typeface="+mn-ea"/>
                          <a:cs typeface="+mn-cs"/>
                          <a:sym typeface="Arial"/>
                        </a:rPr>
                        <a:t>.</a:t>
                      </a: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bg-BG" sz="900" b="0" noProof="0" dirty="0"/>
                        <a:t>Обучаващите споделят решенията</a:t>
                      </a:r>
                      <a:r>
                        <a:rPr lang="bg-BG" sz="900" b="0" baseline="0" noProof="0" dirty="0"/>
                        <a:t> си и обучаващият се намесва с въпроси и предположения, за да придаде динамика.</a:t>
                      </a:r>
                    </a:p>
                    <a:p>
                      <a:pPr marL="342900" marR="0" lvl="0" indent="-342900" algn="l" defTabSz="914400" rtl="0" eaLnBrk="1" fontAlgn="auto" latinLnBrk="0" hangingPunct="1">
                        <a:lnSpc>
                          <a:spcPct val="100000"/>
                        </a:lnSpc>
                        <a:spcBef>
                          <a:spcPts val="0"/>
                        </a:spcBef>
                        <a:spcAft>
                          <a:spcPts val="0"/>
                        </a:spcAft>
                        <a:buClr>
                          <a:srgbClr val="000000"/>
                        </a:buClr>
                        <a:buSzTx/>
                        <a:buFont typeface="Arial"/>
                        <a:buAutoNum type="arabicPeriod"/>
                        <a:tabLst/>
                        <a:defRPr/>
                      </a:pPr>
                      <a:r>
                        <a:rPr lang="bg-BG" sz="900" b="0" noProof="0" dirty="0"/>
                        <a:t>Обучаващият</a:t>
                      </a:r>
                      <a:r>
                        <a:rPr lang="bg-BG" sz="900" b="0" baseline="0" noProof="0" dirty="0"/>
                        <a:t> приключва урока с обобщение на постигнатите резултати</a:t>
                      </a:r>
                      <a:r>
                        <a:rPr lang="en-IE" sz="900" b="0" noProof="0" dirty="0"/>
                        <a:t>.</a:t>
                      </a:r>
                    </a:p>
                  </a:txBody>
                  <a:tcPr/>
                </a:tc>
                <a:extLst>
                  <a:ext uri="{0D108BD9-81ED-4DB2-BD59-A6C34878D82A}">
                    <a16:rowId xmlns:a16="http://schemas.microsoft.com/office/drawing/2014/main" val="27690367"/>
                  </a:ext>
                </a:extLst>
              </a:tr>
              <a:tr h="813802">
                <a:tc>
                  <a:txBody>
                    <a:bodyPr/>
                    <a:lstStyle/>
                    <a:p>
                      <a:r>
                        <a:rPr lang="bg-BG" sz="900" b="0" i="0" u="none" strike="noStrike" cap="none" dirty="0">
                          <a:solidFill>
                            <a:schemeClr val="dk1"/>
                          </a:solidFill>
                          <a:effectLst/>
                          <a:latin typeface="+mn-lt"/>
                          <a:ea typeface="+mn-ea"/>
                          <a:cs typeface="+mn-cs"/>
                          <a:sym typeface="Arial"/>
                        </a:rPr>
                        <a:t>Опасения и съвети</a:t>
                      </a:r>
                      <a:r>
                        <a:rPr lang="bg-BG" sz="900" b="0" i="0" u="none" strike="noStrike" cap="none" baseline="0" dirty="0">
                          <a:solidFill>
                            <a:schemeClr val="dk1"/>
                          </a:solidFill>
                          <a:effectLst/>
                          <a:latin typeface="+mn-lt"/>
                          <a:ea typeface="+mn-ea"/>
                          <a:cs typeface="+mn-cs"/>
                          <a:sym typeface="Arial"/>
                        </a:rPr>
                        <a:t> за изпълнение</a:t>
                      </a:r>
                      <a:endParaRPr lang="pt-PT" sz="900" b="0" dirty="0"/>
                    </a:p>
                  </a:txBody>
                  <a:tcPr/>
                </a:tc>
                <a:tc>
                  <a:txBody>
                    <a:bodyPr/>
                    <a:lstStyle/>
                    <a:p>
                      <a:r>
                        <a:rPr lang="bg-BG" sz="900" b="0" i="0" u="none" strike="noStrike" cap="none" dirty="0">
                          <a:solidFill>
                            <a:schemeClr val="dk1"/>
                          </a:solidFill>
                          <a:effectLst/>
                          <a:latin typeface="+mn-lt"/>
                          <a:ea typeface="+mn-ea"/>
                          <a:cs typeface="+mn-cs"/>
                          <a:sym typeface="Arial"/>
                        </a:rPr>
                        <a:t>Обучителят</a:t>
                      </a:r>
                      <a:r>
                        <a:rPr lang="bg-BG" sz="900" b="0" i="0" u="none" strike="noStrike" cap="none" baseline="0" dirty="0">
                          <a:solidFill>
                            <a:schemeClr val="dk1"/>
                          </a:solidFill>
                          <a:effectLst/>
                          <a:latin typeface="+mn-lt"/>
                          <a:ea typeface="+mn-ea"/>
                          <a:cs typeface="+mn-cs"/>
                          <a:sym typeface="Arial"/>
                        </a:rPr>
                        <a:t> трябва да бъде подготвен предварително да модерира динамиката на групата, взимайки предвид следното</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Комуникационни примери</a:t>
                      </a:r>
                      <a:r>
                        <a:rPr lang="bg-BG" sz="900" b="0" i="0" u="none" strike="noStrike" cap="none" baseline="0"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a:t>
                      </a:r>
                      <a:r>
                        <a:rPr lang="bg-BG" sz="900" b="0" i="0" u="none" strike="noStrike" cap="none" dirty="0">
                          <a:solidFill>
                            <a:schemeClr val="dk1"/>
                          </a:solidFill>
                          <a:effectLst/>
                          <a:latin typeface="+mn-lt"/>
                          <a:ea typeface="+mn-ea"/>
                          <a:cs typeface="+mn-cs"/>
                          <a:sym typeface="Arial"/>
                        </a:rPr>
                        <a:t>добри и лоши</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mn-lt"/>
                          <a:ea typeface="+mn-ea"/>
                          <a:cs typeface="+mn-cs"/>
                          <a:sym typeface="Arial"/>
                        </a:rPr>
                        <a:t>Възможни</a:t>
                      </a:r>
                      <a:r>
                        <a:rPr lang="bg-BG" sz="900" b="0" i="0" u="none" strike="noStrike" cap="none" baseline="0" dirty="0">
                          <a:solidFill>
                            <a:schemeClr val="dk1"/>
                          </a:solidFill>
                          <a:effectLst/>
                          <a:latin typeface="+mn-lt"/>
                          <a:ea typeface="+mn-ea"/>
                          <a:cs typeface="+mn-cs"/>
                          <a:sym typeface="Arial"/>
                        </a:rPr>
                        <a:t> решения </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bg-BG"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Факторът</a:t>
                      </a:r>
                      <a:r>
                        <a:rPr lang="bg-BG" sz="900" b="0" i="0" u="none" strike="noStrike" cap="none" baseline="0" dirty="0">
                          <a:solidFill>
                            <a:schemeClr val="dk1"/>
                          </a:solidFill>
                          <a:effectLst/>
                          <a:latin typeface="Verdana" panose="020B0604030504040204" pitchFamily="34" charset="0"/>
                          <a:ea typeface="Verdana" panose="020B0604030504040204" pitchFamily="34" charset="0"/>
                          <a:cs typeface="+mn-cs"/>
                          <a:sym typeface="Arial"/>
                        </a:rPr>
                        <a:t> на усложняването </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4162636176"/>
                  </a:ext>
                </a:extLst>
              </a:tr>
              <a:tr h="388285">
                <a:tc>
                  <a:txBody>
                    <a:bodyPr/>
                    <a:lstStyle/>
                    <a:p>
                      <a:r>
                        <a:rPr lang="bg-BG" sz="900" b="0" i="0" u="none" strike="noStrike" cap="none" dirty="0">
                          <a:solidFill>
                            <a:schemeClr val="dk1"/>
                          </a:solidFill>
                          <a:effectLst/>
                          <a:latin typeface="+mn-lt"/>
                          <a:ea typeface="+mn-ea"/>
                          <a:cs typeface="+mn-cs"/>
                          <a:sym typeface="Arial"/>
                        </a:rPr>
                        <a:t>Вариации </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bg-BG" sz="900" b="0" i="0" u="none" strike="noStrike" cap="none" dirty="0">
                          <a:solidFill>
                            <a:schemeClr val="dk1"/>
                          </a:solidFill>
                          <a:effectLst/>
                          <a:latin typeface="+mn-lt"/>
                          <a:ea typeface="+mn-ea"/>
                          <a:cs typeface="+mn-cs"/>
                          <a:sym typeface="Arial"/>
                        </a:rPr>
                        <a:t>Адаптирайте</a:t>
                      </a:r>
                      <a:r>
                        <a:rPr lang="bg-BG" sz="900" b="0" i="0" u="none" strike="noStrike" cap="none" baseline="0" dirty="0">
                          <a:solidFill>
                            <a:schemeClr val="dk1"/>
                          </a:solidFill>
                          <a:effectLst/>
                          <a:latin typeface="+mn-lt"/>
                          <a:ea typeface="+mn-ea"/>
                          <a:cs typeface="+mn-cs"/>
                          <a:sym typeface="Arial"/>
                        </a:rPr>
                        <a:t> упражнението към местната ситуация, ако е възможно. Бъдете внимателни при засягането на чувствителни теми. </a:t>
                      </a:r>
                      <a:endParaRPr lang="bg-BG"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bl>
          </a:graphicData>
        </a:graphic>
      </p:graphicFrame>
    </p:spTree>
    <p:extLst>
      <p:ext uri="{BB962C8B-B14F-4D97-AF65-F5344CB8AC3E}">
        <p14:creationId xmlns:p14="http://schemas.microsoft.com/office/powerpoint/2010/main" val="291744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69" name="Google Shape;169;p5"/>
          <p:cNvSpPr txBox="1">
            <a:spLocks noGrp="1"/>
          </p:cNvSpPr>
          <p:nvPr>
            <p:ph type="subTitle" idx="1"/>
          </p:nvPr>
        </p:nvSpPr>
        <p:spPr>
          <a:xfrm>
            <a:off x="2333297" y="1106022"/>
            <a:ext cx="4244077" cy="2972325"/>
          </a:xfrm>
          <a:prstGeom prst="rect">
            <a:avLst/>
          </a:prstGeom>
          <a:noFill/>
          <a:ln>
            <a:noFill/>
          </a:ln>
        </p:spPr>
        <p:txBody>
          <a:bodyPr spcFirstLastPara="1" wrap="square" lIns="91425" tIns="91425" rIns="91425" bIns="91425" anchor="t" anchorCtr="0">
            <a:noAutofit/>
          </a:bodyPr>
          <a:lstStyle/>
          <a:p>
            <a:pPr algn="just"/>
            <a:r>
              <a:rPr lang="ru-RU" b="1" i="1" dirty="0">
                <a:solidFill>
                  <a:srgbClr val="000000"/>
                </a:solidFill>
              </a:rPr>
              <a:t>"За да решим големи проблеми като изменението на климата, отпадъците и замърсяването, се нуждаем от голяма идея.</a:t>
            </a:r>
          </a:p>
          <a:p>
            <a:pPr algn="just"/>
            <a:r>
              <a:rPr lang="ru-RU" b="1" i="1" dirty="0">
                <a:solidFill>
                  <a:srgbClr val="000000"/>
                </a:solidFill>
              </a:rPr>
              <a:t>Време е да преосмислим начина, по който проектираме, произвеждаме и използваме нещата, от които се нуждаем - от храната, която ядем, до дрехите, които носим.</a:t>
            </a:r>
          </a:p>
          <a:p>
            <a:pPr algn="just"/>
            <a:r>
              <a:rPr lang="ru-RU" b="1" i="1" dirty="0">
                <a:solidFill>
                  <a:srgbClr val="000000"/>
                </a:solidFill>
              </a:rPr>
              <a:t>Заедно можем да създадем по-добро бъдеще за бизнеса, обществото и природата".</a:t>
            </a:r>
            <a:endParaRPr lang="en-US" b="1" i="1" dirty="0">
              <a:solidFill>
                <a:srgbClr val="000000"/>
              </a:solidFill>
            </a:endParaRPr>
          </a:p>
        </p:txBody>
      </p:sp>
      <p:sp>
        <p:nvSpPr>
          <p:cNvPr id="11" name="Google Shape;169;p5">
            <a:extLst>
              <a:ext uri="{FF2B5EF4-FFF2-40B4-BE49-F238E27FC236}">
                <a16:creationId xmlns:a16="http://schemas.microsoft.com/office/drawing/2014/main" id="{1B950DD8-2FF9-4503-A555-4B6885E9E8DA}"/>
              </a:ext>
            </a:extLst>
          </p:cNvPr>
          <p:cNvSpPr txBox="1">
            <a:spLocks/>
          </p:cNvSpPr>
          <p:nvPr/>
        </p:nvSpPr>
        <p:spPr>
          <a:xfrm>
            <a:off x="4785561" y="3875910"/>
            <a:ext cx="3279914"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bg-BG" sz="1000" dirty="0">
                <a:solidFill>
                  <a:srgbClr val="000000"/>
                </a:solidFill>
              </a:rPr>
              <a:t>Източник</a:t>
            </a:r>
            <a:r>
              <a:rPr lang="en-US" sz="1000" dirty="0">
                <a:solidFill>
                  <a:srgbClr val="000000"/>
                </a:solidFill>
              </a:rPr>
              <a:t>: </a:t>
            </a:r>
            <a:r>
              <a:rPr lang="en-US" sz="1000" dirty="0">
                <a:solidFill>
                  <a:srgbClr val="000000"/>
                </a:solidFill>
                <a:hlinkClick r:id="rId3"/>
              </a:rPr>
              <a:t>https://ellenmacarthurfoundation.org/</a:t>
            </a:r>
            <a:endParaRPr lang="en-US" sz="1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2010755" y="576577"/>
            <a:ext cx="5661071" cy="605700"/>
          </a:xfrm>
          <a:prstGeom prst="rect">
            <a:avLst/>
          </a:prstGeom>
          <a:noFill/>
          <a:ln>
            <a:noFill/>
          </a:ln>
        </p:spPr>
        <p:txBody>
          <a:bodyPr spcFirstLastPara="1" wrap="square" lIns="91425" tIns="91425" rIns="91425" bIns="91425" anchor="t" anchorCtr="0">
            <a:noAutofit/>
          </a:bodyPr>
          <a:lstStyle/>
          <a:p>
            <a:pPr lvl="0"/>
            <a:r>
              <a:rPr lang="bg-BG" dirty="0">
                <a:latin typeface="Bahnschrift SemiBold Condensed" panose="020B0502040204020203" pitchFamily="34" charset="0"/>
              </a:rPr>
              <a:t>Примерът „Арена Амстердам“ </a:t>
            </a:r>
            <a:endParaRPr dirty="0">
              <a:latin typeface="Bahnschrift SemiBold Condensed" panose="020B0502040204020203" pitchFamily="34" charset="0"/>
            </a:endParaRPr>
          </a:p>
        </p:txBody>
      </p:sp>
      <p:sp>
        <p:nvSpPr>
          <p:cNvPr id="2" name="CaixaDeTexto 1">
            <a:extLst>
              <a:ext uri="{FF2B5EF4-FFF2-40B4-BE49-F238E27FC236}">
                <a16:creationId xmlns:a16="http://schemas.microsoft.com/office/drawing/2014/main" id="{40E38B62-0CC2-4D5D-8514-65715B45E473}"/>
              </a:ext>
            </a:extLst>
          </p:cNvPr>
          <p:cNvSpPr txBox="1"/>
          <p:nvPr/>
        </p:nvSpPr>
        <p:spPr>
          <a:xfrm>
            <a:off x="539711" y="1603946"/>
            <a:ext cx="8064577" cy="1384995"/>
          </a:xfrm>
          <a:prstGeom prst="rect">
            <a:avLst/>
          </a:prstGeom>
          <a:noFill/>
        </p:spPr>
        <p:txBody>
          <a:bodyPr wrap="square" rtlCol="0">
            <a:spAutoFit/>
          </a:bodyPr>
          <a:lstStyle/>
          <a:p>
            <a:pPr algn="just"/>
            <a:r>
              <a:rPr lang="ru-RU" dirty="0"/>
              <a:t>Амстердам Арена, наречена Йохан Кройф Арена, е стадионът на футболния клуб Аякс и място за провеждане на концерти и събития. При подготовката за домакинството на Европейското първенство по футбол през 2020 г. (УЕФА Евро 2020) клубът подменя всички седалки на стадиона, но желае да използва отново старите </a:t>
            </a:r>
            <a:r>
              <a:rPr lang="ru-RU" dirty="0" err="1"/>
              <a:t>седалки</a:t>
            </a:r>
            <a:r>
              <a:rPr lang="ru-RU" dirty="0"/>
              <a:t> чрез кръгов подход. В този проект те ангажират изследователската програма "Градски технологии" в Университета за приложни науки в Амстердам (AUAS).</a:t>
            </a:r>
            <a:endParaRPr lang="en-IE"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3195166"/>
            <a:ext cx="8064577" cy="954107"/>
          </a:xfrm>
          <a:prstGeom prst="rect">
            <a:avLst/>
          </a:prstGeom>
          <a:noFill/>
        </p:spPr>
        <p:txBody>
          <a:bodyPr wrap="square" rtlCol="0">
            <a:spAutoFit/>
          </a:bodyPr>
          <a:lstStyle/>
          <a:p>
            <a:pPr algn="just"/>
            <a:r>
              <a:rPr lang="ru-RU" dirty="0"/>
              <a:t>Като базов сценарий е било прието, че седалките на стадиона трябва да се третират като отпадъци, което означава, че стоманените рамки могат да бъдат продадени на производители на метали за рециклиране, а седалките могат да бъдат частично рециклирани и частично изгорени от предприятия за рециклиране на пластмаса.</a:t>
            </a:r>
            <a:endParaRPr lang="pt-P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CaixaDeTexto 3">
            <a:extLst>
              <a:ext uri="{FF2B5EF4-FFF2-40B4-BE49-F238E27FC236}">
                <a16:creationId xmlns:a16="http://schemas.microsoft.com/office/drawing/2014/main" id="{F3B106C7-17AB-45A8-B214-7DC9DDE65BBA}"/>
              </a:ext>
            </a:extLst>
          </p:cNvPr>
          <p:cNvSpPr txBox="1"/>
          <p:nvPr/>
        </p:nvSpPr>
        <p:spPr>
          <a:xfrm>
            <a:off x="614661" y="1793038"/>
            <a:ext cx="8206998" cy="738664"/>
          </a:xfrm>
          <a:prstGeom prst="rect">
            <a:avLst/>
          </a:prstGeom>
          <a:noFill/>
        </p:spPr>
        <p:txBody>
          <a:bodyPr wrap="square" rtlCol="0">
            <a:spAutoFit/>
          </a:bodyPr>
          <a:lstStyle/>
          <a:p>
            <a:pPr algn="just"/>
            <a:r>
              <a:rPr lang="pt-PT" dirty="0"/>
              <a:t>• </a:t>
            </a:r>
            <a:r>
              <a:rPr lang="ru-RU" dirty="0"/>
              <a:t>Сценарий 1: Преразпределение на седалките за повторно използване на други стадиони</a:t>
            </a:r>
          </a:p>
          <a:p>
            <a:r>
              <a:rPr lang="pt-PT" dirty="0"/>
              <a:t>• </a:t>
            </a:r>
            <a:r>
              <a:rPr lang="ru-RU" dirty="0"/>
              <a:t>Сценарий 2: Преработване на седалките на стадиона в </a:t>
            </a:r>
            <a:r>
              <a:rPr lang="ru-RU" dirty="0" err="1"/>
              <a:t>столове</a:t>
            </a:r>
            <a:endParaRPr lang="ru-RU" dirty="0"/>
          </a:p>
          <a:p>
            <a:r>
              <a:rPr lang="pt-PT" dirty="0"/>
              <a:t>•</a:t>
            </a:r>
            <a:r>
              <a:rPr lang="ru-RU" dirty="0"/>
              <a:t> Сценарий 3: Рециклиране на суровината от седалките на стадиона за </a:t>
            </a:r>
            <a:r>
              <a:rPr lang="ru-RU" dirty="0" err="1"/>
              <a:t>различни</a:t>
            </a:r>
            <a:r>
              <a:rPr lang="ru-RU" dirty="0"/>
              <a:t> цели</a:t>
            </a:r>
          </a:p>
        </p:txBody>
      </p:sp>
      <p:pic>
        <p:nvPicPr>
          <p:cNvPr id="5" name="Imagem 4">
            <a:extLst>
              <a:ext uri="{FF2B5EF4-FFF2-40B4-BE49-F238E27FC236}">
                <a16:creationId xmlns:a16="http://schemas.microsoft.com/office/drawing/2014/main" id="{0CBB7BC7-7B2B-4A30-851C-6BA924720DBE}"/>
              </a:ext>
            </a:extLst>
          </p:cNvPr>
          <p:cNvPicPr>
            <a:picLocks noChangeAspect="1"/>
          </p:cNvPicPr>
          <p:nvPr/>
        </p:nvPicPr>
        <p:blipFill>
          <a:blip r:embed="rId3"/>
          <a:stretch>
            <a:fillRect/>
          </a:stretch>
        </p:blipFill>
        <p:spPr>
          <a:xfrm>
            <a:off x="1815730" y="2531702"/>
            <a:ext cx="4649383" cy="1995172"/>
          </a:xfrm>
          <a:prstGeom prst="rect">
            <a:avLst/>
          </a:prstGeom>
        </p:spPr>
      </p:pic>
      <p:sp>
        <p:nvSpPr>
          <p:cNvPr id="8" name="CaixaDeTexto 7">
            <a:extLst>
              <a:ext uri="{FF2B5EF4-FFF2-40B4-BE49-F238E27FC236}">
                <a16:creationId xmlns:a16="http://schemas.microsoft.com/office/drawing/2014/main" id="{A9CFAF81-285C-4D11-9DC7-52266B68A504}"/>
              </a:ext>
            </a:extLst>
          </p:cNvPr>
          <p:cNvSpPr txBox="1"/>
          <p:nvPr/>
        </p:nvSpPr>
        <p:spPr>
          <a:xfrm>
            <a:off x="614661" y="1335452"/>
            <a:ext cx="8283723" cy="523220"/>
          </a:xfrm>
          <a:prstGeom prst="rect">
            <a:avLst/>
          </a:prstGeom>
          <a:noFill/>
        </p:spPr>
        <p:txBody>
          <a:bodyPr wrap="square" rtlCol="0">
            <a:spAutoFit/>
          </a:bodyPr>
          <a:lstStyle/>
          <a:p>
            <a:pPr algn="just"/>
            <a:r>
              <a:rPr lang="ru-RU" dirty="0"/>
              <a:t>От тази отправна точка се проучват три алтернативни сценария, за да се даде втори живот на седалките на стадиона:</a:t>
            </a:r>
            <a:endParaRPr lang="pt-PT" dirty="0"/>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1685453" y="4462552"/>
            <a:ext cx="7136206"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Source: </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sp>
        <p:nvSpPr>
          <p:cNvPr id="10" name="Google Shape;205;p9"/>
          <p:cNvSpPr txBox="1">
            <a:spLocks noGrp="1"/>
          </p:cNvSpPr>
          <p:nvPr>
            <p:ph type="title"/>
          </p:nvPr>
        </p:nvSpPr>
        <p:spPr>
          <a:xfrm>
            <a:off x="2070715" y="143915"/>
            <a:ext cx="5661071" cy="605700"/>
          </a:xfrm>
          <a:prstGeom prst="rect">
            <a:avLst/>
          </a:prstGeom>
          <a:noFill/>
          <a:ln>
            <a:noFill/>
          </a:ln>
        </p:spPr>
        <p:txBody>
          <a:bodyPr spcFirstLastPara="1" wrap="square" lIns="91425" tIns="91425" rIns="91425" bIns="91425" anchor="t" anchorCtr="0">
            <a:noAutofit/>
          </a:bodyPr>
          <a:lstStyle/>
          <a:p>
            <a:pPr lvl="0"/>
            <a:r>
              <a:rPr lang="bg-BG" dirty="0">
                <a:latin typeface="Bahnschrift SemiBold Condensed" panose="020B0502040204020203" pitchFamily="34" charset="0"/>
              </a:rPr>
              <a:t>Примерът „Арена Амстердам“ </a:t>
            </a:r>
            <a:endParaRPr dirty="0">
              <a:latin typeface="Bahnschrift SemiBold Condensed" panose="020B0502040204020203" pitchFamily="34" charset="0"/>
            </a:endParaRPr>
          </a:p>
        </p:txBody>
      </p:sp>
    </p:spTree>
    <p:extLst>
      <p:ext uri="{BB962C8B-B14F-4D97-AF65-F5344CB8AC3E}">
        <p14:creationId xmlns:p14="http://schemas.microsoft.com/office/powerpoint/2010/main" val="72250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CaixaDeTexto 3">
            <a:extLst>
              <a:ext uri="{FF2B5EF4-FFF2-40B4-BE49-F238E27FC236}">
                <a16:creationId xmlns:a16="http://schemas.microsoft.com/office/drawing/2014/main" id="{F3B106C7-17AB-45A8-B214-7DC9DDE65BBA}"/>
              </a:ext>
            </a:extLst>
          </p:cNvPr>
          <p:cNvSpPr txBox="1"/>
          <p:nvPr/>
        </p:nvSpPr>
        <p:spPr>
          <a:xfrm>
            <a:off x="539711" y="2166564"/>
            <a:ext cx="8137630" cy="1600438"/>
          </a:xfrm>
          <a:prstGeom prst="rect">
            <a:avLst/>
          </a:prstGeom>
          <a:noFill/>
        </p:spPr>
        <p:txBody>
          <a:bodyPr wrap="square" rtlCol="0">
            <a:spAutoFit/>
          </a:bodyPr>
          <a:lstStyle/>
          <a:p>
            <a:pPr algn="just"/>
            <a:r>
              <a:rPr lang="ru-RU" dirty="0"/>
              <a:t>При първия сценарий седалките на стадиона, включително рамките, се разглобяват, транспортират и монтират на други стадиони. </a:t>
            </a:r>
            <a:r>
              <a:rPr lang="ru-RU" dirty="0" err="1"/>
              <a:t>Амстердамската</a:t>
            </a:r>
            <a:r>
              <a:rPr lang="ru-RU" dirty="0"/>
              <a:t> арена предоставя демонтирани седалки на аматьорски стадиони в различни части на света. 2500 седалки са изпратени на Кюрасао, 2700 - на Суринам, а 2000 седалки - запазени за футболни игрища в Нидерландия. Този сценарий за повторна употреба е полезен за аматьорските стадиони поради ограничените им средства за изграждане или модернизиране на настоящата им база с нови седалки.</a:t>
            </a:r>
            <a:endParaRPr lang="en-US"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523220"/>
          </a:xfrm>
          <a:prstGeom prst="rect">
            <a:avLst/>
          </a:prstGeom>
          <a:noFill/>
        </p:spPr>
        <p:txBody>
          <a:bodyPr wrap="square" rtlCol="0">
            <a:spAutoFit/>
          </a:bodyPr>
          <a:lstStyle/>
          <a:p>
            <a:pPr algn="just"/>
            <a:r>
              <a:rPr lang="ru-RU" b="1" dirty="0"/>
              <a:t>Сценарий 1: Преразпределение на седалките за повторно използване на други стадиони</a:t>
            </a:r>
            <a:endParaRPr lang="pt-PT" b="1" dirty="0"/>
          </a:p>
        </p:txBody>
      </p:sp>
      <p:sp>
        <p:nvSpPr>
          <p:cNvPr id="6" name="Google Shape;205;p9"/>
          <p:cNvSpPr txBox="1">
            <a:spLocks/>
          </p:cNvSpPr>
          <p:nvPr/>
        </p:nvSpPr>
        <p:spPr>
          <a:xfrm>
            <a:off x="2010755" y="576577"/>
            <a:ext cx="5661071" cy="605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800"/>
              <a:buFont typeface="Bebas Neue"/>
              <a:buNone/>
              <a:defRPr sz="38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bg-BG" dirty="0">
                <a:latin typeface="Bahnschrift SemiBold Condensed" panose="020B0502040204020203" pitchFamily="34" charset="0"/>
              </a:rPr>
              <a:t>Примерът „Арена Амстердам“ </a:t>
            </a:r>
          </a:p>
        </p:txBody>
      </p:sp>
    </p:spTree>
    <p:extLst>
      <p:ext uri="{BB962C8B-B14F-4D97-AF65-F5344CB8AC3E}">
        <p14:creationId xmlns:p14="http://schemas.microsoft.com/office/powerpoint/2010/main" val="168310874"/>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2162</Words>
  <Application>Microsoft Office PowerPoint</Application>
  <PresentationFormat>Bildschirmpräsentation (16:9)</PresentationFormat>
  <Paragraphs>141</Paragraphs>
  <Slides>21</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Bahnschrift SemiBold</vt:lpstr>
      <vt:lpstr>Bebas Neue</vt:lpstr>
      <vt:lpstr>Noto Sans</vt:lpstr>
      <vt:lpstr>Bahnschrift SemiBold Condensed</vt:lpstr>
      <vt:lpstr>Verdana</vt:lpstr>
      <vt:lpstr>Arial</vt:lpstr>
      <vt:lpstr>Creal Modern Portfolio by Slidesgo</vt:lpstr>
      <vt:lpstr>Бизнес моделиране за бизнеси от кръговата икономика</vt:lpstr>
      <vt:lpstr>Втори живот за седалката на стадиона</vt:lpstr>
      <vt:lpstr>Цел на урока </vt:lpstr>
      <vt:lpstr>Структура на урока</vt:lpstr>
      <vt:lpstr>Структура на урока</vt:lpstr>
      <vt:lpstr>PowerPoint-Präsentation</vt:lpstr>
      <vt:lpstr>Примерът „Арена Амстердам“ </vt:lpstr>
      <vt:lpstr>Примерът „Арена Амстердам“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Упражнение 1</vt:lpstr>
      <vt:lpstr>PowerPoint-Präsentation</vt:lpstr>
      <vt:lpstr>PowerPoint-Präsentation</vt:lpstr>
      <vt:lpstr>PowerPoint-Präsentation</vt:lpstr>
      <vt:lpstr>Благодарим Ви!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lastModifiedBy>saskia_ha@web.de</cp:lastModifiedBy>
  <cp:revision>89</cp:revision>
  <dcterms:modified xsi:type="dcterms:W3CDTF">2023-06-21T12:26:13Z</dcterms:modified>
</cp:coreProperties>
</file>