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Noto Sans"/>
      <p:regular r:id="rId27"/>
      <p:bold r:id="rId28"/>
      <p:italic r:id="rId29"/>
      <p:boldItalic r:id="rId30"/>
    </p:embeddedFont>
    <p:embeddedFont>
      <p:font typeface="Bebas Neu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wgiKDYo+ix8dA4LqSy8t9E1gY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4E91D3-0E55-4971-9349-4E8F83F7218A}">
  <a:tblStyle styleId="{BF4E91D3-0E55-4971-9349-4E8F83F7218A}" styleName="Table_0">
    <a:wholeTbl>
      <a:tcTxStyle b="off" i="off">
        <a:font>
          <a:latin typeface="Arial"/>
          <a:ea typeface="Arial"/>
          <a:cs typeface="Arial"/>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E7EAFD"/>
          </a:solidFill>
        </a:fill>
      </a:tcStyle>
    </a:wholeTbl>
    <a:band1H>
      <a:tcTxStyle/>
      <a:tcStyle>
        <a:fill>
          <a:solidFill>
            <a:srgbClr val="CDD2FB"/>
          </a:solidFill>
        </a:fill>
      </a:tcStyle>
    </a:band1H>
    <a:band2H>
      <a:tcTxStyle/>
    </a:band2H>
    <a:band1V>
      <a:tcTxStyle/>
      <a:tcStyle>
        <a:fill>
          <a:solidFill>
            <a:srgbClr val="CDD2FB"/>
          </a:solidFill>
        </a:fill>
      </a:tcStyle>
    </a:band1V>
    <a:band2V>
      <a:tcTxStyle/>
    </a:band2V>
    <a:lastCol>
      <a:tcTxStyle b="on" i="off"/>
    </a:lastCol>
    <a:firstCol>
      <a:tcTxStyle b="on" i="off"/>
    </a:firstCol>
    <a:lastRow>
      <a:tcTxStyle b="on" i="off"/>
      <a:tcStyle>
        <a:tcBdr>
          <a:top>
            <a:ln cap="flat" cmpd="sng" w="25400">
              <a:solidFill>
                <a:schemeClr val="accent3"/>
              </a:solidFill>
              <a:prstDash val="solid"/>
              <a:round/>
              <a:headEnd len="sm" w="sm" type="none"/>
              <a:tailEnd len="sm" w="sm" type="none"/>
            </a:ln>
          </a:top>
        </a:tcBdr>
        <a:fill>
          <a:solidFill>
            <a:srgbClr val="E7EAFD"/>
          </a:solidFill>
        </a:fill>
      </a:tcStyle>
    </a:lastRow>
    <a:seCell>
      <a:tcTxStyle/>
    </a:seCell>
    <a:swCell>
      <a:tcTxStyle/>
    </a:swCell>
    <a:firstRow>
      <a:tcTxStyle b="on" i="off"/>
      <a:tcStyle>
        <a:fill>
          <a:solidFill>
            <a:srgbClr val="E7EAFD"/>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otoSans-bold.fntdata"/><Relationship Id="rId27" Type="http://schemas.openxmlformats.org/officeDocument/2006/relationships/font" Target="fonts/Noto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otoSans-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ebasNeue-regular.fntdata"/><Relationship Id="rId30" Type="http://schemas.openxmlformats.org/officeDocument/2006/relationships/font" Target="fonts/NotoSans-bold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2.png"/><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jpg"/><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jp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jp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jpg"/><Relationship Id="rId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jpg"/><Relationship Id="rId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jp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jpg"/><Relationship Id="rId4"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jpg"/><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jpg"/><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12"/>
          <p:cNvSpPr txBox="1"/>
          <p:nvPr>
            <p:ph type="ctrTitle"/>
          </p:nvPr>
        </p:nvSpPr>
        <p:spPr>
          <a:xfrm>
            <a:off x="2729126" y="311547"/>
            <a:ext cx="3724500" cy="176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9" name="Google Shape;9;p12"/>
          <p:cNvSpPr txBox="1"/>
          <p:nvPr>
            <p:ph idx="1" type="subTitle"/>
          </p:nvPr>
        </p:nvSpPr>
        <p:spPr>
          <a:xfrm>
            <a:off x="3214526" y="2301372"/>
            <a:ext cx="27105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rect b="b" l="l" r="r" t="t"/>
              <a:pathLst>
                <a:path extrusionOk="0" h="20627" w="26792">
                  <a:moveTo>
                    <a:pt x="1" y="1"/>
                  </a:moveTo>
                  <a:lnTo>
                    <a:pt x="1" y="20627"/>
                  </a:lnTo>
                  <a:lnTo>
                    <a:pt x="26791" y="20627"/>
                  </a:lnTo>
                  <a:lnTo>
                    <a:pt x="2679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rect b="b" l="l" r="r" t="t"/>
              <a:pathLst>
                <a:path extrusionOk="0" h="10639" w="13002">
                  <a:moveTo>
                    <a:pt x="0" y="1"/>
                  </a:moveTo>
                  <a:lnTo>
                    <a:pt x="0" y="10638"/>
                  </a:lnTo>
                  <a:lnTo>
                    <a:pt x="1300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rect b="b" l="l" r="r" t="t"/>
              <a:pathLst>
                <a:path extrusionOk="0" h="15621" w="31218">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rect b="b" l="l" r="r" t="t"/>
              <a:pathLst>
                <a:path extrusionOk="0" h="22161" w="24358">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rect b="b" l="l" r="r" t="t"/>
              <a:pathLst>
                <a:path extrusionOk="0" h="10638" w="13003">
                  <a:moveTo>
                    <a:pt x="1" y="0"/>
                  </a:moveTo>
                  <a:lnTo>
                    <a:pt x="1" y="10638"/>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rect b="b" l="l" r="r" t="t"/>
              <a:pathLst>
                <a:path extrusionOk="0" h="10638" w="13003">
                  <a:moveTo>
                    <a:pt x="1" y="0"/>
                  </a:moveTo>
                  <a:lnTo>
                    <a:pt x="1" y="10637"/>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A picture containing text&#10;&#10;Description automatically generated" id="23" name="Google Shape;23;p12"/>
          <p:cNvPicPr preferRelativeResize="0"/>
          <p:nvPr/>
        </p:nvPicPr>
        <p:blipFill rotWithShape="1">
          <a:blip r:embed="rId2">
            <a:alphaModFix/>
          </a:blip>
          <a:srcRect b="0" l="0" r="0" t="0"/>
          <a:stretch/>
        </p:blipFill>
        <p:spPr>
          <a:xfrm>
            <a:off x="1813021" y="3050174"/>
            <a:ext cx="5308600" cy="1536700"/>
          </a:xfrm>
          <a:prstGeom prst="rect">
            <a:avLst/>
          </a:prstGeom>
          <a:noFill/>
          <a:ln>
            <a:noFill/>
          </a:ln>
        </p:spPr>
      </p:pic>
      <p:pic>
        <p:nvPicPr>
          <p:cNvPr descr="Ein Bild, das Symbol, Kreis, Schrift, Grafiken enthält.&#10;&#10;Automatisch generierte Beschreibung" id="24" name="Google Shape;24;p12"/>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pic>
        <p:nvPicPr>
          <p:cNvPr descr="Graphical user interface, text, application&#10;&#10;Description automatically generated" id="25" name="Google Shape;25;p12"/>
          <p:cNvPicPr preferRelativeResize="0"/>
          <p:nvPr/>
        </p:nvPicPr>
        <p:blipFill rotWithShape="1">
          <a:blip r:embed="rId4">
            <a:alphaModFix/>
          </a:blip>
          <a:srcRect b="0" l="0" r="25004" t="0"/>
          <a:stretch/>
        </p:blipFill>
        <p:spPr>
          <a:xfrm>
            <a:off x="18534" y="4940053"/>
            <a:ext cx="1006682" cy="275804"/>
          </a:xfrm>
          <a:prstGeom prst="rect">
            <a:avLst/>
          </a:prstGeom>
          <a:noFill/>
          <a:ln>
            <a:noFill/>
          </a:ln>
        </p:spPr>
      </p:pic>
      <p:sp>
        <p:nvSpPr>
          <p:cNvPr id="26" name="Google Shape;26;p12"/>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8_1_1">
    <p:spTree>
      <p:nvGrpSpPr>
        <p:cNvPr id="116" name="Shape 116"/>
        <p:cNvGrpSpPr/>
        <p:nvPr/>
      </p:nvGrpSpPr>
      <p:grpSpPr>
        <a:xfrm>
          <a:off x="0" y="0"/>
          <a:ext cx="0" cy="0"/>
          <a:chOff x="0" y="0"/>
          <a:chExt cx="0" cy="0"/>
        </a:xfrm>
      </p:grpSpPr>
      <p:sp>
        <p:nvSpPr>
          <p:cNvPr id="117" name="Google Shape;117;p23"/>
          <p:cNvSpPr/>
          <p:nvPr/>
        </p:nvSpPr>
        <p:spPr>
          <a:xfrm>
            <a:off x="8059917" y="3875541"/>
            <a:ext cx="1142009" cy="879020"/>
          </a:xfrm>
          <a:custGeom>
            <a:rect b="b" l="l" r="r" t="t"/>
            <a:pathLst>
              <a:path extrusionOk="0" h="20627" w="26792">
                <a:moveTo>
                  <a:pt x="1" y="1"/>
                </a:moveTo>
                <a:lnTo>
                  <a:pt x="1" y="20627"/>
                </a:lnTo>
                <a:lnTo>
                  <a:pt x="26791" y="20627"/>
                </a:lnTo>
                <a:lnTo>
                  <a:pt x="26791" y="1"/>
                </a:ln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3"/>
          <p:cNvSpPr/>
          <p:nvPr/>
        </p:nvSpPr>
        <p:spPr>
          <a:xfrm>
            <a:off x="6518661" y="4649031"/>
            <a:ext cx="1986623" cy="993611"/>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3"/>
          <p:cNvSpPr/>
          <p:nvPr/>
        </p:nvSpPr>
        <p:spPr>
          <a:xfrm>
            <a:off x="7853493" y="2675630"/>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3"/>
          <p:cNvSpPr/>
          <p:nvPr/>
        </p:nvSpPr>
        <p:spPr>
          <a:xfrm>
            <a:off x="7853493" y="3081538"/>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3"/>
          <p:cNvSpPr/>
          <p:nvPr/>
        </p:nvSpPr>
        <p:spPr>
          <a:xfrm>
            <a:off x="-896823" y="2879880"/>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3"/>
          <p:cNvSpPr/>
          <p:nvPr/>
        </p:nvSpPr>
        <p:spPr>
          <a:xfrm rot="5400000">
            <a:off x="8101245" y="61492"/>
            <a:ext cx="670790" cy="547813"/>
          </a:xfrm>
          <a:custGeom>
            <a:rect b="b" l="l" r="r" t="t"/>
            <a:pathLst>
              <a:path extrusionOk="0" h="10639" w="13025">
                <a:moveTo>
                  <a:pt x="0" y="1"/>
                </a:moveTo>
                <a:lnTo>
                  <a:pt x="0" y="10638"/>
                </a:lnTo>
                <a:lnTo>
                  <a:pt x="1302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23" name="Google Shape;123;p23"/>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24" name="Google Shape;124;p23"/>
          <p:cNvPicPr preferRelativeResize="0"/>
          <p:nvPr/>
        </p:nvPicPr>
        <p:blipFill rotWithShape="1">
          <a:blip r:embed="rId3">
            <a:alphaModFix/>
          </a:blip>
          <a:srcRect b="0" l="0" r="25004" t="0"/>
          <a:stretch/>
        </p:blipFill>
        <p:spPr>
          <a:xfrm>
            <a:off x="72618" y="4754561"/>
            <a:ext cx="1006682" cy="275804"/>
          </a:xfrm>
          <a:prstGeom prst="rect">
            <a:avLst/>
          </a:prstGeom>
          <a:noFill/>
          <a:ln>
            <a:noFill/>
          </a:ln>
        </p:spPr>
      </p:pic>
      <p:pic>
        <p:nvPicPr>
          <p:cNvPr descr="Ein Bild, das Symbol, Kreis, Schrift, Grafiken enthält.&#10;&#10;Automatisch generierte Beschreibung" id="125" name="Google Shape;125;p23"/>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126" name="Google Shape;126;p23"/>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13"/>
          <p:cNvSpPr txBox="1"/>
          <p:nvPr>
            <p:ph type="title"/>
          </p:nvPr>
        </p:nvSpPr>
        <p:spPr>
          <a:xfrm>
            <a:off x="713225" y="1614925"/>
            <a:ext cx="7717800" cy="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13"/>
          <p:cNvSpPr/>
          <p:nvPr/>
        </p:nvSpPr>
        <p:spPr>
          <a:xfrm>
            <a:off x="-48668" y="3013189"/>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3"/>
          <p:cNvSpPr/>
          <p:nvPr/>
        </p:nvSpPr>
        <p:spPr>
          <a:xfrm rot="10800000">
            <a:off x="4111852" y="-851395"/>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p13"/>
          <p:cNvGrpSpPr/>
          <p:nvPr/>
        </p:nvGrpSpPr>
        <p:grpSpPr>
          <a:xfrm>
            <a:off x="8431033" y="-449325"/>
            <a:ext cx="1061212" cy="1676776"/>
            <a:chOff x="4210925" y="3949824"/>
            <a:chExt cx="325625" cy="514601"/>
          </a:xfrm>
        </p:grpSpPr>
        <p:sp>
          <p:nvSpPr>
            <p:cNvPr id="32" name="Google Shape;32;p13"/>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3"/>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3"/>
          <p:cNvSpPr/>
          <p:nvPr/>
        </p:nvSpPr>
        <p:spPr>
          <a:xfrm>
            <a:off x="-1599504" y="3160475"/>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3"/>
          <p:cNvSpPr txBox="1"/>
          <p:nvPr>
            <p:ph idx="1" type="subTitle"/>
          </p:nvPr>
        </p:nvSpPr>
        <p:spPr>
          <a:xfrm>
            <a:off x="2512825" y="2331700"/>
            <a:ext cx="4114800" cy="1176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Logo&#10;&#10;Description automatically generated" id="36" name="Google Shape;36;p13"/>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37" name="Google Shape;37;p13"/>
          <p:cNvPicPr preferRelativeResize="0"/>
          <p:nvPr/>
        </p:nvPicPr>
        <p:blipFill rotWithShape="1">
          <a:blip r:embed="rId3">
            <a:alphaModFix/>
          </a:blip>
          <a:srcRect b="0" l="0" r="25004" t="0"/>
          <a:stretch/>
        </p:blipFill>
        <p:spPr>
          <a:xfrm>
            <a:off x="18534" y="4940053"/>
            <a:ext cx="1006682" cy="275804"/>
          </a:xfrm>
          <a:prstGeom prst="rect">
            <a:avLst/>
          </a:prstGeom>
          <a:noFill/>
          <a:ln>
            <a:noFill/>
          </a:ln>
        </p:spPr>
      </p:pic>
      <p:pic>
        <p:nvPicPr>
          <p:cNvPr descr="Ein Bild, das Symbol, Kreis, Schrift, Grafiken enthält.&#10;&#10;Automatisch generierte Beschreibung" id="38" name="Google Shape;38;p13"/>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39" name="Google Shape;39;p13"/>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14"/>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14"/>
          <p:cNvSpPr/>
          <p:nvPr/>
        </p:nvSpPr>
        <p:spPr>
          <a:xfrm>
            <a:off x="7974746" y="451980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4"/>
          <p:cNvSpPr/>
          <p:nvPr/>
        </p:nvSpPr>
        <p:spPr>
          <a:xfrm flipH="1">
            <a:off x="7222540" y="-11"/>
            <a:ext cx="1921448" cy="1421237"/>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 name="Google Shape;44;p14"/>
          <p:cNvGrpSpPr/>
          <p:nvPr/>
        </p:nvGrpSpPr>
        <p:grpSpPr>
          <a:xfrm>
            <a:off x="8225003" y="433123"/>
            <a:ext cx="411785" cy="650559"/>
            <a:chOff x="4210925" y="3949824"/>
            <a:chExt cx="325625" cy="514601"/>
          </a:xfrm>
        </p:grpSpPr>
        <p:sp>
          <p:nvSpPr>
            <p:cNvPr id="45" name="Google Shape;45;p14"/>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4"/>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Logo&#10;&#10;Description automatically generated" id="47" name="Google Shape;47;p14"/>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48" name="Google Shape;48;p14"/>
          <p:cNvPicPr preferRelativeResize="0"/>
          <p:nvPr/>
        </p:nvPicPr>
        <p:blipFill rotWithShape="1">
          <a:blip r:embed="rId3">
            <a:alphaModFix/>
          </a:blip>
          <a:srcRect b="0" l="0" r="25004" t="0"/>
          <a:stretch/>
        </p:blipFill>
        <p:spPr>
          <a:xfrm>
            <a:off x="72618" y="4780106"/>
            <a:ext cx="1006682" cy="275804"/>
          </a:xfrm>
          <a:prstGeom prst="rect">
            <a:avLst/>
          </a:prstGeom>
          <a:noFill/>
          <a:ln>
            <a:noFill/>
          </a:ln>
        </p:spPr>
      </p:pic>
      <p:pic>
        <p:nvPicPr>
          <p:cNvPr descr="Ein Bild, das Symbol, Kreis, Schrift, Grafiken enthält.&#10;&#10;Automatisch generierte Beschreibung" id="49" name="Google Shape;49;p14"/>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50" name="Google Shape;50;p14"/>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51" name="Shape 51"/>
        <p:cNvGrpSpPr/>
        <p:nvPr/>
      </p:nvGrpSpPr>
      <p:grpSpPr>
        <a:xfrm>
          <a:off x="0" y="0"/>
          <a:ext cx="0" cy="0"/>
          <a:chOff x="0" y="0"/>
          <a:chExt cx="0" cy="0"/>
        </a:xfrm>
      </p:grpSpPr>
      <p:sp>
        <p:nvSpPr>
          <p:cNvPr id="52" name="Google Shape;52;p15"/>
          <p:cNvSpPr txBox="1"/>
          <p:nvPr>
            <p:ph type="title"/>
          </p:nvPr>
        </p:nvSpPr>
        <p:spPr>
          <a:xfrm>
            <a:off x="713225" y="539500"/>
            <a:ext cx="7717800" cy="1313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 name="Google Shape;53;p15"/>
          <p:cNvSpPr txBox="1"/>
          <p:nvPr>
            <p:ph idx="2" type="title"/>
          </p:nvPr>
        </p:nvSpPr>
        <p:spPr>
          <a:xfrm>
            <a:off x="713225" y="2939525"/>
            <a:ext cx="2572500" cy="60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p:txBody>
      </p:sp>
      <p:sp>
        <p:nvSpPr>
          <p:cNvPr id="54" name="Google Shape;54;p15"/>
          <p:cNvSpPr txBox="1"/>
          <p:nvPr>
            <p:ph idx="3" type="title"/>
          </p:nvPr>
        </p:nvSpPr>
        <p:spPr>
          <a:xfrm>
            <a:off x="3286025" y="2939525"/>
            <a:ext cx="2572500" cy="60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p:txBody>
      </p:sp>
      <p:sp>
        <p:nvSpPr>
          <p:cNvPr id="55" name="Google Shape;55;p15"/>
          <p:cNvSpPr txBox="1"/>
          <p:nvPr>
            <p:ph idx="4" type="title"/>
          </p:nvPr>
        </p:nvSpPr>
        <p:spPr>
          <a:xfrm>
            <a:off x="5858250" y="2935338"/>
            <a:ext cx="2572500" cy="60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p:txBody>
      </p:sp>
      <p:grpSp>
        <p:nvGrpSpPr>
          <p:cNvPr id="56" name="Google Shape;56;p15"/>
          <p:cNvGrpSpPr/>
          <p:nvPr/>
        </p:nvGrpSpPr>
        <p:grpSpPr>
          <a:xfrm flipH="1">
            <a:off x="-2177742" y="-2909309"/>
            <a:ext cx="12699962" cy="4468012"/>
            <a:chOff x="56293" y="466675"/>
            <a:chExt cx="7448658" cy="2621150"/>
          </a:xfrm>
        </p:grpSpPr>
        <p:sp>
          <p:nvSpPr>
            <p:cNvPr id="57" name="Google Shape;57;p15"/>
            <p:cNvSpPr/>
            <p:nvPr/>
          </p:nvSpPr>
          <p:spPr>
            <a:xfrm>
              <a:off x="4884401" y="466675"/>
              <a:ext cx="2620550" cy="2621150"/>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5"/>
            <p:cNvSpPr/>
            <p:nvPr/>
          </p:nvSpPr>
          <p:spPr>
            <a:xfrm>
              <a:off x="56293" y="1765430"/>
              <a:ext cx="1847075" cy="923550"/>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15"/>
          <p:cNvSpPr/>
          <p:nvPr/>
        </p:nvSpPr>
        <p:spPr>
          <a:xfrm>
            <a:off x="7408786" y="4627381"/>
            <a:ext cx="1986623" cy="993611"/>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 name="Google Shape;60;p15"/>
          <p:cNvGrpSpPr/>
          <p:nvPr/>
        </p:nvGrpSpPr>
        <p:grpSpPr>
          <a:xfrm flipH="1">
            <a:off x="8393467" y="586788"/>
            <a:ext cx="789213" cy="1219105"/>
            <a:chOff x="5879525" y="2876325"/>
            <a:chExt cx="325650" cy="504075"/>
          </a:xfrm>
        </p:grpSpPr>
        <p:sp>
          <p:nvSpPr>
            <p:cNvPr id="61" name="Google Shape;61;p15"/>
            <p:cNvSpPr/>
            <p:nvPr/>
          </p:nvSpPr>
          <p:spPr>
            <a:xfrm>
              <a:off x="5879525" y="2876325"/>
              <a:ext cx="325650" cy="265950"/>
            </a:xfrm>
            <a:custGeom>
              <a:rect b="b" l="l" r="r" t="t"/>
              <a:pathLst>
                <a:path extrusionOk="0" h="10638" w="13026">
                  <a:moveTo>
                    <a:pt x="1" y="0"/>
                  </a:moveTo>
                  <a:lnTo>
                    <a:pt x="1" y="10638"/>
                  </a:lnTo>
                  <a:lnTo>
                    <a:pt x="13025" y="0"/>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5"/>
            <p:cNvSpPr/>
            <p:nvPr/>
          </p:nvSpPr>
          <p:spPr>
            <a:xfrm>
              <a:off x="5879525" y="3114450"/>
              <a:ext cx="325650" cy="265950"/>
            </a:xfrm>
            <a:custGeom>
              <a:rect b="b" l="l" r="r" t="t"/>
              <a:pathLst>
                <a:path extrusionOk="0" h="10638" w="13026">
                  <a:moveTo>
                    <a:pt x="1" y="0"/>
                  </a:moveTo>
                  <a:lnTo>
                    <a:pt x="1" y="10638"/>
                  </a:lnTo>
                  <a:lnTo>
                    <a:pt x="13025" y="0"/>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p15"/>
          <p:cNvSpPr txBox="1"/>
          <p:nvPr>
            <p:ph idx="1" type="subTitle"/>
          </p:nvPr>
        </p:nvSpPr>
        <p:spPr>
          <a:xfrm>
            <a:off x="713225" y="3505050"/>
            <a:ext cx="2572500" cy="639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15"/>
          <p:cNvSpPr txBox="1"/>
          <p:nvPr>
            <p:ph idx="5" type="subTitle"/>
          </p:nvPr>
        </p:nvSpPr>
        <p:spPr>
          <a:xfrm>
            <a:off x="3285750" y="3505050"/>
            <a:ext cx="2572500" cy="639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5"/>
          <p:cNvSpPr txBox="1"/>
          <p:nvPr>
            <p:ph idx="6" type="subTitle"/>
          </p:nvPr>
        </p:nvSpPr>
        <p:spPr>
          <a:xfrm>
            <a:off x="5858250" y="3505050"/>
            <a:ext cx="2572500" cy="639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Logo&#10;&#10;Description automatically generated" id="66" name="Google Shape;66;p15"/>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67" name="Google Shape;67;p15"/>
          <p:cNvPicPr preferRelativeResize="0"/>
          <p:nvPr/>
        </p:nvPicPr>
        <p:blipFill rotWithShape="1">
          <a:blip r:embed="rId3">
            <a:alphaModFix/>
          </a:blip>
          <a:srcRect b="0" l="0" r="25004" t="0"/>
          <a:stretch/>
        </p:blipFill>
        <p:spPr>
          <a:xfrm>
            <a:off x="72618" y="4731708"/>
            <a:ext cx="1006682" cy="275804"/>
          </a:xfrm>
          <a:prstGeom prst="rect">
            <a:avLst/>
          </a:prstGeom>
          <a:noFill/>
          <a:ln>
            <a:noFill/>
          </a:ln>
        </p:spPr>
      </p:pic>
      <p:pic>
        <p:nvPicPr>
          <p:cNvPr descr="Ein Bild, das Symbol, Kreis, Schrift, Grafiken enthält.&#10;&#10;Automatisch generierte Beschreibung" id="68" name="Google Shape;68;p15"/>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69" name="Google Shape;69;p15"/>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0" name="Shape 70"/>
        <p:cNvGrpSpPr/>
        <p:nvPr/>
      </p:nvGrpSpPr>
      <p:grpSpPr>
        <a:xfrm>
          <a:off x="0" y="0"/>
          <a:ext cx="0" cy="0"/>
          <a:chOff x="0" y="0"/>
          <a:chExt cx="0" cy="0"/>
        </a:xfrm>
      </p:grpSpPr>
      <p:sp>
        <p:nvSpPr>
          <p:cNvPr id="71" name="Google Shape;71;p18"/>
          <p:cNvSpPr txBox="1"/>
          <p:nvPr>
            <p:ph type="title"/>
          </p:nvPr>
        </p:nvSpPr>
        <p:spPr>
          <a:xfrm>
            <a:off x="713225" y="1477725"/>
            <a:ext cx="3858900" cy="60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72" name="Google Shape;72;p18"/>
          <p:cNvGrpSpPr/>
          <p:nvPr/>
        </p:nvGrpSpPr>
        <p:grpSpPr>
          <a:xfrm>
            <a:off x="6609" y="4254853"/>
            <a:ext cx="554210" cy="859289"/>
            <a:chOff x="2242775" y="2016422"/>
            <a:chExt cx="325050" cy="504100"/>
          </a:xfrm>
        </p:grpSpPr>
        <p:sp>
          <p:nvSpPr>
            <p:cNvPr id="73" name="Google Shape;73;p18"/>
            <p:cNvSpPr/>
            <p:nvPr/>
          </p:nvSpPr>
          <p:spPr>
            <a:xfrm>
              <a:off x="2242775" y="2016422"/>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8"/>
            <p:cNvSpPr/>
            <p:nvPr/>
          </p:nvSpPr>
          <p:spPr>
            <a:xfrm>
              <a:off x="2242775" y="2254547"/>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 name="Google Shape;75;p18"/>
          <p:cNvSpPr txBox="1"/>
          <p:nvPr>
            <p:ph idx="1" type="subTitle"/>
          </p:nvPr>
        </p:nvSpPr>
        <p:spPr>
          <a:xfrm>
            <a:off x="713350" y="2083400"/>
            <a:ext cx="3730800" cy="2134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76" name="Google Shape;76;p18"/>
          <p:cNvSpPr/>
          <p:nvPr/>
        </p:nvSpPr>
        <p:spPr>
          <a:xfrm>
            <a:off x="-2220443" y="-3017359"/>
            <a:ext cx="4468038" cy="4468012"/>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8"/>
          <p:cNvSpPr/>
          <p:nvPr/>
        </p:nvSpPr>
        <p:spPr>
          <a:xfrm>
            <a:off x="7179000" y="-1034375"/>
            <a:ext cx="1965000" cy="1965000"/>
          </a:xfrm>
          <a:prstGeom prst="ellipse">
            <a:avLst/>
          </a:pr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78" name="Google Shape;78;p18"/>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79" name="Google Shape;79;p18"/>
          <p:cNvPicPr preferRelativeResize="0"/>
          <p:nvPr/>
        </p:nvPicPr>
        <p:blipFill rotWithShape="1">
          <a:blip r:embed="rId3">
            <a:alphaModFix/>
          </a:blip>
          <a:srcRect b="0" l="0" r="25004" t="0"/>
          <a:stretch/>
        </p:blipFill>
        <p:spPr>
          <a:xfrm>
            <a:off x="72618" y="4784210"/>
            <a:ext cx="1006682" cy="275804"/>
          </a:xfrm>
          <a:prstGeom prst="rect">
            <a:avLst/>
          </a:prstGeom>
          <a:noFill/>
          <a:ln>
            <a:noFill/>
          </a:ln>
        </p:spPr>
      </p:pic>
      <p:pic>
        <p:nvPicPr>
          <p:cNvPr descr="Ein Bild, das Symbol, Kreis, Schrift, Grafiken enthält.&#10;&#10;Automatisch generierte Beschreibung" id="80" name="Google Shape;80;p18"/>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81" name="Google Shape;81;p18"/>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pic>
        <p:nvPicPr>
          <p:cNvPr descr="Logo&#10;&#10;Description automatically generated" id="83" name="Google Shape;83;p19"/>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84" name="Google Shape;84;p19"/>
          <p:cNvPicPr preferRelativeResize="0"/>
          <p:nvPr/>
        </p:nvPicPr>
        <p:blipFill rotWithShape="1">
          <a:blip r:embed="rId3">
            <a:alphaModFix/>
          </a:blip>
          <a:srcRect b="0" l="0" r="25004" t="0"/>
          <a:stretch/>
        </p:blipFill>
        <p:spPr>
          <a:xfrm>
            <a:off x="72618" y="4824197"/>
            <a:ext cx="1006682" cy="275804"/>
          </a:xfrm>
          <a:prstGeom prst="rect">
            <a:avLst/>
          </a:prstGeom>
          <a:noFill/>
          <a:ln>
            <a:noFill/>
          </a:ln>
        </p:spPr>
      </p:pic>
      <p:pic>
        <p:nvPicPr>
          <p:cNvPr descr="Ein Bild, das Symbol, Kreis, Schrift, Grafiken enthält.&#10;&#10;Automatisch generierte Beschreibung" id="85" name="Google Shape;85;p19"/>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86" name="Google Shape;86;p19"/>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CUSTOM_7">
    <p:spTree>
      <p:nvGrpSpPr>
        <p:cNvPr id="87" name="Shape 87"/>
        <p:cNvGrpSpPr/>
        <p:nvPr/>
      </p:nvGrpSpPr>
      <p:grpSpPr>
        <a:xfrm>
          <a:off x="0" y="0"/>
          <a:ext cx="0" cy="0"/>
          <a:chOff x="0" y="0"/>
          <a:chExt cx="0" cy="0"/>
        </a:xfrm>
      </p:grpSpPr>
      <p:sp>
        <p:nvSpPr>
          <p:cNvPr id="88" name="Google Shape;88;p20"/>
          <p:cNvSpPr txBox="1"/>
          <p:nvPr>
            <p:ph type="title"/>
          </p:nvPr>
        </p:nvSpPr>
        <p:spPr>
          <a:xfrm flipH="1">
            <a:off x="5108101" y="1880800"/>
            <a:ext cx="3322800" cy="69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 name="Google Shape;89;p20"/>
          <p:cNvSpPr txBox="1"/>
          <p:nvPr>
            <p:ph idx="1" type="subTitle"/>
          </p:nvPr>
        </p:nvSpPr>
        <p:spPr>
          <a:xfrm flipH="1">
            <a:off x="697455" y="1645900"/>
            <a:ext cx="4074300" cy="1869000"/>
          </a:xfrm>
          <a:prstGeom prst="rect">
            <a:avLst/>
          </a:prstGeom>
          <a:noFill/>
          <a:ln>
            <a:noFill/>
          </a:ln>
        </p:spPr>
        <p:txBody>
          <a:bodyPr anchorCtr="0" anchor="t" bIns="91425" lIns="91425" spcFirstLastPara="1" rIns="91425" wrap="square" tIns="91425">
            <a:noAutofit/>
          </a:bodyPr>
          <a:lstStyle>
            <a:lvl1pPr lvl="0" marR="0" rtl="0" algn="l">
              <a:lnSpc>
                <a:spcPct val="2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90" name="Google Shape;90;p20"/>
          <p:cNvSpPr txBox="1"/>
          <p:nvPr>
            <p:ph idx="2" type="subTitle"/>
          </p:nvPr>
        </p:nvSpPr>
        <p:spPr>
          <a:xfrm flipH="1">
            <a:off x="5103667" y="2569355"/>
            <a:ext cx="3322800" cy="609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2600"/>
              <a:buFont typeface="Bebas Neue"/>
              <a:buNone/>
              <a:defRPr b="0" i="0" sz="2600" u="none" cap="none" strike="noStrike">
                <a:solidFill>
                  <a:srgbClr val="15A7A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1" name="Google Shape;91;p20"/>
          <p:cNvSpPr/>
          <p:nvPr/>
        </p:nvSpPr>
        <p:spPr>
          <a:xfrm rot="10800000">
            <a:off x="-606190" y="4315579"/>
            <a:ext cx="2073526" cy="1036593"/>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0"/>
          <p:cNvSpPr/>
          <p:nvPr/>
        </p:nvSpPr>
        <p:spPr>
          <a:xfrm flipH="1">
            <a:off x="7817366" y="-1376647"/>
            <a:ext cx="2536357" cy="24397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0"/>
          <p:cNvSpPr/>
          <p:nvPr/>
        </p:nvSpPr>
        <p:spPr>
          <a:xfrm flipH="1" rot="-4323990">
            <a:off x="5959159" y="2384080"/>
            <a:ext cx="4433335" cy="3623450"/>
          </a:xfrm>
          <a:custGeom>
            <a:rect b="b" l="l" r="r" t="t"/>
            <a:pathLst>
              <a:path extrusionOk="0" h="47649" w="58287">
                <a:moveTo>
                  <a:pt x="58286" y="0"/>
                </a:moveTo>
                <a:lnTo>
                  <a:pt x="1" y="47648"/>
                </a:lnTo>
                <a:lnTo>
                  <a:pt x="58286" y="47648"/>
                </a:lnTo>
                <a:lnTo>
                  <a:pt x="58286" y="0"/>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94" name="Google Shape;94;p20"/>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95" name="Google Shape;95;p20"/>
          <p:cNvPicPr preferRelativeResize="0"/>
          <p:nvPr/>
        </p:nvPicPr>
        <p:blipFill rotWithShape="1">
          <a:blip r:embed="rId3">
            <a:alphaModFix/>
          </a:blip>
          <a:srcRect b="0" l="0" r="25004" t="0"/>
          <a:stretch/>
        </p:blipFill>
        <p:spPr>
          <a:xfrm>
            <a:off x="72618" y="4867696"/>
            <a:ext cx="1006682" cy="275804"/>
          </a:xfrm>
          <a:prstGeom prst="rect">
            <a:avLst/>
          </a:prstGeom>
          <a:noFill/>
          <a:ln>
            <a:noFill/>
          </a:ln>
        </p:spPr>
      </p:pic>
      <p:pic>
        <p:nvPicPr>
          <p:cNvPr descr="Ein Bild, das Symbol, Kreis, Schrift, Grafiken enthält.&#10;&#10;Automatisch generierte Beschreibung" id="96" name="Google Shape;96;p20"/>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97" name="Google Shape;97;p20"/>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spTree>
      <p:nvGrpSpPr>
        <p:cNvPr id="98" name="Shape 98"/>
        <p:cNvGrpSpPr/>
        <p:nvPr/>
      </p:nvGrpSpPr>
      <p:grpSpPr>
        <a:xfrm>
          <a:off x="0" y="0"/>
          <a:ext cx="0" cy="0"/>
          <a:chOff x="0" y="0"/>
          <a:chExt cx="0" cy="0"/>
        </a:xfrm>
      </p:grpSpPr>
      <p:sp>
        <p:nvSpPr>
          <p:cNvPr id="99" name="Google Shape;99;p21"/>
          <p:cNvSpPr/>
          <p:nvPr/>
        </p:nvSpPr>
        <p:spPr>
          <a:xfrm flipH="1">
            <a:off x="8558479" y="-47194"/>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1"/>
          <p:cNvSpPr/>
          <p:nvPr/>
        </p:nvSpPr>
        <p:spPr>
          <a:xfrm flipH="1">
            <a:off x="7884455" y="-607891"/>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1"/>
          <p:cNvSpPr/>
          <p:nvPr/>
        </p:nvSpPr>
        <p:spPr>
          <a:xfrm flipH="1">
            <a:off x="-235954" y="3958344"/>
            <a:ext cx="1595400" cy="1595400"/>
          </a:xfrm>
          <a:prstGeom prst="ellipse">
            <a:avLst/>
          </a:pr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02" name="Google Shape;102;p21"/>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03" name="Google Shape;103;p21"/>
          <p:cNvPicPr preferRelativeResize="0"/>
          <p:nvPr/>
        </p:nvPicPr>
        <p:blipFill rotWithShape="1">
          <a:blip r:embed="rId3">
            <a:alphaModFix/>
          </a:blip>
          <a:srcRect b="0" l="0" r="25004" t="0"/>
          <a:stretch/>
        </p:blipFill>
        <p:spPr>
          <a:xfrm>
            <a:off x="72618" y="4824197"/>
            <a:ext cx="1006682" cy="275804"/>
          </a:xfrm>
          <a:prstGeom prst="rect">
            <a:avLst/>
          </a:prstGeom>
          <a:noFill/>
          <a:ln>
            <a:noFill/>
          </a:ln>
        </p:spPr>
      </p:pic>
      <p:pic>
        <p:nvPicPr>
          <p:cNvPr descr="Ein Bild, das Symbol, Kreis, Schrift, Grafiken enthält.&#10;&#10;Automatisch generierte Beschreibung" id="104" name="Google Shape;104;p21"/>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105" name="Google Shape;105;p21"/>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8_1">
    <p:spTree>
      <p:nvGrpSpPr>
        <p:cNvPr id="106" name="Shape 106"/>
        <p:cNvGrpSpPr/>
        <p:nvPr/>
      </p:nvGrpSpPr>
      <p:grpSpPr>
        <a:xfrm>
          <a:off x="0" y="0"/>
          <a:ext cx="0" cy="0"/>
          <a:chOff x="0" y="0"/>
          <a:chExt cx="0" cy="0"/>
        </a:xfrm>
      </p:grpSpPr>
      <p:sp>
        <p:nvSpPr>
          <p:cNvPr id="107" name="Google Shape;107;p22"/>
          <p:cNvSpPr/>
          <p:nvPr/>
        </p:nvSpPr>
        <p:spPr>
          <a:xfrm flipH="1">
            <a:off x="-459232" y="161785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 name="Google Shape;108;p22"/>
          <p:cNvGrpSpPr/>
          <p:nvPr/>
        </p:nvGrpSpPr>
        <p:grpSpPr>
          <a:xfrm rot="10800000">
            <a:off x="7782805" y="539502"/>
            <a:ext cx="682510" cy="1078346"/>
            <a:chOff x="4210925" y="3949824"/>
            <a:chExt cx="325625" cy="514601"/>
          </a:xfrm>
        </p:grpSpPr>
        <p:sp>
          <p:nvSpPr>
            <p:cNvPr id="109" name="Google Shape;109;p22"/>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2"/>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 name="Google Shape;111;p22"/>
          <p:cNvSpPr/>
          <p:nvPr/>
        </p:nvSpPr>
        <p:spPr>
          <a:xfrm>
            <a:off x="713229" y="3205056"/>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12" name="Google Shape;112;p22"/>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13" name="Google Shape;113;p22"/>
          <p:cNvPicPr preferRelativeResize="0"/>
          <p:nvPr/>
        </p:nvPicPr>
        <p:blipFill rotWithShape="1">
          <a:blip r:embed="rId3">
            <a:alphaModFix/>
          </a:blip>
          <a:srcRect b="0" l="0" r="25004" t="0"/>
          <a:stretch/>
        </p:blipFill>
        <p:spPr>
          <a:xfrm>
            <a:off x="0" y="4827345"/>
            <a:ext cx="1006682" cy="275804"/>
          </a:xfrm>
          <a:prstGeom prst="rect">
            <a:avLst/>
          </a:prstGeom>
          <a:noFill/>
          <a:ln>
            <a:noFill/>
          </a:ln>
        </p:spPr>
      </p:pic>
      <p:pic>
        <p:nvPicPr>
          <p:cNvPr descr="Ein Bild, das Symbol, Kreis, Schrift, Grafiken enthält.&#10;&#10;Automatisch generierte Beschreibung" id="114" name="Google Shape;114;p22"/>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115" name="Google Shape;115;p22"/>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1"/>
            </a:gs>
            <a:gs pos="100000">
              <a:schemeClr val="lt2"/>
            </a:gs>
          </a:gsLst>
          <a:lin ang="8100019" scaled="0"/>
        </a:gra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accent3"/>
              </a:buClr>
              <a:buSzPts val="3800"/>
              <a:buFont typeface="Bebas Neue"/>
              <a:buNone/>
              <a:defRPr b="0" i="0" sz="3800" u="none" cap="none" strike="noStrike">
                <a:solidFill>
                  <a:schemeClr val="accent3"/>
                </a:solidFill>
                <a:latin typeface="Bebas Neue"/>
                <a:ea typeface="Bebas Neue"/>
                <a:cs typeface="Bebas Neue"/>
                <a:sym typeface="Bebas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s://www.hva.nl/binaries/content/assets/subsites/kc-techniek/second-life-of-a-stadium-seat.pdf?1541515706243" TargetMode="External"/><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hva.nl/binaries/content/assets/subsites/kc-techniek/second-life-of-a-stadium-seat.pdf?1541515706243"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hva.nl/binaries/content/assets/subsites/kc-techniek/second-life-of-a-stadium-seat.pdf?1541515706243"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www.hva.nl/binaries/content/assets/subsites/kc-techniek/second-life-of-a-stadium-seat.pdf?1541515706243" TargetMode="External"/><Relationship Id="rId4" Type="http://schemas.openxmlformats.org/officeDocument/2006/relationships/image" Target="../media/image8.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www.hva.nl/binaries/content/assets/subsites/kc-techniek/second-life-of-a-stadium-seat.pdf?1541515706243"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hva.nl/binaries/content/assets/subsites/kc-techniek/second-life-of-a-stadium-seat.pdf?1541515706243" TargetMode="External"/><Relationship Id="rId4" Type="http://schemas.openxmlformats.org/officeDocument/2006/relationships/image" Target="../media/image13.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hyperlink" Target="https://freshworks.io/design-thinking-proces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reativecommons.org/licenses/by-sa/4.0" TargetMode="Externa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ellenmacarthurfoundation.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amsterdamuas.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s://www.hva.nl/binaries/content/assets/subsites/kc-techniek/second-life-of-a-stadium-seat.pdf?154151570624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
          <p:cNvSpPr txBox="1"/>
          <p:nvPr>
            <p:ph type="ctrTitle"/>
          </p:nvPr>
        </p:nvSpPr>
        <p:spPr>
          <a:xfrm>
            <a:off x="1252125" y="964050"/>
            <a:ext cx="6448800" cy="178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900"/>
              <a:buNone/>
            </a:pPr>
            <a:r>
              <a:rPr lang="en-IE" sz="3200"/>
              <a:t>ΕΠΙΧΕΙΡΗΜΑΤΙΚΗ ΜΟΝΤΕΛΟΠΟΙΗΣΗ ΓΙΑ ΕΠΙΧΕΙΡΗΣΕΙΣ ΚΥΚΛΙΚΗΣ ΟΙΚΟΝΟΜΙΑΣ</a:t>
            </a: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1771119" y="576578"/>
            <a:ext cx="6320595"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Η ΜΕΛΕΤΗ ΠΕΡΙΠΤΩΣΗΣ ΤΗΣ ΑΡΕΝΑΣ ΤΟΥ ΑΜΣΤΕΡΝΤΑΜ</a:t>
            </a:r>
            <a:endParaRPr/>
          </a:p>
        </p:txBody>
      </p:sp>
      <p:sp>
        <p:nvSpPr>
          <p:cNvPr id="202" name="Google Shape;202;p27"/>
          <p:cNvSpPr txBox="1"/>
          <p:nvPr/>
        </p:nvSpPr>
        <p:spPr>
          <a:xfrm>
            <a:off x="539711" y="2323109"/>
            <a:ext cx="7136207"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Στο σενάριο για τη διερεύνηση της ανακύκλωσης των καθισμάτων των γηπέδων, προσδιορίστηκαν διάφορες επιλογές, ξεκινώντας από τη συλλογή σχεδίων καρεκλών και αντίστοιχων πρωτοτύπων που κατασκευάστηκαν με τα αρχικά καθίσματα:</a:t>
            </a:r>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 Σχέδια καρέκλας με επαναχρησιμοποίηση των αρχικών χαλύβδινων πλαισίων</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 Σχέδια καρέκλας που ενσωματώνουν άλλα, υπάρχοντα πλαίσια</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 Σχέδια καρέκλας με προσαρμοσμένο πλαίσιο</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 Σχέδια καρέκλας με ψηφιακά παραγόμενο σκελετό</a:t>
            </a:r>
            <a:endParaRPr b="0" i="0" sz="1400" u="none" cap="none" strike="noStrike">
              <a:solidFill>
                <a:srgbClr val="000000"/>
              </a:solidFill>
              <a:latin typeface="Arial"/>
              <a:ea typeface="Arial"/>
              <a:cs typeface="Arial"/>
              <a:sym typeface="Arial"/>
            </a:endParaRPr>
          </a:p>
        </p:txBody>
      </p:sp>
      <p:sp>
        <p:nvSpPr>
          <p:cNvPr id="203" name="Google Shape;203;p27"/>
          <p:cNvSpPr txBox="1"/>
          <p:nvPr/>
        </p:nvSpPr>
        <p:spPr>
          <a:xfrm>
            <a:off x="539711" y="1799889"/>
            <a:ext cx="8064577"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Σενάριο 2: Αναβαθμιστική ανακύκλωση καθισμάτων σταδίων/ μετατροπή σε καρέκλες καταναλωτών</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1778376" y="406488"/>
            <a:ext cx="6262538"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Η ΜΕΛΕΤΗ ΠΕΡΙΠΤΩΣΗΣ ΤΗΣ ΑΡΕΝΑΣ ΤΟΥ ΑΜΣΤΕΡΝΤΑΜ</a:t>
            </a:r>
            <a:endParaRPr/>
          </a:p>
        </p:txBody>
      </p:sp>
      <p:sp>
        <p:nvSpPr>
          <p:cNvPr id="209" name="Google Shape;209;p28"/>
          <p:cNvSpPr txBox="1"/>
          <p:nvPr/>
        </p:nvSpPr>
        <p:spPr>
          <a:xfrm>
            <a:off x="539711" y="2056515"/>
            <a:ext cx="713620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Σχέδια καρεκλών με επαναχρησιμοποίηση των αρχικών χαλύβδινων πλαισίων</a:t>
            </a:r>
            <a:endParaRPr b="1" i="0" sz="1400" u="none" cap="none" strike="noStrike">
              <a:solidFill>
                <a:srgbClr val="000000"/>
              </a:solidFill>
              <a:latin typeface="Arial"/>
              <a:ea typeface="Arial"/>
              <a:cs typeface="Arial"/>
              <a:sym typeface="Arial"/>
            </a:endParaRPr>
          </a:p>
        </p:txBody>
      </p:sp>
      <p:sp>
        <p:nvSpPr>
          <p:cNvPr id="210" name="Google Shape;210;p28"/>
          <p:cNvSpPr txBox="1"/>
          <p:nvPr/>
        </p:nvSpPr>
        <p:spPr>
          <a:xfrm>
            <a:off x="539711" y="1549252"/>
            <a:ext cx="8064577"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Σενάριο 2: Αναβαθμιστική ανακύκλωση καθισμάτων σταδίων/ μετατροπή σε καρέκλες καταναλωτών</a:t>
            </a:r>
            <a:endParaRPr b="1" i="0" sz="1400" u="none" cap="none" strike="noStrike">
              <a:solidFill>
                <a:srgbClr val="000000"/>
              </a:solidFill>
              <a:latin typeface="Arial"/>
              <a:ea typeface="Arial"/>
              <a:cs typeface="Arial"/>
              <a:sym typeface="Arial"/>
            </a:endParaRPr>
          </a:p>
        </p:txBody>
      </p:sp>
      <p:sp>
        <p:nvSpPr>
          <p:cNvPr id="211" name="Google Shape;211;p28"/>
          <p:cNvSpPr txBox="1"/>
          <p:nvPr/>
        </p:nvSpPr>
        <p:spPr>
          <a:xfrm>
            <a:off x="539711" y="2571750"/>
            <a:ext cx="5488949"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Αυτή η επιλογή ήταν ίσως η καλύτερη από την άποψη της κυκλικής οικονομίας, καθώς στόχος ήταν να επαναχρησιμοποιηθούν όσο το δυνατόν περισσότερα υλικά από τα υπάρχοντα καθίσματα. Αρκετοί κατασκευαστές επίπλων και εταιρείες παραγωγής συμμετείχαν στην εξέταση αυτής της λύσης. Η καρέκλα που επιλέχθηκε είναι κατασκευασμένη από τον υπάρχοντα σκελετό και τα πλαστικά μέρη του αρχικού καθίσματος, τοποθετημένα πάνω σε μια νεόδμητη βάση.</a:t>
            </a:r>
            <a:endParaRPr b="0" i="0" sz="1400" u="none" cap="none" strike="noStrike">
              <a:solidFill>
                <a:srgbClr val="000000"/>
              </a:solidFill>
              <a:latin typeface="Arial"/>
              <a:ea typeface="Arial"/>
              <a:cs typeface="Arial"/>
              <a:sym typeface="Arial"/>
            </a:endParaRPr>
          </a:p>
        </p:txBody>
      </p:sp>
      <p:pic>
        <p:nvPicPr>
          <p:cNvPr id="212" name="Google Shape;212;p28"/>
          <p:cNvPicPr preferRelativeResize="0"/>
          <p:nvPr/>
        </p:nvPicPr>
        <p:blipFill rotWithShape="1">
          <a:blip r:embed="rId3">
            <a:alphaModFix/>
          </a:blip>
          <a:srcRect b="0" l="0" r="0" t="0"/>
          <a:stretch/>
        </p:blipFill>
        <p:spPr>
          <a:xfrm>
            <a:off x="7752916" y="2027434"/>
            <a:ext cx="1391084" cy="952094"/>
          </a:xfrm>
          <a:prstGeom prst="rect">
            <a:avLst/>
          </a:prstGeom>
          <a:noFill/>
          <a:ln>
            <a:noFill/>
          </a:ln>
        </p:spPr>
      </p:pic>
      <p:sp>
        <p:nvSpPr>
          <p:cNvPr id="213" name="Google Shape;213;p28"/>
          <p:cNvSpPr txBox="1"/>
          <p:nvPr/>
        </p:nvSpPr>
        <p:spPr>
          <a:xfrm>
            <a:off x="5932974" y="4345411"/>
            <a:ext cx="3034820" cy="68769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Πηγή: </a:t>
            </a:r>
            <a:r>
              <a:rPr b="0" i="0" lang="en-IE" sz="800" u="sng" cap="none" strike="noStrike">
                <a:solidFill>
                  <a:srgbClr val="000000"/>
                </a:solidFill>
                <a:latin typeface="Arial"/>
                <a:ea typeface="Arial"/>
                <a:cs typeface="Arial"/>
                <a:sym typeface="Arial"/>
                <a:hlinkClick r:id="rId4">
                  <a:extLst>
                    <a:ext uri="{A12FA001-AC4F-418D-AE19-62706E023703}">
                      <ahyp:hlinkClr val="tx"/>
                    </a:ext>
                  </a:extLst>
                </a:hlinkClick>
              </a:rPr>
              <a:t>https://www.hva.nl/binaries/content/assets/subsites/kc-techniek/second-life-of-a-stadium-seat.pdf?1541515706243</a:t>
            </a:r>
            <a:endParaRPr b="0" i="0" sz="800" u="none" cap="none" strike="noStrike">
              <a:solidFill>
                <a:srgbClr val="000000"/>
              </a:solidFill>
              <a:latin typeface="Arial"/>
              <a:ea typeface="Arial"/>
              <a:cs typeface="Arial"/>
              <a:sym typeface="Arial"/>
            </a:endParaRPr>
          </a:p>
        </p:txBody>
      </p:sp>
      <p:pic>
        <p:nvPicPr>
          <p:cNvPr id="214" name="Google Shape;214;p28"/>
          <p:cNvPicPr preferRelativeResize="0"/>
          <p:nvPr/>
        </p:nvPicPr>
        <p:blipFill rotWithShape="1">
          <a:blip r:embed="rId5">
            <a:alphaModFix/>
          </a:blip>
          <a:srcRect b="0" l="0" r="0" t="0"/>
          <a:stretch/>
        </p:blipFill>
        <p:spPr>
          <a:xfrm>
            <a:off x="6248400" y="2685920"/>
            <a:ext cx="1609258" cy="1193071"/>
          </a:xfrm>
          <a:prstGeom prst="rect">
            <a:avLst/>
          </a:prstGeom>
          <a:noFill/>
          <a:ln>
            <a:noFill/>
          </a:ln>
        </p:spPr>
      </p:pic>
      <p:sp>
        <p:nvSpPr>
          <p:cNvPr id="215" name="Google Shape;215;p28"/>
          <p:cNvSpPr txBox="1"/>
          <p:nvPr/>
        </p:nvSpPr>
        <p:spPr>
          <a:xfrm>
            <a:off x="6315740" y="3746204"/>
            <a:ext cx="2465078" cy="40487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Πρωτότυπο μονής καρέκλας που μπορεί να συνδεθεί με άλλες, κατασκευασμένο από την Ahrend.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1771119" y="266943"/>
            <a:ext cx="6378652"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Η ΜΕΛΕΤΗ ΠΕΡΙΠΤΩΣΗΣ ΤΗΣ ΑΡΕΝΑΣ ΤΟΥ ΑΜΣΤΕΡΝΤΑΜ</a:t>
            </a:r>
            <a:endParaRPr/>
          </a:p>
        </p:txBody>
      </p:sp>
      <p:sp>
        <p:nvSpPr>
          <p:cNvPr id="221" name="Google Shape;221;p29"/>
          <p:cNvSpPr txBox="1"/>
          <p:nvPr/>
        </p:nvSpPr>
        <p:spPr>
          <a:xfrm>
            <a:off x="606570" y="1922287"/>
            <a:ext cx="713620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Σχέδια καρεκλών που ενσωματώνουν άλλα, υπάρχοντα πλαίσια</a:t>
            </a:r>
            <a:endParaRPr b="1" i="0" sz="1400" u="none" cap="none" strike="noStrike">
              <a:solidFill>
                <a:srgbClr val="000000"/>
              </a:solidFill>
              <a:latin typeface="Arial"/>
              <a:ea typeface="Arial"/>
              <a:cs typeface="Arial"/>
              <a:sym typeface="Arial"/>
            </a:endParaRPr>
          </a:p>
        </p:txBody>
      </p:sp>
      <p:sp>
        <p:nvSpPr>
          <p:cNvPr id="222" name="Google Shape;222;p29"/>
          <p:cNvSpPr txBox="1"/>
          <p:nvPr/>
        </p:nvSpPr>
        <p:spPr>
          <a:xfrm>
            <a:off x="606570" y="1460962"/>
            <a:ext cx="8064577"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Σενάριο 2:Αναβαθμιστική ανακύκλωση καθισμάτων σταδίων/ μετατροπή σε καρέκλες καταναλωτών</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p:txBody>
      </p:sp>
      <p:sp>
        <p:nvSpPr>
          <p:cNvPr id="223" name="Google Shape;223;p29"/>
          <p:cNvSpPr txBox="1"/>
          <p:nvPr/>
        </p:nvSpPr>
        <p:spPr>
          <a:xfrm>
            <a:off x="606570" y="2199626"/>
            <a:ext cx="5574010" cy="246221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Αυτή ήταν η επιλογή της τοποθέτησης των πλαστικών καθισμάτων σταδίου σε ένα υπάρχον, κατά προτίμηση επαναχρησιμοποιημένο, πλαίσιο καρέκλας σε μια λύση ανακύκλωσης. Τα υπάρχοντα πλαίσια συμβάλλουν στη μείωση των περιβαλλοντικών επιπτώσεων και εξοικονομούν κόστος, καθώς δεν ήταν απαραίτητη η παραγωγή νέων. Παρ' όλα αυτά, η γεωμετρία των υφιστάμενων παλαιών καθισμάτων είναι τόσο συγκεκριμένη, που αποδείχθηκε δύσκολο να βρεθούν κατάλληλα πλαίσια για την τέλεια εφαρμογή και τοποθέτησή τους. Η λύση ήταν να χρειαστεί να γίνουν περαιτέρω προσαρμογές στα πλαστικά μέρη, με αποτέλεσμα περισσότερα εργατικά και υλικά.</a:t>
            </a:r>
            <a:endParaRPr b="0" i="0" sz="1400" u="none" cap="none" strike="noStrike">
              <a:solidFill>
                <a:srgbClr val="000000"/>
              </a:solidFill>
              <a:latin typeface="Arial"/>
              <a:ea typeface="Arial"/>
              <a:cs typeface="Arial"/>
              <a:sym typeface="Arial"/>
            </a:endParaRPr>
          </a:p>
        </p:txBody>
      </p:sp>
      <p:sp>
        <p:nvSpPr>
          <p:cNvPr id="224" name="Google Shape;224;p29"/>
          <p:cNvSpPr txBox="1"/>
          <p:nvPr/>
        </p:nvSpPr>
        <p:spPr>
          <a:xfrm>
            <a:off x="6109180" y="4262507"/>
            <a:ext cx="3034820" cy="68769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Πηγή: </a:t>
            </a:r>
            <a:r>
              <a:rPr b="0" i="0" lang="en-IE" sz="800" u="sng" cap="none" strike="noStrike">
                <a:solidFill>
                  <a:srgbClr val="000000"/>
                </a:solidFill>
                <a:latin typeface="Arial"/>
                <a:ea typeface="Arial"/>
                <a:cs typeface="Arial"/>
                <a:sym typeface="Arial"/>
                <a:hlinkClick r:id="rId3">
                  <a:extLst>
                    <a:ext uri="{A12FA001-AC4F-418D-AE19-62706E023703}">
                      <ahyp:hlinkClr val="tx"/>
                    </a:ext>
                  </a:extLst>
                </a:hlinkClick>
              </a:rPr>
              <a:t>https://www.hva.nl/binaries/content/assets/subsites/kc-techniek/second-life-of-a-stadium-seat.pdf?1541515706243</a:t>
            </a:r>
            <a:endParaRPr b="0" i="0" sz="800" u="none" cap="none" strike="noStrike">
              <a:solidFill>
                <a:srgbClr val="000000"/>
              </a:solidFill>
              <a:latin typeface="Arial"/>
              <a:ea typeface="Arial"/>
              <a:cs typeface="Arial"/>
              <a:sym typeface="Arial"/>
            </a:endParaRPr>
          </a:p>
        </p:txBody>
      </p:sp>
      <p:pic>
        <p:nvPicPr>
          <p:cNvPr id="225" name="Google Shape;225;p29"/>
          <p:cNvPicPr preferRelativeResize="0"/>
          <p:nvPr/>
        </p:nvPicPr>
        <p:blipFill rotWithShape="1">
          <a:blip r:embed="rId4">
            <a:alphaModFix/>
          </a:blip>
          <a:srcRect b="0" l="0" r="0" t="0"/>
          <a:stretch/>
        </p:blipFill>
        <p:spPr>
          <a:xfrm>
            <a:off x="7062689" y="2041597"/>
            <a:ext cx="1360177" cy="1828683"/>
          </a:xfrm>
          <a:prstGeom prst="rect">
            <a:avLst/>
          </a:prstGeom>
          <a:noFill/>
          <a:ln>
            <a:noFill/>
          </a:ln>
        </p:spPr>
      </p:pic>
      <p:sp>
        <p:nvSpPr>
          <p:cNvPr id="226" name="Google Shape;226;p29"/>
          <p:cNvSpPr txBox="1"/>
          <p:nvPr/>
        </p:nvSpPr>
        <p:spPr>
          <a:xfrm>
            <a:off x="6482429" y="3857633"/>
            <a:ext cx="2386978" cy="40487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Πρωτότυπο καρέκλας με υφιστάμενο σωληνωτό πλαίσιο, κατασκευασμένο από την AUAS.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txBox="1"/>
          <p:nvPr>
            <p:ph type="title"/>
          </p:nvPr>
        </p:nvSpPr>
        <p:spPr>
          <a:xfrm>
            <a:off x="1785633" y="232675"/>
            <a:ext cx="6385910"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Η ΜΕΛΕΤΗ ΠΕΡΙΠΤΩΣΗΣ ΤΗΣ ΑΡΕΝΑΣ ΤΟΥ ΑΜΣΤΕΡΝΤΑΜ</a:t>
            </a:r>
            <a:endParaRPr/>
          </a:p>
        </p:txBody>
      </p:sp>
      <p:sp>
        <p:nvSpPr>
          <p:cNvPr id="232" name="Google Shape;232;p30"/>
          <p:cNvSpPr txBox="1"/>
          <p:nvPr/>
        </p:nvSpPr>
        <p:spPr>
          <a:xfrm>
            <a:off x="539711" y="2121700"/>
            <a:ext cx="713620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Σχέδια καρέκλας με προσαρμοσμένο πλαίσιο</a:t>
            </a:r>
            <a:endParaRPr b="1" i="0" sz="1400" u="none" cap="none" strike="noStrike">
              <a:solidFill>
                <a:srgbClr val="000000"/>
              </a:solidFill>
              <a:latin typeface="Arial"/>
              <a:ea typeface="Arial"/>
              <a:cs typeface="Arial"/>
              <a:sym typeface="Arial"/>
            </a:endParaRPr>
          </a:p>
        </p:txBody>
      </p:sp>
      <p:sp>
        <p:nvSpPr>
          <p:cNvPr id="233" name="Google Shape;233;p30"/>
          <p:cNvSpPr txBox="1"/>
          <p:nvPr/>
        </p:nvSpPr>
        <p:spPr>
          <a:xfrm>
            <a:off x="539711" y="1552103"/>
            <a:ext cx="8064577"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Σενάριο 2: Αναβαθμιστική ανακύκλωση καθισμάτων σταδίων/ μετατροπή σε καρέκλες καταναλωτών</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p:txBody>
      </p:sp>
      <p:sp>
        <p:nvSpPr>
          <p:cNvPr id="234" name="Google Shape;234;p30"/>
          <p:cNvSpPr txBox="1"/>
          <p:nvPr/>
        </p:nvSpPr>
        <p:spPr>
          <a:xfrm>
            <a:off x="539711" y="2571750"/>
            <a:ext cx="5574010"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Διερευνήθηκε επίσης η δυνατότητα κατασκευής προσαρμοσμένου πλαισίου, προκειμένου να αποφευχθεί ο κίνδυνος χαμηλής διαθεσιμότητας υφιστάμενων πλαισίων. Εξετάζοντας διάφορες λύσεις, το πρώτο νέο πλαίσιο καρέκλας κατασκευάστηκε με το χέρι, χρησιμοποιώντας ως πρώτη ύλη ανακυκλωμένο ξύλο από βιομηχανικές παλέτες. Αν και δυνητικά μια καλή λύση, η κλιμάκωση της παραγωγής σε μεγαλύτερες ποσότητες δεν θα ήταν εύκολη λόγω των περιορισμών που σχετίζονται με τη μέθοδο παραγωγής και την απαιτούμενη εργασία.</a:t>
            </a:r>
            <a:endParaRPr b="0" i="0" sz="1400" u="none" cap="none" strike="noStrike">
              <a:solidFill>
                <a:srgbClr val="000000"/>
              </a:solidFill>
              <a:latin typeface="Arial"/>
              <a:ea typeface="Arial"/>
              <a:cs typeface="Arial"/>
              <a:sym typeface="Arial"/>
            </a:endParaRPr>
          </a:p>
        </p:txBody>
      </p:sp>
      <p:sp>
        <p:nvSpPr>
          <p:cNvPr id="235" name="Google Shape;235;p30"/>
          <p:cNvSpPr txBox="1"/>
          <p:nvPr/>
        </p:nvSpPr>
        <p:spPr>
          <a:xfrm>
            <a:off x="5932974" y="4345411"/>
            <a:ext cx="3034820" cy="68769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Πηγή: </a:t>
            </a:r>
            <a:r>
              <a:rPr b="0" i="0" lang="en-IE" sz="800" u="sng" cap="none" strike="noStrike">
                <a:solidFill>
                  <a:srgbClr val="000000"/>
                </a:solidFill>
                <a:latin typeface="Arial"/>
                <a:ea typeface="Arial"/>
                <a:cs typeface="Arial"/>
                <a:sym typeface="Arial"/>
                <a:hlinkClick r:id="rId3">
                  <a:extLst>
                    <a:ext uri="{A12FA001-AC4F-418D-AE19-62706E023703}">
                      <ahyp:hlinkClr val="tx"/>
                    </a:ext>
                  </a:extLst>
                </a:hlinkClick>
              </a:rPr>
              <a:t>https://www.hva.nl/binaries/content/assets/subsites/kc-techniek/second-life-of-a-stadium-seat.pdf?1541515706243</a:t>
            </a:r>
            <a:endParaRPr b="0" i="0" sz="800" u="none" cap="none" strike="noStrike">
              <a:solidFill>
                <a:srgbClr val="000000"/>
              </a:solidFill>
              <a:latin typeface="Arial"/>
              <a:ea typeface="Arial"/>
              <a:cs typeface="Arial"/>
              <a:sym typeface="Arial"/>
            </a:endParaRPr>
          </a:p>
        </p:txBody>
      </p:sp>
      <p:pic>
        <p:nvPicPr>
          <p:cNvPr id="236" name="Google Shape;236;p30"/>
          <p:cNvPicPr preferRelativeResize="0"/>
          <p:nvPr/>
        </p:nvPicPr>
        <p:blipFill rotWithShape="1">
          <a:blip r:embed="rId4">
            <a:alphaModFix/>
          </a:blip>
          <a:srcRect b="0" l="0" r="0" t="0"/>
          <a:stretch/>
        </p:blipFill>
        <p:spPr>
          <a:xfrm>
            <a:off x="7079205" y="1950442"/>
            <a:ext cx="1349166" cy="1794104"/>
          </a:xfrm>
          <a:prstGeom prst="rect">
            <a:avLst/>
          </a:prstGeom>
          <a:noFill/>
          <a:ln>
            <a:noFill/>
          </a:ln>
        </p:spPr>
      </p:pic>
      <p:sp>
        <p:nvSpPr>
          <p:cNvPr id="237" name="Google Shape;237;p30"/>
          <p:cNvSpPr txBox="1"/>
          <p:nvPr/>
        </p:nvSpPr>
        <p:spPr>
          <a:xfrm>
            <a:off x="6482429" y="3857633"/>
            <a:ext cx="2386978" cy="40487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Πρωτότυπο με προσαρμοσμένο πλαίσιο από ανακυκλωμένο ξύλο, σχεδιασμένο από την AUAS και κατασκευασμένο από την Panter.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type="title"/>
          </p:nvPr>
        </p:nvSpPr>
        <p:spPr>
          <a:xfrm>
            <a:off x="1705805" y="56352"/>
            <a:ext cx="6335110"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Η ΜΕΛΕΤΗ ΠΕΡΙΠΤΩΣΗΣ ΤΗΣ ΑΡΕΝΑΣ ΤΟΥ ΑΜΣΤΕΡΝΤΑΜ</a:t>
            </a:r>
            <a:endParaRPr/>
          </a:p>
        </p:txBody>
      </p:sp>
      <p:sp>
        <p:nvSpPr>
          <p:cNvPr id="243" name="Google Shape;243;p31"/>
          <p:cNvSpPr txBox="1"/>
          <p:nvPr/>
        </p:nvSpPr>
        <p:spPr>
          <a:xfrm>
            <a:off x="531540" y="1806602"/>
            <a:ext cx="713620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Σχέδια καρέκλας με ψηφιακά παραγόμενο σκελετό</a:t>
            </a:r>
            <a:endParaRPr b="1" i="0" sz="1400" u="none" cap="none" strike="noStrike">
              <a:solidFill>
                <a:srgbClr val="000000"/>
              </a:solidFill>
              <a:latin typeface="Arial"/>
              <a:ea typeface="Arial"/>
              <a:cs typeface="Arial"/>
              <a:sym typeface="Arial"/>
            </a:endParaRPr>
          </a:p>
        </p:txBody>
      </p:sp>
      <p:sp>
        <p:nvSpPr>
          <p:cNvPr id="244" name="Google Shape;244;p31"/>
          <p:cNvSpPr txBox="1"/>
          <p:nvPr/>
        </p:nvSpPr>
        <p:spPr>
          <a:xfrm>
            <a:off x="539711" y="1349587"/>
            <a:ext cx="8064577"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Σενάριο 2: Αναβαθμιστική ανακύκλωση καθισμάτων σταδίων/ μετατροπή σε καρέκλες καταναλωτών</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p:txBody>
      </p:sp>
      <p:sp>
        <p:nvSpPr>
          <p:cNvPr id="245" name="Google Shape;245;p31"/>
          <p:cNvSpPr txBox="1"/>
          <p:nvPr/>
        </p:nvSpPr>
        <p:spPr>
          <a:xfrm>
            <a:off x="5932974" y="4345411"/>
            <a:ext cx="3034820" cy="68769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Πηγή: </a:t>
            </a:r>
            <a:r>
              <a:rPr b="0" i="0" lang="en-IE" sz="800" u="sng" cap="none" strike="noStrike">
                <a:solidFill>
                  <a:srgbClr val="000000"/>
                </a:solidFill>
                <a:latin typeface="Arial"/>
                <a:ea typeface="Arial"/>
                <a:cs typeface="Arial"/>
                <a:sym typeface="Arial"/>
                <a:hlinkClick r:id="rId3">
                  <a:extLst>
                    <a:ext uri="{A12FA001-AC4F-418D-AE19-62706E023703}">
                      <ahyp:hlinkClr val="tx"/>
                    </a:ext>
                  </a:extLst>
                </a:hlinkClick>
              </a:rPr>
              <a:t>https://www.hva.nl/binaries/content/assets/subsites/kc-techniek/second-life-of-a-stadium-seat.pdf?1541515706243</a:t>
            </a:r>
            <a:endParaRPr b="0" i="0" sz="800" u="none" cap="none" strike="noStrike">
              <a:solidFill>
                <a:srgbClr val="000000"/>
              </a:solidFill>
              <a:latin typeface="Arial"/>
              <a:ea typeface="Arial"/>
              <a:cs typeface="Arial"/>
              <a:sym typeface="Arial"/>
            </a:endParaRPr>
          </a:p>
        </p:txBody>
      </p:sp>
      <p:sp>
        <p:nvSpPr>
          <p:cNvPr id="246" name="Google Shape;246;p31"/>
          <p:cNvSpPr txBox="1"/>
          <p:nvPr/>
        </p:nvSpPr>
        <p:spPr>
          <a:xfrm>
            <a:off x="531540" y="2099997"/>
            <a:ext cx="5393263" cy="26776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200" u="none" cap="none" strike="noStrike">
                <a:solidFill>
                  <a:srgbClr val="000000"/>
                </a:solidFill>
                <a:latin typeface="Arial"/>
                <a:ea typeface="Arial"/>
                <a:cs typeface="Arial"/>
                <a:sym typeface="Arial"/>
              </a:rPr>
              <a:t>Η ψηφιακή παραγωγή καθιστά εύκολη τη δημιουργία πολύπλοκων σχημάτων που ταιριάζουν στα ειδικά χαρακτηριστικά των πλαστικών καθισμάτων.</a:t>
            </a:r>
            <a:endParaRPr/>
          </a:p>
          <a:p>
            <a:pPr indent="0" lvl="0" marL="0" marR="0" rtl="0" algn="just">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IE" sz="1200" u="none" cap="none" strike="noStrike">
                <a:solidFill>
                  <a:srgbClr val="000000"/>
                </a:solidFill>
                <a:latin typeface="Arial"/>
                <a:ea typeface="Arial"/>
                <a:cs typeface="Arial"/>
                <a:sym typeface="Arial"/>
              </a:rPr>
              <a:t>Ένα παράδειγμα ήταν ένα σετ από ξεχωριστά επίπεδα ξύλινα κομμάτια που μπορούν να συναρμολογηθούν από τον πελάτη. Μπορεί να παραχθεί με CNC, φρεζάροντας μια ενιαία τυποποιημένη ξύλινη πλάκα, απόλυτα κατάλληλη για συσκευασία και αποστολή στον τελικό πελάτη. Με την ίδια μέθοδο, παρήχθη εναλλακτικά μια πτυσσόμενη καρέκλα. Η τρισδιάστατη εκτύπωση χρησιμοποιήθηκε για την παραγωγή ενός πλαστικού συνδέσμου για τη διασύνδεση τυποποιημένων σωληνωτών προφίλ σε ένα κατάλληλο πλαίσιο καρέκλας. Αυτή η επιλογή θα μπορούσε να συμβάλει στη μείωση του κόστους μεταφοράς λόγω της πιθανής εκτύπωσης σε διαφορετικές τοποθεσίες.</a:t>
            </a:r>
            <a:endParaRPr b="0" i="0" sz="1200" u="none" cap="none" strike="noStrike">
              <a:solidFill>
                <a:srgbClr val="000000"/>
              </a:solidFill>
              <a:latin typeface="Arial"/>
              <a:ea typeface="Arial"/>
              <a:cs typeface="Arial"/>
              <a:sym typeface="Arial"/>
            </a:endParaRPr>
          </a:p>
        </p:txBody>
      </p:sp>
      <p:pic>
        <p:nvPicPr>
          <p:cNvPr id="247" name="Google Shape;247;p31"/>
          <p:cNvPicPr preferRelativeResize="0"/>
          <p:nvPr/>
        </p:nvPicPr>
        <p:blipFill rotWithShape="1">
          <a:blip r:embed="rId4">
            <a:alphaModFix/>
          </a:blip>
          <a:srcRect b="0" l="0" r="0" t="0"/>
          <a:stretch/>
        </p:blipFill>
        <p:spPr>
          <a:xfrm>
            <a:off x="6154723" y="2448285"/>
            <a:ext cx="1521195" cy="1477103"/>
          </a:xfrm>
          <a:prstGeom prst="rect">
            <a:avLst/>
          </a:prstGeom>
          <a:noFill/>
          <a:ln>
            <a:noFill/>
          </a:ln>
        </p:spPr>
      </p:pic>
      <p:pic>
        <p:nvPicPr>
          <p:cNvPr id="248" name="Google Shape;248;p31"/>
          <p:cNvPicPr preferRelativeResize="0"/>
          <p:nvPr/>
        </p:nvPicPr>
        <p:blipFill rotWithShape="1">
          <a:blip r:embed="rId5">
            <a:alphaModFix/>
          </a:blip>
          <a:srcRect b="0" l="0" r="0" t="0"/>
          <a:stretch/>
        </p:blipFill>
        <p:spPr>
          <a:xfrm>
            <a:off x="7786000" y="2061374"/>
            <a:ext cx="977903" cy="1363917"/>
          </a:xfrm>
          <a:prstGeom prst="rect">
            <a:avLst/>
          </a:prstGeom>
          <a:noFill/>
          <a:ln>
            <a:noFill/>
          </a:ln>
        </p:spPr>
      </p:pic>
      <p:sp>
        <p:nvSpPr>
          <p:cNvPr id="249" name="Google Shape;249;p31"/>
          <p:cNvSpPr txBox="1"/>
          <p:nvPr/>
        </p:nvSpPr>
        <p:spPr>
          <a:xfrm>
            <a:off x="6044641" y="3925388"/>
            <a:ext cx="2386978" cy="40487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Σχεδιασμός και πρωτότυπα από την AUAS με ψηφιακά παραγόμενο σκελετό που μπορεί εύκολα να διαμορφωθεί.</a:t>
            </a:r>
            <a:endParaRPr/>
          </a:p>
        </p:txBody>
      </p:sp>
      <p:sp>
        <p:nvSpPr>
          <p:cNvPr id="250" name="Google Shape;250;p31"/>
          <p:cNvSpPr txBox="1"/>
          <p:nvPr/>
        </p:nvSpPr>
        <p:spPr>
          <a:xfrm>
            <a:off x="7667747" y="3350961"/>
            <a:ext cx="1378102" cy="40487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Πρωτότυπο πτυσσόμενης καρέκλας από την AUAS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1801099" y="192103"/>
            <a:ext cx="6378652"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Η ΜΕΛΕΤΗ ΠΕΡΙΠΤΩΣΗΣ ΤΗΣ ΑΡΕΝΑΣ ΤΟΥ ΑΜΣΤΕΡΝΤΑΜ</a:t>
            </a:r>
            <a:endParaRPr/>
          </a:p>
        </p:txBody>
      </p:sp>
      <p:sp>
        <p:nvSpPr>
          <p:cNvPr id="256" name="Google Shape;256;p32"/>
          <p:cNvSpPr txBox="1"/>
          <p:nvPr/>
        </p:nvSpPr>
        <p:spPr>
          <a:xfrm>
            <a:off x="539711" y="1399639"/>
            <a:ext cx="806457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Σενάριο 3: Ανακύκλωση της πρώτης ύλης των καθισμάτων γηπέδων για διάφορες εφαρμογές</a:t>
            </a:r>
            <a:endParaRPr b="1" i="0" sz="1400" u="none" cap="none" strike="noStrike">
              <a:solidFill>
                <a:srgbClr val="000000"/>
              </a:solidFill>
              <a:latin typeface="Arial"/>
              <a:ea typeface="Arial"/>
              <a:cs typeface="Arial"/>
              <a:sym typeface="Arial"/>
            </a:endParaRPr>
          </a:p>
        </p:txBody>
      </p:sp>
      <p:sp>
        <p:nvSpPr>
          <p:cNvPr id="257" name="Google Shape;257;p32"/>
          <p:cNvSpPr txBox="1"/>
          <p:nvPr/>
        </p:nvSpPr>
        <p:spPr>
          <a:xfrm>
            <a:off x="5932974" y="4345411"/>
            <a:ext cx="3034820" cy="68769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Πηγή: </a:t>
            </a:r>
            <a:r>
              <a:rPr b="0" i="0" lang="en-IE" sz="800" u="sng" cap="none" strike="noStrike">
                <a:solidFill>
                  <a:srgbClr val="000000"/>
                </a:solidFill>
                <a:latin typeface="Arial"/>
                <a:ea typeface="Arial"/>
                <a:cs typeface="Arial"/>
                <a:sym typeface="Arial"/>
                <a:hlinkClick r:id="rId3">
                  <a:extLst>
                    <a:ext uri="{A12FA001-AC4F-418D-AE19-62706E023703}">
                      <ahyp:hlinkClr val="tx"/>
                    </a:ext>
                  </a:extLst>
                </a:hlinkClick>
              </a:rPr>
              <a:t>https://www.hva.nl/binaries/content/assets/subsites/kc-techniek/second-life-of-a-stadium-seat.pdf?1541515706243</a:t>
            </a:r>
            <a:endParaRPr b="0" i="0" sz="800" u="none" cap="none" strike="noStrike">
              <a:solidFill>
                <a:srgbClr val="000000"/>
              </a:solidFill>
              <a:latin typeface="Arial"/>
              <a:ea typeface="Arial"/>
              <a:cs typeface="Arial"/>
              <a:sym typeface="Arial"/>
            </a:endParaRPr>
          </a:p>
        </p:txBody>
      </p:sp>
      <p:sp>
        <p:nvSpPr>
          <p:cNvPr id="258" name="Google Shape;258;p32"/>
          <p:cNvSpPr txBox="1"/>
          <p:nvPr/>
        </p:nvSpPr>
        <p:spPr>
          <a:xfrm>
            <a:off x="539711" y="1899125"/>
            <a:ext cx="5297566" cy="246221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Δεν θα είναι και τα 50.000 καθίσματα των γηπέδων κατάλληλα για επαναχρησιμοποίηση μέσω αναδιανομής ή ανακύκλωσης λόγω σπασμένων, υποβαθμισμένων καθισμάτων. Διερευνήθηκε μια διαδικασία ανακύκλωσης για αυτά τα εναπομείναντα πλαστικά μέρη, ώστε να χρησιμοποιηθούν ως «νέα» πρώτη ύλη για την κατασκευή προϊόντων.</a:t>
            </a:r>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Με στόχο να διατηρηθεί η πρώτη ύλη των καθισμάτων όσο το δυνατόν πιο κοντά στο πρωτότυπο, δοκιμάστηκαν διαφορετικές τεχνικές επεξεργασίας, για να καθοριστούν οι πιθανές εφαρμογές, δηλαδή η χύτευση με πίεση και έγχυση και η τρισδιάστατη εκτύπωση.</a:t>
            </a:r>
            <a:endParaRPr b="0" i="0" sz="1400" u="none" cap="none" strike="noStrike">
              <a:solidFill>
                <a:srgbClr val="000000"/>
              </a:solidFill>
              <a:latin typeface="Arial"/>
              <a:ea typeface="Arial"/>
              <a:cs typeface="Arial"/>
              <a:sym typeface="Arial"/>
            </a:endParaRPr>
          </a:p>
        </p:txBody>
      </p:sp>
      <p:pic>
        <p:nvPicPr>
          <p:cNvPr id="259" name="Google Shape;259;p32"/>
          <p:cNvPicPr preferRelativeResize="0"/>
          <p:nvPr/>
        </p:nvPicPr>
        <p:blipFill rotWithShape="1">
          <a:blip r:embed="rId4">
            <a:alphaModFix/>
          </a:blip>
          <a:srcRect b="0" l="0" r="0" t="0"/>
          <a:stretch/>
        </p:blipFill>
        <p:spPr>
          <a:xfrm>
            <a:off x="6074022" y="2445616"/>
            <a:ext cx="2752724" cy="1319212"/>
          </a:xfrm>
          <a:prstGeom prst="rect">
            <a:avLst/>
          </a:prstGeom>
          <a:noFill/>
          <a:ln>
            <a:noFill/>
          </a:ln>
        </p:spPr>
      </p:pic>
      <p:sp>
        <p:nvSpPr>
          <p:cNvPr id="260" name="Google Shape;260;p32"/>
          <p:cNvSpPr txBox="1"/>
          <p:nvPr/>
        </p:nvSpPr>
        <p:spPr>
          <a:xfrm>
            <a:off x="6044640" y="3755260"/>
            <a:ext cx="2752723" cy="40487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Κοκκοποίηση από παλιά πλαστικά καθίσματα.</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3"/>
          <p:cNvSpPr txBox="1"/>
          <p:nvPr>
            <p:ph type="title"/>
          </p:nvPr>
        </p:nvSpPr>
        <p:spPr>
          <a:xfrm>
            <a:off x="1771119" y="253846"/>
            <a:ext cx="6349624"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Η ΜΕΛΕΤΗ ΠΕΡΙΠΤΩΣΗΣ ΤΗΣ ΑΡΕΝΑΣ ΤΟΥ ΑΜΣΤΕΡΝΤΑΜ</a:t>
            </a:r>
            <a:endParaRPr/>
          </a:p>
        </p:txBody>
      </p:sp>
      <p:sp>
        <p:nvSpPr>
          <p:cNvPr id="266" name="Google Shape;266;p33"/>
          <p:cNvSpPr txBox="1"/>
          <p:nvPr/>
        </p:nvSpPr>
        <p:spPr>
          <a:xfrm>
            <a:off x="539711" y="1452621"/>
            <a:ext cx="8064577"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Σενάριο 3: Ανακύκλωση της πρώτης ύλης των καθισμάτων των γηπέδων για </a:t>
            </a:r>
            <a:endParaRPr/>
          </a:p>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διάφορες εφαρμογές</a:t>
            </a:r>
            <a:endParaRPr b="1" i="0" sz="1400" u="none" cap="none" strike="noStrike">
              <a:solidFill>
                <a:srgbClr val="000000"/>
              </a:solidFill>
              <a:latin typeface="Arial"/>
              <a:ea typeface="Arial"/>
              <a:cs typeface="Arial"/>
              <a:sym typeface="Arial"/>
            </a:endParaRPr>
          </a:p>
        </p:txBody>
      </p:sp>
      <p:sp>
        <p:nvSpPr>
          <p:cNvPr id="267" name="Google Shape;267;p33"/>
          <p:cNvSpPr txBox="1"/>
          <p:nvPr/>
        </p:nvSpPr>
        <p:spPr>
          <a:xfrm>
            <a:off x="5932974" y="4345411"/>
            <a:ext cx="3034820" cy="68769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Πηγή: </a:t>
            </a:r>
            <a:r>
              <a:rPr b="0" i="0" lang="en-IE" sz="800" u="sng" cap="none" strike="noStrike">
                <a:solidFill>
                  <a:srgbClr val="000000"/>
                </a:solidFill>
                <a:latin typeface="Arial"/>
                <a:ea typeface="Arial"/>
                <a:cs typeface="Arial"/>
                <a:sym typeface="Arial"/>
                <a:hlinkClick r:id="rId3">
                  <a:extLst>
                    <a:ext uri="{A12FA001-AC4F-418D-AE19-62706E023703}">
                      <ahyp:hlinkClr val="tx"/>
                    </a:ext>
                  </a:extLst>
                </a:hlinkClick>
              </a:rPr>
              <a:t>https://www.hva.nl/binaries/content/assets/subsites/kc-techniek/second-life-of-a-stadium-seat.pdf?1541515706243</a:t>
            </a:r>
            <a:endParaRPr b="0" i="0" sz="800" u="none" cap="none" strike="noStrike">
              <a:solidFill>
                <a:srgbClr val="000000"/>
              </a:solidFill>
              <a:latin typeface="Arial"/>
              <a:ea typeface="Arial"/>
              <a:cs typeface="Arial"/>
              <a:sym typeface="Arial"/>
            </a:endParaRPr>
          </a:p>
        </p:txBody>
      </p:sp>
      <p:sp>
        <p:nvSpPr>
          <p:cNvPr id="268" name="Google Shape;268;p33"/>
          <p:cNvSpPr txBox="1"/>
          <p:nvPr/>
        </p:nvSpPr>
        <p:spPr>
          <a:xfrm>
            <a:off x="539711" y="1975841"/>
            <a:ext cx="5297566" cy="2893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Μετά από δοκιμές, το κοκκοποιημένο υλικό των καθισμάτων αποδείχθηκε εξίσου αποτελεσματικό με το παρθένο πολυπροπυλένιο. Η αντοχή σε εφελκυσμό, η ελαστικότητα και η πυκνότητα έδειξαν ελπιδοφόρα αποτελέσματα: κατέδειξαν καλή απόδοση του υλικού, ελαφρώς κατώτερη από το παρθένο νέο υλικό (η τελική εφαρμογή υπόκειται σε περισσότερη ανάλυση του υλικού).</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Η τρισδιάστατη εκτύπωση μπορεί να προωθήσει την κυκλική οικονομία με τη χρήση ανακυκλωμένων πλαστικών και να ξεκλειδώσει ένα δημιουργικό δυναμικό, μια κοινωνική σύνδεση και έναν περιβαλλοντικά θετικό αντίκτυπο που πρέπει να αξιοποιηθεί.</a:t>
            </a:r>
            <a:endParaRPr b="0" i="0" sz="1400" u="none" cap="none" strike="noStrike">
              <a:solidFill>
                <a:srgbClr val="000000"/>
              </a:solidFill>
              <a:latin typeface="Arial"/>
              <a:ea typeface="Arial"/>
              <a:cs typeface="Arial"/>
              <a:sym typeface="Arial"/>
            </a:endParaRPr>
          </a:p>
        </p:txBody>
      </p:sp>
      <p:sp>
        <p:nvSpPr>
          <p:cNvPr id="269" name="Google Shape;269;p33"/>
          <p:cNvSpPr txBox="1"/>
          <p:nvPr/>
        </p:nvSpPr>
        <p:spPr>
          <a:xfrm>
            <a:off x="6327479" y="4162048"/>
            <a:ext cx="2752723" cy="40487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Τρισδιάστατη εκτύπωση μεγάλης κλίμακας με βιομηχανικό ρομποτικό βραχίονα.</a:t>
            </a:r>
            <a:endParaRPr/>
          </a:p>
        </p:txBody>
      </p:sp>
      <p:pic>
        <p:nvPicPr>
          <p:cNvPr id="270" name="Google Shape;270;p33"/>
          <p:cNvPicPr preferRelativeResize="0"/>
          <p:nvPr/>
        </p:nvPicPr>
        <p:blipFill rotWithShape="1">
          <a:blip r:embed="rId4">
            <a:alphaModFix/>
          </a:blip>
          <a:srcRect b="0" l="0" r="0" t="0"/>
          <a:stretch/>
        </p:blipFill>
        <p:spPr>
          <a:xfrm>
            <a:off x="7402521" y="1586065"/>
            <a:ext cx="1436444" cy="610674"/>
          </a:xfrm>
          <a:prstGeom prst="rect">
            <a:avLst/>
          </a:prstGeom>
          <a:noFill/>
          <a:ln>
            <a:noFill/>
          </a:ln>
        </p:spPr>
      </p:pic>
      <p:pic>
        <p:nvPicPr>
          <p:cNvPr id="271" name="Google Shape;271;p33"/>
          <p:cNvPicPr preferRelativeResize="0"/>
          <p:nvPr/>
        </p:nvPicPr>
        <p:blipFill rotWithShape="1">
          <a:blip r:embed="rId5">
            <a:alphaModFix/>
          </a:blip>
          <a:srcRect b="0" l="0" r="0" t="0"/>
          <a:stretch/>
        </p:blipFill>
        <p:spPr>
          <a:xfrm>
            <a:off x="6458547" y="2718993"/>
            <a:ext cx="2364711" cy="1492974"/>
          </a:xfrm>
          <a:prstGeom prst="rect">
            <a:avLst/>
          </a:prstGeom>
          <a:noFill/>
          <a:ln>
            <a:noFill/>
          </a:ln>
        </p:spPr>
      </p:pic>
      <p:sp>
        <p:nvSpPr>
          <p:cNvPr id="272" name="Google Shape;272;p33"/>
          <p:cNvSpPr txBox="1"/>
          <p:nvPr/>
        </p:nvSpPr>
        <p:spPr>
          <a:xfrm>
            <a:off x="6241312" y="2369313"/>
            <a:ext cx="2902687" cy="40487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Τρισδιάστατη εκτύπωση νήματος και ράβδοι δοκιμής εφελκυσμού για δοκιμές υλικών</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1771119" y="576578"/>
            <a:ext cx="5661071"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Άσκηση 1</a:t>
            </a:r>
            <a:endParaRPr/>
          </a:p>
        </p:txBody>
      </p:sp>
      <p:sp>
        <p:nvSpPr>
          <p:cNvPr id="278" name="Google Shape;278;p34"/>
          <p:cNvSpPr txBox="1"/>
          <p:nvPr/>
        </p:nvSpPr>
        <p:spPr>
          <a:xfrm>
            <a:off x="539711" y="1471249"/>
            <a:ext cx="806457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Σχεδιαστική σκέψη</a:t>
            </a:r>
            <a:endParaRPr b="1" i="0" sz="1400" u="none" cap="none" strike="noStrike">
              <a:solidFill>
                <a:srgbClr val="000000"/>
              </a:solidFill>
              <a:latin typeface="Arial"/>
              <a:ea typeface="Arial"/>
              <a:cs typeface="Arial"/>
              <a:sym typeface="Arial"/>
            </a:endParaRPr>
          </a:p>
        </p:txBody>
      </p:sp>
      <p:sp>
        <p:nvSpPr>
          <p:cNvPr id="279" name="Google Shape;279;p34"/>
          <p:cNvSpPr txBox="1"/>
          <p:nvPr/>
        </p:nvSpPr>
        <p:spPr>
          <a:xfrm>
            <a:off x="539711" y="1807426"/>
            <a:ext cx="3681414" cy="20313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Φανταστείτε ότι πρέπει να βρείτε μια λύση για το πώς αυτές οι παλιές πλαστικές καρέκλες θα μπορούσαν να μετατραπούν σε μια συνεργατική δράση επαναχρησιμοποίησης/ανακύκλωσης με άλλες χώρες.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Σας έχει ανατεθεί η δημιουργία ενός </a:t>
            </a:r>
            <a:r>
              <a:rPr b="1" i="0" lang="en-IE" sz="1400" u="none" cap="none" strike="noStrike">
                <a:solidFill>
                  <a:srgbClr val="000000"/>
                </a:solidFill>
                <a:latin typeface="Arial"/>
                <a:ea typeface="Arial"/>
                <a:cs typeface="Arial"/>
                <a:sym typeface="Arial"/>
              </a:rPr>
              <a:t>καμβά σχεδιαστικής σκέψης ως δομημένη προσέγγιση για τον σχεδιασμό μιας στρατηγικής και μιας διαδικασίας με γνώμονα τον σχεδιασμό</a:t>
            </a:r>
            <a:r>
              <a:rPr b="0" i="0" lang="en-I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descr="  The design thinking process according to the    Stanford d. School   .  " id="280" name="Google Shape;280;p34"/>
          <p:cNvPicPr preferRelativeResize="0"/>
          <p:nvPr/>
        </p:nvPicPr>
        <p:blipFill rotWithShape="1">
          <a:blip r:embed="rId3">
            <a:alphaModFix/>
          </a:blip>
          <a:srcRect b="0" l="0" r="0" t="0"/>
          <a:stretch/>
        </p:blipFill>
        <p:spPr>
          <a:xfrm>
            <a:off x="4742123" y="1756915"/>
            <a:ext cx="4221123" cy="1421698"/>
          </a:xfrm>
          <a:prstGeom prst="rect">
            <a:avLst/>
          </a:prstGeom>
          <a:noFill/>
          <a:ln>
            <a:noFill/>
          </a:ln>
        </p:spPr>
      </p:pic>
      <p:sp>
        <p:nvSpPr>
          <p:cNvPr id="281" name="Google Shape;281;p34"/>
          <p:cNvSpPr txBox="1"/>
          <p:nvPr/>
        </p:nvSpPr>
        <p:spPr>
          <a:xfrm>
            <a:off x="5569468" y="3103660"/>
            <a:ext cx="3034820" cy="307777"/>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Πηγή: </a:t>
            </a:r>
            <a:r>
              <a:rPr b="0" i="0" lang="en-IE" sz="800" u="sng" cap="none" strike="noStrike">
                <a:solidFill>
                  <a:srgbClr val="000000"/>
                </a:solidFill>
                <a:latin typeface="Arial"/>
                <a:ea typeface="Arial"/>
                <a:cs typeface="Arial"/>
                <a:sym typeface="Arial"/>
                <a:hlinkClick r:id="rId4">
                  <a:extLst>
                    <a:ext uri="{A12FA001-AC4F-418D-AE19-62706E023703}">
                      <ahyp:hlinkClr val="tx"/>
                    </a:ext>
                  </a:extLst>
                </a:hlinkClick>
              </a:rPr>
              <a:t>https://freshworks.io/design-thinking-process/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5"/>
          <p:cNvPicPr preferRelativeResize="0"/>
          <p:nvPr/>
        </p:nvPicPr>
        <p:blipFill rotWithShape="1">
          <a:blip r:embed="rId3">
            <a:alphaModFix/>
          </a:blip>
          <a:srcRect b="0" l="0" r="0" t="0"/>
          <a:stretch/>
        </p:blipFill>
        <p:spPr>
          <a:xfrm>
            <a:off x="2881423" y="1368198"/>
            <a:ext cx="5960548" cy="3360587"/>
          </a:xfrm>
          <a:prstGeom prst="rect">
            <a:avLst/>
          </a:prstGeom>
          <a:noFill/>
          <a:ln>
            <a:noFill/>
          </a:ln>
        </p:spPr>
      </p:pic>
      <p:sp>
        <p:nvSpPr>
          <p:cNvPr id="287" name="Google Shape;287;p35"/>
          <p:cNvSpPr txBox="1"/>
          <p:nvPr>
            <p:ph type="title"/>
          </p:nvPr>
        </p:nvSpPr>
        <p:spPr>
          <a:xfrm>
            <a:off x="1771119" y="576578"/>
            <a:ext cx="5661071"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Άσκηση 1</a:t>
            </a:r>
            <a:endParaRPr/>
          </a:p>
        </p:txBody>
      </p:sp>
      <p:sp>
        <p:nvSpPr>
          <p:cNvPr id="288" name="Google Shape;288;p35"/>
          <p:cNvSpPr txBox="1"/>
          <p:nvPr/>
        </p:nvSpPr>
        <p:spPr>
          <a:xfrm>
            <a:off x="397171" y="1404798"/>
            <a:ext cx="2418600"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Καμβάς σχεδιαστικής σκέψης</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Ο καμβάς σχεδιαστικής σκέψης είναι ο χάρτης σας. Χρησιμοποιήστε τον για να επιλέξετε τον προορισμό του έργου σας, να σχεδιάσετε την καλύτερη διαδρομή για να φτάσετε εκεί, να δημιουργήσετε λεπτομερείς οδηγίες για ασφαλές ταξίδι και να καταγράψετε την πρόοδό σας καθώς προχωράτε.</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6"/>
          <p:cNvSpPr txBox="1"/>
          <p:nvPr>
            <p:ph type="title"/>
          </p:nvPr>
        </p:nvSpPr>
        <p:spPr>
          <a:xfrm>
            <a:off x="1771119" y="576578"/>
            <a:ext cx="5661071"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Άσκηση 2</a:t>
            </a:r>
            <a:endParaRPr/>
          </a:p>
        </p:txBody>
      </p:sp>
      <p:sp>
        <p:nvSpPr>
          <p:cNvPr id="294" name="Google Shape;294;p36"/>
          <p:cNvSpPr txBox="1"/>
          <p:nvPr/>
        </p:nvSpPr>
        <p:spPr>
          <a:xfrm>
            <a:off x="539711" y="1657111"/>
            <a:ext cx="806457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Καμβάς Επιχειρηματικού Μοντέλου </a:t>
            </a:r>
            <a:endParaRPr b="1" i="0" sz="1400" u="none" cap="none" strike="noStrike">
              <a:solidFill>
                <a:srgbClr val="000000"/>
              </a:solidFill>
              <a:latin typeface="Arial"/>
              <a:ea typeface="Arial"/>
              <a:cs typeface="Arial"/>
              <a:sym typeface="Arial"/>
            </a:endParaRPr>
          </a:p>
        </p:txBody>
      </p:sp>
      <p:sp>
        <p:nvSpPr>
          <p:cNvPr id="295" name="Google Shape;295;p36"/>
          <p:cNvSpPr txBox="1"/>
          <p:nvPr/>
        </p:nvSpPr>
        <p:spPr>
          <a:xfrm>
            <a:off x="539711" y="2277671"/>
            <a:ext cx="3681414"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Φανταστείτε ότι είστε παραγωγός πλαστικών καρεκλών που αντιμετωπίζει μεγάλη έλλειψη πρώτων υλών και πρέπει να βρείτε μια λύση για την επιχείρησή σας, ακολουθώντας τις αρχές της κυκλικής οικονομίας. Χρησιμοποιήστε έναν καμβά επιχειρηματικού μοντέλου, για να αναπτύξετε ένα νέο επιχειρηματικό μοντέλο.</a:t>
            </a:r>
            <a:endParaRPr/>
          </a:p>
        </p:txBody>
      </p:sp>
      <p:pic>
        <p:nvPicPr>
          <p:cNvPr id="296" name="Google Shape;296;p36"/>
          <p:cNvPicPr preferRelativeResize="0"/>
          <p:nvPr/>
        </p:nvPicPr>
        <p:blipFill rotWithShape="1">
          <a:blip r:embed="rId3">
            <a:alphaModFix/>
          </a:blip>
          <a:srcRect b="0" l="0" r="0" t="0"/>
          <a:stretch/>
        </p:blipFill>
        <p:spPr>
          <a:xfrm>
            <a:off x="4922877" y="966787"/>
            <a:ext cx="2886075" cy="3209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
          <p:cNvSpPr txBox="1"/>
          <p:nvPr>
            <p:ph type="title"/>
          </p:nvPr>
        </p:nvSpPr>
        <p:spPr>
          <a:xfrm>
            <a:off x="-202740" y="675365"/>
            <a:ext cx="6619563"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t>Η ΔΕΥΤΕΡΗ ΖΩΗ ΕΝΟΣ ΚΑΘΙΣΜΑΤΟΣ ΣΤΑΔΙΟΥ</a:t>
            </a:r>
            <a:endParaRPr/>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p2"/>
          <p:cNvSpPr txBox="1"/>
          <p:nvPr>
            <p:ph idx="1" type="subTitle"/>
          </p:nvPr>
        </p:nvSpPr>
        <p:spPr>
          <a:xfrm>
            <a:off x="395934" y="2136706"/>
            <a:ext cx="3115791" cy="1281784"/>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lang="en-IE"/>
              <a:t>ΑΡΕΝΑ ΑΜΣΤΕΡΝΤΑΜ: ΜΙΑ ΜΕΛΕΤΗ ΠΕΡΙΠΤΩΣΗΣ ΓΙΑ ΤΗΝ ΕΠΑΝΑΧΡΗΣΙΜΟΠΟΙΗΣΗ ΚΑΙ ΑΝΑΚΥΚΛΩΣΗ ΑΠΟΡΡΙΦΘΕΝΤΩΝ ΚΑΘΙΣΜΑΤΩΝ ΣΤΑΔΙΟΥ</a:t>
            </a:r>
            <a:endParaRPr/>
          </a:p>
        </p:txBody>
      </p:sp>
      <p:sp>
        <p:nvSpPr>
          <p:cNvPr id="143" name="Google Shape;143;p2"/>
          <p:cNvSpPr txBox="1"/>
          <p:nvPr/>
        </p:nvSpPr>
        <p:spPr>
          <a:xfrm>
            <a:off x="7674961" y="4344193"/>
            <a:ext cx="169775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E" sz="1100" u="sng" cap="none" strike="noStrike">
                <a:solidFill>
                  <a:srgbClr val="15A7A1"/>
                </a:solidFill>
                <a:latin typeface="Arial"/>
                <a:ea typeface="Arial"/>
                <a:cs typeface="Arial"/>
                <a:sym typeface="Arial"/>
                <a:hlinkClick r:id="rId3">
                  <a:extLst>
                    <a:ext uri="{A12FA001-AC4F-418D-AE19-62706E023703}">
                      <ahyp:hlinkClr val="tx"/>
                    </a:ext>
                  </a:extLst>
                </a:hlinkClick>
              </a:rPr>
              <a:t>CC BY-SA 4.0</a:t>
            </a:r>
            <a:endParaRPr b="0" i="0" sz="1100" u="none" cap="none" strike="noStrike">
              <a:solidFill>
                <a:srgbClr val="15A7A1"/>
              </a:solidFill>
              <a:latin typeface="Arial"/>
              <a:ea typeface="Arial"/>
              <a:cs typeface="Arial"/>
              <a:sym typeface="Arial"/>
            </a:endParaRPr>
          </a:p>
        </p:txBody>
      </p:sp>
      <p:pic>
        <p:nvPicPr>
          <p:cNvPr descr="undefined" id="144" name="Google Shape;144;p2"/>
          <p:cNvPicPr preferRelativeResize="0"/>
          <p:nvPr/>
        </p:nvPicPr>
        <p:blipFill rotWithShape="1">
          <a:blip r:embed="rId4">
            <a:alphaModFix/>
          </a:blip>
          <a:srcRect b="0" l="0" r="0" t="0"/>
          <a:stretch/>
        </p:blipFill>
        <p:spPr>
          <a:xfrm>
            <a:off x="4104812" y="1928191"/>
            <a:ext cx="3570149" cy="26776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7"/>
          <p:cNvSpPr txBox="1"/>
          <p:nvPr>
            <p:ph type="title"/>
          </p:nvPr>
        </p:nvSpPr>
        <p:spPr>
          <a:xfrm>
            <a:off x="1771119" y="576578"/>
            <a:ext cx="5661071"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Άσκηση 2</a:t>
            </a:r>
            <a:endParaRPr/>
          </a:p>
        </p:txBody>
      </p:sp>
      <p:sp>
        <p:nvSpPr>
          <p:cNvPr id="302" name="Google Shape;302;p37"/>
          <p:cNvSpPr txBox="1"/>
          <p:nvPr/>
        </p:nvSpPr>
        <p:spPr>
          <a:xfrm>
            <a:off x="503526" y="1334752"/>
            <a:ext cx="2451777"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Καμβάς Επιχειρηματικού Μοντέλου</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Ο καμβάς επιχειρηματικού μοντέλου είναι ένα εξαιρετικό εργαλείο που σας βοηθά να κατανοήσετε ένα επιχειρηματικό μοντέλο με απλό και δομημένο τρόπο. Θα οδηγήσει σε γνώσεις σχετικά με τους πελάτες που εξυπηρετείτε, τις προτάσεις αξίας που προσφέρονται μέσω ποιων καναλιών και τον τρόπο με τον οποίο η εταιρεία σας έχει κέρδος. </a:t>
            </a:r>
            <a:endParaRPr b="0" i="0" sz="1400" u="none" cap="none" strike="noStrike">
              <a:solidFill>
                <a:srgbClr val="000000"/>
              </a:solidFill>
              <a:latin typeface="Arial"/>
              <a:ea typeface="Arial"/>
              <a:cs typeface="Arial"/>
              <a:sym typeface="Arial"/>
            </a:endParaRPr>
          </a:p>
        </p:txBody>
      </p:sp>
      <p:pic>
        <p:nvPicPr>
          <p:cNvPr id="303" name="Google Shape;303;p37"/>
          <p:cNvPicPr preferRelativeResize="0"/>
          <p:nvPr/>
        </p:nvPicPr>
        <p:blipFill rotWithShape="1">
          <a:blip r:embed="rId3">
            <a:alphaModFix/>
          </a:blip>
          <a:srcRect b="0" l="0" r="0" t="0"/>
          <a:stretch/>
        </p:blipFill>
        <p:spPr>
          <a:xfrm>
            <a:off x="2955303" y="1226474"/>
            <a:ext cx="5661071" cy="33404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0"/>
          <p:cNvSpPr txBox="1"/>
          <p:nvPr>
            <p:ph type="title"/>
          </p:nvPr>
        </p:nvSpPr>
        <p:spPr>
          <a:xfrm>
            <a:off x="749386" y="3439645"/>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t>Σας ευχαριστώ </a:t>
            </a:r>
            <a:endParaRPr/>
          </a:p>
        </p:txBody>
      </p:sp>
      <p:sp>
        <p:nvSpPr>
          <p:cNvPr id="309" name="Google Shape;309;p10"/>
          <p:cNvSpPr txBox="1"/>
          <p:nvPr/>
        </p:nvSpPr>
        <p:spPr>
          <a:xfrm>
            <a:off x="2780426" y="501018"/>
            <a:ext cx="4382374" cy="28007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IE" sz="3200" u="none" cap="none" strike="noStrike">
                <a:solidFill>
                  <a:srgbClr val="059540"/>
                </a:solidFill>
                <a:latin typeface="Bebas Neue"/>
                <a:ea typeface="Bebas Neue"/>
                <a:cs typeface="Bebas Neue"/>
                <a:sym typeface="Bebas Neue"/>
              </a:rPr>
              <a:t>Ανακεφαλαίωση και σύνοψη</a:t>
            </a:r>
            <a:endParaRPr/>
          </a:p>
          <a:p>
            <a:pPr indent="0" lvl="0" marL="0" marR="0" rtl="0" algn="ctr">
              <a:lnSpc>
                <a:spcPct val="100000"/>
              </a:lnSpc>
              <a:spcBef>
                <a:spcPts val="0"/>
              </a:spcBef>
              <a:spcAft>
                <a:spcPts val="0"/>
              </a:spcAft>
              <a:buNone/>
            </a:pPr>
            <a:r>
              <a:rPr b="0" i="0" lang="en-IE" sz="1600" u="none" cap="none" strike="noStrike">
                <a:solidFill>
                  <a:srgbClr val="059540"/>
                </a:solidFill>
                <a:latin typeface="Bebas Neue"/>
                <a:ea typeface="Bebas Neue"/>
                <a:cs typeface="Bebas Neue"/>
                <a:sym typeface="Bebas Neue"/>
              </a:rPr>
              <a:t>- Η δεύτερη ζωή ενός καθίσματος σταδίου</a:t>
            </a:r>
            <a:endParaRPr/>
          </a:p>
          <a:p>
            <a:pPr indent="0" lvl="0" marL="0" marR="0" rtl="0" algn="ctr">
              <a:lnSpc>
                <a:spcPct val="100000"/>
              </a:lnSpc>
              <a:spcBef>
                <a:spcPts val="0"/>
              </a:spcBef>
              <a:spcAft>
                <a:spcPts val="0"/>
              </a:spcAft>
              <a:buNone/>
            </a:pPr>
            <a:r>
              <a:rPr b="0" i="0" lang="en-IE" sz="1600" u="none" cap="none" strike="noStrike">
                <a:solidFill>
                  <a:srgbClr val="059540"/>
                </a:solidFill>
                <a:latin typeface="Bebas Neue"/>
                <a:ea typeface="Bebas Neue"/>
                <a:cs typeface="Bebas Neue"/>
                <a:sym typeface="Bebas Neue"/>
              </a:rPr>
              <a:t>- Κυκλικά επιχειρηματικά μοντέλα</a:t>
            </a:r>
            <a:endParaRPr/>
          </a:p>
          <a:p>
            <a:pPr indent="0" lvl="0" marL="0" marR="0" rtl="0" algn="ctr">
              <a:lnSpc>
                <a:spcPct val="100000"/>
              </a:lnSpc>
              <a:spcBef>
                <a:spcPts val="0"/>
              </a:spcBef>
              <a:spcAft>
                <a:spcPts val="0"/>
              </a:spcAft>
              <a:buNone/>
            </a:pPr>
            <a:r>
              <a:rPr b="0" i="0" lang="en-IE" sz="1600" u="none" cap="none" strike="noStrike">
                <a:solidFill>
                  <a:srgbClr val="059540"/>
                </a:solidFill>
                <a:latin typeface="Bebas Neue"/>
                <a:ea typeface="Bebas Neue"/>
                <a:cs typeface="Bebas Neue"/>
                <a:sym typeface="Bebas Neue"/>
              </a:rPr>
              <a:t>- Σχεδιαστική σκέψη</a:t>
            </a:r>
            <a:endParaRPr/>
          </a:p>
          <a:p>
            <a:pPr indent="0" lvl="0" marL="0" marR="0" rtl="0" algn="ctr">
              <a:lnSpc>
                <a:spcPct val="100000"/>
              </a:lnSpc>
              <a:spcBef>
                <a:spcPts val="0"/>
              </a:spcBef>
              <a:spcAft>
                <a:spcPts val="0"/>
              </a:spcAft>
              <a:buNone/>
            </a:pPr>
            <a:r>
              <a:rPr b="0" i="0" lang="en-IE" sz="1600" u="none" cap="none" strike="noStrike">
                <a:solidFill>
                  <a:srgbClr val="059540"/>
                </a:solidFill>
                <a:latin typeface="Bebas Neue"/>
                <a:ea typeface="Bebas Neue"/>
                <a:cs typeface="Bebas Neue"/>
                <a:sym typeface="Bebas Neue"/>
              </a:rPr>
              <a:t>- Συνεργατική ανακύκλωση/επαναχρησιμοποίηση</a:t>
            </a:r>
            <a:endParaRPr/>
          </a:p>
          <a:p>
            <a:pPr indent="0" lvl="0" marL="0" marR="0" rtl="0" algn="ctr">
              <a:lnSpc>
                <a:spcPct val="100000"/>
              </a:lnSpc>
              <a:spcBef>
                <a:spcPts val="0"/>
              </a:spcBef>
              <a:spcAft>
                <a:spcPts val="0"/>
              </a:spcAft>
              <a:buNone/>
            </a:pPr>
            <a:r>
              <a:rPr b="0" i="0" lang="en-IE" sz="1600" u="none" cap="none" strike="noStrike">
                <a:solidFill>
                  <a:srgbClr val="059540"/>
                </a:solidFill>
                <a:latin typeface="Bebas Neue"/>
                <a:ea typeface="Bebas Neue"/>
                <a:cs typeface="Bebas Neue"/>
                <a:sym typeface="Bebas Neue"/>
              </a:rPr>
              <a:t>- Καμβάς σχεδιαστικής σκέψης</a:t>
            </a:r>
            <a:endParaRPr/>
          </a:p>
          <a:p>
            <a:pPr indent="0" lvl="0" marL="0" marR="0" rtl="0" algn="ctr">
              <a:lnSpc>
                <a:spcPct val="100000"/>
              </a:lnSpc>
              <a:spcBef>
                <a:spcPts val="0"/>
              </a:spcBef>
              <a:spcAft>
                <a:spcPts val="0"/>
              </a:spcAft>
              <a:buNone/>
            </a:pPr>
            <a:r>
              <a:rPr b="0" i="0" lang="en-IE" sz="1600" u="none" cap="none" strike="noStrike">
                <a:solidFill>
                  <a:srgbClr val="059540"/>
                </a:solidFill>
                <a:latin typeface="Bebas Neue"/>
                <a:ea typeface="Bebas Neue"/>
                <a:cs typeface="Bebas Neue"/>
                <a:sym typeface="Bebas Neue"/>
              </a:rPr>
              <a:t>- Καμβάς επιχειρηματικού μοντέλου</a:t>
            </a:r>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t>ΣΤΟΧΟΣ ΣΕΜΙΝΑΡΙΟΥ ΕΞΕΙΔΙΚΕΥΣΗΣ</a:t>
            </a:r>
            <a:endParaRPr/>
          </a:p>
        </p:txBody>
      </p:sp>
      <p:sp>
        <p:nvSpPr>
          <p:cNvPr id="150" name="Google Shape;150;p3"/>
          <p:cNvSpPr txBox="1"/>
          <p:nvPr/>
        </p:nvSpPr>
        <p:spPr>
          <a:xfrm>
            <a:off x="764025" y="1551100"/>
            <a:ext cx="7717800" cy="246221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Αυτό το σεμινάριο έχει ως στόχο να εξετάσει μια μελέτη περίπτωσης με βάση την ανακύκλωση και την επαναχρησιμοποίηση στο πλαίσιο των κυκλικών επιχειρηματικών μοντέλων.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Οι εκπαιδευόμενοι θα έχουν την ευκαιρία να αναπτύξουν έναν Καμβά Σχεδιαστικής Σκέψης (Design Thinking) και έναν Καμβά Βιώσιμου Επιχειρηματικού Μοντέλου, ενώ παράλληλα θα εμβαθύνουν τις γνώσεις τους στις έννοιες:</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 Κυκλικά επιχειρηματικά μοντέλα</a:t>
            </a:r>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 Σχεδιαστική σκέψη</a:t>
            </a:r>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 Συνεργατική ανακύκλωση/επαναχρησιμοποίηση</a:t>
            </a:r>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 Ανακύκλωση</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
          <p:cNvSpPr txBox="1"/>
          <p:nvPr>
            <p:ph type="title"/>
          </p:nvPr>
        </p:nvSpPr>
        <p:spPr>
          <a:xfrm>
            <a:off x="768884" y="313342"/>
            <a:ext cx="7717800" cy="99121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t>ΔΟΜΗ ΣΕΜΙΝΑΡΙΟΥ ΕΞΕΙΔΙΚΕΥΣΗΣ</a:t>
            </a:r>
            <a:endParaRPr/>
          </a:p>
        </p:txBody>
      </p:sp>
      <p:graphicFrame>
        <p:nvGraphicFramePr>
          <p:cNvPr id="156" name="Google Shape;156;p4"/>
          <p:cNvGraphicFramePr/>
          <p:nvPr/>
        </p:nvGraphicFramePr>
        <p:xfrm>
          <a:off x="1109191" y="1304561"/>
          <a:ext cx="3000000" cy="3000000"/>
        </p:xfrm>
        <a:graphic>
          <a:graphicData uri="http://schemas.openxmlformats.org/drawingml/2006/table">
            <a:tbl>
              <a:tblPr bandRow="1" firstRow="1">
                <a:noFill/>
                <a:tableStyleId>{BF4E91D3-0E55-4971-9349-4E8F83F7218A}</a:tableStyleId>
              </a:tblPr>
              <a:tblGrid>
                <a:gridCol w="1973050"/>
                <a:gridCol w="5404450"/>
              </a:tblGrid>
              <a:tr h="401275">
                <a:tc>
                  <a:txBody>
                    <a:bodyPr/>
                    <a:lstStyle/>
                    <a:p>
                      <a:pPr indent="0" lvl="0" marL="0" marR="0" rtl="0" algn="l">
                        <a:lnSpc>
                          <a:spcPct val="100000"/>
                        </a:lnSpc>
                        <a:spcBef>
                          <a:spcPts val="0"/>
                        </a:spcBef>
                        <a:spcAft>
                          <a:spcPts val="0"/>
                        </a:spcAft>
                        <a:buNone/>
                      </a:pPr>
                      <a:r>
                        <a:rPr b="0" lang="en-IE" sz="900" u="none" cap="none" strike="noStrike"/>
                        <a:t>ΕΙΔΟΣ ΔΡΑΣΤΗΡΙΟΤΗΤΑΣ</a:t>
                      </a:r>
                      <a:endParaRPr/>
                    </a:p>
                  </a:txBody>
                  <a:tcPr marT="45725" marB="45725" marR="91450" marL="91450"/>
                </a:tc>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Δραστηριότητα στην τάξη </a:t>
                      </a:r>
                      <a:endParaRPr b="0" sz="900" u="none" cap="none" strike="noStrike"/>
                    </a:p>
                  </a:txBody>
                  <a:tcPr marT="45725" marB="45725" marR="91450" marL="91450"/>
                </a:tc>
              </a:tr>
              <a:tr h="692600">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ΜΑΘΗΣΙΑΚΟΙ</a:t>
                      </a:r>
                      <a:r>
                        <a:rPr b="0" i="0" lang="en-IE" sz="900" u="none" cap="none" strike="noStrike">
                          <a:solidFill>
                            <a:schemeClr val="dk1"/>
                          </a:solidFill>
                          <a:latin typeface="Arial"/>
                          <a:ea typeface="Arial"/>
                          <a:cs typeface="Arial"/>
                          <a:sym typeface="Arial"/>
                        </a:rPr>
                        <a:t> </a:t>
                      </a:r>
                      <a:r>
                        <a:rPr b="0" i="0" lang="en-IE" sz="900" u="none" cap="none" strike="noStrike">
                          <a:solidFill>
                            <a:schemeClr val="dk1"/>
                          </a:solidFill>
                          <a:latin typeface="Arial"/>
                          <a:ea typeface="Arial"/>
                          <a:cs typeface="Arial"/>
                          <a:sym typeface="Arial"/>
                        </a:rPr>
                        <a:t>ΣΤΟΧΟΙ</a:t>
                      </a:r>
                      <a:endParaRPr b="0" sz="9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Κυκλικά επιχειρηματικά μοντέλα</a:t>
                      </a:r>
                      <a:endParaRPr/>
                    </a:p>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Συνεργατική ανακύκλωση/επαναχρησιμοποίηση</a:t>
                      </a:r>
                      <a:endParaRPr/>
                    </a:p>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Σχεδιαστική σκέψη</a:t>
                      </a:r>
                      <a:endParaRPr/>
                    </a:p>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Πρακτικές κυκλικής οικονομίας</a:t>
                      </a:r>
                      <a:endParaRPr b="0" sz="900" u="none" cap="none" strike="noStrike"/>
                    </a:p>
                  </a:txBody>
                  <a:tcPr marT="45725" marB="45725" marR="91450" marL="91450"/>
                </a:tc>
              </a:tr>
              <a:tr h="401275">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ΜΕΘΟΔΟΣ(-ΟΙ) ΕΚΠΑΙΔΕΥΣΗΣ</a:t>
                      </a:r>
                      <a:endParaRPr b="0" sz="9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Μάθηση βάσει προβλημάτων, βιωματική μάθηση</a:t>
                      </a:r>
                      <a:endParaRPr b="0" sz="900" u="none" cap="none" strike="noStrike"/>
                    </a:p>
                  </a:txBody>
                  <a:tcPr marT="45725" marB="45725" marR="91450" marL="91450"/>
                </a:tc>
              </a:tr>
              <a:tr h="1434650">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ΧΡΟΝΟΣ/ ΔΙΑΡΚΕΙΑ</a:t>
                      </a:r>
                      <a:endParaRPr b="0" sz="9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en-IE" sz="900" u="none" cap="none" strike="noStrike">
                          <a:solidFill>
                            <a:schemeClr val="dk1"/>
                          </a:solidFill>
                          <a:latin typeface="Arial"/>
                          <a:ea typeface="Arial"/>
                          <a:cs typeface="Arial"/>
                          <a:sym typeface="Arial"/>
                        </a:rPr>
                        <a:t>- Συνολική διάρκεια: 90 λεπτά (ανάλογα με το μέγεθος της ομάδας)</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IE" sz="900" u="none" cap="none" strike="noStrike">
                          <a:solidFill>
                            <a:schemeClr val="dk1"/>
                          </a:solidFill>
                          <a:latin typeface="Arial"/>
                          <a:ea typeface="Arial"/>
                          <a:cs typeface="Arial"/>
                          <a:sym typeface="Arial"/>
                        </a:rPr>
                        <a:t>- 20 λεπτά για να μοιραστείτε τη μελέτη περίπτωσης </a:t>
                      </a:r>
                      <a:r>
                        <a:rPr lang="en-IE" sz="900" u="none" cap="none" strike="noStrike"/>
                        <a:t>Η ΔΕΥΤΕΡΗ ΖΩΗ ΕΝΟΣ ΚΑΘΙΣΜΑΤΟΣ ΣΤΑΔΙΟΥ</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b="0" i="0" lang="en-IE" sz="900" u="none" cap="none" strike="noStrike">
                          <a:solidFill>
                            <a:schemeClr val="dk1"/>
                          </a:solidFill>
                          <a:latin typeface="Verdana"/>
                          <a:ea typeface="Verdana"/>
                          <a:cs typeface="Verdana"/>
                          <a:sym typeface="Verdana"/>
                        </a:rPr>
                        <a:t>- 5 λεπτά για να εξηγήσετε </a:t>
                      </a:r>
                      <a:r>
                        <a:rPr b="0" i="0" lang="en-IE" sz="900" u="none" cap="none" strike="noStrike">
                          <a:solidFill>
                            <a:schemeClr val="dk1"/>
                          </a:solidFill>
                          <a:latin typeface="Arial"/>
                          <a:ea typeface="Arial"/>
                          <a:cs typeface="Arial"/>
                          <a:sym typeface="Arial"/>
                        </a:rPr>
                        <a:t>την άσκηση με</a:t>
                      </a:r>
                      <a:r>
                        <a:rPr b="0" i="0" lang="en-IE" sz="900" u="none" cap="none" strike="noStrike">
                          <a:solidFill>
                            <a:schemeClr val="dk1"/>
                          </a:solidFill>
                          <a:latin typeface="Arial"/>
                          <a:ea typeface="Arial"/>
                          <a:cs typeface="Arial"/>
                          <a:sym typeface="Arial"/>
                        </a:rPr>
                        <a:t> την Καμβά Σχεδιαστικής Σκέψης.</a:t>
                      </a:r>
                      <a:endParaRPr sz="900" u="none" cap="none" strike="noStrike"/>
                    </a:p>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- 25 λεπτά για να αναπτύξετε τον </a:t>
                      </a:r>
                      <a:r>
                        <a:rPr lang="en-IE" sz="900" u="none" cap="none" strike="noStrike"/>
                        <a:t>καμβά σχεδιαστικής σκέψης </a:t>
                      </a:r>
                      <a:r>
                        <a:rPr b="0" i="0" lang="en-IE" sz="900" u="none" cap="none" strike="noStrike">
                          <a:solidFill>
                            <a:schemeClr val="dk1"/>
                          </a:solidFill>
                          <a:latin typeface="Arial"/>
                          <a:ea typeface="Arial"/>
                          <a:cs typeface="Arial"/>
                          <a:sym typeface="Arial"/>
                        </a:rPr>
                        <a:t>σε μικρές ομάδες και να μοιραστείτε τις γνώσεις και τα αποτελέσματα με όλους.</a:t>
                      </a:r>
                      <a:endParaRPr/>
                    </a:p>
                    <a:p>
                      <a:pPr indent="0" lvl="0" marL="0" marR="0" rtl="0" algn="l">
                        <a:lnSpc>
                          <a:spcPct val="100000"/>
                        </a:lnSpc>
                        <a:spcBef>
                          <a:spcPts val="0"/>
                        </a:spcBef>
                        <a:spcAft>
                          <a:spcPts val="0"/>
                        </a:spcAft>
                        <a:buClr>
                          <a:srgbClr val="000000"/>
                        </a:buClr>
                        <a:buSzPts val="900"/>
                        <a:buFont typeface="Arial"/>
                        <a:buNone/>
                      </a:pPr>
                      <a:r>
                        <a:rPr b="0" i="0" lang="en-IE" sz="900" u="none" cap="none" strike="noStrike">
                          <a:solidFill>
                            <a:schemeClr val="dk1"/>
                          </a:solidFill>
                          <a:latin typeface="Verdana"/>
                          <a:ea typeface="Verdana"/>
                          <a:cs typeface="Verdana"/>
                          <a:sym typeface="Verdana"/>
                        </a:rPr>
                        <a:t>- 5 λεπτά για να εξηγήσετε </a:t>
                      </a:r>
                      <a:r>
                        <a:rPr b="0" i="0" lang="en-IE" sz="900" u="none" cap="none" strike="noStrike">
                          <a:solidFill>
                            <a:schemeClr val="dk1"/>
                          </a:solidFill>
                          <a:latin typeface="Arial"/>
                          <a:ea typeface="Arial"/>
                          <a:cs typeface="Arial"/>
                          <a:sym typeface="Arial"/>
                        </a:rPr>
                        <a:t>την άσκηση με</a:t>
                      </a:r>
                      <a:r>
                        <a:rPr b="0" i="0" lang="en-IE" sz="900" u="none" cap="none" strike="noStrike">
                          <a:solidFill>
                            <a:schemeClr val="dk1"/>
                          </a:solidFill>
                          <a:latin typeface="Arial"/>
                          <a:ea typeface="Arial"/>
                          <a:cs typeface="Arial"/>
                          <a:sym typeface="Arial"/>
                        </a:rPr>
                        <a:t> τον Καμβά Επιχειρηματικού Μοντέλου.</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- 25 λεπτά για την ανάπτυξη του </a:t>
                      </a:r>
                      <a:r>
                        <a:rPr lang="en-IE" sz="900" u="none" cap="none" strike="noStrike"/>
                        <a:t>καμβά επιχειρηματικού μοντέλου </a:t>
                      </a:r>
                      <a:r>
                        <a:rPr b="0" i="0" lang="en-IE" sz="900" u="none" cap="none" strike="noStrike">
                          <a:solidFill>
                            <a:schemeClr val="dk1"/>
                          </a:solidFill>
                          <a:latin typeface="Arial"/>
                          <a:ea typeface="Arial"/>
                          <a:cs typeface="Arial"/>
                          <a:sym typeface="Arial"/>
                        </a:rPr>
                        <a:t>σε μικρές ομάδες και για να μοιραστείτε τις γνώσεις και τα αποτελέσματα με όλους.</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- 10 λεπτά για τελική συζήτηση, ανακεφαλαίωση και σύνοψη.</a:t>
                      </a:r>
                      <a:endParaRPr b="0" i="0" sz="900" u="none" cap="none" strike="noStrike">
                        <a:solidFill>
                          <a:schemeClr val="dk1"/>
                        </a:solidFill>
                        <a:latin typeface="Arial"/>
                        <a:ea typeface="Arial"/>
                        <a:cs typeface="Arial"/>
                        <a:sym typeface="Arial"/>
                      </a:endParaRPr>
                    </a:p>
                  </a:txBody>
                  <a:tcPr marT="45725" marB="45725" marR="91450" marL="91450"/>
                </a:tc>
              </a:tr>
              <a:tr h="401275">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ΜΕΓΕΘΟΣ ΟΜΑΔΑΣ</a:t>
                      </a:r>
                      <a:endParaRPr b="0" sz="9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- 20 άτομα το πολύ- οι υποομάδες δεν πρέπει να είναι περισσότερες από πέντε άτομα</a:t>
                      </a:r>
                      <a:endParaRPr b="0" sz="900" u="none" cap="none" strike="noStrike"/>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800689" y="131079"/>
            <a:ext cx="7717800" cy="99121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t>ΔΟΜΗ ΣΕΜΙΝΑΡΙΟΥ ΕΞΕΙΔΙΚΕΥΣΗΣ</a:t>
            </a:r>
            <a:endParaRPr/>
          </a:p>
        </p:txBody>
      </p:sp>
      <p:graphicFrame>
        <p:nvGraphicFramePr>
          <p:cNvPr id="162" name="Google Shape;162;p24"/>
          <p:cNvGraphicFramePr/>
          <p:nvPr/>
        </p:nvGraphicFramePr>
        <p:xfrm>
          <a:off x="1175993" y="953365"/>
          <a:ext cx="3000000" cy="3000000"/>
        </p:xfrm>
        <a:graphic>
          <a:graphicData uri="http://schemas.openxmlformats.org/drawingml/2006/table">
            <a:tbl>
              <a:tblPr bandRow="1" firstRow="1">
                <a:noFill/>
                <a:tableStyleId>{BF4E91D3-0E55-4971-9349-4E8F83F7218A}</a:tableStyleId>
              </a:tblPr>
              <a:tblGrid>
                <a:gridCol w="1932650"/>
                <a:gridCol w="5293775"/>
              </a:tblGrid>
              <a:tr h="388275">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ΕΓΚΑΤΑΣΤΑΣΗ (ΠΕΡΙΒΑΛΛΟΝ) &amp; ΑΠΑΡΑΙΤΗΤΑ ΕΡΓΑΛΕΙΑ</a:t>
                      </a:r>
                      <a:endParaRPr b="0" sz="9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Flipcharts, μαρκαδόροι, φύλλα για σημειώσεις, στυλό, πρότυπα ασκήσεων. Όλα τα υλικά θα πρέπει να λαμβάνουν υπόψη τον αριθμό των συμμετεχόντων (πρέπει να έχουν προετοιμαστεί πριν από το εργαστήριο).</a:t>
                      </a:r>
                      <a:endParaRPr b="0" sz="900" u="none" cap="none" strike="noStrike"/>
                    </a:p>
                  </a:txBody>
                  <a:tcPr marT="45725" marB="45725" marR="91450" marL="91450"/>
                </a:tc>
              </a:tr>
              <a:tr h="1962700">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ΠΕΡΙΓΡΑΦΗ</a:t>
                      </a:r>
                      <a:endParaRPr b="0" sz="900" u="none" cap="none" strike="noStrike"/>
                    </a:p>
                  </a:txBody>
                  <a:tcPr marT="45725" marB="45725" marR="91450" marL="91450"/>
                </a:tc>
                <a:tc>
                  <a:txBody>
                    <a:bodyPr/>
                    <a:lstStyle/>
                    <a:p>
                      <a:pPr indent="-342900" lvl="0" marL="342900" marR="0" rtl="0" algn="l">
                        <a:lnSpc>
                          <a:spcPct val="100000"/>
                        </a:lnSpc>
                        <a:spcBef>
                          <a:spcPts val="0"/>
                        </a:spcBef>
                        <a:spcAft>
                          <a:spcPts val="0"/>
                        </a:spcAft>
                        <a:buClr>
                          <a:srgbClr val="000000"/>
                        </a:buClr>
                        <a:buSzPts val="900"/>
                        <a:buFont typeface="Arial"/>
                        <a:buAutoNum type="arabicPeriod"/>
                      </a:pPr>
                      <a:r>
                        <a:rPr b="0" i="0" lang="en-IE" sz="900" u="none" cap="none" strike="noStrike">
                          <a:solidFill>
                            <a:schemeClr val="dk1"/>
                          </a:solidFill>
                          <a:latin typeface="Arial"/>
                          <a:ea typeface="Arial"/>
                          <a:cs typeface="Arial"/>
                          <a:sym typeface="Arial"/>
                        </a:rPr>
                        <a:t>Ο εκπαιδευτής δίνει μια γενική εικόνα της δομής του σεμιναρίου</a:t>
                      </a:r>
                      <a:r>
                        <a:rPr b="0" i="0" lang="en-IE" sz="900" u="none" cap="none" strike="noStrike">
                          <a:solidFill>
                            <a:schemeClr val="dk1"/>
                          </a:solidFill>
                          <a:latin typeface="Arial"/>
                          <a:ea typeface="Arial"/>
                          <a:cs typeface="Arial"/>
                          <a:sym typeface="Arial"/>
                        </a:rPr>
                        <a:t> </a:t>
                      </a:r>
                      <a:r>
                        <a:rPr b="0" i="0" lang="en-IE" sz="900" u="none" cap="none" strike="noStrike">
                          <a:solidFill>
                            <a:schemeClr val="dk1"/>
                          </a:solidFill>
                          <a:latin typeface="Arial"/>
                          <a:ea typeface="Arial"/>
                          <a:cs typeface="Arial"/>
                          <a:sym typeface="Arial"/>
                        </a:rPr>
                        <a:t>και ανοίγει το θέμα της κυκλικής οικονομίας με τη φράση της Ellen Macarthur.</a:t>
                      </a:r>
                      <a:endParaRPr/>
                    </a:p>
                    <a:p>
                      <a:pPr indent="-342900" lvl="0" marL="342900" marR="0" rtl="0" algn="l">
                        <a:lnSpc>
                          <a:spcPct val="100000"/>
                        </a:lnSpc>
                        <a:spcBef>
                          <a:spcPts val="0"/>
                        </a:spcBef>
                        <a:spcAft>
                          <a:spcPts val="0"/>
                        </a:spcAft>
                        <a:buClr>
                          <a:srgbClr val="000000"/>
                        </a:buClr>
                        <a:buSzPts val="900"/>
                        <a:buFont typeface="Arial"/>
                        <a:buAutoNum type="arabicPeriod"/>
                      </a:pPr>
                      <a:r>
                        <a:rPr b="0" lang="en-IE" sz="900" u="none" cap="none" strike="noStrike"/>
                        <a:t>Ο εκπαιδευτής παρουσιάζει τη μελέτη περίπτωσης, αναδεικνύοντας τις έννοιες: Ανακύκλωση, επαναχρησιμοποίηση, αναβαθμισμένη</a:t>
                      </a:r>
                      <a:r>
                        <a:rPr b="0" lang="en-IE" sz="900" u="none" cap="none" strike="noStrike"/>
                        <a:t> ανακύκλωση</a:t>
                      </a:r>
                      <a:r>
                        <a:rPr b="0" lang="en-IE" sz="900" u="none" cap="none" strike="noStrike"/>
                        <a:t>.</a:t>
                      </a:r>
                      <a:endParaRPr/>
                    </a:p>
                    <a:p>
                      <a:pPr indent="-342900" lvl="0" marL="342900" marR="0" rtl="0" algn="l">
                        <a:lnSpc>
                          <a:spcPct val="100000"/>
                        </a:lnSpc>
                        <a:spcBef>
                          <a:spcPts val="0"/>
                        </a:spcBef>
                        <a:spcAft>
                          <a:spcPts val="0"/>
                        </a:spcAft>
                        <a:buClr>
                          <a:srgbClr val="000000"/>
                        </a:buClr>
                        <a:buSzPts val="900"/>
                        <a:buFont typeface="Arial"/>
                        <a:buAutoNum type="arabicPeriod"/>
                      </a:pPr>
                      <a:r>
                        <a:rPr b="0" lang="en-IE" sz="900" u="none" cap="none" strike="noStrike"/>
                        <a:t>Ο εκπαιδευτής εξηγεί την πρώτη προτεινόμενη άσκηση που θα αναπτύξουν οι εκπαιδευόμενοι σε μικρές ομάδες.</a:t>
                      </a:r>
                      <a:endParaRPr/>
                    </a:p>
                    <a:p>
                      <a:pPr indent="-342900" lvl="0" marL="342900" marR="0" rtl="0" algn="l">
                        <a:lnSpc>
                          <a:spcPct val="100000"/>
                        </a:lnSpc>
                        <a:spcBef>
                          <a:spcPts val="0"/>
                        </a:spcBef>
                        <a:spcAft>
                          <a:spcPts val="0"/>
                        </a:spcAft>
                        <a:buClr>
                          <a:srgbClr val="000000"/>
                        </a:buClr>
                        <a:buSzPts val="900"/>
                        <a:buFont typeface="Arial"/>
                        <a:buAutoNum type="arabicPeriod"/>
                      </a:pPr>
                      <a:r>
                        <a:rPr b="0" lang="en-IE" sz="900" u="none" cap="none" strike="noStrike"/>
                        <a:t>Οι εκπαιδευόμενοι μοιράζονται τα ευρήματά τους και ο εκπαιδευτής θέτει ερωτήσεις για να διερευνήσει τα αποτελέσματά τους και εισάγει την έννοια της συνεργατικής ανακύκλωσης/επαναχρησιμοποίησης στην παρουσίαση.</a:t>
                      </a:r>
                      <a:endParaRPr/>
                    </a:p>
                    <a:p>
                      <a:pPr indent="-342900" lvl="0" marL="342900" marR="0" rtl="0" algn="l">
                        <a:lnSpc>
                          <a:spcPct val="100000"/>
                        </a:lnSpc>
                        <a:spcBef>
                          <a:spcPts val="0"/>
                        </a:spcBef>
                        <a:spcAft>
                          <a:spcPts val="0"/>
                        </a:spcAft>
                        <a:buClr>
                          <a:srgbClr val="000000"/>
                        </a:buClr>
                        <a:buSzPts val="900"/>
                        <a:buFont typeface="Arial"/>
                        <a:buAutoNum type="arabicPeriod"/>
                      </a:pPr>
                      <a:r>
                        <a:rPr b="0" lang="en-IE" sz="900" u="none" cap="none" strike="noStrike"/>
                        <a:t>Ο εκπαιδευτής προσθέτει μια ανατροπή και παρουσιάζει μια νέα άσκηση με ένα διαφορετικό πρόβλημα που πρέπει να επιλυθεί, χρησιμοποιώντας τον</a:t>
                      </a:r>
                      <a:r>
                        <a:rPr b="0" lang="en-IE" sz="900" u="none" cap="none" strike="noStrike"/>
                        <a:t> Καμβά Επιχειρηματικού Μοντέλου</a:t>
                      </a:r>
                      <a:r>
                        <a:rPr b="0" lang="en-IE" sz="900" u="none" cap="none" strike="noStrike"/>
                        <a:t>.</a:t>
                      </a:r>
                      <a:endParaRPr/>
                    </a:p>
                    <a:p>
                      <a:pPr indent="-342900" lvl="0" marL="342900" marR="0" rtl="0" algn="l">
                        <a:lnSpc>
                          <a:spcPct val="100000"/>
                        </a:lnSpc>
                        <a:spcBef>
                          <a:spcPts val="0"/>
                        </a:spcBef>
                        <a:spcAft>
                          <a:spcPts val="0"/>
                        </a:spcAft>
                        <a:buClr>
                          <a:srgbClr val="000000"/>
                        </a:buClr>
                        <a:buSzPts val="900"/>
                        <a:buFont typeface="Arial"/>
                        <a:buAutoNum type="arabicPeriod"/>
                      </a:pPr>
                      <a:r>
                        <a:rPr b="0" lang="en-IE" sz="900" u="none" cap="none" strike="noStrike"/>
                        <a:t>Οι εκπαιδευόμενοι μοιράζονται τα ευρήματα και ο εκπαιδευτής παρεμβαίνει δυναμικά με ερωτήσεις και προτάσεις σχετικά με το επιχειρηματικό μοντέλο.</a:t>
                      </a:r>
                      <a:endParaRPr/>
                    </a:p>
                    <a:p>
                      <a:pPr indent="-342900" lvl="0" marL="342900" marR="0" rtl="0" algn="l">
                        <a:lnSpc>
                          <a:spcPct val="100000"/>
                        </a:lnSpc>
                        <a:spcBef>
                          <a:spcPts val="0"/>
                        </a:spcBef>
                        <a:spcAft>
                          <a:spcPts val="0"/>
                        </a:spcAft>
                        <a:buClr>
                          <a:srgbClr val="000000"/>
                        </a:buClr>
                        <a:buSzPts val="900"/>
                        <a:buFont typeface="Arial"/>
                        <a:buAutoNum type="arabicPeriod"/>
                      </a:pPr>
                      <a:r>
                        <a:rPr b="0" lang="en-IE" sz="900" u="none" cap="none" strike="noStrike"/>
                        <a:t>Ο εκπαιδευτής κλείνει το σεμινάριο</a:t>
                      </a:r>
                      <a:r>
                        <a:rPr b="0" lang="en-IE" sz="900" u="none" cap="none" strike="noStrike"/>
                        <a:t> </a:t>
                      </a:r>
                      <a:r>
                        <a:rPr b="0" lang="en-IE" sz="900" u="none" cap="none" strike="noStrike"/>
                        <a:t>με μια επισκόπηση των αποτελεσμάτων που επιτεύχθηκαν.</a:t>
                      </a:r>
                      <a:endParaRPr/>
                    </a:p>
                  </a:txBody>
                  <a:tcPr marT="45725" marB="45725" marR="91450" marL="91450"/>
                </a:tc>
              </a:tr>
              <a:tr h="813800">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ΠΡΟΒΛΗΜΑΤΙΣΜΟΙ</a:t>
                      </a:r>
                      <a:r>
                        <a:rPr b="0" i="0" lang="en-IE" sz="900" u="none" cap="none" strike="noStrike">
                          <a:solidFill>
                            <a:schemeClr val="dk1"/>
                          </a:solidFill>
                          <a:latin typeface="Arial"/>
                          <a:ea typeface="Arial"/>
                          <a:cs typeface="Arial"/>
                          <a:sym typeface="Arial"/>
                        </a:rPr>
                        <a:t> </a:t>
                      </a:r>
                      <a:r>
                        <a:rPr b="0" i="0" lang="en-IE" sz="900" u="none" cap="none" strike="noStrike">
                          <a:solidFill>
                            <a:schemeClr val="dk1"/>
                          </a:solidFill>
                          <a:latin typeface="Arial"/>
                          <a:ea typeface="Arial"/>
                          <a:cs typeface="Arial"/>
                          <a:sym typeface="Arial"/>
                        </a:rPr>
                        <a:t>ΚΑΙ ΠΡΟΤΑΣΕΙΣ ΕΦΑΡΜΟΓΗΣ</a:t>
                      </a:r>
                      <a:endParaRPr b="0" sz="9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Ο εκπαιδευτής πρέπει να προετοιμαστεί εκ των προτέρων για τον συντονισμό της δυναμικής της ομάδας, λαμβάνοντας υπόψη τα εξής:</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Παραδείγματα επικοινωνίας (καλά και κακά)</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Πιθανές λύσεις</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 Συντελεστής συστροφής/διπλασιασμού</a:t>
                      </a:r>
                      <a:endParaRPr b="0" i="0" sz="900" u="none" cap="none" strike="noStrike">
                        <a:solidFill>
                          <a:schemeClr val="dk1"/>
                        </a:solidFill>
                        <a:latin typeface="Arial"/>
                        <a:ea typeface="Arial"/>
                        <a:cs typeface="Arial"/>
                        <a:sym typeface="Arial"/>
                      </a:endParaRPr>
                    </a:p>
                  </a:txBody>
                  <a:tcPr marT="45725" marB="45725" marR="91450" marL="91450"/>
                </a:tc>
              </a:tr>
              <a:tr h="388275">
                <a:tc>
                  <a:txBody>
                    <a:bodyPr/>
                    <a:lstStyle/>
                    <a:p>
                      <a:pPr indent="0" lvl="0" marL="0" marR="0" rtl="0" algn="l">
                        <a:lnSpc>
                          <a:spcPct val="100000"/>
                        </a:lnSpc>
                        <a:spcBef>
                          <a:spcPts val="0"/>
                        </a:spcBef>
                        <a:spcAft>
                          <a:spcPts val="0"/>
                        </a:spcAft>
                        <a:buNone/>
                      </a:pPr>
                      <a:r>
                        <a:rPr b="0" i="0" lang="en-IE" sz="900" u="none" cap="none" strike="noStrike">
                          <a:solidFill>
                            <a:schemeClr val="dk1"/>
                          </a:solidFill>
                          <a:latin typeface="Arial"/>
                          <a:ea typeface="Arial"/>
                          <a:cs typeface="Arial"/>
                          <a:sym typeface="Arial"/>
                        </a:rPr>
                        <a:t>ΕΠΙΠΕΔΑ &amp; ΠΑΡΑΛΛΑΓΕΣ</a:t>
                      </a:r>
                      <a:endParaRPr b="0" sz="9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900"/>
                        <a:buFont typeface="Arial"/>
                        <a:buNone/>
                      </a:pPr>
                      <a:r>
                        <a:rPr b="0" i="0" lang="en-IE" sz="900" u="none" cap="none" strike="noStrike">
                          <a:solidFill>
                            <a:schemeClr val="dk1"/>
                          </a:solidFill>
                          <a:latin typeface="Arial"/>
                          <a:ea typeface="Arial"/>
                          <a:cs typeface="Arial"/>
                          <a:sym typeface="Arial"/>
                        </a:rPr>
                        <a:t>Προσαρμογή της άσκησης στην τοπική, ενδοεπιχειρησιακή κατάσταση, αν είναι δυνατόν. Να φροντίσετε να προσεγγίσετε τα ευαίσθητα θέματα με αυτοπεποίθηση.</a:t>
                      </a:r>
                      <a:endParaRPr b="0" i="0" sz="900" u="none" cap="none" strike="noStrike">
                        <a:solidFill>
                          <a:schemeClr val="dk1"/>
                        </a:solidFill>
                        <a:latin typeface="Arial"/>
                        <a:ea typeface="Arial"/>
                        <a:cs typeface="Arial"/>
                        <a:sym typeface="Arial"/>
                      </a:endParaRPr>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5"/>
          <p:cNvGrpSpPr/>
          <p:nvPr/>
        </p:nvGrpSpPr>
        <p:grpSpPr>
          <a:xfrm>
            <a:off x="2858975" y="-386925"/>
            <a:ext cx="701425" cy="247750"/>
            <a:chOff x="2858975" y="3984400"/>
            <a:chExt cx="701425" cy="247750"/>
          </a:xfrm>
        </p:grpSpPr>
        <p:sp>
          <p:nvSpPr>
            <p:cNvPr id="168" name="Google Shape;168;p5"/>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5"/>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 name="Google Shape;172;p5"/>
          <p:cNvSpPr txBox="1"/>
          <p:nvPr>
            <p:ph idx="1" type="subTitle"/>
          </p:nvPr>
        </p:nvSpPr>
        <p:spPr>
          <a:xfrm>
            <a:off x="2423885" y="783104"/>
            <a:ext cx="4920343" cy="2492369"/>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b="1" i="1" lang="en-IE" sz="1600">
                <a:solidFill>
                  <a:srgbClr val="000000"/>
                </a:solidFill>
              </a:rPr>
              <a:t>«Για να λύσουμε μεγάλα προβλήματα όπως η κλιματική αλλαγή, τα απόβλητα και η ρύπανση, χρειαζόμαστε μια μεγάλη ιδέα.</a:t>
            </a:r>
            <a:endParaRPr/>
          </a:p>
          <a:p>
            <a:pPr indent="0" lvl="0" marL="0" rtl="0" algn="just">
              <a:lnSpc>
                <a:spcPct val="100000"/>
              </a:lnSpc>
              <a:spcBef>
                <a:spcPts val="0"/>
              </a:spcBef>
              <a:spcAft>
                <a:spcPts val="0"/>
              </a:spcAft>
              <a:buSzPts val="1600"/>
              <a:buNone/>
            </a:pPr>
            <a:r>
              <a:t/>
            </a:r>
            <a:endParaRPr b="1" i="1" sz="1600">
              <a:solidFill>
                <a:srgbClr val="000000"/>
              </a:solidFill>
            </a:endParaRPr>
          </a:p>
          <a:p>
            <a:pPr indent="0" lvl="0" marL="0" rtl="0" algn="just">
              <a:lnSpc>
                <a:spcPct val="100000"/>
              </a:lnSpc>
              <a:spcBef>
                <a:spcPts val="0"/>
              </a:spcBef>
              <a:spcAft>
                <a:spcPts val="0"/>
              </a:spcAft>
              <a:buSzPts val="1600"/>
              <a:buNone/>
            </a:pPr>
            <a:r>
              <a:rPr b="1" i="1" lang="en-IE" sz="1600">
                <a:solidFill>
                  <a:srgbClr val="000000"/>
                </a:solidFill>
              </a:rPr>
              <a:t>Είναι καιρός να επανεξετάσουμε τον τρόπο με τον οποίο σχεδιάζουμε, κατασκευάζουμε και χρησιμοποιούμε τα πράγματα που χρειαζόμαστε, από τα τρόφιμα που τρώμε μέχρι τα ρούχα που φοράμε.</a:t>
            </a:r>
            <a:endParaRPr/>
          </a:p>
          <a:p>
            <a:pPr indent="0" lvl="0" marL="0" rtl="0" algn="just">
              <a:lnSpc>
                <a:spcPct val="100000"/>
              </a:lnSpc>
              <a:spcBef>
                <a:spcPts val="0"/>
              </a:spcBef>
              <a:spcAft>
                <a:spcPts val="0"/>
              </a:spcAft>
              <a:buSzPts val="1600"/>
              <a:buNone/>
            </a:pPr>
            <a:r>
              <a:t/>
            </a:r>
            <a:endParaRPr b="1" i="1" sz="1600">
              <a:solidFill>
                <a:srgbClr val="000000"/>
              </a:solidFill>
            </a:endParaRPr>
          </a:p>
          <a:p>
            <a:pPr indent="0" lvl="0" marL="0" rtl="0" algn="just">
              <a:lnSpc>
                <a:spcPct val="100000"/>
              </a:lnSpc>
              <a:spcBef>
                <a:spcPts val="0"/>
              </a:spcBef>
              <a:spcAft>
                <a:spcPts val="0"/>
              </a:spcAft>
              <a:buSzPts val="1600"/>
              <a:buNone/>
            </a:pPr>
            <a:r>
              <a:rPr b="1" i="1" lang="en-IE" sz="1600">
                <a:solidFill>
                  <a:srgbClr val="000000"/>
                </a:solidFill>
              </a:rPr>
              <a:t>Μαζί μπορούμε να δημιουργήσουμε ένα καλύτερο μέλλον για τις επιχειρήσεις, την κοινωνία και τον φυσικό κόσμο».</a:t>
            </a:r>
            <a:endParaRPr/>
          </a:p>
        </p:txBody>
      </p:sp>
      <p:sp>
        <p:nvSpPr>
          <p:cNvPr id="173" name="Google Shape;173;p5"/>
          <p:cNvSpPr txBox="1"/>
          <p:nvPr/>
        </p:nvSpPr>
        <p:spPr>
          <a:xfrm>
            <a:off x="4945218" y="4050081"/>
            <a:ext cx="3279914" cy="40487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1000" u="none" cap="none" strike="noStrike">
                <a:solidFill>
                  <a:srgbClr val="000000"/>
                </a:solidFill>
                <a:latin typeface="Arial"/>
                <a:ea typeface="Arial"/>
                <a:cs typeface="Arial"/>
                <a:sym typeface="Arial"/>
              </a:rPr>
              <a:t>Πηγή: </a:t>
            </a:r>
            <a:r>
              <a:rPr b="0" i="0" lang="en-IE" sz="1000" u="sng" cap="none" strike="noStrike">
                <a:solidFill>
                  <a:srgbClr val="000000"/>
                </a:solidFill>
                <a:latin typeface="Arial"/>
                <a:ea typeface="Arial"/>
                <a:cs typeface="Arial"/>
                <a:sym typeface="Arial"/>
                <a:hlinkClick r:id="rId3">
                  <a:extLst>
                    <a:ext uri="{A12FA001-AC4F-418D-AE19-62706E023703}">
                      <ahyp:hlinkClr val="tx"/>
                    </a:ext>
                  </a:extLst>
                </a:hlinkClick>
              </a:rPr>
              <a:t>https://ellenmacarthurfoundation.org/</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type="title"/>
          </p:nvPr>
        </p:nvSpPr>
        <p:spPr>
          <a:xfrm>
            <a:off x="1349829" y="576578"/>
            <a:ext cx="6082361"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Η ΜΕΛΕΤΗ ΠΕΡΙΠΤΩΣΗΣ ΤΗΣ ΑΡΕΝΑΣ ΤΟΥ ΑΜΣΤΕΡΝΤΑΜ</a:t>
            </a:r>
            <a:endParaRPr/>
          </a:p>
        </p:txBody>
      </p:sp>
      <p:sp>
        <p:nvSpPr>
          <p:cNvPr id="179" name="Google Shape;179;p9"/>
          <p:cNvSpPr txBox="1"/>
          <p:nvPr/>
        </p:nvSpPr>
        <p:spPr>
          <a:xfrm>
            <a:off x="539711" y="1741831"/>
            <a:ext cx="8064577"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Η αρένα του Άμστερνταμ, που ονομάζεται Johan Cruyff Arena, είναι το γήπεδο του ποδοσφαιρικού συλλόγου Ajax και χώρος διεξαγωγής συναυλιών και εκδηλώσεων. Στο πλαίσιο της προετοιμασίας για τη φιλοξενία του Ευρωπαϊκού Πρωταθλήματος Ποδοσφαίρου το 2020 (UEFA Euro 2020), ο σύλλογος αντικατέστησε όλα τα καθίσματα του σταδίου, αλλά επιθυμούσε να επαναχρησιμοποιήσει τα παλιά καθίσματα με κυκλική προσέγγιση. Σε αυτό το έργο ενέπλεξαν την τεχνογνωσία του ερευνητικού προγράμματος Urban Technology του </a:t>
            </a:r>
            <a:r>
              <a:rPr b="0" i="0" lang="en-IE" sz="1400" u="sng" cap="none" strike="noStrike">
                <a:solidFill>
                  <a:srgbClr val="000000"/>
                </a:solidFill>
                <a:latin typeface="Arial"/>
                <a:ea typeface="Arial"/>
                <a:cs typeface="Arial"/>
                <a:sym typeface="Arial"/>
                <a:hlinkClick r:id="rId3">
                  <a:extLst>
                    <a:ext uri="{A12FA001-AC4F-418D-AE19-62706E023703}">
                      <ahyp:hlinkClr val="tx"/>
                    </a:ext>
                  </a:extLst>
                </a:hlinkClick>
              </a:rPr>
              <a:t>Πανεπιστημίου Εφαρμοσμένων Επιστημών του Άμστερνταμ </a:t>
            </a:r>
            <a:r>
              <a:rPr b="0" i="0" lang="en-IE" sz="1400" u="none" cap="none" strike="noStrike">
                <a:solidFill>
                  <a:srgbClr val="000000"/>
                </a:solidFill>
                <a:latin typeface="Arial"/>
                <a:ea typeface="Arial"/>
                <a:cs typeface="Arial"/>
                <a:sym typeface="Arial"/>
              </a:rPr>
              <a:t>(AUAS).</a:t>
            </a:r>
            <a:endParaRPr/>
          </a:p>
        </p:txBody>
      </p:sp>
      <p:sp>
        <p:nvSpPr>
          <p:cNvPr id="180" name="Google Shape;180;p9"/>
          <p:cNvSpPr txBox="1"/>
          <p:nvPr/>
        </p:nvSpPr>
        <p:spPr>
          <a:xfrm>
            <a:off x="539710" y="3342269"/>
            <a:ext cx="8064577"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Ως βασικό σενάριο, θεωρήθηκε ότι τα καθίσματα των γηπέδων θα αντιμετωπίζονταν ως απόβλητα, πράγμα που σημαίνει ότι οι χαλύβδινοι σκελετοί θα μπορούσαν να πωληθούν σε κατασκευαστές μετάλλων για ανακύκλωση, ενώ τα καθίσματα θα μπορούσαν να καταλήξουν εν μέρει να «ανακυκλωθούν» και εν μέρει να αποτεφρωθούν από επιχειρήσεις ανακύκλωσης πλαστικών.</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txBox="1"/>
          <p:nvPr>
            <p:ph type="title"/>
          </p:nvPr>
        </p:nvSpPr>
        <p:spPr>
          <a:xfrm>
            <a:off x="1801099" y="246233"/>
            <a:ext cx="6160938"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Η ΜΕΛΕΤΗ ΠΕΡΙΠΤΩΣΗΣ ΤΗΣ ΑΡΕΝΑΣ ΤΟΥ ΑΜΣΤΕΡΝΤΑΜ</a:t>
            </a:r>
            <a:endParaRPr/>
          </a:p>
        </p:txBody>
      </p:sp>
      <p:sp>
        <p:nvSpPr>
          <p:cNvPr id="186" name="Google Shape;186;p25"/>
          <p:cNvSpPr txBox="1"/>
          <p:nvPr/>
        </p:nvSpPr>
        <p:spPr>
          <a:xfrm>
            <a:off x="538539" y="1890131"/>
            <a:ext cx="7522975" cy="116955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 Σενάριο 1: Επαναδιανομή καθισμάτων για επαναχρησιμοποίηση σε άλλα γήπεδα</a:t>
            </a:r>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 Σενάριο 2: Αναβαθμιστική ανακύκλωση καθισμάτων σταδίων/ μετατροπή σε καρέκλες καταναλωτών</a:t>
            </a:r>
            <a:endParaRPr/>
          </a:p>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 Σενάριο 3: Ανακύκλωση της πρώτης ύλης των καθισμάτων γηπέδων για διάφορες εφαρμογές</a:t>
            </a:r>
            <a:endParaRPr b="0" i="0" sz="1400" u="none" cap="none" strike="noStrike">
              <a:solidFill>
                <a:srgbClr val="000000"/>
              </a:solidFill>
              <a:latin typeface="Arial"/>
              <a:ea typeface="Arial"/>
              <a:cs typeface="Arial"/>
              <a:sym typeface="Arial"/>
            </a:endParaRPr>
          </a:p>
        </p:txBody>
      </p:sp>
      <p:pic>
        <p:nvPicPr>
          <p:cNvPr id="187" name="Google Shape;187;p25"/>
          <p:cNvPicPr preferRelativeResize="0"/>
          <p:nvPr/>
        </p:nvPicPr>
        <p:blipFill rotWithShape="1">
          <a:blip r:embed="rId3">
            <a:alphaModFix/>
          </a:blip>
          <a:srcRect b="0" l="0" r="0" t="0"/>
          <a:stretch/>
        </p:blipFill>
        <p:spPr>
          <a:xfrm>
            <a:off x="2010722" y="2923873"/>
            <a:ext cx="3830803" cy="1643898"/>
          </a:xfrm>
          <a:prstGeom prst="rect">
            <a:avLst/>
          </a:prstGeom>
          <a:noFill/>
          <a:ln>
            <a:noFill/>
          </a:ln>
        </p:spPr>
      </p:pic>
      <p:sp>
        <p:nvSpPr>
          <p:cNvPr id="188" name="Google Shape;188;p25"/>
          <p:cNvSpPr txBox="1"/>
          <p:nvPr/>
        </p:nvSpPr>
        <p:spPr>
          <a:xfrm>
            <a:off x="538539" y="1385017"/>
            <a:ext cx="8283723"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Με αυτό το σημείο εκκίνησης, διερευνήθηκαν τρία εναλλακτικά σενάρια, για να δοθεί μια δεύτερη ζωή στα καθίσματα του σταδίου:</a:t>
            </a:r>
            <a:endParaRPr b="0" i="0" sz="1400" u="none" cap="none" strike="noStrike">
              <a:solidFill>
                <a:srgbClr val="000000"/>
              </a:solidFill>
              <a:latin typeface="Arial"/>
              <a:ea typeface="Arial"/>
              <a:cs typeface="Arial"/>
              <a:sym typeface="Arial"/>
            </a:endParaRPr>
          </a:p>
        </p:txBody>
      </p:sp>
      <p:sp>
        <p:nvSpPr>
          <p:cNvPr id="189" name="Google Shape;189;p25"/>
          <p:cNvSpPr txBox="1"/>
          <p:nvPr/>
        </p:nvSpPr>
        <p:spPr>
          <a:xfrm>
            <a:off x="1686056" y="4492393"/>
            <a:ext cx="7136206" cy="40487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IE" sz="800" u="none" cap="none" strike="noStrike">
                <a:solidFill>
                  <a:srgbClr val="000000"/>
                </a:solidFill>
                <a:latin typeface="Arial"/>
                <a:ea typeface="Arial"/>
                <a:cs typeface="Arial"/>
                <a:sym typeface="Arial"/>
              </a:rPr>
              <a:t>Πηγή: </a:t>
            </a:r>
            <a:r>
              <a:rPr b="0" i="0" lang="en-IE" sz="800" u="sng" cap="none" strike="noStrike">
                <a:solidFill>
                  <a:srgbClr val="000000"/>
                </a:solidFill>
                <a:latin typeface="Arial"/>
                <a:ea typeface="Arial"/>
                <a:cs typeface="Arial"/>
                <a:sym typeface="Arial"/>
                <a:hlinkClick r:id="rId4">
                  <a:extLst>
                    <a:ext uri="{A12FA001-AC4F-418D-AE19-62706E023703}">
                      <ahyp:hlinkClr val="tx"/>
                    </a:ext>
                  </a:extLst>
                </a:hlinkClick>
              </a:rPr>
              <a:t>https://www.hva.nl/binaries/content/assets/subsites/kc-techniek/second-life-of-a-stadium-seat.pdf?1541515706243</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6"/>
          <p:cNvSpPr txBox="1"/>
          <p:nvPr>
            <p:ph type="title"/>
          </p:nvPr>
        </p:nvSpPr>
        <p:spPr>
          <a:xfrm>
            <a:off x="1771119" y="576578"/>
            <a:ext cx="6139167"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Η ΜΕΛΕΤΗ ΠΕΡΙΠΤΩΣΗΣ ΤΗΣ ΑΡΕΝΑΣ ΤΟΥ ΑΜΣΤΕΡΝΤΑΜ</a:t>
            </a:r>
            <a:endParaRPr/>
          </a:p>
        </p:txBody>
      </p:sp>
      <p:sp>
        <p:nvSpPr>
          <p:cNvPr id="195" name="Google Shape;195;p26"/>
          <p:cNvSpPr txBox="1"/>
          <p:nvPr/>
        </p:nvSpPr>
        <p:spPr>
          <a:xfrm>
            <a:off x="539711" y="2166564"/>
            <a:ext cx="7136207"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Στο πρώτο σενάριο, τα καθίσματα των γηπέδων, συμπεριλαμβανομένων των σκελετών, αποσυναρμολογούνται, μεταφέρονται και εγκαθίστανται σε άλλα γήπεδα. Το γήπεδο διέθεσε τα καθίσματα που αφαιρέθηκαν σε ερασιτεχνικά γήπεδα σε διάφορα μέρη του κόσμου. Για παράδειγμα, 2500 καθίσματα στάλθηκαν στο Κουρασάο, 2700 στο Σουρινάμ και 2000 καθίσματα παραχωρήθηκαν σε γήπεδα ποδοσφαίρου στην Ολλανδία. Αυτό το σενάριο επαναχρησιμοποίησης ήταν χρήσιμο για τα ερασιτεχνικά γήπεδα λόγω των περιορισμένων μέσων που διαθέτουν για την κατασκευή ή την αναβάθμιση των σημερινών τους κερκίδων με νέα καθίσματα.</a:t>
            </a:r>
            <a:endParaRPr/>
          </a:p>
        </p:txBody>
      </p:sp>
      <p:sp>
        <p:nvSpPr>
          <p:cNvPr id="196" name="Google Shape;196;p26"/>
          <p:cNvSpPr txBox="1"/>
          <p:nvPr/>
        </p:nvSpPr>
        <p:spPr>
          <a:xfrm>
            <a:off x="590511" y="1698289"/>
            <a:ext cx="806457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Σενάριο 1: Επαναδιανομή καθισμάτων για επαναχρησιμοποίηση σε άλλα γήπεδα</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 Nolan</dc:creator>
</cp:coreProperties>
</file>