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Bebas Neue" panose="020B0606020202050201" pitchFamily="34" charset="0"/>
      <p:regular r:id="rId24"/>
    </p:embeddedFont>
    <p:embeddedFont>
      <p:font typeface="Noto Sans" panose="020B0502040504020204" pitchFamily="34" charset="0"/>
      <p:regular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941C41-03CE-4E33-95F9-A1A2194FD9FE}">
  <a:tblStyle styleId="{A6941C41-03CE-4E33-95F9-A1A2194FD9FE}" styleName="Table_0">
    <a:wholeTbl>
      <a:tcTxStyle b="off" i="off">
        <a:font>
          <a:latin typeface="Arial"/>
          <a:ea typeface="Arial"/>
          <a:cs typeface="Arial"/>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7EAFD"/>
          </a:solidFill>
        </a:fill>
      </a:tcStyle>
    </a:wholeTbl>
    <a:band1H>
      <a:tcTxStyle/>
      <a:tcStyle>
        <a:tcBdr/>
        <a:fill>
          <a:solidFill>
            <a:srgbClr val="CDD2FB"/>
          </a:solidFill>
        </a:fill>
      </a:tcStyle>
    </a:band1H>
    <a:band2H>
      <a:tcTxStyle/>
      <a:tcStyle>
        <a:tcBdr/>
      </a:tcStyle>
    </a:band2H>
    <a:band1V>
      <a:tcTxStyle/>
      <a:tcStyle>
        <a:tcBdr/>
        <a:fill>
          <a:solidFill>
            <a:srgbClr val="CDD2FB"/>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E7EAFD"/>
          </a:solidFill>
        </a:fill>
      </a:tcStyle>
    </a:lastRow>
    <a:seCell>
      <a:tcTxStyle/>
      <a:tcStyle>
        <a:tcBdr/>
      </a:tcStyle>
    </a:seCell>
    <a:swCell>
      <a:tcTxStyle/>
      <a:tcStyle>
        <a:tcBdr/>
      </a:tcStyle>
    </a:swCell>
    <a:firstRow>
      <a:tcTxStyle b="on" i="off"/>
      <a:tcStyle>
        <a:tcBdr/>
        <a:fill>
          <a:solidFill>
            <a:srgbClr val="E7EAF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83DE4274-2EA3-CA73-79BF-5027DA9A8B4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A8539A0-532D-60EF-0C31-CF30A782CBF5}"/>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34;p3" descr="Graphical user interface, text, application&#10;&#10;Description automatically generated">
            <a:extLst>
              <a:ext uri="{FF2B5EF4-FFF2-40B4-BE49-F238E27FC236}">
                <a16:creationId xmlns:a16="http://schemas.microsoft.com/office/drawing/2014/main" id="{0591E53B-D9E6-E46B-0DD5-BF1C2DE77F01}"/>
              </a:ext>
            </a:extLst>
          </p:cNvPr>
          <p:cNvPicPr preferRelativeResize="0"/>
          <p:nvPr userDrawn="1"/>
        </p:nvPicPr>
        <p:blipFill rotWithShape="1">
          <a:blip r:embed="rId4">
            <a:alphaModFix/>
          </a:blip>
          <a:srcRect r="25004"/>
          <a:stretch/>
        </p:blipFill>
        <p:spPr>
          <a:xfrm>
            <a:off x="72618" y="4824197"/>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11"/>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1"/>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1"/>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1"/>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1"/>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1"/>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5" name="Google Shape;105;p11" descr="Graphical user interface, text, application&#10;&#10;Description automatically generated"/>
          <p:cNvPicPr preferRelativeResize="0"/>
          <p:nvPr/>
        </p:nvPicPr>
        <p:blipFill rotWithShape="1">
          <a:blip r:embed="rId3">
            <a:alphaModFix/>
          </a:blip>
          <a:srcRect r="25004"/>
          <a:stretch/>
        </p:blipFill>
        <p:spPr>
          <a:xfrm>
            <a:off x="161518" y="4780106"/>
            <a:ext cx="1006682" cy="275804"/>
          </a:xfrm>
          <a:prstGeom prst="rect">
            <a:avLst/>
          </a:prstGeom>
          <a:noFill/>
          <a:ln>
            <a:noFill/>
          </a:ln>
        </p:spPr>
      </p:pic>
      <p:sp>
        <p:nvSpPr>
          <p:cNvPr id="2" name="TextBox 19">
            <a:extLst>
              <a:ext uri="{FF2B5EF4-FFF2-40B4-BE49-F238E27FC236}">
                <a16:creationId xmlns:a16="http://schemas.microsoft.com/office/drawing/2014/main" id="{463E297B-204A-EB38-9E44-915F3A8284E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9B39214-BAB1-0EDB-6C33-C9392B97626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
          <p:cNvGrpSpPr/>
          <p:nvPr/>
        </p:nvGrpSpPr>
        <p:grpSpPr>
          <a:xfrm>
            <a:off x="8431033" y="-449325"/>
            <a:ext cx="1061212" cy="1676776"/>
            <a:chOff x="4210925" y="3949824"/>
            <a:chExt cx="325625" cy="514601"/>
          </a:xfrm>
        </p:grpSpPr>
        <p:sp>
          <p:nvSpPr>
            <p:cNvPr id="29" name="Google Shape;29;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3"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sp>
        <p:nvSpPr>
          <p:cNvPr id="2" name="TextBox 19">
            <a:extLst>
              <a:ext uri="{FF2B5EF4-FFF2-40B4-BE49-F238E27FC236}">
                <a16:creationId xmlns:a16="http://schemas.microsoft.com/office/drawing/2014/main" id="{7D3C9432-EC8F-3D28-94D6-CFD975602C7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304EEA4-44C1-E18E-D57A-6865B5F7B34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
          <p:cNvGrpSpPr/>
          <p:nvPr/>
        </p:nvGrpSpPr>
        <p:grpSpPr>
          <a:xfrm>
            <a:off x="8225003" y="433123"/>
            <a:ext cx="411785" cy="650559"/>
            <a:chOff x="4210925" y="3949824"/>
            <a:chExt cx="325625" cy="514601"/>
          </a:xfrm>
        </p:grpSpPr>
        <p:sp>
          <p:nvSpPr>
            <p:cNvPr id="40" name="Google Shape;40;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63A4198D-AE52-8813-E68B-037F35F3224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684FEE9-B6DC-EC90-3425-68909EEF569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5"/>
          <p:cNvGrpSpPr/>
          <p:nvPr/>
        </p:nvGrpSpPr>
        <p:grpSpPr>
          <a:xfrm flipH="1">
            <a:off x="-2177742" y="-2909309"/>
            <a:ext cx="12699962" cy="4468012"/>
            <a:chOff x="56293" y="466675"/>
            <a:chExt cx="7448658" cy="2621150"/>
          </a:xfrm>
        </p:grpSpPr>
        <p:sp>
          <p:nvSpPr>
            <p:cNvPr id="50" name="Google Shape;50;p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5"/>
          <p:cNvGrpSpPr/>
          <p:nvPr/>
        </p:nvGrpSpPr>
        <p:grpSpPr>
          <a:xfrm flipH="1">
            <a:off x="8393467" y="586788"/>
            <a:ext cx="789213" cy="1219105"/>
            <a:chOff x="5879525" y="2876325"/>
            <a:chExt cx="325650" cy="504075"/>
          </a:xfrm>
        </p:grpSpPr>
        <p:sp>
          <p:nvSpPr>
            <p:cNvPr id="54" name="Google Shape;54;p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93456BE0-C91E-7B3D-0C8E-F3F160E12A0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E5718EA-E639-4220-EF11-CEB6E8CFAE3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6"/>
          <p:cNvGrpSpPr/>
          <p:nvPr/>
        </p:nvGrpSpPr>
        <p:grpSpPr>
          <a:xfrm>
            <a:off x="6609" y="4254853"/>
            <a:ext cx="554210" cy="859289"/>
            <a:chOff x="2242775" y="2016422"/>
            <a:chExt cx="325050" cy="504100"/>
          </a:xfrm>
        </p:grpSpPr>
        <p:sp>
          <p:nvSpPr>
            <p:cNvPr id="64" name="Google Shape;64;p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6"/>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6"/>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 name="Google Shape;69;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6" descr="Graphical user interface, text, application&#10;&#10;Description automatically generated"/>
          <p:cNvPicPr preferRelativeResize="0"/>
          <p:nvPr/>
        </p:nvPicPr>
        <p:blipFill rotWithShape="1">
          <a:blip r:embed="rId3">
            <a:alphaModFix/>
          </a:blip>
          <a:srcRect r="25004"/>
          <a:stretch/>
        </p:blipFill>
        <p:spPr>
          <a:xfrm>
            <a:off x="72618" y="4773286"/>
            <a:ext cx="1006682" cy="275804"/>
          </a:xfrm>
          <a:prstGeom prst="rect">
            <a:avLst/>
          </a:prstGeom>
          <a:noFill/>
          <a:ln>
            <a:noFill/>
          </a:ln>
        </p:spPr>
      </p:pic>
      <p:sp>
        <p:nvSpPr>
          <p:cNvPr id="2" name="TextBox 19">
            <a:extLst>
              <a:ext uri="{FF2B5EF4-FFF2-40B4-BE49-F238E27FC236}">
                <a16:creationId xmlns:a16="http://schemas.microsoft.com/office/drawing/2014/main" id="{2AD96F0B-DB47-C7EF-7A31-556359E56DF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FD63DB1-3FCB-CC62-78A5-DE3B0DF4804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02540E34-5BC2-293A-9041-8EFE172B5DD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A15D077-9906-11EB-D037-1EFFEE13C46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8"/>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8"/>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8"/>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8"/>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8"/>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2" name="Google Shape;82;p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8A05B8DC-353F-10D4-F66B-B68E9737BC2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FDDCB57-E96E-51AE-DBDF-460C8FACBB5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9"/>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9"/>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9"/>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8" name="Google Shape;88;p9"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8264256F-B5F6-2D9E-DF95-F8D8C47F8EA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8B4D5D6-E277-2DFD-7BFC-5EDD9E6E792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10"/>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10"/>
          <p:cNvGrpSpPr/>
          <p:nvPr/>
        </p:nvGrpSpPr>
        <p:grpSpPr>
          <a:xfrm rot="10800000">
            <a:off x="7782805" y="539502"/>
            <a:ext cx="682510" cy="1078346"/>
            <a:chOff x="4210925" y="3949824"/>
            <a:chExt cx="325625" cy="514601"/>
          </a:xfrm>
        </p:grpSpPr>
        <p:sp>
          <p:nvSpPr>
            <p:cNvPr id="92" name="Google Shape;92;p1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10"/>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6" name="Google Shape;96;p10" descr="Graphical user interface, text, application&#10;&#10;Description automatically generated"/>
          <p:cNvPicPr preferRelativeResize="0"/>
          <p:nvPr/>
        </p:nvPicPr>
        <p:blipFill rotWithShape="1">
          <a:blip r:embed="rId3">
            <a:alphaModFix/>
          </a:blip>
          <a:srcRect r="25004"/>
          <a:stretch/>
        </p:blipFill>
        <p:spPr>
          <a:xfrm>
            <a:off x="37409" y="4802151"/>
            <a:ext cx="1006682" cy="275804"/>
          </a:xfrm>
          <a:prstGeom prst="rect">
            <a:avLst/>
          </a:prstGeom>
          <a:noFill/>
          <a:ln>
            <a:noFill/>
          </a:ln>
        </p:spPr>
      </p:pic>
      <p:sp>
        <p:nvSpPr>
          <p:cNvPr id="2" name="TextBox 19">
            <a:extLst>
              <a:ext uri="{FF2B5EF4-FFF2-40B4-BE49-F238E27FC236}">
                <a16:creationId xmlns:a16="http://schemas.microsoft.com/office/drawing/2014/main" id="{38A3BD39-83B4-CC9C-957A-6849B08C1D6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5B491D3-2AA3-FB2B-2E96-032F3866C40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ctrTitle"/>
          </p:nvPr>
        </p:nvSpPr>
        <p:spPr>
          <a:xfrm>
            <a:off x="2657331" y="126271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sz="3200"/>
              <a:t>Modelarea afacerilor pentru Companiile din economia circularA</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182" name="Google Shape;182;p21"/>
          <p:cNvSpPr txBox="1"/>
          <p:nvPr/>
        </p:nvSpPr>
        <p:spPr>
          <a:xfrm>
            <a:off x="539711" y="2166564"/>
            <a:ext cx="7136207"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În scenariul de explorare a reciclării scaunelor de stadion, au fost identificate mai multe opțiuni, începând cu colectarea de modele de scaune și prototipuri corespunzătoare realizate cu ajutorul scaunelor originale: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Modele de scaune ce reutilizeaza cadrele originale din oțel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Modele de scaune care încorporează alte cadre existente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Modele de scaune cu un cadru personalizat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Modele de scaune cu un cadru produs digital</a:t>
            </a:r>
            <a:endParaRPr sz="1400" b="0" i="0" u="none" strike="noStrike" cap="none">
              <a:solidFill>
                <a:srgbClr val="000000"/>
              </a:solidFill>
              <a:latin typeface="Arial"/>
              <a:ea typeface="Arial"/>
              <a:cs typeface="Arial"/>
              <a:sym typeface="Arial"/>
            </a:endParaRPr>
          </a:p>
        </p:txBody>
      </p:sp>
      <p:sp>
        <p:nvSpPr>
          <p:cNvPr id="183" name="Google Shape;183;p21"/>
          <p:cNvSpPr txBox="1"/>
          <p:nvPr/>
        </p:nvSpPr>
        <p:spPr>
          <a:xfrm>
            <a:off x="539711" y="1603946"/>
            <a:ext cx="8064577"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2: Transformarea scaunelor de stadion in scaune pentru consumatori</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189" name="Google Shape;189;p22"/>
          <p:cNvSpPr txBox="1"/>
          <p:nvPr/>
        </p:nvSpPr>
        <p:spPr>
          <a:xfrm>
            <a:off x="539711" y="1911723"/>
            <a:ext cx="713620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Modele de scaune ce reutilizează cadrele originale din oțel</a:t>
            </a:r>
            <a:endParaRPr sz="1400" b="1" i="0" u="none" strike="noStrike" cap="none">
              <a:solidFill>
                <a:srgbClr val="000000"/>
              </a:solidFill>
              <a:latin typeface="Arial"/>
              <a:ea typeface="Arial"/>
              <a:cs typeface="Arial"/>
              <a:sym typeface="Arial"/>
            </a:endParaRPr>
          </a:p>
        </p:txBody>
      </p:sp>
      <p:sp>
        <p:nvSpPr>
          <p:cNvPr id="190" name="Google Shape;190;p22"/>
          <p:cNvSpPr txBox="1"/>
          <p:nvPr/>
        </p:nvSpPr>
        <p:spPr>
          <a:xfrm>
            <a:off x="539711" y="1603946"/>
            <a:ext cx="8064577"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2: Transformarea scaunelor de stadion in scaune pentru </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consumatori</a:t>
            </a:r>
            <a:endParaRPr/>
          </a:p>
          <a:p>
            <a:pPr marL="0" marR="0" lvl="0" indent="0" algn="just"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200" b="1" i="0" u="none" strike="noStrike" cap="none">
              <a:solidFill>
                <a:srgbClr val="000000"/>
              </a:solidFill>
              <a:latin typeface="Arial"/>
              <a:ea typeface="Arial"/>
              <a:cs typeface="Arial"/>
              <a:sym typeface="Arial"/>
            </a:endParaRPr>
          </a:p>
        </p:txBody>
      </p:sp>
      <p:sp>
        <p:nvSpPr>
          <p:cNvPr id="191" name="Google Shape;191;p22"/>
          <p:cNvSpPr txBox="1"/>
          <p:nvPr/>
        </p:nvSpPr>
        <p:spPr>
          <a:xfrm>
            <a:off x="539711" y="2571750"/>
            <a:ext cx="5488949"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Această opțiune a fost probabil cea mai bună dintr-o perspectivă a economiei circulare, deoarece scopul era reutilizarea a cât mai mult material posibil din scaunele existente. Mai mulți producători de mobilă și companii de producție au fost implicate în luarea în considerare a acestei soluții. Scaunul ales este realizat din cadrul existent și părți din plastic ale scaunului original, montate pe o bază nou construită.</a:t>
            </a:r>
            <a:endParaRPr sz="1400" b="0" i="0" u="none" strike="noStrike" cap="none">
              <a:solidFill>
                <a:srgbClr val="000000"/>
              </a:solidFill>
              <a:latin typeface="Arial"/>
              <a:ea typeface="Arial"/>
              <a:cs typeface="Arial"/>
              <a:sym typeface="Arial"/>
            </a:endParaRPr>
          </a:p>
        </p:txBody>
      </p:sp>
      <p:pic>
        <p:nvPicPr>
          <p:cNvPr id="192" name="Google Shape;192;p22"/>
          <p:cNvPicPr preferRelativeResize="0"/>
          <p:nvPr/>
        </p:nvPicPr>
        <p:blipFill rotWithShape="1">
          <a:blip r:embed="rId3">
            <a:alphaModFix/>
          </a:blip>
          <a:srcRect/>
          <a:stretch/>
        </p:blipFill>
        <p:spPr>
          <a:xfrm>
            <a:off x="6975832" y="1139840"/>
            <a:ext cx="1839432" cy="1258955"/>
          </a:xfrm>
          <a:prstGeom prst="rect">
            <a:avLst/>
          </a:prstGeom>
          <a:noFill/>
          <a:ln>
            <a:noFill/>
          </a:ln>
        </p:spPr>
      </p:pic>
      <p:sp>
        <p:nvSpPr>
          <p:cNvPr id="193" name="Google Shape;193;p22"/>
          <p:cNvSpPr txBox="1"/>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4"/>
              </a:rPr>
              <a:t>https://www.hva.nl/binaries/content/assets/subsites/kc-techniek/second-life-of-a-stadium-seat.pdf?1541515706243</a:t>
            </a:r>
            <a:endParaRPr sz="800" b="0" i="0" u="none" strike="noStrike" cap="none">
              <a:solidFill>
                <a:srgbClr val="000000"/>
              </a:solidFill>
              <a:latin typeface="Arial"/>
              <a:ea typeface="Arial"/>
              <a:cs typeface="Arial"/>
              <a:sym typeface="Arial"/>
            </a:endParaRPr>
          </a:p>
        </p:txBody>
      </p:sp>
      <p:pic>
        <p:nvPicPr>
          <p:cNvPr id="194" name="Google Shape;194;p22"/>
          <p:cNvPicPr preferRelativeResize="0"/>
          <p:nvPr/>
        </p:nvPicPr>
        <p:blipFill rotWithShape="1">
          <a:blip r:embed="rId5">
            <a:alphaModFix/>
          </a:blip>
          <a:srcRect/>
          <a:stretch/>
        </p:blipFill>
        <p:spPr>
          <a:xfrm>
            <a:off x="6482429" y="2310341"/>
            <a:ext cx="2209800" cy="1638300"/>
          </a:xfrm>
          <a:prstGeom prst="rect">
            <a:avLst/>
          </a:prstGeom>
          <a:noFill/>
          <a:ln>
            <a:noFill/>
          </a:ln>
        </p:spPr>
      </p:pic>
      <p:sp>
        <p:nvSpPr>
          <p:cNvPr id="195" name="Google Shape;195;p22"/>
          <p:cNvSpPr txBox="1"/>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Prototip de scaun unic conectabil la altele, realizat de Ahrend.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201" name="Google Shape;201;p23"/>
          <p:cNvSpPr txBox="1"/>
          <p:nvPr/>
        </p:nvSpPr>
        <p:spPr>
          <a:xfrm>
            <a:off x="539711" y="1911723"/>
            <a:ext cx="713620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Modele de scaune care încorporează alte cadre existente</a:t>
            </a:r>
            <a:endParaRPr sz="1400" b="1" i="0" u="none" strike="noStrike" cap="none">
              <a:solidFill>
                <a:srgbClr val="000000"/>
              </a:solidFill>
              <a:latin typeface="Arial"/>
              <a:ea typeface="Arial"/>
              <a:cs typeface="Arial"/>
              <a:sym typeface="Arial"/>
            </a:endParaRPr>
          </a:p>
        </p:txBody>
      </p:sp>
      <p:sp>
        <p:nvSpPr>
          <p:cNvPr id="202" name="Google Shape;202;p23"/>
          <p:cNvSpPr txBox="1"/>
          <p:nvPr/>
        </p:nvSpPr>
        <p:spPr>
          <a:xfrm>
            <a:off x="539711" y="1603946"/>
            <a:ext cx="806457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2: Transformarea scaunelor de stadion in scaune pentru </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consumatori</a:t>
            </a:r>
            <a:endParaRPr/>
          </a:p>
        </p:txBody>
      </p:sp>
      <p:sp>
        <p:nvSpPr>
          <p:cNvPr id="203" name="Google Shape;203;p23"/>
          <p:cNvSpPr txBox="1"/>
          <p:nvPr/>
        </p:nvSpPr>
        <p:spPr>
          <a:xfrm>
            <a:off x="539711" y="2571750"/>
            <a:ext cx="5574010"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Aceasta</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opțiunea</a:t>
            </a:r>
            <a:r>
              <a:rPr lang="en-US" sz="1400" b="0" i="0" u="none" strike="noStrike" cap="none" dirty="0">
                <a:solidFill>
                  <a:srgbClr val="000000"/>
                </a:solidFill>
                <a:latin typeface="Arial"/>
                <a:ea typeface="Arial"/>
                <a:cs typeface="Arial"/>
                <a:sym typeface="Arial"/>
              </a:rPr>
              <a:t> de a </a:t>
            </a:r>
            <a:r>
              <a:rPr lang="en-US" sz="1400" b="0" i="0" u="none" strike="noStrike" cap="none" dirty="0" err="1">
                <a:solidFill>
                  <a:srgbClr val="000000"/>
                </a:solidFill>
                <a:latin typeface="Arial"/>
                <a:ea typeface="Arial"/>
                <a:cs typeface="Arial"/>
                <a:sym typeface="Arial"/>
              </a:rPr>
              <a:t>monta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scaunele</a:t>
            </a:r>
            <a:r>
              <a:rPr lang="en-US" sz="1400" b="0" i="0" u="none" strike="noStrike" cap="none" dirty="0">
                <a:solidFill>
                  <a:srgbClr val="000000"/>
                </a:solidFill>
                <a:latin typeface="Arial"/>
                <a:ea typeface="Arial"/>
                <a:cs typeface="Arial"/>
                <a:sym typeface="Arial"/>
              </a:rPr>
              <a:t> din plastic ale </a:t>
            </a:r>
            <a:r>
              <a:rPr lang="en-US" sz="1400" b="0" i="0" u="none" strike="noStrike" cap="none" dirty="0" err="1">
                <a:solidFill>
                  <a:srgbClr val="000000"/>
                </a:solidFill>
                <a:latin typeface="Arial"/>
                <a:ea typeface="Arial"/>
                <a:cs typeface="Arial"/>
                <a:sym typeface="Arial"/>
              </a:rPr>
              <a:t>stadionului</a:t>
            </a:r>
            <a:r>
              <a:rPr lang="en-US" sz="1400" b="0" i="0" u="none" strike="noStrike" cap="none" dirty="0">
                <a:solidFill>
                  <a:srgbClr val="000000"/>
                </a:solidFill>
                <a:latin typeface="Arial"/>
                <a:ea typeface="Arial"/>
                <a:cs typeface="Arial"/>
                <a:sym typeface="Arial"/>
              </a:rPr>
              <a:t> pe un </a:t>
            </a:r>
            <a:r>
              <a:rPr lang="en-US" sz="1400" b="0" i="0" u="none" strike="noStrike" cap="none" dirty="0" err="1">
                <a:solidFill>
                  <a:srgbClr val="000000"/>
                </a:solidFill>
                <a:latin typeface="Arial"/>
                <a:ea typeface="Arial"/>
                <a:cs typeface="Arial"/>
                <a:sym typeface="Arial"/>
              </a:rPr>
              <a:t>cadru</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scaun</a:t>
            </a:r>
            <a:r>
              <a:rPr lang="en-US" sz="1400" b="0" i="0" u="none" strike="noStrike" cap="none" dirty="0">
                <a:solidFill>
                  <a:srgbClr val="000000"/>
                </a:solidFill>
                <a:latin typeface="Arial"/>
                <a:ea typeface="Arial"/>
                <a:cs typeface="Arial"/>
                <a:sym typeface="Arial"/>
              </a:rPr>
              <a:t> existent, de </a:t>
            </a:r>
            <a:r>
              <a:rPr lang="en-US" sz="1400" b="0" i="0" u="none" strike="noStrike" cap="none" dirty="0" err="1">
                <a:solidFill>
                  <a:srgbClr val="000000"/>
                </a:solidFill>
                <a:latin typeface="Arial"/>
                <a:ea typeface="Arial"/>
                <a:cs typeface="Arial"/>
                <a:sym typeface="Arial"/>
              </a:rPr>
              <a:t>preferință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reutilizat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într</a:t>
            </a:r>
            <a:r>
              <a:rPr lang="en-US" sz="1400" b="0" i="0" u="none" strike="noStrike" cap="none" dirty="0">
                <a:solidFill>
                  <a:srgbClr val="000000"/>
                </a:solidFill>
                <a:latin typeface="Arial"/>
                <a:ea typeface="Arial"/>
                <a:cs typeface="Arial"/>
                <a:sym typeface="Arial"/>
              </a:rPr>
              <a:t>-o </a:t>
            </a:r>
            <a:r>
              <a:rPr lang="en-US" sz="1400" b="0" i="0" u="none" strike="noStrike" cap="none" dirty="0" err="1">
                <a:solidFill>
                  <a:srgbClr val="000000"/>
                </a:solidFill>
                <a:latin typeface="Arial"/>
                <a:ea typeface="Arial"/>
                <a:cs typeface="Arial"/>
                <a:sym typeface="Arial"/>
              </a:rPr>
              <a:t>soluție</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reciclare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creativă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Ramele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existente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ajută</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reducerea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impactului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asupra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mediului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reprezintă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economii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costuri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deoarece</a:t>
            </a:r>
            <a:r>
              <a:rPr lang="en-US" sz="1400" b="0" i="0" u="none" strike="noStrike" cap="none" dirty="0">
                <a:solidFill>
                  <a:srgbClr val="000000"/>
                </a:solidFill>
                <a:latin typeface="Arial"/>
                <a:ea typeface="Arial"/>
                <a:cs typeface="Arial"/>
                <a:sym typeface="Arial"/>
              </a:rPr>
              <a:t> nu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necesară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producerea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unora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noi</a:t>
            </a:r>
            <a:r>
              <a:rPr lang="en-US" sz="1400" b="0" i="0" u="none" strike="noStrike" cap="none" dirty="0">
                <a:solidFill>
                  <a:srgbClr val="000000"/>
                </a:solidFill>
                <a:latin typeface="Arial"/>
                <a:ea typeface="Arial"/>
                <a:cs typeface="Arial"/>
                <a:sym typeface="Arial"/>
              </a:rPr>
              <a:t>. Cu </a:t>
            </a:r>
            <a:r>
              <a:rPr lang="en-US" sz="1400" b="0" i="0" u="none" strike="noStrike" cap="none" dirty="0" err="1">
                <a:solidFill>
                  <a:srgbClr val="000000"/>
                </a:solidFill>
                <a:latin typeface="Arial"/>
                <a:ea typeface="Arial"/>
                <a:cs typeface="Arial"/>
                <a:sym typeface="Arial"/>
              </a:rPr>
              <a:t>toate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acestea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geometria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vechi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existente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este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atât</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specifică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încât</a:t>
            </a:r>
            <a:r>
              <a:rPr lang="en-US" sz="1400" b="0" i="0" u="none" strike="noStrike" cap="none" dirty="0">
                <a:solidFill>
                  <a:srgbClr val="000000"/>
                </a:solidFill>
                <a:latin typeface="Arial"/>
                <a:ea typeface="Arial"/>
                <a:cs typeface="Arial"/>
                <a:sym typeface="Arial"/>
              </a:rPr>
              <a:t> s-a </a:t>
            </a:r>
            <a:r>
              <a:rPr lang="en-US" sz="1400" b="0" i="0" u="none" strike="noStrike" cap="none" dirty="0" err="1">
                <a:solidFill>
                  <a:srgbClr val="000000"/>
                </a:solidFill>
                <a:latin typeface="Arial"/>
                <a:ea typeface="Arial"/>
                <a:cs typeface="Arial"/>
                <a:sym typeface="Arial"/>
              </a:rPr>
              <a:t>dovedit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greu</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găsit</a:t>
            </a:r>
            <a:r>
              <a:rPr lang="en-US" sz="1400" b="0" i="0" u="none" strike="noStrike" cap="none" dirty="0">
                <a:solidFill>
                  <a:srgbClr val="000000"/>
                </a:solidFill>
                <a:latin typeface="Arial"/>
                <a:ea typeface="Arial"/>
                <a:cs typeface="Arial"/>
                <a:sym typeface="Arial"/>
              </a:rPr>
              <a:t> cadre </a:t>
            </a:r>
            <a:r>
              <a:rPr lang="en-US" sz="1400" b="0" i="0" u="none" strike="noStrike" cap="none" dirty="0" err="1">
                <a:solidFill>
                  <a:srgbClr val="000000"/>
                </a:solidFill>
                <a:latin typeface="Arial"/>
                <a:ea typeface="Arial"/>
                <a:cs typeface="Arial"/>
                <a:sym typeface="Arial"/>
              </a:rPr>
              <a:t>adecvate</a:t>
            </a:r>
            <a:r>
              <a:rPr lang="en-US" sz="1400" b="0" i="0" u="none" strike="noStrike" cap="none" dirty="0">
                <a:solidFill>
                  <a:srgbClr val="000000"/>
                </a:solidFill>
                <a:latin typeface="Arial"/>
                <a:ea typeface="Arial"/>
                <a:cs typeface="Arial"/>
                <a:sym typeface="Arial"/>
              </a:rPr>
              <a:t> pe care </a:t>
            </a:r>
            <a:r>
              <a:rPr lang="en-US" sz="1400" b="0" i="0" u="none" strike="noStrike" cap="none" dirty="0" err="1">
                <a:solidFill>
                  <a:srgbClr val="000000"/>
                </a:solidFill>
                <a:latin typeface="Arial"/>
                <a:ea typeface="Arial"/>
                <a:cs typeface="Arial"/>
                <a:sym typeface="Arial"/>
              </a:rPr>
              <a:t>să</a:t>
            </a:r>
            <a:r>
              <a:rPr lang="en-US" sz="1400" b="0" i="0" u="none" strike="noStrike" cap="none" dirty="0">
                <a:solidFill>
                  <a:srgbClr val="000000"/>
                </a:solidFill>
                <a:latin typeface="Arial"/>
                <a:ea typeface="Arial"/>
                <a:cs typeface="Arial"/>
                <a:sym typeface="Arial"/>
              </a:rPr>
              <a:t> fie </a:t>
            </a:r>
            <a:r>
              <a:rPr lang="en-US" sz="1400" b="0" i="0" u="none" strike="noStrike" cap="none" dirty="0" err="1">
                <a:solidFill>
                  <a:srgbClr val="000000"/>
                </a:solidFill>
                <a:latin typeface="Arial"/>
                <a:ea typeface="Arial"/>
                <a:cs typeface="Arial"/>
                <a:sym typeface="Arial"/>
              </a:rPr>
              <a:t>potrivite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montate</a:t>
            </a:r>
            <a:r>
              <a:rPr lang="en-US" sz="1400" b="0" i="0" u="none" strike="noStrike" cap="none" dirty="0">
                <a:solidFill>
                  <a:srgbClr val="000000"/>
                </a:solidFill>
                <a:latin typeface="Arial"/>
                <a:ea typeface="Arial"/>
                <a:cs typeface="Arial"/>
                <a:sym typeface="Arial"/>
              </a:rPr>
              <a:t> perfect. </a:t>
            </a:r>
            <a:r>
              <a:rPr lang="en-US" sz="1400" b="0" i="0" u="none" strike="noStrike" cap="none" dirty="0" err="1">
                <a:solidFill>
                  <a:srgbClr val="000000"/>
                </a:solidFill>
                <a:latin typeface="Arial"/>
                <a:ea typeface="Arial"/>
                <a:cs typeface="Arial"/>
                <a:sym typeface="Arial"/>
              </a:rPr>
              <a:t>Soluția</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necesitatea</a:t>
            </a:r>
            <a:r>
              <a:rPr lang="en-US" sz="1400" b="0" i="0" u="none" strike="noStrike" cap="none" dirty="0">
                <a:solidFill>
                  <a:srgbClr val="000000"/>
                </a:solidFill>
                <a:latin typeface="Arial"/>
                <a:ea typeface="Arial"/>
                <a:cs typeface="Arial"/>
                <a:sym typeface="Arial"/>
              </a:rPr>
              <a:t> de a face </a:t>
            </a:r>
            <a:r>
              <a:rPr lang="en-US" sz="1400" b="0" i="0" u="none" strike="noStrike" cap="none" dirty="0" err="1">
                <a:solidFill>
                  <a:srgbClr val="000000"/>
                </a:solidFill>
                <a:latin typeface="Arial"/>
                <a:ea typeface="Arial"/>
                <a:cs typeface="Arial"/>
                <a:sym typeface="Arial"/>
              </a:rPr>
              <a:t>ajustări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suplimentare</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piesele</a:t>
            </a:r>
            <a:r>
              <a:rPr lang="en-US" sz="1400" b="0" i="0" u="none" strike="noStrike" cap="none" dirty="0">
                <a:solidFill>
                  <a:srgbClr val="000000"/>
                </a:solidFill>
                <a:latin typeface="Arial"/>
                <a:ea typeface="Arial"/>
                <a:cs typeface="Arial"/>
                <a:sym typeface="Arial"/>
              </a:rPr>
              <a:t> din plastic, </a:t>
            </a:r>
            <a:r>
              <a:rPr lang="en-US" sz="1400" b="0" i="0" u="none" strike="noStrike" cap="none" dirty="0" err="1">
                <a:solidFill>
                  <a:srgbClr val="000000"/>
                </a:solidFill>
                <a:latin typeface="Arial"/>
                <a:ea typeface="Arial"/>
                <a:cs typeface="Arial"/>
                <a:sym typeface="Arial"/>
              </a:rPr>
              <a:t>rezultând</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multă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muncă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04" name="Google Shape;204;p23"/>
          <p:cNvSpPr txBox="1"/>
          <p:nvPr/>
        </p:nvSpPr>
        <p:spPr>
          <a:xfrm>
            <a:off x="6023347" y="4223075"/>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dirty="0" err="1">
                <a:solidFill>
                  <a:srgbClr val="000000"/>
                </a:solidFill>
                <a:latin typeface="Arial"/>
                <a:ea typeface="Arial"/>
                <a:cs typeface="Arial"/>
                <a:sym typeface="Arial"/>
              </a:rPr>
              <a:t>Sursa</a:t>
            </a:r>
            <a:r>
              <a:rPr lang="en-US" sz="800" b="0" i="0" u="none" strike="noStrike" cap="none" dirty="0">
                <a:solidFill>
                  <a:srgbClr val="000000"/>
                </a:solidFill>
                <a:latin typeface="Arial"/>
                <a:ea typeface="Arial"/>
                <a:cs typeface="Arial"/>
                <a:sym typeface="Arial"/>
              </a:rPr>
              <a:t>: </a:t>
            </a:r>
            <a:r>
              <a:rPr lang="en-US" sz="800" b="0" i="0" u="sng" strike="noStrike" cap="none" dirty="0">
                <a:solidFill>
                  <a:schemeClr val="hlink"/>
                </a:solidFill>
                <a:latin typeface="Arial"/>
                <a:ea typeface="Arial"/>
                <a:cs typeface="Arial"/>
                <a:sym typeface="Arial"/>
                <a:hlinkClick r:id="rId3"/>
              </a:rPr>
              <a:t>https://www.hva.nl/binaries/content/assets/subsites/kc-techniek/second-life-of-a-stadium-seat.pdf?1541515706243</a:t>
            </a:r>
            <a:endParaRPr sz="800" b="0" i="0" u="none" strike="noStrike" cap="none" dirty="0">
              <a:solidFill>
                <a:srgbClr val="000000"/>
              </a:solidFill>
              <a:latin typeface="Arial"/>
              <a:ea typeface="Arial"/>
              <a:cs typeface="Arial"/>
              <a:sym typeface="Arial"/>
            </a:endParaRPr>
          </a:p>
        </p:txBody>
      </p:sp>
      <p:pic>
        <p:nvPicPr>
          <p:cNvPr id="205" name="Google Shape;205;p23"/>
          <p:cNvPicPr preferRelativeResize="0"/>
          <p:nvPr/>
        </p:nvPicPr>
        <p:blipFill rotWithShape="1">
          <a:blip r:embed="rId4">
            <a:alphaModFix/>
          </a:blip>
          <a:srcRect/>
          <a:stretch/>
        </p:blipFill>
        <p:spPr>
          <a:xfrm>
            <a:off x="6683507" y="1603946"/>
            <a:ext cx="1714500" cy="2305050"/>
          </a:xfrm>
          <a:prstGeom prst="rect">
            <a:avLst/>
          </a:prstGeom>
          <a:noFill/>
          <a:ln>
            <a:noFill/>
          </a:ln>
        </p:spPr>
      </p:pic>
      <p:sp>
        <p:nvSpPr>
          <p:cNvPr id="206" name="Google Shape;206;p23"/>
          <p:cNvSpPr txBox="1"/>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Prototip de scaun cu cadru tub existent, realizat de AUAS.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212" name="Google Shape;212;p24"/>
          <p:cNvSpPr txBox="1"/>
          <p:nvPr/>
        </p:nvSpPr>
        <p:spPr>
          <a:xfrm>
            <a:off x="539711" y="1911723"/>
            <a:ext cx="713620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Modele de scaune cu un cadru personalizat</a:t>
            </a:r>
            <a:endParaRPr sz="1400" b="1" i="0" u="none" strike="noStrike" cap="none">
              <a:solidFill>
                <a:srgbClr val="000000"/>
              </a:solidFill>
              <a:latin typeface="Arial"/>
              <a:ea typeface="Arial"/>
              <a:cs typeface="Arial"/>
              <a:sym typeface="Arial"/>
            </a:endParaRPr>
          </a:p>
        </p:txBody>
      </p:sp>
      <p:sp>
        <p:nvSpPr>
          <p:cNvPr id="213" name="Google Shape;213;p24"/>
          <p:cNvSpPr txBox="1"/>
          <p:nvPr/>
        </p:nvSpPr>
        <p:spPr>
          <a:xfrm>
            <a:off x="539711" y="1603946"/>
            <a:ext cx="806457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2: Transformarea scaunelor de stadion in scaune pentru </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consumatori</a:t>
            </a:r>
            <a:endParaRPr/>
          </a:p>
        </p:txBody>
      </p:sp>
      <p:sp>
        <p:nvSpPr>
          <p:cNvPr id="214" name="Google Shape;214;p24"/>
          <p:cNvSpPr txBox="1"/>
          <p:nvPr/>
        </p:nvSpPr>
        <p:spPr>
          <a:xfrm>
            <a:off x="539711" y="2571750"/>
            <a:ext cx="5574010"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S-a explorat și varianta realizării unui cadru personalizat, pentru a evita riscul unei disponibilități reduse a cadrelor existente. Luând în considerare mai multe soluții, primul cadru de scaun nou a fost produs manual, folosind ca materie primă lemn reciclat de la paleți industriali. Deși poate fi o soluție bună, extinderea producției la cantități mai mari nu ar fi ușoară din cauza limitărilor legate de metoda de producție și de forța de muncă necesară.</a:t>
            </a:r>
            <a:endParaRPr sz="1400" b="0" i="0" u="none" strike="noStrike" cap="none">
              <a:solidFill>
                <a:srgbClr val="000000"/>
              </a:solidFill>
              <a:latin typeface="Arial"/>
              <a:ea typeface="Arial"/>
              <a:cs typeface="Arial"/>
              <a:sym typeface="Arial"/>
            </a:endParaRPr>
          </a:p>
        </p:txBody>
      </p:sp>
      <p:sp>
        <p:nvSpPr>
          <p:cNvPr id="215" name="Google Shape;215;p24"/>
          <p:cNvSpPr txBox="1"/>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3"/>
              </a:rPr>
              <a:t>https://www.hva.nl/binaries/content/assets/subsites/kc-techniek/second-life-of-a-stadium-seat.pdf?1541515706243</a:t>
            </a:r>
            <a:endParaRPr sz="800" b="0" i="0" u="none" strike="noStrike" cap="none">
              <a:solidFill>
                <a:srgbClr val="000000"/>
              </a:solidFill>
              <a:latin typeface="Arial"/>
              <a:ea typeface="Arial"/>
              <a:cs typeface="Arial"/>
              <a:sym typeface="Arial"/>
            </a:endParaRPr>
          </a:p>
        </p:txBody>
      </p:sp>
      <p:pic>
        <p:nvPicPr>
          <p:cNvPr id="216" name="Google Shape;216;p24"/>
          <p:cNvPicPr preferRelativeResize="0"/>
          <p:nvPr/>
        </p:nvPicPr>
        <p:blipFill rotWithShape="1">
          <a:blip r:embed="rId4">
            <a:alphaModFix/>
          </a:blip>
          <a:srcRect/>
          <a:stretch/>
        </p:blipFill>
        <p:spPr>
          <a:xfrm>
            <a:off x="6700795" y="1536925"/>
            <a:ext cx="1790700" cy="2381250"/>
          </a:xfrm>
          <a:prstGeom prst="rect">
            <a:avLst/>
          </a:prstGeom>
          <a:noFill/>
          <a:ln>
            <a:noFill/>
          </a:ln>
        </p:spPr>
      </p:pic>
      <p:sp>
        <p:nvSpPr>
          <p:cNvPr id="217" name="Google Shape;217;p24"/>
          <p:cNvSpPr txBox="1"/>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Prototip cu cadru personalizat folosind lemn recuperat, proiectat de AUAS și realizat de Panter.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1917988" y="20753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STUDiu</a:t>
            </a:r>
            <a:r>
              <a:rPr lang="en-US" dirty="0"/>
              <a:t> de </a:t>
            </a:r>
            <a:r>
              <a:rPr lang="en-US" dirty="0" err="1"/>
              <a:t>caz</a:t>
            </a:r>
            <a:r>
              <a:rPr lang="en-US" dirty="0"/>
              <a:t> - Amsterdam </a:t>
            </a:r>
            <a:r>
              <a:rPr lang="en-US" dirty="0" err="1"/>
              <a:t>ArenA</a:t>
            </a:r>
            <a:endParaRPr dirty="0"/>
          </a:p>
        </p:txBody>
      </p:sp>
      <p:sp>
        <p:nvSpPr>
          <p:cNvPr id="223" name="Google Shape;223;p25"/>
          <p:cNvSpPr txBox="1"/>
          <p:nvPr/>
        </p:nvSpPr>
        <p:spPr>
          <a:xfrm>
            <a:off x="711370" y="1578455"/>
            <a:ext cx="713620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dirty="0" err="1">
                <a:solidFill>
                  <a:srgbClr val="000000"/>
                </a:solidFill>
                <a:latin typeface="Arial"/>
                <a:ea typeface="Arial"/>
                <a:cs typeface="Arial"/>
                <a:sym typeface="Arial"/>
              </a:rPr>
              <a:t>Modele</a:t>
            </a:r>
            <a:r>
              <a:rPr lang="en-US" sz="1400" b="1" i="0" u="none" strike="noStrike" cap="none" dirty="0">
                <a:solidFill>
                  <a:srgbClr val="000000"/>
                </a:solidFill>
                <a:latin typeface="Arial"/>
                <a:ea typeface="Arial"/>
                <a:cs typeface="Arial"/>
                <a:sym typeface="Arial"/>
              </a:rPr>
              <a:t> de </a:t>
            </a:r>
            <a:r>
              <a:rPr lang="en-US" sz="1400" b="1" i="0" u="none" strike="noStrike" cap="none" dirty="0" err="1">
                <a:solidFill>
                  <a:srgbClr val="000000"/>
                </a:solidFill>
                <a:latin typeface="Arial"/>
                <a:ea typeface="Arial"/>
                <a:cs typeface="Arial"/>
                <a:sym typeface="Arial"/>
              </a:rPr>
              <a:t>scaune</a:t>
            </a:r>
            <a:r>
              <a:rPr lang="en-US" sz="1400" b="1" i="0" u="none" strike="noStrike" cap="none" dirty="0">
                <a:solidFill>
                  <a:srgbClr val="000000"/>
                </a:solidFill>
                <a:latin typeface="Arial"/>
                <a:ea typeface="Arial"/>
                <a:cs typeface="Arial"/>
                <a:sym typeface="Arial"/>
              </a:rPr>
              <a:t> cu un </a:t>
            </a:r>
            <a:r>
              <a:rPr lang="en-US" sz="1400" b="1" i="0" u="none" strike="noStrike" cap="none" dirty="0" err="1">
                <a:solidFill>
                  <a:srgbClr val="000000"/>
                </a:solidFill>
                <a:latin typeface="Arial"/>
                <a:ea typeface="Arial"/>
                <a:cs typeface="Arial"/>
                <a:sym typeface="Arial"/>
              </a:rPr>
              <a:t>cadru</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produs</a:t>
            </a:r>
            <a:r>
              <a:rPr lang="en-US" sz="1400" b="1" i="0" u="none" strike="noStrike" cap="none" dirty="0">
                <a:solidFill>
                  <a:srgbClr val="000000"/>
                </a:solidFill>
                <a:latin typeface="Arial"/>
                <a:ea typeface="Arial"/>
                <a:cs typeface="Arial"/>
                <a:sym typeface="Arial"/>
              </a:rPr>
              <a:t> digital</a:t>
            </a:r>
            <a:endParaRPr sz="1400" b="1" i="0" u="none" strike="noStrike" cap="none" dirty="0">
              <a:solidFill>
                <a:srgbClr val="000000"/>
              </a:solidFill>
              <a:latin typeface="Arial"/>
              <a:ea typeface="Arial"/>
              <a:cs typeface="Arial"/>
              <a:sym typeface="Arial"/>
            </a:endParaRPr>
          </a:p>
        </p:txBody>
      </p:sp>
      <p:sp>
        <p:nvSpPr>
          <p:cNvPr id="224" name="Google Shape;224;p25"/>
          <p:cNvSpPr txBox="1"/>
          <p:nvPr/>
        </p:nvSpPr>
        <p:spPr>
          <a:xfrm>
            <a:off x="716234" y="1320303"/>
            <a:ext cx="806457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dirty="0" err="1">
                <a:solidFill>
                  <a:srgbClr val="000000"/>
                </a:solidFill>
                <a:latin typeface="Arial"/>
                <a:ea typeface="Arial"/>
                <a:cs typeface="Arial"/>
                <a:sym typeface="Arial"/>
              </a:rPr>
              <a:t>Scenariul</a:t>
            </a:r>
            <a:r>
              <a:rPr lang="en-US" sz="1400" b="1" i="0" u="none" strike="noStrike" cap="none" dirty="0">
                <a:solidFill>
                  <a:srgbClr val="000000"/>
                </a:solidFill>
                <a:latin typeface="Arial"/>
                <a:ea typeface="Arial"/>
                <a:cs typeface="Arial"/>
                <a:sym typeface="Arial"/>
              </a:rPr>
              <a:t> 2: </a:t>
            </a:r>
            <a:r>
              <a:rPr lang="en-US" sz="1400" b="1" i="0" u="none" strike="noStrike" cap="none" dirty="0" err="1">
                <a:solidFill>
                  <a:srgbClr val="000000"/>
                </a:solidFill>
                <a:latin typeface="Arial"/>
                <a:ea typeface="Arial"/>
                <a:cs typeface="Arial"/>
                <a:sym typeface="Arial"/>
              </a:rPr>
              <a:t>Transformarea</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scaunelor</a:t>
            </a:r>
            <a:r>
              <a:rPr lang="en-US" sz="1400" b="1" i="0" u="none" strike="noStrike" cap="none" dirty="0">
                <a:solidFill>
                  <a:srgbClr val="000000"/>
                </a:solidFill>
                <a:latin typeface="Arial"/>
                <a:ea typeface="Arial"/>
                <a:cs typeface="Arial"/>
                <a:sym typeface="Arial"/>
              </a:rPr>
              <a:t> de </a:t>
            </a:r>
            <a:r>
              <a:rPr lang="en-US" sz="1400" b="1" i="0" u="none" strike="noStrike" cap="none" dirty="0" err="1">
                <a:solidFill>
                  <a:srgbClr val="000000"/>
                </a:solidFill>
                <a:latin typeface="Arial"/>
                <a:ea typeface="Arial"/>
                <a:cs typeface="Arial"/>
                <a:sym typeface="Arial"/>
              </a:rPr>
              <a:t>stadion</a:t>
            </a:r>
            <a:r>
              <a:rPr lang="en-US" sz="1400" b="1" i="0" u="none" strike="noStrike" cap="none" dirty="0">
                <a:solidFill>
                  <a:srgbClr val="000000"/>
                </a:solidFill>
                <a:latin typeface="Arial"/>
                <a:ea typeface="Arial"/>
                <a:cs typeface="Arial"/>
                <a:sym typeface="Arial"/>
              </a:rPr>
              <a:t> in </a:t>
            </a:r>
            <a:r>
              <a:rPr lang="en-US" sz="1400" b="1" i="0" u="none" strike="noStrike" cap="none" dirty="0" err="1">
                <a:solidFill>
                  <a:srgbClr val="000000"/>
                </a:solidFill>
                <a:latin typeface="Arial"/>
                <a:ea typeface="Arial"/>
                <a:cs typeface="Arial"/>
                <a:sym typeface="Arial"/>
              </a:rPr>
              <a:t>scaune</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pentru</a:t>
            </a:r>
            <a:r>
              <a:rPr lang="en-US" sz="1400" b="1"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1400" b="1" i="0" u="none" strike="noStrike" cap="none" dirty="0" err="1">
                <a:solidFill>
                  <a:srgbClr val="000000"/>
                </a:solidFill>
                <a:latin typeface="Arial"/>
                <a:ea typeface="Arial"/>
                <a:cs typeface="Arial"/>
                <a:sym typeface="Arial"/>
              </a:rPr>
              <a:t>consumatori</a:t>
            </a:r>
            <a:endParaRPr dirty="0"/>
          </a:p>
        </p:txBody>
      </p:sp>
      <p:sp>
        <p:nvSpPr>
          <p:cNvPr id="225" name="Google Shape;225;p25"/>
          <p:cNvSpPr txBox="1"/>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3"/>
              </a:rPr>
              <a:t>https://www.hva.nl/binaries/content/assets/subsites/kc-techniek/second-life-of-a-stadium-seat.pdf?1541515706243</a:t>
            </a:r>
            <a:endParaRPr sz="800" b="0" i="0" u="none" strike="noStrike" cap="none">
              <a:solidFill>
                <a:srgbClr val="000000"/>
              </a:solidFill>
              <a:latin typeface="Arial"/>
              <a:ea typeface="Arial"/>
              <a:cs typeface="Arial"/>
              <a:sym typeface="Arial"/>
            </a:endParaRPr>
          </a:p>
        </p:txBody>
      </p:sp>
      <p:sp>
        <p:nvSpPr>
          <p:cNvPr id="226" name="Google Shape;226;p25"/>
          <p:cNvSpPr txBox="1"/>
          <p:nvPr/>
        </p:nvSpPr>
        <p:spPr>
          <a:xfrm>
            <a:off x="711370" y="2011601"/>
            <a:ext cx="5297566"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Producția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digitală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facilitează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crearea</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forme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complexe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se </a:t>
            </a:r>
            <a:r>
              <a:rPr lang="en-US" sz="1400" b="0" i="0" u="none" strike="noStrike" cap="none" dirty="0" err="1">
                <a:solidFill>
                  <a:srgbClr val="000000"/>
                </a:solidFill>
                <a:latin typeface="Arial"/>
                <a:ea typeface="Arial"/>
                <a:cs typeface="Arial"/>
                <a:sym typeface="Arial"/>
              </a:rPr>
              <a:t>potrivi</a:t>
            </a:r>
            <a:r>
              <a:rPr lang="en-US" sz="1400" b="0" i="0" u="none" strike="noStrike" cap="none" dirty="0">
                <a:solidFill>
                  <a:srgbClr val="000000"/>
                </a:solidFill>
                <a:latin typeface="Arial"/>
                <a:ea typeface="Arial"/>
                <a:cs typeface="Arial"/>
                <a:sym typeface="Arial"/>
              </a:rPr>
              <a:t> cu </a:t>
            </a:r>
            <a:r>
              <a:rPr lang="en-US" sz="1400" b="0" i="0" u="none" strike="noStrike" cap="none" dirty="0" err="1">
                <a:solidFill>
                  <a:srgbClr val="000000"/>
                </a:solidFill>
                <a:latin typeface="Arial"/>
                <a:ea typeface="Arial"/>
                <a:cs typeface="Arial"/>
                <a:sym typeface="Arial"/>
              </a:rPr>
              <a:t>caracteristicile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specifice</a:t>
            </a:r>
            <a:r>
              <a:rPr lang="en-US" sz="1400" b="0" i="0" u="none" strike="noStrike" cap="none" dirty="0">
                <a:solidFill>
                  <a:srgbClr val="000000"/>
                </a:solidFill>
                <a:latin typeface="Arial"/>
                <a:ea typeface="Arial"/>
                <a:cs typeface="Arial"/>
                <a:sym typeface="Arial"/>
              </a:rPr>
              <a:t> ale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din plastic.</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Un </a:t>
            </a:r>
            <a:r>
              <a:rPr lang="en-US" sz="1400" b="0" i="0" u="none" strike="noStrike" cap="none" dirty="0" err="1">
                <a:solidFill>
                  <a:srgbClr val="000000"/>
                </a:solidFill>
                <a:latin typeface="Arial"/>
                <a:ea typeface="Arial"/>
                <a:cs typeface="Arial"/>
                <a:sym typeface="Arial"/>
              </a:rPr>
              <a:t>exemplu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un set de </a:t>
            </a:r>
            <a:r>
              <a:rPr lang="en-US" sz="1400" b="0" i="0" u="none" strike="noStrike" cap="none" dirty="0" err="1">
                <a:solidFill>
                  <a:srgbClr val="000000"/>
                </a:solidFill>
                <a:latin typeface="Arial"/>
                <a:ea typeface="Arial"/>
                <a:cs typeface="Arial"/>
                <a:sym typeface="Arial"/>
              </a:rPr>
              <a:t>piese</a:t>
            </a:r>
            <a:r>
              <a:rPr lang="en-US" sz="1400" b="0" i="0" u="none" strike="noStrike" cap="none" dirty="0">
                <a:solidFill>
                  <a:srgbClr val="000000"/>
                </a:solidFill>
                <a:latin typeface="Arial"/>
                <a:ea typeface="Arial"/>
                <a:cs typeface="Arial"/>
                <a:sym typeface="Arial"/>
              </a:rPr>
              <a:t> plate din </a:t>
            </a:r>
            <a:r>
              <a:rPr lang="en-US" sz="1400" b="0" i="0" u="none" strike="noStrike" cap="none" dirty="0" err="1">
                <a:solidFill>
                  <a:srgbClr val="000000"/>
                </a:solidFill>
                <a:latin typeface="Arial"/>
                <a:ea typeface="Arial"/>
                <a:cs typeface="Arial"/>
                <a:sym typeface="Arial"/>
              </a:rPr>
              <a:t>lemn</a:t>
            </a:r>
            <a:r>
              <a:rPr lang="en-US" sz="1400" b="0" i="0" u="none" strike="noStrike" cap="none" dirty="0">
                <a:solidFill>
                  <a:srgbClr val="000000"/>
                </a:solidFill>
                <a:latin typeface="Arial"/>
                <a:ea typeface="Arial"/>
                <a:cs typeface="Arial"/>
                <a:sym typeface="Arial"/>
              </a:rPr>
              <a:t> separate care pot fi </a:t>
            </a:r>
            <a:r>
              <a:rPr lang="en-US" sz="1400" b="0" i="0" u="none" strike="noStrike" cap="none" dirty="0" err="1">
                <a:solidFill>
                  <a:srgbClr val="000000"/>
                </a:solidFill>
                <a:latin typeface="Arial"/>
                <a:ea typeface="Arial"/>
                <a:cs typeface="Arial"/>
                <a:sym typeface="Arial"/>
              </a:rPr>
              <a:t>asamblate</a:t>
            </a:r>
            <a:r>
              <a:rPr lang="en-US" sz="1400" b="0" i="0" u="none" strike="noStrike" cap="none" dirty="0">
                <a:solidFill>
                  <a:srgbClr val="000000"/>
                </a:solidFill>
                <a:latin typeface="Arial"/>
                <a:ea typeface="Arial"/>
                <a:cs typeface="Arial"/>
                <a:sym typeface="Arial"/>
              </a:rPr>
              <a:t> de client. </a:t>
            </a:r>
            <a:r>
              <a:rPr lang="en-US" sz="1400" b="0" i="0" u="none" strike="noStrike" cap="none" dirty="0" err="1">
                <a:solidFill>
                  <a:srgbClr val="000000"/>
                </a:solidFill>
                <a:latin typeface="Arial"/>
                <a:ea typeface="Arial"/>
                <a:cs typeface="Arial"/>
                <a:sym typeface="Arial"/>
              </a:rPr>
              <a:t>Poate</a:t>
            </a:r>
            <a:r>
              <a:rPr lang="en-US" sz="1400" b="0" i="0" u="none" strike="noStrike" cap="none" dirty="0">
                <a:solidFill>
                  <a:srgbClr val="000000"/>
                </a:solidFill>
                <a:latin typeface="Arial"/>
                <a:ea typeface="Arial"/>
                <a:cs typeface="Arial"/>
                <a:sym typeface="Arial"/>
              </a:rPr>
              <a:t> fi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prin</a:t>
            </a:r>
            <a:r>
              <a:rPr lang="en-US" sz="1400" b="0" i="0" u="none" strike="noStrike" cap="none" dirty="0">
                <a:solidFill>
                  <a:srgbClr val="000000"/>
                </a:solidFill>
                <a:latin typeface="Arial"/>
                <a:ea typeface="Arial"/>
                <a:cs typeface="Arial"/>
                <a:sym typeface="Arial"/>
              </a:rPr>
              <a:t> CNC, </a:t>
            </a:r>
            <a:r>
              <a:rPr lang="en-US" sz="1400" b="0" i="0" u="none" strike="noStrike" cap="none" dirty="0" err="1">
                <a:solidFill>
                  <a:srgbClr val="000000"/>
                </a:solidFill>
                <a:latin typeface="Arial"/>
                <a:ea typeface="Arial"/>
                <a:cs typeface="Arial"/>
                <a:sym typeface="Arial"/>
              </a:rPr>
              <a:t>frezand</a:t>
            </a:r>
            <a:r>
              <a:rPr lang="en-US" sz="1400" b="0" i="0" u="none" strike="noStrike" cap="none" dirty="0">
                <a:solidFill>
                  <a:srgbClr val="000000"/>
                </a:solidFill>
                <a:latin typeface="Arial"/>
                <a:ea typeface="Arial"/>
                <a:cs typeface="Arial"/>
                <a:sym typeface="Arial"/>
              </a:rPr>
              <a:t> o </a:t>
            </a:r>
            <a:r>
              <a:rPr lang="en-US" sz="1400" b="0" i="0" u="none" strike="noStrike" cap="none" dirty="0" err="1">
                <a:solidFill>
                  <a:srgbClr val="000000"/>
                </a:solidFill>
                <a:latin typeface="Arial"/>
                <a:ea typeface="Arial"/>
                <a:cs typeface="Arial"/>
                <a:sym typeface="Arial"/>
              </a:rPr>
              <a:t>singura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placa</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lemn</a:t>
            </a:r>
            <a:r>
              <a:rPr lang="en-US" sz="1400" b="0" i="0" u="none" strike="noStrike" cap="none" dirty="0">
                <a:solidFill>
                  <a:srgbClr val="000000"/>
                </a:solidFill>
                <a:latin typeface="Arial"/>
                <a:ea typeface="Arial"/>
                <a:cs typeface="Arial"/>
                <a:sym typeface="Arial"/>
              </a:rPr>
              <a:t> standard, perfect </a:t>
            </a:r>
            <a:r>
              <a:rPr lang="en-US" sz="1400" b="0" i="0" u="none" strike="noStrike" cap="none" dirty="0" err="1">
                <a:solidFill>
                  <a:srgbClr val="000000"/>
                </a:solidFill>
                <a:latin typeface="Arial"/>
                <a:ea typeface="Arial"/>
                <a:cs typeface="Arial"/>
                <a:sym typeface="Arial"/>
              </a:rPr>
              <a:t>potrivita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ambalare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expediere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catre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clientul</a:t>
            </a:r>
            <a:r>
              <a:rPr lang="en-US" sz="1400" b="0" i="0" u="none" strike="noStrike" cap="none" dirty="0">
                <a:solidFill>
                  <a:srgbClr val="000000"/>
                </a:solidFill>
                <a:latin typeface="Arial"/>
                <a:ea typeface="Arial"/>
                <a:cs typeface="Arial"/>
                <a:sym typeface="Arial"/>
              </a:rPr>
              <a:t> final. Cu </a:t>
            </a:r>
            <a:r>
              <a:rPr lang="en-US" sz="1400" b="0" i="0" u="none" strike="noStrike" cap="none" dirty="0" err="1">
                <a:solidFill>
                  <a:srgbClr val="000000"/>
                </a:solidFill>
                <a:latin typeface="Arial"/>
                <a:ea typeface="Arial"/>
                <a:cs typeface="Arial"/>
                <a:sym typeface="Arial"/>
              </a:rPr>
              <a:t>aceeași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metodă</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un </a:t>
            </a:r>
            <a:r>
              <a:rPr lang="en-US" sz="1400" b="0" i="0" u="none" strike="noStrike" cap="none" dirty="0" err="1">
                <a:solidFill>
                  <a:srgbClr val="000000"/>
                </a:solidFill>
                <a:latin typeface="Arial"/>
                <a:ea typeface="Arial"/>
                <a:cs typeface="Arial"/>
                <a:sym typeface="Arial"/>
              </a:rPr>
              <a:t>scaun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pliabil</a:t>
            </a:r>
            <a:r>
              <a:rPr lang="en-US" sz="1400" b="0" i="0" u="none" strike="noStrike" cap="none" dirty="0">
                <a:solidFill>
                  <a:srgbClr val="000000"/>
                </a:solidFill>
                <a:latin typeface="Arial"/>
                <a:ea typeface="Arial"/>
                <a:cs typeface="Arial"/>
                <a:sym typeface="Arial"/>
              </a:rPr>
              <a:t> ca </a:t>
            </a:r>
            <a:r>
              <a:rPr lang="en-US" sz="1400" b="0" i="0" u="none" strike="noStrike" cap="none" dirty="0" err="1">
                <a:solidFill>
                  <a:srgbClr val="000000"/>
                </a:solidFill>
                <a:latin typeface="Arial"/>
                <a:ea typeface="Arial"/>
                <a:cs typeface="Arial"/>
                <a:sym typeface="Arial"/>
              </a:rPr>
              <a:t>alternativă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Imprimarea</a:t>
            </a:r>
            <a:r>
              <a:rPr lang="en-US" sz="1400" b="0" i="0" u="none" strike="noStrike" cap="none" dirty="0">
                <a:solidFill>
                  <a:srgbClr val="000000"/>
                </a:solidFill>
                <a:latin typeface="Arial"/>
                <a:ea typeface="Arial"/>
                <a:cs typeface="Arial"/>
                <a:sym typeface="Arial"/>
              </a:rPr>
              <a:t> 3D a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folosită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produce un </a:t>
            </a:r>
            <a:r>
              <a:rPr lang="en-US" sz="1400" b="0" i="0" u="none" strike="noStrike" cap="none" dirty="0" err="1">
                <a:solidFill>
                  <a:srgbClr val="000000"/>
                </a:solidFill>
                <a:latin typeface="Arial"/>
                <a:ea typeface="Arial"/>
                <a:cs typeface="Arial"/>
                <a:sym typeface="Arial"/>
              </a:rPr>
              <a:t>conector</a:t>
            </a:r>
            <a:r>
              <a:rPr lang="en-US" sz="1400" b="0" i="0" u="none" strike="noStrike" cap="none" dirty="0">
                <a:solidFill>
                  <a:srgbClr val="000000"/>
                </a:solidFill>
                <a:latin typeface="Arial"/>
                <a:ea typeface="Arial"/>
                <a:cs typeface="Arial"/>
                <a:sym typeface="Arial"/>
              </a:rPr>
              <a:t> din plastic </a:t>
            </a:r>
            <a:r>
              <a:rPr lang="en-US" sz="1400" b="0" i="0" u="none" strike="noStrike" cap="none" dirty="0" err="1">
                <a:solidFill>
                  <a:srgbClr val="000000"/>
                </a:solidFill>
                <a:latin typeface="Arial"/>
                <a:ea typeface="Arial"/>
                <a:cs typeface="Arial"/>
                <a:sym typeface="Arial"/>
              </a:rPr>
              <a:t>folosit</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interconectarea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profilelor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tubulare</a:t>
            </a:r>
            <a:r>
              <a:rPr lang="en-US" sz="1400" b="0" i="0" u="none" strike="noStrike" cap="none" dirty="0">
                <a:solidFill>
                  <a:srgbClr val="000000"/>
                </a:solidFill>
                <a:latin typeface="Arial"/>
                <a:ea typeface="Arial"/>
                <a:cs typeface="Arial"/>
                <a:sym typeface="Arial"/>
              </a:rPr>
              <a:t> standard </a:t>
            </a:r>
            <a:r>
              <a:rPr lang="en-US" sz="1400" b="0" i="0" u="none" strike="noStrike" cap="none" dirty="0" err="1">
                <a:solidFill>
                  <a:srgbClr val="000000"/>
                </a:solidFill>
                <a:latin typeface="Arial"/>
                <a:ea typeface="Arial"/>
                <a:cs typeface="Arial"/>
                <a:sym typeface="Arial"/>
              </a:rPr>
              <a:t>într</a:t>
            </a:r>
            <a:r>
              <a:rPr lang="en-US" sz="1400" b="0" i="0" u="none" strike="noStrike" cap="none" dirty="0">
                <a:solidFill>
                  <a:srgbClr val="000000"/>
                </a:solidFill>
                <a:latin typeface="Arial"/>
                <a:ea typeface="Arial"/>
                <a:cs typeface="Arial"/>
                <a:sym typeface="Arial"/>
              </a:rPr>
              <a:t>-un </a:t>
            </a:r>
            <a:r>
              <a:rPr lang="en-US" sz="1400" b="0" i="0" u="none" strike="noStrike" cap="none" dirty="0" err="1">
                <a:solidFill>
                  <a:srgbClr val="000000"/>
                </a:solidFill>
                <a:latin typeface="Arial"/>
                <a:ea typeface="Arial"/>
                <a:cs typeface="Arial"/>
                <a:sym typeface="Arial"/>
              </a:rPr>
              <a:t>cadru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adecvat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Această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opțiune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putea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ajuta</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reducerea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costurilor</a:t>
            </a:r>
            <a:r>
              <a:rPr lang="en-US" sz="1400" b="0" i="0" u="none" strike="noStrike" cap="none" dirty="0">
                <a:solidFill>
                  <a:srgbClr val="000000"/>
                </a:solidFill>
                <a:latin typeface="Arial"/>
                <a:ea typeface="Arial"/>
                <a:cs typeface="Arial"/>
                <a:sym typeface="Arial"/>
              </a:rPr>
              <a:t> de transport </a:t>
            </a:r>
            <a:r>
              <a:rPr lang="en-US" sz="1400" b="0" i="0" u="none" strike="noStrike" cap="none" dirty="0" err="1">
                <a:solidFill>
                  <a:srgbClr val="000000"/>
                </a:solidFill>
                <a:latin typeface="Arial"/>
                <a:ea typeface="Arial"/>
                <a:cs typeface="Arial"/>
                <a:sym typeface="Arial"/>
              </a:rPr>
              <a:t>datorită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posibilei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tipăriri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diferite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locații</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227" name="Google Shape;227;p25"/>
          <p:cNvPicPr preferRelativeResize="0"/>
          <p:nvPr/>
        </p:nvPicPr>
        <p:blipFill rotWithShape="1">
          <a:blip r:embed="rId4">
            <a:alphaModFix/>
          </a:blip>
          <a:srcRect/>
          <a:stretch/>
        </p:blipFill>
        <p:spPr>
          <a:xfrm>
            <a:off x="6154723" y="2448285"/>
            <a:ext cx="1521195" cy="1477103"/>
          </a:xfrm>
          <a:prstGeom prst="rect">
            <a:avLst/>
          </a:prstGeom>
          <a:noFill/>
          <a:ln>
            <a:noFill/>
          </a:ln>
        </p:spPr>
      </p:pic>
      <p:pic>
        <p:nvPicPr>
          <p:cNvPr id="228" name="Google Shape;228;p25"/>
          <p:cNvPicPr preferRelativeResize="0"/>
          <p:nvPr/>
        </p:nvPicPr>
        <p:blipFill rotWithShape="1">
          <a:blip r:embed="rId5">
            <a:alphaModFix/>
          </a:blip>
          <a:srcRect/>
          <a:stretch/>
        </p:blipFill>
        <p:spPr>
          <a:xfrm>
            <a:off x="7579059" y="1001912"/>
            <a:ext cx="1378102" cy="1922089"/>
          </a:xfrm>
          <a:prstGeom prst="rect">
            <a:avLst/>
          </a:prstGeom>
          <a:noFill/>
          <a:ln>
            <a:noFill/>
          </a:ln>
        </p:spPr>
      </p:pic>
      <p:sp>
        <p:nvSpPr>
          <p:cNvPr id="229" name="Google Shape;229;p25"/>
          <p:cNvSpPr txBox="1"/>
          <p:nvPr/>
        </p:nvSpPr>
        <p:spPr>
          <a:xfrm>
            <a:off x="6044641" y="3925388"/>
            <a:ext cx="2386978"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Proiectare și prototipuri realizate de către AUAS cu cadru produs digital care poate fi ușor personalizat.</a:t>
            </a:r>
            <a:endParaRPr sz="800" b="0" i="0" u="none" strike="noStrike" cap="none">
              <a:solidFill>
                <a:srgbClr val="000000"/>
              </a:solidFill>
              <a:latin typeface="Arial"/>
              <a:ea typeface="Arial"/>
              <a:cs typeface="Arial"/>
              <a:sym typeface="Arial"/>
            </a:endParaRPr>
          </a:p>
        </p:txBody>
      </p:sp>
      <p:sp>
        <p:nvSpPr>
          <p:cNvPr id="230" name="Google Shape;230;p25"/>
          <p:cNvSpPr txBox="1"/>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Prototip de scaun pliabil de la AUAS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236" name="Google Shape;236;p26"/>
          <p:cNvSpPr txBox="1"/>
          <p:nvPr/>
        </p:nvSpPr>
        <p:spPr>
          <a:xfrm>
            <a:off x="539711" y="1603946"/>
            <a:ext cx="8064577"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3: Reciclarea materiei prime a scaunelor de stadion pentru diverse scopuri</a:t>
            </a:r>
            <a:endParaRPr sz="1400" b="1" i="0" u="none" strike="noStrike" cap="none">
              <a:solidFill>
                <a:srgbClr val="000000"/>
              </a:solidFill>
              <a:latin typeface="Arial"/>
              <a:ea typeface="Arial"/>
              <a:cs typeface="Arial"/>
              <a:sym typeface="Arial"/>
            </a:endParaRPr>
          </a:p>
        </p:txBody>
      </p:sp>
      <p:sp>
        <p:nvSpPr>
          <p:cNvPr id="237" name="Google Shape;237;p26"/>
          <p:cNvSpPr txBox="1"/>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3"/>
              </a:rPr>
              <a:t>https://www.hva.nl/binaries/content/assets/subsites/kc-techniek/second-life-of-a-stadium-seat.pdf?1541515706243</a:t>
            </a:r>
            <a:endParaRPr sz="800" b="0" i="0" u="none" strike="noStrike" cap="none">
              <a:solidFill>
                <a:srgbClr val="000000"/>
              </a:solidFill>
              <a:latin typeface="Arial"/>
              <a:ea typeface="Arial"/>
              <a:cs typeface="Arial"/>
              <a:sym typeface="Arial"/>
            </a:endParaRPr>
          </a:p>
        </p:txBody>
      </p:sp>
      <p:sp>
        <p:nvSpPr>
          <p:cNvPr id="238" name="Google Shape;238;p26"/>
          <p:cNvSpPr txBox="1"/>
          <p:nvPr/>
        </p:nvSpPr>
        <p:spPr>
          <a:xfrm>
            <a:off x="539711" y="2571750"/>
            <a:ext cx="529756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Nu toate cele 50.000 de scaune de stadion vor fi potrivite pentru reutilizare prin redistribuire sau reciclare din cauza faptului că există unele rupte și degradate. A fost explorat un proces de reciclare pentru aceste părți din plastic rămase pentru a le folosi ca materie primă „nouă” pentru fabricarea produselor.Cu scopul de a menține materia primă a scaunelor cât mai aproape de starea originală, s-au testat diferite tehnici de prelucrare, pentru a determina aplicări posibile, și anume turnarea prin presiune și injecție, și Imprimarea 3D.</a:t>
            </a:r>
            <a:endParaRPr sz="1400" b="0" i="0" u="none" strike="noStrike" cap="none">
              <a:solidFill>
                <a:srgbClr val="000000"/>
              </a:solidFill>
              <a:latin typeface="Arial"/>
              <a:ea typeface="Arial"/>
              <a:cs typeface="Arial"/>
              <a:sym typeface="Arial"/>
            </a:endParaRPr>
          </a:p>
        </p:txBody>
      </p:sp>
      <p:pic>
        <p:nvPicPr>
          <p:cNvPr id="239" name="Google Shape;239;p26"/>
          <p:cNvPicPr preferRelativeResize="0"/>
          <p:nvPr/>
        </p:nvPicPr>
        <p:blipFill rotWithShape="1">
          <a:blip r:embed="rId4">
            <a:alphaModFix/>
          </a:blip>
          <a:srcRect/>
          <a:stretch/>
        </p:blipFill>
        <p:spPr>
          <a:xfrm>
            <a:off x="6074022" y="2445616"/>
            <a:ext cx="2752724" cy="1319212"/>
          </a:xfrm>
          <a:prstGeom prst="rect">
            <a:avLst/>
          </a:prstGeom>
          <a:noFill/>
          <a:ln>
            <a:noFill/>
          </a:ln>
        </p:spPr>
      </p:pic>
      <p:sp>
        <p:nvSpPr>
          <p:cNvPr id="240" name="Google Shape;240;p26"/>
          <p:cNvSpPr txBox="1"/>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Granule din vechile scaune din plastic.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a:t>
            </a:r>
            <a:endParaRPr/>
          </a:p>
        </p:txBody>
      </p:sp>
      <p:sp>
        <p:nvSpPr>
          <p:cNvPr id="246" name="Google Shape;246;p27"/>
          <p:cNvSpPr txBox="1"/>
          <p:nvPr/>
        </p:nvSpPr>
        <p:spPr>
          <a:xfrm>
            <a:off x="539711" y="1603946"/>
            <a:ext cx="806457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3: Reciclarea materiei prime a scaunelor de stadion </a:t>
            </a:r>
            <a:endParaRPr/>
          </a:p>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pentru diverse scopuri</a:t>
            </a:r>
            <a:endParaRPr sz="1400" b="1" i="0" u="none" strike="noStrike" cap="none">
              <a:solidFill>
                <a:srgbClr val="000000"/>
              </a:solidFill>
              <a:latin typeface="Arial"/>
              <a:ea typeface="Arial"/>
              <a:cs typeface="Arial"/>
              <a:sym typeface="Arial"/>
            </a:endParaRPr>
          </a:p>
        </p:txBody>
      </p:sp>
      <p:sp>
        <p:nvSpPr>
          <p:cNvPr id="247" name="Google Shape;247;p27"/>
          <p:cNvSpPr txBox="1"/>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3"/>
              </a:rPr>
              <a:t>https://www.hva.nl/binaries/content/assets/subsites/kc-techniek/second-life-of-a-stadium-seat.pdf?1541515706243</a:t>
            </a:r>
            <a:endParaRPr sz="800" b="0" i="0" u="none" strike="noStrike" cap="none">
              <a:solidFill>
                <a:srgbClr val="000000"/>
              </a:solidFill>
              <a:latin typeface="Arial"/>
              <a:ea typeface="Arial"/>
              <a:cs typeface="Arial"/>
              <a:sym typeface="Arial"/>
            </a:endParaRPr>
          </a:p>
        </p:txBody>
      </p:sp>
      <p:sp>
        <p:nvSpPr>
          <p:cNvPr id="248" name="Google Shape;248;p27"/>
          <p:cNvSpPr txBox="1"/>
          <p:nvPr/>
        </p:nvSpPr>
        <p:spPr>
          <a:xfrm>
            <a:off x="562244" y="2315617"/>
            <a:ext cx="5297566"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După</a:t>
            </a:r>
            <a:r>
              <a:rPr lang="en-US" sz="1400" b="0" i="0" u="none" strike="noStrike" cap="none" dirty="0">
                <a:solidFill>
                  <a:srgbClr val="000000"/>
                </a:solidFill>
                <a:latin typeface="Arial"/>
                <a:ea typeface="Arial"/>
                <a:cs typeface="Arial"/>
                <a:sym typeface="Arial"/>
              </a:rPr>
              <a:t> teste, </a:t>
            </a:r>
            <a:r>
              <a:rPr lang="en-US" sz="1400" b="0" i="0" u="none" strike="noStrike" cap="none" dirty="0" err="1">
                <a:solidFill>
                  <a:srgbClr val="000000"/>
                </a:solidFill>
                <a:latin typeface="Arial"/>
                <a:ea typeface="Arial"/>
                <a:cs typeface="Arial"/>
                <a:sym typeface="Arial"/>
              </a:rPr>
              <a:t>granulele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s-au </a:t>
            </a:r>
            <a:r>
              <a:rPr lang="en-US" sz="1400" b="0" i="0" u="none" strike="noStrike" cap="none" dirty="0" err="1">
                <a:solidFill>
                  <a:srgbClr val="000000"/>
                </a:solidFill>
                <a:latin typeface="Arial"/>
                <a:ea typeface="Arial"/>
                <a:cs typeface="Arial"/>
                <a:sym typeface="Arial"/>
              </a:rPr>
              <a:t>dovedit</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fel</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eficiente</a:t>
            </a:r>
            <a:r>
              <a:rPr lang="en-US" sz="1400" b="0" i="0" u="none" strike="noStrike" cap="none" dirty="0">
                <a:solidFill>
                  <a:srgbClr val="000000"/>
                </a:solidFill>
                <a:latin typeface="Arial"/>
                <a:ea typeface="Arial"/>
                <a:cs typeface="Arial"/>
                <a:sym typeface="Arial"/>
              </a:rPr>
              <a:t> ca </a:t>
            </a:r>
            <a:r>
              <a:rPr lang="en-US" sz="1400" b="0" i="0" u="none" strike="noStrike" cap="none" dirty="0" err="1">
                <a:solidFill>
                  <a:srgbClr val="000000"/>
                </a:solidFill>
                <a:latin typeface="Arial"/>
                <a:ea typeface="Arial"/>
                <a:cs typeface="Arial"/>
                <a:sym typeface="Arial"/>
              </a:rPr>
              <a:t>polipropilena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virgină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Rezistența</a:t>
            </a:r>
            <a:r>
              <a:rPr lang="en-US" sz="1400" b="0" i="0" u="none" strike="noStrike" cap="none" dirty="0">
                <a:solidFill>
                  <a:srgbClr val="000000"/>
                </a:solidFill>
                <a:latin typeface="Arial"/>
                <a:ea typeface="Arial"/>
                <a:cs typeface="Arial"/>
                <a:sym typeface="Arial"/>
              </a:rPr>
              <a:t> la </a:t>
            </a:r>
            <a:r>
              <a:rPr lang="en-US" sz="1400" b="0" i="0" u="none" strike="noStrike" cap="none" dirty="0" err="1">
                <a:solidFill>
                  <a:srgbClr val="000000"/>
                </a:solidFill>
                <a:latin typeface="Arial"/>
                <a:ea typeface="Arial"/>
                <a:cs typeface="Arial"/>
                <a:sym typeface="Arial"/>
              </a:rPr>
              <a:t>tracțiune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elasticitatea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densitatea</a:t>
            </a:r>
            <a:r>
              <a:rPr lang="en-US" sz="1400" b="0" i="0" u="none" strike="noStrike" cap="none" dirty="0">
                <a:solidFill>
                  <a:srgbClr val="000000"/>
                </a:solidFill>
                <a:latin typeface="Arial"/>
                <a:ea typeface="Arial"/>
                <a:cs typeface="Arial"/>
                <a:sym typeface="Arial"/>
              </a:rPr>
              <a:t> au </a:t>
            </a:r>
            <a:r>
              <a:rPr lang="en-US" sz="1400" b="0" i="0" u="none" strike="noStrike" cap="none" dirty="0" err="1">
                <a:solidFill>
                  <a:srgbClr val="000000"/>
                </a:solidFill>
                <a:latin typeface="Arial"/>
                <a:ea typeface="Arial"/>
                <a:cs typeface="Arial"/>
                <a:sym typeface="Arial"/>
              </a:rPr>
              <a:t>arătat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rezultate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promițătoare</a:t>
            </a:r>
            <a:r>
              <a:rPr lang="en-US" sz="1400" b="0" i="0" u="none" strike="noStrike" cap="none" dirty="0">
                <a:solidFill>
                  <a:srgbClr val="000000"/>
                </a:solidFill>
                <a:latin typeface="Arial"/>
                <a:ea typeface="Arial"/>
                <a:cs typeface="Arial"/>
                <a:sym typeface="Arial"/>
              </a:rPr>
              <a:t>: au </a:t>
            </a:r>
            <a:r>
              <a:rPr lang="en-US" sz="1400" b="0" i="0" u="none" strike="noStrike" cap="none" dirty="0" err="1">
                <a:solidFill>
                  <a:srgbClr val="000000"/>
                </a:solidFill>
                <a:latin typeface="Arial"/>
                <a:ea typeface="Arial"/>
                <a:cs typeface="Arial"/>
                <a:sym typeface="Arial"/>
              </a:rPr>
              <a:t>demonstrat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performanțe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bune</a:t>
            </a:r>
            <a:r>
              <a:rPr lang="en-US" sz="1400" b="0" i="0" u="none" strike="noStrike" cap="none" dirty="0">
                <a:solidFill>
                  <a:srgbClr val="000000"/>
                </a:solidFill>
                <a:latin typeface="Arial"/>
                <a:ea typeface="Arial"/>
                <a:cs typeface="Arial"/>
                <a:sym typeface="Arial"/>
              </a:rPr>
              <a:t> ale </a:t>
            </a:r>
            <a:r>
              <a:rPr lang="en-US" sz="1400" b="0" i="0" u="none" strike="noStrike" cap="none" dirty="0" err="1">
                <a:solidFill>
                  <a:srgbClr val="000000"/>
                </a:solidFill>
                <a:latin typeface="Arial"/>
                <a:ea typeface="Arial"/>
                <a:cs typeface="Arial"/>
                <a:sym typeface="Arial"/>
              </a:rPr>
              <a:t>materialului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ușor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inferioare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materialului</a:t>
            </a:r>
            <a:r>
              <a:rPr lang="en-US" sz="1400" b="0" i="0" u="none" strike="noStrike" cap="none" dirty="0">
                <a:solidFill>
                  <a:srgbClr val="000000"/>
                </a:solidFill>
                <a:latin typeface="Arial"/>
                <a:ea typeface="Arial"/>
                <a:cs typeface="Arial"/>
                <a:sym typeface="Arial"/>
              </a:rPr>
              <a:t> virgin, </a:t>
            </a:r>
            <a:r>
              <a:rPr lang="en-US" sz="1400" b="0" i="0" u="none" strike="noStrike" cap="none" dirty="0" err="1">
                <a:solidFill>
                  <a:srgbClr val="000000"/>
                </a:solidFill>
                <a:latin typeface="Arial"/>
                <a:ea typeface="Arial"/>
                <a:cs typeface="Arial"/>
                <a:sym typeface="Arial"/>
              </a:rPr>
              <a:t>nou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utilizarea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finală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supusă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multor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analize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Imprimarea</a:t>
            </a:r>
            <a:r>
              <a:rPr lang="en-US" sz="1400" b="0" i="0" u="none" strike="noStrike" cap="none" dirty="0">
                <a:solidFill>
                  <a:srgbClr val="000000"/>
                </a:solidFill>
                <a:latin typeface="Arial"/>
                <a:ea typeface="Arial"/>
                <a:cs typeface="Arial"/>
                <a:sym typeface="Arial"/>
              </a:rPr>
              <a:t> 3D </a:t>
            </a:r>
            <a:r>
              <a:rPr lang="en-US" sz="1400" b="0" i="0" u="none" strike="noStrike" cap="none" dirty="0" err="1">
                <a:solidFill>
                  <a:srgbClr val="000000"/>
                </a:solidFill>
                <a:latin typeface="Arial"/>
                <a:ea typeface="Arial"/>
                <a:cs typeface="Arial"/>
                <a:sym typeface="Arial"/>
              </a:rPr>
              <a:t>poate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promova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economia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circulară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prin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utilizarea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materialelor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plastice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reciclate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poate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debloca</a:t>
            </a:r>
            <a:r>
              <a:rPr lang="en-US" sz="1400" b="0" i="0" u="none" strike="noStrike" cap="none" dirty="0">
                <a:solidFill>
                  <a:srgbClr val="000000"/>
                </a:solidFill>
                <a:latin typeface="Arial"/>
                <a:ea typeface="Arial"/>
                <a:cs typeface="Arial"/>
                <a:sym typeface="Arial"/>
              </a:rPr>
              <a:t> un </a:t>
            </a:r>
            <a:r>
              <a:rPr lang="en-US" sz="1400" b="0" i="0" u="none" strike="noStrike" cap="none" dirty="0" err="1">
                <a:solidFill>
                  <a:srgbClr val="000000"/>
                </a:solidFill>
                <a:latin typeface="Arial"/>
                <a:ea typeface="Arial"/>
                <a:cs typeface="Arial"/>
                <a:sym typeface="Arial"/>
              </a:rPr>
              <a:t>potențial</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creativ</a:t>
            </a:r>
            <a:r>
              <a:rPr lang="en-US" sz="1400" b="0" i="0" u="none" strike="noStrike" cap="none" dirty="0">
                <a:solidFill>
                  <a:srgbClr val="000000"/>
                </a:solidFill>
                <a:latin typeface="Arial"/>
                <a:ea typeface="Arial"/>
                <a:cs typeface="Arial"/>
                <a:sym typeface="Arial"/>
              </a:rPr>
              <a:t>, o </a:t>
            </a:r>
            <a:r>
              <a:rPr lang="en-US" sz="1400" b="0" i="0" u="none" strike="noStrike" cap="none" dirty="0" err="1">
                <a:solidFill>
                  <a:srgbClr val="000000"/>
                </a:solidFill>
                <a:latin typeface="Arial"/>
                <a:ea typeface="Arial"/>
                <a:cs typeface="Arial"/>
                <a:sym typeface="Arial"/>
              </a:rPr>
              <a:t>conexiune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socială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un impact </a:t>
            </a:r>
            <a:r>
              <a:rPr lang="en-US" sz="1400" b="0" i="0" u="none" strike="noStrike" cap="none" dirty="0" err="1">
                <a:solidFill>
                  <a:srgbClr val="000000"/>
                </a:solidFill>
                <a:latin typeface="Arial"/>
                <a:ea typeface="Arial"/>
                <a:cs typeface="Arial"/>
                <a:sym typeface="Arial"/>
              </a:rPr>
              <a:t>pozitiv</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asupra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mediului</a:t>
            </a:r>
            <a:r>
              <a:rPr lang="en-US" sz="1400" b="0" i="0" u="none" strike="noStrike" cap="none" dirty="0">
                <a:solidFill>
                  <a:srgbClr val="000000"/>
                </a:solidFill>
                <a:latin typeface="Arial"/>
                <a:ea typeface="Arial"/>
                <a:cs typeface="Arial"/>
                <a:sym typeface="Arial"/>
              </a:rPr>
              <a:t> care </a:t>
            </a:r>
            <a:r>
              <a:rPr lang="en-US" sz="1400" b="0" i="0" u="none" strike="noStrike" cap="none" dirty="0" err="1">
                <a:solidFill>
                  <a:srgbClr val="000000"/>
                </a:solidFill>
                <a:latin typeface="Arial"/>
                <a:ea typeface="Arial"/>
                <a:cs typeface="Arial"/>
                <a:sym typeface="Arial"/>
              </a:rPr>
              <a:t>ar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trebui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să</a:t>
            </a:r>
            <a:r>
              <a:rPr lang="en-US" sz="1400" b="0" i="0" u="none" strike="noStrike" cap="none" dirty="0">
                <a:solidFill>
                  <a:srgbClr val="000000"/>
                </a:solidFill>
                <a:latin typeface="Arial"/>
                <a:ea typeface="Arial"/>
                <a:cs typeface="Arial"/>
                <a:sym typeface="Arial"/>
              </a:rPr>
              <a:t> fie </a:t>
            </a:r>
            <a:r>
              <a:rPr lang="en-US" sz="1400" b="0" i="0" u="none" strike="noStrike" cap="none" dirty="0" err="1">
                <a:solidFill>
                  <a:srgbClr val="000000"/>
                </a:solidFill>
                <a:latin typeface="Arial"/>
                <a:ea typeface="Arial"/>
                <a:cs typeface="Arial"/>
                <a:sym typeface="Arial"/>
              </a:rPr>
              <a:t>accesat</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49" name="Google Shape;249;p27"/>
          <p:cNvSpPr txBox="1"/>
          <p:nvPr/>
        </p:nvSpPr>
        <p:spPr>
          <a:xfrm>
            <a:off x="6327479" y="4162048"/>
            <a:ext cx="2752723"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Imprimare 3D la scară largă cu un braț industrial robotizat.</a:t>
            </a:r>
            <a:endParaRPr sz="800" b="0" i="0" u="none" strike="noStrike" cap="none">
              <a:solidFill>
                <a:srgbClr val="000000"/>
              </a:solidFill>
              <a:latin typeface="Arial"/>
              <a:ea typeface="Arial"/>
              <a:cs typeface="Arial"/>
              <a:sym typeface="Arial"/>
            </a:endParaRPr>
          </a:p>
        </p:txBody>
      </p:sp>
      <p:pic>
        <p:nvPicPr>
          <p:cNvPr id="250" name="Google Shape;250;p27"/>
          <p:cNvPicPr preferRelativeResize="0"/>
          <p:nvPr/>
        </p:nvPicPr>
        <p:blipFill rotWithShape="1">
          <a:blip r:embed="rId4">
            <a:alphaModFix/>
          </a:blip>
          <a:srcRect/>
          <a:stretch/>
        </p:blipFill>
        <p:spPr>
          <a:xfrm>
            <a:off x="6130676" y="1292457"/>
            <a:ext cx="2767011" cy="1176337"/>
          </a:xfrm>
          <a:prstGeom prst="rect">
            <a:avLst/>
          </a:prstGeom>
          <a:noFill/>
          <a:ln>
            <a:noFill/>
          </a:ln>
        </p:spPr>
      </p:pic>
      <p:pic>
        <p:nvPicPr>
          <p:cNvPr id="251" name="Google Shape;251;p27"/>
          <p:cNvPicPr preferRelativeResize="0"/>
          <p:nvPr/>
        </p:nvPicPr>
        <p:blipFill rotWithShape="1">
          <a:blip r:embed="rId5">
            <a:alphaModFix/>
          </a:blip>
          <a:srcRect/>
          <a:stretch/>
        </p:blipFill>
        <p:spPr>
          <a:xfrm>
            <a:off x="6458547" y="2718993"/>
            <a:ext cx="2364711" cy="1492974"/>
          </a:xfrm>
          <a:prstGeom prst="rect">
            <a:avLst/>
          </a:prstGeom>
          <a:noFill/>
          <a:ln>
            <a:noFill/>
          </a:ln>
        </p:spPr>
      </p:pic>
      <p:sp>
        <p:nvSpPr>
          <p:cNvPr id="252" name="Google Shape;252;p27"/>
          <p:cNvSpPr txBox="1"/>
          <p:nvPr/>
        </p:nvSpPr>
        <p:spPr>
          <a:xfrm>
            <a:off x="6241312" y="2369313"/>
            <a:ext cx="2902687"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Filament de imprimare 3D și bare de testare la tracțiune pentru testarea materialelor</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ExerciTiul 1</a:t>
            </a:r>
            <a:endParaRPr/>
          </a:p>
        </p:txBody>
      </p:sp>
      <p:sp>
        <p:nvSpPr>
          <p:cNvPr id="258" name="Google Shape;258;p28"/>
          <p:cNvSpPr txBox="1"/>
          <p:nvPr/>
        </p:nvSpPr>
        <p:spPr>
          <a:xfrm>
            <a:off x="539711" y="1657111"/>
            <a:ext cx="8064577"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Gandire de proiectare</a:t>
            </a:r>
            <a:endParaRPr sz="1400" b="1" i="0" u="none" strike="noStrike" cap="none">
              <a:solidFill>
                <a:srgbClr val="000000"/>
              </a:solidFill>
              <a:latin typeface="Arial"/>
              <a:ea typeface="Arial"/>
              <a:cs typeface="Arial"/>
              <a:sym typeface="Arial"/>
            </a:endParaRPr>
          </a:p>
        </p:txBody>
      </p:sp>
      <p:sp>
        <p:nvSpPr>
          <p:cNvPr id="259" name="Google Shape;259;p28"/>
          <p:cNvSpPr txBox="1"/>
          <p:nvPr/>
        </p:nvSpPr>
        <p:spPr>
          <a:xfrm>
            <a:off x="539711" y="2011850"/>
            <a:ext cx="3681414"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Imaginați-vă că trebuie să găsiți o soluție la modul în care aceste scaune vechi din plastic ar putea fi transformate ca o acțiune de reutilizare/reciclare în colaborare cu alte țări.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Aveți sarcina de a crea </a:t>
            </a:r>
            <a:r>
              <a:rPr lang="en-US" sz="1400" b="1" i="0" u="none" strike="noStrike" cap="none">
                <a:solidFill>
                  <a:srgbClr val="000000"/>
                </a:solidFill>
                <a:latin typeface="Arial"/>
                <a:ea typeface="Arial"/>
                <a:cs typeface="Arial"/>
                <a:sym typeface="Arial"/>
              </a:rPr>
              <a:t>un șablon de Gandire de Proiectare ca o abordare structurată pentru a planifica o strategie și un proces condus de proiectare.</a:t>
            </a:r>
            <a:endParaRPr sz="1400" b="1" i="0" u="none" strike="noStrike" cap="none">
              <a:solidFill>
                <a:srgbClr val="000000"/>
              </a:solidFill>
              <a:latin typeface="Arial"/>
              <a:ea typeface="Arial"/>
              <a:cs typeface="Arial"/>
              <a:sym typeface="Arial"/>
            </a:endParaRPr>
          </a:p>
        </p:txBody>
      </p:sp>
      <p:pic>
        <p:nvPicPr>
          <p:cNvPr id="260" name="Google Shape;260;p28" descr="  The design thinking process according to the    Stanford d. School   .  "/>
          <p:cNvPicPr preferRelativeResize="0"/>
          <p:nvPr/>
        </p:nvPicPr>
        <p:blipFill rotWithShape="1">
          <a:blip r:embed="rId3">
            <a:alphaModFix/>
          </a:blip>
          <a:srcRect/>
          <a:stretch/>
        </p:blipFill>
        <p:spPr>
          <a:xfrm>
            <a:off x="4742123" y="1756915"/>
            <a:ext cx="4221123" cy="1421698"/>
          </a:xfrm>
          <a:prstGeom prst="rect">
            <a:avLst/>
          </a:prstGeom>
          <a:noFill/>
          <a:ln>
            <a:noFill/>
          </a:ln>
        </p:spPr>
      </p:pic>
      <p:sp>
        <p:nvSpPr>
          <p:cNvPr id="261" name="Google Shape;261;p28"/>
          <p:cNvSpPr txBox="1"/>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a:solidFill>
                  <a:srgbClr val="000000"/>
                </a:solidFill>
                <a:latin typeface="Arial"/>
                <a:ea typeface="Arial"/>
                <a:cs typeface="Arial"/>
                <a:sym typeface="Arial"/>
              </a:rPr>
              <a:t>Sursa: </a:t>
            </a:r>
            <a:r>
              <a:rPr lang="en-US" sz="800" b="0" i="0" u="sng" strike="noStrike" cap="none">
                <a:solidFill>
                  <a:schemeClr val="hlink"/>
                </a:solidFill>
                <a:latin typeface="Arial"/>
                <a:ea typeface="Arial"/>
                <a:cs typeface="Arial"/>
                <a:sym typeface="Arial"/>
                <a:hlinkClick r:id="rId4"/>
              </a:rPr>
              <a:t>https://freshworks.io/design-thinking-process/</a:t>
            </a:r>
            <a:endParaRPr sz="800" b="0" i="0" u="none" strike="noStrike" cap="none">
              <a:solidFill>
                <a:srgbClr val="000000"/>
              </a:solidFill>
              <a:latin typeface="Arial"/>
              <a:ea typeface="Arial"/>
              <a:cs typeface="Arial"/>
              <a:sym typeface="Arial"/>
            </a:endParaRPr>
          </a:p>
        </p:txBody>
      </p:sp>
      <p:sp>
        <p:nvSpPr>
          <p:cNvPr id="262" name="Google Shape;262;p28"/>
          <p:cNvSpPr txBox="1"/>
          <p:nvPr/>
        </p:nvSpPr>
        <p:spPr>
          <a:xfrm>
            <a:off x="5172740" y="2779062"/>
            <a:ext cx="786809" cy="200055"/>
          </a:xfrm>
          <a:prstGeom prst="rect">
            <a:avLst/>
          </a:prstGeom>
          <a:solidFill>
            <a:srgbClr val="F3F4F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0000"/>
                </a:solidFill>
                <a:latin typeface="Arial"/>
                <a:ea typeface="Arial"/>
                <a:cs typeface="Arial"/>
                <a:sym typeface="Arial"/>
              </a:rPr>
              <a:t>ÎNTELEGERE</a:t>
            </a:r>
            <a:endParaRPr/>
          </a:p>
        </p:txBody>
      </p:sp>
      <p:sp>
        <p:nvSpPr>
          <p:cNvPr id="263" name="Google Shape;263;p28"/>
          <p:cNvSpPr txBox="1"/>
          <p:nvPr/>
        </p:nvSpPr>
        <p:spPr>
          <a:xfrm>
            <a:off x="6521303" y="2797203"/>
            <a:ext cx="786809" cy="200055"/>
          </a:xfrm>
          <a:prstGeom prst="rect">
            <a:avLst/>
          </a:prstGeom>
          <a:solidFill>
            <a:srgbClr val="F3F4F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0000"/>
                </a:solidFill>
                <a:latin typeface="Arial"/>
                <a:ea typeface="Arial"/>
                <a:cs typeface="Arial"/>
                <a:sym typeface="Arial"/>
              </a:rPr>
              <a:t>EXPLORARE</a:t>
            </a:r>
            <a:endParaRPr/>
          </a:p>
        </p:txBody>
      </p:sp>
      <p:sp>
        <p:nvSpPr>
          <p:cNvPr id="264" name="Google Shape;264;p28"/>
          <p:cNvSpPr txBox="1"/>
          <p:nvPr/>
        </p:nvSpPr>
        <p:spPr>
          <a:xfrm>
            <a:off x="7738730" y="2797203"/>
            <a:ext cx="960476" cy="200055"/>
          </a:xfrm>
          <a:prstGeom prst="rect">
            <a:avLst/>
          </a:prstGeom>
          <a:solidFill>
            <a:srgbClr val="F3F4FA"/>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0000"/>
                </a:solidFill>
                <a:latin typeface="Arial"/>
                <a:ea typeface="Arial"/>
                <a:cs typeface="Arial"/>
                <a:sym typeface="Arial"/>
              </a:rPr>
              <a:t>MATERIALIZARE</a:t>
            </a:r>
            <a:endParaRPr/>
          </a:p>
        </p:txBody>
      </p:sp>
      <p:sp>
        <p:nvSpPr>
          <p:cNvPr id="265" name="Google Shape;265;p28"/>
          <p:cNvSpPr/>
          <p:nvPr/>
        </p:nvSpPr>
        <p:spPr>
          <a:xfrm>
            <a:off x="4876171" y="1871071"/>
            <a:ext cx="3949381" cy="1407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28"/>
          <p:cNvSpPr txBox="1"/>
          <p:nvPr/>
        </p:nvSpPr>
        <p:spPr>
          <a:xfrm>
            <a:off x="4876171" y="1778457"/>
            <a:ext cx="7118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5596F5"/>
                </a:solidFill>
                <a:latin typeface="Arial"/>
                <a:ea typeface="Arial"/>
                <a:cs typeface="Arial"/>
                <a:sym typeface="Arial"/>
              </a:rPr>
              <a:t>Empatizare</a:t>
            </a:r>
            <a:endParaRPr sz="800" b="0" i="0" u="none" strike="noStrike" cap="none">
              <a:solidFill>
                <a:srgbClr val="5596F5"/>
              </a:solidFill>
              <a:latin typeface="Arial"/>
              <a:ea typeface="Arial"/>
              <a:cs typeface="Arial"/>
              <a:sym typeface="Arial"/>
            </a:endParaRPr>
          </a:p>
        </p:txBody>
      </p:sp>
      <p:sp>
        <p:nvSpPr>
          <p:cNvPr id="267" name="Google Shape;267;p28"/>
          <p:cNvSpPr txBox="1"/>
          <p:nvPr/>
        </p:nvSpPr>
        <p:spPr>
          <a:xfrm>
            <a:off x="5598390" y="1782220"/>
            <a:ext cx="7118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47B652"/>
                </a:solidFill>
                <a:latin typeface="Arial"/>
                <a:ea typeface="Arial"/>
                <a:cs typeface="Arial"/>
                <a:sym typeface="Arial"/>
              </a:rPr>
              <a:t>Definire</a:t>
            </a:r>
            <a:endParaRPr/>
          </a:p>
        </p:txBody>
      </p:sp>
      <p:sp>
        <p:nvSpPr>
          <p:cNvPr id="268" name="Google Shape;268;p28"/>
          <p:cNvSpPr txBox="1"/>
          <p:nvPr/>
        </p:nvSpPr>
        <p:spPr>
          <a:xfrm>
            <a:off x="6254857" y="1732979"/>
            <a:ext cx="55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FF9313"/>
                </a:solidFill>
                <a:latin typeface="Arial"/>
                <a:ea typeface="Arial"/>
                <a:cs typeface="Arial"/>
                <a:sym typeface="Arial"/>
              </a:rPr>
              <a:t>Găsirea soluției</a:t>
            </a:r>
            <a:endParaRPr/>
          </a:p>
        </p:txBody>
      </p:sp>
      <p:sp>
        <p:nvSpPr>
          <p:cNvPr id="269" name="Google Shape;269;p28"/>
          <p:cNvSpPr txBox="1"/>
          <p:nvPr/>
        </p:nvSpPr>
        <p:spPr>
          <a:xfrm>
            <a:off x="6840982" y="1766772"/>
            <a:ext cx="7118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F36F4D"/>
                </a:solidFill>
                <a:latin typeface="Arial"/>
                <a:ea typeface="Arial"/>
                <a:cs typeface="Arial"/>
                <a:sym typeface="Arial"/>
              </a:rPr>
              <a:t>Prototipare</a:t>
            </a:r>
            <a:endParaRPr sz="800" b="0" i="0" u="none" strike="noStrike" cap="none">
              <a:solidFill>
                <a:srgbClr val="F36F4D"/>
              </a:solidFill>
              <a:latin typeface="Arial"/>
              <a:ea typeface="Arial"/>
              <a:cs typeface="Arial"/>
              <a:sym typeface="Arial"/>
            </a:endParaRPr>
          </a:p>
        </p:txBody>
      </p:sp>
      <p:sp>
        <p:nvSpPr>
          <p:cNvPr id="270" name="Google Shape;270;p28"/>
          <p:cNvSpPr txBox="1"/>
          <p:nvPr/>
        </p:nvSpPr>
        <p:spPr>
          <a:xfrm>
            <a:off x="7587222" y="1768433"/>
            <a:ext cx="71184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9F2200"/>
                </a:solidFill>
                <a:latin typeface="Arial"/>
                <a:ea typeface="Arial"/>
                <a:cs typeface="Arial"/>
                <a:sym typeface="Arial"/>
              </a:rPr>
              <a:t>Testare</a:t>
            </a:r>
            <a:endParaRPr/>
          </a:p>
        </p:txBody>
      </p:sp>
      <p:sp>
        <p:nvSpPr>
          <p:cNvPr id="271" name="Google Shape;271;p28"/>
          <p:cNvSpPr txBox="1"/>
          <p:nvPr/>
        </p:nvSpPr>
        <p:spPr>
          <a:xfrm>
            <a:off x="8096843" y="1782220"/>
            <a:ext cx="83200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9F1F63"/>
                </a:solidFill>
                <a:latin typeface="Arial"/>
                <a:ea typeface="Arial"/>
                <a:cs typeface="Arial"/>
                <a:sym typeface="Arial"/>
              </a:rPr>
              <a:t>Implementare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9"/>
          <p:cNvPicPr preferRelativeResize="0"/>
          <p:nvPr/>
        </p:nvPicPr>
        <p:blipFill rotWithShape="1">
          <a:blip r:embed="rId3">
            <a:alphaModFix/>
          </a:blip>
          <a:srcRect/>
          <a:stretch/>
        </p:blipFill>
        <p:spPr>
          <a:xfrm>
            <a:off x="2881423" y="1368198"/>
            <a:ext cx="5960548" cy="3360587"/>
          </a:xfrm>
          <a:prstGeom prst="rect">
            <a:avLst/>
          </a:prstGeom>
          <a:noFill/>
          <a:ln>
            <a:noFill/>
          </a:ln>
        </p:spPr>
      </p:pic>
      <p:sp>
        <p:nvSpPr>
          <p:cNvPr id="277" name="Google Shape;277;p2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ExerciTiul 1</a:t>
            </a:r>
            <a:endParaRPr/>
          </a:p>
        </p:txBody>
      </p:sp>
      <p:sp>
        <p:nvSpPr>
          <p:cNvPr id="278" name="Google Shape;278;p29"/>
          <p:cNvSpPr txBox="1"/>
          <p:nvPr/>
        </p:nvSpPr>
        <p:spPr>
          <a:xfrm>
            <a:off x="588556" y="1368198"/>
            <a:ext cx="2292867"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Sablon de </a:t>
            </a:r>
            <a:r>
              <a:rPr lang="en-US" sz="1400" b="1" i="0" u="none" strike="noStrike" cap="none" dirty="0" err="1">
                <a:solidFill>
                  <a:srgbClr val="000000"/>
                </a:solidFill>
                <a:latin typeface="Arial"/>
                <a:ea typeface="Arial"/>
                <a:cs typeface="Arial"/>
                <a:sym typeface="Arial"/>
              </a:rPr>
              <a:t>Gandire</a:t>
            </a:r>
            <a:r>
              <a:rPr lang="en-US" sz="1400" b="1" i="0" u="none" strike="noStrike" cap="none" dirty="0">
                <a:solidFill>
                  <a:srgbClr val="000000"/>
                </a:solidFill>
                <a:latin typeface="Arial"/>
                <a:ea typeface="Arial"/>
                <a:cs typeface="Arial"/>
                <a:sym typeface="Arial"/>
              </a:rPr>
              <a:t> de </a:t>
            </a:r>
            <a:r>
              <a:rPr lang="en-US" sz="1400" b="1" i="0" u="none" strike="noStrike" cap="none" dirty="0" err="1">
                <a:solidFill>
                  <a:srgbClr val="000000"/>
                </a:solidFill>
                <a:latin typeface="Arial"/>
                <a:ea typeface="Arial"/>
                <a:cs typeface="Arial"/>
                <a:sym typeface="Arial"/>
              </a:rPr>
              <a:t>Proiectare</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Sablonul</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Gandire</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Proiectare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este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harta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dvs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Folosiți</a:t>
            </a:r>
            <a:r>
              <a:rPr lang="en-US" sz="1400" b="0" i="0" u="none" strike="noStrike" cap="none" dirty="0">
                <a:solidFill>
                  <a:srgbClr val="000000"/>
                </a:solidFill>
                <a:latin typeface="Arial"/>
                <a:ea typeface="Arial"/>
                <a:cs typeface="Arial"/>
                <a:sym typeface="Arial"/>
              </a:rPr>
              <a:t>-l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alege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destinația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proiectului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planifica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cel</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bun </a:t>
            </a:r>
            <a:r>
              <a:rPr lang="en-US" sz="1400" b="0" i="0" u="none" strike="noStrike" cap="none" dirty="0" err="1">
                <a:solidFill>
                  <a:srgbClr val="000000"/>
                </a:solidFill>
                <a:latin typeface="Arial"/>
                <a:ea typeface="Arial"/>
                <a:cs typeface="Arial"/>
                <a:sym typeface="Arial"/>
              </a:rPr>
              <a:t>traseu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ajunge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acolo</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crea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indicații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detaliate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călătorii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siguranță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înregistra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progresul</a:t>
            </a:r>
            <a:r>
              <a:rPr lang="en-US" sz="1400" b="0" i="0" u="none" strike="noStrike" cap="none" dirty="0">
                <a:solidFill>
                  <a:srgbClr val="000000"/>
                </a:solidFill>
                <a:latin typeface="Arial"/>
                <a:ea typeface="Arial"/>
                <a:cs typeface="Arial"/>
                <a:sym typeface="Arial"/>
              </a:rPr>
              <a:t> pe </a:t>
            </a:r>
            <a:r>
              <a:rPr lang="en-US" sz="1400" b="0" i="0" u="none" strike="noStrike" cap="none" dirty="0" err="1">
                <a:solidFill>
                  <a:srgbClr val="000000"/>
                </a:solidFill>
                <a:latin typeface="Arial"/>
                <a:ea typeface="Arial"/>
                <a:cs typeface="Arial"/>
                <a:sym typeface="Arial"/>
              </a:rPr>
              <a:t>măsură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mergeți</a:t>
            </a:r>
            <a:r>
              <a:rPr lang="en-US" sz="1400" b="0" i="0" u="none" strike="noStrike" cap="none" dirty="0">
                <a:solidFill>
                  <a:srgbClr val="000000"/>
                </a:solidFill>
                <a:latin typeface="Arial"/>
                <a:ea typeface="Arial"/>
                <a:cs typeface="Arial"/>
                <a:sym typeface="Arial"/>
              </a:rPr>
              <a:t>.</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0"/>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ExerciTiul 2</a:t>
            </a:r>
            <a:endParaRPr/>
          </a:p>
        </p:txBody>
      </p:sp>
      <p:sp>
        <p:nvSpPr>
          <p:cNvPr id="284" name="Google Shape;284;p30"/>
          <p:cNvSpPr txBox="1"/>
          <p:nvPr/>
        </p:nvSpPr>
        <p:spPr>
          <a:xfrm>
            <a:off x="539711" y="1657111"/>
            <a:ext cx="8064577"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Schiţă de model de afaceri</a:t>
            </a:r>
            <a:endParaRPr sz="1400" b="1" i="0" u="none" strike="noStrike" cap="none">
              <a:solidFill>
                <a:srgbClr val="000000"/>
              </a:solidFill>
              <a:latin typeface="Arial"/>
              <a:ea typeface="Arial"/>
              <a:cs typeface="Arial"/>
              <a:sym typeface="Arial"/>
            </a:endParaRPr>
          </a:p>
        </p:txBody>
      </p:sp>
      <p:sp>
        <p:nvSpPr>
          <p:cNvPr id="285" name="Google Shape;285;p30"/>
          <p:cNvSpPr txBox="1"/>
          <p:nvPr/>
        </p:nvSpPr>
        <p:spPr>
          <a:xfrm>
            <a:off x="539711" y="2277671"/>
            <a:ext cx="3681414"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Imaginați-vă că sunteți un producător de scaune din plastic care se confruntă cu o lipsă majoră de materii prime și că trebuie să găsiți o soluție pentru afacerea dvs. urmând principiile economiei circulare. Utilizați o schiţă de model de afaceri pentru a dezvolta un nou model de afaceri.</a:t>
            </a:r>
            <a:endParaRPr sz="1400" b="0" i="0" u="none" strike="noStrike" cap="none">
              <a:solidFill>
                <a:srgbClr val="000000"/>
              </a:solidFill>
              <a:latin typeface="Arial"/>
              <a:ea typeface="Arial"/>
              <a:cs typeface="Arial"/>
              <a:sym typeface="Arial"/>
            </a:endParaRPr>
          </a:p>
        </p:txBody>
      </p:sp>
      <p:pic>
        <p:nvPicPr>
          <p:cNvPr id="286" name="Google Shape;286;p30"/>
          <p:cNvPicPr preferRelativeResize="0"/>
          <p:nvPr/>
        </p:nvPicPr>
        <p:blipFill rotWithShape="1">
          <a:blip r:embed="rId3">
            <a:alphaModFix/>
          </a:blip>
          <a:srcRect/>
          <a:stretch/>
        </p:blipFill>
        <p:spPr>
          <a:xfrm>
            <a:off x="4922877" y="966787"/>
            <a:ext cx="2886075" cy="3209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202740" y="10782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A DOUA VIAȚa A UNUI SCAun DE STADIon</a:t>
            </a:r>
            <a:endParaRPr/>
          </a:p>
        </p:txBody>
      </p:sp>
      <p:grpSp>
        <p:nvGrpSpPr>
          <p:cNvPr id="116" name="Google Shape;116;p13"/>
          <p:cNvGrpSpPr/>
          <p:nvPr/>
        </p:nvGrpSpPr>
        <p:grpSpPr>
          <a:xfrm>
            <a:off x="2858975" y="-386925"/>
            <a:ext cx="701425" cy="247750"/>
            <a:chOff x="2858975" y="3984400"/>
            <a:chExt cx="701425" cy="247750"/>
          </a:xfrm>
        </p:grpSpPr>
        <p:sp>
          <p:nvSpPr>
            <p:cNvPr id="117" name="Google Shape;117;p1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13"/>
          <p:cNvSpPr txBox="1">
            <a:spLocks noGrp="1"/>
          </p:cNvSpPr>
          <p:nvPr>
            <p:ph type="subTitle" idx="1"/>
          </p:nvPr>
        </p:nvSpPr>
        <p:spPr>
          <a:xfrm>
            <a:off x="395934" y="2136706"/>
            <a:ext cx="3115791" cy="128178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a:t>AMSTERDAM ARENA: UN STUDIU DE CAZ PENTRU REUTILIZAREA ȘI RECICLAREA SCAUNELOR DE  STADION ARUNCATE</a:t>
            </a:r>
            <a:endParaRPr/>
          </a:p>
        </p:txBody>
      </p:sp>
      <p:sp>
        <p:nvSpPr>
          <p:cNvPr id="122" name="Google Shape;122;p13"/>
          <p:cNvSpPr txBox="1"/>
          <p:nvPr/>
        </p:nvSpPr>
        <p:spPr>
          <a:xfrm>
            <a:off x="8012711" y="4574020"/>
            <a:ext cx="136047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dirty="0">
                <a:solidFill>
                  <a:schemeClr val="hlink"/>
                </a:solidFill>
                <a:latin typeface="Arial"/>
                <a:ea typeface="Arial"/>
                <a:cs typeface="Arial"/>
                <a:sym typeface="Arial"/>
                <a:hlinkClick r:id="rId3"/>
              </a:rPr>
              <a:t>CC BY-SA 4.0</a:t>
            </a:r>
            <a:endParaRPr sz="1100" b="0" i="0" u="none" strike="noStrike" cap="none" dirty="0">
              <a:solidFill>
                <a:srgbClr val="15A7A1"/>
              </a:solidFill>
              <a:latin typeface="Arial"/>
              <a:ea typeface="Arial"/>
              <a:cs typeface="Arial"/>
              <a:sym typeface="Arial"/>
            </a:endParaRPr>
          </a:p>
        </p:txBody>
      </p:sp>
      <p:pic>
        <p:nvPicPr>
          <p:cNvPr id="123" name="Google Shape;123;p13" descr="undefined"/>
          <p:cNvPicPr preferRelativeResize="0"/>
          <p:nvPr/>
        </p:nvPicPr>
        <p:blipFill rotWithShape="1">
          <a:blip r:embed="rId4">
            <a:alphaModFix/>
          </a:blip>
          <a:srcRect/>
          <a:stretch/>
        </p:blipFill>
        <p:spPr>
          <a:xfrm>
            <a:off x="3894355" y="1720217"/>
            <a:ext cx="4118356" cy="30887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ExerciTiul 2</a:t>
            </a:r>
            <a:endParaRPr/>
          </a:p>
        </p:txBody>
      </p:sp>
      <p:sp>
        <p:nvSpPr>
          <p:cNvPr id="292" name="Google Shape;292;p31"/>
          <p:cNvSpPr txBox="1"/>
          <p:nvPr/>
        </p:nvSpPr>
        <p:spPr>
          <a:xfrm>
            <a:off x="527626" y="1510350"/>
            <a:ext cx="2292867"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dirty="0" err="1">
                <a:solidFill>
                  <a:srgbClr val="000000"/>
                </a:solidFill>
                <a:latin typeface="Arial"/>
                <a:ea typeface="Arial"/>
                <a:cs typeface="Arial"/>
                <a:sym typeface="Arial"/>
              </a:rPr>
              <a:t>Schiţă</a:t>
            </a:r>
            <a:r>
              <a:rPr lang="en-US" sz="1400" b="1" i="0" u="none" strike="noStrike" cap="none" dirty="0">
                <a:solidFill>
                  <a:srgbClr val="000000"/>
                </a:solidFill>
                <a:latin typeface="Arial"/>
                <a:ea typeface="Arial"/>
                <a:cs typeface="Arial"/>
                <a:sym typeface="Arial"/>
              </a:rPr>
              <a:t> de model de </a:t>
            </a:r>
            <a:r>
              <a:rPr lang="en-US" sz="1400" b="1" i="0" u="none" strike="noStrike" cap="none" dirty="0" err="1">
                <a:solidFill>
                  <a:srgbClr val="000000"/>
                </a:solidFill>
                <a:latin typeface="Arial"/>
                <a:ea typeface="Arial"/>
                <a:cs typeface="Arial"/>
                <a:sym typeface="Arial"/>
              </a:rPr>
              <a:t>afaceri</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Schiţa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modelului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afaceri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este</a:t>
            </a:r>
            <a:r>
              <a:rPr lang="en-US" sz="1400" b="0" i="0" u="none" strike="noStrike" cap="none" dirty="0">
                <a:solidFill>
                  <a:srgbClr val="000000"/>
                </a:solidFill>
                <a:latin typeface="Arial"/>
                <a:ea typeface="Arial"/>
                <a:cs typeface="Arial"/>
                <a:sym typeface="Arial"/>
              </a:rPr>
              <a:t> un instrument </a:t>
            </a:r>
            <a:r>
              <a:rPr lang="en-US" sz="1400" b="0" i="0" u="none" strike="noStrike" cap="none" dirty="0" err="1">
                <a:solidFill>
                  <a:srgbClr val="000000"/>
                </a:solidFill>
                <a:latin typeface="Arial"/>
                <a:ea typeface="Arial"/>
                <a:cs typeface="Arial"/>
                <a:sym typeface="Arial"/>
              </a:rPr>
              <a:t>excelent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vă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ajuta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înțelegeți</a:t>
            </a:r>
            <a:r>
              <a:rPr lang="en-US" sz="1400" b="0" i="0" u="none" strike="noStrike" cap="none" dirty="0">
                <a:solidFill>
                  <a:srgbClr val="000000"/>
                </a:solidFill>
                <a:latin typeface="Arial"/>
                <a:ea typeface="Arial"/>
                <a:cs typeface="Arial"/>
                <a:sym typeface="Arial"/>
              </a:rPr>
              <a:t> un model de </a:t>
            </a:r>
            <a:r>
              <a:rPr lang="en-US" sz="1400" b="0" i="0" u="none" strike="noStrike" cap="none" dirty="0" err="1">
                <a:solidFill>
                  <a:srgbClr val="000000"/>
                </a:solidFill>
                <a:latin typeface="Arial"/>
                <a:ea typeface="Arial"/>
                <a:cs typeface="Arial"/>
                <a:sym typeface="Arial"/>
              </a:rPr>
              <a:t>afaceri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într</a:t>
            </a:r>
            <a:r>
              <a:rPr lang="en-US" sz="1400" b="0" i="0" u="none" strike="noStrike" cap="none" dirty="0">
                <a:solidFill>
                  <a:srgbClr val="000000"/>
                </a:solidFill>
                <a:latin typeface="Arial"/>
                <a:ea typeface="Arial"/>
                <a:cs typeface="Arial"/>
                <a:sym typeface="Arial"/>
              </a:rPr>
              <a:t>-un mod </a:t>
            </a:r>
            <a:r>
              <a:rPr lang="en-US" sz="1400" b="0" i="0" u="none" strike="noStrike" cap="none" dirty="0" err="1">
                <a:solidFill>
                  <a:srgbClr val="000000"/>
                </a:solidFill>
                <a:latin typeface="Arial"/>
                <a:ea typeface="Arial"/>
                <a:cs typeface="Arial"/>
                <a:sym typeface="Arial"/>
              </a:rPr>
              <a:t>simplu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structurat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Va</a:t>
            </a:r>
            <a:r>
              <a:rPr lang="en-US" sz="1400" b="0" i="0" u="none" strike="noStrike" cap="none" dirty="0">
                <a:solidFill>
                  <a:srgbClr val="000000"/>
                </a:solidFill>
                <a:latin typeface="Arial"/>
                <a:ea typeface="Arial"/>
                <a:cs typeface="Arial"/>
                <a:sym typeface="Arial"/>
              </a:rPr>
              <a:t> duce la </a:t>
            </a:r>
            <a:r>
              <a:rPr lang="en-US" sz="1400" b="0" i="0" u="none" strike="noStrike" cap="none" dirty="0" err="1">
                <a:solidFill>
                  <a:srgbClr val="000000"/>
                </a:solidFill>
                <a:latin typeface="Arial"/>
                <a:ea typeface="Arial"/>
                <a:cs typeface="Arial"/>
                <a:sym typeface="Arial"/>
              </a:rPr>
              <a:t>informații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despre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clienții</a:t>
            </a:r>
            <a:r>
              <a:rPr lang="en-US" sz="1400" b="0" i="0" u="none" strike="noStrike" cap="none" dirty="0">
                <a:solidFill>
                  <a:srgbClr val="000000"/>
                </a:solidFill>
                <a:latin typeface="Arial"/>
                <a:ea typeface="Arial"/>
                <a:cs typeface="Arial"/>
                <a:sym typeface="Arial"/>
              </a:rPr>
              <a:t> pe care </a:t>
            </a:r>
            <a:r>
              <a:rPr lang="en-US" sz="1400" b="0" i="0" u="none" strike="noStrike" cap="none" dirty="0" err="1">
                <a:solidFill>
                  <a:srgbClr val="000000"/>
                </a:solidFill>
                <a:latin typeface="Arial"/>
                <a:ea typeface="Arial"/>
                <a:cs typeface="Arial"/>
                <a:sym typeface="Arial"/>
              </a:rPr>
              <a:t>îi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deserviți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propuneri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valoare</a:t>
            </a:r>
            <a:r>
              <a:rPr lang="en-US" sz="1400" b="0" i="0" u="none" strike="noStrike" cap="none" dirty="0">
                <a:solidFill>
                  <a:srgbClr val="000000"/>
                </a:solidFill>
                <a:latin typeface="Arial"/>
                <a:ea typeface="Arial"/>
                <a:cs typeface="Arial"/>
                <a:sym typeface="Arial"/>
              </a:rPr>
              <a:t> sunt </a:t>
            </a:r>
            <a:r>
              <a:rPr lang="en-US" sz="1400" b="0" i="0" u="none" strike="noStrike" cap="none" dirty="0" err="1">
                <a:solidFill>
                  <a:srgbClr val="000000"/>
                </a:solidFill>
                <a:latin typeface="Arial"/>
                <a:ea typeface="Arial"/>
                <a:cs typeface="Arial"/>
                <a:sym typeface="Arial"/>
              </a:rPr>
              <a:t>oferite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prin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canale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cum </a:t>
            </a:r>
            <a:r>
              <a:rPr lang="en-US" sz="1400" b="0" i="0" u="none" strike="noStrike" cap="none" dirty="0" err="1">
                <a:solidFill>
                  <a:srgbClr val="000000"/>
                </a:solidFill>
                <a:latin typeface="Arial"/>
                <a:ea typeface="Arial"/>
                <a:cs typeface="Arial"/>
                <a:sym typeface="Arial"/>
              </a:rPr>
              <a:t>compania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dvs</a:t>
            </a:r>
            <a:r>
              <a:rPr lang="en-US" sz="1400" b="0" i="0" u="none" strike="noStrike" cap="none" dirty="0">
                <a:solidFill>
                  <a:srgbClr val="000000"/>
                </a:solidFill>
                <a:latin typeface="Arial"/>
                <a:ea typeface="Arial"/>
                <a:cs typeface="Arial"/>
                <a:sym typeface="Arial"/>
              </a:rPr>
              <a:t>. are profit.</a:t>
            </a:r>
            <a:endParaRPr sz="1400" b="0" i="0" u="none" strike="noStrike" cap="none" dirty="0">
              <a:solidFill>
                <a:srgbClr val="000000"/>
              </a:solidFill>
              <a:latin typeface="Arial"/>
              <a:ea typeface="Arial"/>
              <a:cs typeface="Arial"/>
              <a:sym typeface="Arial"/>
            </a:endParaRPr>
          </a:p>
        </p:txBody>
      </p:sp>
      <p:pic>
        <p:nvPicPr>
          <p:cNvPr id="293" name="Google Shape;293;p31"/>
          <p:cNvPicPr preferRelativeResize="0"/>
          <p:nvPr/>
        </p:nvPicPr>
        <p:blipFill rotWithShape="1">
          <a:blip r:embed="rId3">
            <a:alphaModFix/>
          </a:blip>
          <a:srcRect/>
          <a:stretch/>
        </p:blipFill>
        <p:spPr>
          <a:xfrm>
            <a:off x="2955303" y="1226474"/>
            <a:ext cx="5661071" cy="3340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txBox="1">
            <a:spLocks noGrp="1"/>
          </p:cNvSpPr>
          <p:nvPr>
            <p:ph type="title"/>
          </p:nvPr>
        </p:nvSpPr>
        <p:spPr>
          <a:xfrm>
            <a:off x="713100" y="314210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MULTUMESC!</a:t>
            </a:r>
            <a:endParaRPr/>
          </a:p>
        </p:txBody>
      </p:sp>
      <p:sp>
        <p:nvSpPr>
          <p:cNvPr id="299" name="Google Shape;299;p32"/>
          <p:cNvSpPr txBox="1"/>
          <p:nvPr/>
        </p:nvSpPr>
        <p:spPr>
          <a:xfrm>
            <a:off x="2969111" y="834846"/>
            <a:ext cx="3243431"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59540"/>
                </a:solidFill>
                <a:latin typeface="Bebas Neue"/>
                <a:ea typeface="Bebas Neue"/>
                <a:cs typeface="Bebas Neue"/>
                <a:sym typeface="Bebas Neue"/>
              </a:rPr>
              <a:t>Încheiere Si rezumat </a:t>
            </a:r>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A doua viatA a unui scaun de stadion</a:t>
            </a:r>
            <a:endParaRPr sz="1600" b="0" i="0" u="none" strike="noStrike" cap="none">
              <a:solidFill>
                <a:srgbClr val="059540"/>
              </a:solidFill>
              <a:latin typeface="Bebas Neue"/>
              <a:ea typeface="Bebas Neue"/>
              <a:cs typeface="Bebas Neue"/>
              <a:sym typeface="Bebas Neue"/>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Modele circulare de afaceri</a:t>
            </a:r>
            <a:endParaRPr sz="1600" b="0" i="0" u="none" strike="noStrike" cap="none">
              <a:solidFill>
                <a:srgbClr val="059540"/>
              </a:solidFill>
              <a:latin typeface="Bebas Neue"/>
              <a:ea typeface="Bebas Neue"/>
              <a:cs typeface="Bebas Neue"/>
              <a:sym typeface="Bebas Neue"/>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gandire de proiectare</a:t>
            </a:r>
            <a:endParaRPr sz="1600" b="0" i="0" u="none" strike="noStrike" cap="none">
              <a:solidFill>
                <a:srgbClr val="059540"/>
              </a:solidFill>
              <a:latin typeface="Bebas Neue"/>
              <a:ea typeface="Bebas Neue"/>
              <a:cs typeface="Bebas Neue"/>
              <a:sym typeface="Bebas Neue"/>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Reciclare/reutilizare in colaborare</a:t>
            </a:r>
            <a:endParaRPr sz="1600" b="0" i="0" u="none" strike="noStrike" cap="none">
              <a:solidFill>
                <a:srgbClr val="059540"/>
              </a:solidFill>
              <a:latin typeface="Bebas Neue"/>
              <a:ea typeface="Bebas Neue"/>
              <a:cs typeface="Bebas Neue"/>
              <a:sym typeface="Bebas Neue"/>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schita de gandire de proiectare</a:t>
            </a:r>
            <a:endParaRPr sz="1600" b="0" i="0" u="none" strike="noStrike" cap="none">
              <a:solidFill>
                <a:srgbClr val="059540"/>
              </a:solidFill>
              <a:latin typeface="Bebas Neue"/>
              <a:ea typeface="Bebas Neue"/>
              <a:cs typeface="Bebas Neue"/>
              <a:sym typeface="Bebas Neue"/>
            </a:endParaRPr>
          </a:p>
          <a:p>
            <a:pPr marL="0" marR="0" lvl="0" indent="0" algn="ctr" rtl="0">
              <a:lnSpc>
                <a:spcPct val="100000"/>
              </a:lnSpc>
              <a:spcBef>
                <a:spcPts val="0"/>
              </a:spcBef>
              <a:spcAft>
                <a:spcPts val="0"/>
              </a:spcAft>
              <a:buNone/>
            </a:pPr>
            <a:r>
              <a:rPr lang="en-US" sz="1600" b="0" i="0" u="none" strike="noStrike" cap="none">
                <a:solidFill>
                  <a:srgbClr val="059540"/>
                </a:solidFill>
                <a:latin typeface="Bebas Neue"/>
                <a:ea typeface="Bebas Neue"/>
                <a:cs typeface="Bebas Neue"/>
                <a:sym typeface="Bebas Neue"/>
              </a:rPr>
              <a:t>• schita de model de afaceri</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Scopul Masterclassului</a:t>
            </a:r>
            <a:endParaRPr/>
          </a:p>
        </p:txBody>
      </p:sp>
      <p:sp>
        <p:nvSpPr>
          <p:cNvPr id="129" name="Google Shape;129;p14"/>
          <p:cNvSpPr txBox="1"/>
          <p:nvPr/>
        </p:nvSpPr>
        <p:spPr>
          <a:xfrm>
            <a:off x="713225" y="1907147"/>
            <a:ext cx="7717800"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Acest Masterclass își propune să ofere un studiu de caz bazat pe reciclare și reutilizare în contextul modelelor de afaceri circulare.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Cursantii vor avea oportunitatea de a dezvolta un sablon de Gandire de Proiectare și un sablon de Model de Afaceri Durabil, aprofundând în același timp cunoștințele în conceptele 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Modele de afaceri circulare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Gandire de Proiectare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Reciclare/reutilizare în colaborare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Reciclare creativa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Structura  Masterclassului</a:t>
            </a:r>
            <a:endParaRPr/>
          </a:p>
        </p:txBody>
      </p:sp>
      <p:graphicFrame>
        <p:nvGraphicFramePr>
          <p:cNvPr id="135" name="Google Shape;135;p15"/>
          <p:cNvGraphicFramePr/>
          <p:nvPr/>
        </p:nvGraphicFramePr>
        <p:xfrm>
          <a:off x="1109191" y="1304561"/>
          <a:ext cx="7377500" cy="3359475"/>
        </p:xfrm>
        <a:graphic>
          <a:graphicData uri="http://schemas.openxmlformats.org/drawingml/2006/table">
            <a:tbl>
              <a:tblPr firstRow="1" bandRow="1">
                <a:noFill/>
                <a:tableStyleId>{A6941C41-03CE-4E33-95F9-A1A2194FD9FE}</a:tableStyleId>
              </a:tblPr>
              <a:tblGrid>
                <a:gridCol w="1973050">
                  <a:extLst>
                    <a:ext uri="{9D8B030D-6E8A-4147-A177-3AD203B41FA5}">
                      <a16:colId xmlns:a16="http://schemas.microsoft.com/office/drawing/2014/main" val="20000"/>
                    </a:ext>
                  </a:extLst>
                </a:gridCol>
                <a:gridCol w="5404450">
                  <a:extLst>
                    <a:ext uri="{9D8B030D-6E8A-4147-A177-3AD203B41FA5}">
                      <a16:colId xmlns:a16="http://schemas.microsoft.com/office/drawing/2014/main" val="20001"/>
                    </a:ext>
                  </a:extLst>
                </a:gridCol>
              </a:tblGrid>
              <a:tr h="401275">
                <a:tc>
                  <a:txBody>
                    <a:bodyPr/>
                    <a:lstStyle/>
                    <a:p>
                      <a:pPr marL="0" marR="0" lvl="0" indent="0" algn="l" rtl="0">
                        <a:lnSpc>
                          <a:spcPct val="100000"/>
                        </a:lnSpc>
                        <a:spcBef>
                          <a:spcPts val="0"/>
                        </a:spcBef>
                        <a:spcAft>
                          <a:spcPts val="0"/>
                        </a:spcAft>
                        <a:buNone/>
                      </a:pPr>
                      <a:r>
                        <a:rPr lang="en-US" sz="900" b="0" u="none" strike="noStrike" cap="none"/>
                        <a:t>TIP DE ACTIVITATE</a:t>
                      </a:r>
                      <a:endParaRPr/>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Activitate în clasă</a:t>
                      </a:r>
                      <a:endParaRPr sz="900" b="0" u="none" strike="noStrike" cap="none"/>
                    </a:p>
                  </a:txBody>
                  <a:tcPr marL="91450" marR="91450" marT="45725" marB="45725"/>
                </a:tc>
                <a:extLst>
                  <a:ext uri="{0D108BD9-81ED-4DB2-BD59-A6C34878D82A}">
                    <a16:rowId xmlns:a16="http://schemas.microsoft.com/office/drawing/2014/main" val="10000"/>
                  </a:ext>
                </a:extLst>
              </a:tr>
              <a:tr h="692600">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OBIECTIVE DE INVATARE</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a:t>
                      </a:r>
                      <a:r>
                        <a:rPr lang="en-US" sz="900" b="0" i="0" u="none" strike="noStrike" cap="none">
                          <a:solidFill>
                            <a:schemeClr val="dk1"/>
                          </a:solidFill>
                          <a:latin typeface="Arial"/>
                          <a:ea typeface="Arial"/>
                          <a:cs typeface="Arial"/>
                          <a:sym typeface="Arial"/>
                        </a:rPr>
                        <a:t>Modele de afaceri circulare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Reciclare/reutilizare în colaborare</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a:t>
                      </a:r>
                      <a:r>
                        <a:rPr lang="en-US" sz="900" b="0" i="0" u="none" strike="noStrike" cap="none">
                          <a:solidFill>
                            <a:schemeClr val="dk1"/>
                          </a:solidFill>
                          <a:latin typeface="Arial"/>
                          <a:ea typeface="Arial"/>
                          <a:cs typeface="Arial"/>
                          <a:sym typeface="Arial"/>
                        </a:rPr>
                        <a:t>Gandire de proiectare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Practici de economie circulară</a:t>
                      </a:r>
                      <a:endParaRPr sz="900" b="0" u="none" strike="noStrike" cap="none"/>
                    </a:p>
                  </a:txBody>
                  <a:tcPr marL="91450" marR="91450" marT="45725" marB="45725"/>
                </a:tc>
                <a:extLst>
                  <a:ext uri="{0D108BD9-81ED-4DB2-BD59-A6C34878D82A}">
                    <a16:rowId xmlns:a16="http://schemas.microsoft.com/office/drawing/2014/main" val="10001"/>
                  </a:ext>
                </a:extLst>
              </a:tr>
              <a:tr h="401275">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METODA(E) DE FORMARE</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PBL (Învățare bazată pe probleme), învățare experiențială</a:t>
                      </a:r>
                      <a:endParaRPr sz="900" b="0" u="none" strike="noStrike" cap="none"/>
                    </a:p>
                  </a:txBody>
                  <a:tcPr marL="91450" marR="91450" marT="45725" marB="45725"/>
                </a:tc>
                <a:extLst>
                  <a:ext uri="{0D108BD9-81ED-4DB2-BD59-A6C34878D82A}">
                    <a16:rowId xmlns:a16="http://schemas.microsoft.com/office/drawing/2014/main" val="10002"/>
                  </a:ext>
                </a:extLst>
              </a:tr>
              <a:tr h="1434650">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TIMP/ DURATA</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Durata totală: 90 de minute (în funcție de mărimea grupului)</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20 de minute pentru a împărtăși studiul de caz A DOUA VIAȚĂ A SCAUNULUI DE STADION.</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5 minute pentru a explica exercițiul Schita Gandirii de Proiectare.</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25 de minute pentru a dezvolta Schita Gandirii de Proiectare în grupuri mici și pentru a împărtăși învățăturile și rezultatele tuturor.</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5 minute pentru a explica exercițiul Schita Modelului de Afaceri.</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25 de minute pentru a dezvolta Schita Modelului de Afaceri în grupuri mici și pentru a împărtăși toate învățăturile și rezultatele.</a:t>
                      </a:r>
                      <a:endParaRPr sz="9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 10 minute pentru discuția finală, încheiere și rezumat.</a:t>
                      </a:r>
                      <a:endParaRPr sz="9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01275">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MARIME GRUP</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cel mult 20 de persoane; subgrupele nu trebuie să fie mai mari de cinci persoane</a:t>
                      </a:r>
                      <a:endParaRPr sz="900" b="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Structura  Masterclassului</a:t>
            </a:r>
            <a:endParaRPr/>
          </a:p>
        </p:txBody>
      </p:sp>
      <p:graphicFrame>
        <p:nvGraphicFramePr>
          <p:cNvPr id="141" name="Google Shape;141;p16"/>
          <p:cNvGraphicFramePr/>
          <p:nvPr>
            <p:extLst>
              <p:ext uri="{D42A27DB-BD31-4B8C-83A1-F6EECF244321}">
                <p14:modId xmlns:p14="http://schemas.microsoft.com/office/powerpoint/2010/main" val="1962241440"/>
              </p:ext>
            </p:extLst>
          </p:nvPr>
        </p:nvGraphicFramePr>
        <p:xfrm>
          <a:off x="1228459" y="1122297"/>
          <a:ext cx="7226425" cy="3667705"/>
        </p:xfrm>
        <a:graphic>
          <a:graphicData uri="http://schemas.openxmlformats.org/drawingml/2006/table">
            <a:tbl>
              <a:tblPr firstRow="1" bandRow="1">
                <a:noFill/>
                <a:tableStyleId>{A6941C41-03CE-4E33-95F9-A1A2194FD9FE}</a:tableStyleId>
              </a:tblPr>
              <a:tblGrid>
                <a:gridCol w="1932650">
                  <a:extLst>
                    <a:ext uri="{9D8B030D-6E8A-4147-A177-3AD203B41FA5}">
                      <a16:colId xmlns:a16="http://schemas.microsoft.com/office/drawing/2014/main" val="20000"/>
                    </a:ext>
                  </a:extLst>
                </a:gridCol>
                <a:gridCol w="5293775">
                  <a:extLst>
                    <a:ext uri="{9D8B030D-6E8A-4147-A177-3AD203B41FA5}">
                      <a16:colId xmlns:a16="http://schemas.microsoft.com/office/drawing/2014/main" val="20001"/>
                    </a:ext>
                  </a:extLst>
                </a:gridCol>
              </a:tblGrid>
              <a:tr h="388275">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INSTALARE (MEDIUL) ȘI INSTRUMENTE NECESARE</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Verdana"/>
                          <a:ea typeface="Verdana"/>
                          <a:cs typeface="Verdana"/>
                          <a:sym typeface="Verdana"/>
                        </a:rPr>
                        <a:t>• Flipchart, markere, foi pentru a lua notițe, pixuri, șabloane de exerciții. Toate materialele trebuie să ia în considerare numărul de participanți (trebuie pregătite înainte de curs).</a:t>
                      </a:r>
                      <a:endParaRPr sz="900" b="0" u="none" strike="noStrike" cap="none"/>
                    </a:p>
                  </a:txBody>
                  <a:tcPr marL="91450" marR="91450" marT="45725" marB="45725"/>
                </a:tc>
                <a:extLst>
                  <a:ext uri="{0D108BD9-81ED-4DB2-BD59-A6C34878D82A}">
                    <a16:rowId xmlns:a16="http://schemas.microsoft.com/office/drawing/2014/main" val="10000"/>
                  </a:ext>
                </a:extLst>
              </a:tr>
              <a:tr h="1962700">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DESCRIERE</a:t>
                      </a:r>
                      <a:endParaRPr sz="900" b="0" u="none" strike="noStrike" cap="none"/>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oferă</a:t>
                      </a:r>
                      <a:r>
                        <a:rPr lang="en-US" sz="900" b="0" i="0" u="none" strike="noStrike" cap="none" dirty="0">
                          <a:solidFill>
                            <a:schemeClr val="dk1"/>
                          </a:solidFill>
                          <a:latin typeface="Arial"/>
                          <a:ea typeface="Arial"/>
                          <a:cs typeface="Arial"/>
                          <a:sym typeface="Arial"/>
                        </a:rPr>
                        <a:t> o </a:t>
                      </a:r>
                      <a:r>
                        <a:rPr lang="en-US" sz="900" b="0" i="0" u="none" strike="noStrike" cap="none" dirty="0" err="1">
                          <a:solidFill>
                            <a:schemeClr val="dk1"/>
                          </a:solidFill>
                          <a:latin typeface="Arial"/>
                          <a:ea typeface="Arial"/>
                          <a:cs typeface="Arial"/>
                          <a:sym typeface="Arial"/>
                        </a:rPr>
                        <a:t>perspectivă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generală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asupra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structurii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masterclassului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și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deschide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subiectul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economiei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circulare</a:t>
                      </a:r>
                      <a:r>
                        <a:rPr lang="en-US" sz="900" b="0" i="0" u="none" strike="noStrike" cap="none" dirty="0">
                          <a:solidFill>
                            <a:schemeClr val="dk1"/>
                          </a:solidFill>
                          <a:latin typeface="Arial"/>
                          <a:ea typeface="Arial"/>
                          <a:cs typeface="Arial"/>
                          <a:sym typeface="Arial"/>
                        </a:rPr>
                        <a:t> cu </a:t>
                      </a:r>
                      <a:r>
                        <a:rPr lang="en-US" sz="900" b="0" i="0" u="none" strike="noStrike" cap="none" dirty="0" err="1">
                          <a:solidFill>
                            <a:schemeClr val="dk1"/>
                          </a:solidFill>
                          <a:latin typeface="Arial"/>
                          <a:ea typeface="Arial"/>
                          <a:cs typeface="Arial"/>
                          <a:sym typeface="Arial"/>
                        </a:rPr>
                        <a:t>teza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lui</a:t>
                      </a:r>
                      <a:r>
                        <a:rPr lang="en-US" sz="900" b="0" i="0" u="none" strike="noStrike" cap="none" dirty="0">
                          <a:solidFill>
                            <a:schemeClr val="dk1"/>
                          </a:solidFill>
                          <a:latin typeface="Arial"/>
                          <a:ea typeface="Arial"/>
                          <a:cs typeface="Arial"/>
                          <a:sym typeface="Arial"/>
                        </a:rPr>
                        <a:t> Ellen Macarthur.</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prezintă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studiul</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caz</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subliniind</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conceptele</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Modele</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afaceri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circulare</a:t>
                      </a:r>
                      <a:r>
                        <a:rPr lang="en-US" sz="900" b="0" i="0" u="none" strike="noStrike" cap="none" dirty="0">
                          <a:solidFill>
                            <a:schemeClr val="dk1"/>
                          </a:solidFill>
                          <a:latin typeface="Arial"/>
                          <a:ea typeface="Arial"/>
                          <a:cs typeface="Arial"/>
                          <a:sym typeface="Arial"/>
                        </a:rPr>
                        <a:t> ; </a:t>
                      </a:r>
                      <a:r>
                        <a:rPr lang="en-US" sz="900" b="0" i="0" u="none" strike="noStrike" cap="none" dirty="0" err="1">
                          <a:solidFill>
                            <a:schemeClr val="dk1"/>
                          </a:solidFill>
                          <a:latin typeface="Arial"/>
                          <a:ea typeface="Arial"/>
                          <a:cs typeface="Arial"/>
                          <a:sym typeface="Arial"/>
                        </a:rPr>
                        <a:t>Gandire</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proiectare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Reciclare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Reutilizare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Reciclare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creativa</a:t>
                      </a:r>
                      <a:r>
                        <a:rPr lang="en-US" sz="900" b="0" i="0" u="none" strike="noStrike" cap="none" dirty="0">
                          <a:solidFill>
                            <a:schemeClr val="dk1"/>
                          </a:solidFill>
                          <a:latin typeface="Arial"/>
                          <a:ea typeface="Arial"/>
                          <a:cs typeface="Arial"/>
                          <a:sym typeface="Arial"/>
                        </a:rPr>
                        <a:t>.</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explică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primul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exercițiu</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propus</a:t>
                      </a:r>
                      <a:r>
                        <a:rPr lang="en-US" sz="900" b="0" i="0" u="none" strike="noStrike" cap="none" dirty="0">
                          <a:solidFill>
                            <a:schemeClr val="dk1"/>
                          </a:solidFill>
                          <a:latin typeface="Arial"/>
                          <a:ea typeface="Arial"/>
                          <a:cs typeface="Arial"/>
                          <a:sym typeface="Arial"/>
                        </a:rPr>
                        <a:t> pe care </a:t>
                      </a:r>
                      <a:r>
                        <a:rPr lang="en-US" sz="900" b="0" i="0" u="none" strike="noStrike" cap="none" dirty="0" err="1">
                          <a:solidFill>
                            <a:schemeClr val="dk1"/>
                          </a:solidFill>
                          <a:latin typeface="Arial"/>
                          <a:ea typeface="Arial"/>
                          <a:cs typeface="Arial"/>
                          <a:sym typeface="Arial"/>
                        </a:rPr>
                        <a:t>cursanții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să</a:t>
                      </a:r>
                      <a:r>
                        <a:rPr lang="en-US" sz="900" b="0" i="0" u="none" strike="noStrike" cap="none" dirty="0">
                          <a:solidFill>
                            <a:schemeClr val="dk1"/>
                          </a:solidFill>
                          <a:latin typeface="Arial"/>
                          <a:ea typeface="Arial"/>
                          <a:cs typeface="Arial"/>
                          <a:sym typeface="Arial"/>
                        </a:rPr>
                        <a:t>-l </a:t>
                      </a:r>
                      <a:r>
                        <a:rPr lang="en-US" sz="900" b="0" i="0" u="none" strike="noStrike" cap="none" dirty="0" err="1">
                          <a:solidFill>
                            <a:schemeClr val="dk1"/>
                          </a:solidFill>
                          <a:latin typeface="Arial"/>
                          <a:ea typeface="Arial"/>
                          <a:cs typeface="Arial"/>
                          <a:sym typeface="Arial"/>
                        </a:rPr>
                        <a:t>dezvolte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grupuri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mici</a:t>
                      </a:r>
                      <a:r>
                        <a:rPr lang="en-US" sz="900" b="0" i="0" u="none" strike="noStrike" cap="none" dirty="0">
                          <a:solidFill>
                            <a:schemeClr val="dk1"/>
                          </a:solidFill>
                          <a:latin typeface="Arial"/>
                          <a:ea typeface="Arial"/>
                          <a:cs typeface="Arial"/>
                          <a:sym typeface="Arial"/>
                        </a:rPr>
                        <a:t>.</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Cursanții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își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împărtășesc</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constatările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iar</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pune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întrebări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pentru</a:t>
                      </a:r>
                      <a:r>
                        <a:rPr lang="en-US" sz="900" b="0" i="0" u="none" strike="noStrike" cap="none" dirty="0">
                          <a:solidFill>
                            <a:schemeClr val="dk1"/>
                          </a:solidFill>
                          <a:latin typeface="Arial"/>
                          <a:ea typeface="Arial"/>
                          <a:cs typeface="Arial"/>
                          <a:sym typeface="Arial"/>
                        </a:rPr>
                        <a:t> a le </a:t>
                      </a:r>
                      <a:r>
                        <a:rPr lang="en-US" sz="900" b="0" i="0" u="none" strike="noStrike" cap="none" dirty="0" err="1">
                          <a:solidFill>
                            <a:schemeClr val="dk1"/>
                          </a:solidFill>
                          <a:latin typeface="Arial"/>
                          <a:ea typeface="Arial"/>
                          <a:cs typeface="Arial"/>
                          <a:sym typeface="Arial"/>
                        </a:rPr>
                        <a:t>explora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rezultatele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și</a:t>
                      </a:r>
                      <a:r>
                        <a:rPr lang="en-US" sz="900" b="0" i="0" u="none" strike="noStrike" cap="none" dirty="0">
                          <a:solidFill>
                            <a:schemeClr val="dk1"/>
                          </a:solidFill>
                          <a:latin typeface="Arial"/>
                          <a:ea typeface="Arial"/>
                          <a:cs typeface="Arial"/>
                          <a:sym typeface="Arial"/>
                        </a:rPr>
                        <a:t> introduce </a:t>
                      </a:r>
                      <a:r>
                        <a:rPr lang="en-US" sz="900" b="0" i="0" u="none" strike="noStrike" cap="none" dirty="0" err="1">
                          <a:solidFill>
                            <a:schemeClr val="dk1"/>
                          </a:solidFill>
                          <a:latin typeface="Arial"/>
                          <a:ea typeface="Arial"/>
                          <a:cs typeface="Arial"/>
                          <a:sym typeface="Arial"/>
                        </a:rPr>
                        <a:t>conceptul</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reciclare</a:t>
                      </a:r>
                      <a:r>
                        <a:rPr lang="en-US" sz="900" b="0" i="0" u="none" strike="noStrike" cap="none" dirty="0">
                          <a:solidFill>
                            <a:schemeClr val="dk1"/>
                          </a:solidFill>
                          <a:latin typeface="Arial"/>
                          <a:ea typeface="Arial"/>
                          <a:cs typeface="Arial"/>
                          <a:sym typeface="Arial"/>
                        </a:rPr>
                        <a:t>/</a:t>
                      </a:r>
                      <a:r>
                        <a:rPr lang="en-US" sz="900" b="0" i="0" u="none" strike="noStrike" cap="none" dirty="0" err="1">
                          <a:solidFill>
                            <a:schemeClr val="dk1"/>
                          </a:solidFill>
                          <a:latin typeface="Arial"/>
                          <a:ea typeface="Arial"/>
                          <a:cs typeface="Arial"/>
                          <a:sym typeface="Arial"/>
                        </a:rPr>
                        <a:t>reutilizare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colaborare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prezentare</a:t>
                      </a:r>
                      <a:r>
                        <a:rPr lang="en-US" sz="900" b="0" i="0" u="none" strike="noStrike" cap="none" dirty="0">
                          <a:solidFill>
                            <a:schemeClr val="dk1"/>
                          </a:solidFill>
                          <a:latin typeface="Arial"/>
                          <a:ea typeface="Arial"/>
                          <a:cs typeface="Arial"/>
                          <a:sym typeface="Arial"/>
                        </a:rPr>
                        <a:t>.</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adaugă</a:t>
                      </a:r>
                      <a:r>
                        <a:rPr lang="en-US" sz="900" b="0" i="0" u="none" strike="noStrike" cap="none" dirty="0">
                          <a:solidFill>
                            <a:schemeClr val="dk1"/>
                          </a:solidFill>
                          <a:latin typeface="Arial"/>
                          <a:ea typeface="Arial"/>
                          <a:cs typeface="Arial"/>
                          <a:sym typeface="Arial"/>
                        </a:rPr>
                        <a:t> o </a:t>
                      </a:r>
                      <a:r>
                        <a:rPr lang="en-US" sz="900" b="0" i="0" u="none" strike="noStrike" cap="none" dirty="0" err="1">
                          <a:solidFill>
                            <a:schemeClr val="dk1"/>
                          </a:solidFill>
                          <a:latin typeface="Arial"/>
                          <a:ea typeface="Arial"/>
                          <a:cs typeface="Arial"/>
                          <a:sym typeface="Arial"/>
                        </a:rPr>
                        <a:t>schimbare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și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prezintă</a:t>
                      </a:r>
                      <a:r>
                        <a:rPr lang="en-US" sz="900" b="0" i="0" u="none" strike="noStrike" cap="none" dirty="0">
                          <a:solidFill>
                            <a:schemeClr val="dk1"/>
                          </a:solidFill>
                          <a:latin typeface="Arial"/>
                          <a:ea typeface="Arial"/>
                          <a:cs typeface="Arial"/>
                          <a:sym typeface="Arial"/>
                        </a:rPr>
                        <a:t> un </a:t>
                      </a:r>
                      <a:r>
                        <a:rPr lang="en-US" sz="900" b="0" i="0" u="none" strike="noStrike" cap="none" dirty="0" err="1">
                          <a:solidFill>
                            <a:schemeClr val="dk1"/>
                          </a:solidFill>
                          <a:latin typeface="Arial"/>
                          <a:ea typeface="Arial"/>
                          <a:cs typeface="Arial"/>
                          <a:sym typeface="Arial"/>
                        </a:rPr>
                        <a:t>nou</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exercițiu</a:t>
                      </a:r>
                      <a:r>
                        <a:rPr lang="en-US" sz="900" b="0" i="0" u="none" strike="noStrike" cap="none" dirty="0">
                          <a:solidFill>
                            <a:schemeClr val="dk1"/>
                          </a:solidFill>
                          <a:latin typeface="Arial"/>
                          <a:ea typeface="Arial"/>
                          <a:cs typeface="Arial"/>
                          <a:sym typeface="Arial"/>
                        </a:rPr>
                        <a:t> cu o </a:t>
                      </a:r>
                      <a:r>
                        <a:rPr lang="en-US" sz="900" b="0" i="0" u="none" strike="noStrike" cap="none" dirty="0" err="1">
                          <a:solidFill>
                            <a:schemeClr val="dk1"/>
                          </a:solidFill>
                          <a:latin typeface="Arial"/>
                          <a:ea typeface="Arial"/>
                          <a:cs typeface="Arial"/>
                          <a:sym typeface="Arial"/>
                        </a:rPr>
                        <a:t>problemă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diferită</a:t>
                      </a:r>
                      <a:r>
                        <a:rPr lang="en-US" sz="900" b="0" i="0" u="none" strike="noStrike" cap="none" dirty="0">
                          <a:solidFill>
                            <a:schemeClr val="dk1"/>
                          </a:solidFill>
                          <a:latin typeface="Arial"/>
                          <a:ea typeface="Arial"/>
                          <a:cs typeface="Arial"/>
                          <a:sym typeface="Arial"/>
                        </a:rPr>
                        <a:t> care </a:t>
                      </a:r>
                      <a:r>
                        <a:rPr lang="en-US" sz="900" b="0" i="0" u="none" strike="noStrike" cap="none" dirty="0" err="1">
                          <a:solidFill>
                            <a:schemeClr val="dk1"/>
                          </a:solidFill>
                          <a:latin typeface="Arial"/>
                          <a:ea typeface="Arial"/>
                          <a:cs typeface="Arial"/>
                          <a:sym typeface="Arial"/>
                        </a:rPr>
                        <a:t>trebuie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rezolvată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folosind</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exercițiul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Schita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Modelului</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Afaceri</a:t>
                      </a:r>
                      <a:r>
                        <a:rPr lang="en-US" sz="900" b="0" i="0" u="none" strike="noStrike" cap="none" dirty="0">
                          <a:solidFill>
                            <a:schemeClr val="dk1"/>
                          </a:solidFill>
                          <a:latin typeface="Arial"/>
                          <a:ea typeface="Arial"/>
                          <a:cs typeface="Arial"/>
                          <a:sym typeface="Arial"/>
                        </a:rPr>
                        <a:t> .</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Cursanții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împărtășesc</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constatările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iar</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intervine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pentru</a:t>
                      </a:r>
                      <a:r>
                        <a:rPr lang="en-US" sz="900" b="0" i="0" u="none" strike="noStrike" cap="none" dirty="0">
                          <a:solidFill>
                            <a:schemeClr val="dk1"/>
                          </a:solidFill>
                          <a:latin typeface="Arial"/>
                          <a:ea typeface="Arial"/>
                          <a:cs typeface="Arial"/>
                          <a:sym typeface="Arial"/>
                        </a:rPr>
                        <a:t> a </a:t>
                      </a:r>
                      <a:r>
                        <a:rPr lang="en-US" sz="900" b="0" i="0" u="none" strike="noStrike" cap="none" dirty="0" err="1">
                          <a:solidFill>
                            <a:schemeClr val="dk1"/>
                          </a:solidFill>
                          <a:latin typeface="Arial"/>
                          <a:ea typeface="Arial"/>
                          <a:cs typeface="Arial"/>
                          <a:sym typeface="Arial"/>
                        </a:rPr>
                        <a:t>dinamiza</a:t>
                      </a:r>
                      <a:r>
                        <a:rPr lang="en-US" sz="900" b="0" i="0" u="none" strike="noStrike" cap="none" dirty="0">
                          <a:solidFill>
                            <a:schemeClr val="dk1"/>
                          </a:solidFill>
                          <a:latin typeface="Arial"/>
                          <a:ea typeface="Arial"/>
                          <a:cs typeface="Arial"/>
                          <a:sym typeface="Arial"/>
                        </a:rPr>
                        <a:t> cu </a:t>
                      </a:r>
                      <a:r>
                        <a:rPr lang="en-US" sz="900" b="0" i="0" u="none" strike="noStrike" cap="none" dirty="0" err="1">
                          <a:solidFill>
                            <a:schemeClr val="dk1"/>
                          </a:solidFill>
                          <a:latin typeface="Arial"/>
                          <a:ea typeface="Arial"/>
                          <a:cs typeface="Arial"/>
                          <a:sym typeface="Arial"/>
                        </a:rPr>
                        <a:t>întrebări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și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sugestii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privind</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modelul</a:t>
                      </a:r>
                      <a:r>
                        <a:rPr lang="en-US" sz="900" b="0" i="0" u="none" strike="noStrike" cap="none" dirty="0">
                          <a:solidFill>
                            <a:schemeClr val="dk1"/>
                          </a:solidFill>
                          <a:latin typeface="Arial"/>
                          <a:ea typeface="Arial"/>
                          <a:cs typeface="Arial"/>
                          <a:sym typeface="Arial"/>
                        </a:rPr>
                        <a:t> de </a:t>
                      </a:r>
                      <a:r>
                        <a:rPr lang="en-US" sz="900" b="0" i="0" u="none" strike="noStrike" cap="none" dirty="0" err="1">
                          <a:solidFill>
                            <a:schemeClr val="dk1"/>
                          </a:solidFill>
                          <a:latin typeface="Arial"/>
                          <a:ea typeface="Arial"/>
                          <a:cs typeface="Arial"/>
                          <a:sym typeface="Arial"/>
                        </a:rPr>
                        <a:t>afaceri</a:t>
                      </a:r>
                      <a:r>
                        <a:rPr lang="en-US" sz="900" b="0" i="0" u="none" strike="noStrike" cap="none" dirty="0">
                          <a:solidFill>
                            <a:schemeClr val="dk1"/>
                          </a:solidFill>
                          <a:latin typeface="Arial"/>
                          <a:ea typeface="Arial"/>
                          <a:cs typeface="Arial"/>
                          <a:sym typeface="Arial"/>
                        </a:rPr>
                        <a:t>.</a:t>
                      </a:r>
                      <a:endParaRPr sz="9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900"/>
                        <a:buFont typeface="Arial"/>
                        <a:buAutoNum type="arabicPeriod"/>
                      </a:pPr>
                      <a:r>
                        <a:rPr lang="en-US" sz="900" b="0" i="0" u="none" strike="noStrike" cap="none" dirty="0" err="1">
                          <a:solidFill>
                            <a:schemeClr val="dk1"/>
                          </a:solidFill>
                          <a:latin typeface="Arial"/>
                          <a:ea typeface="Arial"/>
                          <a:cs typeface="Arial"/>
                          <a:sym typeface="Arial"/>
                        </a:rPr>
                        <a:t>Formatorul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încheie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masterclassul</a:t>
                      </a:r>
                      <a:r>
                        <a:rPr lang="en-US" sz="900" b="0" i="0" u="none" strike="noStrike" cap="none" dirty="0">
                          <a:solidFill>
                            <a:schemeClr val="dk1"/>
                          </a:solidFill>
                          <a:latin typeface="Arial"/>
                          <a:ea typeface="Arial"/>
                          <a:cs typeface="Arial"/>
                          <a:sym typeface="Arial"/>
                        </a:rPr>
                        <a:t> cu o imagine de </a:t>
                      </a:r>
                      <a:r>
                        <a:rPr lang="en-US" sz="900" b="0" i="0" u="none" strike="noStrike" cap="none" dirty="0" err="1">
                          <a:solidFill>
                            <a:schemeClr val="dk1"/>
                          </a:solidFill>
                          <a:latin typeface="Arial"/>
                          <a:ea typeface="Arial"/>
                          <a:cs typeface="Arial"/>
                          <a:sym typeface="Arial"/>
                        </a:rPr>
                        <a:t>ansamblu</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asupra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rezultatelor</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obținute</a:t>
                      </a:r>
                      <a:r>
                        <a:rPr lang="en-US" sz="900" b="0" i="0" u="none" strike="noStrike" cap="none" dirty="0">
                          <a:solidFill>
                            <a:schemeClr val="dk1"/>
                          </a:solidFill>
                          <a:latin typeface="Arial"/>
                          <a:ea typeface="Arial"/>
                          <a:cs typeface="Arial"/>
                          <a:sym typeface="Arial"/>
                        </a:rPr>
                        <a:t>.</a:t>
                      </a:r>
                      <a:endParaRPr sz="900" b="0" u="none" strike="noStrike" cap="none" dirty="0"/>
                    </a:p>
                  </a:txBody>
                  <a:tcPr marL="91450" marR="91450" marT="45725" marB="45725"/>
                </a:tc>
                <a:extLst>
                  <a:ext uri="{0D108BD9-81ED-4DB2-BD59-A6C34878D82A}">
                    <a16:rowId xmlns:a16="http://schemas.microsoft.com/office/drawing/2014/main" val="10001"/>
                  </a:ext>
                </a:extLst>
              </a:tr>
              <a:tr h="813800">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PREOCUPĂRI ȘI SUGESTII DE IMPLEMENTARE</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Formatorul trebuie să se pregătească în prealabil pentru moderarea dinamicii de grup, având în vedere următoarele: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 Exemple de comunicare (bune și rele)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 Solutii posibile</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 Factor de schimbare/complicare</a:t>
                      </a:r>
                      <a:endParaRPr sz="9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88275">
                <a:tc>
                  <a:txBody>
                    <a:bodyPr/>
                    <a:lstStyle/>
                    <a:p>
                      <a:pPr marL="0" marR="0" lvl="0" indent="0" algn="l"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NIVELURI ȘI VARIAȚII</a:t>
                      </a:r>
                      <a:endParaRPr sz="9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dirty="0" err="1">
                          <a:solidFill>
                            <a:schemeClr val="dk1"/>
                          </a:solidFill>
                          <a:latin typeface="Arial"/>
                          <a:ea typeface="Arial"/>
                          <a:cs typeface="Arial"/>
                          <a:sym typeface="Arial"/>
                        </a:rPr>
                        <a:t>Pentru</a:t>
                      </a:r>
                      <a:r>
                        <a:rPr lang="en-US" sz="900" b="0" i="0" u="none" strike="noStrike" cap="none" dirty="0">
                          <a:solidFill>
                            <a:schemeClr val="dk1"/>
                          </a:solidFill>
                          <a:latin typeface="Arial"/>
                          <a:ea typeface="Arial"/>
                          <a:cs typeface="Arial"/>
                          <a:sym typeface="Arial"/>
                        </a:rPr>
                        <a:t> a </a:t>
                      </a:r>
                      <a:r>
                        <a:rPr lang="en-US" sz="900" b="0" i="0" u="none" strike="noStrike" cap="none" dirty="0" err="1">
                          <a:solidFill>
                            <a:schemeClr val="dk1"/>
                          </a:solidFill>
                          <a:latin typeface="Arial"/>
                          <a:ea typeface="Arial"/>
                          <a:cs typeface="Arial"/>
                          <a:sym typeface="Arial"/>
                        </a:rPr>
                        <a:t>adapta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exercițiul</a:t>
                      </a:r>
                      <a:r>
                        <a:rPr lang="en-US" sz="900" b="0" i="0" u="none" strike="noStrike" cap="none" dirty="0">
                          <a:solidFill>
                            <a:schemeClr val="dk1"/>
                          </a:solidFill>
                          <a:latin typeface="Arial"/>
                          <a:ea typeface="Arial"/>
                          <a:cs typeface="Arial"/>
                          <a:sym typeface="Arial"/>
                        </a:rPr>
                        <a:t> la </a:t>
                      </a:r>
                      <a:r>
                        <a:rPr lang="en-US" sz="900" b="0" i="0" u="none" strike="noStrike" cap="none" dirty="0" err="1">
                          <a:solidFill>
                            <a:schemeClr val="dk1"/>
                          </a:solidFill>
                          <a:latin typeface="Arial"/>
                          <a:ea typeface="Arial"/>
                          <a:cs typeface="Arial"/>
                          <a:sym typeface="Arial"/>
                        </a:rPr>
                        <a:t>situația</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locală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internă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dacă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este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posibil</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Asigurați-vă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că</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abordați</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subiectele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sensibile</a:t>
                      </a:r>
                      <a:r>
                        <a:rPr lang="en-US" sz="900" b="0" i="0" u="none" strike="noStrike" cap="none" dirty="0">
                          <a:solidFill>
                            <a:schemeClr val="dk1"/>
                          </a:solidFill>
                          <a:latin typeface="Arial"/>
                          <a:ea typeface="Arial"/>
                          <a:cs typeface="Arial"/>
                          <a:sym typeface="Arial"/>
                        </a:rPr>
                        <a:t> </a:t>
                      </a:r>
                      <a:r>
                        <a:rPr lang="en-US" sz="900" b="0" i="0" u="none" strike="noStrike" cap="none" dirty="0" err="1">
                          <a:solidFill>
                            <a:schemeClr val="dk1"/>
                          </a:solidFill>
                          <a:latin typeface="Arial"/>
                          <a:ea typeface="Arial"/>
                          <a:cs typeface="Arial"/>
                          <a:sym typeface="Arial"/>
                        </a:rPr>
                        <a:t>în</a:t>
                      </a:r>
                      <a:r>
                        <a:rPr lang="en-US" sz="900" b="0" i="0" u="none" strike="noStrike" cap="none" dirty="0">
                          <a:solidFill>
                            <a:schemeClr val="dk1"/>
                          </a:solidFill>
                          <a:latin typeface="Arial"/>
                          <a:ea typeface="Arial"/>
                          <a:cs typeface="Arial"/>
                          <a:sym typeface="Arial"/>
                        </a:rPr>
                        <a:t> mod </a:t>
                      </a:r>
                      <a:r>
                        <a:rPr lang="en-US" sz="900" b="0" i="0" u="none" strike="noStrike" cap="none" dirty="0" err="1">
                          <a:solidFill>
                            <a:schemeClr val="dk1"/>
                          </a:solidFill>
                          <a:latin typeface="Arial"/>
                          <a:ea typeface="Arial"/>
                          <a:cs typeface="Arial"/>
                          <a:sym typeface="Arial"/>
                        </a:rPr>
                        <a:t>asertiv</a:t>
                      </a:r>
                      <a:r>
                        <a:rPr lang="en-US" sz="900" b="0" i="0" u="none" strike="noStrike" cap="none" dirty="0">
                          <a:solidFill>
                            <a:schemeClr val="dk1"/>
                          </a:solidFill>
                          <a:latin typeface="Arial"/>
                          <a:ea typeface="Arial"/>
                          <a:cs typeface="Arial"/>
                          <a:sym typeface="Arial"/>
                        </a:rPr>
                        <a:t>.</a:t>
                      </a:r>
                      <a:endParaRPr sz="900" b="0" i="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7"/>
          <p:cNvGrpSpPr/>
          <p:nvPr/>
        </p:nvGrpSpPr>
        <p:grpSpPr>
          <a:xfrm>
            <a:off x="2858975" y="-386925"/>
            <a:ext cx="701425" cy="247750"/>
            <a:chOff x="2858975" y="3984400"/>
            <a:chExt cx="701425" cy="247750"/>
          </a:xfrm>
        </p:grpSpPr>
        <p:sp>
          <p:nvSpPr>
            <p:cNvPr id="147" name="Google Shape;147;p1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1" name="Google Shape;151;p17"/>
          <p:cNvSpPr txBox="1">
            <a:spLocks noGrp="1"/>
          </p:cNvSpPr>
          <p:nvPr>
            <p:ph type="subTitle" idx="1"/>
          </p:nvPr>
        </p:nvSpPr>
        <p:spPr>
          <a:xfrm>
            <a:off x="2438400" y="1219201"/>
            <a:ext cx="4498428" cy="27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600" b="1" i="1">
                <a:solidFill>
                  <a:srgbClr val="000000"/>
                </a:solidFill>
              </a:rPr>
              <a:t>“Pentru a rezolva probleme majore precum schimbările climatice, deșeurile și poluarea, avem nevoie de o idee măreată.</a:t>
            </a:r>
            <a:endParaRPr sz="1600" b="1" i="1">
              <a:solidFill>
                <a:srgbClr val="000000"/>
              </a:solidFill>
            </a:endParaRPr>
          </a:p>
          <a:p>
            <a:pPr marL="0" lvl="0" indent="0" algn="just" rtl="0">
              <a:lnSpc>
                <a:spcPct val="100000"/>
              </a:lnSpc>
              <a:spcBef>
                <a:spcPts val="0"/>
              </a:spcBef>
              <a:spcAft>
                <a:spcPts val="0"/>
              </a:spcAft>
              <a:buSzPts val="1600"/>
              <a:buNone/>
            </a:pPr>
            <a:r>
              <a:rPr lang="en-US" sz="1600" b="1" i="1">
                <a:solidFill>
                  <a:srgbClr val="000000"/>
                </a:solidFill>
              </a:rPr>
              <a:t>Este timpul să regândim modul in care proiectăm, fabricăm și folosim lucrurile de care avem nevoie, de la alimentele pe care le mâncăm până la hainele pe care le purtăm.</a:t>
            </a:r>
            <a:endParaRPr sz="1600" b="1" i="1">
              <a:solidFill>
                <a:srgbClr val="000000"/>
              </a:solidFill>
            </a:endParaRPr>
          </a:p>
          <a:p>
            <a:pPr marL="0" lvl="0" indent="0" algn="just" rtl="0">
              <a:lnSpc>
                <a:spcPct val="100000"/>
              </a:lnSpc>
              <a:spcBef>
                <a:spcPts val="0"/>
              </a:spcBef>
              <a:spcAft>
                <a:spcPts val="0"/>
              </a:spcAft>
              <a:buSzPts val="1600"/>
              <a:buNone/>
            </a:pPr>
            <a:r>
              <a:rPr lang="en-US" sz="1600" b="1" i="1">
                <a:solidFill>
                  <a:srgbClr val="000000"/>
                </a:solidFill>
              </a:rPr>
              <a:t>Împreună, putem crea un viitor mai bun pentru afaceri, societate și lumea naturală”.</a:t>
            </a:r>
            <a:endParaRPr sz="1600" b="1" i="1">
              <a:solidFill>
                <a:srgbClr val="000000"/>
              </a:solidFill>
            </a:endParaRPr>
          </a:p>
        </p:txBody>
      </p:sp>
      <p:sp>
        <p:nvSpPr>
          <p:cNvPr id="152" name="Google Shape;152;p17"/>
          <p:cNvSpPr txBox="1"/>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000" b="0" i="0" u="none" strike="noStrike" cap="none">
                <a:solidFill>
                  <a:srgbClr val="000000"/>
                </a:solidFill>
                <a:latin typeface="Arial"/>
                <a:ea typeface="Arial"/>
                <a:cs typeface="Arial"/>
                <a:sym typeface="Arial"/>
              </a:rPr>
              <a:t>Sursa: </a:t>
            </a:r>
            <a:r>
              <a:rPr lang="en-US" sz="1000" b="0" i="0" u="sng" strike="noStrike" cap="none">
                <a:solidFill>
                  <a:schemeClr val="hlink"/>
                </a:solidFill>
                <a:latin typeface="Arial"/>
                <a:ea typeface="Arial"/>
                <a:cs typeface="Arial"/>
                <a:sym typeface="Arial"/>
                <a:hlinkClick r:id="rId3"/>
              </a:rPr>
              <a:t>https://ellenmacarthurfoundation.org/</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 de caz - Amsterdam ArenA </a:t>
            </a:r>
            <a:endParaRPr/>
          </a:p>
        </p:txBody>
      </p:sp>
      <p:sp>
        <p:nvSpPr>
          <p:cNvPr id="158" name="Google Shape;158;p18"/>
          <p:cNvSpPr txBox="1"/>
          <p:nvPr/>
        </p:nvSpPr>
        <p:spPr>
          <a:xfrm>
            <a:off x="539711" y="1603946"/>
            <a:ext cx="8064577" cy="11695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Amsterdam ArenA, numită Arena Johan Cruyff, este stadionul clubului de fotbal Ajax și un loc pentru concerte și evenimente. În pregătirea pentru găzduirea Campionatului European de Fotbal din 2020 (UEFA Euro 2020), clubul a înlocuit toate scaunele de pe stadion, dar a dorit să refolosească vechile scaune printr-o abordare circulară. Ei au angrenat expertiza programului de cercetare Tehnologia Urbană de la Universitatea de Științe Aplicate din Amsterdam (AUAS) în acest proiect.</a:t>
            </a:r>
            <a:endParaRPr sz="1400" b="0" i="0" u="none" strike="noStrike" cap="none">
              <a:solidFill>
                <a:srgbClr val="000000"/>
              </a:solidFill>
              <a:latin typeface="Arial"/>
              <a:ea typeface="Arial"/>
              <a:cs typeface="Arial"/>
              <a:sym typeface="Arial"/>
            </a:endParaRPr>
          </a:p>
        </p:txBody>
      </p:sp>
      <p:sp>
        <p:nvSpPr>
          <p:cNvPr id="159" name="Google Shape;159;p18"/>
          <p:cNvSpPr txBox="1"/>
          <p:nvPr/>
        </p:nvSpPr>
        <p:spPr>
          <a:xfrm>
            <a:off x="539711" y="3195166"/>
            <a:ext cx="806457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Ca scenariu de bază, s-a presupus că scaunele stadionului ar urma să fie tratate ca deșeuri, ceea ce ar însemna că, cadrele din oțel ar putea fi vândute producătorilor de metal pentru reciclare, în timp ce scaunele ar putea ajunge parțial „reciclate” și parțial incinerate de reciclatorii de plastic.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1851036" y="246233"/>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STUDiu</a:t>
            </a:r>
            <a:r>
              <a:rPr lang="en-US" dirty="0"/>
              <a:t> de </a:t>
            </a:r>
            <a:r>
              <a:rPr lang="en-US" dirty="0" err="1"/>
              <a:t>caz</a:t>
            </a:r>
            <a:r>
              <a:rPr lang="en-US" dirty="0"/>
              <a:t> - Amsterdam </a:t>
            </a:r>
            <a:r>
              <a:rPr lang="en-US" dirty="0" err="1"/>
              <a:t>ArenA</a:t>
            </a:r>
            <a:r>
              <a:rPr lang="en-US" dirty="0"/>
              <a:t> </a:t>
            </a:r>
            <a:endParaRPr dirty="0"/>
          </a:p>
        </p:txBody>
      </p:sp>
      <p:sp>
        <p:nvSpPr>
          <p:cNvPr id="165" name="Google Shape;165;p19"/>
          <p:cNvSpPr txBox="1"/>
          <p:nvPr/>
        </p:nvSpPr>
        <p:spPr>
          <a:xfrm>
            <a:off x="975141" y="1679782"/>
            <a:ext cx="713620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Scenariul</a:t>
            </a:r>
            <a:r>
              <a:rPr lang="en-US" sz="1400" b="0" i="0" u="none" strike="noStrike" cap="none" dirty="0">
                <a:solidFill>
                  <a:srgbClr val="000000"/>
                </a:solidFill>
                <a:latin typeface="Arial"/>
                <a:ea typeface="Arial"/>
                <a:cs typeface="Arial"/>
                <a:sym typeface="Arial"/>
              </a:rPr>
              <a:t> 1: </a:t>
            </a:r>
            <a:r>
              <a:rPr lang="en-US" sz="1400" b="0" i="0" u="none" strike="noStrike" cap="none" dirty="0" err="1">
                <a:solidFill>
                  <a:srgbClr val="000000"/>
                </a:solidFill>
                <a:latin typeface="Arial"/>
                <a:ea typeface="Arial"/>
                <a:cs typeface="Arial"/>
                <a:sym typeface="Arial"/>
              </a:rPr>
              <a:t>Redistribuirea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reutilizare</a:t>
            </a:r>
            <a:r>
              <a:rPr lang="en-US" sz="1400" b="0" i="0" u="none" strike="noStrike" cap="none" dirty="0">
                <a:solidFill>
                  <a:srgbClr val="000000"/>
                </a:solidFill>
                <a:latin typeface="Arial"/>
                <a:ea typeface="Arial"/>
                <a:cs typeface="Arial"/>
                <a:sym typeface="Arial"/>
              </a:rPr>
              <a:t> pe </a:t>
            </a:r>
            <a:r>
              <a:rPr lang="en-US" sz="1400" b="0" i="0" u="none" strike="noStrike" cap="none" dirty="0" err="1">
                <a:solidFill>
                  <a:srgbClr val="000000"/>
                </a:solidFill>
                <a:latin typeface="Arial"/>
                <a:ea typeface="Arial"/>
                <a:cs typeface="Arial"/>
                <a:sym typeface="Arial"/>
              </a:rPr>
              <a:t>alte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stadioane</a:t>
            </a:r>
            <a:endParaRPr dirty="0"/>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Scenariul</a:t>
            </a:r>
            <a:r>
              <a:rPr lang="en-US" sz="1400" b="0" i="0" u="none" strike="noStrike" cap="none" dirty="0">
                <a:solidFill>
                  <a:srgbClr val="000000"/>
                </a:solidFill>
                <a:latin typeface="Arial"/>
                <a:ea typeface="Arial"/>
                <a:cs typeface="Arial"/>
                <a:sym typeface="Arial"/>
              </a:rPr>
              <a:t> 2: </a:t>
            </a:r>
            <a:r>
              <a:rPr lang="en-US" sz="1400" b="0" i="0" u="none" strike="noStrike" cap="none" dirty="0" err="1">
                <a:solidFill>
                  <a:srgbClr val="000000"/>
                </a:solidFill>
                <a:latin typeface="Arial"/>
                <a:ea typeface="Arial"/>
                <a:cs typeface="Arial"/>
                <a:sym typeface="Arial"/>
              </a:rPr>
              <a:t>Transformarea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stadion</a:t>
            </a:r>
            <a:r>
              <a:rPr lang="en-US" sz="1400" b="0" i="0" u="none" strike="noStrike" cap="none" dirty="0">
                <a:solidFill>
                  <a:srgbClr val="000000"/>
                </a:solidFill>
                <a:latin typeface="Arial"/>
                <a:ea typeface="Arial"/>
                <a:cs typeface="Arial"/>
                <a:sym typeface="Arial"/>
              </a:rPr>
              <a:t> in </a:t>
            </a:r>
            <a:r>
              <a:rPr lang="en-US" sz="1400" b="0" i="0" u="none" strike="noStrike" cap="none" dirty="0" err="1">
                <a:solidFill>
                  <a:srgbClr val="000000"/>
                </a:solidFill>
                <a:latin typeface="Arial"/>
                <a:ea typeface="Arial"/>
                <a:cs typeface="Arial"/>
                <a:sym typeface="Arial"/>
              </a:rPr>
              <a:t>scaune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consumatori</a:t>
            </a:r>
            <a:endParaRPr dirty="0"/>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Scenariul</a:t>
            </a:r>
            <a:r>
              <a:rPr lang="en-US" sz="1400" b="0" i="0" u="none" strike="noStrike" cap="none" dirty="0">
                <a:solidFill>
                  <a:srgbClr val="000000"/>
                </a:solidFill>
                <a:latin typeface="Arial"/>
                <a:ea typeface="Arial"/>
                <a:cs typeface="Arial"/>
                <a:sym typeface="Arial"/>
              </a:rPr>
              <a:t> 3: </a:t>
            </a:r>
            <a:r>
              <a:rPr lang="en-US" sz="1400" b="0" i="0" u="none" strike="noStrike" cap="none" dirty="0" err="1">
                <a:solidFill>
                  <a:srgbClr val="000000"/>
                </a:solidFill>
                <a:latin typeface="Arial"/>
                <a:ea typeface="Arial"/>
                <a:cs typeface="Arial"/>
                <a:sym typeface="Arial"/>
              </a:rPr>
              <a:t>Reciclarea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materiei</a:t>
            </a:r>
            <a:r>
              <a:rPr lang="en-US" sz="1400" b="0" i="0" u="none" strike="noStrike" cap="none" dirty="0">
                <a:solidFill>
                  <a:srgbClr val="000000"/>
                </a:solidFill>
                <a:latin typeface="Arial"/>
                <a:ea typeface="Arial"/>
                <a:cs typeface="Arial"/>
                <a:sym typeface="Arial"/>
              </a:rPr>
              <a:t> prime a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stadion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diverse </a:t>
            </a:r>
            <a:r>
              <a:rPr lang="en-US" sz="1400" b="0" i="0" u="none" strike="noStrike" cap="none" dirty="0" err="1">
                <a:solidFill>
                  <a:srgbClr val="000000"/>
                </a:solidFill>
                <a:latin typeface="Arial"/>
                <a:ea typeface="Arial"/>
                <a:cs typeface="Arial"/>
                <a:sym typeface="Arial"/>
              </a:rPr>
              <a:t>scopuri</a:t>
            </a:r>
            <a:endParaRPr dirty="0"/>
          </a:p>
        </p:txBody>
      </p:sp>
      <p:pic>
        <p:nvPicPr>
          <p:cNvPr id="166" name="Google Shape;166;p19"/>
          <p:cNvPicPr preferRelativeResize="0"/>
          <p:nvPr/>
        </p:nvPicPr>
        <p:blipFill rotWithShape="1">
          <a:blip r:embed="rId3">
            <a:alphaModFix/>
          </a:blip>
          <a:srcRect/>
          <a:stretch/>
        </p:blipFill>
        <p:spPr>
          <a:xfrm>
            <a:off x="1931368" y="2439380"/>
            <a:ext cx="4649383" cy="1995172"/>
          </a:xfrm>
          <a:prstGeom prst="rect">
            <a:avLst/>
          </a:prstGeom>
          <a:noFill/>
          <a:ln>
            <a:noFill/>
          </a:ln>
        </p:spPr>
      </p:pic>
      <p:sp>
        <p:nvSpPr>
          <p:cNvPr id="167" name="Google Shape;167;p19"/>
          <p:cNvSpPr txBox="1"/>
          <p:nvPr/>
        </p:nvSpPr>
        <p:spPr>
          <a:xfrm>
            <a:off x="975141" y="1181694"/>
            <a:ext cx="7914860"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De la </a:t>
            </a:r>
            <a:r>
              <a:rPr lang="en-US" sz="1400" b="0" i="0" u="none" strike="noStrike" cap="none" dirty="0" err="1">
                <a:solidFill>
                  <a:srgbClr val="000000"/>
                </a:solidFill>
                <a:latin typeface="Arial"/>
                <a:ea typeface="Arial"/>
                <a:cs typeface="Arial"/>
                <a:sym typeface="Arial"/>
              </a:rPr>
              <a:t>acest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punct</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plecare</a:t>
            </a:r>
            <a:r>
              <a:rPr lang="en-US" sz="1400" b="0" i="0" u="none" strike="noStrike" cap="none" dirty="0">
                <a:solidFill>
                  <a:srgbClr val="000000"/>
                </a:solidFill>
                <a:latin typeface="Arial"/>
                <a:ea typeface="Arial"/>
                <a:cs typeface="Arial"/>
                <a:sym typeface="Arial"/>
              </a:rPr>
              <a:t>, au </a:t>
            </a:r>
            <a:r>
              <a:rPr lang="en-US" sz="1400" b="0" i="0" u="none" strike="noStrike" cap="none" dirty="0" err="1">
                <a:solidFill>
                  <a:srgbClr val="000000"/>
                </a:solidFill>
                <a:latin typeface="Arial"/>
                <a:ea typeface="Arial"/>
                <a:cs typeface="Arial"/>
                <a:sym typeface="Arial"/>
              </a:rPr>
              <a:t>fost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explorate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trei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scenarii</a:t>
            </a:r>
            <a:r>
              <a:rPr lang="en-US" sz="1400" b="0" i="0" u="none" strike="noStrike" cap="none" dirty="0">
                <a:solidFill>
                  <a:srgbClr val="000000"/>
                </a:solidFill>
                <a:latin typeface="Arial"/>
                <a:ea typeface="Arial"/>
                <a:cs typeface="Arial"/>
                <a:sym typeface="Arial"/>
              </a:rPr>
              <a:t> alternative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oferi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scaunelor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stadionului</a:t>
            </a:r>
            <a:r>
              <a:rPr lang="en-US" sz="1400" b="0" i="0" u="none" strike="noStrike" cap="none" dirty="0">
                <a:solidFill>
                  <a:srgbClr val="000000"/>
                </a:solidFill>
                <a:latin typeface="Arial"/>
                <a:ea typeface="Arial"/>
                <a:cs typeface="Arial"/>
                <a:sym typeface="Arial"/>
              </a:rPr>
              <a:t> o a </a:t>
            </a:r>
            <a:r>
              <a:rPr lang="en-US" sz="1400" b="0" i="0" u="none" strike="noStrike" cap="none" dirty="0" err="1">
                <a:solidFill>
                  <a:srgbClr val="000000"/>
                </a:solidFill>
                <a:latin typeface="Arial"/>
                <a:ea typeface="Arial"/>
                <a:cs typeface="Arial"/>
                <a:sym typeface="Arial"/>
              </a:rPr>
              <a:t>doua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viață</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68" name="Google Shape;168;p19"/>
          <p:cNvSpPr txBox="1"/>
          <p:nvPr/>
        </p:nvSpPr>
        <p:spPr>
          <a:xfrm>
            <a:off x="1753795" y="4404300"/>
            <a:ext cx="7136206" cy="404874"/>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800" b="0" i="0" u="none" strike="noStrike" cap="none" dirty="0">
                <a:solidFill>
                  <a:srgbClr val="000000"/>
                </a:solidFill>
                <a:latin typeface="Arial"/>
                <a:ea typeface="Arial"/>
                <a:cs typeface="Arial"/>
                <a:sym typeface="Arial"/>
              </a:rPr>
              <a:t>Source: </a:t>
            </a:r>
            <a:r>
              <a:rPr lang="en-US" sz="800" b="0" i="0" u="sng" strike="noStrike" cap="none" dirty="0">
                <a:solidFill>
                  <a:schemeClr val="hlink"/>
                </a:solidFill>
                <a:latin typeface="Arial"/>
                <a:ea typeface="Arial"/>
                <a:cs typeface="Arial"/>
                <a:sym typeface="Arial"/>
                <a:hlinkClick r:id="rId4"/>
              </a:rPr>
              <a:t>https://www.hva.nl/binaries/content/assets/subsites/kc-techniek/second-life-of-a-stadium-seat.pdf?1541515706243</a:t>
            </a:r>
            <a:endParaRPr sz="800" b="0" i="0" u="none" strike="noStrike" cap="none" dirty="0">
              <a:solidFill>
                <a:srgbClr val="000000"/>
              </a:solidFill>
              <a:latin typeface="Arial"/>
              <a:ea typeface="Arial"/>
              <a:cs typeface="Arial"/>
              <a:sym typeface="Arial"/>
            </a:endParaRPr>
          </a:p>
        </p:txBody>
      </p:sp>
      <p:sp>
        <p:nvSpPr>
          <p:cNvPr id="169" name="Google Shape;169;p19"/>
          <p:cNvSpPr txBox="1"/>
          <p:nvPr/>
        </p:nvSpPr>
        <p:spPr>
          <a:xfrm>
            <a:off x="2150983" y="3881080"/>
            <a:ext cx="4210152" cy="523220"/>
          </a:xfrm>
          <a:prstGeom prst="rect">
            <a:avLst/>
          </a:prstGeom>
          <a:solidFill>
            <a:srgbClr val="F0D4D7"/>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err="1">
                <a:solidFill>
                  <a:srgbClr val="C8393F"/>
                </a:solidFill>
                <a:latin typeface="Arial"/>
                <a:ea typeface="Arial"/>
                <a:cs typeface="Arial"/>
                <a:sym typeface="Arial"/>
              </a:rPr>
              <a:t>Deșeurile</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fizice</a:t>
            </a:r>
            <a:r>
              <a:rPr lang="en-US" sz="700" b="0" i="0" u="none" strike="noStrike" cap="none" dirty="0">
                <a:solidFill>
                  <a:srgbClr val="C8393F"/>
                </a:solidFill>
                <a:latin typeface="Arial"/>
                <a:ea typeface="Arial"/>
                <a:cs typeface="Arial"/>
                <a:sym typeface="Arial"/>
              </a:rPr>
              <a:t> ale </a:t>
            </a:r>
            <a:r>
              <a:rPr lang="en-US" sz="700" b="0" i="0" u="none" strike="noStrike" cap="none" dirty="0" err="1">
                <a:solidFill>
                  <a:srgbClr val="C8393F"/>
                </a:solidFill>
                <a:latin typeface="Arial"/>
                <a:ea typeface="Arial"/>
                <a:cs typeface="Arial"/>
                <a:sym typeface="Arial"/>
              </a:rPr>
              <a:t>vechilor</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scaune</a:t>
            </a:r>
            <a:r>
              <a:rPr lang="en-US" sz="700" b="0" i="0" u="none" strike="noStrike" cap="none" dirty="0">
                <a:solidFill>
                  <a:srgbClr val="C8393F"/>
                </a:solidFill>
                <a:latin typeface="Arial"/>
                <a:ea typeface="Arial"/>
                <a:cs typeface="Arial"/>
                <a:sym typeface="Arial"/>
              </a:rPr>
              <a:t> din Amsterdam Arena </a:t>
            </a:r>
            <a:r>
              <a:rPr lang="en-US" sz="700" b="0" i="0" u="none" strike="noStrike" cap="none" dirty="0" err="1">
                <a:solidFill>
                  <a:srgbClr val="C8393F"/>
                </a:solidFill>
                <a:latin typeface="Arial"/>
                <a:ea typeface="Arial"/>
                <a:cs typeface="Arial"/>
                <a:sym typeface="Arial"/>
              </a:rPr>
              <a:t>reprezintă</a:t>
            </a:r>
            <a:r>
              <a:rPr lang="en-US" sz="700" b="0" i="0" u="none" strike="noStrike" cap="none" dirty="0">
                <a:solidFill>
                  <a:srgbClr val="C8393F"/>
                </a:solidFill>
                <a:latin typeface="Arial"/>
                <a:ea typeface="Arial"/>
                <a:cs typeface="Arial"/>
                <a:sym typeface="Arial"/>
              </a:rPr>
              <a:t> 48,000 de </a:t>
            </a:r>
            <a:r>
              <a:rPr lang="en-US" sz="700" b="0" i="0" u="none" strike="noStrike" cap="none" dirty="0" err="1">
                <a:solidFill>
                  <a:srgbClr val="C8393F"/>
                </a:solidFill>
                <a:latin typeface="Arial"/>
                <a:ea typeface="Arial"/>
                <a:cs typeface="Arial"/>
                <a:sym typeface="Arial"/>
              </a:rPr>
              <a:t>scaune</a:t>
            </a:r>
            <a:r>
              <a:rPr lang="en-US" sz="700" b="0" i="0" u="none" strike="noStrike" cap="none" dirty="0">
                <a:solidFill>
                  <a:srgbClr val="C8393F"/>
                </a:solidFill>
                <a:latin typeface="Arial"/>
                <a:ea typeface="Arial"/>
                <a:cs typeface="Arial"/>
                <a:sym typeface="Arial"/>
              </a:rPr>
              <a:t> din plastic dur, pe </a:t>
            </a:r>
            <a:r>
              <a:rPr lang="en-US" sz="700" b="0" i="0" u="none" strike="noStrike" cap="none" dirty="0" err="1">
                <a:solidFill>
                  <a:srgbClr val="C8393F"/>
                </a:solidFill>
                <a:latin typeface="Arial"/>
                <a:ea typeface="Arial"/>
                <a:cs typeface="Arial"/>
                <a:sym typeface="Arial"/>
              </a:rPr>
              <a:t>cadru</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metalic</a:t>
            </a:r>
            <a:r>
              <a:rPr lang="en-US" sz="700" b="0" i="0" u="none" strike="noStrike" cap="none" dirty="0">
                <a:solidFill>
                  <a:srgbClr val="C8393F"/>
                </a:solidFill>
                <a:latin typeface="Arial"/>
                <a:ea typeface="Arial"/>
                <a:cs typeface="Arial"/>
                <a:sym typeface="Arial"/>
              </a:rPr>
              <a:t>, plus </a:t>
            </a:r>
            <a:r>
              <a:rPr lang="en-US" sz="700" b="0" i="0" u="none" strike="noStrike" cap="none" dirty="0" err="1">
                <a:solidFill>
                  <a:srgbClr val="C8393F"/>
                </a:solidFill>
                <a:latin typeface="Arial"/>
                <a:ea typeface="Arial"/>
                <a:cs typeface="Arial"/>
                <a:sym typeface="Arial"/>
              </a:rPr>
              <a:t>cca</a:t>
            </a:r>
            <a:r>
              <a:rPr lang="en-US" sz="700" b="0" i="0" u="none" strike="noStrike" cap="none" dirty="0">
                <a:solidFill>
                  <a:srgbClr val="C8393F"/>
                </a:solidFill>
                <a:latin typeface="Arial"/>
                <a:ea typeface="Arial"/>
                <a:cs typeface="Arial"/>
                <a:sym typeface="Arial"/>
              </a:rPr>
              <a:t> 5,000 de </a:t>
            </a:r>
            <a:r>
              <a:rPr lang="en-US" sz="700" b="0" i="0" u="none" strike="noStrike" cap="none" dirty="0" err="1">
                <a:solidFill>
                  <a:srgbClr val="C8393F"/>
                </a:solidFill>
                <a:latin typeface="Arial"/>
                <a:ea typeface="Arial"/>
                <a:cs typeface="Arial"/>
                <a:sym typeface="Arial"/>
              </a:rPr>
              <a:t>fotolii</a:t>
            </a:r>
            <a:r>
              <a:rPr lang="en-US" sz="700" b="0" i="0" u="none" strike="noStrike" cap="none" dirty="0">
                <a:solidFill>
                  <a:srgbClr val="C8393F"/>
                </a:solidFill>
                <a:latin typeface="Arial"/>
                <a:ea typeface="Arial"/>
                <a:cs typeface="Arial"/>
                <a:sym typeface="Arial"/>
              </a:rPr>
              <a:t> de lux din </a:t>
            </a:r>
            <a:r>
              <a:rPr lang="en-US" sz="700" b="0" i="0" u="none" strike="noStrike" cap="none" dirty="0" err="1">
                <a:solidFill>
                  <a:srgbClr val="C8393F"/>
                </a:solidFill>
                <a:latin typeface="Arial"/>
                <a:ea typeface="Arial"/>
                <a:cs typeface="Arial"/>
                <a:sym typeface="Arial"/>
              </a:rPr>
              <a:t>cabinele</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superioare</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si</a:t>
            </a:r>
            <a:r>
              <a:rPr lang="en-US" sz="700" b="0" i="0" u="none" strike="noStrike" cap="none" dirty="0">
                <a:solidFill>
                  <a:srgbClr val="C8393F"/>
                </a:solidFill>
                <a:latin typeface="Arial"/>
                <a:ea typeface="Arial"/>
                <a:cs typeface="Arial"/>
                <a:sym typeface="Arial"/>
              </a:rPr>
              <a:t> din </a:t>
            </a:r>
            <a:r>
              <a:rPr lang="en-US" sz="700" b="0" i="0" u="none" strike="noStrike" cap="none" dirty="0" err="1">
                <a:solidFill>
                  <a:srgbClr val="C8393F"/>
                </a:solidFill>
                <a:latin typeface="Arial"/>
                <a:ea typeface="Arial"/>
                <a:cs typeface="Arial"/>
                <a:sym typeface="Arial"/>
              </a:rPr>
              <a:t>tribuna</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principala</a:t>
            </a:r>
            <a:r>
              <a:rPr lang="en-US" sz="700" b="0" i="0" u="none" strike="noStrike" cap="none" dirty="0">
                <a:solidFill>
                  <a:srgbClr val="C8393F"/>
                </a:solidFill>
                <a:latin typeface="Arial"/>
                <a:ea typeface="Arial"/>
                <a:cs typeface="Arial"/>
                <a:sym typeface="Arial"/>
              </a:rPr>
              <a:t>. In </a:t>
            </a:r>
            <a:r>
              <a:rPr lang="en-US" sz="700" b="0" i="0" u="none" strike="noStrike" cap="none" dirty="0" err="1">
                <a:solidFill>
                  <a:srgbClr val="C8393F"/>
                </a:solidFill>
                <a:latin typeface="Arial"/>
                <a:ea typeface="Arial"/>
                <a:cs typeface="Arial"/>
                <a:sym typeface="Arial"/>
              </a:rPr>
              <a:t>cifre</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acest</a:t>
            </a:r>
            <a:r>
              <a:rPr lang="en-US" sz="700" b="0" i="0" u="none" strike="noStrike" cap="none" dirty="0">
                <a:solidFill>
                  <a:srgbClr val="C8393F"/>
                </a:solidFill>
                <a:latin typeface="Arial"/>
                <a:ea typeface="Arial"/>
                <a:cs typeface="Arial"/>
                <a:sym typeface="Arial"/>
              </a:rPr>
              <a:t> flux </a:t>
            </a:r>
            <a:r>
              <a:rPr lang="en-US" sz="700" b="0" i="0" u="none" strike="noStrike" cap="none" dirty="0" err="1">
                <a:solidFill>
                  <a:srgbClr val="C8393F"/>
                </a:solidFill>
                <a:latin typeface="Arial"/>
                <a:ea typeface="Arial"/>
                <a:cs typeface="Arial"/>
                <a:sym typeface="Arial"/>
              </a:rPr>
              <a:t>rezidual</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cântărește</a:t>
            </a:r>
            <a:r>
              <a:rPr lang="en-US" sz="700" b="0" i="0" u="none" strike="noStrike" cap="none" dirty="0">
                <a:solidFill>
                  <a:srgbClr val="C8393F"/>
                </a:solidFill>
                <a:latin typeface="Arial"/>
                <a:ea typeface="Arial"/>
                <a:cs typeface="Arial"/>
                <a:sym typeface="Arial"/>
              </a:rPr>
              <a:t> </a:t>
            </a:r>
            <a:r>
              <a:rPr lang="en-US" sz="700" b="0" i="0" u="none" strike="noStrike" cap="none" dirty="0" err="1">
                <a:solidFill>
                  <a:srgbClr val="C8393F"/>
                </a:solidFill>
                <a:latin typeface="Arial"/>
                <a:ea typeface="Arial"/>
                <a:cs typeface="Arial"/>
                <a:sym typeface="Arial"/>
              </a:rPr>
              <a:t>cca</a:t>
            </a:r>
            <a:r>
              <a:rPr lang="en-US" sz="700" b="0" i="0" u="none" strike="noStrike" cap="none" dirty="0">
                <a:solidFill>
                  <a:srgbClr val="C8393F"/>
                </a:solidFill>
                <a:latin typeface="Arial"/>
                <a:ea typeface="Arial"/>
                <a:cs typeface="Arial"/>
                <a:sym typeface="Arial"/>
              </a:rPr>
              <a:t> 50,000 kg de plastic (PP) </a:t>
            </a:r>
            <a:r>
              <a:rPr lang="en-US" sz="700" b="0" i="0" u="none" strike="noStrike" cap="none" dirty="0" err="1">
                <a:solidFill>
                  <a:srgbClr val="C8393F"/>
                </a:solidFill>
                <a:latin typeface="Arial"/>
                <a:ea typeface="Arial"/>
                <a:cs typeface="Arial"/>
                <a:sym typeface="Arial"/>
              </a:rPr>
              <a:t>si</a:t>
            </a:r>
            <a:r>
              <a:rPr lang="en-US" sz="700" b="0" i="0" u="none" strike="noStrike" cap="none" dirty="0">
                <a:solidFill>
                  <a:srgbClr val="C8393F"/>
                </a:solidFill>
                <a:latin typeface="Arial"/>
                <a:ea typeface="Arial"/>
                <a:cs typeface="Arial"/>
                <a:sym typeface="Arial"/>
              </a:rPr>
              <a:t> 150,000 kg de </a:t>
            </a:r>
            <a:r>
              <a:rPr lang="en-US" sz="700" b="0" i="0" u="none" strike="noStrike" cap="none" dirty="0" err="1">
                <a:solidFill>
                  <a:srgbClr val="C8393F"/>
                </a:solidFill>
                <a:latin typeface="Arial"/>
                <a:ea typeface="Arial"/>
                <a:cs typeface="Arial"/>
                <a:sym typeface="Arial"/>
              </a:rPr>
              <a:t>otel</a:t>
            </a:r>
            <a:r>
              <a:rPr lang="en-US" sz="700" b="0" i="0" u="none" strike="noStrike" cap="none" dirty="0">
                <a:solidFill>
                  <a:srgbClr val="C8393F"/>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700" b="0" i="0" u="none" strike="noStrike" cap="none" dirty="0">
              <a:solidFill>
                <a:srgbClr val="C839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STUDiul de caz - Amsterdam ArenA</a:t>
            </a:r>
            <a:endParaRPr/>
          </a:p>
        </p:txBody>
      </p:sp>
      <p:sp>
        <p:nvSpPr>
          <p:cNvPr id="175" name="Google Shape;175;p20"/>
          <p:cNvSpPr txBox="1"/>
          <p:nvPr/>
        </p:nvSpPr>
        <p:spPr>
          <a:xfrm>
            <a:off x="539711" y="2166564"/>
            <a:ext cx="7136207"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În primul scenariu, scaunele de pe stadion, inclusiv cadrele, sunt demontate, transportate și instalate pe alte stadioane. Amsterdam ArenA a distribuit scaunele scoase pe stadioane de amatori din diferite părți ale lumii. De exemplu, 2500 de scaune au fost trimise în Curaçao, 2700 în Surinam și 2000 au fost rezervate terenurilor de fotbal din Țările de Jos. Acest scenariu de reutilizare a fost util pentru stadioanele de amatori avand in vedere mijloacele limitate de a construi sau de a-și moderniza tribunele actuale cu locuri noi.</a:t>
            </a:r>
            <a:endParaRPr sz="1400" b="0" i="0" u="none" strike="noStrike" cap="none">
              <a:solidFill>
                <a:srgbClr val="000000"/>
              </a:solidFill>
              <a:latin typeface="Arial"/>
              <a:ea typeface="Arial"/>
              <a:cs typeface="Arial"/>
              <a:sym typeface="Arial"/>
            </a:endParaRPr>
          </a:p>
        </p:txBody>
      </p:sp>
      <p:sp>
        <p:nvSpPr>
          <p:cNvPr id="176" name="Google Shape;176;p20"/>
          <p:cNvSpPr txBox="1"/>
          <p:nvPr/>
        </p:nvSpPr>
        <p:spPr>
          <a:xfrm>
            <a:off x="539711" y="1603946"/>
            <a:ext cx="8064577"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Scenariul 1: Redistribuirea scaunelor pentru reutilizare pe alte stadioane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Bildschirmpräsentation (16:9)</PresentationFormat>
  <Paragraphs>158</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Bebas Neue</vt:lpstr>
      <vt:lpstr>Noto Sans</vt:lpstr>
      <vt:lpstr>Verdana</vt:lpstr>
      <vt:lpstr>Arial</vt:lpstr>
      <vt:lpstr>Creal Modern Portfolio by Slidesgo</vt:lpstr>
      <vt:lpstr>Modelarea afacerilor pentru Companiile din economia circularA</vt:lpstr>
      <vt:lpstr>A DOUA VIAȚa A UNUI SCAun DE STADIon</vt:lpstr>
      <vt:lpstr>Scopul Masterclassului</vt:lpstr>
      <vt:lpstr>Structura  Masterclassului</vt:lpstr>
      <vt:lpstr>Structura  Masterclassului</vt:lpstr>
      <vt:lpstr>PowerPoint-Präsentation</vt:lpstr>
      <vt:lpstr>STUDiu de caz - Amsterdam ArenA </vt:lpstr>
      <vt:lpstr>STUDiu de caz - Amsterdam ArenA </vt:lpstr>
      <vt:lpstr>STUDiul de caz - Amsterdam ArenA</vt:lpstr>
      <vt:lpstr>STUDiu de caz - Amsterdam ArenA</vt:lpstr>
      <vt:lpstr>STUDiu de caz - Amsterdam ArenA</vt:lpstr>
      <vt:lpstr>STUDiu de caz - Amsterdam ArenA</vt:lpstr>
      <vt:lpstr>STUDiu de caz - Amsterdam ArenA</vt:lpstr>
      <vt:lpstr>STUDiu de caz - Amsterdam ArenA</vt:lpstr>
      <vt:lpstr>STUDiu de caz - Amsterdam ArenA</vt:lpstr>
      <vt:lpstr>STUDiu de caz - Amsterdam ArenA</vt:lpstr>
      <vt:lpstr>ExerciTiul 1</vt:lpstr>
      <vt:lpstr>ExerciTiul 1</vt:lpstr>
      <vt:lpstr>ExerciTiul 2</vt:lpstr>
      <vt:lpstr>ExerciTiul 2</vt:lpstr>
      <vt:lpstr>MULTUMESC!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Companiile din economia circularA</dc:title>
  <cp:lastModifiedBy>saskia_ha@web.de</cp:lastModifiedBy>
  <cp:revision>2</cp:revision>
  <dcterms:modified xsi:type="dcterms:W3CDTF">2023-06-21T14:38:32Z</dcterms:modified>
</cp:coreProperties>
</file>