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9" r:id="rId6"/>
    <p:sldId id="260"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5" r:id="rId22"/>
  </p:sldIdLst>
  <p:sldSz cx="9144000" cy="5143500" type="screen16x9"/>
  <p:notesSz cx="6858000" cy="9144000"/>
  <p:embeddedFontLst>
    <p:embeddedFont>
      <p:font typeface="Bebas Neue" panose="020B0606020202050201" pitchFamily="34" charset="0"/>
      <p:regular r:id="rId24"/>
    </p:embeddedFont>
    <p:embeddedFont>
      <p:font typeface="Noto Sans" panose="020B050204050402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9D96C-5BDA-4472-B112-F33E0BBA4909}" v="13" dt="2022-12-20T09:02:53.091"/>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édio 4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8" autoAdjust="0"/>
    <p:restoredTop sz="94660"/>
  </p:normalViewPr>
  <p:slideViewPr>
    <p:cSldViewPr snapToGrid="0">
      <p:cViewPr varScale="1">
        <p:scale>
          <a:sx n="105" d="100"/>
          <a:sy n="105" d="100"/>
        </p:scale>
        <p:origin x="1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43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57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87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62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3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799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15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51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95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35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6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794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A0F3C280-1B95-05BB-7B41-CF81F4EF430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F3D2944-788E-9397-4482-59207D6F378E}"/>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34;p13" descr="Graphical user interface, text, application&#10;&#10;Description automatically generated">
            <a:extLst>
              <a:ext uri="{FF2B5EF4-FFF2-40B4-BE49-F238E27FC236}">
                <a16:creationId xmlns:a16="http://schemas.microsoft.com/office/drawing/2014/main" id="{4CD4867C-2226-B8C9-5F4D-F3123D40114F}"/>
              </a:ext>
            </a:extLst>
          </p:cNvPr>
          <p:cNvPicPr preferRelativeResize="0"/>
          <p:nvPr userDrawn="1"/>
        </p:nvPicPr>
        <p:blipFill rotWithShape="1">
          <a:blip r:embed="rId4">
            <a:alphaModFix/>
          </a:blip>
          <a:srcRect r="25004"/>
          <a:stretch/>
        </p:blipFill>
        <p:spPr>
          <a:xfrm>
            <a:off x="72618" y="4827345"/>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sp>
        <p:nvSpPr>
          <p:cNvPr id="2" name="TextBox 19">
            <a:extLst>
              <a:ext uri="{FF2B5EF4-FFF2-40B4-BE49-F238E27FC236}">
                <a16:creationId xmlns:a16="http://schemas.microsoft.com/office/drawing/2014/main" id="{0B2D8834-0529-2511-70B1-6DF30B8F88D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8B3E1C3-F1C8-345D-A776-042C89D0E2C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3231718F-4EE1-ED72-4EB8-D7676179E5D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356A76E-EFF0-3AAD-82CE-6EE0DB7F1B6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0D80607F-88B5-755C-0B5A-680E2BC2CA9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6FB93B3-F560-0053-FA39-FABA585EEAA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CD1822BC-F21A-400B-281D-82D3ADCAD9C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02039BC-A1A7-9DCB-499D-E9235D5D890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72618" y="4823275"/>
            <a:ext cx="1006682" cy="275804"/>
          </a:xfrm>
          <a:prstGeom prst="rect">
            <a:avLst/>
          </a:prstGeom>
          <a:noFill/>
          <a:ln>
            <a:noFill/>
          </a:ln>
        </p:spPr>
      </p:pic>
      <p:sp>
        <p:nvSpPr>
          <p:cNvPr id="2" name="TextBox 19">
            <a:extLst>
              <a:ext uri="{FF2B5EF4-FFF2-40B4-BE49-F238E27FC236}">
                <a16:creationId xmlns:a16="http://schemas.microsoft.com/office/drawing/2014/main" id="{8615F57C-B53D-A539-26C6-F3DDCE12267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4126FA6-A3B8-293A-053B-80DB76CACA8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721254"/>
            <a:ext cx="1006682" cy="275804"/>
          </a:xfrm>
          <a:prstGeom prst="rect">
            <a:avLst/>
          </a:prstGeom>
          <a:noFill/>
          <a:ln>
            <a:noFill/>
          </a:ln>
        </p:spPr>
      </p:pic>
      <p:sp>
        <p:nvSpPr>
          <p:cNvPr id="2" name="TextBox 19">
            <a:extLst>
              <a:ext uri="{FF2B5EF4-FFF2-40B4-BE49-F238E27FC236}">
                <a16:creationId xmlns:a16="http://schemas.microsoft.com/office/drawing/2014/main" id="{1CA116DC-708F-774E-9824-2715694C484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A5981F9-86D8-645E-7FC3-5169E721B48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FBABC207-1C32-8EEE-9AE7-739A4F33628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6280BB8-5D86-9674-4B1C-36BB3FE4FAF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756044"/>
            <a:ext cx="1006682" cy="275804"/>
          </a:xfrm>
          <a:prstGeom prst="rect">
            <a:avLst/>
          </a:prstGeom>
          <a:noFill/>
          <a:ln>
            <a:noFill/>
          </a:ln>
        </p:spPr>
      </p:pic>
      <p:sp>
        <p:nvSpPr>
          <p:cNvPr id="2" name="TextBox 19">
            <a:extLst>
              <a:ext uri="{FF2B5EF4-FFF2-40B4-BE49-F238E27FC236}">
                <a16:creationId xmlns:a16="http://schemas.microsoft.com/office/drawing/2014/main" id="{02B468D9-6FB2-CB6C-7D20-0A936C8A1EA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4AD8FB6-631C-2CE5-D098-AE2EA69F3D6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sp>
        <p:nvSpPr>
          <p:cNvPr id="2" name="TextBox 19">
            <a:extLst>
              <a:ext uri="{FF2B5EF4-FFF2-40B4-BE49-F238E27FC236}">
                <a16:creationId xmlns:a16="http://schemas.microsoft.com/office/drawing/2014/main" id="{09AF83D0-FB57-DAD2-DFC2-5C7E3CC0B31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792D8A9-C532-D181-E4DC-6618EA8E301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hva.nl/binaries/content/assets/subsites/kc-techniek/second-life-of-a-stadium-seat.pdf?15415157062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lenmacarthur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sterdamuas.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657331" y="126271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3200" dirty="0"/>
              <a:t>Business Modelling for Circular Economy Businesses </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600438"/>
          </a:xfrm>
          <a:prstGeom prst="rect">
            <a:avLst/>
          </a:prstGeom>
          <a:noFill/>
        </p:spPr>
        <p:txBody>
          <a:bodyPr wrap="square" rtlCol="0">
            <a:spAutoFit/>
          </a:bodyPr>
          <a:lstStyle/>
          <a:p>
            <a:pPr algn="just"/>
            <a:r>
              <a:rPr lang="en-US" dirty="0"/>
              <a:t>In the scenario to explore the upcycling of the stadium seats, several options were identified, starting with the collection of chair designs and corresponding prototypes made with the original seats:</a:t>
            </a:r>
          </a:p>
          <a:p>
            <a:pPr algn="just"/>
            <a:r>
              <a:rPr lang="pt-PT" dirty="0"/>
              <a:t>• </a:t>
            </a:r>
            <a:r>
              <a:rPr lang="en-US" dirty="0"/>
              <a:t>Chair designs reusing the original steel frames</a:t>
            </a:r>
            <a:endParaRPr lang="pt-PT" dirty="0"/>
          </a:p>
          <a:p>
            <a:pPr algn="just"/>
            <a:r>
              <a:rPr lang="pt-PT" dirty="0"/>
              <a:t>• </a:t>
            </a:r>
            <a:r>
              <a:rPr lang="en-US" dirty="0"/>
              <a:t>Chair designs incorporating other, existing frames</a:t>
            </a:r>
            <a:endParaRPr lang="pt-PT" dirty="0"/>
          </a:p>
          <a:p>
            <a:pPr algn="just"/>
            <a:r>
              <a:rPr lang="pt-PT" dirty="0"/>
              <a:t>•</a:t>
            </a:r>
            <a:r>
              <a:rPr lang="en-US" dirty="0"/>
              <a:t> Chair designs with a customised frame</a:t>
            </a:r>
            <a:endParaRPr lang="pt-PT" dirty="0"/>
          </a:p>
          <a:p>
            <a:pPr algn="just"/>
            <a:r>
              <a:rPr lang="pt-PT" dirty="0"/>
              <a:t>•</a:t>
            </a:r>
            <a:r>
              <a:rPr lang="en-US" dirty="0"/>
              <a:t> Chair designs with a digitally produced frame</a:t>
            </a:r>
            <a:endParaRPr lang="pt-PT"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Scenario 2: Upcycling of stadium seats to consumer chairs</a:t>
            </a:r>
            <a:endParaRPr lang="pt-PT" b="1" dirty="0"/>
          </a:p>
        </p:txBody>
      </p:sp>
    </p:spTree>
    <p:extLst>
      <p:ext uri="{BB962C8B-B14F-4D97-AF65-F5344CB8AC3E}">
        <p14:creationId xmlns:p14="http://schemas.microsoft.com/office/powerpoint/2010/main" val="38556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Chair designs reusing the original steel frames</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Scenario 2: Upcycling of stadium seats to consumer chairs</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488949" cy="1384995"/>
          </a:xfrm>
          <a:prstGeom prst="rect">
            <a:avLst/>
          </a:prstGeom>
          <a:noFill/>
        </p:spPr>
        <p:txBody>
          <a:bodyPr wrap="square" rtlCol="0">
            <a:spAutoFit/>
          </a:bodyPr>
          <a:lstStyle/>
          <a:p>
            <a:pPr algn="just"/>
            <a:r>
              <a:rPr lang="en-US" dirty="0"/>
              <a:t>This option was probably the best from a circular economy perspective, as the aim was to reuse as much material as possible from the existing seats. Several furniture manufacturers and production companies were involved to consider this solution. The chosen chair is made of the existing frame and plastic parts of the original seat, mounted onto a newly built base.</a:t>
            </a:r>
            <a:endParaRPr lang="pt-PT" dirty="0"/>
          </a:p>
        </p:txBody>
      </p:sp>
      <p:pic>
        <p:nvPicPr>
          <p:cNvPr id="3" name="Imagem 2">
            <a:extLst>
              <a:ext uri="{FF2B5EF4-FFF2-40B4-BE49-F238E27FC236}">
                <a16:creationId xmlns:a16="http://schemas.microsoft.com/office/drawing/2014/main" id="{6641F50A-2474-47D7-A494-9FE5D4396622}"/>
              </a:ext>
            </a:extLst>
          </p:cNvPr>
          <p:cNvPicPr>
            <a:picLocks noChangeAspect="1"/>
          </p:cNvPicPr>
          <p:nvPr/>
        </p:nvPicPr>
        <p:blipFill>
          <a:blip r:embed="rId3"/>
          <a:stretch>
            <a:fillRect/>
          </a:stretch>
        </p:blipFill>
        <p:spPr>
          <a:xfrm>
            <a:off x="6975832" y="1139840"/>
            <a:ext cx="1839432" cy="1258955"/>
          </a:xfrm>
          <a:prstGeom prst="rect">
            <a:avLst/>
          </a:prstGeom>
        </p:spPr>
      </p:pic>
      <p:sp>
        <p:nvSpPr>
          <p:cNvPr id="10" name="Google Shape;169;p5">
            <a:extLst>
              <a:ext uri="{FF2B5EF4-FFF2-40B4-BE49-F238E27FC236}">
                <a16:creationId xmlns:a16="http://schemas.microsoft.com/office/drawing/2014/main" id="{B0F44B04-07D1-4943-96E1-957584DC8E6C}"/>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pic>
        <p:nvPicPr>
          <p:cNvPr id="5" name="Imagem 4">
            <a:extLst>
              <a:ext uri="{FF2B5EF4-FFF2-40B4-BE49-F238E27FC236}">
                <a16:creationId xmlns:a16="http://schemas.microsoft.com/office/drawing/2014/main" id="{FD825D45-C37B-42B5-9F86-20216F4FE393}"/>
              </a:ext>
            </a:extLst>
          </p:cNvPr>
          <p:cNvPicPr>
            <a:picLocks noChangeAspect="1"/>
          </p:cNvPicPr>
          <p:nvPr/>
        </p:nvPicPr>
        <p:blipFill>
          <a:blip r:embed="rId5"/>
          <a:stretch>
            <a:fillRect/>
          </a:stretch>
        </p:blipFill>
        <p:spPr>
          <a:xfrm>
            <a:off x="6482429" y="2310341"/>
            <a:ext cx="2209800" cy="1638300"/>
          </a:xfrm>
          <a:prstGeom prst="rect">
            <a:avLst/>
          </a:prstGeom>
        </p:spPr>
      </p:pic>
      <p:sp>
        <p:nvSpPr>
          <p:cNvPr id="11" name="Google Shape;169;p5">
            <a:extLst>
              <a:ext uri="{FF2B5EF4-FFF2-40B4-BE49-F238E27FC236}">
                <a16:creationId xmlns:a16="http://schemas.microsoft.com/office/drawing/2014/main" id="{3B51ACBA-DAF1-492F-9714-8231C881576E}"/>
              </a:ext>
            </a:extLst>
          </p:cNvPr>
          <p:cNvSpPr txBox="1">
            <a:spLocks/>
          </p:cNvSpPr>
          <p:nvPr/>
        </p:nvSpPr>
        <p:spPr>
          <a:xfrm>
            <a:off x="6315740" y="3746204"/>
            <a:ext cx="24650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Prototype of single chair connectable to others, made by </a:t>
            </a:r>
            <a:r>
              <a:rPr lang="en-US" sz="800" dirty="0" err="1">
                <a:solidFill>
                  <a:srgbClr val="000000"/>
                </a:solidFill>
              </a:rPr>
              <a:t>Ahrend</a:t>
            </a:r>
            <a:r>
              <a:rPr lang="en-US" sz="800" dirty="0">
                <a:solidFill>
                  <a:srgbClr val="000000"/>
                </a:solidFill>
              </a:rPr>
              <a:t>.</a:t>
            </a:r>
          </a:p>
        </p:txBody>
      </p:sp>
    </p:spTree>
    <p:extLst>
      <p:ext uri="{BB962C8B-B14F-4D97-AF65-F5344CB8AC3E}">
        <p14:creationId xmlns:p14="http://schemas.microsoft.com/office/powerpoint/2010/main" val="93119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Chair designs incorporating other, existing frames</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Scenario 2: Upcycling of stadium seats to consumer chairs</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574010" cy="2031325"/>
          </a:xfrm>
          <a:prstGeom prst="rect">
            <a:avLst/>
          </a:prstGeom>
          <a:noFill/>
        </p:spPr>
        <p:txBody>
          <a:bodyPr wrap="square" rtlCol="0">
            <a:spAutoFit/>
          </a:bodyPr>
          <a:lstStyle/>
          <a:p>
            <a:pPr algn="just"/>
            <a:r>
              <a:rPr lang="en-US" dirty="0"/>
              <a:t>This was the option of mounting the plastic stadium seats onto an existing, preferably reused, chair frame in an upcycling solution. Existing frames helps reduce the environmental impact and represents cost savings, as it was not necessary to produce new ones. Nonetheless, the geometry of the existing old seats is so specific that it proved hard to find suitable frames to perfectly fit and mount them on. The solution was to need to make further adjustments to the plastic parts, resulting in more labour and materials.</a:t>
            </a:r>
            <a:endParaRPr lang="pt-PT" dirty="0"/>
          </a:p>
        </p:txBody>
      </p:sp>
      <p:sp>
        <p:nvSpPr>
          <p:cNvPr id="10" name="Google Shape;169;p5">
            <a:extLst>
              <a:ext uri="{FF2B5EF4-FFF2-40B4-BE49-F238E27FC236}">
                <a16:creationId xmlns:a16="http://schemas.microsoft.com/office/drawing/2014/main" id="{9B72FD08-139C-432F-9658-F8506DEA2ECF}"/>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7" name="Imagem 6">
            <a:extLst>
              <a:ext uri="{FF2B5EF4-FFF2-40B4-BE49-F238E27FC236}">
                <a16:creationId xmlns:a16="http://schemas.microsoft.com/office/drawing/2014/main" id="{E2FAEFB3-AE13-4EA7-8095-FC6507E7CEF1}"/>
              </a:ext>
            </a:extLst>
          </p:cNvPr>
          <p:cNvPicPr>
            <a:picLocks noChangeAspect="1"/>
          </p:cNvPicPr>
          <p:nvPr/>
        </p:nvPicPr>
        <p:blipFill>
          <a:blip r:embed="rId4"/>
          <a:stretch>
            <a:fillRect/>
          </a:stretch>
        </p:blipFill>
        <p:spPr>
          <a:xfrm>
            <a:off x="6683507" y="1603946"/>
            <a:ext cx="1714500" cy="2305050"/>
          </a:xfrm>
          <a:prstGeom prst="rect">
            <a:avLst/>
          </a:prstGeom>
        </p:spPr>
      </p:pic>
      <p:sp>
        <p:nvSpPr>
          <p:cNvPr id="12" name="Google Shape;169;p5">
            <a:extLst>
              <a:ext uri="{FF2B5EF4-FFF2-40B4-BE49-F238E27FC236}">
                <a16:creationId xmlns:a16="http://schemas.microsoft.com/office/drawing/2014/main" id="{8CF46621-DCCD-4DDC-BF9A-EDCD8E2D0F62}"/>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Prototype of chair with existing tube frame, made by AUAS.</a:t>
            </a:r>
          </a:p>
        </p:txBody>
      </p:sp>
    </p:spTree>
    <p:extLst>
      <p:ext uri="{BB962C8B-B14F-4D97-AF65-F5344CB8AC3E}">
        <p14:creationId xmlns:p14="http://schemas.microsoft.com/office/powerpoint/2010/main" val="198381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Chair designs with a customised frame</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Scenario 2: Upcycling of stadium seats to consumer chairs</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574010" cy="1815882"/>
          </a:xfrm>
          <a:prstGeom prst="rect">
            <a:avLst/>
          </a:prstGeom>
          <a:noFill/>
        </p:spPr>
        <p:txBody>
          <a:bodyPr wrap="square" rtlCol="0">
            <a:spAutoFit/>
          </a:bodyPr>
          <a:lstStyle/>
          <a:p>
            <a:pPr algn="just"/>
            <a:r>
              <a:rPr lang="en-US" dirty="0"/>
              <a:t>The option of making a customised frame was also explored, in order to avoid the risk of a low availability of existing frames. Considering several solutions, the first new chair frame was produced by hand, using recycled wood from industrial pallets as raw material. Although being potentially a good solution, scaling up production to larger quantities would not be easy because of limitations related with the production method and the required labour.</a:t>
            </a:r>
            <a:endParaRPr lang="pt-PT" dirty="0"/>
          </a:p>
        </p:txBody>
      </p:sp>
      <p:sp>
        <p:nvSpPr>
          <p:cNvPr id="10" name="Google Shape;169;p5">
            <a:extLst>
              <a:ext uri="{FF2B5EF4-FFF2-40B4-BE49-F238E27FC236}">
                <a16:creationId xmlns:a16="http://schemas.microsoft.com/office/drawing/2014/main" id="{8AB3F028-B217-4125-ACBD-99C53B14D831}"/>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3" name="Imagem 2">
            <a:extLst>
              <a:ext uri="{FF2B5EF4-FFF2-40B4-BE49-F238E27FC236}">
                <a16:creationId xmlns:a16="http://schemas.microsoft.com/office/drawing/2014/main" id="{8C045461-7479-4345-96C8-2803740DF62B}"/>
              </a:ext>
            </a:extLst>
          </p:cNvPr>
          <p:cNvPicPr>
            <a:picLocks noChangeAspect="1"/>
          </p:cNvPicPr>
          <p:nvPr/>
        </p:nvPicPr>
        <p:blipFill>
          <a:blip r:embed="rId4"/>
          <a:stretch>
            <a:fillRect/>
          </a:stretch>
        </p:blipFill>
        <p:spPr>
          <a:xfrm>
            <a:off x="6700795" y="1536925"/>
            <a:ext cx="1790700" cy="2381250"/>
          </a:xfrm>
          <a:prstGeom prst="rect">
            <a:avLst/>
          </a:prstGeom>
        </p:spPr>
      </p:pic>
      <p:sp>
        <p:nvSpPr>
          <p:cNvPr id="11" name="Google Shape;169;p5">
            <a:extLst>
              <a:ext uri="{FF2B5EF4-FFF2-40B4-BE49-F238E27FC236}">
                <a16:creationId xmlns:a16="http://schemas.microsoft.com/office/drawing/2014/main" id="{C30C9246-3325-4143-B2BA-358A14FA8766}"/>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Prototype with customized frame using reclaimed wood, designed by AUAS and made by </a:t>
            </a:r>
            <a:r>
              <a:rPr lang="en-US" sz="800" dirty="0" err="1">
                <a:solidFill>
                  <a:srgbClr val="000000"/>
                </a:solidFill>
              </a:rPr>
              <a:t>Panter</a:t>
            </a:r>
            <a:r>
              <a:rPr lang="en-US" sz="800" dirty="0">
                <a:solidFill>
                  <a:srgbClr val="000000"/>
                </a:solidFill>
              </a:rPr>
              <a:t>.</a:t>
            </a:r>
          </a:p>
        </p:txBody>
      </p:sp>
    </p:spTree>
    <p:extLst>
      <p:ext uri="{BB962C8B-B14F-4D97-AF65-F5344CB8AC3E}">
        <p14:creationId xmlns:p14="http://schemas.microsoft.com/office/powerpoint/2010/main" val="160798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44966" y="1665308"/>
            <a:ext cx="7136207" cy="307777"/>
          </a:xfrm>
          <a:prstGeom prst="rect">
            <a:avLst/>
          </a:prstGeom>
          <a:noFill/>
        </p:spPr>
        <p:txBody>
          <a:bodyPr wrap="square" rtlCol="0">
            <a:spAutoFit/>
          </a:bodyPr>
          <a:lstStyle/>
          <a:p>
            <a:pPr algn="just"/>
            <a:r>
              <a:rPr lang="en-US" b="1" dirty="0"/>
              <a:t>Chair designs with a digitally produced frame</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385639"/>
            <a:ext cx="8064577" cy="307777"/>
          </a:xfrm>
          <a:prstGeom prst="rect">
            <a:avLst/>
          </a:prstGeom>
          <a:noFill/>
        </p:spPr>
        <p:txBody>
          <a:bodyPr wrap="square" rtlCol="0">
            <a:spAutoFit/>
          </a:bodyPr>
          <a:lstStyle/>
          <a:p>
            <a:pPr algn="just"/>
            <a:r>
              <a:rPr lang="en-US" b="1" dirty="0"/>
              <a:t>Scenario 2: Upcycling of stadium seats to consumer chairs</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1450" y="1943937"/>
            <a:ext cx="5297566" cy="2677656"/>
          </a:xfrm>
          <a:prstGeom prst="rect">
            <a:avLst/>
          </a:prstGeom>
          <a:noFill/>
        </p:spPr>
        <p:txBody>
          <a:bodyPr wrap="square" rtlCol="0">
            <a:spAutoFit/>
          </a:bodyPr>
          <a:lstStyle/>
          <a:p>
            <a:pPr algn="just"/>
            <a:r>
              <a:rPr lang="en-US" dirty="0"/>
              <a:t>Digital production makes it easy to create complex shapes to fit the specific characteristics of the plastic seats.</a:t>
            </a:r>
          </a:p>
          <a:p>
            <a:pPr algn="just"/>
            <a:endParaRPr lang="en-US" dirty="0"/>
          </a:p>
          <a:p>
            <a:pPr algn="just"/>
            <a:r>
              <a:rPr lang="en-US" dirty="0"/>
              <a:t>One example was a set of separate flat wooden pieces that can be assembled by the costumer. It can be produced by CNC, milling a single standard wooden plate, perfectly suitable for packing and shipping to the final customer. With this same method, it was produced a folding chair as an alternative. 3D Printing was used to produce a plastic connector to interconnect standard tubular profiles into a suitable chair frame. This option could help to reduce transport costs due to the possible printing in different locations.</a:t>
            </a:r>
            <a:endParaRPr lang="pt-PT" dirty="0"/>
          </a:p>
        </p:txBody>
      </p:sp>
      <p:pic>
        <p:nvPicPr>
          <p:cNvPr id="5" name="Imagem 4">
            <a:extLst>
              <a:ext uri="{FF2B5EF4-FFF2-40B4-BE49-F238E27FC236}">
                <a16:creationId xmlns:a16="http://schemas.microsoft.com/office/drawing/2014/main" id="{B2356789-E05C-4CE0-926E-31E45142503C}"/>
              </a:ext>
            </a:extLst>
          </p:cNvPr>
          <p:cNvPicPr>
            <a:picLocks noChangeAspect="1"/>
          </p:cNvPicPr>
          <p:nvPr/>
        </p:nvPicPr>
        <p:blipFill>
          <a:blip r:embed="rId4"/>
          <a:stretch>
            <a:fillRect/>
          </a:stretch>
        </p:blipFill>
        <p:spPr>
          <a:xfrm>
            <a:off x="6154723" y="2448285"/>
            <a:ext cx="1521195" cy="1477103"/>
          </a:xfrm>
          <a:prstGeom prst="rect">
            <a:avLst/>
          </a:prstGeom>
        </p:spPr>
      </p:pic>
      <p:pic>
        <p:nvPicPr>
          <p:cNvPr id="7" name="Imagem 6">
            <a:extLst>
              <a:ext uri="{FF2B5EF4-FFF2-40B4-BE49-F238E27FC236}">
                <a16:creationId xmlns:a16="http://schemas.microsoft.com/office/drawing/2014/main" id="{86618110-A619-46E8-9E23-E52ABD5F0CFB}"/>
              </a:ext>
            </a:extLst>
          </p:cNvPr>
          <p:cNvPicPr>
            <a:picLocks noChangeAspect="1"/>
          </p:cNvPicPr>
          <p:nvPr/>
        </p:nvPicPr>
        <p:blipFill>
          <a:blip r:embed="rId5"/>
          <a:stretch>
            <a:fillRect/>
          </a:stretch>
        </p:blipFill>
        <p:spPr>
          <a:xfrm>
            <a:off x="7579059" y="1001912"/>
            <a:ext cx="1378102" cy="1922089"/>
          </a:xfrm>
          <a:prstGeom prst="rect">
            <a:avLst/>
          </a:prstGeom>
        </p:spPr>
      </p:pic>
      <p:sp>
        <p:nvSpPr>
          <p:cNvPr id="11" name="Google Shape;169;p5">
            <a:extLst>
              <a:ext uri="{FF2B5EF4-FFF2-40B4-BE49-F238E27FC236}">
                <a16:creationId xmlns:a16="http://schemas.microsoft.com/office/drawing/2014/main" id="{6CCDB2AE-D6B0-4DC5-B224-E055C3B4766E}"/>
              </a:ext>
            </a:extLst>
          </p:cNvPr>
          <p:cNvSpPr txBox="1">
            <a:spLocks/>
          </p:cNvSpPr>
          <p:nvPr/>
        </p:nvSpPr>
        <p:spPr>
          <a:xfrm>
            <a:off x="6044641" y="3925388"/>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Design and prototypes by AUAS with digitally produced frame that can be easily </a:t>
            </a:r>
            <a:r>
              <a:rPr lang="en-US" sz="800" dirty="0" err="1">
                <a:solidFill>
                  <a:srgbClr val="000000"/>
                </a:solidFill>
              </a:rPr>
              <a:t>costumised</a:t>
            </a:r>
            <a:r>
              <a:rPr lang="en-US" sz="800" dirty="0">
                <a:solidFill>
                  <a:srgbClr val="000000"/>
                </a:solidFill>
              </a:rPr>
              <a:t>.</a:t>
            </a:r>
          </a:p>
        </p:txBody>
      </p:sp>
      <p:sp>
        <p:nvSpPr>
          <p:cNvPr id="12" name="Google Shape;169;p5">
            <a:extLst>
              <a:ext uri="{FF2B5EF4-FFF2-40B4-BE49-F238E27FC236}">
                <a16:creationId xmlns:a16="http://schemas.microsoft.com/office/drawing/2014/main" id="{880A34CF-86D8-4B64-9FAB-4EF7326901B6}"/>
              </a:ext>
            </a:extLst>
          </p:cNvPr>
          <p:cNvSpPr txBox="1">
            <a:spLocks/>
          </p:cNvSpPr>
          <p:nvPr/>
        </p:nvSpPr>
        <p:spPr>
          <a:xfrm>
            <a:off x="7583923" y="2877891"/>
            <a:ext cx="1378102"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Prototype of foldable chair by AUAS</a:t>
            </a:r>
          </a:p>
        </p:txBody>
      </p:sp>
    </p:spTree>
    <p:extLst>
      <p:ext uri="{BB962C8B-B14F-4D97-AF65-F5344CB8AC3E}">
        <p14:creationId xmlns:p14="http://schemas.microsoft.com/office/powerpoint/2010/main" val="262231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Scenario 3: Recycling the raw material of stadium seats for various applications</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297566" cy="1815882"/>
          </a:xfrm>
          <a:prstGeom prst="rect">
            <a:avLst/>
          </a:prstGeom>
          <a:noFill/>
        </p:spPr>
        <p:txBody>
          <a:bodyPr wrap="square" rtlCol="0">
            <a:spAutoFit/>
          </a:bodyPr>
          <a:lstStyle/>
          <a:p>
            <a:pPr algn="just"/>
            <a:r>
              <a:rPr lang="en-US" dirty="0"/>
              <a:t>Not all 50,000 stadium seats will be suitable for reuse through redistribution or upcycling because of broken, degraded seats. A recycling process was explored for these remaining plastic parts to use them as a ‘new’ raw material to make products.</a:t>
            </a:r>
          </a:p>
          <a:p>
            <a:pPr algn="just"/>
            <a:r>
              <a:rPr lang="en-US" dirty="0"/>
              <a:t>Aiming to keep the raw material of the seats as close to the original as possible, it were tested different processing techniques, to determine possible applications, namely  pressure and injection moulding, and 3D Printing.</a:t>
            </a:r>
            <a:endParaRPr lang="pt-PT" dirty="0"/>
          </a:p>
        </p:txBody>
      </p:sp>
      <p:pic>
        <p:nvPicPr>
          <p:cNvPr id="2" name="Imagem 1">
            <a:extLst>
              <a:ext uri="{FF2B5EF4-FFF2-40B4-BE49-F238E27FC236}">
                <a16:creationId xmlns:a16="http://schemas.microsoft.com/office/drawing/2014/main" id="{62F9E712-5076-46FA-B46A-E227812E118B}"/>
              </a:ext>
            </a:extLst>
          </p:cNvPr>
          <p:cNvPicPr>
            <a:picLocks noChangeAspect="1"/>
          </p:cNvPicPr>
          <p:nvPr/>
        </p:nvPicPr>
        <p:blipFill>
          <a:blip r:embed="rId4"/>
          <a:stretch>
            <a:fillRect/>
          </a:stretch>
        </p:blipFill>
        <p:spPr>
          <a:xfrm>
            <a:off x="6074022" y="2445616"/>
            <a:ext cx="2752724" cy="1319212"/>
          </a:xfrm>
          <a:prstGeom prst="rect">
            <a:avLst/>
          </a:prstGeom>
        </p:spPr>
      </p:pic>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044640" y="3755260"/>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Granulate </a:t>
            </a:r>
            <a:r>
              <a:rPr lang="en-US" sz="800" dirty="0" err="1">
                <a:solidFill>
                  <a:srgbClr val="000000"/>
                </a:solidFill>
              </a:rPr>
              <a:t>fromold</a:t>
            </a:r>
            <a:r>
              <a:rPr lang="en-US" sz="800" dirty="0">
                <a:solidFill>
                  <a:srgbClr val="000000"/>
                </a:solidFill>
              </a:rPr>
              <a:t> plastic seats.</a:t>
            </a:r>
          </a:p>
        </p:txBody>
      </p:sp>
    </p:spTree>
    <p:extLst>
      <p:ext uri="{BB962C8B-B14F-4D97-AF65-F5344CB8AC3E}">
        <p14:creationId xmlns:p14="http://schemas.microsoft.com/office/powerpoint/2010/main" val="27955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523220"/>
          </a:xfrm>
          <a:prstGeom prst="rect">
            <a:avLst/>
          </a:prstGeom>
          <a:noFill/>
        </p:spPr>
        <p:txBody>
          <a:bodyPr wrap="square" rtlCol="0">
            <a:spAutoFit/>
          </a:bodyPr>
          <a:lstStyle/>
          <a:p>
            <a:pPr algn="just"/>
            <a:r>
              <a:rPr lang="en-US" b="1" dirty="0"/>
              <a:t>Scenario 3: Recycling the raw material of stadium seats for </a:t>
            </a:r>
          </a:p>
          <a:p>
            <a:pPr algn="just"/>
            <a:r>
              <a:rPr lang="en-US" b="1" dirty="0"/>
              <a:t>various applications</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297566" cy="2246769"/>
          </a:xfrm>
          <a:prstGeom prst="rect">
            <a:avLst/>
          </a:prstGeom>
          <a:noFill/>
        </p:spPr>
        <p:txBody>
          <a:bodyPr wrap="square" rtlCol="0">
            <a:spAutoFit/>
          </a:bodyPr>
          <a:lstStyle/>
          <a:p>
            <a:pPr algn="just"/>
            <a:r>
              <a:rPr lang="en-US" dirty="0"/>
              <a:t>After tests, the granulate of the seats proved as effective as virgin polypropylene. Tensile strength, elasticity and density showed promising results: they demonstrated good material performance, slightly inferior to virgin new material. (final application subject to more material analysis)</a:t>
            </a:r>
          </a:p>
          <a:p>
            <a:pPr algn="just"/>
            <a:endParaRPr lang="en-US" dirty="0"/>
          </a:p>
          <a:p>
            <a:pPr algn="just"/>
            <a:r>
              <a:rPr lang="en-US" dirty="0"/>
              <a:t>3D printing can promote circular economy with the use of recycled plastics and unlock a creative potential, a social connection and an environmentally positive impact that should be accessed.</a:t>
            </a:r>
            <a:endParaRPr lang="pt-PT" dirty="0"/>
          </a:p>
        </p:txBody>
      </p:sp>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327479" y="4162048"/>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Large scale 3D Printing with an industrial robotic arm.</a:t>
            </a:r>
          </a:p>
        </p:txBody>
      </p:sp>
      <p:pic>
        <p:nvPicPr>
          <p:cNvPr id="3" name="Imagem 2">
            <a:extLst>
              <a:ext uri="{FF2B5EF4-FFF2-40B4-BE49-F238E27FC236}">
                <a16:creationId xmlns:a16="http://schemas.microsoft.com/office/drawing/2014/main" id="{D6736125-F82E-4B53-8880-02D1361E700A}"/>
              </a:ext>
            </a:extLst>
          </p:cNvPr>
          <p:cNvPicPr>
            <a:picLocks noChangeAspect="1"/>
          </p:cNvPicPr>
          <p:nvPr/>
        </p:nvPicPr>
        <p:blipFill>
          <a:blip r:embed="rId4"/>
          <a:stretch>
            <a:fillRect/>
          </a:stretch>
        </p:blipFill>
        <p:spPr>
          <a:xfrm>
            <a:off x="6130676" y="1292457"/>
            <a:ext cx="2767011" cy="1176337"/>
          </a:xfrm>
          <a:prstGeom prst="rect">
            <a:avLst/>
          </a:prstGeom>
        </p:spPr>
      </p:pic>
      <p:pic>
        <p:nvPicPr>
          <p:cNvPr id="4" name="Imagem 3">
            <a:extLst>
              <a:ext uri="{FF2B5EF4-FFF2-40B4-BE49-F238E27FC236}">
                <a16:creationId xmlns:a16="http://schemas.microsoft.com/office/drawing/2014/main" id="{35D8109F-F5E7-4BA2-9243-ABC2396953C5}"/>
              </a:ext>
            </a:extLst>
          </p:cNvPr>
          <p:cNvPicPr>
            <a:picLocks noChangeAspect="1"/>
          </p:cNvPicPr>
          <p:nvPr/>
        </p:nvPicPr>
        <p:blipFill>
          <a:blip r:embed="rId5"/>
          <a:stretch>
            <a:fillRect/>
          </a:stretch>
        </p:blipFill>
        <p:spPr>
          <a:xfrm>
            <a:off x="6458547" y="2718993"/>
            <a:ext cx="2364711" cy="1492974"/>
          </a:xfrm>
          <a:prstGeom prst="rect">
            <a:avLst/>
          </a:prstGeom>
        </p:spPr>
      </p:pic>
      <p:sp>
        <p:nvSpPr>
          <p:cNvPr id="10" name="Google Shape;169;p5">
            <a:extLst>
              <a:ext uri="{FF2B5EF4-FFF2-40B4-BE49-F238E27FC236}">
                <a16:creationId xmlns:a16="http://schemas.microsoft.com/office/drawing/2014/main" id="{5DE37BD9-67F2-4E25-B712-EA91A7CE7C32}"/>
              </a:ext>
            </a:extLst>
          </p:cNvPr>
          <p:cNvSpPr txBox="1">
            <a:spLocks/>
          </p:cNvSpPr>
          <p:nvPr/>
        </p:nvSpPr>
        <p:spPr>
          <a:xfrm>
            <a:off x="6241312" y="2369313"/>
            <a:ext cx="2902687"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3D Printing filament and tensile test bars for material testing</a:t>
            </a:r>
          </a:p>
        </p:txBody>
      </p:sp>
    </p:spTree>
    <p:extLst>
      <p:ext uri="{BB962C8B-B14F-4D97-AF65-F5344CB8AC3E}">
        <p14:creationId xmlns:p14="http://schemas.microsoft.com/office/powerpoint/2010/main" val="128088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Exercise 1</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en-US" b="1" dirty="0"/>
              <a:t>Design thinking</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011850"/>
            <a:ext cx="3681414" cy="2031325"/>
          </a:xfrm>
          <a:prstGeom prst="rect">
            <a:avLst/>
          </a:prstGeom>
          <a:noFill/>
        </p:spPr>
        <p:txBody>
          <a:bodyPr wrap="square" rtlCol="0">
            <a:spAutoFit/>
          </a:bodyPr>
          <a:lstStyle/>
          <a:p>
            <a:pPr algn="just"/>
            <a:r>
              <a:rPr lang="en-US" dirty="0"/>
              <a:t>Imagine that you have to find a solution to how these old plastic chairs could be transformed as a collaborative reuse/recycling action with other countries.  </a:t>
            </a:r>
          </a:p>
          <a:p>
            <a:pPr algn="just"/>
            <a:endParaRPr lang="en-US" dirty="0"/>
          </a:p>
          <a:p>
            <a:pPr algn="just"/>
            <a:r>
              <a:rPr lang="en-US" dirty="0"/>
              <a:t>You are tasked with creating a </a:t>
            </a:r>
            <a:r>
              <a:rPr lang="pt-PT" b="1" dirty="0"/>
              <a:t>Design Thinking Canvas </a:t>
            </a:r>
            <a:r>
              <a:rPr lang="en-US" b="1" dirty="0"/>
              <a:t>as a structured approach to plan a design-led strategy and process</a:t>
            </a:r>
            <a:r>
              <a:rPr lang="en-US" dirty="0"/>
              <a:t>.</a:t>
            </a:r>
            <a:endParaRPr lang="pt-PT" dirty="0"/>
          </a:p>
        </p:txBody>
      </p:sp>
      <p:pic>
        <p:nvPicPr>
          <p:cNvPr id="1026" name="Picture 2" descr="  The design thinking process according to the    Stanford d. School   .  ">
            <a:extLst>
              <a:ext uri="{FF2B5EF4-FFF2-40B4-BE49-F238E27FC236}">
                <a16:creationId xmlns:a16="http://schemas.microsoft.com/office/drawing/2014/main" id="{788EC393-33A2-478A-B734-3049B4CE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23" y="1756915"/>
            <a:ext cx="4221123" cy="14216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9;p5">
            <a:extLst>
              <a:ext uri="{FF2B5EF4-FFF2-40B4-BE49-F238E27FC236}">
                <a16:creationId xmlns:a16="http://schemas.microsoft.com/office/drawing/2014/main" id="{3F850466-C50F-42B8-B59B-4A7631A1AA22}"/>
              </a:ext>
            </a:extLst>
          </p:cNvPr>
          <p:cNvSpPr txBox="1">
            <a:spLocks/>
          </p:cNvSpPr>
          <p:nvPr/>
        </p:nvSpPr>
        <p:spPr>
          <a:xfrm>
            <a:off x="5569468" y="3103660"/>
            <a:ext cx="3034820"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4"/>
              </a:rPr>
              <a:t>https://freshworks.io/design-thinking-process/</a:t>
            </a:r>
            <a:endParaRPr lang="en-US" sz="800" dirty="0">
              <a:solidFill>
                <a:srgbClr val="000000"/>
              </a:solidFill>
            </a:endParaRPr>
          </a:p>
        </p:txBody>
      </p:sp>
    </p:spTree>
    <p:extLst>
      <p:ext uri="{BB962C8B-B14F-4D97-AF65-F5344CB8AC3E}">
        <p14:creationId xmlns:p14="http://schemas.microsoft.com/office/powerpoint/2010/main" val="76656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 name="Imagem 1">
            <a:extLst>
              <a:ext uri="{FF2B5EF4-FFF2-40B4-BE49-F238E27FC236}">
                <a16:creationId xmlns:a16="http://schemas.microsoft.com/office/drawing/2014/main" id="{141F4FCB-6933-41FD-BAF1-5D1EE8C71F3E}"/>
              </a:ext>
            </a:extLst>
          </p:cNvPr>
          <p:cNvPicPr>
            <a:picLocks noChangeAspect="1"/>
          </p:cNvPicPr>
          <p:nvPr/>
        </p:nvPicPr>
        <p:blipFill>
          <a:blip r:embed="rId3"/>
          <a:stretch>
            <a:fillRect/>
          </a:stretch>
        </p:blipFill>
        <p:spPr>
          <a:xfrm>
            <a:off x="2881423" y="1368198"/>
            <a:ext cx="5960548" cy="3360587"/>
          </a:xfrm>
          <a:prstGeom prst="rect">
            <a:avLst/>
          </a:prstGeom>
        </p:spPr>
      </p:pic>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Exercise 1</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397171" y="1713550"/>
            <a:ext cx="2292867" cy="2246769"/>
          </a:xfrm>
          <a:prstGeom prst="rect">
            <a:avLst/>
          </a:prstGeom>
          <a:noFill/>
        </p:spPr>
        <p:txBody>
          <a:bodyPr wrap="square" rtlCol="0">
            <a:spAutoFit/>
          </a:bodyPr>
          <a:lstStyle/>
          <a:p>
            <a:r>
              <a:rPr lang="pt-PT" b="1" dirty="0"/>
              <a:t>Design Thinking Canvas</a:t>
            </a:r>
          </a:p>
          <a:p>
            <a:endParaRPr lang="pt-PT" b="1" dirty="0"/>
          </a:p>
          <a:p>
            <a:r>
              <a:rPr lang="en-US" dirty="0"/>
              <a:t>The Design Thinking Canvas is your map. Use it to choose your project destination, plan the best route to get there, create detailed directions for safe travel, and record your progress as you go.</a:t>
            </a:r>
            <a:endParaRPr lang="pt-PT" b="1" dirty="0"/>
          </a:p>
        </p:txBody>
      </p:sp>
    </p:spTree>
    <p:extLst>
      <p:ext uri="{BB962C8B-B14F-4D97-AF65-F5344CB8AC3E}">
        <p14:creationId xmlns:p14="http://schemas.microsoft.com/office/powerpoint/2010/main" val="284257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Exercise 2</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en-US" b="1" dirty="0"/>
              <a:t>Business Model Canvas </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77671"/>
            <a:ext cx="3681414" cy="1384995"/>
          </a:xfrm>
          <a:prstGeom prst="rect">
            <a:avLst/>
          </a:prstGeom>
          <a:noFill/>
        </p:spPr>
        <p:txBody>
          <a:bodyPr wrap="square" rtlCol="0">
            <a:spAutoFit/>
          </a:bodyPr>
          <a:lstStyle/>
          <a:p>
            <a:pPr algn="just"/>
            <a:r>
              <a:rPr lang="en-IE" dirty="0"/>
              <a:t>Imagine that you are a plastic chair producer facing a major shortage in raw materials and you need to find a solution for your business following the circular economy principles. Use a Business Model Canvas to develop a new business model.</a:t>
            </a:r>
          </a:p>
        </p:txBody>
      </p:sp>
      <p:pic>
        <p:nvPicPr>
          <p:cNvPr id="2" name="Imagem 1">
            <a:extLst>
              <a:ext uri="{FF2B5EF4-FFF2-40B4-BE49-F238E27FC236}">
                <a16:creationId xmlns:a16="http://schemas.microsoft.com/office/drawing/2014/main" id="{937D64E2-E581-4A75-8963-DD1E895B32E2}"/>
              </a:ext>
            </a:extLst>
          </p:cNvPr>
          <p:cNvPicPr>
            <a:picLocks noChangeAspect="1"/>
          </p:cNvPicPr>
          <p:nvPr/>
        </p:nvPicPr>
        <p:blipFill>
          <a:blip r:embed="rId3"/>
          <a:stretch>
            <a:fillRect/>
          </a:stretch>
        </p:blipFill>
        <p:spPr>
          <a:xfrm>
            <a:off x="4922877" y="966787"/>
            <a:ext cx="2886075" cy="3209925"/>
          </a:xfrm>
          <a:prstGeom prst="rect">
            <a:avLst/>
          </a:prstGeom>
        </p:spPr>
      </p:pic>
    </p:spTree>
    <p:extLst>
      <p:ext uri="{BB962C8B-B14F-4D97-AF65-F5344CB8AC3E}">
        <p14:creationId xmlns:p14="http://schemas.microsoft.com/office/powerpoint/2010/main" val="37375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202740" y="1078211"/>
            <a:ext cx="6619563"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THE SECOND LIFE OF A STADIUM SEAT</a:t>
            </a:r>
            <a:endParaRPr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 name="Subtítulo 2">
            <a:extLst>
              <a:ext uri="{FF2B5EF4-FFF2-40B4-BE49-F238E27FC236}">
                <a16:creationId xmlns:a16="http://schemas.microsoft.com/office/drawing/2014/main" id="{2CA638E8-CF59-4123-BED8-3D076D3C98F5}"/>
              </a:ext>
            </a:extLst>
          </p:cNvPr>
          <p:cNvSpPr>
            <a:spLocks noGrp="1"/>
          </p:cNvSpPr>
          <p:nvPr>
            <p:ph type="subTitle" idx="1"/>
          </p:nvPr>
        </p:nvSpPr>
        <p:spPr>
          <a:xfrm>
            <a:off x="395934" y="2136706"/>
            <a:ext cx="3115791" cy="1281784"/>
          </a:xfrm>
        </p:spPr>
        <p:txBody>
          <a:bodyPr/>
          <a:lstStyle/>
          <a:p>
            <a:r>
              <a:rPr lang="en-US" dirty="0"/>
              <a:t>AMSTERDAM ARENA: A CASE STUDY FOR REUSE AND RECYCLING OF DISCARDED STADIUM SEATS</a:t>
            </a:r>
            <a:endParaRPr lang="pt-PT" dirty="0"/>
          </a:p>
        </p:txBody>
      </p:sp>
      <p:sp>
        <p:nvSpPr>
          <p:cNvPr id="12" name="TextBox 11">
            <a:extLst>
              <a:ext uri="{FF2B5EF4-FFF2-40B4-BE49-F238E27FC236}">
                <a16:creationId xmlns:a16="http://schemas.microsoft.com/office/drawing/2014/main" id="{19362616-1C38-4FAB-9AD9-0A632E1C6716}"/>
              </a:ext>
            </a:extLst>
          </p:cNvPr>
          <p:cNvSpPr txBox="1"/>
          <p:nvPr/>
        </p:nvSpPr>
        <p:spPr>
          <a:xfrm>
            <a:off x="8012711" y="4547374"/>
            <a:ext cx="1817673" cy="261610"/>
          </a:xfrm>
          <a:prstGeom prst="rect">
            <a:avLst/>
          </a:prstGeom>
          <a:noFill/>
        </p:spPr>
        <p:txBody>
          <a:bodyPr wrap="square">
            <a:spAutoFit/>
          </a:bodyPr>
          <a:lstStyle/>
          <a:p>
            <a:pPr algn="l"/>
            <a:r>
              <a:rPr lang="pt-PT" sz="1100" dirty="0">
                <a:solidFill>
                  <a:srgbClr val="15A7A1"/>
                </a:solidFill>
                <a:hlinkClick r:id="rId3">
                  <a:extLst>
                    <a:ext uri="{A12FA001-AC4F-418D-AE19-62706E023703}">
                      <ahyp:hlinkClr xmlns:ahyp="http://schemas.microsoft.com/office/drawing/2018/hyperlinkcolor" val="tx"/>
                    </a:ext>
                  </a:extLst>
                </a:hlinkClick>
              </a:rPr>
              <a:t>CC BY-SA 4.0</a:t>
            </a:r>
            <a:endParaRPr lang="pt-PT" sz="1100" dirty="0">
              <a:solidFill>
                <a:srgbClr val="15A7A1"/>
              </a:solidFill>
            </a:endParaRPr>
          </a:p>
        </p:txBody>
      </p:sp>
      <p:pic>
        <p:nvPicPr>
          <p:cNvPr id="5" name="Picture 2" descr="undefined">
            <a:extLst>
              <a:ext uri="{FF2B5EF4-FFF2-40B4-BE49-F238E27FC236}">
                <a16:creationId xmlns:a16="http://schemas.microsoft.com/office/drawing/2014/main" id="{74740832-3A6F-4FEE-973D-A86552589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355" y="1720217"/>
            <a:ext cx="4118356" cy="308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Exercise 2</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527626" y="1458379"/>
            <a:ext cx="2292867" cy="3108543"/>
          </a:xfrm>
          <a:prstGeom prst="rect">
            <a:avLst/>
          </a:prstGeom>
          <a:noFill/>
        </p:spPr>
        <p:txBody>
          <a:bodyPr wrap="square" rtlCol="0">
            <a:spAutoFit/>
          </a:bodyPr>
          <a:lstStyle/>
          <a:p>
            <a:r>
              <a:rPr lang="pt-PT" b="1" dirty="0"/>
              <a:t>Business </a:t>
            </a:r>
            <a:r>
              <a:rPr lang="en-IE" b="1" dirty="0"/>
              <a:t>Model Canvas</a:t>
            </a:r>
          </a:p>
          <a:p>
            <a:endParaRPr lang="en-IE" dirty="0"/>
          </a:p>
          <a:p>
            <a:r>
              <a:rPr lang="en-IE" dirty="0"/>
              <a:t>The business model canvas is a great tool </a:t>
            </a:r>
            <a:r>
              <a:rPr lang="en-US" dirty="0"/>
              <a:t>to help you understand a business model in a straightforward and structured way. It will lead to insights about the customers you serve, what value propositions are offered through what channels, and how your company has profit. </a:t>
            </a:r>
            <a:endParaRPr lang="pt-PT" dirty="0"/>
          </a:p>
        </p:txBody>
      </p:sp>
      <p:pic>
        <p:nvPicPr>
          <p:cNvPr id="5" name="Grafik 4">
            <a:extLst>
              <a:ext uri="{FF2B5EF4-FFF2-40B4-BE49-F238E27FC236}">
                <a16:creationId xmlns:a16="http://schemas.microsoft.com/office/drawing/2014/main" id="{0BFF54EE-582B-464E-BBAD-C9C9D6CF01A1}"/>
              </a:ext>
            </a:extLst>
          </p:cNvPr>
          <p:cNvPicPr/>
          <p:nvPr/>
        </p:nvPicPr>
        <p:blipFill>
          <a:blip r:embed="rId3">
            <a:extLst>
              <a:ext uri="{28A0092B-C50C-407E-A947-70E740481C1C}">
                <a14:useLocalDpi xmlns:a14="http://schemas.microsoft.com/office/drawing/2010/main" val="0"/>
              </a:ext>
            </a:extLst>
          </a:blip>
          <a:stretch>
            <a:fillRect/>
          </a:stretch>
        </p:blipFill>
        <p:spPr>
          <a:xfrm>
            <a:off x="2955303" y="1226474"/>
            <a:ext cx="5661071" cy="3340448"/>
          </a:xfrm>
          <a:prstGeom prst="rect">
            <a:avLst/>
          </a:prstGeom>
        </p:spPr>
      </p:pic>
    </p:spTree>
    <p:extLst>
      <p:ext uri="{BB962C8B-B14F-4D97-AF65-F5344CB8AC3E}">
        <p14:creationId xmlns:p14="http://schemas.microsoft.com/office/powerpoint/2010/main" val="418623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713100" y="314210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Thank you </a:t>
            </a:r>
            <a:endParaRPr dirty="0"/>
          </a:p>
        </p:txBody>
      </p:sp>
      <p:sp>
        <p:nvSpPr>
          <p:cNvPr id="211" name="Google Shape;211;p10"/>
          <p:cNvSpPr txBox="1"/>
          <p:nvPr/>
        </p:nvSpPr>
        <p:spPr>
          <a:xfrm>
            <a:off x="2969111" y="834846"/>
            <a:ext cx="3243431"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dirty="0">
                <a:solidFill>
                  <a:srgbClr val="059540"/>
                </a:solidFill>
                <a:latin typeface="Bebas Neue"/>
                <a:ea typeface="Bebas Neue"/>
                <a:cs typeface="Bebas Neue"/>
                <a:sym typeface="Bebas Neue"/>
              </a:rPr>
              <a:t>Wrap up and summary</a:t>
            </a:r>
          </a:p>
          <a:p>
            <a:pPr lvl="0" algn="ctr"/>
            <a:r>
              <a:rPr lang="en-IE" sz="1600" dirty="0">
                <a:solidFill>
                  <a:srgbClr val="059540"/>
                </a:solidFill>
                <a:latin typeface="Bebas Neue"/>
              </a:rPr>
              <a:t>• </a:t>
            </a:r>
            <a:r>
              <a:rPr lang="en-IE" sz="1600" b="0" i="0" u="none" strike="noStrike" cap="none" dirty="0">
                <a:solidFill>
                  <a:srgbClr val="059540"/>
                </a:solidFill>
                <a:latin typeface="Bebas Neue"/>
                <a:ea typeface="Bebas Neue"/>
                <a:cs typeface="Bebas Neue"/>
                <a:sym typeface="Bebas Neue"/>
              </a:rPr>
              <a:t>The second life of a stadium seat</a:t>
            </a:r>
          </a:p>
          <a:p>
            <a:pPr algn="ctr"/>
            <a:r>
              <a:rPr lang="en-IE" sz="1600" dirty="0">
                <a:solidFill>
                  <a:srgbClr val="059540"/>
                </a:solidFill>
                <a:latin typeface="Bebas Neue"/>
              </a:rPr>
              <a:t>• Circular Business Models</a:t>
            </a:r>
          </a:p>
          <a:p>
            <a:pPr algn="ctr"/>
            <a:r>
              <a:rPr lang="en-IE" sz="1600" dirty="0">
                <a:solidFill>
                  <a:srgbClr val="059540"/>
                </a:solidFill>
                <a:latin typeface="Bebas Neue"/>
              </a:rPr>
              <a:t>• Design Thinking</a:t>
            </a:r>
          </a:p>
          <a:p>
            <a:pPr algn="ctr"/>
            <a:r>
              <a:rPr lang="en-IE" sz="1600" dirty="0">
                <a:solidFill>
                  <a:srgbClr val="059540"/>
                </a:solidFill>
                <a:latin typeface="Bebas Neue"/>
              </a:rPr>
              <a:t>• Collaborative Recycling/Reuse</a:t>
            </a:r>
          </a:p>
          <a:p>
            <a:pPr algn="ctr"/>
            <a:r>
              <a:rPr lang="en-IE" sz="1600" dirty="0">
                <a:solidFill>
                  <a:srgbClr val="059540"/>
                </a:solidFill>
                <a:latin typeface="Bebas Neue"/>
              </a:rPr>
              <a:t>• Design thinking canvas</a:t>
            </a:r>
          </a:p>
          <a:p>
            <a:pPr algn="ctr"/>
            <a:r>
              <a:rPr lang="en-IE" sz="1600" dirty="0">
                <a:solidFill>
                  <a:srgbClr val="059540"/>
                </a:solidFill>
                <a:latin typeface="Bebas Neue"/>
              </a:rPr>
              <a:t>• Business model canvas</a:t>
            </a:r>
          </a:p>
          <a:p>
            <a:pPr marL="0" marR="0" lvl="0" indent="0" algn="ctr" rtl="0">
              <a:lnSpc>
                <a:spcPct val="100000"/>
              </a:lnSpc>
              <a:spcBef>
                <a:spcPts val="0"/>
              </a:spcBef>
              <a:spcAft>
                <a:spcPts val="0"/>
              </a:spcAft>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Aim of the Masterclass</a:t>
            </a:r>
            <a:endParaRPr dirty="0"/>
          </a:p>
        </p:txBody>
      </p:sp>
      <p:sp>
        <p:nvSpPr>
          <p:cNvPr id="2" name="CaixaDeTexto 1">
            <a:extLst>
              <a:ext uri="{FF2B5EF4-FFF2-40B4-BE49-F238E27FC236}">
                <a16:creationId xmlns:a16="http://schemas.microsoft.com/office/drawing/2014/main" id="{73B2C0DC-BE4E-41BD-B448-BAA38552F57E}"/>
              </a:ext>
            </a:extLst>
          </p:cNvPr>
          <p:cNvSpPr txBox="1"/>
          <p:nvPr/>
        </p:nvSpPr>
        <p:spPr>
          <a:xfrm>
            <a:off x="713225" y="1907147"/>
            <a:ext cx="7717800" cy="2246769"/>
          </a:xfrm>
          <a:prstGeom prst="rect">
            <a:avLst/>
          </a:prstGeom>
          <a:noFill/>
        </p:spPr>
        <p:txBody>
          <a:bodyPr wrap="square" rtlCol="0">
            <a:spAutoFit/>
          </a:bodyPr>
          <a:lstStyle/>
          <a:p>
            <a:pPr algn="just"/>
            <a:r>
              <a:rPr lang="en-AU" dirty="0"/>
              <a:t>This Masterclass aims to deliver a recycling and reuse-based case study in the context of circular business models. </a:t>
            </a:r>
          </a:p>
          <a:p>
            <a:pPr algn="just"/>
            <a:endParaRPr lang="en-AU" dirty="0"/>
          </a:p>
          <a:p>
            <a:pPr algn="just"/>
            <a:r>
              <a:rPr lang="en-AU" dirty="0"/>
              <a:t>The trainees will have the opportunity to develop a Design Thinking Canvas and a Sustainable Business Model Canvas while deepening their knowledge in the concepts of:</a:t>
            </a:r>
          </a:p>
          <a:p>
            <a:pPr algn="just"/>
            <a:endParaRPr lang="en-AU" dirty="0"/>
          </a:p>
          <a:p>
            <a:pPr algn="just"/>
            <a:r>
              <a:rPr lang="en-AU" dirty="0"/>
              <a:t>• Circular Business Models</a:t>
            </a:r>
          </a:p>
          <a:p>
            <a:pPr algn="just"/>
            <a:r>
              <a:rPr lang="en-AU" dirty="0"/>
              <a:t>• Design Thinking</a:t>
            </a:r>
          </a:p>
          <a:p>
            <a:pPr algn="just"/>
            <a:r>
              <a:rPr lang="en-AU" dirty="0"/>
              <a:t>• Collaborative Recycling/Reuse</a:t>
            </a:r>
          </a:p>
          <a:p>
            <a:pPr algn="just"/>
            <a:r>
              <a:rPr lang="en-AU" dirty="0"/>
              <a:t>• Up-cycling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768884" y="31334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Structure of the Masterclass</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3706619065"/>
              </p:ext>
            </p:extLst>
          </p:nvPr>
        </p:nvGraphicFramePr>
        <p:xfrm>
          <a:off x="1109191" y="1304561"/>
          <a:ext cx="7377494" cy="3331049"/>
        </p:xfrm>
        <a:graphic>
          <a:graphicData uri="http://schemas.openxmlformats.org/drawingml/2006/table">
            <a:tbl>
              <a:tblPr firstRow="1" bandRow="1">
                <a:tableStyleId>{0505E3EF-67EA-436B-97B2-0124C06EBD24}</a:tableStyleId>
              </a:tblPr>
              <a:tblGrid>
                <a:gridCol w="1973052">
                  <a:extLst>
                    <a:ext uri="{9D8B030D-6E8A-4147-A177-3AD203B41FA5}">
                      <a16:colId xmlns:a16="http://schemas.microsoft.com/office/drawing/2014/main" val="1322618489"/>
                    </a:ext>
                  </a:extLst>
                </a:gridCol>
                <a:gridCol w="5404442">
                  <a:extLst>
                    <a:ext uri="{9D8B030D-6E8A-4147-A177-3AD203B41FA5}">
                      <a16:colId xmlns:a16="http://schemas.microsoft.com/office/drawing/2014/main" val="3142294435"/>
                    </a:ext>
                  </a:extLst>
                </a:gridCol>
              </a:tblGrid>
              <a:tr h="401265">
                <a:tc>
                  <a:txBody>
                    <a:bodyPr/>
                    <a:lstStyle/>
                    <a:p>
                      <a:r>
                        <a:rPr lang="pt-PT" sz="900" b="0" dirty="0"/>
                        <a:t>TYPE OF ACTIVITY</a:t>
                      </a:r>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In-class activity </a:t>
                      </a:r>
                      <a:endParaRPr lang="pt-PT" sz="900" b="0" dirty="0"/>
                    </a:p>
                  </a:txBody>
                  <a:tcPr/>
                </a:tc>
                <a:extLst>
                  <a:ext uri="{0D108BD9-81ED-4DB2-BD59-A6C34878D82A}">
                    <a16:rowId xmlns:a16="http://schemas.microsoft.com/office/drawing/2014/main" val="831256997"/>
                  </a:ext>
                </a:extLst>
              </a:tr>
              <a:tr h="692594">
                <a:tc>
                  <a:txBody>
                    <a:bodyPr/>
                    <a:lstStyle/>
                    <a:p>
                      <a:r>
                        <a:rPr lang="en-GB" sz="900" b="0" i="0" u="none" strike="noStrike" cap="none" dirty="0">
                          <a:solidFill>
                            <a:schemeClr val="dk1"/>
                          </a:solidFill>
                          <a:effectLst/>
                          <a:latin typeface="+mn-lt"/>
                          <a:ea typeface="+mn-ea"/>
                          <a:cs typeface="+mn-cs"/>
                          <a:sym typeface="Arial"/>
                        </a:rPr>
                        <a:t>LEARNING OBJECTIVES</a:t>
                      </a:r>
                      <a:endParaRPr lang="pt-PT" sz="900" b="0" dirty="0"/>
                    </a:p>
                  </a:txBody>
                  <a:tcPr/>
                </a:tc>
                <a:tc>
                  <a:txBody>
                    <a:bodyPr/>
                    <a:lstStyle/>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Circular business models</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Collaborative recycle/reuse</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mn-lt"/>
                          <a:ea typeface="+mn-ea"/>
                          <a:cs typeface="+mn-cs"/>
                          <a:sym typeface="Arial"/>
                        </a:rPr>
                        <a:t>Design Thinking</a:t>
                      </a:r>
                    </a:p>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Circular economy practices</a:t>
                      </a:r>
                      <a:endParaRPr lang="pt-PT" sz="900" b="0" dirty="0"/>
                    </a:p>
                  </a:txBody>
                  <a:tcPr/>
                </a:tc>
                <a:extLst>
                  <a:ext uri="{0D108BD9-81ED-4DB2-BD59-A6C34878D82A}">
                    <a16:rowId xmlns:a16="http://schemas.microsoft.com/office/drawing/2014/main" val="27690367"/>
                  </a:ext>
                </a:extLst>
              </a:tr>
              <a:tr h="401265">
                <a:tc>
                  <a:txBody>
                    <a:bodyPr/>
                    <a:lstStyle/>
                    <a:p>
                      <a:r>
                        <a:rPr lang="en-GB" sz="900" b="0" i="0" u="none" strike="noStrike" cap="none" dirty="0">
                          <a:solidFill>
                            <a:schemeClr val="dk1"/>
                          </a:solidFill>
                          <a:effectLst/>
                          <a:latin typeface="+mn-lt"/>
                          <a:ea typeface="+mn-ea"/>
                          <a:cs typeface="+mn-cs"/>
                          <a:sym typeface="Arial"/>
                        </a:rPr>
                        <a:t>TRAINING METHOD(S)</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PBL (Problem based learning), experiential learning</a:t>
                      </a:r>
                      <a:endParaRPr lang="pt-PT" sz="900" b="0" dirty="0"/>
                    </a:p>
                  </a:txBody>
                  <a:tcPr/>
                </a:tc>
                <a:extLst>
                  <a:ext uri="{0D108BD9-81ED-4DB2-BD59-A6C34878D82A}">
                    <a16:rowId xmlns:a16="http://schemas.microsoft.com/office/drawing/2014/main" val="4162636176"/>
                  </a:ext>
                </a:extLst>
              </a:tr>
              <a:tr h="1434660">
                <a:tc>
                  <a:txBody>
                    <a:bodyPr/>
                    <a:lstStyle/>
                    <a:p>
                      <a:r>
                        <a:rPr lang="en-GB" sz="900" b="0" i="0" u="none" strike="noStrike" cap="none" dirty="0">
                          <a:solidFill>
                            <a:schemeClr val="dk1"/>
                          </a:solidFill>
                          <a:effectLst/>
                          <a:latin typeface="+mn-lt"/>
                          <a:ea typeface="+mn-ea"/>
                          <a:cs typeface="+mn-cs"/>
                          <a:sym typeface="Arial"/>
                        </a:rPr>
                        <a:t>TIME/ DURATION</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Overall duration: 90 minutes (depending on the size of the group)</a:t>
                      </a:r>
                      <a:endParaRPr lang="pt-PT" sz="9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20 minutes to share the </a:t>
                      </a:r>
                      <a:r>
                        <a:rPr lang="en-IE" sz="900" dirty="0"/>
                        <a:t>THE SECOND LIFE OF A STADIUM SEAT</a:t>
                      </a:r>
                      <a:r>
                        <a:rPr lang="en-GB" sz="900" b="0" i="0" u="none" strike="noStrike" cap="none" dirty="0">
                          <a:solidFill>
                            <a:schemeClr val="dk1"/>
                          </a:solidFill>
                          <a:effectLst/>
                          <a:latin typeface="+mn-lt"/>
                          <a:ea typeface="+mn-ea"/>
                          <a:cs typeface="+mn-cs"/>
                          <a:sym typeface="Arial"/>
                        </a:rPr>
                        <a:t> case study.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minutes to explain </a:t>
                      </a:r>
                      <a:r>
                        <a:rPr lang="en-GB" sz="900" b="0" i="0" u="none" strike="noStrike" cap="none" dirty="0">
                          <a:solidFill>
                            <a:schemeClr val="dk1"/>
                          </a:solidFill>
                          <a:effectLst/>
                          <a:latin typeface="+mn-lt"/>
                          <a:ea typeface="+mn-ea"/>
                          <a:cs typeface="+mn-cs"/>
                          <a:sym typeface="Arial"/>
                        </a:rPr>
                        <a:t>the </a:t>
                      </a:r>
                      <a:r>
                        <a:rPr lang="en-US" sz="900" dirty="0"/>
                        <a:t>Design Thinking Canvas</a:t>
                      </a:r>
                      <a:r>
                        <a:rPr lang="en-GB" sz="900" b="0" i="0" u="none" strike="noStrike" cap="none" dirty="0">
                          <a:solidFill>
                            <a:schemeClr val="dk1"/>
                          </a:solidFill>
                          <a:effectLst/>
                          <a:latin typeface="+mn-lt"/>
                          <a:ea typeface="+mn-ea"/>
                          <a:cs typeface="+mn-cs"/>
                          <a:sym typeface="Arial"/>
                        </a:rPr>
                        <a:t> exercise.</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25 minutes to develop the </a:t>
                      </a:r>
                      <a:r>
                        <a:rPr lang="en-US" sz="900" dirty="0"/>
                        <a:t>Design Thinking Canvas </a:t>
                      </a:r>
                      <a:r>
                        <a:rPr lang="en-GB" sz="900" b="0" i="0" u="none" strike="noStrike" cap="none" dirty="0">
                          <a:solidFill>
                            <a:schemeClr val="dk1"/>
                          </a:solidFill>
                          <a:effectLst/>
                          <a:latin typeface="+mn-lt"/>
                          <a:ea typeface="+mn-ea"/>
                          <a:cs typeface="+mn-cs"/>
                          <a:sym typeface="Arial"/>
                        </a:rPr>
                        <a:t>in small groups and to share the learnings and results with everyone.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minutes to explain </a:t>
                      </a:r>
                      <a:r>
                        <a:rPr lang="en-GB" sz="900" b="0" i="0" u="none" strike="noStrike" cap="none" dirty="0">
                          <a:solidFill>
                            <a:schemeClr val="dk1"/>
                          </a:solidFill>
                          <a:effectLst/>
                          <a:latin typeface="+mn-lt"/>
                          <a:ea typeface="+mn-ea"/>
                          <a:cs typeface="+mn-cs"/>
                          <a:sym typeface="Arial"/>
                        </a:rPr>
                        <a:t>the </a:t>
                      </a:r>
                      <a:r>
                        <a:rPr lang="pt-PT" sz="900" dirty="0"/>
                        <a:t>Business </a:t>
                      </a:r>
                      <a:r>
                        <a:rPr lang="en-IE" sz="900" noProof="0" dirty="0"/>
                        <a:t>Model Canvas</a:t>
                      </a:r>
                      <a:r>
                        <a:rPr lang="en-IE" sz="900" b="0" i="0" u="none" strike="noStrike" cap="none" noProof="0" dirty="0">
                          <a:solidFill>
                            <a:schemeClr val="dk1"/>
                          </a:solidFill>
                          <a:effectLst/>
                          <a:latin typeface="+mn-lt"/>
                          <a:ea typeface="+mn-ea"/>
                          <a:cs typeface="+mn-cs"/>
                          <a:sym typeface="Arial"/>
                        </a:rPr>
                        <a:t> </a:t>
                      </a:r>
                      <a:r>
                        <a:rPr lang="en-GB" sz="900" b="0" i="0" u="none" strike="noStrike" cap="none" dirty="0">
                          <a:solidFill>
                            <a:schemeClr val="dk1"/>
                          </a:solidFill>
                          <a:effectLst/>
                          <a:latin typeface="+mn-lt"/>
                          <a:ea typeface="+mn-ea"/>
                          <a:cs typeface="+mn-cs"/>
                          <a:sym typeface="Arial"/>
                        </a:rPr>
                        <a:t>exercise.</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25 minutes to develop the </a:t>
                      </a:r>
                      <a:r>
                        <a:rPr lang="pt-PT" sz="900" dirty="0"/>
                        <a:t>Business </a:t>
                      </a:r>
                      <a:r>
                        <a:rPr lang="en-IE" sz="900" noProof="0" dirty="0"/>
                        <a:t>Model Canvas</a:t>
                      </a:r>
                      <a:r>
                        <a:rPr lang="en-IE" sz="900" b="0" i="0" u="none" strike="noStrike" cap="none" noProof="0" dirty="0">
                          <a:solidFill>
                            <a:schemeClr val="dk1"/>
                          </a:solidFill>
                          <a:effectLst/>
                          <a:latin typeface="+mn-lt"/>
                          <a:ea typeface="+mn-ea"/>
                          <a:cs typeface="+mn-cs"/>
                          <a:sym typeface="Arial"/>
                        </a:rPr>
                        <a:t> </a:t>
                      </a:r>
                      <a:r>
                        <a:rPr lang="en-GB" sz="900" b="0" i="0" u="none" strike="noStrike" cap="none" dirty="0">
                          <a:solidFill>
                            <a:schemeClr val="dk1"/>
                          </a:solidFill>
                          <a:effectLst/>
                          <a:latin typeface="+mn-lt"/>
                          <a:ea typeface="+mn-ea"/>
                          <a:cs typeface="+mn-cs"/>
                          <a:sym typeface="Arial"/>
                        </a:rPr>
                        <a:t>in small groups and to share the learnings and results with everyone.</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10 minutes for final discussion, wrap up and summary.</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r h="401265">
                <a:tc>
                  <a:txBody>
                    <a:bodyPr/>
                    <a:lstStyle/>
                    <a:p>
                      <a:r>
                        <a:rPr lang="en-GB" sz="900" b="0" i="0" u="none" strike="noStrike" cap="none" dirty="0">
                          <a:solidFill>
                            <a:schemeClr val="dk1"/>
                          </a:solidFill>
                          <a:effectLst/>
                          <a:latin typeface="+mn-lt"/>
                          <a:ea typeface="+mn-ea"/>
                          <a:cs typeface="+mn-cs"/>
                          <a:sym typeface="Arial"/>
                        </a:rPr>
                        <a:t>GROUP SIZE</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20 people at most; the subgroups should not be more than five people</a:t>
                      </a:r>
                      <a:endParaRPr lang="pt-PT" sz="900" b="0" dirty="0"/>
                    </a:p>
                  </a:txBody>
                  <a:tcPr/>
                </a:tc>
                <a:extLst>
                  <a:ext uri="{0D108BD9-81ED-4DB2-BD59-A6C34878D82A}">
                    <a16:rowId xmlns:a16="http://schemas.microsoft.com/office/drawing/2014/main" val="2328572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00689" y="131079"/>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Structure of the Masterclass</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2726951889"/>
              </p:ext>
            </p:extLst>
          </p:nvPr>
        </p:nvGraphicFramePr>
        <p:xfrm>
          <a:off x="1292070" y="1208197"/>
          <a:ext cx="7226419" cy="3553071"/>
        </p:xfrm>
        <a:graphic>
          <a:graphicData uri="http://schemas.openxmlformats.org/drawingml/2006/table">
            <a:tbl>
              <a:tblPr firstRow="1" bandRow="1">
                <a:tableStyleId>{0505E3EF-67EA-436B-97B2-0124C06EBD24}</a:tableStyleId>
              </a:tblPr>
              <a:tblGrid>
                <a:gridCol w="1932648">
                  <a:extLst>
                    <a:ext uri="{9D8B030D-6E8A-4147-A177-3AD203B41FA5}">
                      <a16:colId xmlns:a16="http://schemas.microsoft.com/office/drawing/2014/main" val="1322618489"/>
                    </a:ext>
                  </a:extLst>
                </a:gridCol>
                <a:gridCol w="5293771">
                  <a:extLst>
                    <a:ext uri="{9D8B030D-6E8A-4147-A177-3AD203B41FA5}">
                      <a16:colId xmlns:a16="http://schemas.microsoft.com/office/drawing/2014/main" val="3142294435"/>
                    </a:ext>
                  </a:extLst>
                </a:gridCol>
              </a:tblGrid>
              <a:tr h="388285">
                <a:tc>
                  <a:txBody>
                    <a:bodyPr/>
                    <a:lstStyle/>
                    <a:p>
                      <a:r>
                        <a:rPr lang="en-GB" sz="900" b="0" i="0" u="none" strike="noStrike" cap="none" dirty="0">
                          <a:solidFill>
                            <a:schemeClr val="dk1"/>
                          </a:solidFill>
                          <a:effectLst/>
                          <a:latin typeface="+mn-lt"/>
                          <a:ea typeface="+mn-ea"/>
                          <a:cs typeface="+mn-cs"/>
                          <a:sym typeface="Arial"/>
                        </a:rPr>
                        <a:t>SETUP (ENVIRONMENT) &amp; NECESSARY TOOLS</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US" sz="900" b="0" i="0" u="none" strike="noStrike" cap="none" dirty="0">
                          <a:solidFill>
                            <a:schemeClr val="dk1"/>
                          </a:solidFill>
                          <a:effectLst/>
                          <a:latin typeface="+mn-lt"/>
                          <a:ea typeface="+mn-ea"/>
                          <a:cs typeface="+mn-cs"/>
                          <a:sym typeface="Arial"/>
                        </a:rPr>
                        <a:t>Flipcharts, markers, sheets to take notes, pens, exercises templates. All materials should consider the number of participants (must be prepared prior to the workshop).</a:t>
                      </a:r>
                      <a:endParaRPr lang="pt-PT" sz="900" b="0" dirty="0"/>
                    </a:p>
                  </a:txBody>
                  <a:tcPr/>
                </a:tc>
                <a:extLst>
                  <a:ext uri="{0D108BD9-81ED-4DB2-BD59-A6C34878D82A}">
                    <a16:rowId xmlns:a16="http://schemas.microsoft.com/office/drawing/2014/main" val="831256997"/>
                  </a:ext>
                </a:extLst>
              </a:tr>
              <a:tr h="1962699">
                <a:tc>
                  <a:txBody>
                    <a:bodyPr/>
                    <a:lstStyle/>
                    <a:p>
                      <a:r>
                        <a:rPr lang="en-GB" sz="900" b="0" i="0" u="none" strike="noStrike" cap="none" dirty="0">
                          <a:solidFill>
                            <a:schemeClr val="dk1"/>
                          </a:solidFill>
                          <a:effectLst/>
                          <a:latin typeface="+mn-lt"/>
                          <a:ea typeface="+mn-ea"/>
                          <a:cs typeface="+mn-cs"/>
                          <a:sym typeface="Arial"/>
                        </a:rPr>
                        <a:t>DESCRIPTION</a:t>
                      </a:r>
                      <a:endParaRPr lang="pt-PT" sz="900" b="0" dirty="0"/>
                    </a:p>
                  </a:txBody>
                  <a:tcPr/>
                </a:tc>
                <a:tc>
                  <a:txBody>
                    <a:bodyPr/>
                    <a:lstStyle/>
                    <a:p>
                      <a:pPr marL="342900" lvl="0" indent="-342900">
                        <a:buAutoNum type="arabicPeriod"/>
                      </a:pPr>
                      <a:r>
                        <a:rPr lang="en-IE" sz="900" b="0" i="0" u="none" strike="noStrike" cap="none" noProof="0" dirty="0">
                          <a:solidFill>
                            <a:schemeClr val="dk1"/>
                          </a:solidFill>
                          <a:effectLst/>
                          <a:latin typeface="+mn-lt"/>
                          <a:ea typeface="+mn-ea"/>
                          <a:cs typeface="+mn-cs"/>
                          <a:sym typeface="Arial"/>
                        </a:rPr>
                        <a:t>The trainer gives a general perspective of the masterclass structure and opens the circular economy subject with the Ellen Macarthur sentence.</a:t>
                      </a:r>
                    </a:p>
                    <a:p>
                      <a:pPr marL="342900" lvl="0" indent="-342900">
                        <a:buAutoNum type="arabicPeriod"/>
                      </a:pPr>
                      <a:r>
                        <a:rPr lang="en-IE" sz="900" b="0" noProof="0" dirty="0"/>
                        <a:t>The trainer presents the case study highlighting the concepts of: Circular Business Models; Design Thinking; Recycle; Reuse; Up-cycling.</a:t>
                      </a:r>
                    </a:p>
                    <a:p>
                      <a:pPr marL="342900" lvl="0" indent="-342900">
                        <a:buAutoNum type="arabicPeriod"/>
                      </a:pPr>
                      <a:r>
                        <a:rPr lang="en-IE" sz="900" b="0" noProof="0" dirty="0"/>
                        <a:t>The trainer explains the first proposed exercise for the trainees to develop in small groups.</a:t>
                      </a:r>
                    </a:p>
                    <a:p>
                      <a:pPr marL="342900" lvl="0" indent="-342900">
                        <a:buAutoNum type="arabicPeriod"/>
                      </a:pPr>
                      <a:r>
                        <a:rPr lang="en-IE" sz="900" b="0" noProof="0" dirty="0"/>
                        <a:t>The trainees share their findings, and the trainer asks questions to explore their results and introduces the concept of collaborative recycle/reuse in the presentation.</a:t>
                      </a:r>
                    </a:p>
                    <a:p>
                      <a:pPr marL="342900" lvl="0" indent="-342900">
                        <a:buAutoNum type="arabicPeriod"/>
                      </a:pPr>
                      <a:r>
                        <a:rPr lang="en-IE" sz="900" b="0" noProof="0" dirty="0"/>
                        <a:t>The trainer adds a twist and present a new exercise with a different problem to be solved using the Business Model Canvas</a:t>
                      </a:r>
                      <a:r>
                        <a:rPr lang="en-IE" sz="900" b="0" i="0" u="none" strike="noStrike" cap="none" noProof="0" dirty="0">
                          <a:solidFill>
                            <a:schemeClr val="dk1"/>
                          </a:solidFill>
                          <a:effectLst/>
                          <a:latin typeface="+mn-lt"/>
                          <a:ea typeface="+mn-ea"/>
                          <a:cs typeface="+mn-cs"/>
                          <a:sym typeface="Arial"/>
                        </a:rPr>
                        <a:t> exercise.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E" sz="900" b="0" noProof="0" dirty="0"/>
                        <a:t>The trainees share the findings and the trainer interfere to dynamize with questions and suggestions on the business model.</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E" sz="900" b="0" noProof="0" dirty="0"/>
                        <a:t>The trainer closes the masterclass with an overview of the results achieved.</a:t>
                      </a:r>
                    </a:p>
                  </a:txBody>
                  <a:tcPr/>
                </a:tc>
                <a:extLst>
                  <a:ext uri="{0D108BD9-81ED-4DB2-BD59-A6C34878D82A}">
                    <a16:rowId xmlns:a16="http://schemas.microsoft.com/office/drawing/2014/main" val="27690367"/>
                  </a:ext>
                </a:extLst>
              </a:tr>
              <a:tr h="813802">
                <a:tc>
                  <a:txBody>
                    <a:bodyPr/>
                    <a:lstStyle/>
                    <a:p>
                      <a:r>
                        <a:rPr lang="en-GB" sz="900" b="0" i="0" u="none" strike="noStrike" cap="none" dirty="0">
                          <a:solidFill>
                            <a:schemeClr val="dk1"/>
                          </a:solidFill>
                          <a:effectLst/>
                          <a:latin typeface="+mn-lt"/>
                          <a:ea typeface="+mn-ea"/>
                          <a:cs typeface="+mn-cs"/>
                          <a:sym typeface="Arial"/>
                        </a:rPr>
                        <a:t>CONCERNS AND IMPLEMENTATION SUGGESTIONS</a:t>
                      </a:r>
                      <a:endParaRPr lang="pt-PT" sz="900" b="0" dirty="0"/>
                    </a:p>
                  </a:txBody>
                  <a:tcPr/>
                </a:tc>
                <a:tc>
                  <a:txBody>
                    <a:bodyPr/>
                    <a:lstStyle/>
                    <a:p>
                      <a:r>
                        <a:rPr lang="en-GB" sz="900" b="0" i="0" u="none" strike="noStrike" cap="none" dirty="0">
                          <a:solidFill>
                            <a:schemeClr val="dk1"/>
                          </a:solidFill>
                          <a:effectLst/>
                          <a:latin typeface="+mn-lt"/>
                          <a:ea typeface="+mn-ea"/>
                          <a:cs typeface="+mn-cs"/>
                          <a:sym typeface="Arial"/>
                        </a:rPr>
                        <a:t>The trainer must prepare for the moderation of the group dynamics in advance considering the following:</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Communication examples (good and bad)</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Possible solutions</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Twisting/complication factor</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4162636176"/>
                  </a:ext>
                </a:extLst>
              </a:tr>
              <a:tr h="388285">
                <a:tc>
                  <a:txBody>
                    <a:bodyPr/>
                    <a:lstStyle/>
                    <a:p>
                      <a:r>
                        <a:rPr lang="en-GB" sz="900" b="0" i="0" u="none" strike="noStrike" cap="none" dirty="0">
                          <a:solidFill>
                            <a:schemeClr val="dk1"/>
                          </a:solidFill>
                          <a:effectLst/>
                          <a:latin typeface="+mn-lt"/>
                          <a:ea typeface="+mn-ea"/>
                          <a:cs typeface="+mn-cs"/>
                          <a:sym typeface="Arial"/>
                        </a:rPr>
                        <a:t>LEVELS &amp; VARIATION</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mn-lt"/>
                          <a:ea typeface="+mn-ea"/>
                          <a:cs typeface="+mn-cs"/>
                          <a:sym typeface="Arial"/>
                        </a:rPr>
                        <a:t>To adapt the exercise to the local, in-house situation if possible. Make sure to approach sensitive topics assertively.</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bl>
          </a:graphicData>
        </a:graphic>
      </p:graphicFrame>
    </p:spTree>
    <p:extLst>
      <p:ext uri="{BB962C8B-B14F-4D97-AF65-F5344CB8AC3E}">
        <p14:creationId xmlns:p14="http://schemas.microsoft.com/office/powerpoint/2010/main" val="291744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69" name="Google Shape;169;p5"/>
          <p:cNvSpPr txBox="1">
            <a:spLocks noGrp="1"/>
          </p:cNvSpPr>
          <p:nvPr>
            <p:ph type="subTitle" idx="1"/>
          </p:nvPr>
        </p:nvSpPr>
        <p:spPr>
          <a:xfrm>
            <a:off x="2438400" y="1501561"/>
            <a:ext cx="4498428" cy="2492369"/>
          </a:xfrm>
          <a:prstGeom prst="rect">
            <a:avLst/>
          </a:prstGeom>
          <a:noFill/>
          <a:ln>
            <a:noFill/>
          </a:ln>
        </p:spPr>
        <p:txBody>
          <a:bodyPr spcFirstLastPara="1" wrap="square" lIns="91425" tIns="91425" rIns="91425" bIns="91425" anchor="t" anchorCtr="0">
            <a:noAutofit/>
          </a:bodyPr>
          <a:lstStyle/>
          <a:p>
            <a:pPr algn="just"/>
            <a:r>
              <a:rPr lang="en-US" sz="1600" b="1" i="1" dirty="0">
                <a:solidFill>
                  <a:srgbClr val="000000"/>
                </a:solidFill>
              </a:rPr>
              <a:t>“To solve big problems like climate change, waste, and pollution, we need a big idea.</a:t>
            </a:r>
          </a:p>
          <a:p>
            <a:pPr algn="just"/>
            <a:endParaRPr lang="en-US" sz="1600" b="1" i="1" dirty="0">
              <a:solidFill>
                <a:srgbClr val="000000"/>
              </a:solidFill>
            </a:endParaRPr>
          </a:p>
          <a:p>
            <a:pPr algn="just"/>
            <a:r>
              <a:rPr lang="en-US" sz="1600" b="1" i="1" dirty="0">
                <a:solidFill>
                  <a:srgbClr val="000000"/>
                </a:solidFill>
              </a:rPr>
              <a:t>It’s time to rethink how we design, make, and use the things we need, from the food we eat to the clothes we wear.</a:t>
            </a:r>
          </a:p>
          <a:p>
            <a:pPr algn="just"/>
            <a:endParaRPr lang="en-US" sz="1600" b="1" i="1" dirty="0">
              <a:solidFill>
                <a:srgbClr val="000000"/>
              </a:solidFill>
            </a:endParaRPr>
          </a:p>
          <a:p>
            <a:pPr algn="just"/>
            <a:r>
              <a:rPr lang="en-US" sz="1600" b="1" i="1" dirty="0">
                <a:solidFill>
                  <a:srgbClr val="000000"/>
                </a:solidFill>
              </a:rPr>
              <a:t>Together, we can create a better future for business, society and the natural world”.</a:t>
            </a:r>
          </a:p>
        </p:txBody>
      </p:sp>
      <p:sp>
        <p:nvSpPr>
          <p:cNvPr id="11" name="Google Shape;169;p5">
            <a:extLst>
              <a:ext uri="{FF2B5EF4-FFF2-40B4-BE49-F238E27FC236}">
                <a16:creationId xmlns:a16="http://schemas.microsoft.com/office/drawing/2014/main" id="{1B950DD8-2FF9-4503-A555-4B6885E9E8DA}"/>
              </a:ext>
            </a:extLst>
          </p:cNvPr>
          <p:cNvSpPr txBox="1">
            <a:spLocks/>
          </p:cNvSpPr>
          <p:nvPr/>
        </p:nvSpPr>
        <p:spPr>
          <a:xfrm>
            <a:off x="4785561" y="3875910"/>
            <a:ext cx="3279914"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1000" dirty="0">
                <a:solidFill>
                  <a:srgbClr val="000000"/>
                </a:solidFill>
              </a:rPr>
              <a:t>Source: </a:t>
            </a:r>
            <a:r>
              <a:rPr lang="en-US" sz="1000" dirty="0">
                <a:solidFill>
                  <a:srgbClr val="000000"/>
                </a:solidFill>
                <a:hlinkClick r:id="rId3"/>
              </a:rPr>
              <a:t>https://ellenmacarthurfoundation.org/</a:t>
            </a:r>
            <a:endParaRPr lang="en-US"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t>
            </a:r>
            <a:r>
              <a:rPr lang="en-IE" dirty="0"/>
              <a:t>ArenA</a:t>
            </a:r>
            <a:r>
              <a:rPr lang="en-US" dirty="0"/>
              <a:t> CASE STUDY</a:t>
            </a:r>
            <a:endParaRPr dirty="0"/>
          </a:p>
        </p:txBody>
      </p:sp>
      <p:sp>
        <p:nvSpPr>
          <p:cNvPr id="2" name="CaixaDeTexto 1">
            <a:extLst>
              <a:ext uri="{FF2B5EF4-FFF2-40B4-BE49-F238E27FC236}">
                <a16:creationId xmlns:a16="http://schemas.microsoft.com/office/drawing/2014/main" id="{40E38B62-0CC2-4D5D-8514-65715B45E473}"/>
              </a:ext>
            </a:extLst>
          </p:cNvPr>
          <p:cNvSpPr txBox="1"/>
          <p:nvPr/>
        </p:nvSpPr>
        <p:spPr>
          <a:xfrm>
            <a:off x="539711" y="1603946"/>
            <a:ext cx="8064577" cy="1169551"/>
          </a:xfrm>
          <a:prstGeom prst="rect">
            <a:avLst/>
          </a:prstGeom>
          <a:noFill/>
        </p:spPr>
        <p:txBody>
          <a:bodyPr wrap="square" rtlCol="0">
            <a:spAutoFit/>
          </a:bodyPr>
          <a:lstStyle/>
          <a:p>
            <a:pPr algn="just"/>
            <a:r>
              <a:rPr lang="en-IE" dirty="0"/>
              <a:t>The Amsterdam ArenA, named as Johan Cruyff Arena, is the stadium of the Ajax football club and a venue for concerts and events. In preparation for the hosting of the European Football Championship in 2020 (UEFA Euro 2020), the club replaced all stadium seats, but wished to reuse the old seats with a circular approach. They engaged the Urban Technology research programme expertise at the </a:t>
            </a:r>
            <a:r>
              <a:rPr lang="en-IE" u="sng" dirty="0">
                <a:hlinkClick r:id="rId3">
                  <a:extLst>
                    <a:ext uri="{A12FA001-AC4F-418D-AE19-62706E023703}">
                      <ahyp:hlinkClr xmlns:ahyp="http://schemas.microsoft.com/office/drawing/2018/hyperlinkcolor" val="tx"/>
                    </a:ext>
                  </a:extLst>
                </a:hlinkClick>
              </a:rPr>
              <a:t>Amsterdam University of Applied Sciences</a:t>
            </a:r>
            <a:r>
              <a:rPr lang="en-IE" dirty="0"/>
              <a:t> (AUAS) in this project.</a:t>
            </a:r>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3195166"/>
            <a:ext cx="8064577" cy="738664"/>
          </a:xfrm>
          <a:prstGeom prst="rect">
            <a:avLst/>
          </a:prstGeom>
          <a:noFill/>
        </p:spPr>
        <p:txBody>
          <a:bodyPr wrap="square" rtlCol="0">
            <a:spAutoFit/>
          </a:bodyPr>
          <a:lstStyle/>
          <a:p>
            <a:pPr algn="just"/>
            <a:r>
              <a:rPr lang="en-US" dirty="0"/>
              <a:t>As a baseline scenario, it was assumed, that the stadium seats were to be treated as waste, meaning that the steel frames could be sold to metal manufacturers for recycling, while the seats could end up being partly ‘downcycled’ and partly incinerated by plastic recyclers.</a:t>
            </a:r>
            <a:endParaRPr lang="pt-P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872073"/>
            <a:ext cx="7136207" cy="738664"/>
          </a:xfrm>
          <a:prstGeom prst="rect">
            <a:avLst/>
          </a:prstGeom>
          <a:noFill/>
        </p:spPr>
        <p:txBody>
          <a:bodyPr wrap="square" rtlCol="0">
            <a:spAutoFit/>
          </a:bodyPr>
          <a:lstStyle/>
          <a:p>
            <a:pPr algn="just"/>
            <a:r>
              <a:rPr lang="pt-PT" dirty="0"/>
              <a:t>• </a:t>
            </a:r>
            <a:r>
              <a:rPr lang="en-US" dirty="0"/>
              <a:t>Scenario 1: Redistribution of seats for reuse in other stadiums</a:t>
            </a:r>
          </a:p>
          <a:p>
            <a:pPr algn="just"/>
            <a:r>
              <a:rPr lang="pt-PT" dirty="0"/>
              <a:t>• </a:t>
            </a:r>
            <a:r>
              <a:rPr lang="en-US" dirty="0"/>
              <a:t>Scenario 2: Upcycling of stadium seats to consumer chairs</a:t>
            </a:r>
          </a:p>
          <a:p>
            <a:pPr algn="just"/>
            <a:r>
              <a:rPr lang="pt-PT" dirty="0"/>
              <a:t>• </a:t>
            </a:r>
            <a:r>
              <a:rPr lang="en-US" dirty="0"/>
              <a:t>Scenario 3: Recycling the raw material of stadium seats for various applications</a:t>
            </a:r>
            <a:endParaRPr lang="pt-PT" dirty="0"/>
          </a:p>
        </p:txBody>
      </p:sp>
      <p:pic>
        <p:nvPicPr>
          <p:cNvPr id="5" name="Imagem 4">
            <a:extLst>
              <a:ext uri="{FF2B5EF4-FFF2-40B4-BE49-F238E27FC236}">
                <a16:creationId xmlns:a16="http://schemas.microsoft.com/office/drawing/2014/main" id="{0CBB7BC7-7B2B-4A30-851C-6BA924720DBE}"/>
              </a:ext>
            </a:extLst>
          </p:cNvPr>
          <p:cNvPicPr>
            <a:picLocks noChangeAspect="1"/>
          </p:cNvPicPr>
          <p:nvPr/>
        </p:nvPicPr>
        <p:blipFill>
          <a:blip r:embed="rId3"/>
          <a:stretch>
            <a:fillRect/>
          </a:stretch>
        </p:blipFill>
        <p:spPr>
          <a:xfrm>
            <a:off x="1783122" y="2610737"/>
            <a:ext cx="4649383" cy="1995172"/>
          </a:xfrm>
          <a:prstGeom prst="rect">
            <a:avLst/>
          </a:prstGeom>
        </p:spPr>
      </p:pic>
      <p:sp>
        <p:nvSpPr>
          <p:cNvPr id="8" name="CaixaDeTexto 7">
            <a:extLst>
              <a:ext uri="{FF2B5EF4-FFF2-40B4-BE49-F238E27FC236}">
                <a16:creationId xmlns:a16="http://schemas.microsoft.com/office/drawing/2014/main" id="{A9CFAF81-285C-4D11-9DC7-52266B68A504}"/>
              </a:ext>
            </a:extLst>
          </p:cNvPr>
          <p:cNvSpPr txBox="1"/>
          <p:nvPr/>
        </p:nvSpPr>
        <p:spPr>
          <a:xfrm>
            <a:off x="539711" y="1396861"/>
            <a:ext cx="8283723" cy="523220"/>
          </a:xfrm>
          <a:prstGeom prst="rect">
            <a:avLst/>
          </a:prstGeom>
          <a:noFill/>
        </p:spPr>
        <p:txBody>
          <a:bodyPr wrap="square" rtlCol="0">
            <a:spAutoFit/>
          </a:bodyPr>
          <a:lstStyle/>
          <a:p>
            <a:pPr algn="just"/>
            <a:r>
              <a:rPr lang="pt-PT" dirty="0"/>
              <a:t>With this starting point, three </a:t>
            </a:r>
            <a:r>
              <a:rPr lang="en-US" dirty="0"/>
              <a:t>alternative scenarios were explored to give the stadium seats a second life:</a:t>
            </a:r>
            <a:endParaRPr lang="pt-PT"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1687228" y="4566922"/>
            <a:ext cx="7136206"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spTree>
    <p:extLst>
      <p:ext uri="{BB962C8B-B14F-4D97-AF65-F5344CB8AC3E}">
        <p14:creationId xmlns:p14="http://schemas.microsoft.com/office/powerpoint/2010/main" val="72250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The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384995"/>
          </a:xfrm>
          <a:prstGeom prst="rect">
            <a:avLst/>
          </a:prstGeom>
          <a:noFill/>
        </p:spPr>
        <p:txBody>
          <a:bodyPr wrap="square" rtlCol="0">
            <a:spAutoFit/>
          </a:bodyPr>
          <a:lstStyle/>
          <a:p>
            <a:pPr algn="just"/>
            <a:r>
              <a:rPr lang="en-US" dirty="0"/>
              <a:t>In the first scenario, stadium seats, including the frames, are disassembled, transported and installed in other stadiums. The Amsterdam ArenA, distributed removed seats to amateur stadiums in various parts of the world. For example, 2500 seats were sent to Curaçao, 2700 to Surinam and 2000 seats were reserved to football fields in the Netherlands. This reuse scenario was helpful for amateur stadiums because of their limited means to build or upgrade their current galleries with new seats.</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Scenario 1: Redistribution of seats for reuse in other stadiums</a:t>
            </a:r>
            <a:endParaRPr lang="pt-PT" b="1" dirty="0"/>
          </a:p>
        </p:txBody>
      </p:sp>
    </p:spTree>
    <p:extLst>
      <p:ext uri="{BB962C8B-B14F-4D97-AF65-F5344CB8AC3E}">
        <p14:creationId xmlns:p14="http://schemas.microsoft.com/office/powerpoint/2010/main" val="168310874"/>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2117</Words>
  <Application>Microsoft Office PowerPoint</Application>
  <PresentationFormat>Bildschirmpräsentation (16:9)</PresentationFormat>
  <Paragraphs>143</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Bebas Neue</vt:lpstr>
      <vt:lpstr>Noto Sans</vt:lpstr>
      <vt:lpstr>Verdana</vt:lpstr>
      <vt:lpstr>Arial</vt:lpstr>
      <vt:lpstr>Creal Modern Portfolio by Slidesgo</vt:lpstr>
      <vt:lpstr>Business Modelling for Circular Economy Businesses </vt:lpstr>
      <vt:lpstr>THE SECOND LIFE OF A STADIUM SEAT</vt:lpstr>
      <vt:lpstr>Aim of the Masterclass</vt:lpstr>
      <vt:lpstr>Structure of the Masterclass</vt:lpstr>
      <vt:lpstr>Structure of the Masterclass</vt:lpstr>
      <vt:lpstr>PowerPoint-Präsentation</vt:lpstr>
      <vt:lpstr>The Amsterdam ArenA CASE STUDY</vt:lpstr>
      <vt:lpstr>The Amsterdam ArenA CASE STUDY</vt:lpstr>
      <vt:lpstr>The Amsterdam ArenA CASE STUDY</vt:lpstr>
      <vt:lpstr>The Amsterdam ArenA CASE STUDY</vt:lpstr>
      <vt:lpstr>The Amsterdam ArenA CASE STUDY</vt:lpstr>
      <vt:lpstr>The Amsterdam ArenA CASE STUDY</vt:lpstr>
      <vt:lpstr>The Amsterdam ArenA CASE STUDY</vt:lpstr>
      <vt:lpstr>The Amsterdam ArenA CASE STUDY</vt:lpstr>
      <vt:lpstr>The Amsterdam ArenA CASE STUDY</vt:lpstr>
      <vt:lpstr>The Amsterdam ArenA CASE STUDY</vt:lpstr>
      <vt:lpstr>Exercise 1</vt:lpstr>
      <vt:lpstr>Exercise 1</vt:lpstr>
      <vt:lpstr>Exercise 2</vt:lpstr>
      <vt:lpstr>Exercise 2</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68</cp:revision>
  <dcterms:modified xsi:type="dcterms:W3CDTF">2023-06-21T13:25:53Z</dcterms:modified>
</cp:coreProperties>
</file>