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9" r:id="rId6"/>
    <p:sldId id="260"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5" r:id="rId22"/>
  </p:sldIdLst>
  <p:sldSz cx="9144000" cy="5143500" type="screen16x9"/>
  <p:notesSz cx="6858000" cy="9144000"/>
  <p:embeddedFontLst>
    <p:embeddedFont>
      <p:font typeface="Bebas Neue" panose="020B0606020202050201" pitchFamily="34" charset="0"/>
      <p:regular r:id="rId24"/>
    </p:embeddedFont>
    <p:embeddedFont>
      <p:font typeface="Noto Sans" panose="020B0502040504020204" pitchFamily="3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9D96C-5BDA-4472-B112-F33E0BBA4909}" v="13" dt="2022-12-20T09:02:53.091"/>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édio 4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2" autoAdjust="0"/>
    <p:restoredTop sz="94637"/>
  </p:normalViewPr>
  <p:slideViewPr>
    <p:cSldViewPr snapToGrid="0">
      <p:cViewPr varScale="1">
        <p:scale>
          <a:sx n="104" d="100"/>
          <a:sy n="104" d="100"/>
        </p:scale>
        <p:origin x="2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43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57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87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762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03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448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799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815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51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95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35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6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7946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1CD5DA12-768B-A7F7-9A18-0377ABAAA417}"/>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480E7C90-F478-16F7-0CAA-CD44336A616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A4144038-6A8B-EA98-3816-B6E92D54219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74EA72F3-A627-6967-2F7D-4FB0CDCDB7CC}"/>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EFC999CB-1BCB-D1FB-8520-188E2A58409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E108D975-6DCB-D3F3-3D1C-92368437E5B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827345"/>
            <a:ext cx="1006682" cy="275804"/>
          </a:xfrm>
          <a:prstGeom prst="rect">
            <a:avLst/>
          </a:prstGeom>
          <a:noFill/>
          <a:ln>
            <a:noFill/>
          </a:ln>
        </p:spPr>
      </p:pic>
      <p:sp>
        <p:nvSpPr>
          <p:cNvPr id="2" name="TextBox 19">
            <a:extLst>
              <a:ext uri="{FF2B5EF4-FFF2-40B4-BE49-F238E27FC236}">
                <a16:creationId xmlns:a16="http://schemas.microsoft.com/office/drawing/2014/main" id="{B43A54FE-F703-663E-8BC9-A8741036688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7721B19-6D04-8E08-F960-EFF2D80C123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0A2FD9A3-588B-9A8C-00F6-191E2C1CA73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1C789A1-99A8-62F6-D1C6-ADCD635D008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79C63947-B7E3-B7CA-AAE0-3766E21CCBD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2FC0481-5516-9EC9-9C9D-0552E7CEBF4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187FE31A-AEB1-F478-1209-B44B64531D7D}"/>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7DBE5856-F33D-DA88-A965-3640B6E12B1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D6BADC85-1EF9-7BD1-526D-F9C20B8614F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748754"/>
            <a:ext cx="1006682" cy="275804"/>
          </a:xfrm>
          <a:prstGeom prst="rect">
            <a:avLst/>
          </a:prstGeom>
          <a:noFill/>
          <a:ln>
            <a:noFill/>
          </a:ln>
        </p:spPr>
      </p:pic>
      <p:sp>
        <p:nvSpPr>
          <p:cNvPr id="2" name="TextBox 19">
            <a:extLst>
              <a:ext uri="{FF2B5EF4-FFF2-40B4-BE49-F238E27FC236}">
                <a16:creationId xmlns:a16="http://schemas.microsoft.com/office/drawing/2014/main" id="{8D5A76B9-209E-18F4-22F6-A50BA3AA2C8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814C07DE-FDD6-DD20-8D28-FDCB45D3B39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9FFB8EDF-FA2B-75BC-CF19-FD036EE1A0D8}"/>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96609EB8-26EF-79EB-6FAA-F097BBF1A61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98D6754-5E34-8201-4EEA-2121880B0A8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CA6FE671-B13A-B999-C23C-AA0FC39078F9}"/>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3A92D138-5918-889B-3A84-9EEB5236802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EE0E55CD-CD9D-3307-5910-9F64EBCB6F2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34;p13" descr="Graphical user interface, text, application&#10;&#10;Description automatically generated">
            <a:extLst>
              <a:ext uri="{FF2B5EF4-FFF2-40B4-BE49-F238E27FC236}">
                <a16:creationId xmlns:a16="http://schemas.microsoft.com/office/drawing/2014/main" id="{228AA77C-DB39-2442-38CD-443520835C76}"/>
              </a:ext>
            </a:extLst>
          </p:cNvPr>
          <p:cNvPicPr preferRelativeResize="0"/>
          <p:nvPr userDrawn="1"/>
        </p:nvPicPr>
        <p:blipFill rotWithShape="1">
          <a:blip r:embed="rId3">
            <a:alphaModFix/>
          </a:blip>
          <a:srcRect r="25004"/>
          <a:stretch/>
        </p:blipFill>
        <p:spPr>
          <a:xfrm>
            <a:off x="72618" y="4827345"/>
            <a:ext cx="1006682" cy="275804"/>
          </a:xfrm>
          <a:prstGeom prst="rect">
            <a:avLst/>
          </a:prstGeom>
          <a:noFill/>
          <a:ln>
            <a:noFill/>
          </a:ln>
        </p:spPr>
      </p:pic>
      <p:sp>
        <p:nvSpPr>
          <p:cNvPr id="3" name="TextBox 19">
            <a:extLst>
              <a:ext uri="{FF2B5EF4-FFF2-40B4-BE49-F238E27FC236}">
                <a16:creationId xmlns:a16="http://schemas.microsoft.com/office/drawing/2014/main" id="{6DC35C3F-4B5A-173B-2D77-848D5A681D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6A5AA26A-D935-2DFD-56B2-53F2F3BD582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hva.nl/binaries/content/assets/subsites/kc-techniek/second-life-of-a-stadium-seat.pdf?15415157062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freshworks.io/design-thinking-proc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llenmacarthur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sterdamuas.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hva.nl/binaries/content/assets/subsites/kc-techniek/second-life-of-a-stadium-seat.pdf?15415157062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657331" y="126271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3200" dirty="0"/>
              <a:t>Poslovno modeliranje za tvrtke kružne ekonomije</a:t>
            </a:r>
            <a:endParaRPr sz="32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600438"/>
          </a:xfrm>
          <a:prstGeom prst="rect">
            <a:avLst/>
          </a:prstGeom>
          <a:noFill/>
        </p:spPr>
        <p:txBody>
          <a:bodyPr wrap="square" rtlCol="0">
            <a:spAutoFit/>
          </a:bodyPr>
          <a:lstStyle/>
          <a:p>
            <a:pPr algn="l" rtl="0"/>
            <a:r>
              <a:rPr lang="en-US" dirty="0"/>
              <a:t>U scenariju za istraživanje prerade stadionskih sjedala identificirano je nekoliko opcija, počevši od zbirke dizajna stolica i odgovarajućih prototipova izrađenih s originalnim sjedalima:</a:t>
            </a:r>
          </a:p>
          <a:p>
            <a:pPr algn="l" rtl="0"/>
            <a:r>
              <a:rPr lang="pt-PT" dirty="0"/>
              <a:t>•</a:t>
            </a:r>
            <a:r>
              <a:rPr lang="en-US" dirty="0"/>
              <a:t>Dizajni stolica ponovno koriste izvorne čelične okvire</a:t>
            </a:r>
            <a:endParaRPr lang="pt-PT" dirty="0"/>
          </a:p>
          <a:p>
            <a:pPr algn="l" rtl="0"/>
            <a:r>
              <a:rPr lang="pt-PT" dirty="0"/>
              <a:t>•</a:t>
            </a:r>
            <a:r>
              <a:rPr lang="en-US" dirty="0"/>
              <a:t>Dizajni stolica koji uključuju druge, postojeće okvire</a:t>
            </a:r>
            <a:endParaRPr lang="pt-PT" dirty="0"/>
          </a:p>
          <a:p>
            <a:pPr algn="l" rtl="0"/>
            <a:r>
              <a:rPr lang="pt-PT" dirty="0"/>
              <a:t>•</a:t>
            </a:r>
            <a:r>
              <a:rPr lang="en-US" dirty="0"/>
              <a:t>Dizajni stolica s prilagođenim okvirom</a:t>
            </a:r>
            <a:endParaRPr lang="pt-PT" dirty="0"/>
          </a:p>
          <a:p>
            <a:pPr algn="l" rtl="0"/>
            <a:r>
              <a:rPr lang="pt-PT" dirty="0"/>
              <a:t>•</a:t>
            </a:r>
            <a:r>
              <a:rPr lang="en-US" dirty="0"/>
              <a:t>Dizajni stolica s digitalno proizvedenim okvirom</a:t>
            </a:r>
            <a:endParaRPr lang="pt-PT"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l" rtl="0"/>
            <a:r>
              <a:rPr lang="en-US" b="1" dirty="0"/>
              <a:t>Scenarij 2: Prerada stadionskih sjedala u potrošačke stolce</a:t>
            </a:r>
            <a:endParaRPr lang="pt-PT" b="1" dirty="0"/>
          </a:p>
        </p:txBody>
      </p:sp>
    </p:spTree>
    <p:extLst>
      <p:ext uri="{BB962C8B-B14F-4D97-AF65-F5344CB8AC3E}">
        <p14:creationId xmlns:p14="http://schemas.microsoft.com/office/powerpoint/2010/main" val="385563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l" rtl="0"/>
            <a:r>
              <a:rPr lang="en-US" b="1" dirty="0"/>
              <a:t>Dizajni stolica ponovno koriste izvorne čelične okvire</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l" rtl="0"/>
            <a:r>
              <a:rPr lang="en-US" b="1" dirty="0"/>
              <a:t>Scenarij 2: Prerada stadionskih sjedala u potrošačke stolce</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488949" cy="1384995"/>
          </a:xfrm>
          <a:prstGeom prst="rect">
            <a:avLst/>
          </a:prstGeom>
          <a:noFill/>
        </p:spPr>
        <p:txBody>
          <a:bodyPr wrap="square" rtlCol="0">
            <a:spAutoFit/>
          </a:bodyPr>
          <a:lstStyle/>
          <a:p>
            <a:pPr algn="l" rtl="0"/>
            <a:r>
              <a:rPr lang="en-US" dirty="0"/>
              <a:t>Ova je opcija vjerojatno bila najbolja iz perspektive kružnog gospodarstva, budući da je cilj bio ponovno upotrijebiti što više materijala iz postojećih sjedala. Nekoliko proizvođača namještaja i proizvodnih tvrtki bilo je uključeno u razmatranje ovog rješenja. Odabrana stolica izrađena je od postojećeg okvira i plastičnih dijelova originalnog sjedala, montiranog na novoizgrađenu podlogu.</a:t>
            </a:r>
            <a:endParaRPr lang="pt-PT" dirty="0"/>
          </a:p>
        </p:txBody>
      </p:sp>
      <p:pic>
        <p:nvPicPr>
          <p:cNvPr id="3" name="Imagem 2">
            <a:extLst>
              <a:ext uri="{FF2B5EF4-FFF2-40B4-BE49-F238E27FC236}">
                <a16:creationId xmlns:a16="http://schemas.microsoft.com/office/drawing/2014/main" id="{6641F50A-2474-47D7-A494-9FE5D4396622}"/>
              </a:ext>
            </a:extLst>
          </p:cNvPr>
          <p:cNvPicPr>
            <a:picLocks noChangeAspect="1"/>
          </p:cNvPicPr>
          <p:nvPr/>
        </p:nvPicPr>
        <p:blipFill>
          <a:blip r:embed="rId3"/>
          <a:stretch>
            <a:fillRect/>
          </a:stretch>
        </p:blipFill>
        <p:spPr>
          <a:xfrm>
            <a:off x="6975832" y="1139840"/>
            <a:ext cx="1839432" cy="1258955"/>
          </a:xfrm>
          <a:prstGeom prst="rect">
            <a:avLst/>
          </a:prstGeom>
        </p:spPr>
      </p:pic>
      <p:sp>
        <p:nvSpPr>
          <p:cNvPr id="10" name="Google Shape;169;p5">
            <a:extLst>
              <a:ext uri="{FF2B5EF4-FFF2-40B4-BE49-F238E27FC236}">
                <a16:creationId xmlns:a16="http://schemas.microsoft.com/office/drawing/2014/main" id="{B0F44B04-07D1-4943-96E1-957584DC8E6C}"/>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pic>
        <p:nvPicPr>
          <p:cNvPr id="5" name="Imagem 4">
            <a:extLst>
              <a:ext uri="{FF2B5EF4-FFF2-40B4-BE49-F238E27FC236}">
                <a16:creationId xmlns:a16="http://schemas.microsoft.com/office/drawing/2014/main" id="{FD825D45-C37B-42B5-9F86-20216F4FE393}"/>
              </a:ext>
            </a:extLst>
          </p:cNvPr>
          <p:cNvPicPr>
            <a:picLocks noChangeAspect="1"/>
          </p:cNvPicPr>
          <p:nvPr/>
        </p:nvPicPr>
        <p:blipFill>
          <a:blip r:embed="rId5"/>
          <a:stretch>
            <a:fillRect/>
          </a:stretch>
        </p:blipFill>
        <p:spPr>
          <a:xfrm>
            <a:off x="6482429" y="2310341"/>
            <a:ext cx="2209800" cy="1638300"/>
          </a:xfrm>
          <a:prstGeom prst="rect">
            <a:avLst/>
          </a:prstGeom>
        </p:spPr>
      </p:pic>
      <p:sp>
        <p:nvSpPr>
          <p:cNvPr id="11" name="Google Shape;169;p5">
            <a:extLst>
              <a:ext uri="{FF2B5EF4-FFF2-40B4-BE49-F238E27FC236}">
                <a16:creationId xmlns:a16="http://schemas.microsoft.com/office/drawing/2014/main" id="{3B51ACBA-DAF1-492F-9714-8231C881576E}"/>
              </a:ext>
            </a:extLst>
          </p:cNvPr>
          <p:cNvSpPr txBox="1">
            <a:spLocks/>
          </p:cNvSpPr>
          <p:nvPr/>
        </p:nvSpPr>
        <p:spPr>
          <a:xfrm>
            <a:off x="6315740" y="3746204"/>
            <a:ext cx="24650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Prototip jedne stolice koja se može povezati s drugima, izradio</a:t>
            </a:r>
            <a:r>
              <a:rPr lang="en-US" sz="800" dirty="0" err="1">
                <a:solidFill>
                  <a:srgbClr val="000000"/>
                </a:solidFill>
              </a:rPr>
              <a:t>Ahrend</a:t>
            </a:r>
            <a:r>
              <a:rPr lang="en-US" sz="800" dirty="0">
                <a:solidFill>
                  <a:srgbClr val="000000"/>
                </a:solidFill>
              </a:rPr>
              <a:t>.</a:t>
            </a:r>
          </a:p>
        </p:txBody>
      </p:sp>
    </p:spTree>
    <p:extLst>
      <p:ext uri="{BB962C8B-B14F-4D97-AF65-F5344CB8AC3E}">
        <p14:creationId xmlns:p14="http://schemas.microsoft.com/office/powerpoint/2010/main" val="93119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l" rtl="0"/>
            <a:r>
              <a:rPr lang="en-US" b="1" dirty="0"/>
              <a:t>Dizajni stolica koji uključuju druge, postojeće okvire</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l" rtl="0"/>
            <a:r>
              <a:rPr lang="en-US" b="1" dirty="0"/>
              <a:t>Scenarij 2: Prerada stadionskih sjedala u potrošačke stolce</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574010" cy="2031325"/>
          </a:xfrm>
          <a:prstGeom prst="rect">
            <a:avLst/>
          </a:prstGeom>
          <a:noFill/>
        </p:spPr>
        <p:txBody>
          <a:bodyPr wrap="square" rtlCol="0">
            <a:spAutoFit/>
          </a:bodyPr>
          <a:lstStyle/>
          <a:p>
            <a:pPr algn="l" rtl="0"/>
            <a:r>
              <a:rPr lang="en-US" dirty="0"/>
              <a:t>Ovo je bila opcija postavljanja plastičnih stadionskih sjedala na postojeći, po mogućnosti ponovno korišteni, okvir stolca u rješenju za preradu. Postojeći okviri pomažu u smanjenju utjecaja na okoliš i predstavljaju uštedu troškova, jer nije bilo potrebno proizvoditi nove. Unatoč tome, geometrija postojećih starih sjedala toliko je specifična da se pokazalo teško pronaći odgovarajuće okvire za njihovo savršeno uklapanje i montažu. Rješenje je bilo u daljnjim prilagodbama plastičnih dijelova, što je rezultiralo s više rada i materijala.</a:t>
            </a:r>
            <a:endParaRPr lang="pt-PT" dirty="0"/>
          </a:p>
        </p:txBody>
      </p:sp>
      <p:sp>
        <p:nvSpPr>
          <p:cNvPr id="10" name="Google Shape;169;p5">
            <a:extLst>
              <a:ext uri="{FF2B5EF4-FFF2-40B4-BE49-F238E27FC236}">
                <a16:creationId xmlns:a16="http://schemas.microsoft.com/office/drawing/2014/main" id="{9B72FD08-139C-432F-9658-F8506DEA2ECF}"/>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7" name="Imagem 6">
            <a:extLst>
              <a:ext uri="{FF2B5EF4-FFF2-40B4-BE49-F238E27FC236}">
                <a16:creationId xmlns:a16="http://schemas.microsoft.com/office/drawing/2014/main" id="{E2FAEFB3-AE13-4EA7-8095-FC6507E7CEF1}"/>
              </a:ext>
            </a:extLst>
          </p:cNvPr>
          <p:cNvPicPr>
            <a:picLocks noChangeAspect="1"/>
          </p:cNvPicPr>
          <p:nvPr/>
        </p:nvPicPr>
        <p:blipFill>
          <a:blip r:embed="rId4"/>
          <a:stretch>
            <a:fillRect/>
          </a:stretch>
        </p:blipFill>
        <p:spPr>
          <a:xfrm>
            <a:off x="6683507" y="1603946"/>
            <a:ext cx="1714500" cy="2305050"/>
          </a:xfrm>
          <a:prstGeom prst="rect">
            <a:avLst/>
          </a:prstGeom>
        </p:spPr>
      </p:pic>
      <p:sp>
        <p:nvSpPr>
          <p:cNvPr id="12" name="Google Shape;169;p5">
            <a:extLst>
              <a:ext uri="{FF2B5EF4-FFF2-40B4-BE49-F238E27FC236}">
                <a16:creationId xmlns:a16="http://schemas.microsoft.com/office/drawing/2014/main" id="{8CF46621-DCCD-4DDC-BF9A-EDCD8E2D0F62}"/>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Prototip stolca s postojećim cijevnim okvirom, izradio AUAS.</a:t>
            </a:r>
          </a:p>
        </p:txBody>
      </p:sp>
    </p:spTree>
    <p:extLst>
      <p:ext uri="{BB962C8B-B14F-4D97-AF65-F5344CB8AC3E}">
        <p14:creationId xmlns:p14="http://schemas.microsoft.com/office/powerpoint/2010/main" val="198381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l" rtl="0"/>
            <a:r>
              <a:rPr lang="en-US" b="1" dirty="0"/>
              <a:t>Dizajni stolica s prilagođenim okvirom</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l" rtl="0"/>
            <a:r>
              <a:rPr lang="en-US" b="1" dirty="0"/>
              <a:t>Scenarij 2: Prerada stadionskih sjedala u potrošačke stolce</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574010" cy="1815882"/>
          </a:xfrm>
          <a:prstGeom prst="rect">
            <a:avLst/>
          </a:prstGeom>
          <a:noFill/>
        </p:spPr>
        <p:txBody>
          <a:bodyPr wrap="square" rtlCol="0">
            <a:spAutoFit/>
          </a:bodyPr>
          <a:lstStyle/>
          <a:p>
            <a:pPr algn="l" rtl="0"/>
            <a:r>
              <a:rPr lang="en-US" dirty="0"/>
              <a:t>Također je istražena mogućnost izrade okvira po narudžbi, kako bi se izbjegao rizik niske dostupnosti postojećih okvira. Uzimajući u obzir nekoliko rješenja, prvi novi okvir stolice proizveden je ručno, koristeći reciklirano drvo s industrijskih paleta kao sirovinu. Iako je potencijalno dobro rješenje, povećanje proizvodnje na veće količine ne bi bilo lako zbog ograničenja povezanih s metodom proizvodnje i potrebnom radnom snagom.</a:t>
            </a:r>
            <a:endParaRPr lang="pt-PT" dirty="0"/>
          </a:p>
        </p:txBody>
      </p:sp>
      <p:sp>
        <p:nvSpPr>
          <p:cNvPr id="10" name="Google Shape;169;p5">
            <a:extLst>
              <a:ext uri="{FF2B5EF4-FFF2-40B4-BE49-F238E27FC236}">
                <a16:creationId xmlns:a16="http://schemas.microsoft.com/office/drawing/2014/main" id="{8AB3F028-B217-4125-ACBD-99C53B14D831}"/>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3" name="Imagem 2">
            <a:extLst>
              <a:ext uri="{FF2B5EF4-FFF2-40B4-BE49-F238E27FC236}">
                <a16:creationId xmlns:a16="http://schemas.microsoft.com/office/drawing/2014/main" id="{8C045461-7479-4345-96C8-2803740DF62B}"/>
              </a:ext>
            </a:extLst>
          </p:cNvPr>
          <p:cNvPicPr>
            <a:picLocks noChangeAspect="1"/>
          </p:cNvPicPr>
          <p:nvPr/>
        </p:nvPicPr>
        <p:blipFill>
          <a:blip r:embed="rId4"/>
          <a:stretch>
            <a:fillRect/>
          </a:stretch>
        </p:blipFill>
        <p:spPr>
          <a:xfrm>
            <a:off x="6700795" y="1536925"/>
            <a:ext cx="1790700" cy="2381250"/>
          </a:xfrm>
          <a:prstGeom prst="rect">
            <a:avLst/>
          </a:prstGeom>
        </p:spPr>
      </p:pic>
      <p:sp>
        <p:nvSpPr>
          <p:cNvPr id="11" name="Google Shape;169;p5">
            <a:extLst>
              <a:ext uri="{FF2B5EF4-FFF2-40B4-BE49-F238E27FC236}">
                <a16:creationId xmlns:a16="http://schemas.microsoft.com/office/drawing/2014/main" id="{C30C9246-3325-4143-B2BA-358A14FA8766}"/>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Prototip s prilagođenim okvirom koji koristi obnovljeno drvo, dizajnirao AUAS i izradio</a:t>
            </a:r>
            <a:r>
              <a:rPr lang="en-US" sz="800" dirty="0" err="1">
                <a:solidFill>
                  <a:srgbClr val="000000"/>
                </a:solidFill>
              </a:rPr>
              <a:t>Panter</a:t>
            </a:r>
            <a:r>
              <a:rPr lang="en-US" sz="800" dirty="0">
                <a:solidFill>
                  <a:srgbClr val="000000"/>
                </a:solidFill>
              </a:rPr>
              <a:t>.</a:t>
            </a:r>
          </a:p>
        </p:txBody>
      </p:sp>
    </p:spTree>
    <p:extLst>
      <p:ext uri="{BB962C8B-B14F-4D97-AF65-F5344CB8AC3E}">
        <p14:creationId xmlns:p14="http://schemas.microsoft.com/office/powerpoint/2010/main" val="160798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l" rtl="0"/>
            <a:r>
              <a:rPr lang="en-US" b="1" dirty="0"/>
              <a:t>Dizajni stolica s digitalno proizvedenim okvirom</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11503"/>
            <a:ext cx="8064577" cy="307777"/>
          </a:xfrm>
          <a:prstGeom prst="rect">
            <a:avLst/>
          </a:prstGeom>
          <a:noFill/>
        </p:spPr>
        <p:txBody>
          <a:bodyPr wrap="square" rtlCol="0">
            <a:spAutoFit/>
          </a:bodyPr>
          <a:lstStyle/>
          <a:p>
            <a:pPr algn="l" rtl="0"/>
            <a:r>
              <a:rPr lang="en-US" b="1" dirty="0"/>
              <a:t>Scenarij 2: Prerada stadionskih sjedala u potrošačke stolce</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487702" y="2217235"/>
            <a:ext cx="5297566" cy="2677656"/>
          </a:xfrm>
          <a:prstGeom prst="rect">
            <a:avLst/>
          </a:prstGeom>
          <a:noFill/>
        </p:spPr>
        <p:txBody>
          <a:bodyPr wrap="square" rtlCol="0">
            <a:spAutoFit/>
          </a:bodyPr>
          <a:lstStyle/>
          <a:p>
            <a:pPr algn="l" rtl="0"/>
            <a:r>
              <a:rPr lang="en-US" dirty="0"/>
              <a:t>Digitalna proizvodnja olakšava stvaranje složenih oblika koji odgovaraju specifičnim karakteristikama plastičnih sjedala.</a:t>
            </a:r>
          </a:p>
          <a:p>
            <a:pPr algn="l" rtl="0"/>
            <a:endParaRPr lang="en-US" dirty="0"/>
          </a:p>
          <a:p>
            <a:pPr algn="l" rtl="0"/>
            <a:r>
              <a:rPr lang="en-US" dirty="0"/>
              <a:t>Jedan primjer bio je skup zasebnih ravnih drvenih dijelova koje kupac može sastaviti. Može se proizvesti pomoću CNC-a, glodajući jednu standardnu ​​drvenu ploču, savršeno pogodnu za pakiranje i otpremu krajnjem kupcu. Ovom istom metodom je kao alternativa proizvedena sklopiva stolica. 3D ispis korišten je za izradu plastične spojnice za međusobno povezivanje standardnih cjevastih profila u odgovarajući okvir stolca. Ova bi opcija mogla pomoći u smanjenju troškova transporta zbog mogućeg ispisa na različitim lokacijama.</a:t>
            </a:r>
            <a:endParaRPr lang="pt-PT" dirty="0"/>
          </a:p>
        </p:txBody>
      </p:sp>
      <p:pic>
        <p:nvPicPr>
          <p:cNvPr id="5" name="Imagem 4">
            <a:extLst>
              <a:ext uri="{FF2B5EF4-FFF2-40B4-BE49-F238E27FC236}">
                <a16:creationId xmlns:a16="http://schemas.microsoft.com/office/drawing/2014/main" id="{B2356789-E05C-4CE0-926E-31E45142503C}"/>
              </a:ext>
            </a:extLst>
          </p:cNvPr>
          <p:cNvPicPr>
            <a:picLocks noChangeAspect="1"/>
          </p:cNvPicPr>
          <p:nvPr/>
        </p:nvPicPr>
        <p:blipFill>
          <a:blip r:embed="rId4"/>
          <a:stretch>
            <a:fillRect/>
          </a:stretch>
        </p:blipFill>
        <p:spPr>
          <a:xfrm>
            <a:off x="6154723" y="2448285"/>
            <a:ext cx="1521195" cy="1477103"/>
          </a:xfrm>
          <a:prstGeom prst="rect">
            <a:avLst/>
          </a:prstGeom>
        </p:spPr>
      </p:pic>
      <p:pic>
        <p:nvPicPr>
          <p:cNvPr id="7" name="Imagem 6">
            <a:extLst>
              <a:ext uri="{FF2B5EF4-FFF2-40B4-BE49-F238E27FC236}">
                <a16:creationId xmlns:a16="http://schemas.microsoft.com/office/drawing/2014/main" id="{86618110-A619-46E8-9E23-E52ABD5F0CFB}"/>
              </a:ext>
            </a:extLst>
          </p:cNvPr>
          <p:cNvPicPr>
            <a:picLocks noChangeAspect="1"/>
          </p:cNvPicPr>
          <p:nvPr/>
        </p:nvPicPr>
        <p:blipFill>
          <a:blip r:embed="rId5"/>
          <a:stretch>
            <a:fillRect/>
          </a:stretch>
        </p:blipFill>
        <p:spPr>
          <a:xfrm>
            <a:off x="7579059" y="1001912"/>
            <a:ext cx="1378102" cy="1922089"/>
          </a:xfrm>
          <a:prstGeom prst="rect">
            <a:avLst/>
          </a:prstGeom>
        </p:spPr>
      </p:pic>
      <p:sp>
        <p:nvSpPr>
          <p:cNvPr id="11" name="Google Shape;169;p5">
            <a:extLst>
              <a:ext uri="{FF2B5EF4-FFF2-40B4-BE49-F238E27FC236}">
                <a16:creationId xmlns:a16="http://schemas.microsoft.com/office/drawing/2014/main" id="{6CCDB2AE-D6B0-4DC5-B224-E055C3B4766E}"/>
              </a:ext>
            </a:extLst>
          </p:cNvPr>
          <p:cNvSpPr txBox="1">
            <a:spLocks/>
          </p:cNvSpPr>
          <p:nvPr/>
        </p:nvSpPr>
        <p:spPr>
          <a:xfrm>
            <a:off x="6044641" y="3925388"/>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Dizajn i prototipovi od strane AUAS-a s digitalno proizvedenim okvirom koji se može jednostavno izraditi</a:t>
            </a:r>
            <a:r>
              <a:rPr lang="en-US" sz="800" dirty="0" err="1">
                <a:solidFill>
                  <a:srgbClr val="000000"/>
                </a:solidFill>
              </a:rPr>
              <a:t>kostimirani</a:t>
            </a:r>
            <a:r>
              <a:rPr lang="en-US" sz="800" dirty="0">
                <a:solidFill>
                  <a:srgbClr val="000000"/>
                </a:solidFill>
              </a:rPr>
              <a:t>.</a:t>
            </a:r>
          </a:p>
        </p:txBody>
      </p:sp>
      <p:sp>
        <p:nvSpPr>
          <p:cNvPr id="12" name="Google Shape;169;p5">
            <a:extLst>
              <a:ext uri="{FF2B5EF4-FFF2-40B4-BE49-F238E27FC236}">
                <a16:creationId xmlns:a16="http://schemas.microsoft.com/office/drawing/2014/main" id="{880A34CF-86D8-4B64-9FAB-4EF7326901B6}"/>
              </a:ext>
            </a:extLst>
          </p:cNvPr>
          <p:cNvSpPr txBox="1">
            <a:spLocks/>
          </p:cNvSpPr>
          <p:nvPr/>
        </p:nvSpPr>
        <p:spPr>
          <a:xfrm>
            <a:off x="7583923" y="2877891"/>
            <a:ext cx="1378102"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Prototip sklopive stolice tvrtke AUAS</a:t>
            </a:r>
          </a:p>
        </p:txBody>
      </p:sp>
    </p:spTree>
    <p:extLst>
      <p:ext uri="{BB962C8B-B14F-4D97-AF65-F5344CB8AC3E}">
        <p14:creationId xmlns:p14="http://schemas.microsoft.com/office/powerpoint/2010/main" val="262231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l" rtl="0"/>
            <a:r>
              <a:rPr lang="en-US" b="1" dirty="0"/>
              <a:t>Scenarij 3: Recikliranje sirovog materijala stadionskih sjedala za različite primjene</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717691" y="2141815"/>
            <a:ext cx="5297566" cy="1815882"/>
          </a:xfrm>
          <a:prstGeom prst="rect">
            <a:avLst/>
          </a:prstGeom>
          <a:noFill/>
        </p:spPr>
        <p:txBody>
          <a:bodyPr wrap="square" rtlCol="0">
            <a:spAutoFit/>
          </a:bodyPr>
          <a:lstStyle/>
          <a:p>
            <a:pPr algn="l" rtl="0"/>
            <a:r>
              <a:rPr lang="en-US" dirty="0"/>
              <a:t>Neće svih 50.000 stadionskih sjedala biti prikladno za ponovnu upotrebu kroz redistribuciju ili upcycling zbog polomljenih, degradiranih sjedala. Za te preostale plastične dijelove istražen je postupak recikliranja kako bi se upotrijebili kao 'nova' sirovina za izradu proizvoda.</a:t>
            </a:r>
          </a:p>
          <a:p>
            <a:pPr algn="l" rtl="0"/>
            <a:r>
              <a:rPr lang="en-US" dirty="0"/>
              <a:t>S ciljem da sirovi materijal sjedala bude što bliži originalu, testirane su različite tehnike obrade, kako bi se odredile moguće primjene, naime prešanje pod pritiskom i injekcijsko prešanje te 3D ispis.</a:t>
            </a:r>
            <a:endParaRPr lang="pt-PT" dirty="0"/>
          </a:p>
        </p:txBody>
      </p:sp>
      <p:pic>
        <p:nvPicPr>
          <p:cNvPr id="2" name="Imagem 1">
            <a:extLst>
              <a:ext uri="{FF2B5EF4-FFF2-40B4-BE49-F238E27FC236}">
                <a16:creationId xmlns:a16="http://schemas.microsoft.com/office/drawing/2014/main" id="{62F9E712-5076-46FA-B46A-E227812E118B}"/>
              </a:ext>
            </a:extLst>
          </p:cNvPr>
          <p:cNvPicPr>
            <a:picLocks noChangeAspect="1"/>
          </p:cNvPicPr>
          <p:nvPr/>
        </p:nvPicPr>
        <p:blipFill>
          <a:blip r:embed="rId4"/>
          <a:stretch>
            <a:fillRect/>
          </a:stretch>
        </p:blipFill>
        <p:spPr>
          <a:xfrm>
            <a:off x="6074022" y="2445616"/>
            <a:ext cx="2752724" cy="1319212"/>
          </a:xfrm>
          <a:prstGeom prst="rect">
            <a:avLst/>
          </a:prstGeom>
        </p:spPr>
      </p:pic>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044640" y="3755260"/>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Granulat</a:t>
            </a:r>
            <a:r>
              <a:rPr lang="en-US" sz="800" dirty="0" err="1">
                <a:solidFill>
                  <a:srgbClr val="000000"/>
                </a:solidFill>
              </a:rPr>
              <a:t>staro</a:t>
            </a:r>
            <a:r>
              <a:rPr lang="en-US" sz="800" dirty="0">
                <a:solidFill>
                  <a:srgbClr val="000000"/>
                </a:solidFill>
              </a:rPr>
              <a:t>plastična sjedala.</a:t>
            </a:r>
          </a:p>
        </p:txBody>
      </p:sp>
    </p:spTree>
    <p:extLst>
      <p:ext uri="{BB962C8B-B14F-4D97-AF65-F5344CB8AC3E}">
        <p14:creationId xmlns:p14="http://schemas.microsoft.com/office/powerpoint/2010/main" val="27955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523220"/>
          </a:xfrm>
          <a:prstGeom prst="rect">
            <a:avLst/>
          </a:prstGeom>
          <a:noFill/>
        </p:spPr>
        <p:txBody>
          <a:bodyPr wrap="square" rtlCol="0">
            <a:spAutoFit/>
          </a:bodyPr>
          <a:lstStyle/>
          <a:p>
            <a:pPr algn="l" rtl="0"/>
            <a:r>
              <a:rPr lang="en-US" b="1" dirty="0"/>
              <a:t>Scenarij 3: Recikliranje sirovog materijala stadionskih sjedala za</a:t>
            </a:r>
          </a:p>
          <a:p>
            <a:pPr algn="l" rtl="0"/>
            <a:r>
              <a:rPr lang="en-US" b="1" dirty="0"/>
              <a:t>razne aplikacije</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777792" y="2149680"/>
            <a:ext cx="5297566" cy="2246769"/>
          </a:xfrm>
          <a:prstGeom prst="rect">
            <a:avLst/>
          </a:prstGeom>
          <a:noFill/>
        </p:spPr>
        <p:txBody>
          <a:bodyPr wrap="square" rtlCol="0">
            <a:spAutoFit/>
          </a:bodyPr>
          <a:lstStyle/>
          <a:p>
            <a:pPr algn="l" rtl="0"/>
            <a:r>
              <a:rPr lang="en-US" dirty="0"/>
              <a:t>Nakon testiranja, granulat sjedala pokazao se jednako učinkovitim kao čisti polipropilen. Vlačna čvrstoća, elastičnost i gustoća pokazali su obećavajuće rezultate: pokazali su dobru izvedbu materijala, neznatno inferiornu u odnosu na prvi novi materijal. (konačna prijava podliježe dodatnoj analizi materijala)</a:t>
            </a:r>
          </a:p>
          <a:p>
            <a:pPr algn="l" rtl="0"/>
            <a:endParaRPr lang="en-US" dirty="0"/>
          </a:p>
          <a:p>
            <a:pPr algn="l" rtl="0"/>
            <a:r>
              <a:rPr lang="en-US" dirty="0"/>
              <a:t>3D ispis može promicati kružno gospodarstvo upotrebom reciklirane plastike i otključati kreativni potencijal, društvenu povezanost i pozitivan utjecaj na okoliš kojima treba pristupiti.</a:t>
            </a:r>
            <a:endParaRPr lang="pt-PT" dirty="0"/>
          </a:p>
        </p:txBody>
      </p:sp>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327479" y="4162048"/>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3D ispis velikih razmjera s industrijskom robotskom rukom.</a:t>
            </a:r>
          </a:p>
        </p:txBody>
      </p:sp>
      <p:pic>
        <p:nvPicPr>
          <p:cNvPr id="3" name="Imagem 2">
            <a:extLst>
              <a:ext uri="{FF2B5EF4-FFF2-40B4-BE49-F238E27FC236}">
                <a16:creationId xmlns:a16="http://schemas.microsoft.com/office/drawing/2014/main" id="{D6736125-F82E-4B53-8880-02D1361E700A}"/>
              </a:ext>
            </a:extLst>
          </p:cNvPr>
          <p:cNvPicPr>
            <a:picLocks noChangeAspect="1"/>
          </p:cNvPicPr>
          <p:nvPr/>
        </p:nvPicPr>
        <p:blipFill>
          <a:blip r:embed="rId4"/>
          <a:stretch>
            <a:fillRect/>
          </a:stretch>
        </p:blipFill>
        <p:spPr>
          <a:xfrm>
            <a:off x="6130676" y="1292457"/>
            <a:ext cx="2767011" cy="1176337"/>
          </a:xfrm>
          <a:prstGeom prst="rect">
            <a:avLst/>
          </a:prstGeom>
        </p:spPr>
      </p:pic>
      <p:pic>
        <p:nvPicPr>
          <p:cNvPr id="4" name="Imagem 3">
            <a:extLst>
              <a:ext uri="{FF2B5EF4-FFF2-40B4-BE49-F238E27FC236}">
                <a16:creationId xmlns:a16="http://schemas.microsoft.com/office/drawing/2014/main" id="{35D8109F-F5E7-4BA2-9243-ABC2396953C5}"/>
              </a:ext>
            </a:extLst>
          </p:cNvPr>
          <p:cNvPicPr>
            <a:picLocks noChangeAspect="1"/>
          </p:cNvPicPr>
          <p:nvPr/>
        </p:nvPicPr>
        <p:blipFill>
          <a:blip r:embed="rId5"/>
          <a:stretch>
            <a:fillRect/>
          </a:stretch>
        </p:blipFill>
        <p:spPr>
          <a:xfrm>
            <a:off x="6458547" y="2718993"/>
            <a:ext cx="2364711" cy="1492974"/>
          </a:xfrm>
          <a:prstGeom prst="rect">
            <a:avLst/>
          </a:prstGeom>
        </p:spPr>
      </p:pic>
      <p:sp>
        <p:nvSpPr>
          <p:cNvPr id="10" name="Google Shape;169;p5">
            <a:extLst>
              <a:ext uri="{FF2B5EF4-FFF2-40B4-BE49-F238E27FC236}">
                <a16:creationId xmlns:a16="http://schemas.microsoft.com/office/drawing/2014/main" id="{5DE37BD9-67F2-4E25-B712-EA91A7CE7C32}"/>
              </a:ext>
            </a:extLst>
          </p:cNvPr>
          <p:cNvSpPr txBox="1">
            <a:spLocks/>
          </p:cNvSpPr>
          <p:nvPr/>
        </p:nvSpPr>
        <p:spPr>
          <a:xfrm>
            <a:off x="6241312" y="2369313"/>
            <a:ext cx="2902687"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3D ispis filamenta i šipki za ispitivanje rastezanja za ispitivanje materijala</a:t>
            </a:r>
          </a:p>
        </p:txBody>
      </p:sp>
    </p:spTree>
    <p:extLst>
      <p:ext uri="{BB962C8B-B14F-4D97-AF65-F5344CB8AC3E}">
        <p14:creationId xmlns:p14="http://schemas.microsoft.com/office/powerpoint/2010/main" val="128088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Vježba 1</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l" rtl="0"/>
            <a:r>
              <a:rPr lang="en-US" b="1" dirty="0"/>
              <a:t>Dizajnersko razmišljanje</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011850"/>
            <a:ext cx="3681414" cy="2031325"/>
          </a:xfrm>
          <a:prstGeom prst="rect">
            <a:avLst/>
          </a:prstGeom>
          <a:noFill/>
        </p:spPr>
        <p:txBody>
          <a:bodyPr wrap="square" rtlCol="0">
            <a:spAutoFit/>
          </a:bodyPr>
          <a:lstStyle/>
          <a:p>
            <a:pPr algn="l" rtl="0"/>
            <a:r>
              <a:rPr lang="en-US" dirty="0"/>
              <a:t>Zamislite da morate pronaći rješenje kako bi se ti stari plastični stolci mogli transformirati u zajedničkoj akciji ponovne upotrebe/recikliranja s drugim zemljama.</a:t>
            </a:r>
          </a:p>
          <a:p>
            <a:pPr algn="l" rtl="0"/>
            <a:endParaRPr lang="en-US" dirty="0"/>
          </a:p>
          <a:p>
            <a:pPr algn="l" rtl="0"/>
            <a:r>
              <a:rPr lang="en-US" dirty="0"/>
              <a:t>Imate zadatak </a:t>
            </a:r>
            <a:r>
              <a:rPr lang="en-US" dirty="0" err="1"/>
              <a:t>stvoriti</a:t>
            </a:r>
            <a:r>
              <a:rPr lang="en-US" dirty="0"/>
              <a:t> </a:t>
            </a:r>
            <a:r>
              <a:rPr lang="pt-PT" b="1" dirty="0" err="1"/>
              <a:t>Platno</a:t>
            </a:r>
            <a:r>
              <a:rPr lang="pt-PT" b="1" dirty="0"/>
              <a:t> </a:t>
            </a:r>
            <a:r>
              <a:rPr lang="pt-PT" b="1" dirty="0" err="1"/>
              <a:t>poslovnog</a:t>
            </a:r>
            <a:r>
              <a:rPr lang="pt-PT" b="1"/>
              <a:t> modela </a:t>
            </a:r>
            <a:r>
              <a:rPr lang="en-US" b="1"/>
              <a:t>kao</a:t>
            </a:r>
            <a:r>
              <a:rPr lang="en-US" b="1" dirty="0"/>
              <a:t> strukturirani pristup planiranju strategije i procesa vođenog dizajnom</a:t>
            </a:r>
            <a:r>
              <a:rPr lang="en-US" dirty="0"/>
              <a:t>.</a:t>
            </a:r>
            <a:endParaRPr lang="pt-PT" dirty="0"/>
          </a:p>
        </p:txBody>
      </p:sp>
      <p:pic>
        <p:nvPicPr>
          <p:cNvPr id="1026" name="Picture 2" descr="  The design thinking process according to the    Stanford d. School   .  ">
            <a:extLst>
              <a:ext uri="{FF2B5EF4-FFF2-40B4-BE49-F238E27FC236}">
                <a16:creationId xmlns:a16="http://schemas.microsoft.com/office/drawing/2014/main" id="{788EC393-33A2-478A-B734-3049B4CE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123" y="1756915"/>
            <a:ext cx="4221123" cy="142169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9;p5">
            <a:extLst>
              <a:ext uri="{FF2B5EF4-FFF2-40B4-BE49-F238E27FC236}">
                <a16:creationId xmlns:a16="http://schemas.microsoft.com/office/drawing/2014/main" id="{3F850466-C50F-42B8-B59B-4A7631A1AA22}"/>
              </a:ext>
            </a:extLst>
          </p:cNvPr>
          <p:cNvSpPr txBox="1">
            <a:spLocks/>
          </p:cNvSpPr>
          <p:nvPr/>
        </p:nvSpPr>
        <p:spPr>
          <a:xfrm>
            <a:off x="5569468" y="3103660"/>
            <a:ext cx="3034820"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4"/>
              </a:rPr>
              <a:t>https://freshworks.io/design-thinking-process/</a:t>
            </a:r>
            <a:endParaRPr lang="en-US" sz="800" dirty="0">
              <a:solidFill>
                <a:srgbClr val="000000"/>
              </a:solidFill>
            </a:endParaRPr>
          </a:p>
        </p:txBody>
      </p:sp>
    </p:spTree>
    <p:extLst>
      <p:ext uri="{BB962C8B-B14F-4D97-AF65-F5344CB8AC3E}">
        <p14:creationId xmlns:p14="http://schemas.microsoft.com/office/powerpoint/2010/main" val="76656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 name="Imagem 1">
            <a:extLst>
              <a:ext uri="{FF2B5EF4-FFF2-40B4-BE49-F238E27FC236}">
                <a16:creationId xmlns:a16="http://schemas.microsoft.com/office/drawing/2014/main" id="{141F4FCB-6933-41FD-BAF1-5D1EE8C71F3E}"/>
              </a:ext>
            </a:extLst>
          </p:cNvPr>
          <p:cNvPicPr>
            <a:picLocks noChangeAspect="1"/>
          </p:cNvPicPr>
          <p:nvPr/>
        </p:nvPicPr>
        <p:blipFill>
          <a:blip r:embed="rId3"/>
          <a:stretch>
            <a:fillRect/>
          </a:stretch>
        </p:blipFill>
        <p:spPr>
          <a:xfrm>
            <a:off x="2881423" y="1368198"/>
            <a:ext cx="5960548" cy="3360587"/>
          </a:xfrm>
          <a:prstGeom prst="rect">
            <a:avLst/>
          </a:prstGeom>
        </p:spPr>
      </p:pic>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Vježba 1</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397171" y="1713550"/>
            <a:ext cx="2292867" cy="2246769"/>
          </a:xfrm>
          <a:prstGeom prst="rect">
            <a:avLst/>
          </a:prstGeom>
          <a:noFill/>
        </p:spPr>
        <p:txBody>
          <a:bodyPr wrap="square" rtlCol="0">
            <a:spAutoFit/>
          </a:bodyPr>
          <a:lstStyle/>
          <a:p>
            <a:pPr algn="l" rtl="0"/>
            <a:r>
              <a:rPr lang="pt-PT" b="1" dirty="0"/>
              <a:t>Design Thinking Canvas</a:t>
            </a:r>
          </a:p>
          <a:p>
            <a:pPr algn="l" rtl="0"/>
            <a:endParaRPr lang="pt-PT" b="1" dirty="0"/>
          </a:p>
          <a:p>
            <a:pPr algn="l" rtl="0"/>
            <a:r>
              <a:rPr lang="en-US" dirty="0"/>
              <a:t>Design Thinking Canvas vaša je karta. Koristite ga za odabir odredišta vašeg projekta, planiranje najbolje rute do tamo, stvaranje detaljnih uputa za sigurno putovanje i bilježenje vašeg napretka dok idete.</a:t>
            </a:r>
            <a:endParaRPr lang="pt-PT" b="1" dirty="0"/>
          </a:p>
        </p:txBody>
      </p:sp>
    </p:spTree>
    <p:extLst>
      <p:ext uri="{BB962C8B-B14F-4D97-AF65-F5344CB8AC3E}">
        <p14:creationId xmlns:p14="http://schemas.microsoft.com/office/powerpoint/2010/main" val="284257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Vježba 2</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l" rtl="0"/>
            <a:r>
              <a:rPr lang="en-US" b="1" dirty="0"/>
              <a:t>Platno poslovnog modela</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77671"/>
            <a:ext cx="3681414" cy="1384995"/>
          </a:xfrm>
          <a:prstGeom prst="rect">
            <a:avLst/>
          </a:prstGeom>
          <a:noFill/>
        </p:spPr>
        <p:txBody>
          <a:bodyPr wrap="square" rtlCol="0">
            <a:spAutoFit/>
          </a:bodyPr>
          <a:lstStyle/>
          <a:p>
            <a:pPr algn="l" rtl="0"/>
            <a:r>
              <a:rPr lang="en-IE" dirty="0"/>
              <a:t>Zamislite da ste proizvođač plastičnih stolica suočen s velikom nestašicom sirovina i trebate pronaći rješenje za svoje poslovanje po principima kružnog gospodarstva. Koristite Business Model Canvas za razvoj novog poslovnog modela.</a:t>
            </a:r>
          </a:p>
        </p:txBody>
      </p:sp>
      <p:pic>
        <p:nvPicPr>
          <p:cNvPr id="2" name="Imagem 1">
            <a:extLst>
              <a:ext uri="{FF2B5EF4-FFF2-40B4-BE49-F238E27FC236}">
                <a16:creationId xmlns:a16="http://schemas.microsoft.com/office/drawing/2014/main" id="{937D64E2-E581-4A75-8963-DD1E895B32E2}"/>
              </a:ext>
            </a:extLst>
          </p:cNvPr>
          <p:cNvPicPr>
            <a:picLocks noChangeAspect="1"/>
          </p:cNvPicPr>
          <p:nvPr/>
        </p:nvPicPr>
        <p:blipFill>
          <a:blip r:embed="rId3"/>
          <a:stretch>
            <a:fillRect/>
          </a:stretch>
        </p:blipFill>
        <p:spPr>
          <a:xfrm>
            <a:off x="4922877" y="966787"/>
            <a:ext cx="2886075" cy="3209925"/>
          </a:xfrm>
          <a:prstGeom prst="rect">
            <a:avLst/>
          </a:prstGeom>
        </p:spPr>
      </p:pic>
    </p:spTree>
    <p:extLst>
      <p:ext uri="{BB962C8B-B14F-4D97-AF65-F5344CB8AC3E}">
        <p14:creationId xmlns:p14="http://schemas.microsoft.com/office/powerpoint/2010/main" val="373754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202740" y="1078211"/>
            <a:ext cx="6619563"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DRUGI ŽIVOT STADIONSKE SJEDALICE</a:t>
            </a:r>
            <a:endParaRPr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 name="Subtítulo 2">
            <a:extLst>
              <a:ext uri="{FF2B5EF4-FFF2-40B4-BE49-F238E27FC236}">
                <a16:creationId xmlns:a16="http://schemas.microsoft.com/office/drawing/2014/main" id="{2CA638E8-CF59-4123-BED8-3D076D3C98F5}"/>
              </a:ext>
            </a:extLst>
          </p:cNvPr>
          <p:cNvSpPr>
            <a:spLocks noGrp="1"/>
          </p:cNvSpPr>
          <p:nvPr>
            <p:ph type="subTitle" idx="1"/>
          </p:nvPr>
        </p:nvSpPr>
        <p:spPr>
          <a:xfrm>
            <a:off x="778564" y="1786763"/>
            <a:ext cx="3115791" cy="1281784"/>
          </a:xfrm>
        </p:spPr>
        <p:txBody>
          <a:bodyPr/>
          <a:lstStyle/>
          <a:p>
            <a:pPr algn="l" rtl="0"/>
            <a:r>
              <a:rPr lang="en-US" dirty="0"/>
              <a:t>AMSTERDAM ARENA: STUDIJA SLUČAJA PONOVNE UPORABE I RECIKLAŽE ODBAČENIH STADIONSKIH SJEDALA</a:t>
            </a:r>
            <a:endParaRPr lang="pt-PT" dirty="0"/>
          </a:p>
        </p:txBody>
      </p:sp>
      <p:sp>
        <p:nvSpPr>
          <p:cNvPr id="12" name="TextBox 11">
            <a:extLst>
              <a:ext uri="{FF2B5EF4-FFF2-40B4-BE49-F238E27FC236}">
                <a16:creationId xmlns:a16="http://schemas.microsoft.com/office/drawing/2014/main" id="{19362616-1C38-4FAB-9AD9-0A632E1C6716}"/>
              </a:ext>
            </a:extLst>
          </p:cNvPr>
          <p:cNvSpPr txBox="1"/>
          <p:nvPr/>
        </p:nvSpPr>
        <p:spPr>
          <a:xfrm>
            <a:off x="7927320" y="4484032"/>
            <a:ext cx="1125996" cy="261610"/>
          </a:xfrm>
          <a:prstGeom prst="rect">
            <a:avLst/>
          </a:prstGeom>
          <a:noFill/>
        </p:spPr>
        <p:txBody>
          <a:bodyPr wrap="square">
            <a:spAutoFit/>
          </a:bodyPr>
          <a:lstStyle/>
          <a:p>
            <a:pPr algn="l" rtl="0"/>
            <a:r>
              <a:rPr lang="pt-PT" sz="1100" dirty="0">
                <a:solidFill>
                  <a:srgbClr val="15A7A1"/>
                </a:solidFill>
                <a:hlinkClick r:id="rId3">
                  <a:extLst>
                    <a:ext uri="{A12FA001-AC4F-418D-AE19-62706E023703}">
                      <ahyp:hlinkClr xmlns:ahyp="http://schemas.microsoft.com/office/drawing/2018/hyperlinkcolor" val="tx"/>
                    </a:ext>
                  </a:extLst>
                </a:hlinkClick>
              </a:rPr>
              <a:t>CC BY-SA 4.0</a:t>
            </a:r>
            <a:endParaRPr lang="pt-PT" sz="1100" dirty="0">
              <a:solidFill>
                <a:srgbClr val="15A7A1"/>
              </a:solidFill>
            </a:endParaRPr>
          </a:p>
        </p:txBody>
      </p:sp>
      <p:pic>
        <p:nvPicPr>
          <p:cNvPr id="5" name="Picture 2" descr="undefined">
            <a:extLst>
              <a:ext uri="{FF2B5EF4-FFF2-40B4-BE49-F238E27FC236}">
                <a16:creationId xmlns:a16="http://schemas.microsoft.com/office/drawing/2014/main" id="{74740832-3A6F-4FEE-973D-A86552589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355" y="1720217"/>
            <a:ext cx="4118356" cy="308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Vježba 2</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527626" y="1458379"/>
            <a:ext cx="2292867" cy="3108543"/>
          </a:xfrm>
          <a:prstGeom prst="rect">
            <a:avLst/>
          </a:prstGeom>
          <a:noFill/>
        </p:spPr>
        <p:txBody>
          <a:bodyPr wrap="square" rtlCol="0">
            <a:spAutoFit/>
          </a:bodyPr>
          <a:lstStyle/>
          <a:p>
            <a:pPr algn="l" rtl="0"/>
            <a:r>
              <a:rPr lang="hr-HR" b="1" dirty="0"/>
              <a:t>Platno poslovnog modela</a:t>
            </a:r>
            <a:endParaRPr lang="en-IE" b="1" dirty="0"/>
          </a:p>
          <a:p>
            <a:pPr algn="l" rtl="0"/>
            <a:endParaRPr lang="en-IE" dirty="0"/>
          </a:p>
          <a:p>
            <a:pPr algn="l" rtl="0"/>
            <a:r>
              <a:rPr lang="en-IE" dirty="0"/>
              <a:t>Platno poslovnog modela izvrstan je </a:t>
            </a:r>
            <a:r>
              <a:rPr lang="en-IE" dirty="0" err="1"/>
              <a:t>alat</a:t>
            </a:r>
            <a:r>
              <a:rPr lang="en-IE" dirty="0"/>
              <a:t> </a:t>
            </a:r>
            <a:r>
              <a:rPr lang="en-US" dirty="0" err="1"/>
              <a:t>kako</a:t>
            </a:r>
            <a:r>
              <a:rPr lang="en-US" dirty="0"/>
              <a:t> bismo vam pomogli razumjeti poslovni model na jednostavan i strukturiran način. To će dovesti do uvida u klijente kojima služite, koje se ponude vrijednosti nude putem kojih kanala i kako vaša tvrtka ostvaruje profit.</a:t>
            </a:r>
            <a:endParaRPr lang="pt-PT" dirty="0"/>
          </a:p>
        </p:txBody>
      </p:sp>
      <p:pic>
        <p:nvPicPr>
          <p:cNvPr id="5" name="Grafik 4">
            <a:extLst>
              <a:ext uri="{FF2B5EF4-FFF2-40B4-BE49-F238E27FC236}">
                <a16:creationId xmlns:a16="http://schemas.microsoft.com/office/drawing/2014/main" id="{0BFF54EE-582B-464E-BBAD-C9C9D6CF01A1}"/>
              </a:ext>
            </a:extLst>
          </p:cNvPr>
          <p:cNvPicPr/>
          <p:nvPr/>
        </p:nvPicPr>
        <p:blipFill>
          <a:blip r:embed="rId3">
            <a:extLst>
              <a:ext uri="{28A0092B-C50C-407E-A947-70E740481C1C}">
                <a14:useLocalDpi xmlns:a14="http://schemas.microsoft.com/office/drawing/2010/main" val="0"/>
              </a:ext>
            </a:extLst>
          </a:blip>
          <a:stretch>
            <a:fillRect/>
          </a:stretch>
        </p:blipFill>
        <p:spPr>
          <a:xfrm>
            <a:off x="2955303" y="1226474"/>
            <a:ext cx="5661071" cy="3340448"/>
          </a:xfrm>
          <a:prstGeom prst="rect">
            <a:avLst/>
          </a:prstGeom>
        </p:spPr>
      </p:pic>
    </p:spTree>
    <p:extLst>
      <p:ext uri="{BB962C8B-B14F-4D97-AF65-F5344CB8AC3E}">
        <p14:creationId xmlns:p14="http://schemas.microsoft.com/office/powerpoint/2010/main" val="418623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713100" y="314210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Hvala vam</a:t>
            </a:r>
            <a:endParaRPr dirty="0"/>
          </a:p>
        </p:txBody>
      </p:sp>
      <p:sp>
        <p:nvSpPr>
          <p:cNvPr id="211" name="Google Shape;211;p10"/>
          <p:cNvSpPr txBox="1"/>
          <p:nvPr/>
        </p:nvSpPr>
        <p:spPr>
          <a:xfrm>
            <a:off x="2969111" y="834846"/>
            <a:ext cx="3243431"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dirty="0">
                <a:solidFill>
                  <a:srgbClr val="059540"/>
                </a:solidFill>
                <a:latin typeface="Bebas Neue"/>
                <a:ea typeface="Bebas Neue"/>
                <a:cs typeface="Bebas Neue"/>
                <a:sym typeface="Bebas Neue"/>
              </a:rPr>
              <a:t>Zaključak i rezime</a:t>
            </a:r>
          </a:p>
          <a:p>
            <a:pPr lvl="0" algn="ctr" rtl="0"/>
            <a:r>
              <a:rPr lang="en-IE" sz="1600" dirty="0">
                <a:solidFill>
                  <a:srgbClr val="059540"/>
                </a:solidFill>
                <a:latin typeface="Bebas Neue"/>
              </a:rPr>
              <a:t>•</a:t>
            </a:r>
            <a:r>
              <a:rPr lang="en-IE" sz="1600" b="0" i="0" u="none" strike="noStrike" cap="none" dirty="0">
                <a:solidFill>
                  <a:srgbClr val="059540"/>
                </a:solidFill>
                <a:latin typeface="Bebas Neue"/>
                <a:ea typeface="Bebas Neue"/>
                <a:cs typeface="Bebas Neue"/>
                <a:sym typeface="Bebas Neue"/>
              </a:rPr>
              <a:t>Drugi život stadionske sjedalice</a:t>
            </a:r>
          </a:p>
          <a:p>
            <a:pPr algn="ctr" rtl="0"/>
            <a:r>
              <a:rPr lang="en-IE" sz="1600" dirty="0">
                <a:solidFill>
                  <a:srgbClr val="059540"/>
                </a:solidFill>
                <a:latin typeface="Bebas Neue"/>
              </a:rPr>
              <a:t>• Kružni poslovni modeli</a:t>
            </a:r>
          </a:p>
          <a:p>
            <a:pPr algn="ctr" rtl="0"/>
            <a:r>
              <a:rPr lang="en-IE" sz="1600" dirty="0">
                <a:solidFill>
                  <a:srgbClr val="059540"/>
                </a:solidFill>
                <a:latin typeface="Bebas Neue"/>
              </a:rPr>
              <a:t>• Dizajnersko razmišljanje</a:t>
            </a:r>
          </a:p>
          <a:p>
            <a:pPr algn="ctr" rtl="0"/>
            <a:r>
              <a:rPr lang="en-IE" sz="1600" dirty="0">
                <a:solidFill>
                  <a:srgbClr val="059540"/>
                </a:solidFill>
                <a:latin typeface="Bebas Neue"/>
              </a:rPr>
              <a:t>• Zajedničko recikliranje/ponovno korištenje</a:t>
            </a:r>
          </a:p>
          <a:p>
            <a:pPr algn="ctr" rtl="0"/>
            <a:r>
              <a:rPr lang="en-IE" sz="1600" dirty="0">
                <a:solidFill>
                  <a:srgbClr val="059540"/>
                </a:solidFill>
                <a:latin typeface="Bebas Neue"/>
              </a:rPr>
              <a:t>• Platno za dizajnersko razmišljanje</a:t>
            </a:r>
          </a:p>
          <a:p>
            <a:pPr algn="ctr" rtl="0"/>
            <a:r>
              <a:rPr lang="en-IE" sz="1600" dirty="0">
                <a:solidFill>
                  <a:srgbClr val="059540"/>
                </a:solidFill>
                <a:latin typeface="Bebas Neue"/>
              </a:rPr>
              <a:t>• Platno poslovnog modela</a:t>
            </a:r>
          </a:p>
          <a:p>
            <a:pPr marL="0" marR="0" lvl="0" indent="0" algn="ctr" rtl="0">
              <a:lnSpc>
                <a:spcPct val="100000"/>
              </a:lnSpc>
              <a:spcBef>
                <a:spcPts val="0"/>
              </a:spcBef>
              <a:spcAft>
                <a:spcPts val="0"/>
              </a:spcAft>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Cilj Masterclass-a</a:t>
            </a:r>
            <a:endParaRPr dirty="0"/>
          </a:p>
        </p:txBody>
      </p:sp>
      <p:sp>
        <p:nvSpPr>
          <p:cNvPr id="2" name="CaixaDeTexto 1">
            <a:extLst>
              <a:ext uri="{FF2B5EF4-FFF2-40B4-BE49-F238E27FC236}">
                <a16:creationId xmlns:a16="http://schemas.microsoft.com/office/drawing/2014/main" id="{73B2C0DC-BE4E-41BD-B448-BAA38552F57E}"/>
              </a:ext>
            </a:extLst>
          </p:cNvPr>
          <p:cNvSpPr txBox="1"/>
          <p:nvPr/>
        </p:nvSpPr>
        <p:spPr>
          <a:xfrm>
            <a:off x="713225" y="1907147"/>
            <a:ext cx="7717800" cy="2246769"/>
          </a:xfrm>
          <a:prstGeom prst="rect">
            <a:avLst/>
          </a:prstGeom>
          <a:noFill/>
        </p:spPr>
        <p:txBody>
          <a:bodyPr wrap="square" rtlCol="0">
            <a:spAutoFit/>
          </a:bodyPr>
          <a:lstStyle/>
          <a:p>
            <a:pPr algn="l" rtl="0"/>
            <a:r>
              <a:rPr lang="en-AU" dirty="0"/>
              <a:t>Ovaj Masterclass ima za cilj pružiti studiju slučaja temeljenu na recikliranju i ponovnoj uporabi u kontekstu kružnih poslovnih modela.</a:t>
            </a:r>
          </a:p>
          <a:p>
            <a:pPr algn="l" rtl="0"/>
            <a:endParaRPr lang="en-AU" dirty="0"/>
          </a:p>
          <a:p>
            <a:pPr algn="l" rtl="0"/>
            <a:r>
              <a:rPr lang="en-AU" dirty="0"/>
              <a:t>Polaznici će imati priliku razviti Design Thinking Canvas i Sustainable Business Model Canvas produbljujući svoje znanje o konceptima:</a:t>
            </a:r>
          </a:p>
          <a:p>
            <a:pPr algn="l" rtl="0"/>
            <a:endParaRPr lang="en-AU" dirty="0"/>
          </a:p>
          <a:p>
            <a:pPr algn="l" rtl="0"/>
            <a:r>
              <a:rPr lang="en-AU" dirty="0"/>
              <a:t>• Kružni poslovni modeli</a:t>
            </a:r>
          </a:p>
          <a:p>
            <a:pPr algn="l" rtl="0"/>
            <a:r>
              <a:rPr lang="en-AU" dirty="0"/>
              <a:t>• Dizajnersko razmišljanje</a:t>
            </a:r>
          </a:p>
          <a:p>
            <a:pPr algn="l" rtl="0"/>
            <a:r>
              <a:rPr lang="en-AU" dirty="0"/>
              <a:t>• Zajedničko recikliranje/ponovno korištenje</a:t>
            </a:r>
          </a:p>
          <a:p>
            <a:pPr algn="l" rtl="0"/>
            <a:r>
              <a:rPr lang="en-AU" dirty="0"/>
              <a:t>• Ciklusiranje prema gore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768884" y="31334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Struktura Masterclass-a</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3706619065"/>
              </p:ext>
            </p:extLst>
          </p:nvPr>
        </p:nvGraphicFramePr>
        <p:xfrm>
          <a:off x="1109191" y="1304561"/>
          <a:ext cx="7377494" cy="3331049"/>
        </p:xfrm>
        <a:graphic>
          <a:graphicData uri="http://schemas.openxmlformats.org/drawingml/2006/table">
            <a:tbl>
              <a:tblPr firstRow="1" bandRow="1">
                <a:tableStyleId>{0505E3EF-67EA-436B-97B2-0124C06EBD24}</a:tableStyleId>
              </a:tblPr>
              <a:tblGrid>
                <a:gridCol w="1973052">
                  <a:extLst>
                    <a:ext uri="{9D8B030D-6E8A-4147-A177-3AD203B41FA5}">
                      <a16:colId xmlns:a16="http://schemas.microsoft.com/office/drawing/2014/main" val="1322618489"/>
                    </a:ext>
                  </a:extLst>
                </a:gridCol>
                <a:gridCol w="5404442">
                  <a:extLst>
                    <a:ext uri="{9D8B030D-6E8A-4147-A177-3AD203B41FA5}">
                      <a16:colId xmlns:a16="http://schemas.microsoft.com/office/drawing/2014/main" val="3142294435"/>
                    </a:ext>
                  </a:extLst>
                </a:gridCol>
              </a:tblGrid>
              <a:tr h="401265">
                <a:tc>
                  <a:txBody>
                    <a:bodyPr/>
                    <a:lstStyle/>
                    <a:p>
                      <a:pPr algn="l" rtl="0"/>
                      <a:r>
                        <a:rPr lang="pt-PT" sz="900" b="0" dirty="0"/>
                        <a:t>VRSTA DJELATNOSTI</a:t>
                      </a:r>
                    </a:p>
                  </a:txBody>
                  <a:tcPr/>
                </a:tc>
                <a:tc>
                  <a:txBody>
                    <a:bodyPr/>
                    <a:lstStyle/>
                    <a:p>
                      <a:pPr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Aktivnost u razredu</a:t>
                      </a:r>
                      <a:endParaRPr lang="pt-PT" sz="900" b="0" dirty="0"/>
                    </a:p>
                  </a:txBody>
                  <a:tcPr/>
                </a:tc>
                <a:extLst>
                  <a:ext uri="{0D108BD9-81ED-4DB2-BD59-A6C34878D82A}">
                    <a16:rowId xmlns:a16="http://schemas.microsoft.com/office/drawing/2014/main" val="831256997"/>
                  </a:ext>
                </a:extLst>
              </a:tr>
              <a:tr h="692594">
                <a:tc>
                  <a:txBody>
                    <a:bodyPr/>
                    <a:lstStyle/>
                    <a:p>
                      <a:pPr algn="l" rtl="0"/>
                      <a:r>
                        <a:rPr lang="en-GB" sz="900" b="0" i="0" u="none" strike="noStrike" cap="none" dirty="0">
                          <a:solidFill>
                            <a:schemeClr val="dk1"/>
                          </a:solidFill>
                          <a:effectLst/>
                          <a:latin typeface="+mn-lt"/>
                          <a:ea typeface="+mn-ea"/>
                          <a:cs typeface="+mn-cs"/>
                          <a:sym typeface="Arial"/>
                        </a:rPr>
                        <a:t>CILJEVI UČENJA</a:t>
                      </a:r>
                      <a:endParaRPr lang="pt-PT" sz="900" b="0" dirty="0"/>
                    </a:p>
                  </a:txBody>
                  <a:tcPr/>
                </a:tc>
                <a:tc>
                  <a:txBody>
                    <a:bodyPr/>
                    <a:lstStyle/>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Kružni poslovni modeli</a:t>
                      </a: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Zajedničko recikliranje/ponovno korištenje</a:t>
                      </a: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pt-PT" sz="900" b="0" i="0" u="none" strike="noStrike" cap="none" dirty="0">
                          <a:solidFill>
                            <a:schemeClr val="dk1"/>
                          </a:solidFill>
                          <a:effectLst/>
                          <a:latin typeface="+mn-lt"/>
                          <a:ea typeface="+mn-ea"/>
                          <a:cs typeface="+mn-cs"/>
                          <a:sym typeface="Arial"/>
                        </a:rPr>
                        <a:t>Dizajnersko razmišljanje</a:t>
                      </a:r>
                    </a:p>
                    <a:p>
                      <a:pPr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Prakse kružnog gospodarstva</a:t>
                      </a:r>
                      <a:endParaRPr lang="pt-PT" sz="900" b="0" dirty="0"/>
                    </a:p>
                  </a:txBody>
                  <a:tcPr/>
                </a:tc>
                <a:extLst>
                  <a:ext uri="{0D108BD9-81ED-4DB2-BD59-A6C34878D82A}">
                    <a16:rowId xmlns:a16="http://schemas.microsoft.com/office/drawing/2014/main" val="27690367"/>
                  </a:ext>
                </a:extLst>
              </a:tr>
              <a:tr h="401265">
                <a:tc>
                  <a:txBody>
                    <a:bodyPr/>
                    <a:lstStyle/>
                    <a:p>
                      <a:pPr algn="l" rtl="0"/>
                      <a:r>
                        <a:rPr lang="en-GB" sz="900" b="0" i="0" u="none" strike="noStrike" cap="none" dirty="0">
                          <a:solidFill>
                            <a:schemeClr val="dk1"/>
                          </a:solidFill>
                          <a:effectLst/>
                          <a:latin typeface="+mn-lt"/>
                          <a:ea typeface="+mn-ea"/>
                          <a:cs typeface="+mn-cs"/>
                          <a:sym typeface="Arial"/>
                        </a:rPr>
                        <a:t>METODA(E) OBUKE</a:t>
                      </a:r>
                      <a:endParaRPr lang="pt-PT" sz="900" b="0" dirty="0"/>
                    </a:p>
                  </a:txBody>
                  <a:tcPr/>
                </a:tc>
                <a:tc>
                  <a:txBody>
                    <a:bodyPr/>
                    <a:lstStyle/>
                    <a:p>
                      <a:pPr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PBL (Problem based learning), iskustveno učenje</a:t>
                      </a:r>
                      <a:endParaRPr lang="pt-PT" sz="900" b="0" dirty="0"/>
                    </a:p>
                  </a:txBody>
                  <a:tcPr/>
                </a:tc>
                <a:extLst>
                  <a:ext uri="{0D108BD9-81ED-4DB2-BD59-A6C34878D82A}">
                    <a16:rowId xmlns:a16="http://schemas.microsoft.com/office/drawing/2014/main" val="4162636176"/>
                  </a:ext>
                </a:extLst>
              </a:tr>
              <a:tr h="1434660">
                <a:tc>
                  <a:txBody>
                    <a:bodyPr/>
                    <a:lstStyle/>
                    <a:p>
                      <a:pPr algn="l" rtl="0"/>
                      <a:r>
                        <a:rPr lang="en-GB" sz="900" b="0" i="0" u="none" strike="noStrike" cap="none" dirty="0">
                          <a:solidFill>
                            <a:schemeClr val="dk1"/>
                          </a:solidFill>
                          <a:effectLst/>
                          <a:latin typeface="+mn-lt"/>
                          <a:ea typeface="+mn-ea"/>
                          <a:cs typeface="+mn-cs"/>
                          <a:sym typeface="Arial"/>
                        </a:rPr>
                        <a:t>VRIJEME/ TRAJANJE</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Ukupno trajanje: 90 minuta (ovisno o veličini grupe)</a:t>
                      </a:r>
                      <a:endParaRPr lang="pt-PT" sz="9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20 minuta za dijeljenje</a:t>
                      </a:r>
                      <a:r>
                        <a:rPr lang="en-IE" sz="900" dirty="0"/>
                        <a:t>DRUGI ŽIVOT STADIONSKE SJEDALICE</a:t>
                      </a:r>
                      <a:r>
                        <a:rPr lang="en-GB" sz="900" b="0" i="0" u="none" strike="noStrike" cap="none" dirty="0">
                          <a:solidFill>
                            <a:schemeClr val="dk1"/>
                          </a:solidFill>
                          <a:effectLst/>
                          <a:latin typeface="+mn-lt"/>
                          <a:ea typeface="+mn-ea"/>
                          <a:cs typeface="+mn-cs"/>
                          <a:sym typeface="Arial"/>
                        </a:rPr>
                        <a:t>studija slučaja.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minuta za objašnjenje</a:t>
                      </a:r>
                      <a:r>
                        <a:rPr lang="en-GB" sz="900" b="0" i="0" u="none" strike="noStrike" cap="none" dirty="0">
                          <a:solidFill>
                            <a:schemeClr val="dk1"/>
                          </a:solidFill>
                          <a:effectLst/>
                          <a:latin typeface="+mn-lt"/>
                          <a:ea typeface="+mn-ea"/>
                          <a:cs typeface="+mn-cs"/>
                          <a:sym typeface="Arial"/>
                        </a:rPr>
                        <a:t>the</a:t>
                      </a:r>
                      <a:r>
                        <a:rPr lang="en-US" sz="900" dirty="0"/>
                        <a:t>Design Thinking Canvas</a:t>
                      </a:r>
                      <a:r>
                        <a:rPr lang="en-GB" sz="900" b="0" i="0" u="none" strike="noStrike" cap="none" dirty="0">
                          <a:solidFill>
                            <a:schemeClr val="dk1"/>
                          </a:solidFill>
                          <a:effectLst/>
                          <a:latin typeface="+mn-lt"/>
                          <a:ea typeface="+mn-ea"/>
                          <a:cs typeface="+mn-cs"/>
                          <a:sym typeface="Arial"/>
                        </a:rPr>
                        <a:t>vježbanje.</a:t>
                      </a: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25 minuta za razvoj</a:t>
                      </a:r>
                      <a:r>
                        <a:rPr lang="en-US" sz="900" dirty="0"/>
                        <a:t>Design Thinking Canvas</a:t>
                      </a:r>
                      <a:r>
                        <a:rPr lang="en-GB" sz="900" b="0" i="0" u="none" strike="noStrike" cap="none" dirty="0">
                          <a:solidFill>
                            <a:schemeClr val="dk1"/>
                          </a:solidFill>
                          <a:effectLst/>
                          <a:latin typeface="+mn-lt"/>
                          <a:ea typeface="+mn-ea"/>
                          <a:cs typeface="+mn-cs"/>
                          <a:sym typeface="Arial"/>
                        </a:rPr>
                        <a:t>u malim grupama i podijeliti znanja i rezultate sa svima.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minuta za objašnjenje</a:t>
                      </a:r>
                      <a:r>
                        <a:rPr lang="en-GB" sz="900" b="0" i="0" u="none" strike="noStrike" cap="none" dirty="0">
                          <a:solidFill>
                            <a:schemeClr val="dk1"/>
                          </a:solidFill>
                          <a:effectLst/>
                          <a:latin typeface="+mn-lt"/>
                          <a:ea typeface="+mn-ea"/>
                          <a:cs typeface="+mn-cs"/>
                          <a:sym typeface="Arial"/>
                        </a:rPr>
                        <a:t>the</a:t>
                      </a:r>
                      <a:r>
                        <a:rPr lang="pt-PT" sz="900" dirty="0"/>
                        <a:t>Poslovanje</a:t>
                      </a:r>
                      <a:r>
                        <a:rPr lang="en-IE" sz="900" noProof="0" dirty="0"/>
                        <a:t>Modelno platno</a:t>
                      </a:r>
                      <a:r>
                        <a:rPr lang="en-IE" sz="900" b="0" i="0" u="none" strike="noStrike" cap="none" noProof="0" dirty="0">
                          <a:solidFill>
                            <a:schemeClr val="dk1"/>
                          </a:solidFill>
                          <a:effectLst/>
                          <a:latin typeface="+mn-lt"/>
                          <a:ea typeface="+mn-ea"/>
                          <a:cs typeface="+mn-cs"/>
                          <a:sym typeface="Arial"/>
                        </a:rPr>
                        <a:t> </a:t>
                      </a:r>
                      <a:r>
                        <a:rPr lang="en-GB" sz="900" b="0" i="0" u="none" strike="noStrike" cap="none" dirty="0">
                          <a:solidFill>
                            <a:schemeClr val="dk1"/>
                          </a:solidFill>
                          <a:effectLst/>
                          <a:latin typeface="+mn-lt"/>
                          <a:ea typeface="+mn-ea"/>
                          <a:cs typeface="+mn-cs"/>
                          <a:sym typeface="Arial"/>
                        </a:rPr>
                        <a:t>vježbanje.</a:t>
                      </a:r>
                      <a:endParaRPr lang="pt-PT" sz="900" b="0" i="0" u="none" strike="noStrike" cap="none" dirty="0">
                        <a:solidFill>
                          <a:schemeClr val="dk1"/>
                        </a:solidFill>
                        <a:effectLst/>
                        <a:latin typeface="+mn-lt"/>
                        <a:ea typeface="+mn-ea"/>
                        <a:cs typeface="+mn-cs"/>
                        <a:sym typeface="Arial"/>
                      </a:endParaRP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25 minuta za razvoj</a:t>
                      </a:r>
                      <a:r>
                        <a:rPr lang="pt-PT" sz="900" dirty="0"/>
                        <a:t>Poslovanje</a:t>
                      </a:r>
                      <a:r>
                        <a:rPr lang="en-IE" sz="900" noProof="0" dirty="0"/>
                        <a:t>Modelno platno</a:t>
                      </a:r>
                      <a:r>
                        <a:rPr lang="en-IE" sz="900" b="0" i="0" u="none" strike="noStrike" cap="none" noProof="0" dirty="0">
                          <a:solidFill>
                            <a:schemeClr val="dk1"/>
                          </a:solidFill>
                          <a:effectLst/>
                          <a:latin typeface="+mn-lt"/>
                          <a:ea typeface="+mn-ea"/>
                          <a:cs typeface="+mn-cs"/>
                          <a:sym typeface="Arial"/>
                        </a:rPr>
                        <a:t> </a:t>
                      </a:r>
                      <a:r>
                        <a:rPr lang="en-GB" sz="900" b="0" i="0" u="none" strike="noStrike" cap="none" dirty="0">
                          <a:solidFill>
                            <a:schemeClr val="dk1"/>
                          </a:solidFill>
                          <a:effectLst/>
                          <a:latin typeface="+mn-lt"/>
                          <a:ea typeface="+mn-ea"/>
                          <a:cs typeface="+mn-cs"/>
                          <a:sym typeface="Arial"/>
                        </a:rPr>
                        <a:t>u malim grupama i podijeliti znanja i rezultate sa svima.</a:t>
                      </a:r>
                      <a:endParaRPr lang="pt-PT" sz="900" b="0" i="0" u="none" strike="noStrike" cap="none" dirty="0">
                        <a:solidFill>
                          <a:schemeClr val="dk1"/>
                        </a:solidFill>
                        <a:effectLst/>
                        <a:latin typeface="+mn-lt"/>
                        <a:ea typeface="+mn-ea"/>
                        <a:cs typeface="+mn-cs"/>
                        <a:sym typeface="Arial"/>
                      </a:endParaRP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10 minuta za završnu raspravu, završetak i sažetak.</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r h="401265">
                <a:tc>
                  <a:txBody>
                    <a:bodyPr/>
                    <a:lstStyle/>
                    <a:p>
                      <a:pPr algn="l" rtl="0"/>
                      <a:r>
                        <a:rPr lang="en-GB" sz="900" b="0" i="0" u="none" strike="noStrike" cap="none" dirty="0">
                          <a:solidFill>
                            <a:schemeClr val="dk1"/>
                          </a:solidFill>
                          <a:effectLst/>
                          <a:latin typeface="+mn-lt"/>
                          <a:ea typeface="+mn-ea"/>
                          <a:cs typeface="+mn-cs"/>
                          <a:sym typeface="Arial"/>
                        </a:rPr>
                        <a:t>VELIČINA GRUPE</a:t>
                      </a:r>
                      <a:endParaRPr lang="pt-PT" sz="900" b="0" dirty="0"/>
                    </a:p>
                  </a:txBody>
                  <a:tcPr/>
                </a:tc>
                <a:tc>
                  <a:txBody>
                    <a:bodyPr/>
                    <a:lstStyle/>
                    <a:p>
                      <a:pPr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najviše 20 osoba; podskupine ne smiju biti veće od pet osoba</a:t>
                      </a:r>
                      <a:endParaRPr lang="pt-PT" sz="900" b="0" dirty="0"/>
                    </a:p>
                  </a:txBody>
                  <a:tcPr/>
                </a:tc>
                <a:extLst>
                  <a:ext uri="{0D108BD9-81ED-4DB2-BD59-A6C34878D82A}">
                    <a16:rowId xmlns:a16="http://schemas.microsoft.com/office/drawing/2014/main" val="2328572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00689" y="131079"/>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Struktura Masterclass-a</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3692678456"/>
              </p:ext>
            </p:extLst>
          </p:nvPr>
        </p:nvGraphicFramePr>
        <p:xfrm>
          <a:off x="1228459" y="1230002"/>
          <a:ext cx="7226419" cy="3553071"/>
        </p:xfrm>
        <a:graphic>
          <a:graphicData uri="http://schemas.openxmlformats.org/drawingml/2006/table">
            <a:tbl>
              <a:tblPr firstRow="1" bandRow="1">
                <a:tableStyleId>{0505E3EF-67EA-436B-97B2-0124C06EBD24}</a:tableStyleId>
              </a:tblPr>
              <a:tblGrid>
                <a:gridCol w="1932648">
                  <a:extLst>
                    <a:ext uri="{9D8B030D-6E8A-4147-A177-3AD203B41FA5}">
                      <a16:colId xmlns:a16="http://schemas.microsoft.com/office/drawing/2014/main" val="1322618489"/>
                    </a:ext>
                  </a:extLst>
                </a:gridCol>
                <a:gridCol w="5293771">
                  <a:extLst>
                    <a:ext uri="{9D8B030D-6E8A-4147-A177-3AD203B41FA5}">
                      <a16:colId xmlns:a16="http://schemas.microsoft.com/office/drawing/2014/main" val="3142294435"/>
                    </a:ext>
                  </a:extLst>
                </a:gridCol>
              </a:tblGrid>
              <a:tr h="388285">
                <a:tc>
                  <a:txBody>
                    <a:bodyPr/>
                    <a:lstStyle/>
                    <a:p>
                      <a:pPr algn="l" rtl="0"/>
                      <a:r>
                        <a:rPr lang="en-GB" sz="900" b="0" i="0" u="none" strike="noStrike" cap="none" dirty="0">
                          <a:solidFill>
                            <a:schemeClr val="dk1"/>
                          </a:solidFill>
                          <a:effectLst/>
                          <a:latin typeface="+mn-lt"/>
                          <a:ea typeface="+mn-ea"/>
                          <a:cs typeface="+mn-cs"/>
                          <a:sym typeface="Arial"/>
                        </a:rPr>
                        <a:t>POSTAVLJANJE (OKRUŽENJE) &amp; POTREBNI ALATI</a:t>
                      </a:r>
                      <a:endParaRPr lang="pt-PT" sz="900" b="0" dirty="0"/>
                    </a:p>
                  </a:txBody>
                  <a:tcPr/>
                </a:tc>
                <a:tc>
                  <a:txBody>
                    <a:bodyPr/>
                    <a:lstStyle/>
                    <a:p>
                      <a:pPr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US" sz="900" b="0" i="0" u="none" strike="noStrike" cap="none" dirty="0">
                          <a:solidFill>
                            <a:schemeClr val="dk1"/>
                          </a:solidFill>
                          <a:effectLst/>
                          <a:latin typeface="+mn-lt"/>
                          <a:ea typeface="+mn-ea"/>
                          <a:cs typeface="+mn-cs"/>
                          <a:sym typeface="Arial"/>
                        </a:rPr>
                        <a:t>Flipchart, markeri, listovi za bilješke, olovke, predlošci za vježbe. Svi materijali trebaju biti u skladu s brojem sudionika (moraju biti pripremljeni prije radionice).</a:t>
                      </a:r>
                      <a:endParaRPr lang="pt-PT" sz="900" b="0" dirty="0"/>
                    </a:p>
                  </a:txBody>
                  <a:tcPr/>
                </a:tc>
                <a:extLst>
                  <a:ext uri="{0D108BD9-81ED-4DB2-BD59-A6C34878D82A}">
                    <a16:rowId xmlns:a16="http://schemas.microsoft.com/office/drawing/2014/main" val="831256997"/>
                  </a:ext>
                </a:extLst>
              </a:tr>
              <a:tr h="1962699">
                <a:tc>
                  <a:txBody>
                    <a:bodyPr/>
                    <a:lstStyle/>
                    <a:p>
                      <a:pPr algn="l" rtl="0"/>
                      <a:r>
                        <a:rPr lang="en-GB" sz="900" b="0" i="0" u="none" strike="noStrike" cap="none" dirty="0">
                          <a:solidFill>
                            <a:schemeClr val="dk1"/>
                          </a:solidFill>
                          <a:effectLst/>
                          <a:latin typeface="+mn-lt"/>
                          <a:ea typeface="+mn-ea"/>
                          <a:cs typeface="+mn-cs"/>
                          <a:sym typeface="Arial"/>
                        </a:rPr>
                        <a:t>OPIS</a:t>
                      </a:r>
                      <a:endParaRPr lang="pt-PT" sz="900" b="0" dirty="0"/>
                    </a:p>
                  </a:txBody>
                  <a:tcPr/>
                </a:tc>
                <a:tc>
                  <a:txBody>
                    <a:bodyPr/>
                    <a:lstStyle/>
                    <a:p>
                      <a:pPr marL="342900" lvl="0" indent="-342900" algn="l" rtl="0">
                        <a:buAutoNum type="arabicPeriod"/>
                      </a:pPr>
                      <a:r>
                        <a:rPr lang="en-IE" sz="900" b="0" i="0" u="none" strike="noStrike" cap="none" noProof="0" dirty="0">
                          <a:solidFill>
                            <a:schemeClr val="dk1"/>
                          </a:solidFill>
                          <a:effectLst/>
                          <a:latin typeface="+mn-lt"/>
                          <a:ea typeface="+mn-ea"/>
                          <a:cs typeface="+mn-cs"/>
                          <a:sym typeface="Arial"/>
                        </a:rPr>
                        <a:t>Predavač daje opću perspektivu strukture masterclass-a i otvara temu kružnog gospodarstva rečenicom Ellen Macarthur.</a:t>
                      </a:r>
                    </a:p>
                    <a:p>
                      <a:pPr marL="342900" lvl="0" indent="-342900" algn="l" rtl="0">
                        <a:buAutoNum type="arabicPeriod"/>
                      </a:pPr>
                      <a:r>
                        <a:rPr lang="en-IE" sz="900" b="0" noProof="0" dirty="0"/>
                        <a:t>Predavač predstavlja studiju slučaja ističući koncepte: kružnih poslovnih modela; Dizajnersko razmišljanje; Recikliraj; Ponovno korištenje; Up-cycling.</a:t>
                      </a:r>
                    </a:p>
                    <a:p>
                      <a:pPr marL="342900" lvl="0" indent="-342900" algn="l" rtl="0">
                        <a:buAutoNum type="arabicPeriod"/>
                      </a:pPr>
                      <a:r>
                        <a:rPr lang="en-IE" sz="900" b="0" noProof="0" dirty="0"/>
                        <a:t>Trener objašnjava prvu predloženu vježbu koju polaznici razvijaju u malim grupama.</a:t>
                      </a:r>
                    </a:p>
                    <a:p>
                      <a:pPr marL="342900" lvl="0" indent="-342900" algn="l" rtl="0">
                        <a:buAutoNum type="arabicPeriod"/>
                      </a:pPr>
                      <a:r>
                        <a:rPr lang="en-IE" sz="900" b="0" noProof="0" dirty="0"/>
                        <a:t>Polaznici dijele svoja otkrića, a trener postavlja pitanja kako bi istražio njihove rezultate i predstavlja koncept suradničkog recikliranja/ponovne upotrebe u prezentaciji.</a:t>
                      </a:r>
                    </a:p>
                    <a:p>
                      <a:pPr marL="342900" lvl="0" indent="-342900" algn="l" rtl="0">
                        <a:buAutoNum type="arabicPeriod"/>
                      </a:pPr>
                      <a:r>
                        <a:rPr lang="en-IE" sz="900" b="0" noProof="0" dirty="0"/>
                        <a:t>Trener dodaje zaokret i predstavlja novu vježbu s drugačijim problemom koji treba riješiti pomoću Platna poslovnog modela</a:t>
                      </a:r>
                      <a:r>
                        <a:rPr lang="en-IE" sz="900" b="0" i="0" u="none" strike="noStrike" cap="none" noProof="0" dirty="0">
                          <a:solidFill>
                            <a:schemeClr val="dk1"/>
                          </a:solidFill>
                          <a:effectLst/>
                          <a:latin typeface="+mn-lt"/>
                          <a:ea typeface="+mn-ea"/>
                          <a:cs typeface="+mn-cs"/>
                          <a:sym typeface="Arial"/>
                        </a:rPr>
                        <a:t>vježbanje.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E" sz="900" b="0" noProof="0" dirty="0"/>
                        <a:t>Polaznici dijele nalaze, a trener se miješa u dinamiziranje pitanjima i prijedlozima o poslovnom modelu.</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en-IE" sz="900" b="0" noProof="0" dirty="0"/>
                        <a:t>Trener završava masterclass pregledom postignutih rezultata.</a:t>
                      </a:r>
                    </a:p>
                  </a:txBody>
                  <a:tcPr/>
                </a:tc>
                <a:extLst>
                  <a:ext uri="{0D108BD9-81ED-4DB2-BD59-A6C34878D82A}">
                    <a16:rowId xmlns:a16="http://schemas.microsoft.com/office/drawing/2014/main" val="27690367"/>
                  </a:ext>
                </a:extLst>
              </a:tr>
              <a:tr h="813802">
                <a:tc>
                  <a:txBody>
                    <a:bodyPr/>
                    <a:lstStyle/>
                    <a:p>
                      <a:pPr algn="l" rtl="0"/>
                      <a:r>
                        <a:rPr lang="en-GB" sz="900" b="0" i="0" u="none" strike="noStrike" cap="none" dirty="0">
                          <a:solidFill>
                            <a:schemeClr val="dk1"/>
                          </a:solidFill>
                          <a:effectLst/>
                          <a:latin typeface="+mn-lt"/>
                          <a:ea typeface="+mn-ea"/>
                          <a:cs typeface="+mn-cs"/>
                          <a:sym typeface="Arial"/>
                        </a:rPr>
                        <a:t>ZABRINUTOSTI I PRIJEDLOZI ZA PROVEDBU</a:t>
                      </a:r>
                      <a:endParaRPr lang="pt-PT" sz="900" b="0" dirty="0"/>
                    </a:p>
                  </a:txBody>
                  <a:tcPr/>
                </a:tc>
                <a:tc>
                  <a:txBody>
                    <a:bodyPr/>
                    <a:lstStyle/>
                    <a:p>
                      <a:pPr algn="l" rtl="0"/>
                      <a:r>
                        <a:rPr lang="en-GB" sz="900" b="0" i="0" u="none" strike="noStrike" cap="none" dirty="0">
                          <a:solidFill>
                            <a:schemeClr val="dk1"/>
                          </a:solidFill>
                          <a:effectLst/>
                          <a:latin typeface="+mn-lt"/>
                          <a:ea typeface="+mn-ea"/>
                          <a:cs typeface="+mn-cs"/>
                          <a:sym typeface="Arial"/>
                        </a:rPr>
                        <a:t>Trener se mora unaprijed pripremiti za moderiranje grupne dinamike uzimajući u obzir sljedeće:</a:t>
                      </a:r>
                      <a:endParaRPr lang="pt-PT" sz="900" b="0" i="0" u="none" strike="noStrike" cap="none" dirty="0">
                        <a:solidFill>
                          <a:schemeClr val="dk1"/>
                        </a:solidFill>
                        <a:effectLst/>
                        <a:latin typeface="+mn-lt"/>
                        <a:ea typeface="+mn-ea"/>
                        <a:cs typeface="+mn-cs"/>
                        <a:sym typeface="Arial"/>
                      </a:endParaRP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Primjeri komunikacije (dobri i loši)</a:t>
                      </a:r>
                      <a:endParaRPr lang="pt-PT" sz="900" b="0" i="0" u="none" strike="noStrike" cap="none" dirty="0">
                        <a:solidFill>
                          <a:schemeClr val="dk1"/>
                        </a:solidFill>
                        <a:effectLst/>
                        <a:latin typeface="+mn-lt"/>
                        <a:ea typeface="+mn-ea"/>
                        <a:cs typeface="+mn-cs"/>
                        <a:sym typeface="Arial"/>
                      </a:endParaRP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Moguća rješenja</a:t>
                      </a:r>
                      <a:endParaRPr lang="pt-PT" sz="900" b="0" i="0" u="none" strike="noStrike" cap="none" dirty="0">
                        <a:solidFill>
                          <a:schemeClr val="dk1"/>
                        </a:solidFill>
                        <a:effectLst/>
                        <a:latin typeface="+mn-lt"/>
                        <a:ea typeface="+mn-ea"/>
                        <a:cs typeface="+mn-cs"/>
                        <a:sym typeface="Arial"/>
                      </a:endParaRPr>
                    </a:p>
                    <a:p>
                      <a:pPr lvl="0" algn="l" rt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a:solidFill>
                            <a:schemeClr val="dk1"/>
                          </a:solidFill>
                          <a:effectLst/>
                          <a:latin typeface="+mn-lt"/>
                          <a:ea typeface="+mn-ea"/>
                          <a:cs typeface="+mn-cs"/>
                          <a:sym typeface="Arial"/>
                        </a:rPr>
                        <a:t>Faktor uvijanja/komplikacije</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4162636176"/>
                  </a:ext>
                </a:extLst>
              </a:tr>
              <a:tr h="388285">
                <a:tc>
                  <a:txBody>
                    <a:bodyPr/>
                    <a:lstStyle/>
                    <a:p>
                      <a:pPr algn="l" rtl="0"/>
                      <a:r>
                        <a:rPr lang="en-GB" sz="900" b="0" i="0" u="none" strike="noStrike" cap="none" dirty="0">
                          <a:solidFill>
                            <a:schemeClr val="dk1"/>
                          </a:solidFill>
                          <a:effectLst/>
                          <a:latin typeface="+mn-lt"/>
                          <a:ea typeface="+mn-ea"/>
                          <a:cs typeface="+mn-cs"/>
                          <a:sym typeface="Arial"/>
                        </a:rPr>
                        <a:t>RAZINE I VARIJACIJE</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mn-lt"/>
                          <a:ea typeface="+mn-ea"/>
                          <a:cs typeface="+mn-cs"/>
                          <a:sym typeface="Arial"/>
                        </a:rPr>
                        <a:t>Ako je moguće prilagoditi vježbu lokalnoj, unutarnjoj situaciji. Pobrinite se da osjetljivim temama pristupate asertivno.</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bl>
          </a:graphicData>
        </a:graphic>
      </p:graphicFrame>
    </p:spTree>
    <p:extLst>
      <p:ext uri="{BB962C8B-B14F-4D97-AF65-F5344CB8AC3E}">
        <p14:creationId xmlns:p14="http://schemas.microsoft.com/office/powerpoint/2010/main" val="291744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69" name="Google Shape;169;p5"/>
          <p:cNvSpPr txBox="1">
            <a:spLocks noGrp="1"/>
          </p:cNvSpPr>
          <p:nvPr>
            <p:ph type="subTitle" idx="1"/>
          </p:nvPr>
        </p:nvSpPr>
        <p:spPr>
          <a:xfrm>
            <a:off x="1260315" y="1012033"/>
            <a:ext cx="6910623" cy="2492369"/>
          </a:xfrm>
          <a:prstGeom prst="rect">
            <a:avLst/>
          </a:prstGeom>
          <a:solidFill>
            <a:schemeClr val="bg1"/>
          </a:solidFill>
          <a:ln>
            <a:noFill/>
          </a:ln>
        </p:spPr>
        <p:txBody>
          <a:bodyPr spcFirstLastPara="1" wrap="square" lIns="91425" tIns="91425" rIns="91425" bIns="91425" anchor="t" anchorCtr="0">
            <a:noAutofit/>
          </a:bodyPr>
          <a:lstStyle/>
          <a:p>
            <a:pPr algn="l" rtl="0"/>
            <a:r>
              <a:rPr lang="en-US" sz="1600" b="1" i="1" dirty="0">
                <a:solidFill>
                  <a:srgbClr val="000000"/>
                </a:solidFill>
              </a:rPr>
              <a:t>“Da bismo riješili velike probleme poput klimatskih promjena, otpada i onečišćenja, potrebna nam je velika ideja.</a:t>
            </a:r>
          </a:p>
          <a:p>
            <a:pPr algn="l" rtl="0"/>
            <a:endParaRPr lang="en-US" sz="1600" b="1" i="1" dirty="0">
              <a:solidFill>
                <a:srgbClr val="000000"/>
              </a:solidFill>
            </a:endParaRPr>
          </a:p>
          <a:p>
            <a:pPr algn="l" rtl="0"/>
            <a:r>
              <a:rPr lang="en-US" sz="1600" b="1" i="1" dirty="0">
                <a:solidFill>
                  <a:srgbClr val="000000"/>
                </a:solidFill>
              </a:rPr>
              <a:t>Vrijeme je da preispitamo kako dizajniramo, izrađujemo i koristimo stvari koje su nam potrebne, od hrane koju jedemo do odjeće koju nosimo.</a:t>
            </a:r>
          </a:p>
          <a:p>
            <a:pPr algn="l" rtl="0"/>
            <a:endParaRPr lang="en-US" sz="1600" b="1" i="1" dirty="0">
              <a:solidFill>
                <a:srgbClr val="000000"/>
              </a:solidFill>
            </a:endParaRPr>
          </a:p>
          <a:p>
            <a:pPr algn="l" rtl="0"/>
            <a:r>
              <a:rPr lang="en-US" sz="1600" b="1" i="1" dirty="0">
                <a:solidFill>
                  <a:srgbClr val="000000"/>
                </a:solidFill>
              </a:rPr>
              <a:t>Zajedno možemo stvoriti bolju budućnost za poslovanje, društvo i svijet prirode”.</a:t>
            </a:r>
          </a:p>
        </p:txBody>
      </p:sp>
      <p:sp>
        <p:nvSpPr>
          <p:cNvPr id="11" name="Google Shape;169;p5">
            <a:extLst>
              <a:ext uri="{FF2B5EF4-FFF2-40B4-BE49-F238E27FC236}">
                <a16:creationId xmlns:a16="http://schemas.microsoft.com/office/drawing/2014/main" id="{1B950DD8-2FF9-4503-A555-4B6885E9E8DA}"/>
              </a:ext>
            </a:extLst>
          </p:cNvPr>
          <p:cNvSpPr txBox="1">
            <a:spLocks/>
          </p:cNvSpPr>
          <p:nvPr/>
        </p:nvSpPr>
        <p:spPr>
          <a:xfrm>
            <a:off x="4785561" y="3875910"/>
            <a:ext cx="3279914"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1000" dirty="0">
                <a:solidFill>
                  <a:srgbClr val="000000"/>
                </a:solidFill>
              </a:rPr>
              <a:t>Izvor:</a:t>
            </a:r>
            <a:r>
              <a:rPr lang="en-US" sz="1000" dirty="0">
                <a:solidFill>
                  <a:srgbClr val="000000"/>
                </a:solidFill>
                <a:hlinkClick r:id="rId3"/>
              </a:rPr>
              <a:t>https://ellenmacarthurfoundation.org/</a:t>
            </a:r>
            <a:endParaRPr lang="en-US" sz="1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Amsterdam</a:t>
            </a:r>
            <a:r>
              <a:rPr lang="en-IE" dirty="0"/>
              <a:t>Arena</a:t>
            </a:r>
            <a:r>
              <a:rPr lang="en-US" dirty="0"/>
              <a:t>STUDIJA SLUČAJA</a:t>
            </a:r>
            <a:endParaRPr dirty="0"/>
          </a:p>
        </p:txBody>
      </p:sp>
      <p:sp>
        <p:nvSpPr>
          <p:cNvPr id="2" name="CaixaDeTexto 1">
            <a:extLst>
              <a:ext uri="{FF2B5EF4-FFF2-40B4-BE49-F238E27FC236}">
                <a16:creationId xmlns:a16="http://schemas.microsoft.com/office/drawing/2014/main" id="{40E38B62-0CC2-4D5D-8514-65715B45E473}"/>
              </a:ext>
            </a:extLst>
          </p:cNvPr>
          <p:cNvSpPr txBox="1"/>
          <p:nvPr/>
        </p:nvSpPr>
        <p:spPr>
          <a:xfrm>
            <a:off x="539711" y="1603946"/>
            <a:ext cx="8064577" cy="1169551"/>
          </a:xfrm>
          <a:prstGeom prst="rect">
            <a:avLst/>
          </a:prstGeom>
          <a:noFill/>
        </p:spPr>
        <p:txBody>
          <a:bodyPr wrap="square" rtlCol="0">
            <a:spAutoFit/>
          </a:bodyPr>
          <a:lstStyle/>
          <a:p>
            <a:pPr algn="l" rtl="0"/>
            <a:r>
              <a:rPr lang="en-IE" dirty="0"/>
              <a:t>Amsterdamska arena, nazvana Johan Cruyff Arena, stadion je nogometnog kluba Ajax i mjesto održavanja koncerata i događanja. U sklopu priprema za domaćinstvo Europskog nogometnog prvenstva 2020. godine (UEFA Euro 2020), klub je zamijenio sve stadionske sjedalice, ali želi ponovno koristiti stare sjedalice kružnim pristupom. Angažirali su stručnost istraživačkog programa urbane tehnologije na</a:t>
            </a:r>
            <a:r>
              <a:rPr lang="en-IE" u="sng" dirty="0">
                <a:hlinkClick r:id="rId3">
                  <a:extLst>
                    <a:ext uri="{A12FA001-AC4F-418D-AE19-62706E023703}">
                      <ahyp:hlinkClr xmlns:ahyp="http://schemas.microsoft.com/office/drawing/2018/hyperlinkcolor" val="tx"/>
                    </a:ext>
                  </a:extLst>
                </a:hlinkClick>
              </a:rPr>
              <a:t>Sveučilište primijenjenih znanosti u Amsterdamu</a:t>
            </a:r>
            <a:r>
              <a:rPr lang="en-IE" dirty="0"/>
              <a:t>(AUAS) u ovom projektu.</a:t>
            </a:r>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3195166"/>
            <a:ext cx="8064577" cy="738664"/>
          </a:xfrm>
          <a:prstGeom prst="rect">
            <a:avLst/>
          </a:prstGeom>
          <a:noFill/>
        </p:spPr>
        <p:txBody>
          <a:bodyPr wrap="square" rtlCol="0">
            <a:spAutoFit/>
          </a:bodyPr>
          <a:lstStyle/>
          <a:p>
            <a:pPr algn="l" rtl="0"/>
            <a:r>
              <a:rPr lang="en-US" dirty="0"/>
              <a:t>Kao osnovni scenarij, pretpostavljeno je da će se sjedala na stadionu tretirati kao otpad, što znači da bi se čelični okviri mogli prodati proizvođačima metala za recikliranje, dok bi sjedala mogla završiti djelomično 'prerađena', a djelomično spaljena plastikom recikleri.</a:t>
            </a:r>
            <a:endParaRPr lang="pt-P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748534"/>
            <a:ext cx="7136207" cy="738664"/>
          </a:xfrm>
          <a:prstGeom prst="rect">
            <a:avLst/>
          </a:prstGeom>
          <a:noFill/>
        </p:spPr>
        <p:txBody>
          <a:bodyPr wrap="square" rtlCol="0">
            <a:spAutoFit/>
          </a:bodyPr>
          <a:lstStyle/>
          <a:p>
            <a:pPr algn="l" rtl="0"/>
            <a:r>
              <a:rPr lang="pt-PT" dirty="0"/>
              <a:t>•</a:t>
            </a:r>
            <a:r>
              <a:rPr lang="en-US" dirty="0"/>
              <a:t>Scenarij 1: Preraspodjela sjedala za ponovnu upotrebu na drugim stadionima</a:t>
            </a:r>
          </a:p>
          <a:p>
            <a:pPr algn="l" rtl="0"/>
            <a:r>
              <a:rPr lang="pt-PT" dirty="0"/>
              <a:t>•</a:t>
            </a:r>
            <a:r>
              <a:rPr lang="en-US" dirty="0"/>
              <a:t>Scenarij 2: Prerada stadionskih sjedala u potrošačke stolce</a:t>
            </a:r>
          </a:p>
          <a:p>
            <a:pPr algn="l" rtl="0"/>
            <a:r>
              <a:rPr lang="pt-PT" dirty="0"/>
              <a:t>•</a:t>
            </a:r>
            <a:r>
              <a:rPr lang="en-US" dirty="0"/>
              <a:t>Scenarij 3: Recikliranje sirovog materijala stadionskih sjedala za različite primjene</a:t>
            </a:r>
            <a:endParaRPr lang="pt-PT" dirty="0"/>
          </a:p>
        </p:txBody>
      </p:sp>
      <p:pic>
        <p:nvPicPr>
          <p:cNvPr id="5" name="Imagem 4">
            <a:extLst>
              <a:ext uri="{FF2B5EF4-FFF2-40B4-BE49-F238E27FC236}">
                <a16:creationId xmlns:a16="http://schemas.microsoft.com/office/drawing/2014/main" id="{0CBB7BC7-7B2B-4A30-851C-6BA924720DBE}"/>
              </a:ext>
            </a:extLst>
          </p:cNvPr>
          <p:cNvPicPr>
            <a:picLocks noChangeAspect="1"/>
          </p:cNvPicPr>
          <p:nvPr/>
        </p:nvPicPr>
        <p:blipFill>
          <a:blip r:embed="rId3"/>
          <a:stretch>
            <a:fillRect/>
          </a:stretch>
        </p:blipFill>
        <p:spPr>
          <a:xfrm>
            <a:off x="1838525" y="2594761"/>
            <a:ext cx="4649383" cy="1995172"/>
          </a:xfrm>
          <a:prstGeom prst="rect">
            <a:avLst/>
          </a:prstGeom>
        </p:spPr>
      </p:pic>
      <p:sp>
        <p:nvSpPr>
          <p:cNvPr id="8" name="CaixaDeTexto 7">
            <a:extLst>
              <a:ext uri="{FF2B5EF4-FFF2-40B4-BE49-F238E27FC236}">
                <a16:creationId xmlns:a16="http://schemas.microsoft.com/office/drawing/2014/main" id="{A9CFAF81-285C-4D11-9DC7-52266B68A504}"/>
              </a:ext>
            </a:extLst>
          </p:cNvPr>
          <p:cNvSpPr txBox="1"/>
          <p:nvPr/>
        </p:nvSpPr>
        <p:spPr>
          <a:xfrm>
            <a:off x="539711" y="1443287"/>
            <a:ext cx="8283723" cy="523220"/>
          </a:xfrm>
          <a:prstGeom prst="rect">
            <a:avLst/>
          </a:prstGeom>
          <a:noFill/>
        </p:spPr>
        <p:txBody>
          <a:bodyPr wrap="square" rtlCol="0">
            <a:spAutoFit/>
          </a:bodyPr>
          <a:lstStyle/>
          <a:p>
            <a:pPr algn="l" rtl="0"/>
            <a:r>
              <a:rPr lang="pt-PT" dirty="0"/>
              <a:t>S ovim polazištem, tri</a:t>
            </a:r>
            <a:r>
              <a:rPr lang="en-US" dirty="0"/>
              <a:t>istraženi su alternativni scenariji kako bi se sjedalima na stadionu dao drugi život:</a:t>
            </a:r>
            <a:endParaRPr lang="pt-PT"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1687228" y="4495059"/>
            <a:ext cx="7136206"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l" rtl="0"/>
            <a:r>
              <a:rPr lang="en-US" sz="800" dirty="0">
                <a:solidFill>
                  <a:srgbClr val="000000"/>
                </a:solidFill>
              </a:rPr>
              <a:t>Izvor:</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spTree>
    <p:extLst>
      <p:ext uri="{BB962C8B-B14F-4D97-AF65-F5344CB8AC3E}">
        <p14:creationId xmlns:p14="http://schemas.microsoft.com/office/powerpoint/2010/main" val="72250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lgn="l" rtl="0"/>
            <a:r>
              <a:rPr lang="en-US" dirty="0"/>
              <a:t>STUDIJA SLUČAJA Amsterdam Arene</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384995"/>
          </a:xfrm>
          <a:prstGeom prst="rect">
            <a:avLst/>
          </a:prstGeom>
          <a:noFill/>
        </p:spPr>
        <p:txBody>
          <a:bodyPr wrap="square" rtlCol="0">
            <a:spAutoFit/>
          </a:bodyPr>
          <a:lstStyle/>
          <a:p>
            <a:pPr algn="l" rtl="0"/>
            <a:r>
              <a:rPr lang="en-US" dirty="0"/>
              <a:t>U prvom scenariju, stadionska sjedala, uključujući okvire, rastavljaju se, prevoze i postavljaju na druge stadione. Amsterdam ArenA podijelila je uklonjena sjedala amaterskim stadionima u raznim dijelovima svijeta. Na primjer, 2500 mjesta poslano je u Curaçao, 2700 u Surinam, a 2000 mjesta rezervirano je za nogometna igrališta u Nizozemskoj. Ovaj scenarij ponovne upotrebe bio je koristan za amaterske stadione zbog ograničenih sredstava za izgradnju ili nadogradnju svojih trenutnih galerija novim sjedalima.</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l" rtl="0"/>
            <a:r>
              <a:rPr lang="en-US" b="1" dirty="0"/>
              <a:t>Scenarij 1: Preraspodjela sjedala za ponovnu upotrebu na drugim stadionima</a:t>
            </a:r>
            <a:endParaRPr lang="pt-PT" b="1" dirty="0"/>
          </a:p>
        </p:txBody>
      </p:sp>
    </p:spTree>
    <p:extLst>
      <p:ext uri="{BB962C8B-B14F-4D97-AF65-F5344CB8AC3E}">
        <p14:creationId xmlns:p14="http://schemas.microsoft.com/office/powerpoint/2010/main" val="168310874"/>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1881</Words>
  <Application>Microsoft Office PowerPoint</Application>
  <PresentationFormat>Bildschirmpräsentation (16:9)</PresentationFormat>
  <Paragraphs>143</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Bebas Neue</vt:lpstr>
      <vt:lpstr>Noto Sans</vt:lpstr>
      <vt:lpstr>Verdana</vt:lpstr>
      <vt:lpstr>Arial</vt:lpstr>
      <vt:lpstr>Creal Modern Portfolio by Slidesgo</vt:lpstr>
      <vt:lpstr>Poslovno modeliranje za tvrtke kružne ekonomije</vt:lpstr>
      <vt:lpstr>DRUGI ŽIVOT STADIONSKE SJEDALICE</vt:lpstr>
      <vt:lpstr>Cilj Masterclass-a</vt:lpstr>
      <vt:lpstr>Struktura Masterclass-a</vt:lpstr>
      <vt:lpstr>Struktura Masterclass-a</vt:lpstr>
      <vt:lpstr>PowerPoint-Präsentation</vt:lpstr>
      <vt:lpstr>AmsterdamArenaSTUDIJA SLUČAJA</vt:lpstr>
      <vt:lpstr>STUDIJA SLUČAJA Amsterdam Arene</vt:lpstr>
      <vt:lpstr>STUDIJA SLUČAJA Amsterdam Arene</vt:lpstr>
      <vt:lpstr>STUDIJA SLUČAJA Amsterdam Arene</vt:lpstr>
      <vt:lpstr>STUDIJA SLUČAJA Amsterdam Arene</vt:lpstr>
      <vt:lpstr>STUDIJA SLUČAJA Amsterdam Arene</vt:lpstr>
      <vt:lpstr>STUDIJA SLUČAJA Amsterdam Arene</vt:lpstr>
      <vt:lpstr>STUDIJA SLUČAJA Amsterdam Arene</vt:lpstr>
      <vt:lpstr>STUDIJA SLUČAJA Amsterdam Arene</vt:lpstr>
      <vt:lpstr>STUDIJA SLUČAJA Amsterdam Arene</vt:lpstr>
      <vt:lpstr>Vježba 1</vt:lpstr>
      <vt:lpstr>Vježba 1</vt:lpstr>
      <vt:lpstr>Vježba 2</vt:lpstr>
      <vt:lpstr>Vježba 2</vt:lpstr>
      <vt:lpstr>Hvala vam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69</cp:revision>
  <dcterms:modified xsi:type="dcterms:W3CDTF">2023-06-21T12:59:13Z</dcterms:modified>
</cp:coreProperties>
</file>