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0"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Lst>
  <p:sldSz cx="9144000" cy="5143500" type="screen16x9"/>
  <p:notesSz cx="6858000" cy="9144000"/>
  <p:embeddedFontLst>
    <p:embeddedFont>
      <p:font typeface="Bebas Neue" panose="020B0606020202050201" pitchFamily="34" charset="0"/>
      <p:regular r:id="rId24"/>
    </p:embeddedFont>
    <p:embeddedFont>
      <p:font typeface="Noto Sans" panose="020B0502040504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9D96C-5BDA-4472-B112-F33E0BBA4909}" v="13" dt="2022-12-20T09:02:53.09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8" autoAdjust="0"/>
    <p:restoredTop sz="94660"/>
  </p:normalViewPr>
  <p:slideViewPr>
    <p:cSldViewPr snapToGrid="0">
      <p:cViewPr varScale="1">
        <p:scale>
          <a:sx n="152" d="100"/>
          <a:sy n="152" d="100"/>
        </p:scale>
        <p:origin x="1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5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87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7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5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1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95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3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6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9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AABD0A11-2511-0121-F771-E1BB3891C15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E208B9C6-EF4F-59EF-E70B-913E0007E54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00539D9-CF2C-1C22-C2B8-404A2D7A686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7E7E0C0-CE6B-8DC7-A080-0D021678052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A13CCC5-0675-6A79-CD20-E3B0863DED5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2ECC0247-97C9-273D-512F-EB82B85F0D5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F197994B-ED24-F20B-91E6-90150E9F61E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7A443B3F-B3E7-A2C1-BA36-CBDA0860987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3A0C1964-8D56-1316-21EF-A2517DF0CE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912702EA-0261-9BBA-3D31-AD87096E0D7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DB8A2997-43AF-06BB-6C9B-71C808559C1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44B77C4-DE0B-66FB-A814-4A5FC72A53E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FD6E0E8D-F880-A02C-FA5E-4A5E95196DEC}"/>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3C644EE-1BDA-A345-0219-A90329E424B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F3C6EB7E-6C67-4C8B-CD20-5CAB30B33BC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CBE759D-C808-5DEF-0A70-624512524B5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F415D93C-F195-4601-E299-B54F8FE5B0F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3C8E6F9-30E4-A97E-BF10-41A9C0880C9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3E945FFD-7AF9-2E0F-41AD-B83F0E7B2EF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99A6E2A2-B4A8-2B73-24E8-421C5CEFD87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A3F37451-1048-A66C-C656-E50EA55BB10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22539B53-42AB-7E8E-1EB3-24B68C767D5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48357F9F-1A5A-3FF1-AB4F-B906F436236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0D7107AE-0606-2F92-8D97-10B79C3EAE0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BE8D03D-DC32-0E50-73B7-4B5C4D71ED7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107D5CB-8228-851F-94A7-0A6FDCBCD7D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6D92270-B560-6F41-7926-699C49866B9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200E0F0D-860C-9861-F69F-13A415DF1DB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15B5F90C-3634-4BA5-90D1-FC30D8C6268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2CF72B08-7FF0-CCEE-5D6A-DDBA1CA1F37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sterdamuas.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657331" y="126271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3200" dirty="0"/>
              <a:t>Geschäftsmodellierung für Unternehmen der Kreislaufwirtschaft </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600438"/>
          </a:xfrm>
          <a:prstGeom prst="rect">
            <a:avLst/>
          </a:prstGeom>
          <a:noFill/>
        </p:spPr>
        <p:txBody>
          <a:bodyPr wrap="square" rtlCol="0">
            <a:spAutoFit/>
          </a:bodyPr>
          <a:lstStyle/>
          <a:p>
            <a:pPr algn="just"/>
            <a:r>
              <a:rPr lang="en-US" dirty="0"/>
              <a:t>Im Rahmen des Szenarios zur Erforschung des Upcyclings der Stadionsitze wurden mehrere Optionen ermittelt, beginnend mit der Sammlung von Stuhlentwürfen und entsprechenden Prototypen, die mit den Originalsitzen hergestellt wurden:</a:t>
            </a:r>
          </a:p>
          <a:p>
            <a:pPr algn="just"/>
            <a:r>
              <a:rPr lang="en-US" dirty="0"/>
              <a:t>- Stuhlkonstruktionen unter Wiederverwendung der ursprünglichen Stahlrahmen</a:t>
            </a:r>
            <a:endParaRPr lang="pt-PT" dirty="0"/>
          </a:p>
          <a:p>
            <a:pPr algn="just"/>
            <a:r>
              <a:rPr lang="en-US" dirty="0"/>
              <a:t>- Entwürfe von Stühlen, die andere, bereits vorhandene Rahmen enthalten</a:t>
            </a:r>
            <a:endParaRPr lang="pt-PT" dirty="0"/>
          </a:p>
          <a:p>
            <a:pPr algn="just"/>
            <a:r>
              <a:rPr lang="en-US" dirty="0"/>
              <a:t>- Stuhldesigns mit individuellem Gestell</a:t>
            </a:r>
            <a:endParaRPr lang="pt-PT" dirty="0"/>
          </a:p>
          <a:p>
            <a:pPr algn="just"/>
            <a:r>
              <a:rPr lang="en-US" dirty="0"/>
              <a:t>- Stuhldesigns mit einem digital hergestellten Rahmen</a:t>
            </a:r>
            <a:endParaRPr lang="pt-PT"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2: Upcycling von Stadionsitzen zu Verbraucherstühlen</a:t>
            </a:r>
            <a:endParaRPr lang="pt-PT" b="1" dirty="0"/>
          </a:p>
        </p:txBody>
      </p:sp>
    </p:spTree>
    <p:extLst>
      <p:ext uri="{BB962C8B-B14F-4D97-AF65-F5344CB8AC3E}">
        <p14:creationId xmlns:p14="http://schemas.microsoft.com/office/powerpoint/2010/main" val="38556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Stuhlkonstruktionen unter Wiederverwendung der ursprünglichen Stahlrahmen</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2: Upcycling von Stadionsitzen zu Verbraucherstühlen</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488949" cy="1384995"/>
          </a:xfrm>
          <a:prstGeom prst="rect">
            <a:avLst/>
          </a:prstGeom>
          <a:noFill/>
        </p:spPr>
        <p:txBody>
          <a:bodyPr wrap="square" rtlCol="0">
            <a:spAutoFit/>
          </a:bodyPr>
          <a:lstStyle/>
          <a:p>
            <a:pPr algn="just"/>
            <a:r>
              <a:rPr lang="en-US" dirty="0"/>
              <a:t>Diese Option war aus Sicht der Kreislaufwirtschaft wahrscheinlich die beste, da das Ziel darin bestand, so viel Material wie möglich von den vorhandenen Sitzen wiederzuverwenden. Mehrere Möbelhersteller und Produktionsunternehmen wurden einbezogen, um diese Lösung zu prüfen. Der gewählte Stuhl besteht aus dem vorhandenen Gestell und den Kunststoffteilen des Originalsitzes, die auf einem neu gebauten Untergestell montiert sind.</a:t>
            </a:r>
            <a:endParaRPr lang="pt-PT" dirty="0"/>
          </a:p>
        </p:txBody>
      </p:sp>
      <p:pic>
        <p:nvPicPr>
          <p:cNvPr id="3" name="Imagem 2">
            <a:extLst>
              <a:ext uri="{FF2B5EF4-FFF2-40B4-BE49-F238E27FC236}">
                <a16:creationId xmlns:a16="http://schemas.microsoft.com/office/drawing/2014/main" id="{6641F50A-2474-47D7-A494-9FE5D4396622}"/>
              </a:ext>
            </a:extLst>
          </p:cNvPr>
          <p:cNvPicPr>
            <a:picLocks noChangeAspect="1"/>
          </p:cNvPicPr>
          <p:nvPr/>
        </p:nvPicPr>
        <p:blipFill>
          <a:blip r:embed="rId3"/>
          <a:stretch>
            <a:fillRect/>
          </a:stretch>
        </p:blipFill>
        <p:spPr>
          <a:xfrm>
            <a:off x="6975832" y="1139840"/>
            <a:ext cx="1839432" cy="1258955"/>
          </a:xfrm>
          <a:prstGeom prst="rect">
            <a:avLst/>
          </a:prstGeom>
        </p:spPr>
      </p:pic>
      <p:sp>
        <p:nvSpPr>
          <p:cNvPr id="10" name="Google Shape;169;p5">
            <a:extLst>
              <a:ext uri="{FF2B5EF4-FFF2-40B4-BE49-F238E27FC236}">
                <a16:creationId xmlns:a16="http://schemas.microsoft.com/office/drawing/2014/main" id="{B0F44B04-07D1-4943-96E1-957584DC8E6C}"/>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pic>
        <p:nvPicPr>
          <p:cNvPr id="5" name="Imagem 4">
            <a:extLst>
              <a:ext uri="{FF2B5EF4-FFF2-40B4-BE49-F238E27FC236}">
                <a16:creationId xmlns:a16="http://schemas.microsoft.com/office/drawing/2014/main" id="{FD825D45-C37B-42B5-9F86-20216F4FE393}"/>
              </a:ext>
            </a:extLst>
          </p:cNvPr>
          <p:cNvPicPr>
            <a:picLocks noChangeAspect="1"/>
          </p:cNvPicPr>
          <p:nvPr/>
        </p:nvPicPr>
        <p:blipFill>
          <a:blip r:embed="rId5"/>
          <a:stretch>
            <a:fillRect/>
          </a:stretch>
        </p:blipFill>
        <p:spPr>
          <a:xfrm>
            <a:off x="6482429" y="2310341"/>
            <a:ext cx="2209800" cy="1638300"/>
          </a:xfrm>
          <a:prstGeom prst="rect">
            <a:avLst/>
          </a:prstGeom>
        </p:spPr>
      </p:pic>
      <p:sp>
        <p:nvSpPr>
          <p:cNvPr id="11" name="Google Shape;169;p5">
            <a:extLst>
              <a:ext uri="{FF2B5EF4-FFF2-40B4-BE49-F238E27FC236}">
                <a16:creationId xmlns:a16="http://schemas.microsoft.com/office/drawing/2014/main" id="{3B51ACBA-DAF1-492F-9714-8231C881576E}"/>
              </a:ext>
            </a:extLst>
          </p:cNvPr>
          <p:cNvSpPr txBox="1">
            <a:spLocks/>
          </p:cNvSpPr>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 eines einzelnen Stuhls, der mit anderen verbunden werden kann, hergestellt von </a:t>
            </a:r>
            <a:r>
              <a:rPr lang="en-US" sz="800" dirty="0" err="1">
                <a:solidFill>
                  <a:srgbClr val="000000"/>
                </a:solidFill>
              </a:rPr>
              <a:t>Ahrend</a:t>
            </a:r>
            <a:r>
              <a:rPr lang="en-US" sz="800" dirty="0">
                <a:solidFill>
                  <a:srgbClr val="000000"/>
                </a:solidFill>
              </a:rPr>
              <a:t>.</a:t>
            </a:r>
          </a:p>
        </p:txBody>
      </p:sp>
    </p:spTree>
    <p:extLst>
      <p:ext uri="{BB962C8B-B14F-4D97-AF65-F5344CB8AC3E}">
        <p14:creationId xmlns:p14="http://schemas.microsoft.com/office/powerpoint/2010/main" val="9311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Entwürfe von Stühlen, die andere, bereits vorhandene Rahmen enthalten</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2: Upcycling von Stadionsitzen zu Verbraucherstühlen</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55224"/>
            <a:ext cx="5574010" cy="2031325"/>
          </a:xfrm>
          <a:prstGeom prst="rect">
            <a:avLst/>
          </a:prstGeom>
          <a:noFill/>
        </p:spPr>
        <p:txBody>
          <a:bodyPr wrap="square" rtlCol="0">
            <a:spAutoFit/>
          </a:bodyPr>
          <a:lstStyle/>
          <a:p>
            <a:pPr algn="just"/>
            <a:r>
              <a:rPr lang="en-US" dirty="0"/>
              <a:t>Dies war die Möglichkeit, die Kunststoff-Stadionsitze auf ein vorhandenes, vorzugsweise wiederverwendetes Stuhlgestell zu montieren, eine Upcycling-Lösung. Vorhandene Gestelle tragen zur Verringerung der Umweltauswirkungen bei und bedeuten Kosteneinsparungen, da keine neuen Gestelle hergestellt werden müssen. Die Geometrie der vorhandenen alten Sitze ist jedoch so spezifisch, dass es sich als schwierig erwies, geeignete Rahmen zu finden, auf die sie perfekt passen und montiert werden können. Die Lösung bestand darin, dass weitere Anpassungen an den Kunststoffteilen vorgenommen werden mussten, was einen höheren Arbeits- und Materialaufwand bedeutete.</a:t>
            </a:r>
            <a:endParaRPr lang="pt-PT" dirty="0"/>
          </a:p>
        </p:txBody>
      </p:sp>
      <p:sp>
        <p:nvSpPr>
          <p:cNvPr id="10" name="Google Shape;169;p5">
            <a:extLst>
              <a:ext uri="{FF2B5EF4-FFF2-40B4-BE49-F238E27FC236}">
                <a16:creationId xmlns:a16="http://schemas.microsoft.com/office/drawing/2014/main" id="{9B72FD08-139C-432F-9658-F8506DEA2ECF}"/>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7" name="Imagem 6">
            <a:extLst>
              <a:ext uri="{FF2B5EF4-FFF2-40B4-BE49-F238E27FC236}">
                <a16:creationId xmlns:a16="http://schemas.microsoft.com/office/drawing/2014/main" id="{E2FAEFB3-AE13-4EA7-8095-FC6507E7CEF1}"/>
              </a:ext>
            </a:extLst>
          </p:cNvPr>
          <p:cNvPicPr>
            <a:picLocks noChangeAspect="1"/>
          </p:cNvPicPr>
          <p:nvPr/>
        </p:nvPicPr>
        <p:blipFill>
          <a:blip r:embed="rId4"/>
          <a:stretch>
            <a:fillRect/>
          </a:stretch>
        </p:blipFill>
        <p:spPr>
          <a:xfrm>
            <a:off x="6683507" y="1603946"/>
            <a:ext cx="1714500" cy="2305050"/>
          </a:xfrm>
          <a:prstGeom prst="rect">
            <a:avLst/>
          </a:prstGeom>
        </p:spPr>
      </p:pic>
      <p:sp>
        <p:nvSpPr>
          <p:cNvPr id="12" name="Google Shape;169;p5">
            <a:extLst>
              <a:ext uri="{FF2B5EF4-FFF2-40B4-BE49-F238E27FC236}">
                <a16:creationId xmlns:a16="http://schemas.microsoft.com/office/drawing/2014/main" id="{8CF46621-DCCD-4DDC-BF9A-EDCD8E2D0F62}"/>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 eines Stuhls mit bestehendem Rohrrahmen, hergestellt von AUAS.</a:t>
            </a:r>
          </a:p>
        </p:txBody>
      </p:sp>
    </p:spTree>
    <p:extLst>
      <p:ext uri="{BB962C8B-B14F-4D97-AF65-F5344CB8AC3E}">
        <p14:creationId xmlns:p14="http://schemas.microsoft.com/office/powerpoint/2010/main" val="198381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Stuhldesigns mit individuellem Gestell</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2: Upcycling von Stadionsitzen zu Verbraucherstühlen</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333391"/>
            <a:ext cx="5574010" cy="1815882"/>
          </a:xfrm>
          <a:prstGeom prst="rect">
            <a:avLst/>
          </a:prstGeom>
          <a:noFill/>
        </p:spPr>
        <p:txBody>
          <a:bodyPr wrap="square" rtlCol="0">
            <a:spAutoFit/>
          </a:bodyPr>
          <a:lstStyle/>
          <a:p>
            <a:pPr algn="just"/>
            <a:r>
              <a:rPr lang="en-US" dirty="0"/>
              <a:t>Es wurde auch die Möglichkeit der Herstellung eines maßgeschneiderten Rahmens geprüft, um das Risiko einer geringen Verfügbarkeit vorhandener Rahmen zu vermeiden. Unter Berücksichtigung mehrerer Lösungen wurde der erste neue Stuhlrahmen in Handarbeit hergestellt, wobei recyceltes Holz von Industriepaletten als Rohmaterial verwendet wurde. Obwohl es sich hierbei um eine potenziell gute Lösung handelt, wäre eine Ausweitung der Produktion auf größere Mengen aufgrund der mit der Produktionsmethode verbundenen Einschränkungen und des erforderlichen Arbeitsaufwands nicht einfach gewesen.</a:t>
            </a:r>
            <a:endParaRPr lang="pt-PT" dirty="0"/>
          </a:p>
        </p:txBody>
      </p:sp>
      <p:sp>
        <p:nvSpPr>
          <p:cNvPr id="10" name="Google Shape;169;p5">
            <a:extLst>
              <a:ext uri="{FF2B5EF4-FFF2-40B4-BE49-F238E27FC236}">
                <a16:creationId xmlns:a16="http://schemas.microsoft.com/office/drawing/2014/main" id="{8AB3F028-B217-4125-ACBD-99C53B14D831}"/>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3" name="Imagem 2">
            <a:extLst>
              <a:ext uri="{FF2B5EF4-FFF2-40B4-BE49-F238E27FC236}">
                <a16:creationId xmlns:a16="http://schemas.microsoft.com/office/drawing/2014/main" id="{8C045461-7479-4345-96C8-2803740DF62B}"/>
              </a:ext>
            </a:extLst>
          </p:cNvPr>
          <p:cNvPicPr>
            <a:picLocks noChangeAspect="1"/>
          </p:cNvPicPr>
          <p:nvPr/>
        </p:nvPicPr>
        <p:blipFill>
          <a:blip r:embed="rId4"/>
          <a:stretch>
            <a:fillRect/>
          </a:stretch>
        </p:blipFill>
        <p:spPr>
          <a:xfrm>
            <a:off x="6700795" y="1536925"/>
            <a:ext cx="1790700" cy="2381250"/>
          </a:xfrm>
          <a:prstGeom prst="rect">
            <a:avLst/>
          </a:prstGeom>
        </p:spPr>
      </p:pic>
      <p:sp>
        <p:nvSpPr>
          <p:cNvPr id="11" name="Google Shape;169;p5">
            <a:extLst>
              <a:ext uri="{FF2B5EF4-FFF2-40B4-BE49-F238E27FC236}">
                <a16:creationId xmlns:a16="http://schemas.microsoft.com/office/drawing/2014/main" id="{C30C9246-3325-4143-B2BA-358A14FA8766}"/>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 mit maßgeschneidertem Rahmen aus wiederverwendetem Holz, entworfen von AUAS und hergestellt von </a:t>
            </a:r>
            <a:r>
              <a:rPr lang="en-US" sz="800" dirty="0" err="1">
                <a:solidFill>
                  <a:srgbClr val="000000"/>
                </a:solidFill>
              </a:rPr>
              <a:t>Panter</a:t>
            </a:r>
            <a:r>
              <a:rPr lang="en-US" sz="800" dirty="0">
                <a:solidFill>
                  <a:srgbClr val="000000"/>
                </a:solidFill>
              </a:rPr>
              <a:t>.</a:t>
            </a:r>
          </a:p>
        </p:txBody>
      </p:sp>
    </p:spTree>
    <p:extLst>
      <p:ext uri="{BB962C8B-B14F-4D97-AF65-F5344CB8AC3E}">
        <p14:creationId xmlns:p14="http://schemas.microsoft.com/office/powerpoint/2010/main" val="16079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en-US" b="1" dirty="0"/>
              <a:t>Stuhldesigns mit einem digital hergestellten Rahmen</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2: Upcycling von Stadionsitzen zu Verbraucherstühlen</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58598"/>
            <a:ext cx="5297566" cy="2308324"/>
          </a:xfrm>
          <a:prstGeom prst="rect">
            <a:avLst/>
          </a:prstGeom>
          <a:noFill/>
        </p:spPr>
        <p:txBody>
          <a:bodyPr wrap="square" rtlCol="0">
            <a:spAutoFit/>
          </a:bodyPr>
          <a:lstStyle/>
          <a:p>
            <a:pPr algn="just"/>
            <a:r>
              <a:rPr lang="en-US" sz="1200" dirty="0"/>
              <a:t>Die digitale Produktion erleichtert die Herstellung komplexer Formen, die den spezifischen Eigenschaften der Kunststoffsitze entsprechen.</a:t>
            </a:r>
          </a:p>
          <a:p>
            <a:pPr algn="just"/>
            <a:endParaRPr lang="en-US" sz="1200" dirty="0"/>
          </a:p>
          <a:p>
            <a:pPr algn="just"/>
            <a:r>
              <a:rPr lang="en-US" sz="1200" dirty="0"/>
              <a:t>Ein Beispiel war ein Satz separater flacher Holzteile, die vom Kunden zusammengesetzt werden können. Es kann durch CNC-Fräsen einer einzigen Standard-Holzplatte hergestellt werden, die sich perfekt für die Verpackung und den Versand an den Endkunden eignet. Mit der gleichen Methode wurde auch ein Klappstuhl als Alternative hergestellt. Mit Hilfe des 3D-Drucks wurde ein Kunststoffverbinder hergestellt, mit dem Standard-Rohrprofile zu einem geeigneten Stuhlrahmen verbunden werden können. Diese Option könnte dazu beitragen, die Transportkosten zu senken, da sie an verschiedenen Orten gedruckt werden kann.</a:t>
            </a:r>
            <a:endParaRPr lang="pt-PT" sz="1200" dirty="0"/>
          </a:p>
        </p:txBody>
      </p:sp>
      <p:pic>
        <p:nvPicPr>
          <p:cNvPr id="5" name="Imagem 4">
            <a:extLst>
              <a:ext uri="{FF2B5EF4-FFF2-40B4-BE49-F238E27FC236}">
                <a16:creationId xmlns:a16="http://schemas.microsoft.com/office/drawing/2014/main" id="{B2356789-E05C-4CE0-926E-31E45142503C}"/>
              </a:ext>
            </a:extLst>
          </p:cNvPr>
          <p:cNvPicPr>
            <a:picLocks noChangeAspect="1"/>
          </p:cNvPicPr>
          <p:nvPr/>
        </p:nvPicPr>
        <p:blipFill>
          <a:blip r:embed="rId4"/>
          <a:stretch>
            <a:fillRect/>
          </a:stretch>
        </p:blipFill>
        <p:spPr>
          <a:xfrm>
            <a:off x="6154723" y="2448285"/>
            <a:ext cx="1521195" cy="1477103"/>
          </a:xfrm>
          <a:prstGeom prst="rect">
            <a:avLst/>
          </a:prstGeom>
        </p:spPr>
      </p:pic>
      <p:pic>
        <p:nvPicPr>
          <p:cNvPr id="7" name="Imagem 6">
            <a:extLst>
              <a:ext uri="{FF2B5EF4-FFF2-40B4-BE49-F238E27FC236}">
                <a16:creationId xmlns:a16="http://schemas.microsoft.com/office/drawing/2014/main" id="{86618110-A619-46E8-9E23-E52ABD5F0CFB}"/>
              </a:ext>
            </a:extLst>
          </p:cNvPr>
          <p:cNvPicPr>
            <a:picLocks noChangeAspect="1"/>
          </p:cNvPicPr>
          <p:nvPr/>
        </p:nvPicPr>
        <p:blipFill>
          <a:blip r:embed="rId5"/>
          <a:stretch>
            <a:fillRect/>
          </a:stretch>
        </p:blipFill>
        <p:spPr>
          <a:xfrm>
            <a:off x="7579059" y="1001912"/>
            <a:ext cx="1378102" cy="1922089"/>
          </a:xfrm>
          <a:prstGeom prst="rect">
            <a:avLst/>
          </a:prstGeom>
        </p:spPr>
      </p:pic>
      <p:sp>
        <p:nvSpPr>
          <p:cNvPr id="11" name="Google Shape;169;p5">
            <a:extLst>
              <a:ext uri="{FF2B5EF4-FFF2-40B4-BE49-F238E27FC236}">
                <a16:creationId xmlns:a16="http://schemas.microsoft.com/office/drawing/2014/main" id="{6CCDB2AE-D6B0-4DC5-B224-E055C3B4766E}"/>
              </a:ext>
            </a:extLst>
          </p:cNvPr>
          <p:cNvSpPr txBox="1">
            <a:spLocks/>
          </p:cNvSpPr>
          <p:nvPr/>
        </p:nvSpPr>
        <p:spPr>
          <a:xfrm>
            <a:off x="6044641" y="3925388"/>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Design und Prototypen von AUAS mit digital hergestelltem Rahmen, der leicht </a:t>
            </a:r>
            <a:r>
              <a:rPr lang="en-US" sz="800" dirty="0" err="1">
                <a:solidFill>
                  <a:srgbClr val="000000"/>
                </a:solidFill>
              </a:rPr>
              <a:t>angepasst </a:t>
            </a:r>
            <a:r>
              <a:rPr lang="en-US" sz="800" dirty="0">
                <a:solidFill>
                  <a:srgbClr val="000000"/>
                </a:solidFill>
              </a:rPr>
              <a:t>werden kann.</a:t>
            </a:r>
          </a:p>
        </p:txBody>
      </p:sp>
      <p:sp>
        <p:nvSpPr>
          <p:cNvPr id="12" name="Google Shape;169;p5">
            <a:extLst>
              <a:ext uri="{FF2B5EF4-FFF2-40B4-BE49-F238E27FC236}">
                <a16:creationId xmlns:a16="http://schemas.microsoft.com/office/drawing/2014/main" id="{880A34CF-86D8-4B64-9FAB-4EF7326901B6}"/>
              </a:ext>
            </a:extLst>
          </p:cNvPr>
          <p:cNvSpPr txBox="1">
            <a:spLocks/>
          </p:cNvSpPr>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Prototyp eines faltbaren Stuhls von AUAS</a:t>
            </a:r>
          </a:p>
        </p:txBody>
      </p:sp>
    </p:spTree>
    <p:extLst>
      <p:ext uri="{BB962C8B-B14F-4D97-AF65-F5344CB8AC3E}">
        <p14:creationId xmlns:p14="http://schemas.microsoft.com/office/powerpoint/2010/main" val="26223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3: Recycling des Rohmaterials von Stadionsitzen für verschiedene Anwendungen</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333391"/>
            <a:ext cx="5297566" cy="1815882"/>
          </a:xfrm>
          <a:prstGeom prst="rect">
            <a:avLst/>
          </a:prstGeom>
          <a:noFill/>
        </p:spPr>
        <p:txBody>
          <a:bodyPr wrap="square" rtlCol="0">
            <a:spAutoFit/>
          </a:bodyPr>
          <a:lstStyle/>
          <a:p>
            <a:pPr algn="just"/>
            <a:r>
              <a:rPr lang="en-US" dirty="0"/>
              <a:t>Nicht alle 50 000 Stadionsitze werden sich für eine Wiederverwendung durch Weiterverteilung oder Upcycling eignen, da die Sitze kaputt sind und sich abnutzen. Für diese verbleibenden Kunststoffteile wurde ein Recyclingverfahren erforscht, um sie als "neuen" Rohstoff für die Herstellung von Produkten zu verwenden.</a:t>
            </a:r>
          </a:p>
          <a:p>
            <a:pPr algn="just"/>
            <a:r>
              <a:rPr lang="en-US" dirty="0"/>
              <a:t>Mit dem Ziel, das Rohmaterial der Sitze so nah wie möglich am Original zu halten, wurden verschiedene Verarbeitungstechniken getestet, um mögliche Anwendungen zu ermitteln, nämlich Druck- und Spritzgussverfahren sowie 3D-Druck.</a:t>
            </a:r>
            <a:endParaRPr lang="pt-PT" dirty="0"/>
          </a:p>
        </p:txBody>
      </p:sp>
      <p:pic>
        <p:nvPicPr>
          <p:cNvPr id="2" name="Imagem 1">
            <a:extLst>
              <a:ext uri="{FF2B5EF4-FFF2-40B4-BE49-F238E27FC236}">
                <a16:creationId xmlns:a16="http://schemas.microsoft.com/office/drawing/2014/main" id="{62F9E712-5076-46FA-B46A-E227812E118B}"/>
              </a:ext>
            </a:extLst>
          </p:cNvPr>
          <p:cNvPicPr>
            <a:picLocks noChangeAspect="1"/>
          </p:cNvPicPr>
          <p:nvPr/>
        </p:nvPicPr>
        <p:blipFill>
          <a:blip r:embed="rId4"/>
          <a:stretch>
            <a:fillRect/>
          </a:stretch>
        </p:blipFill>
        <p:spPr>
          <a:xfrm>
            <a:off x="6074022" y="2445616"/>
            <a:ext cx="2752724" cy="1319212"/>
          </a:xfrm>
          <a:prstGeom prst="rect">
            <a:avLst/>
          </a:prstGeom>
        </p:spPr>
      </p:pic>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Granulat </a:t>
            </a:r>
            <a:r>
              <a:rPr lang="en-US" sz="800" dirty="0" err="1">
                <a:solidFill>
                  <a:srgbClr val="000000"/>
                </a:solidFill>
              </a:rPr>
              <a:t>aus alten </a:t>
            </a:r>
            <a:r>
              <a:rPr lang="en-US" sz="800" dirty="0">
                <a:solidFill>
                  <a:srgbClr val="000000"/>
                </a:solidFill>
              </a:rPr>
              <a:t>Kunststoffsitzen.</a:t>
            </a:r>
          </a:p>
        </p:txBody>
      </p:sp>
    </p:spTree>
    <p:extLst>
      <p:ext uri="{BB962C8B-B14F-4D97-AF65-F5344CB8AC3E}">
        <p14:creationId xmlns:p14="http://schemas.microsoft.com/office/powerpoint/2010/main" val="2795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523220"/>
          </a:xfrm>
          <a:prstGeom prst="rect">
            <a:avLst/>
          </a:prstGeom>
          <a:noFill/>
        </p:spPr>
        <p:txBody>
          <a:bodyPr wrap="square" rtlCol="0">
            <a:spAutoFit/>
          </a:bodyPr>
          <a:lstStyle/>
          <a:p>
            <a:pPr algn="just"/>
            <a:r>
              <a:rPr lang="en-US" b="1" dirty="0"/>
              <a:t>Szenario 3: Recycling des Rohmaterials von Stadionsitzen für </a:t>
            </a:r>
          </a:p>
          <a:p>
            <a:pPr algn="just"/>
            <a:r>
              <a:rPr lang="en-US" b="1" dirty="0"/>
              <a:t>verschiedene Anwendungen</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320153"/>
            <a:ext cx="5297566" cy="2246769"/>
          </a:xfrm>
          <a:prstGeom prst="rect">
            <a:avLst/>
          </a:prstGeom>
          <a:noFill/>
        </p:spPr>
        <p:txBody>
          <a:bodyPr wrap="square" rtlCol="0">
            <a:spAutoFit/>
          </a:bodyPr>
          <a:lstStyle/>
          <a:p>
            <a:pPr algn="just"/>
            <a:r>
              <a:rPr lang="en-US" dirty="0"/>
              <a:t>Nach den Tests erwies sich das Granulat der Sitze als ebenso wirksam wie neues Polypropylen. Zugfestigkeit, Elastizität und Dichte zeigten vielversprechende Ergebnisse: Sie zeigten eine gute Materialleistung, die leicht unter der von neuem Material lag. (endgültige Anwendung vorbehaltlich weiterer Materialanalysen)</a:t>
            </a:r>
          </a:p>
          <a:p>
            <a:pPr algn="just"/>
            <a:endParaRPr lang="en-US" dirty="0"/>
          </a:p>
          <a:p>
            <a:pPr algn="just"/>
            <a:r>
              <a:rPr lang="en-US" dirty="0"/>
              <a:t>Der 3D-Druck kann durch die Verwendung von recycelten Kunststoffen die Kreislaufwirtschaft fördern und ein kreatives Potenzial, eine soziale Verbindung und eine positive Auswirkung auf die Umwelt freisetzen, die genutzt werden sollten.</a:t>
            </a:r>
            <a:endParaRPr lang="pt-PT" dirty="0"/>
          </a:p>
        </p:txBody>
      </p:sp>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327479" y="4162048"/>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3D-Druck in großem Maßstab mit einem Industrieroboterarm.</a:t>
            </a:r>
          </a:p>
        </p:txBody>
      </p:sp>
      <p:pic>
        <p:nvPicPr>
          <p:cNvPr id="3" name="Imagem 2">
            <a:extLst>
              <a:ext uri="{FF2B5EF4-FFF2-40B4-BE49-F238E27FC236}">
                <a16:creationId xmlns:a16="http://schemas.microsoft.com/office/drawing/2014/main" id="{D6736125-F82E-4B53-8880-02D1361E700A}"/>
              </a:ext>
            </a:extLst>
          </p:cNvPr>
          <p:cNvPicPr>
            <a:picLocks noChangeAspect="1"/>
          </p:cNvPicPr>
          <p:nvPr/>
        </p:nvPicPr>
        <p:blipFill>
          <a:blip r:embed="rId4"/>
          <a:stretch>
            <a:fillRect/>
          </a:stretch>
        </p:blipFill>
        <p:spPr>
          <a:xfrm>
            <a:off x="6130676" y="1292457"/>
            <a:ext cx="2767011" cy="1176337"/>
          </a:xfrm>
          <a:prstGeom prst="rect">
            <a:avLst/>
          </a:prstGeom>
        </p:spPr>
      </p:pic>
      <p:pic>
        <p:nvPicPr>
          <p:cNvPr id="4" name="Imagem 3">
            <a:extLst>
              <a:ext uri="{FF2B5EF4-FFF2-40B4-BE49-F238E27FC236}">
                <a16:creationId xmlns:a16="http://schemas.microsoft.com/office/drawing/2014/main" id="{35D8109F-F5E7-4BA2-9243-ABC2396953C5}"/>
              </a:ext>
            </a:extLst>
          </p:cNvPr>
          <p:cNvPicPr>
            <a:picLocks noChangeAspect="1"/>
          </p:cNvPicPr>
          <p:nvPr/>
        </p:nvPicPr>
        <p:blipFill>
          <a:blip r:embed="rId5"/>
          <a:stretch>
            <a:fillRect/>
          </a:stretch>
        </p:blipFill>
        <p:spPr>
          <a:xfrm>
            <a:off x="6458547" y="2718993"/>
            <a:ext cx="2364711" cy="1492974"/>
          </a:xfrm>
          <a:prstGeom prst="rect">
            <a:avLst/>
          </a:prstGeom>
        </p:spPr>
      </p:pic>
      <p:sp>
        <p:nvSpPr>
          <p:cNvPr id="10" name="Google Shape;169;p5">
            <a:extLst>
              <a:ext uri="{FF2B5EF4-FFF2-40B4-BE49-F238E27FC236}">
                <a16:creationId xmlns:a16="http://schemas.microsoft.com/office/drawing/2014/main" id="{5DE37BD9-67F2-4E25-B712-EA91A7CE7C32}"/>
              </a:ext>
            </a:extLst>
          </p:cNvPr>
          <p:cNvSpPr txBox="1">
            <a:spLocks/>
          </p:cNvSpPr>
          <p:nvPr/>
        </p:nvSpPr>
        <p:spPr>
          <a:xfrm>
            <a:off x="6241312" y="2369313"/>
            <a:ext cx="2902687"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3D-Druck-Filament und Zugprüfstangen für die Materialprüfung</a:t>
            </a:r>
          </a:p>
        </p:txBody>
      </p:sp>
    </p:spTree>
    <p:extLst>
      <p:ext uri="{BB962C8B-B14F-4D97-AF65-F5344CB8AC3E}">
        <p14:creationId xmlns:p14="http://schemas.microsoft.com/office/powerpoint/2010/main" val="12808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Übung 1</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Konstruktives Denken</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011850"/>
            <a:ext cx="3681414" cy="2031325"/>
          </a:xfrm>
          <a:prstGeom prst="rect">
            <a:avLst/>
          </a:prstGeom>
          <a:noFill/>
        </p:spPr>
        <p:txBody>
          <a:bodyPr wrap="square" rtlCol="0">
            <a:spAutoFit/>
          </a:bodyPr>
          <a:lstStyle/>
          <a:p>
            <a:pPr algn="just"/>
            <a:r>
              <a:rPr lang="en-US" dirty="0"/>
              <a:t>Stellen Sie sich vor, Sie müssen eine Lösung finden, wie diese alten Plastikstühle in einer gemeinsamen Wiederverwendungs-/Recyclingaktion mit anderen Ländern umgewandelt werden können.  </a:t>
            </a:r>
          </a:p>
          <a:p>
            <a:pPr algn="just"/>
            <a:endParaRPr lang="en-US" dirty="0"/>
          </a:p>
          <a:p>
            <a:pPr algn="just"/>
            <a:r>
              <a:rPr lang="en-US" dirty="0"/>
              <a:t>Sie haben die Aufgabe, ein </a:t>
            </a:r>
            <a:r>
              <a:rPr lang="pt-PT" b="1" dirty="0"/>
              <a:t>Design Thinking Canvas </a:t>
            </a:r>
            <a:r>
              <a:rPr lang="en-US" b="1" dirty="0"/>
              <a:t>als strukturierten Ansatz zur Planung einer designorientierten Strategie und eines designorientierten Prozesses zu </a:t>
            </a:r>
            <a:r>
              <a:rPr lang="en-US" dirty="0"/>
              <a:t>erstellen.</a:t>
            </a:r>
            <a:endParaRPr lang="pt-PT" dirty="0"/>
          </a:p>
        </p:txBody>
      </p:sp>
      <p:pic>
        <p:nvPicPr>
          <p:cNvPr id="1026" name="Picture 2" descr="  The design thinking process according to the    Stanford d. School   .  ">
            <a:extLst>
              <a:ext uri="{FF2B5EF4-FFF2-40B4-BE49-F238E27FC236}">
                <a16:creationId xmlns:a16="http://schemas.microsoft.com/office/drawing/2014/main" id="{788EC393-33A2-478A-B734-3049B4CE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23" y="1756915"/>
            <a:ext cx="4221123" cy="14216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9;p5">
            <a:extLst>
              <a:ext uri="{FF2B5EF4-FFF2-40B4-BE49-F238E27FC236}">
                <a16:creationId xmlns:a16="http://schemas.microsoft.com/office/drawing/2014/main" id="{3F850466-C50F-42B8-B59B-4A7631A1AA22}"/>
              </a:ext>
            </a:extLst>
          </p:cNvPr>
          <p:cNvSpPr txBox="1">
            <a:spLocks/>
          </p:cNvSpPr>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4"/>
              </a:rPr>
              <a:t>https://freshworks.io/design-thinking-process/</a:t>
            </a:r>
            <a:endParaRPr lang="en-US" sz="800" dirty="0">
              <a:solidFill>
                <a:srgbClr val="000000"/>
              </a:solidFill>
            </a:endParaRPr>
          </a:p>
        </p:txBody>
      </p:sp>
    </p:spTree>
    <p:extLst>
      <p:ext uri="{BB962C8B-B14F-4D97-AF65-F5344CB8AC3E}">
        <p14:creationId xmlns:p14="http://schemas.microsoft.com/office/powerpoint/2010/main" val="7665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 name="Imagem 1">
            <a:extLst>
              <a:ext uri="{FF2B5EF4-FFF2-40B4-BE49-F238E27FC236}">
                <a16:creationId xmlns:a16="http://schemas.microsoft.com/office/drawing/2014/main" id="{141F4FCB-6933-41FD-BAF1-5D1EE8C71F3E}"/>
              </a:ext>
            </a:extLst>
          </p:cNvPr>
          <p:cNvPicPr>
            <a:picLocks noChangeAspect="1"/>
          </p:cNvPicPr>
          <p:nvPr/>
        </p:nvPicPr>
        <p:blipFill>
          <a:blip r:embed="rId3"/>
          <a:stretch>
            <a:fillRect/>
          </a:stretch>
        </p:blipFill>
        <p:spPr>
          <a:xfrm>
            <a:off x="2881423" y="1368198"/>
            <a:ext cx="5960548" cy="3360587"/>
          </a:xfrm>
          <a:prstGeom prst="rect">
            <a:avLst/>
          </a:prstGeom>
        </p:spPr>
      </p:pic>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Übung 1</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397171" y="1713550"/>
            <a:ext cx="2292867" cy="2246769"/>
          </a:xfrm>
          <a:prstGeom prst="rect">
            <a:avLst/>
          </a:prstGeom>
          <a:noFill/>
        </p:spPr>
        <p:txBody>
          <a:bodyPr wrap="square" rtlCol="0">
            <a:spAutoFit/>
          </a:bodyPr>
          <a:lstStyle/>
          <a:p>
            <a:r>
              <a:rPr lang="pt-PT" b="1" dirty="0"/>
              <a:t>Design Thinking-Leinwand</a:t>
            </a:r>
          </a:p>
          <a:p>
            <a:endParaRPr lang="pt-PT" b="1" dirty="0"/>
          </a:p>
          <a:p>
            <a:r>
              <a:rPr lang="en-US" dirty="0"/>
              <a:t>Das Design Thinking Canvas ist Ihre Landkarte. Verwenden Sie es, um Ihr Projektziel auszuwählen, die beste Route dorthin zu planen, detaillierte Wegbeschreibungen für eine sichere Reise zu erstellen und Ihren Fortschritt während der Reise aufzuzeichnen.</a:t>
            </a:r>
            <a:endParaRPr lang="pt-PT" b="1" dirty="0"/>
          </a:p>
        </p:txBody>
      </p:sp>
    </p:spTree>
    <p:extLst>
      <p:ext uri="{BB962C8B-B14F-4D97-AF65-F5344CB8AC3E}">
        <p14:creationId xmlns:p14="http://schemas.microsoft.com/office/powerpoint/2010/main" val="284257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Übung 2</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Business Model Canvas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77671"/>
            <a:ext cx="3681414" cy="1384995"/>
          </a:xfrm>
          <a:prstGeom prst="rect">
            <a:avLst/>
          </a:prstGeom>
          <a:noFill/>
        </p:spPr>
        <p:txBody>
          <a:bodyPr wrap="square" rtlCol="0">
            <a:spAutoFit/>
          </a:bodyPr>
          <a:lstStyle/>
          <a:p>
            <a:pPr algn="just"/>
            <a:r>
              <a:rPr lang="en-IE" dirty="0"/>
              <a:t>Stellen Sie sich vor, Sie sind ein Hersteller von Kunststoffstühlen, der mit einer großen Rohstoffknappheit konfrontiert ist, und Sie müssen eine Lösung für Ihr Unternehmen finden, die den Grundsätzen der Kreislaufwirtschaft entspricht. Verwenden Sie ein Business Model Canvas, um ein neues Geschäftsmodell zu entwickeln.</a:t>
            </a:r>
          </a:p>
        </p:txBody>
      </p:sp>
      <p:pic>
        <p:nvPicPr>
          <p:cNvPr id="2" name="Imagem 1">
            <a:extLst>
              <a:ext uri="{FF2B5EF4-FFF2-40B4-BE49-F238E27FC236}">
                <a16:creationId xmlns:a16="http://schemas.microsoft.com/office/drawing/2014/main" id="{937D64E2-E581-4A75-8963-DD1E895B32E2}"/>
              </a:ext>
            </a:extLst>
          </p:cNvPr>
          <p:cNvPicPr>
            <a:picLocks noChangeAspect="1"/>
          </p:cNvPicPr>
          <p:nvPr/>
        </p:nvPicPr>
        <p:blipFill>
          <a:blip r:embed="rId3"/>
          <a:stretch>
            <a:fillRect/>
          </a:stretch>
        </p:blipFill>
        <p:spPr>
          <a:xfrm>
            <a:off x="4922877" y="966787"/>
            <a:ext cx="2886075" cy="3209925"/>
          </a:xfrm>
          <a:prstGeom prst="rect">
            <a:avLst/>
          </a:prstGeom>
        </p:spPr>
      </p:pic>
    </p:spTree>
    <p:extLst>
      <p:ext uri="{BB962C8B-B14F-4D97-AF65-F5344CB8AC3E}">
        <p14:creationId xmlns:p14="http://schemas.microsoft.com/office/powerpoint/2010/main" val="37375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02740" y="10782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DAS ZWEITE LEBEN EINES STADIONSITZES</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2CA638E8-CF59-4123-BED8-3D076D3C98F5}"/>
              </a:ext>
            </a:extLst>
          </p:cNvPr>
          <p:cNvSpPr>
            <a:spLocks noGrp="1"/>
          </p:cNvSpPr>
          <p:nvPr>
            <p:ph type="subTitle" idx="1"/>
          </p:nvPr>
        </p:nvSpPr>
        <p:spPr>
          <a:xfrm>
            <a:off x="395934" y="2136706"/>
            <a:ext cx="3115791" cy="1281784"/>
          </a:xfrm>
        </p:spPr>
        <p:txBody>
          <a:bodyPr/>
          <a:lstStyle/>
          <a:p>
            <a:r>
              <a:rPr lang="en-US" dirty="0"/>
              <a:t>AMSTERDAM ARENA: EINE FALLSTUDIE ÜBER DIE WIEDERVERWENDUNG UND DAS RECYCLING VON AUSRANGIERTEN STADIONSITZEN</a:t>
            </a:r>
            <a:endParaRPr lang="pt-PT" dirty="0"/>
          </a:p>
        </p:txBody>
      </p:sp>
      <p:sp>
        <p:nvSpPr>
          <p:cNvPr id="12" name="TextBox 11">
            <a:extLst>
              <a:ext uri="{FF2B5EF4-FFF2-40B4-BE49-F238E27FC236}">
                <a16:creationId xmlns:a16="http://schemas.microsoft.com/office/drawing/2014/main" id="{19362616-1C38-4FAB-9AD9-0A632E1C6716}"/>
              </a:ext>
            </a:extLst>
          </p:cNvPr>
          <p:cNvSpPr txBox="1"/>
          <p:nvPr/>
        </p:nvSpPr>
        <p:spPr>
          <a:xfrm>
            <a:off x="5343826" y="4808984"/>
            <a:ext cx="5497926" cy="261610"/>
          </a:xfrm>
          <a:prstGeom prst="rect">
            <a:avLst/>
          </a:prstGeom>
          <a:noFill/>
        </p:spPr>
        <p:txBody>
          <a:bodyPr wrap="square">
            <a:spAutoFit/>
          </a:bodyPr>
          <a:lstStyle/>
          <a:p>
            <a:pPr algn="l"/>
            <a:r>
              <a:rPr lang="pt-PT" sz="1100" dirty="0">
                <a:solidFill>
                  <a:srgbClr val="15A7A1"/>
                </a:solidFill>
                <a:hlinkClick r:id="rId3">
                  <a:extLst>
                    <a:ext uri="{A12FA001-AC4F-418D-AE19-62706E023703}">
                      <ahyp:hlinkClr xmlns:ahyp="http://schemas.microsoft.com/office/drawing/2018/hyperlinkcolor" val="tx"/>
                    </a:ext>
                  </a:extLst>
                </a:hlinkClick>
              </a:rPr>
              <a:t>CC BY-SA 4.0</a:t>
            </a:r>
            <a:endParaRPr lang="pt-PT" sz="1100" dirty="0">
              <a:solidFill>
                <a:srgbClr val="15A7A1"/>
              </a:solidFill>
            </a:endParaRPr>
          </a:p>
        </p:txBody>
      </p:sp>
      <p:pic>
        <p:nvPicPr>
          <p:cNvPr id="5" name="Picture 2" descr="undefined">
            <a:extLst>
              <a:ext uri="{FF2B5EF4-FFF2-40B4-BE49-F238E27FC236}">
                <a16:creationId xmlns:a16="http://schemas.microsoft.com/office/drawing/2014/main" id="{74740832-3A6F-4FEE-973D-A86552589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355" y="1720217"/>
            <a:ext cx="4118356" cy="308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Übung 2</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518040" y="1713550"/>
            <a:ext cx="2437263" cy="2492990"/>
          </a:xfrm>
          <a:prstGeom prst="rect">
            <a:avLst/>
          </a:prstGeom>
          <a:noFill/>
        </p:spPr>
        <p:txBody>
          <a:bodyPr wrap="square" rtlCol="0">
            <a:spAutoFit/>
          </a:bodyPr>
          <a:lstStyle/>
          <a:p>
            <a:pPr algn="just"/>
            <a:r>
              <a:rPr lang="pt-PT" sz="1200" b="1" dirty="0"/>
              <a:t>Business </a:t>
            </a:r>
            <a:r>
              <a:rPr lang="en-IE" sz="1200" b="1" dirty="0"/>
              <a:t>Model Canvas</a:t>
            </a:r>
          </a:p>
          <a:p>
            <a:pPr algn="just"/>
            <a:endParaRPr lang="en-IE" sz="1200" dirty="0"/>
          </a:p>
          <a:p>
            <a:pPr algn="just"/>
            <a:r>
              <a:rPr lang="en-IE" sz="1200" dirty="0"/>
              <a:t>Die Business Model Canvas ist ein hervorragendes Instrument</a:t>
            </a:r>
            <a:r>
              <a:rPr lang="en-US" sz="1200" dirty="0"/>
              <a:t>, um ein Geschäftsmodell auf unkomplizierte und strukturierte Weise zu verstehen. Es wird Ihnen Aufschluss darüber geben, welche Kunden Sie bedienen, welche Wertangebote über welche Kanäle angeboten werden und wie Ihr Unternehmen Gewinn erzielt. </a:t>
            </a:r>
            <a:endParaRPr lang="pt-PT" sz="1200" dirty="0"/>
          </a:p>
        </p:txBody>
      </p:sp>
      <p:pic>
        <p:nvPicPr>
          <p:cNvPr id="5" name="Grafik 4">
            <a:extLst>
              <a:ext uri="{FF2B5EF4-FFF2-40B4-BE49-F238E27FC236}">
                <a16:creationId xmlns:a16="http://schemas.microsoft.com/office/drawing/2014/main" id="{0BFF54EE-582B-464E-BBAD-C9C9D6CF01A1}"/>
              </a:ext>
            </a:extLst>
          </p:cNvPr>
          <p:cNvPicPr/>
          <p:nvPr/>
        </p:nvPicPr>
        <p:blipFill>
          <a:blip r:embed="rId3">
            <a:extLst>
              <a:ext uri="{28A0092B-C50C-407E-A947-70E740481C1C}">
                <a14:useLocalDpi xmlns:a14="http://schemas.microsoft.com/office/drawing/2010/main" val="0"/>
              </a:ext>
            </a:extLst>
          </a:blip>
          <a:stretch>
            <a:fillRect/>
          </a:stretch>
        </p:blipFill>
        <p:spPr>
          <a:xfrm>
            <a:off x="2955303" y="1226474"/>
            <a:ext cx="5661071" cy="3340448"/>
          </a:xfrm>
          <a:prstGeom prst="rect">
            <a:avLst/>
          </a:prstGeom>
        </p:spPr>
      </p:pic>
    </p:spTree>
    <p:extLst>
      <p:ext uri="{BB962C8B-B14F-4D97-AF65-F5344CB8AC3E}">
        <p14:creationId xmlns:p14="http://schemas.microsoft.com/office/powerpoint/2010/main" val="41862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2739194" y="2065950"/>
            <a:ext cx="3665612"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Vielen</a:t>
            </a:r>
            <a:r>
              <a:rPr lang="en-IE" dirty="0"/>
              <a:t> Dank!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Ziel der Masterclass</a:t>
            </a:r>
            <a:endParaRPr dirty="0"/>
          </a:p>
        </p:txBody>
      </p:sp>
      <p:sp>
        <p:nvSpPr>
          <p:cNvPr id="2" name="CaixaDeTexto 1">
            <a:extLst>
              <a:ext uri="{FF2B5EF4-FFF2-40B4-BE49-F238E27FC236}">
                <a16:creationId xmlns:a16="http://schemas.microsoft.com/office/drawing/2014/main" id="{73B2C0DC-BE4E-41BD-B448-BAA38552F57E}"/>
              </a:ext>
            </a:extLst>
          </p:cNvPr>
          <p:cNvSpPr txBox="1"/>
          <p:nvPr/>
        </p:nvSpPr>
        <p:spPr>
          <a:xfrm>
            <a:off x="713225" y="1907147"/>
            <a:ext cx="7717800" cy="2246769"/>
          </a:xfrm>
          <a:prstGeom prst="rect">
            <a:avLst/>
          </a:prstGeom>
          <a:noFill/>
        </p:spPr>
        <p:txBody>
          <a:bodyPr wrap="square" rtlCol="0">
            <a:spAutoFit/>
          </a:bodyPr>
          <a:lstStyle/>
          <a:p>
            <a:pPr algn="just"/>
            <a:r>
              <a:rPr lang="en-AU" dirty="0"/>
              <a:t>Ziel dieser Masterclass ist es, eine auf Recycling und Wiederverwendung basierende Fallstudie im Kontext von Kreislaufwirtschaftsmodellen zu erstellen. </a:t>
            </a:r>
          </a:p>
          <a:p>
            <a:pPr algn="just"/>
            <a:endParaRPr lang="en-AU" dirty="0"/>
          </a:p>
          <a:p>
            <a:pPr algn="just"/>
            <a:r>
              <a:rPr lang="en-AU" dirty="0"/>
              <a:t>Die Teilnehmer werden die Möglichkeit haben, ein Design Thinking Canvas und ein Sustainable Business Model Canvas zu entwickeln und gleichzeitig ihre Kenntnisse in den Konzepten zu vertiefen:</a:t>
            </a:r>
          </a:p>
          <a:p>
            <a:pPr algn="just"/>
            <a:endParaRPr lang="en-AU" dirty="0"/>
          </a:p>
          <a:p>
            <a:pPr algn="just"/>
            <a:r>
              <a:rPr lang="en-AU" dirty="0"/>
              <a:t>- Zirkuläre Geschäftsmodelle</a:t>
            </a:r>
          </a:p>
          <a:p>
            <a:pPr algn="just"/>
            <a:r>
              <a:rPr lang="en-AU" dirty="0"/>
              <a:t>- Design Thinking</a:t>
            </a:r>
          </a:p>
          <a:p>
            <a:pPr algn="just"/>
            <a:r>
              <a:rPr lang="en-AU" dirty="0"/>
              <a:t>- Gemeinschaftliches Recycling/Wiederverwendung</a:t>
            </a:r>
          </a:p>
          <a:p>
            <a:pPr algn="just"/>
            <a:r>
              <a:rPr lang="en-AU" dirty="0"/>
              <a:t>- Upcycling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Aufbau der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3706619065"/>
              </p:ext>
            </p:extLst>
          </p:nvPr>
        </p:nvGraphicFramePr>
        <p:xfrm>
          <a:off x="1109191" y="1304561"/>
          <a:ext cx="7377494" cy="3331049"/>
        </p:xfrm>
        <a:graphic>
          <a:graphicData uri="http://schemas.openxmlformats.org/drawingml/2006/table">
            <a:tbl>
              <a:tblPr firstRow="1" bandRow="1">
                <a:tableStyleId>{0505E3EF-67EA-436B-97B2-0124C06EBD24}</a:tableStyleId>
              </a:tblPr>
              <a:tblGrid>
                <a:gridCol w="1973052">
                  <a:extLst>
                    <a:ext uri="{9D8B030D-6E8A-4147-A177-3AD203B41FA5}">
                      <a16:colId xmlns:a16="http://schemas.microsoft.com/office/drawing/2014/main" val="1322618489"/>
                    </a:ext>
                  </a:extLst>
                </a:gridCol>
                <a:gridCol w="5404442">
                  <a:extLst>
                    <a:ext uri="{9D8B030D-6E8A-4147-A177-3AD203B41FA5}">
                      <a16:colId xmlns:a16="http://schemas.microsoft.com/office/drawing/2014/main" val="3142294435"/>
                    </a:ext>
                  </a:extLst>
                </a:gridCol>
              </a:tblGrid>
              <a:tr h="401265">
                <a:tc>
                  <a:txBody>
                    <a:bodyPr/>
                    <a:lstStyle/>
                    <a:p>
                      <a:r>
                        <a:rPr lang="pt-PT" sz="900" b="0" dirty="0"/>
                        <a:t>ART DER TÄTIGKEIT</a:t>
                      </a:r>
                    </a:p>
                  </a:txBody>
                  <a:tcPr/>
                </a:tc>
                <a:tc>
                  <a:txBody>
                    <a:bodyPr/>
                    <a:lstStyle/>
                    <a:p>
                      <a:r>
                        <a:rPr lang="en-GB" sz="900" b="0" i="0" u="none" strike="noStrike" cap="none" dirty="0">
                          <a:solidFill>
                            <a:schemeClr val="dk1"/>
                          </a:solidFill>
                          <a:effectLst/>
                          <a:latin typeface="+mn-lt"/>
                          <a:ea typeface="+mn-ea"/>
                          <a:cs typeface="+mn-cs"/>
                          <a:sym typeface="Arial"/>
                        </a:rPr>
                        <a:t>- Klasseninterne Aktivität </a:t>
                      </a:r>
                      <a:endParaRPr lang="pt-PT" sz="900" b="0" dirty="0"/>
                    </a:p>
                  </a:txBody>
                  <a:tcPr/>
                </a:tc>
                <a:extLst>
                  <a:ext uri="{0D108BD9-81ED-4DB2-BD59-A6C34878D82A}">
                    <a16:rowId xmlns:a16="http://schemas.microsoft.com/office/drawing/2014/main" val="831256997"/>
                  </a:ext>
                </a:extLst>
              </a:tr>
              <a:tr h="692594">
                <a:tc>
                  <a:txBody>
                    <a:bodyPr/>
                    <a:lstStyle/>
                    <a:p>
                      <a:r>
                        <a:rPr lang="en-GB" sz="900" b="0" i="0" u="none" strike="noStrike" cap="none" dirty="0">
                          <a:solidFill>
                            <a:schemeClr val="dk1"/>
                          </a:solidFill>
                          <a:effectLst/>
                          <a:latin typeface="+mn-lt"/>
                          <a:ea typeface="+mn-ea"/>
                          <a:cs typeface="+mn-cs"/>
                          <a:sym typeface="Arial"/>
                        </a:rPr>
                        <a:t>LERNZIELE</a:t>
                      </a:r>
                      <a:endParaRPr lang="pt-PT" sz="900" b="0" dirty="0"/>
                    </a:p>
                  </a:txBody>
                  <a:tcPr/>
                </a:tc>
                <a:tc>
                  <a:txBody>
                    <a:bodyPr/>
                    <a:lstStyle/>
                    <a:p>
                      <a:pPr lvl="0"/>
                      <a:r>
                        <a:rPr lang="en-GB" sz="900" b="0" i="0" u="none" strike="noStrike" cap="none" dirty="0">
                          <a:solidFill>
                            <a:schemeClr val="dk1"/>
                          </a:solidFill>
                          <a:effectLst/>
                          <a:latin typeface="+mn-lt"/>
                          <a:ea typeface="+mn-ea"/>
                          <a:cs typeface="+mn-cs"/>
                          <a:sym typeface="Arial"/>
                        </a:rPr>
                        <a:t>- Zirkuläre Geschäftsmodelle</a:t>
                      </a:r>
                    </a:p>
                    <a:p>
                      <a:pPr lvl="0"/>
                      <a:r>
                        <a:rPr lang="en-GB" sz="900" b="0" i="0" u="none" strike="noStrike" cap="none" dirty="0">
                          <a:solidFill>
                            <a:schemeClr val="dk1"/>
                          </a:solidFill>
                          <a:effectLst/>
                          <a:latin typeface="+mn-lt"/>
                          <a:ea typeface="+mn-ea"/>
                          <a:cs typeface="+mn-cs"/>
                          <a:sym typeface="Arial"/>
                        </a:rPr>
                        <a:t>- Gemeinsames Recyceln/Wiederverwenden</a:t>
                      </a:r>
                    </a:p>
                    <a:p>
                      <a:pPr lvl="0"/>
                      <a:r>
                        <a:rPr lang="pt-PT" sz="900" b="0" i="0" u="none" strike="noStrike" cap="none" dirty="0">
                          <a:solidFill>
                            <a:schemeClr val="dk1"/>
                          </a:solidFill>
                          <a:effectLst/>
                          <a:latin typeface="+mn-lt"/>
                          <a:ea typeface="+mn-ea"/>
                          <a:cs typeface="+mn-cs"/>
                          <a:sym typeface="Arial"/>
                        </a:rPr>
                        <a:t>- Design Thinking</a:t>
                      </a:r>
                    </a:p>
                    <a:p>
                      <a:r>
                        <a:rPr lang="en-GB" sz="900" b="0" i="0" u="none" strike="noStrike" cap="none" dirty="0">
                          <a:solidFill>
                            <a:schemeClr val="dk1"/>
                          </a:solidFill>
                          <a:effectLst/>
                          <a:latin typeface="+mn-lt"/>
                          <a:ea typeface="+mn-ea"/>
                          <a:cs typeface="+mn-cs"/>
                          <a:sym typeface="Arial"/>
                        </a:rPr>
                        <a:t>- Praktiken der Kreislaufwirtschaft</a:t>
                      </a:r>
                      <a:endParaRPr lang="pt-PT" sz="900" b="0" dirty="0"/>
                    </a:p>
                  </a:txBody>
                  <a:tcPr/>
                </a:tc>
                <a:extLst>
                  <a:ext uri="{0D108BD9-81ED-4DB2-BD59-A6C34878D82A}">
                    <a16:rowId xmlns:a16="http://schemas.microsoft.com/office/drawing/2014/main" val="27690367"/>
                  </a:ext>
                </a:extLst>
              </a:tr>
              <a:tr h="401265">
                <a:tc>
                  <a:txBody>
                    <a:bodyPr/>
                    <a:lstStyle/>
                    <a:p>
                      <a:r>
                        <a:rPr lang="en-GB" sz="900" b="0" i="0" u="none" strike="noStrike" cap="none" dirty="0">
                          <a:solidFill>
                            <a:schemeClr val="dk1"/>
                          </a:solidFill>
                          <a:effectLst/>
                          <a:latin typeface="+mn-lt"/>
                          <a:ea typeface="+mn-ea"/>
                          <a:cs typeface="+mn-cs"/>
                          <a:sym typeface="Arial"/>
                        </a:rPr>
                        <a:t>AUSBILDUNGSMETHODE(N)</a:t>
                      </a:r>
                      <a:endParaRPr lang="pt-PT" sz="900" b="0" dirty="0"/>
                    </a:p>
                  </a:txBody>
                  <a:tcPr/>
                </a:tc>
                <a:tc>
                  <a:txBody>
                    <a:bodyPr/>
                    <a:lstStyle/>
                    <a:p>
                      <a:r>
                        <a:rPr lang="en-GB" sz="900" b="0" i="0" u="none" strike="noStrike" cap="none" dirty="0">
                          <a:solidFill>
                            <a:schemeClr val="dk1"/>
                          </a:solidFill>
                          <a:effectLst/>
                          <a:latin typeface="+mn-lt"/>
                          <a:ea typeface="+mn-ea"/>
                          <a:cs typeface="+mn-cs"/>
                          <a:sym typeface="Arial"/>
                        </a:rPr>
                        <a:t>- PBL (Problemorientiertes Lernen), Erfahrungslernen</a:t>
                      </a:r>
                      <a:endParaRPr lang="pt-PT" sz="900" b="0" dirty="0"/>
                    </a:p>
                  </a:txBody>
                  <a:tcPr/>
                </a:tc>
                <a:extLst>
                  <a:ext uri="{0D108BD9-81ED-4DB2-BD59-A6C34878D82A}">
                    <a16:rowId xmlns:a16="http://schemas.microsoft.com/office/drawing/2014/main" val="4162636176"/>
                  </a:ext>
                </a:extLst>
              </a:tr>
              <a:tr h="1434660">
                <a:tc>
                  <a:txBody>
                    <a:bodyPr/>
                    <a:lstStyle/>
                    <a:p>
                      <a:r>
                        <a:rPr lang="en-GB" sz="900" b="0" i="0" u="none" strike="noStrike" cap="none" dirty="0">
                          <a:solidFill>
                            <a:schemeClr val="dk1"/>
                          </a:solidFill>
                          <a:effectLst/>
                          <a:latin typeface="+mn-lt"/>
                          <a:ea typeface="+mn-ea"/>
                          <a:cs typeface="+mn-cs"/>
                          <a:sym typeface="Arial"/>
                        </a:rPr>
                        <a:t>ZEIT/ DAUER</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mn-lt"/>
                          <a:ea typeface="+mn-ea"/>
                          <a:cs typeface="+mn-cs"/>
                          <a:sym typeface="Arial"/>
                        </a:rPr>
                        <a:t>- Gesamtdauer: 90 Minuten (abhängig von der Größe der Gruppe)</a:t>
                      </a:r>
                      <a:endParaRPr lang="pt-PT"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mn-lt"/>
                          <a:ea typeface="+mn-ea"/>
                          <a:cs typeface="+mn-cs"/>
                          <a:sym typeface="Arial"/>
                        </a:rPr>
                        <a:t>- 20 Minuten, um die Fallstudie </a:t>
                      </a:r>
                      <a:r>
                        <a:rPr lang="en-IE" sz="900" dirty="0"/>
                        <a:t>DAS ZWEITE LEBEN EINES STADIUMSITZES </a:t>
                      </a:r>
                      <a:r>
                        <a:rPr lang="en-GB" sz="900" b="0" i="0" u="none" strike="noStrike" cap="none" dirty="0">
                          <a:solidFill>
                            <a:schemeClr val="dk1"/>
                          </a:solidFill>
                          <a:effectLst/>
                          <a:latin typeface="+mn-lt"/>
                          <a:ea typeface="+mn-ea"/>
                          <a:cs typeface="+mn-cs"/>
                          <a:sym typeface="Arial"/>
                        </a:rPr>
                        <a:t>vorzustellen.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Minuten, um </a:t>
                      </a:r>
                      <a:r>
                        <a:rPr lang="en-GB" sz="900" b="0" i="0" u="none" strike="noStrike" cap="none" dirty="0">
                          <a:solidFill>
                            <a:schemeClr val="dk1"/>
                          </a:solidFill>
                          <a:effectLst/>
                          <a:latin typeface="+mn-lt"/>
                          <a:ea typeface="+mn-ea"/>
                          <a:cs typeface="+mn-cs"/>
                          <a:sym typeface="Arial"/>
                        </a:rPr>
                        <a:t>die </a:t>
                      </a:r>
                      <a:r>
                        <a:rPr lang="en-US" sz="900" dirty="0"/>
                        <a:t>Design Thinking </a:t>
                      </a:r>
                      <a:r>
                        <a:rPr lang="en-GB" sz="900" b="0" i="0" u="none" strike="noStrike" cap="none" dirty="0">
                          <a:solidFill>
                            <a:schemeClr val="dk1"/>
                          </a:solidFill>
                          <a:effectLst/>
                          <a:latin typeface="+mn-lt"/>
                          <a:ea typeface="+mn-ea"/>
                          <a:cs typeface="+mn-cs"/>
                          <a:sym typeface="Arial"/>
                        </a:rPr>
                        <a:t>Canvas-Übung </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zu erklären</a:t>
                      </a:r>
                      <a:r>
                        <a:rPr lang="en-GB" sz="900" b="0" i="0" u="none" strike="noStrike" cap="none" dirty="0">
                          <a:solidFill>
                            <a:schemeClr val="dk1"/>
                          </a:solidFill>
                          <a:effectLst/>
                          <a:latin typeface="+mn-lt"/>
                          <a:ea typeface="+mn-ea"/>
                          <a:cs typeface="+mn-cs"/>
                          <a:sym typeface="Arial"/>
                        </a:rPr>
                        <a:t>.</a:t>
                      </a:r>
                    </a:p>
                    <a:p>
                      <a:pPr lvl="0"/>
                      <a:r>
                        <a:rPr lang="en-GB" sz="900" b="0" i="0" u="none" strike="noStrike" cap="none" dirty="0">
                          <a:solidFill>
                            <a:schemeClr val="dk1"/>
                          </a:solidFill>
                          <a:effectLst/>
                          <a:latin typeface="+mn-lt"/>
                          <a:ea typeface="+mn-ea"/>
                          <a:cs typeface="+mn-cs"/>
                          <a:sym typeface="Arial"/>
                        </a:rPr>
                        <a:t>- 25 Minuten, um das </a:t>
                      </a:r>
                      <a:r>
                        <a:rPr lang="en-US" sz="900" dirty="0"/>
                        <a:t>Design Thinking Canvas </a:t>
                      </a:r>
                      <a:r>
                        <a:rPr lang="en-GB" sz="900" b="0" i="0" u="none" strike="noStrike" cap="none" dirty="0">
                          <a:solidFill>
                            <a:schemeClr val="dk1"/>
                          </a:solidFill>
                          <a:effectLst/>
                          <a:latin typeface="+mn-lt"/>
                          <a:ea typeface="+mn-ea"/>
                          <a:cs typeface="+mn-cs"/>
                          <a:sym typeface="Arial"/>
                        </a:rPr>
                        <a:t>in kleinen Gruppen zu entwickeln und die Erkenntnisse und Ergebnisse mit allen zu teilen.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Minuten zur Erläuterung </a:t>
                      </a:r>
                      <a:r>
                        <a:rPr lang="en-GB" sz="900" b="0" i="0" u="none" strike="noStrike" cap="none" dirty="0">
                          <a:solidFill>
                            <a:schemeClr val="dk1"/>
                          </a:solidFill>
                          <a:effectLst/>
                          <a:latin typeface="+mn-lt"/>
                          <a:ea typeface="+mn-ea"/>
                          <a:cs typeface="+mn-cs"/>
                          <a:sym typeface="Arial"/>
                        </a:rPr>
                        <a:t>der </a:t>
                      </a:r>
                      <a:r>
                        <a:rPr lang="pt-PT" sz="900" dirty="0"/>
                        <a:t>Business </a:t>
                      </a:r>
                      <a:r>
                        <a:rPr lang="en-IE" sz="900" noProof="0" dirty="0"/>
                        <a:t>Model </a:t>
                      </a:r>
                      <a:r>
                        <a:rPr lang="en-GB" sz="900" b="0" i="0" u="none" strike="noStrike" cap="none" dirty="0">
                          <a:solidFill>
                            <a:schemeClr val="dk1"/>
                          </a:solidFill>
                          <a:effectLst/>
                          <a:latin typeface="+mn-lt"/>
                          <a:ea typeface="+mn-ea"/>
                          <a:cs typeface="+mn-cs"/>
                          <a:sym typeface="Arial"/>
                        </a:rPr>
                        <a:t>Canvas-Übung.</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mn-lt"/>
                          <a:ea typeface="+mn-ea"/>
                          <a:cs typeface="+mn-cs"/>
                          <a:sym typeface="Arial"/>
                        </a:rPr>
                        <a:t>- 25 Minuten, um das </a:t>
                      </a:r>
                      <a:r>
                        <a:rPr lang="pt-PT" sz="900" dirty="0"/>
                        <a:t>Business </a:t>
                      </a:r>
                      <a:r>
                        <a:rPr lang="en-IE" sz="900" noProof="0" dirty="0"/>
                        <a:t>Model Canvas </a:t>
                      </a:r>
                      <a:r>
                        <a:rPr lang="en-GB" sz="900" b="0" i="0" u="none" strike="noStrike" cap="none" dirty="0">
                          <a:solidFill>
                            <a:schemeClr val="dk1"/>
                          </a:solidFill>
                          <a:effectLst/>
                          <a:latin typeface="+mn-lt"/>
                          <a:ea typeface="+mn-ea"/>
                          <a:cs typeface="+mn-cs"/>
                          <a:sym typeface="Arial"/>
                        </a:rPr>
                        <a:t>in kleinen Gruppen zu entwickeln und die Erkenntnisse und Ergebnisse mit allen zu teilen.</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mn-lt"/>
                          <a:ea typeface="+mn-ea"/>
                          <a:cs typeface="+mn-cs"/>
                          <a:sym typeface="Arial"/>
                        </a:rPr>
                        <a:t>- 10 Minuten für Abschlussdiskussion, Zusammenfassung und Fazit.</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r h="401265">
                <a:tc>
                  <a:txBody>
                    <a:bodyPr/>
                    <a:lstStyle/>
                    <a:p>
                      <a:r>
                        <a:rPr lang="en-GB" sz="900" b="0" i="0" u="none" strike="noStrike" cap="none" dirty="0">
                          <a:solidFill>
                            <a:schemeClr val="dk1"/>
                          </a:solidFill>
                          <a:effectLst/>
                          <a:latin typeface="+mn-lt"/>
                          <a:ea typeface="+mn-ea"/>
                          <a:cs typeface="+mn-cs"/>
                          <a:sym typeface="Arial"/>
                        </a:rPr>
                        <a:t>GRUPPENGRÖSSE</a:t>
                      </a:r>
                      <a:endParaRPr lang="pt-PT" sz="900" b="0" dirty="0"/>
                    </a:p>
                  </a:txBody>
                  <a:tcPr/>
                </a:tc>
                <a:tc>
                  <a:txBody>
                    <a:bodyPr/>
                    <a:lstStyle/>
                    <a:p>
                      <a:r>
                        <a:rPr lang="en-GB" sz="900" b="0" i="0" u="none" strike="noStrike" cap="none" dirty="0">
                          <a:solidFill>
                            <a:schemeClr val="dk1"/>
                          </a:solidFill>
                          <a:effectLst/>
                          <a:latin typeface="+mn-lt"/>
                          <a:ea typeface="+mn-ea"/>
                          <a:cs typeface="+mn-cs"/>
                          <a:sym typeface="Arial"/>
                        </a:rPr>
                        <a:t>- Höchstens 20 Personen; die Untergruppen sollten nicht mehr als fünf Personen umfassen</a:t>
                      </a:r>
                      <a:endParaRPr lang="pt-PT" sz="900" b="0" dirty="0"/>
                    </a:p>
                  </a:txBody>
                  <a:tcPr/>
                </a:tc>
                <a:extLst>
                  <a:ext uri="{0D108BD9-81ED-4DB2-BD59-A6C34878D82A}">
                    <a16:rowId xmlns:a16="http://schemas.microsoft.com/office/drawing/2014/main" val="2328572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Aufbau der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3317219467"/>
              </p:ext>
            </p:extLst>
          </p:nvPr>
        </p:nvGraphicFramePr>
        <p:xfrm>
          <a:off x="1198354" y="1067187"/>
          <a:ext cx="6922470" cy="3657600"/>
        </p:xfrm>
        <a:graphic>
          <a:graphicData uri="http://schemas.openxmlformats.org/drawingml/2006/table">
            <a:tbl>
              <a:tblPr firstRow="1" bandRow="1">
                <a:tableStyleId>{0505E3EF-67EA-436B-97B2-0124C06EBD24}</a:tableStyleId>
              </a:tblPr>
              <a:tblGrid>
                <a:gridCol w="1851359">
                  <a:extLst>
                    <a:ext uri="{9D8B030D-6E8A-4147-A177-3AD203B41FA5}">
                      <a16:colId xmlns:a16="http://schemas.microsoft.com/office/drawing/2014/main" val="1322618489"/>
                    </a:ext>
                  </a:extLst>
                </a:gridCol>
                <a:gridCol w="5071111">
                  <a:extLst>
                    <a:ext uri="{9D8B030D-6E8A-4147-A177-3AD203B41FA5}">
                      <a16:colId xmlns:a16="http://schemas.microsoft.com/office/drawing/2014/main" val="3142294435"/>
                    </a:ext>
                  </a:extLst>
                </a:gridCol>
              </a:tblGrid>
              <a:tr h="351033">
                <a:tc>
                  <a:txBody>
                    <a:bodyPr/>
                    <a:lstStyle/>
                    <a:p>
                      <a:r>
                        <a:rPr lang="en-GB" sz="900" b="0" i="0" u="none" strike="noStrike" cap="none" dirty="0">
                          <a:solidFill>
                            <a:schemeClr val="dk1"/>
                          </a:solidFill>
                          <a:effectLst/>
                          <a:latin typeface="+mn-lt"/>
                          <a:ea typeface="+mn-ea"/>
                          <a:cs typeface="+mn-cs"/>
                          <a:sym typeface="Arial"/>
                        </a:rPr>
                        <a:t>EINRICHTUNG (UMGEBUNG) &amp; NOTWENDIGE WERKZEUGE</a:t>
                      </a:r>
                      <a:endParaRPr lang="pt-PT" sz="900" b="0" dirty="0"/>
                    </a:p>
                  </a:txBody>
                  <a:tcPr/>
                </a:tc>
                <a:tc>
                  <a:txBody>
                    <a:bodyPr/>
                    <a:lstStyle/>
                    <a:p>
                      <a:r>
                        <a:rPr lang="en-US" sz="900" b="0" i="0" u="none" strike="noStrike" cap="none" dirty="0">
                          <a:solidFill>
                            <a:schemeClr val="dk1"/>
                          </a:solidFill>
                          <a:effectLst/>
                          <a:latin typeface="+mn-lt"/>
                          <a:ea typeface="+mn-ea"/>
                          <a:cs typeface="+mn-cs"/>
                          <a:sym typeface="Arial"/>
                        </a:rPr>
                        <a:t>- Flipcharts, Marker, Notizzettel, Stifte, Übungsvorlagen. Alle Materialien sollten die Anzahl der Teilnehmer berücksichtigen (müssen vor dem Workshop vorbereitet werden).</a:t>
                      </a:r>
                      <a:endParaRPr lang="pt-PT" sz="900" b="0" dirty="0"/>
                    </a:p>
                  </a:txBody>
                  <a:tcPr/>
                </a:tc>
                <a:extLst>
                  <a:ext uri="{0D108BD9-81ED-4DB2-BD59-A6C34878D82A}">
                    <a16:rowId xmlns:a16="http://schemas.microsoft.com/office/drawing/2014/main" val="831256997"/>
                  </a:ext>
                </a:extLst>
              </a:tr>
              <a:tr h="1930679">
                <a:tc>
                  <a:txBody>
                    <a:bodyPr/>
                    <a:lstStyle/>
                    <a:p>
                      <a:r>
                        <a:rPr lang="en-GB" sz="900" b="0" i="0" u="none" strike="noStrike" cap="none" dirty="0">
                          <a:solidFill>
                            <a:schemeClr val="dk1"/>
                          </a:solidFill>
                          <a:effectLst/>
                          <a:latin typeface="+mn-lt"/>
                          <a:ea typeface="+mn-ea"/>
                          <a:cs typeface="+mn-cs"/>
                          <a:sym typeface="Arial"/>
                        </a:rPr>
                        <a:t>BESCHREIBUNG</a:t>
                      </a:r>
                      <a:endParaRPr lang="pt-PT" sz="900" b="0" dirty="0"/>
                    </a:p>
                  </a:txBody>
                  <a:tcPr/>
                </a:tc>
                <a:tc>
                  <a:txBody>
                    <a:bodyPr/>
                    <a:lstStyle/>
                    <a:p>
                      <a:pPr marL="342900" lvl="0" indent="-342900">
                        <a:buAutoNum type="arabicPeriod"/>
                      </a:pPr>
                      <a:r>
                        <a:rPr lang="en-IE" sz="900" b="0" i="0" u="none" strike="noStrike" cap="none" noProof="0" dirty="0">
                          <a:solidFill>
                            <a:schemeClr val="dk1"/>
                          </a:solidFill>
                          <a:effectLst/>
                          <a:latin typeface="+mn-lt"/>
                          <a:ea typeface="+mn-ea"/>
                          <a:cs typeface="+mn-cs"/>
                          <a:sym typeface="Arial"/>
                        </a:rPr>
                        <a:t>Der Trainer gibt einen allgemeinen Überblick über die Struktur der Meisterklasse und eröffnet das Thema Kreislaufwirtschaft mit dem Satz von Ellen Macarthur.</a:t>
                      </a:r>
                    </a:p>
                    <a:p>
                      <a:pPr marL="342900" lvl="0" indent="-342900">
                        <a:buAutoNum type="arabicPeriod"/>
                      </a:pPr>
                      <a:r>
                        <a:rPr lang="en-IE" sz="900" b="0" noProof="0" dirty="0"/>
                        <a:t>Der Trainer stellt die Fallstudie vor und hebt die Konzepte von: Zirkuläre Geschäftsmodelle; Design Thinking; Recyceln; Wiederverwendung; Upcycling.</a:t>
                      </a:r>
                    </a:p>
                    <a:p>
                      <a:pPr marL="342900" lvl="0" indent="-342900">
                        <a:buAutoNum type="arabicPeriod"/>
                      </a:pPr>
                      <a:r>
                        <a:rPr lang="en-IE" sz="900" b="0" noProof="0" dirty="0"/>
                        <a:t>Der Ausbilder erklärt die erste vorgeschlagene Übung, die die Auszubildenden in kleinen Gruppen erarbeiten sollen.</a:t>
                      </a:r>
                    </a:p>
                    <a:p>
                      <a:pPr marL="342900" lvl="0" indent="-342900">
                        <a:buAutoNum type="arabicPeriod"/>
                      </a:pPr>
                      <a:r>
                        <a:rPr lang="en-IE" sz="900" b="0" noProof="0" dirty="0"/>
                        <a:t>Die Auszubildenden teilen ihre Ergebnisse mit, und der Ausbilder stellt Fragen, um ihre Ergebnisse zu erkunden, und führt das Konzept der gemeinsamen Wiederverwendung in die Präsentation ein.</a:t>
                      </a:r>
                    </a:p>
                    <a:p>
                      <a:pPr marL="342900" lvl="0" indent="-342900">
                        <a:buAutoNum type="arabicPeriod"/>
                      </a:pPr>
                      <a:r>
                        <a:rPr lang="en-IE" sz="900" b="0" noProof="0" dirty="0"/>
                        <a:t>Der Trainer fügt eine Wendung hinzu und präsentiert eine neue Übung mit einem anderen Problem, das mit der Business Model </a:t>
                      </a:r>
                      <a:r>
                        <a:rPr lang="en-IE" sz="900" b="0" i="0" u="none" strike="noStrike" cap="none" noProof="0" dirty="0">
                          <a:solidFill>
                            <a:schemeClr val="dk1"/>
                          </a:solidFill>
                          <a:effectLst/>
                          <a:latin typeface="+mn-lt"/>
                          <a:ea typeface="+mn-ea"/>
                          <a:cs typeface="+mn-cs"/>
                          <a:sym typeface="Arial"/>
                        </a:rPr>
                        <a:t>Canvas-Übung</a:t>
                      </a:r>
                      <a:r>
                        <a:rPr lang="en-IE" sz="900" b="0" noProof="0" dirty="0"/>
                        <a:t> gelöst werden soll</a:t>
                      </a:r>
                      <a:r>
                        <a:rPr lang="en-IE" sz="900" b="0" i="0" u="none" strike="noStrike" cap="none" noProof="0" dirty="0">
                          <a:solidFill>
                            <a:schemeClr val="dk1"/>
                          </a:solidFill>
                          <a:effectLst/>
                          <a:latin typeface="+mn-lt"/>
                          <a:ea typeface="+mn-ea"/>
                          <a:cs typeface="+mn-cs"/>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Die Auszubildenden teilen die Ergebnisse mit und der Ausbilder greift ein, um mit Fragen und Vorschlägen zum Geschäftsmodell zu dynamisieren.</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Der Trainer schließt die Masterclass mit einem Überblick über die erzielten Ergebnisse ab.</a:t>
                      </a:r>
                    </a:p>
                  </a:txBody>
                  <a:tcPr/>
                </a:tc>
                <a:extLst>
                  <a:ext uri="{0D108BD9-81ED-4DB2-BD59-A6C34878D82A}">
                    <a16:rowId xmlns:a16="http://schemas.microsoft.com/office/drawing/2014/main" val="27690367"/>
                  </a:ext>
                </a:extLst>
              </a:tr>
              <a:tr h="745944">
                <a:tc>
                  <a:txBody>
                    <a:bodyPr/>
                    <a:lstStyle/>
                    <a:p>
                      <a:r>
                        <a:rPr lang="en-GB" sz="900" b="0" i="0" u="none" strike="noStrike" cap="none" dirty="0">
                          <a:solidFill>
                            <a:schemeClr val="dk1"/>
                          </a:solidFill>
                          <a:effectLst/>
                          <a:latin typeface="+mn-lt"/>
                          <a:ea typeface="+mn-ea"/>
                          <a:cs typeface="+mn-cs"/>
                          <a:sym typeface="Arial"/>
                        </a:rPr>
                        <a:t>BEDENKEN UND UMSETZUNGSVORSCHLÄGE</a:t>
                      </a:r>
                      <a:endParaRPr lang="pt-PT" sz="900" b="0" dirty="0"/>
                    </a:p>
                  </a:txBody>
                  <a:tcPr/>
                </a:tc>
                <a:tc>
                  <a:txBody>
                    <a:bodyPr/>
                    <a:lstStyle/>
                    <a:p>
                      <a:r>
                        <a:rPr lang="en-GB" sz="900" b="0" i="0" u="none" strike="noStrike" cap="none" dirty="0">
                          <a:solidFill>
                            <a:schemeClr val="dk1"/>
                          </a:solidFill>
                          <a:effectLst/>
                          <a:latin typeface="+mn-lt"/>
                          <a:ea typeface="+mn-ea"/>
                          <a:cs typeface="+mn-cs"/>
                          <a:sym typeface="Arial"/>
                        </a:rPr>
                        <a:t>Der Trainer muss sich auf die Moderation der Gruppendynamik vorbereiten und dabei Folgendes beachten:</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mn-lt"/>
                          <a:ea typeface="+mn-ea"/>
                          <a:cs typeface="+mn-cs"/>
                          <a:sym typeface="Arial"/>
                        </a:rPr>
                        <a:t>- Beispiele für Kommunikation (gut und schlecht)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mn-lt"/>
                          <a:ea typeface="+mn-ea"/>
                          <a:cs typeface="+mn-cs"/>
                          <a:sym typeface="Arial"/>
                        </a:rPr>
                        <a:t>- Mögliche Lösungen</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mn-lt"/>
                          <a:ea typeface="+mn-ea"/>
                          <a:cs typeface="+mn-cs"/>
                          <a:sym typeface="Arial"/>
                        </a:rPr>
                        <a:t>- Verdrehungs-/Komplikationsfaktor</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4162636176"/>
                  </a:ext>
                </a:extLst>
              </a:tr>
              <a:tr h="351033">
                <a:tc>
                  <a:txBody>
                    <a:bodyPr/>
                    <a:lstStyle/>
                    <a:p>
                      <a:r>
                        <a:rPr lang="en-GB" sz="900" b="0" i="0" u="none" strike="noStrike" cap="none" dirty="0">
                          <a:solidFill>
                            <a:schemeClr val="dk1"/>
                          </a:solidFill>
                          <a:effectLst/>
                          <a:latin typeface="+mn-lt"/>
                          <a:ea typeface="+mn-ea"/>
                          <a:cs typeface="+mn-cs"/>
                          <a:sym typeface="Arial"/>
                        </a:rPr>
                        <a:t>EBENEN &amp; VARIATION</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mn-lt"/>
                          <a:ea typeface="+mn-ea"/>
                          <a:cs typeface="+mn-cs"/>
                          <a:sym typeface="Arial"/>
                        </a:rPr>
                        <a:t>Passen Sie die Übung nach Möglichkeit an die örtliche, innerbetriebliche Situation an. Achten Sie darauf, dass Sie sensible Themen selbstbewusst ansprechen.</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bl>
          </a:graphicData>
        </a:graphic>
      </p:graphicFrame>
    </p:spTree>
    <p:extLst>
      <p:ext uri="{BB962C8B-B14F-4D97-AF65-F5344CB8AC3E}">
        <p14:creationId xmlns:p14="http://schemas.microsoft.com/office/powerpoint/2010/main" val="291744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9" name="Google Shape;169;p5"/>
          <p:cNvSpPr txBox="1">
            <a:spLocks noGrp="1"/>
          </p:cNvSpPr>
          <p:nvPr>
            <p:ph type="subTitle" idx="1"/>
          </p:nvPr>
        </p:nvSpPr>
        <p:spPr>
          <a:xfrm>
            <a:off x="892097" y="1523863"/>
            <a:ext cx="6713035" cy="2492369"/>
          </a:xfrm>
          <a:prstGeom prst="rect">
            <a:avLst/>
          </a:prstGeom>
          <a:noFill/>
          <a:ln>
            <a:noFill/>
          </a:ln>
        </p:spPr>
        <p:txBody>
          <a:bodyPr spcFirstLastPara="1" wrap="square" lIns="91425" tIns="91425" rIns="91425" bIns="91425" anchor="t" anchorCtr="0">
            <a:noAutofit/>
          </a:bodyPr>
          <a:lstStyle/>
          <a:p>
            <a:pPr algn="just"/>
            <a:r>
              <a:rPr lang="en-US" b="1" i="1" dirty="0">
                <a:solidFill>
                  <a:srgbClr val="000000"/>
                </a:solidFill>
              </a:rPr>
              <a:t>"Um große Probleme wie Klimawandel, Abfall und Umweltverschmutzung zu lösen, brauchen wir eine große Idee.</a:t>
            </a:r>
          </a:p>
          <a:p>
            <a:pPr algn="just"/>
            <a:endParaRPr lang="en-US" b="1" i="1" dirty="0">
              <a:solidFill>
                <a:srgbClr val="000000"/>
              </a:solidFill>
            </a:endParaRPr>
          </a:p>
          <a:p>
            <a:pPr algn="just"/>
            <a:r>
              <a:rPr lang="en-US" b="1" i="1" dirty="0">
                <a:solidFill>
                  <a:srgbClr val="000000"/>
                </a:solidFill>
              </a:rPr>
              <a:t>Es ist an der Zeit, die Art und Weise zu überdenken, wie wir die Dinge, die wir brauchen, entwerfen, herstellen und verwenden - von den Lebensmitteln, die wir essen, bis hin zu der Kleidung, die wir tragen.</a:t>
            </a:r>
          </a:p>
          <a:p>
            <a:pPr algn="just"/>
            <a:endParaRPr lang="en-US" b="1" i="1" dirty="0">
              <a:solidFill>
                <a:srgbClr val="000000"/>
              </a:solidFill>
            </a:endParaRPr>
          </a:p>
          <a:p>
            <a:pPr algn="just"/>
            <a:r>
              <a:rPr lang="en-US" b="1" i="1" dirty="0">
                <a:solidFill>
                  <a:srgbClr val="000000"/>
                </a:solidFill>
              </a:rPr>
              <a:t>Gemeinsam können wir eine bessere Zukunft für die Wirtschaft, die Gesellschaft und die natürliche Welt schaffen".</a:t>
            </a:r>
          </a:p>
        </p:txBody>
      </p:sp>
      <p:sp>
        <p:nvSpPr>
          <p:cNvPr id="11" name="Google Shape;169;p5">
            <a:extLst>
              <a:ext uri="{FF2B5EF4-FFF2-40B4-BE49-F238E27FC236}">
                <a16:creationId xmlns:a16="http://schemas.microsoft.com/office/drawing/2014/main" id="{1B950DD8-2FF9-4503-A555-4B6885E9E8DA}"/>
              </a:ext>
            </a:extLst>
          </p:cNvPr>
          <p:cNvSpPr txBox="1">
            <a:spLocks/>
          </p:cNvSpPr>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1000" dirty="0">
                <a:solidFill>
                  <a:srgbClr val="000000"/>
                </a:solidFill>
              </a:rPr>
              <a:t>Quelle: </a:t>
            </a:r>
            <a:r>
              <a:rPr lang="en-US" sz="1000" dirty="0">
                <a:solidFill>
                  <a:srgbClr val="000000"/>
                </a:solidFill>
                <a:hlinkClick r:id="rId3"/>
              </a:rPr>
              <a:t>https://ellenmacarthurfoundation.org/</a:t>
            </a:r>
            <a:endParaRPr 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t>
            </a:r>
            <a:r>
              <a:rPr lang="en-IE" dirty="0"/>
              <a:t>ArenA </a:t>
            </a:r>
            <a:r>
              <a:rPr lang="en-US" dirty="0"/>
              <a:t>CASE STUDY</a:t>
            </a:r>
            <a:endParaRPr dirty="0"/>
          </a:p>
        </p:txBody>
      </p:sp>
      <p:sp>
        <p:nvSpPr>
          <p:cNvPr id="2" name="CaixaDeTexto 1">
            <a:extLst>
              <a:ext uri="{FF2B5EF4-FFF2-40B4-BE49-F238E27FC236}">
                <a16:creationId xmlns:a16="http://schemas.microsoft.com/office/drawing/2014/main" id="{40E38B62-0CC2-4D5D-8514-65715B45E473}"/>
              </a:ext>
            </a:extLst>
          </p:cNvPr>
          <p:cNvSpPr txBox="1"/>
          <p:nvPr/>
        </p:nvSpPr>
        <p:spPr>
          <a:xfrm>
            <a:off x="539711" y="1603946"/>
            <a:ext cx="8064577" cy="1169551"/>
          </a:xfrm>
          <a:prstGeom prst="rect">
            <a:avLst/>
          </a:prstGeom>
          <a:noFill/>
        </p:spPr>
        <p:txBody>
          <a:bodyPr wrap="square" rtlCol="0">
            <a:spAutoFit/>
          </a:bodyPr>
          <a:lstStyle/>
          <a:p>
            <a:pPr algn="just"/>
            <a:r>
              <a:rPr lang="en-IE" dirty="0"/>
              <a:t>Die Amsterdam ArenA, auch Johan-Cruyff-Arena genannt, ist das Stadion des Fußballvereins Ajax und ein Veranstaltungsort für Konzerte und Events. In Vorbereitung auf die Ausrichtung der Fußball-Europameisterschaft 2020 (UEFA Euro 2020) ersetzte der Verein alle Sitze im Stadion, wollte aber die alten Sitze mit einem kreisförmigen Ansatz wiederverwenden. Der Verein beauftragte das Forschungsprogramm Urban Technology der </a:t>
            </a:r>
            <a:r>
              <a:rPr lang="en-IE" u="sng" dirty="0">
                <a:hlinkClick r:id="rId3">
                  <a:extLst>
                    <a:ext uri="{A12FA001-AC4F-418D-AE19-62706E023703}">
                      <ahyp:hlinkClr xmlns:ahyp="http://schemas.microsoft.com/office/drawing/2018/hyperlinkcolor" val="tx"/>
                    </a:ext>
                  </a:extLst>
                </a:hlinkClick>
              </a:rPr>
              <a:t>Amsterdamer Hochschule für Angewandte Wissenschaften </a:t>
            </a:r>
            <a:r>
              <a:rPr lang="en-IE" dirty="0"/>
              <a:t>(AUAS) mit der Durchführung dieses Projekts.</a:t>
            </a:r>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3195166"/>
            <a:ext cx="8064577" cy="738664"/>
          </a:xfrm>
          <a:prstGeom prst="rect">
            <a:avLst/>
          </a:prstGeom>
          <a:noFill/>
        </p:spPr>
        <p:txBody>
          <a:bodyPr wrap="square" rtlCol="0">
            <a:spAutoFit/>
          </a:bodyPr>
          <a:lstStyle/>
          <a:p>
            <a:pPr algn="just"/>
            <a:r>
              <a:rPr lang="en-US" dirty="0"/>
              <a:t>Als Basisszenario wurde davon ausgegangen, dass die Stadionsitze als Abfall behandelt werden, d. h. die Stahlrahmen könnten an Metallhersteller zum Recycling verkauft werden, während die Sitze teilweise "downgecycelt" und teilweise von Kunststoffrecyclern verbrannt werden könnten.</a:t>
            </a:r>
            <a:endParaRPr lang="pt-P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34665"/>
            <a:ext cx="7929525" cy="738664"/>
          </a:xfrm>
          <a:prstGeom prst="rect">
            <a:avLst/>
          </a:prstGeom>
          <a:noFill/>
        </p:spPr>
        <p:txBody>
          <a:bodyPr wrap="square" rtlCol="0">
            <a:spAutoFit/>
          </a:bodyPr>
          <a:lstStyle/>
          <a:p>
            <a:pPr algn="just"/>
            <a:r>
              <a:rPr lang="en-US" dirty="0"/>
              <a:t>- Szenario 1: Umverteilung von Sitzen zur Wiederverwendung in anderen Stadien</a:t>
            </a:r>
          </a:p>
          <a:p>
            <a:pPr algn="just"/>
            <a:r>
              <a:rPr lang="en-US" dirty="0"/>
              <a:t>- Szenario 2: Upcycling von Stadionsitzen zu Verbraucherstühlen</a:t>
            </a:r>
          </a:p>
          <a:p>
            <a:pPr algn="just"/>
            <a:r>
              <a:rPr lang="en-US" dirty="0"/>
              <a:t>- Szenario 3: Recycling des Rohmaterials von Stadionsitzen für verschiedene Anwendungen</a:t>
            </a:r>
            <a:endParaRPr lang="pt-PT" dirty="0"/>
          </a:p>
        </p:txBody>
      </p:sp>
      <p:pic>
        <p:nvPicPr>
          <p:cNvPr id="5" name="Imagem 4">
            <a:extLst>
              <a:ext uri="{FF2B5EF4-FFF2-40B4-BE49-F238E27FC236}">
                <a16:creationId xmlns:a16="http://schemas.microsoft.com/office/drawing/2014/main" id="{0CBB7BC7-7B2B-4A30-851C-6BA924720DBE}"/>
              </a:ext>
            </a:extLst>
          </p:cNvPr>
          <p:cNvPicPr>
            <a:picLocks noChangeAspect="1"/>
          </p:cNvPicPr>
          <p:nvPr/>
        </p:nvPicPr>
        <p:blipFill>
          <a:blip r:embed="rId3"/>
          <a:stretch>
            <a:fillRect/>
          </a:stretch>
        </p:blipFill>
        <p:spPr>
          <a:xfrm>
            <a:off x="2493356" y="2880828"/>
            <a:ext cx="4022233" cy="1726046"/>
          </a:xfrm>
          <a:prstGeom prst="rect">
            <a:avLst/>
          </a:prstGeom>
        </p:spPr>
      </p:pic>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283723" cy="523220"/>
          </a:xfrm>
          <a:prstGeom prst="rect">
            <a:avLst/>
          </a:prstGeom>
          <a:noFill/>
        </p:spPr>
        <p:txBody>
          <a:bodyPr wrap="square" rtlCol="0">
            <a:spAutoFit/>
          </a:bodyPr>
          <a:lstStyle/>
          <a:p>
            <a:pPr algn="just"/>
            <a:r>
              <a:rPr lang="pt-PT" dirty="0"/>
              <a:t>Ausgehend von diesem Ausgangspunkt wurden drei </a:t>
            </a:r>
            <a:r>
              <a:rPr lang="en-US" dirty="0"/>
              <a:t>alternative Szenarien untersucht, um den Stadionsitzen ein zweites Leben zu geben:</a:t>
            </a:r>
            <a:endParaRPr lang="pt-PT"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6515589" y="3541414"/>
            <a:ext cx="2047097"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Quelle: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spTree>
    <p:extLst>
      <p:ext uri="{BB962C8B-B14F-4D97-AF65-F5344CB8AC3E}">
        <p14:creationId xmlns:p14="http://schemas.microsoft.com/office/powerpoint/2010/main" val="72250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Die Amsterdam ArenA CASE STUDY</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384995"/>
          </a:xfrm>
          <a:prstGeom prst="rect">
            <a:avLst/>
          </a:prstGeom>
          <a:noFill/>
        </p:spPr>
        <p:txBody>
          <a:bodyPr wrap="square" rtlCol="0">
            <a:spAutoFit/>
          </a:bodyPr>
          <a:lstStyle/>
          <a:p>
            <a:pPr algn="just"/>
            <a:r>
              <a:rPr lang="en-US" dirty="0"/>
              <a:t>Im ersten Szenario werden die Stadionsitze einschließlich der Gestelle demontiert, transportiert und in anderen Stadien installiert. Die Amsterdam ArenA hat abgebaute Sitze an Amateurstadien in verschiedenen Teilen der Welt verteilt. So wurden beispielsweise 2500 Sitze nach Curaçao, 2700 nach Surinam und 2000 Sitze für Fußballplätze in den Niederlanden reserviert. Dieses Wiederverwendungsszenario war für Amateurstadien hilfreich, da sie nur über begrenzte Mittel verfügen, um ihre derzeitigen Tribünen zu bauen oder mit neuen Sitzen auszustatten.</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en-US" b="1" dirty="0"/>
              <a:t>Szenario 1: Umverteilung von Sitzen zur Wiederverwendung in anderen Stadien</a:t>
            </a:r>
            <a:endParaRPr lang="pt-PT" b="1" dirty="0"/>
          </a:p>
        </p:txBody>
      </p:sp>
    </p:spTree>
    <p:extLst>
      <p:ext uri="{BB962C8B-B14F-4D97-AF65-F5344CB8AC3E}">
        <p14:creationId xmlns:p14="http://schemas.microsoft.com/office/powerpoint/2010/main" val="168310874"/>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2059</Words>
  <Application>Microsoft Office PowerPoint</Application>
  <PresentationFormat>Bildschirmpräsentation (16:9)</PresentationFormat>
  <Paragraphs>136</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Bebas Neue</vt:lpstr>
      <vt:lpstr>Noto Sans</vt:lpstr>
      <vt:lpstr>Verdana</vt:lpstr>
      <vt:lpstr>Arial</vt:lpstr>
      <vt:lpstr>Creal Modern Portfolio by Slidesgo</vt:lpstr>
      <vt:lpstr>Geschäftsmodellierung für Unternehmen der Kreislaufwirtschaft </vt:lpstr>
      <vt:lpstr>DAS ZWEITE LEBEN EINES STADIONSITZES</vt:lpstr>
      <vt:lpstr>Ziel der Masterclass</vt:lpstr>
      <vt:lpstr>Aufbau der Masterclass</vt:lpstr>
      <vt:lpstr>Aufbau der Masterclass</vt:lpstr>
      <vt:lpstr>PowerPoint-Präsentation</vt:lpstr>
      <vt:lpstr>Die Amsterdam ArenA CASE STUDY</vt:lpstr>
      <vt:lpstr>Die Amsterdam ArenA CASE STUDY</vt:lpstr>
      <vt:lpstr>Die Amsterdam ArenA CASE STUDY</vt:lpstr>
      <vt:lpstr>Die Amsterdam ArenA CASE STUDY</vt:lpstr>
      <vt:lpstr>Die Amsterdam ArenA CASE STUDY</vt:lpstr>
      <vt:lpstr>Die Amsterdam ArenA CASE STUDY</vt:lpstr>
      <vt:lpstr>Die Amsterdam ArenA CASE STUDY</vt:lpstr>
      <vt:lpstr>Die Amsterdam ArenA CASE STUDY</vt:lpstr>
      <vt:lpstr>Die Amsterdam ArenA CASE STUDY</vt:lpstr>
      <vt:lpstr>Die Amsterdam ArenA CASE STUDY</vt:lpstr>
      <vt:lpstr>Übung 1</vt:lpstr>
      <vt:lpstr>Übung 1</vt:lpstr>
      <vt:lpstr>Übung 2</vt:lpstr>
      <vt:lpstr>Übung 2</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keywords>, docId:0538C811245CF81F029FA5F358B3FEA8</cp:keywords>
  <cp:lastModifiedBy>Niclas Grüttner</cp:lastModifiedBy>
  <cp:revision>69</cp:revision>
  <dcterms:modified xsi:type="dcterms:W3CDTF">2023-06-19T09:02:47Z</dcterms:modified>
</cp:coreProperties>
</file>