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Bebas Neue" panose="020B0606020202050201" pitchFamily="34" charset="0"/>
      <p:regular r:id="rId20"/>
    </p:embeddedFont>
    <p:embeddedFont>
      <p:font typeface="Noto Sans" panose="020B0502040504020204" pitchFamily="3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nhpoQ5/rNLjY/0Zxjsbzsi3ZX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58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226C03E0-5EAF-536A-E35B-D7F698946809}"/>
              </a:ext>
            </a:extLst>
          </p:cNvPr>
          <p:cNvPicPr preferRelativeResize="0"/>
          <p:nvPr userDrawn="1"/>
        </p:nvPicPr>
        <p:blipFill rotWithShape="1">
          <a:blip r:embed="rId3">
            <a:alphaModFix/>
          </a:blip>
          <a:srcRect r="25004"/>
          <a:stretch/>
        </p:blipFill>
        <p:spPr>
          <a:xfrm>
            <a:off x="72618" y="4827345"/>
            <a:ext cx="1006682" cy="275804"/>
          </a:xfrm>
          <a:prstGeom prst="rect">
            <a:avLst/>
          </a:prstGeom>
          <a:noFill/>
          <a:ln>
            <a:noFill/>
          </a:ln>
        </p:spPr>
      </p:pic>
      <p:sp>
        <p:nvSpPr>
          <p:cNvPr id="3" name="TextBox 19">
            <a:extLst>
              <a:ext uri="{FF2B5EF4-FFF2-40B4-BE49-F238E27FC236}">
                <a16:creationId xmlns:a16="http://schemas.microsoft.com/office/drawing/2014/main" id="{2F6C155B-9FB9-BA07-2B35-3B21CC31E8B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5FC1E363-2B9F-C3A6-71FD-478696F4C9B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9" name="Google Shape;109;p21" descr="Graphical user interface, text, application&#10;&#10;Description automatically generated"/>
          <p:cNvPicPr preferRelativeResize="0"/>
          <p:nvPr/>
        </p:nvPicPr>
        <p:blipFill rotWithShape="1">
          <a:blip r:embed="rId3">
            <a:alphaModFix/>
          </a:blip>
          <a:srcRect r="25004"/>
          <a:stretch/>
        </p:blipFill>
        <p:spPr>
          <a:xfrm>
            <a:off x="72618" y="4703530"/>
            <a:ext cx="1006682" cy="275804"/>
          </a:xfrm>
          <a:prstGeom prst="rect">
            <a:avLst/>
          </a:prstGeom>
          <a:noFill/>
          <a:ln>
            <a:noFill/>
          </a:ln>
        </p:spPr>
      </p:pic>
      <p:sp>
        <p:nvSpPr>
          <p:cNvPr id="2" name="TextBox 19">
            <a:extLst>
              <a:ext uri="{FF2B5EF4-FFF2-40B4-BE49-F238E27FC236}">
                <a16:creationId xmlns:a16="http://schemas.microsoft.com/office/drawing/2014/main" id="{A0C6EACD-73E8-A765-4FB1-8BB951850F9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2D6BEADA-6950-9CBE-C2B7-7D5655791E8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22" descr="Graphical user interface, text, application&#10;&#10;Description automatically generated"/>
          <p:cNvPicPr preferRelativeResize="0"/>
          <p:nvPr/>
        </p:nvPicPr>
        <p:blipFill rotWithShape="1">
          <a:blip r:embed="rId3">
            <a:alphaModFix/>
          </a:blip>
          <a:srcRect r="25004"/>
          <a:stretch/>
        </p:blipFill>
        <p:spPr>
          <a:xfrm>
            <a:off x="72618" y="4730189"/>
            <a:ext cx="1006682" cy="275804"/>
          </a:xfrm>
          <a:prstGeom prst="rect">
            <a:avLst/>
          </a:prstGeom>
          <a:noFill/>
          <a:ln>
            <a:noFill/>
          </a:ln>
        </p:spPr>
      </p:pic>
      <p:sp>
        <p:nvSpPr>
          <p:cNvPr id="2" name="TextBox 19">
            <a:extLst>
              <a:ext uri="{FF2B5EF4-FFF2-40B4-BE49-F238E27FC236}">
                <a16:creationId xmlns:a16="http://schemas.microsoft.com/office/drawing/2014/main" id="{47A3BF1C-43C9-D68E-F16F-8543062EF27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84D1A29-075F-86EA-7940-A75629CAC5C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23" descr="Graphical user interface, text, application&#10;&#10;Description automatically generated"/>
          <p:cNvPicPr preferRelativeResize="0"/>
          <p:nvPr/>
        </p:nvPicPr>
        <p:blipFill rotWithShape="1">
          <a:blip r:embed="rId3">
            <a:alphaModFix/>
          </a:blip>
          <a:srcRect r="25004"/>
          <a:stretch/>
        </p:blipFill>
        <p:spPr>
          <a:xfrm>
            <a:off x="72618" y="4754561"/>
            <a:ext cx="1006682" cy="275804"/>
          </a:xfrm>
          <a:prstGeom prst="rect">
            <a:avLst/>
          </a:prstGeom>
          <a:noFill/>
          <a:ln>
            <a:noFill/>
          </a:ln>
        </p:spPr>
      </p:pic>
      <p:sp>
        <p:nvSpPr>
          <p:cNvPr id="2" name="TextBox 19">
            <a:extLst>
              <a:ext uri="{FF2B5EF4-FFF2-40B4-BE49-F238E27FC236}">
                <a16:creationId xmlns:a16="http://schemas.microsoft.com/office/drawing/2014/main" id="{74CD8A68-63C2-F306-349F-217BADC0F8D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0BAE310-1E36-BA95-7CF6-34C12E2AAD9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13" descr="Graphical user interface, text, application&#10;&#10;Description automatically generated"/>
          <p:cNvPicPr preferRelativeResize="0"/>
          <p:nvPr/>
        </p:nvPicPr>
        <p:blipFill rotWithShape="1">
          <a:blip r:embed="rId3">
            <a:alphaModFix/>
          </a:blip>
          <a:srcRect r="25004"/>
          <a:stretch/>
        </p:blipFill>
        <p:spPr>
          <a:xfrm>
            <a:off x="72618" y="4827345"/>
            <a:ext cx="1006682" cy="275804"/>
          </a:xfrm>
          <a:prstGeom prst="rect">
            <a:avLst/>
          </a:prstGeom>
          <a:noFill/>
          <a:ln>
            <a:noFill/>
          </a:ln>
        </p:spPr>
      </p:pic>
      <p:sp>
        <p:nvSpPr>
          <p:cNvPr id="2" name="TextBox 19">
            <a:extLst>
              <a:ext uri="{FF2B5EF4-FFF2-40B4-BE49-F238E27FC236}">
                <a16:creationId xmlns:a16="http://schemas.microsoft.com/office/drawing/2014/main" id="{7F32F75D-9D33-3E6B-B466-5C6D2818D26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CFD56D60-0745-A870-C888-334F9265525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7A6FBA05-78FF-2544-0131-ED6844CFE2A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2F800DAC-F598-342F-8E28-4E3293E7593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sp>
        <p:nvSpPr>
          <p:cNvPr id="2" name="TextBox 19">
            <a:extLst>
              <a:ext uri="{FF2B5EF4-FFF2-40B4-BE49-F238E27FC236}">
                <a16:creationId xmlns:a16="http://schemas.microsoft.com/office/drawing/2014/main" id="{6D613DD5-0BBC-6605-8B87-06777935770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8AE71D3-A755-40CD-466A-2FF6D1AA626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16"/>
          <p:cNvGrpSpPr/>
          <p:nvPr/>
        </p:nvGrpSpPr>
        <p:grpSpPr>
          <a:xfrm flipH="1">
            <a:off x="8589784" y="4408228"/>
            <a:ext cx="554210" cy="859289"/>
            <a:chOff x="2242775" y="2016422"/>
            <a:chExt cx="325050" cy="504100"/>
          </a:xfrm>
        </p:grpSpPr>
        <p:sp>
          <p:nvSpPr>
            <p:cNvPr id="64" name="Google Shape;64;p1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16"/>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16"/>
          <p:cNvSpPr/>
          <p:nvPr/>
        </p:nvSpPr>
        <p:spPr>
          <a:xfrm>
            <a:off x="6945857" y="-30070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1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B991B6F4-19B6-96B2-C0E6-B7DD33FE8A42}"/>
              </a:ext>
            </a:extLst>
          </p:cNvPr>
          <p:cNvPicPr>
            <a:picLocks noChangeAspect="1"/>
          </p:cNvPicPr>
          <p:nvPr userDrawn="1"/>
        </p:nvPicPr>
        <p:blipFill>
          <a:blip r:embed="rId3"/>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72" name="Google Shape;72;p18"/>
          <p:cNvGrpSpPr/>
          <p:nvPr/>
        </p:nvGrpSpPr>
        <p:grpSpPr>
          <a:xfrm>
            <a:off x="6609" y="4254853"/>
            <a:ext cx="554210" cy="859289"/>
            <a:chOff x="2242775" y="2016422"/>
            <a:chExt cx="325050" cy="504100"/>
          </a:xfrm>
        </p:grpSpPr>
        <p:sp>
          <p:nvSpPr>
            <p:cNvPr id="73" name="Google Shape;73;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6" name="Google Shape;76;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 name="Google Shape;78;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9" name="Google Shape;79;p18" descr="Graphical user interface, text, application&#10;&#10;Description automatically generated"/>
          <p:cNvPicPr preferRelativeResize="0"/>
          <p:nvPr/>
        </p:nvPicPr>
        <p:blipFill rotWithShape="1">
          <a:blip r:embed="rId3">
            <a:alphaModFix/>
          </a:blip>
          <a:srcRect r="25004"/>
          <a:stretch/>
        </p:blipFill>
        <p:spPr>
          <a:xfrm>
            <a:off x="72618" y="4838338"/>
            <a:ext cx="1006682" cy="275804"/>
          </a:xfrm>
          <a:prstGeom prst="rect">
            <a:avLst/>
          </a:prstGeom>
          <a:noFill/>
          <a:ln>
            <a:noFill/>
          </a:ln>
        </p:spPr>
      </p:pic>
      <p:sp>
        <p:nvSpPr>
          <p:cNvPr id="2" name="TextBox 19">
            <a:extLst>
              <a:ext uri="{FF2B5EF4-FFF2-40B4-BE49-F238E27FC236}">
                <a16:creationId xmlns:a16="http://schemas.microsoft.com/office/drawing/2014/main" id="{28752D0B-8DC4-46B7-0B98-1F51FD04238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118FB9A-9515-7A84-2AD7-80DB29C62A3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7"/>
          <p:cNvSpPr/>
          <p:nvPr/>
        </p:nvSpPr>
        <p:spPr>
          <a:xfrm>
            <a:off x="-1025" y="1717725"/>
            <a:ext cx="9192000" cy="13716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7"/>
          <p:cNvSpPr txBox="1">
            <a:spLocks noGrp="1"/>
          </p:cNvSpPr>
          <p:nvPr>
            <p:ph type="subTitle" idx="1"/>
          </p:nvPr>
        </p:nvSpPr>
        <p:spPr>
          <a:xfrm>
            <a:off x="1558650" y="1749052"/>
            <a:ext cx="6026700" cy="1235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100"/>
              <a:buFont typeface="Arial"/>
              <a:buNone/>
              <a:defRPr sz="24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9pPr>
          </a:lstStyle>
          <a:p>
            <a:endParaRPr/>
          </a:p>
        </p:txBody>
      </p:sp>
      <p:sp>
        <p:nvSpPr>
          <p:cNvPr id="83" name="Google Shape;83;p17"/>
          <p:cNvSpPr/>
          <p:nvPr/>
        </p:nvSpPr>
        <p:spPr>
          <a:xfrm>
            <a:off x="-99557" y="170190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7"/>
          <p:cNvSpPr/>
          <p:nvPr/>
        </p:nvSpPr>
        <p:spPr>
          <a:xfrm>
            <a:off x="-1485029" y="11412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7"/>
          <p:cNvGrpSpPr/>
          <p:nvPr/>
        </p:nvGrpSpPr>
        <p:grpSpPr>
          <a:xfrm flipH="1">
            <a:off x="8334088" y="-88507"/>
            <a:ext cx="856882" cy="1353967"/>
            <a:chOff x="4210925" y="3949824"/>
            <a:chExt cx="325625" cy="514601"/>
          </a:xfrm>
        </p:grpSpPr>
        <p:sp>
          <p:nvSpPr>
            <p:cNvPr id="86" name="Google Shape;86;p1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p17"/>
          <p:cNvSpPr/>
          <p:nvPr/>
        </p:nvSpPr>
        <p:spPr>
          <a:xfrm>
            <a:off x="7614586" y="2168906"/>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7"/>
          <p:cNvSpPr txBox="1">
            <a:spLocks noGrp="1"/>
          </p:cNvSpPr>
          <p:nvPr>
            <p:ph type="title"/>
          </p:nvPr>
        </p:nvSpPr>
        <p:spPr>
          <a:xfrm>
            <a:off x="713250" y="3164391"/>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300">
                <a:solidFill>
                  <a:srgbClr val="2B2D83"/>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pic>
        <p:nvPicPr>
          <p:cNvPr id="90" name="Google Shape;90;p1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1" name="Google Shape;91;p17" descr="Graphical user interface, text, application&#10;&#10;Description automatically generated"/>
          <p:cNvPicPr preferRelativeResize="0"/>
          <p:nvPr/>
        </p:nvPicPr>
        <p:blipFill rotWithShape="1">
          <a:blip r:embed="rId3">
            <a:alphaModFix/>
          </a:blip>
          <a:srcRect r="25004"/>
          <a:stretch/>
        </p:blipFill>
        <p:spPr>
          <a:xfrm>
            <a:off x="72618" y="4772274"/>
            <a:ext cx="1006682" cy="275804"/>
          </a:xfrm>
          <a:prstGeom prst="rect">
            <a:avLst/>
          </a:prstGeom>
          <a:noFill/>
          <a:ln>
            <a:noFill/>
          </a:ln>
        </p:spPr>
      </p:pic>
      <p:sp>
        <p:nvSpPr>
          <p:cNvPr id="2" name="TextBox 19">
            <a:extLst>
              <a:ext uri="{FF2B5EF4-FFF2-40B4-BE49-F238E27FC236}">
                <a16:creationId xmlns:a16="http://schemas.microsoft.com/office/drawing/2014/main" id="{16FFC4B4-E55E-A282-6C8E-1034FBEE028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E295A61-3AC5-833F-3E3F-194DD5DEE6F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72618" y="4755416"/>
            <a:ext cx="1006682" cy="275804"/>
          </a:xfrm>
          <a:prstGeom prst="rect">
            <a:avLst/>
          </a:prstGeom>
          <a:noFill/>
          <a:ln>
            <a:noFill/>
          </a:ln>
        </p:spPr>
      </p:pic>
      <p:sp>
        <p:nvSpPr>
          <p:cNvPr id="2" name="TextBox 19">
            <a:extLst>
              <a:ext uri="{FF2B5EF4-FFF2-40B4-BE49-F238E27FC236}">
                <a16:creationId xmlns:a16="http://schemas.microsoft.com/office/drawing/2014/main" id="{CEA78C4D-CCA1-7111-2628-B4F25B29B11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28E68DD-62EA-E9A8-BC14-026C8194FA0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3" name="Google Shape;103;p20" descr="Graphical user interface, text, application&#10;&#10;Description automatically generated"/>
          <p:cNvPicPr preferRelativeResize="0"/>
          <p:nvPr/>
        </p:nvPicPr>
        <p:blipFill rotWithShape="1">
          <a:blip r:embed="rId3">
            <a:alphaModFix/>
          </a:blip>
          <a:srcRect r="25004"/>
          <a:stretch/>
        </p:blipFill>
        <p:spPr>
          <a:xfrm>
            <a:off x="72618" y="4777207"/>
            <a:ext cx="1006682" cy="275804"/>
          </a:xfrm>
          <a:prstGeom prst="rect">
            <a:avLst/>
          </a:prstGeom>
          <a:noFill/>
          <a:ln>
            <a:noFill/>
          </a:ln>
        </p:spPr>
      </p:pic>
      <p:sp>
        <p:nvSpPr>
          <p:cNvPr id="2" name="TextBox 19">
            <a:extLst>
              <a:ext uri="{FF2B5EF4-FFF2-40B4-BE49-F238E27FC236}">
                <a16:creationId xmlns:a16="http://schemas.microsoft.com/office/drawing/2014/main" id="{309443F2-994A-2B11-CEAC-A761986D182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B9E9BEB3-CE13-4AAB-A8A0-4D4596FED84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047731" y="1345839"/>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pt-PT" sz="4000" dirty="0"/>
              <a:t>Modelos de negócio para empresas em economia circular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subTitle" idx="1"/>
          </p:nvPr>
        </p:nvSpPr>
        <p:spPr>
          <a:xfrm>
            <a:off x="1558650" y="1684986"/>
            <a:ext cx="6026700" cy="123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100"/>
              <a:buFont typeface="Arial"/>
              <a:buNone/>
            </a:pPr>
            <a:r>
              <a:rPr lang="pt-PT" sz="2800" b="1" i="0" u="none" strike="noStrike" cap="none" dirty="0">
                <a:solidFill>
                  <a:schemeClr val="lt1"/>
                </a:solidFill>
                <a:latin typeface="Arial"/>
                <a:ea typeface="Arial"/>
                <a:cs typeface="Arial"/>
                <a:sym typeface="Arial"/>
              </a:rPr>
              <a:t>5 LIÇÕES QUE TORNAM A SUA COCRIAÇÃO UM SUCESSO</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26"/>
          <p:cNvGrpSpPr/>
          <p:nvPr/>
        </p:nvGrpSpPr>
        <p:grpSpPr>
          <a:xfrm>
            <a:off x="2858975" y="-386925"/>
            <a:ext cx="701425" cy="247750"/>
            <a:chOff x="2858975" y="3984400"/>
            <a:chExt cx="701425" cy="247750"/>
          </a:xfrm>
        </p:grpSpPr>
        <p:sp>
          <p:nvSpPr>
            <p:cNvPr id="220" name="Google Shape;220;p26"/>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6"/>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6"/>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6"/>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 name="Google Shape;224;p26"/>
          <p:cNvSpPr txBox="1">
            <a:spLocks noGrp="1"/>
          </p:cNvSpPr>
          <p:nvPr>
            <p:ph type="title"/>
          </p:nvPr>
        </p:nvSpPr>
        <p:spPr>
          <a:xfrm>
            <a:off x="-448075" y="66152"/>
            <a:ext cx="6857350" cy="137277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200" dirty="0"/>
              <a:t>5 LIÇÕES QUE TORNAM A SUA </a:t>
            </a:r>
            <a:br>
              <a:rPr lang="pt-PT" sz="3200" dirty="0"/>
            </a:br>
            <a:r>
              <a:rPr lang="pt-PT" sz="3200" dirty="0"/>
              <a:t>COCRIAÇÃO UM êxito</a:t>
            </a:r>
            <a:br>
              <a:rPr lang="en-IE" sz="3200" dirty="0"/>
            </a:br>
            <a:endParaRPr sz="3200" dirty="0"/>
          </a:p>
        </p:txBody>
      </p:sp>
      <p:sp>
        <p:nvSpPr>
          <p:cNvPr id="225" name="Google Shape;225;p26"/>
          <p:cNvSpPr txBox="1">
            <a:spLocks noGrp="1"/>
          </p:cNvSpPr>
          <p:nvPr>
            <p:ph type="subTitle" idx="1"/>
          </p:nvPr>
        </p:nvSpPr>
        <p:spPr>
          <a:xfrm>
            <a:off x="862387" y="1181958"/>
            <a:ext cx="4114800" cy="1176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Font typeface="Arial"/>
              <a:buAutoNum type="arabicPeriod"/>
            </a:pPr>
            <a:r>
              <a:rPr lang="en-IE" sz="1600" b="1" i="0" u="none" strike="noStrike" cap="none" dirty="0">
                <a:solidFill>
                  <a:srgbClr val="222222"/>
                </a:solidFill>
                <a:latin typeface="Arial"/>
                <a:ea typeface="Arial"/>
                <a:cs typeface="Arial"/>
                <a:sym typeface="Arial"/>
              </a:rPr>
              <a:t>AFASTE-SE DA PERSPETIVA TRADITIONAL DO MARKETING</a:t>
            </a:r>
            <a:endParaRPr dirty="0"/>
          </a:p>
        </p:txBody>
      </p:sp>
      <p:sp>
        <p:nvSpPr>
          <p:cNvPr id="226" name="Google Shape;226;p26"/>
          <p:cNvSpPr txBox="1"/>
          <p:nvPr/>
        </p:nvSpPr>
        <p:spPr>
          <a:xfrm>
            <a:off x="1973835" y="2339808"/>
            <a:ext cx="6640161" cy="239139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200" b="0" i="0" u="none" strike="noStrike" cap="none" dirty="0">
                <a:solidFill>
                  <a:schemeClr val="dk1"/>
                </a:solidFill>
                <a:latin typeface="Arial"/>
                <a:ea typeface="Arial"/>
                <a:cs typeface="Arial"/>
                <a:sym typeface="Arial"/>
              </a:rPr>
              <a:t>O primeiro passo é reconhecer que o marketing moderno tem muito pouco em comum com a visão tradicional a que se agarra. A Internet e, em particular, as redes sociais, estão entre as maiores invenções do século XX e alteram a forma como a gestão de marcas e o desenvolvimento de produtos funcionam. Hoje em dia, os utilizadores desempenham vários papéis, desde revendedores no eBay a produtores de vídeos no YouTube (</a:t>
            </a:r>
            <a:r>
              <a:rPr lang="pt-PT" sz="1200" b="0" i="0" u="none" strike="noStrike" cap="none" dirty="0" err="1">
                <a:solidFill>
                  <a:schemeClr val="dk1"/>
                </a:solidFill>
                <a:latin typeface="Arial"/>
                <a:ea typeface="Arial"/>
                <a:cs typeface="Arial"/>
                <a:sym typeface="Arial"/>
              </a:rPr>
              <a:t>Hennig-Thurau</a:t>
            </a:r>
            <a:r>
              <a:rPr lang="pt-PT" sz="1200" b="0" i="0" u="none" strike="noStrike" cap="none" dirty="0">
                <a:solidFill>
                  <a:schemeClr val="dk1"/>
                </a:solidFill>
                <a:latin typeface="Arial"/>
                <a:ea typeface="Arial"/>
                <a:cs typeface="Arial"/>
                <a:sym typeface="Arial"/>
              </a:rPr>
              <a:t> </a:t>
            </a:r>
            <a:r>
              <a:rPr lang="pt-PT" sz="1200" b="0" i="0" u="none" strike="noStrike" cap="none" dirty="0" err="1">
                <a:solidFill>
                  <a:schemeClr val="dk1"/>
                </a:solidFill>
                <a:latin typeface="Arial"/>
                <a:ea typeface="Arial"/>
                <a:cs typeface="Arial"/>
                <a:sym typeface="Arial"/>
              </a:rPr>
              <a:t>et</a:t>
            </a:r>
            <a:r>
              <a:rPr lang="pt-PT" sz="1200" b="0" i="0" u="none" strike="noStrike" cap="none" dirty="0">
                <a:solidFill>
                  <a:schemeClr val="dk1"/>
                </a:solidFill>
                <a:latin typeface="Arial"/>
                <a:ea typeface="Arial"/>
                <a:cs typeface="Arial"/>
                <a:sym typeface="Arial"/>
              </a:rPr>
              <a:t> al., 2013), passando por cocriadores da marca e de novos produtos ou serviços. Deixaram de ser consumidores passivos (</a:t>
            </a:r>
            <a:r>
              <a:rPr lang="pt-PT" sz="1200" b="0" i="0" u="none" strike="noStrike" cap="none" dirty="0" err="1">
                <a:solidFill>
                  <a:schemeClr val="dk1"/>
                </a:solidFill>
                <a:latin typeface="Arial"/>
                <a:ea typeface="Arial"/>
                <a:cs typeface="Arial"/>
                <a:sym typeface="Arial"/>
              </a:rPr>
              <a:t>Gensler</a:t>
            </a:r>
            <a:r>
              <a:rPr lang="pt-PT" sz="1200" b="0" i="0" u="none" strike="noStrike" cap="none" dirty="0">
                <a:solidFill>
                  <a:schemeClr val="dk1"/>
                </a:solidFill>
                <a:latin typeface="Arial"/>
                <a:ea typeface="Arial"/>
                <a:cs typeface="Arial"/>
                <a:sym typeface="Arial"/>
              </a:rPr>
              <a:t>, </a:t>
            </a:r>
            <a:r>
              <a:rPr lang="pt-PT" sz="1200" b="0" i="0" u="none" strike="noStrike" cap="none" dirty="0" err="1">
                <a:solidFill>
                  <a:schemeClr val="dk1"/>
                </a:solidFill>
                <a:latin typeface="Arial"/>
                <a:ea typeface="Arial"/>
                <a:cs typeface="Arial"/>
                <a:sym typeface="Arial"/>
              </a:rPr>
              <a:t>Völckner</a:t>
            </a:r>
            <a:r>
              <a:rPr lang="pt-PT" sz="1200" b="0" i="0" u="none" strike="noStrike" cap="none" dirty="0">
                <a:solidFill>
                  <a:schemeClr val="dk1"/>
                </a:solidFill>
                <a:latin typeface="Arial"/>
                <a:ea typeface="Arial"/>
                <a:cs typeface="Arial"/>
                <a:sym typeface="Arial"/>
              </a:rPr>
              <a:t>, Lui-</a:t>
            </a:r>
            <a:r>
              <a:rPr lang="pt-PT" sz="1200" b="0" i="0" u="none" strike="noStrike" cap="none" dirty="0" err="1">
                <a:solidFill>
                  <a:schemeClr val="dk1"/>
                </a:solidFill>
                <a:latin typeface="Arial"/>
                <a:ea typeface="Arial"/>
                <a:cs typeface="Arial"/>
                <a:sym typeface="Arial"/>
              </a:rPr>
              <a:t>Thompinks</a:t>
            </a:r>
            <a:r>
              <a:rPr lang="pt-PT" sz="1200" b="0" i="0" u="none" strike="noStrike" cap="none" dirty="0">
                <a:solidFill>
                  <a:schemeClr val="dk1"/>
                </a:solidFill>
                <a:latin typeface="Arial"/>
                <a:ea typeface="Arial"/>
                <a:cs typeface="Arial"/>
                <a:sym typeface="Arial"/>
              </a:rPr>
              <a:t> &amp; </a:t>
            </a:r>
            <a:r>
              <a:rPr lang="pt-PT" sz="1200" b="0" i="0" u="none" strike="noStrike" cap="none" dirty="0" err="1">
                <a:solidFill>
                  <a:schemeClr val="dk1"/>
                </a:solidFill>
                <a:latin typeface="Arial"/>
                <a:ea typeface="Arial"/>
                <a:cs typeface="Arial"/>
                <a:sym typeface="Arial"/>
              </a:rPr>
              <a:t>Wiertz</a:t>
            </a:r>
            <a:r>
              <a:rPr lang="pt-PT" sz="1200" b="0" i="0" u="none" strike="noStrike" cap="none" dirty="0">
                <a:solidFill>
                  <a:schemeClr val="dk1"/>
                </a:solidFill>
                <a:latin typeface="Arial"/>
                <a:ea typeface="Arial"/>
                <a:cs typeface="Arial"/>
                <a:sym typeface="Arial"/>
              </a:rPr>
              <a:t>, 2013). No entanto, a cocriação não funciona de um momento para o outro. Primeiro, é necessário desafiar as estruturas e crenças internas. As barreiras comuns à cocriação bem sucedida são os procedimentos de aprendizagem organizacional ou de gestão, tais como a inércia ou a preferência (</a:t>
            </a:r>
            <a:r>
              <a:rPr lang="pt-PT" sz="1200" b="0" i="0" u="none" strike="noStrike" cap="none" dirty="0" err="1">
                <a:solidFill>
                  <a:schemeClr val="dk1"/>
                </a:solidFill>
                <a:latin typeface="Arial"/>
                <a:ea typeface="Arial"/>
                <a:cs typeface="Arial"/>
                <a:sym typeface="Arial"/>
              </a:rPr>
              <a:t>Woodruff</a:t>
            </a:r>
            <a:r>
              <a:rPr lang="pt-PT" sz="1200" b="0" i="0" u="none" strike="noStrike" cap="none" dirty="0">
                <a:solidFill>
                  <a:schemeClr val="dk1"/>
                </a:solidFill>
                <a:latin typeface="Arial"/>
                <a:ea typeface="Arial"/>
                <a:cs typeface="Arial"/>
                <a:sym typeface="Arial"/>
              </a:rPr>
              <a:t>, 1997). Frases como "Gosto de fazer as coisas desta maneira" ou "É assim que fazemos as coisas" têm de ser retiradas do vocabulário da sua organização.</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27"/>
          <p:cNvGrpSpPr/>
          <p:nvPr/>
        </p:nvGrpSpPr>
        <p:grpSpPr>
          <a:xfrm>
            <a:off x="2858975" y="-386925"/>
            <a:ext cx="701425" cy="247750"/>
            <a:chOff x="2858975" y="3984400"/>
            <a:chExt cx="701425" cy="247750"/>
          </a:xfrm>
        </p:grpSpPr>
        <p:sp>
          <p:nvSpPr>
            <p:cNvPr id="232" name="Google Shape;232;p27"/>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7"/>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7"/>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7"/>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p27"/>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200" dirty="0"/>
              <a:t>5 LIÇÕES QUE TORNAM A SUA </a:t>
            </a:r>
            <a:br>
              <a:rPr lang="pt-PT" sz="3200" dirty="0"/>
            </a:br>
            <a:r>
              <a:rPr lang="pt-PT" sz="3200" dirty="0"/>
              <a:t>COCRIAÇÃO UM Êxito</a:t>
            </a:r>
            <a:br>
              <a:rPr lang="en-IE" sz="3200" dirty="0"/>
            </a:br>
            <a:endParaRPr sz="3200" dirty="0"/>
          </a:p>
        </p:txBody>
      </p:sp>
      <p:sp>
        <p:nvSpPr>
          <p:cNvPr id="237" name="Google Shape;237;p27"/>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dirty="0">
                <a:solidFill>
                  <a:srgbClr val="222222"/>
                </a:solidFill>
                <a:latin typeface="Arial"/>
                <a:ea typeface="Arial"/>
                <a:cs typeface="Arial"/>
                <a:sym typeface="Arial"/>
              </a:rPr>
              <a:t>2. IDENTIFIQUE AS POSSIBILIDADES PARA A COCRIAÇÃO QUE FUNCIONAM PARA A SUA MARCA</a:t>
            </a:r>
          </a:p>
        </p:txBody>
      </p:sp>
      <p:sp>
        <p:nvSpPr>
          <p:cNvPr id="238" name="Google Shape;238;p27"/>
          <p:cNvSpPr txBox="1"/>
          <p:nvPr/>
        </p:nvSpPr>
        <p:spPr>
          <a:xfrm>
            <a:off x="2667000" y="2571750"/>
            <a:ext cx="5500254" cy="181584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400" b="0" i="0" u="none" strike="noStrike" cap="none" dirty="0">
                <a:solidFill>
                  <a:schemeClr val="dk1"/>
                </a:solidFill>
                <a:latin typeface="Arial"/>
                <a:ea typeface="Arial"/>
                <a:cs typeface="Arial"/>
                <a:sym typeface="Arial"/>
              </a:rPr>
              <a:t>Uma vez ultrapassadas as barreiras internas, é a sua vez de refletir sobre as possíveis formas de os consumidores contribuírem para o processo de cocriação, o que é importante por duas razões. Em primeiro lugar, a cocriação com os clientes deve adequar-se à sua marca, estratégia e objetivos. Em segundo lugar, se não prestar atenção às ideias dos clientes, estes podem desenvolver sentimentos negativos (</a:t>
            </a:r>
            <a:r>
              <a:rPr lang="pt-PT" sz="1400" b="0" i="0" u="none" strike="noStrike" cap="none" dirty="0" err="1">
                <a:solidFill>
                  <a:schemeClr val="dk1"/>
                </a:solidFill>
                <a:latin typeface="Arial"/>
                <a:ea typeface="Arial"/>
                <a:cs typeface="Arial"/>
                <a:sym typeface="Arial"/>
              </a:rPr>
              <a:t>Gebauer</a:t>
            </a:r>
            <a:r>
              <a:rPr lang="pt-PT" sz="1400" b="0" i="0" u="none" strike="noStrike" cap="none" dirty="0">
                <a:solidFill>
                  <a:schemeClr val="dk1"/>
                </a:solidFill>
                <a:latin typeface="Arial"/>
                <a:ea typeface="Arial"/>
                <a:cs typeface="Arial"/>
                <a:sym typeface="Arial"/>
              </a:rPr>
              <a:t>, </a:t>
            </a:r>
            <a:r>
              <a:rPr lang="pt-PT" sz="1400" b="0" i="0" u="none" strike="noStrike" cap="none" dirty="0" err="1">
                <a:solidFill>
                  <a:schemeClr val="dk1"/>
                </a:solidFill>
                <a:latin typeface="Arial"/>
                <a:ea typeface="Arial"/>
                <a:cs typeface="Arial"/>
                <a:sym typeface="Arial"/>
              </a:rPr>
              <a:t>Füller</a:t>
            </a:r>
            <a:r>
              <a:rPr lang="pt-PT" sz="1400" b="0" i="0" u="none" strike="noStrike" cap="none" dirty="0">
                <a:solidFill>
                  <a:schemeClr val="dk1"/>
                </a:solidFill>
                <a:latin typeface="Arial"/>
                <a:ea typeface="Arial"/>
                <a:cs typeface="Arial"/>
                <a:sym typeface="Arial"/>
              </a:rPr>
              <a:t> &amp; </a:t>
            </a:r>
            <a:r>
              <a:rPr lang="pt-PT" sz="1400" b="0" i="0" u="none" strike="noStrike" cap="none" dirty="0" err="1">
                <a:solidFill>
                  <a:schemeClr val="dk1"/>
                </a:solidFill>
                <a:latin typeface="Arial"/>
                <a:ea typeface="Arial"/>
                <a:cs typeface="Arial"/>
                <a:sym typeface="Arial"/>
              </a:rPr>
              <a:t>Pezzei</a:t>
            </a:r>
            <a:r>
              <a:rPr lang="pt-PT" sz="1400" b="0" i="0" u="none" strike="noStrike" cap="none" dirty="0">
                <a:solidFill>
                  <a:schemeClr val="dk1"/>
                </a:solidFill>
                <a:latin typeface="Arial"/>
                <a:ea typeface="Arial"/>
                <a:cs typeface="Arial"/>
                <a:sym typeface="Arial"/>
              </a:rPr>
              <a:t>, 2013), o que, consequentemente, também pode afetar a sua marca.</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28"/>
          <p:cNvGrpSpPr/>
          <p:nvPr/>
        </p:nvGrpSpPr>
        <p:grpSpPr>
          <a:xfrm>
            <a:off x="2858975" y="-386925"/>
            <a:ext cx="701425" cy="247750"/>
            <a:chOff x="2858975" y="3984400"/>
            <a:chExt cx="701425" cy="247750"/>
          </a:xfrm>
        </p:grpSpPr>
        <p:sp>
          <p:nvSpPr>
            <p:cNvPr id="244" name="Google Shape;244;p28"/>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8"/>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8"/>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8"/>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8" name="Google Shape;248;p28"/>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200" dirty="0"/>
              <a:t>5 LIÇÕES QUE TORNAM A SUA </a:t>
            </a:r>
            <a:br>
              <a:rPr lang="pt-PT" sz="3200" dirty="0"/>
            </a:br>
            <a:r>
              <a:rPr lang="pt-PT" sz="3200" dirty="0"/>
              <a:t>COCRIAÇÃO UM êxito</a:t>
            </a:r>
            <a:br>
              <a:rPr lang="en-IE" sz="3200" dirty="0"/>
            </a:br>
            <a:endParaRPr sz="3200" dirty="0"/>
          </a:p>
        </p:txBody>
      </p:sp>
      <p:sp>
        <p:nvSpPr>
          <p:cNvPr id="249" name="Google Shape;249;p28"/>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dirty="0">
                <a:solidFill>
                  <a:srgbClr val="222222"/>
                </a:solidFill>
                <a:latin typeface="Arial"/>
                <a:ea typeface="Arial"/>
                <a:cs typeface="Arial"/>
                <a:sym typeface="Arial"/>
              </a:rPr>
              <a:t>3. DÊ AOS SEUS CLIENTES UMA VOZ E OIÇA-OS</a:t>
            </a:r>
            <a:endParaRPr dirty="0"/>
          </a:p>
          <a:p>
            <a:pPr marL="0" lvl="0" indent="0" algn="l" rtl="0">
              <a:lnSpc>
                <a:spcPct val="100000"/>
              </a:lnSpc>
              <a:spcBef>
                <a:spcPts val="0"/>
              </a:spcBef>
              <a:spcAft>
                <a:spcPts val="0"/>
              </a:spcAft>
              <a:buSzPts val="1600"/>
              <a:buNone/>
            </a:pPr>
            <a:endParaRPr sz="1600" b="1" i="0" u="none" strike="noStrike" cap="none" dirty="0">
              <a:solidFill>
                <a:srgbClr val="222222"/>
              </a:solidFill>
              <a:latin typeface="Arial"/>
              <a:ea typeface="Arial"/>
              <a:cs typeface="Arial"/>
              <a:sym typeface="Arial"/>
            </a:endParaRPr>
          </a:p>
        </p:txBody>
      </p:sp>
      <p:sp>
        <p:nvSpPr>
          <p:cNvPr id="250" name="Google Shape;250;p28"/>
          <p:cNvSpPr txBox="1"/>
          <p:nvPr/>
        </p:nvSpPr>
        <p:spPr>
          <a:xfrm>
            <a:off x="2648527" y="2321672"/>
            <a:ext cx="5500254" cy="181584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400" b="0" i="0" u="none" strike="noStrike" cap="none" dirty="0">
                <a:solidFill>
                  <a:schemeClr val="dk1"/>
                </a:solidFill>
                <a:latin typeface="Arial"/>
                <a:ea typeface="Arial"/>
                <a:cs typeface="Arial"/>
                <a:sym typeface="Arial"/>
              </a:rPr>
              <a:t>Pode colaborar com os seus clientes na geração de ideias para a cocriação, na seleção de ideias ou em ambas as formas. A produção de ideias recolhe valiosos fluxos de conhecimento sobre as necessidades e desejos atuais dos clientes. A ideia selecionada, por sua vez, destaca o que o coletivo considera mais apelativo. Por conseguinte, a cocriação permite-lhe desenvolver produtos inovadores que satisfazem as necessidades de consumo e vendem melhor, respetivamente (</a:t>
            </a:r>
            <a:r>
              <a:rPr lang="pt-PT" sz="1400" b="0" i="0" u="none" strike="noStrike" cap="none" dirty="0" err="1">
                <a:solidFill>
                  <a:schemeClr val="dk1"/>
                </a:solidFill>
                <a:latin typeface="Arial"/>
                <a:ea typeface="Arial"/>
                <a:cs typeface="Arial"/>
                <a:sym typeface="Arial"/>
              </a:rPr>
              <a:t>Pee</a:t>
            </a:r>
            <a:r>
              <a:rPr lang="pt-PT" sz="1400" b="0" i="0" u="none" strike="noStrike" cap="none" dirty="0">
                <a:solidFill>
                  <a:schemeClr val="dk1"/>
                </a:solidFill>
                <a:latin typeface="Arial"/>
                <a:ea typeface="Arial"/>
                <a:cs typeface="Arial"/>
                <a:sym typeface="Arial"/>
              </a:rPr>
              <a:t>, 2016).</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29"/>
          <p:cNvGrpSpPr/>
          <p:nvPr/>
        </p:nvGrpSpPr>
        <p:grpSpPr>
          <a:xfrm>
            <a:off x="2858975" y="-386925"/>
            <a:ext cx="701425" cy="247750"/>
            <a:chOff x="2858975" y="3984400"/>
            <a:chExt cx="701425" cy="247750"/>
          </a:xfrm>
        </p:grpSpPr>
        <p:sp>
          <p:nvSpPr>
            <p:cNvPr id="256" name="Google Shape;256;p29"/>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9"/>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 name="Google Shape;260;p29"/>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200" dirty="0"/>
              <a:t>5 LIÇÕES QUE TORNAM A SUA </a:t>
            </a:r>
            <a:br>
              <a:rPr lang="pt-PT" sz="3200" dirty="0"/>
            </a:br>
            <a:r>
              <a:rPr lang="pt-PT" sz="3200" dirty="0"/>
              <a:t>COCRIAÇÃO UM êxito</a:t>
            </a:r>
            <a:br>
              <a:rPr lang="en-IE" sz="3200" dirty="0"/>
            </a:br>
            <a:endParaRPr sz="3200" dirty="0"/>
          </a:p>
        </p:txBody>
      </p:sp>
      <p:sp>
        <p:nvSpPr>
          <p:cNvPr id="261" name="Google Shape;261;p29"/>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dirty="0">
                <a:solidFill>
                  <a:srgbClr val="222222"/>
                </a:solidFill>
                <a:latin typeface="Arial"/>
                <a:ea typeface="Arial"/>
                <a:cs typeface="Arial"/>
                <a:sym typeface="Arial"/>
              </a:rPr>
              <a:t>4. USE UMA COCRIAÇÃO ATÉ AO SEU POTENCIAL MÁXIMO</a:t>
            </a:r>
            <a:endParaRPr sz="1600" b="1" i="0" u="none" strike="noStrike" cap="none" dirty="0">
              <a:solidFill>
                <a:srgbClr val="222222"/>
              </a:solidFill>
              <a:latin typeface="Arial"/>
              <a:ea typeface="Arial"/>
              <a:cs typeface="Arial"/>
              <a:sym typeface="Arial"/>
            </a:endParaRPr>
          </a:p>
        </p:txBody>
      </p:sp>
      <p:sp>
        <p:nvSpPr>
          <p:cNvPr id="262" name="Google Shape;262;p29"/>
          <p:cNvSpPr txBox="1"/>
          <p:nvPr/>
        </p:nvSpPr>
        <p:spPr>
          <a:xfrm>
            <a:off x="2389086" y="2395740"/>
            <a:ext cx="5500254" cy="181584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400" b="0" i="0" u="none" strike="noStrike" cap="none" dirty="0">
                <a:solidFill>
                  <a:schemeClr val="dk1"/>
                </a:solidFill>
                <a:latin typeface="Arial"/>
                <a:ea typeface="Arial"/>
                <a:cs typeface="Arial"/>
                <a:sym typeface="Arial"/>
              </a:rPr>
              <a:t>Quando o produto criado em conjunto está prestes a ser lançado, o empenho total e uma estratégia de marketing bem planeada podem reforçar o desejo de compra dos clientes. Consideremos novamente o nosso caso da Ritter Sport e do unicórnio. Pouco antes do lançamento, a Ritter Sport despertou a curiosidade dos clientes para uma surpresa extraordinária que estava para vir, com a ajuda de vários canais das redes sociais e o poder dos influenciadores.</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30"/>
          <p:cNvGrpSpPr/>
          <p:nvPr/>
        </p:nvGrpSpPr>
        <p:grpSpPr>
          <a:xfrm>
            <a:off x="2858975" y="-386925"/>
            <a:ext cx="701425" cy="247750"/>
            <a:chOff x="2858975" y="3984400"/>
            <a:chExt cx="701425" cy="247750"/>
          </a:xfrm>
        </p:grpSpPr>
        <p:sp>
          <p:nvSpPr>
            <p:cNvPr id="268" name="Google Shape;268;p30"/>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0"/>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0"/>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0"/>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2" name="Google Shape;272;p30"/>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200" dirty="0"/>
              <a:t>5 LIÇÕES QUE TORNAM A SUA </a:t>
            </a:r>
            <a:br>
              <a:rPr lang="pt-PT" sz="3200" dirty="0"/>
            </a:br>
            <a:r>
              <a:rPr lang="pt-PT" sz="3200" dirty="0"/>
              <a:t>COCRIAÇÃO UM êxito</a:t>
            </a:r>
            <a:br>
              <a:rPr lang="en-IE" sz="3200" dirty="0"/>
            </a:br>
            <a:endParaRPr sz="3200" dirty="0"/>
          </a:p>
        </p:txBody>
      </p:sp>
      <p:sp>
        <p:nvSpPr>
          <p:cNvPr id="273" name="Google Shape;273;p30"/>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dirty="0">
                <a:solidFill>
                  <a:srgbClr val="222222"/>
                </a:solidFill>
                <a:latin typeface="Arial"/>
                <a:ea typeface="Arial"/>
                <a:cs typeface="Arial"/>
                <a:sym typeface="Arial"/>
              </a:rPr>
              <a:t>5.  </a:t>
            </a:r>
            <a:r>
              <a:rPr lang="en-IE" sz="1600" b="1" dirty="0">
                <a:solidFill>
                  <a:srgbClr val="222222"/>
                </a:solidFill>
              </a:rPr>
              <a:t>ESTEJA</a:t>
            </a:r>
            <a:r>
              <a:rPr lang="en-IE" sz="1600" b="1" i="0" u="none" strike="noStrike" cap="none" dirty="0">
                <a:solidFill>
                  <a:srgbClr val="222222"/>
                </a:solidFill>
                <a:latin typeface="Arial"/>
                <a:ea typeface="Arial"/>
                <a:cs typeface="Arial"/>
                <a:sym typeface="Arial"/>
              </a:rPr>
              <a:t> PREPARADO</a:t>
            </a:r>
            <a:endParaRPr dirty="0"/>
          </a:p>
          <a:p>
            <a:pPr marL="0" lvl="0" indent="0" algn="l" rtl="0">
              <a:lnSpc>
                <a:spcPct val="100000"/>
              </a:lnSpc>
              <a:spcBef>
                <a:spcPts val="0"/>
              </a:spcBef>
              <a:spcAft>
                <a:spcPts val="0"/>
              </a:spcAft>
              <a:buSzPts val="1600"/>
              <a:buNone/>
            </a:pPr>
            <a:endParaRPr sz="1600" b="1" i="0" u="none" strike="noStrike" cap="none" dirty="0">
              <a:solidFill>
                <a:srgbClr val="222222"/>
              </a:solidFill>
              <a:latin typeface="Arial"/>
              <a:ea typeface="Arial"/>
              <a:cs typeface="Arial"/>
              <a:sym typeface="Arial"/>
            </a:endParaRPr>
          </a:p>
        </p:txBody>
      </p:sp>
      <p:sp>
        <p:nvSpPr>
          <p:cNvPr id="274" name="Google Shape;274;p30"/>
          <p:cNvSpPr txBox="1"/>
          <p:nvPr/>
        </p:nvSpPr>
        <p:spPr>
          <a:xfrm>
            <a:off x="2428266" y="2573767"/>
            <a:ext cx="5500254" cy="116955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400" b="0" i="0" u="none" strike="noStrike" cap="none" dirty="0">
                <a:solidFill>
                  <a:schemeClr val="dk1"/>
                </a:solidFill>
                <a:latin typeface="Arial"/>
                <a:ea typeface="Arial"/>
                <a:cs typeface="Arial"/>
                <a:sym typeface="Arial"/>
              </a:rPr>
              <a:t>Nunca se esqueça de estar bem preparado para situações problemáticas, mesmo que não esteja à espera delas. De facto, a cocriação do unicórnio poderia ter sido um sucesso maior para a Ritter Sport. Não foi a quantidade limitada de tabletes de chocolate de unicórnio que perturbou os clientes, mas sim a loja virtual.</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txBox="1">
            <a:spLocks noGrp="1"/>
          </p:cNvSpPr>
          <p:nvPr>
            <p:ph type="title"/>
          </p:nvPr>
        </p:nvSpPr>
        <p:spPr>
          <a:xfrm>
            <a:off x="587467" y="-74160"/>
            <a:ext cx="1780701"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dirty="0"/>
              <a:t>ATIVIDADE</a:t>
            </a:r>
            <a:endParaRPr dirty="0"/>
          </a:p>
        </p:txBody>
      </p:sp>
      <p:sp>
        <p:nvSpPr>
          <p:cNvPr id="280" name="Google Shape;280;p31"/>
          <p:cNvSpPr txBox="1"/>
          <p:nvPr/>
        </p:nvSpPr>
        <p:spPr>
          <a:xfrm>
            <a:off x="946190" y="414260"/>
            <a:ext cx="696822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400" b="0" i="0" u="none" strike="noStrike" cap="none" dirty="0">
                <a:solidFill>
                  <a:srgbClr val="000000"/>
                </a:solidFill>
                <a:latin typeface="Arial"/>
                <a:ea typeface="Arial"/>
                <a:cs typeface="Arial"/>
                <a:sym typeface="Arial"/>
              </a:rPr>
              <a:t>Utilize este modelo para criar a sua proposta de modelo empresarial de cocriação de produtos:</a:t>
            </a:r>
            <a:endParaRPr dirty="0"/>
          </a:p>
        </p:txBody>
      </p:sp>
      <p:pic>
        <p:nvPicPr>
          <p:cNvPr id="281" name="Google Shape;281;p31" descr="Chart&#10;&#10;Description automatically generated"/>
          <p:cNvPicPr preferRelativeResize="0"/>
          <p:nvPr/>
        </p:nvPicPr>
        <p:blipFill rotWithShape="1">
          <a:blip r:embed="rId3">
            <a:alphaModFix/>
          </a:blip>
          <a:srcRect t="6615" b="7183"/>
          <a:stretch/>
        </p:blipFill>
        <p:spPr>
          <a:xfrm>
            <a:off x="946189" y="937440"/>
            <a:ext cx="5483639" cy="3791800"/>
          </a:xfrm>
          <a:prstGeom prst="rect">
            <a:avLst/>
          </a:prstGeom>
          <a:noFill/>
          <a:ln>
            <a:noFill/>
          </a:ln>
        </p:spPr>
      </p:pic>
      <p:sp>
        <p:nvSpPr>
          <p:cNvPr id="2" name="CaixaDeTexto 1">
            <a:extLst>
              <a:ext uri="{FF2B5EF4-FFF2-40B4-BE49-F238E27FC236}">
                <a16:creationId xmlns:a16="http://schemas.microsoft.com/office/drawing/2014/main" id="{08611412-D49B-8BB5-AE03-67938C71A5E3}"/>
              </a:ext>
            </a:extLst>
          </p:cNvPr>
          <p:cNvSpPr txBox="1"/>
          <p:nvPr/>
        </p:nvSpPr>
        <p:spPr>
          <a:xfrm>
            <a:off x="6927925" y="1425860"/>
            <a:ext cx="1570616" cy="2246769"/>
          </a:xfrm>
          <a:prstGeom prst="rect">
            <a:avLst/>
          </a:prstGeom>
          <a:noFill/>
        </p:spPr>
        <p:txBody>
          <a:bodyPr wrap="square" rtlCol="0">
            <a:spAutoFit/>
          </a:bodyPr>
          <a:lstStyle/>
          <a:p>
            <a:r>
              <a:rPr lang="pt-PT" dirty="0"/>
              <a:t>Modelo para a Cocriação de um produto/serviço</a:t>
            </a:r>
          </a:p>
          <a:p>
            <a:endParaRPr lang="pt-PT" dirty="0"/>
          </a:p>
          <a:p>
            <a:r>
              <a:rPr lang="pt-PT" dirty="0"/>
              <a:t>Estudo de caso</a:t>
            </a:r>
          </a:p>
          <a:p>
            <a:r>
              <a:rPr lang="pt-PT" dirty="0"/>
              <a:t>Reunir ideias</a:t>
            </a:r>
          </a:p>
          <a:p>
            <a:r>
              <a:rPr lang="pt-PT" dirty="0"/>
              <a:t>Executar ideias</a:t>
            </a:r>
          </a:p>
          <a:p>
            <a:r>
              <a:rPr lang="pt-PT" dirty="0"/>
              <a:t>Estabelecer prioridades </a:t>
            </a:r>
          </a:p>
          <a:p>
            <a:r>
              <a:rPr lang="pt-PT" dirty="0"/>
              <a:t>Resultado final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title"/>
          </p:nvPr>
        </p:nvSpPr>
        <p:spPr>
          <a:xfrm>
            <a:off x="637511" y="115686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err="1"/>
              <a:t>Obrigado</a:t>
            </a:r>
            <a:endParaRPr dirty="0"/>
          </a:p>
        </p:txBody>
      </p:sp>
      <p:sp>
        <p:nvSpPr>
          <p:cNvPr id="287" name="Google Shape;287;p10"/>
          <p:cNvSpPr txBox="1"/>
          <p:nvPr/>
        </p:nvSpPr>
        <p:spPr>
          <a:xfrm>
            <a:off x="2969111" y="2302137"/>
            <a:ext cx="32434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IE" sz="3200" b="0" i="0" u="none" strike="noStrike" cap="none" dirty="0" err="1">
                <a:solidFill>
                  <a:srgbClr val="059540"/>
                </a:solidFill>
                <a:latin typeface="Bebas Neue"/>
                <a:ea typeface="Bebas Neue"/>
                <a:cs typeface="Bebas Neue"/>
                <a:sym typeface="Bebas Neue"/>
              </a:rPr>
              <a:t>Algumas</a:t>
            </a:r>
            <a:r>
              <a:rPr lang="en-IE" sz="3200" b="0" i="0" u="none" strike="noStrike" cap="none">
                <a:solidFill>
                  <a:srgbClr val="059540"/>
                </a:solidFill>
                <a:latin typeface="Bebas Neue"/>
                <a:ea typeface="Bebas Neue"/>
                <a:cs typeface="Bebas Neue"/>
                <a:sym typeface="Bebas Neue"/>
              </a:rPr>
              <a:t> DÚVIDAS?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191938" y="1013444"/>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dirty="0"/>
              <a:t>O MODELO DE </a:t>
            </a:r>
            <a:r>
              <a:rPr lang="pt-PT" dirty="0" err="1"/>
              <a:t>NEGÓCIOs</a:t>
            </a:r>
            <a:r>
              <a:rPr lang="pt-PT" dirty="0"/>
              <a:t> DE COCRIAÇÃO DE PRODUTOS/SERVIÇOS</a:t>
            </a:r>
            <a:endParaRPr dirty="0"/>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2" name="Google Shape;142;p2"/>
          <p:cNvSpPr txBox="1">
            <a:spLocks noGrp="1"/>
          </p:cNvSpPr>
          <p:nvPr>
            <p:ph type="subTitle" idx="1"/>
          </p:nvPr>
        </p:nvSpPr>
        <p:spPr>
          <a:xfrm>
            <a:off x="3846728" y="2223158"/>
            <a:ext cx="4793139" cy="229854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pt-PT" sz="1800" dirty="0"/>
              <a:t>O </a:t>
            </a:r>
            <a:r>
              <a:rPr lang="pt-PT" sz="1800" b="1" dirty="0"/>
              <a:t>modelo de cocriação de produtos/serviços </a:t>
            </a:r>
            <a:r>
              <a:rPr lang="pt-PT" sz="1800" dirty="0"/>
              <a:t>aproxima os utilizadores finais das fases de conceção e fabrico, identificando as preferências dos consumidores de modo a personalizar as necessidades dos utilizadores finais.</a:t>
            </a:r>
            <a:endParaRPr lang="en-US" sz="1800" dirty="0"/>
          </a:p>
        </p:txBody>
      </p:sp>
      <p:pic>
        <p:nvPicPr>
          <p:cNvPr id="143" name="Google Shape;143;p2" descr="Using co-creation to enhance your food business | Eat Marketing"/>
          <p:cNvPicPr preferRelativeResize="0"/>
          <p:nvPr/>
        </p:nvPicPr>
        <p:blipFill rotWithShape="1">
          <a:blip r:embed="rId3">
            <a:alphaModFix/>
          </a:blip>
          <a:srcRect/>
          <a:stretch/>
        </p:blipFill>
        <p:spPr>
          <a:xfrm>
            <a:off x="676086" y="2467958"/>
            <a:ext cx="2990876" cy="15826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err="1"/>
              <a:t>Objetivo</a:t>
            </a:r>
            <a:r>
              <a:rPr lang="en-IE" dirty="0"/>
              <a:t> da Masterclass</a:t>
            </a:r>
            <a:endParaRPr dirty="0"/>
          </a:p>
        </p:txBody>
      </p:sp>
      <p:pic>
        <p:nvPicPr>
          <p:cNvPr id="149" name="Google Shape;149;p3" descr="Co-creation - Meaning, Types, Examples, Benefits &amp; Challenges"/>
          <p:cNvPicPr preferRelativeResize="0"/>
          <p:nvPr/>
        </p:nvPicPr>
        <p:blipFill rotWithShape="1">
          <a:blip r:embed="rId3">
            <a:alphaModFix/>
          </a:blip>
          <a:srcRect l="22093" t="24806" r="22403" b="19380"/>
          <a:stretch/>
        </p:blipFill>
        <p:spPr>
          <a:xfrm>
            <a:off x="584791" y="1446027"/>
            <a:ext cx="3806455" cy="2870791"/>
          </a:xfrm>
          <a:prstGeom prst="rect">
            <a:avLst/>
          </a:prstGeom>
          <a:noFill/>
          <a:ln>
            <a:noFill/>
          </a:ln>
        </p:spPr>
      </p:pic>
      <p:sp>
        <p:nvSpPr>
          <p:cNvPr id="150" name="Google Shape;150;p3"/>
          <p:cNvSpPr txBox="1"/>
          <p:nvPr/>
        </p:nvSpPr>
        <p:spPr>
          <a:xfrm>
            <a:off x="4667693" y="1446027"/>
            <a:ext cx="3891516" cy="23082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pt-PT" sz="1800" b="0" i="0" u="none" strike="noStrike" cap="none" dirty="0">
                <a:solidFill>
                  <a:srgbClr val="000000"/>
                </a:solidFill>
                <a:latin typeface="Arial"/>
                <a:ea typeface="Arial"/>
                <a:cs typeface="Arial"/>
                <a:sym typeface="Arial"/>
              </a:rPr>
              <a:t>Esta </a:t>
            </a:r>
            <a:r>
              <a:rPr lang="pt-PT" sz="1800" b="0" i="0" u="none" strike="noStrike" cap="none" dirty="0" err="1">
                <a:solidFill>
                  <a:srgbClr val="000000"/>
                </a:solidFill>
                <a:latin typeface="Arial"/>
                <a:ea typeface="Arial"/>
                <a:cs typeface="Arial"/>
                <a:sym typeface="Arial"/>
              </a:rPr>
              <a:t>Masterclass</a:t>
            </a:r>
            <a:r>
              <a:rPr lang="pt-PT" sz="1800" b="0" i="0" u="none" strike="noStrike" cap="none" dirty="0">
                <a:solidFill>
                  <a:srgbClr val="000000"/>
                </a:solidFill>
                <a:latin typeface="Arial"/>
                <a:ea typeface="Arial"/>
                <a:cs typeface="Arial"/>
                <a:sym typeface="Arial"/>
              </a:rPr>
              <a:t> centrar-se-á no modelo de negócio de Cocriação de Produtos/Serviços.</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pt-PT" sz="1800" b="0" i="0" u="none" strike="noStrike" cap="none" dirty="0">
                <a:solidFill>
                  <a:srgbClr val="000000"/>
                </a:solidFill>
                <a:latin typeface="Arial"/>
                <a:ea typeface="Arial"/>
                <a:cs typeface="Arial"/>
                <a:sym typeface="Arial"/>
              </a:rPr>
              <a:t>O principal objetivo é que os participantes compreendam </a:t>
            </a:r>
            <a:r>
              <a:rPr lang="pt-PT" sz="1800" b="1" i="0" u="none" strike="noStrike" cap="none" dirty="0">
                <a:solidFill>
                  <a:srgbClr val="000000"/>
                </a:solidFill>
                <a:latin typeface="Arial"/>
                <a:ea typeface="Arial"/>
                <a:cs typeface="Arial"/>
                <a:sym typeface="Arial"/>
              </a:rPr>
              <a:t>como funciona a cocriação, porque é importante e como pode ser alcançada</a:t>
            </a:r>
            <a:r>
              <a:rPr lang="pt-PT" sz="1800" b="0" i="0" u="none" strike="noStrike" cap="none" dirty="0">
                <a:solidFill>
                  <a:srgbClr val="000000"/>
                </a:solidFill>
                <a:latin typeface="Arial"/>
                <a:ea typeface="Arial"/>
                <a:cs typeface="Arial"/>
                <a:sym typeface="Arial"/>
              </a:rPr>
              <a: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title"/>
          </p:nvPr>
        </p:nvSpPr>
        <p:spPr>
          <a:xfrm>
            <a:off x="713225" y="861982"/>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err="1"/>
              <a:t>eStrutura</a:t>
            </a:r>
            <a:r>
              <a:rPr lang="en-IE" dirty="0"/>
              <a:t> da Masterclass</a:t>
            </a:r>
            <a:endParaRPr dirty="0"/>
          </a:p>
        </p:txBody>
      </p:sp>
      <p:sp>
        <p:nvSpPr>
          <p:cNvPr id="156" name="Google Shape;156;p4"/>
          <p:cNvSpPr txBox="1">
            <a:spLocks noGrp="1"/>
          </p:cNvSpPr>
          <p:nvPr>
            <p:ph type="title" idx="2"/>
          </p:nvPr>
        </p:nvSpPr>
        <p:spPr>
          <a:xfrm>
            <a:off x="713224" y="2115868"/>
            <a:ext cx="2665595"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dirty="0"/>
              <a:t>A </a:t>
            </a:r>
            <a:r>
              <a:rPr lang="en-IE" dirty="0" err="1"/>
              <a:t>CocrIaÇÃO</a:t>
            </a:r>
            <a:r>
              <a:rPr lang="en-IE" dirty="0"/>
              <a:t> </a:t>
            </a:r>
            <a:r>
              <a:rPr lang="en-IE" dirty="0" err="1"/>
              <a:t>explICADA</a:t>
            </a:r>
            <a:endParaRPr dirty="0"/>
          </a:p>
        </p:txBody>
      </p:sp>
      <p:sp>
        <p:nvSpPr>
          <p:cNvPr id="157" name="Google Shape;157;p4"/>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pt-PT" dirty="0"/>
              <a:t>Explicação do termo cocriação de produtos/serviços.</a:t>
            </a:r>
            <a:endParaRPr dirty="0"/>
          </a:p>
        </p:txBody>
      </p:sp>
      <p:sp>
        <p:nvSpPr>
          <p:cNvPr id="158" name="Google Shape;158;p4"/>
          <p:cNvSpPr txBox="1">
            <a:spLocks noGrp="1"/>
          </p:cNvSpPr>
          <p:nvPr>
            <p:ph type="title" idx="3"/>
          </p:nvPr>
        </p:nvSpPr>
        <p:spPr>
          <a:xfrm>
            <a:off x="3285725"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dirty="0" err="1"/>
              <a:t>Estudo</a:t>
            </a:r>
            <a:r>
              <a:rPr lang="en-IE" dirty="0"/>
              <a:t> de Caso</a:t>
            </a:r>
            <a:endParaRPr dirty="0"/>
          </a:p>
        </p:txBody>
      </p:sp>
      <p:sp>
        <p:nvSpPr>
          <p:cNvPr id="159" name="Google Shape;159;p4"/>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pt-PT" dirty="0"/>
              <a:t>Exemplo de sucesso do modelo empresarial de cocriação.</a:t>
            </a:r>
            <a:endParaRPr dirty="0"/>
          </a:p>
        </p:txBody>
      </p:sp>
      <p:sp>
        <p:nvSpPr>
          <p:cNvPr id="160" name="Google Shape;160;p4"/>
          <p:cNvSpPr txBox="1">
            <a:spLocks noGrp="1"/>
          </p:cNvSpPr>
          <p:nvPr>
            <p:ph type="title" idx="4"/>
          </p:nvPr>
        </p:nvSpPr>
        <p:spPr>
          <a:xfrm>
            <a:off x="5858250"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dirty="0" err="1"/>
              <a:t>ativiDADE</a:t>
            </a:r>
            <a:endParaRPr dirty="0"/>
          </a:p>
        </p:txBody>
      </p:sp>
      <p:sp>
        <p:nvSpPr>
          <p:cNvPr id="161" name="Google Shape;161;p4"/>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pt-PT" dirty="0"/>
              <a:t>Atividade para os participantes elaborarem propostas comerciais de cocriação.</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7"/>
          <p:cNvGrpSpPr/>
          <p:nvPr/>
        </p:nvGrpSpPr>
        <p:grpSpPr>
          <a:xfrm>
            <a:off x="791535" y="1955730"/>
            <a:ext cx="2378309" cy="2149787"/>
            <a:chOff x="1133660" y="2029217"/>
            <a:chExt cx="2378309" cy="2149787"/>
          </a:xfrm>
        </p:grpSpPr>
        <p:sp>
          <p:nvSpPr>
            <p:cNvPr id="167" name="Google Shape;167;p7"/>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7"/>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7"/>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71" name="Google Shape;171;p7"/>
          <p:cNvCxnSpPr/>
          <p:nvPr/>
        </p:nvCxnSpPr>
        <p:spPr>
          <a:xfrm rot="10800000" flipH="1">
            <a:off x="2497674" y="2521813"/>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172" name="Google Shape;172;p7"/>
          <p:cNvCxnSpPr/>
          <p:nvPr/>
        </p:nvCxnSpPr>
        <p:spPr>
          <a:xfrm rot="10800000" flipH="1">
            <a:off x="2712413" y="2836040"/>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173" name="Google Shape;173;p7"/>
          <p:cNvCxnSpPr/>
          <p:nvPr/>
        </p:nvCxnSpPr>
        <p:spPr>
          <a:xfrm rot="10800000" flipH="1">
            <a:off x="2515836" y="3154877"/>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174" name="Google Shape;17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75" name="Google Shape;175;p7"/>
          <p:cNvSpPr txBox="1">
            <a:spLocks noGrp="1"/>
          </p:cNvSpPr>
          <p:nvPr>
            <p:ph type="title"/>
          </p:nvPr>
        </p:nvSpPr>
        <p:spPr>
          <a:xfrm>
            <a:off x="419170" y="87146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O QUE É A </a:t>
            </a:r>
            <a:r>
              <a:rPr lang="en-IE" dirty="0" err="1"/>
              <a:t>cocrIaÇÃO</a:t>
            </a:r>
            <a:r>
              <a:rPr lang="en-IE" dirty="0"/>
              <a:t> DE </a:t>
            </a:r>
            <a:r>
              <a:rPr lang="en-IE" dirty="0" err="1"/>
              <a:t>produtOs</a:t>
            </a:r>
            <a:r>
              <a:rPr lang="en-IE" dirty="0"/>
              <a:t> / SERVIÇOS?</a:t>
            </a:r>
            <a:endParaRPr dirty="0"/>
          </a:p>
        </p:txBody>
      </p:sp>
      <p:sp>
        <p:nvSpPr>
          <p:cNvPr id="176" name="Google Shape;176;p7"/>
          <p:cNvSpPr txBox="1"/>
          <p:nvPr/>
        </p:nvSpPr>
        <p:spPr>
          <a:xfrm>
            <a:off x="3973199" y="1851401"/>
            <a:ext cx="4534722"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800" b="0" i="0" u="none" strike="noStrike" cap="none" dirty="0">
                <a:solidFill>
                  <a:srgbClr val="202124"/>
                </a:solidFill>
                <a:latin typeface="arial"/>
                <a:ea typeface="arial"/>
                <a:cs typeface="arial"/>
                <a:sym typeface="arial"/>
              </a:rPr>
              <a:t>A cocriação é a </a:t>
            </a:r>
            <a:r>
              <a:rPr lang="pt-PT" sz="1800" b="1" i="0" u="none" strike="noStrike" cap="none" dirty="0">
                <a:solidFill>
                  <a:srgbClr val="202124"/>
                </a:solidFill>
                <a:latin typeface="arial"/>
                <a:ea typeface="arial"/>
                <a:cs typeface="arial"/>
                <a:sym typeface="arial"/>
              </a:rPr>
              <a:t>prática de colaborar com outros </a:t>
            </a:r>
            <a:r>
              <a:rPr lang="pt-PT" sz="1800" b="1" i="1" u="none" strike="noStrike" cap="none" dirty="0" err="1">
                <a:solidFill>
                  <a:srgbClr val="202124"/>
                </a:solidFill>
                <a:latin typeface="arial"/>
                <a:ea typeface="arial"/>
                <a:cs typeface="arial"/>
                <a:sym typeface="arial"/>
              </a:rPr>
              <a:t>stakeholders</a:t>
            </a:r>
            <a:r>
              <a:rPr lang="pt-PT" sz="1800" b="1" i="0" u="none" strike="noStrike" cap="none" dirty="0">
                <a:solidFill>
                  <a:srgbClr val="202124"/>
                </a:solidFill>
                <a:latin typeface="arial"/>
                <a:ea typeface="arial"/>
                <a:cs typeface="arial"/>
                <a:sym typeface="arial"/>
              </a:rPr>
              <a:t> para orientar o processo de conceção</a:t>
            </a:r>
            <a:r>
              <a:rPr lang="pt-PT" sz="1800" b="0" i="0" u="none" strike="noStrike" cap="none" dirty="0">
                <a:solidFill>
                  <a:srgbClr val="202124"/>
                </a:solidFill>
                <a:latin typeface="arial"/>
                <a:ea typeface="arial"/>
                <a:cs typeface="arial"/>
                <a:sym typeface="arial"/>
              </a:rPr>
              <a:t>. Os participantes com diferentes funções estão em sintonia e oferecem diversas perspetivas, geralmente em workshops orientados. Os criadores conseguem assim obter uma visão mais holística do que um produto ou serviço deve incluir.</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My work - project 2</a:t>
            </a:r>
            <a:endParaRPr/>
          </a:p>
        </p:txBody>
      </p:sp>
      <p:sp>
        <p:nvSpPr>
          <p:cNvPr id="182" name="Google Shape;182;p6"/>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Venus has a beautiful name and is the second planet from the Sun</a:t>
            </a:r>
            <a:endParaRPr sz="1400" b="0" i="0" u="none" strike="noStrike" cap="none">
              <a:solidFill>
                <a:srgbClr val="000000"/>
              </a:solidFill>
              <a:latin typeface="Arial"/>
              <a:ea typeface="Arial"/>
              <a:cs typeface="Arial"/>
              <a:sym typeface="Arial"/>
            </a:endParaRPr>
          </a:p>
        </p:txBody>
      </p:sp>
      <p:sp>
        <p:nvSpPr>
          <p:cNvPr id="183" name="Google Shape;183;p6"/>
          <p:cNvSpPr/>
          <p:nvPr/>
        </p:nvSpPr>
        <p:spPr>
          <a:xfrm flipH="1">
            <a:off x="-1019175" y="3150311"/>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p6"/>
          <p:cNvPicPr preferRelativeResize="0"/>
          <p:nvPr/>
        </p:nvPicPr>
        <p:blipFill rotWithShape="1">
          <a:blip r:embed="rId3">
            <a:alphaModFix/>
          </a:blip>
          <a:srcRect l="29358" r="29358"/>
          <a:stretch/>
        </p:blipFill>
        <p:spPr>
          <a:xfrm>
            <a:off x="713100" y="576463"/>
            <a:ext cx="3160200" cy="3217200"/>
          </a:xfrm>
          <a:prstGeom prst="ellipse">
            <a:avLst/>
          </a:prstGeom>
          <a:noFill/>
          <a:ln>
            <a:noFill/>
          </a:ln>
        </p:spPr>
      </p:pic>
      <p:sp>
        <p:nvSpPr>
          <p:cNvPr id="186" name="Google Shape;186;p6"/>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
          <p:cNvSpPr txBox="1">
            <a:spLocks noGrp="1"/>
          </p:cNvSpPr>
          <p:nvPr>
            <p:ph type="title"/>
          </p:nvPr>
        </p:nvSpPr>
        <p:spPr>
          <a:xfrm>
            <a:off x="4081963" y="701109"/>
            <a:ext cx="4347629" cy="14130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A COCRIAÇÃO com </a:t>
            </a:r>
            <a:r>
              <a:rPr lang="en-IE" dirty="0" err="1"/>
              <a:t>os</a:t>
            </a:r>
            <a:r>
              <a:rPr lang="en-IE" dirty="0"/>
              <a:t> CLIENTES </a:t>
            </a:r>
            <a:r>
              <a:rPr lang="en-IE" dirty="0" err="1"/>
              <a:t>explicada</a:t>
            </a:r>
            <a:endParaRPr dirty="0"/>
          </a:p>
        </p:txBody>
      </p:sp>
      <p:sp>
        <p:nvSpPr>
          <p:cNvPr id="188" name="Google Shape;188;p6"/>
          <p:cNvSpPr txBox="1">
            <a:spLocks noGrp="1"/>
          </p:cNvSpPr>
          <p:nvPr>
            <p:ph type="subTitle" idx="1"/>
          </p:nvPr>
        </p:nvSpPr>
        <p:spPr>
          <a:xfrm>
            <a:off x="4082597" y="1805224"/>
            <a:ext cx="4347629" cy="294519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pt-PT" b="0" i="0" u="none" strike="noStrike" dirty="0">
                <a:solidFill>
                  <a:schemeClr val="dk1"/>
                </a:solidFill>
                <a:latin typeface="Arial"/>
                <a:ea typeface="Arial"/>
                <a:cs typeface="Arial"/>
                <a:sym typeface="Arial"/>
              </a:rPr>
              <a:t>A cocriação ocorre quando as empresas envolvem </a:t>
            </a:r>
            <a:r>
              <a:rPr lang="pt-PT" b="1" i="0" u="none" strike="noStrike" dirty="0">
                <a:solidFill>
                  <a:schemeClr val="dk1"/>
                </a:solidFill>
                <a:latin typeface="Arial"/>
                <a:ea typeface="Arial"/>
                <a:cs typeface="Arial"/>
                <a:sym typeface="Arial"/>
              </a:rPr>
              <a:t>os clientes como parceiros no processo de desenvolvimento de produtos </a:t>
            </a:r>
            <a:r>
              <a:rPr lang="pt-PT" b="0" i="0" u="none" strike="noStrike" dirty="0">
                <a:solidFill>
                  <a:schemeClr val="dk1"/>
                </a:solidFill>
                <a:latin typeface="Arial"/>
                <a:ea typeface="Arial"/>
                <a:cs typeface="Arial"/>
                <a:sym typeface="Arial"/>
              </a:rPr>
              <a:t>(</a:t>
            </a:r>
            <a:r>
              <a:rPr lang="pt-PT" b="0" i="0" u="none" strike="noStrike" dirty="0" err="1">
                <a:solidFill>
                  <a:schemeClr val="dk1"/>
                </a:solidFill>
                <a:latin typeface="Arial"/>
                <a:ea typeface="Arial"/>
                <a:cs typeface="Arial"/>
                <a:sym typeface="Arial"/>
              </a:rPr>
              <a:t>Prahalad</a:t>
            </a:r>
            <a:r>
              <a:rPr lang="pt-PT" b="0" i="0" u="none" strike="noStrike" dirty="0">
                <a:solidFill>
                  <a:schemeClr val="dk1"/>
                </a:solidFill>
                <a:latin typeface="Arial"/>
                <a:ea typeface="Arial"/>
                <a:cs typeface="Arial"/>
                <a:sym typeface="Arial"/>
              </a:rPr>
              <a:t> &amp; </a:t>
            </a:r>
            <a:r>
              <a:rPr lang="pt-PT" b="0" i="0" u="none" strike="noStrike" dirty="0" err="1">
                <a:solidFill>
                  <a:schemeClr val="dk1"/>
                </a:solidFill>
                <a:latin typeface="Arial"/>
                <a:ea typeface="Arial"/>
                <a:cs typeface="Arial"/>
                <a:sym typeface="Arial"/>
              </a:rPr>
              <a:t>Ramaswamy</a:t>
            </a:r>
            <a:r>
              <a:rPr lang="pt-PT" b="0" i="0" u="none" strike="noStrike" dirty="0">
                <a:solidFill>
                  <a:schemeClr val="dk1"/>
                </a:solidFill>
                <a:latin typeface="Arial"/>
                <a:ea typeface="Arial"/>
                <a:cs typeface="Arial"/>
                <a:sym typeface="Arial"/>
              </a:rPr>
              <a:t>, 2004).</a:t>
            </a:r>
          </a:p>
          <a:p>
            <a:pPr marL="0" lvl="0" indent="0" algn="l" rtl="0">
              <a:lnSpc>
                <a:spcPct val="100000"/>
              </a:lnSpc>
              <a:spcBef>
                <a:spcPts val="0"/>
              </a:spcBef>
              <a:spcAft>
                <a:spcPts val="0"/>
              </a:spcAft>
              <a:buSzPts val="1600"/>
              <a:buNone/>
            </a:pPr>
            <a:r>
              <a:rPr lang="pt-PT" b="0" i="0" u="none" strike="noStrike" dirty="0">
                <a:solidFill>
                  <a:schemeClr val="dk1"/>
                </a:solidFill>
                <a:latin typeface="Arial"/>
                <a:ea typeface="Arial"/>
                <a:cs typeface="Arial"/>
                <a:sym typeface="Arial"/>
              </a:rPr>
              <a:t>Eles interagem </a:t>
            </a:r>
            <a:r>
              <a:rPr lang="pt-PT" b="1" i="0" u="none" strike="noStrike" dirty="0">
                <a:solidFill>
                  <a:schemeClr val="dk1"/>
                </a:solidFill>
                <a:latin typeface="Arial"/>
                <a:ea typeface="Arial"/>
                <a:cs typeface="Arial"/>
                <a:sym typeface="Arial"/>
              </a:rPr>
              <a:t>com o objetivo de criar valor conjunto </a:t>
            </a:r>
            <a:r>
              <a:rPr lang="pt-PT" b="0" i="0" u="none" strike="noStrike" dirty="0">
                <a:solidFill>
                  <a:schemeClr val="dk1"/>
                </a:solidFill>
                <a:latin typeface="Arial"/>
                <a:ea typeface="Arial"/>
                <a:cs typeface="Arial"/>
                <a:sym typeface="Arial"/>
              </a:rPr>
              <a:t>(Van </a:t>
            </a:r>
            <a:r>
              <a:rPr lang="pt-PT" b="0" i="0" u="none" strike="noStrike" dirty="0" err="1">
                <a:solidFill>
                  <a:schemeClr val="dk1"/>
                </a:solidFill>
                <a:latin typeface="Arial"/>
                <a:ea typeface="Arial"/>
                <a:cs typeface="Arial"/>
                <a:sym typeface="Arial"/>
              </a:rPr>
              <a:t>Dijk</a:t>
            </a:r>
            <a:r>
              <a:rPr lang="pt-PT" b="0" i="0" u="none" strike="noStrike" dirty="0">
                <a:solidFill>
                  <a:schemeClr val="dk1"/>
                </a:solidFill>
                <a:latin typeface="Arial"/>
                <a:ea typeface="Arial"/>
                <a:cs typeface="Arial"/>
                <a:sym typeface="Arial"/>
              </a:rPr>
              <a:t>, </a:t>
            </a:r>
            <a:r>
              <a:rPr lang="pt-PT" b="0" i="0" u="none" strike="noStrike" dirty="0" err="1">
                <a:solidFill>
                  <a:schemeClr val="dk1"/>
                </a:solidFill>
                <a:latin typeface="Arial"/>
                <a:ea typeface="Arial"/>
                <a:cs typeface="Arial"/>
                <a:sym typeface="Arial"/>
              </a:rPr>
              <a:t>Antonides</a:t>
            </a:r>
            <a:r>
              <a:rPr lang="pt-PT" b="0" i="0" u="none" strike="noStrike" dirty="0">
                <a:solidFill>
                  <a:schemeClr val="dk1"/>
                </a:solidFill>
                <a:latin typeface="Arial"/>
                <a:ea typeface="Arial"/>
                <a:cs typeface="Arial"/>
                <a:sym typeface="Arial"/>
              </a:rPr>
              <a:t> &amp; </a:t>
            </a:r>
            <a:r>
              <a:rPr lang="pt-PT" b="0" i="0" u="none" strike="noStrike" dirty="0" err="1">
                <a:solidFill>
                  <a:schemeClr val="dk1"/>
                </a:solidFill>
                <a:latin typeface="Arial"/>
                <a:ea typeface="Arial"/>
                <a:cs typeface="Arial"/>
                <a:sym typeface="Arial"/>
              </a:rPr>
              <a:t>Schillewaert</a:t>
            </a:r>
            <a:r>
              <a:rPr lang="pt-PT" b="0" i="0" u="none" strike="noStrike" dirty="0">
                <a:solidFill>
                  <a:schemeClr val="dk1"/>
                </a:solidFill>
                <a:latin typeface="Arial"/>
                <a:ea typeface="Arial"/>
                <a:cs typeface="Arial"/>
                <a:sym typeface="Arial"/>
              </a:rPr>
              <a:t>, 2014). </a:t>
            </a:r>
          </a:p>
          <a:p>
            <a:pPr marL="0" lvl="0" indent="0" algn="l" rtl="0">
              <a:lnSpc>
                <a:spcPct val="100000"/>
              </a:lnSpc>
              <a:spcBef>
                <a:spcPts val="0"/>
              </a:spcBef>
              <a:spcAft>
                <a:spcPts val="0"/>
              </a:spcAft>
              <a:buSzPts val="1600"/>
              <a:buNone/>
            </a:pPr>
            <a:r>
              <a:rPr lang="pt-PT" b="0" i="0" u="none" strike="noStrike" dirty="0">
                <a:solidFill>
                  <a:schemeClr val="dk1"/>
                </a:solidFill>
                <a:latin typeface="Arial"/>
                <a:ea typeface="Arial"/>
                <a:cs typeface="Arial"/>
                <a:sym typeface="Arial"/>
              </a:rPr>
              <a:t>Ao fazê-lo, as empresas utilizam os fluxos de conhecimento para acelerar a inovação (</a:t>
            </a:r>
            <a:r>
              <a:rPr lang="pt-PT" b="0" i="0" u="none" strike="noStrike" dirty="0" err="1">
                <a:solidFill>
                  <a:schemeClr val="dk1"/>
                </a:solidFill>
                <a:latin typeface="Arial"/>
                <a:ea typeface="Arial"/>
                <a:cs typeface="Arial"/>
                <a:sym typeface="Arial"/>
              </a:rPr>
              <a:t>Pee</a:t>
            </a:r>
            <a:r>
              <a:rPr lang="pt-PT" b="0" i="0" u="none" strike="noStrike" dirty="0">
                <a:solidFill>
                  <a:schemeClr val="dk1"/>
                </a:solidFill>
                <a:latin typeface="Arial"/>
                <a:ea typeface="Arial"/>
                <a:cs typeface="Arial"/>
                <a:sym typeface="Arial"/>
              </a:rPr>
              <a:t>, 2016). </a:t>
            </a:r>
          </a:p>
          <a:p>
            <a:pPr marL="0" lvl="0" indent="0" algn="l" rtl="0">
              <a:lnSpc>
                <a:spcPct val="100000"/>
              </a:lnSpc>
              <a:spcBef>
                <a:spcPts val="0"/>
              </a:spcBef>
              <a:spcAft>
                <a:spcPts val="0"/>
              </a:spcAft>
              <a:buSzPts val="1600"/>
              <a:buNone/>
            </a:pPr>
            <a:endParaRPr lang="pt-PT" dirty="0">
              <a:solidFill>
                <a:schemeClr val="dk1"/>
              </a:solidFill>
            </a:endParaRPr>
          </a:p>
          <a:p>
            <a:pPr marL="0" lvl="0" indent="0" algn="l" rtl="0">
              <a:lnSpc>
                <a:spcPct val="100000"/>
              </a:lnSpc>
              <a:spcBef>
                <a:spcPts val="0"/>
              </a:spcBef>
              <a:spcAft>
                <a:spcPts val="0"/>
              </a:spcAft>
              <a:buSzPts val="1600"/>
              <a:buNone/>
            </a:pPr>
            <a:r>
              <a:rPr lang="pt-PT" b="0" i="0" u="none" strike="noStrike" dirty="0">
                <a:solidFill>
                  <a:schemeClr val="dk1"/>
                </a:solidFill>
                <a:latin typeface="Arial"/>
                <a:ea typeface="Arial"/>
                <a:cs typeface="Arial"/>
                <a:sym typeface="Arial"/>
              </a:rPr>
              <a:t>Assim, para além da cocriação, os termos inovação aberta ou </a:t>
            </a:r>
            <a:r>
              <a:rPr lang="pt-PT" b="0" i="0" u="none" strike="noStrike" dirty="0" err="1">
                <a:solidFill>
                  <a:schemeClr val="dk1"/>
                </a:solidFill>
                <a:latin typeface="Arial"/>
                <a:ea typeface="Arial"/>
                <a:cs typeface="Arial"/>
                <a:sym typeface="Arial"/>
              </a:rPr>
              <a:t>co-inovação</a:t>
            </a:r>
            <a:r>
              <a:rPr lang="pt-PT" b="0" i="0" u="none" strike="noStrike" dirty="0">
                <a:solidFill>
                  <a:schemeClr val="dk1"/>
                </a:solidFill>
                <a:latin typeface="Arial"/>
                <a:ea typeface="Arial"/>
                <a:cs typeface="Arial"/>
                <a:sym typeface="Arial"/>
              </a:rPr>
              <a:t> são frequentemente utilizados de forma semelhante</a:t>
            </a:r>
            <a:r>
              <a:rPr lang="en-IE" b="0" i="0" u="none" strike="noStrike" dirty="0">
                <a:solidFill>
                  <a:schemeClr val="dk1"/>
                </a:solidFill>
                <a:latin typeface="Arial"/>
                <a:ea typeface="Arial"/>
                <a:cs typeface="Arial"/>
                <a:sym typeface="Arial"/>
              </a:rPr>
              <a:t>.</a:t>
            </a:r>
            <a:endParaRPr dirty="0">
              <a:solidFill>
                <a:schemeClr val="dk1"/>
              </a:solidFill>
              <a:latin typeface="Arial"/>
              <a:ea typeface="Arial"/>
              <a:cs typeface="Arial"/>
              <a:sym typeface="Arial"/>
            </a:endParaRPr>
          </a:p>
        </p:txBody>
      </p:sp>
      <p:sp>
        <p:nvSpPr>
          <p:cNvPr id="2" name="TextBox 19">
            <a:extLst>
              <a:ext uri="{FF2B5EF4-FFF2-40B4-BE49-F238E27FC236}">
                <a16:creationId xmlns:a16="http://schemas.microsoft.com/office/drawing/2014/main" id="{0B144C3C-0164-915E-88EF-14053D830769}"/>
              </a:ext>
            </a:extLst>
          </p:cNvPr>
          <p:cNvSpPr txBox="1"/>
          <p:nvPr/>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69;p16" descr="Graphical user interface, text, application&#10;&#10;Description automatically generated">
            <a:extLst>
              <a:ext uri="{FF2B5EF4-FFF2-40B4-BE49-F238E27FC236}">
                <a16:creationId xmlns:a16="http://schemas.microsoft.com/office/drawing/2014/main" id="{A8471E0D-5002-635D-92E5-0D33029D62AE}"/>
              </a:ext>
            </a:extLst>
          </p:cNvPr>
          <p:cNvPicPr preferRelativeResize="0"/>
          <p:nvPr/>
        </p:nvPicPr>
        <p:blipFill rotWithShape="1">
          <a:blip r:embed="rId4">
            <a:alphaModFix/>
          </a:blip>
          <a:srcRect r="25004"/>
          <a:stretch/>
        </p:blipFill>
        <p:spPr>
          <a:xfrm>
            <a:off x="72618" y="4765022"/>
            <a:ext cx="1006682" cy="275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095458" y="22308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err="1"/>
              <a:t>Estudo</a:t>
            </a:r>
            <a:r>
              <a:rPr lang="en-IE" dirty="0"/>
              <a:t> de </a:t>
            </a:r>
            <a:r>
              <a:rPr lang="en-IE" dirty="0" err="1"/>
              <a:t>CASo</a:t>
            </a:r>
            <a:endParaRPr dirty="0"/>
          </a:p>
        </p:txBody>
      </p:sp>
      <p:sp>
        <p:nvSpPr>
          <p:cNvPr id="194" name="Google Shape;194;p9"/>
          <p:cNvSpPr txBox="1"/>
          <p:nvPr/>
        </p:nvSpPr>
        <p:spPr>
          <a:xfrm>
            <a:off x="3450532" y="1193352"/>
            <a:ext cx="5007651" cy="35393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dirty="0">
                <a:solidFill>
                  <a:schemeClr val="dk1"/>
                </a:solidFill>
                <a:latin typeface="Arial"/>
                <a:ea typeface="Arial"/>
                <a:cs typeface="Arial"/>
                <a:sym typeface="Arial"/>
              </a:rPr>
              <a:t>A RITTER SPORT é uma das marcas de confeitaria mais populares na Alemanha e é famosa pela sua forma quadrilátera. O fabricante de chocolate tem um volume de negócios de 470 milhões de euros e exporta para mais de uma centena de países (Ritter Sport, 2016).</a:t>
            </a:r>
          </a:p>
          <a:p>
            <a:pPr marR="0" lvl="0" algn="l" rtl="0">
              <a:lnSpc>
                <a:spcPct val="100000"/>
              </a:lnSpc>
              <a:spcBef>
                <a:spcPts val="0"/>
              </a:spcBef>
              <a:spcAft>
                <a:spcPts val="0"/>
              </a:spcAft>
              <a:buClr>
                <a:srgbClr val="000000"/>
              </a:buClr>
              <a:buSzPts val="1400"/>
            </a:pP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dirty="0">
                <a:solidFill>
                  <a:schemeClr val="dk1"/>
                </a:solidFill>
                <a:latin typeface="Arial"/>
                <a:ea typeface="Arial"/>
                <a:cs typeface="Arial"/>
                <a:sym typeface="Arial"/>
              </a:rPr>
              <a:t>A Ritter Sport tem um importante trunfo online, que é uma página web interativa chamada </a:t>
            </a:r>
            <a:r>
              <a:rPr lang="pt-PT" sz="1400" b="0" i="0" u="none" strike="noStrike" cap="none" dirty="0" err="1">
                <a:solidFill>
                  <a:schemeClr val="dk1"/>
                </a:solidFill>
                <a:latin typeface="Arial"/>
                <a:ea typeface="Arial"/>
                <a:cs typeface="Arial"/>
                <a:sym typeface="Arial"/>
              </a:rPr>
              <a:t>Sortenkreation</a:t>
            </a:r>
            <a:r>
              <a:rPr lang="pt-PT" sz="1400" b="0" i="0" u="none" strike="noStrike" cap="none" dirty="0">
                <a:solidFill>
                  <a:schemeClr val="dk1"/>
                </a:solidFill>
                <a:latin typeface="Arial"/>
                <a:ea typeface="Arial"/>
                <a:cs typeface="Arial"/>
                <a:sym typeface="Arial"/>
              </a:rPr>
              <a:t> (traduzida: criação de chocolate). A plataforma incentiva os clientes a gerar ideias para novos produtos e, desta forma, a participar na cocriação.</a:t>
            </a:r>
          </a:p>
          <a:p>
            <a:pPr marL="285750" marR="0" lvl="0" indent="-285750" algn="l" rtl="0">
              <a:lnSpc>
                <a:spcPct val="100000"/>
              </a:lnSpc>
              <a:spcBef>
                <a:spcPts val="0"/>
              </a:spcBef>
              <a:spcAft>
                <a:spcPts val="0"/>
              </a:spcAft>
              <a:buClr>
                <a:srgbClr val="000000"/>
              </a:buClr>
              <a:buSzPts val="1400"/>
              <a:buFont typeface="Arial"/>
              <a:buChar char="•"/>
            </a:pP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dirty="0">
                <a:solidFill>
                  <a:schemeClr val="dk1"/>
                </a:solidFill>
                <a:latin typeface="Arial"/>
                <a:ea typeface="Arial"/>
                <a:cs typeface="Arial"/>
                <a:sym typeface="Arial"/>
              </a:rPr>
              <a:t>Podem escolher ingredientes, adicionar uma descrição e criar um desenho. Além disso, os utilizadores podem fazer «</a:t>
            </a:r>
            <a:r>
              <a:rPr lang="pt-PT" sz="1400" b="0" i="0" u="none" strike="noStrike" cap="none" dirty="0" err="1">
                <a:solidFill>
                  <a:schemeClr val="dk1"/>
                </a:solidFill>
                <a:latin typeface="Arial"/>
                <a:ea typeface="Arial"/>
                <a:cs typeface="Arial"/>
                <a:sym typeface="Arial"/>
              </a:rPr>
              <a:t>likes</a:t>
            </a:r>
            <a:r>
              <a:rPr lang="pt-PT" sz="1400" b="0" i="0" u="none" strike="noStrike" cap="none" dirty="0">
                <a:solidFill>
                  <a:schemeClr val="dk1"/>
                </a:solidFill>
                <a:latin typeface="Arial"/>
                <a:ea typeface="Arial"/>
                <a:cs typeface="Arial"/>
                <a:sym typeface="Arial"/>
              </a:rPr>
              <a:t>», comentar e partilhar as suas próprias ideias ou outras ideias com amigos nas redes sociais.</a:t>
            </a:r>
            <a:endParaRPr dirty="0"/>
          </a:p>
        </p:txBody>
      </p:sp>
      <p:pic>
        <p:nvPicPr>
          <p:cNvPr id="195" name="Google Shape;195;p9" descr="Ritter Sport – Obala Grupa"/>
          <p:cNvPicPr preferRelativeResize="0"/>
          <p:nvPr/>
        </p:nvPicPr>
        <p:blipFill rotWithShape="1">
          <a:blip r:embed="rId3">
            <a:alphaModFix/>
          </a:blip>
          <a:srcRect l="11964" t="9594"/>
          <a:stretch/>
        </p:blipFill>
        <p:spPr>
          <a:xfrm>
            <a:off x="1131510" y="1251260"/>
            <a:ext cx="2413711" cy="35394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2102715" y="33685"/>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ESTUDO DE CASO</a:t>
            </a:r>
            <a:endParaRPr dirty="0"/>
          </a:p>
        </p:txBody>
      </p:sp>
      <p:sp>
        <p:nvSpPr>
          <p:cNvPr id="201" name="Google Shape;201;p24"/>
          <p:cNvSpPr txBox="1"/>
          <p:nvPr/>
        </p:nvSpPr>
        <p:spPr>
          <a:xfrm>
            <a:off x="1506035" y="800084"/>
            <a:ext cx="6501891"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400" b="0" i="0" u="none" strike="noStrike" cap="none" dirty="0">
                <a:solidFill>
                  <a:schemeClr val="dk1"/>
                </a:solidFill>
                <a:latin typeface="Arial"/>
                <a:ea typeface="Arial"/>
                <a:cs typeface="Arial"/>
                <a:sym typeface="Arial"/>
              </a:rPr>
              <a:t>Recentemente, um chocolate com o logótipo da Ritter Sport e o nome "unicórnio brilhante" apareceu aleatoriamente nas redes sociais. Os utilizadores de toda a Internet envolveram-se muito com estas publicações unicórnio de chocolate. O chocolate era falso, mas ajudou a Ritter Sport a medir e a identificar um enorme potencial para uma cocriação com o tema do unicórnio.</a:t>
            </a:r>
            <a:endParaRPr dirty="0"/>
          </a:p>
        </p:txBody>
      </p:sp>
      <p:pic>
        <p:nvPicPr>
          <p:cNvPr id="202" name="Google Shape;202;p24"/>
          <p:cNvPicPr preferRelativeResize="0"/>
          <p:nvPr/>
        </p:nvPicPr>
        <p:blipFill rotWithShape="1">
          <a:blip r:embed="rId3">
            <a:alphaModFix/>
          </a:blip>
          <a:srcRect/>
          <a:stretch/>
        </p:blipFill>
        <p:spPr>
          <a:xfrm>
            <a:off x="1852366" y="2057052"/>
            <a:ext cx="5439267" cy="27479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2080944" y="79046"/>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ESTUDO DE CASO</a:t>
            </a:r>
            <a:endParaRPr dirty="0"/>
          </a:p>
        </p:txBody>
      </p:sp>
      <p:sp>
        <p:nvSpPr>
          <p:cNvPr id="208" name="Google Shape;208;p25"/>
          <p:cNvSpPr txBox="1"/>
          <p:nvPr/>
        </p:nvSpPr>
        <p:spPr>
          <a:xfrm>
            <a:off x="1506035" y="807342"/>
            <a:ext cx="6501891"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400" b="0" i="0" u="none" strike="noStrike" cap="none" dirty="0">
                <a:solidFill>
                  <a:schemeClr val="dk1"/>
                </a:solidFill>
                <a:latin typeface="Arial"/>
                <a:ea typeface="Arial"/>
                <a:cs typeface="Arial"/>
                <a:sym typeface="Arial"/>
              </a:rPr>
              <a:t>A Ritter Sport fabricou o unicórnio de chocolate como uma edição limitada e anunciou o seu lançamento online nas redes sociais. Além disso, a sua agência de comunicação trabalhou com influenciadores para divulgar ainda mais o produto. Os resultados são fabulosos, tal como o unicórnio. As barras de chocolate esgotaram-se em poucas horas. A procura foi tão grande que os utilizadores que conseguiram comprar uma tablete de unicórnio de chocolate revenderam-na no eBay por um preço até 333 vezes superior ao preço de venda inicial de 1,99 euros.</a:t>
            </a:r>
            <a:endParaRPr dirty="0"/>
          </a:p>
        </p:txBody>
      </p:sp>
      <p:pic>
        <p:nvPicPr>
          <p:cNvPr id="209" name="Google Shape;209;p25" descr="Normal&#10;0&#10;&#10;&#10;&#10;&#10;false&#10;false&#10;false&#10;&#10;EN-US&#10;JA&#10;X-NONE&#10;&#10; &#10; &#10; &#10; &#10; &#10; &#10; &#10; &#10; &#10; &#10;&#10;&#10; &#10; &#10; &#10; &#10; &#10; &#10; &#10; &#10; &#10; &#10; &#10;&#10;&#10; &lt;w:LatentStyles DefLockedState=&quot;false&quot; DefUnhideWhenUsed=&quot;false&quot;&#10;DefSemiHidden=&quot;false&quot; DefQFormat=&quot;false&quot; DefPriority=&quot;99&quot;&#10;LatentStyleCount=&quot;382…"/>
          <p:cNvPicPr preferRelativeResize="0"/>
          <p:nvPr/>
        </p:nvPicPr>
        <p:blipFill rotWithShape="1">
          <a:blip r:embed="rId3">
            <a:alphaModFix/>
          </a:blip>
          <a:srcRect/>
          <a:stretch/>
        </p:blipFill>
        <p:spPr>
          <a:xfrm>
            <a:off x="1506035" y="2623183"/>
            <a:ext cx="4525818" cy="2037404"/>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1308</Words>
  <Application>Microsoft Office PowerPoint</Application>
  <PresentationFormat>Bildschirmpräsentation (16:9)</PresentationFormat>
  <Paragraphs>61</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Bebas Neue</vt:lpstr>
      <vt:lpstr>Noto Sans</vt:lpstr>
      <vt:lpstr>Arial</vt:lpstr>
      <vt:lpstr>Creal Modern Portfolio by Slidesgo</vt:lpstr>
      <vt:lpstr>Modelos de negócio para empresas em economia circular</vt:lpstr>
      <vt:lpstr>O MODELO DE NEGÓCIOs DE COCRIAÇÃO DE PRODUTOS/SERVIÇOS</vt:lpstr>
      <vt:lpstr>Objetivo da Masterclass</vt:lpstr>
      <vt:lpstr>eStrutura da Masterclass</vt:lpstr>
      <vt:lpstr>O QUE É A cocrIaÇÃO DE produtOs / SERVIÇOS?</vt:lpstr>
      <vt:lpstr>My work - project 2</vt:lpstr>
      <vt:lpstr>Estudo de CASo</vt:lpstr>
      <vt:lpstr>ESTUDO DE CASO</vt:lpstr>
      <vt:lpstr>ESTUDO DE CASO</vt:lpstr>
      <vt:lpstr>PowerPoint-Präsentation</vt:lpstr>
      <vt:lpstr>5 LIÇÕES QUE TORNAM A SUA  COCRIAÇÃO UM êxito </vt:lpstr>
      <vt:lpstr>5 LIÇÕES QUE TORNAM A SUA  COCRIAÇÃO UM Êxito </vt:lpstr>
      <vt:lpstr>5 LIÇÕES QUE TORNAM A SUA  COCRIAÇÃO UM êxito </vt:lpstr>
      <vt:lpstr>5 LIÇÕES QUE TORNAM A SUA  COCRIAÇÃO UM êxito </vt:lpstr>
      <vt:lpstr>5 LIÇÕES QUE TORNAM A SUA  COCRIAÇÃO UM êxito </vt:lpstr>
      <vt:lpstr>ATIVIDADE</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Jennifer Nolan</dc:creator>
  <cp:lastModifiedBy>saskia_ha@web.de</cp:lastModifiedBy>
  <cp:revision>10</cp:revision>
  <dcterms:modified xsi:type="dcterms:W3CDTF">2023-06-21T14:22:07Z</dcterms:modified>
</cp:coreProperties>
</file>