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Noto Sans"/>
      <p:regular r:id="rId22"/>
      <p:bold r:id="rId23"/>
      <p:italic r:id="rId24"/>
      <p:boldItalic r:id="rId25"/>
    </p:embeddedFont>
    <p:embeddedFont>
      <p:font typeface="Bebas Neu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e27N4S9Edp9mh6l6MwCz58oN1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NotoSans-regular.fntdata"/><Relationship Id="rId21" Type="http://schemas.openxmlformats.org/officeDocument/2006/relationships/slide" Target="slides/slide17.xml"/><Relationship Id="rId24" Type="http://schemas.openxmlformats.org/officeDocument/2006/relationships/font" Target="fonts/NotoSans-italic.fntdata"/><Relationship Id="rId23" Type="http://schemas.openxmlformats.org/officeDocument/2006/relationships/font" Target="fonts/Noto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ebasNeue-regular.fntdata"/><Relationship Id="rId25" Type="http://schemas.openxmlformats.org/officeDocument/2006/relationships/font" Target="fonts/NotoSans-bold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12"/>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12"/>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12"/>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pic>
        <p:nvPicPr>
          <p:cNvPr descr="Graphical user interface, text, application&#10;&#10;Description automatically generated" id="24" name="Google Shape;24;p12"/>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sp>
        <p:nvSpPr>
          <p:cNvPr id="25" name="Google Shape;25;p1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26" name="Google Shape;26;p12"/>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122" name="Shape 122"/>
        <p:cNvGrpSpPr/>
        <p:nvPr/>
      </p:nvGrpSpPr>
      <p:grpSpPr>
        <a:xfrm>
          <a:off x="0" y="0"/>
          <a:ext cx="0" cy="0"/>
          <a:chOff x="0" y="0"/>
          <a:chExt cx="0" cy="0"/>
        </a:xfrm>
      </p:grpSpPr>
      <p:sp>
        <p:nvSpPr>
          <p:cNvPr id="123" name="Google Shape;123;p21"/>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1"/>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1"/>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6" name="Google Shape;126;p2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27" name="Google Shape;127;p21"/>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28" name="Google Shape;128;p2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29" name="Google Shape;129;p21"/>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30" name="Shape 130"/>
        <p:cNvGrpSpPr/>
        <p:nvPr/>
      </p:nvGrpSpPr>
      <p:grpSpPr>
        <a:xfrm>
          <a:off x="0" y="0"/>
          <a:ext cx="0" cy="0"/>
          <a:chOff x="0" y="0"/>
          <a:chExt cx="0" cy="0"/>
        </a:xfrm>
      </p:grpSpPr>
      <p:sp>
        <p:nvSpPr>
          <p:cNvPr id="131" name="Google Shape;131;p22"/>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 name="Google Shape;132;p22"/>
          <p:cNvGrpSpPr/>
          <p:nvPr/>
        </p:nvGrpSpPr>
        <p:grpSpPr>
          <a:xfrm rot="10800000">
            <a:off x="7782805" y="539502"/>
            <a:ext cx="682510" cy="1078346"/>
            <a:chOff x="4210925" y="3949824"/>
            <a:chExt cx="325625" cy="514601"/>
          </a:xfrm>
        </p:grpSpPr>
        <p:sp>
          <p:nvSpPr>
            <p:cNvPr id="133" name="Google Shape;133;p22"/>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2"/>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22"/>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36" name="Google Shape;136;p2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37" name="Google Shape;137;p22"/>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38" name="Google Shape;138;p2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39" name="Google Shape;139;p22"/>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40" name="Shape 140"/>
        <p:cNvGrpSpPr/>
        <p:nvPr/>
      </p:nvGrpSpPr>
      <p:grpSpPr>
        <a:xfrm>
          <a:off x="0" y="0"/>
          <a:ext cx="0" cy="0"/>
          <a:chOff x="0" y="0"/>
          <a:chExt cx="0" cy="0"/>
        </a:xfrm>
      </p:grpSpPr>
      <p:sp>
        <p:nvSpPr>
          <p:cNvPr id="141" name="Google Shape;141;p23"/>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3"/>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3"/>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3"/>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3"/>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3"/>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47" name="Google Shape;147;p2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48" name="Google Shape;148;p23"/>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49" name="Google Shape;149;p2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50" name="Google Shape;150;p23"/>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13"/>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3"/>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3"/>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13"/>
          <p:cNvGrpSpPr/>
          <p:nvPr/>
        </p:nvGrpSpPr>
        <p:grpSpPr>
          <a:xfrm>
            <a:off x="8431033" y="-449325"/>
            <a:ext cx="1061212" cy="1676776"/>
            <a:chOff x="4210925" y="3949824"/>
            <a:chExt cx="325625" cy="514601"/>
          </a:xfrm>
        </p:grpSpPr>
        <p:sp>
          <p:nvSpPr>
            <p:cNvPr id="32" name="Google Shape;32;p13"/>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3"/>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36" name="Google Shape;36;p1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37" name="Google Shape;37;p13"/>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38" name="Google Shape;38;p1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39" name="Google Shape;39;p13"/>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4"/>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4"/>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14"/>
          <p:cNvGrpSpPr/>
          <p:nvPr/>
        </p:nvGrpSpPr>
        <p:grpSpPr>
          <a:xfrm>
            <a:off x="8225003" y="433123"/>
            <a:ext cx="411785" cy="650559"/>
            <a:chOff x="4210925" y="3949824"/>
            <a:chExt cx="325625" cy="514601"/>
          </a:xfrm>
        </p:grpSpPr>
        <p:sp>
          <p:nvSpPr>
            <p:cNvPr id="45" name="Google Shape;45;p14"/>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4"/>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47" name="Google Shape;47;p14"/>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48" name="Google Shape;48;p14"/>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pic>
        <p:nvPicPr>
          <p:cNvPr descr="Ein Bild, das Symbol, Kreis, Schrift, Grafiken enthält.&#10;&#10;Automatisch generierte Beschreibung" id="49" name="Google Shape;49;p14"/>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50" name="Google Shape;50;p1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51" name="Shape 51"/>
        <p:cNvGrpSpPr/>
        <p:nvPr/>
      </p:nvGrpSpPr>
      <p:grpSpPr>
        <a:xfrm>
          <a:off x="0" y="0"/>
          <a:ext cx="0" cy="0"/>
          <a:chOff x="0" y="0"/>
          <a:chExt cx="0" cy="0"/>
        </a:xfrm>
      </p:grpSpPr>
      <p:sp>
        <p:nvSpPr>
          <p:cNvPr id="52" name="Google Shape;52;p15"/>
          <p:cNvSpPr txBox="1"/>
          <p:nvPr>
            <p:ph type="title"/>
          </p:nvPr>
        </p:nvSpPr>
        <p:spPr>
          <a:xfrm>
            <a:off x="713225" y="539500"/>
            <a:ext cx="7717800" cy="131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15"/>
          <p:cNvSpPr txBox="1"/>
          <p:nvPr>
            <p:ph idx="2" type="title"/>
          </p:nvPr>
        </p:nvSpPr>
        <p:spPr>
          <a:xfrm>
            <a:off x="7132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4" name="Google Shape;54;p15"/>
          <p:cNvSpPr txBox="1"/>
          <p:nvPr>
            <p:ph idx="3" type="title"/>
          </p:nvPr>
        </p:nvSpPr>
        <p:spPr>
          <a:xfrm>
            <a:off x="32860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5" name="Google Shape;55;p15"/>
          <p:cNvSpPr txBox="1"/>
          <p:nvPr>
            <p:ph idx="4" type="title"/>
          </p:nvPr>
        </p:nvSpPr>
        <p:spPr>
          <a:xfrm>
            <a:off x="5858250" y="2935338"/>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grpSp>
        <p:nvGrpSpPr>
          <p:cNvPr id="56" name="Google Shape;56;p15"/>
          <p:cNvGrpSpPr/>
          <p:nvPr/>
        </p:nvGrpSpPr>
        <p:grpSpPr>
          <a:xfrm flipH="1">
            <a:off x="-2177742" y="-2909309"/>
            <a:ext cx="12699962" cy="4468012"/>
            <a:chOff x="56293" y="466675"/>
            <a:chExt cx="7448658" cy="2621150"/>
          </a:xfrm>
        </p:grpSpPr>
        <p:sp>
          <p:nvSpPr>
            <p:cNvPr id="57" name="Google Shape;57;p15"/>
            <p:cNvSpPr/>
            <p:nvPr/>
          </p:nvSpPr>
          <p:spPr>
            <a:xfrm>
              <a:off x="4884401" y="466675"/>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5"/>
            <p:cNvSpPr/>
            <p:nvPr/>
          </p:nvSpPr>
          <p:spPr>
            <a:xfrm>
              <a:off x="56293" y="1765430"/>
              <a:ext cx="1847075" cy="923550"/>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15"/>
          <p:cNvSpPr/>
          <p:nvPr/>
        </p:nvSpPr>
        <p:spPr>
          <a:xfrm>
            <a:off x="7408786" y="462738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 name="Google Shape;60;p15"/>
          <p:cNvGrpSpPr/>
          <p:nvPr/>
        </p:nvGrpSpPr>
        <p:grpSpPr>
          <a:xfrm flipH="1">
            <a:off x="8393467" y="586788"/>
            <a:ext cx="789213" cy="1219105"/>
            <a:chOff x="5879525" y="2876325"/>
            <a:chExt cx="325650" cy="504075"/>
          </a:xfrm>
        </p:grpSpPr>
        <p:sp>
          <p:nvSpPr>
            <p:cNvPr id="61" name="Google Shape;61;p15"/>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15"/>
          <p:cNvSpPr txBox="1"/>
          <p:nvPr>
            <p:ph idx="1" type="subTitle"/>
          </p:nvPr>
        </p:nvSpPr>
        <p:spPr>
          <a:xfrm>
            <a:off x="713225"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5"/>
          <p:cNvSpPr txBox="1"/>
          <p:nvPr>
            <p:ph idx="5" type="subTitle"/>
          </p:nvPr>
        </p:nvSpPr>
        <p:spPr>
          <a:xfrm>
            <a:off x="32857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6" type="subTitle"/>
          </p:nvPr>
        </p:nvSpPr>
        <p:spPr>
          <a:xfrm>
            <a:off x="58582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66" name="Google Shape;66;p1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7" name="Google Shape;67;p15"/>
          <p:cNvPicPr preferRelativeResize="0"/>
          <p:nvPr/>
        </p:nvPicPr>
        <p:blipFill rotWithShape="1">
          <a:blip r:embed="rId3">
            <a:alphaModFix/>
          </a:blip>
          <a:srcRect b="0" l="0" r="25004" t="0"/>
          <a:stretch/>
        </p:blipFill>
        <p:spPr>
          <a:xfrm>
            <a:off x="72618" y="4731708"/>
            <a:ext cx="1006682" cy="275804"/>
          </a:xfrm>
          <a:prstGeom prst="rect">
            <a:avLst/>
          </a:prstGeom>
          <a:noFill/>
          <a:ln>
            <a:noFill/>
          </a:ln>
        </p:spPr>
      </p:pic>
      <p:pic>
        <p:nvPicPr>
          <p:cNvPr descr="Ein Bild, das Symbol, Kreis, Schrift, Grafiken enthält.&#10;&#10;Automatisch generierte Beschreibung" id="68" name="Google Shape;68;p15"/>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69" name="Google Shape;69;p1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p:cSld name="CUSTOM_6">
    <p:spTree>
      <p:nvGrpSpPr>
        <p:cNvPr id="70" name="Shape 70"/>
        <p:cNvGrpSpPr/>
        <p:nvPr/>
      </p:nvGrpSpPr>
      <p:grpSpPr>
        <a:xfrm>
          <a:off x="0" y="0"/>
          <a:ext cx="0" cy="0"/>
          <a:chOff x="0" y="0"/>
          <a:chExt cx="0" cy="0"/>
        </a:xfrm>
      </p:grpSpPr>
      <p:sp>
        <p:nvSpPr>
          <p:cNvPr id="71" name="Google Shape;71;p16"/>
          <p:cNvSpPr txBox="1"/>
          <p:nvPr>
            <p:ph type="title"/>
          </p:nvPr>
        </p:nvSpPr>
        <p:spPr>
          <a:xfrm>
            <a:off x="4572000" y="1477306"/>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72" name="Google Shape;72;p16"/>
          <p:cNvGrpSpPr/>
          <p:nvPr/>
        </p:nvGrpSpPr>
        <p:grpSpPr>
          <a:xfrm flipH="1">
            <a:off x="8589784" y="4408228"/>
            <a:ext cx="554210" cy="859289"/>
            <a:chOff x="2242775" y="2016422"/>
            <a:chExt cx="325050" cy="504100"/>
          </a:xfrm>
        </p:grpSpPr>
        <p:sp>
          <p:nvSpPr>
            <p:cNvPr id="73" name="Google Shape;73;p16"/>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p16"/>
          <p:cNvSpPr txBox="1"/>
          <p:nvPr>
            <p:ph idx="1" type="subTitle"/>
          </p:nvPr>
        </p:nvSpPr>
        <p:spPr>
          <a:xfrm>
            <a:off x="4572125" y="2082981"/>
            <a:ext cx="3580500" cy="2196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16"/>
          <p:cNvSpPr/>
          <p:nvPr/>
        </p:nvSpPr>
        <p:spPr>
          <a:xfrm>
            <a:off x="6945857" y="-300700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7" name="Google Shape;77;p16"/>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8" name="Google Shape;78;p16"/>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pic>
        <p:nvPicPr>
          <p:cNvPr descr="Graphical user interface, text, application&#10;&#10;Description automatically generated" id="79" name="Google Shape;79;p16"/>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18"/>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82" name="Google Shape;82;p18"/>
          <p:cNvGrpSpPr/>
          <p:nvPr/>
        </p:nvGrpSpPr>
        <p:grpSpPr>
          <a:xfrm>
            <a:off x="6609" y="4254853"/>
            <a:ext cx="554210" cy="859289"/>
            <a:chOff x="2242775" y="2016422"/>
            <a:chExt cx="325050" cy="504100"/>
          </a:xfrm>
        </p:grpSpPr>
        <p:sp>
          <p:nvSpPr>
            <p:cNvPr id="83" name="Google Shape;83;p18"/>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8"/>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18"/>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6" name="Google Shape;86;p18"/>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88" name="Google Shape;88;p1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89" name="Google Shape;89;p18"/>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90" name="Google Shape;90;p1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91" name="Google Shape;91;p18"/>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17"/>
          <p:cNvSpPr/>
          <p:nvPr/>
        </p:nvSpPr>
        <p:spPr>
          <a:xfrm>
            <a:off x="-1025" y="1717725"/>
            <a:ext cx="9192000" cy="1371600"/>
          </a:xfrm>
          <a:prstGeom prst="rect">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7"/>
          <p:cNvSpPr txBox="1"/>
          <p:nvPr>
            <p:ph idx="1" type="subTitle"/>
          </p:nvPr>
        </p:nvSpPr>
        <p:spPr>
          <a:xfrm>
            <a:off x="1558650" y="1749052"/>
            <a:ext cx="60267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100"/>
              <a:buFont typeface="Arial"/>
              <a:buNone/>
              <a:defRPr b="0" i="0" sz="24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9pPr>
          </a:lstStyle>
          <a:p/>
        </p:txBody>
      </p:sp>
      <p:sp>
        <p:nvSpPr>
          <p:cNvPr id="95" name="Google Shape;95;p17"/>
          <p:cNvSpPr/>
          <p:nvPr/>
        </p:nvSpPr>
        <p:spPr>
          <a:xfrm>
            <a:off x="-99557" y="170190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7"/>
          <p:cNvSpPr/>
          <p:nvPr/>
        </p:nvSpPr>
        <p:spPr>
          <a:xfrm>
            <a:off x="-1485029" y="11412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 name="Google Shape;97;p17"/>
          <p:cNvGrpSpPr/>
          <p:nvPr/>
        </p:nvGrpSpPr>
        <p:grpSpPr>
          <a:xfrm flipH="1">
            <a:off x="8334088" y="-88507"/>
            <a:ext cx="856882" cy="1353967"/>
            <a:chOff x="4210925" y="3949824"/>
            <a:chExt cx="325625" cy="514601"/>
          </a:xfrm>
        </p:grpSpPr>
        <p:sp>
          <p:nvSpPr>
            <p:cNvPr id="98" name="Google Shape;98;p17"/>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7"/>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17"/>
          <p:cNvSpPr/>
          <p:nvPr/>
        </p:nvSpPr>
        <p:spPr>
          <a:xfrm>
            <a:off x="7614586" y="2168906"/>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7"/>
          <p:cNvSpPr txBox="1"/>
          <p:nvPr>
            <p:ph type="title"/>
          </p:nvPr>
        </p:nvSpPr>
        <p:spPr>
          <a:xfrm>
            <a:off x="713250" y="3164391"/>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pic>
        <p:nvPicPr>
          <p:cNvPr descr="Logo&#10;&#10;Description automatically generated" id="102" name="Google Shape;102;p17"/>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03" name="Google Shape;103;p17"/>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04" name="Google Shape;104;p17"/>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05" name="Google Shape;105;p17"/>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pic>
        <p:nvPicPr>
          <p:cNvPr descr="Logo&#10;&#10;Description automatically generated" id="107" name="Google Shape;107;p1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08" name="Google Shape;108;p19"/>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09" name="Google Shape;109;p1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10" name="Google Shape;110;p19"/>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111" name="Shape 111"/>
        <p:cNvGrpSpPr/>
        <p:nvPr/>
      </p:nvGrpSpPr>
      <p:grpSpPr>
        <a:xfrm>
          <a:off x="0" y="0"/>
          <a:ext cx="0" cy="0"/>
          <a:chOff x="0" y="0"/>
          <a:chExt cx="0" cy="0"/>
        </a:xfrm>
      </p:grpSpPr>
      <p:sp>
        <p:nvSpPr>
          <p:cNvPr id="112" name="Google Shape;112;p20"/>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3" name="Google Shape;113;p20"/>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4" name="Google Shape;114;p20"/>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p20"/>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0"/>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0"/>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18" name="Google Shape;118;p2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19" name="Google Shape;119;p20"/>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20" name="Google Shape;120;p2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21" name="Google Shape;121;p20"/>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2235150" y="292974"/>
            <a:ext cx="4673700" cy="321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lang="en-IE" sz="4000">
                <a:latin typeface="Arial"/>
                <a:ea typeface="Arial"/>
                <a:cs typeface="Arial"/>
                <a:sym typeface="Arial"/>
              </a:rPr>
              <a:t>Бизнес моделиране за бизнеси от кръговата икономика</a:t>
            </a:r>
            <a:endParaRPr sz="4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idx="1" type="subTitle"/>
          </p:nvPr>
        </p:nvSpPr>
        <p:spPr>
          <a:xfrm>
            <a:off x="1558650" y="1684986"/>
            <a:ext cx="6026700" cy="123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100"/>
              <a:buFont typeface="Arial"/>
              <a:buNone/>
            </a:pPr>
            <a:r>
              <a:rPr b="1" lang="en-IE" sz="2800">
                <a:latin typeface="Arial"/>
                <a:ea typeface="Arial"/>
                <a:cs typeface="Arial"/>
                <a:sym typeface="Arial"/>
              </a:rPr>
              <a:t>5 урока, които ще направят вашето съвместно създаване успешно</a:t>
            </a:r>
            <a:endParaRPr b="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26"/>
          <p:cNvGrpSpPr/>
          <p:nvPr/>
        </p:nvGrpSpPr>
        <p:grpSpPr>
          <a:xfrm>
            <a:off x="2858975" y="-386925"/>
            <a:ext cx="701425" cy="247750"/>
            <a:chOff x="2858975" y="3984400"/>
            <a:chExt cx="701425" cy="247750"/>
          </a:xfrm>
        </p:grpSpPr>
        <p:sp>
          <p:nvSpPr>
            <p:cNvPr id="246" name="Google Shape;246;p26"/>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6"/>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6"/>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6"/>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p26"/>
          <p:cNvSpPr txBox="1"/>
          <p:nvPr>
            <p:ph type="title"/>
          </p:nvPr>
        </p:nvSpPr>
        <p:spPr>
          <a:xfrm>
            <a:off x="862387" y="41457"/>
            <a:ext cx="3240452" cy="134299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IE" sz="2000">
                <a:latin typeface="Arial"/>
                <a:ea typeface="Arial"/>
                <a:cs typeface="Arial"/>
                <a:sym typeface="Arial"/>
              </a:rPr>
              <a:t>5 урока, които ще направят вашето съвместно създаване успешно</a:t>
            </a:r>
            <a:br>
              <a:rPr b="1" lang="en-IE" sz="2000">
                <a:latin typeface="Arial"/>
                <a:ea typeface="Arial"/>
                <a:cs typeface="Arial"/>
                <a:sym typeface="Arial"/>
              </a:rPr>
            </a:br>
            <a:br>
              <a:rPr lang="en-IE" sz="3200"/>
            </a:br>
            <a:endParaRPr sz="3200"/>
          </a:p>
        </p:txBody>
      </p:sp>
      <p:sp>
        <p:nvSpPr>
          <p:cNvPr id="251" name="Google Shape;251;p26"/>
          <p:cNvSpPr txBox="1"/>
          <p:nvPr>
            <p:ph idx="1" type="subTitle"/>
          </p:nvPr>
        </p:nvSpPr>
        <p:spPr>
          <a:xfrm>
            <a:off x="622901" y="1303824"/>
            <a:ext cx="4114800" cy="11769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600"/>
              <a:buFont typeface="Arial"/>
              <a:buAutoNum type="arabicPeriod"/>
            </a:pPr>
            <a:r>
              <a:rPr b="1" i="0" lang="en-IE" sz="1600" u="none" cap="none" strike="noStrike">
                <a:solidFill>
                  <a:srgbClr val="222222"/>
                </a:solidFill>
                <a:latin typeface="Arial"/>
                <a:ea typeface="Arial"/>
                <a:cs typeface="Arial"/>
                <a:sym typeface="Arial"/>
              </a:rPr>
              <a:t>ОТДАЛЕЧЕТЕ СЕ ОТ ТРАДИЦИОННАТА МАРКЕТИНГОВА ПЕРСПЕКТИВА</a:t>
            </a:r>
            <a:endParaRPr/>
          </a:p>
        </p:txBody>
      </p:sp>
      <p:sp>
        <p:nvSpPr>
          <p:cNvPr id="252" name="Google Shape;252;p26"/>
          <p:cNvSpPr txBox="1"/>
          <p:nvPr/>
        </p:nvSpPr>
        <p:spPr>
          <a:xfrm>
            <a:off x="1966578" y="2105541"/>
            <a:ext cx="6088851" cy="26776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chemeClr val="dk1"/>
                </a:solidFill>
                <a:latin typeface="Arial"/>
                <a:ea typeface="Arial"/>
                <a:cs typeface="Arial"/>
                <a:sym typeface="Arial"/>
              </a:rPr>
              <a:t>Първата стъпка е да признаете, че съвременният маркетинг има малко общо с традиционния възглед, на който държите. Интернет, и по-специално социалните мрежи, са сред най-великите изобретения на XX в. и променят начина на управление на марката и разработването на продукти. В днешно време потребителите изпълняват различни роли - от продавачи на дребно в eBay през създатели на видеоклипове в YouTube (Hennig-Thurau et al., 2013) до съавтори на марката и на новите продукти или услуги. Те вече не са пасивни абсорбатори (Gensler, Völckner, Lui-Thompinks &amp; Wiertz, 2013).</a:t>
            </a:r>
            <a:endParaRPr/>
          </a:p>
          <a:p>
            <a:pPr indent="0" lvl="0" marL="0" marR="0" rtl="0" algn="l">
              <a:lnSpc>
                <a:spcPct val="100000"/>
              </a:lnSpc>
              <a:spcBef>
                <a:spcPts val="0"/>
              </a:spcBef>
              <a:spcAft>
                <a:spcPts val="0"/>
              </a:spcAft>
              <a:buNone/>
            </a:pPr>
            <a:r>
              <a:rPr b="0" i="0" lang="en-IE" sz="1200" u="none" cap="none" strike="noStrike">
                <a:solidFill>
                  <a:schemeClr val="dk1"/>
                </a:solidFill>
                <a:latin typeface="Arial"/>
                <a:ea typeface="Arial"/>
                <a:cs typeface="Arial"/>
                <a:sym typeface="Arial"/>
              </a:rPr>
              <a:t>И все пак, съвместното създаване не може да заработи изведнъж. Първо трябва да се подтикнат към промяна вътрешните структури и убеждения. Често срещани пречки пред успешното съвместно създаване са организационните и управленски процедури, като например инерцията или предпочитанията (Woodruff, 1997). Изречения като «Харесва ми да го правя така" или "Така правим нещата" трябва да бъдат изоставени от речника на вашата организация.</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27"/>
          <p:cNvGrpSpPr/>
          <p:nvPr/>
        </p:nvGrpSpPr>
        <p:grpSpPr>
          <a:xfrm>
            <a:off x="2858975" y="-386925"/>
            <a:ext cx="701425" cy="247750"/>
            <a:chOff x="2858975" y="3984400"/>
            <a:chExt cx="701425" cy="247750"/>
          </a:xfrm>
        </p:grpSpPr>
        <p:sp>
          <p:nvSpPr>
            <p:cNvPr id="258" name="Google Shape;258;p27"/>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7"/>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7"/>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7"/>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2" name="Google Shape;262;p27"/>
          <p:cNvSpPr txBox="1"/>
          <p:nvPr>
            <p:ph idx="1" type="subTitle"/>
          </p:nvPr>
        </p:nvSpPr>
        <p:spPr>
          <a:xfrm>
            <a:off x="862387" y="1565083"/>
            <a:ext cx="3986060" cy="117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i="0" lang="en-IE" sz="1600" u="none" cap="none" strike="noStrike">
                <a:solidFill>
                  <a:srgbClr val="222222"/>
                </a:solidFill>
                <a:latin typeface="Arial"/>
                <a:ea typeface="Arial"/>
                <a:cs typeface="Arial"/>
                <a:sym typeface="Arial"/>
              </a:rPr>
              <a:t>2. ОТКРИЙТЕ ВЪЗМОЖНОСТИ ЗА СЪВМЕСТНО СЪЗДАВАНЕ, КОИТО БИХА РАБОТИЛИ ЗА ВАШИЯ БРАНД</a:t>
            </a:r>
            <a:endParaRPr/>
          </a:p>
        </p:txBody>
      </p:sp>
      <p:sp>
        <p:nvSpPr>
          <p:cNvPr id="263" name="Google Shape;263;p27"/>
          <p:cNvSpPr txBox="1"/>
          <p:nvPr/>
        </p:nvSpPr>
        <p:spPr>
          <a:xfrm>
            <a:off x="3560400" y="2571750"/>
            <a:ext cx="5583600" cy="203128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chemeClr val="dk1"/>
                </a:solidFill>
                <a:latin typeface="Arial"/>
                <a:ea typeface="Arial"/>
                <a:cs typeface="Arial"/>
                <a:sym typeface="Arial"/>
              </a:rPr>
              <a:t>След като успешно преодолеете вътрешните бариери, идва ред на брейнсторминг за възможните начини, по които потребителите могат да допринесат за процеса на съвместно създаване. Това е важно поради две причини. Първо, съвместното създаване на потребителите трябва да съответства на вашата марка, стратегия и цели. Второ, ако не обръщате внимание на идеите на клиентите, те могат да развият негативни настроения (Gebauer, Füller &amp; Pezzei, 2013), които могат да се отразят и на вашата марка.</a:t>
            </a:r>
            <a:endParaRPr b="0" i="0" sz="1400" u="none" cap="none" strike="noStrike">
              <a:solidFill>
                <a:schemeClr val="dk1"/>
              </a:solidFill>
              <a:latin typeface="Arial"/>
              <a:ea typeface="Arial"/>
              <a:cs typeface="Arial"/>
              <a:sym typeface="Arial"/>
            </a:endParaRPr>
          </a:p>
        </p:txBody>
      </p:sp>
      <p:sp>
        <p:nvSpPr>
          <p:cNvPr id="264" name="Google Shape;264;p27"/>
          <p:cNvSpPr txBox="1"/>
          <p:nvPr/>
        </p:nvSpPr>
        <p:spPr>
          <a:xfrm>
            <a:off x="862387" y="-59997"/>
            <a:ext cx="3176952" cy="16250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1" i="0" lang="en-IE" sz="2000" u="none" cap="none" strike="noStrike">
                <a:solidFill>
                  <a:srgbClr val="2B2D83"/>
                </a:solidFill>
                <a:latin typeface="Arial"/>
                <a:ea typeface="Arial"/>
                <a:cs typeface="Arial"/>
                <a:sym typeface="Arial"/>
              </a:rPr>
              <a:t>5 урока, които ще направят вашето съвместно създаване успешно</a:t>
            </a:r>
            <a:br>
              <a:rPr b="1" i="0" lang="en-IE" sz="2000" u="none" cap="none" strike="noStrike">
                <a:solidFill>
                  <a:srgbClr val="2B2D83"/>
                </a:solidFill>
                <a:latin typeface="Arial"/>
                <a:ea typeface="Arial"/>
                <a:cs typeface="Arial"/>
                <a:sym typeface="Arial"/>
              </a:rPr>
            </a:br>
            <a:br>
              <a:rPr b="0" i="0" lang="en-IE" sz="3200" u="none" cap="none" strike="noStrike">
                <a:solidFill>
                  <a:srgbClr val="2B2D83"/>
                </a:solidFill>
                <a:latin typeface="Bebas Neue"/>
                <a:ea typeface="Bebas Neue"/>
                <a:cs typeface="Bebas Neue"/>
                <a:sym typeface="Bebas Neue"/>
              </a:rPr>
            </a:br>
            <a:endParaRPr b="0" i="0" sz="3200" u="none" cap="none" strike="noStrike">
              <a:solidFill>
                <a:srgbClr val="2B2D83"/>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28"/>
          <p:cNvGrpSpPr/>
          <p:nvPr/>
        </p:nvGrpSpPr>
        <p:grpSpPr>
          <a:xfrm>
            <a:off x="2858975" y="-386925"/>
            <a:ext cx="701425" cy="247750"/>
            <a:chOff x="2858975" y="3984400"/>
            <a:chExt cx="701425" cy="247750"/>
          </a:xfrm>
        </p:grpSpPr>
        <p:sp>
          <p:nvSpPr>
            <p:cNvPr id="270" name="Google Shape;270;p28"/>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8"/>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8"/>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8"/>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 name="Google Shape;274;p28"/>
          <p:cNvSpPr txBox="1"/>
          <p:nvPr>
            <p:ph idx="1" type="subTitle"/>
          </p:nvPr>
        </p:nvSpPr>
        <p:spPr>
          <a:xfrm>
            <a:off x="862387" y="1565082"/>
            <a:ext cx="4114800" cy="117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i="0" lang="en-IE" sz="1600" u="none" cap="none" strike="noStrike">
                <a:solidFill>
                  <a:srgbClr val="222222"/>
                </a:solidFill>
                <a:latin typeface="Arial"/>
                <a:ea typeface="Arial"/>
                <a:cs typeface="Arial"/>
                <a:sym typeface="Arial"/>
              </a:rPr>
              <a:t>3. </a:t>
            </a:r>
            <a:r>
              <a:rPr b="1" lang="en-IE" sz="1600">
                <a:solidFill>
                  <a:srgbClr val="222222"/>
                </a:solidFill>
              </a:rPr>
              <a:t>ДАЙТЕ ТРИБУНА НА СВОИТЕ КЛИЕНТИ И ГИ ИЗСЛУШАЙТЕ</a:t>
            </a:r>
            <a:endParaRPr/>
          </a:p>
          <a:p>
            <a:pPr indent="0" lvl="0" marL="0" rtl="0" algn="l">
              <a:lnSpc>
                <a:spcPct val="100000"/>
              </a:lnSpc>
              <a:spcBef>
                <a:spcPts val="0"/>
              </a:spcBef>
              <a:spcAft>
                <a:spcPts val="0"/>
              </a:spcAft>
              <a:buSzPts val="1600"/>
              <a:buNone/>
            </a:pPr>
            <a:r>
              <a:t/>
            </a:r>
            <a:endParaRPr b="1" i="0" sz="1600" u="none" cap="none" strike="noStrike">
              <a:solidFill>
                <a:srgbClr val="222222"/>
              </a:solidFill>
              <a:latin typeface="Arial"/>
              <a:ea typeface="Arial"/>
              <a:cs typeface="Arial"/>
              <a:sym typeface="Arial"/>
            </a:endParaRPr>
          </a:p>
        </p:txBody>
      </p:sp>
      <p:sp>
        <p:nvSpPr>
          <p:cNvPr id="275" name="Google Shape;275;p28"/>
          <p:cNvSpPr txBox="1"/>
          <p:nvPr/>
        </p:nvSpPr>
        <p:spPr>
          <a:xfrm>
            <a:off x="2338646" y="2389963"/>
            <a:ext cx="6471684" cy="16003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chemeClr val="dk1"/>
                </a:solidFill>
                <a:latin typeface="Arial"/>
                <a:ea typeface="Arial"/>
                <a:cs typeface="Arial"/>
                <a:sym typeface="Arial"/>
              </a:rPr>
              <a:t>Можете да си сътрудничите с клиентите си при генерирането на идеи за съвместно създаване, при избора на идеи или и при двете. Генерирането на идеи събира ценни знания за настоящите нужди и желания на клиентите. Избраната идея маркира това, което се харесва на общността най-много. Следователно съвместното създаване ви дава възможност да разработвате иновативни продукти, които отговарят на нуждите на потребителите и съответно се продават по-добре (Pee, 2016).</a:t>
            </a:r>
            <a:endParaRPr b="0" i="0" sz="1400" u="none" cap="none" strike="noStrike">
              <a:solidFill>
                <a:schemeClr val="dk1"/>
              </a:solidFill>
              <a:latin typeface="Arial"/>
              <a:ea typeface="Arial"/>
              <a:cs typeface="Arial"/>
              <a:sym typeface="Arial"/>
            </a:endParaRPr>
          </a:p>
        </p:txBody>
      </p:sp>
      <p:sp>
        <p:nvSpPr>
          <p:cNvPr id="276" name="Google Shape;276;p28"/>
          <p:cNvSpPr txBox="1"/>
          <p:nvPr/>
        </p:nvSpPr>
        <p:spPr>
          <a:xfrm>
            <a:off x="862387" y="-22713"/>
            <a:ext cx="3191129" cy="16250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1" i="0" lang="en-IE" sz="2000" u="none" cap="none" strike="noStrike">
                <a:solidFill>
                  <a:srgbClr val="2B2D83"/>
                </a:solidFill>
                <a:latin typeface="Arial"/>
                <a:ea typeface="Arial"/>
                <a:cs typeface="Arial"/>
                <a:sym typeface="Arial"/>
              </a:rPr>
              <a:t>5 урока, които ще направят вашето съвместно създаване успешно</a:t>
            </a:r>
            <a:br>
              <a:rPr b="1" i="0" lang="en-IE" sz="2000" u="none" cap="none" strike="noStrike">
                <a:solidFill>
                  <a:srgbClr val="2B2D83"/>
                </a:solidFill>
                <a:latin typeface="Arial"/>
                <a:ea typeface="Arial"/>
                <a:cs typeface="Arial"/>
                <a:sym typeface="Arial"/>
              </a:rPr>
            </a:br>
            <a:br>
              <a:rPr b="0" i="0" lang="en-IE" sz="3200" u="none" cap="none" strike="noStrike">
                <a:solidFill>
                  <a:srgbClr val="2B2D83"/>
                </a:solidFill>
                <a:latin typeface="Bebas Neue"/>
                <a:ea typeface="Bebas Neue"/>
                <a:cs typeface="Bebas Neue"/>
                <a:sym typeface="Bebas Neue"/>
              </a:rPr>
            </a:br>
            <a:endParaRPr b="0" i="0" sz="3200" u="none" cap="none" strike="noStrike">
              <a:solidFill>
                <a:srgbClr val="2B2D83"/>
              </a:solidFill>
              <a:latin typeface="Bebas Neue"/>
              <a:ea typeface="Bebas Neue"/>
              <a:cs typeface="Bebas Neue"/>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29"/>
          <p:cNvGrpSpPr/>
          <p:nvPr/>
        </p:nvGrpSpPr>
        <p:grpSpPr>
          <a:xfrm>
            <a:off x="2858975" y="-386925"/>
            <a:ext cx="701425" cy="247750"/>
            <a:chOff x="2858975" y="3984400"/>
            <a:chExt cx="701425" cy="247750"/>
          </a:xfrm>
        </p:grpSpPr>
        <p:sp>
          <p:nvSpPr>
            <p:cNvPr id="282" name="Google Shape;282;p29"/>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9"/>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9"/>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9"/>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29"/>
          <p:cNvSpPr txBox="1"/>
          <p:nvPr>
            <p:ph idx="1" type="subTitle"/>
          </p:nvPr>
        </p:nvSpPr>
        <p:spPr>
          <a:xfrm>
            <a:off x="862387" y="1565082"/>
            <a:ext cx="4114800" cy="117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i="0" lang="en-IE" sz="1600" u="none" cap="none" strike="noStrike">
                <a:solidFill>
                  <a:srgbClr val="222222"/>
                </a:solidFill>
                <a:latin typeface="Arial"/>
                <a:ea typeface="Arial"/>
                <a:cs typeface="Arial"/>
                <a:sym typeface="Arial"/>
              </a:rPr>
              <a:t>4. ИЗПОЛЗВАЙТЕ МАКСИМАЛНИЯ ПОТЕНЦИАЛ </a:t>
            </a:r>
            <a:r>
              <a:rPr b="1" lang="en-IE" sz="1600">
                <a:solidFill>
                  <a:srgbClr val="222222"/>
                </a:solidFill>
              </a:rPr>
              <a:t>НА </a:t>
            </a:r>
            <a:r>
              <a:rPr b="1" i="0" lang="en-IE" sz="1600" u="none" cap="none" strike="noStrike">
                <a:solidFill>
                  <a:srgbClr val="222222"/>
                </a:solidFill>
                <a:latin typeface="Arial"/>
                <a:ea typeface="Arial"/>
                <a:cs typeface="Arial"/>
                <a:sym typeface="Arial"/>
              </a:rPr>
              <a:t>СЪВМЕСТНОТО СЪЗДАВАНЕ </a:t>
            </a:r>
            <a:endParaRPr b="1" i="0" sz="1600" u="none" cap="none" strike="noStrike">
              <a:solidFill>
                <a:srgbClr val="222222"/>
              </a:solidFill>
              <a:latin typeface="Arial"/>
              <a:ea typeface="Arial"/>
              <a:cs typeface="Arial"/>
              <a:sym typeface="Arial"/>
            </a:endParaRPr>
          </a:p>
        </p:txBody>
      </p:sp>
      <p:sp>
        <p:nvSpPr>
          <p:cNvPr id="287" name="Google Shape;287;p29"/>
          <p:cNvSpPr txBox="1"/>
          <p:nvPr/>
        </p:nvSpPr>
        <p:spPr>
          <a:xfrm>
            <a:off x="2296633" y="2395740"/>
            <a:ext cx="6209413" cy="16003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chemeClr val="dk1"/>
                </a:solidFill>
                <a:latin typeface="Arial"/>
                <a:ea typeface="Arial"/>
                <a:cs typeface="Arial"/>
                <a:sym typeface="Arial"/>
              </a:rPr>
              <a:t>След като съвместно създаденият продукт бъде пуснат на пазара, отзивите в социалните мрежи и добре планираната маркетингова стратегия могат да засилят желанието на клиентите да купуват. Разгледайте отново случая с Ritter Sport и еднорога. Малко преди пускането на пазара Ritter Sport са накарали клиентите да се заинтересуват от предстояща, необикновена изненада с помощта на различни канали в социалните медии и силата на инфлуенсърите.</a:t>
            </a:r>
            <a:endParaRPr b="0" i="0" sz="1400" u="none" cap="none" strike="noStrike">
              <a:solidFill>
                <a:schemeClr val="dk1"/>
              </a:solidFill>
              <a:latin typeface="Arial"/>
              <a:ea typeface="Arial"/>
              <a:cs typeface="Arial"/>
              <a:sym typeface="Arial"/>
            </a:endParaRPr>
          </a:p>
        </p:txBody>
      </p:sp>
      <p:sp>
        <p:nvSpPr>
          <p:cNvPr id="288" name="Google Shape;288;p29"/>
          <p:cNvSpPr txBox="1"/>
          <p:nvPr/>
        </p:nvSpPr>
        <p:spPr>
          <a:xfrm>
            <a:off x="1041399" y="-22714"/>
            <a:ext cx="2970619" cy="171394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1" i="0" lang="en-IE" sz="2000" u="none" cap="none" strike="noStrike">
                <a:solidFill>
                  <a:srgbClr val="2B2D83"/>
                </a:solidFill>
                <a:latin typeface="Arial"/>
                <a:ea typeface="Arial"/>
                <a:cs typeface="Arial"/>
                <a:sym typeface="Arial"/>
              </a:rPr>
              <a:t>5 урока, които ще направят вашето съвместно създаване успешно</a:t>
            </a:r>
            <a:br>
              <a:rPr b="1" i="0" lang="en-IE" sz="2000" u="none" cap="none" strike="noStrike">
                <a:solidFill>
                  <a:srgbClr val="2B2D83"/>
                </a:solidFill>
                <a:latin typeface="Arial"/>
                <a:ea typeface="Arial"/>
                <a:cs typeface="Arial"/>
                <a:sym typeface="Arial"/>
              </a:rPr>
            </a:br>
            <a:br>
              <a:rPr b="0" i="0" lang="en-IE" sz="3200" u="none" cap="none" strike="noStrike">
                <a:solidFill>
                  <a:srgbClr val="2B2D83"/>
                </a:solidFill>
                <a:latin typeface="Bebas Neue"/>
                <a:ea typeface="Bebas Neue"/>
                <a:cs typeface="Bebas Neue"/>
                <a:sym typeface="Bebas Neue"/>
              </a:rPr>
            </a:br>
            <a:endParaRPr b="0" i="0" sz="3200" u="none" cap="none" strike="noStrike">
              <a:solidFill>
                <a:srgbClr val="2B2D83"/>
              </a:solidFill>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30"/>
          <p:cNvGrpSpPr/>
          <p:nvPr/>
        </p:nvGrpSpPr>
        <p:grpSpPr>
          <a:xfrm>
            <a:off x="2858975" y="-386925"/>
            <a:ext cx="701425" cy="247750"/>
            <a:chOff x="2858975" y="3984400"/>
            <a:chExt cx="701425" cy="247750"/>
          </a:xfrm>
        </p:grpSpPr>
        <p:sp>
          <p:nvSpPr>
            <p:cNvPr id="294" name="Google Shape;294;p30"/>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0"/>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0"/>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0"/>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 name="Google Shape;298;p30"/>
          <p:cNvSpPr txBox="1"/>
          <p:nvPr>
            <p:ph idx="1" type="subTitle"/>
          </p:nvPr>
        </p:nvSpPr>
        <p:spPr>
          <a:xfrm>
            <a:off x="862387" y="1565082"/>
            <a:ext cx="4114800" cy="117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i="0" lang="en-IE" sz="1600" u="none" cap="none" strike="noStrike">
                <a:solidFill>
                  <a:srgbClr val="222222"/>
                </a:solidFill>
                <a:latin typeface="Arial"/>
                <a:ea typeface="Arial"/>
                <a:cs typeface="Arial"/>
                <a:sym typeface="Arial"/>
              </a:rPr>
              <a:t>5.  </a:t>
            </a:r>
            <a:r>
              <a:rPr b="1" lang="en-IE" sz="1600">
                <a:solidFill>
                  <a:srgbClr val="222222"/>
                </a:solidFill>
              </a:rPr>
              <a:t>БЪДЕТЕ ПОДГОТВЕНИ</a:t>
            </a:r>
            <a:endParaRPr/>
          </a:p>
        </p:txBody>
      </p:sp>
      <p:sp>
        <p:nvSpPr>
          <p:cNvPr id="299" name="Google Shape;299;p30"/>
          <p:cNvSpPr txBox="1"/>
          <p:nvPr/>
        </p:nvSpPr>
        <p:spPr>
          <a:xfrm>
            <a:off x="2428266" y="2573767"/>
            <a:ext cx="5500254" cy="13849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chemeClr val="dk1"/>
                </a:solidFill>
                <a:latin typeface="Arial"/>
                <a:ea typeface="Arial"/>
                <a:cs typeface="Arial"/>
                <a:sym typeface="Arial"/>
              </a:rPr>
              <a:t>Никога не забравяйте да сте добре подготвени за проблемни ситуации, дори и да не ги очаквате. Съвместното създаване на  шоколада с еднорога е можело да бъде още по-успешно за Ritter Sport. Не ограниченото количество шоколадови блокчета с еднорози е разстроило клиентите, а по-скоро интернет магазинът, през който са се продавали.</a:t>
            </a:r>
            <a:endParaRPr b="0" i="0" sz="1400" u="none" cap="none" strike="noStrike">
              <a:solidFill>
                <a:schemeClr val="dk1"/>
              </a:solidFill>
              <a:latin typeface="Arial"/>
              <a:ea typeface="Arial"/>
              <a:cs typeface="Arial"/>
              <a:sym typeface="Arial"/>
            </a:endParaRPr>
          </a:p>
        </p:txBody>
      </p:sp>
      <p:sp>
        <p:nvSpPr>
          <p:cNvPr id="300" name="Google Shape;300;p30"/>
          <p:cNvSpPr txBox="1"/>
          <p:nvPr/>
        </p:nvSpPr>
        <p:spPr>
          <a:xfrm>
            <a:off x="701749" y="-22713"/>
            <a:ext cx="3310270" cy="146164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1" i="0" lang="en-IE" sz="2000" u="none" cap="none" strike="noStrike">
                <a:solidFill>
                  <a:srgbClr val="2B2D83"/>
                </a:solidFill>
                <a:latin typeface="Arial"/>
                <a:ea typeface="Arial"/>
                <a:cs typeface="Arial"/>
                <a:sym typeface="Arial"/>
              </a:rPr>
              <a:t>5 урока, които ще направят вашето съвместно създаване успешно</a:t>
            </a:r>
            <a:br>
              <a:rPr b="1" i="0" lang="en-IE" sz="2000" u="none" cap="none" strike="noStrike">
                <a:solidFill>
                  <a:srgbClr val="2B2D83"/>
                </a:solidFill>
                <a:latin typeface="Arial"/>
                <a:ea typeface="Arial"/>
                <a:cs typeface="Arial"/>
                <a:sym typeface="Arial"/>
              </a:rPr>
            </a:br>
            <a:br>
              <a:rPr b="0" i="0" lang="en-IE" sz="3200" u="none" cap="none" strike="noStrike">
                <a:solidFill>
                  <a:srgbClr val="2B2D83"/>
                </a:solidFill>
                <a:latin typeface="Bebas Neue"/>
                <a:ea typeface="Bebas Neue"/>
                <a:cs typeface="Bebas Neue"/>
                <a:sym typeface="Bebas Neue"/>
              </a:rPr>
            </a:br>
            <a:endParaRPr b="0" i="0" sz="3200" u="none" cap="none" strike="noStrike">
              <a:solidFill>
                <a:srgbClr val="2B2D83"/>
              </a:solidFill>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1056413" y="-103854"/>
            <a:ext cx="2157304"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3200">
                <a:latin typeface="Arial"/>
                <a:ea typeface="Arial"/>
                <a:cs typeface="Arial"/>
                <a:sym typeface="Arial"/>
              </a:rPr>
              <a:t>Дейност</a:t>
            </a:r>
            <a:endParaRPr>
              <a:latin typeface="Arial"/>
              <a:ea typeface="Arial"/>
              <a:cs typeface="Arial"/>
              <a:sym typeface="Arial"/>
            </a:endParaRPr>
          </a:p>
        </p:txBody>
      </p:sp>
      <p:sp>
        <p:nvSpPr>
          <p:cNvPr id="306" name="Google Shape;306;p31"/>
          <p:cNvSpPr txBox="1"/>
          <p:nvPr/>
        </p:nvSpPr>
        <p:spPr>
          <a:xfrm>
            <a:off x="1056414" y="401946"/>
            <a:ext cx="649927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E" sz="1400" u="none" cap="none" strike="noStrike">
                <a:solidFill>
                  <a:srgbClr val="000000"/>
                </a:solidFill>
                <a:latin typeface="Arial"/>
                <a:ea typeface="Arial"/>
                <a:cs typeface="Arial"/>
                <a:sym typeface="Arial"/>
              </a:rPr>
              <a:t>Използвайте този шаблон, за да създадете вашия бизнес модел за съвместно създаване </a:t>
            </a:r>
            <a:endParaRPr b="0" i="0" sz="1400" u="none" cap="none" strike="noStrike">
              <a:solidFill>
                <a:srgbClr val="000000"/>
              </a:solidFill>
              <a:latin typeface="Arial"/>
              <a:ea typeface="Arial"/>
              <a:cs typeface="Arial"/>
              <a:sym typeface="Arial"/>
            </a:endParaRPr>
          </a:p>
        </p:txBody>
      </p:sp>
      <p:pic>
        <p:nvPicPr>
          <p:cNvPr descr="Chart&#10;&#10;Description automatically generated" id="307" name="Google Shape;307;p31"/>
          <p:cNvPicPr preferRelativeResize="0"/>
          <p:nvPr/>
        </p:nvPicPr>
        <p:blipFill rotWithShape="1">
          <a:blip r:embed="rId3">
            <a:alphaModFix/>
          </a:blip>
          <a:srcRect b="7183" l="0" r="0" t="6614"/>
          <a:stretch/>
        </p:blipFill>
        <p:spPr>
          <a:xfrm>
            <a:off x="1143000" y="907746"/>
            <a:ext cx="6556829" cy="38338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0"/>
          <p:cNvSpPr txBox="1"/>
          <p:nvPr>
            <p:ph type="title"/>
          </p:nvPr>
        </p:nvSpPr>
        <p:spPr>
          <a:xfrm>
            <a:off x="637511" y="1156866"/>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latin typeface="Arial"/>
                <a:ea typeface="Arial"/>
                <a:cs typeface="Arial"/>
                <a:sym typeface="Arial"/>
              </a:rPr>
              <a:t>Благодарим Ви!</a:t>
            </a:r>
            <a:endParaRPr>
              <a:latin typeface="Arial"/>
              <a:ea typeface="Arial"/>
              <a:cs typeface="Arial"/>
              <a:sym typeface="Arial"/>
            </a:endParaRPr>
          </a:p>
        </p:txBody>
      </p:sp>
      <p:sp>
        <p:nvSpPr>
          <p:cNvPr id="313" name="Google Shape;313;p10"/>
          <p:cNvSpPr txBox="1"/>
          <p:nvPr/>
        </p:nvSpPr>
        <p:spPr>
          <a:xfrm>
            <a:off x="2535936" y="2302137"/>
            <a:ext cx="3938016"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IE" sz="3200" u="none" cap="none" strike="noStrike">
                <a:solidFill>
                  <a:srgbClr val="059540"/>
                </a:solidFill>
                <a:latin typeface="Arial"/>
                <a:ea typeface="Arial"/>
                <a:cs typeface="Arial"/>
                <a:sym typeface="Arial"/>
              </a:rPr>
              <a:t>Имате ли въпроси?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
          <p:cNvSpPr txBox="1"/>
          <p:nvPr>
            <p:ph type="title"/>
          </p:nvPr>
        </p:nvSpPr>
        <p:spPr>
          <a:xfrm>
            <a:off x="45288" y="647550"/>
            <a:ext cx="6328800" cy="2009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3600">
                <a:latin typeface="Arial"/>
                <a:ea typeface="Arial"/>
                <a:cs typeface="Arial"/>
                <a:sym typeface="Arial"/>
              </a:rPr>
              <a:t>Бизнес моделът на съвместното създаване на продукти/услуги</a:t>
            </a:r>
            <a:endParaRPr sz="3600">
              <a:latin typeface="Arial"/>
              <a:ea typeface="Arial"/>
              <a:cs typeface="Arial"/>
              <a:sym typeface="Arial"/>
            </a:endParaRPr>
          </a:p>
        </p:txBody>
      </p:sp>
      <p:grpSp>
        <p:nvGrpSpPr>
          <p:cNvPr id="161" name="Google Shape;161;p2"/>
          <p:cNvGrpSpPr/>
          <p:nvPr/>
        </p:nvGrpSpPr>
        <p:grpSpPr>
          <a:xfrm>
            <a:off x="2858975" y="-386925"/>
            <a:ext cx="701425" cy="247750"/>
            <a:chOff x="2858975" y="3984400"/>
            <a:chExt cx="701425" cy="247750"/>
          </a:xfrm>
        </p:grpSpPr>
        <p:sp>
          <p:nvSpPr>
            <p:cNvPr id="162" name="Google Shape;162;p2"/>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2"/>
          <p:cNvSpPr txBox="1"/>
          <p:nvPr>
            <p:ph idx="1" type="subTitle"/>
          </p:nvPr>
        </p:nvSpPr>
        <p:spPr>
          <a:xfrm>
            <a:off x="3666962" y="2350158"/>
            <a:ext cx="4972905" cy="229854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sz="1800"/>
              <a:t>Моделът за съвместно създаване на продукти/услуги доближава крайните потребители до фазите на планиране и производство, като идентифицира потребителските предпочитания с цел адаптиране към изискванията им.</a:t>
            </a:r>
            <a:endParaRPr sz="1800"/>
          </a:p>
        </p:txBody>
      </p:sp>
      <p:pic>
        <p:nvPicPr>
          <p:cNvPr descr="Using co-creation to enhance your food business | Eat Marketing" id="167" name="Google Shape;167;p2"/>
          <p:cNvPicPr preferRelativeResize="0"/>
          <p:nvPr/>
        </p:nvPicPr>
        <p:blipFill rotWithShape="1">
          <a:blip r:embed="rId3">
            <a:alphaModFix/>
          </a:blip>
          <a:srcRect b="0" l="0" r="0" t="0"/>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latin typeface="Arial"/>
                <a:ea typeface="Arial"/>
                <a:cs typeface="Arial"/>
                <a:sym typeface="Arial"/>
              </a:rPr>
              <a:t>Цели на урока</a:t>
            </a:r>
            <a:endParaRPr>
              <a:latin typeface="Arial"/>
              <a:ea typeface="Arial"/>
              <a:cs typeface="Arial"/>
              <a:sym typeface="Arial"/>
            </a:endParaRPr>
          </a:p>
        </p:txBody>
      </p:sp>
      <p:pic>
        <p:nvPicPr>
          <p:cNvPr descr="Co-creation - Meaning, Types, Examples, Benefits &amp; Challenges" id="173" name="Google Shape;173;p3"/>
          <p:cNvPicPr preferRelativeResize="0"/>
          <p:nvPr/>
        </p:nvPicPr>
        <p:blipFill rotWithShape="1">
          <a:blip r:embed="rId3">
            <a:alphaModFix/>
          </a:blip>
          <a:srcRect b="19380" l="22093" r="22403" t="24806"/>
          <a:stretch/>
        </p:blipFill>
        <p:spPr>
          <a:xfrm>
            <a:off x="584791" y="1446027"/>
            <a:ext cx="3806455" cy="2870791"/>
          </a:xfrm>
          <a:prstGeom prst="rect">
            <a:avLst/>
          </a:prstGeom>
          <a:noFill/>
          <a:ln>
            <a:noFill/>
          </a:ln>
        </p:spPr>
      </p:pic>
      <p:sp>
        <p:nvSpPr>
          <p:cNvPr id="174" name="Google Shape;174;p3"/>
          <p:cNvSpPr txBox="1"/>
          <p:nvPr/>
        </p:nvSpPr>
        <p:spPr>
          <a:xfrm>
            <a:off x="4667693" y="1446027"/>
            <a:ext cx="3891516" cy="258528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IE" sz="1800" u="none" cap="none" strike="noStrike">
                <a:solidFill>
                  <a:srgbClr val="000000"/>
                </a:solidFill>
                <a:latin typeface="Arial"/>
                <a:ea typeface="Arial"/>
                <a:cs typeface="Arial"/>
                <a:sym typeface="Arial"/>
              </a:rPr>
              <a:t>Този урок ще се фокусира върху модела на съвместното създаване на продукти и услуги</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IE" sz="1800" u="none" cap="none" strike="noStrike">
                <a:solidFill>
                  <a:srgbClr val="000000"/>
                </a:solidFill>
                <a:latin typeface="Arial"/>
                <a:ea typeface="Arial"/>
                <a:cs typeface="Arial"/>
                <a:sym typeface="Arial"/>
              </a:rPr>
              <a:t>Главната цел е участниците да разберат </a:t>
            </a:r>
            <a:r>
              <a:rPr b="0" i="0" lang="en-IE" sz="1800" u="none" cap="none" strike="noStrike">
                <a:solidFill>
                  <a:srgbClr val="15A7A1"/>
                </a:solidFill>
                <a:latin typeface="Arial"/>
                <a:ea typeface="Arial"/>
                <a:cs typeface="Arial"/>
                <a:sym typeface="Arial"/>
              </a:rPr>
              <a:t>как работи съвместното създаване, защо е важно и как може да се постигне</a:t>
            </a:r>
            <a:endParaRPr b="0" i="0" sz="1400" u="none" cap="none" strike="noStrike">
              <a:solidFill>
                <a:srgbClr val="15A7A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713225" y="861982"/>
            <a:ext cx="7717800" cy="99121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latin typeface="Arial"/>
                <a:ea typeface="Arial"/>
                <a:cs typeface="Arial"/>
                <a:sym typeface="Arial"/>
              </a:rPr>
              <a:t>Структура на урока</a:t>
            </a:r>
            <a:endParaRPr>
              <a:latin typeface="Arial"/>
              <a:ea typeface="Arial"/>
              <a:cs typeface="Arial"/>
              <a:sym typeface="Arial"/>
            </a:endParaRPr>
          </a:p>
        </p:txBody>
      </p:sp>
      <p:sp>
        <p:nvSpPr>
          <p:cNvPr id="180" name="Google Shape;180;p4"/>
          <p:cNvSpPr txBox="1"/>
          <p:nvPr>
            <p:ph idx="2" type="title"/>
          </p:nvPr>
        </p:nvSpPr>
        <p:spPr>
          <a:xfrm>
            <a:off x="713225" y="2115868"/>
            <a:ext cx="2572475" cy="60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latin typeface="Arial"/>
                <a:ea typeface="Arial"/>
                <a:cs typeface="Arial"/>
                <a:sym typeface="Arial"/>
              </a:rPr>
              <a:t>Обяснение на съвместното създаване</a:t>
            </a:r>
            <a:endParaRPr>
              <a:latin typeface="Arial"/>
              <a:ea typeface="Arial"/>
              <a:cs typeface="Arial"/>
              <a:sym typeface="Arial"/>
            </a:endParaRPr>
          </a:p>
        </p:txBody>
      </p:sp>
      <p:sp>
        <p:nvSpPr>
          <p:cNvPr id="181" name="Google Shape;181;p4"/>
          <p:cNvSpPr txBox="1"/>
          <p:nvPr>
            <p:ph idx="1" type="subTitle"/>
          </p:nvPr>
        </p:nvSpPr>
        <p:spPr>
          <a:xfrm>
            <a:off x="713225" y="3505050"/>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Обяснение на термина съвместно създаване на продукти/услуги </a:t>
            </a:r>
            <a:endParaRPr/>
          </a:p>
        </p:txBody>
      </p:sp>
      <p:sp>
        <p:nvSpPr>
          <p:cNvPr id="182" name="Google Shape;182;p4"/>
          <p:cNvSpPr txBox="1"/>
          <p:nvPr>
            <p:ph idx="3" type="title"/>
          </p:nvPr>
        </p:nvSpPr>
        <p:spPr>
          <a:xfrm>
            <a:off x="3285675" y="2137072"/>
            <a:ext cx="2572500" cy="60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latin typeface="Arial"/>
                <a:ea typeface="Arial"/>
                <a:cs typeface="Arial"/>
                <a:sym typeface="Arial"/>
              </a:rPr>
              <a:t>Изследване на пример (Casestudy)</a:t>
            </a:r>
            <a:endParaRPr>
              <a:latin typeface="Arial"/>
              <a:ea typeface="Arial"/>
              <a:cs typeface="Arial"/>
              <a:sym typeface="Arial"/>
            </a:endParaRPr>
          </a:p>
        </p:txBody>
      </p:sp>
      <p:sp>
        <p:nvSpPr>
          <p:cNvPr id="183" name="Google Shape;183;p4"/>
          <p:cNvSpPr txBox="1"/>
          <p:nvPr>
            <p:ph idx="5" type="subTitle"/>
          </p:nvPr>
        </p:nvSpPr>
        <p:spPr>
          <a:xfrm>
            <a:off x="3285750" y="3505050"/>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Успешен пример за модел на съвместно създавaне</a:t>
            </a:r>
            <a:endParaRPr/>
          </a:p>
        </p:txBody>
      </p:sp>
      <p:sp>
        <p:nvSpPr>
          <p:cNvPr id="184" name="Google Shape;184;p4"/>
          <p:cNvSpPr txBox="1"/>
          <p:nvPr>
            <p:ph idx="4" type="title"/>
          </p:nvPr>
        </p:nvSpPr>
        <p:spPr>
          <a:xfrm>
            <a:off x="5858175" y="2242841"/>
            <a:ext cx="2572500" cy="60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latin typeface="Arial"/>
                <a:ea typeface="Arial"/>
                <a:cs typeface="Arial"/>
                <a:sym typeface="Arial"/>
              </a:rPr>
              <a:t>Дейност</a:t>
            </a:r>
            <a:endParaRPr>
              <a:latin typeface="Arial"/>
              <a:ea typeface="Arial"/>
              <a:cs typeface="Arial"/>
              <a:sym typeface="Arial"/>
            </a:endParaRPr>
          </a:p>
        </p:txBody>
      </p:sp>
      <p:sp>
        <p:nvSpPr>
          <p:cNvPr id="185" name="Google Shape;185;p4"/>
          <p:cNvSpPr txBox="1"/>
          <p:nvPr>
            <p:ph idx="6" type="subTitle"/>
          </p:nvPr>
        </p:nvSpPr>
        <p:spPr>
          <a:xfrm>
            <a:off x="5858250" y="3505050"/>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Дейности на участниците за изготвяне на бизнес предложение за съвместно създаване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7"/>
          <p:cNvGrpSpPr/>
          <p:nvPr/>
        </p:nvGrpSpPr>
        <p:grpSpPr>
          <a:xfrm>
            <a:off x="791535" y="1955730"/>
            <a:ext cx="2378309" cy="2149787"/>
            <a:chOff x="1133660" y="2029217"/>
            <a:chExt cx="2378309" cy="2149787"/>
          </a:xfrm>
        </p:grpSpPr>
        <p:sp>
          <p:nvSpPr>
            <p:cNvPr id="191" name="Google Shape;191;p7"/>
            <p:cNvSpPr/>
            <p:nvPr/>
          </p:nvSpPr>
          <p:spPr>
            <a:xfrm>
              <a:off x="1133660" y="2995691"/>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1133660" y="2673533"/>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1133660" y="2351375"/>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1133660" y="2029217"/>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5" name="Google Shape;195;p7"/>
          <p:cNvCxnSpPr/>
          <p:nvPr/>
        </p:nvCxnSpPr>
        <p:spPr>
          <a:xfrm flipH="1" rot="10800000">
            <a:off x="2497674" y="2521813"/>
            <a:ext cx="1338000" cy="14700"/>
          </a:xfrm>
          <a:prstGeom prst="straightConnector1">
            <a:avLst/>
          </a:prstGeom>
          <a:noFill/>
          <a:ln cap="flat" cmpd="sng" w="19050">
            <a:solidFill>
              <a:srgbClr val="15A7A1"/>
            </a:solidFill>
            <a:prstDash val="solid"/>
            <a:round/>
            <a:headEnd len="sm" w="sm" type="none"/>
            <a:tailEnd len="sm" w="sm" type="none"/>
          </a:ln>
        </p:spPr>
      </p:cxnSp>
      <p:cxnSp>
        <p:nvCxnSpPr>
          <p:cNvPr id="196" name="Google Shape;196;p7"/>
          <p:cNvCxnSpPr/>
          <p:nvPr/>
        </p:nvCxnSpPr>
        <p:spPr>
          <a:xfrm flipH="1" rot="10800000">
            <a:off x="2712413" y="2836040"/>
            <a:ext cx="1117500" cy="11700"/>
          </a:xfrm>
          <a:prstGeom prst="straightConnector1">
            <a:avLst/>
          </a:prstGeom>
          <a:noFill/>
          <a:ln cap="flat" cmpd="sng" w="19050">
            <a:solidFill>
              <a:schemeClr val="accent3"/>
            </a:solidFill>
            <a:prstDash val="solid"/>
            <a:round/>
            <a:headEnd len="sm" w="sm" type="none"/>
            <a:tailEnd len="sm" w="sm" type="none"/>
          </a:ln>
        </p:spPr>
      </p:cxnSp>
      <p:cxnSp>
        <p:nvCxnSpPr>
          <p:cNvPr id="197" name="Google Shape;197;p7"/>
          <p:cNvCxnSpPr/>
          <p:nvPr/>
        </p:nvCxnSpPr>
        <p:spPr>
          <a:xfrm flipH="1" rot="10800000">
            <a:off x="2515836" y="3154877"/>
            <a:ext cx="1338000" cy="14700"/>
          </a:xfrm>
          <a:prstGeom prst="straightConnector1">
            <a:avLst/>
          </a:prstGeom>
          <a:noFill/>
          <a:ln cap="flat" cmpd="sng" w="19050">
            <a:solidFill>
              <a:schemeClr val="accent4"/>
            </a:solidFill>
            <a:prstDash val="solid"/>
            <a:round/>
            <a:headEnd len="sm" w="sm" type="none"/>
            <a:tailEnd len="sm" w="sm" type="none"/>
          </a:ln>
        </p:spPr>
      </p:cxnSp>
      <p:cxnSp>
        <p:nvCxnSpPr>
          <p:cNvPr id="198" name="Google Shape;198;p7"/>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199" name="Google Shape;199;p7"/>
          <p:cNvSpPr txBox="1"/>
          <p:nvPr>
            <p:ph type="title"/>
          </p:nvPr>
        </p:nvSpPr>
        <p:spPr>
          <a:xfrm>
            <a:off x="591160" y="40109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latin typeface="Arial"/>
                <a:ea typeface="Arial"/>
                <a:cs typeface="Arial"/>
                <a:sym typeface="Arial"/>
              </a:rPr>
              <a:t>Какво е съвместно създаване на продукти / услуги?</a:t>
            </a:r>
            <a:endParaRPr/>
          </a:p>
        </p:txBody>
      </p:sp>
      <p:sp>
        <p:nvSpPr>
          <p:cNvPr id="200" name="Google Shape;200;p7"/>
          <p:cNvSpPr txBox="1"/>
          <p:nvPr/>
        </p:nvSpPr>
        <p:spPr>
          <a:xfrm>
            <a:off x="4034159" y="1622061"/>
            <a:ext cx="4534722" cy="31392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800" u="none" cap="none" strike="noStrike">
                <a:solidFill>
                  <a:srgbClr val="202124"/>
                </a:solidFill>
                <a:latin typeface="arial"/>
                <a:ea typeface="arial"/>
                <a:cs typeface="arial"/>
                <a:sym typeface="arial"/>
              </a:rPr>
              <a:t>Съвместното създаване е практиката на сътрудничество с други заинтересовани страни, за да се направлява процесът на създаване. </a:t>
            </a:r>
            <a:endParaRPr/>
          </a:p>
          <a:p>
            <a:pPr indent="0" lvl="0" marL="0" marR="0" rtl="0" algn="l">
              <a:lnSpc>
                <a:spcPct val="100000"/>
              </a:lnSpc>
              <a:spcBef>
                <a:spcPts val="0"/>
              </a:spcBef>
              <a:spcAft>
                <a:spcPts val="0"/>
              </a:spcAft>
              <a:buNone/>
            </a:pPr>
            <a:r>
              <a:rPr b="0" i="0" lang="en-IE" sz="1800" u="none" cap="none" strike="noStrike">
                <a:solidFill>
                  <a:srgbClr val="202124"/>
                </a:solidFill>
                <a:latin typeface="arial"/>
                <a:ea typeface="arial"/>
                <a:cs typeface="arial"/>
                <a:sym typeface="arial"/>
              </a:rPr>
              <a:t>Участници с различни роли предлагат различни идеи, които се съгласуват, обикновено в рамките на уъркшопове. По този начин създателите могат да получат по-цялостни възгледи за това какво трябва да включва даден продукт или услуга.</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type="title"/>
          </p:nvPr>
        </p:nvSpPr>
        <p:spPr>
          <a:xfrm>
            <a:off x="-10011925" y="576463"/>
            <a:ext cx="385890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My work - project 2</a:t>
            </a:r>
            <a:endParaRPr/>
          </a:p>
        </p:txBody>
      </p:sp>
      <p:sp>
        <p:nvSpPr>
          <p:cNvPr id="206" name="Google Shape;206;p6"/>
          <p:cNvSpPr txBox="1"/>
          <p:nvPr>
            <p:ph idx="1" type="subTitle"/>
          </p:nvPr>
        </p:nvSpPr>
        <p:spPr>
          <a:xfrm>
            <a:off x="-10011800" y="1182138"/>
            <a:ext cx="3265500" cy="6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IE" sz="1400" u="none" cap="none" strike="noStrike">
                <a:solidFill>
                  <a:srgbClr val="000000"/>
                </a:solidFill>
                <a:latin typeface="Arial"/>
                <a:ea typeface="Arial"/>
                <a:cs typeface="Arial"/>
                <a:sym typeface="Arial"/>
              </a:rPr>
              <a:t>Venus has a beautiful name and is the second planet from the Sun</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flipH="1">
            <a:off x="-1019175" y="3150311"/>
            <a:ext cx="3730796" cy="3588793"/>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flipH="1">
            <a:off x="-149170" y="4001525"/>
            <a:ext cx="1876800" cy="1876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 name="Google Shape;209;p6"/>
          <p:cNvPicPr preferRelativeResize="0"/>
          <p:nvPr/>
        </p:nvPicPr>
        <p:blipFill rotWithShape="1">
          <a:blip r:embed="rId3">
            <a:alphaModFix/>
          </a:blip>
          <a:srcRect b="0" l="29358" r="29357" t="0"/>
          <a:stretch/>
        </p:blipFill>
        <p:spPr>
          <a:xfrm>
            <a:off x="713100" y="576463"/>
            <a:ext cx="3160200" cy="3217200"/>
          </a:xfrm>
          <a:prstGeom prst="ellipse">
            <a:avLst/>
          </a:prstGeom>
          <a:noFill/>
          <a:ln>
            <a:noFill/>
          </a:ln>
        </p:spPr>
      </p:pic>
      <p:sp>
        <p:nvSpPr>
          <p:cNvPr id="210" name="Google Shape;210;p6"/>
          <p:cNvSpPr/>
          <p:nvPr/>
        </p:nvSpPr>
        <p:spPr>
          <a:xfrm>
            <a:off x="713773" y="2396688"/>
            <a:ext cx="3160161" cy="158130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
          <p:cNvSpPr txBox="1"/>
          <p:nvPr>
            <p:ph type="title"/>
          </p:nvPr>
        </p:nvSpPr>
        <p:spPr>
          <a:xfrm>
            <a:off x="3873300" y="475593"/>
            <a:ext cx="4706437" cy="14130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latin typeface="Arial"/>
                <a:ea typeface="Arial"/>
                <a:cs typeface="Arial"/>
                <a:sym typeface="Arial"/>
              </a:rPr>
              <a:t>Що е то съвместно създаване с потребителите</a:t>
            </a:r>
            <a:endParaRPr>
              <a:latin typeface="Arial"/>
              <a:ea typeface="Arial"/>
              <a:cs typeface="Arial"/>
              <a:sym typeface="Arial"/>
            </a:endParaRPr>
          </a:p>
        </p:txBody>
      </p:sp>
      <p:sp>
        <p:nvSpPr>
          <p:cNvPr id="212" name="Google Shape;212;p6"/>
          <p:cNvSpPr txBox="1"/>
          <p:nvPr>
            <p:ph idx="1" type="subTitle"/>
          </p:nvPr>
        </p:nvSpPr>
        <p:spPr>
          <a:xfrm>
            <a:off x="4013031" y="1660669"/>
            <a:ext cx="4838700" cy="31194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IE">
                <a:solidFill>
                  <a:schemeClr val="dk1"/>
                </a:solidFill>
              </a:rPr>
              <a:t>Съвместното създаване е налице, </a:t>
            </a:r>
            <a:r>
              <a:rPr b="1" lang="en-IE">
                <a:solidFill>
                  <a:srgbClr val="E7501B"/>
                </a:solidFill>
              </a:rPr>
              <a:t>когато фирмите включват клиентите като партньори в процеса на разработване на продукта</a:t>
            </a:r>
            <a:r>
              <a:rPr lang="en-IE">
                <a:solidFill>
                  <a:schemeClr val="dk1"/>
                </a:solidFill>
              </a:rPr>
              <a:t>.</a:t>
            </a:r>
            <a:r>
              <a:rPr b="0" i="0" lang="en-IE" u="none" strike="noStrike">
                <a:solidFill>
                  <a:schemeClr val="dk1"/>
                </a:solidFill>
                <a:latin typeface="Arial"/>
                <a:ea typeface="Arial"/>
                <a:cs typeface="Arial"/>
                <a:sym typeface="Arial"/>
              </a:rPr>
              <a:t>(Prahalad &amp; Ramaswamy, 2004). </a:t>
            </a:r>
            <a:endParaRPr/>
          </a:p>
          <a:p>
            <a:pPr indent="0" lvl="0" marL="0" rtl="0" algn="l">
              <a:lnSpc>
                <a:spcPct val="100000"/>
              </a:lnSpc>
              <a:spcBef>
                <a:spcPts val="0"/>
              </a:spcBef>
              <a:spcAft>
                <a:spcPts val="0"/>
              </a:spcAft>
              <a:buSzPts val="16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600"/>
              <a:buNone/>
            </a:pPr>
            <a:r>
              <a:rPr lang="en-IE">
                <a:solidFill>
                  <a:schemeClr val="dk1"/>
                </a:solidFill>
              </a:rPr>
              <a:t>Те си взаимодействат с цел </a:t>
            </a:r>
            <a:r>
              <a:rPr b="1" lang="en-IE">
                <a:solidFill>
                  <a:srgbClr val="E7501B"/>
                </a:solidFill>
              </a:rPr>
              <a:t>създаване на обща стойност</a:t>
            </a:r>
            <a:r>
              <a:rPr lang="en-IE">
                <a:solidFill>
                  <a:schemeClr val="dk1"/>
                </a:solidFill>
              </a:rPr>
              <a:t> </a:t>
            </a:r>
            <a:r>
              <a:rPr b="0" i="0" lang="en-IE" u="none" strike="noStrike">
                <a:solidFill>
                  <a:schemeClr val="dk1"/>
                </a:solidFill>
                <a:latin typeface="Arial"/>
                <a:ea typeface="Arial"/>
                <a:cs typeface="Arial"/>
                <a:sym typeface="Arial"/>
              </a:rPr>
              <a:t>(Van Dijk, Antonides &amp; Schillewaert, 2014). </a:t>
            </a:r>
            <a:endParaRPr/>
          </a:p>
          <a:p>
            <a:pPr indent="0" lvl="0" marL="0" rtl="0" algn="l">
              <a:lnSpc>
                <a:spcPct val="100000"/>
              </a:lnSpc>
              <a:spcBef>
                <a:spcPts val="0"/>
              </a:spcBef>
              <a:spcAft>
                <a:spcPts val="0"/>
              </a:spcAft>
              <a:buSzPts val="16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600"/>
              <a:buNone/>
            </a:pPr>
            <a:r>
              <a:rPr lang="en-IE"/>
              <a:t>По този начин фирмите използват притока на информация, за да ускорят иновациите.</a:t>
            </a:r>
            <a:r>
              <a:rPr b="0" i="0" lang="en-IE" u="none" strike="noStrike">
                <a:solidFill>
                  <a:schemeClr val="dk1"/>
                </a:solidFill>
                <a:latin typeface="Arial"/>
                <a:ea typeface="Arial"/>
                <a:cs typeface="Arial"/>
                <a:sym typeface="Arial"/>
              </a:rPr>
              <a:t> (Pee, 2016).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IE">
                <a:solidFill>
                  <a:schemeClr val="dk1"/>
                </a:solidFill>
              </a:rPr>
              <a:t>O</a:t>
            </a:r>
            <a:r>
              <a:rPr lang="en-IE"/>
              <a:t>свен съвместно създаване, често се използват по подобен начин и термините "отворена иновация" или "съвместна иновация”.</a:t>
            </a:r>
            <a:endParaRPr>
              <a:solidFill>
                <a:schemeClr val="dk1"/>
              </a:solidFill>
              <a:latin typeface="Arial"/>
              <a:ea typeface="Arial"/>
              <a:cs typeface="Arial"/>
              <a:sym typeface="Arial"/>
            </a:endParaRPr>
          </a:p>
        </p:txBody>
      </p:sp>
      <p:sp>
        <p:nvSpPr>
          <p:cNvPr id="213" name="Google Shape;213;p6"/>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214" name="Google Shape;214;p6"/>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2095458" y="223083"/>
            <a:ext cx="385890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latin typeface="Arial"/>
                <a:ea typeface="Arial"/>
                <a:cs typeface="Arial"/>
                <a:sym typeface="Arial"/>
              </a:rPr>
              <a:t>Изследване на пример</a:t>
            </a:r>
            <a:endParaRPr>
              <a:latin typeface="Arial"/>
              <a:ea typeface="Arial"/>
              <a:cs typeface="Arial"/>
              <a:sym typeface="Arial"/>
            </a:endParaRPr>
          </a:p>
        </p:txBody>
      </p:sp>
      <p:sp>
        <p:nvSpPr>
          <p:cNvPr id="220" name="Google Shape;220;p9"/>
          <p:cNvSpPr txBox="1"/>
          <p:nvPr/>
        </p:nvSpPr>
        <p:spPr>
          <a:xfrm>
            <a:off x="3545220" y="1053652"/>
            <a:ext cx="5059021" cy="375483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IE" sz="1400" u="none" cap="none" strike="noStrike">
                <a:solidFill>
                  <a:srgbClr val="000000"/>
                </a:solidFill>
                <a:latin typeface="Arial"/>
                <a:ea typeface="Arial"/>
                <a:cs typeface="Arial"/>
                <a:sym typeface="Arial"/>
              </a:rPr>
              <a:t>RITTER SPORT е една от най-популярните марки захарни изделия в Германия, известна със своята квадратна форма. Производителят на шоколад има оборот от 470 млн. евро и изнася в повече от сто държави (Ritter Sport, 2016 г.).</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E" sz="1400" u="none" cap="none" strike="noStrike">
                <a:solidFill>
                  <a:srgbClr val="000000"/>
                </a:solidFill>
                <a:latin typeface="Arial"/>
                <a:ea typeface="Arial"/>
                <a:cs typeface="Arial"/>
                <a:sym typeface="Arial"/>
              </a:rPr>
              <a:t>Ritter Sport разполага с важен онлайн актив - интерактивна уебстраница, наречена Sortenkreation (в превод: създаване на разновидности). Платформата насърчава клиентите да генерират идеи за нови продукти и по този начин да участват в съвместното им създаване.</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E" sz="1400" u="none" cap="none" strike="noStrike">
                <a:solidFill>
                  <a:srgbClr val="000000"/>
                </a:solidFill>
                <a:latin typeface="Arial"/>
                <a:ea typeface="Arial"/>
                <a:cs typeface="Arial"/>
                <a:sym typeface="Arial"/>
              </a:rPr>
              <a:t>Те могат да избират съставки, да добавят описание и да създадат дизайн. Освен това потребителите могат да харесват, коментират и споделят своите или чужди идеи с приятели в социалните мрежи.</a:t>
            </a:r>
            <a:endParaRPr b="0" i="0" sz="1400" u="none" cap="none" strike="noStrike">
              <a:solidFill>
                <a:srgbClr val="000000"/>
              </a:solidFill>
              <a:latin typeface="Arial"/>
              <a:ea typeface="Arial"/>
              <a:cs typeface="Arial"/>
              <a:sym typeface="Arial"/>
            </a:endParaRPr>
          </a:p>
        </p:txBody>
      </p:sp>
      <p:pic>
        <p:nvPicPr>
          <p:cNvPr descr="Ritter Sport – Obala Grupa" id="221" name="Google Shape;221;p9"/>
          <p:cNvPicPr preferRelativeResize="0"/>
          <p:nvPr/>
        </p:nvPicPr>
        <p:blipFill rotWithShape="1">
          <a:blip r:embed="rId3">
            <a:alphaModFix/>
          </a:blip>
          <a:srcRect b="0" l="11964" r="0"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ph type="title"/>
          </p:nvPr>
        </p:nvSpPr>
        <p:spPr>
          <a:xfrm>
            <a:off x="2088201" y="85197"/>
            <a:ext cx="385890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latin typeface="Arial"/>
                <a:ea typeface="Arial"/>
                <a:cs typeface="Arial"/>
                <a:sym typeface="Arial"/>
              </a:rPr>
              <a:t>Изследване на пример</a:t>
            </a:r>
            <a:endParaRPr/>
          </a:p>
        </p:txBody>
      </p:sp>
      <p:sp>
        <p:nvSpPr>
          <p:cNvPr id="227" name="Google Shape;227;p24"/>
          <p:cNvSpPr txBox="1"/>
          <p:nvPr/>
        </p:nvSpPr>
        <p:spPr>
          <a:xfrm>
            <a:off x="1447801" y="833897"/>
            <a:ext cx="6560126"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В социалните мрежи се появява шоколад с логото на Ritter Sport и името «брокат от еднорог». Потребителите в цялата мрежа споделят и коментират изключително интензивно публикациите за шоколада с еднорог. Шоколадът е фалшив, но въпреки това случката помага на Ritter Sport да установи и измери огромен потенциал за съвместна работа с потребителите на тематика «еднорог».</a:t>
            </a:r>
            <a:endParaRPr b="0" i="0" sz="1400" u="none" cap="none" strike="noStrike">
              <a:solidFill>
                <a:srgbClr val="000000"/>
              </a:solidFill>
              <a:latin typeface="Arial"/>
              <a:ea typeface="Arial"/>
              <a:cs typeface="Arial"/>
              <a:sym typeface="Arial"/>
            </a:endParaRPr>
          </a:p>
        </p:txBody>
      </p:sp>
      <p:pic>
        <p:nvPicPr>
          <p:cNvPr id="228" name="Google Shape;228;p24"/>
          <p:cNvPicPr preferRelativeResize="0"/>
          <p:nvPr/>
        </p:nvPicPr>
        <p:blipFill rotWithShape="1">
          <a:blip r:embed="rId3">
            <a:alphaModFix/>
          </a:blip>
          <a:srcRect b="0" l="0" r="0" t="0"/>
          <a:stretch/>
        </p:blipFill>
        <p:spPr>
          <a:xfrm>
            <a:off x="1946896" y="2158653"/>
            <a:ext cx="4853048" cy="2449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nvSpPr>
        <p:spPr>
          <a:xfrm>
            <a:off x="1433250" y="873274"/>
            <a:ext cx="693346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chemeClr val="dk1"/>
                </a:solidFill>
                <a:latin typeface="Arial"/>
                <a:ea typeface="Arial"/>
                <a:cs typeface="Arial"/>
                <a:sym typeface="Arial"/>
              </a:rPr>
              <a:t>Ritter Sport започва да произвежда шоколада с еднорог в ограничена серия и обявява пускането му онлайн в социалните мрежи. Освен това фирменият комуникационен отдел работи с инфлуенсъри, за да разпространи още повече информацията за продукта. Резултатите са страхотни, също както и еднороговия шоколад. Шоколадовите блокчета са разпродадени в рамките на няколко часа. Търсенето е толкова лавинообразно, че потребителите, които успешно са закупили шоколадово блокче с еднорог ги препродават в eBay на цена до 333 пъти по-висока от първоначалната продажна от 1,99 евро.</a:t>
            </a:r>
            <a:endParaRPr b="0" i="0" sz="1400" u="none" cap="none" strike="noStrike">
              <a:solidFill>
                <a:srgbClr val="000000"/>
              </a:solidFill>
              <a:latin typeface="Arial"/>
              <a:ea typeface="Arial"/>
              <a:cs typeface="Arial"/>
              <a:sym typeface="Arial"/>
            </a:endParaRPr>
          </a:p>
        </p:txBody>
      </p:sp>
      <p:pic>
        <p:nvPicPr>
          <p:cNvPr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id="234" name="Google Shape;234;p25"/>
          <p:cNvPicPr preferRelativeResize="0"/>
          <p:nvPr/>
        </p:nvPicPr>
        <p:blipFill rotWithShape="1">
          <a:blip r:embed="rId3">
            <a:alphaModFix/>
          </a:blip>
          <a:srcRect b="0" l="0" r="0" t="0"/>
          <a:stretch/>
        </p:blipFill>
        <p:spPr>
          <a:xfrm>
            <a:off x="1585863" y="2766899"/>
            <a:ext cx="4525818" cy="2037404"/>
          </a:xfrm>
          <a:prstGeom prst="rect">
            <a:avLst/>
          </a:prstGeom>
          <a:noFill/>
          <a:ln>
            <a:noFill/>
          </a:ln>
        </p:spPr>
      </p:pic>
      <p:sp>
        <p:nvSpPr>
          <p:cNvPr id="235" name="Google Shape;235;p25"/>
          <p:cNvSpPr txBox="1"/>
          <p:nvPr/>
        </p:nvSpPr>
        <p:spPr>
          <a:xfrm>
            <a:off x="2095458" y="73677"/>
            <a:ext cx="3858900" cy="60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3800"/>
              <a:buFont typeface="Bebas Neue"/>
              <a:buNone/>
            </a:pPr>
            <a:r>
              <a:rPr b="0" i="0" lang="en-IE" sz="3800" u="none" cap="none" strike="noStrike">
                <a:solidFill>
                  <a:srgbClr val="15A7A1"/>
                </a:solidFill>
                <a:latin typeface="Arial"/>
                <a:ea typeface="Arial"/>
                <a:cs typeface="Arial"/>
                <a:sym typeface="Arial"/>
              </a:rPr>
              <a:t>Изследване на пример</a:t>
            </a:r>
            <a:endParaRPr b="0" i="0" sz="3800" u="none" cap="none" strike="noStrike">
              <a:solidFill>
                <a:srgbClr val="15A7A1"/>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Nolan</dc:creator>
</cp:coreProperties>
</file>