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nhpoQ5/rNLjY/0Zxjsbzsi3ZX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C3AE4702-E8E0-AD71-3C02-6903E2FEBC98}"/>
              </a:ext>
            </a:extLst>
          </p:cNvPr>
          <p:cNvPicPr preferRelativeResize="0"/>
          <p:nvPr userDrawn="1"/>
        </p:nvPicPr>
        <p:blipFill rotWithShape="1">
          <a:blip r:embed="rId3">
            <a:alphaModFix/>
          </a:blip>
          <a:srcRect r="25004"/>
          <a:stretch/>
        </p:blipFill>
        <p:spPr>
          <a:xfrm>
            <a:off x="77933" y="4796571"/>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99ADB5E-8366-0623-A5BD-AB87E4F95B0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411A812-30A5-23A5-C7C3-AD36F3773C9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618142"/>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1E4E8A5-048F-0660-0758-9E1001876B4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EBE12E6-4B2C-0BD6-4A96-5EEC0A3D404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0F62CA3-E21E-A68B-5688-636B0B24937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A97F2C2-94A9-DB8F-D857-9385D5CDFDF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61665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5815FCE-7EEA-6B6D-63F8-EA50D4310F1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A1D305E-F197-2A0C-742C-908A943C178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72804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ECBA9F7-D515-BD55-C74B-E403BBBA952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64AB00-1A26-CA17-5668-2D39E46A40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D39EA3B-3BF5-8955-268D-1B4AD700FBC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6DBBC73-D115-1117-C636-8C292E2167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A315467-74E1-DF26-0A12-AF277C04097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7870203-EBD5-76E3-FE4F-F3403AEB576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0A97AB8-1D15-87E5-DAD3-1B721FF95928}"/>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18" descr="Graphical user interface, text, application&#10;&#10;Description automatically generated"/>
          <p:cNvPicPr preferRelativeResize="0"/>
          <p:nvPr/>
        </p:nvPicPr>
        <p:blipFill rotWithShape="1">
          <a:blip r:embed="rId3">
            <a:alphaModFix/>
          </a:blip>
          <a:srcRect r="25004"/>
          <a:stretch/>
        </p:blipFill>
        <p:spPr>
          <a:xfrm>
            <a:off x="72618" y="477328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D52BED7-561F-9658-F241-57AD411F948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C7A4158-6047-7AEF-3BC9-73BC537744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17"/>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7"/>
          <p:cNvGrpSpPr/>
          <p:nvPr/>
        </p:nvGrpSpPr>
        <p:grpSpPr>
          <a:xfrm flipH="1">
            <a:off x="8334088" y="-88507"/>
            <a:ext cx="856882" cy="1353967"/>
            <a:chOff x="4210925" y="3949824"/>
            <a:chExt cx="325625" cy="514601"/>
          </a:xfrm>
        </p:grpSpPr>
        <p:sp>
          <p:nvSpPr>
            <p:cNvPr id="86" name="Google Shape;86;p1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7"/>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1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7" descr="Graphical user interface, text, application&#10;&#10;Description automatically generated"/>
          <p:cNvPicPr preferRelativeResize="0"/>
          <p:nvPr/>
        </p:nvPicPr>
        <p:blipFill rotWithShape="1">
          <a:blip r:embed="rId3">
            <a:alphaModFix/>
          </a:blip>
          <a:srcRect r="25004"/>
          <a:stretch/>
        </p:blipFill>
        <p:spPr>
          <a:xfrm>
            <a:off x="58826" y="477227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C7D90CF-7932-56BC-9BC5-D39FE6AF023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FBB2FFD-41C7-E5FD-C259-86689A15930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5541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FCC5C18-08E1-B7C6-A204-A7ACB29FFAB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B4A3924-9EE9-0532-F456-F5443467F04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695973"/>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FC96AB3-B9FE-1FB8-B8F7-85695ED82E4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0BBDD32-8DC4-DEAD-D126-A6AB894A4A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ortenkreation.d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025960" y="765268"/>
            <a:ext cx="5434383" cy="1369829"/>
          </a:xfrm>
          <a:prstGeom prst="rect">
            <a:avLst/>
          </a:prstGeom>
          <a:noFill/>
          <a:ln>
            <a:noFill/>
          </a:ln>
        </p:spPr>
        <p:txBody>
          <a:bodyPr spcFirstLastPara="1" wrap="square" lIns="91425" tIns="91425" rIns="91425" bIns="91425" anchor="t" anchorCtr="0">
            <a:noAutofit/>
          </a:bodyPr>
          <a:lstStyle/>
          <a:p>
            <a:pPr lvl="0"/>
            <a:r>
              <a:rPr lang="el-GR" sz="4000" dirty="0"/>
              <a:t>ΕΠΙΧΕΙΡΗΜΑΤΙΚΗ ΜΟΝΤΕΛΟΠΟΙΗΣΗ ΓΙΑ ΕΠΙΧΕΙΡΗΣΕΙΣ ΚΥΚΛΙΚΗΣ ΟΙΚΟΝΟΜΙΑΣ</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Arial"/>
              <a:buNone/>
            </a:pPr>
            <a:r>
              <a:rPr lang="en-IE" sz="2800" b="1" i="0" u="none" strike="noStrike" cap="none" dirty="0">
                <a:solidFill>
                  <a:schemeClr val="lt1"/>
                </a:solidFill>
                <a:latin typeface="Arial"/>
                <a:ea typeface="Arial"/>
                <a:cs typeface="Arial"/>
                <a:sym typeface="Arial"/>
              </a:rPr>
              <a:t>5</a:t>
            </a:r>
            <a:r>
              <a:rPr lang="el-GR" sz="2800" b="1" i="0" u="none" strike="noStrike" cap="none" dirty="0">
                <a:solidFill>
                  <a:schemeClr val="lt1"/>
                </a:solidFill>
                <a:latin typeface="Arial"/>
                <a:ea typeface="Arial"/>
                <a:cs typeface="Arial"/>
                <a:sym typeface="Arial"/>
              </a:rPr>
              <a:t> ΜΑΘΗΜΑΤΑ</a:t>
            </a:r>
            <a:r>
              <a:rPr lang="en-IE" sz="2800" b="1" i="0" u="none" strike="noStrike" cap="none" dirty="0">
                <a:solidFill>
                  <a:schemeClr val="lt1"/>
                </a:solidFill>
                <a:latin typeface="Arial"/>
                <a:ea typeface="Arial"/>
                <a:cs typeface="Arial"/>
                <a:sym typeface="Arial"/>
              </a:rPr>
              <a:t> ΠΟΥ ΘΑ Κ</a:t>
            </a:r>
            <a:r>
              <a:rPr lang="el-GR" sz="2800" b="1" i="0" u="none" strike="noStrike" cap="none" dirty="0">
                <a:solidFill>
                  <a:schemeClr val="lt1"/>
                </a:solidFill>
                <a:latin typeface="Arial"/>
                <a:ea typeface="Arial"/>
                <a:cs typeface="Arial"/>
                <a:sym typeface="Arial"/>
              </a:rPr>
              <a:t>Α</a:t>
            </a:r>
            <a:r>
              <a:rPr lang="en-IE" sz="2800" b="1" i="0" u="none" strike="noStrike" cap="none" dirty="0">
                <a:solidFill>
                  <a:schemeClr val="lt1"/>
                </a:solidFill>
                <a:latin typeface="Arial"/>
                <a:ea typeface="Arial"/>
                <a:cs typeface="Arial"/>
                <a:sym typeface="Arial"/>
              </a:rPr>
              <a:t>ΝΟΥΝ ΤΗ ΣΥΝ-ΔΗΜΙΟΥΡΓ</a:t>
            </a:r>
            <a:r>
              <a:rPr lang="el-GR" sz="2800" b="1" i="0" u="none" strike="noStrike" cap="none" dirty="0">
                <a:solidFill>
                  <a:schemeClr val="lt1"/>
                </a:solidFill>
                <a:latin typeface="Arial"/>
                <a:ea typeface="Arial"/>
                <a:cs typeface="Arial"/>
                <a:sym typeface="Arial"/>
              </a:rPr>
              <a:t>Ι</a:t>
            </a:r>
            <a:r>
              <a:rPr lang="en-IE" sz="2800" b="1" i="0" u="none" strike="noStrike" cap="none" dirty="0">
                <a:solidFill>
                  <a:schemeClr val="lt1"/>
                </a:solidFill>
                <a:latin typeface="Arial"/>
                <a:ea typeface="Arial"/>
                <a:cs typeface="Arial"/>
                <a:sym typeface="Arial"/>
              </a:rPr>
              <a:t>Α ΣΑΣ ΕΠΙΤΥΧΗΜ</a:t>
            </a:r>
            <a:r>
              <a:rPr lang="el-GR" sz="2800" b="1" i="0" u="none" strike="noStrike" cap="none" dirty="0">
                <a:solidFill>
                  <a:schemeClr val="lt1"/>
                </a:solidFill>
                <a:latin typeface="Arial"/>
                <a:ea typeface="Arial"/>
                <a:cs typeface="Arial"/>
                <a:sym typeface="Arial"/>
              </a:rPr>
              <a:t>Ε</a:t>
            </a:r>
            <a:r>
              <a:rPr lang="en-IE" sz="2800" b="1" i="0" u="none" strike="noStrike" cap="none" dirty="0">
                <a:solidFill>
                  <a:schemeClr val="lt1"/>
                </a:solidFill>
                <a:latin typeface="Arial"/>
                <a:ea typeface="Arial"/>
                <a:cs typeface="Arial"/>
                <a:sym typeface="Arial"/>
              </a:rPr>
              <a:t>ΝΗ</a:t>
            </a:r>
            <a:endParaRPr dirty="0"/>
          </a:p>
          <a:p>
            <a:pPr marL="0" lvl="0" indent="0" algn="ctr" rtl="0">
              <a:lnSpc>
                <a:spcPct val="100000"/>
              </a:lnSpc>
              <a:spcBef>
                <a:spcPts val="0"/>
              </a:spcBef>
              <a:spcAft>
                <a:spcPts val="0"/>
              </a:spcAft>
              <a:buSzPts val="21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6"/>
          <p:cNvGrpSpPr/>
          <p:nvPr/>
        </p:nvGrpSpPr>
        <p:grpSpPr>
          <a:xfrm>
            <a:off x="2858975" y="-386925"/>
            <a:ext cx="701425" cy="247750"/>
            <a:chOff x="2858975" y="3984400"/>
            <a:chExt cx="701425" cy="247750"/>
          </a:xfrm>
        </p:grpSpPr>
        <p:sp>
          <p:nvSpPr>
            <p:cNvPr id="220" name="Google Shape;220;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6"/>
          <p:cNvSpPr txBox="1">
            <a:spLocks noGrp="1"/>
          </p:cNvSpPr>
          <p:nvPr>
            <p:ph type="title"/>
          </p:nvPr>
        </p:nvSpPr>
        <p:spPr>
          <a:xfrm>
            <a:off x="-448075" y="66153"/>
            <a:ext cx="9004246"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ΜΑΘΗΜΑΤΑ ΠΟΥ Κ</a:t>
            </a:r>
            <a:r>
              <a:rPr lang="el-GR" sz="3200" dirty="0"/>
              <a:t>Α</a:t>
            </a:r>
            <a:r>
              <a:rPr lang="en-IE" sz="3200" dirty="0"/>
              <a:t>ΝΟΥΝ</a:t>
            </a:r>
            <a:br>
              <a:rPr lang="el-GR" sz="3200" dirty="0"/>
            </a:br>
            <a:r>
              <a:rPr lang="en-IE" sz="3200" dirty="0"/>
              <a:t> ΤΗ ΣΥΝ-ΔΗΜΙΟΥΡΓ</a:t>
            </a:r>
            <a:r>
              <a:rPr lang="el-GR" sz="3200" dirty="0"/>
              <a:t>Ι</a:t>
            </a:r>
            <a:r>
              <a:rPr lang="en-IE" sz="3200" dirty="0"/>
              <a:t>Α ΣΑΣ ΕΠΙΤΥΧΗΜ</a:t>
            </a:r>
            <a:r>
              <a:rPr lang="el-GR" sz="3200" dirty="0"/>
              <a:t>Ε</a:t>
            </a:r>
            <a:r>
              <a:rPr lang="en-IE" sz="3200" dirty="0"/>
              <a:t>ΝΗ</a:t>
            </a:r>
            <a:br>
              <a:rPr lang="en-IE" sz="3200" dirty="0"/>
            </a:br>
            <a:endParaRPr sz="3200" dirty="0"/>
          </a:p>
        </p:txBody>
      </p:sp>
      <p:sp>
        <p:nvSpPr>
          <p:cNvPr id="225" name="Google Shape;225;p26"/>
          <p:cNvSpPr txBox="1">
            <a:spLocks noGrp="1"/>
          </p:cNvSpPr>
          <p:nvPr>
            <p:ph type="subTitle" idx="1"/>
          </p:nvPr>
        </p:nvSpPr>
        <p:spPr>
          <a:xfrm>
            <a:off x="769875" y="1221512"/>
            <a:ext cx="5117499"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i="0" u="none" strike="noStrike" cap="none" dirty="0">
                <a:solidFill>
                  <a:srgbClr val="222222"/>
                </a:solidFill>
                <a:latin typeface="Arial"/>
                <a:ea typeface="Arial"/>
                <a:cs typeface="Arial"/>
                <a:sym typeface="Arial"/>
              </a:rPr>
              <a:t>ΑΠΟΜ</a:t>
            </a:r>
            <a:r>
              <a:rPr lang="el-GR" sz="1600" b="1" i="0" u="none" strike="noStrike" cap="none" dirty="0">
                <a:solidFill>
                  <a:srgbClr val="222222"/>
                </a:solidFill>
                <a:latin typeface="Arial"/>
                <a:ea typeface="Arial"/>
                <a:cs typeface="Arial"/>
                <a:sym typeface="Arial"/>
              </a:rPr>
              <a:t>Α</a:t>
            </a:r>
            <a:r>
              <a:rPr lang="en-IE" sz="1600" b="1" i="0" u="none" strike="noStrike" cap="none" dirty="0">
                <a:solidFill>
                  <a:srgbClr val="222222"/>
                </a:solidFill>
                <a:latin typeface="Arial"/>
                <a:ea typeface="Arial"/>
                <a:cs typeface="Arial"/>
                <a:sym typeface="Arial"/>
              </a:rPr>
              <a:t>ΚΡΥΝΣΗ ΑΠ</a:t>
            </a:r>
            <a:r>
              <a:rPr lang="el-GR" sz="1600" b="1" i="0" u="none" strike="noStrike" cap="none" dirty="0">
                <a:solidFill>
                  <a:srgbClr val="222222"/>
                </a:solidFill>
                <a:latin typeface="Arial"/>
                <a:ea typeface="Arial"/>
                <a:cs typeface="Arial"/>
                <a:sym typeface="Arial"/>
              </a:rPr>
              <a:t>Ο</a:t>
            </a:r>
            <a:r>
              <a:rPr lang="en-IE" sz="1600" b="1" i="0" u="none" strike="noStrike" cap="none" dirty="0">
                <a:solidFill>
                  <a:srgbClr val="222222"/>
                </a:solidFill>
                <a:latin typeface="Arial"/>
                <a:ea typeface="Arial"/>
                <a:cs typeface="Arial"/>
                <a:sym typeface="Arial"/>
              </a:rPr>
              <a:t> ΤΗΝ ΠΑΡΑΔΟΣΙΑΚ</a:t>
            </a:r>
            <a:r>
              <a:rPr lang="el-GR" sz="1600" b="1" i="0" u="none" strike="noStrike" cap="none" dirty="0">
                <a:solidFill>
                  <a:srgbClr val="222222"/>
                </a:solidFill>
                <a:latin typeface="Arial"/>
                <a:ea typeface="Arial"/>
                <a:cs typeface="Arial"/>
                <a:sym typeface="Arial"/>
              </a:rPr>
              <a:t>Η </a:t>
            </a:r>
            <a:r>
              <a:rPr lang="en-IE" sz="1600" b="1" i="0" u="none" strike="noStrike" cap="none" dirty="0">
                <a:solidFill>
                  <a:srgbClr val="222222"/>
                </a:solidFill>
                <a:latin typeface="Arial"/>
                <a:ea typeface="Arial"/>
                <a:cs typeface="Arial"/>
                <a:sym typeface="Arial"/>
              </a:rPr>
              <a:t>ΠΡΟΟΠΤΙΚ</a:t>
            </a:r>
            <a:r>
              <a:rPr lang="el-GR" sz="1600" b="1" i="0" u="none" strike="noStrike" cap="none" dirty="0">
                <a:solidFill>
                  <a:srgbClr val="222222"/>
                </a:solidFill>
                <a:latin typeface="Arial"/>
                <a:ea typeface="Arial"/>
                <a:cs typeface="Arial"/>
                <a:sym typeface="Arial"/>
              </a:rPr>
              <a:t>Η</a:t>
            </a:r>
            <a:r>
              <a:rPr lang="en-IE" sz="1600" b="1" i="0" u="none" strike="noStrike" cap="none" dirty="0">
                <a:solidFill>
                  <a:srgbClr val="222222"/>
                </a:solidFill>
                <a:latin typeface="Arial"/>
                <a:ea typeface="Arial"/>
                <a:cs typeface="Arial"/>
                <a:sym typeface="Arial"/>
              </a:rPr>
              <a:t> ΤΟΥ Μ</a:t>
            </a:r>
            <a:r>
              <a:rPr lang="el-GR" sz="1600" b="1" i="0" u="none" strike="noStrike" cap="none" dirty="0">
                <a:solidFill>
                  <a:srgbClr val="222222"/>
                </a:solidFill>
                <a:latin typeface="Arial"/>
                <a:ea typeface="Arial"/>
                <a:cs typeface="Arial"/>
                <a:sym typeface="Arial"/>
              </a:rPr>
              <a:t>Α</a:t>
            </a:r>
            <a:r>
              <a:rPr lang="en-IE" sz="1600" b="1" i="0" u="none" strike="noStrike" cap="none" dirty="0">
                <a:solidFill>
                  <a:srgbClr val="222222"/>
                </a:solidFill>
                <a:latin typeface="Arial"/>
                <a:ea typeface="Arial"/>
                <a:cs typeface="Arial"/>
                <a:sym typeface="Arial"/>
              </a:rPr>
              <a:t>ΡΚΕΤΙΝΓΚ</a:t>
            </a:r>
            <a:endParaRPr dirty="0"/>
          </a:p>
        </p:txBody>
      </p:sp>
      <p:sp>
        <p:nvSpPr>
          <p:cNvPr id="226" name="Google Shape;226;p26"/>
          <p:cNvSpPr txBox="1"/>
          <p:nvPr/>
        </p:nvSpPr>
        <p:spPr>
          <a:xfrm>
            <a:off x="1973835" y="2187955"/>
            <a:ext cx="6640161" cy="249295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Το πρώτο βήμα είναι να αναγνωρίσετε ότι το σύγχρονο μάρκετινγκ έχει ελάχιστα κοινά με την παραδοσιακή άποψη στην οποία επιμένετε. Το Διαδίκτυο, και ειδικότερα τα μέσα κοινωνικής δικτύωσης, είναι από τις μεγαλύτερες εφευρέσεις του 20ού αιώνα και αλλάζουν τον τρόπο με τον οποίο λειτουργεί η διαχείριση της μάρκας και η ανάπτυξη προϊόντων. Σήμερα, οι χρήστες καλύπτουν διάφορους ρόλους, από λιανοπωλητ</a:t>
            </a:r>
            <a:r>
              <a:rPr lang="el-GR" sz="1200" dirty="0" err="1">
                <a:solidFill>
                  <a:schemeClr val="dk1"/>
                </a:solidFill>
              </a:rPr>
              <a:t>ές</a:t>
            </a:r>
            <a:r>
              <a:rPr lang="el-GR" sz="1200" dirty="0">
                <a:solidFill>
                  <a:schemeClr val="dk1"/>
                </a:solidFill>
              </a:rPr>
              <a:t> </a:t>
            </a:r>
            <a:r>
              <a:rPr lang="en-IE" sz="1200" b="0" i="0" u="none" strike="noStrike" cap="none" dirty="0" err="1">
                <a:solidFill>
                  <a:schemeClr val="dk1"/>
                </a:solidFill>
                <a:latin typeface="Arial"/>
                <a:ea typeface="Arial"/>
                <a:cs typeface="Arial"/>
                <a:sym typeface="Arial"/>
              </a:rPr>
              <a:t>στο</a:t>
            </a:r>
            <a:r>
              <a:rPr lang="en-IE" sz="1200" b="0" i="0" u="none" strike="noStrike" cap="none" dirty="0">
                <a:solidFill>
                  <a:schemeClr val="dk1"/>
                </a:solidFill>
                <a:latin typeface="Arial"/>
                <a:ea typeface="Arial"/>
                <a:cs typeface="Arial"/>
                <a:sym typeface="Arial"/>
              </a:rPr>
              <a:t> eBay </a:t>
            </a:r>
            <a:r>
              <a:rPr lang="en-IE" sz="1200" b="0" i="0" u="none" strike="noStrike" cap="none" dirty="0" err="1">
                <a:solidFill>
                  <a:schemeClr val="dk1"/>
                </a:solidFill>
                <a:latin typeface="Arial"/>
                <a:ea typeface="Arial"/>
                <a:cs typeface="Arial"/>
                <a:sym typeface="Arial"/>
              </a:rPr>
              <a:t>έως</a:t>
            </a:r>
            <a:r>
              <a:rPr lang="en-IE" sz="1200" b="0" i="0" u="none" strike="noStrike" cap="none" dirty="0">
                <a:solidFill>
                  <a:schemeClr val="dk1"/>
                </a:solidFill>
                <a:latin typeface="Arial"/>
                <a:ea typeface="Arial"/>
                <a:cs typeface="Arial"/>
                <a:sym typeface="Arial"/>
              </a:rPr>
              <a:t> παρα</a:t>
            </a:r>
            <a:r>
              <a:rPr lang="en-IE" sz="1200" b="0" i="0" u="none" strike="noStrike" cap="none" dirty="0" err="1">
                <a:solidFill>
                  <a:schemeClr val="dk1"/>
                </a:solidFill>
                <a:latin typeface="Arial"/>
                <a:ea typeface="Arial"/>
                <a:cs typeface="Arial"/>
                <a:sym typeface="Arial"/>
              </a:rPr>
              <a:t>γωγ</a:t>
            </a:r>
            <a:r>
              <a:rPr lang="el-GR" sz="1200" b="0" i="0" u="none" strike="noStrike" cap="none" dirty="0" err="1">
                <a:solidFill>
                  <a:schemeClr val="dk1"/>
                </a:solidFill>
                <a:latin typeface="Arial"/>
                <a:ea typeface="Arial"/>
                <a:cs typeface="Arial"/>
                <a:sym typeface="Arial"/>
              </a:rPr>
              <a:t>οί</a:t>
            </a:r>
            <a:r>
              <a:rPr lang="en-IE" sz="1200" b="0" i="0" u="none" strike="noStrike" cap="none" dirty="0">
                <a:solidFill>
                  <a:schemeClr val="dk1"/>
                </a:solidFill>
                <a:latin typeface="Arial"/>
                <a:ea typeface="Arial"/>
                <a:cs typeface="Arial"/>
                <a:sym typeface="Arial"/>
              </a:rPr>
              <a:t> βίντεο στο YouTube (</a:t>
            </a:r>
            <a:r>
              <a:rPr lang="en-IE" sz="1200" b="0" i="0" u="none" strike="noStrike" cap="none" dirty="0" err="1">
                <a:solidFill>
                  <a:schemeClr val="dk1"/>
                </a:solidFill>
                <a:latin typeface="Arial"/>
                <a:ea typeface="Arial"/>
                <a:cs typeface="Arial"/>
                <a:sym typeface="Arial"/>
              </a:rPr>
              <a:t>Hennig-Thurau</a:t>
            </a:r>
            <a:r>
              <a:rPr lang="en-IE" sz="1200" b="0" i="0" u="none" strike="noStrike" cap="none" dirty="0">
                <a:solidFill>
                  <a:schemeClr val="dk1"/>
                </a:solidFill>
                <a:latin typeface="Arial"/>
                <a:ea typeface="Arial"/>
                <a:cs typeface="Arial"/>
                <a:sym typeface="Arial"/>
              </a:rPr>
              <a:t> et al., 2013) και </a:t>
            </a:r>
            <a:r>
              <a:rPr lang="en-IE" sz="1200" b="0" i="0" u="none" strike="noStrike" cap="none" dirty="0" err="1">
                <a:solidFill>
                  <a:schemeClr val="dk1"/>
                </a:solidFill>
                <a:latin typeface="Arial"/>
                <a:ea typeface="Arial"/>
                <a:cs typeface="Arial"/>
                <a:sym typeface="Arial"/>
              </a:rPr>
              <a:t>συνδημιουρ</a:t>
            </a:r>
            <a:r>
              <a:rPr lang="el-GR" sz="1200" dirty="0" err="1">
                <a:solidFill>
                  <a:schemeClr val="dk1"/>
                </a:solidFill>
              </a:rPr>
              <a:t>γοί</a:t>
            </a:r>
            <a:r>
              <a:rPr lang="en-IE" sz="1200" b="0" i="0" u="none" strike="noStrike" cap="none" dirty="0">
                <a:solidFill>
                  <a:schemeClr val="dk1"/>
                </a:solidFill>
                <a:latin typeface="Arial"/>
                <a:ea typeface="Arial"/>
                <a:cs typeface="Arial"/>
                <a:sym typeface="Arial"/>
              </a:rPr>
              <a:t> της μάρκας και των νέων προϊόντων ή υπηρεσιών. Δεν είναι πλέον παθητικοί απορροφητές (Gensler, </a:t>
            </a:r>
            <a:r>
              <a:rPr lang="en-IE" sz="1200" b="0" i="0" u="none" strike="noStrike" cap="none" dirty="0" err="1">
                <a:solidFill>
                  <a:schemeClr val="dk1"/>
                </a:solidFill>
                <a:latin typeface="Arial"/>
                <a:ea typeface="Arial"/>
                <a:cs typeface="Arial"/>
                <a:sym typeface="Arial"/>
              </a:rPr>
              <a:t>Völckner</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Lui-Thompinks </a:t>
            </a:r>
            <a:r>
              <a:rPr lang="en-IE" sz="1200" b="0" i="0" u="none" strike="noStrike" cap="none" dirty="0">
                <a:solidFill>
                  <a:schemeClr val="dk1"/>
                </a:solidFill>
                <a:latin typeface="Arial"/>
                <a:ea typeface="Arial"/>
                <a:cs typeface="Arial"/>
                <a:sym typeface="Arial"/>
              </a:rPr>
              <a:t>&amp; </a:t>
            </a:r>
            <a:r>
              <a:rPr lang="en-IE" sz="1200" b="0" i="0" u="none" strike="noStrike" cap="none" dirty="0" err="1">
                <a:solidFill>
                  <a:schemeClr val="dk1"/>
                </a:solidFill>
                <a:latin typeface="Arial"/>
                <a:ea typeface="Arial"/>
                <a:cs typeface="Arial"/>
                <a:sym typeface="Arial"/>
              </a:rPr>
              <a:t>Wiertz</a:t>
            </a:r>
            <a:r>
              <a:rPr lang="en-IE" sz="1200" b="0" i="0" u="none" strike="noStrike" cap="none" dirty="0">
                <a:solidFill>
                  <a:schemeClr val="dk1"/>
                </a:solidFill>
                <a:latin typeface="Arial"/>
                <a:ea typeface="Arial"/>
                <a:cs typeface="Arial"/>
                <a:sym typeface="Arial"/>
              </a:rPr>
              <a:t>, 2013).</a:t>
            </a:r>
            <a:endParaRPr dirty="0"/>
          </a:p>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Ωστόσο, η συν-δημιουργία δεν λειτουργεί σε μια στιγμή. Πρέπει πρώτα να αμφισβητήσετε τις εσωτερικές δομές και πεποιθήσεις. Συνήθη εμπόδια στην επιτυχή συνδημιουργία είναι οι οργανωτικές ή διοικητικές διαδικασίες μάθησης, όπως η αδράνεια ή η προτίμηση (Woodruff, 1997). Φράσεις όπ</a:t>
            </a:r>
            <a:r>
              <a:rPr lang="en-IE" sz="1200" b="0" i="0" u="none" strike="noStrike" cap="none" dirty="0" err="1">
                <a:solidFill>
                  <a:schemeClr val="dk1"/>
                </a:solidFill>
                <a:latin typeface="Arial"/>
                <a:ea typeface="Arial"/>
                <a:cs typeface="Arial"/>
                <a:sym typeface="Arial"/>
              </a:rPr>
              <a:t>ως</a:t>
            </a:r>
            <a:r>
              <a:rPr lang="en-IE" sz="1200" b="0" i="0" u="none" strike="noStrike" cap="none" dirty="0">
                <a:solidFill>
                  <a:schemeClr val="dk1"/>
                </a:solidFill>
                <a:latin typeface="Arial"/>
                <a:ea typeface="Arial"/>
                <a:cs typeface="Arial"/>
                <a:sym typeface="Arial"/>
              </a:rPr>
              <a:t> </a:t>
            </a:r>
            <a:r>
              <a:rPr lang="el-GR" sz="1200" b="0" i="0" u="none" strike="noStrike" cap="none" dirty="0">
                <a:solidFill>
                  <a:schemeClr val="dk1"/>
                </a:solidFill>
                <a:latin typeface="Arial"/>
                <a:ea typeface="Arial"/>
                <a:cs typeface="Arial"/>
                <a:sym typeface="Arial"/>
              </a:rPr>
              <a:t>«</a:t>
            </a:r>
            <a:r>
              <a:rPr lang="en-IE" sz="1200" b="0" i="0" u="none" strike="noStrike" cap="none" dirty="0" err="1">
                <a:solidFill>
                  <a:schemeClr val="dk1"/>
                </a:solidFill>
                <a:latin typeface="Arial"/>
                <a:ea typeface="Arial"/>
                <a:cs typeface="Arial"/>
                <a:sym typeface="Arial"/>
              </a:rPr>
              <a:t>Μου</a:t>
            </a:r>
            <a:r>
              <a:rPr lang="en-IE" sz="1200" b="0" i="0" u="none" strike="noStrike" cap="none" dirty="0">
                <a:solidFill>
                  <a:schemeClr val="dk1"/>
                </a:solidFill>
                <a:latin typeface="Arial"/>
                <a:ea typeface="Arial"/>
                <a:cs typeface="Arial"/>
                <a:sym typeface="Arial"/>
              </a:rPr>
              <a:t> αρέσει να το κάνω με αυτόν </a:t>
            </a:r>
            <a:r>
              <a:rPr lang="en-IE" sz="1200" b="0" i="0" u="none" strike="noStrike" cap="none" dirty="0" err="1">
                <a:solidFill>
                  <a:schemeClr val="dk1"/>
                </a:solidFill>
                <a:latin typeface="Arial"/>
                <a:ea typeface="Arial"/>
                <a:cs typeface="Arial"/>
                <a:sym typeface="Arial"/>
              </a:rPr>
              <a:t>τον</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τρό</a:t>
            </a:r>
            <a:r>
              <a:rPr lang="en-IE" sz="1200" b="0" i="0" u="none" strike="noStrike" cap="none" dirty="0">
                <a:solidFill>
                  <a:schemeClr val="dk1"/>
                </a:solidFill>
                <a:latin typeface="Arial"/>
                <a:ea typeface="Arial"/>
                <a:cs typeface="Arial"/>
                <a:sym typeface="Arial"/>
              </a:rPr>
              <a:t>πο</a:t>
            </a:r>
            <a:r>
              <a:rPr lang="el-GR" sz="1200" b="0" i="0" u="none" strike="noStrike" cap="none" dirty="0">
                <a:solidFill>
                  <a:schemeClr val="dk1"/>
                </a:solidFill>
                <a:latin typeface="Arial"/>
                <a:ea typeface="Arial"/>
                <a:cs typeface="Arial"/>
                <a:sym typeface="Arial"/>
              </a:rPr>
              <a:t>»</a:t>
            </a:r>
            <a:r>
              <a:rPr lang="en-IE" sz="1200" b="0" i="0" u="none" strike="noStrike" cap="none" dirty="0">
                <a:solidFill>
                  <a:schemeClr val="dk1"/>
                </a:solidFill>
                <a:latin typeface="Arial"/>
                <a:ea typeface="Arial"/>
                <a:cs typeface="Arial"/>
                <a:sym typeface="Arial"/>
              </a:rPr>
              <a:t> ή </a:t>
            </a:r>
            <a:r>
              <a:rPr lang="el-GR" sz="1200" b="0" i="0" u="none" strike="noStrike" cap="none" dirty="0">
                <a:solidFill>
                  <a:schemeClr val="dk1"/>
                </a:solidFill>
                <a:latin typeface="Arial"/>
                <a:ea typeface="Arial"/>
                <a:cs typeface="Arial"/>
                <a:sym typeface="Arial"/>
              </a:rPr>
              <a:t>«</a:t>
            </a:r>
            <a:r>
              <a:rPr lang="en-IE" sz="1200" b="0" i="0" u="none" strike="noStrike" cap="none" dirty="0" err="1">
                <a:solidFill>
                  <a:schemeClr val="dk1"/>
                </a:solidFill>
                <a:latin typeface="Arial"/>
                <a:ea typeface="Arial"/>
                <a:cs typeface="Arial"/>
                <a:sym typeface="Arial"/>
              </a:rPr>
              <a:t>Έτσι</a:t>
            </a:r>
            <a:r>
              <a:rPr lang="en-IE" sz="1200" b="0" i="0" u="none" strike="noStrike" cap="none" dirty="0">
                <a:solidFill>
                  <a:schemeClr val="dk1"/>
                </a:solidFill>
                <a:latin typeface="Arial"/>
                <a:ea typeface="Arial"/>
                <a:cs typeface="Arial"/>
                <a:sym typeface="Arial"/>
              </a:rPr>
              <a:t> κάνουμε τα π</a:t>
            </a:r>
            <a:r>
              <a:rPr lang="en-IE" sz="1200" b="0" i="0" u="none" strike="noStrike" cap="none" dirty="0" err="1">
                <a:solidFill>
                  <a:schemeClr val="dk1"/>
                </a:solidFill>
                <a:latin typeface="Arial"/>
                <a:ea typeface="Arial"/>
                <a:cs typeface="Arial"/>
                <a:sym typeface="Arial"/>
              </a:rPr>
              <a:t>ράγμ</a:t>
            </a:r>
            <a:r>
              <a:rPr lang="en-IE" sz="1200" b="0" i="0" u="none" strike="noStrike" cap="none" dirty="0">
                <a:solidFill>
                  <a:schemeClr val="dk1"/>
                </a:solidFill>
                <a:latin typeface="Arial"/>
                <a:ea typeface="Arial"/>
                <a:cs typeface="Arial"/>
                <a:sym typeface="Arial"/>
              </a:rPr>
              <a:t>ατα</a:t>
            </a:r>
            <a:r>
              <a:rPr lang="el-GR" sz="1200" dirty="0">
                <a:solidFill>
                  <a:schemeClr val="dk1"/>
                </a:solidFill>
              </a:rPr>
              <a:t>»</a:t>
            </a:r>
            <a:r>
              <a:rPr lang="en-IE" sz="1200" b="0" i="0" u="none" strike="noStrike" cap="none" dirty="0">
                <a:solidFill>
                  <a:schemeClr val="dk1"/>
                </a:solidFill>
                <a:latin typeface="Arial"/>
                <a:ea typeface="Arial"/>
                <a:cs typeface="Arial"/>
                <a:sym typeface="Arial"/>
              </a:rPr>
              <a:t> πρέπει να εγκαταλειφθούν από το λεξιλόγιο του οργανισμού σας.</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7"/>
          <p:cNvGrpSpPr/>
          <p:nvPr/>
        </p:nvGrpSpPr>
        <p:grpSpPr>
          <a:xfrm>
            <a:off x="2858975" y="-386925"/>
            <a:ext cx="701425" cy="247750"/>
            <a:chOff x="2858975" y="3984400"/>
            <a:chExt cx="701425" cy="247750"/>
          </a:xfrm>
        </p:grpSpPr>
        <p:sp>
          <p:nvSpPr>
            <p:cNvPr id="232" name="Google Shape;232;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27"/>
          <p:cNvSpPr txBox="1">
            <a:spLocks noGrp="1"/>
          </p:cNvSpPr>
          <p:nvPr>
            <p:ph type="title"/>
          </p:nvPr>
        </p:nvSpPr>
        <p:spPr>
          <a:xfrm>
            <a:off x="480502" y="91548"/>
            <a:ext cx="6857350" cy="646800"/>
          </a:xfrm>
          <a:prstGeom prst="rect">
            <a:avLst/>
          </a:prstGeom>
          <a:noFill/>
          <a:ln>
            <a:noFill/>
          </a:ln>
        </p:spPr>
        <p:txBody>
          <a:bodyPr spcFirstLastPara="1" wrap="square" lIns="91425" tIns="91425" rIns="91425" bIns="91425" anchor="t" anchorCtr="0">
            <a:noAutofit/>
          </a:bodyPr>
          <a:lstStyle/>
          <a:p>
            <a:pPr lvl="0"/>
            <a:r>
              <a:rPr lang="en-IE" sz="3200" dirty="0"/>
              <a:t>5 ΜΑΘΗΜΑΤΑ ΠΟΥ Κ</a:t>
            </a:r>
            <a:r>
              <a:rPr lang="el-GR" sz="3200" dirty="0"/>
              <a:t>Α</a:t>
            </a:r>
            <a:r>
              <a:rPr lang="en-IE" sz="3200" dirty="0"/>
              <a:t>ΝΟΥΝ</a:t>
            </a:r>
            <a:br>
              <a:rPr lang="el-GR" sz="3200" dirty="0"/>
            </a:br>
            <a:r>
              <a:rPr lang="en-IE" sz="3200" dirty="0"/>
              <a:t> ΤΗ ΣΥΝ-ΔΗΜΙΟΥΡΓ</a:t>
            </a:r>
            <a:r>
              <a:rPr lang="el-GR" sz="3200" dirty="0"/>
              <a:t>Ι</a:t>
            </a:r>
            <a:r>
              <a:rPr lang="en-IE" sz="3200" dirty="0"/>
              <a:t>Α ΣΑΣ ΕΠΙΤΥΧΗΜ</a:t>
            </a:r>
            <a:r>
              <a:rPr lang="el-GR" sz="3200" dirty="0"/>
              <a:t>Ε</a:t>
            </a:r>
            <a:r>
              <a:rPr lang="en-IE" sz="3200" dirty="0"/>
              <a:t>ΝΗ</a:t>
            </a:r>
            <a:br>
              <a:rPr lang="en-IE" sz="3200" dirty="0"/>
            </a:br>
            <a:br>
              <a:rPr lang="en-IE" sz="3200" dirty="0"/>
            </a:br>
            <a:endParaRPr sz="3200" dirty="0"/>
          </a:p>
        </p:txBody>
      </p:sp>
      <p:sp>
        <p:nvSpPr>
          <p:cNvPr id="237" name="Google Shape;237;p27"/>
          <p:cNvSpPr txBox="1">
            <a:spLocks noGrp="1"/>
          </p:cNvSpPr>
          <p:nvPr>
            <p:ph type="subTitle" idx="1"/>
          </p:nvPr>
        </p:nvSpPr>
        <p:spPr>
          <a:xfrm>
            <a:off x="862387" y="1565082"/>
            <a:ext cx="4694898"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2. </a:t>
            </a:r>
            <a:r>
              <a:rPr lang="el-GR" sz="1600" b="1" i="0" u="none" strike="noStrike" cap="none" dirty="0">
                <a:solidFill>
                  <a:srgbClr val="222222"/>
                </a:solidFill>
                <a:latin typeface="Arial"/>
                <a:ea typeface="Arial"/>
                <a:cs typeface="Arial"/>
                <a:sym typeface="Arial"/>
              </a:rPr>
              <a:t>ΕΝΤΟΠΙΣΜΟΣ ΔΥΝΑΤΟΤΗΤΩΝ </a:t>
            </a:r>
            <a:r>
              <a:rPr lang="en-IE" sz="1600" b="1" i="0" u="none" strike="noStrike" cap="none" dirty="0">
                <a:solidFill>
                  <a:srgbClr val="222222"/>
                </a:solidFill>
                <a:latin typeface="Arial"/>
                <a:ea typeface="Arial"/>
                <a:cs typeface="Arial"/>
                <a:sym typeface="Arial"/>
              </a:rPr>
              <a:t>ΣΥΝΔΗΜΙΟΥΡΓ</a:t>
            </a:r>
            <a:r>
              <a:rPr lang="el-GR" sz="1600" b="1" i="0" u="none" strike="noStrike" cap="none" dirty="0">
                <a:solidFill>
                  <a:srgbClr val="222222"/>
                </a:solidFill>
                <a:latin typeface="Arial"/>
                <a:ea typeface="Arial"/>
                <a:cs typeface="Arial"/>
                <a:sym typeface="Arial"/>
              </a:rPr>
              <a:t>ΙΑ</a:t>
            </a:r>
            <a:r>
              <a:rPr lang="en-IE" sz="1600" b="1" i="0" u="none" strike="noStrike" cap="none" dirty="0">
                <a:solidFill>
                  <a:srgbClr val="222222"/>
                </a:solidFill>
                <a:latin typeface="Arial"/>
                <a:ea typeface="Arial"/>
                <a:cs typeface="Arial"/>
                <a:sym typeface="Arial"/>
              </a:rPr>
              <a:t>Σ ΠΟΥ ΛΕΙΤΟΥΡΓΟ</a:t>
            </a:r>
            <a:r>
              <a:rPr lang="el-GR" sz="1600" b="1" i="0" u="none" strike="noStrike" cap="none" dirty="0">
                <a:solidFill>
                  <a:srgbClr val="222222"/>
                </a:solidFill>
                <a:latin typeface="Arial"/>
                <a:ea typeface="Arial"/>
                <a:cs typeface="Arial"/>
                <a:sym typeface="Arial"/>
              </a:rPr>
              <a:t>Υ</a:t>
            </a:r>
            <a:r>
              <a:rPr lang="en-IE" sz="1600" b="1" i="0" u="none" strike="noStrike" cap="none" dirty="0">
                <a:solidFill>
                  <a:srgbClr val="222222"/>
                </a:solidFill>
                <a:latin typeface="Arial"/>
                <a:ea typeface="Arial"/>
                <a:cs typeface="Arial"/>
                <a:sym typeface="Arial"/>
              </a:rPr>
              <a:t>Ν ΜΕ ΤΟ ΕΜΠΟΡΙΚ</a:t>
            </a:r>
            <a:r>
              <a:rPr lang="el-GR" sz="1600" b="1" i="0" u="none" strike="noStrike" cap="none" dirty="0">
                <a:solidFill>
                  <a:srgbClr val="222222"/>
                </a:solidFill>
                <a:latin typeface="Arial"/>
                <a:ea typeface="Arial"/>
                <a:cs typeface="Arial"/>
                <a:sym typeface="Arial"/>
              </a:rPr>
              <a:t>Ο</a:t>
            </a:r>
            <a:r>
              <a:rPr lang="en-IE" sz="1600" b="1" i="0" u="none" strike="noStrike" cap="none" dirty="0">
                <a:solidFill>
                  <a:srgbClr val="222222"/>
                </a:solidFill>
                <a:latin typeface="Arial"/>
                <a:ea typeface="Arial"/>
                <a:cs typeface="Arial"/>
                <a:sym typeface="Arial"/>
              </a:rPr>
              <a:t> Σ</a:t>
            </a:r>
            <a:r>
              <a:rPr lang="el-GR" sz="1600" b="1" i="0" u="none" strike="noStrike" cap="none" dirty="0">
                <a:solidFill>
                  <a:srgbClr val="222222"/>
                </a:solidFill>
                <a:latin typeface="Arial"/>
                <a:ea typeface="Arial"/>
                <a:cs typeface="Arial"/>
                <a:sym typeface="Arial"/>
              </a:rPr>
              <a:t>Η</a:t>
            </a:r>
            <a:r>
              <a:rPr lang="en-IE" sz="1600" b="1" i="0" u="none" strike="noStrike" cap="none" dirty="0">
                <a:solidFill>
                  <a:srgbClr val="222222"/>
                </a:solidFill>
                <a:latin typeface="Arial"/>
                <a:ea typeface="Arial"/>
                <a:cs typeface="Arial"/>
                <a:sym typeface="Arial"/>
              </a:rPr>
              <a:t>ΜΑ ΣΑΣ</a:t>
            </a:r>
            <a:endParaRPr dirty="0"/>
          </a:p>
        </p:txBody>
      </p:sp>
      <p:sp>
        <p:nvSpPr>
          <p:cNvPr id="238" name="Google Shape;238;p27"/>
          <p:cNvSpPr txBox="1"/>
          <p:nvPr/>
        </p:nvSpPr>
        <p:spPr>
          <a:xfrm>
            <a:off x="2694469" y="2553073"/>
            <a:ext cx="5725632" cy="203128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chemeClr val="dk1"/>
                </a:solidFill>
                <a:latin typeface="Arial"/>
                <a:ea typeface="Arial"/>
                <a:cs typeface="Arial"/>
                <a:sym typeface="Arial"/>
              </a:rPr>
              <a:t>Αφού</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ξε</a:t>
            </a:r>
            <a:r>
              <a:rPr lang="en-IE" sz="1400" b="0" i="0" u="none" strike="noStrike" cap="none" dirty="0">
                <a:solidFill>
                  <a:schemeClr val="dk1"/>
                </a:solidFill>
                <a:latin typeface="Arial"/>
                <a:ea typeface="Arial"/>
                <a:cs typeface="Arial"/>
                <a:sym typeface="Arial"/>
              </a:rPr>
              <a:t>περάσετε με επιτυχία τα εσωτερικά εμπόδια, είναι η σειρά σας να σκεφτείτε πιθανούς τρόπους με τους οποίους οι καταναλωτές μπορούν να συμβάλουν στη διαδικασία συνδημιουργίας. </a:t>
            </a:r>
            <a:r>
              <a:rPr lang="en-IE" sz="1400" b="0" i="0" u="none" strike="noStrike" cap="none" dirty="0" err="1">
                <a:solidFill>
                  <a:schemeClr val="dk1"/>
                </a:solidFill>
                <a:latin typeface="Arial"/>
                <a:ea typeface="Arial"/>
                <a:cs typeface="Arial"/>
                <a:sym typeface="Arial"/>
              </a:rPr>
              <a:t>Αυτό</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είν</a:t>
            </a:r>
            <a:r>
              <a:rPr lang="en-IE" sz="1400" b="0" i="0" u="none" strike="noStrike" cap="none" dirty="0">
                <a:solidFill>
                  <a:schemeClr val="dk1"/>
                </a:solidFill>
                <a:latin typeface="Arial"/>
                <a:ea typeface="Arial"/>
                <a:cs typeface="Arial"/>
                <a:sym typeface="Arial"/>
              </a:rPr>
              <a:t>αι σημαντικό για δύο λόγους. </a:t>
            </a:r>
            <a:r>
              <a:rPr lang="en-IE" sz="1400" b="0" i="0" u="none" strike="noStrike" cap="none" dirty="0" err="1">
                <a:solidFill>
                  <a:schemeClr val="dk1"/>
                </a:solidFill>
                <a:latin typeface="Arial"/>
                <a:ea typeface="Arial"/>
                <a:cs typeface="Arial"/>
                <a:sym typeface="Arial"/>
              </a:rPr>
              <a:t>Πρώτον</a:t>
            </a:r>
            <a:r>
              <a:rPr lang="en-IE" sz="1400" b="0" i="0" u="none" strike="noStrike" cap="none" dirty="0">
                <a:solidFill>
                  <a:schemeClr val="dk1"/>
                </a:solidFill>
                <a:latin typeface="Arial"/>
                <a:ea typeface="Arial"/>
                <a:cs typeface="Arial"/>
                <a:sym typeface="Arial"/>
              </a:rPr>
              <a:t>, η </a:t>
            </a:r>
            <a:r>
              <a:rPr lang="en-IE" sz="1400" b="0" i="0" u="none" strike="noStrike" cap="none" dirty="0" err="1">
                <a:solidFill>
                  <a:schemeClr val="dk1"/>
                </a:solidFill>
                <a:latin typeface="Arial"/>
                <a:ea typeface="Arial"/>
                <a:cs typeface="Arial"/>
                <a:sym typeface="Arial"/>
              </a:rPr>
              <a:t>συνδημιουργί</a:t>
            </a:r>
            <a:r>
              <a:rPr lang="en-IE" sz="1400" b="0" i="0" u="none" strike="noStrike" cap="none" dirty="0">
                <a:solidFill>
                  <a:schemeClr val="dk1"/>
                </a:solidFill>
                <a:latin typeface="Arial"/>
                <a:ea typeface="Arial"/>
                <a:cs typeface="Arial"/>
                <a:sym typeface="Arial"/>
              </a:rPr>
              <a:t>α από κοινού με τους πελάτες θα πρέπει να ταιριάζει με το εμπορικό σήμα, τη στρατηγική και τους στόχους σας. </a:t>
            </a:r>
            <a:r>
              <a:rPr lang="en-IE" sz="1400" b="0" i="0" u="none" strike="noStrike" cap="none" dirty="0" err="1">
                <a:solidFill>
                  <a:schemeClr val="dk1"/>
                </a:solidFill>
                <a:latin typeface="Arial"/>
                <a:ea typeface="Arial"/>
                <a:cs typeface="Arial"/>
                <a:sym typeface="Arial"/>
              </a:rPr>
              <a:t>Δεύτερον</a:t>
            </a:r>
            <a:r>
              <a:rPr lang="en-IE" sz="1400" b="0" i="0" u="none" strike="noStrike" cap="none" dirty="0">
                <a:solidFill>
                  <a:schemeClr val="dk1"/>
                </a:solidFill>
                <a:latin typeface="Arial"/>
                <a:ea typeface="Arial"/>
                <a:cs typeface="Arial"/>
                <a:sym typeface="Arial"/>
              </a:rPr>
              <a:t>, αν </a:t>
            </a:r>
            <a:r>
              <a:rPr lang="en-IE" sz="1400" b="0" i="0" u="none" strike="noStrike" cap="none" dirty="0" err="1">
                <a:solidFill>
                  <a:schemeClr val="dk1"/>
                </a:solidFill>
                <a:latin typeface="Arial"/>
                <a:ea typeface="Arial"/>
                <a:cs typeface="Arial"/>
                <a:sym typeface="Arial"/>
              </a:rPr>
              <a:t>δεν</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δώσετε</a:t>
            </a:r>
            <a:r>
              <a:rPr lang="en-IE" sz="1400" b="0" i="0" u="none" strike="noStrike" cap="none" dirty="0">
                <a:solidFill>
                  <a:schemeClr val="dk1"/>
                </a:solidFill>
                <a:latin typeface="Arial"/>
                <a:ea typeface="Arial"/>
                <a:cs typeface="Arial"/>
                <a:sym typeface="Arial"/>
              </a:rPr>
              <a:t> π</a:t>
            </a:r>
            <a:r>
              <a:rPr lang="en-IE" sz="1400" b="0" i="0" u="none" strike="noStrike" cap="none" dirty="0" err="1">
                <a:solidFill>
                  <a:schemeClr val="dk1"/>
                </a:solidFill>
                <a:latin typeface="Arial"/>
                <a:ea typeface="Arial"/>
                <a:cs typeface="Arial"/>
                <a:sym typeface="Arial"/>
              </a:rPr>
              <a:t>ροσοχή</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στις</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ιδέες</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των</a:t>
            </a:r>
            <a:r>
              <a:rPr lang="en-IE" sz="1400" b="0" i="0" u="none" strike="noStrike" cap="none" dirty="0">
                <a:solidFill>
                  <a:schemeClr val="dk1"/>
                </a:solidFill>
                <a:latin typeface="Arial"/>
                <a:ea typeface="Arial"/>
                <a:cs typeface="Arial"/>
                <a:sym typeface="Arial"/>
              </a:rPr>
              <a:t> π</a:t>
            </a:r>
            <a:r>
              <a:rPr lang="en-IE" sz="1400" b="0" i="0" u="none" strike="noStrike" cap="none" dirty="0" err="1">
                <a:solidFill>
                  <a:schemeClr val="dk1"/>
                </a:solidFill>
                <a:latin typeface="Arial"/>
                <a:ea typeface="Arial"/>
                <a:cs typeface="Arial"/>
                <a:sym typeface="Arial"/>
              </a:rPr>
              <a:t>ελ</a:t>
            </a:r>
            <a:r>
              <a:rPr lang="en-IE" sz="1400" b="0" i="0" u="none" strike="noStrike" cap="none" dirty="0">
                <a:solidFill>
                  <a:schemeClr val="dk1"/>
                </a:solidFill>
                <a:latin typeface="Arial"/>
                <a:ea typeface="Arial"/>
                <a:cs typeface="Arial"/>
                <a:sym typeface="Arial"/>
              </a:rPr>
              <a:t>ατών, μπορεί να αναπτύξουν αρνητικά συναισθήματα (Gebauer, Füller &amp; Pezzei, 2013), τα οποία, κατά συνέπεια, μπορεί να επηρεάσουν και τη δική σας μάρκα.</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8"/>
          <p:cNvGrpSpPr/>
          <p:nvPr/>
        </p:nvGrpSpPr>
        <p:grpSpPr>
          <a:xfrm>
            <a:off x="2858975" y="-386925"/>
            <a:ext cx="701425" cy="247750"/>
            <a:chOff x="2858975" y="3984400"/>
            <a:chExt cx="701425" cy="247750"/>
          </a:xfrm>
        </p:grpSpPr>
        <p:sp>
          <p:nvSpPr>
            <p:cNvPr id="244" name="Google Shape;244;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 name="Google Shape;248;p28"/>
          <p:cNvSpPr txBox="1">
            <a:spLocks noGrp="1"/>
          </p:cNvSpPr>
          <p:nvPr>
            <p:ph type="title"/>
          </p:nvPr>
        </p:nvSpPr>
        <p:spPr>
          <a:xfrm>
            <a:off x="778214" y="0"/>
            <a:ext cx="6857350" cy="646800"/>
          </a:xfrm>
          <a:prstGeom prst="rect">
            <a:avLst/>
          </a:prstGeom>
          <a:noFill/>
          <a:ln>
            <a:noFill/>
          </a:ln>
        </p:spPr>
        <p:txBody>
          <a:bodyPr spcFirstLastPara="1" wrap="square" lIns="91425" tIns="91425" rIns="91425" bIns="91425" anchor="t" anchorCtr="0">
            <a:noAutofit/>
          </a:bodyPr>
          <a:lstStyle/>
          <a:p>
            <a:pPr lvl="0"/>
            <a:r>
              <a:rPr lang="en-IE" sz="3200" dirty="0"/>
              <a:t>5 ΜΑΘΗΜΑΤΑ ΠΟΥ Κ</a:t>
            </a:r>
            <a:r>
              <a:rPr lang="el-GR" sz="3200" dirty="0"/>
              <a:t>Α</a:t>
            </a:r>
            <a:r>
              <a:rPr lang="en-IE" sz="3200" dirty="0"/>
              <a:t>ΝΟΥΝ</a:t>
            </a:r>
            <a:br>
              <a:rPr lang="el-GR" sz="3200" dirty="0"/>
            </a:br>
            <a:r>
              <a:rPr lang="en-IE" sz="3200" dirty="0"/>
              <a:t> ΤΗ ΣΥΝ-ΔΗΜΙΟΥΡΓ</a:t>
            </a:r>
            <a:r>
              <a:rPr lang="el-GR" sz="3200" dirty="0"/>
              <a:t>Ι</a:t>
            </a:r>
            <a:r>
              <a:rPr lang="en-IE" sz="3200" dirty="0"/>
              <a:t>Α ΣΑΣ ΕΠΙΤΥΧΗΜ</a:t>
            </a:r>
            <a:r>
              <a:rPr lang="el-GR" sz="3200" dirty="0"/>
              <a:t>Ε</a:t>
            </a:r>
            <a:r>
              <a:rPr lang="en-IE" sz="3200" dirty="0"/>
              <a:t>ΝΗ</a:t>
            </a:r>
            <a:br>
              <a:rPr lang="en-IE" sz="3200" dirty="0"/>
            </a:br>
            <a:br>
              <a:rPr lang="en-IE" sz="3200" dirty="0"/>
            </a:br>
            <a:endParaRPr sz="3200" dirty="0"/>
          </a:p>
        </p:txBody>
      </p:sp>
      <p:sp>
        <p:nvSpPr>
          <p:cNvPr id="249" name="Google Shape;249;p28"/>
          <p:cNvSpPr txBox="1">
            <a:spLocks noGrp="1"/>
          </p:cNvSpPr>
          <p:nvPr>
            <p:ph type="subTitle" idx="1"/>
          </p:nvPr>
        </p:nvSpPr>
        <p:spPr>
          <a:xfrm>
            <a:off x="862386" y="1565082"/>
            <a:ext cx="4475157"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3. Δ</a:t>
            </a:r>
            <a:r>
              <a:rPr lang="el-GR" sz="1600" b="1" i="0" u="none" strike="noStrike" cap="none" dirty="0">
                <a:solidFill>
                  <a:srgbClr val="222222"/>
                </a:solidFill>
                <a:latin typeface="Arial"/>
                <a:ea typeface="Arial"/>
                <a:cs typeface="Arial"/>
                <a:sym typeface="Arial"/>
              </a:rPr>
              <a:t>ΩΣΤΕ</a:t>
            </a:r>
            <a:r>
              <a:rPr lang="en-IE" sz="1600" b="1" i="0" u="none" strike="noStrike" cap="none" dirty="0">
                <a:solidFill>
                  <a:srgbClr val="222222"/>
                </a:solidFill>
                <a:latin typeface="Arial"/>
                <a:ea typeface="Arial"/>
                <a:cs typeface="Arial"/>
                <a:sym typeface="Arial"/>
              </a:rPr>
              <a:t> ΦΩΝ</a:t>
            </a:r>
            <a:r>
              <a:rPr lang="el-GR" sz="1600" b="1" i="0" u="none" strike="noStrike" cap="none" dirty="0">
                <a:solidFill>
                  <a:srgbClr val="222222"/>
                </a:solidFill>
                <a:latin typeface="Arial"/>
                <a:ea typeface="Arial"/>
                <a:cs typeface="Arial"/>
                <a:sym typeface="Arial"/>
              </a:rPr>
              <a:t>Η</a:t>
            </a:r>
            <a:r>
              <a:rPr lang="en-IE" sz="1600" b="1" i="0" u="none" strike="noStrike" cap="none" dirty="0">
                <a:solidFill>
                  <a:srgbClr val="222222"/>
                </a:solidFill>
                <a:latin typeface="Arial"/>
                <a:ea typeface="Arial"/>
                <a:cs typeface="Arial"/>
                <a:sym typeface="Arial"/>
              </a:rPr>
              <a:t> ΣΤΟΥΣ ΠΕΛ</a:t>
            </a:r>
            <a:r>
              <a:rPr lang="el-GR" sz="1600" b="1" i="0" u="none" strike="noStrike" cap="none" dirty="0">
                <a:solidFill>
                  <a:srgbClr val="222222"/>
                </a:solidFill>
                <a:latin typeface="Arial"/>
                <a:ea typeface="Arial"/>
                <a:cs typeface="Arial"/>
                <a:sym typeface="Arial"/>
              </a:rPr>
              <a:t>Α</a:t>
            </a:r>
            <a:r>
              <a:rPr lang="en-IE" sz="1600" b="1" i="0" u="none" strike="noStrike" cap="none" dirty="0">
                <a:solidFill>
                  <a:srgbClr val="222222"/>
                </a:solidFill>
                <a:latin typeface="Arial"/>
                <a:ea typeface="Arial"/>
                <a:cs typeface="Arial"/>
                <a:sym typeface="Arial"/>
              </a:rPr>
              <a:t>ΤΕΣ ΣΑΣ ΚΑΙ ΑΚΟ</a:t>
            </a:r>
            <a:r>
              <a:rPr lang="el-GR" sz="1600" b="1" dirty="0">
                <a:solidFill>
                  <a:srgbClr val="222222"/>
                </a:solidFill>
              </a:rPr>
              <a:t>Υ</a:t>
            </a:r>
            <a:r>
              <a:rPr lang="en-IE" sz="1600" b="1" i="0" u="none" strike="noStrike" cap="none" dirty="0">
                <a:solidFill>
                  <a:srgbClr val="222222"/>
                </a:solidFill>
                <a:latin typeface="Arial"/>
                <a:ea typeface="Arial"/>
                <a:cs typeface="Arial"/>
                <a:sym typeface="Arial"/>
              </a:rPr>
              <a:t>ΣΤΕ ΤΟΥΣ</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50" name="Google Shape;250;p28"/>
          <p:cNvSpPr txBox="1"/>
          <p:nvPr/>
        </p:nvSpPr>
        <p:spPr>
          <a:xfrm>
            <a:off x="2587416" y="2257876"/>
            <a:ext cx="5500254" cy="203128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Μπορείτε να συνεργαστείτε με τους πελάτες σας είτε στη δημιουργία ιδεών για συνδημιουργία, είτε στην επιλογή ιδεών, είτε και στα δύο. Η παραγωγή ιδεών συγκεντρώνει πολύτιμες εισροές γνώσεων σχετικά με τις τρέχουσες ανάγκες και επιθυμίες των πελατών. Η επιλεγμένη ιδέα, στη συνέχεια, αναδεικνύει αυτό που η συλλογικότητα βρίσκει πιο ελκυστικό. Ως εκ τούτου, η συνδημιουργία σας επιτρέπει να αναπτύξετε καινοτόμα προϊόντα</a:t>
            </a:r>
            <a:r>
              <a:rPr lang="el-GR" sz="1400" b="0" i="0" u="none" strike="noStrike" cap="none" dirty="0">
                <a:solidFill>
                  <a:schemeClr val="dk1"/>
                </a:solidFill>
                <a:latin typeface="Arial"/>
                <a:ea typeface="Arial"/>
                <a:cs typeface="Arial"/>
                <a:sym typeface="Arial"/>
              </a:rPr>
              <a:t>,</a:t>
            </a:r>
            <a:r>
              <a:rPr lang="en-IE" sz="1400" b="0" i="0" u="none" strike="noStrike" cap="none" dirty="0">
                <a:solidFill>
                  <a:schemeClr val="dk1"/>
                </a:solidFill>
                <a:latin typeface="Arial"/>
                <a:ea typeface="Arial"/>
                <a:cs typeface="Arial"/>
                <a:sym typeface="Arial"/>
              </a:rPr>
              <a:t> που ταιριάζουν στις καταναλωτικές ανάγκες και πωλούνται καλύτερα, αντίστοιχα (Pee, 2016).</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9"/>
          <p:cNvGrpSpPr/>
          <p:nvPr/>
        </p:nvGrpSpPr>
        <p:grpSpPr>
          <a:xfrm>
            <a:off x="2858975" y="-386925"/>
            <a:ext cx="701425" cy="247750"/>
            <a:chOff x="2858975" y="3984400"/>
            <a:chExt cx="701425" cy="247750"/>
          </a:xfrm>
        </p:grpSpPr>
        <p:sp>
          <p:nvSpPr>
            <p:cNvPr id="256" name="Google Shape;256;p29"/>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 name="Google Shape;260;p29"/>
          <p:cNvSpPr txBox="1">
            <a:spLocks noGrp="1"/>
          </p:cNvSpPr>
          <p:nvPr>
            <p:ph type="title"/>
          </p:nvPr>
        </p:nvSpPr>
        <p:spPr>
          <a:xfrm>
            <a:off x="1217693" y="66153"/>
            <a:ext cx="6857350" cy="646800"/>
          </a:xfrm>
          <a:prstGeom prst="rect">
            <a:avLst/>
          </a:prstGeom>
          <a:noFill/>
          <a:ln>
            <a:noFill/>
          </a:ln>
        </p:spPr>
        <p:txBody>
          <a:bodyPr spcFirstLastPara="1" wrap="square" lIns="91425" tIns="91425" rIns="91425" bIns="91425" anchor="t" anchorCtr="0">
            <a:noAutofit/>
          </a:bodyPr>
          <a:lstStyle/>
          <a:p>
            <a:pPr lvl="0"/>
            <a:r>
              <a:rPr lang="en-IE" sz="3200" dirty="0"/>
              <a:t>5 ΜΑΘΗΜΑΤΑ ΠΟΥ Κ</a:t>
            </a:r>
            <a:r>
              <a:rPr lang="el-GR" sz="3200" dirty="0"/>
              <a:t>Α</a:t>
            </a:r>
            <a:r>
              <a:rPr lang="en-IE" sz="3200" dirty="0"/>
              <a:t>ΝΟΥΝ</a:t>
            </a:r>
            <a:br>
              <a:rPr lang="el-GR" sz="3200" dirty="0"/>
            </a:br>
            <a:r>
              <a:rPr lang="en-IE" sz="3200" dirty="0"/>
              <a:t> ΤΗ ΣΥΝ-ΔΗΜΙΟΥΡΓ</a:t>
            </a:r>
            <a:r>
              <a:rPr lang="el-GR" sz="3200" dirty="0"/>
              <a:t>Ι</a:t>
            </a:r>
            <a:r>
              <a:rPr lang="en-IE" sz="3200" dirty="0"/>
              <a:t>Α ΣΑΣ ΕΠΙΤΥΧΗΜ</a:t>
            </a:r>
            <a:r>
              <a:rPr lang="el-GR" sz="3200" dirty="0"/>
              <a:t>Ε</a:t>
            </a:r>
            <a:r>
              <a:rPr lang="en-IE" sz="3200" dirty="0"/>
              <a:t>ΝΗ</a:t>
            </a:r>
            <a:br>
              <a:rPr lang="en-IE" sz="3200" dirty="0"/>
            </a:br>
            <a:br>
              <a:rPr lang="en-IE" sz="3200" dirty="0"/>
            </a:br>
            <a:endParaRPr sz="3200" dirty="0"/>
          </a:p>
        </p:txBody>
      </p:sp>
      <p:sp>
        <p:nvSpPr>
          <p:cNvPr id="261" name="Google Shape;261;p29"/>
          <p:cNvSpPr txBox="1">
            <a:spLocks noGrp="1"/>
          </p:cNvSpPr>
          <p:nvPr>
            <p:ph type="subTitle" idx="1"/>
          </p:nvPr>
        </p:nvSpPr>
        <p:spPr>
          <a:xfrm>
            <a:off x="862386" y="1565082"/>
            <a:ext cx="5120199"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4. ΝΑ ΧΡΗΣΙΜΟΠΟΙ</a:t>
            </a:r>
            <a:r>
              <a:rPr lang="el-GR" sz="1600" b="1" i="0" u="none" strike="noStrike" cap="none" dirty="0">
                <a:solidFill>
                  <a:srgbClr val="222222"/>
                </a:solidFill>
                <a:latin typeface="Arial"/>
                <a:ea typeface="Arial"/>
                <a:cs typeface="Arial"/>
                <a:sym typeface="Arial"/>
              </a:rPr>
              <a:t>Η</a:t>
            </a:r>
            <a:r>
              <a:rPr lang="en-IE" sz="1600" b="1" i="0" u="none" strike="noStrike" cap="none" dirty="0">
                <a:solidFill>
                  <a:srgbClr val="222222"/>
                </a:solidFill>
                <a:latin typeface="Arial"/>
                <a:ea typeface="Arial"/>
                <a:cs typeface="Arial"/>
                <a:sym typeface="Arial"/>
              </a:rPr>
              <a:t>ΣΕΤΕ ΜΙΑ ΣΥΝ-ΔΗΜΙΟΥΡΓ</a:t>
            </a:r>
            <a:r>
              <a:rPr lang="el-GR" sz="1600" b="1" i="0" u="none" strike="noStrike" cap="none" dirty="0">
                <a:solidFill>
                  <a:srgbClr val="222222"/>
                </a:solidFill>
                <a:latin typeface="Arial"/>
                <a:ea typeface="Arial"/>
                <a:cs typeface="Arial"/>
                <a:sym typeface="Arial"/>
              </a:rPr>
              <a:t>ΙΑ</a:t>
            </a:r>
            <a:r>
              <a:rPr lang="en-IE" sz="1600" b="1" i="0" u="none" strike="noStrike" cap="none" dirty="0">
                <a:solidFill>
                  <a:srgbClr val="222222"/>
                </a:solidFill>
                <a:latin typeface="Arial"/>
                <a:ea typeface="Arial"/>
                <a:cs typeface="Arial"/>
                <a:sym typeface="Arial"/>
              </a:rPr>
              <a:t> ΣΤΟ</a:t>
            </a:r>
            <a:r>
              <a:rPr lang="el-GR" sz="1600" b="1" i="0" u="none" strike="noStrike" cap="none" dirty="0">
                <a:solidFill>
                  <a:srgbClr val="222222"/>
                </a:solidFill>
                <a:latin typeface="Arial"/>
                <a:ea typeface="Arial"/>
                <a:cs typeface="Arial"/>
                <a:sym typeface="Arial"/>
              </a:rPr>
              <a:t>Ν</a:t>
            </a:r>
            <a:r>
              <a:rPr lang="en-IE" sz="1600" b="1" i="0" u="none" strike="noStrike" cap="none" dirty="0">
                <a:solidFill>
                  <a:srgbClr val="222222"/>
                </a:solidFill>
                <a:latin typeface="Arial"/>
                <a:ea typeface="Arial"/>
                <a:cs typeface="Arial"/>
                <a:sym typeface="Arial"/>
              </a:rPr>
              <a:t> Μ</a:t>
            </a:r>
            <a:r>
              <a:rPr lang="el-GR" sz="1600" b="1" i="0" u="none" strike="noStrike" cap="none" dirty="0">
                <a:solidFill>
                  <a:srgbClr val="222222"/>
                </a:solidFill>
                <a:latin typeface="Arial"/>
                <a:ea typeface="Arial"/>
                <a:cs typeface="Arial"/>
                <a:sym typeface="Arial"/>
              </a:rPr>
              <a:t>Ε</a:t>
            </a:r>
            <a:r>
              <a:rPr lang="en-IE" sz="1600" b="1" i="0" u="none" strike="noStrike" cap="none" dirty="0">
                <a:solidFill>
                  <a:srgbClr val="222222"/>
                </a:solidFill>
                <a:latin typeface="Arial"/>
                <a:ea typeface="Arial"/>
                <a:cs typeface="Arial"/>
                <a:sym typeface="Arial"/>
              </a:rPr>
              <a:t>ΓΙΣΤΟ ΔΥΝΑΤ</a:t>
            </a:r>
            <a:r>
              <a:rPr lang="el-GR" sz="1600" b="1" i="0" u="none" strike="noStrike" cap="none" dirty="0">
                <a:solidFill>
                  <a:srgbClr val="222222"/>
                </a:solidFill>
                <a:latin typeface="Arial"/>
                <a:ea typeface="Arial"/>
                <a:cs typeface="Arial"/>
                <a:sym typeface="Arial"/>
              </a:rPr>
              <a:t>Ο</a:t>
            </a:r>
            <a:r>
              <a:rPr lang="en-IE" sz="1600" b="1" i="0" u="none" strike="noStrike" cap="none" dirty="0">
                <a:solidFill>
                  <a:srgbClr val="222222"/>
                </a:solidFill>
                <a:latin typeface="Arial"/>
                <a:ea typeface="Arial"/>
                <a:cs typeface="Arial"/>
                <a:sym typeface="Arial"/>
              </a:rPr>
              <a:t> ΒΑΘΜ</a:t>
            </a:r>
            <a:r>
              <a:rPr lang="el-GR" sz="1600" b="1" i="0" u="none" strike="noStrike" cap="none" dirty="0">
                <a:solidFill>
                  <a:srgbClr val="222222"/>
                </a:solidFill>
                <a:latin typeface="Arial"/>
                <a:ea typeface="Arial"/>
                <a:cs typeface="Arial"/>
                <a:sym typeface="Arial"/>
              </a:rPr>
              <a:t>Ο</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62" name="Google Shape;262;p29"/>
          <p:cNvSpPr txBox="1"/>
          <p:nvPr/>
        </p:nvSpPr>
        <p:spPr>
          <a:xfrm>
            <a:off x="2389086" y="2324857"/>
            <a:ext cx="5500254"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Όταν το προϊόν που δημιουργήθηκε από κοινού</a:t>
            </a:r>
            <a:r>
              <a:rPr lang="el-GR" sz="1400" b="0" i="0" u="none" strike="noStrike" cap="none" dirty="0">
                <a:solidFill>
                  <a:schemeClr val="dk1"/>
                </a:solidFill>
                <a:latin typeface="Arial"/>
                <a:ea typeface="Arial"/>
                <a:cs typeface="Arial"/>
                <a:sym typeface="Arial"/>
              </a:rPr>
              <a:t>, </a:t>
            </a:r>
            <a:r>
              <a:rPr lang="en-IE" sz="1400" b="0" i="0" u="none" strike="noStrike" cap="none" dirty="0">
                <a:solidFill>
                  <a:schemeClr val="dk1"/>
                </a:solidFill>
                <a:latin typeface="Arial"/>
                <a:ea typeface="Arial"/>
                <a:cs typeface="Arial"/>
                <a:sym typeface="Arial"/>
              </a:rPr>
              <a:t>π</a:t>
            </a:r>
            <a:r>
              <a:rPr lang="en-IE" sz="1400" b="0" i="0" u="none" strike="noStrike" cap="none" dirty="0" err="1">
                <a:solidFill>
                  <a:schemeClr val="dk1"/>
                </a:solidFill>
                <a:latin typeface="Arial"/>
                <a:ea typeface="Arial"/>
                <a:cs typeface="Arial"/>
                <a:sym typeface="Arial"/>
              </a:rPr>
              <a:t>ρόκειτ</a:t>
            </a:r>
            <a:r>
              <a:rPr lang="en-IE" sz="1400" b="0" i="0" u="none" strike="noStrike" cap="none" dirty="0">
                <a:solidFill>
                  <a:schemeClr val="dk1"/>
                </a:solidFill>
                <a:latin typeface="Arial"/>
                <a:ea typeface="Arial"/>
                <a:cs typeface="Arial"/>
                <a:sym typeface="Arial"/>
              </a:rPr>
              <a:t>αι να κυκλοφορήσει, η πλήρης δέσμευση και μια καλά σχεδιασμένη στρατηγική μάρκετινγκ μπορούν να ενισχύσουν την αγοραστική επιθυμία των πελατών. Επανεξετάστε ξανά την περίπτωση της Ritter Sport και του μονόκερου. Λίγο πριν από το λανσάρισμα, η Ritter Sport </a:t>
            </a:r>
            <a:r>
              <a:rPr lang="el-GR" dirty="0">
                <a:solidFill>
                  <a:schemeClr val="dk1"/>
                </a:solidFill>
              </a:rPr>
              <a:t>ενίσχυσε την περιέργεια των πελατών</a:t>
            </a:r>
            <a:r>
              <a:rPr lang="en-IE" sz="1400" b="0" i="0" u="none" strike="noStrike" cap="none" dirty="0">
                <a:solidFill>
                  <a:schemeClr val="dk1"/>
                </a:solidFill>
                <a:latin typeface="Arial"/>
                <a:ea typeface="Arial"/>
                <a:cs typeface="Arial"/>
                <a:sym typeface="Arial"/>
              </a:rPr>
              <a:t> για μια επερχόμενη, εξαιρετική έκπληξη με τη βοήθεια διαφόρων καναλιών κοινωνικής δικτύωσης και τη δύναμη των Influencers.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0"/>
          <p:cNvGrpSpPr/>
          <p:nvPr/>
        </p:nvGrpSpPr>
        <p:grpSpPr>
          <a:xfrm>
            <a:off x="2858975" y="-386925"/>
            <a:ext cx="701425" cy="247750"/>
            <a:chOff x="2858975" y="3984400"/>
            <a:chExt cx="701425" cy="247750"/>
          </a:xfrm>
        </p:grpSpPr>
        <p:sp>
          <p:nvSpPr>
            <p:cNvPr id="268" name="Google Shape;268;p30"/>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30"/>
          <p:cNvSpPr txBox="1">
            <a:spLocks noGrp="1"/>
          </p:cNvSpPr>
          <p:nvPr>
            <p:ph type="title"/>
          </p:nvPr>
        </p:nvSpPr>
        <p:spPr>
          <a:xfrm>
            <a:off x="551386" y="90540"/>
            <a:ext cx="6857350" cy="646800"/>
          </a:xfrm>
          <a:prstGeom prst="rect">
            <a:avLst/>
          </a:prstGeom>
          <a:noFill/>
          <a:ln>
            <a:noFill/>
          </a:ln>
        </p:spPr>
        <p:txBody>
          <a:bodyPr spcFirstLastPara="1" wrap="square" lIns="91425" tIns="91425" rIns="91425" bIns="91425" anchor="t" anchorCtr="0">
            <a:noAutofit/>
          </a:bodyPr>
          <a:lstStyle/>
          <a:p>
            <a:pPr lvl="0"/>
            <a:r>
              <a:rPr lang="en-IE" sz="3200" dirty="0"/>
              <a:t>5 ΜΑΘΗΜΑΤΑ ΠΟΥ Κ</a:t>
            </a:r>
            <a:r>
              <a:rPr lang="el-GR" sz="3200" dirty="0"/>
              <a:t>Α</a:t>
            </a:r>
            <a:r>
              <a:rPr lang="en-IE" sz="3200" dirty="0"/>
              <a:t>ΝΟΥΝ</a:t>
            </a:r>
            <a:br>
              <a:rPr lang="el-GR" sz="3200" dirty="0"/>
            </a:br>
            <a:r>
              <a:rPr lang="en-IE" sz="3200" dirty="0"/>
              <a:t> ΤΗ ΣΥΝ-ΔΗΜΙΟΥΡΓ</a:t>
            </a:r>
            <a:r>
              <a:rPr lang="el-GR" sz="3200" dirty="0"/>
              <a:t>Ι</a:t>
            </a:r>
            <a:r>
              <a:rPr lang="en-IE" sz="3200" dirty="0"/>
              <a:t>Α ΣΑΣ ΕΠΙΤΥΧΗΜ</a:t>
            </a:r>
            <a:r>
              <a:rPr lang="el-GR" sz="3200" dirty="0"/>
              <a:t>Ε</a:t>
            </a:r>
            <a:r>
              <a:rPr lang="en-IE" sz="3200" dirty="0"/>
              <a:t>ΝΗ</a:t>
            </a:r>
            <a:br>
              <a:rPr lang="en-IE" sz="3200" dirty="0"/>
            </a:br>
            <a:br>
              <a:rPr lang="en-IE" sz="3200" dirty="0"/>
            </a:br>
            <a:endParaRPr sz="3200" dirty="0"/>
          </a:p>
        </p:txBody>
      </p:sp>
      <p:sp>
        <p:nvSpPr>
          <p:cNvPr id="273" name="Google Shape;273;p30"/>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5.  ΝΑ Ε</a:t>
            </a:r>
            <a:r>
              <a:rPr lang="el-GR" sz="1600" b="1" dirty="0">
                <a:solidFill>
                  <a:srgbClr val="222222"/>
                </a:solidFill>
              </a:rPr>
              <a:t>Ι</a:t>
            </a:r>
            <a:r>
              <a:rPr lang="en-IE" sz="1600" b="1" i="0" u="none" strike="noStrike" cap="none" dirty="0">
                <a:solidFill>
                  <a:srgbClr val="222222"/>
                </a:solidFill>
                <a:latin typeface="Arial"/>
                <a:ea typeface="Arial"/>
                <a:cs typeface="Arial"/>
                <a:sym typeface="Arial"/>
              </a:rPr>
              <a:t>ΣΤΕ ΠΡΟΕΤΟΙΜΑΣΜ</a:t>
            </a:r>
            <a:r>
              <a:rPr lang="el-GR" sz="1600" b="1" i="0" u="none" strike="noStrike" cap="none" dirty="0">
                <a:solidFill>
                  <a:srgbClr val="222222"/>
                </a:solidFill>
                <a:latin typeface="Arial"/>
                <a:ea typeface="Arial"/>
                <a:cs typeface="Arial"/>
                <a:sym typeface="Arial"/>
              </a:rPr>
              <a:t>Ε</a:t>
            </a:r>
            <a:r>
              <a:rPr lang="en-IE" sz="1600" b="1" i="0" u="none" strike="noStrike" cap="none" dirty="0">
                <a:solidFill>
                  <a:srgbClr val="222222"/>
                </a:solidFill>
                <a:latin typeface="Arial"/>
                <a:ea typeface="Arial"/>
                <a:cs typeface="Arial"/>
                <a:sym typeface="Arial"/>
              </a:rPr>
              <a:t>ΝΟΙ</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74" name="Google Shape;274;p30"/>
          <p:cNvSpPr txBox="1"/>
          <p:nvPr/>
        </p:nvSpPr>
        <p:spPr>
          <a:xfrm>
            <a:off x="2428266" y="2573767"/>
            <a:ext cx="5500254"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Μην ξεχνάτε ποτέ να είστε καλά προετοιμασμένοι για προβληματικές καταστάσεις, ακόμη και αν δεν τις περιμένετε. Πράγματι, η συν-δημιουργία του μονόκερου θα μπορούσε να είναι πιο επιτυχημένη για την Ritter Sport. Δεν ήταν η περιορισμένη ποσότητα σοκολάτας μονόκερου που αναστάτωσε τους πελάτες, αλλά μάλλον το διαδικτυακό κατάστημα.</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587467" y="-74160"/>
            <a:ext cx="3509612"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ΔΡΑΣΤΗΡΙΟΤΗΤΑ</a:t>
            </a:r>
            <a:endParaRPr dirty="0"/>
          </a:p>
        </p:txBody>
      </p:sp>
      <p:sp>
        <p:nvSpPr>
          <p:cNvPr id="280" name="Google Shape;280;p31"/>
          <p:cNvSpPr txBox="1"/>
          <p:nvPr/>
        </p:nvSpPr>
        <p:spPr>
          <a:xfrm>
            <a:off x="946190" y="401946"/>
            <a:ext cx="660950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rgbClr val="000000"/>
                </a:solidFill>
                <a:latin typeface="Arial"/>
                <a:ea typeface="Arial"/>
                <a:cs typeface="Arial"/>
                <a:sym typeface="Arial"/>
              </a:rPr>
              <a:t>Χρησιμο</a:t>
            </a:r>
            <a:r>
              <a:rPr lang="en-IE" sz="1400" b="0" i="0" u="none" strike="noStrike" cap="none" dirty="0">
                <a:solidFill>
                  <a:srgbClr val="000000"/>
                </a:solidFill>
                <a:latin typeface="Arial"/>
                <a:ea typeface="Arial"/>
                <a:cs typeface="Arial"/>
                <a:sym typeface="Arial"/>
              </a:rPr>
              <a:t>ποιήστε αυτό το υπόδειγμα</a:t>
            </a:r>
            <a:r>
              <a:rPr lang="el-GR"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γι</a:t>
            </a:r>
            <a:r>
              <a:rPr lang="en-IE" sz="1400" b="0" i="0" u="none" strike="noStrike" cap="none" dirty="0">
                <a:solidFill>
                  <a:srgbClr val="000000"/>
                </a:solidFill>
                <a:latin typeface="Arial"/>
                <a:ea typeface="Arial"/>
                <a:cs typeface="Arial"/>
                <a:sym typeface="Arial"/>
              </a:rPr>
              <a:t>α να δημιουργήσετε τη δική σας πρόταση </a:t>
            </a:r>
            <a:r>
              <a:rPr lang="en-IE" dirty="0"/>
              <a:t>επιχειρηματικού </a:t>
            </a:r>
            <a:r>
              <a:rPr lang="en-IE" sz="1400" b="0" i="0" u="none" strike="noStrike" cap="none" dirty="0">
                <a:solidFill>
                  <a:srgbClr val="000000"/>
                </a:solidFill>
                <a:latin typeface="Arial"/>
                <a:ea typeface="Arial"/>
                <a:cs typeface="Arial"/>
                <a:sym typeface="Arial"/>
              </a:rPr>
              <a:t>μοντέλου συν</a:t>
            </a:r>
            <a:r>
              <a:rPr lang="el-GR" sz="1400" b="0" i="0" u="none" strike="noStrike" cap="none" dirty="0">
                <a:solidFill>
                  <a:srgbClr val="000000"/>
                </a:solidFill>
                <a:latin typeface="Arial"/>
                <a:ea typeface="Arial"/>
                <a:cs typeface="Arial"/>
                <a:sym typeface="Arial"/>
              </a:rPr>
              <a:t>-</a:t>
            </a:r>
            <a:r>
              <a:rPr lang="en-IE" sz="1400" b="0" i="0" u="none" strike="noStrike" cap="none" dirty="0" err="1">
                <a:solidFill>
                  <a:srgbClr val="000000"/>
                </a:solidFill>
                <a:latin typeface="Arial"/>
                <a:ea typeface="Arial"/>
                <a:cs typeface="Arial"/>
                <a:sym typeface="Arial"/>
              </a:rPr>
              <a:t>δημιουργί</a:t>
            </a:r>
            <a:r>
              <a:rPr lang="en-IE" sz="1400" b="0" i="0" u="none" strike="noStrike" cap="none" dirty="0">
                <a:solidFill>
                  <a:srgbClr val="000000"/>
                </a:solidFill>
                <a:latin typeface="Arial"/>
                <a:ea typeface="Arial"/>
                <a:cs typeface="Arial"/>
                <a:sym typeface="Arial"/>
              </a:rPr>
              <a:t>ας προϊόντος:</a:t>
            </a:r>
            <a:endParaRPr dirty="0"/>
          </a:p>
        </p:txBody>
      </p:sp>
      <p:pic>
        <p:nvPicPr>
          <p:cNvPr id="281" name="Google Shape;281;p31" descr="Chart&#10;&#10;Description automatically generated"/>
          <p:cNvPicPr preferRelativeResize="0"/>
          <p:nvPr/>
        </p:nvPicPr>
        <p:blipFill rotWithShape="1">
          <a:blip r:embed="rId3">
            <a:alphaModFix/>
          </a:blip>
          <a:srcRect t="6615" b="7183"/>
          <a:stretch/>
        </p:blipFill>
        <p:spPr>
          <a:xfrm>
            <a:off x="1100469" y="937440"/>
            <a:ext cx="5993219" cy="356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Σας ευχαριστώ </a:t>
            </a:r>
            <a:endParaRPr/>
          </a:p>
        </p:txBody>
      </p:sp>
      <p:sp>
        <p:nvSpPr>
          <p:cNvPr id="287" name="Google Shape;287;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3200" b="0" i="0" u="none" strike="noStrike" cap="none">
                <a:solidFill>
                  <a:srgbClr val="059540"/>
                </a:solidFill>
                <a:latin typeface="Bebas Neue"/>
                <a:ea typeface="Bebas Neue"/>
                <a:cs typeface="Bebas Neue"/>
                <a:sym typeface="Bebas Neue"/>
              </a:rPr>
              <a:t>Ερωτήσεις;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91938" y="59619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ΤΟ ΕΠΙΧΕΙΡΗΜΑΤΙΚ</a:t>
            </a:r>
            <a:r>
              <a:rPr lang="el-GR" dirty="0"/>
              <a:t>Ο</a:t>
            </a:r>
            <a:r>
              <a:rPr lang="en-IE" dirty="0"/>
              <a:t> ΜΟΝΤ</a:t>
            </a:r>
            <a:r>
              <a:rPr lang="el-GR" dirty="0"/>
              <a:t>Ε</a:t>
            </a:r>
            <a:r>
              <a:rPr lang="en-IE" dirty="0"/>
              <a:t>ΛΟ </a:t>
            </a:r>
            <a:br>
              <a:rPr lang="el-GR" dirty="0"/>
            </a:br>
            <a:r>
              <a:rPr lang="en-IE" dirty="0"/>
              <a:t>ΣΥΝ</a:t>
            </a:r>
            <a:r>
              <a:rPr lang="el-GR" dirty="0"/>
              <a:t>-</a:t>
            </a:r>
            <a:r>
              <a:rPr lang="en-IE" dirty="0"/>
              <a:t>ΔΗΜΙΟΥΡΓ</a:t>
            </a:r>
            <a:r>
              <a:rPr lang="el-GR" dirty="0"/>
              <a:t>Ι</a:t>
            </a:r>
            <a:r>
              <a:rPr lang="en-IE" dirty="0"/>
              <a:t>ΑΣ ΠΡΟΪ</a:t>
            </a:r>
            <a:r>
              <a:rPr lang="el-GR" dirty="0"/>
              <a:t>Ο</a:t>
            </a:r>
            <a:r>
              <a:rPr lang="en-IE" dirty="0"/>
              <a:t>ΝΤΩΝ/ΥΠΗΡΕΣΙ</a:t>
            </a:r>
            <a:r>
              <a:rPr lang="el-GR" dirty="0"/>
              <a:t>Ω</a:t>
            </a:r>
            <a:r>
              <a:rPr lang="en-IE" dirty="0"/>
              <a:t>Ν</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2"/>
          <p:cNvSpPr txBox="1">
            <a:spLocks noGrp="1"/>
          </p:cNvSpPr>
          <p:nvPr>
            <p:ph type="subTitle" idx="1"/>
          </p:nvPr>
        </p:nvSpPr>
        <p:spPr>
          <a:xfrm>
            <a:off x="3853817" y="2400367"/>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sz="1800" dirty="0"/>
              <a:t>Το </a:t>
            </a:r>
            <a:r>
              <a:rPr lang="en-IE" sz="1800" dirty="0" err="1"/>
              <a:t>μοντέλο</a:t>
            </a:r>
            <a:r>
              <a:rPr lang="en-IE" sz="1800" dirty="0"/>
              <a:t> </a:t>
            </a:r>
            <a:r>
              <a:rPr lang="en-IE" sz="1800" b="1" dirty="0" err="1"/>
              <a:t>συν</a:t>
            </a:r>
            <a:r>
              <a:rPr lang="el-GR" sz="1800" b="1" dirty="0"/>
              <a:t>-</a:t>
            </a:r>
            <a:r>
              <a:rPr lang="en-IE" sz="1800" b="1" dirty="0" err="1"/>
              <a:t>δημιουργί</a:t>
            </a:r>
            <a:r>
              <a:rPr lang="en-IE" sz="1800" b="1" dirty="0"/>
              <a:t>ας προϊόντων/υπηρεσιών </a:t>
            </a:r>
            <a:r>
              <a:rPr lang="el-GR" sz="1800" dirty="0"/>
              <a:t>προσεγγίζει</a:t>
            </a:r>
            <a:r>
              <a:rPr lang="en-IE" sz="1800" dirty="0"/>
              <a:t> τους τελικούς χρήστες πιο κοντά στις φάσεις σχεδιασμού και κατασκευής, εντοπίζοντας τις προτιμήσεις των καταναλωτών</a:t>
            </a:r>
            <a:r>
              <a:rPr lang="el-GR" sz="1800" dirty="0"/>
              <a:t>,</a:t>
            </a:r>
            <a:r>
              <a:rPr lang="en-IE" sz="1800" dirty="0"/>
              <a:t> π</a:t>
            </a:r>
            <a:r>
              <a:rPr lang="en-IE" sz="1800" dirty="0" err="1"/>
              <a:t>ροκειμένου</a:t>
            </a:r>
            <a:r>
              <a:rPr lang="en-IE" sz="1800" dirty="0"/>
              <a:t> </a:t>
            </a:r>
            <a:r>
              <a:rPr lang="el-GR" sz="1800" dirty="0"/>
              <a:t>τα προϊόντα/ υπηρεσίες </a:t>
            </a:r>
            <a:r>
              <a:rPr lang="en-IE" sz="1800" dirty="0"/>
              <a:t>να π</a:t>
            </a:r>
            <a:r>
              <a:rPr lang="en-IE" sz="1800" dirty="0" err="1"/>
              <a:t>ροσ</a:t>
            </a:r>
            <a:r>
              <a:rPr lang="en-IE" sz="1800" dirty="0"/>
              <a:t>αρμόζονται </a:t>
            </a:r>
            <a:r>
              <a:rPr lang="el-GR" sz="1800" dirty="0"/>
              <a:t>στις</a:t>
            </a:r>
            <a:r>
              <a:rPr lang="en-IE" sz="1800" dirty="0"/>
              <a:t> απα</a:t>
            </a:r>
            <a:r>
              <a:rPr lang="en-IE" sz="1800" dirty="0" err="1"/>
              <a:t>ιτήσεις</a:t>
            </a:r>
            <a:r>
              <a:rPr lang="el-GR" sz="1800" dirty="0"/>
              <a:t> τους</a:t>
            </a:r>
            <a:r>
              <a:rPr lang="en-IE" sz="1800" dirty="0"/>
              <a:t>.</a:t>
            </a:r>
            <a:endParaRPr sz="1800" dirty="0"/>
          </a:p>
        </p:txBody>
      </p:sp>
      <p:pic>
        <p:nvPicPr>
          <p:cNvPr id="143" name="Google Shape;143;p2" descr="Using co-creation to enhance your food business | Eat Marketing"/>
          <p:cNvPicPr preferRelativeResize="0"/>
          <p:nvPr/>
        </p:nvPicPr>
        <p:blipFill rotWithShape="1">
          <a:blip r:embed="rId3">
            <a:alphaModFix/>
          </a:blip>
          <a:srcRect/>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Σ</a:t>
            </a:r>
            <a:r>
              <a:rPr lang="el-GR" dirty="0"/>
              <a:t>ΤΟΧΟΣ ΣΕΜΙΝΑΡΙΟΥ ΕΞΕΙΔΙΚΕΥΣΗΣ</a:t>
            </a:r>
            <a:endParaRPr dirty="0"/>
          </a:p>
        </p:txBody>
      </p:sp>
      <p:pic>
        <p:nvPicPr>
          <p:cNvPr id="149" name="Google Shape;149;p3"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3"/>
          <p:cNvSpPr txBox="1"/>
          <p:nvPr/>
        </p:nvSpPr>
        <p:spPr>
          <a:xfrm>
            <a:off x="4667693" y="1446027"/>
            <a:ext cx="3891516"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Αυτό το </a:t>
            </a:r>
            <a:r>
              <a:rPr lang="el-GR" sz="1800" b="0" i="0" u="none" strike="noStrike" cap="none" dirty="0">
                <a:solidFill>
                  <a:srgbClr val="000000"/>
                </a:solidFill>
                <a:latin typeface="Arial"/>
                <a:ea typeface="Arial"/>
                <a:cs typeface="Arial"/>
                <a:sym typeface="Arial"/>
              </a:rPr>
              <a:t>σεμινάριο </a:t>
            </a:r>
            <a:r>
              <a:rPr lang="en-IE" sz="1800" b="0" i="0" u="none" strike="noStrike" cap="none" dirty="0">
                <a:solidFill>
                  <a:srgbClr val="000000"/>
                </a:solidFill>
                <a:latin typeface="Arial"/>
                <a:ea typeface="Arial"/>
                <a:cs typeface="Arial"/>
                <a:sym typeface="Arial"/>
              </a:rPr>
              <a:t>θα </a:t>
            </a:r>
            <a:r>
              <a:rPr lang="en-IE" sz="1800" i="0" u="none" strike="noStrike" cap="none" dirty="0">
                <a:solidFill>
                  <a:srgbClr val="000000"/>
                </a:solidFill>
                <a:latin typeface="Arial"/>
                <a:ea typeface="Arial"/>
                <a:cs typeface="Arial"/>
                <a:sym typeface="Arial"/>
              </a:rPr>
              <a:t>επ</a:t>
            </a:r>
            <a:r>
              <a:rPr lang="en-IE" sz="1800" i="0" u="none" strike="noStrike" cap="none" dirty="0" err="1">
                <a:solidFill>
                  <a:srgbClr val="000000"/>
                </a:solidFill>
                <a:latin typeface="Arial"/>
                <a:ea typeface="Arial"/>
                <a:cs typeface="Arial"/>
                <a:sym typeface="Arial"/>
              </a:rPr>
              <a:t>ικεντρωθεί</a:t>
            </a:r>
            <a:r>
              <a:rPr lang="en-IE" sz="1800" i="0" u="none" strike="noStrike" cap="none" dirty="0">
                <a:solidFill>
                  <a:srgbClr val="000000"/>
                </a:solidFill>
                <a:latin typeface="Arial"/>
                <a:ea typeface="Arial"/>
                <a:cs typeface="Arial"/>
                <a:sym typeface="Arial"/>
              </a:rPr>
              <a:t> </a:t>
            </a:r>
            <a:r>
              <a:rPr lang="en-IE" sz="1800" b="0" i="0" u="none" strike="noStrike" cap="none" dirty="0" err="1">
                <a:solidFill>
                  <a:srgbClr val="000000"/>
                </a:solidFill>
                <a:latin typeface="Arial"/>
                <a:ea typeface="Arial"/>
                <a:cs typeface="Arial"/>
                <a:sym typeface="Arial"/>
              </a:rPr>
              <a:t>στ</a:t>
            </a:r>
            <a:r>
              <a:rPr lang="el-GR" sz="1800" b="0" i="0" u="none" strike="noStrike" cap="none" dirty="0">
                <a:solidFill>
                  <a:srgbClr val="000000"/>
                </a:solidFill>
                <a:latin typeface="Arial"/>
                <a:ea typeface="Arial"/>
                <a:cs typeface="Arial"/>
                <a:sym typeface="Arial"/>
              </a:rPr>
              <a:t>ο επιχειρηματικό μοντέλο </a:t>
            </a:r>
            <a:r>
              <a:rPr lang="en-IE" sz="1800" b="0" i="0" u="none" strike="noStrike" cap="none" dirty="0" err="1">
                <a:solidFill>
                  <a:srgbClr val="000000"/>
                </a:solidFill>
                <a:latin typeface="Arial"/>
                <a:ea typeface="Arial"/>
                <a:cs typeface="Arial"/>
                <a:sym typeface="Arial"/>
              </a:rPr>
              <a:t>συν</a:t>
            </a:r>
            <a:r>
              <a:rPr lang="el-GR" sz="1800" b="0" i="0" u="none" strike="noStrike" cap="none" dirty="0">
                <a:solidFill>
                  <a:srgbClr val="000000"/>
                </a:solidFill>
                <a:latin typeface="Arial"/>
                <a:ea typeface="Arial"/>
                <a:cs typeface="Arial"/>
                <a:sym typeface="Arial"/>
              </a:rPr>
              <a:t>-</a:t>
            </a:r>
            <a:r>
              <a:rPr lang="en-IE" sz="1800" b="0" i="0" u="none" strike="noStrike" cap="none" dirty="0" err="1">
                <a:solidFill>
                  <a:srgbClr val="000000"/>
                </a:solidFill>
                <a:latin typeface="Arial"/>
                <a:ea typeface="Arial"/>
                <a:cs typeface="Arial"/>
                <a:sym typeface="Arial"/>
              </a:rPr>
              <a:t>δημιουργί</a:t>
            </a:r>
            <a:r>
              <a:rPr lang="en-IE" sz="1800" b="0" i="0" u="none" strike="noStrike" cap="none" dirty="0">
                <a:solidFill>
                  <a:srgbClr val="000000"/>
                </a:solidFill>
                <a:latin typeface="Arial"/>
                <a:ea typeface="Arial"/>
                <a:cs typeface="Arial"/>
                <a:sym typeface="Arial"/>
              </a:rPr>
              <a:t>α</a:t>
            </a:r>
            <a:r>
              <a:rPr lang="el-GR" sz="1800" b="0" i="0" u="none" strike="noStrike" cap="none" dirty="0">
                <a:solidFill>
                  <a:srgbClr val="000000"/>
                </a:solidFill>
                <a:latin typeface="Arial"/>
                <a:ea typeface="Arial"/>
                <a:cs typeface="Arial"/>
                <a:sym typeface="Arial"/>
              </a:rPr>
              <a:t>ς</a:t>
            </a:r>
            <a:r>
              <a:rPr lang="en-IE" sz="1800" b="0" i="0" u="none" strike="noStrike" cap="none" dirty="0">
                <a:solidFill>
                  <a:srgbClr val="000000"/>
                </a:solidFill>
                <a:latin typeface="Arial"/>
                <a:ea typeface="Arial"/>
                <a:cs typeface="Arial"/>
                <a:sym typeface="Arial"/>
              </a:rPr>
              <a:t> π</a:t>
            </a:r>
            <a:r>
              <a:rPr lang="en-IE" sz="1800" b="0" i="0" u="none" strike="noStrike" cap="none" dirty="0" err="1">
                <a:solidFill>
                  <a:srgbClr val="000000"/>
                </a:solidFill>
                <a:latin typeface="Arial"/>
                <a:ea typeface="Arial"/>
                <a:cs typeface="Arial"/>
                <a:sym typeface="Arial"/>
              </a:rPr>
              <a:t>ροϊόντων</a:t>
            </a:r>
            <a:r>
              <a:rPr lang="en-IE" sz="1800" b="0" i="0" u="none" strike="noStrike" cap="none" dirty="0">
                <a:solidFill>
                  <a:srgbClr val="000000"/>
                </a:solidFill>
                <a:latin typeface="Arial"/>
                <a:ea typeface="Arial"/>
                <a:cs typeface="Arial"/>
                <a:sym typeface="Arial"/>
              </a:rPr>
              <a:t>/υπ</a:t>
            </a:r>
            <a:r>
              <a:rPr lang="en-IE" sz="1800" b="0" i="0" u="none" strike="noStrike" cap="none" dirty="0" err="1">
                <a:solidFill>
                  <a:srgbClr val="000000"/>
                </a:solidFill>
                <a:latin typeface="Arial"/>
                <a:ea typeface="Arial"/>
                <a:cs typeface="Arial"/>
                <a:sym typeface="Arial"/>
              </a:rPr>
              <a:t>ηρεσιών</a:t>
            </a:r>
            <a:endParaRPr lang="el-GR" sz="18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Κύριος στόχος είναι να κατανοήσουν οι συμμετέχοντες </a:t>
            </a:r>
            <a:r>
              <a:rPr lang="en-IE" sz="1800" b="1" i="0" u="none" strike="noStrike" cap="none" dirty="0">
                <a:solidFill>
                  <a:srgbClr val="14A7A1"/>
                </a:solidFill>
                <a:latin typeface="Arial"/>
                <a:ea typeface="Arial"/>
                <a:cs typeface="Arial"/>
                <a:sym typeface="Arial"/>
              </a:rPr>
              <a:t>πώς λειτουργεί η συν</a:t>
            </a:r>
            <a:r>
              <a:rPr lang="el-GR" sz="1800" b="1" dirty="0">
                <a:solidFill>
                  <a:srgbClr val="14A7A1"/>
                </a:solidFill>
              </a:rPr>
              <a:t>-</a:t>
            </a:r>
            <a:r>
              <a:rPr lang="en-IE" sz="1800" b="1" i="0" u="none" strike="noStrike" cap="none" dirty="0" err="1">
                <a:solidFill>
                  <a:srgbClr val="14A7A1"/>
                </a:solidFill>
                <a:latin typeface="Arial"/>
                <a:ea typeface="Arial"/>
                <a:cs typeface="Arial"/>
                <a:sym typeface="Arial"/>
              </a:rPr>
              <a:t>δημιουργί</a:t>
            </a:r>
            <a:r>
              <a:rPr lang="en-IE" sz="1800" b="1" i="0" u="none" strike="noStrike" cap="none" dirty="0">
                <a:solidFill>
                  <a:srgbClr val="14A7A1"/>
                </a:solidFill>
                <a:latin typeface="Arial"/>
                <a:ea typeface="Arial"/>
                <a:cs typeface="Arial"/>
                <a:sym typeface="Arial"/>
              </a:rPr>
              <a:t>α, γιατί είναι σημαντική και πώς μπορεί να επιτευχθεί.</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l-GR" dirty="0"/>
              <a:t>ΔΟΜΗ ΣΕΜΙΝΑΡΙΟΥ ΕΞΕΙΔΙΚΕΥΣΗΣ</a:t>
            </a:r>
            <a:endParaRPr dirty="0"/>
          </a:p>
        </p:txBody>
      </p:sp>
      <p:sp>
        <p:nvSpPr>
          <p:cNvPr id="156" name="Google Shape;156;p4"/>
          <p:cNvSpPr txBox="1">
            <a:spLocks noGrp="1"/>
          </p:cNvSpPr>
          <p:nvPr>
            <p:ph type="title" idx="2"/>
          </p:nvPr>
        </p:nvSpPr>
        <p:spPr>
          <a:xfrm>
            <a:off x="7132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l-GR" dirty="0"/>
              <a:t>Επεξήγηση </a:t>
            </a:r>
            <a:br>
              <a:rPr lang="el-GR" dirty="0"/>
            </a:br>
            <a:r>
              <a:rPr lang="en-IE" dirty="0" err="1"/>
              <a:t>Συν-δημιουργί</a:t>
            </a:r>
            <a:r>
              <a:rPr lang="en-IE" dirty="0"/>
              <a:t>α</a:t>
            </a:r>
            <a:r>
              <a:rPr lang="el-GR" dirty="0"/>
              <a:t>ς</a:t>
            </a:r>
            <a:endParaRPr dirty="0"/>
          </a:p>
        </p:txBody>
      </p:sp>
      <p:sp>
        <p:nvSpPr>
          <p:cNvPr id="157" name="Google Shape;157;p4"/>
          <p:cNvSpPr txBox="1">
            <a:spLocks noGrp="1"/>
          </p:cNvSpPr>
          <p:nvPr>
            <p:ph type="subTitle" idx="1"/>
          </p:nvPr>
        </p:nvSpPr>
        <p:spPr>
          <a:xfrm>
            <a:off x="713225" y="3243793"/>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Επ</a:t>
            </a:r>
            <a:r>
              <a:rPr lang="en-IE" dirty="0" err="1"/>
              <a:t>εξήγηση</a:t>
            </a:r>
            <a:r>
              <a:rPr lang="en-IE" dirty="0"/>
              <a:t> </a:t>
            </a:r>
            <a:r>
              <a:rPr lang="en-IE" dirty="0" err="1"/>
              <a:t>του</a:t>
            </a:r>
            <a:r>
              <a:rPr lang="en-IE" dirty="0"/>
              <a:t> </a:t>
            </a:r>
            <a:r>
              <a:rPr lang="en-IE" dirty="0" err="1"/>
              <a:t>όρου</a:t>
            </a:r>
            <a:r>
              <a:rPr lang="en-IE" dirty="0"/>
              <a:t> </a:t>
            </a:r>
            <a:endParaRPr lang="el-GR" dirty="0"/>
          </a:p>
          <a:p>
            <a:pPr marL="0" lvl="0" indent="0" algn="ctr" rtl="0">
              <a:lnSpc>
                <a:spcPct val="100000"/>
              </a:lnSpc>
              <a:spcBef>
                <a:spcPts val="0"/>
              </a:spcBef>
              <a:spcAft>
                <a:spcPts val="0"/>
              </a:spcAft>
              <a:buSzPts val="1600"/>
              <a:buNone/>
            </a:pPr>
            <a:r>
              <a:rPr lang="en-IE" dirty="0" err="1"/>
              <a:t>συν</a:t>
            </a:r>
            <a:r>
              <a:rPr lang="el-GR" dirty="0"/>
              <a:t>-</a:t>
            </a:r>
            <a:r>
              <a:rPr lang="en-IE" dirty="0" err="1"/>
              <a:t>δημιουργί</a:t>
            </a:r>
            <a:r>
              <a:rPr lang="en-IE" dirty="0"/>
              <a:t>α των προϊόντων/υπηρεσιών.</a:t>
            </a:r>
            <a:endParaRPr dirty="0"/>
          </a:p>
        </p:txBody>
      </p:sp>
      <p:sp>
        <p:nvSpPr>
          <p:cNvPr id="158" name="Google Shape;158;p4"/>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dirty="0" err="1"/>
              <a:t>Μελέτη</a:t>
            </a:r>
            <a:r>
              <a:rPr lang="en-IE" dirty="0"/>
              <a:t> π</a:t>
            </a:r>
            <a:r>
              <a:rPr lang="en-IE" dirty="0" err="1"/>
              <a:t>ερί</a:t>
            </a:r>
            <a:r>
              <a:rPr lang="en-IE" dirty="0"/>
              <a:t>πτωσης </a:t>
            </a:r>
            <a:endParaRPr dirty="0"/>
          </a:p>
        </p:txBody>
      </p:sp>
      <p:sp>
        <p:nvSpPr>
          <p:cNvPr id="159" name="Google Shape;159;p4"/>
          <p:cNvSpPr txBox="1">
            <a:spLocks noGrp="1"/>
          </p:cNvSpPr>
          <p:nvPr>
            <p:ph type="subTitle" idx="5"/>
          </p:nvPr>
        </p:nvSpPr>
        <p:spPr>
          <a:xfrm>
            <a:off x="3372811" y="3309107"/>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Επ</a:t>
            </a:r>
            <a:r>
              <a:rPr lang="en-IE" dirty="0" err="1"/>
              <a:t>ιτυχημένο</a:t>
            </a:r>
            <a:r>
              <a:rPr lang="en-IE" dirty="0"/>
              <a:t> πα</a:t>
            </a:r>
            <a:r>
              <a:rPr lang="en-IE" dirty="0" err="1"/>
              <a:t>ράδειγμ</a:t>
            </a:r>
            <a:r>
              <a:rPr lang="en-IE" dirty="0"/>
              <a:t>α του επιχειρηματικού μοντέλου </a:t>
            </a:r>
            <a:r>
              <a:rPr lang="el-GR" dirty="0"/>
              <a:t>συν-δημιουργίας. </a:t>
            </a:r>
            <a:r>
              <a:rPr lang="en-IE" dirty="0"/>
              <a:t> </a:t>
            </a:r>
            <a:endParaRPr dirty="0"/>
          </a:p>
        </p:txBody>
      </p:sp>
      <p:sp>
        <p:nvSpPr>
          <p:cNvPr id="160" name="Google Shape;160;p4"/>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l-GR" dirty="0"/>
              <a:t>Δ</a:t>
            </a:r>
            <a:r>
              <a:rPr lang="en-IE" dirty="0"/>
              <a:t>ρα</a:t>
            </a:r>
            <a:r>
              <a:rPr lang="en-IE" dirty="0" err="1"/>
              <a:t>στηριότητ</a:t>
            </a:r>
            <a:r>
              <a:rPr lang="en-IE" dirty="0"/>
              <a:t>α</a:t>
            </a:r>
            <a:endParaRPr dirty="0"/>
          </a:p>
        </p:txBody>
      </p:sp>
      <p:sp>
        <p:nvSpPr>
          <p:cNvPr id="161" name="Google Shape;161;p4"/>
          <p:cNvSpPr txBox="1">
            <a:spLocks noGrp="1"/>
          </p:cNvSpPr>
          <p:nvPr>
            <p:ph type="subTitle" idx="6"/>
          </p:nvPr>
        </p:nvSpPr>
        <p:spPr>
          <a:xfrm>
            <a:off x="5945311" y="3243793"/>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Δρα</a:t>
            </a:r>
            <a:r>
              <a:rPr lang="en-IE" dirty="0" err="1"/>
              <a:t>στηριότητ</a:t>
            </a:r>
            <a:r>
              <a:rPr lang="en-IE" dirty="0"/>
              <a:t>α για τους συμμετέχοντες να </a:t>
            </a:r>
            <a:r>
              <a:rPr lang="el-GR" dirty="0"/>
              <a:t>σκεφτούν μια </a:t>
            </a:r>
            <a:r>
              <a:rPr lang="en-IE" dirty="0"/>
              <a:t>επ</a:t>
            </a:r>
            <a:r>
              <a:rPr lang="en-IE" dirty="0" err="1"/>
              <a:t>ιχειρημ</a:t>
            </a:r>
            <a:r>
              <a:rPr lang="en-IE" dirty="0"/>
              <a:t>ατική πρόταση συν-δημιουργίας.</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7"/>
          <p:cNvGrpSpPr/>
          <p:nvPr/>
        </p:nvGrpSpPr>
        <p:grpSpPr>
          <a:xfrm>
            <a:off x="791535" y="1955730"/>
            <a:ext cx="2378309" cy="2149787"/>
            <a:chOff x="1133660" y="2029217"/>
            <a:chExt cx="2378309" cy="2149787"/>
          </a:xfrm>
        </p:grpSpPr>
        <p:sp>
          <p:nvSpPr>
            <p:cNvPr id="167" name="Google Shape;16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7"/>
          <p:cNvCxnSpPr/>
          <p:nvPr/>
        </p:nvCxnSpPr>
        <p:spPr>
          <a:xfrm rot="10800000" flipH="1">
            <a:off x="2497674" y="2521813"/>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2" name="Google Shape;172;p7"/>
          <p:cNvCxnSpPr/>
          <p:nvPr/>
        </p:nvCxnSpPr>
        <p:spPr>
          <a:xfrm rot="10800000" flipH="1">
            <a:off x="2712413" y="28360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3" name="Google Shape;173;p7"/>
          <p:cNvCxnSpPr/>
          <p:nvPr/>
        </p:nvCxnSpPr>
        <p:spPr>
          <a:xfrm rot="10800000" flipH="1">
            <a:off x="2515836"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4" name="Google Shape;17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75" name="Google Shape;175;p7"/>
          <p:cNvSpPr txBox="1">
            <a:spLocks noGrp="1"/>
          </p:cNvSpPr>
          <p:nvPr>
            <p:ph type="title"/>
          </p:nvPr>
        </p:nvSpPr>
        <p:spPr>
          <a:xfrm>
            <a:off x="411913" y="32576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Τ</a:t>
            </a:r>
            <a:r>
              <a:rPr lang="el-GR" dirty="0"/>
              <a:t>Ι ΕΙΝΑΙ Η ΣΥΝ-ΔΗΜΙΟΥΡΓΙΑ ΠΡΟΪΟΝΤΩΝ </a:t>
            </a:r>
            <a:r>
              <a:rPr lang="en-IE" dirty="0"/>
              <a:t>/</a:t>
            </a:r>
            <a:r>
              <a:rPr lang="el-GR" dirty="0"/>
              <a:t> </a:t>
            </a:r>
            <a:r>
              <a:rPr lang="en-IE" dirty="0"/>
              <a:t>ΥΠΗΡΕΣΙΩΝ;</a:t>
            </a:r>
            <a:endParaRPr dirty="0"/>
          </a:p>
        </p:txBody>
      </p:sp>
      <p:sp>
        <p:nvSpPr>
          <p:cNvPr id="176" name="Google Shape;176;p7"/>
          <p:cNvSpPr txBox="1"/>
          <p:nvPr/>
        </p:nvSpPr>
        <p:spPr>
          <a:xfrm>
            <a:off x="3973199" y="1678452"/>
            <a:ext cx="4534722"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Η συν-δημιουργία είναι </a:t>
            </a:r>
            <a:r>
              <a:rPr lang="en-IE" sz="1800" b="1" i="0" u="none" strike="noStrike" cap="none" dirty="0">
                <a:solidFill>
                  <a:srgbClr val="202124"/>
                </a:solidFill>
                <a:latin typeface="arial"/>
                <a:ea typeface="arial"/>
                <a:cs typeface="arial"/>
                <a:sym typeface="arial"/>
              </a:rPr>
              <a:t>η πρακτική της συνεργασίας με άλλα ενδιαφερόμενα μέρη για την καθοδήγηση της διαδικασίας σχεδιασμού</a:t>
            </a:r>
            <a:r>
              <a:rPr lang="en-IE" sz="1800" b="0" i="0" u="none" strike="noStrike" cap="none" dirty="0">
                <a:solidFill>
                  <a:srgbClr val="202124"/>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Οι συμμετέχοντες με διαφορετικούς ρόλους ευθυγραμμίζονται και προσφέρουν διαφορετικές ιδέες, συνήθως σε</a:t>
            </a:r>
            <a:r>
              <a:rPr lang="el-GR" sz="1800" b="0" i="0" u="none" strike="noStrike" cap="none" dirty="0">
                <a:solidFill>
                  <a:srgbClr val="202124"/>
                </a:solidFill>
                <a:latin typeface="arial"/>
                <a:ea typeface="arial"/>
                <a:cs typeface="arial"/>
                <a:sym typeface="arial"/>
              </a:rPr>
              <a:t> </a:t>
            </a:r>
            <a:r>
              <a:rPr lang="en-IE" sz="1800" b="0" i="0" u="none" strike="noStrike" cap="none" dirty="0" err="1">
                <a:solidFill>
                  <a:srgbClr val="202124"/>
                </a:solidFill>
                <a:latin typeface="arial"/>
                <a:ea typeface="arial"/>
                <a:cs typeface="arial"/>
                <a:sym typeface="arial"/>
              </a:rPr>
              <a:t>εργ</a:t>
            </a:r>
            <a:r>
              <a:rPr lang="en-IE" sz="1800" b="0" i="0" u="none" strike="noStrike" cap="none" dirty="0">
                <a:solidFill>
                  <a:srgbClr val="202124"/>
                </a:solidFill>
                <a:latin typeface="arial"/>
                <a:ea typeface="arial"/>
                <a:cs typeface="arial"/>
                <a:sym typeface="arial"/>
              </a:rPr>
              <a:t>αστήρια. Συνεπώς, οι σχεδιαστές μπορούν να αποκτήσουν πιο ολιστικές απόψεις για το τι πρέπει να περιλαμβάνει ένα προϊόν ή μια υπηρεσία.</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Η δουλειά μου - έργο 2</a:t>
            </a:r>
            <a:endParaRPr/>
          </a:p>
        </p:txBody>
      </p:sp>
      <p:sp>
        <p:nvSpPr>
          <p:cNvPr id="182" name="Google Shape;182;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Η Αφροδίτη έχει ένα όμορφο όνομα και είναι ο δεύτερος πλανήτης από τον Ήλιο.</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86" name="Google Shape;186;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a:spLocks noGrp="1"/>
          </p:cNvSpPr>
          <p:nvPr>
            <p:ph type="title"/>
          </p:nvPr>
        </p:nvSpPr>
        <p:spPr>
          <a:xfrm>
            <a:off x="3813449" y="106549"/>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l-GR" sz="3600" dirty="0"/>
              <a:t>ΕΠΕΞΗΓΗΣΗ</a:t>
            </a:r>
            <a:r>
              <a:rPr lang="en-IE" sz="3600" dirty="0"/>
              <a:t> ΣΥΝΔΗΜΙΟΥΡΓΙΑ</a:t>
            </a:r>
            <a:r>
              <a:rPr lang="el-GR" sz="3600" dirty="0"/>
              <a:t>Σ</a:t>
            </a:r>
            <a:r>
              <a:rPr lang="en-IE" sz="3600" dirty="0"/>
              <a:t> ΠΕΛΑΤΩΝ</a:t>
            </a:r>
            <a:endParaRPr sz="3600" dirty="0"/>
          </a:p>
        </p:txBody>
      </p:sp>
      <p:sp>
        <p:nvSpPr>
          <p:cNvPr id="188" name="Google Shape;188;p6"/>
          <p:cNvSpPr txBox="1">
            <a:spLocks noGrp="1"/>
          </p:cNvSpPr>
          <p:nvPr>
            <p:ph type="subTitle" idx="1"/>
          </p:nvPr>
        </p:nvSpPr>
        <p:spPr>
          <a:xfrm>
            <a:off x="4017283" y="1857138"/>
            <a:ext cx="5126717" cy="219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b="0" i="0" u="none" strike="noStrike" dirty="0">
                <a:solidFill>
                  <a:schemeClr val="dk1"/>
                </a:solidFill>
                <a:latin typeface="Arial"/>
                <a:ea typeface="Arial"/>
                <a:cs typeface="Arial"/>
                <a:sym typeface="Arial"/>
              </a:rPr>
              <a:t>Η </a:t>
            </a:r>
            <a:r>
              <a:rPr lang="en-IE" b="0" i="0" u="none" strike="noStrike" dirty="0" err="1">
                <a:solidFill>
                  <a:schemeClr val="dk1"/>
                </a:solidFill>
                <a:latin typeface="Arial"/>
                <a:ea typeface="Arial"/>
                <a:cs typeface="Arial"/>
                <a:sym typeface="Arial"/>
              </a:rPr>
              <a:t>συν-δημιουργί</a:t>
            </a:r>
            <a:r>
              <a:rPr lang="en-IE" b="0" i="0" u="none" strike="noStrike" dirty="0">
                <a:solidFill>
                  <a:schemeClr val="dk1"/>
                </a:solidFill>
                <a:latin typeface="Arial"/>
                <a:ea typeface="Arial"/>
                <a:cs typeface="Arial"/>
                <a:sym typeface="Arial"/>
              </a:rPr>
              <a:t>α συμβαίνει όταν οι επιχειρήσεις εμπλέκουν </a:t>
            </a:r>
            <a:r>
              <a:rPr lang="en-IE" sz="1600" b="1" i="0" u="none" strike="noStrike" dirty="0">
                <a:solidFill>
                  <a:srgbClr val="E7501B"/>
                </a:solidFill>
                <a:latin typeface="Arial"/>
                <a:ea typeface="Arial"/>
                <a:cs typeface="Arial"/>
                <a:sym typeface="Arial"/>
              </a:rPr>
              <a:t>τους πελάτες ως εταίρους στη διαδικασία ανάπτυξης προϊόντων </a:t>
            </a:r>
            <a:r>
              <a:rPr lang="en-IE" b="0" i="0" u="none" strike="noStrike" dirty="0">
                <a:solidFill>
                  <a:schemeClr val="dk1"/>
                </a:solidFill>
                <a:latin typeface="Arial"/>
                <a:ea typeface="Arial"/>
                <a:cs typeface="Arial"/>
                <a:sym typeface="Arial"/>
              </a:rPr>
              <a:t>(Prahalad &amp; Ramaswamy, 2004). </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err="1">
                <a:solidFill>
                  <a:schemeClr val="dk1"/>
                </a:solidFill>
                <a:latin typeface="Arial"/>
                <a:ea typeface="Arial"/>
                <a:cs typeface="Arial"/>
                <a:sym typeface="Arial"/>
              </a:rPr>
              <a:t>Αλληλε</a:t>
            </a:r>
            <a:r>
              <a:rPr lang="en-IE" b="0" i="0" u="none" strike="noStrike" dirty="0">
                <a:solidFill>
                  <a:schemeClr val="dk1"/>
                </a:solidFill>
                <a:latin typeface="Arial"/>
                <a:ea typeface="Arial"/>
                <a:cs typeface="Arial"/>
                <a:sym typeface="Arial"/>
              </a:rPr>
              <a:t>πιδρούν </a:t>
            </a:r>
            <a:r>
              <a:rPr lang="en-IE" b="1" i="0" u="none" strike="noStrike" dirty="0">
                <a:solidFill>
                  <a:srgbClr val="E7501B"/>
                </a:solidFill>
                <a:latin typeface="Arial"/>
                <a:ea typeface="Arial"/>
                <a:cs typeface="Arial"/>
                <a:sym typeface="Arial"/>
              </a:rPr>
              <a:t>με στόχο τη δημιουργία κοινής αξίας </a:t>
            </a:r>
            <a:r>
              <a:rPr lang="en-IE" b="0" i="0" u="none" strike="noStrike" dirty="0">
                <a:solidFill>
                  <a:schemeClr val="dk1"/>
                </a:solidFill>
                <a:latin typeface="Arial"/>
                <a:ea typeface="Arial"/>
                <a:cs typeface="Arial"/>
                <a:sym typeface="Arial"/>
              </a:rPr>
              <a:t>(Van Dijk, Antonides &amp; Schillewaert, 2014). </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a:solidFill>
                  <a:schemeClr val="dk1"/>
                </a:solidFill>
                <a:latin typeface="Arial"/>
                <a:ea typeface="Arial"/>
                <a:cs typeface="Arial"/>
                <a:sym typeface="Arial"/>
              </a:rPr>
              <a:t>Με </a:t>
            </a:r>
            <a:r>
              <a:rPr lang="en-IE" b="0" i="0" u="none" strike="noStrike" dirty="0" err="1">
                <a:solidFill>
                  <a:schemeClr val="dk1"/>
                </a:solidFill>
                <a:latin typeface="Arial"/>
                <a:ea typeface="Arial"/>
                <a:cs typeface="Arial"/>
                <a:sym typeface="Arial"/>
              </a:rPr>
              <a:t>τον</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τρό</a:t>
            </a:r>
            <a:r>
              <a:rPr lang="en-IE" b="0" i="0" u="none" strike="noStrike" dirty="0">
                <a:solidFill>
                  <a:schemeClr val="dk1"/>
                </a:solidFill>
                <a:latin typeface="Arial"/>
                <a:ea typeface="Arial"/>
                <a:cs typeface="Arial"/>
                <a:sym typeface="Arial"/>
              </a:rPr>
              <a:t>πο αυτό, οι επιχειρήσεις χρησιμοποιούν τις εισροές γνώσεων</a:t>
            </a:r>
            <a:r>
              <a:rPr lang="el-GR" b="0" i="0" u="none" strike="noStrike" dirty="0">
                <a:solidFill>
                  <a:schemeClr val="dk1"/>
                </a:solidFill>
                <a:latin typeface="Arial"/>
                <a:ea typeface="Arial"/>
                <a:cs typeface="Arial"/>
                <a:sym typeface="Arial"/>
              </a:rPr>
              <a:t>,</a:t>
            </a:r>
            <a:r>
              <a:rPr lang="en-IE" b="0" i="0" u="none" strike="noStrike" dirty="0">
                <a:solidFill>
                  <a:schemeClr val="dk1"/>
                </a:solidFill>
                <a:latin typeface="Arial"/>
                <a:ea typeface="Arial"/>
                <a:cs typeface="Arial"/>
                <a:sym typeface="Arial"/>
              </a:rPr>
              <a:t> για να επιταχύνουν την καινοτομία (Pee, 2016). </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err="1">
                <a:solidFill>
                  <a:schemeClr val="dk1"/>
                </a:solidFill>
                <a:latin typeface="Arial"/>
                <a:ea typeface="Arial"/>
                <a:cs typeface="Arial"/>
                <a:sym typeface="Arial"/>
              </a:rPr>
              <a:t>Έτσι</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εκτός</a:t>
            </a:r>
            <a:r>
              <a:rPr lang="en-IE" b="0" i="0" u="none" strike="noStrike" dirty="0">
                <a:solidFill>
                  <a:schemeClr val="dk1"/>
                </a:solidFill>
                <a:latin typeface="Arial"/>
                <a:ea typeface="Arial"/>
                <a:cs typeface="Arial"/>
                <a:sym typeface="Arial"/>
              </a:rPr>
              <a:t> από </a:t>
            </a:r>
            <a:r>
              <a:rPr lang="en-IE" b="0" i="0" u="none" strike="noStrike" dirty="0" err="1">
                <a:solidFill>
                  <a:schemeClr val="dk1"/>
                </a:solidFill>
                <a:latin typeface="Arial"/>
                <a:ea typeface="Arial"/>
                <a:cs typeface="Arial"/>
                <a:sym typeface="Arial"/>
              </a:rPr>
              <a:t>τη</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συν-δημιουργί</a:t>
            </a:r>
            <a:r>
              <a:rPr lang="en-IE" b="0" i="0" u="none" strike="noStrike" dirty="0">
                <a:solidFill>
                  <a:schemeClr val="dk1"/>
                </a:solidFill>
                <a:latin typeface="Arial"/>
                <a:ea typeface="Arial"/>
                <a:cs typeface="Arial"/>
                <a:sym typeface="Arial"/>
              </a:rPr>
              <a:t>α, οι όροι ανοικτή καινοτομία ή συν-καινοτομία χρησιμοποιούνται συχνά με παρόμοιο τρόπο.</a:t>
            </a:r>
            <a:endParaRPr dirty="0">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786BAA6B-9E1D-A28D-BABF-C518A397079D}"/>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34;p13" descr="Graphical user interface, text, application&#10;&#10;Description automatically generated">
            <a:extLst>
              <a:ext uri="{FF2B5EF4-FFF2-40B4-BE49-F238E27FC236}">
                <a16:creationId xmlns:a16="http://schemas.microsoft.com/office/drawing/2014/main" id="{ED8A85B0-5E9C-B346-1B6A-1C2177AD9A06}"/>
              </a:ext>
            </a:extLst>
          </p:cNvPr>
          <p:cNvPicPr preferRelativeResize="0"/>
          <p:nvPr/>
        </p:nvPicPr>
        <p:blipFill rotWithShape="1">
          <a:blip r:embed="rId4">
            <a:alphaModFix/>
          </a:blip>
          <a:srcRect r="25004"/>
          <a:stretch/>
        </p:blipFill>
        <p:spPr>
          <a:xfrm>
            <a:off x="72618" y="4765022"/>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095458" y="223083"/>
            <a:ext cx="4544828"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ΜΕΛΕΤΗ ΠΕΡΙΠΤΩΣΗΣ</a:t>
            </a:r>
            <a:endParaRPr dirty="0"/>
          </a:p>
        </p:txBody>
      </p:sp>
      <p:sp>
        <p:nvSpPr>
          <p:cNvPr id="194" name="Google Shape;194;p9"/>
          <p:cNvSpPr txBox="1"/>
          <p:nvPr/>
        </p:nvSpPr>
        <p:spPr>
          <a:xfrm>
            <a:off x="3450532" y="820414"/>
            <a:ext cx="500765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a:solidFill>
                  <a:schemeClr val="dk1"/>
                </a:solidFill>
                <a:latin typeface="Arial"/>
                <a:ea typeface="Arial"/>
                <a:cs typeface="Arial"/>
                <a:sym typeface="Arial"/>
              </a:rPr>
              <a:t>Η RITTER SPORT </a:t>
            </a:r>
            <a:r>
              <a:rPr lang="en-IE" sz="1400" b="0" i="0" u="none" strike="noStrike" cap="none" dirty="0" err="1">
                <a:solidFill>
                  <a:schemeClr val="dk1"/>
                </a:solidFill>
                <a:latin typeface="Arial"/>
                <a:ea typeface="Arial"/>
                <a:cs typeface="Arial"/>
                <a:sym typeface="Arial"/>
              </a:rPr>
              <a:t>είν</a:t>
            </a:r>
            <a:r>
              <a:rPr lang="en-IE" sz="1400" b="0" i="0" u="none" strike="noStrike" cap="none" dirty="0">
                <a:solidFill>
                  <a:schemeClr val="dk1"/>
                </a:solidFill>
                <a:latin typeface="Arial"/>
                <a:ea typeface="Arial"/>
                <a:cs typeface="Arial"/>
                <a:sym typeface="Arial"/>
              </a:rPr>
              <a:t>αι μία από τις πιο δημοφιλείς μάρκες ζαχαρω</a:t>
            </a:r>
            <a:r>
              <a:rPr lang="el-GR" dirty="0" err="1">
                <a:solidFill>
                  <a:schemeClr val="dk1"/>
                </a:solidFill>
              </a:rPr>
              <a:t>τών</a:t>
            </a:r>
            <a:r>
              <a:rPr lang="en-IE" sz="1400" b="0" i="0" u="none" strike="noStrike" cap="none" dirty="0">
                <a:solidFill>
                  <a:schemeClr val="dk1"/>
                </a:solidFill>
                <a:latin typeface="Arial"/>
                <a:ea typeface="Arial"/>
                <a:cs typeface="Arial"/>
                <a:sym typeface="Arial"/>
              </a:rPr>
              <a:t> στη Γερμανία και διάσημη για το τετραγωνικό της σχήμα. Ο κατα</a:t>
            </a:r>
            <a:r>
              <a:rPr lang="en-IE" sz="1400" b="0" i="0" u="none" strike="noStrike" cap="none" dirty="0" err="1">
                <a:solidFill>
                  <a:schemeClr val="dk1"/>
                </a:solidFill>
                <a:latin typeface="Arial"/>
                <a:ea typeface="Arial"/>
                <a:cs typeface="Arial"/>
                <a:sym typeface="Arial"/>
              </a:rPr>
              <a:t>σκευ</a:t>
            </a:r>
            <a:r>
              <a:rPr lang="en-IE" sz="1400" b="0" i="0" u="none" strike="noStrike" cap="none" dirty="0">
                <a:solidFill>
                  <a:schemeClr val="dk1"/>
                </a:solidFill>
                <a:latin typeface="Arial"/>
                <a:ea typeface="Arial"/>
                <a:cs typeface="Arial"/>
                <a:sym typeface="Arial"/>
              </a:rPr>
              <a:t>αστής σοκολάτας έχει κύκλο εργασιών 470 εκατ. </a:t>
            </a:r>
            <a:r>
              <a:rPr lang="en-IE" sz="1400" b="0" i="0" u="none" strike="noStrike" cap="none" dirty="0" err="1">
                <a:solidFill>
                  <a:schemeClr val="dk1"/>
                </a:solidFill>
                <a:latin typeface="Arial"/>
                <a:ea typeface="Arial"/>
                <a:cs typeface="Arial"/>
                <a:sym typeface="Arial"/>
              </a:rPr>
              <a:t>ευρώ</a:t>
            </a:r>
            <a:r>
              <a:rPr lang="en-IE" sz="1400" b="0" i="0" u="none" strike="noStrike" cap="none" dirty="0">
                <a:solidFill>
                  <a:schemeClr val="dk1"/>
                </a:solidFill>
                <a:latin typeface="Arial"/>
                <a:ea typeface="Arial"/>
                <a:cs typeface="Arial"/>
                <a:sym typeface="Arial"/>
              </a:rPr>
              <a:t> και </a:t>
            </a:r>
            <a:r>
              <a:rPr lang="en-IE" sz="1400" b="0" i="0" u="none" strike="noStrike" cap="none" dirty="0" err="1">
                <a:solidFill>
                  <a:schemeClr val="dk1"/>
                </a:solidFill>
                <a:latin typeface="Arial"/>
                <a:ea typeface="Arial"/>
                <a:cs typeface="Arial"/>
                <a:sym typeface="Arial"/>
              </a:rPr>
              <a:t>εξάγει</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σε</a:t>
            </a:r>
            <a:r>
              <a:rPr lang="en-IE" sz="1400" b="0" i="0" u="none" strike="noStrike" cap="none" dirty="0">
                <a:solidFill>
                  <a:schemeClr val="dk1"/>
                </a:solidFill>
                <a:latin typeface="Arial"/>
                <a:ea typeface="Arial"/>
                <a:cs typeface="Arial"/>
                <a:sym typeface="Arial"/>
              </a:rPr>
              <a:t> π</a:t>
            </a:r>
            <a:r>
              <a:rPr lang="en-IE" sz="1400" b="0" i="0" u="none" strike="noStrike" cap="none" dirty="0" err="1">
                <a:solidFill>
                  <a:schemeClr val="dk1"/>
                </a:solidFill>
                <a:latin typeface="Arial"/>
                <a:ea typeface="Arial"/>
                <a:cs typeface="Arial"/>
                <a:sym typeface="Arial"/>
              </a:rPr>
              <a:t>ερισσότερες</a:t>
            </a:r>
            <a:r>
              <a:rPr lang="en-IE" sz="1400" b="0" i="0" u="none" strike="noStrike" cap="none" dirty="0">
                <a:solidFill>
                  <a:schemeClr val="dk1"/>
                </a:solidFill>
                <a:latin typeface="Arial"/>
                <a:ea typeface="Arial"/>
                <a:cs typeface="Arial"/>
                <a:sym typeface="Arial"/>
              </a:rPr>
              <a:t> από </a:t>
            </a:r>
            <a:r>
              <a:rPr lang="en-IE" sz="1400" b="0" i="0" u="none" strike="noStrike" cap="none" dirty="0" err="1">
                <a:solidFill>
                  <a:schemeClr val="dk1"/>
                </a:solidFill>
                <a:latin typeface="Arial"/>
                <a:ea typeface="Arial"/>
                <a:cs typeface="Arial"/>
                <a:sym typeface="Arial"/>
              </a:rPr>
              <a:t>εκ</a:t>
            </a:r>
            <a:r>
              <a:rPr lang="en-IE" sz="1400" b="0" i="0" u="none" strike="noStrike" cap="none" dirty="0">
                <a:solidFill>
                  <a:schemeClr val="dk1"/>
                </a:solidFill>
                <a:latin typeface="Arial"/>
                <a:ea typeface="Arial"/>
                <a:cs typeface="Arial"/>
                <a:sym typeface="Arial"/>
              </a:rPr>
              <a:t>ατό χώρες (Ritter Sport, 2016).</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a:solidFill>
                  <a:schemeClr val="dk1"/>
                </a:solidFill>
                <a:latin typeface="Arial"/>
                <a:ea typeface="Arial"/>
                <a:cs typeface="Arial"/>
                <a:sym typeface="Arial"/>
              </a:rPr>
              <a:t>Η Ritter Sport </a:t>
            </a:r>
            <a:r>
              <a:rPr lang="en-IE" sz="1400" b="0" i="0" u="none" strike="noStrike" cap="none" dirty="0" err="1">
                <a:solidFill>
                  <a:schemeClr val="dk1"/>
                </a:solidFill>
                <a:latin typeface="Arial"/>
                <a:ea typeface="Arial"/>
                <a:cs typeface="Arial"/>
                <a:sym typeface="Arial"/>
              </a:rPr>
              <a:t>δι</a:t>
            </a:r>
            <a:r>
              <a:rPr lang="en-IE" sz="1400" b="0" i="0" u="none" strike="noStrike" cap="none" dirty="0">
                <a:solidFill>
                  <a:schemeClr val="dk1"/>
                </a:solidFill>
                <a:latin typeface="Arial"/>
                <a:ea typeface="Arial"/>
                <a:cs typeface="Arial"/>
                <a:sym typeface="Arial"/>
              </a:rPr>
              <a:t>αθέτει ένα σημαντικό διαδικτυακό πλεονέκτημα, μια διαδραστική ιστοσελίδα που ονομάζεται </a:t>
            </a:r>
            <a:r>
              <a:rPr lang="en-IE" sz="14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Sortenkreation </a:t>
            </a:r>
            <a:r>
              <a:rPr lang="en-IE" sz="1400" b="0" i="0" u="none" strike="noStrike" cap="none" dirty="0">
                <a:solidFill>
                  <a:schemeClr val="dk1"/>
                </a:solidFill>
                <a:latin typeface="Arial"/>
                <a:ea typeface="Arial"/>
                <a:cs typeface="Arial"/>
                <a:sym typeface="Arial"/>
              </a:rPr>
              <a:t>(</a:t>
            </a:r>
            <a:r>
              <a:rPr lang="en-IE" sz="1400" b="0" i="1" u="none" strike="noStrike" cap="none" dirty="0">
                <a:solidFill>
                  <a:schemeClr val="dk1"/>
                </a:solidFill>
                <a:latin typeface="Arial"/>
                <a:ea typeface="Arial"/>
                <a:cs typeface="Arial"/>
                <a:sym typeface="Arial"/>
              </a:rPr>
              <a:t>μεταφράζεται</a:t>
            </a:r>
            <a:r>
              <a:rPr lang="en-IE" sz="1400" b="0" i="0" u="none" strike="noStrike" cap="none" dirty="0">
                <a:solidFill>
                  <a:schemeClr val="dk1"/>
                </a:solidFill>
                <a:latin typeface="Arial"/>
                <a:ea typeface="Arial"/>
                <a:cs typeface="Arial"/>
                <a:sym typeface="Arial"/>
              </a:rPr>
              <a:t>: δημιουργία σοκολάτας). Η πλα</a:t>
            </a:r>
            <a:r>
              <a:rPr lang="en-IE" sz="1400" b="0" i="0" u="none" strike="noStrike" cap="none" dirty="0" err="1">
                <a:solidFill>
                  <a:schemeClr val="dk1"/>
                </a:solidFill>
                <a:latin typeface="Arial"/>
                <a:ea typeface="Arial"/>
                <a:cs typeface="Arial"/>
                <a:sym typeface="Arial"/>
              </a:rPr>
              <a:t>τφόρμ</a:t>
            </a:r>
            <a:r>
              <a:rPr lang="en-IE" sz="1400" b="0" i="0" u="none" strike="noStrike" cap="none" dirty="0">
                <a:solidFill>
                  <a:schemeClr val="dk1"/>
                </a:solidFill>
                <a:latin typeface="Arial"/>
                <a:ea typeface="Arial"/>
                <a:cs typeface="Arial"/>
                <a:sym typeface="Arial"/>
              </a:rPr>
              <a:t>α ενθαρρύνει τους πελάτες να δημιουργούν ιδέες για νέα προϊόντα και, με αυτόν τον τρόπο, να συμμετέχουν στη συν-δημιουργία. </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a:solidFill>
                  <a:schemeClr val="dk1"/>
                </a:solidFill>
                <a:latin typeface="Arial"/>
                <a:ea typeface="Arial"/>
                <a:cs typeface="Arial"/>
                <a:sym typeface="Arial"/>
              </a:rPr>
              <a:t>Μπ</a:t>
            </a:r>
            <a:r>
              <a:rPr lang="en-IE" sz="1400" b="0" i="0" u="none" strike="noStrike" cap="none" dirty="0" err="1">
                <a:solidFill>
                  <a:schemeClr val="dk1"/>
                </a:solidFill>
                <a:latin typeface="Arial"/>
                <a:ea typeface="Arial"/>
                <a:cs typeface="Arial"/>
                <a:sym typeface="Arial"/>
              </a:rPr>
              <a:t>ορούν</a:t>
            </a:r>
            <a:r>
              <a:rPr lang="en-IE" sz="1400" b="0" i="0" u="none" strike="noStrike" cap="none" dirty="0">
                <a:solidFill>
                  <a:schemeClr val="dk1"/>
                </a:solidFill>
                <a:latin typeface="Arial"/>
                <a:ea typeface="Arial"/>
                <a:cs typeface="Arial"/>
                <a:sym typeface="Arial"/>
              </a:rPr>
              <a:t> να επ</a:t>
            </a:r>
            <a:r>
              <a:rPr lang="en-IE" sz="1400" b="0" i="0" u="none" strike="noStrike" cap="none" dirty="0" err="1">
                <a:solidFill>
                  <a:schemeClr val="dk1"/>
                </a:solidFill>
                <a:latin typeface="Arial"/>
                <a:ea typeface="Arial"/>
                <a:cs typeface="Arial"/>
                <a:sym typeface="Arial"/>
              </a:rPr>
              <a:t>ιλέξουν</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συστ</a:t>
            </a:r>
            <a:r>
              <a:rPr lang="en-IE" sz="1400" b="0" i="0" u="none" strike="noStrike" cap="none" dirty="0">
                <a:solidFill>
                  <a:schemeClr val="dk1"/>
                </a:solidFill>
                <a:latin typeface="Arial"/>
                <a:ea typeface="Arial"/>
                <a:cs typeface="Arial"/>
                <a:sym typeface="Arial"/>
              </a:rPr>
              <a:t>ατικά, να προσθέσουν μια περιγραφή και να δημιουργήσουν ένα σχέδιο. Επιπ</a:t>
            </a:r>
            <a:r>
              <a:rPr lang="en-IE" sz="1400" b="0" i="0" u="none" strike="noStrike" cap="none" dirty="0" err="1">
                <a:solidFill>
                  <a:schemeClr val="dk1"/>
                </a:solidFill>
                <a:latin typeface="Arial"/>
                <a:ea typeface="Arial"/>
                <a:cs typeface="Arial"/>
                <a:sym typeface="Arial"/>
              </a:rPr>
              <a:t>λέον</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οι</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χρήστες</a:t>
            </a:r>
            <a:r>
              <a:rPr lang="en-IE" sz="1400" b="0" i="0" u="none" strike="noStrike" cap="none" dirty="0">
                <a:solidFill>
                  <a:schemeClr val="dk1"/>
                </a:solidFill>
                <a:latin typeface="Arial"/>
                <a:ea typeface="Arial"/>
                <a:cs typeface="Arial"/>
                <a:sym typeface="Arial"/>
              </a:rPr>
              <a:t> μπ</a:t>
            </a:r>
            <a:r>
              <a:rPr lang="en-IE" sz="1400" b="0" i="0" u="none" strike="noStrike" cap="none" dirty="0" err="1">
                <a:solidFill>
                  <a:schemeClr val="dk1"/>
                </a:solidFill>
                <a:latin typeface="Arial"/>
                <a:ea typeface="Arial"/>
                <a:cs typeface="Arial"/>
                <a:sym typeface="Arial"/>
              </a:rPr>
              <a:t>ορούν</a:t>
            </a:r>
            <a:r>
              <a:rPr lang="en-IE" sz="1400" b="0" i="0" u="none" strike="noStrike" cap="none" dirty="0">
                <a:solidFill>
                  <a:schemeClr val="dk1"/>
                </a:solidFill>
                <a:latin typeface="Arial"/>
                <a:ea typeface="Arial"/>
                <a:cs typeface="Arial"/>
                <a:sym typeface="Arial"/>
              </a:rPr>
              <a:t> να </a:t>
            </a:r>
            <a:r>
              <a:rPr lang="en-IE" sz="1400" b="0" i="0" u="none" strike="noStrike" cap="none" dirty="0" err="1">
                <a:solidFill>
                  <a:schemeClr val="dk1"/>
                </a:solidFill>
                <a:latin typeface="Arial"/>
                <a:ea typeface="Arial"/>
                <a:cs typeface="Arial"/>
                <a:sym typeface="Arial"/>
              </a:rPr>
              <a:t>κάνουν</a:t>
            </a:r>
            <a:r>
              <a:rPr lang="en-IE" sz="1400" b="0" i="0" u="none" strike="noStrike" cap="none" dirty="0">
                <a:solidFill>
                  <a:schemeClr val="dk1"/>
                </a:solidFill>
                <a:latin typeface="Arial"/>
                <a:ea typeface="Arial"/>
                <a:cs typeface="Arial"/>
                <a:sym typeface="Arial"/>
              </a:rPr>
              <a:t> like, να </a:t>
            </a:r>
            <a:r>
              <a:rPr lang="en-IE" sz="1400" b="0" i="0" u="none" strike="noStrike" cap="none" dirty="0" err="1">
                <a:solidFill>
                  <a:schemeClr val="dk1"/>
                </a:solidFill>
                <a:latin typeface="Arial"/>
                <a:ea typeface="Arial"/>
                <a:cs typeface="Arial"/>
                <a:sym typeface="Arial"/>
              </a:rPr>
              <a:t>σχολιάζουν</a:t>
            </a:r>
            <a:r>
              <a:rPr lang="en-IE" sz="1400" b="0" i="0" u="none" strike="noStrike" cap="none" dirty="0">
                <a:solidFill>
                  <a:schemeClr val="dk1"/>
                </a:solidFill>
                <a:latin typeface="Arial"/>
                <a:ea typeface="Arial"/>
                <a:cs typeface="Arial"/>
                <a:sym typeface="Arial"/>
              </a:rPr>
              <a:t> και να </a:t>
            </a:r>
            <a:r>
              <a:rPr lang="en-IE" sz="1400" b="0" i="0" u="none" strike="noStrike" cap="none" dirty="0" err="1">
                <a:solidFill>
                  <a:schemeClr val="dk1"/>
                </a:solidFill>
                <a:latin typeface="Arial"/>
                <a:ea typeface="Arial"/>
                <a:cs typeface="Arial"/>
                <a:sym typeface="Arial"/>
              </a:rPr>
              <a:t>μοιράζοντ</a:t>
            </a:r>
            <a:r>
              <a:rPr lang="en-IE" sz="1400" b="0" i="0" u="none" strike="noStrike" cap="none" dirty="0">
                <a:solidFill>
                  <a:schemeClr val="dk1"/>
                </a:solidFill>
                <a:latin typeface="Arial"/>
                <a:ea typeface="Arial"/>
                <a:cs typeface="Arial"/>
                <a:sym typeface="Arial"/>
              </a:rPr>
              <a:t>αι τις δικές τους ή άλλες ιδέες με τους φίλους τους στα μέσα κοινωνικής δικτύωσης.</a:t>
            </a:r>
            <a:endParaRPr dirty="0"/>
          </a:p>
        </p:txBody>
      </p:sp>
      <p:pic>
        <p:nvPicPr>
          <p:cNvPr id="195" name="Google Shape;195;p9" descr="Ritter Sport – Obala Grupa"/>
          <p:cNvPicPr preferRelativeResize="0"/>
          <p:nvPr/>
        </p:nvPicPr>
        <p:blipFill rotWithShape="1">
          <a:blip r:embed="rId4">
            <a:alphaModFix/>
          </a:blip>
          <a:srcRect l="11964"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067543" y="114226"/>
            <a:ext cx="5183456"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ΜΕΛΕΤΗ ΠΕΡΙΠΤΩΣΗΣ</a:t>
            </a:r>
            <a:endParaRPr dirty="0"/>
          </a:p>
        </p:txBody>
      </p:sp>
      <p:sp>
        <p:nvSpPr>
          <p:cNvPr id="201" name="Google Shape;201;p24"/>
          <p:cNvSpPr txBox="1"/>
          <p:nvPr/>
        </p:nvSpPr>
        <p:spPr>
          <a:xfrm>
            <a:off x="1506035" y="887170"/>
            <a:ext cx="6501891"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chemeClr val="dk1"/>
                </a:solidFill>
                <a:latin typeface="Arial"/>
                <a:ea typeface="Arial"/>
                <a:cs typeface="Arial"/>
                <a:sym typeface="Arial"/>
              </a:rPr>
              <a:t>Τον</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τελευτ</a:t>
            </a:r>
            <a:r>
              <a:rPr lang="en-IE" sz="1400" b="0" i="0" u="none" strike="noStrike" cap="none" dirty="0">
                <a:solidFill>
                  <a:schemeClr val="dk1"/>
                </a:solidFill>
                <a:latin typeface="Arial"/>
                <a:ea typeface="Arial"/>
                <a:cs typeface="Arial"/>
                <a:sym typeface="Arial"/>
              </a:rPr>
              <a:t>αίο καιρό, μια σοκολάτα με το λογότυπο της Ritter Sport και το όνομα </a:t>
            </a:r>
            <a:r>
              <a:rPr lang="en-GB" dirty="0">
                <a:solidFill>
                  <a:schemeClr val="dk1"/>
                </a:solidFill>
              </a:rPr>
              <a:t>“Unicorn glitter”</a:t>
            </a:r>
            <a:r>
              <a:rPr lang="en-IE" sz="1400" b="0" i="0" u="none" strike="noStrike" cap="none" dirty="0">
                <a:solidFill>
                  <a:schemeClr val="dk1"/>
                </a:solidFill>
                <a:latin typeface="Arial"/>
                <a:ea typeface="Arial"/>
                <a:cs typeface="Arial"/>
                <a:sym typeface="Arial"/>
              </a:rPr>
              <a:t> έκανε τυχαία την εμφάνισή της στα μέσα κοινωνικής δικτύωσης. </a:t>
            </a:r>
            <a:r>
              <a:rPr lang="en-IE" sz="1400" b="0" i="0" u="none" strike="noStrike" cap="none" dirty="0" err="1">
                <a:solidFill>
                  <a:schemeClr val="dk1"/>
                </a:solidFill>
                <a:latin typeface="Arial"/>
                <a:ea typeface="Arial"/>
                <a:cs typeface="Arial"/>
                <a:sym typeface="Arial"/>
              </a:rPr>
              <a:t>Οι</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χρήστες</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σε</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όλο</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τον</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ιστό</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έχουν</a:t>
            </a:r>
            <a:r>
              <a:rPr lang="en-IE" sz="1400" b="0" i="0" u="none" strike="noStrike" cap="none" dirty="0">
                <a:solidFill>
                  <a:schemeClr val="dk1"/>
                </a:solidFill>
                <a:latin typeface="Arial"/>
                <a:ea typeface="Arial"/>
                <a:cs typeface="Arial"/>
                <a:sym typeface="Arial"/>
              </a:rPr>
              <a:t> α</a:t>
            </a:r>
            <a:r>
              <a:rPr lang="en-IE" sz="1400" b="0" i="0" u="none" strike="noStrike" cap="none" dirty="0" err="1">
                <a:solidFill>
                  <a:schemeClr val="dk1"/>
                </a:solidFill>
                <a:latin typeface="Arial"/>
                <a:ea typeface="Arial"/>
                <a:cs typeface="Arial"/>
                <a:sym typeface="Arial"/>
              </a:rPr>
              <a:t>σχοληθεί</a:t>
            </a:r>
            <a:r>
              <a:rPr lang="en-IE" sz="1400" b="0" i="0" u="none" strike="noStrike" cap="none" dirty="0">
                <a:solidFill>
                  <a:schemeClr val="dk1"/>
                </a:solidFill>
                <a:latin typeface="Arial"/>
                <a:ea typeface="Arial"/>
                <a:cs typeface="Arial"/>
                <a:sym typeface="Arial"/>
              </a:rPr>
              <a:t> π</a:t>
            </a:r>
            <a:r>
              <a:rPr lang="en-IE" sz="1400" b="0" i="0" u="none" strike="noStrike" cap="none" dirty="0" err="1">
                <a:solidFill>
                  <a:schemeClr val="dk1"/>
                </a:solidFill>
                <a:latin typeface="Arial"/>
                <a:ea typeface="Arial"/>
                <a:cs typeface="Arial"/>
                <a:sym typeface="Arial"/>
              </a:rPr>
              <a:t>άρ</a:t>
            </a:r>
            <a:r>
              <a:rPr lang="en-IE" sz="1400" b="0" i="0" u="none" strike="noStrike" cap="none" dirty="0">
                <a:solidFill>
                  <a:schemeClr val="dk1"/>
                </a:solidFill>
                <a:latin typeface="Arial"/>
                <a:ea typeface="Arial"/>
                <a:cs typeface="Arial"/>
                <a:sym typeface="Arial"/>
              </a:rPr>
              <a:t>α πολύ με αυτές τις αναρτήσεις. Η </a:t>
            </a:r>
            <a:r>
              <a:rPr lang="en-IE" sz="1400" b="0" i="0" u="none" strike="noStrike" cap="none" dirty="0" err="1">
                <a:solidFill>
                  <a:schemeClr val="dk1"/>
                </a:solidFill>
                <a:latin typeface="Arial"/>
                <a:ea typeface="Arial"/>
                <a:cs typeface="Arial"/>
                <a:sym typeface="Arial"/>
              </a:rPr>
              <a:t>σοκολάτ</a:t>
            </a:r>
            <a:r>
              <a:rPr lang="en-IE" sz="1400" b="0" i="0" u="none" strike="noStrike" cap="none" dirty="0">
                <a:solidFill>
                  <a:schemeClr val="dk1"/>
                </a:solidFill>
                <a:latin typeface="Arial"/>
                <a:ea typeface="Arial"/>
                <a:cs typeface="Arial"/>
                <a:sym typeface="Arial"/>
              </a:rPr>
              <a:t>α ήταν ψεύτικη, ωστόσο βοήθησε τη Ritter Sport να εντοπίσει τεράστιες δυνατότητες για συν-δημιουργία με θέμα τον μονόκερο.</a:t>
            </a:r>
            <a:endParaRPr dirty="0"/>
          </a:p>
        </p:txBody>
      </p:sp>
      <p:pic>
        <p:nvPicPr>
          <p:cNvPr id="202" name="Google Shape;202;p24"/>
          <p:cNvPicPr preferRelativeResize="0"/>
          <p:nvPr/>
        </p:nvPicPr>
        <p:blipFill rotWithShape="1">
          <a:blip r:embed="rId3">
            <a:alphaModFix/>
          </a:blip>
          <a:srcRect/>
          <a:stretch/>
        </p:blipFill>
        <p:spPr>
          <a:xfrm>
            <a:off x="1939637" y="2056681"/>
            <a:ext cx="5439267" cy="2747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080943" y="73677"/>
            <a:ext cx="487139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ΜΕΛΕΤΗ ΠΕΡΙΠΤΩΣΗΣ</a:t>
            </a:r>
            <a:endParaRPr dirty="0"/>
          </a:p>
        </p:txBody>
      </p:sp>
      <p:sp>
        <p:nvSpPr>
          <p:cNvPr id="208" name="Google Shape;208;p25"/>
          <p:cNvSpPr txBox="1"/>
          <p:nvPr/>
        </p:nvSpPr>
        <p:spPr>
          <a:xfrm>
            <a:off x="1506035" y="807342"/>
            <a:ext cx="6694536"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Η Ritter Sport κατασκεύασε τη σοκολάτα μονόκερου σε περιορισμένη έκδοση και ανακοίνωσε την κυκλοφορία της online στα μέσα κοινωνικής δικτύωσης. Επιπλέον, το γραφείο επικοινωνίας της συνεργάστηκε με Influencers, για να διαδώσει ακόμα περισσότερο την αναγνωρισιμότητα του προϊόντος</a:t>
            </a:r>
            <a:r>
              <a:rPr lang="en-IE" dirty="0">
                <a:solidFill>
                  <a:schemeClr val="dk1"/>
                </a:solidFill>
              </a:rPr>
              <a:t>.</a:t>
            </a:r>
            <a:r>
              <a:rPr lang="en-IE" sz="1400" b="0" i="0" u="none" strike="noStrike" cap="none" dirty="0">
                <a:solidFill>
                  <a:schemeClr val="dk1"/>
                </a:solidFill>
                <a:latin typeface="Arial"/>
                <a:ea typeface="Arial"/>
                <a:cs typeface="Arial"/>
                <a:sym typeface="Arial"/>
              </a:rPr>
              <a:t> Τα απ</a:t>
            </a:r>
            <a:r>
              <a:rPr lang="en-IE" sz="1400" b="0" i="0" u="none" strike="noStrike" cap="none" dirty="0" err="1">
                <a:solidFill>
                  <a:schemeClr val="dk1"/>
                </a:solidFill>
                <a:latin typeface="Arial"/>
                <a:ea typeface="Arial"/>
                <a:cs typeface="Arial"/>
                <a:sym typeface="Arial"/>
              </a:rPr>
              <a:t>οτελέσμ</a:t>
            </a:r>
            <a:r>
              <a:rPr lang="en-IE" sz="1400" b="0" i="0" u="none" strike="noStrike" cap="none" dirty="0">
                <a:solidFill>
                  <a:schemeClr val="dk1"/>
                </a:solidFill>
                <a:latin typeface="Arial"/>
                <a:ea typeface="Arial"/>
                <a:cs typeface="Arial"/>
                <a:sym typeface="Arial"/>
              </a:rPr>
              <a:t>ατα </a:t>
            </a:r>
            <a:r>
              <a:rPr lang="el-GR" dirty="0">
                <a:solidFill>
                  <a:schemeClr val="dk1"/>
                </a:solidFill>
              </a:rPr>
              <a:t>ήταν</a:t>
            </a:r>
            <a:r>
              <a:rPr lang="en-IE" sz="1400" b="0" i="0" u="none" strike="noStrike" cap="none" dirty="0">
                <a:solidFill>
                  <a:schemeClr val="dk1"/>
                </a:solidFill>
                <a:latin typeface="Arial"/>
                <a:ea typeface="Arial"/>
                <a:cs typeface="Arial"/>
                <a:sym typeface="Arial"/>
              </a:rPr>
              <a:t> υπ</a:t>
            </a:r>
            <a:r>
              <a:rPr lang="en-IE" sz="1400" b="0" i="0" u="none" strike="noStrike" cap="none" dirty="0" err="1">
                <a:solidFill>
                  <a:schemeClr val="dk1"/>
                </a:solidFill>
                <a:latin typeface="Arial"/>
                <a:ea typeface="Arial"/>
                <a:cs typeface="Arial"/>
                <a:sym typeface="Arial"/>
              </a:rPr>
              <a:t>έροχ</a:t>
            </a:r>
            <a:r>
              <a:rPr lang="en-IE" sz="1400" b="0" i="0" u="none" strike="noStrike" cap="none" dirty="0">
                <a:solidFill>
                  <a:schemeClr val="dk1"/>
                </a:solidFill>
                <a:latin typeface="Arial"/>
                <a:ea typeface="Arial"/>
                <a:cs typeface="Arial"/>
                <a:sym typeface="Arial"/>
              </a:rPr>
              <a:t>α</a:t>
            </a:r>
            <a:r>
              <a:rPr lang="el-GR" sz="1400" b="0" i="0" u="none" strike="noStrike" cap="none" dirty="0">
                <a:solidFill>
                  <a:schemeClr val="dk1"/>
                </a:solidFill>
                <a:latin typeface="Arial"/>
                <a:ea typeface="Arial"/>
                <a:cs typeface="Arial"/>
                <a:sym typeface="Arial"/>
              </a:rPr>
              <a:t>: οι </a:t>
            </a:r>
            <a:r>
              <a:rPr lang="en-IE" sz="1400" b="0" i="0" u="none" strike="noStrike" cap="none" dirty="0" err="1">
                <a:solidFill>
                  <a:schemeClr val="dk1"/>
                </a:solidFill>
                <a:latin typeface="Arial"/>
                <a:ea typeface="Arial"/>
                <a:cs typeface="Arial"/>
                <a:sym typeface="Arial"/>
              </a:rPr>
              <a:t>σοκολάτες</a:t>
            </a:r>
            <a:r>
              <a:rPr lang="en-IE" sz="1400" b="0" i="0" u="none" strike="noStrike" cap="none" dirty="0">
                <a:solidFill>
                  <a:schemeClr val="dk1"/>
                </a:solidFill>
                <a:latin typeface="Arial"/>
                <a:ea typeface="Arial"/>
                <a:cs typeface="Arial"/>
                <a:sym typeface="Arial"/>
              </a:rPr>
              <a:t> εξαντλήθηκαν μέσα σε λίγες ώρες. Η ζήτηση ήταν τόσο ακραία που οι χρήστες, οι οποίοι αγόρασαν με επιτυχία μια σοκολάτα μονόκερου, τη μεταπώλησαν στο eBay σε τιμή έως και 333 φορές υψηλότερη από την αρχική τιμή πώλησης των 1,99 ευρώ. </a:t>
            </a:r>
            <a:endParaRPr dirty="0"/>
          </a:p>
        </p:txBody>
      </p:sp>
      <p:pic>
        <p:nvPicPr>
          <p:cNvPr id="209" name="Google Shape;209;p25"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p:cNvPicPr preferRelativeResize="0"/>
          <p:nvPr/>
        </p:nvPicPr>
        <p:blipFill rotWithShape="1">
          <a:blip r:embed="rId3">
            <a:alphaModFix/>
          </a:blip>
          <a:srcRect/>
          <a:stretch/>
        </p:blipFill>
        <p:spPr>
          <a:xfrm>
            <a:off x="1506035" y="2751148"/>
            <a:ext cx="4525818" cy="2037404"/>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Bildschirmpräsentation (16:9)</PresentationFormat>
  <Paragraphs>60</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Bebas Neue</vt:lpstr>
      <vt:lpstr>Noto Sans</vt:lpstr>
      <vt:lpstr>Arial</vt:lpstr>
      <vt:lpstr>Arial</vt:lpstr>
      <vt:lpstr>Creal Modern Portfolio by Slidesgo</vt:lpstr>
      <vt:lpstr>ΕΠΙΧΕΙΡΗΜΑΤΙΚΗ ΜΟΝΤΕΛΟΠΟΙΗΣΗ ΓΙΑ ΕΠΙΧΕΙΡΗΣΕΙΣ ΚΥΚΛΙΚΗΣ ΟΙΚΟΝΟΜΙΑΣ</vt:lpstr>
      <vt:lpstr>ΤΟ ΕΠΙΧΕΙΡΗΜΑΤΙΚΟ ΜΟΝΤΕΛΟ  ΣΥΝ-ΔΗΜΙΟΥΡΓΙΑΣ ΠΡΟΪΟΝΤΩΝ/ΥΠΗΡΕΣΙΩΝ</vt:lpstr>
      <vt:lpstr>ΣΤΟΧΟΣ ΣΕΜΙΝΑΡΙΟΥ ΕΞΕΙΔΙΚΕΥΣΗΣ</vt:lpstr>
      <vt:lpstr>ΔΟΜΗ ΣΕΜΙΝΑΡΙΟΥ ΕΞΕΙΔΙΚΕΥΣΗΣ</vt:lpstr>
      <vt:lpstr>ΤΙ ΕΙΝΑΙ Η ΣΥΝ-ΔΗΜΙΟΥΡΓΙΑ ΠΡΟΪΟΝΤΩΝ / ΥΠΗΡΕΣΙΩΝ;</vt:lpstr>
      <vt:lpstr>Η δουλειά μου - έργο 2</vt:lpstr>
      <vt:lpstr>ΜΕΛΕΤΗ ΠΕΡΙΠΤΩΣΗΣ</vt:lpstr>
      <vt:lpstr>ΜΕΛΕΤΗ ΠΕΡΙΠΤΩΣΗΣ</vt:lpstr>
      <vt:lpstr>ΜΕΛΕΤΗ ΠΕΡΙΠΤΩΣΗΣ</vt:lpstr>
      <vt:lpstr>PowerPoint-Präsentation</vt:lpstr>
      <vt:lpstr>5 ΜΑΘΗΜΑΤΑ ΠΟΥ ΚΑΝΟΥΝ  ΤΗ ΣΥΝ-ΔΗΜΙΟΥΡΓΙΑ ΣΑΣ ΕΠΙΤΥΧΗΜΕΝΗ </vt:lpstr>
      <vt:lpstr>5 ΜΑΘΗΜΑΤΑ ΠΟΥ ΚΑΝΟΥΝ  ΤΗ ΣΥΝ-ΔΗΜΙΟΥΡΓΙΑ ΣΑΣ ΕΠΙΤΥΧΗΜΕΝΗ  </vt:lpstr>
      <vt:lpstr>5 ΜΑΘΗΜΑΤΑ ΠΟΥ ΚΑΝΟΥΝ  ΤΗ ΣΥΝ-ΔΗΜΙΟΥΡΓΙΑ ΣΑΣ ΕΠΙΤΥΧΗΜΕΝΗ  </vt:lpstr>
      <vt:lpstr>5 ΜΑΘΗΜΑΤΑ ΠΟΥ ΚΑΝΟΥΝ  ΤΗ ΣΥΝ-ΔΗΜΙΟΥΡΓΙΑ ΣΑΣ ΕΠΙΤΥΧΗΜΕΝΗ  </vt:lpstr>
      <vt:lpstr>5 ΜΑΘΗΜΑΤΑ ΠΟΥ ΚΑΝΟΥΝ  ΤΗ ΣΥΝ-ΔΗΜΙΟΥΡΓΙΑ ΣΑΣ ΕΠΙΤΥΧΗΜΕΝΗ  </vt:lpstr>
      <vt:lpstr>ΔΡΑΣΤΗΡΙΟΤΗΤΑ</vt:lpstr>
      <vt:lpstr>Σας 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 </dc:title>
  <dc:creator>Jennifer Nolan</dc:creator>
  <cp:keywords>, docId:472F0AA27F8F66BD1614E44A0909F344</cp:keywords>
  <cp:lastModifiedBy>saskia_ha@web.de</cp:lastModifiedBy>
  <cp:revision>11</cp:revision>
  <dcterms:modified xsi:type="dcterms:W3CDTF">2023-06-21T13:39:35Z</dcterms:modified>
</cp:coreProperties>
</file>