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5F89AC9-4F15-A785-5692-2B1D94EA37C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8FF0F21-7F20-8C47-A74B-B33A5E3726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34;p3" descr="Graphical user interface, text, application&#10;&#10;Description automatically generated">
            <a:extLst>
              <a:ext uri="{FF2B5EF4-FFF2-40B4-BE49-F238E27FC236}">
                <a16:creationId xmlns:a16="http://schemas.microsoft.com/office/drawing/2014/main" id="{3477D935-EBF6-B369-59D7-21A250288AFC}"/>
              </a:ext>
            </a:extLst>
          </p:cNvPr>
          <p:cNvPicPr preferRelativeResize="0"/>
          <p:nvPr userDrawn="1"/>
        </p:nvPicPr>
        <p:blipFill rotWithShape="1">
          <a:blip r:embed="rId4">
            <a:alphaModFix/>
          </a:blip>
          <a:srcRect r="25004"/>
          <a:stretch/>
        </p:blipFill>
        <p:spPr>
          <a:xfrm>
            <a:off x="72618" y="4827345"/>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11"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7FB2102-C410-33FF-5C9D-267C592E2C6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33DBBC9-2023-0664-84AE-026C0B04CFA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12"/>
          <p:cNvGrpSpPr/>
          <p:nvPr/>
        </p:nvGrpSpPr>
        <p:grpSpPr>
          <a:xfrm rot="10800000">
            <a:off x="7782805" y="539502"/>
            <a:ext cx="682510" cy="1078346"/>
            <a:chOff x="4210925" y="3949824"/>
            <a:chExt cx="325625" cy="514601"/>
          </a:xfrm>
        </p:grpSpPr>
        <p:sp>
          <p:nvSpPr>
            <p:cNvPr id="113" name="Google Shape;113;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12" descr="Graphical user interface, text, application&#10;&#10;Description automatically generated"/>
          <p:cNvPicPr preferRelativeResize="0"/>
          <p:nvPr/>
        </p:nvPicPr>
        <p:blipFill rotWithShape="1">
          <a:blip r:embed="rId3">
            <a:alphaModFix/>
          </a:blip>
          <a:srcRect r="25004"/>
          <a:stretch/>
        </p:blipFill>
        <p:spPr>
          <a:xfrm>
            <a:off x="70782" y="4780106"/>
            <a:ext cx="1006682" cy="275804"/>
          </a:xfrm>
          <a:prstGeom prst="rect">
            <a:avLst/>
          </a:prstGeom>
          <a:noFill/>
          <a:ln>
            <a:noFill/>
          </a:ln>
        </p:spPr>
      </p:pic>
      <p:sp>
        <p:nvSpPr>
          <p:cNvPr id="2" name="TextBox 19">
            <a:extLst>
              <a:ext uri="{FF2B5EF4-FFF2-40B4-BE49-F238E27FC236}">
                <a16:creationId xmlns:a16="http://schemas.microsoft.com/office/drawing/2014/main" id="{3A199146-FADD-44D3-EC1C-764AC7A9BC0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C4CF07A-A6FD-291C-4451-51EDD343C75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13" descr="Graphical user interface, text, application&#10;&#10;Description automatically generated"/>
          <p:cNvPicPr preferRelativeResize="0"/>
          <p:nvPr/>
        </p:nvPicPr>
        <p:blipFill rotWithShape="1">
          <a:blip r:embed="rId3">
            <a:alphaModFix/>
          </a:blip>
          <a:srcRect r="25004"/>
          <a:stretch/>
        </p:blipFill>
        <p:spPr>
          <a:xfrm>
            <a:off x="0" y="4824398"/>
            <a:ext cx="1006682" cy="275804"/>
          </a:xfrm>
          <a:prstGeom prst="rect">
            <a:avLst/>
          </a:prstGeom>
          <a:noFill/>
          <a:ln>
            <a:noFill/>
          </a:ln>
        </p:spPr>
      </p:pic>
      <p:sp>
        <p:nvSpPr>
          <p:cNvPr id="2" name="TextBox 19">
            <a:extLst>
              <a:ext uri="{FF2B5EF4-FFF2-40B4-BE49-F238E27FC236}">
                <a16:creationId xmlns:a16="http://schemas.microsoft.com/office/drawing/2014/main" id="{E5FBF5A2-9ED8-9912-33EE-4E017D48410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FDEF083-7D5C-88FB-387C-C0BE2AA0AEF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
          <p:cNvGrpSpPr/>
          <p:nvPr/>
        </p:nvGrpSpPr>
        <p:grpSpPr>
          <a:xfrm>
            <a:off x="8431033" y="-449325"/>
            <a:ext cx="1061212" cy="1676776"/>
            <a:chOff x="4210925" y="3949824"/>
            <a:chExt cx="325625" cy="514601"/>
          </a:xfrm>
        </p:grpSpPr>
        <p:sp>
          <p:nvSpPr>
            <p:cNvPr id="29" name="Google Shape;29;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B44F3B5-8159-96EB-55FF-C14B90F586B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C771A31-7398-D171-CF71-8FE89766560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
          <p:cNvGrpSpPr/>
          <p:nvPr/>
        </p:nvGrpSpPr>
        <p:grpSpPr>
          <a:xfrm>
            <a:off x="8225003" y="433123"/>
            <a:ext cx="411785" cy="650559"/>
            <a:chOff x="4210925" y="3949824"/>
            <a:chExt cx="325625" cy="514601"/>
          </a:xfrm>
        </p:grpSpPr>
        <p:sp>
          <p:nvSpPr>
            <p:cNvPr id="40" name="Google Shape;40;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5E1A857-1388-9C18-68B2-B6360E98287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72D1E8F-E83D-7953-68E5-B15C91509DB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5"/>
          <p:cNvGrpSpPr/>
          <p:nvPr/>
        </p:nvGrpSpPr>
        <p:grpSpPr>
          <a:xfrm flipH="1">
            <a:off x="-2177742" y="-2909309"/>
            <a:ext cx="12699962" cy="4468012"/>
            <a:chOff x="56293" y="466675"/>
            <a:chExt cx="7448658" cy="2621150"/>
          </a:xfrm>
        </p:grpSpPr>
        <p:sp>
          <p:nvSpPr>
            <p:cNvPr id="50" name="Google Shape;50;p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5"/>
          <p:cNvGrpSpPr/>
          <p:nvPr/>
        </p:nvGrpSpPr>
        <p:grpSpPr>
          <a:xfrm flipH="1">
            <a:off x="8393467" y="586788"/>
            <a:ext cx="789213" cy="1219105"/>
            <a:chOff x="5879525" y="2876325"/>
            <a:chExt cx="325650" cy="504075"/>
          </a:xfrm>
        </p:grpSpPr>
        <p:sp>
          <p:nvSpPr>
            <p:cNvPr id="54" name="Google Shape;54;p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C06655B-D860-E6ED-C8E2-3DDDB43060B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05F79B4-02CA-D490-2CB3-47578174430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6"/>
          <p:cNvGrpSpPr/>
          <p:nvPr/>
        </p:nvGrpSpPr>
        <p:grpSpPr>
          <a:xfrm flipH="1">
            <a:off x="8589784" y="4408228"/>
            <a:ext cx="554210" cy="859289"/>
            <a:chOff x="2242775" y="2016422"/>
            <a:chExt cx="325050" cy="504100"/>
          </a:xfrm>
        </p:grpSpPr>
        <p:sp>
          <p:nvSpPr>
            <p:cNvPr id="64" name="Google Shape;64;p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0930BA4-54D7-D1E4-9C45-2DF0FF38DD64}"/>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7"/>
          <p:cNvGrpSpPr/>
          <p:nvPr/>
        </p:nvGrpSpPr>
        <p:grpSpPr>
          <a:xfrm>
            <a:off x="6609" y="4254853"/>
            <a:ext cx="554210" cy="859289"/>
            <a:chOff x="2242775" y="2016422"/>
            <a:chExt cx="325050" cy="504100"/>
          </a:xfrm>
        </p:grpSpPr>
        <p:sp>
          <p:nvSpPr>
            <p:cNvPr id="73" name="Google Shape;73;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7"/>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7" descr="Graphical user interface, text, application&#10;&#10;Description automatically generated"/>
          <p:cNvPicPr preferRelativeResize="0"/>
          <p:nvPr/>
        </p:nvPicPr>
        <p:blipFill rotWithShape="1">
          <a:blip r:embed="rId3">
            <a:alphaModFix/>
          </a:blip>
          <a:srcRect r="25004"/>
          <a:stretch/>
        </p:blipFill>
        <p:spPr>
          <a:xfrm>
            <a:off x="43314" y="483833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B176794-B6A8-B255-B454-903BCCB031E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D5CEAE1-4128-A7C0-5840-BD009F94C3A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8"/>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8"/>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8"/>
          <p:cNvGrpSpPr/>
          <p:nvPr/>
        </p:nvGrpSpPr>
        <p:grpSpPr>
          <a:xfrm flipH="1">
            <a:off x="8334088" y="-88507"/>
            <a:ext cx="856882" cy="1353967"/>
            <a:chOff x="4210925" y="3949824"/>
            <a:chExt cx="325625" cy="514601"/>
          </a:xfrm>
        </p:grpSpPr>
        <p:sp>
          <p:nvSpPr>
            <p:cNvPr id="86" name="Google Shape;86;p8"/>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8"/>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8"/>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4CCC832-428C-ECC7-EF41-B55CE5C046D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CB4ED03-0926-29D8-3B27-24D360AC0AA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9"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D8A66DB-6F3A-E00D-D71E-2ECF482B4DB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46D8FBC-416A-1764-C0D7-823B3FEDB82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10"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BDA215A-7E2C-5738-C711-A06056D7451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7A63443-FBE0-7260-1103-9A2881ECCEF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2047731" y="1345839"/>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a:t>Modelarea afacerilor pentru Companiile din economia circularA</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IE" sz="2800" b="1"/>
              <a:t>5 LECȚII CARE FAC CO-CREAREA UN SUCCES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4"/>
          <p:cNvGrpSpPr/>
          <p:nvPr/>
        </p:nvGrpSpPr>
        <p:grpSpPr>
          <a:xfrm>
            <a:off x="2858975" y="-386925"/>
            <a:ext cx="701425" cy="247750"/>
            <a:chOff x="2858975" y="3984400"/>
            <a:chExt cx="701425" cy="247750"/>
          </a:xfrm>
        </p:grpSpPr>
        <p:sp>
          <p:nvSpPr>
            <p:cNvPr id="221" name="Google Shape;221;p24"/>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Google Shape;225;p24"/>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b="1"/>
              <a:t>5 LECȚII CARE FAC </a:t>
            </a:r>
            <a:br>
              <a:rPr lang="en-IE" sz="3200" b="1"/>
            </a:br>
            <a:r>
              <a:rPr lang="en-IE" sz="3200" b="1"/>
              <a:t>CO-CREAREA UN SUCCES</a:t>
            </a:r>
            <a:endParaRPr sz="3200"/>
          </a:p>
        </p:txBody>
      </p:sp>
      <p:sp>
        <p:nvSpPr>
          <p:cNvPr id="226" name="Google Shape;226;p24"/>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a:solidFill>
                  <a:srgbClr val="222222"/>
                </a:solidFill>
              </a:rPr>
              <a:t>DELIMITAREA DE PERSPECTIVA DE MARKETING TRADIȚIONAL</a:t>
            </a:r>
            <a:endParaRPr/>
          </a:p>
        </p:txBody>
      </p:sp>
      <p:sp>
        <p:nvSpPr>
          <p:cNvPr id="227" name="Google Shape;227;p24"/>
          <p:cNvSpPr txBox="1"/>
          <p:nvPr/>
        </p:nvSpPr>
        <p:spPr>
          <a:xfrm>
            <a:off x="1422292" y="2279713"/>
            <a:ext cx="6640161" cy="230828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dirty="0" err="1">
                <a:solidFill>
                  <a:schemeClr val="dk1"/>
                </a:solidFill>
                <a:latin typeface="Arial"/>
                <a:ea typeface="Arial"/>
                <a:cs typeface="Arial"/>
                <a:sym typeface="Arial"/>
              </a:rPr>
              <a:t>Primul</a:t>
            </a:r>
            <a:r>
              <a:rPr lang="en-IE" sz="1200" b="0" i="0" u="none" strike="noStrike" cap="none" dirty="0">
                <a:solidFill>
                  <a:schemeClr val="dk1"/>
                </a:solidFill>
                <a:latin typeface="Arial"/>
                <a:ea typeface="Arial"/>
                <a:cs typeface="Arial"/>
                <a:sym typeface="Arial"/>
              </a:rPr>
              <a:t> pas </a:t>
            </a:r>
            <a:r>
              <a:rPr lang="en-IE" sz="1200" b="0" i="0" u="none" strike="noStrike" cap="none" dirty="0" err="1">
                <a:solidFill>
                  <a:schemeClr val="dk1"/>
                </a:solidFill>
                <a:latin typeface="Arial"/>
                <a:ea typeface="Arial"/>
                <a:cs typeface="Arial"/>
                <a:sym typeface="Arial"/>
              </a:rPr>
              <a:t>este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recunoașteți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marketingul</a:t>
            </a:r>
            <a:r>
              <a:rPr lang="en-IE" sz="1200" b="0" i="0" u="none" strike="noStrike" cap="none" dirty="0">
                <a:solidFill>
                  <a:schemeClr val="dk1"/>
                </a:solidFill>
                <a:latin typeface="Arial"/>
                <a:ea typeface="Arial"/>
                <a:cs typeface="Arial"/>
                <a:sym typeface="Arial"/>
              </a:rPr>
              <a:t> modern are </a:t>
            </a:r>
            <a:r>
              <a:rPr lang="en-IE" sz="1200" b="0" i="0" u="none" strike="noStrike" cap="none" dirty="0" err="1">
                <a:solidFill>
                  <a:schemeClr val="dk1"/>
                </a:solidFill>
                <a:latin typeface="Arial"/>
                <a:ea typeface="Arial"/>
                <a:cs typeface="Arial"/>
                <a:sym typeface="Arial"/>
              </a:rPr>
              <a:t>doar</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puține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în</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comun</a:t>
            </a:r>
            <a:r>
              <a:rPr lang="en-IE" sz="1200" b="0" i="0" u="none" strike="noStrike" cap="none" dirty="0">
                <a:solidFill>
                  <a:schemeClr val="dk1"/>
                </a:solidFill>
                <a:latin typeface="Arial"/>
                <a:ea typeface="Arial"/>
                <a:cs typeface="Arial"/>
                <a:sym typeface="Arial"/>
              </a:rPr>
              <a:t> cu </a:t>
            </a:r>
            <a:r>
              <a:rPr lang="en-IE" sz="1200" b="0" i="0" u="none" strike="noStrike" cap="none" dirty="0" err="1">
                <a:solidFill>
                  <a:schemeClr val="dk1"/>
                </a:solidFill>
                <a:latin typeface="Arial"/>
                <a:ea typeface="Arial"/>
                <a:cs typeface="Arial"/>
                <a:sym typeface="Arial"/>
              </a:rPr>
              <a:t>viziunea</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tradițională</a:t>
            </a:r>
            <a:r>
              <a:rPr lang="en-IE" sz="1200" b="0" i="0" u="none" strike="noStrike" cap="none" dirty="0">
                <a:solidFill>
                  <a:schemeClr val="dk1"/>
                </a:solidFill>
                <a:latin typeface="Arial"/>
                <a:ea typeface="Arial"/>
                <a:cs typeface="Arial"/>
                <a:sym typeface="Arial"/>
              </a:rPr>
              <a:t> pe care o </a:t>
            </a:r>
            <a:r>
              <a:rPr lang="en-IE" sz="1200" b="0" i="0" u="none" strike="noStrike" cap="none" dirty="0" err="1">
                <a:solidFill>
                  <a:schemeClr val="dk1"/>
                </a:solidFill>
                <a:latin typeface="Arial"/>
                <a:ea typeface="Arial"/>
                <a:cs typeface="Arial"/>
                <a:sym typeface="Arial"/>
              </a:rPr>
              <a:t>urmați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asiduu</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Internetul</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și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în</a:t>
            </a:r>
            <a:r>
              <a:rPr lang="en-IE" sz="1200" b="0" i="0" u="none" strike="noStrike" cap="none" dirty="0">
                <a:solidFill>
                  <a:schemeClr val="dk1"/>
                </a:solidFill>
                <a:latin typeface="Arial"/>
                <a:ea typeface="Arial"/>
                <a:cs typeface="Arial"/>
                <a:sym typeface="Arial"/>
              </a:rPr>
              <a:t> special </a:t>
            </a:r>
            <a:r>
              <a:rPr lang="en-IE" sz="1200" b="0" i="0" u="none" strike="noStrike" cap="none" dirty="0" err="1">
                <a:solidFill>
                  <a:schemeClr val="dk1"/>
                </a:solidFill>
                <a:latin typeface="Arial"/>
                <a:ea typeface="Arial"/>
                <a:cs typeface="Arial"/>
                <a:sym typeface="Arial"/>
              </a:rPr>
              <a:t>rețelele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sociale</a:t>
            </a:r>
            <a:r>
              <a:rPr lang="en-IE" sz="1200" b="0" i="0" u="none" strike="noStrike" cap="none" dirty="0">
                <a:solidFill>
                  <a:schemeClr val="dk1"/>
                </a:solidFill>
                <a:latin typeface="Arial"/>
                <a:ea typeface="Arial"/>
                <a:cs typeface="Arial"/>
                <a:sym typeface="Arial"/>
              </a:rPr>
              <a:t>, sunt </a:t>
            </a:r>
            <a:r>
              <a:rPr lang="en-IE" sz="1200" b="0" i="0" u="none" strike="noStrike" cap="none" dirty="0" err="1">
                <a:solidFill>
                  <a:schemeClr val="dk1"/>
                </a:solidFill>
                <a:latin typeface="Arial"/>
                <a:ea typeface="Arial"/>
                <a:cs typeface="Arial"/>
                <a:sym typeface="Arial"/>
              </a:rPr>
              <a:t>printre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cele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mai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mari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invenții</a:t>
            </a:r>
            <a:r>
              <a:rPr lang="en-IE" sz="1200" b="0" i="0" u="none" strike="noStrike" cap="none" dirty="0">
                <a:solidFill>
                  <a:schemeClr val="dk1"/>
                </a:solidFill>
                <a:latin typeface="Arial"/>
                <a:ea typeface="Arial"/>
                <a:cs typeface="Arial"/>
                <a:sym typeface="Arial"/>
              </a:rPr>
              <a:t> ale </a:t>
            </a:r>
            <a:r>
              <a:rPr lang="en-IE" sz="1200" b="0" i="0" u="none" strike="noStrike" cap="none" dirty="0" err="1">
                <a:solidFill>
                  <a:schemeClr val="dk1"/>
                </a:solidFill>
                <a:latin typeface="Arial"/>
                <a:ea typeface="Arial"/>
                <a:cs typeface="Arial"/>
                <a:sym typeface="Arial"/>
              </a:rPr>
              <a:t>secolului</a:t>
            </a:r>
            <a:r>
              <a:rPr lang="en-IE" sz="1200" b="0" i="0" u="none" strike="noStrike" cap="none" dirty="0">
                <a:solidFill>
                  <a:schemeClr val="dk1"/>
                </a:solidFill>
                <a:latin typeface="Arial"/>
                <a:ea typeface="Arial"/>
                <a:cs typeface="Arial"/>
                <a:sym typeface="Arial"/>
              </a:rPr>
              <a:t> al XX-lea </a:t>
            </a:r>
            <a:r>
              <a:rPr lang="en-IE" sz="1200" b="0" i="0" u="none" strike="noStrike" cap="none" dirty="0" err="1">
                <a:solidFill>
                  <a:schemeClr val="dk1"/>
                </a:solidFill>
                <a:latin typeface="Arial"/>
                <a:ea typeface="Arial"/>
                <a:cs typeface="Arial"/>
                <a:sym typeface="Arial"/>
              </a:rPr>
              <a:t>și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schimbă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modul</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în</a:t>
            </a:r>
            <a:r>
              <a:rPr lang="en-IE" sz="1200" b="0" i="0" u="none" strike="noStrike" cap="none" dirty="0">
                <a:solidFill>
                  <a:schemeClr val="dk1"/>
                </a:solidFill>
                <a:latin typeface="Arial"/>
                <a:ea typeface="Arial"/>
                <a:cs typeface="Arial"/>
                <a:sym typeface="Arial"/>
              </a:rPr>
              <a:t> care </a:t>
            </a:r>
            <a:r>
              <a:rPr lang="en-IE" sz="1200" b="0" i="0" u="none" strike="noStrike" cap="none" dirty="0" err="1">
                <a:solidFill>
                  <a:schemeClr val="dk1"/>
                </a:solidFill>
                <a:latin typeface="Arial"/>
                <a:ea typeface="Arial"/>
                <a:cs typeface="Arial"/>
                <a:sym typeface="Arial"/>
              </a:rPr>
              <a:t>funcționează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managementul</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mărcii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și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dezvoltarea</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produselor</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În</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zilele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noastre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utilizatorii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ocupă</a:t>
            </a:r>
            <a:r>
              <a:rPr lang="en-IE" sz="1200" b="0" i="0" u="none" strike="noStrike" cap="none" dirty="0">
                <a:solidFill>
                  <a:schemeClr val="dk1"/>
                </a:solidFill>
                <a:latin typeface="Arial"/>
                <a:ea typeface="Arial"/>
                <a:cs typeface="Arial"/>
                <a:sym typeface="Arial"/>
              </a:rPr>
              <a:t> diverse </a:t>
            </a:r>
            <a:r>
              <a:rPr lang="en-IE" sz="1200" b="0" i="0" u="none" strike="noStrike" cap="none" dirty="0" err="1">
                <a:solidFill>
                  <a:schemeClr val="dk1"/>
                </a:solidFill>
                <a:latin typeface="Arial"/>
                <a:ea typeface="Arial"/>
                <a:cs typeface="Arial"/>
                <a:sym typeface="Arial"/>
              </a:rPr>
              <a:t>roluri</a:t>
            </a:r>
            <a:r>
              <a:rPr lang="en-IE" sz="1200" b="0" i="0" u="none" strike="noStrike" cap="none" dirty="0">
                <a:solidFill>
                  <a:schemeClr val="dk1"/>
                </a:solidFill>
                <a:latin typeface="Arial"/>
                <a:ea typeface="Arial"/>
                <a:cs typeface="Arial"/>
                <a:sym typeface="Arial"/>
              </a:rPr>
              <a:t>, de la un </a:t>
            </a:r>
            <a:r>
              <a:rPr lang="en-IE" sz="1200" b="0" i="0" u="none" strike="noStrike" cap="none" dirty="0" err="1">
                <a:solidFill>
                  <a:schemeClr val="dk1"/>
                </a:solidFill>
                <a:latin typeface="Arial"/>
                <a:ea typeface="Arial"/>
                <a:cs typeface="Arial"/>
                <a:sym typeface="Arial"/>
              </a:rPr>
              <a:t>comerciant</a:t>
            </a:r>
            <a:r>
              <a:rPr lang="en-IE" sz="1200" b="0" i="0" u="none" strike="noStrike" cap="none" dirty="0">
                <a:solidFill>
                  <a:schemeClr val="dk1"/>
                </a:solidFill>
                <a:latin typeface="Arial"/>
                <a:ea typeface="Arial"/>
                <a:cs typeface="Arial"/>
                <a:sym typeface="Arial"/>
              </a:rPr>
              <a:t> pe eBay la un </a:t>
            </a:r>
            <a:r>
              <a:rPr lang="en-IE" sz="1200" b="0" i="0" u="none" strike="noStrike" cap="none" dirty="0" err="1">
                <a:solidFill>
                  <a:schemeClr val="dk1"/>
                </a:solidFill>
                <a:latin typeface="Arial"/>
                <a:ea typeface="Arial"/>
                <a:cs typeface="Arial"/>
                <a:sym typeface="Arial"/>
              </a:rPr>
              <a:t>producător</a:t>
            </a:r>
            <a:r>
              <a:rPr lang="en-IE" sz="1200" b="0" i="0" u="none" strike="noStrike" cap="none" dirty="0">
                <a:solidFill>
                  <a:schemeClr val="dk1"/>
                </a:solidFill>
                <a:latin typeface="Arial"/>
                <a:ea typeface="Arial"/>
                <a:cs typeface="Arial"/>
                <a:sym typeface="Arial"/>
              </a:rPr>
              <a:t> video pe YouTube (Hennig-</a:t>
            </a:r>
            <a:r>
              <a:rPr lang="en-IE" sz="1200" b="0" i="0" u="none" strike="noStrike" cap="none" dirty="0" err="1">
                <a:solidFill>
                  <a:schemeClr val="dk1"/>
                </a:solidFill>
                <a:latin typeface="Arial"/>
                <a:ea typeface="Arial"/>
                <a:cs typeface="Arial"/>
                <a:sym typeface="Arial"/>
              </a:rPr>
              <a:t>Thurau</a:t>
            </a:r>
            <a:r>
              <a:rPr lang="en-IE" sz="1200" b="0" i="0" u="none" strike="noStrike" cap="none" dirty="0">
                <a:solidFill>
                  <a:schemeClr val="dk1"/>
                </a:solidFill>
                <a:latin typeface="Arial"/>
                <a:ea typeface="Arial"/>
                <a:cs typeface="Arial"/>
                <a:sym typeface="Arial"/>
              </a:rPr>
              <a:t> et al., 2013) la un co-creator al </a:t>
            </a:r>
            <a:r>
              <a:rPr lang="en-IE" sz="1200" b="0" i="0" u="none" strike="noStrike" cap="none" dirty="0" err="1">
                <a:solidFill>
                  <a:schemeClr val="dk1"/>
                </a:solidFill>
                <a:latin typeface="Arial"/>
                <a:ea typeface="Arial"/>
                <a:cs typeface="Arial"/>
                <a:sym typeface="Arial"/>
              </a:rPr>
              <a:t>mărcii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și</a:t>
            </a:r>
            <a:r>
              <a:rPr lang="en-IE" sz="1200" b="0" i="0" u="none" strike="noStrike" cap="none" dirty="0">
                <a:solidFill>
                  <a:schemeClr val="dk1"/>
                </a:solidFill>
                <a:latin typeface="Arial"/>
                <a:ea typeface="Arial"/>
                <a:cs typeface="Arial"/>
                <a:sym typeface="Arial"/>
              </a:rPr>
              <a:t> al </a:t>
            </a:r>
            <a:r>
              <a:rPr lang="en-IE" sz="1200" b="0" i="0" u="none" strike="noStrike" cap="none" dirty="0" err="1">
                <a:solidFill>
                  <a:schemeClr val="dk1"/>
                </a:solidFill>
                <a:latin typeface="Arial"/>
                <a:ea typeface="Arial"/>
                <a:cs typeface="Arial"/>
                <a:sym typeface="Arial"/>
              </a:rPr>
              <a:t>noilor</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produse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sau</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servicii</a:t>
            </a:r>
            <a:r>
              <a:rPr lang="en-IE" sz="1200" b="0" i="0" u="none" strike="noStrike" cap="none" dirty="0">
                <a:solidFill>
                  <a:schemeClr val="dk1"/>
                </a:solidFill>
                <a:latin typeface="Arial"/>
                <a:ea typeface="Arial"/>
                <a:cs typeface="Arial"/>
                <a:sym typeface="Arial"/>
              </a:rPr>
              <a:t>. Nu </a:t>
            </a:r>
            <a:r>
              <a:rPr lang="en-IE" sz="1200" b="0" i="0" u="none" strike="noStrike" cap="none" dirty="0" err="1">
                <a:solidFill>
                  <a:schemeClr val="dk1"/>
                </a:solidFill>
                <a:latin typeface="Arial"/>
                <a:ea typeface="Arial"/>
                <a:cs typeface="Arial"/>
                <a:sym typeface="Arial"/>
              </a:rPr>
              <a:t>mai</a:t>
            </a:r>
            <a:r>
              <a:rPr lang="en-IE" sz="1200" b="0" i="0" u="none" strike="noStrike" cap="none" dirty="0">
                <a:solidFill>
                  <a:schemeClr val="dk1"/>
                </a:solidFill>
                <a:latin typeface="Arial"/>
                <a:ea typeface="Arial"/>
                <a:cs typeface="Arial"/>
                <a:sym typeface="Arial"/>
              </a:rPr>
              <a:t> sunt </a:t>
            </a:r>
            <a:r>
              <a:rPr lang="en-IE" sz="1200" b="0" i="0" u="none" strike="noStrike" cap="none" dirty="0" err="1">
                <a:solidFill>
                  <a:schemeClr val="dk1"/>
                </a:solidFill>
                <a:latin typeface="Arial"/>
                <a:ea typeface="Arial"/>
                <a:cs typeface="Arial"/>
                <a:sym typeface="Arial"/>
              </a:rPr>
              <a:t>absorbanți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pasivi</a:t>
            </a:r>
            <a:r>
              <a:rPr lang="en-IE" sz="1200" b="0" i="0" u="none" strike="noStrike" cap="none" dirty="0">
                <a:solidFill>
                  <a:schemeClr val="dk1"/>
                </a:solidFill>
                <a:latin typeface="Arial"/>
                <a:ea typeface="Arial"/>
                <a:cs typeface="Arial"/>
                <a:sym typeface="Arial"/>
              </a:rPr>
              <a:t> (Gensler, </a:t>
            </a:r>
            <a:r>
              <a:rPr lang="en-IE" sz="1200" b="0" i="0" u="none" strike="noStrike" cap="none" dirty="0" err="1">
                <a:solidFill>
                  <a:schemeClr val="dk1"/>
                </a:solidFill>
                <a:latin typeface="Arial"/>
                <a:ea typeface="Arial"/>
                <a:cs typeface="Arial"/>
                <a:sym typeface="Arial"/>
              </a:rPr>
              <a:t>Völckner</a:t>
            </a:r>
            <a:r>
              <a:rPr lang="en-IE" sz="1200" b="0" i="0" u="none" strike="noStrike" cap="none" dirty="0">
                <a:solidFill>
                  <a:schemeClr val="dk1"/>
                </a:solidFill>
                <a:latin typeface="Arial"/>
                <a:ea typeface="Arial"/>
                <a:cs typeface="Arial"/>
                <a:sym typeface="Arial"/>
              </a:rPr>
              <a:t>, Lui-</a:t>
            </a:r>
            <a:r>
              <a:rPr lang="en-IE" sz="1200" b="0" i="0" u="none" strike="noStrike" cap="none" dirty="0" err="1">
                <a:solidFill>
                  <a:schemeClr val="dk1"/>
                </a:solidFill>
                <a:latin typeface="Arial"/>
                <a:ea typeface="Arial"/>
                <a:cs typeface="Arial"/>
                <a:sym typeface="Arial"/>
              </a:rPr>
              <a:t>Thompinks</a:t>
            </a:r>
            <a:r>
              <a:rPr lang="en-IE" sz="1200" b="0" i="0" u="none" strike="noStrike" cap="none" dirty="0">
                <a:solidFill>
                  <a:schemeClr val="dk1"/>
                </a:solidFill>
                <a:latin typeface="Arial"/>
                <a:ea typeface="Arial"/>
                <a:cs typeface="Arial"/>
                <a:sym typeface="Arial"/>
              </a:rPr>
              <a:t> &amp; </a:t>
            </a:r>
            <a:r>
              <a:rPr lang="en-IE" sz="1200" b="0" i="0" u="none" strike="noStrike" cap="none" dirty="0" err="1">
                <a:solidFill>
                  <a:schemeClr val="dk1"/>
                </a:solidFill>
                <a:latin typeface="Arial"/>
                <a:ea typeface="Arial"/>
                <a:cs typeface="Arial"/>
                <a:sym typeface="Arial"/>
              </a:rPr>
              <a:t>Wiertz</a:t>
            </a:r>
            <a:r>
              <a:rPr lang="en-IE" sz="1200" b="0" i="0" u="none" strike="noStrike" cap="none" dirty="0">
                <a:solidFill>
                  <a:schemeClr val="dk1"/>
                </a:solidFill>
                <a:latin typeface="Arial"/>
                <a:ea typeface="Arial"/>
                <a:cs typeface="Arial"/>
                <a:sym typeface="Arial"/>
              </a:rPr>
              <a:t>, 2013).</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Cu </a:t>
            </a:r>
            <a:r>
              <a:rPr lang="en-IE" sz="1200" b="0" i="0" u="none" strike="noStrike" cap="none" dirty="0" err="1">
                <a:solidFill>
                  <a:schemeClr val="dk1"/>
                </a:solidFill>
                <a:latin typeface="Arial"/>
                <a:ea typeface="Arial"/>
                <a:cs typeface="Arial"/>
                <a:sym typeface="Arial"/>
              </a:rPr>
              <a:t>toate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acestea</a:t>
            </a:r>
            <a:r>
              <a:rPr lang="en-IE" sz="1200" b="0" i="0" u="none" strike="noStrike" cap="none" dirty="0">
                <a:solidFill>
                  <a:schemeClr val="dk1"/>
                </a:solidFill>
                <a:latin typeface="Arial"/>
                <a:ea typeface="Arial"/>
                <a:cs typeface="Arial"/>
                <a:sym typeface="Arial"/>
              </a:rPr>
              <a:t>, co-</a:t>
            </a:r>
            <a:r>
              <a:rPr lang="en-IE" sz="1200" b="0" i="0" u="none" strike="noStrike" cap="none" dirty="0" err="1">
                <a:solidFill>
                  <a:schemeClr val="dk1"/>
                </a:solidFill>
                <a:latin typeface="Arial"/>
                <a:ea typeface="Arial"/>
                <a:cs typeface="Arial"/>
                <a:sym typeface="Arial"/>
              </a:rPr>
              <a:t>crearea</a:t>
            </a:r>
            <a:r>
              <a:rPr lang="en-IE" sz="1200" b="0" i="0" u="none" strike="noStrike" cap="none" dirty="0">
                <a:solidFill>
                  <a:schemeClr val="dk1"/>
                </a:solidFill>
                <a:latin typeface="Arial"/>
                <a:ea typeface="Arial"/>
                <a:cs typeface="Arial"/>
                <a:sym typeface="Arial"/>
              </a:rPr>
              <a:t> nu </a:t>
            </a:r>
            <a:r>
              <a:rPr lang="en-IE" sz="1200" b="0" i="0" u="none" strike="noStrike" cap="none" dirty="0" err="1">
                <a:solidFill>
                  <a:schemeClr val="dk1"/>
                </a:solidFill>
                <a:latin typeface="Arial"/>
                <a:ea typeface="Arial"/>
                <a:cs typeface="Arial"/>
                <a:sym typeface="Arial"/>
              </a:rPr>
              <a:t>funcționează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intr</a:t>
            </a:r>
            <a:r>
              <a:rPr lang="en-IE" sz="1200" b="0" i="0" u="none" strike="noStrike" cap="none" dirty="0">
                <a:solidFill>
                  <a:schemeClr val="dk1"/>
                </a:solidFill>
                <a:latin typeface="Arial"/>
                <a:ea typeface="Arial"/>
                <a:cs typeface="Arial"/>
                <a:sym typeface="Arial"/>
              </a:rPr>
              <a:t>-o </a:t>
            </a:r>
            <a:r>
              <a:rPr lang="en-IE" sz="1200" b="0" i="0" u="none" strike="noStrike" cap="none" dirty="0" err="1">
                <a:solidFill>
                  <a:schemeClr val="dk1"/>
                </a:solidFill>
                <a:latin typeface="Arial"/>
                <a:ea typeface="Arial"/>
                <a:cs typeface="Arial"/>
                <a:sym typeface="Arial"/>
              </a:rPr>
              <a:t>clipă</a:t>
            </a:r>
            <a:r>
              <a:rPr lang="en-IE" sz="1200" b="0" i="0" u="none" strike="noStrike" cap="none" dirty="0">
                <a:solidFill>
                  <a:schemeClr val="dk1"/>
                </a:solidFill>
                <a:latin typeface="Arial"/>
                <a:ea typeface="Arial"/>
                <a:cs typeface="Arial"/>
                <a:sym typeface="Arial"/>
              </a:rPr>
              <a:t>. Mai </a:t>
            </a:r>
            <a:r>
              <a:rPr lang="en-IE" sz="1200" b="0" i="0" u="none" strike="noStrike" cap="none" dirty="0" err="1">
                <a:solidFill>
                  <a:schemeClr val="dk1"/>
                </a:solidFill>
                <a:latin typeface="Arial"/>
                <a:ea typeface="Arial"/>
                <a:cs typeface="Arial"/>
                <a:sym typeface="Arial"/>
              </a:rPr>
              <a:t>întâi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trebuie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contestați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structurile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și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credințele</a:t>
            </a:r>
            <a:r>
              <a:rPr lang="en-IE" sz="1200" b="0" i="0" u="none" strike="noStrike" cap="none" dirty="0">
                <a:solidFill>
                  <a:schemeClr val="dk1"/>
                </a:solidFill>
                <a:latin typeface="Arial"/>
                <a:ea typeface="Arial"/>
                <a:cs typeface="Arial"/>
                <a:sym typeface="Arial"/>
              </a:rPr>
              <a:t> interne. </a:t>
            </a:r>
            <a:r>
              <a:rPr lang="en-IE" sz="1200" b="0" i="0" u="none" strike="noStrike" cap="none" dirty="0" err="1">
                <a:solidFill>
                  <a:schemeClr val="dk1"/>
                </a:solidFill>
                <a:latin typeface="Arial"/>
                <a:ea typeface="Arial"/>
                <a:cs typeface="Arial"/>
                <a:sym typeface="Arial"/>
              </a:rPr>
              <a:t>Barierele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comune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în</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calea</a:t>
            </a:r>
            <a:r>
              <a:rPr lang="en-IE" sz="1200" b="0" i="0" u="none" strike="noStrike" cap="none" dirty="0">
                <a:solidFill>
                  <a:schemeClr val="dk1"/>
                </a:solidFill>
                <a:latin typeface="Arial"/>
                <a:ea typeface="Arial"/>
                <a:cs typeface="Arial"/>
                <a:sym typeface="Arial"/>
              </a:rPr>
              <a:t> co-</a:t>
            </a:r>
            <a:r>
              <a:rPr lang="en-IE" sz="1200" b="0" i="0" u="none" strike="noStrike" cap="none" dirty="0" err="1">
                <a:solidFill>
                  <a:schemeClr val="dk1"/>
                </a:solidFill>
                <a:latin typeface="Arial"/>
                <a:ea typeface="Arial"/>
                <a:cs typeface="Arial"/>
                <a:sym typeface="Arial"/>
              </a:rPr>
              <a:t>creării</a:t>
            </a:r>
            <a:r>
              <a:rPr lang="en-IE" sz="1200" b="0" i="0" u="none" strike="noStrike" cap="none" dirty="0">
                <a:solidFill>
                  <a:schemeClr val="dk1"/>
                </a:solidFill>
                <a:latin typeface="Arial"/>
                <a:ea typeface="Arial"/>
                <a:cs typeface="Arial"/>
                <a:sym typeface="Arial"/>
              </a:rPr>
              <a:t> de </a:t>
            </a:r>
            <a:r>
              <a:rPr lang="en-IE" sz="1200" b="0" i="0" u="none" strike="noStrike" cap="none" dirty="0" err="1">
                <a:solidFill>
                  <a:schemeClr val="dk1"/>
                </a:solidFill>
                <a:latin typeface="Arial"/>
                <a:ea typeface="Arial"/>
                <a:cs typeface="Arial"/>
                <a:sym typeface="Arial"/>
              </a:rPr>
              <a:t>succes</a:t>
            </a:r>
            <a:r>
              <a:rPr lang="en-IE" sz="1200" b="0" i="0" u="none" strike="noStrike" cap="none" dirty="0">
                <a:solidFill>
                  <a:schemeClr val="dk1"/>
                </a:solidFill>
                <a:latin typeface="Arial"/>
                <a:ea typeface="Arial"/>
                <a:cs typeface="Arial"/>
                <a:sym typeface="Arial"/>
              </a:rPr>
              <a:t> sunt </a:t>
            </a:r>
            <a:r>
              <a:rPr lang="en-IE" sz="1200" b="0" i="0" u="none" strike="noStrike" cap="none" dirty="0" err="1">
                <a:solidFill>
                  <a:schemeClr val="dk1"/>
                </a:solidFill>
                <a:latin typeface="Arial"/>
                <a:ea typeface="Arial"/>
                <a:cs typeface="Arial"/>
                <a:sym typeface="Arial"/>
              </a:rPr>
              <a:t>procedurile</a:t>
            </a:r>
            <a:r>
              <a:rPr lang="en-IE" sz="1200" b="0" i="0" u="none" strike="noStrike" cap="none" dirty="0">
                <a:solidFill>
                  <a:schemeClr val="dk1"/>
                </a:solidFill>
                <a:latin typeface="Arial"/>
                <a:ea typeface="Arial"/>
                <a:cs typeface="Arial"/>
                <a:sym typeface="Arial"/>
              </a:rPr>
              <a:t> de </a:t>
            </a:r>
            <a:r>
              <a:rPr lang="en-IE" sz="1200" b="0" i="0" u="none" strike="noStrike" cap="none" dirty="0" err="1">
                <a:solidFill>
                  <a:schemeClr val="dk1"/>
                </a:solidFill>
                <a:latin typeface="Arial"/>
                <a:ea typeface="Arial"/>
                <a:cs typeface="Arial"/>
                <a:sym typeface="Arial"/>
              </a:rPr>
              <a:t>învățare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organizațională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sau</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managerială</a:t>
            </a:r>
            <a:r>
              <a:rPr lang="en-IE" sz="1200" b="0" i="0" u="none" strike="noStrike" cap="none" dirty="0">
                <a:solidFill>
                  <a:schemeClr val="dk1"/>
                </a:solidFill>
                <a:latin typeface="Arial"/>
                <a:ea typeface="Arial"/>
                <a:cs typeface="Arial"/>
                <a:sym typeface="Arial"/>
              </a:rPr>
              <a:t>, cum </a:t>
            </a:r>
            <a:r>
              <a:rPr lang="en-IE" sz="1200" b="0" i="0" u="none" strike="noStrike" cap="none" dirty="0" err="1">
                <a:solidFill>
                  <a:schemeClr val="dk1"/>
                </a:solidFill>
                <a:latin typeface="Arial"/>
                <a:ea typeface="Arial"/>
                <a:cs typeface="Arial"/>
                <a:sym typeface="Arial"/>
              </a:rPr>
              <a:t>ar</a:t>
            </a:r>
            <a:r>
              <a:rPr lang="en-IE" sz="1200" b="0" i="0" u="none" strike="noStrike" cap="none" dirty="0">
                <a:solidFill>
                  <a:schemeClr val="dk1"/>
                </a:solidFill>
                <a:latin typeface="Arial"/>
                <a:ea typeface="Arial"/>
                <a:cs typeface="Arial"/>
                <a:sym typeface="Arial"/>
              </a:rPr>
              <a:t> fi </a:t>
            </a:r>
            <a:r>
              <a:rPr lang="en-IE" sz="1200" b="0" i="0" u="none" strike="noStrike" cap="none" dirty="0" err="1">
                <a:solidFill>
                  <a:schemeClr val="dk1"/>
                </a:solidFill>
                <a:latin typeface="Arial"/>
                <a:ea typeface="Arial"/>
                <a:cs typeface="Arial"/>
                <a:sym typeface="Arial"/>
              </a:rPr>
              <a:t>inerția</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sau</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preferința</a:t>
            </a:r>
            <a:r>
              <a:rPr lang="en-IE" sz="1200" b="0" i="0" u="none" strike="noStrike" cap="none" dirty="0">
                <a:solidFill>
                  <a:schemeClr val="dk1"/>
                </a:solidFill>
                <a:latin typeface="Arial"/>
                <a:ea typeface="Arial"/>
                <a:cs typeface="Arial"/>
                <a:sym typeface="Arial"/>
              </a:rPr>
              <a:t> (Woodruff, 1997). </a:t>
            </a:r>
            <a:r>
              <a:rPr lang="en-IE" sz="1200" b="0" i="0" u="none" strike="noStrike" cap="none" dirty="0" err="1">
                <a:solidFill>
                  <a:schemeClr val="dk1"/>
                </a:solidFill>
                <a:latin typeface="Arial"/>
                <a:ea typeface="Arial"/>
                <a:cs typeface="Arial"/>
                <a:sym typeface="Arial"/>
              </a:rPr>
              <a:t>Propoziții</a:t>
            </a:r>
            <a:r>
              <a:rPr lang="en-IE" sz="1200" b="0" i="0" u="none" strike="noStrike" cap="none" dirty="0">
                <a:solidFill>
                  <a:schemeClr val="dk1"/>
                </a:solidFill>
                <a:latin typeface="Arial"/>
                <a:ea typeface="Arial"/>
                <a:cs typeface="Arial"/>
                <a:sym typeface="Arial"/>
              </a:rPr>
              <a:t> precum „</a:t>
            </a:r>
            <a:r>
              <a:rPr lang="en-IE" sz="1200" b="0" i="0" u="none" strike="noStrike" cap="none" dirty="0" err="1">
                <a:solidFill>
                  <a:schemeClr val="dk1"/>
                </a:solidFill>
                <a:latin typeface="Arial"/>
                <a:ea typeface="Arial"/>
                <a:cs typeface="Arial"/>
                <a:sym typeface="Arial"/>
              </a:rPr>
              <a:t>Îmi</a:t>
            </a:r>
            <a:r>
              <a:rPr lang="en-IE" sz="1200" b="0" i="0" u="none" strike="noStrike" cap="none" dirty="0">
                <a:solidFill>
                  <a:schemeClr val="dk1"/>
                </a:solidFill>
                <a:latin typeface="Arial"/>
                <a:ea typeface="Arial"/>
                <a:cs typeface="Arial"/>
                <a:sym typeface="Arial"/>
              </a:rPr>
              <a:t> place </a:t>
            </a:r>
            <a:r>
              <a:rPr lang="en-IE" sz="1200" b="0" i="0" u="none" strike="noStrike" cap="none" dirty="0" err="1">
                <a:solidFill>
                  <a:schemeClr val="dk1"/>
                </a:solidFill>
                <a:latin typeface="Arial"/>
                <a:ea typeface="Arial"/>
                <a:cs typeface="Arial"/>
                <a:sym typeface="Arial"/>
              </a:rPr>
              <a:t>să</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fac</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așa</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sau</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Așa</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facem</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lucrurile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trebuie</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să</a:t>
            </a:r>
            <a:r>
              <a:rPr lang="en-IE" sz="1200" b="0" i="0" u="none" strike="noStrike" cap="none" dirty="0">
                <a:solidFill>
                  <a:schemeClr val="dk1"/>
                </a:solidFill>
                <a:latin typeface="Arial"/>
                <a:ea typeface="Arial"/>
                <a:cs typeface="Arial"/>
                <a:sym typeface="Arial"/>
              </a:rPr>
              <a:t> fie </a:t>
            </a:r>
            <a:r>
              <a:rPr lang="en-IE" sz="1200" b="0" i="0" u="none" strike="noStrike" cap="none" dirty="0" err="1">
                <a:solidFill>
                  <a:schemeClr val="dk1"/>
                </a:solidFill>
                <a:latin typeface="Arial"/>
                <a:ea typeface="Arial"/>
                <a:cs typeface="Arial"/>
                <a:sym typeface="Arial"/>
              </a:rPr>
              <a:t>abandonate</a:t>
            </a:r>
            <a:r>
              <a:rPr lang="en-IE" sz="1200" b="0" i="0" u="none" strike="noStrike" cap="none" dirty="0">
                <a:solidFill>
                  <a:schemeClr val="dk1"/>
                </a:solidFill>
                <a:latin typeface="Arial"/>
                <a:ea typeface="Arial"/>
                <a:cs typeface="Arial"/>
                <a:sym typeface="Arial"/>
              </a:rPr>
              <a:t> din </a:t>
            </a:r>
            <a:r>
              <a:rPr lang="en-IE" sz="1200" b="0" i="0" u="none" strike="noStrike" cap="none" dirty="0" err="1">
                <a:solidFill>
                  <a:schemeClr val="dk1"/>
                </a:solidFill>
                <a:latin typeface="Arial"/>
                <a:ea typeface="Arial"/>
                <a:cs typeface="Arial"/>
                <a:sym typeface="Arial"/>
              </a:rPr>
              <a:t>vocabularul</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organizației</a:t>
            </a:r>
            <a:r>
              <a:rPr lang="en-IE" sz="1200" b="0" i="0" u="none" strike="noStrike" cap="none" dirty="0">
                <a:solidFill>
                  <a:schemeClr val="dk1"/>
                </a:solidFill>
                <a:latin typeface="Arial"/>
                <a:ea typeface="Arial"/>
                <a:cs typeface="Arial"/>
                <a:sym typeface="Arial"/>
              </a:rPr>
              <a:t> </a:t>
            </a:r>
            <a:r>
              <a:rPr lang="en-IE" sz="1200" b="0" i="0" u="none" strike="noStrike" cap="none" dirty="0" err="1">
                <a:solidFill>
                  <a:schemeClr val="dk1"/>
                </a:solidFill>
                <a:latin typeface="Arial"/>
                <a:ea typeface="Arial"/>
                <a:cs typeface="Arial"/>
                <a:sym typeface="Arial"/>
              </a:rPr>
              <a:t>dumneavoastra</a:t>
            </a:r>
            <a:r>
              <a:rPr lang="en-IE" sz="1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5"/>
          <p:cNvGrpSpPr/>
          <p:nvPr/>
        </p:nvGrpSpPr>
        <p:grpSpPr>
          <a:xfrm>
            <a:off x="2858975" y="-386925"/>
            <a:ext cx="701425" cy="247750"/>
            <a:chOff x="2858975" y="3984400"/>
            <a:chExt cx="701425" cy="247750"/>
          </a:xfrm>
        </p:grpSpPr>
        <p:sp>
          <p:nvSpPr>
            <p:cNvPr id="233" name="Google Shape;233;p2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25"/>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b="1"/>
              <a:t>5 LECȚII CARE FAC </a:t>
            </a:r>
            <a:br>
              <a:rPr lang="en-IE" sz="3200" b="1"/>
            </a:br>
            <a:r>
              <a:rPr lang="en-IE" sz="3200" b="1"/>
              <a:t>CO-CREAREA UN SUCCES</a:t>
            </a:r>
            <a:endParaRPr sz="3200"/>
          </a:p>
        </p:txBody>
      </p:sp>
      <p:sp>
        <p:nvSpPr>
          <p:cNvPr id="238" name="Google Shape;238;p25"/>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a:solidFill>
                  <a:srgbClr val="222222"/>
                </a:solidFill>
              </a:rPr>
              <a:t>2. IDENTIFICAȚI POSIBILITĂȚI DE CO-CREARE CARE FUNCȚIONEAZĂ CU MARCA DVS.</a:t>
            </a:r>
            <a:endParaRPr/>
          </a:p>
        </p:txBody>
      </p:sp>
      <p:sp>
        <p:nvSpPr>
          <p:cNvPr id="239" name="Google Shape;239;p25"/>
          <p:cNvSpPr txBox="1"/>
          <p:nvPr/>
        </p:nvSpPr>
        <p:spPr>
          <a:xfrm>
            <a:off x="2667000" y="2571750"/>
            <a:ext cx="550025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Odată ce ati depășit cu succes barierele interne, este rândul dvs. să  găsiti modalități posibile, prin care consumatorii pot contribui la procesul de co-creare. Acest lucru este important din două motive. În primul rând, co-crearea clienților ar trebui să se potrivească mărcii, strategiei și obiectivelor dvs. În al doilea rând, dacă nu acordați atenție ideilor clienților, aceștia pot dezvolta sentimente negative (Gebauer, Füller &amp; Pezzei, 2013), care, în consecință, vă pot afecta și marca.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26"/>
          <p:cNvGrpSpPr/>
          <p:nvPr/>
        </p:nvGrpSpPr>
        <p:grpSpPr>
          <a:xfrm>
            <a:off x="2858975" y="-386925"/>
            <a:ext cx="701425" cy="247750"/>
            <a:chOff x="2858975" y="3984400"/>
            <a:chExt cx="701425" cy="247750"/>
          </a:xfrm>
        </p:grpSpPr>
        <p:sp>
          <p:nvSpPr>
            <p:cNvPr id="245" name="Google Shape;245;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 name="Google Shape;249;p26"/>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b="1"/>
              <a:t>5 LECȚII CARE FAC </a:t>
            </a:r>
            <a:br>
              <a:rPr lang="en-IE" sz="3200" b="1"/>
            </a:br>
            <a:r>
              <a:rPr lang="en-IE" sz="3200" b="1"/>
              <a:t>CO-CREAREA UN SUCCES</a:t>
            </a:r>
            <a:endParaRPr sz="3200"/>
          </a:p>
        </p:txBody>
      </p:sp>
      <p:sp>
        <p:nvSpPr>
          <p:cNvPr id="250" name="Google Shape;250;p26"/>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a:solidFill>
                  <a:srgbClr val="222222"/>
                </a:solidFill>
              </a:rPr>
              <a:t>3. OFERIȚI CLIENȚILOR O VOCE ȘI ASCULTAȚI-I</a:t>
            </a:r>
            <a:endParaRPr sz="1600" b="1" i="0" u="none" strike="noStrike" cap="none">
              <a:solidFill>
                <a:srgbClr val="222222"/>
              </a:solidFill>
              <a:latin typeface="Arial"/>
              <a:ea typeface="Arial"/>
              <a:cs typeface="Arial"/>
              <a:sym typeface="Arial"/>
            </a:endParaRPr>
          </a:p>
        </p:txBody>
      </p:sp>
      <p:sp>
        <p:nvSpPr>
          <p:cNvPr id="251" name="Google Shape;251;p26"/>
          <p:cNvSpPr txBox="1"/>
          <p:nvPr/>
        </p:nvSpPr>
        <p:spPr>
          <a:xfrm>
            <a:off x="2648527" y="2321672"/>
            <a:ext cx="5500254" cy="18158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Puteți colabora cu clienții dvs. fie pentru a genera idei pentru co-creare, fie pentru selectarea ideilor sau pentru ambele. Generarea de idei colectează fluxuri valoroase de cunoștințe despre nevoile și dorințele actuale ale clienților. Astfel ca, ideea selectată evidențiază ceea ce colectivul consideră cel mai atrăgător. Prin urmare, co-crearea vă permite să dezvoltați produse inovatoare care se potrivesc nevoilor de consum, respectiv, se vând mai bine (Pee, 2016).</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27"/>
          <p:cNvGrpSpPr/>
          <p:nvPr/>
        </p:nvGrpSpPr>
        <p:grpSpPr>
          <a:xfrm>
            <a:off x="2858975" y="-386925"/>
            <a:ext cx="701425" cy="247750"/>
            <a:chOff x="2858975" y="3984400"/>
            <a:chExt cx="701425" cy="247750"/>
          </a:xfrm>
        </p:grpSpPr>
        <p:sp>
          <p:nvSpPr>
            <p:cNvPr id="257" name="Google Shape;257;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7"/>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b="1"/>
              <a:t>5 LECȚII CARE FAC </a:t>
            </a:r>
            <a:br>
              <a:rPr lang="en-IE" sz="3200" b="1"/>
            </a:br>
            <a:r>
              <a:rPr lang="en-IE" sz="3200" b="1"/>
              <a:t>CO-CREAREA UN SUCCES</a:t>
            </a:r>
            <a:br>
              <a:rPr lang="en-IE" sz="3200"/>
            </a:br>
            <a:endParaRPr sz="3200"/>
          </a:p>
        </p:txBody>
      </p:sp>
      <p:sp>
        <p:nvSpPr>
          <p:cNvPr id="262" name="Google Shape;262;p27"/>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a:solidFill>
                  <a:srgbClr val="222222"/>
                </a:solidFill>
              </a:rPr>
              <a:t>4. FOLOSIȚI  O CO-CREARE LA POTENȚIALUL  SĂU MAXIM</a:t>
            </a:r>
            <a:endParaRPr sz="1600" b="1" i="0" u="none" strike="noStrike" cap="none">
              <a:solidFill>
                <a:srgbClr val="222222"/>
              </a:solidFill>
              <a:latin typeface="Arial"/>
              <a:ea typeface="Arial"/>
              <a:cs typeface="Arial"/>
              <a:sym typeface="Arial"/>
            </a:endParaRPr>
          </a:p>
        </p:txBody>
      </p:sp>
      <p:sp>
        <p:nvSpPr>
          <p:cNvPr id="263" name="Google Shape;263;p27"/>
          <p:cNvSpPr txBox="1"/>
          <p:nvPr/>
        </p:nvSpPr>
        <p:spPr>
          <a:xfrm>
            <a:off x="2389086" y="2395740"/>
            <a:ext cx="5500254" cy="160043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Odată ce produsul co-creat este pe cale să fie lansat, angajamentul deplin și o strategie de marketing bine planificată pot stimula dorința de cumpărare a clienților. Reconsiderați exemplul nostru referitor la Ritter Sport și unicorn. Cu puțin timp înainte de lansare, Ritter Sport i-a făcut pe clienți curioși cu privire la o surpriză extraordinară ce va urma, cu ajutorul diverselor canale de socializare și a puterii influencerilor.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8"/>
          <p:cNvGrpSpPr/>
          <p:nvPr/>
        </p:nvGrpSpPr>
        <p:grpSpPr>
          <a:xfrm>
            <a:off x="2858975" y="-386925"/>
            <a:ext cx="701425" cy="247750"/>
            <a:chOff x="2858975" y="3984400"/>
            <a:chExt cx="701425" cy="247750"/>
          </a:xfrm>
        </p:grpSpPr>
        <p:sp>
          <p:nvSpPr>
            <p:cNvPr id="269" name="Google Shape;269;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3" name="Google Shape;273;p28"/>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b="1"/>
              <a:t>5 LECȚII CARE FAC </a:t>
            </a:r>
            <a:br>
              <a:rPr lang="en-IE" sz="3200" b="1"/>
            </a:br>
            <a:r>
              <a:rPr lang="en-IE" sz="3200" b="1"/>
              <a:t>CO-CREAREA UN SUCCES</a:t>
            </a:r>
            <a:endParaRPr sz="3200"/>
          </a:p>
        </p:txBody>
      </p:sp>
      <p:sp>
        <p:nvSpPr>
          <p:cNvPr id="274" name="Google Shape;274;p28"/>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a:solidFill>
                  <a:srgbClr val="222222"/>
                </a:solidFill>
              </a:rPr>
              <a:t>5.  FIȚI PREGĂTIȚI</a:t>
            </a:r>
            <a:endParaRPr sz="1600" b="1" i="0" u="none" strike="noStrike" cap="none">
              <a:solidFill>
                <a:srgbClr val="222222"/>
              </a:solidFill>
              <a:latin typeface="Arial"/>
              <a:ea typeface="Arial"/>
              <a:cs typeface="Arial"/>
              <a:sym typeface="Arial"/>
            </a:endParaRPr>
          </a:p>
        </p:txBody>
      </p:sp>
      <p:sp>
        <p:nvSpPr>
          <p:cNvPr id="275" name="Google Shape;275;p28"/>
          <p:cNvSpPr txBox="1"/>
          <p:nvPr/>
        </p:nvSpPr>
        <p:spPr>
          <a:xfrm>
            <a:off x="2428266" y="2573767"/>
            <a:ext cx="5500254"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Nu uitați niciodată să fiți bine pregătiți pentru situații supărătoare, chiar dacă nu va așteptați la ele. Într-adevăr, co-crearea unicorn ar fi putut fi mai mult un succes pentru Ritter Sport. Nu cantitatea limitată de batoane de ciocolată cu unicorn a supărat clienții, ci mai degrabă magazinul web.</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587467" y="-74160"/>
            <a:ext cx="178070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ACTIVITATE</a:t>
            </a:r>
            <a:endParaRPr/>
          </a:p>
        </p:txBody>
      </p:sp>
      <p:sp>
        <p:nvSpPr>
          <p:cNvPr id="281" name="Google Shape;281;p29"/>
          <p:cNvSpPr txBox="1"/>
          <p:nvPr/>
        </p:nvSpPr>
        <p:spPr>
          <a:xfrm>
            <a:off x="946190" y="401946"/>
            <a:ext cx="819781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a:solidFill>
                  <a:srgbClr val="000000"/>
                </a:solidFill>
                <a:latin typeface="Arial"/>
                <a:ea typeface="Arial"/>
                <a:cs typeface="Arial"/>
                <a:sym typeface="Arial"/>
              </a:rPr>
              <a:t>Utilizați acest șablon pentru a realiza propunerea de model de afaceri pentru  co-crearea  produsului:</a:t>
            </a:r>
            <a:endParaRPr sz="1200" b="0" i="0" u="none" strike="noStrike" cap="none">
              <a:solidFill>
                <a:srgbClr val="000000"/>
              </a:solidFill>
              <a:latin typeface="Arial"/>
              <a:ea typeface="Arial"/>
              <a:cs typeface="Arial"/>
              <a:sym typeface="Arial"/>
            </a:endParaRPr>
          </a:p>
        </p:txBody>
      </p:sp>
      <p:pic>
        <p:nvPicPr>
          <p:cNvPr id="282" name="Google Shape;282;p29" descr="Chart&#10;&#10;Description automatically generated"/>
          <p:cNvPicPr preferRelativeResize="0"/>
          <p:nvPr/>
        </p:nvPicPr>
        <p:blipFill rotWithShape="1">
          <a:blip r:embed="rId3">
            <a:alphaModFix/>
          </a:blip>
          <a:srcRect t="6614" b="7183"/>
          <a:stretch/>
        </p:blipFill>
        <p:spPr>
          <a:xfrm>
            <a:off x="1056415" y="709723"/>
            <a:ext cx="5801585" cy="38259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MulTumesc!</a:t>
            </a:r>
            <a:endParaRPr/>
          </a:p>
        </p:txBody>
      </p:sp>
      <p:sp>
        <p:nvSpPr>
          <p:cNvPr id="288" name="Google Shape;288;p3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a:solidFill>
                  <a:srgbClr val="059540"/>
                </a:solidFill>
                <a:latin typeface="Bebas Neue"/>
                <a:ea typeface="Bebas Neue"/>
                <a:cs typeface="Bebas Neue"/>
                <a:sym typeface="Bebas Neue"/>
              </a:rPr>
              <a:t>vreo intrebare?</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191938" y="1013444"/>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Modelul de afaceri de co-creare a produselor/serviciilor</a:t>
            </a:r>
            <a:endParaRPr/>
          </a:p>
        </p:txBody>
      </p:sp>
      <p:grpSp>
        <p:nvGrpSpPr>
          <p:cNvPr id="137" name="Google Shape;137;p15"/>
          <p:cNvGrpSpPr/>
          <p:nvPr/>
        </p:nvGrpSpPr>
        <p:grpSpPr>
          <a:xfrm>
            <a:off x="2858975" y="-386925"/>
            <a:ext cx="701425" cy="247750"/>
            <a:chOff x="2858975" y="3984400"/>
            <a:chExt cx="701425" cy="247750"/>
          </a:xfrm>
        </p:grpSpPr>
        <p:sp>
          <p:nvSpPr>
            <p:cNvPr id="138" name="Google Shape;138;p1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15"/>
          <p:cNvSpPr txBox="1">
            <a:spLocks noGrp="1"/>
          </p:cNvSpPr>
          <p:nvPr>
            <p:ph type="subTitle" idx="1"/>
          </p:nvPr>
        </p:nvSpPr>
        <p:spPr>
          <a:xfrm>
            <a:off x="3846728" y="2223158"/>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sz="1800"/>
              <a:t>Modelul de co-creare a produselor/serviciilor aduce utilizatorii finali mai aproape de fazele de proiectare și fabricație prin identificarea preferințelor consumatorilor pentru a personaliza cerințele utilizatorului final</a:t>
            </a:r>
            <a:endParaRPr sz="1800"/>
          </a:p>
        </p:txBody>
      </p:sp>
      <p:pic>
        <p:nvPicPr>
          <p:cNvPr id="143" name="Google Shape;143;p15" descr="Using co-creation to enhance your food business | Eat Marketing"/>
          <p:cNvPicPr preferRelativeResize="0"/>
          <p:nvPr/>
        </p:nvPicPr>
        <p:blipFill rotWithShape="1">
          <a:blip r:embed="rId3">
            <a:alphaModFix/>
          </a:blip>
          <a:srcRect/>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scopul Masterclassului</a:t>
            </a:r>
            <a:endParaRPr/>
          </a:p>
        </p:txBody>
      </p:sp>
      <p:pic>
        <p:nvPicPr>
          <p:cNvPr id="149" name="Google Shape;149;p16"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16"/>
          <p:cNvSpPr txBox="1"/>
          <p:nvPr/>
        </p:nvSpPr>
        <p:spPr>
          <a:xfrm>
            <a:off x="4667693" y="1446027"/>
            <a:ext cx="3891516"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a:solidFill>
                  <a:srgbClr val="000000"/>
                </a:solidFill>
                <a:latin typeface="Arial"/>
                <a:ea typeface="Arial"/>
                <a:cs typeface="Arial"/>
                <a:sym typeface="Arial"/>
              </a:rPr>
              <a:t>Acest Masterclass se va concentra pe modelul de afaceri de co-creare a produselor/serviciilor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a:solidFill>
                  <a:srgbClr val="000000"/>
                </a:solidFill>
                <a:latin typeface="Arial"/>
                <a:ea typeface="Arial"/>
                <a:cs typeface="Arial"/>
                <a:sym typeface="Arial"/>
              </a:rPr>
              <a:t>Scopul principal este ca participanții să înțeleagă </a:t>
            </a:r>
            <a:r>
              <a:rPr lang="en-IE" sz="1800" b="0" i="0" u="none" strike="noStrike" cap="none">
                <a:solidFill>
                  <a:srgbClr val="00B050"/>
                </a:solidFill>
                <a:latin typeface="Arial"/>
                <a:ea typeface="Arial"/>
                <a:cs typeface="Arial"/>
                <a:sym typeface="Arial"/>
              </a:rPr>
              <a:t>cum funcționează co-crearea, de ce este importantă și cum poate fi realizată</a:t>
            </a:r>
            <a:endParaRPr sz="1400" b="0" i="0" u="none" strike="noStrike" cap="none">
              <a:solidFill>
                <a:srgbClr val="00B050"/>
              </a:solidFill>
              <a:latin typeface="Arial"/>
              <a:ea typeface="Arial"/>
              <a:cs typeface="Arial"/>
              <a:sym typeface="Arial"/>
            </a:endParaRPr>
          </a:p>
        </p:txBody>
      </p:sp>
      <p:sp>
        <p:nvSpPr>
          <p:cNvPr id="151" name="Google Shape;151;p16"/>
          <p:cNvSpPr txBox="1"/>
          <p:nvPr/>
        </p:nvSpPr>
        <p:spPr>
          <a:xfrm>
            <a:off x="856211" y="3508090"/>
            <a:ext cx="3441469" cy="800219"/>
          </a:xfrm>
          <a:prstGeom prst="rect">
            <a:avLst/>
          </a:prstGeom>
          <a:solidFill>
            <a:srgbClr val="D1EE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a:solidFill>
                  <a:srgbClr val="256572"/>
                </a:solidFill>
                <a:latin typeface="Arial"/>
                <a:ea typeface="Arial"/>
                <a:cs typeface="Arial"/>
                <a:sym typeface="Arial"/>
              </a:rPr>
              <a:t>CO-CREARE</a:t>
            </a:r>
            <a:endParaRPr/>
          </a:p>
          <a:p>
            <a:pPr marL="0" marR="0" lvl="0" indent="0" algn="ctr" rtl="0">
              <a:lnSpc>
                <a:spcPct val="100000"/>
              </a:lnSpc>
              <a:spcBef>
                <a:spcPts val="0"/>
              </a:spcBef>
              <a:spcAft>
                <a:spcPts val="0"/>
              </a:spcAft>
              <a:buNone/>
            </a:pPr>
            <a:r>
              <a:rPr lang="en-IE" sz="1400" b="0" i="0" u="none" strike="noStrike" cap="none">
                <a:solidFill>
                  <a:srgbClr val="256572"/>
                </a:solidFill>
                <a:latin typeface="Arial"/>
                <a:ea typeface="Arial"/>
                <a:cs typeface="Arial"/>
                <a:sym typeface="Arial"/>
              </a:rPr>
              <a:t>Înțeles, Tipuri, Beneficii &amp; Exemple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Structura  Masterclassului</a:t>
            </a:r>
            <a:endParaRPr/>
          </a:p>
        </p:txBody>
      </p:sp>
      <p:sp>
        <p:nvSpPr>
          <p:cNvPr id="157" name="Google Shape;157;p17"/>
          <p:cNvSpPr txBox="1">
            <a:spLocks noGrp="1"/>
          </p:cNvSpPr>
          <p:nvPr>
            <p:ph type="title" idx="2"/>
          </p:nvPr>
        </p:nvSpPr>
        <p:spPr>
          <a:xfrm>
            <a:off x="7132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Co-crearea explicatA</a:t>
            </a:r>
            <a:endParaRPr/>
          </a:p>
        </p:txBody>
      </p:sp>
      <p:sp>
        <p:nvSpPr>
          <p:cNvPr id="158" name="Google Shape;158;p17"/>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Explicarea termenului de co-creare a produselor/serviciilor.</a:t>
            </a:r>
            <a:endParaRPr/>
          </a:p>
        </p:txBody>
      </p:sp>
      <p:sp>
        <p:nvSpPr>
          <p:cNvPr id="159" name="Google Shape;159;p17"/>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Studiu de caz </a:t>
            </a:r>
            <a:endParaRPr/>
          </a:p>
        </p:txBody>
      </p:sp>
      <p:sp>
        <p:nvSpPr>
          <p:cNvPr id="160" name="Google Shape;160;p17"/>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Exemplu de succes al modelului de afaceri de co-creare.</a:t>
            </a:r>
            <a:endParaRPr/>
          </a:p>
        </p:txBody>
      </p:sp>
      <p:sp>
        <p:nvSpPr>
          <p:cNvPr id="161" name="Google Shape;161;p17"/>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activitate</a:t>
            </a:r>
            <a:endParaRPr/>
          </a:p>
        </p:txBody>
      </p:sp>
      <p:sp>
        <p:nvSpPr>
          <p:cNvPr id="162" name="Google Shape;162;p17"/>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Activitate pentru participanți pentru a face o propunere de afaceri de co-creare.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18"/>
          <p:cNvGrpSpPr/>
          <p:nvPr/>
        </p:nvGrpSpPr>
        <p:grpSpPr>
          <a:xfrm>
            <a:off x="791535" y="1955730"/>
            <a:ext cx="2378309" cy="2149787"/>
            <a:chOff x="1133660" y="2029217"/>
            <a:chExt cx="2378309" cy="2149787"/>
          </a:xfrm>
        </p:grpSpPr>
        <p:sp>
          <p:nvSpPr>
            <p:cNvPr id="168" name="Google Shape;168;p18"/>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8"/>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8"/>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2" name="Google Shape;172;p18"/>
          <p:cNvCxnSpPr/>
          <p:nvPr/>
        </p:nvCxnSpPr>
        <p:spPr>
          <a:xfrm rot="10800000" flipH="1">
            <a:off x="2497674" y="2521813"/>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3" name="Google Shape;173;p18"/>
          <p:cNvCxnSpPr/>
          <p:nvPr/>
        </p:nvCxnSpPr>
        <p:spPr>
          <a:xfrm rot="10800000" flipH="1">
            <a:off x="2712413" y="28360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4" name="Google Shape;174;p18"/>
          <p:cNvCxnSpPr/>
          <p:nvPr/>
        </p:nvCxnSpPr>
        <p:spPr>
          <a:xfrm rot="10800000" flipH="1">
            <a:off x="2515836"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5" name="Google Shape;175;p18"/>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76" name="Google Shape;176;p18"/>
          <p:cNvSpPr txBox="1">
            <a:spLocks noGrp="1"/>
          </p:cNvSpPr>
          <p:nvPr>
            <p:ph type="title"/>
          </p:nvPr>
        </p:nvSpPr>
        <p:spPr>
          <a:xfrm>
            <a:off x="419170" y="87146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Ce este co-crearea de produse/SERVICII?</a:t>
            </a:r>
            <a:endParaRPr/>
          </a:p>
        </p:txBody>
      </p:sp>
      <p:sp>
        <p:nvSpPr>
          <p:cNvPr id="177" name="Google Shape;177;p18"/>
          <p:cNvSpPr txBox="1"/>
          <p:nvPr/>
        </p:nvSpPr>
        <p:spPr>
          <a:xfrm>
            <a:off x="3973199" y="1851401"/>
            <a:ext cx="453472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800" b="0" i="0" u="none" strike="noStrike" cap="none">
                <a:solidFill>
                  <a:srgbClr val="202124"/>
                </a:solidFill>
                <a:latin typeface="arial"/>
                <a:ea typeface="arial"/>
                <a:cs typeface="arial"/>
                <a:sym typeface="arial"/>
              </a:rPr>
              <a:t>Co-crearea este practica de colaborare cu alte părți interesate pentru a ghida procesul de proiectare.Participanții cu roluri diferite se aliniază și oferă perspective diverse, de obicei în cadrul atelierelor facilitate. Prin urmare, proiectantii pot obține viziuni mai holistice despre ceea ce ar trebui să includă un produs sau serviciu.</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83" name="Google Shape;183;p19"/>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84" name="Google Shape;184;p19"/>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9"/>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19"/>
          <p:cNvPicPr preferRelativeResize="0"/>
          <p:nvPr/>
        </p:nvPicPr>
        <p:blipFill rotWithShape="1">
          <a:blip r:embed="rId3">
            <a:alphaModFix/>
          </a:blip>
          <a:srcRect l="29358" r="29357"/>
          <a:stretch/>
        </p:blipFill>
        <p:spPr>
          <a:xfrm>
            <a:off x="713100" y="576463"/>
            <a:ext cx="3160200" cy="3217200"/>
          </a:xfrm>
          <a:prstGeom prst="ellipse">
            <a:avLst/>
          </a:prstGeom>
          <a:noFill/>
          <a:ln>
            <a:noFill/>
          </a:ln>
        </p:spPr>
      </p:pic>
      <p:sp>
        <p:nvSpPr>
          <p:cNvPr id="187" name="Google Shape;187;p19"/>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9"/>
          <p:cNvSpPr txBox="1">
            <a:spLocks noGrp="1"/>
          </p:cNvSpPr>
          <p:nvPr>
            <p:ph type="title"/>
          </p:nvPr>
        </p:nvSpPr>
        <p:spPr>
          <a:xfrm>
            <a:off x="4081963" y="701109"/>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 CO-CREArea  orientata spre clienti explicata</a:t>
            </a:r>
            <a:endParaRPr/>
          </a:p>
        </p:txBody>
      </p:sp>
      <p:sp>
        <p:nvSpPr>
          <p:cNvPr id="189" name="Google Shape;189;p19"/>
          <p:cNvSpPr txBox="1">
            <a:spLocks noGrp="1"/>
          </p:cNvSpPr>
          <p:nvPr>
            <p:ph type="subTitle" idx="1"/>
          </p:nvPr>
        </p:nvSpPr>
        <p:spPr>
          <a:xfrm>
            <a:off x="4082597" y="1805225"/>
            <a:ext cx="4347629" cy="219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a:solidFill>
                  <a:schemeClr val="dk1"/>
                </a:solidFill>
              </a:rPr>
              <a:t>Co-crearea are loc atunci când firmele implică clienții drept parteneri în procesul de dezvoltare a produsului (Prahalad &amp; Ramaswamy, 2004).</a:t>
            </a:r>
            <a:endParaRPr>
              <a:solidFill>
                <a:schemeClr val="dk1"/>
              </a:solidFill>
            </a:endParaRPr>
          </a:p>
          <a:p>
            <a:pPr marL="0" lvl="0" indent="0" algn="l" rtl="0">
              <a:lnSpc>
                <a:spcPct val="100000"/>
              </a:lnSpc>
              <a:spcBef>
                <a:spcPts val="0"/>
              </a:spcBef>
              <a:spcAft>
                <a:spcPts val="0"/>
              </a:spcAft>
              <a:buSzPts val="16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a:solidFill>
                  <a:schemeClr val="dk1"/>
                </a:solidFill>
              </a:rPr>
              <a:t>Ele interacționează cu scopul de a crea valoare comună (Van Dijk, Antonides &amp; Schillewaert, 2014).</a:t>
            </a:r>
            <a:endParaRPr>
              <a:solidFill>
                <a:schemeClr val="dk1"/>
              </a:solidFill>
            </a:endParaRPr>
          </a:p>
          <a:p>
            <a:pPr marL="0" lvl="0" indent="0" algn="l" rtl="0">
              <a:lnSpc>
                <a:spcPct val="100000"/>
              </a:lnSpc>
              <a:spcBef>
                <a:spcPts val="0"/>
              </a:spcBef>
              <a:spcAft>
                <a:spcPts val="0"/>
              </a:spcAft>
              <a:buSzPts val="1600"/>
              <a:buNone/>
            </a:pPr>
            <a:endParaRPr>
              <a:solidFill>
                <a:schemeClr val="dk1"/>
              </a:solidFill>
            </a:endParaRPr>
          </a:p>
          <a:p>
            <a:pPr marL="0" lvl="0" indent="0" algn="l" rtl="0">
              <a:lnSpc>
                <a:spcPct val="100000"/>
              </a:lnSpc>
              <a:spcBef>
                <a:spcPts val="0"/>
              </a:spcBef>
              <a:spcAft>
                <a:spcPts val="0"/>
              </a:spcAft>
              <a:buSzPts val="1600"/>
              <a:buNone/>
            </a:pPr>
            <a:r>
              <a:rPr lang="en-IE">
                <a:solidFill>
                  <a:schemeClr val="dk1"/>
                </a:solidFill>
              </a:rPr>
              <a:t>Procedând astfel, firmele folosesc fluxurile de cunoștințe pentru a accelera inovarea (Pee, 2016).</a:t>
            </a:r>
            <a:endParaRPr>
              <a:solidFill>
                <a:schemeClr val="dk1"/>
              </a:solidFill>
            </a:endParaRPr>
          </a:p>
          <a:p>
            <a:pPr marL="0" lvl="0" indent="0" algn="l" rtl="0">
              <a:lnSpc>
                <a:spcPct val="100000"/>
              </a:lnSpc>
              <a:spcBef>
                <a:spcPts val="0"/>
              </a:spcBef>
              <a:spcAft>
                <a:spcPts val="0"/>
              </a:spcAft>
              <a:buSzPts val="1600"/>
              <a:buNone/>
            </a:pPr>
            <a:endParaRPr>
              <a:solidFill>
                <a:schemeClr val="dk1"/>
              </a:solidFill>
            </a:endParaRPr>
          </a:p>
          <a:p>
            <a:pPr marL="0" lvl="0" indent="0" algn="l" rtl="0">
              <a:lnSpc>
                <a:spcPct val="100000"/>
              </a:lnSpc>
              <a:spcBef>
                <a:spcPts val="0"/>
              </a:spcBef>
              <a:spcAft>
                <a:spcPts val="0"/>
              </a:spcAft>
              <a:buSzPts val="1600"/>
              <a:buNone/>
            </a:pPr>
            <a:r>
              <a:rPr lang="en-IE">
                <a:solidFill>
                  <a:schemeClr val="dk1"/>
                </a:solidFill>
              </a:rPr>
              <a:t>Deci, pe lângă co-creare, termenii inovare deschisă sau co-inovare sunt adesea folosiți în mod similar.</a:t>
            </a:r>
            <a:endParaRPr>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DE92E373-2C97-2964-06E3-009E01CBF1A6}"/>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6" descr="Graphical user interface, text, application&#10;&#10;Description automatically generated">
            <a:extLst>
              <a:ext uri="{FF2B5EF4-FFF2-40B4-BE49-F238E27FC236}">
                <a16:creationId xmlns:a16="http://schemas.microsoft.com/office/drawing/2014/main" id="{A1266AA5-C47D-E3C4-D71C-8F2D179C2703}"/>
              </a:ext>
            </a:extLst>
          </p:cNvPr>
          <p:cNvPicPr preferRelativeResize="0"/>
          <p:nvPr/>
        </p:nvPicPr>
        <p:blipFill rotWithShape="1">
          <a:blip r:embed="rId4">
            <a:alphaModFix/>
          </a:blip>
          <a:srcRect r="25004"/>
          <a:stretch/>
        </p:blipFill>
        <p:spPr>
          <a:xfrm>
            <a:off x="97488" y="4825464"/>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 STUDiu de caz</a:t>
            </a:r>
            <a:endParaRPr/>
          </a:p>
        </p:txBody>
      </p:sp>
      <p:sp>
        <p:nvSpPr>
          <p:cNvPr id="195" name="Google Shape;195;p20"/>
          <p:cNvSpPr txBox="1"/>
          <p:nvPr/>
        </p:nvSpPr>
        <p:spPr>
          <a:xfrm>
            <a:off x="3450532" y="1193352"/>
            <a:ext cx="5007651"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RITTER SPORT este una dintre cele mai cunoscute mărci de dulciuri din Germania și este renumită pentru forma sa pătrată. Producătorul de ciocolată are o cifră de afaceri de 470 de milioane de euro și exportă în peste o sută de țări (Ritter Sport, 2016).</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Ritter Sport are un activ online important, reprezentat de o pagină web interactivă numită Sortenkreation (tradus: creare de ciocolată). Platforma încurajează clienții să genereze idei pentru produse noi și, în acest fel, să participe la co-creare.</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Ei pot alege ingrediente, pot adăuga o descriere și pot realiza un proiect. În plus, utilizatorii pot aprecia, comenta și împărtăși propriile idei sau alte idei cu prietenii prin intermediul rețelelor sociale.</a:t>
            </a:r>
            <a:endParaRPr sz="1400" b="0" i="0" u="none" strike="noStrike" cap="none">
              <a:solidFill>
                <a:srgbClr val="000000"/>
              </a:solidFill>
              <a:latin typeface="Arial"/>
              <a:ea typeface="Arial"/>
              <a:cs typeface="Arial"/>
              <a:sym typeface="Arial"/>
            </a:endParaRPr>
          </a:p>
        </p:txBody>
      </p:sp>
      <p:pic>
        <p:nvPicPr>
          <p:cNvPr id="196" name="Google Shape;196;p20" descr="Ritter Sport – Obala Grupa"/>
          <p:cNvPicPr preferRelativeResize="0"/>
          <p:nvPr/>
        </p:nvPicPr>
        <p:blipFill rotWithShape="1">
          <a:blip r:embed="rId3">
            <a:alphaModFix/>
          </a:blip>
          <a:srcRect l="11964"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2117229" y="3368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err="1"/>
              <a:t>STUDiu</a:t>
            </a:r>
            <a:r>
              <a:rPr lang="en-IE" dirty="0"/>
              <a:t> de </a:t>
            </a:r>
            <a:r>
              <a:rPr lang="en-IE" dirty="0" err="1"/>
              <a:t>caz</a:t>
            </a:r>
            <a:endParaRPr dirty="0"/>
          </a:p>
        </p:txBody>
      </p:sp>
      <p:sp>
        <p:nvSpPr>
          <p:cNvPr id="202" name="Google Shape;202;p21"/>
          <p:cNvSpPr txBox="1"/>
          <p:nvPr/>
        </p:nvSpPr>
        <p:spPr>
          <a:xfrm>
            <a:off x="1622149" y="763799"/>
            <a:ext cx="650189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chemeClr val="dk1"/>
                </a:solidFill>
                <a:latin typeface="Arial"/>
                <a:ea typeface="Arial"/>
                <a:cs typeface="Arial"/>
                <a:sym typeface="Arial"/>
              </a:rPr>
              <a:t>În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ultimul</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timp</a:t>
            </a:r>
            <a:r>
              <a:rPr lang="en-IE" sz="1400" b="0" i="0" u="none" strike="noStrike" cap="none" dirty="0">
                <a:solidFill>
                  <a:schemeClr val="dk1"/>
                </a:solidFill>
                <a:latin typeface="Arial"/>
                <a:ea typeface="Arial"/>
                <a:cs typeface="Arial"/>
                <a:sym typeface="Arial"/>
              </a:rPr>
              <a:t>, o </a:t>
            </a:r>
            <a:r>
              <a:rPr lang="en-IE" sz="1400" b="0" i="0" u="none" strike="noStrike" cap="none" dirty="0" err="1">
                <a:solidFill>
                  <a:schemeClr val="dk1"/>
                </a:solidFill>
                <a:latin typeface="Arial"/>
                <a:ea typeface="Arial"/>
                <a:cs typeface="Arial"/>
                <a:sym typeface="Arial"/>
              </a:rPr>
              <a:t>ciocolată</a:t>
            </a:r>
            <a:r>
              <a:rPr lang="en-IE" sz="1400" b="0" i="0" u="none" strike="noStrike" cap="none" dirty="0">
                <a:solidFill>
                  <a:schemeClr val="dk1"/>
                </a:solidFill>
                <a:latin typeface="Arial"/>
                <a:ea typeface="Arial"/>
                <a:cs typeface="Arial"/>
                <a:sym typeface="Arial"/>
              </a:rPr>
              <a:t> cu logo-</a:t>
            </a:r>
            <a:r>
              <a:rPr lang="en-IE" sz="1400" b="0" i="0" u="none" strike="noStrike" cap="none" dirty="0" err="1">
                <a:solidFill>
                  <a:schemeClr val="dk1"/>
                </a:solidFill>
                <a:latin typeface="Arial"/>
                <a:ea typeface="Arial"/>
                <a:cs typeface="Arial"/>
                <a:sym typeface="Arial"/>
              </a:rPr>
              <a:t>ul</a:t>
            </a:r>
            <a:r>
              <a:rPr lang="en-IE" sz="1400" b="0" i="0" u="none" strike="noStrike" cap="none" dirty="0">
                <a:solidFill>
                  <a:schemeClr val="dk1"/>
                </a:solidFill>
                <a:latin typeface="Arial"/>
                <a:ea typeface="Arial"/>
                <a:cs typeface="Arial"/>
                <a:sym typeface="Arial"/>
              </a:rPr>
              <a:t> Ritter Sport </a:t>
            </a:r>
            <a:r>
              <a:rPr lang="en-IE" sz="1400" b="0" i="0" u="none" strike="noStrike" cap="none" dirty="0" err="1">
                <a:solidFill>
                  <a:schemeClr val="dk1"/>
                </a:solidFill>
                <a:latin typeface="Arial"/>
                <a:ea typeface="Arial"/>
                <a:cs typeface="Arial"/>
                <a:sym typeface="Arial"/>
              </a:rPr>
              <a:t>și</a:t>
            </a:r>
            <a:r>
              <a:rPr lang="en-IE" sz="1400" b="0" i="0" u="none" strike="noStrike" cap="none" dirty="0">
                <a:solidFill>
                  <a:schemeClr val="dk1"/>
                </a:solidFill>
                <a:latin typeface="Arial"/>
                <a:ea typeface="Arial"/>
                <a:cs typeface="Arial"/>
                <a:sym typeface="Arial"/>
              </a:rPr>
              <a:t> cu </a:t>
            </a:r>
            <a:r>
              <a:rPr lang="en-IE" sz="1400" b="0" i="0" u="none" strike="noStrike" cap="none" dirty="0" err="1">
                <a:solidFill>
                  <a:schemeClr val="dk1"/>
                </a:solidFill>
                <a:latin typeface="Arial"/>
                <a:ea typeface="Arial"/>
                <a:cs typeface="Arial"/>
                <a:sym typeface="Arial"/>
              </a:rPr>
              <a:t>numele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stralucire</a:t>
            </a:r>
            <a:r>
              <a:rPr lang="en-IE" sz="1400" b="0" i="0" u="none" strike="noStrike" cap="none" dirty="0">
                <a:solidFill>
                  <a:schemeClr val="dk1"/>
                </a:solidFill>
                <a:latin typeface="Arial"/>
                <a:ea typeface="Arial"/>
                <a:cs typeface="Arial"/>
                <a:sym typeface="Arial"/>
              </a:rPr>
              <a:t> de unicorn ” a </a:t>
            </a:r>
            <a:r>
              <a:rPr lang="en-IE" sz="1400" b="0" i="0" u="none" strike="noStrike" cap="none" dirty="0" err="1">
                <a:solidFill>
                  <a:schemeClr val="dk1"/>
                </a:solidFill>
                <a:latin typeface="Arial"/>
                <a:ea typeface="Arial"/>
                <a:cs typeface="Arial"/>
                <a:sym typeface="Arial"/>
              </a:rPr>
              <a:t>devenit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cunoscuta</a:t>
            </a:r>
            <a:r>
              <a:rPr lang="en-IE" sz="1400" b="0" i="0" u="none" strike="noStrike" cap="none" dirty="0">
                <a:solidFill>
                  <a:schemeClr val="dk1"/>
                </a:solidFill>
                <a:latin typeface="Arial"/>
                <a:ea typeface="Arial"/>
                <a:cs typeface="Arial"/>
                <a:sym typeface="Arial"/>
              </a:rPr>
              <a:t> pe </a:t>
            </a:r>
            <a:r>
              <a:rPr lang="en-IE" sz="1400" b="0" i="0" u="none" strike="noStrike" cap="none" dirty="0" err="1">
                <a:solidFill>
                  <a:schemeClr val="dk1"/>
                </a:solidFill>
                <a:latin typeface="Arial"/>
                <a:ea typeface="Arial"/>
                <a:cs typeface="Arial"/>
                <a:sym typeface="Arial"/>
              </a:rPr>
              <a:t>rețelele</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socializare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Utilizatorii</a:t>
            </a:r>
            <a:r>
              <a:rPr lang="en-IE" sz="1400" b="0" i="0" u="none" strike="noStrike" cap="none" dirty="0">
                <a:solidFill>
                  <a:schemeClr val="dk1"/>
                </a:solidFill>
                <a:latin typeface="Arial"/>
                <a:ea typeface="Arial"/>
                <a:cs typeface="Arial"/>
                <a:sym typeface="Arial"/>
              </a:rPr>
              <a:t> de pe </a:t>
            </a:r>
            <a:r>
              <a:rPr lang="en-IE" sz="1400" b="0" i="0" u="none" strike="noStrike" cap="none" dirty="0" err="1">
                <a:solidFill>
                  <a:schemeClr val="dk1"/>
                </a:solidFill>
                <a:latin typeface="Arial"/>
                <a:ea typeface="Arial"/>
                <a:cs typeface="Arial"/>
                <a:sym typeface="Arial"/>
              </a:rPr>
              <a:t>întregul</a:t>
            </a:r>
            <a:r>
              <a:rPr lang="en-IE" sz="1400" b="0" i="0" u="none" strike="noStrike" cap="none" dirty="0">
                <a:solidFill>
                  <a:schemeClr val="dk1"/>
                </a:solidFill>
                <a:latin typeface="Arial"/>
                <a:ea typeface="Arial"/>
                <a:cs typeface="Arial"/>
                <a:sym typeface="Arial"/>
              </a:rPr>
              <a:t> internet s-au </a:t>
            </a:r>
            <a:r>
              <a:rPr lang="en-IE" sz="1400" b="0" i="0" u="none" strike="noStrike" cap="none" dirty="0" err="1">
                <a:solidFill>
                  <a:schemeClr val="dk1"/>
                </a:solidFill>
                <a:latin typeface="Arial"/>
                <a:ea typeface="Arial"/>
                <a:cs typeface="Arial"/>
                <a:sym typeface="Arial"/>
              </a:rPr>
              <a:t>implicat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enorm</a:t>
            </a:r>
            <a:r>
              <a:rPr lang="en-IE" sz="1400" b="0" i="0" u="none" strike="noStrike" cap="none" dirty="0">
                <a:solidFill>
                  <a:schemeClr val="dk1"/>
                </a:solidFill>
                <a:latin typeface="Arial"/>
                <a:ea typeface="Arial"/>
                <a:cs typeface="Arial"/>
                <a:sym typeface="Arial"/>
              </a:rPr>
              <a:t> cu </a:t>
            </a:r>
            <a:r>
              <a:rPr lang="en-IE" sz="1400" b="0" i="0" u="none" strike="noStrike" cap="none" dirty="0" err="1">
                <a:solidFill>
                  <a:schemeClr val="dk1"/>
                </a:solidFill>
                <a:latin typeface="Arial"/>
                <a:ea typeface="Arial"/>
                <a:cs typeface="Arial"/>
                <a:sym typeface="Arial"/>
              </a:rPr>
              <a:t>privire</a:t>
            </a:r>
            <a:r>
              <a:rPr lang="en-IE" sz="1400" b="0" i="0" u="none" strike="noStrike" cap="none" dirty="0">
                <a:solidFill>
                  <a:schemeClr val="dk1"/>
                </a:solidFill>
                <a:latin typeface="Arial"/>
                <a:ea typeface="Arial"/>
                <a:cs typeface="Arial"/>
                <a:sym typeface="Arial"/>
              </a:rPr>
              <a:t> la </a:t>
            </a:r>
            <a:r>
              <a:rPr lang="en-IE" sz="1400" b="0" i="0" u="none" strike="noStrike" cap="none" dirty="0" err="1">
                <a:solidFill>
                  <a:schemeClr val="dk1"/>
                </a:solidFill>
                <a:latin typeface="Arial"/>
                <a:ea typeface="Arial"/>
                <a:cs typeface="Arial"/>
                <a:sym typeface="Arial"/>
              </a:rPr>
              <a:t>postările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despre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ciocolata</a:t>
            </a:r>
            <a:r>
              <a:rPr lang="en-IE" sz="1400" b="0" i="0" u="none" strike="noStrike" cap="none" dirty="0">
                <a:solidFill>
                  <a:schemeClr val="dk1"/>
                </a:solidFill>
                <a:latin typeface="Arial"/>
                <a:ea typeface="Arial"/>
                <a:cs typeface="Arial"/>
                <a:sym typeface="Arial"/>
              </a:rPr>
              <a:t> cu unicorn. </a:t>
            </a:r>
            <a:r>
              <a:rPr lang="en-IE" sz="1400" b="0" i="0" u="none" strike="noStrike" cap="none" dirty="0" err="1">
                <a:solidFill>
                  <a:schemeClr val="dk1"/>
                </a:solidFill>
                <a:latin typeface="Arial"/>
                <a:ea typeface="Arial"/>
                <a:cs typeface="Arial"/>
                <a:sym typeface="Arial"/>
              </a:rPr>
              <a:t>Ciocolata</a:t>
            </a:r>
            <a:r>
              <a:rPr lang="en-IE" sz="1400" b="0" i="0" u="none" strike="noStrike" cap="none" dirty="0">
                <a:solidFill>
                  <a:schemeClr val="dk1"/>
                </a:solidFill>
                <a:latin typeface="Arial"/>
                <a:ea typeface="Arial"/>
                <a:cs typeface="Arial"/>
                <a:sym typeface="Arial"/>
              </a:rPr>
              <a:t> era un </a:t>
            </a:r>
            <a:r>
              <a:rPr lang="en-IE" sz="1400" b="0" i="0" u="none" strike="noStrike" cap="none" dirty="0" err="1">
                <a:solidFill>
                  <a:schemeClr val="dk1"/>
                </a:solidFill>
                <a:latin typeface="Arial"/>
                <a:ea typeface="Arial"/>
                <a:cs typeface="Arial"/>
                <a:sym typeface="Arial"/>
              </a:rPr>
              <a:t>fals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dar</a:t>
            </a:r>
            <a:r>
              <a:rPr lang="en-IE" sz="1400" b="0" i="0" u="none" strike="noStrike" cap="none" dirty="0">
                <a:solidFill>
                  <a:schemeClr val="dk1"/>
                </a:solidFill>
                <a:latin typeface="Arial"/>
                <a:ea typeface="Arial"/>
                <a:cs typeface="Arial"/>
                <a:sym typeface="Arial"/>
              </a:rPr>
              <a:t> a </a:t>
            </a:r>
            <a:r>
              <a:rPr lang="en-IE" sz="1400" b="0" i="0" u="none" strike="noStrike" cap="none" dirty="0" err="1">
                <a:solidFill>
                  <a:schemeClr val="dk1"/>
                </a:solidFill>
                <a:latin typeface="Arial"/>
                <a:ea typeface="Arial"/>
                <a:cs typeface="Arial"/>
                <a:sym typeface="Arial"/>
              </a:rPr>
              <a:t>ajutat</a:t>
            </a:r>
            <a:r>
              <a:rPr lang="en-IE" sz="1400" b="0" i="0" u="none" strike="noStrike" cap="none" dirty="0">
                <a:solidFill>
                  <a:schemeClr val="dk1"/>
                </a:solidFill>
                <a:latin typeface="Arial"/>
                <a:ea typeface="Arial"/>
                <a:cs typeface="Arial"/>
                <a:sym typeface="Arial"/>
              </a:rPr>
              <a:t> Ritter Sport </a:t>
            </a:r>
            <a:r>
              <a:rPr lang="en-IE" sz="1400" b="0" i="0" u="none" strike="noStrike" cap="none" dirty="0" err="1">
                <a:solidFill>
                  <a:schemeClr val="dk1"/>
                </a:solidFill>
                <a:latin typeface="Arial"/>
                <a:ea typeface="Arial"/>
                <a:cs typeface="Arial"/>
                <a:sym typeface="Arial"/>
              </a:rPr>
              <a:t>să</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măsoare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și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să</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identifice</a:t>
            </a:r>
            <a:r>
              <a:rPr lang="en-IE" sz="1400" b="0" i="0" u="none" strike="noStrike" cap="none" dirty="0">
                <a:solidFill>
                  <a:schemeClr val="dk1"/>
                </a:solidFill>
                <a:latin typeface="Arial"/>
                <a:ea typeface="Arial"/>
                <a:cs typeface="Arial"/>
                <a:sym typeface="Arial"/>
              </a:rPr>
              <a:t> un </a:t>
            </a:r>
            <a:r>
              <a:rPr lang="en-IE" sz="1400" b="0" i="0" u="none" strike="noStrike" cap="none" dirty="0" err="1">
                <a:solidFill>
                  <a:schemeClr val="dk1"/>
                </a:solidFill>
                <a:latin typeface="Arial"/>
                <a:ea typeface="Arial"/>
                <a:cs typeface="Arial"/>
                <a:sym typeface="Arial"/>
              </a:rPr>
              <a:t>potențial</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enorm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pentru</a:t>
            </a:r>
            <a:r>
              <a:rPr lang="en-IE" sz="1400" b="0" i="0" u="none" strike="noStrike" cap="none" dirty="0">
                <a:solidFill>
                  <a:schemeClr val="dk1"/>
                </a:solidFill>
                <a:latin typeface="Arial"/>
                <a:ea typeface="Arial"/>
                <a:cs typeface="Arial"/>
                <a:sym typeface="Arial"/>
              </a:rPr>
              <a:t> o co-</a:t>
            </a:r>
            <a:r>
              <a:rPr lang="en-IE" sz="1400" b="0" i="0" u="none" strike="noStrike" cap="none" dirty="0" err="1">
                <a:solidFill>
                  <a:schemeClr val="dk1"/>
                </a:solidFill>
                <a:latin typeface="Arial"/>
                <a:ea typeface="Arial"/>
                <a:cs typeface="Arial"/>
                <a:sym typeface="Arial"/>
              </a:rPr>
              <a:t>creare</a:t>
            </a:r>
            <a:r>
              <a:rPr lang="en-IE" sz="1400" b="0" i="0" u="none" strike="noStrike" cap="none" dirty="0">
                <a:solidFill>
                  <a:schemeClr val="dk1"/>
                </a:solidFill>
                <a:latin typeface="Arial"/>
                <a:ea typeface="Arial"/>
                <a:cs typeface="Arial"/>
                <a:sym typeface="Arial"/>
              </a:rPr>
              <a:t> cu o </a:t>
            </a:r>
            <a:r>
              <a:rPr lang="en-IE" sz="1400" b="0" i="0" u="none" strike="noStrike" cap="none" dirty="0" err="1">
                <a:solidFill>
                  <a:schemeClr val="dk1"/>
                </a:solidFill>
                <a:latin typeface="Arial"/>
                <a:ea typeface="Arial"/>
                <a:cs typeface="Arial"/>
                <a:sym typeface="Arial"/>
              </a:rPr>
              <a:t>temă</a:t>
            </a:r>
            <a:r>
              <a:rPr lang="en-IE" sz="1400" b="0" i="0" u="none" strike="noStrike" cap="none" dirty="0">
                <a:solidFill>
                  <a:schemeClr val="dk1"/>
                </a:solidFill>
                <a:latin typeface="Arial"/>
                <a:ea typeface="Arial"/>
                <a:cs typeface="Arial"/>
                <a:sym typeface="Arial"/>
              </a:rPr>
              <a:t> de unicorn.</a:t>
            </a:r>
            <a:endParaRPr sz="1400" b="0" i="0" u="none" strike="noStrike" cap="none" dirty="0">
              <a:solidFill>
                <a:srgbClr val="000000"/>
              </a:solidFill>
              <a:latin typeface="Arial"/>
              <a:ea typeface="Arial"/>
              <a:cs typeface="Arial"/>
              <a:sym typeface="Arial"/>
            </a:endParaRPr>
          </a:p>
        </p:txBody>
      </p:sp>
      <p:pic>
        <p:nvPicPr>
          <p:cNvPr id="203" name="Google Shape;203;p21"/>
          <p:cNvPicPr preferRelativeResize="0"/>
          <p:nvPr/>
        </p:nvPicPr>
        <p:blipFill rotWithShape="1">
          <a:blip r:embed="rId3">
            <a:alphaModFix/>
          </a:blip>
          <a:srcRect/>
          <a:stretch/>
        </p:blipFill>
        <p:spPr>
          <a:xfrm>
            <a:off x="1852366" y="2057764"/>
            <a:ext cx="5439267" cy="2747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2172953" y="5369"/>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err="1"/>
              <a:t>STUDiu</a:t>
            </a:r>
            <a:r>
              <a:rPr lang="en-IE" dirty="0"/>
              <a:t> de </a:t>
            </a:r>
            <a:r>
              <a:rPr lang="en-IE" dirty="0" err="1"/>
              <a:t>caz</a:t>
            </a:r>
            <a:endParaRPr dirty="0"/>
          </a:p>
        </p:txBody>
      </p:sp>
      <p:sp>
        <p:nvSpPr>
          <p:cNvPr id="209" name="Google Shape;209;p22"/>
          <p:cNvSpPr txBox="1"/>
          <p:nvPr/>
        </p:nvSpPr>
        <p:spPr>
          <a:xfrm>
            <a:off x="1636663" y="676713"/>
            <a:ext cx="6501891"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Ritter Sport a </a:t>
            </a:r>
            <a:r>
              <a:rPr lang="en-IE" sz="1400" b="0" i="0" u="none" strike="noStrike" cap="none" dirty="0" err="1">
                <a:solidFill>
                  <a:schemeClr val="dk1"/>
                </a:solidFill>
                <a:latin typeface="Arial"/>
                <a:ea typeface="Arial"/>
                <a:cs typeface="Arial"/>
                <a:sym typeface="Arial"/>
              </a:rPr>
              <a:t>fabricat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ciocolata</a:t>
            </a:r>
            <a:r>
              <a:rPr lang="en-IE" sz="1400" b="0" i="0" u="none" strike="noStrike" cap="none" dirty="0">
                <a:solidFill>
                  <a:schemeClr val="dk1"/>
                </a:solidFill>
                <a:latin typeface="Arial"/>
                <a:ea typeface="Arial"/>
                <a:cs typeface="Arial"/>
                <a:sym typeface="Arial"/>
              </a:rPr>
              <a:t> cu unicorn ca o </a:t>
            </a:r>
            <a:r>
              <a:rPr lang="en-IE" sz="1400" b="0" i="0" u="none" strike="noStrike" cap="none" dirty="0" err="1">
                <a:solidFill>
                  <a:schemeClr val="dk1"/>
                </a:solidFill>
                <a:latin typeface="Arial"/>
                <a:ea typeface="Arial"/>
                <a:cs typeface="Arial"/>
                <a:sym typeface="Arial"/>
              </a:rPr>
              <a:t>ediție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limitată</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și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-a </a:t>
            </a:r>
            <a:r>
              <a:rPr lang="en-IE" sz="1400" b="0" i="0" u="none" strike="noStrike" cap="none" dirty="0" err="1">
                <a:solidFill>
                  <a:schemeClr val="dk1"/>
                </a:solidFill>
                <a:latin typeface="Arial"/>
                <a:ea typeface="Arial"/>
                <a:cs typeface="Arial"/>
                <a:sym typeface="Arial"/>
              </a:rPr>
              <a:t>anunțat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lansarea</a:t>
            </a:r>
            <a:r>
              <a:rPr lang="en-IE" sz="1400" b="0" i="0" u="none" strike="noStrike" cap="none" dirty="0">
                <a:solidFill>
                  <a:schemeClr val="dk1"/>
                </a:solidFill>
                <a:latin typeface="Arial"/>
                <a:ea typeface="Arial"/>
                <a:cs typeface="Arial"/>
                <a:sym typeface="Arial"/>
              </a:rPr>
              <a:t> online pe </a:t>
            </a:r>
            <a:r>
              <a:rPr lang="en-IE" sz="1400" b="0" i="0" u="none" strike="noStrike" cap="none" dirty="0" err="1">
                <a:solidFill>
                  <a:schemeClr val="dk1"/>
                </a:solidFill>
                <a:latin typeface="Arial"/>
                <a:ea typeface="Arial"/>
                <a:cs typeface="Arial"/>
                <a:sym typeface="Arial"/>
              </a:rPr>
              <a:t>rețelele</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socializare</a:t>
            </a:r>
            <a:r>
              <a:rPr lang="en-IE" sz="1400" b="0" i="0" u="none" strike="noStrike" cap="none" dirty="0">
                <a:solidFill>
                  <a:schemeClr val="dk1"/>
                </a:solidFill>
                <a:latin typeface="Arial"/>
                <a:ea typeface="Arial"/>
                <a:cs typeface="Arial"/>
                <a:sym typeface="Arial"/>
              </a:rPr>
              <a:t>. Mai </a:t>
            </a:r>
            <a:r>
              <a:rPr lang="en-IE" sz="1400" b="0" i="0" u="none" strike="noStrike" cap="none" dirty="0" err="1">
                <a:solidFill>
                  <a:schemeClr val="dk1"/>
                </a:solidFill>
                <a:latin typeface="Arial"/>
                <a:ea typeface="Arial"/>
                <a:cs typeface="Arial"/>
                <a:sym typeface="Arial"/>
              </a:rPr>
              <a:t>mult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agenția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sa</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comunicare</a:t>
            </a:r>
            <a:r>
              <a:rPr lang="en-IE" sz="1400" b="0" i="0" u="none" strike="noStrike" cap="none" dirty="0">
                <a:solidFill>
                  <a:schemeClr val="dk1"/>
                </a:solidFill>
                <a:latin typeface="Arial"/>
                <a:ea typeface="Arial"/>
                <a:cs typeface="Arial"/>
                <a:sym typeface="Arial"/>
              </a:rPr>
              <a:t> a </a:t>
            </a:r>
            <a:r>
              <a:rPr lang="en-IE" sz="1400" b="0" i="0" u="none" strike="noStrike" cap="none" dirty="0" err="1">
                <a:solidFill>
                  <a:schemeClr val="dk1"/>
                </a:solidFill>
                <a:latin typeface="Arial"/>
                <a:ea typeface="Arial"/>
                <a:cs typeface="Arial"/>
                <a:sym typeface="Arial"/>
              </a:rPr>
              <a:t>colaborat</a:t>
            </a:r>
            <a:r>
              <a:rPr lang="en-IE" sz="1400" b="0" i="0" u="none" strike="noStrike" cap="none" dirty="0">
                <a:solidFill>
                  <a:schemeClr val="dk1"/>
                </a:solidFill>
                <a:latin typeface="Arial"/>
                <a:ea typeface="Arial"/>
                <a:cs typeface="Arial"/>
                <a:sym typeface="Arial"/>
              </a:rPr>
              <a:t> cu </a:t>
            </a:r>
            <a:r>
              <a:rPr lang="en-IE" sz="1400" b="0" i="0" u="none" strike="noStrike" cap="none" dirty="0" err="1">
                <a:solidFill>
                  <a:schemeClr val="dk1"/>
                </a:solidFill>
                <a:latin typeface="Arial"/>
                <a:ea typeface="Arial"/>
                <a:cs typeface="Arial"/>
                <a:sym typeface="Arial"/>
              </a:rPr>
              <a:t>influenceri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pentru</a:t>
            </a:r>
            <a:r>
              <a:rPr lang="en-IE" sz="1400" b="0" i="0" u="none" strike="noStrike" cap="none" dirty="0">
                <a:solidFill>
                  <a:schemeClr val="dk1"/>
                </a:solidFill>
                <a:latin typeface="Arial"/>
                <a:ea typeface="Arial"/>
                <a:cs typeface="Arial"/>
                <a:sym typeface="Arial"/>
              </a:rPr>
              <a:t> a </a:t>
            </a:r>
            <a:r>
              <a:rPr lang="en-IE" sz="1400" b="0" i="0" u="none" strike="noStrike" cap="none" dirty="0" err="1">
                <a:solidFill>
                  <a:schemeClr val="dk1"/>
                </a:solidFill>
                <a:latin typeface="Arial"/>
                <a:ea typeface="Arial"/>
                <a:cs typeface="Arial"/>
                <a:sym typeface="Arial"/>
              </a:rPr>
              <a:t>răspândi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și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mai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mult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gradul</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conștientizare</a:t>
            </a:r>
            <a:r>
              <a:rPr lang="en-IE" sz="1400" b="0" i="0" u="none" strike="noStrike" cap="none" dirty="0">
                <a:solidFill>
                  <a:schemeClr val="dk1"/>
                </a:solidFill>
                <a:latin typeface="Arial"/>
                <a:ea typeface="Arial"/>
                <a:cs typeface="Arial"/>
                <a:sym typeface="Arial"/>
              </a:rPr>
              <a:t> a </a:t>
            </a:r>
            <a:r>
              <a:rPr lang="en-IE" sz="1400" b="0" i="0" u="none" strike="noStrike" cap="none" dirty="0" err="1">
                <a:solidFill>
                  <a:schemeClr val="dk1"/>
                </a:solidFill>
                <a:latin typeface="Arial"/>
                <a:ea typeface="Arial"/>
                <a:cs typeface="Arial"/>
                <a:sym typeface="Arial"/>
              </a:rPr>
              <a:t>produsului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Rezultatele</a:t>
            </a:r>
            <a:r>
              <a:rPr lang="en-IE" sz="1400" b="0" i="0" u="none" strike="noStrike" cap="none" dirty="0">
                <a:solidFill>
                  <a:schemeClr val="dk1"/>
                </a:solidFill>
                <a:latin typeface="Arial"/>
                <a:ea typeface="Arial"/>
                <a:cs typeface="Arial"/>
                <a:sym typeface="Arial"/>
              </a:rPr>
              <a:t> sunt </a:t>
            </a:r>
            <a:r>
              <a:rPr lang="en-IE" sz="1400" b="0" i="0" u="none" strike="noStrike" cap="none" dirty="0" err="1">
                <a:solidFill>
                  <a:schemeClr val="dk1"/>
                </a:solidFill>
                <a:latin typeface="Arial"/>
                <a:ea typeface="Arial"/>
                <a:cs typeface="Arial"/>
                <a:sym typeface="Arial"/>
              </a:rPr>
              <a:t>fabuloase</a:t>
            </a:r>
            <a:r>
              <a:rPr lang="en-IE" sz="1400" b="0" i="0" u="none" strike="noStrike" cap="none" dirty="0">
                <a:solidFill>
                  <a:schemeClr val="dk1"/>
                </a:solidFill>
                <a:latin typeface="Arial"/>
                <a:ea typeface="Arial"/>
                <a:cs typeface="Arial"/>
                <a:sym typeface="Arial"/>
              </a:rPr>
              <a:t>, precum </a:t>
            </a:r>
            <a:r>
              <a:rPr lang="en-IE" sz="1400" b="0" i="0" u="none" strike="noStrike" cap="none" dirty="0" err="1">
                <a:solidFill>
                  <a:schemeClr val="dk1"/>
                </a:solidFill>
                <a:latin typeface="Arial"/>
                <a:ea typeface="Arial"/>
                <a:cs typeface="Arial"/>
                <a:sym typeface="Arial"/>
              </a:rPr>
              <a:t>unicornul</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Batoanele</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ciocolată</a:t>
            </a:r>
            <a:r>
              <a:rPr lang="en-IE" sz="1400" b="0" i="0" u="none" strike="noStrike" cap="none" dirty="0">
                <a:solidFill>
                  <a:schemeClr val="dk1"/>
                </a:solidFill>
                <a:latin typeface="Arial"/>
                <a:ea typeface="Arial"/>
                <a:cs typeface="Arial"/>
                <a:sym typeface="Arial"/>
              </a:rPr>
              <a:t> s-au </a:t>
            </a:r>
            <a:r>
              <a:rPr lang="en-IE" sz="1400" b="0" i="0" u="none" strike="noStrike" cap="none" dirty="0" err="1">
                <a:solidFill>
                  <a:schemeClr val="dk1"/>
                </a:solidFill>
                <a:latin typeface="Arial"/>
                <a:ea typeface="Arial"/>
                <a:cs typeface="Arial"/>
                <a:sym typeface="Arial"/>
              </a:rPr>
              <a:t>epuizat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în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câteva</a:t>
            </a:r>
            <a:r>
              <a:rPr lang="en-IE" sz="1400" b="0" i="0" u="none" strike="noStrike" cap="none" dirty="0">
                <a:solidFill>
                  <a:schemeClr val="dk1"/>
                </a:solidFill>
                <a:latin typeface="Arial"/>
                <a:ea typeface="Arial"/>
                <a:cs typeface="Arial"/>
                <a:sym typeface="Arial"/>
              </a:rPr>
              <a:t> ore. </a:t>
            </a:r>
            <a:r>
              <a:rPr lang="en-IE" sz="1400" b="0" i="0" u="none" strike="noStrike" cap="none" dirty="0" err="1">
                <a:solidFill>
                  <a:schemeClr val="dk1"/>
                </a:solidFill>
                <a:latin typeface="Arial"/>
                <a:ea typeface="Arial"/>
                <a:cs typeface="Arial"/>
                <a:sym typeface="Arial"/>
              </a:rPr>
              <a:t>Cererea</a:t>
            </a:r>
            <a:r>
              <a:rPr lang="en-IE" sz="1400" b="0" i="0" u="none" strike="noStrike" cap="none" dirty="0">
                <a:solidFill>
                  <a:schemeClr val="dk1"/>
                </a:solidFill>
                <a:latin typeface="Arial"/>
                <a:ea typeface="Arial"/>
                <a:cs typeface="Arial"/>
                <a:sym typeface="Arial"/>
              </a:rPr>
              <a:t> a </a:t>
            </a:r>
            <a:r>
              <a:rPr lang="en-IE" sz="1400" b="0" i="0" u="none" strike="noStrike" cap="none" dirty="0" err="1">
                <a:solidFill>
                  <a:schemeClr val="dk1"/>
                </a:solidFill>
                <a:latin typeface="Arial"/>
                <a:ea typeface="Arial"/>
                <a:cs typeface="Arial"/>
                <a:sym typeface="Arial"/>
              </a:rPr>
              <a:t>fost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atât</a:t>
            </a:r>
            <a:r>
              <a:rPr lang="en-IE" sz="1400" b="0" i="0" u="none" strike="noStrike" cap="none" dirty="0">
                <a:solidFill>
                  <a:schemeClr val="dk1"/>
                </a:solidFill>
                <a:latin typeface="Arial"/>
                <a:ea typeface="Arial"/>
                <a:cs typeface="Arial"/>
                <a:sym typeface="Arial"/>
              </a:rPr>
              <a:t> de mare, </a:t>
            </a:r>
            <a:r>
              <a:rPr lang="en-IE" sz="1400" b="0" i="0" u="none" strike="noStrike" cap="none" dirty="0" err="1">
                <a:solidFill>
                  <a:schemeClr val="dk1"/>
                </a:solidFill>
                <a:latin typeface="Arial"/>
                <a:ea typeface="Arial"/>
                <a:cs typeface="Arial"/>
                <a:sym typeface="Arial"/>
              </a:rPr>
              <a:t>încât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consumatorii</a:t>
            </a:r>
            <a:r>
              <a:rPr lang="en-IE" sz="1400" b="0" i="0" u="none" strike="noStrike" cap="none" dirty="0">
                <a:solidFill>
                  <a:schemeClr val="dk1"/>
                </a:solidFill>
                <a:latin typeface="Arial"/>
                <a:ea typeface="Arial"/>
                <a:cs typeface="Arial"/>
                <a:sym typeface="Arial"/>
              </a:rPr>
              <a:t>, care au </a:t>
            </a:r>
            <a:r>
              <a:rPr lang="en-IE" sz="1400" b="0" i="0" u="none" strike="noStrike" cap="none" dirty="0" err="1">
                <a:solidFill>
                  <a:schemeClr val="dk1"/>
                </a:solidFill>
                <a:latin typeface="Arial"/>
                <a:ea typeface="Arial"/>
                <a:cs typeface="Arial"/>
                <a:sym typeface="Arial"/>
              </a:rPr>
              <a:t>cumpărat</a:t>
            </a:r>
            <a:r>
              <a:rPr lang="en-IE" sz="1400" b="0" i="0" u="none" strike="noStrike" cap="none" dirty="0">
                <a:solidFill>
                  <a:schemeClr val="dk1"/>
                </a:solidFill>
                <a:latin typeface="Arial"/>
                <a:ea typeface="Arial"/>
                <a:cs typeface="Arial"/>
                <a:sym typeface="Arial"/>
              </a:rPr>
              <a:t> cu </a:t>
            </a:r>
            <a:r>
              <a:rPr lang="en-IE" sz="1400" b="0" i="0" u="none" strike="noStrike" cap="none" dirty="0" err="1">
                <a:solidFill>
                  <a:schemeClr val="dk1"/>
                </a:solidFill>
                <a:latin typeface="Arial"/>
                <a:ea typeface="Arial"/>
                <a:cs typeface="Arial"/>
                <a:sym typeface="Arial"/>
              </a:rPr>
              <a:t>succes</a:t>
            </a:r>
            <a:r>
              <a:rPr lang="en-IE" sz="1400" b="0" i="0" u="none" strike="noStrike" cap="none" dirty="0">
                <a:solidFill>
                  <a:schemeClr val="dk1"/>
                </a:solidFill>
                <a:latin typeface="Arial"/>
                <a:ea typeface="Arial"/>
                <a:cs typeface="Arial"/>
                <a:sym typeface="Arial"/>
              </a:rPr>
              <a:t> un baton de </a:t>
            </a:r>
            <a:r>
              <a:rPr lang="en-IE" sz="1400" b="0" i="0" u="none" strike="noStrike" cap="none" dirty="0" err="1">
                <a:solidFill>
                  <a:schemeClr val="dk1"/>
                </a:solidFill>
                <a:latin typeface="Arial"/>
                <a:ea typeface="Arial"/>
                <a:cs typeface="Arial"/>
                <a:sym typeface="Arial"/>
              </a:rPr>
              <a:t>ciocolată</a:t>
            </a:r>
            <a:r>
              <a:rPr lang="en-IE" sz="1400" b="0" i="0" u="none" strike="noStrike" cap="none" dirty="0">
                <a:solidFill>
                  <a:schemeClr val="dk1"/>
                </a:solidFill>
                <a:latin typeface="Arial"/>
                <a:ea typeface="Arial"/>
                <a:cs typeface="Arial"/>
                <a:sym typeface="Arial"/>
              </a:rPr>
              <a:t> cu unicorn, l-au </a:t>
            </a:r>
            <a:r>
              <a:rPr lang="en-IE" sz="1400" b="0" i="0" u="none" strike="noStrike" cap="none" dirty="0" err="1">
                <a:solidFill>
                  <a:schemeClr val="dk1"/>
                </a:solidFill>
                <a:latin typeface="Arial"/>
                <a:ea typeface="Arial"/>
                <a:cs typeface="Arial"/>
                <a:sym typeface="Arial"/>
              </a:rPr>
              <a:t>vândut</a:t>
            </a:r>
            <a:r>
              <a:rPr lang="en-IE" sz="1400" b="0" i="0" u="none" strike="noStrike" cap="none" dirty="0">
                <a:solidFill>
                  <a:schemeClr val="dk1"/>
                </a:solidFill>
                <a:latin typeface="Arial"/>
                <a:ea typeface="Arial"/>
                <a:cs typeface="Arial"/>
                <a:sym typeface="Arial"/>
              </a:rPr>
              <a:t> pe eBay la un </a:t>
            </a:r>
            <a:r>
              <a:rPr lang="en-IE" sz="1400" b="0" i="0" u="none" strike="noStrike" cap="none" dirty="0" err="1">
                <a:solidFill>
                  <a:schemeClr val="dk1"/>
                </a:solidFill>
                <a:latin typeface="Arial"/>
                <a:ea typeface="Arial"/>
                <a:cs typeface="Arial"/>
                <a:sym typeface="Arial"/>
              </a:rPr>
              <a:t>preț</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până</a:t>
            </a:r>
            <a:r>
              <a:rPr lang="en-IE" sz="1400" b="0" i="0" u="none" strike="noStrike" cap="none" dirty="0">
                <a:solidFill>
                  <a:schemeClr val="dk1"/>
                </a:solidFill>
                <a:latin typeface="Arial"/>
                <a:ea typeface="Arial"/>
                <a:cs typeface="Arial"/>
                <a:sym typeface="Arial"/>
              </a:rPr>
              <a:t> la 333 de </a:t>
            </a:r>
            <a:r>
              <a:rPr lang="en-IE" sz="1400" b="0" i="0" u="none" strike="noStrike" cap="none" dirty="0" err="1">
                <a:solidFill>
                  <a:schemeClr val="dk1"/>
                </a:solidFill>
                <a:latin typeface="Arial"/>
                <a:ea typeface="Arial"/>
                <a:cs typeface="Arial"/>
                <a:sym typeface="Arial"/>
              </a:rPr>
              <a:t>ori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mai</a:t>
            </a:r>
            <a:r>
              <a:rPr lang="en-IE" sz="1400" b="0" i="0" u="none" strike="noStrike" cap="none" dirty="0">
                <a:solidFill>
                  <a:schemeClr val="dk1"/>
                </a:solidFill>
                <a:latin typeface="Arial"/>
                <a:ea typeface="Arial"/>
                <a:cs typeface="Arial"/>
                <a:sym typeface="Arial"/>
              </a:rPr>
              <a:t> mare </a:t>
            </a:r>
            <a:r>
              <a:rPr lang="en-IE" sz="1400" b="0" i="0" u="none" strike="noStrike" cap="none" dirty="0" err="1">
                <a:solidFill>
                  <a:schemeClr val="dk1"/>
                </a:solidFill>
                <a:latin typeface="Arial"/>
                <a:ea typeface="Arial"/>
                <a:cs typeface="Arial"/>
                <a:sym typeface="Arial"/>
              </a:rPr>
              <a:t>decât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prețul</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inițial</a:t>
            </a:r>
            <a:r>
              <a:rPr lang="en-IE" sz="1400" b="0" i="0" u="none" strike="noStrike" cap="none" dirty="0">
                <a:solidFill>
                  <a:schemeClr val="dk1"/>
                </a:solidFill>
                <a:latin typeface="Arial"/>
                <a:ea typeface="Arial"/>
                <a:cs typeface="Arial"/>
                <a:sym typeface="Arial"/>
              </a:rPr>
              <a:t> de </a:t>
            </a:r>
            <a:r>
              <a:rPr lang="en-IE" sz="1400" b="0" i="0" u="none" strike="noStrike" cap="none" dirty="0" err="1">
                <a:solidFill>
                  <a:schemeClr val="dk1"/>
                </a:solidFill>
                <a:latin typeface="Arial"/>
                <a:ea typeface="Arial"/>
                <a:cs typeface="Arial"/>
                <a:sym typeface="Arial"/>
              </a:rPr>
              <a:t>vânzare</a:t>
            </a:r>
            <a:r>
              <a:rPr lang="en-IE" sz="1400" b="0" i="0" u="none" strike="noStrike" cap="none" dirty="0">
                <a:solidFill>
                  <a:schemeClr val="dk1"/>
                </a:solidFill>
                <a:latin typeface="Arial"/>
                <a:ea typeface="Arial"/>
                <a:cs typeface="Arial"/>
                <a:sym typeface="Arial"/>
              </a:rPr>
              <a:t> de 1,99 EUR.</a:t>
            </a:r>
            <a:endParaRPr sz="1400" b="0" i="0" u="none" strike="noStrike" cap="none" dirty="0">
              <a:solidFill>
                <a:srgbClr val="000000"/>
              </a:solidFill>
              <a:latin typeface="Arial"/>
              <a:ea typeface="Arial"/>
              <a:cs typeface="Arial"/>
              <a:sym typeface="Arial"/>
            </a:endParaRPr>
          </a:p>
        </p:txBody>
      </p:sp>
      <p:pic>
        <p:nvPicPr>
          <p:cNvPr id="210" name="Google Shape;210;p22"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p:cNvPicPr preferRelativeResize="0"/>
          <p:nvPr/>
        </p:nvPicPr>
        <p:blipFill rotWithShape="1">
          <a:blip r:embed="rId3">
            <a:alphaModFix/>
          </a:blip>
          <a:srcRect/>
          <a:stretch/>
        </p:blipFill>
        <p:spPr>
          <a:xfrm>
            <a:off x="1506035" y="2492554"/>
            <a:ext cx="4525818" cy="2037404"/>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Bildschirmpräsentation (16:9)</PresentationFormat>
  <Paragraphs>60</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Bebas Neue</vt:lpstr>
      <vt:lpstr>Noto Sans</vt:lpstr>
      <vt:lpstr>Arial</vt:lpstr>
      <vt:lpstr>Creal Modern Portfolio by Slidesgo</vt:lpstr>
      <vt:lpstr>Modelarea afacerilor pentru Companiile din economia circularA</vt:lpstr>
      <vt:lpstr>Modelul de afaceri de co-creare a produselor/serviciilor</vt:lpstr>
      <vt:lpstr>scopul Masterclassului</vt:lpstr>
      <vt:lpstr>Structura  Masterclassului</vt:lpstr>
      <vt:lpstr>Ce este co-crearea de produse/SERVICII?</vt:lpstr>
      <vt:lpstr>My work - project 2</vt:lpstr>
      <vt:lpstr> STUDiu de caz</vt:lpstr>
      <vt:lpstr>STUDiu de caz</vt:lpstr>
      <vt:lpstr>STUDiu de caz</vt:lpstr>
      <vt:lpstr>PowerPoint-Präsentation</vt:lpstr>
      <vt:lpstr>5 LECȚII CARE FAC  CO-CREAREA UN SUCCES</vt:lpstr>
      <vt:lpstr>5 LECȚII CARE FAC  CO-CREAREA UN SUCCES</vt:lpstr>
      <vt:lpstr>5 LECȚII CARE FAC  CO-CREAREA UN SUCCES</vt:lpstr>
      <vt:lpstr>5 LECȚII CARE FAC  CO-CREAREA UN SUCCES </vt:lpstr>
      <vt:lpstr>5 LECȚII CARE FAC  CO-CREAREA UN SUCCES</vt:lpstr>
      <vt:lpstr>ACTIVITATE</vt:lpstr>
      <vt:lpstr>MulTumesc!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Companiile din economia circularA</dc:title>
  <cp:lastModifiedBy>saskia_ha@web.de</cp:lastModifiedBy>
  <cp:revision>1</cp:revision>
  <dcterms:modified xsi:type="dcterms:W3CDTF">2023-06-21T14:34:45Z</dcterms:modified>
</cp:coreProperties>
</file>