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nhpoQ5/rNLjY/0Zxjsbzsi3ZX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91C25CCC-87C4-C008-3DEA-F237BF01CC2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34;p13" descr="Graphical user interface, text, application&#10;&#10;Description automatically generated">
            <a:extLst>
              <a:ext uri="{FF2B5EF4-FFF2-40B4-BE49-F238E27FC236}">
                <a16:creationId xmlns:a16="http://schemas.microsoft.com/office/drawing/2014/main" id="{7DCF0454-A893-BD23-D279-75B12FAEA1E5}"/>
              </a:ext>
            </a:extLst>
          </p:cNvPr>
          <p:cNvPicPr preferRelativeResize="0"/>
          <p:nvPr userDrawn="1"/>
        </p:nvPicPr>
        <p:blipFill rotWithShape="1">
          <a:blip r:embed="rId3">
            <a:alphaModFix/>
          </a:blip>
          <a:srcRect r="25004"/>
          <a:stretch/>
        </p:blipFill>
        <p:spPr>
          <a:xfrm>
            <a:off x="72618" y="4825464"/>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1F56F932-2AF2-98F8-0BB6-5947E6757C4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EAB42BD6-FD29-CFF0-B0D5-FBD309FA84E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B15B7CA-074A-823D-ABB8-EDB53D7E428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123858" y="4730189"/>
            <a:ext cx="1006682" cy="275804"/>
          </a:xfrm>
          <a:prstGeom prst="rect">
            <a:avLst/>
          </a:prstGeom>
          <a:noFill/>
          <a:ln>
            <a:noFill/>
          </a:ln>
        </p:spPr>
      </p:pic>
      <p:sp>
        <p:nvSpPr>
          <p:cNvPr id="2" name="TextBox 19">
            <a:extLst>
              <a:ext uri="{FF2B5EF4-FFF2-40B4-BE49-F238E27FC236}">
                <a16:creationId xmlns:a16="http://schemas.microsoft.com/office/drawing/2014/main" id="{12EBBAF9-CB10-9C70-4DBE-C63155FB55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27C919F-760C-274C-16AC-BCF13701ED7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106678" y="4825464"/>
            <a:ext cx="1006682" cy="275804"/>
          </a:xfrm>
          <a:prstGeom prst="rect">
            <a:avLst/>
          </a:prstGeom>
          <a:noFill/>
          <a:ln>
            <a:noFill/>
          </a:ln>
        </p:spPr>
      </p:pic>
      <p:sp>
        <p:nvSpPr>
          <p:cNvPr id="2" name="TextBox 19">
            <a:extLst>
              <a:ext uri="{FF2B5EF4-FFF2-40B4-BE49-F238E27FC236}">
                <a16:creationId xmlns:a16="http://schemas.microsoft.com/office/drawing/2014/main" id="{7AD37400-69D2-1D2C-E29F-94B78AED6BC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26FEF1F-BE9E-CE26-E743-28B723A15CF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C074342A-1EC4-1039-12E7-525852BD771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58A6B09-44AC-0B06-D2E1-CAFA02C5FA57}"/>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5D2DDA57-8E04-45E3-6B0B-8FEC565E7E3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A07E134-37DD-5143-9FD0-58C7256E522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74D77A33-3570-BABC-1CF6-CF5B8248308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A7BCDB6-393F-3C12-FD58-A5D1C67C486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35C5425-F4A2-C672-9F33-93C9D8EA75E1}"/>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18" descr="Graphical user interface, text, application&#10;&#10;Description automatically generated"/>
          <p:cNvPicPr preferRelativeResize="0"/>
          <p:nvPr/>
        </p:nvPicPr>
        <p:blipFill rotWithShape="1">
          <a:blip r:embed="rId3">
            <a:alphaModFix/>
          </a:blip>
          <a:srcRect r="25004"/>
          <a:stretch/>
        </p:blipFill>
        <p:spPr>
          <a:xfrm>
            <a:off x="134442" y="4823275"/>
            <a:ext cx="1006682" cy="275804"/>
          </a:xfrm>
          <a:prstGeom prst="rect">
            <a:avLst/>
          </a:prstGeom>
          <a:noFill/>
          <a:ln>
            <a:noFill/>
          </a:ln>
        </p:spPr>
      </p:pic>
      <p:sp>
        <p:nvSpPr>
          <p:cNvPr id="2" name="TextBox 19">
            <a:extLst>
              <a:ext uri="{FF2B5EF4-FFF2-40B4-BE49-F238E27FC236}">
                <a16:creationId xmlns:a16="http://schemas.microsoft.com/office/drawing/2014/main" id="{52802359-DB23-C666-15B9-DAC6A5A707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EDC0563-4A5B-01BF-184C-AE8AA2C4462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17"/>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7"/>
          <p:cNvGrpSpPr/>
          <p:nvPr/>
        </p:nvGrpSpPr>
        <p:grpSpPr>
          <a:xfrm flipH="1">
            <a:off x="8334088" y="-88507"/>
            <a:ext cx="856882" cy="1353967"/>
            <a:chOff x="4210925" y="3949824"/>
            <a:chExt cx="325625" cy="514601"/>
          </a:xfrm>
        </p:grpSpPr>
        <p:sp>
          <p:nvSpPr>
            <p:cNvPr id="86" name="Google Shape;86;p1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7"/>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1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7" descr="Graphical user interface, text, application&#10;&#10;Description automatically generated"/>
          <p:cNvPicPr preferRelativeResize="0"/>
          <p:nvPr/>
        </p:nvPicPr>
        <p:blipFill rotWithShape="1">
          <a:blip r:embed="rId3">
            <a:alphaModFix/>
          </a:blip>
          <a:srcRect r="25004"/>
          <a:stretch/>
        </p:blipFill>
        <p:spPr>
          <a:xfrm>
            <a:off x="58826" y="4830835"/>
            <a:ext cx="1006682" cy="275804"/>
          </a:xfrm>
          <a:prstGeom prst="rect">
            <a:avLst/>
          </a:prstGeom>
          <a:noFill/>
          <a:ln>
            <a:noFill/>
          </a:ln>
        </p:spPr>
      </p:pic>
      <p:sp>
        <p:nvSpPr>
          <p:cNvPr id="2" name="TextBox 19">
            <a:extLst>
              <a:ext uri="{FF2B5EF4-FFF2-40B4-BE49-F238E27FC236}">
                <a16:creationId xmlns:a16="http://schemas.microsoft.com/office/drawing/2014/main" id="{ABD175B6-868E-6636-71FB-44BDB11277C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2B453F1-1FAC-4893-519F-7DA4B3C8920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3D34FFE3-D77B-B546-6B3B-E9A4B7921E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EF6A1E1-5D66-8574-36BE-088B5C84FBD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93F0FC79-FBBA-3134-C96E-341F0A82809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4E94A2F-6078-04CD-F76C-95F038F3B46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ortenkreation.d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047731" y="1345839"/>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a:t>Business Modelling for Circular Economy Businesses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Arial"/>
              <a:buNone/>
            </a:pPr>
            <a:r>
              <a:rPr lang="en-IE" sz="2800" b="1" i="0" u="none" strike="noStrike" cap="none">
                <a:solidFill>
                  <a:schemeClr val="lt1"/>
                </a:solidFill>
                <a:latin typeface="Arial"/>
                <a:ea typeface="Arial"/>
                <a:cs typeface="Arial"/>
                <a:sym typeface="Arial"/>
              </a:rPr>
              <a:t>5 LESSONS THAT MAKE YOUR CO-CREATION A SUCCESS</a:t>
            </a:r>
            <a:endParaRPr/>
          </a:p>
          <a:p>
            <a:pPr marL="0" lvl="0" indent="0" algn="ctr" rtl="0">
              <a:lnSpc>
                <a:spcPct val="100000"/>
              </a:lnSpc>
              <a:spcBef>
                <a:spcPts val="0"/>
              </a:spcBef>
              <a:spcAft>
                <a:spcPts val="0"/>
              </a:spcAft>
              <a:buSzPts val="21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6"/>
          <p:cNvGrpSpPr/>
          <p:nvPr/>
        </p:nvGrpSpPr>
        <p:grpSpPr>
          <a:xfrm>
            <a:off x="2858975" y="-386925"/>
            <a:ext cx="701425" cy="247750"/>
            <a:chOff x="2858975" y="3984400"/>
            <a:chExt cx="701425" cy="247750"/>
          </a:xfrm>
        </p:grpSpPr>
        <p:sp>
          <p:nvSpPr>
            <p:cNvPr id="220" name="Google Shape;220;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p26"/>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5 LESSONS THAT </a:t>
            </a:r>
            <a:br>
              <a:rPr lang="en-IE" sz="3200"/>
            </a:br>
            <a:r>
              <a:rPr lang="en-IE" sz="3200"/>
              <a:t>MAKE YOUR CO-CREATION A SUCCESS</a:t>
            </a:r>
            <a:br>
              <a:rPr lang="en-IE" sz="3200"/>
            </a:br>
            <a:endParaRPr sz="3200"/>
          </a:p>
        </p:txBody>
      </p:sp>
      <p:sp>
        <p:nvSpPr>
          <p:cNvPr id="225" name="Google Shape;225;p26"/>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i="0" u="none" strike="noStrike" cap="none">
                <a:solidFill>
                  <a:srgbClr val="222222"/>
                </a:solidFill>
                <a:latin typeface="Arial"/>
                <a:ea typeface="Arial"/>
                <a:cs typeface="Arial"/>
                <a:sym typeface="Arial"/>
              </a:rPr>
              <a:t>MOVE AWAY FROM THE TRADITIONAL MARKETING PERSPECTIVE</a:t>
            </a:r>
            <a:endParaRPr/>
          </a:p>
        </p:txBody>
      </p:sp>
      <p:sp>
        <p:nvSpPr>
          <p:cNvPr id="226" name="Google Shape;226;p26"/>
          <p:cNvSpPr txBox="1"/>
          <p:nvPr/>
        </p:nvSpPr>
        <p:spPr>
          <a:xfrm>
            <a:off x="1973835" y="2398412"/>
            <a:ext cx="6640161" cy="239139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The first step is to acknowledge that modern marketing has only little in common with the traditional view you tremendously hold on to. The Internet, and in particular social media, are among the greatest inventions in the 20th century and change the way brand management and product development work. Nowadays, users fill various roles, from a retailer on eBay to a video-producer on YouTube (Hennig-</a:t>
            </a:r>
            <a:r>
              <a:rPr lang="en-IE" sz="1200" b="0" i="0" u="none" strike="noStrike" cap="none" dirty="0" err="1">
                <a:solidFill>
                  <a:schemeClr val="dk1"/>
                </a:solidFill>
                <a:latin typeface="Arial"/>
                <a:ea typeface="Arial"/>
                <a:cs typeface="Arial"/>
                <a:sym typeface="Arial"/>
              </a:rPr>
              <a:t>Thurau</a:t>
            </a:r>
            <a:r>
              <a:rPr lang="en-IE" sz="1200" b="0" i="0" u="none" strike="noStrike" cap="none" dirty="0">
                <a:solidFill>
                  <a:schemeClr val="dk1"/>
                </a:solidFill>
                <a:latin typeface="Arial"/>
                <a:ea typeface="Arial"/>
                <a:cs typeface="Arial"/>
                <a:sym typeface="Arial"/>
              </a:rPr>
              <a:t> et al., 2013) to a co-creator of the brand and new products or services. They are no longer passive absorbers (Gensler, </a:t>
            </a:r>
            <a:r>
              <a:rPr lang="en-IE" sz="1200" b="0" i="0" u="none" strike="noStrike" cap="none" dirty="0" err="1">
                <a:solidFill>
                  <a:schemeClr val="dk1"/>
                </a:solidFill>
                <a:latin typeface="Arial"/>
                <a:ea typeface="Arial"/>
                <a:cs typeface="Arial"/>
                <a:sym typeface="Arial"/>
              </a:rPr>
              <a:t>Völckner</a:t>
            </a:r>
            <a:r>
              <a:rPr lang="en-IE" sz="1200" b="0" i="0" u="none" strike="noStrike" cap="none" dirty="0">
                <a:solidFill>
                  <a:schemeClr val="dk1"/>
                </a:solidFill>
                <a:latin typeface="Arial"/>
                <a:ea typeface="Arial"/>
                <a:cs typeface="Arial"/>
                <a:sym typeface="Arial"/>
              </a:rPr>
              <a:t>, Lui-</a:t>
            </a:r>
            <a:r>
              <a:rPr lang="en-IE" sz="1200" b="0" i="0" u="none" strike="noStrike" cap="none" dirty="0" err="1">
                <a:solidFill>
                  <a:schemeClr val="dk1"/>
                </a:solidFill>
                <a:latin typeface="Arial"/>
                <a:ea typeface="Arial"/>
                <a:cs typeface="Arial"/>
                <a:sym typeface="Arial"/>
              </a:rPr>
              <a:t>Thompinks</a:t>
            </a:r>
            <a:r>
              <a:rPr lang="en-IE" sz="1200" b="0" i="0" u="none" strike="noStrike" cap="none" dirty="0">
                <a:solidFill>
                  <a:schemeClr val="dk1"/>
                </a:solidFill>
                <a:latin typeface="Arial"/>
                <a:ea typeface="Arial"/>
                <a:cs typeface="Arial"/>
                <a:sym typeface="Arial"/>
              </a:rPr>
              <a:t> &amp; </a:t>
            </a:r>
            <a:r>
              <a:rPr lang="en-IE" sz="1200" b="0" i="0" u="none" strike="noStrike" cap="none" dirty="0" err="1">
                <a:solidFill>
                  <a:schemeClr val="dk1"/>
                </a:solidFill>
                <a:latin typeface="Arial"/>
                <a:ea typeface="Arial"/>
                <a:cs typeface="Arial"/>
                <a:sym typeface="Arial"/>
              </a:rPr>
              <a:t>Wiertz</a:t>
            </a:r>
            <a:r>
              <a:rPr lang="en-IE" sz="1200" b="0" i="0" u="none" strike="noStrike" cap="none" dirty="0">
                <a:solidFill>
                  <a:schemeClr val="dk1"/>
                </a:solidFill>
                <a:latin typeface="Arial"/>
                <a:ea typeface="Arial"/>
                <a:cs typeface="Arial"/>
                <a:sym typeface="Arial"/>
              </a:rPr>
              <a:t>, 2013).</a:t>
            </a:r>
            <a:endParaRPr dirty="0"/>
          </a:p>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Yet, co-creation does not work at a moment’s notice. You must challenge internal structures and beliefs first. Common barriers to successful co-creation are organizational or managerial learning procedures, such as inertia or preference (Woodruff, 1997). Sentences like ‘I like to do it this way’ or ‘This is how we do things’ have to be abandoned from your organisation’s vocabulary.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7"/>
          <p:cNvGrpSpPr/>
          <p:nvPr/>
        </p:nvGrpSpPr>
        <p:grpSpPr>
          <a:xfrm>
            <a:off x="2858975" y="-386925"/>
            <a:ext cx="701425" cy="247750"/>
            <a:chOff x="2858975" y="3984400"/>
            <a:chExt cx="701425" cy="247750"/>
          </a:xfrm>
        </p:grpSpPr>
        <p:sp>
          <p:nvSpPr>
            <p:cNvPr id="232" name="Google Shape;232;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6" name="Google Shape;236;p27"/>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5 LESSONS THAT </a:t>
            </a:r>
            <a:br>
              <a:rPr lang="en-IE" sz="3200"/>
            </a:br>
            <a:r>
              <a:rPr lang="en-IE" sz="3200"/>
              <a:t>MAKE YOUR CO-CREATION A SUCCESS</a:t>
            </a:r>
            <a:br>
              <a:rPr lang="en-IE" sz="3200"/>
            </a:br>
            <a:endParaRPr sz="3200"/>
          </a:p>
        </p:txBody>
      </p:sp>
      <p:sp>
        <p:nvSpPr>
          <p:cNvPr id="237" name="Google Shape;237;p27"/>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2. IDENTIFY POSSIBILITIES FOR CO-CREATION THAT WORK WITH YOUR BRAND</a:t>
            </a:r>
            <a:endParaRPr/>
          </a:p>
        </p:txBody>
      </p:sp>
      <p:sp>
        <p:nvSpPr>
          <p:cNvPr id="238" name="Google Shape;238;p27"/>
          <p:cNvSpPr txBox="1"/>
          <p:nvPr/>
        </p:nvSpPr>
        <p:spPr>
          <a:xfrm>
            <a:off x="2667000" y="2571750"/>
            <a:ext cx="5500254"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chemeClr val="dk1"/>
                </a:solidFill>
                <a:latin typeface="Arial"/>
                <a:ea typeface="Arial"/>
                <a:cs typeface="Arial"/>
                <a:sym typeface="Arial"/>
              </a:rPr>
              <a:t>Once you have successfully overcome the internal barriers, it is your turn to brainstorm possible ways, in which consumers can contribute to the co-creation process. This is important because of two reasons. First, customer co-creation should fit your brand, strategy and goals. Second, if you do not pay attention to customers’ ideas, they may develop negative sentiments (Gebauer, Füller &amp; Pezzei, 2013), which, as a consequence, may also affect your brand.</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8"/>
          <p:cNvGrpSpPr/>
          <p:nvPr/>
        </p:nvGrpSpPr>
        <p:grpSpPr>
          <a:xfrm>
            <a:off x="2858975" y="-386925"/>
            <a:ext cx="701425" cy="247750"/>
            <a:chOff x="2858975" y="3984400"/>
            <a:chExt cx="701425" cy="247750"/>
          </a:xfrm>
        </p:grpSpPr>
        <p:sp>
          <p:nvSpPr>
            <p:cNvPr id="244" name="Google Shape;244;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 name="Google Shape;248;p28"/>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5 LESSONS THAT </a:t>
            </a:r>
            <a:br>
              <a:rPr lang="en-IE" sz="3200"/>
            </a:br>
            <a:r>
              <a:rPr lang="en-IE" sz="3200"/>
              <a:t>MAKE YOUR CO-CREATION A SUCCESS</a:t>
            </a:r>
            <a:br>
              <a:rPr lang="en-IE" sz="3200"/>
            </a:br>
            <a:endParaRPr sz="3200"/>
          </a:p>
        </p:txBody>
      </p:sp>
      <p:sp>
        <p:nvSpPr>
          <p:cNvPr id="249" name="Google Shape;249;p28"/>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3. GIVE YOUR CUSTOMERS A VOICE AND LISTEN TO THEM</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50" name="Google Shape;250;p28"/>
          <p:cNvSpPr txBox="1"/>
          <p:nvPr/>
        </p:nvSpPr>
        <p:spPr>
          <a:xfrm>
            <a:off x="2648527" y="2321672"/>
            <a:ext cx="5500254" cy="160043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You can either collaborate with your customers in generating ideas for co-creation, in selecting ideas or in both. Idea generation collects valuable inflows of knowledge about current customer needs and wants. The selected idea, then, highlights what the collective finds most appealing. Therefore, co-creation enables you to develop innovative products that fit the consumption needs and sell better, respectively (Pee, 2016).</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9"/>
          <p:cNvGrpSpPr/>
          <p:nvPr/>
        </p:nvGrpSpPr>
        <p:grpSpPr>
          <a:xfrm>
            <a:off x="2858975" y="-386925"/>
            <a:ext cx="701425" cy="247750"/>
            <a:chOff x="2858975" y="3984400"/>
            <a:chExt cx="701425" cy="247750"/>
          </a:xfrm>
        </p:grpSpPr>
        <p:sp>
          <p:nvSpPr>
            <p:cNvPr id="256" name="Google Shape;256;p29"/>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 name="Google Shape;260;p29"/>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5 LESSONS THAT </a:t>
            </a:r>
            <a:br>
              <a:rPr lang="en-IE" sz="3200"/>
            </a:br>
            <a:r>
              <a:rPr lang="en-IE" sz="3200"/>
              <a:t>MAKE YOUR CO-CREATION A SUCCESS</a:t>
            </a:r>
            <a:br>
              <a:rPr lang="en-IE" sz="3200"/>
            </a:br>
            <a:endParaRPr sz="3200"/>
          </a:p>
        </p:txBody>
      </p:sp>
      <p:sp>
        <p:nvSpPr>
          <p:cNvPr id="261" name="Google Shape;261;p29"/>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4. USE A CO-CREATION TO ITS FULLEST POTENTIAL</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62" name="Google Shape;262;p29"/>
          <p:cNvSpPr txBox="1"/>
          <p:nvPr/>
        </p:nvSpPr>
        <p:spPr>
          <a:xfrm>
            <a:off x="2389086" y="2395740"/>
            <a:ext cx="5500254" cy="160043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Once the co-created product is about to be launched, full commitment and a well-planned marketing strategy can empower customers’ buying desire. Reconsider our case of Ritter Sport and the unicorn again. Shortly before the launch, Ritter Sport has made customers curious about an upcoming, extraordinary surprise with the help of various social media channels and the power of Influencers.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0"/>
          <p:cNvGrpSpPr/>
          <p:nvPr/>
        </p:nvGrpSpPr>
        <p:grpSpPr>
          <a:xfrm>
            <a:off x="2858975" y="-386925"/>
            <a:ext cx="701425" cy="247750"/>
            <a:chOff x="2858975" y="3984400"/>
            <a:chExt cx="701425" cy="247750"/>
          </a:xfrm>
        </p:grpSpPr>
        <p:sp>
          <p:nvSpPr>
            <p:cNvPr id="268" name="Google Shape;268;p30"/>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30"/>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5 LESSONS THAT </a:t>
            </a:r>
            <a:br>
              <a:rPr lang="en-IE" sz="3200"/>
            </a:br>
            <a:r>
              <a:rPr lang="en-IE" sz="3200"/>
              <a:t>MAKE YOUR CO-CREATION A SUCCESS</a:t>
            </a:r>
            <a:br>
              <a:rPr lang="en-IE" sz="3200"/>
            </a:br>
            <a:endParaRPr sz="3200"/>
          </a:p>
        </p:txBody>
      </p:sp>
      <p:sp>
        <p:nvSpPr>
          <p:cNvPr id="273" name="Google Shape;273;p30"/>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a:solidFill>
                  <a:srgbClr val="222222"/>
                </a:solidFill>
                <a:latin typeface="Arial"/>
                <a:ea typeface="Arial"/>
                <a:cs typeface="Arial"/>
                <a:sym typeface="Arial"/>
              </a:rPr>
              <a:t>5.  BE PREPARED</a:t>
            </a:r>
            <a:endParaRPr/>
          </a:p>
          <a:p>
            <a:pPr marL="0" lvl="0" indent="0" algn="l" rtl="0">
              <a:lnSpc>
                <a:spcPct val="100000"/>
              </a:lnSpc>
              <a:spcBef>
                <a:spcPts val="0"/>
              </a:spcBef>
              <a:spcAft>
                <a:spcPts val="0"/>
              </a:spcAft>
              <a:buSzPts val="1600"/>
              <a:buNone/>
            </a:pPr>
            <a:endParaRPr sz="1600" b="1" i="0" u="none" strike="noStrike" cap="none">
              <a:solidFill>
                <a:srgbClr val="222222"/>
              </a:solidFill>
              <a:latin typeface="Arial"/>
              <a:ea typeface="Arial"/>
              <a:cs typeface="Arial"/>
              <a:sym typeface="Arial"/>
            </a:endParaRPr>
          </a:p>
        </p:txBody>
      </p:sp>
      <p:sp>
        <p:nvSpPr>
          <p:cNvPr id="274" name="Google Shape;274;p30"/>
          <p:cNvSpPr txBox="1"/>
          <p:nvPr/>
        </p:nvSpPr>
        <p:spPr>
          <a:xfrm>
            <a:off x="2428266" y="2573767"/>
            <a:ext cx="5500254" cy="11695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Never forget to be well prepared for troubling situations, even though you won’t expect them. Indeed, the unicorn co-creation could have been more of a success for Ritter Sport. It was not the limited amount of unicorn chocolate bars that upset the customers, rather the web shop.</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587467" y="-74160"/>
            <a:ext cx="178070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ACTIVITY</a:t>
            </a:r>
            <a:endParaRPr/>
          </a:p>
        </p:txBody>
      </p:sp>
      <p:sp>
        <p:nvSpPr>
          <p:cNvPr id="280" name="Google Shape;280;p31"/>
          <p:cNvSpPr txBox="1"/>
          <p:nvPr/>
        </p:nvSpPr>
        <p:spPr>
          <a:xfrm>
            <a:off x="946190" y="401946"/>
            <a:ext cx="66095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rgbClr val="000000"/>
                </a:solidFill>
                <a:latin typeface="Arial"/>
                <a:ea typeface="Arial"/>
                <a:cs typeface="Arial"/>
                <a:sym typeface="Arial"/>
              </a:rPr>
              <a:t>Use this template to create your Co-creation of product </a:t>
            </a:r>
            <a:r>
              <a:rPr lang="en-IE"/>
              <a:t>business</a:t>
            </a:r>
            <a:r>
              <a:rPr lang="en-IE" sz="1400" b="0" i="0" u="none" strike="noStrike" cap="none">
                <a:solidFill>
                  <a:srgbClr val="000000"/>
                </a:solidFill>
                <a:latin typeface="Arial"/>
                <a:ea typeface="Arial"/>
                <a:cs typeface="Arial"/>
                <a:sym typeface="Arial"/>
              </a:rPr>
              <a:t> model proposal:</a:t>
            </a:r>
            <a:endParaRPr/>
          </a:p>
        </p:txBody>
      </p:sp>
      <p:pic>
        <p:nvPicPr>
          <p:cNvPr id="281" name="Google Shape;281;p31" descr="Chart&#10;&#10;Description automatically generated"/>
          <p:cNvPicPr preferRelativeResize="0"/>
          <p:nvPr/>
        </p:nvPicPr>
        <p:blipFill rotWithShape="1">
          <a:blip r:embed="rId3">
            <a:alphaModFix/>
          </a:blip>
          <a:srcRect t="6615" b="7183"/>
          <a:stretch/>
        </p:blipFill>
        <p:spPr>
          <a:xfrm>
            <a:off x="1056415" y="709723"/>
            <a:ext cx="6345871" cy="39130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Thank you </a:t>
            </a:r>
            <a:endParaRPr/>
          </a:p>
        </p:txBody>
      </p:sp>
      <p:sp>
        <p:nvSpPr>
          <p:cNvPr id="287" name="Google Shape;287;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E" sz="3200" b="0" i="0" u="none" strike="noStrike" cap="none">
                <a:solidFill>
                  <a:srgbClr val="059540"/>
                </a:solidFill>
                <a:latin typeface="Bebas Neue"/>
                <a:ea typeface="Bebas Neue"/>
                <a:cs typeface="Bebas Neue"/>
                <a:sym typeface="Bebas Neue"/>
              </a:rPr>
              <a:t>Any Questions?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91938" y="1013444"/>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THE CO-CREATION OF PRODUCTS/SERVICES BUSINESS MODEL</a:t>
            </a:r>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2"/>
          <p:cNvSpPr txBox="1">
            <a:spLocks noGrp="1"/>
          </p:cNvSpPr>
          <p:nvPr>
            <p:ph type="subTitle" idx="1"/>
          </p:nvPr>
        </p:nvSpPr>
        <p:spPr>
          <a:xfrm>
            <a:off x="3846728" y="2223158"/>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sz="1800"/>
              <a:t>The </a:t>
            </a:r>
            <a:r>
              <a:rPr lang="en-IE" sz="1800" b="1"/>
              <a:t>Co-creation of Products/Services </a:t>
            </a:r>
            <a:r>
              <a:rPr lang="en-IE" sz="1800"/>
              <a:t>model brings end-users closer to the design and manufacturing phases by identifying consumer preferences in order to customise the end-user requirements</a:t>
            </a:r>
            <a:endParaRPr sz="1800"/>
          </a:p>
        </p:txBody>
      </p:sp>
      <p:pic>
        <p:nvPicPr>
          <p:cNvPr id="143" name="Google Shape;143;p2" descr="Using co-creation to enhance your food business | Eat Marketing"/>
          <p:cNvPicPr preferRelativeResize="0"/>
          <p:nvPr/>
        </p:nvPicPr>
        <p:blipFill rotWithShape="1">
          <a:blip r:embed="rId3">
            <a:alphaModFix/>
          </a:blip>
          <a:srcRect/>
          <a:stretch/>
        </p:blipFill>
        <p:spPr>
          <a:xfrm>
            <a:off x="676086" y="2467958"/>
            <a:ext cx="2990876" cy="15826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Aim of the Masterclass</a:t>
            </a:r>
            <a:endParaRPr/>
          </a:p>
        </p:txBody>
      </p:sp>
      <p:pic>
        <p:nvPicPr>
          <p:cNvPr id="149" name="Google Shape;149;p3"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3"/>
          <p:cNvSpPr txBox="1"/>
          <p:nvPr/>
        </p:nvSpPr>
        <p:spPr>
          <a:xfrm>
            <a:off x="4667693" y="1446027"/>
            <a:ext cx="3891516"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This Masterclass will </a:t>
            </a:r>
            <a:r>
              <a:rPr lang="en-IE" sz="1800" b="1" i="0" u="none" strike="noStrike" cap="none" dirty="0">
                <a:solidFill>
                  <a:srgbClr val="000000"/>
                </a:solidFill>
                <a:latin typeface="Arial"/>
                <a:ea typeface="Arial"/>
                <a:cs typeface="Arial"/>
                <a:sym typeface="Arial"/>
              </a:rPr>
              <a:t>focus </a:t>
            </a:r>
            <a:r>
              <a:rPr lang="en-IE" sz="1800" i="0" u="none" strike="noStrike" cap="none" dirty="0">
                <a:solidFill>
                  <a:srgbClr val="000000"/>
                </a:solidFill>
                <a:latin typeface="Arial"/>
                <a:ea typeface="Arial"/>
                <a:cs typeface="Arial"/>
                <a:sym typeface="Arial"/>
              </a:rPr>
              <a:t>on </a:t>
            </a:r>
            <a:r>
              <a:rPr lang="en-IE" sz="1800" b="0" i="0" u="none" strike="noStrike" cap="none" dirty="0">
                <a:solidFill>
                  <a:srgbClr val="000000"/>
                </a:solidFill>
                <a:latin typeface="Arial"/>
                <a:ea typeface="Arial"/>
                <a:cs typeface="Arial"/>
                <a:sym typeface="Arial"/>
              </a:rPr>
              <a:t> the Co-creation of Products / Services Business model</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Main goal is that participants understand </a:t>
            </a:r>
            <a:r>
              <a:rPr lang="en-IE" sz="1800" b="1" i="0" u="none" strike="noStrike" cap="none" dirty="0">
                <a:solidFill>
                  <a:srgbClr val="14A7A1"/>
                </a:solidFill>
                <a:latin typeface="Arial"/>
                <a:ea typeface="Arial"/>
                <a:cs typeface="Arial"/>
                <a:sym typeface="Arial"/>
              </a:rPr>
              <a:t>how co-creation works, why is it important, and how can it be achieved</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Structure of the Masterclass</a:t>
            </a:r>
            <a:endParaRPr/>
          </a:p>
        </p:txBody>
      </p:sp>
      <p:sp>
        <p:nvSpPr>
          <p:cNvPr id="156" name="Google Shape;156;p4"/>
          <p:cNvSpPr txBox="1">
            <a:spLocks noGrp="1"/>
          </p:cNvSpPr>
          <p:nvPr>
            <p:ph type="title" idx="2"/>
          </p:nvPr>
        </p:nvSpPr>
        <p:spPr>
          <a:xfrm>
            <a:off x="7132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Co-creation explained</a:t>
            </a:r>
            <a:endParaRPr/>
          </a:p>
        </p:txBody>
      </p:sp>
      <p:sp>
        <p:nvSpPr>
          <p:cNvPr id="157" name="Google Shape;157;p4"/>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Explanation of the term co-creation of the products / services.</a:t>
            </a:r>
            <a:endParaRPr/>
          </a:p>
        </p:txBody>
      </p:sp>
      <p:sp>
        <p:nvSpPr>
          <p:cNvPr id="158" name="Google Shape;158;p4"/>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Case study </a:t>
            </a:r>
            <a:endParaRPr/>
          </a:p>
        </p:txBody>
      </p:sp>
      <p:sp>
        <p:nvSpPr>
          <p:cNvPr id="159" name="Google Shape;159;p4"/>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Successful example of the Co-creation Business model. </a:t>
            </a:r>
            <a:endParaRPr/>
          </a:p>
        </p:txBody>
      </p:sp>
      <p:sp>
        <p:nvSpPr>
          <p:cNvPr id="160" name="Google Shape;160;p4"/>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activity</a:t>
            </a:r>
            <a:endParaRPr/>
          </a:p>
        </p:txBody>
      </p:sp>
      <p:sp>
        <p:nvSpPr>
          <p:cNvPr id="161" name="Google Shape;161;p4"/>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a:t>Activity for participants to make co-creation business proposal.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7"/>
          <p:cNvGrpSpPr/>
          <p:nvPr/>
        </p:nvGrpSpPr>
        <p:grpSpPr>
          <a:xfrm>
            <a:off x="791535" y="1955730"/>
            <a:ext cx="2378309" cy="2149787"/>
            <a:chOff x="1133660" y="2029217"/>
            <a:chExt cx="2378309" cy="2149787"/>
          </a:xfrm>
        </p:grpSpPr>
        <p:sp>
          <p:nvSpPr>
            <p:cNvPr id="167" name="Google Shape;16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7"/>
          <p:cNvCxnSpPr/>
          <p:nvPr/>
        </p:nvCxnSpPr>
        <p:spPr>
          <a:xfrm rot="10800000" flipH="1">
            <a:off x="2497674" y="2521813"/>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2" name="Google Shape;172;p7"/>
          <p:cNvCxnSpPr/>
          <p:nvPr/>
        </p:nvCxnSpPr>
        <p:spPr>
          <a:xfrm rot="10800000" flipH="1">
            <a:off x="2712413" y="28360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3" name="Google Shape;173;p7"/>
          <p:cNvCxnSpPr/>
          <p:nvPr/>
        </p:nvCxnSpPr>
        <p:spPr>
          <a:xfrm rot="10800000" flipH="1">
            <a:off x="2515836"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4" name="Google Shape;17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75" name="Google Shape;175;p7"/>
          <p:cNvSpPr txBox="1">
            <a:spLocks noGrp="1"/>
          </p:cNvSpPr>
          <p:nvPr>
            <p:ph type="title"/>
          </p:nvPr>
        </p:nvSpPr>
        <p:spPr>
          <a:xfrm>
            <a:off x="419170" y="87146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What is co-creation of products / SERVICES?</a:t>
            </a:r>
            <a:endParaRPr/>
          </a:p>
        </p:txBody>
      </p:sp>
      <p:sp>
        <p:nvSpPr>
          <p:cNvPr id="176" name="Google Shape;176;p7"/>
          <p:cNvSpPr txBox="1"/>
          <p:nvPr/>
        </p:nvSpPr>
        <p:spPr>
          <a:xfrm>
            <a:off x="3973199" y="1851401"/>
            <a:ext cx="453472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Co-creation is </a:t>
            </a:r>
            <a:r>
              <a:rPr lang="en-IE" sz="1800" b="1" i="0" u="none" strike="noStrike" cap="none" dirty="0">
                <a:solidFill>
                  <a:srgbClr val="202124"/>
                </a:solidFill>
                <a:latin typeface="arial"/>
                <a:ea typeface="arial"/>
                <a:cs typeface="arial"/>
                <a:sym typeface="arial"/>
              </a:rPr>
              <a:t>the practice of collaborating with other stakeholders to guide the design process</a:t>
            </a:r>
            <a:r>
              <a:rPr lang="en-IE" sz="1800" b="0" i="0" u="none" strike="noStrike" cap="none" dirty="0">
                <a:solidFill>
                  <a:srgbClr val="202124"/>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Participants with different roles align and offer diverse insights, usually in facilitated workshops. Designers can therefore get  more holistic views of what a product or service should include.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82" name="Google Shape;182;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86" name="Google Shape;186;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a:spLocks noGrp="1"/>
          </p:cNvSpPr>
          <p:nvPr>
            <p:ph type="title"/>
          </p:nvPr>
        </p:nvSpPr>
        <p:spPr>
          <a:xfrm>
            <a:off x="4081963" y="701109"/>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CUSTOMER CO-CREATION explained</a:t>
            </a:r>
            <a:endParaRPr/>
          </a:p>
        </p:txBody>
      </p:sp>
      <p:sp>
        <p:nvSpPr>
          <p:cNvPr id="188" name="Google Shape;188;p6"/>
          <p:cNvSpPr txBox="1">
            <a:spLocks noGrp="1"/>
          </p:cNvSpPr>
          <p:nvPr>
            <p:ph type="subTitle" idx="1"/>
          </p:nvPr>
        </p:nvSpPr>
        <p:spPr>
          <a:xfrm>
            <a:off x="4082597" y="1805225"/>
            <a:ext cx="4347629" cy="2196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b="0" i="0" u="none" strike="noStrike">
                <a:solidFill>
                  <a:schemeClr val="dk1"/>
                </a:solidFill>
                <a:latin typeface="Arial"/>
                <a:ea typeface="Arial"/>
                <a:cs typeface="Arial"/>
                <a:sym typeface="Arial"/>
              </a:rPr>
              <a:t>Co-creation occurs, when firms involve </a:t>
            </a:r>
            <a:r>
              <a:rPr lang="en-IE" sz="1600" b="1" i="0" u="none" strike="noStrike">
                <a:solidFill>
                  <a:srgbClr val="E7501B"/>
                </a:solidFill>
                <a:latin typeface="Arial"/>
                <a:ea typeface="Arial"/>
                <a:cs typeface="Arial"/>
                <a:sym typeface="Arial"/>
              </a:rPr>
              <a:t>customers as partners in the process of product development</a:t>
            </a:r>
            <a:r>
              <a:rPr lang="en-IE" b="0" i="0" u="none" strike="noStrike">
                <a:solidFill>
                  <a:srgbClr val="E7501B"/>
                </a:solidFill>
                <a:latin typeface="Arial"/>
                <a:ea typeface="Arial"/>
                <a:cs typeface="Arial"/>
                <a:sym typeface="Arial"/>
              </a:rPr>
              <a:t> </a:t>
            </a:r>
            <a:r>
              <a:rPr lang="en-IE" b="0" i="0" u="none" strike="noStrike">
                <a:solidFill>
                  <a:schemeClr val="dk1"/>
                </a:solidFill>
                <a:latin typeface="Arial"/>
                <a:ea typeface="Arial"/>
                <a:cs typeface="Arial"/>
                <a:sym typeface="Arial"/>
              </a:rPr>
              <a:t>(Prahalad &amp; Ramaswamy, 2004). </a:t>
            </a:r>
            <a:endParaRPr/>
          </a:p>
          <a:p>
            <a:pPr marL="0" lvl="0" indent="0" algn="l" rtl="0">
              <a:lnSpc>
                <a:spcPct val="100000"/>
              </a:lnSpc>
              <a:spcBef>
                <a:spcPts val="0"/>
              </a:spcBef>
              <a:spcAft>
                <a:spcPts val="0"/>
              </a:spcAft>
              <a:buSzPts val="16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a:solidFill>
                  <a:schemeClr val="dk1"/>
                </a:solidFill>
                <a:latin typeface="Arial"/>
                <a:ea typeface="Arial"/>
                <a:cs typeface="Arial"/>
                <a:sym typeface="Arial"/>
              </a:rPr>
              <a:t>They interact </a:t>
            </a:r>
            <a:r>
              <a:rPr lang="en-IE" b="1" i="0" u="none" strike="noStrike">
                <a:solidFill>
                  <a:srgbClr val="E7501B"/>
                </a:solidFill>
                <a:latin typeface="Arial"/>
                <a:ea typeface="Arial"/>
                <a:cs typeface="Arial"/>
                <a:sym typeface="Arial"/>
              </a:rPr>
              <a:t>with the aim to create joint value</a:t>
            </a:r>
            <a:r>
              <a:rPr lang="en-IE" b="0" i="0" u="none" strike="noStrike">
                <a:solidFill>
                  <a:schemeClr val="dk1"/>
                </a:solidFill>
                <a:latin typeface="Arial"/>
                <a:ea typeface="Arial"/>
                <a:cs typeface="Arial"/>
                <a:sym typeface="Arial"/>
              </a:rPr>
              <a:t> (Van Dijk, Antonides &amp; Schillewaert, 2014). </a:t>
            </a:r>
            <a:endParaRPr/>
          </a:p>
          <a:p>
            <a:pPr marL="0" lvl="0" indent="0" algn="l" rtl="0">
              <a:lnSpc>
                <a:spcPct val="100000"/>
              </a:lnSpc>
              <a:spcBef>
                <a:spcPts val="0"/>
              </a:spcBef>
              <a:spcAft>
                <a:spcPts val="0"/>
              </a:spcAft>
              <a:buSzPts val="16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a:solidFill>
                  <a:schemeClr val="dk1"/>
                </a:solidFill>
                <a:latin typeface="Arial"/>
                <a:ea typeface="Arial"/>
                <a:cs typeface="Arial"/>
                <a:sym typeface="Arial"/>
              </a:rPr>
              <a:t>By so doing, firms use inflows of knowledge to accelerate innovation (Pee, 2016). </a:t>
            </a:r>
            <a:endParaRPr/>
          </a:p>
          <a:p>
            <a:pPr marL="0" lvl="0" indent="0" algn="l" rtl="0">
              <a:lnSpc>
                <a:spcPct val="100000"/>
              </a:lnSpc>
              <a:spcBef>
                <a:spcPts val="0"/>
              </a:spcBef>
              <a:spcAft>
                <a:spcPts val="0"/>
              </a:spcAft>
              <a:buSzPts val="16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600"/>
              <a:buNone/>
            </a:pPr>
            <a:r>
              <a:rPr lang="en-IE" b="0" i="0" u="none" strike="noStrike">
                <a:solidFill>
                  <a:schemeClr val="dk1"/>
                </a:solidFill>
                <a:latin typeface="Arial"/>
                <a:ea typeface="Arial"/>
                <a:cs typeface="Arial"/>
                <a:sym typeface="Arial"/>
              </a:rPr>
              <a:t>So, besides co-creation, the terms open innovation or co-innovation are often used in a similar manner.</a:t>
            </a:r>
            <a:endParaRPr>
              <a:solidFill>
                <a:schemeClr val="dk1"/>
              </a:solidFill>
              <a:latin typeface="Arial"/>
              <a:ea typeface="Arial"/>
              <a:cs typeface="Arial"/>
              <a:sym typeface="Arial"/>
            </a:endParaRPr>
          </a:p>
        </p:txBody>
      </p:sp>
      <p:sp>
        <p:nvSpPr>
          <p:cNvPr id="2" name="TextBox 19">
            <a:extLst>
              <a:ext uri="{FF2B5EF4-FFF2-40B4-BE49-F238E27FC236}">
                <a16:creationId xmlns:a16="http://schemas.microsoft.com/office/drawing/2014/main" id="{6BF96010-52ED-FC17-623C-52AB79DF7833}"/>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16" descr="Graphical user interface, text, application&#10;&#10;Description automatically generated">
            <a:extLst>
              <a:ext uri="{FF2B5EF4-FFF2-40B4-BE49-F238E27FC236}">
                <a16:creationId xmlns:a16="http://schemas.microsoft.com/office/drawing/2014/main" id="{8ABC9385-2168-1C14-3F23-ABF96064AB55}"/>
              </a:ext>
            </a:extLst>
          </p:cNvPr>
          <p:cNvPicPr preferRelativeResize="0"/>
          <p:nvPr/>
        </p:nvPicPr>
        <p:blipFill rotWithShape="1">
          <a:blip r:embed="rId4">
            <a:alphaModFix/>
          </a:blip>
          <a:srcRect r="25004"/>
          <a:stretch/>
        </p:blipFill>
        <p:spPr>
          <a:xfrm>
            <a:off x="72618" y="4814136"/>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CASE STUDY</a:t>
            </a:r>
            <a:endParaRPr/>
          </a:p>
        </p:txBody>
      </p:sp>
      <p:sp>
        <p:nvSpPr>
          <p:cNvPr id="194" name="Google Shape;194;p9"/>
          <p:cNvSpPr txBox="1"/>
          <p:nvPr/>
        </p:nvSpPr>
        <p:spPr>
          <a:xfrm>
            <a:off x="3450532" y="1193352"/>
            <a:ext cx="5007651"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RITTER SPORT is one of the most popular confectionery brands in Germany and famous for its quadratic shape. The chocolate manufacturer has a turnover of € 470M and exports to more than a hundred countries (Ritter Sport, 2016).</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Ritter Sport has an important online asset, which is an interactive webpage called </a:t>
            </a:r>
            <a:r>
              <a:rPr lang="en-IE" sz="1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Sortenkreation</a:t>
            </a:r>
            <a:r>
              <a:rPr lang="en-IE" sz="1400" b="0" i="0" u="none" strike="noStrike" cap="none">
                <a:solidFill>
                  <a:schemeClr val="dk1"/>
                </a:solidFill>
                <a:latin typeface="Arial"/>
                <a:ea typeface="Arial"/>
                <a:cs typeface="Arial"/>
                <a:sym typeface="Arial"/>
              </a:rPr>
              <a:t> (</a:t>
            </a:r>
            <a:r>
              <a:rPr lang="en-IE" sz="1400" b="0" i="1" u="none" strike="noStrike" cap="none">
                <a:solidFill>
                  <a:schemeClr val="dk1"/>
                </a:solidFill>
                <a:latin typeface="Arial"/>
                <a:ea typeface="Arial"/>
                <a:cs typeface="Arial"/>
                <a:sym typeface="Arial"/>
              </a:rPr>
              <a:t>translated</a:t>
            </a:r>
            <a:r>
              <a:rPr lang="en-IE" sz="1400" b="0" i="0" u="none" strike="noStrike" cap="none">
                <a:solidFill>
                  <a:schemeClr val="dk1"/>
                </a:solidFill>
                <a:latin typeface="Arial"/>
                <a:ea typeface="Arial"/>
                <a:cs typeface="Arial"/>
                <a:sym typeface="Arial"/>
              </a:rPr>
              <a:t>: chocolate creation). The platform encourages customers to generate ideas for new products and, in this way, to participate in co-creation.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chemeClr val="dk1"/>
                </a:solidFill>
                <a:latin typeface="Arial"/>
                <a:ea typeface="Arial"/>
                <a:cs typeface="Arial"/>
                <a:sym typeface="Arial"/>
              </a:rPr>
              <a:t>They can choose ingredients, add a description and create a design. Additionally, users can like, comment and share their own or other ideas with friends in social media.</a:t>
            </a:r>
            <a:endParaRPr/>
          </a:p>
        </p:txBody>
      </p:sp>
      <p:pic>
        <p:nvPicPr>
          <p:cNvPr id="195" name="Google Shape;195;p9" descr="Ritter Sport – Obala Grupa"/>
          <p:cNvPicPr preferRelativeResize="0"/>
          <p:nvPr/>
        </p:nvPicPr>
        <p:blipFill rotWithShape="1">
          <a:blip r:embed="rId4">
            <a:alphaModFix/>
          </a:blip>
          <a:srcRect l="11964"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CASE STUDY</a:t>
            </a:r>
            <a:endParaRPr/>
          </a:p>
        </p:txBody>
      </p:sp>
      <p:sp>
        <p:nvSpPr>
          <p:cNvPr id="201" name="Google Shape;201;p24"/>
          <p:cNvSpPr txBox="1"/>
          <p:nvPr/>
        </p:nvSpPr>
        <p:spPr>
          <a:xfrm>
            <a:off x="1506035" y="828783"/>
            <a:ext cx="650189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Lately, a chocolate with the logo of Ritter Sport and the given name ‘unicorn glitter’ has randomly made its way through social media. Users all over the web have immensely engaged with these unicorn chocolate posts. The chocolate was a fake, yet it helped Ritter Sport to measure and identify enormous potential for a co-creation with a unicorn theme.</a:t>
            </a:r>
            <a:endParaRPr dirty="0"/>
          </a:p>
        </p:txBody>
      </p:sp>
      <p:pic>
        <p:nvPicPr>
          <p:cNvPr id="202" name="Google Shape;202;p24"/>
          <p:cNvPicPr preferRelativeResize="0"/>
          <p:nvPr/>
        </p:nvPicPr>
        <p:blipFill rotWithShape="1">
          <a:blip r:embed="rId3">
            <a:alphaModFix/>
          </a:blip>
          <a:srcRect/>
          <a:stretch/>
        </p:blipFill>
        <p:spPr>
          <a:xfrm>
            <a:off x="1954153" y="1919167"/>
            <a:ext cx="5439267" cy="27479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CASE STUDY</a:t>
            </a:r>
            <a:endParaRPr/>
          </a:p>
        </p:txBody>
      </p:sp>
      <p:sp>
        <p:nvSpPr>
          <p:cNvPr id="208" name="Google Shape;208;p25"/>
          <p:cNvSpPr txBox="1"/>
          <p:nvPr/>
        </p:nvSpPr>
        <p:spPr>
          <a:xfrm>
            <a:off x="1506035" y="828783"/>
            <a:ext cx="6501891"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Ritter Sport manufactured the unicorn chocolate as a limited edition and announced its launch online in social media. Moreover, its communication agency worked with Influencers to spread the product awareness even more</a:t>
            </a:r>
            <a:r>
              <a:rPr lang="en-IE" dirty="0">
                <a:solidFill>
                  <a:schemeClr val="dk1"/>
                </a:solidFill>
              </a:rPr>
              <a:t>.</a:t>
            </a:r>
            <a:r>
              <a:rPr lang="en-IE" sz="1400" b="0" i="0" u="none" strike="noStrike" cap="none" dirty="0">
                <a:solidFill>
                  <a:schemeClr val="dk1"/>
                </a:solidFill>
                <a:latin typeface="Arial"/>
                <a:ea typeface="Arial"/>
                <a:cs typeface="Arial"/>
                <a:sym typeface="Arial"/>
              </a:rPr>
              <a:t> The results are fabulous, like the unicorn. The chocolate bars were sold out within hours. The demand was so extreme that users, who successfully bought a unicorn chocolate bar, resold it on eBay for a price up to 333 times as high as the initial selling price of €1.99. </a:t>
            </a:r>
            <a:endParaRPr dirty="0"/>
          </a:p>
        </p:txBody>
      </p:sp>
      <p:pic>
        <p:nvPicPr>
          <p:cNvPr id="209" name="Google Shape;209;p25"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p:cNvPicPr preferRelativeResize="0"/>
          <p:nvPr/>
        </p:nvPicPr>
        <p:blipFill rotWithShape="1">
          <a:blip r:embed="rId3">
            <a:alphaModFix/>
          </a:blip>
          <a:srcRect/>
          <a:stretch/>
        </p:blipFill>
        <p:spPr>
          <a:xfrm>
            <a:off x="1506035" y="2429181"/>
            <a:ext cx="4525818" cy="2037404"/>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Bildschirmpräsentation (16:9)</PresentationFormat>
  <Paragraphs>59</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Bebas Neue</vt:lpstr>
      <vt:lpstr>Noto Sans</vt:lpstr>
      <vt:lpstr>Arial</vt:lpstr>
      <vt:lpstr>Arial</vt:lpstr>
      <vt:lpstr>Creal Modern Portfolio by Slidesgo</vt:lpstr>
      <vt:lpstr>Business Modelling for Circular Economy Businesses </vt:lpstr>
      <vt:lpstr>THE CO-CREATION OF PRODUCTS/SERVICES BUSINESS MODEL</vt:lpstr>
      <vt:lpstr>Aim of the Masterclass</vt:lpstr>
      <vt:lpstr>Structure of the Masterclass</vt:lpstr>
      <vt:lpstr>What is co-creation of products / SERVICES?</vt:lpstr>
      <vt:lpstr>My work - project 2</vt:lpstr>
      <vt:lpstr>CASE STUDY</vt:lpstr>
      <vt:lpstr>CASE STUDY</vt:lpstr>
      <vt:lpstr>CASE STUDY</vt:lpstr>
      <vt:lpstr>PowerPoint-Präsentation</vt:lpstr>
      <vt:lpstr>5 LESSONS THAT  MAKE YOUR CO-CREATION A SUCCESS </vt:lpstr>
      <vt:lpstr>5 LESSONS THAT  MAKE YOUR CO-CREATION A SUCCESS </vt:lpstr>
      <vt:lpstr>5 LESSONS THAT  MAKE YOUR CO-CREATION A SUCCESS </vt:lpstr>
      <vt:lpstr>5 LESSONS THAT  MAKE YOUR CO-CREATION A SUCCESS </vt:lpstr>
      <vt:lpstr>5 LESSONS THAT  MAKE YOUR CO-CREATION A SUCCESS </vt:lpstr>
      <vt:lpstr>ACTIVITY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 </dc:title>
  <dc:creator>Jennifer Nolan</dc:creator>
  <cp:lastModifiedBy>saskia_ha@web.de</cp:lastModifiedBy>
  <cp:revision>2</cp:revision>
  <dcterms:modified xsi:type="dcterms:W3CDTF">2023-06-21T13:19:12Z</dcterms:modified>
</cp:coreProperties>
</file>