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Bebas Neue" panose="020B0606020202050201" pitchFamily="34" charset="0"/>
      <p:regular r:id="rId20"/>
    </p:embeddedFont>
    <p:embeddedFont>
      <p:font typeface="Noto Sans" panose="020B050204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nhpoQ5/rNLjY/0Zxjsbzsi3ZX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1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ADE4BD7-C207-1AD0-53A7-64BA60E3193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B99F21EE-99E4-17DA-E595-C2DF99D713E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9EDE0189-4D40-5407-7D5E-4845E5DFC6B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CE88B91-D0D1-7E37-F38C-A2EC4510272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C2163CA0-B54A-4B44-D1EA-CEFB86A721E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ABDA3558-8B94-B27B-7C20-965EDFF832C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6A07DE4C-CC2A-6E60-FDE5-E177DFFDB20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8C8C5285-9704-0FCF-4935-C7738C50F06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4A20FA2A-FEA8-9122-5121-C6BDF18838B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383D2381-9D15-26EA-59EF-B51000729F2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71910392-1C73-50F6-7AF5-DB46A041A57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6F549822-40F3-77A8-A3CB-7D4C1F6A5FD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A543FE19-633F-BA5D-FF1F-987060FDAC0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9318EBD2-F823-4E38-2C61-67F93E80080F}"/>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42BF3A91-AEC9-004A-3D01-DF2ED929025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52C81478-90A9-9E39-81B0-442F42773011}"/>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2334088-67AF-C3FA-5EDB-F4E1FE56C67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CBD5C5D-4B47-EDAF-D1D3-FB0CA566A59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848CF244-001E-B5B0-EC40-2DC25FF33985}"/>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717697CB-5945-728A-D2D9-3B93F7A2218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82D8FC59-5453-125F-7977-B9D3938CB19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2">
  <p:cSld name="CUSTOM_6">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572000" y="1477306"/>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3" name="Google Shape;63;p16"/>
          <p:cNvGrpSpPr/>
          <p:nvPr/>
        </p:nvGrpSpPr>
        <p:grpSpPr>
          <a:xfrm flipH="1">
            <a:off x="8589784" y="4408228"/>
            <a:ext cx="554210" cy="859289"/>
            <a:chOff x="2242775" y="2016422"/>
            <a:chExt cx="325050" cy="504100"/>
          </a:xfrm>
        </p:grpSpPr>
        <p:sp>
          <p:nvSpPr>
            <p:cNvPr id="64" name="Google Shape;64;p16"/>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 name="Google Shape;66;p16"/>
          <p:cNvSpPr txBox="1">
            <a:spLocks noGrp="1"/>
          </p:cNvSpPr>
          <p:nvPr>
            <p:ph type="subTitle" idx="1"/>
          </p:nvPr>
        </p:nvSpPr>
        <p:spPr>
          <a:xfrm>
            <a:off x="4572125" y="2082981"/>
            <a:ext cx="3580500" cy="21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7" name="Google Shape;67;p16"/>
          <p:cNvSpPr/>
          <p:nvPr/>
        </p:nvSpPr>
        <p:spPr>
          <a:xfrm>
            <a:off x="6945857" y="-300700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1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9" name="Google Shape;69;p16"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0E5FFA22-914F-62DC-83A9-17CDFA351ECA}"/>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27D29B7-DFF8-CAB0-0FE1-B8751B55F3A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0382A446-16DF-F2F4-F6AD-ABEED8D2070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72" name="Google Shape;72;p18"/>
          <p:cNvGrpSpPr/>
          <p:nvPr/>
        </p:nvGrpSpPr>
        <p:grpSpPr>
          <a:xfrm>
            <a:off x="6609" y="4254853"/>
            <a:ext cx="554210" cy="859289"/>
            <a:chOff x="2242775" y="2016422"/>
            <a:chExt cx="325050" cy="504100"/>
          </a:xfrm>
        </p:grpSpPr>
        <p:sp>
          <p:nvSpPr>
            <p:cNvPr id="73" name="Google Shape;73;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6" name="Google Shape;76;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 name="Google Shape;78;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FB00606A-252A-5653-6F69-78F1BC34D0A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04449E77-77F0-3F39-A58E-29A7FD2E63E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FB760374-09AE-62DF-FF3D-4E4BE1E8F42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p:nvPr/>
        </p:nvSpPr>
        <p:spPr>
          <a:xfrm>
            <a:off x="-1025" y="1717725"/>
            <a:ext cx="9192000" cy="13716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txBox="1">
            <a:spLocks noGrp="1"/>
          </p:cNvSpPr>
          <p:nvPr>
            <p:ph type="subTitle" idx="1"/>
          </p:nvPr>
        </p:nvSpPr>
        <p:spPr>
          <a:xfrm>
            <a:off x="1558650" y="1749052"/>
            <a:ext cx="60267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1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2100"/>
              <a:buFont typeface="Arial"/>
              <a:buNone/>
              <a:defRPr sz="2100" b="0" i="0" u="none" strike="noStrike" cap="none">
                <a:solidFill>
                  <a:schemeClr val="lt1"/>
                </a:solidFill>
                <a:latin typeface="Arial"/>
                <a:ea typeface="Arial"/>
                <a:cs typeface="Arial"/>
                <a:sym typeface="Arial"/>
              </a:defRPr>
            </a:lvl9pPr>
          </a:lstStyle>
          <a:p>
            <a:endParaRPr/>
          </a:p>
        </p:txBody>
      </p:sp>
      <p:sp>
        <p:nvSpPr>
          <p:cNvPr id="83" name="Google Shape;83;p17"/>
          <p:cNvSpPr/>
          <p:nvPr/>
        </p:nvSpPr>
        <p:spPr>
          <a:xfrm>
            <a:off x="-99557" y="170190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a:off x="-1485029" y="11412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7"/>
          <p:cNvGrpSpPr/>
          <p:nvPr/>
        </p:nvGrpSpPr>
        <p:grpSpPr>
          <a:xfrm flipH="1">
            <a:off x="8334088" y="-88507"/>
            <a:ext cx="856882" cy="1353967"/>
            <a:chOff x="4210925" y="3949824"/>
            <a:chExt cx="325625" cy="514601"/>
          </a:xfrm>
        </p:grpSpPr>
        <p:sp>
          <p:nvSpPr>
            <p:cNvPr id="86" name="Google Shape;86;p1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7"/>
          <p:cNvSpPr/>
          <p:nvPr/>
        </p:nvSpPr>
        <p:spPr>
          <a:xfrm>
            <a:off x="7614586" y="2168906"/>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txBox="1">
            <a:spLocks noGrp="1"/>
          </p:cNvSpPr>
          <p:nvPr>
            <p:ph type="title"/>
          </p:nvPr>
        </p:nvSpPr>
        <p:spPr>
          <a:xfrm>
            <a:off x="713250" y="3164391"/>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sz="2300">
                <a:solidFill>
                  <a:srgbClr val="2B2D83"/>
                </a:solidFill>
              </a:defRPr>
            </a:lvl1pPr>
            <a:lvl2pPr lvl="1" algn="l">
              <a:lnSpc>
                <a:spcPct val="100000"/>
              </a:lnSpc>
              <a:spcBef>
                <a:spcPts val="0"/>
              </a:spcBef>
              <a:spcAft>
                <a:spcPts val="0"/>
              </a:spcAft>
              <a:buSzPts val="2000"/>
              <a:buNone/>
              <a:defRPr sz="2000"/>
            </a:lvl2pPr>
            <a:lvl3pPr lvl="2" algn="l">
              <a:lnSpc>
                <a:spcPct val="100000"/>
              </a:lnSpc>
              <a:spcBef>
                <a:spcPts val="0"/>
              </a:spcBef>
              <a:spcAft>
                <a:spcPts val="0"/>
              </a:spcAft>
              <a:buSzPts val="2000"/>
              <a:buNone/>
              <a:defRPr sz="2000"/>
            </a:lvl3pPr>
            <a:lvl4pPr lvl="3" algn="l">
              <a:lnSpc>
                <a:spcPct val="100000"/>
              </a:lnSpc>
              <a:spcBef>
                <a:spcPts val="0"/>
              </a:spcBef>
              <a:spcAft>
                <a:spcPts val="0"/>
              </a:spcAft>
              <a:buSzPts val="2000"/>
              <a:buNone/>
              <a:defRPr sz="2000"/>
            </a:lvl4pPr>
            <a:lvl5pPr lvl="4" algn="l">
              <a:lnSpc>
                <a:spcPct val="100000"/>
              </a:lnSpc>
              <a:spcBef>
                <a:spcPts val="0"/>
              </a:spcBef>
              <a:spcAft>
                <a:spcPts val="0"/>
              </a:spcAft>
              <a:buSzPts val="2000"/>
              <a:buNone/>
              <a:defRPr sz="2000"/>
            </a:lvl5pPr>
            <a:lvl6pPr lvl="5" algn="l">
              <a:lnSpc>
                <a:spcPct val="100000"/>
              </a:lnSpc>
              <a:spcBef>
                <a:spcPts val="0"/>
              </a:spcBef>
              <a:spcAft>
                <a:spcPts val="0"/>
              </a:spcAft>
              <a:buSzPts val="2000"/>
              <a:buNone/>
              <a:defRPr sz="2000"/>
            </a:lvl6pPr>
            <a:lvl7pPr lvl="6" algn="l">
              <a:lnSpc>
                <a:spcPct val="100000"/>
              </a:lnSpc>
              <a:spcBef>
                <a:spcPts val="0"/>
              </a:spcBef>
              <a:spcAft>
                <a:spcPts val="0"/>
              </a:spcAft>
              <a:buSzPts val="2000"/>
              <a:buNone/>
              <a:defRPr sz="2000"/>
            </a:lvl7pPr>
            <a:lvl8pPr lvl="7" algn="l">
              <a:lnSpc>
                <a:spcPct val="100000"/>
              </a:lnSpc>
              <a:spcBef>
                <a:spcPts val="0"/>
              </a:spcBef>
              <a:spcAft>
                <a:spcPts val="0"/>
              </a:spcAft>
              <a:buSzPts val="2000"/>
              <a:buNone/>
              <a:defRPr sz="2000"/>
            </a:lvl8pPr>
            <a:lvl9pPr lvl="8" algn="l">
              <a:lnSpc>
                <a:spcPct val="100000"/>
              </a:lnSpc>
              <a:spcBef>
                <a:spcPts val="0"/>
              </a:spcBef>
              <a:spcAft>
                <a:spcPts val="0"/>
              </a:spcAft>
              <a:buSzPts val="2000"/>
              <a:buNone/>
              <a:defRPr sz="2000"/>
            </a:lvl9pPr>
          </a:lstStyle>
          <a:p>
            <a:endParaRPr/>
          </a:p>
        </p:txBody>
      </p:sp>
      <p:pic>
        <p:nvPicPr>
          <p:cNvPr id="90" name="Google Shape;90;p1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B121F8ED-5473-C6F2-5931-16AC187A4CC7}"/>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5A1B60A3-A4F3-0405-6CFE-0DF24AFE530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CF5BC9E-DF9B-CF2C-39C9-9A09896DCE4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8064700" y="190505"/>
            <a:ext cx="1006682" cy="275804"/>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1FC7841F-37EA-F22D-CAAD-90C951E9080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A860436F-33C3-C5EA-F9E3-D889A5CFB20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EE7C64AE-104D-7314-8C78-BD1FF4026F9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oogle Shape;43;p14" descr="Graphical user interface, text, application&#10;&#10;Description automatically generated">
            <a:extLst>
              <a:ext uri="{FF2B5EF4-FFF2-40B4-BE49-F238E27FC236}">
                <a16:creationId xmlns:a16="http://schemas.microsoft.com/office/drawing/2014/main" id="{CC4BB5FA-ED36-5AB4-218C-C85591BD83B0}"/>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2A7E88D4-FA5E-9E14-90DE-509EEE76712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568B0F1E-6203-7274-D3DB-9D895825EB2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ortenkreation.d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047731" y="1345839"/>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IE" sz="4000" dirty="0" err="1"/>
              <a:t>Geschäftsmodellierung</a:t>
            </a:r>
            <a:r>
              <a:rPr lang="en-IE" sz="4000"/>
              <a:t> für Unternehmen der Kreislaufwirtschaft </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subTitle" idx="1"/>
          </p:nvPr>
        </p:nvSpPr>
        <p:spPr>
          <a:xfrm>
            <a:off x="1558650" y="1684986"/>
            <a:ext cx="6026700" cy="123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Arial"/>
              <a:buNone/>
            </a:pPr>
            <a:r>
              <a:rPr lang="en-IE" sz="2800" b="1" i="0" u="none" strike="noStrike" cap="none" dirty="0">
                <a:solidFill>
                  <a:schemeClr val="lt1"/>
                </a:solidFill>
                <a:latin typeface="Arial"/>
                <a:ea typeface="Arial"/>
                <a:cs typeface="Arial"/>
                <a:sym typeface="Arial"/>
              </a:rPr>
              <a:t>5 LEKTIONEN, DIE IHRE CO-CREATION ZU EINEM ERFOLG MACHEN</a:t>
            </a:r>
            <a:endParaRPr dirty="0"/>
          </a:p>
          <a:p>
            <a:pPr marL="0" lvl="0" indent="0" algn="ctr" rtl="0">
              <a:lnSpc>
                <a:spcPct val="100000"/>
              </a:lnSpc>
              <a:spcBef>
                <a:spcPts val="0"/>
              </a:spcBef>
              <a:spcAft>
                <a:spcPts val="0"/>
              </a:spcAft>
              <a:buSzPts val="21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6"/>
          <p:cNvGrpSpPr/>
          <p:nvPr/>
        </p:nvGrpSpPr>
        <p:grpSpPr>
          <a:xfrm>
            <a:off x="2858975" y="-386925"/>
            <a:ext cx="701425" cy="247750"/>
            <a:chOff x="2858975" y="3984400"/>
            <a:chExt cx="701425" cy="247750"/>
          </a:xfrm>
        </p:grpSpPr>
        <p:sp>
          <p:nvSpPr>
            <p:cNvPr id="220" name="Google Shape;220;p26"/>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1" name="Google Shape;221;p26"/>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2" name="Google Shape;222;p26"/>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3" name="Google Shape;223;p26"/>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24" name="Google Shape;224;p26"/>
          <p:cNvSpPr txBox="1">
            <a:spLocks noGrp="1"/>
          </p:cNvSpPr>
          <p:nvPr>
            <p:ph type="title"/>
          </p:nvPr>
        </p:nvSpPr>
        <p:spPr>
          <a:xfrm>
            <a:off x="702545" y="92406"/>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LEKTIONEN, DIE </a:t>
            </a:r>
            <a:br>
              <a:rPr lang="en-IE" sz="3200" dirty="0"/>
            </a:br>
            <a:r>
              <a:rPr lang="en-IE" sz="3200" dirty="0"/>
              <a:t>IHRE CO-CREATION ZU EINEM ERFOLG MACHEN</a:t>
            </a:r>
            <a:br>
              <a:rPr lang="en-IE" sz="3200" dirty="0"/>
            </a:br>
            <a:endParaRPr sz="3200" dirty="0"/>
          </a:p>
        </p:txBody>
      </p:sp>
      <p:sp>
        <p:nvSpPr>
          <p:cNvPr id="225" name="Google Shape;225;p26"/>
          <p:cNvSpPr txBox="1">
            <a:spLocks noGrp="1"/>
          </p:cNvSpPr>
          <p:nvPr>
            <p:ph type="subTitle" idx="1"/>
          </p:nvPr>
        </p:nvSpPr>
        <p:spPr>
          <a:xfrm>
            <a:off x="108007" y="1096937"/>
            <a:ext cx="41148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Font typeface="Arial"/>
              <a:buAutoNum type="arabicPeriod"/>
            </a:pPr>
            <a:r>
              <a:rPr lang="en-IE" sz="1600" b="1" i="0" u="none" strike="noStrike" cap="none" dirty="0">
                <a:solidFill>
                  <a:srgbClr val="222222"/>
                </a:solidFill>
                <a:latin typeface="Arial"/>
                <a:ea typeface="Arial"/>
                <a:cs typeface="Arial"/>
                <a:sym typeface="Arial"/>
              </a:rPr>
              <a:t>ABKEHR VON DER TRADITIONELLEN MARKETINGPERSPEKTIVE</a:t>
            </a:r>
            <a:endParaRPr dirty="0"/>
          </a:p>
        </p:txBody>
      </p:sp>
      <p:sp>
        <p:nvSpPr>
          <p:cNvPr id="226" name="Google Shape;226;p26"/>
          <p:cNvSpPr txBox="1"/>
          <p:nvPr/>
        </p:nvSpPr>
        <p:spPr>
          <a:xfrm>
            <a:off x="1158241" y="2125246"/>
            <a:ext cx="7765960"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Der erste Schritt besteht darin, anzuerkennen, dass das moderne Marketing nur noch wenig mit der traditionellen Sichtweise gemein hat, an der Sie so sehr festhalten. Das Internet und insbesondere die sozialen Medien gehören zu den größten Erfindungen des 20. Jahrhunderts und verändern die Art und Weise, wie Markenmanagement und Produktentwicklung funktionieren. Jahrhunderts und verändern die Art und Weise, wie Markenführung und Produktentwicklung funktionieren. Heutzutage nehmen die Nutzer verschiedene Rollen ein, von einem Händler auf eBay über einen Videoproduzenten auf YouTube (Hennig-</a:t>
            </a:r>
            <a:r>
              <a:rPr lang="en-IE" sz="1200" b="0" i="0" u="none" strike="noStrike" cap="none" dirty="0" err="1">
                <a:solidFill>
                  <a:schemeClr val="dk1"/>
                </a:solidFill>
                <a:latin typeface="Arial"/>
                <a:ea typeface="Arial"/>
                <a:cs typeface="Arial"/>
                <a:sym typeface="Arial"/>
              </a:rPr>
              <a:t>Thurau</a:t>
            </a:r>
            <a:r>
              <a:rPr lang="en-IE" sz="1200" b="0" i="0" u="none" strike="noStrike" cap="none" dirty="0">
                <a:solidFill>
                  <a:schemeClr val="dk1"/>
                </a:solidFill>
                <a:latin typeface="Arial"/>
                <a:ea typeface="Arial"/>
                <a:cs typeface="Arial"/>
                <a:sym typeface="Arial"/>
              </a:rPr>
              <a:t> et al., 2013) bis hin zu einem Mitgestalter der Marke und neuer Produkte oder Dienstleistungen. Sie sind nicht länger passive Absorber (Gensler, </a:t>
            </a:r>
            <a:r>
              <a:rPr lang="en-IE" sz="1200" b="0" i="0" u="none" strike="noStrike" cap="none" dirty="0" err="1">
                <a:solidFill>
                  <a:schemeClr val="dk1"/>
                </a:solidFill>
                <a:latin typeface="Arial"/>
                <a:ea typeface="Arial"/>
                <a:cs typeface="Arial"/>
                <a:sym typeface="Arial"/>
              </a:rPr>
              <a:t>Völckner</a:t>
            </a:r>
            <a:r>
              <a:rPr lang="en-IE" sz="1200" b="0" i="0" u="none" strike="noStrike" cap="none" dirty="0">
                <a:solidFill>
                  <a:schemeClr val="dk1"/>
                </a:solidFill>
                <a:latin typeface="Arial"/>
                <a:ea typeface="Arial"/>
                <a:cs typeface="Arial"/>
                <a:sym typeface="Arial"/>
              </a:rPr>
              <a:t>, Lui-</a:t>
            </a:r>
            <a:r>
              <a:rPr lang="en-IE" sz="1200" b="0" i="0" u="none" strike="noStrike" cap="none" dirty="0" err="1">
                <a:solidFill>
                  <a:schemeClr val="dk1"/>
                </a:solidFill>
                <a:latin typeface="Arial"/>
                <a:ea typeface="Arial"/>
                <a:cs typeface="Arial"/>
                <a:sym typeface="Arial"/>
              </a:rPr>
              <a:t>Thompinks</a:t>
            </a:r>
            <a:r>
              <a:rPr lang="en-IE" sz="1200" b="0" i="0" u="none" strike="noStrike" cap="none" dirty="0">
                <a:solidFill>
                  <a:schemeClr val="dk1"/>
                </a:solidFill>
                <a:latin typeface="Arial"/>
                <a:ea typeface="Arial"/>
                <a:cs typeface="Arial"/>
                <a:sym typeface="Arial"/>
              </a:rPr>
              <a:t> &amp; </a:t>
            </a:r>
            <a:r>
              <a:rPr lang="en-IE" sz="1200" b="0" i="0" u="none" strike="noStrike" cap="none" dirty="0" err="1">
                <a:solidFill>
                  <a:schemeClr val="dk1"/>
                </a:solidFill>
                <a:latin typeface="Arial"/>
                <a:ea typeface="Arial"/>
                <a:cs typeface="Arial"/>
                <a:sym typeface="Arial"/>
              </a:rPr>
              <a:t>Wiertz</a:t>
            </a:r>
            <a:r>
              <a:rPr lang="en-IE" sz="1200" b="0" i="0" u="none" strike="noStrike" cap="none" dirty="0">
                <a:solidFill>
                  <a:schemeClr val="dk1"/>
                </a:solidFill>
                <a:latin typeface="Arial"/>
                <a:ea typeface="Arial"/>
                <a:cs typeface="Arial"/>
                <a:sym typeface="Arial"/>
              </a:rPr>
              <a:t>, 2013).</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IE" sz="1200" b="0" i="0" u="none" strike="noStrike" cap="none" dirty="0">
                <a:solidFill>
                  <a:schemeClr val="dk1"/>
                </a:solidFill>
                <a:latin typeface="Arial"/>
                <a:ea typeface="Arial"/>
                <a:cs typeface="Arial"/>
                <a:sym typeface="Arial"/>
              </a:rPr>
              <a:t>Doch Co-Creation funktioniert nicht von heute auf morgen. Sie müssen zunächst interne Strukturen und Überzeugungen in Frage stellen. Häufige Hindernisse für eine erfolgreiche Ko-Kreation sind organisatorische oder verwaltungstechnische Lernverfahren, wie Trägheit oder Vorlieben (Woodruff, 1997). Sätze wie "Das mache ich gerne so" oder "Das machen wir so" müssen aus dem Wortschatz Ihrer Organisation gestrichen werden.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1" name="Google Shape;231;p27"/>
          <p:cNvGrpSpPr/>
          <p:nvPr/>
        </p:nvGrpSpPr>
        <p:grpSpPr>
          <a:xfrm>
            <a:off x="2858975" y="-386925"/>
            <a:ext cx="701425" cy="247750"/>
            <a:chOff x="2858975" y="3984400"/>
            <a:chExt cx="701425" cy="247750"/>
          </a:xfrm>
        </p:grpSpPr>
        <p:sp>
          <p:nvSpPr>
            <p:cNvPr id="232" name="Google Shape;232;p2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27"/>
          <p:cNvSpPr txBox="1">
            <a:spLocks noGrp="1"/>
          </p:cNvSpPr>
          <p:nvPr>
            <p:ph type="subTitle" idx="1"/>
          </p:nvPr>
        </p:nvSpPr>
        <p:spPr>
          <a:xfrm>
            <a:off x="603307" y="1394850"/>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2. IDENTIFIZIERUNG VON MÖGLICHKEITEN DER CO-CREATION, DIE MIT IHRER MARKE FUNKTIONIEREN</a:t>
            </a:r>
            <a:endParaRPr dirty="0"/>
          </a:p>
        </p:txBody>
      </p:sp>
      <p:sp>
        <p:nvSpPr>
          <p:cNvPr id="238" name="Google Shape;238;p27"/>
          <p:cNvSpPr txBox="1"/>
          <p:nvPr/>
        </p:nvSpPr>
        <p:spPr>
          <a:xfrm>
            <a:off x="2980600" y="2061210"/>
            <a:ext cx="5500254"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chemeClr val="dk1"/>
                </a:solidFill>
                <a:latin typeface="Arial"/>
                <a:ea typeface="Arial"/>
                <a:cs typeface="Arial"/>
                <a:sym typeface="Arial"/>
              </a:rPr>
              <a:t>Wenn</a:t>
            </a:r>
            <a:r>
              <a:rPr lang="en-IE" sz="1400" b="0" i="0" u="none" strike="noStrike" cap="none" dirty="0">
                <a:solidFill>
                  <a:schemeClr val="dk1"/>
                </a:solidFill>
                <a:latin typeface="Arial"/>
                <a:ea typeface="Arial"/>
                <a:cs typeface="Arial"/>
                <a:sym typeface="Arial"/>
              </a:rPr>
              <a:t> Sie die </a:t>
            </a:r>
            <a:r>
              <a:rPr lang="en-IE" sz="1400" b="0" i="0" u="none" strike="noStrike" cap="none" dirty="0" err="1">
                <a:solidFill>
                  <a:schemeClr val="dk1"/>
                </a:solidFill>
                <a:latin typeface="Arial"/>
                <a:ea typeface="Arial"/>
                <a:cs typeface="Arial"/>
                <a:sym typeface="Arial"/>
              </a:rPr>
              <a:t>internen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Hindernisse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erfolgreich</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überwunden</a:t>
            </a:r>
            <a:r>
              <a:rPr lang="en-IE" sz="1400" b="0" i="0" u="none" strike="noStrike" cap="none" dirty="0">
                <a:solidFill>
                  <a:schemeClr val="dk1"/>
                </a:solidFill>
                <a:latin typeface="Arial"/>
                <a:ea typeface="Arial"/>
                <a:cs typeface="Arial"/>
                <a:sym typeface="Arial"/>
              </a:rPr>
              <a:t> haben, </a:t>
            </a:r>
            <a:r>
              <a:rPr lang="en-IE" sz="1400" b="0" i="0" u="none" strike="noStrike" cap="none" dirty="0" err="1">
                <a:solidFill>
                  <a:schemeClr val="dk1"/>
                </a:solidFill>
                <a:latin typeface="Arial"/>
                <a:ea typeface="Arial"/>
                <a:cs typeface="Arial"/>
                <a:sym typeface="Arial"/>
              </a:rPr>
              <a:t>sind</a:t>
            </a:r>
            <a:r>
              <a:rPr lang="en-IE" sz="1400" b="0" i="0" u="none" strike="noStrike" cap="none" dirty="0">
                <a:solidFill>
                  <a:schemeClr val="dk1"/>
                </a:solidFill>
                <a:latin typeface="Arial"/>
                <a:ea typeface="Arial"/>
                <a:cs typeface="Arial"/>
                <a:sym typeface="Arial"/>
              </a:rPr>
              <a:t> Sie an der </a:t>
            </a:r>
            <a:r>
              <a:rPr lang="en-IE" sz="1400" b="0" i="0" u="none" strike="noStrike" cap="none" dirty="0" err="1">
                <a:solidFill>
                  <a:schemeClr val="dk1"/>
                </a:solidFill>
                <a:latin typeface="Arial"/>
                <a:ea typeface="Arial"/>
                <a:cs typeface="Arial"/>
                <a:sym typeface="Arial"/>
              </a:rPr>
              <a:t>Reihe</a:t>
            </a:r>
            <a:r>
              <a:rPr lang="en-IE" sz="1400" b="0" i="0" u="none" strike="noStrike" cap="none" dirty="0">
                <a:solidFill>
                  <a:schemeClr val="dk1"/>
                </a:solidFill>
                <a:latin typeface="Arial"/>
                <a:ea typeface="Arial"/>
                <a:cs typeface="Arial"/>
                <a:sym typeface="Arial"/>
              </a:rPr>
              <a:t>, sich </a:t>
            </a:r>
            <a:r>
              <a:rPr lang="en-IE" sz="1400" b="0" i="0" u="none" strike="noStrike" cap="none" dirty="0" err="1">
                <a:solidFill>
                  <a:schemeClr val="dk1"/>
                </a:solidFill>
                <a:latin typeface="Arial"/>
                <a:ea typeface="Arial"/>
                <a:cs typeface="Arial"/>
                <a:sym typeface="Arial"/>
              </a:rPr>
              <a:t>Gedanken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darüber</a:t>
            </a:r>
            <a:r>
              <a:rPr lang="en-IE" sz="1400" b="0" i="0" u="none" strike="noStrike" cap="none" dirty="0">
                <a:solidFill>
                  <a:schemeClr val="dk1"/>
                </a:solidFill>
                <a:latin typeface="Arial"/>
                <a:ea typeface="Arial"/>
                <a:cs typeface="Arial"/>
                <a:sym typeface="Arial"/>
              </a:rPr>
              <a:t> zu </a:t>
            </a:r>
            <a:r>
              <a:rPr lang="en-IE" sz="1400" b="0" i="0" u="none" strike="noStrike" cap="none" dirty="0" err="1">
                <a:solidFill>
                  <a:schemeClr val="dk1"/>
                </a:solidFill>
                <a:latin typeface="Arial"/>
                <a:ea typeface="Arial"/>
                <a:cs typeface="Arial"/>
                <a:sym typeface="Arial"/>
              </a:rPr>
              <a:t>machen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wie</a:t>
            </a:r>
            <a:r>
              <a:rPr lang="en-IE" sz="1400" b="0" i="0" u="none" strike="noStrike" cap="none" dirty="0">
                <a:solidFill>
                  <a:schemeClr val="dk1"/>
                </a:solidFill>
                <a:latin typeface="Arial"/>
                <a:ea typeface="Arial"/>
                <a:cs typeface="Arial"/>
                <a:sym typeface="Arial"/>
              </a:rPr>
              <a:t> die </a:t>
            </a:r>
            <a:r>
              <a:rPr lang="en-IE" sz="1400" b="0" i="0" u="none" strike="noStrike" cap="none" dirty="0" err="1">
                <a:solidFill>
                  <a:schemeClr val="dk1"/>
                </a:solidFill>
                <a:latin typeface="Arial"/>
                <a:ea typeface="Arial"/>
                <a:cs typeface="Arial"/>
                <a:sym typeface="Arial"/>
              </a:rPr>
              <a:t>Verbraucher</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zum</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Mitgestaltungsprozess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beitragen</a:t>
            </a:r>
            <a:r>
              <a:rPr lang="en-IE" sz="1400" b="0" i="0" u="none" strike="noStrike" cap="none" dirty="0">
                <a:solidFill>
                  <a:schemeClr val="dk1"/>
                </a:solidFill>
                <a:latin typeface="Arial"/>
                <a:ea typeface="Arial"/>
                <a:cs typeface="Arial"/>
                <a:sym typeface="Arial"/>
              </a:rPr>
              <a:t> können. Dies </a:t>
            </a:r>
            <a:r>
              <a:rPr lang="en-IE" sz="1400" b="0" i="0" u="none" strike="noStrike" cap="none" dirty="0" err="1">
                <a:solidFill>
                  <a:schemeClr val="dk1"/>
                </a:solidFill>
                <a:latin typeface="Arial"/>
                <a:ea typeface="Arial"/>
                <a:cs typeface="Arial"/>
                <a:sym typeface="Arial"/>
              </a:rPr>
              <a:t>ist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aus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zwei</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Gründen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wichtig</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Erstens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sollte</a:t>
            </a:r>
            <a:r>
              <a:rPr lang="en-IE" sz="1400" b="0" i="0" u="none" strike="noStrike" cap="none" dirty="0">
                <a:solidFill>
                  <a:schemeClr val="dk1"/>
                </a:solidFill>
                <a:latin typeface="Arial"/>
                <a:ea typeface="Arial"/>
                <a:cs typeface="Arial"/>
                <a:sym typeface="Arial"/>
              </a:rPr>
              <a:t> die </a:t>
            </a:r>
            <a:r>
              <a:rPr lang="en-IE" sz="1400" b="0" i="0" u="none" strike="noStrike" cap="none" dirty="0" err="1">
                <a:solidFill>
                  <a:schemeClr val="dk1"/>
                </a:solidFill>
                <a:latin typeface="Arial"/>
                <a:ea typeface="Arial"/>
                <a:cs typeface="Arial"/>
                <a:sym typeface="Arial"/>
              </a:rPr>
              <a:t>Mitgestaltung</a:t>
            </a:r>
            <a:r>
              <a:rPr lang="en-IE" sz="1400" b="0" i="0" u="none" strike="noStrike" cap="none" dirty="0">
                <a:solidFill>
                  <a:schemeClr val="dk1"/>
                </a:solidFill>
                <a:latin typeface="Arial"/>
                <a:ea typeface="Arial"/>
                <a:cs typeface="Arial"/>
                <a:sym typeface="Arial"/>
              </a:rPr>
              <a:t> durch die Kunden zu </a:t>
            </a:r>
            <a:r>
              <a:rPr lang="en-IE" sz="1400" b="0" i="0" u="none" strike="noStrike" cap="none" dirty="0" err="1">
                <a:solidFill>
                  <a:schemeClr val="dk1"/>
                </a:solidFill>
                <a:latin typeface="Arial"/>
                <a:ea typeface="Arial"/>
                <a:cs typeface="Arial"/>
                <a:sym typeface="Arial"/>
              </a:rPr>
              <a:t>Ihrer</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Marke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Ihrer</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Strategie</a:t>
            </a:r>
            <a:r>
              <a:rPr lang="en-IE" sz="1400" b="0" i="0" u="none" strike="noStrike" cap="none" dirty="0">
                <a:solidFill>
                  <a:schemeClr val="dk1"/>
                </a:solidFill>
                <a:latin typeface="Arial"/>
                <a:ea typeface="Arial"/>
                <a:cs typeface="Arial"/>
                <a:sym typeface="Arial"/>
              </a:rPr>
              <a:t> und Ihren </a:t>
            </a:r>
            <a:r>
              <a:rPr lang="en-IE" sz="1400" b="0" i="0" u="none" strike="noStrike" cap="none" dirty="0" err="1">
                <a:solidFill>
                  <a:schemeClr val="dk1"/>
                </a:solidFill>
                <a:latin typeface="Arial"/>
                <a:ea typeface="Arial"/>
                <a:cs typeface="Arial"/>
                <a:sym typeface="Arial"/>
              </a:rPr>
              <a:t>Zielen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passen</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Zweitens</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Wenn</a:t>
            </a:r>
            <a:r>
              <a:rPr lang="en-IE" sz="1400" b="0" i="0" u="none" strike="noStrike" cap="none" dirty="0">
                <a:solidFill>
                  <a:schemeClr val="dk1"/>
                </a:solidFill>
                <a:latin typeface="Arial"/>
                <a:ea typeface="Arial"/>
                <a:cs typeface="Arial"/>
                <a:sym typeface="Arial"/>
              </a:rPr>
              <a:t> Sie die Ideen der Kunden </a:t>
            </a:r>
            <a:r>
              <a:rPr lang="en-IE" sz="1400" b="0" i="0" u="none" strike="noStrike" cap="none" dirty="0" err="1">
                <a:solidFill>
                  <a:schemeClr val="dk1"/>
                </a:solidFill>
                <a:latin typeface="Arial"/>
                <a:ea typeface="Arial"/>
                <a:cs typeface="Arial"/>
                <a:sym typeface="Arial"/>
              </a:rPr>
              <a:t>nicht</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berücksichtigen</a:t>
            </a:r>
            <a:r>
              <a:rPr lang="en-IE" sz="1400" b="0" i="0" u="none" strike="noStrike" cap="none" dirty="0">
                <a:solidFill>
                  <a:schemeClr val="dk1"/>
                </a:solidFill>
                <a:latin typeface="Arial"/>
                <a:ea typeface="Arial"/>
                <a:cs typeface="Arial"/>
                <a:sym typeface="Arial"/>
              </a:rPr>
              <a:t>, können diese negative </a:t>
            </a:r>
            <a:r>
              <a:rPr lang="en-IE" sz="1400" b="0" i="0" u="none" strike="noStrike" cap="none" dirty="0" err="1">
                <a:solidFill>
                  <a:schemeClr val="dk1"/>
                </a:solidFill>
                <a:latin typeface="Arial"/>
                <a:ea typeface="Arial"/>
                <a:cs typeface="Arial"/>
                <a:sym typeface="Arial"/>
              </a:rPr>
              <a:t>Gefühle</a:t>
            </a:r>
            <a:r>
              <a:rPr lang="en-IE" sz="1400" b="0" i="0" u="none" strike="noStrike" cap="none" dirty="0">
                <a:solidFill>
                  <a:schemeClr val="dk1"/>
                </a:solidFill>
                <a:latin typeface="Arial"/>
                <a:ea typeface="Arial"/>
                <a:cs typeface="Arial"/>
                <a:sym typeface="Arial"/>
              </a:rPr>
              <a:t> entwickeln (</a:t>
            </a:r>
            <a:r>
              <a:rPr lang="en-IE" sz="1400" b="0" i="0" u="none" strike="noStrike" cap="none" dirty="0" err="1">
                <a:solidFill>
                  <a:schemeClr val="dk1"/>
                </a:solidFill>
                <a:latin typeface="Arial"/>
                <a:ea typeface="Arial"/>
                <a:cs typeface="Arial"/>
                <a:sym typeface="Arial"/>
              </a:rPr>
              <a:t>Gebauer</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Füller</a:t>
            </a:r>
            <a:r>
              <a:rPr lang="en-IE" sz="1400" b="0" i="0" u="none" strike="noStrike" cap="none" dirty="0">
                <a:solidFill>
                  <a:schemeClr val="dk1"/>
                </a:solidFill>
                <a:latin typeface="Arial"/>
                <a:ea typeface="Arial"/>
                <a:cs typeface="Arial"/>
                <a:sym typeface="Arial"/>
              </a:rPr>
              <a:t> &amp; </a:t>
            </a:r>
            <a:r>
              <a:rPr lang="en-IE" sz="1400" b="0" i="0" u="none" strike="noStrike" cap="none" dirty="0" err="1">
                <a:solidFill>
                  <a:schemeClr val="dk1"/>
                </a:solidFill>
                <a:latin typeface="Arial"/>
                <a:ea typeface="Arial"/>
                <a:cs typeface="Arial"/>
                <a:sym typeface="Arial"/>
              </a:rPr>
              <a:t>Pezzei</a:t>
            </a:r>
            <a:r>
              <a:rPr lang="en-IE" sz="1400" b="0" i="0" u="none" strike="noStrike" cap="none" dirty="0">
                <a:solidFill>
                  <a:schemeClr val="dk1"/>
                </a:solidFill>
                <a:latin typeface="Arial"/>
                <a:ea typeface="Arial"/>
                <a:cs typeface="Arial"/>
                <a:sym typeface="Arial"/>
              </a:rPr>
              <a:t>, 2013), die sich in der </a:t>
            </a:r>
            <a:r>
              <a:rPr lang="en-IE" sz="1400" b="0" i="0" u="none" strike="noStrike" cap="none" dirty="0" err="1">
                <a:solidFill>
                  <a:schemeClr val="dk1"/>
                </a:solidFill>
                <a:latin typeface="Arial"/>
                <a:ea typeface="Arial"/>
                <a:cs typeface="Arial"/>
                <a:sym typeface="Arial"/>
              </a:rPr>
              <a:t>Folge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auch</a:t>
            </a:r>
            <a:r>
              <a:rPr lang="en-IE" sz="1400" b="0" i="0" u="none" strike="noStrike" cap="none" dirty="0">
                <a:solidFill>
                  <a:schemeClr val="dk1"/>
                </a:solidFill>
                <a:latin typeface="Arial"/>
                <a:ea typeface="Arial"/>
                <a:cs typeface="Arial"/>
                <a:sym typeface="Arial"/>
              </a:rPr>
              <a:t> auf Ihre </a:t>
            </a:r>
            <a:r>
              <a:rPr lang="en-IE" sz="1400" b="0" i="0" u="none" strike="noStrike" cap="none" dirty="0" err="1">
                <a:solidFill>
                  <a:schemeClr val="dk1"/>
                </a:solidFill>
                <a:latin typeface="Arial"/>
                <a:ea typeface="Arial"/>
                <a:cs typeface="Arial"/>
                <a:sym typeface="Arial"/>
              </a:rPr>
              <a:t>Marke</a:t>
            </a:r>
            <a:r>
              <a:rPr lang="en-IE" sz="1400" b="0" i="0" u="none" strike="noStrike" cap="none" dirty="0">
                <a:solidFill>
                  <a:schemeClr val="dk1"/>
                </a:solidFill>
                <a:latin typeface="Arial"/>
                <a:ea typeface="Arial"/>
                <a:cs typeface="Arial"/>
                <a:sym typeface="Arial"/>
              </a:rPr>
              <a:t> </a:t>
            </a:r>
            <a:r>
              <a:rPr lang="en-IE" sz="1400" b="0" i="0" u="none" strike="noStrike" cap="none" dirty="0" err="1">
                <a:solidFill>
                  <a:schemeClr val="dk1"/>
                </a:solidFill>
                <a:latin typeface="Arial"/>
                <a:ea typeface="Arial"/>
                <a:cs typeface="Arial"/>
                <a:sym typeface="Arial"/>
              </a:rPr>
              <a:t>auswirken</a:t>
            </a:r>
            <a:r>
              <a:rPr lang="en-IE" sz="1400" b="0" i="0" u="none" strike="noStrike" cap="none" dirty="0">
                <a:solidFill>
                  <a:schemeClr val="dk1"/>
                </a:solidFill>
                <a:latin typeface="Arial"/>
                <a:ea typeface="Arial"/>
                <a:cs typeface="Arial"/>
                <a:sym typeface="Arial"/>
              </a:rPr>
              <a:t> können.</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98B9AF79-9E67-C223-5412-39E1DAA7F12A}"/>
              </a:ext>
            </a:extLst>
          </p:cNvPr>
          <p:cNvSpPr txBox="1">
            <a:spLocks noGrp="1"/>
          </p:cNvSpPr>
          <p:nvPr>
            <p:ph type="title"/>
          </p:nvPr>
        </p:nvSpPr>
        <p:spPr>
          <a:xfrm>
            <a:off x="702545" y="92406"/>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LEKTIONEN, DIE </a:t>
            </a:r>
            <a:br>
              <a:rPr lang="en-IE" sz="3200" dirty="0"/>
            </a:br>
            <a:r>
              <a:rPr lang="en-IE" sz="3200" dirty="0"/>
              <a:t>IHRE CO-CREATION ZU EINEM ERFOLG MACHEN</a:t>
            </a:r>
            <a:br>
              <a:rPr lang="en-IE" sz="3200" dirty="0"/>
            </a:br>
            <a:endParaRP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28"/>
          <p:cNvGrpSpPr/>
          <p:nvPr/>
        </p:nvGrpSpPr>
        <p:grpSpPr>
          <a:xfrm>
            <a:off x="2858975" y="-386925"/>
            <a:ext cx="701425" cy="247750"/>
            <a:chOff x="2858975" y="3984400"/>
            <a:chExt cx="701425" cy="247750"/>
          </a:xfrm>
        </p:grpSpPr>
        <p:sp>
          <p:nvSpPr>
            <p:cNvPr id="244" name="Google Shape;244;p2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9" name="Google Shape;249;p28"/>
          <p:cNvSpPr txBox="1">
            <a:spLocks noGrp="1"/>
          </p:cNvSpPr>
          <p:nvPr>
            <p:ph type="subTitle" idx="1"/>
          </p:nvPr>
        </p:nvSpPr>
        <p:spPr>
          <a:xfrm>
            <a:off x="560647" y="1394850"/>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3. GEBEN SIE IHREN KUNDEN EINE STIMME UND HÖREN SIE IHNEN ZU</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50" name="Google Shape;250;p28"/>
          <p:cNvSpPr txBox="1"/>
          <p:nvPr/>
        </p:nvSpPr>
        <p:spPr>
          <a:xfrm>
            <a:off x="2618047" y="2024492"/>
            <a:ext cx="5500254"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Sie können entweder mit Ihren Kunden bei der Generierung von Ideen für die gemeinsame Entwicklung, bei der Auswahl von Ideen oder bei beidem zusammenarbeiten. Bei der Ideenfindung werden wertvolle Erkenntnisse über die aktuellen Bedürfnisse und Wünsche der Kunden gesammelt. Die ausgewählte Idee zeigt dann auf, was das Kollektiv am attraktivsten findet. Durch Co-Creation können Sie also innovative Produkte entwickeln, die den Konsumbedürfnissen entsprechen bzw. sich besser verkaufen (Pee, 2016).</a:t>
            </a:r>
            <a:endParaRPr sz="1400" b="0" i="0" u="none" strike="noStrike" cap="none" dirty="0">
              <a:solidFill>
                <a:schemeClr val="dk1"/>
              </a:solidFill>
              <a:latin typeface="Arial"/>
              <a:ea typeface="Arial"/>
              <a:cs typeface="Arial"/>
              <a:sym typeface="Arial"/>
            </a:endParaRPr>
          </a:p>
        </p:txBody>
      </p:sp>
      <p:sp>
        <p:nvSpPr>
          <p:cNvPr id="7" name="Google Shape;224;p26">
            <a:extLst>
              <a:ext uri="{FF2B5EF4-FFF2-40B4-BE49-F238E27FC236}">
                <a16:creationId xmlns:a16="http://schemas.microsoft.com/office/drawing/2014/main" id="{E640D7F9-5A90-9313-95A8-0DE2CAD1E65B}"/>
              </a:ext>
            </a:extLst>
          </p:cNvPr>
          <p:cNvSpPr txBox="1">
            <a:spLocks noGrp="1"/>
          </p:cNvSpPr>
          <p:nvPr>
            <p:ph type="title"/>
          </p:nvPr>
        </p:nvSpPr>
        <p:spPr>
          <a:xfrm>
            <a:off x="702545" y="92406"/>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LEKTIONEN, DIE </a:t>
            </a:r>
            <a:br>
              <a:rPr lang="en-IE" sz="3200" dirty="0"/>
            </a:br>
            <a:r>
              <a:rPr lang="en-IE" sz="3200" dirty="0"/>
              <a:t>IHRE CO-CREATION ZU EINEM ERFOLG MACHEN</a:t>
            </a:r>
            <a:br>
              <a:rPr lang="en-IE" sz="3200" dirty="0"/>
            </a:b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29"/>
          <p:cNvGrpSpPr/>
          <p:nvPr/>
        </p:nvGrpSpPr>
        <p:grpSpPr>
          <a:xfrm>
            <a:off x="2858975" y="-386925"/>
            <a:ext cx="701425" cy="247750"/>
            <a:chOff x="2858975" y="3984400"/>
            <a:chExt cx="701425" cy="247750"/>
          </a:xfrm>
        </p:grpSpPr>
        <p:sp>
          <p:nvSpPr>
            <p:cNvPr id="256" name="Google Shape;256;p29"/>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9"/>
          <p:cNvSpPr txBox="1">
            <a:spLocks noGrp="1"/>
          </p:cNvSpPr>
          <p:nvPr>
            <p:ph type="subTitle" idx="1"/>
          </p:nvPr>
        </p:nvSpPr>
        <p:spPr>
          <a:xfrm>
            <a:off x="801575" y="1394850"/>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4. DAS POTENZIAL EINER CO-KREATION VOLL AUSSCHÖPFEN</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62" name="Google Shape;262;p29"/>
          <p:cNvSpPr txBox="1"/>
          <p:nvPr/>
        </p:nvSpPr>
        <p:spPr>
          <a:xfrm>
            <a:off x="2373846" y="2153532"/>
            <a:ext cx="5500254"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Sobald das gemeinsam geschaffene Produkt kurz vor der Markteinführung steht, können volles Engagement und eine gut geplante Marketingstrategie die Kauflust der Kunden verstärken. Erinnern wir uns noch einmal an den Fall von Ritter Sport und dem Einhorn. Kurz vor der Markteinführung hat Ritter Sport mit Hilfe verschiedener Social-Media-Kanäle und der Macht von Influencern die Kunden auf eine bevorstehende, außergewöhnliche Überraschung neugierig gemacht.</a:t>
            </a:r>
            <a:endParaRPr sz="1400" b="0" i="0" u="none" strike="noStrike" cap="none" dirty="0">
              <a:solidFill>
                <a:schemeClr val="dk1"/>
              </a:solidFill>
              <a:latin typeface="Arial"/>
              <a:ea typeface="Arial"/>
              <a:cs typeface="Arial"/>
              <a:sym typeface="Arial"/>
            </a:endParaRPr>
          </a:p>
        </p:txBody>
      </p:sp>
      <p:sp>
        <p:nvSpPr>
          <p:cNvPr id="4" name="Google Shape;224;p26">
            <a:extLst>
              <a:ext uri="{FF2B5EF4-FFF2-40B4-BE49-F238E27FC236}">
                <a16:creationId xmlns:a16="http://schemas.microsoft.com/office/drawing/2014/main" id="{5EDD8D91-701A-4FB9-CA2C-9F5883439BE1}"/>
              </a:ext>
            </a:extLst>
          </p:cNvPr>
          <p:cNvSpPr txBox="1">
            <a:spLocks noGrp="1"/>
          </p:cNvSpPr>
          <p:nvPr>
            <p:ph type="title"/>
          </p:nvPr>
        </p:nvSpPr>
        <p:spPr>
          <a:xfrm>
            <a:off x="702545" y="92406"/>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LEKTIONEN, DIE </a:t>
            </a:r>
            <a:br>
              <a:rPr lang="en-IE" sz="3200" dirty="0"/>
            </a:br>
            <a:r>
              <a:rPr lang="en-IE" sz="3200" dirty="0"/>
              <a:t>IHRE CO-CREATION ZU EINEM ERFOLG MACHEN</a:t>
            </a:r>
            <a:br>
              <a:rPr lang="en-IE" sz="3200" dirty="0"/>
            </a:b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30"/>
          <p:cNvGrpSpPr/>
          <p:nvPr/>
        </p:nvGrpSpPr>
        <p:grpSpPr>
          <a:xfrm>
            <a:off x="2858975" y="-386925"/>
            <a:ext cx="701425" cy="247750"/>
            <a:chOff x="2858975" y="3984400"/>
            <a:chExt cx="701425" cy="247750"/>
          </a:xfrm>
        </p:grpSpPr>
        <p:sp>
          <p:nvSpPr>
            <p:cNvPr id="268" name="Google Shape;268;p30"/>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0"/>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0"/>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0"/>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30"/>
          <p:cNvSpPr txBox="1">
            <a:spLocks noGrp="1"/>
          </p:cNvSpPr>
          <p:nvPr>
            <p:ph type="title"/>
          </p:nvPr>
        </p:nvSpPr>
        <p:spPr>
          <a:xfrm>
            <a:off x="-448075" y="66153"/>
            <a:ext cx="685735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dirty="0"/>
              <a:t>5 LEKTIONEN, DIE </a:t>
            </a:r>
            <a:br>
              <a:rPr lang="en-IE" sz="3200" dirty="0"/>
            </a:br>
            <a:r>
              <a:rPr lang="en-IE" sz="3200" dirty="0"/>
              <a:t>IHRE CO-CREATION ZU EINEM ERFOLG MACHEN</a:t>
            </a:r>
            <a:br>
              <a:rPr lang="en-IE" sz="3200" dirty="0"/>
            </a:br>
            <a:endParaRPr sz="3200" dirty="0"/>
          </a:p>
        </p:txBody>
      </p:sp>
      <p:sp>
        <p:nvSpPr>
          <p:cNvPr id="273" name="Google Shape;273;p30"/>
          <p:cNvSpPr txBox="1">
            <a:spLocks noGrp="1"/>
          </p:cNvSpPr>
          <p:nvPr>
            <p:ph type="subTitle" idx="1"/>
          </p:nvPr>
        </p:nvSpPr>
        <p:spPr>
          <a:xfrm>
            <a:off x="862387" y="1565082"/>
            <a:ext cx="4114800" cy="117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IE" sz="1600" b="1" i="0" u="none" strike="noStrike" cap="none" dirty="0">
                <a:solidFill>
                  <a:srgbClr val="222222"/>
                </a:solidFill>
                <a:latin typeface="Arial"/>
                <a:ea typeface="Arial"/>
                <a:cs typeface="Arial"/>
                <a:sym typeface="Arial"/>
              </a:rPr>
              <a:t>5.  VORBEREITET SEIN</a:t>
            </a:r>
            <a:endParaRPr dirty="0"/>
          </a:p>
          <a:p>
            <a:pPr marL="0" lvl="0" indent="0" algn="l" rtl="0">
              <a:lnSpc>
                <a:spcPct val="100000"/>
              </a:lnSpc>
              <a:spcBef>
                <a:spcPts val="0"/>
              </a:spcBef>
              <a:spcAft>
                <a:spcPts val="0"/>
              </a:spcAft>
              <a:buSzPts val="1600"/>
              <a:buNone/>
            </a:pPr>
            <a:endParaRPr sz="1600" b="1" i="0" u="none" strike="noStrike" cap="none" dirty="0">
              <a:solidFill>
                <a:srgbClr val="222222"/>
              </a:solidFill>
              <a:latin typeface="Arial"/>
              <a:ea typeface="Arial"/>
              <a:cs typeface="Arial"/>
              <a:sym typeface="Arial"/>
            </a:endParaRPr>
          </a:p>
        </p:txBody>
      </p:sp>
      <p:sp>
        <p:nvSpPr>
          <p:cNvPr id="274" name="Google Shape;274;p30"/>
          <p:cNvSpPr txBox="1"/>
          <p:nvPr/>
        </p:nvSpPr>
        <p:spPr>
          <a:xfrm>
            <a:off x="2428266" y="2573767"/>
            <a:ext cx="550025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Vergessen Sie nie, auf unangenehme Situationen gut vorbereitet zu sein, auch wenn Sie sie nicht erwarten. In der Tat hätte die Einhorn-Co-Kreation für Ritter Sport ein größerer Erfolg werden können. Nicht die begrenzte Menge an Einhorn-Schokoriegeln hat die Kunden verärgert, sondern der Webshop.</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1"/>
          <p:cNvSpPr txBox="1">
            <a:spLocks noGrp="1"/>
          </p:cNvSpPr>
          <p:nvPr>
            <p:ph type="title"/>
          </p:nvPr>
        </p:nvSpPr>
        <p:spPr>
          <a:xfrm>
            <a:off x="587467" y="-74160"/>
            <a:ext cx="178070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sz="3200"/>
              <a:t>AKTIVITÄT</a:t>
            </a:r>
            <a:endParaRPr/>
          </a:p>
        </p:txBody>
      </p:sp>
      <p:sp>
        <p:nvSpPr>
          <p:cNvPr id="280" name="Google Shape;280;p31"/>
          <p:cNvSpPr txBox="1"/>
          <p:nvPr/>
        </p:nvSpPr>
        <p:spPr>
          <a:xfrm>
            <a:off x="946190" y="401946"/>
            <a:ext cx="660950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err="1">
                <a:solidFill>
                  <a:srgbClr val="000000"/>
                </a:solidFill>
                <a:latin typeface="Arial"/>
                <a:ea typeface="Arial"/>
                <a:cs typeface="Arial"/>
                <a:sym typeface="Arial"/>
              </a:rPr>
              <a:t>Verwenden</a:t>
            </a:r>
            <a:r>
              <a:rPr lang="en-IE" sz="1400" b="0" i="0" u="none" strike="noStrike" cap="none" dirty="0">
                <a:solidFill>
                  <a:srgbClr val="000000"/>
                </a:solidFill>
                <a:latin typeface="Arial"/>
                <a:ea typeface="Arial"/>
                <a:cs typeface="Arial"/>
                <a:sym typeface="Arial"/>
              </a:rPr>
              <a:t> Sie diese Vorlage, um Ihren </a:t>
            </a:r>
            <a:r>
              <a:rPr lang="en-IE" sz="1400" b="0" i="0" u="none" strike="noStrike" cap="none" dirty="0" err="1">
                <a:solidFill>
                  <a:srgbClr val="000000"/>
                </a:solidFill>
                <a:latin typeface="Arial"/>
                <a:ea typeface="Arial"/>
                <a:cs typeface="Arial"/>
                <a:sym typeface="Arial"/>
              </a:rPr>
              <a:t>Vorschlag</a:t>
            </a:r>
            <a:r>
              <a:rPr lang="en-IE" sz="1400" b="0" i="0" u="none" strike="noStrike" cap="none" dirty="0">
                <a:solidFill>
                  <a:srgbClr val="000000"/>
                </a:solidFill>
                <a:latin typeface="Arial"/>
                <a:ea typeface="Arial"/>
                <a:cs typeface="Arial"/>
                <a:sym typeface="Arial"/>
              </a:rPr>
              <a:t> für ein </a:t>
            </a:r>
            <a:r>
              <a:rPr lang="en-IE" sz="1400" b="0" i="0" u="none" strike="noStrike" cap="none" dirty="0" err="1">
                <a:solidFill>
                  <a:srgbClr val="000000"/>
                </a:solidFill>
                <a:latin typeface="Arial"/>
                <a:ea typeface="Arial"/>
                <a:cs typeface="Arial"/>
                <a:sym typeface="Arial"/>
              </a:rPr>
              <a:t>Geschäftsmodell</a:t>
            </a:r>
            <a:r>
              <a:rPr lang="en-IE" sz="1400" b="0" i="0" u="none" strike="noStrike" cap="none" dirty="0">
                <a:solidFill>
                  <a:srgbClr val="000000"/>
                </a:solidFill>
                <a:latin typeface="Arial"/>
                <a:ea typeface="Arial"/>
                <a:cs typeface="Arial"/>
                <a:sym typeface="Arial"/>
              </a:rPr>
              <a:t> für die </a:t>
            </a:r>
            <a:r>
              <a:rPr lang="en-IE" sz="1400" b="0" i="0" u="none" strike="noStrike" cap="none" dirty="0" err="1">
                <a:solidFill>
                  <a:srgbClr val="000000"/>
                </a:solidFill>
                <a:latin typeface="Arial"/>
                <a:ea typeface="Arial"/>
                <a:cs typeface="Arial"/>
                <a:sym typeface="Arial"/>
              </a:rPr>
              <a:t>Mitgestaltung</a:t>
            </a:r>
            <a:r>
              <a:rPr lang="en-IE" sz="1400" b="0" i="0" u="none" strike="noStrike" cap="none" dirty="0">
                <a:solidFill>
                  <a:srgbClr val="000000"/>
                </a:solidFill>
                <a:latin typeface="Arial"/>
                <a:ea typeface="Arial"/>
                <a:cs typeface="Arial"/>
                <a:sym typeface="Arial"/>
              </a:rPr>
              <a:t> von </a:t>
            </a:r>
            <a:r>
              <a:rPr lang="en-IE" sz="1400" b="0" i="0" u="none" strike="noStrike" cap="none" dirty="0" err="1">
                <a:solidFill>
                  <a:srgbClr val="000000"/>
                </a:solidFill>
                <a:latin typeface="Arial"/>
                <a:ea typeface="Arial"/>
                <a:cs typeface="Arial"/>
                <a:sym typeface="Arial"/>
              </a:rPr>
              <a:t>Produkten</a:t>
            </a:r>
            <a:r>
              <a:rPr lang="en-IE" sz="1400" b="0" i="0" u="none" strike="noStrike" cap="none" dirty="0">
                <a:solidFill>
                  <a:srgbClr val="000000"/>
                </a:solidFill>
                <a:latin typeface="Arial"/>
                <a:ea typeface="Arial"/>
                <a:cs typeface="Arial"/>
                <a:sym typeface="Arial"/>
              </a:rPr>
              <a:t> zu erstellen:</a:t>
            </a:r>
            <a:endParaRPr dirty="0"/>
          </a:p>
        </p:txBody>
      </p:sp>
      <p:pic>
        <p:nvPicPr>
          <p:cNvPr id="281" name="Google Shape;281;p31" descr="Chart&#10;&#10;Description automatically generated"/>
          <p:cNvPicPr preferRelativeResize="0"/>
          <p:nvPr/>
        </p:nvPicPr>
        <p:blipFill rotWithShape="1">
          <a:blip r:embed="rId3">
            <a:alphaModFix/>
          </a:blip>
          <a:srcRect t="6615" b="7183"/>
          <a:stretch/>
        </p:blipFill>
        <p:spPr>
          <a:xfrm>
            <a:off x="1533002" y="946794"/>
            <a:ext cx="6077995" cy="3794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713100" y="206595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err="1"/>
              <a:t>Vielen</a:t>
            </a:r>
            <a:r>
              <a:rPr lang="en-IE" dirty="0"/>
              <a:t> Dank!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191938" y="1013444"/>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DAS GESCHÄFTSMODELL DER GEMEINSAMEN SCHAFFUNG VON PRODUKTEN/DIENSTLEISTUNGEN</a:t>
            </a:r>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2"/>
          <p:cNvSpPr txBox="1">
            <a:spLocks noGrp="1"/>
          </p:cNvSpPr>
          <p:nvPr>
            <p:ph type="subTitle" idx="1"/>
          </p:nvPr>
        </p:nvSpPr>
        <p:spPr>
          <a:xfrm>
            <a:off x="3846728" y="2223158"/>
            <a:ext cx="4793139" cy="229854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sz="1800" dirty="0"/>
              <a:t>Das Modell der </a:t>
            </a:r>
            <a:r>
              <a:rPr lang="en-IE" sz="1800" b="1" dirty="0" err="1"/>
              <a:t>Mitgestaltung</a:t>
            </a:r>
            <a:r>
              <a:rPr lang="en-IE" sz="1800" b="1" dirty="0"/>
              <a:t> von </a:t>
            </a:r>
            <a:r>
              <a:rPr lang="en-IE" sz="1800" b="1" dirty="0" err="1"/>
              <a:t>Produkten</a:t>
            </a:r>
            <a:r>
              <a:rPr lang="en-IE" sz="1800" b="1" dirty="0"/>
              <a:t>/</a:t>
            </a:r>
            <a:r>
              <a:rPr lang="en-IE" sz="1800" b="1" dirty="0" err="1"/>
              <a:t>Dienstleistungen</a:t>
            </a:r>
            <a:r>
              <a:rPr lang="en-IE" sz="1800" b="1" dirty="0"/>
              <a:t> </a:t>
            </a:r>
            <a:r>
              <a:rPr lang="en-IE" sz="1800" dirty="0" err="1"/>
              <a:t>bringt</a:t>
            </a:r>
            <a:r>
              <a:rPr lang="en-IE" sz="1800" dirty="0"/>
              <a:t> die </a:t>
            </a:r>
            <a:r>
              <a:rPr lang="en-IE" sz="1800" dirty="0" err="1"/>
              <a:t>Endnutzer</a:t>
            </a:r>
            <a:r>
              <a:rPr lang="en-IE" sz="1800" dirty="0"/>
              <a:t>*</a:t>
            </a:r>
            <a:r>
              <a:rPr lang="en-IE" sz="1800" dirty="0" err="1"/>
              <a:t>innen</a:t>
            </a:r>
            <a:r>
              <a:rPr lang="en-IE" sz="1800" dirty="0"/>
              <a:t> </a:t>
            </a:r>
            <a:r>
              <a:rPr lang="en-IE" sz="1800" dirty="0" err="1"/>
              <a:t>näher</a:t>
            </a:r>
            <a:r>
              <a:rPr lang="en-IE" sz="1800" dirty="0"/>
              <a:t> an die </a:t>
            </a:r>
            <a:r>
              <a:rPr lang="en-IE" sz="1800" dirty="0" err="1"/>
              <a:t>Entwurfs</a:t>
            </a:r>
            <a:r>
              <a:rPr lang="en-IE" sz="1800" dirty="0"/>
              <a:t>- und </a:t>
            </a:r>
            <a:r>
              <a:rPr lang="en-IE" sz="1800" dirty="0" err="1"/>
              <a:t>Herstellungsphasen</a:t>
            </a:r>
            <a:r>
              <a:rPr lang="en-IE" sz="1800" dirty="0"/>
              <a:t> </a:t>
            </a:r>
            <a:r>
              <a:rPr lang="en-IE" sz="1800" dirty="0" err="1"/>
              <a:t>heran</a:t>
            </a:r>
            <a:r>
              <a:rPr lang="en-IE" sz="1800" dirty="0"/>
              <a:t>, </a:t>
            </a:r>
            <a:r>
              <a:rPr lang="en-IE" sz="1800" dirty="0" err="1"/>
              <a:t>indem</a:t>
            </a:r>
            <a:r>
              <a:rPr lang="en-IE" sz="1800" dirty="0"/>
              <a:t> die </a:t>
            </a:r>
            <a:r>
              <a:rPr lang="en-IE" sz="1800" dirty="0" err="1"/>
              <a:t>Verbraucherpräferenzen</a:t>
            </a:r>
            <a:r>
              <a:rPr lang="en-IE" sz="1800" dirty="0"/>
              <a:t> </a:t>
            </a:r>
            <a:r>
              <a:rPr lang="en-IE" sz="1800" dirty="0" err="1"/>
              <a:t>ermittelt</a:t>
            </a:r>
            <a:r>
              <a:rPr lang="en-IE" sz="1800" dirty="0"/>
              <a:t> </a:t>
            </a:r>
            <a:r>
              <a:rPr lang="en-IE" sz="1800" dirty="0" err="1"/>
              <a:t>werden</a:t>
            </a:r>
            <a:r>
              <a:rPr lang="en-IE" sz="1800" dirty="0"/>
              <a:t>, um die </a:t>
            </a:r>
            <a:r>
              <a:rPr lang="en-IE" sz="1800" dirty="0" err="1"/>
              <a:t>Anforderungen</a:t>
            </a:r>
            <a:r>
              <a:rPr lang="en-IE" sz="1800" dirty="0"/>
              <a:t> der </a:t>
            </a:r>
            <a:r>
              <a:rPr lang="en-IE" sz="1800" dirty="0" err="1"/>
              <a:t>Endnutzer</a:t>
            </a:r>
            <a:r>
              <a:rPr lang="en-IE" sz="1800" dirty="0"/>
              <a:t>*</a:t>
            </a:r>
            <a:r>
              <a:rPr lang="en-IE" sz="1800" dirty="0" err="1"/>
              <a:t>innen</a:t>
            </a:r>
            <a:r>
              <a:rPr lang="en-IE" sz="1800" dirty="0"/>
              <a:t> zu </a:t>
            </a:r>
            <a:r>
              <a:rPr lang="en-IE" sz="1800" dirty="0" err="1"/>
              <a:t>erfüllen</a:t>
            </a:r>
            <a:r>
              <a:rPr lang="en-IE" sz="1800" dirty="0"/>
              <a:t>.</a:t>
            </a:r>
            <a:endParaRPr sz="1800" dirty="0"/>
          </a:p>
        </p:txBody>
      </p:sp>
      <p:pic>
        <p:nvPicPr>
          <p:cNvPr id="143" name="Google Shape;143;p2" descr="Using co-creation to enhance your food business | Eat Marketing"/>
          <p:cNvPicPr preferRelativeResize="0"/>
          <p:nvPr/>
        </p:nvPicPr>
        <p:blipFill rotWithShape="1">
          <a:blip r:embed="rId3">
            <a:alphaModFix/>
          </a:blip>
          <a:srcRect/>
          <a:stretch/>
        </p:blipFill>
        <p:spPr>
          <a:xfrm>
            <a:off x="1255111" y="2390650"/>
            <a:ext cx="2256614" cy="10926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Ziel der Masterclass</a:t>
            </a:r>
            <a:endParaRPr/>
          </a:p>
        </p:txBody>
      </p:sp>
      <p:pic>
        <p:nvPicPr>
          <p:cNvPr id="149" name="Google Shape;149;p3" descr="Co-creation - Meaning, Types, Examples, Benefits &amp; Challenges"/>
          <p:cNvPicPr preferRelativeResize="0"/>
          <p:nvPr/>
        </p:nvPicPr>
        <p:blipFill rotWithShape="1">
          <a:blip r:embed="rId3">
            <a:alphaModFix/>
          </a:blip>
          <a:srcRect l="22093" t="24806" r="22403" b="19380"/>
          <a:stretch/>
        </p:blipFill>
        <p:spPr>
          <a:xfrm>
            <a:off x="584791" y="1446027"/>
            <a:ext cx="3806455" cy="2870791"/>
          </a:xfrm>
          <a:prstGeom prst="rect">
            <a:avLst/>
          </a:prstGeom>
          <a:noFill/>
          <a:ln>
            <a:noFill/>
          </a:ln>
        </p:spPr>
      </p:pic>
      <p:sp>
        <p:nvSpPr>
          <p:cNvPr id="150" name="Google Shape;150;p3"/>
          <p:cNvSpPr txBox="1"/>
          <p:nvPr/>
        </p:nvSpPr>
        <p:spPr>
          <a:xfrm>
            <a:off x="4667693" y="1446027"/>
            <a:ext cx="3891516"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Diese Masterclass </a:t>
            </a:r>
            <a:r>
              <a:rPr lang="en-IE" sz="1800" b="1" i="0" u="none" strike="noStrike" cap="none" dirty="0">
                <a:solidFill>
                  <a:srgbClr val="000000"/>
                </a:solidFill>
                <a:latin typeface="Arial"/>
                <a:ea typeface="Arial"/>
                <a:cs typeface="Arial"/>
                <a:sym typeface="Arial"/>
              </a:rPr>
              <a:t>konzentriert sich </a:t>
            </a:r>
            <a:r>
              <a:rPr lang="en-IE" sz="1800" i="0" u="none" strike="noStrike" cap="none" dirty="0">
                <a:solidFill>
                  <a:srgbClr val="000000"/>
                </a:solidFill>
                <a:latin typeface="Arial"/>
                <a:ea typeface="Arial"/>
                <a:cs typeface="Arial"/>
                <a:sym typeface="Arial"/>
              </a:rPr>
              <a:t>auf das </a:t>
            </a:r>
            <a:r>
              <a:rPr lang="en-IE" sz="1800" b="0" i="0" u="none" strike="noStrike" cap="none" dirty="0">
                <a:solidFill>
                  <a:srgbClr val="000000"/>
                </a:solidFill>
                <a:latin typeface="Arial"/>
                <a:ea typeface="Arial"/>
                <a:cs typeface="Arial"/>
                <a:sym typeface="Arial"/>
              </a:rPr>
              <a:t>Geschäftsmodell der Co-Creation von Produkten/Dienstleistungen</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IE" sz="1800" b="0" i="0" u="none" strike="noStrike" cap="none" dirty="0">
                <a:solidFill>
                  <a:srgbClr val="000000"/>
                </a:solidFill>
                <a:latin typeface="Arial"/>
                <a:ea typeface="Arial"/>
                <a:cs typeface="Arial"/>
                <a:sym typeface="Arial"/>
              </a:rPr>
              <a:t>Hauptziel ist, dass die </a:t>
            </a:r>
            <a:r>
              <a:rPr lang="en-IE" sz="1800" b="0" i="0" u="none" strike="noStrike" cap="none" dirty="0" err="1">
                <a:solidFill>
                  <a:srgbClr val="000000"/>
                </a:solidFill>
                <a:latin typeface="Arial"/>
                <a:ea typeface="Arial"/>
                <a:cs typeface="Arial"/>
                <a:sym typeface="Arial"/>
              </a:rPr>
              <a:t>Teilnehmer</a:t>
            </a:r>
            <a:r>
              <a:rPr lang="en-IE" sz="1800" b="0" i="0" u="none" strike="noStrike" cap="none" dirty="0">
                <a:solidFill>
                  <a:srgbClr val="000000"/>
                </a:solidFill>
                <a:latin typeface="Arial"/>
                <a:ea typeface="Arial"/>
                <a:cs typeface="Arial"/>
                <a:sym typeface="Arial"/>
              </a:rPr>
              <a:t>*</a:t>
            </a:r>
            <a:r>
              <a:rPr lang="en-IE" sz="1800" b="0" i="0" u="none" strike="noStrike" cap="none" dirty="0" err="1">
                <a:solidFill>
                  <a:srgbClr val="000000"/>
                </a:solidFill>
                <a:latin typeface="Arial"/>
                <a:ea typeface="Arial"/>
                <a:cs typeface="Arial"/>
                <a:sym typeface="Arial"/>
              </a:rPr>
              <a:t>innen</a:t>
            </a:r>
            <a:r>
              <a:rPr lang="en-IE" sz="1800" b="0" i="0" u="none" strike="noStrike" cap="none" dirty="0">
                <a:solidFill>
                  <a:srgbClr val="000000"/>
                </a:solidFill>
                <a:latin typeface="Arial"/>
                <a:ea typeface="Arial"/>
                <a:cs typeface="Arial"/>
                <a:sym typeface="Arial"/>
              </a:rPr>
              <a:t> verstehen</a:t>
            </a:r>
            <a:r>
              <a:rPr lang="en-IE" sz="1800" b="1" i="0" u="none" strike="noStrike" cap="none" dirty="0">
                <a:solidFill>
                  <a:srgbClr val="14A7A1"/>
                </a:solidFill>
                <a:latin typeface="Arial"/>
                <a:ea typeface="Arial"/>
                <a:cs typeface="Arial"/>
                <a:sym typeface="Arial"/>
              </a:rPr>
              <a:t>, wie Co-Creation funktioniert, warum sie wichtig ist und wie sie erreicht werden kann.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title"/>
          </p:nvPr>
        </p:nvSpPr>
        <p:spPr>
          <a:xfrm>
            <a:off x="713225" y="86198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Aufbau der Masterclass</a:t>
            </a:r>
            <a:endParaRPr/>
          </a:p>
        </p:txBody>
      </p:sp>
      <p:sp>
        <p:nvSpPr>
          <p:cNvPr id="156" name="Google Shape;156;p4"/>
          <p:cNvSpPr txBox="1">
            <a:spLocks noGrp="1"/>
          </p:cNvSpPr>
          <p:nvPr>
            <p:ph type="title" idx="2"/>
          </p:nvPr>
        </p:nvSpPr>
        <p:spPr>
          <a:xfrm>
            <a:off x="7132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Co-Creation erklärt</a:t>
            </a:r>
            <a:endParaRPr/>
          </a:p>
        </p:txBody>
      </p:sp>
      <p:sp>
        <p:nvSpPr>
          <p:cNvPr id="157" name="Google Shape;157;p4"/>
          <p:cNvSpPr txBox="1">
            <a:spLocks noGrp="1"/>
          </p:cNvSpPr>
          <p:nvPr>
            <p:ph type="subTitle" idx="1"/>
          </p:nvPr>
        </p:nvSpPr>
        <p:spPr>
          <a:xfrm>
            <a:off x="713225" y="288084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err="1"/>
              <a:t>Erläuterung</a:t>
            </a:r>
            <a:r>
              <a:rPr lang="en-IE" dirty="0"/>
              <a:t> des </a:t>
            </a:r>
            <a:r>
              <a:rPr lang="en-IE" dirty="0" err="1"/>
              <a:t>Begriffs</a:t>
            </a:r>
            <a:r>
              <a:rPr lang="en-IE" dirty="0"/>
              <a:t> Co-Creation der Produkte/</a:t>
            </a:r>
            <a:r>
              <a:rPr lang="en-IE" dirty="0" err="1"/>
              <a:t>Dienstleistungen</a:t>
            </a:r>
            <a:r>
              <a:rPr lang="en-IE" dirty="0"/>
              <a:t>.</a:t>
            </a:r>
            <a:endParaRPr dirty="0"/>
          </a:p>
        </p:txBody>
      </p:sp>
      <p:sp>
        <p:nvSpPr>
          <p:cNvPr id="158" name="Google Shape;158;p4"/>
          <p:cNvSpPr txBox="1">
            <a:spLocks noGrp="1"/>
          </p:cNvSpPr>
          <p:nvPr>
            <p:ph type="title" idx="3"/>
          </p:nvPr>
        </p:nvSpPr>
        <p:spPr>
          <a:xfrm>
            <a:off x="3285725"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Fallstudie </a:t>
            </a:r>
            <a:endParaRPr/>
          </a:p>
        </p:txBody>
      </p:sp>
      <p:sp>
        <p:nvSpPr>
          <p:cNvPr id="159" name="Google Shape;159;p4"/>
          <p:cNvSpPr txBox="1">
            <a:spLocks noGrp="1"/>
          </p:cNvSpPr>
          <p:nvPr>
            <p:ph type="subTitle" idx="5"/>
          </p:nvPr>
        </p:nvSpPr>
        <p:spPr>
          <a:xfrm>
            <a:off x="3285725" y="2880840"/>
            <a:ext cx="2572500" cy="63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IE" dirty="0" err="1"/>
              <a:t>Erfolgreiches</a:t>
            </a:r>
            <a:r>
              <a:rPr lang="en-IE" dirty="0"/>
              <a:t> </a:t>
            </a:r>
            <a:r>
              <a:rPr lang="en-IE" dirty="0" err="1"/>
              <a:t>Beispiel</a:t>
            </a:r>
            <a:r>
              <a:rPr lang="en-IE" dirty="0"/>
              <a:t> für das Co-Creation Business-Modell. </a:t>
            </a:r>
            <a:endParaRPr dirty="0"/>
          </a:p>
        </p:txBody>
      </p:sp>
      <p:sp>
        <p:nvSpPr>
          <p:cNvPr id="160" name="Google Shape;160;p4"/>
          <p:cNvSpPr txBox="1">
            <a:spLocks noGrp="1"/>
          </p:cNvSpPr>
          <p:nvPr>
            <p:ph type="title" idx="4"/>
          </p:nvPr>
        </p:nvSpPr>
        <p:spPr>
          <a:xfrm>
            <a:off x="5858250" y="2115868"/>
            <a:ext cx="2572500" cy="60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600"/>
              <a:buNone/>
            </a:pPr>
            <a:r>
              <a:rPr lang="en-IE"/>
              <a:t>Tätigkeit</a:t>
            </a:r>
            <a:endParaRPr/>
          </a:p>
        </p:txBody>
      </p:sp>
      <p:sp>
        <p:nvSpPr>
          <p:cNvPr id="161" name="Google Shape;161;p4"/>
          <p:cNvSpPr txBox="1">
            <a:spLocks noGrp="1"/>
          </p:cNvSpPr>
          <p:nvPr>
            <p:ph type="subTitle" idx="6"/>
          </p:nvPr>
        </p:nvSpPr>
        <p:spPr>
          <a:xfrm>
            <a:off x="5858250" y="2880840"/>
            <a:ext cx="2572500" cy="6393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1600"/>
              <a:buNone/>
            </a:pPr>
            <a:r>
              <a:rPr lang="en-IE" dirty="0" err="1"/>
              <a:t>Aktivität</a:t>
            </a:r>
            <a:r>
              <a:rPr lang="en-IE" dirty="0"/>
              <a:t> für die </a:t>
            </a:r>
            <a:r>
              <a:rPr lang="en-IE" dirty="0" err="1"/>
              <a:t>Teilnehmer</a:t>
            </a:r>
            <a:r>
              <a:rPr lang="en-IE" dirty="0"/>
              <a:t>*</a:t>
            </a:r>
            <a:r>
              <a:rPr lang="en-IE" dirty="0" err="1"/>
              <a:t>innen</a:t>
            </a:r>
            <a:r>
              <a:rPr lang="en-IE" dirty="0"/>
              <a:t> </a:t>
            </a:r>
            <a:r>
              <a:rPr lang="en-IE" dirty="0" err="1"/>
              <a:t>zur</a:t>
            </a:r>
            <a:r>
              <a:rPr lang="en-IE" dirty="0"/>
              <a:t> </a:t>
            </a:r>
            <a:r>
              <a:rPr lang="en-IE" dirty="0" err="1"/>
              <a:t>Erstellung</a:t>
            </a:r>
            <a:r>
              <a:rPr lang="en-IE" dirty="0"/>
              <a:t> </a:t>
            </a:r>
            <a:r>
              <a:rPr lang="en-IE" dirty="0" err="1"/>
              <a:t>eines</a:t>
            </a:r>
            <a:r>
              <a:rPr lang="en-IE" dirty="0"/>
              <a:t> </a:t>
            </a:r>
            <a:r>
              <a:rPr lang="en-IE" dirty="0" err="1"/>
              <a:t>Geschäftsvorschlags</a:t>
            </a:r>
            <a:r>
              <a:rPr lang="en-IE" dirty="0"/>
              <a:t> für die Co-Creation.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7"/>
          <p:cNvGrpSpPr/>
          <p:nvPr/>
        </p:nvGrpSpPr>
        <p:grpSpPr>
          <a:xfrm>
            <a:off x="137526" y="1949054"/>
            <a:ext cx="2378309" cy="2149787"/>
            <a:chOff x="1133660" y="2029217"/>
            <a:chExt cx="2378309" cy="2149787"/>
          </a:xfrm>
        </p:grpSpPr>
        <p:sp>
          <p:nvSpPr>
            <p:cNvPr id="167" name="Google Shape;167;p7"/>
            <p:cNvSpPr/>
            <p:nvPr/>
          </p:nvSpPr>
          <p:spPr>
            <a:xfrm>
              <a:off x="1133660" y="2995691"/>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a:off x="1133660" y="2673533"/>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p:nvPr/>
          </p:nvSpPr>
          <p:spPr>
            <a:xfrm>
              <a:off x="1133660" y="2351375"/>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7"/>
            <p:cNvSpPr/>
            <p:nvPr/>
          </p:nvSpPr>
          <p:spPr>
            <a:xfrm>
              <a:off x="1133660" y="2029217"/>
              <a:ext cx="2378309" cy="1183313"/>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71" name="Google Shape;171;p7"/>
          <p:cNvCxnSpPr/>
          <p:nvPr/>
        </p:nvCxnSpPr>
        <p:spPr>
          <a:xfrm rot="10800000" flipH="1">
            <a:off x="2043412" y="2513882"/>
            <a:ext cx="1338000" cy="14700"/>
          </a:xfrm>
          <a:prstGeom prst="straightConnector1">
            <a:avLst/>
          </a:prstGeom>
          <a:noFill/>
          <a:ln w="19050" cap="flat" cmpd="sng">
            <a:solidFill>
              <a:srgbClr val="15A7A1"/>
            </a:solidFill>
            <a:prstDash val="solid"/>
            <a:round/>
            <a:headEnd type="none" w="sm" len="sm"/>
            <a:tailEnd type="none" w="sm" len="sm"/>
          </a:ln>
        </p:spPr>
      </p:cxnSp>
      <p:cxnSp>
        <p:nvCxnSpPr>
          <p:cNvPr id="172" name="Google Shape;172;p7"/>
          <p:cNvCxnSpPr/>
          <p:nvPr/>
        </p:nvCxnSpPr>
        <p:spPr>
          <a:xfrm rot="10800000" flipH="1">
            <a:off x="2247669" y="2843840"/>
            <a:ext cx="1117500" cy="11700"/>
          </a:xfrm>
          <a:prstGeom prst="straightConnector1">
            <a:avLst/>
          </a:prstGeom>
          <a:noFill/>
          <a:ln w="19050" cap="flat" cmpd="sng">
            <a:solidFill>
              <a:schemeClr val="accent3"/>
            </a:solidFill>
            <a:prstDash val="solid"/>
            <a:round/>
            <a:headEnd type="none" w="sm" len="sm"/>
            <a:tailEnd type="none" w="sm" len="sm"/>
          </a:ln>
        </p:spPr>
      </p:cxnSp>
      <p:cxnSp>
        <p:nvCxnSpPr>
          <p:cNvPr id="173" name="Google Shape;173;p7"/>
          <p:cNvCxnSpPr/>
          <p:nvPr/>
        </p:nvCxnSpPr>
        <p:spPr>
          <a:xfrm rot="10800000" flipH="1">
            <a:off x="2013305" y="3154877"/>
            <a:ext cx="1338000" cy="14700"/>
          </a:xfrm>
          <a:prstGeom prst="straightConnector1">
            <a:avLst/>
          </a:prstGeom>
          <a:noFill/>
          <a:ln w="19050" cap="flat" cmpd="sng">
            <a:solidFill>
              <a:schemeClr val="accent4"/>
            </a:solidFill>
            <a:prstDash val="solid"/>
            <a:round/>
            <a:headEnd type="none" w="sm" len="sm"/>
            <a:tailEnd type="none" w="sm" len="sm"/>
          </a:ln>
        </p:spPr>
      </p:cxnSp>
      <p:cxnSp>
        <p:nvCxnSpPr>
          <p:cNvPr id="174" name="Google Shape;174;p7"/>
          <p:cNvCxnSpPr/>
          <p:nvPr/>
        </p:nvCxnSpPr>
        <p:spPr>
          <a:xfrm rot="10800000" flipH="1">
            <a:off x="2013304" y="3489138"/>
            <a:ext cx="1338000" cy="14700"/>
          </a:xfrm>
          <a:prstGeom prst="straightConnector1">
            <a:avLst/>
          </a:prstGeom>
          <a:noFill/>
          <a:ln w="19050" cap="flat" cmpd="sng">
            <a:solidFill>
              <a:srgbClr val="FFFFFF"/>
            </a:solidFill>
            <a:prstDash val="solid"/>
            <a:round/>
            <a:headEnd type="none" w="sm" len="sm"/>
            <a:tailEnd type="none" w="sm" len="sm"/>
          </a:ln>
        </p:spPr>
      </p:cxnSp>
      <p:sp>
        <p:nvSpPr>
          <p:cNvPr id="175" name="Google Shape;175;p7"/>
          <p:cNvSpPr txBox="1">
            <a:spLocks noGrp="1"/>
          </p:cNvSpPr>
          <p:nvPr>
            <p:ph type="title"/>
          </p:nvPr>
        </p:nvSpPr>
        <p:spPr>
          <a:xfrm>
            <a:off x="713100" y="40109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Was ist die Mitgestaltung von Produkten/Dienstleistungen?</a:t>
            </a:r>
            <a:endParaRPr/>
          </a:p>
        </p:txBody>
      </p:sp>
      <p:sp>
        <p:nvSpPr>
          <p:cNvPr id="176" name="Google Shape;176;p7"/>
          <p:cNvSpPr txBox="1"/>
          <p:nvPr/>
        </p:nvSpPr>
        <p:spPr>
          <a:xfrm>
            <a:off x="3381412" y="1731086"/>
            <a:ext cx="5214713"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IE" sz="1800" b="0" i="0" u="none" strike="noStrike" cap="none" dirty="0">
                <a:solidFill>
                  <a:srgbClr val="202124"/>
                </a:solidFill>
                <a:latin typeface="arial"/>
                <a:ea typeface="arial"/>
                <a:cs typeface="arial"/>
                <a:sym typeface="arial"/>
              </a:rPr>
              <a:t>Co-Creation ist die </a:t>
            </a:r>
            <a:r>
              <a:rPr lang="en-IE" sz="1800" b="1" i="0" u="none" strike="noStrike" cap="none" dirty="0">
                <a:solidFill>
                  <a:srgbClr val="202124"/>
                </a:solidFill>
                <a:latin typeface="arial"/>
                <a:ea typeface="arial"/>
                <a:cs typeface="arial"/>
                <a:sym typeface="arial"/>
              </a:rPr>
              <a:t>Praxis der Zusammenarbeit mit anderen Interessengruppen, um den Designprozess zu steuern</a:t>
            </a:r>
            <a:r>
              <a:rPr lang="en-IE" sz="1800" b="0" i="0" u="none" strike="noStrike" cap="none" dirty="0">
                <a:solidFill>
                  <a:srgbClr val="202124"/>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IE" sz="1800" b="0" i="0" u="none" strike="noStrike" cap="none" dirty="0" err="1">
                <a:solidFill>
                  <a:srgbClr val="202124"/>
                </a:solidFill>
                <a:latin typeface="arial"/>
                <a:ea typeface="arial"/>
                <a:cs typeface="arial"/>
                <a:sym typeface="arial"/>
              </a:rPr>
              <a:t>Teilnehmer</a:t>
            </a:r>
            <a:r>
              <a:rPr lang="en-IE" sz="1800" dirty="0">
                <a:solidFill>
                  <a:srgbClr val="202124"/>
                </a:solidFill>
                <a:latin typeface="arial"/>
                <a:ea typeface="arial"/>
                <a:cs typeface="arial"/>
                <a:sym typeface="arial"/>
              </a:rPr>
              <a:t>*</a:t>
            </a:r>
            <a:r>
              <a:rPr lang="en-IE" sz="1800" dirty="0" err="1">
                <a:solidFill>
                  <a:srgbClr val="202124"/>
                </a:solidFill>
                <a:latin typeface="arial"/>
                <a:ea typeface="arial"/>
                <a:cs typeface="arial"/>
                <a:sym typeface="arial"/>
              </a:rPr>
              <a:t>innen</a:t>
            </a:r>
            <a:r>
              <a:rPr lang="en-IE" sz="1800" b="0" i="0" u="none" strike="noStrike" cap="none" dirty="0">
                <a:solidFill>
                  <a:srgbClr val="202124"/>
                </a:solidFill>
                <a:latin typeface="arial"/>
                <a:ea typeface="arial"/>
                <a:cs typeface="arial"/>
                <a:sym typeface="arial"/>
              </a:rPr>
              <a:t> mit unterschiedlichen Rollen bringen sich zusammen und bieten verschiedene Einblicke, in der Regel in moderierten Workshops. Die Designer können so eine ganzheitlichere Sichtweise darauf bekommen, was ein Produkt oder eine Dienstleistung beinhalten sollte.</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6"/>
          <p:cNvSpPr/>
          <p:nvPr/>
        </p:nvSpPr>
        <p:spPr>
          <a:xfrm flipH="1">
            <a:off x="-1019175" y="3150311"/>
            <a:ext cx="3730796" cy="3588793"/>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flipH="1">
            <a:off x="-149170" y="4001525"/>
            <a:ext cx="1876800" cy="18768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
          <p:cNvSpPr txBox="1">
            <a:spLocks noGrp="1"/>
          </p:cNvSpPr>
          <p:nvPr>
            <p:ph type="title"/>
          </p:nvPr>
        </p:nvSpPr>
        <p:spPr>
          <a:xfrm>
            <a:off x="-10011925" y="57646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a:t>Meine Arbeit - Projekt 2</a:t>
            </a:r>
            <a:endParaRPr/>
          </a:p>
        </p:txBody>
      </p:sp>
      <p:sp>
        <p:nvSpPr>
          <p:cNvPr id="182" name="Google Shape;182;p6"/>
          <p:cNvSpPr txBox="1">
            <a:spLocks noGrp="1"/>
          </p:cNvSpPr>
          <p:nvPr>
            <p:ph type="subTitle" idx="1"/>
          </p:nvPr>
        </p:nvSpPr>
        <p:spPr>
          <a:xfrm>
            <a:off x="-10011800" y="1182138"/>
            <a:ext cx="3265500" cy="6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dirty="0">
                <a:solidFill>
                  <a:srgbClr val="000000"/>
                </a:solidFill>
                <a:latin typeface="Arial"/>
                <a:ea typeface="Arial"/>
                <a:cs typeface="Arial"/>
                <a:sym typeface="Arial"/>
              </a:rPr>
              <a:t>Die Venus hat einen </a:t>
            </a:r>
            <a:r>
              <a:rPr lang="en-IE" sz="1400" b="0" i="0" u="none" strike="noStrike" cap="none" dirty="0" err="1">
                <a:solidFill>
                  <a:srgbClr val="000000"/>
                </a:solidFill>
                <a:latin typeface="Arial"/>
                <a:ea typeface="Arial"/>
                <a:cs typeface="Arial"/>
                <a:sym typeface="Arial"/>
              </a:rPr>
              <a:t>schönen</a:t>
            </a:r>
            <a:r>
              <a:rPr lang="en-IE" sz="1400" b="0" i="0" u="none" strike="noStrike" cap="none" dirty="0">
                <a:solidFill>
                  <a:srgbClr val="000000"/>
                </a:solidFill>
                <a:latin typeface="Arial"/>
                <a:ea typeface="Arial"/>
                <a:cs typeface="Arial"/>
                <a:sym typeface="Arial"/>
              </a:rPr>
              <a:t> Namen und </a:t>
            </a:r>
            <a:r>
              <a:rPr lang="en-IE" sz="1400" b="0" i="0" u="none" strike="noStrike" cap="none" dirty="0" err="1">
                <a:solidFill>
                  <a:srgbClr val="000000"/>
                </a:solidFill>
                <a:latin typeface="Arial"/>
                <a:ea typeface="Arial"/>
                <a:cs typeface="Arial"/>
                <a:sym typeface="Arial"/>
              </a:rPr>
              <a:t>ist</a:t>
            </a:r>
            <a:r>
              <a:rPr lang="en-IE" sz="1400" b="0" i="0" u="none" strike="noStrike" cap="none" dirty="0">
                <a:solidFill>
                  <a:srgbClr val="000000"/>
                </a:solidFill>
                <a:latin typeface="Arial"/>
                <a:ea typeface="Arial"/>
                <a:cs typeface="Arial"/>
                <a:sym typeface="Arial"/>
              </a:rPr>
              <a:t> der </a:t>
            </a:r>
            <a:r>
              <a:rPr lang="en-IE" sz="1400" b="0" i="0" u="none" strike="noStrike" cap="none" dirty="0" err="1">
                <a:solidFill>
                  <a:srgbClr val="000000"/>
                </a:solidFill>
                <a:latin typeface="Arial"/>
                <a:ea typeface="Arial"/>
                <a:cs typeface="Arial"/>
                <a:sym typeface="Arial"/>
              </a:rPr>
              <a:t>zweite</a:t>
            </a:r>
            <a:r>
              <a:rPr lang="en-IE" sz="1400" b="0" i="0" u="none" strike="noStrike" cap="none" dirty="0">
                <a:solidFill>
                  <a:srgbClr val="000000"/>
                </a:solidFill>
                <a:latin typeface="Arial"/>
                <a:ea typeface="Arial"/>
                <a:cs typeface="Arial"/>
                <a:sym typeface="Arial"/>
              </a:rPr>
              <a:t> Planet von der </a:t>
            </a:r>
            <a:r>
              <a:rPr lang="en-IE" sz="1400" b="0" i="0" u="none" strike="noStrike" cap="none" dirty="0" err="1">
                <a:solidFill>
                  <a:srgbClr val="000000"/>
                </a:solidFill>
                <a:latin typeface="Arial"/>
                <a:ea typeface="Arial"/>
                <a:cs typeface="Arial"/>
                <a:sym typeface="Arial"/>
              </a:rPr>
              <a:t>Sonne</a:t>
            </a:r>
            <a:endParaRPr sz="1400" b="0" i="0" u="none" strike="noStrike" cap="none" dirty="0">
              <a:solidFill>
                <a:srgbClr val="000000"/>
              </a:solidFill>
              <a:latin typeface="Arial"/>
              <a:ea typeface="Arial"/>
              <a:cs typeface="Arial"/>
              <a:sym typeface="Arial"/>
            </a:endParaRPr>
          </a:p>
        </p:txBody>
      </p:sp>
      <p:pic>
        <p:nvPicPr>
          <p:cNvPr id="185" name="Google Shape;185;p6"/>
          <p:cNvPicPr preferRelativeResize="0"/>
          <p:nvPr/>
        </p:nvPicPr>
        <p:blipFill rotWithShape="1">
          <a:blip r:embed="rId3">
            <a:alphaModFix/>
          </a:blip>
          <a:srcRect l="29358" r="29358"/>
          <a:stretch/>
        </p:blipFill>
        <p:spPr>
          <a:xfrm>
            <a:off x="713100" y="576463"/>
            <a:ext cx="3160200" cy="3217200"/>
          </a:xfrm>
          <a:prstGeom prst="ellipse">
            <a:avLst/>
          </a:prstGeom>
          <a:noFill/>
          <a:ln>
            <a:noFill/>
          </a:ln>
        </p:spPr>
      </p:pic>
      <p:sp>
        <p:nvSpPr>
          <p:cNvPr id="186" name="Google Shape;186;p6"/>
          <p:cNvSpPr/>
          <p:nvPr/>
        </p:nvSpPr>
        <p:spPr>
          <a:xfrm>
            <a:off x="713773" y="2396688"/>
            <a:ext cx="3160161" cy="158130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txBox="1">
            <a:spLocks noGrp="1"/>
          </p:cNvSpPr>
          <p:nvPr>
            <p:ph type="title"/>
          </p:nvPr>
        </p:nvSpPr>
        <p:spPr>
          <a:xfrm>
            <a:off x="4081329" y="738837"/>
            <a:ext cx="4347629" cy="14130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CUSTOMER CO-CREATION </a:t>
            </a:r>
            <a:r>
              <a:rPr lang="en-IE" dirty="0" err="1"/>
              <a:t>erklärt</a:t>
            </a:r>
            <a:endParaRPr dirty="0"/>
          </a:p>
        </p:txBody>
      </p:sp>
      <p:sp>
        <p:nvSpPr>
          <p:cNvPr id="188" name="Google Shape;188;p6"/>
          <p:cNvSpPr txBox="1">
            <a:spLocks noGrp="1"/>
          </p:cNvSpPr>
          <p:nvPr>
            <p:ph type="subTitle" idx="1"/>
          </p:nvPr>
        </p:nvSpPr>
        <p:spPr>
          <a:xfrm>
            <a:off x="4081963" y="2221021"/>
            <a:ext cx="4346995" cy="2682886"/>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de-DE" b="0" i="0" u="none" strike="noStrike" dirty="0">
                <a:solidFill>
                  <a:schemeClr val="dk1"/>
                </a:solidFill>
                <a:latin typeface="Arial"/>
                <a:ea typeface="Arial"/>
                <a:cs typeface="Arial"/>
                <a:sym typeface="Arial"/>
              </a:rPr>
              <a:t>Co-</a:t>
            </a:r>
            <a:r>
              <a:rPr lang="de-DE" b="0" i="0" u="none" strike="noStrike" dirty="0" err="1">
                <a:solidFill>
                  <a:schemeClr val="dk1"/>
                </a:solidFill>
                <a:latin typeface="Arial"/>
                <a:ea typeface="Arial"/>
                <a:cs typeface="Arial"/>
                <a:sym typeface="Arial"/>
              </a:rPr>
              <a:t>Creation</a:t>
            </a:r>
            <a:r>
              <a:rPr lang="de-DE" b="0" i="0" u="none" strike="noStrike" dirty="0">
                <a:solidFill>
                  <a:schemeClr val="dk1"/>
                </a:solidFill>
                <a:latin typeface="Arial"/>
                <a:ea typeface="Arial"/>
                <a:cs typeface="Arial"/>
                <a:sym typeface="Arial"/>
              </a:rPr>
              <a:t> findet statt, wenn Unternehmen </a:t>
            </a:r>
            <a:r>
              <a:rPr lang="de-DE" sz="1600" b="1" i="0" u="none" strike="noStrike" dirty="0">
                <a:solidFill>
                  <a:srgbClr val="E7501B"/>
                </a:solidFill>
                <a:latin typeface="Arial"/>
                <a:ea typeface="Arial"/>
                <a:cs typeface="Arial"/>
                <a:sym typeface="Arial"/>
              </a:rPr>
              <a:t>Kunden als Partner in den Prozess der Produktentwicklung </a:t>
            </a:r>
            <a:r>
              <a:rPr lang="de-DE" b="0" i="0" u="none" strike="noStrike" dirty="0">
                <a:solidFill>
                  <a:schemeClr val="dk1"/>
                </a:solidFill>
                <a:latin typeface="Arial"/>
                <a:ea typeface="Arial"/>
                <a:cs typeface="Arial"/>
                <a:sym typeface="Arial"/>
              </a:rPr>
              <a:t>einbeziehen (</a:t>
            </a:r>
            <a:r>
              <a:rPr lang="de-DE" b="0" i="0" u="none" strike="noStrike" dirty="0" err="1">
                <a:solidFill>
                  <a:schemeClr val="dk1"/>
                </a:solidFill>
                <a:latin typeface="Arial"/>
                <a:ea typeface="Arial"/>
                <a:cs typeface="Arial"/>
                <a:sym typeface="Arial"/>
              </a:rPr>
              <a:t>Prahalad</a:t>
            </a:r>
            <a:r>
              <a:rPr lang="de-DE" b="0" i="0" u="none" strike="noStrike" dirty="0">
                <a:solidFill>
                  <a:schemeClr val="dk1"/>
                </a:solidFill>
                <a:latin typeface="Arial"/>
                <a:ea typeface="Arial"/>
                <a:cs typeface="Arial"/>
                <a:sym typeface="Arial"/>
              </a:rPr>
              <a:t> &amp; Ramaswamy, 2004). Sie interagieren </a:t>
            </a:r>
            <a:r>
              <a:rPr lang="de-DE" b="1" i="0" u="none" strike="noStrike" dirty="0">
                <a:solidFill>
                  <a:srgbClr val="E7501B"/>
                </a:solidFill>
                <a:latin typeface="Arial"/>
                <a:ea typeface="Arial"/>
                <a:cs typeface="Arial"/>
                <a:sym typeface="Arial"/>
              </a:rPr>
              <a:t>mit dem Ziel, gemeinsam Werte zu schaffen </a:t>
            </a:r>
            <a:r>
              <a:rPr lang="de-DE" b="0" i="0" u="none" strike="noStrike" dirty="0">
                <a:solidFill>
                  <a:schemeClr val="dk1"/>
                </a:solidFill>
                <a:latin typeface="Arial"/>
                <a:ea typeface="Arial"/>
                <a:cs typeface="Arial"/>
                <a:sym typeface="Arial"/>
              </a:rPr>
              <a:t>(Van Dijk, </a:t>
            </a:r>
            <a:r>
              <a:rPr lang="de-DE" b="0" i="0" u="none" strike="noStrike" dirty="0" err="1">
                <a:solidFill>
                  <a:schemeClr val="dk1"/>
                </a:solidFill>
                <a:latin typeface="Arial"/>
                <a:ea typeface="Arial"/>
                <a:cs typeface="Arial"/>
                <a:sym typeface="Arial"/>
              </a:rPr>
              <a:t>Antonides</a:t>
            </a:r>
            <a:r>
              <a:rPr lang="de-DE" b="0" i="0" u="none" strike="noStrike" dirty="0">
                <a:solidFill>
                  <a:schemeClr val="dk1"/>
                </a:solidFill>
                <a:latin typeface="Arial"/>
                <a:ea typeface="Arial"/>
                <a:cs typeface="Arial"/>
                <a:sym typeface="Arial"/>
              </a:rPr>
              <a:t> &amp; </a:t>
            </a:r>
            <a:r>
              <a:rPr lang="de-DE" b="0" i="0" u="none" strike="noStrike" dirty="0" err="1">
                <a:solidFill>
                  <a:schemeClr val="dk1"/>
                </a:solidFill>
                <a:latin typeface="Arial"/>
                <a:ea typeface="Arial"/>
                <a:cs typeface="Arial"/>
                <a:sym typeface="Arial"/>
              </a:rPr>
              <a:t>Schillewaert</a:t>
            </a:r>
            <a:r>
              <a:rPr lang="de-DE" b="0" i="0" u="none" strike="noStrike" dirty="0">
                <a:solidFill>
                  <a:schemeClr val="dk1"/>
                </a:solidFill>
                <a:latin typeface="Arial"/>
                <a:ea typeface="Arial"/>
                <a:cs typeface="Arial"/>
                <a:sym typeface="Arial"/>
              </a:rPr>
              <a:t>, 2014). Auf diese Weise nutzen die Unternehmen den Zufluss von Wissen, um Innovationen zu beschleunigen (</a:t>
            </a:r>
            <a:r>
              <a:rPr lang="de-DE" b="0" i="0" u="none" strike="noStrike" dirty="0" err="1">
                <a:solidFill>
                  <a:schemeClr val="dk1"/>
                </a:solidFill>
                <a:latin typeface="Arial"/>
                <a:ea typeface="Arial"/>
                <a:cs typeface="Arial"/>
                <a:sym typeface="Arial"/>
              </a:rPr>
              <a:t>Pee</a:t>
            </a:r>
            <a:r>
              <a:rPr lang="de-DE" b="0" i="0" u="none" strike="noStrike" dirty="0">
                <a:solidFill>
                  <a:schemeClr val="dk1"/>
                </a:solidFill>
                <a:latin typeface="Arial"/>
                <a:ea typeface="Arial"/>
                <a:cs typeface="Arial"/>
                <a:sym typeface="Arial"/>
              </a:rPr>
              <a:t>, 2016). So werden neben Co-</a:t>
            </a:r>
            <a:r>
              <a:rPr lang="de-DE" b="0" i="0" u="none" strike="noStrike" dirty="0" err="1">
                <a:solidFill>
                  <a:schemeClr val="dk1"/>
                </a:solidFill>
                <a:latin typeface="Arial"/>
                <a:ea typeface="Arial"/>
                <a:cs typeface="Arial"/>
                <a:sym typeface="Arial"/>
              </a:rPr>
              <a:t>Creation</a:t>
            </a:r>
            <a:r>
              <a:rPr lang="de-DE" b="0" i="0" u="none" strike="noStrike" dirty="0">
                <a:solidFill>
                  <a:schemeClr val="dk1"/>
                </a:solidFill>
                <a:latin typeface="Arial"/>
                <a:ea typeface="Arial"/>
                <a:cs typeface="Arial"/>
                <a:sym typeface="Arial"/>
              </a:rPr>
              <a:t> häufig auch die Begriffe Open Innovation oder Co-Innovation in ähnlicher Weise verwendet.</a:t>
            </a:r>
            <a:endParaRPr lang="de-DE" dirty="0">
              <a:solidFill>
                <a:schemeClr val="dk1"/>
              </a:solidFill>
              <a:latin typeface="Arial"/>
              <a:ea typeface="Arial"/>
              <a:cs typeface="Arial"/>
              <a:sym typeface="Arial"/>
            </a:endParaRPr>
          </a:p>
        </p:txBody>
      </p:sp>
      <p:pic>
        <p:nvPicPr>
          <p:cNvPr id="2" name="Google Shape;43;p14" descr="Graphical user interface, text, application&#10;&#10;Description automatically generated">
            <a:extLst>
              <a:ext uri="{FF2B5EF4-FFF2-40B4-BE49-F238E27FC236}">
                <a16:creationId xmlns:a16="http://schemas.microsoft.com/office/drawing/2014/main" id="{CFA75A99-DB9F-73BF-8CFF-037CE01429F1}"/>
              </a:ext>
            </a:extLst>
          </p:cNvPr>
          <p:cNvPicPr preferRelativeResize="0"/>
          <p:nvPr/>
        </p:nvPicPr>
        <p:blipFill rotWithShape="1">
          <a:blip r:embed="rId4">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2B8CB56D-E220-1AD0-0FCA-9CE2B56F54E2}"/>
              </a:ext>
            </a:extLst>
          </p:cNvPr>
          <p:cNvSpPr txBox="1"/>
          <p:nvPr/>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FALLSTUDIE</a:t>
            </a:r>
            <a:endParaRPr dirty="0"/>
          </a:p>
        </p:txBody>
      </p:sp>
      <p:sp>
        <p:nvSpPr>
          <p:cNvPr id="194" name="Google Shape;194;p9"/>
          <p:cNvSpPr txBox="1"/>
          <p:nvPr/>
        </p:nvSpPr>
        <p:spPr>
          <a:xfrm>
            <a:off x="3545221" y="1589834"/>
            <a:ext cx="5007651" cy="286228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400"/>
              <a:buFont typeface="Arial"/>
              <a:buChar char="•"/>
            </a:pPr>
            <a:r>
              <a:rPr lang="en-IE" sz="1200" b="0" i="0" u="none" strike="noStrike" cap="none" dirty="0">
                <a:solidFill>
                  <a:schemeClr val="dk1"/>
                </a:solidFill>
                <a:latin typeface="Arial"/>
                <a:ea typeface="Arial"/>
                <a:cs typeface="Arial"/>
                <a:sym typeface="Arial"/>
              </a:rPr>
              <a:t>RITTER SPORT </a:t>
            </a:r>
            <a:r>
              <a:rPr lang="de-DE" sz="1200" b="0" i="0" u="none" strike="noStrike" cap="none" dirty="0">
                <a:solidFill>
                  <a:schemeClr val="dk1"/>
                </a:solidFill>
                <a:latin typeface="Arial"/>
                <a:ea typeface="Arial"/>
                <a:cs typeface="Arial"/>
                <a:sym typeface="Arial"/>
              </a:rPr>
              <a:t>ist</a:t>
            </a:r>
            <a:r>
              <a:rPr lang="en-IE" sz="1200" b="0" i="0" u="none" strike="noStrike" cap="none" dirty="0">
                <a:solidFill>
                  <a:schemeClr val="dk1"/>
                </a:solidFill>
                <a:latin typeface="Arial"/>
                <a:ea typeface="Arial"/>
                <a:cs typeface="Arial"/>
                <a:sym typeface="Arial"/>
              </a:rPr>
              <a:t> eine der beliebtesten Süßwarenmarken in Deutschland und berühmt für seine quadratische Form. Der Schokoladenhersteller hat einen Umsatz von 470 Mio. EUR und exportiert in mehr als hundert Länder (Ritter Sport, 2016).</a:t>
            </a:r>
            <a:endParaRPr sz="1200" dirty="0"/>
          </a:p>
          <a:p>
            <a:pPr marL="285750" marR="0" lvl="0" indent="-196850" algn="just"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200" b="0" i="0" u="none" strike="noStrike" cap="none" dirty="0">
                <a:solidFill>
                  <a:schemeClr val="dk1"/>
                </a:solidFill>
                <a:latin typeface="Arial"/>
                <a:ea typeface="Arial"/>
                <a:cs typeface="Arial"/>
                <a:sym typeface="Arial"/>
              </a:rPr>
              <a:t>Ritter Sport verfügt über ein wichtiges Online-Asset, eine interaktive Website mit dem Namen </a:t>
            </a:r>
            <a:r>
              <a:rPr lang="en-IE" sz="12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Sortenkreation </a:t>
            </a:r>
            <a:r>
              <a:rPr lang="en-IE" sz="1200" b="0" i="0" u="none" strike="noStrike" cap="none" dirty="0">
                <a:solidFill>
                  <a:schemeClr val="dk1"/>
                </a:solidFill>
                <a:latin typeface="Arial"/>
                <a:ea typeface="Arial"/>
                <a:cs typeface="Arial"/>
                <a:sym typeface="Arial"/>
              </a:rPr>
              <a:t>(</a:t>
            </a:r>
            <a:r>
              <a:rPr lang="en-IE" sz="1200" b="0" i="1" u="none" strike="noStrike" cap="none" dirty="0">
                <a:solidFill>
                  <a:schemeClr val="dk1"/>
                </a:solidFill>
                <a:latin typeface="Arial"/>
                <a:ea typeface="Arial"/>
                <a:cs typeface="Arial"/>
                <a:sym typeface="Arial"/>
              </a:rPr>
              <a:t>übersetzt</a:t>
            </a:r>
            <a:r>
              <a:rPr lang="en-IE" sz="1200" b="0" i="0" u="none" strike="noStrike" cap="none" dirty="0">
                <a:solidFill>
                  <a:schemeClr val="dk1"/>
                </a:solidFill>
                <a:latin typeface="Arial"/>
                <a:ea typeface="Arial"/>
                <a:cs typeface="Arial"/>
                <a:sym typeface="Arial"/>
              </a:rPr>
              <a:t>: Schokoladenkreation). Die Plattform ermutigt Kunden, Ideen für neue Produkte zu entwickeln und auf diese Weise an der Co-Creation teilzunehmen. </a:t>
            </a:r>
            <a:endParaRPr sz="1200" dirty="0"/>
          </a:p>
          <a:p>
            <a:pPr marL="285750" marR="0" lvl="0" indent="-196850" algn="just"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400"/>
              <a:buFont typeface="Arial"/>
              <a:buChar char="•"/>
            </a:pPr>
            <a:r>
              <a:rPr lang="en-IE" sz="1200" b="0" i="0" u="none" strike="noStrike" cap="none" dirty="0">
                <a:solidFill>
                  <a:schemeClr val="dk1"/>
                </a:solidFill>
                <a:latin typeface="Arial"/>
                <a:ea typeface="Arial"/>
                <a:cs typeface="Arial"/>
                <a:sym typeface="Arial"/>
              </a:rPr>
              <a:t>Sie können Zutaten auswählen, eine Beschreibung hinzufügen und ein Design erstellen. Außerdem können die Nutzer ihre eigenen oder andere Ideen mögen, kommentieren und mit Freunden in den sozialen Medien teilen.</a:t>
            </a:r>
            <a:endParaRPr sz="1200" dirty="0"/>
          </a:p>
        </p:txBody>
      </p:sp>
      <p:pic>
        <p:nvPicPr>
          <p:cNvPr id="195" name="Google Shape;195;p9" descr="Ritter Sport – Obala Grupa"/>
          <p:cNvPicPr preferRelativeResize="0"/>
          <p:nvPr/>
        </p:nvPicPr>
        <p:blipFill rotWithShape="1">
          <a:blip r:embed="rId4">
            <a:alphaModFix/>
          </a:blip>
          <a:srcRect l="11964" t="9594"/>
          <a:stretch/>
        </p:blipFill>
        <p:spPr>
          <a:xfrm>
            <a:off x="1131510" y="1251260"/>
            <a:ext cx="2413711" cy="35394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FALLSTUDIE</a:t>
            </a:r>
            <a:endParaRPr dirty="0"/>
          </a:p>
        </p:txBody>
      </p:sp>
      <p:sp>
        <p:nvSpPr>
          <p:cNvPr id="201" name="Google Shape;201;p24"/>
          <p:cNvSpPr txBox="1"/>
          <p:nvPr/>
        </p:nvSpPr>
        <p:spPr>
          <a:xfrm>
            <a:off x="1506035" y="1010542"/>
            <a:ext cx="650189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Kürzlich hat eine Schokolade mit dem Logo von Ritter Sport und dem Namen "Einhorn Glitzer" zufällig ihren Weg durch die sozialen Medien gemacht. Nutzer im ganzen Web haben sich intensiv mit diesen Einhorn-Schokoladen-Posts beschäftigt. Die Schokolade war ein Fake, half Ritter Sport aber dabei, das enorme Potenzial für eine Co-Creation mit dem Thema Einhorn zu messen und zu identifizieren.</a:t>
            </a:r>
            <a:endParaRPr dirty="0"/>
          </a:p>
        </p:txBody>
      </p:sp>
      <p:pic>
        <p:nvPicPr>
          <p:cNvPr id="202" name="Google Shape;202;p24"/>
          <p:cNvPicPr preferRelativeResize="0"/>
          <p:nvPr/>
        </p:nvPicPr>
        <p:blipFill rotWithShape="1">
          <a:blip r:embed="rId3">
            <a:alphaModFix/>
          </a:blip>
          <a:srcRect l="5949" t="7486" r="2156" b="5367"/>
          <a:stretch/>
        </p:blipFill>
        <p:spPr>
          <a:xfrm>
            <a:off x="2425013" y="2361852"/>
            <a:ext cx="4293974" cy="22118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2095458" y="223083"/>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IE" dirty="0"/>
              <a:t>FALLSTUDIE</a:t>
            </a:r>
            <a:endParaRPr dirty="0"/>
          </a:p>
        </p:txBody>
      </p:sp>
      <p:sp>
        <p:nvSpPr>
          <p:cNvPr id="208" name="Google Shape;208;p25"/>
          <p:cNvSpPr txBox="1"/>
          <p:nvPr/>
        </p:nvSpPr>
        <p:spPr>
          <a:xfrm>
            <a:off x="1506035" y="1010542"/>
            <a:ext cx="6501891"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dirty="0">
                <a:solidFill>
                  <a:schemeClr val="dk1"/>
                </a:solidFill>
                <a:latin typeface="Arial"/>
                <a:ea typeface="Arial"/>
                <a:cs typeface="Arial"/>
                <a:sym typeface="Arial"/>
              </a:rPr>
              <a:t>Ritter Sport stellte die Einhorn-Schokolade in limitierter Auflage her und kündigte ihre Einführung online in den sozialen Medien an. Darüber hinaus arbeitete die Kommunikationsagentur mit Influencern zusammen, um die Bekanntheit des Produkts weiter zu steigern</a:t>
            </a:r>
            <a:r>
              <a:rPr lang="en-IE" dirty="0">
                <a:solidFill>
                  <a:schemeClr val="dk1"/>
                </a:solidFill>
              </a:rPr>
              <a:t>.</a:t>
            </a:r>
            <a:r>
              <a:rPr lang="en-IE" sz="1400" b="0" i="0" u="none" strike="noStrike" cap="none" dirty="0">
                <a:solidFill>
                  <a:schemeClr val="dk1"/>
                </a:solidFill>
                <a:latin typeface="Arial"/>
                <a:ea typeface="Arial"/>
                <a:cs typeface="Arial"/>
                <a:sym typeface="Arial"/>
              </a:rPr>
              <a:t> Die Ergebnisse sind fabelhaft, genau wie das Einhorn. Die Schokoladentafeln waren innerhalb weniger Stunden ausverkauft. Die Nachfrage war so groß, dass Nutzer, die erfolgreich eine Einhorn-Schokoladentafel gekauft hatten, diese auf eBay für das bis zu 333-fache des ursprünglichen Verkaufspreises von 1,99 € weiterverkauften. </a:t>
            </a:r>
            <a:endParaRPr dirty="0"/>
          </a:p>
        </p:txBody>
      </p:sp>
      <p:pic>
        <p:nvPicPr>
          <p:cNvPr id="209" name="Google Shape;209;p25" descr="Normal&#10;0&#10;&#10;&#10;&#10;&#10;false&#10;false&#10;false&#10;&#10;EN-US&#10;JA&#10;X-NONE&#10;&#10; &#10; &#10; &#10; &#10; &#10; &#10; &#10; &#10; &#10; &#10;&#10;&#10; &#10; &#10; &#10; &#10; &#10; &#10; &#10; &#10; &#10; &#10; &#10;&#10;&#10; &lt;w:LatentStyles DefLockedState=&quot;false&quot; DefUnhideWhenUsed=&quot;false&quot;&#10;DefSemiHidden=&quot;false&quot; DefQFormat=&quot;false&quot; DefPriority=&quot;99&quot;&#10;LatentStyleCount=&quot;382…"/>
          <p:cNvPicPr preferRelativeResize="0"/>
          <p:nvPr/>
        </p:nvPicPr>
        <p:blipFill rotWithShape="1">
          <a:blip r:embed="rId3">
            <a:alphaModFix/>
          </a:blip>
          <a:srcRect/>
          <a:stretch/>
        </p:blipFill>
        <p:spPr>
          <a:xfrm>
            <a:off x="2603802" y="2932499"/>
            <a:ext cx="3936395" cy="1794158"/>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Bildschirmpräsentation (16:9)</PresentationFormat>
  <Paragraphs>53</Paragraphs>
  <Slides>17</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Bebas Neue</vt:lpstr>
      <vt:lpstr>Noto Sans</vt:lpstr>
      <vt:lpstr>arial</vt:lpstr>
      <vt:lpstr>arial</vt:lpstr>
      <vt:lpstr>Creal Modern Portfolio by Slidesgo</vt:lpstr>
      <vt:lpstr>Geschäftsmodellierung für Unternehmen der Kreislaufwirtschaft </vt:lpstr>
      <vt:lpstr>DAS GESCHÄFTSMODELL DER GEMEINSAMEN SCHAFFUNG VON PRODUKTEN/DIENSTLEISTUNGEN</vt:lpstr>
      <vt:lpstr>Ziel der Masterclass</vt:lpstr>
      <vt:lpstr>Aufbau der Masterclass</vt:lpstr>
      <vt:lpstr>Was ist die Mitgestaltung von Produkten/Dienstleistungen?</vt:lpstr>
      <vt:lpstr>Meine Arbeit - Projekt 2</vt:lpstr>
      <vt:lpstr>FALLSTUDIE</vt:lpstr>
      <vt:lpstr>FALLSTUDIE</vt:lpstr>
      <vt:lpstr>FALLSTUDIE</vt:lpstr>
      <vt:lpstr>PowerPoint-Präsentation</vt:lpstr>
      <vt:lpstr>5 LEKTIONEN, DIE  IHRE CO-CREATION ZU EINEM ERFOLG MACHEN </vt:lpstr>
      <vt:lpstr>5 LEKTIONEN, DIE  IHRE CO-CREATION ZU EINEM ERFOLG MACHEN </vt:lpstr>
      <vt:lpstr>5 LEKTIONEN, DIE  IHRE CO-CREATION ZU EINEM ERFOLG MACHEN </vt:lpstr>
      <vt:lpstr>5 LEKTIONEN, DIE  IHRE CO-CREATION ZU EINEM ERFOLG MACHEN </vt:lpstr>
      <vt:lpstr>5 LEKTIONEN, DIE  IHRE CO-CREATION ZU EINEM ERFOLG MACHEN </vt:lpstr>
      <vt:lpstr>AKTIVITÄT</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 </dc:title>
  <dc:creator>Jennifer Nolan</dc:creator>
  <cp:keywords>, docId:FE5AF18AF506EAB325C663CB2BF33079</cp:keywords>
  <cp:lastModifiedBy>Niclas Grüttner</cp:lastModifiedBy>
  <cp:revision>4</cp:revision>
  <dcterms:modified xsi:type="dcterms:W3CDTF">2023-06-19T09:05:51Z</dcterms:modified>
</cp:coreProperties>
</file>